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2" r:id="rId25"/>
    <p:sldId id="283" r:id="rId26"/>
    <p:sldId id="284" r:id="rId27"/>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839B40B-2814-4A8B-97D3-1CCA361B2A0A}">
          <p14:sldIdLst>
            <p14:sldId id="256"/>
            <p14:sldId id="257"/>
            <p14:sldId id="258"/>
            <p14:sldId id="259"/>
            <p14:sldId id="260"/>
            <p14:sldId id="261"/>
            <p14:sldId id="262"/>
            <p14:sldId id="263"/>
            <p14:sldId id="264"/>
            <p14:sldId id="265"/>
            <p14:sldId id="266"/>
          </p14:sldIdLst>
        </p14:section>
        <p14:section name="Untitled Section" id="{3771DB34-143D-4EC1-B8BC-8DE53E346AC2}">
          <p14:sldIdLst>
            <p14:sldId id="267"/>
            <p14:sldId id="268"/>
            <p14:sldId id="269"/>
            <p14:sldId id="270"/>
            <p14:sldId id="271"/>
            <p14:sldId id="272"/>
            <p14:sldId id="273"/>
            <p14:sldId id="274"/>
            <p14:sldId id="275"/>
            <p14:sldId id="276"/>
            <p14:sldId id="277"/>
            <p14:sldId id="279"/>
            <p14:sldId id="282"/>
            <p14:sldId id="283"/>
            <p14:sldId id="28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36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849" autoAdjust="0"/>
  </p:normalViewPr>
  <p:slideViewPr>
    <p:cSldViewPr>
      <p:cViewPr>
        <p:scale>
          <a:sx n="90" d="100"/>
          <a:sy n="90" d="100"/>
        </p:scale>
        <p:origin x="532" y="-9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96BC8FAF-E80A-4B23-B745-D6B84B97CB7F}" type="datetimeFigureOut">
              <a:rPr lang="el-GR" smtClean="0"/>
              <a:pPr/>
              <a:t>5/5/2023</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ED5C16CB-3DD7-4250-85A0-D4BCC24B5D31}" type="slidenum">
              <a:rPr lang="el-GR" smtClean="0"/>
              <a:pPr/>
              <a:t>‹#›</a:t>
            </a:fld>
            <a:endParaRPr lang="el-GR"/>
          </a:p>
        </p:txBody>
      </p:sp>
    </p:spTree>
    <p:extLst>
      <p:ext uri="{BB962C8B-B14F-4D97-AF65-F5344CB8AC3E}">
        <p14:creationId xmlns:p14="http://schemas.microsoft.com/office/powerpoint/2010/main" val="1356725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5288" cy="4968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35400" y="0"/>
            <a:ext cx="2935288" cy="496888"/>
          </a:xfrm>
          <a:prstGeom prst="rect">
            <a:avLst/>
          </a:prstGeom>
        </p:spPr>
        <p:txBody>
          <a:bodyPr vert="horz" lIns="91440" tIns="45720" rIns="91440" bIns="45720" rtlCol="0"/>
          <a:lstStyle>
            <a:lvl1pPr algn="r">
              <a:defRPr sz="1200"/>
            </a:lvl1pPr>
          </a:lstStyle>
          <a:p>
            <a:fld id="{A65C7CDF-EB06-4369-A64F-3DC55ABF306D}" type="datetimeFigureOut">
              <a:rPr lang="el-GR" smtClean="0"/>
              <a:t>5/5/2023</a:t>
            </a:fld>
            <a:endParaRPr lang="el-GR"/>
          </a:p>
        </p:txBody>
      </p:sp>
      <p:sp>
        <p:nvSpPr>
          <p:cNvPr id="4" name="Slide Image Placeholder 3"/>
          <p:cNvSpPr>
            <a:spLocks noGrp="1" noRot="1" noChangeAspect="1"/>
          </p:cNvSpPr>
          <p:nvPr>
            <p:ph type="sldImg" idx="2"/>
          </p:nvPr>
        </p:nvSpPr>
        <p:spPr>
          <a:xfrm>
            <a:off x="1157288" y="1238250"/>
            <a:ext cx="4457700" cy="3343275"/>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77863" y="4767263"/>
            <a:ext cx="5416550" cy="389890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9407525"/>
            <a:ext cx="2935288" cy="496888"/>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35400" y="9407525"/>
            <a:ext cx="2935288" cy="496888"/>
          </a:xfrm>
          <a:prstGeom prst="rect">
            <a:avLst/>
          </a:prstGeom>
        </p:spPr>
        <p:txBody>
          <a:bodyPr vert="horz" lIns="91440" tIns="45720" rIns="91440" bIns="45720" rtlCol="0" anchor="b"/>
          <a:lstStyle>
            <a:lvl1pPr algn="r">
              <a:defRPr sz="1200"/>
            </a:lvl1pPr>
          </a:lstStyle>
          <a:p>
            <a:fld id="{0C53F08F-BCBE-4AC0-A01C-B5FDB37E3A7D}" type="slidenum">
              <a:rPr lang="el-GR" smtClean="0"/>
              <a:t>‹#›</a:t>
            </a:fld>
            <a:endParaRPr lang="el-GR"/>
          </a:p>
        </p:txBody>
      </p:sp>
    </p:spTree>
    <p:extLst>
      <p:ext uri="{BB962C8B-B14F-4D97-AF65-F5344CB8AC3E}">
        <p14:creationId xmlns:p14="http://schemas.microsoft.com/office/powerpoint/2010/main" val="1034933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0C53F08F-BCBE-4AC0-A01C-B5FDB37E3A7D}" type="slidenum">
              <a:rPr lang="el-GR" smtClean="0"/>
              <a:t>12</a:t>
            </a:fld>
            <a:endParaRPr lang="el-GR"/>
          </a:p>
        </p:txBody>
      </p:sp>
    </p:spTree>
    <p:extLst>
      <p:ext uri="{BB962C8B-B14F-4D97-AF65-F5344CB8AC3E}">
        <p14:creationId xmlns:p14="http://schemas.microsoft.com/office/powerpoint/2010/main" val="1146213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3.bin"/><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548680"/>
            <a:ext cx="9144000" cy="584775"/>
          </a:xfrm>
          <a:prstGeom prst="rect">
            <a:avLst/>
          </a:prstGeom>
          <a:noFill/>
        </p:spPr>
        <p:txBody>
          <a:bodyPr wrap="square" rtlCol="0">
            <a:spAutoFit/>
          </a:bodyPr>
          <a:lstStyle/>
          <a:p>
            <a:pPr algn="ctr"/>
            <a:r>
              <a:rPr lang="el-GR" sz="3200" b="1" dirty="0" smtClean="0">
                <a:solidFill>
                  <a:srgbClr val="2B3616"/>
                </a:solidFill>
              </a:rPr>
              <a:t>Ανανεώσιμες Πηγές Ενέργειας</a:t>
            </a:r>
            <a:endParaRPr lang="el-GR" sz="3200" b="1" dirty="0">
              <a:solidFill>
                <a:srgbClr val="2B3616"/>
              </a:solidFill>
            </a:endParaRPr>
          </a:p>
        </p:txBody>
      </p:sp>
      <p:sp>
        <p:nvSpPr>
          <p:cNvPr id="3" name="2 - TextBox"/>
          <p:cNvSpPr txBox="1"/>
          <p:nvPr/>
        </p:nvSpPr>
        <p:spPr>
          <a:xfrm>
            <a:off x="-32" y="2636912"/>
            <a:ext cx="9144032" cy="1661993"/>
          </a:xfrm>
          <a:prstGeom prst="rect">
            <a:avLst/>
          </a:prstGeom>
          <a:noFill/>
        </p:spPr>
        <p:txBody>
          <a:bodyPr wrap="square" rtlCol="0">
            <a:spAutoFit/>
          </a:bodyPr>
          <a:lstStyle/>
          <a:p>
            <a:pPr lvl="0" algn="ctr"/>
            <a:r>
              <a:rPr lang="el-GR" sz="6000" b="1" dirty="0"/>
              <a:t>Καύση Βιομάζας</a:t>
            </a:r>
            <a:endParaRPr lang="el-GR" sz="6000" b="1" dirty="0" smtClean="0">
              <a:solidFill>
                <a:srgbClr val="2B3616"/>
              </a:solidFill>
            </a:endParaRPr>
          </a:p>
          <a:p>
            <a:pPr lvl="0" algn="ctr"/>
            <a:endParaRPr lang="el-GR" sz="2400" b="1" dirty="0" smtClean="0">
              <a:solidFill>
                <a:srgbClr val="2B3616"/>
              </a:solidFill>
            </a:endParaRPr>
          </a:p>
          <a:p>
            <a:pPr lvl="0" algn="ctr" eaLnBrk="0" fontAlgn="base" hangingPunct="0">
              <a:spcBef>
                <a:spcPct val="0"/>
              </a:spcBef>
              <a:spcAft>
                <a:spcPct val="0"/>
              </a:spcAft>
            </a:pPr>
            <a:endParaRPr lang="el-GR" b="1" dirty="0" smtClean="0">
              <a:solidFill>
                <a:srgbClr val="2B3616"/>
              </a:solidFill>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461641"/>
            <a:ext cx="9144032" cy="5295296"/>
          </a:xfrm>
          <a:prstGeom prst="rect">
            <a:avLst/>
          </a:prstGeom>
        </p:spPr>
        <p:txBody>
          <a:bodyPr wrap="square">
            <a:spAutoFit/>
          </a:bodyPr>
          <a:lstStyle/>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στοιχειακή σύσταση της ξηρής και ελεύθερης τέφρας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είναι: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36 / (36 + 4 + 32) = 36 / 72 = 0,500 	ή 	50,0 %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4 / 72 = 0,055 			ή 	5,5 %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 : 32 / 72 = 0,444			ή 	44,4 %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κ.β</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Οπότε η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ανώτερη θερμογόνος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δύναμη της ξηρής και ελεύθερης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τέφρας βιομάζας είναι</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33.890,4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0,5 + 144.180,6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(0,055 – 0,444/8) = 16.873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 περιέχει: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500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gr 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ή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500/12 = 41,6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C</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gr 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ή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55/1 = 55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444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gr O</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ή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444/16 = 27,8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O</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στοιχειομετρία της αντίδρασης πλήρους καύσης, στη βάση του 1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είναι: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41,6</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55</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27,8</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(2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41,6 + 27,5 – 27,8)/2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=&gt; 41,6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+ 27,5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O</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η θερμότητα της αντίδρασης είναι</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16.873 = 41,6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393,5 + 27,5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285,8 –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ΔΗ</a:t>
            </a:r>
            <a:r>
              <a:rPr lang="el-GR" sz="1600" baseline="-250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ξετβιομάζας</a:t>
            </a:r>
            <a:r>
              <a:rPr lang="el-GR" sz="1600" baseline="-250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Οπότε: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ΔΗ</a:t>
            </a:r>
            <a:r>
              <a:rPr lang="el-GR" sz="1600" baseline="-250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ξετβιομάζας</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41,6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393,5 + 27,5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285,8 – 16.873 = 7.356,1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820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620688"/>
            <a:ext cx="9144032" cy="6096028"/>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Για να υπολογιστεί η σύσταση των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απαερίων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πρέπει πρώτα να υπολογιστεί η περίσσεια αέρα που χρησιμοποιείται. Ο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στοιχειομετρικός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αέρας που απαιτείται για πλήρη καύση, στη βάση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 </a:t>
            </a:r>
            <a:r>
              <a:rPr lang="en-US"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720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υπολογίζεται ως εξής: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τα 720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περιέχουν:	360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ή  	40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O</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στοιχειομετρία της πλήρους καύσης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 κιλού φυσικής βιομάζας) είναι</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30</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40</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20</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30 + 20 - 20)/2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=&gt; 30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+ 20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το θεωρητικό Ο</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που απαιτείται είναι 30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αντίστοιχη ποσότητα αέρα 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30 mol 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+ 79/21 x 30 mol N</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142,9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αέρα</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Για 25 % περίσσεια αέρα η συνολική ποσότητα αέρα που τροφοδοτείται 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 + 0,25 )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142,9 = 178,6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δηλαδή:		0,21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 178,6 = 37,5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O2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και</a:t>
            </a: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0,79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178,6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141,1</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Ν</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p>
          <a:p>
            <a:pPr algn="just">
              <a:lnSpc>
                <a:spcPct val="115000"/>
              </a:lnSpc>
              <a:spcAft>
                <a:spcPts val="0"/>
              </a:spcAft>
            </a:pP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600" dirty="0">
              <a:solidFill>
                <a:srgbClr val="2B3616"/>
              </a:solidFill>
            </a:endParaRPr>
          </a:p>
        </p:txBody>
      </p:sp>
    </p:spTree>
    <p:extLst>
      <p:ext uri="{BB962C8B-B14F-4D97-AF65-F5344CB8AC3E}">
        <p14:creationId xmlns:p14="http://schemas.microsoft.com/office/powerpoint/2010/main" val="4029475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50229" y="685800"/>
            <a:ext cx="9144032" cy="5776966"/>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Ένα κιλό βιομάζας περιέχει 25 %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κ.β</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υγρασία, δηλαδή 250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γρ</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νερού ή 250/18 = 13,9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H2O (18 gr/</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το μοριακό βάρος του νερού).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Με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βάση τα παραπάνω, η αντίδραση που λαμβάνει χώρα στον καυστήρα (στη βάση 1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30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40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+ 13,9 H</a:t>
            </a:r>
            <a:r>
              <a:rPr lang="en-US"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37,5 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+ 141,1 N</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(30 – X) 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Χ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(37,5 + 20/2 + 13,9/2 -30 + Χ – Χ/2 – 33,9/2)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τα συνολικά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(ανά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βιομάζας)στην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έξοδο είναι</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p>
          <a:p>
            <a:pPr algn="just">
              <a:lnSpc>
                <a:spcPct val="115000"/>
              </a:lnSpc>
              <a:spcAft>
                <a:spcPts val="0"/>
              </a:spcAft>
            </a:pPr>
            <a:endParaRPr lang="el-GR" sz="12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ctr">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30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Χ + Χ + 7,5 + Χ/2 + 33,9 + 141,1 = 212,5 + Χ/2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1 % των οποίων είναι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δηλαδή</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Χ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0,01</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212,5 + Χ/2)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Symbol" panose="05050102010706020507" pitchFamily="18"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Χ = 2,14</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έξοδος αποτελείται από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27,86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2,14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 CO</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8,57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endPar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33,9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141,1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p>
          <a:p>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r>
              <a:rPr lang="el-GR" sz="1600" dirty="0" smtClean="0">
                <a:solidFill>
                  <a:srgbClr val="2B3616"/>
                </a:solidFill>
              </a:rPr>
              <a:t>Αναλυτικός υπολογισμός οξυγόνου στα καυσαέρια</a:t>
            </a:r>
          </a:p>
          <a:p>
            <a:r>
              <a:rPr lang="el-GR" sz="1600" dirty="0" smtClean="0">
                <a:solidFill>
                  <a:srgbClr val="2B3616"/>
                </a:solidFill>
                <a:latin typeface="Calibri" panose="020F0502020204030204" pitchFamily="34" charset="0"/>
              </a:rPr>
              <a:t>Ο</a:t>
            </a:r>
            <a:r>
              <a:rPr lang="el-GR" sz="1600" baseline="-25000" dirty="0" smtClean="0">
                <a:solidFill>
                  <a:srgbClr val="2B3616"/>
                </a:solidFill>
                <a:latin typeface="Calibri" panose="020F0502020204030204" pitchFamily="34" charset="0"/>
              </a:rPr>
              <a:t>2,καυσαερίων</a:t>
            </a:r>
            <a:r>
              <a:rPr lang="el-GR" sz="1600" dirty="0" smtClean="0">
                <a:solidFill>
                  <a:srgbClr val="2B3616"/>
                </a:solidFill>
                <a:latin typeface="Calibri" panose="020F0502020204030204" pitchFamily="34" charset="0"/>
              </a:rPr>
              <a:t> = </a:t>
            </a:r>
            <a:r>
              <a:rPr lang="el-GR" sz="1600" b="1" dirty="0" smtClean="0">
                <a:solidFill>
                  <a:schemeClr val="accent5">
                    <a:lumMod val="75000"/>
                  </a:schemeClr>
                </a:solidFill>
                <a:latin typeface="Calibri" panose="020F0502020204030204" pitchFamily="34" charset="0"/>
              </a:rPr>
              <a:t>Ο</a:t>
            </a:r>
            <a:r>
              <a:rPr lang="el-GR" sz="1600" b="1" baseline="-25000" dirty="0" smtClean="0">
                <a:solidFill>
                  <a:schemeClr val="accent5">
                    <a:lumMod val="75000"/>
                  </a:schemeClr>
                </a:solidFill>
                <a:latin typeface="Calibri" panose="020F0502020204030204" pitchFamily="34" charset="0"/>
              </a:rPr>
              <a:t>2,αντιδρώντων</a:t>
            </a:r>
            <a:r>
              <a:rPr lang="el-GR" sz="1600" dirty="0" smtClean="0">
                <a:solidFill>
                  <a:srgbClr val="2B3616"/>
                </a:solidFill>
                <a:latin typeface="Calibri" panose="020F0502020204030204" pitchFamily="34" charset="0"/>
              </a:rPr>
              <a:t> – </a:t>
            </a:r>
            <a:r>
              <a:rPr lang="el-GR" sz="1600" b="1" dirty="0" smtClean="0">
                <a:solidFill>
                  <a:srgbClr val="FF0000"/>
                </a:solidFill>
                <a:latin typeface="Calibri" panose="020F0502020204030204" pitchFamily="34" charset="0"/>
              </a:rPr>
              <a:t>Ο</a:t>
            </a:r>
            <a:r>
              <a:rPr lang="el-GR" sz="1600" b="1" baseline="-25000" dirty="0" smtClean="0">
                <a:solidFill>
                  <a:srgbClr val="FF0000"/>
                </a:solidFill>
                <a:latin typeface="Calibri" panose="020F0502020204030204" pitchFamily="34" charset="0"/>
              </a:rPr>
              <a:t>2(</a:t>
            </a:r>
            <a:r>
              <a:rPr lang="en-US" sz="1600" b="1" baseline="-25000" dirty="0" smtClean="0">
                <a:solidFill>
                  <a:srgbClr val="FF0000"/>
                </a:solidFill>
                <a:latin typeface="Calibri" panose="020F0502020204030204" pitchFamily="34" charset="0"/>
              </a:rPr>
              <a:t>CO2/CO/H2O) </a:t>
            </a:r>
            <a:r>
              <a:rPr lang="en-US" sz="1600" dirty="0" smtClean="0">
                <a:solidFill>
                  <a:srgbClr val="2B3616"/>
                </a:solidFill>
                <a:latin typeface="Calibri" panose="020F0502020204030204" pitchFamily="34" charset="0"/>
              </a:rPr>
              <a:t>= </a:t>
            </a:r>
            <a:r>
              <a:rPr lang="en-US" sz="1600" b="1" dirty="0" smtClean="0">
                <a:solidFill>
                  <a:schemeClr val="accent5">
                    <a:lumMod val="75000"/>
                  </a:schemeClr>
                </a:solidFill>
                <a:latin typeface="Calibri" panose="020F0502020204030204" pitchFamily="34" charset="0"/>
              </a:rPr>
              <a:t>(O</a:t>
            </a:r>
            <a:r>
              <a:rPr lang="en-US" sz="1600" b="1" baseline="-25000" dirty="0" smtClean="0">
                <a:solidFill>
                  <a:schemeClr val="accent5">
                    <a:lumMod val="75000"/>
                  </a:schemeClr>
                </a:solidFill>
                <a:latin typeface="Calibri" panose="020F0502020204030204" pitchFamily="34" charset="0"/>
              </a:rPr>
              <a:t>2,</a:t>
            </a:r>
            <a:r>
              <a:rPr lang="el-GR" sz="1600" b="1" baseline="-25000" dirty="0" smtClean="0">
                <a:solidFill>
                  <a:schemeClr val="accent5">
                    <a:lumMod val="75000"/>
                  </a:schemeClr>
                </a:solidFill>
                <a:latin typeface="Calibri" panose="020F0502020204030204" pitchFamily="34" charset="0"/>
              </a:rPr>
              <a:t>αέρα</a:t>
            </a:r>
            <a:r>
              <a:rPr lang="el-GR" sz="1600" b="1" dirty="0" smtClean="0">
                <a:solidFill>
                  <a:schemeClr val="accent5">
                    <a:lumMod val="75000"/>
                  </a:schemeClr>
                </a:solidFill>
                <a:latin typeface="Calibri" panose="020F0502020204030204" pitchFamily="34" charset="0"/>
              </a:rPr>
              <a:t> + </a:t>
            </a:r>
            <a:r>
              <a:rPr lang="el-GR" sz="1600" b="1" dirty="0" err="1" smtClean="0">
                <a:solidFill>
                  <a:schemeClr val="accent5">
                    <a:lumMod val="75000"/>
                  </a:schemeClr>
                </a:solidFill>
                <a:latin typeface="Calibri" panose="020F0502020204030204" pitchFamily="34" charset="0"/>
              </a:rPr>
              <a:t>Ο</a:t>
            </a:r>
            <a:r>
              <a:rPr lang="el-GR" sz="1600" b="1" baseline="-25000" dirty="0" err="1" smtClean="0">
                <a:solidFill>
                  <a:schemeClr val="accent5">
                    <a:lumMod val="75000"/>
                  </a:schemeClr>
                </a:solidFill>
                <a:latin typeface="Calibri" panose="020F0502020204030204" pitchFamily="34" charset="0"/>
              </a:rPr>
              <a:t>ξετ.βιομάζας</a:t>
            </a:r>
            <a:r>
              <a:rPr lang="el-GR" sz="1600" b="1" dirty="0" smtClean="0">
                <a:solidFill>
                  <a:schemeClr val="accent5">
                    <a:lumMod val="75000"/>
                  </a:schemeClr>
                </a:solidFill>
                <a:latin typeface="Calibri" panose="020F0502020204030204" pitchFamily="34" charset="0"/>
              </a:rPr>
              <a:t>+ </a:t>
            </a:r>
            <a:r>
              <a:rPr lang="el-GR" sz="1600" b="1" dirty="0" err="1" smtClean="0">
                <a:solidFill>
                  <a:schemeClr val="accent5">
                    <a:lumMod val="75000"/>
                  </a:schemeClr>
                </a:solidFill>
                <a:latin typeface="Calibri" panose="020F0502020204030204" pitchFamily="34" charset="0"/>
              </a:rPr>
              <a:t>Ο</a:t>
            </a:r>
            <a:r>
              <a:rPr lang="el-GR" sz="1600" b="1" baseline="-25000" dirty="0" err="1" smtClean="0">
                <a:solidFill>
                  <a:schemeClr val="accent5">
                    <a:lumMod val="75000"/>
                  </a:schemeClr>
                </a:solidFill>
                <a:latin typeface="Calibri" panose="020F0502020204030204" pitchFamily="34" charset="0"/>
              </a:rPr>
              <a:t>υγρασίας</a:t>
            </a:r>
            <a:r>
              <a:rPr lang="el-GR" sz="1600" b="1" dirty="0" smtClean="0">
                <a:solidFill>
                  <a:schemeClr val="accent5">
                    <a:lumMod val="75000"/>
                  </a:schemeClr>
                </a:solidFill>
                <a:latin typeface="Calibri" panose="020F0502020204030204" pitchFamily="34" charset="0"/>
              </a:rPr>
              <a:t>) </a:t>
            </a:r>
            <a:r>
              <a:rPr lang="el-GR" sz="1600" dirty="0" smtClean="0">
                <a:solidFill>
                  <a:srgbClr val="2B3616"/>
                </a:solidFill>
                <a:latin typeface="Calibri" panose="020F0502020204030204" pitchFamily="34" charset="0"/>
              </a:rPr>
              <a:t>– </a:t>
            </a:r>
            <a:r>
              <a:rPr lang="el-GR" sz="1600" b="1" dirty="0" smtClean="0">
                <a:solidFill>
                  <a:srgbClr val="FF0000"/>
                </a:solidFill>
                <a:latin typeface="Calibri" panose="020F0502020204030204" pitchFamily="34" charset="0"/>
              </a:rPr>
              <a:t>(</a:t>
            </a:r>
            <a:r>
              <a:rPr lang="el-GR" sz="1600" b="1" dirty="0" smtClean="0">
                <a:solidFill>
                  <a:srgbClr val="00B050"/>
                </a:solidFill>
                <a:latin typeface="Calibri" panose="020F0502020204030204" pitchFamily="34" charset="0"/>
              </a:rPr>
              <a:t>Ο</a:t>
            </a:r>
            <a:r>
              <a:rPr lang="el-GR" sz="1600" b="1" baseline="-25000" dirty="0" smtClean="0">
                <a:solidFill>
                  <a:srgbClr val="00B050"/>
                </a:solidFill>
                <a:latin typeface="Calibri" panose="020F0502020204030204" pitchFamily="34" charset="0"/>
              </a:rPr>
              <a:t>2,</a:t>
            </a:r>
            <a:r>
              <a:rPr lang="en-US" sz="1600" b="1" baseline="-25000" smtClean="0">
                <a:solidFill>
                  <a:srgbClr val="00B050"/>
                </a:solidFill>
                <a:latin typeface="Calibri" panose="020F0502020204030204" pitchFamily="34" charset="0"/>
              </a:rPr>
              <a:t>CO2</a:t>
            </a:r>
            <a:r>
              <a:rPr lang="en-US" sz="1600" b="1" smtClean="0">
                <a:solidFill>
                  <a:srgbClr val="00B050"/>
                </a:solidFill>
                <a:latin typeface="Calibri" panose="020F0502020204030204" pitchFamily="34" charset="0"/>
              </a:rPr>
              <a:t> </a:t>
            </a:r>
            <a:r>
              <a:rPr lang="en-US" sz="1600" b="1" smtClean="0">
                <a:solidFill>
                  <a:srgbClr val="FF0000"/>
                </a:solidFill>
                <a:latin typeface="Calibri" panose="020F0502020204030204" pitchFamily="34" charset="0"/>
              </a:rPr>
              <a:t>+ O</a:t>
            </a:r>
            <a:r>
              <a:rPr lang="en-US" sz="1600" b="1" baseline="-25000" smtClean="0">
                <a:solidFill>
                  <a:srgbClr val="FF0000"/>
                </a:solidFill>
                <a:latin typeface="Calibri" panose="020F0502020204030204" pitchFamily="34" charset="0"/>
              </a:rPr>
              <a:t>2</a:t>
            </a:r>
            <a:r>
              <a:rPr lang="el-GR" sz="1600" b="1" baseline="-25000" smtClean="0">
                <a:solidFill>
                  <a:srgbClr val="FF0000"/>
                </a:solidFill>
                <a:latin typeface="Calibri" panose="020F0502020204030204" pitchFamily="34" charset="0"/>
              </a:rPr>
              <a:t>,</a:t>
            </a:r>
            <a:r>
              <a:rPr lang="en-US" sz="1600" b="1" baseline="-25000" smtClean="0">
                <a:solidFill>
                  <a:srgbClr val="FF0000"/>
                </a:solidFill>
                <a:latin typeface="Calibri" panose="020F0502020204030204" pitchFamily="34" charset="0"/>
              </a:rPr>
              <a:t>CO</a:t>
            </a:r>
            <a:r>
              <a:rPr lang="en-US" sz="1600" b="1" smtClean="0">
                <a:solidFill>
                  <a:srgbClr val="FF0000"/>
                </a:solidFill>
                <a:latin typeface="Calibri" panose="020F0502020204030204" pitchFamily="34" charset="0"/>
              </a:rPr>
              <a:t> + </a:t>
            </a:r>
            <a:r>
              <a:rPr lang="en-US" sz="1600" b="1" smtClean="0">
                <a:solidFill>
                  <a:srgbClr val="FFFF00"/>
                </a:solidFill>
                <a:latin typeface="Calibri" panose="020F0502020204030204" pitchFamily="34" charset="0"/>
              </a:rPr>
              <a:t>O</a:t>
            </a:r>
            <a:r>
              <a:rPr lang="en-US" sz="1600" b="1" baseline="-25000" smtClean="0">
                <a:solidFill>
                  <a:srgbClr val="FFFF00"/>
                </a:solidFill>
                <a:latin typeface="Calibri" panose="020F0502020204030204" pitchFamily="34" charset="0"/>
              </a:rPr>
              <a:t>2</a:t>
            </a:r>
            <a:r>
              <a:rPr lang="el-GR" sz="1600" b="1" baseline="-25000">
                <a:solidFill>
                  <a:srgbClr val="FFFF00"/>
                </a:solidFill>
                <a:latin typeface="Calibri" panose="020F0502020204030204" pitchFamily="34" charset="0"/>
              </a:rPr>
              <a:t>,</a:t>
            </a:r>
            <a:r>
              <a:rPr lang="en-US" sz="1600" b="1" baseline="-25000" smtClean="0">
                <a:solidFill>
                  <a:srgbClr val="FFFF00"/>
                </a:solidFill>
                <a:latin typeface="Calibri" panose="020F0502020204030204" pitchFamily="34" charset="0"/>
              </a:rPr>
              <a:t>H2O</a:t>
            </a:r>
            <a:r>
              <a:rPr lang="el-GR" sz="1600" b="1" baseline="-25000" smtClean="0">
                <a:solidFill>
                  <a:srgbClr val="FFFF00"/>
                </a:solidFill>
                <a:latin typeface="Calibri" panose="020F0502020204030204" pitchFamily="34" charset="0"/>
              </a:rPr>
              <a:t>καυσαερίων</a:t>
            </a:r>
            <a:r>
              <a:rPr lang="el-GR" sz="1600" b="1" smtClean="0">
                <a:solidFill>
                  <a:srgbClr val="FF0000"/>
                </a:solidFill>
                <a:latin typeface="Calibri" panose="020F0502020204030204" pitchFamily="34" charset="0"/>
              </a:rPr>
              <a:t>)</a:t>
            </a:r>
          </a:p>
          <a:p>
            <a:r>
              <a:rPr lang="el-GR" sz="1600" b="1" dirty="0">
                <a:solidFill>
                  <a:srgbClr val="FF0000"/>
                </a:solidFill>
                <a:latin typeface="Calibri" panose="020F0502020204030204" pitchFamily="34" charset="0"/>
              </a:rPr>
              <a:t>	</a:t>
            </a:r>
            <a:r>
              <a:rPr lang="el-GR" sz="1600" b="1" dirty="0" smtClean="0">
                <a:solidFill>
                  <a:srgbClr val="FF0000"/>
                </a:solidFill>
                <a:latin typeface="Calibri" panose="020F0502020204030204" pitchFamily="34" charset="0"/>
              </a:rPr>
              <a:t> </a:t>
            </a:r>
            <a:r>
              <a:rPr lang="en-US" sz="1600">
                <a:solidFill>
                  <a:srgbClr val="2B3616"/>
                </a:solidFill>
                <a:latin typeface="Calibri" panose="020F0502020204030204" pitchFamily="34" charset="0"/>
              </a:rPr>
              <a:t>= </a:t>
            </a:r>
            <a:r>
              <a:rPr lang="en-US" sz="1600" b="1" smtClean="0">
                <a:solidFill>
                  <a:schemeClr val="accent5">
                    <a:lumMod val="75000"/>
                  </a:schemeClr>
                </a:solidFill>
                <a:latin typeface="Calibri" panose="020F0502020204030204" pitchFamily="34" charset="0"/>
              </a:rPr>
              <a:t>(</a:t>
            </a:r>
            <a:r>
              <a:rPr lang="el-GR" sz="1600" b="1" smtClean="0">
                <a:solidFill>
                  <a:schemeClr val="accent5">
                    <a:lumMod val="75000"/>
                  </a:schemeClr>
                </a:solidFill>
                <a:latin typeface="Calibri" panose="020F0502020204030204" pitchFamily="34" charset="0"/>
              </a:rPr>
              <a:t>37,5 + 20/2 + 13,9/2) </a:t>
            </a:r>
            <a:r>
              <a:rPr lang="el-GR" sz="1600">
                <a:solidFill>
                  <a:srgbClr val="2B3616"/>
                </a:solidFill>
                <a:latin typeface="Calibri" panose="020F0502020204030204" pitchFamily="34" charset="0"/>
              </a:rPr>
              <a:t>– </a:t>
            </a:r>
            <a:r>
              <a:rPr lang="el-GR" sz="1600" b="1" smtClean="0">
                <a:solidFill>
                  <a:srgbClr val="FF0000"/>
                </a:solidFill>
                <a:latin typeface="Calibri" panose="020F0502020204030204" pitchFamily="34" charset="0"/>
              </a:rPr>
              <a:t>(</a:t>
            </a:r>
            <a:r>
              <a:rPr lang="el-GR" sz="1600" b="1" smtClean="0">
                <a:solidFill>
                  <a:srgbClr val="00B050"/>
                </a:solidFill>
                <a:latin typeface="Calibri" panose="020F0502020204030204" pitchFamily="34" charset="0"/>
              </a:rPr>
              <a:t>(30 – Χ)</a:t>
            </a:r>
            <a:r>
              <a:rPr lang="el-GR" sz="1600" b="1" smtClean="0">
                <a:solidFill>
                  <a:srgbClr val="FF0000"/>
                </a:solidFill>
                <a:latin typeface="Calibri" panose="020F0502020204030204" pitchFamily="34" charset="0"/>
              </a:rPr>
              <a:t> </a:t>
            </a:r>
            <a:r>
              <a:rPr lang="en-US" sz="1600" b="1" smtClean="0">
                <a:solidFill>
                  <a:srgbClr val="FF0000"/>
                </a:solidFill>
                <a:latin typeface="Calibri" panose="020F0502020204030204" pitchFamily="34" charset="0"/>
              </a:rPr>
              <a:t>+ </a:t>
            </a:r>
            <a:r>
              <a:rPr lang="el-GR" sz="1600" b="1" smtClean="0">
                <a:solidFill>
                  <a:srgbClr val="FF0000"/>
                </a:solidFill>
                <a:latin typeface="Calibri" panose="020F0502020204030204" pitchFamily="34" charset="0"/>
              </a:rPr>
              <a:t>Χ/2 </a:t>
            </a:r>
            <a:r>
              <a:rPr lang="en-US" sz="1600" b="1" smtClean="0">
                <a:solidFill>
                  <a:srgbClr val="FF0000"/>
                </a:solidFill>
                <a:latin typeface="Calibri" panose="020F0502020204030204" pitchFamily="34" charset="0"/>
              </a:rPr>
              <a:t>+ </a:t>
            </a:r>
            <a:r>
              <a:rPr lang="el-GR" sz="1600" b="1" smtClean="0">
                <a:solidFill>
                  <a:srgbClr val="FFFF00"/>
                </a:solidFill>
                <a:latin typeface="Calibri" panose="020F0502020204030204" pitchFamily="34" charset="0"/>
              </a:rPr>
              <a:t>33,9/2</a:t>
            </a:r>
            <a:r>
              <a:rPr lang="el-GR" sz="1600" b="1" smtClean="0">
                <a:solidFill>
                  <a:srgbClr val="FF0000"/>
                </a:solidFill>
                <a:latin typeface="Calibri" panose="020F0502020204030204" pitchFamily="34" charset="0"/>
              </a:rPr>
              <a:t>)</a:t>
            </a:r>
            <a:endParaRPr lang="el-GR" sz="1600" b="1">
              <a:solidFill>
                <a:srgbClr val="FF0000"/>
              </a:solidFill>
              <a:latin typeface="Calibri" panose="020F0502020204030204" pitchFamily="34" charset="0"/>
            </a:endParaRPr>
          </a:p>
        </p:txBody>
      </p:sp>
      <p:sp>
        <p:nvSpPr>
          <p:cNvPr id="6" name="5 - Δεξιό άγκιστρο"/>
          <p:cNvSpPr/>
          <p:nvPr/>
        </p:nvSpPr>
        <p:spPr>
          <a:xfrm rot="5400000">
            <a:off x="800100" y="1638300"/>
            <a:ext cx="152400" cy="1143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6 - TextBox"/>
          <p:cNvSpPr txBox="1"/>
          <p:nvPr/>
        </p:nvSpPr>
        <p:spPr>
          <a:xfrm>
            <a:off x="-81979" y="2286000"/>
            <a:ext cx="1910779" cy="307777"/>
          </a:xfrm>
          <a:prstGeom prst="rect">
            <a:avLst/>
          </a:prstGeom>
          <a:noFill/>
        </p:spPr>
        <p:txBody>
          <a:bodyPr wrap="none" rtlCol="0">
            <a:spAutoFit/>
          </a:bodyPr>
          <a:lstStyle/>
          <a:p>
            <a:r>
              <a:rPr lang="el-GR" sz="1400" dirty="0" smtClean="0"/>
              <a:t>Βιομάζα (εκτός τέφρας)</a:t>
            </a:r>
            <a:endParaRPr lang="el-GR" sz="1400" dirty="0"/>
          </a:p>
        </p:txBody>
      </p:sp>
      <p:cxnSp>
        <p:nvCxnSpPr>
          <p:cNvPr id="3" name="Straight Connector 2"/>
          <p:cNvCxnSpPr/>
          <p:nvPr/>
        </p:nvCxnSpPr>
        <p:spPr>
          <a:xfrm>
            <a:off x="0" y="5562600"/>
            <a:ext cx="9144000" cy="76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0136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401238"/>
            <a:ext cx="9144032" cy="6556154"/>
          </a:xfrm>
          <a:prstGeom prst="rect">
            <a:avLst/>
          </a:prstGeom>
        </p:spPr>
        <p:txBody>
          <a:bodyPr wrap="square">
            <a:spAutoFit/>
          </a:bodyPr>
          <a:lstStyle/>
          <a:p>
            <a:pPr algn="just">
              <a:lnSpc>
                <a:spcPct val="115000"/>
              </a:lnSpc>
              <a:spcAft>
                <a:spcPts val="100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από την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αντίδραση, στη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βάση 1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(0,72 kg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ΔΗ</a:t>
            </a:r>
            <a:r>
              <a:rPr lang="el-GR" sz="1600" baseline="-250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393,5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110,5 + 20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285,8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(0,72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x 7.356,1)</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11.619,0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στην είσοδο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απομακρύνεται με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είναι (λαμβάνοντας υπόψη μόνο τους δύο πρώτους όρους των εξισώσεων της θερμοχωρητικότητας):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[0,043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(1,15/2)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[0,028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(5,02/2)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(6,28/2)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(1,08/2)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(4,18/2)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(5,38 + 0,52)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(3,5 + 0,23) +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(4,25 + 0,03) +  8,57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(4,38 + 0,05)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(3,38 + 0,19) = 164,4 + 8,0 + 145,1 + 38,0 + 503,7 =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indent="457200"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859,2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στην είσοδο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η λανθάνουσα θερμότητα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40,7</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1.379,7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στην είσοδο</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ωφέλιμη θερμότητα είναι:	11.619,4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859,2 – 1.379,7 = 9380,5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στην είσοδο</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και αφού τροφοδοτούνται 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sec,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ωφέλιμη θερμική ισχύς είναι:</a:t>
            </a: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ctr">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(kg </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βιομάζας /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sec) X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9380,5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18761,0 kW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ή 	18,76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MW</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7323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332656"/>
            <a:ext cx="9144032" cy="3490186"/>
          </a:xfrm>
          <a:prstGeom prst="rect">
            <a:avLst/>
          </a:prstGeom>
        </p:spPr>
        <p:txBody>
          <a:bodyPr wrap="square">
            <a:spAutoFit/>
          </a:bodyPr>
          <a:lstStyle/>
          <a:p>
            <a:pPr algn="just">
              <a:lnSpc>
                <a:spcPct val="115000"/>
              </a:lnSpc>
              <a:spcAft>
                <a:spcPts val="0"/>
              </a:spcAft>
            </a:pP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Α.Θ.Δ. της βιομάζας που εισέρχεται στον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καυστήρα,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16.873,0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kJ/kg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0,72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12.148,6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η αντίστοιχη Κ.Θ.Δ.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12.148,6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40,7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10.768,9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απόδοση του καυστήρα, είναι: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9.380,5/12.148,6 = 77,2 % της Α.Θ.Δ της τροφοδοσίας </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n</a:t>
            </a:r>
            <a:r>
              <a:rPr lang="en-US"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th</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9.380,5/10.768,9 = 87,1 % της Κ.Θ.Δ της τροφοδοσίας</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0205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strike="sngStrike" dirty="0" smtClean="0">
                <a:solidFill>
                  <a:srgbClr val="2B3616"/>
                </a:solidFill>
              </a:rPr>
              <a:t>Παράδειγμα </a:t>
            </a:r>
            <a:r>
              <a:rPr lang="en-US" sz="2400" b="1" strike="sngStrike" dirty="0" smtClean="0">
                <a:solidFill>
                  <a:srgbClr val="2B3616"/>
                </a:solidFill>
              </a:rPr>
              <a:t>2</a:t>
            </a:r>
            <a:endParaRPr lang="el-GR" sz="2400" strike="sngStrike" dirty="0">
              <a:solidFill>
                <a:srgbClr val="2B3616"/>
              </a:solidFill>
            </a:endParaRPr>
          </a:p>
        </p:txBody>
      </p:sp>
      <p:sp>
        <p:nvSpPr>
          <p:cNvPr id="5" name="Ορθογώνιο 4"/>
          <p:cNvSpPr/>
          <p:nvPr/>
        </p:nvSpPr>
        <p:spPr>
          <a:xfrm>
            <a:off x="-12732" y="332656"/>
            <a:ext cx="9144032" cy="6569491"/>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Στο προηγούμενο παράδειγμα να υπολογιστεί η θερμοκρασία καύσης (η μέγιστη θερμοκρασία που μπορεί να εξέλθει ο ατμός από το λέβητα.</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θερμοκρασία καύσης υπολογίζεται από το ισοζύγιο ενέργειας μεταξύ της εισόδου του καυστήρα και της εξόδου του (δηλαδή πριν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αποδώσουν οποιαδήποτε θερμότητα στο νερό του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του λέβητα):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Ισοζύγιο Θερμότητας: 	θερμότητα που	=  ωφέλιμη   + λανθάνουσα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παράγεται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κατά την</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από την καύση είναι 11.619,0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στην είσοδο, ενώ η λανθάνουσα θερμότητα είναι 1.379,7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στην είσοδο. Η ωφέλιμη θερμότητα στην περίπτωση αυτή είναι η αισθητή θερμότητα που περιέχουν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πριν αυτά ψυχθούν στον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του λέβητα, και με βάση το παραπάνω ισοζύγιο υπολογίζεται από τη σχέση: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ωφέλιμη θερμότητα = 11.619,0 – 1.379,7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27,86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[0,043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(1,15/2)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[0,028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(5,02/2)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(6,28/2)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8,57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(1,08/2)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(4,18/2)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10.239,3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54808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2</a:t>
            </a:r>
            <a:endParaRPr lang="el-GR" sz="2400" dirty="0">
              <a:solidFill>
                <a:srgbClr val="2B3616"/>
              </a:solidFill>
            </a:endParaRPr>
          </a:p>
        </p:txBody>
      </p:sp>
      <p:sp>
        <p:nvSpPr>
          <p:cNvPr id="5" name="Ορθογώνιο 4"/>
          <p:cNvSpPr/>
          <p:nvPr/>
        </p:nvSpPr>
        <p:spPr>
          <a:xfrm>
            <a:off x="-12732" y="332656"/>
            <a:ext cx="9144032" cy="4622804"/>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+ 0,059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+ 5,37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+ 1,15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+ 106,4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+ 0,30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+ 4,63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+ 3,81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+ 294,9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10.239,3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 – 357,6 + 16,0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14,2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+ 0,059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 – 17,58 + 5,37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0,48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+ 1,15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 – 342,7 + 106,4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0,94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+ 0,30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89,4 + 4,63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0,41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+ 3,81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1135,4 + 294,9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26,2 = 10.239,3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+ 6,52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1984,9 = 10.239,3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+ 6,52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12.224,2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(-6,52 ± (6,52</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12.224,2)</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1/2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1671,2 Κ = 1398,0 </a:t>
            </a:r>
            <a:r>
              <a:rPr lang="en-US" sz="1600" baseline="300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C</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4729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Ηλεκτροπαραγωγή σε </a:t>
            </a:r>
            <a:r>
              <a:rPr lang="el-GR" sz="2400" b="1" dirty="0" smtClean="0">
                <a:solidFill>
                  <a:srgbClr val="2B3616"/>
                </a:solidFill>
              </a:rPr>
              <a:t>Ατμοστροβίλους (κύκλους </a:t>
            </a:r>
            <a:r>
              <a:rPr lang="en-US" sz="2400" b="1" dirty="0" err="1" smtClean="0">
                <a:solidFill>
                  <a:srgbClr val="2B3616"/>
                </a:solidFill>
              </a:rPr>
              <a:t>Rankine</a:t>
            </a:r>
            <a:r>
              <a:rPr lang="el-GR" sz="2400" b="1" dirty="0" smtClean="0">
                <a:solidFill>
                  <a:srgbClr val="2B3616"/>
                </a:solidFill>
              </a:rPr>
              <a:t>)</a:t>
            </a:r>
            <a:r>
              <a:rPr lang="en-US" sz="2400" b="1" dirty="0" smtClean="0">
                <a:solidFill>
                  <a:srgbClr val="2B3616"/>
                </a:solidFill>
              </a:rPr>
              <a:t> </a:t>
            </a:r>
            <a:endParaRPr lang="el-GR" sz="2400" dirty="0">
              <a:solidFill>
                <a:srgbClr val="2B3616"/>
              </a:solidFill>
            </a:endParaRPr>
          </a:p>
        </p:txBody>
      </p:sp>
      <p:sp>
        <p:nvSpPr>
          <p:cNvPr id="5" name="Ορθογώνιο 4"/>
          <p:cNvSpPr/>
          <p:nvPr/>
        </p:nvSpPr>
        <p:spPr>
          <a:xfrm>
            <a:off x="0" y="461641"/>
            <a:ext cx="9144032" cy="2954655"/>
          </a:xfrm>
          <a:prstGeom prst="rect">
            <a:avLst/>
          </a:prstGeom>
        </p:spPr>
        <p:txBody>
          <a:bodyPr wrap="square">
            <a:spAutoFit/>
          </a:bodyPr>
          <a:lstStyle/>
          <a:p>
            <a:pPr algn="just"/>
            <a:r>
              <a:rPr lang="el-GR" sz="1600" dirty="0" smtClean="0">
                <a:solidFill>
                  <a:srgbClr val="2B3616"/>
                </a:solidFill>
              </a:rPr>
              <a:t>Οι </a:t>
            </a:r>
            <a:r>
              <a:rPr lang="el-GR" sz="1600" dirty="0">
                <a:solidFill>
                  <a:srgbClr val="2B3616"/>
                </a:solidFill>
              </a:rPr>
              <a:t>θερμικές μηχανές </a:t>
            </a:r>
            <a:r>
              <a:rPr lang="en-US" sz="1600" dirty="0" err="1">
                <a:solidFill>
                  <a:srgbClr val="2B3616"/>
                </a:solidFill>
              </a:rPr>
              <a:t>Rankine</a:t>
            </a:r>
            <a:r>
              <a:rPr lang="en-US" sz="1600" dirty="0">
                <a:solidFill>
                  <a:srgbClr val="2B3616"/>
                </a:solidFill>
              </a:rPr>
              <a:t> </a:t>
            </a:r>
            <a:r>
              <a:rPr lang="el-GR" sz="1600" dirty="0">
                <a:solidFill>
                  <a:srgbClr val="2B3616"/>
                </a:solidFill>
              </a:rPr>
              <a:t>είναι οι γνωστοί ατμοστρόβιλοι των </a:t>
            </a:r>
            <a:r>
              <a:rPr lang="el-GR" sz="1600" dirty="0" err="1">
                <a:solidFill>
                  <a:srgbClr val="2B3616"/>
                </a:solidFill>
              </a:rPr>
              <a:t>ατμο</a:t>
            </a:r>
            <a:r>
              <a:rPr lang="el-GR" sz="1600" dirty="0">
                <a:solidFill>
                  <a:srgbClr val="2B3616"/>
                </a:solidFill>
              </a:rPr>
              <a:t>-ηλεκτρικών σταθμών. Μία τέτοια θερμική μηχανή αποτελείται από τα τέσσερα διαδοχικά στάδια:</a:t>
            </a:r>
          </a:p>
          <a:p>
            <a:pPr algn="just"/>
            <a:r>
              <a:rPr lang="el-GR" sz="1000" dirty="0">
                <a:solidFill>
                  <a:srgbClr val="2B3616"/>
                </a:solidFill>
              </a:rPr>
              <a:t> </a:t>
            </a:r>
          </a:p>
          <a:p>
            <a:pPr marL="342900" lvl="0" indent="-342900" algn="just">
              <a:buFont typeface="+mj-lt"/>
              <a:buAutoNum type="arabicPeriod"/>
            </a:pPr>
            <a:r>
              <a:rPr lang="el-GR" sz="1600" dirty="0">
                <a:solidFill>
                  <a:srgbClr val="2B3616"/>
                </a:solidFill>
              </a:rPr>
              <a:t>της παροχής νερού μέσω αντλίας, η οποία δαπανά έργο </a:t>
            </a:r>
            <a:r>
              <a:rPr lang="en-US" sz="1600" dirty="0">
                <a:solidFill>
                  <a:srgbClr val="2B3616"/>
                </a:solidFill>
              </a:rPr>
              <a:t>Win</a:t>
            </a:r>
            <a:r>
              <a:rPr lang="el-GR" sz="1600" dirty="0">
                <a:solidFill>
                  <a:srgbClr val="2B3616"/>
                </a:solidFill>
              </a:rPr>
              <a:t>, για να τροφοδοτεί το νερό αυτό στον λέβητα υπό υψηλή πίεση – ο βαθμός απόδοσης της αντλίας είναι συνήθως 90 %</a:t>
            </a:r>
          </a:p>
          <a:p>
            <a:pPr marL="342900" lvl="0" indent="-342900" algn="just">
              <a:buFont typeface="+mj-lt"/>
              <a:buAutoNum type="arabicPeriod"/>
            </a:pPr>
            <a:r>
              <a:rPr lang="el-GR" sz="1600" dirty="0">
                <a:solidFill>
                  <a:srgbClr val="2B3616"/>
                </a:solidFill>
              </a:rPr>
              <a:t>στο λέβητα, το νερό λαμβάνει θερμότητα </a:t>
            </a:r>
            <a:r>
              <a:rPr lang="en-US" sz="1600" dirty="0">
                <a:solidFill>
                  <a:srgbClr val="2B3616"/>
                </a:solidFill>
              </a:rPr>
              <a:t>Qin</a:t>
            </a:r>
            <a:r>
              <a:rPr lang="el-GR" sz="1600" dirty="0">
                <a:solidFill>
                  <a:srgbClr val="2B3616"/>
                </a:solidFill>
              </a:rPr>
              <a:t> και  μετατρέπεται σε υπέρθερμο ατμό στην πίεση που αναπτύσσει η αντλία</a:t>
            </a:r>
          </a:p>
          <a:p>
            <a:pPr marL="342900" lvl="0" indent="-342900" algn="just">
              <a:buFont typeface="+mj-lt"/>
              <a:buAutoNum type="arabicPeriod"/>
            </a:pPr>
            <a:r>
              <a:rPr lang="el-GR" sz="1600" dirty="0">
                <a:solidFill>
                  <a:srgbClr val="2B3616"/>
                </a:solidFill>
              </a:rPr>
              <a:t>ο υπέρθερμος ατμός, υπό πίεση, εκτονώνεται στο στρόβιλο και παράγει έργο ηλεκτρικό </a:t>
            </a:r>
            <a:r>
              <a:rPr lang="en-US" sz="1600" dirty="0" err="1">
                <a:solidFill>
                  <a:srgbClr val="2B3616"/>
                </a:solidFill>
              </a:rPr>
              <a:t>Wout</a:t>
            </a:r>
            <a:r>
              <a:rPr lang="el-GR" sz="1600" dirty="0">
                <a:solidFill>
                  <a:srgbClr val="2B3616"/>
                </a:solidFill>
              </a:rPr>
              <a:t> μέσω της γεννήτριας στην οποία είναι συνδεδεμένος – ο βαθμός απόδοσης του στροβίλου είναι 90 % και ο ατμός εξέρχεται κορεσμένος στην πίεση του συμπυκνωτή</a:t>
            </a:r>
          </a:p>
          <a:p>
            <a:pPr marL="342900" lvl="0" indent="-342900" algn="just">
              <a:buFont typeface="+mj-lt"/>
              <a:buAutoNum type="arabicPeriod"/>
            </a:pPr>
            <a:r>
              <a:rPr lang="el-GR" sz="1600" dirty="0">
                <a:solidFill>
                  <a:srgbClr val="2B3616"/>
                </a:solidFill>
              </a:rPr>
              <a:t>όπου μεταπίπτει στην κατάσταση του κορεσμένου υγρού, στην ίδια πίεση, αποδίδοντας θερμότητα προς το περιβάλλον (στους 25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a:t>
            </a:r>
          </a:p>
        </p:txBody>
      </p:sp>
      <p:pic>
        <p:nvPicPr>
          <p:cNvPr id="8" name="Εικόνα 7"/>
          <p:cNvPicPr>
            <a:picLocks noChangeAspect="1"/>
          </p:cNvPicPr>
          <p:nvPr/>
        </p:nvPicPr>
        <p:blipFill>
          <a:blip r:embed="rId2" cstate="print"/>
          <a:stretch>
            <a:fillRect/>
          </a:stretch>
        </p:blipFill>
        <p:spPr>
          <a:xfrm>
            <a:off x="1763688" y="3212976"/>
            <a:ext cx="5877053" cy="3420152"/>
          </a:xfrm>
          <a:prstGeom prst="rect">
            <a:avLst/>
          </a:prstGeom>
        </p:spPr>
      </p:pic>
    </p:spTree>
    <p:extLst>
      <p:ext uri="{BB962C8B-B14F-4D97-AF65-F5344CB8AC3E}">
        <p14:creationId xmlns:p14="http://schemas.microsoft.com/office/powerpoint/2010/main" val="37744190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Ηλεκτροπαραγωγή σε </a:t>
            </a:r>
            <a:r>
              <a:rPr lang="el-GR" sz="2400" b="1" dirty="0" smtClean="0">
                <a:solidFill>
                  <a:srgbClr val="2B3616"/>
                </a:solidFill>
              </a:rPr>
              <a:t>Ατμοστροβίλους (κύκλους </a:t>
            </a:r>
            <a:r>
              <a:rPr lang="en-US" sz="2400" b="1" dirty="0" err="1" smtClean="0">
                <a:solidFill>
                  <a:srgbClr val="2B3616"/>
                </a:solidFill>
              </a:rPr>
              <a:t>Rankine</a:t>
            </a:r>
            <a:r>
              <a:rPr lang="el-GR" sz="2400" b="1" dirty="0" smtClean="0">
                <a:solidFill>
                  <a:srgbClr val="2B3616"/>
                </a:solidFill>
              </a:rPr>
              <a:t>)</a:t>
            </a:r>
            <a:r>
              <a:rPr lang="en-US" sz="2400" b="1" dirty="0" smtClean="0">
                <a:solidFill>
                  <a:srgbClr val="2B3616"/>
                </a:solidFill>
              </a:rPr>
              <a:t> </a:t>
            </a:r>
            <a:endParaRPr lang="el-GR" sz="2400" dirty="0">
              <a:solidFill>
                <a:srgbClr val="2B3616"/>
              </a:solidFill>
            </a:endParaRPr>
          </a:p>
        </p:txBody>
      </p:sp>
      <p:sp>
        <p:nvSpPr>
          <p:cNvPr id="5" name="Ορθογώνιο 4"/>
          <p:cNvSpPr/>
          <p:nvPr/>
        </p:nvSpPr>
        <p:spPr>
          <a:xfrm>
            <a:off x="0" y="461641"/>
            <a:ext cx="9144032" cy="3447098"/>
          </a:xfrm>
          <a:prstGeom prst="rect">
            <a:avLst/>
          </a:prstGeom>
        </p:spPr>
        <p:txBody>
          <a:bodyPr wrap="square">
            <a:spAutoFit/>
          </a:bodyPr>
          <a:lstStyle/>
          <a:p>
            <a:r>
              <a:rPr lang="el-GR" sz="1600" dirty="0">
                <a:solidFill>
                  <a:srgbClr val="2B3616"/>
                </a:solidFill>
              </a:rPr>
              <a:t>Με βάση τις παραπάνω διεργασίες το ρευστό του ατμοστροβίλου (νερό/ατμός) διέρχεται από τέσσερις διαδοχικές καταστάσεις:</a:t>
            </a:r>
          </a:p>
          <a:p>
            <a:r>
              <a:rPr lang="el-GR" sz="1000" dirty="0">
                <a:solidFill>
                  <a:srgbClr val="2B3616"/>
                </a:solidFill>
              </a:rPr>
              <a:t> </a:t>
            </a:r>
          </a:p>
          <a:p>
            <a:r>
              <a:rPr lang="el-GR" sz="1600" dirty="0">
                <a:solidFill>
                  <a:srgbClr val="2B3616"/>
                </a:solidFill>
              </a:rPr>
              <a:t>κατάσταση 1:	κορεσμένο νερό σε θερμοκρασία Τ1 και πίεση Ρ1 – η </a:t>
            </a:r>
            <a:r>
              <a:rPr lang="el-GR" sz="1600" dirty="0" smtClean="0">
                <a:solidFill>
                  <a:srgbClr val="2B3616"/>
                </a:solidFill>
              </a:rPr>
              <a:t>Τ1</a:t>
            </a:r>
            <a:r>
              <a:rPr lang="el-GR" sz="1600" dirty="0">
                <a:solidFill>
                  <a:srgbClr val="2B3616"/>
                </a:solidFill>
              </a:rPr>
              <a:t>, στους πλέον </a:t>
            </a:r>
            <a:r>
              <a:rPr lang="el-GR" sz="1600" dirty="0" smtClean="0">
                <a:solidFill>
                  <a:srgbClr val="2B3616"/>
                </a:solidFill>
              </a:rPr>
              <a:t>προηγμένους 		στροβίλους</a:t>
            </a:r>
            <a:r>
              <a:rPr lang="el-GR" sz="1600" dirty="0">
                <a:solidFill>
                  <a:srgbClr val="2B3616"/>
                </a:solidFill>
              </a:rPr>
              <a:t>, είναι 15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πάνω από τη θερμοκρασία περιβάλλοντος, για </a:t>
            </a:r>
            <a:r>
              <a:rPr lang="el-GR" sz="1600" dirty="0" smtClean="0">
                <a:solidFill>
                  <a:srgbClr val="2B3616"/>
                </a:solidFill>
              </a:rPr>
              <a:t>να </a:t>
            </a:r>
            <a:r>
              <a:rPr lang="el-GR" sz="1600" dirty="0" err="1" smtClean="0">
                <a:solidFill>
                  <a:srgbClr val="2B3616"/>
                </a:solidFill>
              </a:rPr>
              <a:t>εξασφα</a:t>
            </a:r>
            <a:r>
              <a:rPr lang="el-GR" sz="1600" dirty="0" smtClean="0">
                <a:solidFill>
                  <a:srgbClr val="2B3616"/>
                </a:solidFill>
              </a:rPr>
              <a:t>-		</a:t>
            </a:r>
            <a:r>
              <a:rPr lang="el-GR" sz="1600" dirty="0" err="1" smtClean="0">
                <a:solidFill>
                  <a:srgbClr val="2B3616"/>
                </a:solidFill>
              </a:rPr>
              <a:t>λίζεται</a:t>
            </a:r>
            <a:r>
              <a:rPr lang="el-GR" sz="1600" dirty="0" smtClean="0">
                <a:solidFill>
                  <a:srgbClr val="2B3616"/>
                </a:solidFill>
              </a:rPr>
              <a:t> </a:t>
            </a:r>
            <a:r>
              <a:rPr lang="el-GR" sz="1600" dirty="0">
                <a:solidFill>
                  <a:srgbClr val="2B3616"/>
                </a:solidFill>
              </a:rPr>
              <a:t>επαρκής ρυθμός μεταφοράς θερμότητας προς αυτό και η πίεση </a:t>
            </a:r>
            <a:r>
              <a:rPr lang="el-GR" sz="1600" dirty="0" smtClean="0">
                <a:solidFill>
                  <a:srgbClr val="2B3616"/>
                </a:solidFill>
              </a:rPr>
              <a:t>Ρ1 είναι </a:t>
            </a:r>
            <a:r>
              <a:rPr lang="el-GR" sz="1600" dirty="0">
                <a:solidFill>
                  <a:srgbClr val="2B3616"/>
                </a:solidFill>
              </a:rPr>
              <a:t>η </a:t>
            </a:r>
            <a:r>
              <a:rPr lang="el-GR" sz="1600" dirty="0" smtClean="0">
                <a:solidFill>
                  <a:srgbClr val="2B3616"/>
                </a:solidFill>
              </a:rPr>
              <a:t>		πίεση </a:t>
            </a:r>
            <a:r>
              <a:rPr lang="el-GR" sz="1600" dirty="0">
                <a:solidFill>
                  <a:srgbClr val="2B3616"/>
                </a:solidFill>
              </a:rPr>
              <a:t>ισορροπίας </a:t>
            </a:r>
            <a:r>
              <a:rPr lang="el-GR" sz="1600" dirty="0" smtClean="0">
                <a:solidFill>
                  <a:srgbClr val="2B3616"/>
                </a:solidFill>
              </a:rPr>
              <a:t>στην Τ1 (</a:t>
            </a:r>
            <a:r>
              <a:rPr lang="el-GR" sz="1600" dirty="0">
                <a:solidFill>
                  <a:srgbClr val="2B3616"/>
                </a:solidFill>
              </a:rPr>
              <a:t>αν το περιβάλλον βρίσκεται στους </a:t>
            </a:r>
            <a:r>
              <a:rPr lang="el-GR" sz="1600" dirty="0" smtClean="0">
                <a:solidFill>
                  <a:srgbClr val="2B3616"/>
                </a:solidFill>
              </a:rPr>
              <a:t>25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η θερμοκρασία </a:t>
            </a:r>
            <a:r>
              <a:rPr lang="el-GR" sz="1600" dirty="0" smtClean="0">
                <a:solidFill>
                  <a:srgbClr val="2B3616"/>
                </a:solidFill>
              </a:rPr>
              <a:t>		Τ1 </a:t>
            </a:r>
            <a:r>
              <a:rPr lang="el-GR" sz="1600" dirty="0">
                <a:solidFill>
                  <a:srgbClr val="2B3616"/>
                </a:solidFill>
              </a:rPr>
              <a:t>είναι 40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και η πίεση ισορροπίας υγρού/ατμού Ρ1 = 7,384 </a:t>
            </a:r>
            <a:r>
              <a:rPr lang="en-US" sz="1600" dirty="0" err="1">
                <a:solidFill>
                  <a:srgbClr val="2B3616"/>
                </a:solidFill>
              </a:rPr>
              <a:t>kPa</a:t>
            </a:r>
            <a:r>
              <a:rPr lang="el-GR" sz="1600" dirty="0">
                <a:solidFill>
                  <a:srgbClr val="2B3616"/>
                </a:solidFill>
              </a:rPr>
              <a:t>)</a:t>
            </a:r>
          </a:p>
          <a:p>
            <a:r>
              <a:rPr lang="el-GR" sz="1600" dirty="0">
                <a:solidFill>
                  <a:srgbClr val="2B3616"/>
                </a:solidFill>
              </a:rPr>
              <a:t>κατάσταση 2:	συμπιεσμένο νερό σε θερμοκρασία Τ2 </a:t>
            </a:r>
            <a:r>
              <a:rPr lang="el-GR" sz="1600" dirty="0" smtClean="0">
                <a:solidFill>
                  <a:srgbClr val="2B3616"/>
                </a:solidFill>
              </a:rPr>
              <a:t>και </a:t>
            </a:r>
            <a:r>
              <a:rPr lang="el-GR" sz="1600" dirty="0">
                <a:solidFill>
                  <a:srgbClr val="2B3616"/>
                </a:solidFill>
              </a:rPr>
              <a:t>πίεση Ρ2 – η πίεση Ρ2, στους πλέον </a:t>
            </a:r>
            <a:r>
              <a:rPr lang="el-GR" sz="1600" dirty="0" smtClean="0">
                <a:solidFill>
                  <a:srgbClr val="2B3616"/>
                </a:solidFill>
              </a:rPr>
              <a:t>		προηγμένους </a:t>
            </a:r>
            <a:r>
              <a:rPr lang="el-GR" sz="1600" dirty="0">
                <a:solidFill>
                  <a:srgbClr val="2B3616"/>
                </a:solidFill>
              </a:rPr>
              <a:t>στροβίλους, είναι 30 Μ</a:t>
            </a:r>
            <a:r>
              <a:rPr lang="en-US" sz="1600" dirty="0">
                <a:solidFill>
                  <a:srgbClr val="2B3616"/>
                </a:solidFill>
              </a:rPr>
              <a:t>Pa</a:t>
            </a:r>
            <a:endParaRPr lang="el-GR" sz="1600" dirty="0">
              <a:solidFill>
                <a:srgbClr val="2B3616"/>
              </a:solidFill>
            </a:endParaRPr>
          </a:p>
          <a:p>
            <a:r>
              <a:rPr lang="el-GR" sz="1600" dirty="0">
                <a:solidFill>
                  <a:srgbClr val="2B3616"/>
                </a:solidFill>
              </a:rPr>
              <a:t>κατάσταση 3:	υπέρθερμος ατμός σε θερμοκρασία Τ3 και πίεση Ρ3 = Ρ2 – η θερμοκρασία Τ3, στους </a:t>
            </a:r>
            <a:r>
              <a:rPr lang="el-GR" sz="1600" dirty="0" smtClean="0">
                <a:solidFill>
                  <a:srgbClr val="2B3616"/>
                </a:solidFill>
              </a:rPr>
              <a:t>		πλέον </a:t>
            </a:r>
            <a:r>
              <a:rPr lang="el-GR" sz="1600" dirty="0">
                <a:solidFill>
                  <a:srgbClr val="2B3616"/>
                </a:solidFill>
              </a:rPr>
              <a:t>προηγμένους στροβίλους, είναι 650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a:t>
            </a:r>
          </a:p>
          <a:p>
            <a:r>
              <a:rPr lang="el-GR" sz="1600" dirty="0">
                <a:solidFill>
                  <a:srgbClr val="2B3616"/>
                </a:solidFill>
              </a:rPr>
              <a:t>κατάσταση 4:	μίγμα κορεσμένου υγρού/ατμού (κλάσμα ατμού 80 – 100 %) σε θερμοκρασία Τ4 = Τ1 </a:t>
            </a:r>
            <a:r>
              <a:rPr lang="el-GR" sz="1600" dirty="0" smtClean="0">
                <a:solidFill>
                  <a:srgbClr val="2B3616"/>
                </a:solidFill>
              </a:rPr>
              <a:t>		και </a:t>
            </a:r>
            <a:r>
              <a:rPr lang="el-GR" sz="1600" dirty="0">
                <a:solidFill>
                  <a:srgbClr val="2B3616"/>
                </a:solidFill>
              </a:rPr>
              <a:t>πίεση Ρ4 = Ρ1 </a:t>
            </a:r>
          </a:p>
        </p:txBody>
      </p:sp>
      <p:pic>
        <p:nvPicPr>
          <p:cNvPr id="6" name="Εικόνα 5"/>
          <p:cNvPicPr>
            <a:picLocks noChangeAspect="1"/>
          </p:cNvPicPr>
          <p:nvPr/>
        </p:nvPicPr>
        <p:blipFill>
          <a:blip r:embed="rId2" cstate="print"/>
          <a:stretch>
            <a:fillRect/>
          </a:stretch>
        </p:blipFill>
        <p:spPr>
          <a:xfrm>
            <a:off x="1619672" y="3645024"/>
            <a:ext cx="5156973" cy="3001101"/>
          </a:xfrm>
          <a:prstGeom prst="rect">
            <a:avLst/>
          </a:prstGeom>
        </p:spPr>
      </p:pic>
    </p:spTree>
    <p:extLst>
      <p:ext uri="{BB962C8B-B14F-4D97-AF65-F5344CB8AC3E}">
        <p14:creationId xmlns:p14="http://schemas.microsoft.com/office/powerpoint/2010/main" val="1151092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5" name="Ορθογώνιο 4"/>
          <p:cNvSpPr/>
          <p:nvPr/>
        </p:nvSpPr>
        <p:spPr>
          <a:xfrm>
            <a:off x="0" y="620688"/>
            <a:ext cx="9144032" cy="5755422"/>
          </a:xfrm>
          <a:prstGeom prst="rect">
            <a:avLst/>
          </a:prstGeom>
        </p:spPr>
        <p:txBody>
          <a:bodyPr wrap="square">
            <a:spAutoFit/>
          </a:bodyPr>
          <a:lstStyle/>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 καυστήρας του προηγούμενου παραδείγματος χρησιμοποιείται για την υπερθέρμανση ατμού στους 600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την τροφοδοσία του σε ατμοστρόβιλο. Να υπολογιστεί η ονομαστική ισχύς και η απόδοση της διάταξης καυστήρα – ατμοστροβίλου, αν η πίεση λειτουργίας του τελευταίου είναι 30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MPa</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η απόρριψη θερμότητας γίνεται σε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ποταμό θερμοκρασίας 25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Η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ισεντροπική</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απόδοση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της αντλίας και του στροβίλου θεωρούνται ίσες με 85 %.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900430" indent="-900430"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Λύση</a:t>
            </a:r>
          </a:p>
          <a:p>
            <a:pPr algn="just">
              <a:lnSpc>
                <a:spcPct val="115000"/>
              </a:lnSpc>
              <a:spcAft>
                <a:spcPts val="0"/>
              </a:spcAf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θερμότητα που αποδίδεται στον κύκλο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Rankine</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είναι 9380,5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στην είσοδο ή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2*9380,5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αφού η τροφοδοσία του καυστήρα είναι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Η θερμότητα αυτή χρησιμοποιείται για να παράγει υπέρθερμο ατμό σε Τ3 = 600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Ρ3 = 30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από συμπιεσμένο νερό σε Ρ2 = 30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θερμοκρασία που θα υπολογιστεί.</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ΚΑΤΑΣΤΑΣΗ 1. Κορεσμένο νερό σε θερμοκρασία 15 </a:t>
            </a:r>
            <a:r>
              <a:rPr lang="el-GR" sz="1600" baseline="30000" dirty="0">
                <a:solidFill>
                  <a:srgbClr val="000000"/>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πάνω από τη θερμοκρασία περιβάλλοντος (Τ1 =25 + 15 = 40 </a:t>
            </a:r>
            <a:r>
              <a:rPr lang="el-GR" sz="1600" baseline="30000" dirty="0">
                <a:solidFill>
                  <a:srgbClr val="000000"/>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Από τον Πίνακα κορεσμένου νερού σε Τ1 = 40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Πίεση κορεσμού			Ρ1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7,3851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kPa</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Ειδικός όγκος κορεσμένου νερού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v</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0,001008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a:t>
            </a:r>
            <a:r>
              <a:rPr lang="el-GR" sz="1600" baseline="30000" dirty="0">
                <a:solidFill>
                  <a:srgbClr val="000000"/>
                </a:solidFill>
                <a:latin typeface="Calibri" panose="020F0502020204030204" pitchFamily="34" charset="0"/>
                <a:ea typeface="Calibri" panose="020F0502020204030204" pitchFamily="34" charset="0"/>
                <a:cs typeface="Comic Sans MS" panose="030F0702030302020204" pitchFamily="66" charset="0"/>
              </a:rPr>
              <a:t>3</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Ειδική ενθαλπία κορεσμένου νερού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167,57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1002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9" name="8 - TextBox"/>
          <p:cNvSpPr txBox="1"/>
          <p:nvPr/>
        </p:nvSpPr>
        <p:spPr>
          <a:xfrm>
            <a:off x="17356" y="3543831"/>
            <a:ext cx="9144032" cy="3293209"/>
          </a:xfrm>
          <a:prstGeom prst="rect">
            <a:avLst/>
          </a:prstGeom>
          <a:noFill/>
        </p:spPr>
        <p:txBody>
          <a:bodyPr wrap="square" rtlCol="0">
            <a:spAutoFit/>
          </a:bodyPr>
          <a:lstStyle/>
          <a:p>
            <a:r>
              <a:rPr lang="el-GR" sz="1600" b="1" dirty="0">
                <a:solidFill>
                  <a:srgbClr val="2B3616"/>
                </a:solidFill>
              </a:rPr>
              <a:t>Καυστήρες σταθερής κλίνης</a:t>
            </a:r>
            <a:endParaRPr lang="el-GR" sz="1600" dirty="0">
              <a:solidFill>
                <a:srgbClr val="2B3616"/>
              </a:solidFill>
            </a:endParaRPr>
          </a:p>
          <a:p>
            <a:pPr algn="just"/>
            <a:r>
              <a:rPr lang="el-GR" sz="1600" dirty="0">
                <a:solidFill>
                  <a:srgbClr val="2B3616"/>
                </a:solidFill>
              </a:rPr>
              <a:t>Το πρωτεύον ρεύμα αέρα διέρχεται μέσω της σταθερής κλίνης, στην οποία συμβαίνουν οι διεργασίες της ξήρανσης της πρώτης ύλης, της </a:t>
            </a:r>
            <a:r>
              <a:rPr lang="el-GR" sz="1600" dirty="0" err="1">
                <a:solidFill>
                  <a:srgbClr val="2B3616"/>
                </a:solidFill>
              </a:rPr>
              <a:t>αεριοπόιησης</a:t>
            </a:r>
            <a:r>
              <a:rPr lang="el-GR" sz="1600" dirty="0">
                <a:solidFill>
                  <a:srgbClr val="2B3616"/>
                </a:solidFill>
              </a:rPr>
              <a:t> της και της καύσης του στερεού </a:t>
            </a:r>
            <a:r>
              <a:rPr lang="el-GR" sz="1600" dirty="0" smtClean="0">
                <a:solidFill>
                  <a:srgbClr val="2B3616"/>
                </a:solidFill>
              </a:rPr>
              <a:t>υπολείμματος</a:t>
            </a:r>
            <a:r>
              <a:rPr lang="en-US" sz="1600" dirty="0" smtClean="0">
                <a:solidFill>
                  <a:srgbClr val="2B3616"/>
                </a:solidFill>
              </a:rPr>
              <a:t>. </a:t>
            </a:r>
            <a:r>
              <a:rPr lang="el-GR" sz="1600" dirty="0">
                <a:solidFill>
                  <a:srgbClr val="2B3616"/>
                </a:solidFill>
              </a:rPr>
              <a:t>Τα καύσιμα αέρια από την αεριοποίηση καίγονται με την παροχή επιπλέον αέρα (δευτερεύον ρεύμα αέρα), το οποίο τροφοδοτείται πάνω από την κλίνη. Οι καυστήρες σχάρας είναι κατάλληλοι για πρώτες ύλες βιομάζας με υψηλή υγρασία, μεταβλητό μέγεθος των σωματιδίων καυσίμου και υψηλό ποσοστό στάχτης. Η ρύθμιση και ο σχεδιασμός αφορούν στην ομοιόμορφη κατανομή καυσίμου και χόβολης, και επάρκεια πρωτεύοντος αέρα σε όλη την έκταση της κλίνης. Κακός σχεδιασμός συνεπάγεται τήξη (πυρόλυση) των καύσιμων συστατικών, παραγωγή ιπτάμενων στερεών και αύξηση της περίσσειας Ο</a:t>
            </a:r>
            <a:r>
              <a:rPr lang="el-GR" sz="1600" baseline="-25000" dirty="0">
                <a:solidFill>
                  <a:srgbClr val="2B3616"/>
                </a:solidFill>
              </a:rPr>
              <a:t>2</a:t>
            </a:r>
            <a:r>
              <a:rPr lang="el-GR" sz="1600" dirty="0">
                <a:solidFill>
                  <a:srgbClr val="2B3616"/>
                </a:solidFill>
              </a:rPr>
              <a:t> για πλήρη καύση. Οικονομική και λειτουργικά ασφαλής τεχνολογία από μικρά / μέσα συστήματα έως 5 </a:t>
            </a:r>
            <a:r>
              <a:rPr lang="en-US" sz="1600" dirty="0" err="1">
                <a:solidFill>
                  <a:srgbClr val="2B3616"/>
                </a:solidFill>
              </a:rPr>
              <a:t>MWth</a:t>
            </a:r>
            <a:r>
              <a:rPr lang="el-GR" sz="1600" dirty="0">
                <a:solidFill>
                  <a:srgbClr val="2B3616"/>
                </a:solidFill>
              </a:rPr>
              <a:t>. Κατάλληλοι για καύσιμα με χαμηλή συγκέντρωση σε στάχτη (ξύλο, πριονίδι, </a:t>
            </a:r>
            <a:r>
              <a:rPr lang="el-GR" sz="1600" dirty="0" err="1">
                <a:solidFill>
                  <a:srgbClr val="2B3616"/>
                </a:solidFill>
              </a:rPr>
              <a:t>πελλέτες</a:t>
            </a:r>
            <a:r>
              <a:rPr lang="el-GR" sz="1600" dirty="0">
                <a:solidFill>
                  <a:srgbClr val="2B3616"/>
                </a:solidFill>
              </a:rPr>
              <a:t>) και μικρά σωματίδια (έως 50 </a:t>
            </a:r>
            <a:r>
              <a:rPr lang="el-GR" sz="1600" dirty="0" err="1">
                <a:solidFill>
                  <a:srgbClr val="2B3616"/>
                </a:solidFill>
              </a:rPr>
              <a:t>mm</a:t>
            </a:r>
            <a:r>
              <a:rPr lang="el-GR" sz="1600" dirty="0">
                <a:solidFill>
                  <a:srgbClr val="2B3616"/>
                </a:solidFill>
              </a:rPr>
              <a:t>) - υψηλή συγκέντρωση σε στάχτη (φλοιοί, άχυρο, βλαστοί δημητριακών) απαιτεί αποτελεσματικότερα συστήματα απομάκρυνσης της. Ικανοποιητική λειτουργία σε συνθήκες </a:t>
            </a:r>
            <a:r>
              <a:rPr lang="el-GR" sz="1600" dirty="0" err="1">
                <a:solidFill>
                  <a:srgbClr val="2B3616"/>
                </a:solidFill>
              </a:rPr>
              <a:t>υποτροφοδοσίας</a:t>
            </a:r>
            <a:r>
              <a:rPr lang="el-GR" sz="1600" dirty="0">
                <a:solidFill>
                  <a:srgbClr val="2B3616"/>
                </a:solidFill>
              </a:rPr>
              <a:t>.</a:t>
            </a:r>
          </a:p>
        </p:txBody>
      </p:sp>
      <p:sp>
        <p:nvSpPr>
          <p:cNvPr id="20486"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88"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2"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4"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0" name="Εικόνα 9"/>
          <p:cNvPicPr/>
          <p:nvPr/>
        </p:nvPicPr>
        <p:blipFill>
          <a:blip r:embed="rId2" cstate="print"/>
          <a:srcRect/>
          <a:stretch>
            <a:fillRect/>
          </a:stretch>
        </p:blipFill>
        <p:spPr bwMode="auto">
          <a:xfrm>
            <a:off x="1529032" y="461641"/>
            <a:ext cx="6120680" cy="30821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5" name="Ορθογώνιο 4"/>
          <p:cNvSpPr/>
          <p:nvPr/>
        </p:nvSpPr>
        <p:spPr>
          <a:xfrm>
            <a:off x="0" y="838200"/>
            <a:ext cx="9144032" cy="1968231"/>
          </a:xfrm>
          <a:prstGeom prst="rect">
            <a:avLst/>
          </a:prstGeom>
        </p:spPr>
        <p:txBody>
          <a:bodyPr wrap="square">
            <a:spAutoFit/>
          </a:bodyPr>
          <a:lstStyle/>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ΑΝΤΛΙΑ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Ιδανικό έργο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ideal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v</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P</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2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P</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 0,001008*(</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30000 – 7,384)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30,23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Πραγματικό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έργο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ideal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αντλίας</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30,23/0,85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35,57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ΚΑΤΑΣΤΑΣΗ 2 (συνέχεια)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2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167,57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35,57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203,1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Εικόνα 5"/>
          <p:cNvPicPr>
            <a:picLocks noChangeAspect="1"/>
          </p:cNvPicPr>
          <p:nvPr/>
        </p:nvPicPr>
        <p:blipFill>
          <a:blip r:embed="rId2" cstate="print"/>
          <a:stretch>
            <a:fillRect/>
          </a:stretch>
        </p:blipFill>
        <p:spPr>
          <a:xfrm>
            <a:off x="1905000" y="3352800"/>
            <a:ext cx="5156973" cy="3001101"/>
          </a:xfrm>
          <a:prstGeom prst="rect">
            <a:avLst/>
          </a:prstGeom>
        </p:spPr>
      </p:pic>
    </p:spTree>
    <p:extLst>
      <p:ext uri="{BB962C8B-B14F-4D97-AF65-F5344CB8AC3E}">
        <p14:creationId xmlns:p14="http://schemas.microsoft.com/office/powerpoint/2010/main" val="21399603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6" name="Ορθογώνιο 5"/>
          <p:cNvSpPr/>
          <p:nvPr/>
        </p:nvSpPr>
        <p:spPr>
          <a:xfrm>
            <a:off x="-12732" y="294115"/>
            <a:ext cx="9144032" cy="150502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3.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Από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Πίνακα υπέρθερμου ατμού για πίεση 30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(30.000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kPa</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θερμοκρασία 600 </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ενθαλπία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3443,9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Ειδική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εντροπία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6,2331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kgK</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ΛΕΒΗΤΑΣ. Από το ισοζύγιο ενέργειας στο λέβητα υπολογίζεται η μαζική παροχή του νερού που κυκλοφορεί στον στρόβιλο:</a:t>
            </a:r>
            <a:endParaRPr lang="el-GR" sz="1600" dirty="0">
              <a:solidFill>
                <a:srgbClr val="2B3616"/>
              </a:solidFill>
            </a:endParaRPr>
          </a:p>
        </p:txBody>
      </p:sp>
      <mc:AlternateContent xmlns:mc="http://schemas.openxmlformats.org/markup-compatibility/2006" xmlns:a14="http://schemas.microsoft.com/office/drawing/2010/main">
        <mc:Choice Requires="a14">
          <p:sp>
            <p:nvSpPr>
              <p:cNvPr id="8" name="Ορθογώνιο 7"/>
              <p:cNvSpPr/>
              <p:nvPr/>
            </p:nvSpPr>
            <p:spPr>
              <a:xfrm>
                <a:off x="2514600" y="1614111"/>
                <a:ext cx="3439531" cy="95833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1400" i="1" smtClean="0">
                              <a:solidFill>
                                <a:srgbClr val="2B3616"/>
                              </a:solidFill>
                              <a:latin typeface="Cambria Math" panose="02040503050406030204" pitchFamily="18" charset="0"/>
                            </a:rPr>
                          </m:ctrlPr>
                        </m:sSubPr>
                        <m:e>
                          <m:r>
                            <m:rPr>
                              <m:sty m:val="p"/>
                            </m:rPr>
                            <a:rPr lang="el-GR" sz="1400">
                              <a:solidFill>
                                <a:srgbClr val="2B3616"/>
                              </a:solidFill>
                              <a:latin typeface="Cambria Math" panose="02040503050406030204" pitchFamily="18" charset="0"/>
                            </a:rPr>
                            <m:t>m</m:t>
                          </m:r>
                        </m:e>
                        <m:sub>
                          <m:r>
                            <m:rPr>
                              <m:sty m:val="p"/>
                            </m:rPr>
                            <a:rPr lang="el-GR" sz="1400" i="0">
                              <a:solidFill>
                                <a:srgbClr val="2B3616"/>
                              </a:solidFill>
                              <a:latin typeface="Cambria Math" panose="02040503050406030204" pitchFamily="18" charset="0"/>
                            </a:rPr>
                            <m:t>Η</m:t>
                          </m:r>
                          <m:r>
                            <a:rPr lang="el-GR" sz="1400" i="0">
                              <a:solidFill>
                                <a:srgbClr val="2B3616"/>
                              </a:solidFill>
                              <a:latin typeface="Cambria Math" panose="02040503050406030204" pitchFamily="18" charset="0"/>
                            </a:rPr>
                            <m:t>2</m:t>
                          </m:r>
                          <m:r>
                            <m:rPr>
                              <m:sty m:val="p"/>
                            </m:rPr>
                            <a:rPr lang="el-GR" sz="1400" i="0">
                              <a:solidFill>
                                <a:srgbClr val="2B3616"/>
                              </a:solidFill>
                              <a:latin typeface="Cambria Math" panose="02040503050406030204" pitchFamily="18" charset="0"/>
                            </a:rPr>
                            <m:t>Ο</m:t>
                          </m:r>
                        </m:sub>
                      </m:sSub>
                      <m:r>
                        <a:rPr lang="el-GR" sz="1400" i="0">
                          <a:solidFill>
                            <a:srgbClr val="2B3616"/>
                          </a:solidFill>
                          <a:latin typeface="Cambria Math" panose="02040503050406030204" pitchFamily="18" charset="0"/>
                        </a:rPr>
                        <m:t>= </m:t>
                      </m:r>
                      <m:f>
                        <m:fPr>
                          <m:ctrlPr>
                            <a:rPr lang="el-GR" sz="1400" i="1">
                              <a:solidFill>
                                <a:srgbClr val="2B3616"/>
                              </a:solidFill>
                              <a:latin typeface="Cambria Math" panose="02040503050406030204" pitchFamily="18" charset="0"/>
                            </a:rPr>
                          </m:ctrlPr>
                        </m:fPr>
                        <m:num>
                          <m:r>
                            <a:rPr lang="el-GR" sz="1400" b="0" i="0" smtClean="0">
                              <a:solidFill>
                                <a:srgbClr val="2B3616"/>
                              </a:solidFill>
                              <a:latin typeface="Cambria Math" panose="02040503050406030204" pitchFamily="18" charset="0"/>
                            </a:rPr>
                            <m:t>18761,0</m:t>
                          </m:r>
                          <m:f>
                            <m:fPr>
                              <m:ctrlPr>
                                <a:rPr lang="el-GR" sz="1400" i="1">
                                  <a:solidFill>
                                    <a:srgbClr val="2B3616"/>
                                  </a:solidFill>
                                  <a:latin typeface="Cambria Math" panose="02040503050406030204" pitchFamily="18" charset="0"/>
                                </a:rPr>
                              </m:ctrlPr>
                            </m:fPr>
                            <m:num>
                              <m:r>
                                <m:rPr>
                                  <m:sty m:val="p"/>
                                </m:rPr>
                                <a:rPr lang="el-GR" sz="1400" i="0">
                                  <a:solidFill>
                                    <a:srgbClr val="2B3616"/>
                                  </a:solidFill>
                                  <a:latin typeface="Cambria Math" panose="02040503050406030204" pitchFamily="18" charset="0"/>
                                </a:rPr>
                                <m:t>kj</m:t>
                              </m:r>
                            </m:num>
                            <m:den>
                              <m:r>
                                <m:rPr>
                                  <m:sty m:val="p"/>
                                </m:rPr>
                                <a:rPr lang="el-GR" sz="1400" i="0">
                                  <a:solidFill>
                                    <a:srgbClr val="2B3616"/>
                                  </a:solidFill>
                                  <a:latin typeface="Cambria Math" panose="02040503050406030204" pitchFamily="18" charset="0"/>
                                </a:rPr>
                                <m:t>sec</m:t>
                              </m:r>
                            </m:den>
                          </m:f>
                        </m:num>
                        <m:den>
                          <m:d>
                            <m:dPr>
                              <m:endChr m:val=""/>
                              <m:ctrlPr>
                                <a:rPr lang="el-GR" sz="1400" i="1">
                                  <a:solidFill>
                                    <a:srgbClr val="2B3616"/>
                                  </a:solidFill>
                                  <a:latin typeface="Cambria Math" panose="02040503050406030204" pitchFamily="18" charset="0"/>
                                </a:rPr>
                              </m:ctrlPr>
                            </m:dPr>
                            <m:e>
                              <m:r>
                                <a:rPr lang="el-GR" sz="1400" i="0">
                                  <a:solidFill>
                                    <a:srgbClr val="2B3616"/>
                                  </a:solidFill>
                                  <a:latin typeface="Cambria Math" panose="02040503050406030204" pitchFamily="18" charset="0"/>
                                </a:rPr>
                                <m:t>3443,9−20</m:t>
                              </m:r>
                              <m:r>
                                <a:rPr lang="el-GR" sz="1400" b="0" i="0" smtClean="0">
                                  <a:solidFill>
                                    <a:srgbClr val="2B3616"/>
                                  </a:solidFill>
                                  <a:latin typeface="Cambria Math" panose="02040503050406030204" pitchFamily="18" charset="0"/>
                                </a:rPr>
                                <m:t>3</m:t>
                              </m:r>
                              <m:r>
                                <a:rPr lang="el-GR" sz="1400" i="0">
                                  <a:solidFill>
                                    <a:srgbClr val="2B3616"/>
                                  </a:solidFill>
                                  <a:latin typeface="Cambria Math" panose="02040503050406030204" pitchFamily="18" charset="0"/>
                                </a:rPr>
                                <m:t>,</m:t>
                              </m:r>
                              <m:r>
                                <a:rPr lang="el-GR" sz="1400" b="0" i="0" smtClean="0">
                                  <a:solidFill>
                                    <a:srgbClr val="2B3616"/>
                                  </a:solidFill>
                                  <a:latin typeface="Cambria Math" panose="02040503050406030204" pitchFamily="18" charset="0"/>
                                </a:rPr>
                                <m:t>1</m:t>
                              </m:r>
                              <m:r>
                                <a:rPr lang="el-GR" sz="1400" i="0">
                                  <a:solidFill>
                                    <a:srgbClr val="2B3616"/>
                                  </a:solidFill>
                                  <a:latin typeface="Cambria Math" panose="02040503050406030204" pitchFamily="18" charset="0"/>
                                </a:rPr>
                                <m:t>)</m:t>
                              </m:r>
                              <m:f>
                                <m:fPr>
                                  <m:ctrlPr>
                                    <a:rPr lang="el-GR" sz="1400" i="1">
                                      <a:solidFill>
                                        <a:srgbClr val="2B3616"/>
                                      </a:solidFill>
                                      <a:latin typeface="Cambria Math" panose="02040503050406030204" pitchFamily="18" charset="0"/>
                                    </a:rPr>
                                  </m:ctrlPr>
                                </m:fPr>
                                <m:num>
                                  <m:r>
                                    <m:rPr>
                                      <m:sty m:val="p"/>
                                    </m:rPr>
                                    <a:rPr lang="el-GR" sz="1400" i="0">
                                      <a:solidFill>
                                        <a:srgbClr val="2B3616"/>
                                      </a:solidFill>
                                      <a:latin typeface="Cambria Math" panose="02040503050406030204" pitchFamily="18" charset="0"/>
                                    </a:rPr>
                                    <m:t>kj</m:t>
                                  </m:r>
                                </m:num>
                                <m:den>
                                  <m:r>
                                    <m:rPr>
                                      <m:sty m:val="p"/>
                                    </m:rPr>
                                    <a:rPr lang="el-GR" sz="1400" i="0">
                                      <a:solidFill>
                                        <a:srgbClr val="2B3616"/>
                                      </a:solidFill>
                                      <a:latin typeface="Cambria Math" panose="02040503050406030204" pitchFamily="18" charset="0"/>
                                    </a:rPr>
                                    <m:t>kg</m:t>
                                  </m:r>
                                </m:den>
                              </m:f>
                            </m:e>
                          </m:d>
                        </m:den>
                      </m:f>
                      <m:r>
                        <a:rPr lang="el-GR" sz="1400" i="0">
                          <a:solidFill>
                            <a:srgbClr val="2B3616"/>
                          </a:solidFill>
                          <a:latin typeface="Cambria Math" panose="02040503050406030204" pitchFamily="18" charset="0"/>
                        </a:rPr>
                        <m:t>=</m:t>
                      </m:r>
                      <m:r>
                        <a:rPr lang="el-GR" sz="1400" b="0" i="0" smtClean="0">
                          <a:solidFill>
                            <a:srgbClr val="2B3616"/>
                          </a:solidFill>
                          <a:latin typeface="Cambria Math" panose="02040503050406030204" pitchFamily="18" charset="0"/>
                        </a:rPr>
                        <m:t>5</m:t>
                      </m:r>
                      <m:r>
                        <a:rPr lang="el-GR" sz="1400" i="0">
                          <a:solidFill>
                            <a:srgbClr val="2B3616"/>
                          </a:solidFill>
                          <a:latin typeface="Cambria Math" panose="02040503050406030204" pitchFamily="18" charset="0"/>
                        </a:rPr>
                        <m:t>,</m:t>
                      </m:r>
                      <m:r>
                        <a:rPr lang="el-GR" sz="1400" b="0" i="0" smtClean="0">
                          <a:solidFill>
                            <a:srgbClr val="2B3616"/>
                          </a:solidFill>
                          <a:latin typeface="Cambria Math" panose="02040503050406030204" pitchFamily="18" charset="0"/>
                        </a:rPr>
                        <m:t>78</m:t>
                      </m:r>
                      <m:f>
                        <m:fPr>
                          <m:ctrlPr>
                            <a:rPr lang="el-GR" sz="1400" i="1">
                              <a:solidFill>
                                <a:srgbClr val="2B3616"/>
                              </a:solidFill>
                              <a:latin typeface="Cambria Math" panose="02040503050406030204" pitchFamily="18" charset="0"/>
                            </a:rPr>
                          </m:ctrlPr>
                        </m:fPr>
                        <m:num>
                          <m:r>
                            <m:rPr>
                              <m:sty m:val="p"/>
                            </m:rPr>
                            <a:rPr lang="el-GR" sz="1400" i="0">
                              <a:solidFill>
                                <a:srgbClr val="2B3616"/>
                              </a:solidFill>
                              <a:latin typeface="Cambria Math" panose="02040503050406030204" pitchFamily="18" charset="0"/>
                            </a:rPr>
                            <m:t>kg</m:t>
                          </m:r>
                        </m:num>
                        <m:den>
                          <m:r>
                            <m:rPr>
                              <m:sty m:val="p"/>
                            </m:rPr>
                            <a:rPr lang="el-GR" sz="1400" i="0">
                              <a:solidFill>
                                <a:srgbClr val="2B3616"/>
                              </a:solidFill>
                              <a:latin typeface="Cambria Math" panose="02040503050406030204" pitchFamily="18" charset="0"/>
                            </a:rPr>
                            <m:t>sec</m:t>
                          </m:r>
                        </m:den>
                      </m:f>
                    </m:oMath>
                  </m:oMathPara>
                </a14:m>
                <a:endParaRPr lang="el-GR" sz="1400" dirty="0">
                  <a:solidFill>
                    <a:srgbClr val="2B3616"/>
                  </a:solidFill>
                </a:endParaRPr>
              </a:p>
            </p:txBody>
          </p:sp>
        </mc:Choice>
        <mc:Fallback xmlns="">
          <p:sp>
            <p:nvSpPr>
              <p:cNvPr id="8" name="Ορθογώνιο 7"/>
              <p:cNvSpPr>
                <a:spLocks noRot="1" noChangeAspect="1" noMove="1" noResize="1" noEditPoints="1" noAdjustHandles="1" noChangeArrowheads="1" noChangeShapeType="1" noTextEdit="1"/>
              </p:cNvSpPr>
              <p:nvPr/>
            </p:nvSpPr>
            <p:spPr>
              <a:xfrm>
                <a:off x="2514600" y="1614111"/>
                <a:ext cx="3439531" cy="958339"/>
              </a:xfrm>
              <a:prstGeom prst="rect">
                <a:avLst/>
              </a:prstGeom>
              <a:blipFill>
                <a:blip r:embed="rId2"/>
                <a:stretch>
                  <a:fillRect/>
                </a:stretch>
              </a:blipFill>
            </p:spPr>
            <p:txBody>
              <a:bodyPr/>
              <a:lstStyle/>
              <a:p>
                <a:r>
                  <a:rPr lang="el-GR">
                    <a:noFill/>
                  </a:rPr>
                  <a:t> </a:t>
                </a:r>
              </a:p>
            </p:txBody>
          </p:sp>
        </mc:Fallback>
      </mc:AlternateContent>
      <p:sp>
        <p:nvSpPr>
          <p:cNvPr id="9" name="Ορθογώνιο 8"/>
          <p:cNvSpPr/>
          <p:nvPr/>
        </p:nvSpPr>
        <p:spPr>
          <a:xfrm>
            <a:off x="15843" y="2438400"/>
            <a:ext cx="9144000" cy="448122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4. Κορεσμένο μίγμα ατμού/νερού σε πίεση Ρ4 = Ρ1 = 7,384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kPa</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(θερμοκρασία κορεσμού Τ1 = 40 </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Από τον Πίνακα Κορεσμένου νερού στους 40 </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ενθαλπία κορεσμένου νερού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167,57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(ίση με την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ενθαλπία κορεσμένου ατμού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2574,3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εντροπία κορεσμένου νερού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0,5725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εντροπία κορεσμένου ατμού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8,2570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ΣΤΡΟΒΙΛΟΣ. Αρχικά ο στρόβιλος θεωρείται ιδανικός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ισεντροπικός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δηλαδή δεν αυξάνει την εντροπία του νερού), οπότε η εντροπία στην Κατάσταση 4 θεωρείται ίση με την εντροπία στην Κατάσταση 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6,2331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kgK</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Αλλά</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s4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x4s*s4g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 – x)*s4l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x4s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(s4 – s4l)/(s4g – s4l)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(6,2331 – 0,5725)/(8,2570 – 0,5725) = 0,7366 ή 73,66 %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71600" indent="457200"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όπου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x4s</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κλάσμα του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ατμού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ατμού/</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μίγματος]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μετά τον στρόβιλο (δηλαδή στο 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ατμού που εξέρχεται από τον στρόβιλο, τα 736,6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ατμός και τα 263,4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νερό με τη μορφή σταγονιδίων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02116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7" name="Ορθογώνιο 6"/>
          <p:cNvSpPr/>
          <p:nvPr/>
        </p:nvSpPr>
        <p:spPr>
          <a:xfrm>
            <a:off x="0" y="521625"/>
            <a:ext cx="9144000" cy="5952399"/>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 (συνέχεια). Για ιδανικό στρόβιλο και με βάση το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μετά από ιδανικό στρόβιλο, υπολογίζεται η ιδανική ειδική ενθαλπία στην Κατάσταση 4:</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h4,s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x4s*h4g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 – x)*h4l = 0,7366*2574,3 + 0,2634*167,57 = 1940,4 kJ/kg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ΣΤΡΟΒΙΛΟΣ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Ιδανικό έργο: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wouts</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h4s</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3443,9 – 1940,4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1503,5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Πραγματικό έργο: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wout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στροβίλου</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wouts</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0,85*1503,5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1278,0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Για τον πραγματικό πλέον στρόβιλο (που παράγει το παραπάνω πραγματικό έργο), η πραγματική ειδική ενθαλπία στην Κατάσταση 4 είναι: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wout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3443,9 – 1278,0 = 2166,0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endParaRPr lang="el-GR" sz="1000" dirty="0">
              <a:solidFill>
                <a:srgbClr val="2B3616"/>
              </a:solidFill>
              <a:latin typeface="Calibri" panose="020F0502020204030204" pitchFamily="34" charset="0"/>
            </a:endParaRPr>
          </a:p>
          <a:p>
            <a:r>
              <a:rPr lang="el-GR" sz="1600" dirty="0">
                <a:solidFill>
                  <a:srgbClr val="2B3616"/>
                </a:solidFill>
              </a:rPr>
              <a:t>ΟΝΟΜΑΣΤΙΚΗ ΙΣΧΥΣ ΑΤΜΟΣΤΡΟΒΙΛΟΥ</a:t>
            </a:r>
          </a:p>
          <a:p>
            <a:r>
              <a:rPr lang="el-GR" sz="1600" dirty="0">
                <a:solidFill>
                  <a:srgbClr val="2B3616"/>
                </a:solidFill>
              </a:rPr>
              <a:t>Το καθαρό ηλεκτρικό έργο που παράγει ο ατμοστρόβιλος είναι:</a:t>
            </a:r>
          </a:p>
          <a:p>
            <a:r>
              <a:rPr lang="el-GR" sz="1000" dirty="0">
                <a:solidFill>
                  <a:srgbClr val="2B3616"/>
                </a:solidFill>
              </a:rPr>
              <a:t> </a:t>
            </a:r>
          </a:p>
          <a:p>
            <a:r>
              <a:rPr lang="en-US" sz="1600" dirty="0" err="1">
                <a:solidFill>
                  <a:srgbClr val="2B3616"/>
                </a:solidFill>
              </a:rPr>
              <a:t>Wel</a:t>
            </a:r>
            <a:r>
              <a:rPr lang="en-US" sz="1600" dirty="0">
                <a:solidFill>
                  <a:srgbClr val="2B3616"/>
                </a:solidFill>
              </a:rPr>
              <a:t> = m</a:t>
            </a:r>
            <a:r>
              <a:rPr lang="en-US" sz="1600" baseline="-25000" dirty="0">
                <a:solidFill>
                  <a:srgbClr val="2B3616"/>
                </a:solidFill>
              </a:rPr>
              <a:t>H2O</a:t>
            </a:r>
            <a:r>
              <a:rPr lang="en-US" sz="1600" dirty="0">
                <a:solidFill>
                  <a:srgbClr val="2B3616"/>
                </a:solidFill>
              </a:rPr>
              <a:t>*(</a:t>
            </a:r>
            <a:r>
              <a:rPr lang="en-US" sz="1600" dirty="0" err="1">
                <a:solidFill>
                  <a:srgbClr val="2B3616"/>
                </a:solidFill>
              </a:rPr>
              <a:t>wout</a:t>
            </a:r>
            <a:r>
              <a:rPr lang="en-US" sz="1600" dirty="0">
                <a:solidFill>
                  <a:srgbClr val="2B3616"/>
                </a:solidFill>
              </a:rPr>
              <a:t> – win) = </a:t>
            </a:r>
            <a:r>
              <a:rPr lang="el-GR" sz="1600" dirty="0" smtClean="0">
                <a:solidFill>
                  <a:srgbClr val="2B3616"/>
                </a:solidFill>
              </a:rPr>
              <a:t>5,78</a:t>
            </a:r>
            <a:r>
              <a:rPr lang="en-US" sz="1600" dirty="0" smtClean="0">
                <a:solidFill>
                  <a:srgbClr val="2B3616"/>
                </a:solidFill>
              </a:rPr>
              <a:t>*(</a:t>
            </a:r>
            <a:r>
              <a:rPr lang="en-US" sz="1600" dirty="0">
                <a:solidFill>
                  <a:srgbClr val="2B3616"/>
                </a:solidFill>
              </a:rPr>
              <a:t>1278,0 – </a:t>
            </a:r>
            <a:r>
              <a:rPr lang="en-US" sz="1600" dirty="0" smtClean="0">
                <a:solidFill>
                  <a:srgbClr val="2B3616"/>
                </a:solidFill>
              </a:rPr>
              <a:t>35,</a:t>
            </a:r>
            <a:r>
              <a:rPr lang="el-GR" sz="1600" dirty="0" smtClean="0">
                <a:solidFill>
                  <a:srgbClr val="2B3616"/>
                </a:solidFill>
              </a:rPr>
              <a:t>57</a:t>
            </a:r>
            <a:r>
              <a:rPr lang="en-US" sz="1600" dirty="0" smtClean="0">
                <a:solidFill>
                  <a:srgbClr val="2B3616"/>
                </a:solidFill>
              </a:rPr>
              <a:t>) </a:t>
            </a:r>
            <a:r>
              <a:rPr lang="en-US" sz="1600" dirty="0">
                <a:solidFill>
                  <a:srgbClr val="2B3616"/>
                </a:solidFill>
              </a:rPr>
              <a:t>= </a:t>
            </a:r>
            <a:r>
              <a:rPr lang="en-US" sz="1600" dirty="0" smtClean="0">
                <a:solidFill>
                  <a:srgbClr val="2B3616"/>
                </a:solidFill>
              </a:rPr>
              <a:t>7182,57 </a:t>
            </a:r>
            <a:r>
              <a:rPr lang="en-US" sz="1600" dirty="0" err="1" smtClean="0">
                <a:solidFill>
                  <a:srgbClr val="2B3616"/>
                </a:solidFill>
              </a:rPr>
              <a:t>kWe</a:t>
            </a:r>
            <a:r>
              <a:rPr lang="en-US" sz="1600" dirty="0" smtClean="0">
                <a:solidFill>
                  <a:srgbClr val="2B3616"/>
                </a:solidFill>
              </a:rPr>
              <a:t> = </a:t>
            </a:r>
            <a:r>
              <a:rPr lang="el-GR" sz="1600" dirty="0" smtClean="0">
                <a:solidFill>
                  <a:srgbClr val="2B3616"/>
                </a:solidFill>
              </a:rPr>
              <a:t>7</a:t>
            </a:r>
            <a:r>
              <a:rPr lang="en-US" sz="1600" dirty="0" smtClean="0">
                <a:solidFill>
                  <a:srgbClr val="2B3616"/>
                </a:solidFill>
              </a:rPr>
              <a:t>,</a:t>
            </a:r>
            <a:r>
              <a:rPr lang="el-GR" sz="1600" dirty="0" smtClean="0">
                <a:solidFill>
                  <a:srgbClr val="2B3616"/>
                </a:solidFill>
              </a:rPr>
              <a:t>2</a:t>
            </a:r>
            <a:r>
              <a:rPr lang="en-US" sz="1600" dirty="0" smtClean="0">
                <a:solidFill>
                  <a:srgbClr val="2B3616"/>
                </a:solidFill>
              </a:rPr>
              <a:t>0 </a:t>
            </a:r>
            <a:r>
              <a:rPr lang="en-US" sz="1600" dirty="0" err="1">
                <a:solidFill>
                  <a:srgbClr val="2B3616"/>
                </a:solidFill>
              </a:rPr>
              <a:t>MWe</a:t>
            </a:r>
            <a:endParaRPr lang="el-GR" sz="1600" dirty="0">
              <a:solidFill>
                <a:srgbClr val="2B3616"/>
              </a:solidFill>
            </a:endParaRPr>
          </a:p>
          <a:p>
            <a:r>
              <a:rPr lang="en-US" sz="1600" dirty="0">
                <a:solidFill>
                  <a:srgbClr val="2B3616"/>
                </a:solidFill>
              </a:rPr>
              <a:t> </a:t>
            </a:r>
            <a:endParaRPr lang="el-GR" sz="1600" dirty="0">
              <a:solidFill>
                <a:srgbClr val="2B3616"/>
              </a:solidFill>
            </a:endParaRPr>
          </a:p>
          <a:p>
            <a:r>
              <a:rPr lang="el-GR" sz="1600" dirty="0">
                <a:solidFill>
                  <a:srgbClr val="2B3616"/>
                </a:solidFill>
              </a:rPr>
              <a:t>ΑΠΟΔΟΣΗ ΔΙΑΤΑΞΗΣ ΚΑΥΣΤΗΡΑ ΑΤΜΟΣΤΡΟΒΙΛΟΥ</a:t>
            </a:r>
          </a:p>
          <a:p>
            <a:r>
              <a:rPr lang="el-GR" sz="1600" dirty="0">
                <a:solidFill>
                  <a:srgbClr val="2B3616"/>
                </a:solidFill>
              </a:rPr>
              <a:t>Η ηλεκτρική απόδοση μόνο του ατμοστροβίλου είναι</a:t>
            </a:r>
            <a:r>
              <a:rPr lang="el-GR" sz="1600" dirty="0" smtClean="0">
                <a:solidFill>
                  <a:srgbClr val="2B3616"/>
                </a:solidFill>
              </a:rPr>
              <a:t>:	</a:t>
            </a:r>
            <a:r>
              <a:rPr lang="en-US" sz="1600" dirty="0" err="1" smtClean="0">
                <a:solidFill>
                  <a:srgbClr val="2B3616"/>
                </a:solidFill>
              </a:rPr>
              <a:t>nst</a:t>
            </a:r>
            <a:r>
              <a:rPr lang="el-GR" sz="1600" dirty="0" smtClean="0">
                <a:solidFill>
                  <a:srgbClr val="2B3616"/>
                </a:solidFill>
              </a:rPr>
              <a:t> </a:t>
            </a:r>
            <a:r>
              <a:rPr lang="el-GR" sz="1600" dirty="0">
                <a:solidFill>
                  <a:srgbClr val="2B3616"/>
                </a:solidFill>
              </a:rPr>
              <a:t>= </a:t>
            </a:r>
            <a:r>
              <a:rPr lang="en-US" sz="1600" dirty="0" smtClean="0">
                <a:solidFill>
                  <a:srgbClr val="2B3616"/>
                </a:solidFill>
              </a:rPr>
              <a:t>7182,57</a:t>
            </a:r>
            <a:r>
              <a:rPr lang="el-GR" sz="1600" dirty="0" smtClean="0">
                <a:solidFill>
                  <a:srgbClr val="2B3616"/>
                </a:solidFill>
              </a:rPr>
              <a:t>/</a:t>
            </a:r>
            <a:r>
              <a:rPr lang="en-US" sz="1600" dirty="0" smtClean="0">
                <a:solidFill>
                  <a:srgbClr val="2B3616"/>
                </a:solidFill>
              </a:rPr>
              <a:t>(2*</a:t>
            </a:r>
            <a:r>
              <a:rPr lang="el-GR" sz="1600" dirty="0" smtClean="0">
                <a:solidFill>
                  <a:srgbClr val="2B3616"/>
                </a:solidFill>
              </a:rPr>
              <a:t>9380,5</a:t>
            </a:r>
            <a:r>
              <a:rPr lang="en-US" sz="1600" dirty="0" smtClean="0">
                <a:solidFill>
                  <a:srgbClr val="2B3616"/>
                </a:solidFill>
              </a:rPr>
              <a:t>)</a:t>
            </a:r>
            <a:r>
              <a:rPr lang="el-GR" sz="1600" dirty="0" smtClean="0">
                <a:solidFill>
                  <a:srgbClr val="2B3616"/>
                </a:solidFill>
              </a:rPr>
              <a:t> </a:t>
            </a:r>
            <a:r>
              <a:rPr lang="el-GR" sz="1600" dirty="0">
                <a:solidFill>
                  <a:srgbClr val="2B3616"/>
                </a:solidFill>
              </a:rPr>
              <a:t>= </a:t>
            </a:r>
            <a:r>
              <a:rPr lang="el-GR" sz="1600" dirty="0" smtClean="0">
                <a:solidFill>
                  <a:srgbClr val="2B3616"/>
                </a:solidFill>
              </a:rPr>
              <a:t>0,3828 </a:t>
            </a:r>
            <a:r>
              <a:rPr lang="el-GR" sz="1600" dirty="0">
                <a:solidFill>
                  <a:srgbClr val="2B3616"/>
                </a:solidFill>
              </a:rPr>
              <a:t>ή </a:t>
            </a:r>
            <a:r>
              <a:rPr lang="el-GR" sz="1600" dirty="0" smtClean="0">
                <a:solidFill>
                  <a:srgbClr val="2B3616"/>
                </a:solidFill>
              </a:rPr>
              <a:t>38,28 %</a:t>
            </a:r>
            <a:endParaRPr lang="en-US" sz="1600" dirty="0" smtClean="0">
              <a:solidFill>
                <a:srgbClr val="2B3616"/>
              </a:solidFill>
            </a:endParaRPr>
          </a:p>
          <a:p>
            <a:pPr algn="ctr"/>
            <a:r>
              <a:rPr lang="el-GR" sz="1600" dirty="0" smtClean="0">
                <a:solidFill>
                  <a:srgbClr val="2B3616"/>
                </a:solidFill>
              </a:rPr>
              <a:t>					</a:t>
            </a:r>
            <a:r>
              <a:rPr lang="en-US" sz="1600" dirty="0" smtClean="0">
                <a:solidFill>
                  <a:srgbClr val="2B3616"/>
                </a:solidFill>
              </a:rPr>
              <a:t>(</a:t>
            </a:r>
            <a:r>
              <a:rPr lang="el-GR" sz="1600" dirty="0" smtClean="0">
                <a:solidFill>
                  <a:srgbClr val="2B3616"/>
                </a:solidFill>
              </a:rPr>
              <a:t>όπου 2*9380,5 (</a:t>
            </a:r>
            <a:r>
              <a:rPr lang="en-US" sz="1600" dirty="0" smtClean="0">
                <a:solidFill>
                  <a:srgbClr val="2B3616"/>
                </a:solidFill>
              </a:rPr>
              <a:t>kg</a:t>
            </a:r>
            <a:r>
              <a:rPr lang="el-GR" sz="1600" dirty="0" err="1" smtClean="0">
                <a:solidFill>
                  <a:srgbClr val="2B3616"/>
                </a:solidFill>
              </a:rPr>
              <a:t>βιομαζάς</a:t>
            </a:r>
            <a:r>
              <a:rPr lang="el-GR" sz="1600" dirty="0" smtClean="0">
                <a:solidFill>
                  <a:srgbClr val="2B3616"/>
                </a:solidFill>
              </a:rPr>
              <a:t>/</a:t>
            </a:r>
            <a:r>
              <a:rPr lang="en-US" sz="1600" dirty="0" smtClean="0">
                <a:solidFill>
                  <a:srgbClr val="2B3616"/>
                </a:solidFill>
              </a:rPr>
              <a:t>sec*kJ/kg</a:t>
            </a:r>
            <a:r>
              <a:rPr lang="el-GR" sz="1600" dirty="0" smtClean="0">
                <a:solidFill>
                  <a:srgbClr val="2B3616"/>
                </a:solidFill>
              </a:rPr>
              <a:t>βιομάζας)</a:t>
            </a:r>
            <a:endParaRPr lang="el-GR" sz="1600" dirty="0">
              <a:solidFill>
                <a:srgbClr val="2B3616"/>
              </a:solidFill>
            </a:endParaRPr>
          </a:p>
          <a:p>
            <a:r>
              <a:rPr lang="el-GR" sz="1000" dirty="0">
                <a:solidFill>
                  <a:srgbClr val="2B3616"/>
                </a:solidFill>
              </a:rPr>
              <a:t> </a:t>
            </a:r>
          </a:p>
          <a:p>
            <a:r>
              <a:rPr lang="el-GR" sz="1600" dirty="0">
                <a:solidFill>
                  <a:srgbClr val="2B3616"/>
                </a:solidFill>
              </a:rPr>
              <a:t>Η ηλεκτρική απόδοση της διάταξης καυστήρα/ατμοστροβίλου είναι:</a:t>
            </a:r>
          </a:p>
          <a:p>
            <a:r>
              <a:rPr lang="el-GR" sz="1600" dirty="0">
                <a:solidFill>
                  <a:srgbClr val="2B3616"/>
                </a:solidFill>
              </a:rPr>
              <a:t> </a:t>
            </a:r>
          </a:p>
          <a:p>
            <a:pPr algn="ctr"/>
            <a:r>
              <a:rPr lang="en-US" sz="1600" dirty="0" err="1" smtClean="0">
                <a:solidFill>
                  <a:srgbClr val="2B3616"/>
                </a:solidFill>
              </a:rPr>
              <a:t>ntotal</a:t>
            </a:r>
            <a:r>
              <a:rPr lang="el-GR" sz="1600" dirty="0" smtClean="0">
                <a:solidFill>
                  <a:srgbClr val="2B3616"/>
                </a:solidFill>
              </a:rPr>
              <a:t> </a:t>
            </a:r>
            <a:r>
              <a:rPr lang="el-GR" sz="1600" dirty="0">
                <a:solidFill>
                  <a:srgbClr val="2B3616"/>
                </a:solidFill>
              </a:rPr>
              <a:t>= </a:t>
            </a:r>
            <a:r>
              <a:rPr lang="en-US" sz="1600" dirty="0" err="1">
                <a:solidFill>
                  <a:srgbClr val="2B3616"/>
                </a:solidFill>
              </a:rPr>
              <a:t>Wel</a:t>
            </a:r>
            <a:r>
              <a:rPr lang="el-GR" sz="1600" dirty="0">
                <a:solidFill>
                  <a:srgbClr val="2B3616"/>
                </a:solidFill>
              </a:rPr>
              <a:t>/ΚΘΔ = </a:t>
            </a:r>
            <a:r>
              <a:rPr lang="el-GR" sz="1600" dirty="0" smtClean="0">
                <a:solidFill>
                  <a:srgbClr val="2B3616"/>
                </a:solidFill>
              </a:rPr>
              <a:t>7182,57/(2</a:t>
            </a:r>
            <a:r>
              <a:rPr lang="en-US" sz="1600" dirty="0" smtClean="0">
                <a:solidFill>
                  <a:srgbClr val="2B3616"/>
                </a:solidFill>
              </a:rPr>
              <a:t>(kg</a:t>
            </a:r>
            <a:r>
              <a:rPr lang="el-GR" sz="1600" dirty="0" err="1" smtClean="0">
                <a:solidFill>
                  <a:srgbClr val="2B3616"/>
                </a:solidFill>
              </a:rPr>
              <a:t>βιομ</a:t>
            </a:r>
            <a:r>
              <a:rPr lang="el-GR" sz="1600" dirty="0" smtClean="0">
                <a:solidFill>
                  <a:srgbClr val="2B3616"/>
                </a:solidFill>
              </a:rPr>
              <a:t>./</a:t>
            </a:r>
            <a:r>
              <a:rPr lang="en-US" sz="1600" dirty="0" smtClean="0">
                <a:solidFill>
                  <a:srgbClr val="2B3616"/>
                </a:solidFill>
              </a:rPr>
              <a:t>sec</a:t>
            </a:r>
            <a:r>
              <a:rPr lang="el-GR" sz="1600" dirty="0" smtClean="0">
                <a:solidFill>
                  <a:srgbClr val="2B3616"/>
                </a:solidFill>
              </a:rPr>
              <a:t>)*10768,9</a:t>
            </a:r>
            <a:r>
              <a:rPr lang="en-US" sz="1600" dirty="0" smtClean="0">
                <a:solidFill>
                  <a:srgbClr val="2B3616"/>
                </a:solidFill>
              </a:rPr>
              <a:t> </a:t>
            </a:r>
            <a:r>
              <a:rPr lang="el-GR" sz="1600" dirty="0" smtClean="0">
                <a:solidFill>
                  <a:srgbClr val="2B3616"/>
                </a:solidFill>
              </a:rPr>
              <a:t>(</a:t>
            </a:r>
            <a:r>
              <a:rPr lang="en-US" sz="1600" dirty="0" smtClean="0">
                <a:solidFill>
                  <a:srgbClr val="2B3616"/>
                </a:solidFill>
              </a:rPr>
              <a:t>kJ/kg</a:t>
            </a:r>
            <a:r>
              <a:rPr lang="el-GR" sz="1600" dirty="0" err="1" smtClean="0">
                <a:solidFill>
                  <a:srgbClr val="2B3616"/>
                </a:solidFill>
              </a:rPr>
              <a:t>βιομ</a:t>
            </a:r>
            <a:r>
              <a:rPr lang="el-GR" sz="1600" dirty="0" smtClean="0">
                <a:solidFill>
                  <a:srgbClr val="2B3616"/>
                </a:solidFill>
              </a:rPr>
              <a:t>.)) </a:t>
            </a:r>
            <a:r>
              <a:rPr lang="el-GR" sz="1600" dirty="0">
                <a:solidFill>
                  <a:srgbClr val="2B3616"/>
                </a:solidFill>
              </a:rPr>
              <a:t>= 0,3340 ή 33,40 %</a:t>
            </a:r>
          </a:p>
        </p:txBody>
      </p:sp>
    </p:spTree>
    <p:extLst>
      <p:ext uri="{BB962C8B-B14F-4D97-AF65-F5344CB8AC3E}">
        <p14:creationId xmlns:p14="http://schemas.microsoft.com/office/powerpoint/2010/main" val="42671217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4</a:t>
            </a:r>
            <a:endParaRPr lang="el-GR" sz="2400" dirty="0">
              <a:solidFill>
                <a:srgbClr val="2B3616"/>
              </a:solidFill>
            </a:endParaRPr>
          </a:p>
        </p:txBody>
      </p:sp>
      <p:sp>
        <p:nvSpPr>
          <p:cNvPr id="5" name="Ορθογώνιο 4"/>
          <p:cNvSpPr/>
          <p:nvPr/>
        </p:nvSpPr>
        <p:spPr>
          <a:xfrm>
            <a:off x="-32" y="461641"/>
            <a:ext cx="9144032" cy="1791260"/>
          </a:xfrm>
          <a:prstGeom prst="rect">
            <a:avLst/>
          </a:prstGeom>
        </p:spPr>
        <p:txBody>
          <a:bodyPr wrap="square">
            <a:spAutoFit/>
          </a:bodyPr>
          <a:lstStyle/>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Να υπολογιστεί η ονομαστική ισχύς και η απόδοση της διάταξης καυστήρα – ατμοστροβίλου,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του προηγούμενου παραδείγματος αν η διάταξη αυτή χρησιμοποιηθεί για την συμπαραγωγή ισχύος και θερμότητας και η παραγωγή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θερμότητας αφορά σε νερό θερμοκρασίας 65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από τον συμπυκνωτή του ατμοστροβίλου. </a:t>
            </a:r>
            <a:endPar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Λύση</a:t>
            </a:r>
            <a:endParaRPr lang="el-GR" sz="16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Ορθογώνιο 4"/>
          <p:cNvSpPr/>
          <p:nvPr/>
        </p:nvSpPr>
        <p:spPr>
          <a:xfrm>
            <a:off x="-32" y="2224326"/>
            <a:ext cx="8928992" cy="4162678"/>
          </a:xfrm>
          <a:prstGeom prst="rect">
            <a:avLst/>
          </a:prstGeom>
        </p:spPr>
        <p:txBody>
          <a:bodyPr wrap="square">
            <a:spAutoFit/>
          </a:bodyPr>
          <a:lstStyle/>
          <a:p>
            <a:pPr algn="just">
              <a:lnSpc>
                <a:spcPct val="115000"/>
              </a:lnSpc>
              <a:spcAft>
                <a:spcPts val="0"/>
              </a:spcAft>
            </a:pPr>
            <a:r>
              <a:rPr lang="el-GR" sz="1600" dirty="0">
                <a:solidFill>
                  <a:srgbClr val="000000"/>
                </a:solidFill>
                <a:ea typeface="Calibri" panose="020F0502020204030204" pitchFamily="34" charset="0"/>
                <a:cs typeface="Comic Sans MS" panose="030F0702030302020204" pitchFamily="66" charset="0"/>
              </a:rPr>
              <a:t>Για τη συμπαραγωγή θερμότητας και από το συμπυκνωτή του κύκλου </a:t>
            </a:r>
            <a:r>
              <a:rPr lang="en-US" sz="1600" dirty="0" err="1">
                <a:solidFill>
                  <a:srgbClr val="000000"/>
                </a:solidFill>
                <a:effectLst/>
                <a:ea typeface="Calibri" panose="020F0502020204030204" pitchFamily="34" charset="0"/>
                <a:cs typeface="Comic Sans MS" panose="030F0702030302020204" pitchFamily="66" charset="0"/>
              </a:rPr>
              <a:t>Rankine</a:t>
            </a:r>
            <a:r>
              <a:rPr lang="el-GR" sz="1600" dirty="0">
                <a:solidFill>
                  <a:srgbClr val="000000"/>
                </a:solidFill>
                <a:effectLst/>
                <a:ea typeface="Calibri" panose="020F0502020204030204" pitchFamily="34" charset="0"/>
                <a:cs typeface="Comic Sans MS" panose="030F0702030302020204" pitchFamily="66" charset="0"/>
              </a:rPr>
              <a:t>, θα πρέπει αυτός να λειτουργεί στους 95 </a:t>
            </a:r>
            <a:r>
              <a:rPr lang="en-US" sz="1600" baseline="30000" dirty="0" err="1">
                <a:solidFill>
                  <a:srgbClr val="000000"/>
                </a:solidFill>
                <a:effectLst/>
                <a:ea typeface="Calibri" panose="020F0502020204030204" pitchFamily="34" charset="0"/>
                <a:cs typeface="Comic Sans MS" panose="030F0702030302020204" pitchFamily="66" charset="0"/>
              </a:rPr>
              <a:t>o</a:t>
            </a:r>
            <a:r>
              <a:rPr lang="en-US" sz="1600" dirty="0" err="1">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(15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διαφορά για την αποτελεσματική μεταφορά θερμότητας στο νερό ψύξης των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ελαττώνοντας την ηλεκτρική </a:t>
            </a:r>
            <a:r>
              <a:rPr lang="el-GR" sz="1600" dirty="0" smtClean="0">
                <a:solidFill>
                  <a:srgbClr val="000000"/>
                </a:solidFill>
                <a:ea typeface="Calibri" panose="020F0502020204030204" pitchFamily="34" charset="0"/>
                <a:cs typeface="Comic Sans MS" panose="030F0702030302020204" pitchFamily="66" charset="0"/>
              </a:rPr>
              <a:t>παραγωγή και την ηλεκτρική </a:t>
            </a:r>
            <a:r>
              <a:rPr lang="el-GR" sz="1600" dirty="0" smtClean="0">
                <a:solidFill>
                  <a:srgbClr val="000000"/>
                </a:solidFill>
                <a:effectLst/>
                <a:ea typeface="Calibri" panose="020F0502020204030204" pitchFamily="34" charset="0"/>
                <a:cs typeface="Comic Sans MS" panose="030F0702030302020204" pitchFamily="66" charset="0"/>
              </a:rPr>
              <a:t>απόδοση </a:t>
            </a:r>
            <a:r>
              <a:rPr lang="el-GR" sz="1600" dirty="0">
                <a:solidFill>
                  <a:srgbClr val="000000"/>
                </a:solidFill>
                <a:effectLst/>
                <a:ea typeface="Calibri" panose="020F0502020204030204" pitchFamily="34" charset="0"/>
                <a:cs typeface="Comic Sans MS" panose="030F0702030302020204" pitchFamily="66" charset="0"/>
              </a:rPr>
              <a:t>της μονάδας. </a:t>
            </a:r>
            <a:r>
              <a:rPr lang="el-GR" sz="1600" dirty="0" smtClean="0">
                <a:solidFill>
                  <a:srgbClr val="000000"/>
                </a:solidFill>
                <a:effectLst/>
                <a:ea typeface="Calibri" panose="020F0502020204030204" pitchFamily="34" charset="0"/>
                <a:cs typeface="Comic Sans MS" panose="030F0702030302020204" pitchFamily="66" charset="0"/>
              </a:rPr>
              <a:t>Ο κύκλος του ατμοστροβίλου θα πρέπει εκ νέου να λυθεί.</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Στην περίπτωση αυτή, η θερμότητα που αποδίδεται στον κύκλο </a:t>
            </a:r>
            <a:r>
              <a:rPr lang="en-US" sz="1600" dirty="0" err="1">
                <a:solidFill>
                  <a:srgbClr val="000000"/>
                </a:solidFill>
                <a:effectLst/>
                <a:ea typeface="Calibri" panose="020F0502020204030204" pitchFamily="34" charset="0"/>
                <a:cs typeface="Comic Sans MS" panose="030F0702030302020204" pitchFamily="66" charset="0"/>
              </a:rPr>
              <a:t>Rankine</a:t>
            </a:r>
            <a:r>
              <a:rPr lang="el-GR" sz="1600" dirty="0">
                <a:solidFill>
                  <a:srgbClr val="000000"/>
                </a:solidFill>
                <a:effectLst/>
                <a:ea typeface="Calibri" panose="020F0502020204030204" pitchFamily="34" charset="0"/>
                <a:cs typeface="Comic Sans MS" panose="030F0702030302020204" pitchFamily="66" charset="0"/>
              </a:rPr>
              <a:t> συνεχίζει να είναι 9380,5 </a:t>
            </a:r>
            <a:r>
              <a:rPr lang="en-US" sz="1600" dirty="0" err="1">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 </a:t>
            </a:r>
            <a:r>
              <a:rPr lang="el-GR" sz="1600" dirty="0">
                <a:solidFill>
                  <a:srgbClr val="000000"/>
                </a:solidFill>
                <a:effectLst/>
                <a:ea typeface="Calibri" panose="020F0502020204030204" pitchFamily="34" charset="0"/>
                <a:cs typeface="Comic Sans MS" panose="030F0702030302020204" pitchFamily="66" charset="0"/>
              </a:rPr>
              <a:t>βιομάζας στην είσοδο ή 9380,5 </a:t>
            </a:r>
            <a:r>
              <a:rPr lang="en-US" sz="1600" dirty="0" err="1">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sec</a:t>
            </a:r>
            <a:r>
              <a:rPr lang="el-GR" sz="1600" dirty="0">
                <a:solidFill>
                  <a:srgbClr val="000000"/>
                </a:solidFill>
                <a:effectLst/>
                <a:ea typeface="Calibri" panose="020F0502020204030204" pitchFamily="34" charset="0"/>
                <a:cs typeface="Comic Sans MS" panose="030F0702030302020204" pitchFamily="66" charset="0"/>
              </a:rPr>
              <a:t>, αφού η τροφοδοσία του καυστήρα είναι 1 </a:t>
            </a:r>
            <a:r>
              <a:rPr lang="en-US" sz="1600" dirty="0">
                <a:solidFill>
                  <a:srgbClr val="000000"/>
                </a:solidFill>
                <a:effectLst/>
                <a:ea typeface="Calibri" panose="020F0502020204030204" pitchFamily="34" charset="0"/>
                <a:cs typeface="Comic Sans MS" panose="030F0702030302020204" pitchFamily="66" charset="0"/>
              </a:rPr>
              <a:t>kg </a:t>
            </a:r>
            <a:r>
              <a:rPr lang="el-GR" sz="1600" dirty="0">
                <a:solidFill>
                  <a:srgbClr val="000000"/>
                </a:solidFill>
                <a:effectLst/>
                <a:ea typeface="Calibri" panose="020F0502020204030204" pitchFamily="34" charset="0"/>
                <a:cs typeface="Comic Sans MS" panose="030F0702030302020204" pitchFamily="66" charset="0"/>
              </a:rPr>
              <a:t>βιομάζας / </a:t>
            </a:r>
            <a:r>
              <a:rPr lang="en-US" sz="1600" dirty="0">
                <a:solidFill>
                  <a:srgbClr val="000000"/>
                </a:solidFill>
                <a:effectLst/>
                <a:ea typeface="Calibri" panose="020F0502020204030204" pitchFamily="34" charset="0"/>
                <a:cs typeface="Comic Sans MS" panose="030F0702030302020204" pitchFamily="66" charset="0"/>
              </a:rPr>
              <a:t>sec</a:t>
            </a:r>
            <a:r>
              <a:rPr lang="el-GR" sz="1600" dirty="0">
                <a:solidFill>
                  <a:srgbClr val="000000"/>
                </a:solidFill>
                <a:effectLst/>
                <a:ea typeface="Calibri" panose="020F0502020204030204" pitchFamily="34" charset="0"/>
                <a:cs typeface="Comic Sans MS" panose="030F0702030302020204" pitchFamily="66" charset="0"/>
              </a:rPr>
              <a:t>. Η θερμότητα αυτή χρησιμοποιείται για να παράγει υπέρθερμο ατμό σε Τ3 = 600 </a:t>
            </a:r>
            <a:r>
              <a:rPr lang="en-US" sz="1600" baseline="30000" dirty="0" err="1">
                <a:solidFill>
                  <a:srgbClr val="000000"/>
                </a:solidFill>
                <a:effectLst/>
                <a:ea typeface="Calibri" panose="020F0502020204030204" pitchFamily="34" charset="0"/>
                <a:cs typeface="Comic Sans MS" panose="030F0702030302020204" pitchFamily="66" charset="0"/>
              </a:rPr>
              <a:t>o</a:t>
            </a:r>
            <a:r>
              <a:rPr lang="en-US" sz="1600" dirty="0" err="1">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και Ρ3 =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από συμπιεσμένο νερό σε Ρ2 =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και θερμοκρασία που θα υπολογιστεί.</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1. Κορεσμένο νερό σε θερμοκρασία 15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πάνω από τη θερμοκρασία συμπαραγωγής (Τ1 = 65 + 15 =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τον Πίνακα κορεσμένου νερού σε Τ1 = 80 </a:t>
            </a:r>
            <a:r>
              <a:rPr lang="en-US" sz="1600" baseline="30000" dirty="0" err="1">
                <a:solidFill>
                  <a:srgbClr val="000000"/>
                </a:solidFill>
                <a:effectLst/>
                <a:ea typeface="Calibri" panose="020F0502020204030204" pitchFamily="34" charset="0"/>
                <a:cs typeface="Comic Sans MS" panose="030F0702030302020204" pitchFamily="66" charset="0"/>
              </a:rPr>
              <a:t>o</a:t>
            </a:r>
            <a:r>
              <a:rPr lang="en-US" sz="1600" dirty="0" err="1">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400" dirty="0">
                <a:solidFill>
                  <a:srgbClr val="000000"/>
                </a:solidFill>
                <a:effectLst/>
                <a:ea typeface="Calibri" panose="020F0502020204030204" pitchFamily="34" charset="0"/>
                <a:cs typeface="Comic Sans MS" panose="030F0702030302020204" pitchFamily="66" charset="0"/>
              </a:rPr>
              <a:t>Πίεση </a:t>
            </a:r>
            <a:r>
              <a:rPr lang="el-GR" sz="1400" dirty="0" smtClean="0">
                <a:solidFill>
                  <a:srgbClr val="000000"/>
                </a:solidFill>
                <a:effectLst/>
                <a:ea typeface="Calibri" panose="020F0502020204030204" pitchFamily="34" charset="0"/>
                <a:cs typeface="Comic Sans MS" panose="030F0702030302020204" pitchFamily="66" charset="0"/>
              </a:rPr>
              <a:t>κορεσμού</a:t>
            </a:r>
            <a:r>
              <a:rPr lang="el-GR" sz="1400" dirty="0" smtClean="0">
                <a:solidFill>
                  <a:srgbClr val="000000"/>
                </a:solidFill>
                <a:ea typeface="Calibri" panose="020F0502020204030204" pitchFamily="34" charset="0"/>
                <a:cs typeface="Comic Sans MS" panose="030F0702030302020204" pitchFamily="66" charset="0"/>
              </a:rPr>
              <a:t>: </a:t>
            </a:r>
            <a:r>
              <a:rPr lang="el-GR" sz="1400" dirty="0" smtClean="0">
                <a:solidFill>
                  <a:srgbClr val="000000"/>
                </a:solidFill>
                <a:effectLst/>
                <a:ea typeface="Calibri" panose="020F0502020204030204" pitchFamily="34" charset="0"/>
                <a:cs typeface="Comic Sans MS" panose="030F0702030302020204" pitchFamily="66" charset="0"/>
              </a:rPr>
              <a:t>Ρ1 </a:t>
            </a:r>
            <a:r>
              <a:rPr lang="el-GR" sz="1400" dirty="0">
                <a:solidFill>
                  <a:srgbClr val="000000"/>
                </a:solidFill>
                <a:effectLst/>
                <a:ea typeface="Calibri" panose="020F0502020204030204" pitchFamily="34" charset="0"/>
                <a:cs typeface="Comic Sans MS" panose="030F0702030302020204" pitchFamily="66" charset="0"/>
              </a:rPr>
              <a:t>= 47,39 </a:t>
            </a:r>
            <a:r>
              <a:rPr lang="en-US" sz="1400" dirty="0" err="1" smtClean="0">
                <a:solidFill>
                  <a:srgbClr val="000000"/>
                </a:solidFill>
                <a:effectLst/>
                <a:ea typeface="Calibri" panose="020F0502020204030204" pitchFamily="34" charset="0"/>
                <a:cs typeface="Comic Sans MS" panose="030F0702030302020204" pitchFamily="66" charset="0"/>
              </a:rPr>
              <a:t>kPa</a:t>
            </a:r>
            <a:r>
              <a:rPr lang="el-GR" sz="1400" dirty="0" smtClean="0">
                <a:solidFill>
                  <a:srgbClr val="000000"/>
                </a:solidFill>
                <a:effectLst/>
                <a:ea typeface="Calibri" panose="020F0502020204030204" pitchFamily="34" charset="0"/>
                <a:cs typeface="Comic Sans MS" panose="030F0702030302020204" pitchFamily="66" charset="0"/>
              </a:rPr>
              <a:t>	Ειδικός </a:t>
            </a:r>
            <a:r>
              <a:rPr lang="el-GR" sz="1400" dirty="0">
                <a:solidFill>
                  <a:srgbClr val="000000"/>
                </a:solidFill>
                <a:effectLst/>
                <a:ea typeface="Calibri" panose="020F0502020204030204" pitchFamily="34" charset="0"/>
                <a:cs typeface="Comic Sans MS" panose="030F0702030302020204" pitchFamily="66" charset="0"/>
              </a:rPr>
              <a:t>όγκος </a:t>
            </a:r>
            <a:r>
              <a:rPr lang="el-GR" sz="1400" dirty="0" smtClean="0">
                <a:solidFill>
                  <a:srgbClr val="000000"/>
                </a:solidFill>
                <a:effectLst/>
                <a:ea typeface="Calibri" panose="020F0502020204030204" pitchFamily="34" charset="0"/>
                <a:cs typeface="Comic Sans MS" panose="030F0702030302020204" pitchFamily="66" charset="0"/>
              </a:rPr>
              <a:t>: </a:t>
            </a:r>
            <a:r>
              <a:rPr lang="en-US" sz="1400" dirty="0" smtClean="0">
                <a:solidFill>
                  <a:srgbClr val="000000"/>
                </a:solidFill>
                <a:effectLst/>
                <a:ea typeface="Calibri" panose="020F0502020204030204" pitchFamily="34" charset="0"/>
                <a:cs typeface="Comic Sans MS" panose="030F0702030302020204" pitchFamily="66" charset="0"/>
              </a:rPr>
              <a:t>v</a:t>
            </a:r>
            <a:r>
              <a:rPr lang="el-GR" sz="1400" dirty="0">
                <a:solidFill>
                  <a:srgbClr val="000000"/>
                </a:solidFill>
                <a:effectLst/>
                <a:ea typeface="Calibri" panose="020F0502020204030204" pitchFamily="34" charset="0"/>
                <a:cs typeface="Comic Sans MS" panose="030F0702030302020204" pitchFamily="66" charset="0"/>
              </a:rPr>
              <a:t>1</a:t>
            </a:r>
            <a:r>
              <a:rPr lang="en-US" sz="1400" dirty="0">
                <a:solidFill>
                  <a:srgbClr val="000000"/>
                </a:solidFill>
                <a:effectLst/>
                <a:ea typeface="Calibri" panose="020F0502020204030204" pitchFamily="34" charset="0"/>
                <a:cs typeface="Comic Sans MS" panose="030F0702030302020204" pitchFamily="66" charset="0"/>
              </a:rPr>
              <a:t>l</a:t>
            </a:r>
            <a:r>
              <a:rPr lang="el-GR" sz="1400" dirty="0">
                <a:solidFill>
                  <a:srgbClr val="000000"/>
                </a:solidFill>
                <a:effectLst/>
                <a:ea typeface="Calibri" panose="020F0502020204030204" pitchFamily="34" charset="0"/>
                <a:cs typeface="Comic Sans MS" panose="030F0702030302020204" pitchFamily="66" charset="0"/>
              </a:rPr>
              <a:t> = 0,001029 </a:t>
            </a:r>
            <a:r>
              <a:rPr lang="en-US" sz="1400" dirty="0">
                <a:solidFill>
                  <a:srgbClr val="000000"/>
                </a:solidFill>
                <a:effectLst/>
                <a:ea typeface="Calibri" panose="020F0502020204030204" pitchFamily="34" charset="0"/>
                <a:cs typeface="Comic Sans MS" panose="030F0702030302020204" pitchFamily="66" charset="0"/>
              </a:rPr>
              <a:t>m</a:t>
            </a:r>
            <a:r>
              <a:rPr lang="el-GR" sz="1400" baseline="30000" dirty="0">
                <a:solidFill>
                  <a:srgbClr val="000000"/>
                </a:solidFill>
                <a:effectLst/>
                <a:ea typeface="Calibri" panose="020F0502020204030204" pitchFamily="34" charset="0"/>
                <a:cs typeface="Comic Sans MS" panose="030F0702030302020204" pitchFamily="66" charset="0"/>
              </a:rPr>
              <a:t>3</a:t>
            </a:r>
            <a:r>
              <a:rPr lang="el-GR" sz="1400" dirty="0">
                <a:solidFill>
                  <a:srgbClr val="000000"/>
                </a:solidFill>
                <a:effectLst/>
                <a:ea typeface="Calibri" panose="020F0502020204030204" pitchFamily="34" charset="0"/>
                <a:cs typeface="Comic Sans MS" panose="030F0702030302020204" pitchFamily="66" charset="0"/>
              </a:rPr>
              <a:t>/</a:t>
            </a:r>
            <a:r>
              <a:rPr lang="en-US" sz="1400" dirty="0" smtClean="0">
                <a:solidFill>
                  <a:srgbClr val="000000"/>
                </a:solidFill>
                <a:effectLst/>
                <a:ea typeface="Calibri" panose="020F0502020204030204" pitchFamily="34" charset="0"/>
                <a:cs typeface="Comic Sans MS" panose="030F0702030302020204" pitchFamily="66" charset="0"/>
              </a:rPr>
              <a:t>kg</a:t>
            </a:r>
            <a:r>
              <a:rPr lang="el-GR" sz="1400" dirty="0" smtClean="0">
                <a:solidFill>
                  <a:srgbClr val="000000"/>
                </a:solidFill>
                <a:effectLst/>
                <a:ea typeface="Calibri" panose="020F0502020204030204" pitchFamily="34" charset="0"/>
                <a:cs typeface="Comic Sans MS" panose="030F0702030302020204" pitchFamily="66" charset="0"/>
              </a:rPr>
              <a:t>	Ειδική ενθαλπία: </a:t>
            </a:r>
            <a:r>
              <a:rPr lang="en-US" sz="1400" dirty="0" smtClean="0">
                <a:solidFill>
                  <a:srgbClr val="000000"/>
                </a:solidFill>
                <a:effectLst/>
                <a:ea typeface="Calibri" panose="020F0502020204030204" pitchFamily="34" charset="0"/>
                <a:cs typeface="Comic Sans MS" panose="030F0702030302020204" pitchFamily="66" charset="0"/>
              </a:rPr>
              <a:t>h</a:t>
            </a:r>
            <a:r>
              <a:rPr lang="el-GR" sz="1400" dirty="0">
                <a:solidFill>
                  <a:srgbClr val="000000"/>
                </a:solidFill>
                <a:effectLst/>
                <a:ea typeface="Calibri" panose="020F0502020204030204" pitchFamily="34" charset="0"/>
                <a:cs typeface="Comic Sans MS" panose="030F0702030302020204" pitchFamily="66" charset="0"/>
              </a:rPr>
              <a:t>1</a:t>
            </a:r>
            <a:r>
              <a:rPr lang="en-US" sz="1400" dirty="0">
                <a:solidFill>
                  <a:srgbClr val="000000"/>
                </a:solidFill>
                <a:effectLst/>
                <a:ea typeface="Calibri" panose="020F0502020204030204" pitchFamily="34" charset="0"/>
                <a:cs typeface="Comic Sans MS" panose="030F0702030302020204" pitchFamily="66" charset="0"/>
              </a:rPr>
              <a:t>l</a:t>
            </a:r>
            <a:r>
              <a:rPr lang="el-GR" sz="1400" dirty="0">
                <a:solidFill>
                  <a:srgbClr val="000000"/>
                </a:solidFill>
                <a:effectLst/>
                <a:ea typeface="Calibri" panose="020F0502020204030204" pitchFamily="34" charset="0"/>
                <a:cs typeface="Comic Sans MS" panose="030F0702030302020204" pitchFamily="66" charset="0"/>
              </a:rPr>
              <a:t> = 334,91 </a:t>
            </a:r>
            <a:r>
              <a:rPr lang="en-US" sz="1400" dirty="0">
                <a:solidFill>
                  <a:srgbClr val="000000"/>
                </a:solidFill>
                <a:effectLst/>
                <a:ea typeface="Calibri" panose="020F0502020204030204" pitchFamily="34" charset="0"/>
                <a:cs typeface="Comic Sans MS" panose="030F0702030302020204" pitchFamily="66" charset="0"/>
              </a:rPr>
              <a:t>kJ</a:t>
            </a:r>
            <a:r>
              <a:rPr lang="el-GR" sz="1400" dirty="0">
                <a:solidFill>
                  <a:srgbClr val="000000"/>
                </a:solidFill>
                <a:effectLst/>
                <a:ea typeface="Calibri" panose="020F0502020204030204" pitchFamily="34" charset="0"/>
                <a:cs typeface="Comic Sans MS" panose="030F0702030302020204" pitchFamily="66" charset="0"/>
              </a:rPr>
              <a:t>/</a:t>
            </a:r>
            <a:r>
              <a:rPr lang="en-US" sz="1400" dirty="0">
                <a:solidFill>
                  <a:srgbClr val="000000"/>
                </a:solidFill>
                <a:effectLst/>
                <a:ea typeface="Calibri" panose="020F0502020204030204" pitchFamily="34" charset="0"/>
                <a:cs typeface="Comic Sans MS" panose="030F0702030302020204" pitchFamily="66" charset="0"/>
              </a:rPr>
              <a:t>kg</a:t>
            </a:r>
            <a:endParaRPr lang="el-GR" sz="14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67051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4</a:t>
            </a:r>
            <a:endParaRPr lang="el-GR" sz="2400" dirty="0">
              <a:solidFill>
                <a:srgbClr val="2B3616"/>
              </a:solidFill>
            </a:endParaRPr>
          </a:p>
        </p:txBody>
      </p:sp>
      <p:sp>
        <p:nvSpPr>
          <p:cNvPr id="5" name="Ορθογώνιο 4"/>
          <p:cNvSpPr/>
          <p:nvPr/>
        </p:nvSpPr>
        <p:spPr>
          <a:xfrm>
            <a:off x="9181" y="404664"/>
            <a:ext cx="8928992" cy="3065455"/>
          </a:xfrm>
          <a:prstGeom prst="rect">
            <a:avLst/>
          </a:prstGeom>
        </p:spPr>
        <p:txBody>
          <a:bodyPr wrap="square">
            <a:spAutoFit/>
          </a:bodyPr>
          <a:lstStyle/>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FF0000"/>
                </a:solidFill>
                <a:effectLst/>
                <a:ea typeface="Calibri" panose="020F0502020204030204" pitchFamily="34" charset="0"/>
                <a:cs typeface="Comic Sans MS" panose="030F0702030302020204" pitchFamily="66" charset="0"/>
              </a:rPr>
              <a:t>ΚΑΤΑΣΤΑΣΗ 2. Συμπιεσμένο νερό στα 30ΜΡα και θερμοκρασία λίγο μεγαλύτερη από 80 </a:t>
            </a:r>
            <a:r>
              <a:rPr lang="el-GR" sz="1600" baseline="30000" dirty="0">
                <a:solidFill>
                  <a:srgbClr val="FF0000"/>
                </a:solidFill>
                <a:effectLst/>
                <a:ea typeface="Calibri" panose="020F0502020204030204" pitchFamily="34" charset="0"/>
                <a:cs typeface="Comic Sans MS" panose="030F0702030302020204" pitchFamily="66" charset="0"/>
              </a:rPr>
              <a:t>ο</a:t>
            </a:r>
            <a:r>
              <a:rPr lang="en-US" sz="1600" dirty="0">
                <a:solidFill>
                  <a:srgbClr val="FF0000"/>
                </a:solidFill>
                <a:effectLst/>
                <a:ea typeface="Calibri" panose="020F0502020204030204" pitchFamily="34" charset="0"/>
                <a:cs typeface="Comic Sans MS" panose="030F0702030302020204" pitchFamily="66" charset="0"/>
              </a:rPr>
              <a:t>C</a:t>
            </a:r>
            <a:r>
              <a:rPr lang="el-GR" sz="1600" dirty="0">
                <a:solidFill>
                  <a:srgbClr val="FF0000"/>
                </a:solidFill>
                <a:effectLst/>
                <a:ea typeface="Calibri" panose="020F0502020204030204" pitchFamily="34" charset="0"/>
                <a:cs typeface="Comic Sans MS" panose="030F0702030302020204" pitchFamily="66" charset="0"/>
              </a:rPr>
              <a:t>. Από Πίνακα συμπιεσμένου νερού για πίεση 30 </a:t>
            </a:r>
            <a:r>
              <a:rPr lang="el-GR" sz="1600" dirty="0" err="1">
                <a:solidFill>
                  <a:srgbClr val="FF0000"/>
                </a:solidFill>
                <a:effectLst/>
                <a:ea typeface="Calibri" panose="020F0502020204030204" pitchFamily="34" charset="0"/>
                <a:cs typeface="Comic Sans MS" panose="030F0702030302020204" pitchFamily="66" charset="0"/>
              </a:rPr>
              <a:t>ΜΡα</a:t>
            </a:r>
            <a:r>
              <a:rPr lang="el-GR" sz="1600" dirty="0">
                <a:solidFill>
                  <a:srgbClr val="FF0000"/>
                </a:solidFill>
                <a:effectLst/>
                <a:ea typeface="Calibri" panose="020F0502020204030204" pitchFamily="34" charset="0"/>
                <a:cs typeface="Comic Sans MS" panose="030F0702030302020204" pitchFamily="66" charset="0"/>
              </a:rPr>
              <a:t> (30.000 </a:t>
            </a:r>
            <a:r>
              <a:rPr lang="en-US" sz="1600" dirty="0" err="1">
                <a:solidFill>
                  <a:srgbClr val="FF0000"/>
                </a:solidFill>
                <a:effectLst/>
                <a:ea typeface="Calibri" panose="020F0502020204030204" pitchFamily="34" charset="0"/>
                <a:cs typeface="Comic Sans MS" panose="030F0702030302020204" pitchFamily="66" charset="0"/>
              </a:rPr>
              <a:t>kPa</a:t>
            </a:r>
            <a:r>
              <a:rPr lang="el-GR" sz="1600" dirty="0">
                <a:solidFill>
                  <a:srgbClr val="FF0000"/>
                </a:solidFill>
                <a:effectLst/>
                <a:ea typeface="Calibri" panose="020F0502020204030204" pitchFamily="34" charset="0"/>
                <a:cs typeface="Comic Sans MS" panose="030F0702030302020204" pitchFamily="66" charset="0"/>
              </a:rPr>
              <a:t>) και θερμοκρασία 80 </a:t>
            </a:r>
            <a:r>
              <a:rPr lang="el-GR" sz="1600" baseline="30000" dirty="0">
                <a:solidFill>
                  <a:srgbClr val="FF0000"/>
                </a:solidFill>
                <a:effectLst/>
                <a:ea typeface="Calibri" panose="020F0502020204030204" pitchFamily="34" charset="0"/>
                <a:cs typeface="Comic Sans MS" panose="030F0702030302020204" pitchFamily="66" charset="0"/>
              </a:rPr>
              <a:t>ο</a:t>
            </a:r>
            <a:r>
              <a:rPr lang="en-US" sz="1600" dirty="0" smtClean="0">
                <a:solidFill>
                  <a:srgbClr val="FF0000"/>
                </a:solidFill>
                <a:effectLst/>
                <a:ea typeface="Calibri" panose="020F0502020204030204" pitchFamily="34" charset="0"/>
                <a:cs typeface="Comic Sans MS" panose="030F0702030302020204" pitchFamily="66" charset="0"/>
              </a:rPr>
              <a:t>C</a:t>
            </a:r>
            <a:r>
              <a:rPr lang="el-GR" sz="1600" dirty="0" smtClean="0">
                <a:solidFill>
                  <a:srgbClr val="FF0000"/>
                </a:solidFill>
                <a:effectLst/>
                <a:ea typeface="Calibri" panose="020F0502020204030204" pitchFamily="34" charset="0"/>
                <a:cs typeface="Comic Sans MS" panose="030F0702030302020204" pitchFamily="66" charset="0"/>
              </a:rPr>
              <a:t>, ο ειδικός </a:t>
            </a:r>
            <a:r>
              <a:rPr lang="el-GR" sz="1600" dirty="0">
                <a:solidFill>
                  <a:srgbClr val="FF0000"/>
                </a:solidFill>
                <a:effectLst/>
                <a:ea typeface="Calibri" panose="020F0502020204030204" pitchFamily="34" charset="0"/>
                <a:cs typeface="Comic Sans MS" panose="030F0702030302020204" pitchFamily="66" charset="0"/>
              </a:rPr>
              <a:t>όγκος </a:t>
            </a:r>
            <a:r>
              <a:rPr lang="el-GR" sz="1600" dirty="0" smtClean="0">
                <a:solidFill>
                  <a:srgbClr val="FF0000"/>
                </a:solidFill>
                <a:effectLst/>
                <a:ea typeface="Calibri" panose="020F0502020204030204" pitchFamily="34" charset="0"/>
                <a:cs typeface="Comic Sans MS" panose="030F0702030302020204" pitchFamily="66" charset="0"/>
              </a:rPr>
              <a:t>είναι </a:t>
            </a:r>
            <a:r>
              <a:rPr lang="en-US" sz="1600" dirty="0" smtClean="0">
                <a:solidFill>
                  <a:srgbClr val="FF0000"/>
                </a:solidFill>
                <a:effectLst/>
                <a:ea typeface="Calibri" panose="020F0502020204030204" pitchFamily="34" charset="0"/>
                <a:cs typeface="Comic Sans MS" panose="030F0702030302020204" pitchFamily="66" charset="0"/>
              </a:rPr>
              <a:t>v</a:t>
            </a:r>
            <a:r>
              <a:rPr lang="el-GR" sz="1600" dirty="0">
                <a:solidFill>
                  <a:srgbClr val="FF0000"/>
                </a:solidFill>
                <a:effectLst/>
                <a:ea typeface="Calibri" panose="020F0502020204030204" pitchFamily="34" charset="0"/>
                <a:cs typeface="Comic Sans MS" panose="030F0702030302020204" pitchFamily="66" charset="0"/>
              </a:rPr>
              <a:t>2 = 0,0010156 </a:t>
            </a:r>
            <a:r>
              <a:rPr lang="en-US" sz="1600" dirty="0">
                <a:solidFill>
                  <a:srgbClr val="FF0000"/>
                </a:solidFill>
                <a:effectLst/>
                <a:ea typeface="Calibri" panose="020F0502020204030204" pitchFamily="34" charset="0"/>
                <a:cs typeface="Comic Sans MS" panose="030F0702030302020204" pitchFamily="66" charset="0"/>
              </a:rPr>
              <a:t>m</a:t>
            </a:r>
            <a:r>
              <a:rPr lang="el-GR" sz="1600" baseline="30000" dirty="0">
                <a:solidFill>
                  <a:srgbClr val="FF0000"/>
                </a:solidFill>
                <a:effectLst/>
                <a:ea typeface="Calibri" panose="020F0502020204030204" pitchFamily="34" charset="0"/>
                <a:cs typeface="Comic Sans MS" panose="030F0702030302020204" pitchFamily="66" charset="0"/>
              </a:rPr>
              <a:t>3</a:t>
            </a:r>
            <a:r>
              <a:rPr lang="el-GR" sz="1600" dirty="0">
                <a:solidFill>
                  <a:srgbClr val="FF0000"/>
                </a:solidFill>
                <a:effectLst/>
                <a:ea typeface="Calibri" panose="020F0502020204030204" pitchFamily="34" charset="0"/>
                <a:cs typeface="Comic Sans MS" panose="030F0702030302020204" pitchFamily="66" charset="0"/>
              </a:rPr>
              <a:t>/</a:t>
            </a:r>
            <a:r>
              <a:rPr lang="en-US" sz="1600" dirty="0" smtClean="0">
                <a:solidFill>
                  <a:srgbClr val="FF0000"/>
                </a:solidFill>
                <a:effectLst/>
                <a:ea typeface="Calibri" panose="020F0502020204030204" pitchFamily="34" charset="0"/>
                <a:cs typeface="Comic Sans MS" panose="030F0702030302020204" pitchFamily="66" charset="0"/>
              </a:rPr>
              <a:t>kg</a:t>
            </a:r>
            <a:r>
              <a:rPr lang="el-GR" sz="1600" dirty="0" smtClean="0">
                <a:solidFill>
                  <a:srgbClr val="FF0000"/>
                </a:solidFill>
                <a:effectLst/>
                <a:ea typeface="Calibri" panose="020F0502020204030204" pitchFamily="34" charset="0"/>
                <a:cs typeface="Comic Sans MS" panose="030F0702030302020204" pitchFamily="66" charset="0"/>
              </a:rPr>
              <a:t>.</a:t>
            </a:r>
            <a:endParaRPr lang="el-GR" sz="1600" dirty="0">
              <a:solidFill>
                <a:srgbClr val="FF0000"/>
              </a:solidFill>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FF0000"/>
                </a:solidFill>
                <a:effectLst/>
                <a:ea typeface="Calibri" panose="020F0502020204030204" pitchFamily="34" charset="0"/>
                <a:cs typeface="Comic Sans MS" panose="030F0702030302020204" pitchFamily="66" charset="0"/>
              </a:rPr>
              <a:t> </a:t>
            </a:r>
            <a:endParaRPr lang="el-GR" sz="1000" dirty="0">
              <a:solidFill>
                <a:srgbClr val="FF0000"/>
              </a:solidFill>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FF0000"/>
                </a:solidFill>
                <a:effectLst/>
                <a:ea typeface="Calibri" panose="020F0502020204030204" pitchFamily="34" charset="0"/>
                <a:cs typeface="Comic Sans MS" panose="030F0702030302020204" pitchFamily="66" charset="0"/>
              </a:rPr>
              <a:t>Μέσος ειδικός όγκος μεταξύ Καταστάσεων 1 / 2: </a:t>
            </a:r>
            <a:r>
              <a:rPr lang="en-US" sz="1600" dirty="0">
                <a:solidFill>
                  <a:srgbClr val="FF0000"/>
                </a:solidFill>
                <a:effectLst/>
                <a:ea typeface="Calibri" panose="020F0502020204030204" pitchFamily="34" charset="0"/>
                <a:cs typeface="Comic Sans MS" panose="030F0702030302020204" pitchFamily="66" charset="0"/>
              </a:rPr>
              <a:t>v</a:t>
            </a:r>
            <a:r>
              <a:rPr lang="el-GR" sz="1600" dirty="0">
                <a:solidFill>
                  <a:srgbClr val="FF0000"/>
                </a:solidFill>
                <a:effectLst/>
                <a:ea typeface="Calibri" panose="020F0502020204030204" pitchFamily="34" charset="0"/>
                <a:cs typeface="Comic Sans MS" panose="030F0702030302020204" pitchFamily="66" charset="0"/>
              </a:rPr>
              <a:t>1,2 = (0,001029 + 0,0010156)/2 = 0,001022 </a:t>
            </a:r>
            <a:r>
              <a:rPr lang="en-US" sz="1600" dirty="0">
                <a:solidFill>
                  <a:srgbClr val="FF0000"/>
                </a:solidFill>
                <a:effectLst/>
                <a:ea typeface="Calibri" panose="020F0502020204030204" pitchFamily="34" charset="0"/>
                <a:cs typeface="Comic Sans MS" panose="030F0702030302020204" pitchFamily="66" charset="0"/>
              </a:rPr>
              <a:t>m</a:t>
            </a:r>
            <a:r>
              <a:rPr lang="el-GR" sz="1600" baseline="30000" dirty="0">
                <a:solidFill>
                  <a:srgbClr val="FF0000"/>
                </a:solidFill>
                <a:effectLst/>
                <a:ea typeface="Calibri" panose="020F0502020204030204" pitchFamily="34" charset="0"/>
                <a:cs typeface="Comic Sans MS" panose="030F0702030302020204" pitchFamily="66" charset="0"/>
              </a:rPr>
              <a:t>3</a:t>
            </a:r>
            <a:r>
              <a:rPr lang="el-GR" sz="1600" dirty="0">
                <a:solidFill>
                  <a:srgbClr val="FF0000"/>
                </a:solidFill>
                <a:effectLst/>
                <a:ea typeface="Calibri" panose="020F0502020204030204" pitchFamily="34" charset="0"/>
                <a:cs typeface="Comic Sans MS" panose="030F0702030302020204" pitchFamily="66" charset="0"/>
              </a:rPr>
              <a:t>/</a:t>
            </a:r>
            <a:r>
              <a:rPr lang="en-US" sz="1600" dirty="0">
                <a:solidFill>
                  <a:srgbClr val="FF0000"/>
                </a:solidFill>
                <a:effectLst/>
                <a:ea typeface="Calibri" panose="020F0502020204030204" pitchFamily="34" charset="0"/>
                <a:cs typeface="Comic Sans MS" panose="030F0702030302020204" pitchFamily="66" charset="0"/>
              </a:rPr>
              <a:t>kg </a:t>
            </a:r>
            <a:endParaRPr lang="el-GR" sz="1600" dirty="0">
              <a:solidFill>
                <a:srgbClr val="FF0000"/>
              </a:solidFill>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ΑΝΤΛΙΑ	</a:t>
            </a:r>
            <a:r>
              <a:rPr lang="el-GR" sz="1600" dirty="0" smtClean="0">
                <a:solidFill>
                  <a:srgbClr val="000000"/>
                </a:solidFill>
                <a:effectLst/>
                <a:ea typeface="Calibri" panose="020F0502020204030204" pitchFamily="34" charset="0"/>
                <a:cs typeface="Comic Sans MS" panose="030F0702030302020204" pitchFamily="66" charset="0"/>
              </a:rPr>
              <a:t>Ιδανικό έργο: </a:t>
            </a:r>
            <a:r>
              <a:rPr lang="en-US" sz="1600" dirty="0" smtClean="0">
                <a:solidFill>
                  <a:srgbClr val="000000"/>
                </a:solidFill>
                <a:effectLst/>
                <a:ea typeface="Calibri" panose="020F0502020204030204" pitchFamily="34" charset="0"/>
                <a:cs typeface="Comic Sans MS" panose="030F0702030302020204" pitchFamily="66" charset="0"/>
              </a:rPr>
              <a:t>win</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ideal</a:t>
            </a:r>
            <a:r>
              <a:rPr lang="el-GR" sz="1600" dirty="0">
                <a:solidFill>
                  <a:srgbClr val="000000"/>
                </a:solidFill>
                <a:effectLst/>
                <a:ea typeface="Calibri" panose="020F0502020204030204" pitchFamily="34" charset="0"/>
                <a:cs typeface="Comic Sans MS" panose="030F0702030302020204" pitchFamily="66" charset="0"/>
              </a:rPr>
              <a:t> = </a:t>
            </a:r>
            <a:r>
              <a:rPr lang="en-US" sz="1600" dirty="0">
                <a:solidFill>
                  <a:srgbClr val="000000"/>
                </a:solidFill>
                <a:effectLst/>
                <a:ea typeface="Calibri" panose="020F0502020204030204" pitchFamily="34" charset="0"/>
                <a:cs typeface="Comic Sans MS" panose="030F0702030302020204" pitchFamily="66" charset="0"/>
              </a:rPr>
              <a:t>v</a:t>
            </a:r>
            <a:r>
              <a:rPr lang="el-GR" sz="1600" dirty="0">
                <a:solidFill>
                  <a:srgbClr val="000000"/>
                </a:solidFill>
                <a:effectLst/>
                <a:ea typeface="Calibri" panose="020F0502020204030204" pitchFamily="34" charset="0"/>
                <a:cs typeface="Comic Sans MS" panose="030F0702030302020204" pitchFamily="66" charset="0"/>
              </a:rPr>
              <a:t>1,2*(</a:t>
            </a:r>
            <a:r>
              <a:rPr lang="en-US" sz="1600" dirty="0">
                <a:solidFill>
                  <a:srgbClr val="000000"/>
                </a:solidFill>
                <a:effectLst/>
                <a:ea typeface="Calibri" panose="020F0502020204030204" pitchFamily="34" charset="0"/>
                <a:cs typeface="Comic Sans MS" panose="030F0702030302020204" pitchFamily="66" charset="0"/>
              </a:rPr>
              <a:t>P</a:t>
            </a:r>
            <a:r>
              <a:rPr lang="el-GR" sz="1600" dirty="0">
                <a:solidFill>
                  <a:srgbClr val="000000"/>
                </a:solidFill>
                <a:effectLst/>
                <a:ea typeface="Calibri" panose="020F0502020204030204" pitchFamily="34" charset="0"/>
                <a:cs typeface="Comic Sans MS" panose="030F0702030302020204" pitchFamily="66" charset="0"/>
              </a:rPr>
              <a:t>2 – </a:t>
            </a:r>
            <a:r>
              <a:rPr lang="en-US" sz="1600" dirty="0">
                <a:solidFill>
                  <a:srgbClr val="000000"/>
                </a:solidFill>
                <a:effectLst/>
                <a:ea typeface="Calibri" panose="020F0502020204030204" pitchFamily="34" charset="0"/>
                <a:cs typeface="Comic Sans MS" panose="030F0702030302020204" pitchFamily="66" charset="0"/>
              </a:rPr>
              <a:t>P</a:t>
            </a:r>
            <a:r>
              <a:rPr lang="el-GR" sz="1600" dirty="0">
                <a:solidFill>
                  <a:srgbClr val="000000"/>
                </a:solidFill>
                <a:effectLst/>
                <a:ea typeface="Calibri" panose="020F0502020204030204" pitchFamily="34" charset="0"/>
                <a:cs typeface="Comic Sans MS" panose="030F0702030302020204" pitchFamily="66" charset="0"/>
              </a:rPr>
              <a:t>1</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0,001022*(30000 – 47,39) </a:t>
            </a:r>
            <a:r>
              <a:rPr lang="el-GR" sz="1600" dirty="0" smtClean="0">
                <a:solidFill>
                  <a:srgbClr val="000000"/>
                </a:solidFill>
                <a:effectLst/>
                <a:ea typeface="Calibri" panose="020F0502020204030204" pitchFamily="34" charset="0"/>
                <a:cs typeface="Comic Sans MS" panose="030F0702030302020204" pitchFamily="66" charset="0"/>
              </a:rPr>
              <a:t>= 30,62 </a:t>
            </a:r>
            <a:r>
              <a:rPr lang="en-US" sz="1600" dirty="0" smtClean="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r>
              <a:rPr lang="el-GR" sz="1600" dirty="0" smtClean="0">
                <a:solidFill>
                  <a:srgbClr val="000000"/>
                </a:solidFill>
                <a:effectLst/>
                <a:ea typeface="Calibri" panose="020F0502020204030204" pitchFamily="34" charset="0"/>
                <a:cs typeface="Comic Sans MS" panose="030F0702030302020204" pitchFamily="66" charset="0"/>
              </a:rPr>
              <a:t>Πραγματικό έργο: </a:t>
            </a:r>
            <a:r>
              <a:rPr lang="en-US" sz="1600" dirty="0" smtClean="0">
                <a:solidFill>
                  <a:srgbClr val="000000"/>
                </a:solidFill>
                <a:effectLst/>
                <a:ea typeface="Calibri" panose="020F0502020204030204" pitchFamily="34" charset="0"/>
                <a:cs typeface="Comic Sans MS" panose="030F0702030302020204" pitchFamily="66" charset="0"/>
              </a:rPr>
              <a:t>win</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win</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ideal</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n</a:t>
            </a:r>
            <a:r>
              <a:rPr lang="el-GR" sz="1600" baseline="-25000" dirty="0">
                <a:solidFill>
                  <a:srgbClr val="000000"/>
                </a:solidFill>
                <a:effectLst/>
                <a:ea typeface="Calibri" panose="020F0502020204030204" pitchFamily="34" charset="0"/>
                <a:cs typeface="Comic Sans MS" panose="030F0702030302020204" pitchFamily="66" charset="0"/>
              </a:rPr>
              <a:t>αντλίας</a:t>
            </a:r>
            <a:r>
              <a:rPr lang="el-GR" sz="1600" dirty="0">
                <a:solidFill>
                  <a:srgbClr val="000000"/>
                </a:solidFill>
                <a:effectLst/>
                <a:ea typeface="Calibri" panose="020F0502020204030204" pitchFamily="34" charset="0"/>
                <a:cs typeface="Comic Sans MS" panose="030F0702030302020204" pitchFamily="66" charset="0"/>
              </a:rPr>
              <a:t> = 30,62/0,85 = 36,02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2 (συνέχεια)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2 =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1</a:t>
            </a:r>
            <a:r>
              <a:rPr lang="en-US" sz="1600" dirty="0">
                <a:solidFill>
                  <a:srgbClr val="000000"/>
                </a:solidFill>
                <a:effectLst/>
                <a:ea typeface="Calibri" panose="020F0502020204030204" pitchFamily="34" charset="0"/>
                <a:cs typeface="Comic Sans MS" panose="030F0702030302020204" pitchFamily="66" charset="0"/>
              </a:rPr>
              <a:t>l</a:t>
            </a:r>
            <a:r>
              <a:rPr lang="el-GR" sz="1600" dirty="0">
                <a:solidFill>
                  <a:srgbClr val="000000"/>
                </a:solidFill>
                <a:effectLst/>
                <a:ea typeface="Calibri" panose="020F0502020204030204" pitchFamily="34" charset="0"/>
                <a:cs typeface="Comic Sans MS" panose="030F0702030302020204" pitchFamily="66" charset="0"/>
              </a:rPr>
              <a:t> + </a:t>
            </a:r>
            <a:r>
              <a:rPr lang="en-US" sz="1600" dirty="0">
                <a:solidFill>
                  <a:srgbClr val="000000"/>
                </a:solidFill>
                <a:effectLst/>
                <a:ea typeface="Calibri" panose="020F0502020204030204" pitchFamily="34" charset="0"/>
                <a:cs typeface="Comic Sans MS" panose="030F0702030302020204" pitchFamily="66" charset="0"/>
              </a:rPr>
              <a:t>win</a:t>
            </a:r>
            <a:r>
              <a:rPr lang="el-GR" sz="1600" dirty="0">
                <a:solidFill>
                  <a:srgbClr val="000000"/>
                </a:solidFill>
                <a:effectLst/>
                <a:ea typeface="Calibri" panose="020F0502020204030204" pitchFamily="34" charset="0"/>
                <a:cs typeface="Comic Sans MS" panose="030F0702030302020204" pitchFamily="66" charset="0"/>
              </a:rPr>
              <a:t> = 334,91 + 36,02 = 370,93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Ορθογώνιο 4"/>
              <p:cNvSpPr/>
              <p:nvPr/>
            </p:nvSpPr>
            <p:spPr>
              <a:xfrm>
                <a:off x="-32" y="3276600"/>
                <a:ext cx="8928992" cy="2877006"/>
              </a:xfrm>
              <a:prstGeom prst="rect">
                <a:avLst/>
              </a:prstGeom>
            </p:spPr>
            <p:txBody>
              <a:bodyPr wrap="square">
                <a:spAutoFit/>
              </a:bodyPr>
              <a:lstStyle/>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ΚΑΤΑΣΤΑΣΗ </a:t>
                </a:r>
                <a:r>
                  <a:rPr lang="el-GR" sz="1600" dirty="0">
                    <a:solidFill>
                      <a:srgbClr val="000000"/>
                    </a:solidFill>
                    <a:effectLst/>
                    <a:ea typeface="Calibri" panose="020F0502020204030204" pitchFamily="34" charset="0"/>
                    <a:cs typeface="Comic Sans MS" panose="030F0702030302020204" pitchFamily="66" charset="0"/>
                  </a:rPr>
                  <a:t>3. Υπέρθερμος ατμός στα 30ΜΡα στους 600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Πίνακα υπέρθερμου ατμού για πίεση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(30.000 </a:t>
                </a:r>
                <a:r>
                  <a:rPr lang="en-US" sz="1600" dirty="0" err="1">
                    <a:solidFill>
                      <a:srgbClr val="000000"/>
                    </a:solidFill>
                    <a:effectLst/>
                    <a:ea typeface="Calibri" panose="020F0502020204030204" pitchFamily="34" charset="0"/>
                    <a:cs typeface="Comic Sans MS" panose="030F0702030302020204" pitchFamily="66" charset="0"/>
                  </a:rPr>
                  <a:t>kPa</a:t>
                </a:r>
                <a:r>
                  <a:rPr lang="el-GR" sz="1600" dirty="0">
                    <a:solidFill>
                      <a:srgbClr val="000000"/>
                    </a:solidFill>
                    <a:effectLst/>
                    <a:ea typeface="Calibri" panose="020F0502020204030204" pitchFamily="34" charset="0"/>
                    <a:cs typeface="Comic Sans MS" panose="030F0702030302020204" pitchFamily="66" charset="0"/>
                  </a:rPr>
                  <a:t>) και θερμοκρασία 600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smtClean="0">
                    <a:solidFill>
                      <a:srgbClr val="000000"/>
                    </a:solidFill>
                    <a:effectLst/>
                    <a:ea typeface="Calibri" panose="020F0502020204030204" pitchFamily="34" charset="0"/>
                    <a:cs typeface="Comic Sans MS" panose="030F0702030302020204" pitchFamily="66" charset="0"/>
                  </a:rPr>
                  <a:t>:		Ειδική </a:t>
                </a:r>
                <a:r>
                  <a:rPr lang="el-GR" sz="1600" dirty="0">
                    <a:solidFill>
                      <a:srgbClr val="000000"/>
                    </a:solidFill>
                    <a:effectLst/>
                    <a:ea typeface="Calibri" panose="020F0502020204030204" pitchFamily="34" charset="0"/>
                    <a:cs typeface="Comic Sans MS" panose="030F0702030302020204" pitchFamily="66" charset="0"/>
                  </a:rPr>
                  <a:t>ενθαλπία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3 = 3443,9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					Ειδική </a:t>
                </a:r>
                <a:r>
                  <a:rPr lang="el-GR" sz="1600" dirty="0">
                    <a:solidFill>
                      <a:srgbClr val="000000"/>
                    </a:solidFill>
                    <a:effectLst/>
                    <a:ea typeface="Calibri" panose="020F0502020204030204" pitchFamily="34" charset="0"/>
                    <a:cs typeface="Comic Sans MS" panose="030F0702030302020204" pitchFamily="66" charset="0"/>
                  </a:rPr>
                  <a:t>εντροπία	</a:t>
                </a:r>
                <a:r>
                  <a:rPr lang="en-US" sz="1600" dirty="0" smtClean="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3 = 6,2331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err="1">
                    <a:solidFill>
                      <a:srgbClr val="000000"/>
                    </a:solidFill>
                    <a:effectLst/>
                    <a:ea typeface="Calibri" panose="020F0502020204030204" pitchFamily="34" charset="0"/>
                    <a:cs typeface="Comic Sans MS" panose="030F0702030302020204" pitchFamily="66" charset="0"/>
                  </a:rPr>
                  <a:t>kgK</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ΛΕΒΗΤΑΣ. Από το ισοζύγιο ενέργειας </a:t>
                </a:r>
                <a:r>
                  <a:rPr lang="el-GR" sz="1600" dirty="0" smtClean="0">
                    <a:solidFill>
                      <a:srgbClr val="000000"/>
                    </a:solidFill>
                    <a:effectLst/>
                    <a:ea typeface="Calibri" panose="020F0502020204030204" pitchFamily="34" charset="0"/>
                    <a:cs typeface="Comic Sans MS" panose="030F0702030302020204" pitchFamily="66" charset="0"/>
                  </a:rPr>
                  <a:t>υπολογίζεται </a:t>
                </a:r>
                <a:r>
                  <a:rPr lang="el-GR" sz="1600" dirty="0">
                    <a:solidFill>
                      <a:srgbClr val="000000"/>
                    </a:solidFill>
                    <a:effectLst/>
                    <a:ea typeface="Calibri" panose="020F0502020204030204" pitchFamily="34" charset="0"/>
                    <a:cs typeface="Comic Sans MS" panose="030F0702030302020204" pitchFamily="66" charset="0"/>
                  </a:rPr>
                  <a:t>η μαζική παροχή του νερού </a:t>
                </a:r>
                <a:r>
                  <a:rPr lang="el-GR" sz="1600" dirty="0" smtClean="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sSubPr>
                        <m:e>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m</m:t>
                          </m:r>
                        </m:e>
                        <m:sub>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Η</m:t>
                          </m:r>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2</m:t>
                          </m:r>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Ο</m:t>
                          </m:r>
                        </m:sub>
                      </m:sSub>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 </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a:rPr lang="el-GR" sz="1600">
                              <a:solidFill>
                                <a:srgbClr val="2B3616"/>
                              </a:solidFill>
                              <a:latin typeface="Cambria Math" panose="02040503050406030204" pitchFamily="18" charset="0"/>
                            </a:rPr>
                            <m:t>18761,0</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m:rPr>
                                  <m:sty m:val="p"/>
                                </m:rPr>
                                <a:rPr lang="en-US"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kj</m:t>
                              </m:r>
                            </m:num>
                            <m:den>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sec</m:t>
                              </m:r>
                            </m:den>
                          </m:f>
                        </m:num>
                        <m:den>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(3443,9</m:t>
                          </m:r>
                          <m: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m:t>
                          </m:r>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370,93)</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m:rPr>
                                  <m:sty m:val="p"/>
                                </m:rPr>
                                <a:rPr lang="en-US"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kj</m:t>
                              </m:r>
                            </m:num>
                            <m:den>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kg</m:t>
                              </m:r>
                            </m:den>
                          </m:f>
                        </m:den>
                      </m:f>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m:t>
                      </m:r>
                      <m:r>
                        <a:rPr lang="en-US" sz="1600" b="0" i="0" smtClean="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6,11</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m:rPr>
                              <m:sty m:val="p"/>
                            </m:rPr>
                            <a:rPr lang="en-US"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kg</m:t>
                          </m:r>
                        </m:num>
                        <m:den>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sec</m:t>
                          </m:r>
                        </m:den>
                      </m:f>
                    </m:oMath>
                  </m:oMathPara>
                </a14:m>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endParaRPr lang="el-GR" sz="1600" dirty="0">
                  <a:effectLst/>
                  <a:ea typeface="Calibri" panose="020F0502020204030204" pitchFamily="34" charset="0"/>
                  <a:cs typeface="Times New Roman" panose="02020603050405020304" pitchFamily="18" charset="0"/>
                </a:endParaRPr>
              </a:p>
            </p:txBody>
          </p:sp>
        </mc:Choice>
        <mc:Fallback xmlns="">
          <p:sp>
            <p:nvSpPr>
              <p:cNvPr id="6" name="Ορθογώνιο 4"/>
              <p:cNvSpPr>
                <a:spLocks noRot="1" noChangeAspect="1" noMove="1" noResize="1" noEditPoints="1" noAdjustHandles="1" noChangeArrowheads="1" noChangeShapeType="1" noTextEdit="1"/>
              </p:cNvSpPr>
              <p:nvPr/>
            </p:nvSpPr>
            <p:spPr>
              <a:xfrm>
                <a:off x="-32" y="3276600"/>
                <a:ext cx="8928992" cy="2877006"/>
              </a:xfrm>
              <a:prstGeom prst="rect">
                <a:avLst/>
              </a:prstGeom>
              <a:blipFill>
                <a:blip r:embed="rId2"/>
                <a:stretch>
                  <a:fillRect l="-410" r="-341"/>
                </a:stretch>
              </a:blipFill>
            </p:spPr>
            <p:txBody>
              <a:bodyPr/>
              <a:lstStyle/>
              <a:p>
                <a:r>
                  <a:rPr lang="el-GR">
                    <a:noFill/>
                  </a:rPr>
                  <a:t> </a:t>
                </a:r>
              </a:p>
            </p:txBody>
          </p:sp>
        </mc:Fallback>
      </mc:AlternateContent>
    </p:spTree>
    <p:extLst>
      <p:ext uri="{BB962C8B-B14F-4D97-AF65-F5344CB8AC3E}">
        <p14:creationId xmlns:p14="http://schemas.microsoft.com/office/powerpoint/2010/main" val="11694348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4</a:t>
            </a:r>
            <a:endParaRPr lang="el-GR" sz="2400" dirty="0">
              <a:solidFill>
                <a:srgbClr val="2B3616"/>
              </a:solidFill>
            </a:endParaRPr>
          </a:p>
        </p:txBody>
      </p:sp>
      <p:sp>
        <p:nvSpPr>
          <p:cNvPr id="5" name="Ορθογώνιο 4"/>
          <p:cNvSpPr/>
          <p:nvPr/>
        </p:nvSpPr>
        <p:spPr>
          <a:xfrm>
            <a:off x="9181" y="404664"/>
            <a:ext cx="8928992" cy="3959161"/>
          </a:xfrm>
          <a:prstGeom prst="rect">
            <a:avLst/>
          </a:prstGeom>
        </p:spPr>
        <p:txBody>
          <a:bodyPr wrap="square">
            <a:spAutoFit/>
          </a:bodyPr>
          <a:lstStyle/>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ΚΑΤΑΣΤΑΣΗ </a:t>
            </a:r>
            <a:r>
              <a:rPr lang="el-GR" sz="1600" dirty="0">
                <a:solidFill>
                  <a:srgbClr val="000000"/>
                </a:solidFill>
                <a:effectLst/>
                <a:ea typeface="Calibri" panose="020F0502020204030204" pitchFamily="34" charset="0"/>
                <a:cs typeface="Comic Sans MS" panose="030F0702030302020204" pitchFamily="66" charset="0"/>
              </a:rPr>
              <a:t>4. Κορεσμένο μίγμα ατμού/νερού σε πίεση Ρ4 = Ρ1 = 47,39 </a:t>
            </a:r>
            <a:r>
              <a:rPr lang="en-US" sz="1600" dirty="0" err="1">
                <a:solidFill>
                  <a:srgbClr val="000000"/>
                </a:solidFill>
                <a:effectLst/>
                <a:ea typeface="Calibri" panose="020F0502020204030204" pitchFamily="34" charset="0"/>
                <a:cs typeface="Comic Sans MS" panose="030F0702030302020204" pitchFamily="66" charset="0"/>
              </a:rPr>
              <a:t>kPa</a:t>
            </a:r>
            <a:r>
              <a:rPr lang="el-GR" sz="1600" dirty="0">
                <a:solidFill>
                  <a:srgbClr val="000000"/>
                </a:solidFill>
                <a:effectLst/>
                <a:ea typeface="Calibri" panose="020F0502020204030204" pitchFamily="34" charset="0"/>
                <a:cs typeface="Comic Sans MS" panose="030F0702030302020204" pitchFamily="66" charset="0"/>
              </a:rPr>
              <a:t> (θερμοκρασία κορεσμού Τ1 =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τον Πίνακα Κορεσμένου νερού στους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smtClean="0">
                <a:solidFill>
                  <a:srgbClr val="000000"/>
                </a:solidFill>
                <a:effectLst/>
                <a:ea typeface="Calibri" panose="020F0502020204030204" pitchFamily="34" charset="0"/>
                <a:cs typeface="Comic Sans MS" panose="030F0702030302020204" pitchFamily="66" charset="0"/>
              </a:rPr>
              <a:t>C</a:t>
            </a:r>
            <a:r>
              <a:rPr lang="el-GR" sz="1600" dirty="0" smtClean="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200" dirty="0">
                <a:solidFill>
                  <a:srgbClr val="000000"/>
                </a:solidFill>
                <a:effectLst/>
                <a:ea typeface="Calibri" panose="020F0502020204030204" pitchFamily="34" charset="0"/>
                <a:cs typeface="Comic Sans MS" panose="030F0702030302020204" pitchFamily="66" charset="0"/>
              </a:rPr>
              <a:t>Ειδική ενθαλπία κορεσμένου νερού	</a:t>
            </a:r>
            <a:r>
              <a:rPr lang="en-US" sz="1200" dirty="0">
                <a:solidFill>
                  <a:srgbClr val="000000"/>
                </a:solidFill>
                <a:effectLst/>
                <a:ea typeface="Calibri" panose="020F0502020204030204" pitchFamily="34" charset="0"/>
                <a:cs typeface="Comic Sans MS" panose="030F0702030302020204" pitchFamily="66" charset="0"/>
              </a:rPr>
              <a:t>h</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l</a:t>
            </a:r>
            <a:r>
              <a:rPr lang="el-GR" sz="1200" dirty="0">
                <a:solidFill>
                  <a:srgbClr val="000000"/>
                </a:solidFill>
                <a:effectLst/>
                <a:ea typeface="Calibri" panose="020F0502020204030204" pitchFamily="34" charset="0"/>
                <a:cs typeface="Comic Sans MS" panose="030F0702030302020204" pitchFamily="66" charset="0"/>
              </a:rPr>
              <a:t> = 334,91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r>
              <a:rPr lang="el-GR" sz="1200" dirty="0" smtClean="0">
                <a:solidFill>
                  <a:srgbClr val="000000"/>
                </a:solidFill>
                <a:effectLst/>
                <a:ea typeface="Calibri" panose="020F0502020204030204" pitchFamily="34" charset="0"/>
                <a:cs typeface="Comic Sans MS" panose="030F0702030302020204" pitchFamily="66" charset="0"/>
              </a:rPr>
              <a:t>Ειδική </a:t>
            </a:r>
            <a:r>
              <a:rPr lang="el-GR" sz="1200" dirty="0">
                <a:solidFill>
                  <a:srgbClr val="000000"/>
                </a:solidFill>
                <a:effectLst/>
                <a:ea typeface="Calibri" panose="020F0502020204030204" pitchFamily="34" charset="0"/>
                <a:cs typeface="Comic Sans MS" panose="030F0702030302020204" pitchFamily="66" charset="0"/>
              </a:rPr>
              <a:t>ενθαλπία κορεσμένου ατμού	</a:t>
            </a:r>
            <a:r>
              <a:rPr lang="en-US" sz="1200" dirty="0">
                <a:solidFill>
                  <a:srgbClr val="000000"/>
                </a:solidFill>
                <a:effectLst/>
                <a:ea typeface="Calibri" panose="020F0502020204030204" pitchFamily="34" charset="0"/>
                <a:cs typeface="Comic Sans MS" panose="030F0702030302020204" pitchFamily="66" charset="0"/>
              </a:rPr>
              <a:t>h</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g</a:t>
            </a:r>
            <a:r>
              <a:rPr lang="el-GR" sz="1200" dirty="0">
                <a:solidFill>
                  <a:srgbClr val="000000"/>
                </a:solidFill>
                <a:effectLst/>
                <a:ea typeface="Calibri" panose="020F0502020204030204" pitchFamily="34" charset="0"/>
                <a:cs typeface="Comic Sans MS" panose="030F0702030302020204" pitchFamily="66" charset="0"/>
              </a:rPr>
              <a:t> = 2643,7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endParaRPr lang="el-GR" sz="12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200" dirty="0">
                <a:solidFill>
                  <a:srgbClr val="000000"/>
                </a:solidFill>
                <a:effectLst/>
                <a:ea typeface="Calibri" panose="020F0502020204030204" pitchFamily="34" charset="0"/>
                <a:cs typeface="Comic Sans MS" panose="030F0702030302020204" pitchFamily="66" charset="0"/>
              </a:rPr>
              <a:t>Ειδική εντροπία κορεσμένου νερού	</a:t>
            </a:r>
            <a:r>
              <a:rPr lang="en-US" sz="1200" dirty="0">
                <a:solidFill>
                  <a:srgbClr val="000000"/>
                </a:solidFill>
                <a:effectLst/>
                <a:ea typeface="Calibri" panose="020F0502020204030204" pitchFamily="34" charset="0"/>
                <a:cs typeface="Comic Sans MS" panose="030F0702030302020204" pitchFamily="66" charset="0"/>
              </a:rPr>
              <a:t>s</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l</a:t>
            </a:r>
            <a:r>
              <a:rPr lang="el-GR" sz="1200" dirty="0">
                <a:solidFill>
                  <a:srgbClr val="000000"/>
                </a:solidFill>
                <a:effectLst/>
                <a:ea typeface="Calibri" panose="020F0502020204030204" pitchFamily="34" charset="0"/>
                <a:cs typeface="Comic Sans MS" panose="030F0702030302020204" pitchFamily="66" charset="0"/>
              </a:rPr>
              <a:t> = 1,0753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r>
              <a:rPr lang="el-GR" sz="1200" dirty="0" smtClean="0">
                <a:solidFill>
                  <a:srgbClr val="000000"/>
                </a:solidFill>
                <a:effectLst/>
                <a:ea typeface="Calibri" panose="020F0502020204030204" pitchFamily="34" charset="0"/>
                <a:cs typeface="Comic Sans MS" panose="030F0702030302020204" pitchFamily="66" charset="0"/>
              </a:rPr>
              <a:t>Κ	Ειδική </a:t>
            </a:r>
            <a:r>
              <a:rPr lang="el-GR" sz="1200" dirty="0">
                <a:solidFill>
                  <a:srgbClr val="000000"/>
                </a:solidFill>
                <a:effectLst/>
                <a:ea typeface="Calibri" panose="020F0502020204030204" pitchFamily="34" charset="0"/>
                <a:cs typeface="Comic Sans MS" panose="030F0702030302020204" pitchFamily="66" charset="0"/>
              </a:rPr>
              <a:t>εντροπία κορεσμένου ατμού	</a:t>
            </a:r>
            <a:r>
              <a:rPr lang="en-US" sz="1200" dirty="0">
                <a:solidFill>
                  <a:srgbClr val="000000"/>
                </a:solidFill>
                <a:effectLst/>
                <a:ea typeface="Calibri" panose="020F0502020204030204" pitchFamily="34" charset="0"/>
                <a:cs typeface="Comic Sans MS" panose="030F0702030302020204" pitchFamily="66" charset="0"/>
              </a:rPr>
              <a:t>s</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g</a:t>
            </a:r>
            <a:r>
              <a:rPr lang="el-GR" sz="1200" dirty="0">
                <a:solidFill>
                  <a:srgbClr val="000000"/>
                </a:solidFill>
                <a:effectLst/>
                <a:ea typeface="Calibri" panose="020F0502020204030204" pitchFamily="34" charset="0"/>
                <a:cs typeface="Comic Sans MS" panose="030F0702030302020204" pitchFamily="66" charset="0"/>
              </a:rPr>
              <a:t> = 7,6122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endParaRPr lang="el-GR" sz="12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ΣΤΡΟΒΙΛΟΣ. Αρχικά ο στρόβιλος θεωρείται </a:t>
            </a:r>
            <a:r>
              <a:rPr lang="el-GR" sz="1600" dirty="0" err="1" smtClean="0">
                <a:solidFill>
                  <a:srgbClr val="000000"/>
                </a:solidFill>
                <a:effectLst/>
                <a:ea typeface="Calibri" panose="020F0502020204030204" pitchFamily="34" charset="0"/>
                <a:cs typeface="Comic Sans MS" panose="030F0702030302020204" pitchFamily="66" charset="0"/>
              </a:rPr>
              <a:t>ισεντροπικός</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4 = </a:t>
            </a:r>
            <a:r>
              <a:rPr lang="en-US" sz="1600" dirty="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3 = 6,2331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err="1" smtClean="0">
                <a:solidFill>
                  <a:srgbClr val="000000"/>
                </a:solidFill>
                <a:effectLst/>
                <a:ea typeface="Calibri" panose="020F0502020204030204" pitchFamily="34" charset="0"/>
                <a:cs typeface="Comic Sans MS" panose="030F0702030302020204" pitchFamily="66" charset="0"/>
              </a:rPr>
              <a:t>kgK</a:t>
            </a:r>
            <a:r>
              <a:rPr lang="el-GR" sz="1600" dirty="0" smtClean="0">
                <a:solidFill>
                  <a:srgbClr val="000000"/>
                </a:solidFill>
                <a:effectLst/>
                <a:ea typeface="Calibri" panose="020F0502020204030204" pitchFamily="34" charset="0"/>
                <a:cs typeface="Comic Sans MS" panose="030F0702030302020204" pitchFamily="66" charset="0"/>
              </a:rPr>
              <a:t>), οπότε</a:t>
            </a:r>
            <a:r>
              <a:rPr lang="en-US" sz="1600" dirty="0" smtClean="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50" dirty="0">
                <a:solidFill>
                  <a:srgbClr val="000000"/>
                </a:solidFill>
                <a:effectLst/>
                <a:ea typeface="Calibri" panose="020F0502020204030204" pitchFamily="34" charset="0"/>
                <a:cs typeface="Comic Sans MS" panose="030F0702030302020204" pitchFamily="66" charset="0"/>
              </a:rPr>
              <a:t> </a:t>
            </a:r>
            <a:endParaRPr lang="el-GR" sz="105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effectLst/>
                <a:ea typeface="Calibri" panose="020F0502020204030204" pitchFamily="34" charset="0"/>
                <a:cs typeface="Comic Sans MS" panose="030F0702030302020204" pitchFamily="66" charset="0"/>
              </a:rPr>
              <a:t>s4 = x*s4g + (1 – x)*s4l </a:t>
            </a:r>
            <a:r>
              <a:rPr lang="en-US" sz="1600" dirty="0" smtClean="0">
                <a:solidFill>
                  <a:srgbClr val="000000"/>
                </a:solidFill>
                <a:effectLst/>
                <a:ea typeface="Calibri" panose="020F0502020204030204" pitchFamily="34" charset="0"/>
                <a:cs typeface="Comic Sans MS" panose="030F0702030302020204" pitchFamily="66" charset="0"/>
                <a:sym typeface="Wingdings" panose="05000000000000000000" pitchFamily="2" charset="2"/>
              </a:rPr>
              <a:t></a:t>
            </a:r>
            <a:r>
              <a:rPr lang="en-US" sz="1600" dirty="0" smtClean="0">
                <a:solidFill>
                  <a:srgbClr val="000000"/>
                </a:solidFill>
                <a:effectLst/>
                <a:ea typeface="Calibri" panose="020F0502020204030204" pitchFamily="34" charset="0"/>
                <a:cs typeface="Comic Sans MS" panose="030F0702030302020204" pitchFamily="66" charset="0"/>
              </a:rPr>
              <a:t>x </a:t>
            </a:r>
            <a:r>
              <a:rPr lang="en-US" sz="1600" dirty="0">
                <a:solidFill>
                  <a:srgbClr val="000000"/>
                </a:solidFill>
                <a:effectLst/>
                <a:ea typeface="Calibri" panose="020F0502020204030204" pitchFamily="34" charset="0"/>
                <a:cs typeface="Comic Sans MS" panose="030F0702030302020204" pitchFamily="66" charset="0"/>
              </a:rPr>
              <a:t>= (s4 – s4l)/(s4g – s4l) </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a:t>
            </a:r>
            <a:r>
              <a:rPr lang="el-GR" sz="1600" dirty="0" smtClean="0">
                <a:solidFill>
                  <a:srgbClr val="000000"/>
                </a:solidFill>
                <a:effectLst/>
                <a:ea typeface="Calibri" panose="020F0502020204030204" pitchFamily="34" charset="0"/>
                <a:cs typeface="Comic Sans MS" panose="030F0702030302020204" pitchFamily="66" charset="0"/>
              </a:rPr>
              <a:t>6,2331-1,0753</a:t>
            </a:r>
            <a:r>
              <a:rPr lang="el-GR" sz="1600" dirty="0">
                <a:solidFill>
                  <a:srgbClr val="000000"/>
                </a:solidFill>
                <a:effectLst/>
                <a:ea typeface="Calibri" panose="020F0502020204030204" pitchFamily="34" charset="0"/>
                <a:cs typeface="Comic Sans MS" panose="030F0702030302020204" pitchFamily="66" charset="0"/>
              </a:rPr>
              <a:t>)/(</a:t>
            </a:r>
            <a:r>
              <a:rPr lang="el-GR" sz="1600" dirty="0" smtClean="0">
                <a:solidFill>
                  <a:srgbClr val="000000"/>
                </a:solidFill>
                <a:effectLst/>
                <a:ea typeface="Calibri" panose="020F0502020204030204" pitchFamily="34" charset="0"/>
                <a:cs typeface="Comic Sans MS" panose="030F0702030302020204" pitchFamily="66" charset="0"/>
              </a:rPr>
              <a:t>7,6122-1,0753</a:t>
            </a:r>
            <a:r>
              <a:rPr lang="el-GR" sz="1600" dirty="0">
                <a:solidFill>
                  <a:srgbClr val="000000"/>
                </a:solidFill>
                <a:effectLst/>
                <a:ea typeface="Calibri" panose="020F0502020204030204" pitchFamily="34" charset="0"/>
                <a:cs typeface="Comic Sans MS" panose="030F0702030302020204" pitchFamily="66" charset="0"/>
              </a:rPr>
              <a:t>) = 0,7890 ή 78,90 %</a:t>
            </a:r>
            <a:endParaRPr lang="el-GR" sz="1600" dirty="0">
              <a:effectLst/>
              <a:ea typeface="Calibri" panose="020F0502020204030204" pitchFamily="34" charset="0"/>
              <a:cs typeface="Times New Roman" panose="02020603050405020304" pitchFamily="18" charset="0"/>
            </a:endParaRPr>
          </a:p>
          <a:p>
            <a:pPr marL="1371600" indent="457200"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ΚΑΤΑΣΤΑΣΗ 4. </a:t>
            </a:r>
            <a:r>
              <a:rPr lang="el-GR" sz="1600" dirty="0">
                <a:solidFill>
                  <a:srgbClr val="000000"/>
                </a:solidFill>
                <a:effectLst/>
                <a:ea typeface="Calibri" panose="020F0502020204030204" pitchFamily="34" charset="0"/>
                <a:cs typeface="Comic Sans MS" panose="030F0702030302020204" pitchFamily="66" charset="0"/>
              </a:rPr>
              <a:t>Για ιδανικό </a:t>
            </a:r>
            <a:r>
              <a:rPr lang="el-GR" sz="1600" dirty="0" smtClean="0">
                <a:solidFill>
                  <a:srgbClr val="000000"/>
                </a:solidFill>
                <a:effectLst/>
                <a:ea typeface="Calibri" panose="020F0502020204030204" pitchFamily="34" charset="0"/>
                <a:cs typeface="Comic Sans MS" panose="030F0702030302020204" pitchFamily="66" charset="0"/>
              </a:rPr>
              <a:t>στρόβιλο: </a:t>
            </a:r>
            <a:r>
              <a:rPr lang="en-US" sz="1600" dirty="0" smtClean="0">
                <a:solidFill>
                  <a:srgbClr val="000000"/>
                </a:solidFill>
                <a:effectLst/>
                <a:ea typeface="Calibri" panose="020F0502020204030204" pitchFamily="34" charset="0"/>
                <a:cs typeface="Comic Sans MS" panose="030F0702030302020204" pitchFamily="66" charset="0"/>
              </a:rPr>
              <a:t>h4,s </a:t>
            </a:r>
            <a:r>
              <a:rPr lang="en-US" sz="1600" dirty="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ffectLst/>
                <a:ea typeface="Calibri" panose="020F0502020204030204" pitchFamily="34" charset="0"/>
                <a:cs typeface="Comic Sans MS" panose="030F0702030302020204" pitchFamily="66" charset="0"/>
              </a:rPr>
              <a:t>x*h4g+(1</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x</a:t>
            </a:r>
            <a:r>
              <a:rPr lang="en-US" sz="1600" dirty="0">
                <a:solidFill>
                  <a:srgbClr val="000000"/>
                </a:solidFill>
                <a:effectLst/>
                <a:ea typeface="Calibri" panose="020F0502020204030204" pitchFamily="34" charset="0"/>
                <a:cs typeface="Comic Sans MS" panose="030F0702030302020204" pitchFamily="66" charset="0"/>
              </a:rPr>
              <a:t>)*h4l = </a:t>
            </a:r>
            <a:r>
              <a:rPr lang="en-US" sz="1600" dirty="0" smtClean="0">
                <a:solidFill>
                  <a:srgbClr val="000000"/>
                </a:solidFill>
                <a:effectLst/>
                <a:ea typeface="Calibri" panose="020F0502020204030204" pitchFamily="34" charset="0"/>
                <a:cs typeface="Comic Sans MS" panose="030F0702030302020204" pitchFamily="66" charset="0"/>
              </a:rPr>
              <a:t>0,789*2643,7+0,211*334,91 </a:t>
            </a:r>
            <a:r>
              <a:rPr lang="en-US" sz="1600" dirty="0">
                <a:solidFill>
                  <a:srgbClr val="000000"/>
                </a:solidFill>
                <a:effectLst/>
                <a:ea typeface="Calibri" panose="020F0502020204030204" pitchFamily="34" charset="0"/>
                <a:cs typeface="Comic Sans MS" panose="030F0702030302020204" pitchFamily="66" charset="0"/>
              </a:rPr>
              <a:t>= 2156,6 kJ/kg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ΣΤΡΟΒΙΛΟΣ: Ιδανικό έργ</a:t>
            </a:r>
            <a:r>
              <a:rPr lang="el-GR" sz="1600" dirty="0" smtClean="0">
                <a:solidFill>
                  <a:srgbClr val="000000"/>
                </a:solidFill>
                <a:ea typeface="Calibri" panose="020F0502020204030204" pitchFamily="34" charset="0"/>
                <a:cs typeface="Comic Sans MS" panose="030F0702030302020204" pitchFamily="66" charset="0"/>
              </a:rPr>
              <a:t>ο:	</a:t>
            </a:r>
            <a:r>
              <a:rPr lang="en-US" sz="1600" dirty="0" err="1" smtClean="0">
                <a:solidFill>
                  <a:srgbClr val="000000"/>
                </a:solidFill>
                <a:effectLst/>
                <a:ea typeface="Calibri" panose="020F0502020204030204" pitchFamily="34" charset="0"/>
                <a:cs typeface="Comic Sans MS" panose="030F0702030302020204" pitchFamily="66" charset="0"/>
              </a:rPr>
              <a:t>wout</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3 –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smtClean="0">
                <a:solidFill>
                  <a:srgbClr val="000000"/>
                </a:solidFill>
                <a:effectLst/>
                <a:ea typeface="Calibri" panose="020F0502020204030204" pitchFamily="34" charset="0"/>
                <a:cs typeface="Comic Sans MS" panose="030F0702030302020204" pitchFamily="66" charset="0"/>
              </a:rPr>
              <a:t>4,</a:t>
            </a:r>
            <a:r>
              <a:rPr lang="en-US" sz="1600" dirty="0" smtClean="0">
                <a:solidFill>
                  <a:srgbClr val="000000"/>
                </a:solidFill>
                <a:effectLst/>
                <a:ea typeface="Calibri" panose="020F0502020204030204" pitchFamily="34" charset="0"/>
                <a:cs typeface="Comic Sans MS" panose="030F0702030302020204" pitchFamily="66" charset="0"/>
              </a:rPr>
              <a:t>s </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3443,9 – 2156,6 </a:t>
            </a:r>
            <a:r>
              <a:rPr lang="el-GR" sz="1600" dirty="0" smtClean="0">
                <a:solidFill>
                  <a:srgbClr val="000000"/>
                </a:solidFill>
                <a:effectLst/>
                <a:ea typeface="Calibri" panose="020F0502020204030204" pitchFamily="34" charset="0"/>
                <a:cs typeface="Comic Sans MS" panose="030F0702030302020204" pitchFamily="66" charset="0"/>
              </a:rPr>
              <a:t>=1287,3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Πραγματικό </a:t>
            </a:r>
            <a:r>
              <a:rPr lang="el-GR" sz="1600" dirty="0">
                <a:solidFill>
                  <a:srgbClr val="000000"/>
                </a:solidFill>
                <a:effectLst/>
                <a:ea typeface="Calibri" panose="020F0502020204030204" pitchFamily="34" charset="0"/>
                <a:cs typeface="Comic Sans MS" panose="030F0702030302020204" pitchFamily="66" charset="0"/>
              </a:rPr>
              <a:t>έργο	</a:t>
            </a:r>
            <a:r>
              <a:rPr lang="en-US" sz="1600" dirty="0" err="1">
                <a:solidFill>
                  <a:srgbClr val="000000"/>
                </a:solidFill>
                <a:effectLst/>
                <a:ea typeface="Calibri" panose="020F0502020204030204" pitchFamily="34" charset="0"/>
                <a:cs typeface="Comic Sans MS" panose="030F0702030302020204" pitchFamily="66" charset="0"/>
              </a:rPr>
              <a:t>wout</a:t>
            </a:r>
            <a:r>
              <a:rPr lang="el-GR" sz="1600" dirty="0">
                <a:solidFill>
                  <a:srgbClr val="000000"/>
                </a:solidFill>
                <a:effectLst/>
                <a:ea typeface="Calibri" panose="020F0502020204030204" pitchFamily="34" charset="0"/>
                <a:cs typeface="Comic Sans MS" panose="030F0702030302020204" pitchFamily="66" charset="0"/>
              </a:rPr>
              <a:t> = </a:t>
            </a:r>
            <a:r>
              <a:rPr lang="en-US" sz="1600" dirty="0">
                <a:solidFill>
                  <a:srgbClr val="000000"/>
                </a:solidFill>
                <a:effectLst/>
                <a:ea typeface="Calibri" panose="020F0502020204030204" pitchFamily="34" charset="0"/>
                <a:cs typeface="Comic Sans MS" panose="030F0702030302020204" pitchFamily="66" charset="0"/>
              </a:rPr>
              <a:t>n</a:t>
            </a:r>
            <a:r>
              <a:rPr lang="el-GR" sz="1600" baseline="-25000" dirty="0">
                <a:solidFill>
                  <a:srgbClr val="000000"/>
                </a:solidFill>
                <a:effectLst/>
                <a:ea typeface="Calibri" panose="020F0502020204030204" pitchFamily="34" charset="0"/>
                <a:cs typeface="Comic Sans MS" panose="030F0702030302020204" pitchFamily="66" charset="0"/>
              </a:rPr>
              <a:t>στροβίλου</a:t>
            </a:r>
            <a:r>
              <a:rPr lang="el-GR" sz="1600" dirty="0">
                <a:solidFill>
                  <a:srgbClr val="000000"/>
                </a:solidFill>
                <a:effectLst/>
                <a:ea typeface="Calibri" panose="020F0502020204030204" pitchFamily="34" charset="0"/>
                <a:cs typeface="Comic Sans MS" panose="030F0702030302020204" pitchFamily="66" charset="0"/>
              </a:rPr>
              <a:t>*</a:t>
            </a:r>
            <a:r>
              <a:rPr lang="en-US" sz="1600" dirty="0" err="1">
                <a:solidFill>
                  <a:srgbClr val="000000"/>
                </a:solidFill>
                <a:effectLst/>
                <a:ea typeface="Calibri" panose="020F0502020204030204" pitchFamily="34" charset="0"/>
                <a:cs typeface="Comic Sans MS" panose="030F0702030302020204" pitchFamily="66" charset="0"/>
              </a:rPr>
              <a:t>wout</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s</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0,85*1287,3 </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1094,2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a:t>
            </a:r>
            <a:r>
              <a:rPr lang="el-GR" sz="1600" dirty="0" smtClean="0">
                <a:solidFill>
                  <a:srgbClr val="000000"/>
                </a:solidFill>
                <a:effectLst/>
                <a:ea typeface="Calibri" panose="020F0502020204030204" pitchFamily="34" charset="0"/>
                <a:cs typeface="Comic Sans MS" panose="030F0702030302020204" pitchFamily="66" charset="0"/>
              </a:rPr>
              <a:t>4:</a:t>
            </a:r>
            <a:r>
              <a:rPr lang="en-US" sz="1600" dirty="0" smtClean="0">
                <a:solidFill>
                  <a:srgbClr val="000000"/>
                </a:solidFill>
                <a:effectLst/>
                <a:ea typeface="Calibri" panose="020F0502020204030204" pitchFamily="34" charset="0"/>
                <a:cs typeface="Comic Sans MS" panose="030F0702030302020204" pitchFamily="66" charset="0"/>
              </a:rPr>
              <a:t>	h</a:t>
            </a:r>
            <a:r>
              <a:rPr lang="el-GR" sz="1600" dirty="0">
                <a:solidFill>
                  <a:srgbClr val="000000"/>
                </a:solidFill>
                <a:effectLst/>
                <a:ea typeface="Calibri" panose="020F0502020204030204" pitchFamily="34" charset="0"/>
                <a:cs typeface="Comic Sans MS" panose="030F0702030302020204" pitchFamily="66" charset="0"/>
              </a:rPr>
              <a:t>4 =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3 – </a:t>
            </a:r>
            <a:r>
              <a:rPr lang="en-US" sz="1600" dirty="0" err="1">
                <a:solidFill>
                  <a:srgbClr val="000000"/>
                </a:solidFill>
                <a:effectLst/>
                <a:ea typeface="Calibri" panose="020F0502020204030204" pitchFamily="34" charset="0"/>
                <a:cs typeface="Comic Sans MS" panose="030F0702030302020204" pitchFamily="66" charset="0"/>
              </a:rPr>
              <a:t>wout</a:t>
            </a:r>
            <a:r>
              <a:rPr lang="el-GR" sz="1600" dirty="0">
                <a:solidFill>
                  <a:srgbClr val="000000"/>
                </a:solidFill>
                <a:effectLst/>
                <a:ea typeface="Calibri" panose="020F0502020204030204" pitchFamily="34" charset="0"/>
                <a:cs typeface="Comic Sans MS" panose="030F0702030302020204" pitchFamily="66" charset="0"/>
              </a:rPr>
              <a:t> = 3443,9 – 1094,2 = 2349,7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 </a:t>
            </a:r>
            <a:endParaRPr lang="el-G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17677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4</a:t>
            </a:r>
            <a:endParaRPr lang="el-GR" sz="2400" dirty="0">
              <a:solidFill>
                <a:srgbClr val="2B3616"/>
              </a:solidFill>
            </a:endParaRPr>
          </a:p>
        </p:txBody>
      </p:sp>
      <p:sp>
        <p:nvSpPr>
          <p:cNvPr id="5" name="Ορθογώνιο 4"/>
          <p:cNvSpPr/>
          <p:nvPr/>
        </p:nvSpPr>
        <p:spPr>
          <a:xfrm>
            <a:off x="0" y="1524000"/>
            <a:ext cx="8928992" cy="2853089"/>
          </a:xfrm>
          <a:prstGeom prst="rect">
            <a:avLst/>
          </a:prstGeom>
        </p:spPr>
        <p:txBody>
          <a:bodyPr wrap="square">
            <a:spAutoFit/>
          </a:bodyPr>
          <a:lstStyle/>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ΘΕΡΜΟΤΗΤΑ</a:t>
            </a:r>
            <a:r>
              <a:rPr lang="el-GR" sz="1600" dirty="0" smtClean="0">
                <a:solidFill>
                  <a:srgbClr val="000000"/>
                </a:solidFill>
                <a:ea typeface="Calibri" panose="020F0502020204030204" pitchFamily="34" charset="0"/>
                <a:cs typeface="Comic Sans MS" panose="030F0702030302020204" pitchFamily="66" charset="0"/>
              </a:rPr>
              <a:t>:	</a:t>
            </a:r>
            <a:r>
              <a:rPr lang="en-US" sz="1600" dirty="0" err="1" smtClean="0">
                <a:solidFill>
                  <a:srgbClr val="000000"/>
                </a:solidFill>
                <a:effectLst/>
                <a:ea typeface="Calibri" panose="020F0502020204030204" pitchFamily="34" charset="0"/>
                <a:cs typeface="Comic Sans MS" panose="030F0702030302020204" pitchFamily="66" charset="0"/>
              </a:rPr>
              <a:t>Qcogen</a:t>
            </a:r>
            <a:r>
              <a:rPr lang="en-US" sz="1600" dirty="0" smtClean="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 m</a:t>
            </a:r>
            <a:r>
              <a:rPr lang="en-US" sz="1600" baseline="-25000" dirty="0">
                <a:solidFill>
                  <a:srgbClr val="000000"/>
                </a:solidFill>
                <a:effectLst/>
                <a:ea typeface="Calibri" panose="020F0502020204030204" pitchFamily="34" charset="0"/>
                <a:cs typeface="Comic Sans MS" panose="030F0702030302020204" pitchFamily="66" charset="0"/>
              </a:rPr>
              <a:t>H2O</a:t>
            </a:r>
            <a:r>
              <a:rPr lang="en-US" sz="1600" dirty="0">
                <a:solidFill>
                  <a:srgbClr val="000000"/>
                </a:solidFill>
                <a:effectLst/>
                <a:ea typeface="Calibri" panose="020F0502020204030204" pitchFamily="34" charset="0"/>
                <a:cs typeface="Comic Sans MS" panose="030F0702030302020204" pitchFamily="66" charset="0"/>
              </a:rPr>
              <a:t>*(h4 – h1) = </a:t>
            </a:r>
            <a:r>
              <a:rPr lang="en-US" sz="1600" dirty="0" smtClean="0">
                <a:solidFill>
                  <a:srgbClr val="000000"/>
                </a:solidFill>
                <a:effectLst/>
                <a:ea typeface="Calibri" panose="020F0502020204030204" pitchFamily="34" charset="0"/>
                <a:cs typeface="Comic Sans MS" panose="030F0702030302020204" pitchFamily="66" charset="0"/>
              </a:rPr>
              <a:t>6,11*(</a:t>
            </a:r>
            <a:r>
              <a:rPr lang="en-US" sz="1600" dirty="0">
                <a:solidFill>
                  <a:srgbClr val="000000"/>
                </a:solidFill>
                <a:effectLst/>
                <a:ea typeface="Calibri" panose="020F0502020204030204" pitchFamily="34" charset="0"/>
                <a:cs typeface="Comic Sans MS" panose="030F0702030302020204" pitchFamily="66" charset="0"/>
              </a:rPr>
              <a:t>2349,7 – 334,91) = </a:t>
            </a:r>
            <a:r>
              <a:rPr lang="en-US" sz="1600" dirty="0" smtClean="0">
                <a:solidFill>
                  <a:srgbClr val="000000"/>
                </a:solidFill>
                <a:effectLst/>
                <a:ea typeface="Calibri" panose="020F0502020204030204" pitchFamily="34" charset="0"/>
                <a:cs typeface="Comic Sans MS" panose="030F0702030302020204" pitchFamily="66" charset="0"/>
              </a:rPr>
              <a:t>12.310,4 </a:t>
            </a:r>
            <a:r>
              <a:rPr lang="en-US" sz="1600" dirty="0">
                <a:solidFill>
                  <a:srgbClr val="000000"/>
                </a:solidFill>
                <a:effectLst/>
                <a:ea typeface="Calibri" panose="020F0502020204030204" pitchFamily="34" charset="0"/>
                <a:cs typeface="Comic Sans MS" panose="030F0702030302020204" pitchFamily="66" charset="0"/>
              </a:rPr>
              <a:t>kJ/sec = </a:t>
            </a:r>
            <a:r>
              <a:rPr lang="en-US" sz="1600" dirty="0" smtClean="0">
                <a:solidFill>
                  <a:srgbClr val="000000"/>
                </a:solidFill>
                <a:effectLst/>
                <a:ea typeface="Calibri" panose="020F0502020204030204" pitchFamily="34" charset="0"/>
                <a:cs typeface="Comic Sans MS" panose="030F0702030302020204" pitchFamily="66" charset="0"/>
              </a:rPr>
              <a:t>12,31 </a:t>
            </a:r>
            <a:r>
              <a:rPr lang="en-US" sz="1600" dirty="0" err="1">
                <a:solidFill>
                  <a:srgbClr val="000000"/>
                </a:solidFill>
                <a:effectLst/>
                <a:ea typeface="Calibri" panose="020F0502020204030204" pitchFamily="34" charset="0"/>
                <a:cs typeface="Comic Sans MS" panose="030F0702030302020204" pitchFamily="66" charset="0"/>
              </a:rPr>
              <a:t>MWth</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ΙΣΧΥΣ:		</a:t>
            </a:r>
            <a:r>
              <a:rPr lang="en-US" sz="1600" dirty="0" err="1" smtClean="0">
                <a:solidFill>
                  <a:srgbClr val="000000"/>
                </a:solidFill>
                <a:effectLst/>
                <a:ea typeface="Calibri" panose="020F0502020204030204" pitchFamily="34" charset="0"/>
                <a:cs typeface="Comic Sans MS" panose="030F0702030302020204" pitchFamily="66" charset="0"/>
              </a:rPr>
              <a:t>Wel</a:t>
            </a:r>
            <a:r>
              <a:rPr lang="en-US" sz="1600" dirty="0" smtClean="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 m</a:t>
            </a:r>
            <a:r>
              <a:rPr lang="en-US" sz="1600" baseline="-25000" dirty="0">
                <a:solidFill>
                  <a:srgbClr val="000000"/>
                </a:solidFill>
                <a:effectLst/>
                <a:ea typeface="Calibri" panose="020F0502020204030204" pitchFamily="34" charset="0"/>
                <a:cs typeface="Comic Sans MS" panose="030F0702030302020204" pitchFamily="66" charset="0"/>
              </a:rPr>
              <a:t>H2O</a:t>
            </a:r>
            <a:r>
              <a:rPr lang="en-US" sz="1600" dirty="0">
                <a:solidFill>
                  <a:srgbClr val="000000"/>
                </a:solidFill>
                <a:effectLst/>
                <a:ea typeface="Calibri" panose="020F0502020204030204" pitchFamily="34" charset="0"/>
                <a:cs typeface="Comic Sans MS" panose="030F0702030302020204" pitchFamily="66" charset="0"/>
              </a:rPr>
              <a:t>*(</a:t>
            </a:r>
            <a:r>
              <a:rPr lang="en-US" sz="1600" dirty="0" err="1">
                <a:solidFill>
                  <a:srgbClr val="000000"/>
                </a:solidFill>
                <a:effectLst/>
                <a:ea typeface="Calibri" panose="020F0502020204030204" pitchFamily="34" charset="0"/>
                <a:cs typeface="Comic Sans MS" panose="030F0702030302020204" pitchFamily="66" charset="0"/>
              </a:rPr>
              <a:t>wout</a:t>
            </a:r>
            <a:r>
              <a:rPr lang="en-US" sz="1600" dirty="0">
                <a:solidFill>
                  <a:srgbClr val="000000"/>
                </a:solidFill>
                <a:effectLst/>
                <a:ea typeface="Calibri" panose="020F0502020204030204" pitchFamily="34" charset="0"/>
                <a:cs typeface="Comic Sans MS" panose="030F0702030302020204" pitchFamily="66" charset="0"/>
              </a:rPr>
              <a:t> – win) = </a:t>
            </a:r>
            <a:r>
              <a:rPr lang="en-US" sz="1600" dirty="0" smtClean="0">
                <a:solidFill>
                  <a:srgbClr val="000000"/>
                </a:solidFill>
                <a:effectLst/>
                <a:ea typeface="Calibri" panose="020F0502020204030204" pitchFamily="34" charset="0"/>
                <a:cs typeface="Comic Sans MS" panose="030F0702030302020204" pitchFamily="66" charset="0"/>
              </a:rPr>
              <a:t>6,11*(</a:t>
            </a:r>
            <a:r>
              <a:rPr lang="en-US" sz="1600" dirty="0">
                <a:solidFill>
                  <a:srgbClr val="000000"/>
                </a:solidFill>
                <a:effectLst/>
                <a:ea typeface="Calibri" panose="020F0502020204030204" pitchFamily="34" charset="0"/>
                <a:cs typeface="Comic Sans MS" panose="030F0702030302020204" pitchFamily="66" charset="0"/>
              </a:rPr>
              <a:t>1094,2 – 36,02) = </a:t>
            </a:r>
            <a:r>
              <a:rPr lang="en-US" sz="1600" dirty="0" smtClean="0">
                <a:solidFill>
                  <a:srgbClr val="000000"/>
                </a:solidFill>
                <a:effectLst/>
                <a:ea typeface="Calibri" panose="020F0502020204030204" pitchFamily="34" charset="0"/>
                <a:cs typeface="Comic Sans MS" panose="030F0702030302020204" pitchFamily="66" charset="0"/>
              </a:rPr>
              <a:t>6465,5 </a:t>
            </a:r>
            <a:r>
              <a:rPr lang="en-US" sz="1600" dirty="0">
                <a:solidFill>
                  <a:srgbClr val="000000"/>
                </a:solidFill>
                <a:effectLst/>
                <a:ea typeface="Calibri" panose="020F0502020204030204" pitchFamily="34" charset="0"/>
                <a:cs typeface="Comic Sans MS" panose="030F0702030302020204" pitchFamily="66" charset="0"/>
              </a:rPr>
              <a:t>kJ/sec = </a:t>
            </a:r>
            <a:r>
              <a:rPr lang="en-US" sz="1600" dirty="0" smtClean="0">
                <a:solidFill>
                  <a:srgbClr val="000000"/>
                </a:solidFill>
                <a:effectLst/>
                <a:ea typeface="Calibri" panose="020F0502020204030204" pitchFamily="34" charset="0"/>
                <a:cs typeface="Comic Sans MS" panose="030F0702030302020204" pitchFamily="66" charset="0"/>
              </a:rPr>
              <a:t>6,47 </a:t>
            </a:r>
            <a:r>
              <a:rPr lang="en-US" sz="1600" dirty="0" err="1">
                <a:solidFill>
                  <a:srgbClr val="000000"/>
                </a:solidFill>
                <a:effectLst/>
                <a:ea typeface="Calibri" panose="020F0502020204030204" pitchFamily="34" charset="0"/>
                <a:cs typeface="Comic Sans MS" panose="030F0702030302020204" pitchFamily="66" charset="0"/>
              </a:rPr>
              <a:t>MWe</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Η </a:t>
            </a:r>
            <a:r>
              <a:rPr lang="el-GR" sz="1600" dirty="0">
                <a:solidFill>
                  <a:srgbClr val="000000"/>
                </a:solidFill>
                <a:effectLst/>
                <a:ea typeface="Calibri" panose="020F0502020204030204" pitchFamily="34" charset="0"/>
                <a:cs typeface="Comic Sans MS" panose="030F0702030302020204" pitchFamily="66" charset="0"/>
              </a:rPr>
              <a:t>απόδοση μόνο του ατμοστροβίλου είναι</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		</a:t>
            </a:r>
            <a:r>
              <a:rPr lang="en-US" sz="1600" dirty="0" err="1" smtClean="0">
                <a:solidFill>
                  <a:srgbClr val="000000"/>
                </a:solidFill>
                <a:effectLst/>
                <a:ea typeface="Calibri" panose="020F0502020204030204" pitchFamily="34" charset="0"/>
                <a:cs typeface="Comic Sans MS" panose="030F0702030302020204" pitchFamily="66" charset="0"/>
              </a:rPr>
              <a:t>ngt</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a typeface="Calibri" panose="020F0502020204030204" pitchFamily="34" charset="0"/>
                <a:cs typeface="Comic Sans MS" panose="030F0702030302020204" pitchFamily="66" charset="0"/>
              </a:rPr>
              <a:t>6465,5</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18761,0</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0,3443 ή 34,43 %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Η απόδοση </a:t>
            </a:r>
            <a:r>
              <a:rPr lang="el-GR" sz="1600" dirty="0" smtClean="0">
                <a:solidFill>
                  <a:srgbClr val="000000"/>
                </a:solidFill>
                <a:effectLst/>
                <a:ea typeface="Calibri" panose="020F0502020204030204" pitchFamily="34" charset="0"/>
                <a:cs typeface="Comic Sans MS" panose="030F0702030302020204" pitchFamily="66" charset="0"/>
              </a:rPr>
              <a:t>του καυστήρα/ατμοστροβίλου </a:t>
            </a:r>
            <a:r>
              <a:rPr lang="el-GR" sz="1600" dirty="0">
                <a:solidFill>
                  <a:srgbClr val="000000"/>
                </a:solidFill>
                <a:effectLst/>
                <a:ea typeface="Calibri" panose="020F0502020204030204" pitchFamily="34" charset="0"/>
                <a:cs typeface="Comic Sans MS" panose="030F0702030302020204" pitchFamily="66" charset="0"/>
              </a:rPr>
              <a:t>είναι</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err="1" smtClean="0">
                <a:solidFill>
                  <a:srgbClr val="000000"/>
                </a:solidFill>
                <a:effectLst/>
                <a:ea typeface="Calibri" panose="020F0502020204030204" pitchFamily="34" charset="0"/>
                <a:cs typeface="Comic Sans MS" panose="030F0702030302020204" pitchFamily="66" charset="0"/>
              </a:rPr>
              <a:t>nt</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err="1">
                <a:solidFill>
                  <a:srgbClr val="000000"/>
                </a:solidFill>
                <a:effectLst/>
                <a:ea typeface="Calibri" panose="020F0502020204030204" pitchFamily="34" charset="0"/>
                <a:cs typeface="Comic Sans MS" panose="030F0702030302020204" pitchFamily="66" charset="0"/>
              </a:rPr>
              <a:t>Wel</a:t>
            </a:r>
            <a:r>
              <a:rPr lang="el-GR" sz="1600" dirty="0">
                <a:solidFill>
                  <a:srgbClr val="000000"/>
                </a:solidFill>
                <a:effectLst/>
                <a:ea typeface="Calibri" panose="020F0502020204030204" pitchFamily="34" charset="0"/>
                <a:cs typeface="Comic Sans MS" panose="030F0702030302020204" pitchFamily="66" charset="0"/>
              </a:rPr>
              <a:t>/ΚΘΔ = </a:t>
            </a:r>
            <a:r>
              <a:rPr lang="en-US" sz="1600" dirty="0" smtClean="0">
                <a:solidFill>
                  <a:srgbClr val="000000"/>
                </a:solidFill>
                <a:ea typeface="Calibri" panose="020F0502020204030204" pitchFamily="34" charset="0"/>
                <a:cs typeface="Comic Sans MS" panose="030F0702030302020204" pitchFamily="66" charset="0"/>
              </a:rPr>
              <a:t>6465,5</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21537</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l-GR" sz="1600" dirty="0" smtClean="0">
                <a:solidFill>
                  <a:srgbClr val="000000"/>
                </a:solidFill>
                <a:effectLst/>
                <a:ea typeface="Calibri" panose="020F0502020204030204" pitchFamily="34" charset="0"/>
                <a:cs typeface="Comic Sans MS" panose="030F0702030302020204" pitchFamily="66" charset="0"/>
              </a:rPr>
              <a:t>0,300 </a:t>
            </a:r>
            <a:r>
              <a:rPr lang="el-GR" sz="1600" dirty="0">
                <a:solidFill>
                  <a:srgbClr val="000000"/>
                </a:solidFill>
                <a:effectLst/>
                <a:ea typeface="Calibri" panose="020F0502020204030204" pitchFamily="34" charset="0"/>
                <a:cs typeface="Comic Sans MS" panose="030F0702030302020204" pitchFamily="66" charset="0"/>
              </a:rPr>
              <a:t>ή </a:t>
            </a:r>
            <a:r>
              <a:rPr lang="el-GR" sz="1600" dirty="0" smtClean="0">
                <a:solidFill>
                  <a:srgbClr val="000000"/>
                </a:solidFill>
                <a:effectLst/>
                <a:ea typeface="Calibri" panose="020F0502020204030204" pitchFamily="34" charset="0"/>
                <a:cs typeface="Comic Sans MS" panose="030F0702030302020204" pitchFamily="66" charset="0"/>
              </a:rPr>
              <a:t>30,0 </a:t>
            </a:r>
            <a:r>
              <a:rPr lang="el-GR" sz="1600" dirty="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Η παραγωγή θερμότητας από τον συμπυκνωτή είναι</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ffectLst/>
                <a:ea typeface="Calibri" panose="020F0502020204030204" pitchFamily="34" charset="0"/>
                <a:cs typeface="Comic Sans MS" panose="030F0702030302020204" pitchFamily="66" charset="0"/>
              </a:rPr>
              <a:t>12,31 </a:t>
            </a:r>
            <a:r>
              <a:rPr lang="en-US" sz="1600" dirty="0">
                <a:solidFill>
                  <a:srgbClr val="000000"/>
                </a:solidFill>
                <a:effectLst/>
                <a:ea typeface="Calibri" panose="020F0502020204030204" pitchFamily="34" charset="0"/>
                <a:cs typeface="Comic Sans MS" panose="030F0702030302020204" pitchFamily="66" charset="0"/>
              </a:rPr>
              <a:t>MW x 24 h/d x 365 d/a = </a:t>
            </a:r>
            <a:r>
              <a:rPr lang="en-US" sz="1600" dirty="0" smtClean="0">
                <a:solidFill>
                  <a:srgbClr val="000000"/>
                </a:solidFill>
                <a:effectLst/>
                <a:ea typeface="Calibri" panose="020F0502020204030204" pitchFamily="34" charset="0"/>
                <a:cs typeface="Comic Sans MS" panose="030F0702030302020204" pitchFamily="66" charset="0"/>
              </a:rPr>
              <a:t>107.748 </a:t>
            </a:r>
            <a:r>
              <a:rPr lang="en-US" sz="1600" dirty="0">
                <a:solidFill>
                  <a:srgbClr val="000000"/>
                </a:solidFill>
                <a:effectLst/>
                <a:ea typeface="Calibri" panose="020F0502020204030204" pitchFamily="34" charset="0"/>
                <a:cs typeface="Comic Sans MS" panose="030F0702030302020204" pitchFamily="66" charset="0"/>
              </a:rPr>
              <a:t>MWh</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και  η ετήσια ηλεκτροπαραγωγή είναι: </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ffectLst/>
                <a:ea typeface="Times New Roman" panose="02020603050405020304" pitchFamily="18" charset="0"/>
                <a:cs typeface="Comic Sans MS" panose="030F0702030302020204" pitchFamily="66" charset="0"/>
              </a:rPr>
              <a:t>6,47</a:t>
            </a:r>
            <a:r>
              <a:rPr lang="el-GR" sz="1600" dirty="0" smtClean="0">
                <a:solidFill>
                  <a:srgbClr val="000000"/>
                </a:solidFill>
                <a:effectLst/>
                <a:ea typeface="Times New Roman" panose="02020603050405020304" pitchFamily="18" charset="0"/>
                <a:cs typeface="Comic Sans MS" panose="030F0702030302020204" pitchFamily="66" charset="0"/>
              </a:rPr>
              <a:t> </a:t>
            </a:r>
            <a:r>
              <a:rPr lang="en-US" sz="1600" dirty="0" err="1">
                <a:solidFill>
                  <a:srgbClr val="000000"/>
                </a:solidFill>
                <a:effectLst/>
                <a:ea typeface="Times New Roman" panose="02020603050405020304" pitchFamily="18" charset="0"/>
                <a:cs typeface="Comic Sans MS" panose="030F0702030302020204" pitchFamily="66" charset="0"/>
              </a:rPr>
              <a:t>MWe</a:t>
            </a:r>
            <a:r>
              <a:rPr lang="en-US" sz="1600" dirty="0">
                <a:solidFill>
                  <a:srgbClr val="000000"/>
                </a:solidFill>
                <a:effectLst/>
                <a:ea typeface="Times New Roman" panose="02020603050405020304" pitchFamily="18" charset="0"/>
                <a:cs typeface="Comic Sans MS" panose="030F0702030302020204" pitchFamily="66" charset="0"/>
              </a:rPr>
              <a:t> x</a:t>
            </a:r>
            <a:r>
              <a:rPr lang="el-GR" sz="1600" dirty="0">
                <a:solidFill>
                  <a:srgbClr val="000000"/>
                </a:solidFill>
                <a:effectLst/>
                <a:ea typeface="Times New Roman" panose="02020603050405020304" pitchFamily="18" charset="0"/>
                <a:cs typeface="Comic Sans MS" panose="030F0702030302020204" pitchFamily="66" charset="0"/>
              </a:rPr>
              <a:t> 24 </a:t>
            </a:r>
            <a:r>
              <a:rPr lang="en-US" sz="1600" dirty="0">
                <a:solidFill>
                  <a:srgbClr val="000000"/>
                </a:solidFill>
                <a:effectLst/>
                <a:ea typeface="Times New Roman" panose="02020603050405020304" pitchFamily="18" charset="0"/>
                <a:cs typeface="Comic Sans MS" panose="030F0702030302020204" pitchFamily="66" charset="0"/>
              </a:rPr>
              <a:t>h</a:t>
            </a:r>
            <a:r>
              <a:rPr lang="el-GR" sz="1600" dirty="0">
                <a:solidFill>
                  <a:srgbClr val="000000"/>
                </a:solidFill>
                <a:effectLst/>
                <a:ea typeface="Times New Roman" panose="02020603050405020304" pitchFamily="18" charset="0"/>
                <a:cs typeface="Comic Sans MS" panose="030F0702030302020204" pitchFamily="66" charset="0"/>
              </a:rPr>
              <a:t>/ημέρα </a:t>
            </a:r>
            <a:r>
              <a:rPr lang="en-US" sz="1600" dirty="0">
                <a:solidFill>
                  <a:srgbClr val="000000"/>
                </a:solidFill>
                <a:effectLst/>
                <a:ea typeface="Times New Roman" panose="02020603050405020304" pitchFamily="18" charset="0"/>
                <a:cs typeface="Comic Sans MS" panose="030F0702030302020204" pitchFamily="66" charset="0"/>
              </a:rPr>
              <a:t>x</a:t>
            </a:r>
            <a:r>
              <a:rPr lang="el-GR" sz="1600" dirty="0">
                <a:solidFill>
                  <a:srgbClr val="000000"/>
                </a:solidFill>
                <a:effectLst/>
                <a:ea typeface="Times New Roman" panose="02020603050405020304" pitchFamily="18" charset="0"/>
                <a:cs typeface="Comic Sans MS" panose="030F0702030302020204" pitchFamily="66" charset="0"/>
              </a:rPr>
              <a:t> 365 ημέρες/έτος = </a:t>
            </a:r>
            <a:r>
              <a:rPr lang="en-US" sz="1600" dirty="0" smtClean="0">
                <a:solidFill>
                  <a:srgbClr val="000000"/>
                </a:solidFill>
                <a:effectLst/>
                <a:ea typeface="Times New Roman" panose="02020603050405020304" pitchFamily="18" charset="0"/>
                <a:cs typeface="Comic Sans MS" panose="030F0702030302020204" pitchFamily="66" charset="0"/>
              </a:rPr>
              <a:t>56</a:t>
            </a:r>
            <a:r>
              <a:rPr lang="el-GR" sz="1600" dirty="0" smtClean="0">
                <a:solidFill>
                  <a:srgbClr val="000000"/>
                </a:solidFill>
                <a:effectLst/>
                <a:ea typeface="Times New Roman" panose="02020603050405020304" pitchFamily="18" charset="0"/>
                <a:cs typeface="Comic Sans MS" panose="030F0702030302020204" pitchFamily="66" charset="0"/>
              </a:rPr>
              <a:t>.</a:t>
            </a:r>
            <a:r>
              <a:rPr lang="en-US" sz="1600" dirty="0" smtClean="0">
                <a:solidFill>
                  <a:srgbClr val="000000"/>
                </a:solidFill>
                <a:effectLst/>
                <a:ea typeface="Times New Roman" panose="02020603050405020304" pitchFamily="18" charset="0"/>
                <a:cs typeface="Comic Sans MS" panose="030F0702030302020204" pitchFamily="66" charset="0"/>
              </a:rPr>
              <a:t>590</a:t>
            </a:r>
            <a:r>
              <a:rPr lang="el-GR" sz="1600" dirty="0" smtClean="0">
                <a:solidFill>
                  <a:srgbClr val="000000"/>
                </a:solidFill>
                <a:effectLst/>
                <a:ea typeface="Times New Roman" panose="02020603050405020304" pitchFamily="18"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MWh</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49429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6" name="8 - TextBox"/>
          <p:cNvSpPr txBox="1"/>
          <p:nvPr/>
        </p:nvSpPr>
        <p:spPr>
          <a:xfrm>
            <a:off x="17356" y="3543831"/>
            <a:ext cx="9144032" cy="3293209"/>
          </a:xfrm>
          <a:prstGeom prst="rect">
            <a:avLst/>
          </a:prstGeom>
          <a:noFill/>
        </p:spPr>
        <p:txBody>
          <a:bodyPr wrap="square" rtlCol="0">
            <a:spAutoFit/>
          </a:bodyPr>
          <a:lstStyle/>
          <a:p>
            <a:r>
              <a:rPr lang="el-GR" sz="1600" b="1" dirty="0"/>
              <a:t>Καυστήρες </a:t>
            </a:r>
            <a:r>
              <a:rPr lang="el-GR" sz="1600" b="1" dirty="0" err="1"/>
              <a:t>ρευστοστερεάς</a:t>
            </a:r>
            <a:r>
              <a:rPr lang="el-GR" sz="1600" b="1" dirty="0"/>
              <a:t> κλίνης</a:t>
            </a:r>
            <a:endParaRPr lang="el-GR" sz="1600" dirty="0"/>
          </a:p>
          <a:p>
            <a:r>
              <a:rPr lang="el-GR" sz="1600" dirty="0"/>
              <a:t>Αφορούν σε </a:t>
            </a:r>
            <a:r>
              <a:rPr lang="el-GR" sz="1600" dirty="0" err="1"/>
              <a:t>αυτο</a:t>
            </a:r>
            <a:r>
              <a:rPr lang="el-GR" sz="1600" dirty="0"/>
              <a:t>-αναμιγνυόμενο αιώρημα αεριού – στερεού κατά την τροφοδοσία πρωτεύοντος αέρα από το κάτω μέρος της κλίνης (η ταχύτητα του αέρα καύσης, για </a:t>
            </a:r>
            <a:r>
              <a:rPr lang="el-GR" sz="1600" dirty="0" err="1"/>
              <a:t>ρευστοαιώρηση</a:t>
            </a:r>
            <a:r>
              <a:rPr lang="el-GR" sz="1600" dirty="0"/>
              <a:t> της κλίνης κυμαίνεται 1,0 έως 2.5 m/s). Η κλίνη αποτελείται κατά 90 – 98 % από θερμό, αδρανές, κοκκώδες στερεό  (πυριτική άμμος ή δολομίτης, διαμέτρου έως 1 </a:t>
            </a:r>
            <a:r>
              <a:rPr lang="en-US" sz="1600" dirty="0"/>
              <a:t>mm</a:t>
            </a:r>
            <a:r>
              <a:rPr lang="el-GR" sz="1600" dirty="0"/>
              <a:t>). Η έντονη ανάδευση και μεταφορά θερμότητας, δημιουργεί συνθήκες πλήρους καύσης με χαμηλή περίσσεια αέρα. Η θερμοκρασία καύσης διατηρείται σε χαμηλά επίπεδα  (800-900°C) για την αποφυγή σχηματισμού </a:t>
            </a:r>
            <a:r>
              <a:rPr lang="el-GR" sz="1600" dirty="0" err="1"/>
              <a:t>πυροσυσωμματωμάτων</a:t>
            </a:r>
            <a:r>
              <a:rPr lang="el-GR" sz="1600" dirty="0"/>
              <a:t>, μέσω εσωτερικών </a:t>
            </a:r>
            <a:r>
              <a:rPr lang="el-GR" sz="1600" dirty="0" err="1"/>
              <a:t>εναλλακτών</a:t>
            </a:r>
            <a:r>
              <a:rPr lang="el-GR" sz="1600" dirty="0"/>
              <a:t> θερμότητας, ανακύκλωση των θερμών αερίων, ή την έκχυση νερού (στις μονάδες σταθερής κλίνης η θερμοκρασία είναι συνήθως 100 – 200 °C υψηλότερη). Λόγω της ανάμιξης μπορούν να χρησιμοποιηθούν μίγματα καυσίμου (π.χ. ξύλο και άχυρο,  βιομάζα και άνθρακας), υφίστανται όμως περιορισμοί ως προς το μέγεθος των σωματιδίων και απαιτείται προ-κατεργασία καυσίμου. Εξαιτίας του υψηλού κόστους εγκατάστασης, είναι κατάλληλη για μονάδες πάνω από 20 </a:t>
            </a:r>
            <a:r>
              <a:rPr lang="el-GR" sz="1600" dirty="0" err="1"/>
              <a:t>MWth</a:t>
            </a:r>
            <a:r>
              <a:rPr lang="el-GR" sz="1600" dirty="0"/>
              <a:t>, ενώ  μειονέκτημα τους αποτελεί η λειτουργία με μειωμένη τροφοδοσία βιομάζας (απαιτεί την απομάκρυνση μέρους της κλίνης).</a:t>
            </a:r>
            <a:endParaRPr lang="el-GR" sz="1600" dirty="0">
              <a:solidFill>
                <a:srgbClr val="2B3616"/>
              </a:solidFill>
            </a:endParaRPr>
          </a:p>
        </p:txBody>
      </p:sp>
      <p:sp>
        <p:nvSpPr>
          <p:cNvPr id="8"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1"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2"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5" name="Εικόνα 14"/>
          <p:cNvPicPr/>
          <p:nvPr/>
        </p:nvPicPr>
        <p:blipFill>
          <a:blip r:embed="rId2" cstate="print"/>
          <a:srcRect/>
          <a:stretch>
            <a:fillRect/>
          </a:stretch>
        </p:blipFill>
        <p:spPr bwMode="auto">
          <a:xfrm>
            <a:off x="1475656" y="461641"/>
            <a:ext cx="6192688" cy="3082190"/>
          </a:xfrm>
          <a:prstGeom prst="rect">
            <a:avLst/>
          </a:prstGeom>
          <a:noFill/>
          <a:ln w="9525">
            <a:noFill/>
            <a:miter lim="800000"/>
            <a:headEnd/>
            <a:tailEnd/>
          </a:ln>
          <a:effectLst/>
        </p:spPr>
      </p:pic>
    </p:spTree>
    <p:extLst>
      <p:ext uri="{BB962C8B-B14F-4D97-AF65-F5344CB8AC3E}">
        <p14:creationId xmlns:p14="http://schemas.microsoft.com/office/powerpoint/2010/main" val="1747656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5" name="8 - TextBox"/>
          <p:cNvSpPr txBox="1"/>
          <p:nvPr/>
        </p:nvSpPr>
        <p:spPr>
          <a:xfrm>
            <a:off x="0" y="4795897"/>
            <a:ext cx="9144032" cy="2062103"/>
          </a:xfrm>
          <a:prstGeom prst="rect">
            <a:avLst/>
          </a:prstGeom>
          <a:noFill/>
        </p:spPr>
        <p:txBody>
          <a:bodyPr wrap="square" rtlCol="0">
            <a:spAutoFit/>
          </a:bodyPr>
          <a:lstStyle/>
          <a:p>
            <a:r>
              <a:rPr lang="el-GR" sz="1600" b="1" dirty="0">
                <a:solidFill>
                  <a:srgbClr val="2B3616"/>
                </a:solidFill>
              </a:rPr>
              <a:t>Καυστήρες </a:t>
            </a:r>
            <a:r>
              <a:rPr lang="el-GR" sz="1600" b="1" dirty="0" err="1">
                <a:solidFill>
                  <a:srgbClr val="2B3616"/>
                </a:solidFill>
              </a:rPr>
              <a:t>ρευστοστερεάς</a:t>
            </a:r>
            <a:r>
              <a:rPr lang="el-GR" sz="1600" b="1" dirty="0">
                <a:solidFill>
                  <a:srgbClr val="2B3616"/>
                </a:solidFill>
              </a:rPr>
              <a:t> κλίνης</a:t>
            </a:r>
            <a:endParaRPr lang="el-GR" sz="1600" dirty="0">
              <a:solidFill>
                <a:srgbClr val="2B3616"/>
              </a:solidFill>
            </a:endParaRPr>
          </a:p>
          <a:p>
            <a:pPr algn="just"/>
            <a:r>
              <a:rPr lang="el-GR" sz="1600" dirty="0">
                <a:solidFill>
                  <a:srgbClr val="2B3616"/>
                </a:solidFill>
              </a:rPr>
              <a:t>Ειδική περίπτωση των καυστήρων </a:t>
            </a:r>
            <a:r>
              <a:rPr lang="el-GR" sz="1600" dirty="0" err="1">
                <a:solidFill>
                  <a:srgbClr val="2B3616"/>
                </a:solidFill>
              </a:rPr>
              <a:t>ρευστοστερεάς</a:t>
            </a:r>
            <a:r>
              <a:rPr lang="el-GR" sz="1600" dirty="0">
                <a:solidFill>
                  <a:srgbClr val="2B3616"/>
                </a:solidFill>
              </a:rPr>
              <a:t> κλίνης είναι οι καυστήρες </a:t>
            </a:r>
            <a:r>
              <a:rPr lang="el-GR" sz="1600" dirty="0" err="1">
                <a:solidFill>
                  <a:srgbClr val="2B3616"/>
                </a:solidFill>
              </a:rPr>
              <a:t>ανακυκλούμενης</a:t>
            </a:r>
            <a:r>
              <a:rPr lang="el-GR" sz="1600" dirty="0">
                <a:solidFill>
                  <a:srgbClr val="2B3616"/>
                </a:solidFill>
              </a:rPr>
              <a:t> κλίνης. Με αύξηση της ταχύτητας </a:t>
            </a:r>
            <a:r>
              <a:rPr lang="el-GR" sz="1600" dirty="0" err="1">
                <a:solidFill>
                  <a:srgbClr val="2B3616"/>
                </a:solidFill>
              </a:rPr>
              <a:t>ρευστοαιώρησης</a:t>
            </a:r>
            <a:r>
              <a:rPr lang="el-GR" sz="1600" dirty="0">
                <a:solidFill>
                  <a:srgbClr val="2B3616"/>
                </a:solidFill>
              </a:rPr>
              <a:t> σε 5 έως 10 m/s και χρήση μικρότερων σωματιδίων (0.2 </a:t>
            </a:r>
            <a:r>
              <a:rPr lang="el-GR" sz="1600" dirty="0" err="1">
                <a:solidFill>
                  <a:srgbClr val="2B3616"/>
                </a:solidFill>
              </a:rPr>
              <a:t>to</a:t>
            </a:r>
            <a:r>
              <a:rPr lang="el-GR" sz="1600" dirty="0">
                <a:solidFill>
                  <a:srgbClr val="2B3616"/>
                </a:solidFill>
              </a:rPr>
              <a:t> 0.4 </a:t>
            </a:r>
            <a:r>
              <a:rPr lang="el-GR" sz="1600" dirty="0" err="1">
                <a:solidFill>
                  <a:srgbClr val="2B3616"/>
                </a:solidFill>
              </a:rPr>
              <a:t>mm</a:t>
            </a:r>
            <a:r>
              <a:rPr lang="el-GR" sz="1600" dirty="0">
                <a:solidFill>
                  <a:srgbClr val="2B3616"/>
                </a:solidFill>
              </a:rPr>
              <a:t>) η κλίνη παρασύρεται από το αέριο ρεύμα τα σωματίδια συλλέγονται σε κυκλώνα και </a:t>
            </a:r>
            <a:r>
              <a:rPr lang="el-GR" sz="1600" dirty="0" err="1">
                <a:solidFill>
                  <a:srgbClr val="2B3616"/>
                </a:solidFill>
              </a:rPr>
              <a:t>επανατροφοδοτούνται</a:t>
            </a:r>
            <a:r>
              <a:rPr lang="el-GR" sz="1600" dirty="0">
                <a:solidFill>
                  <a:srgbClr val="2B3616"/>
                </a:solidFill>
              </a:rPr>
              <a:t> στην κλίνη. Η υψηλότερη τύρβη επιτρέπει την καλύτερη μεταφορά θερμότητας και την ομοιόμορφη κατανομή της θερμοκρασίας σε όλη την  έκταση της κλίνης. Μειονέκτημα το υψηλότερο κόστος, το οποίο καθιστά του καυστήρες αυτού του είδους οικονομικά βιώσιμους σε μονάδες άνω των 30 </a:t>
            </a:r>
            <a:r>
              <a:rPr lang="el-GR" sz="1600" dirty="0" err="1">
                <a:solidFill>
                  <a:srgbClr val="2B3616"/>
                </a:solidFill>
              </a:rPr>
              <a:t>MWth</a:t>
            </a:r>
            <a:r>
              <a:rPr lang="el-GR" sz="1600" dirty="0">
                <a:solidFill>
                  <a:srgbClr val="2B3616"/>
                </a:solidFill>
              </a:rPr>
              <a:t>.</a:t>
            </a:r>
          </a:p>
        </p:txBody>
      </p:sp>
      <p:sp>
        <p:nvSpPr>
          <p:cNvPr id="7"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8"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0"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2" name="Εικόνα 11"/>
          <p:cNvPicPr/>
          <p:nvPr/>
        </p:nvPicPr>
        <p:blipFill>
          <a:blip r:embed="rId2" cstate="print"/>
          <a:srcRect/>
          <a:stretch>
            <a:fillRect/>
          </a:stretch>
        </p:blipFill>
        <p:spPr bwMode="auto">
          <a:xfrm>
            <a:off x="1331640" y="487041"/>
            <a:ext cx="6264696" cy="4308856"/>
          </a:xfrm>
          <a:prstGeom prst="rect">
            <a:avLst/>
          </a:prstGeom>
          <a:noFill/>
          <a:ln w="9525">
            <a:noFill/>
            <a:miter lim="800000"/>
            <a:headEnd/>
            <a:tailEnd/>
          </a:ln>
          <a:effectLst/>
        </p:spPr>
      </p:pic>
    </p:spTree>
    <p:extLst>
      <p:ext uri="{BB962C8B-B14F-4D97-AF65-F5344CB8AC3E}">
        <p14:creationId xmlns:p14="http://schemas.microsoft.com/office/powerpoint/2010/main" val="4058239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5" name="8 - TextBox"/>
          <p:cNvSpPr txBox="1"/>
          <p:nvPr/>
        </p:nvSpPr>
        <p:spPr>
          <a:xfrm>
            <a:off x="-29344" y="5013146"/>
            <a:ext cx="9144032" cy="1815882"/>
          </a:xfrm>
          <a:prstGeom prst="rect">
            <a:avLst/>
          </a:prstGeom>
          <a:noFill/>
        </p:spPr>
        <p:txBody>
          <a:bodyPr wrap="square" rtlCol="0">
            <a:spAutoFit/>
          </a:bodyPr>
          <a:lstStyle/>
          <a:p>
            <a:pPr algn="just"/>
            <a:r>
              <a:rPr lang="el-GR" sz="1600" b="1" dirty="0">
                <a:solidFill>
                  <a:srgbClr val="2B3616"/>
                </a:solidFill>
              </a:rPr>
              <a:t>Καυστήρες </a:t>
            </a:r>
            <a:r>
              <a:rPr lang="el-GR" sz="1600" b="1" dirty="0" smtClean="0">
                <a:solidFill>
                  <a:srgbClr val="2B3616"/>
                </a:solidFill>
              </a:rPr>
              <a:t>σκόνης</a:t>
            </a:r>
            <a:endParaRPr lang="en-US" sz="1600" b="1" dirty="0" smtClean="0">
              <a:solidFill>
                <a:srgbClr val="2B3616"/>
              </a:solidFill>
            </a:endParaRPr>
          </a:p>
          <a:p>
            <a:pPr algn="just"/>
            <a:r>
              <a:rPr lang="el-GR" sz="1600" dirty="0">
                <a:solidFill>
                  <a:srgbClr val="2B3616"/>
                </a:solidFill>
              </a:rPr>
              <a:t>Κατάλληλοι για καύσιμα διαθέσιμα σε μορφή σκόνης (&gt; 2 </a:t>
            </a:r>
            <a:r>
              <a:rPr lang="el-GR" sz="1600" dirty="0" err="1">
                <a:solidFill>
                  <a:srgbClr val="2B3616"/>
                </a:solidFill>
              </a:rPr>
              <a:t>mm</a:t>
            </a:r>
            <a:r>
              <a:rPr lang="el-GR" sz="1600" dirty="0">
                <a:solidFill>
                  <a:srgbClr val="2B3616"/>
                </a:solidFill>
              </a:rPr>
              <a:t> –σκόνη από κοπή ξύλου). Τα σωματίδια ψεκάζονται με το ρεύμα πρωτεύοντος αέρα και υπάρχει η πιθανότητα δημιουργίας εκρηκτικών συνθηκών. Επιτυγχάνεται υψηλός ρυθμός έκλυσης θερμότητας και επιτρέπεται η εύκολη μεταβολή του φορτίου του καυστήρα. Χρησιμοποιείται σε μονάδες 2 έως 8 MW. Η στάχτη παρασύρεται και καθιζάνει σε θάλαμο μετά τον καυστήρα και η καύση πραγματοποιείται με χαμηλή περίσσεια αέρα ενώ επιτυγχάνεται και καλός έλεγχος χρόνου παραμονής καυσίμου.</a:t>
            </a:r>
          </a:p>
        </p:txBody>
      </p:sp>
      <p:sp>
        <p:nvSpPr>
          <p:cNvPr id="7"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8"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8" name="Εικόνα 17"/>
          <p:cNvPicPr/>
          <p:nvPr/>
        </p:nvPicPr>
        <p:blipFill>
          <a:blip r:embed="rId2" cstate="print"/>
          <a:srcRect/>
          <a:stretch>
            <a:fillRect/>
          </a:stretch>
        </p:blipFill>
        <p:spPr bwMode="auto">
          <a:xfrm>
            <a:off x="2339752" y="533634"/>
            <a:ext cx="4968552" cy="4407519"/>
          </a:xfrm>
          <a:prstGeom prst="rect">
            <a:avLst/>
          </a:prstGeom>
          <a:noFill/>
          <a:ln w="9525">
            <a:noFill/>
            <a:miter lim="800000"/>
            <a:headEnd/>
            <a:tailEnd/>
          </a:ln>
          <a:effectLst/>
        </p:spPr>
      </p:pic>
    </p:spTree>
    <p:extLst>
      <p:ext uri="{BB962C8B-B14F-4D97-AF65-F5344CB8AC3E}">
        <p14:creationId xmlns:p14="http://schemas.microsoft.com/office/powerpoint/2010/main" val="77740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Απόδοση καύσης </a:t>
            </a:r>
            <a:endParaRPr lang="el-GR" sz="2400" dirty="0">
              <a:solidFill>
                <a:srgbClr val="2B3616"/>
              </a:solidFill>
            </a:endParaRPr>
          </a:p>
        </p:txBody>
      </p:sp>
      <p:sp>
        <p:nvSpPr>
          <p:cNvPr id="5" name="8 - TextBox"/>
          <p:cNvSpPr txBox="1"/>
          <p:nvPr/>
        </p:nvSpPr>
        <p:spPr>
          <a:xfrm>
            <a:off x="-32" y="461641"/>
            <a:ext cx="9144032" cy="6001643"/>
          </a:xfrm>
          <a:prstGeom prst="rect">
            <a:avLst/>
          </a:prstGeom>
          <a:noFill/>
        </p:spPr>
        <p:txBody>
          <a:bodyPr wrap="square" rtlCol="0">
            <a:spAutoFit/>
          </a:bodyPr>
          <a:lstStyle/>
          <a:p>
            <a:r>
              <a:rPr lang="el-GR" sz="1600" dirty="0">
                <a:solidFill>
                  <a:srgbClr val="2B3616"/>
                </a:solidFill>
              </a:rPr>
              <a:t>Η τέλεια (πλήρη) καύση της βιομάζας (αλλά και των ορυκτών στερεών καυσίμων), οδηγεί αποκλειστικά στην παραγωγή </a:t>
            </a:r>
            <a:r>
              <a:rPr lang="en-US" sz="1600" dirty="0">
                <a:solidFill>
                  <a:srgbClr val="2B3616"/>
                </a:solidFill>
              </a:rPr>
              <a:t>CO</a:t>
            </a:r>
            <a:r>
              <a:rPr lang="el-GR" sz="1600" baseline="-25000" dirty="0">
                <a:solidFill>
                  <a:srgbClr val="2B3616"/>
                </a:solidFill>
              </a:rPr>
              <a:t>2</a:t>
            </a:r>
            <a:r>
              <a:rPr lang="el-GR" sz="1600" dirty="0">
                <a:solidFill>
                  <a:srgbClr val="2B3616"/>
                </a:solidFill>
              </a:rPr>
              <a:t> (από την πλήρη καύση του στοιχειακού άνθρακα) και Η</a:t>
            </a:r>
            <a:r>
              <a:rPr lang="el-GR" sz="1600" baseline="-25000" dirty="0">
                <a:solidFill>
                  <a:srgbClr val="2B3616"/>
                </a:solidFill>
              </a:rPr>
              <a:t>2</a:t>
            </a:r>
            <a:r>
              <a:rPr lang="el-GR" sz="1600" dirty="0">
                <a:solidFill>
                  <a:srgbClr val="2B3616"/>
                </a:solidFill>
              </a:rPr>
              <a:t>Ο (από την πλήρη καύση του στοιχειακού υδρογόνου) – η καύση των μικρών ποσοτήτων θείου και αζώτου θεωρείται αμελητέα, στην ανάλυση που θα ακολουθήσει. Επίσης, θεωρητικά, για την πλήρη καύση της βιομάζας επαρκεί η τροφοδοσία του οξυγόνου που προβλέπεται από τη στοιχειομετρία της αντίστοιχης αντίδρασης:</a:t>
            </a:r>
          </a:p>
          <a:p>
            <a:r>
              <a:rPr lang="el-GR" sz="1600" dirty="0">
                <a:solidFill>
                  <a:srgbClr val="2B3616"/>
                </a:solidFill>
              </a:rPr>
              <a:t> </a:t>
            </a:r>
          </a:p>
          <a:p>
            <a:pPr algn="ctr"/>
            <a:r>
              <a:rPr lang="en-US" sz="1600" dirty="0" err="1">
                <a:solidFill>
                  <a:srgbClr val="2B3616"/>
                </a:solidFill>
              </a:rPr>
              <a:t>C</a:t>
            </a:r>
            <a:r>
              <a:rPr lang="en-US" sz="1600" baseline="-25000" dirty="0" err="1">
                <a:solidFill>
                  <a:srgbClr val="2B3616"/>
                </a:solidFill>
              </a:rPr>
              <a:t>x</a:t>
            </a:r>
            <a:r>
              <a:rPr lang="en-US" sz="1600" dirty="0" err="1">
                <a:solidFill>
                  <a:srgbClr val="2B3616"/>
                </a:solidFill>
              </a:rPr>
              <a:t>H</a:t>
            </a:r>
            <a:r>
              <a:rPr lang="en-US" sz="1600" baseline="-25000" dirty="0" err="1">
                <a:solidFill>
                  <a:srgbClr val="2B3616"/>
                </a:solidFill>
              </a:rPr>
              <a:t>y</a:t>
            </a:r>
            <a:r>
              <a:rPr lang="en-US" sz="1600" dirty="0" err="1">
                <a:solidFill>
                  <a:srgbClr val="2B3616"/>
                </a:solidFill>
              </a:rPr>
              <a:t>O</a:t>
            </a:r>
            <a:r>
              <a:rPr lang="en-US" sz="1600" baseline="-25000" dirty="0" err="1">
                <a:solidFill>
                  <a:srgbClr val="2B3616"/>
                </a:solidFill>
              </a:rPr>
              <a:t>z</a:t>
            </a:r>
            <a:r>
              <a:rPr lang="en-US" sz="1600" dirty="0">
                <a:solidFill>
                  <a:srgbClr val="2B3616"/>
                </a:solidFill>
              </a:rPr>
              <a:t> + (</a:t>
            </a:r>
            <a:r>
              <a:rPr lang="en-US" sz="1600" dirty="0" err="1">
                <a:solidFill>
                  <a:srgbClr val="2B3616"/>
                </a:solidFill>
              </a:rPr>
              <a:t>x+y</a:t>
            </a:r>
            <a:r>
              <a:rPr lang="en-US" sz="1600" dirty="0">
                <a:solidFill>
                  <a:srgbClr val="2B3616"/>
                </a:solidFill>
              </a:rPr>
              <a:t>/4-z/2)O</a:t>
            </a:r>
            <a:r>
              <a:rPr lang="en-US" sz="1600" baseline="-25000" dirty="0">
                <a:solidFill>
                  <a:srgbClr val="2B3616"/>
                </a:solidFill>
              </a:rPr>
              <a:t>2</a:t>
            </a:r>
            <a:r>
              <a:rPr lang="en-US" sz="1600" dirty="0">
                <a:solidFill>
                  <a:srgbClr val="2B3616"/>
                </a:solidFill>
              </a:rPr>
              <a:t> =&gt; xCO</a:t>
            </a:r>
            <a:r>
              <a:rPr lang="en-US" sz="1600" baseline="-25000" dirty="0">
                <a:solidFill>
                  <a:srgbClr val="2B3616"/>
                </a:solidFill>
              </a:rPr>
              <a:t>2</a:t>
            </a:r>
            <a:r>
              <a:rPr lang="en-US" sz="1600" dirty="0">
                <a:solidFill>
                  <a:srgbClr val="2B3616"/>
                </a:solidFill>
              </a:rPr>
              <a:t> +y/2 H</a:t>
            </a:r>
            <a:r>
              <a:rPr lang="en-US" sz="1600" baseline="-25000" dirty="0">
                <a:solidFill>
                  <a:srgbClr val="2B3616"/>
                </a:solidFill>
              </a:rPr>
              <a:t>2</a:t>
            </a:r>
            <a:r>
              <a:rPr lang="en-US" sz="1600" dirty="0">
                <a:solidFill>
                  <a:srgbClr val="2B3616"/>
                </a:solidFill>
              </a:rPr>
              <a:t>O</a:t>
            </a:r>
            <a:endParaRPr lang="el-GR" sz="1600" dirty="0">
              <a:solidFill>
                <a:srgbClr val="2B3616"/>
              </a:solidFill>
            </a:endParaRPr>
          </a:p>
          <a:p>
            <a:r>
              <a:rPr lang="en-US" sz="1600" dirty="0">
                <a:solidFill>
                  <a:srgbClr val="2B3616"/>
                </a:solidFill>
              </a:rPr>
              <a:t> </a:t>
            </a:r>
            <a:endParaRPr lang="el-GR" sz="1600" dirty="0">
              <a:solidFill>
                <a:srgbClr val="2B3616"/>
              </a:solidFill>
            </a:endParaRPr>
          </a:p>
          <a:p>
            <a:r>
              <a:rPr lang="el-GR" sz="1600" dirty="0">
                <a:solidFill>
                  <a:srgbClr val="2B3616"/>
                </a:solidFill>
              </a:rPr>
              <a:t>όπου </a:t>
            </a:r>
            <a:r>
              <a:rPr lang="en-US" sz="1600" dirty="0">
                <a:solidFill>
                  <a:srgbClr val="2B3616"/>
                </a:solidFill>
              </a:rPr>
              <a:t>x</a:t>
            </a:r>
            <a:r>
              <a:rPr lang="el-GR" sz="1600" dirty="0">
                <a:solidFill>
                  <a:srgbClr val="2B3616"/>
                </a:solidFill>
              </a:rPr>
              <a:t>, </a:t>
            </a:r>
            <a:r>
              <a:rPr lang="en-US" sz="1600" dirty="0">
                <a:solidFill>
                  <a:srgbClr val="2B3616"/>
                </a:solidFill>
              </a:rPr>
              <a:t>y</a:t>
            </a:r>
            <a:r>
              <a:rPr lang="el-GR" sz="1600" dirty="0">
                <a:solidFill>
                  <a:srgbClr val="2B3616"/>
                </a:solidFill>
              </a:rPr>
              <a:t>, </a:t>
            </a:r>
            <a:r>
              <a:rPr lang="en-US" sz="1600" dirty="0">
                <a:solidFill>
                  <a:srgbClr val="2B3616"/>
                </a:solidFill>
              </a:rPr>
              <a:t>z</a:t>
            </a:r>
            <a:r>
              <a:rPr lang="el-GR" sz="1600" dirty="0">
                <a:solidFill>
                  <a:srgbClr val="2B3616"/>
                </a:solidFill>
              </a:rPr>
              <a:t> η αναλογία </a:t>
            </a:r>
            <a:r>
              <a:rPr lang="en-US" sz="1600" dirty="0">
                <a:solidFill>
                  <a:srgbClr val="2B3616"/>
                </a:solidFill>
              </a:rPr>
              <a:t>moles </a:t>
            </a:r>
            <a:r>
              <a:rPr lang="el-GR" sz="1600" dirty="0">
                <a:solidFill>
                  <a:srgbClr val="2B3616"/>
                </a:solidFill>
              </a:rPr>
              <a:t>(και όχι βάρους) στον ενδεικτικό μοριακό τύπο  </a:t>
            </a:r>
            <a:r>
              <a:rPr lang="en-US" sz="1600" dirty="0" err="1">
                <a:solidFill>
                  <a:srgbClr val="2B3616"/>
                </a:solidFill>
              </a:rPr>
              <a:t>C</a:t>
            </a:r>
            <a:r>
              <a:rPr lang="en-US" sz="1600" baseline="-25000" dirty="0" err="1">
                <a:solidFill>
                  <a:srgbClr val="2B3616"/>
                </a:solidFill>
              </a:rPr>
              <a:t>x</a:t>
            </a:r>
            <a:r>
              <a:rPr lang="en-US" sz="1600" dirty="0" err="1">
                <a:solidFill>
                  <a:srgbClr val="2B3616"/>
                </a:solidFill>
              </a:rPr>
              <a:t>H</a:t>
            </a:r>
            <a:r>
              <a:rPr lang="en-US" sz="1600" baseline="-25000" dirty="0" err="1">
                <a:solidFill>
                  <a:srgbClr val="2B3616"/>
                </a:solidFill>
              </a:rPr>
              <a:t>y</a:t>
            </a:r>
            <a:r>
              <a:rPr lang="en-US" sz="1600" dirty="0" err="1">
                <a:solidFill>
                  <a:srgbClr val="2B3616"/>
                </a:solidFill>
              </a:rPr>
              <a:t>O</a:t>
            </a:r>
            <a:r>
              <a:rPr lang="en-US" sz="1600" baseline="-25000" dirty="0" err="1">
                <a:solidFill>
                  <a:srgbClr val="2B3616"/>
                </a:solidFill>
              </a:rPr>
              <a:t>z</a:t>
            </a:r>
            <a:r>
              <a:rPr lang="en-US" sz="1600" dirty="0">
                <a:solidFill>
                  <a:srgbClr val="2B3616"/>
                </a:solidFill>
              </a:rPr>
              <a:t> </a:t>
            </a:r>
            <a:r>
              <a:rPr lang="el-GR" sz="1600" dirty="0">
                <a:solidFill>
                  <a:srgbClr val="2B3616"/>
                </a:solidFill>
              </a:rPr>
              <a:t>της βιομάζας. Στην πράξη η καύση δεν είναι τέλεια (σχηματίζονται και μικρές ποσότητες </a:t>
            </a:r>
            <a:r>
              <a:rPr lang="en-US" sz="1600" dirty="0">
                <a:solidFill>
                  <a:srgbClr val="2B3616"/>
                </a:solidFill>
              </a:rPr>
              <a:t>CO</a:t>
            </a:r>
            <a:r>
              <a:rPr lang="el-GR" sz="1600" dirty="0">
                <a:solidFill>
                  <a:srgbClr val="2B3616"/>
                </a:solidFill>
              </a:rPr>
              <a:t>) ακόμη και αν χρησιμοποιηθεί περίσσεια οξυγόνου, το οποίο δεν τροφοδοτείται στον καυστήρα καθαρό αλλά ως αέρας. Έτσι τα προϊόντα της καύσης (τα </a:t>
            </a:r>
            <a:r>
              <a:rPr lang="el-GR" sz="1600" dirty="0" err="1">
                <a:solidFill>
                  <a:srgbClr val="2B3616"/>
                </a:solidFill>
              </a:rPr>
              <a:t>απαέρια</a:t>
            </a:r>
            <a:r>
              <a:rPr lang="el-GR" sz="1600" dirty="0">
                <a:solidFill>
                  <a:srgbClr val="2B3616"/>
                </a:solidFill>
              </a:rPr>
              <a:t> του καυστήρα), εκτός από </a:t>
            </a:r>
            <a:r>
              <a:rPr lang="en-US" sz="1600" dirty="0">
                <a:solidFill>
                  <a:srgbClr val="2B3616"/>
                </a:solidFill>
              </a:rPr>
              <a:t>CO</a:t>
            </a:r>
            <a:r>
              <a:rPr lang="el-GR" sz="1600" baseline="-25000" dirty="0">
                <a:solidFill>
                  <a:srgbClr val="2B3616"/>
                </a:solidFill>
              </a:rPr>
              <a:t>2</a:t>
            </a:r>
            <a:r>
              <a:rPr lang="el-GR" sz="1600" dirty="0">
                <a:solidFill>
                  <a:srgbClr val="2B3616"/>
                </a:solidFill>
              </a:rPr>
              <a:t>, </a:t>
            </a:r>
            <a:r>
              <a:rPr lang="en-US" sz="1600" dirty="0">
                <a:solidFill>
                  <a:srgbClr val="2B3616"/>
                </a:solidFill>
              </a:rPr>
              <a:t>H</a:t>
            </a:r>
            <a:r>
              <a:rPr lang="el-GR" sz="1600" baseline="-25000" dirty="0">
                <a:solidFill>
                  <a:srgbClr val="2B3616"/>
                </a:solidFill>
              </a:rPr>
              <a:t>2</a:t>
            </a:r>
            <a:r>
              <a:rPr lang="en-US" sz="1600" dirty="0">
                <a:solidFill>
                  <a:srgbClr val="2B3616"/>
                </a:solidFill>
              </a:rPr>
              <a:t>O </a:t>
            </a:r>
            <a:r>
              <a:rPr lang="el-GR" sz="1600" dirty="0">
                <a:solidFill>
                  <a:srgbClr val="2B3616"/>
                </a:solidFill>
              </a:rPr>
              <a:t>και </a:t>
            </a:r>
            <a:r>
              <a:rPr lang="en-US" sz="1600" dirty="0">
                <a:solidFill>
                  <a:srgbClr val="2B3616"/>
                </a:solidFill>
              </a:rPr>
              <a:t>CO</a:t>
            </a:r>
            <a:r>
              <a:rPr lang="el-GR" sz="1600" dirty="0">
                <a:solidFill>
                  <a:srgbClr val="2B3616"/>
                </a:solidFill>
              </a:rPr>
              <a:t>, περιέχουν το οξυγόνο που δεν αντέδρασε (την περίσσεια οξυγόνου) και το Ν</a:t>
            </a:r>
            <a:r>
              <a:rPr lang="el-GR" sz="1600" baseline="-25000" dirty="0">
                <a:solidFill>
                  <a:srgbClr val="2B3616"/>
                </a:solidFill>
              </a:rPr>
              <a:t>2</a:t>
            </a:r>
            <a:r>
              <a:rPr lang="el-GR" sz="1600" dirty="0">
                <a:solidFill>
                  <a:srgbClr val="2B3616"/>
                </a:solidFill>
              </a:rPr>
              <a:t> του αέρα που χρησιμοποιήθηκε για την καύση. </a:t>
            </a:r>
          </a:p>
          <a:p>
            <a:r>
              <a:rPr lang="el-GR" sz="1600" dirty="0">
                <a:solidFill>
                  <a:srgbClr val="2B3616"/>
                </a:solidFill>
              </a:rPr>
              <a:t> </a:t>
            </a:r>
          </a:p>
          <a:p>
            <a:r>
              <a:rPr lang="el-GR" sz="1600" dirty="0">
                <a:solidFill>
                  <a:srgbClr val="2B3616"/>
                </a:solidFill>
              </a:rPr>
              <a:t>Η θερμότητα που παράγεται στον καυστήρα απομακρύνεται από αυτόν (και διοχετεύεται προς θέρμανση ή παραγωγή ηλεκτρικής ισχύος) με τη χρήση </a:t>
            </a:r>
            <a:r>
              <a:rPr lang="el-GR" sz="1600" dirty="0" err="1">
                <a:solidFill>
                  <a:srgbClr val="2B3616"/>
                </a:solidFill>
              </a:rPr>
              <a:t>εναλλακτών</a:t>
            </a:r>
            <a:r>
              <a:rPr lang="el-GR" sz="1600" dirty="0">
                <a:solidFill>
                  <a:srgbClr val="2B3616"/>
                </a:solidFill>
              </a:rPr>
              <a:t> θερμότητας. Ο εναλλάκτης τροφοδοτείται με τα θερμά </a:t>
            </a:r>
            <a:r>
              <a:rPr lang="el-GR" sz="1600" dirty="0" err="1">
                <a:solidFill>
                  <a:srgbClr val="2B3616"/>
                </a:solidFill>
              </a:rPr>
              <a:t>απαέρια</a:t>
            </a:r>
            <a:r>
              <a:rPr lang="el-GR" sz="1600" dirty="0">
                <a:solidFill>
                  <a:srgbClr val="2B3616"/>
                </a:solidFill>
              </a:rPr>
              <a:t> της καύσης και αποτελείται από σύστημα σωληνώσεων, στο εσωτερικό των οποίων ρέει το μέσο απαγωγής της θερμότητας τους (συνήθως νερό ή ατμός) – το σύστημα καυστήρα </a:t>
            </a:r>
            <a:r>
              <a:rPr lang="el-GR" sz="1600" dirty="0" err="1">
                <a:solidFill>
                  <a:srgbClr val="2B3616"/>
                </a:solidFill>
              </a:rPr>
              <a:t>εναλλάκτη</a:t>
            </a:r>
            <a:r>
              <a:rPr lang="el-GR" sz="1600" dirty="0">
                <a:solidFill>
                  <a:srgbClr val="2B3616"/>
                </a:solidFill>
              </a:rPr>
              <a:t> ονομάζεται λέβητας. Η θερμότητα μεταφέρεται από τα </a:t>
            </a:r>
            <a:r>
              <a:rPr lang="el-GR" sz="1600" dirty="0" err="1">
                <a:solidFill>
                  <a:srgbClr val="2B3616"/>
                </a:solidFill>
              </a:rPr>
              <a:t>απαέρια</a:t>
            </a:r>
            <a:r>
              <a:rPr lang="el-GR" sz="1600" dirty="0">
                <a:solidFill>
                  <a:srgbClr val="2B3616"/>
                </a:solidFill>
              </a:rPr>
              <a:t> της καύσης (τα οποία ψύχονται) προς το νερό ή τον ατμό. </a:t>
            </a:r>
          </a:p>
          <a:p>
            <a:r>
              <a:rPr lang="el-GR" sz="1600" dirty="0">
                <a:solidFill>
                  <a:srgbClr val="2B3616"/>
                </a:solidFill>
              </a:rPr>
              <a:t> </a:t>
            </a:r>
          </a:p>
          <a:p>
            <a:r>
              <a:rPr lang="el-GR" sz="1600" dirty="0">
                <a:solidFill>
                  <a:srgbClr val="2B3616"/>
                </a:solidFill>
              </a:rPr>
              <a:t>Η απόδοση των λεβήτων δεν είναι 100 % (το σύστημα καυστήρα-</a:t>
            </a:r>
            <a:r>
              <a:rPr lang="el-GR" sz="1600" dirty="0" err="1">
                <a:solidFill>
                  <a:srgbClr val="2B3616"/>
                </a:solidFill>
              </a:rPr>
              <a:t>εναλλάκτη</a:t>
            </a:r>
            <a:r>
              <a:rPr lang="el-GR" sz="1600" dirty="0">
                <a:solidFill>
                  <a:srgbClr val="2B3616"/>
                </a:solidFill>
              </a:rPr>
              <a:t> δεν αποδίδει το σύνολο της θερμογόνου δύναμης του καυσίμου στον τελικό καταναλωτή). Οι συνήθεις διεργασίες καύσης έχουν απόδοση από 10 % (ανοικτές εστίες, θερμάστρες, τζάκια) – 95 % (βιομηχανικοί λέβητες).  </a:t>
            </a:r>
          </a:p>
        </p:txBody>
      </p:sp>
      <p:sp>
        <p:nvSpPr>
          <p:cNvPr id="7"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8"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Tree>
    <p:extLst>
      <p:ext uri="{BB962C8B-B14F-4D97-AF65-F5344CB8AC3E}">
        <p14:creationId xmlns:p14="http://schemas.microsoft.com/office/powerpoint/2010/main" val="1857703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Απόδοση καύσης </a:t>
            </a:r>
            <a:endParaRPr lang="el-GR" sz="2400" dirty="0">
              <a:solidFill>
                <a:srgbClr val="2B3616"/>
              </a:solidFill>
            </a:endParaRPr>
          </a:p>
        </p:txBody>
      </p:sp>
      <p:sp>
        <p:nvSpPr>
          <p:cNvPr id="5" name="8 - TextBox"/>
          <p:cNvSpPr txBox="1"/>
          <p:nvPr/>
        </p:nvSpPr>
        <p:spPr>
          <a:xfrm>
            <a:off x="-32" y="461641"/>
            <a:ext cx="9144032" cy="6217087"/>
          </a:xfrm>
          <a:prstGeom prst="rect">
            <a:avLst/>
          </a:prstGeom>
          <a:noFill/>
        </p:spPr>
        <p:txBody>
          <a:bodyPr wrap="square" rtlCol="0">
            <a:spAutoFit/>
          </a:bodyPr>
          <a:lstStyle/>
          <a:p>
            <a:r>
              <a:rPr lang="el-GR" sz="1600" dirty="0" smtClean="0">
                <a:solidFill>
                  <a:srgbClr val="2B3616"/>
                </a:solidFill>
              </a:rPr>
              <a:t>Οι </a:t>
            </a:r>
            <a:r>
              <a:rPr lang="el-GR" sz="1600" dirty="0">
                <a:solidFill>
                  <a:srgbClr val="2B3616"/>
                </a:solidFill>
              </a:rPr>
              <a:t>απώλειες θερμότητας από μία διεργασία καύσης αφορούν:</a:t>
            </a:r>
          </a:p>
          <a:p>
            <a:r>
              <a:rPr lang="el-GR" sz="1000" dirty="0">
                <a:solidFill>
                  <a:srgbClr val="2B3616"/>
                </a:solidFill>
              </a:rPr>
              <a:t> </a:t>
            </a:r>
          </a:p>
          <a:p>
            <a:pPr marL="342900" lvl="0" indent="-342900">
              <a:buFont typeface="+mj-lt"/>
              <a:buAutoNum type="arabicPeriod"/>
            </a:pPr>
            <a:r>
              <a:rPr lang="el-GR" sz="1600" dirty="0">
                <a:solidFill>
                  <a:srgbClr val="2B3616"/>
                </a:solidFill>
              </a:rPr>
              <a:t>στην </a:t>
            </a:r>
            <a:r>
              <a:rPr lang="el-GR" sz="1600" b="1" dirty="0">
                <a:solidFill>
                  <a:srgbClr val="FF0000"/>
                </a:solidFill>
              </a:rPr>
              <a:t>αισθητή θερμότητα των </a:t>
            </a:r>
            <a:r>
              <a:rPr lang="el-GR" sz="1600" b="1" dirty="0" err="1">
                <a:solidFill>
                  <a:srgbClr val="FF0000"/>
                </a:solidFill>
              </a:rPr>
              <a:t>απαερίων</a:t>
            </a:r>
            <a:r>
              <a:rPr lang="el-GR" sz="1600" b="1" dirty="0">
                <a:solidFill>
                  <a:srgbClr val="FF0000"/>
                </a:solidFill>
              </a:rPr>
              <a:t> στην έξοδο του λέβητα </a:t>
            </a:r>
            <a:r>
              <a:rPr lang="el-GR" sz="1600" dirty="0">
                <a:solidFill>
                  <a:srgbClr val="2B3616"/>
                </a:solidFill>
              </a:rPr>
              <a:t>– η απώλειες αυτές θα μπορούσαν να μηδενιστούν στην περίπτωση που τα </a:t>
            </a:r>
            <a:r>
              <a:rPr lang="el-GR" sz="1600" dirty="0" err="1">
                <a:solidFill>
                  <a:srgbClr val="2B3616"/>
                </a:solidFill>
              </a:rPr>
              <a:t>απαέρια</a:t>
            </a:r>
            <a:r>
              <a:rPr lang="el-GR" sz="1600" dirty="0">
                <a:solidFill>
                  <a:srgbClr val="2B3616"/>
                </a:solidFill>
              </a:rPr>
              <a:t> είχαν αποδώσει το σύνολο της αισθητής τους θερμότητας στο νερό ή τον ατμό του λέβητα, και εξέρχονταν από αυτόν σε θερμοκρασία περιβάλλοντος (συνήθως η θερμοκρασία εξόδου των </a:t>
            </a:r>
            <a:r>
              <a:rPr lang="el-GR" sz="1600" dirty="0" err="1">
                <a:solidFill>
                  <a:srgbClr val="2B3616"/>
                </a:solidFill>
              </a:rPr>
              <a:t>απαερίων</a:t>
            </a:r>
            <a:r>
              <a:rPr lang="el-GR" sz="1600" dirty="0">
                <a:solidFill>
                  <a:srgbClr val="2B3616"/>
                </a:solidFill>
              </a:rPr>
              <a:t> είναι πάνω από 100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για την αποφυγή συμπύκνωσης του νερού στην καμινάδα)</a:t>
            </a:r>
          </a:p>
          <a:p>
            <a:pPr marL="342900" lvl="0" indent="-342900">
              <a:buFont typeface="+mj-lt"/>
              <a:buAutoNum type="arabicPeriod"/>
            </a:pPr>
            <a:r>
              <a:rPr lang="el-GR" sz="1600" dirty="0">
                <a:solidFill>
                  <a:srgbClr val="2B3616"/>
                </a:solidFill>
              </a:rPr>
              <a:t>στη </a:t>
            </a:r>
            <a:r>
              <a:rPr lang="el-GR" sz="1600" b="1" dirty="0">
                <a:solidFill>
                  <a:schemeClr val="accent5">
                    <a:lumMod val="75000"/>
                  </a:schemeClr>
                </a:solidFill>
              </a:rPr>
              <a:t>λανθάνουσα θερμότητα συμπύκνωσης </a:t>
            </a:r>
            <a:r>
              <a:rPr lang="el-GR" sz="1600" dirty="0">
                <a:solidFill>
                  <a:srgbClr val="2B3616"/>
                </a:solidFill>
              </a:rPr>
              <a:t>(εξάτμισης του νερού) – το νερό εξέρχεται από τη διεργασία σε μορφή ατμού και σε μικρότερο βαθμό</a:t>
            </a:r>
          </a:p>
          <a:p>
            <a:pPr marL="342900" lvl="0" indent="-342900">
              <a:buFont typeface="+mj-lt"/>
              <a:buAutoNum type="arabicPeriod"/>
            </a:pPr>
            <a:r>
              <a:rPr lang="el-GR" sz="1600" dirty="0">
                <a:solidFill>
                  <a:srgbClr val="2B3616"/>
                </a:solidFill>
              </a:rPr>
              <a:t>στην κακή του μόνωση</a:t>
            </a:r>
          </a:p>
          <a:p>
            <a:r>
              <a:rPr lang="el-GR" sz="1000" dirty="0">
                <a:solidFill>
                  <a:srgbClr val="2B3616"/>
                </a:solidFill>
              </a:rPr>
              <a:t> </a:t>
            </a:r>
          </a:p>
          <a:p>
            <a:r>
              <a:rPr lang="el-GR" sz="1600" dirty="0">
                <a:solidFill>
                  <a:srgbClr val="2B3616"/>
                </a:solidFill>
              </a:rPr>
              <a:t>Έτσι το ισοζύγιο ενέργειας ενός καυστήρα είναι:</a:t>
            </a:r>
          </a:p>
          <a:p>
            <a:r>
              <a:rPr lang="el-GR" sz="1600" dirty="0">
                <a:solidFill>
                  <a:srgbClr val="2B3616"/>
                </a:solidFill>
              </a:rPr>
              <a:t> </a:t>
            </a:r>
            <a:r>
              <a:rPr lang="el-GR" sz="1600" dirty="0" smtClean="0">
                <a:solidFill>
                  <a:srgbClr val="2B3616"/>
                </a:solidFill>
              </a:rPr>
              <a:t>					  </a:t>
            </a:r>
            <a:endParaRPr lang="el-GR" sz="1600" dirty="0">
              <a:solidFill>
                <a:srgbClr val="2B3616"/>
              </a:solidFill>
            </a:endParaRPr>
          </a:p>
          <a:p>
            <a:r>
              <a:rPr lang="el-GR" sz="1600" b="1" dirty="0">
                <a:solidFill>
                  <a:srgbClr val="2B3616"/>
                </a:solidFill>
              </a:rPr>
              <a:t>αισθητή θερμότητα  + θερμότητα που	 = 	</a:t>
            </a:r>
            <a:r>
              <a:rPr lang="el-GR" sz="1600" b="1" dirty="0">
                <a:solidFill>
                  <a:srgbClr val="FF0000"/>
                </a:solidFill>
              </a:rPr>
              <a:t>αισθητή θερμότητα </a:t>
            </a:r>
            <a:r>
              <a:rPr lang="el-GR" sz="1600" b="1" dirty="0">
                <a:solidFill>
                  <a:srgbClr val="2B3616"/>
                </a:solidFill>
              </a:rPr>
              <a:t>+ </a:t>
            </a:r>
            <a:r>
              <a:rPr lang="el-GR" sz="1600" b="1" dirty="0">
                <a:solidFill>
                  <a:schemeClr val="accent5">
                    <a:lumMod val="75000"/>
                  </a:schemeClr>
                </a:solidFill>
              </a:rPr>
              <a:t>λανθάνουσα</a:t>
            </a:r>
            <a:r>
              <a:rPr lang="el-GR" sz="1600" b="1" dirty="0">
                <a:solidFill>
                  <a:srgbClr val="2B3616"/>
                </a:solidFill>
              </a:rPr>
              <a:t> + ωφέλιμη</a:t>
            </a:r>
            <a:endParaRPr lang="el-GR" sz="1600" dirty="0">
              <a:solidFill>
                <a:srgbClr val="2B3616"/>
              </a:solidFill>
            </a:endParaRPr>
          </a:p>
          <a:p>
            <a:r>
              <a:rPr lang="el-GR" sz="1600" b="1" dirty="0" smtClean="0">
                <a:solidFill>
                  <a:srgbClr val="2B3616"/>
                </a:solidFill>
              </a:rPr>
              <a:t>αέρα/βιομάζα	      παράγεται		     </a:t>
            </a:r>
            <a:r>
              <a:rPr lang="el-GR" sz="1600" b="1" dirty="0" smtClean="0">
                <a:solidFill>
                  <a:srgbClr val="FF0000"/>
                </a:solidFill>
              </a:rPr>
              <a:t>καυσαερίων</a:t>
            </a:r>
            <a:r>
              <a:rPr lang="el-GR" sz="1600" b="1" dirty="0" smtClean="0">
                <a:solidFill>
                  <a:srgbClr val="2B3616"/>
                </a:solidFill>
              </a:rPr>
              <a:t>	    </a:t>
            </a:r>
            <a:r>
              <a:rPr lang="el-GR" sz="1600" b="1" dirty="0" smtClean="0">
                <a:solidFill>
                  <a:schemeClr val="accent5">
                    <a:lumMod val="75000"/>
                  </a:schemeClr>
                </a:solidFill>
              </a:rPr>
              <a:t>θερμότητα</a:t>
            </a:r>
            <a:r>
              <a:rPr lang="el-GR" sz="1600" b="1" dirty="0" smtClean="0">
                <a:solidFill>
                  <a:srgbClr val="2B3616"/>
                </a:solidFill>
              </a:rPr>
              <a:t>   </a:t>
            </a:r>
            <a:r>
              <a:rPr lang="el-GR" sz="1600" b="1" dirty="0" err="1" smtClean="0">
                <a:solidFill>
                  <a:srgbClr val="2B3616"/>
                </a:solidFill>
              </a:rPr>
              <a:t>θερμότητα</a:t>
            </a:r>
            <a:endParaRPr lang="el-GR" sz="1600" b="1" dirty="0" smtClean="0">
              <a:solidFill>
                <a:srgbClr val="2B3616"/>
              </a:solidFill>
            </a:endParaRPr>
          </a:p>
          <a:p>
            <a:r>
              <a:rPr lang="el-GR" sz="1600" b="1" dirty="0">
                <a:solidFill>
                  <a:srgbClr val="2B3616"/>
                </a:solidFill>
              </a:rPr>
              <a:t>στην </a:t>
            </a:r>
            <a:r>
              <a:rPr lang="el-GR" sz="1600" b="1" dirty="0" smtClean="0">
                <a:solidFill>
                  <a:srgbClr val="2B3616"/>
                </a:solidFill>
              </a:rPr>
              <a:t>είσοδο	 κατά </a:t>
            </a:r>
            <a:r>
              <a:rPr lang="el-GR" sz="1600" b="1" dirty="0">
                <a:solidFill>
                  <a:srgbClr val="2B3616"/>
                </a:solidFill>
              </a:rPr>
              <a:t>την καύση</a:t>
            </a:r>
            <a:r>
              <a:rPr lang="el-GR" sz="1600" b="1" dirty="0">
                <a:solidFill>
                  <a:srgbClr val="2B3616"/>
                </a:solidFill>
              </a:rPr>
              <a:t>	</a:t>
            </a:r>
            <a:r>
              <a:rPr lang="en-US" sz="1600" b="1" smtClean="0">
                <a:solidFill>
                  <a:srgbClr val="2B3616"/>
                </a:solidFill>
              </a:rPr>
              <a:t>   </a:t>
            </a:r>
            <a:r>
              <a:rPr lang="el-GR" sz="1600" b="1">
                <a:solidFill>
                  <a:srgbClr val="2B3616"/>
                </a:solidFill>
              </a:rPr>
              <a:t>	</a:t>
            </a:r>
            <a:r>
              <a:rPr lang="el-GR" sz="1600" b="1" smtClean="0">
                <a:solidFill>
                  <a:srgbClr val="2B3616"/>
                </a:solidFill>
              </a:rPr>
              <a:t>     </a:t>
            </a:r>
            <a:r>
              <a:rPr lang="el-GR" sz="1600" b="1" smtClean="0">
                <a:solidFill>
                  <a:srgbClr val="FF0000"/>
                </a:solidFill>
              </a:rPr>
              <a:t>στην </a:t>
            </a:r>
            <a:r>
              <a:rPr lang="el-GR" sz="1600" b="1" dirty="0">
                <a:solidFill>
                  <a:srgbClr val="FF0000"/>
                </a:solidFill>
              </a:rPr>
              <a:t>έξοδο</a:t>
            </a:r>
            <a:r>
              <a:rPr lang="el-GR" sz="1600" b="1">
                <a:solidFill>
                  <a:srgbClr val="2B3616"/>
                </a:solidFill>
              </a:rPr>
              <a:t>	</a:t>
            </a:r>
            <a:r>
              <a:rPr lang="el-GR" sz="1600" b="1" smtClean="0">
                <a:solidFill>
                  <a:srgbClr val="2B3616"/>
                </a:solidFill>
              </a:rPr>
              <a:t> </a:t>
            </a:r>
            <a:r>
              <a:rPr lang="el-GR" sz="1600" b="1" smtClean="0">
                <a:solidFill>
                  <a:schemeClr val="accent5">
                    <a:lumMod val="75000"/>
                  </a:schemeClr>
                </a:solidFill>
              </a:rPr>
              <a:t>ατμών στα</a:t>
            </a:r>
            <a:endParaRPr lang="el-GR" sz="1600" dirty="0">
              <a:solidFill>
                <a:schemeClr val="accent5">
                  <a:lumMod val="75000"/>
                </a:schemeClr>
              </a:solidFill>
            </a:endParaRPr>
          </a:p>
          <a:p>
            <a:r>
              <a:rPr lang="el-GR" sz="1600" b="1" dirty="0">
                <a:solidFill>
                  <a:srgbClr val="2B3616"/>
                </a:solidFill>
              </a:rPr>
              <a:t>		</a:t>
            </a:r>
            <a:r>
              <a:rPr lang="el-GR" sz="1600" b="1" dirty="0" smtClean="0">
                <a:solidFill>
                  <a:srgbClr val="2B3616"/>
                </a:solidFill>
              </a:rPr>
              <a:t>					</a:t>
            </a:r>
            <a:r>
              <a:rPr lang="el-GR" sz="1600" b="1" dirty="0" smtClean="0">
                <a:solidFill>
                  <a:schemeClr val="accent5">
                    <a:lumMod val="75000"/>
                  </a:schemeClr>
                </a:solidFill>
              </a:rPr>
              <a:t>καυσαέρια</a:t>
            </a:r>
            <a:endParaRPr lang="el-GR" sz="1600" dirty="0">
              <a:solidFill>
                <a:schemeClr val="accent5">
                  <a:lumMod val="75000"/>
                </a:schemeClr>
              </a:solidFill>
            </a:endParaRPr>
          </a:p>
          <a:p>
            <a:r>
              <a:rPr lang="el-GR" sz="1000" b="1" dirty="0">
                <a:solidFill>
                  <a:srgbClr val="2B3616"/>
                </a:solidFill>
              </a:rPr>
              <a:t> </a:t>
            </a:r>
            <a:endParaRPr lang="el-GR" sz="1000" dirty="0">
              <a:solidFill>
                <a:srgbClr val="2B3616"/>
              </a:solidFill>
            </a:endParaRPr>
          </a:p>
          <a:p>
            <a:r>
              <a:rPr lang="el-GR" sz="1600" dirty="0">
                <a:solidFill>
                  <a:srgbClr val="2B3616"/>
                </a:solidFill>
              </a:rPr>
              <a:t>Η αισθητή θερμότητα μίας ουσίας (στερεής πχ βιομάζα ή τέφρα, υγρής πχ ενός υγρού καυσίμου ή του νερού, ή αέριας π.χ. των συστατικών του αερίου μίγματος των </a:t>
            </a:r>
            <a:r>
              <a:rPr lang="el-GR" sz="1600" dirty="0" err="1">
                <a:solidFill>
                  <a:srgbClr val="2B3616"/>
                </a:solidFill>
              </a:rPr>
              <a:t>απαερίων</a:t>
            </a:r>
            <a:r>
              <a:rPr lang="el-GR" sz="1600" dirty="0">
                <a:solidFill>
                  <a:srgbClr val="2B3616"/>
                </a:solidFill>
              </a:rPr>
              <a:t> της καύσης ή του αέρα που τροφοδοτείται στον καυστήρα) θεωρείται μηδέν στη θερμοκρασία περιβάλλοντος, ενώ σε οποιαδήποτε άλλη θερμοκρασία δίνεται από τη σχέση</a:t>
            </a:r>
            <a:r>
              <a:rPr lang="el-GR" sz="1600" dirty="0" smtClean="0">
                <a:solidFill>
                  <a:srgbClr val="2B3616"/>
                </a:solidFill>
              </a:rPr>
              <a:t>:</a:t>
            </a:r>
            <a:r>
              <a:rPr lang="en-US" sz="1600" dirty="0" smtClean="0">
                <a:solidFill>
                  <a:srgbClr val="2B3616"/>
                </a:solidFill>
              </a:rPr>
              <a:t> </a:t>
            </a:r>
          </a:p>
          <a:p>
            <a:endParaRPr lang="en-US" sz="1600" dirty="0">
              <a:solidFill>
                <a:srgbClr val="2B3616"/>
              </a:solidFill>
            </a:endParaRPr>
          </a:p>
          <a:p>
            <a:endParaRPr lang="en-US" sz="1600" dirty="0" smtClean="0">
              <a:solidFill>
                <a:srgbClr val="2B3616"/>
              </a:solidFill>
            </a:endParaRPr>
          </a:p>
          <a:p>
            <a:endParaRPr lang="en-US" sz="1600" dirty="0">
              <a:solidFill>
                <a:srgbClr val="2B3616"/>
              </a:solidFill>
            </a:endParaRPr>
          </a:p>
          <a:p>
            <a:r>
              <a:rPr lang="el-GR" sz="1600" dirty="0" smtClean="0">
                <a:solidFill>
                  <a:srgbClr val="2B3616"/>
                </a:solidFill>
              </a:rPr>
              <a:t>όπου </a:t>
            </a:r>
            <a:r>
              <a:rPr lang="en-US" sz="1600" dirty="0" err="1">
                <a:solidFill>
                  <a:srgbClr val="2B3616"/>
                </a:solidFill>
              </a:rPr>
              <a:t>c</a:t>
            </a:r>
            <a:r>
              <a:rPr lang="en-US" sz="1600" baseline="-25000" dirty="0" err="1">
                <a:solidFill>
                  <a:srgbClr val="2B3616"/>
                </a:solidFill>
              </a:rPr>
              <a:t>p</a:t>
            </a:r>
            <a:r>
              <a:rPr lang="en-US" sz="1600" baseline="30000" dirty="0" err="1">
                <a:solidFill>
                  <a:srgbClr val="2B3616"/>
                </a:solidFill>
              </a:rPr>
              <a:t>i</a:t>
            </a:r>
            <a:r>
              <a:rPr lang="en-US" sz="1600" dirty="0">
                <a:solidFill>
                  <a:srgbClr val="2B3616"/>
                </a:solidFill>
              </a:rPr>
              <a:t> </a:t>
            </a:r>
            <a:r>
              <a:rPr lang="el-GR" sz="1600" dirty="0">
                <a:solidFill>
                  <a:srgbClr val="2B3616"/>
                </a:solidFill>
              </a:rPr>
              <a:t>η θερμοχωρητικότητα της ουσίας </a:t>
            </a:r>
            <a:r>
              <a:rPr lang="en-US" sz="1600" dirty="0" err="1">
                <a:solidFill>
                  <a:srgbClr val="2B3616"/>
                </a:solidFill>
              </a:rPr>
              <a:t>i</a:t>
            </a:r>
            <a:r>
              <a:rPr lang="el-GR" sz="1600" dirty="0">
                <a:solidFill>
                  <a:srgbClr val="2B3616"/>
                </a:solidFill>
              </a:rPr>
              <a:t>, η οποία είναι συνάρτηση της </a:t>
            </a:r>
            <a:r>
              <a:rPr lang="el-GR" sz="1600" dirty="0" smtClean="0">
                <a:solidFill>
                  <a:srgbClr val="2B3616"/>
                </a:solidFill>
              </a:rPr>
              <a:t>θερμοκρασίας</a:t>
            </a:r>
            <a:r>
              <a:rPr lang="en-US" sz="1600" dirty="0" smtClean="0">
                <a:solidFill>
                  <a:srgbClr val="2B3616"/>
                </a:solidFill>
              </a:rPr>
              <a:t>.</a:t>
            </a:r>
            <a:r>
              <a:rPr lang="el-GR" sz="1600" dirty="0" smtClean="0">
                <a:solidFill>
                  <a:srgbClr val="2B3616"/>
                </a:solidFill>
              </a:rPr>
              <a:t> </a:t>
            </a:r>
            <a:endParaRPr lang="el-GR" sz="1600" dirty="0">
              <a:solidFill>
                <a:srgbClr val="2B3616"/>
              </a:solidFill>
            </a:endParaRPr>
          </a:p>
        </p:txBody>
      </p:sp>
      <p:sp>
        <p:nvSpPr>
          <p:cNvPr id="6"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7"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graphicFrame>
        <p:nvGraphicFramePr>
          <p:cNvPr id="8" name="Αντικείμενο 7"/>
          <p:cNvGraphicFramePr>
            <a:graphicFrameLocks noChangeAspect="1"/>
          </p:cNvGraphicFramePr>
          <p:nvPr>
            <p:extLst>
              <p:ext uri="{D42A27DB-BD31-4B8C-83A1-F6EECF244321}">
                <p14:modId xmlns:p14="http://schemas.microsoft.com/office/powerpoint/2010/main" val="1708202024"/>
              </p:ext>
            </p:extLst>
          </p:nvPr>
        </p:nvGraphicFramePr>
        <p:xfrm>
          <a:off x="3491880" y="5547173"/>
          <a:ext cx="1265237" cy="600075"/>
        </p:xfrm>
        <a:graphic>
          <a:graphicData uri="http://schemas.openxmlformats.org/presentationml/2006/ole">
            <mc:AlternateContent xmlns:mc="http://schemas.openxmlformats.org/markup-compatibility/2006">
              <mc:Choice xmlns:v="urn:schemas-microsoft-com:vml" Requires="v">
                <p:oleObj spid="_x0000_s1076" r:id="rId3" imgW="990170" imgH="469696" progId="">
                  <p:embed/>
                </p:oleObj>
              </mc:Choice>
              <mc:Fallback>
                <p:oleObj r:id="rId3" imgW="990170" imgH="469696" progId="">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5547173"/>
                        <a:ext cx="1265237" cy="600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199532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Απόδοση καύσης </a:t>
            </a:r>
            <a:endParaRPr lang="el-GR" sz="2400" dirty="0">
              <a:solidFill>
                <a:srgbClr val="2B3616"/>
              </a:solidFill>
            </a:endParaRPr>
          </a:p>
        </p:txBody>
      </p:sp>
      <p:sp>
        <p:nvSpPr>
          <p:cNvPr id="5" name="8 - TextBox"/>
          <p:cNvSpPr txBox="1"/>
          <p:nvPr/>
        </p:nvSpPr>
        <p:spPr>
          <a:xfrm>
            <a:off x="-32" y="461641"/>
            <a:ext cx="9144032" cy="338554"/>
          </a:xfrm>
          <a:prstGeom prst="rect">
            <a:avLst/>
          </a:prstGeom>
          <a:noFill/>
        </p:spPr>
        <p:txBody>
          <a:bodyPr wrap="square" rtlCol="0">
            <a:spAutoFit/>
          </a:bodyPr>
          <a:lstStyle/>
          <a:p>
            <a:r>
              <a:rPr lang="en-US" sz="1600" dirty="0" smtClean="0">
                <a:solidFill>
                  <a:srgbClr val="2B3616"/>
                </a:solidFill>
              </a:rPr>
              <a:t>H </a:t>
            </a:r>
            <a:r>
              <a:rPr lang="el-GR" sz="1600" dirty="0" smtClean="0">
                <a:solidFill>
                  <a:srgbClr val="2B3616"/>
                </a:solidFill>
              </a:rPr>
              <a:t>θερμοχωρητικότητα </a:t>
            </a:r>
            <a:r>
              <a:rPr lang="en-US" sz="1600" dirty="0" err="1">
                <a:solidFill>
                  <a:srgbClr val="2B3616"/>
                </a:solidFill>
              </a:rPr>
              <a:t>c</a:t>
            </a:r>
            <a:r>
              <a:rPr lang="en-US" sz="1600" baseline="-25000" dirty="0" err="1">
                <a:solidFill>
                  <a:srgbClr val="2B3616"/>
                </a:solidFill>
              </a:rPr>
              <a:t>p</a:t>
            </a:r>
            <a:r>
              <a:rPr lang="en-US" sz="1600" baseline="30000" dirty="0" err="1">
                <a:solidFill>
                  <a:srgbClr val="2B3616"/>
                </a:solidFill>
              </a:rPr>
              <a:t>i</a:t>
            </a:r>
            <a:r>
              <a:rPr lang="el-GR" sz="1600" dirty="0" smtClean="0">
                <a:solidFill>
                  <a:srgbClr val="2B3616"/>
                </a:solidFill>
              </a:rPr>
              <a:t>της </a:t>
            </a:r>
            <a:r>
              <a:rPr lang="el-GR" sz="1600" dirty="0">
                <a:solidFill>
                  <a:srgbClr val="2B3616"/>
                </a:solidFill>
              </a:rPr>
              <a:t>ουσίας </a:t>
            </a:r>
            <a:r>
              <a:rPr lang="en-US" sz="1600" dirty="0" smtClean="0">
                <a:solidFill>
                  <a:srgbClr val="2B3616"/>
                </a:solidFill>
              </a:rPr>
              <a:t>I,</a:t>
            </a:r>
            <a:r>
              <a:rPr lang="el-GR" sz="1600" dirty="0" smtClean="0">
                <a:solidFill>
                  <a:srgbClr val="2B3616"/>
                </a:solidFill>
              </a:rPr>
              <a:t> για </a:t>
            </a:r>
            <a:r>
              <a:rPr lang="el-GR" sz="1600" dirty="0">
                <a:solidFill>
                  <a:srgbClr val="2B3616"/>
                </a:solidFill>
              </a:rPr>
              <a:t>τα βασικά συστατικά καύσης της βιομάζας είναι:</a:t>
            </a:r>
          </a:p>
        </p:txBody>
      </p:sp>
      <p:sp>
        <p:nvSpPr>
          <p:cNvPr id="7"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graphicFrame>
        <p:nvGraphicFramePr>
          <p:cNvPr id="9" name="Αντικείμενο 8"/>
          <p:cNvGraphicFramePr>
            <a:graphicFrameLocks noChangeAspect="1"/>
          </p:cNvGraphicFramePr>
          <p:nvPr>
            <p:extLst>
              <p:ext uri="{D42A27DB-BD31-4B8C-83A1-F6EECF244321}">
                <p14:modId xmlns:p14="http://schemas.microsoft.com/office/powerpoint/2010/main" val="3702603741"/>
              </p:ext>
            </p:extLst>
          </p:nvPr>
        </p:nvGraphicFramePr>
        <p:xfrm>
          <a:off x="2339752" y="905918"/>
          <a:ext cx="4748212" cy="2657475"/>
        </p:xfrm>
        <a:graphic>
          <a:graphicData uri="http://schemas.openxmlformats.org/presentationml/2006/ole">
            <mc:AlternateContent xmlns:mc="http://schemas.openxmlformats.org/markup-compatibility/2006">
              <mc:Choice xmlns:v="urn:schemas-microsoft-com:vml" Requires="v">
                <p:oleObj spid="_x0000_s2152" r:id="rId3" imgW="4241800" imgH="2374900" progId="">
                  <p:embed/>
                </p:oleObj>
              </mc:Choice>
              <mc:Fallback>
                <p:oleObj r:id="rId3" imgW="4241800" imgH="2374900" progId="">
                  <p:embed/>
                  <p:pic>
                    <p:nvPicPr>
                      <p:cNvPr id="0" name="Picture 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905918"/>
                        <a:ext cx="4748212" cy="2657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Ορθογώνιο 9"/>
          <p:cNvSpPr/>
          <p:nvPr/>
        </p:nvSpPr>
        <p:spPr>
          <a:xfrm>
            <a:off x="0" y="3429000"/>
            <a:ext cx="9144032" cy="2800767"/>
          </a:xfrm>
          <a:prstGeom prst="rect">
            <a:avLst/>
          </a:prstGeom>
        </p:spPr>
        <p:txBody>
          <a:bodyPr wrap="square">
            <a:spAutoFit/>
          </a:bodyPr>
          <a:lstStyle/>
          <a:p>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από την καύση (η οποία είναι σε κάποιο ποσοστό ατελής – παράγεται μικρή ποσότητα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υπολογίζεται από τη διαφορά της ενθαλπίας σχηματισμού των προϊόντων και των αντιδρώντων. Η ενθαλπία σχηματισμού των συνήθων προϊόντων της καύσης είναι</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endParaRPr lang="en-US" sz="1600" dirty="0">
              <a:solidFill>
                <a:srgbClr val="000000"/>
              </a:solidFill>
              <a:latin typeface="Calibri" panose="020F0502020204030204" pitchFamily="34" charset="0"/>
            </a:endParaRPr>
          </a:p>
          <a:p>
            <a:endParaRPr lang="en-US" sz="1600" dirty="0" smtClean="0"/>
          </a:p>
          <a:p>
            <a:endParaRPr lang="en-US" sz="1600" dirty="0"/>
          </a:p>
          <a:p>
            <a:endParaRPr lang="en-US" sz="1600" dirty="0" smtClean="0"/>
          </a:p>
          <a:p>
            <a:endParaRPr lang="en-US" sz="1600" dirty="0"/>
          </a:p>
          <a:p>
            <a:endParaRPr lang="en-US" sz="1600" dirty="0" smtClean="0"/>
          </a:p>
          <a:p>
            <a:endParaRPr lang="en-US" sz="1600" dirty="0" smtClean="0"/>
          </a:p>
          <a:p>
            <a:r>
              <a:rPr lang="el-GR" sz="1600" dirty="0" smtClean="0"/>
              <a:t>ενώ </a:t>
            </a:r>
            <a:r>
              <a:rPr lang="el-GR" sz="1600" dirty="0"/>
              <a:t>για τα στοιχεία Ο</a:t>
            </a:r>
            <a:r>
              <a:rPr lang="el-GR" sz="1600" baseline="-25000" dirty="0"/>
              <a:t>2</a:t>
            </a:r>
            <a:r>
              <a:rPr lang="el-GR" sz="1600" dirty="0"/>
              <a:t>, Η</a:t>
            </a:r>
            <a:r>
              <a:rPr lang="el-GR" sz="1600" baseline="-25000" dirty="0"/>
              <a:t>2</a:t>
            </a:r>
            <a:r>
              <a:rPr lang="el-GR" sz="1600" dirty="0"/>
              <a:t> και Ν</a:t>
            </a:r>
            <a:r>
              <a:rPr lang="el-GR" sz="1600" baseline="-25000" dirty="0"/>
              <a:t>2</a:t>
            </a:r>
            <a:r>
              <a:rPr lang="el-GR" sz="1600" dirty="0"/>
              <a:t> είναι μηδέν</a:t>
            </a:r>
            <a:r>
              <a:rPr lang="el-GR" sz="1600" dirty="0" smtClean="0"/>
              <a:t>.</a:t>
            </a:r>
            <a:endParaRPr lang="el-GR" sz="1600" dirty="0"/>
          </a:p>
        </p:txBody>
      </p:sp>
      <p:graphicFrame>
        <p:nvGraphicFramePr>
          <p:cNvPr id="11" name="Αντικείμενο 10"/>
          <p:cNvGraphicFramePr>
            <a:graphicFrameLocks noChangeAspect="1"/>
          </p:cNvGraphicFramePr>
          <p:nvPr>
            <p:extLst>
              <p:ext uri="{D42A27DB-BD31-4B8C-83A1-F6EECF244321}">
                <p14:modId xmlns:p14="http://schemas.microsoft.com/office/powerpoint/2010/main" val="1128542628"/>
              </p:ext>
            </p:extLst>
          </p:nvPr>
        </p:nvGraphicFramePr>
        <p:xfrm>
          <a:off x="3203848" y="4420394"/>
          <a:ext cx="2225675" cy="1312862"/>
        </p:xfrm>
        <a:graphic>
          <a:graphicData uri="http://schemas.openxmlformats.org/presentationml/2006/ole">
            <mc:AlternateContent xmlns:mc="http://schemas.openxmlformats.org/markup-compatibility/2006">
              <mc:Choice xmlns:v="urn:schemas-microsoft-com:vml" Requires="v">
                <p:oleObj spid="_x0000_s2153" r:id="rId5" imgW="1765300" imgH="1041400" progId="">
                  <p:embed/>
                </p:oleObj>
              </mc:Choice>
              <mc:Fallback>
                <p:oleObj r:id="rId5" imgW="1765300" imgH="1041400" progId="">
                  <p:embed/>
                  <p:pic>
                    <p:nvPicPr>
                      <p:cNvPr id="0" name="Picture 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3848" y="4420394"/>
                        <a:ext cx="2225675" cy="1312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897311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8 - TextBox"/>
          <p:cNvSpPr txBox="1"/>
          <p:nvPr/>
        </p:nvSpPr>
        <p:spPr>
          <a:xfrm>
            <a:off x="-32" y="461641"/>
            <a:ext cx="9144032" cy="2800767"/>
          </a:xfrm>
          <a:prstGeom prst="rect">
            <a:avLst/>
          </a:prstGeom>
          <a:noFill/>
        </p:spPr>
        <p:txBody>
          <a:bodyPr wrap="square" rtlCol="0">
            <a:spAutoFit/>
          </a:bodyPr>
          <a:lstStyle/>
          <a:p>
            <a:pPr algn="just"/>
            <a:r>
              <a:rPr lang="el-GR" sz="1600" dirty="0">
                <a:solidFill>
                  <a:srgbClr val="2B3616"/>
                </a:solidFill>
              </a:rPr>
              <a:t>Σε καυστήρα </a:t>
            </a:r>
            <a:r>
              <a:rPr lang="el-GR" sz="1600" dirty="0" err="1">
                <a:solidFill>
                  <a:srgbClr val="2B3616"/>
                </a:solidFill>
              </a:rPr>
              <a:t>ρευστοστερεάς</a:t>
            </a:r>
            <a:r>
              <a:rPr lang="el-GR" sz="1600" dirty="0">
                <a:solidFill>
                  <a:srgbClr val="2B3616"/>
                </a:solidFill>
              </a:rPr>
              <a:t> κλίνης εισέρχονται υπολείμματα κοπής ξύλου με στοιχειακή σύσταση</a:t>
            </a:r>
            <a:r>
              <a:rPr lang="el-GR" sz="1600" dirty="0" smtClean="0">
                <a:solidFill>
                  <a:srgbClr val="2B3616"/>
                </a:solidFill>
              </a:rPr>
              <a:t>:</a:t>
            </a:r>
            <a:endParaRPr lang="en-US" sz="1600" dirty="0" smtClean="0">
              <a:solidFill>
                <a:srgbClr val="2B3616"/>
              </a:solidFill>
            </a:endParaRPr>
          </a:p>
          <a:p>
            <a:pPr algn="just"/>
            <a:endParaRPr lang="el-GR" sz="1600" dirty="0">
              <a:solidFill>
                <a:srgbClr val="2B3616"/>
              </a:solidFill>
            </a:endParaRPr>
          </a:p>
          <a:p>
            <a:pPr algn="just"/>
            <a:r>
              <a:rPr lang="el-GR" sz="1600" dirty="0">
                <a:solidFill>
                  <a:srgbClr val="2B3616"/>
                </a:solidFill>
              </a:rPr>
              <a:t>			</a:t>
            </a:r>
            <a:r>
              <a:rPr lang="en-US" sz="1600" dirty="0">
                <a:solidFill>
                  <a:srgbClr val="2B3616"/>
                </a:solidFill>
              </a:rPr>
              <a:t>C</a:t>
            </a:r>
            <a:r>
              <a:rPr lang="el-GR" sz="1600" dirty="0">
                <a:solidFill>
                  <a:srgbClr val="2B3616"/>
                </a:solidFill>
              </a:rPr>
              <a:t>		36 </a:t>
            </a:r>
          </a:p>
          <a:p>
            <a:pPr algn="just"/>
            <a:r>
              <a:rPr lang="el-GR" sz="1600" dirty="0">
                <a:solidFill>
                  <a:srgbClr val="2B3616"/>
                </a:solidFill>
              </a:rPr>
              <a:t>			</a:t>
            </a:r>
            <a:r>
              <a:rPr lang="en-US" sz="1600" dirty="0">
                <a:solidFill>
                  <a:srgbClr val="2B3616"/>
                </a:solidFill>
              </a:rPr>
              <a:t>H</a:t>
            </a:r>
            <a:r>
              <a:rPr lang="el-GR" sz="1600" dirty="0">
                <a:solidFill>
                  <a:srgbClr val="2B3616"/>
                </a:solidFill>
              </a:rPr>
              <a:t>	 	4 </a:t>
            </a:r>
          </a:p>
          <a:p>
            <a:pPr algn="just"/>
            <a:r>
              <a:rPr lang="el-GR" sz="1600" dirty="0">
                <a:solidFill>
                  <a:srgbClr val="2B3616"/>
                </a:solidFill>
              </a:rPr>
              <a:t>			</a:t>
            </a:r>
            <a:r>
              <a:rPr lang="en-US" sz="1600" dirty="0">
                <a:solidFill>
                  <a:srgbClr val="2B3616"/>
                </a:solidFill>
              </a:rPr>
              <a:t>O</a:t>
            </a:r>
            <a:r>
              <a:rPr lang="el-GR" sz="1600" dirty="0">
                <a:solidFill>
                  <a:srgbClr val="2B3616"/>
                </a:solidFill>
              </a:rPr>
              <a:t>		32 </a:t>
            </a:r>
          </a:p>
          <a:p>
            <a:pPr algn="just"/>
            <a:r>
              <a:rPr lang="el-GR" sz="1600" dirty="0">
                <a:solidFill>
                  <a:srgbClr val="2B3616"/>
                </a:solidFill>
              </a:rPr>
              <a:t>			</a:t>
            </a:r>
            <a:r>
              <a:rPr lang="en-US" sz="1600" dirty="0">
                <a:solidFill>
                  <a:srgbClr val="2B3616"/>
                </a:solidFill>
              </a:rPr>
              <a:t>H</a:t>
            </a:r>
            <a:r>
              <a:rPr lang="el-GR" sz="1600" baseline="-25000" dirty="0">
                <a:solidFill>
                  <a:srgbClr val="2B3616"/>
                </a:solidFill>
              </a:rPr>
              <a:t>2</a:t>
            </a:r>
            <a:r>
              <a:rPr lang="en-US" sz="1600" dirty="0">
                <a:solidFill>
                  <a:srgbClr val="2B3616"/>
                </a:solidFill>
              </a:rPr>
              <a:t>O</a:t>
            </a:r>
            <a:r>
              <a:rPr lang="el-GR" sz="1600" dirty="0">
                <a:solidFill>
                  <a:srgbClr val="2B3616"/>
                </a:solidFill>
              </a:rPr>
              <a:t>		25</a:t>
            </a:r>
          </a:p>
          <a:p>
            <a:pPr algn="just"/>
            <a:r>
              <a:rPr lang="el-GR" sz="1600" dirty="0">
                <a:solidFill>
                  <a:srgbClr val="2B3616"/>
                </a:solidFill>
              </a:rPr>
              <a:t>			στάχτη		3	% </a:t>
            </a:r>
            <a:r>
              <a:rPr lang="en-US" sz="1600" dirty="0">
                <a:solidFill>
                  <a:srgbClr val="2B3616"/>
                </a:solidFill>
              </a:rPr>
              <a:t>kg</a:t>
            </a:r>
            <a:r>
              <a:rPr lang="el-GR" sz="1600" dirty="0">
                <a:solidFill>
                  <a:srgbClr val="2B3616"/>
                </a:solidFill>
              </a:rPr>
              <a:t>/</a:t>
            </a:r>
            <a:r>
              <a:rPr lang="en-US" sz="1600" dirty="0">
                <a:solidFill>
                  <a:srgbClr val="2B3616"/>
                </a:solidFill>
              </a:rPr>
              <a:t>kg</a:t>
            </a:r>
            <a:endParaRPr lang="el-GR" sz="1600" dirty="0">
              <a:solidFill>
                <a:srgbClr val="2B3616"/>
              </a:solidFill>
            </a:endParaRPr>
          </a:p>
          <a:p>
            <a:pPr algn="just"/>
            <a:endParaRPr lang="en-US" sz="1600" dirty="0" smtClean="0">
              <a:solidFill>
                <a:srgbClr val="2B3616"/>
              </a:solidFill>
            </a:endParaRPr>
          </a:p>
          <a:p>
            <a:pPr algn="just"/>
            <a:r>
              <a:rPr lang="el-GR" sz="1600" dirty="0" smtClean="0">
                <a:solidFill>
                  <a:srgbClr val="2B3616"/>
                </a:solidFill>
              </a:rPr>
              <a:t>και </a:t>
            </a:r>
            <a:r>
              <a:rPr lang="el-GR" sz="1600" dirty="0">
                <a:solidFill>
                  <a:srgbClr val="2B3616"/>
                </a:solidFill>
              </a:rPr>
              <a:t>με ρυθμό </a:t>
            </a:r>
            <a:r>
              <a:rPr lang="en-US" sz="1600" dirty="0" smtClean="0">
                <a:solidFill>
                  <a:srgbClr val="2B3616"/>
                </a:solidFill>
              </a:rPr>
              <a:t>2</a:t>
            </a:r>
            <a:r>
              <a:rPr lang="el-GR" sz="1600" dirty="0" smtClean="0">
                <a:solidFill>
                  <a:srgbClr val="2B3616"/>
                </a:solidFill>
              </a:rPr>
              <a:t> </a:t>
            </a:r>
            <a:r>
              <a:rPr lang="en-US" sz="1600" dirty="0">
                <a:solidFill>
                  <a:srgbClr val="2B3616"/>
                </a:solidFill>
              </a:rPr>
              <a:t>kg</a:t>
            </a:r>
            <a:r>
              <a:rPr lang="el-GR" sz="1600" dirty="0">
                <a:solidFill>
                  <a:srgbClr val="2B3616"/>
                </a:solidFill>
              </a:rPr>
              <a:t>/</a:t>
            </a:r>
            <a:r>
              <a:rPr lang="en-US" sz="1600" dirty="0">
                <a:solidFill>
                  <a:srgbClr val="2B3616"/>
                </a:solidFill>
              </a:rPr>
              <a:t>s</a:t>
            </a:r>
            <a:r>
              <a:rPr lang="el-GR" sz="1600" dirty="0">
                <a:solidFill>
                  <a:srgbClr val="2B3616"/>
                </a:solidFill>
              </a:rPr>
              <a:t>. Τα </a:t>
            </a:r>
            <a:r>
              <a:rPr lang="el-GR" sz="1600" dirty="0" err="1">
                <a:solidFill>
                  <a:srgbClr val="2B3616"/>
                </a:solidFill>
              </a:rPr>
              <a:t>απαέρια</a:t>
            </a:r>
            <a:r>
              <a:rPr lang="el-GR" sz="1600" dirty="0">
                <a:solidFill>
                  <a:srgbClr val="2B3616"/>
                </a:solidFill>
              </a:rPr>
              <a:t> εξέρχονται σε θερμοκρασία 150 </a:t>
            </a:r>
            <a:r>
              <a:rPr lang="el-GR" sz="1600" baseline="30000" dirty="0">
                <a:solidFill>
                  <a:srgbClr val="2B3616"/>
                </a:solidFill>
              </a:rPr>
              <a:t>ο</a:t>
            </a:r>
            <a:r>
              <a:rPr lang="en-US" sz="1600" dirty="0">
                <a:solidFill>
                  <a:srgbClr val="2B3616"/>
                </a:solidFill>
              </a:rPr>
              <a:t>C</a:t>
            </a:r>
            <a:r>
              <a:rPr lang="el-GR" sz="1600" dirty="0">
                <a:solidFill>
                  <a:srgbClr val="2B3616"/>
                </a:solidFill>
              </a:rPr>
              <a:t> και περιέχουν 1 </a:t>
            </a:r>
            <a:r>
              <a:rPr lang="el-GR" sz="1600" dirty="0" smtClean="0">
                <a:solidFill>
                  <a:srgbClr val="2B3616"/>
                </a:solidFill>
              </a:rPr>
              <a:t>%</a:t>
            </a:r>
            <a:r>
              <a:rPr lang="el-GR" sz="1600" dirty="0" err="1" smtClean="0">
                <a:solidFill>
                  <a:srgbClr val="2B3616"/>
                </a:solidFill>
              </a:rPr>
              <a:t>κ.ο.</a:t>
            </a:r>
            <a:r>
              <a:rPr lang="el-GR" sz="1600" dirty="0" smtClean="0">
                <a:solidFill>
                  <a:srgbClr val="2B3616"/>
                </a:solidFill>
              </a:rPr>
              <a:t> </a:t>
            </a:r>
            <a:r>
              <a:rPr lang="en-US" sz="1600" dirty="0">
                <a:solidFill>
                  <a:srgbClr val="2B3616"/>
                </a:solidFill>
              </a:rPr>
              <a:t>CO</a:t>
            </a:r>
            <a:r>
              <a:rPr lang="el-GR" sz="1600" dirty="0">
                <a:solidFill>
                  <a:srgbClr val="2B3616"/>
                </a:solidFill>
              </a:rPr>
              <a:t>. Θεωρώντας 25 % περίσσεια αέρα, στην τροφοδοσία, να υπολογιστεί η ωφέλιμη θερμότητα και η απόδοση του καυστήρα ως προς την ΑΘΔ και την ΚΘΔ της τροφοδοσίας.</a:t>
            </a:r>
          </a:p>
        </p:txBody>
      </p:sp>
      <p:sp>
        <p:nvSpPr>
          <p:cNvPr id="10" name="Ορθογώνιο 9"/>
          <p:cNvSpPr/>
          <p:nvPr/>
        </p:nvSpPr>
        <p:spPr>
          <a:xfrm>
            <a:off x="-3852" y="3262408"/>
            <a:ext cx="9144032" cy="2529923"/>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Ισοζύγιο Θερμότητας: 	θερμότητα που	=  ωφέλιμη   +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λανθάνουσα </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απώλειες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παράγεται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κατά την</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κατά την καύση μπορεί να υπολογιστεί από τη διαφορά της ενθαλπίας των προϊόντων της αντίδρασης μείον την ενθαλπία των αντιδρώντων (βιομάζα και αέρας). Για το λόγω αυτό αρχικά πρέπει να υπολογιστεί η ενθαλπία σχηματισμού της βιομάζας από την Α.Θ.Δ. της:</a:t>
            </a:r>
            <a:endParaRPr lang="el-GR" sz="1600" dirty="0">
              <a:solidFill>
                <a:srgbClr val="2B3616"/>
              </a:solidFill>
            </a:endParaRPr>
          </a:p>
        </p:txBody>
      </p:sp>
      <p:graphicFrame>
        <p:nvGraphicFramePr>
          <p:cNvPr id="11" name="Αντικείμενο 10"/>
          <p:cNvGraphicFramePr>
            <a:graphicFrameLocks noChangeAspect="1"/>
          </p:cNvGraphicFramePr>
          <p:nvPr>
            <p:extLst>
              <p:ext uri="{D42A27DB-BD31-4B8C-83A1-F6EECF244321}">
                <p14:modId xmlns:p14="http://schemas.microsoft.com/office/powerpoint/2010/main" val="2843177934"/>
              </p:ext>
            </p:extLst>
          </p:nvPr>
        </p:nvGraphicFramePr>
        <p:xfrm>
          <a:off x="2267744" y="5792331"/>
          <a:ext cx="3833813" cy="393700"/>
        </p:xfrm>
        <a:graphic>
          <a:graphicData uri="http://schemas.openxmlformats.org/presentationml/2006/ole">
            <mc:AlternateContent xmlns:mc="http://schemas.openxmlformats.org/markup-compatibility/2006">
              <mc:Choice xmlns:v="urn:schemas-microsoft-com:vml" Requires="v">
                <p:oleObj spid="_x0000_s3124" r:id="rId3" imgW="3835400" imgH="393700" progId="">
                  <p:embed/>
                </p:oleObj>
              </mc:Choice>
              <mc:Fallback>
                <p:oleObj r:id="rId3" imgW="3835400" imgH="393700" progId="">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5792331"/>
                        <a:ext cx="3833813"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60190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9895</TotalTime>
  <Words>1344</Words>
  <Application>Microsoft Office PowerPoint</Application>
  <PresentationFormat>On-screen Show (4:3)</PresentationFormat>
  <Paragraphs>348</Paragraphs>
  <Slides>26</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0</vt:i4>
      </vt:variant>
      <vt:variant>
        <vt:lpstr>Slide Titles</vt:lpstr>
      </vt:variant>
      <vt:variant>
        <vt:i4>26</vt:i4>
      </vt:variant>
    </vt:vector>
  </HeadingPairs>
  <TitlesOfParts>
    <vt:vector size="35" baseType="lpstr">
      <vt:lpstr>Arial</vt:lpstr>
      <vt:lpstr>Calibri</vt:lpstr>
      <vt:lpstr>Cambria Math</vt:lpstr>
      <vt:lpstr>Comic Sans MS</vt:lpstr>
      <vt:lpstr>Symbol</vt:lpstr>
      <vt:lpstr>Tahoma</vt:lpstr>
      <vt:lpstr>Times New Roman</vt:lpstr>
      <vt:lpstr>Wingdings</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user</cp:lastModifiedBy>
  <cp:revision>313</cp:revision>
  <dcterms:created xsi:type="dcterms:W3CDTF">2011-10-10T12:35:39Z</dcterms:created>
  <dcterms:modified xsi:type="dcterms:W3CDTF">2023-05-05T09:07:41Z</dcterms:modified>
</cp:coreProperties>
</file>