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62" r:id="rId8"/>
    <p:sldId id="263" r:id="rId9"/>
    <p:sldId id="265" r:id="rId10"/>
    <p:sldId id="266" r:id="rId11"/>
    <p:sldId id="264" r:id="rId12"/>
    <p:sldId id="267" r:id="rId13"/>
    <p:sldId id="268" r:id="rId14"/>
    <p:sldId id="26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88DAE6-87D4-41EA-B824-B7D2D91B92E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B7F87CE-C2EB-49FF-9EDB-6BC5C1BE17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DADDC7-7FBD-405A-A958-4717CB577F01}"/>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5" name="Θέση υποσέλιδου 4">
            <a:extLst>
              <a:ext uri="{FF2B5EF4-FFF2-40B4-BE49-F238E27FC236}">
                <a16:creationId xmlns:a16="http://schemas.microsoft.com/office/drawing/2014/main" id="{C2CFAAB2-357C-4B63-BB86-9291E7C9125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0FB4E77-1493-40C4-A22C-B091EEB14BD1}"/>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10241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5638EE-D858-449F-BBD2-CF85711A131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E84CF9B-AA5C-4FB7-BE90-FD5D96AEBD3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1E6B1F-A509-4D10-9E66-B9D8BA20A786}"/>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5" name="Θέση υποσέλιδου 4">
            <a:extLst>
              <a:ext uri="{FF2B5EF4-FFF2-40B4-BE49-F238E27FC236}">
                <a16:creationId xmlns:a16="http://schemas.microsoft.com/office/drawing/2014/main" id="{80123D9A-E70C-4550-96A9-C797874603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C32E295-BA45-4AFE-8E48-4F469EB8C10E}"/>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48229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BDC828F-D3AD-4036-9CAB-149642E2697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8EC095D-95E8-44B3-B8FE-F1C5DCDB70E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A96ADE-78C8-40AD-A216-52F7EE22D703}"/>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5" name="Θέση υποσέλιδου 4">
            <a:extLst>
              <a:ext uri="{FF2B5EF4-FFF2-40B4-BE49-F238E27FC236}">
                <a16:creationId xmlns:a16="http://schemas.microsoft.com/office/drawing/2014/main" id="{B7A2B07D-0A37-4938-947F-207A285973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02228A1-A601-48E5-95B2-12C725BADB6A}"/>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192537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40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2118012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56F5069-7627-44FE-BD66-C761F75B9075}" type="datetimeFigureOut">
              <a:rPr lang="el-GR" smtClean="0"/>
              <a:t>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90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56F5069-7627-44FE-BD66-C761F75B9075}" type="datetimeFigureOut">
              <a:rPr lang="el-GR" smtClean="0"/>
              <a:t>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72163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56F5069-7627-44FE-BD66-C761F75B9075}" type="datetimeFigureOut">
              <a:rPr lang="el-GR" smtClean="0"/>
              <a:t>8/5/2020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727597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56F5069-7627-44FE-BD66-C761F75B9075}" type="datetimeFigureOut">
              <a:rPr lang="el-GR" smtClean="0"/>
              <a:t>8/5/2020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408022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56F5069-7627-44FE-BD66-C761F75B9075}" type="datetimeFigureOut">
              <a:rPr lang="el-GR" smtClean="0"/>
              <a:t>8/5/2020</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31226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6F5069-7627-44FE-BD66-C761F75B9075}" type="datetimeFigureOut">
              <a:rPr lang="el-GR" smtClean="0"/>
              <a:t>8/5/2020</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CEF8A5-3539-458C-A98C-756B02584A60}" type="slidenum">
              <a:rPr lang="el-GR" smtClean="0"/>
              <a:t>‹#›</a:t>
            </a:fld>
            <a:endParaRPr lang="el-GR"/>
          </a:p>
        </p:txBody>
      </p:sp>
    </p:spTree>
    <p:extLst>
      <p:ext uri="{BB962C8B-B14F-4D97-AF65-F5344CB8AC3E}">
        <p14:creationId xmlns:p14="http://schemas.microsoft.com/office/powerpoint/2010/main" val="37691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E753B-E2BA-4C4A-A1F8-ED613B430D9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C06A26-137F-4670-A2FD-2390FFFA3B7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27848D7-9F90-4FAD-A17F-AD7F6B570832}"/>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5" name="Θέση υποσέλιδου 4">
            <a:extLst>
              <a:ext uri="{FF2B5EF4-FFF2-40B4-BE49-F238E27FC236}">
                <a16:creationId xmlns:a16="http://schemas.microsoft.com/office/drawing/2014/main" id="{CF4FC20B-5046-4B0D-A003-6B45359E21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71D615-1E4F-4CA7-9BAC-D6EC3BE47842}"/>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45049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56F5069-7627-44FE-BD66-C761F75B9075}" type="datetimeFigureOut">
              <a:rPr lang="el-GR" smtClean="0"/>
              <a:t>8/5/2020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3200572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37227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56F5069-7627-44FE-BD66-C761F75B9075}" type="datetimeFigureOut">
              <a:rPr lang="el-GR" smtClean="0"/>
              <a:t>8/5/2020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CEF8A5-3539-458C-A98C-756B02584A60}" type="slidenum">
              <a:rPr lang="el-GR" smtClean="0"/>
              <a:t>‹#›</a:t>
            </a:fld>
            <a:endParaRPr lang="el-GR"/>
          </a:p>
        </p:txBody>
      </p:sp>
    </p:spTree>
    <p:extLst>
      <p:ext uri="{BB962C8B-B14F-4D97-AF65-F5344CB8AC3E}">
        <p14:creationId xmlns:p14="http://schemas.microsoft.com/office/powerpoint/2010/main" val="109403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6B01E-5219-467D-AB9C-74DAA7C0EF8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3D17869-490C-4C3E-AD73-F0FB83C1E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5042D73-6AF7-4BA9-B25C-4E72D7621997}"/>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5" name="Θέση υποσέλιδου 4">
            <a:extLst>
              <a:ext uri="{FF2B5EF4-FFF2-40B4-BE49-F238E27FC236}">
                <a16:creationId xmlns:a16="http://schemas.microsoft.com/office/drawing/2014/main" id="{70E99DE1-824C-456C-88D9-D899F69718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97F1B92-4718-41AD-8E9B-EDDCDAC58C8E}"/>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54669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32DE64-32D0-485E-BD33-EC79FFC18C0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A0C8531-13E7-426D-BD99-7F4345361F7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5813809-760F-467C-8357-B6A824E3E47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EF6FAAF-A2B4-49DA-B7B9-DD451AC65C9B}"/>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6" name="Θέση υποσέλιδου 5">
            <a:extLst>
              <a:ext uri="{FF2B5EF4-FFF2-40B4-BE49-F238E27FC236}">
                <a16:creationId xmlns:a16="http://schemas.microsoft.com/office/drawing/2014/main" id="{0DAC7297-CD86-4863-8207-943AF3F7743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525AB92-CAE5-4C73-8569-66760F38CB5E}"/>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6448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5E5671-BA4B-4CE4-A54A-CD9742C987E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B35E99B-3568-4ABF-AF5D-72CAB26217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E4B0E5C-6E2C-4A54-A104-0FBBD06F79A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5230CAE-EA48-47F8-9ED3-443B4FCA9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45AB787-6422-4F2C-A0EC-5A62815B1A5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D3EB974-5335-4A24-BC28-69CB551752DE}"/>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8" name="Θέση υποσέλιδου 7">
            <a:extLst>
              <a:ext uri="{FF2B5EF4-FFF2-40B4-BE49-F238E27FC236}">
                <a16:creationId xmlns:a16="http://schemas.microsoft.com/office/drawing/2014/main" id="{C4CE6213-A442-4BD1-9DE5-0220C0EE59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BE9DB4F-56A6-4EAE-AD1C-372833C32F9B}"/>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28044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82DD49-2F3C-4CF8-A36C-94CD3D493A5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4DE129F-A70E-4803-996A-5B7719311438}"/>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4" name="Θέση υποσέλιδου 3">
            <a:extLst>
              <a:ext uri="{FF2B5EF4-FFF2-40B4-BE49-F238E27FC236}">
                <a16:creationId xmlns:a16="http://schemas.microsoft.com/office/drawing/2014/main" id="{38821CC0-D56F-4758-9307-5DC5C521171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8FDA037-39C0-476B-9112-3709B7055F38}"/>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33534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EC62065-0158-464A-8F87-B5C3777962AA}"/>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3" name="Θέση υποσέλιδου 2">
            <a:extLst>
              <a:ext uri="{FF2B5EF4-FFF2-40B4-BE49-F238E27FC236}">
                <a16:creationId xmlns:a16="http://schemas.microsoft.com/office/drawing/2014/main" id="{3A6A7523-1685-4877-BF80-26C6032EF46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994153E-ABA1-4718-A061-809C6C604825}"/>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33234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19E218-AC6E-4C19-9CAD-9F1F8C9DD5D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5C83C7-6BB5-45EC-BA37-4640CE31D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4D09797-D869-4ED2-B918-040BB1BB7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75E079A-99F9-4F3C-B66F-CB0FBF741128}"/>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6" name="Θέση υποσέλιδου 5">
            <a:extLst>
              <a:ext uri="{FF2B5EF4-FFF2-40B4-BE49-F238E27FC236}">
                <a16:creationId xmlns:a16="http://schemas.microsoft.com/office/drawing/2014/main" id="{8CA98137-5C19-469E-9F08-85A80477B54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EF9391A-865C-4D94-AE77-D6797BAEA41F}"/>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227715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20AA3F-BC63-4D76-9DAC-C8DBF0C728B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BEC3221-F45C-45D0-AD9A-7E3FD85A0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86CE96D-D538-4FCC-BDDF-F94B6BF2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42E7353-A3EB-4396-A634-AA08755ED3CB}"/>
              </a:ext>
            </a:extLst>
          </p:cNvPr>
          <p:cNvSpPr>
            <a:spLocks noGrp="1"/>
          </p:cNvSpPr>
          <p:nvPr>
            <p:ph type="dt" sz="half" idx="10"/>
          </p:nvPr>
        </p:nvSpPr>
        <p:spPr/>
        <p:txBody>
          <a:bodyPr/>
          <a:lstStyle/>
          <a:p>
            <a:fld id="{52ABC25F-D6CC-4058-BD88-459B4DB8EB17}" type="datetimeFigureOut">
              <a:rPr lang="el-GR" smtClean="0"/>
              <a:t>8/5/2020</a:t>
            </a:fld>
            <a:endParaRPr lang="el-GR"/>
          </a:p>
        </p:txBody>
      </p:sp>
      <p:sp>
        <p:nvSpPr>
          <p:cNvPr id="6" name="Θέση υποσέλιδου 5">
            <a:extLst>
              <a:ext uri="{FF2B5EF4-FFF2-40B4-BE49-F238E27FC236}">
                <a16:creationId xmlns:a16="http://schemas.microsoft.com/office/drawing/2014/main" id="{59C7B85F-6281-48D4-B3AE-A194BE2BFF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A09F9B-091E-464F-8FB0-60B5CBB1EF6C}"/>
              </a:ext>
            </a:extLst>
          </p:cNvPr>
          <p:cNvSpPr>
            <a:spLocks noGrp="1"/>
          </p:cNvSpPr>
          <p:nvPr>
            <p:ph type="sldNum" sz="quarter" idx="12"/>
          </p:nvPr>
        </p:nvSpPr>
        <p:spPr/>
        <p:txBody>
          <a:bodyPr/>
          <a:lstStyle/>
          <a:p>
            <a:fld id="{2AF2748F-DD07-4387-A2C8-C81EFA75ED87}" type="slidenum">
              <a:rPr lang="el-GR" smtClean="0"/>
              <a:t>‹#›</a:t>
            </a:fld>
            <a:endParaRPr lang="el-GR"/>
          </a:p>
        </p:txBody>
      </p:sp>
    </p:spTree>
    <p:extLst>
      <p:ext uri="{BB962C8B-B14F-4D97-AF65-F5344CB8AC3E}">
        <p14:creationId xmlns:p14="http://schemas.microsoft.com/office/powerpoint/2010/main" val="368025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48C69D6-7D74-40DD-844A-FA0FD80C4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265B8A3-CC01-421A-9B96-059B98160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E3ED8DD-8CDE-4809-85A4-37E7288B8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BC25F-D6CC-4058-BD88-459B4DB8EB17}" type="datetimeFigureOut">
              <a:rPr lang="el-GR" smtClean="0"/>
              <a:t>8/5/2020</a:t>
            </a:fld>
            <a:endParaRPr lang="el-GR"/>
          </a:p>
        </p:txBody>
      </p:sp>
      <p:sp>
        <p:nvSpPr>
          <p:cNvPr id="5" name="Θέση υποσέλιδου 4">
            <a:extLst>
              <a:ext uri="{FF2B5EF4-FFF2-40B4-BE49-F238E27FC236}">
                <a16:creationId xmlns:a16="http://schemas.microsoft.com/office/drawing/2014/main" id="{55C5EC4E-7837-4895-B244-8689FB7D6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1B9A906-9ED0-47F9-81B3-814720D68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2748F-DD07-4387-A2C8-C81EFA75ED87}" type="slidenum">
              <a:rPr lang="el-GR" smtClean="0"/>
              <a:t>‹#›</a:t>
            </a:fld>
            <a:endParaRPr lang="el-GR"/>
          </a:p>
        </p:txBody>
      </p:sp>
    </p:spTree>
    <p:extLst>
      <p:ext uri="{BB962C8B-B14F-4D97-AF65-F5344CB8AC3E}">
        <p14:creationId xmlns:p14="http://schemas.microsoft.com/office/powerpoint/2010/main" val="420620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56F5069-7627-44FE-BD66-C761F75B9075}" type="datetimeFigureOut">
              <a:rPr lang="el-GR" smtClean="0"/>
              <a:t>8/5/2020</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CEF8A5-3539-458C-A98C-756B02584A60}"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5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78200B-24F5-4B9A-BDC7-F5C6583E3FA3}"/>
              </a:ext>
            </a:extLst>
          </p:cNvPr>
          <p:cNvSpPr>
            <a:spLocks noGrp="1"/>
          </p:cNvSpPr>
          <p:nvPr>
            <p:ph type="ctrTitle"/>
          </p:nvPr>
        </p:nvSpPr>
        <p:spPr/>
        <p:txBody>
          <a:bodyPr/>
          <a:lstStyle/>
          <a:p>
            <a:r>
              <a:rPr lang="el-GR" dirty="0"/>
              <a:t>Πιθανότητες και Στατιστική</a:t>
            </a:r>
          </a:p>
        </p:txBody>
      </p:sp>
      <p:sp>
        <p:nvSpPr>
          <p:cNvPr id="3" name="Υπότιτλος 2">
            <a:extLst>
              <a:ext uri="{FF2B5EF4-FFF2-40B4-BE49-F238E27FC236}">
                <a16:creationId xmlns:a16="http://schemas.microsoft.com/office/drawing/2014/main" id="{FB8F5C35-1754-4777-9601-667DF18571BE}"/>
              </a:ext>
            </a:extLst>
          </p:cNvPr>
          <p:cNvSpPr>
            <a:spLocks noGrp="1"/>
          </p:cNvSpPr>
          <p:nvPr>
            <p:ph type="subTitle" idx="1"/>
          </p:nvPr>
        </p:nvSpPr>
        <p:spPr/>
        <p:txBody>
          <a:bodyPr/>
          <a:lstStyle/>
          <a:p>
            <a:r>
              <a:rPr lang="el-GR" dirty="0" err="1"/>
              <a:t>Εκτιμητικη</a:t>
            </a:r>
            <a:r>
              <a:rPr lang="el-GR" dirty="0"/>
              <a:t> και </a:t>
            </a:r>
            <a:r>
              <a:rPr lang="el-GR" dirty="0" err="1"/>
              <a:t>διαστηματα</a:t>
            </a:r>
            <a:r>
              <a:rPr lang="el-GR" dirty="0"/>
              <a:t> </a:t>
            </a:r>
            <a:r>
              <a:rPr lang="el-GR" dirty="0" err="1"/>
              <a:t>εμπιστοσυνης</a:t>
            </a:r>
            <a:endParaRPr lang="el-GR" dirty="0"/>
          </a:p>
        </p:txBody>
      </p:sp>
    </p:spTree>
    <p:extLst>
      <p:ext uri="{BB962C8B-B14F-4D97-AF65-F5344CB8AC3E}">
        <p14:creationId xmlns:p14="http://schemas.microsoft.com/office/powerpoint/2010/main" val="381274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65F286-B1DD-47A0-ABBE-FAA01E9AA82E}"/>
              </a:ext>
            </a:extLst>
          </p:cNvPr>
          <p:cNvSpPr>
            <a:spLocks noGrp="1"/>
          </p:cNvSpPr>
          <p:nvPr>
            <p:ph type="title"/>
          </p:nvPr>
        </p:nvSpPr>
        <p:spPr/>
        <p:txBody>
          <a:bodyPr>
            <a:normAutofit/>
          </a:bodyPr>
          <a:lstStyle/>
          <a:p>
            <a:pPr algn="ctr"/>
            <a:r>
              <a:rPr lang="el-GR" sz="4000" dirty="0"/>
              <a:t>Διαστήματα Εμπιστοσύνης</a:t>
            </a:r>
          </a:p>
        </p:txBody>
      </p:sp>
      <p:sp>
        <p:nvSpPr>
          <p:cNvPr id="4" name="Θέση περιεχομένου 3">
            <a:extLst>
              <a:ext uri="{FF2B5EF4-FFF2-40B4-BE49-F238E27FC236}">
                <a16:creationId xmlns:a16="http://schemas.microsoft.com/office/drawing/2014/main" id="{AF07535E-1EA7-4196-948C-CBBC6C0D2D96}"/>
              </a:ext>
            </a:extLst>
          </p:cNvPr>
          <p:cNvSpPr>
            <a:spLocks noGrp="1"/>
          </p:cNvSpPr>
          <p:nvPr>
            <p:ph idx="1"/>
          </p:nvPr>
        </p:nvSpPr>
        <p:spPr>
          <a:xfrm>
            <a:off x="1096963" y="1846264"/>
            <a:ext cx="10058400" cy="106319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defTabSz="457200">
              <a:defRPr/>
            </a:pPr>
            <a:r>
              <a:rPr lang="el-GR" sz="2000" dirty="0">
                <a:solidFill>
                  <a:srgbClr val="000000"/>
                </a:solidFill>
                <a:latin typeface="Times New Roman" panose="02020603050405020304" pitchFamily="18" charset="0"/>
                <a:cs typeface="Times New Roman" panose="02020603050405020304" pitchFamily="18" charset="0"/>
              </a:rPr>
              <a:t>Διάστημα εμπιστοσύνης μιας παραμέτρου της κανονικής κατανομής ενός πληθυσμού λέγεται ένα διάστημα γύρω απ</a:t>
            </a:r>
            <a:r>
              <a:rPr lang="el-GR" dirty="0">
                <a:solidFill>
                  <a:srgbClr val="000000"/>
                </a:solidFill>
                <a:latin typeface="Times New Roman" panose="02020603050405020304" pitchFamily="18" charset="0"/>
                <a:cs typeface="Times New Roman" panose="02020603050405020304" pitchFamily="18" charset="0"/>
              </a:rPr>
              <a:t>ό έναν σημειακό εκτιμητή της παραμέτρου αυτής που περιέχει με δεδομένη πιθανότητα την παράμετρο.</a:t>
            </a:r>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Θέση περιεχομένου 3">
            <a:extLst>
              <a:ext uri="{FF2B5EF4-FFF2-40B4-BE49-F238E27FC236}">
                <a16:creationId xmlns:a16="http://schemas.microsoft.com/office/drawing/2014/main" id="{893CD26D-432B-43A9-AB0A-27498E02851C}"/>
              </a:ext>
            </a:extLst>
          </p:cNvPr>
          <p:cNvSpPr txBox="1">
            <a:spLocks/>
          </p:cNvSpPr>
          <p:nvPr/>
        </p:nvSpPr>
        <p:spPr>
          <a:xfrm>
            <a:off x="1096963" y="3208628"/>
            <a:ext cx="10058400" cy="1063191"/>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chor="ct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defTabSz="457200">
              <a:defRPr/>
            </a:pPr>
            <a:r>
              <a:rPr lang="el-GR" dirty="0">
                <a:solidFill>
                  <a:srgbClr val="000000"/>
                </a:solidFill>
                <a:latin typeface="Times New Roman" panose="02020603050405020304" pitchFamily="18" charset="0"/>
                <a:cs typeface="Times New Roman" panose="02020603050405020304" pitchFamily="18" charset="0"/>
              </a:rPr>
              <a:t>Η εύρεση ενός διαστήματος εμπιστοσύνης μιας παραμέτρου ενός πληθυσμού γίνεται με την βοήθεια ενός στατιστικού (συνάρτηση των δειγματικών παρατηρήσεων), που περιέχει την εκτιμώμενη παράμετρο του πληθυσμού, του οποίου γνωρίζουμε την κατανομή και μιας στοχαστικής πρότασης για το στατιστικό αυτό.</a:t>
            </a:r>
          </a:p>
        </p:txBody>
      </p:sp>
      <p:sp>
        <p:nvSpPr>
          <p:cNvPr id="6" name="Θέση περιεχομένου 3">
            <a:extLst>
              <a:ext uri="{FF2B5EF4-FFF2-40B4-BE49-F238E27FC236}">
                <a16:creationId xmlns:a16="http://schemas.microsoft.com/office/drawing/2014/main" id="{F3CD427E-5C64-4128-91B0-BD04C79B1499}"/>
              </a:ext>
            </a:extLst>
          </p:cNvPr>
          <p:cNvSpPr txBox="1">
            <a:spLocks/>
          </p:cNvSpPr>
          <p:nvPr/>
        </p:nvSpPr>
        <p:spPr>
          <a:xfrm>
            <a:off x="1096963" y="4570992"/>
            <a:ext cx="10058400" cy="1063191"/>
          </a:xfrm>
          <a:prstGeom prst="rect">
            <a:avLst/>
          </a:prstGeom>
        </p:spPr>
        <p:style>
          <a:lnRef idx="1">
            <a:schemeClr val="accent1"/>
          </a:lnRef>
          <a:fillRef idx="2">
            <a:schemeClr val="accent1"/>
          </a:fillRef>
          <a:effectRef idx="1">
            <a:schemeClr val="accent1"/>
          </a:effectRef>
          <a:fontRef idx="minor">
            <a:schemeClr val="dk1"/>
          </a:fontRef>
        </p:style>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 defTabSz="457200">
              <a:defRPr/>
            </a:pPr>
            <a:r>
              <a:rPr lang="el-GR" dirty="0">
                <a:solidFill>
                  <a:srgbClr val="000000"/>
                </a:solidFill>
                <a:latin typeface="Times New Roman" panose="02020603050405020304" pitchFamily="18" charset="0"/>
                <a:cs typeface="Times New Roman" panose="02020603050405020304" pitchFamily="18" charset="0"/>
              </a:rPr>
              <a:t>Ο συντελεστής εμπιστοσύνης 1-α ενός διαστήματος εμπιστοσύνης είναι η πιθανότητα το διάστημα αυτό να περιέχει την πραγματική παράμετρο του πληθυσμού. Το α λέγεται στάθμη σημαντικότητας του διαστήματος εμπιστοσύνης.</a:t>
            </a:r>
          </a:p>
        </p:txBody>
      </p:sp>
    </p:spTree>
    <p:extLst>
      <p:ext uri="{BB962C8B-B14F-4D97-AF65-F5344CB8AC3E}">
        <p14:creationId xmlns:p14="http://schemas.microsoft.com/office/powerpoint/2010/main" val="129350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7D655438-CA36-41FA-AB49-97A712E72437}"/>
                  </a:ext>
                </a:extLst>
              </p:cNvPr>
              <p:cNvSpPr>
                <a:spLocks noGrp="1"/>
              </p:cNvSpPr>
              <p:nvPr>
                <p:ph idx="1"/>
              </p:nvPr>
            </p:nvSpPr>
            <p:spPr/>
            <p:txBody>
              <a:bodyPr/>
              <a:lstStyle/>
              <a:p>
                <a:r>
                  <a:rPr lang="el-GR" dirty="0"/>
                  <a:t>Για παράδειγμα η εύρεση ενός 100(1-α)% διαστήματος εμπιστοσύνης για την μέση τιμή μ ενός κανονικού πληθυσμού με τυπική απόκλιση σ από ένα δείγμα μεγέθους </a:t>
                </a:r>
                <a:r>
                  <a:rPr lang="en-US" dirty="0"/>
                  <a:t>n </a:t>
                </a:r>
                <a:r>
                  <a:rPr lang="el-GR" dirty="0"/>
                  <a:t>γίνεται με την βοήθεια του στατιστικού</a:t>
                </a:r>
                <a:r>
                  <a:rPr lang="en-US" dirty="0"/>
                  <a:t>:</a:t>
                </a:r>
              </a:p>
              <a:p>
                <a:pPr algn="ctr"/>
                <a:r>
                  <a:rPr lang="en-US" dirty="0"/>
                  <a:t>Z = </a:t>
                </a:r>
                <a14:m>
                  <m:oMath xmlns:m="http://schemas.openxmlformats.org/officeDocument/2006/math">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l-GR" b="0" i="1" smtClean="0">
                            <a:latin typeface="Cambria Math" panose="02040503050406030204" pitchFamily="18" charset="0"/>
                          </a:rPr>
                          <m:t>𝜇</m:t>
                        </m:r>
                      </m:num>
                      <m:den>
                        <m:r>
                          <a:rPr lang="el-GR" b="0" i="1" smtClean="0">
                            <a:latin typeface="Cambria Math" panose="02040503050406030204" pitchFamily="18" charset="0"/>
                          </a:rPr>
                          <m:t>𝜎</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r>
                              <a:rPr lang="en-US" b="0" i="1" smtClean="0">
                                <a:latin typeface="Cambria Math" panose="02040503050406030204" pitchFamily="18" charset="0"/>
                              </a:rPr>
                              <m:t>𝑛</m:t>
                            </m:r>
                          </m:e>
                        </m:rad>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(0,1)</m:t>
                    </m:r>
                  </m:oMath>
                </a14:m>
                <a:endParaRPr lang="en-US" dirty="0"/>
              </a:p>
              <a:p>
                <a:pPr algn="ctr"/>
                <a:r>
                  <a:rPr lang="en-US" dirty="0"/>
                  <a:t>P(|Z|</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/2</m:t>
                        </m:r>
                      </m:sub>
                    </m:sSub>
                  </m:oMath>
                </a14:m>
                <a:r>
                  <a:rPr lang="en-US" dirty="0"/>
                  <a:t>) =1-</a:t>
                </a:r>
                <a:r>
                  <a:rPr lang="el-GR" dirty="0"/>
                  <a:t>α</a:t>
                </a:r>
              </a:p>
              <a:p>
                <a:pPr algn="ctr"/>
                <a:endParaRPr lang="el-GR" dirty="0"/>
              </a:p>
              <a:p>
                <a:pPr algn="just"/>
                <a:r>
                  <a:rPr lang="el-GR" dirty="0"/>
                  <a:t>Ένα διάστημα εμπιστοσύνης 95%(με κέντρο τη δειγματική μέση τιμή) για την μέση τιμή ενός πληθυσμού περιέχει την πραγματική μέση τιμή του πληθυσμού με πιθανότητα 0,95. Η στάθμη σημαντικότητας ενός 95% διαστήματος εμπιστοσύνης είναι 0,05.</a:t>
                </a:r>
                <a:r>
                  <a:rPr lang="en-US" dirty="0"/>
                  <a:t> </a:t>
                </a:r>
                <a:endParaRPr lang="el-GR" dirty="0"/>
              </a:p>
            </p:txBody>
          </p:sp>
        </mc:Choice>
        <mc:Fallback xmlns="">
          <p:sp>
            <p:nvSpPr>
              <p:cNvPr id="3" name="Θέση περιεχομένου 2">
                <a:extLst>
                  <a:ext uri="{FF2B5EF4-FFF2-40B4-BE49-F238E27FC236}">
                    <a16:creationId xmlns:a16="http://schemas.microsoft.com/office/drawing/2014/main" id="{7D655438-CA36-41FA-AB49-97A712E72437}"/>
                  </a:ext>
                </a:extLst>
              </p:cNvPr>
              <p:cNvSpPr>
                <a:spLocks noGrp="1" noRot="1" noChangeAspect="1" noMove="1" noResize="1" noEditPoints="1" noAdjustHandles="1" noChangeArrowheads="1" noChangeShapeType="1" noTextEdit="1"/>
              </p:cNvSpPr>
              <p:nvPr>
                <p:ph idx="1"/>
              </p:nvPr>
            </p:nvSpPr>
            <p:spPr>
              <a:blipFill>
                <a:blip r:embed="rId2"/>
                <a:stretch>
                  <a:fillRect l="-606" t="-1667" r="-1515"/>
                </a:stretch>
              </a:blipFill>
            </p:spPr>
            <p:txBody>
              <a:bodyPr/>
              <a:lstStyle/>
              <a:p>
                <a:r>
                  <a:rPr lang="el-GR">
                    <a:noFill/>
                  </a:rPr>
                  <a:t> </a:t>
                </a:r>
              </a:p>
            </p:txBody>
          </p:sp>
        </mc:Fallback>
      </mc:AlternateContent>
      <p:sp>
        <p:nvSpPr>
          <p:cNvPr id="4" name="Τίτλος 1">
            <a:extLst>
              <a:ext uri="{FF2B5EF4-FFF2-40B4-BE49-F238E27FC236}">
                <a16:creationId xmlns:a16="http://schemas.microsoft.com/office/drawing/2014/main" id="{ACD6FC15-A5E7-4FD0-AE86-B17137B1FD73}"/>
              </a:ext>
            </a:extLst>
          </p:cNvPr>
          <p:cNvSpPr>
            <a:spLocks noGrp="1"/>
          </p:cNvSpPr>
          <p:nvPr>
            <p:ph type="title"/>
          </p:nvPr>
        </p:nvSpPr>
        <p:spPr>
          <a:xfrm>
            <a:off x="1096963" y="287338"/>
            <a:ext cx="10058400" cy="1449387"/>
          </a:xfrm>
        </p:spPr>
        <p:txBody>
          <a:bodyPr>
            <a:normAutofit/>
          </a:bodyPr>
          <a:lstStyle/>
          <a:p>
            <a:pPr algn="ctr"/>
            <a:r>
              <a:rPr lang="el-GR" sz="4000" dirty="0"/>
              <a:t>Διαστήματα Εμπιστοσύνης</a:t>
            </a:r>
          </a:p>
        </p:txBody>
      </p:sp>
    </p:spTree>
    <p:extLst>
      <p:ext uri="{BB962C8B-B14F-4D97-AF65-F5344CB8AC3E}">
        <p14:creationId xmlns:p14="http://schemas.microsoft.com/office/powerpoint/2010/main" val="92287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655438-CA36-41FA-AB49-97A712E72437}"/>
              </a:ext>
            </a:extLst>
          </p:cNvPr>
          <p:cNvSpPr>
            <a:spLocks noGrp="1"/>
          </p:cNvSpPr>
          <p:nvPr>
            <p:ph idx="1"/>
          </p:nvPr>
        </p:nvSpPr>
        <p:spPr/>
        <p:txBody>
          <a:bodyPr/>
          <a:lstStyle/>
          <a:p>
            <a:r>
              <a:rPr lang="el-GR" dirty="0"/>
              <a:t>Βρίσκουμε διαστήματα εμπιστοσύνης για διάφορες παραμέτρους του πληθυσμού</a:t>
            </a:r>
            <a:r>
              <a:rPr lang="en-US" dirty="0"/>
              <a:t>:</a:t>
            </a:r>
          </a:p>
          <a:p>
            <a:pPr>
              <a:buFont typeface="Wingdings" panose="05000000000000000000" pitchFamily="2" charset="2"/>
              <a:buChar char="§"/>
            </a:pPr>
            <a:r>
              <a:rPr lang="el-GR" dirty="0"/>
              <a:t>Μέση τιμή</a:t>
            </a:r>
          </a:p>
          <a:p>
            <a:pPr>
              <a:buFont typeface="Wingdings" panose="05000000000000000000" pitchFamily="2" charset="2"/>
              <a:buChar char="§"/>
            </a:pPr>
            <a:r>
              <a:rPr lang="el-GR" dirty="0"/>
              <a:t>Διαφορά των μέσων τιμών δύο πληθυσμών</a:t>
            </a:r>
          </a:p>
          <a:p>
            <a:pPr>
              <a:buFont typeface="Wingdings" panose="05000000000000000000" pitchFamily="2" charset="2"/>
              <a:buChar char="§"/>
            </a:pPr>
            <a:r>
              <a:rPr lang="el-GR" dirty="0"/>
              <a:t>Διαφορά των μέσων τιμών δύο πληθυσμών από εξαρτημένα δείγματα</a:t>
            </a:r>
          </a:p>
          <a:p>
            <a:pPr>
              <a:buFont typeface="Wingdings" panose="05000000000000000000" pitchFamily="2" charset="2"/>
              <a:buChar char="§"/>
            </a:pPr>
            <a:r>
              <a:rPr lang="el-GR" dirty="0"/>
              <a:t>Αναλογία ενός χαρακτηριστικού σε ένα πληθυσμό</a:t>
            </a:r>
          </a:p>
          <a:p>
            <a:pPr>
              <a:buFont typeface="Wingdings" panose="05000000000000000000" pitchFamily="2" charset="2"/>
              <a:buChar char="§"/>
            </a:pPr>
            <a:r>
              <a:rPr lang="el-GR" dirty="0"/>
              <a:t>Διακύμανση</a:t>
            </a:r>
          </a:p>
          <a:p>
            <a:pPr>
              <a:buFont typeface="Wingdings" panose="05000000000000000000" pitchFamily="2" charset="2"/>
              <a:buChar char="§"/>
            </a:pPr>
            <a:r>
              <a:rPr lang="el-GR" dirty="0"/>
              <a:t>Λόγο διακυμάνσεων 2 πληθυσμών</a:t>
            </a:r>
          </a:p>
          <a:p>
            <a:pPr marL="0" indent="0">
              <a:buNone/>
            </a:pPr>
            <a:r>
              <a:rPr lang="el-GR" dirty="0"/>
              <a:t> Η εύρεση διαστημάτων εμπιστοσύνης είναι διαφορετική ανάλογα με την κατανομή που ακολουθεί ο πληθυσμός και αν το δείγμα είναι μικρό ή μεγάλο (</a:t>
            </a:r>
            <a:r>
              <a:rPr lang="en-US" dirty="0"/>
              <a:t>n&gt;30)</a:t>
            </a:r>
            <a:endParaRPr lang="el-GR" dirty="0"/>
          </a:p>
        </p:txBody>
      </p:sp>
      <p:sp>
        <p:nvSpPr>
          <p:cNvPr id="4" name="Τίτλος 1">
            <a:extLst>
              <a:ext uri="{FF2B5EF4-FFF2-40B4-BE49-F238E27FC236}">
                <a16:creationId xmlns:a16="http://schemas.microsoft.com/office/drawing/2014/main" id="{ACD6FC15-A5E7-4FD0-AE86-B17137B1FD73}"/>
              </a:ext>
            </a:extLst>
          </p:cNvPr>
          <p:cNvSpPr>
            <a:spLocks noGrp="1"/>
          </p:cNvSpPr>
          <p:nvPr>
            <p:ph type="title"/>
          </p:nvPr>
        </p:nvSpPr>
        <p:spPr>
          <a:xfrm>
            <a:off x="1096963" y="287338"/>
            <a:ext cx="10058400" cy="1449387"/>
          </a:xfrm>
        </p:spPr>
        <p:txBody>
          <a:bodyPr>
            <a:normAutofit/>
          </a:bodyPr>
          <a:lstStyle/>
          <a:p>
            <a:pPr algn="ctr"/>
            <a:r>
              <a:rPr lang="el-GR" sz="4000" dirty="0"/>
              <a:t>Διαστήματα Εμπιστοσύνης</a:t>
            </a:r>
          </a:p>
        </p:txBody>
      </p:sp>
    </p:spTree>
    <p:extLst>
      <p:ext uri="{BB962C8B-B14F-4D97-AF65-F5344CB8AC3E}">
        <p14:creationId xmlns:p14="http://schemas.microsoft.com/office/powerpoint/2010/main" val="103423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813057-9218-4692-8C58-B2E734F2121E}"/>
              </a:ext>
            </a:extLst>
          </p:cNvPr>
          <p:cNvSpPr>
            <a:spLocks noGrp="1"/>
          </p:cNvSpPr>
          <p:nvPr>
            <p:ph type="title"/>
          </p:nvPr>
        </p:nvSpPr>
        <p:spPr/>
        <p:txBody>
          <a:bodyPr>
            <a:normAutofit/>
          </a:bodyPr>
          <a:lstStyle/>
          <a:p>
            <a:pPr algn="ctr"/>
            <a:r>
              <a:rPr lang="el-GR" sz="4000" dirty="0"/>
              <a:t>Άσκηση</a:t>
            </a:r>
          </a:p>
        </p:txBody>
      </p:sp>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ACEE3EE4-CEED-4808-B2B9-1AF84260DB28}"/>
                  </a:ext>
                </a:extLst>
              </p:cNvPr>
              <p:cNvSpPr>
                <a:spLocks noGrp="1"/>
              </p:cNvSpPr>
              <p:nvPr>
                <p:ph idx="1"/>
              </p:nvPr>
            </p:nvSpPr>
            <p:spPr/>
            <p:txBody>
              <a:bodyPr>
                <a:normAutofit/>
              </a:bodyPr>
              <a:lstStyle/>
              <a:p>
                <a:r>
                  <a:rPr lang="en-US" dirty="0"/>
                  <a:t>N</a:t>
                </a:r>
                <a:r>
                  <a:rPr lang="el-GR" dirty="0"/>
                  <a:t>α βρεθεί μια εκτιμήτρια με την μέθοδο μέγιστης πιθανοφάνειας για την γεωμετρική κατανομή με την βοήθεια του δείγματος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Χ</m:t>
                        </m:r>
                      </m:e>
                      <m:sub>
                        <m:r>
                          <a:rPr lang="el-GR" b="0" i="1" smtClean="0">
                            <a:latin typeface="Cambria Math" panose="02040503050406030204" pitchFamily="18" charset="0"/>
                          </a:rPr>
                          <m:t>1</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Χ</m:t>
                        </m:r>
                      </m:e>
                      <m:sub>
                        <m:r>
                          <a:rPr lang="el-GR" b="0" i="1" smtClean="0">
                            <a:latin typeface="Cambria Math" panose="02040503050406030204" pitchFamily="18" charset="0"/>
                          </a:rPr>
                          <m:t>2</m:t>
                        </m:r>
                      </m:sub>
                    </m:sSub>
                    <m:r>
                      <a:rPr lang="el-GR" b="0" i="1" smtClean="0">
                        <a:latin typeface="Cambria Math" panose="02040503050406030204" pitchFamily="18" charset="0"/>
                      </a:rPr>
                      <m:t>…, </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Χ</m:t>
                        </m:r>
                      </m:e>
                      <m:sub>
                        <m:r>
                          <a:rPr lang="en-US" b="0" i="1" smtClean="0">
                            <a:latin typeface="Cambria Math" panose="02040503050406030204" pitchFamily="18" charset="0"/>
                          </a:rPr>
                          <m:t>𝑛</m:t>
                        </m:r>
                      </m:sub>
                    </m:sSub>
                  </m:oMath>
                </a14:m>
                <a:endParaRPr lang="en-US" dirty="0"/>
              </a:p>
              <a:p>
                <a:endParaRPr lang="en-US" dirty="0"/>
              </a:p>
              <a:p>
                <a:r>
                  <a:rPr lang="en-US" dirty="0"/>
                  <a:t>f(x) = P(X=x) = p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e>
                      <m:sup>
                        <m:r>
                          <a:rPr lang="en-US" b="0" i="1" smtClean="0">
                            <a:latin typeface="Cambria Math" panose="02040503050406030204" pitchFamily="18" charset="0"/>
                          </a:rPr>
                          <m:t>𝑥</m:t>
                        </m:r>
                        <m:r>
                          <a:rPr lang="en-US" b="0" i="1" smtClean="0">
                            <a:latin typeface="Cambria Math" panose="02040503050406030204" pitchFamily="18" charset="0"/>
                          </a:rPr>
                          <m:t>−1</m:t>
                        </m:r>
                      </m:sup>
                    </m:sSup>
                    <m:r>
                      <a:rPr lang="en-US" b="0" i="1" smtClean="0">
                        <a:latin typeface="Cambria Math" panose="02040503050406030204" pitchFamily="18" charset="0"/>
                      </a:rPr>
                      <m:t>, </m:t>
                    </m:r>
                  </m:oMath>
                </a14:m>
                <a:r>
                  <a:rPr lang="el-GR" dirty="0"/>
                  <a:t>που σημαίνει στην </a:t>
                </a:r>
                <a:r>
                  <a:rPr lang="en-US" dirty="0"/>
                  <a:t>x </a:t>
                </a:r>
                <a:r>
                  <a:rPr lang="el-GR" dirty="0"/>
                  <a:t>δοκιμή να έχει την πρώτη επιτυχία</a:t>
                </a:r>
              </a:p>
              <a:p>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t>p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−1</m:t>
                        </m:r>
                      </m:sup>
                    </m:sSup>
                  </m:oMath>
                </a14:m>
                <a:r>
                  <a:rPr lang="en-US" dirty="0"/>
                  <a:t> p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−1</m:t>
                        </m:r>
                      </m:sup>
                    </m:sSup>
                    <m:r>
                      <a:rPr lang="en-US" b="0" i="1" smtClean="0">
                        <a:latin typeface="Cambria Math" panose="02040503050406030204" pitchFamily="18" charset="0"/>
                      </a:rPr>
                      <m:t>…</m:t>
                    </m:r>
                  </m:oMath>
                </a14:m>
                <a:r>
                  <a:rPr lang="en-US" dirty="0"/>
                  <a:t> p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𝑝</m:t>
                        </m:r>
                        <m:r>
                          <a:rPr lang="en-US" i="1">
                            <a:latin typeface="Cambria Math" panose="02040503050406030204" pitchFamily="18" charset="0"/>
                          </a:rPr>
                          <m:t>)</m:t>
                        </m:r>
                      </m:e>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i="1">
                            <a:latin typeface="Cambria Math" panose="02040503050406030204" pitchFamily="18" charset="0"/>
                          </a:rPr>
                          <m:t>−1</m:t>
                        </m:r>
                      </m:sup>
                    </m:sSup>
                  </m:oMath>
                </a14:m>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𝑛</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e>
                      <m:sup>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𝑛</m:t>
                        </m:r>
                      </m:sup>
                    </m:sSup>
                  </m:oMath>
                </a14:m>
                <a:r>
                  <a:rPr lang="en-US" dirty="0"/>
                  <a:t> </a:t>
                </a:r>
              </a:p>
              <a:p>
                <a:r>
                  <a:rPr lang="en-US" dirty="0"/>
                  <a:t>G(p) = ln L = n ln p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ln(1-p)</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m:t>
                        </m:r>
                      </m:sup>
                    </m:sSup>
                  </m:oMath>
                </a14:m>
                <a:r>
                  <a:rPr lang="en-US" dirty="0"/>
                  <a:t>(p)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𝑛</m:t>
                        </m:r>
                      </m:num>
                      <m:den>
                        <m:r>
                          <a:rPr lang="en-US" b="0" i="1" smtClean="0">
                            <a:latin typeface="Cambria Math" panose="02040503050406030204" pitchFamily="18" charset="0"/>
                          </a:rPr>
                          <m:t>1−</m:t>
                        </m:r>
                        <m:r>
                          <a:rPr lang="en-US" b="0" i="1" smtClean="0">
                            <a:latin typeface="Cambria Math" panose="02040503050406030204" pitchFamily="18" charset="0"/>
                          </a:rPr>
                          <m:t>𝑝</m:t>
                        </m:r>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𝐺</m:t>
                        </m:r>
                      </m:e>
                      <m:sup>
                        <m:r>
                          <a:rPr lang="en-US" i="1">
                            <a:latin typeface="Cambria Math" panose="02040503050406030204" pitchFamily="18" charset="0"/>
                          </a:rPr>
                          <m:t>′</m:t>
                        </m:r>
                      </m:sup>
                    </m:sSup>
                    <m:r>
                      <m:rPr>
                        <m:nor/>
                      </m:rPr>
                      <a:rPr lang="en-US" dirty="0"/>
                      <m:t>(</m:t>
                    </m:r>
                    <m:r>
                      <m:rPr>
                        <m:nor/>
                      </m:rPr>
                      <a:rPr lang="en-US" dirty="0"/>
                      <m:t>p</m:t>
                    </m:r>
                    <m:r>
                      <m:rPr>
                        <m:nor/>
                      </m:rPr>
                      <a:rPr lang="en-US" dirty="0"/>
                      <m:t>) = 0 </m:t>
                    </m:r>
                    <m:r>
                      <a:rPr lang="en-US" b="0" i="1" dirty="0" smtClean="0">
                        <a:latin typeface="Cambria Math" panose="02040503050406030204" pitchFamily="18" charset="0"/>
                        <a:ea typeface="Cambria Math" panose="02040503050406030204" pitchFamily="18" charset="0"/>
                      </a:rPr>
                      <m:t>⇔ </m:t>
                    </m:r>
                  </m:oMath>
                </a14:m>
                <a:r>
                  <a:rPr lang="en-US" dirty="0"/>
                  <a:t> </a:t>
                </a:r>
                <a14:m>
                  <m:oMath xmlns:m="http://schemas.openxmlformats.org/officeDocument/2006/math">
                    <m:acc>
                      <m:accPr>
                        <m:chr m:val="̂"/>
                        <m:ctrlPr>
                          <a:rPr lang="en-US" i="1" dirty="0" smtClean="0">
                            <a:latin typeface="Cambria Math" panose="02040503050406030204" pitchFamily="18" charset="0"/>
                          </a:rPr>
                        </m:ctrlPr>
                      </m:accPr>
                      <m:e>
                        <m:r>
                          <m:rPr>
                            <m:sty m:val="p"/>
                          </m:rPr>
                          <a:rPr lang="en-US" b="0" i="0" dirty="0" smtClean="0">
                            <a:latin typeface="Cambria Math" panose="02040503050406030204" pitchFamily="18" charset="0"/>
                          </a:rPr>
                          <m:t>p</m:t>
                        </m:r>
                      </m:e>
                    </m:acc>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𝑛</m:t>
                        </m:r>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den>
                    </m:f>
                  </m:oMath>
                </a14:m>
                <a:endParaRPr lang="el-GR" dirty="0"/>
              </a:p>
            </p:txBody>
          </p:sp>
        </mc:Choice>
        <mc:Fallback>
          <p:sp>
            <p:nvSpPr>
              <p:cNvPr id="3" name="Θέση περιεχομένου 2">
                <a:extLst>
                  <a:ext uri="{FF2B5EF4-FFF2-40B4-BE49-F238E27FC236}">
                    <a16:creationId xmlns:a16="http://schemas.microsoft.com/office/drawing/2014/main" id="{ACEE3EE4-CEED-4808-B2B9-1AF84260DB28}"/>
                  </a:ext>
                </a:extLst>
              </p:cNvPr>
              <p:cNvSpPr>
                <a:spLocks noGrp="1" noRot="1" noChangeAspect="1" noMove="1" noResize="1" noEditPoints="1" noAdjustHandles="1" noChangeArrowheads="1" noChangeShapeType="1" noTextEdit="1"/>
              </p:cNvSpPr>
              <p:nvPr>
                <p:ph idx="1"/>
              </p:nvPr>
            </p:nvSpPr>
            <p:spPr>
              <a:blipFill>
                <a:blip r:embed="rId2"/>
                <a:stretch>
                  <a:fillRect l="-1515" t="-1667" r="-1879"/>
                </a:stretch>
              </a:blipFill>
            </p:spPr>
            <p:txBody>
              <a:bodyPr/>
              <a:lstStyle/>
              <a:p>
                <a:r>
                  <a:rPr lang="el-GR">
                    <a:noFill/>
                  </a:rPr>
                  <a:t> </a:t>
                </a:r>
              </a:p>
            </p:txBody>
          </p:sp>
        </mc:Fallback>
      </mc:AlternateContent>
    </p:spTree>
    <p:extLst>
      <p:ext uri="{BB962C8B-B14F-4D97-AF65-F5344CB8AC3E}">
        <p14:creationId xmlns:p14="http://schemas.microsoft.com/office/powerpoint/2010/main" val="160139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339A9-7B72-4AD0-9D3B-587BADA40193}"/>
              </a:ext>
            </a:extLst>
          </p:cNvPr>
          <p:cNvSpPr>
            <a:spLocks noGrp="1"/>
          </p:cNvSpPr>
          <p:nvPr>
            <p:ph type="title"/>
          </p:nvPr>
        </p:nvSpPr>
        <p:spPr/>
        <p:txBody>
          <a:bodyPr>
            <a:normAutofit/>
          </a:bodyPr>
          <a:lstStyle/>
          <a:p>
            <a:pPr algn="ctr"/>
            <a:r>
              <a:rPr lang="el-GR" sz="2800" dirty="0">
                <a:latin typeface="Times New Roman" panose="02020603050405020304" pitchFamily="18" charset="0"/>
                <a:cs typeface="Times New Roman" panose="02020603050405020304" pitchFamily="18" charset="0"/>
              </a:rPr>
              <a:t>Σημειακοί Εκτιμητές</a:t>
            </a:r>
          </a:p>
        </p:txBody>
      </p:sp>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endParaRPr lang="el-GR" dirty="0"/>
          </a:p>
          <a:p>
            <a:endParaRPr lang="el-GR" dirty="0"/>
          </a:p>
          <a:p>
            <a:endParaRPr lang="el-GR" dirty="0"/>
          </a:p>
        </p:txBody>
      </p:sp>
      <p:sp>
        <p:nvSpPr>
          <p:cNvPr id="4" name="Ορθογώνιο 3">
            <a:extLst>
              <a:ext uri="{FF2B5EF4-FFF2-40B4-BE49-F238E27FC236}">
                <a16:creationId xmlns:a16="http://schemas.microsoft.com/office/drawing/2014/main" id="{C11C08DD-04B6-406A-9176-6B146A491A42}"/>
              </a:ext>
            </a:extLst>
          </p:cNvPr>
          <p:cNvSpPr/>
          <p:nvPr/>
        </p:nvSpPr>
        <p:spPr>
          <a:xfrm>
            <a:off x="1168866" y="1929467"/>
            <a:ext cx="9680895" cy="149953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lang="el-GR" sz="2000" dirty="0">
                <a:solidFill>
                  <a:srgbClr val="000000"/>
                </a:solidFill>
                <a:latin typeface="Times New Roman" panose="02020603050405020304" pitchFamily="18" charset="0"/>
                <a:cs typeface="Times New Roman" panose="02020603050405020304" pitchFamily="18" charset="0"/>
              </a:rPr>
              <a:t>Ένας από τους βασικούς σκοπούς της στατιστικής είναι η εκτίμηση της μέσης τιμής και της διασποράς ενός πληθυσμού από ένα καλό δείγμα, αφού έτσι μπορούμε να εκτιμήσουμε τις παραμέτρους του πληθυσμού, από τις σχέσεις που συνδέουν στη δεδομένη κατανομή τις παραμέτρους αυτές με τη μέση τιμή και τη διασπορά. Έτσι γνωρίζουμε τη συνάρτηση πιθανότητας που ακολουθεί ο πληθυσμός.</a:t>
            </a:r>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F1EC0A02-EB8B-46A8-B509-DF78738B095E}"/>
                  </a:ext>
                </a:extLst>
              </p:cNvPr>
              <p:cNvSpPr/>
              <p:nvPr/>
            </p:nvSpPr>
            <p:spPr>
              <a:xfrm>
                <a:off x="1168866" y="3615470"/>
                <a:ext cx="9680895" cy="11782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Ένα στατιστικό </a:t>
                </a:r>
                <a14:m>
                  <m:oMath xmlns:m="http://schemas.openxmlformats.org/officeDocument/2006/math">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𝑔</m:t>
                    </m:r>
                    <m:d>
                      <m:d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dPr>
                      <m:e>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1</m:t>
                            </m:r>
                          </m:sub>
                        </m:sSub>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2,</m:t>
                            </m:r>
                          </m:sub>
                        </m:sSub>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 </m:t>
                        </m:r>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𝑛</m:t>
                            </m:r>
                          </m:sub>
                        </m:sSub>
                      </m:e>
                    </m:d>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 </m:t>
                    </m:r>
                  </m:oMath>
                </a14:m>
                <a:r>
                  <a:rPr kumimoji="0" lang="el-GR"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λέγεται αμερόληπτος εκτιμητής μιας παραμέτρου</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θ</a:t>
                </a:r>
                <a:r>
                  <a:rPr kumimoji="0" lang="el-GR" sz="2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αν η μέση τιμή του είναι ίση με την τιμή της θ.</a:t>
                </a:r>
              </a:p>
              <a:p>
                <a:pPr lvl="0" algn="ctr" defTabSz="457200">
                  <a:defRPr/>
                </a:pPr>
                <a:r>
                  <a:rPr kumimoji="0" lang="el-GR" sz="2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m:rPr>
                        <m:sty m:val="p"/>
                      </m:rPr>
                      <a:rPr kumimoji="0" lang="el-GR" sz="2000" b="0" i="0" u="none" strike="noStrike" kern="1200" cap="none" spc="0" normalizeH="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Ε</m:t>
                    </m:r>
                    <m:r>
                      <a:rPr kumimoji="0" lang="el-GR" sz="2000" b="0" i="0" u="none" strike="noStrike" kern="1200" cap="none" spc="0" normalizeH="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𝑔</m:t>
                    </m:r>
                    <m:d>
                      <m:dPr>
                        <m:ctrlPr>
                          <a:rPr lang="en-US" sz="2000" i="1">
                            <a:solidFill>
                              <a:schemeClr val="tx1"/>
                            </a:solidFill>
                            <a:latin typeface="Cambria Math" panose="02040503050406030204" pitchFamily="18" charset="0"/>
                            <a:cs typeface="Times New Roman" panose="02020603050405020304" pitchFamily="18" charset="0"/>
                          </a:rPr>
                        </m:ctrlPr>
                      </m:dPr>
                      <m:e>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𝑋</m:t>
                            </m:r>
                          </m:e>
                          <m:sub>
                            <m:r>
                              <a:rPr lang="en-US" sz="2000" i="1">
                                <a:solidFill>
                                  <a:schemeClr val="tx1"/>
                                </a:solidFill>
                                <a:latin typeface="Cambria Math" panose="02040503050406030204" pitchFamily="18" charset="0"/>
                                <a:cs typeface="Times New Roman" panose="02020603050405020304" pitchFamily="18" charset="0"/>
                              </a:rPr>
                              <m:t>1</m:t>
                            </m:r>
                          </m:sub>
                        </m:sSub>
                        <m:r>
                          <a:rPr lang="en-US" sz="2000" i="1">
                            <a:solidFill>
                              <a:schemeClr val="tx1"/>
                            </a:solidFill>
                            <a:latin typeface="Cambria Math" panose="02040503050406030204" pitchFamily="18" charset="0"/>
                            <a:cs typeface="Times New Roman" panose="02020603050405020304" pitchFamily="18" charset="0"/>
                          </a:rPr>
                          <m:t>,</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𝑋</m:t>
                            </m:r>
                          </m:e>
                          <m:sub>
                            <m:r>
                              <a:rPr lang="en-US" sz="2000" i="1">
                                <a:solidFill>
                                  <a:schemeClr val="tx1"/>
                                </a:solidFill>
                                <a:latin typeface="Cambria Math" panose="02040503050406030204" pitchFamily="18" charset="0"/>
                                <a:cs typeface="Times New Roman" panose="02020603050405020304" pitchFamily="18" charset="0"/>
                              </a:rPr>
                              <m:t>2,</m:t>
                            </m:r>
                          </m:sub>
                        </m:sSub>
                        <m:r>
                          <a:rPr lang="en-US" sz="2000" i="1">
                            <a:solidFill>
                              <a:schemeClr val="tx1"/>
                            </a:solidFill>
                            <a:latin typeface="Cambria Math" panose="02040503050406030204" pitchFamily="18" charset="0"/>
                            <a:cs typeface="Times New Roman" panose="02020603050405020304" pitchFamily="18" charset="0"/>
                          </a:rPr>
                          <m:t>…, </m:t>
                        </m:r>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𝑋</m:t>
                            </m:r>
                          </m:e>
                          <m:sub>
                            <m:r>
                              <a:rPr lang="en-US" sz="2000" i="1">
                                <a:solidFill>
                                  <a:schemeClr val="tx1"/>
                                </a:solidFill>
                                <a:latin typeface="Cambria Math" panose="02040503050406030204" pitchFamily="18" charset="0"/>
                                <a:cs typeface="Times New Roman" panose="02020603050405020304" pitchFamily="18" charset="0"/>
                              </a:rPr>
                              <m:t>𝑛</m:t>
                            </m:r>
                          </m:sub>
                        </m:sSub>
                      </m:e>
                    </m:d>
                  </m:oMath>
                </a14:m>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 </a:t>
                </a:r>
                <a:r>
                  <a:rPr kumimoji="0" lang="el-GR" sz="2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θ</a:t>
                </a:r>
                <a:endParaRPr kumimoji="0" lang="el-GR"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6" name="Ορθογώνιο 5">
                <a:extLst>
                  <a:ext uri="{FF2B5EF4-FFF2-40B4-BE49-F238E27FC236}">
                    <a16:creationId xmlns:a16="http://schemas.microsoft.com/office/drawing/2014/main" id="{F1EC0A02-EB8B-46A8-B509-DF78738B095E}"/>
                  </a:ext>
                </a:extLst>
              </p:cNvPr>
              <p:cNvSpPr>
                <a:spLocks noRot="1" noChangeAspect="1" noMove="1" noResize="1" noEditPoints="1" noAdjustHandles="1" noChangeArrowheads="1" noChangeShapeType="1" noTextEdit="1"/>
              </p:cNvSpPr>
              <p:nvPr/>
            </p:nvSpPr>
            <p:spPr>
              <a:xfrm>
                <a:off x="1168866" y="3615470"/>
                <a:ext cx="9680895" cy="1178203"/>
              </a:xfrm>
              <a:prstGeom prst="rect">
                <a:avLst/>
              </a:prstGeom>
              <a:blipFill>
                <a:blip r:embed="rId2"/>
                <a:stretch>
                  <a:fillRect l="-629" r="-566" b="-3590"/>
                </a:stretch>
              </a:blipFill>
            </p:spPr>
            <p:txBody>
              <a:bodyPr/>
              <a:lstStyle/>
              <a:p>
                <a:r>
                  <a:rPr lang="el-GR">
                    <a:noFill/>
                  </a:rPr>
                  <a:t> </a:t>
                </a:r>
              </a:p>
            </p:txBody>
          </p:sp>
        </mc:Fallback>
      </mc:AlternateContent>
    </p:spTree>
    <p:extLst>
      <p:ext uri="{BB962C8B-B14F-4D97-AF65-F5344CB8AC3E}">
        <p14:creationId xmlns:p14="http://schemas.microsoft.com/office/powerpoint/2010/main" val="253544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endParaRPr lang="el-GR" dirty="0"/>
          </a:p>
          <a:p>
            <a:endParaRPr lang="el-GR" dirty="0"/>
          </a:p>
          <a:p>
            <a:endParaRPr lang="el-GR" dirty="0"/>
          </a:p>
        </p:txBody>
      </p:sp>
      <mc:AlternateContent xmlns:mc="http://schemas.openxmlformats.org/markup-compatibility/2006" xmlns:a14="http://schemas.microsoft.com/office/drawing/2010/main">
        <mc:Choice Requires="a14">
          <p:sp>
            <p:nvSpPr>
              <p:cNvPr id="4" name="Ορθογώνιο 3">
                <a:extLst>
                  <a:ext uri="{FF2B5EF4-FFF2-40B4-BE49-F238E27FC236}">
                    <a16:creationId xmlns:a16="http://schemas.microsoft.com/office/drawing/2014/main" id="{C11C08DD-04B6-406A-9176-6B146A491A42}"/>
                  </a:ext>
                </a:extLst>
              </p:cNvPr>
              <p:cNvSpPr/>
              <p:nvPr/>
            </p:nvSpPr>
            <p:spPr>
              <a:xfrm>
                <a:off x="1255550" y="1737360"/>
                <a:ext cx="9680895" cy="28614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Αν </a:t>
                </a:r>
                <a14:m>
                  <m:oMath xmlns:m="http://schemas.openxmlformats.org/officeDocument/2006/math">
                    <m:sSub>
                      <m:sSub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Χ</m:t>
                        </m:r>
                      </m:e>
                      <m:sub>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ub>
                    </m:sSub>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sSub>
                      <m:sSub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Χ</m:t>
                        </m:r>
                      </m:e>
                      <m:sub>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 </m:t>
                    </m:r>
                    <m:sSub>
                      <m:sSub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Χ</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sub>
                    </m:sSub>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οι παρατηρήσεις</a:t>
                </a:r>
                <a:r>
                  <a:rPr kumimoji="0" lang="el-GR"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από ένα πληθυσμό με μέση τιμή</a:t>
                </a:r>
                <a:r>
                  <a:rPr lang="en-US" sz="2000" dirty="0">
                    <a:solidFill>
                      <a:srgbClr val="000000"/>
                    </a:solidFill>
                    <a:latin typeface="Times New Roman" panose="02020603050405020304" pitchFamily="18" charset="0"/>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μ και διασπορά </a:t>
                </a:r>
                <a14:m>
                  <m:oMath xmlns:m="http://schemas.openxmlformats.org/officeDocument/2006/math">
                    <m:sSup>
                      <m:sSupPr>
                        <m:ctrlPr>
                          <a:rPr lang="el-GR" sz="2000" i="1" smtClean="0">
                            <a:solidFill>
                              <a:srgbClr val="000000"/>
                            </a:solidFill>
                            <a:latin typeface="Cambria Math" panose="02040503050406030204" pitchFamily="18" charset="0"/>
                            <a:cs typeface="Times New Roman" panose="02020603050405020304" pitchFamily="18" charset="0"/>
                          </a:rPr>
                        </m:ctrlPr>
                      </m:sSupPr>
                      <m:e>
                        <m:r>
                          <a:rPr lang="el-GR" sz="2000" b="0" i="1" smtClean="0">
                            <a:solidFill>
                              <a:srgbClr val="000000"/>
                            </a:solidFill>
                            <a:latin typeface="Cambria Math" panose="02040503050406030204" pitchFamily="18" charset="0"/>
                            <a:cs typeface="Times New Roman" panose="02020603050405020304" pitchFamily="18" charset="0"/>
                          </a:rPr>
                          <m:t>𝜎</m:t>
                        </m:r>
                      </m:e>
                      <m:sup>
                        <m:r>
                          <a:rPr lang="el-GR" sz="2000" b="0" i="1" smtClean="0">
                            <a:solidFill>
                              <a:srgbClr val="000000"/>
                            </a:solidFill>
                            <a:latin typeface="Cambria Math" panose="02040503050406030204" pitchFamily="18" charset="0"/>
                            <a:cs typeface="Times New Roman" panose="02020603050405020304" pitchFamily="18" charset="0"/>
                          </a:rPr>
                          <m:t>2</m:t>
                        </m:r>
                      </m:sup>
                    </m:sSup>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τότε</a:t>
                </a:r>
                <a:r>
                  <a:rPr kumimoji="0" lang="el-GR"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οι μέσες τιμές της δειγματικής μέσης τιμής</a:t>
                </a:r>
                <a:r>
                  <a:rPr kumimoji="0" lang="en-US"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R="0" lvl="0" algn="ctr" defTabSz="457200" rtl="0" eaLnBrk="1" fontAlgn="auto" latinLnBrk="0" hangingPunct="1">
                  <a:lnSpc>
                    <a:spcPct val="100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acc>
                        <m:accPr>
                          <m:chr m:val="̅"/>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acc>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f>
                        <m:f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d>
                        <m:d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sSub>
                            <m:sSub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ub>
                          </m:s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sSub>
                            <m:sSub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b>
                          </m:s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 </m:t>
                          </m:r>
                          <m:sSub>
                            <m:sSub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sub>
                          </m:sSub>
                        </m:e>
                      </m:d>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f>
                        <m:f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den>
                      </m:f>
                      <m:nary>
                        <m:naryPr>
                          <m:chr m:val="∑"/>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naryPr>
                        <m:sub>
                          <m:r>
                            <m:rPr>
                              <m:brk m:alnAt="23"/>
                            </m:r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𝑖</m:t>
                          </m:r>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ub>
                        <m:sup>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sup>
                        <m:e>
                          <m:sSub>
                            <m:sSub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𝑖</m:t>
                              </m:r>
                            </m:sub>
                          </m:sSub>
                        </m:e>
                      </m:nary>
                    </m:oMath>
                  </m:oMathPara>
                </a14:m>
                <a:endParaRPr kumimoji="0" lang="en-US"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sSup>
                        <m:sSup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𝑆</m:t>
                          </m:r>
                        </m:e>
                        <m:sup>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f>
                        <m:f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den>
                      </m:f>
                      <m:nary>
                        <m:naryPr>
                          <m:chr m:val="∑"/>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naryPr>
                        <m:sub>
                          <m:r>
                            <m:rPr>
                              <m:brk m:alnAt="23"/>
                            </m:r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𝑖</m:t>
                          </m:r>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ub>
                        <m:sup>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sup>
                        <m:e>
                          <m:sSup>
                            <m:sSup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sSub>
                                <m:sSubPr>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𝑖</m:t>
                                  </m:r>
                                </m:sub>
                              </m:sSub>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acc>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e>
                            <m:sup>
                              <m:r>
                                <a:rPr kumimoji="0" lang="en-US"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e>
                      </m:nary>
                    </m:oMath>
                  </m:oMathPara>
                </a14:m>
                <a:endParaRPr kumimoji="0" lang="en-US"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ctr" defTabSz="457200" rtl="0" eaLnBrk="1" fontAlgn="auto" latinLnBrk="0" hangingPunct="1">
                  <a:lnSpc>
                    <a:spcPct val="100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𝐸</m:t>
                      </m:r>
                      <m:d>
                        <m:d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acc>
                            <m:accPr>
                              <m:chr m:val="̅"/>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𝑋</m:t>
                              </m:r>
                            </m:e>
                          </m:acc>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m:t>
                      </m:r>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𝜇</m:t>
                      </m:r>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και</m:t>
                      </m:r>
                      <m: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r>
                        <m:rPr>
                          <m:sty m:val="p"/>
                        </m:rPr>
                        <a:rPr kumimoji="0" lang="el-GR"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Ε</m:t>
                      </m:r>
                      <m:d>
                        <m:d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dPr>
                        <m:e>
                          <m:sSup>
                            <m:sSupPr>
                              <m:ctrlP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m:rPr>
                                  <m:sty m:val="p"/>
                                </m:rPr>
                                <a:rPr kumimoji="0" lang="en-US"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S</m:t>
                              </m:r>
                            </m:e>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e>
                      </m:d>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 </m:t>
                      </m:r>
                      <m:sSup>
                        <m:s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pPr>
                        <m:e>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𝜎</m:t>
                          </m:r>
                        </m:e>
                        <m:sup>
                          <m:r>
                            <a:rPr kumimoji="0" lang="el-GR"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2</m:t>
                          </m:r>
                        </m:sup>
                      </m:sSup>
                    </m:oMath>
                  </m:oMathPara>
                </a14:m>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Ορθογώνιο 3">
                <a:extLst>
                  <a:ext uri="{FF2B5EF4-FFF2-40B4-BE49-F238E27FC236}">
                    <a16:creationId xmlns:a16="http://schemas.microsoft.com/office/drawing/2014/main" id="{C11C08DD-04B6-406A-9176-6B146A491A42}"/>
                  </a:ext>
                </a:extLst>
              </p:cNvPr>
              <p:cNvSpPr>
                <a:spLocks noRot="1" noChangeAspect="1" noMove="1" noResize="1" noEditPoints="1" noAdjustHandles="1" noChangeArrowheads="1" noChangeShapeType="1" noTextEdit="1"/>
              </p:cNvSpPr>
              <p:nvPr/>
            </p:nvSpPr>
            <p:spPr>
              <a:xfrm>
                <a:off x="1255550" y="1737360"/>
                <a:ext cx="9680895" cy="2861483"/>
              </a:xfrm>
              <a:prstGeom prst="rect">
                <a:avLst/>
              </a:prstGeom>
              <a:blipFill>
                <a:blip r:embed="rId2"/>
                <a:stretch>
                  <a:fillRect l="-629" t="-2972" r="-566" b="-297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a:extLst>
                  <a:ext uri="{FF2B5EF4-FFF2-40B4-BE49-F238E27FC236}">
                    <a16:creationId xmlns:a16="http://schemas.microsoft.com/office/drawing/2014/main" id="{F1EC0A02-EB8B-46A8-B509-DF78738B095E}"/>
                  </a:ext>
                </a:extLst>
              </p:cNvPr>
              <p:cNvSpPr/>
              <p:nvPr/>
            </p:nvSpPr>
            <p:spPr>
              <a:xfrm>
                <a:off x="1255549" y="4707217"/>
                <a:ext cx="9680895" cy="15273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R="0" lvl="0" algn="just" defTabSz="457200" rtl="0" eaLnBrk="1" fontAlgn="auto" latinLnBrk="0" hangingPunct="1">
                  <a:lnSpc>
                    <a:spcPct val="100000"/>
                  </a:lnSpc>
                  <a:spcBef>
                    <a:spcPts val="0"/>
                  </a:spcBef>
                  <a:spcAft>
                    <a:spcPts val="0"/>
                  </a:spcAft>
                  <a:buClrTx/>
                  <a:buSzTx/>
                  <a:tabLst/>
                  <a:defRPr/>
                </a:pPr>
                <a:r>
                  <a:rPr lang="el-GR" sz="2000" dirty="0">
                    <a:solidFill>
                      <a:schemeClr val="tx1"/>
                    </a:solidFill>
                    <a:latin typeface="Times New Roman" panose="02020603050405020304" pitchFamily="18" charset="0"/>
                    <a:cs typeface="Times New Roman" panose="02020603050405020304" pitchFamily="18" charset="0"/>
                  </a:rPr>
                  <a:t>Η δειγματική μέση τιμή και η δειγματική διακύμανση</a:t>
                </a:r>
              </a:p>
              <a:p>
                <a:pPr marR="0" lvl="0" algn="just" defTabSz="457200" rtl="0" eaLnBrk="1" fontAlgn="auto" latinLnBrk="0" hangingPunct="1">
                  <a:lnSpc>
                    <a:spcPct val="100000"/>
                  </a:lnSpc>
                  <a:spcBef>
                    <a:spcPts val="0"/>
                  </a:spcBef>
                  <a:spcAft>
                    <a:spcPts val="0"/>
                  </a:spcAft>
                  <a:buClrTx/>
                  <a:buSzTx/>
                  <a:tabLst/>
                  <a:defRPr/>
                </a:pPr>
                <a14:m>
                  <m:oMathPara xmlns:m="http://schemas.openxmlformats.org/officeDocument/2006/math">
                    <m:oMathParaPr>
                      <m:jc m:val="centerGroup"/>
                    </m:oMathParaPr>
                    <m:oMath xmlns:m="http://schemas.openxmlformats.org/officeDocument/2006/math">
                      <m:acc>
                        <m:accPr>
                          <m:chr m:val="̅"/>
                          <m:ctrlPr>
                            <a:rPr kumimoji="0" lang="el-GR"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 </m:t>
                      </m:r>
                      <m:f>
                        <m:f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𝑛</m:t>
                          </m:r>
                        </m:den>
                      </m:f>
                      <m:nary>
                        <m:naryPr>
                          <m:chr m:val="∑"/>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naryPr>
                        <m:sub>
                          <m:r>
                            <m:rPr>
                              <m:brk m:alnAt="23"/>
                            </m:r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𝑖</m:t>
                          </m:r>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=1</m:t>
                          </m:r>
                        </m:sub>
                        <m:sup>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𝑛</m:t>
                          </m:r>
                        </m:sup>
                        <m:e>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sSub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𝑥</m:t>
                              </m:r>
                            </m:e>
                            <m:sub>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𝑖</m:t>
                              </m:r>
                            </m:sub>
                          </m:sSub>
                        </m:e>
                      </m:nary>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     </m:t>
                      </m:r>
                      <m:sSup>
                        <m:sSup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𝑠</m:t>
                          </m:r>
                        </m:e>
                        <m:sup>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2</m:t>
                          </m:r>
                        </m:sup>
                      </m:sSup>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m:t>
                      </m:r>
                      <m:f>
                        <m:f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1</m:t>
                          </m:r>
                        </m:num>
                        <m:den>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𝑛</m:t>
                          </m:r>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−1</m:t>
                          </m:r>
                        </m:den>
                      </m:f>
                      <m:nary>
                        <m:naryPr>
                          <m:chr m:val="∑"/>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naryPr>
                        <m:sub>
                          <m:r>
                            <m:rPr>
                              <m:brk m:alnAt="23"/>
                            </m:r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𝑖</m:t>
                          </m:r>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=1</m:t>
                          </m:r>
                        </m:sub>
                        <m:sup>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𝑛</m:t>
                          </m:r>
                        </m:sup>
                        <m:e>
                          <m:sSubSup>
                            <m:sSubSup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sSubSup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𝑥</m:t>
                              </m:r>
                            </m:e>
                            <m:sub>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𝑖</m:t>
                              </m:r>
                            </m:sub>
                            <m:sup>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2</m:t>
                              </m:r>
                            </m:sup>
                          </m:sSubSup>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 −</m:t>
                          </m:r>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𝑛</m:t>
                          </m:r>
                          <m:sSup>
                            <m:sSup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m:t>
                              </m:r>
                              <m:acc>
                                <m:accPr>
                                  <m:chr m:val="̅"/>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ctrlPr>
                                </m:accPr>
                                <m:e>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𝑥</m:t>
                                  </m:r>
                                </m:e>
                              </m:acc>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m:t>
                              </m:r>
                            </m:e>
                            <m:sup>
                              <m: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Times New Roman" panose="02020603050405020304" pitchFamily="18" charset="0"/>
                                </a:rPr>
                                <m:t>2</m:t>
                              </m:r>
                            </m:sup>
                          </m:sSup>
                        </m:e>
                      </m:nary>
                    </m:oMath>
                  </m:oMathPara>
                </a14:m>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R="0" lvl="0" algn="just" defTabSz="457200" rtl="0" eaLnBrk="1" fontAlgn="auto" latinLnBrk="0" hangingPunct="1">
                  <a:lnSpc>
                    <a:spcPct val="100000"/>
                  </a:lnSpc>
                  <a:spcBef>
                    <a:spcPts val="0"/>
                  </a:spcBef>
                  <a:spcAft>
                    <a:spcPts val="0"/>
                  </a:spcAft>
                  <a:buClrTx/>
                  <a:buSzTx/>
                  <a:tabLst/>
                  <a:defRPr/>
                </a:pPr>
                <a:r>
                  <a:rPr kumimoji="0" lang="el-GR"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Είναι </a:t>
                </a:r>
                <a:r>
                  <a:rPr kumimoji="0" lang="el-GR" sz="2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αμερόλ</a:t>
                </a:r>
                <a:r>
                  <a:rPr lang="el-GR" sz="2000" dirty="0" err="1">
                    <a:solidFill>
                      <a:schemeClr val="tx1"/>
                    </a:solidFill>
                    <a:latin typeface="Times New Roman" panose="02020603050405020304" pitchFamily="18" charset="0"/>
                    <a:cs typeface="Times New Roman" panose="02020603050405020304" pitchFamily="18" charset="0"/>
                  </a:rPr>
                  <a:t>ηπτοι</a:t>
                </a:r>
                <a:r>
                  <a:rPr lang="el-GR" sz="2000" dirty="0">
                    <a:solidFill>
                      <a:schemeClr val="tx1"/>
                    </a:solidFill>
                    <a:latin typeface="Times New Roman" panose="02020603050405020304" pitchFamily="18" charset="0"/>
                    <a:cs typeface="Times New Roman" panose="02020603050405020304" pitchFamily="18" charset="0"/>
                  </a:rPr>
                  <a:t> εκτιμητές της μέσης τιμής και της διακύμανσης του πληθυσμού.</a:t>
                </a:r>
                <a:endParaRPr kumimoji="0" lang="el-GR"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6" name="Ορθογώνιο 5">
                <a:extLst>
                  <a:ext uri="{FF2B5EF4-FFF2-40B4-BE49-F238E27FC236}">
                    <a16:creationId xmlns:a16="http://schemas.microsoft.com/office/drawing/2014/main" id="{F1EC0A02-EB8B-46A8-B509-DF78738B095E}"/>
                  </a:ext>
                </a:extLst>
              </p:cNvPr>
              <p:cNvSpPr>
                <a:spLocks noRot="1" noChangeAspect="1" noMove="1" noResize="1" noEditPoints="1" noAdjustHandles="1" noChangeArrowheads="1" noChangeShapeType="1" noTextEdit="1"/>
              </p:cNvSpPr>
              <p:nvPr/>
            </p:nvSpPr>
            <p:spPr>
              <a:xfrm>
                <a:off x="1255549" y="4707217"/>
                <a:ext cx="9680895" cy="1527328"/>
              </a:xfrm>
              <a:prstGeom prst="rect">
                <a:avLst/>
              </a:prstGeom>
              <a:blipFill>
                <a:blip r:embed="rId3"/>
                <a:stretch>
                  <a:fillRect l="-629" t="-1976" b="-7115"/>
                </a:stretch>
              </a:blipFill>
            </p:spPr>
            <p:txBody>
              <a:bodyPr/>
              <a:lstStyle/>
              <a:p>
                <a:r>
                  <a:rPr lang="el-GR">
                    <a:noFill/>
                  </a:rPr>
                  <a:t> </a:t>
                </a:r>
              </a:p>
            </p:txBody>
          </p:sp>
        </mc:Fallback>
      </mc:AlternateContent>
      <p:sp>
        <p:nvSpPr>
          <p:cNvPr id="10" name="Τίτλος 1">
            <a:extLst>
              <a:ext uri="{FF2B5EF4-FFF2-40B4-BE49-F238E27FC236}">
                <a16:creationId xmlns:a16="http://schemas.microsoft.com/office/drawing/2014/main" id="{077B50AE-B850-4B84-850C-6487D649CD77}"/>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Σημειακοί Εκτιμητές</a:t>
            </a:r>
          </a:p>
        </p:txBody>
      </p:sp>
    </p:spTree>
    <p:extLst>
      <p:ext uri="{BB962C8B-B14F-4D97-AF65-F5344CB8AC3E}">
        <p14:creationId xmlns:p14="http://schemas.microsoft.com/office/powerpoint/2010/main" val="185405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r>
              <a:rPr lang="el-GR" dirty="0"/>
              <a:t>Ο έλεγχος της ποιότητας ενός σκυροδέματος γίνεται εκτιμώντας τη μέση τιμή της θλιπτικής του αντοχής με την βοήθεια 10 δοκιμών των οποίων μετριέται η θλιπτική αντοχή. Να εκτιμηθεί η μέση τιμή και η διασπορά της θλιπτικής αντοχής ενός σκυροδέματος από το οποίο ελήφθησαν 10 δοκιμές. </a:t>
            </a:r>
          </a:p>
          <a:p>
            <a:endParaRPr lang="el-GR" dirty="0"/>
          </a:p>
          <a:p>
            <a:endParaRPr lang="el-GR" dirty="0"/>
          </a:p>
          <a:p>
            <a:endParaRPr lang="el-GR" dirty="0"/>
          </a:p>
        </p:txBody>
      </p:sp>
      <p:sp>
        <p:nvSpPr>
          <p:cNvPr id="9" name="Τίτλος 1">
            <a:extLst>
              <a:ext uri="{FF2B5EF4-FFF2-40B4-BE49-F238E27FC236}">
                <a16:creationId xmlns:a16="http://schemas.microsoft.com/office/drawing/2014/main" id="{D4C41E93-23ED-4E9D-94C8-233DD10F65FB}"/>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Σημειακοί Εκτιμητές</a:t>
            </a:r>
          </a:p>
        </p:txBody>
      </p:sp>
      <p:graphicFrame>
        <p:nvGraphicFramePr>
          <p:cNvPr id="10" name="Πίνακας 10">
            <a:extLst>
              <a:ext uri="{FF2B5EF4-FFF2-40B4-BE49-F238E27FC236}">
                <a16:creationId xmlns:a16="http://schemas.microsoft.com/office/drawing/2014/main" id="{D0B2EB10-52FE-4B5A-B40F-153CFEE6249E}"/>
              </a:ext>
            </a:extLst>
          </p:cNvPr>
          <p:cNvGraphicFramePr>
            <a:graphicFrameLocks noGrp="1"/>
          </p:cNvGraphicFramePr>
          <p:nvPr>
            <p:extLst>
              <p:ext uri="{D42A27DB-BD31-4B8C-83A1-F6EECF244321}">
                <p14:modId xmlns:p14="http://schemas.microsoft.com/office/powerpoint/2010/main" val="2522365162"/>
              </p:ext>
            </p:extLst>
          </p:nvPr>
        </p:nvGraphicFramePr>
        <p:xfrm>
          <a:off x="1958109" y="3259666"/>
          <a:ext cx="8127999" cy="741680"/>
        </p:xfrm>
        <a:graphic>
          <a:graphicData uri="http://schemas.openxmlformats.org/drawingml/2006/table">
            <a:tbl>
              <a:tblPr firstRow="1" bandRow="1">
                <a:tableStyleId>{5C22544A-7EE6-4342-B048-85BDC9FD1C3A}</a:tableStyleId>
              </a:tblPr>
              <a:tblGrid>
                <a:gridCol w="960582">
                  <a:extLst>
                    <a:ext uri="{9D8B030D-6E8A-4147-A177-3AD203B41FA5}">
                      <a16:colId xmlns:a16="http://schemas.microsoft.com/office/drawing/2014/main" val="3992306611"/>
                    </a:ext>
                  </a:extLst>
                </a:gridCol>
                <a:gridCol w="646545">
                  <a:extLst>
                    <a:ext uri="{9D8B030D-6E8A-4147-A177-3AD203B41FA5}">
                      <a16:colId xmlns:a16="http://schemas.microsoft.com/office/drawing/2014/main" val="451926405"/>
                    </a:ext>
                  </a:extLst>
                </a:gridCol>
                <a:gridCol w="609600">
                  <a:extLst>
                    <a:ext uri="{9D8B030D-6E8A-4147-A177-3AD203B41FA5}">
                      <a16:colId xmlns:a16="http://schemas.microsoft.com/office/drawing/2014/main" val="3918579822"/>
                    </a:ext>
                  </a:extLst>
                </a:gridCol>
                <a:gridCol w="738909">
                  <a:extLst>
                    <a:ext uri="{9D8B030D-6E8A-4147-A177-3AD203B41FA5}">
                      <a16:colId xmlns:a16="http://schemas.microsoft.com/office/drawing/2014/main" val="210399299"/>
                    </a:ext>
                  </a:extLst>
                </a:gridCol>
                <a:gridCol w="738909">
                  <a:extLst>
                    <a:ext uri="{9D8B030D-6E8A-4147-A177-3AD203B41FA5}">
                      <a16:colId xmlns:a16="http://schemas.microsoft.com/office/drawing/2014/main" val="2891353470"/>
                    </a:ext>
                  </a:extLst>
                </a:gridCol>
                <a:gridCol w="738909">
                  <a:extLst>
                    <a:ext uri="{9D8B030D-6E8A-4147-A177-3AD203B41FA5}">
                      <a16:colId xmlns:a16="http://schemas.microsoft.com/office/drawing/2014/main" val="3333983568"/>
                    </a:ext>
                  </a:extLst>
                </a:gridCol>
                <a:gridCol w="738909">
                  <a:extLst>
                    <a:ext uri="{9D8B030D-6E8A-4147-A177-3AD203B41FA5}">
                      <a16:colId xmlns:a16="http://schemas.microsoft.com/office/drawing/2014/main" val="3843535519"/>
                    </a:ext>
                  </a:extLst>
                </a:gridCol>
                <a:gridCol w="738909">
                  <a:extLst>
                    <a:ext uri="{9D8B030D-6E8A-4147-A177-3AD203B41FA5}">
                      <a16:colId xmlns:a16="http://schemas.microsoft.com/office/drawing/2014/main" val="2095490691"/>
                    </a:ext>
                  </a:extLst>
                </a:gridCol>
                <a:gridCol w="738909">
                  <a:extLst>
                    <a:ext uri="{9D8B030D-6E8A-4147-A177-3AD203B41FA5}">
                      <a16:colId xmlns:a16="http://schemas.microsoft.com/office/drawing/2014/main" val="3603446691"/>
                    </a:ext>
                  </a:extLst>
                </a:gridCol>
                <a:gridCol w="738909">
                  <a:extLst>
                    <a:ext uri="{9D8B030D-6E8A-4147-A177-3AD203B41FA5}">
                      <a16:colId xmlns:a16="http://schemas.microsoft.com/office/drawing/2014/main" val="4213357857"/>
                    </a:ext>
                  </a:extLst>
                </a:gridCol>
                <a:gridCol w="738909">
                  <a:extLst>
                    <a:ext uri="{9D8B030D-6E8A-4147-A177-3AD203B41FA5}">
                      <a16:colId xmlns:a16="http://schemas.microsoft.com/office/drawing/2014/main" val="325948043"/>
                    </a:ext>
                  </a:extLst>
                </a:gridCol>
              </a:tblGrid>
              <a:tr h="370840">
                <a:tc>
                  <a:txBody>
                    <a:bodyPr/>
                    <a:lstStyle/>
                    <a:p>
                      <a:pPr algn="ctr"/>
                      <a:r>
                        <a:rPr lang="el-GR" b="0" dirty="0">
                          <a:solidFill>
                            <a:schemeClr val="tx1"/>
                          </a:solidFill>
                        </a:rPr>
                        <a:t>Δοκιμή</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b="0" dirty="0">
                          <a:solidFill>
                            <a:schemeClr val="tx1"/>
                          </a:solidFill>
                        </a:rPr>
                        <a:t>10</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63991"/>
                  </a:ext>
                </a:extLst>
              </a:tr>
              <a:tr h="370840">
                <a:tc>
                  <a:txBody>
                    <a:bodyPr/>
                    <a:lstStyle/>
                    <a:p>
                      <a:pPr algn="ctr"/>
                      <a:r>
                        <a:rPr lang="el-GR" b="0" dirty="0">
                          <a:solidFill>
                            <a:schemeClr val="tx1"/>
                          </a:solidFill>
                        </a:rPr>
                        <a:t>Αντοχή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28,7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29,8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28,9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30,6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28,7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l-GR" b="0" dirty="0">
                          <a:solidFill>
                            <a:schemeClr val="tx1"/>
                          </a:solidFill>
                        </a:rPr>
                        <a:t>29,2</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2992868"/>
                  </a:ext>
                </a:extLst>
              </a:tr>
            </a:tbl>
          </a:graphicData>
        </a:graphic>
      </p:graphicFrame>
    </p:spTree>
    <p:extLst>
      <p:ext uri="{BB962C8B-B14F-4D97-AF65-F5344CB8AC3E}">
        <p14:creationId xmlns:p14="http://schemas.microsoft.com/office/powerpoint/2010/main" val="2756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r>
                  <a:rPr lang="el-GR" dirty="0"/>
                  <a:t>Για ένα αμερόληπτο εκτιμητή</a:t>
                </a:r>
                <a:r>
                  <a:rPr lang="en-US" dirty="0"/>
                  <a:t>:</a:t>
                </a:r>
              </a:p>
              <a:p>
                <a:pPr algn="ctr"/>
                <a14:m>
                  <m:oMath xmlns:m="http://schemas.openxmlformats.org/officeDocument/2006/math">
                    <m:acc>
                      <m:accPr>
                        <m:chr m:val="̅"/>
                        <m:ctrlPr>
                          <a:rPr lang="el-GR" i="1">
                            <a:solidFill>
                              <a:schemeClr val="tx1"/>
                            </a:solidFill>
                            <a:latin typeface="Cambria Math" panose="02040503050406030204" pitchFamily="18" charset="0"/>
                            <a:cs typeface="Times New Roman" panose="02020603050405020304" pitchFamily="18" charset="0"/>
                          </a:rPr>
                        </m:ctrlPr>
                      </m:accPr>
                      <m:e>
                        <m:r>
                          <a:rPr lang="en-US" i="1">
                            <a:solidFill>
                              <a:schemeClr val="tx1"/>
                            </a:solidFill>
                            <a:latin typeface="Cambria Math" panose="02040503050406030204" pitchFamily="18" charset="0"/>
                            <a:cs typeface="Times New Roman" panose="02020603050405020304" pitchFamily="18" charset="0"/>
                          </a:rPr>
                          <m:t>𝑥</m:t>
                        </m:r>
                      </m:e>
                    </m:acc>
                    <m:r>
                      <a:rPr lang="en-US" i="1">
                        <a:solidFill>
                          <a:schemeClr val="tx1"/>
                        </a:solidFill>
                        <a:latin typeface="Cambria Math" panose="02040503050406030204" pitchFamily="18" charset="0"/>
                        <a:cs typeface="Times New Roman" panose="02020603050405020304" pitchFamily="18" charset="0"/>
                      </a:rPr>
                      <m:t>= </m:t>
                    </m:r>
                    <m:f>
                      <m:fPr>
                        <m:ctrlPr>
                          <a:rPr lang="en-US" i="1">
                            <a:solidFill>
                              <a:schemeClr val="tx1"/>
                            </a:solidFill>
                            <a:latin typeface="Cambria Math" panose="02040503050406030204" pitchFamily="18" charset="0"/>
                            <a:cs typeface="Times New Roman" panose="02020603050405020304" pitchFamily="18" charset="0"/>
                          </a:rPr>
                        </m:ctrlPr>
                      </m:fPr>
                      <m:num>
                        <m:r>
                          <a:rPr lang="en-US" i="1">
                            <a:solidFill>
                              <a:schemeClr val="tx1"/>
                            </a:solidFill>
                            <a:latin typeface="Cambria Math" panose="02040503050406030204" pitchFamily="18" charset="0"/>
                            <a:cs typeface="Times New Roman" panose="02020603050405020304" pitchFamily="18" charset="0"/>
                          </a:rPr>
                          <m:t>1</m:t>
                        </m:r>
                      </m:num>
                      <m:den>
                        <m:r>
                          <a:rPr lang="en-US" i="1">
                            <a:solidFill>
                              <a:schemeClr val="tx1"/>
                            </a:solidFill>
                            <a:latin typeface="Cambria Math" panose="02040503050406030204" pitchFamily="18" charset="0"/>
                            <a:cs typeface="Times New Roman" panose="02020603050405020304" pitchFamily="18" charset="0"/>
                          </a:rPr>
                          <m:t>𝑛</m:t>
                        </m:r>
                      </m:den>
                    </m:f>
                    <m:nary>
                      <m:naryPr>
                        <m:chr m:val="∑"/>
                        <m:ctrlPr>
                          <a:rPr lang="en-US" i="1">
                            <a:solidFill>
                              <a:schemeClr val="tx1"/>
                            </a:solidFill>
                            <a:latin typeface="Cambria Math" panose="02040503050406030204" pitchFamily="18" charset="0"/>
                            <a:cs typeface="Times New Roman" panose="02020603050405020304" pitchFamily="18" charset="0"/>
                          </a:rPr>
                        </m:ctrlPr>
                      </m:naryPr>
                      <m:sub>
                        <m:r>
                          <m:rPr>
                            <m:brk m:alnAt="23"/>
                          </m:rPr>
                          <a:rPr lang="en-US" i="1">
                            <a:solidFill>
                              <a:schemeClr val="tx1"/>
                            </a:solidFill>
                            <a:latin typeface="Cambria Math" panose="02040503050406030204" pitchFamily="18" charset="0"/>
                            <a:cs typeface="Times New Roman" panose="02020603050405020304" pitchFamily="18" charset="0"/>
                          </a:rPr>
                          <m:t>𝑖</m:t>
                        </m:r>
                        <m:r>
                          <a:rPr lang="en-US" i="1">
                            <a:solidFill>
                              <a:schemeClr val="tx1"/>
                            </a:solidFill>
                            <a:latin typeface="Cambria Math" panose="02040503050406030204" pitchFamily="18" charset="0"/>
                            <a:cs typeface="Times New Roman" panose="02020603050405020304" pitchFamily="18" charset="0"/>
                          </a:rPr>
                          <m:t>=1</m:t>
                        </m:r>
                      </m:sub>
                      <m:sup>
                        <m:r>
                          <a:rPr lang="en-US" i="1">
                            <a:solidFill>
                              <a:schemeClr val="tx1"/>
                            </a:solidFill>
                            <a:latin typeface="Cambria Math" panose="02040503050406030204" pitchFamily="18" charset="0"/>
                            <a:cs typeface="Times New Roman" panose="02020603050405020304" pitchFamily="18" charset="0"/>
                          </a:rPr>
                          <m:t>𝑛</m:t>
                        </m:r>
                      </m:sup>
                      <m:e>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𝑥</m:t>
                            </m:r>
                          </m:e>
                          <m:sub>
                            <m:r>
                              <a:rPr lang="en-US" i="1">
                                <a:solidFill>
                                  <a:schemeClr val="tx1"/>
                                </a:solidFill>
                                <a:latin typeface="Cambria Math" panose="02040503050406030204" pitchFamily="18" charset="0"/>
                                <a:cs typeface="Times New Roman" panose="02020603050405020304" pitchFamily="18" charset="0"/>
                              </a:rPr>
                              <m:t>𝑖</m:t>
                            </m:r>
                          </m:sub>
                        </m:sSub>
                      </m:e>
                    </m:nary>
                    <m:r>
                      <a:rPr lang="en-US"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l-GR"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𝜇</m:t>
                        </m:r>
                      </m:e>
                    </m:acc>
                    <m:r>
                      <a:rPr lang="el-GR" b="0" i="1" smtClean="0">
                        <a:solidFill>
                          <a:schemeClr val="tx1"/>
                        </a:solidFill>
                        <a:latin typeface="Cambria Math" panose="02040503050406030204" pitchFamily="18" charset="0"/>
                        <a:cs typeface="Times New Roman" panose="02020603050405020304" pitchFamily="18" charset="0"/>
                      </a:rPr>
                      <m:t>=</m:t>
                    </m:r>
                    <m:acc>
                      <m:accPr>
                        <m:chr m:val="̅"/>
                        <m:ctrlPr>
                          <a:rPr lang="el-GR" i="1">
                            <a:solidFill>
                              <a:schemeClr val="tx1"/>
                            </a:solidFill>
                            <a:latin typeface="Cambria Math" panose="02040503050406030204" pitchFamily="18" charset="0"/>
                            <a:cs typeface="Times New Roman" panose="02020603050405020304" pitchFamily="18" charset="0"/>
                          </a:rPr>
                        </m:ctrlPr>
                      </m:accPr>
                      <m:e>
                        <m:r>
                          <a:rPr lang="en-US" i="1">
                            <a:solidFill>
                              <a:schemeClr val="tx1"/>
                            </a:solidFill>
                            <a:latin typeface="Cambria Math" panose="02040503050406030204" pitchFamily="18" charset="0"/>
                            <a:cs typeface="Times New Roman" panose="02020603050405020304" pitchFamily="18" charset="0"/>
                          </a:rPr>
                          <m:t>𝑥</m:t>
                        </m:r>
                      </m:e>
                    </m:acc>
                    <m:r>
                      <a:rPr lang="el-GR" b="0" i="1" smtClean="0">
                        <a:solidFill>
                          <a:schemeClr val="tx1"/>
                        </a:solidFill>
                        <a:latin typeface="Cambria Math" panose="02040503050406030204" pitchFamily="18" charset="0"/>
                        <a:cs typeface="Times New Roman" panose="02020603050405020304" pitchFamily="18" charset="0"/>
                      </a:rPr>
                      <m:t>= </m:t>
                    </m:r>
                    <m:f>
                      <m:fPr>
                        <m:ctrlPr>
                          <a:rPr lang="el-GR" b="0" i="1" smtClean="0">
                            <a:solidFill>
                              <a:schemeClr val="tx1"/>
                            </a:solidFill>
                            <a:latin typeface="Cambria Math" panose="02040503050406030204" pitchFamily="18" charset="0"/>
                            <a:cs typeface="Times New Roman" panose="02020603050405020304" pitchFamily="18" charset="0"/>
                          </a:rPr>
                        </m:ctrlPr>
                      </m:fPr>
                      <m:num>
                        <m:r>
                          <a:rPr lang="el-GR" b="0" i="1" smtClean="0">
                            <a:solidFill>
                              <a:schemeClr val="tx1"/>
                            </a:solidFill>
                            <a:latin typeface="Cambria Math" panose="02040503050406030204" pitchFamily="18" charset="0"/>
                            <a:cs typeface="Times New Roman" panose="02020603050405020304" pitchFamily="18" charset="0"/>
                          </a:rPr>
                          <m:t>1</m:t>
                        </m:r>
                      </m:num>
                      <m:den>
                        <m:r>
                          <a:rPr lang="el-GR" b="0" i="1" smtClean="0">
                            <a:solidFill>
                              <a:schemeClr val="tx1"/>
                            </a:solidFill>
                            <a:latin typeface="Cambria Math" panose="02040503050406030204" pitchFamily="18" charset="0"/>
                            <a:cs typeface="Times New Roman" panose="02020603050405020304" pitchFamily="18" charset="0"/>
                          </a:rPr>
                          <m:t>10</m:t>
                        </m:r>
                      </m:den>
                    </m:f>
                    <m:r>
                      <a:rPr lang="el-GR" b="0" i="1" smtClean="0">
                        <a:solidFill>
                          <a:schemeClr val="tx1"/>
                        </a:solidFill>
                        <a:latin typeface="Cambria Math" panose="02040503050406030204" pitchFamily="18" charset="0"/>
                        <a:cs typeface="Times New Roman" panose="02020603050405020304" pitchFamily="18" charset="0"/>
                      </a:rPr>
                      <m:t> </m:t>
                    </m:r>
                    <m:r>
                      <a:rPr lang="en-US" b="0" i="1" smtClean="0">
                        <a:solidFill>
                          <a:schemeClr val="tx1"/>
                        </a:solidFill>
                        <a:latin typeface="Cambria Math" panose="02040503050406030204" pitchFamily="18" charset="0"/>
                        <a:cs typeface="Times New Roman" panose="02020603050405020304" pitchFamily="18" charset="0"/>
                      </a:rPr>
                      <m:t>298,7=29,87</m:t>
                    </m:r>
                  </m:oMath>
                </a14:m>
                <a:r>
                  <a:rPr lang="el-GR" dirty="0"/>
                  <a:t>  </a:t>
                </a:r>
                <a:endParaRPr lang="en-US" dirty="0"/>
              </a:p>
              <a:p>
                <a:pPr algn="ctr"/>
                <a:endParaRPr lang="en-US" dirty="0"/>
              </a:p>
              <a:p>
                <a:pPr algn="ctr"/>
                <a14:m>
                  <m:oMath xmlns:m="http://schemas.openxmlformats.org/officeDocument/2006/math">
                    <m:sSup>
                      <m:sSupPr>
                        <m:ctrlPr>
                          <a:rPr lang="el-GR" i="1" smtClean="0">
                            <a:latin typeface="Cambria Math" panose="02040503050406030204" pitchFamily="18" charset="0"/>
                          </a:rPr>
                        </m:ctrlPr>
                      </m:sSupPr>
                      <m:e>
                        <m:acc>
                          <m:accPr>
                            <m:chr m:val="̅"/>
                            <m:ctrlPr>
                              <a:rPr lang="el-GR" i="1" smtClean="0">
                                <a:latin typeface="Cambria Math" panose="02040503050406030204" pitchFamily="18" charset="0"/>
                              </a:rPr>
                            </m:ctrlPr>
                          </m:accPr>
                          <m:e>
                            <m:r>
                              <a:rPr lang="el-GR" b="0" i="1" smtClean="0">
                                <a:latin typeface="Cambria Math" panose="02040503050406030204" pitchFamily="18" charset="0"/>
                              </a:rPr>
                              <m:t>𝜎</m:t>
                            </m:r>
                          </m:e>
                        </m:acc>
                      </m:e>
                      <m:sup>
                        <m:r>
                          <a:rPr lang="en-US" b="0" i="1" smtClean="0">
                            <a:latin typeface="Cambria Math" panose="02040503050406030204" pitchFamily="18" charset="0"/>
                          </a:rPr>
                          <m:t>2</m:t>
                        </m:r>
                      </m:sup>
                    </m:sSup>
                    <m:r>
                      <a:rPr lang="el-GR" b="0" i="1" smtClean="0">
                        <a:latin typeface="Cambria Math" panose="02040503050406030204" pitchFamily="18" charset="0"/>
                      </a:rPr>
                      <m:t>=</m:t>
                    </m:r>
                    <m:sSup>
                      <m:sSupPr>
                        <m:ctrlPr>
                          <a:rPr lang="el-GR" i="1">
                            <a:latin typeface="Cambria Math" panose="02040503050406030204" pitchFamily="18" charset="0"/>
                          </a:rPr>
                        </m:ctrlPr>
                      </m:sSupPr>
                      <m:e>
                        <m:r>
                          <a:rPr lang="en-US" b="0" i="1" smtClean="0">
                            <a:latin typeface="Cambria Math" panose="02040503050406030204" pitchFamily="18" charset="0"/>
                          </a:rPr>
                          <m:t>𝑠</m:t>
                        </m:r>
                      </m:e>
                      <m:sup>
                        <m:r>
                          <a:rPr lang="en-US" i="1">
                            <a:latin typeface="Cambria Math" panose="02040503050406030204" pitchFamily="18" charset="0"/>
                          </a:rPr>
                          <m:t>2</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10−1</m:t>
                        </m:r>
                      </m:den>
                    </m:f>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10</m:t>
                        </m:r>
                      </m:sup>
                      <m:e>
                        <m:sSup>
                          <m:sSupPr>
                            <m:ctrlPr>
                              <a:rPr lang="en-US" b="0"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p>
                                <m:r>
                                  <a:rPr lang="en-US" b="0" i="1" smtClean="0">
                                    <a:latin typeface="Cambria Math" panose="02040503050406030204" pitchFamily="18" charset="0"/>
                                  </a:rPr>
                                  <m:t>2</m:t>
                                </m:r>
                              </m:sup>
                            </m:sSup>
                          </m:e>
                        </m:nary>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e>
                    </m:nary>
                  </m:oMath>
                </a14:m>
                <a:endParaRPr lang="en-US" dirty="0"/>
              </a:p>
              <a:p>
                <a:pPr algn="ct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p>
                      <m:sSupPr>
                        <m:ctrlPr>
                          <a:rPr lang="el-GR" i="1">
                            <a:latin typeface="Cambria Math" panose="02040503050406030204" pitchFamily="18" charset="0"/>
                          </a:rPr>
                        </m:ctrlPr>
                      </m:sSupPr>
                      <m:e>
                        <m:acc>
                          <m:accPr>
                            <m:chr m:val="̅"/>
                            <m:ctrlPr>
                              <a:rPr lang="el-GR" i="1">
                                <a:latin typeface="Cambria Math" panose="02040503050406030204" pitchFamily="18" charset="0"/>
                              </a:rPr>
                            </m:ctrlPr>
                          </m:accPr>
                          <m:e>
                            <m:r>
                              <a:rPr lang="el-GR" i="1">
                                <a:latin typeface="Cambria Math" panose="02040503050406030204" pitchFamily="18" charset="0"/>
                              </a:rPr>
                              <m:t>𝜎</m:t>
                            </m:r>
                          </m:e>
                        </m:acc>
                      </m:e>
                      <m:sup>
                        <m:r>
                          <a:rPr lang="en-US" i="1">
                            <a:latin typeface="Cambria Math" panose="02040503050406030204" pitchFamily="18" charset="0"/>
                          </a:rPr>
                          <m:t>2</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(8932,31 −</m:t>
                    </m:r>
                    <m:r>
                      <m:rPr>
                        <m:nor/>
                      </m:rPr>
                      <a:rPr lang="el-GR"/>
                      <m:t>8922</m:t>
                    </m:r>
                    <m:r>
                      <m:rPr>
                        <m:nor/>
                      </m:rPr>
                      <a:rPr lang="en-US" b="0" i="0" smtClean="0"/>
                      <m:t>,</m:t>
                    </m:r>
                    <m:r>
                      <m:rPr>
                        <m:nor/>
                      </m:rPr>
                      <a:rPr lang="el-GR"/>
                      <m:t>169</m:t>
                    </m:r>
                    <m:r>
                      <m:rPr>
                        <m:nor/>
                      </m:rPr>
                      <a:rPr lang="en-US" b="0" i="0" smtClean="0"/>
                      <m:t>) = 1,13</m:t>
                    </m:r>
                  </m:oMath>
                </a14:m>
                <a:endParaRPr lang="en-US" dirty="0"/>
              </a:p>
              <a:p>
                <a:pPr algn="ctr"/>
                <a:endParaRPr lang="el-GR" dirty="0"/>
              </a:p>
              <a:p>
                <a:endParaRPr lang="el-GR" dirty="0"/>
              </a:p>
              <a:p>
                <a:endParaRPr lang="el-GR" dirty="0"/>
              </a:p>
            </p:txBody>
          </p:sp>
        </mc:Choice>
        <mc:Fallback xmlns="">
          <p:sp>
            <p:nvSpPr>
              <p:cNvPr id="3" name="Θέση περιεχομένου 2">
                <a:extLst>
                  <a:ext uri="{FF2B5EF4-FFF2-40B4-BE49-F238E27FC236}">
                    <a16:creationId xmlns:a16="http://schemas.microsoft.com/office/drawing/2014/main" id="{4DA5437C-0608-4127-B219-99EA9DEDC495}"/>
                  </a:ext>
                </a:extLst>
              </p:cNvPr>
              <p:cNvSpPr>
                <a:spLocks noGrp="1" noRot="1" noChangeAspect="1" noMove="1" noResize="1" noEditPoints="1" noAdjustHandles="1" noChangeArrowheads="1" noChangeShapeType="1" noTextEdit="1"/>
              </p:cNvSpPr>
              <p:nvPr>
                <p:ph idx="1"/>
              </p:nvPr>
            </p:nvSpPr>
            <p:spPr>
              <a:blipFill>
                <a:blip r:embed="rId2"/>
                <a:stretch>
                  <a:fillRect l="-1515" t="-1667"/>
                </a:stretch>
              </a:blipFill>
            </p:spPr>
            <p:txBody>
              <a:bodyPr/>
              <a:lstStyle/>
              <a:p>
                <a:r>
                  <a:rPr lang="el-GR">
                    <a:noFill/>
                  </a:rPr>
                  <a:t> </a:t>
                </a:r>
              </a:p>
            </p:txBody>
          </p:sp>
        </mc:Fallback>
      </mc:AlternateContent>
      <p:sp>
        <p:nvSpPr>
          <p:cNvPr id="9" name="Τίτλος 1">
            <a:extLst>
              <a:ext uri="{FF2B5EF4-FFF2-40B4-BE49-F238E27FC236}">
                <a16:creationId xmlns:a16="http://schemas.microsoft.com/office/drawing/2014/main" id="{D4C41E93-23ED-4E9D-94C8-233DD10F65FB}"/>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Σημειακοί Εκτιμητές</a:t>
            </a:r>
          </a:p>
        </p:txBody>
      </p:sp>
    </p:spTree>
    <p:extLst>
      <p:ext uri="{BB962C8B-B14F-4D97-AF65-F5344CB8AC3E}">
        <p14:creationId xmlns:p14="http://schemas.microsoft.com/office/powerpoint/2010/main" val="198783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p:txBody>
          <a:bodyPr/>
          <a:lstStyle/>
          <a:p>
            <a:pPr algn="ctr"/>
            <a:endParaRPr lang="el-GR" dirty="0"/>
          </a:p>
          <a:p>
            <a:endParaRPr lang="el-GR" dirty="0"/>
          </a:p>
          <a:p>
            <a:endParaRPr lang="el-GR" dirty="0"/>
          </a:p>
        </p:txBody>
      </p:sp>
      <p:sp>
        <p:nvSpPr>
          <p:cNvPr id="9" name="Τίτλος 1">
            <a:extLst>
              <a:ext uri="{FF2B5EF4-FFF2-40B4-BE49-F238E27FC236}">
                <a16:creationId xmlns:a16="http://schemas.microsoft.com/office/drawing/2014/main" id="{D4C41E93-23ED-4E9D-94C8-233DD10F65FB}"/>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Εκτιμητές μέγιστης πιθανοφάνειας</a:t>
            </a:r>
          </a:p>
        </p:txBody>
      </p:sp>
      <mc:AlternateContent xmlns:mc="http://schemas.openxmlformats.org/markup-compatibility/2006" xmlns:a14="http://schemas.microsoft.com/office/drawing/2010/main">
        <mc:Choice Requires="a14">
          <p:sp>
            <p:nvSpPr>
              <p:cNvPr id="4" name="Ορθογώνιο 3">
                <a:extLst>
                  <a:ext uri="{FF2B5EF4-FFF2-40B4-BE49-F238E27FC236}">
                    <a16:creationId xmlns:a16="http://schemas.microsoft.com/office/drawing/2014/main" id="{E4C5BF80-1237-4941-8C25-189BD52FCB6C}"/>
                  </a:ext>
                </a:extLst>
              </p:cNvPr>
              <p:cNvSpPr/>
              <p:nvPr/>
            </p:nvSpPr>
            <p:spPr>
              <a:xfrm>
                <a:off x="1255552" y="1845734"/>
                <a:ext cx="9680895" cy="18765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defTabSz="457200">
                  <a:defRPr/>
                </a:pPr>
                <a:r>
                  <a:rPr lang="el-GR" sz="2000" dirty="0">
                    <a:solidFill>
                      <a:srgbClr val="000000"/>
                    </a:solidFill>
                    <a:latin typeface="Times New Roman" panose="02020603050405020304" pitchFamily="18" charset="0"/>
                    <a:cs typeface="Times New Roman" panose="02020603050405020304" pitchFamily="18" charset="0"/>
                  </a:rPr>
                  <a:t>Για την εκτίμηση μιας παραμέτρου, έστω θ, της κατανομής μιας τυχαίας μεταβλητής Χ ενός πειράματος τύχης, επαναλαμβάνουμε το πείραμα ανεξάρτητα </a:t>
                </a:r>
                <a:r>
                  <a:rPr lang="en-US" sz="2000" dirty="0">
                    <a:solidFill>
                      <a:srgbClr val="000000"/>
                    </a:solidFill>
                    <a:latin typeface="Times New Roman" panose="02020603050405020304" pitchFamily="18" charset="0"/>
                    <a:cs typeface="Times New Roman" panose="02020603050405020304" pitchFamily="18" charset="0"/>
                  </a:rPr>
                  <a:t>n </a:t>
                </a:r>
                <a:r>
                  <a:rPr lang="el-GR" sz="2000" dirty="0">
                    <a:solidFill>
                      <a:srgbClr val="000000"/>
                    </a:solidFill>
                    <a:latin typeface="Times New Roman" panose="02020603050405020304" pitchFamily="18" charset="0"/>
                    <a:cs typeface="Times New Roman" panose="02020603050405020304" pitchFamily="18" charset="0"/>
                  </a:rPr>
                  <a:t>φορές, καταγράφουμε τις τιμές </a:t>
                </a:r>
                <a14:m>
                  <m:oMath xmlns:m="http://schemas.openxmlformats.org/officeDocument/2006/math">
                    <m:sSub>
                      <m:sSubPr>
                        <m:ctrlPr>
                          <a:rPr lang="el-GR" sz="2000" i="1" smtClean="0">
                            <a:solidFill>
                              <a:srgbClr val="000000"/>
                            </a:solidFill>
                            <a:latin typeface="Cambria Math" panose="02040503050406030204" pitchFamily="18" charset="0"/>
                            <a:cs typeface="Times New Roman" panose="02020603050405020304" pitchFamily="18" charset="0"/>
                          </a:rPr>
                        </m:ctrlPr>
                      </m:sSubPr>
                      <m:e>
                        <m:r>
                          <a:rPr lang="en-US" sz="2000" b="0" i="1" smtClean="0">
                            <a:solidFill>
                              <a:srgbClr val="000000"/>
                            </a:solidFill>
                            <a:latin typeface="Cambria Math" panose="02040503050406030204" pitchFamily="18" charset="0"/>
                            <a:cs typeface="Times New Roman" panose="02020603050405020304" pitchFamily="18" charset="0"/>
                          </a:rPr>
                          <m:t>𝑥</m:t>
                        </m:r>
                      </m:e>
                      <m:sub>
                        <m:r>
                          <a:rPr lang="en-US" sz="2000" b="0" i="1" smtClean="0">
                            <a:solidFill>
                              <a:srgbClr val="000000"/>
                            </a:solidFill>
                            <a:latin typeface="Cambria Math" panose="02040503050406030204" pitchFamily="18" charset="0"/>
                            <a:cs typeface="Times New Roman" panose="02020603050405020304" pitchFamily="18" charset="0"/>
                          </a:rPr>
                          <m:t>1</m:t>
                        </m:r>
                      </m:sub>
                    </m:sSub>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𝑥</m:t>
                        </m:r>
                      </m:e>
                      <m:sub>
                        <m:r>
                          <a:rPr lang="el-GR" sz="2000" b="0" i="1" smtClean="0">
                            <a:solidFill>
                              <a:srgbClr val="000000"/>
                            </a:solidFill>
                            <a:latin typeface="Cambria Math" panose="02040503050406030204" pitchFamily="18" charset="0"/>
                            <a:cs typeface="Times New Roman" panose="02020603050405020304" pitchFamily="18" charset="0"/>
                          </a:rPr>
                          <m:t>2</m:t>
                        </m:r>
                      </m:sub>
                    </m:sSub>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𝑥</m:t>
                        </m:r>
                      </m:e>
                      <m:sub>
                        <m:r>
                          <a:rPr lang="en-US" sz="2000" b="0" i="1" smtClean="0">
                            <a:solidFill>
                              <a:srgbClr val="000000"/>
                            </a:solidFill>
                            <a:latin typeface="Cambria Math" panose="02040503050406030204" pitchFamily="18" charset="0"/>
                            <a:cs typeface="Times New Roman" panose="02020603050405020304" pitchFamily="18" charset="0"/>
                          </a:rPr>
                          <m:t>𝑛</m:t>
                        </m:r>
                      </m:sub>
                    </m:sSub>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ενός δείγματος</a:t>
                </a:r>
                <a:r>
                  <a:rPr kumimoji="0" lang="el-GR"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kumimoji="0" lang="el-GR"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sSubPr>
                      <m:e>
                        <m:r>
                          <m:rPr>
                            <m:sty m:val="p"/>
                          </m:rPr>
                          <a:rPr kumimoji="0" lang="el-GR" sz="2000" b="0" i="0"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Χ</m:t>
                        </m:r>
                      </m:e>
                      <m:sub>
                        <m:r>
                          <a:rPr kumimoji="0" lang="el-GR" sz="2000" b="0" i="1" u="none" strike="noStrike" kern="1200" cap="none" spc="0" normalizeH="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1</m:t>
                        </m:r>
                      </m:sub>
                    </m:sSub>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m:rPr>
                            <m:sty m:val="p"/>
                          </m:rPr>
                          <a:rPr lang="el-GR" sz="2000">
                            <a:solidFill>
                              <a:srgbClr val="000000"/>
                            </a:solidFill>
                            <a:latin typeface="Cambria Math" panose="02040503050406030204" pitchFamily="18" charset="0"/>
                            <a:cs typeface="Times New Roman" panose="02020603050405020304" pitchFamily="18" charset="0"/>
                          </a:rPr>
                          <m:t>Χ</m:t>
                        </m:r>
                      </m:e>
                      <m:sub>
                        <m:r>
                          <a:rPr lang="en-US" sz="2000" b="0" i="1" smtClean="0">
                            <a:solidFill>
                              <a:srgbClr val="000000"/>
                            </a:solidFill>
                            <a:latin typeface="Cambria Math" panose="02040503050406030204" pitchFamily="18" charset="0"/>
                            <a:cs typeface="Times New Roman" panose="02020603050405020304" pitchFamily="18" charset="0"/>
                          </a:rPr>
                          <m:t>2</m:t>
                        </m:r>
                      </m:sub>
                    </m:sSub>
                  </m:oMath>
                </a14:m>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και</a:t>
                </a:r>
                <a:r>
                  <a:rPr kumimoji="0" lang="el-GR" sz="20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lang="el-GR" sz="2000" i="1">
                            <a:solidFill>
                              <a:srgbClr val="000000"/>
                            </a:solidFill>
                            <a:latin typeface="Cambria Math" panose="02040503050406030204" pitchFamily="18" charset="0"/>
                            <a:cs typeface="Times New Roman" panose="02020603050405020304" pitchFamily="18" charset="0"/>
                          </a:rPr>
                        </m:ctrlPr>
                      </m:sSubPr>
                      <m:e>
                        <m:r>
                          <m:rPr>
                            <m:sty m:val="p"/>
                          </m:rPr>
                          <a:rPr lang="el-GR" sz="2000">
                            <a:solidFill>
                              <a:srgbClr val="000000"/>
                            </a:solidFill>
                            <a:latin typeface="Cambria Math" panose="02040503050406030204" pitchFamily="18" charset="0"/>
                            <a:cs typeface="Times New Roman" panose="02020603050405020304" pitchFamily="18" charset="0"/>
                          </a:rPr>
                          <m:t>Χ</m:t>
                        </m:r>
                      </m:e>
                      <m:sub>
                        <m:r>
                          <a:rPr lang="en-US" sz="2000" b="0" i="1" smtClean="0">
                            <a:solidFill>
                              <a:srgbClr val="000000"/>
                            </a:solidFill>
                            <a:latin typeface="Cambria Math" panose="02040503050406030204" pitchFamily="18" charset="0"/>
                            <a:cs typeface="Times New Roman" panose="02020603050405020304" pitchFamily="18" charset="0"/>
                          </a:rPr>
                          <m:t>𝑛</m:t>
                        </m:r>
                      </m:sub>
                    </m:sSub>
                  </m:oMath>
                </a14:m>
                <a:r>
                  <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και προσπαθούμε να εκτιμήσουμε την τιμή </a:t>
                </a:r>
                <a:r>
                  <a:rPr lang="el-GR" sz="2000" dirty="0">
                    <a:solidFill>
                      <a:srgbClr val="000000"/>
                    </a:solidFill>
                    <a:latin typeface="Times New Roman" panose="02020603050405020304" pitchFamily="18" charset="0"/>
                    <a:cs typeface="Times New Roman" panose="02020603050405020304" pitchFamily="18" charset="0"/>
                  </a:rPr>
                  <a:t>θ από τις τιμές αυτές, με την βοήθεια ενός κατάλληλου στατιστικού, το οποίο λέμε σημειακό εκτιμητή της παραμέτρου θ</a:t>
                </a:r>
                <a:r>
                  <a:rPr lang="en-US" sz="2000" dirty="0">
                    <a:solidFill>
                      <a:srgbClr val="000000"/>
                    </a:solidFill>
                    <a:latin typeface="Times New Roman" panose="02020603050405020304" pitchFamily="18" charset="0"/>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έτσι ώστε η εκτιμώμενη τιμή να είναι όσο πιο κοντά στην πραγματική τιμή της παραμέτρου.</a:t>
                </a:r>
                <a:endParaRPr kumimoji="0" lang="el-G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Ορθογώνιο 3">
                <a:extLst>
                  <a:ext uri="{FF2B5EF4-FFF2-40B4-BE49-F238E27FC236}">
                    <a16:creationId xmlns:a16="http://schemas.microsoft.com/office/drawing/2014/main" id="{E4C5BF80-1237-4941-8C25-189BD52FCB6C}"/>
                  </a:ext>
                </a:extLst>
              </p:cNvPr>
              <p:cNvSpPr>
                <a:spLocks noRot="1" noChangeAspect="1" noMove="1" noResize="1" noEditPoints="1" noAdjustHandles="1" noChangeArrowheads="1" noChangeShapeType="1" noTextEdit="1"/>
              </p:cNvSpPr>
              <p:nvPr/>
            </p:nvSpPr>
            <p:spPr>
              <a:xfrm>
                <a:off x="1255552" y="1845734"/>
                <a:ext cx="9680895" cy="1876521"/>
              </a:xfrm>
              <a:prstGeom prst="rect">
                <a:avLst/>
              </a:prstGeom>
              <a:blipFill>
                <a:blip r:embed="rId2"/>
                <a:stretch>
                  <a:fillRect l="-629" t="-2581" r="-566" b="-64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a:extLst>
                  <a:ext uri="{FF2B5EF4-FFF2-40B4-BE49-F238E27FC236}">
                    <a16:creationId xmlns:a16="http://schemas.microsoft.com/office/drawing/2014/main" id="{60A9164B-42B4-434B-B51A-8FBDB77E539A}"/>
                  </a:ext>
                </a:extLst>
              </p:cNvPr>
              <p:cNvSpPr/>
              <p:nvPr/>
            </p:nvSpPr>
            <p:spPr>
              <a:xfrm>
                <a:off x="1255551" y="3992573"/>
                <a:ext cx="9680895" cy="1752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defTabSz="457200">
                  <a:defRPr/>
                </a:pPr>
                <a:r>
                  <a:rPr lang="en-US" sz="2000" b="1" dirty="0">
                    <a:solidFill>
                      <a:srgbClr val="000000"/>
                    </a:solidFill>
                    <a:latin typeface="Times New Roman" panose="02020603050405020304" pitchFamily="18" charset="0"/>
                    <a:cs typeface="Times New Roman" panose="02020603050405020304" pitchFamily="18" charset="0"/>
                  </a:rPr>
                  <a:t>O </a:t>
                </a:r>
                <a:r>
                  <a:rPr lang="el-GR" sz="2000" b="1" dirty="0">
                    <a:solidFill>
                      <a:srgbClr val="000000"/>
                    </a:solidFill>
                    <a:latin typeface="Times New Roman" panose="02020603050405020304" pitchFamily="18" charset="0"/>
                    <a:cs typeface="Times New Roman" panose="02020603050405020304" pitchFamily="18" charset="0"/>
                  </a:rPr>
                  <a:t>εκτιμητής μέγιστης πιθανοφάνειας </a:t>
                </a:r>
                <a14:m>
                  <m:oMath xmlns:m="http://schemas.openxmlformats.org/officeDocument/2006/math">
                    <m:acc>
                      <m:accPr>
                        <m:chr m:val="̂"/>
                        <m:ctrlPr>
                          <a:rPr lang="el-GR" sz="2000" i="1" smtClean="0">
                            <a:solidFill>
                              <a:srgbClr val="000000"/>
                            </a:solidFill>
                            <a:latin typeface="Cambria Math" panose="02040503050406030204" pitchFamily="18" charset="0"/>
                            <a:cs typeface="Times New Roman" panose="02020603050405020304" pitchFamily="18" charset="0"/>
                          </a:rPr>
                        </m:ctrlPr>
                      </m:accPr>
                      <m:e>
                        <m:r>
                          <m:rPr>
                            <m:sty m:val="p"/>
                          </m:rPr>
                          <a:rPr lang="el-GR" sz="2000" b="0" i="0" smtClean="0">
                            <a:solidFill>
                              <a:srgbClr val="000000"/>
                            </a:solidFill>
                            <a:latin typeface="Cambria Math" panose="02040503050406030204" pitchFamily="18" charset="0"/>
                            <a:cs typeface="Times New Roman" panose="02020603050405020304" pitchFamily="18" charset="0"/>
                          </a:rPr>
                          <m:t>θ</m:t>
                        </m:r>
                      </m:e>
                    </m:acc>
                  </m:oMath>
                </a14:m>
                <a:r>
                  <a:rPr kumimoji="0" lang="en-US"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l-GR"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για</a:t>
                </a:r>
                <a:r>
                  <a:rPr kumimoji="0" lang="el-GR" sz="200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την εκτίμηση μιας παραμέτρου </a:t>
                </a:r>
                <a:r>
                  <a:rPr lang="el-GR" sz="2000" dirty="0">
                    <a:solidFill>
                      <a:srgbClr val="000000"/>
                    </a:solidFill>
                    <a:latin typeface="Times New Roman" panose="02020603050405020304" pitchFamily="18" charset="0"/>
                    <a:cs typeface="Times New Roman" panose="02020603050405020304" pitchFamily="18" charset="0"/>
                  </a:rPr>
                  <a:t>θ</a:t>
                </a:r>
                <a:r>
                  <a:rPr lang="en-US" sz="2000" dirty="0">
                    <a:solidFill>
                      <a:srgbClr val="000000"/>
                    </a:solidFill>
                    <a:latin typeface="Times New Roman" panose="02020603050405020304" pitchFamily="18" charset="0"/>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της κατανομής ενός πληθυσμού με συνάρτηση πιθανότητας (για διακριτές μεταβλητές) ή πυκνότητα πιθανότητας (για συνεχείς μεταβλητές) </a:t>
                </a:r>
                <a:r>
                  <a:rPr lang="en-US" sz="2000" dirty="0">
                    <a:solidFill>
                      <a:srgbClr val="000000"/>
                    </a:solidFill>
                    <a:latin typeface="Times New Roman" panose="02020603050405020304" pitchFamily="18" charset="0"/>
                    <a:cs typeface="Times New Roman" panose="02020603050405020304" pitchFamily="18" charset="0"/>
                  </a:rPr>
                  <a:t>f(x;</a:t>
                </a:r>
                <a:r>
                  <a:rPr lang="el-GR" sz="2000" dirty="0">
                    <a:solidFill>
                      <a:srgbClr val="000000"/>
                    </a:solidFill>
                    <a:latin typeface="Times New Roman" panose="02020603050405020304" pitchFamily="18" charset="0"/>
                    <a:cs typeface="Times New Roman" panose="02020603050405020304" pitchFamily="18" charset="0"/>
                  </a:rPr>
                  <a:t>θ)</a:t>
                </a:r>
                <a:r>
                  <a:rPr lang="en-US" sz="2000" dirty="0">
                    <a:solidFill>
                      <a:srgbClr val="000000"/>
                    </a:solidFill>
                    <a:latin typeface="Times New Roman" panose="02020603050405020304" pitchFamily="18" charset="0"/>
                    <a:cs typeface="Times New Roman" panose="02020603050405020304" pitchFamily="18" charset="0"/>
                  </a:rPr>
                  <a:t> </a:t>
                </a:r>
                <a:r>
                  <a:rPr lang="el-GR" sz="2000" dirty="0">
                    <a:solidFill>
                      <a:srgbClr val="000000"/>
                    </a:solidFill>
                    <a:latin typeface="Times New Roman" panose="02020603050405020304" pitchFamily="18" charset="0"/>
                    <a:cs typeface="Times New Roman" panose="02020603050405020304" pitchFamily="18" charset="0"/>
                  </a:rPr>
                  <a:t>είναι εκείνος για τον οποίο η συνάρτηση </a:t>
                </a:r>
                <a:r>
                  <a:rPr lang="en-US" sz="2000" dirty="0">
                    <a:solidFill>
                      <a:srgbClr val="000000"/>
                    </a:solidFill>
                    <a:latin typeface="Times New Roman" panose="02020603050405020304" pitchFamily="18" charset="0"/>
                    <a:cs typeface="Times New Roman" panose="02020603050405020304" pitchFamily="18" charset="0"/>
                  </a:rPr>
                  <a:t>L(</a:t>
                </a:r>
                <a:r>
                  <a:rPr lang="el-GR" sz="2000" dirty="0">
                    <a:solidFill>
                      <a:srgbClr val="000000"/>
                    </a:solidFill>
                    <a:latin typeface="Times New Roman" panose="02020603050405020304" pitchFamily="18" charset="0"/>
                    <a:cs typeface="Times New Roman" panose="02020603050405020304" pitchFamily="18" charset="0"/>
                  </a:rPr>
                  <a:t>θ) = </a:t>
                </a:r>
                <a:r>
                  <a:rPr lang="en-US" sz="2000" dirty="0">
                    <a:solidFill>
                      <a:srgbClr val="000000"/>
                    </a:solidFill>
                    <a:latin typeface="Times New Roman" panose="02020603050405020304" pitchFamily="18" charset="0"/>
                    <a:cs typeface="Times New Roman" panose="02020603050405020304" pitchFamily="18" charset="0"/>
                  </a:rPr>
                  <a:t>f(</a:t>
                </a:r>
                <a14:m>
                  <m:oMath xmlns:m="http://schemas.openxmlformats.org/officeDocument/2006/math">
                    <m:sSub>
                      <m:sSubPr>
                        <m:ctrlPr>
                          <a:rPr lang="en-US" sz="2000" i="1" smtClean="0">
                            <a:solidFill>
                              <a:srgbClr val="000000"/>
                            </a:solidFill>
                            <a:latin typeface="Cambria Math" panose="02040503050406030204" pitchFamily="18" charset="0"/>
                            <a:cs typeface="Times New Roman" panose="02020603050405020304" pitchFamily="18" charset="0"/>
                          </a:rPr>
                        </m:ctrlPr>
                      </m:sSubPr>
                      <m:e>
                        <m:r>
                          <a:rPr lang="en-US" sz="2000" b="0" i="1" smtClean="0">
                            <a:solidFill>
                              <a:srgbClr val="000000"/>
                            </a:solidFill>
                            <a:latin typeface="Cambria Math" panose="02040503050406030204" pitchFamily="18" charset="0"/>
                            <a:cs typeface="Times New Roman" panose="02020603050405020304" pitchFamily="18" charset="0"/>
                          </a:rPr>
                          <m:t>𝑥</m:t>
                        </m:r>
                      </m:e>
                      <m:sub>
                        <m:r>
                          <a:rPr lang="en-US" sz="2000" b="0" i="1" smtClean="0">
                            <a:solidFill>
                              <a:srgbClr val="000000"/>
                            </a:solidFill>
                            <a:latin typeface="Cambria Math" panose="02040503050406030204" pitchFamily="18" charset="0"/>
                            <a:cs typeface="Times New Roman" panose="02020603050405020304" pitchFamily="18" charset="0"/>
                          </a:rPr>
                          <m:t>1</m:t>
                        </m:r>
                      </m:sub>
                    </m:sSub>
                    <m:r>
                      <a:rPr lang="en-US" sz="2000" b="0" i="1" smtClean="0">
                        <a:solidFill>
                          <a:srgbClr val="000000"/>
                        </a:solidFill>
                        <a:latin typeface="Cambria Math" panose="02040503050406030204" pitchFamily="18" charset="0"/>
                        <a:cs typeface="Times New Roman" panose="02020603050405020304" pitchFamily="18" charset="0"/>
                      </a:rPr>
                      <m:t>;</m:t>
                    </m:r>
                    <m:r>
                      <a:rPr lang="el-GR" sz="2000" b="0" i="1" smtClean="0">
                        <a:solidFill>
                          <a:srgbClr val="000000"/>
                        </a:solidFill>
                        <a:latin typeface="Cambria Math" panose="02040503050406030204" pitchFamily="18" charset="0"/>
                        <a:cs typeface="Times New Roman" panose="02020603050405020304" pitchFamily="18" charset="0"/>
                      </a:rPr>
                      <m:t>𝜃</m:t>
                    </m:r>
                    <m:r>
                      <a:rPr lang="el-GR" sz="2000" b="0" i="1" smtClean="0">
                        <a:solidFill>
                          <a:srgbClr val="000000"/>
                        </a:solidFill>
                        <a:latin typeface="Cambria Math" panose="02040503050406030204" pitchFamily="18" charset="0"/>
                        <a:cs typeface="Times New Roman" panose="02020603050405020304" pitchFamily="18" charset="0"/>
                      </a:rPr>
                      <m:t>)</m:t>
                    </m:r>
                  </m:oMath>
                </a14:m>
                <a:r>
                  <a:rPr kumimoji="0" lang="el-GR"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f(</a:t>
                </a:r>
                <a14:m>
                  <m:oMath xmlns:m="http://schemas.openxmlformats.org/officeDocument/2006/math">
                    <m:sSub>
                      <m:sSubPr>
                        <m:ctrlPr>
                          <a:rPr lang="en-US"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𝑥</m:t>
                        </m:r>
                      </m:e>
                      <m:sub>
                        <m:r>
                          <a:rPr lang="el-GR" sz="2000" b="0" i="1" smtClean="0">
                            <a:solidFill>
                              <a:srgbClr val="000000"/>
                            </a:solidFill>
                            <a:latin typeface="Cambria Math" panose="02040503050406030204" pitchFamily="18" charset="0"/>
                            <a:cs typeface="Times New Roman" panose="02020603050405020304" pitchFamily="18" charset="0"/>
                          </a:rPr>
                          <m:t>2</m:t>
                        </m:r>
                      </m:sub>
                    </m:sSub>
                    <m:r>
                      <a:rPr lang="en-US" sz="2000" i="1">
                        <a:solidFill>
                          <a:srgbClr val="000000"/>
                        </a:solidFill>
                        <a:latin typeface="Cambria Math" panose="02040503050406030204" pitchFamily="18" charset="0"/>
                        <a:cs typeface="Times New Roman" panose="02020603050405020304" pitchFamily="18" charset="0"/>
                      </a:rPr>
                      <m:t>;</m:t>
                    </m:r>
                    <m:r>
                      <a:rPr lang="el-GR" sz="2000" i="1">
                        <a:solidFill>
                          <a:srgbClr val="000000"/>
                        </a:solidFill>
                        <a:latin typeface="Cambria Math" panose="02040503050406030204" pitchFamily="18" charset="0"/>
                        <a:cs typeface="Times New Roman" panose="02020603050405020304" pitchFamily="18" charset="0"/>
                      </a:rPr>
                      <m:t>𝜃</m:t>
                    </m:r>
                    <m:r>
                      <a:rPr lang="el-GR" sz="2000" i="1">
                        <a:solidFill>
                          <a:srgbClr val="000000"/>
                        </a:solidFill>
                        <a:latin typeface="Cambria Math" panose="02040503050406030204" pitchFamily="18" charset="0"/>
                        <a:cs typeface="Times New Roman" panose="02020603050405020304" pitchFamily="18" charset="0"/>
                      </a:rPr>
                      <m:t>)</m:t>
                    </m:r>
                  </m:oMath>
                </a14:m>
                <a:r>
                  <a:rPr kumimoji="0" lang="el-GR"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f(</a:t>
                </a:r>
                <a14:m>
                  <m:oMath xmlns:m="http://schemas.openxmlformats.org/officeDocument/2006/math">
                    <m:sSub>
                      <m:sSubPr>
                        <m:ctrlPr>
                          <a:rPr lang="en-US" sz="2000" i="1">
                            <a:solidFill>
                              <a:srgbClr val="000000"/>
                            </a:solidFill>
                            <a:latin typeface="Cambria Math" panose="02040503050406030204" pitchFamily="18" charset="0"/>
                            <a:cs typeface="Times New Roman" panose="02020603050405020304" pitchFamily="18" charset="0"/>
                          </a:rPr>
                        </m:ctrlPr>
                      </m:sSubPr>
                      <m:e>
                        <m:r>
                          <a:rPr lang="en-US" sz="2000" i="1">
                            <a:solidFill>
                              <a:srgbClr val="000000"/>
                            </a:solidFill>
                            <a:latin typeface="Cambria Math" panose="02040503050406030204" pitchFamily="18" charset="0"/>
                            <a:cs typeface="Times New Roman" panose="02020603050405020304" pitchFamily="18" charset="0"/>
                          </a:rPr>
                          <m:t>𝑥</m:t>
                        </m:r>
                      </m:e>
                      <m:sub>
                        <m:r>
                          <a:rPr lang="en-US" sz="2000" b="0" i="1" smtClean="0">
                            <a:solidFill>
                              <a:srgbClr val="000000"/>
                            </a:solidFill>
                            <a:latin typeface="Cambria Math" panose="02040503050406030204" pitchFamily="18" charset="0"/>
                            <a:cs typeface="Times New Roman" panose="02020603050405020304" pitchFamily="18" charset="0"/>
                          </a:rPr>
                          <m:t>𝑛</m:t>
                        </m:r>
                      </m:sub>
                    </m:sSub>
                    <m:r>
                      <a:rPr lang="en-US" sz="2000" i="1">
                        <a:solidFill>
                          <a:srgbClr val="000000"/>
                        </a:solidFill>
                        <a:latin typeface="Cambria Math" panose="02040503050406030204" pitchFamily="18" charset="0"/>
                        <a:cs typeface="Times New Roman" panose="02020603050405020304" pitchFamily="18" charset="0"/>
                      </a:rPr>
                      <m:t>;</m:t>
                    </m:r>
                    <m:r>
                      <a:rPr lang="el-GR" sz="2000" i="1">
                        <a:solidFill>
                          <a:srgbClr val="000000"/>
                        </a:solidFill>
                        <a:latin typeface="Cambria Math" panose="02040503050406030204" pitchFamily="18" charset="0"/>
                        <a:cs typeface="Times New Roman" panose="02020603050405020304" pitchFamily="18" charset="0"/>
                      </a:rPr>
                      <m:t>𝜃</m:t>
                    </m:r>
                    <m:r>
                      <a:rPr lang="el-GR" sz="2000" i="1">
                        <a:solidFill>
                          <a:srgbClr val="000000"/>
                        </a:solidFill>
                        <a:latin typeface="Cambria Math" panose="02040503050406030204" pitchFamily="18" charset="0"/>
                        <a:cs typeface="Times New Roman" panose="02020603050405020304" pitchFamily="18" charset="0"/>
                      </a:rPr>
                      <m:t>)</m:t>
                    </m:r>
                  </m:oMath>
                </a14:m>
                <a:r>
                  <a:rPr kumimoji="0" lang="el-GR"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που λέγεται </a:t>
                </a:r>
                <a:r>
                  <a:rPr kumimoji="0" lang="el-GR" sz="2000" b="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συνάρτηση πιθανοφάνειας</a:t>
                </a:r>
                <a:r>
                  <a:rPr kumimoji="0" lang="el-GR"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γίνεται</a:t>
                </a:r>
                <a:r>
                  <a:rPr kumimoji="0" lang="el-GR" sz="200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μέγιστη ή ισοδύναμα ο </a:t>
                </a:r>
                <a:r>
                  <a:rPr kumimoji="0" lang="en-US" sz="200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rPr>
                  <a:t>lnL</a:t>
                </a:r>
                <a:r>
                  <a:rPr kumimoji="0" lang="en-US" sz="200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l-GR" sz="200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θ) </a:t>
                </a:r>
                <a:r>
                  <a:rPr kumimoji="0" lang="en-US" sz="200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l-GR" sz="200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γίνεται μέγιστος.</a:t>
                </a:r>
                <a:endParaRPr kumimoji="0" lang="en-US" sz="200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5" name="Ορθογώνιο 4">
                <a:extLst>
                  <a:ext uri="{FF2B5EF4-FFF2-40B4-BE49-F238E27FC236}">
                    <a16:creationId xmlns:a16="http://schemas.microsoft.com/office/drawing/2014/main" id="{60A9164B-42B4-434B-B51A-8FBDB77E539A}"/>
                  </a:ext>
                </a:extLst>
              </p:cNvPr>
              <p:cNvSpPr>
                <a:spLocks noRot="1" noChangeAspect="1" noMove="1" noResize="1" noEditPoints="1" noAdjustHandles="1" noChangeArrowheads="1" noChangeShapeType="1" noTextEdit="1"/>
              </p:cNvSpPr>
              <p:nvPr/>
            </p:nvSpPr>
            <p:spPr>
              <a:xfrm>
                <a:off x="1255551" y="3992573"/>
                <a:ext cx="9680895" cy="1752445"/>
              </a:xfrm>
              <a:prstGeom prst="rect">
                <a:avLst/>
              </a:prstGeom>
              <a:blipFill>
                <a:blip r:embed="rId3"/>
                <a:stretch>
                  <a:fillRect l="-629" r="-566" b="-2422"/>
                </a:stretch>
              </a:blipFill>
            </p:spPr>
            <p:txBody>
              <a:bodyPr/>
              <a:lstStyle/>
              <a:p>
                <a:r>
                  <a:rPr lang="el-GR">
                    <a:noFill/>
                  </a:rPr>
                  <a:t> </a:t>
                </a:r>
              </a:p>
            </p:txBody>
          </p:sp>
        </mc:Fallback>
      </mc:AlternateContent>
    </p:spTree>
    <p:extLst>
      <p:ext uri="{BB962C8B-B14F-4D97-AF65-F5344CB8AC3E}">
        <p14:creationId xmlns:p14="http://schemas.microsoft.com/office/powerpoint/2010/main" val="255273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a:xfrm>
                <a:off x="1097280" y="1845734"/>
                <a:ext cx="10058400" cy="4259502"/>
              </a:xfrm>
            </p:spPr>
            <p:txBody>
              <a:bodyPr>
                <a:normAutofit lnSpcReduction="10000"/>
              </a:bodyPr>
              <a:lstStyle/>
              <a:p>
                <a:pPr algn="just"/>
                <a:r>
                  <a:rPr lang="el-GR" dirty="0"/>
                  <a:t>Να βρεθεί ο εκτιμητής μέγιστης πιθανοφάνειας της παραμέτρου λ</a:t>
                </a:r>
                <a:r>
                  <a:rPr lang="en-US" dirty="0"/>
                  <a:t> </a:t>
                </a:r>
                <a:r>
                  <a:rPr lang="el-GR" dirty="0"/>
                  <a:t>για έναν πληθυσμό που ακολουθεί εκθετική κατανομή, οπότε έχει πυκνότητα πιθανότητας</a:t>
                </a:r>
                <a:r>
                  <a:rPr lang="en-US" dirty="0"/>
                  <a:t>:</a:t>
                </a:r>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l-GR" b="0" i="1" smtClean="0">
                            <a:latin typeface="Cambria Math" panose="02040503050406030204" pitchFamily="18" charset="0"/>
                          </a:rPr>
                          <m:t>𝜆</m:t>
                        </m:r>
                      </m:e>
                    </m:d>
                    <m:r>
                      <a:rPr lang="el-GR" b="0" i="1" smtClean="0">
                        <a:latin typeface="Cambria Math" panose="02040503050406030204" pitchFamily="18" charset="0"/>
                      </a:rPr>
                      <m:t>=</m:t>
                    </m:r>
                    <m:r>
                      <a:rPr lang="el-GR" b="0" i="1" smtClean="0">
                        <a:latin typeface="Cambria Math" panose="02040503050406030204" pitchFamily="18" charset="0"/>
                      </a:rPr>
                      <m:t>𝜆</m:t>
                    </m:r>
                    <m:r>
                      <a:rPr lang="el-GR" b="0" i="1" smtClean="0">
                        <a:latin typeface="Cambria Math" panose="02040503050406030204" pitchFamily="18" charset="0"/>
                      </a:rPr>
                      <m:t> </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l-GR" b="0" i="1" smtClean="0">
                            <a:latin typeface="Cambria Math" panose="02040503050406030204" pitchFamily="18" charset="0"/>
                          </a:rPr>
                          <m:t>𝜆</m:t>
                        </m:r>
                        <m:r>
                          <a:rPr lang="en-US" b="0" i="1" smtClean="0">
                            <a:latin typeface="Cambria Math" panose="02040503050406030204" pitchFamily="18" charset="0"/>
                          </a:rPr>
                          <m:t>𝑥</m:t>
                        </m:r>
                        <m:r>
                          <a:rPr lang="en-US" b="0" i="1" smtClean="0">
                            <a:latin typeface="Cambria Math" panose="02040503050406030204" pitchFamily="18" charset="0"/>
                          </a:rPr>
                          <m:t> </m:t>
                        </m:r>
                      </m:sup>
                    </m:sSup>
                  </m:oMath>
                </a14:m>
                <a:r>
                  <a:rPr lang="en-US" dirty="0"/>
                  <a:t>, </a:t>
                </a:r>
                <a:r>
                  <a:rPr lang="el-GR" dirty="0"/>
                  <a:t>με την βοήθεια ενός δείγματος </a:t>
                </a:r>
                <a14:m>
                  <m:oMath xmlns:m="http://schemas.openxmlformats.org/officeDocument/2006/math">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𝑋</m:t>
                        </m:r>
                      </m:e>
                      <m:sub>
                        <m:r>
                          <a:rPr lang="en-US" i="1">
                            <a:solidFill>
                              <a:schemeClr val="tx1"/>
                            </a:solidFill>
                            <a:latin typeface="Cambria Math" panose="02040503050406030204" pitchFamily="18" charset="0"/>
                            <a:cs typeface="Times New Roman" panose="02020603050405020304" pitchFamily="18" charset="0"/>
                          </a:rPr>
                          <m:t>1</m:t>
                        </m:r>
                      </m:sub>
                    </m:sSub>
                    <m:r>
                      <a:rPr lang="en-US" i="1">
                        <a:solidFill>
                          <a:schemeClr val="tx1"/>
                        </a:solidFill>
                        <a:latin typeface="Cambria Math" panose="02040503050406030204" pitchFamily="18" charset="0"/>
                        <a:cs typeface="Times New Roman" panose="02020603050405020304" pitchFamily="18" charset="0"/>
                      </a:rPr>
                      <m:t>,</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𝑋</m:t>
                        </m:r>
                      </m:e>
                      <m:sub>
                        <m:r>
                          <a:rPr lang="en-US" i="1">
                            <a:solidFill>
                              <a:schemeClr val="tx1"/>
                            </a:solidFill>
                            <a:latin typeface="Cambria Math" panose="02040503050406030204" pitchFamily="18" charset="0"/>
                            <a:cs typeface="Times New Roman" panose="02020603050405020304" pitchFamily="18" charset="0"/>
                          </a:rPr>
                          <m:t>2,</m:t>
                        </m:r>
                      </m:sub>
                    </m:sSub>
                    <m:r>
                      <a:rPr lang="en-US" i="1">
                        <a:solidFill>
                          <a:schemeClr val="tx1"/>
                        </a:solidFill>
                        <a:latin typeface="Cambria Math" panose="02040503050406030204" pitchFamily="18" charset="0"/>
                        <a:cs typeface="Times New Roman" panose="02020603050405020304" pitchFamily="18" charset="0"/>
                      </a:rPr>
                      <m:t>…,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𝑋</m:t>
                        </m:r>
                      </m:e>
                      <m:sub>
                        <m:r>
                          <a:rPr lang="en-US" i="1">
                            <a:solidFill>
                              <a:schemeClr val="tx1"/>
                            </a:solidFill>
                            <a:latin typeface="Cambria Math" panose="02040503050406030204" pitchFamily="18" charset="0"/>
                            <a:cs typeface="Times New Roman" panose="02020603050405020304" pitchFamily="18" charset="0"/>
                          </a:rPr>
                          <m:t>𝑛</m:t>
                        </m:r>
                      </m:sub>
                    </m:sSub>
                  </m:oMath>
                </a14:m>
                <a:endParaRPr lang="el-GR" dirty="0"/>
              </a:p>
              <a:p>
                <a:endParaRPr lang="el-GR" dirty="0"/>
              </a:p>
              <a:p>
                <a:pPr algn="ctr"/>
                <a:r>
                  <a:rPr lang="en-US" dirty="0"/>
                  <a:t>L</a:t>
                </a:r>
                <a:r>
                  <a:rPr lang="el-GR" dirty="0"/>
                  <a:t>(λ) = </a:t>
                </a:r>
                <a14:m>
                  <m:oMath xmlns:m="http://schemas.openxmlformats.org/officeDocument/2006/math">
                    <m:r>
                      <a:rPr lang="el-GR" i="1">
                        <a:latin typeface="Cambria Math" panose="02040503050406030204" pitchFamily="18" charset="0"/>
                      </a:rPr>
                      <m:t>𝜆</m:t>
                    </m:r>
                    <m:r>
                      <a:rPr lang="el-GR" i="1">
                        <a:latin typeface="Cambria Math" panose="02040503050406030204" pitchFamily="18" charset="0"/>
                      </a:rPr>
                      <m:t> </m:t>
                    </m:r>
                    <m:sSup>
                      <m:sSupPr>
                        <m:ctrlPr>
                          <a:rPr lang="el-GR"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l-GR" i="1">
                            <a:latin typeface="Cambria Math" panose="02040503050406030204" pitchFamily="18" charset="0"/>
                          </a:rPr>
                          <m:t>𝜆</m:t>
                        </m:r>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 </m:t>
                        </m:r>
                      </m:sup>
                    </m:sSup>
                  </m:oMath>
                </a14:m>
                <a:r>
                  <a:rPr lang="el-GR" dirty="0"/>
                  <a:t> </a:t>
                </a:r>
                <a14:m>
                  <m:oMath xmlns:m="http://schemas.openxmlformats.org/officeDocument/2006/math">
                    <m:r>
                      <a:rPr lang="el-GR" i="1">
                        <a:latin typeface="Cambria Math" panose="02040503050406030204" pitchFamily="18" charset="0"/>
                      </a:rPr>
                      <m:t>𝜆</m:t>
                    </m:r>
                    <m:r>
                      <a:rPr lang="el-GR" i="1">
                        <a:latin typeface="Cambria Math" panose="02040503050406030204" pitchFamily="18" charset="0"/>
                      </a:rPr>
                      <m:t> </m:t>
                    </m:r>
                    <m:sSup>
                      <m:sSupPr>
                        <m:ctrlPr>
                          <a:rPr lang="el-GR"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l-GR" i="1">
                            <a:latin typeface="Cambria Math" panose="02040503050406030204" pitchFamily="18" charset="0"/>
                          </a:rPr>
                          <m:t>𝜆</m:t>
                        </m:r>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 </m:t>
                        </m:r>
                      </m:sup>
                    </m:sSup>
                    <m:r>
                      <a:rPr lang="en-US" b="0" i="1" smtClean="0">
                        <a:latin typeface="Cambria Math" panose="02040503050406030204" pitchFamily="18" charset="0"/>
                      </a:rPr>
                      <m:t>…</m:t>
                    </m:r>
                    <m:r>
                      <a:rPr lang="el-GR" i="1">
                        <a:latin typeface="Cambria Math" panose="02040503050406030204" pitchFamily="18" charset="0"/>
                      </a:rPr>
                      <m:t>𝜆</m:t>
                    </m:r>
                    <m:r>
                      <a:rPr lang="el-GR" i="1">
                        <a:latin typeface="Cambria Math" panose="02040503050406030204" pitchFamily="18" charset="0"/>
                      </a:rPr>
                      <m:t> </m:t>
                    </m:r>
                    <m:sSup>
                      <m:sSupPr>
                        <m:ctrlPr>
                          <a:rPr lang="el-GR"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l-GR" i="1">
                            <a:latin typeface="Cambria Math" panose="02040503050406030204" pitchFamily="18" charset="0"/>
                          </a:rPr>
                          <m:t>𝜆</m:t>
                        </m:r>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i="1">
                            <a:latin typeface="Cambria Math" panose="02040503050406030204" pitchFamily="18" charset="0"/>
                          </a:rPr>
                          <m:t> </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𝜆</m:t>
                        </m:r>
                      </m:e>
                      <m:sup>
                        <m:r>
                          <a:rPr lang="en-US" b="0" i="1" smtClean="0">
                            <a:latin typeface="Cambria Math" panose="02040503050406030204" pitchFamily="18" charset="0"/>
                          </a:rPr>
                          <m:t>𝑛</m:t>
                        </m:r>
                      </m:sup>
                    </m:sSup>
                    <m:r>
                      <a:rPr lang="el-GR" i="1">
                        <a:latin typeface="Cambria Math" panose="02040503050406030204" pitchFamily="18" charset="0"/>
                      </a:rPr>
                      <m:t>𝜆</m:t>
                    </m:r>
                    <m:r>
                      <a:rPr lang="el-GR" i="1">
                        <a:latin typeface="Cambria Math" panose="02040503050406030204" pitchFamily="18" charset="0"/>
                      </a:rPr>
                      <m:t> </m:t>
                    </m:r>
                    <m:sSup>
                      <m:sSupPr>
                        <m:ctrlPr>
                          <a:rPr lang="el-GR"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l-GR" i="1">
                            <a:latin typeface="Cambria Math" panose="02040503050406030204" pitchFamily="18" charset="0"/>
                          </a:rPr>
                          <m:t>𝜆</m:t>
                        </m:r>
                        <m:sSub>
                          <m:sSubPr>
                            <m:ctrlPr>
                              <a:rPr lang="el-GR"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up>
                    </m:sSup>
                  </m:oMath>
                </a14:m>
                <a:endParaRPr lang="el-GR" dirty="0"/>
              </a:p>
              <a:p>
                <a:pPr algn="ctr"/>
                <a:r>
                  <a:rPr lang="en-US" dirty="0"/>
                  <a:t>Ln L(</a:t>
                </a:r>
                <a:r>
                  <a:rPr lang="el-GR" dirty="0"/>
                  <a:t>λ) = </a:t>
                </a:r>
                <a:r>
                  <a:rPr lang="en-US" dirty="0"/>
                  <a:t>n ln</a:t>
                </a:r>
                <a:r>
                  <a:rPr lang="el-GR" dirty="0"/>
                  <a:t>λ – λ </a:t>
                </a:r>
                <a14:m>
                  <m:oMath xmlns:m="http://schemas.openxmlformats.org/officeDocument/2006/math">
                    <m:nary>
                      <m:naryPr>
                        <m:chr m:val="∑"/>
                        <m:ctrlPr>
                          <a:rPr lang="el-G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dirty="0"/>
              </a:p>
              <a:p>
                <a:pPr algn="just">
                  <a:buFont typeface="Wingdings" panose="05000000000000000000" pitchFamily="2" charset="2"/>
                  <a:buChar char="§"/>
                </a:pPr>
                <a14:m>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𝐿</m:t>
                            </m:r>
                            <m:r>
                              <a:rPr lang="en-US" b="0" i="1" smtClean="0">
                                <a:latin typeface="Cambria Math" panose="02040503050406030204" pitchFamily="18" charset="0"/>
                              </a:rPr>
                              <m:t>(</m:t>
                            </m:r>
                            <m:r>
                              <a:rPr lang="el-GR" b="0" i="1" smtClean="0">
                                <a:latin typeface="Cambria Math" panose="02040503050406030204" pitchFamily="18" charset="0"/>
                              </a:rPr>
                              <m:t>𝜆</m:t>
                            </m:r>
                            <m:r>
                              <a:rPr lang="el-GR" b="0" i="1" smtClean="0">
                                <a:latin typeface="Cambria Math" panose="02040503050406030204" pitchFamily="18" charset="0"/>
                              </a:rPr>
                              <m:t>)</m:t>
                            </m:r>
                          </m:e>
                        </m:func>
                      </m:num>
                      <m:den>
                        <m:r>
                          <a:rPr lang="en-US" b="0" i="1" smtClean="0">
                            <a:latin typeface="Cambria Math" panose="02040503050406030204" pitchFamily="18" charset="0"/>
                          </a:rPr>
                          <m:t>𝑑</m:t>
                        </m:r>
                        <m:r>
                          <a:rPr lang="el-GR" b="0" i="1" smtClean="0">
                            <a:latin typeface="Cambria Math" panose="02040503050406030204" pitchFamily="18" charset="0"/>
                          </a:rPr>
                          <m:t>𝜆</m:t>
                        </m:r>
                      </m:den>
                    </m:f>
                    <m:r>
                      <a:rPr lang="el-GR" b="0" i="1" smtClean="0">
                        <a:latin typeface="Cambria Math" panose="02040503050406030204" pitchFamily="18" charset="0"/>
                      </a:rPr>
                      <m:t>= </m:t>
                    </m:r>
                    <m:f>
                      <m:fPr>
                        <m:ctrlPr>
                          <a:rPr lang="el-GR" b="0" i="1" smtClean="0">
                            <a:latin typeface="Cambria Math" panose="02040503050406030204" pitchFamily="18" charset="0"/>
                          </a:rPr>
                        </m:ctrlPr>
                      </m:fPr>
                      <m:num>
                        <m:r>
                          <a:rPr lang="en-US" b="0" i="1" smtClean="0">
                            <a:latin typeface="Cambria Math" panose="02040503050406030204" pitchFamily="18" charset="0"/>
                          </a:rPr>
                          <m:t>𝑛</m:t>
                        </m:r>
                      </m:num>
                      <m:den>
                        <m:r>
                          <a:rPr lang="el-GR" b="0" i="1" smtClean="0">
                            <a:latin typeface="Cambria Math" panose="02040503050406030204" pitchFamily="18" charset="0"/>
                          </a:rPr>
                          <m:t>𝜆</m:t>
                        </m:r>
                      </m:den>
                    </m:f>
                    <m:r>
                      <a:rPr lang="el-GR" b="0" i="1" smtClean="0">
                        <a:latin typeface="Cambria Math" panose="02040503050406030204" pitchFamily="18" charset="0"/>
                      </a:rPr>
                      <m:t> − </m:t>
                    </m:r>
                    <m:nary>
                      <m:naryPr>
                        <m:chr m:val="∑"/>
                        <m:ctrlPr>
                          <a:rPr lang="el-GR"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l-GR"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𝜆</m:t>
                    </m:r>
                    <m:r>
                      <a:rPr lang="el-GR" b="0" i="1" smtClean="0">
                        <a:latin typeface="Cambria Math" panose="02040503050406030204" pitchFamily="18" charset="0"/>
                        <a:ea typeface="Cambria Math" panose="02040503050406030204" pitchFamily="18" charset="0"/>
                      </a:rPr>
                      <m:t>= </m:t>
                    </m:r>
                    <m:f>
                      <m:fPr>
                        <m:ctrlPr>
                          <a:rPr lang="el-GR"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num>
                      <m:den>
                        <m:nary>
                          <m:naryPr>
                            <m:chr m:val="∑"/>
                            <m:ctrlPr>
                              <a:rPr lang="el-GR"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l-GR"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nary>
                      </m:den>
                    </m:f>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den>
                    </m:f>
                  </m:oMath>
                </a14:m>
                <a:endParaRPr lang="en-US" dirty="0"/>
              </a:p>
              <a:p>
                <a:pPr algn="just">
                  <a:buFont typeface="Wingdings" panose="05000000000000000000" pitchFamily="2" charset="2"/>
                  <a:buChar char="§"/>
                </a:pPr>
                <a14:m>
                  <m:oMath xmlns:m="http://schemas.openxmlformats.org/officeDocument/2006/math">
                    <m:f>
                      <m:fPr>
                        <m:ctrlPr>
                          <a:rPr lang="el-GR" i="1">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𝐿</m:t>
                            </m:r>
                            <m:r>
                              <a:rPr lang="en-US" i="1">
                                <a:latin typeface="Cambria Math" panose="02040503050406030204" pitchFamily="18" charset="0"/>
                              </a:rPr>
                              <m:t>(</m:t>
                            </m:r>
                            <m:r>
                              <a:rPr lang="el-GR" i="1">
                                <a:latin typeface="Cambria Math" panose="02040503050406030204" pitchFamily="18" charset="0"/>
                              </a:rPr>
                              <m:t>𝜆</m:t>
                            </m:r>
                            <m:r>
                              <a:rPr lang="el-GR" i="1">
                                <a:latin typeface="Cambria Math" panose="02040503050406030204" pitchFamily="18" charset="0"/>
                              </a:rPr>
                              <m:t>)</m:t>
                            </m:r>
                          </m:e>
                        </m:func>
                      </m:num>
                      <m:den>
                        <m:r>
                          <a:rPr lang="en-US" i="1">
                            <a:latin typeface="Cambria Math" panose="02040503050406030204" pitchFamily="18" charset="0"/>
                          </a:rPr>
                          <m:t>𝑑</m:t>
                        </m:r>
                        <m:sSup>
                          <m:sSupPr>
                            <m:ctrlPr>
                              <a:rPr lang="en-US" i="1" smtClean="0">
                                <a:latin typeface="Cambria Math" panose="02040503050406030204" pitchFamily="18" charset="0"/>
                              </a:rPr>
                            </m:ctrlPr>
                          </m:sSupPr>
                          <m:e>
                            <m:r>
                              <a:rPr lang="el-GR" b="0" i="1" smtClean="0">
                                <a:latin typeface="Cambria Math" panose="02040503050406030204" pitchFamily="18" charset="0"/>
                              </a:rPr>
                              <m:t>𝜆</m:t>
                            </m:r>
                          </m:e>
                          <m:sup>
                            <m:r>
                              <a:rPr lang="el-GR" b="0" i="1" smtClean="0">
                                <a:latin typeface="Cambria Math" panose="02040503050406030204" pitchFamily="18" charset="0"/>
                              </a:rPr>
                              <m:t>2</m:t>
                            </m:r>
                          </m:sup>
                        </m:sSup>
                      </m:den>
                    </m:f>
                    <m:r>
                      <a:rPr lang="el-GR" i="1">
                        <a:latin typeface="Cambria Math" panose="02040503050406030204" pitchFamily="18" charset="0"/>
                      </a:rPr>
                      <m:t>=</m:t>
                    </m:r>
                  </m:oMath>
                </a14:m>
                <a:r>
                  <a:rPr lang="el-GR" dirty="0"/>
                  <a:t> -</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num>
                      <m:den>
                        <m:sSup>
                          <m:sSupPr>
                            <m:ctrlPr>
                              <a:rPr lang="en-US" i="1" smtClean="0">
                                <a:latin typeface="Cambria Math" panose="02040503050406030204" pitchFamily="18" charset="0"/>
                              </a:rPr>
                            </m:ctrlPr>
                          </m:sSupPr>
                          <m:e>
                            <m:r>
                              <a:rPr lang="el-GR" b="0" i="1" smtClean="0">
                                <a:latin typeface="Cambria Math" panose="02040503050406030204" pitchFamily="18" charset="0"/>
                              </a:rPr>
                              <m:t>𝜆</m:t>
                            </m:r>
                          </m:e>
                          <m:sup>
                            <m:r>
                              <a:rPr lang="el-GR" b="0" i="1" smtClean="0">
                                <a:latin typeface="Cambria Math" panose="02040503050406030204" pitchFamily="18" charset="0"/>
                              </a:rPr>
                              <m:t>2</m:t>
                            </m:r>
                          </m:sup>
                        </m:sSup>
                      </m:den>
                    </m:f>
                    <m:r>
                      <a:rPr lang="en-US" b="0" i="1" smtClean="0">
                        <a:latin typeface="Cambria Math" panose="02040503050406030204" pitchFamily="18" charset="0"/>
                      </a:rPr>
                      <m:t>&lt;0</m:t>
                    </m:r>
                  </m:oMath>
                </a14:m>
                <a:r>
                  <a:rPr lang="el-GR" dirty="0"/>
                  <a:t> </a:t>
                </a:r>
              </a:p>
              <a:p>
                <a:pPr algn="just">
                  <a:buFont typeface="Wingdings" panose="05000000000000000000" pitchFamily="2" charset="2"/>
                  <a:buChar char="§"/>
                </a:pPr>
                <a:r>
                  <a:rPr lang="el-GR" dirty="0"/>
                  <a:t>Άρα έχει μέγιστο για λ = </a:t>
                </a:r>
                <a14:m>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1</m:t>
                        </m:r>
                      </m:num>
                      <m:den>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𝑥</m:t>
                            </m:r>
                          </m:e>
                        </m:acc>
                      </m:den>
                    </m:f>
                  </m:oMath>
                </a14:m>
                <a:r>
                  <a:rPr lang="en-US" dirty="0"/>
                  <a:t> </a:t>
                </a:r>
                <a:r>
                  <a:rPr lang="el-GR" dirty="0"/>
                  <a:t>και ο εκτιμητής είναι ο </a:t>
                </a:r>
                <a14:m>
                  <m:oMath xmlns:m="http://schemas.openxmlformats.org/officeDocument/2006/math">
                    <m:acc>
                      <m:accPr>
                        <m:chr m:val="̂"/>
                        <m:ctrlPr>
                          <a:rPr lang="el-GR" i="1" smtClean="0">
                            <a:latin typeface="Cambria Math" panose="02040503050406030204" pitchFamily="18" charset="0"/>
                          </a:rPr>
                        </m:ctrlPr>
                      </m:accPr>
                      <m:e>
                        <m:r>
                          <a:rPr lang="el-GR" b="0" i="1" smtClean="0">
                            <a:latin typeface="Cambria Math" panose="02040503050406030204" pitchFamily="18" charset="0"/>
                          </a:rPr>
                          <m:t>𝜆</m:t>
                        </m:r>
                      </m:e>
                    </m:acc>
                    <m:r>
                      <a:rPr lang="el-GR" b="0" i="1" smtClean="0">
                        <a:latin typeface="Cambria Math" panose="02040503050406030204" pitchFamily="18" charset="0"/>
                      </a:rPr>
                      <m:t>= </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acc>
                          <m:accPr>
                            <m:chr m:val="̅"/>
                            <m:ctrlPr>
                              <a:rPr lang="el-GR" b="0" i="1" smtClean="0">
                                <a:latin typeface="Cambria Math" panose="02040503050406030204" pitchFamily="18" charset="0"/>
                              </a:rPr>
                            </m:ctrlPr>
                          </m:accPr>
                          <m:e>
                            <m:r>
                              <m:rPr>
                                <m:sty m:val="p"/>
                              </m:rPr>
                              <a:rPr lang="el-GR" b="0" i="0" smtClean="0">
                                <a:latin typeface="Cambria Math" panose="02040503050406030204" pitchFamily="18" charset="0"/>
                              </a:rPr>
                              <m:t>Χ</m:t>
                            </m:r>
                          </m:e>
                        </m:acc>
                      </m:den>
                    </m:f>
                  </m:oMath>
                </a14:m>
                <a:endParaRPr lang="el-GR" dirty="0"/>
              </a:p>
            </p:txBody>
          </p:sp>
        </mc:Choice>
        <mc:Fallback xmlns="">
          <p:sp>
            <p:nvSpPr>
              <p:cNvPr id="3" name="Θέση περιεχομένου 2">
                <a:extLst>
                  <a:ext uri="{FF2B5EF4-FFF2-40B4-BE49-F238E27FC236}">
                    <a16:creationId xmlns:a16="http://schemas.microsoft.com/office/drawing/2014/main" id="{4DA5437C-0608-4127-B219-99EA9DEDC495}"/>
                  </a:ext>
                </a:extLst>
              </p:cNvPr>
              <p:cNvSpPr>
                <a:spLocks noGrp="1" noRot="1" noChangeAspect="1" noMove="1" noResize="1" noEditPoints="1" noAdjustHandles="1" noChangeArrowheads="1" noChangeShapeType="1" noTextEdit="1"/>
              </p:cNvSpPr>
              <p:nvPr>
                <p:ph idx="1"/>
              </p:nvPr>
            </p:nvSpPr>
            <p:spPr>
              <a:xfrm>
                <a:off x="1097280" y="1845734"/>
                <a:ext cx="10058400" cy="4259502"/>
              </a:xfrm>
              <a:blipFill>
                <a:blip r:embed="rId2"/>
                <a:stretch>
                  <a:fillRect l="-1455" t="-2146" r="-1515"/>
                </a:stretch>
              </a:blipFill>
            </p:spPr>
            <p:txBody>
              <a:bodyPr/>
              <a:lstStyle/>
              <a:p>
                <a:r>
                  <a:rPr lang="el-GR">
                    <a:noFill/>
                  </a:rPr>
                  <a:t> </a:t>
                </a:r>
              </a:p>
            </p:txBody>
          </p:sp>
        </mc:Fallback>
      </mc:AlternateContent>
      <p:sp>
        <p:nvSpPr>
          <p:cNvPr id="9" name="Τίτλος 1">
            <a:extLst>
              <a:ext uri="{FF2B5EF4-FFF2-40B4-BE49-F238E27FC236}">
                <a16:creationId xmlns:a16="http://schemas.microsoft.com/office/drawing/2014/main" id="{D4C41E93-23ED-4E9D-94C8-233DD10F65FB}"/>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Εκτιμητές μέγιστης πιθανοφάνειας</a:t>
            </a:r>
          </a:p>
        </p:txBody>
      </p:sp>
    </p:spTree>
    <p:extLst>
      <p:ext uri="{BB962C8B-B14F-4D97-AF65-F5344CB8AC3E}">
        <p14:creationId xmlns:p14="http://schemas.microsoft.com/office/powerpoint/2010/main" val="369773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a:xfrm>
                <a:off x="1097280" y="1845734"/>
                <a:ext cx="10058400" cy="4259502"/>
              </a:xfrm>
            </p:spPr>
            <p:txBody>
              <a:bodyPr>
                <a:normAutofit/>
              </a:bodyPr>
              <a:lstStyle/>
              <a:p>
                <a:pPr algn="just"/>
                <a:r>
                  <a:rPr lang="el-GR" dirty="0"/>
                  <a:t>Να βρεθούν οι εκτιμητές μέγιστης πιθανοφάνειας των παραμέτρων μ</a:t>
                </a:r>
                <a:r>
                  <a:rPr lang="en-US" dirty="0"/>
                  <a:t> </a:t>
                </a:r>
                <a:r>
                  <a:rPr lang="el-GR" dirty="0"/>
                  <a:t>και </a:t>
                </a:r>
                <a14:m>
                  <m:oMath xmlns:m="http://schemas.openxmlformats.org/officeDocument/2006/math">
                    <m:sSup>
                      <m:sSupPr>
                        <m:ctrlPr>
                          <a:rPr lang="el-GR" i="1" smtClean="0">
                            <a:latin typeface="Cambria Math" panose="02040503050406030204" pitchFamily="18" charset="0"/>
                          </a:rPr>
                        </m:ctrlPr>
                      </m:sSupPr>
                      <m:e>
                        <m:r>
                          <a:rPr lang="el-GR" b="0" i="1" smtClean="0">
                            <a:latin typeface="Cambria Math" panose="02040503050406030204" pitchFamily="18" charset="0"/>
                          </a:rPr>
                          <m:t>𝜎</m:t>
                        </m:r>
                      </m:e>
                      <m:sup>
                        <m:r>
                          <a:rPr lang="el-GR" b="0" i="1" smtClean="0">
                            <a:latin typeface="Cambria Math" panose="02040503050406030204" pitchFamily="18" charset="0"/>
                          </a:rPr>
                          <m:t>2</m:t>
                        </m:r>
                      </m:sup>
                    </m:sSup>
                  </m:oMath>
                </a14:m>
                <a:r>
                  <a:rPr lang="en-US" dirty="0"/>
                  <a:t> </a:t>
                </a:r>
                <a:r>
                  <a:rPr lang="el-GR" dirty="0"/>
                  <a:t>για έναν πληθυσμό που ακολουθεί κανονική κατανομή Ν(μ, </a:t>
                </a:r>
                <a14:m>
                  <m:oMath xmlns:m="http://schemas.openxmlformats.org/officeDocument/2006/math">
                    <m:sSup>
                      <m:sSupPr>
                        <m:ctrlPr>
                          <a:rPr lang="el-GR" i="1">
                            <a:latin typeface="Cambria Math" panose="02040503050406030204" pitchFamily="18" charset="0"/>
                          </a:rPr>
                        </m:ctrlPr>
                      </m:sSupPr>
                      <m:e>
                        <m:r>
                          <a:rPr lang="el-GR" i="1">
                            <a:latin typeface="Cambria Math" panose="02040503050406030204" pitchFamily="18" charset="0"/>
                          </a:rPr>
                          <m:t>𝜎</m:t>
                        </m:r>
                      </m:e>
                      <m:sup>
                        <m:r>
                          <a:rPr lang="el-GR" i="1">
                            <a:latin typeface="Cambria Math" panose="02040503050406030204" pitchFamily="18" charset="0"/>
                          </a:rPr>
                          <m:t>2</m:t>
                        </m:r>
                      </m:sup>
                    </m:sSup>
                  </m:oMath>
                </a14:m>
                <a:r>
                  <a:rPr lang="en-US" dirty="0"/>
                  <a:t> </a:t>
                </a:r>
                <a:r>
                  <a:rPr lang="el-GR" dirty="0"/>
                  <a:t>), οπότε έχει πυκνότητα πιθανότητας </a:t>
                </a:r>
              </a:p>
              <a:p>
                <a:pPr algn="ctr"/>
                <a:r>
                  <a:rPr lang="el-GR"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l-GR" b="0" i="1" smtClean="0">
                                <a:latin typeface="Cambria Math" panose="02040503050406030204" pitchFamily="18" charset="0"/>
                              </a:rPr>
                              <m:t>𝜋</m:t>
                            </m:r>
                            <m:sSup>
                              <m:sSupPr>
                                <m:ctrlPr>
                                  <a:rPr lang="el-GR" b="0" i="1" smtClean="0">
                                    <a:latin typeface="Cambria Math" panose="02040503050406030204" pitchFamily="18" charset="0"/>
                                  </a:rPr>
                                </m:ctrlPr>
                              </m:sSupPr>
                              <m:e>
                                <m:r>
                                  <a:rPr lang="el-GR" b="0" i="1" smtClean="0">
                                    <a:latin typeface="Cambria Math" panose="02040503050406030204" pitchFamily="18" charset="0"/>
                                  </a:rPr>
                                  <m:t>𝜎</m:t>
                                </m:r>
                              </m:e>
                              <m:sup>
                                <m:r>
                                  <a:rPr lang="el-GR" b="0" i="1" smtClean="0">
                                    <a:latin typeface="Cambria Math" panose="02040503050406030204" pitchFamily="18" charset="0"/>
                                  </a:rPr>
                                  <m:t>2</m:t>
                                </m:r>
                              </m:sup>
                            </m:sSup>
                          </m:e>
                        </m:rad>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l-GR" b="0" i="1" smtClean="0">
                                    <a:latin typeface="Cambria Math" panose="02040503050406030204" pitchFamily="18" charset="0"/>
                                  </a:rPr>
                                  <m:t>(</m:t>
                                </m:r>
                                <m:r>
                                  <a:rPr lang="el-GR" b="0" i="1" smtClean="0">
                                    <a:latin typeface="Cambria Math" panose="02040503050406030204" pitchFamily="18" charset="0"/>
                                  </a:rPr>
                                  <m:t>𝜒</m:t>
                                </m:r>
                                <m:r>
                                  <a:rPr lang="el-GR" b="0" i="1" smtClean="0">
                                    <a:latin typeface="Cambria Math" panose="02040503050406030204" pitchFamily="18" charset="0"/>
                                  </a:rPr>
                                  <m:t>−</m:t>
                                </m:r>
                                <m:r>
                                  <a:rPr lang="el-GR" b="0" i="1" smtClean="0">
                                    <a:latin typeface="Cambria Math" panose="02040503050406030204" pitchFamily="18" charset="0"/>
                                  </a:rPr>
                                  <m:t>𝜇</m:t>
                                </m:r>
                                <m:r>
                                  <a:rPr lang="el-GR" b="0" i="1" smtClean="0">
                                    <a:latin typeface="Cambria Math" panose="02040503050406030204" pitchFamily="18" charset="0"/>
                                  </a:rPr>
                                  <m:t>)</m:t>
                                </m:r>
                              </m:e>
                              <m:sup>
                                <m:r>
                                  <a:rPr lang="el-GR" b="0" i="1" smtClean="0">
                                    <a:latin typeface="Cambria Math" panose="02040503050406030204" pitchFamily="18" charset="0"/>
                                  </a:rPr>
                                  <m:t>2</m:t>
                                </m:r>
                              </m:sup>
                            </m:sSup>
                          </m:num>
                          <m:den>
                            <m:r>
                              <a:rPr lang="el-GR" b="0" i="1" smtClean="0">
                                <a:latin typeface="Cambria Math" panose="02040503050406030204" pitchFamily="18" charset="0"/>
                              </a:rPr>
                              <m:t>2</m:t>
                            </m:r>
                            <m:sSup>
                              <m:sSupPr>
                                <m:ctrlPr>
                                  <a:rPr lang="el-GR" b="0" i="1" smtClean="0">
                                    <a:latin typeface="Cambria Math" panose="02040503050406030204" pitchFamily="18" charset="0"/>
                                  </a:rPr>
                                </m:ctrlPr>
                              </m:sSupPr>
                              <m:e>
                                <m:r>
                                  <a:rPr lang="el-GR" b="0" i="1" smtClean="0">
                                    <a:latin typeface="Cambria Math" panose="02040503050406030204" pitchFamily="18" charset="0"/>
                                  </a:rPr>
                                  <m:t>𝜎</m:t>
                                </m:r>
                              </m:e>
                              <m:sup>
                                <m:r>
                                  <a:rPr lang="el-GR" b="0" i="1" smtClean="0">
                                    <a:latin typeface="Cambria Math" panose="02040503050406030204" pitchFamily="18" charset="0"/>
                                  </a:rPr>
                                  <m:t>2</m:t>
                                </m:r>
                              </m:sup>
                            </m:sSup>
                          </m:den>
                        </m:f>
                      </m:sup>
                    </m:sSup>
                  </m:oMath>
                </a14:m>
                <a:endParaRPr lang="el-GR" dirty="0"/>
              </a:p>
              <a:p>
                <a:pPr algn="just"/>
                <a:r>
                  <a:rPr lang="el-GR" dirty="0"/>
                  <a:t>με την βοήθεια ενός δείγματος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Χ</m:t>
                        </m:r>
                      </m:e>
                      <m:sub>
                        <m:r>
                          <a:rPr lang="el-GR" b="0" i="1" smtClean="0">
                            <a:latin typeface="Cambria Math" panose="02040503050406030204" pitchFamily="18" charset="0"/>
                          </a:rPr>
                          <m:t>1</m:t>
                        </m:r>
                      </m:sub>
                    </m:sSub>
                    <m:r>
                      <a:rPr lang="el-GR" b="0" i="1" smtClean="0">
                        <a:latin typeface="Cambria Math" panose="02040503050406030204" pitchFamily="18" charset="0"/>
                      </a:rPr>
                      <m:t>, </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Χ</m:t>
                        </m:r>
                      </m:e>
                      <m:sub>
                        <m:r>
                          <a:rPr lang="el-GR" b="0" i="1" smtClean="0">
                            <a:latin typeface="Cambria Math" panose="02040503050406030204" pitchFamily="18" charset="0"/>
                          </a:rPr>
                          <m:t>2</m:t>
                        </m:r>
                      </m:sub>
                    </m:sSub>
                    <m:r>
                      <a:rPr lang="el-GR" b="0" i="1" smtClean="0">
                        <a:latin typeface="Cambria Math" panose="02040503050406030204" pitchFamily="18" charset="0"/>
                      </a:rPr>
                      <m:t>,…, </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Χ</m:t>
                        </m:r>
                      </m:e>
                      <m:sub>
                        <m:r>
                          <a:rPr lang="en-US" b="0" i="1" smtClean="0">
                            <a:latin typeface="Cambria Math" panose="02040503050406030204" pitchFamily="18" charset="0"/>
                          </a:rPr>
                          <m:t>𝑛</m:t>
                        </m:r>
                      </m:sub>
                    </m:sSub>
                  </m:oMath>
                </a14:m>
                <a:endParaRPr lang="en-US" dirty="0"/>
              </a:p>
              <a:p>
                <a:pPr marL="201168" lvl="1" indent="0" algn="just">
                  <a:buNone/>
                </a:pPr>
                <a:endParaRPr lang="en-US" dirty="0"/>
              </a:p>
              <a:p>
                <a:pPr marL="201168" lvl="1" indent="0" algn="just">
                  <a:buNone/>
                </a:pPr>
                <a:r>
                  <a:rPr lang="el-GR" dirty="0"/>
                  <a:t>Αρχικά θέτουμε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r>
                      <a:rPr lang="el-GR" b="0" i="1" smtClean="0">
                        <a:latin typeface="Cambria Math" panose="02040503050406030204" pitchFamily="18" charset="0"/>
                      </a:rPr>
                      <m:t>=</m:t>
                    </m:r>
                    <m:r>
                      <a:rPr lang="el-GR" b="0" i="1" smtClean="0">
                        <a:latin typeface="Cambria Math" panose="02040503050406030204" pitchFamily="18" charset="0"/>
                      </a:rPr>
                      <m:t>𝜇</m:t>
                    </m:r>
                    <m:r>
                      <a:rPr lang="el-GR" b="0" i="1" smtClean="0">
                        <a:latin typeface="Cambria Math" panose="02040503050406030204" pitchFamily="18" charset="0"/>
                      </a:rPr>
                      <m:t> </m:t>
                    </m:r>
                    <m:r>
                      <m:rPr>
                        <m:sty m:val="p"/>
                      </m:rPr>
                      <a:rPr lang="el-GR" b="0" i="0" smtClean="0">
                        <a:latin typeface="Cambria Math" panose="02040503050406030204" pitchFamily="18" charset="0"/>
                      </a:rPr>
                      <m:t>και</m:t>
                    </m:r>
                    <m:r>
                      <a:rPr lang="el-GR" b="0" i="0" smtClean="0">
                        <a:latin typeface="Cambria Math" panose="02040503050406030204" pitchFamily="18" charset="0"/>
                      </a:rPr>
                      <m:t> </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r>
                          <a:rPr lang="el-GR" b="0" i="1" smtClean="0">
                            <a:latin typeface="Cambria Math" panose="02040503050406030204" pitchFamily="18" charset="0"/>
                          </a:rPr>
                          <m:t>𝜎</m:t>
                        </m:r>
                      </m:e>
                      <m:sup>
                        <m:r>
                          <a:rPr lang="el-GR" b="0" i="1" smtClean="0">
                            <a:latin typeface="Cambria Math" panose="02040503050406030204" pitchFamily="18" charset="0"/>
                          </a:rPr>
                          <m:t>2</m:t>
                        </m:r>
                      </m:sup>
                    </m:sSup>
                  </m:oMath>
                </a14:m>
                <a:r>
                  <a:rPr lang="en-US" dirty="0"/>
                  <a:t> </a:t>
                </a:r>
                <a:r>
                  <a:rPr lang="el-GR" dirty="0"/>
                  <a:t>έτσι ώστε</a:t>
                </a:r>
                <a:r>
                  <a:rPr lang="en-US" dirty="0"/>
                  <a:t> </a:t>
                </a:r>
                <a:r>
                  <a:rPr lang="el-GR" dirty="0"/>
                  <a:t>η συνάρτηση πιθανοφάνειας</a:t>
                </a:r>
                <a:r>
                  <a:rPr lang="en-US" dirty="0"/>
                  <a:t>:</a:t>
                </a:r>
                <a:endParaRPr lang="el-GR" dirty="0"/>
              </a:p>
              <a:p>
                <a:pPr marL="201168" lvl="1" indent="0" algn="just">
                  <a:buNone/>
                </a:pPr>
                <a:endParaRPr lang="el-GR" dirty="0"/>
              </a:p>
              <a:p>
                <a:pPr marL="201168" lvl="1" indent="0" algn="jus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e>
                      </m:d>
                      <m:r>
                        <a:rPr lang="el-GR" b="0" i="1" smtClean="0">
                          <a:latin typeface="Cambria Math" panose="02040503050406030204" pitchFamily="18" charset="0"/>
                        </a:rPr>
                        <m:t>=</m:t>
                      </m:r>
                      <m:nary>
                        <m:naryPr>
                          <m:chr m:val="∏"/>
                          <m:ctrlPr>
                            <a:rPr lang="el-GR" b="0" i="1" smtClean="0">
                              <a:latin typeface="Cambria Math" panose="02040503050406030204" pitchFamily="18" charset="0"/>
                            </a:rPr>
                          </m:ctrlPr>
                        </m:naryPr>
                        <m:sub>
                          <m:r>
                            <m:rPr>
                              <m:brk m:alnAt="23"/>
                            </m:rPr>
                            <a:rPr lang="el-GR" b="0" i="1" smtClean="0">
                              <a:latin typeface="Cambria Math" panose="02040503050406030204" pitchFamily="18" charset="0"/>
                            </a:rPr>
                            <m:t>𝜄</m:t>
                          </m:r>
                          <m:r>
                            <a:rPr lang="el-GR" b="0" i="1" smtClean="0">
                              <a:latin typeface="Cambria Math" panose="02040503050406030204" pitchFamily="18" charset="0"/>
                            </a:rPr>
                            <m:t>=1</m:t>
                          </m:r>
                        </m:sub>
                        <m:sup>
                          <m:r>
                            <a:rPr lang="en-US" b="0" i="1" smtClean="0">
                              <a:latin typeface="Cambria Math" panose="02040503050406030204" pitchFamily="18" charset="0"/>
                            </a:rPr>
                            <m:t>𝑛</m:t>
                          </m:r>
                        </m:sup>
                        <m:e>
                          <m:f>
                            <m:fPr>
                              <m:ctrlPr>
                                <a:rPr lang="el-GR"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l-GR" b="0" i="1" smtClean="0">
                                      <a:latin typeface="Cambria Math" panose="02040503050406030204" pitchFamily="18" charset="0"/>
                                    </a:rPr>
                                  </m:ctrlPr>
                                </m:radPr>
                                <m:deg/>
                                <m:e>
                                  <m:r>
                                    <a:rPr lang="en-US" b="0" i="1" smtClean="0">
                                      <a:latin typeface="Cambria Math" panose="02040503050406030204" pitchFamily="18" charset="0"/>
                                    </a:rPr>
                                    <m:t>2</m:t>
                                  </m:r>
                                  <m:r>
                                    <a:rPr lang="el-GR" b="0" i="1" smtClean="0">
                                      <a:latin typeface="Cambria Math" panose="02040503050406030204" pitchFamily="18" charset="0"/>
                                    </a:rPr>
                                    <m:t>𝜋</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e>
                              </m:rad>
                            </m:den>
                          </m:f>
                          <m:sSup>
                            <m:sSupPr>
                              <m:ctrlPr>
                                <a:rPr lang="el-GR"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l-GR" b="0" i="1" smtClean="0">
                                      <a:latin typeface="Cambria Math" panose="02040503050406030204" pitchFamily="18" charset="0"/>
                                    </a:rPr>
                                  </m:ctrlPr>
                                </m:fPr>
                                <m:num>
                                  <m:sSup>
                                    <m:sSupPr>
                                      <m:ctrlPr>
                                        <a:rPr lang="el-GR"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r>
                                        <a:rPr lang="el-GR" b="0" i="1" smtClean="0">
                                          <a:latin typeface="Cambria Math" panose="02040503050406030204" pitchFamily="18" charset="0"/>
                                        </a:rPr>
                                        <m:t>)</m:t>
                                      </m:r>
                                    </m:e>
                                    <m:sup>
                                      <m:r>
                                        <a:rPr lang="el-GR" b="0" i="1" smtClean="0">
                                          <a:latin typeface="Cambria Math" panose="02040503050406030204" pitchFamily="18" charset="0"/>
                                        </a:rPr>
                                        <m:t>2</m:t>
                                      </m:r>
                                    </m:sup>
                                  </m:sSup>
                                </m:num>
                                <m:den>
                                  <m:r>
                                    <a:rPr lang="el-GR" b="0" i="1" smtClean="0">
                                      <a:latin typeface="Cambria Math" panose="02040503050406030204" pitchFamily="18" charset="0"/>
                                    </a:rPr>
                                    <m:t>2</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den>
                              </m:f>
                            </m:sup>
                          </m:sSup>
                        </m:e>
                      </m:nary>
                    </m:oMath>
                  </m:oMathPara>
                </a14:m>
                <a:endParaRPr lang="en-US" dirty="0"/>
              </a:p>
              <a:p>
                <a:pPr marL="201168" lvl="1" indent="0" algn="just">
                  <a:buNone/>
                </a:pPr>
                <a:endParaRPr lang="en-US" dirty="0"/>
              </a:p>
              <a:p>
                <a:pPr marL="201168" lvl="1" indent="0" algn="just">
                  <a:buNone/>
                </a:pPr>
                <a:endParaRPr lang="el-GR" dirty="0"/>
              </a:p>
            </p:txBody>
          </p:sp>
        </mc:Choice>
        <mc:Fallback xmlns="">
          <p:sp>
            <p:nvSpPr>
              <p:cNvPr id="3" name="Θέση περιεχομένου 2">
                <a:extLst>
                  <a:ext uri="{FF2B5EF4-FFF2-40B4-BE49-F238E27FC236}">
                    <a16:creationId xmlns:a16="http://schemas.microsoft.com/office/drawing/2014/main" id="{4DA5437C-0608-4127-B219-99EA9DEDC495}"/>
                  </a:ext>
                </a:extLst>
              </p:cNvPr>
              <p:cNvSpPr>
                <a:spLocks noGrp="1" noRot="1" noChangeAspect="1" noMove="1" noResize="1" noEditPoints="1" noAdjustHandles="1" noChangeArrowheads="1" noChangeShapeType="1" noTextEdit="1"/>
              </p:cNvSpPr>
              <p:nvPr>
                <p:ph idx="1"/>
              </p:nvPr>
            </p:nvSpPr>
            <p:spPr>
              <a:xfrm>
                <a:off x="1097280" y="1845734"/>
                <a:ext cx="10058400" cy="4259502"/>
              </a:xfrm>
              <a:blipFill>
                <a:blip r:embed="rId2"/>
                <a:stretch>
                  <a:fillRect l="-606" t="-1574" r="-1515"/>
                </a:stretch>
              </a:blipFill>
            </p:spPr>
            <p:txBody>
              <a:bodyPr/>
              <a:lstStyle/>
              <a:p>
                <a:r>
                  <a:rPr lang="el-GR">
                    <a:noFill/>
                  </a:rPr>
                  <a:t> </a:t>
                </a:r>
              </a:p>
            </p:txBody>
          </p:sp>
        </mc:Fallback>
      </mc:AlternateContent>
      <p:sp>
        <p:nvSpPr>
          <p:cNvPr id="9" name="Τίτλος 1">
            <a:extLst>
              <a:ext uri="{FF2B5EF4-FFF2-40B4-BE49-F238E27FC236}">
                <a16:creationId xmlns:a16="http://schemas.microsoft.com/office/drawing/2014/main" id="{D4C41E93-23ED-4E9D-94C8-233DD10F65FB}"/>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Εκτιμητές μέγιστης πιθανοφάνειας</a:t>
            </a:r>
          </a:p>
        </p:txBody>
      </p:sp>
    </p:spTree>
    <p:extLst>
      <p:ext uri="{BB962C8B-B14F-4D97-AF65-F5344CB8AC3E}">
        <p14:creationId xmlns:p14="http://schemas.microsoft.com/office/powerpoint/2010/main" val="273473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4DA5437C-0608-4127-B219-99EA9DEDC495}"/>
                  </a:ext>
                </a:extLst>
              </p:cNvPr>
              <p:cNvSpPr>
                <a:spLocks noGrp="1"/>
              </p:cNvSpPr>
              <p:nvPr>
                <p:ph idx="1"/>
              </p:nvPr>
            </p:nvSpPr>
            <p:spPr>
              <a:xfrm>
                <a:off x="1097280" y="1845734"/>
                <a:ext cx="10058400" cy="4259502"/>
              </a:xfrm>
            </p:spPr>
            <p:txBody>
              <a:bodyPr>
                <a:normAutofit/>
              </a:bodyPr>
              <a:lstStyle/>
              <a:p>
                <a:pPr algn="ctr"/>
                <a:r>
                  <a:rPr lang="en-US" dirty="0"/>
                  <a:t>ln</a:t>
                </a:r>
                <a14:m>
                  <m:oMath xmlns:m="http://schemas.openxmlformats.org/officeDocument/2006/math">
                    <m:r>
                      <a:rPr lang="en-US" i="1">
                        <a:latin typeface="Cambria Math" panose="02040503050406030204" pitchFamily="18" charset="0"/>
                      </a:rPr>
                      <m:t>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r>
                          <a:rPr lang="el-GR" i="1">
                            <a:latin typeface="Cambria Math" panose="02040503050406030204" pitchFamily="18" charset="0"/>
                          </a:rPr>
                          <m:t>,</m:t>
                        </m:r>
                        <m:sSub>
                          <m:sSubPr>
                            <m:ctrlPr>
                              <a:rPr lang="el-GR"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2</m:t>
                            </m:r>
                          </m:sub>
                        </m:sSub>
                      </m:e>
                    </m:d>
                    <m:r>
                      <a:rPr lang="el-GR" i="1">
                        <a:latin typeface="Cambria Math" panose="02040503050406030204" pitchFamily="18" charset="0"/>
                      </a:rPr>
                      <m:t>=</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l-GR" b="0" i="1" smtClean="0">
                                <a:latin typeface="Cambria Math" panose="02040503050406030204" pitchFamily="18" charset="0"/>
                              </a:rPr>
                              <m:t>𝜋</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e>
                        </m:d>
                      </m:e>
                    </m:func>
                    <m:r>
                      <a:rPr lang="el-GR" b="0" i="1" smtClean="0">
                        <a:latin typeface="Cambria Math" panose="02040503050406030204" pitchFamily="18" charset="0"/>
                      </a:rPr>
                      <m:t>−</m:t>
                    </m:r>
                    <m:r>
                      <a:rPr lang="en-US" b="0" i="1" smtClean="0">
                        <a:latin typeface="Cambria Math" panose="02040503050406030204" pitchFamily="18" charset="0"/>
                      </a:rPr>
                      <m:t> </m:t>
                    </m:r>
                    <m:f>
                      <m:fPr>
                        <m:ctrlPr>
                          <a:rPr lang="en-US" b="0" i="1" smtClean="0">
                            <a:latin typeface="Cambria Math" panose="02040503050406030204" pitchFamily="18" charset="0"/>
                          </a:rPr>
                        </m:ctrlPr>
                      </m:fPr>
                      <m:num>
                        <m:nary>
                          <m:naryPr>
                            <m:chr m:val="∑"/>
                            <m:ctrlPr>
                              <a:rPr lang="el-GR"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l-GR"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r>
                                  <a:rPr lang="el-GR" i="1">
                                    <a:latin typeface="Cambria Math" panose="02040503050406030204" pitchFamily="18" charset="0"/>
                                  </a:rPr>
                                  <m:t>)</m:t>
                                </m:r>
                              </m:e>
                              <m:sup>
                                <m:r>
                                  <a:rPr lang="el-GR" i="1">
                                    <a:latin typeface="Cambria Math" panose="02040503050406030204" pitchFamily="18" charset="0"/>
                                  </a:rPr>
                                  <m:t>2</m:t>
                                </m:r>
                              </m:sup>
                            </m:sSup>
                          </m:e>
                        </m:nary>
                      </m:num>
                      <m:den>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den>
                    </m:f>
                  </m:oMath>
                </a14:m>
                <a:endParaRPr lang="en-US" dirty="0"/>
              </a:p>
              <a:p>
                <a:pPr algn="just"/>
                <a:r>
                  <a:rPr lang="el-GR" dirty="0"/>
                  <a:t>Οι μερικές παράγωγοι της συνάρτησης αυτής είναι</a:t>
                </a:r>
                <a:r>
                  <a:rPr lang="en-US" dirty="0"/>
                  <a:t>:</a:t>
                </a:r>
              </a:p>
              <a:p>
                <a:pPr algn="just"/>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 </m:t>
                        </m:r>
                        <m:r>
                          <a:rPr lang="en-US" b="0" i="1" smtClean="0">
                            <a:latin typeface="Cambria Math" panose="02040503050406030204" pitchFamily="18" charset="0"/>
                          </a:rPr>
                          <m:t>𝑙𝑛𝐿</m:t>
                        </m:r>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den>
                    </m:f>
                    <m:r>
                      <a:rPr lang="el-GR" b="0" i="1" smtClean="0">
                        <a:latin typeface="Cambria Math" panose="02040503050406030204" pitchFamily="18" charset="0"/>
                      </a:rPr>
                      <m:t>= </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den>
                    </m:f>
                    <m:r>
                      <a:rPr lang="el-GR" b="0" i="1" smtClean="0">
                        <a:latin typeface="Cambria Math" panose="02040503050406030204" pitchFamily="18" charset="0"/>
                      </a:rPr>
                      <m:t> </m:t>
                    </m:r>
                    <m:nary>
                      <m:naryPr>
                        <m:chr m:val="∑"/>
                        <m:ctrlPr>
                          <a:rPr lang="el-GR"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r>
                          <a:rPr lang="en-US" b="0" i="1" smtClean="0">
                            <a:latin typeface="Cambria Math" panose="02040503050406030204" pitchFamily="18" charset="0"/>
                          </a:rPr>
                          <m:t>)</m:t>
                        </m:r>
                      </m:e>
                    </m:nary>
                    <m:r>
                      <a:rPr lang="el-GR"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 </m:t>
                        </m:r>
                        <m:r>
                          <a:rPr lang="en-US" i="1">
                            <a:latin typeface="Cambria Math" panose="02040503050406030204" pitchFamily="18" charset="0"/>
                          </a:rPr>
                          <m:t>𝑙𝑛𝐿</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den>
                    </m:f>
                    <m:r>
                      <a:rPr lang="el-GR" b="0" i="0" smtClean="0">
                        <a:latin typeface="Cambria Math" panose="02040503050406030204" pitchFamily="18" charset="0"/>
                      </a:rPr>
                      <m:t>=0 </m:t>
                    </m:r>
                    <m:r>
                      <a:rPr lang="el-GR" b="0" i="1" smtClean="0">
                        <a:latin typeface="Cambria Math" panose="02040503050406030204" pitchFamily="18" charset="0"/>
                        <a:ea typeface="Cambria Math" panose="02040503050406030204" pitchFamily="18" charset="0"/>
                      </a:rPr>
                      <m:t>⇒ </m:t>
                    </m:r>
                    <m:sSub>
                      <m:sSubPr>
                        <m:ctrlPr>
                          <a:rPr lang="el-GR"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𝜃</m:t>
                        </m:r>
                      </m:e>
                      <m:sub>
                        <m:r>
                          <a:rPr lang="el-GR" b="0" i="1" smtClean="0">
                            <a:latin typeface="Cambria Math" panose="02040503050406030204" pitchFamily="18" charset="0"/>
                            <a:ea typeface="Cambria Math" panose="02040503050406030204" pitchFamily="18" charset="0"/>
                          </a:rPr>
                          <m:t>1</m:t>
                        </m:r>
                      </m:sub>
                    </m:sSub>
                    <m:r>
                      <a:rPr lang="el-GR" b="0" i="1" smtClean="0">
                        <a:latin typeface="Cambria Math" panose="02040503050406030204" pitchFamily="18" charset="0"/>
                        <a:ea typeface="Cambria Math" panose="02040503050406030204" pitchFamily="18" charset="0"/>
                      </a:rPr>
                      <m:t>= </m:t>
                    </m:r>
                    <m:f>
                      <m:fPr>
                        <m:ctrlPr>
                          <a:rPr lang="el-GR" b="0" i="1" smtClean="0">
                            <a:latin typeface="Cambria Math" panose="02040503050406030204" pitchFamily="18" charset="0"/>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den>
                    </m:f>
                    <m:r>
                      <a:rPr lang="en-US" b="0" i="1" smtClean="0">
                        <a:latin typeface="Cambria Math" panose="02040503050406030204" pitchFamily="18" charset="0"/>
                        <a:ea typeface="Cambria Math" panose="02040503050406030204" pitchFamily="18" charset="0"/>
                      </a:rPr>
                      <m:t> </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nary>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oMath>
                </a14:m>
                <a:endParaRPr lang="en-US" dirty="0"/>
              </a:p>
              <a:p>
                <a:pPr marL="201168" lvl="1" indent="0" algn="just">
                  <a:buNone/>
                </a:pPr>
                <a:endParaRPr lang="en-US" dirty="0"/>
              </a:p>
              <a:p>
                <a:pPr marL="201168" lvl="1" indent="0" algn="just">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 </m:t>
                        </m:r>
                        <m:r>
                          <a:rPr lang="en-US" i="1">
                            <a:latin typeface="Cambria Math" panose="02040503050406030204" pitchFamily="18" charset="0"/>
                          </a:rPr>
                          <m:t>𝑙𝑛𝐿</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b="0" i="1" smtClean="0">
                                <a:latin typeface="Cambria Math" panose="02040503050406030204" pitchFamily="18" charset="0"/>
                              </a:rPr>
                              <m:t>2</m:t>
                            </m:r>
                          </m:sub>
                        </m:sSub>
                      </m:den>
                    </m:f>
                    <m:r>
                      <a:rPr lang="el-GR"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sSub>
                          <m:sSubPr>
                            <m:ctrlPr>
                              <a:rPr lang="en-US"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den>
                    </m:f>
                    <m:r>
                      <a:rPr lang="el-GR" b="0" i="1" smtClean="0">
                        <a:latin typeface="Cambria Math" panose="02040503050406030204" pitchFamily="18" charset="0"/>
                      </a:rPr>
                      <m:t>+</m:t>
                    </m:r>
                    <m:f>
                      <m:fPr>
                        <m:ctrlPr>
                          <a:rPr lang="en-US" i="1">
                            <a:latin typeface="Cambria Math" panose="02040503050406030204" pitchFamily="18" charset="0"/>
                          </a:rPr>
                        </m:ctrlPr>
                      </m:fPr>
                      <m:num>
                        <m:nary>
                          <m:naryPr>
                            <m:chr m:val="∑"/>
                            <m:ctrlPr>
                              <a:rPr lang="el-GR"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l-GR"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𝜃</m:t>
                                        </m:r>
                                      </m:e>
                                      <m:sub>
                                        <m:r>
                                          <a:rPr lang="el-GR" i="1">
                                            <a:latin typeface="Cambria Math" panose="02040503050406030204" pitchFamily="18" charset="0"/>
                                          </a:rPr>
                                          <m:t>1</m:t>
                                        </m:r>
                                      </m:sub>
                                    </m:sSub>
                                  </m:e>
                                </m:d>
                              </m:e>
                              <m:sup>
                                <m:r>
                                  <a:rPr lang="el-GR" i="1">
                                    <a:latin typeface="Cambria Math" panose="02040503050406030204" pitchFamily="18" charset="0"/>
                                  </a:rPr>
                                  <m:t>2</m:t>
                                </m:r>
                              </m:sup>
                            </m:sSup>
                          </m:e>
                        </m:nary>
                      </m:num>
                      <m:den>
                        <m:r>
                          <a:rPr lang="en-US" i="1">
                            <a:latin typeface="Cambria Math" panose="02040503050406030204" pitchFamily="18" charset="0"/>
                          </a:rPr>
                          <m:t>2</m:t>
                        </m:r>
                        <m:sSubSup>
                          <m:sSubSupPr>
                            <m:ctrlPr>
                              <a:rPr lang="en-US" i="1" smtClean="0">
                                <a:latin typeface="Cambria Math" panose="02040503050406030204" pitchFamily="18" charset="0"/>
                              </a:rPr>
                            </m:ctrlPr>
                          </m:sSubSupPr>
                          <m:e>
                            <m:r>
                              <a:rPr lang="el-GR" b="0" i="1" smtClean="0">
                                <a:latin typeface="Cambria Math" panose="02040503050406030204" pitchFamily="18" charset="0"/>
                              </a:rPr>
                              <m:t>𝜃</m:t>
                            </m:r>
                          </m:e>
                          <m:sub>
                            <m:r>
                              <a:rPr lang="el-GR" b="0" i="1" smtClean="0">
                                <a:latin typeface="Cambria Math" panose="02040503050406030204" pitchFamily="18" charset="0"/>
                              </a:rPr>
                              <m:t>2</m:t>
                            </m:r>
                          </m:sub>
                          <m:sup>
                            <m:r>
                              <a:rPr lang="el-GR" b="0" i="1" smtClean="0">
                                <a:latin typeface="Cambria Math" panose="02040503050406030204" pitchFamily="18" charset="0"/>
                              </a:rPr>
                              <m:t>2</m:t>
                            </m:r>
                          </m:sup>
                        </m:sSubSup>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 </m:t>
                        </m:r>
                        <m:r>
                          <a:rPr lang="en-US" i="1">
                            <a:latin typeface="Cambria Math" panose="02040503050406030204" pitchFamily="18" charset="0"/>
                          </a:rPr>
                          <m:t>𝑙𝑛𝐿</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l-GR" i="1">
                                <a:latin typeface="Cambria Math" panose="02040503050406030204" pitchFamily="18" charset="0"/>
                              </a:rPr>
                              <m:t>𝜃</m:t>
                            </m:r>
                          </m:e>
                          <m:sub>
                            <m:r>
                              <a:rPr lang="en-US" b="0" i="1" smtClean="0">
                                <a:latin typeface="Cambria Math" panose="02040503050406030204" pitchFamily="18" charset="0"/>
                              </a:rPr>
                              <m:t>2</m:t>
                            </m:r>
                          </m:sub>
                        </m:sSub>
                      </m:den>
                    </m:f>
                    <m:r>
                      <a:rPr lang="el-GR">
                        <a:latin typeface="Cambria Math" panose="02040503050406030204" pitchFamily="18" charset="0"/>
                      </a:rPr>
                      <m:t>=0</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l-GR">
                        <a:latin typeface="Cambria Math" panose="02040503050406030204" pitchFamily="18" charset="0"/>
                      </a:rPr>
                      <m:t> </m:t>
                    </m:r>
                    <m:sSub>
                      <m:sSubPr>
                        <m:ctrlPr>
                          <a:rPr lang="el-GR"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r>
                      <a:rPr lang="el-GR" b="0" i="1" smtClean="0">
                        <a:latin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l-GR"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r>
                      <a:rPr lang="en-US" i="1">
                        <a:latin typeface="Cambria Math" panose="02040503050406030204" pitchFamily="18" charset="0"/>
                        <a:ea typeface="Cambria Math" panose="02040503050406030204" pitchFamily="18" charset="0"/>
                      </a:rPr>
                      <m:t> </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𝑛</m:t>
                        </m:r>
                      </m:sup>
                      <m:e>
                        <m:sSup>
                          <m:sSupPr>
                            <m:ctrlPr>
                              <a:rPr lang="en-US" i="1" smtClean="0">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l-GR" i="1">
                                <a:latin typeface="Cambria Math" panose="02040503050406030204" pitchFamily="18" charset="0"/>
                                <a:ea typeface="Cambria Math" panose="02040503050406030204" pitchFamily="18" charset="0"/>
                              </a:rPr>
                              <m:t> −</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𝑥</m:t>
                                </m:r>
                              </m:e>
                            </m:acc>
                            <m:r>
                              <a:rPr lang="el-GR" b="0" i="1" smtClean="0">
                                <a:latin typeface="Cambria Math" panose="02040503050406030204" pitchFamily="18" charset="0"/>
                                <a:ea typeface="Cambria Math" panose="02040503050406030204" pitchFamily="18" charset="0"/>
                              </a:rPr>
                              <m:t>)</m:t>
                            </m:r>
                          </m:e>
                          <m:sup>
                            <m:r>
                              <a:rPr lang="el-GR" b="0" i="1" smtClean="0">
                                <a:latin typeface="Cambria Math" panose="02040503050406030204" pitchFamily="18" charset="0"/>
                                <a:ea typeface="Cambria Math" panose="02040503050406030204" pitchFamily="18" charset="0"/>
                              </a:rPr>
                              <m:t>2</m:t>
                            </m:r>
                          </m:sup>
                        </m:sSup>
                      </m:e>
                    </m:nary>
                  </m:oMath>
                </a14:m>
                <a:endParaRPr lang="el-GR" dirty="0"/>
              </a:p>
              <a:p>
                <a:pPr marL="201168" lvl="1" indent="0" algn="just">
                  <a:buNone/>
                </a:pPr>
                <a:endParaRPr lang="el-GR" dirty="0"/>
              </a:p>
              <a:p>
                <a:pPr marL="201168" lvl="1" indent="0" algn="just">
                  <a:buNone/>
                </a:pPr>
                <a:endParaRPr lang="en-US" dirty="0"/>
              </a:p>
              <a:p>
                <a:pPr marL="201168" lvl="1" indent="0" algn="just">
                  <a:buNone/>
                </a:pPr>
                <a:r>
                  <a:rPr lang="el-GR" dirty="0"/>
                  <a:t>Άρα οι εκτιμητές μέγιστης πιθανοφάνειας είναι οι</a:t>
                </a:r>
                <a:r>
                  <a:rPr lang="en-US" dirty="0"/>
                  <a:t>:</a:t>
                </a:r>
              </a:p>
              <a:p>
                <a:pPr marL="201168" lvl="1" indent="0" algn="ctr">
                  <a:buNone/>
                </a:pPr>
                <a14:m>
                  <m:oMath xmlns:m="http://schemas.openxmlformats.org/officeDocument/2006/math">
                    <m:acc>
                      <m:accPr>
                        <m:chr m:val="̂"/>
                        <m:ctrlPr>
                          <a:rPr lang="el-GR" i="1" smtClean="0">
                            <a:latin typeface="Cambria Math" panose="02040503050406030204" pitchFamily="18" charset="0"/>
                          </a:rPr>
                        </m:ctrlPr>
                      </m:accPr>
                      <m:e>
                        <m:sSub>
                          <m:sSubPr>
                            <m:ctrlPr>
                              <a:rPr lang="el-GR"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e>
                    </m:acc>
                    <m:r>
                      <a:rPr lang="el-GR" b="0" i="1" smtClean="0">
                        <a:latin typeface="Cambria Math" panose="02040503050406030204" pitchFamily="18" charset="0"/>
                      </a:rPr>
                      <m:t>=</m:t>
                    </m:r>
                    <m:acc>
                      <m:accPr>
                        <m:chr m:val="̅"/>
                        <m:ctrlPr>
                          <a:rPr lang="el-GR" b="0" i="1" smtClean="0">
                            <a:latin typeface="Cambria Math" panose="02040503050406030204" pitchFamily="18" charset="0"/>
                          </a:rPr>
                        </m:ctrlPr>
                      </m:accPr>
                      <m:e>
                        <m:r>
                          <m:rPr>
                            <m:sty m:val="p"/>
                          </m:rPr>
                          <a:rPr lang="el-GR" b="0" i="0" smtClean="0">
                            <a:latin typeface="Cambria Math" panose="02040503050406030204" pitchFamily="18" charset="0"/>
                          </a:rPr>
                          <m:t>Χ</m:t>
                        </m:r>
                      </m:e>
                    </m:acc>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limLoc m:val="subSup"/>
                        <m:ctrlPr>
                          <a:rPr lang="el-GR"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l-GR"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oMath>
                </a14:m>
                <a:r>
                  <a:rPr lang="en-US" dirty="0"/>
                  <a:t> </a:t>
                </a:r>
                <a:r>
                  <a:rPr lang="el-GR" dirty="0"/>
                  <a:t>και </a:t>
                </a:r>
                <a14:m>
                  <m:oMath xmlns:m="http://schemas.openxmlformats.org/officeDocument/2006/math">
                    <m:acc>
                      <m:accPr>
                        <m:chr m:val="̂"/>
                        <m:ctrlPr>
                          <a:rPr lang="el-GR" i="1">
                            <a:latin typeface="Cambria Math" panose="02040503050406030204" pitchFamily="18" charset="0"/>
                          </a:rPr>
                        </m:ctrlPr>
                      </m:accPr>
                      <m:e>
                        <m:sSub>
                          <m:sSubPr>
                            <m:ctrlPr>
                              <a:rPr lang="el-GR" i="1">
                                <a:latin typeface="Cambria Math" panose="02040503050406030204" pitchFamily="18" charset="0"/>
                              </a:rPr>
                            </m:ctrlPr>
                          </m:sSubPr>
                          <m:e>
                            <m:r>
                              <a:rPr lang="el-GR" i="1">
                                <a:latin typeface="Cambria Math" panose="02040503050406030204" pitchFamily="18" charset="0"/>
                              </a:rPr>
                              <m:t>𝜃</m:t>
                            </m:r>
                          </m:e>
                          <m:sub>
                            <m:r>
                              <a:rPr lang="el-GR" b="0" i="1" smtClean="0">
                                <a:latin typeface="Cambria Math" panose="02040503050406030204" pitchFamily="18" charset="0"/>
                              </a:rPr>
                              <m:t>2</m:t>
                            </m:r>
                          </m:sub>
                        </m:sSub>
                      </m:e>
                    </m:acc>
                    <m:r>
                      <a:rPr lang="el-GR"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n-US" i="1">
                            <a:latin typeface="Cambria Math" panose="02040503050406030204" pitchFamily="18" charset="0"/>
                          </a:rPr>
                          <m:t>𝑛</m:t>
                        </m:r>
                      </m:den>
                    </m:f>
                    <m:nary>
                      <m:naryPr>
                        <m:chr m:val="∑"/>
                        <m:limLoc m:val="subSup"/>
                        <m:ctrlPr>
                          <a:rPr lang="en-US"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p>
                          <m:sSupPr>
                            <m:ctrlPr>
                              <a:rPr lang="en-US" i="1" smtClean="0">
                                <a:latin typeface="Cambria Math" panose="02040503050406030204" pitchFamily="18" charset="0"/>
                              </a:rPr>
                            </m:ctrlPr>
                          </m:sSupPr>
                          <m:e>
                            <m:r>
                              <a:rPr lang="el-GR" i="1">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l-GR" i="1">
                                <a:latin typeface="Cambria Math" panose="02040503050406030204" pitchFamily="18" charset="0"/>
                              </a:rPr>
                              <m:t>−</m:t>
                            </m:r>
                            <m:acc>
                              <m:accPr>
                                <m:chr m:val="̅"/>
                                <m:ctrlPr>
                                  <a:rPr lang="el-GR" i="1">
                                    <a:latin typeface="Cambria Math" panose="02040503050406030204" pitchFamily="18" charset="0"/>
                                  </a:rPr>
                                </m:ctrlPr>
                              </m:accPr>
                              <m:e>
                                <m:r>
                                  <m:rPr>
                                    <m:sty m:val="p"/>
                                  </m:rPr>
                                  <a:rPr lang="el-GR">
                                    <a:latin typeface="Cambria Math" panose="02040503050406030204" pitchFamily="18" charset="0"/>
                                  </a:rPr>
                                  <m:t>Χ</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e>
                    </m:nary>
                  </m:oMath>
                </a14:m>
                <a:endParaRPr lang="el-GR" dirty="0"/>
              </a:p>
            </p:txBody>
          </p:sp>
        </mc:Choice>
        <mc:Fallback xmlns="">
          <p:sp>
            <p:nvSpPr>
              <p:cNvPr id="3" name="Θέση περιεχομένου 2">
                <a:extLst>
                  <a:ext uri="{FF2B5EF4-FFF2-40B4-BE49-F238E27FC236}">
                    <a16:creationId xmlns:a16="http://schemas.microsoft.com/office/drawing/2014/main" id="{4DA5437C-0608-4127-B219-99EA9DEDC495}"/>
                  </a:ext>
                </a:extLst>
              </p:cNvPr>
              <p:cNvSpPr>
                <a:spLocks noGrp="1" noRot="1" noChangeAspect="1" noMove="1" noResize="1" noEditPoints="1" noAdjustHandles="1" noChangeArrowheads="1" noChangeShapeType="1" noTextEdit="1"/>
              </p:cNvSpPr>
              <p:nvPr>
                <p:ph idx="1"/>
              </p:nvPr>
            </p:nvSpPr>
            <p:spPr>
              <a:xfrm>
                <a:off x="1097280" y="1845734"/>
                <a:ext cx="10058400" cy="4259502"/>
              </a:xfrm>
              <a:blipFill>
                <a:blip r:embed="rId2"/>
                <a:stretch>
                  <a:fillRect l="-606" b="-4578"/>
                </a:stretch>
              </a:blipFill>
            </p:spPr>
            <p:txBody>
              <a:bodyPr/>
              <a:lstStyle/>
              <a:p>
                <a:r>
                  <a:rPr lang="el-GR">
                    <a:noFill/>
                  </a:rPr>
                  <a:t> </a:t>
                </a:r>
              </a:p>
            </p:txBody>
          </p:sp>
        </mc:Fallback>
      </mc:AlternateContent>
      <p:sp>
        <p:nvSpPr>
          <p:cNvPr id="9" name="Τίτλος 1">
            <a:extLst>
              <a:ext uri="{FF2B5EF4-FFF2-40B4-BE49-F238E27FC236}">
                <a16:creationId xmlns:a16="http://schemas.microsoft.com/office/drawing/2014/main" id="{D4C41E93-23ED-4E9D-94C8-233DD10F65FB}"/>
              </a:ext>
            </a:extLst>
          </p:cNvPr>
          <p:cNvSpPr>
            <a:spLocks noGrp="1"/>
          </p:cNvSpPr>
          <p:nvPr>
            <p:ph type="title"/>
          </p:nvPr>
        </p:nvSpPr>
        <p:spPr>
          <a:xfrm>
            <a:off x="1096963" y="287338"/>
            <a:ext cx="10058400" cy="1449387"/>
          </a:xfrm>
        </p:spPr>
        <p:txBody>
          <a:bodyPr>
            <a:normAutofit/>
          </a:bodyPr>
          <a:lstStyle/>
          <a:p>
            <a:pPr algn="ctr"/>
            <a:r>
              <a:rPr lang="el-GR" sz="2800" dirty="0">
                <a:latin typeface="Times New Roman" panose="02020603050405020304" pitchFamily="18" charset="0"/>
                <a:cs typeface="Times New Roman" panose="02020603050405020304" pitchFamily="18" charset="0"/>
              </a:rPr>
              <a:t>Εκτιμητές μέγιστης πιθανοφάνειας</a:t>
            </a:r>
          </a:p>
        </p:txBody>
      </p:sp>
    </p:spTree>
    <p:extLst>
      <p:ext uri="{BB962C8B-B14F-4D97-AF65-F5344CB8AC3E}">
        <p14:creationId xmlns:p14="http://schemas.microsoft.com/office/powerpoint/2010/main" val="136814488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1157</TotalTime>
  <Words>1078</Words>
  <Application>Microsoft Office PowerPoint</Application>
  <PresentationFormat>Ευρεία οθόνη</PresentationFormat>
  <Paragraphs>106</Paragraphs>
  <Slides>13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13</vt:i4>
      </vt:variant>
    </vt:vector>
  </HeadingPairs>
  <TitlesOfParts>
    <vt:vector size="21" baseType="lpstr">
      <vt:lpstr>Arial</vt:lpstr>
      <vt:lpstr>Calibri</vt:lpstr>
      <vt:lpstr>Calibri Light</vt:lpstr>
      <vt:lpstr>Cambria Math</vt:lpstr>
      <vt:lpstr>Times New Roman</vt:lpstr>
      <vt:lpstr>Wingdings</vt:lpstr>
      <vt:lpstr>Θέμα του Office</vt:lpstr>
      <vt:lpstr>Ανασκόπηση</vt:lpstr>
      <vt:lpstr>Πιθανότητες και Στατιστική</vt:lpstr>
      <vt:lpstr>Σημειακοί Εκτιμητές</vt:lpstr>
      <vt:lpstr>Σημειακοί Εκτιμητές</vt:lpstr>
      <vt:lpstr>Σημειακοί Εκτιμητές</vt:lpstr>
      <vt:lpstr>Σημειακοί Εκτιμητές</vt:lpstr>
      <vt:lpstr>Εκτιμητές μέγιστης πιθανοφάνειας</vt:lpstr>
      <vt:lpstr>Εκτιμητές μέγιστης πιθανοφάνειας</vt:lpstr>
      <vt:lpstr>Εκτιμητές μέγιστης πιθανοφάνειας</vt:lpstr>
      <vt:lpstr>Εκτιμητές μέγιστης πιθανοφάνειας</vt:lpstr>
      <vt:lpstr>Διαστήματα Εμπιστοσύνης</vt:lpstr>
      <vt:lpstr>Διαστήματα Εμπιστοσύνης</vt:lpstr>
      <vt:lpstr>Διαστήματα Εμπιστοσύνης</vt:lpstr>
      <vt:lpstr>Άσκηση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Πιθανότητες και Στατιστική</dc:title>
  <dc:creator>christos korkas</dc:creator>
  <cp:lastModifiedBy>christos korkas</cp:lastModifiedBy>
  <cp:revision>58</cp:revision>
  <dcterms:created xsi:type="dcterms:W3CDTF">2020-04-27T08:47:19Z</dcterms:created>
  <dcterms:modified xsi:type="dcterms:W3CDTF">2020-05-08T07:53:53Z</dcterms:modified>
</cp:coreProperties>
</file>