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1BC105-BDE3-42BD-97F9-5647D4C48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E03A1C8-D7F6-4760-B3C5-1ED0CA2E9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696973-AE06-431C-B31C-9F9A2992E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F722391-0F11-400E-80E3-08D1FC0B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790D0F2-6E5B-4769-B464-6DF3981A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8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7D720F-BD2D-4FD3-9A53-32B902D1D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2DB6B34-C8BC-4E3D-94C1-852E5FEAC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B26FC88-1D79-4C67-9872-1762ED9E9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6F9366-D32D-48DE-B4E2-AF905E83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563773E-A2E7-4691-96E6-E6C8F3B13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8D46E1C-F3B6-46B6-BA2F-52828E9F28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18E8A6B-BAE0-4CD4-9589-A50D4D6FA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23A03D5-84A9-4027-84EB-4B60C9DA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A99236-5005-4E1F-84DE-012C65E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A60819B-CE97-44C1-8E1C-427ECDF6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0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637871-68FE-40F0-8438-592A51D8F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04ED00-6999-4019-BC33-6A4829A75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3FCC62D-74AE-4E5E-BC84-C69E005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6880A8C-4CD7-4AC6-A632-57440B78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0E6D21D-5E2C-42B4-9B9C-70E2482B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122A1D-FF80-46B5-8418-7025A6F6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27932A7-2C1F-40C8-9225-8B86FF9BF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E47AD0-5635-48D5-AAA2-84CF5F3B3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3E8199-8E9C-445C-A057-F17433C1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D03B60-9CFF-418E-890E-E201E76B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3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95D8FC-A62A-4062-B328-2BE2094B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9EB9BD-6927-4318-BBE2-AEFBAB010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F72182D-737C-4314-9E99-1B7DF030A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12DF9EE-9944-4F2E-8A3C-F445FE7C8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D1730A5-345B-46DC-8770-DE0A8ADF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74A5C8-A7C7-4065-83FB-0C5511A1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4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0F2950-0895-4018-9E03-222B9942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6B94C96-00A8-40EC-9D4B-D3074F697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83A04EB-564D-49D2-AB4C-F848745C6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08F988F-1496-4F44-B7B2-9A1F3C528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13436B3-9AEC-48BB-953B-35B0051EF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586DD7F-1956-43C2-AE61-9E0A7D3C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9C262FB-3449-4CF4-B076-8ABDA3E5B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1F8FFDC-6A9D-4A43-99D4-FE07EC67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8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F5725F-1CCE-4814-B789-6F4CAD641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0F8F5DE-8141-4977-8DBD-AA29D057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B2A6D7B-BC8E-4246-BC05-791820276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BFD9F3E-5BD6-4E30-8730-C667A085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5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B82153F-EF2F-4673-8809-120A7CA37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9E9E9FC-FC24-42FD-8A52-5F43A0D5D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5776A41-B601-47B8-8195-5801F8CD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5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89E509-8F0C-43F5-8EB1-465E1D8A3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02D4ED-8968-471D-8BAA-ADB421464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C2AF38-2083-4CF8-94D8-8C0B682FA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4FBC65-CC45-4745-95F4-4203E3032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2717DA2-A179-4220-9C67-4FBC1607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234284B-E00F-42AF-9B71-F7C4B14E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6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E2FBA9-C6AC-4590-A39B-25300655C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C78E530-4705-4BBF-97CD-9CB45FB6A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6441342-3FE5-4F6C-890F-8498C537D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7B5922C-FB70-4993-9845-9AC41B23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769D085-647F-4401-A400-5640F3CB0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4D8B906-29B1-417E-B272-A56650C5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7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5840050-9C15-4A0B-B62B-3826FD1E3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AF76270-5860-45C6-B351-93B4889DD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A4AD67-67B9-40AD-A829-E3087AE4F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6B3F-6C42-4D5E-8081-859B108CF9D6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76F815-33C1-49EF-B680-4BA0549A4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72BAD7-8BE7-42FF-B09C-1AF730723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FC023-98EA-4F23-BBC4-790172248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3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D25B70-F247-4DB9-B3B2-FD6B851FF7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Διαλεξη</a:t>
            </a:r>
            <a:r>
              <a:rPr lang="el-GR" dirty="0"/>
              <a:t> 3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C14EAB2-F695-4085-93CA-45D95FA0EE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ΟΔΥΣΣΕΑΣ ΜΑΝΩΛΙΑΔΗΣ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09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0A40787A-1C2D-4E52-A61B-0642C7389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346" y="1477977"/>
            <a:ext cx="809105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Δίνονται τα παρακάτω στοιχεία για την επιχείρηση ΑΒ: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Δείκτης ειδικής (άμεσης) ρευστότητας= 2, Κυκλοφοριακή ταχύτητα απαιτήσεων = 20, Κεφάλαια κίνησης (κυκλοφορούν ενεργητικό – βραχυπρόθεσμες υποχρεώσεις) = 220.000€, Δείκτης Ιδίων προς Ξένα Κεφάλαια= Ε/(Ο+Ε), Μέση διάρκεια παραμονής αποθεμάτων (έτος 360 ημέρες)= </a:t>
            </a:r>
            <a:r>
              <a:rPr kumimoji="0" lang="el-GR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Ο+Ε</a:t>
            </a:r>
            <a:r>
              <a:rPr kumimoji="0" lang="el-G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(ημέρες), Δείκτης μεικτού κέρδους επί ιδίων κεφαλαίων=0,2, Δείκτης μεικτού κέρδους /κόστος πωλήσεων=0,1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Να συμπληρωθούν οι παρακάτω καταστάσεις </a:t>
            </a:r>
            <a:endParaRPr kumimoji="0" lang="el-G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0AFEFC17-7326-47BB-BFD5-DB891D404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255135"/>
              </p:ext>
            </p:extLst>
          </p:nvPr>
        </p:nvGraphicFramePr>
        <p:xfrm>
          <a:off x="1205346" y="3726973"/>
          <a:ext cx="7596390" cy="20170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98195">
                  <a:extLst>
                    <a:ext uri="{9D8B030D-6E8A-4147-A177-3AD203B41FA5}">
                      <a16:colId xmlns:a16="http://schemas.microsoft.com/office/drawing/2014/main" val="1590374636"/>
                    </a:ext>
                  </a:extLst>
                </a:gridCol>
                <a:gridCol w="3798195">
                  <a:extLst>
                    <a:ext uri="{9D8B030D-6E8A-4147-A177-3AD203B41FA5}">
                      <a16:colId xmlns:a16="http://schemas.microsoft.com/office/drawing/2014/main" val="296506646"/>
                    </a:ext>
                  </a:extLst>
                </a:gridCol>
              </a:tblGrid>
              <a:tr h="50425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Δείκτης ειδικής (άμεσης) ρευστότητας=1,2 φορές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Κυκλοφοριακή ταχύτητα απαιτήσεων = 10 φορές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584525"/>
                  </a:ext>
                </a:extLst>
              </a:tr>
              <a:tr h="10085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Κεφάλαια κίνησης (κυκλοφορούν ενεργητικό – βραχυπρόθεσμες υποχρεώσεις) = 200.000€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Δείκτης συνολικών υποχρεώσεων προς ίδια κεφάλαια= 1,75 φορές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375431"/>
                  </a:ext>
                </a:extLst>
              </a:tr>
              <a:tr h="50425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Κυκλοφοριακή ταχύτητα αποθεμάτων=5,5 φορές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2595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42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432C09-EF20-454D-AB76-4922B27C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954DECAD-396A-4BE8-9766-F4C842462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021820"/>
              </p:ext>
            </p:extLst>
          </p:nvPr>
        </p:nvGraphicFramePr>
        <p:xfrm>
          <a:off x="1725769" y="2150772"/>
          <a:ext cx="3296991" cy="33422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98997">
                  <a:extLst>
                    <a:ext uri="{9D8B030D-6E8A-4147-A177-3AD203B41FA5}">
                      <a16:colId xmlns:a16="http://schemas.microsoft.com/office/drawing/2014/main" val="3331565618"/>
                    </a:ext>
                  </a:extLst>
                </a:gridCol>
                <a:gridCol w="507459">
                  <a:extLst>
                    <a:ext uri="{9D8B030D-6E8A-4147-A177-3AD203B41FA5}">
                      <a16:colId xmlns:a16="http://schemas.microsoft.com/office/drawing/2014/main" val="2792124913"/>
                    </a:ext>
                  </a:extLst>
                </a:gridCol>
                <a:gridCol w="1098997">
                  <a:extLst>
                    <a:ext uri="{9D8B030D-6E8A-4147-A177-3AD203B41FA5}">
                      <a16:colId xmlns:a16="http://schemas.microsoft.com/office/drawing/2014/main" val="2533271012"/>
                    </a:ext>
                  </a:extLst>
                </a:gridCol>
                <a:gridCol w="591538">
                  <a:extLst>
                    <a:ext uri="{9D8B030D-6E8A-4147-A177-3AD203B41FA5}">
                      <a16:colId xmlns:a16="http://schemas.microsoft.com/office/drawing/2014/main" val="3415466011"/>
                    </a:ext>
                  </a:extLst>
                </a:gridCol>
              </a:tblGrid>
              <a:tr h="228515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Ενεργητικό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Παθητικό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09178"/>
                  </a:ext>
                </a:extLst>
              </a:tr>
              <a:tr h="2757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 Πάγια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Μετοχικό Κεφάλαιο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300.000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159462"/>
                  </a:ext>
                </a:extLst>
              </a:tr>
              <a:tr h="1828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 Αποθέματα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Αποθεματικά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100.000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5862210"/>
                  </a:ext>
                </a:extLst>
              </a:tr>
              <a:tr h="1828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Απαιτήσεις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Ίδια Κεφάλαια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2647575"/>
                  </a:ext>
                </a:extLst>
              </a:tr>
              <a:tr h="2757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Χρεόγραφα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50.000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Μακροπρ. Υποχρεώσεις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400.000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7735379"/>
                  </a:ext>
                </a:extLst>
              </a:tr>
              <a:tr h="54843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Διαθέσιμα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</a:rPr>
                        <a:t>Προμηθευτές (πληρωτέοι λογαριασμοί)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2460605"/>
                  </a:ext>
                </a:extLst>
              </a:tr>
              <a:tr h="3656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Κυκλοφορούν ενεργητικό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Γραμμάτια πληρωτέα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60.000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3663238"/>
                  </a:ext>
                </a:extLst>
              </a:tr>
              <a:tr h="365624">
                <a:tc rowSpan="3"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Λοιπές Βραχυπρ. Υποχρεώσεις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20.000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019028"/>
                  </a:ext>
                </a:extLst>
              </a:tr>
              <a:tr h="36562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Σύνολο Βραχυπρ. Υποχρεώσεις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971817"/>
                  </a:ext>
                </a:extLst>
              </a:tr>
              <a:tr h="27571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Σύνολο υποχρεώσεων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6085311"/>
                  </a:ext>
                </a:extLst>
              </a:tr>
              <a:tr h="2757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Σύνολο Ενεργητικού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Σύνολο Παθητικού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70849"/>
                  </a:ext>
                </a:extLst>
              </a:tr>
            </a:tbl>
          </a:graphicData>
        </a:graphic>
      </p:graphicFrame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861B7A99-70CC-45DC-A85E-E05261D42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144939"/>
              </p:ext>
            </p:extLst>
          </p:nvPr>
        </p:nvGraphicFramePr>
        <p:xfrm>
          <a:off x="5460643" y="2253803"/>
          <a:ext cx="3786388" cy="2833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9946">
                  <a:extLst>
                    <a:ext uri="{9D8B030D-6E8A-4147-A177-3AD203B41FA5}">
                      <a16:colId xmlns:a16="http://schemas.microsoft.com/office/drawing/2014/main" val="2955747046"/>
                    </a:ext>
                  </a:extLst>
                </a:gridCol>
                <a:gridCol w="1476442">
                  <a:extLst>
                    <a:ext uri="{9D8B030D-6E8A-4147-A177-3AD203B41FA5}">
                      <a16:colId xmlns:a16="http://schemas.microsoft.com/office/drawing/2014/main" val="2929300938"/>
                    </a:ext>
                  </a:extLst>
                </a:gridCol>
              </a:tblGrid>
              <a:tr h="472226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ΚΑΤΑΣΤΑΣΗ ΛΟΓΑΡΙΑΣΜΟΥ ΑΠΟΤΕΛΕΣΜΑΤΩΝ ΧΡΗΣΕΩΣ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130572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Πωλήσεις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0734320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Κόστος Πωλήσεων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9205958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Μεικτά Κέρδη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7724517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Σύνολο λειτουργικών δαπανών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8037432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Κέρδη προ τόκων και φόρων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537658"/>
                  </a:ext>
                </a:extLst>
              </a:tr>
              <a:tr h="47222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Χρηματοοικονομικές δαπάνες (τόκοι)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20.000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3091608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Κέρδη προ φόρων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1317281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Φόροι (με συντελεστή 20%)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5822424"/>
                  </a:ext>
                </a:extLst>
              </a:tr>
              <a:tr h="2361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Καθαρά κέρδη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0716444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A448255-E705-43E4-A698-B379F8FF2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8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2AB894-6DB9-417B-B852-AB165F99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Λυση</a:t>
            </a:r>
            <a:br>
              <a:rPr lang="el-GR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D8D6C6-E735-4BD0-B415-4D8E7B74F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b="1" dirty="0"/>
              <a:t>Ίδια κεφάλαια</a:t>
            </a:r>
            <a:r>
              <a:rPr lang="el-GR" dirty="0"/>
              <a:t>= Μετοχικό Κεφάλαιο + Αποθεματικά </a:t>
            </a:r>
            <a:endParaRPr lang="en-US" dirty="0"/>
          </a:p>
          <a:p>
            <a:r>
              <a:rPr lang="el-GR" b="1" dirty="0"/>
              <a:t>Μεικτό κέρδος = (</a:t>
            </a:r>
            <a:r>
              <a:rPr lang="el-GR" dirty="0"/>
              <a:t>Δείκτης ίδια κεφάλαια/ξένα κεφάλαια)*Ίδια κεφάλαια</a:t>
            </a:r>
            <a:endParaRPr lang="en-US" dirty="0"/>
          </a:p>
          <a:p>
            <a:r>
              <a:rPr lang="el-GR" b="1" dirty="0"/>
              <a:t>Κόστος πωλήσεων</a:t>
            </a:r>
            <a:r>
              <a:rPr lang="el-GR" dirty="0"/>
              <a:t> = Μεικτό Κέρδος/(Δείκτης μεικτού κέρδους /κόστος πωλήσεων)</a:t>
            </a:r>
            <a:endParaRPr lang="en-US" dirty="0"/>
          </a:p>
          <a:p>
            <a:r>
              <a:rPr lang="el-GR" b="1" dirty="0"/>
              <a:t>Πωλήσεις</a:t>
            </a:r>
            <a:r>
              <a:rPr lang="el-GR" dirty="0"/>
              <a:t>= Κόστος πωλήσεων + Μεικτό Κέρδος</a:t>
            </a:r>
            <a:endParaRPr lang="en-US" dirty="0"/>
          </a:p>
          <a:p>
            <a:r>
              <a:rPr lang="el-GR" dirty="0"/>
              <a:t>Αριθμοδείκτης ταχύτητας κυκλοφορίας αποθεμάτων= 360/Μέση διάρκεια παραμονής αποθεμάτων</a:t>
            </a:r>
            <a:endParaRPr lang="en-US" dirty="0"/>
          </a:p>
          <a:p>
            <a:r>
              <a:rPr lang="el-GR" b="1" dirty="0"/>
              <a:t>Αποθέματα=</a:t>
            </a:r>
            <a:r>
              <a:rPr lang="el-GR" dirty="0"/>
              <a:t> Κόστος </a:t>
            </a:r>
            <a:r>
              <a:rPr lang="el-GR" dirty="0" err="1"/>
              <a:t>πωληθέντων</a:t>
            </a:r>
            <a:r>
              <a:rPr lang="el-GR" dirty="0"/>
              <a:t> /Αριθμοδείκτης ταχύτητας κυκλοφορίας αποθεμάτων</a:t>
            </a:r>
            <a:endParaRPr lang="en-US" dirty="0"/>
          </a:p>
          <a:p>
            <a:r>
              <a:rPr lang="el-GR" b="1" dirty="0"/>
              <a:t>Απαιτήσεις</a:t>
            </a:r>
            <a:r>
              <a:rPr lang="el-GR" dirty="0"/>
              <a:t> = Πωλήσεις/ Αριθμοδείκτης ταχύτητας κυκλοφορίας απαιτήσεων</a:t>
            </a:r>
            <a:endParaRPr lang="en-US" dirty="0"/>
          </a:p>
          <a:p>
            <a:r>
              <a:rPr lang="el-GR" b="1" dirty="0"/>
              <a:t>Σύνολο υποχρεώσεων= </a:t>
            </a:r>
            <a:r>
              <a:rPr lang="el-GR" dirty="0"/>
              <a:t>Ίδια Κεφάλαια/ (Δείκτης ίδια κεφάλαια/ξένα κεφάλαια)</a:t>
            </a:r>
            <a:endParaRPr lang="en-US" dirty="0"/>
          </a:p>
          <a:p>
            <a:r>
              <a:rPr lang="el-GR" b="1" dirty="0"/>
              <a:t>Βραχυπρόθεσμες υποχρεώσεις</a:t>
            </a:r>
            <a:r>
              <a:rPr lang="el-GR" dirty="0"/>
              <a:t>= Συνολικές υποχρεώσεις – Μακροπρόθεσμες υποχρεώσεις </a:t>
            </a:r>
            <a:r>
              <a:rPr lang="el-GR" b="1" dirty="0"/>
              <a:t>Προμηθευτές (πληρωτέοι λογαριασμοί) </a:t>
            </a:r>
            <a:r>
              <a:rPr lang="el-GR" dirty="0"/>
              <a:t>= Σύνολο βραχυπρόθεσμων υποχρεώσεων – Γραμμάτια πληρωτέα – Λοιπές Βραχυπρόθεσμες Υποχρεώσεις</a:t>
            </a:r>
            <a:endParaRPr lang="en-US" dirty="0"/>
          </a:p>
          <a:p>
            <a:r>
              <a:rPr lang="el-GR" b="1" dirty="0"/>
              <a:t>Σύνολο παθητικού</a:t>
            </a:r>
            <a:r>
              <a:rPr lang="el-GR" dirty="0"/>
              <a:t> = </a:t>
            </a:r>
            <a:r>
              <a:rPr lang="el-GR" b="1" dirty="0"/>
              <a:t>Σύνολο ενεργητικού</a:t>
            </a:r>
            <a:r>
              <a:rPr lang="el-GR" dirty="0"/>
              <a:t> = Ίδια Κεφάλαια + Σύνολο Υποχρεώσεων</a:t>
            </a:r>
            <a:endParaRPr lang="en-US" dirty="0"/>
          </a:p>
          <a:p>
            <a:r>
              <a:rPr lang="el-GR" b="1" dirty="0"/>
              <a:t>Κυκλοφορούν ενεργητικό</a:t>
            </a:r>
            <a:r>
              <a:rPr lang="el-GR" dirty="0"/>
              <a:t> = Κεφάλαια κίνησης – βραχυπρόθεσμες υποχρεώσεις</a:t>
            </a:r>
            <a:endParaRPr lang="en-US" dirty="0"/>
          </a:p>
          <a:p>
            <a:r>
              <a:rPr lang="el-GR" b="1" dirty="0"/>
              <a:t>Πάγια</a:t>
            </a:r>
            <a:r>
              <a:rPr lang="el-GR" dirty="0"/>
              <a:t> = Σύνολο ενεργητικού – Κυκλοφορούν ενεργητικό</a:t>
            </a:r>
            <a:endParaRPr lang="en-US" dirty="0"/>
          </a:p>
          <a:p>
            <a:r>
              <a:rPr lang="el-GR" b="1" dirty="0"/>
              <a:t>Διαθέσιμα</a:t>
            </a:r>
            <a:r>
              <a:rPr lang="el-GR" dirty="0"/>
              <a:t> = Κυκλοφορούν ενεργητικό – Χρεόγραφα – Απαιτήσεις – Αποθέματα= 50.000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752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359</Words>
  <Application>Microsoft Office PowerPoint</Application>
  <PresentationFormat>Ευρεία οθόνη</PresentationFormat>
  <Paragraphs>81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Θέμα του Office</vt:lpstr>
      <vt:lpstr>Διαλεξη 3</vt:lpstr>
      <vt:lpstr>Παρουσίαση του PowerPoint</vt:lpstr>
      <vt:lpstr>Παρουσίαση του PowerPoint</vt:lpstr>
      <vt:lpstr>Λυση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Διαλεξη 3</dc:title>
  <dc:creator>o m</dc:creator>
  <cp:lastModifiedBy>o m</cp:lastModifiedBy>
  <cp:revision>4</cp:revision>
  <dcterms:created xsi:type="dcterms:W3CDTF">2020-04-10T09:52:57Z</dcterms:created>
  <dcterms:modified xsi:type="dcterms:W3CDTF">2020-04-10T10:28:35Z</dcterms:modified>
</cp:coreProperties>
</file>