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313" r:id="rId2"/>
    <p:sldId id="286" r:id="rId3"/>
    <p:sldId id="287" r:id="rId4"/>
    <p:sldId id="288" r:id="rId5"/>
    <p:sldId id="289" r:id="rId6"/>
    <p:sldId id="290" r:id="rId7"/>
    <p:sldId id="301" r:id="rId8"/>
    <p:sldId id="302" r:id="rId9"/>
    <p:sldId id="303" r:id="rId10"/>
    <p:sldId id="296" r:id="rId11"/>
    <p:sldId id="297" r:id="rId12"/>
    <p:sldId id="298" r:id="rId13"/>
    <p:sldId id="299" r:id="rId14"/>
    <p:sldId id="300" r:id="rId15"/>
    <p:sldId id="268" r:id="rId16"/>
    <p:sldId id="277" r:id="rId17"/>
    <p:sldId id="291" r:id="rId18"/>
    <p:sldId id="292" r:id="rId19"/>
    <p:sldId id="293" r:id="rId20"/>
    <p:sldId id="294" r:id="rId21"/>
    <p:sldId id="295" r:id="rId22"/>
    <p:sldId id="278" r:id="rId23"/>
    <p:sldId id="279" r:id="rId24"/>
    <p:sldId id="269" r:id="rId25"/>
    <p:sldId id="270" r:id="rId26"/>
    <p:sldId id="271" r:id="rId27"/>
    <p:sldId id="308" r:id="rId28"/>
    <p:sldId id="273" r:id="rId29"/>
    <p:sldId id="314" r:id="rId30"/>
    <p:sldId id="274" r:id="rId31"/>
    <p:sldId id="275" r:id="rId32"/>
    <p:sldId id="276" r:id="rId33"/>
    <p:sldId id="281" r:id="rId34"/>
    <p:sldId id="282" r:id="rId35"/>
    <p:sldId id="283" r:id="rId36"/>
    <p:sldId id="284" r:id="rId37"/>
    <p:sldId id="285" r:id="rId38"/>
    <p:sldId id="309" r:id="rId39"/>
    <p:sldId id="310" r:id="rId40"/>
    <p:sldId id="311" r:id="rId41"/>
    <p:sldId id="312" r:id="rId42"/>
    <p:sldId id="304" r:id="rId43"/>
    <p:sldId id="305" r:id="rId44"/>
    <p:sldId id="306" r:id="rId45"/>
    <p:sldId id="307" r:id="rId4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0000"/>
    <a:srgbClr val="FF0000"/>
    <a:srgbClr val="008080"/>
    <a:srgbClr val="0000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21" d="100"/>
          <a:sy n="121" d="100"/>
        </p:scale>
        <p:origin x="-170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DD04879-B6FE-4848-A7B4-C047F9E156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1008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6F1E8-ED04-46AB-BE83-1CA654B347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08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2FB85-CC0E-47B7-A24E-C81D9876E61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70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AC118-16D1-43CB-BC87-DA34A07C753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64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9B6E7-2A20-4F6F-BEF5-F8F697002A4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43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E404D-9F62-425E-87D9-0B01BC9F51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514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64716-245C-4C2A-AE62-714489D1801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823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81B69-51BB-4EDA-8246-73CF0E5089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02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EB2E4-D4F0-4D17-BF03-1B81A47C468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792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12D88-172D-472F-8753-495998AAFB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043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FBF45-4BFA-4401-86E4-1E1488D162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60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43350-577F-467D-B186-51D61BB4482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154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>
                <a:solidFill>
                  <a:srgbClr val="00808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008080"/>
                </a:solidFill>
                <a:latin typeface="+mn-lt"/>
              </a:defRPr>
            </a:lvl1pPr>
          </a:lstStyle>
          <a:p>
            <a:pPr>
              <a:defRPr/>
            </a:pPr>
            <a:fld id="{32888410-B32D-452B-94DD-A1C5F346BA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FA42E1-2B65-4642-AC27-4C8757784F9B}" type="slidenum">
              <a:rPr lang="el-GR"/>
              <a:pPr>
                <a:defRPr/>
              </a:pPr>
              <a:t>1</a:t>
            </a:fld>
            <a:endParaRPr lang="el-G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692150"/>
            <a:ext cx="7772400" cy="936625"/>
          </a:xfrm>
        </p:spPr>
        <p:txBody>
          <a:bodyPr/>
          <a:lstStyle/>
          <a:p>
            <a:pPr eaLnBrk="1" hangingPunct="1"/>
            <a:r>
              <a:rPr lang="el-GR" altLang="el-GR" smtClean="0">
                <a:solidFill>
                  <a:srgbClr val="CC0000"/>
                </a:solidFill>
              </a:rPr>
              <a:t>Εισαγωγή στον Αντικειμενοστραφή Προγραμματισμό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916113"/>
            <a:ext cx="7777163" cy="3938587"/>
          </a:xfrm>
        </p:spPr>
        <p:txBody>
          <a:bodyPr/>
          <a:lstStyle/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Εισαγωγή στα αντικείμενα</a:t>
            </a:r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Διαδικαστικός και αντικειμενοστραφής προγραμματισμός</a:t>
            </a:r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Τα πέντε στάδια σχεδιασμού αντικειμένων</a:t>
            </a:r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Οδηγίες για την ανάπτυξη αντικειμένων</a:t>
            </a:r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Εισαγωγή στις κλάσεις</a:t>
            </a:r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Περιεχόμενα κλάσεων</a:t>
            </a:r>
            <a:endParaRPr lang="en-US" altLang="el-GR" smtClean="0"/>
          </a:p>
          <a:p>
            <a:pPr marL="533400" indent="-533400" algn="l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mtClean="0"/>
              <a:t>Αντικείμενα (</a:t>
            </a:r>
            <a:r>
              <a:rPr lang="en-US" altLang="el-GR" smtClean="0"/>
              <a:t>objects)</a:t>
            </a:r>
            <a:endParaRPr lang="el-GR" altLang="el-G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71283A-FCC8-49B1-A3AA-271298D2C499}" type="slidenum">
              <a:rPr lang="el-GR"/>
              <a:pPr>
                <a:defRPr/>
              </a:pPr>
              <a:t>10</a:t>
            </a:fld>
            <a:endParaRPr lang="el-GR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Οντότητες και Λειτουργίες</a:t>
            </a:r>
            <a:endParaRPr lang="en-US" altLang="el-GR" smtClean="0"/>
          </a:p>
        </p:txBody>
      </p:sp>
      <p:pic>
        <p:nvPicPr>
          <p:cNvPr id="11269" name="Picture 5" descr="TIC2Vo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68438"/>
            <a:ext cx="7239000" cy="396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4CCC60-4F92-4A55-947C-8D841290E290}" type="slidenum">
              <a:rPr lang="el-GR"/>
              <a:pPr>
                <a:defRPr/>
              </a:pPr>
              <a:t>11</a:t>
            </a:fld>
            <a:endParaRPr lang="el-GR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3. Τα πέντε στάδια σχεδιασμού αντικειμένων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000" b="1" smtClean="0">
                <a:solidFill>
                  <a:srgbClr val="0000FF"/>
                </a:solidFill>
              </a:rPr>
              <a:t>Object discovery</a:t>
            </a:r>
            <a:r>
              <a:rPr lang="el-GR" altLang="el-GR" sz="2000" b="1" smtClean="0"/>
              <a:t>. Γίνεται κατά την αρχική σχεδίαση του προβλήματος.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000" b="1" smtClean="0">
                <a:solidFill>
                  <a:srgbClr val="0000FF"/>
                </a:solidFill>
              </a:rPr>
              <a:t>Object assembly</a:t>
            </a:r>
            <a:r>
              <a:rPr lang="el-GR" altLang="el-GR" sz="2000" b="1" smtClean="0"/>
              <a:t>. Κατά τη διαδικασία δόμησης του αντικειμένου προκύπτει η ανάγκη για νέα μέλη που δεν ήταν φανερά στο προηγούμενο στάδιο. Οι ανάγκες του αντικειμένου ίσως απαιτούν και νέες κλάσεις.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000" b="1" smtClean="0">
                <a:solidFill>
                  <a:srgbClr val="0000FF"/>
                </a:solidFill>
              </a:rPr>
              <a:t>System construction</a:t>
            </a:r>
            <a:r>
              <a:rPr lang="el-GR" altLang="el-GR" sz="2000" b="1" smtClean="0"/>
              <a:t>. </a:t>
            </a:r>
            <a:r>
              <a:rPr lang="el-GR" altLang="el-GR" sz="2000" b="1" smtClean="0">
                <a:latin typeface="Verdana" pitchFamily="34" charset="0"/>
              </a:rPr>
              <a:t> </a:t>
            </a:r>
            <a:r>
              <a:rPr lang="el-GR" altLang="el-GR" sz="2000" b="1" smtClean="0"/>
              <a:t>Η ανάγκη για τη διασύνδεση και την επικοινωνία με άλλα αντικείμενα ίσως μεταβάλλουν τις κλάσεις ή απαιτήσουν νέες.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000" b="1" smtClean="0">
                <a:solidFill>
                  <a:srgbClr val="0000FF"/>
                </a:solidFill>
              </a:rPr>
              <a:t>System extension</a:t>
            </a:r>
            <a:r>
              <a:rPr lang="el-GR" altLang="el-GR" sz="2000" b="1" smtClean="0"/>
              <a:t>.</a:t>
            </a:r>
            <a:r>
              <a:rPr lang="el-GR" altLang="el-GR" sz="2000" b="1" smtClean="0">
                <a:latin typeface="Verdana" pitchFamily="34" charset="0"/>
              </a:rPr>
              <a:t>  </a:t>
            </a:r>
            <a:r>
              <a:rPr lang="el-GR" altLang="el-GR" sz="2000" b="1" smtClean="0"/>
              <a:t>Η προσθήκη νέων χαρακτηριστικών στο σύστημα ίσως αποκαλύψει ότι ο αρχικός σχεδιασμός δεν ευνοούσε την επέκταση του συστήματος.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sz="2000" b="1" smtClean="0">
                <a:solidFill>
                  <a:srgbClr val="0000FF"/>
                </a:solidFill>
              </a:rPr>
              <a:t>Object reuse</a:t>
            </a:r>
            <a:r>
              <a:rPr lang="el-GR" altLang="el-GR" sz="2000" b="1" smtClean="0"/>
              <a:t>. Κατά τον έλεγχο και τη χρήση του αντικειμένου σε άλλες περιπτώσεις γίνονται προσθήκες και αλλαγές ώστε τελικά να προκύψει ένας τύπος που θα μπορεί να επαναχρησιμοποιηθεί.</a:t>
            </a:r>
            <a:endParaRPr lang="el-GR" altLang="el-GR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765653-0B81-408E-8C44-9A436526D6FA}" type="slidenum">
              <a:rPr lang="el-GR"/>
              <a:pPr>
                <a:defRPr/>
              </a:pPr>
              <a:t>12</a:t>
            </a:fld>
            <a:endParaRPr lang="el-GR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4. Οδηγίες για την ανάπτυξη αντικειμένων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/>
              <a:t>Όταν ένα συγκεκριμένο πρόβλημα δημιουργεί μια κλάση, αφήστε την κλάση να αναπτυχθεί και χρησιμοποιείστε την εμπειρία από την επίλυση άλλων προβλημάτων.</a:t>
            </a:r>
          </a:p>
          <a:p>
            <a:pPr eaLnBrk="1" hangingPunct="1"/>
            <a:r>
              <a:rPr lang="el-GR" altLang="el-GR" sz="2400" smtClean="0"/>
              <a:t>Η ανακάλυψη των κλάσεων και των διεπαφών είναι το σημαντικότερο για τη σχεδίαση του συστήματος.</a:t>
            </a:r>
          </a:p>
          <a:p>
            <a:pPr eaLnBrk="1" hangingPunct="1"/>
            <a:r>
              <a:rPr lang="el-GR" altLang="el-GR" sz="2400" b="1" u="sng" smtClean="0">
                <a:solidFill>
                  <a:srgbClr val="CC0000"/>
                </a:solidFill>
              </a:rPr>
              <a:t>Μην προσπαθείτε να υλοποιήσετε τα πάντα εξ αρχής</a:t>
            </a:r>
            <a:r>
              <a:rPr lang="el-GR" altLang="el-GR" sz="2400" smtClean="0"/>
              <a:t>.</a:t>
            </a:r>
          </a:p>
          <a:p>
            <a:pPr eaLnBrk="1" hangingPunct="1"/>
            <a:r>
              <a:rPr lang="el-GR" altLang="el-GR" sz="2400" smtClean="0"/>
              <a:t>Ξεκινήστε τον προγραμματισμό, δημιουργήστε κάτι απλό που δουλεύει και στη συνέχεια βελτιώστε το.</a:t>
            </a:r>
          </a:p>
          <a:p>
            <a:pPr eaLnBrk="1" hangingPunct="1"/>
            <a:r>
              <a:rPr lang="el-GR" altLang="el-GR" sz="2400" smtClean="0"/>
              <a:t>Χρησιμοποιείστε απλές δομές. Μικρά και συμπαγή αντικείμενα με προφανή χρήση είναι προτιμότερα από μεγάλες και σύνθετες διεπαφές.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E7CC58-06D2-4CC2-BAAF-FAD1F186D30A}" type="slidenum">
              <a:rPr lang="el-GR"/>
              <a:pPr>
                <a:defRPr/>
              </a:pPr>
              <a:t>13</a:t>
            </a:fld>
            <a:endParaRPr lang="el-GR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Ξεκινήστε με ένα </a:t>
            </a:r>
            <a:r>
              <a:rPr lang="en-US" altLang="el-GR" smtClean="0"/>
              <a:t>project</a:t>
            </a:r>
            <a:r>
              <a:rPr lang="el-GR" altLang="el-GR" smtClean="0"/>
              <a:t> που δεν έχει υψηλό ρίσκο</a:t>
            </a:r>
            <a:r>
              <a:rPr lang="en-US" altLang="el-GR" smtClean="0"/>
              <a:t>.</a:t>
            </a:r>
          </a:p>
          <a:p>
            <a:pPr eaLnBrk="1" hangingPunct="1"/>
            <a:r>
              <a:rPr lang="el-GR" altLang="el-GR" sz="3200" b="1" u="sng" smtClean="0">
                <a:solidFill>
                  <a:srgbClr val="008080"/>
                </a:solidFill>
              </a:rPr>
              <a:t>Αναζητήστε επιτυχημένα παραδείγματα και τροποποιήστε τα, μην κάνετε τα πάντα από την αρχή</a:t>
            </a:r>
            <a:r>
              <a:rPr lang="el-GR" altLang="el-GR" sz="3200" b="1" smtClean="0"/>
              <a:t>.</a:t>
            </a:r>
          </a:p>
          <a:p>
            <a:pPr eaLnBrk="1" hangingPunct="1"/>
            <a:r>
              <a:rPr lang="el-GR" altLang="el-GR" smtClean="0"/>
              <a:t>Χρησιμοποιήστε έτοιμες </a:t>
            </a:r>
            <a:r>
              <a:rPr lang="el-GR" altLang="el-GR" smtClean="0">
                <a:solidFill>
                  <a:srgbClr val="0000FF"/>
                </a:solidFill>
              </a:rPr>
              <a:t>βιβλιοθήκες κλάσεων (</a:t>
            </a:r>
            <a:r>
              <a:rPr lang="en-US" altLang="el-GR" u="sng" smtClean="0">
                <a:solidFill>
                  <a:srgbClr val="0000FF"/>
                </a:solidFill>
              </a:rPr>
              <a:t>class libraries</a:t>
            </a:r>
            <a:r>
              <a:rPr lang="el-GR" altLang="el-GR" u="sng" smtClean="0">
                <a:solidFill>
                  <a:srgbClr val="0000FF"/>
                </a:solidFill>
              </a:rPr>
              <a:t>)</a:t>
            </a:r>
            <a:r>
              <a:rPr lang="el-GR" altLang="el-GR" smtClean="0"/>
              <a:t>.</a:t>
            </a:r>
            <a:endParaRPr lang="en-US" altLang="el-GR" smtClean="0"/>
          </a:p>
          <a:p>
            <a:pPr eaLnBrk="1" hangingPunct="1"/>
            <a:r>
              <a:rPr lang="el-GR" altLang="el-GR" sz="3200" b="1" u="sng" smtClean="0">
                <a:solidFill>
                  <a:srgbClr val="CC0000"/>
                </a:solidFill>
              </a:rPr>
              <a:t>Μη ξαναγράφετε κώδικα που υπάρχει.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EB70E8-B706-4358-ABB7-2D6B5097600D}" type="slidenum">
              <a:rPr lang="el-GR"/>
              <a:pPr>
                <a:defRPr/>
              </a:pPr>
              <a:t>14</a:t>
            </a:fld>
            <a:endParaRPr lang="el-GR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b="1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l-GR" altLang="el-GR" u="sng" smtClean="0">
                <a:solidFill>
                  <a:srgbClr val="CC0000"/>
                </a:solidFill>
              </a:rPr>
              <a:t>Αν είστε </a:t>
            </a:r>
            <a:r>
              <a:rPr lang="en-US" altLang="el-GR" u="sng" smtClean="0">
                <a:solidFill>
                  <a:srgbClr val="CC0000"/>
                </a:solidFill>
              </a:rPr>
              <a:t>manager</a:t>
            </a:r>
            <a:r>
              <a:rPr lang="en-US" altLang="el-GR" smtClean="0">
                <a:solidFill>
                  <a:srgbClr val="0000FF"/>
                </a:solidFill>
              </a:rPr>
              <a:t>, </a:t>
            </a:r>
            <a:r>
              <a:rPr lang="el-GR" altLang="el-GR" smtClean="0">
                <a:solidFill>
                  <a:srgbClr val="0000FF"/>
                </a:solidFill>
              </a:rPr>
              <a:t>το έργο σας είναι :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z="2800" smtClean="0">
                <a:solidFill>
                  <a:srgbClr val="0000FF"/>
                </a:solidFill>
              </a:rPr>
              <a:t>η απόκτηση πόρων για την ομάδα σας, 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z="2800" smtClean="0">
                <a:solidFill>
                  <a:srgbClr val="0000FF"/>
                </a:solidFill>
              </a:rPr>
              <a:t>η αντιμετώπιση των εμποδίων προς την επιτυχία, και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z="2800" smtClean="0">
                <a:solidFill>
                  <a:srgbClr val="0000FF"/>
                </a:solidFill>
              </a:rPr>
              <a:t>γενικά η εξασφάλιση του πιο αποδοτικού και ευχάριστου περιβάλλοντος </a:t>
            </a:r>
            <a:r>
              <a:rPr lang="el-GR" altLang="el-GR" sz="2800" smtClean="0">
                <a:solidFill>
                  <a:srgbClr val="CC0000"/>
                </a:solidFill>
              </a:rPr>
              <a:t>ώστε η ομάδα σας να πετύχει όλους τους στόχους που έχουν απαιτηθεί από εσάς</a:t>
            </a:r>
            <a:r>
              <a:rPr lang="el-GR" altLang="el-GR" sz="2800" smtClean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349AEE-9166-4BD1-8509-0DED6D709F2F}" type="slidenum">
              <a:rPr lang="el-GR"/>
              <a:pPr>
                <a:defRPr/>
              </a:pPr>
              <a:t>15</a:t>
            </a:fld>
            <a:endParaRPr lang="el-GR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5. Εισαγωγή στις κλάσεις</a:t>
            </a:r>
            <a:br>
              <a:rPr lang="el-GR" altLang="el-GR" sz="2800" smtClean="0"/>
            </a:br>
            <a:r>
              <a:rPr lang="el-GR" altLang="el-GR" sz="2800" smtClean="0"/>
              <a:t>(</a:t>
            </a:r>
            <a:r>
              <a:rPr lang="el-GR" altLang="el-GR" sz="2400" smtClean="0"/>
              <a:t>αντικειμενοστραφής προγραμματισμός</a:t>
            </a:r>
            <a:r>
              <a:rPr lang="el-GR" altLang="el-GR" sz="2800" smtClean="0"/>
              <a:t>)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400" smtClean="0"/>
              <a:t>Ο αντικειμενοστραφής προγραμματισμός (</a:t>
            </a:r>
            <a:r>
              <a:rPr lang="en-US" altLang="el-GR" sz="2400" smtClean="0"/>
              <a:t>Object Oriented Programming) </a:t>
            </a:r>
            <a:r>
              <a:rPr lang="el-GR" altLang="el-GR" sz="2400" smtClean="0"/>
              <a:t>ενσωματώνει </a:t>
            </a:r>
            <a:r>
              <a:rPr lang="el-GR" altLang="el-GR" sz="2400" smtClean="0">
                <a:solidFill>
                  <a:schemeClr val="accent2"/>
                </a:solidFill>
              </a:rPr>
              <a:t>ΔΕΔΟΜΕΝΑ</a:t>
            </a:r>
            <a:r>
              <a:rPr lang="el-GR" altLang="el-GR" sz="2400" smtClean="0"/>
              <a:t> (χαρακτηριστικά) και </a:t>
            </a:r>
            <a:r>
              <a:rPr lang="el-GR" altLang="el-GR" sz="2400" smtClean="0">
                <a:solidFill>
                  <a:schemeClr val="accent2"/>
                </a:solidFill>
              </a:rPr>
              <a:t>ΣΥΝΑΡΤΗΣΕΙΣ</a:t>
            </a:r>
            <a:r>
              <a:rPr lang="el-GR" altLang="el-GR" sz="2400" smtClean="0"/>
              <a:t> (συμπεριφορά) σε πακέτα που ονομάζονται </a:t>
            </a:r>
            <a:r>
              <a:rPr lang="el-GR" altLang="el-GR" sz="2400" b="1" smtClean="0">
                <a:solidFill>
                  <a:schemeClr val="accent2"/>
                </a:solidFill>
              </a:rPr>
              <a:t>ΚΛΑΣΕΙΣ</a:t>
            </a:r>
            <a:r>
              <a:rPr lang="el-GR" altLang="el-GR" sz="2400" smtClean="0"/>
              <a:t> </a:t>
            </a:r>
            <a:r>
              <a:rPr lang="el-GR" altLang="el-GR" sz="2400" smtClean="0">
                <a:solidFill>
                  <a:schemeClr val="accent2"/>
                </a:solidFill>
              </a:rPr>
              <a:t>(</a:t>
            </a:r>
            <a:r>
              <a:rPr lang="en-US" altLang="el-GR" sz="2400" smtClean="0">
                <a:solidFill>
                  <a:schemeClr val="accent2"/>
                </a:solidFill>
              </a:rPr>
              <a:t>CLASSES)</a:t>
            </a:r>
            <a:r>
              <a:rPr lang="en-US" altLang="el-GR" sz="2400" smtClean="0"/>
              <a:t>.</a:t>
            </a:r>
          </a:p>
          <a:p>
            <a:pPr eaLnBrk="1" hangingPunct="1"/>
            <a:r>
              <a:rPr lang="en-US" altLang="el-GR" sz="2400" smtClean="0"/>
              <a:t>Οι κλάσεις είναι </a:t>
            </a:r>
            <a:r>
              <a:rPr lang="el-GR" altLang="el-GR" sz="2400" smtClean="0"/>
              <a:t>τύποι δεδομένων που ορίζονται από τον χρήστη (</a:t>
            </a:r>
            <a:r>
              <a:rPr lang="en-US" altLang="el-GR" sz="2400" smtClean="0"/>
              <a:t>user-defined types</a:t>
            </a:r>
            <a:r>
              <a:rPr lang="el-GR" altLang="el-GR" sz="2400" smtClean="0"/>
              <a:t>)</a:t>
            </a:r>
            <a:r>
              <a:rPr lang="en-US" altLang="el-GR" sz="2400" smtClean="0"/>
              <a:t>.</a:t>
            </a:r>
            <a:endParaRPr lang="el-GR" altLang="el-GR" sz="2400" smtClean="0"/>
          </a:p>
          <a:p>
            <a:pPr eaLnBrk="1" hangingPunct="1"/>
            <a:r>
              <a:rPr lang="el-GR" altLang="el-GR" sz="2400" smtClean="0"/>
              <a:t>Κάθε τύπος δεδομένων αποτελείται από δύο συνιστώσες:</a:t>
            </a:r>
          </a:p>
          <a:p>
            <a:pPr lvl="1" eaLnBrk="1" hangingPunct="1"/>
            <a:r>
              <a:rPr lang="el-GR" altLang="el-GR" sz="2200" smtClean="0">
                <a:solidFill>
                  <a:srgbClr val="0000FF"/>
                </a:solidFill>
              </a:rPr>
              <a:t>Μια λεπτομερή απεικόνιση των αντικειμένων του τύπου</a:t>
            </a:r>
          </a:p>
          <a:p>
            <a:pPr lvl="1" eaLnBrk="1" hangingPunct="1"/>
            <a:r>
              <a:rPr lang="el-GR" altLang="el-GR" sz="2200" smtClean="0">
                <a:solidFill>
                  <a:srgbClr val="008080"/>
                </a:solidFill>
              </a:rPr>
              <a:t>Ένα σύνολο λειτουργιών για τη διαχείριση των αντικειμένων αυτού του τύπου δεδομένων</a:t>
            </a:r>
            <a:endParaRPr lang="en-US" altLang="el-GR" sz="2200" smtClean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19CD75-3DC5-4F63-B58A-7E6ED091851D}" type="slidenum">
              <a:rPr lang="el-GR"/>
              <a:pPr>
                <a:defRPr/>
              </a:pPr>
              <a:t>16</a:t>
            </a:fld>
            <a:endParaRPr lang="el-GR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>
                <a:solidFill>
                  <a:srgbClr val="CC0000"/>
                </a:solidFill>
              </a:rPr>
              <a:t>Εκτός από τις λειτουργίες αυτές δεν επιτρέπεται καμιά άλλη λειτουργία για τη διαχείριση των αντικειμένων του τύπου.</a:t>
            </a:r>
          </a:p>
          <a:p>
            <a:pPr eaLnBrk="1" hangingPunct="1"/>
            <a:r>
              <a:rPr lang="el-GR" altLang="el-GR" smtClean="0"/>
              <a:t>Για τους λόγους αυτούς αναφέρεται συχνά ότι </a:t>
            </a:r>
            <a:r>
              <a:rPr lang="el-GR" altLang="el-GR" u="sng" smtClean="0"/>
              <a:t>οι λειτουργίες χαρακτηρίζουν αυτόν τον τύπο</a:t>
            </a:r>
            <a:r>
              <a:rPr lang="el-GR" altLang="el-GR" smtClean="0"/>
              <a:t>, δηλαδή καθορίζουν τι μπορεί και τι δεν μπορεί να γίνει σ’</a:t>
            </a:r>
            <a:r>
              <a:rPr lang="en-US" altLang="el-GR" smtClean="0"/>
              <a:t> </a:t>
            </a:r>
            <a:r>
              <a:rPr lang="el-GR" altLang="el-GR" smtClean="0"/>
              <a:t>αυτόν.</a:t>
            </a:r>
          </a:p>
          <a:p>
            <a:pPr eaLnBrk="1" hangingPunct="1"/>
            <a:r>
              <a:rPr lang="el-GR" altLang="el-GR" smtClean="0">
                <a:solidFill>
                  <a:srgbClr val="008080"/>
                </a:solidFill>
              </a:rPr>
              <a:t>Μια κλάση περιγράφει ένα σύνολο αντικειμένων που έχουν ταυτόσημα χαρακτηριστικά (</a:t>
            </a:r>
            <a:r>
              <a:rPr lang="en-US" altLang="el-GR" smtClean="0">
                <a:solidFill>
                  <a:srgbClr val="008080"/>
                </a:solidFill>
              </a:rPr>
              <a:t>data elements) </a:t>
            </a:r>
            <a:r>
              <a:rPr lang="el-GR" altLang="el-GR" smtClean="0">
                <a:solidFill>
                  <a:srgbClr val="008080"/>
                </a:solidFill>
              </a:rPr>
              <a:t>και συμπεριφορά (</a:t>
            </a:r>
            <a:r>
              <a:rPr lang="en-US" altLang="el-GR" smtClean="0">
                <a:solidFill>
                  <a:srgbClr val="008080"/>
                </a:solidFill>
              </a:rPr>
              <a:t>functionality).</a:t>
            </a:r>
            <a:endParaRPr lang="el-GR" altLang="el-GR" smtClean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F52311E-6D28-4D63-9B9D-3B7A9C1C387F}" type="slidenum">
              <a:rPr lang="el-GR"/>
              <a:pPr>
                <a:defRPr/>
              </a:pPr>
              <a:t>17</a:t>
            </a:fld>
            <a:endParaRPr lang="el-GR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l-GR" altLang="el-GR" smtClean="0">
                <a:latin typeface="Georgia" pitchFamily="18" charset="0"/>
              </a:rPr>
              <a:t> </a:t>
            </a:r>
            <a:r>
              <a:rPr lang="el-GR" altLang="el-GR" smtClean="0"/>
              <a:t/>
            </a:r>
            <a:br>
              <a:rPr lang="el-GR" altLang="el-GR" smtClean="0"/>
            </a:br>
            <a:endParaRPr lang="el-GR" altLang="el-GR" smtClean="0"/>
          </a:p>
          <a:p>
            <a:pPr algn="ctr" eaLnBrk="1" hangingPunct="1">
              <a:buFontTx/>
              <a:buNone/>
            </a:pPr>
            <a:r>
              <a:rPr lang="el-GR" altLang="el-GR" smtClean="0">
                <a:latin typeface="Georgia" pitchFamily="18" charset="0"/>
              </a:rPr>
              <a:t> </a:t>
            </a:r>
            <a:r>
              <a:rPr lang="el-GR" altLang="el-GR" smtClean="0"/>
              <a:t/>
            </a:r>
            <a:br>
              <a:rPr lang="el-GR" altLang="el-GR" smtClean="0"/>
            </a:br>
            <a:endParaRPr lang="el-GR" altLang="el-GR" smtClean="0"/>
          </a:p>
          <a:p>
            <a:pPr eaLnBrk="1" hangingPunct="1">
              <a:buFontTx/>
              <a:buNone/>
            </a:pPr>
            <a:endParaRPr lang="el-GR" altLang="el-GR" smtClean="0"/>
          </a:p>
        </p:txBody>
      </p:sp>
      <p:pic>
        <p:nvPicPr>
          <p:cNvPr id="18438" name="Picture 5" descr="TIC2Vo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6019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914400" y="4648200"/>
            <a:ext cx="3352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008080"/>
                </a:solidFill>
                <a:latin typeface="Comic Sans MS" pitchFamily="66" charset="0"/>
              </a:rPr>
              <a:t>Light</a:t>
            </a:r>
            <a:r>
              <a:rPr lang="el-GR" altLang="el-GR" sz="3200">
                <a:latin typeface="Comic Sans MS" pitchFamily="66" charset="0"/>
              </a:rPr>
              <a:t> lt; </a:t>
            </a:r>
          </a:p>
          <a:p>
            <a:pPr eaLnBrk="1" hangingPunct="1"/>
            <a:r>
              <a:rPr lang="el-GR" altLang="el-GR" sz="3200">
                <a:latin typeface="Comic Sans MS" pitchFamily="66" charset="0"/>
              </a:rPr>
              <a:t>lt.on();</a:t>
            </a:r>
            <a:r>
              <a:rPr lang="el-GR" altLang="el-GR" sz="2000">
                <a:latin typeface="Comic Sans MS" pitchFamily="66" charset="0"/>
              </a:rPr>
              <a:t> 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3419475" y="4724400"/>
            <a:ext cx="3673475" cy="485775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>
                <a:latin typeface="Comic Sans MS" pitchFamily="66" charset="0"/>
              </a:rPr>
              <a:t>Αντικείμενο της κλάσης</a:t>
            </a:r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 flipH="1">
            <a:off x="2555875" y="4941888"/>
            <a:ext cx="863600" cy="0"/>
          </a:xfrm>
          <a:prstGeom prst="line">
            <a:avLst/>
          </a:prstGeom>
          <a:noFill/>
          <a:ln w="47625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4572000" y="1052513"/>
            <a:ext cx="2663825" cy="485775"/>
          </a:xfrm>
          <a:prstGeom prst="rect">
            <a:avLst/>
          </a:prstGeom>
          <a:noFill/>
          <a:ln w="28575">
            <a:solidFill>
              <a:srgbClr val="0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>
                <a:solidFill>
                  <a:srgbClr val="008080"/>
                </a:solidFill>
                <a:latin typeface="Comic Sans MS" pitchFamily="66" charset="0"/>
              </a:rPr>
              <a:t>όνομα της κλάσης</a:t>
            </a:r>
          </a:p>
        </p:txBody>
      </p:sp>
      <p:sp>
        <p:nvSpPr>
          <p:cNvPr id="18443" name="Line 10"/>
          <p:cNvSpPr>
            <a:spLocks noChangeShapeType="1"/>
          </p:cNvSpPr>
          <p:nvPr/>
        </p:nvSpPr>
        <p:spPr bwMode="auto">
          <a:xfrm flipH="1">
            <a:off x="4500563" y="1557338"/>
            <a:ext cx="287337" cy="647700"/>
          </a:xfrm>
          <a:prstGeom prst="line">
            <a:avLst/>
          </a:prstGeom>
          <a:noFill/>
          <a:ln w="47625">
            <a:solidFill>
              <a:srgbClr val="008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506603-153D-4F2F-843E-FEE28C3BB94A}" type="slidenum">
              <a:rPr lang="el-GR"/>
              <a:pPr>
                <a:defRPr/>
              </a:pPr>
              <a:t>18</a:t>
            </a:fld>
            <a:endParaRPr lang="el-G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Η έννοια της κληρονομικότητας (</a:t>
            </a:r>
            <a:r>
              <a:rPr lang="en-US" altLang="el-GR" smtClean="0"/>
              <a:t>inheritance)</a:t>
            </a:r>
            <a:endParaRPr lang="el-GR" altLang="el-GR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1800" smtClean="0"/>
              <a:t>Ένας τύπος δεν περιγράφει μόνον τους περιορισμούς που υπάρχουν σε ένα σύνολο αντικειμένων αλλά σχετίζεται και με άλλους τύπους. Δύο τύποι μπορούν να έχουν κοινά χαρακτηριστικά και συμπεριφορές αλλά ο ένας μπορεί να περιέχει περισσότερα χαρακτηριστικά και επίσης να τα διαχειρίζεται κάπως διαφορετικά. </a:t>
            </a:r>
          </a:p>
          <a:p>
            <a:pPr eaLnBrk="1" hangingPunct="1"/>
            <a:r>
              <a:rPr lang="el-GR" altLang="el-GR" sz="1800" smtClean="0"/>
              <a:t>Η κληρονομικότητα (Inheritance) εκφράζει την ομοιότητα μεταξύ τύπων χρησιμοποιώντας  την αρχή των βασικών τύπων (base types) και των παραγόμενων τύπων (derived types). </a:t>
            </a:r>
          </a:p>
          <a:p>
            <a:pPr eaLnBrk="1" hangingPunct="1"/>
            <a:r>
              <a:rPr lang="el-GR" altLang="el-GR" sz="1800" smtClean="0"/>
              <a:t>Ένας βασικός τύπος περιέχει όλα τα χαρακτηριστικά και τις συμπεριφορές που είναι κοινά μεταξύ των τύπων που απορρέουν από αυτόν. </a:t>
            </a:r>
          </a:p>
          <a:p>
            <a:pPr eaLnBrk="1" hangingPunct="1"/>
            <a:r>
              <a:rPr lang="el-GR" altLang="el-GR" sz="1800" smtClean="0"/>
              <a:t>Δημιουργούμε ένα βασικό τύπο για να αναπαριστά τον πυρήνα των ιδεών σε σχέση με κάποια αντικείμενα του συστήματος που θα υλοποιηθεί. </a:t>
            </a:r>
          </a:p>
          <a:p>
            <a:pPr eaLnBrk="1" hangingPunct="1"/>
            <a:r>
              <a:rPr lang="el-GR" altLang="el-GR" sz="1800" smtClean="0"/>
              <a:t>Από αυτόν τον βασικό τύπο, παράγονται άλλοι τύποι για να εκφράσουν τους διαφορετικούς τρόπους με τους οποίους ο βασικός πυρήνας μπορεί να γίνει αντιληπτός.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67107E-1D73-4DE4-B586-D130599CD86D}" type="slidenum">
              <a:rPr lang="el-GR"/>
              <a:pPr>
                <a:defRPr/>
              </a:pPr>
              <a:t>19</a:t>
            </a:fld>
            <a:endParaRPr lang="el-GR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0" y="1303338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/>
              <a:t/>
            </a:r>
            <a:br>
              <a:rPr lang="el-GR" altLang="el-GR"/>
            </a:br>
            <a:endParaRPr lang="el-GR" altLang="el-GR"/>
          </a:p>
          <a:p>
            <a:endParaRPr lang="el-GR" altLang="el-GR"/>
          </a:p>
        </p:txBody>
      </p:sp>
      <p:pic>
        <p:nvPicPr>
          <p:cNvPr id="20486" name="Picture 6" descr="TIC2Vo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43000"/>
            <a:ext cx="5867400" cy="454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695BB5-6365-477F-BB8B-5746943F54D0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1. Εισαγωγή στα αντικείμενα (</a:t>
            </a:r>
            <a:r>
              <a:rPr lang="en-US" altLang="el-GR" smtClean="0"/>
              <a:t>objects)</a:t>
            </a:r>
            <a:endParaRPr lang="el-GR" altLang="el-GR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Όλες οι γλώσσες προγραμματισμού ενσωματώνουν την έννοια της αφαιρετικότητας για την περιγραφή των λειτουργιών που επιτελούν.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Η πολυπλοκότητα των προβλημάτων που μπορούν να επιλυθούν σχετίζεται άμεσα με το είδος και την ποιότητα της αφαιρετικότητας.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Οι αρχικές γλώσσες προγραμματισμού χρησιμοποιούσαν μικρή αφαιρετικότητα, κυρίως για να προσεγγίσουν τη μηχανή (Η</a:t>
            </a:r>
            <a:r>
              <a:rPr lang="en-US" altLang="el-GR" smtClean="0"/>
              <a:t>/</a:t>
            </a:r>
            <a:r>
              <a:rPr lang="el-GR" altLang="el-GR" smtClean="0"/>
              <a:t>Υ) που θα έλυνε το πρόβλημα (</a:t>
            </a:r>
            <a:r>
              <a:rPr lang="en-US" altLang="el-GR" smtClean="0"/>
              <a:t>assembly, FORTRAN, BASIC, C).</a:t>
            </a:r>
            <a:endParaRPr lang="el-GR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03D7E4-69C3-4C3E-BBC4-663752C12079}" type="slidenum">
              <a:rPr lang="el-GR"/>
              <a:pPr>
                <a:defRPr/>
              </a:pPr>
              <a:t>20</a:t>
            </a:fld>
            <a:endParaRPr lang="el-GR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mtClean="0">
                <a:latin typeface="Georgia" pitchFamily="18" charset="0"/>
              </a:rPr>
              <a:t> </a:t>
            </a:r>
          </a:p>
        </p:txBody>
      </p:sp>
      <p:pic>
        <p:nvPicPr>
          <p:cNvPr id="21510" name="Picture 5" descr="TIC2Vo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562600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496609-8294-44B1-AC76-8245677A29CC}" type="slidenum">
              <a:rPr lang="el-GR"/>
              <a:pPr>
                <a:defRPr/>
              </a:pPr>
              <a:t>21</a:t>
            </a:fld>
            <a:endParaRPr lang="el-GR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pic>
        <p:nvPicPr>
          <p:cNvPr id="22533" name="Picture 5" descr="TIC2Vo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71600"/>
            <a:ext cx="5181600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A80A456-F817-4BD8-9405-D5353E7A5FE8}" type="slidenum">
              <a:rPr lang="el-GR"/>
              <a:pPr>
                <a:defRPr/>
              </a:pPr>
              <a:t>22</a:t>
            </a:fld>
            <a:endParaRPr lang="el-GR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6. Περιεχόμενα κλάσεων</a:t>
            </a:r>
            <a:endParaRPr lang="en-US" altLang="el-GR" smtClean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Ο ορισμός μιας κλάσης αποτελείται από 2 τμήματα:</a:t>
            </a:r>
          </a:p>
          <a:p>
            <a:pPr lvl="1" eaLnBrk="1" hangingPunct="1">
              <a:lnSpc>
                <a:spcPct val="130000"/>
              </a:lnSpc>
            </a:pPr>
            <a:r>
              <a:rPr lang="el-GR" altLang="el-GR" sz="2200" b="1" smtClean="0">
                <a:solidFill>
                  <a:srgbClr val="008080"/>
                </a:solidFill>
              </a:rPr>
              <a:t>Επικεφαλίδα (</a:t>
            </a:r>
            <a:r>
              <a:rPr lang="en-US" altLang="el-GR" sz="2200" b="1" smtClean="0">
                <a:solidFill>
                  <a:srgbClr val="008080"/>
                </a:solidFill>
              </a:rPr>
              <a:t>header)</a:t>
            </a:r>
            <a:r>
              <a:rPr lang="en-US" altLang="el-GR" sz="2200" smtClean="0"/>
              <a:t> </a:t>
            </a:r>
            <a:r>
              <a:rPr lang="el-GR" altLang="el-GR" sz="2200" smtClean="0"/>
              <a:t>: καθορίζει το όνομα της κλάσης καθώς και τις βασικές της κλάσεις (</a:t>
            </a:r>
            <a:r>
              <a:rPr lang="en-US" altLang="el-GR" sz="2200" smtClean="0"/>
              <a:t>base classes)</a:t>
            </a:r>
          </a:p>
          <a:p>
            <a:pPr lvl="1" eaLnBrk="1" hangingPunct="1">
              <a:lnSpc>
                <a:spcPct val="130000"/>
              </a:lnSpc>
            </a:pPr>
            <a:r>
              <a:rPr lang="el-GR" altLang="el-GR" sz="2200" b="1" smtClean="0">
                <a:solidFill>
                  <a:srgbClr val="0000FF"/>
                </a:solidFill>
              </a:rPr>
              <a:t>Σώμα (</a:t>
            </a:r>
            <a:r>
              <a:rPr lang="en-US" altLang="el-GR" sz="2200" b="1" smtClean="0">
                <a:solidFill>
                  <a:srgbClr val="0000FF"/>
                </a:solidFill>
              </a:rPr>
              <a:t>body)</a:t>
            </a:r>
            <a:r>
              <a:rPr lang="en-US" altLang="el-GR" sz="2200" smtClean="0"/>
              <a:t> </a:t>
            </a:r>
            <a:r>
              <a:rPr lang="el-GR" altLang="el-GR" sz="2200" smtClean="0"/>
              <a:t>: καθορίζει τα μέλη της κλάσης (</a:t>
            </a:r>
            <a:r>
              <a:rPr lang="en-US" altLang="el-GR" sz="2200" smtClean="0"/>
              <a:t>members)</a:t>
            </a:r>
          </a:p>
          <a:p>
            <a:pPr lvl="2" eaLnBrk="1" hangingPunct="1">
              <a:lnSpc>
                <a:spcPct val="80000"/>
              </a:lnSpc>
            </a:pPr>
            <a:endParaRPr lang="en-US" altLang="el-GR" sz="2200" smtClean="0"/>
          </a:p>
          <a:p>
            <a:pPr eaLnBrk="1" hangingPunct="1">
              <a:lnSpc>
                <a:spcPct val="80000"/>
              </a:lnSpc>
            </a:pPr>
            <a:r>
              <a:rPr lang="el-GR" altLang="el-GR" sz="2400" smtClean="0"/>
              <a:t>Υποστηρίζονται δύο τύποι για τα μέλη της κλάσης: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l-GR" smtClean="0">
                <a:solidFill>
                  <a:srgbClr val="0000FF"/>
                </a:solidFill>
              </a:rPr>
              <a:t>Data members</a:t>
            </a:r>
            <a:r>
              <a:rPr lang="en-US" altLang="el-GR" smtClean="0"/>
              <a:t> : </a:t>
            </a:r>
            <a:r>
              <a:rPr lang="el-GR" altLang="el-GR" smtClean="0"/>
              <a:t>παίζουν τον ρόλο των μεταβλητών της κλάσης </a:t>
            </a:r>
            <a:endParaRPr lang="en-US" altLang="el-GR" smtClean="0"/>
          </a:p>
          <a:p>
            <a:pPr lvl="1" eaLnBrk="1" hangingPunct="1">
              <a:lnSpc>
                <a:spcPct val="110000"/>
              </a:lnSpc>
            </a:pPr>
            <a:r>
              <a:rPr lang="en-US" altLang="el-GR" smtClean="0">
                <a:solidFill>
                  <a:srgbClr val="CC0000"/>
                </a:solidFill>
              </a:rPr>
              <a:t>Member functions</a:t>
            </a:r>
            <a:r>
              <a:rPr lang="en-US" altLang="el-GR" smtClean="0"/>
              <a:t> </a:t>
            </a:r>
            <a:r>
              <a:rPr lang="el-GR" altLang="el-GR" smtClean="0"/>
              <a:t>ή </a:t>
            </a:r>
            <a:r>
              <a:rPr lang="en-US" altLang="el-GR" smtClean="0">
                <a:solidFill>
                  <a:srgbClr val="CC0000"/>
                </a:solidFill>
              </a:rPr>
              <a:t>methods</a:t>
            </a:r>
            <a:r>
              <a:rPr lang="en-US" altLang="el-GR" smtClean="0"/>
              <a:t>: </a:t>
            </a:r>
            <a:r>
              <a:rPr lang="el-GR" altLang="el-GR" smtClean="0"/>
              <a:t>είναι συναρτήσεις που προσδιορίζουν τις λειτουργίες της κλάσης, αναφέρονται και ως διεπαφή (</a:t>
            </a:r>
            <a:r>
              <a:rPr lang="en-US" altLang="el-GR" smtClean="0"/>
              <a:t>interface) </a:t>
            </a:r>
            <a:r>
              <a:rPr lang="el-GR" altLang="el-GR" smtClean="0"/>
              <a:t>της κλάσης.</a:t>
            </a:r>
            <a:endParaRPr lang="en-US" altLang="el-GR" sz="20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94DC0E1-C721-46B8-A3BD-4E802F42B5AD}" type="slidenum">
              <a:rPr lang="el-GR"/>
              <a:pPr>
                <a:defRPr/>
              </a:pPr>
              <a:t>23</a:t>
            </a:fld>
            <a:endParaRPr lang="el-GR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l-GR" altLang="el-GR" smtClean="0">
                <a:solidFill>
                  <a:srgbClr val="0000FF"/>
                </a:solidFill>
              </a:rPr>
              <a:t>Μια κλάση είναι ένα σχεδιάγραμμα και μπορεί να χρησιμοποιηθεί πολλές φορές για τη δημιουργία αντικειμένων της ίδιας κλάσης.</a:t>
            </a:r>
          </a:p>
          <a:p>
            <a:pPr eaLnBrk="1" hangingPunct="1"/>
            <a:endParaRPr lang="el-GR" altLang="el-GR" smtClean="0"/>
          </a:p>
          <a:p>
            <a:pPr eaLnBrk="1" hangingPunct="1">
              <a:lnSpc>
                <a:spcPct val="130000"/>
              </a:lnSpc>
            </a:pPr>
            <a:r>
              <a:rPr lang="el-GR" altLang="el-GR" smtClean="0"/>
              <a:t>Χρήση των κλάσεων :</a:t>
            </a:r>
          </a:p>
          <a:p>
            <a:pPr lvl="1" eaLnBrk="1" hangingPunct="1">
              <a:lnSpc>
                <a:spcPct val="130000"/>
              </a:lnSpc>
            </a:pPr>
            <a:r>
              <a:rPr lang="el-GR" altLang="el-GR" sz="2800" smtClean="0">
                <a:solidFill>
                  <a:srgbClr val="CC0000"/>
                </a:solidFill>
              </a:rPr>
              <a:t>Στο κυρίως πρόγραμμα (</a:t>
            </a:r>
            <a:r>
              <a:rPr lang="en-US" altLang="el-GR" sz="2800" smtClean="0">
                <a:solidFill>
                  <a:srgbClr val="CC0000"/>
                </a:solidFill>
              </a:rPr>
              <a:t>main() ) o</a:t>
            </a:r>
            <a:r>
              <a:rPr lang="el-GR" altLang="el-GR" sz="2800" smtClean="0">
                <a:solidFill>
                  <a:srgbClr val="CC0000"/>
                </a:solidFill>
              </a:rPr>
              <a:t>ρίζονται αντικείμενα (</a:t>
            </a:r>
            <a:r>
              <a:rPr lang="en-US" altLang="el-GR" sz="2800" smtClean="0">
                <a:solidFill>
                  <a:srgbClr val="CC0000"/>
                </a:solidFill>
              </a:rPr>
              <a:t>objects)</a:t>
            </a:r>
            <a:r>
              <a:rPr lang="el-GR" altLang="el-GR" sz="2800" smtClean="0">
                <a:solidFill>
                  <a:srgbClr val="CC0000"/>
                </a:solidFill>
              </a:rPr>
              <a:t> της κλάσης.</a:t>
            </a:r>
            <a:endParaRPr lang="el-GR" altLang="el-GR" smtClean="0">
              <a:solidFill>
                <a:srgbClr val="CC0000"/>
              </a:solidFill>
            </a:endParaRPr>
          </a:p>
          <a:p>
            <a:pPr eaLnBrk="1" hangingPunct="1"/>
            <a:endParaRPr lang="el-GR" altLang="el-GR" smtClean="0">
              <a:solidFill>
                <a:srgbClr val="0000FF"/>
              </a:solidFill>
            </a:endParaRPr>
          </a:p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156FBDD-CFF6-4507-9D47-C4A9E30BB98C}" type="slidenum">
              <a:rPr lang="el-GR"/>
              <a:pPr>
                <a:defRPr/>
              </a:pPr>
              <a:t>24</a:t>
            </a:fld>
            <a:endParaRPr lang="el-GR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Ορισμοί (1)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Μια κλάση είναι μια λογική μέθοδος οργάνωσης δεδομένων (</a:t>
            </a:r>
            <a:r>
              <a:rPr lang="en-US" altLang="el-GR" b="1" smtClean="0">
                <a:solidFill>
                  <a:srgbClr val="008080"/>
                </a:solidFill>
              </a:rPr>
              <a:t>data</a:t>
            </a:r>
            <a:r>
              <a:rPr lang="en-US" altLang="el-GR" b="1" smtClean="0"/>
              <a:t>)</a:t>
            </a:r>
            <a:r>
              <a:rPr lang="el-GR" altLang="el-GR" b="1" smtClean="0"/>
              <a:t> και συναρτήσεων </a:t>
            </a:r>
            <a:r>
              <a:rPr lang="en-US" altLang="el-GR" b="1" smtClean="0"/>
              <a:t>(</a:t>
            </a:r>
            <a:r>
              <a:rPr lang="en-US" altLang="el-GR" b="1" smtClean="0">
                <a:solidFill>
                  <a:srgbClr val="CC0000"/>
                </a:solidFill>
              </a:rPr>
              <a:t>functions</a:t>
            </a:r>
            <a:r>
              <a:rPr lang="en-US" altLang="el-GR" b="1" smtClean="0"/>
              <a:t>) </a:t>
            </a:r>
            <a:r>
              <a:rPr lang="el-GR" altLang="el-GR" b="1" smtClean="0"/>
              <a:t>στην ίδια δομή (</a:t>
            </a:r>
            <a:r>
              <a:rPr lang="en-US" altLang="el-GR" b="1" smtClean="0">
                <a:solidFill>
                  <a:schemeClr val="tx2"/>
                </a:solidFill>
              </a:rPr>
              <a:t>structure</a:t>
            </a:r>
            <a:r>
              <a:rPr lang="en-US" altLang="el-GR" b="1" smtClean="0"/>
              <a:t>)</a:t>
            </a:r>
          </a:p>
          <a:p>
            <a:pPr eaLnBrk="1" hangingPunct="1"/>
            <a:r>
              <a:rPr lang="el-GR" altLang="el-GR" smtClean="0"/>
              <a:t>Τα μέλη (</a:t>
            </a:r>
            <a:r>
              <a:rPr lang="en-US" altLang="el-GR" smtClean="0"/>
              <a:t>members)</a:t>
            </a:r>
            <a:r>
              <a:rPr lang="el-GR" altLang="el-GR" smtClean="0"/>
              <a:t> μιας κλάσης μπορούν να είναι:</a:t>
            </a:r>
          </a:p>
          <a:p>
            <a:pPr lvl="1" eaLnBrk="1" hangingPunct="1"/>
            <a:r>
              <a:rPr lang="en-US" altLang="el-GR" sz="2800" b="1" smtClean="0">
                <a:solidFill>
                  <a:srgbClr val="008080"/>
                </a:solidFill>
              </a:rPr>
              <a:t>private:</a:t>
            </a:r>
          </a:p>
          <a:p>
            <a:pPr lvl="1" eaLnBrk="1" hangingPunct="1"/>
            <a:r>
              <a:rPr lang="en-US" altLang="el-GR" sz="2800" b="1" smtClean="0">
                <a:solidFill>
                  <a:srgbClr val="008080"/>
                </a:solidFill>
              </a:rPr>
              <a:t>public:</a:t>
            </a:r>
          </a:p>
          <a:p>
            <a:pPr lvl="1" eaLnBrk="1" hangingPunct="1"/>
            <a:r>
              <a:rPr lang="en-US" altLang="el-GR" sz="2800" b="1" smtClean="0">
                <a:solidFill>
                  <a:srgbClr val="008080"/>
                </a:solidFill>
              </a:rPr>
              <a:t>protected:</a:t>
            </a:r>
          </a:p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6CADCB-4B95-4BCF-A258-6B5DA11FE804}" type="slidenum">
              <a:rPr lang="el-GR"/>
              <a:pPr>
                <a:defRPr/>
              </a:pPr>
              <a:t>25</a:t>
            </a:fld>
            <a:endParaRPr lang="el-GR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Ορισμοί (2)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b="1" smtClean="0">
                <a:solidFill>
                  <a:srgbClr val="008080"/>
                </a:solidFill>
              </a:rPr>
              <a:t>private:</a:t>
            </a:r>
            <a:r>
              <a:rPr lang="en-US" altLang="el-GR" smtClean="0"/>
              <a:t> </a:t>
            </a:r>
            <a:r>
              <a:rPr lang="el-GR" altLang="el-GR" smtClean="0"/>
              <a:t>τα μέλη αυτά είναι προσπελάσιμα μόνον από άλλα μέλη της ίδιας κλάσης ή από «φιλικές» κλάσεις</a:t>
            </a:r>
            <a:r>
              <a:rPr lang="en-US" altLang="el-GR" smtClean="0"/>
              <a:t> (</a:t>
            </a:r>
            <a:r>
              <a:rPr lang="el-GR" altLang="el-GR" smtClean="0"/>
              <a:t>έχουν πρόσβαση όλοι οι χρήστες της κλάσης)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b="1" smtClean="0">
                <a:solidFill>
                  <a:srgbClr val="008080"/>
                </a:solidFill>
              </a:rPr>
              <a:t>public:</a:t>
            </a:r>
            <a:r>
              <a:rPr lang="en-US" altLang="el-GR" smtClean="0"/>
              <a:t> </a:t>
            </a:r>
            <a:r>
              <a:rPr lang="el-GR" altLang="el-GR" smtClean="0"/>
              <a:t>τα μέλη αυτά είναι προσπελάσιμα από οποιοδήποτε σημείο η κλάση είναι ορατή (έχουν πρόσβαση μόνον τα μέλη της κλάσης)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b="1" smtClean="0">
                <a:solidFill>
                  <a:srgbClr val="008080"/>
                </a:solidFill>
              </a:rPr>
              <a:t>protected:</a:t>
            </a:r>
            <a:r>
              <a:rPr lang="en-US" altLang="el-GR" smtClean="0"/>
              <a:t> </a:t>
            </a:r>
            <a:r>
              <a:rPr lang="el-GR" altLang="el-GR" smtClean="0"/>
              <a:t>τα μέλη αυτά είναι προσπελάσιμα από μέλη της ίδιας και «φιλικών» κλάσεων, επίσης και από μέλη «</a:t>
            </a:r>
            <a:r>
              <a:rPr lang="en-US" altLang="el-GR" smtClean="0"/>
              <a:t>derived</a:t>
            </a:r>
            <a:r>
              <a:rPr lang="el-GR" altLang="el-GR" smtClean="0"/>
              <a:t>» δηλ. παραγόμενων ή απορρεουσών κλάσεων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CC67AF9-7DFC-4483-9370-3AC844B9EB23}" type="slidenum">
              <a:rPr lang="el-GR"/>
              <a:pPr>
                <a:defRPr/>
              </a:pPr>
              <a:t>26</a:t>
            </a:fld>
            <a:endParaRPr lang="el-GR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Ιδιότητες κλάσεων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l-GR" altLang="el-GR" sz="3200" smtClean="0">
                <a:solidFill>
                  <a:srgbClr val="CC0000"/>
                </a:solidFill>
              </a:rPr>
              <a:t>Απόκρυψη πληροφοριών</a:t>
            </a:r>
            <a:endParaRPr lang="el-GR" altLang="el-GR" smtClean="0">
              <a:solidFill>
                <a:srgbClr val="CC0000"/>
              </a:solidFill>
            </a:endParaRPr>
          </a:p>
          <a:p>
            <a:pPr marL="914400" lvl="1" indent="-457200" eaLnBrk="1" hangingPunct="1">
              <a:lnSpc>
                <a:spcPct val="120000"/>
              </a:lnSpc>
              <a:buFontTx/>
              <a:buAutoNum type="arabicPeriod"/>
            </a:pPr>
            <a:r>
              <a:rPr lang="el-GR" altLang="el-GR" sz="2800" smtClean="0"/>
              <a:t>τα αντικείμενα της κλάσης μπορούν να επικοινωνούν μεταξύ τους μέσω καλά σχεδιασμένων διεπαφών (</a:t>
            </a:r>
            <a:r>
              <a:rPr lang="en-US" altLang="el-GR" sz="2800" smtClean="0"/>
              <a:t>interfaces)</a:t>
            </a:r>
          </a:p>
          <a:p>
            <a:pPr marL="914400" lvl="1" indent="-457200" eaLnBrk="1" hangingPunct="1">
              <a:lnSpc>
                <a:spcPct val="120000"/>
              </a:lnSpc>
              <a:buFontTx/>
              <a:buAutoNum type="arabicPeriod"/>
            </a:pPr>
            <a:r>
              <a:rPr lang="el-GR" altLang="el-GR" sz="2800" smtClean="0"/>
              <a:t>οι κλάσεις δεν επιτρέπεται να γνωρίζουν πως υλοποιούνται άλλες κλάσεις - οι λεπτομέρειες εφαρμογής «κρύβονται» εντός των κλάσεων.</a:t>
            </a:r>
          </a:p>
          <a:p>
            <a:pPr marL="533400" indent="-533400" eaLnBrk="1" hangingPunct="1"/>
            <a:endParaRPr lang="el-GR" altLang="el-GR" sz="32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4BC99E-0C75-47E5-80BB-524747BB0971}" type="slidenum">
              <a:rPr lang="el-GR"/>
              <a:pPr>
                <a:defRPr/>
              </a:pPr>
              <a:t>27</a:t>
            </a:fld>
            <a:endParaRPr lang="el-GR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Επικοινωνία κλάσης και προγράμματος</a:t>
            </a:r>
          </a:p>
        </p:txBody>
      </p:sp>
      <p:pic>
        <p:nvPicPr>
          <p:cNvPr id="28677" name="Picture 4" descr="130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172200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780072-6487-4BC0-B532-FAFD68F41D75}" type="slidenum">
              <a:rPr lang="el-GR"/>
              <a:pPr>
                <a:defRPr/>
              </a:pPr>
              <a:t>28</a:t>
            </a:fld>
            <a:endParaRPr lang="el-GR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7. </a:t>
            </a:r>
            <a:r>
              <a:rPr lang="el-GR" altLang="el-GR" smtClean="0"/>
              <a:t>Αντικείμενα (</a:t>
            </a:r>
            <a:r>
              <a:rPr lang="en-US" altLang="el-GR" smtClean="0"/>
              <a:t>objects)</a:t>
            </a:r>
            <a:endParaRPr lang="el-GR" altLang="el-GR" smtClean="0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b="1" smtClean="0">
                <a:solidFill>
                  <a:srgbClr val="CC0000"/>
                </a:solidFill>
              </a:rPr>
              <a:t>Οι μεταβλητές που αναφέρονται σε κλάσεις ονομάζονται αντικείμενα (</a:t>
            </a:r>
            <a:r>
              <a:rPr lang="en-US" altLang="el-GR" b="1" smtClean="0">
                <a:solidFill>
                  <a:srgbClr val="CC0000"/>
                </a:solidFill>
              </a:rPr>
              <a:t>objects</a:t>
            </a:r>
            <a:r>
              <a:rPr lang="el-GR" altLang="el-GR" b="1" smtClean="0">
                <a:solidFill>
                  <a:srgbClr val="CC0000"/>
                </a:solidFill>
              </a:rPr>
              <a:t>)</a:t>
            </a:r>
            <a:r>
              <a:rPr lang="en-US" altLang="el-GR" smtClean="0">
                <a:solidFill>
                  <a:srgbClr val="CC0000"/>
                </a:solidFill>
              </a:rPr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l-GR" altLang="el-GR" b="1" u="sng" smtClean="0">
                <a:solidFill>
                  <a:schemeClr val="accent2"/>
                </a:solidFill>
              </a:rPr>
              <a:t>Στα προγράμματα σε </a:t>
            </a:r>
            <a:r>
              <a:rPr lang="en-US" altLang="el-GR" b="1" u="sng" smtClean="0">
                <a:solidFill>
                  <a:schemeClr val="accent2"/>
                </a:solidFill>
              </a:rPr>
              <a:t>C++ </a:t>
            </a:r>
            <a:r>
              <a:rPr lang="el-GR" altLang="el-GR" b="1" u="sng" smtClean="0">
                <a:solidFill>
                  <a:schemeClr val="accent2"/>
                </a:solidFill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b="1" u="sng" smtClean="0">
                <a:solidFill>
                  <a:schemeClr val="accent2"/>
                </a:solidFill>
              </a:rPr>
              <a:t>αποφασίζουμε για τα περιεχόμενα κάθε κλάσης που θα χρησιμοποιήσουμε, 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b="1" u="sng" smtClean="0">
                <a:solidFill>
                  <a:schemeClr val="accent2"/>
                </a:solidFill>
              </a:rPr>
              <a:t>δηλώνουμε τις κλάσεις και στη συνέχεια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b="1" u="sng" smtClean="0">
                <a:solidFill>
                  <a:schemeClr val="accent2"/>
                </a:solidFill>
              </a:rPr>
              <a:t>ορίζουμε μεταβλητές – αντικείμενα της κλάσης.</a:t>
            </a:r>
            <a:endParaRPr lang="en-US" altLang="el-GR" b="1" u="sng" smtClean="0">
              <a:solidFill>
                <a:schemeClr val="accent2"/>
              </a:solidFill>
            </a:endParaRPr>
          </a:p>
          <a:p>
            <a:pPr eaLnBrk="1" hangingPunct="1"/>
            <a:r>
              <a:rPr lang="el-GR" altLang="el-GR" smtClean="0"/>
              <a:t>Οι κλάσεις στη</a:t>
            </a:r>
            <a:r>
              <a:rPr lang="en-US" altLang="el-GR" smtClean="0"/>
              <a:t> </a:t>
            </a:r>
            <a:r>
              <a:rPr lang="el-GR" altLang="el-GR" smtClean="0"/>
              <a:t>γλώσσα </a:t>
            </a:r>
            <a:r>
              <a:rPr lang="en-US" altLang="el-GR" smtClean="0"/>
              <a:t>C++ </a:t>
            </a:r>
            <a:r>
              <a:rPr lang="el-GR" altLang="el-GR" smtClean="0"/>
              <a:t>είναι εξέλιξη των δομών της γλώσσας </a:t>
            </a:r>
            <a:r>
              <a:rPr lang="en-US" altLang="el-GR" smtClean="0"/>
              <a:t>C.</a:t>
            </a:r>
            <a:endParaRPr lang="el-GR" altLang="el-GR" sz="24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B7D3D5-AE28-4999-AEBC-40234F902856}" type="slidenum">
              <a:rPr lang="el-GR"/>
              <a:pPr>
                <a:defRPr/>
              </a:pPr>
              <a:t>29</a:t>
            </a:fld>
            <a:endParaRPr lang="el-GR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  <a:r>
              <a:rPr lang="en-US" altLang="el-GR" smtClean="0"/>
              <a:t> – 1</a:t>
            </a:r>
            <a:r>
              <a:rPr lang="el-GR" altLang="el-GR" smtClean="0"/>
              <a:t>: μια απλή κλάση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96975"/>
            <a:ext cx="8534400" cy="4899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#include &lt;iostream.h&gt;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class SimpleClass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public: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int myValue;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int main()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SimpleClass myClass;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myClass.myValue = 10;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1800" b="1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//  Will print 10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cout &lt;&lt; myClass.myValue &lt;&lt; 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	return 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E8CFC7-C291-47A0-9DD8-FA72A4EFA1A7}" type="slidenum">
              <a:rPr lang="el-GR"/>
              <a:pPr>
                <a:defRPr/>
              </a:pPr>
              <a:t>3</a:t>
            </a:fld>
            <a:endParaRPr lang="el-GR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Η επόμενη προσπάθεια αφορούσε την προσέγγιση του προβλήματος που έπρεπε να λυθεί</a:t>
            </a:r>
            <a:r>
              <a:rPr lang="en-US" altLang="el-GR" sz="2400" smtClean="0"/>
              <a:t> (LISP, APL, PROLOG). </a:t>
            </a:r>
            <a:r>
              <a:rPr lang="el-GR" altLang="el-GR" sz="2400" smtClean="0"/>
              <a:t>Οι γλώσσες αυτές έδιναν καλές λύσεις σε ορισμένες κατηγορίες προβλημάτων, σε άλλες όμως όχι.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b="1" smtClean="0">
                <a:solidFill>
                  <a:srgbClr val="008080"/>
                </a:solidFill>
              </a:rPr>
              <a:t>Η αντικειμενοστραφής προσέγγιση (</a:t>
            </a:r>
            <a:r>
              <a:rPr lang="en-US" altLang="el-GR" sz="2400" b="1" smtClean="0">
                <a:solidFill>
                  <a:srgbClr val="008080"/>
                </a:solidFill>
              </a:rPr>
              <a:t>object-oriented) </a:t>
            </a:r>
            <a:r>
              <a:rPr lang="el-GR" altLang="el-GR" sz="2400" b="1" smtClean="0">
                <a:solidFill>
                  <a:srgbClr val="008080"/>
                </a:solidFill>
              </a:rPr>
              <a:t>παρέχει στον προγραμματιστή εργαλεία για την αναπαράσταση στοιχείων του χώρου που αποτελεί το πρόβλημα.</a:t>
            </a:r>
            <a:r>
              <a:rPr lang="el-GR" altLang="el-GR" sz="2400" smtClean="0"/>
              <a:t> Η αναπαράσταση αυτή είναι αρκετά γενική ώστε ο προγραμματιστής να μην περιορίζεται από κάποιο ειδικό τύπο του προβλήματος.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>
                <a:solidFill>
                  <a:srgbClr val="CC0000"/>
                </a:solidFill>
              </a:rPr>
              <a:t>Τα στοιχεία του χώρου του προβλήματος και η αναπαράστασή τους στο χώρο λύσης του προβλήματος είναι τα αντικείμενα (</a:t>
            </a:r>
            <a:r>
              <a:rPr lang="en-US" altLang="el-GR" sz="2400" smtClean="0">
                <a:solidFill>
                  <a:srgbClr val="CC0000"/>
                </a:solidFill>
              </a:rPr>
              <a:t>objects</a:t>
            </a:r>
            <a:r>
              <a:rPr lang="el-GR" altLang="el-GR" sz="2400" smtClean="0">
                <a:solidFill>
                  <a:srgbClr val="CC0000"/>
                </a:solidFill>
              </a:rPr>
              <a:t>)</a:t>
            </a:r>
            <a:r>
              <a:rPr lang="en-US" altLang="el-GR" sz="2400" smtClean="0"/>
              <a:t>.</a:t>
            </a:r>
            <a:endParaRPr lang="el-GR" altLang="el-GR" sz="24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27900D3-D0D3-4900-BCF0-0CD3FD375D75}" type="slidenum">
              <a:rPr lang="el-GR"/>
              <a:pPr>
                <a:defRPr/>
              </a:pPr>
              <a:t>30</a:t>
            </a:fld>
            <a:endParaRPr lang="el-GR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  <a:r>
              <a:rPr lang="en-US" altLang="el-GR" smtClean="0"/>
              <a:t> - 2</a:t>
            </a:r>
            <a:r>
              <a:rPr lang="el-GR" altLang="el-GR" smtClean="0"/>
              <a:t>: χρήση δομής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8413"/>
            <a:ext cx="85344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struct date </a:t>
            </a:r>
            <a:b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{ </a:t>
            </a:r>
            <a:b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int day; </a:t>
            </a:r>
            <a:b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int month; </a:t>
            </a:r>
            <a:b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int year; </a:t>
            </a:r>
            <a:b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};</a:t>
            </a:r>
            <a:endParaRPr lang="el-GR" altLang="el-GR" sz="1800" b="1" smtClean="0">
              <a:solidFill>
                <a:srgbClr val="00808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l-GR" altLang="el-GR" sz="1800" b="1" smtClean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…</a:t>
            </a:r>
          </a:p>
          <a:p>
            <a:pPr eaLnBrk="1" hangingPunct="1">
              <a:buFontTx/>
              <a:buNone/>
            </a:pPr>
            <a:r>
              <a:rPr lang="en-GB" altLang="el-GR" sz="1800" b="1" smtClean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date birthday;  (</a:t>
            </a:r>
            <a:r>
              <a:rPr lang="el-GR" altLang="el-GR" sz="1800" b="1" smtClean="0">
                <a:solidFill>
                  <a:srgbClr val="FF0000"/>
                </a:solidFill>
                <a:latin typeface="Courier New" pitchFamily="49" charset="0"/>
              </a:rPr>
              <a:t>ορισμός μιας μεταβλητής του τύπου </a:t>
            </a:r>
            <a:r>
              <a:rPr lang="en-US" altLang="el-GR" sz="1800" b="1" smtClean="0">
                <a:solidFill>
                  <a:srgbClr val="FF0000"/>
                </a:solidFill>
                <a:latin typeface="Courier New" pitchFamily="49" charset="0"/>
              </a:rPr>
              <a:t>date)</a:t>
            </a:r>
            <a:endParaRPr lang="el-GR" altLang="el-GR" sz="1800" b="1" smtClean="0">
              <a:solidFill>
                <a:srgbClr val="FF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GB" altLang="el-GR" sz="18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birthday.day = 17; </a:t>
            </a:r>
            <a:br>
              <a:rPr lang="en-GB" altLang="el-GR" sz="18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birthday.month = 7; </a:t>
            </a:r>
            <a:br>
              <a:rPr lang="en-GB" altLang="el-GR" sz="18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birthday.year = 1984;</a:t>
            </a: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int validDate(int d, int m, int y) </a:t>
            </a:r>
            <a:r>
              <a:rPr lang="el-GR" altLang="el-GR" sz="18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/* </a:t>
            </a:r>
            <a:r>
              <a:rPr lang="el-GR" altLang="el-GR" sz="1800" b="1" smtClean="0">
                <a:solidFill>
                  <a:srgbClr val="008080"/>
                </a:solidFill>
                <a:latin typeface="Courier New" pitchFamily="49" charset="0"/>
              </a:rPr>
              <a:t>μια συνάρτηση για έλεγχο ημερομηνίας – ανεξάρτητη από τα προηγούμενα */</a:t>
            </a:r>
            <a:endParaRPr lang="en-GB" altLang="el-GR" sz="1800" b="1" smtClean="0">
              <a:solidFill>
                <a:srgbClr val="00808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{  if (d &lt; 1 || d &gt; 31) return 0; </a:t>
            </a:r>
            <a:br>
              <a:rPr lang="en-GB" altLang="el-GR" sz="18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if (m &lt; 1 || m &gt; 12) return 0; </a:t>
            </a:r>
            <a:br>
              <a:rPr lang="en-GB" altLang="el-GR" sz="18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if (y &lt; 1900) return 0; </a:t>
            </a:r>
            <a:br>
              <a:rPr lang="en-GB" altLang="el-GR" sz="18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1800" b="1" smtClean="0">
                <a:latin typeface="Courier New" pitchFamily="49" charset="0"/>
                <a:cs typeface="Times New Roman" pitchFamily="18" charset="0"/>
              </a:rPr>
              <a:t>return 1; }</a:t>
            </a:r>
            <a:endParaRPr lang="el-GR" altLang="el-GR" sz="18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84FFF9-802E-4332-8F54-FEC7B3BEBD88}" type="slidenum">
              <a:rPr lang="el-GR"/>
              <a:pPr>
                <a:defRPr/>
              </a:pPr>
              <a:t>31</a:t>
            </a:fld>
            <a:endParaRPr lang="el-GR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  <a:r>
              <a:rPr lang="en-US" altLang="el-GR" smtClean="0"/>
              <a:t> - 2</a:t>
            </a:r>
            <a:r>
              <a:rPr lang="el-GR" altLang="el-GR" smtClean="0"/>
              <a:t>: με χρήση κλάσης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b="1" smtClean="0">
                <a:solidFill>
                  <a:srgbClr val="CC0000"/>
                </a:solidFill>
                <a:latin typeface="Courier New" pitchFamily="49" charset="0"/>
              </a:rPr>
              <a:t>	</a:t>
            </a:r>
            <a:r>
              <a:rPr lang="en-GB" altLang="el-GR" sz="2400" b="1" smtClean="0">
                <a:solidFill>
                  <a:srgbClr val="CC0000"/>
                </a:solidFill>
                <a:latin typeface="Courier New" pitchFamily="49" charset="0"/>
                <a:cs typeface="Times New Roman" pitchFamily="18" charset="0"/>
              </a:rPr>
              <a:t>class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 date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{</a:t>
            </a:r>
            <a:r>
              <a:rPr lang="en-GB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</a:rPr>
              <a:t>εδώ ξεκινά ο ορισμός της κλάσης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/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solidFill>
                  <a:srgbClr val="CC0000"/>
                </a:solidFill>
                <a:latin typeface="Courier New" pitchFamily="49" charset="0"/>
                <a:cs typeface="Times New Roman" pitchFamily="18" charset="0"/>
              </a:rPr>
              <a:t>public: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</a:rPr>
              <a:t>μέλη της κλάσης – </a:t>
            </a:r>
            <a:r>
              <a:rPr lang="en-US" altLang="el-GR" sz="2400" b="1" smtClean="0">
                <a:solidFill>
                  <a:srgbClr val="008080"/>
                </a:solidFill>
                <a:latin typeface="Courier New" pitchFamily="49" charset="0"/>
              </a:rPr>
              <a:t>data members</a:t>
            </a:r>
            <a:r>
              <a:rPr lang="el-GR" altLang="el-GR" sz="2400" b="1" smtClean="0">
                <a:latin typeface="Courier New" pitchFamily="49" charset="0"/>
              </a:rPr>
              <a:t> </a:t>
            </a:r>
            <a:endParaRPr lang="en-US" altLang="el-GR" sz="2400" b="1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 b="1" smtClean="0">
                <a:latin typeface="Courier New" pitchFamily="49" charset="0"/>
              </a:rPr>
              <a:t>	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int day;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int month;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int year;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/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int validDate(int d, int m, int y)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/*</a:t>
            </a:r>
            <a:r>
              <a:rPr lang="en-GB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member function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*/</a:t>
            </a:r>
            <a:endParaRPr lang="en-GB" altLang="el-GR" sz="2400" b="1" smtClean="0">
              <a:solidFill>
                <a:srgbClr val="00808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	{  </a:t>
            </a:r>
            <a:r>
              <a:rPr lang="en-US" altLang="el-GR" sz="2400" b="1" smtClean="0">
                <a:latin typeface="Courier New" pitchFamily="49" charset="0"/>
                <a:cs typeface="Times New Roman" pitchFamily="18" charset="0"/>
              </a:rPr>
              <a:t>i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f (d &lt; 1 || d &gt; 31) return 0;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if (m &lt; 1 || m &gt; 12) return 0;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if (y &lt; 1900) return 0;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return 1;  }</a:t>
            </a:r>
            <a:r>
              <a:rPr lang="en-GB" altLang="el-GR" sz="2400" smtClean="0">
                <a:latin typeface="Courier New" pitchFamily="49" charset="0"/>
                <a:cs typeface="Times New Roman" pitchFamily="18" charset="0"/>
              </a:rPr>
              <a:t/>
            </a:r>
            <a:br>
              <a:rPr lang="en-GB" altLang="el-GR" sz="2400" smtClean="0">
                <a:latin typeface="Courier New" pitchFamily="49" charset="0"/>
                <a:cs typeface="Times New Roman" pitchFamily="18" charset="0"/>
              </a:rPr>
            </a:br>
            <a:endParaRPr lang="el-GR" altLang="el-GR" sz="2400" smtClean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8846977-BB9D-413C-BB1C-1917DFB694EF}" type="slidenum">
              <a:rPr lang="el-GR"/>
              <a:pPr>
                <a:defRPr/>
              </a:pPr>
              <a:t>32</a:t>
            </a:fld>
            <a:endParaRPr lang="el-G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int setDate(int d, int m, int y) 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en-GB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 member function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{  if (validDate(d, m, y))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	{  	day = d;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   		month = m;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   		year = y;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   	  return 1;  }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else</a:t>
            </a:r>
            <a:r>
              <a:rPr lang="el-GR" altLang="el-GR" sz="2400" b="1" smtClean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el-GR" sz="2400" b="1" smtClean="0">
                <a:latin typeface="Courier New" pitchFamily="49" charset="0"/>
                <a:cs typeface="Times New Roman" pitchFamily="18" charset="0"/>
              </a:rPr>
              <a:t>r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eturn 0; }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}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}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;</a:t>
            </a:r>
            <a:r>
              <a:rPr lang="el-GR" altLang="el-GR" sz="2400" b="1" smtClean="0">
                <a:latin typeface="Courier New" pitchFamily="49" charset="0"/>
              </a:rPr>
              <a:t>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</a:rPr>
              <a:t>//Εδώ τελειώνει ο ορισμός της κλάσης</a:t>
            </a:r>
            <a:endParaRPr lang="en-GB" altLang="el-GR" sz="2400" b="1" smtClean="0">
              <a:solidFill>
                <a:srgbClr val="00808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date birthday; 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</a:rPr>
              <a:t>αντικείμενο της κλάσης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b="1" smtClean="0">
                <a:latin typeface="Courier New" pitchFamily="49" charset="0"/>
              </a:rPr>
              <a:t>	</a:t>
            </a: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birthday.setDate(17, 7, 1984); </a:t>
            </a:r>
            <a:br>
              <a:rPr lang="en-GB" altLang="el-GR" sz="2400" b="1" smtClean="0">
                <a:latin typeface="Courier New" pitchFamily="49" charset="0"/>
                <a:cs typeface="Times New Roman" pitchFamily="18" charset="0"/>
              </a:rPr>
            </a:br>
            <a:r>
              <a:rPr lang="en-GB" altLang="el-GR" sz="2400" b="1" smtClean="0">
                <a:latin typeface="Courier New" pitchFamily="49" charset="0"/>
                <a:cs typeface="Times New Roman" pitchFamily="18" charset="0"/>
              </a:rPr>
              <a:t>birthday.setDate(4, 14, 1982);</a:t>
            </a:r>
            <a:endParaRPr lang="el-GR" altLang="el-GR" sz="2400" b="1" smtClean="0"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8EF4FC-A9C1-4723-B54A-58DE8CFE4A58}" type="slidenum">
              <a:rPr lang="el-GR"/>
              <a:pPr>
                <a:defRPr/>
              </a:pPr>
              <a:t>33</a:t>
            </a:fld>
            <a:endParaRPr lang="el-GR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–</a:t>
            </a:r>
            <a:r>
              <a:rPr lang="en-US" altLang="el-GR" smtClean="0"/>
              <a:t>3</a:t>
            </a:r>
            <a:r>
              <a:rPr lang="el-GR" altLang="el-GR" smtClean="0"/>
              <a:t> </a:t>
            </a:r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Ορισμός κλάσης για τις συντεταγμένες σημείου σε δύο διαστάσεις 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class Point </a:t>
            </a:r>
            <a:endParaRPr lang="el-GR" altLang="el-GR" b="1" smtClean="0">
              <a:solidFill>
                <a:srgbClr val="0000FF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int</a:t>
            </a:r>
            <a:r>
              <a:rPr lang="el-GR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xVal, yVal;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void SetPt (int, int);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void OffsetPt (int, int);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};</a:t>
            </a:r>
            <a:r>
              <a:rPr lang="el-GR" altLang="el-GR" b="1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endParaRPr lang="en-US" altLang="el-GR" b="1" smtClean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b="1" smtClean="0">
                <a:solidFill>
                  <a:srgbClr val="FF0000"/>
                </a:solidFill>
              </a:rPr>
              <a:t>	</a:t>
            </a:r>
            <a:r>
              <a:rPr lang="el-GR" altLang="el-GR" b="1" smtClean="0">
                <a:solidFill>
                  <a:srgbClr val="CC0000"/>
                </a:solidFill>
              </a:rPr>
              <a:t>Η εξ ορισμού κατάσταση των </a:t>
            </a:r>
            <a:r>
              <a:rPr lang="en-US" altLang="el-GR" b="1" smtClean="0">
                <a:solidFill>
                  <a:srgbClr val="CC0000"/>
                </a:solidFill>
              </a:rPr>
              <a:t>data members (</a:t>
            </a:r>
            <a:r>
              <a:rPr lang="el-GR" altLang="el-GR" b="1" smtClean="0">
                <a:solidFill>
                  <a:srgbClr val="CC0000"/>
                </a:solidFill>
              </a:rPr>
              <a:t>αν ΔΕΝ δηλώνεται ρητά</a:t>
            </a:r>
            <a:r>
              <a:rPr lang="en-US" altLang="el-GR" b="1" smtClean="0">
                <a:solidFill>
                  <a:srgbClr val="CC0000"/>
                </a:solidFill>
              </a:rPr>
              <a:t>)</a:t>
            </a:r>
            <a:r>
              <a:rPr lang="el-GR" altLang="el-GR" b="1" smtClean="0">
                <a:solidFill>
                  <a:srgbClr val="CC0000"/>
                </a:solidFill>
              </a:rPr>
              <a:t> είναι </a:t>
            </a:r>
            <a:r>
              <a:rPr lang="en-US" altLang="el-GR" b="1" u="sng" smtClean="0">
                <a:solidFill>
                  <a:srgbClr val="CC0000"/>
                </a:solidFill>
              </a:rPr>
              <a:t>private</a:t>
            </a:r>
            <a:r>
              <a:rPr lang="en-US" altLang="el-GR" b="1" smtClean="0">
                <a:solidFill>
                  <a:srgbClr val="CC0000"/>
                </a:solidFill>
              </a:rPr>
              <a:t>.</a:t>
            </a:r>
            <a:endParaRPr lang="el-GR" altLang="el-GR" b="1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A84751-78C3-4F27-82C9-A8EE35EB0EB8}" type="slidenum">
              <a:rPr lang="el-GR"/>
              <a:pPr>
                <a:defRPr/>
              </a:pPr>
              <a:t>34</a:t>
            </a:fld>
            <a:endParaRPr lang="el-GR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mtClean="0"/>
              <a:t>Εναλλακτικός – ισοδύναμος ορισμός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class Point </a:t>
            </a:r>
            <a:endParaRPr lang="el-GR" altLang="el-GR" b="1" smtClean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public: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void SetPt (int, int);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void OffsetPt (int, int);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private: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int	 xVal, yVal;</a:t>
            </a:r>
          </a:p>
          <a:p>
            <a:pPr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};</a:t>
            </a:r>
            <a:endParaRPr lang="el-GR" altLang="el-GR" b="1" smtClean="0">
              <a:solidFill>
                <a:srgbClr val="0000FF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1FD9C0-0BF3-4C5E-8C10-08AAC2C3BA52}" type="slidenum">
              <a:rPr lang="el-GR"/>
              <a:pPr>
                <a:defRPr/>
              </a:pPr>
              <a:t>35</a:t>
            </a:fld>
            <a:endParaRPr lang="el-GR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Χρήση του τελεστή </a:t>
            </a:r>
            <a:r>
              <a:rPr lang="el-GR" altLang="el-GR" b="1" smtClean="0">
                <a:solidFill>
                  <a:srgbClr val="CC0000"/>
                </a:solidFill>
              </a:rPr>
              <a:t>::</a:t>
            </a:r>
            <a:endParaRPr lang="en-US" altLang="el-GR" b="1" smtClean="0">
              <a:solidFill>
                <a:srgbClr val="CC0000"/>
              </a:solidFill>
            </a:endParaRP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void</a:t>
            </a: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 Point::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SetPt (int x, int 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xVal = 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	yVal = y;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 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void</a:t>
            </a:r>
            <a:r>
              <a:rPr lang="en-AU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Point::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OffsetPt (int x, int 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	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xVal += 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	yVal += y;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altLang="el-GR" sz="2400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}</a:t>
            </a:r>
            <a:r>
              <a:rPr lang="el-GR" altLang="el-GR" sz="2400" b="1" smtClean="0">
                <a:solidFill>
                  <a:srgbClr val="008080"/>
                </a:solidFill>
                <a:latin typeface="Courier New" pitchFamily="49" charset="0"/>
              </a:rPr>
              <a:t> </a:t>
            </a:r>
            <a:endParaRPr lang="en-US" altLang="el-GR" sz="2400" b="1" smtClean="0">
              <a:solidFill>
                <a:srgbClr val="008080"/>
              </a:solidFill>
              <a:latin typeface="Courier New" pitchFamily="49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2400" b="1" smtClean="0"/>
              <a:t>	Ο τελεστής </a:t>
            </a:r>
            <a:r>
              <a:rPr lang="el-GR" altLang="el-GR" sz="2400" b="1" smtClean="0">
                <a:solidFill>
                  <a:srgbClr val="CC0000"/>
                </a:solidFill>
              </a:rPr>
              <a:t>::</a:t>
            </a:r>
            <a:r>
              <a:rPr lang="el-GR" altLang="el-GR" sz="2400" b="1" smtClean="0"/>
              <a:t> χρησιμοποιείται για τον ορισμό των συναρτήσεων – μελών </a:t>
            </a:r>
            <a:r>
              <a:rPr lang="el-GR" altLang="el-GR" sz="2400" b="1" u="sng" smtClean="0">
                <a:solidFill>
                  <a:srgbClr val="CC0000"/>
                </a:solidFill>
              </a:rPr>
              <a:t>εκτός των ορίων της κλάσης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E3ACB3-4468-4EF3-BB84-A44D18D21560}" type="slidenum">
              <a:rPr lang="el-GR"/>
              <a:pPr>
                <a:defRPr/>
              </a:pPr>
              <a:t>36</a:t>
            </a:fld>
            <a:endParaRPr lang="el-G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400" b="1" smtClean="0"/>
              <a:t>Ορισμός αντικειμένου της κλάσης</a:t>
            </a:r>
            <a:r>
              <a:rPr lang="el-GR" altLang="el-GR" sz="2400" b="1" smtClean="0">
                <a:solidFill>
                  <a:srgbClr val="0000FF"/>
                </a:solidFill>
              </a:rPr>
              <a:t> </a:t>
            </a:r>
            <a:r>
              <a:rPr lang="en-US" altLang="el-GR" sz="2400" b="1" smtClean="0">
                <a:solidFill>
                  <a:srgbClr val="0000FF"/>
                </a:solidFill>
              </a:rPr>
              <a:t>Point :</a:t>
            </a:r>
          </a:p>
          <a:p>
            <a:pPr eaLnBrk="1" hangingPunct="1">
              <a:buFontTx/>
              <a:buNone/>
            </a:pPr>
            <a:endParaRPr lang="el-GR" altLang="el-GR" sz="2400" b="1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en-AU" altLang="el-GR" sz="2400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Point</a:t>
            </a: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 pt;	// pt is an object of class Point</a:t>
            </a:r>
          </a:p>
          <a:p>
            <a:pPr eaLnBrk="1" hangingPunct="1">
              <a:buFontTx/>
              <a:buNone/>
            </a:pP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pt.SetPt(10,20);	// pt is set to (10,20)</a:t>
            </a:r>
          </a:p>
          <a:p>
            <a:pPr eaLnBrk="1" hangingPunct="1">
              <a:buFontTx/>
              <a:buNone/>
            </a:pPr>
            <a:r>
              <a:rPr lang="en-AU" altLang="el-GR" sz="2400" b="1" smtClean="0">
                <a:latin typeface="Courier New" pitchFamily="49" charset="0"/>
                <a:cs typeface="Times New Roman" pitchFamily="18" charset="0"/>
              </a:rPr>
              <a:t>pt.OffsetPt(2,2);	// pt becomes (12,22)</a:t>
            </a:r>
          </a:p>
          <a:p>
            <a:pPr eaLnBrk="1" hangingPunct="1">
              <a:buFontTx/>
              <a:buNone/>
            </a:pPr>
            <a:endParaRPr lang="en-AU" altLang="el-GR" sz="240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l-GR" sz="2400" smtClean="0"/>
              <a:t>	</a:t>
            </a:r>
            <a:r>
              <a:rPr lang="el-GR" altLang="el-GR" sz="2400" smtClean="0"/>
              <a:t>Οι συναρτήσεις (</a:t>
            </a:r>
            <a:r>
              <a:rPr lang="en-US" altLang="el-GR" sz="2400" smtClean="0"/>
              <a:t>member functions) </a:t>
            </a:r>
            <a:r>
              <a:rPr lang="el-GR" altLang="el-GR" sz="2400" smtClean="0"/>
              <a:t>καλούνται χρησιμοποιώντας τον συμβολισμό</a:t>
            </a:r>
            <a:r>
              <a:rPr lang="en-US" altLang="el-GR" sz="2400" smtClean="0"/>
              <a:t> :</a:t>
            </a:r>
            <a:r>
              <a:rPr lang="el-GR" altLang="el-GR" sz="2400" smtClean="0"/>
              <a:t> </a:t>
            </a:r>
            <a:r>
              <a:rPr lang="en-US" altLang="el-GR" sz="2400" smtClean="0">
                <a:solidFill>
                  <a:srgbClr val="FF0000"/>
                </a:solidFill>
              </a:rPr>
              <a:t>object</a:t>
            </a:r>
            <a:r>
              <a:rPr lang="en-US" altLang="el-GR" sz="3600" b="1" smtClean="0">
                <a:solidFill>
                  <a:srgbClr val="0000FF"/>
                </a:solidFill>
              </a:rPr>
              <a:t>.</a:t>
            </a:r>
            <a:r>
              <a:rPr lang="en-US" altLang="el-GR" sz="2400" smtClean="0">
                <a:solidFill>
                  <a:srgbClr val="FF0000"/>
                </a:solidFill>
              </a:rPr>
              <a:t>member</a:t>
            </a:r>
            <a:r>
              <a:rPr lang="en-US" altLang="el-GR" sz="2400" smtClean="0"/>
              <a:t> </a:t>
            </a:r>
            <a:r>
              <a:rPr lang="en-US" altLang="el-GR" sz="2400" smtClean="0">
                <a:solidFill>
                  <a:srgbClr val="FF0000"/>
                </a:solidFill>
              </a:rPr>
              <a:t>function</a:t>
            </a:r>
            <a:endParaRPr lang="el-GR" altLang="el-GR" sz="24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57A29B-AB03-4D3F-83FA-316D9845DD49}" type="slidenum">
              <a:rPr lang="el-GR"/>
              <a:pPr>
                <a:defRPr/>
              </a:pPr>
              <a:t>37</a:t>
            </a:fld>
            <a:endParaRPr lang="el-GR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Η παρακάτω δήλωση είναι λανθασμένη:</a:t>
            </a:r>
          </a:p>
          <a:p>
            <a:pPr lvl="1" eaLnBrk="1" hangingPunct="1">
              <a:buFontTx/>
              <a:buNone/>
            </a:pPr>
            <a:endParaRPr lang="el-GR" altLang="el-GR" smtClean="0"/>
          </a:p>
          <a:p>
            <a:pPr lvl="1" eaLnBrk="1" hangingPunct="1">
              <a:buFontTx/>
              <a:buNone/>
            </a:pPr>
            <a:r>
              <a:rPr lang="en-AU" altLang="el-GR" b="1" smtClean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pt.xVal = 10;</a:t>
            </a:r>
            <a:r>
              <a:rPr lang="en-AU" altLang="el-GR" smtClean="0">
                <a:latin typeface="Courier New" pitchFamily="49" charset="0"/>
                <a:cs typeface="Times New Roman" pitchFamily="18" charset="0"/>
              </a:rPr>
              <a:t>		</a:t>
            </a:r>
            <a:r>
              <a:rPr lang="en-AU" altLang="el-GR" b="1" smtClean="0">
                <a:solidFill>
                  <a:srgbClr val="008080"/>
                </a:solidFill>
                <a:latin typeface="Courier New" pitchFamily="49" charset="0"/>
                <a:cs typeface="Times New Roman" pitchFamily="18" charset="0"/>
              </a:rPr>
              <a:t>//</a:t>
            </a:r>
            <a:r>
              <a:rPr lang="en-AU" altLang="el-GR" smtClean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AU" altLang="el-GR" sz="2800" b="1" smtClean="0">
                <a:solidFill>
                  <a:srgbClr val="CC0000"/>
                </a:solidFill>
                <a:latin typeface="Courier New" pitchFamily="49" charset="0"/>
                <a:cs typeface="Times New Roman" pitchFamily="18" charset="0"/>
              </a:rPr>
              <a:t>illegal</a:t>
            </a:r>
            <a:r>
              <a:rPr lang="el-GR" altLang="el-GR" sz="2800" smtClean="0">
                <a:solidFill>
                  <a:srgbClr val="CC0000"/>
                </a:solidFill>
              </a:rPr>
              <a:t> </a:t>
            </a:r>
          </a:p>
          <a:p>
            <a:pPr lvl="1" eaLnBrk="1" hangingPunct="1">
              <a:buFontTx/>
              <a:buNone/>
            </a:pPr>
            <a:endParaRPr lang="el-GR" altLang="el-GR" sz="200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l-GR" altLang="el-GR" smtClean="0">
                <a:solidFill>
                  <a:srgbClr val="FF0000"/>
                </a:solidFill>
              </a:rPr>
              <a:t>	</a:t>
            </a:r>
            <a:r>
              <a:rPr lang="el-GR" altLang="el-GR" smtClean="0"/>
              <a:t>Τα μέλη </a:t>
            </a:r>
            <a:r>
              <a:rPr lang="en-US" altLang="el-GR" smtClean="0"/>
              <a:t>xVal, yVal (data members) </a:t>
            </a:r>
            <a:r>
              <a:rPr lang="el-GR" altLang="el-GR" smtClean="0"/>
              <a:t>είναι </a:t>
            </a:r>
            <a:r>
              <a:rPr lang="en-US" altLang="el-GR" smtClean="0"/>
              <a:t>private</a:t>
            </a:r>
            <a:r>
              <a:rPr lang="el-GR" altLang="el-GR" smtClean="0"/>
              <a:t> και επομένως ο χρήστης δεν έχει τη δυνατότητα να τα διαχειριστεί άμεσα, αλλά μόνον μέσω λειτουργιών που ανήκουν στην κλάση </a:t>
            </a:r>
            <a:r>
              <a:rPr lang="en-US" altLang="el-GR" smtClean="0"/>
              <a:t>Point (</a:t>
            </a:r>
            <a:r>
              <a:rPr lang="el-GR" altLang="el-GR" smtClean="0"/>
              <a:t>δηλ. μέσω των </a:t>
            </a:r>
            <a:r>
              <a:rPr lang="en-US" altLang="el-GR" smtClean="0"/>
              <a:t>member functions </a:t>
            </a:r>
            <a:r>
              <a:rPr lang="el-GR" altLang="el-GR" smtClean="0"/>
              <a:t>της κλάσης)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5816ED-D65D-4F51-BE15-37B7367BA89A}" type="slidenum">
              <a:rPr lang="el-GR"/>
              <a:pPr>
                <a:defRPr/>
              </a:pPr>
              <a:t>38</a:t>
            </a:fld>
            <a:endParaRPr lang="el-GR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 </a:t>
            </a:r>
            <a:r>
              <a:rPr lang="en-US" altLang="el-GR" smtClean="0"/>
              <a:t>4</a:t>
            </a:r>
            <a:endParaRPr lang="el-GR" altLang="el-GR" smtClean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475"/>
              </a:spcBef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This program demonstrates a simple class.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#include &lt;iostream.h&gt;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Rectangle class declaration.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class Rectangle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altLang="el-GR" sz="1800" b="1" noProof="1" smtClean="0">
                <a:solidFill>
                  <a:srgbClr val="CC0000"/>
                </a:solidFill>
                <a:latin typeface="Courier New" pitchFamily="49" charset="0"/>
              </a:rPr>
              <a:t>private: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CC0000"/>
                </a:solidFill>
                <a:latin typeface="Courier New" pitchFamily="49" charset="0"/>
              </a:rPr>
              <a:t>		float width;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CC0000"/>
                </a:solidFill>
                <a:latin typeface="Courier New" pitchFamily="49" charset="0"/>
              </a:rPr>
              <a:t>		float length;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CC0000"/>
                </a:solidFill>
                <a:latin typeface="Courier New" pitchFamily="49" charset="0"/>
              </a:rPr>
              <a:t>		float area;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public: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		void setData(float, float);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		void calcArea(void);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		float getWidth(void);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		float getLength(void);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		float getArea(void);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};</a:t>
            </a:r>
            <a:endParaRPr lang="el-GR" altLang="el-GR" sz="24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94924D-667D-4EE9-8194-A9A0C1E1037F}" type="slidenum">
              <a:rPr lang="el-GR"/>
              <a:pPr>
                <a:defRPr/>
              </a:pPr>
              <a:t>39</a:t>
            </a:fld>
            <a:endParaRPr lang="el-GR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5344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s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etData copies the argument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w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 to private member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w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idth and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l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 to private member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l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ength.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void Rectangle::setData(float w, float l)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width = w;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length = 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noProof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c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alcArea multiplies the private members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w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idth and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l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ength.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The result is stored in the private member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a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rea.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void Rectangle::calcArea(void)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area = width * length;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g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etWidth returns the value in the private member width.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float Rectangle::getWidth(void)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return width;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l-GR" altLang="el-GR" sz="24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17071F3-F1D1-407D-825E-E9C6E48D53A2}" type="slidenum">
              <a:rPr lang="el-GR"/>
              <a:pPr>
                <a:defRPr/>
              </a:pPr>
              <a:t>4</a:t>
            </a:fld>
            <a:endParaRPr lang="el-GR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Ο Αντικειμενοστραφής Προγραμματισμός επιτρέπει την περιγραφή του προβλήματος με όρους του προβλήματος και όχι με όρους του υπολογιστή που θα επιλύσει το πρόβλημα.</a:t>
            </a:r>
          </a:p>
          <a:p>
            <a:pPr eaLnBrk="1" hangingPunct="1"/>
            <a:r>
              <a:rPr lang="el-GR" altLang="el-GR" smtClean="0"/>
              <a:t>Τα παρακάτω χαρακτηριστικά αντιπροσωπεύουν μια καθαρή προσέγγιση στον Αντικειμενοστραφή Προγραμματισμό </a:t>
            </a:r>
            <a:r>
              <a:rPr lang="en-US" altLang="el-GR" smtClean="0"/>
              <a:t>(</a:t>
            </a:r>
            <a:r>
              <a:rPr lang="el-GR" altLang="el-GR" smtClean="0"/>
              <a:t>προτάθηκαν από τον </a:t>
            </a:r>
            <a:r>
              <a:rPr lang="en-US" altLang="el-GR" smtClean="0"/>
              <a:t>Alan Kay)</a:t>
            </a:r>
            <a:r>
              <a:rPr lang="el-GR" altLang="el-GR" smtClean="0"/>
              <a:t>: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B6E96-C9F5-4B1C-9E0D-ED9D205DD5F1}" type="slidenum">
              <a:rPr lang="el-GR"/>
              <a:pPr>
                <a:defRPr/>
              </a:pPr>
              <a:t>40</a:t>
            </a:fld>
            <a:endParaRPr lang="el-GR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5344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g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etLength returns the value in the private member length.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float Rectangle::getLength(void)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return length;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altLang="el-GR" sz="1800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noProof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// </a:t>
            </a:r>
            <a:r>
              <a:rPr lang="en-US" altLang="el-GR" sz="1800" b="1" smtClean="0">
                <a:solidFill>
                  <a:srgbClr val="008080"/>
                </a:solidFill>
                <a:latin typeface="Courier New" pitchFamily="49" charset="0"/>
              </a:rPr>
              <a:t>g</a:t>
            </a: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etArea returns the value in the private member area.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FF"/>
                </a:solidFill>
                <a:latin typeface="Courier New" pitchFamily="49" charset="0"/>
              </a:rPr>
              <a:t>float Rectangle::getArea(void)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return area;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1800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8080"/>
                </a:solidFill>
                <a:latin typeface="Courier New" pitchFamily="49" charset="0"/>
              </a:rPr>
              <a:t>void main(void)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altLang="el-GR" sz="1800" b="1" noProof="1" smtClean="0">
                <a:solidFill>
                  <a:srgbClr val="CC0000"/>
                </a:solidFill>
                <a:latin typeface="Courier New" pitchFamily="49" charset="0"/>
              </a:rPr>
              <a:t>Rectangle box;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float wide, long;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"This program will calculate the area of a\n";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"rectangle. What is the width? 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cin &gt;&gt; wide;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"What is the length? ";</a:t>
            </a:r>
            <a:endParaRPr lang="el-GR" altLang="el-GR" sz="1800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13AF45-B254-48D5-8FAE-87918CD2DBF0}" type="slidenum">
              <a:rPr lang="el-GR"/>
              <a:pPr>
                <a:defRPr/>
              </a:pPr>
              <a:t>41</a:t>
            </a:fld>
            <a:endParaRPr lang="el-GR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cin &gt;&gt; long;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box.setData(wide, long);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box.calcArea();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"Here is the rectangle's data:\n";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"width: " &lt;&lt; box.getWidth() &lt;&lt; 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"length: " &lt;&lt; box.getLength() &lt;&lt; endl;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cout &lt;&lt; "area: " &lt;&lt; box.getArea() &lt;&lt; endl;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}	</a:t>
            </a:r>
          </a:p>
          <a:p>
            <a:pPr eaLnBrk="1" hangingPunct="1">
              <a:lnSpc>
                <a:spcPct val="96000"/>
              </a:lnSpc>
              <a:spcBef>
                <a:spcPts val="1275"/>
              </a:spcBef>
              <a:buFontTx/>
              <a:buNone/>
            </a:pPr>
            <a:r>
              <a:rPr lang="en-US" altLang="el-GR" sz="2000" b="1" i="1" noProof="1" smtClean="0">
                <a:solidFill>
                  <a:srgbClr val="CC0000"/>
                </a:solidFill>
                <a:latin typeface="Courier New" pitchFamily="49" charset="0"/>
                <a:ea typeface="Officina Sans" charset="-128"/>
              </a:rPr>
              <a:t>Program Output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</a:rPr>
              <a:t>This program will calculate the area of 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</a:rPr>
              <a:t>rectangle. What is the width? </a:t>
            </a: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  <a:ea typeface="Officina Sans" charset="-128"/>
              </a:rPr>
              <a:t>10 [Enter]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  <a:ea typeface="Officina Sans" charset="-128"/>
              </a:rPr>
              <a:t>What is the length? 5 [Enter]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  <a:ea typeface="Officina Sans" charset="-128"/>
              </a:rPr>
              <a:t>Here is the rectangle's data: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  <a:ea typeface="Officina Sans" charset="-128"/>
              </a:rPr>
              <a:t>width: 10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  <a:ea typeface="Officina Sans" charset="-128"/>
              </a:rPr>
              <a:t>length: 5</a:t>
            </a:r>
          </a:p>
          <a:p>
            <a:pPr eaLnBrk="1" hangingPunct="1">
              <a:buFontTx/>
              <a:buNone/>
            </a:pPr>
            <a:r>
              <a:rPr lang="en-US" altLang="el-GR" sz="1800" b="1" noProof="1" smtClean="0">
                <a:solidFill>
                  <a:schemeClr val="accent2"/>
                </a:solidFill>
                <a:latin typeface="Courier New" pitchFamily="49" charset="0"/>
              </a:rPr>
              <a:t>area: 50</a:t>
            </a:r>
            <a:r>
              <a:rPr lang="en-US" altLang="el-GR" sz="1800" b="1" noProof="1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endParaRPr lang="el-GR" altLang="el-GR" sz="2400" b="1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141C66-F905-4F25-8565-86F7B51D4D1F}" type="slidenum">
              <a:rPr lang="el-GR"/>
              <a:pPr>
                <a:defRPr/>
              </a:pPr>
              <a:t>42</a:t>
            </a:fld>
            <a:endParaRPr lang="el-GR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 </a:t>
            </a:r>
            <a:r>
              <a:rPr lang="en-US" altLang="el-GR" smtClean="0"/>
              <a:t>5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Να δημιουργηθεί μια κλάση με όνομα </a:t>
            </a:r>
            <a:r>
              <a:rPr lang="en-US" altLang="el-GR" smtClean="0">
                <a:solidFill>
                  <a:srgbClr val="008080"/>
                </a:solidFill>
              </a:rPr>
              <a:t>employee</a:t>
            </a:r>
            <a:r>
              <a:rPr lang="el-GR" altLang="el-GR" smtClean="0"/>
              <a:t> και με μέλη:</a:t>
            </a:r>
          </a:p>
          <a:p>
            <a:pPr lvl="1" eaLnBrk="1" hangingPunct="1"/>
            <a:r>
              <a:rPr lang="en-US" altLang="el-GR" b="1" smtClean="0">
                <a:solidFill>
                  <a:srgbClr val="CC0000"/>
                </a:solidFill>
              </a:rPr>
              <a:t>Data members (private)</a:t>
            </a:r>
          </a:p>
          <a:p>
            <a:pPr lvl="2" eaLnBrk="1" hangingPunct="1">
              <a:lnSpc>
                <a:spcPct val="130000"/>
              </a:lnSpc>
            </a:pPr>
            <a:r>
              <a:rPr lang="el-GR" altLang="el-GR" u="sng" smtClean="0"/>
              <a:t>Όνομα</a:t>
            </a:r>
            <a:r>
              <a:rPr lang="el-GR" altLang="el-GR" smtClean="0"/>
              <a:t> (πίνακας χαρακτήρων 20 θέσεων)</a:t>
            </a:r>
          </a:p>
          <a:p>
            <a:pPr lvl="2" eaLnBrk="1" hangingPunct="1">
              <a:lnSpc>
                <a:spcPct val="130000"/>
              </a:lnSpc>
            </a:pPr>
            <a:r>
              <a:rPr lang="el-GR" altLang="el-GR" u="sng" smtClean="0"/>
              <a:t>Κωδικός</a:t>
            </a:r>
            <a:r>
              <a:rPr lang="el-GR" altLang="el-GR" smtClean="0"/>
              <a:t> (</a:t>
            </a:r>
            <a:r>
              <a:rPr lang="en-US" altLang="el-GR" smtClean="0"/>
              <a:t>int)</a:t>
            </a:r>
          </a:p>
          <a:p>
            <a:pPr lvl="2" eaLnBrk="1" hangingPunct="1">
              <a:lnSpc>
                <a:spcPct val="130000"/>
              </a:lnSpc>
            </a:pPr>
            <a:r>
              <a:rPr lang="el-GR" altLang="el-GR" u="sng" smtClean="0"/>
              <a:t>Πλήθος ημερών εργασίας για καθένα από τους 12 μήνες του έτους</a:t>
            </a:r>
            <a:r>
              <a:rPr lang="en-US" altLang="el-GR" smtClean="0"/>
              <a:t> (</a:t>
            </a:r>
            <a:r>
              <a:rPr lang="el-GR" altLang="el-GR" smtClean="0">
                <a:solidFill>
                  <a:srgbClr val="0000FF"/>
                </a:solidFill>
              </a:rPr>
              <a:t>τύπος δεδομένων ???</a:t>
            </a:r>
            <a:r>
              <a:rPr lang="el-GR" altLang="el-GR" smtClean="0"/>
              <a:t>)</a:t>
            </a:r>
          </a:p>
          <a:p>
            <a:pPr lvl="2" eaLnBrk="1" hangingPunct="1">
              <a:lnSpc>
                <a:spcPct val="130000"/>
              </a:lnSpc>
            </a:pPr>
            <a:r>
              <a:rPr lang="el-GR" altLang="el-GR" u="sng" smtClean="0"/>
              <a:t>Ημερομίσθιο</a:t>
            </a:r>
            <a:r>
              <a:rPr lang="el-GR" altLang="el-GR" smtClean="0"/>
              <a:t> (</a:t>
            </a:r>
            <a:r>
              <a:rPr lang="en-US" altLang="el-GR" smtClean="0"/>
              <a:t>float - </a:t>
            </a:r>
            <a:r>
              <a:rPr lang="el-GR" altLang="el-GR" smtClean="0"/>
              <a:t>είναι το ίδιο για όλο το έτος)</a:t>
            </a:r>
            <a:endParaRPr lang="en-US" altLang="el-GR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B91748-37A7-44C2-86CD-07272B4F78AC}" type="slidenum">
              <a:rPr lang="el-GR"/>
              <a:pPr>
                <a:defRPr/>
              </a:pPr>
              <a:t>43</a:t>
            </a:fld>
            <a:endParaRPr lang="el-GR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l-GR" b="1" smtClean="0">
                <a:solidFill>
                  <a:srgbClr val="0000FF"/>
                </a:solidFill>
              </a:rPr>
              <a:t>Member functions (public)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l-GR" b="1" smtClean="0">
                <a:solidFill>
                  <a:srgbClr val="CC0000"/>
                </a:solidFill>
              </a:rPr>
              <a:t>input</a:t>
            </a:r>
            <a:r>
              <a:rPr lang="en-US" altLang="el-GR" smtClean="0">
                <a:solidFill>
                  <a:srgbClr val="008080"/>
                </a:solidFill>
              </a:rPr>
              <a:t> </a:t>
            </a:r>
            <a:r>
              <a:rPr lang="en-US" altLang="el-GR" smtClean="0"/>
              <a:t>(</a:t>
            </a:r>
            <a:r>
              <a:rPr lang="el-GR" altLang="el-GR" smtClean="0"/>
              <a:t>εισαγωγή δεδομένων για ένα </a:t>
            </a:r>
            <a:r>
              <a:rPr lang="en-US" altLang="el-GR" smtClean="0"/>
              <a:t>object</a:t>
            </a:r>
            <a:r>
              <a:rPr lang="el-GR" altLang="el-GR" smtClean="0"/>
              <a:t> του τύπου </a:t>
            </a:r>
            <a:r>
              <a:rPr lang="en-US" altLang="el-GR" smtClean="0"/>
              <a:t>employee)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l-GR" b="1" smtClean="0">
                <a:solidFill>
                  <a:srgbClr val="CC0000"/>
                </a:solidFill>
              </a:rPr>
              <a:t>output</a:t>
            </a:r>
            <a:r>
              <a:rPr lang="en-US" altLang="el-GR" smtClean="0"/>
              <a:t> (</a:t>
            </a:r>
            <a:r>
              <a:rPr lang="el-GR" altLang="el-GR" smtClean="0"/>
              <a:t>εμφάνιση δεδομένων ενός </a:t>
            </a:r>
            <a:r>
              <a:rPr lang="en-US" altLang="el-GR" smtClean="0"/>
              <a:t>object </a:t>
            </a:r>
            <a:r>
              <a:rPr lang="el-GR" altLang="el-GR" smtClean="0"/>
              <a:t>του τύπου </a:t>
            </a:r>
            <a:r>
              <a:rPr lang="en-US" altLang="el-GR" smtClean="0"/>
              <a:t>employee)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l-GR" b="1" smtClean="0">
                <a:solidFill>
                  <a:srgbClr val="CC0000"/>
                </a:solidFill>
              </a:rPr>
              <a:t>salary</a:t>
            </a:r>
            <a:r>
              <a:rPr lang="en-US" altLang="el-GR" smtClean="0"/>
              <a:t> (</a:t>
            </a:r>
            <a:r>
              <a:rPr lang="el-GR" altLang="el-GR" smtClean="0"/>
              <a:t>υπολογισμός του ετήσιου συνολικού μισθού ενός </a:t>
            </a:r>
            <a:r>
              <a:rPr lang="en-US" altLang="el-GR" smtClean="0"/>
              <a:t>object </a:t>
            </a:r>
            <a:r>
              <a:rPr lang="el-GR" altLang="el-GR" smtClean="0"/>
              <a:t>του τύπου </a:t>
            </a:r>
            <a:r>
              <a:rPr lang="en-US" altLang="el-GR" smtClean="0"/>
              <a:t>employee)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43932E2-8D0B-44B9-8331-0145D365B45D}" type="slidenum">
              <a:rPr lang="el-GR"/>
              <a:pPr>
                <a:defRPr/>
              </a:pPr>
              <a:t>44</a:t>
            </a:fld>
            <a:endParaRPr lang="el-GR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>
                <a:solidFill>
                  <a:srgbClr val="0000FF"/>
                </a:solidFill>
              </a:rPr>
              <a:t>Η συνάρτηση </a:t>
            </a:r>
            <a:r>
              <a:rPr lang="en-US" altLang="el-GR" smtClean="0">
                <a:solidFill>
                  <a:srgbClr val="0000FF"/>
                </a:solidFill>
              </a:rPr>
              <a:t>main</a:t>
            </a:r>
            <a:r>
              <a:rPr lang="el-GR" altLang="el-GR" smtClean="0">
                <a:solidFill>
                  <a:srgbClr val="0000FF"/>
                </a:solidFill>
              </a:rPr>
              <a:t> </a:t>
            </a:r>
            <a:r>
              <a:rPr lang="en-US" altLang="el-GR" smtClean="0">
                <a:solidFill>
                  <a:srgbClr val="0000FF"/>
                </a:solidFill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mtClean="0"/>
              <a:t>Θα ορίζει ένα πίνακα</a:t>
            </a:r>
            <a:r>
              <a:rPr lang="en-US" altLang="el-GR" smtClean="0"/>
              <a:t> objects </a:t>
            </a:r>
            <a:r>
              <a:rPr lang="el-GR" altLang="el-GR" smtClean="0"/>
              <a:t>του τύπου </a:t>
            </a:r>
            <a:r>
              <a:rPr lang="en-US" altLang="el-GR" smtClean="0"/>
              <a:t>employee 5 </a:t>
            </a:r>
            <a:r>
              <a:rPr lang="el-GR" altLang="el-GR" smtClean="0"/>
              <a:t>θέσεων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mtClean="0"/>
              <a:t>Θα εισάγει τα δεδομένα στον πίνακα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mtClean="0"/>
              <a:t>Θα εμφανίζει τα στοιχεία του πίνακα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l-GR" smtClean="0"/>
              <a:t>Θα υπολογίζει και θα εμφανίζει το συνολικό ετήσιο μισθό όλων των υπαλλήλων που έχουν καταχωρηθεί στον πίνακα</a:t>
            </a:r>
          </a:p>
          <a:p>
            <a:pPr lvl="1" eaLnBrk="1" hangingPunct="1"/>
            <a:endParaRPr lang="en-US" altLang="el-GR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05C2CFF-FC84-4A82-B88C-925E8BD165F1}" type="slidenum">
              <a:rPr lang="el-GR"/>
              <a:pPr>
                <a:defRPr/>
              </a:pPr>
              <a:t>45</a:t>
            </a:fld>
            <a:endParaRPr lang="el-GR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- </a:t>
            </a:r>
            <a:r>
              <a:rPr lang="en-US" altLang="el-GR" smtClean="0"/>
              <a:t>6</a:t>
            </a:r>
            <a:r>
              <a:rPr lang="el-GR" altLang="el-GR" smtClean="0"/>
              <a:t> </a:t>
            </a:r>
            <a:endParaRPr lang="en-US" altLang="el-GR" smtClean="0"/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Στο προηγούμενο Παράδειγμα - </a:t>
            </a:r>
            <a:r>
              <a:rPr lang="en-US" altLang="el-GR" smtClean="0"/>
              <a:t>5</a:t>
            </a:r>
            <a:r>
              <a:rPr lang="el-GR" altLang="el-GR" smtClean="0"/>
              <a:t> :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smtClean="0"/>
              <a:t>να τροποποιήσετε κατάλληλα τα περιεχόμενα της κλάσης (</a:t>
            </a:r>
            <a:r>
              <a:rPr lang="en-US" altLang="el-GR" smtClean="0"/>
              <a:t>data members </a:t>
            </a:r>
            <a:r>
              <a:rPr lang="el-GR" altLang="el-GR" smtClean="0"/>
              <a:t>και </a:t>
            </a:r>
            <a:r>
              <a:rPr lang="en-US" altLang="el-GR" smtClean="0"/>
              <a:t>member functions) </a:t>
            </a:r>
            <a:r>
              <a:rPr lang="el-GR" altLang="el-GR" smtClean="0"/>
              <a:t>ώστε το ημερομίσθιο να μπορεί να είναι διαφορετικό για καθένα από τους 12 μήνες του έτους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</a:pPr>
            <a:r>
              <a:rPr lang="el-GR" altLang="el-GR" smtClean="0"/>
              <a:t>να προσθέσετε στην κλάση :</a:t>
            </a:r>
          </a:p>
          <a:p>
            <a:pPr lvl="2" eaLnBrk="1" hangingPunct="1">
              <a:lnSpc>
                <a:spcPct val="90000"/>
              </a:lnSpc>
            </a:pPr>
            <a:r>
              <a:rPr lang="el-GR" altLang="el-GR" smtClean="0"/>
              <a:t>μια </a:t>
            </a:r>
            <a:r>
              <a:rPr lang="en-US" altLang="el-GR" smtClean="0"/>
              <a:t>member function </a:t>
            </a:r>
            <a:r>
              <a:rPr lang="el-GR" altLang="el-GR" smtClean="0"/>
              <a:t>που θα βρίσκει ποιος μήνας για κάθε αντικείμενο τύπου </a:t>
            </a:r>
            <a:r>
              <a:rPr lang="en-US" altLang="el-GR" smtClean="0"/>
              <a:t>employee </a:t>
            </a:r>
            <a:r>
              <a:rPr lang="el-GR" altLang="el-GR" smtClean="0"/>
              <a:t>έχει τον μεγαλύτερο μισθό (σε περίπτωση πολλών μεγίστων να εμφανίζεται ο μήνας με τον μικρότερο αριθμό) και ποιος είναι ο μέγιστος μισθός</a:t>
            </a:r>
          </a:p>
          <a:p>
            <a:pPr lvl="2" eaLnBrk="1" hangingPunct="1">
              <a:lnSpc>
                <a:spcPct val="90000"/>
              </a:lnSpc>
            </a:pPr>
            <a:r>
              <a:rPr lang="el-GR" altLang="el-GR" smtClean="0"/>
              <a:t>Μια </a:t>
            </a:r>
            <a:r>
              <a:rPr lang="en-US" altLang="el-GR" smtClean="0"/>
              <a:t>member function </a:t>
            </a:r>
            <a:r>
              <a:rPr lang="el-GR" altLang="el-GR" smtClean="0"/>
              <a:t>που θα εμφανίζει τον μέγιστο μισθό καθώς και τον αντίστοιχο αριθμό του μήνα</a:t>
            </a:r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EA49BC-2787-4927-BCF8-C3659F0E8DD5}" type="slidenum">
              <a:rPr lang="el-GR"/>
              <a:pPr>
                <a:defRPr/>
              </a:pPr>
              <a:t>5</a:t>
            </a:fld>
            <a:endParaRPr lang="el-GR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l-GR" altLang="el-GR" smtClean="0"/>
              <a:t>Κάθε τι είναι ένα αντικείμενο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l-GR" altLang="el-GR" smtClean="0"/>
              <a:t>Ένα πρόγραμμα είναι μια ομάδα αντικειμένων που επικοινωνούν μεταξύ τους μέσω μηνυμάτων. Κάθε αντικείμενο υλοποιεί τις λειτουργίες με τις οποίες είναι εφοδιασμένο. 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l-GR" altLang="el-GR" smtClean="0"/>
              <a:t>Κάθε αντικείμενο έχει τη δική του μνήμη που είναι πιθανό να συντίθεται από άλλα αντικείμενα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l-GR" altLang="el-GR" smtClean="0"/>
              <a:t>Κάθε αντικείμενο έχει ένα τύπο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l-GR" altLang="el-GR" smtClean="0"/>
              <a:t>Όλα τα αντικείμενα του ίδιου τύπου μπορούν να λαμβάνουν τα ίδια μηνύματα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7896D7-D341-4518-9AC9-08DF3675F349}" type="slidenum">
              <a:rPr lang="el-GR"/>
              <a:pPr>
                <a:defRPr/>
              </a:pPr>
              <a:t>6</a:t>
            </a:fld>
            <a:endParaRPr lang="el-GR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Κάθε αντικείμενο έχει μια διεπαφή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Ιστορική αναδρομή</a:t>
            </a:r>
          </a:p>
          <a:p>
            <a:pPr lvl="1" eaLnBrk="1" hangingPunct="1"/>
            <a:r>
              <a:rPr lang="el-GR" altLang="el-GR" smtClean="0"/>
              <a:t>Αριστοτέλης : κλάση ψαριών και πουλιών</a:t>
            </a:r>
          </a:p>
          <a:p>
            <a:pPr lvl="1" eaLnBrk="1" hangingPunct="1"/>
            <a:r>
              <a:rPr lang="en-US" altLang="el-GR" smtClean="0"/>
              <a:t>Simula-67 : </a:t>
            </a:r>
            <a:endParaRPr lang="el-GR" altLang="el-GR" smtClean="0"/>
          </a:p>
          <a:p>
            <a:pPr lvl="2" eaLnBrk="1" hangingPunct="1"/>
            <a:r>
              <a:rPr lang="el-GR" altLang="el-GR" smtClean="0"/>
              <a:t>εισαγωγή στα προγράμματα ενός νέου τύπου, της κλάσης</a:t>
            </a:r>
          </a:p>
          <a:p>
            <a:pPr lvl="2" eaLnBrk="1" hangingPunct="1"/>
            <a:r>
              <a:rPr lang="el-GR" altLang="el-GR" smtClean="0"/>
              <a:t>Δημιουργήθηκε για την ανάπτυξη προσομοιώσεων.</a:t>
            </a:r>
          </a:p>
          <a:p>
            <a:pPr lvl="2" eaLnBrk="1" hangingPunct="1"/>
            <a:r>
              <a:rPr lang="el-GR" altLang="el-GR" smtClean="0"/>
              <a:t>Το πρόβλημα του ταμία σε τράπεζα : υπάρχει μια δέσμη από πελάτες, ταμίες, λογαριασμούς, κινήσεις και μονάδες χρήματος δηλ. ένα πλήθος αντικειμένων.</a:t>
            </a:r>
            <a:endParaRPr lang="en-US" altLang="el-GR" smtClean="0"/>
          </a:p>
          <a:p>
            <a:pPr lvl="1" eaLnBrk="1" hangingPunct="1"/>
            <a:r>
              <a:rPr lang="en-US" altLang="el-GR" smtClean="0"/>
              <a:t>Smalltalk-80:  Xerox PARC:  </a:t>
            </a:r>
            <a:r>
              <a:rPr lang="el-GR" altLang="el-GR" smtClean="0"/>
              <a:t>Η πρώτη</a:t>
            </a:r>
            <a:r>
              <a:rPr lang="en-US" altLang="el-GR" smtClean="0"/>
              <a:t> object oriented </a:t>
            </a:r>
            <a:r>
              <a:rPr lang="el-GR" altLang="el-GR" smtClean="0"/>
              <a:t>γλώσσα</a:t>
            </a:r>
            <a:r>
              <a:rPr lang="en-US" altLang="el-GR" smtClean="0"/>
              <a:t> (Alan Kay)</a:t>
            </a:r>
            <a:endParaRPr lang="el-GR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0011A4-CDDA-46BA-9AA2-A353DBE17A20}" type="slidenum">
              <a:rPr lang="el-GR"/>
              <a:pPr>
                <a:defRPr/>
              </a:pPr>
              <a:t>7</a:t>
            </a:fld>
            <a:endParaRPr lang="el-GR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l-GR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l-GR" smtClean="0"/>
              <a:t>C++</a:t>
            </a:r>
            <a:r>
              <a:rPr lang="el-GR" altLang="el-GR" smtClean="0"/>
              <a:t> </a:t>
            </a:r>
            <a:r>
              <a:rPr lang="en-US" altLang="el-GR" smtClean="0"/>
              <a:t>:  </a:t>
            </a:r>
            <a:r>
              <a:rPr lang="el-GR" altLang="el-GR" smtClean="0"/>
              <a:t>Η πρώτη ευρέως αποδεκτή </a:t>
            </a:r>
            <a:r>
              <a:rPr lang="en-US" altLang="el-GR" smtClean="0"/>
              <a:t>object-oriented </a:t>
            </a:r>
            <a:r>
              <a:rPr lang="el-GR" altLang="el-GR" smtClean="0"/>
              <a:t>γλώσσα</a:t>
            </a:r>
            <a:endParaRPr lang="en-US" altLang="el-GR" smtClean="0"/>
          </a:p>
          <a:p>
            <a:pPr eaLnBrk="1" hangingPunct="1">
              <a:lnSpc>
                <a:spcPct val="110000"/>
              </a:lnSpc>
            </a:pPr>
            <a:r>
              <a:rPr lang="en-US" altLang="el-GR" smtClean="0"/>
              <a:t>C++, Ada95, Modula-3, CLOS</a:t>
            </a:r>
            <a:r>
              <a:rPr lang="el-GR" altLang="el-GR" smtClean="0"/>
              <a:t> </a:t>
            </a:r>
            <a:r>
              <a:rPr lang="en-US" altLang="el-GR" smtClean="0"/>
              <a:t>: </a:t>
            </a:r>
            <a:r>
              <a:rPr lang="el-GR" altLang="el-GR" smtClean="0"/>
              <a:t>πρόσθεσαν </a:t>
            </a:r>
            <a:r>
              <a:rPr lang="en-US" altLang="el-GR" smtClean="0"/>
              <a:t> objects </a:t>
            </a:r>
            <a:r>
              <a:rPr lang="el-GR" altLang="el-GR" smtClean="0"/>
              <a:t>σε υπάρχουσες γλώσσες</a:t>
            </a:r>
            <a:endParaRPr lang="en-US" altLang="el-GR" smtClean="0"/>
          </a:p>
          <a:p>
            <a:pPr eaLnBrk="1" hangingPunct="1">
              <a:lnSpc>
                <a:spcPct val="110000"/>
              </a:lnSpc>
            </a:pPr>
            <a:r>
              <a:rPr lang="en-US" altLang="el-GR" smtClean="0"/>
              <a:t>Java</a:t>
            </a:r>
            <a:r>
              <a:rPr lang="el-GR" altLang="el-GR" smtClean="0"/>
              <a:t> </a:t>
            </a:r>
            <a:r>
              <a:rPr lang="en-US" altLang="el-GR" smtClean="0"/>
              <a:t>:  </a:t>
            </a:r>
            <a:r>
              <a:rPr lang="el-GR" altLang="el-GR" smtClean="0"/>
              <a:t>μια απλοποιημένη και βελτιωμένη αντικειμενοστραφής γλώσσα, απόγονος της  </a:t>
            </a:r>
            <a:r>
              <a:rPr lang="en-US" altLang="el-GR" smtClean="0"/>
              <a:t>C++</a:t>
            </a:r>
            <a:r>
              <a:rPr lang="el-GR" altLang="el-GR" smtClean="0"/>
              <a:t>.</a:t>
            </a:r>
            <a:r>
              <a:rPr lang="en-US" altLang="el-GR" smtClean="0"/>
              <a:t> </a:t>
            </a:r>
            <a:endParaRPr lang="el-GR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7B818B-748E-4CA3-9AD8-9A7994758B04}" type="slidenum">
              <a:rPr lang="el-GR"/>
              <a:pPr>
                <a:defRPr/>
              </a:pPr>
              <a:t>8</a:t>
            </a:fld>
            <a:endParaRPr lang="el-GR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400" b="1" smtClean="0"/>
              <a:t>2. Διαδικαστικός και αντικειμενοστραφής προγραμματισμός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Ο αντικειμενοστραφής προγραμματισμός τροποποίησε την εστίαση του προγραμματισμού : </a:t>
            </a:r>
            <a:r>
              <a:rPr lang="el-GR" altLang="el-GR" smtClean="0">
                <a:solidFill>
                  <a:srgbClr val="008080"/>
                </a:solidFill>
              </a:rPr>
              <a:t>από τους αλγορίθμους προς τις </a:t>
            </a:r>
            <a:r>
              <a:rPr lang="el-GR" altLang="el-GR" smtClean="0">
                <a:solidFill>
                  <a:srgbClr val="CC0000"/>
                </a:solidFill>
              </a:rPr>
              <a:t>δομές δεδομένων</a:t>
            </a:r>
          </a:p>
          <a:p>
            <a:pPr lvl="1" eaLnBrk="1" hangingPunct="1"/>
            <a:r>
              <a:rPr lang="el-GR" altLang="el-GR" smtClean="0"/>
              <a:t>Η λογική οργάνωση των δεδομένων καθορίζει την οργάνωση του λογισμικού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Η διαδικασία σχεδιασμού του λογισμικού επικεντρώνεται στην οργάνωση των δεδομένων και τον ορισμό των λειτουργιών που εφαρμόζονται στα δεδομένα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Ο τύπος δεδομένων ενσωματώνεται τώρα στην κλάση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ΔΠΘ-ΤΜΗΜΑ ΜΠΔ: ΑΝΤΙΚΕΙΜΕΝΟΣΤΡΑΦΗΣ ΠΡΟΓΡΑΜΜΑΤΙΣΜΟΣ</a:t>
            </a:r>
            <a:r>
              <a:rPr lang="en-US"/>
              <a:t>/ 03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2EAD12-0F50-4340-B873-2D7615614F5E}" type="slidenum">
              <a:rPr lang="el-GR"/>
              <a:pPr>
                <a:defRPr/>
              </a:pPr>
              <a:t>9</a:t>
            </a:fld>
            <a:endParaRPr lang="el-GR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2800" smtClean="0">
                <a:solidFill>
                  <a:schemeClr val="tx1"/>
                </a:solidFill>
              </a:rPr>
              <a:t>A</a:t>
            </a:r>
            <a:r>
              <a:rPr lang="en-US" altLang="el-GR" sz="2800" smtClean="0"/>
              <a:t>bstract </a:t>
            </a:r>
            <a:r>
              <a:rPr lang="en-US" altLang="el-GR" sz="2800" smtClean="0">
                <a:solidFill>
                  <a:schemeClr val="tx1"/>
                </a:solidFill>
              </a:rPr>
              <a:t>D</a:t>
            </a:r>
            <a:r>
              <a:rPr lang="en-US" altLang="el-GR" sz="2800" smtClean="0"/>
              <a:t>ata </a:t>
            </a:r>
            <a:r>
              <a:rPr lang="en-US" altLang="el-GR" sz="2800" smtClean="0">
                <a:solidFill>
                  <a:schemeClr val="tx1"/>
                </a:solidFill>
              </a:rPr>
              <a:t>T</a:t>
            </a:r>
            <a:r>
              <a:rPr lang="en-US" altLang="el-GR" sz="2800" smtClean="0"/>
              <a:t>ypes (ADT) – </a:t>
            </a:r>
            <a:r>
              <a:rPr lang="el-GR" altLang="el-GR" sz="2800" smtClean="0"/>
              <a:t/>
            </a:r>
            <a:br>
              <a:rPr lang="el-GR" altLang="el-GR" sz="2800" smtClean="0"/>
            </a:br>
            <a:r>
              <a:rPr lang="el-GR" altLang="el-GR" sz="2800" smtClean="0"/>
              <a:t>αφηρημένοι τύποι δεδομένων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>
                <a:solidFill>
                  <a:schemeClr val="accent2"/>
                </a:solidFill>
              </a:rPr>
              <a:t>Η έννοια της κλάσης αντικαθιστά τον τύπο δεδομένων. Ένα αντικείμενο είναι ένα στιγμιότυπο μιας κλάσης.</a:t>
            </a:r>
            <a:r>
              <a:rPr lang="en-US" altLang="el-GR" smtClean="0"/>
              <a:t> </a:t>
            </a:r>
          </a:p>
          <a:p>
            <a:pPr eaLnBrk="1" hangingPunct="1"/>
            <a:r>
              <a:rPr lang="el-GR" altLang="el-GR" smtClean="0">
                <a:solidFill>
                  <a:srgbClr val="CC0000"/>
                </a:solidFill>
              </a:rPr>
              <a:t>Οι κλάσεις περιέχουν μεθόδους και δεδομένα</a:t>
            </a:r>
            <a:endParaRPr lang="en-US" altLang="el-GR" smtClean="0">
              <a:solidFill>
                <a:srgbClr val="CC0000"/>
              </a:solidFill>
            </a:endParaRPr>
          </a:p>
          <a:p>
            <a:pPr eaLnBrk="1" hangingPunct="1"/>
            <a:r>
              <a:rPr lang="el-GR" altLang="el-GR" smtClean="0"/>
              <a:t>Η απεικόνιση του τύπου και των λειτουργιών που μπορούν να ενσωματωθούν περιέχονται στην κλάση. </a:t>
            </a:r>
            <a:endParaRPr lang="en-US" altLang="el-GR" smtClean="0"/>
          </a:p>
          <a:p>
            <a:pPr eaLnBrk="1" hangingPunct="1"/>
            <a:r>
              <a:rPr lang="el-GR" altLang="el-GR" smtClean="0"/>
              <a:t>Η πραγματική εφαρμογή είναι κρυμμένη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2276</Words>
  <Application>Microsoft Office PowerPoint</Application>
  <PresentationFormat>Προβολή στην οθόνη (4:3)</PresentationFormat>
  <Paragraphs>385</Paragraphs>
  <Slides>45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46" baseType="lpstr">
      <vt:lpstr>Προεπιλεγμένη σχεδίαση</vt:lpstr>
      <vt:lpstr>Εισαγωγή στον Αντικειμενοστραφή Προγραμματισμό</vt:lpstr>
      <vt:lpstr>1. Εισαγωγή στα αντικείμενα (objects)</vt:lpstr>
      <vt:lpstr>Παρουσίαση του PowerPoint</vt:lpstr>
      <vt:lpstr>Παρουσίαση του PowerPoint</vt:lpstr>
      <vt:lpstr>Παρουσίαση του PowerPoint</vt:lpstr>
      <vt:lpstr>Κάθε αντικείμενο έχει μια διεπαφή</vt:lpstr>
      <vt:lpstr>Παρουσίαση του PowerPoint</vt:lpstr>
      <vt:lpstr>2. Διαδικαστικός και αντικειμενοστραφής προγραμματισμός</vt:lpstr>
      <vt:lpstr>Abstract Data Types (ADT) –  αφηρημένοι τύποι δεδομένων</vt:lpstr>
      <vt:lpstr>Οντότητες και Λειτουργίες</vt:lpstr>
      <vt:lpstr>3. Τα πέντε στάδια σχεδιασμού αντικειμένων</vt:lpstr>
      <vt:lpstr>4. Οδηγίες για την ανάπτυξη αντικειμένων</vt:lpstr>
      <vt:lpstr>Παρουσίαση του PowerPoint</vt:lpstr>
      <vt:lpstr>Παρουσίαση του PowerPoint</vt:lpstr>
      <vt:lpstr>5. Εισαγωγή στις κλάσεις (αντικειμενοστραφής προγραμματισμός)</vt:lpstr>
      <vt:lpstr>Παρουσίαση του PowerPoint</vt:lpstr>
      <vt:lpstr>Παράδειγμα</vt:lpstr>
      <vt:lpstr>Η έννοια της κληρονομικότητας (inheritance)</vt:lpstr>
      <vt:lpstr>Παράδειγμα</vt:lpstr>
      <vt:lpstr>Παρουσίαση του PowerPoint</vt:lpstr>
      <vt:lpstr>Παρουσίαση του PowerPoint</vt:lpstr>
      <vt:lpstr>6. Περιεχόμενα κλάσεων</vt:lpstr>
      <vt:lpstr>Παρουσίαση του PowerPoint</vt:lpstr>
      <vt:lpstr>Ορισμοί (1)</vt:lpstr>
      <vt:lpstr>Ορισμοί (2)</vt:lpstr>
      <vt:lpstr>Ιδιότητες κλάσεων</vt:lpstr>
      <vt:lpstr>Επικοινωνία κλάσης και προγράμματος</vt:lpstr>
      <vt:lpstr>7. Αντικείμενα (objects)</vt:lpstr>
      <vt:lpstr>Παράδειγμα – 1: μια απλή κλάση</vt:lpstr>
      <vt:lpstr>Παράδειγμα - 2: χρήση δομής</vt:lpstr>
      <vt:lpstr>Παράδειγμα - 2: με χρήση κλάσης</vt:lpstr>
      <vt:lpstr>Παρουσίαση του PowerPoint</vt:lpstr>
      <vt:lpstr>Παράδειγμα –3 </vt:lpstr>
      <vt:lpstr>Παρουσίαση του PowerPoint</vt:lpstr>
      <vt:lpstr>Χρήση του τελεστή ::</vt:lpstr>
      <vt:lpstr>Παρουσίαση του PowerPoint</vt:lpstr>
      <vt:lpstr>Παρουσίαση του PowerPoint</vt:lpstr>
      <vt:lpstr>Παράδειγμα - 4</vt:lpstr>
      <vt:lpstr>Παρουσίαση του PowerPoint</vt:lpstr>
      <vt:lpstr>Παρουσίαση του PowerPoint</vt:lpstr>
      <vt:lpstr>Παρουσίαση του PowerPoint</vt:lpstr>
      <vt:lpstr>Παράδειγμα - 5</vt:lpstr>
      <vt:lpstr>Παρουσίαση του PowerPoint</vt:lpstr>
      <vt:lpstr>Παρουσίαση του PowerPoint</vt:lpstr>
      <vt:lpstr>Παράδειγμα - 6 </vt:lpstr>
    </vt:vector>
  </TitlesOfParts>
  <Company>ΒΕΡΕΝΙΚΗ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ΣΤΕΦΑΝΟΣ</cp:lastModifiedBy>
  <cp:revision>177</cp:revision>
  <dcterms:created xsi:type="dcterms:W3CDTF">2003-09-21T16:57:34Z</dcterms:created>
  <dcterms:modified xsi:type="dcterms:W3CDTF">2017-10-24T14:19:42Z</dcterms:modified>
</cp:coreProperties>
</file>