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22"/>
  </p:notesMasterIdLst>
  <p:handoutMasterIdLst>
    <p:handoutMasterId r:id="rId23"/>
  </p:handoutMasterIdLst>
  <p:sldIdLst>
    <p:sldId id="389" r:id="rId2"/>
    <p:sldId id="411" r:id="rId3"/>
    <p:sldId id="472" r:id="rId4"/>
    <p:sldId id="439" r:id="rId5"/>
    <p:sldId id="473" r:id="rId6"/>
    <p:sldId id="457" r:id="rId7"/>
    <p:sldId id="458" r:id="rId8"/>
    <p:sldId id="459" r:id="rId9"/>
    <p:sldId id="460" r:id="rId10"/>
    <p:sldId id="461" r:id="rId11"/>
    <p:sldId id="462" r:id="rId12"/>
    <p:sldId id="463" r:id="rId13"/>
    <p:sldId id="464" r:id="rId14"/>
    <p:sldId id="465" r:id="rId15"/>
    <p:sldId id="466" r:id="rId16"/>
    <p:sldId id="467" r:id="rId17"/>
    <p:sldId id="468" r:id="rId18"/>
    <p:sldId id="469" r:id="rId19"/>
    <p:sldId id="470" r:id="rId20"/>
    <p:sldId id="471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99" autoAdjust="0"/>
    <p:restoredTop sz="94660"/>
  </p:normalViewPr>
  <p:slideViewPr>
    <p:cSldViewPr>
      <p:cViewPr varScale="1">
        <p:scale>
          <a:sx n="113" d="100"/>
          <a:sy n="113" d="100"/>
        </p:scale>
        <p:origin x="201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1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7CC98-A81C-4FDF-9974-FEC014686FD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2119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Arial" charset="0"/>
              </a:defRPr>
            </a:lvl1pPr>
          </a:lstStyle>
          <a:p>
            <a:pPr>
              <a:defRPr/>
            </a:pPr>
            <a:fld id="{F7BB14A8-2285-4AA8-9F56-CF3EE113DBF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34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192C76-DD73-4DC1-A303-C7144B08B84A}" type="slidenum">
              <a:rPr lang="ar-SA" altLang="el-GR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l-GR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560888"/>
            <a:ext cx="585470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504815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B0A7E7-3E3A-4FE3-8CA0-AA43AE90D12B}" type="slidenum">
              <a:rPr lang="ar-SA" altLang="el-GR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l-G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560888"/>
            <a:ext cx="585470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38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3017E-F392-438C-9195-6086AFD621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91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83F86-969A-4545-AD81-D0595B15DF9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8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D4EC2-88C1-485E-B838-C116CEA9D02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57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6673-DD78-4160-800D-B372693D46E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9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77208-EC33-4438-B17A-2EDED1B2D7F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83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9081" y="630546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‹#›</a:t>
            </a:fld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56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1CCCA521-1CA5-4D9B-AC10-850ADFFC2AB5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288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78CFAD02-C95A-4433-AD51-3B6E8D3A642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67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B8BAA-DCE7-4CCA-986E-9A4018103C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5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E669-95C0-4F9A-A23F-2A1068220A2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2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6F556-717E-4FE2-98B1-2A3E4F0A71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0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E7F44-BAEA-47C4-8119-046F8BBEEC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0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  <a:endParaRPr lang="el-GR" altLang="el-G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  <a:endParaRPr lang="el-GR" altLang="el-GR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fld id="{D6D394B9-6DA6-406C-9A32-4C1A469EC0C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7" r:id="rId2"/>
    <p:sldLayoutId id="2147483776" r:id="rId3"/>
    <p:sldLayoutId id="2147483789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3.bin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2.wmf"/><Relationship Id="rId9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  <a:t>Αριθμητική Επίλυση Συνήθων Διαφορικών Εξισώσεων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  <a:t/>
            </a:r>
            <a:b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no Pro Caption" pitchFamily="18" charset="0"/>
              </a:rPr>
              <a:t>O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  <a:t>rdinary </a:t>
            </a:r>
            <a:r>
              <a:rPr lang="en-US" sz="3600" b="1" dirty="0" smtClean="0">
                <a:solidFill>
                  <a:srgbClr val="C00000"/>
                </a:solidFill>
                <a:latin typeface="Arno Pro Caption" pitchFamily="18" charset="0"/>
              </a:rPr>
              <a:t>D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  <a:t>ifferential </a:t>
            </a:r>
            <a:r>
              <a:rPr lang="en-US" sz="3600" b="1" dirty="0" smtClean="0">
                <a:solidFill>
                  <a:srgbClr val="C00000"/>
                </a:solidFill>
                <a:latin typeface="Arno Pro Caption" pitchFamily="18" charset="0"/>
              </a:rPr>
              <a:t>E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no Pro Caption" pitchFamily="18" charset="0"/>
              </a:rPr>
              <a:t>quations</a:t>
            </a:r>
            <a:endParaRPr lang="el-GR" sz="3600" b="1" dirty="0">
              <a:solidFill>
                <a:schemeClr val="accent5">
                  <a:lumMod val="75000"/>
                </a:schemeClr>
              </a:solidFill>
              <a:latin typeface="Arno Pro Captio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10000"/>
            <a:ext cx="7696200" cy="10668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sz="4400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Επισκόπηση</a:t>
            </a:r>
            <a:endParaRPr lang="el-GR" sz="4400" dirty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4348" y="602555"/>
            <a:ext cx="2736304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no Pro Caption" panose="02020502040506020403" pitchFamily="18" charset="0"/>
              </a:rPr>
              <a:t>Δ.Π.Θ. – ΤΜΗΜΑ Μ.Π.Δ.</a:t>
            </a:r>
          </a:p>
          <a:p>
            <a:r>
              <a:rPr lang="el-GR" b="1" dirty="0" smtClean="0">
                <a:latin typeface="Arno Pro Caption" panose="02020502040506020403" pitchFamily="18" charset="0"/>
              </a:rPr>
              <a:t>Αριθμητική Ανάλυση</a:t>
            </a:r>
          </a:p>
          <a:p>
            <a:r>
              <a:rPr lang="el-GR" dirty="0" err="1" smtClean="0">
                <a:latin typeface="Arno Pro Caption" panose="02020502040506020403" pitchFamily="18" charset="0"/>
              </a:rPr>
              <a:t>Ακαδ</a:t>
            </a:r>
            <a:r>
              <a:rPr lang="el-GR" dirty="0" smtClean="0">
                <a:latin typeface="Arno Pro Caption" panose="02020502040506020403" pitchFamily="18" charset="0"/>
              </a:rPr>
              <a:t>. Έτος 20</a:t>
            </a:r>
            <a:r>
              <a:rPr lang="en-US" dirty="0" smtClean="0">
                <a:latin typeface="Arno Pro Caption" panose="02020502040506020403" pitchFamily="18" charset="0"/>
              </a:rPr>
              <a:t>2</a:t>
            </a:r>
            <a:r>
              <a:rPr lang="el-GR" dirty="0" smtClean="0">
                <a:latin typeface="Arno Pro Caption" panose="02020502040506020403" pitchFamily="18" charset="0"/>
              </a:rPr>
              <a:t>3-2024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3017E-F392-438C-9195-6086AFD62125}" type="slidenum">
              <a:rPr lang="ar-SA" b="0" smtClean="0"/>
              <a:pPr>
                <a:defRPr/>
              </a:pPr>
              <a:t>1</a:t>
            </a:fld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73411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3478"/>
          </a:xfrm>
        </p:spPr>
        <p:txBody>
          <a:bodyPr/>
          <a:lstStyle/>
          <a:p>
            <a:r>
              <a:rPr lang="el-GR" dirty="0" smtClean="0"/>
              <a:t>Μέθοδοι </a:t>
            </a:r>
            <a:r>
              <a:rPr lang="en-US" dirty="0" smtClean="0"/>
              <a:t>single step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508"/>
            <a:ext cx="8229600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Explicit</a:t>
            </a:r>
          </a:p>
          <a:p>
            <a:pPr lvl="1"/>
            <a:r>
              <a:rPr lang="el-GR" dirty="0" smtClean="0">
                <a:latin typeface="Arno Pro Caption" panose="02020502040506020403" pitchFamily="18" charset="0"/>
              </a:rPr>
              <a:t>Χαρακτηρίζεται ως </a:t>
            </a:r>
            <a:r>
              <a:rPr lang="en-US" dirty="0" smtClean="0">
                <a:latin typeface="Arno Pro Caption" panose="02020502040506020403" pitchFamily="18" charset="0"/>
              </a:rPr>
              <a:t>right-hand side </a:t>
            </a:r>
            <a:r>
              <a:rPr lang="el-GR" dirty="0" smtClean="0">
                <a:latin typeface="Arno Pro Caption" panose="02020502040506020403" pitchFamily="18" charset="0"/>
              </a:rPr>
              <a:t>, επειδή περιλαμβάνει μόνον γνωστές ποσότητες</a:t>
            </a:r>
          </a:p>
          <a:p>
            <a:endParaRPr lang="el-GR" dirty="0" smtClean="0">
              <a:latin typeface="Arno Pro Caption" panose="02020502040506020403" pitchFamily="18" charset="0"/>
            </a:endParaRPr>
          </a:p>
          <a:p>
            <a:r>
              <a:rPr lang="en-US" u="sng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Implicit</a:t>
            </a:r>
            <a:r>
              <a:rPr lang="en-US" dirty="0" smtClean="0">
                <a:latin typeface="Arno Pro Caption" panose="02020502040506020403" pitchFamily="18" charset="0"/>
              </a:rPr>
              <a:t> </a:t>
            </a:r>
          </a:p>
          <a:p>
            <a:endParaRPr lang="el-GR" dirty="0" smtClean="0">
              <a:latin typeface="Arno Pro Caption" panose="02020502040506020403" pitchFamily="18" charset="0"/>
            </a:endParaRPr>
          </a:p>
          <a:p>
            <a:endParaRPr lang="el-GR" dirty="0">
              <a:latin typeface="Arno Pro Caption" panose="02020502040506020403" pitchFamily="18" charset="0"/>
            </a:endParaRPr>
          </a:p>
          <a:p>
            <a:r>
              <a:rPr lang="el-GR" dirty="0" smtClean="0">
                <a:latin typeface="Arno Pro Caption" panose="02020502040506020403" pitchFamily="18" charset="0"/>
              </a:rPr>
              <a:t>Αν το δεξί μέλος είναι γραμμικό ως προς         τότε η λύση ανάγεται σε </a:t>
            </a:r>
            <a:r>
              <a:rPr lang="en-US" dirty="0" smtClean="0">
                <a:latin typeface="Arno Pro Caption" panose="02020502040506020403" pitchFamily="18" charset="0"/>
              </a:rPr>
              <a:t>explicit formula, </a:t>
            </a:r>
            <a:r>
              <a:rPr lang="el-GR" dirty="0" smtClean="0">
                <a:latin typeface="Arno Pro Caption" panose="02020502040506020403" pitchFamily="18" charset="0"/>
              </a:rPr>
              <a:t>επιλύοντας ως προς  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10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293896"/>
              </p:ext>
            </p:extLst>
          </p:nvPr>
        </p:nvGraphicFramePr>
        <p:xfrm>
          <a:off x="2438400" y="1263650"/>
          <a:ext cx="422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52" name="Equation" r:id="rId3" imgW="2349360" imgH="253800" progId="Equation.DSMT4">
                  <p:embed/>
                </p:oleObj>
              </mc:Choice>
              <mc:Fallback>
                <p:oleObj name="Equation" r:id="rId3" imgW="2349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1263650"/>
                        <a:ext cx="4229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00271"/>
              </p:ext>
            </p:extLst>
          </p:nvPr>
        </p:nvGraphicFramePr>
        <p:xfrm>
          <a:off x="2840567" y="3365332"/>
          <a:ext cx="301315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53" name="Equation" r:id="rId5" imgW="1511280" imgH="253800" progId="Equation.DSMT4">
                  <p:embed/>
                </p:oleObj>
              </mc:Choice>
              <mc:Fallback>
                <p:oleObj name="Equation" r:id="rId5" imgW="15112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0567" y="3365332"/>
                        <a:ext cx="3013157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590800" y="4359025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l-GR" b="1" dirty="0">
                <a:solidFill>
                  <a:srgbClr val="3333FF"/>
                </a:solidFill>
                <a:latin typeface="Arno Pro Caption" panose="02020502040506020403" pitchFamily="18" charset="0"/>
              </a:rPr>
              <a:t>Γενικά το δεξί μέλος είναι μη γραμμικό</a:t>
            </a:r>
          </a:p>
        </p:txBody>
      </p:sp>
      <p:sp>
        <p:nvSpPr>
          <p:cNvPr id="8" name="Down Arrow 7"/>
          <p:cNvSpPr/>
          <p:nvPr/>
        </p:nvSpPr>
        <p:spPr>
          <a:xfrm>
            <a:off x="3048000" y="3867466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Down Arrow 8"/>
          <p:cNvSpPr/>
          <p:nvPr/>
        </p:nvSpPr>
        <p:spPr>
          <a:xfrm>
            <a:off x="5257800" y="3839154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0856" y="5105400"/>
            <a:ext cx="610050" cy="533400"/>
          </a:xfrm>
          <a:prstGeom prst="rect">
            <a:avLst/>
          </a:prstGeom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931414"/>
              </p:ext>
            </p:extLst>
          </p:nvPr>
        </p:nvGraphicFramePr>
        <p:xfrm>
          <a:off x="4045520" y="6096000"/>
          <a:ext cx="603250" cy="524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54" name="Equation" r:id="rId8" imgW="291960" imgH="253800" progId="Equation.DSMT4">
                  <p:embed/>
                </p:oleObj>
              </mc:Choice>
              <mc:Fallback>
                <p:oleObj name="Equation" r:id="rId8" imgW="2919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45520" y="6096000"/>
                        <a:ext cx="603250" cy="524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442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Σφάλματα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Round off errors </a:t>
            </a:r>
            <a:r>
              <a:rPr lang="en-US" sz="2800" dirty="0" smtClean="0">
                <a:latin typeface="Arno Pro Caption" panose="02020502040506020403" pitchFamily="18" charset="0"/>
              </a:rPr>
              <a:t>(</a:t>
            </a:r>
            <a:r>
              <a:rPr lang="el-GR" sz="2800" dirty="0" smtClean="0">
                <a:latin typeface="Arno Pro Caption" panose="02020502040506020403" pitchFamily="18" charset="0"/>
              </a:rPr>
              <a:t>οφείλονται στους υπολογισμούς σε</a:t>
            </a:r>
            <a:r>
              <a:rPr lang="en-US" sz="2800" dirty="0" smtClean="0">
                <a:latin typeface="Arno Pro Caption" panose="02020502040506020403" pitchFamily="18" charset="0"/>
              </a:rPr>
              <a:t> CPU</a:t>
            </a:r>
            <a:r>
              <a:rPr lang="el-GR" sz="2800" dirty="0" smtClean="0">
                <a:latin typeface="Arno Pro Caption" panose="02020502040506020403" pitchFamily="18" charset="0"/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Truncation errors </a:t>
            </a:r>
            <a:r>
              <a:rPr lang="en-US" sz="2800" dirty="0" smtClean="0">
                <a:latin typeface="Arno Pro Caption" panose="02020502040506020403" pitchFamily="18" charset="0"/>
              </a:rPr>
              <a:t>(</a:t>
            </a:r>
            <a:r>
              <a:rPr lang="el-GR" sz="2800" dirty="0" smtClean="0">
                <a:latin typeface="Arno Pro Caption" panose="02020502040506020403" pitchFamily="18" charset="0"/>
              </a:rPr>
              <a:t>οφείλονται στην προσεγγιστική μέθοδο</a:t>
            </a:r>
            <a:r>
              <a:rPr lang="en-US" sz="2800" dirty="0" smtClean="0">
                <a:latin typeface="Arno Pro Caption" panose="02020502040506020403" pitchFamily="18" charset="0"/>
              </a:rPr>
              <a:t> </a:t>
            </a:r>
            <a:r>
              <a:rPr lang="el-GR" sz="2800" dirty="0" smtClean="0">
                <a:latin typeface="Arno Pro Caption" panose="02020502040506020403" pitchFamily="18" charset="0"/>
              </a:rPr>
              <a:t>που χρησιμοποιείται κάθε φορά)</a:t>
            </a:r>
          </a:p>
          <a:p>
            <a:pPr lvl="1"/>
            <a:r>
              <a:rPr lang="en-US" sz="24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Local </a:t>
            </a:r>
            <a:r>
              <a:rPr lang="en-US" sz="2400" dirty="0" smtClean="0">
                <a:latin typeface="Arno Pro Caption" panose="02020502040506020403" pitchFamily="18" charset="0"/>
              </a:rPr>
              <a:t>(</a:t>
            </a:r>
            <a:r>
              <a:rPr lang="el-GR" sz="2400" dirty="0" smtClean="0">
                <a:latin typeface="Arno Pro Caption" panose="02020502040506020403" pitchFamily="18" charset="0"/>
              </a:rPr>
              <a:t>εξαρτώνται από το βήμα που εκτελείται κάθε φορά)</a:t>
            </a:r>
          </a:p>
          <a:p>
            <a:pPr lvl="1"/>
            <a:r>
              <a:rPr lang="en-US" sz="24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Propagation (accumulated) </a:t>
            </a:r>
            <a:r>
              <a:rPr lang="el-GR" sz="2400" dirty="0" smtClean="0">
                <a:latin typeface="Arno Pro Caption" panose="02020502040506020403" pitchFamily="18" charset="0"/>
              </a:rPr>
              <a:t>σφάλμα που κληρονομείται από σωρευτικά τοπικά σφάλματα από τα προηγούμενα βήματα της μεθόδου</a:t>
            </a:r>
          </a:p>
          <a:p>
            <a:pPr lvl="1"/>
            <a:endParaRPr lang="el-GR" sz="2400" dirty="0">
              <a:latin typeface="Arno Pro Caption" panose="02020502040506020403" pitchFamily="18" charset="0"/>
            </a:endParaRPr>
          </a:p>
          <a:p>
            <a:pPr lvl="1"/>
            <a:r>
              <a:rPr lang="en-US" sz="24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Local + propagation = global truncation error</a:t>
            </a:r>
            <a:endParaRPr lang="el-GR" sz="24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11</a:t>
            </a:fld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264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Κατηγορία: </a:t>
            </a:r>
            <a:r>
              <a:rPr lang="en-US" dirty="0" smtClean="0"/>
              <a:t>Single Step - EXPLICIT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12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45304"/>
              </p:ext>
            </p:extLst>
          </p:nvPr>
        </p:nvGraphicFramePr>
        <p:xfrm>
          <a:off x="762000" y="1405732"/>
          <a:ext cx="5222876" cy="152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8" name="Equation" r:id="rId3" imgW="2476440" imgH="723600" progId="Equation.DSMT4">
                  <p:embed/>
                </p:oleObj>
              </mc:Choice>
              <mc:Fallback>
                <p:oleObj name="Equation" r:id="rId3" imgW="247644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405732"/>
                        <a:ext cx="5222876" cy="152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71800" y="2286000"/>
            <a:ext cx="5710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Arno Pro Caption" panose="02020502040506020403" pitchFamily="18" charset="0"/>
              </a:rPr>
              <a:t>Σταθερά που εκτιμάται στο εν λόγω διάστημα </a:t>
            </a:r>
            <a:endParaRPr lang="el-GR" sz="2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106167"/>
              </p:ext>
            </p:extLst>
          </p:nvPr>
        </p:nvGraphicFramePr>
        <p:xfrm>
          <a:off x="7552381" y="2251105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9" name="Equation" r:id="rId5" imgW="609480" imgH="253800" progId="Equation.DSMT4">
                  <p:embed/>
                </p:oleObj>
              </mc:Choice>
              <mc:Fallback>
                <p:oleObj name="Equation" r:id="rId5" imgW="609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2381" y="2251105"/>
                        <a:ext cx="11303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52576" y="4756971"/>
            <a:ext cx="5381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Euler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Modified Euler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Midpoint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Οικογένεια Μεθόδων </a:t>
            </a:r>
            <a:r>
              <a:rPr lang="en-US" sz="2400" b="1" dirty="0" err="1" smtClean="0">
                <a:solidFill>
                  <a:srgbClr val="3333FF"/>
                </a:solidFill>
                <a:latin typeface="Arno Pro Caption" panose="02020502040506020403" pitchFamily="18" charset="0"/>
              </a:rPr>
              <a:t>Runge-Kutta</a:t>
            </a:r>
            <a:endParaRPr lang="el-GR" sz="2400" b="1" dirty="0">
              <a:solidFill>
                <a:srgbClr val="3333FF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362200" y="4116739"/>
            <a:ext cx="1143000" cy="6519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Right Arrow 11"/>
          <p:cNvSpPr/>
          <p:nvPr/>
        </p:nvSpPr>
        <p:spPr>
          <a:xfrm>
            <a:off x="2514600" y="2409855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762000" y="2976105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Αρχίζουμε την αριθμητική λύση από εκεί όπου ορίζεται η αρχική συνθήκη</a:t>
            </a:r>
            <a:endParaRPr lang="el-GR" b="1" dirty="0">
              <a:solidFill>
                <a:srgbClr val="3333FF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0834" y="3466175"/>
            <a:ext cx="619336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Οι διάφορες τέτοιες μέθοδοι διαφοροποιούνται στον τρόπο υπολογισμού της κλίσης </a:t>
            </a:r>
            <a:r>
              <a:rPr lang="en-US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(slope)</a:t>
            </a:r>
            <a:endParaRPr lang="el-GR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12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 Methods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81" y="15240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Arno Pro Caption" panose="02020502040506020403" pitchFamily="18" charset="0"/>
              </a:rPr>
              <a:t>Explicit</a:t>
            </a:r>
            <a:endParaRPr lang="el-GR" dirty="0" smtClean="0">
              <a:latin typeface="Arno Pro Caption" panose="02020502040506020403" pitchFamily="18" charset="0"/>
            </a:endParaRPr>
          </a:p>
          <a:p>
            <a:endParaRPr lang="el-GR" dirty="0">
              <a:latin typeface="Arno Pro Caption" panose="02020502040506020403" pitchFamily="18" charset="0"/>
            </a:endParaRPr>
          </a:p>
          <a:p>
            <a:endParaRPr lang="el-GR" dirty="0" smtClean="0">
              <a:latin typeface="Arno Pro Caption" panose="02020502040506020403" pitchFamily="18" charset="0"/>
            </a:endParaRPr>
          </a:p>
          <a:p>
            <a:endParaRPr lang="el-GR" dirty="0">
              <a:latin typeface="Arno Pro Caption" panose="02020502040506020403" pitchFamily="18" charset="0"/>
            </a:endParaRPr>
          </a:p>
          <a:p>
            <a:r>
              <a:rPr lang="en-US" dirty="0" smtClean="0">
                <a:latin typeface="Arno Pro Caption" panose="02020502040506020403" pitchFamily="18" charset="0"/>
              </a:rPr>
              <a:t>Implicit</a:t>
            </a:r>
          </a:p>
          <a:p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13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505349"/>
              </p:ext>
            </p:extLst>
          </p:nvPr>
        </p:nvGraphicFramePr>
        <p:xfrm>
          <a:off x="3204892" y="4067882"/>
          <a:ext cx="37465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0" name="Equation" r:id="rId3" imgW="1828800" imgH="520560" progId="Equation.DSMT4">
                  <p:embed/>
                </p:oleObj>
              </mc:Choice>
              <mc:Fallback>
                <p:oleObj name="Equation" r:id="rId3" imgW="18288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4892" y="4067882"/>
                        <a:ext cx="37465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>
            <a:off x="4697142" y="2597835"/>
            <a:ext cx="533400" cy="4572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92142" y="3055035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Arno Pro Caption" panose="02020502040506020403" pitchFamily="18" charset="0"/>
              </a:rPr>
              <a:t>Μέσω αριθμητικής ολοκλήρωσης</a:t>
            </a:r>
            <a:endParaRPr lang="el-GR" b="1" dirty="0">
              <a:latin typeface="Arno Pro Caption" panose="02020502040506020403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40142" y="2597835"/>
            <a:ext cx="533400" cy="5334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61000" y="316605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Arno Pro Caption" panose="02020502040506020403" pitchFamily="18" charset="0"/>
              </a:rPr>
              <a:t>Μέσω πεπερασμένων διαφορών</a:t>
            </a:r>
            <a:endParaRPr lang="el-GR" b="1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664657"/>
              </p:ext>
            </p:extLst>
          </p:nvPr>
        </p:nvGraphicFramePr>
        <p:xfrm>
          <a:off x="3477941" y="1531035"/>
          <a:ext cx="3278459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1" name="Equation" r:id="rId5" imgW="1600200" imgH="520560" progId="Equation.DSMT4">
                  <p:embed/>
                </p:oleObj>
              </mc:Choice>
              <mc:Fallback>
                <p:oleObj name="Equation" r:id="rId5" imgW="16002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77941" y="1531035"/>
                        <a:ext cx="3278459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5715000" y="5134682"/>
            <a:ext cx="658542" cy="4975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34000" y="5654199"/>
            <a:ext cx="261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Arno Pro Caption" panose="02020502040506020403" pitchFamily="18" charset="0"/>
              </a:rPr>
              <a:t>Γραμμική ή 2</a:t>
            </a:r>
            <a:r>
              <a:rPr lang="el-GR" b="1" baseline="30000" dirty="0" smtClean="0">
                <a:latin typeface="Arno Pro Caption" panose="02020502040506020403" pitchFamily="18" charset="0"/>
              </a:rPr>
              <a:t>ης</a:t>
            </a:r>
            <a:r>
              <a:rPr lang="el-GR" b="1" dirty="0" smtClean="0">
                <a:latin typeface="Arno Pro Caption" panose="02020502040506020403" pitchFamily="18" charset="0"/>
              </a:rPr>
              <a:t> τάξης</a:t>
            </a:r>
            <a:endParaRPr lang="el-GR" b="1" dirty="0">
              <a:latin typeface="Arno Pro Caption" panose="02020502040506020403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810000" y="5134682"/>
            <a:ext cx="1219200" cy="4279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72159" y="5595333"/>
            <a:ext cx="4105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Αν δεν είναι γραμμική ή 2</a:t>
            </a:r>
            <a:r>
              <a:rPr lang="el-GR" b="1" baseline="300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ης</a:t>
            </a:r>
            <a:r>
              <a:rPr lang="el-GR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 τάξης η επίλυση είναι δύσκολη, ΓΕΝΙΚΑ ΕΊΝΑΙ ΜΗ ΓΡΑΜΜΙΚΗ (Κεφάλαιο 1) </a:t>
            </a:r>
            <a:endParaRPr lang="el-GR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97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FF"/>
                </a:solidFill>
              </a:rPr>
              <a:t>Modified Euler’s Method</a:t>
            </a:r>
            <a:endParaRPr lang="el-GR" dirty="0">
              <a:solidFill>
                <a:srgbClr val="33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 smtClean="0">
                <a:latin typeface="Arno Pro Caption" panose="02020502040506020403" pitchFamily="18" charset="0"/>
              </a:rPr>
              <a:t>SINGLE STEP explicit (</a:t>
            </a:r>
            <a:r>
              <a:rPr lang="el-GR" sz="2400" dirty="0" smtClean="0">
                <a:latin typeface="Arno Pro Caption" panose="02020502040506020403" pitchFamily="18" charset="0"/>
              </a:rPr>
              <a:t>λέγεται και </a:t>
            </a:r>
            <a:r>
              <a:rPr lang="en-US" sz="2400" dirty="0" err="1" smtClean="0">
                <a:latin typeface="Arno Pro Caption" panose="02020502040506020403" pitchFamily="18" charset="0"/>
              </a:rPr>
              <a:t>Heun’s</a:t>
            </a:r>
            <a:r>
              <a:rPr lang="en-US" sz="2400" dirty="0" smtClean="0">
                <a:latin typeface="Arno Pro Caption" panose="02020502040506020403" pitchFamily="18" charset="0"/>
              </a:rPr>
              <a:t>)</a:t>
            </a:r>
          </a:p>
          <a:p>
            <a:r>
              <a:rPr 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Μειονέκτημα </a:t>
            </a:r>
            <a:r>
              <a:rPr lang="el-GR" sz="2400" dirty="0" smtClean="0">
                <a:latin typeface="Arno Pro Caption" panose="02020502040506020403" pitchFamily="18" charset="0"/>
              </a:rPr>
              <a:t>: σε κάθε </a:t>
            </a:r>
            <a:r>
              <a:rPr lang="en-US" sz="2400" dirty="0" smtClean="0">
                <a:latin typeface="Arno Pro Caption" panose="02020502040506020403" pitchFamily="18" charset="0"/>
              </a:rPr>
              <a:t>step (sub-interval) </a:t>
            </a:r>
            <a:r>
              <a:rPr lang="el-GR" sz="2400" dirty="0" smtClean="0">
                <a:latin typeface="Arno Pro Caption" panose="02020502040506020403" pitchFamily="18" charset="0"/>
              </a:rPr>
              <a:t>η παράγωγος (δηλ. η κλίση – </a:t>
            </a:r>
            <a:r>
              <a:rPr lang="en-US" sz="2400" dirty="0" smtClean="0">
                <a:latin typeface="Arno Pro Caption" panose="02020502040506020403" pitchFamily="18" charset="0"/>
              </a:rPr>
              <a:t>slope)</a:t>
            </a:r>
            <a:r>
              <a:rPr lang="el-GR" sz="2400" dirty="0" smtClean="0">
                <a:latin typeface="Arno Pro Caption" panose="02020502040506020403" pitchFamily="18" charset="0"/>
              </a:rPr>
              <a:t> ανάμεσα στα </a:t>
            </a:r>
            <a:r>
              <a:rPr lang="en-US" sz="2400" dirty="0" smtClean="0">
                <a:latin typeface="Arno Pro Caption" panose="02020502040506020403" pitchFamily="18" charset="0"/>
              </a:rPr>
              <a:t>           </a:t>
            </a:r>
            <a:r>
              <a:rPr lang="el-GR" sz="2400" dirty="0" smtClean="0">
                <a:latin typeface="Arno Pro Caption" panose="02020502040506020403" pitchFamily="18" charset="0"/>
              </a:rPr>
              <a:t>και                  είναι σταθερή και ίση με την κλίση στο προηγούμενο σημείο            - είναι ΠΗΓΗ ΣΦΑΛΜΑΤΩΝ.</a:t>
            </a:r>
          </a:p>
          <a:p>
            <a:r>
              <a:rPr lang="el-GR" sz="2400" dirty="0" smtClean="0">
                <a:latin typeface="Arno Pro Caption" panose="02020502040506020403" pitchFamily="18" charset="0"/>
              </a:rPr>
              <a:t>Η τροποποιημένη </a:t>
            </a:r>
            <a:r>
              <a:rPr lang="en-US" sz="2400" dirty="0" smtClean="0">
                <a:latin typeface="Arno Pro Caption" panose="02020502040506020403" pitchFamily="18" charset="0"/>
              </a:rPr>
              <a:t>Euler </a:t>
            </a:r>
            <a:r>
              <a:rPr lang="el-GR" sz="2400" dirty="0" smtClean="0">
                <a:latin typeface="Arno Pro Caption" panose="02020502040506020403" pitchFamily="18" charset="0"/>
              </a:rPr>
              <a:t>προσπαθεί να την διορθώσει:</a:t>
            </a:r>
          </a:p>
          <a:p>
            <a:pPr marL="0" indent="0">
              <a:buNone/>
            </a:pPr>
            <a:r>
              <a:rPr lang="en-US" sz="2400" dirty="0" smtClean="0">
                <a:latin typeface="Arno Pro Caption" panose="02020502040506020403" pitchFamily="18" charset="0"/>
              </a:rPr>
              <a:t>	</a:t>
            </a:r>
            <a:r>
              <a:rPr lang="el-GR" sz="2400" dirty="0" smtClean="0">
                <a:latin typeface="Arno Pro Caption" panose="02020502040506020403" pitchFamily="18" charset="0"/>
              </a:rPr>
              <a:t>1) βρίσκει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Arno Pro Caption" panose="02020502040506020403" pitchFamily="18" charset="0"/>
              </a:rPr>
              <a:t>	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Arno Pro Caption" panose="02020502040506020403" pitchFamily="18" charset="0"/>
              </a:rPr>
              <a:t>	</a:t>
            </a:r>
            <a:r>
              <a:rPr lang="en-US" sz="2400" dirty="0" smtClean="0">
                <a:latin typeface="Arno Pro Caption" panose="02020502040506020403" pitchFamily="18" charset="0"/>
              </a:rPr>
              <a:t>2) </a:t>
            </a:r>
            <a:endParaRPr lang="el-GR" sz="2400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14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531288"/>
              </p:ext>
            </p:extLst>
          </p:nvPr>
        </p:nvGraphicFramePr>
        <p:xfrm>
          <a:off x="5410200" y="2138892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39" name="Equation" r:id="rId3" imgW="736560" imgH="253800" progId="Equation.DSMT4">
                  <p:embed/>
                </p:oleObj>
              </mc:Choice>
              <mc:Fallback>
                <p:oleObj name="Equation" r:id="rId3" imgW="736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10200" y="2138892"/>
                        <a:ext cx="1104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675975"/>
              </p:ext>
            </p:extLst>
          </p:nvPr>
        </p:nvGraphicFramePr>
        <p:xfrm>
          <a:off x="6248400" y="2518218"/>
          <a:ext cx="7620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0" name="Equation" r:id="rId5" imgW="507960" imgH="241200" progId="Equation.DSMT4">
                  <p:embed/>
                </p:oleObj>
              </mc:Choice>
              <mc:Fallback>
                <p:oleObj name="Equation" r:id="rId5" imgW="5079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48400" y="2518218"/>
                        <a:ext cx="76200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620876"/>
              </p:ext>
            </p:extLst>
          </p:nvPr>
        </p:nvGraphicFramePr>
        <p:xfrm>
          <a:off x="4191000" y="2117725"/>
          <a:ext cx="7620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1" name="Equation" r:id="rId7" imgW="507960" imgH="241200" progId="Equation.DSMT4">
                  <p:embed/>
                </p:oleObj>
              </mc:Choice>
              <mc:Fallback>
                <p:oleObj name="Equation" r:id="rId7" imgW="5079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91000" y="2117725"/>
                        <a:ext cx="762000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82967"/>
              </p:ext>
            </p:extLst>
          </p:nvPr>
        </p:nvGraphicFramePr>
        <p:xfrm>
          <a:off x="2976344" y="3657600"/>
          <a:ext cx="319131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2" name="Equation" r:id="rId9" imgW="1600200" imgH="279360" progId="Equation.DSMT4">
                  <p:embed/>
                </p:oleObj>
              </mc:Choice>
              <mc:Fallback>
                <p:oleObj name="Equation" r:id="rId9" imgW="1600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76344" y="3657600"/>
                        <a:ext cx="3191311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098823"/>
              </p:ext>
            </p:extLst>
          </p:nvPr>
        </p:nvGraphicFramePr>
        <p:xfrm>
          <a:off x="1981200" y="4394114"/>
          <a:ext cx="4780518" cy="125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3" name="Equation" r:id="rId11" imgW="2755800" imgH="723600" progId="Equation.DSMT4">
                  <p:embed/>
                </p:oleObj>
              </mc:Choice>
              <mc:Fallback>
                <p:oleObj name="Equation" r:id="rId11" imgW="275580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81200" y="4394114"/>
                        <a:ext cx="4780518" cy="1255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8632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Midpoint Method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15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922534"/>
              </p:ext>
            </p:extLst>
          </p:nvPr>
        </p:nvGraphicFramePr>
        <p:xfrm>
          <a:off x="2705214" y="1600200"/>
          <a:ext cx="3860800" cy="1642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4" name="Equation" r:id="rId3" imgW="1701720" imgH="723600" progId="Equation.DSMT4">
                  <p:embed/>
                </p:oleObj>
              </mc:Choice>
              <mc:Fallback>
                <p:oleObj name="Equation" r:id="rId3" imgW="170172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5214" y="1600200"/>
                        <a:ext cx="3860800" cy="16422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1844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3333FF"/>
                </a:solidFill>
              </a:rPr>
              <a:t>Runge-Kutta</a:t>
            </a:r>
            <a:r>
              <a:rPr lang="en-US" dirty="0" smtClean="0">
                <a:solidFill>
                  <a:srgbClr val="3333FF"/>
                </a:solidFill>
              </a:rPr>
              <a:t> Methods</a:t>
            </a:r>
            <a:endParaRPr lang="el-GR" dirty="0">
              <a:solidFill>
                <a:srgbClr val="33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Οικογένεια μεθόδων </a:t>
            </a:r>
            <a:r>
              <a:rPr lang="en-US" b="1" u="sng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single step explicit</a:t>
            </a:r>
          </a:p>
          <a:p>
            <a:r>
              <a:rPr lang="en-US" dirty="0" smtClean="0">
                <a:latin typeface="Arno Pro Caption" panose="02020502040506020403" pitchFamily="18" charset="0"/>
              </a:rPr>
              <a:t>Slope is considered at several points within the subinterval</a:t>
            </a:r>
          </a:p>
          <a:p>
            <a:r>
              <a:rPr lang="en-US" dirty="0" smtClean="0">
                <a:latin typeface="Arno Pro Caption" panose="02020502040506020403" pitchFamily="18" charset="0"/>
              </a:rPr>
              <a:t>Order of R-K method</a:t>
            </a:r>
          </a:p>
          <a:p>
            <a:pPr lvl="1"/>
            <a:r>
              <a:rPr lang="en-US" dirty="0" smtClean="0">
                <a:latin typeface="Arno Pro Caption" panose="02020502040506020403" pitchFamily="18" charset="0"/>
              </a:rPr>
              <a:t>Identified by the number of points are used to</a:t>
            </a:r>
          </a:p>
          <a:p>
            <a:pPr lvl="1"/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16</a:t>
            </a:fld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832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order R-K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17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610072"/>
              </p:ext>
            </p:extLst>
          </p:nvPr>
        </p:nvGraphicFramePr>
        <p:xfrm>
          <a:off x="2172636" y="1295400"/>
          <a:ext cx="4346812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4" name="Equation" r:id="rId3" imgW="2311200" imgH="850680" progId="Equation.DSMT4">
                  <p:embed/>
                </p:oleObj>
              </mc:Choice>
              <mc:Fallback>
                <p:oleObj name="Equation" r:id="rId3" imgW="2311200" imgH="850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2636" y="1295400"/>
                        <a:ext cx="4346812" cy="160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6800" y="342900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Άρα οι μέθοδοι </a:t>
            </a:r>
            <a:r>
              <a:rPr lang="en-US" sz="28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Modified Euler, midpoint </a:t>
            </a:r>
            <a:r>
              <a:rPr lang="el-GR" sz="28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είναι περιπτώσεις της 2</a:t>
            </a:r>
            <a:r>
              <a:rPr lang="el-GR" sz="2800" baseline="300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ης</a:t>
            </a:r>
            <a:r>
              <a:rPr lang="el-GR" sz="28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 τάξης της μεθόδου </a:t>
            </a:r>
            <a:r>
              <a:rPr lang="en-US" sz="28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R-K</a:t>
            </a:r>
            <a:endParaRPr lang="el-GR" sz="2800" dirty="0">
              <a:solidFill>
                <a:srgbClr val="0070C0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01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Order R-K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18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122782"/>
              </p:ext>
            </p:extLst>
          </p:nvPr>
        </p:nvGraphicFramePr>
        <p:xfrm>
          <a:off x="1295399" y="1417638"/>
          <a:ext cx="6553201" cy="58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2" name="Equation" r:id="rId3" imgW="3009600" imgH="266400" progId="Equation.DSMT4">
                  <p:embed/>
                </p:oleObj>
              </mc:Choice>
              <mc:Fallback>
                <p:oleObj name="Equation" r:id="rId3" imgW="3009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399" y="1417638"/>
                        <a:ext cx="6553201" cy="58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0" y="23622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Arno Pro Caption" panose="02020502040506020403" pitchFamily="18" charset="0"/>
              </a:rPr>
              <a:t>Τυπικές τιμές:</a:t>
            </a:r>
            <a:endParaRPr lang="el-GR" sz="24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96436"/>
              </p:ext>
            </p:extLst>
          </p:nvPr>
        </p:nvGraphicFramePr>
        <p:xfrm>
          <a:off x="3505200" y="3031298"/>
          <a:ext cx="1225550" cy="1626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93" name="Equation" r:id="rId5" imgW="698400" imgH="927000" progId="Equation.DSMT4">
                  <p:embed/>
                </p:oleObj>
              </mc:Choice>
              <mc:Fallback>
                <p:oleObj name="Equation" r:id="rId5" imgW="69840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05200" y="3031298"/>
                        <a:ext cx="1225550" cy="16266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9230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Step Methods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no Pro Caption" panose="02020502040506020403" pitchFamily="18" charset="0"/>
              </a:rPr>
              <a:t>Implicit</a:t>
            </a:r>
          </a:p>
          <a:p>
            <a:r>
              <a:rPr lang="en-US" dirty="0" smtClean="0">
                <a:latin typeface="Arno Pro Caption" panose="02020502040506020403" pitchFamily="18" charset="0"/>
              </a:rPr>
              <a:t>Explicit</a:t>
            </a:r>
          </a:p>
          <a:p>
            <a:r>
              <a:rPr lang="el-GR" dirty="0" smtClean="0">
                <a:latin typeface="Arno Pro Caption" panose="02020502040506020403" pitchFamily="18" charset="0"/>
              </a:rPr>
              <a:t>Μέθοδοι </a:t>
            </a:r>
            <a:r>
              <a:rPr lang="en-US" dirty="0" smtClean="0">
                <a:latin typeface="Arno Pro Caption" panose="02020502040506020403" pitchFamily="18" charset="0"/>
              </a:rPr>
              <a:t>predictor - corrector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19</a:t>
            </a:fld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50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27173"/>
          </a:xfrm>
        </p:spPr>
        <p:txBody>
          <a:bodyPr/>
          <a:lstStyle/>
          <a:p>
            <a:r>
              <a:rPr lang="en-US" altLang="el-GR" sz="3200" dirty="0" smtClean="0">
                <a:solidFill>
                  <a:schemeClr val="accent5">
                    <a:lumMod val="75000"/>
                  </a:schemeClr>
                </a:solidFill>
              </a:rPr>
              <a:t>Ordinal Differential Equations - ODEs</a:t>
            </a:r>
            <a:endParaRPr lang="en-US" altLang="el-GR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181600"/>
          </a:xfrm>
          <a:solidFill>
            <a:srgbClr val="FFFF99">
              <a:alpha val="48000"/>
            </a:srgbClr>
          </a:solidFill>
        </p:spPr>
        <p:txBody>
          <a:bodyPr/>
          <a:lstStyle/>
          <a:p>
            <a:r>
              <a:rPr lang="el-GR" altLang="el-GR" sz="28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Μία ανεξάρτητη μεταβλητή</a:t>
            </a:r>
          </a:p>
          <a:p>
            <a:r>
              <a:rPr lang="el-GR" altLang="el-GR" sz="28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1</a:t>
            </a:r>
            <a:r>
              <a:rPr lang="el-GR" altLang="el-GR" sz="2800" b="1" baseline="300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ης</a:t>
            </a:r>
            <a:r>
              <a:rPr lang="el-GR" altLang="el-GR" sz="28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τάξης </a:t>
            </a:r>
            <a:r>
              <a:rPr lang="en-US" altLang="el-GR" sz="28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ODE : </a:t>
            </a:r>
            <a:r>
              <a:rPr lang="el-GR" altLang="el-GR" sz="28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όταν περιλαμβάνει την 1</a:t>
            </a:r>
            <a:r>
              <a:rPr lang="el-GR" altLang="el-GR" sz="2800" b="1" baseline="300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η</a:t>
            </a:r>
            <a:r>
              <a:rPr lang="el-GR" altLang="el-GR" sz="28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παράγωγο της εξαρτημένης μεταβλητής</a:t>
            </a:r>
          </a:p>
          <a:p>
            <a:pPr lvl="1"/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   : </a:t>
            </a:r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η ανεξάρτητη μεταβλητή</a:t>
            </a:r>
          </a:p>
          <a:p>
            <a:pPr lvl="1"/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  : </a:t>
            </a:r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η εξαρτημένη μεταβλητή </a:t>
            </a:r>
            <a:endParaRPr lang="en-US" altLang="el-GR" sz="2400" b="1" dirty="0" smtClean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lvl="1"/>
            <a:endParaRPr lang="en-US" altLang="el-GR" sz="2400" b="1" dirty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lvl="1"/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Γραμμική : όταν είναι γραμμική συνάρτηση των</a:t>
            </a:r>
          </a:p>
          <a:p>
            <a:pPr marL="457200" lvl="1" indent="0">
              <a:buNone/>
            </a:pPr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	Π.χ. </a:t>
            </a:r>
          </a:p>
          <a:p>
            <a:pPr marL="457200" lvl="1" indent="0">
              <a:buNone/>
            </a:pPr>
            <a:endParaRPr lang="el-GR" altLang="el-GR" sz="2400" b="1" dirty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lvl="1"/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Μη γραμμική π.χ.</a:t>
            </a:r>
          </a:p>
          <a:p>
            <a:pPr marL="457200" lvl="1" indent="0">
              <a:buNone/>
            </a:pPr>
            <a:endParaRPr lang="en-US" altLang="el-GR" sz="2400" b="1" dirty="0" smtClean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2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87109"/>
              </p:ext>
            </p:extLst>
          </p:nvPr>
        </p:nvGraphicFramePr>
        <p:xfrm>
          <a:off x="5334000" y="2133600"/>
          <a:ext cx="990600" cy="787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1" name="Equation" r:id="rId4" imgW="495000" imgH="393480" progId="Equation.DSMT4">
                  <p:embed/>
                </p:oleObj>
              </mc:Choice>
              <mc:Fallback>
                <p:oleObj name="Equation" r:id="rId4" imgW="495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0" y="2133600"/>
                        <a:ext cx="990600" cy="787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372658"/>
              </p:ext>
            </p:extLst>
          </p:nvPr>
        </p:nvGraphicFramePr>
        <p:xfrm>
          <a:off x="1212850" y="2809936"/>
          <a:ext cx="3175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2" name="Equation" r:id="rId6" imgW="126720" imgH="139680" progId="Equation.DSMT4">
                  <p:embed/>
                </p:oleObj>
              </mc:Choice>
              <mc:Fallback>
                <p:oleObj name="Equation" r:id="rId6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2850" y="2809936"/>
                        <a:ext cx="317500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420431"/>
              </p:ext>
            </p:extLst>
          </p:nvPr>
        </p:nvGraphicFramePr>
        <p:xfrm>
          <a:off x="1185333" y="3276600"/>
          <a:ext cx="323850" cy="382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3" name="Equation" r:id="rId8" imgW="139680" imgH="164880" progId="Equation.DSMT4">
                  <p:embed/>
                </p:oleObj>
              </mc:Choice>
              <mc:Fallback>
                <p:oleObj name="Equation" r:id="rId8" imgW="1396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85333" y="3276600"/>
                        <a:ext cx="323850" cy="382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906780"/>
              </p:ext>
            </p:extLst>
          </p:nvPr>
        </p:nvGraphicFramePr>
        <p:xfrm>
          <a:off x="7391400" y="3860800"/>
          <a:ext cx="685800" cy="733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4" name="Equation" r:id="rId10" imgW="368280" imgH="393480" progId="Equation.DSMT4">
                  <p:embed/>
                </p:oleObj>
              </mc:Choice>
              <mc:Fallback>
                <p:oleObj name="Equation" r:id="rId10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91400" y="3860800"/>
                        <a:ext cx="685800" cy="733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563156"/>
              </p:ext>
            </p:extLst>
          </p:nvPr>
        </p:nvGraphicFramePr>
        <p:xfrm>
          <a:off x="2286000" y="4416233"/>
          <a:ext cx="483807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5" name="Equation" r:id="rId12" imgW="2273040" imgH="393480" progId="Equation.DSMT4">
                  <p:embed/>
                </p:oleObj>
              </mc:Choice>
              <mc:Fallback>
                <p:oleObj name="Equation" r:id="rId12" imgW="227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86000" y="4416233"/>
                        <a:ext cx="4838072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270312"/>
              </p:ext>
            </p:extLst>
          </p:nvPr>
        </p:nvGraphicFramePr>
        <p:xfrm>
          <a:off x="3547119" y="5225828"/>
          <a:ext cx="51355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56" name="Equation" r:id="rId14" imgW="2412720" imgH="393480" progId="Equation.DSMT4">
                  <p:embed/>
                </p:oleObj>
              </mc:Choice>
              <mc:Fallback>
                <p:oleObj name="Equation" r:id="rId14" imgW="2412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547119" y="5225828"/>
                        <a:ext cx="5135562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53001" y="2922446"/>
            <a:ext cx="372968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Στην εξίσωση, εκτός από μεταβλητές, έχουμε και διαφορικά κάποιας συνάρτησης, που δεν γνωρίζουμε </a:t>
            </a:r>
            <a:endParaRPr lang="el-GR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02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Δ.Ε. 1</a:t>
            </a:r>
            <a:r>
              <a:rPr lang="el-GR" baseline="30000" dirty="0" smtClean="0"/>
              <a:t>ης</a:t>
            </a:r>
            <a:r>
              <a:rPr lang="el-GR" dirty="0" smtClean="0"/>
              <a:t> τάξης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20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399413"/>
              </p:ext>
            </p:extLst>
          </p:nvPr>
        </p:nvGraphicFramePr>
        <p:xfrm>
          <a:off x="533399" y="1219200"/>
          <a:ext cx="2494241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6" name="Equation" r:id="rId3" imgW="1701720" imgH="1663560" progId="Equation.DSMT4">
                  <p:embed/>
                </p:oleObj>
              </mc:Choice>
              <mc:Fallback>
                <p:oleObj name="Equation" r:id="rId3" imgW="1701720" imgH="1663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399" y="1219200"/>
                        <a:ext cx="2494241" cy="243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30153"/>
              </p:ext>
            </p:extLst>
          </p:nvPr>
        </p:nvGraphicFramePr>
        <p:xfrm>
          <a:off x="4724400" y="2819400"/>
          <a:ext cx="319030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7" name="Equation" r:id="rId5" imgW="1765080" imgH="1054080" progId="Equation.DSMT4">
                  <p:embed/>
                </p:oleObj>
              </mc:Choice>
              <mc:Fallback>
                <p:oleObj name="Equation" r:id="rId5" imgW="1765080" imgH="1054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24400" y="2819400"/>
                        <a:ext cx="3190301" cy="190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480060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Arno Pro Caption" panose="02020502040506020403" pitchFamily="18" charset="0"/>
              </a:rPr>
              <a:t>Μέθοδοι :</a:t>
            </a:r>
          </a:p>
          <a:p>
            <a:pPr marL="342900" indent="-342900">
              <a:buAutoNum type="arabicParenR"/>
            </a:pPr>
            <a:r>
              <a:rPr lang="en-US" sz="2400" b="1" dirty="0" smtClean="0">
                <a:latin typeface="Arno Pro Caption" panose="02020502040506020403" pitchFamily="18" charset="0"/>
              </a:rPr>
              <a:t>Euler explicit method</a:t>
            </a:r>
          </a:p>
          <a:p>
            <a:pPr marL="342900" indent="-342900">
              <a:buAutoNum type="arabicParenR"/>
            </a:pPr>
            <a:r>
              <a:rPr lang="en-US" sz="2400" b="1" dirty="0" smtClean="0">
                <a:latin typeface="Arno Pro Caption" panose="02020502040506020403" pitchFamily="18" charset="0"/>
              </a:rPr>
              <a:t>2</a:t>
            </a:r>
            <a:r>
              <a:rPr lang="en-US" sz="2400" b="1" baseline="30000" dirty="0" smtClean="0">
                <a:latin typeface="Arno Pro Caption" panose="02020502040506020403" pitchFamily="18" charset="0"/>
              </a:rPr>
              <a:t>nd</a:t>
            </a:r>
            <a:r>
              <a:rPr lang="en-US" sz="2400" b="1" dirty="0" smtClean="0">
                <a:latin typeface="Arno Pro Caption" panose="02020502040506020403" pitchFamily="18" charset="0"/>
              </a:rPr>
              <a:t> order R-K</a:t>
            </a:r>
          </a:p>
          <a:p>
            <a:pPr marL="342900" indent="-342900">
              <a:buAutoNum type="arabicParenR"/>
            </a:pPr>
            <a:r>
              <a:rPr lang="en-US" sz="2400" b="1" dirty="0" smtClean="0">
                <a:latin typeface="Arno Pro Caption" panose="02020502040506020403" pitchFamily="18" charset="0"/>
              </a:rPr>
              <a:t>4</a:t>
            </a:r>
            <a:r>
              <a:rPr lang="en-US" sz="2400" b="1" baseline="30000" dirty="0" smtClean="0">
                <a:latin typeface="Arno Pro Caption" panose="02020502040506020403" pitchFamily="18" charset="0"/>
              </a:rPr>
              <a:t>th</a:t>
            </a:r>
            <a:r>
              <a:rPr lang="en-US" sz="2400" b="1" dirty="0" smtClean="0">
                <a:latin typeface="Arno Pro Caption" panose="02020502040506020403" pitchFamily="18" charset="0"/>
              </a:rPr>
              <a:t> order R-K</a:t>
            </a:r>
            <a:endParaRPr lang="el-GR" sz="2400" b="1" dirty="0">
              <a:latin typeface="Arno Pro Caption" panose="020205020405060204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1700" y="1771504"/>
            <a:ext cx="360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Arno Pro Caption" panose="02020502040506020403" pitchFamily="18" charset="0"/>
              </a:rPr>
              <a:t>Κάποια συστήματα Δ.Ε. 1</a:t>
            </a:r>
            <a:r>
              <a:rPr lang="el-GR" sz="2400" baseline="30000" dirty="0" smtClean="0">
                <a:latin typeface="Arno Pro Caption" panose="02020502040506020403" pitchFamily="18" charset="0"/>
              </a:rPr>
              <a:t>ης</a:t>
            </a:r>
            <a:r>
              <a:rPr lang="el-GR" sz="2400" dirty="0" smtClean="0">
                <a:latin typeface="Arno Pro Caption" panose="02020502040506020403" pitchFamily="18" charset="0"/>
              </a:rPr>
              <a:t> τάξης μπορούν να λυθούν:</a:t>
            </a:r>
            <a:endParaRPr lang="el-GR" sz="2400" dirty="0"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5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r>
              <a:rPr lang="el-GR" sz="2600" dirty="0" smtClean="0">
                <a:latin typeface="Arno Pro Caption" panose="02020502040506020403" pitchFamily="18" charset="0"/>
              </a:rPr>
              <a:t>Μία ΣΔΕ έχει λύση όταν υπάρχει μία </a:t>
            </a:r>
            <a:r>
              <a:rPr lang="el-GR" sz="2600" dirty="0" err="1" smtClean="0">
                <a:latin typeface="Arno Pro Caption" panose="02020502040506020403" pitchFamily="18" charset="0"/>
              </a:rPr>
              <a:t>παραγωγίσιμη</a:t>
            </a:r>
            <a:r>
              <a:rPr lang="el-GR" sz="2600" dirty="0" smtClean="0">
                <a:latin typeface="Arno Pro Caption" panose="02020502040506020403" pitchFamily="18" charset="0"/>
              </a:rPr>
              <a:t> συνάρτηση </a:t>
            </a:r>
            <a:r>
              <a:rPr lang="en-US" sz="2600" dirty="0" smtClean="0">
                <a:latin typeface="Arno Pro Caption" panose="02020502040506020403" pitchFamily="18" charset="0"/>
              </a:rPr>
              <a:t>           </a:t>
            </a:r>
            <a:r>
              <a:rPr lang="el-GR" sz="2600" dirty="0" smtClean="0">
                <a:latin typeface="Arno Pro Caption" panose="02020502040506020403" pitchFamily="18" charset="0"/>
              </a:rPr>
              <a:t>η οποία, όταν αυτή και οι παράγωγοί της αντικατασταθούν στην εξίσωση, την επαληθεύουν.</a:t>
            </a:r>
          </a:p>
          <a:p>
            <a:r>
              <a:rPr lang="el-GR" sz="2600" dirty="0" smtClean="0">
                <a:latin typeface="Arno Pro Caption" panose="02020502040506020403" pitchFamily="18" charset="0"/>
              </a:rPr>
              <a:t>Είναι πολλές φορές δύσκολο να βρεθεί η ΑΚΡΙΒΗΣ ΛΥΣΗ μιας Διαφορικής Εξίσωσης.</a:t>
            </a:r>
          </a:p>
          <a:p>
            <a:r>
              <a:rPr lang="el-GR" sz="2600" dirty="0" smtClean="0">
                <a:latin typeface="Arno Pro Caption" panose="02020502040506020403" pitchFamily="18" charset="0"/>
              </a:rPr>
              <a:t>Η Γενική Λύση προσδιορίζει μία οικογένεια λύσεων ή καμπυλών.</a:t>
            </a:r>
          </a:p>
          <a:p>
            <a:r>
              <a:rPr lang="el-GR" sz="2600" dirty="0" smtClean="0">
                <a:latin typeface="Arno Pro Caption" panose="02020502040506020403" pitchFamily="18" charset="0"/>
              </a:rPr>
              <a:t>Για την περίπτωση των γραμμικών Δ.Ε. η δυσκολία έγκειται στη μεγάλη τάξη των εξισώσεων ή το ότι πρέπει να λυθεί για διαφορετικές αρχικές συνθήκες.</a:t>
            </a:r>
          </a:p>
          <a:p>
            <a:r>
              <a:rPr lang="el-GR" sz="2600" dirty="0" smtClean="0">
                <a:latin typeface="Arno Pro Caption" panose="02020502040506020403" pitchFamily="18" charset="0"/>
              </a:rPr>
              <a:t>Μία Σ.Δ.Ε. </a:t>
            </a:r>
            <a:r>
              <a:rPr lang="en-US" sz="2600" dirty="0" smtClean="0">
                <a:latin typeface="Arno Pro Caption" panose="02020502040506020403" pitchFamily="18" charset="0"/>
              </a:rPr>
              <a:t>     </a:t>
            </a:r>
            <a:r>
              <a:rPr lang="el-GR" sz="2600" dirty="0" smtClean="0">
                <a:latin typeface="Arno Pro Caption" panose="02020502040506020403" pitchFamily="18" charset="0"/>
              </a:rPr>
              <a:t>τάξης</a:t>
            </a:r>
            <a:r>
              <a:rPr lang="en-US" sz="2600" dirty="0">
                <a:latin typeface="Arno Pro Caption" panose="02020502040506020403" pitchFamily="18" charset="0"/>
              </a:rPr>
              <a:t> </a:t>
            </a:r>
            <a:r>
              <a:rPr lang="el-GR" sz="2600" dirty="0" smtClean="0">
                <a:latin typeface="Arno Pro Caption" panose="02020502040506020403" pitchFamily="18" charset="0"/>
              </a:rPr>
              <a:t>δεν επιλύεται μονοσήμαντα και γι’ αυτό, μόνον με την Δ.Ε. δεν μπορούμε να επιλύσουμε το πρόβλημα.   </a:t>
            </a:r>
          </a:p>
          <a:p>
            <a:r>
              <a:rPr lang="el-GR" sz="2600" dirty="0" smtClean="0">
                <a:latin typeface="Arno Pro Caption" panose="02020502040506020403" pitchFamily="18" charset="0"/>
              </a:rPr>
              <a:t>Χρειαζόμαστε επιπλέον συνθήκες.</a:t>
            </a:r>
          </a:p>
          <a:p>
            <a:endParaRPr lang="el-GR" sz="2600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3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139838"/>
              </p:ext>
            </p:extLst>
          </p:nvPr>
        </p:nvGraphicFramePr>
        <p:xfrm>
          <a:off x="2341418" y="838200"/>
          <a:ext cx="7429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0" name="Equation" r:id="rId3" imgW="495000" imgH="304560" progId="Equation.DSMT4">
                  <p:embed/>
                </p:oleObj>
              </mc:Choice>
              <mc:Fallback>
                <p:oleObj name="Equation" r:id="rId3" imgW="4950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1418" y="838200"/>
                        <a:ext cx="7429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001629"/>
              </p:ext>
            </p:extLst>
          </p:nvPr>
        </p:nvGraphicFramePr>
        <p:xfrm>
          <a:off x="2378555" y="4800600"/>
          <a:ext cx="346364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1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78555" y="4800600"/>
                        <a:ext cx="346364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896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altLang="el-GR" dirty="0" smtClean="0"/>
              <a:t>Λύση μιας Διαφορικής Εξίσωσης</a:t>
            </a:r>
            <a:endParaRPr lang="en-US" altLang="el-GR" sz="3200" dirty="0" smtClean="0">
              <a:latin typeface="Arno Pro Caption" panose="02020502040506020403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81600"/>
          </a:xfrm>
          <a:solidFill>
            <a:srgbClr val="FFFF99">
              <a:alpha val="41000"/>
            </a:srgbClr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Μία συνάρτηση , έστω </a:t>
            </a:r>
            <a:r>
              <a:rPr lang="en-US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         ,    </a:t>
            </a:r>
            <a:r>
              <a:rPr lang="el-GR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είναι η ανεξάρτητη μεταβλητή, η οποία ικανοποιεί το πρόβλημα</a:t>
            </a:r>
          </a:p>
          <a:p>
            <a:pPr algn="ctr"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accent6">
                    <a:lumMod val="75000"/>
                  </a:schemeClr>
                </a:solidFill>
                <a:latin typeface="Arno Pro Caption" panose="02020502040506020403" pitchFamily="18" charset="0"/>
              </a:rPr>
              <a:t>ΑΠΕΙΡΕΣ ΛΥΣΕΙΣ</a:t>
            </a:r>
          </a:p>
          <a:p>
            <a:pPr>
              <a:buFont typeface="Wingdings" pitchFamily="2" charset="2"/>
              <a:buNone/>
            </a:pPr>
            <a:r>
              <a:rPr lang="el-GR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Για μία συγκεκριμένη λύση μιας 1</a:t>
            </a:r>
            <a:r>
              <a:rPr lang="el-GR" altLang="el-GR" sz="2400" baseline="300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ης</a:t>
            </a:r>
            <a:r>
              <a:rPr lang="el-GR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 τάξης Δ.Ε.:</a:t>
            </a:r>
          </a:p>
          <a:p>
            <a:pPr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ΑΡΧΙΚΗ ΣΥΝΘΗΚΗ </a:t>
            </a:r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(Initial Condition)</a:t>
            </a:r>
            <a:r>
              <a:rPr lang="el-GR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ή Περιορισμός</a:t>
            </a:r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: </a:t>
            </a:r>
            <a:r>
              <a:rPr lang="el-GR" altLang="el-GR" sz="24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Προσδιορίζει την τιμή της εξαρτημένης μεταβλητής για μία συγκεκριμένη τιμή της ανεξάρτητης μεταβλητής.</a:t>
            </a:r>
          </a:p>
          <a:p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Engineering: </a:t>
            </a:r>
            <a:r>
              <a:rPr lang="el-GR" altLang="el-GR" sz="2400" dirty="0" smtClean="0">
                <a:latin typeface="Arno Pro Caption" panose="02020502040506020403" pitchFamily="18" charset="0"/>
              </a:rPr>
              <a:t>Μοντελοποίηση φυσικών προβλημάτων μέσω διατύπωσης μιας αρχικής συνθήκης.</a:t>
            </a:r>
            <a:endParaRPr lang="el-GR" altLang="el-GR" sz="2400" dirty="0">
              <a:latin typeface="Arno Pro Caption" panose="02020502040506020403" pitchFamily="18" charset="0"/>
            </a:endParaRPr>
          </a:p>
          <a:p>
            <a:r>
              <a:rPr lang="el-GR" altLang="el-GR" sz="2400" b="1" dirty="0" smtClean="0">
                <a:latin typeface="Arno Pro Caption" panose="02020502040506020403" pitchFamily="18" charset="0"/>
              </a:rPr>
              <a:t>Ένα καλώς διατυπωμένο φυσικό πρόβλημα που οδηγεί σε μια 1</a:t>
            </a:r>
            <a:r>
              <a:rPr lang="el-GR" altLang="el-GR" sz="2400" b="1" baseline="30000" dirty="0" smtClean="0">
                <a:latin typeface="Arno Pro Caption" panose="02020502040506020403" pitchFamily="18" charset="0"/>
              </a:rPr>
              <a:t>ης</a:t>
            </a:r>
            <a:r>
              <a:rPr lang="el-GR" altLang="el-GR" sz="2400" b="1" dirty="0" smtClean="0">
                <a:latin typeface="Arno Pro Caption" panose="02020502040506020403" pitchFamily="18" charset="0"/>
              </a:rPr>
              <a:t> τάξης Δ.Ε. πρέπει να περιλαμβάνει κατά τη διατύπωσή του έναν τέτοιο περιορισμό. Συνήθως όλα αυτά τα προβλήματα είναι </a:t>
            </a:r>
            <a:r>
              <a:rPr lang="en-US" alt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time-dependent.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4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940612"/>
              </p:ext>
            </p:extLst>
          </p:nvPr>
        </p:nvGraphicFramePr>
        <p:xfrm>
          <a:off x="3200400" y="1243149"/>
          <a:ext cx="609600" cy="418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14" name="Equation" r:id="rId4" imgW="444240" imgH="304560" progId="Equation.DSMT4">
                  <p:embed/>
                </p:oleObj>
              </mc:Choice>
              <mc:Fallback>
                <p:oleObj name="Equation" r:id="rId4" imgW="4442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0400" y="1243149"/>
                        <a:ext cx="609600" cy="418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47592"/>
              </p:ext>
            </p:extLst>
          </p:nvPr>
        </p:nvGraphicFramePr>
        <p:xfrm>
          <a:off x="3962400" y="1249679"/>
          <a:ext cx="228600" cy="388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15" name="Equation" r:id="rId6" imgW="126720" imgH="215640" progId="Equation.DSMT4">
                  <p:embed/>
                </p:oleObj>
              </mc:Choice>
              <mc:Fallback>
                <p:oleObj name="Equation" r:id="rId6" imgW="1267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62400" y="1249679"/>
                        <a:ext cx="228600" cy="3886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42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Κατηγορίες Μεθόδων Επίλυσης </a:t>
            </a:r>
            <a:r>
              <a:rPr lang="en-US" dirty="0" smtClean="0">
                <a:solidFill>
                  <a:srgbClr val="C00000"/>
                </a:solidFill>
              </a:rPr>
              <a:t>ODE</a:t>
            </a:r>
            <a:r>
              <a:rPr lang="el-GR" dirty="0" smtClean="0">
                <a:solidFill>
                  <a:srgbClr val="C00000"/>
                </a:solidFill>
              </a:rPr>
              <a:t> (1)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Υπάρχουν 2 χαρακτηριστικές περιπτώσεις συνθηκών</a:t>
            </a:r>
          </a:p>
          <a:p>
            <a:pPr marL="0" indent="0">
              <a:buNone/>
            </a:pPr>
            <a:r>
              <a:rPr lang="el-GR" sz="2400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(α) Προβλήματα αρχικών τιμών </a:t>
            </a:r>
            <a:r>
              <a:rPr lang="en-US" sz="2400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(initial values)</a:t>
            </a: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: Γνωρίζουμε την τιμή της συνάρτησης και των παραγώγων της  μέχρι τάξης </a:t>
            </a:r>
            <a:r>
              <a:rPr lang="en-US" sz="2400" b="1" i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n-</a:t>
            </a:r>
            <a:r>
              <a:rPr lang="en-US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1 </a:t>
            </a: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ΣΕ ΚΑΠΟΙΑ ΔΕΔΟΜΕΝΗ θέση ή στιγμή.</a:t>
            </a:r>
          </a:p>
          <a:p>
            <a:pPr marL="0" indent="0">
              <a:buNone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Arno Pro Caption" panose="02020502040506020403" pitchFamily="18" charset="0"/>
              </a:rPr>
              <a:t>(β) Προβλήματα οριακών τιμών (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no Pro Caption" panose="02020502040506020403" pitchFamily="18" charset="0"/>
              </a:rPr>
              <a:t>boundary values): </a:t>
            </a: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διαθέτουμε πληροφορίες σε 2 ή περισσότερα διαφορετικά σημεία.</a:t>
            </a:r>
          </a:p>
          <a:p>
            <a:pPr marL="0" indent="0">
              <a:buNone/>
            </a:pPr>
            <a:endParaRPr lang="el-GR" sz="2400" b="1" dirty="0" smtClean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marL="0" indent="0">
              <a:buNone/>
            </a:pP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Όλες οι μέθοδοι που παρουσιάζονται είναι προσεγγιστικές και δεν θα αναπαράγουν ακριβώς την ακριβή λύση της Δ.Ε.</a:t>
            </a:r>
          </a:p>
          <a:p>
            <a:pPr marL="0" indent="0">
              <a:buNone/>
            </a:pPr>
            <a:endParaRPr lang="el-GR" sz="2400" b="1" dirty="0" smtClean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marL="0" indent="0">
              <a:buNone/>
            </a:pPr>
            <a:r>
              <a:rPr lang="el-GR" sz="2400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Οι μέθοδοι βασίζονται σε διακριτούς υπολογισμούς και δίνουν αποτελέσματα μόνον σε ΣΥΓΚΕΚΡΙΜΕΝΑ ΣΗΜΕΙΑ.</a:t>
            </a:r>
            <a:endParaRPr lang="el-GR" sz="2400" b="1" dirty="0">
              <a:solidFill>
                <a:srgbClr val="3333FF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5</a:t>
            </a:fld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90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Κατηγορίες Μεθόδων Επίλυσης </a:t>
            </a:r>
            <a:r>
              <a:rPr lang="en-US" dirty="0" smtClean="0">
                <a:solidFill>
                  <a:srgbClr val="C00000"/>
                </a:solidFill>
              </a:rPr>
              <a:t>ODE</a:t>
            </a:r>
            <a:r>
              <a:rPr lang="el-GR" dirty="0" smtClean="0">
                <a:solidFill>
                  <a:srgbClr val="C00000"/>
                </a:solidFill>
              </a:rPr>
              <a:t> (2)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>
                <a:solidFill>
                  <a:srgbClr val="3333FF"/>
                </a:solidFill>
                <a:latin typeface="Arno Pro Caption" panose="02020502040506020403" pitchFamily="18" charset="0"/>
              </a:rPr>
              <a:t>1</a:t>
            </a:r>
            <a:r>
              <a:rPr lang="el-GR" u="sng" baseline="30000" dirty="0">
                <a:solidFill>
                  <a:srgbClr val="3333FF"/>
                </a:solidFill>
                <a:latin typeface="Arno Pro Caption" panose="02020502040506020403" pitchFamily="18" charset="0"/>
              </a:rPr>
              <a:t>η</a:t>
            </a:r>
            <a:r>
              <a:rPr lang="el-GR" u="sng" dirty="0">
                <a:solidFill>
                  <a:srgbClr val="3333FF"/>
                </a:solidFill>
                <a:latin typeface="Arno Pro Caption" panose="02020502040506020403" pitchFamily="18" charset="0"/>
              </a:rPr>
              <a:t> κατηγορία μεθόδων επίλυσης </a:t>
            </a:r>
            <a:r>
              <a:rPr lang="en-US" u="sng" dirty="0">
                <a:solidFill>
                  <a:srgbClr val="3333FF"/>
                </a:solidFill>
                <a:latin typeface="Arno Pro Caption" panose="02020502040506020403" pitchFamily="18" charset="0"/>
              </a:rPr>
              <a:t>ODE </a:t>
            </a:r>
            <a:endParaRPr lang="en-US" u="sng" dirty="0" smtClean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lvl="1"/>
            <a:r>
              <a:rPr lang="en-US" dirty="0" smtClean="0">
                <a:latin typeface="Arno Pro Caption" panose="02020502040506020403" pitchFamily="18" charset="0"/>
              </a:rPr>
              <a:t>Initial Condition: </a:t>
            </a:r>
            <a:endParaRPr lang="el-GR" dirty="0" smtClean="0">
              <a:latin typeface="Arno Pro Caption" panose="02020502040506020403" pitchFamily="18" charset="0"/>
            </a:endParaRPr>
          </a:p>
          <a:p>
            <a:pPr lvl="2"/>
            <a:r>
              <a:rPr lang="el-GR" dirty="0" smtClean="0">
                <a:latin typeface="Arno Pro Caption" panose="02020502040506020403" pitchFamily="18" charset="0"/>
              </a:rPr>
              <a:t>Προσδιορίζει τα</a:t>
            </a:r>
            <a:r>
              <a:rPr lang="en-US" dirty="0" smtClean="0">
                <a:latin typeface="Arno Pro Caption" panose="02020502040506020403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IVP </a:t>
            </a:r>
            <a:r>
              <a:rPr lang="en-US" b="1" dirty="0" smtClean="0">
                <a:solidFill>
                  <a:srgbClr val="FF0000"/>
                </a:solidFill>
                <a:latin typeface="Arno Pro Caption" panose="02020502040506020403" pitchFamily="18" charset="0"/>
                <a:sym typeface="Wingdings" panose="05000000000000000000" pitchFamily="2" charset="2"/>
              </a:rPr>
              <a:t> Initial Value Problems</a:t>
            </a:r>
            <a:endParaRPr lang="el-GR" b="1" dirty="0" smtClean="0">
              <a:solidFill>
                <a:srgbClr val="FF0000"/>
              </a:solidFill>
              <a:latin typeface="Arno Pro Caption" panose="02020502040506020403" pitchFamily="18" charset="0"/>
              <a:sym typeface="Wingdings" panose="05000000000000000000" pitchFamily="2" charset="2"/>
            </a:endParaRPr>
          </a:p>
          <a:p>
            <a:pPr lvl="2"/>
            <a:r>
              <a:rPr lang="el-GR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Γενική μορφή </a:t>
            </a:r>
            <a:r>
              <a:rPr lang="en-US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ODE </a:t>
            </a:r>
            <a:r>
              <a:rPr lang="el-GR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1</a:t>
            </a:r>
            <a:r>
              <a:rPr lang="el-GR" baseline="30000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ης</a:t>
            </a:r>
            <a:r>
              <a:rPr lang="el-GR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 τάξης </a:t>
            </a:r>
            <a:r>
              <a:rPr lang="en-US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                         </a:t>
            </a:r>
            <a:r>
              <a:rPr lang="el-GR" dirty="0" smtClean="0">
                <a:latin typeface="Arno Pro Caption" panose="02020502040506020403" pitchFamily="18" charset="0"/>
                <a:sym typeface="Wingdings" panose="05000000000000000000" pitchFamily="2" charset="2"/>
              </a:rPr>
              <a:t>με αρχική συνθήκη </a:t>
            </a:r>
          </a:p>
          <a:p>
            <a:pPr lvl="2"/>
            <a:endParaRPr lang="en-US" dirty="0" smtClean="0">
              <a:latin typeface="Arno Pro Caption" panose="02020502040506020403" pitchFamily="18" charset="0"/>
              <a:sym typeface="Wingdings" panose="05000000000000000000" pitchFamily="2" charset="2"/>
            </a:endParaRPr>
          </a:p>
          <a:p>
            <a:r>
              <a:rPr lang="el-GR" u="sng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2</a:t>
            </a:r>
            <a:r>
              <a:rPr lang="el-GR" u="sng" baseline="30000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η</a:t>
            </a:r>
            <a:r>
              <a:rPr lang="el-GR" u="sng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 </a:t>
            </a:r>
            <a:r>
              <a:rPr lang="el-GR" u="sng" dirty="0">
                <a:solidFill>
                  <a:srgbClr val="3333FF"/>
                </a:solidFill>
                <a:latin typeface="Arno Pro Caption" panose="02020502040506020403" pitchFamily="18" charset="0"/>
              </a:rPr>
              <a:t>κατηγορία μεθόδων επίλυσης </a:t>
            </a:r>
            <a:r>
              <a:rPr lang="en-US" u="sng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ODE</a:t>
            </a:r>
            <a:endParaRPr lang="el-GR" u="sng" dirty="0" smtClean="0">
              <a:solidFill>
                <a:srgbClr val="3333FF"/>
              </a:solidFill>
              <a:latin typeface="Arno Pro Caption" panose="02020502040506020403" pitchFamily="18" charset="0"/>
            </a:endParaRP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rno Pro Caption" panose="02020502040506020403" pitchFamily="18" charset="0"/>
              </a:rPr>
              <a:t>Boundary Value Problems</a:t>
            </a:r>
            <a:endParaRPr lang="el-GR" b="1" dirty="0">
              <a:solidFill>
                <a:schemeClr val="accent6">
                  <a:lumMod val="75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6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395508"/>
              </p:ext>
            </p:extLst>
          </p:nvPr>
        </p:nvGraphicFramePr>
        <p:xfrm>
          <a:off x="5334000" y="3124200"/>
          <a:ext cx="1524000" cy="71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8" name="Equation" r:id="rId3" imgW="838080" imgH="393480" progId="Equation.DSMT4">
                  <p:embed/>
                </p:oleObj>
              </mc:Choice>
              <mc:Fallback>
                <p:oleObj name="Equation" r:id="rId3" imgW="838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0" y="3124200"/>
                        <a:ext cx="1524000" cy="715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096215"/>
              </p:ext>
            </p:extLst>
          </p:nvPr>
        </p:nvGraphicFramePr>
        <p:xfrm>
          <a:off x="3276599" y="3886200"/>
          <a:ext cx="302794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9" name="Equation" r:id="rId5" imgW="1917360" imgH="241200" progId="Equation.DSMT4">
                  <p:embed/>
                </p:oleObj>
              </mc:Choice>
              <mc:Fallback>
                <p:oleObj name="Equation" r:id="rId5" imgW="1917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76599" y="3886200"/>
                        <a:ext cx="302794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110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Κατηγορίες Λύσεων </a:t>
            </a:r>
            <a:r>
              <a:rPr lang="en-US" dirty="0" smtClean="0"/>
              <a:t>ODE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latin typeface="Arno Pro Caption" panose="02020502040506020403" pitchFamily="18" charset="0"/>
              </a:rPr>
              <a:t>Αναλυτικές Λύσεις (Μαθηματικά)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 smtClean="0">
                <a:latin typeface="Arno Pro Caption" panose="02020502040506020403" pitchFamily="18" charset="0"/>
              </a:rPr>
              <a:t>Αριθμητικές Λύσεις:</a:t>
            </a:r>
          </a:p>
          <a:p>
            <a:r>
              <a:rPr lang="el-GR" sz="2400" dirty="0" smtClean="0">
                <a:latin typeface="Arno Pro Caption" panose="02020502040506020403" pitchFamily="18" charset="0"/>
              </a:rPr>
              <a:t>Χρησιμοποιούν ένα σύνολο διακριτών σημείων τα οποία προσεγγίζουν τη συνάρτηση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r>
              <a:rPr lang="el-GR" sz="2400" dirty="0" smtClean="0">
                <a:latin typeface="Arno Pro Caption" panose="02020502040506020403" pitchFamily="18" charset="0"/>
              </a:rPr>
              <a:t>Συνήθως μας δίνεται το διάστημα επίλυσης </a:t>
            </a:r>
            <a:endParaRPr lang="en-US" sz="2400" dirty="0" smtClean="0">
              <a:latin typeface="Arno Pro Caption" panose="02020502040506020403" pitchFamily="18" charset="0"/>
            </a:endParaRPr>
          </a:p>
          <a:p>
            <a:pPr lvl="1"/>
            <a:r>
              <a:rPr lang="el-GR" sz="2000" dirty="0" smtClean="0">
                <a:latin typeface="Arno Pro Caption" panose="02020502040506020403" pitchFamily="18" charset="0"/>
              </a:rPr>
              <a:t>Το πλήθος των </a:t>
            </a:r>
            <a:r>
              <a:rPr lang="el-GR" sz="2000" dirty="0" err="1" smtClean="0">
                <a:latin typeface="Arno Pro Caption" panose="02020502040506020403" pitchFamily="18" charset="0"/>
              </a:rPr>
              <a:t>υποδιαστημάτων</a:t>
            </a:r>
            <a:r>
              <a:rPr lang="el-GR" sz="2000" dirty="0" smtClean="0">
                <a:latin typeface="Arno Pro Caption" panose="02020502040506020403" pitchFamily="18" charset="0"/>
              </a:rPr>
              <a:t> του            προκαθορίζεται (</a:t>
            </a:r>
            <a:r>
              <a:rPr lang="en-US" sz="2000" dirty="0" smtClean="0">
                <a:latin typeface="Arno Pro Caption" panose="02020502040506020403" pitchFamily="18" charset="0"/>
              </a:rPr>
              <a:t>step = </a:t>
            </a:r>
            <a:r>
              <a:rPr lang="el-GR" sz="2000" dirty="0" smtClean="0">
                <a:latin typeface="Arno Pro Caption" panose="02020502040506020403" pitchFamily="18" charset="0"/>
              </a:rPr>
              <a:t>γνωστό)</a:t>
            </a:r>
          </a:p>
          <a:p>
            <a:pPr lvl="1"/>
            <a:r>
              <a:rPr lang="el-GR" sz="2000" dirty="0">
                <a:latin typeface="Arno Pro Caption" panose="02020502040506020403" pitchFamily="18" charset="0"/>
              </a:rPr>
              <a:t>Το πλήθος των </a:t>
            </a:r>
            <a:r>
              <a:rPr lang="el-GR" sz="2000" dirty="0" err="1">
                <a:latin typeface="Arno Pro Caption" panose="02020502040506020403" pitchFamily="18" charset="0"/>
              </a:rPr>
              <a:t>υποδιαστημάτων</a:t>
            </a:r>
            <a:r>
              <a:rPr lang="el-GR" sz="2000" dirty="0">
                <a:latin typeface="Arno Pro Caption" panose="02020502040506020403" pitchFamily="18" charset="0"/>
              </a:rPr>
              <a:t> του            </a:t>
            </a:r>
            <a:r>
              <a:rPr lang="el-GR" sz="2000" dirty="0" smtClean="0">
                <a:latin typeface="Arno Pro Caption" panose="02020502040506020403" pitchFamily="18" charset="0"/>
              </a:rPr>
              <a:t>προσδιορίζεται από την επιλεγόμενη μέθοδο.</a:t>
            </a:r>
          </a:p>
          <a:p>
            <a:r>
              <a:rPr lang="el-GR" sz="2400" dirty="0" smtClean="0">
                <a:latin typeface="Arno Pro Caption" panose="02020502040506020403" pitchFamily="18" charset="0"/>
              </a:rPr>
              <a:t>Σε κάθε περίπτωση αναζητούμε το σύνολο σημείων 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7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378300"/>
              </p:ext>
            </p:extLst>
          </p:nvPr>
        </p:nvGraphicFramePr>
        <p:xfrm>
          <a:off x="4343400" y="2895600"/>
          <a:ext cx="59634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5" name="Equation" r:id="rId3" imgW="457200" imgH="291960" progId="Equation.DSMT4">
                  <p:embed/>
                </p:oleObj>
              </mc:Choice>
              <mc:Fallback>
                <p:oleObj name="Equation" r:id="rId3" imgW="457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43400" y="2895600"/>
                        <a:ext cx="59634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667166"/>
              </p:ext>
            </p:extLst>
          </p:nvPr>
        </p:nvGraphicFramePr>
        <p:xfrm>
          <a:off x="6038964" y="3314699"/>
          <a:ext cx="527050" cy="381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6" name="Equation" r:id="rId5" imgW="368280" imgH="266400" progId="Equation.DSMT4">
                  <p:embed/>
                </p:oleObj>
              </mc:Choice>
              <mc:Fallback>
                <p:oleObj name="Equation" r:id="rId5" imgW="3682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38964" y="3314699"/>
                        <a:ext cx="527050" cy="381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739760"/>
              </p:ext>
            </p:extLst>
          </p:nvPr>
        </p:nvGraphicFramePr>
        <p:xfrm>
          <a:off x="4953000" y="3696356"/>
          <a:ext cx="52546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7" name="Equation" r:id="rId7" imgW="525639" imgH="379454" progId="Equation.DSMT4">
                  <p:embed/>
                </p:oleObj>
              </mc:Choice>
              <mc:Fallback>
                <p:oleObj name="Equation" r:id="rId7" imgW="525639" imgH="3794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53000" y="3696356"/>
                        <a:ext cx="525463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859348"/>
              </p:ext>
            </p:extLst>
          </p:nvPr>
        </p:nvGraphicFramePr>
        <p:xfrm>
          <a:off x="4939748" y="4382293"/>
          <a:ext cx="52546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8" name="Equation" r:id="rId9" imgW="525639" imgH="379454" progId="Equation.DSMT4">
                  <p:embed/>
                </p:oleObj>
              </mc:Choice>
              <mc:Fallback>
                <p:oleObj name="Equation" r:id="rId9" imgW="525639" imgH="3794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39748" y="4382293"/>
                        <a:ext cx="525463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512329"/>
              </p:ext>
            </p:extLst>
          </p:nvPr>
        </p:nvGraphicFramePr>
        <p:xfrm>
          <a:off x="2679700" y="5638800"/>
          <a:ext cx="3263900" cy="416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39" name="Equation" r:id="rId10" imgW="1892160" imgH="241200" progId="Equation.DSMT4">
                  <p:embed/>
                </p:oleObj>
              </mc:Choice>
              <mc:Fallback>
                <p:oleObj name="Equation" r:id="rId10" imgW="1892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79700" y="5638800"/>
                        <a:ext cx="3263900" cy="416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299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ODE </a:t>
            </a:r>
            <a:r>
              <a:rPr lang="el-GR" dirty="0" smtClean="0"/>
              <a:t>1</a:t>
            </a:r>
            <a:r>
              <a:rPr lang="el-GR" baseline="30000" dirty="0" smtClean="0"/>
              <a:t>ης</a:t>
            </a:r>
            <a:r>
              <a:rPr lang="el-GR" dirty="0" smtClean="0"/>
              <a:t> τάξης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l-GR" dirty="0" smtClean="0">
                <a:latin typeface="Arno Pro Caption" panose="02020502040506020403" pitchFamily="18" charset="0"/>
              </a:rPr>
              <a:t>Μία διαδικασία υπολογισμών για την εκτίμηση </a:t>
            </a:r>
            <a:r>
              <a:rPr lang="el-GR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(κατά ΠΡΟΣΕΓΓΙΣΗ) </a:t>
            </a:r>
            <a:r>
              <a:rPr lang="el-GR" dirty="0" smtClean="0">
                <a:latin typeface="Arno Pro Caption" panose="02020502040506020403" pitchFamily="18" charset="0"/>
              </a:rPr>
              <a:t>της ακριβούς λύσης σε ένα σύνολο διακριτών σημείων</a:t>
            </a:r>
          </a:p>
          <a:p>
            <a:r>
              <a:rPr lang="el-GR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Η λύση είναι ΑΥΞΗΤΙΚΗ!!!!  </a:t>
            </a:r>
            <a:r>
              <a:rPr lang="el-GR" dirty="0">
                <a:solidFill>
                  <a:srgbClr val="FF0000"/>
                </a:solidFill>
                <a:latin typeface="Arno Pro Caption" panose="02020502040506020403" pitchFamily="18" charset="0"/>
              </a:rPr>
              <a:t> </a:t>
            </a:r>
            <a:r>
              <a:rPr lang="el-GR" dirty="0" smtClean="0">
                <a:latin typeface="Arno Pro Caption" panose="02020502040506020403" pitchFamily="18" charset="0"/>
              </a:rPr>
              <a:t>Δηλαδή προσδιορίζεται μέσω βημάτων:</a:t>
            </a:r>
          </a:p>
          <a:p>
            <a:pPr lvl="1"/>
            <a:r>
              <a:rPr lang="el-GR" dirty="0" smtClean="0">
                <a:latin typeface="Arno Pro Caption" panose="02020502040506020403" pitchFamily="18" charset="0"/>
              </a:rPr>
              <a:t> ξεκινώ αρχικά από ένα σημείο όπου δίνεται η αρχική τιμή, προσθέτω το βήμα </a:t>
            </a:r>
            <a:r>
              <a:rPr lang="en-US" dirty="0" smtClean="0">
                <a:latin typeface="Arno Pro Caption" panose="02020502040506020403" pitchFamily="18" charset="0"/>
              </a:rPr>
              <a:t>    , </a:t>
            </a:r>
            <a:r>
              <a:rPr lang="el-GR" dirty="0" smtClean="0">
                <a:latin typeface="Arno Pro Caption" panose="02020502040506020403" pitchFamily="18" charset="0"/>
              </a:rPr>
              <a:t>βρίσκω τη λύση σε ένα γειτονικό (2</a:t>
            </a:r>
            <a:r>
              <a:rPr lang="el-GR" baseline="30000" dirty="0" smtClean="0">
                <a:latin typeface="Arno Pro Caption" panose="02020502040506020403" pitchFamily="18" charset="0"/>
              </a:rPr>
              <a:t>ο</a:t>
            </a:r>
            <a:r>
              <a:rPr lang="el-GR" dirty="0" smtClean="0">
                <a:latin typeface="Arno Pro Caption" panose="02020502040506020403" pitchFamily="18" charset="0"/>
              </a:rPr>
              <a:t> ) σημείο </a:t>
            </a:r>
            <a:r>
              <a:rPr lang="el-GR" dirty="0" err="1" smtClean="0">
                <a:latin typeface="Arno Pro Caption" panose="02020502040506020403" pitchFamily="18" charset="0"/>
              </a:rPr>
              <a:t>κ.ο.κ</a:t>
            </a:r>
            <a:endParaRPr lang="el-GR" dirty="0" smtClean="0">
              <a:latin typeface="Arno Pro Caption" panose="02020502040506020403" pitchFamily="18" charset="0"/>
            </a:endParaRPr>
          </a:p>
          <a:p>
            <a:pPr lvl="1"/>
            <a:r>
              <a:rPr lang="el-GR" dirty="0" smtClean="0">
                <a:latin typeface="Arno Pro Caption" panose="02020502040506020403" pitchFamily="18" charset="0"/>
              </a:rPr>
              <a:t>Στο αρχικό σημείο η          είναι γνωστή.</a:t>
            </a:r>
            <a:endParaRPr lang="el-GR" dirty="0">
              <a:latin typeface="Arno Pro Caption" panose="020205020405060204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8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373867"/>
              </p:ext>
            </p:extLst>
          </p:nvPr>
        </p:nvGraphicFramePr>
        <p:xfrm>
          <a:off x="4648200" y="4407983"/>
          <a:ext cx="304800" cy="415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70" name="Equation" r:id="rId3" imgW="139680" imgH="190440" progId="Equation.DSMT4">
                  <p:embed/>
                </p:oleObj>
              </mc:Choice>
              <mc:Fallback>
                <p:oleObj name="Equation" r:id="rId3" imgW="1396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48200" y="4407983"/>
                        <a:ext cx="304800" cy="4156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714523"/>
              </p:ext>
            </p:extLst>
          </p:nvPr>
        </p:nvGraphicFramePr>
        <p:xfrm>
          <a:off x="4191000" y="5334000"/>
          <a:ext cx="597524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71" name="Equation" r:id="rId5" imgW="455794" imgH="291250" progId="Equation.DSMT4">
                  <p:embed/>
                </p:oleObj>
              </mc:Choice>
              <mc:Fallback>
                <p:oleObj name="Equation" r:id="rId5" imgW="455794" imgH="2912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91000" y="5334000"/>
                        <a:ext cx="597524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877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3333FF"/>
                </a:solidFill>
              </a:rPr>
              <a:t>Διαδικασίες</a:t>
            </a:r>
            <a:endParaRPr lang="el-GR" dirty="0">
              <a:solidFill>
                <a:srgbClr val="33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Single step</a:t>
            </a:r>
            <a:r>
              <a:rPr lang="en-US" dirty="0" smtClean="0">
                <a:latin typeface="Arno Pro Caption" panose="02020502040506020403" pitchFamily="18" charset="0"/>
              </a:rPr>
              <a:t>: </a:t>
            </a:r>
            <a:r>
              <a:rPr lang="el-GR" dirty="0" smtClean="0">
                <a:latin typeface="Arno Pro Caption" panose="02020502040506020403" pitchFamily="18" charset="0"/>
              </a:rPr>
              <a:t>Η λύση στο σημείο </a:t>
            </a:r>
            <a:r>
              <a:rPr lang="en-US" dirty="0" smtClean="0">
                <a:latin typeface="Arno Pro Caption" panose="02020502040506020403" pitchFamily="18" charset="0"/>
              </a:rPr>
              <a:t>       </a:t>
            </a:r>
            <a:r>
              <a:rPr lang="el-GR" dirty="0" smtClean="0">
                <a:latin typeface="Arno Pro Caption" panose="02020502040506020403" pitchFamily="18" charset="0"/>
              </a:rPr>
              <a:t>εξαρτάται μόνον από τη γνωστή λύση στο σημείο </a:t>
            </a:r>
          </a:p>
          <a:p>
            <a:pPr lvl="1"/>
            <a:r>
              <a:rPr lang="el-GR" dirty="0" smtClean="0">
                <a:latin typeface="Arno Pro Caption" panose="02020502040506020403" pitchFamily="18" charset="0"/>
              </a:rPr>
              <a:t>[μέθοδοι </a:t>
            </a:r>
            <a:r>
              <a:rPr lang="en-US" dirty="0" smtClean="0">
                <a:latin typeface="Arno Pro Caption" panose="02020502040506020403" pitchFamily="18" charset="0"/>
              </a:rPr>
              <a:t>predictor, corrector]</a:t>
            </a:r>
          </a:p>
          <a:p>
            <a:r>
              <a:rPr lang="en-US" b="1" dirty="0" smtClean="0">
                <a:solidFill>
                  <a:srgbClr val="3333FF"/>
                </a:solidFill>
                <a:latin typeface="Arno Pro Caption" panose="02020502040506020403" pitchFamily="18" charset="0"/>
              </a:rPr>
              <a:t>Multi step </a:t>
            </a:r>
            <a:r>
              <a:rPr lang="en-US" dirty="0" smtClean="0">
                <a:latin typeface="Arno Pro Caption" panose="02020502040506020403" pitchFamily="18" charset="0"/>
              </a:rPr>
              <a:t>: </a:t>
            </a:r>
            <a:r>
              <a:rPr lang="el-GR" dirty="0">
                <a:latin typeface="Arno Pro Caption" panose="02020502040506020403" pitchFamily="18" charset="0"/>
              </a:rPr>
              <a:t>Η λύση στο σημείο </a:t>
            </a:r>
            <a:r>
              <a:rPr lang="en-US" dirty="0">
                <a:latin typeface="Arno Pro Caption" panose="02020502040506020403" pitchFamily="18" charset="0"/>
              </a:rPr>
              <a:t>       </a:t>
            </a:r>
            <a:r>
              <a:rPr lang="el-GR" dirty="0" smtClean="0">
                <a:latin typeface="Arno Pro Caption" panose="02020502040506020403" pitchFamily="18" charset="0"/>
              </a:rPr>
              <a:t>πρέπει να εξαρτάται από περισσότερα του ενός προηγούμενα σημεία με την ελπίδα να προκύψει καλύτερη </a:t>
            </a:r>
            <a:r>
              <a:rPr lang="el-GR" dirty="0">
                <a:latin typeface="Arno Pro Caption" panose="02020502040506020403" pitchFamily="18" charset="0"/>
              </a:rPr>
              <a:t>εκτίμηση [απαιτείται περισσότερη υπολογιστική προσπάθεια]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CA521-1CA5-4D9B-AC10-850ADFFC2AB5}" type="slidenum">
              <a:rPr lang="ar-SA" smtClean="0">
                <a:latin typeface="Berlin Sans FB" panose="020E0602020502020306" pitchFamily="34" charset="0"/>
              </a:rPr>
              <a:pPr>
                <a:defRPr/>
              </a:pPr>
              <a:t>9</a:t>
            </a:fld>
            <a:endParaRPr lang="en-US" dirty="0">
              <a:latin typeface="Berlin Sans FB" panose="020E0602020502020306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103217"/>
              </p:ext>
            </p:extLst>
          </p:nvPr>
        </p:nvGraphicFramePr>
        <p:xfrm>
          <a:off x="5943600" y="3200400"/>
          <a:ext cx="558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50" name="Equation" r:id="rId3" imgW="279360" imgH="253800" progId="Equation.DSMT4">
                  <p:embed/>
                </p:oleObj>
              </mc:Choice>
              <mc:Fallback>
                <p:oleObj name="Equation" r:id="rId3" imgW="279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3600" y="3200400"/>
                        <a:ext cx="558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074655"/>
              </p:ext>
            </p:extLst>
          </p:nvPr>
        </p:nvGraphicFramePr>
        <p:xfrm>
          <a:off x="7061200" y="2129367"/>
          <a:ext cx="33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51" name="Equation" r:id="rId5" imgW="164880" imgH="241200" progId="Equation.DSMT4">
                  <p:embed/>
                </p:oleObj>
              </mc:Choice>
              <mc:Fallback>
                <p:oleObj name="Equation" r:id="rId5" imgW="164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61200" y="2129367"/>
                        <a:ext cx="3302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455021"/>
              </p:ext>
            </p:extLst>
          </p:nvPr>
        </p:nvGraphicFramePr>
        <p:xfrm>
          <a:off x="6019800" y="1621367"/>
          <a:ext cx="558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52" name="Equation" r:id="rId7" imgW="279360" imgH="253800" progId="Equation.DSMT4">
                  <p:embed/>
                </p:oleObj>
              </mc:Choice>
              <mc:Fallback>
                <p:oleObj name="Equation" r:id="rId7" imgW="279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19800" y="1621367"/>
                        <a:ext cx="558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7578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efanos">
      <a:majorFont>
        <a:latin typeface="Candara"/>
        <a:ea typeface=""/>
        <a:cs typeface=""/>
      </a:majorFont>
      <a:minorFont>
        <a:latin typeface="Arno Pro Capt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14139</TotalTime>
  <Words>922</Words>
  <Application>Microsoft Office PowerPoint</Application>
  <PresentationFormat>On-screen Show (4:3)</PresentationFormat>
  <Paragraphs>145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Arno Pro Caption</vt:lpstr>
      <vt:lpstr>Berlin Sans FB</vt:lpstr>
      <vt:lpstr>Calibri</vt:lpstr>
      <vt:lpstr>Verdana</vt:lpstr>
      <vt:lpstr>Wingdings</vt:lpstr>
      <vt:lpstr>Office Theme</vt:lpstr>
      <vt:lpstr>Equation</vt:lpstr>
      <vt:lpstr>MathType 7.0 Equation</vt:lpstr>
      <vt:lpstr>Αριθμητική Επίλυση Συνήθων Διαφορικών Εξισώσεων Ordinary Differential Equations</vt:lpstr>
      <vt:lpstr>Ordinal Differential Equations - ODEs</vt:lpstr>
      <vt:lpstr>PowerPoint Presentation</vt:lpstr>
      <vt:lpstr>Λύση μιας Διαφορικής Εξίσωσης</vt:lpstr>
      <vt:lpstr>Κατηγορίες Μεθόδων Επίλυσης ODE (1)</vt:lpstr>
      <vt:lpstr>Κατηγορίες Μεθόδων Επίλυσης ODE (2)</vt:lpstr>
      <vt:lpstr>Κατηγορίες Λύσεων ODE</vt:lpstr>
      <vt:lpstr>ODE 1ης τάξης</vt:lpstr>
      <vt:lpstr>Διαδικασίες</vt:lpstr>
      <vt:lpstr>Μέθοδοι single step</vt:lpstr>
      <vt:lpstr>Σφάλματα</vt:lpstr>
      <vt:lpstr>1η Κατηγορία: Single Step - EXPLICIT</vt:lpstr>
      <vt:lpstr>Euler Methods</vt:lpstr>
      <vt:lpstr>Modified Euler’s Method</vt:lpstr>
      <vt:lpstr>Midpoint Method</vt:lpstr>
      <vt:lpstr>Runge-Kutta Methods</vt:lpstr>
      <vt:lpstr>2nd order R-K</vt:lpstr>
      <vt:lpstr>4th Order R-K</vt:lpstr>
      <vt:lpstr>Multi Step Methods</vt:lpstr>
      <vt:lpstr>Σύστημα Δ.Ε. 1ης τάξης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Stefanos</dc:creator>
  <cp:lastModifiedBy>Λογαριασμός Microsoft</cp:lastModifiedBy>
  <cp:revision>327</cp:revision>
  <dcterms:created xsi:type="dcterms:W3CDTF">2002-11-14T22:58:36Z</dcterms:created>
  <dcterms:modified xsi:type="dcterms:W3CDTF">2024-05-26T16:01:29Z</dcterms:modified>
</cp:coreProperties>
</file>