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7" r:id="rId19"/>
    <p:sldId id="278" r:id="rId20"/>
    <p:sldId id="276" r:id="rId21"/>
    <p:sldId id="279" r:id="rId22"/>
    <p:sldId id="280" r:id="rId23"/>
    <p:sldId id="282" r:id="rId24"/>
    <p:sldId id="281" r:id="rId25"/>
    <p:sldId id="283" r:id="rId2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D17E536-219E-48E9-8815-ED51A79D7B0D}" type="datetimeFigureOut">
              <a:rPr lang="el-GR" smtClean="0"/>
              <a:pPr/>
              <a:t>14/11/2015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0BA8AD-6B01-42A6-A29B-BB7AAE0765A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lbL4sQ3_Fo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ecdc.europa.eu/en/publications/&#929;ublications/101129-GU&#921;-&#919;&#921;V-testing" TargetMode="External"/><Relationship Id="rId2" Type="http://schemas.openxmlformats.org/officeDocument/2006/relationships/hyperlink" Target="https://www.youtube/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8077200" cy="4768552"/>
          </a:xfrm>
        </p:spPr>
        <p:txBody>
          <a:bodyPr>
            <a:noAutofit/>
          </a:bodyPr>
          <a:lstStyle/>
          <a:p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>Ποινικοποίηση της φτώχειας, της ασθένειας και της διαφορετικότητας στην κρίση</a:t>
            </a:r>
            <a:endParaRPr lang="el-GR" sz="28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251520" y="620688"/>
            <a:ext cx="8352928" cy="4248472"/>
          </a:xfrm>
        </p:spPr>
        <p:txBody>
          <a:bodyPr>
            <a:normAutofit fontScale="32500" lnSpcReduction="20000"/>
          </a:bodyPr>
          <a:lstStyle/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sz="2400" b="1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endParaRPr lang="el-GR" sz="5000" b="1" dirty="0" smtClean="0">
              <a:solidFill>
                <a:srgbClr val="FF0000"/>
              </a:solidFill>
            </a:endParaRPr>
          </a:p>
          <a:p>
            <a:r>
              <a:rPr lang="el-GR" sz="6200" b="1" dirty="0" smtClean="0">
                <a:solidFill>
                  <a:srgbClr val="FF0000"/>
                </a:solidFill>
              </a:rPr>
              <a:t>Χαράλαμπος Πουλόπουλος</a:t>
            </a:r>
          </a:p>
          <a:p>
            <a:r>
              <a:rPr lang="el-GR" sz="6200" b="1" dirty="0" smtClean="0">
                <a:solidFill>
                  <a:srgbClr val="FF0000"/>
                </a:solidFill>
              </a:rPr>
              <a:t>Αναπληρωτής Καθηγητής Κοινωνικής Εργασίας</a:t>
            </a:r>
          </a:p>
          <a:p>
            <a:r>
              <a:rPr lang="el-GR" sz="6200" b="1" dirty="0" smtClean="0">
                <a:solidFill>
                  <a:srgbClr val="FF0000"/>
                </a:solidFill>
              </a:rPr>
              <a:t>Δημοκρίτειο Πανεπιστήμιο Θράκης 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74911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Συνήγορος του Πολίτη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/>
              <a:t>Η πρόσφατη </a:t>
            </a:r>
            <a:r>
              <a:rPr lang="el-GR" i="1" dirty="0" err="1"/>
              <a:t>δηµοσιοποίηση</a:t>
            </a:r>
            <a:r>
              <a:rPr lang="el-GR" i="1" dirty="0"/>
              <a:t> φωτογραφιών και </a:t>
            </a:r>
            <a:r>
              <a:rPr lang="el-GR" i="1" dirty="0" smtClean="0"/>
              <a:t>προσωπικών </a:t>
            </a:r>
            <a:r>
              <a:rPr lang="el-GR" i="1" dirty="0"/>
              <a:t>στοιχείων οροθετικών προσώπων για λόγους προστασίας </a:t>
            </a:r>
            <a:r>
              <a:rPr lang="el-GR" i="1" dirty="0" smtClean="0"/>
              <a:t>της </a:t>
            </a:r>
            <a:r>
              <a:rPr lang="el-GR" i="1" dirty="0" err="1" smtClean="0"/>
              <a:t>δηµόσιας</a:t>
            </a:r>
            <a:r>
              <a:rPr lang="el-GR" i="1" dirty="0" smtClean="0"/>
              <a:t> </a:t>
            </a:r>
            <a:r>
              <a:rPr lang="el-GR" i="1" dirty="0"/>
              <a:t>υγείας </a:t>
            </a:r>
            <a:r>
              <a:rPr lang="el-GR" i="1" dirty="0" err="1"/>
              <a:t>εµφανίζει</a:t>
            </a:r>
            <a:r>
              <a:rPr lang="el-GR" i="1" dirty="0"/>
              <a:t> </a:t>
            </a:r>
            <a:r>
              <a:rPr lang="el-GR" i="1" dirty="0" err="1"/>
              <a:t>εσφαλµένα</a:t>
            </a:r>
            <a:r>
              <a:rPr lang="el-GR" i="1" dirty="0"/>
              <a:t> και αποπροσανατολιστικά </a:t>
            </a:r>
            <a:r>
              <a:rPr lang="el-GR" i="1" dirty="0" smtClean="0"/>
              <a:t>τη διασφάλιση </a:t>
            </a:r>
            <a:r>
              <a:rPr lang="el-GR" i="1" dirty="0" err="1"/>
              <a:t>δηµόσιων</a:t>
            </a:r>
            <a:r>
              <a:rPr lang="el-GR" i="1" dirty="0"/>
              <a:t> αγαθών ως </a:t>
            </a:r>
            <a:r>
              <a:rPr lang="el-GR" i="1" dirty="0" err="1"/>
              <a:t>εγχείρηµα</a:t>
            </a:r>
            <a:r>
              <a:rPr lang="el-GR" i="1" dirty="0"/>
              <a:t> που δεν </a:t>
            </a:r>
            <a:r>
              <a:rPr lang="el-GR" i="1" dirty="0" err="1" smtClean="0"/>
              <a:t>συµβιβάζεται</a:t>
            </a:r>
            <a:r>
              <a:rPr lang="el-GR" i="1" dirty="0" smtClean="0"/>
              <a:t> µε </a:t>
            </a:r>
            <a:r>
              <a:rPr lang="el-GR" i="1" dirty="0"/>
              <a:t>την παράλληλη προστασία </a:t>
            </a:r>
            <a:r>
              <a:rPr lang="el-GR" i="1" dirty="0" err="1"/>
              <a:t>θεµελιωδών</a:t>
            </a:r>
            <a:r>
              <a:rPr lang="el-GR" i="1" dirty="0"/>
              <a:t> </a:t>
            </a:r>
            <a:r>
              <a:rPr lang="el-GR" i="1" dirty="0" err="1"/>
              <a:t>ατοµικών</a:t>
            </a:r>
            <a:r>
              <a:rPr lang="el-GR" i="1" dirty="0"/>
              <a:t> </a:t>
            </a:r>
            <a:r>
              <a:rPr lang="el-GR" i="1" dirty="0" err="1" smtClean="0"/>
              <a:t>δικαιωµάτων</a:t>
            </a:r>
            <a:r>
              <a:rPr lang="el-GR" i="1" dirty="0" smtClean="0"/>
              <a:t>, και </a:t>
            </a:r>
            <a:r>
              <a:rPr lang="el-GR" i="1" dirty="0"/>
              <a:t>πλήττει τον </a:t>
            </a:r>
            <a:r>
              <a:rPr lang="el-GR" i="1" dirty="0" err="1"/>
              <a:t>συνταγµατικό</a:t>
            </a:r>
            <a:r>
              <a:rPr lang="el-GR" i="1" dirty="0"/>
              <a:t> και ευρωπαϊκό </a:t>
            </a:r>
            <a:r>
              <a:rPr lang="el-GR" i="1" dirty="0" err="1"/>
              <a:t>νοµικό</a:t>
            </a:r>
            <a:r>
              <a:rPr lang="el-GR" i="1" dirty="0"/>
              <a:t> </a:t>
            </a:r>
            <a:r>
              <a:rPr lang="el-GR" i="1" dirty="0" err="1"/>
              <a:t>πολιτισµό</a:t>
            </a:r>
            <a:r>
              <a:rPr lang="el-GR" i="1" dirty="0"/>
              <a:t> </a:t>
            </a:r>
            <a:r>
              <a:rPr lang="el-GR" i="1" dirty="0" smtClean="0"/>
              <a:t>…και </a:t>
            </a:r>
            <a:r>
              <a:rPr lang="el-GR" i="1" dirty="0"/>
              <a:t>όχι µ</a:t>
            </a:r>
            <a:r>
              <a:rPr lang="el-GR" i="1" dirty="0" err="1"/>
              <a:t>όνον</a:t>
            </a:r>
            <a:r>
              <a:rPr lang="el-GR" i="1" dirty="0"/>
              <a:t> παραβιάζει </a:t>
            </a:r>
            <a:r>
              <a:rPr lang="el-GR" i="1" dirty="0" err="1"/>
              <a:t>δικαιώµατα</a:t>
            </a:r>
            <a:r>
              <a:rPr lang="el-GR" i="1" dirty="0"/>
              <a:t> άρρηκτα </a:t>
            </a:r>
            <a:r>
              <a:rPr lang="el-GR" i="1" dirty="0" err="1"/>
              <a:t>συνδεδεµένα</a:t>
            </a:r>
            <a:r>
              <a:rPr lang="el-GR" i="1" dirty="0"/>
              <a:t> µε </a:t>
            </a:r>
            <a:r>
              <a:rPr lang="el-GR" i="1" dirty="0" smtClean="0"/>
              <a:t>τον </a:t>
            </a:r>
            <a:r>
              <a:rPr lang="el-GR" i="1" dirty="0" err="1" smtClean="0"/>
              <a:t>σεβασµό</a:t>
            </a:r>
            <a:r>
              <a:rPr lang="el-GR" i="1" dirty="0" smtClean="0"/>
              <a:t> </a:t>
            </a:r>
            <a:r>
              <a:rPr lang="el-GR" i="1" dirty="0"/>
              <a:t>της ανθρώπινης α</a:t>
            </a:r>
            <a:r>
              <a:rPr lang="el-GR" i="1" dirty="0" smtClean="0"/>
              <a:t>ξιοπρέπειας </a:t>
            </a:r>
            <a:r>
              <a:rPr lang="el-GR" i="1" dirty="0"/>
              <a:t>και της ιδιότητας του </a:t>
            </a:r>
            <a:r>
              <a:rPr lang="el-GR" i="1" dirty="0" smtClean="0"/>
              <a:t>ασθενούς</a:t>
            </a:r>
            <a:r>
              <a:rPr lang="el-GR" i="1" dirty="0"/>
              <a:t>, αλλά αποτελεί επιπλέον αλυσιτελές µέσο για την πρόληψη </a:t>
            </a:r>
            <a:r>
              <a:rPr lang="el-GR" i="1" dirty="0" smtClean="0"/>
              <a:t>και την </a:t>
            </a:r>
            <a:r>
              <a:rPr lang="el-GR" i="1" dirty="0"/>
              <a:t>προστασία της </a:t>
            </a:r>
            <a:r>
              <a:rPr lang="el-GR" i="1" dirty="0" err="1"/>
              <a:t>δηµόσιας</a:t>
            </a:r>
            <a:r>
              <a:rPr lang="el-GR" i="1" dirty="0"/>
              <a:t> υγείας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65468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ΚΕΘΕΑ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/>
              <a:t>µε </a:t>
            </a:r>
            <a:r>
              <a:rPr lang="el-GR" i="1" dirty="0" err="1" smtClean="0"/>
              <a:t>γραµµές</a:t>
            </a:r>
            <a:r>
              <a:rPr lang="el-GR" i="1" dirty="0" smtClean="0"/>
              <a:t> κοινωνικού </a:t>
            </a:r>
            <a:r>
              <a:rPr lang="el-GR" i="1" dirty="0" err="1"/>
              <a:t>διαχωρισµού</a:t>
            </a:r>
            <a:r>
              <a:rPr lang="el-GR" i="1" dirty="0"/>
              <a:t> </a:t>
            </a:r>
            <a:r>
              <a:rPr lang="el-GR" i="1" dirty="0" err="1"/>
              <a:t>ανάµεσα</a:t>
            </a:r>
            <a:r>
              <a:rPr lang="el-GR" i="1" dirty="0"/>
              <a:t> στην υγεία και την αρρώστια, </a:t>
            </a:r>
            <a:r>
              <a:rPr lang="el-GR" i="1" dirty="0" smtClean="0"/>
              <a:t>το ηθικό </a:t>
            </a:r>
            <a:r>
              <a:rPr lang="el-GR" i="1" dirty="0"/>
              <a:t>και ανήθικο, δεν προστατεύεται το κοινωνικό σύνολο </a:t>
            </a:r>
            <a:r>
              <a:rPr lang="el-GR" i="1" dirty="0" smtClean="0"/>
              <a:t>αλλά γίνονται </a:t>
            </a:r>
            <a:r>
              <a:rPr lang="el-GR" i="1" dirty="0"/>
              <a:t>πιο βαθιά τα </a:t>
            </a:r>
            <a:r>
              <a:rPr lang="el-GR" i="1" dirty="0" err="1"/>
              <a:t>ρήγµατα</a:t>
            </a:r>
            <a:r>
              <a:rPr lang="el-GR" i="1" dirty="0"/>
              <a:t> στην </a:t>
            </a:r>
            <a:r>
              <a:rPr lang="el-GR" i="1" dirty="0" err="1"/>
              <a:t>κλονισµένη</a:t>
            </a:r>
            <a:r>
              <a:rPr lang="el-GR" i="1" dirty="0"/>
              <a:t> συνοχή της </a:t>
            </a:r>
            <a:r>
              <a:rPr lang="el-GR" i="1" dirty="0" smtClean="0"/>
              <a:t>κοινωνίας </a:t>
            </a:r>
            <a:r>
              <a:rPr lang="el-GR" i="1" dirty="0"/>
              <a:t>µας…» και «…όσο συνεχίζεται η </a:t>
            </a:r>
            <a:r>
              <a:rPr lang="el-GR" i="1" dirty="0" err="1"/>
              <a:t>υποβάθµιση</a:t>
            </a:r>
            <a:r>
              <a:rPr lang="el-GR" i="1" dirty="0"/>
              <a:t> και η </a:t>
            </a:r>
            <a:r>
              <a:rPr lang="el-GR" i="1" dirty="0" smtClean="0"/>
              <a:t>απαξίωση του </a:t>
            </a:r>
            <a:r>
              <a:rPr lang="el-GR" i="1" dirty="0"/>
              <a:t>κοινωνικού κράτους, οι κοινωνικά ευάλωτες </a:t>
            </a:r>
            <a:r>
              <a:rPr lang="el-GR" i="1" dirty="0" err="1"/>
              <a:t>οµάδες</a:t>
            </a:r>
            <a:r>
              <a:rPr lang="el-GR" i="1" dirty="0"/>
              <a:t> θα </a:t>
            </a:r>
            <a:r>
              <a:rPr lang="el-GR" i="1" dirty="0" smtClean="0"/>
              <a:t>αποτελούν τον </a:t>
            </a:r>
            <a:r>
              <a:rPr lang="el-GR" i="1" dirty="0" err="1"/>
              <a:t>αποδιοποµπαίο</a:t>
            </a:r>
            <a:r>
              <a:rPr lang="el-GR" i="1" dirty="0"/>
              <a:t> τράγο µ</a:t>
            </a:r>
            <a:r>
              <a:rPr lang="el-GR" i="1" dirty="0" err="1"/>
              <a:t>ιας</a:t>
            </a:r>
            <a:r>
              <a:rPr lang="el-GR" i="1" dirty="0"/>
              <a:t> κοινωνίας που βρίσκεται σε κρίση, και </a:t>
            </a:r>
            <a:r>
              <a:rPr lang="el-GR" i="1" dirty="0" smtClean="0"/>
              <a:t>η καταστολή </a:t>
            </a:r>
            <a:r>
              <a:rPr lang="el-GR" i="1" dirty="0"/>
              <a:t>θα υποκαθιστά την κοινωνική πολιτική και τη φροντίδα </a:t>
            </a:r>
            <a:r>
              <a:rPr lang="el-GR" i="1" dirty="0" smtClean="0"/>
              <a:t>για τη </a:t>
            </a:r>
            <a:r>
              <a:rPr lang="el-GR" i="1" dirty="0" err="1"/>
              <a:t>δηµόσια</a:t>
            </a:r>
            <a:r>
              <a:rPr lang="el-GR" i="1" dirty="0"/>
              <a:t> υγεία</a:t>
            </a:r>
            <a:r>
              <a:rPr lang="el-GR" dirty="0"/>
              <a:t>»</a:t>
            </a:r>
          </a:p>
        </p:txBody>
      </p:sp>
    </p:spTree>
    <p:extLst>
      <p:ext uri="{BB962C8B-B14F-4D97-AF65-F5344CB8AC3E}">
        <p14:creationId xmlns="" xmlns:p14="http://schemas.microsoft.com/office/powerpoint/2010/main" val="327297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Ποινικοποίησης </a:t>
            </a:r>
            <a:r>
              <a:rPr lang="el-GR" dirty="0"/>
              <a:t>της ασθένειας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Δ</a:t>
            </a:r>
            <a:r>
              <a:rPr lang="el-GR" dirty="0" smtClean="0"/>
              <a:t>εν </a:t>
            </a:r>
            <a:r>
              <a:rPr lang="el-GR" dirty="0"/>
              <a:t>εξασφαλίστηκε </a:t>
            </a:r>
            <a:r>
              <a:rPr lang="el-GR" dirty="0" smtClean="0"/>
              <a:t>η φροντίδα </a:t>
            </a:r>
            <a:r>
              <a:rPr lang="el-GR" dirty="0"/>
              <a:t>των ασθενών </a:t>
            </a:r>
            <a:endParaRPr lang="el-GR" dirty="0" smtClean="0"/>
          </a:p>
          <a:p>
            <a:r>
              <a:rPr lang="el-GR" dirty="0" smtClean="0"/>
              <a:t>Δεν προστατεύτηκε η </a:t>
            </a:r>
            <a:r>
              <a:rPr lang="el-GR" dirty="0" err="1" smtClean="0"/>
              <a:t>δηµόσια</a:t>
            </a:r>
            <a:r>
              <a:rPr lang="el-GR" dirty="0" smtClean="0"/>
              <a:t> </a:t>
            </a:r>
            <a:r>
              <a:rPr lang="el-GR" dirty="0"/>
              <a:t>υγεία. </a:t>
            </a:r>
            <a:endParaRPr lang="el-GR" dirty="0" smtClean="0"/>
          </a:p>
          <a:p>
            <a:r>
              <a:rPr lang="el-GR" dirty="0" smtClean="0"/>
              <a:t>Ασθενείς προφυλακίζονται </a:t>
            </a:r>
            <a:r>
              <a:rPr lang="el-GR" dirty="0"/>
              <a:t>χωρίς να λάβουν </a:t>
            </a:r>
            <a:r>
              <a:rPr lang="el-GR" dirty="0" smtClean="0"/>
              <a:t>ιατρική </a:t>
            </a:r>
            <a:r>
              <a:rPr lang="el-GR" dirty="0"/>
              <a:t>φροντίδα, </a:t>
            </a:r>
            <a:endParaRPr lang="el-GR" dirty="0" smtClean="0"/>
          </a:p>
          <a:p>
            <a:r>
              <a:rPr lang="el-GR" dirty="0" smtClean="0"/>
              <a:t>Απαράδεκτες </a:t>
            </a:r>
            <a:r>
              <a:rPr lang="el-GR" dirty="0"/>
              <a:t>συνθήκες </a:t>
            </a:r>
            <a:r>
              <a:rPr lang="el-GR" dirty="0" err="1"/>
              <a:t>εγκλεισµού</a:t>
            </a:r>
            <a:r>
              <a:rPr lang="el-GR" dirty="0"/>
              <a:t> </a:t>
            </a:r>
            <a:r>
              <a:rPr lang="el-GR" dirty="0" smtClean="0"/>
              <a:t>στις φυλακές </a:t>
            </a:r>
          </a:p>
          <a:p>
            <a:r>
              <a:rPr lang="el-GR" dirty="0" smtClean="0"/>
              <a:t>Σύνδρομο στέρησης </a:t>
            </a:r>
          </a:p>
          <a:p>
            <a:r>
              <a:rPr lang="el-GR" dirty="0"/>
              <a:t>Έ</a:t>
            </a:r>
            <a:r>
              <a:rPr lang="el-GR" dirty="0" smtClean="0"/>
              <a:t>λλειψη </a:t>
            </a:r>
            <a:r>
              <a:rPr lang="el-GR" dirty="0" err="1" smtClean="0"/>
              <a:t>αντιρετροϊκής</a:t>
            </a:r>
            <a:r>
              <a:rPr lang="el-GR" dirty="0" smtClean="0"/>
              <a:t> αγωγής </a:t>
            </a:r>
          </a:p>
          <a:p>
            <a:r>
              <a:rPr lang="el-GR" dirty="0" smtClean="0"/>
              <a:t>Απέχθεια και φόβος των άλλων  λόγω </a:t>
            </a:r>
            <a:r>
              <a:rPr lang="el-GR" dirty="0"/>
              <a:t>της </a:t>
            </a:r>
            <a:r>
              <a:rPr lang="el-GR" dirty="0" smtClean="0"/>
              <a:t>ασθένειάς.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60313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</a:t>
            </a:r>
            <a:r>
              <a:rPr lang="en-US" dirty="0" smtClean="0"/>
              <a:t>AIDS</a:t>
            </a:r>
            <a:r>
              <a:rPr lang="el-GR" dirty="0" smtClean="0"/>
              <a:t> ως μέσο στιγματισμού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Συνιστά </a:t>
            </a:r>
            <a:r>
              <a:rPr lang="el-GR" dirty="0"/>
              <a:t>απειλή </a:t>
            </a:r>
            <a:r>
              <a:rPr lang="el-GR" dirty="0" smtClean="0"/>
              <a:t>για </a:t>
            </a:r>
            <a:r>
              <a:rPr lang="el-GR" dirty="0"/>
              <a:t>τη ζωή </a:t>
            </a:r>
            <a:r>
              <a:rPr lang="el-GR" dirty="0" smtClean="0"/>
              <a:t>και τη σεξουαλικότητα </a:t>
            </a:r>
            <a:r>
              <a:rPr lang="el-GR" dirty="0"/>
              <a:t>του </a:t>
            </a:r>
            <a:r>
              <a:rPr lang="el-GR" dirty="0" err="1"/>
              <a:t>ατόµου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Καθορίζει </a:t>
            </a:r>
            <a:r>
              <a:rPr lang="el-GR" dirty="0"/>
              <a:t>την </a:t>
            </a:r>
            <a:r>
              <a:rPr lang="el-GR" dirty="0" smtClean="0"/>
              <a:t>υγεία και την </a:t>
            </a:r>
            <a:r>
              <a:rPr lang="el-GR" dirty="0"/>
              <a:t>ταυτότητα του </a:t>
            </a:r>
            <a:r>
              <a:rPr lang="el-GR" dirty="0" err="1"/>
              <a:t>ατόµου</a:t>
            </a:r>
            <a:r>
              <a:rPr lang="el-GR" dirty="0"/>
              <a:t> και τον τρόπο µε </a:t>
            </a:r>
            <a:r>
              <a:rPr lang="el-GR" dirty="0" smtClean="0"/>
              <a:t>τον οποίο </a:t>
            </a:r>
            <a:r>
              <a:rPr lang="el-GR" dirty="0"/>
              <a:t>το «αξιολογούν» ηθικά οι γύρω του</a:t>
            </a:r>
            <a:r>
              <a:rPr lang="el-GR" dirty="0" smtClean="0"/>
              <a:t>.</a:t>
            </a:r>
          </a:p>
          <a:p>
            <a:r>
              <a:rPr lang="el-GR" dirty="0"/>
              <a:t>Μ</a:t>
            </a:r>
            <a:r>
              <a:rPr lang="el-GR" dirty="0" smtClean="0"/>
              <a:t>πορεί εύκολα </a:t>
            </a:r>
            <a:r>
              <a:rPr lang="el-GR" dirty="0"/>
              <a:t>να εκληφθεί σαν </a:t>
            </a:r>
            <a:r>
              <a:rPr lang="el-GR" dirty="0" err="1"/>
              <a:t>αποτέλεσµα</a:t>
            </a:r>
            <a:r>
              <a:rPr lang="el-GR" dirty="0"/>
              <a:t> αλόγιστης και αχαλίνωτης </a:t>
            </a:r>
            <a:r>
              <a:rPr lang="el-GR" dirty="0" smtClean="0"/>
              <a:t>σεξουαλικής </a:t>
            </a:r>
            <a:r>
              <a:rPr lang="el-GR" dirty="0"/>
              <a:t>ζωής </a:t>
            </a:r>
            <a:endParaRPr lang="el-GR" dirty="0" smtClean="0"/>
          </a:p>
          <a:p>
            <a:r>
              <a:rPr lang="el-GR" dirty="0"/>
              <a:t>Ο</a:t>
            </a:r>
            <a:r>
              <a:rPr lang="el-GR" dirty="0" smtClean="0"/>
              <a:t> </a:t>
            </a:r>
            <a:r>
              <a:rPr lang="el-GR" dirty="0" err="1"/>
              <a:t>στιγµατισµός</a:t>
            </a:r>
            <a:r>
              <a:rPr lang="el-GR" dirty="0"/>
              <a:t> των </a:t>
            </a:r>
            <a:r>
              <a:rPr lang="el-GR" dirty="0" err="1"/>
              <a:t>ατόµων</a:t>
            </a:r>
            <a:r>
              <a:rPr lang="el-GR" dirty="0"/>
              <a:t> που </a:t>
            </a:r>
            <a:r>
              <a:rPr lang="el-GR" dirty="0" smtClean="0"/>
              <a:t>είναι </a:t>
            </a:r>
            <a:r>
              <a:rPr lang="el-GR" dirty="0"/>
              <a:t>φορείς µ</a:t>
            </a:r>
            <a:r>
              <a:rPr lang="el-GR" dirty="0" err="1"/>
              <a:t>πορεί</a:t>
            </a:r>
            <a:r>
              <a:rPr lang="el-GR" dirty="0"/>
              <a:t> να είναι έντονος. </a:t>
            </a:r>
            <a:endParaRPr lang="el-GR" dirty="0" smtClean="0"/>
          </a:p>
          <a:p>
            <a:r>
              <a:rPr lang="el-GR" dirty="0" err="1" smtClean="0"/>
              <a:t>Δηµιουργείται</a:t>
            </a:r>
            <a:r>
              <a:rPr lang="el-GR" dirty="0" smtClean="0"/>
              <a:t> µία εικόνα </a:t>
            </a:r>
            <a:r>
              <a:rPr lang="el-GR" dirty="0"/>
              <a:t>κινδύνου </a:t>
            </a:r>
            <a:endParaRPr lang="el-GR" dirty="0" smtClean="0"/>
          </a:p>
          <a:p>
            <a:r>
              <a:rPr lang="el-GR" dirty="0"/>
              <a:t>Κ</a:t>
            </a:r>
            <a:r>
              <a:rPr lang="el-GR" dirty="0" smtClean="0"/>
              <a:t>αταγράφεται </a:t>
            </a:r>
            <a:r>
              <a:rPr lang="el-GR" dirty="0"/>
              <a:t>στο συλλογικό </a:t>
            </a:r>
            <a:r>
              <a:rPr lang="el-GR" dirty="0" smtClean="0"/>
              <a:t>ασυνείδητο ως κατάσταση </a:t>
            </a:r>
            <a:r>
              <a:rPr lang="el-GR" dirty="0"/>
              <a:t>παρέκκλισης και διαστροφής </a:t>
            </a:r>
            <a:endParaRPr lang="el-GR" dirty="0" smtClean="0"/>
          </a:p>
          <a:p>
            <a:r>
              <a:rPr lang="el-GR" dirty="0"/>
              <a:t>Θ</a:t>
            </a:r>
            <a:r>
              <a:rPr lang="el-GR" dirty="0" smtClean="0"/>
              <a:t>έτει στο </a:t>
            </a:r>
            <a:r>
              <a:rPr lang="el-GR" dirty="0"/>
              <a:t>περιθώριο και αποκλείει </a:t>
            </a:r>
            <a:r>
              <a:rPr lang="el-GR" dirty="0" smtClean="0"/>
              <a:t>κοινωνικά</a:t>
            </a:r>
          </a:p>
          <a:p>
            <a:r>
              <a:rPr lang="el-GR" dirty="0" smtClean="0"/>
              <a:t>Χρησιμοποιείται ως ‘υγειονομική’ και ‘ηθική</a:t>
            </a:r>
            <a:r>
              <a:rPr lang="el-GR" dirty="0"/>
              <a:t>’ </a:t>
            </a:r>
            <a:r>
              <a:rPr lang="el-GR" dirty="0" smtClean="0"/>
              <a:t>βόμβα</a:t>
            </a:r>
          </a:p>
          <a:p>
            <a:r>
              <a:rPr lang="el-GR" dirty="0" smtClean="0"/>
              <a:t>Ρατσιστικές</a:t>
            </a:r>
            <a:r>
              <a:rPr lang="el-GR" dirty="0"/>
              <a:t>, ξενοφοβικές, σεξιστικές </a:t>
            </a:r>
            <a:r>
              <a:rPr lang="el-GR" dirty="0" smtClean="0"/>
              <a:t>προκαταλήψεις </a:t>
            </a:r>
            <a:r>
              <a:rPr lang="el-GR" dirty="0"/>
              <a:t>και µία «</a:t>
            </a:r>
            <a:r>
              <a:rPr lang="el-GR" dirty="0" err="1"/>
              <a:t>καταραµένη</a:t>
            </a:r>
            <a:r>
              <a:rPr lang="el-GR" dirty="0"/>
              <a:t>» ασθένεια</a:t>
            </a:r>
          </a:p>
        </p:txBody>
      </p:sp>
    </p:spTree>
    <p:extLst>
      <p:ext uri="{BB962C8B-B14F-4D97-AF65-F5344CB8AC3E}">
        <p14:creationId xmlns="" xmlns:p14="http://schemas.microsoft.com/office/powerpoint/2010/main" val="120044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Αρχή Προστασίας Προσωπικών </a:t>
            </a:r>
            <a:r>
              <a:rPr lang="el-GR" dirty="0" err="1"/>
              <a:t>∆εδοµένων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l-GR" dirty="0"/>
              <a:t>«α</a:t>
            </a:r>
            <a:r>
              <a:rPr lang="el-GR" i="1" dirty="0"/>
              <a:t>) η εισαγγελική διάταξη πρέπει να είναι ειδικώς και πλήρως </a:t>
            </a:r>
            <a:r>
              <a:rPr lang="el-GR" i="1" dirty="0" err="1" smtClean="0"/>
              <a:t>αιτιολογηµένη</a:t>
            </a:r>
            <a:r>
              <a:rPr lang="el-GR" i="1" dirty="0" smtClean="0"/>
              <a:t> </a:t>
            </a:r>
            <a:r>
              <a:rPr lang="el-GR" i="1" dirty="0"/>
              <a:t>και να εξειδικεύει τον σκοπό που επιβάλλει στη </a:t>
            </a:r>
            <a:r>
              <a:rPr lang="el-GR" i="1" dirty="0" err="1"/>
              <a:t>συγκεκριµένη</a:t>
            </a:r>
            <a:r>
              <a:rPr lang="el-GR" i="1" dirty="0"/>
              <a:t> </a:t>
            </a:r>
            <a:r>
              <a:rPr lang="el-GR" i="1" dirty="0" smtClean="0"/>
              <a:t>περίπτωση </a:t>
            </a:r>
            <a:r>
              <a:rPr lang="el-GR" i="1" dirty="0"/>
              <a:t>τη </a:t>
            </a:r>
            <a:r>
              <a:rPr lang="el-GR" i="1" dirty="0" err="1"/>
              <a:t>δηµοσιοποίηση</a:t>
            </a:r>
            <a:r>
              <a:rPr lang="el-GR" i="1" dirty="0"/>
              <a:t> των στοιχείων που εξαντλητικά θα αναφέρει</a:t>
            </a:r>
            <a:r>
              <a:rPr lang="el-GR" i="1" dirty="0" smtClean="0"/>
              <a:t>,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β) να αναφέρεται ο τρόπος της </a:t>
            </a:r>
            <a:r>
              <a:rPr lang="el-GR" i="1" dirty="0" err="1"/>
              <a:t>δηµοσιοποίησης</a:t>
            </a:r>
            <a:r>
              <a:rPr lang="el-GR" i="1" dirty="0"/>
              <a:t> και το χρονικό </a:t>
            </a:r>
            <a:r>
              <a:rPr lang="el-GR" i="1" dirty="0" err="1" smtClean="0"/>
              <a:t>διάστηµα</a:t>
            </a:r>
            <a:r>
              <a:rPr lang="el-GR" i="1" dirty="0" smtClean="0"/>
              <a:t> </a:t>
            </a:r>
            <a:r>
              <a:rPr lang="el-GR" i="1" dirty="0"/>
              <a:t>που θα διαρκέσει για να µην </a:t>
            </a:r>
            <a:r>
              <a:rPr lang="el-GR" i="1" dirty="0" err="1"/>
              <a:t>καταλείπονται</a:t>
            </a:r>
            <a:r>
              <a:rPr lang="el-GR" i="1" dirty="0"/>
              <a:t> “περιθώρια </a:t>
            </a:r>
            <a:r>
              <a:rPr lang="el-GR" i="1" dirty="0" smtClean="0"/>
              <a:t>διακριτικής </a:t>
            </a:r>
            <a:r>
              <a:rPr lang="el-GR" i="1" dirty="0"/>
              <a:t>ευχέρειας στις Αρχές που θα κληθούν να την </a:t>
            </a:r>
            <a:r>
              <a:rPr lang="el-GR" i="1" dirty="0" err="1"/>
              <a:t>εφαρµόσουν</a:t>
            </a:r>
            <a:r>
              <a:rPr lang="el-GR" i="1" dirty="0"/>
              <a:t>’’ </a:t>
            </a:r>
            <a:r>
              <a:rPr lang="el-GR" i="1" dirty="0" smtClean="0"/>
              <a:t>και</a:t>
            </a:r>
          </a:p>
          <a:p>
            <a:pPr marL="0" indent="0">
              <a:buNone/>
            </a:pPr>
            <a:endParaRPr lang="el-GR" i="1" dirty="0"/>
          </a:p>
          <a:p>
            <a:pPr marL="0" indent="0">
              <a:buNone/>
            </a:pPr>
            <a:r>
              <a:rPr lang="el-GR" i="1" dirty="0"/>
              <a:t>γ) να θεσπιστεί </a:t>
            </a:r>
            <a:r>
              <a:rPr lang="el-GR" i="1" dirty="0" err="1"/>
              <a:t>δικαίωµα</a:t>
            </a:r>
            <a:r>
              <a:rPr lang="el-GR" i="1" dirty="0"/>
              <a:t> ασκήσεως από τον </a:t>
            </a:r>
            <a:r>
              <a:rPr lang="el-GR" i="1" dirty="0" err="1"/>
              <a:t>κατηγορούµενο</a:t>
            </a:r>
            <a:r>
              <a:rPr lang="el-GR" i="1" dirty="0"/>
              <a:t>, εντός </a:t>
            </a:r>
            <a:r>
              <a:rPr lang="el-GR" i="1" dirty="0" smtClean="0"/>
              <a:t>πολύ </a:t>
            </a:r>
            <a:r>
              <a:rPr lang="el-GR" i="1" dirty="0" err="1"/>
              <a:t>σύντοµης</a:t>
            </a:r>
            <a:r>
              <a:rPr lang="el-GR" i="1" dirty="0"/>
              <a:t> </a:t>
            </a:r>
            <a:r>
              <a:rPr lang="el-GR" i="1" dirty="0" err="1"/>
              <a:t>προθεσµίας</a:t>
            </a:r>
            <a:r>
              <a:rPr lang="el-GR" i="1" dirty="0"/>
              <a:t>, προσφυγής κατά της εισαγγελικής διάταξης, </a:t>
            </a:r>
            <a:r>
              <a:rPr lang="el-GR" i="1" dirty="0" smtClean="0"/>
              <a:t>σε ανώτερο </a:t>
            </a:r>
            <a:r>
              <a:rPr lang="el-GR" i="1" dirty="0"/>
              <a:t>ιεραρχικά εισαγγελέα που θα αποφαίνεται σε πολύ </a:t>
            </a:r>
            <a:r>
              <a:rPr lang="el-GR" i="1" dirty="0" err="1"/>
              <a:t>σύντοµη</a:t>
            </a:r>
            <a:r>
              <a:rPr lang="el-GR" i="1" dirty="0"/>
              <a:t> </a:t>
            </a:r>
            <a:r>
              <a:rPr lang="el-GR" i="1" dirty="0" smtClean="0"/>
              <a:t>επίσης </a:t>
            </a:r>
            <a:r>
              <a:rPr lang="el-GR" i="1" dirty="0" err="1"/>
              <a:t>προθεσµία</a:t>
            </a:r>
            <a:r>
              <a:rPr lang="el-GR" i="1" dirty="0"/>
              <a:t>, η άσκηση της οποίας θα έχει ανασταλτικό </a:t>
            </a:r>
            <a:r>
              <a:rPr lang="el-GR" i="1" dirty="0" err="1"/>
              <a:t>αποτέλεσµα</a:t>
            </a:r>
            <a:r>
              <a:rPr lang="el-GR" i="1" dirty="0"/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3308312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Ιατρικός Σύλλογος Αθηνών 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«</a:t>
            </a:r>
            <a:r>
              <a:rPr lang="el-GR" i="1" dirty="0"/>
              <a:t>Επρόκειτο για ένα µ</a:t>
            </a:r>
            <a:r>
              <a:rPr lang="el-GR" i="1" dirty="0" err="1"/>
              <a:t>εγάλο</a:t>
            </a:r>
            <a:r>
              <a:rPr lang="el-GR" i="1" dirty="0"/>
              <a:t> λάθος εθνικής </a:t>
            </a:r>
            <a:r>
              <a:rPr lang="el-GR" i="1" dirty="0" smtClean="0"/>
              <a:t>στρατηγικής, διότι η </a:t>
            </a:r>
            <a:r>
              <a:rPr lang="el-GR" i="1" dirty="0"/>
              <a:t>ποινικοποίηση των </a:t>
            </a:r>
            <a:r>
              <a:rPr lang="el-GR" i="1" dirty="0" err="1"/>
              <a:t>ατόµων</a:t>
            </a:r>
            <a:r>
              <a:rPr lang="el-GR" i="1" dirty="0"/>
              <a:t> που νοσούν ή των φορέων του </a:t>
            </a:r>
            <a:r>
              <a:rPr lang="el-GR" i="1" dirty="0" smtClean="0"/>
              <a:t>ιού, όπως </a:t>
            </a:r>
            <a:r>
              <a:rPr lang="el-GR" i="1" dirty="0"/>
              <a:t>και αν έχουν κολλήσει τη </a:t>
            </a:r>
            <a:r>
              <a:rPr lang="el-GR" i="1" dirty="0" err="1"/>
              <a:t>λοίµωξη</a:t>
            </a:r>
            <a:r>
              <a:rPr lang="el-GR" i="1" dirty="0"/>
              <a:t>, δεν </a:t>
            </a:r>
            <a:r>
              <a:rPr lang="el-GR" i="1" dirty="0" smtClean="0"/>
              <a:t>βοηθά σε </a:t>
            </a:r>
            <a:r>
              <a:rPr lang="el-GR" i="1" dirty="0"/>
              <a:t>τίποτε, αλλά </a:t>
            </a:r>
            <a:r>
              <a:rPr lang="el-GR" i="1" dirty="0" smtClean="0"/>
              <a:t>µόνο </a:t>
            </a:r>
            <a:r>
              <a:rPr lang="el-GR" i="1" dirty="0"/>
              <a:t>αναχαιτίζει κάθε προσπάθεια </a:t>
            </a:r>
            <a:r>
              <a:rPr lang="el-GR" i="1" dirty="0" err="1"/>
              <a:t>επιδηµιολογικής</a:t>
            </a:r>
            <a:r>
              <a:rPr lang="el-GR" i="1" dirty="0"/>
              <a:t> καταγραφής και </a:t>
            </a:r>
            <a:r>
              <a:rPr lang="el-GR" i="1" dirty="0" smtClean="0"/>
              <a:t>κάθε δυνατότητα </a:t>
            </a:r>
            <a:r>
              <a:rPr lang="el-GR" i="1" dirty="0" err="1"/>
              <a:t>παρέµβασης</a:t>
            </a:r>
            <a:r>
              <a:rPr lang="el-GR" i="1" dirty="0"/>
              <a:t> της πολιτείας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3131584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κυρίαρχη </a:t>
            </a:r>
            <a:r>
              <a:rPr lang="el-GR" dirty="0" err="1"/>
              <a:t>δηµόσια</a:t>
            </a:r>
            <a:r>
              <a:rPr lang="el-GR" dirty="0"/>
              <a:t> τάξη και η </a:t>
            </a:r>
            <a:r>
              <a:rPr lang="el-GR" dirty="0" err="1"/>
              <a:t>αδύναµη</a:t>
            </a:r>
            <a:r>
              <a:rPr lang="el-GR" dirty="0"/>
              <a:t> κοινωνική φροντίδα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/>
              <a:t>Η πρακτική της «σκούπας» </a:t>
            </a:r>
            <a:r>
              <a:rPr lang="el-GR" dirty="0" smtClean="0"/>
              <a:t>αποφέρει </a:t>
            </a:r>
            <a:r>
              <a:rPr lang="el-GR" dirty="0"/>
              <a:t>ψήφους. </a:t>
            </a:r>
            <a:endParaRPr lang="el-GR" dirty="0" smtClean="0"/>
          </a:p>
          <a:p>
            <a:r>
              <a:rPr lang="el-GR" dirty="0" smtClean="0"/>
              <a:t>Η </a:t>
            </a:r>
            <a:r>
              <a:rPr lang="el-GR" dirty="0"/>
              <a:t>κατασταλτική πολιτική στην </a:t>
            </a:r>
            <a:r>
              <a:rPr lang="el-GR" dirty="0" smtClean="0"/>
              <a:t>υγεία συνεχίστηκε </a:t>
            </a:r>
            <a:r>
              <a:rPr lang="el-GR" dirty="0"/>
              <a:t>µε νέες επιχειρήσεις συλλήψεων στο κέντρο της </a:t>
            </a:r>
            <a:r>
              <a:rPr lang="el-GR" dirty="0" smtClean="0"/>
              <a:t>Αθήνας </a:t>
            </a:r>
            <a:r>
              <a:rPr lang="el-GR" dirty="0"/>
              <a:t>στο πλαίσιο της «ανακατάληψής» του.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επιχειρήσεις </a:t>
            </a:r>
            <a:r>
              <a:rPr lang="el-GR" dirty="0" err="1" smtClean="0"/>
              <a:t>περιελάµβαναν</a:t>
            </a:r>
            <a:r>
              <a:rPr lang="el-GR" dirty="0" smtClean="0"/>
              <a:t> </a:t>
            </a:r>
            <a:r>
              <a:rPr lang="el-GR" dirty="0"/>
              <a:t>κράτηση και υποχρέωση σε ιατρικές εξετάσεις </a:t>
            </a:r>
            <a:r>
              <a:rPr lang="el-GR" dirty="0" smtClean="0"/>
              <a:t>των µ</a:t>
            </a:r>
            <a:r>
              <a:rPr lang="el-GR" dirty="0" err="1" smtClean="0"/>
              <a:t>εταναστών</a:t>
            </a:r>
            <a:r>
              <a:rPr lang="el-GR" dirty="0"/>
              <a:t>, των αστέγων και των </a:t>
            </a:r>
            <a:r>
              <a:rPr lang="el-GR" dirty="0" err="1"/>
              <a:t>εξαρτηµένων</a:t>
            </a:r>
            <a:r>
              <a:rPr lang="el-GR" dirty="0"/>
              <a:t> και µ</a:t>
            </a:r>
            <a:r>
              <a:rPr lang="el-GR" dirty="0" err="1"/>
              <a:t>εταφορά</a:t>
            </a:r>
            <a:r>
              <a:rPr lang="el-GR" dirty="0"/>
              <a:t> </a:t>
            </a:r>
            <a:r>
              <a:rPr lang="el-GR" dirty="0" smtClean="0"/>
              <a:t>τους εκτός </a:t>
            </a:r>
            <a:r>
              <a:rPr lang="el-GR" dirty="0"/>
              <a:t>της πόλης.</a:t>
            </a:r>
          </a:p>
          <a:p>
            <a:r>
              <a:rPr lang="el-GR" dirty="0"/>
              <a:t>Τον Αύγουστο του 2012, </a:t>
            </a:r>
            <a:r>
              <a:rPr lang="el-GR" dirty="0" err="1"/>
              <a:t>εφαρµόστηκε</a:t>
            </a:r>
            <a:r>
              <a:rPr lang="el-GR" dirty="0"/>
              <a:t> η επιχείρηση «</a:t>
            </a:r>
            <a:r>
              <a:rPr lang="el-GR" dirty="0" smtClean="0"/>
              <a:t>Ξένιος </a:t>
            </a:r>
            <a:r>
              <a:rPr lang="el-GR" dirty="0" err="1" smtClean="0"/>
              <a:t>∆</a:t>
            </a:r>
            <a:r>
              <a:rPr lang="el-GR" dirty="0" err="1"/>
              <a:t>ίας</a:t>
            </a:r>
            <a:r>
              <a:rPr lang="el-GR" dirty="0"/>
              <a:t>» που επικεντρώθηκε σε µ</a:t>
            </a:r>
            <a:r>
              <a:rPr lang="el-GR" dirty="0" err="1"/>
              <a:t>ετανάστες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Τον </a:t>
            </a:r>
            <a:r>
              <a:rPr lang="el-GR" dirty="0" err="1" smtClean="0"/>
              <a:t>χειµώνα</a:t>
            </a:r>
            <a:r>
              <a:rPr lang="el-GR" dirty="0" smtClean="0"/>
              <a:t> </a:t>
            </a:r>
            <a:r>
              <a:rPr lang="el-GR" dirty="0"/>
              <a:t>του ίδιου έτους η </a:t>
            </a:r>
            <a:r>
              <a:rPr lang="el-GR" dirty="0" smtClean="0"/>
              <a:t>επιχείρηση </a:t>
            </a:r>
            <a:r>
              <a:rPr lang="el-GR" dirty="0"/>
              <a:t>«Θέτις» ξαναχτύπησε τους </a:t>
            </a:r>
            <a:r>
              <a:rPr lang="el-GR" dirty="0" err="1"/>
              <a:t>εξαρτηµένους</a:t>
            </a:r>
            <a:r>
              <a:rPr lang="el-GR" dirty="0"/>
              <a:t>, ανεξαρτήτως φυλής </a:t>
            </a:r>
            <a:r>
              <a:rPr lang="el-GR" dirty="0" smtClean="0"/>
              <a:t>και φύλου</a:t>
            </a:r>
            <a:r>
              <a:rPr lang="el-GR" dirty="0"/>
              <a:t>. </a:t>
            </a:r>
            <a:endParaRPr lang="el-GR" dirty="0" smtClean="0"/>
          </a:p>
        </p:txBody>
      </p:sp>
    </p:spTree>
    <p:extLst>
      <p:ext uri="{BB962C8B-B14F-4D97-AF65-F5344CB8AC3E}">
        <p14:creationId xmlns="" xmlns:p14="http://schemas.microsoft.com/office/powerpoint/2010/main" val="1355205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Ελληνική Ένωση για τα </a:t>
            </a:r>
            <a:r>
              <a:rPr lang="el-GR" dirty="0" err="1"/>
              <a:t>∆ικαιώµατα</a:t>
            </a:r>
            <a:r>
              <a:rPr lang="el-GR" dirty="0"/>
              <a:t> του Ανθρώπου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 </a:t>
            </a:r>
            <a:r>
              <a:rPr lang="el-GR" dirty="0"/>
              <a:t>«</a:t>
            </a:r>
            <a:r>
              <a:rPr lang="el-GR" i="1" dirty="0" smtClean="0"/>
              <a:t>Η ελληνική </a:t>
            </a:r>
            <a:r>
              <a:rPr lang="el-GR" i="1" dirty="0"/>
              <a:t>πολιτεία αποφάσισε ότι στους </a:t>
            </a:r>
            <a:r>
              <a:rPr lang="el-GR" i="1" dirty="0" err="1"/>
              <a:t>δρόµους</a:t>
            </a:r>
            <a:r>
              <a:rPr lang="el-GR" i="1" dirty="0"/>
              <a:t> των Αθηνών δεν </a:t>
            </a:r>
            <a:r>
              <a:rPr lang="el-GR" i="1" dirty="0" smtClean="0"/>
              <a:t>έχουν θέση </a:t>
            </a:r>
            <a:r>
              <a:rPr lang="el-GR" i="1" dirty="0"/>
              <a:t>οι ξένοι απόκληροι, οι φτωχοί, οι </a:t>
            </a:r>
            <a:r>
              <a:rPr lang="el-GR" i="1" dirty="0" err="1"/>
              <a:t>περιθωριοποιηµένοι</a:t>
            </a:r>
            <a:r>
              <a:rPr lang="el-GR" i="1" dirty="0"/>
              <a:t> διότι “</a:t>
            </a:r>
            <a:r>
              <a:rPr lang="el-GR" i="1" dirty="0" smtClean="0"/>
              <a:t>αυτό δεν </a:t>
            </a:r>
            <a:r>
              <a:rPr lang="el-GR" i="1" dirty="0"/>
              <a:t>είναι εικόνα’’…» [και καταλήγει:] «</a:t>
            </a:r>
            <a:r>
              <a:rPr lang="el-GR" i="1" dirty="0" err="1"/>
              <a:t>Αναµένουµε</a:t>
            </a:r>
            <a:r>
              <a:rPr lang="el-GR" i="1" dirty="0"/>
              <a:t> το </a:t>
            </a:r>
            <a:r>
              <a:rPr lang="el-GR" i="1" dirty="0" err="1"/>
              <a:t>όνοµα</a:t>
            </a:r>
            <a:r>
              <a:rPr lang="el-GR" i="1" dirty="0"/>
              <a:t> της νέας </a:t>
            </a:r>
            <a:r>
              <a:rPr lang="el-GR" i="1" dirty="0" smtClean="0"/>
              <a:t>επιχείρησης </a:t>
            </a:r>
            <a:r>
              <a:rPr lang="el-GR" i="1" dirty="0"/>
              <a:t>του Υπουργείου </a:t>
            </a:r>
            <a:r>
              <a:rPr lang="el-GR" i="1" dirty="0" err="1"/>
              <a:t>Δηµοσίας</a:t>
            </a:r>
            <a:r>
              <a:rPr lang="el-GR" i="1" dirty="0"/>
              <a:t> Τάξης και Προστασίας του Πολίτη </a:t>
            </a:r>
            <a:r>
              <a:rPr lang="el-GR" i="1" dirty="0" smtClean="0"/>
              <a:t>που θα </a:t>
            </a:r>
            <a:r>
              <a:rPr lang="el-GR" i="1" dirty="0"/>
              <a:t>προστατέψει τους καθώς πρέπει πολίτες από τους κάθε λογής </a:t>
            </a:r>
            <a:r>
              <a:rPr lang="el-GR" i="1" dirty="0" smtClean="0"/>
              <a:t>απόκληρους </a:t>
            </a:r>
            <a:r>
              <a:rPr lang="el-GR" i="1" dirty="0"/>
              <a:t>–Έλληνες και ξένους µ</a:t>
            </a:r>
            <a:r>
              <a:rPr lang="el-GR" i="1" dirty="0" err="1"/>
              <a:t>αζί</a:t>
            </a:r>
            <a:r>
              <a:rPr lang="el-GR" i="1" dirty="0"/>
              <a:t>– οι οποίοι χαλάνε την πρόσοψη της </a:t>
            </a:r>
            <a:r>
              <a:rPr lang="el-GR" i="1" dirty="0" smtClean="0"/>
              <a:t>ωραίας πόλης </a:t>
            </a:r>
            <a:r>
              <a:rPr lang="el-GR" i="1" dirty="0"/>
              <a:t>που δεν αντέχει άλλο </a:t>
            </a:r>
            <a:r>
              <a:rPr lang="el-GR" i="1" dirty="0" err="1"/>
              <a:t>κακοµοιριά</a:t>
            </a:r>
            <a:r>
              <a:rPr lang="el-GR" i="1" dirty="0"/>
              <a:t>. Απλώς </a:t>
            </a:r>
            <a:r>
              <a:rPr lang="el-GR" i="1" dirty="0" err="1"/>
              <a:t>διατρέχουµε</a:t>
            </a:r>
            <a:r>
              <a:rPr lang="el-GR" i="1" dirty="0"/>
              <a:t> τον κίνδυνο </a:t>
            </a:r>
            <a:r>
              <a:rPr lang="el-GR" i="1" dirty="0" smtClean="0"/>
              <a:t>η νέα </a:t>
            </a:r>
            <a:r>
              <a:rPr lang="el-GR" i="1" dirty="0" err="1"/>
              <a:t>οµάδα</a:t>
            </a:r>
            <a:r>
              <a:rPr lang="el-GR" i="1" dirty="0"/>
              <a:t> στόχου να είναι κατά τι µ</a:t>
            </a:r>
            <a:r>
              <a:rPr lang="el-GR" i="1" dirty="0" err="1"/>
              <a:t>εγαλύτερη</a:t>
            </a:r>
            <a:r>
              <a:rPr lang="el-GR" i="1" dirty="0"/>
              <a:t> και να </a:t>
            </a:r>
            <a:r>
              <a:rPr lang="el-GR" i="1" dirty="0" err="1"/>
              <a:t>συµπεριλάβει</a:t>
            </a:r>
            <a:r>
              <a:rPr lang="el-GR" i="1" dirty="0"/>
              <a:t> </a:t>
            </a:r>
            <a:r>
              <a:rPr lang="el-GR" i="1" dirty="0" err="1" smtClean="0"/>
              <a:t>ακόµη</a:t>
            </a:r>
            <a:r>
              <a:rPr lang="el-GR" i="1" dirty="0" smtClean="0"/>
              <a:t> και </a:t>
            </a:r>
            <a:r>
              <a:rPr lang="el-GR" i="1" dirty="0"/>
              <a:t>κάποιους που επικροτούν </a:t>
            </a:r>
            <a:r>
              <a:rPr lang="el-GR" i="1" dirty="0" err="1"/>
              <a:t>σήµερα</a:t>
            </a:r>
            <a:r>
              <a:rPr lang="el-GR" i="1" dirty="0"/>
              <a:t> τον Ξένιο Δία</a:t>
            </a:r>
            <a:r>
              <a:rPr lang="el-GR" dirty="0"/>
              <a:t>».</a:t>
            </a:r>
          </a:p>
        </p:txBody>
      </p:sp>
    </p:spTree>
    <p:extLst>
      <p:ext uri="{BB962C8B-B14F-4D97-AF65-F5344CB8AC3E}">
        <p14:creationId xmlns="" xmlns:p14="http://schemas.microsoft.com/office/powerpoint/2010/main" val="393318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/>
              <a:t>Η </a:t>
            </a:r>
            <a:r>
              <a:rPr lang="el-GR" dirty="0" err="1"/>
              <a:t>κλονισµένη</a:t>
            </a:r>
            <a:r>
              <a:rPr lang="el-GR" dirty="0"/>
              <a:t> κοινωνική συνοχή και η πολιτική προστασία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l-GR" dirty="0"/>
              <a:t>Κ</a:t>
            </a:r>
            <a:r>
              <a:rPr lang="el-GR" dirty="0" smtClean="0"/>
              <a:t>ουλτούρα </a:t>
            </a:r>
            <a:r>
              <a:rPr lang="el-GR" dirty="0"/>
              <a:t>ελέγχου </a:t>
            </a:r>
            <a:endParaRPr lang="el-GR" dirty="0" smtClean="0"/>
          </a:p>
          <a:p>
            <a:r>
              <a:rPr lang="el-GR" dirty="0" err="1"/>
              <a:t>Τ</a:t>
            </a:r>
            <a:r>
              <a:rPr lang="el-GR" dirty="0" err="1" smtClean="0"/>
              <a:t>ιµωρητικά</a:t>
            </a:r>
            <a:r>
              <a:rPr lang="el-GR" dirty="0" smtClean="0"/>
              <a:t> </a:t>
            </a:r>
            <a:r>
              <a:rPr lang="el-GR" dirty="0"/>
              <a:t>χαρακτηριστικά. </a:t>
            </a:r>
            <a:endParaRPr lang="el-GR" dirty="0" smtClean="0"/>
          </a:p>
          <a:p>
            <a:r>
              <a:rPr lang="el-GR" dirty="0" smtClean="0"/>
              <a:t>Το κοινωνικό </a:t>
            </a:r>
            <a:r>
              <a:rPr lang="el-GR" dirty="0"/>
              <a:t>κράτος </a:t>
            </a:r>
            <a:r>
              <a:rPr lang="el-GR" dirty="0" err="1"/>
              <a:t>βαθµιαία</a:t>
            </a:r>
            <a:r>
              <a:rPr lang="el-GR" dirty="0"/>
              <a:t> εξελίσσεται σε κράτος εξουσίας </a:t>
            </a:r>
            <a:r>
              <a:rPr lang="el-GR" dirty="0" smtClean="0"/>
              <a:t>και καταστολής</a:t>
            </a:r>
            <a:r>
              <a:rPr lang="el-GR" dirty="0"/>
              <a:t>, </a:t>
            </a:r>
            <a:endParaRPr lang="el-GR" dirty="0" smtClean="0"/>
          </a:p>
          <a:p>
            <a:r>
              <a:rPr lang="el-GR" dirty="0"/>
              <a:t>Χ</a:t>
            </a:r>
            <a:r>
              <a:rPr lang="el-GR" dirty="0" smtClean="0"/>
              <a:t>αρακτηριστικά </a:t>
            </a:r>
            <a:r>
              <a:rPr lang="el-GR" dirty="0"/>
              <a:t>που σχετίζονται µε τον </a:t>
            </a:r>
            <a:r>
              <a:rPr lang="el-GR" dirty="0" err="1" smtClean="0"/>
              <a:t>αυταρχισµό</a:t>
            </a:r>
            <a:r>
              <a:rPr lang="el-GR" dirty="0"/>
              <a:t>, την </a:t>
            </a:r>
            <a:r>
              <a:rPr lang="el-GR" dirty="0" err="1" smtClean="0"/>
              <a:t>υποβάθµιση</a:t>
            </a:r>
            <a:r>
              <a:rPr lang="el-GR" dirty="0" smtClean="0"/>
              <a:t> </a:t>
            </a:r>
            <a:r>
              <a:rPr lang="el-GR" dirty="0"/>
              <a:t>των </a:t>
            </a:r>
            <a:r>
              <a:rPr lang="el-GR" dirty="0" err="1"/>
              <a:t>ατοµικών</a:t>
            </a:r>
            <a:r>
              <a:rPr lang="el-GR" dirty="0"/>
              <a:t> ελευθεριών και την </a:t>
            </a:r>
            <a:r>
              <a:rPr lang="el-GR" dirty="0" smtClean="0"/>
              <a:t>παραβίαση </a:t>
            </a:r>
            <a:r>
              <a:rPr lang="el-GR" dirty="0"/>
              <a:t>των ανθρωπίνων </a:t>
            </a:r>
            <a:r>
              <a:rPr lang="el-GR" dirty="0" err="1"/>
              <a:t>δικαιωµάτων</a:t>
            </a:r>
            <a:r>
              <a:rPr lang="el-GR" dirty="0"/>
              <a:t>. </a:t>
            </a:r>
          </a:p>
          <a:p>
            <a:r>
              <a:rPr lang="el-GR" dirty="0" smtClean="0"/>
              <a:t>Αίσθηση </a:t>
            </a:r>
            <a:r>
              <a:rPr lang="el-GR" dirty="0"/>
              <a:t>επίπλαστης κοινωνικής συνοχής </a:t>
            </a:r>
            <a:endParaRPr lang="el-GR" dirty="0" smtClean="0"/>
          </a:p>
          <a:p>
            <a:r>
              <a:rPr lang="el-GR" dirty="0" smtClean="0"/>
              <a:t>Το κράτος σε ρόλο «προστάτη».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00236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Zygmunt</a:t>
            </a:r>
            <a:r>
              <a:rPr lang="el-GR" dirty="0"/>
              <a:t> </a:t>
            </a:r>
            <a:r>
              <a:rPr lang="el-GR" dirty="0" err="1"/>
              <a:t>Bauman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72067" y="2204864"/>
            <a:ext cx="7408333" cy="453650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1600" dirty="0" smtClean="0"/>
              <a:t> </a:t>
            </a:r>
            <a:r>
              <a:rPr lang="el-GR" sz="1600" dirty="0"/>
              <a:t>«</a:t>
            </a:r>
            <a:r>
              <a:rPr lang="el-GR" sz="1600" i="1" dirty="0"/>
              <a:t>Κάτω από αυτές τις συνθήκες, πρέπει </a:t>
            </a:r>
            <a:r>
              <a:rPr lang="el-GR" sz="1600" i="1" dirty="0" smtClean="0"/>
              <a:t>επειγόντως να </a:t>
            </a:r>
            <a:r>
              <a:rPr lang="el-GR" sz="1600" i="1" dirty="0"/>
              <a:t>βρεθεί µία εναλλακτική </a:t>
            </a:r>
            <a:r>
              <a:rPr lang="el-GR" sz="1600" i="1" dirty="0" err="1"/>
              <a:t>νοµιµοποίηση</a:t>
            </a:r>
            <a:r>
              <a:rPr lang="el-GR" sz="1600" i="1" dirty="0"/>
              <a:t> της κρατικής εξουσίας και </a:t>
            </a:r>
            <a:r>
              <a:rPr lang="el-GR" sz="1600" i="1" dirty="0" smtClean="0"/>
              <a:t>µία άλλη </a:t>
            </a:r>
            <a:r>
              <a:rPr lang="el-GR" sz="1600" i="1" dirty="0"/>
              <a:t>µ</a:t>
            </a:r>
            <a:r>
              <a:rPr lang="el-GR" sz="1600" i="1" dirty="0" err="1"/>
              <a:t>έθοδος</a:t>
            </a:r>
            <a:r>
              <a:rPr lang="el-GR" sz="1600" i="1" dirty="0"/>
              <a:t> εξασφάλισης των </a:t>
            </a:r>
            <a:r>
              <a:rPr lang="el-GR" sz="1600" i="1" dirty="0" err="1"/>
              <a:t>προνοµίων</a:t>
            </a:r>
            <a:r>
              <a:rPr lang="el-GR" sz="1600" i="1" dirty="0"/>
              <a:t> των ευσυνείδητων </a:t>
            </a:r>
            <a:r>
              <a:rPr lang="el-GR" sz="1600" i="1" dirty="0" smtClean="0"/>
              <a:t>πολιτών. Διόλου </a:t>
            </a:r>
            <a:r>
              <a:rPr lang="el-GR" sz="1600" i="1" dirty="0"/>
              <a:t>παράξενο που </a:t>
            </a:r>
            <a:r>
              <a:rPr lang="el-GR" sz="1600" i="1" dirty="0" err="1"/>
              <a:t>σήµερα</a:t>
            </a:r>
            <a:r>
              <a:rPr lang="el-GR" sz="1600" i="1" dirty="0"/>
              <a:t> αυτή αναζητείται στην προστασία από </a:t>
            </a:r>
            <a:r>
              <a:rPr lang="el-GR" sz="1600" i="1" dirty="0" smtClean="0"/>
              <a:t>κινδύνους </a:t>
            </a:r>
            <a:r>
              <a:rPr lang="el-GR" sz="1600" i="1" dirty="0"/>
              <a:t>κατά της προσωπικής ακεραιότητας. Στην πολιτική </a:t>
            </a:r>
            <a:r>
              <a:rPr lang="el-GR" sz="1600" i="1" dirty="0" smtClean="0"/>
              <a:t>µ</a:t>
            </a:r>
            <a:r>
              <a:rPr lang="el-GR" sz="1600" i="1" dirty="0" err="1" smtClean="0"/>
              <a:t>εθοδολογία</a:t>
            </a:r>
            <a:r>
              <a:rPr lang="el-GR" sz="1600" i="1" dirty="0" smtClean="0"/>
              <a:t> του </a:t>
            </a:r>
            <a:r>
              <a:rPr lang="el-GR" sz="1600" i="1" dirty="0"/>
              <a:t>κράτους πολιτικής προστασίας, το </a:t>
            </a:r>
            <a:r>
              <a:rPr lang="el-GR" sz="1600" i="1" dirty="0" err="1"/>
              <a:t>φάσµα</a:t>
            </a:r>
            <a:r>
              <a:rPr lang="el-GR" sz="1600" i="1" dirty="0"/>
              <a:t> ενός αβέβαιου </a:t>
            </a:r>
            <a:r>
              <a:rPr lang="el-GR" sz="1600" i="1" dirty="0" smtClean="0"/>
              <a:t>µ</a:t>
            </a:r>
            <a:r>
              <a:rPr lang="el-GR" sz="1600" i="1" dirty="0" err="1" smtClean="0"/>
              <a:t>έλλοντος</a:t>
            </a:r>
            <a:r>
              <a:rPr lang="el-GR" sz="1600" i="1" dirty="0" smtClean="0"/>
              <a:t> και </a:t>
            </a:r>
            <a:r>
              <a:rPr lang="el-GR" sz="1600" i="1" dirty="0"/>
              <a:t>της κοινωνικής </a:t>
            </a:r>
            <a:r>
              <a:rPr lang="el-GR" sz="1600" i="1" dirty="0" err="1"/>
              <a:t>υποβάθµισης</a:t>
            </a:r>
            <a:r>
              <a:rPr lang="el-GR" sz="1600" i="1" dirty="0"/>
              <a:t>, εναντίον των οποίων ορκίστηκε να </a:t>
            </a:r>
            <a:r>
              <a:rPr lang="el-GR" sz="1600" i="1" dirty="0" smtClean="0"/>
              <a:t>διασφαλίσει </a:t>
            </a:r>
            <a:r>
              <a:rPr lang="el-GR" sz="1600" i="1" dirty="0"/>
              <a:t>τους πολίτες του το πάλαι ποτέ κοινωνικό κράτος πριν από </a:t>
            </a:r>
            <a:r>
              <a:rPr lang="el-GR" sz="1600" i="1" dirty="0" smtClean="0"/>
              <a:t>όχι και </a:t>
            </a:r>
            <a:r>
              <a:rPr lang="el-GR" sz="1600" i="1" dirty="0"/>
              <a:t>τόσο πολύ καιρό, αντικαθίσταται σταδιακά αλλά µε συνέπεια </a:t>
            </a:r>
            <a:r>
              <a:rPr lang="el-GR" sz="1600" i="1" dirty="0" smtClean="0"/>
              <a:t>από την </a:t>
            </a:r>
            <a:r>
              <a:rPr lang="el-GR" sz="1600" i="1" dirty="0"/>
              <a:t>απειλή ενός ασύλληπτου παιδεραστή, ενός κατά συρροή </a:t>
            </a:r>
            <a:r>
              <a:rPr lang="el-GR" sz="1600" i="1" dirty="0" smtClean="0"/>
              <a:t>δολοφόνου, ενός </a:t>
            </a:r>
            <a:r>
              <a:rPr lang="el-GR" sz="1600" i="1" dirty="0"/>
              <a:t>ενοχλητικού ζητιάνου, ληστή, κυνηγού, άρπαγα, δηλητηριαστή </a:t>
            </a:r>
            <a:r>
              <a:rPr lang="el-GR" sz="1600" i="1" dirty="0" smtClean="0"/>
              <a:t>νερού </a:t>
            </a:r>
            <a:r>
              <a:rPr lang="el-GR" sz="1600" i="1" dirty="0"/>
              <a:t>ή </a:t>
            </a:r>
            <a:r>
              <a:rPr lang="el-GR" sz="1600" i="1" dirty="0" err="1"/>
              <a:t>τροφίµων</a:t>
            </a:r>
            <a:r>
              <a:rPr lang="el-GR" sz="1600" i="1" dirty="0"/>
              <a:t>, </a:t>
            </a:r>
            <a:r>
              <a:rPr lang="el-GR" sz="1600" i="1" dirty="0" err="1"/>
              <a:t>τροµοκράτη</a:t>
            </a:r>
            <a:r>
              <a:rPr lang="el-GR" sz="1600" i="1" dirty="0"/>
              <a:t>: ή </a:t>
            </a:r>
            <a:r>
              <a:rPr lang="el-GR" sz="1600" i="1" dirty="0" err="1"/>
              <a:t>ακόµη</a:t>
            </a:r>
            <a:r>
              <a:rPr lang="el-GR" sz="1600" i="1" dirty="0"/>
              <a:t> καλύτερα, από όλες τις </a:t>
            </a:r>
            <a:r>
              <a:rPr lang="el-GR" sz="1600" i="1" dirty="0" smtClean="0"/>
              <a:t>απειλές αυτού </a:t>
            </a:r>
            <a:r>
              <a:rPr lang="el-GR" sz="1600" i="1" dirty="0"/>
              <a:t>του είδους στην </a:t>
            </a:r>
            <a:r>
              <a:rPr lang="el-GR" sz="1600" i="1" dirty="0" err="1"/>
              <a:t>οικονοµική</a:t>
            </a:r>
            <a:r>
              <a:rPr lang="el-GR" sz="1600" i="1" dirty="0"/>
              <a:t> συσκευασία µ</a:t>
            </a:r>
            <a:r>
              <a:rPr lang="el-GR" sz="1600" i="1" dirty="0" err="1"/>
              <a:t>ιας</a:t>
            </a:r>
            <a:r>
              <a:rPr lang="el-GR" sz="1600" i="1" dirty="0"/>
              <a:t> από τις </a:t>
            </a:r>
            <a:r>
              <a:rPr lang="el-GR" sz="1600" i="1" dirty="0" smtClean="0"/>
              <a:t>δυνητικά </a:t>
            </a:r>
            <a:r>
              <a:rPr lang="el-GR" sz="1600" i="1" dirty="0" err="1" smtClean="0"/>
              <a:t>εναλλάξιµες</a:t>
            </a:r>
            <a:r>
              <a:rPr lang="el-GR" sz="1600" i="1" dirty="0" smtClean="0"/>
              <a:t> </a:t>
            </a:r>
            <a:r>
              <a:rPr lang="el-GR" sz="1600" i="1" dirty="0"/>
              <a:t>παραστάσεις της εγχώριας κατώτατης τάξης και του </a:t>
            </a:r>
            <a:r>
              <a:rPr lang="el-GR" sz="1600" i="1" dirty="0" err="1" smtClean="0"/>
              <a:t>παράνοµου</a:t>
            </a:r>
            <a:r>
              <a:rPr lang="el-GR" sz="1600" i="1" dirty="0" smtClean="0"/>
              <a:t> </a:t>
            </a:r>
            <a:r>
              <a:rPr lang="el-GR" sz="1600" i="1" dirty="0"/>
              <a:t>µ</a:t>
            </a:r>
            <a:r>
              <a:rPr lang="el-GR" sz="1600" i="1" dirty="0" err="1"/>
              <a:t>ετανάστη</a:t>
            </a:r>
            <a:r>
              <a:rPr lang="el-GR" sz="1600" i="1" dirty="0"/>
              <a:t> – ενός </a:t>
            </a:r>
            <a:r>
              <a:rPr lang="el-GR" sz="1600" i="1" dirty="0" err="1"/>
              <a:t>σώµατος</a:t>
            </a:r>
            <a:r>
              <a:rPr lang="el-GR" sz="1600" i="1" dirty="0"/>
              <a:t> ξένου από γεννήσεως µ</a:t>
            </a:r>
            <a:r>
              <a:rPr lang="el-GR" sz="1600" i="1" dirty="0" err="1"/>
              <a:t>έχρι</a:t>
            </a:r>
            <a:r>
              <a:rPr lang="el-GR" sz="1600" i="1" dirty="0"/>
              <a:t> </a:t>
            </a:r>
            <a:r>
              <a:rPr lang="el-GR" sz="1600" i="1" dirty="0" smtClean="0"/>
              <a:t>θανάτου και </a:t>
            </a:r>
            <a:r>
              <a:rPr lang="el-GR" sz="1600" i="1" dirty="0"/>
              <a:t>ενός πάντοτε δυνητικού “εσωτερικού εχθρού’’ εναντίον του </a:t>
            </a:r>
            <a:r>
              <a:rPr lang="el-GR" sz="1600" i="1" dirty="0" smtClean="0"/>
              <a:t>οποίου το </a:t>
            </a:r>
            <a:r>
              <a:rPr lang="el-GR" sz="1600" i="1" dirty="0"/>
              <a:t>κράτος ασφαλείας υπόσχεται να υπερασπίσει τους υπηκόους του </a:t>
            </a:r>
            <a:r>
              <a:rPr lang="el-GR" sz="1600" i="1" dirty="0" smtClean="0"/>
              <a:t>µε νύχια </a:t>
            </a:r>
            <a:r>
              <a:rPr lang="el-GR" sz="1600" i="1" dirty="0"/>
              <a:t>και µε δόντια</a:t>
            </a:r>
            <a:r>
              <a:rPr lang="el-GR" sz="1600" dirty="0"/>
              <a:t>». (σελ. 198-99)</a:t>
            </a:r>
          </a:p>
        </p:txBody>
      </p:sp>
    </p:spTree>
    <p:extLst>
      <p:ext uri="{BB962C8B-B14F-4D97-AF65-F5344CB8AC3E}">
        <p14:creationId xmlns="" xmlns:p14="http://schemas.microsoft.com/office/powerpoint/2010/main" val="38474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9361040" cy="1296144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Από το κοινωνικό στο κατασταλτικό κράτος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95536" y="2204864"/>
            <a:ext cx="8229600" cy="4320480"/>
          </a:xfrm>
        </p:spPr>
        <p:txBody>
          <a:bodyPr>
            <a:normAutofit fontScale="77500" lnSpcReduction="20000"/>
          </a:bodyPr>
          <a:lstStyle/>
          <a:p>
            <a:r>
              <a:rPr lang="el-GR" dirty="0" smtClean="0"/>
              <a:t>Διασυρμός οροθετικών γυναικών ως </a:t>
            </a:r>
            <a:r>
              <a:rPr lang="el-GR" dirty="0" err="1" smtClean="0"/>
              <a:t>κοµβικό</a:t>
            </a:r>
            <a:r>
              <a:rPr lang="el-GR" dirty="0" smtClean="0"/>
              <a:t> </a:t>
            </a:r>
            <a:r>
              <a:rPr lang="el-GR" dirty="0" err="1" smtClean="0"/>
              <a:t>σηµείο</a:t>
            </a:r>
            <a:r>
              <a:rPr lang="el-GR" dirty="0" smtClean="0"/>
              <a:t> στην πορεία διολίσθησης του κοινωνικού κράτους. </a:t>
            </a:r>
            <a:endParaRPr lang="en-US" dirty="0" smtClean="0"/>
          </a:p>
          <a:p>
            <a:r>
              <a:rPr lang="el-GR" dirty="0" smtClean="0"/>
              <a:t>Χρήση του φόβου και κατασκευή κινδύνου ως ψηφοθηρικά εργαλεία.</a:t>
            </a:r>
          </a:p>
          <a:p>
            <a:r>
              <a:rPr lang="el-GR" dirty="0" smtClean="0"/>
              <a:t>Αυταρχική πολιτική </a:t>
            </a:r>
          </a:p>
          <a:p>
            <a:r>
              <a:rPr lang="el-GR" dirty="0" smtClean="0"/>
              <a:t>Αδιαφορία για τα ανθρώπινα </a:t>
            </a:r>
            <a:r>
              <a:rPr lang="el-GR" dirty="0" err="1" smtClean="0"/>
              <a:t>δικαιώµατα</a:t>
            </a:r>
            <a:r>
              <a:rPr lang="el-GR" dirty="0" smtClean="0"/>
              <a:t> </a:t>
            </a:r>
          </a:p>
          <a:p>
            <a:r>
              <a:rPr lang="el-GR" dirty="0" smtClean="0"/>
              <a:t>Ποινικοποίηση ασθένειας </a:t>
            </a:r>
          </a:p>
          <a:p>
            <a:r>
              <a:rPr lang="el-GR" dirty="0"/>
              <a:t>Ά</a:t>
            </a:r>
            <a:r>
              <a:rPr lang="el-GR" dirty="0" smtClean="0"/>
              <a:t>λλοθι για µ</a:t>
            </a:r>
            <a:r>
              <a:rPr lang="el-GR" dirty="0" err="1" smtClean="0"/>
              <a:t>είωση</a:t>
            </a:r>
            <a:r>
              <a:rPr lang="el-GR" dirty="0" smtClean="0"/>
              <a:t> δαπανών στην υγεία και την πρόνοια</a:t>
            </a:r>
          </a:p>
          <a:p>
            <a:r>
              <a:rPr lang="el-GR" dirty="0" smtClean="0"/>
              <a:t>το κράτος «επιλύει» µε </a:t>
            </a:r>
            <a:r>
              <a:rPr lang="el-GR" dirty="0" err="1" smtClean="0"/>
              <a:t>αυταρχισµό</a:t>
            </a:r>
            <a:r>
              <a:rPr lang="el-GR" dirty="0" smtClean="0"/>
              <a:t> το </a:t>
            </a:r>
            <a:r>
              <a:rPr lang="el-GR" dirty="0" err="1" smtClean="0"/>
              <a:t>πρόβληµα</a:t>
            </a:r>
            <a:r>
              <a:rPr lang="el-GR" dirty="0" smtClean="0"/>
              <a:t> που επινόησε και ανέδειξε.</a:t>
            </a:r>
          </a:p>
          <a:p>
            <a:pPr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l-GR" b="1" dirty="0" smtClean="0">
                <a:solidFill>
                  <a:srgbClr val="FF0000"/>
                </a:solidFill>
              </a:rPr>
              <a:t>Δείτε το </a:t>
            </a:r>
            <a:r>
              <a:rPr lang="en-US" b="1" dirty="0" err="1" smtClean="0">
                <a:solidFill>
                  <a:srgbClr val="FF0000"/>
                </a:solidFill>
              </a:rPr>
              <a:t>Video:</a:t>
            </a:r>
            <a:r>
              <a:rPr lang="en-US" b="1" dirty="0" err="1" smtClean="0"/>
              <a:t>Ruins</a:t>
            </a:r>
            <a:r>
              <a:rPr lang="en-US" b="1" dirty="0" smtClean="0"/>
              <a:t> - Chronicle of an HIV witch-hunt [HD]</a:t>
            </a:r>
          </a:p>
          <a:p>
            <a:pPr>
              <a:buNone/>
            </a:pPr>
            <a:r>
              <a:rPr lang="en-US" b="1" dirty="0" smtClean="0">
                <a:hlinkClick r:id="rId2"/>
              </a:rPr>
              <a:t>https://www.youtube.com/watch?v=LlbL4sQ3_Fo</a:t>
            </a:r>
            <a:endParaRPr lang="en-US" b="1" dirty="0" smtClean="0"/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l-G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244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Σε µία κοινωνία </a:t>
            </a:r>
            <a:r>
              <a:rPr lang="el-GR" dirty="0" smtClean="0"/>
              <a:t>που βρίσκεται </a:t>
            </a:r>
            <a:r>
              <a:rPr lang="el-GR" dirty="0"/>
              <a:t>σε κρίση και έχει υποστεί </a:t>
            </a:r>
            <a:r>
              <a:rPr lang="el-GR" dirty="0" err="1"/>
              <a:t>πλήγµατα</a:t>
            </a:r>
            <a:r>
              <a:rPr lang="el-GR" dirty="0"/>
              <a:t> στη συνοχή της, </a:t>
            </a:r>
            <a:r>
              <a:rPr lang="el-GR" dirty="0" err="1" smtClean="0"/>
              <a:t>αποδυναµώνεται</a:t>
            </a:r>
            <a:r>
              <a:rPr lang="el-GR" dirty="0" smtClean="0"/>
              <a:t> </a:t>
            </a:r>
            <a:r>
              <a:rPr lang="el-GR" dirty="0"/>
              <a:t>η </a:t>
            </a:r>
            <a:r>
              <a:rPr lang="el-GR" dirty="0" err="1"/>
              <a:t>εµπιστοσύνη</a:t>
            </a:r>
            <a:r>
              <a:rPr lang="el-GR" dirty="0"/>
              <a:t> και αναπαράγεται η καχυποψία </a:t>
            </a:r>
            <a:endParaRPr lang="el-GR" dirty="0" smtClean="0"/>
          </a:p>
          <a:p>
            <a:r>
              <a:rPr lang="el-GR" dirty="0"/>
              <a:t>Ε</a:t>
            </a:r>
            <a:r>
              <a:rPr lang="el-GR" dirty="0" smtClean="0"/>
              <a:t>πιδεινώνονται </a:t>
            </a:r>
            <a:r>
              <a:rPr lang="el-GR" dirty="0"/>
              <a:t>τα </a:t>
            </a:r>
            <a:r>
              <a:rPr lang="el-GR" dirty="0" err="1"/>
              <a:t>προβλήµατα</a:t>
            </a:r>
            <a:r>
              <a:rPr lang="el-GR" dirty="0"/>
              <a:t> </a:t>
            </a:r>
            <a:r>
              <a:rPr lang="el-GR" dirty="0" err="1"/>
              <a:t>αποκλεισµού</a:t>
            </a:r>
            <a:r>
              <a:rPr lang="el-GR" dirty="0"/>
              <a:t> </a:t>
            </a:r>
            <a:r>
              <a:rPr lang="el-GR" dirty="0" smtClean="0"/>
              <a:t>και </a:t>
            </a:r>
            <a:r>
              <a:rPr lang="el-GR" dirty="0" err="1" smtClean="0"/>
              <a:t>στοχοποίησης</a:t>
            </a:r>
            <a:r>
              <a:rPr lang="el-GR" dirty="0" smtClean="0"/>
              <a:t> </a:t>
            </a:r>
            <a:r>
              <a:rPr lang="el-GR" dirty="0" err="1"/>
              <a:t>οµάδων</a:t>
            </a:r>
            <a:r>
              <a:rPr lang="el-GR" dirty="0"/>
              <a:t> ή </a:t>
            </a:r>
            <a:r>
              <a:rPr lang="el-GR" dirty="0" err="1"/>
              <a:t>ατόµων</a:t>
            </a:r>
            <a:r>
              <a:rPr lang="el-GR" dirty="0"/>
              <a:t>, εξαιτίας της </a:t>
            </a:r>
            <a:r>
              <a:rPr lang="el-GR" dirty="0" smtClean="0"/>
              <a:t>διαφορετικότητάς τους</a:t>
            </a:r>
            <a:r>
              <a:rPr lang="el-GR" dirty="0"/>
              <a:t>, σε µία προσπάθεια να ελεγχθεί ο φόβος, η αβεβαιότητα και </a:t>
            </a:r>
            <a:r>
              <a:rPr lang="el-GR" dirty="0" smtClean="0"/>
              <a:t>η ανασφάλεια</a:t>
            </a:r>
            <a:r>
              <a:rPr lang="el-GR" dirty="0"/>
              <a:t>, που βιώνει η πλειονότητα των πολιτών, εξαιτίας </a:t>
            </a:r>
            <a:r>
              <a:rPr lang="el-GR" dirty="0" smtClean="0"/>
              <a:t>της απώλειας </a:t>
            </a:r>
            <a:r>
              <a:rPr lang="el-GR" dirty="0"/>
              <a:t>των µ</a:t>
            </a:r>
            <a:r>
              <a:rPr lang="el-GR" dirty="0" err="1"/>
              <a:t>έσων</a:t>
            </a:r>
            <a:r>
              <a:rPr lang="el-GR" dirty="0"/>
              <a:t> επιβίωσης, της κοινωνικής θέσης, </a:t>
            </a:r>
            <a:r>
              <a:rPr lang="el-GR" dirty="0" err="1"/>
              <a:t>ακόµη</a:t>
            </a:r>
            <a:r>
              <a:rPr lang="el-GR" dirty="0"/>
              <a:t> </a:t>
            </a:r>
            <a:r>
              <a:rPr lang="el-GR" dirty="0" smtClean="0"/>
              <a:t>και της </a:t>
            </a:r>
            <a:r>
              <a:rPr lang="el-GR" dirty="0" err="1"/>
              <a:t>αυτοεκτίµησης</a:t>
            </a:r>
            <a:r>
              <a:rPr lang="el-GR" dirty="0"/>
              <a:t>.</a:t>
            </a:r>
          </a:p>
          <a:p>
            <a:r>
              <a:rPr lang="el-GR" dirty="0"/>
              <a:t>Σε ένα τέτοιο περιβάλλον το κράτος επιχειρεί να </a:t>
            </a:r>
            <a:r>
              <a:rPr lang="el-GR" dirty="0" smtClean="0"/>
              <a:t>αντικαταστήσει την </a:t>
            </a:r>
            <a:r>
              <a:rPr lang="el-GR" dirty="0"/>
              <a:t>κοινωνική συνοχή µε την κοινωνική πειθαρχία, </a:t>
            </a:r>
            <a:r>
              <a:rPr lang="el-GR" dirty="0" err="1" smtClean="0"/>
              <a:t>βασιζόµενο</a:t>
            </a:r>
            <a:r>
              <a:rPr lang="el-GR" dirty="0" smtClean="0"/>
              <a:t> στον </a:t>
            </a:r>
            <a:r>
              <a:rPr lang="el-GR" dirty="0"/>
              <a:t>αυστηρό κοινωνικό έλεγχο και την καταστολή. </a:t>
            </a:r>
            <a:endParaRPr lang="el-GR" dirty="0" smtClean="0"/>
          </a:p>
          <a:p>
            <a:r>
              <a:rPr lang="el-GR" dirty="0" smtClean="0"/>
              <a:t>Το κοινωνικό κράτος </a:t>
            </a:r>
            <a:r>
              <a:rPr lang="el-GR" dirty="0"/>
              <a:t>υφίσταται περικοπές και υποχωρεί, ενώ ενισχύεται το </a:t>
            </a:r>
            <a:r>
              <a:rPr lang="el-GR" dirty="0" smtClean="0"/>
              <a:t>ποινικό-κατασταλτικό </a:t>
            </a:r>
            <a:r>
              <a:rPr lang="el-GR" dirty="0"/>
              <a:t>κράτος που </a:t>
            </a:r>
            <a:r>
              <a:rPr lang="el-GR" dirty="0" err="1"/>
              <a:t>ποινικοποιεί</a:t>
            </a:r>
            <a:r>
              <a:rPr lang="el-GR" dirty="0"/>
              <a:t> τη διαφορετικότητα </a:t>
            </a:r>
            <a:r>
              <a:rPr lang="el-GR" dirty="0" smtClean="0"/>
              <a:t>και διώκει </a:t>
            </a:r>
            <a:r>
              <a:rPr lang="el-GR" dirty="0"/>
              <a:t>ή </a:t>
            </a:r>
            <a:r>
              <a:rPr lang="el-GR" dirty="0" err="1"/>
              <a:t>συλλαµβάνει</a:t>
            </a:r>
            <a:r>
              <a:rPr lang="el-GR" dirty="0"/>
              <a:t>, </a:t>
            </a:r>
            <a:r>
              <a:rPr lang="el-GR" dirty="0" smtClean="0"/>
              <a:t>υποθέτοντας </a:t>
            </a:r>
            <a:r>
              <a:rPr lang="el-GR" dirty="0"/>
              <a:t>το </a:t>
            </a:r>
            <a:r>
              <a:rPr lang="el-GR" dirty="0" err="1"/>
              <a:t>έγκληµα</a:t>
            </a:r>
            <a:r>
              <a:rPr lang="el-GR" dirty="0"/>
              <a:t> ή </a:t>
            </a:r>
            <a:r>
              <a:rPr lang="el-GR" dirty="0" smtClean="0"/>
              <a:t>για να </a:t>
            </a:r>
            <a:r>
              <a:rPr lang="el-GR" dirty="0"/>
              <a:t>το προλάβει, αλλά χωρίς να το έχει διαπιστώσει.</a:t>
            </a:r>
          </a:p>
        </p:txBody>
      </p:sp>
    </p:spTree>
    <p:extLst>
      <p:ext uri="{BB962C8B-B14F-4D97-AF65-F5344CB8AC3E}">
        <p14:creationId xmlns="" xmlns:p14="http://schemas.microsoft.com/office/powerpoint/2010/main" val="1844112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Συμπεράσματα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r>
              <a:rPr lang="el-GR" dirty="0"/>
              <a:t>Τ</a:t>
            </a:r>
            <a:r>
              <a:rPr lang="el-GR" dirty="0" smtClean="0"/>
              <a:t>ο </a:t>
            </a:r>
            <a:r>
              <a:rPr lang="el-GR" dirty="0"/>
              <a:t>κοινωνικό κράτος συρρικνώνεται </a:t>
            </a:r>
            <a:endParaRPr lang="el-GR" dirty="0" smtClean="0"/>
          </a:p>
          <a:p>
            <a:r>
              <a:rPr lang="el-GR" dirty="0" smtClean="0"/>
              <a:t>Εκατομμύρια </a:t>
            </a:r>
            <a:r>
              <a:rPr lang="el-GR" dirty="0"/>
              <a:t>πολίτες ζουν κάτω από το όριο της </a:t>
            </a:r>
            <a:r>
              <a:rPr lang="el-GR" dirty="0" smtClean="0"/>
              <a:t>φτώχειας. </a:t>
            </a:r>
          </a:p>
          <a:p>
            <a:r>
              <a:rPr lang="el-GR" dirty="0"/>
              <a:t>Ο</a:t>
            </a:r>
            <a:r>
              <a:rPr lang="el-GR" dirty="0" smtClean="0"/>
              <a:t>ι </a:t>
            </a:r>
            <a:r>
              <a:rPr lang="el-GR" dirty="0"/>
              <a:t>άνθρωποι γίνονται αόρατοι για µία πολιτική που </a:t>
            </a:r>
            <a:r>
              <a:rPr lang="el-GR" dirty="0" smtClean="0"/>
              <a:t>πλέον τους </a:t>
            </a:r>
            <a:r>
              <a:rPr lang="el-GR" dirty="0"/>
              <a:t>αγνοεί και τους θεωρεί </a:t>
            </a:r>
            <a:r>
              <a:rPr lang="el-GR" dirty="0" err="1"/>
              <a:t>αναλώσιµους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Ενισχύεται η αβεβαιότητα </a:t>
            </a:r>
            <a:r>
              <a:rPr lang="el-GR" dirty="0"/>
              <a:t>και η ανασφάλεια για το µ</a:t>
            </a:r>
            <a:r>
              <a:rPr lang="el-GR" dirty="0" err="1"/>
              <a:t>έλλον</a:t>
            </a:r>
            <a:r>
              <a:rPr lang="el-GR" dirty="0"/>
              <a:t> </a:t>
            </a:r>
            <a:endParaRPr lang="el-GR" dirty="0" smtClean="0"/>
          </a:p>
          <a:p>
            <a:r>
              <a:rPr lang="el-GR" dirty="0" smtClean="0"/>
              <a:t>Φόβος </a:t>
            </a:r>
            <a:r>
              <a:rPr lang="el-GR" dirty="0"/>
              <a:t>για </a:t>
            </a:r>
            <a:r>
              <a:rPr lang="el-GR" dirty="0" smtClean="0"/>
              <a:t>πλήρη κατάρρευση </a:t>
            </a:r>
            <a:r>
              <a:rPr lang="el-GR" dirty="0"/>
              <a:t>του κοινωνικού κράτους.</a:t>
            </a:r>
          </a:p>
          <a:p>
            <a:r>
              <a:rPr lang="el-GR" dirty="0"/>
              <a:t>Π</a:t>
            </a:r>
            <a:r>
              <a:rPr lang="el-GR" dirty="0" smtClean="0"/>
              <a:t>λήττονται </a:t>
            </a:r>
            <a:r>
              <a:rPr lang="el-GR" dirty="0"/>
              <a:t>οι φορείς </a:t>
            </a:r>
            <a:r>
              <a:rPr lang="el-GR" dirty="0" smtClean="0"/>
              <a:t>κοινωνικής </a:t>
            </a:r>
            <a:r>
              <a:rPr lang="el-GR" dirty="0"/>
              <a:t>φροντίδας και </a:t>
            </a:r>
            <a:r>
              <a:rPr lang="el-GR" dirty="0" smtClean="0"/>
              <a:t>προστασίας</a:t>
            </a:r>
          </a:p>
          <a:p>
            <a:r>
              <a:rPr lang="el-GR" dirty="0" smtClean="0"/>
              <a:t>Η </a:t>
            </a:r>
            <a:r>
              <a:rPr lang="el-GR" dirty="0"/>
              <a:t>κρίση </a:t>
            </a:r>
            <a:r>
              <a:rPr lang="el-GR" dirty="0" smtClean="0"/>
              <a:t>βαθαίνει </a:t>
            </a:r>
            <a:r>
              <a:rPr lang="el-GR" dirty="0"/>
              <a:t>περισσότερο και µ</a:t>
            </a:r>
            <a:r>
              <a:rPr lang="el-GR" dirty="0" err="1"/>
              <a:t>ακροπρόθεσµα</a:t>
            </a:r>
            <a:r>
              <a:rPr lang="el-GR" dirty="0"/>
              <a:t> </a:t>
            </a:r>
            <a:r>
              <a:rPr lang="el-GR" dirty="0" smtClean="0"/>
              <a:t>αυξάνει </a:t>
            </a:r>
            <a:r>
              <a:rPr lang="el-GR" dirty="0" err="1" smtClean="0"/>
              <a:t>σηµαντικά</a:t>
            </a:r>
            <a:r>
              <a:rPr lang="el-GR" dirty="0" smtClean="0"/>
              <a:t> το </a:t>
            </a:r>
            <a:r>
              <a:rPr lang="el-GR" dirty="0"/>
              <a:t>κοινωνικό αλλά και το </a:t>
            </a:r>
            <a:r>
              <a:rPr lang="el-GR" dirty="0" err="1"/>
              <a:t>δηµοσιονοµικό</a:t>
            </a:r>
            <a:r>
              <a:rPr lang="el-GR" dirty="0"/>
              <a:t> κόστος.</a:t>
            </a:r>
          </a:p>
        </p:txBody>
      </p:sp>
    </p:spTree>
    <p:extLst>
      <p:ext uri="{BB962C8B-B14F-4D97-AF65-F5344CB8AC3E}">
        <p14:creationId xmlns="" xmlns:p14="http://schemas.microsoft.com/office/powerpoint/2010/main" val="3356095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err="1" smtClean="0"/>
              <a:t>Ruins</a:t>
            </a:r>
            <a:r>
              <a:rPr lang="el-GR" dirty="0" smtClean="0"/>
              <a:t> </a:t>
            </a:r>
            <a:r>
              <a:rPr lang="el-GR" dirty="0" err="1"/>
              <a:t>Doc</a:t>
            </a:r>
            <a:r>
              <a:rPr lang="el-GR" dirty="0"/>
              <a:t> (2013). </a:t>
            </a:r>
            <a:r>
              <a:rPr lang="el-GR" dirty="0" err="1"/>
              <a:t>Ruins</a:t>
            </a:r>
            <a:r>
              <a:rPr lang="el-GR" dirty="0"/>
              <a:t>-</a:t>
            </a:r>
            <a:r>
              <a:rPr lang="el-GR" dirty="0" err="1"/>
              <a:t>Chronicle</a:t>
            </a:r>
            <a:r>
              <a:rPr lang="el-GR" dirty="0"/>
              <a:t> </a:t>
            </a:r>
            <a:r>
              <a:rPr lang="el-GR" dirty="0" err="1"/>
              <a:t>of</a:t>
            </a:r>
            <a:r>
              <a:rPr lang="el-GR" dirty="0"/>
              <a:t> </a:t>
            </a:r>
            <a:r>
              <a:rPr lang="el-GR" dirty="0" err="1"/>
              <a:t>an</a:t>
            </a:r>
            <a:r>
              <a:rPr lang="el-GR" dirty="0"/>
              <a:t> HIV </a:t>
            </a:r>
            <a:r>
              <a:rPr lang="el-GR" dirty="0" err="1"/>
              <a:t>witch</a:t>
            </a:r>
            <a:r>
              <a:rPr lang="el-GR" dirty="0"/>
              <a:t>-</a:t>
            </a:r>
            <a:r>
              <a:rPr lang="el-GR" dirty="0" err="1"/>
              <a:t>hunt</a:t>
            </a:r>
            <a:r>
              <a:rPr lang="el-GR" dirty="0"/>
              <a:t>. </a:t>
            </a:r>
            <a:r>
              <a:rPr lang="el-GR" dirty="0">
                <a:hlinkClick r:id="rId2"/>
              </a:rPr>
              <a:t>https://</a:t>
            </a:r>
            <a:r>
              <a:rPr lang="el-GR" dirty="0" smtClean="0">
                <a:hlinkClick r:id="rId2"/>
              </a:rPr>
              <a:t>www.youtube</a:t>
            </a:r>
            <a:r>
              <a:rPr lang="el-GR" dirty="0" smtClean="0"/>
              <a:t>. com/watch?v=LlbL4sQ3_Fo</a:t>
            </a:r>
            <a:r>
              <a:rPr lang="el-GR" dirty="0"/>
              <a:t>, 1/12/13.</a:t>
            </a:r>
          </a:p>
          <a:p>
            <a:r>
              <a:rPr lang="el-GR" dirty="0" smtClean="0"/>
              <a:t>Η </a:t>
            </a:r>
            <a:r>
              <a:rPr lang="el-GR" dirty="0"/>
              <a:t>Εθνική Επιτροπή για τα </a:t>
            </a:r>
            <a:r>
              <a:rPr lang="el-GR" dirty="0" err="1"/>
              <a:t>∆ικαιώµατα</a:t>
            </a:r>
            <a:r>
              <a:rPr lang="el-GR" dirty="0"/>
              <a:t> του Ανθρώπου, ο Συνήγορος του Πολίτη, </a:t>
            </a:r>
            <a:r>
              <a:rPr lang="el-GR" dirty="0" smtClean="0"/>
              <a:t>η Γενική </a:t>
            </a:r>
            <a:r>
              <a:rPr lang="el-GR" dirty="0" err="1"/>
              <a:t>Γρα</a:t>
            </a:r>
            <a:r>
              <a:rPr lang="el-GR" dirty="0"/>
              <a:t>µµ </a:t>
            </a:r>
            <a:r>
              <a:rPr lang="el-GR" dirty="0" err="1"/>
              <a:t>ατεία</a:t>
            </a:r>
            <a:r>
              <a:rPr lang="el-GR" dirty="0"/>
              <a:t> Ισότητας των Φύλων, η </a:t>
            </a:r>
            <a:r>
              <a:rPr lang="el-GR" dirty="0" err="1"/>
              <a:t>∆ιεθνής</a:t>
            </a:r>
            <a:r>
              <a:rPr lang="el-GR" dirty="0"/>
              <a:t> </a:t>
            </a:r>
            <a:r>
              <a:rPr lang="el-GR" dirty="0" err="1"/>
              <a:t>Αµνηστία</a:t>
            </a:r>
            <a:r>
              <a:rPr lang="el-GR" dirty="0"/>
              <a:t>, το ΚΕΘΕΑ, το </a:t>
            </a:r>
            <a:r>
              <a:rPr lang="el-GR" dirty="0" smtClean="0"/>
              <a:t>Ευρωπαϊκό Κέντρο </a:t>
            </a:r>
            <a:r>
              <a:rPr lang="el-GR" dirty="0"/>
              <a:t>Πρόληψης και Ελέγχου </a:t>
            </a:r>
            <a:r>
              <a:rPr lang="el-GR" dirty="0" err="1"/>
              <a:t>Νοσηµάτων</a:t>
            </a:r>
            <a:r>
              <a:rPr lang="el-GR" dirty="0"/>
              <a:t> (ECDC), η UNAIDS, η WHO, το </a:t>
            </a:r>
            <a:r>
              <a:rPr lang="el-GR" dirty="0" err="1"/>
              <a:t>Human</a:t>
            </a:r>
            <a:r>
              <a:rPr lang="el-GR" dirty="0"/>
              <a:t> </a:t>
            </a:r>
            <a:r>
              <a:rPr lang="el-GR" dirty="0" err="1" smtClean="0"/>
              <a:t>Rights</a:t>
            </a:r>
            <a:r>
              <a:rPr lang="el-GR" dirty="0" smtClean="0"/>
              <a:t> </a:t>
            </a:r>
            <a:r>
              <a:rPr lang="el-GR" dirty="0" err="1" smtClean="0"/>
              <a:t>Watch</a:t>
            </a:r>
            <a:r>
              <a:rPr lang="el-GR" dirty="0" smtClean="0"/>
              <a:t> </a:t>
            </a:r>
            <a:r>
              <a:rPr lang="el-GR" dirty="0"/>
              <a:t>κ.λπ.</a:t>
            </a:r>
          </a:p>
          <a:p>
            <a:r>
              <a:rPr lang="el-GR" dirty="0" err="1" smtClean="0"/>
              <a:t>Foucault</a:t>
            </a:r>
            <a:r>
              <a:rPr lang="el-GR" dirty="0"/>
              <a:t>, Μ. (1989). </a:t>
            </a:r>
            <a:r>
              <a:rPr lang="el-GR" dirty="0" err="1"/>
              <a:t>La</a:t>
            </a:r>
            <a:r>
              <a:rPr lang="el-GR" dirty="0"/>
              <a:t> </a:t>
            </a:r>
            <a:r>
              <a:rPr lang="el-GR" dirty="0" err="1"/>
              <a:t>société</a:t>
            </a:r>
            <a:r>
              <a:rPr lang="el-GR" dirty="0"/>
              <a:t> </a:t>
            </a:r>
            <a:r>
              <a:rPr lang="el-GR" dirty="0" err="1"/>
              <a:t>punitive</a:t>
            </a:r>
            <a:r>
              <a:rPr lang="el-GR" dirty="0"/>
              <a:t>, στο </a:t>
            </a:r>
            <a:r>
              <a:rPr lang="el-GR" dirty="0" err="1"/>
              <a:t>Résumé</a:t>
            </a:r>
            <a:r>
              <a:rPr lang="el-GR" dirty="0"/>
              <a:t> </a:t>
            </a:r>
            <a:r>
              <a:rPr lang="el-GR" dirty="0" err="1"/>
              <a:t>des</a:t>
            </a:r>
            <a:r>
              <a:rPr lang="el-GR" dirty="0"/>
              <a:t> </a:t>
            </a:r>
            <a:r>
              <a:rPr lang="el-GR" dirty="0" err="1"/>
              <a:t>Cours</a:t>
            </a:r>
            <a:r>
              <a:rPr lang="el-GR" dirty="0"/>
              <a:t> 1970-1982 (</a:t>
            </a:r>
            <a:r>
              <a:rPr lang="el-GR" dirty="0" err="1"/>
              <a:t>pp</a:t>
            </a:r>
            <a:r>
              <a:rPr lang="el-GR" dirty="0"/>
              <a:t>. </a:t>
            </a:r>
            <a:r>
              <a:rPr lang="el-GR" dirty="0" smtClean="0"/>
              <a:t>29- 51</a:t>
            </a:r>
            <a:r>
              <a:rPr lang="el-GR" dirty="0"/>
              <a:t>). </a:t>
            </a:r>
            <a:r>
              <a:rPr lang="el-GR" dirty="0" err="1"/>
              <a:t>Paris</a:t>
            </a:r>
            <a:r>
              <a:rPr lang="el-GR" dirty="0"/>
              <a:t>: </a:t>
            </a:r>
            <a:r>
              <a:rPr lang="el-GR" dirty="0" err="1"/>
              <a:t>Juillard</a:t>
            </a:r>
            <a:r>
              <a:rPr lang="el-GR" dirty="0"/>
              <a:t>.</a:t>
            </a:r>
          </a:p>
          <a:p>
            <a:r>
              <a:rPr lang="el-GR" dirty="0" smtClean="0"/>
              <a:t>ECDC </a:t>
            </a:r>
            <a:r>
              <a:rPr lang="el-GR" dirty="0"/>
              <a:t>(2010). HIV </a:t>
            </a:r>
            <a:r>
              <a:rPr lang="el-GR" dirty="0" err="1"/>
              <a:t>testing</a:t>
            </a:r>
            <a:r>
              <a:rPr lang="el-GR" dirty="0"/>
              <a:t>: </a:t>
            </a:r>
            <a:r>
              <a:rPr lang="el-GR" dirty="0" err="1"/>
              <a:t>increasing</a:t>
            </a:r>
            <a:r>
              <a:rPr lang="el-GR" dirty="0"/>
              <a:t> </a:t>
            </a:r>
            <a:r>
              <a:rPr lang="el-GR" dirty="0" err="1"/>
              <a:t>uptake</a:t>
            </a:r>
            <a:r>
              <a:rPr lang="el-GR" dirty="0"/>
              <a:t> </a:t>
            </a:r>
            <a:r>
              <a:rPr lang="el-GR" dirty="0" err="1"/>
              <a:t>and</a:t>
            </a:r>
            <a:r>
              <a:rPr lang="el-GR" dirty="0"/>
              <a:t> </a:t>
            </a:r>
            <a:r>
              <a:rPr lang="el-GR" dirty="0" err="1"/>
              <a:t>effectiveness</a:t>
            </a:r>
            <a:r>
              <a:rPr lang="el-GR" dirty="0"/>
              <a:t> </a:t>
            </a:r>
            <a:r>
              <a:rPr lang="el-GR" dirty="0" err="1"/>
              <a:t>in</a:t>
            </a:r>
            <a:r>
              <a:rPr lang="el-GR" dirty="0"/>
              <a:t> </a:t>
            </a:r>
            <a:r>
              <a:rPr lang="el-GR" dirty="0" err="1"/>
              <a:t>the</a:t>
            </a:r>
            <a:r>
              <a:rPr lang="el-GR" dirty="0"/>
              <a:t> </a:t>
            </a:r>
            <a:r>
              <a:rPr lang="el-GR" dirty="0" err="1"/>
              <a:t>European</a:t>
            </a:r>
            <a:r>
              <a:rPr lang="el-GR" dirty="0"/>
              <a:t> </a:t>
            </a:r>
            <a:r>
              <a:rPr lang="el-GR" dirty="0" err="1" smtClean="0"/>
              <a:t>Union</a:t>
            </a:r>
            <a:r>
              <a:rPr lang="el-GR" dirty="0" smtClean="0"/>
              <a:t>. </a:t>
            </a:r>
            <a:r>
              <a:rPr lang="el-GR" dirty="0" smtClean="0">
                <a:hlinkClick r:id="rId3"/>
              </a:rPr>
              <a:t>http</a:t>
            </a:r>
            <a:r>
              <a:rPr lang="el-GR" dirty="0">
                <a:hlinkClick r:id="rId3"/>
              </a:rPr>
              <a:t>://</a:t>
            </a:r>
            <a:r>
              <a:rPr lang="el-GR" dirty="0" smtClean="0">
                <a:hlinkClick r:id="rId3"/>
              </a:rPr>
              <a:t>ecdc.europa.eu/en/publications/Ρublications/101129-GUΙ-ΗΙV-testing</a:t>
            </a:r>
            <a:r>
              <a:rPr lang="el-GR" dirty="0" smtClean="0"/>
              <a:t>. </a:t>
            </a:r>
            <a:r>
              <a:rPr lang="el-GR" dirty="0" err="1" smtClean="0"/>
              <a:t>pdf</a:t>
            </a:r>
            <a:r>
              <a:rPr lang="el-GR" dirty="0"/>
              <a:t>, 30/11/2010.</a:t>
            </a:r>
          </a:p>
          <a:p>
            <a:r>
              <a:rPr lang="el-GR" dirty="0" smtClean="0"/>
              <a:t>Συνήγορος </a:t>
            </a:r>
            <a:r>
              <a:rPr lang="el-GR" dirty="0"/>
              <a:t>του Πολίτη (2012). Η </a:t>
            </a:r>
            <a:r>
              <a:rPr lang="el-GR" dirty="0" err="1"/>
              <a:t>δηµοσιοποίηση</a:t>
            </a:r>
            <a:r>
              <a:rPr lang="el-GR" dirty="0"/>
              <a:t> στοιχείων και φωτογραφιών </a:t>
            </a:r>
            <a:r>
              <a:rPr lang="el-GR" dirty="0" smtClean="0"/>
              <a:t>φορέων του </a:t>
            </a:r>
            <a:r>
              <a:rPr lang="el-GR" dirty="0"/>
              <a:t>HIV-AIDS προσβάλλει την ανθρώπινη αξιοπρέπεια και παραβιάζει τα </a:t>
            </a:r>
            <a:r>
              <a:rPr lang="el-GR" dirty="0" err="1"/>
              <a:t>δικαιώµατα</a:t>
            </a:r>
            <a:r>
              <a:rPr lang="el-GR" dirty="0"/>
              <a:t> του </a:t>
            </a:r>
            <a:r>
              <a:rPr lang="el-GR" dirty="0" smtClean="0"/>
              <a:t>ασθενούς. http</a:t>
            </a:r>
            <a:r>
              <a:rPr lang="el-GR" dirty="0"/>
              <a:t>://www.synigoros.gr/resources/20120510dt.pdf, </a:t>
            </a:r>
            <a:r>
              <a:rPr lang="el-GR" dirty="0" smtClean="0"/>
              <a:t>10/05/2012</a:t>
            </a:r>
          </a:p>
        </p:txBody>
      </p:sp>
    </p:spTree>
    <p:extLst>
      <p:ext uri="{BB962C8B-B14F-4D97-AF65-F5344CB8AC3E}">
        <p14:creationId xmlns="" xmlns:p14="http://schemas.microsoft.com/office/powerpoint/2010/main" val="1803776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/>
              <a:t>ΚΕΘΕΑ (2012). Ανακοίνωση του ΚΕΘΕΑ για τη </a:t>
            </a:r>
            <a:r>
              <a:rPr lang="el-GR" dirty="0" err="1"/>
              <a:t>διαπόµπευση</a:t>
            </a:r>
            <a:r>
              <a:rPr lang="el-GR" dirty="0"/>
              <a:t> των οροθετικών γυναικών. http://www.kethea.gr/Νέα/∆ελτίαΤύπου/tabid/141/articleType/ArticleView/articleId/206/language/el-GR/Default.aspx, 03.5.2012.</a:t>
            </a:r>
          </a:p>
          <a:p>
            <a:r>
              <a:rPr lang="el-GR" dirty="0" smtClean="0"/>
              <a:t>Μάτσα</a:t>
            </a:r>
            <a:r>
              <a:rPr lang="el-GR" dirty="0"/>
              <a:t>, Κ. (2013). Ταπείνωση και ντροπή. Αθήνα: Εκδόσεις Άγρα.</a:t>
            </a:r>
          </a:p>
          <a:p>
            <a:r>
              <a:rPr lang="el-GR" dirty="0"/>
              <a:t>E-</a:t>
            </a:r>
            <a:r>
              <a:rPr lang="el-GR" dirty="0" err="1"/>
              <a:t>Lawyer</a:t>
            </a:r>
            <a:r>
              <a:rPr lang="el-GR" dirty="0"/>
              <a:t> (2012). H απόφαση της Αρχής </a:t>
            </a:r>
            <a:r>
              <a:rPr lang="el-GR" dirty="0" err="1"/>
              <a:t>Δεδοµένων</a:t>
            </a:r>
            <a:r>
              <a:rPr lang="el-GR" dirty="0"/>
              <a:t> για τις συλληφθείσες οροθετικές. http://elawyer.blogspot.gr/2012/08/h.html, 10/08/2012.</a:t>
            </a:r>
          </a:p>
          <a:p>
            <a:r>
              <a:rPr lang="el-GR" dirty="0"/>
              <a:t>E-</a:t>
            </a:r>
            <a:r>
              <a:rPr lang="el-GR" dirty="0" err="1"/>
              <a:t>Lawyer</a:t>
            </a:r>
            <a:r>
              <a:rPr lang="el-GR" dirty="0"/>
              <a:t> (2012). H διάκριση των εξουσιών ως «ταφόπλακα» της προστασίας των προσωπικών </a:t>
            </a:r>
            <a:r>
              <a:rPr lang="el-GR" dirty="0" err="1"/>
              <a:t>δεδοµένων</a:t>
            </a:r>
            <a:r>
              <a:rPr lang="el-GR" dirty="0"/>
              <a:t>. http://elawyer.blogspot.gr/2012/08/h_11.html.</a:t>
            </a:r>
          </a:p>
          <a:p>
            <a:r>
              <a:rPr lang="el-GR" dirty="0"/>
              <a:t>ΙΣΑ (2013). Αύξηση των </a:t>
            </a:r>
            <a:r>
              <a:rPr lang="el-GR" dirty="0" err="1"/>
              <a:t>λοιµωδών</a:t>
            </a:r>
            <a:r>
              <a:rPr lang="el-GR" dirty="0"/>
              <a:t> </a:t>
            </a:r>
            <a:r>
              <a:rPr lang="el-GR" dirty="0" err="1"/>
              <a:t>νοσηµάτων</a:t>
            </a:r>
            <a:r>
              <a:rPr lang="el-GR" dirty="0"/>
              <a:t>. http://www.enikos.gr/ society/195509,ISA:_Ayxhsh_twn_loimwdwn_noshmatwn.html, 1/12/13.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9791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Βιβλιογραφία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l-GR" dirty="0" err="1" smtClean="0"/>
              <a:t>Σουµέλη</a:t>
            </a:r>
            <a:r>
              <a:rPr lang="el-GR" dirty="0"/>
              <a:t>, Β. &amp; Σπανού, Α. (2014). </a:t>
            </a:r>
            <a:r>
              <a:rPr lang="el-GR" dirty="0" err="1"/>
              <a:t>∆ύο</a:t>
            </a:r>
            <a:r>
              <a:rPr lang="el-GR" dirty="0"/>
              <a:t> χρόνια µ</a:t>
            </a:r>
            <a:r>
              <a:rPr lang="el-GR" dirty="0" err="1"/>
              <a:t>ετά</a:t>
            </a:r>
            <a:r>
              <a:rPr lang="el-GR" dirty="0"/>
              <a:t> το κυνήγι µ</a:t>
            </a:r>
            <a:r>
              <a:rPr lang="el-GR" dirty="0" err="1"/>
              <a:t>αγισσών</a:t>
            </a:r>
            <a:r>
              <a:rPr lang="el-GR" dirty="0"/>
              <a:t>: </a:t>
            </a:r>
            <a:r>
              <a:rPr lang="el-GR" dirty="0" smtClean="0"/>
              <a:t>συνέντευξη </a:t>
            </a:r>
            <a:r>
              <a:rPr lang="el-GR" dirty="0"/>
              <a:t>εφ’ όλης της ύλης µε µία </a:t>
            </a:r>
            <a:r>
              <a:rPr lang="el-GR" dirty="0" err="1"/>
              <a:t>διωκόµενη</a:t>
            </a:r>
            <a:r>
              <a:rPr lang="el-GR" dirty="0"/>
              <a:t> οροθετική, ΦΥΛΟ ΣΥΚΗΣ, 25/05/2014. </a:t>
            </a:r>
            <a:r>
              <a:rPr lang="en-GB" dirty="0" smtClean="0"/>
              <a:t>www.Fylosykis.gr/2014/05/</a:t>
            </a:r>
            <a:r>
              <a:rPr lang="el-GR" dirty="0"/>
              <a:t>δύο-χρόνια-</a:t>
            </a:r>
            <a:r>
              <a:rPr lang="el-GR" dirty="0" err="1"/>
              <a:t>µετ</a:t>
            </a:r>
            <a:r>
              <a:rPr lang="el-GR" dirty="0"/>
              <a:t>ά-το-κυνήγι-µαγισσών/.</a:t>
            </a:r>
          </a:p>
          <a:p>
            <a:r>
              <a:rPr lang="en-GB" dirty="0" smtClean="0"/>
              <a:t>TO </a:t>
            </a:r>
            <a:r>
              <a:rPr lang="en-GB" dirty="0"/>
              <a:t>BHMA (2014). </a:t>
            </a:r>
            <a:r>
              <a:rPr lang="el-GR" dirty="0"/>
              <a:t>ΕΕ∆Α: Αυστηρή κριτική στην επιχείρηση «Ξένιος Ζευς</a:t>
            </a:r>
            <a:r>
              <a:rPr lang="el-GR" dirty="0" smtClean="0"/>
              <a:t>». Ένα </a:t>
            </a:r>
            <a:r>
              <a:rPr lang="el-GR" dirty="0"/>
              <a:t>χρόνο µ</a:t>
            </a:r>
            <a:r>
              <a:rPr lang="el-GR" dirty="0" err="1"/>
              <a:t>ετά</a:t>
            </a:r>
            <a:r>
              <a:rPr lang="el-GR" dirty="0"/>
              <a:t>: Το απόλυτο αρνητικό </a:t>
            </a:r>
            <a:r>
              <a:rPr lang="el-GR" dirty="0" err="1"/>
              <a:t>άθροισµα</a:t>
            </a:r>
            <a:r>
              <a:rPr lang="el-GR" dirty="0"/>
              <a:t>. </a:t>
            </a:r>
            <a:r>
              <a:rPr lang="en-GB" dirty="0"/>
              <a:t>http://</a:t>
            </a:r>
            <a:r>
              <a:rPr lang="en-GB" dirty="0" smtClean="0"/>
              <a:t>www.tovima.gr/society/article</a:t>
            </a:r>
            <a:r>
              <a:rPr lang="en-GB" dirty="0"/>
              <a:t>/?aid=525248, 7/9/2014.</a:t>
            </a:r>
          </a:p>
          <a:p>
            <a:r>
              <a:rPr lang="en-GB" dirty="0" smtClean="0"/>
              <a:t>Bauman</a:t>
            </a:r>
            <a:r>
              <a:rPr lang="en-GB" dirty="0"/>
              <a:t>, Z. (2007). </a:t>
            </a:r>
            <a:r>
              <a:rPr lang="el-GR" dirty="0"/>
              <a:t>Ρευστός Φόβος, Αθήνα. Εκδόσεις </a:t>
            </a:r>
            <a:r>
              <a:rPr lang="el-GR" dirty="0" err="1"/>
              <a:t>Πολύτροπον</a:t>
            </a:r>
            <a:r>
              <a:rPr lang="el-GR" dirty="0"/>
              <a:t>.</a:t>
            </a:r>
          </a:p>
          <a:p>
            <a:r>
              <a:rPr lang="en-GB" dirty="0" smtClean="0"/>
              <a:t>WHO </a:t>
            </a:r>
            <a:r>
              <a:rPr lang="en-GB" dirty="0"/>
              <a:t>(2013). Review of social determinants and the health divide in the WHO </a:t>
            </a:r>
            <a:r>
              <a:rPr lang="en-GB" dirty="0" smtClean="0"/>
              <a:t>European</a:t>
            </a:r>
            <a:r>
              <a:rPr lang="el-GR" dirty="0" smtClean="0"/>
              <a:t> </a:t>
            </a:r>
            <a:r>
              <a:rPr lang="en-GB" dirty="0" smtClean="0"/>
              <a:t>Region</a:t>
            </a:r>
            <a:r>
              <a:rPr lang="en-GB" dirty="0"/>
              <a:t>. Final report. http://</a:t>
            </a:r>
            <a:r>
              <a:rPr lang="en-GB" dirty="0" smtClean="0"/>
              <a:t>www.euro.who.int/en/health-topics/health-policy/health-2020-the-european-policy-for-health-and-well-being/publications/2013/review-of-social-determinants-and-the-health-divide-in-the-who-europeanregion.-final-report</a:t>
            </a:r>
            <a:r>
              <a:rPr lang="en-GB" dirty="0"/>
              <a:t>, 26/11/2013.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199031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Βιβλιογραφία</a:t>
            </a:r>
            <a:endParaRPr lang="el-GR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Smith, H. (2013). WHO </a:t>
            </a:r>
            <a:r>
              <a:rPr lang="en-US" dirty="0" err="1"/>
              <a:t>apologises</a:t>
            </a:r>
            <a:r>
              <a:rPr lang="en-US" dirty="0"/>
              <a:t> for claiming half of Greek HIV infections are </a:t>
            </a:r>
            <a:r>
              <a:rPr lang="en-US" dirty="0" err="1"/>
              <a:t>selfinflicted</a:t>
            </a:r>
            <a:r>
              <a:rPr lang="en-US" dirty="0"/>
              <a:t>. http://www.theguardian.com/world/2013/nov/26/who-apologises-hivinfections-greece-self-inflicted, 26/11/2013.</a:t>
            </a:r>
          </a:p>
          <a:p>
            <a:r>
              <a:rPr lang="en-US" dirty="0"/>
              <a:t>WHO (2013). Correction to HIV case study in Greece featured in WHO/Europe report on social determinants of health. http://www.euro.who.int/en/health-topics/communicable- diseases/</a:t>
            </a:r>
            <a:r>
              <a:rPr lang="en-US" dirty="0" err="1"/>
              <a:t>hivaids</a:t>
            </a:r>
            <a:r>
              <a:rPr lang="en-US" dirty="0"/>
              <a:t>/news/news/2013/11/correction-to-hiv-casestudy-in-greece-featured-in-whoeurope-report-on-social-determinants-of-health,26/11/2013.</a:t>
            </a:r>
          </a:p>
          <a:p>
            <a:r>
              <a:rPr lang="en-US" dirty="0"/>
              <a:t>Nixon, S. (2014). Will the IMF Apologize to Greece? Fund’s Failure to Recognize Athens’ Fiscal Success Has Had Negative Consequences. The Wall Street Journal. http:// online.wsj.com/articles/will-the-imf-apologize-to-greece-1402863715, 15 June 2014.</a:t>
            </a:r>
          </a:p>
          <a:p>
            <a:r>
              <a:rPr lang="en-US" dirty="0" err="1"/>
              <a:t>Κιν</a:t>
            </a:r>
            <a:r>
              <a:rPr lang="en-US" dirty="0"/>
              <a:t>, </a:t>
            </a:r>
            <a:r>
              <a:rPr lang="en-US" dirty="0" err="1"/>
              <a:t>Στη</a:t>
            </a:r>
            <a:r>
              <a:rPr lang="en-US" dirty="0"/>
              <a:t>β (2014). </a:t>
            </a:r>
            <a:r>
              <a:rPr lang="en-US" dirty="0" err="1"/>
              <a:t>Συνέντευξη</a:t>
            </a:r>
            <a:r>
              <a:rPr lang="en-US" dirty="0"/>
              <a:t> </a:t>
            </a:r>
            <a:r>
              <a:rPr lang="en-US" dirty="0" err="1"/>
              <a:t>στην</a:t>
            </a:r>
            <a:r>
              <a:rPr lang="en-US" dirty="0"/>
              <a:t> </a:t>
            </a:r>
            <a:r>
              <a:rPr lang="en-US" dirty="0" err="1"/>
              <a:t>Εφηµερίδ</a:t>
            </a:r>
            <a:r>
              <a:rPr lang="en-US" dirty="0"/>
              <a:t>α «Η Ελευθεροτυπία». http://www.enet.gr/?i=news.el.article&amp;id=437847, 30 </a:t>
            </a:r>
            <a:r>
              <a:rPr lang="en-US" dirty="0" err="1"/>
              <a:t>Ιουνίου</a:t>
            </a:r>
            <a:r>
              <a:rPr lang="en-US" dirty="0"/>
              <a:t> 2014</a:t>
            </a:r>
          </a:p>
          <a:p>
            <a:pPr marL="0" indent="0">
              <a:buNone/>
            </a:pP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01057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κοινωνική κρίση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dirty="0" smtClean="0"/>
              <a:t>Τον Απρίλιο του 2012, η </a:t>
            </a:r>
            <a:r>
              <a:rPr lang="el-GR" dirty="0" err="1" smtClean="0"/>
              <a:t>οικονοµική</a:t>
            </a:r>
            <a:r>
              <a:rPr lang="el-GR" dirty="0" smtClean="0"/>
              <a:t> κρίση είχε µ</a:t>
            </a:r>
            <a:r>
              <a:rPr lang="el-GR" dirty="0" err="1" smtClean="0"/>
              <a:t>ετατραπεί</a:t>
            </a:r>
            <a:r>
              <a:rPr lang="el-GR" dirty="0" smtClean="0"/>
              <a:t> σε κοινωνική και ανθρωπιστική. </a:t>
            </a:r>
          </a:p>
          <a:p>
            <a:r>
              <a:rPr lang="el-GR" dirty="0" smtClean="0"/>
              <a:t>Η ύφεση βαθαίνει και το κοινωνικό κράτος συρρικνώνεται</a:t>
            </a:r>
          </a:p>
          <a:p>
            <a:r>
              <a:rPr lang="el-GR" dirty="0" smtClean="0"/>
              <a:t>Το Υπουργείο Υγείας προωθεί µία </a:t>
            </a:r>
            <a:r>
              <a:rPr lang="el-GR" dirty="0" err="1" smtClean="0"/>
              <a:t>υγειονοµική</a:t>
            </a:r>
            <a:r>
              <a:rPr lang="el-GR" dirty="0" smtClean="0"/>
              <a:t> διάταξη (Γ.Υ. 39α/ΦΕΚ 1002/02/04/2102) για εξετάσεις σε πάσχοντες από </a:t>
            </a:r>
            <a:r>
              <a:rPr lang="el-GR" dirty="0" err="1" smtClean="0"/>
              <a:t>λοιµώδη</a:t>
            </a:r>
            <a:r>
              <a:rPr lang="el-GR" dirty="0" smtClean="0"/>
              <a:t> και άλλα </a:t>
            </a:r>
            <a:r>
              <a:rPr lang="el-GR" dirty="0" err="1" smtClean="0"/>
              <a:t>νοσήµατα</a:t>
            </a:r>
            <a:r>
              <a:rPr lang="el-GR" dirty="0" smtClean="0"/>
              <a:t> χωρίς τη συναίνεσή τους και µε τη </a:t>
            </a:r>
            <a:r>
              <a:rPr lang="el-GR" dirty="0" err="1" smtClean="0"/>
              <a:t>συνδροµή</a:t>
            </a:r>
            <a:r>
              <a:rPr lang="el-GR" dirty="0" smtClean="0"/>
              <a:t> της </a:t>
            </a:r>
            <a:r>
              <a:rPr lang="el-GR" dirty="0" err="1" smtClean="0"/>
              <a:t>αστυνοµίας</a:t>
            </a:r>
            <a:r>
              <a:rPr lang="el-GR" dirty="0" smtClean="0"/>
              <a:t>.</a:t>
            </a:r>
          </a:p>
          <a:p>
            <a:r>
              <a:rPr lang="el-GR" dirty="0" smtClean="0"/>
              <a:t>Η </a:t>
            </a:r>
            <a:r>
              <a:rPr lang="el-GR" dirty="0" err="1" smtClean="0"/>
              <a:t>υγειονοµική</a:t>
            </a:r>
            <a:r>
              <a:rPr lang="el-GR" dirty="0" smtClean="0"/>
              <a:t> διάταξη δεν έχει </a:t>
            </a:r>
            <a:r>
              <a:rPr lang="el-GR" dirty="0" err="1" smtClean="0"/>
              <a:t>νοµικό</a:t>
            </a:r>
            <a:r>
              <a:rPr lang="el-GR" dirty="0" smtClean="0"/>
              <a:t> </a:t>
            </a:r>
            <a:r>
              <a:rPr lang="el-GR" dirty="0" err="1" smtClean="0"/>
              <a:t>έρεισµα</a:t>
            </a:r>
            <a:r>
              <a:rPr lang="el-GR" dirty="0" smtClean="0"/>
              <a:t>.</a:t>
            </a:r>
          </a:p>
          <a:p>
            <a:r>
              <a:rPr lang="el-GR" dirty="0" smtClean="0"/>
              <a:t>Βασίζεται στον αναγκαστικό </a:t>
            </a:r>
            <a:r>
              <a:rPr lang="el-GR" dirty="0" err="1" smtClean="0"/>
              <a:t>νόµο</a:t>
            </a:r>
            <a:r>
              <a:rPr lang="el-GR" dirty="0" smtClean="0"/>
              <a:t> 2520 της 27</a:t>
            </a:r>
            <a:r>
              <a:rPr lang="el-GR" baseline="30000" dirty="0" smtClean="0"/>
              <a:t>ης</a:t>
            </a:r>
            <a:r>
              <a:rPr lang="el-GR" dirty="0" smtClean="0"/>
              <a:t> Αυγ./4ης </a:t>
            </a:r>
            <a:r>
              <a:rPr lang="el-GR" dirty="0" err="1" smtClean="0"/>
              <a:t>Σεπτ</a:t>
            </a:r>
            <a:r>
              <a:rPr lang="el-GR" dirty="0" smtClean="0"/>
              <a:t>. 1940 (ΦΕΚ Α΄/273). </a:t>
            </a:r>
          </a:p>
          <a:p>
            <a:r>
              <a:rPr lang="el-GR" dirty="0" smtClean="0"/>
              <a:t>Ο </a:t>
            </a:r>
            <a:r>
              <a:rPr lang="el-GR" dirty="0" err="1" smtClean="0"/>
              <a:t>νόµος</a:t>
            </a:r>
            <a:r>
              <a:rPr lang="el-GR" dirty="0" smtClean="0"/>
              <a:t> επιτρέπει µ</a:t>
            </a:r>
            <a:r>
              <a:rPr lang="el-GR" dirty="0" err="1" smtClean="0"/>
              <a:t>όνον</a:t>
            </a:r>
            <a:r>
              <a:rPr lang="el-GR" dirty="0" smtClean="0"/>
              <a:t> την </a:t>
            </a:r>
            <a:r>
              <a:rPr lang="el-GR" dirty="0" err="1" smtClean="0"/>
              <a:t>επέµβαση</a:t>
            </a:r>
            <a:r>
              <a:rPr lang="el-GR" dirty="0" smtClean="0"/>
              <a:t> των Αρχών σε χώρους συνάθροισης </a:t>
            </a:r>
            <a:r>
              <a:rPr lang="el-GR" dirty="0" err="1" smtClean="0"/>
              <a:t>υγειονοµικού</a:t>
            </a:r>
            <a:r>
              <a:rPr lang="el-GR" dirty="0" smtClean="0"/>
              <a:t> ενδιαφέροντος, όπως είναι τα </a:t>
            </a:r>
            <a:r>
              <a:rPr lang="el-GR" dirty="0" err="1" smtClean="0"/>
              <a:t>καταστήµατα</a:t>
            </a:r>
            <a:r>
              <a:rPr lang="el-GR" dirty="0" smtClean="0"/>
              <a:t>, τα εστιατόρια και τα ξενοδοχεία</a:t>
            </a:r>
          </a:p>
          <a:p>
            <a:r>
              <a:rPr lang="el-GR" dirty="0"/>
              <a:t>Δ</a:t>
            </a:r>
            <a:r>
              <a:rPr lang="el-GR" dirty="0" smtClean="0"/>
              <a:t>εν προβλέπει περιοριστικά µ</a:t>
            </a:r>
            <a:r>
              <a:rPr lang="el-GR" dirty="0" err="1" smtClean="0"/>
              <a:t>έτρα</a:t>
            </a:r>
            <a:r>
              <a:rPr lang="el-GR" dirty="0" smtClean="0"/>
              <a:t> σε βάρος µ</a:t>
            </a:r>
            <a:r>
              <a:rPr lang="el-GR" dirty="0" err="1" smtClean="0"/>
              <a:t>εµονωµένων</a:t>
            </a:r>
            <a:r>
              <a:rPr lang="el-GR" dirty="0" smtClean="0"/>
              <a:t> </a:t>
            </a:r>
            <a:r>
              <a:rPr lang="el-GR" dirty="0" err="1" smtClean="0"/>
              <a:t>ατόµων</a:t>
            </a:r>
            <a:r>
              <a:rPr lang="el-GR" dirty="0" smtClean="0"/>
              <a:t>.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2738127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23528" y="18864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/>
            </a:r>
            <a:br>
              <a:rPr lang="el-GR" dirty="0" smtClean="0"/>
            </a:br>
            <a:r>
              <a:rPr lang="el-GR" dirty="0"/>
              <a:t>Το χρονικό ενός </a:t>
            </a:r>
            <a:r>
              <a:rPr lang="el-GR" dirty="0" err="1"/>
              <a:t>διασυρµού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dirty="0" smtClean="0"/>
              <a:t>Οροθετικές συνελήφθησαν και υποχρεώθηκαν σε εξετάσεις.</a:t>
            </a:r>
          </a:p>
          <a:p>
            <a:r>
              <a:rPr lang="el-GR" dirty="0" err="1" smtClean="0"/>
              <a:t>Διαποµπεύθηκαν</a:t>
            </a:r>
            <a:r>
              <a:rPr lang="el-GR" dirty="0" smtClean="0"/>
              <a:t> µε τη </a:t>
            </a:r>
            <a:r>
              <a:rPr lang="el-GR" dirty="0" err="1" smtClean="0"/>
              <a:t>δηµοσιοποίηση</a:t>
            </a:r>
            <a:r>
              <a:rPr lang="el-GR" dirty="0" smtClean="0"/>
              <a:t> των φωτογραφιών και των προσωπικών τους στοιχείων</a:t>
            </a:r>
            <a:r>
              <a:rPr lang="en-US" dirty="0" smtClean="0"/>
              <a:t>.</a:t>
            </a:r>
          </a:p>
          <a:p>
            <a:r>
              <a:rPr lang="el-GR" dirty="0" smtClean="0"/>
              <a:t>Παράβαση ιατρικού </a:t>
            </a:r>
            <a:r>
              <a:rPr lang="el-GR" dirty="0"/>
              <a:t>απορρήτου και </a:t>
            </a:r>
            <a:r>
              <a:rPr lang="el-GR" dirty="0" smtClean="0"/>
              <a:t>προσβολή ανθρωπίνων δικαιωμάτων.</a:t>
            </a:r>
          </a:p>
          <a:p>
            <a:r>
              <a:rPr lang="el-GR" dirty="0"/>
              <a:t>Η ασθένεια </a:t>
            </a:r>
            <a:r>
              <a:rPr lang="el-GR" dirty="0" smtClean="0"/>
              <a:t>προσφέρεται </a:t>
            </a:r>
            <a:r>
              <a:rPr lang="el-GR" dirty="0"/>
              <a:t>για </a:t>
            </a:r>
            <a:r>
              <a:rPr lang="el-GR" dirty="0" smtClean="0"/>
              <a:t>επικοινωνιακή εκμετάλλευση.</a:t>
            </a:r>
            <a:endParaRPr lang="el-GR" dirty="0"/>
          </a:p>
          <a:p>
            <a:r>
              <a:rPr lang="el-GR" dirty="0" smtClean="0"/>
              <a:t>Συνδέεται  µε </a:t>
            </a:r>
            <a:r>
              <a:rPr lang="el-GR" dirty="0"/>
              <a:t>στερεότυπα και προκαταλήψεις για </a:t>
            </a:r>
            <a:r>
              <a:rPr lang="el-GR" dirty="0" smtClean="0"/>
              <a:t>τις σεξουαλικές </a:t>
            </a:r>
            <a:r>
              <a:rPr lang="el-GR" dirty="0"/>
              <a:t>σχέσεις και τον ρόλο των δύο φύλων. </a:t>
            </a:r>
            <a:endParaRPr lang="el-GR" dirty="0" smtClean="0"/>
          </a:p>
          <a:p>
            <a:r>
              <a:rPr lang="el-GR" dirty="0" smtClean="0"/>
              <a:t>Το HIV/AIDS αντικαθιστά </a:t>
            </a:r>
            <a:r>
              <a:rPr lang="el-GR" dirty="0"/>
              <a:t>ως «κατάρα» του Θεού τη σύφιλη και τη </a:t>
            </a:r>
            <a:r>
              <a:rPr lang="el-GR" dirty="0" smtClean="0"/>
              <a:t>βλεννόρροια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272315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Ξενοφοβία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 smtClean="0"/>
              <a:t>Προωθείται η ξενοφοβία</a:t>
            </a:r>
          </a:p>
          <a:p>
            <a:r>
              <a:rPr lang="el-GR" dirty="0" smtClean="0"/>
              <a:t>Οι </a:t>
            </a:r>
            <a:r>
              <a:rPr lang="el-GR" dirty="0"/>
              <a:t>ειδήσεις </a:t>
            </a:r>
            <a:r>
              <a:rPr lang="el-GR" dirty="0" smtClean="0"/>
              <a:t>μιλούν για ξενόφερτη </a:t>
            </a:r>
            <a:r>
              <a:rPr lang="el-GR" dirty="0"/>
              <a:t>«</a:t>
            </a:r>
            <a:r>
              <a:rPr lang="el-GR" dirty="0" err="1"/>
              <a:t>υγειονοµική</a:t>
            </a:r>
            <a:r>
              <a:rPr lang="el-GR" dirty="0"/>
              <a:t> </a:t>
            </a:r>
            <a:r>
              <a:rPr lang="el-GR" dirty="0" err="1"/>
              <a:t>βόµβα</a:t>
            </a:r>
            <a:r>
              <a:rPr lang="el-GR" dirty="0"/>
              <a:t>». </a:t>
            </a:r>
            <a:endParaRPr lang="el-GR" dirty="0" smtClean="0"/>
          </a:p>
          <a:p>
            <a:r>
              <a:rPr lang="el-GR" dirty="0" smtClean="0"/>
              <a:t>Ο </a:t>
            </a:r>
            <a:r>
              <a:rPr lang="el-GR" dirty="0"/>
              <a:t>µ</a:t>
            </a:r>
            <a:r>
              <a:rPr lang="el-GR" dirty="0" err="1"/>
              <a:t>εγάλος</a:t>
            </a:r>
            <a:r>
              <a:rPr lang="el-GR" dirty="0"/>
              <a:t> κίνδυνος συνδέεται µε τον «ξένο» ως «εχθρό». </a:t>
            </a:r>
            <a:endParaRPr lang="el-GR" dirty="0" smtClean="0"/>
          </a:p>
          <a:p>
            <a:r>
              <a:rPr lang="el-GR" dirty="0" smtClean="0"/>
              <a:t>Οι πολίτες από-προσανατολίζονται από </a:t>
            </a:r>
            <a:r>
              <a:rPr lang="el-GR" dirty="0"/>
              <a:t>τα </a:t>
            </a:r>
            <a:r>
              <a:rPr lang="el-GR" dirty="0" smtClean="0"/>
              <a:t>µ</a:t>
            </a:r>
            <a:r>
              <a:rPr lang="el-GR" dirty="0" err="1" smtClean="0"/>
              <a:t>έτρα</a:t>
            </a:r>
            <a:r>
              <a:rPr lang="el-GR" dirty="0" smtClean="0"/>
              <a:t> </a:t>
            </a:r>
            <a:r>
              <a:rPr lang="el-GR" dirty="0"/>
              <a:t>λιτότητας.</a:t>
            </a:r>
          </a:p>
          <a:p>
            <a:r>
              <a:rPr lang="el-GR" dirty="0"/>
              <a:t>Η πολιτική </a:t>
            </a:r>
            <a:r>
              <a:rPr lang="el-GR" dirty="0" smtClean="0"/>
              <a:t>εξουσία χρησιμοποιεί την καταστολή</a:t>
            </a:r>
          </a:p>
          <a:p>
            <a:r>
              <a:rPr lang="el-GR" dirty="0" smtClean="0"/>
              <a:t>Ποινικοποίησης </a:t>
            </a:r>
            <a:r>
              <a:rPr lang="el-GR" dirty="0"/>
              <a:t>της ασθένειας και της κοινωνικής </a:t>
            </a:r>
            <a:r>
              <a:rPr lang="el-GR" dirty="0" smtClean="0"/>
              <a:t>περιθωριοποίησης</a:t>
            </a:r>
            <a:r>
              <a:rPr lang="el-GR" dirty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4097078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Η </a:t>
            </a:r>
            <a:r>
              <a:rPr lang="el-GR" dirty="0" err="1" smtClean="0"/>
              <a:t>ατίµωση</a:t>
            </a:r>
            <a:r>
              <a:rPr lang="el-GR" dirty="0" smtClean="0"/>
              <a:t> (Φουκώ)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dirty="0" smtClean="0"/>
              <a:t>Αποτελεί </a:t>
            </a:r>
            <a:r>
              <a:rPr lang="el-GR" dirty="0"/>
              <a:t>την τέλεια </a:t>
            </a:r>
            <a:r>
              <a:rPr lang="el-GR" dirty="0" smtClean="0"/>
              <a:t>ποινή</a:t>
            </a:r>
            <a:endParaRPr lang="el-GR" dirty="0"/>
          </a:p>
          <a:p>
            <a:r>
              <a:rPr lang="el-GR" dirty="0" smtClean="0"/>
              <a:t>Δεν </a:t>
            </a:r>
            <a:r>
              <a:rPr lang="el-GR" dirty="0"/>
              <a:t>απαιτεί τη συγκατάθεση κάποιου κώδικα </a:t>
            </a:r>
            <a:r>
              <a:rPr lang="el-GR" dirty="0" smtClean="0"/>
              <a:t>ή   δικαστηρίου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Τη </a:t>
            </a:r>
            <a:r>
              <a:rPr lang="el-GR" dirty="0" err="1"/>
              <a:t>δηµόσια</a:t>
            </a:r>
            <a:r>
              <a:rPr lang="el-GR" dirty="0"/>
              <a:t> </a:t>
            </a:r>
            <a:r>
              <a:rPr lang="el-GR" dirty="0" err="1"/>
              <a:t>ατίµωση</a:t>
            </a:r>
            <a:r>
              <a:rPr lang="el-GR" dirty="0"/>
              <a:t> </a:t>
            </a:r>
            <a:r>
              <a:rPr lang="el-GR" dirty="0" err="1" smtClean="0"/>
              <a:t>αναλαµβάνουν</a:t>
            </a:r>
            <a:r>
              <a:rPr lang="el-GR" dirty="0" smtClean="0"/>
              <a:t> </a:t>
            </a:r>
            <a:r>
              <a:rPr lang="el-GR" dirty="0" err="1"/>
              <a:t>ορισµένα</a:t>
            </a:r>
            <a:r>
              <a:rPr lang="el-GR" dirty="0"/>
              <a:t> ΜΜΕ </a:t>
            </a:r>
            <a:endParaRPr lang="el-GR" dirty="0" smtClean="0"/>
          </a:p>
          <a:p>
            <a:r>
              <a:rPr lang="el-GR" dirty="0" smtClean="0"/>
              <a:t>Η πολιτική ηγεσία </a:t>
            </a:r>
            <a:r>
              <a:rPr lang="el-GR" dirty="0" err="1"/>
              <a:t>θριαµβολογεί</a:t>
            </a:r>
            <a:r>
              <a:rPr lang="el-GR" dirty="0"/>
              <a:t> </a:t>
            </a:r>
            <a:r>
              <a:rPr lang="el-GR" dirty="0" smtClean="0"/>
              <a:t>για </a:t>
            </a:r>
            <a:r>
              <a:rPr lang="el-GR" dirty="0"/>
              <a:t>την αποτροπή του κινδύνου µ</a:t>
            </a:r>
            <a:r>
              <a:rPr lang="el-GR" dirty="0" err="1"/>
              <a:t>όλυνσης</a:t>
            </a:r>
            <a:r>
              <a:rPr lang="el-GR" dirty="0"/>
              <a:t> της </a:t>
            </a:r>
            <a:r>
              <a:rPr lang="el-GR" dirty="0" err="1"/>
              <a:t>δηµόσιας</a:t>
            </a:r>
            <a:r>
              <a:rPr lang="el-GR" dirty="0"/>
              <a:t> υγείας </a:t>
            </a:r>
            <a:r>
              <a:rPr lang="el-GR" dirty="0" smtClean="0"/>
              <a:t>και την </a:t>
            </a:r>
            <a:r>
              <a:rPr lang="el-GR" dirty="0"/>
              <a:t>προστασία της ελληνικής οικογένειας. </a:t>
            </a:r>
            <a:endParaRPr lang="el-GR" dirty="0" smtClean="0"/>
          </a:p>
          <a:p>
            <a:r>
              <a:rPr lang="el-GR" dirty="0" smtClean="0"/>
              <a:t>Οι </a:t>
            </a:r>
            <a:r>
              <a:rPr lang="el-GR" dirty="0"/>
              <a:t>άνθρωποι </a:t>
            </a:r>
            <a:r>
              <a:rPr lang="el-GR" dirty="0" err="1" smtClean="0"/>
              <a:t>στοχοποιούνται</a:t>
            </a:r>
            <a:r>
              <a:rPr lang="el-GR" dirty="0" smtClean="0"/>
              <a:t> και αποκόπτονται </a:t>
            </a:r>
            <a:r>
              <a:rPr lang="el-GR" dirty="0"/>
              <a:t>από τις πηγές </a:t>
            </a:r>
            <a:r>
              <a:rPr lang="el-GR" dirty="0" smtClean="0"/>
              <a:t>βοήθειας</a:t>
            </a:r>
          </a:p>
          <a:p>
            <a:r>
              <a:rPr lang="el-GR" dirty="0" smtClean="0"/>
              <a:t>Διευκολύνεται </a:t>
            </a:r>
            <a:r>
              <a:rPr lang="el-GR" dirty="0"/>
              <a:t>αντί να </a:t>
            </a:r>
            <a:r>
              <a:rPr lang="el-GR" dirty="0" smtClean="0"/>
              <a:t>περιορίζεται </a:t>
            </a:r>
            <a:r>
              <a:rPr lang="el-GR" dirty="0"/>
              <a:t>η µ</a:t>
            </a:r>
            <a:r>
              <a:rPr lang="el-GR" dirty="0" err="1"/>
              <a:t>ετάδοση</a:t>
            </a:r>
            <a:r>
              <a:rPr lang="el-GR" dirty="0"/>
              <a:t> των </a:t>
            </a:r>
            <a:r>
              <a:rPr lang="el-GR" dirty="0" err="1"/>
              <a:t>λοιµωδών</a:t>
            </a:r>
            <a:r>
              <a:rPr lang="el-GR" dirty="0"/>
              <a:t> </a:t>
            </a:r>
            <a:r>
              <a:rPr lang="el-GR" dirty="0" err="1" smtClean="0"/>
              <a:t>νοσηµάτων</a:t>
            </a:r>
            <a:endParaRPr lang="el-GR" dirty="0" smtClean="0"/>
          </a:p>
          <a:p>
            <a:r>
              <a:rPr lang="el-GR" dirty="0" smtClean="0"/>
              <a:t>Οι κίνδυνοι για </a:t>
            </a:r>
            <a:r>
              <a:rPr lang="el-GR" dirty="0"/>
              <a:t>τους ίδιους τους πάσχοντες </a:t>
            </a:r>
            <a:r>
              <a:rPr lang="el-GR" dirty="0" smtClean="0"/>
              <a:t>και τη </a:t>
            </a:r>
            <a:r>
              <a:rPr lang="el-GR" dirty="0" err="1"/>
              <a:t>δηµόσια</a:t>
            </a:r>
            <a:r>
              <a:rPr lang="el-GR" dirty="0"/>
              <a:t> </a:t>
            </a:r>
            <a:r>
              <a:rPr lang="el-GR" dirty="0" smtClean="0"/>
              <a:t>υγεία µ</a:t>
            </a:r>
            <a:r>
              <a:rPr lang="el-GR" dirty="0" err="1" smtClean="0"/>
              <a:t>εγαλώνουν</a:t>
            </a:r>
            <a:r>
              <a:rPr lang="el-GR" dirty="0"/>
              <a:t>. </a:t>
            </a:r>
            <a:endParaRPr lang="el-GR" dirty="0" smtClean="0"/>
          </a:p>
        </p:txBody>
      </p:sp>
    </p:spTree>
    <p:extLst>
      <p:ext uri="{BB962C8B-B14F-4D97-AF65-F5344CB8AC3E}">
        <p14:creationId xmlns="" xmlns:p14="http://schemas.microsoft.com/office/powerpoint/2010/main" val="166161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/>
              <a:t>Ευρωπαϊκό Κέντρο Πρόληψης και Ελέγχου </a:t>
            </a:r>
            <a:r>
              <a:rPr lang="el-GR" sz="2800" dirty="0" err="1" smtClean="0"/>
              <a:t>Νο</a:t>
            </a:r>
            <a:r>
              <a:rPr lang="el-GR" sz="2800" dirty="0" err="1"/>
              <a:t>σηµάτων</a:t>
            </a:r>
            <a:r>
              <a:rPr lang="el-GR" sz="2800" dirty="0"/>
              <a:t> (ECDC</a:t>
            </a:r>
            <a:r>
              <a:rPr lang="el-GR" sz="2800" dirty="0" smtClean="0"/>
              <a:t>)</a:t>
            </a:r>
            <a:endParaRPr lang="el-GR" sz="28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 smtClean="0"/>
              <a:t> </a:t>
            </a:r>
            <a:r>
              <a:rPr lang="el-GR" dirty="0"/>
              <a:t>«</a:t>
            </a:r>
            <a:r>
              <a:rPr lang="el-GR" i="1" dirty="0"/>
              <a:t>Το ιατρικό απόρρητο αποτελεί </a:t>
            </a:r>
            <a:r>
              <a:rPr lang="el-GR" i="1" dirty="0" err="1" smtClean="0"/>
              <a:t>θεµελιώδη</a:t>
            </a:r>
            <a:r>
              <a:rPr lang="el-GR" i="1" dirty="0" smtClean="0"/>
              <a:t> </a:t>
            </a:r>
            <a:r>
              <a:rPr lang="el-GR" i="1" dirty="0"/>
              <a:t>αρχή άσκησης της ιατρικής, η έλλειψη </a:t>
            </a:r>
            <a:r>
              <a:rPr lang="el-GR" i="1" dirty="0" err="1" smtClean="0"/>
              <a:t>εµπιστοσύνης</a:t>
            </a:r>
            <a:r>
              <a:rPr lang="el-GR" i="1" dirty="0" smtClean="0"/>
              <a:t> </a:t>
            </a:r>
            <a:r>
              <a:rPr lang="el-GR" i="1" dirty="0"/>
              <a:t>για την </a:t>
            </a:r>
            <a:r>
              <a:rPr lang="el-GR" i="1" dirty="0" smtClean="0"/>
              <a:t>τήρηση </a:t>
            </a:r>
            <a:r>
              <a:rPr lang="el-GR" i="1" dirty="0"/>
              <a:t>του απορρήτου µ</a:t>
            </a:r>
            <a:r>
              <a:rPr lang="el-GR" i="1" dirty="0" err="1"/>
              <a:t>εταξύ</a:t>
            </a:r>
            <a:r>
              <a:rPr lang="el-GR" i="1" dirty="0"/>
              <a:t> </a:t>
            </a:r>
            <a:r>
              <a:rPr lang="el-GR" i="1" dirty="0" err="1"/>
              <a:t>ατόµων</a:t>
            </a:r>
            <a:r>
              <a:rPr lang="el-GR" i="1" dirty="0"/>
              <a:t> µε </a:t>
            </a:r>
            <a:r>
              <a:rPr lang="el-GR" i="1" dirty="0" err="1"/>
              <a:t>συµπεριφορές</a:t>
            </a:r>
            <a:r>
              <a:rPr lang="el-GR" i="1" dirty="0"/>
              <a:t> υψηλού </a:t>
            </a:r>
            <a:r>
              <a:rPr lang="el-GR" i="1" dirty="0" smtClean="0"/>
              <a:t>κινδύνου, µ</a:t>
            </a:r>
            <a:r>
              <a:rPr lang="el-GR" i="1" dirty="0" err="1" smtClean="0"/>
              <a:t>πορεί</a:t>
            </a:r>
            <a:r>
              <a:rPr lang="el-GR" i="1" dirty="0" smtClean="0"/>
              <a:t> </a:t>
            </a:r>
            <a:r>
              <a:rPr lang="el-GR" i="1" dirty="0"/>
              <a:t>να αποτελέσει </a:t>
            </a:r>
            <a:r>
              <a:rPr lang="el-GR" i="1" dirty="0" err="1"/>
              <a:t>εµπόδιο</a:t>
            </a:r>
            <a:r>
              <a:rPr lang="el-GR" i="1" dirty="0"/>
              <a:t> για την πρόσβασή τους σε </a:t>
            </a:r>
            <a:r>
              <a:rPr lang="el-GR" i="1" dirty="0" err="1" smtClean="0"/>
              <a:t>διαγνωστικέςυπηρεσίες</a:t>
            </a:r>
            <a:r>
              <a:rPr lang="el-GR" i="1" dirty="0" smtClean="0"/>
              <a:t> </a:t>
            </a:r>
            <a:r>
              <a:rPr lang="el-GR" i="1" dirty="0"/>
              <a:t>για τον ιό HIV».</a:t>
            </a:r>
          </a:p>
        </p:txBody>
      </p:sp>
    </p:spTree>
    <p:extLst>
      <p:ext uri="{BB962C8B-B14F-4D97-AF65-F5344CB8AC3E}">
        <p14:creationId xmlns="" xmlns:p14="http://schemas.microsoft.com/office/powerpoint/2010/main" val="268288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Το κόστος των περικοπών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Οι </a:t>
            </a:r>
            <a:r>
              <a:rPr lang="el-GR" dirty="0" smtClean="0"/>
              <a:t>περικοπές στους </a:t>
            </a:r>
            <a:r>
              <a:rPr lang="el-GR" dirty="0" err="1" smtClean="0"/>
              <a:t>προϋπολογισµούς</a:t>
            </a:r>
            <a:r>
              <a:rPr lang="el-GR" dirty="0" smtClean="0"/>
              <a:t> της </a:t>
            </a:r>
            <a:r>
              <a:rPr lang="el-GR" dirty="0"/>
              <a:t>υγείας και της κοινωνικής φροντίδας είναι </a:t>
            </a:r>
            <a:r>
              <a:rPr lang="el-GR" dirty="0" smtClean="0"/>
              <a:t>τεράστιες</a:t>
            </a:r>
            <a:endParaRPr lang="el-GR" dirty="0"/>
          </a:p>
          <a:p>
            <a:r>
              <a:rPr lang="el-GR" dirty="0" smtClean="0"/>
              <a:t>Μειώσεις </a:t>
            </a:r>
            <a:r>
              <a:rPr lang="el-GR" dirty="0"/>
              <a:t>του </a:t>
            </a:r>
            <a:r>
              <a:rPr lang="el-GR" dirty="0" smtClean="0"/>
              <a:t>προσωπικού </a:t>
            </a:r>
          </a:p>
          <a:p>
            <a:r>
              <a:rPr lang="el-GR" dirty="0" smtClean="0"/>
              <a:t>Αναζήτηση </a:t>
            </a:r>
            <a:r>
              <a:rPr lang="el-GR" dirty="0"/>
              <a:t>εξιλαστήριων </a:t>
            </a:r>
            <a:r>
              <a:rPr lang="el-GR" dirty="0" err="1" smtClean="0"/>
              <a:t>θυµάτων</a:t>
            </a:r>
            <a:r>
              <a:rPr lang="el-GR" dirty="0" smtClean="0"/>
              <a:t> </a:t>
            </a:r>
            <a:r>
              <a:rPr lang="el-GR" dirty="0"/>
              <a:t>και </a:t>
            </a:r>
            <a:r>
              <a:rPr lang="el-GR" dirty="0" err="1"/>
              <a:t>αποδιοποµπαίων</a:t>
            </a:r>
            <a:r>
              <a:rPr lang="el-GR" dirty="0"/>
              <a:t> τράγων </a:t>
            </a:r>
            <a:endParaRPr lang="el-GR" dirty="0" smtClean="0"/>
          </a:p>
          <a:p>
            <a:r>
              <a:rPr lang="el-GR" dirty="0" smtClean="0"/>
              <a:t>Αποπροσανατολισμός της κοινής </a:t>
            </a:r>
            <a:r>
              <a:rPr lang="el-GR" dirty="0" err="1" smtClean="0"/>
              <a:t>γνώµης</a:t>
            </a:r>
            <a:r>
              <a:rPr lang="el-GR" dirty="0" smtClean="0"/>
              <a:t> </a:t>
            </a:r>
          </a:p>
          <a:p>
            <a:r>
              <a:rPr lang="el-GR" dirty="0" smtClean="0"/>
              <a:t>Η </a:t>
            </a:r>
            <a:r>
              <a:rPr lang="el-GR" dirty="0" err="1"/>
              <a:t>αστυνοµία</a:t>
            </a:r>
            <a:r>
              <a:rPr lang="el-GR" dirty="0"/>
              <a:t> </a:t>
            </a:r>
            <a:r>
              <a:rPr lang="el-GR" dirty="0" smtClean="0"/>
              <a:t>υποκαθιστά το </a:t>
            </a:r>
            <a:r>
              <a:rPr lang="el-GR" dirty="0"/>
              <a:t>ρόλο </a:t>
            </a:r>
            <a:r>
              <a:rPr lang="el-GR" dirty="0" smtClean="0"/>
              <a:t>των υπηρεσιών </a:t>
            </a:r>
            <a:r>
              <a:rPr lang="el-GR" dirty="0"/>
              <a:t>υγείας </a:t>
            </a:r>
            <a:endParaRPr lang="el-GR" dirty="0" smtClean="0"/>
          </a:p>
          <a:p>
            <a:r>
              <a:rPr lang="el-GR" dirty="0"/>
              <a:t>Ο</a:t>
            </a:r>
            <a:r>
              <a:rPr lang="el-GR" dirty="0" smtClean="0"/>
              <a:t>ι </a:t>
            </a:r>
            <a:r>
              <a:rPr lang="el-GR" dirty="0" err="1"/>
              <a:t>οργανισµοί</a:t>
            </a:r>
            <a:r>
              <a:rPr lang="el-GR" dirty="0"/>
              <a:t> υγείας παραβιάζουν το </a:t>
            </a:r>
            <a:r>
              <a:rPr lang="el-GR" dirty="0" smtClean="0"/>
              <a:t>απόρρητο </a:t>
            </a:r>
            <a:r>
              <a:rPr lang="el-GR" dirty="0"/>
              <a:t>και τη δεοντολογία </a:t>
            </a:r>
            <a:endParaRPr lang="el-GR" dirty="0" smtClean="0"/>
          </a:p>
          <a:p>
            <a:r>
              <a:rPr lang="el-GR" dirty="0" smtClean="0"/>
              <a:t>Κίνδυνος από την </a:t>
            </a:r>
            <a:r>
              <a:rPr lang="el-GR" dirty="0"/>
              <a:t>απαξίωση των </a:t>
            </a:r>
            <a:r>
              <a:rPr lang="el-GR" dirty="0" err="1" smtClean="0"/>
              <a:t>θεσµών</a:t>
            </a:r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3137252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01752" y="116632"/>
            <a:ext cx="8534400" cy="1440160"/>
          </a:xfrm>
        </p:spPr>
        <p:txBody>
          <a:bodyPr>
            <a:normAutofit fontScale="90000"/>
          </a:bodyPr>
          <a:lstStyle/>
          <a:p>
            <a:r>
              <a:rPr lang="el-GR" sz="2700" dirty="0" smtClean="0"/>
              <a:t/>
            </a:r>
            <a:br>
              <a:rPr lang="el-GR" sz="2700" dirty="0" smtClean="0"/>
            </a:br>
            <a:r>
              <a:rPr lang="el-GR" sz="3600" dirty="0" smtClean="0"/>
              <a:t>Εθνική </a:t>
            </a:r>
            <a:r>
              <a:rPr lang="el-GR" sz="3600" dirty="0"/>
              <a:t>Επιτροπή για τα</a:t>
            </a:r>
            <a:r>
              <a:rPr lang="en-US" sz="3600" dirty="0"/>
              <a:t> </a:t>
            </a:r>
            <a:r>
              <a:rPr lang="el-GR" sz="3600" dirty="0" err="1"/>
              <a:t>∆ικαιώµατα</a:t>
            </a:r>
            <a:r>
              <a:rPr lang="el-GR" sz="3600" dirty="0"/>
              <a:t> του Ανθρώπου (ΕΕ∆Α) </a:t>
            </a:r>
            <a:br>
              <a:rPr lang="el-GR" sz="3600" dirty="0"/>
            </a:br>
            <a:endParaRPr lang="el-GR" sz="360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«…</a:t>
            </a:r>
            <a:r>
              <a:rPr lang="el-GR" i="1" dirty="0" smtClean="0"/>
              <a:t>βάναυση και</a:t>
            </a:r>
            <a:r>
              <a:rPr lang="en-US" i="1" dirty="0" smtClean="0"/>
              <a:t> </a:t>
            </a:r>
            <a:r>
              <a:rPr lang="el-GR" i="1" dirty="0" smtClean="0"/>
              <a:t>εξευτελιστική </a:t>
            </a:r>
            <a:r>
              <a:rPr lang="el-GR" i="1" dirty="0"/>
              <a:t>µ</a:t>
            </a:r>
            <a:r>
              <a:rPr lang="el-GR" i="1" dirty="0" err="1"/>
              <a:t>εταχείριση</a:t>
            </a:r>
            <a:r>
              <a:rPr lang="el-GR" i="1" dirty="0"/>
              <a:t> συνανθρώπων µας που παραβιάζει </a:t>
            </a:r>
            <a:r>
              <a:rPr lang="el-GR" i="1" dirty="0" smtClean="0"/>
              <a:t>επιταγές </a:t>
            </a:r>
            <a:r>
              <a:rPr lang="el-GR" i="1" dirty="0"/>
              <a:t>του </a:t>
            </a:r>
            <a:r>
              <a:rPr lang="el-GR" i="1" dirty="0" err="1"/>
              <a:t>Συντάγµατος</a:t>
            </a:r>
            <a:r>
              <a:rPr lang="el-GR" i="1" dirty="0"/>
              <a:t> και του Ευρωπαϊκού και </a:t>
            </a:r>
            <a:r>
              <a:rPr lang="el-GR" i="1" dirty="0" err="1"/>
              <a:t>∆ιεθνούς</a:t>
            </a:r>
            <a:r>
              <a:rPr lang="el-GR" i="1" dirty="0"/>
              <a:t> </a:t>
            </a:r>
            <a:r>
              <a:rPr lang="el-GR" i="1" dirty="0" err="1"/>
              <a:t>∆</a:t>
            </a:r>
            <a:r>
              <a:rPr lang="el-GR" i="1" dirty="0" err="1" smtClean="0"/>
              <a:t>ικαίου</a:t>
            </a:r>
            <a:r>
              <a:rPr lang="en-US" i="1" dirty="0" smtClean="0"/>
              <a:t>…</a:t>
            </a:r>
            <a:r>
              <a:rPr lang="el-GR" i="1" dirty="0" smtClean="0"/>
              <a:t>κατάσταση </a:t>
            </a:r>
            <a:r>
              <a:rPr lang="el-GR" i="1" dirty="0"/>
              <a:t>βαρύτατης προσβολής της αρχής του </a:t>
            </a:r>
            <a:r>
              <a:rPr lang="el-GR" i="1" dirty="0" smtClean="0"/>
              <a:t>κράτους δικαίου </a:t>
            </a:r>
            <a:r>
              <a:rPr lang="el-GR" i="1" dirty="0"/>
              <a:t>και των </a:t>
            </a:r>
            <a:r>
              <a:rPr lang="el-GR" i="1" dirty="0" err="1"/>
              <a:t>θεµελιωδών</a:t>
            </a:r>
            <a:r>
              <a:rPr lang="el-GR" i="1" dirty="0"/>
              <a:t> </a:t>
            </a:r>
            <a:r>
              <a:rPr lang="el-GR" i="1" dirty="0" err="1"/>
              <a:t>δικαιωµάτων</a:t>
            </a:r>
            <a:r>
              <a:rPr lang="el-GR" i="1" dirty="0"/>
              <a:t> που </a:t>
            </a:r>
            <a:r>
              <a:rPr lang="el-GR" i="1" dirty="0" err="1"/>
              <a:t>εκµηδενίζει</a:t>
            </a:r>
            <a:r>
              <a:rPr lang="el-GR" i="1" dirty="0"/>
              <a:t> την </a:t>
            </a:r>
            <a:r>
              <a:rPr lang="el-GR" i="1" dirty="0" smtClean="0"/>
              <a:t>ανθρώπινη </a:t>
            </a:r>
            <a:r>
              <a:rPr lang="el-GR" i="1" dirty="0"/>
              <a:t>αξία, κλονίζει την κοινωνική συνοχή και </a:t>
            </a:r>
            <a:r>
              <a:rPr lang="el-GR" i="1" dirty="0" err="1"/>
              <a:t>υποβαθµίζει</a:t>
            </a:r>
            <a:r>
              <a:rPr lang="el-GR" i="1" dirty="0"/>
              <a:t> </a:t>
            </a:r>
            <a:r>
              <a:rPr lang="el-GR" i="1" dirty="0" smtClean="0"/>
              <a:t>τον </a:t>
            </a:r>
            <a:r>
              <a:rPr lang="el-GR" i="1" dirty="0" err="1" smtClean="0"/>
              <a:t>πολιτισµό</a:t>
            </a:r>
            <a:r>
              <a:rPr lang="el-GR" i="1" dirty="0" smtClean="0"/>
              <a:t> </a:t>
            </a:r>
            <a:r>
              <a:rPr lang="el-GR" i="1" dirty="0"/>
              <a:t>µας</a:t>
            </a:r>
            <a:r>
              <a:rPr lang="el-GR" dirty="0" smtClean="0"/>
              <a:t>».</a:t>
            </a:r>
            <a:r>
              <a:rPr lang="el-GR" dirty="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2947578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140</TotalTime>
  <Words>2170</Words>
  <Application>Microsoft Office PowerPoint</Application>
  <PresentationFormat>Προβολή στην οθόνη (4:3)</PresentationFormat>
  <Paragraphs>170</Paragraphs>
  <Slides>25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26" baseType="lpstr">
      <vt:lpstr>Λειτουργική μονάδα</vt:lpstr>
      <vt:lpstr> Ποινικοποίηση της φτώχειας, της ασθένειας και της διαφορετικότητας στην κρίση</vt:lpstr>
      <vt:lpstr>Από το κοινωνικό στο κατασταλτικό κράτος </vt:lpstr>
      <vt:lpstr>Η κοινωνική κρίση</vt:lpstr>
      <vt:lpstr>  Το χρονικό ενός διασυρµού</vt:lpstr>
      <vt:lpstr>Ξενοφοβία</vt:lpstr>
      <vt:lpstr>Η ατίµωση (Φουκώ)</vt:lpstr>
      <vt:lpstr>Ευρωπαϊκό Κέντρο Πρόληψης και Ελέγχου Νοσηµάτων (ECDC)</vt:lpstr>
      <vt:lpstr>Το κόστος των περικοπών</vt:lpstr>
      <vt:lpstr> Εθνική Επιτροπή για τα ∆ικαιώµατα του Ανθρώπου (ΕΕ∆Α)  </vt:lpstr>
      <vt:lpstr>Συνήγορος του Πολίτη</vt:lpstr>
      <vt:lpstr>ΚΕΘΕΑ</vt:lpstr>
      <vt:lpstr>Ποινικοποίησης της ασθένειας </vt:lpstr>
      <vt:lpstr>Το AIDS ως μέσο στιγματισμού</vt:lpstr>
      <vt:lpstr>Αρχή Προστασίας Προσωπικών ∆εδοµένων</vt:lpstr>
      <vt:lpstr>Ιατρικός Σύλλογος Αθηνών </vt:lpstr>
      <vt:lpstr>Η κυρίαρχη δηµόσια τάξη και η αδύναµη κοινωνική φροντίδα</vt:lpstr>
      <vt:lpstr>Ελληνική Ένωση για τα ∆ικαιώµατα του Ανθρώπου</vt:lpstr>
      <vt:lpstr>Η κλονισµένη κοινωνική συνοχή και η πολιτική προστασία</vt:lpstr>
      <vt:lpstr>Zygmunt Bauman</vt:lpstr>
      <vt:lpstr>Συμπεράσματα</vt:lpstr>
      <vt:lpstr>Συμπεράσματα</vt:lpstr>
      <vt:lpstr>Βιβλιογραφία</vt:lpstr>
      <vt:lpstr>Βιβλιογραφία</vt:lpstr>
      <vt:lpstr>Βιβλιογραφία</vt:lpstr>
      <vt:lpstr>Βιβλιογραφία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Συλλογικότητες και πρωτοβουλίες προάσπισης ανθρωπίνων δικαιωμάτων ενάντια στην ποινικοποίηση της φτώχειας, της ασθένειας και της διαφορετικότητας στην κρίση</dc:title>
  <dc:creator>Anna Tsiboukli</dc:creator>
  <cp:lastModifiedBy>User</cp:lastModifiedBy>
  <cp:revision>25</cp:revision>
  <dcterms:created xsi:type="dcterms:W3CDTF">2015-07-22T08:50:00Z</dcterms:created>
  <dcterms:modified xsi:type="dcterms:W3CDTF">2015-11-14T17:22:45Z</dcterms:modified>
</cp:coreProperties>
</file>