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4" r:id="rId1"/>
  </p:sldMasterIdLst>
  <p:sldIdLst>
    <p:sldId id="256" r:id="rId2"/>
    <p:sldId id="257" r:id="rId3"/>
    <p:sldId id="258" r:id="rId4"/>
    <p:sldId id="286" r:id="rId5"/>
    <p:sldId id="287" r:id="rId6"/>
    <p:sldId id="259" r:id="rId7"/>
    <p:sldId id="262" r:id="rId8"/>
    <p:sldId id="288" r:id="rId9"/>
    <p:sldId id="289" r:id="rId10"/>
    <p:sldId id="290" r:id="rId11"/>
    <p:sldId id="291" r:id="rId12"/>
    <p:sldId id="293" r:id="rId13"/>
    <p:sldId id="292" r:id="rId14"/>
    <p:sldId id="294" r:id="rId15"/>
    <p:sldId id="295" r:id="rId16"/>
    <p:sldId id="296" r:id="rId17"/>
    <p:sldId id="297" r:id="rId18"/>
    <p:sldId id="298" r:id="rId19"/>
    <p:sldId id="299" r:id="rId20"/>
    <p:sldId id="300"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55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36C92E-AFE9-4D8A-AE01-982000DD6E3C}"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49D97AEF-7764-447A-9314-7B203CEA9514}">
      <dgm:prSet custT="1"/>
      <dgm:spPr/>
      <dgm:t>
        <a:bodyPr/>
        <a:lstStyle/>
        <a:p>
          <a:r>
            <a:rPr lang="el-GR" sz="1400" dirty="0"/>
            <a:t>1. </a:t>
          </a:r>
          <a:r>
            <a:rPr lang="el-GR" sz="1400" dirty="0" smtClean="0"/>
            <a:t>Επικοινωνίας</a:t>
          </a:r>
          <a:endParaRPr lang="en-US" sz="1400" dirty="0"/>
        </a:p>
      </dgm:t>
    </dgm:pt>
    <dgm:pt modelId="{264DE6ED-8BB9-4A5E-B360-110C827005D9}" type="parTrans" cxnId="{22D9314A-0259-404F-B5AD-93C6BC3A5112}">
      <dgm:prSet/>
      <dgm:spPr/>
      <dgm:t>
        <a:bodyPr/>
        <a:lstStyle/>
        <a:p>
          <a:endParaRPr lang="en-US"/>
        </a:p>
      </dgm:t>
    </dgm:pt>
    <dgm:pt modelId="{F2585244-267B-4F89-90FF-E5A904E37332}" type="sibTrans" cxnId="{22D9314A-0259-404F-B5AD-93C6BC3A5112}">
      <dgm:prSet/>
      <dgm:spPr/>
      <dgm:t>
        <a:bodyPr/>
        <a:lstStyle/>
        <a:p>
          <a:endParaRPr lang="en-US"/>
        </a:p>
      </dgm:t>
    </dgm:pt>
    <dgm:pt modelId="{AF921B18-F0E7-4BEC-B05F-62B8FCB6E771}">
      <dgm:prSet custT="1"/>
      <dgm:spPr/>
      <dgm:t>
        <a:bodyPr/>
        <a:lstStyle/>
        <a:p>
          <a:r>
            <a:rPr lang="el-GR" sz="1400" dirty="0"/>
            <a:t>2. </a:t>
          </a:r>
          <a:r>
            <a:rPr lang="el-GR" sz="1400" dirty="0" smtClean="0"/>
            <a:t>Αυτοαντίληψης </a:t>
          </a:r>
          <a:endParaRPr lang="en-US" sz="1400" dirty="0"/>
        </a:p>
      </dgm:t>
    </dgm:pt>
    <dgm:pt modelId="{C6546958-FF6B-49DE-881C-680B4809F9D2}" type="parTrans" cxnId="{2C9C8290-077B-49A2-A8F6-556E1FF2D6D7}">
      <dgm:prSet/>
      <dgm:spPr/>
      <dgm:t>
        <a:bodyPr/>
        <a:lstStyle/>
        <a:p>
          <a:endParaRPr lang="en-US"/>
        </a:p>
      </dgm:t>
    </dgm:pt>
    <dgm:pt modelId="{E2B218FF-04EB-4D72-A5B2-0BAEBE697106}" type="sibTrans" cxnId="{2C9C8290-077B-49A2-A8F6-556E1FF2D6D7}">
      <dgm:prSet/>
      <dgm:spPr/>
      <dgm:t>
        <a:bodyPr/>
        <a:lstStyle/>
        <a:p>
          <a:endParaRPr lang="en-US"/>
        </a:p>
      </dgm:t>
    </dgm:pt>
    <dgm:pt modelId="{4D622E93-BAE8-4DAE-8457-D70B3B003E96}">
      <dgm:prSet custT="1"/>
      <dgm:spPr/>
      <dgm:t>
        <a:bodyPr/>
        <a:lstStyle/>
        <a:p>
          <a:r>
            <a:rPr lang="el-GR" sz="1400" dirty="0"/>
            <a:t>3. </a:t>
          </a:r>
          <a:r>
            <a:rPr lang="el-GR" sz="1400" dirty="0" smtClean="0"/>
            <a:t>Ανάλυσης</a:t>
          </a:r>
          <a:endParaRPr lang="en-US" sz="1400" dirty="0"/>
        </a:p>
      </dgm:t>
    </dgm:pt>
    <dgm:pt modelId="{C76BFCAD-ACE4-4924-9F65-9D10647E6D3D}" type="parTrans" cxnId="{20D9ED6F-4155-4CA3-87C1-49B6481019A6}">
      <dgm:prSet/>
      <dgm:spPr/>
      <dgm:t>
        <a:bodyPr/>
        <a:lstStyle/>
        <a:p>
          <a:endParaRPr lang="en-US"/>
        </a:p>
      </dgm:t>
    </dgm:pt>
    <dgm:pt modelId="{E0642DD3-B4ED-4F5B-B74C-BF3325BAA5DE}" type="sibTrans" cxnId="{20D9ED6F-4155-4CA3-87C1-49B6481019A6}">
      <dgm:prSet/>
      <dgm:spPr/>
      <dgm:t>
        <a:bodyPr/>
        <a:lstStyle/>
        <a:p>
          <a:endParaRPr lang="en-US"/>
        </a:p>
      </dgm:t>
    </dgm:pt>
    <dgm:pt modelId="{9E5D9ACC-CA07-4B56-BA4B-C1AB17377C44}">
      <dgm:prSet custT="1"/>
      <dgm:spPr/>
      <dgm:t>
        <a:bodyPr/>
        <a:lstStyle/>
        <a:p>
          <a:r>
            <a:rPr lang="el-GR" sz="1400" dirty="0"/>
            <a:t>4. </a:t>
          </a:r>
          <a:r>
            <a:rPr lang="el-GR" sz="1400" dirty="0" smtClean="0"/>
            <a:t>Χειρισμού Συναισθημάτων</a:t>
          </a:r>
          <a:endParaRPr lang="en-US" sz="1400" dirty="0"/>
        </a:p>
      </dgm:t>
    </dgm:pt>
    <dgm:pt modelId="{0798B91B-40FA-4C23-BE4E-17D5EFE78047}" type="parTrans" cxnId="{2098B3B9-FF61-4EB6-975C-A220EB4B0BA9}">
      <dgm:prSet/>
      <dgm:spPr/>
      <dgm:t>
        <a:bodyPr/>
        <a:lstStyle/>
        <a:p>
          <a:endParaRPr lang="en-US"/>
        </a:p>
      </dgm:t>
    </dgm:pt>
    <dgm:pt modelId="{662D1505-98D9-4E52-95B7-CFABDEDC6FAD}" type="sibTrans" cxnId="{2098B3B9-FF61-4EB6-975C-A220EB4B0BA9}">
      <dgm:prSet/>
      <dgm:spPr/>
      <dgm:t>
        <a:bodyPr/>
        <a:lstStyle/>
        <a:p>
          <a:endParaRPr lang="en-US"/>
        </a:p>
      </dgm:t>
    </dgm:pt>
    <dgm:pt modelId="{CB3275AD-5D72-45E7-969B-AFBBB2EB55E4}">
      <dgm:prSet custT="1"/>
      <dgm:spPr/>
      <dgm:t>
        <a:bodyPr/>
        <a:lstStyle/>
        <a:p>
          <a:r>
            <a:rPr lang="el-GR" sz="1400" dirty="0"/>
            <a:t>5. </a:t>
          </a:r>
          <a:r>
            <a:rPr lang="el-GR" sz="1400" dirty="0" smtClean="0"/>
            <a:t>Προσωπικής Επάρκειας</a:t>
          </a:r>
          <a:endParaRPr lang="el-GR" sz="1400" dirty="0"/>
        </a:p>
        <a:p>
          <a:endParaRPr lang="en-US" sz="900" dirty="0"/>
        </a:p>
      </dgm:t>
    </dgm:pt>
    <dgm:pt modelId="{FC150127-3AD4-4397-B162-04CA34821CBA}" type="parTrans" cxnId="{46F47C26-553F-4D70-BDA0-C3CC5420E7FF}">
      <dgm:prSet/>
      <dgm:spPr/>
      <dgm:t>
        <a:bodyPr/>
        <a:lstStyle/>
        <a:p>
          <a:endParaRPr lang="en-US"/>
        </a:p>
      </dgm:t>
    </dgm:pt>
    <dgm:pt modelId="{20915354-87D6-4F1E-9218-56489909545C}" type="sibTrans" cxnId="{46F47C26-553F-4D70-BDA0-C3CC5420E7FF}">
      <dgm:prSet/>
      <dgm:spPr/>
      <dgm:t>
        <a:bodyPr/>
        <a:lstStyle/>
        <a:p>
          <a:endParaRPr lang="en-US"/>
        </a:p>
      </dgm:t>
    </dgm:pt>
    <dgm:pt modelId="{7A785DF5-F1DC-4F4F-8623-7EE2E1E01756}">
      <dgm:prSet/>
      <dgm:spPr/>
      <dgm:t>
        <a:bodyPr/>
        <a:lstStyle/>
        <a:p>
          <a:endParaRPr lang="el-GR"/>
        </a:p>
      </dgm:t>
    </dgm:pt>
    <dgm:pt modelId="{6AB9B2C2-8727-4901-9838-82137C527400}" type="parTrans" cxnId="{116E99D8-E4F0-4C49-8927-99E7FB37FDC5}">
      <dgm:prSet/>
      <dgm:spPr/>
      <dgm:t>
        <a:bodyPr/>
        <a:lstStyle/>
        <a:p>
          <a:endParaRPr lang="el-GR"/>
        </a:p>
      </dgm:t>
    </dgm:pt>
    <dgm:pt modelId="{8C90B05C-7FF3-4925-8FAD-ADA3BFE4CCFF}" type="sibTrans" cxnId="{116E99D8-E4F0-4C49-8927-99E7FB37FDC5}">
      <dgm:prSet/>
      <dgm:spPr/>
      <dgm:t>
        <a:bodyPr/>
        <a:lstStyle/>
        <a:p>
          <a:endParaRPr lang="el-GR"/>
        </a:p>
      </dgm:t>
    </dgm:pt>
    <dgm:pt modelId="{9885DD36-0E50-46F1-BBF9-DE5B238BB8A7}">
      <dgm:prSet/>
      <dgm:spPr/>
      <dgm:t>
        <a:bodyPr/>
        <a:lstStyle/>
        <a:p>
          <a:endParaRPr lang="el-GR"/>
        </a:p>
      </dgm:t>
    </dgm:pt>
    <dgm:pt modelId="{CE2BEBA4-98C4-4BB5-8719-92A4A31C0380}" type="parTrans" cxnId="{0237F013-B191-4802-8C78-722E27D99B1A}">
      <dgm:prSet/>
      <dgm:spPr/>
      <dgm:t>
        <a:bodyPr/>
        <a:lstStyle/>
        <a:p>
          <a:endParaRPr lang="el-GR"/>
        </a:p>
      </dgm:t>
    </dgm:pt>
    <dgm:pt modelId="{C2F8913C-AD1D-4E1A-8C37-B71B45593FD8}" type="sibTrans" cxnId="{0237F013-B191-4802-8C78-722E27D99B1A}">
      <dgm:prSet/>
      <dgm:spPr/>
      <dgm:t>
        <a:bodyPr/>
        <a:lstStyle/>
        <a:p>
          <a:endParaRPr lang="el-GR"/>
        </a:p>
      </dgm:t>
    </dgm:pt>
    <dgm:pt modelId="{64B7CF5D-63E8-4888-9BBD-4EAD075F4559}">
      <dgm:prSet/>
      <dgm:spPr/>
      <dgm:t>
        <a:bodyPr/>
        <a:lstStyle/>
        <a:p>
          <a:endParaRPr lang="el-GR"/>
        </a:p>
      </dgm:t>
    </dgm:pt>
    <dgm:pt modelId="{5A1FBE1A-B7F4-4173-B038-824797AAD322}" type="parTrans" cxnId="{92272353-354D-404B-8D46-FD19F65D799A}">
      <dgm:prSet/>
      <dgm:spPr/>
      <dgm:t>
        <a:bodyPr/>
        <a:lstStyle/>
        <a:p>
          <a:endParaRPr lang="el-GR"/>
        </a:p>
      </dgm:t>
    </dgm:pt>
    <dgm:pt modelId="{C39C5762-8D12-4FDB-83E0-443B08104977}" type="sibTrans" cxnId="{92272353-354D-404B-8D46-FD19F65D799A}">
      <dgm:prSet/>
      <dgm:spPr/>
      <dgm:t>
        <a:bodyPr/>
        <a:lstStyle/>
        <a:p>
          <a:endParaRPr lang="el-GR"/>
        </a:p>
      </dgm:t>
    </dgm:pt>
    <dgm:pt modelId="{B842C85D-9FFE-4C72-BA7C-B9635B63F78D}">
      <dgm:prSet/>
      <dgm:spPr/>
      <dgm:t>
        <a:bodyPr/>
        <a:lstStyle/>
        <a:p>
          <a:endParaRPr lang="el-GR"/>
        </a:p>
      </dgm:t>
    </dgm:pt>
    <dgm:pt modelId="{58738131-225C-42E2-AED4-BAAD9F0B6EB1}" type="parTrans" cxnId="{01795A52-D8FA-4268-9F9D-B1B08E05BD87}">
      <dgm:prSet/>
      <dgm:spPr/>
      <dgm:t>
        <a:bodyPr/>
        <a:lstStyle/>
        <a:p>
          <a:endParaRPr lang="el-GR"/>
        </a:p>
      </dgm:t>
    </dgm:pt>
    <dgm:pt modelId="{5BD54472-17FA-4EFC-9622-3B12657DE383}" type="sibTrans" cxnId="{01795A52-D8FA-4268-9F9D-B1B08E05BD87}">
      <dgm:prSet/>
      <dgm:spPr/>
      <dgm:t>
        <a:bodyPr/>
        <a:lstStyle/>
        <a:p>
          <a:endParaRPr lang="el-GR"/>
        </a:p>
      </dgm:t>
    </dgm:pt>
    <dgm:pt modelId="{516EB2B5-DA46-4792-8342-332DBB6FCDD4}">
      <dgm:prSet/>
      <dgm:spPr/>
      <dgm:t>
        <a:bodyPr/>
        <a:lstStyle/>
        <a:p>
          <a:endParaRPr lang="el-GR"/>
        </a:p>
      </dgm:t>
    </dgm:pt>
    <dgm:pt modelId="{9813992E-3808-4F0C-873C-A47F49DDBD36}" type="parTrans" cxnId="{357F8A31-CD75-467B-9D54-68A500C0351F}">
      <dgm:prSet/>
      <dgm:spPr/>
      <dgm:t>
        <a:bodyPr/>
        <a:lstStyle/>
        <a:p>
          <a:endParaRPr lang="el-GR"/>
        </a:p>
      </dgm:t>
    </dgm:pt>
    <dgm:pt modelId="{01B9B22E-8E61-478F-8C14-2F4B6C72CC13}" type="sibTrans" cxnId="{357F8A31-CD75-467B-9D54-68A500C0351F}">
      <dgm:prSet/>
      <dgm:spPr/>
      <dgm:t>
        <a:bodyPr/>
        <a:lstStyle/>
        <a:p>
          <a:endParaRPr lang="el-GR"/>
        </a:p>
      </dgm:t>
    </dgm:pt>
    <dgm:pt modelId="{C0E6B762-BB01-40A9-B495-A3ABDA416368}">
      <dgm:prSet/>
      <dgm:spPr/>
      <dgm:t>
        <a:bodyPr/>
        <a:lstStyle/>
        <a:p>
          <a:endParaRPr lang="el-GR"/>
        </a:p>
      </dgm:t>
    </dgm:pt>
    <dgm:pt modelId="{963B7802-42E7-4C23-B0B9-FF7BEEC4A6D5}" type="parTrans" cxnId="{D5C8086F-22EE-4345-8F26-32DCC1240053}">
      <dgm:prSet/>
      <dgm:spPr/>
      <dgm:t>
        <a:bodyPr/>
        <a:lstStyle/>
        <a:p>
          <a:endParaRPr lang="el-GR"/>
        </a:p>
      </dgm:t>
    </dgm:pt>
    <dgm:pt modelId="{5F6644E7-EEF5-4052-8682-383DBDD3FA22}" type="sibTrans" cxnId="{D5C8086F-22EE-4345-8F26-32DCC1240053}">
      <dgm:prSet/>
      <dgm:spPr/>
      <dgm:t>
        <a:bodyPr/>
        <a:lstStyle/>
        <a:p>
          <a:endParaRPr lang="el-GR"/>
        </a:p>
      </dgm:t>
    </dgm:pt>
    <dgm:pt modelId="{C52BFC69-B588-4AC1-9936-8D5057176517}">
      <dgm:prSet/>
      <dgm:spPr/>
      <dgm:t>
        <a:bodyPr/>
        <a:lstStyle/>
        <a:p>
          <a:endParaRPr lang="el-GR"/>
        </a:p>
      </dgm:t>
    </dgm:pt>
    <dgm:pt modelId="{42871A31-31B2-4659-AA56-C944D0083B0B}" type="parTrans" cxnId="{CD804A21-942F-456D-ABDB-24276BF24CC0}">
      <dgm:prSet/>
      <dgm:spPr/>
      <dgm:t>
        <a:bodyPr/>
        <a:lstStyle/>
        <a:p>
          <a:endParaRPr lang="el-GR"/>
        </a:p>
      </dgm:t>
    </dgm:pt>
    <dgm:pt modelId="{6A46AC01-EC03-44CA-8F29-F76750B019B4}" type="sibTrans" cxnId="{CD804A21-942F-456D-ABDB-24276BF24CC0}">
      <dgm:prSet/>
      <dgm:spPr/>
      <dgm:t>
        <a:bodyPr/>
        <a:lstStyle/>
        <a:p>
          <a:endParaRPr lang="el-GR"/>
        </a:p>
      </dgm:t>
    </dgm:pt>
    <dgm:pt modelId="{821C4126-C785-421C-A905-6444D32E95F3}" type="pres">
      <dgm:prSet presAssocID="{CE36C92E-AFE9-4D8A-AE01-982000DD6E3C}" presName="vert0" presStyleCnt="0">
        <dgm:presLayoutVars>
          <dgm:dir/>
          <dgm:animOne val="branch"/>
          <dgm:animLvl val="lvl"/>
        </dgm:presLayoutVars>
      </dgm:prSet>
      <dgm:spPr/>
      <dgm:t>
        <a:bodyPr/>
        <a:lstStyle/>
        <a:p>
          <a:endParaRPr lang="el-GR"/>
        </a:p>
      </dgm:t>
    </dgm:pt>
    <dgm:pt modelId="{5B4DFDFB-4458-4494-9846-6FBA4233CFA5}" type="pres">
      <dgm:prSet presAssocID="{49D97AEF-7764-447A-9314-7B203CEA9514}" presName="thickLine" presStyleLbl="alignNode1" presStyleIdx="0" presStyleCnt="12"/>
      <dgm:spPr/>
    </dgm:pt>
    <dgm:pt modelId="{63AB6F79-185C-4D98-B9D8-EC09CD4C6CBB}" type="pres">
      <dgm:prSet presAssocID="{49D97AEF-7764-447A-9314-7B203CEA9514}" presName="horz1" presStyleCnt="0"/>
      <dgm:spPr/>
    </dgm:pt>
    <dgm:pt modelId="{000BCD70-1F49-4E91-8337-0392CB7DD382}" type="pres">
      <dgm:prSet presAssocID="{49D97AEF-7764-447A-9314-7B203CEA9514}" presName="tx1" presStyleLbl="revTx" presStyleIdx="0" presStyleCnt="12" custScaleY="38012" custLinFactNeighborX="-119" custLinFactNeighborY="-1404"/>
      <dgm:spPr/>
      <dgm:t>
        <a:bodyPr/>
        <a:lstStyle/>
        <a:p>
          <a:endParaRPr lang="el-GR"/>
        </a:p>
      </dgm:t>
    </dgm:pt>
    <dgm:pt modelId="{61F2E2BE-1E55-4796-AA9D-3B0510D0352E}" type="pres">
      <dgm:prSet presAssocID="{49D97AEF-7764-447A-9314-7B203CEA9514}" presName="vert1" presStyleCnt="0"/>
      <dgm:spPr/>
    </dgm:pt>
    <dgm:pt modelId="{408527F6-32A9-4E1A-BEED-256765242CC4}" type="pres">
      <dgm:prSet presAssocID="{AF921B18-F0E7-4BEC-B05F-62B8FCB6E771}" presName="thickLine" presStyleLbl="alignNode1" presStyleIdx="1" presStyleCnt="12"/>
      <dgm:spPr/>
    </dgm:pt>
    <dgm:pt modelId="{570CE316-8A3B-4BC5-8D36-EF9B641D3BC3}" type="pres">
      <dgm:prSet presAssocID="{AF921B18-F0E7-4BEC-B05F-62B8FCB6E771}" presName="horz1" presStyleCnt="0"/>
      <dgm:spPr/>
    </dgm:pt>
    <dgm:pt modelId="{B327D059-C2C0-4CAB-BFCB-384CFB7E6085}" type="pres">
      <dgm:prSet presAssocID="{AF921B18-F0E7-4BEC-B05F-62B8FCB6E771}" presName="tx1" presStyleLbl="revTx" presStyleIdx="1" presStyleCnt="12" custScaleY="43316"/>
      <dgm:spPr/>
      <dgm:t>
        <a:bodyPr/>
        <a:lstStyle/>
        <a:p>
          <a:endParaRPr lang="el-GR"/>
        </a:p>
      </dgm:t>
    </dgm:pt>
    <dgm:pt modelId="{45AB6FB4-C4C7-45A7-ABBC-528AC91AE512}" type="pres">
      <dgm:prSet presAssocID="{AF921B18-F0E7-4BEC-B05F-62B8FCB6E771}" presName="vert1" presStyleCnt="0"/>
      <dgm:spPr/>
    </dgm:pt>
    <dgm:pt modelId="{3EDD27AE-79A5-40E8-B94F-832FF681696C}" type="pres">
      <dgm:prSet presAssocID="{4D622E93-BAE8-4DAE-8457-D70B3B003E96}" presName="thickLine" presStyleLbl="alignNode1" presStyleIdx="2" presStyleCnt="12"/>
      <dgm:spPr/>
    </dgm:pt>
    <dgm:pt modelId="{7D1C8ECB-5A40-4D01-9220-C8754F0C2F5D}" type="pres">
      <dgm:prSet presAssocID="{4D622E93-BAE8-4DAE-8457-D70B3B003E96}" presName="horz1" presStyleCnt="0"/>
      <dgm:spPr/>
    </dgm:pt>
    <dgm:pt modelId="{ACCE1686-34CE-4361-9240-B757BE438184}" type="pres">
      <dgm:prSet presAssocID="{4D622E93-BAE8-4DAE-8457-D70B3B003E96}" presName="tx1" presStyleLbl="revTx" presStyleIdx="2" presStyleCnt="12" custScaleY="47491"/>
      <dgm:spPr/>
      <dgm:t>
        <a:bodyPr/>
        <a:lstStyle/>
        <a:p>
          <a:endParaRPr lang="el-GR"/>
        </a:p>
      </dgm:t>
    </dgm:pt>
    <dgm:pt modelId="{40273679-D00D-4587-82FA-2D24E9CF12DC}" type="pres">
      <dgm:prSet presAssocID="{4D622E93-BAE8-4DAE-8457-D70B3B003E96}" presName="vert1" presStyleCnt="0"/>
      <dgm:spPr/>
    </dgm:pt>
    <dgm:pt modelId="{5F23CE2C-8C14-40C2-851A-3AEBA6C67FAA}" type="pres">
      <dgm:prSet presAssocID="{9E5D9ACC-CA07-4B56-BA4B-C1AB17377C44}" presName="thickLine" presStyleLbl="alignNode1" presStyleIdx="3" presStyleCnt="12"/>
      <dgm:spPr/>
    </dgm:pt>
    <dgm:pt modelId="{9A288C7B-F8D2-4FA3-87C7-D6F89E59C1F7}" type="pres">
      <dgm:prSet presAssocID="{9E5D9ACC-CA07-4B56-BA4B-C1AB17377C44}" presName="horz1" presStyleCnt="0"/>
      <dgm:spPr/>
    </dgm:pt>
    <dgm:pt modelId="{5564B659-4924-4480-A3E5-74670A235D5F}" type="pres">
      <dgm:prSet presAssocID="{9E5D9ACC-CA07-4B56-BA4B-C1AB17377C44}" presName="tx1" presStyleLbl="revTx" presStyleIdx="3" presStyleCnt="12" custScaleY="42509"/>
      <dgm:spPr/>
      <dgm:t>
        <a:bodyPr/>
        <a:lstStyle/>
        <a:p>
          <a:endParaRPr lang="el-GR"/>
        </a:p>
      </dgm:t>
    </dgm:pt>
    <dgm:pt modelId="{F74D71F2-EAB7-433C-BAF7-F1062BCC6ACA}" type="pres">
      <dgm:prSet presAssocID="{9E5D9ACC-CA07-4B56-BA4B-C1AB17377C44}" presName="vert1" presStyleCnt="0"/>
      <dgm:spPr/>
    </dgm:pt>
    <dgm:pt modelId="{18C1799C-1604-47A9-86C4-EB8FFDA1FA45}" type="pres">
      <dgm:prSet presAssocID="{CB3275AD-5D72-45E7-969B-AFBBB2EB55E4}" presName="thickLine" presStyleLbl="alignNode1" presStyleIdx="4" presStyleCnt="12"/>
      <dgm:spPr/>
    </dgm:pt>
    <dgm:pt modelId="{8F890AC5-FAC1-4960-8BF3-528631FD77D1}" type="pres">
      <dgm:prSet presAssocID="{CB3275AD-5D72-45E7-969B-AFBBB2EB55E4}" presName="horz1" presStyleCnt="0"/>
      <dgm:spPr/>
    </dgm:pt>
    <dgm:pt modelId="{1FB68667-0B66-4E68-BA76-4C8513448BA6}" type="pres">
      <dgm:prSet presAssocID="{CB3275AD-5D72-45E7-969B-AFBBB2EB55E4}" presName="tx1" presStyleLbl="revTx" presStyleIdx="4" presStyleCnt="12" custScaleY="50699"/>
      <dgm:spPr/>
      <dgm:t>
        <a:bodyPr/>
        <a:lstStyle/>
        <a:p>
          <a:endParaRPr lang="el-GR"/>
        </a:p>
      </dgm:t>
    </dgm:pt>
    <dgm:pt modelId="{5620A4E2-8EA2-450D-9BE8-43EA30992A45}" type="pres">
      <dgm:prSet presAssocID="{CB3275AD-5D72-45E7-969B-AFBBB2EB55E4}" presName="vert1" presStyleCnt="0"/>
      <dgm:spPr/>
    </dgm:pt>
    <dgm:pt modelId="{8C1961EB-4FBF-42AB-8E90-2D7DBC7128A9}" type="pres">
      <dgm:prSet presAssocID="{7A785DF5-F1DC-4F4F-8623-7EE2E1E01756}" presName="thickLine" presStyleLbl="alignNode1" presStyleIdx="5" presStyleCnt="12"/>
      <dgm:spPr/>
    </dgm:pt>
    <dgm:pt modelId="{EA99A22B-552D-449F-979E-407AB2FB3F6D}" type="pres">
      <dgm:prSet presAssocID="{7A785DF5-F1DC-4F4F-8623-7EE2E1E01756}" presName="horz1" presStyleCnt="0"/>
      <dgm:spPr/>
    </dgm:pt>
    <dgm:pt modelId="{A1C28832-EC3D-4970-9123-77687286693E}" type="pres">
      <dgm:prSet presAssocID="{7A785DF5-F1DC-4F4F-8623-7EE2E1E01756}" presName="tx1" presStyleLbl="revTx" presStyleIdx="5" presStyleCnt="12"/>
      <dgm:spPr/>
    </dgm:pt>
    <dgm:pt modelId="{72E913BF-16FA-43E9-9996-86522B9634F2}" type="pres">
      <dgm:prSet presAssocID="{7A785DF5-F1DC-4F4F-8623-7EE2E1E01756}" presName="vert1" presStyleCnt="0"/>
      <dgm:spPr/>
    </dgm:pt>
    <dgm:pt modelId="{B472CE1F-5478-4194-AC17-D1E22434515C}" type="pres">
      <dgm:prSet presAssocID="{9885DD36-0E50-46F1-BBF9-DE5B238BB8A7}" presName="thickLine" presStyleLbl="alignNode1" presStyleIdx="6" presStyleCnt="12" custLinFactNeighborX="-356" custLinFactNeighborY="-40308"/>
      <dgm:spPr/>
    </dgm:pt>
    <dgm:pt modelId="{04566E58-45EB-4C5D-96F6-2CD2D867AA18}" type="pres">
      <dgm:prSet presAssocID="{9885DD36-0E50-46F1-BBF9-DE5B238BB8A7}" presName="horz1" presStyleCnt="0"/>
      <dgm:spPr/>
    </dgm:pt>
    <dgm:pt modelId="{2B2BCB54-B40C-4D0B-94D2-F079DEDB3615}" type="pres">
      <dgm:prSet presAssocID="{9885DD36-0E50-46F1-BBF9-DE5B238BB8A7}" presName="tx1" presStyleLbl="revTx" presStyleIdx="6" presStyleCnt="12"/>
      <dgm:spPr/>
    </dgm:pt>
    <dgm:pt modelId="{2E68E09B-E983-4479-A791-15084573BFCA}" type="pres">
      <dgm:prSet presAssocID="{9885DD36-0E50-46F1-BBF9-DE5B238BB8A7}" presName="vert1" presStyleCnt="0"/>
      <dgm:spPr/>
    </dgm:pt>
    <dgm:pt modelId="{CF2344B5-9543-4CBD-B3F3-F6BA19D66588}" type="pres">
      <dgm:prSet presAssocID="{64B7CF5D-63E8-4888-9BBD-4EAD075F4559}" presName="thickLine" presStyleLbl="alignNode1" presStyleIdx="7" presStyleCnt="12" custLinFactNeighborX="-338" custLinFactNeighborY="-80699"/>
      <dgm:spPr/>
    </dgm:pt>
    <dgm:pt modelId="{A305EF58-74F0-4760-B7CE-B1A2B2E4ADDD}" type="pres">
      <dgm:prSet presAssocID="{64B7CF5D-63E8-4888-9BBD-4EAD075F4559}" presName="horz1" presStyleCnt="0"/>
      <dgm:spPr/>
    </dgm:pt>
    <dgm:pt modelId="{0C95C798-F4E7-4B18-8953-E5815EDDD69E}" type="pres">
      <dgm:prSet presAssocID="{64B7CF5D-63E8-4888-9BBD-4EAD075F4559}" presName="tx1" presStyleLbl="revTx" presStyleIdx="7" presStyleCnt="12"/>
      <dgm:spPr/>
    </dgm:pt>
    <dgm:pt modelId="{88C521CB-9EEE-4B7B-BA21-69C5AA07CF15}" type="pres">
      <dgm:prSet presAssocID="{64B7CF5D-63E8-4888-9BBD-4EAD075F4559}" presName="vert1" presStyleCnt="0"/>
      <dgm:spPr/>
    </dgm:pt>
    <dgm:pt modelId="{BAE75D24-F971-4C9D-8B08-48BAF7018C51}" type="pres">
      <dgm:prSet presAssocID="{B842C85D-9FFE-4C72-BA7C-B9635B63F78D}" presName="thickLine" presStyleLbl="alignNode1" presStyleIdx="8" presStyleCnt="12" custLinFactY="-100000" custLinFactNeighborX="-338" custLinFactNeighborY="-100863"/>
      <dgm:spPr/>
    </dgm:pt>
    <dgm:pt modelId="{913AA41E-E894-4F09-B759-312D23F5F229}" type="pres">
      <dgm:prSet presAssocID="{B842C85D-9FFE-4C72-BA7C-B9635B63F78D}" presName="horz1" presStyleCnt="0"/>
      <dgm:spPr/>
    </dgm:pt>
    <dgm:pt modelId="{F2F84D72-1D73-4FD3-B1B4-0D1868551458}" type="pres">
      <dgm:prSet presAssocID="{B842C85D-9FFE-4C72-BA7C-B9635B63F78D}" presName="tx1" presStyleLbl="revTx" presStyleIdx="8" presStyleCnt="12"/>
      <dgm:spPr/>
    </dgm:pt>
    <dgm:pt modelId="{D9D837A9-8559-4E96-ABD8-6F5C8F14F567}" type="pres">
      <dgm:prSet presAssocID="{B842C85D-9FFE-4C72-BA7C-B9635B63F78D}" presName="vert1" presStyleCnt="0"/>
      <dgm:spPr/>
    </dgm:pt>
    <dgm:pt modelId="{6F390369-B2AC-47CF-BE67-E3B5FB0269A6}" type="pres">
      <dgm:prSet presAssocID="{516EB2B5-DA46-4792-8342-332DBB6FCDD4}" presName="thickLine" presStyleLbl="alignNode1" presStyleIdx="9" presStyleCnt="12" custLinFactY="-100000" custLinFactNeighborX="-338" custLinFactNeighborY="-131390"/>
      <dgm:spPr/>
    </dgm:pt>
    <dgm:pt modelId="{9A28F493-0BDF-43A5-B350-8827FE6F2951}" type="pres">
      <dgm:prSet presAssocID="{516EB2B5-DA46-4792-8342-332DBB6FCDD4}" presName="horz1" presStyleCnt="0"/>
      <dgm:spPr/>
    </dgm:pt>
    <dgm:pt modelId="{0E2A5663-8B43-44F0-AA77-29328E032A9C}" type="pres">
      <dgm:prSet presAssocID="{516EB2B5-DA46-4792-8342-332DBB6FCDD4}" presName="tx1" presStyleLbl="revTx" presStyleIdx="9" presStyleCnt="12"/>
      <dgm:spPr/>
    </dgm:pt>
    <dgm:pt modelId="{45EEE3F7-2171-4A6E-8000-56F779FD6B63}" type="pres">
      <dgm:prSet presAssocID="{516EB2B5-DA46-4792-8342-332DBB6FCDD4}" presName="vert1" presStyleCnt="0"/>
      <dgm:spPr/>
    </dgm:pt>
    <dgm:pt modelId="{DE0B1524-773D-41AD-843C-4CE3B1E230A0}" type="pres">
      <dgm:prSet presAssocID="{C0E6B762-BB01-40A9-B495-A3ABDA416368}" presName="thickLine" presStyleLbl="alignNode1" presStyleIdx="10" presStyleCnt="12" custLinFactY="-100000" custLinFactNeighborX="111" custLinFactNeighborY="-159134"/>
      <dgm:spPr/>
    </dgm:pt>
    <dgm:pt modelId="{EA987094-994B-4393-82B6-3396655A9686}" type="pres">
      <dgm:prSet presAssocID="{C0E6B762-BB01-40A9-B495-A3ABDA416368}" presName="horz1" presStyleCnt="0"/>
      <dgm:spPr/>
    </dgm:pt>
    <dgm:pt modelId="{7F2949FC-09A2-4EDD-BE9E-83FBE4B8E35E}" type="pres">
      <dgm:prSet presAssocID="{C0E6B762-BB01-40A9-B495-A3ABDA416368}" presName="tx1" presStyleLbl="revTx" presStyleIdx="10" presStyleCnt="12"/>
      <dgm:spPr/>
    </dgm:pt>
    <dgm:pt modelId="{3B18B8C9-F574-40BD-8F2E-E273ABFE843F}" type="pres">
      <dgm:prSet presAssocID="{C0E6B762-BB01-40A9-B495-A3ABDA416368}" presName="vert1" presStyleCnt="0"/>
      <dgm:spPr/>
    </dgm:pt>
    <dgm:pt modelId="{1FA2C51A-FAD2-4CAF-93D0-2AE9B1C4A160}" type="pres">
      <dgm:prSet presAssocID="{C52BFC69-B588-4AC1-9936-8D5057176517}" presName="thickLine" presStyleLbl="alignNode1" presStyleIdx="11" presStyleCnt="12" custLinFactY="-100000" custLinFactNeighborX="111" custLinFactNeighborY="-179782"/>
      <dgm:spPr/>
    </dgm:pt>
    <dgm:pt modelId="{016193A8-95F0-4C8D-B68A-534BF185DED2}" type="pres">
      <dgm:prSet presAssocID="{C52BFC69-B588-4AC1-9936-8D5057176517}" presName="horz1" presStyleCnt="0"/>
      <dgm:spPr/>
    </dgm:pt>
    <dgm:pt modelId="{A5E39551-7C16-4C47-9DA6-DE5351F8C782}" type="pres">
      <dgm:prSet presAssocID="{C52BFC69-B588-4AC1-9936-8D5057176517}" presName="tx1" presStyleLbl="revTx" presStyleIdx="11" presStyleCnt="12" custLinFactY="-100000" custLinFactNeighborX="-338" custLinFactNeighborY="-105212"/>
      <dgm:spPr/>
    </dgm:pt>
    <dgm:pt modelId="{013966B9-B18D-45BD-B822-C5B55D74C4B1}" type="pres">
      <dgm:prSet presAssocID="{C52BFC69-B588-4AC1-9936-8D5057176517}" presName="vert1" presStyleCnt="0"/>
      <dgm:spPr/>
    </dgm:pt>
  </dgm:ptLst>
  <dgm:cxnLst>
    <dgm:cxn modelId="{2098B3B9-FF61-4EB6-975C-A220EB4B0BA9}" srcId="{CE36C92E-AFE9-4D8A-AE01-982000DD6E3C}" destId="{9E5D9ACC-CA07-4B56-BA4B-C1AB17377C44}" srcOrd="3" destOrd="0" parTransId="{0798B91B-40FA-4C23-BE4E-17D5EFE78047}" sibTransId="{662D1505-98D9-4E52-95B7-CFABDEDC6FAD}"/>
    <dgm:cxn modelId="{F58C49AC-4B2F-4C2D-9D55-FD569920C49B}" type="presOf" srcId="{4D622E93-BAE8-4DAE-8457-D70B3B003E96}" destId="{ACCE1686-34CE-4361-9240-B757BE438184}" srcOrd="0" destOrd="0" presId="urn:microsoft.com/office/officeart/2008/layout/LinedList"/>
    <dgm:cxn modelId="{357F8A31-CD75-467B-9D54-68A500C0351F}" srcId="{CE36C92E-AFE9-4D8A-AE01-982000DD6E3C}" destId="{516EB2B5-DA46-4792-8342-332DBB6FCDD4}" srcOrd="9" destOrd="0" parTransId="{9813992E-3808-4F0C-873C-A47F49DDBD36}" sibTransId="{01B9B22E-8E61-478F-8C14-2F4B6C72CC13}"/>
    <dgm:cxn modelId="{19B7FDAF-CB1A-4751-AEB7-A2EC87D0BD23}" type="presOf" srcId="{AF921B18-F0E7-4BEC-B05F-62B8FCB6E771}" destId="{B327D059-C2C0-4CAB-BFCB-384CFB7E6085}" srcOrd="0" destOrd="0" presId="urn:microsoft.com/office/officeart/2008/layout/LinedList"/>
    <dgm:cxn modelId="{6624CE61-85E3-4FC7-86B3-48BA2C2D5712}" type="presOf" srcId="{516EB2B5-DA46-4792-8342-332DBB6FCDD4}" destId="{0E2A5663-8B43-44F0-AA77-29328E032A9C}" srcOrd="0" destOrd="0" presId="urn:microsoft.com/office/officeart/2008/layout/LinedList"/>
    <dgm:cxn modelId="{9612E48D-7D92-4C88-BBC5-FC7AF81CC56C}" type="presOf" srcId="{9E5D9ACC-CA07-4B56-BA4B-C1AB17377C44}" destId="{5564B659-4924-4480-A3E5-74670A235D5F}" srcOrd="0" destOrd="0" presId="urn:microsoft.com/office/officeart/2008/layout/LinedList"/>
    <dgm:cxn modelId="{4CE27F8D-A41E-4EB2-823A-832930517EE4}" type="presOf" srcId="{7A785DF5-F1DC-4F4F-8623-7EE2E1E01756}" destId="{A1C28832-EC3D-4970-9123-77687286693E}" srcOrd="0" destOrd="0" presId="urn:microsoft.com/office/officeart/2008/layout/LinedList"/>
    <dgm:cxn modelId="{2C9C8290-077B-49A2-A8F6-556E1FF2D6D7}" srcId="{CE36C92E-AFE9-4D8A-AE01-982000DD6E3C}" destId="{AF921B18-F0E7-4BEC-B05F-62B8FCB6E771}" srcOrd="1" destOrd="0" parTransId="{C6546958-FF6B-49DE-881C-680B4809F9D2}" sibTransId="{E2B218FF-04EB-4D72-A5B2-0BAEBE697106}"/>
    <dgm:cxn modelId="{1F5065D8-0AC4-4EC4-B3A7-2E018F2EAF53}" type="presOf" srcId="{CE36C92E-AFE9-4D8A-AE01-982000DD6E3C}" destId="{821C4126-C785-421C-A905-6444D32E95F3}" srcOrd="0" destOrd="0" presId="urn:microsoft.com/office/officeart/2008/layout/LinedList"/>
    <dgm:cxn modelId="{93A2198C-FAA9-4102-9207-5AB8F11D747C}" type="presOf" srcId="{C0E6B762-BB01-40A9-B495-A3ABDA416368}" destId="{7F2949FC-09A2-4EDD-BE9E-83FBE4B8E35E}" srcOrd="0" destOrd="0" presId="urn:microsoft.com/office/officeart/2008/layout/LinedList"/>
    <dgm:cxn modelId="{01795A52-D8FA-4268-9F9D-B1B08E05BD87}" srcId="{CE36C92E-AFE9-4D8A-AE01-982000DD6E3C}" destId="{B842C85D-9FFE-4C72-BA7C-B9635B63F78D}" srcOrd="8" destOrd="0" parTransId="{58738131-225C-42E2-AED4-BAAD9F0B6EB1}" sibTransId="{5BD54472-17FA-4EFC-9622-3B12657DE383}"/>
    <dgm:cxn modelId="{22D9314A-0259-404F-B5AD-93C6BC3A5112}" srcId="{CE36C92E-AFE9-4D8A-AE01-982000DD6E3C}" destId="{49D97AEF-7764-447A-9314-7B203CEA9514}" srcOrd="0" destOrd="0" parTransId="{264DE6ED-8BB9-4A5E-B360-110C827005D9}" sibTransId="{F2585244-267B-4F89-90FF-E5A904E37332}"/>
    <dgm:cxn modelId="{46F47C26-553F-4D70-BDA0-C3CC5420E7FF}" srcId="{CE36C92E-AFE9-4D8A-AE01-982000DD6E3C}" destId="{CB3275AD-5D72-45E7-969B-AFBBB2EB55E4}" srcOrd="4" destOrd="0" parTransId="{FC150127-3AD4-4397-B162-04CA34821CBA}" sibTransId="{20915354-87D6-4F1E-9218-56489909545C}"/>
    <dgm:cxn modelId="{4F4535AE-D8C7-4CD3-B6CA-6AFDCE57E3EE}" type="presOf" srcId="{64B7CF5D-63E8-4888-9BBD-4EAD075F4559}" destId="{0C95C798-F4E7-4B18-8953-E5815EDDD69E}" srcOrd="0" destOrd="0" presId="urn:microsoft.com/office/officeart/2008/layout/LinedList"/>
    <dgm:cxn modelId="{9FD07AE3-DF37-406C-BB76-07FC17103305}" type="presOf" srcId="{CB3275AD-5D72-45E7-969B-AFBBB2EB55E4}" destId="{1FB68667-0B66-4E68-BA76-4C8513448BA6}" srcOrd="0" destOrd="0" presId="urn:microsoft.com/office/officeart/2008/layout/LinedList"/>
    <dgm:cxn modelId="{92272353-354D-404B-8D46-FD19F65D799A}" srcId="{CE36C92E-AFE9-4D8A-AE01-982000DD6E3C}" destId="{64B7CF5D-63E8-4888-9BBD-4EAD075F4559}" srcOrd="7" destOrd="0" parTransId="{5A1FBE1A-B7F4-4173-B038-824797AAD322}" sibTransId="{C39C5762-8D12-4FDB-83E0-443B08104977}"/>
    <dgm:cxn modelId="{116E99D8-E4F0-4C49-8927-99E7FB37FDC5}" srcId="{CE36C92E-AFE9-4D8A-AE01-982000DD6E3C}" destId="{7A785DF5-F1DC-4F4F-8623-7EE2E1E01756}" srcOrd="5" destOrd="0" parTransId="{6AB9B2C2-8727-4901-9838-82137C527400}" sibTransId="{8C90B05C-7FF3-4925-8FAD-ADA3BFE4CCFF}"/>
    <dgm:cxn modelId="{BC38C418-FFDF-44F8-A5E0-728746157004}" type="presOf" srcId="{49D97AEF-7764-447A-9314-7B203CEA9514}" destId="{000BCD70-1F49-4E91-8337-0392CB7DD382}" srcOrd="0" destOrd="0" presId="urn:microsoft.com/office/officeart/2008/layout/LinedList"/>
    <dgm:cxn modelId="{20D9ED6F-4155-4CA3-87C1-49B6481019A6}" srcId="{CE36C92E-AFE9-4D8A-AE01-982000DD6E3C}" destId="{4D622E93-BAE8-4DAE-8457-D70B3B003E96}" srcOrd="2" destOrd="0" parTransId="{C76BFCAD-ACE4-4924-9F65-9D10647E6D3D}" sibTransId="{E0642DD3-B4ED-4F5B-B74C-BF3325BAA5DE}"/>
    <dgm:cxn modelId="{623FEC82-DD68-472B-84D1-12C8380E7074}" type="presOf" srcId="{B842C85D-9FFE-4C72-BA7C-B9635B63F78D}" destId="{F2F84D72-1D73-4FD3-B1B4-0D1868551458}" srcOrd="0" destOrd="0" presId="urn:microsoft.com/office/officeart/2008/layout/LinedList"/>
    <dgm:cxn modelId="{9ED8313F-16D3-4777-BC44-0AECCD8160A8}" type="presOf" srcId="{C52BFC69-B588-4AC1-9936-8D5057176517}" destId="{A5E39551-7C16-4C47-9DA6-DE5351F8C782}" srcOrd="0" destOrd="0" presId="urn:microsoft.com/office/officeart/2008/layout/LinedList"/>
    <dgm:cxn modelId="{CD804A21-942F-456D-ABDB-24276BF24CC0}" srcId="{CE36C92E-AFE9-4D8A-AE01-982000DD6E3C}" destId="{C52BFC69-B588-4AC1-9936-8D5057176517}" srcOrd="11" destOrd="0" parTransId="{42871A31-31B2-4659-AA56-C944D0083B0B}" sibTransId="{6A46AC01-EC03-44CA-8F29-F76750B019B4}"/>
    <dgm:cxn modelId="{0237F013-B191-4802-8C78-722E27D99B1A}" srcId="{CE36C92E-AFE9-4D8A-AE01-982000DD6E3C}" destId="{9885DD36-0E50-46F1-BBF9-DE5B238BB8A7}" srcOrd="6" destOrd="0" parTransId="{CE2BEBA4-98C4-4BB5-8719-92A4A31C0380}" sibTransId="{C2F8913C-AD1D-4E1A-8C37-B71B45593FD8}"/>
    <dgm:cxn modelId="{6FE220CD-FB5B-48B3-A716-B2FC082FC039}" type="presOf" srcId="{9885DD36-0E50-46F1-BBF9-DE5B238BB8A7}" destId="{2B2BCB54-B40C-4D0B-94D2-F079DEDB3615}" srcOrd="0" destOrd="0" presId="urn:microsoft.com/office/officeart/2008/layout/LinedList"/>
    <dgm:cxn modelId="{D5C8086F-22EE-4345-8F26-32DCC1240053}" srcId="{CE36C92E-AFE9-4D8A-AE01-982000DD6E3C}" destId="{C0E6B762-BB01-40A9-B495-A3ABDA416368}" srcOrd="10" destOrd="0" parTransId="{963B7802-42E7-4C23-B0B9-FF7BEEC4A6D5}" sibTransId="{5F6644E7-EEF5-4052-8682-383DBDD3FA22}"/>
    <dgm:cxn modelId="{ADC2B163-C50B-48FC-AC23-7D434F7EE580}" type="presParOf" srcId="{821C4126-C785-421C-A905-6444D32E95F3}" destId="{5B4DFDFB-4458-4494-9846-6FBA4233CFA5}" srcOrd="0" destOrd="0" presId="urn:microsoft.com/office/officeart/2008/layout/LinedList"/>
    <dgm:cxn modelId="{AD385F45-7596-4A84-A19C-9AB903C67271}" type="presParOf" srcId="{821C4126-C785-421C-A905-6444D32E95F3}" destId="{63AB6F79-185C-4D98-B9D8-EC09CD4C6CBB}" srcOrd="1" destOrd="0" presId="urn:microsoft.com/office/officeart/2008/layout/LinedList"/>
    <dgm:cxn modelId="{0C0F3D1D-6787-4C8E-9411-9256C97A5DC4}" type="presParOf" srcId="{63AB6F79-185C-4D98-B9D8-EC09CD4C6CBB}" destId="{000BCD70-1F49-4E91-8337-0392CB7DD382}" srcOrd="0" destOrd="0" presId="urn:microsoft.com/office/officeart/2008/layout/LinedList"/>
    <dgm:cxn modelId="{84744AC9-1B93-4D4C-BB7D-B0BF11AAF8C9}" type="presParOf" srcId="{63AB6F79-185C-4D98-B9D8-EC09CD4C6CBB}" destId="{61F2E2BE-1E55-4796-AA9D-3B0510D0352E}" srcOrd="1" destOrd="0" presId="urn:microsoft.com/office/officeart/2008/layout/LinedList"/>
    <dgm:cxn modelId="{46D6B2D2-01F6-4119-AF41-AB1D98B8CE47}" type="presParOf" srcId="{821C4126-C785-421C-A905-6444D32E95F3}" destId="{408527F6-32A9-4E1A-BEED-256765242CC4}" srcOrd="2" destOrd="0" presId="urn:microsoft.com/office/officeart/2008/layout/LinedList"/>
    <dgm:cxn modelId="{AF380BCF-E73C-47F4-899F-8FBA6A6AC17F}" type="presParOf" srcId="{821C4126-C785-421C-A905-6444D32E95F3}" destId="{570CE316-8A3B-4BC5-8D36-EF9B641D3BC3}" srcOrd="3" destOrd="0" presId="urn:microsoft.com/office/officeart/2008/layout/LinedList"/>
    <dgm:cxn modelId="{F24EC63E-EC27-4633-984B-576100EF1710}" type="presParOf" srcId="{570CE316-8A3B-4BC5-8D36-EF9B641D3BC3}" destId="{B327D059-C2C0-4CAB-BFCB-384CFB7E6085}" srcOrd="0" destOrd="0" presId="urn:microsoft.com/office/officeart/2008/layout/LinedList"/>
    <dgm:cxn modelId="{CA61EEEB-D654-4394-A312-736A8CD5231C}" type="presParOf" srcId="{570CE316-8A3B-4BC5-8D36-EF9B641D3BC3}" destId="{45AB6FB4-C4C7-45A7-ABBC-528AC91AE512}" srcOrd="1" destOrd="0" presId="urn:microsoft.com/office/officeart/2008/layout/LinedList"/>
    <dgm:cxn modelId="{9C8B0824-357E-4DCF-8569-6CCAE007481C}" type="presParOf" srcId="{821C4126-C785-421C-A905-6444D32E95F3}" destId="{3EDD27AE-79A5-40E8-B94F-832FF681696C}" srcOrd="4" destOrd="0" presId="urn:microsoft.com/office/officeart/2008/layout/LinedList"/>
    <dgm:cxn modelId="{46E14FF1-1D56-4506-A113-B96470D2F17B}" type="presParOf" srcId="{821C4126-C785-421C-A905-6444D32E95F3}" destId="{7D1C8ECB-5A40-4D01-9220-C8754F0C2F5D}" srcOrd="5" destOrd="0" presId="urn:microsoft.com/office/officeart/2008/layout/LinedList"/>
    <dgm:cxn modelId="{476DF94C-B128-4259-80BE-FF051B26FC0F}" type="presParOf" srcId="{7D1C8ECB-5A40-4D01-9220-C8754F0C2F5D}" destId="{ACCE1686-34CE-4361-9240-B757BE438184}" srcOrd="0" destOrd="0" presId="urn:microsoft.com/office/officeart/2008/layout/LinedList"/>
    <dgm:cxn modelId="{3FF5DE0F-2015-46E9-AEF3-D7E5FD7CFF0D}" type="presParOf" srcId="{7D1C8ECB-5A40-4D01-9220-C8754F0C2F5D}" destId="{40273679-D00D-4587-82FA-2D24E9CF12DC}" srcOrd="1" destOrd="0" presId="urn:microsoft.com/office/officeart/2008/layout/LinedList"/>
    <dgm:cxn modelId="{C7236650-F09F-4CF1-A8B5-1B539483D361}" type="presParOf" srcId="{821C4126-C785-421C-A905-6444D32E95F3}" destId="{5F23CE2C-8C14-40C2-851A-3AEBA6C67FAA}" srcOrd="6" destOrd="0" presId="urn:microsoft.com/office/officeart/2008/layout/LinedList"/>
    <dgm:cxn modelId="{51B1F1B7-474E-45A2-889C-742F6B2AF20E}" type="presParOf" srcId="{821C4126-C785-421C-A905-6444D32E95F3}" destId="{9A288C7B-F8D2-4FA3-87C7-D6F89E59C1F7}" srcOrd="7" destOrd="0" presId="urn:microsoft.com/office/officeart/2008/layout/LinedList"/>
    <dgm:cxn modelId="{21E71709-39B7-4B2D-967F-A4520745F3F8}" type="presParOf" srcId="{9A288C7B-F8D2-4FA3-87C7-D6F89E59C1F7}" destId="{5564B659-4924-4480-A3E5-74670A235D5F}" srcOrd="0" destOrd="0" presId="urn:microsoft.com/office/officeart/2008/layout/LinedList"/>
    <dgm:cxn modelId="{4A0F0C78-8C1A-4F51-96C0-9D86B77135A2}" type="presParOf" srcId="{9A288C7B-F8D2-4FA3-87C7-D6F89E59C1F7}" destId="{F74D71F2-EAB7-433C-BAF7-F1062BCC6ACA}" srcOrd="1" destOrd="0" presId="urn:microsoft.com/office/officeart/2008/layout/LinedList"/>
    <dgm:cxn modelId="{760E9D8C-0C12-467C-8E24-11A95E4420F0}" type="presParOf" srcId="{821C4126-C785-421C-A905-6444D32E95F3}" destId="{18C1799C-1604-47A9-86C4-EB8FFDA1FA45}" srcOrd="8" destOrd="0" presId="urn:microsoft.com/office/officeart/2008/layout/LinedList"/>
    <dgm:cxn modelId="{8DA63801-408E-4C01-A9B1-5E8EC0F0491D}" type="presParOf" srcId="{821C4126-C785-421C-A905-6444D32E95F3}" destId="{8F890AC5-FAC1-4960-8BF3-528631FD77D1}" srcOrd="9" destOrd="0" presId="urn:microsoft.com/office/officeart/2008/layout/LinedList"/>
    <dgm:cxn modelId="{998C70BD-829C-4D92-BA4D-11040E9EFCE2}" type="presParOf" srcId="{8F890AC5-FAC1-4960-8BF3-528631FD77D1}" destId="{1FB68667-0B66-4E68-BA76-4C8513448BA6}" srcOrd="0" destOrd="0" presId="urn:microsoft.com/office/officeart/2008/layout/LinedList"/>
    <dgm:cxn modelId="{7C156472-A2D5-4803-A6C1-FE8A0C10E79A}" type="presParOf" srcId="{8F890AC5-FAC1-4960-8BF3-528631FD77D1}" destId="{5620A4E2-8EA2-450D-9BE8-43EA30992A45}" srcOrd="1" destOrd="0" presId="urn:microsoft.com/office/officeart/2008/layout/LinedList"/>
    <dgm:cxn modelId="{E16DCC1D-CCCC-4E3A-A4CD-3629650A5A71}" type="presParOf" srcId="{821C4126-C785-421C-A905-6444D32E95F3}" destId="{8C1961EB-4FBF-42AB-8E90-2D7DBC7128A9}" srcOrd="10" destOrd="0" presId="urn:microsoft.com/office/officeart/2008/layout/LinedList"/>
    <dgm:cxn modelId="{CC2468B5-7D42-46D9-9E86-A28775539845}" type="presParOf" srcId="{821C4126-C785-421C-A905-6444D32E95F3}" destId="{EA99A22B-552D-449F-979E-407AB2FB3F6D}" srcOrd="11" destOrd="0" presId="urn:microsoft.com/office/officeart/2008/layout/LinedList"/>
    <dgm:cxn modelId="{16F91689-7430-4E06-8DBA-D0574182504C}" type="presParOf" srcId="{EA99A22B-552D-449F-979E-407AB2FB3F6D}" destId="{A1C28832-EC3D-4970-9123-77687286693E}" srcOrd="0" destOrd="0" presId="urn:microsoft.com/office/officeart/2008/layout/LinedList"/>
    <dgm:cxn modelId="{37A2563F-6C0D-4CEF-91F7-2C127EBF14F8}" type="presParOf" srcId="{EA99A22B-552D-449F-979E-407AB2FB3F6D}" destId="{72E913BF-16FA-43E9-9996-86522B9634F2}" srcOrd="1" destOrd="0" presId="urn:microsoft.com/office/officeart/2008/layout/LinedList"/>
    <dgm:cxn modelId="{082115A1-0A96-48CA-8A47-F2DFEBE76D8A}" type="presParOf" srcId="{821C4126-C785-421C-A905-6444D32E95F3}" destId="{B472CE1F-5478-4194-AC17-D1E22434515C}" srcOrd="12" destOrd="0" presId="urn:microsoft.com/office/officeart/2008/layout/LinedList"/>
    <dgm:cxn modelId="{2B474A16-0995-420A-B4D4-C22CAE9C184E}" type="presParOf" srcId="{821C4126-C785-421C-A905-6444D32E95F3}" destId="{04566E58-45EB-4C5D-96F6-2CD2D867AA18}" srcOrd="13" destOrd="0" presId="urn:microsoft.com/office/officeart/2008/layout/LinedList"/>
    <dgm:cxn modelId="{73C5A894-B36A-4C0A-8AA3-412E106641C0}" type="presParOf" srcId="{04566E58-45EB-4C5D-96F6-2CD2D867AA18}" destId="{2B2BCB54-B40C-4D0B-94D2-F079DEDB3615}" srcOrd="0" destOrd="0" presId="urn:microsoft.com/office/officeart/2008/layout/LinedList"/>
    <dgm:cxn modelId="{C36A7303-6402-4C2C-A202-7D0BC2E53D8E}" type="presParOf" srcId="{04566E58-45EB-4C5D-96F6-2CD2D867AA18}" destId="{2E68E09B-E983-4479-A791-15084573BFCA}" srcOrd="1" destOrd="0" presId="urn:microsoft.com/office/officeart/2008/layout/LinedList"/>
    <dgm:cxn modelId="{9F8F8DA7-1A6B-4D55-B9E4-4A48F28D568F}" type="presParOf" srcId="{821C4126-C785-421C-A905-6444D32E95F3}" destId="{CF2344B5-9543-4CBD-B3F3-F6BA19D66588}" srcOrd="14" destOrd="0" presId="urn:microsoft.com/office/officeart/2008/layout/LinedList"/>
    <dgm:cxn modelId="{9C93E7E0-31AC-4A24-B042-9D467A6DAE47}" type="presParOf" srcId="{821C4126-C785-421C-A905-6444D32E95F3}" destId="{A305EF58-74F0-4760-B7CE-B1A2B2E4ADDD}" srcOrd="15" destOrd="0" presId="urn:microsoft.com/office/officeart/2008/layout/LinedList"/>
    <dgm:cxn modelId="{550FA17F-BA47-45FC-8208-D778E59DE10B}" type="presParOf" srcId="{A305EF58-74F0-4760-B7CE-B1A2B2E4ADDD}" destId="{0C95C798-F4E7-4B18-8953-E5815EDDD69E}" srcOrd="0" destOrd="0" presId="urn:microsoft.com/office/officeart/2008/layout/LinedList"/>
    <dgm:cxn modelId="{ECE4E12C-D15A-468B-9B21-F528B53856D4}" type="presParOf" srcId="{A305EF58-74F0-4760-B7CE-B1A2B2E4ADDD}" destId="{88C521CB-9EEE-4B7B-BA21-69C5AA07CF15}" srcOrd="1" destOrd="0" presId="urn:microsoft.com/office/officeart/2008/layout/LinedList"/>
    <dgm:cxn modelId="{D5D9EF0A-55E8-4E95-B91E-8B37467DFD08}" type="presParOf" srcId="{821C4126-C785-421C-A905-6444D32E95F3}" destId="{BAE75D24-F971-4C9D-8B08-48BAF7018C51}" srcOrd="16" destOrd="0" presId="urn:microsoft.com/office/officeart/2008/layout/LinedList"/>
    <dgm:cxn modelId="{730C4551-B0BC-4A93-BD00-814CAA984818}" type="presParOf" srcId="{821C4126-C785-421C-A905-6444D32E95F3}" destId="{913AA41E-E894-4F09-B759-312D23F5F229}" srcOrd="17" destOrd="0" presId="urn:microsoft.com/office/officeart/2008/layout/LinedList"/>
    <dgm:cxn modelId="{D698D6F2-0E38-4A67-9C0B-CD40F7C98DCB}" type="presParOf" srcId="{913AA41E-E894-4F09-B759-312D23F5F229}" destId="{F2F84D72-1D73-4FD3-B1B4-0D1868551458}" srcOrd="0" destOrd="0" presId="urn:microsoft.com/office/officeart/2008/layout/LinedList"/>
    <dgm:cxn modelId="{DE16CC83-94D9-4408-A352-9E163EF3969F}" type="presParOf" srcId="{913AA41E-E894-4F09-B759-312D23F5F229}" destId="{D9D837A9-8559-4E96-ABD8-6F5C8F14F567}" srcOrd="1" destOrd="0" presId="urn:microsoft.com/office/officeart/2008/layout/LinedList"/>
    <dgm:cxn modelId="{1C635041-6D5D-44D5-9907-659B50DCFE7D}" type="presParOf" srcId="{821C4126-C785-421C-A905-6444D32E95F3}" destId="{6F390369-B2AC-47CF-BE67-E3B5FB0269A6}" srcOrd="18" destOrd="0" presId="urn:microsoft.com/office/officeart/2008/layout/LinedList"/>
    <dgm:cxn modelId="{3F422FE5-F89A-4881-A7BB-19C4DD0A0847}" type="presParOf" srcId="{821C4126-C785-421C-A905-6444D32E95F3}" destId="{9A28F493-0BDF-43A5-B350-8827FE6F2951}" srcOrd="19" destOrd="0" presId="urn:microsoft.com/office/officeart/2008/layout/LinedList"/>
    <dgm:cxn modelId="{78084E12-43C4-4191-B71D-54BFF3CAD668}" type="presParOf" srcId="{9A28F493-0BDF-43A5-B350-8827FE6F2951}" destId="{0E2A5663-8B43-44F0-AA77-29328E032A9C}" srcOrd="0" destOrd="0" presId="urn:microsoft.com/office/officeart/2008/layout/LinedList"/>
    <dgm:cxn modelId="{BB9D6A37-3E5E-40E4-85EE-FF2C3467C2B4}" type="presParOf" srcId="{9A28F493-0BDF-43A5-B350-8827FE6F2951}" destId="{45EEE3F7-2171-4A6E-8000-56F779FD6B63}" srcOrd="1" destOrd="0" presId="urn:microsoft.com/office/officeart/2008/layout/LinedList"/>
    <dgm:cxn modelId="{098E02E8-AB67-4331-AF2C-A79FBBEE24E5}" type="presParOf" srcId="{821C4126-C785-421C-A905-6444D32E95F3}" destId="{DE0B1524-773D-41AD-843C-4CE3B1E230A0}" srcOrd="20" destOrd="0" presId="urn:microsoft.com/office/officeart/2008/layout/LinedList"/>
    <dgm:cxn modelId="{C707E619-2B81-4DA5-BE71-702A6D44C1F3}" type="presParOf" srcId="{821C4126-C785-421C-A905-6444D32E95F3}" destId="{EA987094-994B-4393-82B6-3396655A9686}" srcOrd="21" destOrd="0" presId="urn:microsoft.com/office/officeart/2008/layout/LinedList"/>
    <dgm:cxn modelId="{4F61E802-E493-488A-A1D6-99946C91577C}" type="presParOf" srcId="{EA987094-994B-4393-82B6-3396655A9686}" destId="{7F2949FC-09A2-4EDD-BE9E-83FBE4B8E35E}" srcOrd="0" destOrd="0" presId="urn:microsoft.com/office/officeart/2008/layout/LinedList"/>
    <dgm:cxn modelId="{2E4D61E7-2EB7-4331-BAC2-323AFB3C72E0}" type="presParOf" srcId="{EA987094-994B-4393-82B6-3396655A9686}" destId="{3B18B8C9-F574-40BD-8F2E-E273ABFE843F}" srcOrd="1" destOrd="0" presId="urn:microsoft.com/office/officeart/2008/layout/LinedList"/>
    <dgm:cxn modelId="{1EC40842-1773-4EDB-8AA9-BF2F965FC8AB}" type="presParOf" srcId="{821C4126-C785-421C-A905-6444D32E95F3}" destId="{1FA2C51A-FAD2-4CAF-93D0-2AE9B1C4A160}" srcOrd="22" destOrd="0" presId="urn:microsoft.com/office/officeart/2008/layout/LinedList"/>
    <dgm:cxn modelId="{CDFD53E0-DB0B-4A6C-BFCC-5C2C75B6249A}" type="presParOf" srcId="{821C4126-C785-421C-A905-6444D32E95F3}" destId="{016193A8-95F0-4C8D-B68A-534BF185DED2}" srcOrd="23" destOrd="0" presId="urn:microsoft.com/office/officeart/2008/layout/LinedList"/>
    <dgm:cxn modelId="{2B782316-F540-4589-9586-59C5012CEFB7}" type="presParOf" srcId="{016193A8-95F0-4C8D-B68A-534BF185DED2}" destId="{A5E39551-7C16-4C47-9DA6-DE5351F8C782}" srcOrd="0" destOrd="0" presId="urn:microsoft.com/office/officeart/2008/layout/LinedList"/>
    <dgm:cxn modelId="{BF349ADC-4667-43A2-AE5E-B05304862C07}" type="presParOf" srcId="{016193A8-95F0-4C8D-B68A-534BF185DED2}" destId="{013966B9-B18D-45BD-B822-C5B55D74C4B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4DFDFB-4458-4494-9846-6FBA4233CFA5}">
      <dsp:nvSpPr>
        <dsp:cNvPr id="0" name=""/>
        <dsp:cNvSpPr/>
      </dsp:nvSpPr>
      <dsp:spPr>
        <a:xfrm>
          <a:off x="0" y="1538"/>
          <a:ext cx="7767294"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00BCD70-1F49-4E91-8337-0392CB7DD382}">
      <dsp:nvSpPr>
        <dsp:cNvPr id="0" name=""/>
        <dsp:cNvSpPr/>
      </dsp:nvSpPr>
      <dsp:spPr>
        <a:xfrm>
          <a:off x="0" y="0"/>
          <a:ext cx="7767294" cy="2360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l-GR" sz="1400" kern="1200" dirty="0"/>
            <a:t>1. </a:t>
          </a:r>
          <a:r>
            <a:rPr lang="el-GR" sz="1400" kern="1200" dirty="0" smtClean="0"/>
            <a:t>Επικοινωνίας</a:t>
          </a:r>
          <a:endParaRPr lang="en-US" sz="1400" kern="1200" dirty="0"/>
        </a:p>
      </dsp:txBody>
      <dsp:txXfrm>
        <a:off x="0" y="0"/>
        <a:ext cx="7767294" cy="236083"/>
      </dsp:txXfrm>
    </dsp:sp>
    <dsp:sp modelId="{408527F6-32A9-4E1A-BEED-256765242CC4}">
      <dsp:nvSpPr>
        <dsp:cNvPr id="0" name=""/>
        <dsp:cNvSpPr/>
      </dsp:nvSpPr>
      <dsp:spPr>
        <a:xfrm>
          <a:off x="0" y="237622"/>
          <a:ext cx="7767294" cy="0"/>
        </a:xfrm>
        <a:prstGeom prst="line">
          <a:avLst/>
        </a:prstGeom>
        <a:solidFill>
          <a:schemeClr val="accent2">
            <a:hueOff val="585783"/>
            <a:satOff val="-1681"/>
            <a:lumOff val="-2692"/>
            <a:alphaOff val="0"/>
          </a:schemeClr>
        </a:solidFill>
        <a:ln w="19050" cap="flat" cmpd="sng" algn="ctr">
          <a:solidFill>
            <a:schemeClr val="accent2">
              <a:hueOff val="585783"/>
              <a:satOff val="-1681"/>
              <a:lumOff val="-269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327D059-C2C0-4CAB-BFCB-384CFB7E6085}">
      <dsp:nvSpPr>
        <dsp:cNvPr id="0" name=""/>
        <dsp:cNvSpPr/>
      </dsp:nvSpPr>
      <dsp:spPr>
        <a:xfrm>
          <a:off x="0" y="237622"/>
          <a:ext cx="7767294" cy="2690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l-GR" sz="1400" kern="1200" dirty="0"/>
            <a:t>2. </a:t>
          </a:r>
          <a:r>
            <a:rPr lang="el-GR" sz="1400" kern="1200" dirty="0" smtClean="0"/>
            <a:t>Αυτοαντίληψης </a:t>
          </a:r>
          <a:endParaRPr lang="en-US" sz="1400" kern="1200" dirty="0"/>
        </a:p>
      </dsp:txBody>
      <dsp:txXfrm>
        <a:off x="0" y="237622"/>
        <a:ext cx="7767294" cy="269025"/>
      </dsp:txXfrm>
    </dsp:sp>
    <dsp:sp modelId="{3EDD27AE-79A5-40E8-B94F-832FF681696C}">
      <dsp:nvSpPr>
        <dsp:cNvPr id="0" name=""/>
        <dsp:cNvSpPr/>
      </dsp:nvSpPr>
      <dsp:spPr>
        <a:xfrm>
          <a:off x="0" y="506647"/>
          <a:ext cx="7767294" cy="0"/>
        </a:xfrm>
        <a:prstGeom prst="line">
          <a:avLst/>
        </a:prstGeom>
        <a:solidFill>
          <a:schemeClr val="accent2">
            <a:hueOff val="1171566"/>
            <a:satOff val="-3362"/>
            <a:lumOff val="-5383"/>
            <a:alphaOff val="0"/>
          </a:schemeClr>
        </a:solidFill>
        <a:ln w="19050" cap="flat" cmpd="sng" algn="ctr">
          <a:solidFill>
            <a:schemeClr val="accent2">
              <a:hueOff val="1171566"/>
              <a:satOff val="-3362"/>
              <a:lumOff val="-538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CE1686-34CE-4361-9240-B757BE438184}">
      <dsp:nvSpPr>
        <dsp:cNvPr id="0" name=""/>
        <dsp:cNvSpPr/>
      </dsp:nvSpPr>
      <dsp:spPr>
        <a:xfrm>
          <a:off x="0" y="506647"/>
          <a:ext cx="7767294" cy="2949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l-GR" sz="1400" kern="1200" dirty="0"/>
            <a:t>3. </a:t>
          </a:r>
          <a:r>
            <a:rPr lang="el-GR" sz="1400" kern="1200" dirty="0" smtClean="0"/>
            <a:t>Ανάλυσης</a:t>
          </a:r>
          <a:endParaRPr lang="en-US" sz="1400" kern="1200" dirty="0"/>
        </a:p>
      </dsp:txBody>
      <dsp:txXfrm>
        <a:off x="0" y="506647"/>
        <a:ext cx="7767294" cy="294955"/>
      </dsp:txXfrm>
    </dsp:sp>
    <dsp:sp modelId="{5F23CE2C-8C14-40C2-851A-3AEBA6C67FAA}">
      <dsp:nvSpPr>
        <dsp:cNvPr id="0" name=""/>
        <dsp:cNvSpPr/>
      </dsp:nvSpPr>
      <dsp:spPr>
        <a:xfrm>
          <a:off x="0" y="801602"/>
          <a:ext cx="7767294" cy="0"/>
        </a:xfrm>
        <a:prstGeom prst="line">
          <a:avLst/>
        </a:prstGeom>
        <a:solidFill>
          <a:schemeClr val="accent2">
            <a:hueOff val="1757349"/>
            <a:satOff val="-5044"/>
            <a:lumOff val="-8075"/>
            <a:alphaOff val="0"/>
          </a:schemeClr>
        </a:solidFill>
        <a:ln w="19050" cap="flat" cmpd="sng" algn="ctr">
          <a:solidFill>
            <a:schemeClr val="accent2">
              <a:hueOff val="1757349"/>
              <a:satOff val="-5044"/>
              <a:lumOff val="-807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564B659-4924-4480-A3E5-74670A235D5F}">
      <dsp:nvSpPr>
        <dsp:cNvPr id="0" name=""/>
        <dsp:cNvSpPr/>
      </dsp:nvSpPr>
      <dsp:spPr>
        <a:xfrm>
          <a:off x="0" y="801602"/>
          <a:ext cx="7767294" cy="264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l-GR" sz="1400" kern="1200" dirty="0"/>
            <a:t>4. </a:t>
          </a:r>
          <a:r>
            <a:rPr lang="el-GR" sz="1400" kern="1200" dirty="0" smtClean="0"/>
            <a:t>Χειρισμού Συναισθημάτων</a:t>
          </a:r>
          <a:endParaRPr lang="en-US" sz="1400" kern="1200" dirty="0"/>
        </a:p>
      </dsp:txBody>
      <dsp:txXfrm>
        <a:off x="0" y="801602"/>
        <a:ext cx="7767294" cy="264013"/>
      </dsp:txXfrm>
    </dsp:sp>
    <dsp:sp modelId="{18C1799C-1604-47A9-86C4-EB8FFDA1FA45}">
      <dsp:nvSpPr>
        <dsp:cNvPr id="0" name=""/>
        <dsp:cNvSpPr/>
      </dsp:nvSpPr>
      <dsp:spPr>
        <a:xfrm>
          <a:off x="0" y="1065616"/>
          <a:ext cx="7767294" cy="0"/>
        </a:xfrm>
        <a:prstGeom prst="line">
          <a:avLst/>
        </a:prstGeom>
        <a:solidFill>
          <a:schemeClr val="accent2">
            <a:hueOff val="2343132"/>
            <a:satOff val="-6725"/>
            <a:lumOff val="-10767"/>
            <a:alphaOff val="0"/>
          </a:schemeClr>
        </a:solidFill>
        <a:ln w="19050" cap="flat" cmpd="sng" algn="ctr">
          <a:solidFill>
            <a:schemeClr val="accent2">
              <a:hueOff val="2343132"/>
              <a:satOff val="-6725"/>
              <a:lumOff val="-1076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B68667-0B66-4E68-BA76-4C8513448BA6}">
      <dsp:nvSpPr>
        <dsp:cNvPr id="0" name=""/>
        <dsp:cNvSpPr/>
      </dsp:nvSpPr>
      <dsp:spPr>
        <a:xfrm>
          <a:off x="0" y="1065616"/>
          <a:ext cx="7767294" cy="3148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l-GR" sz="1400" kern="1200" dirty="0"/>
            <a:t>5. </a:t>
          </a:r>
          <a:r>
            <a:rPr lang="el-GR" sz="1400" kern="1200" dirty="0" smtClean="0"/>
            <a:t>Προσωπικής Επάρκειας</a:t>
          </a:r>
          <a:endParaRPr lang="el-GR" sz="1400" kern="1200" dirty="0"/>
        </a:p>
        <a:p>
          <a:pPr lvl="0" algn="l" defTabSz="622300">
            <a:lnSpc>
              <a:spcPct val="90000"/>
            </a:lnSpc>
            <a:spcBef>
              <a:spcPct val="0"/>
            </a:spcBef>
            <a:spcAft>
              <a:spcPct val="35000"/>
            </a:spcAft>
          </a:pPr>
          <a:endParaRPr lang="en-US" sz="900" kern="1200" dirty="0"/>
        </a:p>
      </dsp:txBody>
      <dsp:txXfrm>
        <a:off x="0" y="1065616"/>
        <a:ext cx="7767294" cy="314879"/>
      </dsp:txXfrm>
    </dsp:sp>
    <dsp:sp modelId="{8C1961EB-4FBF-42AB-8E90-2D7DBC7128A9}">
      <dsp:nvSpPr>
        <dsp:cNvPr id="0" name=""/>
        <dsp:cNvSpPr/>
      </dsp:nvSpPr>
      <dsp:spPr>
        <a:xfrm>
          <a:off x="0" y="1380495"/>
          <a:ext cx="7767294" cy="0"/>
        </a:xfrm>
        <a:prstGeom prst="line">
          <a:avLst/>
        </a:prstGeom>
        <a:solidFill>
          <a:schemeClr val="accent2">
            <a:hueOff val="2928915"/>
            <a:satOff val="-8406"/>
            <a:lumOff val="-13459"/>
            <a:alphaOff val="0"/>
          </a:schemeClr>
        </a:solidFill>
        <a:ln w="19050" cap="flat" cmpd="sng" algn="ctr">
          <a:solidFill>
            <a:schemeClr val="accent2">
              <a:hueOff val="2928915"/>
              <a:satOff val="-8406"/>
              <a:lumOff val="-1345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C28832-EC3D-4970-9123-77687286693E}">
      <dsp:nvSpPr>
        <dsp:cNvPr id="0" name=""/>
        <dsp:cNvSpPr/>
      </dsp:nvSpPr>
      <dsp:spPr>
        <a:xfrm>
          <a:off x="0" y="1380495"/>
          <a:ext cx="7767294" cy="621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endParaRPr lang="el-GR" sz="2900" kern="1200"/>
        </a:p>
      </dsp:txBody>
      <dsp:txXfrm>
        <a:off x="0" y="1380495"/>
        <a:ext cx="7767294" cy="621076"/>
      </dsp:txXfrm>
    </dsp:sp>
    <dsp:sp modelId="{B472CE1F-5478-4194-AC17-D1E22434515C}">
      <dsp:nvSpPr>
        <dsp:cNvPr id="0" name=""/>
        <dsp:cNvSpPr/>
      </dsp:nvSpPr>
      <dsp:spPr>
        <a:xfrm>
          <a:off x="0" y="1751228"/>
          <a:ext cx="7767294" cy="0"/>
        </a:xfrm>
        <a:prstGeom prst="line">
          <a:avLst/>
        </a:prstGeom>
        <a:solidFill>
          <a:schemeClr val="accent2">
            <a:hueOff val="3514698"/>
            <a:satOff val="-10087"/>
            <a:lumOff val="-16150"/>
            <a:alphaOff val="0"/>
          </a:schemeClr>
        </a:solidFill>
        <a:ln w="19050" cap="flat" cmpd="sng" algn="ctr">
          <a:solidFill>
            <a:schemeClr val="accent2">
              <a:hueOff val="3514698"/>
              <a:satOff val="-10087"/>
              <a:lumOff val="-1615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B2BCB54-B40C-4D0B-94D2-F079DEDB3615}">
      <dsp:nvSpPr>
        <dsp:cNvPr id="0" name=""/>
        <dsp:cNvSpPr/>
      </dsp:nvSpPr>
      <dsp:spPr>
        <a:xfrm>
          <a:off x="0" y="2001571"/>
          <a:ext cx="7767294" cy="621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endParaRPr lang="el-GR" sz="2900" kern="1200"/>
        </a:p>
      </dsp:txBody>
      <dsp:txXfrm>
        <a:off x="0" y="2001571"/>
        <a:ext cx="7767294" cy="621076"/>
      </dsp:txXfrm>
    </dsp:sp>
    <dsp:sp modelId="{CF2344B5-9543-4CBD-B3F3-F6BA19D66588}">
      <dsp:nvSpPr>
        <dsp:cNvPr id="0" name=""/>
        <dsp:cNvSpPr/>
      </dsp:nvSpPr>
      <dsp:spPr>
        <a:xfrm>
          <a:off x="0" y="2121445"/>
          <a:ext cx="7767294" cy="0"/>
        </a:xfrm>
        <a:prstGeom prst="line">
          <a:avLst/>
        </a:prstGeom>
        <a:solidFill>
          <a:schemeClr val="accent2">
            <a:hueOff val="4100481"/>
            <a:satOff val="-11768"/>
            <a:lumOff val="-18842"/>
            <a:alphaOff val="0"/>
          </a:schemeClr>
        </a:solidFill>
        <a:ln w="19050" cap="flat" cmpd="sng" algn="ctr">
          <a:solidFill>
            <a:schemeClr val="accent2">
              <a:hueOff val="4100481"/>
              <a:satOff val="-11768"/>
              <a:lumOff val="-1884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C95C798-F4E7-4B18-8953-E5815EDDD69E}">
      <dsp:nvSpPr>
        <dsp:cNvPr id="0" name=""/>
        <dsp:cNvSpPr/>
      </dsp:nvSpPr>
      <dsp:spPr>
        <a:xfrm>
          <a:off x="0" y="2622648"/>
          <a:ext cx="7767294" cy="621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endParaRPr lang="el-GR" sz="2900" kern="1200"/>
        </a:p>
      </dsp:txBody>
      <dsp:txXfrm>
        <a:off x="0" y="2622648"/>
        <a:ext cx="7767294" cy="621076"/>
      </dsp:txXfrm>
    </dsp:sp>
    <dsp:sp modelId="{BAE75D24-F971-4C9D-8B08-48BAF7018C51}">
      <dsp:nvSpPr>
        <dsp:cNvPr id="0" name=""/>
        <dsp:cNvSpPr/>
      </dsp:nvSpPr>
      <dsp:spPr>
        <a:xfrm>
          <a:off x="0" y="2581288"/>
          <a:ext cx="7767294" cy="0"/>
        </a:xfrm>
        <a:prstGeom prst="line">
          <a:avLst/>
        </a:prstGeom>
        <a:solidFill>
          <a:schemeClr val="accent2">
            <a:hueOff val="4686264"/>
            <a:satOff val="-13449"/>
            <a:lumOff val="-21534"/>
            <a:alphaOff val="0"/>
          </a:schemeClr>
        </a:solidFill>
        <a:ln w="19050" cap="flat" cmpd="sng" algn="ctr">
          <a:solidFill>
            <a:schemeClr val="accent2">
              <a:hueOff val="4686264"/>
              <a:satOff val="-13449"/>
              <a:lumOff val="-2153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2F84D72-1D73-4FD3-B1B4-0D1868551458}">
      <dsp:nvSpPr>
        <dsp:cNvPr id="0" name=""/>
        <dsp:cNvSpPr/>
      </dsp:nvSpPr>
      <dsp:spPr>
        <a:xfrm>
          <a:off x="0" y="3243724"/>
          <a:ext cx="7767294" cy="621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endParaRPr lang="el-GR" sz="2900" kern="1200"/>
        </a:p>
      </dsp:txBody>
      <dsp:txXfrm>
        <a:off x="0" y="3243724"/>
        <a:ext cx="7767294" cy="621076"/>
      </dsp:txXfrm>
    </dsp:sp>
    <dsp:sp modelId="{6F390369-B2AC-47CF-BE67-E3B5FB0269A6}">
      <dsp:nvSpPr>
        <dsp:cNvPr id="0" name=""/>
        <dsp:cNvSpPr/>
      </dsp:nvSpPr>
      <dsp:spPr>
        <a:xfrm>
          <a:off x="0" y="3012768"/>
          <a:ext cx="7767294" cy="0"/>
        </a:xfrm>
        <a:prstGeom prst="line">
          <a:avLst/>
        </a:prstGeom>
        <a:solidFill>
          <a:schemeClr val="accent2">
            <a:hueOff val="5272048"/>
            <a:satOff val="-15131"/>
            <a:lumOff val="-24226"/>
            <a:alphaOff val="0"/>
          </a:schemeClr>
        </a:solidFill>
        <a:ln w="19050" cap="flat" cmpd="sng" algn="ctr">
          <a:solidFill>
            <a:schemeClr val="accent2">
              <a:hueOff val="5272048"/>
              <a:satOff val="-15131"/>
              <a:lumOff val="-2422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E2A5663-8B43-44F0-AA77-29328E032A9C}">
      <dsp:nvSpPr>
        <dsp:cNvPr id="0" name=""/>
        <dsp:cNvSpPr/>
      </dsp:nvSpPr>
      <dsp:spPr>
        <a:xfrm>
          <a:off x="0" y="3864800"/>
          <a:ext cx="7767294" cy="621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endParaRPr lang="el-GR" sz="2900" kern="1200"/>
        </a:p>
      </dsp:txBody>
      <dsp:txXfrm>
        <a:off x="0" y="3864800"/>
        <a:ext cx="7767294" cy="621076"/>
      </dsp:txXfrm>
    </dsp:sp>
    <dsp:sp modelId="{DE0B1524-773D-41AD-843C-4CE3B1E230A0}">
      <dsp:nvSpPr>
        <dsp:cNvPr id="0" name=""/>
        <dsp:cNvSpPr/>
      </dsp:nvSpPr>
      <dsp:spPr>
        <a:xfrm>
          <a:off x="0" y="3461533"/>
          <a:ext cx="7767294" cy="0"/>
        </a:xfrm>
        <a:prstGeom prst="line">
          <a:avLst/>
        </a:prstGeom>
        <a:solidFill>
          <a:schemeClr val="accent2">
            <a:hueOff val="5857831"/>
            <a:satOff val="-16812"/>
            <a:lumOff val="-26917"/>
            <a:alphaOff val="0"/>
          </a:schemeClr>
        </a:solidFill>
        <a:ln w="19050" cap="flat" cmpd="sng" algn="ctr">
          <a:solidFill>
            <a:schemeClr val="accent2">
              <a:hueOff val="5857831"/>
              <a:satOff val="-16812"/>
              <a:lumOff val="-2691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2949FC-09A2-4EDD-BE9E-83FBE4B8E35E}">
      <dsp:nvSpPr>
        <dsp:cNvPr id="0" name=""/>
        <dsp:cNvSpPr/>
      </dsp:nvSpPr>
      <dsp:spPr>
        <a:xfrm>
          <a:off x="0" y="4485876"/>
          <a:ext cx="7767294" cy="621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endParaRPr lang="el-GR" sz="2900" kern="1200"/>
        </a:p>
      </dsp:txBody>
      <dsp:txXfrm>
        <a:off x="0" y="4485876"/>
        <a:ext cx="7767294" cy="621076"/>
      </dsp:txXfrm>
    </dsp:sp>
    <dsp:sp modelId="{1FA2C51A-FAD2-4CAF-93D0-2AE9B1C4A160}">
      <dsp:nvSpPr>
        <dsp:cNvPr id="0" name=""/>
        <dsp:cNvSpPr/>
      </dsp:nvSpPr>
      <dsp:spPr>
        <a:xfrm>
          <a:off x="0" y="3954369"/>
          <a:ext cx="7767294" cy="0"/>
        </a:xfrm>
        <a:prstGeom prst="line">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5E39551-7C16-4C47-9DA6-DE5351F8C782}">
      <dsp:nvSpPr>
        <dsp:cNvPr id="0" name=""/>
        <dsp:cNvSpPr/>
      </dsp:nvSpPr>
      <dsp:spPr>
        <a:xfrm>
          <a:off x="0" y="3832430"/>
          <a:ext cx="7767294" cy="621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endParaRPr lang="el-GR" sz="2900" kern="1200"/>
        </a:p>
      </dsp:txBody>
      <dsp:txXfrm>
        <a:off x="0" y="3832430"/>
        <a:ext cx="7767294" cy="62107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69DF6D1-5211-42A7-CA8D-4AD2644ABA03}"/>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 xmlns:a16="http://schemas.microsoft.com/office/drawing/2014/main" id="{688378B4-4FB9-D3EB-0E14-188651B44B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 xmlns:a16="http://schemas.microsoft.com/office/drawing/2014/main" id="{3819AAA1-AB32-5E21-717D-6560BD980EA0}"/>
              </a:ext>
            </a:extLst>
          </p:cNvPr>
          <p:cNvSpPr>
            <a:spLocks noGrp="1"/>
          </p:cNvSpPr>
          <p:nvPr>
            <p:ph type="dt" sz="half" idx="10"/>
          </p:nvPr>
        </p:nvSpPr>
        <p:spPr/>
        <p:txBody>
          <a:bodyPr/>
          <a:lstStyle/>
          <a:p>
            <a:fld id="{67F45AC6-C491-4585-A584-9CE2AF7D5500}" type="datetime1">
              <a:rPr lang="en-US" smtClean="0"/>
              <a:t>2/23/2026</a:t>
            </a:fld>
            <a:endParaRPr lang="en-US"/>
          </a:p>
        </p:txBody>
      </p:sp>
      <p:sp>
        <p:nvSpPr>
          <p:cNvPr id="5" name="Θέση υποσέλιδου 4">
            <a:extLst>
              <a:ext uri="{FF2B5EF4-FFF2-40B4-BE49-F238E27FC236}">
                <a16:creationId xmlns="" xmlns:a16="http://schemas.microsoft.com/office/drawing/2014/main" id="{82AC4ECF-2167-0D79-0BA1-3B999235429B}"/>
              </a:ext>
            </a:extLst>
          </p:cNvPr>
          <p:cNvSpPr>
            <a:spLocks noGrp="1"/>
          </p:cNvSpPr>
          <p:nvPr>
            <p:ph type="ftr" sz="quarter" idx="11"/>
          </p:nvPr>
        </p:nvSpPr>
        <p:spPr/>
        <p:txBody>
          <a:bodyPr/>
          <a:lstStyle/>
          <a:p>
            <a:endParaRPr lang="en-US" dirty="0"/>
          </a:p>
        </p:txBody>
      </p:sp>
      <p:sp>
        <p:nvSpPr>
          <p:cNvPr id="6" name="Θέση αριθμού διαφάνειας 5">
            <a:extLst>
              <a:ext uri="{FF2B5EF4-FFF2-40B4-BE49-F238E27FC236}">
                <a16:creationId xmlns="" xmlns:a16="http://schemas.microsoft.com/office/drawing/2014/main" id="{5E09410B-89CA-24B0-2773-E59CDFACEFB0}"/>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76086956"/>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40DD80A9-3830-D547-10AE-D3F109C6E0D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91B8DEB5-8250-138C-C741-0034D7D478C3}"/>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 xmlns:a16="http://schemas.microsoft.com/office/drawing/2014/main" id="{30C59233-BADE-9FEA-81C5-AF5172949355}"/>
              </a:ext>
            </a:extLst>
          </p:cNvPr>
          <p:cNvSpPr>
            <a:spLocks noGrp="1"/>
          </p:cNvSpPr>
          <p:nvPr>
            <p:ph type="dt" sz="half" idx="10"/>
          </p:nvPr>
        </p:nvSpPr>
        <p:spPr/>
        <p:txBody>
          <a:bodyPr/>
          <a:lstStyle/>
          <a:p>
            <a:fld id="{67F45AC6-C491-4585-A584-9CE2AF7D5500}" type="datetime1">
              <a:rPr lang="en-US" smtClean="0"/>
              <a:t>2/23/2026</a:t>
            </a:fld>
            <a:endParaRPr lang="en-US"/>
          </a:p>
        </p:txBody>
      </p:sp>
      <p:sp>
        <p:nvSpPr>
          <p:cNvPr id="5" name="Θέση υποσέλιδου 4">
            <a:extLst>
              <a:ext uri="{FF2B5EF4-FFF2-40B4-BE49-F238E27FC236}">
                <a16:creationId xmlns="" xmlns:a16="http://schemas.microsoft.com/office/drawing/2014/main" id="{5AE2BEE7-09E7-4328-8452-B6FC349C614A}"/>
              </a:ext>
            </a:extLst>
          </p:cNvPr>
          <p:cNvSpPr>
            <a:spLocks noGrp="1"/>
          </p:cNvSpPr>
          <p:nvPr>
            <p:ph type="ftr" sz="quarter" idx="11"/>
          </p:nvPr>
        </p:nvSpPr>
        <p:spPr/>
        <p:txBody>
          <a:bodyPr/>
          <a:lstStyle/>
          <a:p>
            <a:endParaRPr lang="en-US" dirty="0"/>
          </a:p>
        </p:txBody>
      </p:sp>
      <p:sp>
        <p:nvSpPr>
          <p:cNvPr id="6" name="Θέση αριθμού διαφάνειας 5">
            <a:extLst>
              <a:ext uri="{FF2B5EF4-FFF2-40B4-BE49-F238E27FC236}">
                <a16:creationId xmlns="" xmlns:a16="http://schemas.microsoft.com/office/drawing/2014/main" id="{E2CCEE70-1D2B-B898-2C1B-ABDC9F69849A}"/>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32051441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 xmlns:a16="http://schemas.microsoft.com/office/drawing/2014/main" id="{53EA67E8-0A4C-D221-25CE-07B53008EF27}"/>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C3473F2A-998D-7195-814B-16EDB0A562A0}"/>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 xmlns:a16="http://schemas.microsoft.com/office/drawing/2014/main" id="{0C162BDE-E371-E624-B4D2-347946AFB050}"/>
              </a:ext>
            </a:extLst>
          </p:cNvPr>
          <p:cNvSpPr>
            <a:spLocks noGrp="1"/>
          </p:cNvSpPr>
          <p:nvPr>
            <p:ph type="dt" sz="half" idx="10"/>
          </p:nvPr>
        </p:nvSpPr>
        <p:spPr/>
        <p:txBody>
          <a:bodyPr/>
          <a:lstStyle/>
          <a:p>
            <a:fld id="{67F45AC6-C491-4585-A584-9CE2AF7D5500}" type="datetime1">
              <a:rPr lang="en-US" smtClean="0"/>
              <a:t>2/23/2026</a:t>
            </a:fld>
            <a:endParaRPr lang="en-US"/>
          </a:p>
        </p:txBody>
      </p:sp>
      <p:sp>
        <p:nvSpPr>
          <p:cNvPr id="5" name="Θέση υποσέλιδου 4">
            <a:extLst>
              <a:ext uri="{FF2B5EF4-FFF2-40B4-BE49-F238E27FC236}">
                <a16:creationId xmlns="" xmlns:a16="http://schemas.microsoft.com/office/drawing/2014/main" id="{2AC4057D-6C21-D4D2-D782-3792F22ABAB9}"/>
              </a:ext>
            </a:extLst>
          </p:cNvPr>
          <p:cNvSpPr>
            <a:spLocks noGrp="1"/>
          </p:cNvSpPr>
          <p:nvPr>
            <p:ph type="ftr" sz="quarter" idx="11"/>
          </p:nvPr>
        </p:nvSpPr>
        <p:spPr/>
        <p:txBody>
          <a:bodyPr/>
          <a:lstStyle/>
          <a:p>
            <a:endParaRPr lang="en-US" dirty="0"/>
          </a:p>
        </p:txBody>
      </p:sp>
      <p:sp>
        <p:nvSpPr>
          <p:cNvPr id="6" name="Θέση αριθμού διαφάνειας 5">
            <a:extLst>
              <a:ext uri="{FF2B5EF4-FFF2-40B4-BE49-F238E27FC236}">
                <a16:creationId xmlns="" xmlns:a16="http://schemas.microsoft.com/office/drawing/2014/main" id="{299AC86D-BEE3-71C7-77B5-B217906F79B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41919109"/>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1CA635F9-EB44-F677-2291-B613F45AFAC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5B0F24BE-E36A-2310-B2B7-F4AA2665A3D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 xmlns:a16="http://schemas.microsoft.com/office/drawing/2014/main" id="{21505D19-BB3D-41B1-05A2-19649C3F745F}"/>
              </a:ext>
            </a:extLst>
          </p:cNvPr>
          <p:cNvSpPr>
            <a:spLocks noGrp="1"/>
          </p:cNvSpPr>
          <p:nvPr>
            <p:ph type="dt" sz="half" idx="10"/>
          </p:nvPr>
        </p:nvSpPr>
        <p:spPr/>
        <p:txBody>
          <a:bodyPr/>
          <a:lstStyle/>
          <a:p>
            <a:fld id="{67F45AC6-C491-4585-A584-9CE2AF7D5500}" type="datetime1">
              <a:rPr lang="en-US" smtClean="0"/>
              <a:t>2/23/2026</a:t>
            </a:fld>
            <a:endParaRPr lang="en-US"/>
          </a:p>
        </p:txBody>
      </p:sp>
      <p:sp>
        <p:nvSpPr>
          <p:cNvPr id="5" name="Θέση υποσέλιδου 4">
            <a:extLst>
              <a:ext uri="{FF2B5EF4-FFF2-40B4-BE49-F238E27FC236}">
                <a16:creationId xmlns="" xmlns:a16="http://schemas.microsoft.com/office/drawing/2014/main" id="{D5AA0B80-D3B3-C11B-7D58-0A7C531573B8}"/>
              </a:ext>
            </a:extLst>
          </p:cNvPr>
          <p:cNvSpPr>
            <a:spLocks noGrp="1"/>
          </p:cNvSpPr>
          <p:nvPr>
            <p:ph type="ftr" sz="quarter" idx="11"/>
          </p:nvPr>
        </p:nvSpPr>
        <p:spPr/>
        <p:txBody>
          <a:bodyPr/>
          <a:lstStyle/>
          <a:p>
            <a:endParaRPr lang="en-US" dirty="0"/>
          </a:p>
        </p:txBody>
      </p:sp>
      <p:sp>
        <p:nvSpPr>
          <p:cNvPr id="6" name="Θέση αριθμού διαφάνειας 5">
            <a:extLst>
              <a:ext uri="{FF2B5EF4-FFF2-40B4-BE49-F238E27FC236}">
                <a16:creationId xmlns="" xmlns:a16="http://schemas.microsoft.com/office/drawing/2014/main" id="{4299A9E2-503A-8D08-E68D-D31D5F05FE93}"/>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60063068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E2B682A8-0299-670D-61BE-3670262E055E}"/>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FA953A95-9D97-B830-28B2-FB9D959DF1A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 xmlns:a16="http://schemas.microsoft.com/office/drawing/2014/main" id="{0BF732FD-88EE-EB65-97CD-0CA5920B686F}"/>
              </a:ext>
            </a:extLst>
          </p:cNvPr>
          <p:cNvSpPr>
            <a:spLocks noGrp="1"/>
          </p:cNvSpPr>
          <p:nvPr>
            <p:ph type="dt" sz="half" idx="10"/>
          </p:nvPr>
        </p:nvSpPr>
        <p:spPr/>
        <p:txBody>
          <a:bodyPr/>
          <a:lstStyle/>
          <a:p>
            <a:fld id="{67F45AC6-C491-4585-A584-9CE2AF7D5500}" type="datetime1">
              <a:rPr lang="en-US" smtClean="0"/>
              <a:t>2/23/2026</a:t>
            </a:fld>
            <a:endParaRPr lang="en-US"/>
          </a:p>
        </p:txBody>
      </p:sp>
      <p:sp>
        <p:nvSpPr>
          <p:cNvPr id="5" name="Θέση υποσέλιδου 4">
            <a:extLst>
              <a:ext uri="{FF2B5EF4-FFF2-40B4-BE49-F238E27FC236}">
                <a16:creationId xmlns="" xmlns:a16="http://schemas.microsoft.com/office/drawing/2014/main" id="{9A27978A-0E16-FEED-D8F5-D6AA113DF92D}"/>
              </a:ext>
            </a:extLst>
          </p:cNvPr>
          <p:cNvSpPr>
            <a:spLocks noGrp="1"/>
          </p:cNvSpPr>
          <p:nvPr>
            <p:ph type="ftr" sz="quarter" idx="11"/>
          </p:nvPr>
        </p:nvSpPr>
        <p:spPr/>
        <p:txBody>
          <a:bodyPr/>
          <a:lstStyle/>
          <a:p>
            <a:endParaRPr lang="en-US" dirty="0"/>
          </a:p>
        </p:txBody>
      </p:sp>
      <p:sp>
        <p:nvSpPr>
          <p:cNvPr id="6" name="Θέση αριθμού διαφάνειας 5">
            <a:extLst>
              <a:ext uri="{FF2B5EF4-FFF2-40B4-BE49-F238E27FC236}">
                <a16:creationId xmlns="" xmlns:a16="http://schemas.microsoft.com/office/drawing/2014/main" id="{1273037E-7B9C-7A89-516F-032E933421DC}"/>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91957953"/>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BC2E9806-3864-6B4F-44EA-CDCC0B2634E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89774661-D23F-C465-D6C7-E613F8B51528}"/>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 xmlns:a16="http://schemas.microsoft.com/office/drawing/2014/main" id="{6F2466F7-64CA-21C4-F6E6-5CC55D2838FA}"/>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 xmlns:a16="http://schemas.microsoft.com/office/drawing/2014/main" id="{3952B2DF-B68D-17D7-566E-687FF9020624}"/>
              </a:ext>
            </a:extLst>
          </p:cNvPr>
          <p:cNvSpPr>
            <a:spLocks noGrp="1"/>
          </p:cNvSpPr>
          <p:nvPr>
            <p:ph type="dt" sz="half" idx="10"/>
          </p:nvPr>
        </p:nvSpPr>
        <p:spPr/>
        <p:txBody>
          <a:bodyPr/>
          <a:lstStyle/>
          <a:p>
            <a:fld id="{67F45AC6-C491-4585-A584-9CE2AF7D5500}" type="datetime1">
              <a:rPr lang="en-US" smtClean="0"/>
              <a:t>2/23/2026</a:t>
            </a:fld>
            <a:endParaRPr lang="en-US"/>
          </a:p>
        </p:txBody>
      </p:sp>
      <p:sp>
        <p:nvSpPr>
          <p:cNvPr id="6" name="Θέση υποσέλιδου 5">
            <a:extLst>
              <a:ext uri="{FF2B5EF4-FFF2-40B4-BE49-F238E27FC236}">
                <a16:creationId xmlns="" xmlns:a16="http://schemas.microsoft.com/office/drawing/2014/main" id="{CFC58807-8FA5-1F90-41C3-B916EB636883}"/>
              </a:ext>
            </a:extLst>
          </p:cNvPr>
          <p:cNvSpPr>
            <a:spLocks noGrp="1"/>
          </p:cNvSpPr>
          <p:nvPr>
            <p:ph type="ftr" sz="quarter" idx="11"/>
          </p:nvPr>
        </p:nvSpPr>
        <p:spPr/>
        <p:txBody>
          <a:bodyPr/>
          <a:lstStyle/>
          <a:p>
            <a:endParaRPr lang="en-US" dirty="0"/>
          </a:p>
        </p:txBody>
      </p:sp>
      <p:sp>
        <p:nvSpPr>
          <p:cNvPr id="7" name="Θέση αριθμού διαφάνειας 6">
            <a:extLst>
              <a:ext uri="{FF2B5EF4-FFF2-40B4-BE49-F238E27FC236}">
                <a16:creationId xmlns="" xmlns:a16="http://schemas.microsoft.com/office/drawing/2014/main" id="{BF195E20-63F2-6E8B-8B48-D3A015FCC4A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5646320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30D70B19-3CC2-628B-A211-E5E75EB69C18}"/>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9090B748-057C-EDB1-CEAB-DCF8A79E25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 xmlns:a16="http://schemas.microsoft.com/office/drawing/2014/main" id="{CBB4C6E7-E4EE-49E9-0D37-BE649E76A928}"/>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 xmlns:a16="http://schemas.microsoft.com/office/drawing/2014/main" id="{05DF5EE8-8C44-88D3-0353-BC65DCB769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 xmlns:a16="http://schemas.microsoft.com/office/drawing/2014/main" id="{EF85F762-4EEB-0C0F-13B7-F44FDC57A0DC}"/>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 xmlns:a16="http://schemas.microsoft.com/office/drawing/2014/main" id="{6C3E20A7-6D04-F394-B6CC-3E25F3C92B5A}"/>
              </a:ext>
            </a:extLst>
          </p:cNvPr>
          <p:cNvSpPr>
            <a:spLocks noGrp="1"/>
          </p:cNvSpPr>
          <p:nvPr>
            <p:ph type="dt" sz="half" idx="10"/>
          </p:nvPr>
        </p:nvSpPr>
        <p:spPr/>
        <p:txBody>
          <a:bodyPr/>
          <a:lstStyle/>
          <a:p>
            <a:fld id="{67F45AC6-C491-4585-A584-9CE2AF7D5500}" type="datetime1">
              <a:rPr lang="en-US" smtClean="0"/>
              <a:t>2/23/2026</a:t>
            </a:fld>
            <a:endParaRPr lang="en-US"/>
          </a:p>
        </p:txBody>
      </p:sp>
      <p:sp>
        <p:nvSpPr>
          <p:cNvPr id="8" name="Θέση υποσέλιδου 7">
            <a:extLst>
              <a:ext uri="{FF2B5EF4-FFF2-40B4-BE49-F238E27FC236}">
                <a16:creationId xmlns="" xmlns:a16="http://schemas.microsoft.com/office/drawing/2014/main" id="{3CFC80BE-2F79-7AA8-A4A6-018A3BCAC1B4}"/>
              </a:ext>
            </a:extLst>
          </p:cNvPr>
          <p:cNvSpPr>
            <a:spLocks noGrp="1"/>
          </p:cNvSpPr>
          <p:nvPr>
            <p:ph type="ftr" sz="quarter" idx="11"/>
          </p:nvPr>
        </p:nvSpPr>
        <p:spPr/>
        <p:txBody>
          <a:bodyPr/>
          <a:lstStyle/>
          <a:p>
            <a:endParaRPr lang="en-US" dirty="0"/>
          </a:p>
        </p:txBody>
      </p:sp>
      <p:sp>
        <p:nvSpPr>
          <p:cNvPr id="9" name="Θέση αριθμού διαφάνειας 8">
            <a:extLst>
              <a:ext uri="{FF2B5EF4-FFF2-40B4-BE49-F238E27FC236}">
                <a16:creationId xmlns="" xmlns:a16="http://schemas.microsoft.com/office/drawing/2014/main" id="{DC6A4E80-5AB4-68FD-DB98-7175DA66370C}"/>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92115064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D4E733C8-04F2-C1F6-F049-78978DA240E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 xmlns:a16="http://schemas.microsoft.com/office/drawing/2014/main" id="{D6C377BE-54A5-1339-CDA4-02F237038311}"/>
              </a:ext>
            </a:extLst>
          </p:cNvPr>
          <p:cNvSpPr>
            <a:spLocks noGrp="1"/>
          </p:cNvSpPr>
          <p:nvPr>
            <p:ph type="dt" sz="half" idx="10"/>
          </p:nvPr>
        </p:nvSpPr>
        <p:spPr/>
        <p:txBody>
          <a:bodyPr/>
          <a:lstStyle/>
          <a:p>
            <a:fld id="{67F45AC6-C491-4585-A584-9CE2AF7D5500}" type="datetime1">
              <a:rPr lang="en-US" smtClean="0"/>
              <a:t>2/23/2026</a:t>
            </a:fld>
            <a:endParaRPr lang="en-US"/>
          </a:p>
        </p:txBody>
      </p:sp>
      <p:sp>
        <p:nvSpPr>
          <p:cNvPr id="4" name="Θέση υποσέλιδου 3">
            <a:extLst>
              <a:ext uri="{FF2B5EF4-FFF2-40B4-BE49-F238E27FC236}">
                <a16:creationId xmlns="" xmlns:a16="http://schemas.microsoft.com/office/drawing/2014/main" id="{DA4C07AE-EDAE-DC28-69A7-2390FC10F1D2}"/>
              </a:ext>
            </a:extLst>
          </p:cNvPr>
          <p:cNvSpPr>
            <a:spLocks noGrp="1"/>
          </p:cNvSpPr>
          <p:nvPr>
            <p:ph type="ftr" sz="quarter" idx="11"/>
          </p:nvPr>
        </p:nvSpPr>
        <p:spPr/>
        <p:txBody>
          <a:bodyPr/>
          <a:lstStyle/>
          <a:p>
            <a:endParaRPr lang="en-US" dirty="0"/>
          </a:p>
        </p:txBody>
      </p:sp>
      <p:sp>
        <p:nvSpPr>
          <p:cNvPr id="5" name="Θέση αριθμού διαφάνειας 4">
            <a:extLst>
              <a:ext uri="{FF2B5EF4-FFF2-40B4-BE49-F238E27FC236}">
                <a16:creationId xmlns="" xmlns:a16="http://schemas.microsoft.com/office/drawing/2014/main" id="{6AC4C307-1911-8AE7-3A42-F708196FF42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081024227"/>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 xmlns:a16="http://schemas.microsoft.com/office/drawing/2014/main" id="{D489AB02-37E6-58EA-BDC6-63EBB2A8B6A5}"/>
              </a:ext>
            </a:extLst>
          </p:cNvPr>
          <p:cNvSpPr>
            <a:spLocks noGrp="1"/>
          </p:cNvSpPr>
          <p:nvPr>
            <p:ph type="dt" sz="half" idx="10"/>
          </p:nvPr>
        </p:nvSpPr>
        <p:spPr/>
        <p:txBody>
          <a:bodyPr/>
          <a:lstStyle/>
          <a:p>
            <a:fld id="{67F45AC6-C491-4585-A584-9CE2AF7D5500}" type="datetime1">
              <a:rPr lang="en-US" smtClean="0"/>
              <a:t>2/23/2026</a:t>
            </a:fld>
            <a:endParaRPr lang="en-US"/>
          </a:p>
        </p:txBody>
      </p:sp>
      <p:sp>
        <p:nvSpPr>
          <p:cNvPr id="3" name="Θέση υποσέλιδου 2">
            <a:extLst>
              <a:ext uri="{FF2B5EF4-FFF2-40B4-BE49-F238E27FC236}">
                <a16:creationId xmlns="" xmlns:a16="http://schemas.microsoft.com/office/drawing/2014/main" id="{BD5C6E8D-0B3C-190D-27AA-1BFBD3E9C7BD}"/>
              </a:ext>
            </a:extLst>
          </p:cNvPr>
          <p:cNvSpPr>
            <a:spLocks noGrp="1"/>
          </p:cNvSpPr>
          <p:nvPr>
            <p:ph type="ftr" sz="quarter" idx="11"/>
          </p:nvPr>
        </p:nvSpPr>
        <p:spPr/>
        <p:txBody>
          <a:bodyPr/>
          <a:lstStyle/>
          <a:p>
            <a:endParaRPr lang="en-US" dirty="0"/>
          </a:p>
        </p:txBody>
      </p:sp>
      <p:sp>
        <p:nvSpPr>
          <p:cNvPr id="4" name="Θέση αριθμού διαφάνειας 3">
            <a:extLst>
              <a:ext uri="{FF2B5EF4-FFF2-40B4-BE49-F238E27FC236}">
                <a16:creationId xmlns="" xmlns:a16="http://schemas.microsoft.com/office/drawing/2014/main" id="{C8167FB6-7FC2-AEE9-890D-B233519480B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847192626"/>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DE6CED1E-ADCB-51D1-66A5-5BB8EF4A4AE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422B04CA-7ECA-21C9-A41D-42C9B3CB76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 xmlns:a16="http://schemas.microsoft.com/office/drawing/2014/main" id="{1DEB8C83-7B66-0DDC-44D3-9BE1739C3F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 xmlns:a16="http://schemas.microsoft.com/office/drawing/2014/main" id="{416B7623-8B88-A637-D8B0-E4B58802C2E5}"/>
              </a:ext>
            </a:extLst>
          </p:cNvPr>
          <p:cNvSpPr>
            <a:spLocks noGrp="1"/>
          </p:cNvSpPr>
          <p:nvPr>
            <p:ph type="dt" sz="half" idx="10"/>
          </p:nvPr>
        </p:nvSpPr>
        <p:spPr/>
        <p:txBody>
          <a:bodyPr/>
          <a:lstStyle/>
          <a:p>
            <a:fld id="{67F45AC6-C491-4585-A584-9CE2AF7D5500}" type="datetime1">
              <a:rPr lang="en-US" smtClean="0"/>
              <a:t>2/23/2026</a:t>
            </a:fld>
            <a:endParaRPr lang="en-US"/>
          </a:p>
        </p:txBody>
      </p:sp>
      <p:sp>
        <p:nvSpPr>
          <p:cNvPr id="6" name="Θέση υποσέλιδου 5">
            <a:extLst>
              <a:ext uri="{FF2B5EF4-FFF2-40B4-BE49-F238E27FC236}">
                <a16:creationId xmlns="" xmlns:a16="http://schemas.microsoft.com/office/drawing/2014/main" id="{1334B2AD-CB02-6880-2C69-E2AFB47BBDEE}"/>
              </a:ext>
            </a:extLst>
          </p:cNvPr>
          <p:cNvSpPr>
            <a:spLocks noGrp="1"/>
          </p:cNvSpPr>
          <p:nvPr>
            <p:ph type="ftr" sz="quarter" idx="11"/>
          </p:nvPr>
        </p:nvSpPr>
        <p:spPr/>
        <p:txBody>
          <a:bodyPr/>
          <a:lstStyle/>
          <a:p>
            <a:endParaRPr lang="en-US" dirty="0"/>
          </a:p>
        </p:txBody>
      </p:sp>
      <p:sp>
        <p:nvSpPr>
          <p:cNvPr id="7" name="Θέση αριθμού διαφάνειας 6">
            <a:extLst>
              <a:ext uri="{FF2B5EF4-FFF2-40B4-BE49-F238E27FC236}">
                <a16:creationId xmlns="" xmlns:a16="http://schemas.microsoft.com/office/drawing/2014/main" id="{5E9B455B-AC85-86AA-9109-C229094C46B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059182411"/>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B428C4A5-0A16-7D33-3E00-1CE56AA3331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 xmlns:a16="http://schemas.microsoft.com/office/drawing/2014/main" id="{30A4FC97-57D8-1823-B28B-0BB049C8BA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 xmlns:a16="http://schemas.microsoft.com/office/drawing/2014/main" id="{5992B0A5-6A7A-53C8-CE9F-783B3671A6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 xmlns:a16="http://schemas.microsoft.com/office/drawing/2014/main" id="{A1C49FFE-00A4-6ABF-31A9-78AD25C8B2F2}"/>
              </a:ext>
            </a:extLst>
          </p:cNvPr>
          <p:cNvSpPr>
            <a:spLocks noGrp="1"/>
          </p:cNvSpPr>
          <p:nvPr>
            <p:ph type="dt" sz="half" idx="10"/>
          </p:nvPr>
        </p:nvSpPr>
        <p:spPr/>
        <p:txBody>
          <a:bodyPr/>
          <a:lstStyle/>
          <a:p>
            <a:fld id="{67F45AC6-C491-4585-A584-9CE2AF7D5500}" type="datetime1">
              <a:rPr lang="en-US" smtClean="0"/>
              <a:t>2/23/2026</a:t>
            </a:fld>
            <a:endParaRPr lang="en-US"/>
          </a:p>
        </p:txBody>
      </p:sp>
      <p:sp>
        <p:nvSpPr>
          <p:cNvPr id="6" name="Θέση υποσέλιδου 5">
            <a:extLst>
              <a:ext uri="{FF2B5EF4-FFF2-40B4-BE49-F238E27FC236}">
                <a16:creationId xmlns="" xmlns:a16="http://schemas.microsoft.com/office/drawing/2014/main" id="{41C48E91-8B79-481D-01A9-CD533FD94B96}"/>
              </a:ext>
            </a:extLst>
          </p:cNvPr>
          <p:cNvSpPr>
            <a:spLocks noGrp="1"/>
          </p:cNvSpPr>
          <p:nvPr>
            <p:ph type="ftr" sz="quarter" idx="11"/>
          </p:nvPr>
        </p:nvSpPr>
        <p:spPr/>
        <p:txBody>
          <a:bodyPr/>
          <a:lstStyle/>
          <a:p>
            <a:endParaRPr lang="en-US" dirty="0"/>
          </a:p>
        </p:txBody>
      </p:sp>
      <p:sp>
        <p:nvSpPr>
          <p:cNvPr id="7" name="Θέση αριθμού διαφάνειας 6">
            <a:extLst>
              <a:ext uri="{FF2B5EF4-FFF2-40B4-BE49-F238E27FC236}">
                <a16:creationId xmlns="" xmlns:a16="http://schemas.microsoft.com/office/drawing/2014/main" id="{251B657F-6FCC-2E7D-B75C-6F92118D57A4}"/>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39589630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 xmlns:a16="http://schemas.microsoft.com/office/drawing/2014/main" id="{44FB3D41-A922-DDFD-AEBF-7250A8B469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4CABEA3B-CAE8-BB12-5325-91CA0434C3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 xmlns:a16="http://schemas.microsoft.com/office/drawing/2014/main" id="{F1ABBAE2-86D5-1377-F300-C8D4363A34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7F45AC6-C491-4585-A584-9CE2AF7D5500}" type="datetime1">
              <a:rPr lang="en-US" smtClean="0"/>
              <a:t>2/23/2026</a:t>
            </a:fld>
            <a:endParaRPr lang="en-US"/>
          </a:p>
        </p:txBody>
      </p:sp>
      <p:sp>
        <p:nvSpPr>
          <p:cNvPr id="5" name="Θέση υποσέλιδου 4">
            <a:extLst>
              <a:ext uri="{FF2B5EF4-FFF2-40B4-BE49-F238E27FC236}">
                <a16:creationId xmlns="" xmlns:a16="http://schemas.microsoft.com/office/drawing/2014/main" id="{B14E8569-B8C9-0428-FD5B-601ABA8C23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Θέση αριθμού διαφάνειας 5">
            <a:extLst>
              <a:ext uri="{FF2B5EF4-FFF2-40B4-BE49-F238E27FC236}">
                <a16:creationId xmlns="" xmlns:a16="http://schemas.microsoft.com/office/drawing/2014/main" id="{93FA66C7-FEA0-1180-AD7F-EB34C86497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2426183067"/>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28">
            <a:extLst>
              <a:ext uri="{FF2B5EF4-FFF2-40B4-BE49-F238E27FC236}">
                <a16:creationId xmlns="" xmlns:a16="http://schemas.microsoft.com/office/drawing/2014/main" id="{50E4C519-FBE9-4ABE-A8F9-C2CBE326932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3" descr="Εικόνα που περιέχει πολυχρωμία, θολούρα, ζωγραφική, τέχνη&#10;&#10;Το περιεχόμενο που δημιουργείται από τεχνολογία AI ενδέχεται να είναι εσφαλμένο.">
            <a:extLst>
              <a:ext uri="{FF2B5EF4-FFF2-40B4-BE49-F238E27FC236}">
                <a16:creationId xmlns="" xmlns:a16="http://schemas.microsoft.com/office/drawing/2014/main" id="{7DA3C171-35D8-945A-E947-4BD32141DD09}"/>
              </a:ext>
            </a:extLst>
          </p:cNvPr>
          <p:cNvPicPr>
            <a:picLocks noChangeAspect="1"/>
          </p:cNvPicPr>
          <p:nvPr/>
        </p:nvPicPr>
        <p:blipFill>
          <a:blip r:embed="rId2"/>
          <a:srcRect l="8032" r="-1" b="-1"/>
          <a:stretch/>
        </p:blipFill>
        <p:spPr>
          <a:xfrm>
            <a:off x="3272292" y="-1"/>
            <a:ext cx="8946363" cy="6858000"/>
          </a:xfrm>
          <a:custGeom>
            <a:avLst/>
            <a:gdLst/>
            <a:ahLst/>
            <a:cxnLst/>
            <a:rect l="l" t="t" r="r" b="b"/>
            <a:pathLst>
              <a:path w="8946363" h="6858000">
                <a:moveTo>
                  <a:pt x="0" y="0"/>
                </a:moveTo>
                <a:lnTo>
                  <a:pt x="8946363" y="0"/>
                </a:lnTo>
                <a:lnTo>
                  <a:pt x="8946363" y="6858000"/>
                </a:lnTo>
                <a:lnTo>
                  <a:pt x="1" y="6858000"/>
                </a:lnTo>
                <a:lnTo>
                  <a:pt x="60040" y="6788731"/>
                </a:lnTo>
                <a:cubicBezTo>
                  <a:pt x="770566" y="5928901"/>
                  <a:pt x="1210035" y="4741057"/>
                  <a:pt x="1210035" y="3429001"/>
                </a:cubicBezTo>
                <a:cubicBezTo>
                  <a:pt x="1210035" y="2116945"/>
                  <a:pt x="770566" y="929101"/>
                  <a:pt x="60040" y="69272"/>
                </a:cubicBezTo>
                <a:close/>
              </a:path>
            </a:pathLst>
          </a:custGeom>
        </p:spPr>
      </p:pic>
      <p:sp useBgFill="1">
        <p:nvSpPr>
          <p:cNvPr id="40" name="Freeform: Shape 30">
            <a:extLst>
              <a:ext uri="{FF2B5EF4-FFF2-40B4-BE49-F238E27FC236}">
                <a16:creationId xmlns="" xmlns:a16="http://schemas.microsoft.com/office/drawing/2014/main" id="{80EC29FB-299E-49F3-8C7B-01199632A30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
            <a:ext cx="4455672" cy="6858000"/>
          </a:xfrm>
          <a:custGeom>
            <a:avLst/>
            <a:gdLst>
              <a:gd name="connsiteX0" fmla="*/ 0 w 4455672"/>
              <a:gd name="connsiteY0" fmla="*/ 0 h 6858000"/>
              <a:gd name="connsiteX1" fmla="*/ 3245636 w 4455672"/>
              <a:gd name="connsiteY1" fmla="*/ 0 h 6858000"/>
              <a:gd name="connsiteX2" fmla="*/ 3305677 w 4455672"/>
              <a:gd name="connsiteY2" fmla="*/ 69272 h 6858000"/>
              <a:gd name="connsiteX3" fmla="*/ 4455672 w 4455672"/>
              <a:gd name="connsiteY3" fmla="*/ 3429001 h 6858000"/>
              <a:gd name="connsiteX4" fmla="*/ 3305677 w 4455672"/>
              <a:gd name="connsiteY4" fmla="*/ 6788731 h 6858000"/>
              <a:gd name="connsiteX5" fmla="*/ 3245638 w 4455672"/>
              <a:gd name="connsiteY5" fmla="*/ 6858000 h 6858000"/>
              <a:gd name="connsiteX6" fmla="*/ 0 w 445567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55672" h="6858000">
                <a:moveTo>
                  <a:pt x="0" y="0"/>
                </a:moveTo>
                <a:lnTo>
                  <a:pt x="3245636" y="0"/>
                </a:lnTo>
                <a:lnTo>
                  <a:pt x="3305677" y="69272"/>
                </a:lnTo>
                <a:cubicBezTo>
                  <a:pt x="4016203" y="929101"/>
                  <a:pt x="4455672" y="2116945"/>
                  <a:pt x="4455672" y="3429001"/>
                </a:cubicBezTo>
                <a:cubicBezTo>
                  <a:pt x="4455672" y="4741057"/>
                  <a:pt x="4016203" y="5928901"/>
                  <a:pt x="3305677" y="6788731"/>
                </a:cubicBezTo>
                <a:lnTo>
                  <a:pt x="3245638" y="6858000"/>
                </a:lnTo>
                <a:lnTo>
                  <a:pt x="0" y="6858000"/>
                </a:lnTo>
                <a:close/>
              </a:path>
            </a:pathLst>
          </a:custGeom>
          <a:ln w="9525">
            <a:solidFill>
              <a:srgbClr val="EFEFEF"/>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1" name="Freeform: Shape 32">
            <a:extLst>
              <a:ext uri="{FF2B5EF4-FFF2-40B4-BE49-F238E27FC236}">
                <a16:creationId xmlns="" xmlns:a16="http://schemas.microsoft.com/office/drawing/2014/main" id="{C29A2522-B27A-45C5-897B-79A1407D159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4446528" cy="6858000"/>
          </a:xfrm>
          <a:custGeom>
            <a:avLst/>
            <a:gdLst>
              <a:gd name="connsiteX0" fmla="*/ 0 w 4446528"/>
              <a:gd name="connsiteY0" fmla="*/ 0 h 6858000"/>
              <a:gd name="connsiteX1" fmla="*/ 3236492 w 4446528"/>
              <a:gd name="connsiteY1" fmla="*/ 0 h 6858000"/>
              <a:gd name="connsiteX2" fmla="*/ 3296533 w 4446528"/>
              <a:gd name="connsiteY2" fmla="*/ 69272 h 6858000"/>
              <a:gd name="connsiteX3" fmla="*/ 4446528 w 4446528"/>
              <a:gd name="connsiteY3" fmla="*/ 3429001 h 6858000"/>
              <a:gd name="connsiteX4" fmla="*/ 3296533 w 4446528"/>
              <a:gd name="connsiteY4" fmla="*/ 6788731 h 6858000"/>
              <a:gd name="connsiteX5" fmla="*/ 3236494 w 4446528"/>
              <a:gd name="connsiteY5" fmla="*/ 6858000 h 6858000"/>
              <a:gd name="connsiteX6" fmla="*/ 0 w 4446528"/>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46528" h="6858000">
                <a:moveTo>
                  <a:pt x="0" y="0"/>
                </a:moveTo>
                <a:lnTo>
                  <a:pt x="3236492" y="0"/>
                </a:lnTo>
                <a:lnTo>
                  <a:pt x="3296533" y="69272"/>
                </a:lnTo>
                <a:cubicBezTo>
                  <a:pt x="4007059" y="929101"/>
                  <a:pt x="4446528" y="2116945"/>
                  <a:pt x="4446528" y="3429001"/>
                </a:cubicBezTo>
                <a:cubicBezTo>
                  <a:pt x="4446528" y="4741057"/>
                  <a:pt x="4007059" y="5928901"/>
                  <a:pt x="3296533" y="6788731"/>
                </a:cubicBezTo>
                <a:lnTo>
                  <a:pt x="3236494"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Τίτλος 1">
            <a:extLst>
              <a:ext uri="{FF2B5EF4-FFF2-40B4-BE49-F238E27FC236}">
                <a16:creationId xmlns="" xmlns:a16="http://schemas.microsoft.com/office/drawing/2014/main" id="{7337C253-0C69-0ABC-C36C-2775C2742B9D}"/>
              </a:ext>
            </a:extLst>
          </p:cNvPr>
          <p:cNvSpPr>
            <a:spLocks noGrp="1"/>
          </p:cNvSpPr>
          <p:nvPr>
            <p:ph type="ctrTitle"/>
          </p:nvPr>
        </p:nvSpPr>
        <p:spPr>
          <a:xfrm>
            <a:off x="371093" y="1161288"/>
            <a:ext cx="4382061" cy="1239012"/>
          </a:xfrm>
        </p:spPr>
        <p:txBody>
          <a:bodyPr vert="horz" lIns="91440" tIns="45720" rIns="91440" bIns="45720" rtlCol="0" anchor="ctr">
            <a:normAutofit fontScale="90000"/>
          </a:bodyPr>
          <a:lstStyle/>
          <a:p>
            <a:r>
              <a:rPr lang="el-GR" sz="4000" b="1" dirty="0" smtClean="0">
                <a:latin typeface="Cambria" panose="02040503050406030204" pitchFamily="18" charset="0"/>
                <a:ea typeface="Cambria" panose="02040503050406030204" pitchFamily="18" charset="0"/>
              </a:rPr>
              <a:t>Δεξιότητες διαπροσωπικής επικοινωνίας</a:t>
            </a:r>
            <a:endParaRPr lang="en-US" sz="4000" b="1" dirty="0">
              <a:latin typeface="Cambria" panose="02040503050406030204" pitchFamily="18" charset="0"/>
              <a:ea typeface="Cambria" panose="02040503050406030204" pitchFamily="18" charset="0"/>
            </a:endParaRPr>
          </a:p>
        </p:txBody>
      </p:sp>
      <p:sp>
        <p:nvSpPr>
          <p:cNvPr id="42" name="Rectangle 34">
            <a:extLst>
              <a:ext uri="{FF2B5EF4-FFF2-40B4-BE49-F238E27FC236}">
                <a16:creationId xmlns="" xmlns:a16="http://schemas.microsoft.com/office/drawing/2014/main" id="{98E79BE4-34FE-485A-98A5-92CE8F7C47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420961"/>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3" name="Rectangle 36">
            <a:extLst>
              <a:ext uri="{FF2B5EF4-FFF2-40B4-BE49-F238E27FC236}">
                <a16:creationId xmlns="" xmlns:a16="http://schemas.microsoft.com/office/drawing/2014/main" id="{7A5F0580-5EE9-419F-96EE-B6529EF6E7D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14181" y="2443480"/>
            <a:ext cx="338328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Υπότιτλος 2">
            <a:extLst>
              <a:ext uri="{FF2B5EF4-FFF2-40B4-BE49-F238E27FC236}">
                <a16:creationId xmlns="" xmlns:a16="http://schemas.microsoft.com/office/drawing/2014/main" id="{BE2AC268-C656-AC2E-5F25-28BCCBA53F38}"/>
              </a:ext>
            </a:extLst>
          </p:cNvPr>
          <p:cNvSpPr>
            <a:spLocks noGrp="1"/>
          </p:cNvSpPr>
          <p:nvPr>
            <p:ph type="subTitle" idx="1"/>
          </p:nvPr>
        </p:nvSpPr>
        <p:spPr>
          <a:xfrm>
            <a:off x="371093" y="2718054"/>
            <a:ext cx="3769585" cy="3207258"/>
          </a:xfrm>
        </p:spPr>
        <p:txBody>
          <a:bodyPr vert="horz" lIns="91440" tIns="45720" rIns="91440" bIns="45720" rtlCol="0" anchor="t">
            <a:normAutofit/>
          </a:bodyPr>
          <a:lstStyle/>
          <a:p>
            <a:endParaRPr lang="el-GR" sz="1900" dirty="0" smtClean="0">
              <a:latin typeface="Cambria" panose="02040503050406030204" pitchFamily="18" charset="0"/>
              <a:ea typeface="Cambria" panose="02040503050406030204" pitchFamily="18" charset="0"/>
            </a:endParaRPr>
          </a:p>
          <a:p>
            <a:endParaRPr lang="el-GR" sz="1900" dirty="0">
              <a:latin typeface="Cambria" panose="02040503050406030204" pitchFamily="18" charset="0"/>
              <a:ea typeface="Cambria" panose="02040503050406030204" pitchFamily="18" charset="0"/>
            </a:endParaRPr>
          </a:p>
          <a:p>
            <a:r>
              <a:rPr lang="en-US" sz="1900" dirty="0" smtClean="0">
                <a:latin typeface="Cambria" panose="02040503050406030204" pitchFamily="18" charset="0"/>
                <a:ea typeface="Cambria" panose="02040503050406030204" pitchFamily="18" charset="0"/>
              </a:rPr>
              <a:t>Μάθημα</a:t>
            </a:r>
            <a:r>
              <a:rPr lang="en-US" sz="1900" dirty="0">
                <a:latin typeface="Cambria" panose="02040503050406030204" pitchFamily="18" charset="0"/>
                <a:ea typeface="Cambria" panose="02040503050406030204" pitchFamily="18" charset="0"/>
              </a:rPr>
              <a:t>: </a:t>
            </a:r>
            <a:r>
              <a:rPr lang="el-GR" sz="1900" dirty="0" smtClean="0">
                <a:latin typeface="Cambria" panose="02040503050406030204" pitchFamily="18" charset="0"/>
                <a:ea typeface="Cambria" panose="02040503050406030204" pitchFamily="18" charset="0"/>
              </a:rPr>
              <a:t>Μεθοδολογία Κοινωνικής Εργασίας</a:t>
            </a:r>
            <a:endParaRPr lang="en-US" sz="1900" dirty="0">
              <a:latin typeface="Cambria" panose="02040503050406030204" pitchFamily="18" charset="0"/>
              <a:ea typeface="Cambria" panose="02040503050406030204" pitchFamily="18" charset="0"/>
            </a:endParaRPr>
          </a:p>
          <a:p>
            <a:endParaRPr lang="el-GR" sz="1900" dirty="0" smtClean="0">
              <a:latin typeface="Cambria" panose="02040503050406030204" pitchFamily="18" charset="0"/>
              <a:ea typeface="Cambria" panose="02040503050406030204" pitchFamily="18" charset="0"/>
            </a:endParaRPr>
          </a:p>
          <a:p>
            <a:r>
              <a:rPr lang="el-GR" sz="1900" dirty="0" smtClean="0">
                <a:latin typeface="Cambria" panose="02040503050406030204" pitchFamily="18" charset="0"/>
                <a:ea typeface="Cambria" panose="02040503050406030204" pitchFamily="18" charset="0"/>
              </a:rPr>
              <a:t>Όλγα Κατσιάνη</a:t>
            </a:r>
            <a:r>
              <a:rPr lang="el-GR" sz="1900" dirty="0" smtClean="0">
                <a:latin typeface="Cambria" panose="02040503050406030204" pitchFamily="18" charset="0"/>
                <a:ea typeface="Cambria" panose="02040503050406030204" pitchFamily="18" charset="0"/>
              </a:rPr>
              <a:t>, Επίκουρη Καθηγήτρια</a:t>
            </a:r>
            <a:endParaRPr lang="en-US" sz="1900" dirty="0">
              <a:latin typeface="Cambria" panose="02040503050406030204" pitchFamily="18" charset="0"/>
              <a:ea typeface="Cambria" panose="02040503050406030204" pitchFamily="18" charset="0"/>
            </a:endParaRPr>
          </a:p>
          <a:p>
            <a:pPr indent="-228600" algn="l">
              <a:buFont typeface="Arial" panose="020B0604020202020204" pitchFamily="34" charset="0"/>
              <a:buChar char="•"/>
            </a:pPr>
            <a:endParaRPr lang="en-US" sz="17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2059338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907EF6B7-1338-4443-8C46-6A318D952D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 xmlns:a16="http://schemas.microsoft.com/office/drawing/2014/main" id="{DAAE4CDD-124C-4DCF-9584-B6033B545D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 xmlns:a16="http://schemas.microsoft.com/office/drawing/2014/main" id="{081E4A58-353D-44AE-B2FC-2A74E2E400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Θέση περιεχομένου 2">
            <a:extLst>
              <a:ext uri="{FF2B5EF4-FFF2-40B4-BE49-F238E27FC236}">
                <a16:creationId xmlns="" xmlns:a16="http://schemas.microsoft.com/office/drawing/2014/main" id="{CB250FFE-2B2B-6CBF-CE8B-F30568E8DDE8}"/>
              </a:ext>
            </a:extLst>
          </p:cNvPr>
          <p:cNvSpPr>
            <a:spLocks noGrp="1"/>
          </p:cNvSpPr>
          <p:nvPr>
            <p:ph idx="1"/>
          </p:nvPr>
        </p:nvSpPr>
        <p:spPr>
          <a:xfrm>
            <a:off x="4167273" y="69012"/>
            <a:ext cx="7340366" cy="6107952"/>
          </a:xfrm>
        </p:spPr>
        <p:txBody>
          <a:bodyPr anchor="ctr">
            <a:normAutofit/>
          </a:bodyPr>
          <a:lstStyle/>
          <a:p>
            <a:pPr marL="0" indent="0" algn="just">
              <a:buNone/>
            </a:pPr>
            <a:r>
              <a:rPr lang="el-GR" dirty="0" smtClean="0">
                <a:latin typeface="Cambria" panose="02040503050406030204" pitchFamily="18" charset="0"/>
                <a:ea typeface="Cambria" panose="02040503050406030204" pitchFamily="18" charset="0"/>
              </a:rPr>
              <a:t>Η αναγνώριση από τον Κ.Λ. των δικών του στερεοτύπων, των αρνητικών στάσεων και των προκαταλήψεων είναι σημαντικό βήμα για να γίνει επαρκής επαγγελματίας. </a:t>
            </a:r>
          </a:p>
          <a:p>
            <a:pPr marL="0" indent="0" algn="just">
              <a:buNone/>
            </a:pPr>
            <a:endParaRPr lang="el-GR" dirty="0" smtClean="0">
              <a:latin typeface="Cambria" panose="02040503050406030204" pitchFamily="18" charset="0"/>
              <a:ea typeface="Cambria" panose="02040503050406030204" pitchFamily="18" charset="0"/>
            </a:endParaRPr>
          </a:p>
          <a:p>
            <a:pPr marL="0" indent="0" algn="just">
              <a:buNone/>
            </a:pPr>
            <a:r>
              <a:rPr lang="el-GR" dirty="0" smtClean="0">
                <a:latin typeface="Cambria" panose="02040503050406030204" pitchFamily="18" charset="0"/>
                <a:ea typeface="Cambria" panose="02040503050406030204" pitchFamily="18" charset="0"/>
              </a:rPr>
              <a:t>Οι δεξιότητες αυτοαντίληψης </a:t>
            </a:r>
            <a:r>
              <a:rPr lang="el-GR" dirty="0" err="1" smtClean="0">
                <a:latin typeface="Cambria" panose="02040503050406030204" pitchFamily="18" charset="0"/>
                <a:ea typeface="Cambria" panose="02040503050406030204" pitchFamily="18" charset="0"/>
              </a:rPr>
              <a:t>κατακτώνται</a:t>
            </a:r>
            <a:r>
              <a:rPr lang="el-GR" dirty="0" smtClean="0">
                <a:latin typeface="Cambria" panose="02040503050406030204" pitchFamily="18" charset="0"/>
                <a:ea typeface="Cambria" panose="02040503050406030204" pitchFamily="18" charset="0"/>
              </a:rPr>
              <a:t> από τον Κ.Λ. με την εκπαίδευση, την επαγγελματική εμπειρία, την εποπτεία, τον προβληματισμό και την κριτική διερεύνηση συναισθημάτων σε μία πορεία αναζήτησης του πραγματικού εαυτού. </a:t>
            </a:r>
            <a:endParaRPr lang="el-GR" dirty="0" smtClean="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085138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F837543A-6020-4505-A233-C9DB4BF740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 xmlns:a16="http://schemas.microsoft.com/office/drawing/2014/main" id="{7A36E95A-088C-4547-CAC0-C0ADEFCA9FAB}"/>
              </a:ext>
            </a:extLst>
          </p:cNvPr>
          <p:cNvSpPr>
            <a:spLocks noGrp="1"/>
          </p:cNvSpPr>
          <p:nvPr>
            <p:ph type="title"/>
          </p:nvPr>
        </p:nvSpPr>
        <p:spPr>
          <a:xfrm>
            <a:off x="795460" y="-1"/>
            <a:ext cx="5558489" cy="1325563"/>
          </a:xfrm>
        </p:spPr>
        <p:txBody>
          <a:bodyPr>
            <a:normAutofit/>
          </a:bodyPr>
          <a:lstStyle/>
          <a:p>
            <a:pPr algn="ctr"/>
            <a:r>
              <a:rPr lang="el-GR" sz="2800" b="1" dirty="0" smtClean="0">
                <a:latin typeface="Cambria" panose="02040503050406030204" pitchFamily="18" charset="0"/>
                <a:ea typeface="Cambria" panose="02040503050406030204" pitchFamily="18" charset="0"/>
              </a:rPr>
              <a:t>3</a:t>
            </a:r>
            <a:r>
              <a:rPr lang="en-US" sz="2800" b="1" dirty="0" smtClean="0">
                <a:latin typeface="Cambria" panose="02040503050406030204" pitchFamily="18" charset="0"/>
                <a:ea typeface="Cambria" panose="02040503050406030204" pitchFamily="18" charset="0"/>
              </a:rPr>
              <a:t>. </a:t>
            </a:r>
            <a:r>
              <a:rPr lang="el-GR" sz="2800" b="1" dirty="0" smtClean="0">
                <a:latin typeface="Cambria" panose="02040503050406030204" pitchFamily="18" charset="0"/>
                <a:ea typeface="Cambria" panose="02040503050406030204" pitchFamily="18" charset="0"/>
              </a:rPr>
              <a:t>Δεξιότητες ανάλυσης</a:t>
            </a:r>
            <a:endParaRPr lang="el-GR" sz="2800" b="1" dirty="0">
              <a:latin typeface="Cambria" panose="02040503050406030204" pitchFamily="18" charset="0"/>
              <a:ea typeface="Cambria" panose="02040503050406030204" pitchFamily="18" charset="0"/>
            </a:endParaRPr>
          </a:p>
        </p:txBody>
      </p:sp>
      <p:sp>
        <p:nvSpPr>
          <p:cNvPr id="10" name="Freeform: Shape 9">
            <a:extLst>
              <a:ext uri="{FF2B5EF4-FFF2-40B4-BE49-F238E27FC236}">
                <a16:creationId xmlns="" xmlns:a16="http://schemas.microsoft.com/office/drawing/2014/main" id="{35B16301-FB18-48BA-A6DD-C37CAF6F9A1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Θέση περιεχομένου 2">
            <a:extLst>
              <a:ext uri="{FF2B5EF4-FFF2-40B4-BE49-F238E27FC236}">
                <a16:creationId xmlns="" xmlns:a16="http://schemas.microsoft.com/office/drawing/2014/main" id="{DA2ACAF8-788A-A7C5-A4AF-90A8E2EA9C9D}"/>
              </a:ext>
            </a:extLst>
          </p:cNvPr>
          <p:cNvSpPr>
            <a:spLocks noGrp="1"/>
          </p:cNvSpPr>
          <p:nvPr>
            <p:ph idx="1"/>
          </p:nvPr>
        </p:nvSpPr>
        <p:spPr>
          <a:xfrm>
            <a:off x="838200" y="1550992"/>
            <a:ext cx="5558489" cy="4625971"/>
          </a:xfrm>
        </p:spPr>
        <p:txBody>
          <a:bodyPr>
            <a:normAutofit lnSpcReduction="10000"/>
          </a:bodyPr>
          <a:lstStyle/>
          <a:p>
            <a:pPr marL="0" indent="0" algn="just">
              <a:buNone/>
            </a:pPr>
            <a:r>
              <a:rPr lang="el-GR" sz="2400" dirty="0" smtClean="0">
                <a:latin typeface="Cambria" panose="02040503050406030204" pitchFamily="18" charset="0"/>
                <a:ea typeface="Cambria" panose="02040503050406030204" pitchFamily="18" charset="0"/>
              </a:rPr>
              <a:t>Στη μεθοδολογία της κοινωνικής Εργασίας οι </a:t>
            </a:r>
            <a:r>
              <a:rPr lang="el-GR" sz="2400" b="1" dirty="0" smtClean="0">
                <a:solidFill>
                  <a:srgbClr val="FF0000"/>
                </a:solidFill>
                <a:latin typeface="Cambria" panose="02040503050406030204" pitchFamily="18" charset="0"/>
                <a:ea typeface="Cambria" panose="02040503050406030204" pitchFamily="18" charset="0"/>
              </a:rPr>
              <a:t>αναλυτικές δεξιότητες </a:t>
            </a:r>
            <a:r>
              <a:rPr lang="el-GR" sz="2400" dirty="0" smtClean="0">
                <a:latin typeface="Cambria" panose="02040503050406030204" pitchFamily="18" charset="0"/>
                <a:ea typeface="Cambria" panose="02040503050406030204" pitchFamily="18" charset="0"/>
              </a:rPr>
              <a:t>αναφέρονται στην ικανότητα του Κ.Λ. να επιμερίζει, να κατατέμνει το συνολικό παρουσιαζόμενο πρόβλημα που διατυπώνει το άτομο σε νοητικά </a:t>
            </a:r>
            <a:r>
              <a:rPr lang="el-GR" sz="2400" dirty="0" smtClean="0">
                <a:solidFill>
                  <a:srgbClr val="FF0000"/>
                </a:solidFill>
                <a:latin typeface="Cambria" panose="02040503050406030204" pitchFamily="18" charset="0"/>
                <a:ea typeface="Cambria" panose="02040503050406030204" pitchFamily="18" charset="0"/>
              </a:rPr>
              <a:t>κατασκευάσματα ή ενότητες </a:t>
            </a:r>
            <a:r>
              <a:rPr lang="el-GR" sz="2400" dirty="0" smtClean="0">
                <a:latin typeface="Cambria" panose="02040503050406030204" pitchFamily="18" charset="0"/>
                <a:ea typeface="Cambria" panose="02040503050406030204" pitchFamily="18" charset="0"/>
              </a:rPr>
              <a:t>για την αρτιότερη κατανόηση, μελέτη, επίλυση του προβλήματος. </a:t>
            </a:r>
          </a:p>
          <a:p>
            <a:pPr marL="0" indent="0" algn="just">
              <a:buNone/>
            </a:pPr>
            <a:r>
              <a:rPr lang="el-GR" sz="2400" dirty="0" smtClean="0">
                <a:latin typeface="Cambria" panose="02040503050406030204" pitchFamily="18" charset="0"/>
                <a:ea typeface="Cambria" panose="02040503050406030204" pitchFamily="18" charset="0"/>
              </a:rPr>
              <a:t>Οι επιμέρους ενότητες είναι οι φάσεις </a:t>
            </a:r>
            <a:r>
              <a:rPr lang="el-GR" sz="2400" u="sng" dirty="0" smtClean="0">
                <a:solidFill>
                  <a:srgbClr val="FF0000"/>
                </a:solidFill>
                <a:latin typeface="Cambria" panose="02040503050406030204" pitchFamily="18" charset="0"/>
                <a:ea typeface="Cambria" panose="02040503050406030204" pitchFamily="18" charset="0"/>
              </a:rPr>
              <a:t>της μελέτης</a:t>
            </a:r>
            <a:r>
              <a:rPr lang="el-GR" sz="2400" dirty="0" smtClean="0">
                <a:latin typeface="Cambria" panose="02040503050406030204" pitchFamily="18" charset="0"/>
                <a:ea typeface="Cambria" panose="02040503050406030204" pitchFamily="18" charset="0"/>
              </a:rPr>
              <a:t>, </a:t>
            </a:r>
            <a:r>
              <a:rPr lang="el-GR" sz="2400" u="sng" dirty="0" smtClean="0">
                <a:solidFill>
                  <a:srgbClr val="00B0F0"/>
                </a:solidFill>
                <a:latin typeface="Cambria" panose="02040503050406030204" pitchFamily="18" charset="0"/>
                <a:ea typeface="Cambria" panose="02040503050406030204" pitchFamily="18" charset="0"/>
              </a:rPr>
              <a:t>της διαγνωστικής εκτίμησης</a:t>
            </a:r>
            <a:r>
              <a:rPr lang="el-GR" sz="2400" dirty="0" smtClean="0">
                <a:latin typeface="Cambria" panose="02040503050406030204" pitchFamily="18" charset="0"/>
                <a:ea typeface="Cambria" panose="02040503050406030204" pitchFamily="18" charset="0"/>
              </a:rPr>
              <a:t>, </a:t>
            </a:r>
            <a:r>
              <a:rPr lang="el-GR" sz="2400" u="sng" dirty="0" smtClean="0">
                <a:solidFill>
                  <a:srgbClr val="00B050"/>
                </a:solidFill>
                <a:latin typeface="Cambria" panose="02040503050406030204" pitchFamily="18" charset="0"/>
                <a:ea typeface="Cambria" panose="02040503050406030204" pitchFamily="18" charset="0"/>
              </a:rPr>
              <a:t>του σχεδιασμού δράσης</a:t>
            </a:r>
            <a:r>
              <a:rPr lang="el-GR" sz="2400" dirty="0" smtClean="0">
                <a:latin typeface="Cambria" panose="02040503050406030204" pitchFamily="18" charset="0"/>
                <a:ea typeface="Cambria" panose="02040503050406030204" pitchFamily="18" charset="0"/>
              </a:rPr>
              <a:t>, </a:t>
            </a:r>
            <a:r>
              <a:rPr lang="el-GR" sz="2400" u="sng" dirty="0" smtClean="0">
                <a:solidFill>
                  <a:srgbClr val="FFC000"/>
                </a:solidFill>
                <a:latin typeface="Cambria" panose="02040503050406030204" pitchFamily="18" charset="0"/>
                <a:ea typeface="Cambria" panose="02040503050406030204" pitchFamily="18" charset="0"/>
              </a:rPr>
              <a:t>της παρέμβασης</a:t>
            </a:r>
            <a:r>
              <a:rPr lang="el-GR" sz="2400" dirty="0" smtClean="0">
                <a:latin typeface="Cambria" panose="02040503050406030204" pitchFamily="18" charset="0"/>
                <a:ea typeface="Cambria" panose="02040503050406030204" pitchFamily="18" charset="0"/>
              </a:rPr>
              <a:t>, </a:t>
            </a:r>
            <a:r>
              <a:rPr lang="el-GR" sz="2400" u="sng" dirty="0" smtClean="0">
                <a:solidFill>
                  <a:schemeClr val="accent5">
                    <a:lumMod val="75000"/>
                  </a:schemeClr>
                </a:solidFill>
                <a:latin typeface="Cambria" panose="02040503050406030204" pitchFamily="18" charset="0"/>
                <a:ea typeface="Cambria" panose="02040503050406030204" pitchFamily="18" charset="0"/>
              </a:rPr>
              <a:t>της αξιολόγησης</a:t>
            </a:r>
            <a:r>
              <a:rPr lang="el-GR" sz="2400" dirty="0" smtClean="0">
                <a:latin typeface="Cambria" panose="02040503050406030204" pitchFamily="18" charset="0"/>
                <a:ea typeface="Cambria" panose="02040503050406030204" pitchFamily="18" charset="0"/>
              </a:rPr>
              <a:t> και </a:t>
            </a:r>
            <a:r>
              <a:rPr lang="el-GR" sz="2400" u="sng" dirty="0" smtClean="0">
                <a:solidFill>
                  <a:srgbClr val="FF0000"/>
                </a:solidFill>
                <a:latin typeface="Cambria" panose="02040503050406030204" pitchFamily="18" charset="0"/>
                <a:ea typeface="Cambria" panose="02040503050406030204" pitchFamily="18" charset="0"/>
              </a:rPr>
              <a:t>της περάτωσης</a:t>
            </a:r>
            <a:r>
              <a:rPr lang="el-GR" sz="2400" dirty="0" smtClean="0">
                <a:solidFill>
                  <a:srgbClr val="FF0000"/>
                </a:solidFill>
                <a:latin typeface="Cambria" panose="02040503050406030204" pitchFamily="18" charset="0"/>
                <a:ea typeface="Cambria" panose="02040503050406030204" pitchFamily="18" charset="0"/>
              </a:rPr>
              <a:t>. </a:t>
            </a:r>
            <a:endParaRPr lang="el-GR" sz="2400" dirty="0">
              <a:solidFill>
                <a:srgbClr val="FF0000"/>
              </a:solidFill>
              <a:latin typeface="Cambria" panose="02040503050406030204" pitchFamily="18" charset="0"/>
              <a:ea typeface="Cambria" panose="02040503050406030204" pitchFamily="18" charset="0"/>
            </a:endParaRPr>
          </a:p>
        </p:txBody>
      </p:sp>
      <p:sp>
        <p:nvSpPr>
          <p:cNvPr id="12" name="Oval 11">
            <a:extLst>
              <a:ext uri="{FF2B5EF4-FFF2-40B4-BE49-F238E27FC236}">
                <a16:creationId xmlns="" xmlns:a16="http://schemas.microsoft.com/office/drawing/2014/main" id="{C3C0D90E-074A-4F52-9B11-B52BEF4BCBE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 xmlns:a16="http://schemas.microsoft.com/office/drawing/2014/main" id="{CABBD4C1-E6F8-46F6-8152-A8A97490B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 xmlns:a16="http://schemas.microsoft.com/office/drawing/2014/main" id="{83BA5EF5-1FE9-4BF9-83BB-269BCDDF615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 xmlns:a16="http://schemas.microsoft.com/office/drawing/2014/main" id="{4B3BCACB-5880-460B-9606-8C433A9AF99D}"/>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 xmlns:a16="http://schemas.microsoft.com/office/drawing/2014/main" id="{88853921-7BC9-4BDE-ACAB-133C683C82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 xmlns:a16="http://schemas.microsoft.com/office/drawing/2014/main" id="{09192968-3AE7-4470-A61C-97294BB927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 xmlns:a16="http://schemas.microsoft.com/office/drawing/2014/main" id="{3AB72E55-43E4-4356-BFE8-E2102CB0B50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12665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F837543A-6020-4505-A233-C9DB4BF740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 xmlns:a16="http://schemas.microsoft.com/office/drawing/2014/main" id="{7A36E95A-088C-4547-CAC0-C0ADEFCA9FAB}"/>
              </a:ext>
            </a:extLst>
          </p:cNvPr>
          <p:cNvSpPr>
            <a:spLocks noGrp="1"/>
          </p:cNvSpPr>
          <p:nvPr>
            <p:ph type="title"/>
          </p:nvPr>
        </p:nvSpPr>
        <p:spPr>
          <a:xfrm>
            <a:off x="795460" y="-1"/>
            <a:ext cx="5558489" cy="1325563"/>
          </a:xfrm>
        </p:spPr>
        <p:txBody>
          <a:bodyPr>
            <a:normAutofit/>
          </a:bodyPr>
          <a:lstStyle/>
          <a:p>
            <a:pPr algn="ctr"/>
            <a:r>
              <a:rPr lang="el-GR" sz="2800" b="1" dirty="0" smtClean="0">
                <a:latin typeface="Cambria" panose="02040503050406030204" pitchFamily="18" charset="0"/>
                <a:ea typeface="Cambria" panose="02040503050406030204" pitchFamily="18" charset="0"/>
              </a:rPr>
              <a:t>4</a:t>
            </a:r>
            <a:r>
              <a:rPr lang="en-US" sz="2800" b="1" dirty="0" smtClean="0">
                <a:latin typeface="Cambria" panose="02040503050406030204" pitchFamily="18" charset="0"/>
                <a:ea typeface="Cambria" panose="02040503050406030204" pitchFamily="18" charset="0"/>
              </a:rPr>
              <a:t>. </a:t>
            </a:r>
            <a:r>
              <a:rPr lang="el-GR" sz="2800" b="1" dirty="0" smtClean="0">
                <a:latin typeface="Cambria" panose="02040503050406030204" pitchFamily="18" charset="0"/>
                <a:ea typeface="Cambria" panose="02040503050406030204" pitchFamily="18" charset="0"/>
              </a:rPr>
              <a:t>Χειρισμού συναισθημάτων</a:t>
            </a:r>
            <a:endParaRPr lang="el-GR" sz="2800" b="1" dirty="0">
              <a:latin typeface="Cambria" panose="02040503050406030204" pitchFamily="18" charset="0"/>
              <a:ea typeface="Cambria" panose="02040503050406030204" pitchFamily="18" charset="0"/>
            </a:endParaRPr>
          </a:p>
        </p:txBody>
      </p:sp>
      <p:sp>
        <p:nvSpPr>
          <p:cNvPr id="10" name="Freeform: Shape 9">
            <a:extLst>
              <a:ext uri="{FF2B5EF4-FFF2-40B4-BE49-F238E27FC236}">
                <a16:creationId xmlns="" xmlns:a16="http://schemas.microsoft.com/office/drawing/2014/main" id="{35B16301-FB18-48BA-A6DD-C37CAF6F9A1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Θέση περιεχομένου 2">
            <a:extLst>
              <a:ext uri="{FF2B5EF4-FFF2-40B4-BE49-F238E27FC236}">
                <a16:creationId xmlns="" xmlns:a16="http://schemas.microsoft.com/office/drawing/2014/main" id="{DA2ACAF8-788A-A7C5-A4AF-90A8E2EA9C9D}"/>
              </a:ext>
            </a:extLst>
          </p:cNvPr>
          <p:cNvSpPr>
            <a:spLocks noGrp="1"/>
          </p:cNvSpPr>
          <p:nvPr>
            <p:ph idx="1"/>
          </p:nvPr>
        </p:nvSpPr>
        <p:spPr>
          <a:xfrm>
            <a:off x="838200" y="1550992"/>
            <a:ext cx="5778260" cy="4918819"/>
          </a:xfrm>
        </p:spPr>
        <p:txBody>
          <a:bodyPr>
            <a:normAutofit/>
          </a:bodyPr>
          <a:lstStyle/>
          <a:p>
            <a:pPr marL="0" indent="0" algn="just">
              <a:buClr>
                <a:schemeClr val="accent5">
                  <a:lumMod val="75000"/>
                </a:schemeClr>
              </a:buClr>
              <a:buNone/>
            </a:pPr>
            <a:r>
              <a:rPr lang="el-GR" sz="2400" dirty="0" smtClean="0">
                <a:latin typeface="Cambria" panose="02040503050406030204" pitchFamily="18" charset="0"/>
                <a:ea typeface="Cambria" panose="02040503050406030204" pitchFamily="18" charset="0"/>
              </a:rPr>
              <a:t>Δύο μεγάλες κατηγορίες:</a:t>
            </a:r>
          </a:p>
          <a:p>
            <a:pPr marL="0" indent="0" algn="just">
              <a:buClr>
                <a:schemeClr val="accent5">
                  <a:lumMod val="75000"/>
                </a:schemeClr>
              </a:buClr>
              <a:buNone/>
            </a:pPr>
            <a:endParaRPr lang="el-GR" sz="2400" dirty="0">
              <a:latin typeface="Cambria" panose="02040503050406030204" pitchFamily="18" charset="0"/>
              <a:ea typeface="Cambria" panose="02040503050406030204" pitchFamily="18" charset="0"/>
            </a:endParaRPr>
          </a:p>
          <a:p>
            <a:pPr algn="just">
              <a:buClr>
                <a:schemeClr val="accent5">
                  <a:lumMod val="75000"/>
                </a:schemeClr>
              </a:buClr>
              <a:buFontTx/>
              <a:buChar char="-"/>
            </a:pPr>
            <a:r>
              <a:rPr lang="el-GR" sz="2400" dirty="0" smtClean="0">
                <a:latin typeface="Cambria" panose="02040503050406030204" pitchFamily="18" charset="0"/>
                <a:ea typeface="Cambria" panose="02040503050406030204" pitchFamily="18" charset="0"/>
              </a:rPr>
              <a:t>Στις δεξιότητες που βοηθούν τους εξυπηρετούμενους να χειριστούν τα συναισθήματά τους</a:t>
            </a:r>
          </a:p>
          <a:p>
            <a:pPr algn="just">
              <a:buClr>
                <a:schemeClr val="accent5">
                  <a:lumMod val="75000"/>
                </a:schemeClr>
              </a:buClr>
              <a:buFontTx/>
              <a:buChar char="-"/>
            </a:pPr>
            <a:r>
              <a:rPr lang="el-GR" sz="2400" dirty="0" smtClean="0">
                <a:latin typeface="Cambria" panose="02040503050406030204" pitchFamily="18" charset="0"/>
                <a:ea typeface="Cambria" panose="02040503050406030204" pitchFamily="18" charset="0"/>
              </a:rPr>
              <a:t>Στις δεξιότητες που βοηθούν τους εξυπηρετούμενους να χειριστούν τα προβλήματά τους. </a:t>
            </a:r>
            <a:endParaRPr lang="el-GR" sz="2400" dirty="0">
              <a:latin typeface="Cambria" panose="02040503050406030204" pitchFamily="18" charset="0"/>
              <a:ea typeface="Cambria" panose="02040503050406030204" pitchFamily="18" charset="0"/>
            </a:endParaRPr>
          </a:p>
        </p:txBody>
      </p:sp>
      <p:sp>
        <p:nvSpPr>
          <p:cNvPr id="12" name="Oval 11">
            <a:extLst>
              <a:ext uri="{FF2B5EF4-FFF2-40B4-BE49-F238E27FC236}">
                <a16:creationId xmlns="" xmlns:a16="http://schemas.microsoft.com/office/drawing/2014/main" id="{C3C0D90E-074A-4F52-9B11-B52BEF4BCBE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 xmlns:a16="http://schemas.microsoft.com/office/drawing/2014/main" id="{CABBD4C1-E6F8-46F6-8152-A8A97490B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 xmlns:a16="http://schemas.microsoft.com/office/drawing/2014/main" id="{83BA5EF5-1FE9-4BF9-83BB-269BCDDF615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 xmlns:a16="http://schemas.microsoft.com/office/drawing/2014/main" id="{4B3BCACB-5880-460B-9606-8C433A9AF99D}"/>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 xmlns:a16="http://schemas.microsoft.com/office/drawing/2014/main" id="{88853921-7BC9-4BDE-ACAB-133C683C82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 xmlns:a16="http://schemas.microsoft.com/office/drawing/2014/main" id="{09192968-3AE7-4470-A61C-97294BB927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 xmlns:a16="http://schemas.microsoft.com/office/drawing/2014/main" id="{3AB72E55-43E4-4356-BFE8-E2102CB0B50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2803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F837543A-6020-4505-A233-C9DB4BF740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 xmlns:a16="http://schemas.microsoft.com/office/drawing/2014/main" id="{7A36E95A-088C-4547-CAC0-C0ADEFCA9FAB}"/>
              </a:ext>
            </a:extLst>
          </p:cNvPr>
          <p:cNvSpPr>
            <a:spLocks noGrp="1"/>
          </p:cNvSpPr>
          <p:nvPr>
            <p:ph type="title"/>
          </p:nvPr>
        </p:nvSpPr>
        <p:spPr>
          <a:xfrm>
            <a:off x="795460" y="-1"/>
            <a:ext cx="5558489" cy="1325563"/>
          </a:xfrm>
        </p:spPr>
        <p:txBody>
          <a:bodyPr>
            <a:normAutofit/>
          </a:bodyPr>
          <a:lstStyle/>
          <a:p>
            <a:pPr algn="ctr"/>
            <a:r>
              <a:rPr lang="el-GR" sz="2800" b="1" dirty="0" smtClean="0">
                <a:latin typeface="Cambria" panose="02040503050406030204" pitchFamily="18" charset="0"/>
                <a:ea typeface="Cambria" panose="02040503050406030204" pitchFamily="18" charset="0"/>
              </a:rPr>
              <a:t>5</a:t>
            </a:r>
            <a:r>
              <a:rPr lang="en-US" sz="2800" b="1" dirty="0" smtClean="0">
                <a:latin typeface="Cambria" panose="02040503050406030204" pitchFamily="18" charset="0"/>
                <a:ea typeface="Cambria" panose="02040503050406030204" pitchFamily="18" charset="0"/>
              </a:rPr>
              <a:t>. </a:t>
            </a:r>
            <a:r>
              <a:rPr lang="el-GR" sz="2800" b="1" dirty="0" smtClean="0">
                <a:latin typeface="Cambria" panose="02040503050406030204" pitchFamily="18" charset="0"/>
                <a:ea typeface="Cambria" panose="02040503050406030204" pitchFamily="18" charset="0"/>
              </a:rPr>
              <a:t>Προσωπικής Επάρκειας</a:t>
            </a:r>
            <a:endParaRPr lang="el-GR" sz="2800" b="1" dirty="0">
              <a:latin typeface="Cambria" panose="02040503050406030204" pitchFamily="18" charset="0"/>
              <a:ea typeface="Cambria" panose="02040503050406030204" pitchFamily="18" charset="0"/>
            </a:endParaRPr>
          </a:p>
        </p:txBody>
      </p:sp>
      <p:sp>
        <p:nvSpPr>
          <p:cNvPr id="10" name="Freeform: Shape 9">
            <a:extLst>
              <a:ext uri="{FF2B5EF4-FFF2-40B4-BE49-F238E27FC236}">
                <a16:creationId xmlns="" xmlns:a16="http://schemas.microsoft.com/office/drawing/2014/main" id="{35B16301-FB18-48BA-A6DD-C37CAF6F9A1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Θέση περιεχομένου 2">
            <a:extLst>
              <a:ext uri="{FF2B5EF4-FFF2-40B4-BE49-F238E27FC236}">
                <a16:creationId xmlns="" xmlns:a16="http://schemas.microsoft.com/office/drawing/2014/main" id="{DA2ACAF8-788A-A7C5-A4AF-90A8E2EA9C9D}"/>
              </a:ext>
            </a:extLst>
          </p:cNvPr>
          <p:cNvSpPr>
            <a:spLocks noGrp="1"/>
          </p:cNvSpPr>
          <p:nvPr>
            <p:ph idx="1"/>
          </p:nvPr>
        </p:nvSpPr>
        <p:spPr>
          <a:xfrm>
            <a:off x="838200" y="1550992"/>
            <a:ext cx="5778260" cy="4918819"/>
          </a:xfrm>
        </p:spPr>
        <p:txBody>
          <a:bodyPr>
            <a:normAutofit/>
          </a:bodyPr>
          <a:lstStyle/>
          <a:p>
            <a:pPr algn="just">
              <a:buClr>
                <a:schemeClr val="accent5">
                  <a:lumMod val="75000"/>
                </a:schemeClr>
              </a:buClr>
              <a:buFont typeface="Wingdings" panose="05000000000000000000" pitchFamily="2" charset="2"/>
              <a:buChar char="q"/>
            </a:pPr>
            <a:r>
              <a:rPr lang="el-GR" sz="2400" dirty="0" smtClean="0">
                <a:solidFill>
                  <a:srgbClr val="FF0000"/>
                </a:solidFill>
                <a:latin typeface="Cambria" panose="02040503050406030204" pitchFamily="18" charset="0"/>
                <a:ea typeface="Cambria" panose="02040503050406030204" pitchFamily="18" charset="0"/>
              </a:rPr>
              <a:t> </a:t>
            </a:r>
            <a:r>
              <a:rPr lang="el-GR" sz="2400" dirty="0" smtClean="0">
                <a:latin typeface="Cambria" panose="02040503050406030204" pitchFamily="18" charset="0"/>
                <a:ea typeface="Cambria" panose="02040503050406030204" pitchFamily="18" charset="0"/>
              </a:rPr>
              <a:t>Διεκδικητικές Δεξιότητες: ικανότητα Κ.Λ. να διαπραγματεύεται τα δικαιώματά του στο επαγγελματικό του περιβάλλον διατηρώντας την ισορροπία μεταξύ διεκδίκησης και υποχωρητικότητας. </a:t>
            </a:r>
          </a:p>
          <a:p>
            <a:pPr algn="just">
              <a:buClr>
                <a:schemeClr val="accent5">
                  <a:lumMod val="75000"/>
                </a:schemeClr>
              </a:buClr>
              <a:buFont typeface="Wingdings" panose="05000000000000000000" pitchFamily="2" charset="2"/>
              <a:buChar char="q"/>
            </a:pPr>
            <a:r>
              <a:rPr lang="el-GR" sz="2400" dirty="0">
                <a:solidFill>
                  <a:srgbClr val="FF0000"/>
                </a:solidFill>
                <a:latin typeface="Cambria" panose="02040503050406030204" pitchFamily="18" charset="0"/>
                <a:ea typeface="Cambria" panose="02040503050406030204" pitchFamily="18" charset="0"/>
              </a:rPr>
              <a:t> </a:t>
            </a:r>
            <a:r>
              <a:rPr lang="el-GR" sz="2400" dirty="0" smtClean="0">
                <a:latin typeface="Cambria" panose="02040503050406030204" pitchFamily="18" charset="0"/>
                <a:ea typeface="Cambria" panose="02040503050406030204" pitchFamily="18" charset="0"/>
              </a:rPr>
              <a:t>Δεξιότητες διαχείρισης του </a:t>
            </a:r>
            <a:r>
              <a:rPr lang="el-GR" sz="2400" dirty="0" err="1" smtClean="0">
                <a:latin typeface="Cambria" panose="02040503050406030204" pitchFamily="18" charset="0"/>
                <a:ea typeface="Cambria" panose="02040503050406030204" pitchFamily="18" charset="0"/>
              </a:rPr>
              <a:t>στρές</a:t>
            </a:r>
            <a:r>
              <a:rPr lang="el-GR" sz="2400" dirty="0" smtClean="0">
                <a:latin typeface="Cambria" panose="02040503050406030204" pitchFamily="18" charset="0"/>
                <a:ea typeface="Cambria" panose="02040503050406030204" pitchFamily="18" charset="0"/>
              </a:rPr>
              <a:t>: παρακολούθηση της έντασης των στρεσογόνων παραγόντων/ ανάπτυξη προσαρμοστικών μηχανισμών.</a:t>
            </a:r>
          </a:p>
          <a:p>
            <a:pPr algn="just">
              <a:buClr>
                <a:schemeClr val="accent5">
                  <a:lumMod val="75000"/>
                </a:schemeClr>
              </a:buClr>
              <a:buFont typeface="Wingdings" panose="05000000000000000000" pitchFamily="2" charset="2"/>
              <a:buChar char="q"/>
            </a:pPr>
            <a:r>
              <a:rPr lang="el-GR" sz="2400" dirty="0">
                <a:solidFill>
                  <a:srgbClr val="FF0000"/>
                </a:solidFill>
                <a:latin typeface="Cambria" panose="02040503050406030204" pitchFamily="18" charset="0"/>
                <a:ea typeface="Cambria" panose="02040503050406030204" pitchFamily="18" charset="0"/>
              </a:rPr>
              <a:t> </a:t>
            </a:r>
            <a:r>
              <a:rPr lang="el-GR" sz="2400" dirty="0" smtClean="0">
                <a:latin typeface="Cambria" panose="02040503050406030204" pitchFamily="18" charset="0"/>
                <a:ea typeface="Cambria" panose="02040503050406030204" pitchFamily="18" charset="0"/>
              </a:rPr>
              <a:t>Δεξιότητες διαχείρισης χρόνου: Κατάλλη</a:t>
            </a:r>
            <a:r>
              <a:rPr lang="el-GR" sz="2400" dirty="0" smtClean="0">
                <a:latin typeface="Cambria" panose="02040503050406030204" pitchFamily="18" charset="0"/>
                <a:ea typeface="Cambria" panose="02040503050406030204" pitchFamily="18" charset="0"/>
              </a:rPr>
              <a:t>λη χρήση χρόνου και ενέργειας</a:t>
            </a:r>
            <a:endParaRPr lang="el-GR" sz="2400" dirty="0">
              <a:solidFill>
                <a:srgbClr val="FF0000"/>
              </a:solidFill>
              <a:latin typeface="Cambria" panose="02040503050406030204" pitchFamily="18" charset="0"/>
              <a:ea typeface="Cambria" panose="02040503050406030204" pitchFamily="18" charset="0"/>
            </a:endParaRPr>
          </a:p>
        </p:txBody>
      </p:sp>
      <p:sp>
        <p:nvSpPr>
          <p:cNvPr id="12" name="Oval 11">
            <a:extLst>
              <a:ext uri="{FF2B5EF4-FFF2-40B4-BE49-F238E27FC236}">
                <a16:creationId xmlns="" xmlns:a16="http://schemas.microsoft.com/office/drawing/2014/main" id="{C3C0D90E-074A-4F52-9B11-B52BEF4BCBE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 xmlns:a16="http://schemas.microsoft.com/office/drawing/2014/main" id="{CABBD4C1-E6F8-46F6-8152-A8A97490B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 xmlns:a16="http://schemas.microsoft.com/office/drawing/2014/main" id="{83BA5EF5-1FE9-4BF9-83BB-269BCDDF615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 xmlns:a16="http://schemas.microsoft.com/office/drawing/2014/main" id="{4B3BCACB-5880-460B-9606-8C433A9AF99D}"/>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 xmlns:a16="http://schemas.microsoft.com/office/drawing/2014/main" id="{88853921-7BC9-4BDE-ACAB-133C683C82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 xmlns:a16="http://schemas.microsoft.com/office/drawing/2014/main" id="{09192968-3AE7-4470-A61C-97294BB927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 xmlns:a16="http://schemas.microsoft.com/office/drawing/2014/main" id="{3AB72E55-43E4-4356-BFE8-E2102CB0B50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91881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F837543A-6020-4505-A233-C9DB4BF740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 xmlns:a16="http://schemas.microsoft.com/office/drawing/2014/main" id="{7A36E95A-088C-4547-CAC0-C0ADEFCA9FAB}"/>
              </a:ext>
            </a:extLst>
          </p:cNvPr>
          <p:cNvSpPr>
            <a:spLocks noGrp="1"/>
          </p:cNvSpPr>
          <p:nvPr>
            <p:ph type="title"/>
          </p:nvPr>
        </p:nvSpPr>
        <p:spPr>
          <a:xfrm>
            <a:off x="795460" y="-1"/>
            <a:ext cx="5558489" cy="1325563"/>
          </a:xfrm>
        </p:spPr>
        <p:txBody>
          <a:bodyPr>
            <a:normAutofit/>
          </a:bodyPr>
          <a:lstStyle/>
          <a:p>
            <a:pPr algn="ctr"/>
            <a:r>
              <a:rPr lang="el-GR" sz="2800" b="1" dirty="0" smtClean="0">
                <a:latin typeface="Cambria" panose="02040503050406030204" pitchFamily="18" charset="0"/>
                <a:ea typeface="Cambria" panose="02040503050406030204" pitchFamily="18" charset="0"/>
              </a:rPr>
              <a:t>6</a:t>
            </a:r>
            <a:r>
              <a:rPr lang="en-US" sz="2800" b="1" dirty="0" smtClean="0">
                <a:latin typeface="Cambria" panose="02040503050406030204" pitchFamily="18" charset="0"/>
                <a:ea typeface="Cambria" panose="02040503050406030204" pitchFamily="18" charset="0"/>
              </a:rPr>
              <a:t>. </a:t>
            </a:r>
            <a:r>
              <a:rPr lang="el-GR" sz="2800" b="1" dirty="0" smtClean="0">
                <a:latin typeface="Cambria" panose="02040503050406030204" pitchFamily="18" charset="0"/>
                <a:ea typeface="Cambria" panose="02040503050406030204" pitchFamily="18" charset="0"/>
              </a:rPr>
              <a:t>Δεξιότητες παρουσίασης προφορικού και γραπτού λόγου</a:t>
            </a:r>
            <a:endParaRPr lang="el-GR" sz="2800" b="1" dirty="0">
              <a:latin typeface="Cambria" panose="02040503050406030204" pitchFamily="18" charset="0"/>
              <a:ea typeface="Cambria" panose="02040503050406030204" pitchFamily="18" charset="0"/>
            </a:endParaRPr>
          </a:p>
        </p:txBody>
      </p:sp>
      <p:sp>
        <p:nvSpPr>
          <p:cNvPr id="10" name="Freeform: Shape 9">
            <a:extLst>
              <a:ext uri="{FF2B5EF4-FFF2-40B4-BE49-F238E27FC236}">
                <a16:creationId xmlns="" xmlns:a16="http://schemas.microsoft.com/office/drawing/2014/main" id="{35B16301-FB18-48BA-A6DD-C37CAF6F9A1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Θέση περιεχομένου 2">
            <a:extLst>
              <a:ext uri="{FF2B5EF4-FFF2-40B4-BE49-F238E27FC236}">
                <a16:creationId xmlns="" xmlns:a16="http://schemas.microsoft.com/office/drawing/2014/main" id="{DA2ACAF8-788A-A7C5-A4AF-90A8E2EA9C9D}"/>
              </a:ext>
            </a:extLst>
          </p:cNvPr>
          <p:cNvSpPr>
            <a:spLocks noGrp="1"/>
          </p:cNvSpPr>
          <p:nvPr>
            <p:ph idx="1"/>
          </p:nvPr>
        </p:nvSpPr>
        <p:spPr>
          <a:xfrm>
            <a:off x="838200" y="1550992"/>
            <a:ext cx="5778260" cy="4918819"/>
          </a:xfrm>
        </p:spPr>
        <p:txBody>
          <a:bodyPr>
            <a:normAutofit/>
          </a:bodyPr>
          <a:lstStyle/>
          <a:p>
            <a:pPr marL="0" indent="0" algn="just">
              <a:buClr>
                <a:schemeClr val="accent5">
                  <a:lumMod val="75000"/>
                </a:schemeClr>
              </a:buClr>
              <a:buNone/>
            </a:pPr>
            <a:r>
              <a:rPr lang="el-GR" sz="2400" dirty="0" smtClean="0">
                <a:latin typeface="Cambria" panose="02040503050406030204" pitchFamily="18" charset="0"/>
                <a:ea typeface="Cambria" panose="02040503050406030204" pitchFamily="18" charset="0"/>
              </a:rPr>
              <a:t>Ο Κ.Λ. χρειάζεται να τηρεί γραπτά κείμενα σε φακέλους, εκθέσεις, παραπεμπτικά έγγραφα, συνεδρίες ομάδων ή επιτροπών.</a:t>
            </a:r>
          </a:p>
          <a:p>
            <a:pPr marL="0" indent="0" algn="just">
              <a:buClr>
                <a:schemeClr val="accent5">
                  <a:lumMod val="75000"/>
                </a:schemeClr>
              </a:buClr>
              <a:buNone/>
            </a:pPr>
            <a:endParaRPr lang="el-GR" sz="2400" dirty="0">
              <a:latin typeface="Cambria" panose="02040503050406030204" pitchFamily="18" charset="0"/>
              <a:ea typeface="Cambria" panose="02040503050406030204" pitchFamily="18" charset="0"/>
            </a:endParaRPr>
          </a:p>
          <a:p>
            <a:pPr marL="0" indent="0" algn="just">
              <a:buClr>
                <a:schemeClr val="accent5">
                  <a:lumMod val="75000"/>
                </a:schemeClr>
              </a:buClr>
              <a:buNone/>
            </a:pPr>
            <a:r>
              <a:rPr lang="el-GR" sz="2400" dirty="0" smtClean="0">
                <a:latin typeface="Cambria" panose="02040503050406030204" pitchFamily="18" charset="0"/>
                <a:ea typeface="Cambria" panose="02040503050406030204" pitchFamily="18" charset="0"/>
              </a:rPr>
              <a:t>Οι δεξιότητες προφορικού λόγου αναφέρονται στην παρουσίαση περιστατικών στις συνεδρίες διεπιστημονικής ομάδας, σε καταθέσεις σε δικαστήρια κ.α.</a:t>
            </a:r>
          </a:p>
          <a:p>
            <a:pPr marL="0" indent="0" algn="just">
              <a:buClr>
                <a:schemeClr val="accent5">
                  <a:lumMod val="75000"/>
                </a:schemeClr>
              </a:buClr>
              <a:buNone/>
            </a:pPr>
            <a:r>
              <a:rPr lang="el-GR" sz="2400" dirty="0" smtClean="0">
                <a:latin typeface="Cambria" panose="02040503050406030204" pitchFamily="18" charset="0"/>
                <a:ea typeface="Cambria" panose="02040503050406030204" pitchFamily="18" charset="0"/>
              </a:rPr>
              <a:t>Επίσης, η τηλεφωνική επικοινωνία π.χ. γραμμές </a:t>
            </a:r>
            <a:r>
              <a:rPr lang="en-US" sz="2400" dirty="0" err="1" smtClean="0">
                <a:latin typeface="Cambria" panose="02040503050406030204" pitchFamily="18" charset="0"/>
                <a:ea typeface="Cambria" panose="02040503050406030204" pitchFamily="18" charset="0"/>
              </a:rPr>
              <a:t>sos</a:t>
            </a:r>
            <a:r>
              <a:rPr lang="en-US" sz="2400" dirty="0" smtClean="0">
                <a:latin typeface="Cambria" panose="02040503050406030204" pitchFamily="18" charset="0"/>
                <a:ea typeface="Cambria" panose="02040503050406030204" pitchFamily="18" charset="0"/>
              </a:rPr>
              <a:t> </a:t>
            </a:r>
            <a:r>
              <a:rPr lang="el-GR" sz="2400" dirty="0" smtClean="0">
                <a:latin typeface="Cambria" panose="02040503050406030204" pitchFamily="18" charset="0"/>
                <a:ea typeface="Cambria" panose="02040503050406030204" pitchFamily="18" charset="0"/>
              </a:rPr>
              <a:t>για καταστάσεις κρίσεις αποτελεί δεξιότητα.  </a:t>
            </a:r>
            <a:endParaRPr lang="el-GR" sz="2400" dirty="0">
              <a:latin typeface="Cambria" panose="02040503050406030204" pitchFamily="18" charset="0"/>
              <a:ea typeface="Cambria" panose="02040503050406030204" pitchFamily="18" charset="0"/>
            </a:endParaRPr>
          </a:p>
        </p:txBody>
      </p:sp>
      <p:sp>
        <p:nvSpPr>
          <p:cNvPr id="12" name="Oval 11">
            <a:extLst>
              <a:ext uri="{FF2B5EF4-FFF2-40B4-BE49-F238E27FC236}">
                <a16:creationId xmlns="" xmlns:a16="http://schemas.microsoft.com/office/drawing/2014/main" id="{C3C0D90E-074A-4F52-9B11-B52BEF4BCBE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 xmlns:a16="http://schemas.microsoft.com/office/drawing/2014/main" id="{CABBD4C1-E6F8-46F6-8152-A8A97490B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 xmlns:a16="http://schemas.microsoft.com/office/drawing/2014/main" id="{83BA5EF5-1FE9-4BF9-83BB-269BCDDF615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 xmlns:a16="http://schemas.microsoft.com/office/drawing/2014/main" id="{4B3BCACB-5880-460B-9606-8C433A9AF99D}"/>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 xmlns:a16="http://schemas.microsoft.com/office/drawing/2014/main" id="{88853921-7BC9-4BDE-ACAB-133C683C82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 xmlns:a16="http://schemas.microsoft.com/office/drawing/2014/main" id="{09192968-3AE7-4470-A61C-97294BB927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 xmlns:a16="http://schemas.microsoft.com/office/drawing/2014/main" id="{3AB72E55-43E4-4356-BFE8-E2102CB0B50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806913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F837543A-6020-4505-A233-C9DB4BF740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 xmlns:a16="http://schemas.microsoft.com/office/drawing/2014/main" id="{7A36E95A-088C-4547-CAC0-C0ADEFCA9FAB}"/>
              </a:ext>
            </a:extLst>
          </p:cNvPr>
          <p:cNvSpPr>
            <a:spLocks noGrp="1"/>
          </p:cNvSpPr>
          <p:nvPr>
            <p:ph type="title"/>
          </p:nvPr>
        </p:nvSpPr>
        <p:spPr>
          <a:xfrm>
            <a:off x="795460" y="-1"/>
            <a:ext cx="5558489" cy="1325563"/>
          </a:xfrm>
        </p:spPr>
        <p:txBody>
          <a:bodyPr>
            <a:normAutofit/>
          </a:bodyPr>
          <a:lstStyle/>
          <a:p>
            <a:pPr algn="ctr"/>
            <a:r>
              <a:rPr lang="el-GR" sz="2800" b="1" dirty="0">
                <a:latin typeface="Cambria" panose="02040503050406030204" pitchFamily="18" charset="0"/>
                <a:ea typeface="Cambria" panose="02040503050406030204" pitchFamily="18" charset="0"/>
              </a:rPr>
              <a:t>7</a:t>
            </a:r>
            <a:r>
              <a:rPr lang="en-US" sz="2800" b="1" dirty="0" smtClean="0">
                <a:latin typeface="Cambria" panose="02040503050406030204" pitchFamily="18" charset="0"/>
                <a:ea typeface="Cambria" panose="02040503050406030204" pitchFamily="18" charset="0"/>
              </a:rPr>
              <a:t>. </a:t>
            </a:r>
            <a:r>
              <a:rPr lang="el-GR" sz="2800" b="1" dirty="0" smtClean="0">
                <a:latin typeface="Cambria" panose="02040503050406030204" pitchFamily="18" charset="0"/>
                <a:ea typeface="Cambria" panose="02040503050406030204" pitchFamily="18" charset="0"/>
              </a:rPr>
              <a:t>Συντονιστικές δεξιότητες</a:t>
            </a:r>
            <a:endParaRPr lang="el-GR" sz="2800" b="1" dirty="0">
              <a:latin typeface="Cambria" panose="02040503050406030204" pitchFamily="18" charset="0"/>
              <a:ea typeface="Cambria" panose="02040503050406030204" pitchFamily="18" charset="0"/>
            </a:endParaRPr>
          </a:p>
        </p:txBody>
      </p:sp>
      <p:sp>
        <p:nvSpPr>
          <p:cNvPr id="10" name="Freeform: Shape 9">
            <a:extLst>
              <a:ext uri="{FF2B5EF4-FFF2-40B4-BE49-F238E27FC236}">
                <a16:creationId xmlns="" xmlns:a16="http://schemas.microsoft.com/office/drawing/2014/main" id="{35B16301-FB18-48BA-A6DD-C37CAF6F9A1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Θέση περιεχομένου 2">
            <a:extLst>
              <a:ext uri="{FF2B5EF4-FFF2-40B4-BE49-F238E27FC236}">
                <a16:creationId xmlns="" xmlns:a16="http://schemas.microsoft.com/office/drawing/2014/main" id="{DA2ACAF8-788A-A7C5-A4AF-90A8E2EA9C9D}"/>
              </a:ext>
            </a:extLst>
          </p:cNvPr>
          <p:cNvSpPr>
            <a:spLocks noGrp="1"/>
          </p:cNvSpPr>
          <p:nvPr>
            <p:ph idx="1"/>
          </p:nvPr>
        </p:nvSpPr>
        <p:spPr>
          <a:xfrm>
            <a:off x="838200" y="1550992"/>
            <a:ext cx="5778260" cy="4918819"/>
          </a:xfrm>
        </p:spPr>
        <p:txBody>
          <a:bodyPr>
            <a:normAutofit/>
          </a:bodyPr>
          <a:lstStyle/>
          <a:p>
            <a:pPr marL="0" indent="0" algn="just">
              <a:buClr>
                <a:schemeClr val="accent5">
                  <a:lumMod val="75000"/>
                </a:schemeClr>
              </a:buClr>
              <a:buNone/>
            </a:pPr>
            <a:r>
              <a:rPr lang="el-GR" sz="2400" dirty="0" smtClean="0">
                <a:latin typeface="Cambria" panose="02040503050406030204" pitchFamily="18" charset="0"/>
                <a:ea typeface="Cambria" panose="02040503050406030204" pitchFamily="18" charset="0"/>
              </a:rPr>
              <a:t>Ο Κ.Λ. ασκεί συντονιστικές δεξιότητες σε θέσεις που αναφέρονται </a:t>
            </a:r>
            <a:r>
              <a:rPr lang="el-GR" sz="2400" dirty="0" smtClean="0">
                <a:solidFill>
                  <a:srgbClr val="FF0000"/>
                </a:solidFill>
                <a:latin typeface="Cambria" panose="02040503050406030204" pitchFamily="18" charset="0"/>
                <a:ea typeface="Cambria" panose="02040503050406030204" pitchFamily="18" charset="0"/>
              </a:rPr>
              <a:t>α) Διαχείριση φροντίδας</a:t>
            </a:r>
            <a:r>
              <a:rPr lang="el-GR" sz="2400" dirty="0" smtClean="0">
                <a:latin typeface="Cambria" panose="02040503050406030204" pitchFamily="18" charset="0"/>
                <a:ea typeface="Cambria" panose="02040503050406030204" pitchFamily="18" charset="0"/>
              </a:rPr>
              <a:t>- π.χ. διαχείριση εθελοντών ή φροντιστών. </a:t>
            </a:r>
          </a:p>
          <a:p>
            <a:pPr marL="0" indent="0" algn="just">
              <a:buClr>
                <a:schemeClr val="accent5">
                  <a:lumMod val="75000"/>
                </a:schemeClr>
              </a:buClr>
              <a:buNone/>
            </a:pPr>
            <a:r>
              <a:rPr lang="el-GR" sz="2400" dirty="0" smtClean="0">
                <a:latin typeface="Cambria" panose="02040503050406030204" pitchFamily="18" charset="0"/>
                <a:ea typeface="Cambria" panose="02040503050406030204" pitchFamily="18" charset="0"/>
              </a:rPr>
              <a:t>Β) </a:t>
            </a:r>
            <a:r>
              <a:rPr lang="el-GR" sz="2400" dirty="0" smtClean="0">
                <a:solidFill>
                  <a:srgbClr val="FF0000"/>
                </a:solidFill>
                <a:latin typeface="Cambria" panose="02040503050406030204" pitchFamily="18" charset="0"/>
                <a:ea typeface="Cambria" panose="02040503050406030204" pitchFamily="18" charset="0"/>
              </a:rPr>
              <a:t>Συντονισμός στη </a:t>
            </a:r>
            <a:r>
              <a:rPr lang="el-GR" sz="2400" dirty="0" err="1" smtClean="0">
                <a:solidFill>
                  <a:srgbClr val="FF0000"/>
                </a:solidFill>
                <a:latin typeface="Cambria" panose="02040503050406030204" pitchFamily="18" charset="0"/>
                <a:ea typeface="Cambria" panose="02040503050406030204" pitchFamily="18" charset="0"/>
              </a:rPr>
              <a:t>διεαγγελματική</a:t>
            </a:r>
            <a:r>
              <a:rPr lang="el-GR" sz="2400" dirty="0" smtClean="0">
                <a:solidFill>
                  <a:srgbClr val="FF0000"/>
                </a:solidFill>
                <a:latin typeface="Cambria" panose="02040503050406030204" pitchFamily="18" charset="0"/>
                <a:ea typeface="Cambria" panose="02040503050406030204" pitchFamily="18" charset="0"/>
              </a:rPr>
              <a:t> συνεργασία</a:t>
            </a:r>
            <a:r>
              <a:rPr lang="el-GR" sz="2400" dirty="0" smtClean="0">
                <a:latin typeface="Cambria" panose="02040503050406030204" pitchFamily="18" charset="0"/>
                <a:ea typeface="Cambria" panose="02040503050406030204" pitchFamily="18" charset="0"/>
              </a:rPr>
              <a:t>. Ο Κ.Λ. συμμετέχει είτε σε </a:t>
            </a:r>
            <a:r>
              <a:rPr lang="el-GR" sz="2400" dirty="0" err="1" smtClean="0">
                <a:latin typeface="Cambria" panose="02040503050406030204" pitchFamily="18" charset="0"/>
                <a:ea typeface="Cambria" panose="02040503050406030204" pitchFamily="18" charset="0"/>
              </a:rPr>
              <a:t>διεπαγγελματικές</a:t>
            </a:r>
            <a:r>
              <a:rPr lang="el-GR" sz="2400" dirty="0" smtClean="0">
                <a:latin typeface="Cambria" panose="02040503050406030204" pitchFamily="18" charset="0"/>
                <a:ea typeface="Cambria" panose="02040503050406030204" pitchFamily="18" charset="0"/>
              </a:rPr>
              <a:t> ομάδες όπου χρειάζεται να κάνει τη σύνδεση των επαγγελ</a:t>
            </a:r>
            <a:r>
              <a:rPr lang="el-GR" sz="2400" dirty="0" smtClean="0">
                <a:latin typeface="Cambria" panose="02040503050406030204" pitchFamily="18" charset="0"/>
                <a:ea typeface="Cambria" panose="02040503050406030204" pitchFamily="18" charset="0"/>
              </a:rPr>
              <a:t>ματικών ομάδων στις διάφορες φάσεις εργασίας- εκτίμηση, παρέμβαση, αξιολόγηση.</a:t>
            </a:r>
          </a:p>
          <a:p>
            <a:pPr marL="0" indent="0" algn="just">
              <a:buClr>
                <a:schemeClr val="accent5">
                  <a:lumMod val="75000"/>
                </a:schemeClr>
              </a:buClr>
              <a:buNone/>
            </a:pPr>
            <a:r>
              <a:rPr lang="el-GR" sz="2400" dirty="0" smtClean="0">
                <a:latin typeface="Cambria" panose="02040503050406030204" pitchFamily="18" charset="0"/>
                <a:ea typeface="Cambria" panose="02040503050406030204" pitchFamily="18" charset="0"/>
              </a:rPr>
              <a:t>Γ) </a:t>
            </a:r>
            <a:r>
              <a:rPr lang="el-GR" sz="2400" dirty="0" smtClean="0">
                <a:solidFill>
                  <a:srgbClr val="FF0000"/>
                </a:solidFill>
                <a:latin typeface="Cambria" panose="02040503050406030204" pitchFamily="18" charset="0"/>
                <a:ea typeface="Cambria" panose="02040503050406030204" pitchFamily="18" charset="0"/>
              </a:rPr>
              <a:t>Οργάνωση φόρτου εργασίας</a:t>
            </a:r>
            <a:r>
              <a:rPr lang="el-GR" sz="2400" dirty="0" smtClean="0">
                <a:latin typeface="Cambria" panose="02040503050406030204" pitchFamily="18" charset="0"/>
                <a:ea typeface="Cambria" panose="02040503050406030204" pitchFamily="18" charset="0"/>
              </a:rPr>
              <a:t>. </a:t>
            </a:r>
            <a:endParaRPr lang="el-GR" sz="2400" dirty="0">
              <a:latin typeface="Cambria" panose="02040503050406030204" pitchFamily="18" charset="0"/>
              <a:ea typeface="Cambria" panose="02040503050406030204" pitchFamily="18" charset="0"/>
            </a:endParaRPr>
          </a:p>
        </p:txBody>
      </p:sp>
      <p:sp>
        <p:nvSpPr>
          <p:cNvPr id="12" name="Oval 11">
            <a:extLst>
              <a:ext uri="{FF2B5EF4-FFF2-40B4-BE49-F238E27FC236}">
                <a16:creationId xmlns="" xmlns:a16="http://schemas.microsoft.com/office/drawing/2014/main" id="{C3C0D90E-074A-4F52-9B11-B52BEF4BCBE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 xmlns:a16="http://schemas.microsoft.com/office/drawing/2014/main" id="{CABBD4C1-E6F8-46F6-8152-A8A97490B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 xmlns:a16="http://schemas.microsoft.com/office/drawing/2014/main" id="{83BA5EF5-1FE9-4BF9-83BB-269BCDDF615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 xmlns:a16="http://schemas.microsoft.com/office/drawing/2014/main" id="{4B3BCACB-5880-460B-9606-8C433A9AF99D}"/>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 xmlns:a16="http://schemas.microsoft.com/office/drawing/2014/main" id="{88853921-7BC9-4BDE-ACAB-133C683C82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 xmlns:a16="http://schemas.microsoft.com/office/drawing/2014/main" id="{09192968-3AE7-4470-A61C-97294BB927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 xmlns:a16="http://schemas.microsoft.com/office/drawing/2014/main" id="{3AB72E55-43E4-4356-BFE8-E2102CB0B50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463648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F837543A-6020-4505-A233-C9DB4BF740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 xmlns:a16="http://schemas.microsoft.com/office/drawing/2014/main" id="{7A36E95A-088C-4547-CAC0-C0ADEFCA9FAB}"/>
              </a:ext>
            </a:extLst>
          </p:cNvPr>
          <p:cNvSpPr>
            <a:spLocks noGrp="1"/>
          </p:cNvSpPr>
          <p:nvPr>
            <p:ph type="title"/>
          </p:nvPr>
        </p:nvSpPr>
        <p:spPr>
          <a:xfrm>
            <a:off x="795460" y="-1"/>
            <a:ext cx="5558489" cy="1325563"/>
          </a:xfrm>
        </p:spPr>
        <p:txBody>
          <a:bodyPr>
            <a:normAutofit/>
          </a:bodyPr>
          <a:lstStyle/>
          <a:p>
            <a:pPr algn="ctr"/>
            <a:r>
              <a:rPr lang="el-GR" sz="2800" b="1" dirty="0" smtClean="0">
                <a:latin typeface="Cambria" panose="02040503050406030204" pitchFamily="18" charset="0"/>
                <a:ea typeface="Cambria" panose="02040503050406030204" pitchFamily="18" charset="0"/>
              </a:rPr>
              <a:t>8</a:t>
            </a:r>
            <a:r>
              <a:rPr lang="en-US" sz="2800" b="1" dirty="0" smtClean="0">
                <a:latin typeface="Cambria" panose="02040503050406030204" pitchFamily="18" charset="0"/>
                <a:ea typeface="Cambria" panose="02040503050406030204" pitchFamily="18" charset="0"/>
              </a:rPr>
              <a:t>. </a:t>
            </a:r>
            <a:r>
              <a:rPr lang="el-GR" sz="2800" b="1" dirty="0" smtClean="0">
                <a:latin typeface="Cambria" panose="02040503050406030204" pitchFamily="18" charset="0"/>
                <a:ea typeface="Cambria" panose="02040503050406030204" pitchFamily="18" charset="0"/>
              </a:rPr>
              <a:t>Δεξιότητες παρατήρησης</a:t>
            </a:r>
            <a:endParaRPr lang="el-GR" sz="2800" b="1" dirty="0">
              <a:latin typeface="Cambria" panose="02040503050406030204" pitchFamily="18" charset="0"/>
              <a:ea typeface="Cambria" panose="02040503050406030204" pitchFamily="18" charset="0"/>
            </a:endParaRPr>
          </a:p>
        </p:txBody>
      </p:sp>
      <p:sp>
        <p:nvSpPr>
          <p:cNvPr id="10" name="Freeform: Shape 9">
            <a:extLst>
              <a:ext uri="{FF2B5EF4-FFF2-40B4-BE49-F238E27FC236}">
                <a16:creationId xmlns="" xmlns:a16="http://schemas.microsoft.com/office/drawing/2014/main" id="{35B16301-FB18-48BA-A6DD-C37CAF6F9A1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Θέση περιεχομένου 2">
            <a:extLst>
              <a:ext uri="{FF2B5EF4-FFF2-40B4-BE49-F238E27FC236}">
                <a16:creationId xmlns="" xmlns:a16="http://schemas.microsoft.com/office/drawing/2014/main" id="{DA2ACAF8-788A-A7C5-A4AF-90A8E2EA9C9D}"/>
              </a:ext>
            </a:extLst>
          </p:cNvPr>
          <p:cNvSpPr>
            <a:spLocks noGrp="1"/>
          </p:cNvSpPr>
          <p:nvPr>
            <p:ph idx="1"/>
          </p:nvPr>
        </p:nvSpPr>
        <p:spPr>
          <a:xfrm>
            <a:off x="838200" y="1550992"/>
            <a:ext cx="5778260" cy="4918819"/>
          </a:xfrm>
        </p:spPr>
        <p:txBody>
          <a:bodyPr>
            <a:normAutofit/>
          </a:bodyPr>
          <a:lstStyle/>
          <a:p>
            <a:pPr marL="0" indent="0" algn="just">
              <a:buClr>
                <a:schemeClr val="accent5">
                  <a:lumMod val="75000"/>
                </a:schemeClr>
              </a:buClr>
              <a:buNone/>
            </a:pPr>
            <a:r>
              <a:rPr lang="el-GR" sz="2400" dirty="0" smtClean="0">
                <a:latin typeface="Cambria" panose="02040503050406030204" pitchFamily="18" charset="0"/>
                <a:ea typeface="Cambria" panose="02040503050406030204" pitchFamily="18" charset="0"/>
              </a:rPr>
              <a:t>Παρατήρηση των λεπτών αποχρώσεων συμπεριφοράς των εξυπηρετούμενων. Παρατήρηση της γλώσσας του σώματος, κατανόηση διαπροσωπικών δυναμικών και σχέσεων ισχύος, αντίληψη της διαφορετικότητας σε σχέση με την κοινωνική τάξη, τη φυλή, το θρήσκευμα και την εθνικότητα. </a:t>
            </a:r>
            <a:endParaRPr lang="el-GR" sz="2400" dirty="0">
              <a:latin typeface="Cambria" panose="02040503050406030204" pitchFamily="18" charset="0"/>
              <a:ea typeface="Cambria" panose="02040503050406030204" pitchFamily="18" charset="0"/>
            </a:endParaRPr>
          </a:p>
        </p:txBody>
      </p:sp>
      <p:sp>
        <p:nvSpPr>
          <p:cNvPr id="12" name="Oval 11">
            <a:extLst>
              <a:ext uri="{FF2B5EF4-FFF2-40B4-BE49-F238E27FC236}">
                <a16:creationId xmlns="" xmlns:a16="http://schemas.microsoft.com/office/drawing/2014/main" id="{C3C0D90E-074A-4F52-9B11-B52BEF4BCBE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 xmlns:a16="http://schemas.microsoft.com/office/drawing/2014/main" id="{CABBD4C1-E6F8-46F6-8152-A8A97490B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 xmlns:a16="http://schemas.microsoft.com/office/drawing/2014/main" id="{83BA5EF5-1FE9-4BF9-83BB-269BCDDF615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 xmlns:a16="http://schemas.microsoft.com/office/drawing/2014/main" id="{4B3BCACB-5880-460B-9606-8C433A9AF99D}"/>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 xmlns:a16="http://schemas.microsoft.com/office/drawing/2014/main" id="{88853921-7BC9-4BDE-ACAB-133C683C82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 xmlns:a16="http://schemas.microsoft.com/office/drawing/2014/main" id="{09192968-3AE7-4470-A61C-97294BB927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 xmlns:a16="http://schemas.microsoft.com/office/drawing/2014/main" id="{3AB72E55-43E4-4356-BFE8-E2102CB0B50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201466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F837543A-6020-4505-A233-C9DB4BF740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 xmlns:a16="http://schemas.microsoft.com/office/drawing/2014/main" id="{7A36E95A-088C-4547-CAC0-C0ADEFCA9FAB}"/>
              </a:ext>
            </a:extLst>
          </p:cNvPr>
          <p:cNvSpPr>
            <a:spLocks noGrp="1"/>
          </p:cNvSpPr>
          <p:nvPr>
            <p:ph type="title"/>
          </p:nvPr>
        </p:nvSpPr>
        <p:spPr>
          <a:xfrm>
            <a:off x="795460" y="-1"/>
            <a:ext cx="5558489" cy="1325563"/>
          </a:xfrm>
        </p:spPr>
        <p:txBody>
          <a:bodyPr>
            <a:normAutofit/>
          </a:bodyPr>
          <a:lstStyle/>
          <a:p>
            <a:pPr algn="ctr"/>
            <a:r>
              <a:rPr lang="el-GR" sz="2800" b="1" dirty="0" smtClean="0">
                <a:latin typeface="Cambria" panose="02040503050406030204" pitchFamily="18" charset="0"/>
                <a:ea typeface="Cambria" panose="02040503050406030204" pitchFamily="18" charset="0"/>
              </a:rPr>
              <a:t>9</a:t>
            </a:r>
            <a:r>
              <a:rPr lang="en-US" sz="2800" b="1" dirty="0" smtClean="0">
                <a:latin typeface="Cambria" panose="02040503050406030204" pitchFamily="18" charset="0"/>
                <a:ea typeface="Cambria" panose="02040503050406030204" pitchFamily="18" charset="0"/>
              </a:rPr>
              <a:t>. </a:t>
            </a:r>
            <a:r>
              <a:rPr lang="el-GR" sz="2800" b="1" dirty="0" smtClean="0">
                <a:latin typeface="Cambria" panose="02040503050406030204" pitchFamily="18" charset="0"/>
                <a:ea typeface="Cambria" panose="02040503050406030204" pitchFamily="18" charset="0"/>
              </a:rPr>
              <a:t>Δεξιότητες κριτικής στάσης</a:t>
            </a:r>
            <a:endParaRPr lang="el-GR" sz="2800" b="1" dirty="0">
              <a:latin typeface="Cambria" panose="02040503050406030204" pitchFamily="18" charset="0"/>
              <a:ea typeface="Cambria" panose="02040503050406030204" pitchFamily="18" charset="0"/>
            </a:endParaRPr>
          </a:p>
        </p:txBody>
      </p:sp>
      <p:sp>
        <p:nvSpPr>
          <p:cNvPr id="10" name="Freeform: Shape 9">
            <a:extLst>
              <a:ext uri="{FF2B5EF4-FFF2-40B4-BE49-F238E27FC236}">
                <a16:creationId xmlns="" xmlns:a16="http://schemas.microsoft.com/office/drawing/2014/main" id="{35B16301-FB18-48BA-A6DD-C37CAF6F9A1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Θέση περιεχομένου 2">
            <a:extLst>
              <a:ext uri="{FF2B5EF4-FFF2-40B4-BE49-F238E27FC236}">
                <a16:creationId xmlns="" xmlns:a16="http://schemas.microsoft.com/office/drawing/2014/main" id="{DA2ACAF8-788A-A7C5-A4AF-90A8E2EA9C9D}"/>
              </a:ext>
            </a:extLst>
          </p:cNvPr>
          <p:cNvSpPr>
            <a:spLocks noGrp="1"/>
          </p:cNvSpPr>
          <p:nvPr>
            <p:ph idx="1"/>
          </p:nvPr>
        </p:nvSpPr>
        <p:spPr>
          <a:xfrm>
            <a:off x="838200" y="1550992"/>
            <a:ext cx="5778260" cy="4918819"/>
          </a:xfrm>
        </p:spPr>
        <p:txBody>
          <a:bodyPr>
            <a:normAutofit/>
          </a:bodyPr>
          <a:lstStyle/>
          <a:p>
            <a:pPr marL="0" indent="0" algn="just">
              <a:buClr>
                <a:schemeClr val="accent5">
                  <a:lumMod val="75000"/>
                </a:schemeClr>
              </a:buClr>
              <a:buNone/>
            </a:pPr>
            <a:r>
              <a:rPr lang="el-GR" sz="2400" dirty="0" smtClean="0">
                <a:latin typeface="Cambria" panose="02040503050406030204" pitchFamily="18" charset="0"/>
                <a:ea typeface="Cambria" panose="02040503050406030204" pitchFamily="18" charset="0"/>
              </a:rPr>
              <a:t>Αναφέρονται στην ετοιμότητα, στον προβληματισμό και στην κριτική διάθεση του Κ.Λ. να μαθαίνει συνεχώς και συνειδητά από την καθημερινή επαγγελματική εμπειρία. Η μάθηση από την πράξη συστηματοποιείται όταν ακολουθείται μία συνειδητή διεργασία, όταν δηλαδή ο επαγγελματίας κατά τακτά χρονικά διαστήματα αξιολογεί και αναθεωρεί τμήματα της εργασίας του.</a:t>
            </a:r>
            <a:endParaRPr lang="el-GR" sz="2400" dirty="0">
              <a:latin typeface="Cambria" panose="02040503050406030204" pitchFamily="18" charset="0"/>
              <a:ea typeface="Cambria" panose="02040503050406030204" pitchFamily="18" charset="0"/>
            </a:endParaRPr>
          </a:p>
        </p:txBody>
      </p:sp>
      <p:sp>
        <p:nvSpPr>
          <p:cNvPr id="12" name="Oval 11">
            <a:extLst>
              <a:ext uri="{FF2B5EF4-FFF2-40B4-BE49-F238E27FC236}">
                <a16:creationId xmlns="" xmlns:a16="http://schemas.microsoft.com/office/drawing/2014/main" id="{C3C0D90E-074A-4F52-9B11-B52BEF4BCBE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 xmlns:a16="http://schemas.microsoft.com/office/drawing/2014/main" id="{CABBD4C1-E6F8-46F6-8152-A8A97490B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 xmlns:a16="http://schemas.microsoft.com/office/drawing/2014/main" id="{83BA5EF5-1FE9-4BF9-83BB-269BCDDF615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 xmlns:a16="http://schemas.microsoft.com/office/drawing/2014/main" id="{4B3BCACB-5880-460B-9606-8C433A9AF99D}"/>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 xmlns:a16="http://schemas.microsoft.com/office/drawing/2014/main" id="{88853921-7BC9-4BDE-ACAB-133C683C82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 xmlns:a16="http://schemas.microsoft.com/office/drawing/2014/main" id="{09192968-3AE7-4470-A61C-97294BB927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 xmlns:a16="http://schemas.microsoft.com/office/drawing/2014/main" id="{3AB72E55-43E4-4356-BFE8-E2102CB0B50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94501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F837543A-6020-4505-A233-C9DB4BF740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 xmlns:a16="http://schemas.microsoft.com/office/drawing/2014/main" id="{7A36E95A-088C-4547-CAC0-C0ADEFCA9FAB}"/>
              </a:ext>
            </a:extLst>
          </p:cNvPr>
          <p:cNvSpPr>
            <a:spLocks noGrp="1"/>
          </p:cNvSpPr>
          <p:nvPr>
            <p:ph type="title"/>
          </p:nvPr>
        </p:nvSpPr>
        <p:spPr>
          <a:xfrm>
            <a:off x="795460" y="-1"/>
            <a:ext cx="5558489" cy="1325563"/>
          </a:xfrm>
        </p:spPr>
        <p:txBody>
          <a:bodyPr>
            <a:normAutofit/>
          </a:bodyPr>
          <a:lstStyle/>
          <a:p>
            <a:pPr algn="ctr"/>
            <a:r>
              <a:rPr lang="el-GR" sz="2800" b="1" dirty="0" smtClean="0">
                <a:latin typeface="Cambria" panose="02040503050406030204" pitchFamily="18" charset="0"/>
                <a:ea typeface="Cambria" panose="02040503050406030204" pitchFamily="18" charset="0"/>
              </a:rPr>
              <a:t>10</a:t>
            </a:r>
            <a:r>
              <a:rPr lang="en-US" sz="2800" b="1" dirty="0" smtClean="0">
                <a:latin typeface="Cambria" panose="02040503050406030204" pitchFamily="18" charset="0"/>
                <a:ea typeface="Cambria" panose="02040503050406030204" pitchFamily="18" charset="0"/>
              </a:rPr>
              <a:t>. </a:t>
            </a:r>
            <a:r>
              <a:rPr lang="el-GR" sz="2800" b="1" dirty="0" smtClean="0">
                <a:latin typeface="Cambria" panose="02040503050406030204" pitchFamily="18" charset="0"/>
                <a:ea typeface="Cambria" panose="02040503050406030204" pitchFamily="18" charset="0"/>
              </a:rPr>
              <a:t>Δεξιότητες δημιουργικότητας</a:t>
            </a:r>
            <a:endParaRPr lang="el-GR" sz="2800" b="1" dirty="0">
              <a:latin typeface="Cambria" panose="02040503050406030204" pitchFamily="18" charset="0"/>
              <a:ea typeface="Cambria" panose="02040503050406030204" pitchFamily="18" charset="0"/>
            </a:endParaRPr>
          </a:p>
        </p:txBody>
      </p:sp>
      <p:sp>
        <p:nvSpPr>
          <p:cNvPr id="10" name="Freeform: Shape 9">
            <a:extLst>
              <a:ext uri="{FF2B5EF4-FFF2-40B4-BE49-F238E27FC236}">
                <a16:creationId xmlns="" xmlns:a16="http://schemas.microsoft.com/office/drawing/2014/main" id="{35B16301-FB18-48BA-A6DD-C37CAF6F9A1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Θέση περιεχομένου 2">
            <a:extLst>
              <a:ext uri="{FF2B5EF4-FFF2-40B4-BE49-F238E27FC236}">
                <a16:creationId xmlns="" xmlns:a16="http://schemas.microsoft.com/office/drawing/2014/main" id="{DA2ACAF8-788A-A7C5-A4AF-90A8E2EA9C9D}"/>
              </a:ext>
            </a:extLst>
          </p:cNvPr>
          <p:cNvSpPr>
            <a:spLocks noGrp="1"/>
          </p:cNvSpPr>
          <p:nvPr>
            <p:ph idx="1"/>
          </p:nvPr>
        </p:nvSpPr>
        <p:spPr>
          <a:xfrm>
            <a:off x="838200" y="1550992"/>
            <a:ext cx="5778260" cy="4918819"/>
          </a:xfrm>
        </p:spPr>
        <p:txBody>
          <a:bodyPr>
            <a:normAutofit/>
          </a:bodyPr>
          <a:lstStyle/>
          <a:p>
            <a:pPr marL="0" indent="0" algn="just">
              <a:buClr>
                <a:schemeClr val="accent5">
                  <a:lumMod val="75000"/>
                </a:schemeClr>
              </a:buClr>
              <a:buNone/>
            </a:pPr>
            <a:r>
              <a:rPr lang="el-GR" sz="2400" dirty="0" smtClean="0">
                <a:latin typeface="Cambria" panose="02040503050406030204" pitchFamily="18" charset="0"/>
                <a:ea typeface="Cambria" panose="02040503050406030204" pitchFamily="18" charset="0"/>
              </a:rPr>
              <a:t>Η δημιουργικότητα σε συνδυασμό με την κριτική στάση συμβάλλουν στην ανάπτυξη καλών πρακτικών, στη συνεχή ανανέωση προγραμμάτων και παρεμβάσεων και την ποιοτική αναβάθμιση των παρεχόμενων υπηρεσιών. Η δημιουργικότητα του Κ.Λ. συμβάλλει στην ενδυνάμωση τόσο του ίδιου, όσο και των εξ υπηρετουμένων. </a:t>
            </a:r>
            <a:endParaRPr lang="el-GR" sz="2400" dirty="0">
              <a:latin typeface="Cambria" panose="02040503050406030204" pitchFamily="18" charset="0"/>
              <a:ea typeface="Cambria" panose="02040503050406030204" pitchFamily="18" charset="0"/>
            </a:endParaRPr>
          </a:p>
        </p:txBody>
      </p:sp>
      <p:sp>
        <p:nvSpPr>
          <p:cNvPr id="12" name="Oval 11">
            <a:extLst>
              <a:ext uri="{FF2B5EF4-FFF2-40B4-BE49-F238E27FC236}">
                <a16:creationId xmlns="" xmlns:a16="http://schemas.microsoft.com/office/drawing/2014/main" id="{C3C0D90E-074A-4F52-9B11-B52BEF4BCBE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 xmlns:a16="http://schemas.microsoft.com/office/drawing/2014/main" id="{CABBD4C1-E6F8-46F6-8152-A8A97490B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 xmlns:a16="http://schemas.microsoft.com/office/drawing/2014/main" id="{83BA5EF5-1FE9-4BF9-83BB-269BCDDF615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 xmlns:a16="http://schemas.microsoft.com/office/drawing/2014/main" id="{4B3BCACB-5880-460B-9606-8C433A9AF99D}"/>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 xmlns:a16="http://schemas.microsoft.com/office/drawing/2014/main" id="{88853921-7BC9-4BDE-ACAB-133C683C82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 xmlns:a16="http://schemas.microsoft.com/office/drawing/2014/main" id="{09192968-3AE7-4470-A61C-97294BB927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 xmlns:a16="http://schemas.microsoft.com/office/drawing/2014/main" id="{3AB72E55-43E4-4356-BFE8-E2102CB0B50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34971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F837543A-6020-4505-A233-C9DB4BF740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 xmlns:a16="http://schemas.microsoft.com/office/drawing/2014/main" id="{7A36E95A-088C-4547-CAC0-C0ADEFCA9FAB}"/>
              </a:ext>
            </a:extLst>
          </p:cNvPr>
          <p:cNvSpPr>
            <a:spLocks noGrp="1"/>
          </p:cNvSpPr>
          <p:nvPr>
            <p:ph type="title"/>
          </p:nvPr>
        </p:nvSpPr>
        <p:spPr>
          <a:xfrm>
            <a:off x="795460" y="-1"/>
            <a:ext cx="5558489" cy="1325563"/>
          </a:xfrm>
        </p:spPr>
        <p:txBody>
          <a:bodyPr>
            <a:normAutofit/>
          </a:bodyPr>
          <a:lstStyle/>
          <a:p>
            <a:pPr algn="ctr"/>
            <a:r>
              <a:rPr lang="el-GR" sz="2800" b="1" dirty="0" smtClean="0">
                <a:latin typeface="Cambria" panose="02040503050406030204" pitchFamily="18" charset="0"/>
                <a:ea typeface="Cambria" panose="02040503050406030204" pitchFamily="18" charset="0"/>
              </a:rPr>
              <a:t>11</a:t>
            </a:r>
            <a:r>
              <a:rPr lang="en-US" sz="2800" b="1" dirty="0" smtClean="0">
                <a:latin typeface="Cambria" panose="02040503050406030204" pitchFamily="18" charset="0"/>
                <a:ea typeface="Cambria" panose="02040503050406030204" pitchFamily="18" charset="0"/>
              </a:rPr>
              <a:t>. </a:t>
            </a:r>
            <a:r>
              <a:rPr lang="el-GR" sz="2800" b="1" dirty="0" smtClean="0">
                <a:latin typeface="Cambria" panose="02040503050406030204" pitchFamily="18" charset="0"/>
                <a:ea typeface="Cambria" panose="02040503050406030204" pitchFamily="18" charset="0"/>
              </a:rPr>
              <a:t>Δεξιότητες διεπιστημονικής συνεργασίας</a:t>
            </a:r>
            <a:endParaRPr lang="el-GR" sz="2800" b="1" dirty="0">
              <a:latin typeface="Cambria" panose="02040503050406030204" pitchFamily="18" charset="0"/>
              <a:ea typeface="Cambria" panose="02040503050406030204" pitchFamily="18" charset="0"/>
            </a:endParaRPr>
          </a:p>
        </p:txBody>
      </p:sp>
      <p:sp>
        <p:nvSpPr>
          <p:cNvPr id="10" name="Freeform: Shape 9">
            <a:extLst>
              <a:ext uri="{FF2B5EF4-FFF2-40B4-BE49-F238E27FC236}">
                <a16:creationId xmlns="" xmlns:a16="http://schemas.microsoft.com/office/drawing/2014/main" id="{35B16301-FB18-48BA-A6DD-C37CAF6F9A1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Θέση περιεχομένου 2">
            <a:extLst>
              <a:ext uri="{FF2B5EF4-FFF2-40B4-BE49-F238E27FC236}">
                <a16:creationId xmlns="" xmlns:a16="http://schemas.microsoft.com/office/drawing/2014/main" id="{DA2ACAF8-788A-A7C5-A4AF-90A8E2EA9C9D}"/>
              </a:ext>
            </a:extLst>
          </p:cNvPr>
          <p:cNvSpPr>
            <a:spLocks noGrp="1"/>
          </p:cNvSpPr>
          <p:nvPr>
            <p:ph idx="1"/>
          </p:nvPr>
        </p:nvSpPr>
        <p:spPr>
          <a:xfrm>
            <a:off x="838200" y="1550992"/>
            <a:ext cx="5778260" cy="4918819"/>
          </a:xfrm>
        </p:spPr>
        <p:txBody>
          <a:bodyPr>
            <a:normAutofit/>
          </a:bodyPr>
          <a:lstStyle/>
          <a:p>
            <a:pPr marL="0" indent="0" algn="just">
              <a:buClr>
                <a:schemeClr val="accent5">
                  <a:lumMod val="75000"/>
                </a:schemeClr>
              </a:buClr>
              <a:buNone/>
            </a:pPr>
            <a:r>
              <a:rPr lang="el-GR" sz="2400" dirty="0" smtClean="0">
                <a:latin typeface="Cambria" panose="02040503050406030204" pitchFamily="18" charset="0"/>
                <a:ea typeface="Cambria" panose="02040503050406030204" pitchFamily="18" charset="0"/>
              </a:rPr>
              <a:t>Αναφέρονται στην ικανότητα του επαγγελματία να επικοινωνεί και να συνεργάζεται με επάρκεια, θετική διάθεση και δημιουργικότητα με συναδέλφους και με διεπιστημονικούς συνεργάτες, εκπροσώπους συναφών ειδικοτήτων με στόχο την κοινή διατύπωση διαγνωστικής εκτίμησης, σχεδιασμού και παρέμβασης προς όφελος των </a:t>
            </a:r>
            <a:r>
              <a:rPr lang="el-GR" sz="2400" dirty="0" err="1" smtClean="0">
                <a:latin typeface="Cambria" panose="02040503050406030204" pitchFamily="18" charset="0"/>
                <a:ea typeface="Cambria" panose="02040503050406030204" pitchFamily="18" charset="0"/>
              </a:rPr>
              <a:t>εξυπηρετουμένων</a:t>
            </a:r>
            <a:r>
              <a:rPr lang="el-GR" sz="2400" dirty="0" smtClean="0">
                <a:latin typeface="Cambria" panose="02040503050406030204" pitchFamily="18" charset="0"/>
                <a:ea typeface="Cambria" panose="02040503050406030204" pitchFamily="18" charset="0"/>
              </a:rPr>
              <a:t>. </a:t>
            </a:r>
          </a:p>
          <a:p>
            <a:pPr marL="0" indent="0" algn="just">
              <a:buClr>
                <a:schemeClr val="accent5">
                  <a:lumMod val="75000"/>
                </a:schemeClr>
              </a:buClr>
              <a:buNone/>
            </a:pPr>
            <a:endParaRPr lang="el-GR" sz="2400" dirty="0">
              <a:latin typeface="Cambria" panose="02040503050406030204" pitchFamily="18" charset="0"/>
              <a:ea typeface="Cambria" panose="02040503050406030204" pitchFamily="18" charset="0"/>
            </a:endParaRPr>
          </a:p>
        </p:txBody>
      </p:sp>
      <p:sp>
        <p:nvSpPr>
          <p:cNvPr id="12" name="Oval 11">
            <a:extLst>
              <a:ext uri="{FF2B5EF4-FFF2-40B4-BE49-F238E27FC236}">
                <a16:creationId xmlns="" xmlns:a16="http://schemas.microsoft.com/office/drawing/2014/main" id="{C3C0D90E-074A-4F52-9B11-B52BEF4BCBE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 xmlns:a16="http://schemas.microsoft.com/office/drawing/2014/main" id="{CABBD4C1-E6F8-46F6-8152-A8A97490B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 xmlns:a16="http://schemas.microsoft.com/office/drawing/2014/main" id="{83BA5EF5-1FE9-4BF9-83BB-269BCDDF615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 xmlns:a16="http://schemas.microsoft.com/office/drawing/2014/main" id="{4B3BCACB-5880-460B-9606-8C433A9AF99D}"/>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 xmlns:a16="http://schemas.microsoft.com/office/drawing/2014/main" id="{88853921-7BC9-4BDE-ACAB-133C683C82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 xmlns:a16="http://schemas.microsoft.com/office/drawing/2014/main" id="{09192968-3AE7-4470-A61C-97294BB927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 xmlns:a16="http://schemas.microsoft.com/office/drawing/2014/main" id="{3AB72E55-43E4-4356-BFE8-E2102CB0B50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09613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907EF6B7-1338-4443-8C46-6A318D952D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 xmlns:a16="http://schemas.microsoft.com/office/drawing/2014/main" id="{DAAE4CDD-124C-4DCF-9584-B6033B545D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 xmlns:a16="http://schemas.microsoft.com/office/drawing/2014/main" id="{081E4A58-353D-44AE-B2FC-2A74E2E400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Θέση περιεχομένου 2">
            <a:extLst>
              <a:ext uri="{FF2B5EF4-FFF2-40B4-BE49-F238E27FC236}">
                <a16:creationId xmlns="" xmlns:a16="http://schemas.microsoft.com/office/drawing/2014/main" id="{90EC525F-CE72-6237-87EC-126DDC7AFF4A}"/>
              </a:ext>
            </a:extLst>
          </p:cNvPr>
          <p:cNvSpPr>
            <a:spLocks noGrp="1"/>
          </p:cNvSpPr>
          <p:nvPr>
            <p:ph idx="1"/>
          </p:nvPr>
        </p:nvSpPr>
        <p:spPr>
          <a:xfrm>
            <a:off x="4447308" y="591344"/>
            <a:ext cx="6906491" cy="5585619"/>
          </a:xfrm>
        </p:spPr>
        <p:txBody>
          <a:bodyPr anchor="ctr">
            <a:normAutofit/>
          </a:bodyPr>
          <a:lstStyle/>
          <a:p>
            <a:pPr algn="just"/>
            <a:r>
              <a:rPr lang="el-GR" sz="2400" dirty="0" smtClean="0">
                <a:latin typeface="Cambria" panose="02040503050406030204" pitchFamily="18" charset="0"/>
                <a:ea typeface="Cambria" panose="02040503050406030204" pitchFamily="18" charset="0"/>
              </a:rPr>
              <a:t>Δεξιότητα είναι η ικανότητα διεκπεραίωσης μιας δραστηριότητας ικανοποιητικά και σταθερά σε συγκεκριμένα χρονικά όρια. </a:t>
            </a:r>
          </a:p>
          <a:p>
            <a:pPr marL="0" indent="0" algn="just">
              <a:buNone/>
            </a:pPr>
            <a:endParaRPr lang="el-GR" sz="2400" dirty="0" smtClean="0">
              <a:latin typeface="Cambria" panose="02040503050406030204" pitchFamily="18" charset="0"/>
              <a:ea typeface="Cambria" panose="02040503050406030204" pitchFamily="18" charset="0"/>
            </a:endParaRPr>
          </a:p>
          <a:p>
            <a:pPr algn="just"/>
            <a:r>
              <a:rPr lang="el-GR" sz="2400" dirty="0" smtClean="0">
                <a:latin typeface="Cambria" panose="02040503050406030204" pitchFamily="18" charset="0"/>
                <a:ea typeface="Cambria" panose="02040503050406030204" pitchFamily="18" charset="0"/>
              </a:rPr>
              <a:t>Σύμφωνα με τον </a:t>
            </a:r>
            <a:r>
              <a:rPr lang="en-US" sz="2400" dirty="0" smtClean="0">
                <a:latin typeface="Cambria" panose="02040503050406030204" pitchFamily="18" charset="0"/>
                <a:ea typeface="Cambria" panose="02040503050406030204" pitchFamily="18" charset="0"/>
              </a:rPr>
              <a:t>Thompson</a:t>
            </a:r>
            <a:r>
              <a:rPr lang="el-GR" sz="2400" dirty="0" smtClean="0">
                <a:latin typeface="Cambria" panose="02040503050406030204" pitchFamily="18" charset="0"/>
                <a:ea typeface="Cambria" panose="02040503050406030204" pitchFamily="18" charset="0"/>
              </a:rPr>
              <a:t>, οι δεξιότητες είναι προϊόντα μάθησης και όχι εγγενή χαρακτηριστικά της προσωπικότητας. </a:t>
            </a:r>
            <a:endParaRPr lang="el-GR" sz="24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1687382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F837543A-6020-4505-A233-C9DB4BF740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 xmlns:a16="http://schemas.microsoft.com/office/drawing/2014/main" id="{7A36E95A-088C-4547-CAC0-C0ADEFCA9FAB}"/>
              </a:ext>
            </a:extLst>
          </p:cNvPr>
          <p:cNvSpPr>
            <a:spLocks noGrp="1"/>
          </p:cNvSpPr>
          <p:nvPr>
            <p:ph type="title"/>
          </p:nvPr>
        </p:nvSpPr>
        <p:spPr>
          <a:xfrm>
            <a:off x="795460" y="-1"/>
            <a:ext cx="5558489" cy="1325563"/>
          </a:xfrm>
        </p:spPr>
        <p:txBody>
          <a:bodyPr>
            <a:normAutofit/>
          </a:bodyPr>
          <a:lstStyle/>
          <a:p>
            <a:pPr algn="ctr"/>
            <a:r>
              <a:rPr lang="el-GR" sz="2800" b="1" dirty="0" smtClean="0">
                <a:latin typeface="Cambria" panose="02040503050406030204" pitchFamily="18" charset="0"/>
                <a:ea typeface="Cambria" panose="02040503050406030204" pitchFamily="18" charset="0"/>
              </a:rPr>
              <a:t>12</a:t>
            </a:r>
            <a:r>
              <a:rPr lang="en-US" sz="2800" b="1" dirty="0" smtClean="0">
                <a:latin typeface="Cambria" panose="02040503050406030204" pitchFamily="18" charset="0"/>
                <a:ea typeface="Cambria" panose="02040503050406030204" pitchFamily="18" charset="0"/>
              </a:rPr>
              <a:t>. </a:t>
            </a:r>
            <a:r>
              <a:rPr lang="el-GR" sz="2800" b="1" dirty="0" smtClean="0">
                <a:latin typeface="Cambria" panose="02040503050406030204" pitchFamily="18" charset="0"/>
                <a:ea typeface="Cambria" panose="02040503050406030204" pitchFamily="18" charset="0"/>
              </a:rPr>
              <a:t>Δεξιότητες επιβίωσης</a:t>
            </a:r>
            <a:endParaRPr lang="el-GR" sz="2800" b="1" dirty="0">
              <a:latin typeface="Cambria" panose="02040503050406030204" pitchFamily="18" charset="0"/>
              <a:ea typeface="Cambria" panose="02040503050406030204" pitchFamily="18" charset="0"/>
            </a:endParaRPr>
          </a:p>
        </p:txBody>
      </p:sp>
      <p:sp>
        <p:nvSpPr>
          <p:cNvPr id="10" name="Freeform: Shape 9">
            <a:extLst>
              <a:ext uri="{FF2B5EF4-FFF2-40B4-BE49-F238E27FC236}">
                <a16:creationId xmlns="" xmlns:a16="http://schemas.microsoft.com/office/drawing/2014/main" id="{35B16301-FB18-48BA-A6DD-C37CAF6F9A1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Θέση περιεχομένου 2">
            <a:extLst>
              <a:ext uri="{FF2B5EF4-FFF2-40B4-BE49-F238E27FC236}">
                <a16:creationId xmlns="" xmlns:a16="http://schemas.microsoft.com/office/drawing/2014/main" id="{DA2ACAF8-788A-A7C5-A4AF-90A8E2EA9C9D}"/>
              </a:ext>
            </a:extLst>
          </p:cNvPr>
          <p:cNvSpPr>
            <a:spLocks noGrp="1"/>
          </p:cNvSpPr>
          <p:nvPr>
            <p:ph idx="1"/>
          </p:nvPr>
        </p:nvSpPr>
        <p:spPr>
          <a:xfrm>
            <a:off x="838200" y="1550992"/>
            <a:ext cx="5778260" cy="4918819"/>
          </a:xfrm>
        </p:spPr>
        <p:txBody>
          <a:bodyPr>
            <a:normAutofit fontScale="92500" lnSpcReduction="10000"/>
          </a:bodyPr>
          <a:lstStyle/>
          <a:p>
            <a:pPr marL="0" indent="0" algn="just">
              <a:buClr>
                <a:schemeClr val="accent5">
                  <a:lumMod val="75000"/>
                </a:schemeClr>
              </a:buClr>
              <a:buNone/>
            </a:pPr>
            <a:r>
              <a:rPr lang="el-GR" sz="2400" dirty="0" smtClean="0">
                <a:latin typeface="Cambria" panose="02040503050406030204" pitchFamily="18" charset="0"/>
                <a:ea typeface="Cambria" panose="02040503050406030204" pitchFamily="18" charset="0"/>
              </a:rPr>
              <a:t>Σε συνδυασμό με τις δεξιότητες αυτοαντίληψης, χειρισμού συναισθημάτων, </a:t>
            </a:r>
            <a:r>
              <a:rPr lang="el-GR" sz="2400" dirty="0" err="1" smtClean="0">
                <a:latin typeface="Cambria" panose="02040503050406030204" pitchFamily="18" charset="0"/>
                <a:ea typeface="Cambria" panose="02040503050406030204" pitchFamily="18" charset="0"/>
              </a:rPr>
              <a:t>αυτοδιαχειρισης</a:t>
            </a:r>
            <a:r>
              <a:rPr lang="el-GR" sz="2400" dirty="0" smtClean="0">
                <a:latin typeface="Cambria" panose="02040503050406030204" pitchFamily="18" charset="0"/>
                <a:ea typeface="Cambria" panose="02040503050406030204" pitchFamily="18" charset="0"/>
              </a:rPr>
              <a:t> και διαχείρισης του χρόνου και του στρες προφυλάσσουν ον επαγγελματία από την επαγγελματική εξουθένωση. </a:t>
            </a:r>
          </a:p>
          <a:p>
            <a:pPr marL="0" indent="0" algn="just">
              <a:buClr>
                <a:schemeClr val="accent5">
                  <a:lumMod val="75000"/>
                </a:schemeClr>
              </a:buClr>
              <a:buNone/>
            </a:pPr>
            <a:r>
              <a:rPr lang="el-GR" sz="2400" dirty="0" smtClean="0">
                <a:latin typeface="Cambria" panose="02040503050406030204" pitchFamily="18" charset="0"/>
                <a:ea typeface="Cambria" panose="02040503050406030204" pitchFamily="18" charset="0"/>
              </a:rPr>
              <a:t>Τρεις βασικοί παράγοντες που διακρίνουν την επαγγελματική εξουθένωση.</a:t>
            </a:r>
          </a:p>
          <a:p>
            <a:pPr marL="0" indent="0" algn="just">
              <a:buClr>
                <a:schemeClr val="accent5">
                  <a:lumMod val="75000"/>
                </a:schemeClr>
              </a:buClr>
              <a:buNone/>
            </a:pPr>
            <a:r>
              <a:rPr lang="el-GR" sz="2400" dirty="0" smtClean="0">
                <a:latin typeface="Cambria" panose="02040503050406030204" pitchFamily="18" charset="0"/>
                <a:ea typeface="Cambria" panose="02040503050406030204" pitchFamily="18" charset="0"/>
              </a:rPr>
              <a:t>Α) </a:t>
            </a:r>
            <a:r>
              <a:rPr lang="el-GR" sz="2400" u="sng" dirty="0" smtClean="0">
                <a:solidFill>
                  <a:srgbClr val="00B050"/>
                </a:solidFill>
                <a:latin typeface="Cambria" panose="02040503050406030204" pitchFamily="18" charset="0"/>
                <a:ea typeface="Cambria" panose="02040503050406030204" pitchFamily="18" charset="0"/>
              </a:rPr>
              <a:t>Συναισθηματική εξάντληση</a:t>
            </a:r>
            <a:r>
              <a:rPr lang="el-GR" sz="2400" dirty="0" smtClean="0">
                <a:latin typeface="Cambria" panose="02040503050406030204" pitchFamily="18" charset="0"/>
                <a:ea typeface="Cambria" panose="02040503050406030204" pitchFamily="18" charset="0"/>
              </a:rPr>
              <a:t>, εκδηλώνεται με αίσθηση ψυχικής κόπωσης</a:t>
            </a:r>
          </a:p>
          <a:p>
            <a:pPr marL="0" indent="0" algn="just">
              <a:buClr>
                <a:schemeClr val="accent5">
                  <a:lumMod val="75000"/>
                </a:schemeClr>
              </a:buClr>
              <a:buNone/>
            </a:pPr>
            <a:r>
              <a:rPr lang="el-GR" sz="2400" dirty="0" smtClean="0">
                <a:latin typeface="Cambria" panose="02040503050406030204" pitchFamily="18" charset="0"/>
                <a:ea typeface="Cambria" panose="02040503050406030204" pitchFamily="18" charset="0"/>
              </a:rPr>
              <a:t>Β) </a:t>
            </a:r>
            <a:r>
              <a:rPr lang="el-GR" sz="2400" u="sng" dirty="0" smtClean="0">
                <a:solidFill>
                  <a:srgbClr val="00B050"/>
                </a:solidFill>
                <a:latin typeface="Cambria" panose="02040503050406030204" pitchFamily="18" charset="0"/>
                <a:ea typeface="Cambria" panose="02040503050406030204" pitchFamily="18" charset="0"/>
              </a:rPr>
              <a:t>Αποπροσωποίηση</a:t>
            </a:r>
            <a:r>
              <a:rPr lang="el-GR" sz="2400" dirty="0" smtClean="0">
                <a:latin typeface="Cambria" panose="02040503050406030204" pitchFamily="18" charset="0"/>
                <a:ea typeface="Cambria" panose="02040503050406030204" pitchFamily="18" charset="0"/>
              </a:rPr>
              <a:t>, εκδηλώνεται με ανάπτυξη απρόσωπων σχέσεων με τους εξυπηρετούμενους. </a:t>
            </a:r>
          </a:p>
          <a:p>
            <a:pPr marL="0" indent="0" algn="just">
              <a:buClr>
                <a:schemeClr val="accent5">
                  <a:lumMod val="75000"/>
                </a:schemeClr>
              </a:buClr>
              <a:buNone/>
            </a:pPr>
            <a:r>
              <a:rPr lang="el-GR" sz="2400" dirty="0" smtClean="0">
                <a:latin typeface="Cambria" panose="02040503050406030204" pitchFamily="18" charset="0"/>
                <a:ea typeface="Cambria" panose="02040503050406030204" pitchFamily="18" charset="0"/>
              </a:rPr>
              <a:t>Γ) </a:t>
            </a:r>
            <a:r>
              <a:rPr lang="el-GR" sz="2400" u="sng" dirty="0" smtClean="0">
                <a:solidFill>
                  <a:srgbClr val="00B050"/>
                </a:solidFill>
                <a:latin typeface="Cambria" panose="02040503050406030204" pitchFamily="18" charset="0"/>
                <a:ea typeface="Cambria" panose="02040503050406030204" pitchFamily="18" charset="0"/>
              </a:rPr>
              <a:t>Έλλειψη προσωπικών επιτευγμάτων</a:t>
            </a:r>
            <a:r>
              <a:rPr lang="el-GR" sz="2400" dirty="0" smtClean="0">
                <a:latin typeface="Cambria" panose="02040503050406030204" pitchFamily="18" charset="0"/>
                <a:ea typeface="Cambria" panose="02040503050406030204" pitchFamily="18" charset="0"/>
              </a:rPr>
              <a:t>, εκδηλώνεται με τη μείωση της απόδοσ</a:t>
            </a:r>
            <a:r>
              <a:rPr lang="el-GR" sz="2400" dirty="0" smtClean="0">
                <a:latin typeface="Cambria" panose="02040503050406030204" pitchFamily="18" charset="0"/>
                <a:ea typeface="Cambria" panose="02040503050406030204" pitchFamily="18" charset="0"/>
              </a:rPr>
              <a:t>ής του. </a:t>
            </a:r>
            <a:endParaRPr lang="el-GR" sz="2400" dirty="0">
              <a:latin typeface="Cambria" panose="02040503050406030204" pitchFamily="18" charset="0"/>
              <a:ea typeface="Cambria" panose="02040503050406030204" pitchFamily="18" charset="0"/>
            </a:endParaRPr>
          </a:p>
        </p:txBody>
      </p:sp>
      <p:sp>
        <p:nvSpPr>
          <p:cNvPr id="12" name="Oval 11">
            <a:extLst>
              <a:ext uri="{FF2B5EF4-FFF2-40B4-BE49-F238E27FC236}">
                <a16:creationId xmlns="" xmlns:a16="http://schemas.microsoft.com/office/drawing/2014/main" id="{C3C0D90E-074A-4F52-9B11-B52BEF4BCBE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 xmlns:a16="http://schemas.microsoft.com/office/drawing/2014/main" id="{CABBD4C1-E6F8-46F6-8152-A8A97490B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 xmlns:a16="http://schemas.microsoft.com/office/drawing/2014/main" id="{83BA5EF5-1FE9-4BF9-83BB-269BCDDF615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 xmlns:a16="http://schemas.microsoft.com/office/drawing/2014/main" id="{4B3BCACB-5880-460B-9606-8C433A9AF99D}"/>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 xmlns:a16="http://schemas.microsoft.com/office/drawing/2014/main" id="{88853921-7BC9-4BDE-ACAB-133C683C82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 xmlns:a16="http://schemas.microsoft.com/office/drawing/2014/main" id="{09192968-3AE7-4470-A61C-97294BB927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 xmlns:a16="http://schemas.microsoft.com/office/drawing/2014/main" id="{3AB72E55-43E4-4356-BFE8-E2102CB0B50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80246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F837543A-6020-4505-A233-C9DB4BF740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 xmlns:a16="http://schemas.microsoft.com/office/drawing/2014/main" id="{35B16301-FB18-48BA-A6DD-C37CAF6F9A1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Θέση περιεχομένου 2">
            <a:extLst>
              <a:ext uri="{FF2B5EF4-FFF2-40B4-BE49-F238E27FC236}">
                <a16:creationId xmlns="" xmlns:a16="http://schemas.microsoft.com/office/drawing/2014/main" id="{0D8E994C-2B35-E0CF-4C3B-A6F2B7D466A3}"/>
              </a:ext>
            </a:extLst>
          </p:cNvPr>
          <p:cNvSpPr>
            <a:spLocks noGrp="1"/>
          </p:cNvSpPr>
          <p:nvPr>
            <p:ph idx="1"/>
          </p:nvPr>
        </p:nvSpPr>
        <p:spPr>
          <a:xfrm>
            <a:off x="567560" y="798786"/>
            <a:ext cx="5829130" cy="5378177"/>
          </a:xfrm>
        </p:spPr>
        <p:txBody>
          <a:bodyPr>
            <a:noAutofit/>
          </a:bodyPr>
          <a:lstStyle/>
          <a:p>
            <a:pPr marL="0" indent="0" algn="just">
              <a:buNone/>
            </a:pPr>
            <a:r>
              <a:rPr lang="el-GR" sz="2400" dirty="0" smtClean="0">
                <a:latin typeface="Cambria" panose="02040503050406030204" pitchFamily="18" charset="0"/>
                <a:ea typeface="Cambria" panose="02040503050406030204" pitchFamily="18" charset="0"/>
              </a:rPr>
              <a:t>Οι κοινωνικοί λειτουργοί εκπαιδεύονται σε ένα ευρύ φάσμα δεξιοτήτων. Οι δεξιότητες διακρίνονται στις </a:t>
            </a:r>
            <a:r>
              <a:rPr lang="el-GR" sz="2400" b="1" dirty="0" smtClean="0">
                <a:solidFill>
                  <a:srgbClr val="FF0000"/>
                </a:solidFill>
                <a:latin typeface="Cambria" panose="02040503050406030204" pitchFamily="18" charset="0"/>
                <a:ea typeface="Cambria" panose="02040503050406030204" pitchFamily="18" charset="0"/>
              </a:rPr>
              <a:t>Γενικές</a:t>
            </a:r>
            <a:r>
              <a:rPr lang="el-GR" sz="2400" dirty="0" smtClean="0">
                <a:solidFill>
                  <a:srgbClr val="FF0000"/>
                </a:solidFill>
                <a:latin typeface="Cambria" panose="02040503050406030204" pitchFamily="18" charset="0"/>
                <a:ea typeface="Cambria" panose="02040503050406030204" pitchFamily="18" charset="0"/>
              </a:rPr>
              <a:t> </a:t>
            </a:r>
            <a:r>
              <a:rPr lang="el-GR" sz="2400" dirty="0" smtClean="0">
                <a:latin typeface="Cambria" panose="02040503050406030204" pitchFamily="18" charset="0"/>
                <a:ea typeface="Cambria" panose="02040503050406030204" pitchFamily="18" charset="0"/>
              </a:rPr>
              <a:t>και </a:t>
            </a:r>
            <a:r>
              <a:rPr lang="el-GR" sz="2400" b="1" dirty="0" smtClean="0">
                <a:solidFill>
                  <a:srgbClr val="FF0000"/>
                </a:solidFill>
                <a:latin typeface="Cambria" panose="02040503050406030204" pitchFamily="18" charset="0"/>
                <a:ea typeface="Cambria" panose="02040503050406030204" pitchFamily="18" charset="0"/>
              </a:rPr>
              <a:t>Ειδικές</a:t>
            </a:r>
            <a:r>
              <a:rPr lang="el-GR" sz="2400" dirty="0" smtClean="0">
                <a:latin typeface="Cambria" panose="02040503050406030204" pitchFamily="18" charset="0"/>
                <a:ea typeface="Cambria" panose="02040503050406030204" pitchFamily="18" charset="0"/>
              </a:rPr>
              <a:t>.</a:t>
            </a:r>
          </a:p>
          <a:p>
            <a:pPr marL="0" indent="0" algn="just">
              <a:buNone/>
            </a:pPr>
            <a:endParaRPr lang="el-GR" sz="2400" dirty="0">
              <a:latin typeface="Cambria" panose="02040503050406030204" pitchFamily="18" charset="0"/>
              <a:ea typeface="Cambria" panose="02040503050406030204" pitchFamily="18" charset="0"/>
            </a:endParaRPr>
          </a:p>
          <a:p>
            <a:pPr marL="0" indent="0" algn="just">
              <a:buNone/>
            </a:pPr>
            <a:r>
              <a:rPr lang="el-GR" sz="2400" dirty="0" smtClean="0">
                <a:latin typeface="Cambria" panose="02040503050406030204" pitchFamily="18" charset="0"/>
                <a:ea typeface="Cambria" panose="02040503050406030204" pitchFamily="18" charset="0"/>
              </a:rPr>
              <a:t>Οι </a:t>
            </a:r>
            <a:r>
              <a:rPr lang="el-GR" sz="2400" b="1" dirty="0" smtClean="0">
                <a:solidFill>
                  <a:srgbClr val="FF0000"/>
                </a:solidFill>
                <a:latin typeface="Cambria" panose="02040503050406030204" pitchFamily="18" charset="0"/>
                <a:ea typeface="Cambria" panose="02040503050406030204" pitchFamily="18" charset="0"/>
              </a:rPr>
              <a:t>Γενικές δεξιότητες </a:t>
            </a:r>
            <a:r>
              <a:rPr lang="el-GR" sz="2400" dirty="0" smtClean="0">
                <a:latin typeface="Cambria" panose="02040503050406030204" pitchFamily="18" charset="0"/>
                <a:ea typeface="Cambria" panose="02040503050406030204" pitchFamily="18" charset="0"/>
              </a:rPr>
              <a:t>αναφέρονται στο σύνολο των στάσεων και των ικανοτήτων του/της Κ.Λ. ως επαγγελματία. </a:t>
            </a:r>
          </a:p>
          <a:p>
            <a:pPr marL="0" indent="0" algn="just">
              <a:buNone/>
            </a:pPr>
            <a:endParaRPr lang="el-GR" sz="2400" dirty="0">
              <a:latin typeface="Cambria" panose="02040503050406030204" pitchFamily="18" charset="0"/>
              <a:ea typeface="Cambria" panose="02040503050406030204" pitchFamily="18" charset="0"/>
            </a:endParaRPr>
          </a:p>
          <a:p>
            <a:pPr marL="0" indent="0" algn="just">
              <a:buNone/>
            </a:pPr>
            <a:r>
              <a:rPr lang="el-GR" sz="2400" dirty="0" smtClean="0">
                <a:latin typeface="Cambria" panose="02040503050406030204" pitchFamily="18" charset="0"/>
                <a:ea typeface="Cambria" panose="02040503050406030204" pitchFamily="18" charset="0"/>
              </a:rPr>
              <a:t>Οι </a:t>
            </a:r>
            <a:r>
              <a:rPr lang="el-GR" sz="2400" b="1" dirty="0" smtClean="0">
                <a:solidFill>
                  <a:srgbClr val="FF0000"/>
                </a:solidFill>
                <a:latin typeface="Cambria" panose="02040503050406030204" pitchFamily="18" charset="0"/>
                <a:ea typeface="Cambria" panose="02040503050406030204" pitchFamily="18" charset="0"/>
              </a:rPr>
              <a:t>Ειδικές δεξιότητες </a:t>
            </a:r>
            <a:r>
              <a:rPr lang="el-GR" sz="2400" dirty="0" smtClean="0">
                <a:latin typeface="Cambria" panose="02040503050406030204" pitchFamily="18" charset="0"/>
                <a:ea typeface="Cambria" panose="02040503050406030204" pitchFamily="18" charset="0"/>
              </a:rPr>
              <a:t>αναφέρονται σε συγκεκριμένους χειρισμούς και στρατηγικές εκτίμησης και παρέμβασης σε ατομικό, ομαδικό και κοινοτικό επίπεδο. </a:t>
            </a:r>
            <a:endParaRPr lang="el-GR" sz="2400" dirty="0">
              <a:latin typeface="Cambria" panose="02040503050406030204" pitchFamily="18" charset="0"/>
              <a:ea typeface="Cambria" panose="02040503050406030204" pitchFamily="18" charset="0"/>
            </a:endParaRPr>
          </a:p>
        </p:txBody>
      </p:sp>
      <p:sp>
        <p:nvSpPr>
          <p:cNvPr id="12" name="Oval 11">
            <a:extLst>
              <a:ext uri="{FF2B5EF4-FFF2-40B4-BE49-F238E27FC236}">
                <a16:creationId xmlns="" xmlns:a16="http://schemas.microsoft.com/office/drawing/2014/main" id="{C3C0D90E-074A-4F52-9B11-B52BEF4BCBE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 xmlns:a16="http://schemas.microsoft.com/office/drawing/2014/main" id="{CABBD4C1-E6F8-46F6-8152-A8A97490B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 xmlns:a16="http://schemas.microsoft.com/office/drawing/2014/main" id="{83BA5EF5-1FE9-4BF9-83BB-269BCDDF615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 xmlns:a16="http://schemas.microsoft.com/office/drawing/2014/main" id="{4B3BCACB-5880-460B-9606-8C433A9AF99D}"/>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 xmlns:a16="http://schemas.microsoft.com/office/drawing/2014/main" id="{88853921-7BC9-4BDE-ACAB-133C683C82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 xmlns:a16="http://schemas.microsoft.com/office/drawing/2014/main" id="{09192968-3AE7-4470-A61C-97294BB927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 xmlns:a16="http://schemas.microsoft.com/office/drawing/2014/main" id="{3AB72E55-43E4-4356-BFE8-E2102CB0B50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67432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 xmlns:a16="http://schemas.microsoft.com/office/drawing/2014/main" id="{2E442304-DDBD-4F7B-8017-36BCC863FB4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 xmlns:a16="http://schemas.microsoft.com/office/drawing/2014/main" id="{62315A55-4D86-553B-94D0-AF78827627EC}"/>
              </a:ext>
            </a:extLst>
          </p:cNvPr>
          <p:cNvSpPr>
            <a:spLocks noGrp="1"/>
          </p:cNvSpPr>
          <p:nvPr>
            <p:ph type="title"/>
          </p:nvPr>
        </p:nvSpPr>
        <p:spPr>
          <a:xfrm>
            <a:off x="635000" y="640823"/>
            <a:ext cx="3418659" cy="5583148"/>
          </a:xfrm>
        </p:spPr>
        <p:txBody>
          <a:bodyPr anchor="ctr">
            <a:normAutofit/>
          </a:bodyPr>
          <a:lstStyle/>
          <a:p>
            <a:pPr algn="ctr"/>
            <a:r>
              <a:rPr lang="el-GR" sz="3500" b="1" dirty="0" smtClean="0">
                <a:latin typeface="Cambria" panose="02040503050406030204" pitchFamily="18" charset="0"/>
                <a:ea typeface="Cambria" panose="02040503050406030204" pitchFamily="18" charset="0"/>
              </a:rPr>
              <a:t>Γενικές Δεξιότητες:</a:t>
            </a:r>
            <a:endParaRPr lang="el-GR" sz="3500" b="1" dirty="0">
              <a:latin typeface="Cambria" panose="02040503050406030204" pitchFamily="18" charset="0"/>
              <a:ea typeface="Cambria" panose="02040503050406030204" pitchFamily="18" charset="0"/>
            </a:endParaRPr>
          </a:p>
        </p:txBody>
      </p:sp>
      <p:sp>
        <p:nvSpPr>
          <p:cNvPr id="11" name="sketch line">
            <a:extLst>
              <a:ext uri="{FF2B5EF4-FFF2-40B4-BE49-F238E27FC236}">
                <a16:creationId xmlns="" xmlns:a16="http://schemas.microsoft.com/office/drawing/2014/main" id="{5E107275-3853-46FD-A241-DE4355A4267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Θέση περιεχομένου 2">
            <a:extLst>
              <a:ext uri="{FF2B5EF4-FFF2-40B4-BE49-F238E27FC236}">
                <a16:creationId xmlns="" xmlns:a16="http://schemas.microsoft.com/office/drawing/2014/main" id="{9975E07D-A4A3-5A02-53A0-416AAE4D5AD4}"/>
              </a:ext>
            </a:extLst>
          </p:cNvPr>
          <p:cNvGraphicFramePr>
            <a:graphicFrameLocks noGrp="1"/>
          </p:cNvGraphicFramePr>
          <p:nvPr>
            <p:ph idx="1"/>
            <p:extLst>
              <p:ext uri="{D42A27DB-BD31-4B8C-83A1-F6EECF244321}">
                <p14:modId xmlns:p14="http://schemas.microsoft.com/office/powerpoint/2010/main" val="163092004"/>
              </p:ext>
            </p:extLst>
          </p:nvPr>
        </p:nvGraphicFramePr>
        <p:xfrm>
          <a:off x="4421658" y="447395"/>
          <a:ext cx="7767294" cy="5729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4421658" y="1825101"/>
            <a:ext cx="6590582" cy="307777"/>
          </a:xfrm>
          <a:prstGeom prst="rect">
            <a:avLst/>
          </a:prstGeom>
          <a:noFill/>
        </p:spPr>
        <p:txBody>
          <a:bodyPr wrap="square" rtlCol="0">
            <a:spAutoFit/>
          </a:bodyPr>
          <a:lstStyle/>
          <a:p>
            <a:r>
              <a:rPr lang="el-GR" sz="1400" dirty="0" smtClean="0"/>
              <a:t>6. Παρουσίασης γραπτού και προφορικού λόγου</a:t>
            </a:r>
            <a:endParaRPr lang="el-GR" sz="1400" dirty="0"/>
          </a:p>
        </p:txBody>
      </p:sp>
      <p:sp>
        <p:nvSpPr>
          <p:cNvPr id="4" name="TextBox 3"/>
          <p:cNvSpPr txBox="1"/>
          <p:nvPr/>
        </p:nvSpPr>
        <p:spPr>
          <a:xfrm>
            <a:off x="4986068" y="2915728"/>
            <a:ext cx="184731" cy="369332"/>
          </a:xfrm>
          <a:prstGeom prst="rect">
            <a:avLst/>
          </a:prstGeom>
          <a:noFill/>
        </p:spPr>
        <p:txBody>
          <a:bodyPr wrap="none" rtlCol="0">
            <a:spAutoFit/>
          </a:bodyPr>
          <a:lstStyle/>
          <a:p>
            <a:endParaRPr lang="el-GR" dirty="0"/>
          </a:p>
        </p:txBody>
      </p:sp>
      <p:sp>
        <p:nvSpPr>
          <p:cNvPr id="6" name="TextBox 5"/>
          <p:cNvSpPr txBox="1"/>
          <p:nvPr/>
        </p:nvSpPr>
        <p:spPr>
          <a:xfrm>
            <a:off x="4421658" y="2214958"/>
            <a:ext cx="5651072" cy="307777"/>
          </a:xfrm>
          <a:prstGeom prst="rect">
            <a:avLst/>
          </a:prstGeom>
          <a:noFill/>
        </p:spPr>
        <p:txBody>
          <a:bodyPr wrap="square" rtlCol="0">
            <a:spAutoFit/>
          </a:bodyPr>
          <a:lstStyle/>
          <a:p>
            <a:r>
              <a:rPr lang="el-GR" sz="1400" dirty="0" smtClean="0"/>
              <a:t>7. Συντονιστικές Δεξιότητες</a:t>
            </a:r>
            <a:endParaRPr lang="el-GR" sz="1400" dirty="0"/>
          </a:p>
        </p:txBody>
      </p:sp>
      <p:sp>
        <p:nvSpPr>
          <p:cNvPr id="7" name="TextBox 6"/>
          <p:cNvSpPr txBox="1"/>
          <p:nvPr/>
        </p:nvSpPr>
        <p:spPr>
          <a:xfrm>
            <a:off x="4421658" y="2602992"/>
            <a:ext cx="5861447" cy="307777"/>
          </a:xfrm>
          <a:prstGeom prst="rect">
            <a:avLst/>
          </a:prstGeom>
          <a:noFill/>
        </p:spPr>
        <p:txBody>
          <a:bodyPr wrap="square" rtlCol="0">
            <a:spAutoFit/>
          </a:bodyPr>
          <a:lstStyle/>
          <a:p>
            <a:r>
              <a:rPr lang="el-GR" sz="1400" dirty="0" smtClean="0"/>
              <a:t>8. Δεξιότητες ευαισθησίας και παρατήρησης</a:t>
            </a:r>
            <a:endParaRPr lang="el-GR" sz="1400" dirty="0"/>
          </a:p>
        </p:txBody>
      </p:sp>
      <p:sp>
        <p:nvSpPr>
          <p:cNvPr id="10" name="TextBox 9"/>
          <p:cNvSpPr txBox="1"/>
          <p:nvPr/>
        </p:nvSpPr>
        <p:spPr>
          <a:xfrm>
            <a:off x="4421659" y="3071283"/>
            <a:ext cx="5861447" cy="307777"/>
          </a:xfrm>
          <a:prstGeom prst="rect">
            <a:avLst/>
          </a:prstGeom>
          <a:noFill/>
        </p:spPr>
        <p:txBody>
          <a:bodyPr wrap="square" rtlCol="0">
            <a:spAutoFit/>
          </a:bodyPr>
          <a:lstStyle/>
          <a:p>
            <a:r>
              <a:rPr lang="el-GR" sz="1400" dirty="0" smtClean="0"/>
              <a:t>9. Δεξιότητες κριτικής στάσης</a:t>
            </a:r>
            <a:endParaRPr lang="el-GR" sz="1400" dirty="0"/>
          </a:p>
        </p:txBody>
      </p:sp>
      <p:sp>
        <p:nvSpPr>
          <p:cNvPr id="8" name="TextBox 7"/>
          <p:cNvSpPr txBox="1"/>
          <p:nvPr/>
        </p:nvSpPr>
        <p:spPr>
          <a:xfrm>
            <a:off x="4421660" y="3539574"/>
            <a:ext cx="4374362" cy="307777"/>
          </a:xfrm>
          <a:prstGeom prst="rect">
            <a:avLst/>
          </a:prstGeom>
          <a:noFill/>
        </p:spPr>
        <p:txBody>
          <a:bodyPr wrap="square" rtlCol="0">
            <a:spAutoFit/>
          </a:bodyPr>
          <a:lstStyle/>
          <a:p>
            <a:r>
              <a:rPr lang="el-GR" sz="1400" dirty="0" smtClean="0"/>
              <a:t>10.Δεξιότητες Δημιουργικότητας</a:t>
            </a:r>
            <a:endParaRPr lang="el-GR" sz="1400" dirty="0"/>
          </a:p>
        </p:txBody>
      </p:sp>
      <p:sp>
        <p:nvSpPr>
          <p:cNvPr id="12" name="TextBox 11"/>
          <p:cNvSpPr txBox="1"/>
          <p:nvPr/>
        </p:nvSpPr>
        <p:spPr>
          <a:xfrm>
            <a:off x="4421660" y="3934737"/>
            <a:ext cx="5326609" cy="307777"/>
          </a:xfrm>
          <a:prstGeom prst="rect">
            <a:avLst/>
          </a:prstGeom>
          <a:noFill/>
        </p:spPr>
        <p:txBody>
          <a:bodyPr wrap="square" rtlCol="0">
            <a:spAutoFit/>
          </a:bodyPr>
          <a:lstStyle/>
          <a:p>
            <a:r>
              <a:rPr lang="el-GR" sz="1400" dirty="0" smtClean="0"/>
              <a:t>11. Δεξιότητες Διεπιστημονικής Συνεργασίας</a:t>
            </a:r>
            <a:endParaRPr lang="el-GR" sz="1400" dirty="0"/>
          </a:p>
        </p:txBody>
      </p:sp>
      <p:sp>
        <p:nvSpPr>
          <p:cNvPr id="13" name="TextBox 12"/>
          <p:cNvSpPr txBox="1"/>
          <p:nvPr/>
        </p:nvSpPr>
        <p:spPr>
          <a:xfrm>
            <a:off x="4421658" y="4532914"/>
            <a:ext cx="4604407" cy="307777"/>
          </a:xfrm>
          <a:prstGeom prst="rect">
            <a:avLst/>
          </a:prstGeom>
          <a:noFill/>
        </p:spPr>
        <p:txBody>
          <a:bodyPr wrap="square" rtlCol="0">
            <a:spAutoFit/>
          </a:bodyPr>
          <a:lstStyle/>
          <a:p>
            <a:r>
              <a:rPr lang="el-GR" sz="1400" dirty="0" smtClean="0"/>
              <a:t>12. Δεξιότητες Επιβίωσης</a:t>
            </a:r>
            <a:endParaRPr lang="el-GR" sz="1400" dirty="0"/>
          </a:p>
        </p:txBody>
      </p:sp>
    </p:spTree>
    <p:extLst>
      <p:ext uri="{BB962C8B-B14F-4D97-AF65-F5344CB8AC3E}">
        <p14:creationId xmlns:p14="http://schemas.microsoft.com/office/powerpoint/2010/main" val="101897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907EF6B7-1338-4443-8C46-6A318D952D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 xmlns:a16="http://schemas.microsoft.com/office/drawing/2014/main" id="{DAAE4CDD-124C-4DCF-9584-B6033B545D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 xmlns:a16="http://schemas.microsoft.com/office/drawing/2014/main" id="{081E4A58-353D-44AE-B2FC-2A74E2E400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Θέση περιεχομένου 2">
            <a:extLst>
              <a:ext uri="{FF2B5EF4-FFF2-40B4-BE49-F238E27FC236}">
                <a16:creationId xmlns="" xmlns:a16="http://schemas.microsoft.com/office/drawing/2014/main" id="{B456CB6A-0A34-2252-CB7E-CA4A040A66BD}"/>
              </a:ext>
            </a:extLst>
          </p:cNvPr>
          <p:cNvSpPr>
            <a:spLocks noGrp="1"/>
          </p:cNvSpPr>
          <p:nvPr>
            <p:ph idx="1"/>
          </p:nvPr>
        </p:nvSpPr>
        <p:spPr>
          <a:xfrm>
            <a:off x="4447308" y="591344"/>
            <a:ext cx="6906491" cy="5585619"/>
          </a:xfrm>
        </p:spPr>
        <p:txBody>
          <a:bodyPr anchor="ctr">
            <a:normAutofit/>
          </a:bodyPr>
          <a:lstStyle/>
          <a:p>
            <a:r>
              <a:rPr lang="el-GR" sz="2400" dirty="0" smtClean="0">
                <a:latin typeface="Cambria" panose="02040503050406030204" pitchFamily="18" charset="0"/>
                <a:ea typeface="Cambria" panose="02040503050406030204" pitchFamily="18" charset="0"/>
              </a:rPr>
              <a:t>1. Δεξιότητες Επικοινωνίας</a:t>
            </a:r>
            <a:endParaRPr lang="en-US" sz="2400" dirty="0" smtClean="0">
              <a:latin typeface="Cambria" panose="02040503050406030204" pitchFamily="18" charset="0"/>
              <a:ea typeface="Cambria" panose="02040503050406030204" pitchFamily="18" charset="0"/>
            </a:endParaRPr>
          </a:p>
          <a:p>
            <a:pPr marL="0" indent="0">
              <a:buNone/>
            </a:pPr>
            <a:endParaRPr lang="el-GR" sz="2400" dirty="0">
              <a:latin typeface="Cambria" panose="02040503050406030204" pitchFamily="18" charset="0"/>
              <a:ea typeface="Cambria" panose="02040503050406030204" pitchFamily="18" charset="0"/>
            </a:endParaRPr>
          </a:p>
          <a:p>
            <a:pPr marL="0" indent="0" algn="just">
              <a:buNone/>
            </a:pPr>
            <a:r>
              <a:rPr lang="el-GR" sz="2400" dirty="0" smtClean="0">
                <a:latin typeface="Cambria" panose="02040503050406030204" pitchFamily="18" charset="0"/>
                <a:ea typeface="Cambria" panose="02040503050406030204" pitchFamily="18" charset="0"/>
              </a:rPr>
              <a:t>Επικοινωνία είναι η συναλλακτική διεργασία κατά την οποία εκπέμπονται, </a:t>
            </a:r>
            <a:r>
              <a:rPr lang="el-GR" sz="2400" dirty="0" err="1" smtClean="0">
                <a:latin typeface="Cambria" panose="02040503050406030204" pitchFamily="18" charset="0"/>
                <a:ea typeface="Cambria" panose="02040503050406030204" pitchFamily="18" charset="0"/>
              </a:rPr>
              <a:t>είσερχονται</a:t>
            </a:r>
            <a:r>
              <a:rPr lang="el-GR" sz="2400" dirty="0" smtClean="0">
                <a:latin typeface="Cambria" panose="02040503050406030204" pitchFamily="18" charset="0"/>
                <a:ea typeface="Cambria" panose="02040503050406030204" pitchFamily="18" charset="0"/>
              </a:rPr>
              <a:t> και ανατροφοδοτούνται μηνύματα μεταξύ ατόμων, ομάδων και κοινωνικών συστημάτων που βρίσκονται σε αλληλεπίδραση (</a:t>
            </a:r>
            <a:r>
              <a:rPr lang="en-US" sz="2400" dirty="0" smtClean="0">
                <a:latin typeface="Cambria" panose="02040503050406030204" pitchFamily="18" charset="0"/>
                <a:ea typeface="Cambria" panose="02040503050406030204" pitchFamily="18" charset="0"/>
              </a:rPr>
              <a:t> Compton &amp; </a:t>
            </a:r>
            <a:r>
              <a:rPr lang="en-US" sz="2400" dirty="0" err="1" smtClean="0">
                <a:latin typeface="Cambria" panose="02040503050406030204" pitchFamily="18" charset="0"/>
                <a:ea typeface="Cambria" panose="02040503050406030204" pitchFamily="18" charset="0"/>
              </a:rPr>
              <a:t>Galawa</a:t>
            </a:r>
            <a:r>
              <a:rPr lang="en-US" sz="2400" dirty="0" err="1" smtClean="0">
                <a:latin typeface="Cambria" panose="02040503050406030204" pitchFamily="18" charset="0"/>
                <a:ea typeface="Cambria" panose="02040503050406030204" pitchFamily="18" charset="0"/>
              </a:rPr>
              <a:t>y</a:t>
            </a:r>
            <a:r>
              <a:rPr lang="en-US" sz="2400" dirty="0" smtClean="0">
                <a:latin typeface="Cambria" panose="02040503050406030204" pitchFamily="18" charset="0"/>
                <a:ea typeface="Cambria" panose="02040503050406030204" pitchFamily="18" charset="0"/>
              </a:rPr>
              <a:t>, 1984).</a:t>
            </a:r>
            <a:endParaRPr lang="el-GR" sz="24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150637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F837543A-6020-4505-A233-C9DB4BF740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 xmlns:a16="http://schemas.microsoft.com/office/drawing/2014/main" id="{7A36E95A-088C-4547-CAC0-C0ADEFCA9FAB}"/>
              </a:ext>
            </a:extLst>
          </p:cNvPr>
          <p:cNvSpPr>
            <a:spLocks noGrp="1"/>
          </p:cNvSpPr>
          <p:nvPr>
            <p:ph type="title"/>
          </p:nvPr>
        </p:nvSpPr>
        <p:spPr>
          <a:xfrm>
            <a:off x="838200" y="365125"/>
            <a:ext cx="5558489" cy="1325563"/>
          </a:xfrm>
        </p:spPr>
        <p:txBody>
          <a:bodyPr>
            <a:normAutofit/>
          </a:bodyPr>
          <a:lstStyle/>
          <a:p>
            <a:pPr algn="ctr"/>
            <a:r>
              <a:rPr lang="en-US" sz="2800" b="1" dirty="0" smtClean="0">
                <a:latin typeface="Cambria" panose="02040503050406030204" pitchFamily="18" charset="0"/>
                <a:ea typeface="Cambria" panose="02040503050406030204" pitchFamily="18" charset="0"/>
              </a:rPr>
              <a:t>2. </a:t>
            </a:r>
            <a:r>
              <a:rPr lang="el-GR" sz="2800" b="1" dirty="0" smtClean="0">
                <a:latin typeface="Cambria" panose="02040503050406030204" pitchFamily="18" charset="0"/>
                <a:ea typeface="Cambria" panose="02040503050406030204" pitchFamily="18" charset="0"/>
              </a:rPr>
              <a:t>Δεξιότητες αυτοαντίληψης</a:t>
            </a:r>
            <a:endParaRPr lang="el-GR" sz="2800" b="1" dirty="0">
              <a:latin typeface="Cambria" panose="02040503050406030204" pitchFamily="18" charset="0"/>
              <a:ea typeface="Cambria" panose="02040503050406030204" pitchFamily="18" charset="0"/>
            </a:endParaRPr>
          </a:p>
        </p:txBody>
      </p:sp>
      <p:sp>
        <p:nvSpPr>
          <p:cNvPr id="10" name="Freeform: Shape 9">
            <a:extLst>
              <a:ext uri="{FF2B5EF4-FFF2-40B4-BE49-F238E27FC236}">
                <a16:creationId xmlns="" xmlns:a16="http://schemas.microsoft.com/office/drawing/2014/main" id="{35B16301-FB18-48BA-A6DD-C37CAF6F9A1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Θέση περιεχομένου 2">
            <a:extLst>
              <a:ext uri="{FF2B5EF4-FFF2-40B4-BE49-F238E27FC236}">
                <a16:creationId xmlns="" xmlns:a16="http://schemas.microsoft.com/office/drawing/2014/main" id="{DA2ACAF8-788A-A7C5-A4AF-90A8E2EA9C9D}"/>
              </a:ext>
            </a:extLst>
          </p:cNvPr>
          <p:cNvSpPr>
            <a:spLocks noGrp="1"/>
          </p:cNvSpPr>
          <p:nvPr>
            <p:ph idx="1"/>
          </p:nvPr>
        </p:nvSpPr>
        <p:spPr>
          <a:xfrm>
            <a:off x="838200" y="2055813"/>
            <a:ext cx="5558489" cy="4121150"/>
          </a:xfrm>
        </p:spPr>
        <p:txBody>
          <a:bodyPr>
            <a:normAutofit lnSpcReduction="10000"/>
          </a:bodyPr>
          <a:lstStyle/>
          <a:p>
            <a:pPr marL="0" indent="0" algn="just">
              <a:buNone/>
            </a:pPr>
            <a:r>
              <a:rPr lang="el-GR" sz="2400" dirty="0">
                <a:latin typeface="Cambria" panose="02040503050406030204" pitchFamily="18" charset="0"/>
                <a:ea typeface="Cambria" panose="02040503050406030204" pitchFamily="18" charset="0"/>
              </a:rPr>
              <a:t>Η</a:t>
            </a:r>
            <a:r>
              <a:rPr lang="el-GR" sz="2400" dirty="0" smtClean="0">
                <a:latin typeface="Cambria" panose="02040503050406030204" pitchFamily="18" charset="0"/>
                <a:ea typeface="Cambria" panose="02040503050406030204" pitchFamily="18" charset="0"/>
              </a:rPr>
              <a:t> σκόπιμη χρήση του εαυτού ως βασικό εργαλείο της επαγγελματικής σχέσης προϋποθέτει σίγουρα επίγνωση δεξιοτήτων αυτοαντίληψης και αυτογνωσίας. </a:t>
            </a:r>
          </a:p>
          <a:p>
            <a:pPr marL="0" indent="0" algn="just">
              <a:buNone/>
            </a:pPr>
            <a:endParaRPr lang="el-GR" sz="2400" dirty="0">
              <a:latin typeface="Cambria" panose="02040503050406030204" pitchFamily="18" charset="0"/>
              <a:ea typeface="Cambria" panose="02040503050406030204" pitchFamily="18" charset="0"/>
            </a:endParaRPr>
          </a:p>
          <a:p>
            <a:pPr marL="0" indent="0" algn="just">
              <a:buNone/>
            </a:pPr>
            <a:r>
              <a:rPr lang="el-GR" sz="2400" dirty="0" smtClean="0">
                <a:latin typeface="Cambria" panose="02040503050406030204" pitchFamily="18" charset="0"/>
                <a:ea typeface="Cambria" panose="02040503050406030204" pitchFamily="18" charset="0"/>
              </a:rPr>
              <a:t>Ο εννοιολογικός προσδιορισμός του εαυτού και της αυτοαντίληψης  παραπέμπει σε ορισμούς όπως: α) εμπιστοσύνη στον εαυτό, β) αυτοσεβασμό, γ) αποδοχή του εαυτού, δ) </a:t>
            </a:r>
            <a:r>
              <a:rPr lang="el-GR" sz="2400" dirty="0" err="1" smtClean="0">
                <a:latin typeface="Cambria" panose="02040503050406030204" pitchFamily="18" charset="0"/>
                <a:ea typeface="Cambria" panose="02040503050406030204" pitchFamily="18" charset="0"/>
              </a:rPr>
              <a:t>αυταξία</a:t>
            </a:r>
            <a:r>
              <a:rPr lang="el-GR" sz="2400" dirty="0" smtClean="0">
                <a:latin typeface="Cambria" panose="02040503050406030204" pitchFamily="18" charset="0"/>
                <a:ea typeface="Cambria" panose="02040503050406030204" pitchFamily="18" charset="0"/>
              </a:rPr>
              <a:t>, ε) αυτοεκτίμηση. </a:t>
            </a:r>
            <a:endParaRPr lang="el-GR" sz="2400" dirty="0">
              <a:latin typeface="Cambria" panose="02040503050406030204" pitchFamily="18" charset="0"/>
              <a:ea typeface="Cambria" panose="02040503050406030204" pitchFamily="18" charset="0"/>
            </a:endParaRPr>
          </a:p>
        </p:txBody>
      </p:sp>
      <p:sp>
        <p:nvSpPr>
          <p:cNvPr id="12" name="Oval 11">
            <a:extLst>
              <a:ext uri="{FF2B5EF4-FFF2-40B4-BE49-F238E27FC236}">
                <a16:creationId xmlns="" xmlns:a16="http://schemas.microsoft.com/office/drawing/2014/main" id="{C3C0D90E-074A-4F52-9B11-B52BEF4BCBE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 xmlns:a16="http://schemas.microsoft.com/office/drawing/2014/main" id="{CABBD4C1-E6F8-46F6-8152-A8A97490B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 xmlns:a16="http://schemas.microsoft.com/office/drawing/2014/main" id="{83BA5EF5-1FE9-4BF9-83BB-269BCDDF615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 xmlns:a16="http://schemas.microsoft.com/office/drawing/2014/main" id="{4B3BCACB-5880-460B-9606-8C433A9AF99D}"/>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 xmlns:a16="http://schemas.microsoft.com/office/drawing/2014/main" id="{88853921-7BC9-4BDE-ACAB-133C683C82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 xmlns:a16="http://schemas.microsoft.com/office/drawing/2014/main" id="{09192968-3AE7-4470-A61C-97294BB927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 xmlns:a16="http://schemas.microsoft.com/office/drawing/2014/main" id="{3AB72E55-43E4-4356-BFE8-E2102CB0B50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24651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907EF6B7-1338-4443-8C46-6A318D952D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 xmlns:a16="http://schemas.microsoft.com/office/drawing/2014/main" id="{DAAE4CDD-124C-4DCF-9584-B6033B545D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 xmlns:a16="http://schemas.microsoft.com/office/drawing/2014/main" id="{081E4A58-353D-44AE-B2FC-2A74E2E400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Θέση περιεχομένου 2">
            <a:extLst>
              <a:ext uri="{FF2B5EF4-FFF2-40B4-BE49-F238E27FC236}">
                <a16:creationId xmlns="" xmlns:a16="http://schemas.microsoft.com/office/drawing/2014/main" id="{CB250FFE-2B2B-6CBF-CE8B-F30568E8DDE8}"/>
              </a:ext>
            </a:extLst>
          </p:cNvPr>
          <p:cNvSpPr>
            <a:spLocks noGrp="1"/>
          </p:cNvSpPr>
          <p:nvPr>
            <p:ph idx="1"/>
          </p:nvPr>
        </p:nvSpPr>
        <p:spPr>
          <a:xfrm>
            <a:off x="4447308" y="591344"/>
            <a:ext cx="6906491" cy="5585619"/>
          </a:xfrm>
        </p:spPr>
        <p:txBody>
          <a:bodyPr anchor="ctr">
            <a:normAutofit/>
          </a:bodyPr>
          <a:lstStyle/>
          <a:p>
            <a:r>
              <a:rPr lang="el-GR" dirty="0" smtClean="0">
                <a:latin typeface="Cambria" panose="02040503050406030204" pitchFamily="18" charset="0"/>
                <a:ea typeface="Cambria" panose="02040503050406030204" pitchFamily="18" charset="0"/>
              </a:rPr>
              <a:t>Η αυτοαντίληψη ως μέρος του εαυτού ενέχει θέση αντικειμένου και ορίζεται ως το σύνολο των πεποιθήσεων και των στάσεων που διαμορφώνει το άτομο για τον εαυτό του. </a:t>
            </a:r>
            <a:endParaRPr lang="el-GR" dirty="0">
              <a:latin typeface="Cambria" panose="02040503050406030204" pitchFamily="18" charset="0"/>
              <a:ea typeface="Cambria" panose="02040503050406030204" pitchFamily="18" charset="0"/>
            </a:endParaRPr>
          </a:p>
          <a:p>
            <a:r>
              <a:rPr lang="el-GR" dirty="0" smtClean="0">
                <a:latin typeface="Cambria" panose="02040503050406030204" pitchFamily="18" charset="0"/>
                <a:ea typeface="Cambria" panose="02040503050406030204" pitchFamily="18" charset="0"/>
              </a:rPr>
              <a:t>Περιλαμβάνει γνωστικά, συναισθηματικά στοιχεία και στάσεις συμπεριφοράς. </a:t>
            </a:r>
          </a:p>
          <a:p>
            <a:r>
              <a:rPr lang="el-GR" dirty="0" smtClean="0">
                <a:latin typeface="Cambria" panose="02040503050406030204" pitchFamily="18" charset="0"/>
                <a:ea typeface="Cambria" panose="02040503050406030204" pitchFamily="18" charset="0"/>
              </a:rPr>
              <a:t>Η αυτοαντίληψη αποτελεί τη γνωστική πλευρά της αυτογνωσίας, ενώ η αυτοεκτίμηση αντιπροσωπεύει τη συναισθηματική πλευρά και δείχνει τον βαθμό στον οποίο το άτομο αποδέχεται και επιδοκιμάζει τον εαυτό του. </a:t>
            </a:r>
            <a:endParaRPr lang="el-GR" dirty="0" smtClean="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082757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907EF6B7-1338-4443-8C46-6A318D952D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 xmlns:a16="http://schemas.microsoft.com/office/drawing/2014/main" id="{DAAE4CDD-124C-4DCF-9584-B6033B545D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 xmlns:a16="http://schemas.microsoft.com/office/drawing/2014/main" id="{081E4A58-353D-44AE-B2FC-2A74E2E400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Θέση περιεχομένου 2">
            <a:extLst>
              <a:ext uri="{FF2B5EF4-FFF2-40B4-BE49-F238E27FC236}">
                <a16:creationId xmlns="" xmlns:a16="http://schemas.microsoft.com/office/drawing/2014/main" id="{CB250FFE-2B2B-6CBF-CE8B-F30568E8DDE8}"/>
              </a:ext>
            </a:extLst>
          </p:cNvPr>
          <p:cNvSpPr>
            <a:spLocks noGrp="1"/>
          </p:cNvSpPr>
          <p:nvPr>
            <p:ph idx="1"/>
          </p:nvPr>
        </p:nvSpPr>
        <p:spPr>
          <a:xfrm>
            <a:off x="4447308" y="591344"/>
            <a:ext cx="6906491" cy="5585619"/>
          </a:xfrm>
        </p:spPr>
        <p:txBody>
          <a:bodyPr anchor="ctr">
            <a:normAutofit lnSpcReduction="10000"/>
          </a:bodyPr>
          <a:lstStyle/>
          <a:p>
            <a:r>
              <a:rPr lang="el-GR" dirty="0" smtClean="0">
                <a:latin typeface="Cambria" panose="02040503050406030204" pitchFamily="18" charset="0"/>
                <a:ea typeface="Cambria" panose="02040503050406030204" pitchFamily="18" charset="0"/>
              </a:rPr>
              <a:t>Ο/η Κ.Λ. κατά την επικοινωνιακή του σχέση με τον εξυπηρετούμενο, χρειάζεται να βρίσκεται σε επαφή με τα συναισθήματά του, να τα γνωρίζει και να τα ελέγχει για να μπορέσει να διατηρήσει τα όρια του εαυτού του κατά την άσκηση της επαγγελματικής πράξης. </a:t>
            </a:r>
          </a:p>
          <a:p>
            <a:r>
              <a:rPr lang="el-GR" dirty="0" smtClean="0">
                <a:latin typeface="Cambria" panose="02040503050406030204" pitchFamily="18" charset="0"/>
                <a:ea typeface="Cambria" panose="02040503050406030204" pitchFamily="18" charset="0"/>
              </a:rPr>
              <a:t>Οι αντικειμενικές πεποιθήσεις &amp; στάσεις που διαμορφώνει για τον εαυτό του θα τον βοηθήσουν να πλησιάσει τα συναισθήματα &amp; τα προβλήματα του εξυπηρετούμενου με τη δεξιότητα της εν συναίσθησης, χωρίς το </a:t>
            </a:r>
            <a:r>
              <a:rPr lang="el-GR" i="1" dirty="0" smtClean="0">
                <a:solidFill>
                  <a:srgbClr val="FF0000"/>
                </a:solidFill>
                <a:latin typeface="Cambria" panose="02040503050406030204" pitchFamily="18" charset="0"/>
                <a:ea typeface="Cambria" panose="02040503050406030204" pitchFamily="18" charset="0"/>
              </a:rPr>
              <a:t>φόβο διάχυσης των προσωπικών του ορίων</a:t>
            </a:r>
            <a:r>
              <a:rPr lang="el-GR" dirty="0" smtClean="0">
                <a:latin typeface="Cambria" panose="02040503050406030204" pitchFamily="18" charset="0"/>
                <a:ea typeface="Cambria" panose="02040503050406030204" pitchFamily="18" charset="0"/>
              </a:rPr>
              <a:t>. </a:t>
            </a:r>
            <a:endParaRPr lang="el-GR" dirty="0" smtClean="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47015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907EF6B7-1338-4443-8C46-6A318D952D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 xmlns:a16="http://schemas.microsoft.com/office/drawing/2014/main" id="{DAAE4CDD-124C-4DCF-9584-B6033B545D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 xmlns:a16="http://schemas.microsoft.com/office/drawing/2014/main" id="{081E4A58-353D-44AE-B2FC-2A74E2E400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Θέση περιεχομένου 2">
            <a:extLst>
              <a:ext uri="{FF2B5EF4-FFF2-40B4-BE49-F238E27FC236}">
                <a16:creationId xmlns="" xmlns:a16="http://schemas.microsoft.com/office/drawing/2014/main" id="{CB250FFE-2B2B-6CBF-CE8B-F30568E8DDE8}"/>
              </a:ext>
            </a:extLst>
          </p:cNvPr>
          <p:cNvSpPr>
            <a:spLocks noGrp="1"/>
          </p:cNvSpPr>
          <p:nvPr>
            <p:ph idx="1"/>
          </p:nvPr>
        </p:nvSpPr>
        <p:spPr>
          <a:xfrm>
            <a:off x="4167272" y="69012"/>
            <a:ext cx="8203007" cy="6107952"/>
          </a:xfrm>
        </p:spPr>
        <p:txBody>
          <a:bodyPr anchor="ctr">
            <a:normAutofit/>
          </a:bodyPr>
          <a:lstStyle/>
          <a:p>
            <a:pPr marL="0" indent="0" algn="just">
              <a:buNone/>
            </a:pPr>
            <a:r>
              <a:rPr lang="el-GR" dirty="0" smtClean="0">
                <a:latin typeface="Cambria" panose="02040503050406030204" pitchFamily="18" charset="0"/>
                <a:ea typeface="Cambria" panose="02040503050406030204" pitchFamily="18" charset="0"/>
              </a:rPr>
              <a:t>Στόχος είναι να αποκτήσει ο Κ.Λ. τέτοια αυτογνωσία, η οποία θα το επιτρέπει να δημιουργεί επαγγελματικές σχέσεις με τους εξυπηρετούμενους χρησιμοποιώντας των επαγγελματικό εαυτό του ως μέσο για τη δουλειά του. </a:t>
            </a:r>
          </a:p>
          <a:p>
            <a:pPr marL="0" indent="0" algn="just">
              <a:buNone/>
            </a:pPr>
            <a:endParaRPr lang="el-GR" dirty="0" smtClean="0">
              <a:latin typeface="Cambria" panose="02040503050406030204" pitchFamily="18" charset="0"/>
              <a:ea typeface="Cambria" panose="02040503050406030204" pitchFamily="18" charset="0"/>
            </a:endParaRPr>
          </a:p>
          <a:p>
            <a:pPr marL="0" indent="0" algn="just">
              <a:buNone/>
            </a:pPr>
            <a:r>
              <a:rPr lang="el-GR" dirty="0" smtClean="0">
                <a:latin typeface="Cambria" panose="02040503050406030204" pitchFamily="18" charset="0"/>
                <a:ea typeface="Cambria" panose="02040503050406030204" pitchFamily="18" charset="0"/>
              </a:rPr>
              <a:t>Σε όλη τη διάρκεια της εκπαίδευσής του, μέσα από απαιτητικές και κάποτε οδυνηρές ψυχολογικά διαδικασίες, μαθαίνει να αναγνωρίζει τα δικά του συναισθήματα για τους εξυπηρετούμενους και μέσα από γνώσεις, την αυτοκριτική &amp; την εποπτεία αποκτά συνείδηση των δικών του στάσεων και αντιλήψεων. Αναγνωρίζει τα στερεότυπα που έχει ενστερνιστεί &amp; τις δικές του προκαταλήψεις για τους ανθρώπους. </a:t>
            </a:r>
          </a:p>
        </p:txBody>
      </p:sp>
    </p:spTree>
    <p:extLst>
      <p:ext uri="{BB962C8B-B14F-4D97-AF65-F5344CB8AC3E}">
        <p14:creationId xmlns:p14="http://schemas.microsoft.com/office/powerpoint/2010/main" val="139648791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261</TotalTime>
  <Words>1119</Words>
  <Application>Microsoft Office PowerPoint</Application>
  <PresentationFormat>Ευρεία οθόνη</PresentationFormat>
  <Paragraphs>80</Paragraphs>
  <Slides>20</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20</vt:i4>
      </vt:variant>
    </vt:vector>
  </HeadingPairs>
  <TitlesOfParts>
    <vt:vector size="27" baseType="lpstr">
      <vt:lpstr>Aptos</vt:lpstr>
      <vt:lpstr>Aptos Display</vt:lpstr>
      <vt:lpstr>Arial</vt:lpstr>
      <vt:lpstr>Calibri</vt:lpstr>
      <vt:lpstr>Cambria</vt:lpstr>
      <vt:lpstr>Wingdings</vt:lpstr>
      <vt:lpstr>Θέμα του Office</vt:lpstr>
      <vt:lpstr>Δεξιότητες διαπροσωπικής επικοινωνίας</vt:lpstr>
      <vt:lpstr>Παρουσίαση του PowerPoint</vt:lpstr>
      <vt:lpstr>Παρουσίαση του PowerPoint</vt:lpstr>
      <vt:lpstr>Γενικές Δεξιότητες:</vt:lpstr>
      <vt:lpstr>Παρουσίαση του PowerPoint</vt:lpstr>
      <vt:lpstr>2. Δεξιότητες αυτοαντίληψης</vt:lpstr>
      <vt:lpstr>Παρουσίαση του PowerPoint</vt:lpstr>
      <vt:lpstr>Παρουσίαση του PowerPoint</vt:lpstr>
      <vt:lpstr>Παρουσίαση του PowerPoint</vt:lpstr>
      <vt:lpstr>Παρουσίαση του PowerPoint</vt:lpstr>
      <vt:lpstr>3. Δεξιότητες ανάλυσης</vt:lpstr>
      <vt:lpstr>4. Χειρισμού συναισθημάτων</vt:lpstr>
      <vt:lpstr>5. Προσωπικής Επάρκειας</vt:lpstr>
      <vt:lpstr>6. Δεξιότητες παρουσίασης προφορικού και γραπτού λόγου</vt:lpstr>
      <vt:lpstr>7. Συντονιστικές δεξιότητες</vt:lpstr>
      <vt:lpstr>8. Δεξιότητες παρατήρησης</vt:lpstr>
      <vt:lpstr>9. Δεξιότητες κριτικής στάσης</vt:lpstr>
      <vt:lpstr>10. Δεξιότητες δημιουργικότητας</vt:lpstr>
      <vt:lpstr>11. Δεξιότητες διεπιστημονικής συνεργασίας</vt:lpstr>
      <vt:lpstr>12. Δεξιότητες επιβίωσης</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Ιστορική εξέλιξη</dc:title>
  <dc:creator>Κριτής</dc:creator>
  <cp:lastModifiedBy>User</cp:lastModifiedBy>
  <cp:revision>55</cp:revision>
  <dcterms:created xsi:type="dcterms:W3CDTF">2025-02-17T16:04:31Z</dcterms:created>
  <dcterms:modified xsi:type="dcterms:W3CDTF">2026-02-23T12:06:10Z</dcterms:modified>
</cp:coreProperties>
</file>