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73" r:id="rId3"/>
    <p:sldId id="276" r:id="rId4"/>
    <p:sldId id="277" r:id="rId5"/>
    <p:sldId id="278" r:id="rId6"/>
    <p:sldId id="271" r:id="rId7"/>
    <p:sldId id="279" r:id="rId8"/>
    <p:sldId id="272" r:id="rId9"/>
    <p:sldId id="274" r:id="rId10"/>
    <p:sldId id="275" r:id="rId11"/>
    <p:sldId id="268" r:id="rId12"/>
    <p:sldId id="263" r:id="rId13"/>
    <p:sldId id="264" r:id="rId14"/>
    <p:sldId id="258" r:id="rId15"/>
    <p:sldId id="28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5BF33-CBE8-B343-80FC-9FB892FEDA51}" type="datetimeFigureOut">
              <a:rPr lang="en-US" smtClean="0"/>
              <a:t>25/1/21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15799-8C60-BE42-B6AB-4B4AFF32C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5799-8C60-BE42-B6AB-4B4AFF32C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5799-8C60-BE42-B6AB-4B4AFF32CB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5799-8C60-BE42-B6AB-4B4AFF32CB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5799-8C60-BE42-B6AB-4B4AFF32CB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5799-8C60-BE42-B6AB-4B4AFF32CB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42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5799-8C60-BE42-B6AB-4B4AFF32CB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25/1/21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25/1/21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25/1/21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25/1/21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25/1/21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25/1/21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25/1/21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25/1/21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25/1/21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25/1/21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25/1/21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98DE72-3143-45B6-B33D-F185052C6CF5}" type="datetimeFigureOut">
              <a:rPr lang="el-GR" smtClean="0"/>
              <a:t>25/1/21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0801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>BASEBALL </a:t>
            </a:r>
            <a:r>
              <a:rPr lang="mr-IN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lang="en-US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> SOFTBALL</a:t>
            </a:r>
            <a:r>
              <a:rPr lang="el-GR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l-GR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l-GR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>ΑΣΤΡΑΠΕΛΛΟΣ ΚΩΝΣΤΑΝΤΙΝΟΣ</a:t>
            </a:r>
            <a:r>
              <a:rPr lang="en-US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l-GR" sz="2400" b="1" dirty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l-GR" sz="2400" b="1" dirty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l-GR" sz="2400" b="1" dirty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l-GR" sz="2400" b="1" dirty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23528" y="5826968"/>
            <a:ext cx="8458200" cy="9144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Δημοκρίτειο Πανεπιστήμιο Θράκης, </a:t>
            </a:r>
          </a:p>
          <a:p>
            <a:pPr algn="ctr">
              <a:lnSpc>
                <a:spcPct val="150000"/>
              </a:lnSpc>
            </a:pPr>
            <a:r>
              <a:rPr lang="el-GR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Σχολή</a:t>
            </a:r>
            <a:r>
              <a:rPr lang="el-GR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Επιστήμης Φυσικής Αγωγής και Αθλητισμού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65900" cy="336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3594100"/>
            <a:ext cx="53721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0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5"/>
            <a:ext cx="3419872" cy="5074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772816"/>
            <a:ext cx="392392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2450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 </a:t>
            </a:r>
            <a:r>
              <a:rPr lang="el-GR" sz="2800" dirty="0" smtClean="0"/>
              <a:t>- </a:t>
            </a:r>
            <a:r>
              <a:rPr lang="en-US" sz="2800" dirty="0" smtClean="0"/>
              <a:t>Strike</a:t>
            </a:r>
            <a:r>
              <a:rPr lang="en-US" sz="2800" b="1" dirty="0"/>
              <a:t> </a:t>
            </a:r>
            <a:r>
              <a:rPr lang="el-GR" sz="2800" b="1" dirty="0" smtClean="0"/>
              <a:t>ονομάζεται μια μπαλιά:</a:t>
            </a:r>
          </a:p>
          <a:p>
            <a:pPr marL="0" indent="0">
              <a:buNone/>
            </a:pPr>
            <a:r>
              <a:rPr lang="el-GR" sz="2800" b="1" dirty="0"/>
              <a:t>	</a:t>
            </a:r>
            <a:r>
              <a:rPr lang="el-GR" sz="2800" b="1" dirty="0" smtClean="0"/>
              <a:t>η οποία είναι μέσα στη </a:t>
            </a:r>
            <a:r>
              <a:rPr lang="en-US" sz="2800" b="1" dirty="0" smtClean="0"/>
              <a:t>strike zone </a:t>
            </a:r>
            <a:r>
              <a:rPr lang="el-GR" sz="2800" b="1" dirty="0" smtClean="0"/>
              <a:t>και την οποία δεν κάνει καμία κίνηση ο επιθετικός για να την χτυπήσει ή </a:t>
            </a:r>
          </a:p>
          <a:p>
            <a:pPr marL="0" indent="0">
              <a:buNone/>
            </a:pPr>
            <a:r>
              <a:rPr lang="el-GR" sz="2800" b="1" dirty="0"/>
              <a:t>	</a:t>
            </a:r>
            <a:r>
              <a:rPr lang="el-GR" sz="2800" b="1" dirty="0" smtClean="0"/>
              <a:t>ο επιθετικός κάνει κίνηση με το ρόπαλο για να την χτυπήσει και δεν τη βρίσκει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545226"/>
            <a:ext cx="3199968" cy="429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7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- </a:t>
            </a:r>
            <a:r>
              <a:rPr lang="en-US" sz="2800" dirty="0" smtClean="0"/>
              <a:t>Ball</a:t>
            </a:r>
            <a:r>
              <a:rPr lang="en-US" sz="2800" b="1" dirty="0" smtClean="0"/>
              <a:t> </a:t>
            </a:r>
            <a:r>
              <a:rPr lang="el-GR" sz="2800" b="1" dirty="0" smtClean="0"/>
              <a:t>ονομάζεται μια μπαλιά:</a:t>
            </a:r>
          </a:p>
          <a:p>
            <a:pPr marL="0" indent="0">
              <a:buNone/>
            </a:pPr>
            <a:r>
              <a:rPr lang="el-GR" sz="2800" b="1" dirty="0"/>
              <a:t>	</a:t>
            </a:r>
            <a:r>
              <a:rPr lang="el-GR" sz="2800" b="1" dirty="0" smtClean="0"/>
              <a:t>η οποία είναι έξω από τη </a:t>
            </a:r>
            <a:r>
              <a:rPr lang="en-US" sz="2800" b="1" dirty="0" smtClean="0"/>
              <a:t>strike zone </a:t>
            </a:r>
            <a:r>
              <a:rPr lang="el-GR" sz="2800" b="1" dirty="0" smtClean="0"/>
              <a:t>και ο </a:t>
            </a:r>
            <a:r>
              <a:rPr lang="en-US" sz="2800" b="1" dirty="0" smtClean="0"/>
              <a:t>batter (</a:t>
            </a:r>
            <a:r>
              <a:rPr lang="el-GR" sz="2800" b="1" dirty="0" smtClean="0"/>
              <a:t>επιθετικός) δεν κάνει καμία κίνηση για να την χτυπήσει. </a:t>
            </a:r>
          </a:p>
          <a:p>
            <a:pPr marL="0" indent="0">
              <a:buNone/>
            </a:pPr>
            <a:r>
              <a:rPr lang="el-GR" sz="2800" b="1" dirty="0"/>
              <a:t>	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l-GR" sz="2800" b="1" dirty="0" smtClean="0"/>
              <a:t>Μπαλιά που είναι εκτός </a:t>
            </a:r>
            <a:r>
              <a:rPr lang="en-US" sz="2800" b="1" dirty="0" smtClean="0"/>
              <a:t>strike zone </a:t>
            </a:r>
            <a:r>
              <a:rPr lang="el-GR" sz="2800" b="1" dirty="0" smtClean="0"/>
              <a:t>και ο επιθετικός κάνει κίνηση με το ρόπαλο για να την χτυπήσει και δεν τη βρίσκει χρεώνεται ως </a:t>
            </a:r>
            <a:r>
              <a:rPr lang="en-US" sz="2800" b="1" dirty="0" smtClean="0"/>
              <a:t>strike.</a:t>
            </a:r>
            <a:endParaRPr lang="el-GR" sz="28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505343"/>
            <a:ext cx="2483768" cy="33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7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266429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strike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ο επιθετικός βγαίνει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out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- 4 ball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ο επιθετικός πηγαίνει κατευθείαν στην πρώτη βάση.</a:t>
            </a:r>
            <a:endParaRPr lang="el-G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590800"/>
            <a:ext cx="2895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δΙΑΦΟΡΕΣ</a:t>
            </a:r>
            <a:r>
              <a:rPr lang="el-GR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SOFTBALL - BASEBALL</a:t>
            </a:r>
            <a: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986210"/>
            <a:ext cx="8686800" cy="4755158"/>
          </a:xfrm>
        </p:spPr>
        <p:txBody>
          <a:bodyPr>
            <a:normAutofit fontScale="70000" lnSpcReduction="20000"/>
          </a:bodyPr>
          <a:lstStyle/>
          <a:p>
            <a:pPr algn="ctr">
              <a:buFont typeface="Wingdings" charset="2"/>
              <a:buChar char="u"/>
            </a:pPr>
            <a:r>
              <a:rPr lang="en-US" b="1" i="1" u="sng" dirty="0" smtClean="0">
                <a:solidFill>
                  <a:srgbClr val="660066"/>
                </a:solidFill>
              </a:rPr>
              <a:t>7 </a:t>
            </a:r>
            <a:r>
              <a:rPr lang="el-GR" b="1" i="1" u="sng" dirty="0" smtClean="0">
                <a:solidFill>
                  <a:srgbClr val="660066"/>
                </a:solidFill>
              </a:rPr>
              <a:t>ΔΙΑΦΟΡΕΣ</a:t>
            </a:r>
            <a:r>
              <a:rPr lang="el-GR" dirty="0">
                <a:solidFill>
                  <a:srgbClr val="000000"/>
                </a:solidFill>
              </a:rPr>
              <a:t> </a:t>
            </a:r>
          </a:p>
          <a:p>
            <a:pPr marL="514350" indent="-514350">
              <a:buAutoNum type="arabicParenR"/>
            </a:pPr>
            <a:r>
              <a:rPr lang="el-GR" sz="3400" dirty="0" smtClean="0">
                <a:solidFill>
                  <a:schemeClr val="tx1"/>
                </a:solidFill>
              </a:rPr>
              <a:t>Γήπεδο (μεγαλύτερο στο μπέιζμπολ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marL="514350" indent="-514350">
              <a:buAutoNum type="arabicParenR"/>
            </a:pPr>
            <a:r>
              <a:rPr lang="el-GR" sz="3400" dirty="0" smtClean="0">
                <a:solidFill>
                  <a:schemeClr val="tx1"/>
                </a:solidFill>
              </a:rPr>
              <a:t>Μπάλα (μεγαλύτερη στο </a:t>
            </a:r>
            <a:r>
              <a:rPr lang="el-GR" sz="3400" dirty="0" err="1" smtClean="0">
                <a:solidFill>
                  <a:schemeClr val="tx1"/>
                </a:solidFill>
              </a:rPr>
              <a:t>σόφτμπολ</a:t>
            </a:r>
            <a:r>
              <a:rPr lang="el-GR" sz="3400" dirty="0" smtClean="0">
                <a:solidFill>
                  <a:schemeClr val="tx1"/>
                </a:solidFill>
              </a:rPr>
              <a:t> και κ</a:t>
            </a:r>
            <a:r>
              <a:rPr lang="el-GR" sz="3400" dirty="0" smtClean="0">
                <a:solidFill>
                  <a:schemeClr val="tx1"/>
                </a:solidFill>
              </a:rPr>
              <a:t>ίτρινη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  <a:endParaRPr lang="el-GR" sz="3400" dirty="0">
              <a:solidFill>
                <a:schemeClr val="tx1"/>
              </a:solidFill>
            </a:endParaRPr>
          </a:p>
          <a:p>
            <a:pPr marL="514350" indent="-514350">
              <a:buAutoNum type="arabicParenR"/>
            </a:pPr>
            <a:r>
              <a:rPr lang="el-GR" sz="3400" dirty="0" smtClean="0">
                <a:solidFill>
                  <a:schemeClr val="tx1"/>
                </a:solidFill>
              </a:rPr>
              <a:t>Ρόπαλο (</a:t>
            </a:r>
            <a:r>
              <a:rPr lang="el-GR" sz="3400" dirty="0" err="1" smtClean="0">
                <a:solidFill>
                  <a:schemeClr val="tx1"/>
                </a:solidFill>
              </a:rPr>
              <a:t>σόφτμπολ</a:t>
            </a:r>
            <a:r>
              <a:rPr lang="el-GR" sz="3400" dirty="0" smtClean="0">
                <a:solidFill>
                  <a:schemeClr val="tx1"/>
                </a:solidFill>
              </a:rPr>
              <a:t> αλουμινένιο </a:t>
            </a:r>
            <a:r>
              <a:rPr lang="mr-IN" sz="3400" dirty="0" smtClean="0">
                <a:solidFill>
                  <a:schemeClr val="tx1"/>
                </a:solidFill>
              </a:rPr>
              <a:t>–</a:t>
            </a:r>
            <a:r>
              <a:rPr lang="el-GR" sz="3400" dirty="0" smtClean="0">
                <a:solidFill>
                  <a:schemeClr val="tx1"/>
                </a:solidFill>
              </a:rPr>
              <a:t> μπέιζμπολ ξύλινο ή αλουμινένιο)</a:t>
            </a:r>
          </a:p>
          <a:p>
            <a:pPr marL="514350" indent="-514350">
              <a:buAutoNum type="arabicParenR"/>
            </a:pPr>
            <a:r>
              <a:rPr lang="el-GR" sz="3400" dirty="0" smtClean="0">
                <a:solidFill>
                  <a:schemeClr val="tx1"/>
                </a:solidFill>
              </a:rPr>
              <a:t>7 περίοδοι </a:t>
            </a:r>
            <a:r>
              <a:rPr lang="en-US" sz="3400" dirty="0" smtClean="0">
                <a:solidFill>
                  <a:schemeClr val="tx1"/>
                </a:solidFill>
              </a:rPr>
              <a:t>(innings) </a:t>
            </a:r>
            <a:r>
              <a:rPr lang="el-GR" sz="3400" dirty="0" smtClean="0">
                <a:solidFill>
                  <a:schemeClr val="tx1"/>
                </a:solidFill>
              </a:rPr>
              <a:t>στο </a:t>
            </a:r>
            <a:r>
              <a:rPr lang="el-GR" sz="3400" dirty="0" err="1" smtClean="0">
                <a:solidFill>
                  <a:schemeClr val="tx1"/>
                </a:solidFill>
              </a:rPr>
              <a:t>σόφτμπολ</a:t>
            </a:r>
            <a:r>
              <a:rPr lang="el-GR" sz="3400" dirty="0" smtClean="0">
                <a:solidFill>
                  <a:schemeClr val="tx1"/>
                </a:solidFill>
              </a:rPr>
              <a:t> έναντι 9 στο μπέιζμπολ</a:t>
            </a:r>
            <a:endParaRPr lang="el-GR" sz="3400" dirty="0">
              <a:solidFill>
                <a:schemeClr val="tx1"/>
              </a:solidFill>
            </a:endParaRPr>
          </a:p>
          <a:p>
            <a:pPr marL="514350" indent="-514350">
              <a:buAutoNum type="arabicParenR"/>
            </a:pPr>
            <a:r>
              <a:rPr lang="el-GR" sz="3400" dirty="0" smtClean="0">
                <a:solidFill>
                  <a:schemeClr val="tx1"/>
                </a:solidFill>
              </a:rPr>
              <a:t>Στο μπέιζμπολ παίζουν μόνο άνδρες, ενώ στο </a:t>
            </a:r>
            <a:r>
              <a:rPr lang="el-GR" sz="3400" dirty="0" err="1" smtClean="0">
                <a:solidFill>
                  <a:schemeClr val="tx1"/>
                </a:solidFill>
              </a:rPr>
              <a:t>σόφτμπολ</a:t>
            </a:r>
            <a:r>
              <a:rPr lang="el-GR" sz="3400" dirty="0" smtClean="0">
                <a:solidFill>
                  <a:schemeClr val="tx1"/>
                </a:solidFill>
              </a:rPr>
              <a:t> παίζουν άνδρες, γυναίκες αλλά και μικτές ομάδες</a:t>
            </a:r>
          </a:p>
          <a:p>
            <a:pPr marL="514350" indent="-514350">
              <a:buAutoNum type="arabicParenR"/>
            </a:pPr>
            <a:r>
              <a:rPr lang="el-GR" sz="3400" dirty="0">
                <a:solidFill>
                  <a:schemeClr val="tx1"/>
                </a:solidFill>
              </a:rPr>
              <a:t> Ο</a:t>
            </a:r>
            <a:r>
              <a:rPr lang="el-GR" sz="3400" dirty="0" smtClean="0">
                <a:solidFill>
                  <a:schemeClr val="tx1"/>
                </a:solidFill>
              </a:rPr>
              <a:t> τρόπος ρίψης στο μπέιζμπολ είναι από πάνω ή από κάτω, ενώ στο </a:t>
            </a:r>
            <a:r>
              <a:rPr lang="el-GR" sz="3400" dirty="0" err="1" smtClean="0">
                <a:solidFill>
                  <a:schemeClr val="tx1"/>
                </a:solidFill>
              </a:rPr>
              <a:t>σοφτμπολ</a:t>
            </a:r>
            <a:r>
              <a:rPr lang="el-GR" sz="3400" dirty="0" smtClean="0">
                <a:solidFill>
                  <a:schemeClr val="tx1"/>
                </a:solidFill>
              </a:rPr>
              <a:t> είναι μόνο από κάτω με μισή περιστροφή.</a:t>
            </a:r>
          </a:p>
          <a:p>
            <a:pPr marL="514350" indent="-514350">
              <a:buAutoNum type="arabicParenR"/>
            </a:pPr>
            <a:r>
              <a:rPr lang="el-GR" sz="3400" dirty="0">
                <a:solidFill>
                  <a:schemeClr val="tx1"/>
                </a:solidFill>
              </a:rPr>
              <a:t> Η</a:t>
            </a:r>
            <a:r>
              <a:rPr lang="el-GR" sz="3400" dirty="0" smtClean="0">
                <a:solidFill>
                  <a:schemeClr val="tx1"/>
                </a:solidFill>
              </a:rPr>
              <a:t> περιοχή του </a:t>
            </a:r>
            <a:r>
              <a:rPr lang="el-GR" sz="3400" dirty="0" err="1" smtClean="0">
                <a:solidFill>
                  <a:schemeClr val="tx1"/>
                </a:solidFill>
              </a:rPr>
              <a:t>ρίπτη</a:t>
            </a:r>
            <a:r>
              <a:rPr lang="el-GR" sz="3400" dirty="0" smtClean="0">
                <a:solidFill>
                  <a:schemeClr val="tx1"/>
                </a:solidFill>
              </a:rPr>
              <a:t> (</a:t>
            </a:r>
            <a:r>
              <a:rPr lang="en-US" sz="3400" dirty="0" smtClean="0">
                <a:solidFill>
                  <a:schemeClr val="tx1"/>
                </a:solidFill>
              </a:rPr>
              <a:t>pitcher) </a:t>
            </a:r>
            <a:r>
              <a:rPr lang="el-GR" sz="3400" dirty="0" smtClean="0">
                <a:solidFill>
                  <a:schemeClr val="tx1"/>
                </a:solidFill>
              </a:rPr>
              <a:t>στο μπέιζμπολ είναι ελαφρώς υπερυψωμένη, ενώ στο </a:t>
            </a:r>
            <a:r>
              <a:rPr lang="el-GR" sz="3400" dirty="0" err="1" smtClean="0">
                <a:solidFill>
                  <a:schemeClr val="tx1"/>
                </a:solidFill>
              </a:rPr>
              <a:t>σόφτμπολ</a:t>
            </a:r>
            <a:r>
              <a:rPr lang="el-GR" sz="3400" dirty="0" smtClean="0">
                <a:solidFill>
                  <a:schemeClr val="tx1"/>
                </a:solidFill>
              </a:rPr>
              <a:t> είναι στο ίδιο επίπεδο.</a:t>
            </a:r>
          </a:p>
          <a:p>
            <a:pPr marL="514350" indent="-514350">
              <a:buAutoNum type="arabicParenR"/>
            </a:pPr>
            <a:endParaRPr lang="el-G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5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3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ΕΙΣΑΓΩΓΗ</a:t>
            </a:r>
            <a: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986210"/>
            <a:ext cx="8686800" cy="3603030"/>
          </a:xfrm>
        </p:spPr>
        <p:txBody>
          <a:bodyPr>
            <a:normAutofit lnSpcReduction="10000"/>
          </a:bodyPr>
          <a:lstStyle/>
          <a:p>
            <a:pPr algn="just">
              <a:buFont typeface="Wingdings" charset="2"/>
              <a:buChar char="u"/>
            </a:pPr>
            <a:r>
              <a:rPr lang="en-US" dirty="0" smtClean="0"/>
              <a:t>To softball </a:t>
            </a:r>
            <a:r>
              <a:rPr lang="el-GR" dirty="0" smtClean="0"/>
              <a:t>είναι μια παραλλαγή του </a:t>
            </a:r>
            <a:r>
              <a:rPr lang="en-US" dirty="0" smtClean="0"/>
              <a:t>baseball (</a:t>
            </a:r>
            <a:r>
              <a:rPr lang="el-GR" dirty="0" smtClean="0"/>
              <a:t>μια πιο «ελαφριά» έκδοση) το οποίο παίζεται με μεγαλύτερη μπάλα σε μικρότερο γήπεδο.</a:t>
            </a:r>
          </a:p>
          <a:p>
            <a:pPr algn="just">
              <a:buFont typeface="Wingdings" charset="2"/>
              <a:buChar char="u"/>
            </a:pPr>
            <a:r>
              <a:rPr lang="el-GR" dirty="0" smtClean="0"/>
              <a:t>Επινοήθηκε το 1887 στο </a:t>
            </a:r>
            <a:r>
              <a:rPr lang="el-GR" dirty="0"/>
              <a:t>Σ</a:t>
            </a:r>
            <a:r>
              <a:rPr lang="el-GR" dirty="0" smtClean="0"/>
              <a:t>ικάγο ως παιχνίδι κλειστού χώρου.</a:t>
            </a:r>
          </a:p>
          <a:p>
            <a:pPr algn="just">
              <a:buFont typeface="Wingdings" charset="2"/>
              <a:buChar char="u"/>
            </a:pPr>
            <a:r>
              <a:rPr lang="el-GR" dirty="0" smtClean="0"/>
              <a:t>Η ονομασία </a:t>
            </a:r>
            <a:r>
              <a:rPr lang="en-US" dirty="0" smtClean="0"/>
              <a:t>softball </a:t>
            </a:r>
            <a:r>
              <a:rPr lang="el-GR" dirty="0" smtClean="0"/>
              <a:t>δόθηκε στο παιχνίδι το 1926.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23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ΕΙΣΑΓΩΓΗ</a:t>
            </a:r>
            <a: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986210"/>
            <a:ext cx="8884096" cy="461114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charset="2"/>
              <a:buChar char="u"/>
            </a:pPr>
            <a:r>
              <a:rPr lang="el-GR" sz="2800" dirty="0" smtClean="0">
                <a:solidFill>
                  <a:schemeClr val="tx1"/>
                </a:solidFill>
              </a:rPr>
              <a:t>1997 - Ελληνική Φίλαθλη Ομοσπονδία </a:t>
            </a:r>
            <a:r>
              <a:rPr lang="el-GR" sz="2800" dirty="0" err="1" smtClean="0">
                <a:solidFill>
                  <a:schemeClr val="tx1"/>
                </a:solidFill>
              </a:rPr>
              <a:t>Σοφτμπολ</a:t>
            </a:r>
            <a:r>
              <a:rPr lang="el-GR" sz="2800" dirty="0" smtClean="0">
                <a:solidFill>
                  <a:schemeClr val="tx1"/>
                </a:solidFill>
              </a:rPr>
              <a:t> (ΕΦΟΣ) </a:t>
            </a:r>
          </a:p>
          <a:p>
            <a:pPr algn="just">
              <a:buFont typeface="Wingdings" charset="2"/>
              <a:buChar char="u"/>
            </a:pPr>
            <a:endParaRPr lang="el-GR" sz="2800" dirty="0" smtClean="0">
              <a:solidFill>
                <a:schemeClr val="tx1"/>
              </a:solidFill>
            </a:endParaRPr>
          </a:p>
          <a:p>
            <a:pPr algn="just">
              <a:buFont typeface="Wingdings" charset="2"/>
              <a:buChar char="u"/>
            </a:pPr>
            <a:r>
              <a:rPr lang="el-GR" sz="2800" dirty="0" smtClean="0">
                <a:solidFill>
                  <a:schemeClr val="tx1"/>
                </a:solidFill>
              </a:rPr>
              <a:t>2013 </a:t>
            </a:r>
            <a:r>
              <a:rPr lang="mr-IN" sz="2800" dirty="0" smtClean="0">
                <a:solidFill>
                  <a:schemeClr val="tx1"/>
                </a:solidFill>
              </a:rPr>
              <a:t>–</a:t>
            </a:r>
            <a:r>
              <a:rPr lang="el-GR" sz="2800" dirty="0" smtClean="0">
                <a:solidFill>
                  <a:schemeClr val="tx1"/>
                </a:solidFill>
              </a:rPr>
              <a:t> Παγκόσμια Συνομοσπονδία Μπέιζμπολ </a:t>
            </a:r>
            <a:r>
              <a:rPr lang="el-GR" sz="2800" dirty="0" err="1" smtClean="0">
                <a:solidFill>
                  <a:schemeClr val="tx1"/>
                </a:solidFill>
              </a:rPr>
              <a:t>Σόφτμπολ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just">
              <a:buFont typeface="Wingdings" charset="2"/>
              <a:buChar char="u"/>
            </a:pPr>
            <a:endParaRPr lang="el-GR" sz="2800" dirty="0" smtClean="0">
              <a:solidFill>
                <a:schemeClr val="tx1"/>
              </a:solidFill>
            </a:endParaRPr>
          </a:p>
          <a:p>
            <a:pPr algn="just">
              <a:buFont typeface="Wingdings" charset="2"/>
              <a:buChar char="u"/>
            </a:pPr>
            <a:r>
              <a:rPr lang="el-GR" sz="2800" dirty="0" smtClean="0">
                <a:solidFill>
                  <a:schemeClr val="tx1"/>
                </a:solidFill>
              </a:rPr>
              <a:t>1996 </a:t>
            </a:r>
            <a:r>
              <a:rPr lang="mr-IN" sz="2800" dirty="0" smtClean="0">
                <a:solidFill>
                  <a:schemeClr val="tx1"/>
                </a:solidFill>
              </a:rPr>
              <a:t>–</a:t>
            </a:r>
            <a:r>
              <a:rPr lang="el-GR" sz="2800" dirty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Σόφτμπολ</a:t>
            </a:r>
            <a:r>
              <a:rPr lang="el-GR" sz="2800" dirty="0" smtClean="0">
                <a:solidFill>
                  <a:schemeClr val="tx1"/>
                </a:solidFill>
              </a:rPr>
              <a:t> ταχείας ρίψης (</a:t>
            </a:r>
            <a:r>
              <a:rPr lang="en-US" sz="2800" dirty="0" smtClean="0">
                <a:solidFill>
                  <a:schemeClr val="tx1"/>
                </a:solidFill>
              </a:rPr>
              <a:t>fast-pitch)</a:t>
            </a:r>
            <a:r>
              <a:rPr lang="el-GR" sz="2800" dirty="0" smtClean="0">
                <a:solidFill>
                  <a:schemeClr val="tx1"/>
                </a:solidFill>
              </a:rPr>
              <a:t> Ολυμπιακό άθλημα</a:t>
            </a:r>
          </a:p>
          <a:p>
            <a:pPr algn="just">
              <a:buFont typeface="Wingdings" charset="2"/>
              <a:buChar char="u"/>
            </a:pPr>
            <a:endParaRPr lang="el-GR" sz="2800" dirty="0" smtClean="0">
              <a:solidFill>
                <a:schemeClr val="tx1"/>
              </a:solidFill>
            </a:endParaRPr>
          </a:p>
          <a:p>
            <a:pPr algn="just">
              <a:buFont typeface="Wingdings" charset="2"/>
              <a:buChar char="u"/>
            </a:pPr>
            <a:r>
              <a:rPr lang="el-GR" sz="2800" dirty="0" smtClean="0">
                <a:solidFill>
                  <a:schemeClr val="tx1"/>
                </a:solidFill>
              </a:rPr>
              <a:t>2005 </a:t>
            </a:r>
            <a:r>
              <a:rPr lang="mr-IN" sz="2800" dirty="0" smtClean="0">
                <a:solidFill>
                  <a:schemeClr val="tx1"/>
                </a:solidFill>
              </a:rPr>
              <a:t>–</a:t>
            </a:r>
            <a:r>
              <a:rPr lang="el-GR" sz="2800" dirty="0" smtClean="0">
                <a:solidFill>
                  <a:schemeClr val="tx1"/>
                </a:solidFill>
              </a:rPr>
              <a:t> αφαιρείται </a:t>
            </a:r>
            <a:r>
              <a:rPr lang="el-GR" sz="2800" dirty="0" err="1" smtClean="0">
                <a:solidFill>
                  <a:schemeClr val="tx1"/>
                </a:solidFill>
              </a:rPr>
              <a:t>απο</a:t>
            </a:r>
            <a:r>
              <a:rPr lang="el-GR" sz="2800" dirty="0" smtClean="0">
                <a:solidFill>
                  <a:schemeClr val="tx1"/>
                </a:solidFill>
              </a:rPr>
              <a:t> τους ΟΑ του 2012</a:t>
            </a:r>
          </a:p>
          <a:p>
            <a:pPr algn="just">
              <a:buFont typeface="Wingdings" charset="2"/>
              <a:buChar char="u"/>
            </a:pPr>
            <a:endParaRPr lang="el-GR" sz="2800" dirty="0" smtClean="0">
              <a:solidFill>
                <a:schemeClr val="tx1"/>
              </a:solidFill>
            </a:endParaRPr>
          </a:p>
          <a:p>
            <a:pPr algn="just">
              <a:buFont typeface="Wingdings" charset="2"/>
              <a:buChar char="u"/>
            </a:pPr>
            <a:r>
              <a:rPr lang="el-GR" sz="2800" dirty="0" smtClean="0">
                <a:solidFill>
                  <a:schemeClr val="tx1"/>
                </a:solidFill>
              </a:rPr>
              <a:t>2016 </a:t>
            </a:r>
            <a:r>
              <a:rPr lang="el-GR" sz="2800" dirty="0" err="1" smtClean="0">
                <a:solidFill>
                  <a:schemeClr val="tx1"/>
                </a:solidFill>
              </a:rPr>
              <a:t>επανκλέγεται</a:t>
            </a:r>
            <a:r>
              <a:rPr lang="el-GR" sz="2800" dirty="0" smtClean="0">
                <a:solidFill>
                  <a:schemeClr val="tx1"/>
                </a:solidFill>
              </a:rPr>
              <a:t> για τους ΟΑ 2020</a:t>
            </a:r>
            <a:endParaRPr lang="el-G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5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ΤΡΕΙΣ ΤΥΠΟΙ ΣΟΦΤΜΠΟΛ</a:t>
            </a:r>
            <a: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328592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u"/>
            </a:pPr>
            <a:r>
              <a:rPr lang="el-GR" sz="2400" b="1" i="1" u="sng" dirty="0" err="1" smtClean="0">
                <a:solidFill>
                  <a:srgbClr val="0000FF"/>
                </a:solidFill>
              </a:rPr>
              <a:t>Σόφτμπολ</a:t>
            </a:r>
            <a:r>
              <a:rPr lang="el-GR" sz="2400" b="1" i="1" u="sng" dirty="0" smtClean="0">
                <a:solidFill>
                  <a:srgbClr val="0000FF"/>
                </a:solidFill>
              </a:rPr>
              <a:t> βραδείας ρίψης </a:t>
            </a:r>
            <a:r>
              <a:rPr lang="en-US" sz="2400" b="1" i="1" u="sng" dirty="0" smtClean="0">
                <a:solidFill>
                  <a:srgbClr val="0000FF"/>
                </a:solidFill>
              </a:rPr>
              <a:t>(slow-pitch softball)</a:t>
            </a:r>
            <a:endParaRPr lang="el-GR" sz="2400" b="1" i="1" u="sng" dirty="0" smtClean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el-GR" sz="2400" b="1" dirty="0" smtClean="0"/>
              <a:t>- </a:t>
            </a:r>
            <a:r>
              <a:rPr lang="el-GR" sz="2400" dirty="0" smtClean="0"/>
              <a:t>η μπάλα πρέπει να διαγράφει καμπύλη τροχιά όταν ρίπτεται από τον ροπαλοφόρο (</a:t>
            </a:r>
            <a:r>
              <a:rPr lang="en-US" sz="2400" dirty="0" smtClean="0"/>
              <a:t>batter),</a:t>
            </a:r>
            <a:endParaRPr lang="el-GR" sz="2400" dirty="0"/>
          </a:p>
          <a:p>
            <a:pPr marL="0" indent="0" algn="just">
              <a:buNone/>
            </a:pPr>
            <a:r>
              <a:rPr lang="el-GR" sz="2400" dirty="0" smtClean="0"/>
              <a:t>- υπάρχουν δέκα (10) παίκτες στο γήπεδο, </a:t>
            </a:r>
          </a:p>
          <a:p>
            <a:pPr marL="0" indent="0" algn="just">
              <a:buNone/>
            </a:pPr>
            <a:r>
              <a:rPr lang="el-GR" sz="2400" dirty="0" smtClean="0"/>
              <a:t> -το κλέψιμο βάσης απαγορεύεται</a:t>
            </a:r>
          </a:p>
          <a:p>
            <a:pPr algn="just">
              <a:buFont typeface="Wingdings" charset="2"/>
              <a:buChar char="u"/>
            </a:pPr>
            <a:r>
              <a:rPr lang="el-GR" sz="2400" b="1" i="1" u="sng" dirty="0" err="1" smtClean="0">
                <a:solidFill>
                  <a:srgbClr val="0000FF"/>
                </a:solidFill>
              </a:rPr>
              <a:t>Σόφτμπολ</a:t>
            </a:r>
            <a:r>
              <a:rPr lang="el-GR" sz="2400" b="1" i="1" u="sng" dirty="0" smtClean="0">
                <a:solidFill>
                  <a:srgbClr val="0000FF"/>
                </a:solidFill>
              </a:rPr>
              <a:t> τροποποιημένης ρίψης (</a:t>
            </a:r>
            <a:r>
              <a:rPr lang="en-US" sz="2400" b="1" i="1" u="sng" dirty="0" smtClean="0">
                <a:solidFill>
                  <a:srgbClr val="0000FF"/>
                </a:solidFill>
              </a:rPr>
              <a:t>modified softball)</a:t>
            </a:r>
            <a:endParaRPr lang="el-GR" sz="2400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l-GR" sz="2400" dirty="0" smtClean="0">
                <a:solidFill>
                  <a:srgbClr val="000000"/>
                </a:solidFill>
              </a:rPr>
              <a:t>- περιορίζει την κίνηση του </a:t>
            </a:r>
            <a:r>
              <a:rPr lang="el-GR" sz="2400" dirty="0" err="1" smtClean="0">
                <a:solidFill>
                  <a:srgbClr val="000000"/>
                </a:solidFill>
              </a:rPr>
              <a:t>ρίπτη</a:t>
            </a:r>
            <a:r>
              <a:rPr lang="el-GR" sz="2400" dirty="0" smtClean="0">
                <a:solidFill>
                  <a:srgbClr val="000000"/>
                </a:solidFill>
              </a:rPr>
              <a:t>, επιτρέπεται να ρίξει όσο το δυνατόν ταχύτερα, περιοριζόμενος από μια ταλάντευση.</a:t>
            </a:r>
          </a:p>
          <a:p>
            <a:pPr algn="just">
              <a:buFont typeface="Wingdings" charset="2"/>
              <a:buChar char="u"/>
            </a:pPr>
            <a:r>
              <a:rPr lang="el-GR" sz="2400" b="1" i="1" u="sng" dirty="0" err="1" smtClean="0">
                <a:solidFill>
                  <a:srgbClr val="0000FF"/>
                </a:solidFill>
              </a:rPr>
              <a:t>Σόφτμπολ</a:t>
            </a:r>
            <a:r>
              <a:rPr lang="el-GR" sz="2400" b="1" i="1" u="sng" dirty="0" smtClean="0">
                <a:solidFill>
                  <a:srgbClr val="0000FF"/>
                </a:solidFill>
              </a:rPr>
              <a:t> ταχείας ρίψης (</a:t>
            </a:r>
            <a:r>
              <a:rPr lang="en-US" sz="2400" b="1" i="1" u="sng" dirty="0" smtClean="0">
                <a:solidFill>
                  <a:srgbClr val="0000FF"/>
                </a:solidFill>
              </a:rPr>
              <a:t>fast-pitch softball)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 - γρήγορη ρίψη,</a:t>
            </a:r>
          </a:p>
          <a:p>
            <a:pPr marL="0" indent="0" algn="just">
              <a:buNone/>
            </a:pP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- εννέα παίκτες (9)</a:t>
            </a:r>
          </a:p>
          <a:p>
            <a:pPr marL="0" indent="0" algn="just">
              <a:buNone/>
            </a:pP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- το κλέψιμο βάσης </a:t>
            </a:r>
            <a:r>
              <a:rPr lang="el-GR" sz="2400" dirty="0">
                <a:solidFill>
                  <a:schemeClr val="tx1"/>
                </a:solidFill>
              </a:rPr>
              <a:t>ε</a:t>
            </a:r>
            <a:r>
              <a:rPr lang="el-GR" sz="2400" dirty="0" smtClean="0">
                <a:solidFill>
                  <a:schemeClr val="tx1"/>
                </a:solidFill>
              </a:rPr>
              <a:t>πιτρέπεται</a:t>
            </a:r>
          </a:p>
        </p:txBody>
      </p:sp>
    </p:spTree>
    <p:extLst>
      <p:ext uri="{BB962C8B-B14F-4D97-AF65-F5344CB8AC3E}">
        <p14:creationId xmlns:p14="http://schemas.microsoft.com/office/powerpoint/2010/main" val="152975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9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γΗΠΕΔΟ</a:t>
            </a:r>
            <a: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986210"/>
            <a:ext cx="8686800" cy="360303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charset="2"/>
              <a:buChar char="u"/>
            </a:pPr>
            <a:r>
              <a:rPr lang="el-GR" dirty="0" smtClean="0"/>
              <a:t>Το εσωτερικό (</a:t>
            </a:r>
            <a:r>
              <a:rPr lang="en-US" dirty="0" smtClean="0"/>
              <a:t>infield) </a:t>
            </a:r>
            <a:r>
              <a:rPr lang="el-GR" dirty="0" smtClean="0"/>
              <a:t>γήπεδο είναι μικρότερο από ότι ένα «διαμάντι» μπέιζμπολ.</a:t>
            </a:r>
          </a:p>
          <a:p>
            <a:pPr algn="just">
              <a:buFont typeface="Wingdings" charset="2"/>
              <a:buChar char="u"/>
            </a:pPr>
            <a:r>
              <a:rPr lang="el-GR" dirty="0" smtClean="0"/>
              <a:t>Οι βάσεις απέχουν περίπου 18 μέτρα (60 πόδια) η μια από την άλλη </a:t>
            </a:r>
          </a:p>
          <a:p>
            <a:pPr algn="just">
              <a:buFont typeface="Wingdings" charset="2"/>
              <a:buChar char="u"/>
            </a:pPr>
            <a:r>
              <a:rPr lang="el-GR" dirty="0" smtClean="0"/>
              <a:t>Το εσωτερικό γήπεδο δεν έχει γρασίδι </a:t>
            </a:r>
          </a:p>
          <a:p>
            <a:pPr algn="just">
              <a:buFont typeface="Wingdings" charset="2"/>
              <a:buChar char="u"/>
            </a:pPr>
            <a:r>
              <a:rPr lang="el-GR" dirty="0" smtClean="0"/>
              <a:t>Η εξωτερική ζώνη απόσταση περίπου 60 μέτρα από την κύρια βάση</a:t>
            </a:r>
            <a:endParaRPr lang="en-US" dirty="0" smtClean="0"/>
          </a:p>
          <a:p>
            <a:pPr algn="just">
              <a:buFont typeface="Wingdings" charset="2"/>
              <a:buChar char="u"/>
            </a:pPr>
            <a:r>
              <a:rPr lang="en-US" dirty="0" smtClean="0"/>
              <a:t>H home plate</a:t>
            </a:r>
            <a:r>
              <a:rPr lang="el-GR" dirty="0" smtClean="0"/>
              <a:t> απέχει από την περιοχή του </a:t>
            </a:r>
            <a:r>
              <a:rPr lang="en-US" dirty="0" smtClean="0"/>
              <a:t>pitcher</a:t>
            </a:r>
            <a:r>
              <a:rPr lang="el-GR" dirty="0" smtClean="0"/>
              <a:t> </a:t>
            </a:r>
            <a:r>
              <a:rPr lang="el-GR" smtClean="0"/>
              <a:t>περίπου 13 </a:t>
            </a:r>
            <a:r>
              <a:rPr lang="el-GR" dirty="0" smtClean="0"/>
              <a:t>μέτρα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975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9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20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12944</TotalTime>
  <Words>401</Words>
  <Application>Microsoft Macintosh PowerPoint</Application>
  <PresentationFormat>On-screen Show (4:3)</PresentationFormat>
  <Paragraphs>59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Διαστημικό</vt:lpstr>
      <vt:lpstr>BASEBALL – SOFTBALL ΑΣΤΡΑΠΕΛΛΟΣ ΚΩΝΣΤΑΝΤΙΝΟΣ   </vt:lpstr>
      <vt:lpstr>PowerPoint Presentation</vt:lpstr>
      <vt:lpstr>ΕΙΣΑΓΩΓΗ </vt:lpstr>
      <vt:lpstr>ΕΙΣΑΓΩΓΗ </vt:lpstr>
      <vt:lpstr>ΤΡΕΙΣ ΤΥΠΟΙ ΣΟΦΤΜΠΟΛ </vt:lpstr>
      <vt:lpstr>PowerPoint Presentation</vt:lpstr>
      <vt:lpstr>γΗΠΕΔΟ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δΙΑΦΟΡΕΣ SOFTBALL - BASEBALL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AND KATHRINE SWITZER: ΑΠΟ ΤΟ ΟΝΕΙΡΟ ΣΤΗ ΠΡΑΓΜΑΤΟΠΟΙΗΣΗ ΤΟΥ ΓΥΝΑΙΚΕΙΟΥ ΜΑΡΑΘΩΝΙΟΥ  Μελαχροινού Α., Αστραπέλλος Κ., Κώστα Γ.</dc:title>
  <dc:creator>Nasia</dc:creator>
  <cp:lastModifiedBy>KONSTANTINOS</cp:lastModifiedBy>
  <cp:revision>45</cp:revision>
  <dcterms:created xsi:type="dcterms:W3CDTF">2020-03-03T19:45:59Z</dcterms:created>
  <dcterms:modified xsi:type="dcterms:W3CDTF">2021-01-25T14:41:10Z</dcterms:modified>
</cp:coreProperties>
</file>