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2"/>
  </p:notesMasterIdLst>
  <p:sldIdLst>
    <p:sldId id="486" r:id="rId2"/>
    <p:sldId id="575" r:id="rId3"/>
    <p:sldId id="561" r:id="rId4"/>
    <p:sldId id="578" r:id="rId5"/>
    <p:sldId id="564" r:id="rId6"/>
    <p:sldId id="566" r:id="rId7"/>
    <p:sldId id="567" r:id="rId8"/>
    <p:sldId id="544" r:id="rId9"/>
    <p:sldId id="577" r:id="rId10"/>
    <p:sldId id="579" r:id="rId11"/>
    <p:sldId id="580" r:id="rId12"/>
    <p:sldId id="599" r:id="rId13"/>
    <p:sldId id="600" r:id="rId14"/>
    <p:sldId id="601" r:id="rId15"/>
    <p:sldId id="590" r:id="rId16"/>
    <p:sldId id="540" r:id="rId17"/>
    <p:sldId id="568" r:id="rId18"/>
    <p:sldId id="597" r:id="rId19"/>
    <p:sldId id="598" r:id="rId20"/>
    <p:sldId id="594" r:id="rId21"/>
    <p:sldId id="595" r:id="rId22"/>
    <p:sldId id="582" r:id="rId23"/>
    <p:sldId id="583" r:id="rId24"/>
    <p:sldId id="584" r:id="rId25"/>
    <p:sldId id="573" r:id="rId26"/>
    <p:sldId id="593" r:id="rId27"/>
    <p:sldId id="596" r:id="rId28"/>
    <p:sldId id="581" r:id="rId29"/>
    <p:sldId id="585" r:id="rId30"/>
    <p:sldId id="587" r:id="rId31"/>
  </p:sldIdLst>
  <p:sldSz cx="9144000" cy="6858000" type="screen4x3"/>
  <p:notesSz cx="6858000" cy="9144000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A1A02"/>
    <a:srgbClr val="0B2FC7"/>
    <a:srgbClr val="66FFFF"/>
    <a:srgbClr val="D60093"/>
    <a:srgbClr val="FF3399"/>
    <a:srgbClr val="CC0099"/>
    <a:srgbClr val="FF00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2" autoAdjust="0"/>
    <p:restoredTop sz="92769" autoAdjust="0"/>
  </p:normalViewPr>
  <p:slideViewPr>
    <p:cSldViewPr>
      <p:cViewPr varScale="1">
        <p:scale>
          <a:sx n="120" d="100"/>
          <a:sy n="120" d="100"/>
        </p:scale>
        <p:origin x="955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9A4A937-ED47-45FA-81EA-B4D560295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08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A4A937-ED47-45FA-81EA-B4D560295D8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98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9F451-80CB-4C42-81D5-9D2459C559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632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8EAE2-88F7-499C-98BB-FBF98D7D84E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0618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DB91-A973-4BEC-BB1C-C1384D2085D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714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9F0B11-3FFF-41F5-AC5C-E5C57499CB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0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064500" cy="1009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95400"/>
            <a:ext cx="39624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975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15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087775C-D886-41DD-946F-E22B73164B8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4719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064500" cy="1009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95400"/>
            <a:ext cx="39624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396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0000"/>
            <a:ext cx="39624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975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915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F6A220-0A46-4332-BC53-CE8B46B4F6E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3445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F3E46-1FC8-4E27-8223-0D9ED31EC0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94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06471-DAD5-4F61-97A6-0BD5C6D4D13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293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B97BF-1141-486A-AE1F-174A017EB6F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228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5534B-D5AE-48C6-89DC-E949A358866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735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6FECF-82E5-49D0-B962-1DDE2A2FCCB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448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6573B-661F-4F92-B7CE-93B07AD7E39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731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025CF-DE32-4F4D-9637-DC2DEC760C6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214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E8D03-17C8-4244-A2CA-4BA7CF844F2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701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70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DC87A156-91E6-4407-8A56-6F5B5443D4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800080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9.bin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0.bin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7.wmf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image" Target="../media/image34.png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4.wmf"/><Relationship Id="rId24" Type="http://schemas.openxmlformats.org/officeDocument/2006/relationships/image" Target="../media/image30.wmf"/><Relationship Id="rId5" Type="http://schemas.openxmlformats.org/officeDocument/2006/relationships/image" Target="../media/image33.png"/><Relationship Id="rId15" Type="http://schemas.openxmlformats.org/officeDocument/2006/relationships/image" Target="../media/image26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2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8.wmf"/><Relationship Id="rId4" Type="http://schemas.openxmlformats.org/officeDocument/2006/relationships/image" Target="../media/image21.wmf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7.bin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0.jpe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8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4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8.png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D0980-067C-40DD-AF6A-258C11E57D39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>
                <a:defRPr/>
              </a:pPr>
              <a:t>1</a:t>
            </a:fld>
            <a:endParaRPr lang="en-US" altLang="zh-TW" sz="18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50081" y="1772816"/>
            <a:ext cx="7772400" cy="1470025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rgbClr val="0B2FC7"/>
                </a:solidFill>
                <a:latin typeface="Arno Pro Caption" panose="02020502040506020403" pitchFamily="18" charset="0"/>
              </a:rPr>
              <a:t>Systems of Linear Equations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860800"/>
            <a:ext cx="7272337" cy="1922463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Successive Over Relaxation method (iterative method)</a:t>
            </a:r>
          </a:p>
          <a:p>
            <a:pPr eaLnBrk="1" hangingPunct="1"/>
            <a:endParaRPr lang="en-US" sz="3600" dirty="0" smtClean="0">
              <a:solidFill>
                <a:srgbClr val="00B050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BABFE09-B7F3-4CB9-9BF6-5CF050289833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10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US" altLang="zh-TW" sz="3600" dirty="0" smtClean="0">
                <a:latin typeface="Arno Pro Caption" panose="02020502040506020403" pitchFamily="18" charset="0"/>
              </a:rPr>
              <a:t>Exercise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1295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zh-TW" sz="2800" dirty="0" smtClean="0">
                <a:latin typeface="Arno Pro Caption" panose="02020502040506020403" pitchFamily="18" charset="0"/>
              </a:rPr>
              <a:t>How would you solve the following system of equations using the Gauss-Seidel method with guarantee of convergence?</a:t>
            </a:r>
            <a:endParaRPr lang="zh-TW" altLang="en-US" sz="2800" dirty="0" smtClean="0">
              <a:latin typeface="Arno Pro Caption" panose="02020502040506020403" pitchFamily="18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1270" name="Object 4"/>
          <p:cNvGraphicFramePr>
            <a:graphicFrameLocks noChangeAspect="1"/>
          </p:cNvGraphicFramePr>
          <p:nvPr/>
        </p:nvGraphicFramePr>
        <p:xfrm>
          <a:off x="2700338" y="2852738"/>
          <a:ext cx="3463925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3" imgW="1727200" imgH="685800" progId="Equation.3">
                  <p:embed/>
                </p:oleObj>
              </mc:Choice>
              <mc:Fallback>
                <p:oleObj name="Equation" r:id="rId3" imgW="172720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852738"/>
                        <a:ext cx="3463925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0" y="3059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CD96D0C-E47B-4966-8AC5-73E4D2E09343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11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latin typeface="Arno Pro Caption" panose="02020502040506020403" pitchFamily="18" charset="0"/>
              </a:rPr>
              <a:t>Solution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4100"/>
            <a:ext cx="8207375" cy="18002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zh-CN" sz="2800" dirty="0" smtClean="0">
                <a:latin typeface="Arno Pro Caption" panose="02020502040506020403" pitchFamily="18" charset="0"/>
              </a:rPr>
              <a:t>To guarantee convergence, the matrix on the L.H.S. of the equations must be diagonal dominant.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zh-CN" sz="2800" dirty="0" smtClean="0">
                <a:latin typeface="Arno Pro Caption" panose="02020502040506020403" pitchFamily="18" charset="0"/>
              </a:rPr>
              <a:t>For the given system of equations, we can reorder the equations so that the system becomes </a:t>
            </a:r>
            <a:endParaRPr lang="en-US" altLang="zh-TW" sz="2800" dirty="0" smtClean="0">
              <a:latin typeface="Arno Pro Caption" panose="02020502040506020403" pitchFamily="18" charset="0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3059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2296" name="Object 7"/>
          <p:cNvGraphicFramePr>
            <a:graphicFrameLocks noChangeAspect="1"/>
          </p:cNvGraphicFramePr>
          <p:nvPr/>
        </p:nvGraphicFramePr>
        <p:xfrm>
          <a:off x="2916238" y="2852738"/>
          <a:ext cx="3463925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tion" r:id="rId3" imgW="1727200" imgH="685800" progId="Equation.3">
                  <p:embed/>
                </p:oleObj>
              </mc:Choice>
              <mc:Fallback>
                <p:oleObj name="Equation" r:id="rId3" imgW="1727200" imgH="685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852738"/>
                        <a:ext cx="3463925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95288" y="4221163"/>
            <a:ext cx="82073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dirty="0">
                <a:latin typeface="Arno Pro Caption" panose="02020502040506020403" pitchFamily="18" charset="0"/>
              </a:rPr>
              <a:t>and construct the updating formula as</a:t>
            </a:r>
            <a:endParaRPr lang="en-US" altLang="zh-TW" sz="2800" dirty="0">
              <a:latin typeface="Arno Pro Caption" panose="02020502040506020403" pitchFamily="18" charset="0"/>
            </a:endParaRPr>
          </a:p>
        </p:txBody>
      </p:sp>
      <p:sp>
        <p:nvSpPr>
          <p:cNvPr id="12298" name="Rectangle 11"/>
          <p:cNvSpPr>
            <a:spLocks noChangeArrowheads="1"/>
          </p:cNvSpPr>
          <p:nvPr/>
        </p:nvSpPr>
        <p:spPr bwMode="auto">
          <a:xfrm>
            <a:off x="0" y="3059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2299" name="Object 10"/>
          <p:cNvGraphicFramePr>
            <a:graphicFrameLocks noChangeAspect="1"/>
          </p:cNvGraphicFramePr>
          <p:nvPr/>
        </p:nvGraphicFramePr>
        <p:xfrm>
          <a:off x="2771775" y="4797425"/>
          <a:ext cx="39941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Equation" r:id="rId5" imgW="1993900" imgH="736600" progId="Equation.3">
                  <p:embed/>
                </p:oleObj>
              </mc:Choice>
              <mc:Fallback>
                <p:oleObj name="Equation" r:id="rId5" imgW="1993900" imgH="736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797425"/>
                        <a:ext cx="399415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360363"/>
          </a:xfrm>
        </p:spPr>
        <p:txBody>
          <a:bodyPr/>
          <a:lstStyle/>
          <a:p>
            <a:pPr eaLnBrk="1" hangingPunct="1"/>
            <a:r>
              <a:rPr lang="en-US" altLang="zh-TW" sz="24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Pseudocode for Gauss-Seidel Iteration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85225" cy="5761186"/>
          </a:xfrm>
          <a:solidFill>
            <a:srgbClr val="FFFFFF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rgbClr val="0000FF"/>
                </a:solidFill>
                <a:latin typeface="Courier New" pitchFamily="49" charset="0"/>
              </a:rPr>
              <a:t>// Assume arrays start with index 1 instead of 0.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a: Matrix A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b: Vector b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n: Dimension of the system of equations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x: Vector x; contains initial values and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   will be used to store the solution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</a:t>
            </a:r>
            <a:r>
              <a:rPr lang="en-US" altLang="zh-TW" sz="2000" b="1" dirty="0" err="1" smtClean="0">
                <a:solidFill>
                  <a:schemeClr val="hlink"/>
                </a:solidFill>
                <a:latin typeface="Courier New" pitchFamily="49" charset="0"/>
              </a:rPr>
              <a:t>imax</a:t>
            </a: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: maximum number of iterations allowed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</a:t>
            </a:r>
            <a:r>
              <a:rPr lang="en-US" altLang="zh-TW" sz="2000" b="1" dirty="0" err="1" smtClean="0">
                <a:solidFill>
                  <a:schemeClr val="hlink"/>
                </a:solidFill>
                <a:latin typeface="Courier New" pitchFamily="49" charset="0"/>
              </a:rPr>
              <a:t>es</a:t>
            </a: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: Acceptable percentage relative error 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lambda: Use to "relax" x's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err="1" smtClean="0">
                <a:latin typeface="Courier New" pitchFamily="49" charset="0"/>
              </a:rPr>
              <a:t>Gauss_Seidel</a:t>
            </a:r>
            <a:r>
              <a:rPr lang="en-US" altLang="zh-TW" sz="2000" b="1" dirty="0" smtClean="0">
                <a:latin typeface="Courier New" pitchFamily="49" charset="0"/>
              </a:rPr>
              <a:t>(a, b, n, x, </a:t>
            </a:r>
            <a:r>
              <a:rPr lang="en-US" altLang="zh-TW" sz="2000" b="1" dirty="0" err="1" smtClean="0">
                <a:latin typeface="Courier New" pitchFamily="49" charset="0"/>
              </a:rPr>
              <a:t>imax</a:t>
            </a:r>
            <a:r>
              <a:rPr lang="en-US" altLang="zh-TW" sz="2000" b="1" dirty="0" smtClean="0">
                <a:latin typeface="Courier New" pitchFamily="49" charset="0"/>
              </a:rPr>
              <a:t>, </a:t>
            </a:r>
            <a:r>
              <a:rPr lang="en-US" altLang="zh-TW" sz="2000" b="1" dirty="0" err="1" smtClean="0">
                <a:latin typeface="Courier New" pitchFamily="49" charset="0"/>
              </a:rPr>
              <a:t>es</a:t>
            </a:r>
            <a:r>
              <a:rPr lang="en-US" altLang="zh-TW" sz="2000" b="1" dirty="0" smtClean="0">
                <a:latin typeface="Courier New" pitchFamily="49" charset="0"/>
              </a:rPr>
              <a:t>, lambda)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zh-TW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</a:t>
            </a: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// Normalize elements in every row by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dividing them by the diagonal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element. Doing so can save some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division operations later.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for 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 = 1 to n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dummy = a[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, 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]</a:t>
            </a:r>
            <a:endParaRPr lang="en-US" altLang="zh-TW" sz="2000" b="1" baseline="-25000" dirty="0" smtClean="0"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for j = 1 to n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    a[</a:t>
            </a:r>
            <a:r>
              <a:rPr lang="en-US" altLang="zh-TW" sz="2000" b="1" dirty="0" err="1" smtClean="0">
                <a:latin typeface="Courier New" pitchFamily="49" charset="0"/>
              </a:rPr>
              <a:t>i,j</a:t>
            </a:r>
            <a:r>
              <a:rPr lang="en-US" altLang="zh-TW" sz="2000" b="1" dirty="0" smtClean="0">
                <a:latin typeface="Courier New" pitchFamily="49" charset="0"/>
              </a:rPr>
              <a:t>] = a[</a:t>
            </a:r>
            <a:r>
              <a:rPr lang="en-US" altLang="zh-TW" sz="2000" b="1" dirty="0" err="1" smtClean="0">
                <a:latin typeface="Courier New" pitchFamily="49" charset="0"/>
              </a:rPr>
              <a:t>i,j</a:t>
            </a:r>
            <a:r>
              <a:rPr lang="en-US" altLang="zh-TW" sz="2000" b="1" dirty="0" smtClean="0">
                <a:latin typeface="Courier New" pitchFamily="49" charset="0"/>
              </a:rPr>
              <a:t>] / dummy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b[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] = b[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] / dummy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}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795963" y="4508500"/>
          <a:ext cx="3154362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4" imgW="1854200" imgH="685800" progId="Equation.3">
                  <p:embed/>
                </p:oleObj>
              </mc:Choice>
              <mc:Fallback>
                <p:oleObj name="Equation" r:id="rId4" imgW="1854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508500"/>
                        <a:ext cx="3154362" cy="11350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8172450" y="4437063"/>
            <a:ext cx="647700" cy="1296987"/>
          </a:xfrm>
          <a:prstGeom prst="ellipse">
            <a:avLst/>
          </a:prstGeom>
          <a:noFill/>
          <a:ln w="25400" algn="ctr">
            <a:solidFill>
              <a:srgbClr val="FA1A02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435898"/>
            <a:ext cx="730424" cy="476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DA5247A-81DE-46C0-AB3D-20D105C91B38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12</a:t>
            </a:fld>
            <a:endParaRPr lang="en-US" altLang="zh-TW" sz="18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7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9A1517E-2EFB-4E7C-8AE5-1FD107044A1A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13</a:t>
            </a:fld>
            <a:endParaRPr lang="en-US" altLang="zh-TW" sz="18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360363"/>
          </a:xfrm>
        </p:spPr>
        <p:txBody>
          <a:bodyPr/>
          <a:lstStyle/>
          <a:p>
            <a:pPr eaLnBrk="1" hangingPunct="1"/>
            <a:r>
              <a:rPr lang="en-US" altLang="zh-TW" sz="24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Pseudocode for Gauss-Seidel Iteration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785225" cy="4320579"/>
          </a:xfrm>
          <a:solidFill>
            <a:srgbClr val="FFFFFF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Assuming the initial guess (the values in x)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is not reliable.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So carry out one iteration of Gauss-Seidel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without relaxation (to get a better approximation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solidFill>
                  <a:schemeClr val="hlink"/>
                </a:solidFill>
                <a:latin typeface="Courier New" pitchFamily="49" charset="0"/>
              </a:rPr>
              <a:t>    // of x's)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for 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 = 1 to n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sum = b[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]</a:t>
            </a:r>
            <a:endParaRPr lang="en-US" altLang="zh-TW" sz="2000" b="1" baseline="-25000" dirty="0" smtClean="0"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for j = 1 to n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    if (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 != j)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        sum = sum - a[</a:t>
            </a:r>
            <a:r>
              <a:rPr lang="en-US" altLang="zh-TW" sz="2000" b="1" dirty="0" err="1" smtClean="0">
                <a:latin typeface="Courier New" pitchFamily="49" charset="0"/>
              </a:rPr>
              <a:t>i,j</a:t>
            </a:r>
            <a:r>
              <a:rPr lang="en-US" altLang="zh-TW" sz="2000" b="1" dirty="0" smtClean="0">
                <a:latin typeface="Courier New" pitchFamily="49" charset="0"/>
              </a:rPr>
              <a:t>] * x[j]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    x[</a:t>
            </a:r>
            <a:r>
              <a:rPr lang="en-US" altLang="zh-TW" sz="2000" b="1" dirty="0" err="1" smtClean="0">
                <a:latin typeface="Courier New" pitchFamily="49" charset="0"/>
              </a:rPr>
              <a:t>i</a:t>
            </a:r>
            <a:r>
              <a:rPr lang="en-US" altLang="zh-TW" sz="2000" b="1" dirty="0" smtClean="0">
                <a:latin typeface="Courier New" pitchFamily="49" charset="0"/>
              </a:rPr>
              <a:t>] = sum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zh-TW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2000" b="1" dirty="0" smtClean="0">
                <a:latin typeface="Courier New" pitchFamily="49" charset="0"/>
              </a:rPr>
              <a:t>    </a:t>
            </a:r>
            <a:r>
              <a:rPr lang="en-US" altLang="zh-TW" sz="2000" b="1" dirty="0" err="1" smtClean="0">
                <a:latin typeface="Courier New" pitchFamily="49" charset="0"/>
              </a:rPr>
              <a:t>iter</a:t>
            </a:r>
            <a:r>
              <a:rPr lang="en-US" altLang="zh-TW" sz="2000" b="1" dirty="0" smtClean="0">
                <a:latin typeface="Courier New" pitchFamily="49" charset="0"/>
              </a:rPr>
              <a:t> = 1</a:t>
            </a:r>
            <a:r>
              <a:rPr lang="en-US" altLang="zh-TW" sz="2000" b="1" dirty="0" smtClean="0">
                <a:latin typeface="Courier New" pitchFamily="49" charset="0"/>
              </a:rPr>
              <a:t>;</a:t>
            </a:r>
            <a:endParaRPr lang="en-US" altLang="zh-TW" sz="2000" b="1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94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26A3A-9E1C-4815-A037-9C75D7E753C1}" type="slidenum">
              <a:rPr lang="zh-TW" altLang="en-US"/>
              <a:pPr>
                <a:defRPr/>
              </a:pPr>
              <a:t>14</a:t>
            </a:fld>
            <a:endParaRPr lang="en-US" altLang="zh-TW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08737"/>
          </a:xfrm>
          <a:solidFill>
            <a:srgbClr val="FFFFFF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do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sentinel = 1 </a:t>
            </a:r>
            <a:r>
              <a:rPr lang="en-US" altLang="zh-TW" sz="1800" b="1" smtClean="0">
                <a:solidFill>
                  <a:schemeClr val="hlink"/>
                </a:solidFill>
                <a:latin typeface="Courier New" pitchFamily="49" charset="0"/>
              </a:rPr>
              <a:t>// Assuming iteration converges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solidFill>
                  <a:schemeClr val="hlink"/>
                </a:solidFill>
                <a:latin typeface="Courier New" pitchFamily="49" charset="0"/>
              </a:rPr>
              <a:t>                     // set to 0 if error is still big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for i = 1 to n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old = x[i]  </a:t>
            </a:r>
            <a:r>
              <a:rPr lang="en-US" altLang="zh-TW" sz="1800" b="1" smtClean="0">
                <a:solidFill>
                  <a:schemeClr val="hlink"/>
                </a:solidFill>
                <a:latin typeface="Courier New" pitchFamily="49" charset="0"/>
              </a:rPr>
              <a:t>// Save the previous x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zh-TW" sz="1800" b="1" smtClean="0">
              <a:solidFill>
                <a:schemeClr val="hlink"/>
              </a:solidFill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solidFill>
                  <a:schemeClr val="hlink"/>
                </a:solidFill>
                <a:latin typeface="Courier New" pitchFamily="49" charset="0"/>
              </a:rPr>
              <a:t>            // Compute new x and apply relaxation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sum = b[i] 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for j = 1 to n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    if (i != j)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        sum = sum – a[i,j] * x[j]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zh-TW" sz="1800" b="1" smtClean="0">
              <a:solidFill>
                <a:schemeClr val="hlink"/>
              </a:solidFill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x[i] = lambda * sum + (1 – lambda) * old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zh-TW" sz="1800" b="1" smtClean="0"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solidFill>
                  <a:schemeClr val="hlink"/>
                </a:solidFill>
                <a:latin typeface="Courier New" pitchFamily="49" charset="0"/>
              </a:rPr>
              <a:t>            // If "necessary", check if error is too big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if (sentinel == 1 AND x[i] != 0)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    ea = abs((x[i] – old) / x[i]) * 100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    if (ea &gt; es)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        sentinel = 0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    iter = iter + 1;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    } while (sentinel == 0 AND iter &lt; imax)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zh-TW" sz="1800" b="1" smtClean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040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6F56DD6-4EEE-4911-9A85-2DECDED43B74}" type="slidenum">
              <a:rPr lang="en-US" altLang="ko-KR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15</a:t>
            </a:fld>
            <a:endParaRPr lang="en-US" altLang="ko-KR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 Relaxation (SOR</a:t>
            </a:r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)</a:t>
            </a:r>
            <a:endParaRPr lang="en-US" altLang="ko-KR" sz="3200" b="1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070850" cy="4876800"/>
          </a:xfrm>
        </p:spPr>
        <p:txBody>
          <a:bodyPr/>
          <a:lstStyle/>
          <a:p>
            <a:r>
              <a:rPr lang="en-US" altLang="ko-KR" sz="2000" dirty="0">
                <a:latin typeface="Arno Pro Caption" panose="02020502040506020403" pitchFamily="18" charset="0"/>
              </a:rPr>
              <a:t>Introduce an additional parameter, </a:t>
            </a:r>
            <a:r>
              <a:rPr lang="el-GR" altLang="ko-KR" sz="2800" b="1" i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ω</a:t>
            </a:r>
            <a:r>
              <a:rPr lang="en-US" altLang="ko-KR" sz="2000" dirty="0">
                <a:latin typeface="Arno Pro Caption" panose="02020502040506020403" pitchFamily="18" charset="0"/>
              </a:rPr>
              <a:t>, that may accelerate the convergence of the iterations</a:t>
            </a:r>
            <a:endParaRPr lang="el-GR" altLang="ko-KR" sz="2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913594"/>
              </p:ext>
            </p:extLst>
          </p:nvPr>
        </p:nvGraphicFramePr>
        <p:xfrm>
          <a:off x="1181100" y="2162175"/>
          <a:ext cx="3078163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9" name="Equation" r:id="rId3" imgW="1536480" imgH="685800" progId="Equation.DSMT4">
                  <p:embed/>
                </p:oleObj>
              </mc:Choice>
              <mc:Fallback>
                <p:oleObj name="Equation" r:id="rId3" imgW="15364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162175"/>
                        <a:ext cx="3078163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2551980"/>
              </p:ext>
            </p:extLst>
          </p:nvPr>
        </p:nvGraphicFramePr>
        <p:xfrm>
          <a:off x="4843463" y="2276475"/>
          <a:ext cx="321310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0" name="Equation" r:id="rId5" imgW="1930320" imgH="685800" progId="Equation.DSMT4">
                  <p:embed/>
                </p:oleObj>
              </mc:Choice>
              <mc:Fallback>
                <p:oleObj name="Equation" r:id="rId5" imgW="19303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2276475"/>
                        <a:ext cx="321310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477646"/>
              </p:ext>
            </p:extLst>
          </p:nvPr>
        </p:nvGraphicFramePr>
        <p:xfrm>
          <a:off x="1462088" y="3743325"/>
          <a:ext cx="6002337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1" name="Equation" r:id="rId7" imgW="3174840" imgH="1320480" progId="Equation.DSMT4">
                  <p:embed/>
                </p:oleObj>
              </mc:Choice>
              <mc:Fallback>
                <p:oleObj name="Equation" r:id="rId7" imgW="3174840" imgH="1320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3743325"/>
                        <a:ext cx="6002337" cy="249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AutoShape 16"/>
          <p:cNvSpPr>
            <a:spLocks noChangeArrowheads="1"/>
          </p:cNvSpPr>
          <p:nvPr/>
        </p:nvSpPr>
        <p:spPr bwMode="auto">
          <a:xfrm>
            <a:off x="4211638" y="2636838"/>
            <a:ext cx="504825" cy="431800"/>
          </a:xfrm>
          <a:prstGeom prst="rightArrow">
            <a:avLst>
              <a:gd name="adj1" fmla="val 50000"/>
              <a:gd name="adj2" fmla="val 29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169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0F98CBE-62FA-4442-B8A1-3CC532A1CB1C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16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7778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Over-Relaxation (SOR)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435975" cy="10795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Over-Relaxation </a:t>
            </a:r>
            <a:r>
              <a:rPr lang="en-US" sz="2800" dirty="0" smtClean="0">
                <a:latin typeface="Arno Pro Caption" panose="02020502040506020403" pitchFamily="18" charset="0"/>
              </a:rPr>
              <a:t>is a modification of the Gauss-Seidel method to enhance convergence.</a:t>
            </a:r>
            <a:endParaRPr lang="en-US" sz="1800" b="1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133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015386"/>
              </p:ext>
            </p:extLst>
          </p:nvPr>
        </p:nvGraphicFramePr>
        <p:xfrm>
          <a:off x="2089150" y="2133600"/>
          <a:ext cx="48228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Equation" r:id="rId3" imgW="1422360" imgH="241200" progId="Equation.DSMT4">
                  <p:embed/>
                </p:oleObj>
              </mc:Choice>
              <mc:Fallback>
                <p:oleObj name="Equation" r:id="rId3" imgW="14223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133600"/>
                        <a:ext cx="482282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468313" y="3068638"/>
            <a:ext cx="8280400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Arno Pro Caption" panose="02020502040506020403" pitchFamily="18" charset="0"/>
              </a:rPr>
              <a:t>where</a:t>
            </a:r>
          </a:p>
          <a:p>
            <a:pPr>
              <a:spcBef>
                <a:spcPct val="20000"/>
              </a:spcBef>
            </a:pPr>
            <a:r>
              <a:rPr lang="el-GR" sz="2400" dirty="0" smtClean="0">
                <a:latin typeface="Arno Pro Caption" panose="02020502040506020403" pitchFamily="18" charset="0"/>
                <a:cs typeface="Arial" charset="0"/>
              </a:rPr>
              <a:t>  </a:t>
            </a:r>
            <a:r>
              <a:rPr lang="en-US" sz="2400" dirty="0" smtClean="0">
                <a:latin typeface="Arno Pro Caption" panose="02020502040506020403" pitchFamily="18" charset="0"/>
                <a:cs typeface="Arial" charset="0"/>
              </a:rPr>
              <a:t> </a:t>
            </a:r>
            <a:r>
              <a:rPr lang="el-GR" sz="2400" dirty="0" smtClean="0">
                <a:latin typeface="Arno Pro Caption" panose="02020502040506020403" pitchFamily="18" charset="0"/>
                <a:cs typeface="Arial" charset="0"/>
              </a:rPr>
              <a:t> </a:t>
            </a:r>
            <a:r>
              <a:rPr lang="en-US" sz="2400" dirty="0" smtClean="0">
                <a:latin typeface="Arno Pro Caption" panose="02020502040506020403" pitchFamily="18" charset="0"/>
                <a:cs typeface="Arial" charset="0"/>
              </a:rPr>
              <a:t>    is 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a weighting factor between 0 and </a:t>
            </a:r>
            <a:r>
              <a:rPr lang="en-US" sz="2400" dirty="0" smtClean="0">
                <a:latin typeface="Arno Pro Caption" panose="02020502040506020403" pitchFamily="18" charset="0"/>
                <a:cs typeface="Arial" charset="0"/>
              </a:rPr>
              <a:t>2 (or use </a:t>
            </a:r>
            <a:r>
              <a:rPr lang="el-GR" sz="2800" b="1" i="1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  <a:cs typeface="Arial" charset="0"/>
              </a:rPr>
              <a:t>ω</a:t>
            </a:r>
            <a:r>
              <a:rPr lang="el-GR" sz="2400" dirty="0" smtClean="0">
                <a:latin typeface="Arno Pro Caption" panose="02020502040506020403" pitchFamily="18" charset="0"/>
                <a:cs typeface="Arial" charset="0"/>
              </a:rPr>
              <a:t>)</a:t>
            </a:r>
            <a:r>
              <a:rPr lang="en-US" sz="2400" dirty="0" smtClean="0">
                <a:latin typeface="Arno Pro Caption" panose="02020502040506020403" pitchFamily="18" charset="0"/>
                <a:cs typeface="Arial" charset="0"/>
              </a:rPr>
              <a:t>.</a:t>
            </a:r>
            <a:endParaRPr lang="en-US" sz="2400" dirty="0">
              <a:latin typeface="Arno Pro Caption" panose="02020502040506020403" pitchFamily="18" charset="0"/>
              <a:cs typeface="Arial" charset="0"/>
            </a:endParaRPr>
          </a:p>
          <a:p>
            <a:pPr>
              <a:spcBef>
                <a:spcPct val="20000"/>
              </a:spcBef>
            </a:pPr>
            <a:r>
              <a:rPr lang="en-US" sz="2400" i="1" dirty="0">
                <a:latin typeface="Arno Pro Caption" panose="02020502040506020403" pitchFamily="18" charset="0"/>
                <a:cs typeface="Arial" charset="0"/>
              </a:rPr>
              <a:t>x</a:t>
            </a:r>
            <a:r>
              <a:rPr lang="en-US" sz="2400" i="1" baseline="-25000" dirty="0">
                <a:latin typeface="Arno Pro Caption" panose="02020502040506020403" pitchFamily="18" charset="0"/>
                <a:cs typeface="Arial" charset="0"/>
              </a:rPr>
              <a:t>i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 is the value computed from the original Gauss-Seidel updating equation (i.e. before applying SOR).</a:t>
            </a:r>
          </a:p>
          <a:p>
            <a:pPr>
              <a:spcBef>
                <a:spcPct val="20000"/>
              </a:spcBef>
            </a:pPr>
            <a:r>
              <a:rPr lang="en-US" sz="2400" i="1" dirty="0" err="1">
                <a:latin typeface="Arno Pro Caption" panose="02020502040506020403" pitchFamily="18" charset="0"/>
              </a:rPr>
              <a:t>x</a:t>
            </a:r>
            <a:r>
              <a:rPr lang="en-US" sz="2400" i="1" baseline="-25000" dirty="0" err="1">
                <a:latin typeface="Arno Pro Caption" panose="02020502040506020403" pitchFamily="18" charset="0"/>
              </a:rPr>
              <a:t>i</a:t>
            </a:r>
            <a:r>
              <a:rPr lang="en-US" sz="2400" i="1" baseline="30000" dirty="0" err="1">
                <a:latin typeface="Arno Pro Caption" panose="02020502040506020403" pitchFamily="18" charset="0"/>
              </a:rPr>
              <a:t>old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 is the value of </a:t>
            </a:r>
            <a:r>
              <a:rPr lang="en-US" sz="2400" i="1" dirty="0">
                <a:latin typeface="Arno Pro Caption" panose="02020502040506020403" pitchFamily="18" charset="0"/>
                <a:cs typeface="Arial" charset="0"/>
              </a:rPr>
              <a:t>x</a:t>
            </a:r>
            <a:r>
              <a:rPr lang="en-US" sz="2400" i="1" baseline="-25000" dirty="0">
                <a:latin typeface="Arno Pro Caption" panose="02020502040506020403" pitchFamily="18" charset="0"/>
                <a:cs typeface="Arial" charset="0"/>
              </a:rPr>
              <a:t>i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 in the previous iteration </a:t>
            </a:r>
          </a:p>
          <a:p>
            <a:pPr>
              <a:spcBef>
                <a:spcPct val="20000"/>
              </a:spcBef>
            </a:pPr>
            <a:r>
              <a:rPr lang="en-US" sz="2400" i="1" dirty="0" err="1">
                <a:latin typeface="Arno Pro Caption" panose="02020502040506020403" pitchFamily="18" charset="0"/>
              </a:rPr>
              <a:t>x</a:t>
            </a:r>
            <a:r>
              <a:rPr lang="en-US" sz="2400" i="1" baseline="-25000" dirty="0" err="1">
                <a:latin typeface="Arno Pro Caption" panose="02020502040506020403" pitchFamily="18" charset="0"/>
              </a:rPr>
              <a:t>i</a:t>
            </a:r>
            <a:r>
              <a:rPr lang="en-US" sz="2400" i="1" baseline="30000" dirty="0" err="1">
                <a:latin typeface="Arno Pro Caption" panose="02020502040506020403" pitchFamily="18" charset="0"/>
              </a:rPr>
              <a:t>new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 is the new value of </a:t>
            </a:r>
            <a:r>
              <a:rPr lang="en-US" sz="2400" i="1" dirty="0">
                <a:latin typeface="Arno Pro Caption" panose="02020502040506020403" pitchFamily="18" charset="0"/>
                <a:cs typeface="Arial" charset="0"/>
              </a:rPr>
              <a:t>x</a:t>
            </a:r>
            <a:r>
              <a:rPr lang="en-US" sz="2400" i="1" baseline="-25000" dirty="0">
                <a:latin typeface="Arno Pro Caption" panose="02020502040506020403" pitchFamily="18" charset="0"/>
                <a:cs typeface="Arial" charset="0"/>
              </a:rPr>
              <a:t>i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, used for updating.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548054"/>
              </p:ext>
            </p:extLst>
          </p:nvPr>
        </p:nvGraphicFramePr>
        <p:xfrm>
          <a:off x="683568" y="3501008"/>
          <a:ext cx="3270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3568" y="3501008"/>
                        <a:ext cx="327025" cy="45878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F925A4C-9764-418C-9023-66521B098A5C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17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7778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Relaxation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390772"/>
              </p:ext>
            </p:extLst>
          </p:nvPr>
        </p:nvGraphicFramePr>
        <p:xfrm>
          <a:off x="2232025" y="1125538"/>
          <a:ext cx="482441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3" imgW="1422360" imgH="241200" progId="Equation.DSMT4">
                  <p:embed/>
                </p:oleObj>
              </mc:Choice>
              <mc:Fallback>
                <p:oleObj name="Equation" r:id="rId3" imgW="14223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1125538"/>
                        <a:ext cx="482441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68313" y="2133600"/>
            <a:ext cx="8281987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l-GR" sz="2800" dirty="0" smtClean="0">
                <a:latin typeface="Arno Pro Caption" panose="02020502040506020403" pitchFamily="18" charset="0"/>
                <a:cs typeface="Arial" charset="0"/>
              </a:rPr>
              <a:t>             </a:t>
            </a:r>
            <a:r>
              <a:rPr lang="en-US" sz="2800" dirty="0" smtClean="0">
                <a:latin typeface="Arno Pro Caption" panose="02020502040506020403" pitchFamily="18" charset="0"/>
                <a:cs typeface="Arial" charset="0"/>
              </a:rPr>
              <a:t>, </a:t>
            </a:r>
            <a:r>
              <a:rPr lang="en-US" sz="2800" i="1" dirty="0" err="1">
                <a:latin typeface="Arno Pro Caption" panose="02020502040506020403" pitchFamily="18" charset="0"/>
              </a:rPr>
              <a:t>x</a:t>
            </a:r>
            <a:r>
              <a:rPr lang="en-US" sz="2800" i="1" baseline="-25000" dirty="0" err="1">
                <a:latin typeface="Arno Pro Caption" panose="02020502040506020403" pitchFamily="18" charset="0"/>
              </a:rPr>
              <a:t>i</a:t>
            </a:r>
            <a:r>
              <a:rPr lang="en-US" sz="2800" i="1" baseline="30000" dirty="0" err="1">
                <a:latin typeface="Arno Pro Caption" panose="02020502040506020403" pitchFamily="18" charset="0"/>
              </a:rPr>
              <a:t>new</a:t>
            </a:r>
            <a:r>
              <a:rPr lang="en-US" sz="2800" i="1" baseline="30000" dirty="0">
                <a:latin typeface="Arno Pro Caption" panose="02020502040506020403" pitchFamily="18" charset="0"/>
              </a:rPr>
              <a:t> </a:t>
            </a:r>
            <a:r>
              <a:rPr lang="en-US" sz="2800" i="1" dirty="0">
                <a:latin typeface="Arno Pro Caption" panose="02020502040506020403" pitchFamily="18" charset="0"/>
              </a:rPr>
              <a:t>=</a:t>
            </a:r>
            <a:r>
              <a:rPr lang="en-US" sz="2800" i="1" baseline="30000" dirty="0">
                <a:latin typeface="Arno Pro Caption" panose="02020502040506020403" pitchFamily="18" charset="0"/>
              </a:rPr>
              <a:t> </a:t>
            </a:r>
            <a:r>
              <a:rPr lang="en-US" sz="2800" i="1" dirty="0">
                <a:latin typeface="Arno Pro Caption" panose="02020502040506020403" pitchFamily="18" charset="0"/>
              </a:rPr>
              <a:t>x</a:t>
            </a:r>
            <a:r>
              <a:rPr lang="en-US" sz="2800" i="1" baseline="-25000" dirty="0">
                <a:latin typeface="Arno Pro Caption" panose="02020502040506020403" pitchFamily="18" charset="0"/>
              </a:rPr>
              <a:t>i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endParaRPr lang="en-US" sz="1200" i="1" baseline="-25000" dirty="0">
              <a:latin typeface="Arno Pro Caption" panose="02020502040506020403" pitchFamily="18" charset="0"/>
            </a:endParaRP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 err="1">
                <a:solidFill>
                  <a:srgbClr val="FA1A02"/>
                </a:solidFill>
                <a:latin typeface="Arno Pro Caption" panose="02020502040506020403" pitchFamily="18" charset="0"/>
              </a:rPr>
              <a:t>underrelaxation</a:t>
            </a:r>
            <a:r>
              <a:rPr lang="en-US" sz="2800" dirty="0">
                <a:latin typeface="Arno Pro Caption" panose="02020502040506020403" pitchFamily="18" charset="0"/>
              </a:rPr>
              <a:t>, 0 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≤ </a:t>
            </a:r>
            <a:r>
              <a:rPr lang="el-GR" sz="2800" dirty="0">
                <a:latin typeface="Arno Pro Caption" panose="02020502040506020403" pitchFamily="18" charset="0"/>
                <a:cs typeface="Arial" charset="0"/>
              </a:rPr>
              <a:t>λ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 &lt; 1</a:t>
            </a:r>
          </a:p>
          <a:p>
            <a:pPr marL="231775" indent="-231775">
              <a:spcBef>
                <a:spcPct val="20000"/>
              </a:spcBef>
            </a:pP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	to make a non-convergent system converge, or to speedup convergence by avoiding oscillations.</a:t>
            </a:r>
          </a:p>
          <a:p>
            <a:pPr marL="231775" indent="-231775">
              <a:spcBef>
                <a:spcPct val="20000"/>
              </a:spcBef>
            </a:pPr>
            <a:endParaRPr lang="en-US" sz="1200" dirty="0">
              <a:latin typeface="Arno Pro Caption" panose="02020502040506020403" pitchFamily="18" charset="0"/>
              <a:cs typeface="Arial" charset="0"/>
            </a:endParaRP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 err="1">
                <a:solidFill>
                  <a:srgbClr val="FA1A02"/>
                </a:solidFill>
                <a:latin typeface="Arno Pro Caption" panose="02020502040506020403" pitchFamily="18" charset="0"/>
              </a:rPr>
              <a:t>overrelaxation</a:t>
            </a:r>
            <a:r>
              <a:rPr lang="en-US" sz="2800" dirty="0">
                <a:latin typeface="Arno Pro Caption" panose="02020502040506020403" pitchFamily="18" charset="0"/>
              </a:rPr>
              <a:t>, 1 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&lt; </a:t>
            </a:r>
            <a:r>
              <a:rPr lang="el-GR" sz="2800" dirty="0">
                <a:latin typeface="Arno Pro Caption" panose="02020502040506020403" pitchFamily="18" charset="0"/>
                <a:cs typeface="Arial" charset="0"/>
              </a:rPr>
              <a:t>λ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 ≤ 2</a:t>
            </a:r>
          </a:p>
          <a:p>
            <a:pPr marL="231775" indent="-231775">
              <a:spcBef>
                <a:spcPct val="20000"/>
              </a:spcBef>
            </a:pP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	to accelerate the convergence, if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i="1" baseline="-25000" dirty="0">
                <a:latin typeface="Arno Pro Caption" panose="02020502040506020403" pitchFamily="18" charset="0"/>
              </a:rPr>
              <a:t>i</a:t>
            </a:r>
            <a:r>
              <a:rPr lang="en-US" sz="2400" dirty="0">
                <a:latin typeface="Arno Pro Caption" panose="02020502040506020403" pitchFamily="18" charset="0"/>
                <a:cs typeface="Arial" charset="0"/>
              </a:rPr>
              <a:t> is moving toward the solution at a slow rate. More weighing is given to the current value of </a:t>
            </a:r>
            <a:r>
              <a:rPr lang="en-US" sz="2400" i="1" dirty="0">
                <a:latin typeface="Arno Pro Caption" panose="02020502040506020403" pitchFamily="18" charset="0"/>
              </a:rPr>
              <a:t>x.</a:t>
            </a:r>
            <a:endParaRPr lang="en-US" sz="2400" i="1" baseline="-25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34321"/>
              </p:ext>
            </p:extLst>
          </p:nvPr>
        </p:nvGraphicFramePr>
        <p:xfrm>
          <a:off x="899592" y="2133600"/>
          <a:ext cx="888008" cy="44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9592" y="2133600"/>
                        <a:ext cx="888008" cy="444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8424" y="6308725"/>
            <a:ext cx="46982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E5E9CF6-D761-4C1B-B291-394942F08AD4}" type="slidenum">
              <a:rPr 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18</a:t>
            </a:fld>
            <a:endParaRPr lang="en-US" sz="18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0487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tr-T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 Relaxation Method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Arno Pro Caption" panose="02020502040506020403" pitchFamily="18" charset="0"/>
              </a:rPr>
              <a:t>GS iteration can be also written as follows</a:t>
            </a:r>
            <a:endParaRPr lang="en-US" dirty="0">
              <a:latin typeface="Arno Pro Caption" panose="02020502040506020403" pitchFamily="18" charset="0"/>
            </a:endParaRP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77068"/>
              </p:ext>
            </p:extLst>
          </p:nvPr>
        </p:nvGraphicFramePr>
        <p:xfrm>
          <a:off x="2120900" y="2349500"/>
          <a:ext cx="5053013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4" name="Equation" r:id="rId3" imgW="2527200" imgH="749160" progId="Equation.DSMT4">
                  <p:embed/>
                </p:oleObj>
              </mc:Choice>
              <mc:Fallback>
                <p:oleObj name="Equation" r:id="rId3" imgW="252720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349500"/>
                        <a:ext cx="5053013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785" name="Group 9"/>
          <p:cNvGrpSpPr>
            <a:grpSpLocks/>
          </p:cNvGrpSpPr>
          <p:nvPr/>
        </p:nvGrpSpPr>
        <p:grpSpPr bwMode="auto">
          <a:xfrm>
            <a:off x="3505200" y="3276602"/>
            <a:ext cx="4394200" cy="674688"/>
            <a:chOff x="2208" y="2064"/>
            <a:chExt cx="2768" cy="425"/>
          </a:xfrm>
        </p:grpSpPr>
        <p:sp>
          <p:nvSpPr>
            <p:cNvPr id="75782" name="Oval 6"/>
            <p:cNvSpPr>
              <a:spLocks noChangeArrowheads="1"/>
            </p:cNvSpPr>
            <p:nvPr/>
          </p:nvSpPr>
          <p:spPr bwMode="auto">
            <a:xfrm>
              <a:off x="2208" y="2064"/>
              <a:ext cx="384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5783" name="Line 7"/>
            <p:cNvSpPr>
              <a:spLocks noChangeShapeType="1"/>
            </p:cNvSpPr>
            <p:nvPr/>
          </p:nvSpPr>
          <p:spPr bwMode="auto">
            <a:xfrm>
              <a:off x="2592" y="2256"/>
              <a:ext cx="57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784" name="Text Box 8"/>
            <p:cNvSpPr txBox="1">
              <a:spLocks noChangeArrowheads="1"/>
            </p:cNvSpPr>
            <p:nvPr/>
          </p:nvSpPr>
          <p:spPr bwMode="auto">
            <a:xfrm>
              <a:off x="3168" y="2121"/>
              <a:ext cx="1808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sz="3200" dirty="0">
                  <a:solidFill>
                    <a:schemeClr val="hlink"/>
                  </a:solidFill>
                  <a:latin typeface="Arno Pro Caption" panose="02020502040506020403" pitchFamily="18" charset="0"/>
                </a:rPr>
                <a:t>Correction term</a:t>
              </a:r>
              <a:endParaRPr lang="en-US" sz="3200" dirty="0">
                <a:solidFill>
                  <a:schemeClr val="hlink"/>
                </a:solidFill>
                <a:latin typeface="Arno Pro Caption" panose="02020502040506020403" pitchFamily="18" charset="0"/>
              </a:endParaRPr>
            </a:p>
          </p:txBody>
        </p:sp>
      </p:grpSp>
      <p:grpSp>
        <p:nvGrpSpPr>
          <p:cNvPr id="75828" name="Group 52"/>
          <p:cNvGrpSpPr>
            <a:grpSpLocks/>
          </p:cNvGrpSpPr>
          <p:nvPr/>
        </p:nvGrpSpPr>
        <p:grpSpPr bwMode="auto">
          <a:xfrm>
            <a:off x="838200" y="3967163"/>
            <a:ext cx="3649663" cy="2738437"/>
            <a:chOff x="528" y="2499"/>
            <a:chExt cx="2299" cy="1725"/>
          </a:xfrm>
        </p:grpSpPr>
        <p:pic>
          <p:nvPicPr>
            <p:cNvPr id="75788" name="Picture 12" descr="F:\My Documents\courses\ee443_2002\gauss_seidel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499"/>
              <a:ext cx="2299" cy="1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75794" name="Object 18"/>
            <p:cNvGraphicFramePr>
              <a:graphicFrameLocks noChangeAspect="1"/>
            </p:cNvGraphicFramePr>
            <p:nvPr/>
          </p:nvGraphicFramePr>
          <p:xfrm>
            <a:off x="621" y="3911"/>
            <a:ext cx="195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75" name="Equation" r:id="rId6" imgW="177480" imgH="241200" progId="Equation.3">
                    <p:embed/>
                  </p:oleObj>
                </mc:Choice>
                <mc:Fallback>
                  <p:oleObj name="Equation" r:id="rId6" imgW="17748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3911"/>
                          <a:ext cx="195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95" name="Object 19"/>
            <p:cNvGraphicFramePr>
              <a:graphicFrameLocks noChangeAspect="1"/>
            </p:cNvGraphicFramePr>
            <p:nvPr/>
          </p:nvGraphicFramePr>
          <p:xfrm>
            <a:off x="628" y="3504"/>
            <a:ext cx="18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76" name="Equation" r:id="rId8" imgW="164880" imgH="241200" progId="Equation.3">
                    <p:embed/>
                  </p:oleObj>
                </mc:Choice>
                <mc:Fallback>
                  <p:oleObj name="Equation" r:id="rId8" imgW="16488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" y="3504"/>
                          <a:ext cx="18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96" name="Object 20"/>
            <p:cNvGraphicFramePr>
              <a:graphicFrameLocks noChangeAspect="1"/>
            </p:cNvGraphicFramePr>
            <p:nvPr/>
          </p:nvGraphicFramePr>
          <p:xfrm>
            <a:off x="621" y="3216"/>
            <a:ext cx="195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77" name="Equation" r:id="rId10" imgW="177480" imgH="241200" progId="Equation.3">
                    <p:embed/>
                  </p:oleObj>
                </mc:Choice>
                <mc:Fallback>
                  <p:oleObj name="Equation" r:id="rId10" imgW="17748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3216"/>
                          <a:ext cx="195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97" name="Object 21"/>
            <p:cNvGraphicFramePr>
              <a:graphicFrameLocks noChangeAspect="1"/>
            </p:cNvGraphicFramePr>
            <p:nvPr/>
          </p:nvGraphicFramePr>
          <p:xfrm>
            <a:off x="621" y="2999"/>
            <a:ext cx="195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78" name="Equation" r:id="rId12" imgW="177480" imgH="241200" progId="Equation.3">
                    <p:embed/>
                  </p:oleObj>
                </mc:Choice>
                <mc:Fallback>
                  <p:oleObj name="Equation" r:id="rId12" imgW="17748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2999"/>
                          <a:ext cx="195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00" name="Line 24"/>
            <p:cNvSpPr>
              <a:spLocks noChangeShapeType="1"/>
            </p:cNvSpPr>
            <p:nvPr/>
          </p:nvSpPr>
          <p:spPr bwMode="auto">
            <a:xfrm flipV="1">
              <a:off x="1056" y="364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01" name="Line 25"/>
            <p:cNvSpPr>
              <a:spLocks noChangeShapeType="1"/>
            </p:cNvSpPr>
            <p:nvPr/>
          </p:nvSpPr>
          <p:spPr bwMode="auto">
            <a:xfrm>
              <a:off x="1248" y="336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02" name="Line 26"/>
            <p:cNvSpPr>
              <a:spLocks noChangeShapeType="1"/>
            </p:cNvSpPr>
            <p:nvPr/>
          </p:nvSpPr>
          <p:spPr bwMode="auto">
            <a:xfrm>
              <a:off x="1488" y="31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sm"/>
              <a:tailEnd type="arrow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graphicFrame>
          <p:nvGraphicFramePr>
            <p:cNvPr id="75803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9394915"/>
                </p:ext>
              </p:extLst>
            </p:nvPr>
          </p:nvGraphicFramePr>
          <p:xfrm>
            <a:off x="1111" y="3696"/>
            <a:ext cx="18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79" name="Equation" r:id="rId14" imgW="164880" imgH="241200" progId="Equation.DSMT4">
                    <p:embed/>
                  </p:oleObj>
                </mc:Choice>
                <mc:Fallback>
                  <p:oleObj name="Equation" r:id="rId14" imgW="164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1" y="3696"/>
                          <a:ext cx="18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04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32198"/>
                </p:ext>
              </p:extLst>
            </p:nvPr>
          </p:nvGraphicFramePr>
          <p:xfrm>
            <a:off x="1317" y="3360"/>
            <a:ext cx="167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0" name="Equation" r:id="rId16" imgW="152280" imgH="241200" progId="Equation.DSMT4">
                    <p:embed/>
                  </p:oleObj>
                </mc:Choice>
                <mc:Fallback>
                  <p:oleObj name="Equation" r:id="rId16" imgW="1522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7" y="3360"/>
                          <a:ext cx="167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05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6616185"/>
                </p:ext>
              </p:extLst>
            </p:nvPr>
          </p:nvGraphicFramePr>
          <p:xfrm>
            <a:off x="1550" y="3120"/>
            <a:ext cx="18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1" name="Equation" r:id="rId18" imgW="164880" imgH="241200" progId="Equation.DSMT4">
                    <p:embed/>
                  </p:oleObj>
                </mc:Choice>
                <mc:Fallback>
                  <p:oleObj name="Equation" r:id="rId18" imgW="164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50" y="3120"/>
                          <a:ext cx="18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12" name="Line 36"/>
            <p:cNvSpPr>
              <a:spLocks noChangeShapeType="1"/>
            </p:cNvSpPr>
            <p:nvPr/>
          </p:nvSpPr>
          <p:spPr bwMode="auto">
            <a:xfrm>
              <a:off x="1056" y="3648"/>
              <a:ext cx="192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13" name="Line 37"/>
            <p:cNvSpPr>
              <a:spLocks noChangeShapeType="1"/>
            </p:cNvSpPr>
            <p:nvPr/>
          </p:nvSpPr>
          <p:spPr bwMode="auto">
            <a:xfrm>
              <a:off x="1248" y="3360"/>
              <a:ext cx="24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75830" name="Group 54"/>
          <p:cNvGrpSpPr>
            <a:grpSpLocks/>
          </p:cNvGrpSpPr>
          <p:nvPr/>
        </p:nvGrpSpPr>
        <p:grpSpPr bwMode="auto">
          <a:xfrm>
            <a:off x="4800600" y="3976688"/>
            <a:ext cx="3638550" cy="2728912"/>
            <a:chOff x="3024" y="2505"/>
            <a:chExt cx="2292" cy="1719"/>
          </a:xfrm>
        </p:grpSpPr>
        <p:pic>
          <p:nvPicPr>
            <p:cNvPr id="75787" name="Picture 11" descr="F:\My Documents\courses\ee443_2002\sor.png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505"/>
              <a:ext cx="2292" cy="1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75806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1967662"/>
                </p:ext>
              </p:extLst>
            </p:nvPr>
          </p:nvGraphicFramePr>
          <p:xfrm>
            <a:off x="3581" y="3671"/>
            <a:ext cx="293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2" name="Equation" r:id="rId21" imgW="266400" imgH="241200" progId="Equation.DSMT4">
                    <p:embed/>
                  </p:oleObj>
                </mc:Choice>
                <mc:Fallback>
                  <p:oleObj name="Equation" r:id="rId21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81" y="3671"/>
                          <a:ext cx="293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09" name="Line 33"/>
            <p:cNvSpPr>
              <a:spLocks noChangeShapeType="1"/>
            </p:cNvSpPr>
            <p:nvPr/>
          </p:nvSpPr>
          <p:spPr bwMode="auto">
            <a:xfrm>
              <a:off x="3552" y="336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10" name="Line 34"/>
            <p:cNvSpPr>
              <a:spLocks noChangeShapeType="1"/>
            </p:cNvSpPr>
            <p:nvPr/>
          </p:nvSpPr>
          <p:spPr bwMode="auto">
            <a:xfrm>
              <a:off x="3744" y="302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14" name="Line 38"/>
            <p:cNvSpPr>
              <a:spLocks noChangeShapeType="1"/>
            </p:cNvSpPr>
            <p:nvPr/>
          </p:nvSpPr>
          <p:spPr bwMode="auto">
            <a:xfrm>
              <a:off x="3552" y="3360"/>
              <a:ext cx="192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16" name="Line 40"/>
            <p:cNvSpPr>
              <a:spLocks noChangeShapeType="1"/>
            </p:cNvSpPr>
            <p:nvPr/>
          </p:nvSpPr>
          <p:spPr bwMode="auto">
            <a:xfrm>
              <a:off x="3744" y="3024"/>
              <a:ext cx="24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17" name="Line 41"/>
            <p:cNvSpPr>
              <a:spLocks noChangeShapeType="1"/>
            </p:cNvSpPr>
            <p:nvPr/>
          </p:nvSpPr>
          <p:spPr bwMode="auto">
            <a:xfrm flipV="1">
              <a:off x="3984" y="28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arrow" w="med" len="sm"/>
              <a:tailEnd type="arrow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graphicFrame>
          <p:nvGraphicFramePr>
            <p:cNvPr id="75819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2840913"/>
                </p:ext>
              </p:extLst>
            </p:nvPr>
          </p:nvGraphicFramePr>
          <p:xfrm>
            <a:off x="3381" y="3024"/>
            <a:ext cx="279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3" name="Equation" r:id="rId23" imgW="253800" imgH="241200" progId="Equation.DSMT4">
                    <p:embed/>
                  </p:oleObj>
                </mc:Choice>
                <mc:Fallback>
                  <p:oleObj name="Equation" r:id="rId23" imgW="2538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1" y="3024"/>
                          <a:ext cx="279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20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1081871"/>
                </p:ext>
              </p:extLst>
            </p:nvPr>
          </p:nvGraphicFramePr>
          <p:xfrm>
            <a:off x="3655" y="2736"/>
            <a:ext cx="293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4" name="Equation" r:id="rId25" imgW="266400" imgH="241200" progId="Equation.DSMT4">
                    <p:embed/>
                  </p:oleObj>
                </mc:Choice>
                <mc:Fallback>
                  <p:oleObj name="Equation" r:id="rId25" imgW="2664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5" y="2736"/>
                          <a:ext cx="293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827" name="Group 51"/>
          <p:cNvGrpSpPr>
            <a:grpSpLocks/>
          </p:cNvGrpSpPr>
          <p:nvPr/>
        </p:nvGrpSpPr>
        <p:grpSpPr bwMode="auto">
          <a:xfrm>
            <a:off x="2057400" y="5334000"/>
            <a:ext cx="2057400" cy="990600"/>
            <a:chOff x="1296" y="3360"/>
            <a:chExt cx="1296" cy="624"/>
          </a:xfrm>
        </p:grpSpPr>
        <p:graphicFrame>
          <p:nvGraphicFramePr>
            <p:cNvPr id="75821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837571"/>
                </p:ext>
              </p:extLst>
            </p:nvPr>
          </p:nvGraphicFramePr>
          <p:xfrm>
            <a:off x="1817" y="3788"/>
            <a:ext cx="405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985" name="Equation" r:id="rId27" imgW="368280" imgH="177480" progId="Equation.DSMT4">
                    <p:embed/>
                  </p:oleObj>
                </mc:Choice>
                <mc:Fallback>
                  <p:oleObj name="Equation" r:id="rId27" imgW="36828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7" y="3788"/>
                          <a:ext cx="405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22" name="Text Box 46"/>
            <p:cNvSpPr txBox="1">
              <a:spLocks noChangeArrowheads="1"/>
            </p:cNvSpPr>
            <p:nvPr/>
          </p:nvSpPr>
          <p:spPr bwMode="auto">
            <a:xfrm>
              <a:off x="1582" y="3590"/>
              <a:ext cx="101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sz="2000" dirty="0">
                  <a:solidFill>
                    <a:schemeClr val="hlink"/>
                  </a:solidFill>
                  <a:latin typeface="Arno Pro Caption" panose="02020502040506020403" pitchFamily="18" charset="0"/>
                </a:rPr>
                <a:t>Multiply with</a:t>
              </a:r>
              <a:endParaRPr lang="en-US" sz="2000" dirty="0">
                <a:solidFill>
                  <a:schemeClr val="hlink"/>
                </a:solidFill>
                <a:latin typeface="Arno Pro Caption" panose="02020502040506020403" pitchFamily="18" charset="0"/>
              </a:endParaRPr>
            </a:p>
          </p:txBody>
        </p:sp>
        <p:sp>
          <p:nvSpPr>
            <p:cNvPr id="75823" name="Line 47"/>
            <p:cNvSpPr>
              <a:spLocks noChangeShapeType="1"/>
            </p:cNvSpPr>
            <p:nvPr/>
          </p:nvSpPr>
          <p:spPr bwMode="auto">
            <a:xfrm flipV="1">
              <a:off x="1296" y="3696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24" name="Line 48"/>
            <p:cNvSpPr>
              <a:spLocks noChangeShapeType="1"/>
            </p:cNvSpPr>
            <p:nvPr/>
          </p:nvSpPr>
          <p:spPr bwMode="auto">
            <a:xfrm>
              <a:off x="1440" y="3504"/>
              <a:ext cx="144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5825" name="Line 49"/>
            <p:cNvSpPr>
              <a:spLocks noChangeShapeType="1"/>
            </p:cNvSpPr>
            <p:nvPr/>
          </p:nvSpPr>
          <p:spPr bwMode="auto">
            <a:xfrm flipH="1">
              <a:off x="1584" y="3360"/>
              <a:ext cx="48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75826" name="Text Box 50"/>
          <p:cNvSpPr txBox="1">
            <a:spLocks noChangeArrowheads="1"/>
          </p:cNvSpPr>
          <p:nvPr/>
        </p:nvSpPr>
        <p:spPr bwMode="auto">
          <a:xfrm>
            <a:off x="6477000" y="5029200"/>
            <a:ext cx="148309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chemeClr val="hlink"/>
                </a:solidFill>
                <a:latin typeface="Arno Pro Caption" panose="02020502040506020403" pitchFamily="18" charset="0"/>
              </a:rPr>
              <a:t>Faster </a:t>
            </a:r>
          </a:p>
          <a:p>
            <a:r>
              <a:rPr lang="tr-TR" sz="2000" dirty="0">
                <a:solidFill>
                  <a:schemeClr val="hlink"/>
                </a:solidFill>
                <a:latin typeface="Arno Pro Caption" panose="02020502040506020403" pitchFamily="18" charset="0"/>
              </a:rPr>
              <a:t>convergence</a:t>
            </a:r>
            <a:endParaRPr lang="en-US" sz="2000" dirty="0">
              <a:solidFill>
                <a:schemeClr val="hlink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01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2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tr-TR" sz="40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SOR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77827" name="Object 10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023422"/>
              </p:ext>
            </p:extLst>
          </p:nvPr>
        </p:nvGraphicFramePr>
        <p:xfrm>
          <a:off x="1331640" y="1124744"/>
          <a:ext cx="6196013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Equation" r:id="rId3" imgW="3098520" imgH="1257120" progId="Equation.DSMT4">
                  <p:embed/>
                </p:oleObj>
              </mc:Choice>
              <mc:Fallback>
                <p:oleObj name="Equation" r:id="rId3" imgW="3098520" imgH="1257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124744"/>
                        <a:ext cx="6196013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8" name="Text Box 1028"/>
          <p:cNvSpPr txBox="1">
            <a:spLocks noChangeArrowheads="1"/>
          </p:cNvSpPr>
          <p:nvPr/>
        </p:nvSpPr>
        <p:spPr bwMode="auto">
          <a:xfrm>
            <a:off x="827584" y="3933056"/>
            <a:ext cx="7011856" cy="1815882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1</a:t>
            </a:r>
            <a:r>
              <a:rPr lang="tr-TR" sz="2800" dirty="0" smtClean="0">
                <a:latin typeface="Arno Pro Caption" panose="02020502040506020403" pitchFamily="18" charset="0"/>
                <a:sym typeface="Symbol" pitchFamily="18" charset="2"/>
              </a:rPr>
              <a:t>&lt;</a:t>
            </a:r>
            <a:r>
              <a:rPr lang="el-GR" sz="2800" b="1" i="1" dirty="0">
                <a:latin typeface="Arno Pro Caption" panose="02020502040506020403" pitchFamily="18" charset="0"/>
                <a:sym typeface="Symbol" pitchFamily="18" charset="2"/>
              </a:rPr>
              <a:t> ω </a:t>
            </a:r>
            <a:r>
              <a:rPr lang="tr-TR" sz="2800" dirty="0" smtClean="0">
                <a:latin typeface="Arno Pro Caption" panose="02020502040506020403" pitchFamily="18" charset="0"/>
                <a:sym typeface="Symbol" pitchFamily="18" charset="2"/>
              </a:rPr>
              <a:t>&lt;</a:t>
            </a:r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2 over relaxation (faster convergence)</a:t>
            </a:r>
          </a:p>
          <a:p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0</a:t>
            </a:r>
            <a:r>
              <a:rPr lang="tr-TR" sz="2800" dirty="0" smtClean="0">
                <a:latin typeface="Arno Pro Caption" panose="02020502040506020403" pitchFamily="18" charset="0"/>
                <a:sym typeface="Symbol" pitchFamily="18" charset="2"/>
              </a:rPr>
              <a:t>&lt;</a:t>
            </a:r>
            <a:r>
              <a:rPr lang="el-GR" sz="2800" b="1" i="1" dirty="0">
                <a:latin typeface="Arno Pro Caption" panose="02020502040506020403" pitchFamily="18" charset="0"/>
                <a:sym typeface="Symbol" pitchFamily="18" charset="2"/>
              </a:rPr>
              <a:t> ω </a:t>
            </a:r>
            <a:r>
              <a:rPr lang="tr-TR" sz="2800" dirty="0" smtClean="0">
                <a:latin typeface="Arno Pro Caption" panose="02020502040506020403" pitchFamily="18" charset="0"/>
                <a:sym typeface="Symbol" pitchFamily="18" charset="2"/>
              </a:rPr>
              <a:t>&lt;</a:t>
            </a:r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1 under relaxation (slower convergence)</a:t>
            </a:r>
          </a:p>
          <a:p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There is an optimum value for </a:t>
            </a:r>
            <a:r>
              <a:rPr lang="el-GR" sz="2800" b="1" i="1" dirty="0">
                <a:latin typeface="Arno Pro Caption" panose="02020502040506020403" pitchFamily="18" charset="0"/>
                <a:sym typeface="Symbol" pitchFamily="18" charset="2"/>
              </a:rPr>
              <a:t>ω</a:t>
            </a:r>
            <a:endParaRPr lang="tr-TR" sz="2800" b="1" i="1" dirty="0">
              <a:latin typeface="Arno Pro Caption" panose="02020502040506020403" pitchFamily="18" charset="0"/>
              <a:sym typeface="Symbol" pitchFamily="18" charset="2"/>
            </a:endParaRPr>
          </a:p>
          <a:p>
            <a:r>
              <a:rPr lang="tr-TR" sz="2800" dirty="0">
                <a:latin typeface="Arno Pro Caption" panose="02020502040506020403" pitchFamily="18" charset="0"/>
                <a:sym typeface="Symbol" pitchFamily="18" charset="2"/>
              </a:rPr>
              <a:t>Find it by trial and error (usually around 1.6)</a:t>
            </a:r>
            <a:endParaRPr lang="en-US" sz="2800" dirty="0">
              <a:latin typeface="Arno Pro Caption" panose="02020502040506020403" pitchFamily="18" charset="0"/>
              <a:sym typeface="Symbol" pitchFamily="18" charset="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16FECF-82E5-49D0-B962-1DDE2A2FCCB7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19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5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DF7785D-AA1B-434F-94E7-161677B77028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052736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>
                <a:latin typeface="Arno Pro Caption" panose="02020502040506020403" pitchFamily="18" charset="0"/>
              </a:rPr>
              <a:t>Iterative methods are more appropriate when </a:t>
            </a:r>
          </a:p>
          <a:p>
            <a:pPr lvl="1" eaLnBrk="1" hangingPunct="1"/>
            <a:r>
              <a:rPr lang="en-US" smtClean="0">
                <a:latin typeface="Arno Pro Caption" panose="02020502040506020403" pitchFamily="18" charset="0"/>
              </a:rPr>
              <a:t>the </a:t>
            </a:r>
            <a:r>
              <a:rPr lang="en-US" u="sng" smtClean="0">
                <a:latin typeface="Arno Pro Caption" panose="02020502040506020403" pitchFamily="18" charset="0"/>
              </a:rPr>
              <a:t>number of equations involved is large</a:t>
            </a:r>
            <a:r>
              <a:rPr lang="en-US" smtClean="0">
                <a:latin typeface="Arno Pro Caption" panose="02020502040506020403" pitchFamily="18" charset="0"/>
              </a:rPr>
              <a:t> (typically of the order of 100 or more)</a:t>
            </a:r>
          </a:p>
          <a:p>
            <a:pPr lvl="1" eaLnBrk="1" hangingPunct="1"/>
            <a:endParaRPr lang="en-US" smtClean="0">
              <a:latin typeface="Arno Pro Caption" panose="02020502040506020403" pitchFamily="18" charset="0"/>
            </a:endParaRPr>
          </a:p>
          <a:p>
            <a:pPr lvl="1" eaLnBrk="1" hangingPunct="1">
              <a:buFontTx/>
              <a:buNone/>
            </a:pPr>
            <a:r>
              <a:rPr lang="en-US" smtClean="0">
                <a:latin typeface="Arno Pro Caption" panose="02020502040506020403" pitchFamily="18" charset="0"/>
              </a:rPr>
              <a:t>	and/or</a:t>
            </a:r>
          </a:p>
          <a:p>
            <a:pPr lvl="1" eaLnBrk="1" hangingPunct="1"/>
            <a:endParaRPr lang="en-US" smtClean="0">
              <a:latin typeface="Arno Pro Caption" panose="02020502040506020403" pitchFamily="18" charset="0"/>
            </a:endParaRPr>
          </a:p>
          <a:p>
            <a:pPr lvl="1" eaLnBrk="1" hangingPunct="1"/>
            <a:r>
              <a:rPr lang="en-US" smtClean="0">
                <a:latin typeface="Arno Pro Caption" panose="02020502040506020403" pitchFamily="18" charset="0"/>
              </a:rPr>
              <a:t>the </a:t>
            </a:r>
            <a:r>
              <a:rPr lang="en-US" u="sng" smtClean="0">
                <a:latin typeface="Arno Pro Caption" panose="02020502040506020403" pitchFamily="18" charset="0"/>
              </a:rPr>
              <a:t>matrix is sparse</a:t>
            </a:r>
            <a:r>
              <a:rPr lang="en-US" smtClean="0">
                <a:latin typeface="Arno Pro Caption" panose="02020502040506020403" pitchFamily="18" charset="0"/>
              </a:rPr>
              <a:t> (less memory requirements)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B2FC7"/>
                </a:solidFill>
                <a:latin typeface="Arno Pro Caption" panose="02020502040506020403" pitchFamily="18" charset="0"/>
              </a:rPr>
              <a:t>Iterative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4F1CFBA-7D03-416F-8A4A-4D4388EEDCC5}" type="slidenum">
              <a:rPr lang="en-US" altLang="ko-KR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20</a:t>
            </a:fld>
            <a:endParaRPr lang="en-US" altLang="ko-KR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8064500" cy="82505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ko-K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 Relaxation (SOR</a:t>
            </a:r>
            <a:r>
              <a:rPr lang="en-US" altLang="ko-K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)</a:t>
            </a:r>
            <a:endParaRPr lang="en-US" altLang="ko-KR" sz="3200" b="1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142288" cy="4876800"/>
          </a:xfrm>
        </p:spPr>
        <p:txBody>
          <a:bodyPr/>
          <a:lstStyle/>
          <a:p>
            <a:r>
              <a:rPr lang="en-US" altLang="ko-KR" sz="2000" dirty="0">
                <a:latin typeface="Arno Pro Caption" panose="02020502040506020403" pitchFamily="18" charset="0"/>
              </a:rPr>
              <a:t>Consider the three-by-three system</a:t>
            </a:r>
            <a:endParaRPr lang="el-GR" altLang="ko-KR" sz="2000" dirty="0">
              <a:latin typeface="Arno Pro Caption" panose="02020502040506020403" pitchFamily="18" charset="0"/>
            </a:endParaRPr>
          </a:p>
        </p:txBody>
      </p:sp>
      <p:pic>
        <p:nvPicPr>
          <p:cNvPr id="46084" name="Picture 4" descr="ex4_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7763" y="2060575"/>
            <a:ext cx="2646362" cy="3529013"/>
          </a:xfrm>
          <a:solidFill>
            <a:srgbClr val="FFFFCC"/>
          </a:solidFill>
          <a:ln/>
          <a:extLst/>
        </p:spPr>
      </p:pic>
      <p:graphicFrame>
        <p:nvGraphicFramePr>
          <p:cNvPr id="4608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90212794"/>
              </p:ext>
            </p:extLst>
          </p:nvPr>
        </p:nvGraphicFramePr>
        <p:xfrm>
          <a:off x="1366838" y="1773238"/>
          <a:ext cx="2092325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0" name="Equation" r:id="rId4" imgW="1244520" imgH="711000" progId="Equation.DSMT4">
                  <p:embed/>
                </p:oleObj>
              </mc:Choice>
              <mc:Fallback>
                <p:oleObj name="Equation" r:id="rId4" imgW="12445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773238"/>
                        <a:ext cx="2092325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123520"/>
              </p:ext>
            </p:extLst>
          </p:nvPr>
        </p:nvGraphicFramePr>
        <p:xfrm>
          <a:off x="4076700" y="1658938"/>
          <a:ext cx="1271588" cy="142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1" name="Equation" r:id="rId6" imgW="634680" imgH="711000" progId="Equation.DSMT4">
                  <p:embed/>
                </p:oleObj>
              </mc:Choice>
              <mc:Fallback>
                <p:oleObj name="Equation" r:id="rId6" imgW="634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1658938"/>
                        <a:ext cx="1271588" cy="142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383638"/>
              </p:ext>
            </p:extLst>
          </p:nvPr>
        </p:nvGraphicFramePr>
        <p:xfrm>
          <a:off x="4725814" y="1280319"/>
          <a:ext cx="78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2" name="Equation" r:id="rId8" imgW="393480" imgH="164880" progId="Equation.3">
                  <p:embed/>
                </p:oleObj>
              </mc:Choice>
              <mc:Fallback>
                <p:oleObj name="Equation" r:id="rId8" imgW="3934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814" y="1280319"/>
                        <a:ext cx="78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626195"/>
              </p:ext>
            </p:extLst>
          </p:nvPr>
        </p:nvGraphicFramePr>
        <p:xfrm>
          <a:off x="211138" y="3323084"/>
          <a:ext cx="6016625" cy="240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3" name="Equation" r:id="rId10" imgW="3009600" imgH="1206360" progId="Equation.DSMT4">
                  <p:embed/>
                </p:oleObj>
              </mc:Choice>
              <mc:Fallback>
                <p:oleObj name="Equation" r:id="rId10" imgW="3009600" imgH="1206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3323084"/>
                        <a:ext cx="6016625" cy="240665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634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CE08877-1FA0-45D3-9F54-F7E46F536367}" type="slidenum">
              <a:rPr lang="en-US" altLang="ko-KR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21</a:t>
            </a:fld>
            <a:endParaRPr lang="en-US" altLang="ko-KR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ko-K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Successive Over Relaxation (SOR</a:t>
            </a:r>
            <a:r>
              <a:rPr lang="en-US" altLang="ko-K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)</a:t>
            </a:r>
            <a:endParaRPr lang="en-US" altLang="ko-KR" sz="3200" b="1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070850" cy="4876800"/>
          </a:xfrm>
        </p:spPr>
        <p:txBody>
          <a:bodyPr/>
          <a:lstStyle/>
          <a:p>
            <a:r>
              <a:rPr lang="en-US" altLang="ko-KR" sz="2400" dirty="0">
                <a:latin typeface="Arno Pro Caption" panose="02020502040506020403" pitchFamily="18" charset="0"/>
              </a:rPr>
              <a:t>Required number of iterations for different values of the relaxation parameter</a:t>
            </a:r>
          </a:p>
          <a:p>
            <a:pPr lvl="1"/>
            <a:endParaRPr lang="en-US" altLang="ko-KR" sz="2400" dirty="0">
              <a:latin typeface="Arno Pro Caption" panose="02020502040506020403" pitchFamily="18" charset="0"/>
            </a:endParaRPr>
          </a:p>
          <a:p>
            <a:pPr lvl="1"/>
            <a:r>
              <a:rPr lang="en-US" altLang="ko-KR" sz="2400" dirty="0">
                <a:latin typeface="Arno Pro Caption" panose="02020502040506020403" pitchFamily="18" charset="0"/>
              </a:rPr>
              <a:t>Start with </a:t>
            </a:r>
          </a:p>
          <a:p>
            <a:pPr lvl="1"/>
            <a:r>
              <a:rPr lang="en-US" altLang="ko-KR" sz="2400" dirty="0">
                <a:latin typeface="Arno Pro Caption" panose="02020502040506020403" pitchFamily="18" charset="0"/>
              </a:rPr>
              <a:t>Tolerance = 0.00001</a:t>
            </a:r>
          </a:p>
        </p:txBody>
      </p:sp>
      <p:graphicFrame>
        <p:nvGraphicFramePr>
          <p:cNvPr id="27716" name="Group 68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5831831"/>
              </p:ext>
            </p:extLst>
          </p:nvPr>
        </p:nvGraphicFramePr>
        <p:xfrm>
          <a:off x="1202531" y="3686969"/>
          <a:ext cx="6840538" cy="835025"/>
        </p:xfrm>
        <a:graphic>
          <a:graphicData uri="http://schemas.openxmlformats.org/drawingml/2006/table">
            <a:tbl>
              <a:tblPr/>
              <a:tblGrid>
                <a:gridCol w="2224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92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l-GR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No. of iterations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굴림" pitchFamily="50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717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19164"/>
              </p:ext>
            </p:extLst>
          </p:nvPr>
        </p:nvGraphicFramePr>
        <p:xfrm>
          <a:off x="2987824" y="2447925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Equation" r:id="rId3" imgW="863280" imgH="241200" progId="Equation.DSMT4">
                  <p:embed/>
                </p:oleObj>
              </mc:Choice>
              <mc:Fallback>
                <p:oleObj name="Equation" r:id="rId3" imgW="863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447925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8" name="Object 70"/>
          <p:cNvGraphicFramePr>
            <a:graphicFrameLocks noChangeAspect="1"/>
          </p:cNvGraphicFramePr>
          <p:nvPr/>
        </p:nvGraphicFramePr>
        <p:xfrm>
          <a:off x="4521200" y="333375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Equation" r:id="rId5" imgW="101520" imgH="190440" progId="Equation.3">
                  <p:embed/>
                </p:oleObj>
              </mc:Choice>
              <mc:Fallback>
                <p:oleObj name="Equation" r:id="rId5" imgW="1015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333750"/>
                        <a:ext cx="1016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938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Example of SOR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400" dirty="0">
                <a:latin typeface="Arno Pro Caption" panose="02020502040506020403" pitchFamily="18" charset="0"/>
              </a:rPr>
              <a:t>	  	   </a:t>
            </a:r>
            <a:r>
              <a:rPr lang="en-US" dirty="0">
                <a:latin typeface="Arno Pro Caption" panose="02020502040506020403" pitchFamily="18" charset="0"/>
              </a:rPr>
              <a:t>4X</a:t>
            </a:r>
            <a:r>
              <a:rPr lang="en-US" baseline="-25000" dirty="0">
                <a:latin typeface="Arno Pro Caption" panose="02020502040506020403" pitchFamily="18" charset="0"/>
              </a:rPr>
              <a:t>1</a:t>
            </a:r>
            <a:r>
              <a:rPr lang="en-US" dirty="0">
                <a:latin typeface="Arno Pro Caption" panose="02020502040506020403" pitchFamily="18" charset="0"/>
              </a:rPr>
              <a:t> +    2X</a:t>
            </a:r>
            <a:r>
              <a:rPr lang="en-US" baseline="-25000" dirty="0">
                <a:latin typeface="Arno Pro Caption" panose="02020502040506020403" pitchFamily="18" charset="0"/>
              </a:rPr>
              <a:t>2 </a:t>
            </a:r>
            <a:r>
              <a:rPr lang="en-US" dirty="0">
                <a:latin typeface="Arno Pro Caption" panose="02020502040506020403" pitchFamily="18" charset="0"/>
              </a:rPr>
              <a:t>          =  2</a:t>
            </a:r>
          </a:p>
          <a:p>
            <a:pPr>
              <a:buFontTx/>
              <a:buNone/>
            </a:pPr>
            <a:endParaRPr lang="en-US" dirty="0"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Arno Pro Caption" panose="02020502040506020403" pitchFamily="18" charset="0"/>
              </a:rPr>
              <a:t>	          2X</a:t>
            </a:r>
            <a:r>
              <a:rPr lang="en-US" baseline="-25000" dirty="0">
                <a:latin typeface="Arno Pro Caption" panose="02020502040506020403" pitchFamily="18" charset="0"/>
              </a:rPr>
              <a:t>1</a:t>
            </a:r>
            <a:r>
              <a:rPr lang="en-US" dirty="0">
                <a:latin typeface="Arno Pro Caption" panose="02020502040506020403" pitchFamily="18" charset="0"/>
              </a:rPr>
              <a:t> + 10X</a:t>
            </a:r>
            <a:r>
              <a:rPr lang="en-US" baseline="-25000" dirty="0">
                <a:latin typeface="Arno Pro Caption" panose="02020502040506020403" pitchFamily="18" charset="0"/>
              </a:rPr>
              <a:t>2 </a:t>
            </a:r>
            <a:r>
              <a:rPr lang="en-US" dirty="0">
                <a:latin typeface="Arno Pro Caption" panose="02020502040506020403" pitchFamily="18" charset="0"/>
              </a:rPr>
              <a:t>+ 4X</a:t>
            </a:r>
            <a:r>
              <a:rPr lang="en-US" baseline="-25000" dirty="0">
                <a:latin typeface="Arno Pro Caption" panose="02020502040506020403" pitchFamily="18" charset="0"/>
              </a:rPr>
              <a:t>3</a:t>
            </a:r>
            <a:r>
              <a:rPr lang="en-US" dirty="0">
                <a:latin typeface="Arno Pro Caption" panose="02020502040506020403" pitchFamily="18" charset="0"/>
              </a:rPr>
              <a:t> =  6</a:t>
            </a:r>
          </a:p>
          <a:p>
            <a:pPr>
              <a:buFontTx/>
              <a:buNone/>
            </a:pPr>
            <a:endParaRPr lang="en-US" dirty="0"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Arno Pro Caption" panose="02020502040506020403" pitchFamily="18" charset="0"/>
              </a:rPr>
              <a:t>		                 4X</a:t>
            </a:r>
            <a:r>
              <a:rPr lang="en-US" baseline="-25000" dirty="0">
                <a:latin typeface="Arno Pro Caption" panose="02020502040506020403" pitchFamily="18" charset="0"/>
              </a:rPr>
              <a:t>2 </a:t>
            </a:r>
            <a:r>
              <a:rPr lang="en-US" dirty="0">
                <a:latin typeface="Arno Pro Caption" panose="02020502040506020403" pitchFamily="18" charset="0"/>
              </a:rPr>
              <a:t>+ 5X</a:t>
            </a:r>
            <a:r>
              <a:rPr lang="en-US" baseline="-25000" dirty="0">
                <a:latin typeface="Arno Pro Caption" panose="02020502040506020403" pitchFamily="18" charset="0"/>
              </a:rPr>
              <a:t>3</a:t>
            </a:r>
            <a:r>
              <a:rPr lang="en-US" dirty="0">
                <a:latin typeface="Arno Pro Caption" panose="02020502040506020403" pitchFamily="18" charset="0"/>
              </a:rPr>
              <a:t> =  5</a:t>
            </a:r>
          </a:p>
          <a:p>
            <a:pPr>
              <a:buFontTx/>
              <a:buNone/>
            </a:pPr>
            <a:endParaRPr lang="en-US" dirty="0"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sz="2400" dirty="0">
                <a:latin typeface="Arno Pro Caption" panose="02020502040506020403" pitchFamily="18" charset="0"/>
              </a:rPr>
              <a:t>Solution: (X</a:t>
            </a:r>
            <a:r>
              <a:rPr lang="en-US" sz="2400" baseline="-25000" dirty="0">
                <a:latin typeface="Arno Pro Caption" panose="02020502040506020403" pitchFamily="18" charset="0"/>
              </a:rPr>
              <a:t>1 </a:t>
            </a:r>
            <a:r>
              <a:rPr lang="en-US" sz="2400" dirty="0">
                <a:latin typeface="Arno Pro Caption" panose="02020502040506020403" pitchFamily="18" charset="0"/>
              </a:rPr>
              <a:t>, X</a:t>
            </a:r>
            <a:r>
              <a:rPr lang="en-US" sz="2400" baseline="-25000" dirty="0">
                <a:latin typeface="Arno Pro Caption" panose="02020502040506020403" pitchFamily="18" charset="0"/>
              </a:rPr>
              <a:t>2 </a:t>
            </a:r>
            <a:r>
              <a:rPr lang="en-US" sz="2400" dirty="0">
                <a:latin typeface="Arno Pro Caption" panose="02020502040506020403" pitchFamily="18" charset="0"/>
              </a:rPr>
              <a:t>, X</a:t>
            </a:r>
            <a:r>
              <a:rPr lang="en-US" sz="2400" baseline="-25000" dirty="0">
                <a:latin typeface="Arno Pro Caption" panose="02020502040506020403" pitchFamily="18" charset="0"/>
              </a:rPr>
              <a:t>3</a:t>
            </a:r>
            <a:r>
              <a:rPr lang="en-US" sz="2400" dirty="0">
                <a:latin typeface="Arno Pro Caption" panose="02020502040506020403" pitchFamily="18" charset="0"/>
              </a:rPr>
              <a:t> ) = (0.41379, 0.17241, 0.86206)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D5F3E46-1FC8-4E27-8223-0D9ED31EC02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22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354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195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SOR Example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60885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dirty="0">
                <a:latin typeface="Arno Pro Caption" panose="02020502040506020403" pitchFamily="18" charset="0"/>
              </a:rPr>
              <a:t>Formulation of the SOR Algorithm</a:t>
            </a:r>
            <a:endParaRPr lang="en-US" dirty="0">
              <a:solidFill>
                <a:schemeClr val="bg2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215044" name="Picture 4" descr="Y:\Teaching\CVEN302\Lectures\Lecture10\EGN10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32063"/>
            <a:ext cx="8077200" cy="287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D5F3E46-1FC8-4E27-8223-0D9ED31EC02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23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365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73646"/>
          </a:xfrm>
        </p:spPr>
        <p:txBody>
          <a:bodyPr/>
          <a:lstStyle/>
          <a:p>
            <a:r>
              <a:rPr lang="en-US" sz="3600" b="1" i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Effects of w Parameter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216067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68674394"/>
              </p:ext>
            </p:extLst>
          </p:nvPr>
        </p:nvGraphicFramePr>
        <p:xfrm>
          <a:off x="1987823" y="2276872"/>
          <a:ext cx="5595938" cy="340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Worksheet" r:id="rId3" imgW="3876640" imgH="2362187" progId="Excel.Sheet.8">
                  <p:embed/>
                </p:oleObj>
              </mc:Choice>
              <mc:Fallback>
                <p:oleObj name="Worksheet" r:id="rId3" imgW="3876640" imgH="2362187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823" y="2276872"/>
                        <a:ext cx="5595938" cy="340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0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99592" y="1427262"/>
            <a:ext cx="7772400" cy="705594"/>
          </a:xfrm>
        </p:spPr>
        <p:txBody>
          <a:bodyPr/>
          <a:lstStyle/>
          <a:p>
            <a:r>
              <a:rPr lang="en-US" sz="2800" dirty="0">
                <a:latin typeface="Arno Pro Caption" panose="02020502040506020403" pitchFamily="18" charset="0"/>
              </a:rPr>
              <a:t>Using </a:t>
            </a:r>
            <a:r>
              <a:rPr lang="en-US" sz="2800" dirty="0" smtClean="0">
                <a:latin typeface="Arno Pro Caption" panose="02020502040506020403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no Pro Caption" panose="02020502040506020403" pitchFamily="18" charset="0"/>
              </a:rPr>
              <a:t>nmax</a:t>
            </a:r>
            <a:r>
              <a:rPr lang="en-US" sz="28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=50</a:t>
            </a:r>
            <a:r>
              <a:rPr lang="en-US" sz="2800" dirty="0">
                <a:latin typeface="Arno Pro Caption" panose="02020502040506020403" pitchFamily="18" charset="0"/>
              </a:rPr>
              <a:t> and </a:t>
            </a:r>
            <a:r>
              <a:rPr lang="en-US" sz="2800" b="1" dirty="0" err="1">
                <a:solidFill>
                  <a:srgbClr val="FF0000"/>
                </a:solidFill>
                <a:latin typeface="Arno Pro Caption" panose="02020502040506020403" pitchFamily="18" charset="0"/>
              </a:rPr>
              <a:t>tol</a:t>
            </a:r>
            <a:r>
              <a:rPr lang="en-US" sz="28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 = 0.000001</a:t>
            </a:r>
            <a:endParaRPr lang="en-US" sz="24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39F0B11-3FFF-41F5-AC5C-E5C57499CB12}" type="slidenum">
              <a:rPr 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24</a:t>
            </a:fld>
            <a:endParaRPr lang="en-US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65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C437C24-33E9-401B-993F-FB9319BCD5DD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25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77787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How to determine </a:t>
            </a:r>
            <a:r>
              <a:rPr lang="el-GR" sz="4000" b="1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  <a:cs typeface="Arial" charset="0"/>
              </a:rPr>
              <a:t>λ</a:t>
            </a: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  <a:cs typeface="Arial" charset="0"/>
              </a:rPr>
              <a:t>? </a:t>
            </a:r>
          </a:p>
        </p:txBody>
      </p:sp>
      <p:graphicFrame>
        <p:nvGraphicFramePr>
          <p:cNvPr id="153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253984"/>
              </p:ext>
            </p:extLst>
          </p:nvPr>
        </p:nvGraphicFramePr>
        <p:xfrm>
          <a:off x="2232025" y="1125538"/>
          <a:ext cx="482441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3" imgW="1422360" imgH="241200" progId="Equation.DSMT4">
                  <p:embed/>
                </p:oleObj>
              </mc:Choice>
              <mc:Fallback>
                <p:oleObj name="Equation" r:id="rId3" imgW="142236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1125538"/>
                        <a:ext cx="482441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468313" y="2133600"/>
            <a:ext cx="8424862" cy="2807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Problem specific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Usually determined empirically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Not useful when the system is only solved once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If the system are solved many times, a carefully selected value of </a:t>
            </a:r>
            <a:r>
              <a:rPr lang="el-GR" sz="2800" dirty="0">
                <a:latin typeface="Arno Pro Caption" panose="02020502040506020403" pitchFamily="18" charset="0"/>
                <a:cs typeface="Arial" charset="0"/>
              </a:rPr>
              <a:t>λ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 can greatly improve the rate of convergence.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endParaRPr lang="en-US" sz="2800" dirty="0">
              <a:latin typeface="Arno Pro Caption" panose="02020502040506020403" pitchFamily="18" charset="0"/>
            </a:endParaRPr>
          </a:p>
          <a:p>
            <a:pPr marL="231775" indent="-231775">
              <a:spcBef>
                <a:spcPct val="20000"/>
              </a:spcBef>
              <a:buFontTx/>
              <a:buChar char="•"/>
            </a:pPr>
            <a:endParaRPr lang="en-US" sz="2400" i="1" baseline="-25000" dirty="0"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B982762-49CE-40D5-8A97-056DC909A194}" type="slidenum">
              <a:rPr lang="en-US" altLang="ko-KR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26</a:t>
            </a:fld>
            <a:endParaRPr lang="en-US" altLang="ko-KR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 err="1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Matlab</a:t>
            </a:r>
            <a:r>
              <a:rPr lang="en-US" altLang="ko-KR" sz="3200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 function for SOR</a:t>
            </a:r>
            <a:endParaRPr lang="en-US" altLang="ko-KR" sz="3200" dirty="0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grpSp>
        <p:nvGrpSpPr>
          <p:cNvPr id="26635" name="Group 11"/>
          <p:cNvGrpSpPr>
            <a:grpSpLocks/>
          </p:cNvGrpSpPr>
          <p:nvPr/>
        </p:nvGrpSpPr>
        <p:grpSpPr bwMode="auto">
          <a:xfrm>
            <a:off x="882799" y="1340768"/>
            <a:ext cx="7705725" cy="4249737"/>
            <a:chOff x="521" y="1162"/>
            <a:chExt cx="4854" cy="2677"/>
          </a:xfrm>
        </p:grpSpPr>
        <p:pic>
          <p:nvPicPr>
            <p:cNvPr id="26631" name="Picture 7" descr="SO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1207"/>
              <a:ext cx="2324" cy="25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6633" name="Picture 9" descr="SOR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8" y="1162"/>
              <a:ext cx="2307" cy="26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3023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6DD2D45-ECF0-4606-8497-176FB29261A9}" type="slidenum">
              <a:rPr lang="en-US" altLang="ko-KR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27</a:t>
            </a:fld>
            <a:endParaRPr lang="en-US" altLang="ko-KR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no Pro Caption" panose="02020502040506020403" pitchFamily="18" charset="0"/>
              </a:rPr>
              <a:t>Summary (3 X 3 system)</a:t>
            </a:r>
            <a:endParaRPr lang="en-US" altLang="ko-KR" sz="4000" dirty="0">
              <a:solidFill>
                <a:schemeClr val="accent6">
                  <a:lumMod val="60000"/>
                  <a:lumOff val="4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ko-KR" sz="2000" dirty="0">
                <a:latin typeface="Arno Pro Caption" panose="02020502040506020403" pitchFamily="18" charset="0"/>
              </a:rPr>
              <a:t>Jacobi method</a:t>
            </a: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r>
              <a:rPr lang="en-US" altLang="ko-KR" sz="2000" dirty="0">
                <a:latin typeface="Arno Pro Caption" panose="02020502040506020403" pitchFamily="18" charset="0"/>
              </a:rPr>
              <a:t>SOR method</a:t>
            </a: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04898797"/>
              </p:ext>
            </p:extLst>
          </p:nvPr>
        </p:nvGraphicFramePr>
        <p:xfrm>
          <a:off x="5003800" y="1773238"/>
          <a:ext cx="3487738" cy="20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8" name="Equation" r:id="rId3" imgW="1942920" imgH="1130040" progId="Equation.3">
                  <p:embed/>
                </p:oleObj>
              </mc:Choice>
              <mc:Fallback>
                <p:oleObj name="Equation" r:id="rId3" imgW="1942920" imgH="1130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773238"/>
                        <a:ext cx="3487738" cy="202882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0070C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669593526"/>
              </p:ext>
            </p:extLst>
          </p:nvPr>
        </p:nvGraphicFramePr>
        <p:xfrm>
          <a:off x="1268413" y="4292600"/>
          <a:ext cx="4846637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9" name="Equation" r:id="rId5" imgW="3174840" imgH="1320480" progId="Equation.DSMT4">
                  <p:embed/>
                </p:oleObj>
              </mc:Choice>
              <mc:Fallback>
                <p:oleObj name="Equation" r:id="rId5" imgW="3174840" imgH="1320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4292600"/>
                        <a:ext cx="4846637" cy="201612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716260"/>
              </p:ext>
            </p:extLst>
          </p:nvPr>
        </p:nvGraphicFramePr>
        <p:xfrm>
          <a:off x="827088" y="1755775"/>
          <a:ext cx="3559175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0" name="Equation" r:id="rId7" imgW="1981080" imgH="1130040" progId="Equation.DSMT4">
                  <p:embed/>
                </p:oleObj>
              </mc:Choice>
              <mc:Fallback>
                <p:oleObj name="Equation" r:id="rId7" imgW="198108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755775"/>
                        <a:ext cx="3559175" cy="203358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643438" y="1289050"/>
            <a:ext cx="396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ko-KR" sz="2000" dirty="0">
                <a:latin typeface="Arno Pro Caption" panose="02020502040506020403" pitchFamily="18" charset="0"/>
              </a:rPr>
              <a:t>Gauss-</a:t>
            </a:r>
            <a:r>
              <a:rPr lang="en-US" altLang="ko-KR" sz="2000" dirty="0" err="1">
                <a:latin typeface="Arno Pro Caption" panose="02020502040506020403" pitchFamily="18" charset="0"/>
              </a:rPr>
              <a:t>seidel</a:t>
            </a:r>
            <a:r>
              <a:rPr lang="en-US" altLang="ko-KR" sz="2000" dirty="0">
                <a:latin typeface="Arno Pro Caption" panose="02020502040506020403" pitchFamily="18" charset="0"/>
              </a:rPr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2210380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no Pro Caption" panose="02020502040506020403" pitchFamily="18" charset="0"/>
              </a:rPr>
              <a:t>Summary</a:t>
            </a:r>
            <a:endParaRPr lang="el-GR" sz="4000" dirty="0">
              <a:solidFill>
                <a:schemeClr val="accent6">
                  <a:lumMod val="60000"/>
                  <a:lumOff val="4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D5F3E46-1FC8-4E27-8223-0D9ED31EC02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28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36" y="1026220"/>
            <a:ext cx="80581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594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208" y="285478"/>
            <a:ext cx="2098576" cy="562074"/>
          </a:xfrm>
          <a:solidFill>
            <a:srgbClr val="FFFFCC"/>
          </a:solidFill>
        </p:spPr>
        <p:txBody>
          <a:bodyPr/>
          <a:lstStyle/>
          <a:p>
            <a:r>
              <a:rPr lang="en-US" sz="3200" b="1" dirty="0" smtClean="0">
                <a:solidFill>
                  <a:srgbClr val="0B2FC7"/>
                </a:solidFill>
                <a:latin typeface="Arno Pro Caption" panose="02020502040506020403" pitchFamily="18" charset="0"/>
              </a:rPr>
              <a:t>Exercise</a:t>
            </a:r>
            <a:endParaRPr lang="el-GR" sz="32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88306"/>
            <a:ext cx="8435280" cy="549753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Use Gauss-Seidel method </a:t>
            </a:r>
          </a:p>
          <a:p>
            <a:r>
              <a:rPr lang="en-US" sz="2800" dirty="0" smtClean="0">
                <a:latin typeface="Arno Pro Caption" panose="02020502040506020403" pitchFamily="18" charset="0"/>
              </a:rPr>
              <a:t>(a) without relaxation and</a:t>
            </a:r>
          </a:p>
          <a:p>
            <a:r>
              <a:rPr lang="en-US" sz="2800" dirty="0" smtClean="0">
                <a:latin typeface="Arno Pro Caption" panose="02020502040506020403" pitchFamily="18" charset="0"/>
              </a:rPr>
              <a:t>(b) with relaxation</a:t>
            </a:r>
          </a:p>
          <a:p>
            <a:pPr marL="0" indent="0"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to solve the following system to a tolerance of </a:t>
            </a:r>
          </a:p>
          <a:p>
            <a:pPr marL="0" indent="0"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If </a:t>
            </a:r>
            <a:r>
              <a:rPr lang="en-US" sz="2800" dirty="0" smtClean="0">
                <a:latin typeface="Arno Pro Caption" panose="02020502040506020403" pitchFamily="18" charset="0"/>
              </a:rPr>
              <a:t>necessary, rearrange the equations to achieve convergence.</a:t>
            </a:r>
          </a:p>
          <a:p>
            <a:pPr marL="0" indent="0">
              <a:buNone/>
            </a:pPr>
            <a:endParaRPr lang="el-GR" sz="2800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D5F3E46-1FC8-4E27-8223-0D9ED31EC02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29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01116"/>
              </p:ext>
            </p:extLst>
          </p:nvPr>
        </p:nvGraphicFramePr>
        <p:xfrm>
          <a:off x="3779912" y="1268760"/>
          <a:ext cx="20542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8" name="Equation" r:id="rId3" imgW="672840" imgH="203040" progId="Equation.DSMT4">
                  <p:embed/>
                </p:oleObj>
              </mc:Choice>
              <mc:Fallback>
                <p:oleObj name="Equation" r:id="rId3" imgW="6728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79912" y="1268760"/>
                        <a:ext cx="2054225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170276"/>
              </p:ext>
            </p:extLst>
          </p:nvPr>
        </p:nvGraphicFramePr>
        <p:xfrm>
          <a:off x="7236296" y="1700808"/>
          <a:ext cx="16938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9" name="Equation" r:id="rId5" imgW="495000" imgH="177480" progId="Equation.DSMT4">
                  <p:embed/>
                </p:oleObj>
              </mc:Choice>
              <mc:Fallback>
                <p:oleObj name="Equation" r:id="rId5" imgW="4950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36296" y="1700808"/>
                        <a:ext cx="1693863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374135"/>
              </p:ext>
            </p:extLst>
          </p:nvPr>
        </p:nvGraphicFramePr>
        <p:xfrm>
          <a:off x="517376" y="3356992"/>
          <a:ext cx="3095972" cy="212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0" name="Equation" r:id="rId7" imgW="1295280" imgH="888840" progId="Equation.DSMT4">
                  <p:embed/>
                </p:oleObj>
              </mc:Choice>
              <mc:Fallback>
                <p:oleObj name="Equation" r:id="rId7" imgW="129528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7376" y="3356992"/>
                        <a:ext cx="3095972" cy="2124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5004048" y="3034246"/>
            <a:ext cx="3744416" cy="707886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0B2FC7"/>
                </a:solidFill>
                <a:latin typeface="Arno Pro Caption" panose="02020502040506020403" pitchFamily="18" charset="0"/>
              </a:rPr>
              <a:t>The system can be re-arranged to the following</a:t>
            </a:r>
            <a:endParaRPr lang="en-US" sz="2000" b="1" dirty="0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429207"/>
              </p:ext>
            </p:extLst>
          </p:nvPr>
        </p:nvGraphicFramePr>
        <p:xfrm>
          <a:off x="5220072" y="3885177"/>
          <a:ext cx="3005138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1" name="Equation" r:id="rId9" imgW="1257120" imgH="685800" progId="Equation.DSMT4">
                  <p:embed/>
                </p:oleObj>
              </mc:Choice>
              <mc:Fallback>
                <p:oleObj name="Equation" r:id="rId9" imgW="125712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20072" y="3885177"/>
                        <a:ext cx="3005138" cy="1638300"/>
                      </a:xfrm>
                      <a:prstGeom prst="rect">
                        <a:avLst/>
                      </a:prstGeom>
                      <a:solidFill>
                        <a:schemeClr val="accent5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1108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8F9D70E-9EEF-41A2-9DD8-1FA1BC1D7AD6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3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B2FC7"/>
                </a:solidFill>
                <a:latin typeface="Arno Pro Caption" panose="02020502040506020403" pitchFamily="18" charset="0"/>
              </a:rPr>
              <a:t>Jacobi Iteration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154820"/>
              </p:ext>
            </p:extLst>
          </p:nvPr>
        </p:nvGraphicFramePr>
        <p:xfrm>
          <a:off x="811213" y="1196975"/>
          <a:ext cx="7380287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3" imgW="3682800" imgH="685800" progId="Equation.DSMT4">
                  <p:embed/>
                </p:oleObj>
              </mc:Choice>
              <mc:Fallback>
                <p:oleObj name="Equation" r:id="rId3" imgW="368280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1196975"/>
                        <a:ext cx="7380287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6406" name="Rectangle 6"/>
          <p:cNvSpPr>
            <a:spLocks noChangeArrowheads="1"/>
          </p:cNvSpPr>
          <p:nvPr/>
        </p:nvSpPr>
        <p:spPr bwMode="auto">
          <a:xfrm>
            <a:off x="323850" y="4652963"/>
            <a:ext cx="8496300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FA1A02"/>
                </a:solidFill>
                <a:latin typeface="Arno Pro Caption" panose="02020502040506020403" pitchFamily="18" charset="0"/>
              </a:rPr>
              <a:t>Step 2:</a:t>
            </a:r>
            <a:r>
              <a:rPr lang="en-US" sz="2400" dirty="0">
                <a:latin typeface="Arno Pro Caption" panose="02020502040506020403" pitchFamily="18" charset="0"/>
              </a:rPr>
              <a:t> Starts with initial guesses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1</a:t>
            </a:r>
            <a:r>
              <a:rPr lang="en-US" sz="2400" baseline="30000" dirty="0">
                <a:latin typeface="Arno Pro Caption" panose="02020502040506020403" pitchFamily="18" charset="0"/>
              </a:rPr>
              <a:t>(0)</a:t>
            </a:r>
            <a:r>
              <a:rPr lang="en-US" sz="2400" dirty="0">
                <a:latin typeface="Arno Pro Caption" panose="02020502040506020403" pitchFamily="18" charset="0"/>
              </a:rPr>
              <a:t>,</a:t>
            </a:r>
            <a:r>
              <a:rPr lang="en-US" sz="2400" baseline="-25000" dirty="0">
                <a:latin typeface="Arno Pro Caption" panose="02020502040506020403" pitchFamily="18" charset="0"/>
              </a:rPr>
              <a:t>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2</a:t>
            </a:r>
            <a:r>
              <a:rPr lang="en-US" sz="2400" baseline="30000" dirty="0">
                <a:latin typeface="Arno Pro Caption" panose="02020502040506020403" pitchFamily="18" charset="0"/>
              </a:rPr>
              <a:t>(0)</a:t>
            </a:r>
            <a:r>
              <a:rPr lang="en-US" sz="2400" dirty="0">
                <a:latin typeface="Arno Pro Caption" panose="02020502040506020403" pitchFamily="18" charset="0"/>
              </a:rPr>
              <a:t>,</a:t>
            </a:r>
            <a:r>
              <a:rPr lang="en-US" sz="2400" baseline="-25000" dirty="0">
                <a:latin typeface="Arno Pro Caption" panose="02020502040506020403" pitchFamily="18" charset="0"/>
              </a:rPr>
              <a:t>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3</a:t>
            </a:r>
            <a:r>
              <a:rPr lang="en-US" sz="2400" baseline="30000" dirty="0">
                <a:latin typeface="Arno Pro Caption" panose="02020502040506020403" pitchFamily="18" charset="0"/>
              </a:rPr>
              <a:t>(0)</a:t>
            </a:r>
            <a:endParaRPr lang="en-US" sz="2400" dirty="0">
              <a:latin typeface="Arno Pro Caption" panose="02020502040506020403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FA1A02"/>
                </a:solidFill>
                <a:latin typeface="Arno Pro Caption" panose="02020502040506020403" pitchFamily="18" charset="0"/>
              </a:rPr>
              <a:t>Step 3:</a:t>
            </a:r>
            <a:r>
              <a:rPr lang="en-US" sz="2400" dirty="0">
                <a:latin typeface="Arno Pro Caption" panose="02020502040506020403" pitchFamily="18" charset="0"/>
              </a:rPr>
              <a:t> Iteratively compute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1</a:t>
            </a:r>
            <a:r>
              <a:rPr lang="en-US" sz="2400" baseline="30000" dirty="0">
                <a:latin typeface="Arno Pro Caption" panose="02020502040506020403" pitchFamily="18" charset="0"/>
              </a:rPr>
              <a:t>(</a:t>
            </a:r>
            <a:r>
              <a:rPr lang="en-US" sz="2400" i="1" baseline="30000" dirty="0">
                <a:latin typeface="Arno Pro Caption" panose="02020502040506020403" pitchFamily="18" charset="0"/>
              </a:rPr>
              <a:t>i</a:t>
            </a:r>
            <a:r>
              <a:rPr lang="en-US" sz="2400" baseline="30000" dirty="0">
                <a:latin typeface="Arno Pro Caption" panose="02020502040506020403" pitchFamily="18" charset="0"/>
              </a:rPr>
              <a:t>+1)</a:t>
            </a:r>
            <a:r>
              <a:rPr lang="en-US" sz="2400" dirty="0">
                <a:latin typeface="Arno Pro Caption" panose="02020502040506020403" pitchFamily="18" charset="0"/>
              </a:rPr>
              <a:t>,</a:t>
            </a:r>
            <a:r>
              <a:rPr lang="en-US" sz="2400" baseline="-25000" dirty="0">
                <a:latin typeface="Arno Pro Caption" panose="02020502040506020403" pitchFamily="18" charset="0"/>
              </a:rPr>
              <a:t>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2</a:t>
            </a:r>
            <a:r>
              <a:rPr lang="en-US" sz="2400" baseline="30000" dirty="0">
                <a:latin typeface="Arno Pro Caption" panose="02020502040506020403" pitchFamily="18" charset="0"/>
              </a:rPr>
              <a:t>(</a:t>
            </a:r>
            <a:r>
              <a:rPr lang="en-US" sz="2400" i="1" baseline="30000" dirty="0">
                <a:latin typeface="Arno Pro Caption" panose="02020502040506020403" pitchFamily="18" charset="0"/>
              </a:rPr>
              <a:t>i</a:t>
            </a:r>
            <a:r>
              <a:rPr lang="en-US" sz="2400" baseline="30000" dirty="0">
                <a:latin typeface="Arno Pro Caption" panose="02020502040506020403" pitchFamily="18" charset="0"/>
              </a:rPr>
              <a:t>+1)</a:t>
            </a:r>
            <a:r>
              <a:rPr lang="en-US" sz="2400" dirty="0">
                <a:latin typeface="Arno Pro Caption" panose="02020502040506020403" pitchFamily="18" charset="0"/>
              </a:rPr>
              <a:t>,</a:t>
            </a:r>
            <a:r>
              <a:rPr lang="en-US" sz="2400" baseline="-25000" dirty="0">
                <a:latin typeface="Arno Pro Caption" panose="02020502040506020403" pitchFamily="18" charset="0"/>
              </a:rPr>
              <a:t>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3</a:t>
            </a:r>
            <a:r>
              <a:rPr lang="en-US" sz="2400" baseline="30000" dirty="0">
                <a:latin typeface="Arno Pro Caption" panose="02020502040506020403" pitchFamily="18" charset="0"/>
              </a:rPr>
              <a:t>(</a:t>
            </a:r>
            <a:r>
              <a:rPr lang="en-US" sz="2400" i="1" baseline="30000" dirty="0">
                <a:latin typeface="Arno Pro Caption" panose="02020502040506020403" pitchFamily="18" charset="0"/>
              </a:rPr>
              <a:t>i</a:t>
            </a:r>
            <a:r>
              <a:rPr lang="en-US" sz="2400" baseline="30000" dirty="0">
                <a:latin typeface="Arno Pro Caption" panose="02020502040506020403" pitchFamily="18" charset="0"/>
              </a:rPr>
              <a:t>+1)</a:t>
            </a:r>
            <a:r>
              <a:rPr lang="en-US" sz="2400" dirty="0">
                <a:latin typeface="Arno Pro Caption" panose="02020502040506020403" pitchFamily="18" charset="0"/>
              </a:rPr>
              <a:t> based on the updating formula for </a:t>
            </a:r>
            <a:r>
              <a:rPr lang="en-US" sz="2400" i="1" dirty="0" err="1">
                <a:latin typeface="Arno Pro Caption" panose="02020502040506020403" pitchFamily="18" charset="0"/>
              </a:rPr>
              <a:t>i</a:t>
            </a:r>
            <a:r>
              <a:rPr lang="en-US" sz="2400" i="1" dirty="0">
                <a:latin typeface="Arno Pro Caption" panose="02020502040506020403" pitchFamily="18" charset="0"/>
              </a:rPr>
              <a:t> </a:t>
            </a:r>
            <a:r>
              <a:rPr lang="en-US" sz="2400" dirty="0">
                <a:latin typeface="Arno Pro Caption" panose="02020502040506020403" pitchFamily="18" charset="0"/>
              </a:rPr>
              <a:t>= 0, 1, …, until the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dirty="0">
                <a:latin typeface="Arno Pro Caption" panose="02020502040506020403" pitchFamily="18" charset="0"/>
              </a:rPr>
              <a:t>'s converge</a:t>
            </a:r>
          </a:p>
        </p:txBody>
      </p:sp>
      <p:graphicFrame>
        <p:nvGraphicFramePr>
          <p:cNvPr id="486411" name="Object 11"/>
          <p:cNvGraphicFramePr>
            <a:graphicFrameLocks noChangeAspect="1"/>
          </p:cNvGraphicFramePr>
          <p:nvPr/>
        </p:nvGraphicFramePr>
        <p:xfrm>
          <a:off x="900113" y="3141663"/>
          <a:ext cx="3995737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5" imgW="1993900" imgH="698500" progId="Equation.3">
                  <p:embed/>
                </p:oleObj>
              </mc:Choice>
              <mc:Fallback>
                <p:oleObj name="Equation" r:id="rId5" imgW="1993900" imgH="698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141663"/>
                        <a:ext cx="3995737" cy="13604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6412" name="Rectangle 12"/>
          <p:cNvSpPr>
            <a:spLocks noChangeArrowheads="1"/>
          </p:cNvSpPr>
          <p:nvPr/>
        </p:nvSpPr>
        <p:spPr bwMode="auto">
          <a:xfrm>
            <a:off x="395288" y="2636838"/>
            <a:ext cx="84963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FA1A02"/>
                </a:solidFill>
                <a:latin typeface="Arno Pro Caption" panose="02020502040506020403" pitchFamily="18" charset="0"/>
              </a:rPr>
              <a:t>Step 1:</a:t>
            </a:r>
            <a:r>
              <a:rPr lang="en-US" sz="2400" dirty="0">
                <a:latin typeface="Arno Pro Caption" panose="02020502040506020403" pitchFamily="18" charset="0"/>
              </a:rPr>
              <a:t> Construct updating formula 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عنوان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3888432" cy="536104"/>
          </a:xfrm>
        </p:spPr>
        <p:txBody>
          <a:bodyPr/>
          <a:lstStyle/>
          <a:p>
            <a:r>
              <a:rPr lang="en-US" altLang="ar-SA" sz="3200" b="1" dirty="0" smtClean="0">
                <a:solidFill>
                  <a:srgbClr val="0000CC"/>
                </a:solidFill>
                <a:latin typeface="Arno Pro Caption" panose="02020502040506020403" pitchFamily="18" charset="0"/>
                <a:cs typeface="Tahoma" pitchFamily="34" charset="0"/>
              </a:rPr>
              <a:t>Gauss-Seidel</a:t>
            </a:r>
            <a:endParaRPr lang="ar-SA" sz="3200" dirty="0" smtClean="0">
              <a:latin typeface="Arno Pro Caption" panose="02020502040506020403" pitchFamily="18" charset="0"/>
            </a:endParaRPr>
          </a:p>
        </p:txBody>
      </p:sp>
      <p:pic>
        <p:nvPicPr>
          <p:cNvPr id="1126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86"/>
          <a:stretch>
            <a:fillRect/>
          </a:stretch>
        </p:blipFill>
        <p:spPr bwMode="auto">
          <a:xfrm>
            <a:off x="0" y="2852936"/>
            <a:ext cx="7620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526210"/>
              </p:ext>
            </p:extLst>
          </p:nvPr>
        </p:nvGraphicFramePr>
        <p:xfrm>
          <a:off x="4932040" y="232865"/>
          <a:ext cx="2520280" cy="2195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4" imgW="1104840" imgH="1218960" progId="Equation.DSMT4">
                  <p:embed/>
                </p:oleObj>
              </mc:Choice>
              <mc:Fallback>
                <p:oleObj name="Equation" r:id="rId4" imgW="110484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32865"/>
                        <a:ext cx="2520280" cy="21955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مستطيل 9"/>
          <p:cNvSpPr/>
          <p:nvPr/>
        </p:nvSpPr>
        <p:spPr>
          <a:xfrm>
            <a:off x="12304" y="2467372"/>
            <a:ext cx="344996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3200" dirty="0">
                <a:solidFill>
                  <a:srgbClr val="FA1A02"/>
                </a:solidFill>
                <a:latin typeface="Arno Pro Caption" panose="02020502040506020403" pitchFamily="18" charset="0"/>
              </a:rPr>
              <a:t>Without Relaxation</a:t>
            </a:r>
            <a:endParaRPr lang="ar-SA" sz="3200" dirty="0">
              <a:solidFill>
                <a:srgbClr val="FA1A0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D5F3E46-1FC8-4E27-8223-0D9ED31EC02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30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7"/>
          <a:stretch>
            <a:fillRect/>
          </a:stretch>
        </p:blipFill>
        <p:spPr bwMode="auto">
          <a:xfrm>
            <a:off x="12304" y="4797425"/>
            <a:ext cx="9091612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56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C9EF012-55A9-4504-9D9F-BDC8B48CF9E7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4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B2FC7"/>
                </a:solidFill>
                <a:latin typeface="Arno Pro Caption" panose="02020502040506020403" pitchFamily="18" charset="0"/>
              </a:rPr>
              <a:t>Gauss-Seidel Iteration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79613" y="2205038"/>
          <a:ext cx="451008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Equation" r:id="rId3" imgW="1943100" imgH="241300" progId="Equation.3">
                  <p:embed/>
                </p:oleObj>
              </mc:Choice>
              <mc:Fallback>
                <p:oleObj name="Equation" r:id="rId3" imgW="19431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205038"/>
                        <a:ext cx="451008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19"/>
          <p:cNvSpPr>
            <a:spLocks noChangeArrowheads="1"/>
          </p:cNvSpPr>
          <p:nvPr/>
        </p:nvSpPr>
        <p:spPr bwMode="auto">
          <a:xfrm>
            <a:off x="395288" y="1125538"/>
            <a:ext cx="8353425" cy="115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no Pro Caption" panose="02020502040506020403" pitchFamily="18" charset="0"/>
              </a:rPr>
              <a:t>Improved version of Jacobi Iteration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1600" dirty="0">
              <a:latin typeface="Arno Pro Caption" panose="02020502040506020403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no Pro Caption" panose="02020502040506020403" pitchFamily="18" charset="0"/>
              </a:rPr>
              <a:t>Observation: If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dirty="0">
                <a:latin typeface="Arno Pro Caption" panose="02020502040506020403" pitchFamily="18" charset="0"/>
              </a:rPr>
              <a:t>'s converge, then after computing </a:t>
            </a:r>
          </a:p>
        </p:txBody>
      </p:sp>
      <p:sp>
        <p:nvSpPr>
          <p:cNvPr id="503829" name="Rectangle 21"/>
          <p:cNvSpPr>
            <a:spLocks noChangeArrowheads="1"/>
          </p:cNvSpPr>
          <p:nvPr/>
        </p:nvSpPr>
        <p:spPr bwMode="auto">
          <a:xfrm>
            <a:off x="395288" y="2781300"/>
            <a:ext cx="8353425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Arno Pro Caption" panose="02020502040506020403" pitchFamily="18" charset="0"/>
              </a:rPr>
              <a:t>	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1</a:t>
            </a:r>
            <a:r>
              <a:rPr lang="en-US" sz="2400" baseline="30000" dirty="0">
                <a:latin typeface="Arno Pro Caption" panose="02020502040506020403" pitchFamily="18" charset="0"/>
              </a:rPr>
              <a:t>(</a:t>
            </a:r>
            <a:r>
              <a:rPr lang="en-US" sz="2400" i="1" baseline="30000" dirty="0">
                <a:latin typeface="Arno Pro Caption" panose="02020502040506020403" pitchFamily="18" charset="0"/>
              </a:rPr>
              <a:t>i</a:t>
            </a:r>
            <a:r>
              <a:rPr lang="en-US" sz="2400" baseline="30000" dirty="0">
                <a:latin typeface="Arno Pro Caption" panose="02020502040506020403" pitchFamily="18" charset="0"/>
              </a:rPr>
              <a:t>+1)</a:t>
            </a:r>
            <a:r>
              <a:rPr lang="en-US" sz="1600" dirty="0">
                <a:latin typeface="Arno Pro Caption" panose="02020502040506020403" pitchFamily="18" charset="0"/>
              </a:rPr>
              <a:t> </a:t>
            </a:r>
            <a:r>
              <a:rPr lang="en-US" sz="2400" dirty="0">
                <a:latin typeface="Arno Pro Caption" panose="02020502040506020403" pitchFamily="18" charset="0"/>
              </a:rPr>
              <a:t>should be a better approximation of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1 </a:t>
            </a:r>
            <a:r>
              <a:rPr lang="en-US" sz="2400" dirty="0">
                <a:latin typeface="Arno Pro Caption" panose="02020502040506020403" pitchFamily="18" charset="0"/>
              </a:rPr>
              <a:t>than </a:t>
            </a:r>
            <a:r>
              <a:rPr lang="en-US" sz="2400" i="1" dirty="0">
                <a:latin typeface="Arno Pro Caption" panose="02020502040506020403" pitchFamily="18" charset="0"/>
              </a:rPr>
              <a:t>x</a:t>
            </a:r>
            <a:r>
              <a:rPr lang="en-US" sz="2400" baseline="-25000" dirty="0">
                <a:latin typeface="Arno Pro Caption" panose="02020502040506020403" pitchFamily="18" charset="0"/>
              </a:rPr>
              <a:t>1</a:t>
            </a:r>
            <a:r>
              <a:rPr lang="en-US" sz="2400" baseline="30000" dirty="0">
                <a:latin typeface="Arno Pro Caption" panose="02020502040506020403" pitchFamily="18" charset="0"/>
              </a:rPr>
              <a:t>(</a:t>
            </a:r>
            <a:r>
              <a:rPr lang="en-US" sz="2400" i="1" baseline="30000" dirty="0" err="1">
                <a:latin typeface="Arno Pro Caption" panose="02020502040506020403" pitchFamily="18" charset="0"/>
              </a:rPr>
              <a:t>i</a:t>
            </a:r>
            <a:r>
              <a:rPr lang="en-US" sz="2400" baseline="30000" dirty="0">
                <a:latin typeface="Arno Pro Caption" panose="02020502040506020403" pitchFamily="18" charset="0"/>
              </a:rPr>
              <a:t>)</a:t>
            </a:r>
            <a:r>
              <a:rPr lang="en-US" sz="2400" dirty="0">
                <a:latin typeface="Arno Pro Caption" panose="02020502040506020403" pitchFamily="18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 dirty="0">
              <a:latin typeface="Arno Pro Caption" panose="02020502040506020403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Arno Pro Caption" panose="02020502040506020403" pitchFamily="18" charset="0"/>
              </a:rPr>
              <a:t>	Thus the updating formula of Gauss-Seidel  Iteration becomes</a:t>
            </a:r>
          </a:p>
        </p:txBody>
      </p:sp>
      <p:graphicFrame>
        <p:nvGraphicFramePr>
          <p:cNvPr id="503830" name="Object 22"/>
          <p:cNvGraphicFramePr>
            <a:graphicFrameLocks noChangeAspect="1"/>
          </p:cNvGraphicFramePr>
          <p:nvPr/>
        </p:nvGraphicFramePr>
        <p:xfrm>
          <a:off x="2195513" y="4149725"/>
          <a:ext cx="451008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" name="Equation" r:id="rId5" imgW="1943100" imgH="241300" progId="Equation.3">
                  <p:embed/>
                </p:oleObj>
              </mc:Choice>
              <mc:Fallback>
                <p:oleObj name="Equation" r:id="rId5" imgW="1943100" imgH="2413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149725"/>
                        <a:ext cx="451008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833" name="Object 25"/>
          <p:cNvGraphicFramePr>
            <a:graphicFrameLocks noChangeAspect="1"/>
          </p:cNvGraphicFramePr>
          <p:nvPr/>
        </p:nvGraphicFramePr>
        <p:xfrm>
          <a:off x="2195513" y="4868863"/>
          <a:ext cx="4835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" name="Equation" r:id="rId6" imgW="2082800" imgH="241300" progId="Equation.3">
                  <p:embed/>
                </p:oleObj>
              </mc:Choice>
              <mc:Fallback>
                <p:oleObj name="Equation" r:id="rId6" imgW="2082800" imgH="2413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868863"/>
                        <a:ext cx="4835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836" name="Object 28"/>
          <p:cNvGraphicFramePr>
            <a:graphicFrameLocks noChangeAspect="1"/>
          </p:cNvGraphicFramePr>
          <p:nvPr/>
        </p:nvGraphicFramePr>
        <p:xfrm>
          <a:off x="2122488" y="5516563"/>
          <a:ext cx="5011737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0" name="Equation" r:id="rId8" imgW="2159000" imgH="241300" progId="Equation.3">
                  <p:embed/>
                </p:oleObj>
              </mc:Choice>
              <mc:Fallback>
                <p:oleObj name="Equation" r:id="rId8" imgW="2159000" imgH="2413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88" y="5516563"/>
                        <a:ext cx="5011737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839" name="Rectangle 31"/>
          <p:cNvSpPr>
            <a:spLocks noChangeArrowheads="1"/>
          </p:cNvSpPr>
          <p:nvPr/>
        </p:nvSpPr>
        <p:spPr bwMode="auto">
          <a:xfrm>
            <a:off x="2195513" y="4149725"/>
            <a:ext cx="720725" cy="504825"/>
          </a:xfrm>
          <a:prstGeom prst="rect">
            <a:avLst/>
          </a:prstGeom>
          <a:noFill/>
          <a:ln w="25400" algn="ctr">
            <a:solidFill>
              <a:srgbClr val="FA1A02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3840" name="Rectangle 32"/>
          <p:cNvSpPr>
            <a:spLocks noChangeArrowheads="1"/>
          </p:cNvSpPr>
          <p:nvPr/>
        </p:nvSpPr>
        <p:spPr bwMode="auto">
          <a:xfrm>
            <a:off x="4356100" y="4868863"/>
            <a:ext cx="647700" cy="503237"/>
          </a:xfrm>
          <a:prstGeom prst="rect">
            <a:avLst/>
          </a:prstGeom>
          <a:noFill/>
          <a:ln w="25400" algn="ctr">
            <a:solidFill>
              <a:srgbClr val="FA1A02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3841" name="Rectangle 33"/>
          <p:cNvSpPr>
            <a:spLocks noChangeArrowheads="1"/>
          </p:cNvSpPr>
          <p:nvPr/>
        </p:nvSpPr>
        <p:spPr bwMode="auto">
          <a:xfrm>
            <a:off x="4298950" y="5516563"/>
            <a:ext cx="647700" cy="503237"/>
          </a:xfrm>
          <a:prstGeom prst="rect">
            <a:avLst/>
          </a:prstGeom>
          <a:noFill/>
          <a:ln w="25400" algn="ctr">
            <a:solidFill>
              <a:srgbClr val="FA1A02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3842" name="Rectangle 34"/>
          <p:cNvSpPr>
            <a:spLocks noChangeArrowheads="1"/>
          </p:cNvSpPr>
          <p:nvPr/>
        </p:nvSpPr>
        <p:spPr bwMode="auto">
          <a:xfrm>
            <a:off x="5665788" y="5516563"/>
            <a:ext cx="647700" cy="503237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03843" name="Rectangle 35"/>
          <p:cNvSpPr>
            <a:spLocks noChangeArrowheads="1"/>
          </p:cNvSpPr>
          <p:nvPr/>
        </p:nvSpPr>
        <p:spPr bwMode="auto">
          <a:xfrm>
            <a:off x="2195513" y="4868863"/>
            <a:ext cx="720725" cy="503237"/>
          </a:xfrm>
          <a:prstGeom prst="rect">
            <a:avLst/>
          </a:prstGeom>
          <a:noFill/>
          <a:ln w="25400" algn="ctr">
            <a:solidFill>
              <a:srgbClr val="0000FF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39" grpId="0" animBg="1"/>
      <p:bldP spid="503840" grpId="0" animBg="1"/>
      <p:bldP spid="503841" grpId="0" animBg="1"/>
      <p:bldP spid="503842" grpId="0" animBg="1"/>
      <p:bldP spid="5038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55BDA78-8280-40A4-9B89-F7AD8BD72D75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5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no Pro Caption" panose="02020502040506020403" pitchFamily="18" charset="0"/>
              </a:rPr>
              <a:t>Stopping Criteria</a:t>
            </a: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504030" y="1200150"/>
            <a:ext cx="8208963" cy="13668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Arno Pro Caption" panose="02020502040506020403" pitchFamily="18" charset="0"/>
              </a:rPr>
              <a:t>When the estimated percentage relative error of </a:t>
            </a:r>
            <a:r>
              <a:rPr lang="en-US" sz="3200" u="sng" dirty="0">
                <a:solidFill>
                  <a:srgbClr val="FA1A02"/>
                </a:solidFill>
                <a:latin typeface="Arno Pro Caption" panose="02020502040506020403" pitchFamily="18" charset="0"/>
              </a:rPr>
              <a:t>every </a:t>
            </a:r>
            <a:r>
              <a:rPr lang="en-US" sz="3200" i="1" u="sng" dirty="0">
                <a:solidFill>
                  <a:srgbClr val="FA1A02"/>
                </a:solidFill>
                <a:latin typeface="Arno Pro Caption" panose="02020502040506020403" pitchFamily="18" charset="0"/>
              </a:rPr>
              <a:t>x</a:t>
            </a:r>
            <a:r>
              <a:rPr lang="en-US" sz="3200" u="sng" dirty="0">
                <a:solidFill>
                  <a:srgbClr val="FA1A02"/>
                </a:solidFill>
                <a:latin typeface="Arno Pro Caption" panose="02020502040506020403" pitchFamily="18" charset="0"/>
              </a:rPr>
              <a:t>'s</a:t>
            </a:r>
            <a:r>
              <a:rPr lang="en-US" sz="3200" dirty="0">
                <a:latin typeface="Arno Pro Caption" panose="02020502040506020403" pitchFamily="18" charset="0"/>
              </a:rPr>
              <a:t> is less then the acceptable error.</a:t>
            </a:r>
          </a:p>
        </p:txBody>
      </p:sp>
      <p:graphicFrame>
        <p:nvGraphicFramePr>
          <p:cNvPr id="614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710102"/>
              </p:ext>
            </p:extLst>
          </p:nvPr>
        </p:nvGraphicFramePr>
        <p:xfrm>
          <a:off x="650875" y="2924175"/>
          <a:ext cx="7915275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3" imgW="2374560" imgH="482400" progId="Equation.DSMT4">
                  <p:embed/>
                </p:oleObj>
              </mc:Choice>
              <mc:Fallback>
                <p:oleObj name="Equation" r:id="rId3" imgW="237456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2924175"/>
                        <a:ext cx="7915275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9D3855C-3FBB-43A8-9EBD-3FBE7563E9E4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6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no Pro Caption" panose="02020502040506020403" pitchFamily="18" charset="0"/>
              </a:rPr>
              <a:t>Example: Gauss-Seidel Method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1096963"/>
            <a:ext cx="7786688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no Pro Caption" panose="02020502040506020403" pitchFamily="18" charset="0"/>
              </a:rPr>
              <a:t>Solve </a:t>
            </a:r>
          </a:p>
        </p:txBody>
      </p:sp>
      <p:graphicFrame>
        <p:nvGraphicFramePr>
          <p:cNvPr id="71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649677"/>
              </p:ext>
            </p:extLst>
          </p:nvPr>
        </p:nvGraphicFramePr>
        <p:xfrm>
          <a:off x="2154238" y="1125538"/>
          <a:ext cx="5126037" cy="196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3" imgW="2387520" imgH="939600" progId="Equation.DSMT4">
                  <p:embed/>
                </p:oleObj>
              </mc:Choice>
              <mc:Fallback>
                <p:oleObj name="Equation" r:id="rId3" imgW="2387520" imgH="93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1125538"/>
                        <a:ext cx="5126037" cy="196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395288" y="3213100"/>
            <a:ext cx="8291512" cy="115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Use Gauss-Seidel Method and obtain the following updating equation.</a:t>
            </a:r>
          </a:p>
        </p:txBody>
      </p:sp>
      <p:graphicFrame>
        <p:nvGraphicFramePr>
          <p:cNvPr id="71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701707"/>
              </p:ext>
            </p:extLst>
          </p:nvPr>
        </p:nvGraphicFramePr>
        <p:xfrm>
          <a:off x="2484438" y="4149725"/>
          <a:ext cx="3954462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5" imgW="1841500" imgH="914400" progId="Equation.DSMT4">
                  <p:embed/>
                </p:oleObj>
              </mc:Choice>
              <mc:Fallback>
                <p:oleObj name="Equation" r:id="rId5" imgW="1841500" imgH="914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149725"/>
                        <a:ext cx="3954462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ACFF2EA-841B-43E7-B44B-EE5A18D093FF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7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084763"/>
            <a:ext cx="8229600" cy="465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9900"/>
                </a:solidFill>
                <a:latin typeface="Arno Pro Caption" panose="02020502040506020403" pitchFamily="18" charset="0"/>
              </a:rPr>
              <a:t>What would happen if we swap the rows?</a:t>
            </a:r>
          </a:p>
        </p:txBody>
      </p:sp>
      <p:graphicFrame>
        <p:nvGraphicFramePr>
          <p:cNvPr id="492661" name="Group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205742"/>
              </p:ext>
            </p:extLst>
          </p:nvPr>
        </p:nvGraphicFramePr>
        <p:xfrm>
          <a:off x="900113" y="1196975"/>
          <a:ext cx="7416800" cy="3495674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004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76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x</a:t>
                      </a:r>
                      <a:r>
                        <a:rPr kumimoji="1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x</a:t>
                      </a:r>
                      <a:r>
                        <a:rPr kumimoji="1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endParaRPr kumimoji="1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x</a:t>
                      </a:r>
                      <a:r>
                        <a:rPr kumimoji="1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3</a:t>
                      </a:r>
                      <a:endParaRPr kumimoji="1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4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2.616667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7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2.616667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-2.794524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7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2.616667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2.794524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7.005610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  <a:ea typeface="新細明體" pitchFamily="18" charset="-120"/>
                      </a:endParaRP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7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2.990557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2.794524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7.005610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</a:t>
                      </a:r>
                      <a:r>
                        <a:rPr kumimoji="1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  <a:cs typeface="Times New Roman" pitchFamily="18" charset="0"/>
                        </a:rPr>
                        <a:t>ε</a:t>
                      </a:r>
                      <a:r>
                        <a:rPr kumimoji="1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t</a:t>
                      </a: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 of x</a:t>
                      </a:r>
                      <a:r>
                        <a:rPr kumimoji="1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1</a:t>
                      </a: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 = 0.31%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4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2.990557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-2.499625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7.005610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</a:t>
                      </a:r>
                      <a:r>
                        <a:rPr kumimoji="1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  <a:cs typeface="Times New Roman" pitchFamily="18" charset="0"/>
                        </a:rPr>
                        <a:t>ε</a:t>
                      </a:r>
                      <a:r>
                        <a:rPr kumimoji="1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t</a:t>
                      </a: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 of x</a:t>
                      </a:r>
                      <a:r>
                        <a:rPr kumimoji="1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 = 0.015%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2.990557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-2.499625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7.00291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</a:t>
                      </a:r>
                      <a:r>
                        <a:rPr kumimoji="1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  <a:cs typeface="Times New Roman" pitchFamily="18" charset="0"/>
                        </a:rPr>
                        <a:t>ε</a:t>
                      </a:r>
                      <a:r>
                        <a:rPr kumimoji="1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t</a:t>
                      </a: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| of x</a:t>
                      </a:r>
                      <a:r>
                        <a:rPr kumimoji="1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3</a:t>
                      </a: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新細明體" pitchFamily="18" charset="-120"/>
                        </a:rPr>
                        <a:t> = 0.0042%</a:t>
                      </a:r>
                    </a:p>
                  </a:txBody>
                  <a:tcPr marT="45728" marB="45728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800080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sz="3600" kern="0" smtClean="0">
                <a:latin typeface="Arno Pro Caption" panose="02020502040506020403" pitchFamily="18" charset="0"/>
              </a:rPr>
              <a:t>Example: Gauss-Seidel Method</a:t>
            </a:r>
            <a:endParaRPr lang="en-US" sz="3600" kern="0" dirty="0" smtClean="0"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A37DF0A-E9F0-4032-B954-DB166F5BD37C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8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219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no Pro Caption" panose="02020502040506020403" pitchFamily="18" charset="0"/>
              </a:rPr>
              <a:t>Convergence</a:t>
            </a:r>
          </a:p>
        </p:txBody>
      </p:sp>
      <p:sp>
        <p:nvSpPr>
          <p:cNvPr id="46592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3240087"/>
          </a:xfrm>
          <a:noFill/>
        </p:spPr>
        <p:txBody>
          <a:bodyPr/>
          <a:lstStyle/>
          <a:p>
            <a:pPr eaLnBrk="1" hangingPunct="1"/>
            <a:r>
              <a:rPr lang="en-US" sz="2800" dirty="0" smtClean="0">
                <a:latin typeface="Arno Pro Caption" panose="02020502040506020403" pitchFamily="18" charset="0"/>
              </a:rPr>
              <a:t>A simple way to determine the convergence is to </a:t>
            </a:r>
            <a:r>
              <a:rPr lang="en-US" sz="2800" u="sng" dirty="0" smtClean="0">
                <a:solidFill>
                  <a:srgbClr val="FA1A02"/>
                </a:solidFill>
                <a:latin typeface="Arno Pro Caption" panose="02020502040506020403" pitchFamily="18" charset="0"/>
              </a:rPr>
              <a:t>inspect the diagonal elements</a:t>
            </a:r>
            <a:r>
              <a:rPr lang="en-US" sz="2800" dirty="0" smtClean="0">
                <a:latin typeface="Arno Pro Caption" panose="02020502040506020403" pitchFamily="18" charset="0"/>
              </a:rPr>
              <a:t>.</a:t>
            </a:r>
          </a:p>
          <a:p>
            <a:pPr eaLnBrk="1" hangingPunct="1"/>
            <a:endParaRPr lang="en-US" sz="2800" dirty="0" smtClean="0">
              <a:latin typeface="Arno Pro Caption" panose="02020502040506020403" pitchFamily="18" charset="0"/>
            </a:endParaRPr>
          </a:p>
          <a:p>
            <a:pPr eaLnBrk="1" hangingPunct="1"/>
            <a:r>
              <a:rPr lang="en-US" sz="2800" b="1" u="sng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All of the diagonal elements must be non-zero.</a:t>
            </a:r>
          </a:p>
          <a:p>
            <a:pPr eaLnBrk="1" hangingPunct="1"/>
            <a:endParaRPr lang="en-US" sz="1200" dirty="0" smtClean="0">
              <a:latin typeface="Arno Pro Caption" panose="02020502040506020403" pitchFamily="18" charset="0"/>
            </a:endParaRPr>
          </a:p>
          <a:p>
            <a:pPr eaLnBrk="1" hangingPunct="1"/>
            <a:r>
              <a:rPr lang="en-US" sz="2800" dirty="0" smtClean="0">
                <a:latin typeface="Arno Pro Caption" panose="02020502040506020403" pitchFamily="18" charset="0"/>
              </a:rPr>
              <a:t>Convergence is guaranteed if the system is diagonally dominant.</a:t>
            </a:r>
          </a:p>
        </p:txBody>
      </p:sp>
      <p:graphicFrame>
        <p:nvGraphicFramePr>
          <p:cNvPr id="4659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352947"/>
              </p:ext>
            </p:extLst>
          </p:nvPr>
        </p:nvGraphicFramePr>
        <p:xfrm>
          <a:off x="3168650" y="4349750"/>
          <a:ext cx="251777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3" imgW="977760" imgH="457200" progId="Equation.DSMT4">
                  <p:embed/>
                </p:oleObj>
              </mc:Choice>
              <mc:Fallback>
                <p:oleObj name="Equation" r:id="rId3" imgW="97776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349750"/>
                        <a:ext cx="2517775" cy="11461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468313" y="4797425"/>
            <a:ext cx="8208962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200">
              <a:latin typeface="Arial" charset="0"/>
            </a:endParaRPr>
          </a:p>
        </p:txBody>
      </p:sp>
      <p:sp>
        <p:nvSpPr>
          <p:cNvPr id="465932" name="Rectangle 12"/>
          <p:cNvSpPr>
            <a:spLocks noChangeArrowheads="1"/>
          </p:cNvSpPr>
          <p:nvPr/>
        </p:nvSpPr>
        <p:spPr bwMode="auto">
          <a:xfrm>
            <a:off x="468313" y="5589588"/>
            <a:ext cx="822960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rgbClr val="008000"/>
                </a:solidFill>
                <a:latin typeface="Arno Pro Caption" panose="02020502040506020403" pitchFamily="18" charset="0"/>
              </a:rPr>
              <a:t>What if the matrix is not diagonally dominant?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78D273F-CF7A-4728-9325-E5ADFBC76E2A}" type="slidenum">
              <a:rPr lang="zh-TW" altLang="en-US" sz="1800" b="1">
                <a:solidFill>
                  <a:srgbClr val="0B2FC7"/>
                </a:solidFill>
                <a:latin typeface="Arno Pro Caption" panose="02020502040506020403" pitchFamily="18" charset="0"/>
              </a:rPr>
              <a:pPr/>
              <a:t>9</a:t>
            </a:fld>
            <a:endParaRPr lang="en-US" altLang="zh-TW" sz="1800" b="1">
              <a:solidFill>
                <a:srgbClr val="0B2FC7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>
                <a:latin typeface="Arno Pro Caption" panose="02020502040506020403" pitchFamily="18" charset="0"/>
              </a:rPr>
              <a:t>Convergence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229600" cy="456565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no Pro Caption" panose="02020502040506020403" pitchFamily="18" charset="0"/>
              </a:rPr>
              <a:t>Good initial guess can greatly improve the chance of convergence.</a:t>
            </a:r>
          </a:p>
          <a:p>
            <a:pPr eaLnBrk="1" hangingPunct="1"/>
            <a:endParaRPr lang="en-US" dirty="0" smtClean="0">
              <a:latin typeface="Arno Pro Caption" panose="02020502040506020403" pitchFamily="18" charset="0"/>
            </a:endParaRPr>
          </a:p>
          <a:p>
            <a:pPr eaLnBrk="1" hangingPunct="1"/>
            <a:r>
              <a:rPr lang="en-US" dirty="0" smtClean="0">
                <a:latin typeface="Arno Pro Caption" panose="02020502040506020403" pitchFamily="18" charset="0"/>
              </a:rPr>
              <a:t>Convergent rate depends on the properties of the matrix.</a:t>
            </a:r>
          </a:p>
          <a:p>
            <a:pPr eaLnBrk="1" hangingPunct="1"/>
            <a:endParaRPr lang="en-US" dirty="0" smtClean="0">
              <a:latin typeface="Arno Pro Caption" panose="02020502040506020403" pitchFamily="18" charset="0"/>
            </a:endParaRPr>
          </a:p>
          <a:p>
            <a:pPr eaLnBrk="1" hangingPunct="1"/>
            <a:r>
              <a:rPr lang="en-US" dirty="0" smtClean="0">
                <a:latin typeface="Arno Pro Caption" panose="02020502040506020403" pitchFamily="18" charset="0"/>
              </a:rPr>
              <a:t>The higher the condition number, the slower the convergent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cdefault">
  <a:themeElements>
    <a:clrScheme name="csc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cdefault">
      <a:majorFont>
        <a:latin typeface="Tahoma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de-AT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de-AT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sc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c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c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c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c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c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c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cscdefault</Template>
  <TotalTime>32229</TotalTime>
  <Words>1136</Words>
  <Application>Microsoft Office PowerPoint</Application>
  <PresentationFormat>Προβολή στην οθόνη (4:3)</PresentationFormat>
  <Paragraphs>252</Paragraphs>
  <Slides>30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30</vt:i4>
      </vt:variant>
    </vt:vector>
  </HeadingPairs>
  <TitlesOfParts>
    <vt:vector size="44" baseType="lpstr">
      <vt:lpstr>Arial</vt:lpstr>
      <vt:lpstr>Arno Pro Caption</vt:lpstr>
      <vt:lpstr>Bookman Old Style</vt:lpstr>
      <vt:lpstr>Courier New</vt:lpstr>
      <vt:lpstr>굴림</vt:lpstr>
      <vt:lpstr>新細明體</vt:lpstr>
      <vt:lpstr>Symbol</vt:lpstr>
      <vt:lpstr>Tahoma</vt:lpstr>
      <vt:lpstr>Times New Roman</vt:lpstr>
      <vt:lpstr>Wingdings</vt:lpstr>
      <vt:lpstr>cscdefault</vt:lpstr>
      <vt:lpstr>Equation</vt:lpstr>
      <vt:lpstr>MathType 7.0 Equation</vt:lpstr>
      <vt:lpstr>Worksheet</vt:lpstr>
      <vt:lpstr>Systems of Linear Equations</vt:lpstr>
      <vt:lpstr>Iterative Methods</vt:lpstr>
      <vt:lpstr>Jacobi Iteration</vt:lpstr>
      <vt:lpstr>Gauss-Seidel Iteration</vt:lpstr>
      <vt:lpstr>Stopping Criteria</vt:lpstr>
      <vt:lpstr>Example: Gauss-Seidel Method</vt:lpstr>
      <vt:lpstr>Παρουσίαση του PowerPoint</vt:lpstr>
      <vt:lpstr>Convergence</vt:lpstr>
      <vt:lpstr>Convergence</vt:lpstr>
      <vt:lpstr>Exercise</vt:lpstr>
      <vt:lpstr>Solution</vt:lpstr>
      <vt:lpstr>Pseudocode for Gauss-Seidel Iteration </vt:lpstr>
      <vt:lpstr>Pseudocode for Gauss-Seidel Iteration </vt:lpstr>
      <vt:lpstr>Παρουσίαση του PowerPoint</vt:lpstr>
      <vt:lpstr>Successive Over Relaxation (SOR)</vt:lpstr>
      <vt:lpstr>Successive Over-Relaxation (SOR)</vt:lpstr>
      <vt:lpstr>Relaxation</vt:lpstr>
      <vt:lpstr>Successive Over Relaxation Method</vt:lpstr>
      <vt:lpstr>SOR</vt:lpstr>
      <vt:lpstr>Successive Over Relaxation (SOR)</vt:lpstr>
      <vt:lpstr>Successive Over Relaxation (SOR)</vt:lpstr>
      <vt:lpstr>Example of SOR</vt:lpstr>
      <vt:lpstr>SOR Example</vt:lpstr>
      <vt:lpstr>Effects of w Parameter</vt:lpstr>
      <vt:lpstr>How to determine λ? </vt:lpstr>
      <vt:lpstr>Matlab function for SOR</vt:lpstr>
      <vt:lpstr>Summary (3 X 3 system)</vt:lpstr>
      <vt:lpstr>Summary</vt:lpstr>
      <vt:lpstr>Exercise</vt:lpstr>
      <vt:lpstr>Gauss-Seidel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Analysis</dc:title>
  <dc:creator>Laiwan Chan</dc:creator>
  <cp:lastModifiedBy>Dell</cp:lastModifiedBy>
  <cp:revision>370</cp:revision>
  <dcterms:created xsi:type="dcterms:W3CDTF">2001-10-23T13:09:14Z</dcterms:created>
  <dcterms:modified xsi:type="dcterms:W3CDTF">2021-03-21T22:28:51Z</dcterms:modified>
</cp:coreProperties>
</file>