
<file path=[Content_Types].xml><?xml version="1.0" encoding="utf-8"?>
<Types xmlns="http://schemas.openxmlformats.org/package/2006/content-types">
  <Default Extension="bin" ContentType="application/vnd.openxmlformats-officedocument.oleObject"/>
  <Default Extension="png" ContentType="image/png"/>
  <Default Extension="wmf" ContentType="image/x-wmf"/>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93"/>
  </p:notesMasterIdLst>
  <p:handoutMasterIdLst>
    <p:handoutMasterId r:id="rId94"/>
  </p:handoutMasterIdLst>
  <p:sldIdLst>
    <p:sldId id="289" r:id="rId2"/>
    <p:sldId id="388" r:id="rId3"/>
    <p:sldId id="389" r:id="rId4"/>
    <p:sldId id="390" r:id="rId5"/>
    <p:sldId id="391" r:id="rId6"/>
    <p:sldId id="290" r:id="rId7"/>
    <p:sldId id="291" r:id="rId8"/>
    <p:sldId id="350" r:id="rId9"/>
    <p:sldId id="382" r:id="rId10"/>
    <p:sldId id="383" r:id="rId11"/>
    <p:sldId id="387" r:id="rId12"/>
    <p:sldId id="352" r:id="rId13"/>
    <p:sldId id="353" r:id="rId14"/>
    <p:sldId id="354" r:id="rId15"/>
    <p:sldId id="319" r:id="rId16"/>
    <p:sldId id="362" r:id="rId17"/>
    <p:sldId id="327" r:id="rId18"/>
    <p:sldId id="328" r:id="rId19"/>
    <p:sldId id="338" r:id="rId20"/>
    <p:sldId id="360" r:id="rId21"/>
    <p:sldId id="361" r:id="rId22"/>
    <p:sldId id="292" r:id="rId23"/>
    <p:sldId id="293" r:id="rId24"/>
    <p:sldId id="294" r:id="rId25"/>
    <p:sldId id="304" r:id="rId26"/>
    <p:sldId id="305" r:id="rId27"/>
    <p:sldId id="339" r:id="rId28"/>
    <p:sldId id="295" r:id="rId29"/>
    <p:sldId id="302" r:id="rId30"/>
    <p:sldId id="340" r:id="rId31"/>
    <p:sldId id="303" r:id="rId32"/>
    <p:sldId id="301" r:id="rId33"/>
    <p:sldId id="307" r:id="rId34"/>
    <p:sldId id="308" r:id="rId35"/>
    <p:sldId id="309" r:id="rId36"/>
    <p:sldId id="310" r:id="rId37"/>
    <p:sldId id="311" r:id="rId38"/>
    <p:sldId id="341" r:id="rId39"/>
    <p:sldId id="296" r:id="rId40"/>
    <p:sldId id="306" r:id="rId41"/>
    <p:sldId id="385" r:id="rId42"/>
    <p:sldId id="386" r:id="rId43"/>
    <p:sldId id="297" r:id="rId44"/>
    <p:sldId id="298" r:id="rId45"/>
    <p:sldId id="299" r:id="rId46"/>
    <p:sldId id="355" r:id="rId47"/>
    <p:sldId id="258" r:id="rId48"/>
    <p:sldId id="287" r:id="rId49"/>
    <p:sldId id="265" r:id="rId50"/>
    <p:sldId id="266" r:id="rId51"/>
    <p:sldId id="373" r:id="rId52"/>
    <p:sldId id="374" r:id="rId53"/>
    <p:sldId id="375" r:id="rId54"/>
    <p:sldId id="337" r:id="rId55"/>
    <p:sldId id="320" r:id="rId56"/>
    <p:sldId id="267" r:id="rId57"/>
    <p:sldId id="376" r:id="rId58"/>
    <p:sldId id="377" r:id="rId59"/>
    <p:sldId id="268" r:id="rId60"/>
    <p:sldId id="269" r:id="rId61"/>
    <p:sldId id="317" r:id="rId62"/>
    <p:sldId id="368" r:id="rId63"/>
    <p:sldId id="363" r:id="rId64"/>
    <p:sldId id="364" r:id="rId65"/>
    <p:sldId id="365" r:id="rId66"/>
    <p:sldId id="366" r:id="rId67"/>
    <p:sldId id="270" r:id="rId68"/>
    <p:sldId id="367" r:id="rId69"/>
    <p:sldId id="273" r:id="rId70"/>
    <p:sldId id="369" r:id="rId71"/>
    <p:sldId id="370" r:id="rId72"/>
    <p:sldId id="371" r:id="rId73"/>
    <p:sldId id="378" r:id="rId74"/>
    <p:sldId id="379" r:id="rId75"/>
    <p:sldId id="275" r:id="rId76"/>
    <p:sldId id="277" r:id="rId77"/>
    <p:sldId id="278" r:id="rId78"/>
    <p:sldId id="279" r:id="rId79"/>
    <p:sldId id="280" r:id="rId80"/>
    <p:sldId id="281" r:id="rId81"/>
    <p:sldId id="288" r:id="rId82"/>
    <p:sldId id="380" r:id="rId83"/>
    <p:sldId id="381" r:id="rId84"/>
    <p:sldId id="282" r:id="rId85"/>
    <p:sldId id="283" r:id="rId86"/>
    <p:sldId id="284" r:id="rId87"/>
    <p:sldId id="285" r:id="rId88"/>
    <p:sldId id="286" r:id="rId89"/>
    <p:sldId id="372" r:id="rId90"/>
    <p:sldId id="312" r:id="rId91"/>
    <p:sldId id="313" r:id="rId92"/>
  </p:sldIdLst>
  <p:sldSz cx="9144000" cy="6858000" type="screen4x3"/>
  <p:notesSz cx="6858000" cy="9144000"/>
  <p:defaultTextStyle>
    <a:defPPr>
      <a:defRPr lang="el-GR"/>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CC0000"/>
    <a:srgbClr val="008000"/>
    <a:srgbClr val="FFFF00"/>
    <a:srgbClr val="008080"/>
    <a:srgbClr val="6666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0754" autoAdjust="0"/>
    <p:restoredTop sz="96059" autoAdjust="0"/>
  </p:normalViewPr>
  <p:slideViewPr>
    <p:cSldViewPr>
      <p:cViewPr varScale="1">
        <p:scale>
          <a:sx n="115" d="100"/>
          <a:sy n="115" d="100"/>
        </p:scale>
        <p:origin x="2107" y="8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notesViewPr>
    <p:cSldViewPr>
      <p:cViewPr varScale="1">
        <p:scale>
          <a:sx n="86" d="100"/>
          <a:sy n="86" d="100"/>
        </p:scale>
        <p:origin x="-3174" y="-90"/>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slide" Target="slides/slide89.xml"/><Relationship Id="rId95" Type="http://schemas.openxmlformats.org/officeDocument/2006/relationships/presProps" Target="presProp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0" Type="http://schemas.openxmlformats.org/officeDocument/2006/relationships/slide" Target="slides/slide79.xml"/><Relationship Id="rId85" Type="http://schemas.openxmlformats.org/officeDocument/2006/relationships/slide" Target="slides/slide84.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slide" Target="slides/slide90.xml"/><Relationship Id="rId9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notesMaster" Target="notesMasters/notesMaster1.xml"/><Relationship Id="rId98"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19.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1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n-US" altLang="el-GR"/>
          </a:p>
        </p:txBody>
      </p:sp>
      <p:sp>
        <p:nvSpPr>
          <p:cNvPr id="131075" name="Rectangle 3"/>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n-US" altLang="el-GR"/>
          </a:p>
        </p:txBody>
      </p:sp>
      <p:sp>
        <p:nvSpPr>
          <p:cNvPr id="131076" name="Rectangle 4"/>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n-US" altLang="el-GR"/>
          </a:p>
        </p:txBody>
      </p:sp>
      <p:sp>
        <p:nvSpPr>
          <p:cNvPr id="13107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30EE6386-6727-4166-B78C-9302F174BDDE}" type="slidenum">
              <a:rPr lang="en-US" altLang="el-GR"/>
              <a:pPr>
                <a:defRPr/>
              </a:pPr>
              <a:t>‹#›</a:t>
            </a:fld>
            <a:endParaRPr lang="en-US" altLang="el-GR"/>
          </a:p>
        </p:txBody>
      </p:sp>
    </p:spTree>
    <p:extLst>
      <p:ext uri="{BB962C8B-B14F-4D97-AF65-F5344CB8AC3E}">
        <p14:creationId xmlns:p14="http://schemas.microsoft.com/office/powerpoint/2010/main" val="22208600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smtClean="0"/>
            </a:lvl1pPr>
          </a:lstStyle>
          <a:p>
            <a:pPr>
              <a:defRPr/>
            </a:pPr>
            <a:endParaRPr lang="el-GR" altLang="el-GR"/>
          </a:p>
        </p:txBody>
      </p:sp>
      <p:sp>
        <p:nvSpPr>
          <p:cNvPr id="3075" name="Rectangle 3"/>
          <p:cNvSpPr>
            <a:spLocks noGrp="1" noChangeArrowheads="1"/>
          </p:cNvSpPr>
          <p:nvPr>
            <p:ph type="dt" idx="1"/>
          </p:nvPr>
        </p:nvSpPr>
        <p:spPr bwMode="auto">
          <a:xfrm>
            <a:off x="388620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smtClean="0"/>
            </a:lvl1pPr>
          </a:lstStyle>
          <a:p>
            <a:pPr>
              <a:defRPr/>
            </a:pPr>
            <a:endParaRPr lang="el-GR" altLang="el-GR"/>
          </a:p>
        </p:txBody>
      </p:sp>
      <p:sp>
        <p:nvSpPr>
          <p:cNvPr id="8602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3077" name="Rectangle 5"/>
          <p:cNvSpPr>
            <a:spLocks noGrp="1" noChangeArrowheads="1"/>
          </p:cNvSpPr>
          <p:nvPr>
            <p:ph type="body" sz="quarter" idx="3"/>
          </p:nvPr>
        </p:nvSpPr>
        <p:spPr bwMode="auto">
          <a:xfrm>
            <a:off x="914400" y="4343400"/>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noProof="0" smtClean="0"/>
              <a:t>Κάντε κλικ για να επεξεργαστείτε τα στυλ κειμένου του υποδείγματος</a:t>
            </a:r>
          </a:p>
          <a:p>
            <a:pPr lvl="1"/>
            <a:r>
              <a:rPr lang="el-GR" altLang="el-GR" noProof="0" smtClean="0"/>
              <a:t>Δεύτερου επιπέδου</a:t>
            </a:r>
          </a:p>
          <a:p>
            <a:pPr lvl="2"/>
            <a:r>
              <a:rPr lang="el-GR" altLang="el-GR" noProof="0" smtClean="0"/>
              <a:t>Τρίτου επιπέδου</a:t>
            </a:r>
          </a:p>
          <a:p>
            <a:pPr lvl="3"/>
            <a:r>
              <a:rPr lang="el-GR" altLang="el-GR" noProof="0" smtClean="0"/>
              <a:t>Τέταρτου επιπέδου</a:t>
            </a:r>
          </a:p>
          <a:p>
            <a:pPr lvl="4"/>
            <a:r>
              <a:rPr lang="el-GR" altLang="el-GR" noProof="0" smtClean="0"/>
              <a:t>Πέμπτου επιπέδου</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defRPr sz="1200" smtClean="0"/>
            </a:lvl1pPr>
          </a:lstStyle>
          <a:p>
            <a:pPr>
              <a:defRPr/>
            </a:pPr>
            <a:endParaRPr lang="el-GR" altLang="el-GR"/>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smtClean="0"/>
            </a:lvl1pPr>
          </a:lstStyle>
          <a:p>
            <a:pPr>
              <a:defRPr/>
            </a:pPr>
            <a:fld id="{2EC2A53E-BA05-4E42-82A5-A1B6524DC5F4}" type="slidenum">
              <a:rPr lang="el-GR" altLang="el-GR"/>
              <a:pPr>
                <a:defRPr/>
              </a:pPr>
              <a:t>‹#›</a:t>
            </a:fld>
            <a:endParaRPr lang="el-GR" altLang="el-GR"/>
          </a:p>
        </p:txBody>
      </p:sp>
    </p:spTree>
    <p:extLst>
      <p:ext uri="{BB962C8B-B14F-4D97-AF65-F5344CB8AC3E}">
        <p14:creationId xmlns:p14="http://schemas.microsoft.com/office/powerpoint/2010/main" val="316142853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a:defRPr/>
            </a:pPr>
            <a:fld id="{2EC2A53E-BA05-4E42-82A5-A1B6524DC5F4}" type="slidenum">
              <a:rPr lang="el-GR" altLang="el-GR" smtClean="0"/>
              <a:pPr>
                <a:defRPr/>
              </a:pPr>
              <a:t>2</a:t>
            </a:fld>
            <a:endParaRPr lang="el-GR" altLang="el-GR"/>
          </a:p>
        </p:txBody>
      </p:sp>
    </p:spTree>
    <p:extLst>
      <p:ext uri="{BB962C8B-B14F-4D97-AF65-F5344CB8AC3E}">
        <p14:creationId xmlns:p14="http://schemas.microsoft.com/office/powerpoint/2010/main" val="362812774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21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3ABE3CC-AE03-4F79-B54E-7B8675214B91}" type="slidenum">
              <a:rPr lang="el-GR" altLang="el-GR" sz="1200"/>
              <a:pPr eaLnBrk="1" hangingPunct="1"/>
              <a:t>36</a:t>
            </a:fld>
            <a:endParaRPr lang="el-GR" altLang="el-GR" sz="1200"/>
          </a:p>
        </p:txBody>
      </p:sp>
      <p:sp>
        <p:nvSpPr>
          <p:cNvPr id="94211"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4212"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308997360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6C21BD84-7787-436D-89A8-7DEA2C3D2B93}" type="slidenum">
              <a:rPr lang="el-GR" altLang="el-GR" sz="1200"/>
              <a:pPr eaLnBrk="1" hangingPunct="1"/>
              <a:t>37</a:t>
            </a:fld>
            <a:endParaRPr lang="el-GR" altLang="el-GR" sz="1200"/>
          </a:p>
        </p:txBody>
      </p:sp>
      <p:sp>
        <p:nvSpPr>
          <p:cNvPr id="9523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5236"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147398918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625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CB0462C6-A699-4CD8-A456-F82EDEEE1FA1}" type="slidenum">
              <a:rPr lang="el-GR" altLang="el-GR" sz="1200"/>
              <a:pPr eaLnBrk="1" hangingPunct="1"/>
              <a:t>40</a:t>
            </a:fld>
            <a:endParaRPr lang="el-GR" altLang="el-GR" sz="1200"/>
          </a:p>
        </p:txBody>
      </p:sp>
      <p:sp>
        <p:nvSpPr>
          <p:cNvPr id="96259"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6260"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10031081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032E281-9EF7-4B7D-9B25-188BBF0A7D05}" type="slidenum">
              <a:rPr lang="el-GR" altLang="el-GR" sz="1200"/>
              <a:pPr eaLnBrk="1" hangingPunct="1"/>
              <a:t>63</a:t>
            </a:fld>
            <a:endParaRPr lang="el-GR" altLang="el-GR" sz="1200"/>
          </a:p>
        </p:txBody>
      </p:sp>
      <p:sp>
        <p:nvSpPr>
          <p:cNvPr id="97283" name="Rectangle 2"/>
          <p:cNvSpPr>
            <a:spLocks noGrp="1" noRot="1" noChangeAspect="1" noChangeArrowheads="1" noTextEdit="1"/>
          </p:cNvSpPr>
          <p:nvPr>
            <p:ph type="sldImg"/>
          </p:nvPr>
        </p:nvSpPr>
        <p:spPr>
          <a:ln/>
        </p:spPr>
      </p:sp>
      <p:sp>
        <p:nvSpPr>
          <p:cNvPr id="97284"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60306466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30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453B45B-48A2-475C-874B-79379ACEAE3A}" type="slidenum">
              <a:rPr lang="el-GR" altLang="el-GR" sz="1200"/>
              <a:pPr eaLnBrk="1" hangingPunct="1"/>
              <a:t>64</a:t>
            </a:fld>
            <a:endParaRPr lang="el-GR" altLang="el-GR" sz="1200"/>
          </a:p>
        </p:txBody>
      </p:sp>
      <p:sp>
        <p:nvSpPr>
          <p:cNvPr id="98307" name="Rectangle 2"/>
          <p:cNvSpPr>
            <a:spLocks noGrp="1" noRot="1" noChangeAspect="1" noChangeArrowheads="1" noTextEdit="1"/>
          </p:cNvSpPr>
          <p:nvPr>
            <p:ph type="sldImg"/>
          </p:nvPr>
        </p:nvSpPr>
        <p:spPr>
          <a:ln/>
        </p:spPr>
      </p:sp>
      <p:sp>
        <p:nvSpPr>
          <p:cNvPr id="98308"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4130977640"/>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452C49CC-A3DB-4341-9069-37EED7FC3EFB}" type="slidenum">
              <a:rPr lang="el-GR" altLang="el-GR" sz="1200"/>
              <a:pPr eaLnBrk="1" hangingPunct="1"/>
              <a:t>65</a:t>
            </a:fld>
            <a:endParaRPr lang="el-GR" altLang="el-GR" sz="1200"/>
          </a:p>
        </p:txBody>
      </p:sp>
      <p:sp>
        <p:nvSpPr>
          <p:cNvPr id="99331" name="Rectangle 2"/>
          <p:cNvSpPr>
            <a:spLocks noGrp="1" noRot="1" noChangeAspect="1" noChangeArrowheads="1" noTextEdit="1"/>
          </p:cNvSpPr>
          <p:nvPr>
            <p:ph type="sldImg"/>
          </p:nvPr>
        </p:nvSpPr>
        <p:spPr>
          <a:ln/>
        </p:spPr>
      </p:sp>
      <p:sp>
        <p:nvSpPr>
          <p:cNvPr id="99332"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3935664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412804D-E458-4291-9E91-BBA306EAD7C8}" type="slidenum">
              <a:rPr lang="el-GR" altLang="el-GR" sz="1200"/>
              <a:pPr eaLnBrk="1" hangingPunct="1"/>
              <a:t>66</a:t>
            </a:fld>
            <a:endParaRPr lang="el-GR" altLang="el-GR" sz="1200"/>
          </a:p>
        </p:txBody>
      </p:sp>
      <p:sp>
        <p:nvSpPr>
          <p:cNvPr id="100355" name="Rectangle 2"/>
          <p:cNvSpPr>
            <a:spLocks noGrp="1" noRot="1" noChangeAspect="1" noChangeArrowheads="1" noTextEdit="1"/>
          </p:cNvSpPr>
          <p:nvPr>
            <p:ph type="sldImg"/>
          </p:nvPr>
        </p:nvSpPr>
        <p:spPr>
          <a:ln/>
        </p:spPr>
      </p:sp>
      <p:sp>
        <p:nvSpPr>
          <p:cNvPr id="100356" name="Rectangle 3"/>
          <p:cNvSpPr>
            <a:spLocks noGrp="1" noChangeArrowheads="1"/>
          </p:cNvSpPr>
          <p:nvPr>
            <p:ph type="body" idx="1"/>
          </p:nvPr>
        </p:nvSpPr>
        <p:spPr>
          <a:noFill/>
        </p:spPr>
        <p:txBody>
          <a:bodyPr/>
          <a:lstStyle/>
          <a:p>
            <a:pPr eaLnBrk="1" hangingPunct="1"/>
            <a:endParaRPr lang="en-US" altLang="en-US" smtClean="0"/>
          </a:p>
        </p:txBody>
      </p:sp>
    </p:spTree>
    <p:extLst>
      <p:ext uri="{BB962C8B-B14F-4D97-AF65-F5344CB8AC3E}">
        <p14:creationId xmlns:p14="http://schemas.microsoft.com/office/powerpoint/2010/main" val="15531361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endParaRPr lang="el-GR"/>
          </a:p>
        </p:txBody>
      </p:sp>
      <p:sp>
        <p:nvSpPr>
          <p:cNvPr id="4" name="Θέση αριθμού διαφάνειας 3"/>
          <p:cNvSpPr>
            <a:spLocks noGrp="1"/>
          </p:cNvSpPr>
          <p:nvPr>
            <p:ph type="sldNum" sz="quarter" idx="10"/>
          </p:nvPr>
        </p:nvSpPr>
        <p:spPr/>
        <p:txBody>
          <a:bodyPr/>
          <a:lstStyle/>
          <a:p>
            <a:pPr>
              <a:defRPr/>
            </a:pPr>
            <a:fld id="{2EC2A53E-BA05-4E42-82A5-A1B6524DC5F4}" type="slidenum">
              <a:rPr lang="el-GR" altLang="el-GR" smtClean="0"/>
              <a:pPr>
                <a:defRPr/>
              </a:pPr>
              <a:t>4</a:t>
            </a:fld>
            <a:endParaRPr lang="el-GR" altLang="el-GR"/>
          </a:p>
        </p:txBody>
      </p:sp>
    </p:spTree>
    <p:extLst>
      <p:ext uri="{BB962C8B-B14F-4D97-AF65-F5344CB8AC3E}">
        <p14:creationId xmlns:p14="http://schemas.microsoft.com/office/powerpoint/2010/main" val="233450676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BBCAA16-2D62-4547-A776-E198068EC499}" type="slidenum">
              <a:rPr lang="el-GR" altLang="el-GR" sz="1200"/>
              <a:pPr eaLnBrk="1" hangingPunct="1"/>
              <a:t>25</a:t>
            </a:fld>
            <a:endParaRPr lang="el-GR" altLang="el-GR" sz="1200"/>
          </a:p>
        </p:txBody>
      </p:sp>
      <p:sp>
        <p:nvSpPr>
          <p:cNvPr id="87043"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87044"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155695177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806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A3531D17-78D2-43D8-997D-4807D7EA7A1C}" type="slidenum">
              <a:rPr lang="el-GR" altLang="el-GR" sz="1200"/>
              <a:pPr eaLnBrk="1" hangingPunct="1"/>
              <a:t>26</a:t>
            </a:fld>
            <a:endParaRPr lang="el-GR" altLang="el-GR" sz="1200"/>
          </a:p>
        </p:txBody>
      </p:sp>
      <p:sp>
        <p:nvSpPr>
          <p:cNvPr id="88067"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88068"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18769670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90224B6F-E242-4897-AA3C-7F4D67E28E4B}" type="slidenum">
              <a:rPr lang="el-GR" altLang="el-GR" sz="1200"/>
              <a:pPr eaLnBrk="1" hangingPunct="1"/>
              <a:t>29</a:t>
            </a:fld>
            <a:endParaRPr lang="el-GR" altLang="el-GR" sz="1200"/>
          </a:p>
        </p:txBody>
      </p:sp>
      <p:sp>
        <p:nvSpPr>
          <p:cNvPr id="89091"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89092"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390884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B4CF6DD6-A192-4BEC-A1B1-E0E7A718DF85}" type="slidenum">
              <a:rPr lang="el-GR" altLang="el-GR" sz="1200"/>
              <a:pPr eaLnBrk="1" hangingPunct="1"/>
              <a:t>31</a:t>
            </a:fld>
            <a:endParaRPr lang="el-GR" altLang="el-GR" sz="1200"/>
          </a:p>
        </p:txBody>
      </p:sp>
      <p:sp>
        <p:nvSpPr>
          <p:cNvPr id="90115"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0116"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4840325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0898607F-1255-4463-B167-DE39A1A1DD06}" type="slidenum">
              <a:rPr lang="el-GR" altLang="el-GR" sz="1200"/>
              <a:pPr eaLnBrk="1" hangingPunct="1"/>
              <a:t>33</a:t>
            </a:fld>
            <a:endParaRPr lang="el-GR" altLang="el-GR" sz="1200"/>
          </a:p>
        </p:txBody>
      </p:sp>
      <p:sp>
        <p:nvSpPr>
          <p:cNvPr id="91139"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1140"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230126793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2B2B11F7-A134-472C-9F8D-C79D1FE6BBCD}" type="slidenum">
              <a:rPr lang="el-GR" altLang="el-GR" sz="1200"/>
              <a:pPr eaLnBrk="1" hangingPunct="1"/>
              <a:t>34</a:t>
            </a:fld>
            <a:endParaRPr lang="el-GR" altLang="el-GR" sz="1200"/>
          </a:p>
        </p:txBody>
      </p:sp>
      <p:sp>
        <p:nvSpPr>
          <p:cNvPr id="92163"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2164"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420843150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3186" name="Rectangle 7"/>
          <p:cNvSpPr>
            <a:spLocks noGrp="1" noChangeArrowheads="1"/>
          </p:cNvSpPr>
          <p:nvPr>
            <p:ph type="sldNum" sz="quarter" idx="5"/>
          </p:nvPr>
        </p:nvSpPr>
        <p:spPr>
          <a:noFill/>
        </p:spPr>
        <p:txBody>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fld id="{E013B5FC-8B6E-4FC2-B6AC-E421397D8DE9}" type="slidenum">
              <a:rPr lang="el-GR" altLang="el-GR" sz="1200"/>
              <a:pPr eaLnBrk="1" hangingPunct="1"/>
              <a:t>35</a:t>
            </a:fld>
            <a:endParaRPr lang="el-GR" altLang="el-GR" sz="1200"/>
          </a:p>
        </p:txBody>
      </p:sp>
      <p:sp>
        <p:nvSpPr>
          <p:cNvPr id="93187" name="Rectangle 2"/>
          <p:cNvSpPr>
            <a:spLocks noGrp="1" noRot="1" noChangeAspect="1" noChangeArrowheads="1" noTextEdit="1"/>
          </p:cNvSpPr>
          <p:nvPr>
            <p:ph type="sldImg"/>
          </p:nvPr>
        </p:nvSpPr>
        <p:spPr>
          <a:xfrm>
            <a:off x="1150938" y="692150"/>
            <a:ext cx="4556125" cy="3416300"/>
          </a:xfrm>
          <a:ln w="12700" cap="flat">
            <a:solidFill>
              <a:schemeClr val="tx1"/>
            </a:solidFill>
          </a:ln>
        </p:spPr>
      </p:sp>
      <p:sp>
        <p:nvSpPr>
          <p:cNvPr id="93188"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endParaRPr lang="en-US" altLang="el-GR" smtClean="0"/>
          </a:p>
        </p:txBody>
      </p:sp>
    </p:spTree>
    <p:extLst>
      <p:ext uri="{BB962C8B-B14F-4D97-AF65-F5344CB8AC3E}">
        <p14:creationId xmlns:p14="http://schemas.microsoft.com/office/powerpoint/2010/main" val="80804623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l-G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dirty="0"/>
          </a:p>
        </p:txBody>
      </p:sp>
      <p:sp>
        <p:nvSpPr>
          <p:cNvPr id="5" name="Rectangle 6"/>
          <p:cNvSpPr>
            <a:spLocks noGrp="1" noChangeArrowheads="1"/>
          </p:cNvSpPr>
          <p:nvPr>
            <p:ph type="sldNum" sz="quarter" idx="11"/>
          </p:nvPr>
        </p:nvSpPr>
        <p:spPr>
          <a:ln/>
        </p:spPr>
        <p:txBody>
          <a:bodyPr/>
          <a:lstStyle>
            <a:lvl1pPr>
              <a:defRPr/>
            </a:lvl1pPr>
          </a:lstStyle>
          <a:p>
            <a:pPr>
              <a:defRPr/>
            </a:pPr>
            <a:fld id="{138D61B6-03F6-4BA6-8379-5E5B876C46A2}" type="slidenum">
              <a:rPr lang="el-GR" altLang="el-GR"/>
              <a:pPr>
                <a:defRPr/>
              </a:pPr>
              <a:t>‹#›</a:t>
            </a:fld>
            <a:endParaRPr lang="el-GR" altLang="el-GR"/>
          </a:p>
        </p:txBody>
      </p:sp>
    </p:spTree>
    <p:extLst>
      <p:ext uri="{BB962C8B-B14F-4D97-AF65-F5344CB8AC3E}">
        <p14:creationId xmlns:p14="http://schemas.microsoft.com/office/powerpoint/2010/main" val="14422645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5" name="Rectangle 6"/>
          <p:cNvSpPr>
            <a:spLocks noGrp="1" noChangeArrowheads="1"/>
          </p:cNvSpPr>
          <p:nvPr>
            <p:ph type="sldNum" sz="quarter" idx="11"/>
          </p:nvPr>
        </p:nvSpPr>
        <p:spPr>
          <a:ln/>
        </p:spPr>
        <p:txBody>
          <a:bodyPr/>
          <a:lstStyle>
            <a:lvl1pPr>
              <a:defRPr/>
            </a:lvl1pPr>
          </a:lstStyle>
          <a:p>
            <a:pPr>
              <a:defRPr/>
            </a:pPr>
            <a:fld id="{9C303F4E-9AD5-4430-A635-D6B994AC1FD0}" type="slidenum">
              <a:rPr lang="el-GR" altLang="el-GR"/>
              <a:pPr>
                <a:defRPr/>
              </a:pPr>
              <a:t>‹#›</a:t>
            </a:fld>
            <a:endParaRPr lang="el-GR" altLang="el-GR"/>
          </a:p>
        </p:txBody>
      </p:sp>
    </p:spTree>
    <p:extLst>
      <p:ext uri="{BB962C8B-B14F-4D97-AF65-F5344CB8AC3E}">
        <p14:creationId xmlns:p14="http://schemas.microsoft.com/office/powerpoint/2010/main" val="150870991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05600" y="304800"/>
            <a:ext cx="2133600" cy="5791200"/>
          </a:xfrm>
        </p:spPr>
        <p:txBody>
          <a:bodyPr vert="eaVert"/>
          <a:lstStyle/>
          <a:p>
            <a:r>
              <a:rPr lang="en-US" smtClean="0"/>
              <a:t>Click to edit Master title style</a:t>
            </a:r>
            <a:endParaRPr lang="el-GR"/>
          </a:p>
        </p:txBody>
      </p:sp>
      <p:sp>
        <p:nvSpPr>
          <p:cNvPr id="3" name="Vertical Text Placeholder 2"/>
          <p:cNvSpPr>
            <a:spLocks noGrp="1"/>
          </p:cNvSpPr>
          <p:nvPr>
            <p:ph type="body" orient="vert" idx="1"/>
          </p:nvPr>
        </p:nvSpPr>
        <p:spPr>
          <a:xfrm>
            <a:off x="304800" y="304800"/>
            <a:ext cx="624840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5" name="Rectangle 6"/>
          <p:cNvSpPr>
            <a:spLocks noGrp="1" noChangeArrowheads="1"/>
          </p:cNvSpPr>
          <p:nvPr>
            <p:ph type="sldNum" sz="quarter" idx="11"/>
          </p:nvPr>
        </p:nvSpPr>
        <p:spPr>
          <a:ln/>
        </p:spPr>
        <p:txBody>
          <a:bodyPr/>
          <a:lstStyle>
            <a:lvl1pPr>
              <a:defRPr/>
            </a:lvl1pPr>
          </a:lstStyle>
          <a:p>
            <a:pPr>
              <a:defRPr/>
            </a:pPr>
            <a:fld id="{593F4067-2421-4C5E-A95C-F95A0279D3AA}" type="slidenum">
              <a:rPr lang="el-GR" altLang="el-GR"/>
              <a:pPr>
                <a:defRPr/>
              </a:pPr>
              <a:t>‹#›</a:t>
            </a:fld>
            <a:endParaRPr lang="el-GR" altLang="el-GR"/>
          </a:p>
        </p:txBody>
      </p:sp>
    </p:spTree>
    <p:extLst>
      <p:ext uri="{BB962C8B-B14F-4D97-AF65-F5344CB8AC3E}">
        <p14:creationId xmlns:p14="http://schemas.microsoft.com/office/powerpoint/2010/main" val="1936472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304800" y="304800"/>
            <a:ext cx="8458200" cy="762000"/>
          </a:xfrm>
        </p:spPr>
        <p:txBody>
          <a:bodyPr/>
          <a:lstStyle/>
          <a:p>
            <a:r>
              <a:rPr lang="en-US" smtClean="0"/>
              <a:t>Click to edit Master title style</a:t>
            </a:r>
            <a:endParaRPr lang="el-GR"/>
          </a:p>
        </p:txBody>
      </p:sp>
      <p:sp>
        <p:nvSpPr>
          <p:cNvPr id="3" name="Table Placeholder 2"/>
          <p:cNvSpPr>
            <a:spLocks noGrp="1"/>
          </p:cNvSpPr>
          <p:nvPr>
            <p:ph type="tbl" idx="1"/>
          </p:nvPr>
        </p:nvSpPr>
        <p:spPr>
          <a:xfrm>
            <a:off x="304800" y="1371600"/>
            <a:ext cx="8534400" cy="4724400"/>
          </a:xfrm>
        </p:spPr>
        <p:txBody>
          <a:bodyPr/>
          <a:lstStyle/>
          <a:p>
            <a:pPr lvl="0"/>
            <a:endParaRPr lang="el-GR" noProof="0" smtClean="0"/>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5" name="Rectangle 6"/>
          <p:cNvSpPr>
            <a:spLocks noGrp="1" noChangeArrowheads="1"/>
          </p:cNvSpPr>
          <p:nvPr>
            <p:ph type="sldNum" sz="quarter" idx="11"/>
          </p:nvPr>
        </p:nvSpPr>
        <p:spPr>
          <a:ln/>
        </p:spPr>
        <p:txBody>
          <a:bodyPr/>
          <a:lstStyle>
            <a:lvl1pPr>
              <a:defRPr/>
            </a:lvl1pPr>
          </a:lstStyle>
          <a:p>
            <a:pPr>
              <a:defRPr/>
            </a:pPr>
            <a:fld id="{67692218-8660-4485-9AA2-06A9ED175752}" type="slidenum">
              <a:rPr lang="el-GR" altLang="el-GR"/>
              <a:pPr>
                <a:defRPr/>
              </a:pPr>
              <a:t>‹#›</a:t>
            </a:fld>
            <a:endParaRPr lang="el-GR" altLang="el-GR"/>
          </a:p>
        </p:txBody>
      </p:sp>
    </p:spTree>
    <p:extLst>
      <p:ext uri="{BB962C8B-B14F-4D97-AF65-F5344CB8AC3E}">
        <p14:creationId xmlns:p14="http://schemas.microsoft.com/office/powerpoint/2010/main" val="12195147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5" name="Rectangle 6"/>
          <p:cNvSpPr>
            <a:spLocks noGrp="1" noChangeArrowheads="1"/>
          </p:cNvSpPr>
          <p:nvPr>
            <p:ph type="sldNum" sz="quarter" idx="11"/>
          </p:nvPr>
        </p:nvSpPr>
        <p:spPr>
          <a:ln/>
        </p:spPr>
        <p:txBody>
          <a:bodyPr/>
          <a:lstStyle>
            <a:lvl1pPr>
              <a:defRPr/>
            </a:lvl1pPr>
          </a:lstStyle>
          <a:p>
            <a:pPr>
              <a:defRPr/>
            </a:pPr>
            <a:fld id="{036A59EB-0983-46A2-8274-4BE2D3E6DEF3}" type="slidenum">
              <a:rPr lang="el-GR" altLang="el-GR"/>
              <a:pPr>
                <a:defRPr/>
              </a:pPr>
              <a:t>‹#›</a:t>
            </a:fld>
            <a:endParaRPr lang="el-GR" altLang="el-GR"/>
          </a:p>
        </p:txBody>
      </p:sp>
    </p:spTree>
    <p:extLst>
      <p:ext uri="{BB962C8B-B14F-4D97-AF65-F5344CB8AC3E}">
        <p14:creationId xmlns:p14="http://schemas.microsoft.com/office/powerpoint/2010/main" val="18706089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l-G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5" name="Rectangle 6"/>
          <p:cNvSpPr>
            <a:spLocks noGrp="1" noChangeArrowheads="1"/>
          </p:cNvSpPr>
          <p:nvPr>
            <p:ph type="sldNum" sz="quarter" idx="11"/>
          </p:nvPr>
        </p:nvSpPr>
        <p:spPr>
          <a:ln/>
        </p:spPr>
        <p:txBody>
          <a:bodyPr/>
          <a:lstStyle>
            <a:lvl1pPr>
              <a:defRPr/>
            </a:lvl1pPr>
          </a:lstStyle>
          <a:p>
            <a:pPr>
              <a:defRPr/>
            </a:pPr>
            <a:fld id="{F4B376E0-73B1-48C7-8833-29525A7D3764}" type="slidenum">
              <a:rPr lang="el-GR" altLang="el-GR"/>
              <a:pPr>
                <a:defRPr/>
              </a:pPr>
              <a:t>‹#›</a:t>
            </a:fld>
            <a:endParaRPr lang="el-GR" altLang="el-GR"/>
          </a:p>
        </p:txBody>
      </p:sp>
    </p:spTree>
    <p:extLst>
      <p:ext uri="{BB962C8B-B14F-4D97-AF65-F5344CB8AC3E}">
        <p14:creationId xmlns:p14="http://schemas.microsoft.com/office/powerpoint/2010/main" val="16993140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Content Placeholder 2"/>
          <p:cNvSpPr>
            <a:spLocks noGrp="1"/>
          </p:cNvSpPr>
          <p:nvPr>
            <p:ph sz="half" idx="1"/>
          </p:nvPr>
        </p:nvSpPr>
        <p:spPr>
          <a:xfrm>
            <a:off x="3048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Content Placeholder 3"/>
          <p:cNvSpPr>
            <a:spLocks noGrp="1"/>
          </p:cNvSpPr>
          <p:nvPr>
            <p:ph sz="half" idx="2"/>
          </p:nvPr>
        </p:nvSpPr>
        <p:spPr>
          <a:xfrm>
            <a:off x="4648200" y="1371600"/>
            <a:ext cx="4191000" cy="47244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6" name="Rectangle 6"/>
          <p:cNvSpPr>
            <a:spLocks noGrp="1" noChangeArrowheads="1"/>
          </p:cNvSpPr>
          <p:nvPr>
            <p:ph type="sldNum" sz="quarter" idx="11"/>
          </p:nvPr>
        </p:nvSpPr>
        <p:spPr>
          <a:ln/>
        </p:spPr>
        <p:txBody>
          <a:bodyPr/>
          <a:lstStyle>
            <a:lvl1pPr>
              <a:defRPr/>
            </a:lvl1pPr>
          </a:lstStyle>
          <a:p>
            <a:pPr>
              <a:defRPr/>
            </a:pPr>
            <a:fld id="{4DEED0ED-5237-4972-9F04-936A73AFC13F}" type="slidenum">
              <a:rPr lang="el-GR" altLang="el-GR"/>
              <a:pPr>
                <a:defRPr/>
              </a:pPr>
              <a:t>‹#›</a:t>
            </a:fld>
            <a:endParaRPr lang="el-GR" altLang="el-GR"/>
          </a:p>
        </p:txBody>
      </p:sp>
    </p:spTree>
    <p:extLst>
      <p:ext uri="{BB962C8B-B14F-4D97-AF65-F5344CB8AC3E}">
        <p14:creationId xmlns:p14="http://schemas.microsoft.com/office/powerpoint/2010/main" val="1800412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l-G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7"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8" name="Rectangle 6"/>
          <p:cNvSpPr>
            <a:spLocks noGrp="1" noChangeArrowheads="1"/>
          </p:cNvSpPr>
          <p:nvPr>
            <p:ph type="sldNum" sz="quarter" idx="11"/>
          </p:nvPr>
        </p:nvSpPr>
        <p:spPr>
          <a:ln/>
        </p:spPr>
        <p:txBody>
          <a:bodyPr/>
          <a:lstStyle>
            <a:lvl1pPr>
              <a:defRPr/>
            </a:lvl1pPr>
          </a:lstStyle>
          <a:p>
            <a:pPr>
              <a:defRPr/>
            </a:pPr>
            <a:fld id="{9F3C41C1-628C-4D7E-8146-398FC8BC6105}" type="slidenum">
              <a:rPr lang="el-GR" altLang="el-GR"/>
              <a:pPr>
                <a:defRPr/>
              </a:pPr>
              <a:t>‹#›</a:t>
            </a:fld>
            <a:endParaRPr lang="el-GR" altLang="el-GR"/>
          </a:p>
        </p:txBody>
      </p:sp>
    </p:spTree>
    <p:extLst>
      <p:ext uri="{BB962C8B-B14F-4D97-AF65-F5344CB8AC3E}">
        <p14:creationId xmlns:p14="http://schemas.microsoft.com/office/powerpoint/2010/main" val="4271462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l-GR"/>
          </a:p>
        </p:txBody>
      </p:sp>
      <p:sp>
        <p:nvSpPr>
          <p:cNvPr id="3"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4" name="Rectangle 6"/>
          <p:cNvSpPr>
            <a:spLocks noGrp="1" noChangeArrowheads="1"/>
          </p:cNvSpPr>
          <p:nvPr>
            <p:ph type="sldNum" sz="quarter" idx="11"/>
          </p:nvPr>
        </p:nvSpPr>
        <p:spPr>
          <a:ln/>
        </p:spPr>
        <p:txBody>
          <a:bodyPr/>
          <a:lstStyle>
            <a:lvl1pPr>
              <a:defRPr/>
            </a:lvl1pPr>
          </a:lstStyle>
          <a:p>
            <a:pPr>
              <a:defRPr/>
            </a:pPr>
            <a:fld id="{2BF16B4B-41FD-481D-99AE-E07C6580DCC8}" type="slidenum">
              <a:rPr lang="el-GR" altLang="el-GR"/>
              <a:pPr>
                <a:defRPr/>
              </a:pPr>
              <a:t>‹#›</a:t>
            </a:fld>
            <a:endParaRPr lang="el-GR" altLang="el-GR"/>
          </a:p>
        </p:txBody>
      </p:sp>
    </p:spTree>
    <p:extLst>
      <p:ext uri="{BB962C8B-B14F-4D97-AF65-F5344CB8AC3E}">
        <p14:creationId xmlns:p14="http://schemas.microsoft.com/office/powerpoint/2010/main" val="2218955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3" name="Rectangle 6"/>
          <p:cNvSpPr>
            <a:spLocks noGrp="1" noChangeArrowheads="1"/>
          </p:cNvSpPr>
          <p:nvPr>
            <p:ph type="sldNum" sz="quarter" idx="11"/>
          </p:nvPr>
        </p:nvSpPr>
        <p:spPr>
          <a:ln/>
        </p:spPr>
        <p:txBody>
          <a:bodyPr/>
          <a:lstStyle>
            <a:lvl1pPr>
              <a:defRPr/>
            </a:lvl1pPr>
          </a:lstStyle>
          <a:p>
            <a:pPr>
              <a:defRPr/>
            </a:pPr>
            <a:fld id="{BB9B1747-3B39-4231-9ED1-D3842CD56FDB}" type="slidenum">
              <a:rPr lang="el-GR" altLang="el-GR"/>
              <a:pPr>
                <a:defRPr/>
              </a:pPr>
              <a:t>‹#›</a:t>
            </a:fld>
            <a:endParaRPr lang="el-GR" altLang="el-GR"/>
          </a:p>
        </p:txBody>
      </p:sp>
    </p:spTree>
    <p:extLst>
      <p:ext uri="{BB962C8B-B14F-4D97-AF65-F5344CB8AC3E}">
        <p14:creationId xmlns:p14="http://schemas.microsoft.com/office/powerpoint/2010/main" val="11397354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l-G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l-G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6" name="Rectangle 6"/>
          <p:cNvSpPr>
            <a:spLocks noGrp="1" noChangeArrowheads="1"/>
          </p:cNvSpPr>
          <p:nvPr>
            <p:ph type="sldNum" sz="quarter" idx="11"/>
          </p:nvPr>
        </p:nvSpPr>
        <p:spPr>
          <a:ln/>
        </p:spPr>
        <p:txBody>
          <a:bodyPr/>
          <a:lstStyle>
            <a:lvl1pPr>
              <a:defRPr/>
            </a:lvl1pPr>
          </a:lstStyle>
          <a:p>
            <a:pPr>
              <a:defRPr/>
            </a:pPr>
            <a:fld id="{DAE156A6-3F25-4580-9024-33347DF3B134}" type="slidenum">
              <a:rPr lang="el-GR" altLang="el-GR"/>
              <a:pPr>
                <a:defRPr/>
              </a:pPr>
              <a:t>‹#›</a:t>
            </a:fld>
            <a:endParaRPr lang="el-GR" altLang="el-GR"/>
          </a:p>
        </p:txBody>
      </p:sp>
    </p:spTree>
    <p:extLst>
      <p:ext uri="{BB962C8B-B14F-4D97-AF65-F5344CB8AC3E}">
        <p14:creationId xmlns:p14="http://schemas.microsoft.com/office/powerpoint/2010/main" val="14958125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l-G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l-GR"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5"/>
          <p:cNvSpPr>
            <a:spLocks noGrp="1" noChangeArrowheads="1"/>
          </p:cNvSpPr>
          <p:nvPr>
            <p:ph type="ftr" sz="quarter" idx="10"/>
          </p:nvPr>
        </p:nvSpPr>
        <p:spPr>
          <a:ln/>
        </p:spPr>
        <p:txBody>
          <a:bodyPr/>
          <a:lstStyle>
            <a:lvl1pPr>
              <a:defRPr/>
            </a:lvl1pPr>
          </a:lstStyle>
          <a:p>
            <a:pPr>
              <a:defRPr/>
            </a:pPr>
            <a:r>
              <a:rPr lang="el-GR" altLang="el-GR" smtClean="0"/>
              <a:t>ΔΠΘ-ΤΜΗΜΑ ΜΠΔ: ΑΝΤΙΚΕΙΜΕΝΟΣΤΡΑΦΗΣ ΠΡΟΓΡΑΜΜΑΤΙΣΜΟΣ / 07</a:t>
            </a:r>
            <a:endParaRPr lang="el-GR" altLang="el-GR"/>
          </a:p>
        </p:txBody>
      </p:sp>
      <p:sp>
        <p:nvSpPr>
          <p:cNvPr id="6" name="Rectangle 6"/>
          <p:cNvSpPr>
            <a:spLocks noGrp="1" noChangeArrowheads="1"/>
          </p:cNvSpPr>
          <p:nvPr>
            <p:ph type="sldNum" sz="quarter" idx="11"/>
          </p:nvPr>
        </p:nvSpPr>
        <p:spPr>
          <a:ln/>
        </p:spPr>
        <p:txBody>
          <a:bodyPr/>
          <a:lstStyle>
            <a:lvl1pPr>
              <a:defRPr/>
            </a:lvl1pPr>
          </a:lstStyle>
          <a:p>
            <a:pPr>
              <a:defRPr/>
            </a:pPr>
            <a:fld id="{308E21E8-C201-48F0-A715-07BDF467645B}" type="slidenum">
              <a:rPr lang="el-GR" altLang="el-GR"/>
              <a:pPr>
                <a:defRPr/>
              </a:pPr>
              <a:t>‹#›</a:t>
            </a:fld>
            <a:endParaRPr lang="el-GR" altLang="el-GR"/>
          </a:p>
        </p:txBody>
      </p:sp>
    </p:spTree>
    <p:extLst>
      <p:ext uri="{BB962C8B-B14F-4D97-AF65-F5344CB8AC3E}">
        <p14:creationId xmlns:p14="http://schemas.microsoft.com/office/powerpoint/2010/main" val="73930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04800" y="304800"/>
            <a:ext cx="84582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l-GR" altLang="el-GR" smtClean="0"/>
              <a:t>Κάντε κλικ για να επεξεργαστείτε τον τίτλο</a:t>
            </a:r>
          </a:p>
        </p:txBody>
      </p:sp>
      <p:sp>
        <p:nvSpPr>
          <p:cNvPr id="1027" name="Rectangle 3"/>
          <p:cNvSpPr>
            <a:spLocks noGrp="1" noChangeArrowheads="1"/>
          </p:cNvSpPr>
          <p:nvPr>
            <p:ph type="body" idx="1"/>
          </p:nvPr>
        </p:nvSpPr>
        <p:spPr bwMode="auto">
          <a:xfrm>
            <a:off x="304800" y="1371600"/>
            <a:ext cx="8534400" cy="472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l-GR" altLang="el-GR" smtClean="0"/>
              <a:t>Κάντε κλικ για να επεξεργαστείτε τα στυλ κειμένου του υποδείγματος</a:t>
            </a:r>
          </a:p>
          <a:p>
            <a:pPr lvl="1"/>
            <a:r>
              <a:rPr lang="el-GR" altLang="el-GR" smtClean="0"/>
              <a:t>Δεύτερου επιπέδου</a:t>
            </a:r>
          </a:p>
          <a:p>
            <a:pPr lvl="2"/>
            <a:r>
              <a:rPr lang="el-GR" altLang="el-GR" smtClean="0"/>
              <a:t>Τρίτου επιπέδου</a:t>
            </a:r>
          </a:p>
          <a:p>
            <a:pPr lvl="3"/>
            <a:r>
              <a:rPr lang="el-GR" altLang="el-GR" smtClean="0"/>
              <a:t>Τέταρτου επιπέδου</a:t>
            </a:r>
          </a:p>
          <a:p>
            <a:pPr lvl="4"/>
            <a:r>
              <a:rPr lang="el-GR" altLang="el-GR" smtClean="0"/>
              <a:t>Πέμπτου επιπέδου</a:t>
            </a:r>
          </a:p>
        </p:txBody>
      </p:sp>
      <p:sp>
        <p:nvSpPr>
          <p:cNvPr id="1029" name="Rectangle 5"/>
          <p:cNvSpPr>
            <a:spLocks noGrp="1" noChangeArrowheads="1"/>
          </p:cNvSpPr>
          <p:nvPr>
            <p:ph type="ftr" sz="quarter" idx="3"/>
          </p:nvPr>
        </p:nvSpPr>
        <p:spPr bwMode="auto">
          <a:xfrm>
            <a:off x="304800" y="6248400"/>
            <a:ext cx="7086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200" b="1" dirty="0" smtClean="0">
                <a:solidFill>
                  <a:srgbClr val="008080"/>
                </a:solidFill>
                <a:latin typeface="+mn-lt"/>
              </a:defRPr>
            </a:lvl1pPr>
          </a:lstStyle>
          <a:p>
            <a:pPr>
              <a:defRPr/>
            </a:pPr>
            <a:r>
              <a:rPr lang="el-GR" altLang="el-GR" smtClean="0"/>
              <a:t>ΔΠΘ-ΤΜΗΜΑ ΜΠΔ: ΑΝΤΙΚΕΙΜΕΝΟΣΤΡΑΦΗΣ ΠΡΟΓΡΑΜΜΑΤΙΣΜΟΣ / 07</a:t>
            </a:r>
            <a:endParaRPr lang="el-GR" altLang="el-GR"/>
          </a:p>
        </p:txBody>
      </p:sp>
      <p:sp>
        <p:nvSpPr>
          <p:cNvPr id="1030" name="Rectangle 6"/>
          <p:cNvSpPr>
            <a:spLocks noGrp="1" noChangeArrowheads="1"/>
          </p:cNvSpPr>
          <p:nvPr>
            <p:ph type="sldNum" sz="quarter" idx="4"/>
          </p:nvPr>
        </p:nvSpPr>
        <p:spPr bwMode="auto">
          <a:xfrm>
            <a:off x="7620000" y="6248400"/>
            <a:ext cx="1143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b="1" smtClean="0">
                <a:solidFill>
                  <a:srgbClr val="008080"/>
                </a:solidFill>
                <a:latin typeface="+mn-lt"/>
              </a:defRPr>
            </a:lvl1pPr>
          </a:lstStyle>
          <a:p>
            <a:pPr>
              <a:defRPr/>
            </a:pPr>
            <a:fld id="{C9A7D25E-10D6-4865-8EF0-249EE090B628}" type="slidenum">
              <a:rPr lang="el-GR" altLang="el-GR"/>
              <a:pPr>
                <a:defRPr/>
              </a:pPr>
              <a:t>‹#›</a:t>
            </a:fld>
            <a:endParaRPr lang="el-GR" alt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hf hdr="0" ftr="0" dt="0"/>
  <p:txStyles>
    <p:titleStyle>
      <a:lvl1pPr algn="ctr" rtl="0" eaLnBrk="0" fontAlgn="base" hangingPunct="0">
        <a:spcBef>
          <a:spcPct val="0"/>
        </a:spcBef>
        <a:spcAft>
          <a:spcPct val="0"/>
        </a:spcAft>
        <a:defRPr sz="3200">
          <a:solidFill>
            <a:srgbClr val="008080"/>
          </a:solidFill>
          <a:latin typeface="+mj-lt"/>
          <a:ea typeface="+mj-ea"/>
          <a:cs typeface="+mj-cs"/>
        </a:defRPr>
      </a:lvl1pPr>
      <a:lvl2pPr algn="ctr" rtl="0" eaLnBrk="0" fontAlgn="base" hangingPunct="0">
        <a:spcBef>
          <a:spcPct val="0"/>
        </a:spcBef>
        <a:spcAft>
          <a:spcPct val="0"/>
        </a:spcAft>
        <a:defRPr sz="3200">
          <a:solidFill>
            <a:srgbClr val="008080"/>
          </a:solidFill>
          <a:latin typeface="Comic Sans MS" pitchFamily="66" charset="0"/>
        </a:defRPr>
      </a:lvl2pPr>
      <a:lvl3pPr algn="ctr" rtl="0" eaLnBrk="0" fontAlgn="base" hangingPunct="0">
        <a:spcBef>
          <a:spcPct val="0"/>
        </a:spcBef>
        <a:spcAft>
          <a:spcPct val="0"/>
        </a:spcAft>
        <a:defRPr sz="3200">
          <a:solidFill>
            <a:srgbClr val="008080"/>
          </a:solidFill>
          <a:latin typeface="Comic Sans MS" pitchFamily="66" charset="0"/>
        </a:defRPr>
      </a:lvl3pPr>
      <a:lvl4pPr algn="ctr" rtl="0" eaLnBrk="0" fontAlgn="base" hangingPunct="0">
        <a:spcBef>
          <a:spcPct val="0"/>
        </a:spcBef>
        <a:spcAft>
          <a:spcPct val="0"/>
        </a:spcAft>
        <a:defRPr sz="3200">
          <a:solidFill>
            <a:srgbClr val="008080"/>
          </a:solidFill>
          <a:latin typeface="Comic Sans MS" pitchFamily="66" charset="0"/>
        </a:defRPr>
      </a:lvl4pPr>
      <a:lvl5pPr algn="ctr" rtl="0" eaLnBrk="0" fontAlgn="base" hangingPunct="0">
        <a:spcBef>
          <a:spcPct val="0"/>
        </a:spcBef>
        <a:spcAft>
          <a:spcPct val="0"/>
        </a:spcAft>
        <a:defRPr sz="3200">
          <a:solidFill>
            <a:srgbClr val="008080"/>
          </a:solidFill>
          <a:latin typeface="Comic Sans MS" pitchFamily="66" charset="0"/>
        </a:defRPr>
      </a:lvl5pPr>
      <a:lvl6pPr marL="457200" algn="ctr" rtl="0" fontAlgn="base">
        <a:spcBef>
          <a:spcPct val="0"/>
        </a:spcBef>
        <a:spcAft>
          <a:spcPct val="0"/>
        </a:spcAft>
        <a:defRPr sz="3200">
          <a:solidFill>
            <a:srgbClr val="008080"/>
          </a:solidFill>
          <a:latin typeface="Comic Sans MS" pitchFamily="66" charset="0"/>
        </a:defRPr>
      </a:lvl6pPr>
      <a:lvl7pPr marL="914400" algn="ctr" rtl="0" fontAlgn="base">
        <a:spcBef>
          <a:spcPct val="0"/>
        </a:spcBef>
        <a:spcAft>
          <a:spcPct val="0"/>
        </a:spcAft>
        <a:defRPr sz="3200">
          <a:solidFill>
            <a:srgbClr val="008080"/>
          </a:solidFill>
          <a:latin typeface="Comic Sans MS" pitchFamily="66" charset="0"/>
        </a:defRPr>
      </a:lvl7pPr>
      <a:lvl8pPr marL="1371600" algn="ctr" rtl="0" fontAlgn="base">
        <a:spcBef>
          <a:spcPct val="0"/>
        </a:spcBef>
        <a:spcAft>
          <a:spcPct val="0"/>
        </a:spcAft>
        <a:defRPr sz="3200">
          <a:solidFill>
            <a:srgbClr val="008080"/>
          </a:solidFill>
          <a:latin typeface="Comic Sans MS" pitchFamily="66" charset="0"/>
        </a:defRPr>
      </a:lvl8pPr>
      <a:lvl9pPr marL="1828800" algn="ctr" rtl="0" fontAlgn="base">
        <a:spcBef>
          <a:spcPct val="0"/>
        </a:spcBef>
        <a:spcAft>
          <a:spcPct val="0"/>
        </a:spcAft>
        <a:defRPr sz="3200">
          <a:solidFill>
            <a:srgbClr val="008080"/>
          </a:solidFill>
          <a:latin typeface="Comic Sans MS" pitchFamily="66" charset="0"/>
        </a:defRPr>
      </a:lvl9pPr>
    </p:titleStyle>
    <p:bodyStyle>
      <a:lvl1pPr marL="342900" indent="-342900" algn="l" rtl="0" eaLnBrk="0" fontAlgn="base" hangingPunct="0">
        <a:spcBef>
          <a:spcPct val="20000"/>
        </a:spcBef>
        <a:spcAft>
          <a:spcPct val="0"/>
        </a:spcAft>
        <a:buChar char="•"/>
        <a:defRPr sz="28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4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400">
          <a:solidFill>
            <a:schemeClr val="tx1"/>
          </a:solidFill>
          <a:latin typeface="+mn-lt"/>
        </a:defRPr>
      </a:lvl4pPr>
      <a:lvl5pPr marL="2057400" indent="-228600" algn="l" rtl="0" eaLnBrk="0" fontAlgn="base" hangingPunct="0">
        <a:spcBef>
          <a:spcPct val="20000"/>
        </a:spcBef>
        <a:spcAft>
          <a:spcPct val="0"/>
        </a:spcAft>
        <a:buChar char="»"/>
        <a:defRPr sz="2400">
          <a:solidFill>
            <a:schemeClr val="tx1"/>
          </a:solidFill>
          <a:latin typeface="+mn-lt"/>
        </a:defRPr>
      </a:lvl5pPr>
      <a:lvl6pPr marL="2514600" indent="-228600" algn="l" rtl="0" fontAlgn="base">
        <a:spcBef>
          <a:spcPct val="20000"/>
        </a:spcBef>
        <a:spcAft>
          <a:spcPct val="0"/>
        </a:spcAft>
        <a:buChar char="»"/>
        <a:defRPr sz="2400">
          <a:solidFill>
            <a:schemeClr val="tx1"/>
          </a:solidFill>
          <a:latin typeface="+mn-lt"/>
        </a:defRPr>
      </a:lvl6pPr>
      <a:lvl7pPr marL="2971800" indent="-228600" algn="l" rtl="0" fontAlgn="base">
        <a:spcBef>
          <a:spcPct val="20000"/>
        </a:spcBef>
        <a:spcAft>
          <a:spcPct val="0"/>
        </a:spcAft>
        <a:buChar char="»"/>
        <a:defRPr sz="2400">
          <a:solidFill>
            <a:schemeClr val="tx1"/>
          </a:solidFill>
          <a:latin typeface="+mn-lt"/>
        </a:defRPr>
      </a:lvl7pPr>
      <a:lvl8pPr marL="3429000" indent="-228600" algn="l" rtl="0" fontAlgn="base">
        <a:spcBef>
          <a:spcPct val="20000"/>
        </a:spcBef>
        <a:spcAft>
          <a:spcPct val="0"/>
        </a:spcAft>
        <a:buChar char="»"/>
        <a:defRPr sz="2400">
          <a:solidFill>
            <a:schemeClr val="tx1"/>
          </a:solidFill>
          <a:latin typeface="+mn-lt"/>
        </a:defRPr>
      </a:lvl8pPr>
      <a:lvl9pPr marL="3886200" indent="-228600" algn="l" rtl="0" fontAlgn="base">
        <a:spcBef>
          <a:spcPct val="20000"/>
        </a:spcBef>
        <a:spcAft>
          <a:spcPct val="0"/>
        </a:spcAft>
        <a:buChar char="»"/>
        <a:defRPr sz="2400">
          <a:solidFill>
            <a:schemeClr val="tx1"/>
          </a:solidFill>
          <a:latin typeface="+mn-lt"/>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8" Type="http://schemas.openxmlformats.org/officeDocument/2006/relationships/image" Target="../media/image7.wmf"/><Relationship Id="rId13" Type="http://schemas.openxmlformats.org/officeDocument/2006/relationships/image" Target="../media/image12.wmf"/><Relationship Id="rId3" Type="http://schemas.openxmlformats.org/officeDocument/2006/relationships/image" Target="../media/image2.wmf"/><Relationship Id="rId7" Type="http://schemas.openxmlformats.org/officeDocument/2006/relationships/image" Target="../media/image6.wmf"/><Relationship Id="rId12" Type="http://schemas.openxmlformats.org/officeDocument/2006/relationships/image" Target="../media/image11.wmf"/><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5.wmf"/><Relationship Id="rId11" Type="http://schemas.openxmlformats.org/officeDocument/2006/relationships/image" Target="../media/image10.wmf"/><Relationship Id="rId5" Type="http://schemas.openxmlformats.org/officeDocument/2006/relationships/image" Target="../media/image4.wmf"/><Relationship Id="rId15" Type="http://schemas.openxmlformats.org/officeDocument/2006/relationships/image" Target="../media/image14.wmf"/><Relationship Id="rId10" Type="http://schemas.openxmlformats.org/officeDocument/2006/relationships/image" Target="../media/image9.wmf"/><Relationship Id="rId4" Type="http://schemas.openxmlformats.org/officeDocument/2006/relationships/image" Target="../media/image3.wmf"/><Relationship Id="rId9" Type="http://schemas.openxmlformats.org/officeDocument/2006/relationships/image" Target="../media/image8.wmf"/><Relationship Id="rId14" Type="http://schemas.openxmlformats.org/officeDocument/2006/relationships/image" Target="../media/image13.wmf"/></Relationships>
</file>

<file path=ppt/slides/_rels/slide26.xml.rels><?xml version="1.0" encoding="UTF-8" standalone="yes"?>
<Relationships xmlns="http://schemas.openxmlformats.org/package/2006/relationships"><Relationship Id="rId3" Type="http://schemas.openxmlformats.org/officeDocument/2006/relationships/image" Target="../media/image15.wmf"/><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6.wmf"/></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3" Type="http://schemas.openxmlformats.org/officeDocument/2006/relationships/image" Target="../media/image17.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w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18.emf"/></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19.emf"/></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2.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8634143A-D184-494D-9FD4-670AFD220541}" type="slidenum">
              <a:rPr lang="el-GR" altLang="el-GR"/>
              <a:pPr>
                <a:defRPr/>
              </a:pPr>
              <a:t>1</a:t>
            </a:fld>
            <a:endParaRPr lang="el-GR" altLang="el-GR" dirty="0"/>
          </a:p>
        </p:txBody>
      </p:sp>
      <p:sp>
        <p:nvSpPr>
          <p:cNvPr id="2052" name="Rectangle 4"/>
          <p:cNvSpPr>
            <a:spLocks noGrp="1" noChangeArrowheads="1"/>
          </p:cNvSpPr>
          <p:nvPr>
            <p:ph type="ctrTitle"/>
          </p:nvPr>
        </p:nvSpPr>
        <p:spPr>
          <a:xfrm>
            <a:off x="539750" y="620713"/>
            <a:ext cx="7772400" cy="792162"/>
          </a:xfrm>
        </p:spPr>
        <p:txBody>
          <a:bodyPr/>
          <a:lstStyle/>
          <a:p>
            <a:pPr eaLnBrk="1" hangingPunct="1"/>
            <a:r>
              <a:rPr lang="el-GR" altLang="el-GR" dirty="0" smtClean="0">
                <a:solidFill>
                  <a:srgbClr val="CC0000"/>
                </a:solidFill>
              </a:rPr>
              <a:t>Κληρονομικότητα</a:t>
            </a:r>
            <a:r>
              <a:rPr lang="en-US" altLang="el-GR" dirty="0" smtClean="0">
                <a:solidFill>
                  <a:srgbClr val="CC0000"/>
                </a:solidFill>
              </a:rPr>
              <a:t> (Inheritance)</a:t>
            </a:r>
            <a:endParaRPr lang="en-US" altLang="el-GR" dirty="0" smtClean="0"/>
          </a:p>
        </p:txBody>
      </p:sp>
      <p:sp>
        <p:nvSpPr>
          <p:cNvPr id="2053" name="Rectangle 5"/>
          <p:cNvSpPr>
            <a:spLocks noGrp="1" noChangeArrowheads="1"/>
          </p:cNvSpPr>
          <p:nvPr>
            <p:ph type="subTitle" idx="1"/>
          </p:nvPr>
        </p:nvSpPr>
        <p:spPr>
          <a:xfrm>
            <a:off x="539750" y="1628775"/>
            <a:ext cx="8064500" cy="4105275"/>
          </a:xfrm>
        </p:spPr>
        <p:txBody>
          <a:bodyPr/>
          <a:lstStyle/>
          <a:p>
            <a:pPr algn="l" eaLnBrk="1" hangingPunct="1"/>
            <a:r>
              <a:rPr lang="el-GR" altLang="el-GR" sz="2400" dirty="0" smtClean="0">
                <a:solidFill>
                  <a:srgbClr val="00B050"/>
                </a:solidFill>
              </a:rPr>
              <a:t>Προεπισκόπηση</a:t>
            </a:r>
          </a:p>
          <a:p>
            <a:pPr marL="533400" indent="-533400" algn="l" eaLnBrk="1" hangingPunct="1">
              <a:buFontTx/>
              <a:buAutoNum type="arabicPeriod"/>
            </a:pPr>
            <a:r>
              <a:rPr lang="el-GR" altLang="el-GR" sz="2400" dirty="0" smtClean="0"/>
              <a:t>Εισαγωγή</a:t>
            </a:r>
            <a:endParaRPr lang="el-GR" altLang="el-GR" sz="2400" dirty="0" smtClean="0"/>
          </a:p>
          <a:p>
            <a:pPr marL="533400" indent="-533400" algn="l" eaLnBrk="1" hangingPunct="1">
              <a:buFontTx/>
              <a:buAutoNum type="arabicPeriod"/>
            </a:pPr>
            <a:r>
              <a:rPr lang="el-GR" altLang="el-GR" sz="2400" dirty="0" smtClean="0"/>
              <a:t>Ιεραρχία κλάσεων</a:t>
            </a:r>
            <a:r>
              <a:rPr lang="en-US" altLang="el-GR" sz="2400" dirty="0" smtClean="0"/>
              <a:t> </a:t>
            </a:r>
            <a:r>
              <a:rPr lang="el-GR" altLang="el-GR" sz="2400" dirty="0" smtClean="0"/>
              <a:t>– παραδείγματα</a:t>
            </a:r>
          </a:p>
          <a:p>
            <a:pPr marL="533400" indent="-533400" algn="l" eaLnBrk="1" hangingPunct="1">
              <a:buFontTx/>
              <a:buAutoNum type="arabicPeriod"/>
            </a:pPr>
            <a:r>
              <a:rPr lang="el-GR" altLang="el-GR" sz="2400" dirty="0" smtClean="0"/>
              <a:t>Σχέσεις και Κληρονομικότητα</a:t>
            </a:r>
          </a:p>
          <a:p>
            <a:pPr marL="533400" indent="-533400" algn="l" eaLnBrk="1" hangingPunct="1">
              <a:buFontTx/>
              <a:buAutoNum type="arabicPeriod"/>
            </a:pPr>
            <a:r>
              <a:rPr lang="el-GR" altLang="el-GR" sz="2400" dirty="0" smtClean="0"/>
              <a:t>Βασικά χαρακτηριστικά της κληρονομικότητας</a:t>
            </a:r>
          </a:p>
          <a:p>
            <a:pPr marL="533400" indent="-533400" algn="l" eaLnBrk="1" hangingPunct="1">
              <a:buFontTx/>
              <a:buAutoNum type="arabicPeriod"/>
            </a:pPr>
            <a:r>
              <a:rPr lang="el-GR" altLang="el-GR" sz="2400" dirty="0" smtClean="0"/>
              <a:t>Είδη κληρονομικότητας</a:t>
            </a:r>
          </a:p>
          <a:p>
            <a:pPr marL="533400" indent="-533400" algn="l" eaLnBrk="1" hangingPunct="1">
              <a:buFontTx/>
              <a:buAutoNum type="arabicPeriod"/>
            </a:pPr>
            <a:r>
              <a:rPr lang="en-US" altLang="el-GR" sz="2400" dirty="0" smtClean="0"/>
              <a:t>Constructors </a:t>
            </a:r>
            <a:r>
              <a:rPr lang="el-GR" altLang="el-GR" sz="2400" dirty="0" smtClean="0"/>
              <a:t>και κληρονομικότητα</a:t>
            </a:r>
          </a:p>
          <a:p>
            <a:pPr marL="533400" indent="-533400" algn="l" eaLnBrk="1" hangingPunct="1">
              <a:buFontTx/>
              <a:buAutoNum type="arabicPeriod"/>
            </a:pPr>
            <a:r>
              <a:rPr lang="el-GR" altLang="el-GR" sz="2400" dirty="0" smtClean="0"/>
              <a:t>Επανακαθορισμός συναρτήσεων</a:t>
            </a:r>
          </a:p>
          <a:p>
            <a:pPr marL="533400" indent="-533400" algn="l" eaLnBrk="1" hangingPunct="1">
              <a:buFontTx/>
              <a:buAutoNum type="arabicPeriod"/>
            </a:pPr>
            <a:r>
              <a:rPr lang="el-GR" altLang="el-GR" sz="2400" dirty="0" smtClean="0"/>
              <a:t>Κληρονομικότητα πολλών επιπέδων</a:t>
            </a:r>
            <a:endParaRPr lang="en-US" altLang="el-GR" dirty="0" smtClean="0">
              <a:solidFill>
                <a:srgbClr val="CC0000"/>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685800" y="228600"/>
            <a:ext cx="7772400" cy="990600"/>
          </a:xfrm>
        </p:spPr>
        <p:txBody>
          <a:bodyPr/>
          <a:lstStyle/>
          <a:p>
            <a:r>
              <a:rPr lang="en-US" altLang="el-GR" dirty="0"/>
              <a:t>Concept of </a:t>
            </a:r>
            <a:r>
              <a:rPr lang="en-US" altLang="el-GR" dirty="0" smtClean="0"/>
              <a:t>Inheritance</a:t>
            </a:r>
            <a:endParaRPr lang="en-US" altLang="el-GR" dirty="0"/>
          </a:p>
        </p:txBody>
      </p:sp>
      <p:sp>
        <p:nvSpPr>
          <p:cNvPr id="7171" name="Rectangle 3"/>
          <p:cNvSpPr>
            <a:spLocks noGrp="1" noChangeArrowheads="1"/>
          </p:cNvSpPr>
          <p:nvPr>
            <p:ph type="body" idx="1"/>
          </p:nvPr>
        </p:nvSpPr>
        <p:spPr>
          <a:xfrm>
            <a:off x="304800" y="1066800"/>
            <a:ext cx="8610600" cy="5486400"/>
          </a:xfrm>
        </p:spPr>
        <p:txBody>
          <a:bodyPr/>
          <a:lstStyle/>
          <a:p>
            <a:pPr>
              <a:lnSpc>
                <a:spcPct val="90000"/>
              </a:lnSpc>
              <a:buFontTx/>
              <a:buNone/>
            </a:pPr>
            <a:r>
              <a:rPr lang="en-US" altLang="el-GR" dirty="0"/>
              <a:t>	- example 2:</a:t>
            </a:r>
          </a:p>
          <a:p>
            <a:pPr>
              <a:lnSpc>
                <a:spcPct val="90000"/>
              </a:lnSpc>
              <a:buFontTx/>
              <a:buNone/>
            </a:pPr>
            <a:r>
              <a:rPr lang="en-US" altLang="el-GR" dirty="0"/>
              <a:t>	base class:  employee    	  </a:t>
            </a:r>
          </a:p>
          <a:p>
            <a:pPr>
              <a:lnSpc>
                <a:spcPct val="90000"/>
              </a:lnSpc>
              <a:buFontTx/>
              <a:buNone/>
            </a:pPr>
            <a:r>
              <a:rPr lang="en-US" altLang="el-GR" sz="2400" i="1" dirty="0"/>
              <a:t>						   members: </a:t>
            </a:r>
            <a:r>
              <a:rPr lang="en-US" altLang="el-GR" sz="2400" dirty="0"/>
              <a:t>						     		      </a:t>
            </a:r>
            <a:r>
              <a:rPr lang="en-US" altLang="el-GR" sz="2000" dirty="0" smtClean="0"/>
              <a:t>ID, name</a:t>
            </a:r>
            <a:r>
              <a:rPr lang="en-US" altLang="el-GR" sz="2000" dirty="0"/>
              <a:t>, salary</a:t>
            </a:r>
          </a:p>
          <a:p>
            <a:pPr>
              <a:lnSpc>
                <a:spcPct val="90000"/>
              </a:lnSpc>
              <a:buFontTx/>
              <a:buNone/>
            </a:pPr>
            <a:r>
              <a:rPr lang="en-US" altLang="el-GR" sz="2000" dirty="0"/>
              <a:t>						      employee()</a:t>
            </a:r>
          </a:p>
          <a:p>
            <a:pPr>
              <a:lnSpc>
                <a:spcPct val="90000"/>
              </a:lnSpc>
              <a:buFontTx/>
              <a:buNone/>
            </a:pPr>
            <a:r>
              <a:rPr lang="en-US" altLang="el-GR" sz="2000" dirty="0"/>
              <a:t>						      show()</a:t>
            </a:r>
          </a:p>
          <a:p>
            <a:pPr>
              <a:lnSpc>
                <a:spcPct val="90000"/>
              </a:lnSpc>
              <a:buFontTx/>
              <a:buNone/>
            </a:pPr>
            <a:r>
              <a:rPr lang="en-US" altLang="el-GR" sz="2400" dirty="0"/>
              <a:t>	</a:t>
            </a:r>
            <a:r>
              <a:rPr lang="en-US" altLang="el-GR" dirty="0"/>
              <a:t>derived class: manager</a:t>
            </a:r>
            <a:r>
              <a:rPr lang="en-US" altLang="el-GR" sz="2400" dirty="0"/>
              <a:t>   	    </a:t>
            </a:r>
          </a:p>
          <a:p>
            <a:pPr>
              <a:lnSpc>
                <a:spcPct val="90000"/>
              </a:lnSpc>
              <a:buFontTx/>
              <a:buNone/>
            </a:pPr>
            <a:r>
              <a:rPr lang="en-US" altLang="el-GR" sz="2400" dirty="0"/>
              <a:t>						    </a:t>
            </a:r>
            <a:endParaRPr lang="en-US" altLang="el-GR" sz="2400" dirty="0" smtClean="0"/>
          </a:p>
          <a:p>
            <a:pPr>
              <a:lnSpc>
                <a:spcPct val="90000"/>
              </a:lnSpc>
              <a:buFontTx/>
              <a:buNone/>
            </a:pPr>
            <a:r>
              <a:rPr lang="en-US" altLang="el-GR" sz="2400" i="1" dirty="0"/>
              <a:t>	</a:t>
            </a:r>
            <a:r>
              <a:rPr lang="en-US" altLang="el-GR" sz="2400" i="1" dirty="0" smtClean="0"/>
              <a:t>					     members</a:t>
            </a:r>
            <a:r>
              <a:rPr lang="en-US" altLang="el-GR" sz="2400" i="1" dirty="0"/>
              <a:t>:</a:t>
            </a:r>
          </a:p>
          <a:p>
            <a:pPr>
              <a:lnSpc>
                <a:spcPct val="90000"/>
              </a:lnSpc>
              <a:buFontTx/>
              <a:buNone/>
            </a:pPr>
            <a:r>
              <a:rPr lang="en-US" altLang="el-GR" sz="2400" dirty="0"/>
              <a:t>	</a:t>
            </a:r>
            <a:r>
              <a:rPr lang="en-US" altLang="el-GR" sz="2800" dirty="0"/>
              <a:t>manager is kind of </a:t>
            </a:r>
            <a:r>
              <a:rPr lang="en-US" altLang="el-GR" sz="2800" dirty="0" smtClean="0"/>
              <a:t>employee  </a:t>
            </a:r>
            <a:r>
              <a:rPr lang="en-US" altLang="el-GR" sz="2000" dirty="0" smtClean="0"/>
              <a:t>office</a:t>
            </a:r>
            <a:r>
              <a:rPr lang="en-US" altLang="el-GR" sz="2000" dirty="0"/>
              <a:t>, bonus</a:t>
            </a:r>
          </a:p>
          <a:p>
            <a:pPr>
              <a:lnSpc>
                <a:spcPct val="90000"/>
              </a:lnSpc>
              <a:buFontTx/>
              <a:buNone/>
            </a:pPr>
            <a:r>
              <a:rPr lang="en-US" altLang="el-GR" sz="2000" dirty="0"/>
              <a:t>						        manager()</a:t>
            </a:r>
          </a:p>
          <a:p>
            <a:pPr>
              <a:lnSpc>
                <a:spcPct val="90000"/>
              </a:lnSpc>
              <a:buFontTx/>
              <a:buNone/>
            </a:pPr>
            <a:r>
              <a:rPr lang="en-US" altLang="el-GR" sz="2000" dirty="0"/>
              <a:t>						        </a:t>
            </a:r>
            <a:r>
              <a:rPr lang="en-US" altLang="el-GR" sz="2000" dirty="0" err="1"/>
              <a:t>computeBonus</a:t>
            </a:r>
            <a:r>
              <a:rPr lang="en-US" altLang="el-GR" sz="2000" dirty="0"/>
              <a:t>()</a:t>
            </a:r>
          </a:p>
          <a:p>
            <a:pPr>
              <a:lnSpc>
                <a:spcPct val="90000"/>
              </a:lnSpc>
              <a:buFontTx/>
              <a:buNone/>
            </a:pPr>
            <a:r>
              <a:rPr lang="en-US" altLang="el-GR" sz="2000" dirty="0"/>
              <a:t>						        show()</a:t>
            </a:r>
            <a:r>
              <a:rPr lang="en-US" altLang="el-GR" sz="2400" dirty="0"/>
              <a:t>		</a:t>
            </a:r>
            <a:r>
              <a:rPr lang="en-US" altLang="el-GR" dirty="0"/>
              <a:t>	</a:t>
            </a:r>
            <a:endParaRPr lang="en-US" altLang="el-GR" sz="2400" dirty="0"/>
          </a:p>
        </p:txBody>
      </p:sp>
      <p:sp>
        <p:nvSpPr>
          <p:cNvPr id="7173" name="Line 5"/>
          <p:cNvSpPr>
            <a:spLocks noChangeShapeType="1"/>
          </p:cNvSpPr>
          <p:nvPr/>
        </p:nvSpPr>
        <p:spPr bwMode="auto">
          <a:xfrm>
            <a:off x="5105400" y="19812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4" name="Line 6"/>
          <p:cNvSpPr>
            <a:spLocks noChangeShapeType="1"/>
          </p:cNvSpPr>
          <p:nvPr/>
        </p:nvSpPr>
        <p:spPr bwMode="auto">
          <a:xfrm>
            <a:off x="5105400" y="1981200"/>
            <a:ext cx="0" cy="1981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5" name="Line 7"/>
          <p:cNvSpPr>
            <a:spLocks noChangeShapeType="1"/>
          </p:cNvSpPr>
          <p:nvPr/>
        </p:nvSpPr>
        <p:spPr bwMode="auto">
          <a:xfrm>
            <a:off x="5105400" y="39624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6" name="Line 8"/>
          <p:cNvSpPr>
            <a:spLocks noChangeShapeType="1"/>
          </p:cNvSpPr>
          <p:nvPr/>
        </p:nvSpPr>
        <p:spPr bwMode="auto">
          <a:xfrm>
            <a:off x="7696200" y="1981200"/>
            <a:ext cx="0" cy="1981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7" name="Line 9"/>
          <p:cNvSpPr>
            <a:spLocks noChangeShapeType="1"/>
          </p:cNvSpPr>
          <p:nvPr/>
        </p:nvSpPr>
        <p:spPr bwMode="auto">
          <a:xfrm>
            <a:off x="5181600" y="4114800"/>
            <a:ext cx="0" cy="2209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8" name="Line 10"/>
          <p:cNvSpPr>
            <a:spLocks noChangeShapeType="1"/>
          </p:cNvSpPr>
          <p:nvPr/>
        </p:nvSpPr>
        <p:spPr bwMode="auto">
          <a:xfrm>
            <a:off x="5181600" y="41148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79" name="Line 11"/>
          <p:cNvSpPr>
            <a:spLocks noChangeShapeType="1"/>
          </p:cNvSpPr>
          <p:nvPr/>
        </p:nvSpPr>
        <p:spPr bwMode="auto">
          <a:xfrm>
            <a:off x="7772400" y="4114800"/>
            <a:ext cx="0" cy="2209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0" name="Line 12"/>
          <p:cNvSpPr>
            <a:spLocks noChangeShapeType="1"/>
          </p:cNvSpPr>
          <p:nvPr/>
        </p:nvSpPr>
        <p:spPr bwMode="auto">
          <a:xfrm>
            <a:off x="5181600" y="6324600"/>
            <a:ext cx="25908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2" name="Line 14"/>
          <p:cNvSpPr>
            <a:spLocks noChangeShapeType="1"/>
          </p:cNvSpPr>
          <p:nvPr/>
        </p:nvSpPr>
        <p:spPr bwMode="auto">
          <a:xfrm flipV="1">
            <a:off x="4800600" y="1752600"/>
            <a:ext cx="0" cy="472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3" name="Line 15"/>
          <p:cNvSpPr>
            <a:spLocks noChangeShapeType="1"/>
          </p:cNvSpPr>
          <p:nvPr/>
        </p:nvSpPr>
        <p:spPr bwMode="auto">
          <a:xfrm>
            <a:off x="4800600" y="1752600"/>
            <a:ext cx="3276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4" name="Line 16"/>
          <p:cNvSpPr>
            <a:spLocks noChangeShapeType="1"/>
          </p:cNvSpPr>
          <p:nvPr/>
        </p:nvSpPr>
        <p:spPr bwMode="auto">
          <a:xfrm>
            <a:off x="8077200" y="1752600"/>
            <a:ext cx="0" cy="472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5" name="Line 17"/>
          <p:cNvSpPr>
            <a:spLocks noChangeShapeType="1"/>
          </p:cNvSpPr>
          <p:nvPr/>
        </p:nvSpPr>
        <p:spPr bwMode="auto">
          <a:xfrm>
            <a:off x="4800600" y="6477000"/>
            <a:ext cx="3276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6" name="Line 18"/>
          <p:cNvSpPr>
            <a:spLocks noChangeShapeType="1"/>
          </p:cNvSpPr>
          <p:nvPr/>
        </p:nvSpPr>
        <p:spPr bwMode="auto">
          <a:xfrm flipH="1">
            <a:off x="4067944" y="2286000"/>
            <a:ext cx="1037456" cy="1143000"/>
          </a:xfrm>
          <a:prstGeom prst="line">
            <a:avLst/>
          </a:prstGeom>
          <a:noFill/>
          <a:ln w="31750">
            <a:solidFill>
              <a:srgbClr val="C00000">
                <a:alpha val="57000"/>
              </a:srgb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8" name="Line 20"/>
          <p:cNvSpPr>
            <a:spLocks noChangeShapeType="1"/>
          </p:cNvSpPr>
          <p:nvPr/>
        </p:nvSpPr>
        <p:spPr bwMode="auto">
          <a:xfrm flipH="1" flipV="1">
            <a:off x="4211959" y="3861047"/>
            <a:ext cx="969639" cy="634751"/>
          </a:xfrm>
          <a:prstGeom prst="line">
            <a:avLst/>
          </a:prstGeom>
          <a:noFill/>
          <a:ln w="31750">
            <a:solidFill>
              <a:srgbClr val="C00000">
                <a:alpha val="57000"/>
              </a:srgb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7189" name="Line 21"/>
          <p:cNvSpPr>
            <a:spLocks noChangeShapeType="1"/>
          </p:cNvSpPr>
          <p:nvPr/>
        </p:nvSpPr>
        <p:spPr bwMode="auto">
          <a:xfrm flipH="1">
            <a:off x="3419872" y="2133600"/>
            <a:ext cx="9128" cy="1367408"/>
          </a:xfrm>
          <a:prstGeom prst="line">
            <a:avLst/>
          </a:prstGeom>
          <a:noFill/>
          <a:ln w="31750">
            <a:solidFill>
              <a:srgbClr val="C00000">
                <a:alpha val="57000"/>
              </a:srgb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10</a:t>
            </a:fld>
            <a:endParaRPr lang="el-GR" altLang="el-GR"/>
          </a:p>
        </p:txBody>
      </p:sp>
    </p:spTree>
    <p:extLst>
      <p:ext uri="{BB962C8B-B14F-4D97-AF65-F5344CB8AC3E}">
        <p14:creationId xmlns:p14="http://schemas.microsoft.com/office/powerpoint/2010/main" val="289001903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Θέση αριθμού διαφάνειας 5"/>
          <p:cNvSpPr>
            <a:spLocks noGrp="1"/>
          </p:cNvSpPr>
          <p:nvPr>
            <p:ph type="sldNum" sz="quarter" idx="4294967295"/>
          </p:nvPr>
        </p:nvSpPr>
        <p:spPr>
          <a:xfrm>
            <a:off x="6553200" y="6248400"/>
            <a:ext cx="1905000" cy="457200"/>
          </a:xfrm>
          <a:prstGeom prst="rect">
            <a:avLst/>
          </a:prstGeom>
        </p:spPr>
        <p:txBody>
          <a:bodyPr/>
          <a:lstStyle/>
          <a:p>
            <a:fld id="{561A4FCD-FEA1-4942-8452-ADA30CE25997}" type="slidenum">
              <a:rPr lang="en-US" altLang="el-GR"/>
              <a:pPr/>
              <a:t>11</a:t>
            </a:fld>
            <a:endParaRPr lang="en-US" altLang="el-GR"/>
          </a:p>
        </p:txBody>
      </p:sp>
      <p:sp>
        <p:nvSpPr>
          <p:cNvPr id="134165" name="Rectangle 21"/>
          <p:cNvSpPr>
            <a:spLocks noGrp="1" noChangeArrowheads="1"/>
          </p:cNvSpPr>
          <p:nvPr>
            <p:ph type="body" idx="1"/>
          </p:nvPr>
        </p:nvSpPr>
        <p:spPr>
          <a:xfrm>
            <a:off x="685800" y="1295400"/>
            <a:ext cx="7772400" cy="4114800"/>
          </a:xfrm>
        </p:spPr>
        <p:txBody>
          <a:bodyPr/>
          <a:lstStyle/>
          <a:p>
            <a:r>
              <a:rPr lang="en-US" altLang="el-GR" dirty="0"/>
              <a:t>Augmenting the original class</a:t>
            </a:r>
          </a:p>
          <a:p>
            <a:endParaRPr lang="en-US" altLang="el-GR" dirty="0"/>
          </a:p>
          <a:p>
            <a:endParaRPr lang="en-US" altLang="el-GR" dirty="0"/>
          </a:p>
          <a:p>
            <a:endParaRPr lang="en-US" altLang="el-GR" dirty="0"/>
          </a:p>
          <a:p>
            <a:endParaRPr lang="en-US" altLang="el-GR" dirty="0"/>
          </a:p>
          <a:p>
            <a:endParaRPr lang="en-US" altLang="el-GR" dirty="0" smtClean="0"/>
          </a:p>
          <a:p>
            <a:r>
              <a:rPr lang="en-US" altLang="el-GR" dirty="0" smtClean="0"/>
              <a:t>Specializing </a:t>
            </a:r>
            <a:r>
              <a:rPr lang="en-US" altLang="el-GR" dirty="0"/>
              <a:t>the original class</a:t>
            </a:r>
          </a:p>
        </p:txBody>
      </p:sp>
      <p:sp>
        <p:nvSpPr>
          <p:cNvPr id="134191" name="AutoShape 47"/>
          <p:cNvSpPr>
            <a:spLocks noChangeArrowheads="1"/>
          </p:cNvSpPr>
          <p:nvPr/>
        </p:nvSpPr>
        <p:spPr bwMode="auto">
          <a:xfrm>
            <a:off x="2295525" y="5943600"/>
            <a:ext cx="2057400" cy="609600"/>
          </a:xfrm>
          <a:prstGeom prst="roundRect">
            <a:avLst>
              <a:gd name="adj" fmla="val 16667"/>
            </a:avLst>
          </a:prstGeom>
          <a:solidFill>
            <a:srgbClr val="66FF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90" name="AutoShape 46"/>
          <p:cNvSpPr>
            <a:spLocks noChangeArrowheads="1"/>
          </p:cNvSpPr>
          <p:nvPr/>
        </p:nvSpPr>
        <p:spPr bwMode="auto">
          <a:xfrm>
            <a:off x="4733925" y="5943600"/>
            <a:ext cx="2057400" cy="609600"/>
          </a:xfrm>
          <a:prstGeom prst="roundRect">
            <a:avLst>
              <a:gd name="adj" fmla="val 16667"/>
            </a:avLst>
          </a:prstGeom>
          <a:solidFill>
            <a:srgbClr val="99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88" name="AutoShape 44"/>
          <p:cNvSpPr>
            <a:spLocks noChangeArrowheads="1"/>
          </p:cNvSpPr>
          <p:nvPr/>
        </p:nvSpPr>
        <p:spPr bwMode="auto">
          <a:xfrm>
            <a:off x="3209925" y="4876800"/>
            <a:ext cx="2438400" cy="609600"/>
          </a:xfrm>
          <a:prstGeom prst="roundRect">
            <a:avLst>
              <a:gd name="adj" fmla="val 16667"/>
            </a:avLst>
          </a:prstGeom>
          <a:solidFill>
            <a:srgbClr val="CCFF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87" name="Oval 43"/>
          <p:cNvSpPr>
            <a:spLocks noChangeArrowheads="1"/>
          </p:cNvSpPr>
          <p:nvPr/>
        </p:nvSpPr>
        <p:spPr bwMode="auto">
          <a:xfrm>
            <a:off x="6477000" y="3429000"/>
            <a:ext cx="1295400" cy="609600"/>
          </a:xfrm>
          <a:prstGeom prst="ellipse">
            <a:avLst/>
          </a:prstGeom>
          <a:solidFill>
            <a:srgbClr val="FF99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85" name="Oval 41"/>
          <p:cNvSpPr>
            <a:spLocks noChangeArrowheads="1"/>
          </p:cNvSpPr>
          <p:nvPr/>
        </p:nvSpPr>
        <p:spPr bwMode="auto">
          <a:xfrm>
            <a:off x="5105400" y="3429000"/>
            <a:ext cx="1295400" cy="609600"/>
          </a:xfrm>
          <a:prstGeom prst="ellipse">
            <a:avLst/>
          </a:prstGeom>
          <a:solidFill>
            <a:srgbClr val="FF9999"/>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82" name="Oval 38"/>
          <p:cNvSpPr>
            <a:spLocks noChangeArrowheads="1"/>
          </p:cNvSpPr>
          <p:nvPr/>
        </p:nvSpPr>
        <p:spPr bwMode="auto">
          <a:xfrm>
            <a:off x="5867400" y="2286000"/>
            <a:ext cx="1066800" cy="457200"/>
          </a:xfrm>
          <a:prstGeom prst="ellipse">
            <a:avLst/>
          </a:prstGeom>
          <a:solidFill>
            <a:srgbClr val="FFCC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46" name="Rectangle 2"/>
          <p:cNvSpPr>
            <a:spLocks noGrp="1" noChangeArrowheads="1"/>
          </p:cNvSpPr>
          <p:nvPr>
            <p:ph type="title"/>
          </p:nvPr>
        </p:nvSpPr>
        <p:spPr>
          <a:xfrm>
            <a:off x="685800" y="457200"/>
            <a:ext cx="7772400" cy="685800"/>
          </a:xfrm>
        </p:spPr>
        <p:txBody>
          <a:bodyPr/>
          <a:lstStyle/>
          <a:p>
            <a:r>
              <a:rPr lang="en-US" altLang="el-GR" sz="4000" dirty="0">
                <a:latin typeface="Comic Sans MS" panose="030F0702030302020204" pitchFamily="66" charset="0"/>
              </a:rPr>
              <a:t>Inheritance Concept</a:t>
            </a:r>
          </a:p>
        </p:txBody>
      </p:sp>
      <p:sp>
        <p:nvSpPr>
          <p:cNvPr id="134162" name="Text Box 18"/>
          <p:cNvSpPr txBox="1">
            <a:spLocks noChangeArrowheads="1"/>
          </p:cNvSpPr>
          <p:nvPr/>
        </p:nvSpPr>
        <p:spPr bwMode="auto">
          <a:xfrm>
            <a:off x="2600325" y="6019800"/>
            <a:ext cx="1481138"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2000"/>
              <a:t>RealNumber</a:t>
            </a:r>
          </a:p>
        </p:txBody>
      </p:sp>
      <p:sp>
        <p:nvSpPr>
          <p:cNvPr id="134163" name="Text Box 19"/>
          <p:cNvSpPr txBox="1">
            <a:spLocks noChangeArrowheads="1"/>
          </p:cNvSpPr>
          <p:nvPr/>
        </p:nvSpPr>
        <p:spPr bwMode="auto">
          <a:xfrm>
            <a:off x="3473450" y="4953000"/>
            <a:ext cx="19462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el-GR" sz="2000"/>
              <a:t>ComplexNumber</a:t>
            </a:r>
          </a:p>
        </p:txBody>
      </p:sp>
      <p:sp>
        <p:nvSpPr>
          <p:cNvPr id="134164" name="Text Box 20"/>
          <p:cNvSpPr txBox="1">
            <a:spLocks noChangeArrowheads="1"/>
          </p:cNvSpPr>
          <p:nvPr/>
        </p:nvSpPr>
        <p:spPr bwMode="auto">
          <a:xfrm>
            <a:off x="4733925" y="6019800"/>
            <a:ext cx="2057400"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2000"/>
              <a:t>ImaginaryNumber</a:t>
            </a:r>
          </a:p>
        </p:txBody>
      </p:sp>
      <p:sp>
        <p:nvSpPr>
          <p:cNvPr id="134167" name="Rectangle 23"/>
          <p:cNvSpPr>
            <a:spLocks noChangeArrowheads="1"/>
          </p:cNvSpPr>
          <p:nvPr/>
        </p:nvSpPr>
        <p:spPr bwMode="auto">
          <a:xfrm>
            <a:off x="1219200" y="3327400"/>
            <a:ext cx="1219200" cy="5588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solidFill>
                  <a:srgbClr val="FFFF00"/>
                </a:solidFill>
              </a:rPr>
              <a:t>Rectangle</a:t>
            </a:r>
          </a:p>
        </p:txBody>
      </p:sp>
      <p:sp>
        <p:nvSpPr>
          <p:cNvPr id="134168" name="AutoShape 24"/>
          <p:cNvSpPr>
            <a:spLocks noChangeArrowheads="1"/>
          </p:cNvSpPr>
          <p:nvPr/>
        </p:nvSpPr>
        <p:spPr bwMode="auto">
          <a:xfrm>
            <a:off x="2743200" y="3327400"/>
            <a:ext cx="1524000" cy="558800"/>
          </a:xfrm>
          <a:prstGeom prst="triangle">
            <a:avLst>
              <a:gd name="adj" fmla="val 50000"/>
            </a:avLst>
          </a:prstGeom>
          <a:solidFill>
            <a:srgbClr val="0000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solidFill>
                  <a:srgbClr val="FFFF00"/>
                </a:solidFill>
              </a:rPr>
              <a:t>Triangle</a:t>
            </a:r>
          </a:p>
        </p:txBody>
      </p:sp>
      <p:sp>
        <p:nvSpPr>
          <p:cNvPr id="134169" name="Rectangle 25"/>
          <p:cNvSpPr>
            <a:spLocks noChangeArrowheads="1"/>
          </p:cNvSpPr>
          <p:nvPr/>
        </p:nvSpPr>
        <p:spPr bwMode="auto">
          <a:xfrm>
            <a:off x="1951038" y="2209800"/>
            <a:ext cx="1462087" cy="447675"/>
          </a:xfrm>
          <a:prstGeom prst="rect">
            <a:avLst/>
          </a:prstGeom>
          <a:solidFill>
            <a:srgbClr val="FFFF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r>
              <a:rPr lang="en-US" altLang="el-GR" sz="1800" b="1">
                <a:solidFill>
                  <a:srgbClr val="000066"/>
                </a:solidFill>
              </a:rPr>
              <a:t>Polygon</a:t>
            </a:r>
          </a:p>
        </p:txBody>
      </p:sp>
      <p:sp>
        <p:nvSpPr>
          <p:cNvPr id="134170" name="Line 26"/>
          <p:cNvSpPr>
            <a:spLocks noChangeShapeType="1"/>
          </p:cNvSpPr>
          <p:nvPr/>
        </p:nvSpPr>
        <p:spPr bwMode="auto">
          <a:xfrm flipH="1">
            <a:off x="1828800" y="2713038"/>
            <a:ext cx="427038" cy="5588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1" name="Line 27"/>
          <p:cNvSpPr>
            <a:spLocks noChangeShapeType="1"/>
          </p:cNvSpPr>
          <p:nvPr/>
        </p:nvSpPr>
        <p:spPr bwMode="auto">
          <a:xfrm>
            <a:off x="3048000" y="2713038"/>
            <a:ext cx="427038" cy="5588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2" name="Text Box 28"/>
          <p:cNvSpPr txBox="1">
            <a:spLocks noChangeArrowheads="1"/>
          </p:cNvSpPr>
          <p:nvPr/>
        </p:nvSpPr>
        <p:spPr bwMode="auto">
          <a:xfrm>
            <a:off x="6015038" y="2286000"/>
            <a:ext cx="8270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Point</a:t>
            </a:r>
          </a:p>
        </p:txBody>
      </p:sp>
      <p:sp>
        <p:nvSpPr>
          <p:cNvPr id="134173" name="Text Box 29"/>
          <p:cNvSpPr txBox="1">
            <a:spLocks noChangeArrowheads="1"/>
          </p:cNvSpPr>
          <p:nvPr/>
        </p:nvSpPr>
        <p:spPr bwMode="auto">
          <a:xfrm>
            <a:off x="5321300" y="3505200"/>
            <a:ext cx="9271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Circle</a:t>
            </a:r>
          </a:p>
        </p:txBody>
      </p:sp>
      <p:sp>
        <p:nvSpPr>
          <p:cNvPr id="134175" name="Line 31"/>
          <p:cNvSpPr>
            <a:spLocks noChangeShapeType="1"/>
          </p:cNvSpPr>
          <p:nvPr/>
        </p:nvSpPr>
        <p:spPr bwMode="auto">
          <a:xfrm flipH="1">
            <a:off x="5775325" y="2743200"/>
            <a:ext cx="381000" cy="6858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6" name="Line 32"/>
          <p:cNvSpPr>
            <a:spLocks noChangeShapeType="1"/>
          </p:cNvSpPr>
          <p:nvPr/>
        </p:nvSpPr>
        <p:spPr bwMode="auto">
          <a:xfrm>
            <a:off x="6705600" y="2743200"/>
            <a:ext cx="381000" cy="6858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7" name="Line 33"/>
          <p:cNvSpPr>
            <a:spLocks noChangeShapeType="1"/>
          </p:cNvSpPr>
          <p:nvPr/>
        </p:nvSpPr>
        <p:spPr bwMode="auto">
          <a:xfrm flipH="1">
            <a:off x="3438525" y="5334000"/>
            <a:ext cx="762000" cy="5334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8" name="Line 34"/>
          <p:cNvSpPr>
            <a:spLocks noChangeShapeType="1"/>
          </p:cNvSpPr>
          <p:nvPr/>
        </p:nvSpPr>
        <p:spPr bwMode="auto">
          <a:xfrm>
            <a:off x="4657725" y="5334000"/>
            <a:ext cx="838200" cy="533400"/>
          </a:xfrm>
          <a:prstGeom prst="line">
            <a:avLst/>
          </a:prstGeom>
          <a:noFill/>
          <a:ln w="3810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34179" name="Text Box 35"/>
          <p:cNvSpPr txBox="1">
            <a:spLocks noChangeArrowheads="1"/>
          </p:cNvSpPr>
          <p:nvPr/>
        </p:nvSpPr>
        <p:spPr bwMode="auto">
          <a:xfrm>
            <a:off x="5800725" y="4876800"/>
            <a:ext cx="676275" cy="6508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b="1"/>
              <a:t>real</a:t>
            </a:r>
          </a:p>
          <a:p>
            <a:r>
              <a:rPr lang="en-US" altLang="el-GR" sz="1800" b="1"/>
              <a:t>imag</a:t>
            </a:r>
          </a:p>
        </p:txBody>
      </p:sp>
      <p:sp>
        <p:nvSpPr>
          <p:cNvPr id="134180" name="Text Box 36"/>
          <p:cNvSpPr txBox="1">
            <a:spLocks noChangeArrowheads="1"/>
          </p:cNvSpPr>
          <p:nvPr/>
        </p:nvSpPr>
        <p:spPr bwMode="auto">
          <a:xfrm>
            <a:off x="1558925" y="6172200"/>
            <a:ext cx="574675"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b="1"/>
              <a:t>real</a:t>
            </a:r>
          </a:p>
        </p:txBody>
      </p:sp>
      <p:sp>
        <p:nvSpPr>
          <p:cNvPr id="134181" name="Text Box 37"/>
          <p:cNvSpPr txBox="1">
            <a:spLocks noChangeArrowheads="1"/>
          </p:cNvSpPr>
          <p:nvPr/>
        </p:nvSpPr>
        <p:spPr bwMode="auto">
          <a:xfrm>
            <a:off x="6943725" y="6096000"/>
            <a:ext cx="676275" cy="376238"/>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sz="1800" b="1"/>
              <a:t>imag</a:t>
            </a:r>
          </a:p>
        </p:txBody>
      </p:sp>
      <p:sp>
        <p:nvSpPr>
          <p:cNvPr id="134184" name="Oval 40"/>
          <p:cNvSpPr>
            <a:spLocks noChangeArrowheads="1"/>
          </p:cNvSpPr>
          <p:nvPr/>
        </p:nvSpPr>
        <p:spPr bwMode="auto">
          <a:xfrm>
            <a:off x="6477000" y="3429000"/>
            <a:ext cx="1295400" cy="609600"/>
          </a:xfrm>
          <a:prstGeom prst="ellipse">
            <a:avLst/>
          </a:prstGeom>
          <a:solidFill>
            <a:srgbClr val="FF66FF"/>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4174" name="Text Box 30"/>
          <p:cNvSpPr txBox="1">
            <a:spLocks noChangeArrowheads="1"/>
          </p:cNvSpPr>
          <p:nvPr/>
        </p:nvSpPr>
        <p:spPr bwMode="auto">
          <a:xfrm>
            <a:off x="6477000" y="3505200"/>
            <a:ext cx="1301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3D-Point</a:t>
            </a:r>
          </a:p>
        </p:txBody>
      </p:sp>
    </p:spTree>
    <p:extLst>
      <p:ext uri="{BB962C8B-B14F-4D97-AF65-F5344CB8AC3E}">
        <p14:creationId xmlns:p14="http://schemas.microsoft.com/office/powerpoint/2010/main" val="33578885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34165">
                                            <p:txEl>
                                              <p:pRg st="6" end="6"/>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 presetClass="entr" presetSubtype="4" fill="hold" grpId="0" nodeType="clickEffect">
                                  <p:stCondLst>
                                    <p:cond delay="0"/>
                                  </p:stCondLst>
                                  <p:childTnLst>
                                    <p:set>
                                      <p:cBhvr>
                                        <p:cTn id="10" dur="1" fill="hold">
                                          <p:stCondLst>
                                            <p:cond delay="0"/>
                                          </p:stCondLst>
                                        </p:cTn>
                                        <p:tgtEl>
                                          <p:spTgt spid="134191"/>
                                        </p:tgtEl>
                                        <p:attrNameLst>
                                          <p:attrName>style.visibility</p:attrName>
                                        </p:attrNameLst>
                                      </p:cBhvr>
                                      <p:to>
                                        <p:strVal val="visible"/>
                                      </p:to>
                                    </p:set>
                                    <p:anim calcmode="lin" valueType="num">
                                      <p:cBhvr additive="base">
                                        <p:cTn id="11" dur="500" fill="hold"/>
                                        <p:tgtEl>
                                          <p:spTgt spid="134191"/>
                                        </p:tgtEl>
                                        <p:attrNameLst>
                                          <p:attrName>ppt_x</p:attrName>
                                        </p:attrNameLst>
                                      </p:cBhvr>
                                      <p:tavLst>
                                        <p:tav tm="0">
                                          <p:val>
                                            <p:strVal val="#ppt_x"/>
                                          </p:val>
                                        </p:tav>
                                        <p:tav tm="100000">
                                          <p:val>
                                            <p:strVal val="#ppt_x"/>
                                          </p:val>
                                        </p:tav>
                                      </p:tavLst>
                                    </p:anim>
                                    <p:anim calcmode="lin" valueType="num">
                                      <p:cBhvr additive="base">
                                        <p:cTn id="12" dur="500" fill="hold"/>
                                        <p:tgtEl>
                                          <p:spTgt spid="134191"/>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134190"/>
                                        </p:tgtEl>
                                        <p:attrNameLst>
                                          <p:attrName>style.visibility</p:attrName>
                                        </p:attrNameLst>
                                      </p:cBhvr>
                                      <p:to>
                                        <p:strVal val="visible"/>
                                      </p:to>
                                    </p:set>
                                    <p:anim calcmode="lin" valueType="num">
                                      <p:cBhvr additive="base">
                                        <p:cTn id="15" dur="500" fill="hold"/>
                                        <p:tgtEl>
                                          <p:spTgt spid="134190"/>
                                        </p:tgtEl>
                                        <p:attrNameLst>
                                          <p:attrName>ppt_x</p:attrName>
                                        </p:attrNameLst>
                                      </p:cBhvr>
                                      <p:tavLst>
                                        <p:tav tm="0">
                                          <p:val>
                                            <p:strVal val="#ppt_x"/>
                                          </p:val>
                                        </p:tav>
                                        <p:tav tm="100000">
                                          <p:val>
                                            <p:strVal val="#ppt_x"/>
                                          </p:val>
                                        </p:tav>
                                      </p:tavLst>
                                    </p:anim>
                                    <p:anim calcmode="lin" valueType="num">
                                      <p:cBhvr additive="base">
                                        <p:cTn id="16" dur="500" fill="hold"/>
                                        <p:tgtEl>
                                          <p:spTgt spid="134190"/>
                                        </p:tgtEl>
                                        <p:attrNameLst>
                                          <p:attrName>ppt_y</p:attrName>
                                        </p:attrNameLst>
                                      </p:cBhvr>
                                      <p:tavLst>
                                        <p:tav tm="0">
                                          <p:val>
                                            <p:strVal val="1+#ppt_h/2"/>
                                          </p:val>
                                        </p:tav>
                                        <p:tav tm="100000">
                                          <p:val>
                                            <p:strVal val="#ppt_y"/>
                                          </p:val>
                                        </p:tav>
                                      </p:tavLst>
                                    </p:anim>
                                  </p:childTnLst>
                                </p:cTn>
                              </p:par>
                              <p:par>
                                <p:cTn id="17" presetID="2" presetClass="entr" presetSubtype="4" fill="hold" grpId="0" nodeType="withEffect">
                                  <p:stCondLst>
                                    <p:cond delay="0"/>
                                  </p:stCondLst>
                                  <p:childTnLst>
                                    <p:set>
                                      <p:cBhvr>
                                        <p:cTn id="18" dur="1" fill="hold">
                                          <p:stCondLst>
                                            <p:cond delay="0"/>
                                          </p:stCondLst>
                                        </p:cTn>
                                        <p:tgtEl>
                                          <p:spTgt spid="134188"/>
                                        </p:tgtEl>
                                        <p:attrNameLst>
                                          <p:attrName>style.visibility</p:attrName>
                                        </p:attrNameLst>
                                      </p:cBhvr>
                                      <p:to>
                                        <p:strVal val="visible"/>
                                      </p:to>
                                    </p:set>
                                    <p:anim calcmode="lin" valueType="num">
                                      <p:cBhvr additive="base">
                                        <p:cTn id="19" dur="500" fill="hold"/>
                                        <p:tgtEl>
                                          <p:spTgt spid="134188"/>
                                        </p:tgtEl>
                                        <p:attrNameLst>
                                          <p:attrName>ppt_x</p:attrName>
                                        </p:attrNameLst>
                                      </p:cBhvr>
                                      <p:tavLst>
                                        <p:tav tm="0">
                                          <p:val>
                                            <p:strVal val="#ppt_x"/>
                                          </p:val>
                                        </p:tav>
                                        <p:tav tm="100000">
                                          <p:val>
                                            <p:strVal val="#ppt_x"/>
                                          </p:val>
                                        </p:tav>
                                      </p:tavLst>
                                    </p:anim>
                                    <p:anim calcmode="lin" valueType="num">
                                      <p:cBhvr additive="base">
                                        <p:cTn id="20" dur="500" fill="hold"/>
                                        <p:tgtEl>
                                          <p:spTgt spid="134188"/>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134162"/>
                                        </p:tgtEl>
                                        <p:attrNameLst>
                                          <p:attrName>style.visibility</p:attrName>
                                        </p:attrNameLst>
                                      </p:cBhvr>
                                      <p:to>
                                        <p:strVal val="visible"/>
                                      </p:to>
                                    </p:set>
                                    <p:anim calcmode="lin" valueType="num">
                                      <p:cBhvr additive="base">
                                        <p:cTn id="23" dur="500" fill="hold"/>
                                        <p:tgtEl>
                                          <p:spTgt spid="134162"/>
                                        </p:tgtEl>
                                        <p:attrNameLst>
                                          <p:attrName>ppt_x</p:attrName>
                                        </p:attrNameLst>
                                      </p:cBhvr>
                                      <p:tavLst>
                                        <p:tav tm="0">
                                          <p:val>
                                            <p:strVal val="#ppt_x"/>
                                          </p:val>
                                        </p:tav>
                                        <p:tav tm="100000">
                                          <p:val>
                                            <p:strVal val="#ppt_x"/>
                                          </p:val>
                                        </p:tav>
                                      </p:tavLst>
                                    </p:anim>
                                    <p:anim calcmode="lin" valueType="num">
                                      <p:cBhvr additive="base">
                                        <p:cTn id="24" dur="500" fill="hold"/>
                                        <p:tgtEl>
                                          <p:spTgt spid="134162"/>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134163"/>
                                        </p:tgtEl>
                                        <p:attrNameLst>
                                          <p:attrName>style.visibility</p:attrName>
                                        </p:attrNameLst>
                                      </p:cBhvr>
                                      <p:to>
                                        <p:strVal val="visible"/>
                                      </p:to>
                                    </p:set>
                                    <p:anim calcmode="lin" valueType="num">
                                      <p:cBhvr additive="base">
                                        <p:cTn id="27" dur="500" fill="hold"/>
                                        <p:tgtEl>
                                          <p:spTgt spid="134163"/>
                                        </p:tgtEl>
                                        <p:attrNameLst>
                                          <p:attrName>ppt_x</p:attrName>
                                        </p:attrNameLst>
                                      </p:cBhvr>
                                      <p:tavLst>
                                        <p:tav tm="0">
                                          <p:val>
                                            <p:strVal val="#ppt_x"/>
                                          </p:val>
                                        </p:tav>
                                        <p:tav tm="100000">
                                          <p:val>
                                            <p:strVal val="#ppt_x"/>
                                          </p:val>
                                        </p:tav>
                                      </p:tavLst>
                                    </p:anim>
                                    <p:anim calcmode="lin" valueType="num">
                                      <p:cBhvr additive="base">
                                        <p:cTn id="28" dur="500" fill="hold"/>
                                        <p:tgtEl>
                                          <p:spTgt spid="134163"/>
                                        </p:tgtEl>
                                        <p:attrNameLst>
                                          <p:attrName>ppt_y</p:attrName>
                                        </p:attrNameLst>
                                      </p:cBhvr>
                                      <p:tavLst>
                                        <p:tav tm="0">
                                          <p:val>
                                            <p:strVal val="1+#ppt_h/2"/>
                                          </p:val>
                                        </p:tav>
                                        <p:tav tm="100000">
                                          <p:val>
                                            <p:strVal val="#ppt_y"/>
                                          </p:val>
                                        </p:tav>
                                      </p:tavLst>
                                    </p:anim>
                                  </p:childTnLst>
                                </p:cTn>
                              </p:par>
                              <p:par>
                                <p:cTn id="29" presetID="2" presetClass="entr" presetSubtype="4" fill="hold" grpId="0" nodeType="withEffect">
                                  <p:stCondLst>
                                    <p:cond delay="0"/>
                                  </p:stCondLst>
                                  <p:childTnLst>
                                    <p:set>
                                      <p:cBhvr>
                                        <p:cTn id="30" dur="1" fill="hold">
                                          <p:stCondLst>
                                            <p:cond delay="0"/>
                                          </p:stCondLst>
                                        </p:cTn>
                                        <p:tgtEl>
                                          <p:spTgt spid="134164"/>
                                        </p:tgtEl>
                                        <p:attrNameLst>
                                          <p:attrName>style.visibility</p:attrName>
                                        </p:attrNameLst>
                                      </p:cBhvr>
                                      <p:to>
                                        <p:strVal val="visible"/>
                                      </p:to>
                                    </p:set>
                                    <p:anim calcmode="lin" valueType="num">
                                      <p:cBhvr additive="base">
                                        <p:cTn id="31" dur="500" fill="hold"/>
                                        <p:tgtEl>
                                          <p:spTgt spid="134164"/>
                                        </p:tgtEl>
                                        <p:attrNameLst>
                                          <p:attrName>ppt_x</p:attrName>
                                        </p:attrNameLst>
                                      </p:cBhvr>
                                      <p:tavLst>
                                        <p:tav tm="0">
                                          <p:val>
                                            <p:strVal val="#ppt_x"/>
                                          </p:val>
                                        </p:tav>
                                        <p:tav tm="100000">
                                          <p:val>
                                            <p:strVal val="#ppt_x"/>
                                          </p:val>
                                        </p:tav>
                                      </p:tavLst>
                                    </p:anim>
                                    <p:anim calcmode="lin" valueType="num">
                                      <p:cBhvr additive="base">
                                        <p:cTn id="32" dur="500" fill="hold"/>
                                        <p:tgtEl>
                                          <p:spTgt spid="134164"/>
                                        </p:tgtEl>
                                        <p:attrNameLst>
                                          <p:attrName>ppt_y</p:attrName>
                                        </p:attrNameLst>
                                      </p:cBhvr>
                                      <p:tavLst>
                                        <p:tav tm="0">
                                          <p:val>
                                            <p:strVal val="1+#ppt_h/2"/>
                                          </p:val>
                                        </p:tav>
                                        <p:tav tm="100000">
                                          <p:val>
                                            <p:strVal val="#ppt_y"/>
                                          </p:val>
                                        </p:tav>
                                      </p:tavLst>
                                    </p:anim>
                                  </p:childTnLst>
                                </p:cTn>
                              </p:par>
                              <p:par>
                                <p:cTn id="33" presetID="2" presetClass="entr" presetSubtype="4" fill="hold" grpId="0" nodeType="withEffect">
                                  <p:stCondLst>
                                    <p:cond delay="0"/>
                                  </p:stCondLst>
                                  <p:childTnLst>
                                    <p:set>
                                      <p:cBhvr>
                                        <p:cTn id="34" dur="1" fill="hold">
                                          <p:stCondLst>
                                            <p:cond delay="0"/>
                                          </p:stCondLst>
                                        </p:cTn>
                                        <p:tgtEl>
                                          <p:spTgt spid="134177"/>
                                        </p:tgtEl>
                                        <p:attrNameLst>
                                          <p:attrName>style.visibility</p:attrName>
                                        </p:attrNameLst>
                                      </p:cBhvr>
                                      <p:to>
                                        <p:strVal val="visible"/>
                                      </p:to>
                                    </p:set>
                                    <p:anim calcmode="lin" valueType="num">
                                      <p:cBhvr additive="base">
                                        <p:cTn id="35" dur="500" fill="hold"/>
                                        <p:tgtEl>
                                          <p:spTgt spid="134177"/>
                                        </p:tgtEl>
                                        <p:attrNameLst>
                                          <p:attrName>ppt_x</p:attrName>
                                        </p:attrNameLst>
                                      </p:cBhvr>
                                      <p:tavLst>
                                        <p:tav tm="0">
                                          <p:val>
                                            <p:strVal val="#ppt_x"/>
                                          </p:val>
                                        </p:tav>
                                        <p:tav tm="100000">
                                          <p:val>
                                            <p:strVal val="#ppt_x"/>
                                          </p:val>
                                        </p:tav>
                                      </p:tavLst>
                                    </p:anim>
                                    <p:anim calcmode="lin" valueType="num">
                                      <p:cBhvr additive="base">
                                        <p:cTn id="36" dur="500" fill="hold"/>
                                        <p:tgtEl>
                                          <p:spTgt spid="134177"/>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134178"/>
                                        </p:tgtEl>
                                        <p:attrNameLst>
                                          <p:attrName>style.visibility</p:attrName>
                                        </p:attrNameLst>
                                      </p:cBhvr>
                                      <p:to>
                                        <p:strVal val="visible"/>
                                      </p:to>
                                    </p:set>
                                    <p:anim calcmode="lin" valueType="num">
                                      <p:cBhvr additive="base">
                                        <p:cTn id="39" dur="500" fill="hold"/>
                                        <p:tgtEl>
                                          <p:spTgt spid="134178"/>
                                        </p:tgtEl>
                                        <p:attrNameLst>
                                          <p:attrName>ppt_x</p:attrName>
                                        </p:attrNameLst>
                                      </p:cBhvr>
                                      <p:tavLst>
                                        <p:tav tm="0">
                                          <p:val>
                                            <p:strVal val="#ppt_x"/>
                                          </p:val>
                                        </p:tav>
                                        <p:tav tm="100000">
                                          <p:val>
                                            <p:strVal val="#ppt_x"/>
                                          </p:val>
                                        </p:tav>
                                      </p:tavLst>
                                    </p:anim>
                                    <p:anim calcmode="lin" valueType="num">
                                      <p:cBhvr additive="base">
                                        <p:cTn id="40" dur="500" fill="hold"/>
                                        <p:tgtEl>
                                          <p:spTgt spid="134178"/>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134179"/>
                                        </p:tgtEl>
                                        <p:attrNameLst>
                                          <p:attrName>style.visibility</p:attrName>
                                        </p:attrNameLst>
                                      </p:cBhvr>
                                      <p:to>
                                        <p:strVal val="visible"/>
                                      </p:to>
                                    </p:set>
                                    <p:anim calcmode="lin" valueType="num">
                                      <p:cBhvr additive="base">
                                        <p:cTn id="43" dur="500" fill="hold"/>
                                        <p:tgtEl>
                                          <p:spTgt spid="134179"/>
                                        </p:tgtEl>
                                        <p:attrNameLst>
                                          <p:attrName>ppt_x</p:attrName>
                                        </p:attrNameLst>
                                      </p:cBhvr>
                                      <p:tavLst>
                                        <p:tav tm="0">
                                          <p:val>
                                            <p:strVal val="#ppt_x"/>
                                          </p:val>
                                        </p:tav>
                                        <p:tav tm="100000">
                                          <p:val>
                                            <p:strVal val="#ppt_x"/>
                                          </p:val>
                                        </p:tav>
                                      </p:tavLst>
                                    </p:anim>
                                    <p:anim calcmode="lin" valueType="num">
                                      <p:cBhvr additive="base">
                                        <p:cTn id="44" dur="500" fill="hold"/>
                                        <p:tgtEl>
                                          <p:spTgt spid="134179"/>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134180"/>
                                        </p:tgtEl>
                                        <p:attrNameLst>
                                          <p:attrName>style.visibility</p:attrName>
                                        </p:attrNameLst>
                                      </p:cBhvr>
                                      <p:to>
                                        <p:strVal val="visible"/>
                                      </p:to>
                                    </p:set>
                                    <p:anim calcmode="lin" valueType="num">
                                      <p:cBhvr additive="base">
                                        <p:cTn id="47" dur="500" fill="hold"/>
                                        <p:tgtEl>
                                          <p:spTgt spid="134180"/>
                                        </p:tgtEl>
                                        <p:attrNameLst>
                                          <p:attrName>ppt_x</p:attrName>
                                        </p:attrNameLst>
                                      </p:cBhvr>
                                      <p:tavLst>
                                        <p:tav tm="0">
                                          <p:val>
                                            <p:strVal val="#ppt_x"/>
                                          </p:val>
                                        </p:tav>
                                        <p:tav tm="100000">
                                          <p:val>
                                            <p:strVal val="#ppt_x"/>
                                          </p:val>
                                        </p:tav>
                                      </p:tavLst>
                                    </p:anim>
                                    <p:anim calcmode="lin" valueType="num">
                                      <p:cBhvr additive="base">
                                        <p:cTn id="48" dur="500" fill="hold"/>
                                        <p:tgtEl>
                                          <p:spTgt spid="134180"/>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134181"/>
                                        </p:tgtEl>
                                        <p:attrNameLst>
                                          <p:attrName>style.visibility</p:attrName>
                                        </p:attrNameLst>
                                      </p:cBhvr>
                                      <p:to>
                                        <p:strVal val="visible"/>
                                      </p:to>
                                    </p:set>
                                    <p:anim calcmode="lin" valueType="num">
                                      <p:cBhvr additive="base">
                                        <p:cTn id="51" dur="500" fill="hold"/>
                                        <p:tgtEl>
                                          <p:spTgt spid="134181"/>
                                        </p:tgtEl>
                                        <p:attrNameLst>
                                          <p:attrName>ppt_x</p:attrName>
                                        </p:attrNameLst>
                                      </p:cBhvr>
                                      <p:tavLst>
                                        <p:tav tm="0">
                                          <p:val>
                                            <p:strVal val="#ppt_x"/>
                                          </p:val>
                                        </p:tav>
                                        <p:tav tm="100000">
                                          <p:val>
                                            <p:strVal val="#ppt_x"/>
                                          </p:val>
                                        </p:tav>
                                      </p:tavLst>
                                    </p:anim>
                                    <p:anim calcmode="lin" valueType="num">
                                      <p:cBhvr additive="base">
                                        <p:cTn id="52" dur="500" fill="hold"/>
                                        <p:tgtEl>
                                          <p:spTgt spid="13418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4191" grpId="0" animBg="1"/>
      <p:bldP spid="134190" grpId="0" animBg="1"/>
      <p:bldP spid="134188" grpId="0" animBg="1"/>
      <p:bldP spid="134162" grpId="0"/>
      <p:bldP spid="134163" grpId="0"/>
      <p:bldP spid="134164" grpId="0"/>
      <p:bldP spid="134177" grpId="0" animBg="1"/>
      <p:bldP spid="134178" grpId="0" animBg="1"/>
      <p:bldP spid="134179" grpId="0" animBg="1"/>
      <p:bldP spid="134180" grpId="0" animBg="1"/>
      <p:bldP spid="134181"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BB83EF0D-98FA-49CF-BB6B-161C906DDA85}" type="slidenum">
              <a:rPr lang="el-GR" altLang="el-GR"/>
              <a:pPr>
                <a:defRPr/>
              </a:pPr>
              <a:t>12</a:t>
            </a:fld>
            <a:endParaRPr lang="el-GR" altLang="el-GR"/>
          </a:p>
        </p:txBody>
      </p:sp>
      <p:sp>
        <p:nvSpPr>
          <p:cNvPr id="6148" name="Rectangle 2"/>
          <p:cNvSpPr>
            <a:spLocks noGrp="1" noChangeArrowheads="1"/>
          </p:cNvSpPr>
          <p:nvPr>
            <p:ph type="title"/>
          </p:nvPr>
        </p:nvSpPr>
        <p:spPr/>
        <p:txBody>
          <a:bodyPr/>
          <a:lstStyle/>
          <a:p>
            <a:pPr eaLnBrk="1" hangingPunct="1"/>
            <a:endParaRPr lang="en-US" altLang="el-GR" smtClean="0"/>
          </a:p>
        </p:txBody>
      </p:sp>
      <p:sp>
        <p:nvSpPr>
          <p:cNvPr id="6149" name="Rectangle 3"/>
          <p:cNvSpPr>
            <a:spLocks noGrp="1" noChangeArrowheads="1"/>
          </p:cNvSpPr>
          <p:nvPr>
            <p:ph type="body" idx="1"/>
          </p:nvPr>
        </p:nvSpPr>
        <p:spPr/>
        <p:txBody>
          <a:bodyPr/>
          <a:lstStyle/>
          <a:p>
            <a:pPr eaLnBrk="1" hangingPunct="1">
              <a:lnSpc>
                <a:spcPct val="90000"/>
              </a:lnSpc>
            </a:pPr>
            <a:r>
              <a:rPr lang="el-GR" altLang="el-GR" dirty="0" smtClean="0"/>
              <a:t>Η κληρονομικότητα είναι το δεύτερο βασικό χαρακτηριστικό στον αντικειμενοστραφή προγραμματισμό, μετά από τις κλάσεις.</a:t>
            </a:r>
          </a:p>
          <a:p>
            <a:pPr eaLnBrk="1" hangingPunct="1">
              <a:lnSpc>
                <a:spcPct val="90000"/>
              </a:lnSpc>
            </a:pPr>
            <a:r>
              <a:rPr lang="el-GR" altLang="el-GR" dirty="0" smtClean="0"/>
              <a:t>Αποτελεί την κινητήρια δύναμη του αντικειμενοστραφούς προγραμματισμού,</a:t>
            </a:r>
            <a:r>
              <a:rPr lang="en-US" altLang="el-GR" dirty="0" smtClean="0"/>
              <a:t> </a:t>
            </a:r>
            <a:r>
              <a:rPr lang="el-GR" altLang="el-GR" dirty="0" smtClean="0"/>
              <a:t>καθιστώντας δυνατή την επαναχρησιμοποίηση μιας κλάσης που έχει δημιουργηθεί σε ένα πρόγραμμα.</a:t>
            </a:r>
          </a:p>
          <a:p>
            <a:pPr eaLnBrk="1" hangingPunct="1">
              <a:lnSpc>
                <a:spcPct val="90000"/>
              </a:lnSpc>
            </a:pPr>
            <a:r>
              <a:rPr lang="el-GR" altLang="el-GR" dirty="0" smtClean="0">
                <a:solidFill>
                  <a:srgbClr val="CC0000"/>
                </a:solidFill>
              </a:rPr>
              <a:t>Η επαναχρησιμοποίηση έτοιμων κλάσεων μειώνει τον χρόνο και την προσπάθεια για την ανάπτυξη ενός νέου προγράμματος και καθιστά το λογισμικό περισσότερο αξιόπιστο.</a:t>
            </a:r>
            <a:endParaRPr lang="en-US" altLang="el-GR" dirty="0" smtClean="0">
              <a:solidFill>
                <a:srgbClr val="CC0000"/>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601510C-97FD-469C-8CAC-4F2584DEC2C7}" type="slidenum">
              <a:rPr lang="el-GR" altLang="el-GR"/>
              <a:pPr>
                <a:defRPr/>
              </a:pPr>
              <a:t>13</a:t>
            </a:fld>
            <a:endParaRPr lang="el-GR" altLang="el-GR"/>
          </a:p>
        </p:txBody>
      </p:sp>
      <p:sp>
        <p:nvSpPr>
          <p:cNvPr id="7172" name="Rectangle 2"/>
          <p:cNvSpPr>
            <a:spLocks noGrp="1" noChangeArrowheads="1"/>
          </p:cNvSpPr>
          <p:nvPr>
            <p:ph type="title"/>
          </p:nvPr>
        </p:nvSpPr>
        <p:spPr/>
        <p:txBody>
          <a:bodyPr/>
          <a:lstStyle/>
          <a:p>
            <a:pPr eaLnBrk="1" hangingPunct="1"/>
            <a:endParaRPr lang="en-GB" altLang="el-GR" sz="2800" smtClean="0"/>
          </a:p>
        </p:txBody>
      </p:sp>
      <p:sp>
        <p:nvSpPr>
          <p:cNvPr id="7173" name="Rectangle 3"/>
          <p:cNvSpPr>
            <a:spLocks noGrp="1" noChangeArrowheads="1"/>
          </p:cNvSpPr>
          <p:nvPr>
            <p:ph type="body" idx="1"/>
          </p:nvPr>
        </p:nvSpPr>
        <p:spPr>
          <a:xfrm>
            <a:off x="323850" y="1066800"/>
            <a:ext cx="8496300" cy="5029200"/>
          </a:xfrm>
        </p:spPr>
        <p:txBody>
          <a:bodyPr/>
          <a:lstStyle/>
          <a:p>
            <a:pPr eaLnBrk="1" hangingPunct="1"/>
            <a:r>
              <a:rPr lang="en-US" altLang="el-GR" b="1" smtClean="0">
                <a:solidFill>
                  <a:srgbClr val="CC0000"/>
                </a:solidFill>
              </a:rPr>
              <a:t>Reusability (</a:t>
            </a:r>
            <a:r>
              <a:rPr lang="el-GR" altLang="el-GR" b="1" smtClean="0">
                <a:solidFill>
                  <a:srgbClr val="CC0000"/>
                </a:solidFill>
              </a:rPr>
              <a:t>επαναχρησιμοποίηση)</a:t>
            </a:r>
          </a:p>
          <a:p>
            <a:pPr lvl="1" eaLnBrk="1" hangingPunct="1"/>
            <a:r>
              <a:rPr lang="el-GR" altLang="el-GR" smtClean="0"/>
              <a:t>Οι προγραμματιστές επεδίωκαν πάντοτε να μη ξαναγράφουν τον ίδιο κώδικα. Η μερική τροποποίηση υπάρχοντος κώδικα σε νέα προγράμματα δημιουργεί  λάθη.</a:t>
            </a:r>
          </a:p>
          <a:p>
            <a:pPr lvl="1" eaLnBrk="1" hangingPunct="1"/>
            <a:r>
              <a:rPr lang="en-US" altLang="el-GR" b="1" smtClean="0">
                <a:solidFill>
                  <a:schemeClr val="accent2"/>
                </a:solidFill>
              </a:rPr>
              <a:t>Function libraries</a:t>
            </a:r>
            <a:r>
              <a:rPr lang="el-GR" altLang="el-GR" b="1" smtClean="0">
                <a:solidFill>
                  <a:schemeClr val="accent2"/>
                </a:solidFill>
              </a:rPr>
              <a:t> (συναρτήσεις βιβλιοθήκης)</a:t>
            </a:r>
            <a:endParaRPr lang="en-US" altLang="el-GR" smtClean="0"/>
          </a:p>
          <a:p>
            <a:pPr lvl="2" eaLnBrk="1" hangingPunct="1"/>
            <a:r>
              <a:rPr lang="el-GR" altLang="el-GR" smtClean="0"/>
              <a:t>Συναρτήσεις γενικής χρήσης ενσωματώνονται σε ένα αρχείο.</a:t>
            </a:r>
          </a:p>
          <a:p>
            <a:pPr lvl="2" eaLnBrk="1" hangingPunct="1"/>
            <a:r>
              <a:rPr lang="el-GR" altLang="el-GR" smtClean="0"/>
              <a:t>Μειονέκτημα : ΔΕΝ απεικονίζουν την πραγματικότητα εφόσον δεν περιλαμβάνουν τα πραγματικά δεδομένα. Συνήθως χρειάζονται τροποποίηση για να χρησιμοποιηθούν σε νέα προγράμματα.</a:t>
            </a:r>
            <a:endParaRPr lang="en-GB" altLang="el-GR" smtClean="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865C022-331A-463B-96E9-01D12CCA1232}" type="slidenum">
              <a:rPr lang="el-GR" altLang="el-GR"/>
              <a:pPr>
                <a:defRPr/>
              </a:pPr>
              <a:t>14</a:t>
            </a:fld>
            <a:endParaRPr lang="el-GR" altLang="el-GR"/>
          </a:p>
        </p:txBody>
      </p:sp>
      <p:sp>
        <p:nvSpPr>
          <p:cNvPr id="8196" name="Rectangle 2"/>
          <p:cNvSpPr>
            <a:spLocks noGrp="1" noChangeArrowheads="1"/>
          </p:cNvSpPr>
          <p:nvPr>
            <p:ph type="title"/>
          </p:nvPr>
        </p:nvSpPr>
        <p:spPr/>
        <p:txBody>
          <a:bodyPr/>
          <a:lstStyle/>
          <a:p>
            <a:pPr eaLnBrk="1" hangingPunct="1"/>
            <a:endParaRPr lang="en-US" altLang="el-GR" smtClean="0"/>
          </a:p>
        </p:txBody>
      </p:sp>
      <p:sp>
        <p:nvSpPr>
          <p:cNvPr id="8197" name="Rectangle 3"/>
          <p:cNvSpPr>
            <a:spLocks noGrp="1" noChangeArrowheads="1"/>
          </p:cNvSpPr>
          <p:nvPr>
            <p:ph type="body" idx="1"/>
          </p:nvPr>
        </p:nvSpPr>
        <p:spPr>
          <a:xfrm>
            <a:off x="152400" y="1295400"/>
            <a:ext cx="8839200" cy="4800600"/>
          </a:xfrm>
        </p:spPr>
        <p:txBody>
          <a:bodyPr/>
          <a:lstStyle/>
          <a:p>
            <a:pPr lvl="1" eaLnBrk="1" hangingPunct="1"/>
            <a:r>
              <a:rPr lang="en-US" altLang="el-GR" b="1" smtClean="0">
                <a:solidFill>
                  <a:schemeClr val="accent2"/>
                </a:solidFill>
              </a:rPr>
              <a:t>Class Libraries</a:t>
            </a:r>
            <a:r>
              <a:rPr lang="el-GR" altLang="el-GR" b="1" smtClean="0">
                <a:solidFill>
                  <a:schemeClr val="accent2"/>
                </a:solidFill>
              </a:rPr>
              <a:t> (βιβλιοθήκες κλάσεων)</a:t>
            </a:r>
            <a:endParaRPr lang="en-US" altLang="el-GR" b="1" smtClean="0">
              <a:solidFill>
                <a:schemeClr val="accent2"/>
              </a:solidFill>
            </a:endParaRPr>
          </a:p>
          <a:p>
            <a:pPr lvl="2" eaLnBrk="1" hangingPunct="1"/>
            <a:r>
              <a:rPr lang="el-GR" altLang="el-GR" smtClean="0"/>
              <a:t>Μία κλάση απεικονίζει με καλύτερο τρόπο την πραγματικότητα. Χρειάζεται λιγότερες τροποποιήσεις για να χρησιμοποιηθεί εκ νέου. Ο αντικειμενοστραφής προγραμματισμός παρέχει ένα νέο τρόπο για την τροποποίηση μιας κλάσης χωρίς να αλλάξει ο κώδικας </a:t>
            </a:r>
            <a:r>
              <a:rPr lang="en-US" altLang="el-GR" smtClean="0"/>
              <a:t>(source code). </a:t>
            </a:r>
            <a:r>
              <a:rPr lang="el-GR" altLang="el-GR" smtClean="0"/>
              <a:t>Αυτή η φαινομενική αντίφαση προκύπτει από τη δυνατότητα να παραχθεί μια νέα κλάση από μια παλιά. </a:t>
            </a:r>
            <a:endParaRPr lang="en-US" altLang="el-GR"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Slide Number Placeholder 4"/>
          <p:cNvSpPr>
            <a:spLocks noGrp="1"/>
          </p:cNvSpPr>
          <p:nvPr>
            <p:ph type="sldNum" sz="quarter" idx="11"/>
          </p:nvPr>
        </p:nvSpPr>
        <p:spPr/>
        <p:txBody>
          <a:bodyPr/>
          <a:lstStyle/>
          <a:p>
            <a:pPr>
              <a:defRPr/>
            </a:pPr>
            <a:fld id="{B312E9F4-466F-4EC6-BE26-FBF9A1138E4B}" type="slidenum">
              <a:rPr lang="el-GR" altLang="el-GR"/>
              <a:pPr>
                <a:defRPr/>
              </a:pPr>
              <a:t>15</a:t>
            </a:fld>
            <a:endParaRPr lang="el-GR" altLang="el-GR"/>
          </a:p>
        </p:txBody>
      </p:sp>
      <p:sp>
        <p:nvSpPr>
          <p:cNvPr id="9220" name="Rectangle 2"/>
          <p:cNvSpPr>
            <a:spLocks noGrp="1" noChangeArrowheads="1"/>
          </p:cNvSpPr>
          <p:nvPr>
            <p:ph type="title"/>
          </p:nvPr>
        </p:nvSpPr>
        <p:spPr>
          <a:xfrm>
            <a:off x="609600" y="533400"/>
            <a:ext cx="7772400" cy="762000"/>
          </a:xfrm>
        </p:spPr>
        <p:txBody>
          <a:bodyPr/>
          <a:lstStyle/>
          <a:p>
            <a:pPr eaLnBrk="1" hangingPunct="1"/>
            <a:r>
              <a:rPr lang="el-GR" altLang="el-GR" smtClean="0"/>
              <a:t>2. Ιεραρχία κλάσεων</a:t>
            </a:r>
            <a:r>
              <a:rPr lang="en-US" altLang="el-GR" smtClean="0"/>
              <a:t> </a:t>
            </a:r>
            <a:r>
              <a:rPr lang="el-GR" altLang="el-GR" smtClean="0"/>
              <a:t>- παραδείγματα</a:t>
            </a:r>
            <a:endParaRPr lang="en-US" altLang="el-GR" smtClean="0"/>
          </a:p>
        </p:txBody>
      </p:sp>
      <p:sp>
        <p:nvSpPr>
          <p:cNvPr id="9221" name="Text Box 4"/>
          <p:cNvSpPr txBox="1">
            <a:spLocks noChangeArrowheads="1"/>
          </p:cNvSpPr>
          <p:nvPr/>
        </p:nvSpPr>
        <p:spPr bwMode="auto">
          <a:xfrm>
            <a:off x="4267200" y="2209800"/>
            <a:ext cx="1447800" cy="395288"/>
          </a:xfrm>
          <a:prstGeom prst="rect">
            <a:avLst/>
          </a:prstGeom>
          <a:solidFill>
            <a:srgbClr val="00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Vehicle</a:t>
            </a:r>
          </a:p>
        </p:txBody>
      </p:sp>
      <p:sp>
        <p:nvSpPr>
          <p:cNvPr id="9222" name="Text Box 5"/>
          <p:cNvSpPr txBox="1">
            <a:spLocks noChangeArrowheads="1"/>
          </p:cNvSpPr>
          <p:nvPr/>
        </p:nvSpPr>
        <p:spPr bwMode="auto">
          <a:xfrm>
            <a:off x="1828800" y="3124200"/>
            <a:ext cx="2667000" cy="395288"/>
          </a:xfrm>
          <a:prstGeom prst="rect">
            <a:avLst/>
          </a:prstGeom>
          <a:solidFill>
            <a:srgbClr val="00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Wheeled vehicle</a:t>
            </a:r>
          </a:p>
        </p:txBody>
      </p:sp>
      <p:sp>
        <p:nvSpPr>
          <p:cNvPr id="9223" name="Text Box 6"/>
          <p:cNvSpPr txBox="1">
            <a:spLocks noChangeArrowheads="1"/>
          </p:cNvSpPr>
          <p:nvPr/>
        </p:nvSpPr>
        <p:spPr bwMode="auto">
          <a:xfrm>
            <a:off x="5638800" y="3124200"/>
            <a:ext cx="1066800" cy="395288"/>
          </a:xfrm>
          <a:prstGeom prst="rect">
            <a:avLst/>
          </a:prstGeom>
          <a:solidFill>
            <a:srgbClr val="00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Boat</a:t>
            </a:r>
          </a:p>
        </p:txBody>
      </p:sp>
      <p:sp>
        <p:nvSpPr>
          <p:cNvPr id="9224" name="Text Box 7"/>
          <p:cNvSpPr txBox="1">
            <a:spLocks noChangeArrowheads="1"/>
          </p:cNvSpPr>
          <p:nvPr/>
        </p:nvSpPr>
        <p:spPr bwMode="auto">
          <a:xfrm>
            <a:off x="1600200" y="3886200"/>
            <a:ext cx="1066800" cy="395288"/>
          </a:xfrm>
          <a:prstGeom prst="rect">
            <a:avLst/>
          </a:prstGeom>
          <a:solidFill>
            <a:srgbClr val="33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Car</a:t>
            </a:r>
          </a:p>
        </p:txBody>
      </p:sp>
      <p:sp>
        <p:nvSpPr>
          <p:cNvPr id="9225" name="Text Box 8"/>
          <p:cNvSpPr txBox="1">
            <a:spLocks noChangeArrowheads="1"/>
          </p:cNvSpPr>
          <p:nvPr/>
        </p:nvSpPr>
        <p:spPr bwMode="auto">
          <a:xfrm>
            <a:off x="3429000" y="3886200"/>
            <a:ext cx="1295400" cy="395288"/>
          </a:xfrm>
          <a:prstGeom prst="rect">
            <a:avLst/>
          </a:prstGeom>
          <a:solidFill>
            <a:srgbClr val="33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Bicycle</a:t>
            </a:r>
          </a:p>
        </p:txBody>
      </p:sp>
      <p:sp>
        <p:nvSpPr>
          <p:cNvPr id="9226" name="Text Box 9"/>
          <p:cNvSpPr txBox="1">
            <a:spLocks noChangeArrowheads="1"/>
          </p:cNvSpPr>
          <p:nvPr/>
        </p:nvSpPr>
        <p:spPr bwMode="auto">
          <a:xfrm>
            <a:off x="2438400" y="4648200"/>
            <a:ext cx="1447800" cy="395288"/>
          </a:xfrm>
          <a:prstGeom prst="rect">
            <a:avLst/>
          </a:prstGeom>
          <a:solidFill>
            <a:srgbClr val="33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4-door</a:t>
            </a:r>
          </a:p>
        </p:txBody>
      </p:sp>
      <p:sp>
        <p:nvSpPr>
          <p:cNvPr id="9227" name="Text Box 10"/>
          <p:cNvSpPr txBox="1">
            <a:spLocks noChangeArrowheads="1"/>
          </p:cNvSpPr>
          <p:nvPr/>
        </p:nvSpPr>
        <p:spPr bwMode="auto">
          <a:xfrm>
            <a:off x="762000" y="4648200"/>
            <a:ext cx="1219200" cy="395288"/>
          </a:xfrm>
          <a:prstGeom prst="rect">
            <a:avLst/>
          </a:prstGeom>
          <a:solidFill>
            <a:srgbClr val="33CCFF"/>
          </a:solidFill>
          <a:ln w="28575">
            <a:solidFill>
              <a:schemeClr val="bg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sz="1800" b="1">
                <a:latin typeface="Comic Sans MS" pitchFamily="66" charset="0"/>
              </a:rPr>
              <a:t>2-door</a:t>
            </a:r>
          </a:p>
        </p:txBody>
      </p:sp>
      <p:cxnSp>
        <p:nvCxnSpPr>
          <p:cNvPr id="9228" name="AutoShape 11"/>
          <p:cNvCxnSpPr>
            <a:cxnSpLocks noChangeShapeType="1"/>
            <a:stCxn id="9221" idx="2"/>
            <a:endCxn id="9222" idx="0"/>
          </p:cNvCxnSpPr>
          <p:nvPr/>
        </p:nvCxnSpPr>
        <p:spPr bwMode="auto">
          <a:xfrm rot="5400000">
            <a:off x="3831431" y="1950244"/>
            <a:ext cx="490538" cy="1828800"/>
          </a:xfrm>
          <a:prstGeom prst="bentConnector3">
            <a:avLst>
              <a:gd name="adj1" fmla="val 49838"/>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29" name="AutoShape 12"/>
          <p:cNvCxnSpPr>
            <a:cxnSpLocks noChangeShapeType="1"/>
            <a:stCxn id="9222" idx="2"/>
            <a:endCxn id="9224" idx="0"/>
          </p:cNvCxnSpPr>
          <p:nvPr/>
        </p:nvCxnSpPr>
        <p:spPr bwMode="auto">
          <a:xfrm rot="5400000">
            <a:off x="2478881" y="3188494"/>
            <a:ext cx="338138" cy="1028700"/>
          </a:xfrm>
          <a:prstGeom prst="bentConnector3">
            <a:avLst>
              <a:gd name="adj1" fmla="val 49764"/>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0" name="AutoShape 13"/>
          <p:cNvCxnSpPr>
            <a:cxnSpLocks noChangeShapeType="1"/>
            <a:stCxn id="9222" idx="2"/>
            <a:endCxn id="9225" idx="0"/>
          </p:cNvCxnSpPr>
          <p:nvPr/>
        </p:nvCxnSpPr>
        <p:spPr bwMode="auto">
          <a:xfrm rot="16200000" flipH="1">
            <a:off x="3450431" y="3245644"/>
            <a:ext cx="338138" cy="914400"/>
          </a:xfrm>
          <a:prstGeom prst="bentConnector3">
            <a:avLst>
              <a:gd name="adj1" fmla="val 49764"/>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1" name="AutoShape 14"/>
          <p:cNvCxnSpPr>
            <a:cxnSpLocks noChangeShapeType="1"/>
            <a:stCxn id="9221" idx="2"/>
            <a:endCxn id="9223" idx="0"/>
          </p:cNvCxnSpPr>
          <p:nvPr/>
        </p:nvCxnSpPr>
        <p:spPr bwMode="auto">
          <a:xfrm rot="16200000" flipH="1">
            <a:off x="5336381" y="2274094"/>
            <a:ext cx="490538" cy="1181100"/>
          </a:xfrm>
          <a:prstGeom prst="bentConnector3">
            <a:avLst>
              <a:gd name="adj1" fmla="val 49838"/>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2" name="AutoShape 15"/>
          <p:cNvCxnSpPr>
            <a:cxnSpLocks noChangeShapeType="1"/>
            <a:stCxn id="9224" idx="2"/>
            <a:endCxn id="9227" idx="0"/>
          </p:cNvCxnSpPr>
          <p:nvPr/>
        </p:nvCxnSpPr>
        <p:spPr bwMode="auto">
          <a:xfrm rot="5400000">
            <a:off x="1583531" y="4083844"/>
            <a:ext cx="338138" cy="762000"/>
          </a:xfrm>
          <a:prstGeom prst="bentConnector3">
            <a:avLst>
              <a:gd name="adj1" fmla="val 49764"/>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cxnSp>
        <p:nvCxnSpPr>
          <p:cNvPr id="9233" name="AutoShape 16"/>
          <p:cNvCxnSpPr>
            <a:cxnSpLocks noChangeShapeType="1"/>
            <a:stCxn id="9224" idx="2"/>
            <a:endCxn id="9226" idx="0"/>
          </p:cNvCxnSpPr>
          <p:nvPr/>
        </p:nvCxnSpPr>
        <p:spPr bwMode="auto">
          <a:xfrm rot="16200000" flipH="1">
            <a:off x="2478881" y="3950494"/>
            <a:ext cx="338138" cy="1028700"/>
          </a:xfrm>
          <a:prstGeom prst="bentConnector3">
            <a:avLst>
              <a:gd name="adj1" fmla="val 49764"/>
            </a:avLst>
          </a:prstGeom>
          <a:noFill/>
          <a:ln w="28575">
            <a:solidFill>
              <a:srgbClr val="FF0000"/>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cxn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 name="Slide Number Placeholder 4"/>
          <p:cNvSpPr>
            <a:spLocks noGrp="1"/>
          </p:cNvSpPr>
          <p:nvPr>
            <p:ph type="sldNum" sz="quarter" idx="11"/>
          </p:nvPr>
        </p:nvSpPr>
        <p:spPr/>
        <p:txBody>
          <a:bodyPr/>
          <a:lstStyle/>
          <a:p>
            <a:pPr>
              <a:defRPr/>
            </a:pPr>
            <a:fld id="{CBF5A274-76A7-459E-A206-DBB5D3E39D3B}" type="slidenum">
              <a:rPr lang="el-GR" altLang="el-GR"/>
              <a:pPr>
                <a:defRPr/>
              </a:pPr>
              <a:t>16</a:t>
            </a:fld>
            <a:endParaRPr lang="el-GR" altLang="el-GR"/>
          </a:p>
        </p:txBody>
      </p:sp>
      <p:sp>
        <p:nvSpPr>
          <p:cNvPr id="10244" name="Rectangle 2"/>
          <p:cNvSpPr>
            <a:spLocks noGrp="1" noChangeArrowheads="1"/>
          </p:cNvSpPr>
          <p:nvPr>
            <p:ph type="title"/>
          </p:nvPr>
        </p:nvSpPr>
        <p:spPr>
          <a:xfrm>
            <a:off x="323850" y="260350"/>
            <a:ext cx="8458200" cy="762000"/>
          </a:xfrm>
        </p:spPr>
        <p:txBody>
          <a:bodyPr/>
          <a:lstStyle/>
          <a:p>
            <a:pPr eaLnBrk="1" hangingPunct="1"/>
            <a:r>
              <a:rPr lang="el-GR" altLang="el-GR" smtClean="0"/>
              <a:t>μουσικά</a:t>
            </a:r>
            <a:r>
              <a:rPr lang="en-US" altLang="el-GR" smtClean="0"/>
              <a:t> formats</a:t>
            </a:r>
          </a:p>
        </p:txBody>
      </p:sp>
      <p:sp>
        <p:nvSpPr>
          <p:cNvPr id="10245" name="Rectangle 3"/>
          <p:cNvSpPr>
            <a:spLocks noChangeArrowheads="1"/>
          </p:cNvSpPr>
          <p:nvPr/>
        </p:nvSpPr>
        <p:spPr bwMode="auto">
          <a:xfrm>
            <a:off x="3482975" y="5151438"/>
            <a:ext cx="12954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46" name="Rectangle 4"/>
          <p:cNvSpPr>
            <a:spLocks noChangeArrowheads="1"/>
          </p:cNvSpPr>
          <p:nvPr/>
        </p:nvSpPr>
        <p:spPr bwMode="auto">
          <a:xfrm>
            <a:off x="5311775" y="5151438"/>
            <a:ext cx="12954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47" name="Rectangle 5"/>
          <p:cNvSpPr>
            <a:spLocks noChangeArrowheads="1"/>
          </p:cNvSpPr>
          <p:nvPr/>
        </p:nvSpPr>
        <p:spPr bwMode="auto">
          <a:xfrm>
            <a:off x="6835775" y="5151438"/>
            <a:ext cx="12954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48" name="Rectangle 6"/>
          <p:cNvSpPr>
            <a:spLocks noChangeArrowheads="1"/>
          </p:cNvSpPr>
          <p:nvPr/>
        </p:nvSpPr>
        <p:spPr bwMode="auto">
          <a:xfrm>
            <a:off x="1958975" y="5151438"/>
            <a:ext cx="12954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49" name="Rectangle 7"/>
          <p:cNvSpPr>
            <a:spLocks noChangeArrowheads="1"/>
          </p:cNvSpPr>
          <p:nvPr/>
        </p:nvSpPr>
        <p:spPr bwMode="auto">
          <a:xfrm>
            <a:off x="3559175" y="1389063"/>
            <a:ext cx="19812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0" name="Text Box 8"/>
          <p:cNvSpPr txBox="1">
            <a:spLocks noChangeArrowheads="1"/>
          </p:cNvSpPr>
          <p:nvPr/>
        </p:nvSpPr>
        <p:spPr bwMode="auto">
          <a:xfrm>
            <a:off x="3635375" y="1341438"/>
            <a:ext cx="19812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660066"/>
                </a:solidFill>
                <a:latin typeface="Comic Sans MS" pitchFamily="66" charset="0"/>
              </a:rPr>
              <a:t>Music Format</a:t>
            </a:r>
          </a:p>
        </p:txBody>
      </p:sp>
      <p:sp>
        <p:nvSpPr>
          <p:cNvPr id="10251" name="Rectangle 9"/>
          <p:cNvSpPr>
            <a:spLocks noChangeArrowheads="1"/>
          </p:cNvSpPr>
          <p:nvPr/>
        </p:nvSpPr>
        <p:spPr bwMode="auto">
          <a:xfrm>
            <a:off x="1882775" y="2332038"/>
            <a:ext cx="19812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2" name="Text Box 10"/>
          <p:cNvSpPr txBox="1">
            <a:spLocks noChangeArrowheads="1"/>
          </p:cNvSpPr>
          <p:nvPr/>
        </p:nvSpPr>
        <p:spPr bwMode="auto">
          <a:xfrm>
            <a:off x="1958975" y="2284413"/>
            <a:ext cx="19812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chemeClr val="tx2"/>
                </a:solidFill>
                <a:latin typeface="Comic Sans MS" pitchFamily="66" charset="0"/>
              </a:rPr>
              <a:t>Analog Format</a:t>
            </a:r>
          </a:p>
        </p:txBody>
      </p:sp>
      <p:sp>
        <p:nvSpPr>
          <p:cNvPr id="10253" name="Rectangle 11"/>
          <p:cNvSpPr>
            <a:spLocks noChangeArrowheads="1"/>
          </p:cNvSpPr>
          <p:nvPr/>
        </p:nvSpPr>
        <p:spPr bwMode="auto">
          <a:xfrm>
            <a:off x="5235575" y="2332038"/>
            <a:ext cx="19812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4" name="Text Box 12"/>
          <p:cNvSpPr txBox="1">
            <a:spLocks noChangeArrowheads="1"/>
          </p:cNvSpPr>
          <p:nvPr/>
        </p:nvSpPr>
        <p:spPr bwMode="auto">
          <a:xfrm>
            <a:off x="1044575" y="3856038"/>
            <a:ext cx="16764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3333CC"/>
                </a:solidFill>
                <a:latin typeface="Comic Sans MS" pitchFamily="66" charset="0"/>
              </a:rPr>
              <a:t>Magnetic Tape</a:t>
            </a:r>
          </a:p>
        </p:txBody>
      </p:sp>
      <p:sp>
        <p:nvSpPr>
          <p:cNvPr id="10255" name="Rectangle 13"/>
          <p:cNvSpPr>
            <a:spLocks noChangeArrowheads="1"/>
          </p:cNvSpPr>
          <p:nvPr/>
        </p:nvSpPr>
        <p:spPr bwMode="auto">
          <a:xfrm>
            <a:off x="2873375" y="3932238"/>
            <a:ext cx="10668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6" name="Rectangle 14"/>
          <p:cNvSpPr>
            <a:spLocks noChangeArrowheads="1"/>
          </p:cNvSpPr>
          <p:nvPr/>
        </p:nvSpPr>
        <p:spPr bwMode="auto">
          <a:xfrm>
            <a:off x="5997575" y="3914775"/>
            <a:ext cx="10668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7" name="Rectangle 15"/>
          <p:cNvSpPr>
            <a:spLocks noChangeArrowheads="1"/>
          </p:cNvSpPr>
          <p:nvPr/>
        </p:nvSpPr>
        <p:spPr bwMode="auto">
          <a:xfrm>
            <a:off x="4625975" y="3932238"/>
            <a:ext cx="9906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58" name="Text Box 16"/>
          <p:cNvSpPr txBox="1">
            <a:spLocks noChangeArrowheads="1"/>
          </p:cNvSpPr>
          <p:nvPr/>
        </p:nvSpPr>
        <p:spPr bwMode="auto">
          <a:xfrm>
            <a:off x="4702175" y="3856038"/>
            <a:ext cx="9906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3333CC"/>
                </a:solidFill>
                <a:latin typeface="Comic Sans MS" pitchFamily="66" charset="0"/>
              </a:rPr>
              <a:t>DAT</a:t>
            </a:r>
          </a:p>
        </p:txBody>
      </p:sp>
      <p:sp>
        <p:nvSpPr>
          <p:cNvPr id="10259" name="Rectangle 17"/>
          <p:cNvSpPr>
            <a:spLocks noChangeArrowheads="1"/>
          </p:cNvSpPr>
          <p:nvPr/>
        </p:nvSpPr>
        <p:spPr bwMode="auto">
          <a:xfrm>
            <a:off x="7445375" y="3903663"/>
            <a:ext cx="990600" cy="457200"/>
          </a:xfrm>
          <a:prstGeom prst="rect">
            <a:avLst/>
          </a:prstGeom>
          <a:solidFill>
            <a:srgbClr val="C0C0C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0260" name="Text Box 18"/>
          <p:cNvSpPr txBox="1">
            <a:spLocks noChangeArrowheads="1"/>
          </p:cNvSpPr>
          <p:nvPr/>
        </p:nvSpPr>
        <p:spPr bwMode="auto">
          <a:xfrm>
            <a:off x="7521575" y="3856038"/>
            <a:ext cx="9906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3333CC"/>
                </a:solidFill>
                <a:latin typeface="Comic Sans MS" pitchFamily="66" charset="0"/>
              </a:rPr>
              <a:t>MP3</a:t>
            </a:r>
          </a:p>
        </p:txBody>
      </p:sp>
      <p:sp>
        <p:nvSpPr>
          <p:cNvPr id="10261" name="Line 19"/>
          <p:cNvSpPr>
            <a:spLocks noChangeShapeType="1"/>
          </p:cNvSpPr>
          <p:nvPr/>
        </p:nvSpPr>
        <p:spPr bwMode="auto">
          <a:xfrm>
            <a:off x="3025775" y="2027238"/>
            <a:ext cx="3200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2" name="Line 20"/>
          <p:cNvSpPr>
            <a:spLocks noChangeShapeType="1"/>
          </p:cNvSpPr>
          <p:nvPr/>
        </p:nvSpPr>
        <p:spPr bwMode="auto">
          <a:xfrm>
            <a:off x="3025775" y="20272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3" name="Line 21"/>
          <p:cNvSpPr>
            <a:spLocks noChangeShapeType="1"/>
          </p:cNvSpPr>
          <p:nvPr/>
        </p:nvSpPr>
        <p:spPr bwMode="auto">
          <a:xfrm>
            <a:off x="6226175" y="20272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4" name="Line 22"/>
          <p:cNvSpPr>
            <a:spLocks noChangeShapeType="1"/>
          </p:cNvSpPr>
          <p:nvPr/>
        </p:nvSpPr>
        <p:spPr bwMode="auto">
          <a:xfrm>
            <a:off x="4549775" y="17986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5" name="Line 23"/>
          <p:cNvSpPr>
            <a:spLocks noChangeShapeType="1"/>
          </p:cNvSpPr>
          <p:nvPr/>
        </p:nvSpPr>
        <p:spPr bwMode="auto">
          <a:xfrm>
            <a:off x="1806575" y="3627438"/>
            <a:ext cx="1676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6" name="Line 24"/>
          <p:cNvSpPr>
            <a:spLocks noChangeShapeType="1"/>
          </p:cNvSpPr>
          <p:nvPr/>
        </p:nvSpPr>
        <p:spPr bwMode="auto">
          <a:xfrm>
            <a:off x="1806575" y="36274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7" name="Line 25"/>
          <p:cNvSpPr>
            <a:spLocks noChangeShapeType="1"/>
          </p:cNvSpPr>
          <p:nvPr/>
        </p:nvSpPr>
        <p:spPr bwMode="auto">
          <a:xfrm>
            <a:off x="3482975" y="36274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8" name="Line 26"/>
          <p:cNvSpPr>
            <a:spLocks noChangeShapeType="1"/>
          </p:cNvSpPr>
          <p:nvPr/>
        </p:nvSpPr>
        <p:spPr bwMode="auto">
          <a:xfrm>
            <a:off x="5235575" y="36274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69" name="Line 27"/>
          <p:cNvSpPr>
            <a:spLocks noChangeShapeType="1"/>
          </p:cNvSpPr>
          <p:nvPr/>
        </p:nvSpPr>
        <p:spPr bwMode="auto">
          <a:xfrm>
            <a:off x="6607175" y="36274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0" name="Line 28"/>
          <p:cNvSpPr>
            <a:spLocks noChangeShapeType="1"/>
          </p:cNvSpPr>
          <p:nvPr/>
        </p:nvSpPr>
        <p:spPr bwMode="auto">
          <a:xfrm>
            <a:off x="7978775" y="36274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1" name="Line 29"/>
          <p:cNvSpPr>
            <a:spLocks noChangeShapeType="1"/>
          </p:cNvSpPr>
          <p:nvPr/>
        </p:nvSpPr>
        <p:spPr bwMode="auto">
          <a:xfrm>
            <a:off x="5235575" y="3627438"/>
            <a:ext cx="2743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2" name="Line 30"/>
          <p:cNvSpPr>
            <a:spLocks noChangeShapeType="1"/>
          </p:cNvSpPr>
          <p:nvPr/>
        </p:nvSpPr>
        <p:spPr bwMode="auto">
          <a:xfrm flipH="1">
            <a:off x="2644775" y="2789238"/>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3" name="Line 31"/>
          <p:cNvSpPr>
            <a:spLocks noChangeShapeType="1"/>
          </p:cNvSpPr>
          <p:nvPr/>
        </p:nvSpPr>
        <p:spPr bwMode="auto">
          <a:xfrm>
            <a:off x="6607175" y="2713038"/>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4" name="Text Box 32"/>
          <p:cNvSpPr txBox="1">
            <a:spLocks noChangeArrowheads="1"/>
          </p:cNvSpPr>
          <p:nvPr/>
        </p:nvSpPr>
        <p:spPr bwMode="auto">
          <a:xfrm>
            <a:off x="5311775" y="2284413"/>
            <a:ext cx="19812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chemeClr val="tx2"/>
                </a:solidFill>
                <a:latin typeface="Comic Sans MS" pitchFamily="66" charset="0"/>
              </a:rPr>
              <a:t>Digital Format</a:t>
            </a:r>
          </a:p>
        </p:txBody>
      </p:sp>
      <p:sp>
        <p:nvSpPr>
          <p:cNvPr id="10275" name="Text Box 33"/>
          <p:cNvSpPr txBox="1">
            <a:spLocks noChangeArrowheads="1"/>
          </p:cNvSpPr>
          <p:nvPr/>
        </p:nvSpPr>
        <p:spPr bwMode="auto">
          <a:xfrm>
            <a:off x="2035175" y="5075238"/>
            <a:ext cx="12954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CC0000"/>
                </a:solidFill>
                <a:latin typeface="Comic Sans MS" pitchFamily="66" charset="0"/>
              </a:rPr>
              <a:t>12” Record</a:t>
            </a:r>
          </a:p>
        </p:txBody>
      </p:sp>
      <p:sp>
        <p:nvSpPr>
          <p:cNvPr id="10276" name="Text Box 34"/>
          <p:cNvSpPr txBox="1">
            <a:spLocks noChangeArrowheads="1"/>
          </p:cNvSpPr>
          <p:nvPr/>
        </p:nvSpPr>
        <p:spPr bwMode="auto">
          <a:xfrm>
            <a:off x="3559175" y="5075238"/>
            <a:ext cx="12954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CC0000"/>
                </a:solidFill>
                <a:latin typeface="Comic Sans MS" pitchFamily="66" charset="0"/>
              </a:rPr>
              <a:t>7” Record</a:t>
            </a:r>
          </a:p>
        </p:txBody>
      </p:sp>
      <p:sp>
        <p:nvSpPr>
          <p:cNvPr id="10277" name="Line 35"/>
          <p:cNvSpPr>
            <a:spLocks noChangeShapeType="1"/>
          </p:cNvSpPr>
          <p:nvPr/>
        </p:nvSpPr>
        <p:spPr bwMode="auto">
          <a:xfrm>
            <a:off x="2568575" y="4846638"/>
            <a:ext cx="1676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8" name="Line 36"/>
          <p:cNvSpPr>
            <a:spLocks noChangeShapeType="1"/>
          </p:cNvSpPr>
          <p:nvPr/>
        </p:nvSpPr>
        <p:spPr bwMode="auto">
          <a:xfrm>
            <a:off x="2568575" y="48466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79" name="Line 37"/>
          <p:cNvSpPr>
            <a:spLocks noChangeShapeType="1"/>
          </p:cNvSpPr>
          <p:nvPr/>
        </p:nvSpPr>
        <p:spPr bwMode="auto">
          <a:xfrm flipH="1">
            <a:off x="3482975" y="423703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0" name="Line 38"/>
          <p:cNvSpPr>
            <a:spLocks noChangeShapeType="1"/>
          </p:cNvSpPr>
          <p:nvPr/>
        </p:nvSpPr>
        <p:spPr bwMode="auto">
          <a:xfrm>
            <a:off x="4244975" y="48466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1" name="Text Box 39"/>
          <p:cNvSpPr txBox="1">
            <a:spLocks noChangeArrowheads="1"/>
          </p:cNvSpPr>
          <p:nvPr/>
        </p:nvSpPr>
        <p:spPr bwMode="auto">
          <a:xfrm>
            <a:off x="2949575" y="3856038"/>
            <a:ext cx="10668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3333CC"/>
                </a:solidFill>
                <a:latin typeface="Comic Sans MS" pitchFamily="66" charset="0"/>
              </a:rPr>
              <a:t>Vinyl</a:t>
            </a:r>
          </a:p>
        </p:txBody>
      </p:sp>
      <p:sp>
        <p:nvSpPr>
          <p:cNvPr id="10282" name="Text Box 40"/>
          <p:cNvSpPr txBox="1">
            <a:spLocks noChangeArrowheads="1"/>
          </p:cNvSpPr>
          <p:nvPr/>
        </p:nvSpPr>
        <p:spPr bwMode="auto">
          <a:xfrm>
            <a:off x="5341938" y="5097463"/>
            <a:ext cx="12954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CC0000"/>
                </a:solidFill>
                <a:latin typeface="Comic Sans MS" pitchFamily="66" charset="0"/>
              </a:rPr>
              <a:t>MiniDISC</a:t>
            </a:r>
          </a:p>
        </p:txBody>
      </p:sp>
      <p:sp>
        <p:nvSpPr>
          <p:cNvPr id="10283" name="Text Box 41"/>
          <p:cNvSpPr txBox="1">
            <a:spLocks noChangeArrowheads="1"/>
          </p:cNvSpPr>
          <p:nvPr/>
        </p:nvSpPr>
        <p:spPr bwMode="auto">
          <a:xfrm>
            <a:off x="6911975" y="5075238"/>
            <a:ext cx="12954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CC0000"/>
                </a:solidFill>
                <a:latin typeface="Comic Sans MS" pitchFamily="66" charset="0"/>
              </a:rPr>
              <a:t>CD</a:t>
            </a:r>
          </a:p>
        </p:txBody>
      </p:sp>
      <p:sp>
        <p:nvSpPr>
          <p:cNvPr id="10284" name="Line 42"/>
          <p:cNvSpPr>
            <a:spLocks noChangeShapeType="1"/>
          </p:cNvSpPr>
          <p:nvPr/>
        </p:nvSpPr>
        <p:spPr bwMode="auto">
          <a:xfrm>
            <a:off x="5921375" y="4846638"/>
            <a:ext cx="1676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5" name="Line 43"/>
          <p:cNvSpPr>
            <a:spLocks noChangeShapeType="1"/>
          </p:cNvSpPr>
          <p:nvPr/>
        </p:nvSpPr>
        <p:spPr bwMode="auto">
          <a:xfrm>
            <a:off x="5921375" y="48466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6" name="Line 44"/>
          <p:cNvSpPr>
            <a:spLocks noChangeShapeType="1"/>
          </p:cNvSpPr>
          <p:nvPr/>
        </p:nvSpPr>
        <p:spPr bwMode="auto">
          <a:xfrm flipH="1">
            <a:off x="6607175" y="4237038"/>
            <a:ext cx="0" cy="609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7" name="Line 45"/>
          <p:cNvSpPr>
            <a:spLocks noChangeShapeType="1"/>
          </p:cNvSpPr>
          <p:nvPr/>
        </p:nvSpPr>
        <p:spPr bwMode="auto">
          <a:xfrm>
            <a:off x="7597775" y="4846638"/>
            <a:ext cx="0" cy="2286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p>
            <a:endParaRPr lang="el-GR"/>
          </a:p>
        </p:txBody>
      </p:sp>
      <p:sp>
        <p:nvSpPr>
          <p:cNvPr id="10288" name="Text Box 46"/>
          <p:cNvSpPr txBox="1">
            <a:spLocks noChangeArrowheads="1"/>
          </p:cNvSpPr>
          <p:nvPr/>
        </p:nvSpPr>
        <p:spPr bwMode="auto">
          <a:xfrm>
            <a:off x="6073775" y="3856038"/>
            <a:ext cx="1066800" cy="439737"/>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lIns="126000" tIns="118800" rIns="126000" bIns="118800" anchor="b">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lnSpc>
                <a:spcPct val="90000"/>
              </a:lnSpc>
              <a:spcBef>
                <a:spcPct val="50000"/>
              </a:spcBef>
            </a:pPr>
            <a:r>
              <a:rPr lang="en-GB" altLang="el-GR" sz="1400" b="1">
                <a:solidFill>
                  <a:srgbClr val="3333CC"/>
                </a:solidFill>
                <a:latin typeface="Comic Sans MS" pitchFamily="66" charset="0"/>
              </a:rPr>
              <a:t>Disk</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Slide Number Placeholder 4"/>
          <p:cNvSpPr>
            <a:spLocks noGrp="1"/>
          </p:cNvSpPr>
          <p:nvPr>
            <p:ph type="sldNum" sz="quarter" idx="11"/>
          </p:nvPr>
        </p:nvSpPr>
        <p:spPr/>
        <p:txBody>
          <a:bodyPr/>
          <a:lstStyle/>
          <a:p>
            <a:pPr>
              <a:defRPr/>
            </a:pPr>
            <a:fld id="{70BE3670-3B6B-43F7-BC0C-779F66387550}" type="slidenum">
              <a:rPr lang="el-GR" altLang="el-GR"/>
              <a:pPr>
                <a:defRPr/>
              </a:pPr>
              <a:t>17</a:t>
            </a:fld>
            <a:endParaRPr lang="el-GR" altLang="el-GR"/>
          </a:p>
        </p:txBody>
      </p:sp>
      <p:sp>
        <p:nvSpPr>
          <p:cNvPr id="11268" name="Rectangle 2"/>
          <p:cNvSpPr>
            <a:spLocks noGrp="1" noChangeArrowheads="1"/>
          </p:cNvSpPr>
          <p:nvPr>
            <p:ph type="title"/>
          </p:nvPr>
        </p:nvSpPr>
        <p:spPr/>
        <p:txBody>
          <a:bodyPr/>
          <a:lstStyle/>
          <a:p>
            <a:pPr eaLnBrk="1" hangingPunct="1"/>
            <a:r>
              <a:rPr lang="el-GR" altLang="el-GR" smtClean="0"/>
              <a:t>Μέλη της Πανεπιστημιακής κοινότητας</a:t>
            </a:r>
            <a:endParaRPr lang="th-TH" altLang="el-GR" smtClean="0"/>
          </a:p>
        </p:txBody>
      </p:sp>
      <p:grpSp>
        <p:nvGrpSpPr>
          <p:cNvPr id="11269" name="Group 3"/>
          <p:cNvGrpSpPr>
            <a:grpSpLocks/>
          </p:cNvGrpSpPr>
          <p:nvPr/>
        </p:nvGrpSpPr>
        <p:grpSpPr bwMode="auto">
          <a:xfrm>
            <a:off x="1258888" y="1844675"/>
            <a:ext cx="6080125" cy="3389313"/>
            <a:chOff x="864" y="1127"/>
            <a:chExt cx="3830" cy="2135"/>
          </a:xfrm>
        </p:grpSpPr>
        <p:sp>
          <p:nvSpPr>
            <p:cNvPr id="11270" name="Rectangle 4"/>
            <p:cNvSpPr>
              <a:spLocks noChangeArrowheads="1"/>
            </p:cNvSpPr>
            <p:nvPr/>
          </p:nvSpPr>
          <p:spPr bwMode="auto">
            <a:xfrm>
              <a:off x="2448" y="1728"/>
              <a:ext cx="950"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Employee</a:t>
              </a:r>
            </a:p>
          </p:txBody>
        </p:sp>
        <p:sp>
          <p:nvSpPr>
            <p:cNvPr id="11271" name="Rectangle 5"/>
            <p:cNvSpPr>
              <a:spLocks noChangeArrowheads="1"/>
            </p:cNvSpPr>
            <p:nvPr/>
          </p:nvSpPr>
          <p:spPr bwMode="auto">
            <a:xfrm>
              <a:off x="2885" y="1127"/>
              <a:ext cx="1809"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CommunityMember</a:t>
              </a:r>
            </a:p>
          </p:txBody>
        </p:sp>
        <p:sp>
          <p:nvSpPr>
            <p:cNvPr id="11272" name="Line 6"/>
            <p:cNvSpPr>
              <a:spLocks noChangeShapeType="1"/>
            </p:cNvSpPr>
            <p:nvPr/>
          </p:nvSpPr>
          <p:spPr bwMode="auto">
            <a:xfrm flipH="1">
              <a:off x="2832" y="1440"/>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73" name="Line 7"/>
            <p:cNvSpPr>
              <a:spLocks noChangeShapeType="1"/>
            </p:cNvSpPr>
            <p:nvPr/>
          </p:nvSpPr>
          <p:spPr bwMode="auto">
            <a:xfrm>
              <a:off x="3696" y="1440"/>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74" name="Rectangle 8"/>
            <p:cNvSpPr>
              <a:spLocks noChangeArrowheads="1"/>
            </p:cNvSpPr>
            <p:nvPr/>
          </p:nvSpPr>
          <p:spPr bwMode="auto">
            <a:xfrm>
              <a:off x="3792" y="1728"/>
              <a:ext cx="846"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Student</a:t>
              </a:r>
            </a:p>
          </p:txBody>
        </p:sp>
        <p:sp>
          <p:nvSpPr>
            <p:cNvPr id="11275" name="Rectangle 9"/>
            <p:cNvSpPr>
              <a:spLocks noChangeArrowheads="1"/>
            </p:cNvSpPr>
            <p:nvPr/>
          </p:nvSpPr>
          <p:spPr bwMode="auto">
            <a:xfrm>
              <a:off x="1776" y="2352"/>
              <a:ext cx="771"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Faculty</a:t>
              </a:r>
            </a:p>
          </p:txBody>
        </p:sp>
        <p:sp>
          <p:nvSpPr>
            <p:cNvPr id="11276" name="Line 10"/>
            <p:cNvSpPr>
              <a:spLocks noChangeShapeType="1"/>
            </p:cNvSpPr>
            <p:nvPr/>
          </p:nvSpPr>
          <p:spPr bwMode="auto">
            <a:xfrm flipH="1">
              <a:off x="2160" y="2064"/>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77" name="Line 11"/>
            <p:cNvSpPr>
              <a:spLocks noChangeShapeType="1"/>
            </p:cNvSpPr>
            <p:nvPr/>
          </p:nvSpPr>
          <p:spPr bwMode="auto">
            <a:xfrm>
              <a:off x="3024" y="2064"/>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78" name="Rectangle 12"/>
            <p:cNvSpPr>
              <a:spLocks noChangeArrowheads="1"/>
            </p:cNvSpPr>
            <p:nvPr/>
          </p:nvSpPr>
          <p:spPr bwMode="auto">
            <a:xfrm>
              <a:off x="3216" y="2352"/>
              <a:ext cx="631"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Staff</a:t>
              </a:r>
            </a:p>
          </p:txBody>
        </p:sp>
        <p:sp>
          <p:nvSpPr>
            <p:cNvPr id="11279" name="Rectangle 13"/>
            <p:cNvSpPr>
              <a:spLocks noChangeArrowheads="1"/>
            </p:cNvSpPr>
            <p:nvPr/>
          </p:nvSpPr>
          <p:spPr bwMode="auto">
            <a:xfrm>
              <a:off x="864" y="2976"/>
              <a:ext cx="1381"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Administrator</a:t>
              </a:r>
            </a:p>
          </p:txBody>
        </p:sp>
        <p:sp>
          <p:nvSpPr>
            <p:cNvPr id="11280" name="Line 14"/>
            <p:cNvSpPr>
              <a:spLocks noChangeShapeType="1"/>
            </p:cNvSpPr>
            <p:nvPr/>
          </p:nvSpPr>
          <p:spPr bwMode="auto">
            <a:xfrm flipH="1">
              <a:off x="1536" y="2688"/>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81" name="Line 15"/>
            <p:cNvSpPr>
              <a:spLocks noChangeShapeType="1"/>
            </p:cNvSpPr>
            <p:nvPr/>
          </p:nvSpPr>
          <p:spPr bwMode="auto">
            <a:xfrm>
              <a:off x="2208" y="2688"/>
              <a:ext cx="432" cy="288"/>
            </a:xfrm>
            <a:prstGeom prst="line">
              <a:avLst/>
            </a:prstGeom>
            <a:noFill/>
            <a:ln w="317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1282" name="Rectangle 16"/>
            <p:cNvSpPr>
              <a:spLocks noChangeArrowheads="1"/>
            </p:cNvSpPr>
            <p:nvPr/>
          </p:nvSpPr>
          <p:spPr bwMode="auto">
            <a:xfrm>
              <a:off x="2304" y="2976"/>
              <a:ext cx="855"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175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Teacher</a:t>
              </a:r>
            </a:p>
          </p:txBody>
        </p:sp>
      </p:gr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1"/>
          </p:nvPr>
        </p:nvSpPr>
        <p:spPr/>
        <p:txBody>
          <a:bodyPr/>
          <a:lstStyle/>
          <a:p>
            <a:pPr>
              <a:defRPr/>
            </a:pPr>
            <a:fld id="{9F9301D0-0030-4904-BCA7-426FFD66CFE0}" type="slidenum">
              <a:rPr lang="el-GR" altLang="el-GR"/>
              <a:pPr>
                <a:defRPr/>
              </a:pPr>
              <a:t>18</a:t>
            </a:fld>
            <a:endParaRPr lang="el-GR" altLang="el-GR"/>
          </a:p>
        </p:txBody>
      </p:sp>
      <p:sp>
        <p:nvSpPr>
          <p:cNvPr id="12292" name="Rectangle 2"/>
          <p:cNvSpPr>
            <a:spLocks noGrp="1" noChangeArrowheads="1"/>
          </p:cNvSpPr>
          <p:nvPr>
            <p:ph type="title"/>
          </p:nvPr>
        </p:nvSpPr>
        <p:spPr>
          <a:xfrm>
            <a:off x="250825" y="333375"/>
            <a:ext cx="8458200" cy="762000"/>
          </a:xfrm>
        </p:spPr>
        <p:txBody>
          <a:bodyPr/>
          <a:lstStyle/>
          <a:p>
            <a:pPr eaLnBrk="1" hangingPunct="1"/>
            <a:r>
              <a:rPr lang="el-GR" altLang="el-GR" smtClean="0"/>
              <a:t>Γεωμετρικά σχήματα</a:t>
            </a:r>
            <a:endParaRPr lang="th-TH" altLang="el-GR" smtClean="0"/>
          </a:p>
        </p:txBody>
      </p:sp>
      <p:sp>
        <p:nvSpPr>
          <p:cNvPr id="12293" name="Rectangle 3"/>
          <p:cNvSpPr>
            <a:spLocks noChangeArrowheads="1"/>
          </p:cNvSpPr>
          <p:nvPr/>
        </p:nvSpPr>
        <p:spPr bwMode="auto">
          <a:xfrm>
            <a:off x="973138" y="2878138"/>
            <a:ext cx="3294062"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TwoDimensionalShape</a:t>
            </a:r>
          </a:p>
        </p:txBody>
      </p:sp>
      <p:sp>
        <p:nvSpPr>
          <p:cNvPr id="12294" name="Rectangle 4"/>
          <p:cNvSpPr>
            <a:spLocks noChangeArrowheads="1"/>
          </p:cNvSpPr>
          <p:nvPr/>
        </p:nvSpPr>
        <p:spPr bwMode="auto">
          <a:xfrm>
            <a:off x="3640138" y="1887538"/>
            <a:ext cx="10541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Shape</a:t>
            </a:r>
          </a:p>
        </p:txBody>
      </p:sp>
      <p:sp>
        <p:nvSpPr>
          <p:cNvPr id="12295" name="Line 5"/>
          <p:cNvSpPr>
            <a:spLocks noChangeShapeType="1"/>
          </p:cNvSpPr>
          <p:nvPr/>
        </p:nvSpPr>
        <p:spPr bwMode="auto">
          <a:xfrm flipH="1">
            <a:off x="2268538" y="2420938"/>
            <a:ext cx="1600200" cy="53340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96" name="Line 6"/>
          <p:cNvSpPr>
            <a:spLocks noChangeShapeType="1"/>
          </p:cNvSpPr>
          <p:nvPr/>
        </p:nvSpPr>
        <p:spPr bwMode="auto">
          <a:xfrm>
            <a:off x="4173538" y="2420938"/>
            <a:ext cx="1828800" cy="533400"/>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297" name="Rectangle 7"/>
          <p:cNvSpPr>
            <a:spLocks noChangeArrowheads="1"/>
          </p:cNvSpPr>
          <p:nvPr/>
        </p:nvSpPr>
        <p:spPr bwMode="auto">
          <a:xfrm>
            <a:off x="4478338" y="2878138"/>
            <a:ext cx="3581400"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ThreeDimensionalShape</a:t>
            </a:r>
          </a:p>
        </p:txBody>
      </p:sp>
      <p:grpSp>
        <p:nvGrpSpPr>
          <p:cNvPr id="12298" name="Group 8"/>
          <p:cNvGrpSpPr>
            <a:grpSpLocks/>
          </p:cNvGrpSpPr>
          <p:nvPr/>
        </p:nvGrpSpPr>
        <p:grpSpPr bwMode="auto">
          <a:xfrm>
            <a:off x="744538" y="3411538"/>
            <a:ext cx="3635375" cy="1292225"/>
            <a:chOff x="816" y="2112"/>
            <a:chExt cx="2290" cy="814"/>
          </a:xfrm>
        </p:grpSpPr>
        <p:sp>
          <p:nvSpPr>
            <p:cNvPr id="12306" name="Rectangle 9"/>
            <p:cNvSpPr>
              <a:spLocks noChangeArrowheads="1"/>
            </p:cNvSpPr>
            <p:nvPr/>
          </p:nvSpPr>
          <p:spPr bwMode="auto">
            <a:xfrm>
              <a:off x="816" y="2640"/>
              <a:ext cx="633"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Circle</a:t>
              </a:r>
            </a:p>
          </p:txBody>
        </p:sp>
        <p:sp>
          <p:nvSpPr>
            <p:cNvPr id="12307" name="Line 10"/>
            <p:cNvSpPr>
              <a:spLocks noChangeShapeType="1"/>
            </p:cNvSpPr>
            <p:nvPr/>
          </p:nvSpPr>
          <p:spPr bwMode="auto">
            <a:xfrm flipH="1">
              <a:off x="1200" y="2112"/>
              <a:ext cx="432"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08" name="Line 11"/>
            <p:cNvSpPr>
              <a:spLocks noChangeShapeType="1"/>
            </p:cNvSpPr>
            <p:nvPr/>
          </p:nvSpPr>
          <p:spPr bwMode="auto">
            <a:xfrm>
              <a:off x="1968" y="2112"/>
              <a:ext cx="480"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09" name="Line 12"/>
            <p:cNvSpPr>
              <a:spLocks noChangeShapeType="1"/>
            </p:cNvSpPr>
            <p:nvPr/>
          </p:nvSpPr>
          <p:spPr bwMode="auto">
            <a:xfrm>
              <a:off x="1824" y="2112"/>
              <a:ext cx="0"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10" name="Rectangle 13"/>
            <p:cNvSpPr>
              <a:spLocks noChangeArrowheads="1"/>
            </p:cNvSpPr>
            <p:nvPr/>
          </p:nvSpPr>
          <p:spPr bwMode="auto">
            <a:xfrm>
              <a:off x="1536" y="2640"/>
              <a:ext cx="742"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Square</a:t>
              </a:r>
            </a:p>
          </p:txBody>
        </p:sp>
        <p:sp>
          <p:nvSpPr>
            <p:cNvPr id="12311" name="Rectangle 14"/>
            <p:cNvSpPr>
              <a:spLocks noChangeArrowheads="1"/>
            </p:cNvSpPr>
            <p:nvPr/>
          </p:nvSpPr>
          <p:spPr bwMode="auto">
            <a:xfrm>
              <a:off x="2256" y="2640"/>
              <a:ext cx="850"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Triangle</a:t>
              </a:r>
            </a:p>
          </p:txBody>
        </p:sp>
      </p:grpSp>
      <p:grpSp>
        <p:nvGrpSpPr>
          <p:cNvPr id="12299" name="Group 15"/>
          <p:cNvGrpSpPr>
            <a:grpSpLocks/>
          </p:cNvGrpSpPr>
          <p:nvPr/>
        </p:nvGrpSpPr>
        <p:grpSpPr bwMode="auto">
          <a:xfrm>
            <a:off x="4402138" y="3411538"/>
            <a:ext cx="4275137" cy="1292225"/>
            <a:chOff x="816" y="2112"/>
            <a:chExt cx="2693" cy="814"/>
          </a:xfrm>
        </p:grpSpPr>
        <p:sp>
          <p:nvSpPr>
            <p:cNvPr id="12300" name="Rectangle 16"/>
            <p:cNvSpPr>
              <a:spLocks noChangeArrowheads="1"/>
            </p:cNvSpPr>
            <p:nvPr/>
          </p:nvSpPr>
          <p:spPr bwMode="auto">
            <a:xfrm>
              <a:off x="816" y="2640"/>
              <a:ext cx="763"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Sphere</a:t>
              </a:r>
            </a:p>
          </p:txBody>
        </p:sp>
        <p:sp>
          <p:nvSpPr>
            <p:cNvPr id="12301" name="Line 17"/>
            <p:cNvSpPr>
              <a:spLocks noChangeShapeType="1"/>
            </p:cNvSpPr>
            <p:nvPr/>
          </p:nvSpPr>
          <p:spPr bwMode="auto">
            <a:xfrm flipH="1">
              <a:off x="1200" y="2112"/>
              <a:ext cx="432"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02" name="Line 18"/>
            <p:cNvSpPr>
              <a:spLocks noChangeShapeType="1"/>
            </p:cNvSpPr>
            <p:nvPr/>
          </p:nvSpPr>
          <p:spPr bwMode="auto">
            <a:xfrm>
              <a:off x="1968" y="2112"/>
              <a:ext cx="480"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03" name="Line 19"/>
            <p:cNvSpPr>
              <a:spLocks noChangeShapeType="1"/>
            </p:cNvSpPr>
            <p:nvPr/>
          </p:nvSpPr>
          <p:spPr bwMode="auto">
            <a:xfrm>
              <a:off x="1824" y="2112"/>
              <a:ext cx="0" cy="528"/>
            </a:xfrm>
            <a:prstGeom prst="line">
              <a:avLst/>
            </a:prstGeom>
            <a:noFill/>
            <a:ln w="3810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2304" name="Rectangle 20"/>
            <p:cNvSpPr>
              <a:spLocks noChangeArrowheads="1"/>
            </p:cNvSpPr>
            <p:nvPr/>
          </p:nvSpPr>
          <p:spPr bwMode="auto">
            <a:xfrm>
              <a:off x="1536" y="2640"/>
              <a:ext cx="549"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Cube</a:t>
              </a:r>
            </a:p>
          </p:txBody>
        </p:sp>
        <p:sp>
          <p:nvSpPr>
            <p:cNvPr id="12305" name="Rectangle 21"/>
            <p:cNvSpPr>
              <a:spLocks noChangeArrowheads="1"/>
            </p:cNvSpPr>
            <p:nvPr/>
          </p:nvSpPr>
          <p:spPr bwMode="auto">
            <a:xfrm>
              <a:off x="2256" y="2640"/>
              <a:ext cx="1253" cy="28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381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Tetrahedron</a:t>
              </a:r>
            </a:p>
          </p:txBody>
        </p:sp>
      </p:gr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1"/>
          </p:nvPr>
        </p:nvSpPr>
        <p:spPr/>
        <p:txBody>
          <a:bodyPr/>
          <a:lstStyle/>
          <a:p>
            <a:pPr>
              <a:defRPr/>
            </a:pPr>
            <a:fld id="{65A253AB-A639-48AF-A47B-2D240FFE6753}" type="slidenum">
              <a:rPr lang="el-GR" altLang="el-GR"/>
              <a:pPr>
                <a:defRPr/>
              </a:pPr>
              <a:t>19</a:t>
            </a:fld>
            <a:endParaRPr lang="el-GR" altLang="el-GR"/>
          </a:p>
        </p:txBody>
      </p:sp>
      <p:sp>
        <p:nvSpPr>
          <p:cNvPr id="13316" name="Rectangle 2"/>
          <p:cNvSpPr>
            <a:spLocks noGrp="1" noChangeArrowheads="1"/>
          </p:cNvSpPr>
          <p:nvPr>
            <p:ph type="title"/>
          </p:nvPr>
        </p:nvSpPr>
        <p:spPr>
          <a:xfrm>
            <a:off x="304800" y="533400"/>
            <a:ext cx="8458200" cy="762000"/>
          </a:xfrm>
        </p:spPr>
        <p:txBody>
          <a:bodyPr/>
          <a:lstStyle/>
          <a:p>
            <a:pPr eaLnBrk="1" hangingPunct="1"/>
            <a:r>
              <a:rPr lang="el-GR" altLang="el-GR" smtClean="0"/>
              <a:t>Κτήρια </a:t>
            </a:r>
            <a:endParaRPr lang="en-GB" altLang="el-GR" smtClean="0"/>
          </a:p>
        </p:txBody>
      </p:sp>
      <p:sp>
        <p:nvSpPr>
          <p:cNvPr id="13317" name="Rectangle 3"/>
          <p:cNvSpPr>
            <a:spLocks noChangeArrowheads="1"/>
          </p:cNvSpPr>
          <p:nvPr/>
        </p:nvSpPr>
        <p:spPr bwMode="auto">
          <a:xfrm>
            <a:off x="3581400" y="1524000"/>
            <a:ext cx="1752600" cy="8382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Building</a:t>
            </a:r>
            <a:endParaRPr lang="en-US" altLang="el-GR" sz="3200">
              <a:latin typeface="Comic Sans MS" pitchFamily="66" charset="0"/>
            </a:endParaRPr>
          </a:p>
        </p:txBody>
      </p:sp>
      <p:sp>
        <p:nvSpPr>
          <p:cNvPr id="13318" name="Rectangle 4"/>
          <p:cNvSpPr>
            <a:spLocks noChangeArrowheads="1"/>
          </p:cNvSpPr>
          <p:nvPr/>
        </p:nvSpPr>
        <p:spPr bwMode="auto">
          <a:xfrm>
            <a:off x="1600200" y="3048000"/>
            <a:ext cx="1752600" cy="8382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Commercial</a:t>
            </a:r>
          </a:p>
        </p:txBody>
      </p:sp>
      <p:sp>
        <p:nvSpPr>
          <p:cNvPr id="13319" name="Rectangle 5"/>
          <p:cNvSpPr>
            <a:spLocks noChangeArrowheads="1"/>
          </p:cNvSpPr>
          <p:nvPr/>
        </p:nvSpPr>
        <p:spPr bwMode="auto">
          <a:xfrm>
            <a:off x="3581400" y="3048000"/>
            <a:ext cx="1752600" cy="8382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Public</a:t>
            </a:r>
            <a:endParaRPr lang="en-US" altLang="el-GR" sz="3200">
              <a:latin typeface="Comic Sans MS" pitchFamily="66" charset="0"/>
            </a:endParaRPr>
          </a:p>
        </p:txBody>
      </p:sp>
      <p:sp>
        <p:nvSpPr>
          <p:cNvPr id="13320" name="Rectangle 6"/>
          <p:cNvSpPr>
            <a:spLocks noChangeArrowheads="1"/>
          </p:cNvSpPr>
          <p:nvPr/>
        </p:nvSpPr>
        <p:spPr bwMode="auto">
          <a:xfrm>
            <a:off x="5638800" y="3048000"/>
            <a:ext cx="1752600" cy="8382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Domestic</a:t>
            </a:r>
            <a:endParaRPr lang="en-US" altLang="el-GR" sz="3200">
              <a:latin typeface="Comic Sans MS" pitchFamily="66" charset="0"/>
            </a:endParaRPr>
          </a:p>
        </p:txBody>
      </p:sp>
      <p:sp>
        <p:nvSpPr>
          <p:cNvPr id="13321" name="Rectangle 7"/>
          <p:cNvSpPr>
            <a:spLocks noChangeArrowheads="1"/>
          </p:cNvSpPr>
          <p:nvPr/>
        </p:nvSpPr>
        <p:spPr bwMode="auto">
          <a:xfrm>
            <a:off x="304800" y="4572000"/>
            <a:ext cx="1066800" cy="5334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Office</a:t>
            </a:r>
          </a:p>
          <a:p>
            <a:pPr algn="ctr"/>
            <a:r>
              <a:rPr lang="en-US" altLang="el-GR" sz="1800">
                <a:latin typeface="Comic Sans MS" pitchFamily="66" charset="0"/>
              </a:rPr>
              <a:t>block</a:t>
            </a:r>
          </a:p>
        </p:txBody>
      </p:sp>
      <p:sp>
        <p:nvSpPr>
          <p:cNvPr id="13322" name="Rectangle 8"/>
          <p:cNvSpPr>
            <a:spLocks noChangeArrowheads="1"/>
          </p:cNvSpPr>
          <p:nvPr/>
        </p:nvSpPr>
        <p:spPr bwMode="auto">
          <a:xfrm>
            <a:off x="1676400" y="4572000"/>
            <a:ext cx="1371600" cy="5334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Factory</a:t>
            </a:r>
          </a:p>
        </p:txBody>
      </p:sp>
      <p:sp>
        <p:nvSpPr>
          <p:cNvPr id="13323" name="Rectangle 9"/>
          <p:cNvSpPr>
            <a:spLocks noChangeArrowheads="1"/>
          </p:cNvSpPr>
          <p:nvPr/>
        </p:nvSpPr>
        <p:spPr bwMode="auto">
          <a:xfrm>
            <a:off x="2667000" y="5410200"/>
            <a:ext cx="1295400" cy="6096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Cathedral</a:t>
            </a:r>
          </a:p>
        </p:txBody>
      </p:sp>
      <p:sp>
        <p:nvSpPr>
          <p:cNvPr id="13324" name="Rectangle 10"/>
          <p:cNvSpPr>
            <a:spLocks noChangeArrowheads="1"/>
          </p:cNvSpPr>
          <p:nvPr/>
        </p:nvSpPr>
        <p:spPr bwMode="auto">
          <a:xfrm>
            <a:off x="4495800" y="5410200"/>
            <a:ext cx="1295400" cy="6096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Hospital</a:t>
            </a:r>
          </a:p>
        </p:txBody>
      </p:sp>
      <p:sp>
        <p:nvSpPr>
          <p:cNvPr id="13325" name="Rectangle 11"/>
          <p:cNvSpPr>
            <a:spLocks noChangeArrowheads="1"/>
          </p:cNvSpPr>
          <p:nvPr/>
        </p:nvSpPr>
        <p:spPr bwMode="auto">
          <a:xfrm>
            <a:off x="5334000" y="4495800"/>
            <a:ext cx="1295400" cy="6096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Office</a:t>
            </a:r>
          </a:p>
          <a:p>
            <a:pPr algn="ctr"/>
            <a:r>
              <a:rPr lang="en-US" altLang="el-GR" sz="1800">
                <a:latin typeface="Comic Sans MS" pitchFamily="66" charset="0"/>
              </a:rPr>
              <a:t>block</a:t>
            </a:r>
          </a:p>
        </p:txBody>
      </p:sp>
      <p:sp>
        <p:nvSpPr>
          <p:cNvPr id="13326" name="Rectangle 12"/>
          <p:cNvSpPr>
            <a:spLocks noChangeArrowheads="1"/>
          </p:cNvSpPr>
          <p:nvPr/>
        </p:nvSpPr>
        <p:spPr bwMode="auto">
          <a:xfrm>
            <a:off x="6934200" y="4495800"/>
            <a:ext cx="1371600" cy="609600"/>
          </a:xfrm>
          <a:prstGeom prst="rect">
            <a:avLst/>
          </a:prstGeom>
          <a:solidFill>
            <a:srgbClr val="99CC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1800">
                <a:latin typeface="Comic Sans MS" pitchFamily="66" charset="0"/>
              </a:rPr>
              <a:t>Apartment</a:t>
            </a:r>
          </a:p>
          <a:p>
            <a:pPr algn="ctr"/>
            <a:r>
              <a:rPr lang="en-US" altLang="el-GR" sz="1800">
                <a:latin typeface="Comic Sans MS" pitchFamily="66" charset="0"/>
              </a:rPr>
              <a:t>Block</a:t>
            </a:r>
          </a:p>
        </p:txBody>
      </p:sp>
      <p:sp>
        <p:nvSpPr>
          <p:cNvPr id="13327" name="Line 13"/>
          <p:cNvSpPr>
            <a:spLocks noChangeShapeType="1"/>
          </p:cNvSpPr>
          <p:nvPr/>
        </p:nvSpPr>
        <p:spPr bwMode="auto">
          <a:xfrm flipV="1">
            <a:off x="2514600" y="2362200"/>
            <a:ext cx="1600200" cy="685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28" name="Line 14"/>
          <p:cNvSpPr>
            <a:spLocks noChangeShapeType="1"/>
          </p:cNvSpPr>
          <p:nvPr/>
        </p:nvSpPr>
        <p:spPr bwMode="auto">
          <a:xfrm flipV="1">
            <a:off x="4495800" y="2362200"/>
            <a:ext cx="0" cy="685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29" name="Line 15"/>
          <p:cNvSpPr>
            <a:spLocks noChangeShapeType="1"/>
          </p:cNvSpPr>
          <p:nvPr/>
        </p:nvSpPr>
        <p:spPr bwMode="auto">
          <a:xfrm flipH="1" flipV="1">
            <a:off x="4953000" y="2362200"/>
            <a:ext cx="1524000" cy="685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0" name="Line 16"/>
          <p:cNvSpPr>
            <a:spLocks noChangeShapeType="1"/>
          </p:cNvSpPr>
          <p:nvPr/>
        </p:nvSpPr>
        <p:spPr bwMode="auto">
          <a:xfrm flipV="1">
            <a:off x="838200" y="3886200"/>
            <a:ext cx="1295400" cy="6858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1" name="Line 17"/>
          <p:cNvSpPr>
            <a:spLocks noChangeShapeType="1"/>
          </p:cNvSpPr>
          <p:nvPr/>
        </p:nvSpPr>
        <p:spPr bwMode="auto">
          <a:xfrm flipV="1">
            <a:off x="2438400" y="3886200"/>
            <a:ext cx="76200" cy="762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2" name="Line 18"/>
          <p:cNvSpPr>
            <a:spLocks noChangeShapeType="1"/>
          </p:cNvSpPr>
          <p:nvPr/>
        </p:nvSpPr>
        <p:spPr bwMode="auto">
          <a:xfrm flipV="1">
            <a:off x="3352800" y="3886200"/>
            <a:ext cx="990600" cy="1524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3" name="Line 19"/>
          <p:cNvSpPr>
            <a:spLocks noChangeShapeType="1"/>
          </p:cNvSpPr>
          <p:nvPr/>
        </p:nvSpPr>
        <p:spPr bwMode="auto">
          <a:xfrm flipH="1" flipV="1">
            <a:off x="4800600" y="3886200"/>
            <a:ext cx="228600" cy="15240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4" name="Line 20"/>
          <p:cNvSpPr>
            <a:spLocks noChangeShapeType="1"/>
          </p:cNvSpPr>
          <p:nvPr/>
        </p:nvSpPr>
        <p:spPr bwMode="auto">
          <a:xfrm flipV="1">
            <a:off x="5943600" y="3886200"/>
            <a:ext cx="304800" cy="609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3335" name="Line 21"/>
          <p:cNvSpPr>
            <a:spLocks noChangeShapeType="1"/>
          </p:cNvSpPr>
          <p:nvPr/>
        </p:nvSpPr>
        <p:spPr bwMode="auto">
          <a:xfrm flipH="1" flipV="1">
            <a:off x="6934200" y="3886200"/>
            <a:ext cx="609600" cy="609600"/>
          </a:xfrm>
          <a:prstGeom prst="line">
            <a:avLst/>
          </a:prstGeom>
          <a:noFill/>
          <a:ln w="12700">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a:xfrm>
            <a:off x="685800" y="381000"/>
            <a:ext cx="8458200" cy="685800"/>
          </a:xfrm>
        </p:spPr>
        <p:txBody>
          <a:bodyPr/>
          <a:lstStyle/>
          <a:p>
            <a:r>
              <a:rPr lang="en-US" altLang="el-GR" dirty="0" smtClean="0"/>
              <a:t>Inheritance</a:t>
            </a:r>
            <a:r>
              <a:rPr lang="el-GR" altLang="el-GR" dirty="0" smtClean="0"/>
              <a:t> (1)</a:t>
            </a:r>
            <a:endParaRPr lang="en-US" altLang="el-GR" dirty="0"/>
          </a:p>
        </p:txBody>
      </p:sp>
      <p:sp>
        <p:nvSpPr>
          <p:cNvPr id="5123" name="Rectangle 3"/>
          <p:cNvSpPr>
            <a:spLocks noGrp="1" noChangeArrowheads="1"/>
          </p:cNvSpPr>
          <p:nvPr>
            <p:ph type="body" idx="1"/>
          </p:nvPr>
        </p:nvSpPr>
        <p:spPr>
          <a:xfrm>
            <a:off x="323528" y="1124744"/>
            <a:ext cx="8534400" cy="4896544"/>
          </a:xfrm>
        </p:spPr>
        <p:txBody>
          <a:bodyPr/>
          <a:lstStyle/>
          <a:p>
            <a:pPr>
              <a:lnSpc>
                <a:spcPct val="150000"/>
              </a:lnSpc>
              <a:spcBef>
                <a:spcPts val="200"/>
              </a:spcBef>
              <a:spcAft>
                <a:spcPts val="200"/>
              </a:spcAft>
              <a:buFontTx/>
              <a:buNone/>
            </a:pPr>
            <a:r>
              <a:rPr lang="en-US" altLang="el-GR" sz="2800" dirty="0"/>
              <a:t>In C++</a:t>
            </a:r>
          </a:p>
          <a:p>
            <a:pPr lvl="1">
              <a:lnSpc>
                <a:spcPct val="150000"/>
              </a:lnSpc>
              <a:spcBef>
                <a:spcPts val="200"/>
              </a:spcBef>
              <a:spcAft>
                <a:spcPts val="200"/>
              </a:spcAft>
              <a:buFont typeface="Marlett" pitchFamily="2" charset="2"/>
              <a:buChar char="8"/>
            </a:pPr>
            <a:r>
              <a:rPr lang="en-US" altLang="el-GR" dirty="0"/>
              <a:t>Inheritance is a mechanism for </a:t>
            </a:r>
          </a:p>
          <a:p>
            <a:pPr lvl="2">
              <a:lnSpc>
                <a:spcPct val="150000"/>
              </a:lnSpc>
              <a:spcBef>
                <a:spcPts val="200"/>
              </a:spcBef>
              <a:spcAft>
                <a:spcPts val="200"/>
              </a:spcAft>
            </a:pPr>
            <a:r>
              <a:rPr lang="en-US" altLang="el-GR" sz="2800" dirty="0"/>
              <a:t>building class types from other class types</a:t>
            </a:r>
          </a:p>
          <a:p>
            <a:pPr lvl="2">
              <a:lnSpc>
                <a:spcPct val="150000"/>
              </a:lnSpc>
              <a:spcBef>
                <a:spcPts val="200"/>
              </a:spcBef>
              <a:spcAft>
                <a:spcPts val="200"/>
              </a:spcAft>
            </a:pPr>
            <a:r>
              <a:rPr lang="en-US" altLang="el-GR" sz="2800" dirty="0"/>
              <a:t>defining new class types to be a </a:t>
            </a:r>
          </a:p>
          <a:p>
            <a:pPr lvl="3">
              <a:lnSpc>
                <a:spcPct val="150000"/>
              </a:lnSpc>
              <a:spcBef>
                <a:spcPts val="200"/>
              </a:spcBef>
              <a:spcAft>
                <a:spcPts val="200"/>
              </a:spcAft>
            </a:pPr>
            <a:r>
              <a:rPr lang="en-US" altLang="el-GR" sz="2800" dirty="0"/>
              <a:t>specialization </a:t>
            </a:r>
          </a:p>
          <a:p>
            <a:pPr lvl="3">
              <a:lnSpc>
                <a:spcPct val="150000"/>
              </a:lnSpc>
              <a:spcBef>
                <a:spcPts val="200"/>
              </a:spcBef>
              <a:spcAft>
                <a:spcPts val="200"/>
              </a:spcAft>
            </a:pPr>
            <a:r>
              <a:rPr lang="en-US" altLang="el-GR" sz="2800" dirty="0"/>
              <a:t>augmentation </a:t>
            </a:r>
          </a:p>
          <a:p>
            <a:pPr lvl="2">
              <a:lnSpc>
                <a:spcPct val="150000"/>
              </a:lnSpc>
              <a:spcBef>
                <a:spcPts val="200"/>
              </a:spcBef>
              <a:spcAft>
                <a:spcPts val="200"/>
              </a:spcAft>
              <a:buFontTx/>
              <a:buNone/>
            </a:pPr>
            <a:r>
              <a:rPr lang="en-US" altLang="el-GR" sz="2800" dirty="0"/>
              <a:t>of existing types</a:t>
            </a:r>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2</a:t>
            </a:fld>
            <a:endParaRPr lang="el-GR" altLang="el-GR"/>
          </a:p>
        </p:txBody>
      </p:sp>
    </p:spTree>
    <p:extLst>
      <p:ext uri="{BB962C8B-B14F-4D97-AF65-F5344CB8AC3E}">
        <p14:creationId xmlns:p14="http://schemas.microsoft.com/office/powerpoint/2010/main" val="232559917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8D55533-181D-4A2A-9B70-BA8EE628FDBA}" type="slidenum">
              <a:rPr lang="el-GR" altLang="el-GR"/>
              <a:pPr>
                <a:defRPr/>
              </a:pPr>
              <a:t>20</a:t>
            </a:fld>
            <a:endParaRPr lang="el-GR" altLang="el-GR"/>
          </a:p>
        </p:txBody>
      </p:sp>
      <p:sp>
        <p:nvSpPr>
          <p:cNvPr id="14340" name="Rectangle 2"/>
          <p:cNvSpPr>
            <a:spLocks noGrp="1" noChangeArrowheads="1"/>
          </p:cNvSpPr>
          <p:nvPr>
            <p:ph type="title"/>
          </p:nvPr>
        </p:nvSpPr>
        <p:spPr/>
        <p:txBody>
          <a:bodyPr/>
          <a:lstStyle/>
          <a:p>
            <a:pPr eaLnBrk="1" hangingPunct="1"/>
            <a:endParaRPr lang="en-GB" altLang="el-GR" smtClean="0"/>
          </a:p>
        </p:txBody>
      </p:sp>
      <p:sp>
        <p:nvSpPr>
          <p:cNvPr id="14341" name="Rectangle 3"/>
          <p:cNvSpPr>
            <a:spLocks noGrp="1" noChangeArrowheads="1"/>
          </p:cNvSpPr>
          <p:nvPr>
            <p:ph type="body" idx="1"/>
          </p:nvPr>
        </p:nvSpPr>
        <p:spPr/>
        <p:txBody>
          <a:bodyPr/>
          <a:lstStyle/>
          <a:p>
            <a:pPr eaLnBrk="1" hangingPunct="1"/>
            <a:r>
              <a:rPr lang="el-GR" altLang="el-GR" smtClean="0">
                <a:solidFill>
                  <a:schemeClr val="accent2"/>
                </a:solidFill>
              </a:rPr>
              <a:t>Η κληρονομικότητα</a:t>
            </a:r>
            <a:r>
              <a:rPr lang="el-GR" altLang="el-GR" sz="3200" smtClean="0">
                <a:solidFill>
                  <a:schemeClr val="accent2"/>
                </a:solidFill>
              </a:rPr>
              <a:t> </a:t>
            </a:r>
            <a:r>
              <a:rPr lang="el-GR" altLang="el-GR" smtClean="0">
                <a:solidFill>
                  <a:schemeClr val="accent2"/>
                </a:solidFill>
              </a:rPr>
              <a:t>στον αντικειμενοστραφή προγραμματισμό απεικονίζει την αρχή της γενίκευσης στον πραγματικό κόσμο.</a:t>
            </a:r>
            <a:r>
              <a:rPr lang="el-GR" altLang="el-GR" smtClean="0"/>
              <a:t> </a:t>
            </a:r>
          </a:p>
          <a:p>
            <a:pPr lvl="1" eaLnBrk="1" hangingPunct="1"/>
            <a:r>
              <a:rPr lang="el-GR" altLang="el-GR" smtClean="0"/>
              <a:t>π.χ. ένα αγωνιστικό ποδήλατο, ένα </a:t>
            </a:r>
            <a:r>
              <a:rPr lang="en-US" altLang="el-GR" smtClean="0"/>
              <a:t>mountain bike </a:t>
            </a:r>
            <a:r>
              <a:rPr lang="el-GR" altLang="el-GR" smtClean="0"/>
              <a:t>και ένα παιδικό ποδήλατο είναι όλα στιγμιότυπα μιας γενικής έννοιας που είναι το ποδήλατο. Κάθε είδος ποδηλάτου έχει 2 τροχούς, σκελετό, τιμόνι κλπ.</a:t>
            </a:r>
          </a:p>
          <a:p>
            <a:pPr lvl="1" eaLnBrk="1" hangingPunct="1"/>
            <a:r>
              <a:rPr lang="el-GR" altLang="el-GR" smtClean="0"/>
              <a:t>Το αγωνιστικό ποδήλατο έχει ΕΠΙΠΛΕΟΝ λεπτούς τροχούς και μικρό βάρος</a:t>
            </a:r>
          </a:p>
          <a:p>
            <a:pPr lvl="1" eaLnBrk="1" hangingPunct="1"/>
            <a:r>
              <a:rPr lang="el-GR" altLang="el-GR" smtClean="0"/>
              <a:t>Το </a:t>
            </a:r>
            <a:r>
              <a:rPr lang="en-US" altLang="el-GR" smtClean="0"/>
              <a:t>mountain bike </a:t>
            </a:r>
            <a:r>
              <a:rPr lang="el-GR" altLang="el-GR" smtClean="0"/>
              <a:t>έχει διογκωμένα λάστιχα και ισχυρά φρένα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CA40257-3BF5-4022-8FE3-59158AFFAA95}" type="slidenum">
              <a:rPr lang="el-GR" altLang="el-GR"/>
              <a:pPr>
                <a:defRPr/>
              </a:pPr>
              <a:t>21</a:t>
            </a:fld>
            <a:endParaRPr lang="el-GR" altLang="el-GR"/>
          </a:p>
        </p:txBody>
      </p:sp>
      <p:sp>
        <p:nvSpPr>
          <p:cNvPr id="15364" name="Rectangle 2"/>
          <p:cNvSpPr>
            <a:spLocks noGrp="1" noChangeArrowheads="1"/>
          </p:cNvSpPr>
          <p:nvPr>
            <p:ph type="title"/>
          </p:nvPr>
        </p:nvSpPr>
        <p:spPr/>
        <p:txBody>
          <a:bodyPr/>
          <a:lstStyle/>
          <a:p>
            <a:pPr eaLnBrk="1" hangingPunct="1"/>
            <a:endParaRPr lang="en-US" altLang="el-GR" sz="2800" smtClean="0"/>
          </a:p>
        </p:txBody>
      </p:sp>
      <p:sp>
        <p:nvSpPr>
          <p:cNvPr id="15365" name="Rectangle 3"/>
          <p:cNvSpPr>
            <a:spLocks noGrp="1" noChangeArrowheads="1"/>
          </p:cNvSpPr>
          <p:nvPr>
            <p:ph type="body" idx="1"/>
          </p:nvPr>
        </p:nvSpPr>
        <p:spPr/>
        <p:txBody>
          <a:bodyPr/>
          <a:lstStyle/>
          <a:p>
            <a:pPr eaLnBrk="1" hangingPunct="1">
              <a:lnSpc>
                <a:spcPct val="110000"/>
              </a:lnSpc>
            </a:pPr>
            <a:r>
              <a:rPr lang="el-GR" altLang="el-GR" sz="2400" smtClean="0"/>
              <a:t>Οι γενικεύσεις χρησιμοποιούνται ως αντίληψη καθημερινά στον κόσμο π.χ.</a:t>
            </a:r>
          </a:p>
          <a:p>
            <a:pPr lvl="1" eaLnBrk="1" hangingPunct="1">
              <a:lnSpc>
                <a:spcPct val="110000"/>
              </a:lnSpc>
            </a:pPr>
            <a:r>
              <a:rPr lang="el-GR" altLang="el-GR" sz="2000" smtClean="0"/>
              <a:t>Φορτηγά, λεωφορεία και αυτοκίνητα είναι στιγμιότυπα οχημάτων</a:t>
            </a:r>
          </a:p>
          <a:p>
            <a:pPr lvl="1" eaLnBrk="1" hangingPunct="1">
              <a:lnSpc>
                <a:spcPct val="110000"/>
              </a:lnSpc>
            </a:pPr>
            <a:r>
              <a:rPr lang="el-GR" altLang="el-GR" sz="2000" smtClean="0"/>
              <a:t>Εργάτες, γραμματείς, επιστήμονες είναι στιγμιότυπα εργαζομένων</a:t>
            </a:r>
          </a:p>
          <a:p>
            <a:pPr eaLnBrk="1" hangingPunct="1">
              <a:lnSpc>
                <a:spcPct val="110000"/>
              </a:lnSpc>
            </a:pPr>
            <a:r>
              <a:rPr lang="el-GR" altLang="el-GR" sz="2400" smtClean="0">
                <a:solidFill>
                  <a:schemeClr val="accent2"/>
                </a:solidFill>
              </a:rPr>
              <a:t>Η κληρονομικότητα στον αντικειμενοστραφή προγραμματισμό</a:t>
            </a:r>
            <a:r>
              <a:rPr lang="en-US" altLang="el-GR" sz="2400" smtClean="0">
                <a:solidFill>
                  <a:schemeClr val="accent2"/>
                </a:solidFill>
              </a:rPr>
              <a:t> </a:t>
            </a:r>
            <a:r>
              <a:rPr lang="el-GR" altLang="el-GR" sz="2400" smtClean="0">
                <a:solidFill>
                  <a:schemeClr val="accent2"/>
                </a:solidFill>
              </a:rPr>
              <a:t>δεν αντιστοιχεί ακριβώς στην έννοια που ξέρουμε για τις οικογένειες</a:t>
            </a:r>
            <a:r>
              <a:rPr lang="el-GR" altLang="el-GR" sz="2400" smtClean="0"/>
              <a:t>. </a:t>
            </a:r>
          </a:p>
          <a:p>
            <a:pPr lvl="1" eaLnBrk="1" hangingPunct="1">
              <a:lnSpc>
                <a:spcPct val="110000"/>
              </a:lnSpc>
            </a:pPr>
            <a:r>
              <a:rPr lang="el-GR" altLang="el-GR" sz="2000" smtClean="0"/>
              <a:t>Μια κλάση μπορεί να παραχθεί μόνον από ένα γονέα και έχει περισσότερα χαρακτηριστικά από αυτά του γονέα σε σχέση με τα χαρακτηριστικά που μεταφέρουν οι απόγονοι από τους προγόνους τους στις οικογένειες.</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CF7E747E-8CEB-45D2-ACCC-ED218FE41A1E}" type="slidenum">
              <a:rPr lang="el-GR" altLang="el-GR"/>
              <a:pPr>
                <a:defRPr/>
              </a:pPr>
              <a:t>22</a:t>
            </a:fld>
            <a:endParaRPr lang="el-GR" altLang="el-GR"/>
          </a:p>
        </p:txBody>
      </p:sp>
      <p:sp>
        <p:nvSpPr>
          <p:cNvPr id="16388" name="Rectangle 2"/>
          <p:cNvSpPr>
            <a:spLocks noGrp="1" noChangeArrowheads="1"/>
          </p:cNvSpPr>
          <p:nvPr>
            <p:ph type="title"/>
          </p:nvPr>
        </p:nvSpPr>
        <p:spPr/>
        <p:txBody>
          <a:bodyPr/>
          <a:lstStyle/>
          <a:p>
            <a:pPr eaLnBrk="1" hangingPunct="1"/>
            <a:r>
              <a:rPr lang="el-GR" altLang="el-GR" sz="3600" smtClean="0"/>
              <a:t>Ιεραρχία κλάσεων</a:t>
            </a:r>
            <a:endParaRPr lang="en-US" altLang="el-GR" sz="3600" smtClean="0"/>
          </a:p>
        </p:txBody>
      </p:sp>
      <p:sp>
        <p:nvSpPr>
          <p:cNvPr id="16389" name="Rectangle 3"/>
          <p:cNvSpPr>
            <a:spLocks noGrp="1" noChangeArrowheads="1"/>
          </p:cNvSpPr>
          <p:nvPr>
            <p:ph type="body" idx="1"/>
          </p:nvPr>
        </p:nvSpPr>
        <p:spPr/>
        <p:txBody>
          <a:bodyPr/>
          <a:lstStyle/>
          <a:p>
            <a:pPr eaLnBrk="1" hangingPunct="1"/>
            <a:r>
              <a:rPr lang="el-GR" altLang="el-GR" dirty="0" smtClean="0"/>
              <a:t>Η ιεραρχία κλάσεων ενσωματώνει και συστηματοποιεί τόσο τις ομοιότητες όσο και τις διαφορές μεταξύ των αντικειμένων. </a:t>
            </a:r>
          </a:p>
          <a:p>
            <a:pPr eaLnBrk="1" hangingPunct="1"/>
            <a:r>
              <a:rPr lang="el-GR" altLang="el-GR" dirty="0" smtClean="0">
                <a:solidFill>
                  <a:schemeClr val="accent2"/>
                </a:solidFill>
              </a:rPr>
              <a:t>Η δημιουργία της λύσης με τους ίδιους όρους που θέτει το πρόβλημα είναι εξαιρετικά ωφέλιμο επειδή δεν χρειάζεται ένα πλήθος ενδιάμεσων μοντέλων για τη μετάβαση από την περιγραφή του προβλήματος σε αυτήν της λύσης.</a:t>
            </a:r>
            <a:endParaRPr lang="en-US" altLang="el-GR" dirty="0" smtClean="0">
              <a:solidFill>
                <a:schemeClr val="accent2"/>
              </a:solidFill>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79513B2-69F9-497D-8A52-76DC9BC2BD19}" type="slidenum">
              <a:rPr lang="el-GR" altLang="el-GR"/>
              <a:pPr>
                <a:defRPr/>
              </a:pPr>
              <a:t>23</a:t>
            </a:fld>
            <a:endParaRPr lang="el-GR" altLang="el-GR"/>
          </a:p>
        </p:txBody>
      </p:sp>
      <p:sp>
        <p:nvSpPr>
          <p:cNvPr id="17412" name="Rectangle 2"/>
          <p:cNvSpPr>
            <a:spLocks noGrp="1" noChangeArrowheads="1"/>
          </p:cNvSpPr>
          <p:nvPr>
            <p:ph type="title"/>
          </p:nvPr>
        </p:nvSpPr>
        <p:spPr/>
        <p:txBody>
          <a:bodyPr/>
          <a:lstStyle/>
          <a:p>
            <a:pPr eaLnBrk="1" hangingPunct="1"/>
            <a:r>
              <a:rPr lang="el-GR" altLang="el-GR" sz="2800" smtClean="0"/>
              <a:t>3. Σχέσεις (RELATIONSHΙPS) και </a:t>
            </a:r>
            <a:br>
              <a:rPr lang="el-GR" altLang="el-GR" sz="2800" smtClean="0"/>
            </a:br>
            <a:r>
              <a:rPr lang="el-GR" altLang="el-GR" sz="2800" smtClean="0"/>
              <a:t>Κληρονομικότητα (INHERITANCE)</a:t>
            </a:r>
            <a:endParaRPr lang="en-US" altLang="el-GR" sz="2800" smtClean="0"/>
          </a:p>
        </p:txBody>
      </p:sp>
      <p:sp>
        <p:nvSpPr>
          <p:cNvPr id="17413" name="Rectangle 3"/>
          <p:cNvSpPr>
            <a:spLocks noGrp="1" noChangeArrowheads="1"/>
          </p:cNvSpPr>
          <p:nvPr>
            <p:ph type="body" idx="1"/>
          </p:nvPr>
        </p:nvSpPr>
        <p:spPr/>
        <p:txBody>
          <a:bodyPr/>
          <a:lstStyle/>
          <a:p>
            <a:pPr eaLnBrk="1" hangingPunct="1"/>
            <a:r>
              <a:rPr lang="el-GR" altLang="el-GR" smtClean="0"/>
              <a:t>Υπάρχουν τρεις τύποι σχέσεων μεταξύ των κλάσεων : </a:t>
            </a:r>
          </a:p>
          <a:p>
            <a:pPr lvl="1" eaLnBrk="1" hangingPunct="1">
              <a:lnSpc>
                <a:spcPct val="120000"/>
              </a:lnSpc>
            </a:pPr>
            <a:r>
              <a:rPr lang="el-GR" altLang="el-GR" sz="3200" smtClean="0"/>
              <a:t>η κληρονομικότητα, </a:t>
            </a:r>
          </a:p>
          <a:p>
            <a:pPr lvl="1" eaLnBrk="1" hangingPunct="1">
              <a:lnSpc>
                <a:spcPct val="120000"/>
              </a:lnSpc>
            </a:pPr>
            <a:r>
              <a:rPr lang="el-GR" altLang="el-GR" sz="3200" smtClean="0"/>
              <a:t>η συσσώρευση (aggregation) και </a:t>
            </a:r>
          </a:p>
          <a:p>
            <a:pPr lvl="1" eaLnBrk="1" hangingPunct="1">
              <a:lnSpc>
                <a:spcPct val="120000"/>
              </a:lnSpc>
            </a:pPr>
            <a:r>
              <a:rPr lang="el-GR" altLang="el-GR" sz="3200" smtClean="0"/>
              <a:t>η συσχέτιση (association).</a:t>
            </a:r>
            <a:r>
              <a:rPr lang="el-GR" altLang="el-GR" smtClean="0"/>
              <a:t> </a:t>
            </a:r>
            <a:endParaRPr lang="en-US" altLang="el-GR" smtClean="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F5919FF-F4CA-4F2E-8EBD-B174F0C25CF1}" type="slidenum">
              <a:rPr lang="el-GR" altLang="el-GR"/>
              <a:pPr>
                <a:defRPr/>
              </a:pPr>
              <a:t>24</a:t>
            </a:fld>
            <a:endParaRPr lang="el-GR" altLang="el-GR"/>
          </a:p>
        </p:txBody>
      </p:sp>
      <p:sp>
        <p:nvSpPr>
          <p:cNvPr id="18436" name="Rectangle 2"/>
          <p:cNvSpPr>
            <a:spLocks noGrp="1" noChangeArrowheads="1"/>
          </p:cNvSpPr>
          <p:nvPr>
            <p:ph type="title"/>
          </p:nvPr>
        </p:nvSpPr>
        <p:spPr/>
        <p:txBody>
          <a:bodyPr/>
          <a:lstStyle/>
          <a:p>
            <a:pPr eaLnBrk="1" hangingPunct="1"/>
            <a:r>
              <a:rPr lang="el-GR" altLang="el-GR" smtClean="0"/>
              <a:t>Κληρονομικότητα</a:t>
            </a:r>
            <a:endParaRPr lang="en-US" altLang="el-GR" smtClean="0"/>
          </a:p>
        </p:txBody>
      </p:sp>
      <p:sp>
        <p:nvSpPr>
          <p:cNvPr id="18437" name="Rectangle 3"/>
          <p:cNvSpPr>
            <a:spLocks noGrp="1" noChangeArrowheads="1"/>
          </p:cNvSpPr>
          <p:nvPr>
            <p:ph type="body" idx="1"/>
          </p:nvPr>
        </p:nvSpPr>
        <p:spPr/>
        <p:txBody>
          <a:bodyPr/>
          <a:lstStyle/>
          <a:p>
            <a:pPr eaLnBrk="1" hangingPunct="1"/>
            <a:r>
              <a:rPr lang="el-GR" altLang="el-GR" dirty="0" smtClean="0">
                <a:solidFill>
                  <a:schemeClr val="accent2"/>
                </a:solidFill>
              </a:rPr>
              <a:t>Η κληρονομικότητα καθορίζεται συνήθως από την έκφραση «είναι ένα είδος από» </a:t>
            </a:r>
            <a:r>
              <a:rPr lang="el-GR" altLang="el-GR" dirty="0" smtClean="0"/>
              <a:t>(</a:t>
            </a:r>
            <a:r>
              <a:rPr lang="en-US" altLang="el-GR" dirty="0" smtClean="0">
                <a:solidFill>
                  <a:srgbClr val="CC0000"/>
                </a:solidFill>
              </a:rPr>
              <a:t>“is a”</a:t>
            </a:r>
            <a:r>
              <a:rPr lang="el-GR" altLang="el-GR" dirty="0" smtClean="0">
                <a:solidFill>
                  <a:srgbClr val="CC0000"/>
                </a:solidFill>
              </a:rPr>
              <a:t> </a:t>
            </a:r>
            <a:r>
              <a:rPr lang="en-US" altLang="el-GR" dirty="0" smtClean="0"/>
              <a:t>or</a:t>
            </a:r>
            <a:r>
              <a:rPr lang="en-US" altLang="el-GR" dirty="0" smtClean="0">
                <a:solidFill>
                  <a:srgbClr val="CC0000"/>
                </a:solidFill>
              </a:rPr>
              <a:t> “ is a kind of” </a:t>
            </a:r>
            <a:r>
              <a:rPr lang="en-US" altLang="el-GR" dirty="0" smtClean="0"/>
              <a:t>relationship)</a:t>
            </a:r>
            <a:r>
              <a:rPr lang="el-GR" altLang="el-GR" dirty="0" smtClean="0"/>
              <a:t>. Για παράδειγμα:</a:t>
            </a:r>
          </a:p>
          <a:p>
            <a:pPr lvl="1" eaLnBrk="1" hangingPunct="1"/>
            <a:r>
              <a:rPr lang="el-GR" altLang="el-GR" dirty="0" smtClean="0"/>
              <a:t> το επαγγελματικό αυτοκίνητο και το αυτοκίνητο ιδιωτικής χρήσης είναι του είδους αυτοκίνητο και συνεπώς κληρονομούν από την κλάση αυτοκίνητο.</a:t>
            </a:r>
          </a:p>
          <a:p>
            <a:pPr eaLnBrk="1" hangingPunct="1"/>
            <a:endParaRPr lang="en-US" altLang="el-GR" dirty="0" smtClean="0"/>
          </a:p>
          <a:p>
            <a:pPr eaLnBrk="1" hangingPunct="1"/>
            <a:r>
              <a:rPr lang="el-GR" altLang="el-GR" dirty="0" smtClean="0"/>
              <a:t>Οι σχέσεις αυτού του τύπου χρησιμοποιούνται σε επίπεδο κλάσης για να περιγράψουν σχέσεις ανάμεσα σε δύο παρόμοιες κλάσεις.</a:t>
            </a:r>
            <a:endParaRPr lang="en-US" altLang="el-GR" dirty="0" smtClean="0"/>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1"/>
          </p:nvPr>
        </p:nvSpPr>
        <p:spPr/>
        <p:txBody>
          <a:bodyPr/>
          <a:lstStyle/>
          <a:p>
            <a:pPr>
              <a:defRPr/>
            </a:pPr>
            <a:fld id="{F410D8E6-2181-4D6E-84C0-29F6B7E424C2}" type="slidenum">
              <a:rPr lang="el-GR" altLang="el-GR"/>
              <a:pPr>
                <a:defRPr/>
              </a:pPr>
              <a:t>25</a:t>
            </a:fld>
            <a:endParaRPr lang="el-GR" altLang="el-GR"/>
          </a:p>
        </p:txBody>
      </p:sp>
      <p:sp>
        <p:nvSpPr>
          <p:cNvPr id="19460" name="Rectangle 2"/>
          <p:cNvSpPr>
            <a:spLocks noGrp="1" noChangeArrowheads="1"/>
          </p:cNvSpPr>
          <p:nvPr>
            <p:ph type="title"/>
          </p:nvPr>
        </p:nvSpPr>
        <p:spPr>
          <a:xfrm>
            <a:off x="468313" y="260350"/>
            <a:ext cx="8104187" cy="720725"/>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smtClean="0"/>
              <a:t>“is-a” Relationship</a:t>
            </a:r>
          </a:p>
        </p:txBody>
      </p:sp>
      <p:sp>
        <p:nvSpPr>
          <p:cNvPr id="19461" name="AutoShape 4"/>
          <p:cNvSpPr>
            <a:spLocks noChangeArrowheads="1"/>
          </p:cNvSpPr>
          <p:nvPr/>
        </p:nvSpPr>
        <p:spPr bwMode="auto">
          <a:xfrm>
            <a:off x="611188" y="1631950"/>
            <a:ext cx="8080375" cy="4116388"/>
          </a:xfrm>
          <a:prstGeom prst="roundRect">
            <a:avLst>
              <a:gd name="adj" fmla="val 12486"/>
            </a:avLst>
          </a:prstGeom>
          <a:solidFill>
            <a:srgbClr val="C0C0C0"/>
          </a:solidFill>
          <a:ln w="50800">
            <a:solidFill>
              <a:srgbClr val="474747"/>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9462" name="AutoShape 5"/>
          <p:cNvSpPr>
            <a:spLocks noChangeArrowheads="1"/>
          </p:cNvSpPr>
          <p:nvPr/>
        </p:nvSpPr>
        <p:spPr bwMode="auto">
          <a:xfrm>
            <a:off x="811213" y="1819275"/>
            <a:ext cx="3092450" cy="2085975"/>
          </a:xfrm>
          <a:prstGeom prst="roundRect">
            <a:avLst>
              <a:gd name="adj" fmla="val 12486"/>
            </a:avLst>
          </a:prstGeom>
          <a:solidFill>
            <a:srgbClr val="FFFF99"/>
          </a:solidFill>
          <a:ln w="50800">
            <a:solidFill>
              <a:srgbClr val="474747"/>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19463" name="AutoShape 6"/>
          <p:cNvSpPr>
            <a:spLocks noChangeArrowheads="1"/>
          </p:cNvSpPr>
          <p:nvPr/>
        </p:nvSpPr>
        <p:spPr bwMode="auto">
          <a:xfrm>
            <a:off x="5686425" y="3195638"/>
            <a:ext cx="2752725" cy="2317750"/>
          </a:xfrm>
          <a:prstGeom prst="roundRect">
            <a:avLst>
              <a:gd name="adj" fmla="val 12486"/>
            </a:avLst>
          </a:prstGeom>
          <a:solidFill>
            <a:srgbClr val="CCFFFF"/>
          </a:solidFill>
          <a:ln w="50800">
            <a:solidFill>
              <a:srgbClr val="474747"/>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pic>
        <p:nvPicPr>
          <p:cNvPr id="19464" name="Picture 7"/>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860425" y="2355850"/>
            <a:ext cx="13049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5" name="Picture 8"/>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58838" y="3033713"/>
            <a:ext cx="13049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6" name="Picture 9"/>
          <p:cNvPicPr>
            <a:picLocks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84413" y="2093913"/>
            <a:ext cx="13049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7" name="Picture 10"/>
          <p:cNvPicPr>
            <a:picLocks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2252663" y="2681288"/>
            <a:ext cx="1304925" cy="488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8" name="Picture 11"/>
          <p:cNvPicPr>
            <a:picLocks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973763" y="3889375"/>
            <a:ext cx="1203325" cy="6746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69" name="Picture 12"/>
          <p:cNvPicPr>
            <a:picLocks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7116763" y="4367213"/>
            <a:ext cx="1203325" cy="67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0" name="Picture 13"/>
          <p:cNvPicPr>
            <a:picLocks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5986463" y="4802188"/>
            <a:ext cx="1203325" cy="6746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19471" name="Rectangle 14"/>
          <p:cNvSpPr>
            <a:spLocks noChangeArrowheads="1"/>
          </p:cNvSpPr>
          <p:nvPr/>
        </p:nvSpPr>
        <p:spPr bwMode="auto">
          <a:xfrm>
            <a:off x="2112963" y="3203575"/>
            <a:ext cx="1408112"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b="1">
                <a:latin typeface="Comic Sans MS" pitchFamily="66" charset="0"/>
              </a:rPr>
              <a:t>CARS</a:t>
            </a:r>
          </a:p>
        </p:txBody>
      </p:sp>
      <p:sp>
        <p:nvSpPr>
          <p:cNvPr id="19472" name="Rectangle 15"/>
          <p:cNvSpPr>
            <a:spLocks noChangeArrowheads="1"/>
          </p:cNvSpPr>
          <p:nvPr/>
        </p:nvSpPr>
        <p:spPr bwMode="auto">
          <a:xfrm>
            <a:off x="6016625" y="3151188"/>
            <a:ext cx="200660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b="1">
                <a:latin typeface="Comic Sans MS" pitchFamily="66" charset="0"/>
              </a:rPr>
              <a:t>TRUCKS</a:t>
            </a:r>
          </a:p>
        </p:txBody>
      </p:sp>
      <p:sp>
        <p:nvSpPr>
          <p:cNvPr id="19473" name="Rectangle 16"/>
          <p:cNvSpPr>
            <a:spLocks noChangeArrowheads="1"/>
          </p:cNvSpPr>
          <p:nvPr/>
        </p:nvSpPr>
        <p:spPr bwMode="auto">
          <a:xfrm>
            <a:off x="2624138" y="5102225"/>
            <a:ext cx="2513012"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b="1">
                <a:latin typeface="Comic Sans MS" pitchFamily="66" charset="0"/>
              </a:rPr>
              <a:t>VEHICLES</a:t>
            </a:r>
          </a:p>
        </p:txBody>
      </p:sp>
      <p:pic>
        <p:nvPicPr>
          <p:cNvPr id="19474" name="Picture 17"/>
          <p:cNvPicPr>
            <a:picLocks noChangeArrowheads="1"/>
          </p:cNvPicPr>
          <p:nvPr/>
        </p:nvPicPr>
        <p:blipFill>
          <a:blip r:embed="rId10" cstate="print">
            <a:extLst>
              <a:ext uri="{28A0092B-C50C-407E-A947-70E740481C1C}">
                <a14:useLocalDpi xmlns:a14="http://schemas.microsoft.com/office/drawing/2010/main" val="0"/>
              </a:ext>
            </a:extLst>
          </a:blip>
          <a:srcRect/>
          <a:stretch>
            <a:fillRect/>
          </a:stretch>
        </p:blipFill>
        <p:spPr bwMode="auto">
          <a:xfrm>
            <a:off x="4379913" y="1971675"/>
            <a:ext cx="908050" cy="11398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5" name="Picture 18"/>
          <p:cNvPicPr>
            <a:picLocks noChangeArrowheads="1"/>
          </p:cNvPicPr>
          <p:nvPr/>
        </p:nvPicPr>
        <p:blipFill>
          <a:blip r:embed="rId11" cstate="print">
            <a:extLst>
              <a:ext uri="{28A0092B-C50C-407E-A947-70E740481C1C}">
                <a14:useLocalDpi xmlns:a14="http://schemas.microsoft.com/office/drawing/2010/main" val="0"/>
              </a:ext>
            </a:extLst>
          </a:blip>
          <a:srcRect/>
          <a:stretch>
            <a:fillRect/>
          </a:stretch>
        </p:blipFill>
        <p:spPr bwMode="auto">
          <a:xfrm>
            <a:off x="6991350" y="2127250"/>
            <a:ext cx="1528763" cy="869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6" name="Picture 19"/>
          <p:cNvPicPr>
            <a:picLocks noChangeArrowheads="1"/>
          </p:cNvPicPr>
          <p:nvPr/>
        </p:nvPicPr>
        <p:blipFill>
          <a:blip r:embed="rId12" cstate="print">
            <a:extLst>
              <a:ext uri="{28A0092B-C50C-407E-A947-70E740481C1C}">
                <a14:useLocalDpi xmlns:a14="http://schemas.microsoft.com/office/drawing/2010/main" val="0"/>
              </a:ext>
            </a:extLst>
          </a:blip>
          <a:srcRect/>
          <a:stretch>
            <a:fillRect/>
          </a:stretch>
        </p:blipFill>
        <p:spPr bwMode="auto">
          <a:xfrm>
            <a:off x="5408613" y="1809750"/>
            <a:ext cx="1587500" cy="965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7" name="Picture 20"/>
          <p:cNvPicPr>
            <a:picLocks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4208463" y="3317875"/>
            <a:ext cx="1403350" cy="13128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8" name="Picture 21"/>
          <p:cNvPicPr>
            <a:picLocks noChangeArrowheads="1"/>
          </p:cNvPicPr>
          <p:nvPr/>
        </p:nvPicPr>
        <p:blipFill>
          <a:blip r:embed="rId14" cstate="print">
            <a:extLst>
              <a:ext uri="{28A0092B-C50C-407E-A947-70E740481C1C}">
                <a14:useLocalDpi xmlns:a14="http://schemas.microsoft.com/office/drawing/2010/main" val="0"/>
              </a:ext>
            </a:extLst>
          </a:blip>
          <a:srcRect/>
          <a:stretch>
            <a:fillRect/>
          </a:stretch>
        </p:blipFill>
        <p:spPr bwMode="auto">
          <a:xfrm>
            <a:off x="2551113" y="4103688"/>
            <a:ext cx="1485900" cy="8429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9479" name="Picture 22"/>
          <p:cNvPicPr>
            <a:picLocks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855663" y="4421188"/>
            <a:ext cx="1543050" cy="9826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 name="Slide Number Placeholder 4"/>
          <p:cNvSpPr>
            <a:spLocks noGrp="1"/>
          </p:cNvSpPr>
          <p:nvPr>
            <p:ph type="sldNum" sz="quarter" idx="11"/>
          </p:nvPr>
        </p:nvSpPr>
        <p:spPr/>
        <p:txBody>
          <a:bodyPr/>
          <a:lstStyle/>
          <a:p>
            <a:pPr>
              <a:defRPr/>
            </a:pPr>
            <a:fld id="{B10EF3A3-FE29-4C0F-958B-B3365AD04C23}" type="slidenum">
              <a:rPr lang="el-GR" altLang="el-GR"/>
              <a:pPr>
                <a:defRPr/>
              </a:pPr>
              <a:t>26</a:t>
            </a:fld>
            <a:endParaRPr lang="el-GR" altLang="el-GR"/>
          </a:p>
        </p:txBody>
      </p:sp>
      <p:sp>
        <p:nvSpPr>
          <p:cNvPr id="20484" name="Line 2"/>
          <p:cNvSpPr>
            <a:spLocks noChangeShapeType="1"/>
          </p:cNvSpPr>
          <p:nvPr/>
        </p:nvSpPr>
        <p:spPr bwMode="auto">
          <a:xfrm>
            <a:off x="2882900" y="4651375"/>
            <a:ext cx="469900" cy="454025"/>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0485" name="Line 3"/>
          <p:cNvSpPr>
            <a:spLocks noChangeShapeType="1"/>
          </p:cNvSpPr>
          <p:nvPr/>
        </p:nvSpPr>
        <p:spPr bwMode="auto">
          <a:xfrm flipH="1">
            <a:off x="5029200" y="4579938"/>
            <a:ext cx="677863" cy="525462"/>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0486" name="Rectangle 4"/>
          <p:cNvSpPr>
            <a:spLocks noGrp="1" noChangeArrowheads="1"/>
          </p:cNvSpPr>
          <p:nvPr>
            <p:ph type="title"/>
          </p:nvPr>
        </p:nvSpPr>
        <p:spPr>
          <a:xfrm>
            <a:off x="631825" y="287338"/>
            <a:ext cx="8104188" cy="9096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smtClean="0"/>
              <a:t>“is-a” Relationship</a:t>
            </a:r>
          </a:p>
        </p:txBody>
      </p:sp>
      <p:sp>
        <p:nvSpPr>
          <p:cNvPr id="20487" name="Rectangle 5"/>
          <p:cNvSpPr>
            <a:spLocks noGrp="1" noChangeArrowheads="1"/>
          </p:cNvSpPr>
          <p:nvPr>
            <p:ph type="body" idx="1"/>
          </p:nvPr>
        </p:nvSpPr>
        <p:spPr>
          <a:xfrm>
            <a:off x="776288" y="1260475"/>
            <a:ext cx="7823200" cy="1808163"/>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0" indent="0" eaLnBrk="1" hangingPunct="1">
              <a:lnSpc>
                <a:spcPct val="110000"/>
              </a:lnSpc>
              <a:spcBef>
                <a:spcPct val="0"/>
              </a:spcBef>
              <a:buFontTx/>
              <a:buNone/>
            </a:pPr>
            <a:r>
              <a:rPr lang="en-US" altLang="el-GR" smtClean="0"/>
              <a:t>Each car is a vehicle</a:t>
            </a:r>
          </a:p>
          <a:p>
            <a:pPr marL="0" indent="0" eaLnBrk="1" hangingPunct="1">
              <a:lnSpc>
                <a:spcPct val="110000"/>
              </a:lnSpc>
              <a:spcBef>
                <a:spcPct val="0"/>
              </a:spcBef>
              <a:buFontTx/>
              <a:buNone/>
            </a:pPr>
            <a:r>
              <a:rPr lang="en-US" altLang="el-GR" smtClean="0"/>
              <a:t>Class car is a subclass of the class of vehicle</a:t>
            </a:r>
          </a:p>
          <a:p>
            <a:pPr marL="0" indent="0" eaLnBrk="1" hangingPunct="1">
              <a:lnSpc>
                <a:spcPct val="90000"/>
              </a:lnSpc>
              <a:spcBef>
                <a:spcPct val="0"/>
              </a:spcBef>
              <a:buFontTx/>
              <a:buNone/>
            </a:pPr>
            <a:endParaRPr lang="el-GR" altLang="el-GR" smtClean="0"/>
          </a:p>
          <a:p>
            <a:pPr marL="0" indent="0" eaLnBrk="1" hangingPunct="1">
              <a:lnSpc>
                <a:spcPct val="90000"/>
              </a:lnSpc>
              <a:spcBef>
                <a:spcPct val="0"/>
              </a:spcBef>
              <a:buFontTx/>
              <a:buNone/>
            </a:pPr>
            <a:r>
              <a:rPr lang="en-US" altLang="el-GR" smtClean="0">
                <a:solidFill>
                  <a:srgbClr val="CC0000"/>
                </a:solidFill>
              </a:rPr>
              <a:t>class car: </a:t>
            </a:r>
            <a:r>
              <a:rPr lang="en-US" altLang="el-GR" b="1" smtClean="0">
                <a:solidFill>
                  <a:srgbClr val="CC0000"/>
                </a:solidFill>
              </a:rPr>
              <a:t>public</a:t>
            </a:r>
            <a:r>
              <a:rPr lang="en-US" altLang="el-GR" smtClean="0">
                <a:solidFill>
                  <a:srgbClr val="CC0000"/>
                </a:solidFill>
              </a:rPr>
              <a:t> vehicle</a:t>
            </a:r>
          </a:p>
        </p:txBody>
      </p:sp>
      <p:grpSp>
        <p:nvGrpSpPr>
          <p:cNvPr id="20488" name="Group 6"/>
          <p:cNvGrpSpPr>
            <a:grpSpLocks/>
          </p:cNvGrpSpPr>
          <p:nvPr/>
        </p:nvGrpSpPr>
        <p:grpSpPr bwMode="auto">
          <a:xfrm>
            <a:off x="1316038" y="3240088"/>
            <a:ext cx="2357437" cy="1427162"/>
            <a:chOff x="829" y="2041"/>
            <a:chExt cx="1485" cy="899"/>
          </a:xfrm>
        </p:grpSpPr>
        <p:sp>
          <p:nvSpPr>
            <p:cNvPr id="20510" name="Oval 7"/>
            <p:cNvSpPr>
              <a:spLocks noChangeArrowheads="1"/>
            </p:cNvSpPr>
            <p:nvPr/>
          </p:nvSpPr>
          <p:spPr bwMode="auto">
            <a:xfrm>
              <a:off x="829" y="2255"/>
              <a:ext cx="939" cy="45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1" name="Oval 8"/>
            <p:cNvSpPr>
              <a:spLocks noChangeArrowheads="1"/>
            </p:cNvSpPr>
            <p:nvPr/>
          </p:nvSpPr>
          <p:spPr bwMode="auto">
            <a:xfrm>
              <a:off x="1424" y="2041"/>
              <a:ext cx="500" cy="284"/>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2" name="Oval 9"/>
            <p:cNvSpPr>
              <a:spLocks noChangeArrowheads="1"/>
            </p:cNvSpPr>
            <p:nvPr/>
          </p:nvSpPr>
          <p:spPr bwMode="auto">
            <a:xfrm>
              <a:off x="1219" y="2548"/>
              <a:ext cx="783"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3" name="Oval 10"/>
            <p:cNvSpPr>
              <a:spLocks noChangeArrowheads="1"/>
            </p:cNvSpPr>
            <p:nvPr/>
          </p:nvSpPr>
          <p:spPr bwMode="auto">
            <a:xfrm>
              <a:off x="1434" y="2314"/>
              <a:ext cx="880" cy="43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4" name="Oval 11"/>
            <p:cNvSpPr>
              <a:spLocks noChangeArrowheads="1"/>
            </p:cNvSpPr>
            <p:nvPr/>
          </p:nvSpPr>
          <p:spPr bwMode="auto">
            <a:xfrm>
              <a:off x="1590" y="2187"/>
              <a:ext cx="636" cy="236"/>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5" name="Oval 12"/>
            <p:cNvSpPr>
              <a:spLocks noChangeArrowheads="1"/>
            </p:cNvSpPr>
            <p:nvPr/>
          </p:nvSpPr>
          <p:spPr bwMode="auto">
            <a:xfrm>
              <a:off x="985" y="2070"/>
              <a:ext cx="685"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16" name="Oval 13"/>
            <p:cNvSpPr>
              <a:spLocks noChangeArrowheads="1"/>
            </p:cNvSpPr>
            <p:nvPr/>
          </p:nvSpPr>
          <p:spPr bwMode="auto">
            <a:xfrm>
              <a:off x="907" y="2480"/>
              <a:ext cx="636" cy="40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0489" name="Group 14"/>
          <p:cNvGrpSpPr>
            <a:grpSpLocks/>
          </p:cNvGrpSpPr>
          <p:nvPr/>
        </p:nvGrpSpPr>
        <p:grpSpPr bwMode="auto">
          <a:xfrm>
            <a:off x="4451350" y="3221038"/>
            <a:ext cx="2357438" cy="1427162"/>
            <a:chOff x="2804" y="2029"/>
            <a:chExt cx="1485" cy="899"/>
          </a:xfrm>
        </p:grpSpPr>
        <p:sp>
          <p:nvSpPr>
            <p:cNvPr id="20503" name="Oval 15"/>
            <p:cNvSpPr>
              <a:spLocks noChangeArrowheads="1"/>
            </p:cNvSpPr>
            <p:nvPr/>
          </p:nvSpPr>
          <p:spPr bwMode="auto">
            <a:xfrm>
              <a:off x="2804" y="2243"/>
              <a:ext cx="939" cy="45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4" name="Oval 16"/>
            <p:cNvSpPr>
              <a:spLocks noChangeArrowheads="1"/>
            </p:cNvSpPr>
            <p:nvPr/>
          </p:nvSpPr>
          <p:spPr bwMode="auto">
            <a:xfrm>
              <a:off x="3399" y="2029"/>
              <a:ext cx="500" cy="284"/>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5" name="Oval 17"/>
            <p:cNvSpPr>
              <a:spLocks noChangeArrowheads="1"/>
            </p:cNvSpPr>
            <p:nvPr/>
          </p:nvSpPr>
          <p:spPr bwMode="auto">
            <a:xfrm>
              <a:off x="3194" y="2536"/>
              <a:ext cx="783"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6" name="Oval 18"/>
            <p:cNvSpPr>
              <a:spLocks noChangeArrowheads="1"/>
            </p:cNvSpPr>
            <p:nvPr/>
          </p:nvSpPr>
          <p:spPr bwMode="auto">
            <a:xfrm>
              <a:off x="3409" y="2302"/>
              <a:ext cx="880" cy="43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7" name="Oval 19"/>
            <p:cNvSpPr>
              <a:spLocks noChangeArrowheads="1"/>
            </p:cNvSpPr>
            <p:nvPr/>
          </p:nvSpPr>
          <p:spPr bwMode="auto">
            <a:xfrm>
              <a:off x="3565" y="2175"/>
              <a:ext cx="636" cy="236"/>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8" name="Oval 20"/>
            <p:cNvSpPr>
              <a:spLocks noChangeArrowheads="1"/>
            </p:cNvSpPr>
            <p:nvPr/>
          </p:nvSpPr>
          <p:spPr bwMode="auto">
            <a:xfrm>
              <a:off x="2960" y="2058"/>
              <a:ext cx="685"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9" name="Oval 21"/>
            <p:cNvSpPr>
              <a:spLocks noChangeArrowheads="1"/>
            </p:cNvSpPr>
            <p:nvPr/>
          </p:nvSpPr>
          <p:spPr bwMode="auto">
            <a:xfrm>
              <a:off x="2882" y="2468"/>
              <a:ext cx="636" cy="40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0490" name="Group 22"/>
          <p:cNvGrpSpPr>
            <a:grpSpLocks/>
          </p:cNvGrpSpPr>
          <p:nvPr/>
        </p:nvGrpSpPr>
        <p:grpSpPr bwMode="auto">
          <a:xfrm>
            <a:off x="3095625" y="4860925"/>
            <a:ext cx="2357438" cy="1427163"/>
            <a:chOff x="1950" y="3062"/>
            <a:chExt cx="1485" cy="899"/>
          </a:xfrm>
        </p:grpSpPr>
        <p:sp>
          <p:nvSpPr>
            <p:cNvPr id="20496" name="Oval 23"/>
            <p:cNvSpPr>
              <a:spLocks noChangeArrowheads="1"/>
            </p:cNvSpPr>
            <p:nvPr/>
          </p:nvSpPr>
          <p:spPr bwMode="auto">
            <a:xfrm>
              <a:off x="1950" y="3276"/>
              <a:ext cx="939" cy="45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497" name="Oval 24"/>
            <p:cNvSpPr>
              <a:spLocks noChangeArrowheads="1"/>
            </p:cNvSpPr>
            <p:nvPr/>
          </p:nvSpPr>
          <p:spPr bwMode="auto">
            <a:xfrm>
              <a:off x="2545" y="3062"/>
              <a:ext cx="500" cy="284"/>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498" name="Oval 25"/>
            <p:cNvSpPr>
              <a:spLocks noChangeArrowheads="1"/>
            </p:cNvSpPr>
            <p:nvPr/>
          </p:nvSpPr>
          <p:spPr bwMode="auto">
            <a:xfrm>
              <a:off x="2340" y="3569"/>
              <a:ext cx="783"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499" name="Oval 26"/>
            <p:cNvSpPr>
              <a:spLocks noChangeArrowheads="1"/>
            </p:cNvSpPr>
            <p:nvPr/>
          </p:nvSpPr>
          <p:spPr bwMode="auto">
            <a:xfrm>
              <a:off x="2555" y="3335"/>
              <a:ext cx="880" cy="43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0" name="Oval 27"/>
            <p:cNvSpPr>
              <a:spLocks noChangeArrowheads="1"/>
            </p:cNvSpPr>
            <p:nvPr/>
          </p:nvSpPr>
          <p:spPr bwMode="auto">
            <a:xfrm>
              <a:off x="2711" y="3208"/>
              <a:ext cx="636" cy="236"/>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1" name="Oval 28"/>
            <p:cNvSpPr>
              <a:spLocks noChangeArrowheads="1"/>
            </p:cNvSpPr>
            <p:nvPr/>
          </p:nvSpPr>
          <p:spPr bwMode="auto">
            <a:xfrm>
              <a:off x="2106" y="3091"/>
              <a:ext cx="685" cy="3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0502" name="Oval 29"/>
            <p:cNvSpPr>
              <a:spLocks noChangeArrowheads="1"/>
            </p:cNvSpPr>
            <p:nvPr/>
          </p:nvSpPr>
          <p:spPr bwMode="auto">
            <a:xfrm>
              <a:off x="2028" y="3501"/>
              <a:ext cx="636" cy="40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pic>
        <p:nvPicPr>
          <p:cNvPr id="20491" name="Picture 30"/>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462088" y="3633788"/>
            <a:ext cx="2011362" cy="749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492" name="Picture 31"/>
          <p:cNvPicPr>
            <a:picLocks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4762500" y="3440113"/>
            <a:ext cx="1738313" cy="971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0493" name="Rectangle 32"/>
          <p:cNvSpPr>
            <a:spLocks noChangeArrowheads="1"/>
          </p:cNvSpPr>
          <p:nvPr/>
        </p:nvSpPr>
        <p:spPr bwMode="auto">
          <a:xfrm>
            <a:off x="1947863" y="4684713"/>
            <a:ext cx="1144587"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rgbClr val="CC0000"/>
                </a:solidFill>
                <a:latin typeface="Comic Sans MS" pitchFamily="66" charset="0"/>
              </a:rPr>
              <a:t>is a</a:t>
            </a:r>
          </a:p>
        </p:txBody>
      </p:sp>
      <p:sp>
        <p:nvSpPr>
          <p:cNvPr id="20494" name="Rectangle 33"/>
          <p:cNvSpPr>
            <a:spLocks noChangeArrowheads="1"/>
          </p:cNvSpPr>
          <p:nvPr/>
        </p:nvSpPr>
        <p:spPr bwMode="auto">
          <a:xfrm>
            <a:off x="5524500" y="4665663"/>
            <a:ext cx="1144588"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rgbClr val="CC0000"/>
                </a:solidFill>
                <a:latin typeface="Comic Sans MS" pitchFamily="66" charset="0"/>
              </a:rPr>
              <a:t>is a</a:t>
            </a:r>
          </a:p>
        </p:txBody>
      </p:sp>
      <p:sp>
        <p:nvSpPr>
          <p:cNvPr id="20495" name="Rectangle 34"/>
          <p:cNvSpPr>
            <a:spLocks noChangeArrowheads="1"/>
          </p:cNvSpPr>
          <p:nvPr/>
        </p:nvSpPr>
        <p:spPr bwMode="auto">
          <a:xfrm>
            <a:off x="3419475" y="5262563"/>
            <a:ext cx="1752600"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b="1">
                <a:solidFill>
                  <a:srgbClr val="CC0000"/>
                </a:solidFill>
                <a:latin typeface="Comic Sans MS" pitchFamily="66" charset="0"/>
              </a:rPr>
              <a:t>Vehicle</a:t>
            </a:r>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11"/>
          </p:nvPr>
        </p:nvSpPr>
        <p:spPr/>
        <p:txBody>
          <a:bodyPr/>
          <a:lstStyle/>
          <a:p>
            <a:pPr>
              <a:defRPr/>
            </a:pPr>
            <a:fld id="{FFB55CFE-2636-4AEA-9A88-8B914881ACF6}" type="slidenum">
              <a:rPr lang="el-GR" altLang="el-GR"/>
              <a:pPr>
                <a:defRPr/>
              </a:pPr>
              <a:t>27</a:t>
            </a:fld>
            <a:endParaRPr lang="el-GR" altLang="el-GR"/>
          </a:p>
        </p:txBody>
      </p:sp>
      <p:sp>
        <p:nvSpPr>
          <p:cNvPr id="21508" name="Rectangle 2"/>
          <p:cNvSpPr>
            <a:spLocks noGrp="1" noChangeArrowheads="1"/>
          </p:cNvSpPr>
          <p:nvPr>
            <p:ph type="title"/>
          </p:nvPr>
        </p:nvSpPr>
        <p:spPr/>
        <p:txBody>
          <a:bodyPr/>
          <a:lstStyle/>
          <a:p>
            <a:pPr eaLnBrk="1" hangingPunct="1"/>
            <a:r>
              <a:rPr lang="en-GB" altLang="el-GR" smtClean="0">
                <a:solidFill>
                  <a:srgbClr val="CC0000"/>
                </a:solidFill>
              </a:rPr>
              <a:t>‘A kind of’</a:t>
            </a:r>
            <a:r>
              <a:rPr lang="en-GB" altLang="el-GR" smtClean="0"/>
              <a:t> or ‘a part of’?</a:t>
            </a:r>
          </a:p>
        </p:txBody>
      </p:sp>
      <p:sp>
        <p:nvSpPr>
          <p:cNvPr id="21509" name="Text Box 3"/>
          <p:cNvSpPr txBox="1">
            <a:spLocks noChangeArrowheads="1"/>
          </p:cNvSpPr>
          <p:nvPr/>
        </p:nvSpPr>
        <p:spPr bwMode="auto">
          <a:xfrm>
            <a:off x="3208338" y="2935288"/>
            <a:ext cx="1939925"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Car</a:t>
            </a:r>
          </a:p>
        </p:txBody>
      </p:sp>
      <p:sp>
        <p:nvSpPr>
          <p:cNvPr id="21510" name="Text Box 4"/>
          <p:cNvSpPr txBox="1">
            <a:spLocks noChangeArrowheads="1"/>
          </p:cNvSpPr>
          <p:nvPr/>
        </p:nvSpPr>
        <p:spPr bwMode="auto">
          <a:xfrm>
            <a:off x="3208338" y="1865313"/>
            <a:ext cx="1868487"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Vehicle</a:t>
            </a:r>
          </a:p>
        </p:txBody>
      </p:sp>
      <p:sp>
        <p:nvSpPr>
          <p:cNvPr id="21511" name="Line 5"/>
          <p:cNvSpPr>
            <a:spLocks noChangeShapeType="1"/>
          </p:cNvSpPr>
          <p:nvPr/>
        </p:nvSpPr>
        <p:spPr bwMode="auto">
          <a:xfrm flipV="1">
            <a:off x="4211638" y="2276475"/>
            <a:ext cx="0" cy="673100"/>
          </a:xfrm>
          <a:prstGeom prst="line">
            <a:avLst/>
          </a:prstGeom>
          <a:noFill/>
          <a:ln w="34925">
            <a:solidFill>
              <a:schemeClr val="tx1"/>
            </a:solidFill>
            <a:round/>
            <a:headEnd/>
            <a:tailEnd type="stealth"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1512" name="Text Box 6"/>
          <p:cNvSpPr txBox="1">
            <a:spLocks noChangeArrowheads="1"/>
          </p:cNvSpPr>
          <p:nvPr/>
        </p:nvSpPr>
        <p:spPr bwMode="auto">
          <a:xfrm>
            <a:off x="5219700" y="1844675"/>
            <a:ext cx="1152525" cy="15557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9600">
                <a:solidFill>
                  <a:srgbClr val="008080"/>
                </a:solidFill>
                <a:latin typeface="Tahoma" pitchFamily="34" charset="0"/>
                <a:sym typeface="Wingdings" pitchFamily="2" charset="2"/>
              </a:rPr>
              <a:t></a:t>
            </a:r>
            <a:endParaRPr lang="en-US" altLang="el-GR">
              <a:solidFill>
                <a:srgbClr val="008080"/>
              </a:solidFill>
              <a:latin typeface="Tahoma" pitchFamily="34" charset="0"/>
            </a:endParaRPr>
          </a:p>
        </p:txBody>
      </p:sp>
      <p:sp>
        <p:nvSpPr>
          <p:cNvPr id="21513" name="Text Box 7"/>
          <p:cNvSpPr txBox="1">
            <a:spLocks noChangeArrowheads="1"/>
          </p:cNvSpPr>
          <p:nvPr/>
        </p:nvSpPr>
        <p:spPr bwMode="auto">
          <a:xfrm>
            <a:off x="838200" y="4006850"/>
            <a:ext cx="7467600" cy="9461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l-GR">
                <a:latin typeface="Comic Sans MS" pitchFamily="66" charset="0"/>
              </a:rPr>
              <a:t>A </a:t>
            </a:r>
            <a:r>
              <a:rPr lang="en-US" altLang="el-GR" u="sng">
                <a:latin typeface="Comic Sans MS" pitchFamily="66" charset="0"/>
              </a:rPr>
              <a:t>car</a:t>
            </a:r>
            <a:r>
              <a:rPr lang="en-US" altLang="el-GR">
                <a:latin typeface="Comic Sans MS" pitchFamily="66" charset="0"/>
              </a:rPr>
              <a:t> is ‘</a:t>
            </a:r>
            <a:r>
              <a:rPr lang="en-US" altLang="el-GR">
                <a:solidFill>
                  <a:srgbClr val="CC0000"/>
                </a:solidFill>
                <a:latin typeface="Comic Sans MS" pitchFamily="66" charset="0"/>
              </a:rPr>
              <a:t>a kind of</a:t>
            </a:r>
            <a:r>
              <a:rPr lang="en-US" altLang="el-GR">
                <a:latin typeface="Comic Sans MS" pitchFamily="66" charset="0"/>
              </a:rPr>
              <a:t>’ </a:t>
            </a:r>
            <a:r>
              <a:rPr lang="en-US" altLang="el-GR" u="sng">
                <a:latin typeface="Comic Sans MS" pitchFamily="66" charset="0"/>
              </a:rPr>
              <a:t>vehicle</a:t>
            </a:r>
            <a:r>
              <a:rPr lang="el-GR" altLang="el-GR">
                <a:latin typeface="Comic Sans MS" pitchFamily="66" charset="0"/>
              </a:rPr>
              <a:t> </a:t>
            </a:r>
            <a:r>
              <a:rPr lang="en-US" altLang="el-GR">
                <a:latin typeface="Comic Sans MS" pitchFamily="66" charset="0"/>
                <a:sym typeface="Wingdings" pitchFamily="2" charset="2"/>
              </a:rPr>
              <a:t> </a:t>
            </a:r>
            <a:r>
              <a:rPr lang="en-US" altLang="el-GR" sz="2800">
                <a:latin typeface="Comic Sans MS" pitchFamily="66" charset="0"/>
              </a:rPr>
              <a:t>car class can inherit from vehicle class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387BE1E6-01FD-4633-9166-123A7B2CB24D}" type="slidenum">
              <a:rPr lang="el-GR" altLang="el-GR"/>
              <a:pPr>
                <a:defRPr/>
              </a:pPr>
              <a:t>28</a:t>
            </a:fld>
            <a:endParaRPr lang="el-GR" altLang="el-GR"/>
          </a:p>
        </p:txBody>
      </p:sp>
      <p:sp>
        <p:nvSpPr>
          <p:cNvPr id="22532" name="Rectangle 2"/>
          <p:cNvSpPr>
            <a:spLocks noGrp="1" noChangeArrowheads="1"/>
          </p:cNvSpPr>
          <p:nvPr>
            <p:ph type="title"/>
          </p:nvPr>
        </p:nvSpPr>
        <p:spPr/>
        <p:txBody>
          <a:bodyPr/>
          <a:lstStyle/>
          <a:p>
            <a:pPr eaLnBrk="1" hangingPunct="1"/>
            <a:r>
              <a:rPr lang="el-GR" altLang="el-GR" smtClean="0"/>
              <a:t>Συσσώρευση (</a:t>
            </a:r>
            <a:r>
              <a:rPr lang="en-US" altLang="el-GR" smtClean="0"/>
              <a:t>aggregation)</a:t>
            </a:r>
          </a:p>
        </p:txBody>
      </p:sp>
      <p:sp>
        <p:nvSpPr>
          <p:cNvPr id="22533" name="Rectangle 3"/>
          <p:cNvSpPr>
            <a:spLocks noGrp="1" noChangeArrowheads="1"/>
          </p:cNvSpPr>
          <p:nvPr>
            <p:ph type="body" idx="1"/>
          </p:nvPr>
        </p:nvSpPr>
        <p:spPr/>
        <p:txBody>
          <a:bodyPr/>
          <a:lstStyle/>
          <a:p>
            <a:pPr eaLnBrk="1" hangingPunct="1">
              <a:lnSpc>
                <a:spcPct val="90000"/>
              </a:lnSpc>
            </a:pPr>
            <a:r>
              <a:rPr lang="el-GR" altLang="el-GR" smtClean="0"/>
              <a:t>Η </a:t>
            </a:r>
            <a:r>
              <a:rPr lang="el-GR" altLang="el-GR" smtClean="0">
                <a:solidFill>
                  <a:schemeClr val="accent2"/>
                </a:solidFill>
              </a:rPr>
              <a:t>συσσώρευση</a:t>
            </a:r>
            <a:r>
              <a:rPr lang="el-GR" altLang="el-GR" smtClean="0"/>
              <a:t> προσδιορίζεται από την έκφραση «είναι τμήμα του/της» </a:t>
            </a:r>
            <a:r>
              <a:rPr lang="en-US" altLang="el-GR" smtClean="0"/>
              <a:t>(</a:t>
            </a:r>
            <a:r>
              <a:rPr lang="en-US" altLang="el-GR" smtClean="0">
                <a:solidFill>
                  <a:srgbClr val="CC0000"/>
                </a:solidFill>
              </a:rPr>
              <a:t>“has a” OR “ a part of” relationship</a:t>
            </a:r>
            <a:r>
              <a:rPr lang="en-US" altLang="el-GR" smtClean="0"/>
              <a:t>) </a:t>
            </a:r>
            <a:r>
              <a:rPr lang="el-GR" altLang="el-GR" smtClean="0"/>
              <a:t>όπως π.χ. ο κινητήρας είναι τμήμα του αυτοκινήτου. </a:t>
            </a:r>
            <a:endParaRPr lang="en-US" altLang="el-GR" smtClean="0"/>
          </a:p>
          <a:p>
            <a:pPr eaLnBrk="1" hangingPunct="1">
              <a:lnSpc>
                <a:spcPct val="90000"/>
              </a:lnSpc>
            </a:pPr>
            <a:r>
              <a:rPr lang="el-GR" altLang="el-GR" smtClean="0"/>
              <a:t>Οι συσχετίσεις αυτές χρησιμοποιούνται για την κατασκευή αντικειμένων (ή κλάσεων) μέσω του συνδυασμού άλλων αντικειμένων (ή κλάσεων). </a:t>
            </a:r>
            <a:endParaRPr lang="en-US" altLang="el-GR" smtClean="0"/>
          </a:p>
          <a:p>
            <a:pPr eaLnBrk="1" hangingPunct="1">
              <a:lnSpc>
                <a:spcPct val="90000"/>
              </a:lnSpc>
            </a:pPr>
            <a:r>
              <a:rPr lang="el-GR" altLang="el-GR" smtClean="0"/>
              <a:t>Η διαδικασία αυτή είναι παρόμοια με τη δομή (</a:t>
            </a:r>
            <a:r>
              <a:rPr lang="en-US" altLang="el-GR" smtClean="0"/>
              <a:t>struct</a:t>
            </a:r>
            <a:r>
              <a:rPr lang="el-GR" altLang="el-GR" smtClean="0"/>
              <a:t>) στο διαδικαστικό προγραμματισμό, όπου η δομή δημιουργείται από τη συσσώρευση δεδομένων διαφορετικών τύπων.</a:t>
            </a:r>
            <a:endParaRPr lang="en-US" altLang="el-GR" smtClean="0"/>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4"/>
          <p:cNvSpPr>
            <a:spLocks noGrp="1"/>
          </p:cNvSpPr>
          <p:nvPr>
            <p:ph type="sldNum" sz="quarter" idx="11"/>
          </p:nvPr>
        </p:nvSpPr>
        <p:spPr/>
        <p:txBody>
          <a:bodyPr/>
          <a:lstStyle/>
          <a:p>
            <a:pPr>
              <a:defRPr/>
            </a:pPr>
            <a:fld id="{487D52F8-072E-461B-977F-961F24716B7E}" type="slidenum">
              <a:rPr lang="el-GR" altLang="el-GR"/>
              <a:pPr>
                <a:defRPr/>
              </a:pPr>
              <a:t>29</a:t>
            </a:fld>
            <a:endParaRPr lang="el-GR" altLang="el-GR"/>
          </a:p>
        </p:txBody>
      </p:sp>
      <p:sp>
        <p:nvSpPr>
          <p:cNvPr id="23556" name="Line 2"/>
          <p:cNvSpPr>
            <a:spLocks noChangeShapeType="1"/>
          </p:cNvSpPr>
          <p:nvPr/>
        </p:nvSpPr>
        <p:spPr bwMode="auto">
          <a:xfrm flipV="1">
            <a:off x="7096125" y="3627438"/>
            <a:ext cx="0" cy="1230312"/>
          </a:xfrm>
          <a:prstGeom prst="line">
            <a:avLst/>
          </a:prstGeom>
          <a:noFill/>
          <a:ln w="50800">
            <a:solidFill>
              <a:srgbClr val="00968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3557" name="Rectangle 3"/>
          <p:cNvSpPr>
            <a:spLocks noGrp="1" noChangeArrowheads="1"/>
          </p:cNvSpPr>
          <p:nvPr>
            <p:ph type="title"/>
          </p:nvPr>
        </p:nvSpPr>
        <p:spPr>
          <a:xfrm>
            <a:off x="539750" y="188913"/>
            <a:ext cx="8104188" cy="72231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smtClean="0"/>
              <a:t>“Has-a” Relationship</a:t>
            </a:r>
          </a:p>
        </p:txBody>
      </p:sp>
      <p:pic>
        <p:nvPicPr>
          <p:cNvPr id="23558" name="Picture 5"/>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039813" y="3406775"/>
            <a:ext cx="5160962" cy="19129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23559" name="Group 6"/>
          <p:cNvGrpSpPr>
            <a:grpSpLocks/>
          </p:cNvGrpSpPr>
          <p:nvPr/>
        </p:nvGrpSpPr>
        <p:grpSpPr bwMode="auto">
          <a:xfrm>
            <a:off x="5926138" y="2211388"/>
            <a:ext cx="2357437" cy="1427162"/>
            <a:chOff x="3733" y="1393"/>
            <a:chExt cx="1485" cy="899"/>
          </a:xfrm>
        </p:grpSpPr>
        <p:sp>
          <p:nvSpPr>
            <p:cNvPr id="23571" name="Oval 7"/>
            <p:cNvSpPr>
              <a:spLocks noChangeArrowheads="1"/>
            </p:cNvSpPr>
            <p:nvPr/>
          </p:nvSpPr>
          <p:spPr bwMode="auto">
            <a:xfrm>
              <a:off x="3733" y="1607"/>
              <a:ext cx="939" cy="451"/>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2" name="Oval 8"/>
            <p:cNvSpPr>
              <a:spLocks noChangeArrowheads="1"/>
            </p:cNvSpPr>
            <p:nvPr/>
          </p:nvSpPr>
          <p:spPr bwMode="auto">
            <a:xfrm>
              <a:off x="4328" y="1393"/>
              <a:ext cx="500" cy="284"/>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3" name="Oval 9"/>
            <p:cNvSpPr>
              <a:spLocks noChangeArrowheads="1"/>
            </p:cNvSpPr>
            <p:nvPr/>
          </p:nvSpPr>
          <p:spPr bwMode="auto">
            <a:xfrm>
              <a:off x="4123" y="1900"/>
              <a:ext cx="783" cy="39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4" name="Oval 10"/>
            <p:cNvSpPr>
              <a:spLocks noChangeArrowheads="1"/>
            </p:cNvSpPr>
            <p:nvPr/>
          </p:nvSpPr>
          <p:spPr bwMode="auto">
            <a:xfrm>
              <a:off x="4338" y="1666"/>
              <a:ext cx="880" cy="431"/>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5" name="Oval 11"/>
            <p:cNvSpPr>
              <a:spLocks noChangeArrowheads="1"/>
            </p:cNvSpPr>
            <p:nvPr/>
          </p:nvSpPr>
          <p:spPr bwMode="auto">
            <a:xfrm>
              <a:off x="4494" y="1539"/>
              <a:ext cx="636" cy="236"/>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6" name="Oval 12"/>
            <p:cNvSpPr>
              <a:spLocks noChangeArrowheads="1"/>
            </p:cNvSpPr>
            <p:nvPr/>
          </p:nvSpPr>
          <p:spPr bwMode="auto">
            <a:xfrm>
              <a:off x="3889" y="1422"/>
              <a:ext cx="685" cy="39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7" name="Oval 13"/>
            <p:cNvSpPr>
              <a:spLocks noChangeArrowheads="1"/>
            </p:cNvSpPr>
            <p:nvPr/>
          </p:nvSpPr>
          <p:spPr bwMode="auto">
            <a:xfrm>
              <a:off x="3811" y="1832"/>
              <a:ext cx="636" cy="40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3560" name="Group 14"/>
          <p:cNvGrpSpPr>
            <a:grpSpLocks/>
          </p:cNvGrpSpPr>
          <p:nvPr/>
        </p:nvGrpSpPr>
        <p:grpSpPr bwMode="auto">
          <a:xfrm>
            <a:off x="6046788" y="4640263"/>
            <a:ext cx="2357437" cy="1427162"/>
            <a:chOff x="3809" y="2923"/>
            <a:chExt cx="1485" cy="899"/>
          </a:xfrm>
        </p:grpSpPr>
        <p:sp>
          <p:nvSpPr>
            <p:cNvPr id="23564" name="Oval 15"/>
            <p:cNvSpPr>
              <a:spLocks noChangeArrowheads="1"/>
            </p:cNvSpPr>
            <p:nvPr/>
          </p:nvSpPr>
          <p:spPr bwMode="auto">
            <a:xfrm>
              <a:off x="3809" y="3137"/>
              <a:ext cx="939" cy="451"/>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5" name="Oval 16"/>
            <p:cNvSpPr>
              <a:spLocks noChangeArrowheads="1"/>
            </p:cNvSpPr>
            <p:nvPr/>
          </p:nvSpPr>
          <p:spPr bwMode="auto">
            <a:xfrm>
              <a:off x="4404" y="2923"/>
              <a:ext cx="500" cy="284"/>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6" name="Oval 17"/>
            <p:cNvSpPr>
              <a:spLocks noChangeArrowheads="1"/>
            </p:cNvSpPr>
            <p:nvPr/>
          </p:nvSpPr>
          <p:spPr bwMode="auto">
            <a:xfrm>
              <a:off x="4199" y="3430"/>
              <a:ext cx="783" cy="39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7" name="Oval 18"/>
            <p:cNvSpPr>
              <a:spLocks noChangeArrowheads="1"/>
            </p:cNvSpPr>
            <p:nvPr/>
          </p:nvSpPr>
          <p:spPr bwMode="auto">
            <a:xfrm>
              <a:off x="4414" y="3196"/>
              <a:ext cx="880" cy="431"/>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8" name="Oval 19"/>
            <p:cNvSpPr>
              <a:spLocks noChangeArrowheads="1"/>
            </p:cNvSpPr>
            <p:nvPr/>
          </p:nvSpPr>
          <p:spPr bwMode="auto">
            <a:xfrm>
              <a:off x="4570" y="3069"/>
              <a:ext cx="636" cy="236"/>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9" name="Oval 20"/>
            <p:cNvSpPr>
              <a:spLocks noChangeArrowheads="1"/>
            </p:cNvSpPr>
            <p:nvPr/>
          </p:nvSpPr>
          <p:spPr bwMode="auto">
            <a:xfrm>
              <a:off x="3965" y="2952"/>
              <a:ext cx="685" cy="39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70" name="Oval 21"/>
            <p:cNvSpPr>
              <a:spLocks noChangeArrowheads="1"/>
            </p:cNvSpPr>
            <p:nvPr/>
          </p:nvSpPr>
          <p:spPr bwMode="auto">
            <a:xfrm>
              <a:off x="3887" y="3362"/>
              <a:ext cx="636" cy="402"/>
            </a:xfrm>
            <a:prstGeom prst="ellipse">
              <a:avLst/>
            </a:prstGeom>
            <a:solidFill>
              <a:srgbClr val="99CC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sp>
        <p:nvSpPr>
          <p:cNvPr id="23561" name="Oval 22"/>
          <p:cNvSpPr>
            <a:spLocks noChangeArrowheads="1"/>
          </p:cNvSpPr>
          <p:nvPr/>
        </p:nvSpPr>
        <p:spPr bwMode="auto">
          <a:xfrm>
            <a:off x="6942138" y="3660775"/>
            <a:ext cx="293687" cy="277813"/>
          </a:xfrm>
          <a:prstGeom prst="ellipse">
            <a:avLst/>
          </a:prstGeom>
          <a:solidFill>
            <a:srgbClr val="009688"/>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3562" name="Rectangle 23"/>
          <p:cNvSpPr>
            <a:spLocks noChangeArrowheads="1"/>
          </p:cNvSpPr>
          <p:nvPr/>
        </p:nvSpPr>
        <p:spPr bwMode="auto">
          <a:xfrm>
            <a:off x="6481763" y="2574925"/>
            <a:ext cx="1192212"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CAR</a:t>
            </a:r>
          </a:p>
        </p:txBody>
      </p:sp>
      <p:sp>
        <p:nvSpPr>
          <p:cNvPr id="23563" name="Rectangle 24"/>
          <p:cNvSpPr>
            <a:spLocks noChangeArrowheads="1"/>
          </p:cNvSpPr>
          <p:nvPr/>
        </p:nvSpPr>
        <p:spPr bwMode="auto">
          <a:xfrm>
            <a:off x="6124575" y="5021263"/>
            <a:ext cx="2119313"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MOTOR</a:t>
            </a:r>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381000"/>
            <a:ext cx="8458200" cy="685800"/>
          </a:xfrm>
        </p:spPr>
        <p:txBody>
          <a:bodyPr/>
          <a:lstStyle/>
          <a:p>
            <a:r>
              <a:rPr lang="en-US" altLang="el-GR" dirty="0" smtClean="0"/>
              <a:t>Inheritance</a:t>
            </a:r>
            <a:r>
              <a:rPr lang="el-GR" altLang="el-GR" dirty="0" smtClean="0"/>
              <a:t> (2)</a:t>
            </a:r>
            <a:endParaRPr lang="en-US" altLang="el-GR" dirty="0"/>
          </a:p>
        </p:txBody>
      </p:sp>
      <p:sp>
        <p:nvSpPr>
          <p:cNvPr id="6147" name="Rectangle 3"/>
          <p:cNvSpPr>
            <a:spLocks noGrp="1" noChangeArrowheads="1"/>
          </p:cNvSpPr>
          <p:nvPr>
            <p:ph type="body" idx="1"/>
          </p:nvPr>
        </p:nvSpPr>
        <p:spPr>
          <a:xfrm>
            <a:off x="609600" y="1219200"/>
            <a:ext cx="8229600" cy="5257800"/>
          </a:xfrm>
        </p:spPr>
        <p:txBody>
          <a:bodyPr/>
          <a:lstStyle/>
          <a:p>
            <a:pPr>
              <a:spcBef>
                <a:spcPts val="200"/>
              </a:spcBef>
              <a:spcAft>
                <a:spcPts val="200"/>
              </a:spcAft>
              <a:buFontTx/>
              <a:buNone/>
            </a:pPr>
            <a:r>
              <a:rPr lang="en-US" altLang="el-GR" sz="2800" dirty="0"/>
              <a:t>Subgroupings with respect to a parent are called</a:t>
            </a:r>
          </a:p>
          <a:p>
            <a:pPr lvl="1">
              <a:spcBef>
                <a:spcPts val="200"/>
              </a:spcBef>
              <a:spcAft>
                <a:spcPts val="200"/>
              </a:spcAft>
            </a:pPr>
            <a:r>
              <a:rPr lang="en-US" altLang="el-GR" sz="2400" dirty="0">
                <a:solidFill>
                  <a:srgbClr val="CC0000"/>
                </a:solidFill>
              </a:rPr>
              <a:t>Subclass</a:t>
            </a:r>
          </a:p>
          <a:p>
            <a:pPr lvl="1">
              <a:spcBef>
                <a:spcPts val="200"/>
              </a:spcBef>
              <a:spcAft>
                <a:spcPts val="200"/>
              </a:spcAft>
            </a:pPr>
            <a:r>
              <a:rPr lang="en-US" altLang="el-GR" sz="2400" dirty="0">
                <a:solidFill>
                  <a:srgbClr val="CC0000"/>
                </a:solidFill>
              </a:rPr>
              <a:t>Derived Class</a:t>
            </a:r>
          </a:p>
          <a:p>
            <a:pPr lvl="1">
              <a:spcBef>
                <a:spcPts val="200"/>
              </a:spcBef>
              <a:spcAft>
                <a:spcPts val="200"/>
              </a:spcAft>
            </a:pPr>
            <a:r>
              <a:rPr lang="en-US" altLang="el-GR" sz="2400" dirty="0">
                <a:solidFill>
                  <a:srgbClr val="CC0000"/>
                </a:solidFill>
              </a:rPr>
              <a:t>Children</a:t>
            </a:r>
          </a:p>
          <a:p>
            <a:pPr>
              <a:spcBef>
                <a:spcPts val="200"/>
              </a:spcBef>
              <a:spcAft>
                <a:spcPts val="200"/>
              </a:spcAft>
              <a:buFontTx/>
              <a:buNone/>
            </a:pPr>
            <a:r>
              <a:rPr lang="en-US" altLang="el-GR" sz="2800" dirty="0"/>
              <a:t>The derived class </a:t>
            </a:r>
          </a:p>
          <a:p>
            <a:pPr lvl="1">
              <a:spcBef>
                <a:spcPts val="200"/>
              </a:spcBef>
              <a:spcAft>
                <a:spcPts val="200"/>
              </a:spcAft>
            </a:pPr>
            <a:r>
              <a:rPr lang="en-US" altLang="el-GR" u="sng" dirty="0">
                <a:solidFill>
                  <a:srgbClr val="00B050"/>
                </a:solidFill>
              </a:rPr>
              <a:t>inherits from the parent all </a:t>
            </a:r>
          </a:p>
          <a:p>
            <a:pPr lvl="2">
              <a:spcBef>
                <a:spcPts val="200"/>
              </a:spcBef>
              <a:spcAft>
                <a:spcPts val="200"/>
              </a:spcAft>
            </a:pPr>
            <a:r>
              <a:rPr lang="en-US" altLang="el-GR" dirty="0">
                <a:solidFill>
                  <a:srgbClr val="0000FF"/>
                </a:solidFill>
              </a:rPr>
              <a:t>characteristics </a:t>
            </a:r>
          </a:p>
          <a:p>
            <a:pPr lvl="2">
              <a:spcBef>
                <a:spcPts val="200"/>
              </a:spcBef>
              <a:spcAft>
                <a:spcPts val="200"/>
              </a:spcAft>
            </a:pPr>
            <a:r>
              <a:rPr lang="en-US" altLang="el-GR" dirty="0">
                <a:solidFill>
                  <a:srgbClr val="0000FF"/>
                </a:solidFill>
              </a:rPr>
              <a:t>properties </a:t>
            </a:r>
          </a:p>
          <a:p>
            <a:pPr lvl="2">
              <a:spcBef>
                <a:spcPts val="200"/>
              </a:spcBef>
              <a:spcAft>
                <a:spcPts val="200"/>
              </a:spcAft>
            </a:pPr>
            <a:r>
              <a:rPr lang="en-US" altLang="el-GR" dirty="0">
                <a:solidFill>
                  <a:srgbClr val="0000FF"/>
                </a:solidFill>
              </a:rPr>
              <a:t>capabilities </a:t>
            </a:r>
          </a:p>
          <a:p>
            <a:pPr lvl="1">
              <a:spcBef>
                <a:spcPts val="200"/>
              </a:spcBef>
              <a:spcAft>
                <a:spcPts val="200"/>
              </a:spcAft>
            </a:pPr>
            <a:r>
              <a:rPr lang="en-US" altLang="el-GR" u="sng" dirty="0">
                <a:solidFill>
                  <a:srgbClr val="00B050"/>
                </a:solidFill>
              </a:rPr>
              <a:t>can modify or extend </a:t>
            </a:r>
            <a:r>
              <a:rPr lang="en-US" altLang="el-GR" dirty="0"/>
              <a:t>inherited abilities</a:t>
            </a:r>
            <a:endParaRPr lang="en-US" altLang="el-GR" sz="2400" dirty="0"/>
          </a:p>
          <a:p>
            <a:pPr>
              <a:spcBef>
                <a:spcPts val="200"/>
              </a:spcBef>
              <a:spcAft>
                <a:spcPts val="200"/>
              </a:spcAft>
              <a:buFontTx/>
              <a:buNone/>
            </a:pPr>
            <a:endParaRPr lang="en-US" altLang="el-GR" sz="2800" dirty="0"/>
          </a:p>
        </p:txBody>
      </p:sp>
      <p:graphicFrame>
        <p:nvGraphicFramePr>
          <p:cNvPr id="6149" name="Object 5"/>
          <p:cNvGraphicFramePr>
            <a:graphicFrameLocks noChangeAspect="1"/>
          </p:cNvGraphicFramePr>
          <p:nvPr/>
        </p:nvGraphicFramePr>
        <p:xfrm>
          <a:off x="7010400" y="2362200"/>
          <a:ext cx="1752600" cy="1657350"/>
        </p:xfrm>
        <a:graphic>
          <a:graphicData uri="http://schemas.openxmlformats.org/presentationml/2006/ole">
            <mc:AlternateContent xmlns:mc="http://schemas.openxmlformats.org/markup-compatibility/2006">
              <mc:Choice xmlns:v="urn:schemas-microsoft-com:vml" Requires="v">
                <p:oleObj spid="_x0000_s56328" name="Clip" r:id="rId3" imgW="1400040" imgH="1324800" progId="MS_ClipArt_Gallery.5">
                  <p:embed/>
                </p:oleObj>
              </mc:Choice>
              <mc:Fallback>
                <p:oleObj name="Clip" r:id="rId3" imgW="1400040" imgH="1324800" progId="MS_ClipArt_Gallery.5">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010400" y="2362200"/>
                        <a:ext cx="1752600" cy="16573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3</a:t>
            </a:fld>
            <a:endParaRPr lang="el-GR" altLang="el-GR"/>
          </a:p>
        </p:txBody>
      </p:sp>
    </p:spTree>
    <p:extLst>
      <p:ext uri="{BB962C8B-B14F-4D97-AF65-F5344CB8AC3E}">
        <p14:creationId xmlns:p14="http://schemas.microsoft.com/office/powerpoint/2010/main" val="82013068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Slide Number Placeholder 4"/>
          <p:cNvSpPr>
            <a:spLocks noGrp="1"/>
          </p:cNvSpPr>
          <p:nvPr>
            <p:ph type="sldNum" sz="quarter" idx="11"/>
          </p:nvPr>
        </p:nvSpPr>
        <p:spPr/>
        <p:txBody>
          <a:bodyPr/>
          <a:lstStyle/>
          <a:p>
            <a:pPr>
              <a:defRPr/>
            </a:pPr>
            <a:fld id="{7165B9CC-FB46-4A30-9864-105D61AFBF3F}" type="slidenum">
              <a:rPr lang="el-GR" altLang="el-GR"/>
              <a:pPr>
                <a:defRPr/>
              </a:pPr>
              <a:t>30</a:t>
            </a:fld>
            <a:endParaRPr lang="el-GR" altLang="el-GR"/>
          </a:p>
        </p:txBody>
      </p:sp>
      <p:sp>
        <p:nvSpPr>
          <p:cNvPr id="24580" name="Text Box 2"/>
          <p:cNvSpPr txBox="1">
            <a:spLocks noChangeArrowheads="1"/>
          </p:cNvSpPr>
          <p:nvPr/>
        </p:nvSpPr>
        <p:spPr bwMode="auto">
          <a:xfrm>
            <a:off x="1066800" y="3124200"/>
            <a:ext cx="1371600"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Tahoma" pitchFamily="34" charset="0"/>
              </a:rPr>
              <a:t>Car</a:t>
            </a:r>
          </a:p>
        </p:txBody>
      </p:sp>
      <p:sp>
        <p:nvSpPr>
          <p:cNvPr id="24581" name="Text Box 3"/>
          <p:cNvSpPr txBox="1">
            <a:spLocks noChangeArrowheads="1"/>
          </p:cNvSpPr>
          <p:nvPr/>
        </p:nvSpPr>
        <p:spPr bwMode="auto">
          <a:xfrm>
            <a:off x="1143000" y="4495800"/>
            <a:ext cx="1295400"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Tahoma" pitchFamily="34" charset="0"/>
              </a:rPr>
              <a:t>Car</a:t>
            </a:r>
          </a:p>
        </p:txBody>
      </p:sp>
      <p:sp>
        <p:nvSpPr>
          <p:cNvPr id="24582" name="Text Box 4"/>
          <p:cNvSpPr txBox="1">
            <a:spLocks noChangeArrowheads="1"/>
          </p:cNvSpPr>
          <p:nvPr/>
        </p:nvSpPr>
        <p:spPr bwMode="auto">
          <a:xfrm>
            <a:off x="1143000" y="5410200"/>
            <a:ext cx="1295400"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Tahoma" pitchFamily="34" charset="0"/>
              </a:rPr>
              <a:t>Wheel</a:t>
            </a:r>
          </a:p>
        </p:txBody>
      </p:sp>
      <p:sp>
        <p:nvSpPr>
          <p:cNvPr id="24583" name="Text Box 5"/>
          <p:cNvSpPr txBox="1">
            <a:spLocks noChangeArrowheads="1"/>
          </p:cNvSpPr>
          <p:nvPr/>
        </p:nvSpPr>
        <p:spPr bwMode="auto">
          <a:xfrm>
            <a:off x="1066800" y="2209800"/>
            <a:ext cx="1371600"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Tahoma" pitchFamily="34" charset="0"/>
              </a:rPr>
              <a:t>Vehicle</a:t>
            </a:r>
          </a:p>
        </p:txBody>
      </p:sp>
      <p:sp>
        <p:nvSpPr>
          <p:cNvPr id="24584" name="Line 6"/>
          <p:cNvSpPr>
            <a:spLocks noChangeShapeType="1"/>
          </p:cNvSpPr>
          <p:nvPr/>
        </p:nvSpPr>
        <p:spPr bwMode="auto">
          <a:xfrm flipV="1">
            <a:off x="1676400" y="2667000"/>
            <a:ext cx="0" cy="457200"/>
          </a:xfrm>
          <a:prstGeom prst="line">
            <a:avLst/>
          </a:prstGeom>
          <a:noFill/>
          <a:ln w="381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4585" name="Line 7"/>
          <p:cNvSpPr>
            <a:spLocks noChangeShapeType="1"/>
          </p:cNvSpPr>
          <p:nvPr/>
        </p:nvSpPr>
        <p:spPr bwMode="auto">
          <a:xfrm flipV="1">
            <a:off x="1752600" y="4953000"/>
            <a:ext cx="0" cy="457200"/>
          </a:xfrm>
          <a:prstGeom prst="line">
            <a:avLst/>
          </a:prstGeom>
          <a:noFill/>
          <a:ln w="38100">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4586" name="Text Box 8"/>
          <p:cNvSpPr txBox="1">
            <a:spLocks noChangeArrowheads="1"/>
          </p:cNvSpPr>
          <p:nvPr/>
        </p:nvSpPr>
        <p:spPr bwMode="auto">
          <a:xfrm>
            <a:off x="2411413" y="2286000"/>
            <a:ext cx="1016000" cy="15557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9600">
                <a:solidFill>
                  <a:srgbClr val="008080"/>
                </a:solidFill>
                <a:latin typeface="Tahoma" pitchFamily="34" charset="0"/>
                <a:sym typeface="Wingdings" pitchFamily="2" charset="2"/>
              </a:rPr>
              <a:t></a:t>
            </a:r>
            <a:endParaRPr lang="en-US" altLang="el-GR">
              <a:solidFill>
                <a:srgbClr val="008080"/>
              </a:solidFill>
              <a:latin typeface="Tahoma" pitchFamily="34" charset="0"/>
            </a:endParaRPr>
          </a:p>
        </p:txBody>
      </p:sp>
      <p:sp>
        <p:nvSpPr>
          <p:cNvPr id="24587" name="Text Box 9"/>
          <p:cNvSpPr txBox="1">
            <a:spLocks noChangeArrowheads="1"/>
          </p:cNvSpPr>
          <p:nvPr/>
        </p:nvSpPr>
        <p:spPr bwMode="auto">
          <a:xfrm>
            <a:off x="2438400" y="4419600"/>
            <a:ext cx="958850" cy="15557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9600">
                <a:solidFill>
                  <a:srgbClr val="CC0000"/>
                </a:solidFill>
                <a:latin typeface="Tahoma" pitchFamily="34" charset="0"/>
                <a:sym typeface="Wingdings" pitchFamily="2" charset="2"/>
              </a:rPr>
              <a:t></a:t>
            </a:r>
            <a:endParaRPr lang="en-US" altLang="el-GR">
              <a:solidFill>
                <a:srgbClr val="CC0000"/>
              </a:solidFill>
              <a:latin typeface="Tahoma" pitchFamily="34" charset="0"/>
            </a:endParaRPr>
          </a:p>
        </p:txBody>
      </p:sp>
      <p:sp>
        <p:nvSpPr>
          <p:cNvPr id="24588" name="Text Box 10"/>
          <p:cNvSpPr txBox="1">
            <a:spLocks noChangeArrowheads="1"/>
          </p:cNvSpPr>
          <p:nvPr/>
        </p:nvSpPr>
        <p:spPr bwMode="auto">
          <a:xfrm>
            <a:off x="3657600" y="2133600"/>
            <a:ext cx="4800600" cy="15525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l-GR">
                <a:latin typeface="Comic Sans MS" pitchFamily="66" charset="0"/>
              </a:rPr>
              <a:t>A car is ‘a kind of’ vehicle</a:t>
            </a:r>
            <a:r>
              <a:rPr lang="el-GR" altLang="el-GR">
                <a:latin typeface="Comic Sans MS" pitchFamily="66" charset="0"/>
              </a:rPr>
              <a:t> </a:t>
            </a:r>
            <a:r>
              <a:rPr lang="el-GR" altLang="el-GR">
                <a:latin typeface="Comic Sans MS" pitchFamily="66" charset="0"/>
                <a:sym typeface="Wingdings" pitchFamily="2" charset="2"/>
              </a:rPr>
              <a:t></a:t>
            </a:r>
            <a:endParaRPr lang="en-US" altLang="el-GR">
              <a:latin typeface="Comic Sans MS" pitchFamily="66" charset="0"/>
            </a:endParaRPr>
          </a:p>
          <a:p>
            <a:pPr>
              <a:spcBef>
                <a:spcPct val="50000"/>
              </a:spcBef>
            </a:pPr>
            <a:r>
              <a:rPr lang="en-US" altLang="el-GR">
                <a:latin typeface="Comic Sans MS" pitchFamily="66" charset="0"/>
              </a:rPr>
              <a:t>car class can inherit from </a:t>
            </a:r>
          </a:p>
          <a:p>
            <a:pPr>
              <a:spcBef>
                <a:spcPct val="50000"/>
              </a:spcBef>
            </a:pPr>
            <a:r>
              <a:rPr lang="en-US" altLang="el-GR">
                <a:latin typeface="Comic Sans MS" pitchFamily="66" charset="0"/>
              </a:rPr>
              <a:t>vehicle class</a:t>
            </a:r>
          </a:p>
        </p:txBody>
      </p:sp>
      <p:sp>
        <p:nvSpPr>
          <p:cNvPr id="24589" name="Text Box 11"/>
          <p:cNvSpPr txBox="1">
            <a:spLocks noChangeArrowheads="1"/>
          </p:cNvSpPr>
          <p:nvPr/>
        </p:nvSpPr>
        <p:spPr bwMode="auto">
          <a:xfrm>
            <a:off x="3581400" y="4311650"/>
            <a:ext cx="4051300" cy="1552575"/>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en-US" altLang="el-GR">
                <a:latin typeface="Comic Sans MS" pitchFamily="66" charset="0"/>
              </a:rPr>
              <a:t>A wheel isn’t ‘a kind of’ car.</a:t>
            </a:r>
          </a:p>
          <a:p>
            <a:pPr>
              <a:spcBef>
                <a:spcPct val="50000"/>
              </a:spcBef>
            </a:pPr>
            <a:r>
              <a:rPr lang="en-US" altLang="el-GR">
                <a:latin typeface="Comic Sans MS" pitchFamily="66" charset="0"/>
              </a:rPr>
              <a:t>A wheel is ‘a part of’ a car </a:t>
            </a:r>
          </a:p>
          <a:p>
            <a:pPr>
              <a:spcBef>
                <a:spcPct val="50000"/>
              </a:spcBef>
            </a:pPr>
            <a:endParaRPr lang="en-US" altLang="el-GR">
              <a:latin typeface="Comic Sans MS" pitchFamily="66" charset="0"/>
            </a:endParaRPr>
          </a:p>
        </p:txBody>
      </p:sp>
      <p:sp>
        <p:nvSpPr>
          <p:cNvPr id="24590" name="Rectangle 12"/>
          <p:cNvSpPr>
            <a:spLocks noGrp="1" noChangeArrowheads="1"/>
          </p:cNvSpPr>
          <p:nvPr>
            <p:ph type="title"/>
          </p:nvPr>
        </p:nvSpPr>
        <p:spPr>
          <a:noFill/>
        </p:spPr>
        <p:txBody>
          <a:bodyPr anchor="b"/>
          <a:lstStyle/>
          <a:p>
            <a:pPr eaLnBrk="1" hangingPunct="1"/>
            <a:r>
              <a:rPr lang="en-GB" altLang="el-GR" smtClean="0"/>
              <a:t>‘A kind of’ or ‘a part of’?</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1E761CC-9F18-4A0C-9B6E-8EBF8E64A832}" type="slidenum">
              <a:rPr lang="el-GR" altLang="el-GR"/>
              <a:pPr>
                <a:defRPr/>
              </a:pPr>
              <a:t>31</a:t>
            </a:fld>
            <a:endParaRPr lang="el-GR" altLang="el-GR"/>
          </a:p>
        </p:txBody>
      </p:sp>
      <p:sp>
        <p:nvSpPr>
          <p:cNvPr id="25604"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smtClean="0"/>
              <a:t>“Has-a” Relationship</a:t>
            </a:r>
          </a:p>
        </p:txBody>
      </p:sp>
      <p:sp>
        <p:nvSpPr>
          <p:cNvPr id="25605" name="Rectangle 3"/>
          <p:cNvSpPr>
            <a:spLocks noGrp="1" noChangeArrowheads="1"/>
          </p:cNvSpPr>
          <p:nvPr>
            <p:ph type="body" idx="1"/>
          </p:nvPr>
        </p:nvSpPr>
        <p:spPr>
          <a:xfrm>
            <a:off x="574675" y="1730375"/>
            <a:ext cx="8340725" cy="4114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class car  The car contains a motor</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 . . . .</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private:</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a:t>
            </a:r>
            <a:r>
              <a:rPr lang="en-US" altLang="el-GR" b="1" dirty="0" smtClean="0">
                <a:solidFill>
                  <a:schemeClr val="accent2"/>
                </a:solidFill>
                <a:latin typeface="Courier New" panose="02070309020205020404" pitchFamily="49" charset="0"/>
                <a:cs typeface="Courier New" panose="02070309020205020404" pitchFamily="49" charset="0"/>
              </a:rPr>
              <a:t>Motor</a:t>
            </a:r>
            <a:r>
              <a:rPr lang="en-US" altLang="el-GR" b="1" dirty="0" smtClean="0">
                <a:latin typeface="Courier New" panose="02070309020205020404" pitchFamily="49" charset="0"/>
                <a:cs typeface="Courier New" panose="02070309020205020404" pitchFamily="49" charset="0"/>
              </a:rPr>
              <a:t> engine;</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a:t>
            </a:r>
          </a:p>
        </p:txBody>
      </p:sp>
    </p:spTree>
  </p:cSld>
  <p:clrMapOvr>
    <a:masterClrMapping/>
  </p:clrMapOvr>
  <p:transition/>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A9E6588A-E81A-4FD1-ABDA-3D7E6971B249}" type="slidenum">
              <a:rPr lang="el-GR" altLang="el-GR"/>
              <a:pPr>
                <a:defRPr/>
              </a:pPr>
              <a:t>32</a:t>
            </a:fld>
            <a:endParaRPr lang="el-GR" altLang="el-GR"/>
          </a:p>
        </p:txBody>
      </p:sp>
      <p:sp>
        <p:nvSpPr>
          <p:cNvPr id="26628" name="Rectangle 2"/>
          <p:cNvSpPr>
            <a:spLocks noGrp="1" noChangeArrowheads="1"/>
          </p:cNvSpPr>
          <p:nvPr>
            <p:ph type="title"/>
          </p:nvPr>
        </p:nvSpPr>
        <p:spPr/>
        <p:txBody>
          <a:bodyPr/>
          <a:lstStyle/>
          <a:p>
            <a:pPr eaLnBrk="1" hangingPunct="1"/>
            <a:r>
              <a:rPr lang="el-GR" altLang="el-GR" smtClean="0"/>
              <a:t>Συσχέτιση</a:t>
            </a:r>
            <a:endParaRPr lang="en-US" altLang="el-GR" smtClean="0"/>
          </a:p>
        </p:txBody>
      </p:sp>
      <p:sp>
        <p:nvSpPr>
          <p:cNvPr id="26629" name="Rectangle 3"/>
          <p:cNvSpPr>
            <a:spLocks noGrp="1" noChangeArrowheads="1"/>
          </p:cNvSpPr>
          <p:nvPr>
            <p:ph type="body" idx="1"/>
          </p:nvPr>
        </p:nvSpPr>
        <p:spPr/>
        <p:txBody>
          <a:bodyPr/>
          <a:lstStyle/>
          <a:p>
            <a:pPr eaLnBrk="1" hangingPunct="1"/>
            <a:r>
              <a:rPr lang="el-GR" altLang="el-GR" smtClean="0"/>
              <a:t>Αν δεν εφαρμόζεται καμία από τις δύο πρώτες σχέσεις, αλλά τα αντικείμενα είναι σαφώς συσχετισμένα (όπως π.χ. ένα αυτοκίνητο επαγγελματικής χρήσης ανήκει σε μια μεταφορική εταιρεία) η σχέση είναι η </a:t>
            </a:r>
            <a:r>
              <a:rPr lang="el-GR" altLang="el-GR" smtClean="0">
                <a:solidFill>
                  <a:schemeClr val="accent2"/>
                </a:solidFill>
              </a:rPr>
              <a:t>συσχέτιση</a:t>
            </a:r>
            <a:r>
              <a:rPr lang="el-GR" altLang="el-GR" smtClean="0"/>
              <a:t>.</a:t>
            </a:r>
            <a:endParaRPr lang="en-US" altLang="el-GR" smtClean="0"/>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E1FDFB48-030D-4938-9675-AF9F694E9254}" type="slidenum">
              <a:rPr lang="el-GR" altLang="el-GR"/>
              <a:pPr>
                <a:defRPr/>
              </a:pPr>
              <a:t>33</a:t>
            </a:fld>
            <a:endParaRPr lang="el-GR" altLang="el-GR"/>
          </a:p>
        </p:txBody>
      </p:sp>
      <p:sp>
        <p:nvSpPr>
          <p:cNvPr id="27652"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l-GR" altLang="el-GR" smtClean="0"/>
              <a:t>Παράδειγμα συσχετίσεων</a:t>
            </a:r>
            <a:endParaRPr lang="en-US" altLang="el-GR" smtClean="0"/>
          </a:p>
        </p:txBody>
      </p:sp>
      <p:sp>
        <p:nvSpPr>
          <p:cNvPr id="27653" name="Rectangle 3"/>
          <p:cNvSpPr>
            <a:spLocks noGrp="1" noChangeArrowheads="1"/>
          </p:cNvSpPr>
          <p:nvPr>
            <p:ph type="body" idx="1"/>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573088" indent="-573088" eaLnBrk="1" hangingPunct="1">
              <a:buSzPct val="80000"/>
              <a:buFontTx/>
              <a:buNone/>
            </a:pPr>
            <a:r>
              <a:rPr lang="el-GR" altLang="el-GR" smtClean="0"/>
              <a:t>Θεωρείστε τις κλάσεις :</a:t>
            </a:r>
          </a:p>
          <a:p>
            <a:pPr marL="573088" indent="-573088" eaLnBrk="1" hangingPunct="1">
              <a:buSzPct val="80000"/>
            </a:pPr>
            <a:r>
              <a:rPr lang="en-US" altLang="el-GR" smtClean="0"/>
              <a:t>Student</a:t>
            </a:r>
          </a:p>
          <a:p>
            <a:pPr marL="573088" indent="-573088" eaLnBrk="1" hangingPunct="1">
              <a:buSzPct val="80000"/>
            </a:pPr>
            <a:r>
              <a:rPr lang="en-US" altLang="el-GR" smtClean="0"/>
              <a:t>Person</a:t>
            </a:r>
          </a:p>
          <a:p>
            <a:pPr marL="573088" indent="-573088" eaLnBrk="1" hangingPunct="1">
              <a:buSzPct val="80000"/>
            </a:pPr>
            <a:r>
              <a:rPr lang="en-US" altLang="el-GR" smtClean="0"/>
              <a:t>Name</a:t>
            </a:r>
          </a:p>
          <a:p>
            <a:pPr marL="573088" indent="-573088" eaLnBrk="1" hangingPunct="1">
              <a:buSzPct val="80000"/>
            </a:pPr>
            <a:r>
              <a:rPr lang="en-US" altLang="el-GR" smtClean="0"/>
              <a:t>Address</a:t>
            </a:r>
          </a:p>
          <a:p>
            <a:pPr marL="573088" indent="-573088" eaLnBrk="1" hangingPunct="1">
              <a:buSzPct val="80000"/>
            </a:pPr>
            <a:r>
              <a:rPr lang="en-US" altLang="el-GR" smtClean="0"/>
              <a:t>Professor</a:t>
            </a:r>
            <a:endParaRPr lang="el-GR" altLang="el-GR" smtClean="0"/>
          </a:p>
          <a:p>
            <a:pPr marL="573088" indent="-573088" eaLnBrk="1" hangingPunct="1">
              <a:buSzPct val="80000"/>
              <a:buFontTx/>
              <a:buNone/>
            </a:pPr>
            <a:r>
              <a:rPr lang="el-GR" altLang="el-GR" smtClean="0"/>
              <a:t>Ποιες οι συσχετίσεις μεταξύ τους;</a:t>
            </a:r>
            <a:endParaRPr lang="en-US" altLang="el-GR" smtClean="0"/>
          </a:p>
        </p:txBody>
      </p:sp>
    </p:spTree>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8" name="Slide Number Placeholder 4"/>
          <p:cNvSpPr>
            <a:spLocks noGrp="1"/>
          </p:cNvSpPr>
          <p:nvPr>
            <p:ph type="sldNum" sz="quarter" idx="11"/>
          </p:nvPr>
        </p:nvSpPr>
        <p:spPr/>
        <p:txBody>
          <a:bodyPr/>
          <a:lstStyle/>
          <a:p>
            <a:pPr>
              <a:defRPr/>
            </a:pPr>
            <a:fld id="{C6E7C1EB-2EE5-477A-872F-BC169D31038B}" type="slidenum">
              <a:rPr lang="el-GR" altLang="el-GR"/>
              <a:pPr>
                <a:defRPr/>
              </a:pPr>
              <a:t>34</a:t>
            </a:fld>
            <a:endParaRPr lang="el-GR" altLang="el-GR"/>
          </a:p>
        </p:txBody>
      </p:sp>
      <p:grpSp>
        <p:nvGrpSpPr>
          <p:cNvPr id="28676" name="Group 2"/>
          <p:cNvGrpSpPr>
            <a:grpSpLocks/>
          </p:cNvGrpSpPr>
          <p:nvPr/>
        </p:nvGrpSpPr>
        <p:grpSpPr bwMode="auto">
          <a:xfrm>
            <a:off x="3300413" y="2633663"/>
            <a:ext cx="2547937" cy="1555750"/>
            <a:chOff x="2079" y="1659"/>
            <a:chExt cx="1605" cy="980"/>
          </a:xfrm>
        </p:grpSpPr>
        <p:sp>
          <p:nvSpPr>
            <p:cNvPr id="28764" name="Oval 3"/>
            <p:cNvSpPr>
              <a:spLocks noChangeArrowheads="1"/>
            </p:cNvSpPr>
            <p:nvPr/>
          </p:nvSpPr>
          <p:spPr bwMode="auto">
            <a:xfrm>
              <a:off x="2079" y="1892"/>
              <a:ext cx="1015" cy="4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5" name="Oval 4"/>
            <p:cNvSpPr>
              <a:spLocks noChangeArrowheads="1"/>
            </p:cNvSpPr>
            <p:nvPr/>
          </p:nvSpPr>
          <p:spPr bwMode="auto">
            <a:xfrm>
              <a:off x="2722" y="1659"/>
              <a:ext cx="541" cy="31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6" name="Oval 5"/>
            <p:cNvSpPr>
              <a:spLocks noChangeArrowheads="1"/>
            </p:cNvSpPr>
            <p:nvPr/>
          </p:nvSpPr>
          <p:spPr bwMode="auto">
            <a:xfrm>
              <a:off x="2500" y="2211"/>
              <a:ext cx="847"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7" name="Oval 6"/>
            <p:cNvSpPr>
              <a:spLocks noChangeArrowheads="1"/>
            </p:cNvSpPr>
            <p:nvPr/>
          </p:nvSpPr>
          <p:spPr bwMode="auto">
            <a:xfrm>
              <a:off x="2733" y="1956"/>
              <a:ext cx="951" cy="47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8" name="Oval 7"/>
            <p:cNvSpPr>
              <a:spLocks noChangeArrowheads="1"/>
            </p:cNvSpPr>
            <p:nvPr/>
          </p:nvSpPr>
          <p:spPr bwMode="auto">
            <a:xfrm>
              <a:off x="2901" y="1818"/>
              <a:ext cx="688" cy="25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9" name="Oval 8"/>
            <p:cNvSpPr>
              <a:spLocks noChangeArrowheads="1"/>
            </p:cNvSpPr>
            <p:nvPr/>
          </p:nvSpPr>
          <p:spPr bwMode="auto">
            <a:xfrm>
              <a:off x="2247" y="1691"/>
              <a:ext cx="741" cy="427"/>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70" name="Oval 9"/>
            <p:cNvSpPr>
              <a:spLocks noChangeArrowheads="1"/>
            </p:cNvSpPr>
            <p:nvPr/>
          </p:nvSpPr>
          <p:spPr bwMode="auto">
            <a:xfrm>
              <a:off x="2163" y="2137"/>
              <a:ext cx="688" cy="439"/>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77" name="Group 10"/>
          <p:cNvGrpSpPr>
            <a:grpSpLocks/>
          </p:cNvGrpSpPr>
          <p:nvPr/>
        </p:nvGrpSpPr>
        <p:grpSpPr bwMode="auto">
          <a:xfrm>
            <a:off x="1624013" y="4535488"/>
            <a:ext cx="2549525" cy="1555750"/>
            <a:chOff x="1023" y="2857"/>
            <a:chExt cx="1606" cy="980"/>
          </a:xfrm>
        </p:grpSpPr>
        <p:sp>
          <p:nvSpPr>
            <p:cNvPr id="28757" name="Oval 11"/>
            <p:cNvSpPr>
              <a:spLocks noChangeArrowheads="1"/>
            </p:cNvSpPr>
            <p:nvPr/>
          </p:nvSpPr>
          <p:spPr bwMode="auto">
            <a:xfrm>
              <a:off x="1023" y="3090"/>
              <a:ext cx="1015" cy="4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8" name="Oval 12"/>
            <p:cNvSpPr>
              <a:spLocks noChangeArrowheads="1"/>
            </p:cNvSpPr>
            <p:nvPr/>
          </p:nvSpPr>
          <p:spPr bwMode="auto">
            <a:xfrm>
              <a:off x="1666" y="2857"/>
              <a:ext cx="541" cy="31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9" name="Oval 13"/>
            <p:cNvSpPr>
              <a:spLocks noChangeArrowheads="1"/>
            </p:cNvSpPr>
            <p:nvPr/>
          </p:nvSpPr>
          <p:spPr bwMode="auto">
            <a:xfrm>
              <a:off x="1444" y="3409"/>
              <a:ext cx="847"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0" name="Oval 14"/>
            <p:cNvSpPr>
              <a:spLocks noChangeArrowheads="1"/>
            </p:cNvSpPr>
            <p:nvPr/>
          </p:nvSpPr>
          <p:spPr bwMode="auto">
            <a:xfrm>
              <a:off x="1677" y="3154"/>
              <a:ext cx="952" cy="47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1" name="Oval 15"/>
            <p:cNvSpPr>
              <a:spLocks noChangeArrowheads="1"/>
            </p:cNvSpPr>
            <p:nvPr/>
          </p:nvSpPr>
          <p:spPr bwMode="auto">
            <a:xfrm>
              <a:off x="1845" y="3016"/>
              <a:ext cx="688" cy="25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2" name="Oval 16"/>
            <p:cNvSpPr>
              <a:spLocks noChangeArrowheads="1"/>
            </p:cNvSpPr>
            <p:nvPr/>
          </p:nvSpPr>
          <p:spPr bwMode="auto">
            <a:xfrm>
              <a:off x="1192" y="2888"/>
              <a:ext cx="741"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63" name="Oval 17"/>
            <p:cNvSpPr>
              <a:spLocks noChangeArrowheads="1"/>
            </p:cNvSpPr>
            <p:nvPr/>
          </p:nvSpPr>
          <p:spPr bwMode="auto">
            <a:xfrm>
              <a:off x="1107" y="3335"/>
              <a:ext cx="688" cy="439"/>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78" name="Group 18"/>
          <p:cNvGrpSpPr>
            <a:grpSpLocks/>
          </p:cNvGrpSpPr>
          <p:nvPr/>
        </p:nvGrpSpPr>
        <p:grpSpPr bwMode="auto">
          <a:xfrm>
            <a:off x="5011738" y="4514850"/>
            <a:ext cx="2549525" cy="1555750"/>
            <a:chOff x="3157" y="2844"/>
            <a:chExt cx="1606" cy="980"/>
          </a:xfrm>
        </p:grpSpPr>
        <p:sp>
          <p:nvSpPr>
            <p:cNvPr id="28750" name="Oval 19"/>
            <p:cNvSpPr>
              <a:spLocks noChangeArrowheads="1"/>
            </p:cNvSpPr>
            <p:nvPr/>
          </p:nvSpPr>
          <p:spPr bwMode="auto">
            <a:xfrm>
              <a:off x="3157" y="3077"/>
              <a:ext cx="1016" cy="4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1" name="Oval 20"/>
            <p:cNvSpPr>
              <a:spLocks noChangeArrowheads="1"/>
            </p:cNvSpPr>
            <p:nvPr/>
          </p:nvSpPr>
          <p:spPr bwMode="auto">
            <a:xfrm>
              <a:off x="3800" y="2844"/>
              <a:ext cx="542" cy="31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2" name="Oval 21"/>
            <p:cNvSpPr>
              <a:spLocks noChangeArrowheads="1"/>
            </p:cNvSpPr>
            <p:nvPr/>
          </p:nvSpPr>
          <p:spPr bwMode="auto">
            <a:xfrm>
              <a:off x="3579" y="3396"/>
              <a:ext cx="847"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3" name="Oval 22"/>
            <p:cNvSpPr>
              <a:spLocks noChangeArrowheads="1"/>
            </p:cNvSpPr>
            <p:nvPr/>
          </p:nvSpPr>
          <p:spPr bwMode="auto">
            <a:xfrm>
              <a:off x="3811" y="3141"/>
              <a:ext cx="952" cy="47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4" name="Oval 23"/>
            <p:cNvSpPr>
              <a:spLocks noChangeArrowheads="1"/>
            </p:cNvSpPr>
            <p:nvPr/>
          </p:nvSpPr>
          <p:spPr bwMode="auto">
            <a:xfrm>
              <a:off x="3980" y="3003"/>
              <a:ext cx="688" cy="25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5" name="Oval 24"/>
            <p:cNvSpPr>
              <a:spLocks noChangeArrowheads="1"/>
            </p:cNvSpPr>
            <p:nvPr/>
          </p:nvSpPr>
          <p:spPr bwMode="auto">
            <a:xfrm>
              <a:off x="3326" y="2875"/>
              <a:ext cx="741"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56" name="Oval 25"/>
            <p:cNvSpPr>
              <a:spLocks noChangeArrowheads="1"/>
            </p:cNvSpPr>
            <p:nvPr/>
          </p:nvSpPr>
          <p:spPr bwMode="auto">
            <a:xfrm>
              <a:off x="3242" y="3322"/>
              <a:ext cx="688" cy="439"/>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sp>
        <p:nvSpPr>
          <p:cNvPr id="28679" name="Line 26"/>
          <p:cNvSpPr>
            <a:spLocks noChangeShapeType="1"/>
          </p:cNvSpPr>
          <p:nvPr/>
        </p:nvSpPr>
        <p:spPr bwMode="auto">
          <a:xfrm flipV="1">
            <a:off x="2782888" y="3817938"/>
            <a:ext cx="566737" cy="758825"/>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8680" name="Line 27"/>
          <p:cNvSpPr>
            <a:spLocks noChangeShapeType="1"/>
          </p:cNvSpPr>
          <p:nvPr/>
        </p:nvSpPr>
        <p:spPr bwMode="auto">
          <a:xfrm flipH="1" flipV="1">
            <a:off x="5321300" y="3786188"/>
            <a:ext cx="927100" cy="935037"/>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8681" name="Line 28"/>
          <p:cNvSpPr>
            <a:spLocks noChangeShapeType="1"/>
          </p:cNvSpPr>
          <p:nvPr/>
        </p:nvSpPr>
        <p:spPr bwMode="auto">
          <a:xfrm>
            <a:off x="2979738" y="2373313"/>
            <a:ext cx="449262" cy="522287"/>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28682" name="Line 29"/>
          <p:cNvSpPr>
            <a:spLocks noChangeShapeType="1"/>
          </p:cNvSpPr>
          <p:nvPr/>
        </p:nvSpPr>
        <p:spPr bwMode="auto">
          <a:xfrm flipH="1">
            <a:off x="5334000" y="2362200"/>
            <a:ext cx="668338" cy="473075"/>
          </a:xfrm>
          <a:prstGeom prst="line">
            <a:avLst/>
          </a:prstGeom>
          <a:noFill/>
          <a:ln w="50800">
            <a:solidFill>
              <a:srgbClr val="009688"/>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grpSp>
        <p:nvGrpSpPr>
          <p:cNvPr id="28683" name="Group 30"/>
          <p:cNvGrpSpPr>
            <a:grpSpLocks/>
          </p:cNvGrpSpPr>
          <p:nvPr/>
        </p:nvGrpSpPr>
        <p:grpSpPr bwMode="auto">
          <a:xfrm>
            <a:off x="1490663" y="812800"/>
            <a:ext cx="2547937" cy="1557338"/>
            <a:chOff x="939" y="512"/>
            <a:chExt cx="1605" cy="981"/>
          </a:xfrm>
        </p:grpSpPr>
        <p:sp>
          <p:nvSpPr>
            <p:cNvPr id="28743" name="Oval 31"/>
            <p:cNvSpPr>
              <a:spLocks noChangeArrowheads="1"/>
            </p:cNvSpPr>
            <p:nvPr/>
          </p:nvSpPr>
          <p:spPr bwMode="auto">
            <a:xfrm>
              <a:off x="939" y="746"/>
              <a:ext cx="1015" cy="4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4" name="Oval 32"/>
            <p:cNvSpPr>
              <a:spLocks noChangeArrowheads="1"/>
            </p:cNvSpPr>
            <p:nvPr/>
          </p:nvSpPr>
          <p:spPr bwMode="auto">
            <a:xfrm>
              <a:off x="1582" y="512"/>
              <a:ext cx="541" cy="31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5" name="Oval 33"/>
            <p:cNvSpPr>
              <a:spLocks noChangeArrowheads="1"/>
            </p:cNvSpPr>
            <p:nvPr/>
          </p:nvSpPr>
          <p:spPr bwMode="auto">
            <a:xfrm>
              <a:off x="1360" y="1065"/>
              <a:ext cx="847"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6" name="Oval 34"/>
            <p:cNvSpPr>
              <a:spLocks noChangeArrowheads="1"/>
            </p:cNvSpPr>
            <p:nvPr/>
          </p:nvSpPr>
          <p:spPr bwMode="auto">
            <a:xfrm>
              <a:off x="1593" y="810"/>
              <a:ext cx="951" cy="47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7" name="Oval 35"/>
            <p:cNvSpPr>
              <a:spLocks noChangeArrowheads="1"/>
            </p:cNvSpPr>
            <p:nvPr/>
          </p:nvSpPr>
          <p:spPr bwMode="auto">
            <a:xfrm>
              <a:off x="1761" y="671"/>
              <a:ext cx="688" cy="25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8" name="Oval 36"/>
            <p:cNvSpPr>
              <a:spLocks noChangeArrowheads="1"/>
            </p:cNvSpPr>
            <p:nvPr/>
          </p:nvSpPr>
          <p:spPr bwMode="auto">
            <a:xfrm>
              <a:off x="1107" y="544"/>
              <a:ext cx="741"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9" name="Oval 37"/>
            <p:cNvSpPr>
              <a:spLocks noChangeArrowheads="1"/>
            </p:cNvSpPr>
            <p:nvPr/>
          </p:nvSpPr>
          <p:spPr bwMode="auto">
            <a:xfrm>
              <a:off x="1023" y="991"/>
              <a:ext cx="688" cy="439"/>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4" name="Group 38"/>
          <p:cNvGrpSpPr>
            <a:grpSpLocks/>
          </p:cNvGrpSpPr>
          <p:nvPr/>
        </p:nvGrpSpPr>
        <p:grpSpPr bwMode="auto">
          <a:xfrm>
            <a:off x="4878388" y="792163"/>
            <a:ext cx="2549525" cy="1557337"/>
            <a:chOff x="3073" y="499"/>
            <a:chExt cx="1606" cy="981"/>
          </a:xfrm>
        </p:grpSpPr>
        <p:sp>
          <p:nvSpPr>
            <p:cNvPr id="28736" name="Oval 39"/>
            <p:cNvSpPr>
              <a:spLocks noChangeArrowheads="1"/>
            </p:cNvSpPr>
            <p:nvPr/>
          </p:nvSpPr>
          <p:spPr bwMode="auto">
            <a:xfrm>
              <a:off x="3073" y="733"/>
              <a:ext cx="1016" cy="492"/>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7" name="Oval 40"/>
            <p:cNvSpPr>
              <a:spLocks noChangeArrowheads="1"/>
            </p:cNvSpPr>
            <p:nvPr/>
          </p:nvSpPr>
          <p:spPr bwMode="auto">
            <a:xfrm>
              <a:off x="3716" y="499"/>
              <a:ext cx="541" cy="311"/>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8" name="Oval 41"/>
            <p:cNvSpPr>
              <a:spLocks noChangeArrowheads="1"/>
            </p:cNvSpPr>
            <p:nvPr/>
          </p:nvSpPr>
          <p:spPr bwMode="auto">
            <a:xfrm>
              <a:off x="3495" y="1052"/>
              <a:ext cx="847"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9" name="Oval 42"/>
            <p:cNvSpPr>
              <a:spLocks noChangeArrowheads="1"/>
            </p:cNvSpPr>
            <p:nvPr/>
          </p:nvSpPr>
          <p:spPr bwMode="auto">
            <a:xfrm>
              <a:off x="3727" y="797"/>
              <a:ext cx="952" cy="470"/>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0" name="Oval 43"/>
            <p:cNvSpPr>
              <a:spLocks noChangeArrowheads="1"/>
            </p:cNvSpPr>
            <p:nvPr/>
          </p:nvSpPr>
          <p:spPr bwMode="auto">
            <a:xfrm>
              <a:off x="3896" y="658"/>
              <a:ext cx="688" cy="25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1" name="Oval 44"/>
            <p:cNvSpPr>
              <a:spLocks noChangeArrowheads="1"/>
            </p:cNvSpPr>
            <p:nvPr/>
          </p:nvSpPr>
          <p:spPr bwMode="auto">
            <a:xfrm>
              <a:off x="3242" y="531"/>
              <a:ext cx="741" cy="42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42" name="Oval 45"/>
            <p:cNvSpPr>
              <a:spLocks noChangeArrowheads="1"/>
            </p:cNvSpPr>
            <p:nvPr/>
          </p:nvSpPr>
          <p:spPr bwMode="auto">
            <a:xfrm>
              <a:off x="3157" y="978"/>
              <a:ext cx="688" cy="438"/>
            </a:xfrm>
            <a:prstGeom prst="ellipse">
              <a:avLst/>
            </a:prstGeom>
            <a:solidFill>
              <a:srgbClr val="919191"/>
            </a:solidFill>
            <a:ln w="12700">
              <a:solidFill>
                <a:srgbClr val="91919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5" name="Group 46"/>
          <p:cNvGrpSpPr>
            <a:grpSpLocks/>
          </p:cNvGrpSpPr>
          <p:nvPr/>
        </p:nvGrpSpPr>
        <p:grpSpPr bwMode="auto">
          <a:xfrm>
            <a:off x="3213100" y="2559050"/>
            <a:ext cx="2547938" cy="1555750"/>
            <a:chOff x="2024" y="1612"/>
            <a:chExt cx="1605" cy="980"/>
          </a:xfrm>
        </p:grpSpPr>
        <p:sp>
          <p:nvSpPr>
            <p:cNvPr id="28729" name="Oval 47"/>
            <p:cNvSpPr>
              <a:spLocks noChangeArrowheads="1"/>
            </p:cNvSpPr>
            <p:nvPr/>
          </p:nvSpPr>
          <p:spPr bwMode="auto">
            <a:xfrm>
              <a:off x="2024" y="1845"/>
              <a:ext cx="1015" cy="492"/>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0" name="Oval 48"/>
            <p:cNvSpPr>
              <a:spLocks noChangeArrowheads="1"/>
            </p:cNvSpPr>
            <p:nvPr/>
          </p:nvSpPr>
          <p:spPr bwMode="auto">
            <a:xfrm>
              <a:off x="2667" y="1612"/>
              <a:ext cx="541" cy="31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1" name="Oval 49"/>
            <p:cNvSpPr>
              <a:spLocks noChangeArrowheads="1"/>
            </p:cNvSpPr>
            <p:nvPr/>
          </p:nvSpPr>
          <p:spPr bwMode="auto">
            <a:xfrm>
              <a:off x="2445" y="2165"/>
              <a:ext cx="847" cy="427"/>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2" name="Oval 50"/>
            <p:cNvSpPr>
              <a:spLocks noChangeArrowheads="1"/>
            </p:cNvSpPr>
            <p:nvPr/>
          </p:nvSpPr>
          <p:spPr bwMode="auto">
            <a:xfrm>
              <a:off x="2678" y="1910"/>
              <a:ext cx="951" cy="47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3" name="Oval 51"/>
            <p:cNvSpPr>
              <a:spLocks noChangeArrowheads="1"/>
            </p:cNvSpPr>
            <p:nvPr/>
          </p:nvSpPr>
          <p:spPr bwMode="auto">
            <a:xfrm>
              <a:off x="2846" y="1771"/>
              <a:ext cx="688" cy="25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4" name="Oval 52"/>
            <p:cNvSpPr>
              <a:spLocks noChangeArrowheads="1"/>
            </p:cNvSpPr>
            <p:nvPr/>
          </p:nvSpPr>
          <p:spPr bwMode="auto">
            <a:xfrm>
              <a:off x="2192" y="1644"/>
              <a:ext cx="741"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35" name="Oval 53"/>
            <p:cNvSpPr>
              <a:spLocks noChangeArrowheads="1"/>
            </p:cNvSpPr>
            <p:nvPr/>
          </p:nvSpPr>
          <p:spPr bwMode="auto">
            <a:xfrm>
              <a:off x="2108" y="2090"/>
              <a:ext cx="688" cy="439"/>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6" name="Group 54"/>
          <p:cNvGrpSpPr>
            <a:grpSpLocks/>
          </p:cNvGrpSpPr>
          <p:nvPr/>
        </p:nvGrpSpPr>
        <p:grpSpPr bwMode="auto">
          <a:xfrm>
            <a:off x="1454150" y="730250"/>
            <a:ext cx="2549525" cy="1555750"/>
            <a:chOff x="916" y="460"/>
            <a:chExt cx="1606" cy="980"/>
          </a:xfrm>
        </p:grpSpPr>
        <p:sp>
          <p:nvSpPr>
            <p:cNvPr id="28722" name="Oval 55"/>
            <p:cNvSpPr>
              <a:spLocks noChangeArrowheads="1"/>
            </p:cNvSpPr>
            <p:nvPr/>
          </p:nvSpPr>
          <p:spPr bwMode="auto">
            <a:xfrm>
              <a:off x="916" y="693"/>
              <a:ext cx="1015" cy="492"/>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3" name="Oval 56"/>
            <p:cNvSpPr>
              <a:spLocks noChangeArrowheads="1"/>
            </p:cNvSpPr>
            <p:nvPr/>
          </p:nvSpPr>
          <p:spPr bwMode="auto">
            <a:xfrm>
              <a:off x="1559" y="460"/>
              <a:ext cx="541" cy="31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4" name="Oval 57"/>
            <p:cNvSpPr>
              <a:spLocks noChangeArrowheads="1"/>
            </p:cNvSpPr>
            <p:nvPr/>
          </p:nvSpPr>
          <p:spPr bwMode="auto">
            <a:xfrm>
              <a:off x="1337" y="1013"/>
              <a:ext cx="847" cy="427"/>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5" name="Oval 58"/>
            <p:cNvSpPr>
              <a:spLocks noChangeArrowheads="1"/>
            </p:cNvSpPr>
            <p:nvPr/>
          </p:nvSpPr>
          <p:spPr bwMode="auto">
            <a:xfrm>
              <a:off x="1570" y="758"/>
              <a:ext cx="952" cy="47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6" name="Oval 59"/>
            <p:cNvSpPr>
              <a:spLocks noChangeArrowheads="1"/>
            </p:cNvSpPr>
            <p:nvPr/>
          </p:nvSpPr>
          <p:spPr bwMode="auto">
            <a:xfrm>
              <a:off x="1738" y="619"/>
              <a:ext cx="688" cy="25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7" name="Oval 60"/>
            <p:cNvSpPr>
              <a:spLocks noChangeArrowheads="1"/>
            </p:cNvSpPr>
            <p:nvPr/>
          </p:nvSpPr>
          <p:spPr bwMode="auto">
            <a:xfrm>
              <a:off x="1085" y="492"/>
              <a:ext cx="741"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8" name="Oval 61"/>
            <p:cNvSpPr>
              <a:spLocks noChangeArrowheads="1"/>
            </p:cNvSpPr>
            <p:nvPr/>
          </p:nvSpPr>
          <p:spPr bwMode="auto">
            <a:xfrm>
              <a:off x="1000" y="938"/>
              <a:ext cx="688" cy="439"/>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7" name="Group 62"/>
          <p:cNvGrpSpPr>
            <a:grpSpLocks/>
          </p:cNvGrpSpPr>
          <p:nvPr/>
        </p:nvGrpSpPr>
        <p:grpSpPr bwMode="auto">
          <a:xfrm>
            <a:off x="4841875" y="709613"/>
            <a:ext cx="2549525" cy="1555750"/>
            <a:chOff x="3050" y="447"/>
            <a:chExt cx="1606" cy="980"/>
          </a:xfrm>
        </p:grpSpPr>
        <p:sp>
          <p:nvSpPr>
            <p:cNvPr id="28715" name="Oval 63"/>
            <p:cNvSpPr>
              <a:spLocks noChangeArrowheads="1"/>
            </p:cNvSpPr>
            <p:nvPr/>
          </p:nvSpPr>
          <p:spPr bwMode="auto">
            <a:xfrm>
              <a:off x="3050" y="680"/>
              <a:ext cx="1016" cy="492"/>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6" name="Oval 64"/>
            <p:cNvSpPr>
              <a:spLocks noChangeArrowheads="1"/>
            </p:cNvSpPr>
            <p:nvPr/>
          </p:nvSpPr>
          <p:spPr bwMode="auto">
            <a:xfrm>
              <a:off x="3694" y="447"/>
              <a:ext cx="541" cy="31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7" name="Oval 65"/>
            <p:cNvSpPr>
              <a:spLocks noChangeArrowheads="1"/>
            </p:cNvSpPr>
            <p:nvPr/>
          </p:nvSpPr>
          <p:spPr bwMode="auto">
            <a:xfrm>
              <a:off x="3472" y="999"/>
              <a:ext cx="847"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8" name="Oval 66"/>
            <p:cNvSpPr>
              <a:spLocks noChangeArrowheads="1"/>
            </p:cNvSpPr>
            <p:nvPr/>
          </p:nvSpPr>
          <p:spPr bwMode="auto">
            <a:xfrm>
              <a:off x="3704" y="744"/>
              <a:ext cx="952" cy="471"/>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9" name="Oval 67"/>
            <p:cNvSpPr>
              <a:spLocks noChangeArrowheads="1"/>
            </p:cNvSpPr>
            <p:nvPr/>
          </p:nvSpPr>
          <p:spPr bwMode="auto">
            <a:xfrm>
              <a:off x="3873" y="606"/>
              <a:ext cx="688" cy="25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0" name="Oval 68"/>
            <p:cNvSpPr>
              <a:spLocks noChangeArrowheads="1"/>
            </p:cNvSpPr>
            <p:nvPr/>
          </p:nvSpPr>
          <p:spPr bwMode="auto">
            <a:xfrm>
              <a:off x="3219" y="479"/>
              <a:ext cx="741" cy="427"/>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21" name="Oval 69"/>
            <p:cNvSpPr>
              <a:spLocks noChangeArrowheads="1"/>
            </p:cNvSpPr>
            <p:nvPr/>
          </p:nvSpPr>
          <p:spPr bwMode="auto">
            <a:xfrm>
              <a:off x="3135" y="925"/>
              <a:ext cx="688" cy="439"/>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8" name="Group 70"/>
          <p:cNvGrpSpPr>
            <a:grpSpLocks/>
          </p:cNvGrpSpPr>
          <p:nvPr/>
        </p:nvGrpSpPr>
        <p:grpSpPr bwMode="auto">
          <a:xfrm>
            <a:off x="1525588" y="4467225"/>
            <a:ext cx="2549525" cy="1557338"/>
            <a:chOff x="961" y="2814"/>
            <a:chExt cx="1606" cy="981"/>
          </a:xfrm>
        </p:grpSpPr>
        <p:sp>
          <p:nvSpPr>
            <p:cNvPr id="28708" name="Oval 71"/>
            <p:cNvSpPr>
              <a:spLocks noChangeArrowheads="1"/>
            </p:cNvSpPr>
            <p:nvPr/>
          </p:nvSpPr>
          <p:spPr bwMode="auto">
            <a:xfrm>
              <a:off x="961" y="3047"/>
              <a:ext cx="1016" cy="493"/>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9" name="Oval 72"/>
            <p:cNvSpPr>
              <a:spLocks noChangeArrowheads="1"/>
            </p:cNvSpPr>
            <p:nvPr/>
          </p:nvSpPr>
          <p:spPr bwMode="auto">
            <a:xfrm>
              <a:off x="1604" y="2814"/>
              <a:ext cx="541" cy="31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0" name="Oval 73"/>
            <p:cNvSpPr>
              <a:spLocks noChangeArrowheads="1"/>
            </p:cNvSpPr>
            <p:nvPr/>
          </p:nvSpPr>
          <p:spPr bwMode="auto">
            <a:xfrm>
              <a:off x="1383" y="3367"/>
              <a:ext cx="847"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1" name="Oval 74"/>
            <p:cNvSpPr>
              <a:spLocks noChangeArrowheads="1"/>
            </p:cNvSpPr>
            <p:nvPr/>
          </p:nvSpPr>
          <p:spPr bwMode="auto">
            <a:xfrm>
              <a:off x="1615" y="3112"/>
              <a:ext cx="952" cy="47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2" name="Oval 75"/>
            <p:cNvSpPr>
              <a:spLocks noChangeArrowheads="1"/>
            </p:cNvSpPr>
            <p:nvPr/>
          </p:nvSpPr>
          <p:spPr bwMode="auto">
            <a:xfrm>
              <a:off x="1784" y="2973"/>
              <a:ext cx="688" cy="25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3" name="Oval 76"/>
            <p:cNvSpPr>
              <a:spLocks noChangeArrowheads="1"/>
            </p:cNvSpPr>
            <p:nvPr/>
          </p:nvSpPr>
          <p:spPr bwMode="auto">
            <a:xfrm>
              <a:off x="1130" y="2846"/>
              <a:ext cx="741"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14" name="Oval 77"/>
            <p:cNvSpPr>
              <a:spLocks noChangeArrowheads="1"/>
            </p:cNvSpPr>
            <p:nvPr/>
          </p:nvSpPr>
          <p:spPr bwMode="auto">
            <a:xfrm>
              <a:off x="1046" y="3293"/>
              <a:ext cx="688" cy="43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grpSp>
        <p:nvGrpSpPr>
          <p:cNvPr id="28689" name="Group 78"/>
          <p:cNvGrpSpPr>
            <a:grpSpLocks/>
          </p:cNvGrpSpPr>
          <p:nvPr/>
        </p:nvGrpSpPr>
        <p:grpSpPr bwMode="auto">
          <a:xfrm>
            <a:off x="4914900" y="4446588"/>
            <a:ext cx="2547938" cy="1555750"/>
            <a:chOff x="3096" y="2801"/>
            <a:chExt cx="1605" cy="980"/>
          </a:xfrm>
        </p:grpSpPr>
        <p:sp>
          <p:nvSpPr>
            <p:cNvPr id="28701" name="Oval 79"/>
            <p:cNvSpPr>
              <a:spLocks noChangeArrowheads="1"/>
            </p:cNvSpPr>
            <p:nvPr/>
          </p:nvSpPr>
          <p:spPr bwMode="auto">
            <a:xfrm>
              <a:off x="3096" y="3034"/>
              <a:ext cx="1015" cy="492"/>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2" name="Oval 80"/>
            <p:cNvSpPr>
              <a:spLocks noChangeArrowheads="1"/>
            </p:cNvSpPr>
            <p:nvPr/>
          </p:nvSpPr>
          <p:spPr bwMode="auto">
            <a:xfrm>
              <a:off x="3739" y="2801"/>
              <a:ext cx="541" cy="31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3" name="Oval 81"/>
            <p:cNvSpPr>
              <a:spLocks noChangeArrowheads="1"/>
            </p:cNvSpPr>
            <p:nvPr/>
          </p:nvSpPr>
          <p:spPr bwMode="auto">
            <a:xfrm>
              <a:off x="3517" y="3354"/>
              <a:ext cx="847" cy="427"/>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4" name="Oval 82"/>
            <p:cNvSpPr>
              <a:spLocks noChangeArrowheads="1"/>
            </p:cNvSpPr>
            <p:nvPr/>
          </p:nvSpPr>
          <p:spPr bwMode="auto">
            <a:xfrm>
              <a:off x="3750" y="3099"/>
              <a:ext cx="951" cy="470"/>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5" name="Oval 83"/>
            <p:cNvSpPr>
              <a:spLocks noChangeArrowheads="1"/>
            </p:cNvSpPr>
            <p:nvPr/>
          </p:nvSpPr>
          <p:spPr bwMode="auto">
            <a:xfrm>
              <a:off x="3918" y="2960"/>
              <a:ext cx="688" cy="25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6" name="Oval 84"/>
            <p:cNvSpPr>
              <a:spLocks noChangeArrowheads="1"/>
            </p:cNvSpPr>
            <p:nvPr/>
          </p:nvSpPr>
          <p:spPr bwMode="auto">
            <a:xfrm>
              <a:off x="3264" y="2833"/>
              <a:ext cx="741" cy="428"/>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7" name="Oval 85"/>
            <p:cNvSpPr>
              <a:spLocks noChangeArrowheads="1"/>
            </p:cNvSpPr>
            <p:nvPr/>
          </p:nvSpPr>
          <p:spPr bwMode="auto">
            <a:xfrm>
              <a:off x="3180" y="3279"/>
              <a:ext cx="688" cy="439"/>
            </a:xfrm>
            <a:prstGeom prst="ellipse">
              <a:avLst/>
            </a:prstGeom>
            <a:solidFill>
              <a:srgbClr val="CCFFFF"/>
            </a:soli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grpSp>
      <p:sp>
        <p:nvSpPr>
          <p:cNvPr id="28690" name="Rectangle 86"/>
          <p:cNvSpPr>
            <a:spLocks noChangeArrowheads="1"/>
          </p:cNvSpPr>
          <p:nvPr/>
        </p:nvSpPr>
        <p:spPr bwMode="auto">
          <a:xfrm>
            <a:off x="1651000" y="1133475"/>
            <a:ext cx="2125663"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Student</a:t>
            </a:r>
          </a:p>
        </p:txBody>
      </p:sp>
      <p:sp>
        <p:nvSpPr>
          <p:cNvPr id="28691" name="Rectangle 87"/>
          <p:cNvSpPr>
            <a:spLocks noChangeArrowheads="1"/>
          </p:cNvSpPr>
          <p:nvPr/>
        </p:nvSpPr>
        <p:spPr bwMode="auto">
          <a:xfrm>
            <a:off x="4927600" y="1128713"/>
            <a:ext cx="2511425"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Professor</a:t>
            </a:r>
          </a:p>
        </p:txBody>
      </p:sp>
      <p:sp>
        <p:nvSpPr>
          <p:cNvPr id="28692" name="Rectangle 88"/>
          <p:cNvSpPr>
            <a:spLocks noChangeArrowheads="1"/>
          </p:cNvSpPr>
          <p:nvPr/>
        </p:nvSpPr>
        <p:spPr bwMode="auto">
          <a:xfrm>
            <a:off x="3624263" y="3006725"/>
            <a:ext cx="1760537"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Person</a:t>
            </a:r>
          </a:p>
        </p:txBody>
      </p:sp>
      <p:sp>
        <p:nvSpPr>
          <p:cNvPr id="28693" name="Rectangle 89"/>
          <p:cNvSpPr>
            <a:spLocks noChangeArrowheads="1"/>
          </p:cNvSpPr>
          <p:nvPr/>
        </p:nvSpPr>
        <p:spPr bwMode="auto">
          <a:xfrm>
            <a:off x="2022475" y="4899025"/>
            <a:ext cx="155575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Name</a:t>
            </a:r>
          </a:p>
        </p:txBody>
      </p:sp>
      <p:sp>
        <p:nvSpPr>
          <p:cNvPr id="28694" name="Rectangle 90"/>
          <p:cNvSpPr>
            <a:spLocks noChangeArrowheads="1"/>
          </p:cNvSpPr>
          <p:nvPr/>
        </p:nvSpPr>
        <p:spPr bwMode="auto">
          <a:xfrm>
            <a:off x="5075238" y="4886325"/>
            <a:ext cx="2173287"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000" b="1">
                <a:latin typeface="Comic Sans MS" pitchFamily="66" charset="0"/>
              </a:rPr>
              <a:t>Address</a:t>
            </a:r>
          </a:p>
        </p:txBody>
      </p:sp>
      <p:sp>
        <p:nvSpPr>
          <p:cNvPr id="28695" name="Rectangle 91"/>
          <p:cNvSpPr>
            <a:spLocks noChangeArrowheads="1"/>
          </p:cNvSpPr>
          <p:nvPr/>
        </p:nvSpPr>
        <p:spPr bwMode="auto">
          <a:xfrm>
            <a:off x="2463800" y="2443163"/>
            <a:ext cx="649288" cy="8207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rgbClr val="CC0000"/>
                </a:solidFill>
                <a:latin typeface="Comic Sans MS" pitchFamily="66" charset="0"/>
              </a:rPr>
              <a:t>is</a:t>
            </a:r>
          </a:p>
        </p:txBody>
      </p:sp>
      <p:sp>
        <p:nvSpPr>
          <p:cNvPr id="28696" name="Rectangle 92"/>
          <p:cNvSpPr>
            <a:spLocks noChangeArrowheads="1"/>
          </p:cNvSpPr>
          <p:nvPr/>
        </p:nvSpPr>
        <p:spPr bwMode="auto">
          <a:xfrm>
            <a:off x="5883275" y="2438400"/>
            <a:ext cx="649288" cy="82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rgbClr val="CC0000"/>
                </a:solidFill>
                <a:latin typeface="Comic Sans MS" pitchFamily="66" charset="0"/>
              </a:rPr>
              <a:t>is</a:t>
            </a:r>
          </a:p>
        </p:txBody>
      </p:sp>
      <p:sp>
        <p:nvSpPr>
          <p:cNvPr id="28697" name="Rectangle 93"/>
          <p:cNvSpPr>
            <a:spLocks noChangeArrowheads="1"/>
          </p:cNvSpPr>
          <p:nvPr/>
        </p:nvSpPr>
        <p:spPr bwMode="auto">
          <a:xfrm>
            <a:off x="5907088" y="3603625"/>
            <a:ext cx="1143000" cy="82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chemeClr val="accent2"/>
                </a:solidFill>
                <a:latin typeface="Comic Sans MS" pitchFamily="66" charset="0"/>
              </a:rPr>
              <a:t>has</a:t>
            </a:r>
          </a:p>
        </p:txBody>
      </p:sp>
      <p:sp>
        <p:nvSpPr>
          <p:cNvPr id="28698" name="Rectangle 94"/>
          <p:cNvSpPr>
            <a:spLocks noChangeArrowheads="1"/>
          </p:cNvSpPr>
          <p:nvPr/>
        </p:nvSpPr>
        <p:spPr bwMode="auto">
          <a:xfrm>
            <a:off x="1949450" y="3584575"/>
            <a:ext cx="1143000" cy="820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4800">
                <a:solidFill>
                  <a:schemeClr val="accent2"/>
                </a:solidFill>
                <a:latin typeface="Comic Sans MS" pitchFamily="66" charset="0"/>
              </a:rPr>
              <a:t>has</a:t>
            </a:r>
          </a:p>
        </p:txBody>
      </p:sp>
      <p:sp>
        <p:nvSpPr>
          <p:cNvPr id="28699" name="Oval 95"/>
          <p:cNvSpPr>
            <a:spLocks noChangeArrowheads="1"/>
          </p:cNvSpPr>
          <p:nvPr/>
        </p:nvSpPr>
        <p:spPr bwMode="auto">
          <a:xfrm>
            <a:off x="3079750" y="3836988"/>
            <a:ext cx="373063" cy="342900"/>
          </a:xfrm>
          <a:prstGeom prst="ellipse">
            <a:avLst/>
          </a:prstGeom>
          <a:solidFill>
            <a:srgbClr val="009688"/>
          </a:solidFill>
          <a:ln w="12700">
            <a:solidFill>
              <a:srgbClr val="009688"/>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28700" name="Oval 96"/>
          <p:cNvSpPr>
            <a:spLocks noChangeArrowheads="1"/>
          </p:cNvSpPr>
          <p:nvPr/>
        </p:nvSpPr>
        <p:spPr bwMode="auto">
          <a:xfrm>
            <a:off x="5343525" y="3819525"/>
            <a:ext cx="373063" cy="342900"/>
          </a:xfrm>
          <a:prstGeom prst="ellipse">
            <a:avLst/>
          </a:prstGeom>
          <a:solidFill>
            <a:srgbClr val="009688"/>
          </a:solidFill>
          <a:ln w="12700">
            <a:solidFill>
              <a:srgbClr val="009688"/>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Tree>
  </p:cSld>
  <p:clrMapOvr>
    <a:masterClrMapping/>
  </p:clrMapOvr>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pPr>
              <a:defRPr/>
            </a:pPr>
            <a:fld id="{A6276B91-6334-4B01-99EB-D22EFD7C6DAA}" type="slidenum">
              <a:rPr lang="el-GR" altLang="el-GR"/>
              <a:pPr>
                <a:defRPr/>
              </a:pPr>
              <a:t>35</a:t>
            </a:fld>
            <a:endParaRPr lang="el-GR" altLang="el-GR"/>
          </a:p>
        </p:txBody>
      </p:sp>
      <p:sp>
        <p:nvSpPr>
          <p:cNvPr id="29700" name="Rectangle 2"/>
          <p:cNvSpPr>
            <a:spLocks noGrp="1" noChangeArrowheads="1"/>
          </p:cNvSpPr>
          <p:nvPr>
            <p:ph type="title"/>
          </p:nvPr>
        </p:nvSpPr>
        <p:spPr>
          <a:xfrm>
            <a:off x="760413" y="333375"/>
            <a:ext cx="8104187" cy="719138"/>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l-GR" altLang="el-GR" smtClean="0"/>
              <a:t>Ο τελεστής συσχέτισης κλάσεων </a:t>
            </a:r>
            <a:r>
              <a:rPr lang="en-US" altLang="el-GR" smtClean="0">
                <a:solidFill>
                  <a:srgbClr val="CC0000"/>
                </a:solidFill>
              </a:rPr>
              <a:t>:</a:t>
            </a:r>
          </a:p>
        </p:txBody>
      </p:sp>
      <p:sp>
        <p:nvSpPr>
          <p:cNvPr id="29701" name="Rectangle 3"/>
          <p:cNvSpPr>
            <a:spLocks noGrp="1" noChangeArrowheads="1"/>
          </p:cNvSpPr>
          <p:nvPr>
            <p:ph type="body" idx="1"/>
          </p:nvPr>
        </p:nvSpPr>
        <p:spPr>
          <a:xfrm>
            <a:off x="833438" y="1074738"/>
            <a:ext cx="7823200" cy="2209800"/>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class Name</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 . . . .</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char last[20];</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char first[15];		};</a:t>
            </a:r>
          </a:p>
          <a:p>
            <a:pPr marL="573088" indent="-573088" eaLnBrk="1" hangingPunct="1">
              <a:buFontTx/>
              <a:buNone/>
            </a:pPr>
            <a:endParaRPr lang="en-US" altLang="el-GR" b="1" dirty="0" smtClean="0">
              <a:latin typeface="Courier New" panose="02070309020205020404" pitchFamily="49" charset="0"/>
              <a:cs typeface="Courier New" panose="02070309020205020404" pitchFamily="49" charset="0"/>
            </a:endParaRPr>
          </a:p>
        </p:txBody>
      </p:sp>
      <p:sp>
        <p:nvSpPr>
          <p:cNvPr id="29702" name="Rectangle 4"/>
          <p:cNvSpPr>
            <a:spLocks noChangeArrowheads="1"/>
          </p:cNvSpPr>
          <p:nvPr/>
        </p:nvSpPr>
        <p:spPr bwMode="auto">
          <a:xfrm>
            <a:off x="876300" y="3257550"/>
            <a:ext cx="6216650" cy="2476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573088" indent="-573088" eaLnBrk="0" hangingPunct="0">
              <a:defRPr sz="2400">
                <a:solidFill>
                  <a:schemeClr val="tx1"/>
                </a:solidFill>
                <a:latin typeface="Times New Roman" pitchFamily="18" charset="0"/>
              </a:defRPr>
            </a:lvl1pPr>
            <a:lvl2pPr marL="1146175" indent="-458788" eaLnBrk="0" hangingPunct="0">
              <a:defRPr sz="2400">
                <a:solidFill>
                  <a:schemeClr val="tx1"/>
                </a:solidFill>
                <a:latin typeface="Times New Roman" pitchFamily="18" charset="0"/>
              </a:defRPr>
            </a:lvl2pPr>
            <a:lvl3pPr marL="1595438" indent="-334963" eaLnBrk="0" hangingPunct="0">
              <a:defRPr sz="2400">
                <a:solidFill>
                  <a:schemeClr val="tx1"/>
                </a:solidFill>
                <a:latin typeface="Times New Roman" pitchFamily="18" charset="0"/>
              </a:defRPr>
            </a:lvl3pPr>
            <a:lvl4pPr marL="2060575" indent="-350838" eaLnBrk="0" hangingPunct="0">
              <a:defRPr sz="2400">
                <a:solidFill>
                  <a:schemeClr val="tx1"/>
                </a:solidFill>
                <a:latin typeface="Times New Roman" pitchFamily="18" charset="0"/>
              </a:defRPr>
            </a:lvl4pPr>
            <a:lvl5pPr marL="2508250" indent="-333375" eaLnBrk="0" hangingPunct="0">
              <a:defRPr sz="2400">
                <a:solidFill>
                  <a:schemeClr val="tx1"/>
                </a:solidFill>
                <a:latin typeface="Times New Roman" pitchFamily="18" charset="0"/>
              </a:defRPr>
            </a:lvl5pPr>
            <a:lvl6pPr marL="2965450" indent="-333375" eaLnBrk="0" fontAlgn="base" hangingPunct="0">
              <a:spcBef>
                <a:spcPct val="0"/>
              </a:spcBef>
              <a:spcAft>
                <a:spcPct val="0"/>
              </a:spcAft>
              <a:defRPr sz="2400">
                <a:solidFill>
                  <a:schemeClr val="tx1"/>
                </a:solidFill>
                <a:latin typeface="Times New Roman" pitchFamily="18" charset="0"/>
              </a:defRPr>
            </a:lvl6pPr>
            <a:lvl7pPr marL="3422650" indent="-333375" eaLnBrk="0" fontAlgn="base" hangingPunct="0">
              <a:spcBef>
                <a:spcPct val="0"/>
              </a:spcBef>
              <a:spcAft>
                <a:spcPct val="0"/>
              </a:spcAft>
              <a:defRPr sz="2400">
                <a:solidFill>
                  <a:schemeClr val="tx1"/>
                </a:solidFill>
                <a:latin typeface="Times New Roman" pitchFamily="18" charset="0"/>
              </a:defRPr>
            </a:lvl7pPr>
            <a:lvl8pPr marL="3879850" indent="-333375" eaLnBrk="0" fontAlgn="base" hangingPunct="0">
              <a:spcBef>
                <a:spcPct val="0"/>
              </a:spcBef>
              <a:spcAft>
                <a:spcPct val="0"/>
              </a:spcAft>
              <a:defRPr sz="2400">
                <a:solidFill>
                  <a:schemeClr val="tx1"/>
                </a:solidFill>
                <a:latin typeface="Times New Roman" pitchFamily="18" charset="0"/>
              </a:defRPr>
            </a:lvl8pPr>
            <a:lvl9pPr marL="4337050" indent="-333375" eaLnBrk="0" fontAlgn="base" hangingPunct="0">
              <a:spcBef>
                <a:spcPct val="0"/>
              </a:spcBef>
              <a:spcAft>
                <a:spcPct val="0"/>
              </a:spcAft>
              <a:defRPr sz="2400">
                <a:solidFill>
                  <a:schemeClr val="tx1"/>
                </a:solidFill>
                <a:latin typeface="Times New Roman" pitchFamily="18" charset="0"/>
              </a:defRPr>
            </a:lvl9pPr>
          </a:lstStyle>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class Address</a:t>
            </a:r>
          </a:p>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a:t>
            </a:r>
          </a:p>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	char </a:t>
            </a:r>
            <a:r>
              <a:rPr lang="en-US" altLang="el-GR" sz="2800" b="1" dirty="0" smtClean="0">
                <a:solidFill>
                  <a:schemeClr val="accent2"/>
                </a:solidFill>
                <a:latin typeface="Courier New" panose="02070309020205020404" pitchFamily="49" charset="0"/>
                <a:cs typeface="Courier New" panose="02070309020205020404" pitchFamily="49" charset="0"/>
              </a:rPr>
              <a:t>street[20</a:t>
            </a:r>
            <a:r>
              <a:rPr lang="en-US" altLang="el-GR" sz="2800" b="1" dirty="0">
                <a:solidFill>
                  <a:schemeClr val="accent2"/>
                </a:solidFill>
                <a:latin typeface="Courier New" panose="02070309020205020404" pitchFamily="49" charset="0"/>
                <a:cs typeface="Courier New" panose="02070309020205020404" pitchFamily="49" charset="0"/>
              </a:rPr>
              <a:t>];</a:t>
            </a:r>
          </a:p>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	char </a:t>
            </a:r>
            <a:r>
              <a:rPr lang="en-US" altLang="el-GR" sz="2800" b="1" dirty="0" smtClean="0">
                <a:solidFill>
                  <a:schemeClr val="accent2"/>
                </a:solidFill>
                <a:latin typeface="Courier New" panose="02070309020205020404" pitchFamily="49" charset="0"/>
                <a:cs typeface="Courier New" panose="02070309020205020404" pitchFamily="49" charset="0"/>
              </a:rPr>
              <a:t>city[10</a:t>
            </a:r>
            <a:r>
              <a:rPr lang="en-US" altLang="el-GR" sz="2800" b="1" dirty="0">
                <a:solidFill>
                  <a:schemeClr val="accent2"/>
                </a:solidFill>
                <a:latin typeface="Courier New" panose="02070309020205020404" pitchFamily="49" charset="0"/>
                <a:cs typeface="Courier New" panose="02070309020205020404" pitchFamily="49" charset="0"/>
              </a:rPr>
              <a:t>];</a:t>
            </a:r>
          </a:p>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	char </a:t>
            </a:r>
            <a:r>
              <a:rPr lang="en-US" altLang="el-GR" sz="2800" b="1" dirty="0" smtClean="0">
                <a:solidFill>
                  <a:schemeClr val="accent2"/>
                </a:solidFill>
                <a:latin typeface="Courier New" panose="02070309020205020404" pitchFamily="49" charset="0"/>
                <a:cs typeface="Courier New" panose="02070309020205020404" pitchFamily="49" charset="0"/>
              </a:rPr>
              <a:t>state[3</a:t>
            </a:r>
            <a:r>
              <a:rPr lang="en-US" altLang="el-GR" sz="2800" b="1" dirty="0">
                <a:solidFill>
                  <a:schemeClr val="accent2"/>
                </a:solidFill>
                <a:latin typeface="Courier New" panose="02070309020205020404" pitchFamily="49" charset="0"/>
                <a:cs typeface="Courier New" panose="02070309020205020404" pitchFamily="49" charset="0"/>
              </a:rPr>
              <a:t>];</a:t>
            </a:r>
          </a:p>
          <a:p>
            <a:pPr>
              <a:lnSpc>
                <a:spcPct val="85000"/>
              </a:lnSpc>
              <a:spcBef>
                <a:spcPct val="10000"/>
              </a:spcBef>
            </a:pPr>
            <a:r>
              <a:rPr lang="en-US" altLang="el-GR" sz="2800" b="1" dirty="0">
                <a:solidFill>
                  <a:schemeClr val="accent2"/>
                </a:solidFill>
                <a:latin typeface="Courier New" panose="02070309020205020404" pitchFamily="49" charset="0"/>
                <a:cs typeface="Courier New" panose="02070309020205020404" pitchFamily="49" charset="0"/>
              </a:rPr>
              <a:t>};</a:t>
            </a:r>
          </a:p>
        </p:txBody>
      </p:sp>
    </p:spTree>
  </p:cSld>
  <p:clrMapOvr>
    <a:masterClrMapping/>
  </p:clrMapOvr>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E4B83956-2825-4B57-BC84-8A9142B4DFC3}" type="slidenum">
              <a:rPr lang="el-GR" altLang="el-GR"/>
              <a:pPr>
                <a:defRPr/>
              </a:pPr>
              <a:t>36</a:t>
            </a:fld>
            <a:endParaRPr lang="el-GR" altLang="el-GR"/>
          </a:p>
        </p:txBody>
      </p:sp>
      <p:sp>
        <p:nvSpPr>
          <p:cNvPr id="30724" name="Rectangle 2"/>
          <p:cNvSpPr>
            <a:spLocks noGrp="1" noChangeArrowheads="1"/>
          </p:cNvSpPr>
          <p:nvPr>
            <p:ph type="title"/>
          </p:nvPr>
        </p:nvSpPr>
        <p:spPr>
          <a:xfrm>
            <a:off x="760413" y="404813"/>
            <a:ext cx="8104187" cy="576262"/>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dirty="0" smtClean="0"/>
              <a:t>Class Person</a:t>
            </a:r>
          </a:p>
        </p:txBody>
      </p:sp>
      <p:sp>
        <p:nvSpPr>
          <p:cNvPr id="30725" name="Rectangle 3"/>
          <p:cNvSpPr>
            <a:spLocks noChangeArrowheads="1"/>
          </p:cNvSpPr>
          <p:nvPr/>
        </p:nvSpPr>
        <p:spPr bwMode="auto">
          <a:xfrm>
            <a:off x="762000" y="1074738"/>
            <a:ext cx="7823200" cy="480218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lstStyle>
            <a:lvl1pPr marL="573088" indent="-573088" eaLnBrk="0" hangingPunct="0">
              <a:defRPr sz="2400">
                <a:solidFill>
                  <a:schemeClr val="tx1"/>
                </a:solidFill>
                <a:latin typeface="Times New Roman" pitchFamily="18" charset="0"/>
              </a:defRPr>
            </a:lvl1pPr>
            <a:lvl2pPr marL="1146175" indent="-458788" eaLnBrk="0" hangingPunct="0">
              <a:defRPr sz="2400">
                <a:solidFill>
                  <a:schemeClr val="tx1"/>
                </a:solidFill>
                <a:latin typeface="Times New Roman" pitchFamily="18" charset="0"/>
              </a:defRPr>
            </a:lvl2pPr>
            <a:lvl3pPr marL="1595438" indent="-334963" eaLnBrk="0" hangingPunct="0">
              <a:defRPr sz="2400">
                <a:solidFill>
                  <a:schemeClr val="tx1"/>
                </a:solidFill>
                <a:latin typeface="Times New Roman" pitchFamily="18" charset="0"/>
              </a:defRPr>
            </a:lvl3pPr>
            <a:lvl4pPr marL="2060575" indent="-350838" eaLnBrk="0" hangingPunct="0">
              <a:defRPr sz="2400">
                <a:solidFill>
                  <a:schemeClr val="tx1"/>
                </a:solidFill>
                <a:latin typeface="Times New Roman" pitchFamily="18" charset="0"/>
              </a:defRPr>
            </a:lvl4pPr>
            <a:lvl5pPr marL="2508250" indent="-333375" eaLnBrk="0" hangingPunct="0">
              <a:defRPr sz="2400">
                <a:solidFill>
                  <a:schemeClr val="tx1"/>
                </a:solidFill>
                <a:latin typeface="Times New Roman" pitchFamily="18" charset="0"/>
              </a:defRPr>
            </a:lvl5pPr>
            <a:lvl6pPr marL="2965450" indent="-333375" eaLnBrk="0" fontAlgn="base" hangingPunct="0">
              <a:spcBef>
                <a:spcPct val="0"/>
              </a:spcBef>
              <a:spcAft>
                <a:spcPct val="0"/>
              </a:spcAft>
              <a:defRPr sz="2400">
                <a:solidFill>
                  <a:schemeClr val="tx1"/>
                </a:solidFill>
                <a:latin typeface="Times New Roman" pitchFamily="18" charset="0"/>
              </a:defRPr>
            </a:lvl6pPr>
            <a:lvl7pPr marL="3422650" indent="-333375" eaLnBrk="0" fontAlgn="base" hangingPunct="0">
              <a:spcBef>
                <a:spcPct val="0"/>
              </a:spcBef>
              <a:spcAft>
                <a:spcPct val="0"/>
              </a:spcAft>
              <a:defRPr sz="2400">
                <a:solidFill>
                  <a:schemeClr val="tx1"/>
                </a:solidFill>
                <a:latin typeface="Times New Roman" pitchFamily="18" charset="0"/>
              </a:defRPr>
            </a:lvl7pPr>
            <a:lvl8pPr marL="3879850" indent="-333375" eaLnBrk="0" fontAlgn="base" hangingPunct="0">
              <a:spcBef>
                <a:spcPct val="0"/>
              </a:spcBef>
              <a:spcAft>
                <a:spcPct val="0"/>
              </a:spcAft>
              <a:defRPr sz="2400">
                <a:solidFill>
                  <a:schemeClr val="tx1"/>
                </a:solidFill>
                <a:latin typeface="Times New Roman" pitchFamily="18" charset="0"/>
              </a:defRPr>
            </a:lvl8pPr>
            <a:lvl9pPr marL="4337050" indent="-333375" eaLnBrk="0" fontAlgn="base" hangingPunct="0">
              <a:spcBef>
                <a:spcPct val="0"/>
              </a:spcBef>
              <a:spcAft>
                <a:spcPct val="0"/>
              </a:spcAft>
              <a:defRPr sz="2400">
                <a:solidFill>
                  <a:schemeClr val="tx1"/>
                </a:solidFill>
                <a:latin typeface="Times New Roman" pitchFamily="18" charset="0"/>
              </a:defRPr>
            </a:lvl9pPr>
          </a:lstStyle>
          <a:p>
            <a:pPr>
              <a:lnSpc>
                <a:spcPct val="90000"/>
              </a:lnSpc>
            </a:pPr>
            <a:r>
              <a:rPr lang="en-US" altLang="el-GR" sz="2800" b="1" dirty="0">
                <a:solidFill>
                  <a:srgbClr val="CC0000"/>
                </a:solidFill>
                <a:latin typeface="Courier New" panose="02070309020205020404" pitchFamily="49" charset="0"/>
                <a:cs typeface="Courier New" panose="02070309020205020404" pitchFamily="49" charset="0"/>
              </a:rPr>
              <a:t>class Person</a:t>
            </a:r>
          </a:p>
          <a:p>
            <a:pPr>
              <a:lnSpc>
                <a:spcPct val="90000"/>
              </a:lnSpc>
            </a:pPr>
            <a:r>
              <a:rPr lang="en-US" altLang="el-GR" sz="2800" b="1" dirty="0">
                <a:solidFill>
                  <a:srgbClr val="CC0000"/>
                </a:solidFill>
                <a:latin typeface="Courier New" panose="02070309020205020404" pitchFamily="49" charset="0"/>
                <a:cs typeface="Courier New" panose="02070309020205020404" pitchFamily="49" charset="0"/>
              </a:rPr>
              <a:t>{	// . . . .</a:t>
            </a:r>
          </a:p>
          <a:p>
            <a:pPr>
              <a:lnSpc>
                <a:spcPct val="90000"/>
              </a:lnSpc>
            </a:pPr>
            <a:r>
              <a:rPr lang="en-US" altLang="el-GR" sz="2800" b="1" dirty="0">
                <a:solidFill>
                  <a:srgbClr val="CC0000"/>
                </a:solidFill>
                <a:latin typeface="Courier New" panose="02070309020205020404" pitchFamily="49" charset="0"/>
                <a:cs typeface="Courier New" panose="02070309020205020404" pitchFamily="49" charset="0"/>
              </a:rPr>
              <a:t>	</a:t>
            </a:r>
            <a:r>
              <a:rPr lang="en-US" altLang="el-GR" sz="2800" b="1" dirty="0">
                <a:latin typeface="Courier New" panose="02070309020205020404" pitchFamily="49" charset="0"/>
                <a:cs typeface="Courier New" panose="02070309020205020404" pitchFamily="49" charset="0"/>
              </a:rPr>
              <a:t>Name</a:t>
            </a:r>
            <a:r>
              <a:rPr lang="en-US" altLang="el-GR" sz="2800" b="1" dirty="0">
                <a:solidFill>
                  <a:srgbClr val="CC0000"/>
                </a:solidFill>
                <a:latin typeface="Courier New" panose="02070309020205020404" pitchFamily="49" charset="0"/>
                <a:cs typeface="Courier New" panose="02070309020205020404" pitchFamily="49" charset="0"/>
              </a:rPr>
              <a:t> person</a:t>
            </a:r>
            <a:r>
              <a:rPr lang="el-GR" altLang="el-GR" sz="2800" b="1" dirty="0">
                <a:solidFill>
                  <a:srgbClr val="CC0000"/>
                </a:solidFill>
                <a:latin typeface="Courier New" panose="02070309020205020404" pitchFamily="49" charset="0"/>
                <a:cs typeface="Courier New" panose="02070309020205020404" pitchFamily="49" charset="0"/>
              </a:rPr>
              <a:t>_</a:t>
            </a:r>
            <a:r>
              <a:rPr lang="en-US" altLang="el-GR" sz="2800" b="1" dirty="0">
                <a:solidFill>
                  <a:srgbClr val="CC0000"/>
                </a:solidFill>
                <a:latin typeface="Courier New" panose="02070309020205020404" pitchFamily="49" charset="0"/>
                <a:cs typeface="Courier New" panose="02070309020205020404" pitchFamily="49" charset="0"/>
              </a:rPr>
              <a:t>name;</a:t>
            </a:r>
          </a:p>
          <a:p>
            <a:pPr>
              <a:lnSpc>
                <a:spcPct val="90000"/>
              </a:lnSpc>
            </a:pPr>
            <a:r>
              <a:rPr lang="en-US" altLang="el-GR" sz="2800" b="1" dirty="0">
                <a:solidFill>
                  <a:srgbClr val="CC0000"/>
                </a:solidFill>
                <a:latin typeface="Courier New" panose="02070309020205020404" pitchFamily="49" charset="0"/>
                <a:cs typeface="Courier New" panose="02070309020205020404" pitchFamily="49" charset="0"/>
              </a:rPr>
              <a:t>	</a:t>
            </a:r>
            <a:r>
              <a:rPr lang="en-US" altLang="el-GR" sz="2800" b="1" dirty="0">
                <a:solidFill>
                  <a:schemeClr val="accent2"/>
                </a:solidFill>
                <a:latin typeface="Courier New" panose="02070309020205020404" pitchFamily="49" charset="0"/>
                <a:cs typeface="Courier New" panose="02070309020205020404" pitchFamily="49" charset="0"/>
              </a:rPr>
              <a:t>Address</a:t>
            </a:r>
            <a:r>
              <a:rPr lang="en-US" altLang="el-GR" sz="2800" b="1" dirty="0">
                <a:solidFill>
                  <a:srgbClr val="CC0000"/>
                </a:solidFill>
                <a:latin typeface="Courier New" panose="02070309020205020404" pitchFamily="49" charset="0"/>
                <a:cs typeface="Courier New" panose="02070309020205020404" pitchFamily="49" charset="0"/>
              </a:rPr>
              <a:t> person</a:t>
            </a:r>
            <a:r>
              <a:rPr lang="el-GR" altLang="el-GR" sz="2800" b="1" dirty="0">
                <a:solidFill>
                  <a:srgbClr val="CC0000"/>
                </a:solidFill>
                <a:latin typeface="Courier New" panose="02070309020205020404" pitchFamily="49" charset="0"/>
                <a:cs typeface="Courier New" panose="02070309020205020404" pitchFamily="49" charset="0"/>
              </a:rPr>
              <a:t>_</a:t>
            </a:r>
            <a:r>
              <a:rPr lang="en-US" altLang="el-GR" sz="2800" b="1" dirty="0">
                <a:solidFill>
                  <a:srgbClr val="CC0000"/>
                </a:solidFill>
                <a:latin typeface="Courier New" panose="02070309020205020404" pitchFamily="49" charset="0"/>
                <a:cs typeface="Courier New" panose="02070309020205020404" pitchFamily="49" charset="0"/>
              </a:rPr>
              <a:t>address;</a:t>
            </a:r>
          </a:p>
          <a:p>
            <a:pPr>
              <a:lnSpc>
                <a:spcPct val="90000"/>
              </a:lnSpc>
            </a:pPr>
            <a:r>
              <a:rPr lang="en-US" altLang="el-GR" sz="2800" b="1" dirty="0">
                <a:solidFill>
                  <a:srgbClr val="CC0000"/>
                </a:solidFill>
                <a:latin typeface="Courier New" panose="02070309020205020404" pitchFamily="49" charset="0"/>
                <a:cs typeface="Courier New" panose="02070309020205020404" pitchFamily="49" charset="0"/>
              </a:rPr>
              <a:t>};</a:t>
            </a:r>
          </a:p>
          <a:p>
            <a:pPr>
              <a:lnSpc>
                <a:spcPct val="90000"/>
              </a:lnSpc>
            </a:pPr>
            <a:endParaRPr lang="el-GR" altLang="el-GR" sz="2800" b="1" dirty="0">
              <a:solidFill>
                <a:srgbClr val="CC0000"/>
              </a:solidFill>
              <a:latin typeface="Courier New" panose="02070309020205020404" pitchFamily="49" charset="0"/>
              <a:cs typeface="Courier New" panose="02070309020205020404" pitchFamily="49" charset="0"/>
            </a:endParaRP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class Student: public </a:t>
            </a:r>
            <a:r>
              <a:rPr lang="en-US" altLang="el-GR" sz="2800" b="1" dirty="0">
                <a:solidFill>
                  <a:srgbClr val="CC0000"/>
                </a:solidFill>
                <a:latin typeface="Courier New" panose="02070309020205020404" pitchFamily="49" charset="0"/>
                <a:cs typeface="Courier New" panose="02070309020205020404" pitchFamily="49" charset="0"/>
              </a:rPr>
              <a:t>Person</a:t>
            </a: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	// . . . .</a:t>
            </a: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	char </a:t>
            </a:r>
            <a:r>
              <a:rPr lang="en-US" altLang="el-GR" sz="2800" b="1" dirty="0" smtClean="0">
                <a:solidFill>
                  <a:srgbClr val="008080"/>
                </a:solidFill>
                <a:latin typeface="Courier New" panose="02070309020205020404" pitchFamily="49" charset="0"/>
                <a:cs typeface="Courier New" panose="02070309020205020404" pitchFamily="49" charset="0"/>
              </a:rPr>
              <a:t>major[10</a:t>
            </a:r>
            <a:r>
              <a:rPr lang="en-US" altLang="el-GR" sz="2800" b="1" dirty="0">
                <a:solidFill>
                  <a:srgbClr val="008080"/>
                </a:solidFill>
                <a:latin typeface="Courier New" panose="02070309020205020404" pitchFamily="49" charset="0"/>
                <a:cs typeface="Courier New" panose="02070309020205020404" pitchFamily="49" charset="0"/>
              </a:rPr>
              <a:t>];</a:t>
            </a: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	</a:t>
            </a:r>
            <a:r>
              <a:rPr lang="en-US" altLang="el-GR" sz="2800" b="1" dirty="0" err="1">
                <a:solidFill>
                  <a:srgbClr val="008080"/>
                </a:solidFill>
                <a:latin typeface="Courier New" panose="02070309020205020404" pitchFamily="49" charset="0"/>
                <a:cs typeface="Courier New" panose="02070309020205020404" pitchFamily="49" charset="0"/>
              </a:rPr>
              <a:t>int</a:t>
            </a:r>
            <a:r>
              <a:rPr lang="en-US" altLang="el-GR" sz="2800" b="1" dirty="0">
                <a:solidFill>
                  <a:srgbClr val="008080"/>
                </a:solidFill>
                <a:latin typeface="Courier New" panose="02070309020205020404" pitchFamily="49" charset="0"/>
                <a:cs typeface="Courier New" panose="02070309020205020404" pitchFamily="49" charset="0"/>
              </a:rPr>
              <a:t> id;</a:t>
            </a: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	</a:t>
            </a:r>
            <a:r>
              <a:rPr lang="en-US" altLang="el-GR" sz="2800" b="1" dirty="0" err="1">
                <a:solidFill>
                  <a:srgbClr val="008080"/>
                </a:solidFill>
                <a:latin typeface="Courier New" panose="02070309020205020404" pitchFamily="49" charset="0"/>
                <a:cs typeface="Courier New" panose="02070309020205020404" pitchFamily="49" charset="0"/>
              </a:rPr>
              <a:t>int</a:t>
            </a:r>
            <a:r>
              <a:rPr lang="en-US" altLang="el-GR" sz="2800" b="1" dirty="0">
                <a:solidFill>
                  <a:srgbClr val="008080"/>
                </a:solidFill>
                <a:latin typeface="Courier New" panose="02070309020205020404" pitchFamily="49" charset="0"/>
                <a:cs typeface="Courier New" panose="02070309020205020404" pitchFamily="49" charset="0"/>
              </a:rPr>
              <a:t> level;</a:t>
            </a:r>
          </a:p>
          <a:p>
            <a:pPr>
              <a:lnSpc>
                <a:spcPct val="90000"/>
              </a:lnSpc>
            </a:pPr>
            <a:r>
              <a:rPr lang="en-US" altLang="el-GR" sz="2800" b="1" dirty="0">
                <a:solidFill>
                  <a:srgbClr val="008080"/>
                </a:solidFill>
                <a:latin typeface="Courier New" panose="02070309020205020404" pitchFamily="49" charset="0"/>
                <a:cs typeface="Courier New" panose="02070309020205020404" pitchFamily="49" charset="0"/>
              </a:rPr>
              <a:t>};</a:t>
            </a:r>
          </a:p>
        </p:txBody>
      </p:sp>
    </p:spTree>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F2BF7E83-7F03-4F93-8F1E-10094DCA459B}" type="slidenum">
              <a:rPr lang="el-GR" altLang="el-GR"/>
              <a:pPr>
                <a:defRPr/>
              </a:pPr>
              <a:t>37</a:t>
            </a:fld>
            <a:endParaRPr lang="el-GR" altLang="el-GR"/>
          </a:p>
        </p:txBody>
      </p:sp>
      <p:sp>
        <p:nvSpPr>
          <p:cNvPr id="3174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n-US" altLang="el-GR" smtClean="0"/>
              <a:t>Class Professor: public </a:t>
            </a:r>
            <a:r>
              <a:rPr lang="en-US" altLang="el-GR" smtClean="0">
                <a:solidFill>
                  <a:srgbClr val="CC0000"/>
                </a:solidFill>
              </a:rPr>
              <a:t>Person</a:t>
            </a:r>
          </a:p>
        </p:txBody>
      </p:sp>
      <p:sp>
        <p:nvSpPr>
          <p:cNvPr id="31749" name="Rectangle 3"/>
          <p:cNvSpPr>
            <a:spLocks noGrp="1" noChangeArrowheads="1"/>
          </p:cNvSpPr>
          <p:nvPr>
            <p:ph type="body" idx="1"/>
          </p:nvPr>
        </p:nvSpPr>
        <p:spPr>
          <a:xfrm>
            <a:off x="833438" y="1268413"/>
            <a:ext cx="7823200" cy="4719637"/>
          </a:xfrm>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class Professor: public </a:t>
            </a:r>
            <a:r>
              <a:rPr lang="en-US" altLang="el-GR" b="1" dirty="0" smtClean="0">
                <a:solidFill>
                  <a:srgbClr val="CC0000"/>
                </a:solidFill>
                <a:latin typeface="Courier New" panose="02070309020205020404" pitchFamily="49" charset="0"/>
                <a:cs typeface="Courier New" panose="02070309020205020404" pitchFamily="49" charset="0"/>
              </a:rPr>
              <a:t>Person</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 . . . .</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	float salary;</a:t>
            </a:r>
          </a:p>
          <a:p>
            <a:pPr marL="573088" indent="-573088" eaLnBrk="1" hangingPunct="1">
              <a:buFontTx/>
              <a:buNone/>
            </a:pPr>
            <a:r>
              <a:rPr lang="en-US" altLang="el-GR" b="1" dirty="0" smtClean="0">
                <a:latin typeface="Courier New" panose="02070309020205020404" pitchFamily="49" charset="0"/>
                <a:cs typeface="Courier New" panose="02070309020205020404" pitchFamily="49" charset="0"/>
              </a:rPr>
              <a:t>};</a:t>
            </a:r>
          </a:p>
        </p:txBody>
      </p:sp>
    </p:spTree>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pPr>
              <a:defRPr/>
            </a:pPr>
            <a:fld id="{D8FC9966-5C82-482C-8DEC-C3D854EABDC9}" type="slidenum">
              <a:rPr lang="el-GR" altLang="el-GR"/>
              <a:pPr>
                <a:defRPr/>
              </a:pPr>
              <a:t>38</a:t>
            </a:fld>
            <a:endParaRPr lang="el-GR" altLang="el-GR"/>
          </a:p>
        </p:txBody>
      </p:sp>
      <p:sp>
        <p:nvSpPr>
          <p:cNvPr id="32772" name="Rectangle 2"/>
          <p:cNvSpPr>
            <a:spLocks noGrp="1" noChangeArrowheads="1"/>
          </p:cNvSpPr>
          <p:nvPr>
            <p:ph type="body" idx="1"/>
          </p:nvPr>
        </p:nvSpPr>
        <p:spPr>
          <a:xfrm>
            <a:off x="304800" y="1268413"/>
            <a:ext cx="8534400" cy="4827587"/>
          </a:xfrm>
        </p:spPr>
        <p:txBody>
          <a:bodyPr/>
          <a:lstStyle/>
          <a:p>
            <a:pPr lvl="1" eaLnBrk="1" hangingPunct="1"/>
            <a:r>
              <a:rPr lang="el-GR" altLang="el-GR" smtClean="0"/>
              <a:t>Απαιτείται ανάλυση ώστε να αποσαφηνιστεί αν οι διαφορές μεταξύ των αντικειμένων απορρέουν από τον τύπο τους (όπως π.χ. μια κατοικία είναι διαφορετική από ένα εργοστάσιο)</a:t>
            </a:r>
            <a:r>
              <a:rPr lang="en-GB" altLang="el-GR" smtClean="0"/>
              <a:t> </a:t>
            </a:r>
            <a:r>
              <a:rPr lang="el-GR" altLang="el-GR" smtClean="0"/>
              <a:t>ή από την κατάστασή τους </a:t>
            </a:r>
            <a:r>
              <a:rPr lang="en-GB" altLang="el-GR" smtClean="0"/>
              <a:t>(</a:t>
            </a:r>
            <a:r>
              <a:rPr lang="el-GR" altLang="el-GR" smtClean="0"/>
              <a:t>διαφορετικές τιμές των χαρακτηριστικών της κλάσης</a:t>
            </a:r>
            <a:r>
              <a:rPr lang="en-GB" altLang="el-GR" smtClean="0"/>
              <a:t>)</a:t>
            </a:r>
          </a:p>
          <a:p>
            <a:pPr eaLnBrk="1" hangingPunct="1"/>
            <a:endParaRPr lang="en-GB" altLang="el-GR" smtClean="0"/>
          </a:p>
          <a:p>
            <a:pPr eaLnBrk="1" hangingPunct="1"/>
            <a:endParaRPr lang="en-GB" altLang="el-GR" smtClean="0"/>
          </a:p>
        </p:txBody>
      </p:sp>
      <p:sp>
        <p:nvSpPr>
          <p:cNvPr id="32773" name="Text Box 3"/>
          <p:cNvSpPr txBox="1">
            <a:spLocks noChangeArrowheads="1"/>
          </p:cNvSpPr>
          <p:nvPr/>
        </p:nvSpPr>
        <p:spPr bwMode="auto">
          <a:xfrm>
            <a:off x="1962150" y="3752850"/>
            <a:ext cx="1765300" cy="457200"/>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Building</a:t>
            </a:r>
          </a:p>
        </p:txBody>
      </p:sp>
      <p:sp>
        <p:nvSpPr>
          <p:cNvPr id="32774" name="Text Box 4"/>
          <p:cNvSpPr txBox="1">
            <a:spLocks noChangeArrowheads="1"/>
          </p:cNvSpPr>
          <p:nvPr/>
        </p:nvSpPr>
        <p:spPr bwMode="auto">
          <a:xfrm>
            <a:off x="971550" y="4941888"/>
            <a:ext cx="1765300" cy="822325"/>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Short Building</a:t>
            </a:r>
          </a:p>
        </p:txBody>
      </p:sp>
      <p:sp>
        <p:nvSpPr>
          <p:cNvPr id="32775" name="Text Box 5"/>
          <p:cNvSpPr txBox="1">
            <a:spLocks noChangeArrowheads="1"/>
          </p:cNvSpPr>
          <p:nvPr/>
        </p:nvSpPr>
        <p:spPr bwMode="auto">
          <a:xfrm>
            <a:off x="3333750" y="4941888"/>
            <a:ext cx="1598613" cy="822325"/>
          </a:xfrm>
          <a:prstGeom prst="rect">
            <a:avLst/>
          </a:prstGeom>
          <a:solidFill>
            <a:srgbClr val="FFCC00"/>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a:latin typeface="Comic Sans MS" pitchFamily="66" charset="0"/>
              </a:rPr>
              <a:t>Tall</a:t>
            </a:r>
          </a:p>
          <a:p>
            <a:pPr algn="ctr"/>
            <a:r>
              <a:rPr lang="en-US" altLang="el-GR">
                <a:latin typeface="Comic Sans MS" pitchFamily="66" charset="0"/>
              </a:rPr>
              <a:t>Building</a:t>
            </a:r>
          </a:p>
        </p:txBody>
      </p:sp>
      <p:sp>
        <p:nvSpPr>
          <p:cNvPr id="32776" name="Line 6"/>
          <p:cNvSpPr>
            <a:spLocks noChangeShapeType="1"/>
          </p:cNvSpPr>
          <p:nvPr/>
        </p:nvSpPr>
        <p:spPr bwMode="auto">
          <a:xfrm flipV="1">
            <a:off x="1885950" y="4210050"/>
            <a:ext cx="609600" cy="762000"/>
          </a:xfrm>
          <a:prstGeom prst="line">
            <a:avLst/>
          </a:prstGeom>
          <a:noFill/>
          <a:ln w="349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2777" name="Line 7"/>
          <p:cNvSpPr>
            <a:spLocks noChangeShapeType="1"/>
          </p:cNvSpPr>
          <p:nvPr/>
        </p:nvSpPr>
        <p:spPr bwMode="auto">
          <a:xfrm flipH="1" flipV="1">
            <a:off x="3409950" y="4210050"/>
            <a:ext cx="762000" cy="762000"/>
          </a:xfrm>
          <a:prstGeom prst="line">
            <a:avLst/>
          </a:prstGeom>
          <a:noFill/>
          <a:ln w="34925">
            <a:solidFill>
              <a:schemeClr val="tx1"/>
            </a:solidFill>
            <a:round/>
            <a:headEnd/>
            <a:tailEnd type="triangle" w="lg" len="lg"/>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2778" name="Text Box 8"/>
          <p:cNvSpPr txBox="1">
            <a:spLocks noChangeArrowheads="1"/>
          </p:cNvSpPr>
          <p:nvPr/>
        </p:nvSpPr>
        <p:spPr bwMode="auto">
          <a:xfrm>
            <a:off x="819150" y="3143250"/>
            <a:ext cx="958850" cy="1555750"/>
          </a:xfrm>
          <a:prstGeom prst="rect">
            <a:avLst/>
          </a:prstGeom>
          <a:noFill/>
          <a:ln>
            <a:noFill/>
          </a:ln>
          <a:effectLst/>
          <a:extLst>
            <a:ext uri="{909E8E84-426E-40DD-AFC4-6F175D3DCCD1}">
              <a14:hiddenFill xmlns:a14="http://schemas.microsoft.com/office/drawing/2010/main">
                <a:solidFill>
                  <a:schemeClr val="accent2"/>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9600">
                <a:solidFill>
                  <a:srgbClr val="CC0000"/>
                </a:solidFill>
                <a:latin typeface="Tahoma" pitchFamily="34" charset="0"/>
                <a:sym typeface="Wingdings" pitchFamily="2" charset="2"/>
              </a:rPr>
              <a:t></a:t>
            </a:r>
            <a:endParaRPr lang="en-US" altLang="el-GR" sz="2000">
              <a:solidFill>
                <a:srgbClr val="CC0000"/>
              </a:solidFill>
              <a:latin typeface="Tahoma" pitchFamily="34" charset="0"/>
              <a:sym typeface="Wingdings" pitchFamily="2" charset="2"/>
            </a:endParaRPr>
          </a:p>
        </p:txBody>
      </p:sp>
      <p:sp>
        <p:nvSpPr>
          <p:cNvPr id="32779" name="Text Box 9"/>
          <p:cNvSpPr txBox="1">
            <a:spLocks noChangeArrowheads="1"/>
          </p:cNvSpPr>
          <p:nvPr/>
        </p:nvSpPr>
        <p:spPr bwMode="auto">
          <a:xfrm>
            <a:off x="4716463" y="3141663"/>
            <a:ext cx="4024312" cy="1920875"/>
          </a:xfrm>
          <a:prstGeom prst="rect">
            <a:avLst/>
          </a:prstGeom>
          <a:solidFill>
            <a:srgbClr val="FFFF99"/>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l-GR" altLang="el-GR" sz="2000">
                <a:latin typeface="Comic Sans MS" pitchFamily="66" charset="0"/>
                <a:sym typeface="Wingdings" pitchFamily="2" charset="2"/>
              </a:rPr>
              <a:t>Χαμηλά και υψηλά κτήρια διαφέρουν </a:t>
            </a:r>
          </a:p>
          <a:p>
            <a:pPr algn="ctr"/>
            <a:r>
              <a:rPr lang="el-GR" altLang="el-GR" sz="2000">
                <a:latin typeface="Comic Sans MS" pitchFamily="66" charset="0"/>
                <a:sym typeface="Wingdings" pitchFamily="2" charset="2"/>
              </a:rPr>
              <a:t>μόνο στη τιμή του ύψους – είναι </a:t>
            </a:r>
            <a:r>
              <a:rPr lang="en-US" altLang="el-GR" sz="2000">
                <a:latin typeface="Comic Sans MS" pitchFamily="66" charset="0"/>
                <a:sym typeface="Wingdings" pitchFamily="2" charset="2"/>
              </a:rPr>
              <a:t>data member </a:t>
            </a:r>
            <a:r>
              <a:rPr lang="el-GR" altLang="el-GR" sz="2000">
                <a:latin typeface="Comic Sans MS" pitchFamily="66" charset="0"/>
                <a:sym typeface="Wingdings" pitchFamily="2" charset="2"/>
              </a:rPr>
              <a:t>της κλάσης – </a:t>
            </a:r>
          </a:p>
          <a:p>
            <a:pPr algn="ctr"/>
            <a:r>
              <a:rPr lang="el-GR" altLang="el-GR" sz="2000">
                <a:solidFill>
                  <a:srgbClr val="CC0000"/>
                </a:solidFill>
                <a:latin typeface="Comic Sans MS" pitchFamily="66" charset="0"/>
                <a:sym typeface="Wingdings" pitchFamily="2" charset="2"/>
              </a:rPr>
              <a:t>ΔΕΝ ΑΠΑΙΤΟΥΝΤΑΙ ΞΕΧΩΡΙΣΤΕΣ ΚΛΑΣΕΙΣ</a:t>
            </a:r>
            <a:endParaRPr lang="en-US" altLang="el-GR" sz="2000">
              <a:solidFill>
                <a:srgbClr val="CC0000"/>
              </a:solidFill>
              <a:latin typeface="Comic Sans MS" pitchFamily="66" charset="0"/>
              <a:sym typeface="Wingdings" pitchFamily="2" charset="2"/>
            </a:endParaRPr>
          </a:p>
        </p:txBody>
      </p:sp>
      <p:sp>
        <p:nvSpPr>
          <p:cNvPr id="32780" name="Rectangle 10"/>
          <p:cNvSpPr>
            <a:spLocks noGrp="1" noChangeArrowheads="1"/>
          </p:cNvSpPr>
          <p:nvPr>
            <p:ph type="title"/>
          </p:nvPr>
        </p:nvSpPr>
        <p:spPr>
          <a:xfrm>
            <a:off x="304800" y="304800"/>
            <a:ext cx="8458200" cy="603250"/>
          </a:xfrm>
          <a:noFill/>
        </p:spPr>
        <p:txBody>
          <a:bodyPr anchor="b"/>
          <a:lstStyle/>
          <a:p>
            <a:pPr eaLnBrk="1" hangingPunct="1"/>
            <a:r>
              <a:rPr lang="el-GR" altLang="el-GR" sz="2800" smtClean="0"/>
              <a:t>Διαφορετικές κλάσεις ή διαφορετικές καταστάσεις;</a:t>
            </a:r>
            <a:endParaRPr lang="en-GB" altLang="el-GR" sz="2800" smtClean="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3E5E059B-AE37-40BD-AC84-8DFDD1BAD80C}" type="slidenum">
              <a:rPr lang="el-GR" altLang="el-GR"/>
              <a:pPr>
                <a:defRPr/>
              </a:pPr>
              <a:t>39</a:t>
            </a:fld>
            <a:endParaRPr lang="el-GR" altLang="el-GR"/>
          </a:p>
        </p:txBody>
      </p:sp>
      <p:sp>
        <p:nvSpPr>
          <p:cNvPr id="33796" name="Rectangle 2"/>
          <p:cNvSpPr>
            <a:spLocks noGrp="1" noChangeArrowheads="1"/>
          </p:cNvSpPr>
          <p:nvPr>
            <p:ph type="title"/>
          </p:nvPr>
        </p:nvSpPr>
        <p:spPr/>
        <p:txBody>
          <a:bodyPr/>
          <a:lstStyle/>
          <a:p>
            <a:pPr eaLnBrk="1" hangingPunct="1"/>
            <a:r>
              <a:rPr lang="el-GR" altLang="el-GR" sz="2800" smtClean="0"/>
              <a:t>4. Βασικά χαρακτηριστικά της κληρονομικότητας</a:t>
            </a:r>
            <a:endParaRPr lang="en-US" altLang="el-GR" sz="2800" smtClean="0"/>
          </a:p>
        </p:txBody>
      </p:sp>
      <p:sp>
        <p:nvSpPr>
          <p:cNvPr id="33797" name="Rectangle 3"/>
          <p:cNvSpPr>
            <a:spLocks noGrp="1" noChangeArrowheads="1"/>
          </p:cNvSpPr>
          <p:nvPr>
            <p:ph type="body" idx="1"/>
          </p:nvPr>
        </p:nvSpPr>
        <p:spPr/>
        <p:txBody>
          <a:bodyPr/>
          <a:lstStyle/>
          <a:p>
            <a:pPr eaLnBrk="1" hangingPunct="1">
              <a:lnSpc>
                <a:spcPct val="80000"/>
              </a:lnSpc>
            </a:pPr>
            <a:r>
              <a:rPr lang="el-GR" altLang="el-GR" sz="2400" smtClean="0"/>
              <a:t>Η κληρονομικότητα μπορεί να οριστεί ως η διαδικασία κατά την οποία ένα αντικείμενο αποκτά (λαμβάνει) χαρακτηριστικά από ένα ή περισσότερα άλλα αντικείμενα, </a:t>
            </a:r>
            <a:r>
              <a:rPr lang="el-GR" altLang="el-GR" sz="2400" smtClean="0">
                <a:solidFill>
                  <a:srgbClr val="CC0000"/>
                </a:solidFill>
              </a:rPr>
              <a:t>χωρίς να χρειάζεται η πανομοιότυπη αναπαραγωγή του κληρονομούμενου κώδικα στους απογόνους</a:t>
            </a:r>
            <a:r>
              <a:rPr lang="el-GR" altLang="el-GR" sz="2400" smtClean="0"/>
              <a:t>. Μπορεί επιπλέον να περιέχει πρόσθετα χαρακτηριστικά και να υλοποιεί νέες μεθόδους που δεν υπάρχουν στην κλάση – πρόγονο.</a:t>
            </a:r>
          </a:p>
          <a:p>
            <a:pPr eaLnBrk="1" hangingPunct="1">
              <a:lnSpc>
                <a:spcPct val="80000"/>
              </a:lnSpc>
            </a:pPr>
            <a:r>
              <a:rPr lang="el-GR" altLang="el-GR" sz="2400" smtClean="0"/>
              <a:t>Ορισμένα αντικειμενοστραφή συστήματα επιτρέπουν μόνον την απλή κληρονομικότητα όπου μια υποκλάση κληρονομεί χαρακτηριστικά και μεθόδους από έναν μόνο πρόγονο. Ωστόσο </a:t>
            </a:r>
            <a:r>
              <a:rPr lang="el-GR" altLang="el-GR" sz="2400" smtClean="0">
                <a:solidFill>
                  <a:schemeClr val="accent2"/>
                </a:solidFill>
              </a:rPr>
              <a:t>τα περισσότερα αντικειμενοστραφή συστήματα επιτρέπουν πολλαπλή κληρονομικότητα όπου μια υποκλάση μπορεί να κληρονομεί από δύο ή περισσότερες κλάσεις – προγόνους οι οποίοι είναι ανεξάρτητοι μεταξύ τους</a:t>
            </a:r>
            <a:r>
              <a:rPr lang="el-GR" altLang="el-GR" sz="2400" smtClean="0"/>
              <a:t>. </a:t>
            </a:r>
            <a:endParaRPr lang="en-US" altLang="el-GR" sz="24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914400" y="228600"/>
            <a:ext cx="8229600" cy="752128"/>
          </a:xfrm>
        </p:spPr>
        <p:txBody>
          <a:bodyPr/>
          <a:lstStyle/>
          <a:p>
            <a:r>
              <a:rPr lang="en-US" altLang="el-GR" sz="2800" b="1" dirty="0">
                <a:solidFill>
                  <a:srgbClr val="00B050"/>
                </a:solidFill>
              </a:rPr>
              <a:t>Class Derivation </a:t>
            </a:r>
            <a:br>
              <a:rPr lang="en-US" altLang="el-GR" sz="2800" b="1" dirty="0">
                <a:solidFill>
                  <a:srgbClr val="00B050"/>
                </a:solidFill>
              </a:rPr>
            </a:br>
            <a:r>
              <a:rPr lang="en-US" altLang="el-GR" sz="2800" b="1" dirty="0">
                <a:solidFill>
                  <a:srgbClr val="00B050"/>
                </a:solidFill>
              </a:rPr>
              <a:t> Constructors and </a:t>
            </a:r>
            <a:r>
              <a:rPr lang="en-US" altLang="el-GR" sz="2800" b="1" dirty="0" smtClean="0">
                <a:solidFill>
                  <a:srgbClr val="00B050"/>
                </a:solidFill>
              </a:rPr>
              <a:t>Destructors</a:t>
            </a:r>
            <a:endParaRPr lang="en-US" altLang="el-GR" sz="2800" b="1" dirty="0">
              <a:solidFill>
                <a:srgbClr val="00B050"/>
              </a:solidFill>
            </a:endParaRPr>
          </a:p>
        </p:txBody>
      </p:sp>
      <p:sp>
        <p:nvSpPr>
          <p:cNvPr id="30723" name="Rectangle 3"/>
          <p:cNvSpPr>
            <a:spLocks noGrp="1" noChangeArrowheads="1"/>
          </p:cNvSpPr>
          <p:nvPr>
            <p:ph type="body" idx="1"/>
          </p:nvPr>
        </p:nvSpPr>
        <p:spPr>
          <a:xfrm>
            <a:off x="228600" y="1066800"/>
            <a:ext cx="8591872" cy="5314528"/>
          </a:xfrm>
        </p:spPr>
        <p:txBody>
          <a:bodyPr/>
          <a:lstStyle/>
          <a:p>
            <a:pPr>
              <a:lnSpc>
                <a:spcPct val="90000"/>
              </a:lnSpc>
            </a:pPr>
            <a:r>
              <a:rPr lang="en-US" altLang="el-GR" sz="2000" dirty="0">
                <a:solidFill>
                  <a:srgbClr val="CC0000"/>
                </a:solidFill>
                <a:cs typeface="Times New Roman" panose="02020603050405020304" pitchFamily="18" charset="0"/>
              </a:rPr>
              <a:t>Constructors and destructors are not inherited</a:t>
            </a:r>
          </a:p>
          <a:p>
            <a:pPr lvl="1">
              <a:lnSpc>
                <a:spcPct val="90000"/>
              </a:lnSpc>
            </a:pPr>
            <a:r>
              <a:rPr lang="en-US" altLang="el-GR" sz="1800" dirty="0"/>
              <a:t>Each derived class should define its constructors/destructor</a:t>
            </a:r>
            <a:endParaRPr lang="en-US" altLang="el-GR" sz="1800" dirty="0">
              <a:cs typeface="Times New Roman" panose="02020603050405020304" pitchFamily="18" charset="0"/>
            </a:endParaRPr>
          </a:p>
          <a:p>
            <a:pPr lvl="1">
              <a:lnSpc>
                <a:spcPct val="90000"/>
              </a:lnSpc>
              <a:spcBef>
                <a:spcPct val="0"/>
              </a:spcBef>
            </a:pPr>
            <a:r>
              <a:rPr lang="en-US" altLang="el-GR" sz="1800" dirty="0"/>
              <a:t>If no constructor is written=&gt; hidden constructor is generated and will call the base default constructor for the inherited portion and then apply the default initialization for any additional</a:t>
            </a:r>
            <a:r>
              <a:rPr lang="en-US" altLang="el-GR" sz="1600" dirty="0"/>
              <a:t> </a:t>
            </a:r>
            <a:r>
              <a:rPr lang="en-US" altLang="el-GR" sz="1800" dirty="0"/>
              <a:t>data members</a:t>
            </a:r>
          </a:p>
          <a:p>
            <a:pPr>
              <a:lnSpc>
                <a:spcPct val="90000"/>
              </a:lnSpc>
              <a:spcBef>
                <a:spcPct val="0"/>
              </a:spcBef>
            </a:pPr>
            <a:r>
              <a:rPr lang="en-US" altLang="el-GR" sz="2000" dirty="0">
                <a:cs typeface="Times New Roman" panose="02020603050405020304" pitchFamily="18" charset="0"/>
              </a:rPr>
              <a:t> </a:t>
            </a:r>
            <a:r>
              <a:rPr lang="en-US" altLang="el-GR" sz="2000" dirty="0">
                <a:solidFill>
                  <a:srgbClr val="0000FF"/>
                </a:solidFill>
                <a:cs typeface="Times New Roman" panose="02020603050405020304" pitchFamily="18" charset="0"/>
              </a:rPr>
              <a:t>When a derived object is instantiated, memory is allocated for </a:t>
            </a:r>
          </a:p>
          <a:p>
            <a:pPr lvl="1">
              <a:lnSpc>
                <a:spcPct val="90000"/>
              </a:lnSpc>
            </a:pPr>
            <a:r>
              <a:rPr lang="en-US" altLang="el-GR" sz="1800" dirty="0">
                <a:cs typeface="Times New Roman" panose="02020603050405020304" pitchFamily="18" charset="0"/>
              </a:rPr>
              <a:t>Base object </a:t>
            </a:r>
          </a:p>
          <a:p>
            <a:pPr lvl="1">
              <a:lnSpc>
                <a:spcPct val="90000"/>
              </a:lnSpc>
            </a:pPr>
            <a:r>
              <a:rPr lang="en-US" altLang="el-GR" sz="1800" dirty="0">
                <a:cs typeface="Times New Roman" panose="02020603050405020304" pitchFamily="18" charset="0"/>
              </a:rPr>
              <a:t>Added parts</a:t>
            </a:r>
          </a:p>
          <a:p>
            <a:pPr>
              <a:lnSpc>
                <a:spcPct val="90000"/>
              </a:lnSpc>
            </a:pPr>
            <a:r>
              <a:rPr lang="en-US" altLang="el-GR" sz="2000" dirty="0">
                <a:solidFill>
                  <a:srgbClr val="C00000"/>
                </a:solidFill>
                <a:cs typeface="Times New Roman" panose="02020603050405020304" pitchFamily="18" charset="0"/>
              </a:rPr>
              <a:t>Initialization occurs in two stages:</a:t>
            </a:r>
          </a:p>
          <a:p>
            <a:pPr lvl="1">
              <a:lnSpc>
                <a:spcPct val="90000"/>
              </a:lnSpc>
            </a:pPr>
            <a:r>
              <a:rPr lang="en-US" altLang="el-GR" sz="1800" dirty="0">
                <a:cs typeface="Times New Roman" panose="02020603050405020304" pitchFamily="18" charset="0"/>
              </a:rPr>
              <a:t>the base class constructors are invoked to initialize the base objects</a:t>
            </a:r>
          </a:p>
          <a:p>
            <a:pPr lvl="1">
              <a:lnSpc>
                <a:spcPct val="90000"/>
              </a:lnSpc>
            </a:pPr>
            <a:r>
              <a:rPr lang="en-US" altLang="el-GR" sz="1800" dirty="0">
                <a:cs typeface="Times New Roman" panose="02020603050405020304" pitchFamily="18" charset="0"/>
              </a:rPr>
              <a:t>the derived class constructor is used to complete the task</a:t>
            </a:r>
          </a:p>
          <a:p>
            <a:pPr>
              <a:lnSpc>
                <a:spcPct val="90000"/>
              </a:lnSpc>
            </a:pPr>
            <a:r>
              <a:rPr lang="en-US" altLang="el-GR" sz="2000" dirty="0">
                <a:solidFill>
                  <a:srgbClr val="0000FF"/>
                </a:solidFill>
                <a:cs typeface="Times New Roman" panose="02020603050405020304" pitchFamily="18" charset="0"/>
              </a:rPr>
              <a:t>The derived class constructor specifies appropriate base class constructor in the initialization list</a:t>
            </a:r>
          </a:p>
          <a:p>
            <a:pPr lvl="1">
              <a:lnSpc>
                <a:spcPct val="90000"/>
              </a:lnSpc>
            </a:pPr>
            <a:r>
              <a:rPr lang="en-US" altLang="el-GR" sz="1800" dirty="0">
                <a:cs typeface="Times New Roman" panose="02020603050405020304" pitchFamily="18" charset="0"/>
              </a:rPr>
              <a:t>If there is no constructor in base class, the compiler created default constructor used</a:t>
            </a:r>
          </a:p>
          <a:p>
            <a:pPr>
              <a:lnSpc>
                <a:spcPct val="90000"/>
              </a:lnSpc>
            </a:pPr>
            <a:r>
              <a:rPr lang="en-US" altLang="el-GR" sz="2000" dirty="0">
                <a:cs typeface="Times New Roman" panose="02020603050405020304" pitchFamily="18" charset="0"/>
              </a:rPr>
              <a:t>If the base class is derived, the procedure is applied recursively</a:t>
            </a:r>
            <a:endParaRPr lang="en-US" altLang="el-GR" sz="2000" dirty="0"/>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4</a:t>
            </a:fld>
            <a:endParaRPr lang="el-GR" altLang="el-GR"/>
          </a:p>
        </p:txBody>
      </p:sp>
    </p:spTree>
    <p:extLst>
      <p:ext uri="{BB962C8B-B14F-4D97-AF65-F5344CB8AC3E}">
        <p14:creationId xmlns:p14="http://schemas.microsoft.com/office/powerpoint/2010/main" val="417096142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Slide Number Placeholder 4"/>
          <p:cNvSpPr>
            <a:spLocks noGrp="1"/>
          </p:cNvSpPr>
          <p:nvPr>
            <p:ph type="sldNum" sz="quarter" idx="11"/>
          </p:nvPr>
        </p:nvSpPr>
        <p:spPr/>
        <p:txBody>
          <a:bodyPr/>
          <a:lstStyle/>
          <a:p>
            <a:pPr>
              <a:defRPr/>
            </a:pPr>
            <a:fld id="{F5BC3F52-2EC6-42EB-A059-4B9CED192E74}" type="slidenum">
              <a:rPr lang="el-GR" altLang="el-GR"/>
              <a:pPr>
                <a:defRPr/>
              </a:pPr>
              <a:t>40</a:t>
            </a:fld>
            <a:endParaRPr lang="el-GR" altLang="el-GR"/>
          </a:p>
        </p:txBody>
      </p:sp>
      <p:sp>
        <p:nvSpPr>
          <p:cNvPr id="34820" name="Line 2"/>
          <p:cNvSpPr>
            <a:spLocks noChangeShapeType="1"/>
          </p:cNvSpPr>
          <p:nvPr/>
        </p:nvSpPr>
        <p:spPr bwMode="auto">
          <a:xfrm flipH="1" flipV="1">
            <a:off x="5786438" y="3686175"/>
            <a:ext cx="914400" cy="784225"/>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21" name="Line 3"/>
          <p:cNvSpPr>
            <a:spLocks noChangeShapeType="1"/>
          </p:cNvSpPr>
          <p:nvPr/>
        </p:nvSpPr>
        <p:spPr bwMode="auto">
          <a:xfrm flipV="1">
            <a:off x="7215188" y="3686175"/>
            <a:ext cx="596900" cy="784225"/>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22" name="Line 4"/>
          <p:cNvSpPr>
            <a:spLocks noChangeShapeType="1"/>
          </p:cNvSpPr>
          <p:nvPr/>
        </p:nvSpPr>
        <p:spPr bwMode="auto">
          <a:xfrm flipH="1">
            <a:off x="1511300" y="3738563"/>
            <a:ext cx="914400" cy="652462"/>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23" name="Line 5"/>
          <p:cNvSpPr>
            <a:spLocks noChangeShapeType="1"/>
          </p:cNvSpPr>
          <p:nvPr/>
        </p:nvSpPr>
        <p:spPr bwMode="auto">
          <a:xfrm>
            <a:off x="2997200" y="3752850"/>
            <a:ext cx="596900" cy="581025"/>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24" name="Line 6"/>
          <p:cNvSpPr>
            <a:spLocks noChangeShapeType="1"/>
          </p:cNvSpPr>
          <p:nvPr/>
        </p:nvSpPr>
        <p:spPr bwMode="auto">
          <a:xfrm flipH="1">
            <a:off x="841375" y="4937125"/>
            <a:ext cx="614363" cy="438150"/>
          </a:xfrm>
          <a:prstGeom prst="line">
            <a:avLst/>
          </a:prstGeom>
          <a:noFill/>
          <a:ln w="50800">
            <a:solidFill>
              <a:srgbClr val="063DE8"/>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25" name="Rectangle 7"/>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l-GR" altLang="el-GR" smtClean="0"/>
              <a:t>Δύο είδη κληρονομικότητας</a:t>
            </a:r>
            <a:endParaRPr lang="en-US" altLang="el-GR" smtClean="0"/>
          </a:p>
        </p:txBody>
      </p:sp>
      <p:sp>
        <p:nvSpPr>
          <p:cNvPr id="34826" name="Rectangle 8"/>
          <p:cNvSpPr>
            <a:spLocks noChangeArrowheads="1"/>
          </p:cNvSpPr>
          <p:nvPr/>
        </p:nvSpPr>
        <p:spPr bwMode="auto">
          <a:xfrm>
            <a:off x="1149350" y="1320800"/>
            <a:ext cx="2989263"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lnSpc>
                <a:spcPct val="85000"/>
              </a:lnSpc>
            </a:pPr>
            <a:r>
              <a:rPr lang="en-US" altLang="el-GR" sz="4000">
                <a:latin typeface="Comic Sans MS" pitchFamily="66" charset="0"/>
              </a:rPr>
              <a:t>Single </a:t>
            </a:r>
            <a:br>
              <a:rPr lang="en-US" altLang="el-GR" sz="4000">
                <a:latin typeface="Comic Sans MS" pitchFamily="66" charset="0"/>
              </a:rPr>
            </a:br>
            <a:r>
              <a:rPr lang="en-US" altLang="el-GR" sz="4000">
                <a:latin typeface="Comic Sans MS" pitchFamily="66" charset="0"/>
              </a:rPr>
              <a:t>Inheritance</a:t>
            </a:r>
          </a:p>
        </p:txBody>
      </p:sp>
      <p:sp>
        <p:nvSpPr>
          <p:cNvPr id="34827" name="Rectangle 9"/>
          <p:cNvSpPr>
            <a:spLocks noChangeArrowheads="1"/>
          </p:cNvSpPr>
          <p:nvPr/>
        </p:nvSpPr>
        <p:spPr bwMode="auto">
          <a:xfrm>
            <a:off x="5310188" y="1317625"/>
            <a:ext cx="2989262" cy="1123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lnSpc>
                <a:spcPct val="85000"/>
              </a:lnSpc>
            </a:pPr>
            <a:r>
              <a:rPr lang="en-US" altLang="el-GR" sz="4000">
                <a:latin typeface="Comic Sans MS" pitchFamily="66" charset="0"/>
              </a:rPr>
              <a:t>Multiple</a:t>
            </a:r>
            <a:br>
              <a:rPr lang="en-US" altLang="el-GR" sz="4000">
                <a:latin typeface="Comic Sans MS" pitchFamily="66" charset="0"/>
              </a:rPr>
            </a:br>
            <a:r>
              <a:rPr lang="en-US" altLang="el-GR" sz="4000">
                <a:latin typeface="Comic Sans MS" pitchFamily="66" charset="0"/>
              </a:rPr>
              <a:t>Inheritance</a:t>
            </a:r>
          </a:p>
        </p:txBody>
      </p:sp>
      <p:sp>
        <p:nvSpPr>
          <p:cNvPr id="34828" name="Oval 10"/>
          <p:cNvSpPr>
            <a:spLocks noChangeArrowheads="1"/>
          </p:cNvSpPr>
          <p:nvPr/>
        </p:nvSpPr>
        <p:spPr bwMode="auto">
          <a:xfrm>
            <a:off x="676275" y="4043363"/>
            <a:ext cx="1982788" cy="1041400"/>
          </a:xfrm>
          <a:prstGeom prst="ellipse">
            <a:avLst/>
          </a:prstGeom>
          <a:gradFill rotWithShape="0">
            <a:gsLst>
              <a:gs pos="0">
                <a:srgbClr val="4CCCC0"/>
              </a:gs>
              <a:gs pos="100000">
                <a:srgbClr val="00B7A5"/>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29" name="Rectangle 11"/>
          <p:cNvSpPr>
            <a:spLocks noChangeArrowheads="1"/>
          </p:cNvSpPr>
          <p:nvPr/>
        </p:nvSpPr>
        <p:spPr bwMode="auto">
          <a:xfrm>
            <a:off x="5124450" y="2740025"/>
            <a:ext cx="1644650" cy="1069975"/>
          </a:xfrm>
          <a:prstGeom prst="rect">
            <a:avLst/>
          </a:prstGeom>
          <a:gradFill rotWithShape="0">
            <a:gsLst>
              <a:gs pos="0">
                <a:srgbClr val="EF9100"/>
              </a:gs>
              <a:gs pos="100000">
                <a:srgbClr val="F2A733"/>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0" name="Rectangle 12"/>
          <p:cNvSpPr>
            <a:spLocks noChangeArrowheads="1"/>
          </p:cNvSpPr>
          <p:nvPr/>
        </p:nvSpPr>
        <p:spPr bwMode="auto">
          <a:xfrm>
            <a:off x="6945313" y="2749550"/>
            <a:ext cx="1644650" cy="1069975"/>
          </a:xfrm>
          <a:prstGeom prst="rect">
            <a:avLst/>
          </a:prstGeom>
          <a:gradFill rotWithShape="0">
            <a:gsLst>
              <a:gs pos="0">
                <a:srgbClr val="EF9100"/>
              </a:gs>
              <a:gs pos="100000">
                <a:srgbClr val="F2A733"/>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1" name="Rectangle 13"/>
          <p:cNvSpPr>
            <a:spLocks noChangeArrowheads="1"/>
          </p:cNvSpPr>
          <p:nvPr/>
        </p:nvSpPr>
        <p:spPr bwMode="auto">
          <a:xfrm>
            <a:off x="1781175" y="2749550"/>
            <a:ext cx="1644650" cy="1069975"/>
          </a:xfrm>
          <a:prstGeom prst="rect">
            <a:avLst/>
          </a:prstGeom>
          <a:gradFill rotWithShape="0">
            <a:gsLst>
              <a:gs pos="0">
                <a:srgbClr val="EF9100"/>
              </a:gs>
              <a:gs pos="100000">
                <a:srgbClr val="F2A733"/>
              </a:gs>
            </a:gsLst>
            <a:path path="shape">
              <a:fillToRect l="50000" t="50000" r="50000" b="50000"/>
            </a:path>
          </a:gra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2" name="Oval 14"/>
          <p:cNvSpPr>
            <a:spLocks noChangeArrowheads="1"/>
          </p:cNvSpPr>
          <p:nvPr/>
        </p:nvSpPr>
        <p:spPr bwMode="auto">
          <a:xfrm>
            <a:off x="2816225" y="4000500"/>
            <a:ext cx="2011363" cy="1069975"/>
          </a:xfrm>
          <a:prstGeom prst="ellipse">
            <a:avLst/>
          </a:prstGeom>
          <a:gradFill rotWithShape="0">
            <a:gsLst>
              <a:gs pos="0">
                <a:srgbClr val="4CCCC0"/>
              </a:gs>
              <a:gs pos="100000">
                <a:srgbClr val="00B7A5"/>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3" name="Oval 15"/>
          <p:cNvSpPr>
            <a:spLocks noChangeArrowheads="1"/>
          </p:cNvSpPr>
          <p:nvPr/>
        </p:nvSpPr>
        <p:spPr bwMode="auto">
          <a:xfrm>
            <a:off x="5927725" y="4375150"/>
            <a:ext cx="2028825" cy="1001713"/>
          </a:xfrm>
          <a:prstGeom prst="ellipse">
            <a:avLst/>
          </a:prstGeom>
          <a:gradFill rotWithShape="0">
            <a:gsLst>
              <a:gs pos="0">
                <a:srgbClr val="4CCCC0"/>
              </a:gs>
              <a:gs pos="100000">
                <a:srgbClr val="00B7A5"/>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4" name="Line 16"/>
          <p:cNvSpPr>
            <a:spLocks noChangeShapeType="1"/>
          </p:cNvSpPr>
          <p:nvPr/>
        </p:nvSpPr>
        <p:spPr bwMode="auto">
          <a:xfrm>
            <a:off x="4972050" y="1484313"/>
            <a:ext cx="0" cy="5062537"/>
          </a:xfrm>
          <a:prstGeom prst="line">
            <a:avLst/>
          </a:prstGeom>
          <a:noFill/>
          <a:ln w="50800">
            <a:solidFill>
              <a:srgbClr val="00279F"/>
            </a:solidFill>
            <a:prstDash val="lgDash"/>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34835" name="Oval 17"/>
          <p:cNvSpPr>
            <a:spLocks noChangeArrowheads="1"/>
          </p:cNvSpPr>
          <p:nvPr/>
        </p:nvSpPr>
        <p:spPr bwMode="auto">
          <a:xfrm>
            <a:off x="414338" y="5249863"/>
            <a:ext cx="2032000" cy="1001712"/>
          </a:xfrm>
          <a:prstGeom prst="ellipse">
            <a:avLst/>
          </a:prstGeom>
          <a:gradFill rotWithShape="0">
            <a:gsLst>
              <a:gs pos="0">
                <a:srgbClr val="4CCCC0"/>
              </a:gs>
              <a:gs pos="100000">
                <a:srgbClr val="00B7A5"/>
              </a:gs>
            </a:gsLst>
            <a:path path="shape">
              <a:fillToRect l="50000" t="50000" r="50000" b="50000"/>
            </a:path>
          </a:gradFill>
          <a:ln>
            <a:noFill/>
          </a:ln>
          <a:effectLst/>
          <a:extLst>
            <a:ext uri="{91240B29-F687-4F45-9708-019B960494DF}">
              <a14:hiddenLine xmlns:a14="http://schemas.microsoft.com/office/drawing/2010/main" w="12700">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34836" name="Rectangle 18"/>
          <p:cNvSpPr>
            <a:spLocks noChangeArrowheads="1"/>
          </p:cNvSpPr>
          <p:nvPr/>
        </p:nvSpPr>
        <p:spPr bwMode="auto">
          <a:xfrm>
            <a:off x="1835150" y="2921000"/>
            <a:ext cx="1614488"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a:latin typeface="Comic Sans MS" pitchFamily="66" charset="0"/>
              </a:rPr>
              <a:t>BASE1</a:t>
            </a:r>
          </a:p>
        </p:txBody>
      </p:sp>
      <p:sp>
        <p:nvSpPr>
          <p:cNvPr id="34837" name="Rectangle 19"/>
          <p:cNvSpPr>
            <a:spLocks noChangeArrowheads="1"/>
          </p:cNvSpPr>
          <p:nvPr/>
        </p:nvSpPr>
        <p:spPr bwMode="auto">
          <a:xfrm>
            <a:off x="5105400" y="2895600"/>
            <a:ext cx="1687513"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a:latin typeface="Comic Sans MS" pitchFamily="66" charset="0"/>
              </a:rPr>
              <a:t>BASE2</a:t>
            </a:r>
          </a:p>
        </p:txBody>
      </p:sp>
      <p:sp>
        <p:nvSpPr>
          <p:cNvPr id="34838" name="Rectangle 20"/>
          <p:cNvSpPr>
            <a:spLocks noChangeArrowheads="1"/>
          </p:cNvSpPr>
          <p:nvPr/>
        </p:nvSpPr>
        <p:spPr bwMode="auto">
          <a:xfrm>
            <a:off x="6934200" y="2971800"/>
            <a:ext cx="1687513" cy="638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600">
                <a:latin typeface="Comic Sans MS" pitchFamily="66" charset="0"/>
              </a:rPr>
              <a:t>BASE3</a:t>
            </a:r>
          </a:p>
        </p:txBody>
      </p:sp>
      <p:sp>
        <p:nvSpPr>
          <p:cNvPr id="34839" name="Rectangle 21"/>
          <p:cNvSpPr>
            <a:spLocks noChangeArrowheads="1"/>
          </p:cNvSpPr>
          <p:nvPr/>
        </p:nvSpPr>
        <p:spPr bwMode="auto">
          <a:xfrm>
            <a:off x="665163" y="4264025"/>
            <a:ext cx="1962150"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200">
                <a:latin typeface="Comic Sans MS" pitchFamily="66" charset="0"/>
              </a:rPr>
              <a:t>DerivedA</a:t>
            </a:r>
          </a:p>
        </p:txBody>
      </p:sp>
      <p:sp>
        <p:nvSpPr>
          <p:cNvPr id="34840" name="Rectangle 22"/>
          <p:cNvSpPr>
            <a:spLocks noChangeArrowheads="1"/>
          </p:cNvSpPr>
          <p:nvPr/>
        </p:nvSpPr>
        <p:spPr bwMode="auto">
          <a:xfrm>
            <a:off x="2814638" y="4230688"/>
            <a:ext cx="1909762"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200">
                <a:latin typeface="Comic Sans MS" pitchFamily="66" charset="0"/>
              </a:rPr>
              <a:t>DerivedC</a:t>
            </a:r>
          </a:p>
        </p:txBody>
      </p:sp>
      <p:sp>
        <p:nvSpPr>
          <p:cNvPr id="34841" name="Rectangle 23"/>
          <p:cNvSpPr>
            <a:spLocks noChangeArrowheads="1"/>
          </p:cNvSpPr>
          <p:nvPr/>
        </p:nvSpPr>
        <p:spPr bwMode="auto">
          <a:xfrm>
            <a:off x="446088" y="5457825"/>
            <a:ext cx="1920875" cy="5762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200">
                <a:latin typeface="Comic Sans MS" pitchFamily="66" charset="0"/>
              </a:rPr>
              <a:t>DerivedB</a:t>
            </a:r>
          </a:p>
        </p:txBody>
      </p:sp>
      <p:sp>
        <p:nvSpPr>
          <p:cNvPr id="34842" name="Rectangle 24"/>
          <p:cNvSpPr>
            <a:spLocks noChangeArrowheads="1"/>
          </p:cNvSpPr>
          <p:nvPr/>
        </p:nvSpPr>
        <p:spPr bwMode="auto">
          <a:xfrm>
            <a:off x="5954713" y="4573588"/>
            <a:ext cx="1958975" cy="57626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el-GR" sz="3200">
                <a:latin typeface="Comic Sans MS" pitchFamily="66" charset="0"/>
              </a:rPr>
              <a:t>DerivedD</a:t>
            </a:r>
          </a:p>
        </p:txBody>
      </p:sp>
    </p:spTree>
  </p:cSld>
  <p:clrMapOvr>
    <a:masterClrMapping/>
  </p:clrMapOvr>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r>
              <a:rPr lang="en-US" altLang="el-GR" dirty="0"/>
              <a:t>Types of </a:t>
            </a:r>
            <a:r>
              <a:rPr lang="en-US" altLang="el-GR" dirty="0" smtClean="0"/>
              <a:t>Inheritance</a:t>
            </a:r>
            <a:endParaRPr lang="en-US" altLang="el-GR" dirty="0"/>
          </a:p>
        </p:txBody>
      </p:sp>
      <p:sp>
        <p:nvSpPr>
          <p:cNvPr id="15363" name="Rectangle 3"/>
          <p:cNvSpPr>
            <a:spLocks noGrp="1" noChangeArrowheads="1"/>
          </p:cNvSpPr>
          <p:nvPr>
            <p:ph type="body" idx="1"/>
          </p:nvPr>
        </p:nvSpPr>
        <p:spPr/>
        <p:txBody>
          <a:bodyPr/>
          <a:lstStyle/>
          <a:p>
            <a:r>
              <a:rPr lang="en-US" altLang="el-GR"/>
              <a:t>Example of simple inheritance</a:t>
            </a:r>
          </a:p>
        </p:txBody>
      </p:sp>
      <p:sp>
        <p:nvSpPr>
          <p:cNvPr id="15364" name="Rectangle 4"/>
          <p:cNvSpPr>
            <a:spLocks noChangeArrowheads="1"/>
          </p:cNvSpPr>
          <p:nvPr/>
        </p:nvSpPr>
        <p:spPr bwMode="auto">
          <a:xfrm>
            <a:off x="3505200" y="2667000"/>
            <a:ext cx="1600200" cy="609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5365" name="Line 5"/>
          <p:cNvSpPr>
            <a:spLocks noChangeShapeType="1"/>
          </p:cNvSpPr>
          <p:nvPr/>
        </p:nvSpPr>
        <p:spPr bwMode="auto">
          <a:xfrm flipH="1">
            <a:off x="1447800" y="4191000"/>
            <a:ext cx="137160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66" name="Line 6"/>
          <p:cNvSpPr>
            <a:spLocks noChangeShapeType="1"/>
          </p:cNvSpPr>
          <p:nvPr/>
        </p:nvSpPr>
        <p:spPr bwMode="auto">
          <a:xfrm>
            <a:off x="1447800" y="5029200"/>
            <a:ext cx="13716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67" name="Line 7"/>
          <p:cNvSpPr>
            <a:spLocks noChangeShapeType="1"/>
          </p:cNvSpPr>
          <p:nvPr/>
        </p:nvSpPr>
        <p:spPr bwMode="auto">
          <a:xfrm>
            <a:off x="2819400" y="4191000"/>
            <a:ext cx="0" cy="838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69" name="Line 9"/>
          <p:cNvSpPr>
            <a:spLocks noChangeShapeType="1"/>
          </p:cNvSpPr>
          <p:nvPr/>
        </p:nvSpPr>
        <p:spPr bwMode="auto">
          <a:xfrm flipH="1">
            <a:off x="3657600" y="3962400"/>
            <a:ext cx="6858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0" name="Line 10"/>
          <p:cNvSpPr>
            <a:spLocks noChangeShapeType="1"/>
          </p:cNvSpPr>
          <p:nvPr/>
        </p:nvSpPr>
        <p:spPr bwMode="auto">
          <a:xfrm>
            <a:off x="4343400" y="3962400"/>
            <a:ext cx="838200" cy="1066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1" name="Line 11"/>
          <p:cNvSpPr>
            <a:spLocks noChangeShapeType="1"/>
          </p:cNvSpPr>
          <p:nvPr/>
        </p:nvSpPr>
        <p:spPr bwMode="auto">
          <a:xfrm>
            <a:off x="3657600" y="5029200"/>
            <a:ext cx="15240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2" name="Line 12"/>
          <p:cNvSpPr>
            <a:spLocks noChangeShapeType="1"/>
          </p:cNvSpPr>
          <p:nvPr/>
        </p:nvSpPr>
        <p:spPr bwMode="auto">
          <a:xfrm>
            <a:off x="5638800" y="4038600"/>
            <a:ext cx="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3" name="Line 13"/>
          <p:cNvSpPr>
            <a:spLocks noChangeShapeType="1"/>
          </p:cNvSpPr>
          <p:nvPr/>
        </p:nvSpPr>
        <p:spPr bwMode="auto">
          <a:xfrm>
            <a:off x="5638800" y="4038600"/>
            <a:ext cx="12954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4" name="Line 14"/>
          <p:cNvSpPr>
            <a:spLocks noChangeShapeType="1"/>
          </p:cNvSpPr>
          <p:nvPr/>
        </p:nvSpPr>
        <p:spPr bwMode="auto">
          <a:xfrm>
            <a:off x="5638800" y="4953000"/>
            <a:ext cx="19812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5" name="Line 15"/>
          <p:cNvSpPr>
            <a:spLocks noChangeShapeType="1"/>
          </p:cNvSpPr>
          <p:nvPr/>
        </p:nvSpPr>
        <p:spPr bwMode="auto">
          <a:xfrm>
            <a:off x="6934200" y="4038600"/>
            <a:ext cx="685800" cy="9144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6" name="Line 16"/>
          <p:cNvSpPr>
            <a:spLocks noChangeShapeType="1"/>
          </p:cNvSpPr>
          <p:nvPr/>
        </p:nvSpPr>
        <p:spPr bwMode="auto">
          <a:xfrm flipV="1">
            <a:off x="2895600" y="3505200"/>
            <a:ext cx="9144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7" name="Line 17"/>
          <p:cNvSpPr>
            <a:spLocks noChangeShapeType="1"/>
          </p:cNvSpPr>
          <p:nvPr/>
        </p:nvSpPr>
        <p:spPr bwMode="auto">
          <a:xfrm flipV="1">
            <a:off x="4343400" y="3429000"/>
            <a:ext cx="0" cy="3810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5378" name="Line 18"/>
          <p:cNvSpPr>
            <a:spLocks noChangeShapeType="1"/>
          </p:cNvSpPr>
          <p:nvPr/>
        </p:nvSpPr>
        <p:spPr bwMode="auto">
          <a:xfrm flipH="1" flipV="1">
            <a:off x="5334000" y="3429000"/>
            <a:ext cx="914400" cy="5334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41</a:t>
            </a:fld>
            <a:endParaRPr lang="el-GR" altLang="el-GR"/>
          </a:p>
        </p:txBody>
      </p:sp>
    </p:spTree>
    <p:extLst>
      <p:ext uri="{BB962C8B-B14F-4D97-AF65-F5344CB8AC3E}">
        <p14:creationId xmlns:p14="http://schemas.microsoft.com/office/powerpoint/2010/main" val="3059715396"/>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altLang="el-GR" dirty="0"/>
              <a:t>Types of </a:t>
            </a:r>
            <a:r>
              <a:rPr lang="en-US" altLang="el-GR" dirty="0" smtClean="0"/>
              <a:t>Inheritance</a:t>
            </a:r>
            <a:endParaRPr lang="en-US" altLang="el-GR" dirty="0"/>
          </a:p>
        </p:txBody>
      </p:sp>
      <p:sp>
        <p:nvSpPr>
          <p:cNvPr id="17411" name="Rectangle 3"/>
          <p:cNvSpPr>
            <a:spLocks noGrp="1" noChangeArrowheads="1"/>
          </p:cNvSpPr>
          <p:nvPr>
            <p:ph type="body" idx="1"/>
          </p:nvPr>
        </p:nvSpPr>
        <p:spPr/>
        <p:txBody>
          <a:bodyPr/>
          <a:lstStyle/>
          <a:p>
            <a:r>
              <a:rPr lang="en-US" altLang="el-GR"/>
              <a:t>Example of multiple inheritance</a:t>
            </a:r>
          </a:p>
        </p:txBody>
      </p:sp>
      <p:sp>
        <p:nvSpPr>
          <p:cNvPr id="17412" name="Oval 4"/>
          <p:cNvSpPr>
            <a:spLocks noChangeArrowheads="1"/>
          </p:cNvSpPr>
          <p:nvPr/>
        </p:nvSpPr>
        <p:spPr bwMode="auto">
          <a:xfrm>
            <a:off x="1828800" y="2667000"/>
            <a:ext cx="1066800" cy="9906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3" name="Rectangle 5"/>
          <p:cNvSpPr>
            <a:spLocks noChangeArrowheads="1"/>
          </p:cNvSpPr>
          <p:nvPr/>
        </p:nvSpPr>
        <p:spPr bwMode="auto">
          <a:xfrm>
            <a:off x="3733800" y="2743200"/>
            <a:ext cx="1295400" cy="9144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4" name="Rectangle 6"/>
          <p:cNvSpPr>
            <a:spLocks noChangeArrowheads="1"/>
          </p:cNvSpPr>
          <p:nvPr/>
        </p:nvSpPr>
        <p:spPr bwMode="auto">
          <a:xfrm>
            <a:off x="1219200" y="4495800"/>
            <a:ext cx="1828800" cy="137160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5" name="Oval 7"/>
          <p:cNvSpPr>
            <a:spLocks noChangeArrowheads="1"/>
          </p:cNvSpPr>
          <p:nvPr/>
        </p:nvSpPr>
        <p:spPr bwMode="auto">
          <a:xfrm>
            <a:off x="1752600" y="4724400"/>
            <a:ext cx="838200" cy="9144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6" name="Rectangle 8"/>
          <p:cNvSpPr>
            <a:spLocks noChangeArrowheads="1"/>
          </p:cNvSpPr>
          <p:nvPr/>
        </p:nvSpPr>
        <p:spPr bwMode="auto">
          <a:xfrm>
            <a:off x="4800600" y="4876800"/>
            <a:ext cx="1295400" cy="8382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bg1"/>
                </a:solidFill>
              </a14:hiddenFill>
            </a:ext>
            <a:ext uri="{AF507438-7753-43E0-B8FC-AC1667EBCBE1}">
              <a14:hiddenEffects xmlns:a14="http://schemas.microsoft.com/office/drawing/2010/main">
                <a:effectLst>
                  <a:outerShdw dist="107763" dir="2700000" algn="ctr" rotWithShape="0">
                    <a:schemeClr val="bg2"/>
                  </a:outerShdw>
                </a:effectLst>
              </a14:hiddenEffects>
            </a:ext>
          </a:extLst>
        </p:spPr>
        <p:txBody>
          <a:bodyPr wrap="none" anchor="ctr"/>
          <a:lstStyle/>
          <a:p>
            <a:endParaRPr lang="el-GR"/>
          </a:p>
        </p:txBody>
      </p:sp>
      <p:sp>
        <p:nvSpPr>
          <p:cNvPr id="17417" name="Oval 9"/>
          <p:cNvSpPr>
            <a:spLocks noChangeArrowheads="1"/>
          </p:cNvSpPr>
          <p:nvPr/>
        </p:nvSpPr>
        <p:spPr bwMode="auto">
          <a:xfrm>
            <a:off x="4953000" y="3962400"/>
            <a:ext cx="914400" cy="914400"/>
          </a:xfrm>
          <a:prstGeom prst="ellipse">
            <a:avLst/>
          </a:prstGeom>
          <a:noFill/>
          <a:ln w="9525">
            <a:solidFill>
              <a:schemeClr val="tx1"/>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17418" name="Line 10"/>
          <p:cNvSpPr>
            <a:spLocks noChangeShapeType="1"/>
          </p:cNvSpPr>
          <p:nvPr/>
        </p:nvSpPr>
        <p:spPr bwMode="auto">
          <a:xfrm flipV="1">
            <a:off x="2057400" y="3810000"/>
            <a:ext cx="3048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7419" name="Line 11"/>
          <p:cNvSpPr>
            <a:spLocks noChangeShapeType="1"/>
          </p:cNvSpPr>
          <p:nvPr/>
        </p:nvSpPr>
        <p:spPr bwMode="auto">
          <a:xfrm flipV="1">
            <a:off x="2057400" y="3810000"/>
            <a:ext cx="175260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7420" name="Line 12"/>
          <p:cNvSpPr>
            <a:spLocks noChangeShapeType="1"/>
          </p:cNvSpPr>
          <p:nvPr/>
        </p:nvSpPr>
        <p:spPr bwMode="auto">
          <a:xfrm flipH="1" flipV="1">
            <a:off x="2819400" y="3657600"/>
            <a:ext cx="1828800" cy="8382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17421" name="Line 13"/>
          <p:cNvSpPr>
            <a:spLocks noChangeShapeType="1"/>
          </p:cNvSpPr>
          <p:nvPr/>
        </p:nvSpPr>
        <p:spPr bwMode="auto">
          <a:xfrm flipH="1" flipV="1">
            <a:off x="4419600" y="3810000"/>
            <a:ext cx="228600" cy="6858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42</a:t>
            </a:fld>
            <a:endParaRPr lang="el-GR" altLang="el-GR"/>
          </a:p>
        </p:txBody>
      </p:sp>
    </p:spTree>
    <p:extLst>
      <p:ext uri="{BB962C8B-B14F-4D97-AF65-F5344CB8AC3E}">
        <p14:creationId xmlns:p14="http://schemas.microsoft.com/office/powerpoint/2010/main" val="2289073645"/>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787708A3-7D96-447B-A2C0-BA54FAF677D8}" type="slidenum">
              <a:rPr lang="el-GR" altLang="el-GR"/>
              <a:pPr>
                <a:defRPr/>
              </a:pPr>
              <a:t>43</a:t>
            </a:fld>
            <a:endParaRPr lang="el-GR" altLang="el-GR"/>
          </a:p>
        </p:txBody>
      </p:sp>
      <p:sp>
        <p:nvSpPr>
          <p:cNvPr id="35844" name="Rectangle 2"/>
          <p:cNvSpPr>
            <a:spLocks noGrp="1" noChangeArrowheads="1"/>
          </p:cNvSpPr>
          <p:nvPr>
            <p:ph type="title"/>
          </p:nvPr>
        </p:nvSpPr>
        <p:spPr/>
        <p:txBody>
          <a:bodyPr/>
          <a:lstStyle/>
          <a:p>
            <a:pPr eaLnBrk="1" hangingPunct="1"/>
            <a:r>
              <a:rPr lang="el-GR" altLang="el-GR" smtClean="0"/>
              <a:t>Βασικά χαρακτηριστικά (συνέχεια)</a:t>
            </a:r>
            <a:endParaRPr lang="en-US" altLang="el-GR" smtClean="0"/>
          </a:p>
        </p:txBody>
      </p:sp>
      <p:sp>
        <p:nvSpPr>
          <p:cNvPr id="35845" name="Rectangle 3"/>
          <p:cNvSpPr>
            <a:spLocks noGrp="1" noChangeArrowheads="1"/>
          </p:cNvSpPr>
          <p:nvPr>
            <p:ph type="body" idx="1"/>
          </p:nvPr>
        </p:nvSpPr>
        <p:spPr/>
        <p:txBody>
          <a:bodyPr/>
          <a:lstStyle/>
          <a:p>
            <a:pPr eaLnBrk="1" hangingPunct="1">
              <a:lnSpc>
                <a:spcPct val="80000"/>
              </a:lnSpc>
              <a:buFontTx/>
              <a:buNone/>
            </a:pPr>
            <a:r>
              <a:rPr lang="el-GR" altLang="el-GR" sz="2400" smtClean="0">
                <a:solidFill>
                  <a:srgbClr val="CC0000"/>
                </a:solidFill>
              </a:rPr>
              <a:t>Η πολλαπλή κληρονομικότητα :</a:t>
            </a:r>
          </a:p>
          <a:p>
            <a:pPr eaLnBrk="1" hangingPunct="1">
              <a:lnSpc>
                <a:spcPct val="80000"/>
              </a:lnSpc>
            </a:pPr>
            <a:r>
              <a:rPr lang="el-GR" altLang="el-GR" sz="2400" smtClean="0"/>
              <a:t>είναι ένα ισχυρό αντικειμενοστραφές χαρακτηριστικό που ενισχύει τη διαμοίραση ιδιοτήτων μεταξύ παρόμοιων υποκλάσεων και συνδέει όλες τις κλάσεις σε ένα ιεραρχικό δένδρο με μια μοναδική κλάση ως ρίζα.</a:t>
            </a:r>
          </a:p>
          <a:p>
            <a:pPr eaLnBrk="1" hangingPunct="1">
              <a:lnSpc>
                <a:spcPct val="80000"/>
              </a:lnSpc>
            </a:pPr>
            <a:r>
              <a:rPr lang="el-GR" altLang="el-GR" sz="2400" smtClean="0">
                <a:solidFill>
                  <a:schemeClr val="accent2"/>
                </a:solidFill>
              </a:rPr>
              <a:t>μπορεί να χρησιμοποιηθεί για την αποτύπωση των ιεραρχικών δομών του πραγματικού κόσμου που είναι πλησιέστερα στο μοντέλο</a:t>
            </a:r>
            <a:r>
              <a:rPr lang="el-GR" altLang="el-GR" sz="2400" smtClean="0"/>
              <a:t>. Συχνά οι υπερκλάσεις δεν αντιπροσωπεύουν καμία από τις οντότητες που υπάρχουν στην εφαρμογή. </a:t>
            </a:r>
          </a:p>
          <a:p>
            <a:pPr eaLnBrk="1" hangingPunct="1">
              <a:lnSpc>
                <a:spcPct val="80000"/>
              </a:lnSpc>
            </a:pPr>
            <a:r>
              <a:rPr lang="el-GR" altLang="el-GR" sz="2400" smtClean="0">
                <a:solidFill>
                  <a:schemeClr val="accent2"/>
                </a:solidFill>
              </a:rPr>
              <a:t>στον αντικειμενοστραφή προγραμματισμό συνήθως υλοποιείται κατά τη διάρκεια του χρόνου σύνδεσης και έτσι δεν απαιτεί πρόσβαση στον πηγαίο κώδικα της κλάσης - γονέα.</a:t>
            </a:r>
            <a:endParaRPr lang="en-US" altLang="el-GR" sz="2400" smtClean="0">
              <a:solidFill>
                <a:schemeClr val="accent2"/>
              </a:solidFill>
            </a:endParaRPr>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C154E65-F0BB-4327-9AF7-3F5F89F2B337}" type="slidenum">
              <a:rPr lang="el-GR" altLang="el-GR"/>
              <a:pPr>
                <a:defRPr/>
              </a:pPr>
              <a:t>44</a:t>
            </a:fld>
            <a:endParaRPr lang="el-GR" altLang="el-GR"/>
          </a:p>
        </p:txBody>
      </p:sp>
      <p:sp>
        <p:nvSpPr>
          <p:cNvPr id="36868" name="Rectangle 2"/>
          <p:cNvSpPr>
            <a:spLocks noGrp="1" noChangeArrowheads="1"/>
          </p:cNvSpPr>
          <p:nvPr>
            <p:ph type="title"/>
          </p:nvPr>
        </p:nvSpPr>
        <p:spPr/>
        <p:txBody>
          <a:bodyPr/>
          <a:lstStyle/>
          <a:p>
            <a:pPr eaLnBrk="1" hangingPunct="1"/>
            <a:r>
              <a:rPr lang="el-GR" altLang="el-GR" smtClean="0"/>
              <a:t>Βασικά χαρακτηριστικά (συνέχεια)</a:t>
            </a:r>
            <a:endParaRPr lang="en-US" altLang="el-GR" smtClean="0"/>
          </a:p>
        </p:txBody>
      </p:sp>
      <p:sp>
        <p:nvSpPr>
          <p:cNvPr id="36869" name="Rectangle 3"/>
          <p:cNvSpPr>
            <a:spLocks noGrp="1" noChangeArrowheads="1"/>
          </p:cNvSpPr>
          <p:nvPr>
            <p:ph type="body" idx="1"/>
          </p:nvPr>
        </p:nvSpPr>
        <p:spPr>
          <a:xfrm>
            <a:off x="179512" y="1196975"/>
            <a:ext cx="8659688" cy="4899025"/>
          </a:xfrm>
        </p:spPr>
        <p:txBody>
          <a:bodyPr/>
          <a:lstStyle/>
          <a:p>
            <a:pPr eaLnBrk="1" hangingPunct="1">
              <a:lnSpc>
                <a:spcPct val="80000"/>
              </a:lnSpc>
            </a:pPr>
            <a:r>
              <a:rPr lang="el-GR" altLang="el-GR" sz="2400" dirty="0" smtClean="0"/>
              <a:t>Επειδή η κληρονομικότητα είναι σημαντική στην αντικειμενοστραφή προσέγγιση συχνά τονίζεται υπέρμετρα και μπορεί κάποιος να θεωρήσει ότι αυτή μπορεί να χρησιμοποιηθεί οπουδήποτε. Αυτό μπορεί να έχει ως αποτέλεσμα άτεχνους και υπέρ</a:t>
            </a:r>
            <a:r>
              <a:rPr lang="en-US" altLang="el-GR" sz="2400" dirty="0" smtClean="0"/>
              <a:t>-</a:t>
            </a:r>
            <a:r>
              <a:rPr lang="el-GR" altLang="el-GR" sz="2400" dirty="0" smtClean="0"/>
              <a:t>σύνθετους σχεδιασμούς. </a:t>
            </a:r>
            <a:r>
              <a:rPr lang="el-GR" altLang="el-GR" sz="2400" dirty="0" err="1" smtClean="0"/>
              <a:t>Αντ</a:t>
            </a:r>
            <a:r>
              <a:rPr lang="el-GR" altLang="el-GR" sz="2400" dirty="0" smtClean="0"/>
              <a:t>’ αυτού θα ήταν προτιμότερο να γίνει μια πρώτη προσέγγιση στη σύνθεση νέων κλάσεων, ώστε να παραχθούν απλούστερα και καθαρότερα σχέδια. </a:t>
            </a:r>
            <a:r>
              <a:rPr lang="el-GR" altLang="el-GR" sz="2400" b="1" u="sng" dirty="0" smtClean="0">
                <a:solidFill>
                  <a:schemeClr val="accent2"/>
                </a:solidFill>
              </a:rPr>
              <a:t>Η εμπειρία είναι ο σημαντικότερος παράγοντας που καθορίζει πότε πραγματικά χρειάζεται η κληρονομικότητα.</a:t>
            </a:r>
          </a:p>
          <a:p>
            <a:pPr eaLnBrk="1" hangingPunct="1">
              <a:lnSpc>
                <a:spcPct val="80000"/>
              </a:lnSpc>
            </a:pPr>
            <a:r>
              <a:rPr lang="el-GR" altLang="el-GR" sz="2400" dirty="0" smtClean="0">
                <a:solidFill>
                  <a:srgbClr val="CC0000"/>
                </a:solidFill>
              </a:rPr>
              <a:t>Οι σχέσεις κληρονομικότητας θα πρέπει να καθοριστούν κατά τη διάρκεια ενός προκαταρκτικού σχεδιασμού και να επιβεβαιωθούν στη συνέχεια κατά τη διάρκεια  λεπτομερούς σχεδιασμού καθώς αποτελούν πρωτεύοντες μηχανισμούς για τη μεγιστοποίηση της εκ νέου χρήσης του κώδικα.</a:t>
            </a:r>
            <a:endParaRPr lang="en-US" altLang="el-GR" sz="2400" dirty="0" smtClean="0">
              <a:solidFill>
                <a:srgbClr val="CC0000"/>
              </a:solidFill>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E6C61434-5241-4EEF-91ED-E23B3D0CC368}" type="slidenum">
              <a:rPr lang="el-GR" altLang="el-GR"/>
              <a:pPr>
                <a:defRPr/>
              </a:pPr>
              <a:t>45</a:t>
            </a:fld>
            <a:endParaRPr lang="el-GR" altLang="el-GR"/>
          </a:p>
        </p:txBody>
      </p:sp>
      <p:sp>
        <p:nvSpPr>
          <p:cNvPr id="37892" name="Rectangle 2"/>
          <p:cNvSpPr>
            <a:spLocks noGrp="1" noChangeArrowheads="1"/>
          </p:cNvSpPr>
          <p:nvPr>
            <p:ph type="title"/>
          </p:nvPr>
        </p:nvSpPr>
        <p:spPr/>
        <p:txBody>
          <a:bodyPr/>
          <a:lstStyle/>
          <a:p>
            <a:pPr eaLnBrk="1" hangingPunct="1"/>
            <a:r>
              <a:rPr lang="el-GR" altLang="el-GR" smtClean="0"/>
              <a:t>Βασικά χαρακτηριστικά (συνέχεια)</a:t>
            </a:r>
            <a:endParaRPr lang="en-US" altLang="el-GR" smtClean="0"/>
          </a:p>
        </p:txBody>
      </p:sp>
      <p:sp>
        <p:nvSpPr>
          <p:cNvPr id="37893" name="Rectangle 3"/>
          <p:cNvSpPr>
            <a:spLocks noGrp="1" noChangeArrowheads="1"/>
          </p:cNvSpPr>
          <p:nvPr>
            <p:ph type="body" idx="1"/>
          </p:nvPr>
        </p:nvSpPr>
        <p:spPr/>
        <p:txBody>
          <a:bodyPr/>
          <a:lstStyle/>
          <a:p>
            <a:pPr eaLnBrk="1" hangingPunct="1"/>
            <a:r>
              <a:rPr lang="el-GR" altLang="el-GR" smtClean="0"/>
              <a:t>είναι ένας αφαιρετικός μηχανισμός που μπορεί να χρησιμοποιηθεί για την ταξινόμηση οντοτήτων</a:t>
            </a:r>
          </a:p>
          <a:p>
            <a:pPr eaLnBrk="1" hangingPunct="1"/>
            <a:r>
              <a:rPr lang="el-GR" altLang="el-GR" smtClean="0">
                <a:solidFill>
                  <a:srgbClr val="CC0000"/>
                </a:solidFill>
              </a:rPr>
              <a:t>επιτρέπει την επαναχρησιμοποίηση σε επίπεδο σχεδιασμού και προγραμματισμού και  προσαρμόζεται εύκολα σε μεταβολές</a:t>
            </a:r>
          </a:p>
          <a:p>
            <a:pPr eaLnBrk="1" hangingPunct="1"/>
            <a:r>
              <a:rPr lang="el-GR" altLang="el-GR" smtClean="0">
                <a:solidFill>
                  <a:schemeClr val="accent2"/>
                </a:solidFill>
              </a:rPr>
              <a:t>το γράφημα κληρονομικότητας, που προκύπτει από τη σχεδίαση της ιεραρχίας των κλάσεων, είναι μια πηγή γνώσης σχετικά με την οργάνωση των συστημάτων</a:t>
            </a:r>
            <a:endParaRPr lang="en-US" altLang="el-GR" smtClean="0">
              <a:solidFill>
                <a:schemeClr val="accent2"/>
              </a:solidFill>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66166F0-542C-4B09-965F-4DBE94F14D5E}" type="slidenum">
              <a:rPr lang="el-GR" altLang="el-GR"/>
              <a:pPr>
                <a:defRPr/>
              </a:pPr>
              <a:t>46</a:t>
            </a:fld>
            <a:endParaRPr lang="el-GR" altLang="el-GR"/>
          </a:p>
        </p:txBody>
      </p:sp>
      <p:sp>
        <p:nvSpPr>
          <p:cNvPr id="38916" name="Rectangle 2"/>
          <p:cNvSpPr>
            <a:spLocks noGrp="1" noChangeArrowheads="1"/>
          </p:cNvSpPr>
          <p:nvPr>
            <p:ph type="title"/>
          </p:nvPr>
        </p:nvSpPr>
        <p:spPr/>
        <p:txBody>
          <a:bodyPr/>
          <a:lstStyle/>
          <a:p>
            <a:pPr eaLnBrk="1" hangingPunct="1"/>
            <a:r>
              <a:rPr lang="el-GR" altLang="el-GR" smtClean="0"/>
              <a:t>Προβλήματα</a:t>
            </a:r>
            <a:endParaRPr lang="en-US" altLang="el-GR" smtClean="0"/>
          </a:p>
        </p:txBody>
      </p:sp>
      <p:sp>
        <p:nvSpPr>
          <p:cNvPr id="38917" name="Rectangle 3"/>
          <p:cNvSpPr>
            <a:spLocks noGrp="1" noChangeArrowheads="1"/>
          </p:cNvSpPr>
          <p:nvPr>
            <p:ph type="body" idx="1"/>
          </p:nvPr>
        </p:nvSpPr>
        <p:spPr/>
        <p:txBody>
          <a:bodyPr/>
          <a:lstStyle/>
          <a:p>
            <a:pPr eaLnBrk="1" hangingPunct="1"/>
            <a:r>
              <a:rPr lang="el-GR" altLang="el-GR" sz="2400" smtClean="0"/>
              <a:t>οι κλάσεις αντικειμένων δεν είναι ανεξάρτητες και δεν μπορούν να γίνουν κατανοητές δίχως αναφορά στις υπερκλάσεις τους.</a:t>
            </a:r>
          </a:p>
          <a:p>
            <a:pPr eaLnBrk="1" hangingPunct="1"/>
            <a:r>
              <a:rPr lang="el-GR" altLang="el-GR" sz="2400" smtClean="0"/>
              <a:t>οι σχεδιαστές των συστημάτων έχουν την τάση να χρησιμοποιούν υπερβολικά το γράφημα κληρονομικότητας που έχει δημιουργηθεί κατά τη διάρκεια της ανάλυσης γεγονός που μπορεί να οδηγήσει σε σημαντική μείωση της αποδοτικότητας</a:t>
            </a:r>
          </a:p>
          <a:p>
            <a:pPr eaLnBrk="1" hangingPunct="1"/>
            <a:r>
              <a:rPr lang="el-GR" altLang="el-GR" sz="2400" smtClean="0"/>
              <a:t>τα γραφήματα κληρονομικότητας για την ανάλυση, τον σχεδιασμό και την υλοποίηση έχουν διαφορετικές συναρτήσεις (λειτουργίες) και θα πρέπει να διατηρούνται ξεχωριστά.</a:t>
            </a:r>
            <a:endParaRPr lang="en-US" altLang="el-GR" sz="2400" smtClean="0"/>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C88FA7C-7A40-40E3-BB99-37700ECAF7C5}" type="slidenum">
              <a:rPr lang="el-GR" altLang="el-GR"/>
              <a:pPr>
                <a:defRPr/>
              </a:pPr>
              <a:t>47</a:t>
            </a:fld>
            <a:endParaRPr lang="el-GR" altLang="el-GR"/>
          </a:p>
        </p:txBody>
      </p:sp>
      <p:sp>
        <p:nvSpPr>
          <p:cNvPr id="39940" name="Rectangle 2"/>
          <p:cNvSpPr>
            <a:spLocks noGrp="1" noChangeArrowheads="1"/>
          </p:cNvSpPr>
          <p:nvPr>
            <p:ph type="title"/>
          </p:nvPr>
        </p:nvSpPr>
        <p:spPr/>
        <p:txBody>
          <a:bodyPr/>
          <a:lstStyle/>
          <a:p>
            <a:pPr eaLnBrk="1" hangingPunct="1"/>
            <a:r>
              <a:rPr lang="el-GR" altLang="el-GR" smtClean="0"/>
              <a:t>Ορισμοί &amp; χαρακτηριστικά</a:t>
            </a:r>
            <a:endParaRPr lang="en-US" altLang="el-GR" smtClean="0"/>
          </a:p>
        </p:txBody>
      </p:sp>
      <p:sp>
        <p:nvSpPr>
          <p:cNvPr id="39941" name="Rectangle 3"/>
          <p:cNvSpPr>
            <a:spLocks noGrp="1" noChangeArrowheads="1"/>
          </p:cNvSpPr>
          <p:nvPr>
            <p:ph type="body" idx="1"/>
          </p:nvPr>
        </p:nvSpPr>
        <p:spPr/>
        <p:txBody>
          <a:bodyPr/>
          <a:lstStyle/>
          <a:p>
            <a:pPr eaLnBrk="1" hangingPunct="1">
              <a:lnSpc>
                <a:spcPct val="120000"/>
              </a:lnSpc>
            </a:pPr>
            <a:r>
              <a:rPr lang="el-GR" altLang="el-GR" sz="2400" smtClean="0"/>
              <a:t>Η βασική κλάση (ονομάζεται </a:t>
            </a:r>
            <a:r>
              <a:rPr lang="en-US" altLang="el-GR" sz="2400" b="1" smtClean="0">
                <a:solidFill>
                  <a:srgbClr val="FF0000"/>
                </a:solidFill>
              </a:rPr>
              <a:t>base class</a:t>
            </a:r>
            <a:r>
              <a:rPr lang="en-US" altLang="el-GR" sz="2400" smtClean="0"/>
              <a:t>), </a:t>
            </a:r>
            <a:r>
              <a:rPr lang="el-GR" altLang="el-GR" sz="2400" smtClean="0"/>
              <a:t>δεν τροποποιείται, αλλά η νέα κλάση (ονομάζεται </a:t>
            </a:r>
            <a:r>
              <a:rPr lang="en-US" altLang="el-GR" sz="2400" b="1" smtClean="0">
                <a:solidFill>
                  <a:srgbClr val="FF0000"/>
                </a:solidFill>
              </a:rPr>
              <a:t>derived class</a:t>
            </a:r>
            <a:r>
              <a:rPr lang="en-US" altLang="el-GR" sz="2400" smtClean="0"/>
              <a:t> – </a:t>
            </a:r>
            <a:r>
              <a:rPr lang="el-GR" altLang="el-GR" sz="2400" smtClean="0"/>
              <a:t>παραγόμενη ή </a:t>
            </a:r>
            <a:r>
              <a:rPr lang="el-GR" altLang="el-GR" sz="2400" b="1" smtClean="0">
                <a:solidFill>
                  <a:srgbClr val="FF0000"/>
                </a:solidFill>
              </a:rPr>
              <a:t>απορρέουσα κλάση</a:t>
            </a:r>
            <a:r>
              <a:rPr lang="en-US" altLang="el-GR" sz="2400" smtClean="0"/>
              <a:t>) </a:t>
            </a:r>
            <a:r>
              <a:rPr lang="el-GR" altLang="el-GR" sz="2400" smtClean="0"/>
              <a:t>μπορεί να χρησιμοποιεί όλα τα χαρακτηριστικά της παλιάς καθώς και νέα δικά της χαρακτηριστικά (</a:t>
            </a:r>
            <a:r>
              <a:rPr lang="en-US" altLang="el-GR" sz="2400" smtClean="0"/>
              <a:t>data members </a:t>
            </a:r>
            <a:r>
              <a:rPr lang="el-GR" altLang="el-GR" sz="2400" smtClean="0"/>
              <a:t>και </a:t>
            </a:r>
            <a:r>
              <a:rPr lang="en-US" altLang="el-GR" sz="2400" smtClean="0"/>
              <a:t>member functions).</a:t>
            </a:r>
          </a:p>
          <a:p>
            <a:pPr eaLnBrk="1" hangingPunct="1">
              <a:lnSpc>
                <a:spcPct val="120000"/>
              </a:lnSpc>
            </a:pPr>
            <a:r>
              <a:rPr lang="el-GR" altLang="el-GR" sz="2400" b="1" u="sng" smtClean="0">
                <a:solidFill>
                  <a:srgbClr val="CC0000"/>
                </a:solidFill>
              </a:rPr>
              <a:t>Η δημιουργία μιας απορρέουσας κλάσης δεν επηρεάζει τον πηγαίο κώδικα της βασικής κλάσης.</a:t>
            </a:r>
            <a:r>
              <a:rPr lang="el-GR" altLang="el-GR" sz="2400" b="1" u="sng" smtClean="0"/>
              <a:t> Η ακεραιότητα της βασικής κλάσης προστατεύεται από την κληρονομικότητα.</a:t>
            </a:r>
            <a:endParaRPr lang="en-US" altLang="el-GR" sz="2400" b="1" u="sng" smtClean="0"/>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4DCA1E40-C5C3-4A62-9EEB-B2BFE031BC7B}" type="slidenum">
              <a:rPr lang="el-GR" altLang="el-GR"/>
              <a:pPr>
                <a:defRPr/>
              </a:pPr>
              <a:t>48</a:t>
            </a:fld>
            <a:endParaRPr lang="el-GR" altLang="el-GR"/>
          </a:p>
        </p:txBody>
      </p:sp>
      <p:sp>
        <p:nvSpPr>
          <p:cNvPr id="40964" name="Rectangle 2"/>
          <p:cNvSpPr>
            <a:spLocks noGrp="1" noChangeArrowheads="1"/>
          </p:cNvSpPr>
          <p:nvPr>
            <p:ph type="title"/>
          </p:nvPr>
        </p:nvSpPr>
        <p:spPr/>
        <p:txBody>
          <a:bodyPr/>
          <a:lstStyle/>
          <a:p>
            <a:pPr eaLnBrk="1" hangingPunct="1"/>
            <a:r>
              <a:rPr lang="el-GR" altLang="el-GR" sz="2800" smtClean="0"/>
              <a:t>Πότε μπορεί να χρησιμοποιηθεί η κληρονομικότητα;</a:t>
            </a:r>
            <a:endParaRPr lang="en-US" altLang="el-GR" sz="2800" smtClean="0"/>
          </a:p>
        </p:txBody>
      </p:sp>
      <p:sp>
        <p:nvSpPr>
          <p:cNvPr id="40965" name="Rectangle 3"/>
          <p:cNvSpPr>
            <a:spLocks noGrp="1" noChangeArrowheads="1"/>
          </p:cNvSpPr>
          <p:nvPr>
            <p:ph type="body" idx="1"/>
          </p:nvPr>
        </p:nvSpPr>
        <p:spPr/>
        <p:txBody>
          <a:bodyPr/>
          <a:lstStyle/>
          <a:p>
            <a:pPr eaLnBrk="1" hangingPunct="1"/>
            <a:r>
              <a:rPr lang="en-US" altLang="el-GR" sz="3200" smtClean="0">
                <a:solidFill>
                  <a:srgbClr val="CC0000"/>
                </a:solidFill>
              </a:rPr>
              <a:t>Object-Oriented Design guideline:</a:t>
            </a:r>
            <a:endParaRPr lang="el-GR" altLang="el-GR" sz="2500" i="1" smtClean="0">
              <a:solidFill>
                <a:srgbClr val="CC0000"/>
              </a:solidFill>
            </a:endParaRPr>
          </a:p>
          <a:p>
            <a:pPr lvl="1" eaLnBrk="1" hangingPunct="1">
              <a:lnSpc>
                <a:spcPct val="150000"/>
              </a:lnSpc>
              <a:buFontTx/>
              <a:buNone/>
            </a:pPr>
            <a:r>
              <a:rPr lang="el-GR" altLang="el-GR" sz="2800" smtClean="0"/>
              <a:t>	</a:t>
            </a:r>
            <a:r>
              <a:rPr lang="en-US" altLang="el-GR" sz="2800" smtClean="0"/>
              <a:t>If two or more classes have common data and behavior, then those classes should inherit from a common base class that captures those data and methods</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1AAAC657-E087-46FB-A6DE-4C45EA41BF50}" type="slidenum">
              <a:rPr lang="el-GR" altLang="el-GR"/>
              <a:pPr>
                <a:defRPr/>
              </a:pPr>
              <a:t>49</a:t>
            </a:fld>
            <a:endParaRPr lang="el-GR" altLang="el-GR"/>
          </a:p>
        </p:txBody>
      </p:sp>
      <p:sp>
        <p:nvSpPr>
          <p:cNvPr id="41988" name="Rectangle 2"/>
          <p:cNvSpPr>
            <a:spLocks noGrp="1" noChangeArrowheads="1"/>
          </p:cNvSpPr>
          <p:nvPr>
            <p:ph type="title"/>
          </p:nvPr>
        </p:nvSpPr>
        <p:spPr>
          <a:xfrm>
            <a:off x="685800" y="152400"/>
            <a:ext cx="7772400" cy="685800"/>
          </a:xfrm>
        </p:spPr>
        <p:txBody>
          <a:bodyPr/>
          <a:lstStyle/>
          <a:p>
            <a:pPr eaLnBrk="1" hangingPunct="1"/>
            <a:r>
              <a:rPr lang="el-GR" altLang="el-GR" smtClean="0"/>
              <a:t>5. Είδη κληρονομικότητας</a:t>
            </a:r>
            <a:endParaRPr lang="en-US" altLang="el-GR" smtClean="0"/>
          </a:p>
        </p:txBody>
      </p:sp>
      <p:sp>
        <p:nvSpPr>
          <p:cNvPr id="41989" name="Rectangle 3"/>
          <p:cNvSpPr>
            <a:spLocks noGrp="1" noChangeArrowheads="1"/>
          </p:cNvSpPr>
          <p:nvPr>
            <p:ph type="body" idx="1"/>
          </p:nvPr>
        </p:nvSpPr>
        <p:spPr>
          <a:xfrm>
            <a:off x="381000" y="914400"/>
            <a:ext cx="8534400" cy="5181600"/>
          </a:xfrm>
        </p:spPr>
        <p:txBody>
          <a:bodyPr/>
          <a:lstStyle/>
          <a:p>
            <a:pPr eaLnBrk="1" hangingPunct="1"/>
            <a:r>
              <a:rPr lang="el-GR" altLang="el-GR" sz="2400" smtClean="0"/>
              <a:t>Κληρονομικότητα (</a:t>
            </a:r>
            <a:r>
              <a:rPr lang="en-US" altLang="el-GR" sz="2400" smtClean="0"/>
              <a:t>Inheritance</a:t>
            </a:r>
            <a:r>
              <a:rPr lang="el-GR" altLang="el-GR" sz="2400" smtClean="0"/>
              <a:t>)</a:t>
            </a:r>
            <a:endParaRPr lang="en-US" altLang="el-GR" sz="2400" smtClean="0"/>
          </a:p>
          <a:p>
            <a:pPr lvl="1" eaLnBrk="1" hangingPunct="1"/>
            <a:r>
              <a:rPr lang="el-GR" altLang="el-GR" b="1" smtClean="0">
                <a:solidFill>
                  <a:srgbClr val="CC0000"/>
                </a:solidFill>
              </a:rPr>
              <a:t>Απλή (</a:t>
            </a:r>
            <a:r>
              <a:rPr lang="en-US" altLang="el-GR" b="1" smtClean="0">
                <a:solidFill>
                  <a:srgbClr val="CC0000"/>
                </a:solidFill>
              </a:rPr>
              <a:t>Single Inheritance</a:t>
            </a:r>
            <a:r>
              <a:rPr lang="el-GR" altLang="el-GR" b="1" smtClean="0">
                <a:solidFill>
                  <a:srgbClr val="CC0000"/>
                </a:solidFill>
              </a:rPr>
              <a:t>)</a:t>
            </a:r>
            <a:endParaRPr lang="en-US" altLang="el-GR" b="1" smtClean="0">
              <a:solidFill>
                <a:srgbClr val="CC0000"/>
              </a:solidFill>
            </a:endParaRPr>
          </a:p>
          <a:p>
            <a:pPr lvl="2" eaLnBrk="1" hangingPunct="1"/>
            <a:r>
              <a:rPr lang="el-GR" altLang="el-GR" smtClean="0"/>
              <a:t>Η κλάση κληρονομεί από μια βασική κλάση</a:t>
            </a:r>
            <a:endParaRPr lang="en-US" altLang="el-GR" smtClean="0"/>
          </a:p>
          <a:p>
            <a:pPr lvl="1" eaLnBrk="1" hangingPunct="1"/>
            <a:r>
              <a:rPr lang="el-GR" altLang="el-GR" b="1" smtClean="0">
                <a:solidFill>
                  <a:srgbClr val="3399FF"/>
                </a:solidFill>
              </a:rPr>
              <a:t>Πολλαπλή (</a:t>
            </a:r>
            <a:r>
              <a:rPr lang="en-US" altLang="el-GR" b="1" smtClean="0">
                <a:solidFill>
                  <a:srgbClr val="3399FF"/>
                </a:solidFill>
              </a:rPr>
              <a:t>Multiple Inheritance</a:t>
            </a:r>
            <a:r>
              <a:rPr lang="el-GR" altLang="el-GR" sz="2800" b="1" smtClean="0">
                <a:solidFill>
                  <a:srgbClr val="3399FF"/>
                </a:solidFill>
              </a:rPr>
              <a:t>)</a:t>
            </a:r>
            <a:endParaRPr lang="en-US" altLang="el-GR" sz="2800" b="1" smtClean="0">
              <a:solidFill>
                <a:srgbClr val="3399FF"/>
              </a:solidFill>
            </a:endParaRPr>
          </a:p>
          <a:p>
            <a:pPr lvl="2" eaLnBrk="1" hangingPunct="1"/>
            <a:r>
              <a:rPr lang="el-GR" altLang="el-GR" smtClean="0"/>
              <a:t>Η κλάση κληρονομεί από πολλές βασικές κλάσεις</a:t>
            </a:r>
            <a:endParaRPr lang="en-US" altLang="el-GR" smtClean="0"/>
          </a:p>
          <a:p>
            <a:pPr lvl="1" eaLnBrk="1" hangingPunct="1"/>
            <a:r>
              <a:rPr lang="el-GR" altLang="el-GR" b="1" smtClean="0"/>
              <a:t>Τύποι</a:t>
            </a:r>
            <a:r>
              <a:rPr lang="en-US" altLang="el-GR" b="1" smtClean="0"/>
              <a:t>:</a:t>
            </a:r>
          </a:p>
          <a:p>
            <a:pPr lvl="2" eaLnBrk="1" hangingPunct="1"/>
            <a:r>
              <a:rPr lang="en-US" altLang="el-GR" b="1" smtClean="0">
                <a:solidFill>
                  <a:srgbClr val="FF0000"/>
                </a:solidFill>
              </a:rPr>
              <a:t>public</a:t>
            </a:r>
            <a:r>
              <a:rPr lang="en-US" altLang="el-GR" smtClean="0"/>
              <a:t>:  </a:t>
            </a:r>
            <a:endParaRPr lang="el-GR" altLang="el-GR" smtClean="0"/>
          </a:p>
          <a:p>
            <a:pPr lvl="2" eaLnBrk="1" hangingPunct="1"/>
            <a:r>
              <a:rPr lang="en-US" altLang="el-GR" b="1" smtClean="0">
                <a:solidFill>
                  <a:schemeClr val="accent2"/>
                </a:solidFill>
              </a:rPr>
              <a:t>private</a:t>
            </a:r>
            <a:r>
              <a:rPr lang="en-US" altLang="el-GR" u="sng" smtClean="0"/>
              <a:t>:</a:t>
            </a:r>
            <a:endParaRPr lang="el-GR" altLang="el-GR" smtClean="0"/>
          </a:p>
          <a:p>
            <a:pPr lvl="2" eaLnBrk="1" hangingPunct="1"/>
            <a:r>
              <a:rPr lang="en-US" altLang="el-GR" b="1" smtClean="0">
                <a:solidFill>
                  <a:srgbClr val="009900"/>
                </a:solidFill>
              </a:rPr>
              <a:t>protected</a:t>
            </a:r>
            <a:r>
              <a:rPr lang="en-US" altLang="el-GR" u="sng" smtClean="0"/>
              <a:t>:</a:t>
            </a:r>
            <a:r>
              <a:rPr lang="en-US" altLang="el-GR" smtClean="0"/>
              <a:t>  </a:t>
            </a:r>
            <a:r>
              <a:rPr lang="el-GR" altLang="el-GR" smtClean="0"/>
              <a:t>Οι απορρέουσες και οι φιλικές κλάσεις (</a:t>
            </a:r>
            <a:r>
              <a:rPr lang="en-US" altLang="el-GR" smtClean="0"/>
              <a:t>derived classes and friends</a:t>
            </a:r>
            <a:r>
              <a:rPr lang="el-GR" altLang="el-GR" smtClean="0"/>
              <a:t>)</a:t>
            </a:r>
            <a:r>
              <a:rPr lang="en-US" altLang="el-GR" smtClean="0"/>
              <a:t> </a:t>
            </a:r>
            <a:r>
              <a:rPr lang="el-GR" altLang="el-GR" smtClean="0"/>
              <a:t>μπορούν να έχουν πρόσβαση στα </a:t>
            </a:r>
            <a:r>
              <a:rPr lang="en-US" altLang="el-GR" smtClean="0"/>
              <a:t>protected members </a:t>
            </a:r>
            <a:r>
              <a:rPr lang="el-GR" altLang="el-GR" smtClean="0"/>
              <a:t>της βασικής κλάσης</a:t>
            </a:r>
            <a:endParaRPr lang="en-US" altLang="el-GR"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628531" y="116632"/>
            <a:ext cx="8153400" cy="533400"/>
          </a:xfrm>
        </p:spPr>
        <p:txBody>
          <a:bodyPr/>
          <a:lstStyle/>
          <a:p>
            <a:r>
              <a:rPr lang="en-US" altLang="el-GR" dirty="0"/>
              <a:t>Inherited Member Initialization</a:t>
            </a:r>
          </a:p>
        </p:txBody>
      </p:sp>
      <p:sp>
        <p:nvSpPr>
          <p:cNvPr id="31747" name="Rectangle 3"/>
          <p:cNvSpPr>
            <a:spLocks noGrp="1" noChangeArrowheads="1"/>
          </p:cNvSpPr>
          <p:nvPr>
            <p:ph type="body" idx="1"/>
          </p:nvPr>
        </p:nvSpPr>
        <p:spPr>
          <a:xfrm>
            <a:off x="76200" y="762337"/>
            <a:ext cx="8839200" cy="5486063"/>
          </a:xfrm>
        </p:spPr>
        <p:txBody>
          <a:bodyPr/>
          <a:lstStyle/>
          <a:p>
            <a:r>
              <a:rPr lang="en-US" altLang="el-GR" sz="2400" dirty="0">
                <a:cs typeface="Times New Roman" panose="02020603050405020304" pitchFamily="18" charset="0"/>
              </a:rPr>
              <a:t>Initialized in two ways:</a:t>
            </a:r>
          </a:p>
          <a:p>
            <a:pPr lvl="1"/>
            <a:r>
              <a:rPr lang="en-US" altLang="el-GR" sz="2000" dirty="0">
                <a:cs typeface="Times New Roman" panose="02020603050405020304" pitchFamily="18" charset="0"/>
              </a:rPr>
              <a:t>If the base class has only a default </a:t>
            </a:r>
            <a:r>
              <a:rPr lang="en-US" altLang="el-GR" sz="2000" dirty="0" smtClean="0">
                <a:cs typeface="Times New Roman" panose="02020603050405020304" pitchFamily="18" charset="0"/>
              </a:rPr>
              <a:t>constructor </a:t>
            </a:r>
            <a:r>
              <a:rPr lang="en-US" altLang="el-GR" sz="2000" dirty="0" smtClean="0">
                <a:solidFill>
                  <a:srgbClr val="00B050"/>
                </a:solidFill>
                <a:cs typeface="Times New Roman" panose="02020603050405020304" pitchFamily="18" charset="0"/>
                <a:sym typeface="Wingdings" panose="05000000000000000000" pitchFamily="2" charset="2"/>
              </a:rPr>
              <a:t></a:t>
            </a:r>
            <a:r>
              <a:rPr lang="en-US" altLang="el-GR" sz="2000" dirty="0" smtClean="0">
                <a:cs typeface="Times New Roman" panose="02020603050405020304" pitchFamily="18" charset="0"/>
              </a:rPr>
              <a:t> </a:t>
            </a:r>
            <a:r>
              <a:rPr lang="en-US" altLang="el-GR" sz="2000" dirty="0">
                <a:cs typeface="Times New Roman" panose="02020603050405020304" pitchFamily="18" charset="0"/>
              </a:rPr>
              <a:t>initialize the member values in the body of the derived class constructor</a:t>
            </a:r>
          </a:p>
          <a:p>
            <a:pPr lvl="1"/>
            <a:r>
              <a:rPr lang="en-US" altLang="el-GR" sz="2000" dirty="0">
                <a:cs typeface="Times New Roman" panose="02020603050405020304" pitchFamily="18" charset="0"/>
              </a:rPr>
              <a:t>If the base class has a constructor with </a:t>
            </a:r>
            <a:r>
              <a:rPr lang="en-US" altLang="el-GR" sz="2000" dirty="0" smtClean="0">
                <a:cs typeface="Times New Roman" panose="02020603050405020304" pitchFamily="18" charset="0"/>
              </a:rPr>
              <a:t>arguments </a:t>
            </a:r>
            <a:r>
              <a:rPr lang="en-US" altLang="el-GR" sz="2000" dirty="0" smtClean="0">
                <a:solidFill>
                  <a:srgbClr val="00B050"/>
                </a:solidFill>
                <a:cs typeface="Times New Roman" panose="02020603050405020304" pitchFamily="18" charset="0"/>
                <a:sym typeface="Wingdings" panose="05000000000000000000" pitchFamily="2" charset="2"/>
              </a:rPr>
              <a:t></a:t>
            </a:r>
            <a:r>
              <a:rPr lang="en-US" altLang="el-GR" sz="2000" dirty="0" smtClean="0">
                <a:cs typeface="Times New Roman" panose="02020603050405020304" pitchFamily="18" charset="0"/>
              </a:rPr>
              <a:t> </a:t>
            </a:r>
            <a:r>
              <a:rPr lang="en-US" altLang="el-GR" sz="2000" dirty="0">
                <a:cs typeface="Times New Roman" panose="02020603050405020304" pitchFamily="18" charset="0"/>
              </a:rPr>
              <a:t>the initialization list is used to pass arguments to the base class constructors</a:t>
            </a:r>
          </a:p>
          <a:p>
            <a:pPr lvl="1"/>
            <a:endParaRPr lang="en-US" altLang="el-GR" sz="2000" dirty="0">
              <a:cs typeface="Times New Roman" panose="02020603050405020304" pitchFamily="18" charset="0"/>
            </a:endParaRPr>
          </a:p>
          <a:p>
            <a:pPr>
              <a:buFontTx/>
              <a:buNone/>
            </a:pPr>
            <a:r>
              <a:rPr lang="en-US" altLang="el-GR" sz="2400" dirty="0">
                <a:cs typeface="Times New Roman" panose="02020603050405020304" pitchFamily="18" charset="0"/>
              </a:rPr>
              <a:t>	</a:t>
            </a:r>
            <a:r>
              <a:rPr lang="en-US" altLang="el-GR" sz="2400" u="sng" dirty="0">
                <a:cs typeface="Times New Roman" panose="02020603050405020304" pitchFamily="18" charset="0"/>
              </a:rPr>
              <a:t>syntax (for Single Base Class</a:t>
            </a:r>
            <a:r>
              <a:rPr lang="en-US" altLang="el-GR" sz="2400" dirty="0">
                <a:cs typeface="Times New Roman" panose="02020603050405020304" pitchFamily="18" charset="0"/>
              </a:rPr>
              <a:t>)</a:t>
            </a:r>
          </a:p>
          <a:p>
            <a:pPr>
              <a:buFontTx/>
              <a:buNone/>
            </a:pPr>
            <a:r>
              <a:rPr lang="en-US" altLang="el-GR" sz="2400" dirty="0">
                <a:cs typeface="Times New Roman" panose="02020603050405020304" pitchFamily="18" charset="0"/>
              </a:rPr>
              <a:t> 	</a:t>
            </a:r>
            <a:r>
              <a:rPr lang="en-US" altLang="el-GR" sz="2400" dirty="0" err="1">
                <a:solidFill>
                  <a:srgbClr val="0000FF"/>
                </a:solidFill>
                <a:cs typeface="Times New Roman" panose="02020603050405020304" pitchFamily="18" charset="0"/>
              </a:rPr>
              <a:t>DerivedClass</a:t>
            </a:r>
            <a:r>
              <a:rPr lang="en-US" altLang="el-GR" sz="2400" dirty="0">
                <a:solidFill>
                  <a:srgbClr val="0000FF"/>
                </a:solidFill>
                <a:cs typeface="Times New Roman" panose="02020603050405020304" pitchFamily="18" charset="0"/>
              </a:rPr>
              <a:t> ( </a:t>
            </a:r>
            <a:r>
              <a:rPr lang="en-US" altLang="el-GR" sz="2400" dirty="0" err="1">
                <a:solidFill>
                  <a:srgbClr val="0000FF"/>
                </a:solidFill>
                <a:cs typeface="Times New Roman" panose="02020603050405020304" pitchFamily="18" charset="0"/>
              </a:rPr>
              <a:t>derivedClass</a:t>
            </a:r>
            <a:r>
              <a:rPr lang="en-US" altLang="el-GR" sz="2400" dirty="0">
                <a:solidFill>
                  <a:srgbClr val="0000FF"/>
                </a:solidFill>
                <a:cs typeface="Times New Roman" panose="02020603050405020304" pitchFamily="18" charset="0"/>
              </a:rPr>
              <a:t> </a:t>
            </a:r>
            <a:r>
              <a:rPr lang="en-US" altLang="el-GR" sz="2400" dirty="0" err="1">
                <a:solidFill>
                  <a:srgbClr val="0000FF"/>
                </a:solidFill>
                <a:cs typeface="Times New Roman" panose="02020603050405020304" pitchFamily="18" charset="0"/>
              </a:rPr>
              <a:t>args</a:t>
            </a:r>
            <a:r>
              <a:rPr lang="en-US" altLang="el-GR" sz="2400" dirty="0">
                <a:solidFill>
                  <a:srgbClr val="0000FF"/>
                </a:solidFill>
                <a:cs typeface="Times New Roman" panose="02020603050405020304" pitchFamily="18" charset="0"/>
              </a:rPr>
              <a:t> ) : </a:t>
            </a:r>
            <a:r>
              <a:rPr lang="en-US" altLang="el-GR" sz="2400" dirty="0" err="1">
                <a:solidFill>
                  <a:srgbClr val="0000FF"/>
                </a:solidFill>
                <a:cs typeface="Times New Roman" panose="02020603050405020304" pitchFamily="18" charset="0"/>
              </a:rPr>
              <a:t>BaseClass</a:t>
            </a:r>
            <a:r>
              <a:rPr lang="en-US" altLang="el-GR" sz="2400" dirty="0">
                <a:solidFill>
                  <a:srgbClr val="0000FF"/>
                </a:solidFill>
                <a:cs typeface="Times New Roman" panose="02020603050405020304" pitchFamily="18" charset="0"/>
              </a:rPr>
              <a:t> ( </a:t>
            </a:r>
            <a:r>
              <a:rPr lang="en-US" altLang="el-GR" sz="2400" dirty="0" err="1">
                <a:solidFill>
                  <a:srgbClr val="0000FF"/>
                </a:solidFill>
                <a:cs typeface="Times New Roman" panose="02020603050405020304" pitchFamily="18" charset="0"/>
              </a:rPr>
              <a:t>baseClass</a:t>
            </a:r>
            <a:r>
              <a:rPr lang="en-US" altLang="el-GR" sz="2400" dirty="0">
                <a:solidFill>
                  <a:srgbClr val="0000FF"/>
                </a:solidFill>
                <a:cs typeface="Times New Roman" panose="02020603050405020304" pitchFamily="18" charset="0"/>
              </a:rPr>
              <a:t> </a:t>
            </a:r>
            <a:r>
              <a:rPr lang="en-US" altLang="el-GR" sz="2400" dirty="0" err="1">
                <a:solidFill>
                  <a:srgbClr val="0000FF"/>
                </a:solidFill>
                <a:cs typeface="Times New Roman" panose="02020603050405020304" pitchFamily="18" charset="0"/>
              </a:rPr>
              <a:t>args</a:t>
            </a:r>
            <a:r>
              <a:rPr lang="en-US" altLang="el-GR" sz="2400" dirty="0">
                <a:solidFill>
                  <a:srgbClr val="0000FF"/>
                </a:solidFill>
                <a:cs typeface="Times New Roman" panose="02020603050405020304" pitchFamily="18" charset="0"/>
              </a:rPr>
              <a:t> ) 	</a:t>
            </a:r>
            <a:r>
              <a:rPr lang="en-US" altLang="el-GR" sz="2400" dirty="0">
                <a:solidFill>
                  <a:srgbClr val="CC0000"/>
                </a:solidFill>
                <a:cs typeface="Times New Roman" panose="02020603050405020304" pitchFamily="18" charset="0"/>
              </a:rPr>
              <a:t>{</a:t>
            </a:r>
          </a:p>
          <a:p>
            <a:pPr>
              <a:buFontTx/>
              <a:buNone/>
            </a:pPr>
            <a:r>
              <a:rPr lang="en-US" altLang="el-GR" sz="2400" dirty="0">
                <a:solidFill>
                  <a:srgbClr val="0000FF"/>
                </a:solidFill>
                <a:cs typeface="Times New Roman" panose="02020603050405020304" pitchFamily="18" charset="0"/>
              </a:rPr>
              <a:t>		</a:t>
            </a:r>
            <a:r>
              <a:rPr lang="en-US" altLang="el-GR" sz="2400" dirty="0" smtClean="0">
                <a:solidFill>
                  <a:srgbClr val="0000FF"/>
                </a:solidFill>
                <a:cs typeface="Times New Roman" panose="02020603050405020304" pitchFamily="18" charset="0"/>
              </a:rPr>
              <a:t>		</a:t>
            </a:r>
            <a:r>
              <a:rPr lang="en-US" altLang="el-GR" sz="2400" dirty="0" err="1" smtClean="0">
                <a:solidFill>
                  <a:srgbClr val="CC0000"/>
                </a:solidFill>
                <a:cs typeface="Times New Roman" panose="02020603050405020304" pitchFamily="18" charset="0"/>
              </a:rPr>
              <a:t>DerivedClass</a:t>
            </a:r>
            <a:r>
              <a:rPr lang="en-US" altLang="el-GR" sz="2400" dirty="0" smtClean="0">
                <a:solidFill>
                  <a:srgbClr val="CC0000"/>
                </a:solidFill>
                <a:cs typeface="Times New Roman" panose="02020603050405020304" pitchFamily="18" charset="0"/>
              </a:rPr>
              <a:t> </a:t>
            </a:r>
            <a:r>
              <a:rPr lang="en-US" altLang="el-GR" sz="2400" dirty="0">
                <a:solidFill>
                  <a:srgbClr val="CC0000"/>
                </a:solidFill>
                <a:cs typeface="Times New Roman" panose="02020603050405020304" pitchFamily="18" charset="0"/>
              </a:rPr>
              <a:t>constructor body</a:t>
            </a:r>
          </a:p>
          <a:p>
            <a:pPr>
              <a:buFontTx/>
              <a:buNone/>
            </a:pPr>
            <a:r>
              <a:rPr lang="en-US" altLang="el-GR" sz="2400" dirty="0">
                <a:solidFill>
                  <a:srgbClr val="0000FF"/>
                </a:solidFill>
                <a:cs typeface="Times New Roman" panose="02020603050405020304" pitchFamily="18" charset="0"/>
              </a:rPr>
              <a:t>		</a:t>
            </a:r>
            <a:r>
              <a:rPr lang="en-US" altLang="el-GR" sz="2400" dirty="0" smtClean="0">
                <a:solidFill>
                  <a:srgbClr val="0000FF"/>
                </a:solidFill>
                <a:cs typeface="Times New Roman" panose="02020603050405020304" pitchFamily="18" charset="0"/>
              </a:rPr>
              <a:t>	</a:t>
            </a:r>
            <a:r>
              <a:rPr lang="en-US" altLang="el-GR" sz="2400" dirty="0" smtClean="0">
                <a:solidFill>
                  <a:srgbClr val="CC0000"/>
                </a:solidFill>
                <a:cs typeface="Times New Roman" panose="02020603050405020304" pitchFamily="18" charset="0"/>
              </a:rPr>
              <a:t>}</a:t>
            </a:r>
            <a:r>
              <a:rPr lang="en-US" altLang="el-GR" sz="2400" dirty="0">
                <a:cs typeface="Times New Roman" panose="02020603050405020304" pitchFamily="18" charset="0"/>
              </a:rPr>
              <a:t>			</a:t>
            </a:r>
          </a:p>
          <a:p>
            <a:r>
              <a:rPr lang="en-US" altLang="el-GR" sz="2200" dirty="0">
                <a:cs typeface="Times New Roman" panose="02020603050405020304" pitchFamily="18" charset="0"/>
              </a:rPr>
              <a:t>The set of derived class constructor arguments may contain initialization values for the base class </a:t>
            </a:r>
            <a:r>
              <a:rPr lang="en-US" altLang="el-GR" sz="2200" dirty="0" smtClean="0">
                <a:cs typeface="Times New Roman" panose="02020603050405020304" pitchFamily="18" charset="0"/>
              </a:rPr>
              <a:t>arguments</a:t>
            </a:r>
            <a:endParaRPr lang="en-US" altLang="el-GR" sz="2200" dirty="0"/>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5</a:t>
            </a:fld>
            <a:endParaRPr lang="el-GR" altLang="el-GR"/>
          </a:p>
        </p:txBody>
      </p:sp>
    </p:spTree>
    <p:extLst>
      <p:ext uri="{BB962C8B-B14F-4D97-AF65-F5344CB8AC3E}">
        <p14:creationId xmlns:p14="http://schemas.microsoft.com/office/powerpoint/2010/main" val="153769222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D866B71-B129-4111-BDFE-8CB89C5D6723}" type="slidenum">
              <a:rPr lang="el-GR" altLang="el-GR"/>
              <a:pPr>
                <a:defRPr/>
              </a:pPr>
              <a:t>50</a:t>
            </a:fld>
            <a:endParaRPr lang="el-GR" altLang="el-GR"/>
          </a:p>
        </p:txBody>
      </p:sp>
      <p:sp>
        <p:nvSpPr>
          <p:cNvPr id="43012" name="Rectangle 2"/>
          <p:cNvSpPr>
            <a:spLocks noGrp="1" noChangeArrowheads="1"/>
          </p:cNvSpPr>
          <p:nvPr>
            <p:ph type="title"/>
          </p:nvPr>
        </p:nvSpPr>
        <p:spPr/>
        <p:txBody>
          <a:bodyPr/>
          <a:lstStyle/>
          <a:p>
            <a:pPr eaLnBrk="1" hangingPunct="1"/>
            <a:r>
              <a:rPr lang="el-GR" altLang="el-GR" sz="2400" b="1" smtClean="0"/>
              <a:t>Βασική και απορρέουσες κλάσεις - παραδείγματα</a:t>
            </a:r>
            <a:endParaRPr lang="en-US" altLang="el-GR" sz="2400" b="1" smtClean="0"/>
          </a:p>
        </p:txBody>
      </p:sp>
      <p:graphicFrame>
        <p:nvGraphicFramePr>
          <p:cNvPr id="43013" name="Object 6"/>
          <p:cNvGraphicFramePr>
            <a:graphicFrameLocks noGrp="1" noChangeAspect="1"/>
          </p:cNvGraphicFramePr>
          <p:nvPr>
            <p:ph idx="1"/>
          </p:nvPr>
        </p:nvGraphicFramePr>
        <p:xfrm>
          <a:off x="971550" y="1052513"/>
          <a:ext cx="7345363" cy="5162550"/>
        </p:xfrm>
        <a:graphic>
          <a:graphicData uri="http://schemas.openxmlformats.org/presentationml/2006/ole">
            <mc:AlternateContent xmlns:mc="http://schemas.openxmlformats.org/markup-compatibility/2006">
              <mc:Choice xmlns:v="urn:schemas-microsoft-com:vml" Requires="v">
                <p:oleObj spid="_x0000_s43031" name="Έγγραφο" r:id="rId3" imgW="4864788" imgH="3417286" progId="Word.Document.8">
                  <p:embed/>
                </p:oleObj>
              </mc:Choice>
              <mc:Fallback>
                <p:oleObj name="Έγγραφο" r:id="rId3" imgW="4864788" imgH="3417286" progId="Word.Document.8">
                  <p:embed/>
                  <p:pic>
                    <p:nvPicPr>
                      <p:cNvPr id="0" name="Object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71550" y="1052513"/>
                        <a:ext cx="7345363" cy="51625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4"/>
          <p:cNvSpPr>
            <a:spLocks noGrp="1"/>
          </p:cNvSpPr>
          <p:nvPr>
            <p:ph type="sldNum" sz="quarter" idx="11"/>
          </p:nvPr>
        </p:nvSpPr>
        <p:spPr/>
        <p:txBody>
          <a:bodyPr/>
          <a:lstStyle/>
          <a:p>
            <a:pPr>
              <a:defRPr/>
            </a:pPr>
            <a:fld id="{56D6AAE1-6951-4216-AA12-BCDD40BCCA08}" type="slidenum">
              <a:rPr lang="el-GR" altLang="el-GR"/>
              <a:pPr>
                <a:defRPr/>
              </a:pPr>
              <a:t>51</a:t>
            </a:fld>
            <a:endParaRPr lang="el-GR" altLang="el-GR"/>
          </a:p>
        </p:txBody>
      </p:sp>
      <p:sp>
        <p:nvSpPr>
          <p:cNvPr id="44036" name="Rectangle 2"/>
          <p:cNvSpPr>
            <a:spLocks noGrp="1" noChangeArrowheads="1"/>
          </p:cNvSpPr>
          <p:nvPr>
            <p:ph type="title"/>
          </p:nvPr>
        </p:nvSpPr>
        <p:spPr>
          <a:xfrm>
            <a:off x="395288" y="620713"/>
            <a:ext cx="8458200" cy="762000"/>
          </a:xfrm>
        </p:spPr>
        <p:txBody>
          <a:bodyPr/>
          <a:lstStyle/>
          <a:p>
            <a:pPr eaLnBrk="1" hangingPunct="1"/>
            <a:endParaRPr lang="sv-SE" altLang="el-GR" smtClean="0"/>
          </a:p>
        </p:txBody>
      </p:sp>
      <p:sp>
        <p:nvSpPr>
          <p:cNvPr id="44037" name="Rectangle 4"/>
          <p:cNvSpPr>
            <a:spLocks noChangeArrowheads="1"/>
          </p:cNvSpPr>
          <p:nvPr/>
        </p:nvSpPr>
        <p:spPr bwMode="auto">
          <a:xfrm>
            <a:off x="3419475" y="2276475"/>
            <a:ext cx="2057400" cy="13716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Vehicle</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4038" name="Rectangle 5"/>
          <p:cNvSpPr>
            <a:spLocks noChangeArrowheads="1"/>
          </p:cNvSpPr>
          <p:nvPr/>
        </p:nvSpPr>
        <p:spPr bwMode="auto">
          <a:xfrm>
            <a:off x="3724275" y="2809875"/>
            <a:ext cx="1362075" cy="75565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wheels</a:t>
            </a:r>
          </a:p>
          <a:p>
            <a:pPr algn="ctr" eaLnBrk="1" hangingPunct="1"/>
            <a:r>
              <a:rPr lang="sv-SE" altLang="el-GR">
                <a:latin typeface="Comic Sans MS" pitchFamily="66" charset="0"/>
              </a:rPr>
              <a:t>engine</a:t>
            </a:r>
            <a:endParaRPr lang="en-US" altLang="el-GR">
              <a:latin typeface="Comic Sans MS" pitchFamily="66" charset="0"/>
            </a:endParaRPr>
          </a:p>
        </p:txBody>
      </p:sp>
      <p:sp>
        <p:nvSpPr>
          <p:cNvPr id="44039" name="Rectangle 6"/>
          <p:cNvSpPr>
            <a:spLocks noChangeArrowheads="1"/>
          </p:cNvSpPr>
          <p:nvPr/>
        </p:nvSpPr>
        <p:spPr bwMode="auto">
          <a:xfrm>
            <a:off x="600075" y="3114675"/>
            <a:ext cx="2057400" cy="2057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Car</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4040" name="Rectangle 7"/>
          <p:cNvSpPr>
            <a:spLocks noChangeArrowheads="1"/>
          </p:cNvSpPr>
          <p:nvPr/>
        </p:nvSpPr>
        <p:spPr bwMode="auto">
          <a:xfrm>
            <a:off x="904875" y="3800475"/>
            <a:ext cx="1362075" cy="11430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wheels</a:t>
            </a:r>
          </a:p>
          <a:p>
            <a:pPr algn="ctr" eaLnBrk="1" hangingPunct="1"/>
            <a:r>
              <a:rPr lang="sv-SE" altLang="el-GR">
                <a:latin typeface="Comic Sans MS" pitchFamily="66" charset="0"/>
              </a:rPr>
              <a:t>engine</a:t>
            </a:r>
          </a:p>
          <a:p>
            <a:pPr algn="ctr" eaLnBrk="1" hangingPunct="1"/>
            <a:r>
              <a:rPr lang="sv-SE" altLang="el-GR">
                <a:latin typeface="Comic Sans MS" pitchFamily="66" charset="0"/>
              </a:rPr>
              <a:t>trunk</a:t>
            </a:r>
            <a:endParaRPr lang="en-US" altLang="el-GR">
              <a:latin typeface="Comic Sans MS" pitchFamily="66" charset="0"/>
            </a:endParaRPr>
          </a:p>
        </p:txBody>
      </p:sp>
      <p:sp>
        <p:nvSpPr>
          <p:cNvPr id="44041" name="Rectangle 8"/>
          <p:cNvSpPr>
            <a:spLocks noChangeArrowheads="1"/>
          </p:cNvSpPr>
          <p:nvPr/>
        </p:nvSpPr>
        <p:spPr bwMode="auto">
          <a:xfrm>
            <a:off x="6238875" y="3114675"/>
            <a:ext cx="2057400" cy="2057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Truck</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4042" name="Rectangle 9"/>
          <p:cNvSpPr>
            <a:spLocks noChangeArrowheads="1"/>
          </p:cNvSpPr>
          <p:nvPr/>
        </p:nvSpPr>
        <p:spPr bwMode="auto">
          <a:xfrm>
            <a:off x="6543675" y="3800475"/>
            <a:ext cx="1362075" cy="12192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wheels</a:t>
            </a:r>
          </a:p>
          <a:p>
            <a:pPr algn="ctr" eaLnBrk="1" hangingPunct="1"/>
            <a:r>
              <a:rPr lang="sv-SE" altLang="el-GR">
                <a:latin typeface="Comic Sans MS" pitchFamily="66" charset="0"/>
              </a:rPr>
              <a:t>engine</a:t>
            </a:r>
          </a:p>
          <a:p>
            <a:pPr algn="ctr" eaLnBrk="1" hangingPunct="1"/>
            <a:r>
              <a:rPr lang="sv-SE" altLang="el-GR">
                <a:latin typeface="Comic Sans MS" pitchFamily="66" charset="0"/>
              </a:rPr>
              <a:t>trailer</a:t>
            </a:r>
            <a:endParaRPr lang="en-US" altLang="el-GR">
              <a:latin typeface="Comic Sans MS" pitchFamily="66" charset="0"/>
            </a:endParaRPr>
          </a:p>
        </p:txBody>
      </p:sp>
      <p:sp>
        <p:nvSpPr>
          <p:cNvPr id="44043" name="Rectangle 10"/>
          <p:cNvSpPr>
            <a:spLocks noChangeArrowheads="1"/>
          </p:cNvSpPr>
          <p:nvPr/>
        </p:nvSpPr>
        <p:spPr bwMode="auto">
          <a:xfrm>
            <a:off x="904875" y="4562475"/>
            <a:ext cx="1371600" cy="381000"/>
          </a:xfrm>
          <a:prstGeom prst="rect">
            <a:avLst/>
          </a:prstGeom>
          <a:solidFill>
            <a:schemeClr val="hlink"/>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trunk</a:t>
            </a:r>
            <a:endParaRPr lang="en-US" altLang="el-GR">
              <a:latin typeface="Comic Sans MS" pitchFamily="66" charset="0"/>
            </a:endParaRPr>
          </a:p>
        </p:txBody>
      </p:sp>
      <p:sp>
        <p:nvSpPr>
          <p:cNvPr id="44044" name="Rectangle 11"/>
          <p:cNvSpPr>
            <a:spLocks noChangeArrowheads="1"/>
          </p:cNvSpPr>
          <p:nvPr/>
        </p:nvSpPr>
        <p:spPr bwMode="auto">
          <a:xfrm>
            <a:off x="6543675" y="4638675"/>
            <a:ext cx="1371600" cy="381000"/>
          </a:xfrm>
          <a:prstGeom prst="rect">
            <a:avLst/>
          </a:prstGeom>
          <a:solidFill>
            <a:schemeClr val="hlink"/>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trailer</a:t>
            </a:r>
            <a:endParaRPr lang="en-US" altLang="el-GR">
              <a:latin typeface="Comic Sans MS" pitchFamily="66" charset="0"/>
            </a:endParaRPr>
          </a:p>
        </p:txBody>
      </p:sp>
      <p:sp>
        <p:nvSpPr>
          <p:cNvPr id="44045" name="Line 12"/>
          <p:cNvSpPr>
            <a:spLocks noChangeShapeType="1"/>
          </p:cNvSpPr>
          <p:nvPr/>
        </p:nvSpPr>
        <p:spPr bwMode="auto">
          <a:xfrm flipH="1">
            <a:off x="1514475" y="2733675"/>
            <a:ext cx="1905000" cy="381000"/>
          </a:xfrm>
          <a:prstGeom prst="line">
            <a:avLst/>
          </a:prstGeom>
          <a:noFill/>
          <a:ln w="381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4046" name="Line 13"/>
          <p:cNvSpPr>
            <a:spLocks noChangeShapeType="1"/>
          </p:cNvSpPr>
          <p:nvPr/>
        </p:nvSpPr>
        <p:spPr bwMode="auto">
          <a:xfrm>
            <a:off x="5476875" y="2733675"/>
            <a:ext cx="1752600" cy="381000"/>
          </a:xfrm>
          <a:prstGeom prst="line">
            <a:avLst/>
          </a:prstGeom>
          <a:noFill/>
          <a:ln w="381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4047" name="Text Box 14"/>
          <p:cNvSpPr txBox="1">
            <a:spLocks noChangeArrowheads="1"/>
          </p:cNvSpPr>
          <p:nvPr/>
        </p:nvSpPr>
        <p:spPr bwMode="auto">
          <a:xfrm>
            <a:off x="981075" y="2136775"/>
            <a:ext cx="1617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altLang="el-GR">
                <a:latin typeface="Comic Sans MS" pitchFamily="66" charset="0"/>
              </a:rPr>
              <a:t>base class</a:t>
            </a:r>
            <a:endParaRPr lang="en-US" altLang="el-GR">
              <a:latin typeface="Comic Sans MS" pitchFamily="66" charset="0"/>
            </a:endParaRPr>
          </a:p>
        </p:txBody>
      </p:sp>
      <p:sp>
        <p:nvSpPr>
          <p:cNvPr id="44048" name="Text Box 15"/>
          <p:cNvSpPr txBox="1">
            <a:spLocks noChangeArrowheads="1"/>
          </p:cNvSpPr>
          <p:nvPr/>
        </p:nvSpPr>
        <p:spPr bwMode="auto">
          <a:xfrm>
            <a:off x="3495675" y="4194175"/>
            <a:ext cx="2352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altLang="el-GR">
                <a:latin typeface="Comic Sans MS" pitchFamily="66" charset="0"/>
              </a:rPr>
              <a:t>sub-classes or</a:t>
            </a:r>
          </a:p>
          <a:p>
            <a:pPr eaLnBrk="1" hangingPunct="1"/>
            <a:r>
              <a:rPr lang="sv-SE" altLang="el-GR">
                <a:latin typeface="Comic Sans MS" pitchFamily="66" charset="0"/>
              </a:rPr>
              <a:t>derived classes</a:t>
            </a:r>
            <a:endParaRPr lang="en-US" altLang="el-GR">
              <a:latin typeface="Comic Sans MS" pitchFamily="66" charset="0"/>
            </a:endParaRPr>
          </a:p>
        </p:txBody>
      </p:sp>
      <p:sp>
        <p:nvSpPr>
          <p:cNvPr id="44049" name="Line 16"/>
          <p:cNvSpPr>
            <a:spLocks noChangeShapeType="1"/>
          </p:cNvSpPr>
          <p:nvPr/>
        </p:nvSpPr>
        <p:spPr bwMode="auto">
          <a:xfrm>
            <a:off x="2581275" y="2428875"/>
            <a:ext cx="609600"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4050" name="Line 17"/>
          <p:cNvSpPr>
            <a:spLocks noChangeShapeType="1"/>
          </p:cNvSpPr>
          <p:nvPr/>
        </p:nvSpPr>
        <p:spPr bwMode="auto">
          <a:xfrm>
            <a:off x="5629275" y="4638675"/>
            <a:ext cx="609600"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4051" name="Line 18"/>
          <p:cNvSpPr>
            <a:spLocks noChangeShapeType="1"/>
          </p:cNvSpPr>
          <p:nvPr/>
        </p:nvSpPr>
        <p:spPr bwMode="auto">
          <a:xfrm>
            <a:off x="2886075" y="4638675"/>
            <a:ext cx="609600" cy="0"/>
          </a:xfrm>
          <a:prstGeom prst="line">
            <a:avLst/>
          </a:prstGeom>
          <a:noFill/>
          <a:ln w="2857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Tree>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Slide Number Placeholder 4"/>
          <p:cNvSpPr>
            <a:spLocks noGrp="1"/>
          </p:cNvSpPr>
          <p:nvPr>
            <p:ph type="sldNum" sz="quarter" idx="11"/>
          </p:nvPr>
        </p:nvSpPr>
        <p:spPr/>
        <p:txBody>
          <a:bodyPr/>
          <a:lstStyle/>
          <a:p>
            <a:pPr>
              <a:defRPr/>
            </a:pPr>
            <a:fld id="{42D052F3-4290-4FAD-ADE2-B2337C03932B}" type="slidenum">
              <a:rPr lang="el-GR" altLang="el-GR"/>
              <a:pPr>
                <a:defRPr/>
              </a:pPr>
              <a:t>52</a:t>
            </a:fld>
            <a:endParaRPr lang="el-GR" altLang="el-GR"/>
          </a:p>
        </p:txBody>
      </p:sp>
      <p:sp>
        <p:nvSpPr>
          <p:cNvPr id="45060" name="Rectangle 2"/>
          <p:cNvSpPr>
            <a:spLocks noChangeArrowheads="1"/>
          </p:cNvSpPr>
          <p:nvPr/>
        </p:nvSpPr>
        <p:spPr bwMode="auto">
          <a:xfrm>
            <a:off x="6324600" y="3119438"/>
            <a:ext cx="2438400" cy="2057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Truck</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5061" name="Rectangle 3"/>
          <p:cNvSpPr>
            <a:spLocks noGrp="1" noChangeArrowheads="1"/>
          </p:cNvSpPr>
          <p:nvPr>
            <p:ph type="title"/>
          </p:nvPr>
        </p:nvSpPr>
        <p:spPr>
          <a:xfrm>
            <a:off x="395288" y="692150"/>
            <a:ext cx="8458200" cy="762000"/>
          </a:xfrm>
        </p:spPr>
        <p:txBody>
          <a:bodyPr/>
          <a:lstStyle/>
          <a:p>
            <a:pPr eaLnBrk="1" hangingPunct="1"/>
            <a:endParaRPr lang="sv-SE" altLang="el-GR" smtClean="0"/>
          </a:p>
        </p:txBody>
      </p:sp>
      <p:sp>
        <p:nvSpPr>
          <p:cNvPr id="45062" name="Rectangle 4"/>
          <p:cNvSpPr>
            <a:spLocks noChangeArrowheads="1"/>
          </p:cNvSpPr>
          <p:nvPr/>
        </p:nvSpPr>
        <p:spPr bwMode="auto">
          <a:xfrm>
            <a:off x="3505200" y="2281238"/>
            <a:ext cx="2209800" cy="13716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Vehicle</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5063" name="Rectangle 5"/>
          <p:cNvSpPr>
            <a:spLocks noChangeArrowheads="1"/>
          </p:cNvSpPr>
          <p:nvPr/>
        </p:nvSpPr>
        <p:spPr bwMode="auto">
          <a:xfrm>
            <a:off x="3581400" y="2814638"/>
            <a:ext cx="2057400" cy="75565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brake()</a:t>
            </a:r>
          </a:p>
          <a:p>
            <a:pPr algn="ctr" eaLnBrk="1" hangingPunct="1"/>
            <a:r>
              <a:rPr lang="sv-SE" altLang="el-GR">
                <a:latin typeface="Comic Sans MS" pitchFamily="66" charset="0"/>
              </a:rPr>
              <a:t>start_engine()</a:t>
            </a:r>
            <a:endParaRPr lang="en-US" altLang="el-GR">
              <a:latin typeface="Comic Sans MS" pitchFamily="66" charset="0"/>
            </a:endParaRPr>
          </a:p>
        </p:txBody>
      </p:sp>
      <p:sp>
        <p:nvSpPr>
          <p:cNvPr id="45064" name="Rectangle 6"/>
          <p:cNvSpPr>
            <a:spLocks noChangeArrowheads="1"/>
          </p:cNvSpPr>
          <p:nvPr/>
        </p:nvSpPr>
        <p:spPr bwMode="auto">
          <a:xfrm>
            <a:off x="457200" y="3119438"/>
            <a:ext cx="2514600" cy="2057400"/>
          </a:xfrm>
          <a:prstGeom prst="rect">
            <a:avLst/>
          </a:prstGeom>
          <a:solidFill>
            <a:srgbClr val="FFCC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endParaRPr lang="sv-SE" altLang="el-GR">
              <a:latin typeface="Comic Sans MS" pitchFamily="66" charset="0"/>
            </a:endParaRPr>
          </a:p>
          <a:p>
            <a:pPr algn="ctr" eaLnBrk="1" hangingPunct="1"/>
            <a:r>
              <a:rPr lang="sv-SE" altLang="el-GR">
                <a:latin typeface="Comic Sans MS" pitchFamily="66" charset="0"/>
              </a:rPr>
              <a:t>Car</a:t>
            </a: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sv-SE" altLang="el-GR">
              <a:latin typeface="Comic Sans MS" pitchFamily="66" charset="0"/>
            </a:endParaRPr>
          </a:p>
          <a:p>
            <a:pPr algn="ctr" eaLnBrk="1" hangingPunct="1"/>
            <a:endParaRPr lang="en-US" altLang="el-GR">
              <a:latin typeface="Comic Sans MS" pitchFamily="66" charset="0"/>
            </a:endParaRPr>
          </a:p>
        </p:txBody>
      </p:sp>
      <p:sp>
        <p:nvSpPr>
          <p:cNvPr id="45065" name="Rectangle 7"/>
          <p:cNvSpPr>
            <a:spLocks noChangeArrowheads="1"/>
          </p:cNvSpPr>
          <p:nvPr/>
        </p:nvSpPr>
        <p:spPr bwMode="auto">
          <a:xfrm>
            <a:off x="6477000" y="3881438"/>
            <a:ext cx="2209800" cy="11430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brake()</a:t>
            </a:r>
          </a:p>
          <a:p>
            <a:pPr algn="ctr" eaLnBrk="1" hangingPunct="1"/>
            <a:r>
              <a:rPr lang="sv-SE" altLang="el-GR">
                <a:latin typeface="Comic Sans MS" pitchFamily="66" charset="0"/>
              </a:rPr>
              <a:t>start_engine()</a:t>
            </a:r>
          </a:p>
          <a:p>
            <a:pPr algn="ctr" eaLnBrk="1" hangingPunct="1"/>
            <a:r>
              <a:rPr lang="sv-SE" altLang="el-GR">
                <a:latin typeface="Comic Sans MS" pitchFamily="66" charset="0"/>
              </a:rPr>
              <a:t>open_door()</a:t>
            </a:r>
            <a:endParaRPr lang="en-US" altLang="el-GR">
              <a:latin typeface="Comic Sans MS" pitchFamily="66" charset="0"/>
            </a:endParaRPr>
          </a:p>
        </p:txBody>
      </p:sp>
      <p:sp>
        <p:nvSpPr>
          <p:cNvPr id="45066" name="Rectangle 8"/>
          <p:cNvSpPr>
            <a:spLocks noChangeArrowheads="1"/>
          </p:cNvSpPr>
          <p:nvPr/>
        </p:nvSpPr>
        <p:spPr bwMode="auto">
          <a:xfrm>
            <a:off x="6477000" y="4643438"/>
            <a:ext cx="2209800" cy="381000"/>
          </a:xfrm>
          <a:prstGeom prst="rect">
            <a:avLst/>
          </a:prstGeom>
          <a:solidFill>
            <a:schemeClr val="hlink"/>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pull_trailer()</a:t>
            </a:r>
            <a:endParaRPr lang="en-US" altLang="el-GR">
              <a:latin typeface="Comic Sans MS" pitchFamily="66" charset="0"/>
            </a:endParaRPr>
          </a:p>
        </p:txBody>
      </p:sp>
      <p:sp>
        <p:nvSpPr>
          <p:cNvPr id="45067" name="Line 9"/>
          <p:cNvSpPr>
            <a:spLocks noChangeShapeType="1"/>
          </p:cNvSpPr>
          <p:nvPr/>
        </p:nvSpPr>
        <p:spPr bwMode="auto">
          <a:xfrm flipH="1">
            <a:off x="1600200" y="2738438"/>
            <a:ext cx="1905000" cy="381000"/>
          </a:xfrm>
          <a:prstGeom prst="line">
            <a:avLst/>
          </a:prstGeom>
          <a:noFill/>
          <a:ln w="381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5068" name="Line 10"/>
          <p:cNvSpPr>
            <a:spLocks noChangeShapeType="1"/>
          </p:cNvSpPr>
          <p:nvPr/>
        </p:nvSpPr>
        <p:spPr bwMode="auto">
          <a:xfrm>
            <a:off x="5562600" y="2738438"/>
            <a:ext cx="1752600" cy="381000"/>
          </a:xfrm>
          <a:prstGeom prst="line">
            <a:avLst/>
          </a:prstGeom>
          <a:noFill/>
          <a:ln w="38100">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5069" name="Text Box 11"/>
          <p:cNvSpPr txBox="1">
            <a:spLocks noChangeArrowheads="1"/>
          </p:cNvSpPr>
          <p:nvPr/>
        </p:nvSpPr>
        <p:spPr bwMode="auto">
          <a:xfrm>
            <a:off x="1066800" y="2141538"/>
            <a:ext cx="1617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altLang="el-GR">
                <a:latin typeface="Comic Sans MS" pitchFamily="66" charset="0"/>
              </a:rPr>
              <a:t>base class</a:t>
            </a:r>
            <a:endParaRPr lang="en-US" altLang="el-GR">
              <a:latin typeface="Comic Sans MS" pitchFamily="66" charset="0"/>
            </a:endParaRPr>
          </a:p>
        </p:txBody>
      </p:sp>
      <p:sp>
        <p:nvSpPr>
          <p:cNvPr id="45070" name="Text Box 12"/>
          <p:cNvSpPr txBox="1">
            <a:spLocks noChangeArrowheads="1"/>
          </p:cNvSpPr>
          <p:nvPr/>
        </p:nvSpPr>
        <p:spPr bwMode="auto">
          <a:xfrm>
            <a:off x="3581400" y="4198938"/>
            <a:ext cx="2352675"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r>
              <a:rPr lang="sv-SE" altLang="el-GR">
                <a:latin typeface="Comic Sans MS" pitchFamily="66" charset="0"/>
              </a:rPr>
              <a:t>sub-classes or</a:t>
            </a:r>
          </a:p>
          <a:p>
            <a:pPr eaLnBrk="1" hangingPunct="1"/>
            <a:r>
              <a:rPr lang="sv-SE" altLang="el-GR">
                <a:latin typeface="Comic Sans MS" pitchFamily="66" charset="0"/>
              </a:rPr>
              <a:t>derived classes</a:t>
            </a:r>
            <a:endParaRPr lang="en-US" altLang="el-GR">
              <a:latin typeface="Comic Sans MS" pitchFamily="66" charset="0"/>
            </a:endParaRPr>
          </a:p>
        </p:txBody>
      </p:sp>
      <p:sp>
        <p:nvSpPr>
          <p:cNvPr id="45071" name="Line 13"/>
          <p:cNvSpPr>
            <a:spLocks noChangeShapeType="1"/>
          </p:cNvSpPr>
          <p:nvPr/>
        </p:nvSpPr>
        <p:spPr bwMode="auto">
          <a:xfrm>
            <a:off x="2667000" y="2433638"/>
            <a:ext cx="609600"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5072" name="Line 14"/>
          <p:cNvSpPr>
            <a:spLocks noChangeShapeType="1"/>
          </p:cNvSpPr>
          <p:nvPr/>
        </p:nvSpPr>
        <p:spPr bwMode="auto">
          <a:xfrm>
            <a:off x="5715000" y="4643438"/>
            <a:ext cx="609600" cy="0"/>
          </a:xfrm>
          <a:prstGeom prst="line">
            <a:avLst/>
          </a:prstGeom>
          <a:noFill/>
          <a:ln w="28575">
            <a:solidFill>
              <a:schemeClr val="tx1"/>
            </a:solidFill>
            <a:miter lim="800000"/>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5073" name="Line 15"/>
          <p:cNvSpPr>
            <a:spLocks noChangeShapeType="1"/>
          </p:cNvSpPr>
          <p:nvPr/>
        </p:nvSpPr>
        <p:spPr bwMode="auto">
          <a:xfrm>
            <a:off x="2971800" y="4643438"/>
            <a:ext cx="609600" cy="0"/>
          </a:xfrm>
          <a:prstGeom prst="line">
            <a:avLst/>
          </a:prstGeom>
          <a:noFill/>
          <a:ln w="28575">
            <a:solidFill>
              <a:schemeClr val="tx1"/>
            </a:solidFill>
            <a:miter lim="800000"/>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lstStyle/>
          <a:p>
            <a:endParaRPr lang="el-GR"/>
          </a:p>
        </p:txBody>
      </p:sp>
      <p:sp>
        <p:nvSpPr>
          <p:cNvPr id="45074" name="Rectangle 17"/>
          <p:cNvSpPr>
            <a:spLocks noChangeArrowheads="1"/>
          </p:cNvSpPr>
          <p:nvPr/>
        </p:nvSpPr>
        <p:spPr bwMode="auto">
          <a:xfrm>
            <a:off x="609600" y="3805238"/>
            <a:ext cx="2057400" cy="1143000"/>
          </a:xfrm>
          <a:prstGeom prst="rect">
            <a:avLst/>
          </a:prstGeom>
          <a:solidFill>
            <a:schemeClr val="accent1"/>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brake()</a:t>
            </a:r>
          </a:p>
          <a:p>
            <a:pPr algn="ctr" eaLnBrk="1" hangingPunct="1"/>
            <a:r>
              <a:rPr lang="sv-SE" altLang="el-GR">
                <a:latin typeface="Comic Sans MS" pitchFamily="66" charset="0"/>
              </a:rPr>
              <a:t>start_engine()</a:t>
            </a:r>
          </a:p>
          <a:p>
            <a:pPr algn="ctr" eaLnBrk="1" hangingPunct="1"/>
            <a:r>
              <a:rPr lang="sv-SE" altLang="el-GR">
                <a:latin typeface="Comic Sans MS" pitchFamily="66" charset="0"/>
              </a:rPr>
              <a:t>open_door()</a:t>
            </a:r>
            <a:endParaRPr lang="en-US" altLang="el-GR">
              <a:latin typeface="Comic Sans MS" pitchFamily="66" charset="0"/>
            </a:endParaRPr>
          </a:p>
        </p:txBody>
      </p:sp>
      <p:sp>
        <p:nvSpPr>
          <p:cNvPr id="45075" name="Rectangle 18"/>
          <p:cNvSpPr>
            <a:spLocks noChangeArrowheads="1"/>
          </p:cNvSpPr>
          <p:nvPr/>
        </p:nvSpPr>
        <p:spPr bwMode="auto">
          <a:xfrm>
            <a:off x="609600" y="4567238"/>
            <a:ext cx="2057400" cy="381000"/>
          </a:xfrm>
          <a:prstGeom prst="rect">
            <a:avLst/>
          </a:prstGeom>
          <a:solidFill>
            <a:schemeClr val="hlink"/>
          </a:solidFill>
          <a:ln w="381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r>
              <a:rPr lang="sv-SE" altLang="el-GR">
                <a:latin typeface="Comic Sans MS" pitchFamily="66" charset="0"/>
              </a:rPr>
              <a:t>open_door()</a:t>
            </a:r>
            <a:endParaRPr lang="en-US" altLang="el-GR">
              <a:latin typeface="Comic Sans MS" pitchFamily="66" charset="0"/>
            </a:endParaRPr>
          </a:p>
        </p:txBody>
      </p:sp>
    </p:spTree>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Slide Number Placeholder 4"/>
          <p:cNvSpPr>
            <a:spLocks noGrp="1"/>
          </p:cNvSpPr>
          <p:nvPr>
            <p:ph type="sldNum" sz="quarter" idx="11"/>
          </p:nvPr>
        </p:nvSpPr>
        <p:spPr/>
        <p:txBody>
          <a:bodyPr/>
          <a:lstStyle/>
          <a:p>
            <a:pPr>
              <a:defRPr/>
            </a:pPr>
            <a:fld id="{59FA38BE-4AAB-49AE-A16E-5EAD7F2CE0C3}" type="slidenum">
              <a:rPr lang="el-GR" altLang="el-GR"/>
              <a:pPr>
                <a:defRPr/>
              </a:pPr>
              <a:t>53</a:t>
            </a:fld>
            <a:endParaRPr lang="el-GR" altLang="el-GR"/>
          </a:p>
        </p:txBody>
      </p:sp>
      <p:sp>
        <p:nvSpPr>
          <p:cNvPr id="46084" name="Rectangle 2"/>
          <p:cNvSpPr>
            <a:spLocks noGrp="1" noChangeArrowheads="1"/>
          </p:cNvSpPr>
          <p:nvPr>
            <p:ph type="title"/>
          </p:nvPr>
        </p:nvSpPr>
        <p:spPr>
          <a:xfrm>
            <a:off x="304800" y="304800"/>
            <a:ext cx="8458200" cy="457200"/>
          </a:xfrm>
        </p:spPr>
        <p:txBody>
          <a:bodyPr/>
          <a:lstStyle/>
          <a:p>
            <a:pPr eaLnBrk="1" hangingPunct="1"/>
            <a:r>
              <a:rPr lang="el-GR" altLang="el-GR" sz="2800" smtClean="0"/>
              <a:t>Παραδείγματα</a:t>
            </a:r>
            <a:endParaRPr lang="en-US" altLang="el-GR" sz="2800" smtClean="0"/>
          </a:p>
        </p:txBody>
      </p:sp>
      <p:sp>
        <p:nvSpPr>
          <p:cNvPr id="46085" name="Rectangle 4"/>
          <p:cNvSpPr>
            <a:spLocks noChangeArrowheads="1"/>
          </p:cNvSpPr>
          <p:nvPr/>
        </p:nvSpPr>
        <p:spPr bwMode="auto">
          <a:xfrm>
            <a:off x="685800" y="1371600"/>
            <a:ext cx="3810000" cy="2590800"/>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Shape {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protected</a:t>
            </a:r>
            <a:r>
              <a:rPr lang="en-US" altLang="el-GR" sz="2000">
                <a:latin typeface="Comic Sans MS" pitchFamily="66" charset="0"/>
                <a:cs typeface="Arial" charset="0"/>
              </a:rPr>
              <a:t>: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int</a:t>
            </a:r>
            <a:r>
              <a:rPr lang="en-US" altLang="el-GR" sz="2000">
                <a:latin typeface="Comic Sans MS" pitchFamily="66" charset="0"/>
                <a:cs typeface="Arial" charset="0"/>
              </a:rPr>
              <a:t> width, height;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void</a:t>
            </a:r>
            <a:r>
              <a:rPr lang="en-US" altLang="el-GR" sz="2000">
                <a:latin typeface="Comic Sans MS" pitchFamily="66" charset="0"/>
                <a:cs typeface="Arial" charset="0"/>
              </a:rPr>
              <a:t> setDims (</a:t>
            </a:r>
            <a:r>
              <a:rPr lang="en-US" altLang="el-GR" sz="2000" b="1">
                <a:solidFill>
                  <a:schemeClr val="accent2"/>
                </a:solidFill>
                <a:latin typeface="Comic Sans MS" pitchFamily="66" charset="0"/>
                <a:cs typeface="Arial" charset="0"/>
              </a:rPr>
              <a:t>int</a:t>
            </a:r>
            <a:r>
              <a:rPr lang="en-US" altLang="el-GR" sz="2000">
                <a:latin typeface="Comic Sans MS" pitchFamily="66" charset="0"/>
                <a:cs typeface="Arial" charset="0"/>
              </a:rPr>
              <a:t> a, </a:t>
            </a:r>
            <a:r>
              <a:rPr lang="en-US" altLang="el-GR" sz="2000" b="1">
                <a:solidFill>
                  <a:schemeClr val="accent2"/>
                </a:solidFill>
                <a:latin typeface="Comic Sans MS" pitchFamily="66" charset="0"/>
                <a:cs typeface="Arial" charset="0"/>
              </a:rPr>
              <a:t>int</a:t>
            </a:r>
            <a:r>
              <a:rPr lang="en-US" altLang="el-GR" sz="2000">
                <a:latin typeface="Comic Sans MS" pitchFamily="66" charset="0"/>
                <a:cs typeface="Arial" charset="0"/>
              </a:rPr>
              <a:t> b){ </a:t>
            </a:r>
          </a:p>
          <a:p>
            <a:pPr algn="just" eaLnBrk="1" hangingPunct="1"/>
            <a:r>
              <a:rPr lang="en-US" altLang="el-GR" sz="2000">
                <a:latin typeface="Comic Sans MS" pitchFamily="66" charset="0"/>
                <a:cs typeface="Arial" charset="0"/>
              </a:rPr>
              <a:t>	width=a; height=b;} </a:t>
            </a:r>
          </a:p>
          <a:p>
            <a:pPr algn="just" eaLnBrk="1" hangingPunct="1"/>
            <a:r>
              <a:rPr lang="en-US" altLang="el-GR" sz="2000">
                <a:latin typeface="Comic Sans MS" pitchFamily="66" charset="0"/>
                <a:cs typeface="Arial" charset="0"/>
              </a:rPr>
              <a:t>}; </a:t>
            </a:r>
          </a:p>
        </p:txBody>
      </p:sp>
      <p:sp>
        <p:nvSpPr>
          <p:cNvPr id="46086" name="Rectangle 5"/>
          <p:cNvSpPr>
            <a:spLocks noChangeArrowheads="1"/>
          </p:cNvSpPr>
          <p:nvPr/>
        </p:nvSpPr>
        <p:spPr bwMode="auto">
          <a:xfrm>
            <a:off x="685800" y="4038600"/>
            <a:ext cx="3810000" cy="20574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Rectangle: </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Shape {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int</a:t>
            </a:r>
            <a:r>
              <a:rPr lang="en-US" altLang="el-GR" sz="2000">
                <a:latin typeface="Comic Sans MS" pitchFamily="66" charset="0"/>
                <a:cs typeface="Arial" charset="0"/>
              </a:rPr>
              <a:t> area ( ) {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return</a:t>
            </a:r>
            <a:r>
              <a:rPr lang="en-US" altLang="el-GR" sz="2000">
                <a:latin typeface="Comic Sans MS" pitchFamily="66" charset="0"/>
                <a:cs typeface="Arial" charset="0"/>
              </a:rPr>
              <a:t> (width * height); </a:t>
            </a:r>
          </a:p>
          <a:p>
            <a:pPr algn="just" eaLnBrk="1" hangingPunct="1"/>
            <a:r>
              <a:rPr lang="en-US" altLang="el-GR" sz="2000">
                <a:latin typeface="Comic Sans MS" pitchFamily="66" charset="0"/>
                <a:cs typeface="Arial" charset="0"/>
              </a:rPr>
              <a:t>      }</a:t>
            </a:r>
          </a:p>
          <a:p>
            <a:pPr algn="just" eaLnBrk="1" hangingPunct="1"/>
            <a:r>
              <a:rPr lang="en-US" altLang="el-GR" sz="2000">
                <a:latin typeface="Comic Sans MS" pitchFamily="66" charset="0"/>
                <a:cs typeface="Arial" charset="0"/>
              </a:rPr>
              <a:t>}; </a:t>
            </a:r>
          </a:p>
        </p:txBody>
      </p:sp>
      <p:sp>
        <p:nvSpPr>
          <p:cNvPr id="46087" name="Rectangle 6"/>
          <p:cNvSpPr>
            <a:spLocks noChangeArrowheads="1"/>
          </p:cNvSpPr>
          <p:nvPr/>
        </p:nvSpPr>
        <p:spPr bwMode="auto">
          <a:xfrm>
            <a:off x="4572000" y="1371600"/>
            <a:ext cx="3886200" cy="2590800"/>
          </a:xfrm>
          <a:prstGeom prst="rect">
            <a:avLst/>
          </a:prstGeom>
          <a:solidFill>
            <a:srgbClr val="FF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b="1" dirty="0">
                <a:solidFill>
                  <a:schemeClr val="accent2"/>
                </a:solidFill>
                <a:latin typeface="Comic Sans MS" pitchFamily="66" charset="0"/>
                <a:cs typeface="Arial" charset="0"/>
              </a:rPr>
              <a:t>class</a:t>
            </a:r>
            <a:r>
              <a:rPr lang="en-US" altLang="el-GR" sz="2000" dirty="0">
                <a:latin typeface="Comic Sans MS" pitchFamily="66" charset="0"/>
                <a:cs typeface="Arial" charset="0"/>
              </a:rPr>
              <a:t> Triangle: </a:t>
            </a:r>
            <a:r>
              <a:rPr lang="en-US" altLang="el-GR" sz="2000" b="1" dirty="0">
                <a:solidFill>
                  <a:schemeClr val="accent2"/>
                </a:solidFill>
                <a:latin typeface="Comic Sans MS" pitchFamily="66" charset="0"/>
                <a:cs typeface="Arial" charset="0"/>
              </a:rPr>
              <a:t>public</a:t>
            </a:r>
            <a:r>
              <a:rPr lang="en-US" altLang="el-GR" sz="2000" dirty="0">
                <a:latin typeface="Comic Sans MS" pitchFamily="66" charset="0"/>
                <a:cs typeface="Arial" charset="0"/>
              </a:rPr>
              <a:t> Shape { </a:t>
            </a:r>
          </a:p>
          <a:p>
            <a:pPr algn="just" eaLnBrk="1" hangingPunct="1"/>
            <a:r>
              <a:rPr lang="en-US" altLang="el-GR" sz="2000" dirty="0">
                <a:latin typeface="Comic Sans MS" pitchFamily="66" charset="0"/>
                <a:cs typeface="Arial" charset="0"/>
              </a:rPr>
              <a:t>    </a:t>
            </a:r>
            <a:r>
              <a:rPr lang="en-US" altLang="el-GR" sz="2000" b="1" dirty="0">
                <a:solidFill>
                  <a:schemeClr val="accent2"/>
                </a:solidFill>
                <a:latin typeface="Comic Sans MS" pitchFamily="66" charset="0"/>
                <a:cs typeface="Arial" charset="0"/>
              </a:rPr>
              <a:t>public</a:t>
            </a:r>
            <a:r>
              <a:rPr lang="en-US" altLang="el-GR" sz="2000" dirty="0">
                <a:latin typeface="Comic Sans MS" pitchFamily="66" charset="0"/>
                <a:cs typeface="Arial" charset="0"/>
              </a:rPr>
              <a:t>: </a:t>
            </a:r>
          </a:p>
          <a:p>
            <a:pPr algn="just" eaLnBrk="1" hangingPunct="1"/>
            <a:r>
              <a:rPr lang="en-US" altLang="el-GR" sz="2000" dirty="0">
                <a:latin typeface="Comic Sans MS" pitchFamily="66" charset="0"/>
                <a:cs typeface="Arial" charset="0"/>
              </a:rPr>
              <a:t>       </a:t>
            </a:r>
            <a:r>
              <a:rPr lang="en-US" altLang="el-GR" sz="2000" b="1" dirty="0" err="1">
                <a:solidFill>
                  <a:schemeClr val="accent2"/>
                </a:solidFill>
                <a:latin typeface="Comic Sans MS" pitchFamily="66" charset="0"/>
                <a:cs typeface="Arial" charset="0"/>
              </a:rPr>
              <a:t>int</a:t>
            </a:r>
            <a:r>
              <a:rPr lang="en-US" altLang="el-GR" sz="2000" dirty="0">
                <a:latin typeface="Comic Sans MS" pitchFamily="66" charset="0"/>
                <a:cs typeface="Arial" charset="0"/>
              </a:rPr>
              <a:t> area ( ) { </a:t>
            </a:r>
          </a:p>
          <a:p>
            <a:pPr algn="just" eaLnBrk="1" hangingPunct="1"/>
            <a:r>
              <a:rPr lang="en-US" altLang="el-GR" sz="2000" dirty="0">
                <a:latin typeface="Comic Sans MS" pitchFamily="66" charset="0"/>
                <a:cs typeface="Arial" charset="0"/>
              </a:rPr>
              <a:t>         </a:t>
            </a:r>
            <a:r>
              <a:rPr lang="en-US" altLang="el-GR" sz="2000" b="1" dirty="0">
                <a:solidFill>
                  <a:schemeClr val="accent2"/>
                </a:solidFill>
                <a:latin typeface="Comic Sans MS" pitchFamily="66" charset="0"/>
                <a:cs typeface="Arial" charset="0"/>
              </a:rPr>
              <a:t>return</a:t>
            </a:r>
            <a:r>
              <a:rPr lang="en-US" altLang="el-GR" sz="2000" dirty="0">
                <a:latin typeface="Comic Sans MS" pitchFamily="66" charset="0"/>
                <a:cs typeface="Arial" charset="0"/>
              </a:rPr>
              <a:t> (width * height/2); </a:t>
            </a:r>
          </a:p>
          <a:p>
            <a:pPr algn="just" eaLnBrk="1" hangingPunct="1"/>
            <a:r>
              <a:rPr lang="en-US" altLang="el-GR" sz="2000" dirty="0">
                <a:latin typeface="Comic Sans MS" pitchFamily="66" charset="0"/>
                <a:cs typeface="Arial" charset="0"/>
              </a:rPr>
              <a:t>       }</a:t>
            </a:r>
          </a:p>
          <a:p>
            <a:pPr algn="just" eaLnBrk="1" hangingPunct="1"/>
            <a:r>
              <a:rPr lang="en-US" altLang="el-GR" sz="2000" dirty="0">
                <a:latin typeface="Comic Sans MS" pitchFamily="66" charset="0"/>
                <a:cs typeface="Arial" charset="0"/>
              </a:rPr>
              <a:t>};</a:t>
            </a:r>
          </a:p>
        </p:txBody>
      </p:sp>
      <p:sp>
        <p:nvSpPr>
          <p:cNvPr id="46088" name="Rectangle 7"/>
          <p:cNvSpPr>
            <a:spLocks noChangeArrowheads="1"/>
          </p:cNvSpPr>
          <p:nvPr/>
        </p:nvSpPr>
        <p:spPr bwMode="auto">
          <a:xfrm>
            <a:off x="4572000" y="4038600"/>
            <a:ext cx="3886200" cy="2057400"/>
          </a:xfrm>
          <a:prstGeom prst="rect">
            <a:avLst/>
          </a:prstGeom>
          <a:solidFill>
            <a:srgbClr val="FFCC99"/>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Square: </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Rectangle { </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a:t>
            </a:r>
          </a:p>
          <a:p>
            <a:pPr algn="just" eaLnBrk="1" hangingPunct="1"/>
            <a:r>
              <a:rPr lang="en-US" altLang="el-GR" sz="2000">
                <a:latin typeface="Comic Sans MS" pitchFamily="66" charset="0"/>
                <a:cs typeface="Arial" charset="0"/>
              </a:rPr>
              <a:t>       </a:t>
            </a:r>
            <a:r>
              <a:rPr lang="en-US" altLang="el-GR" sz="2000" b="1">
                <a:solidFill>
                  <a:schemeClr val="accent2"/>
                </a:solidFill>
                <a:latin typeface="Comic Sans MS" pitchFamily="66" charset="0"/>
                <a:cs typeface="Arial" charset="0"/>
              </a:rPr>
              <a:t>void</a:t>
            </a:r>
            <a:r>
              <a:rPr lang="en-US" altLang="el-GR" sz="2000">
                <a:latin typeface="Comic Sans MS" pitchFamily="66" charset="0"/>
                <a:cs typeface="Arial" charset="0"/>
              </a:rPr>
              <a:t> setDims (</a:t>
            </a:r>
            <a:r>
              <a:rPr lang="en-US" altLang="el-GR" sz="2000" b="1">
                <a:solidFill>
                  <a:schemeClr val="accent2"/>
                </a:solidFill>
                <a:latin typeface="Comic Sans MS" pitchFamily="66" charset="0"/>
                <a:cs typeface="Arial" charset="0"/>
              </a:rPr>
              <a:t>int</a:t>
            </a:r>
            <a:r>
              <a:rPr lang="en-US" altLang="el-GR" sz="2000">
                <a:latin typeface="Comic Sans MS" pitchFamily="66" charset="0"/>
                <a:cs typeface="Arial" charset="0"/>
              </a:rPr>
              <a:t> a){ </a:t>
            </a:r>
          </a:p>
          <a:p>
            <a:pPr algn="just" eaLnBrk="1" hangingPunct="1"/>
            <a:r>
              <a:rPr lang="en-US" altLang="el-GR" sz="2000">
                <a:latin typeface="Comic Sans MS" pitchFamily="66" charset="0"/>
                <a:cs typeface="Arial" charset="0"/>
              </a:rPr>
              <a:t>	width=a; height=a;}</a:t>
            </a:r>
          </a:p>
          <a:p>
            <a:pPr algn="just" eaLnBrk="1" hangingPunct="1"/>
            <a:r>
              <a:rPr lang="en-US" altLang="el-GR" sz="2000">
                <a:latin typeface="Comic Sans MS" pitchFamily="66" charset="0"/>
                <a:cs typeface="Arial" charset="0"/>
              </a:rPr>
              <a:t>};</a:t>
            </a:r>
          </a:p>
        </p:txBody>
      </p:sp>
    </p:spTree>
  </p:cSld>
  <p:clrMapOvr>
    <a:masterClrMapping/>
  </p:clrMapOvr>
  <p:timing>
    <p:tnLst>
      <p:par>
        <p:cTn id="1" dur="indefinite" restart="never" nodeType="tmRoot"/>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Slide Number Placeholder 3"/>
          <p:cNvSpPr>
            <a:spLocks noGrp="1"/>
          </p:cNvSpPr>
          <p:nvPr>
            <p:ph type="sldNum" sz="quarter" idx="11"/>
          </p:nvPr>
        </p:nvSpPr>
        <p:spPr/>
        <p:txBody>
          <a:bodyPr/>
          <a:lstStyle/>
          <a:p>
            <a:pPr>
              <a:defRPr/>
            </a:pPr>
            <a:fld id="{4509BA01-AA71-4D4E-A881-6626F918DE38}" type="slidenum">
              <a:rPr lang="el-GR" altLang="el-GR"/>
              <a:pPr>
                <a:defRPr/>
              </a:pPr>
              <a:t>54</a:t>
            </a:fld>
            <a:endParaRPr lang="el-GR" altLang="el-GR"/>
          </a:p>
        </p:txBody>
      </p:sp>
      <p:sp>
        <p:nvSpPr>
          <p:cNvPr id="47108"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lIns="90488" tIns="44450" rIns="90488" bIns="44450"/>
          <a:lstStyle/>
          <a:p>
            <a:pPr eaLnBrk="1" hangingPunct="1"/>
            <a:r>
              <a:rPr lang="el-GR" altLang="el-GR" sz="2800" smtClean="0"/>
              <a:t>Ιεραρχία κλάσεων –παράδειγμα : </a:t>
            </a:r>
            <a:r>
              <a:rPr lang="th-TH" altLang="el-GR" sz="2800" smtClean="0"/>
              <a:t>Student Class</a:t>
            </a:r>
          </a:p>
        </p:txBody>
      </p:sp>
      <p:sp useBgFill="1">
        <p:nvSpPr>
          <p:cNvPr id="47109" name="Rectangle 3"/>
          <p:cNvSpPr>
            <a:spLocks noChangeArrowheads="1"/>
          </p:cNvSpPr>
          <p:nvPr/>
        </p:nvSpPr>
        <p:spPr bwMode="auto">
          <a:xfrm>
            <a:off x="2633663" y="1884363"/>
            <a:ext cx="4033837" cy="1301750"/>
          </a:xfrm>
          <a:prstGeom prst="rect">
            <a:avLst/>
          </a:prstGeom>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47110" name="Rectangle 4"/>
          <p:cNvSpPr>
            <a:spLocks noChangeArrowheads="1"/>
          </p:cNvSpPr>
          <p:nvPr/>
        </p:nvSpPr>
        <p:spPr bwMode="auto">
          <a:xfrm>
            <a:off x="3868738" y="1860550"/>
            <a:ext cx="1279525"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solidFill>
                  <a:schemeClr val="accent2"/>
                </a:solidFill>
                <a:latin typeface="Comic Sans MS" pitchFamily="66" charset="0"/>
              </a:rPr>
              <a:t>student</a:t>
            </a:r>
          </a:p>
        </p:txBody>
      </p:sp>
      <p:sp>
        <p:nvSpPr>
          <p:cNvPr id="47111" name="Rectangle 5"/>
          <p:cNvSpPr>
            <a:spLocks noChangeArrowheads="1"/>
          </p:cNvSpPr>
          <p:nvPr/>
        </p:nvSpPr>
        <p:spPr bwMode="auto">
          <a:xfrm>
            <a:off x="4724400" y="2251075"/>
            <a:ext cx="1709738"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sz="2000">
                <a:latin typeface="Comic Sans MS" pitchFamily="66" charset="0"/>
              </a:rPr>
              <a:t>print()</a:t>
            </a:r>
            <a:br>
              <a:rPr lang="th-TH" altLang="el-GR" sz="2000">
                <a:latin typeface="Comic Sans MS" pitchFamily="66" charset="0"/>
              </a:rPr>
            </a:br>
            <a:r>
              <a:rPr lang="th-TH" altLang="el-GR" sz="2000">
                <a:latin typeface="Comic Sans MS" pitchFamily="66" charset="0"/>
              </a:rPr>
              <a:t>year_group()</a:t>
            </a:r>
          </a:p>
        </p:txBody>
      </p:sp>
      <p:sp useBgFill="1">
        <p:nvSpPr>
          <p:cNvPr id="47112" name="Rectangle 6"/>
          <p:cNvSpPr>
            <a:spLocks noChangeArrowheads="1"/>
          </p:cNvSpPr>
          <p:nvPr/>
        </p:nvSpPr>
        <p:spPr bwMode="auto">
          <a:xfrm>
            <a:off x="3290888" y="4362450"/>
            <a:ext cx="2768600" cy="1292225"/>
          </a:xfrm>
          <a:prstGeom prst="rect">
            <a:avLst/>
          </a:prstGeom>
          <a:ln w="1270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endParaRPr lang="el-GR" altLang="el-GR"/>
          </a:p>
        </p:txBody>
      </p:sp>
      <p:sp>
        <p:nvSpPr>
          <p:cNvPr id="47113" name="Rectangle 7"/>
          <p:cNvSpPr>
            <a:spLocks noChangeArrowheads="1"/>
          </p:cNvSpPr>
          <p:nvPr/>
        </p:nvSpPr>
        <p:spPr bwMode="auto">
          <a:xfrm>
            <a:off x="3551238" y="4340225"/>
            <a:ext cx="2112962"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solidFill>
                  <a:schemeClr val="accent2"/>
                </a:solidFill>
                <a:latin typeface="Comic Sans MS" pitchFamily="66" charset="0"/>
              </a:rPr>
              <a:t>grad_student</a:t>
            </a:r>
          </a:p>
        </p:txBody>
      </p:sp>
      <p:sp>
        <p:nvSpPr>
          <p:cNvPr id="47114" name="Rectangle 8"/>
          <p:cNvSpPr>
            <a:spLocks noChangeArrowheads="1"/>
          </p:cNvSpPr>
          <p:nvPr/>
        </p:nvSpPr>
        <p:spPr bwMode="auto">
          <a:xfrm>
            <a:off x="4800600" y="4792663"/>
            <a:ext cx="950913" cy="393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sz="2000">
                <a:latin typeface="Comic Sans MS" pitchFamily="66" charset="0"/>
              </a:rPr>
              <a:t>print()</a:t>
            </a:r>
          </a:p>
        </p:txBody>
      </p:sp>
      <p:sp>
        <p:nvSpPr>
          <p:cNvPr id="47115" name="Line 9"/>
          <p:cNvSpPr>
            <a:spLocks noChangeShapeType="1"/>
          </p:cNvSpPr>
          <p:nvPr/>
        </p:nvSpPr>
        <p:spPr bwMode="auto">
          <a:xfrm flipH="1" flipV="1">
            <a:off x="4572000" y="3200400"/>
            <a:ext cx="0" cy="1143000"/>
          </a:xfrm>
          <a:prstGeom prst="line">
            <a:avLst/>
          </a:prstGeom>
          <a:noFill/>
          <a:ln w="38100">
            <a:solidFill>
              <a:srgbClr val="CC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47116" name="Rectangle 10"/>
          <p:cNvSpPr>
            <a:spLocks noChangeArrowheads="1"/>
          </p:cNvSpPr>
          <p:nvPr/>
        </p:nvSpPr>
        <p:spPr bwMode="auto">
          <a:xfrm>
            <a:off x="4738688" y="3582988"/>
            <a:ext cx="3849687" cy="454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th-TH" altLang="el-GR">
                <a:latin typeface="Comic Sans MS" pitchFamily="66" charset="0"/>
              </a:rPr>
              <a:t>inherits (</a:t>
            </a:r>
            <a:r>
              <a:rPr lang="th-TH" altLang="el-GR">
                <a:solidFill>
                  <a:srgbClr val="CC0000"/>
                </a:solidFill>
                <a:latin typeface="Comic Sans MS" pitchFamily="66" charset="0"/>
              </a:rPr>
              <a:t>is</a:t>
            </a:r>
            <a:r>
              <a:rPr lang="el-GR" altLang="el-GR">
                <a:solidFill>
                  <a:srgbClr val="CC0000"/>
                </a:solidFill>
                <a:latin typeface="Comic Sans MS" pitchFamily="66" charset="0"/>
              </a:rPr>
              <a:t> </a:t>
            </a:r>
            <a:r>
              <a:rPr lang="th-TH" altLang="el-GR">
                <a:solidFill>
                  <a:srgbClr val="CC0000"/>
                </a:solidFill>
                <a:latin typeface="Comic Sans MS" pitchFamily="66" charset="0"/>
              </a:rPr>
              <a:t>a</a:t>
            </a:r>
            <a:r>
              <a:rPr lang="el-GR" altLang="el-GR">
                <a:solidFill>
                  <a:srgbClr val="CC0000"/>
                </a:solidFill>
                <a:latin typeface="Comic Sans MS" pitchFamily="66" charset="0"/>
              </a:rPr>
              <a:t> </a:t>
            </a:r>
            <a:r>
              <a:rPr lang="en-US" altLang="el-GR">
                <a:solidFill>
                  <a:srgbClr val="CC0000"/>
                </a:solidFill>
                <a:latin typeface="Comic Sans MS" pitchFamily="66" charset="0"/>
              </a:rPr>
              <a:t>relationship</a:t>
            </a:r>
            <a:r>
              <a:rPr lang="th-TH" altLang="el-GR">
                <a:latin typeface="Comic Sans MS" pitchFamily="66" charset="0"/>
              </a:rPr>
              <a:t>)</a:t>
            </a:r>
          </a:p>
        </p:txBody>
      </p:sp>
      <p:sp>
        <p:nvSpPr>
          <p:cNvPr id="47117" name="Rectangle 11"/>
          <p:cNvSpPr>
            <a:spLocks noChangeArrowheads="1"/>
          </p:cNvSpPr>
          <p:nvPr/>
        </p:nvSpPr>
        <p:spPr bwMode="auto">
          <a:xfrm>
            <a:off x="2716213" y="2292350"/>
            <a:ext cx="1770062"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th-TH" altLang="el-GR" sz="2000">
                <a:latin typeface="Comic Sans MS" pitchFamily="66" charset="0"/>
              </a:rPr>
              <a:t>student_id,</a:t>
            </a:r>
            <a:br>
              <a:rPr lang="th-TH" altLang="el-GR" sz="2000">
                <a:latin typeface="Comic Sans MS" pitchFamily="66" charset="0"/>
              </a:rPr>
            </a:br>
            <a:r>
              <a:rPr lang="th-TH" altLang="el-GR" sz="2000">
                <a:latin typeface="Comic Sans MS" pitchFamily="66" charset="0"/>
              </a:rPr>
              <a:t>year, name</a:t>
            </a:r>
          </a:p>
        </p:txBody>
      </p:sp>
      <p:sp>
        <p:nvSpPr>
          <p:cNvPr id="47118" name="Rectangle 12"/>
          <p:cNvSpPr>
            <a:spLocks noChangeArrowheads="1"/>
          </p:cNvSpPr>
          <p:nvPr/>
        </p:nvSpPr>
        <p:spPr bwMode="auto">
          <a:xfrm>
            <a:off x="3302000" y="4781550"/>
            <a:ext cx="1117600" cy="698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0488" tIns="44450" rIns="90488" bIns="44450">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50000"/>
              </a:spcBef>
            </a:pPr>
            <a:r>
              <a:rPr lang="th-TH" altLang="el-GR" sz="2000">
                <a:latin typeface="Comic Sans MS" pitchFamily="66" charset="0"/>
              </a:rPr>
              <a:t>dept,</a:t>
            </a:r>
            <a:br>
              <a:rPr lang="th-TH" altLang="el-GR" sz="2000">
                <a:latin typeface="Comic Sans MS" pitchFamily="66" charset="0"/>
              </a:rPr>
            </a:br>
            <a:r>
              <a:rPr lang="th-TH" altLang="el-GR" sz="2000">
                <a:latin typeface="Comic Sans MS" pitchFamily="66" charset="0"/>
              </a:rPr>
              <a:t>thesis</a:t>
            </a:r>
          </a:p>
        </p:txBody>
      </p:sp>
      <p:sp>
        <p:nvSpPr>
          <p:cNvPr id="47119" name="Text Box 13"/>
          <p:cNvSpPr txBox="1">
            <a:spLocks noChangeArrowheads="1"/>
          </p:cNvSpPr>
          <p:nvPr/>
        </p:nvSpPr>
        <p:spPr bwMode="auto">
          <a:xfrm>
            <a:off x="323850" y="5300663"/>
            <a:ext cx="1871663" cy="736600"/>
          </a:xfrm>
          <a:prstGeom prst="rect">
            <a:avLst/>
          </a:prstGeom>
          <a:noFill/>
          <a:ln w="34925">
            <a:solidFill>
              <a:srgbClr val="CC0000"/>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eaLnBrk="1" hangingPunct="1">
              <a:spcBef>
                <a:spcPct val="50000"/>
              </a:spcBef>
            </a:pPr>
            <a:r>
              <a:rPr lang="el-GR" altLang="el-GR" sz="2000">
                <a:latin typeface="Comic Sans MS" pitchFamily="66" charset="0"/>
              </a:rPr>
              <a:t>Παράδειγμα : </a:t>
            </a:r>
            <a:r>
              <a:rPr lang="en-US" altLang="el-GR" sz="2000">
                <a:latin typeface="Comic Sans MS" pitchFamily="66" charset="0"/>
              </a:rPr>
              <a:t>inher</a:t>
            </a:r>
            <a:r>
              <a:rPr lang="el-GR" altLang="el-GR" sz="2000">
                <a:latin typeface="Comic Sans MS" pitchFamily="66" charset="0"/>
              </a:rPr>
              <a:t>-01</a:t>
            </a:r>
            <a:r>
              <a:rPr lang="en-US" altLang="el-GR" sz="2000">
                <a:latin typeface="Comic Sans MS" pitchFamily="66" charset="0"/>
              </a:rPr>
              <a:t>.cpp</a:t>
            </a:r>
          </a:p>
        </p:txBody>
      </p:sp>
    </p:spTree>
  </p:cSld>
  <p:clrMapOvr>
    <a:masterClrMapping/>
  </p:clrMapOvr>
  <p:transition/>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3DD2A07-F11A-40C3-84E3-9EA7C7BD2119}" type="slidenum">
              <a:rPr lang="el-GR" altLang="el-GR"/>
              <a:pPr>
                <a:defRPr/>
              </a:pPr>
              <a:t>55</a:t>
            </a:fld>
            <a:endParaRPr lang="el-GR" altLang="el-GR"/>
          </a:p>
        </p:txBody>
      </p:sp>
      <p:sp>
        <p:nvSpPr>
          <p:cNvPr id="48132" name="Rectangle 2"/>
          <p:cNvSpPr>
            <a:spLocks noGrp="1" noChangeArrowheads="1"/>
          </p:cNvSpPr>
          <p:nvPr>
            <p:ph type="title"/>
          </p:nvPr>
        </p:nvSpPr>
        <p:spPr/>
        <p:txBody>
          <a:bodyPr/>
          <a:lstStyle/>
          <a:p>
            <a:pPr eaLnBrk="1" hangingPunct="1"/>
            <a:r>
              <a:rPr lang="el-GR" altLang="el-GR" smtClean="0"/>
              <a:t>Πλεονεκτήματα της κληρονομικότητας</a:t>
            </a:r>
            <a:endParaRPr lang="en-US" altLang="el-GR" smtClean="0">
              <a:latin typeface="Courier New" pitchFamily="49" charset="0"/>
              <a:cs typeface="Times New Roman" pitchFamily="18" charset="0"/>
            </a:endParaRPr>
          </a:p>
        </p:txBody>
      </p:sp>
      <p:sp>
        <p:nvSpPr>
          <p:cNvPr id="48133" name="Rectangle 3"/>
          <p:cNvSpPr>
            <a:spLocks noGrp="1" noChangeArrowheads="1"/>
          </p:cNvSpPr>
          <p:nvPr>
            <p:ph type="body" idx="1"/>
          </p:nvPr>
        </p:nvSpPr>
        <p:spPr>
          <a:xfrm>
            <a:off x="381000" y="1371600"/>
            <a:ext cx="8305800" cy="4800600"/>
          </a:xfrm>
        </p:spPr>
        <p:txBody>
          <a:bodyPr/>
          <a:lstStyle/>
          <a:p>
            <a:pPr marL="533400" indent="-533400" eaLnBrk="1" hangingPunct="1">
              <a:buFontTx/>
              <a:buNone/>
            </a:pPr>
            <a:r>
              <a:rPr lang="el-GR" altLang="el-GR" smtClean="0"/>
              <a:t>Όταν μια κλάση κληρονομεί από μια άλλη κλάση υπάρχουν τρία βασικά οφέλη</a:t>
            </a:r>
            <a:r>
              <a:rPr lang="en-US" altLang="el-GR" smtClean="0">
                <a:ea typeface="MS Mincho" pitchFamily="49" charset="-128"/>
              </a:rPr>
              <a:t> :</a:t>
            </a:r>
          </a:p>
          <a:p>
            <a:pPr marL="533400" indent="-533400" eaLnBrk="1" hangingPunct="1">
              <a:buFontTx/>
              <a:buAutoNum type="arabicPeriod"/>
            </a:pPr>
            <a:r>
              <a:rPr lang="el-GR" altLang="el-GR" smtClean="0"/>
              <a:t>οι μέθοδοι και τα δεδομένα της υπάρχουσας κλάσης μπορούν </a:t>
            </a:r>
            <a:r>
              <a:rPr lang="el-GR" altLang="el-GR" u="sng" smtClean="0">
                <a:solidFill>
                  <a:srgbClr val="CC0000"/>
                </a:solidFill>
              </a:rPr>
              <a:t>να επαναχρησιμοποιηθούν</a:t>
            </a:r>
            <a:r>
              <a:rPr lang="el-GR" altLang="el-GR" smtClean="0"/>
              <a:t>. </a:t>
            </a:r>
            <a:endParaRPr lang="en-US" altLang="el-GR" smtClean="0">
              <a:latin typeface="Courier New" pitchFamily="49" charset="0"/>
              <a:cs typeface="Times New Roman" pitchFamily="18" charset="0"/>
            </a:endParaRPr>
          </a:p>
          <a:p>
            <a:pPr marL="533400" indent="-533400" eaLnBrk="1" hangingPunct="1">
              <a:buFontTx/>
              <a:buAutoNum type="arabicPeriod"/>
            </a:pPr>
            <a:r>
              <a:rPr lang="el-GR" altLang="el-GR" smtClean="0"/>
              <a:t>η υπάρχουσα κλάση μπορεί </a:t>
            </a:r>
            <a:r>
              <a:rPr lang="el-GR" altLang="el-GR" u="sng" smtClean="0">
                <a:solidFill>
                  <a:srgbClr val="CC0000"/>
                </a:solidFill>
              </a:rPr>
              <a:t>να επεκταθεί</a:t>
            </a:r>
            <a:r>
              <a:rPr lang="el-GR" altLang="el-GR" smtClean="0"/>
              <a:t> με την προσθήκη νέων μεθόδων και δεδομένων</a:t>
            </a:r>
            <a:endParaRPr lang="en-US" altLang="el-GR" smtClean="0">
              <a:latin typeface="Courier New" pitchFamily="49" charset="0"/>
              <a:cs typeface="Times New Roman" pitchFamily="18" charset="0"/>
            </a:endParaRPr>
          </a:p>
          <a:p>
            <a:pPr marL="533400" indent="-533400" eaLnBrk="1" hangingPunct="1">
              <a:buFontTx/>
              <a:buAutoNum type="arabicPeriod"/>
            </a:pPr>
            <a:r>
              <a:rPr lang="el-GR" altLang="el-GR" smtClean="0"/>
              <a:t>Η υπάρχουσα κλάση μπορεί </a:t>
            </a:r>
            <a:r>
              <a:rPr lang="el-GR" altLang="el-GR" u="sng" smtClean="0">
                <a:solidFill>
                  <a:srgbClr val="CC0000"/>
                </a:solidFill>
              </a:rPr>
              <a:t>να τροποποιηθεί</a:t>
            </a:r>
            <a:r>
              <a:rPr lang="el-GR" altLang="el-GR" smtClean="0"/>
              <a:t> με υπερφόρτωση (</a:t>
            </a:r>
            <a:r>
              <a:rPr lang="en-US" altLang="el-GR" smtClean="0">
                <a:ea typeface="MS Mincho" pitchFamily="49" charset="-128"/>
              </a:rPr>
              <a:t>overloading</a:t>
            </a:r>
            <a:r>
              <a:rPr lang="el-GR" altLang="el-GR" smtClean="0"/>
              <a:t>) των μεθόδων της με νέες υλοποιήσεις</a:t>
            </a:r>
            <a:endParaRPr lang="en-US" altLang="el-GR" smtClean="0"/>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A5C7C632-2A94-41D3-AB4B-ABDCC641FEB3}" type="slidenum">
              <a:rPr lang="el-GR" altLang="el-GR"/>
              <a:pPr>
                <a:defRPr/>
              </a:pPr>
              <a:t>56</a:t>
            </a:fld>
            <a:endParaRPr lang="el-GR" altLang="el-GR"/>
          </a:p>
        </p:txBody>
      </p:sp>
      <p:sp>
        <p:nvSpPr>
          <p:cNvPr id="49156" name="Rectangle 2"/>
          <p:cNvSpPr>
            <a:spLocks noGrp="1" noChangeArrowheads="1"/>
          </p:cNvSpPr>
          <p:nvPr>
            <p:ph type="title"/>
          </p:nvPr>
        </p:nvSpPr>
        <p:spPr/>
        <p:txBody>
          <a:bodyPr/>
          <a:lstStyle/>
          <a:p>
            <a:pPr eaLnBrk="1" hangingPunct="1"/>
            <a:r>
              <a:rPr lang="el-GR" altLang="el-GR" smtClean="0"/>
              <a:t>Συντακτικό στην κληρονομικότητα (1)</a:t>
            </a:r>
          </a:p>
        </p:txBody>
      </p:sp>
      <p:sp>
        <p:nvSpPr>
          <p:cNvPr id="49157" name="Rectangle 3"/>
          <p:cNvSpPr>
            <a:spLocks noGrp="1" noChangeArrowheads="1"/>
          </p:cNvSpPr>
          <p:nvPr>
            <p:ph type="body" idx="1"/>
          </p:nvPr>
        </p:nvSpPr>
        <p:spPr/>
        <p:txBody>
          <a:bodyPr/>
          <a:lstStyle/>
          <a:p>
            <a:pPr eaLnBrk="1" hangingPunct="1"/>
            <a:r>
              <a:rPr lang="el-GR" altLang="el-GR" smtClean="0"/>
              <a:t>Η απλούστερη περίπτωση απαιτεί δύο κλάσεις : την </a:t>
            </a:r>
            <a:r>
              <a:rPr lang="en-US" altLang="el-GR" b="1" smtClean="0">
                <a:solidFill>
                  <a:schemeClr val="accent2"/>
                </a:solidFill>
              </a:rPr>
              <a:t>base class</a:t>
            </a:r>
            <a:r>
              <a:rPr lang="en-US" altLang="el-GR" smtClean="0"/>
              <a:t> </a:t>
            </a:r>
            <a:r>
              <a:rPr lang="el-GR" altLang="el-GR" smtClean="0"/>
              <a:t>και την </a:t>
            </a:r>
            <a:r>
              <a:rPr lang="en-US" altLang="el-GR" b="1" smtClean="0">
                <a:solidFill>
                  <a:srgbClr val="FF0000"/>
                </a:solidFill>
              </a:rPr>
              <a:t>derived class.</a:t>
            </a:r>
          </a:p>
          <a:p>
            <a:pPr eaLnBrk="1" hangingPunct="1"/>
            <a:r>
              <a:rPr lang="en-US" altLang="el-GR" smtClean="0"/>
              <a:t>H </a:t>
            </a:r>
            <a:r>
              <a:rPr lang="en-US" altLang="el-GR" b="1" smtClean="0">
                <a:solidFill>
                  <a:schemeClr val="accent2"/>
                </a:solidFill>
              </a:rPr>
              <a:t>base class</a:t>
            </a:r>
            <a:r>
              <a:rPr lang="en-US" altLang="el-GR" smtClean="0"/>
              <a:t> </a:t>
            </a:r>
            <a:r>
              <a:rPr lang="el-GR" altLang="el-GR" smtClean="0"/>
              <a:t>δεν απαιτεί κάποιο ιδιαίτερο συντακτικό.</a:t>
            </a:r>
          </a:p>
          <a:p>
            <a:pPr eaLnBrk="1" hangingPunct="1"/>
            <a:r>
              <a:rPr lang="el-GR" altLang="el-GR" smtClean="0"/>
              <a:t>Η </a:t>
            </a:r>
            <a:r>
              <a:rPr lang="en-US" altLang="el-GR" b="1" smtClean="0">
                <a:solidFill>
                  <a:srgbClr val="FF0000"/>
                </a:solidFill>
              </a:rPr>
              <a:t>derived class</a:t>
            </a:r>
            <a:r>
              <a:rPr lang="en-US" altLang="el-GR" smtClean="0"/>
              <a:t> </a:t>
            </a:r>
            <a:r>
              <a:rPr lang="el-GR" altLang="el-GR" smtClean="0"/>
              <a:t>πρέπει να δείχνει ότι είναι απορρέουσα. Μετά από το όνομά της ακολουθεί ο τελεστής </a:t>
            </a:r>
            <a:r>
              <a:rPr lang="el-GR" altLang="el-GR" b="1" smtClean="0">
                <a:solidFill>
                  <a:schemeClr val="accent2"/>
                </a:solidFill>
              </a:rPr>
              <a:t>:</a:t>
            </a:r>
            <a:r>
              <a:rPr lang="el-GR" altLang="el-GR" smtClean="0"/>
              <a:t> , η λέξη </a:t>
            </a:r>
            <a:r>
              <a:rPr lang="en-US" altLang="el-GR" b="1" smtClean="0">
                <a:solidFill>
                  <a:srgbClr val="CC0000"/>
                </a:solidFill>
              </a:rPr>
              <a:t>public</a:t>
            </a:r>
            <a:r>
              <a:rPr lang="en-US" altLang="el-GR" smtClean="0"/>
              <a:t> </a:t>
            </a:r>
            <a:r>
              <a:rPr lang="el-GR" altLang="el-GR" smtClean="0"/>
              <a:t>και </a:t>
            </a:r>
            <a:r>
              <a:rPr lang="el-GR" altLang="el-GR" b="1" smtClean="0">
                <a:solidFill>
                  <a:srgbClr val="CC0000"/>
                </a:solidFill>
              </a:rPr>
              <a:t>το όνομα της</a:t>
            </a:r>
            <a:r>
              <a:rPr lang="el-GR" altLang="el-GR" b="1" smtClean="0">
                <a:solidFill>
                  <a:srgbClr val="3399FF"/>
                </a:solidFill>
              </a:rPr>
              <a:t> </a:t>
            </a:r>
            <a:r>
              <a:rPr lang="el-GR" altLang="el-GR" b="1" smtClean="0">
                <a:solidFill>
                  <a:schemeClr val="accent2"/>
                </a:solidFill>
              </a:rPr>
              <a:t>βασικής κλάσης</a:t>
            </a:r>
            <a:r>
              <a:rPr lang="el-GR" altLang="el-GR" b="1" smtClean="0">
                <a:solidFill>
                  <a:srgbClr val="3399FF"/>
                </a:solidFill>
              </a:rPr>
              <a:t> </a:t>
            </a:r>
            <a:r>
              <a:rPr lang="el-GR" altLang="el-GR" b="1" smtClean="0">
                <a:solidFill>
                  <a:schemeClr val="accent2"/>
                </a:solidFill>
              </a:rPr>
              <a:t>(</a:t>
            </a:r>
            <a:r>
              <a:rPr lang="en-US" altLang="el-GR" b="1" smtClean="0">
                <a:solidFill>
                  <a:schemeClr val="accent2"/>
                </a:solidFill>
              </a:rPr>
              <a:t>base class</a:t>
            </a:r>
            <a:r>
              <a:rPr lang="el-GR" altLang="el-GR" b="1" smtClean="0">
                <a:solidFill>
                  <a:schemeClr val="accent2"/>
                </a:solidFill>
              </a:rPr>
              <a:t>)</a:t>
            </a:r>
            <a:r>
              <a:rPr lang="el-GR" altLang="el-GR" smtClean="0"/>
              <a:t> </a:t>
            </a:r>
            <a:endParaRPr lang="en-US" altLang="el-GR" smtClean="0"/>
          </a:p>
        </p:txBody>
      </p:sp>
    </p:spTree>
  </p:cSld>
  <p:clrMapOvr>
    <a:masterClrMapping/>
  </p:clrMapOvr>
  <p:timing>
    <p:tnLst>
      <p:par>
        <p:cTn id="1" dur="indefinite" restart="never" nodeType="tmRoot"/>
      </p:par>
    </p:tn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pPr>
              <a:defRPr/>
            </a:pPr>
            <a:fld id="{2B092FFB-1877-4BE6-9E5E-BEAD92BCB2C8}" type="slidenum">
              <a:rPr lang="el-GR" altLang="el-GR"/>
              <a:pPr>
                <a:defRPr/>
              </a:pPr>
              <a:t>57</a:t>
            </a:fld>
            <a:endParaRPr lang="el-GR" altLang="el-GR"/>
          </a:p>
        </p:txBody>
      </p:sp>
      <p:sp>
        <p:nvSpPr>
          <p:cNvPr id="50180" name="Rectangle 2"/>
          <p:cNvSpPr>
            <a:spLocks noGrp="1" noChangeArrowheads="1"/>
          </p:cNvSpPr>
          <p:nvPr>
            <p:ph type="title"/>
          </p:nvPr>
        </p:nvSpPr>
        <p:spPr>
          <a:xfrm>
            <a:off x="304800" y="304800"/>
            <a:ext cx="8458200" cy="508000"/>
          </a:xfrm>
        </p:spPr>
        <p:txBody>
          <a:bodyPr/>
          <a:lstStyle/>
          <a:p>
            <a:pPr eaLnBrk="1" hangingPunct="1"/>
            <a:r>
              <a:rPr lang="el-GR" altLang="el-GR" smtClean="0"/>
              <a:t>Συντακτικό στην κληρονομικότητα (2)</a:t>
            </a:r>
            <a:endParaRPr lang="en-US" altLang="el-GR" smtClean="0"/>
          </a:p>
        </p:txBody>
      </p:sp>
      <p:sp>
        <p:nvSpPr>
          <p:cNvPr id="50181" name="Rectangle 4"/>
          <p:cNvSpPr>
            <a:spLocks noChangeArrowheads="1"/>
          </p:cNvSpPr>
          <p:nvPr/>
        </p:nvSpPr>
        <p:spPr bwMode="auto">
          <a:xfrm>
            <a:off x="395288" y="1125538"/>
            <a:ext cx="8280400" cy="2808287"/>
          </a:xfrm>
          <a:prstGeom prst="rect">
            <a:avLst/>
          </a:prstGeom>
          <a:solidFill>
            <a:srgbClr val="CC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lnSpc>
                <a:spcPct val="90000"/>
              </a:lnSpc>
            </a:pPr>
            <a:r>
              <a:rPr lang="en-US" altLang="el-GR" b="1">
                <a:solidFill>
                  <a:schemeClr val="accent2"/>
                </a:solidFill>
                <a:latin typeface="Comic Sans MS" pitchFamily="66" charset="0"/>
                <a:cs typeface="Arial" charset="0"/>
              </a:rPr>
              <a:t>class</a:t>
            </a:r>
            <a:r>
              <a:rPr lang="en-US" altLang="el-GR">
                <a:latin typeface="Comic Sans MS" pitchFamily="66" charset="0"/>
                <a:cs typeface="Arial" charset="0"/>
              </a:rPr>
              <a:t> </a:t>
            </a:r>
            <a:r>
              <a:rPr lang="en-US" altLang="el-GR" i="1">
                <a:latin typeface="Comic Sans MS" pitchFamily="66" charset="0"/>
                <a:cs typeface="Arial" charset="0"/>
              </a:rPr>
              <a:t>derivedClass</a:t>
            </a:r>
            <a:r>
              <a:rPr lang="en-US" altLang="el-GR">
                <a:latin typeface="Comic Sans MS" pitchFamily="66" charset="0"/>
                <a:cs typeface="Arial" charset="0"/>
              </a:rPr>
              <a:t> : </a:t>
            </a:r>
            <a:r>
              <a:rPr lang="en-US" altLang="el-GR" b="1">
                <a:solidFill>
                  <a:schemeClr val="accent2"/>
                </a:solidFill>
                <a:latin typeface="Comic Sans MS" pitchFamily="66" charset="0"/>
                <a:cs typeface="Arial" charset="0"/>
              </a:rPr>
              <a:t>public</a:t>
            </a:r>
            <a:r>
              <a:rPr lang="en-US" altLang="el-GR">
                <a:latin typeface="Comic Sans MS" pitchFamily="66" charset="0"/>
                <a:cs typeface="Arial" charset="0"/>
              </a:rPr>
              <a:t> </a:t>
            </a:r>
            <a:r>
              <a:rPr lang="en-US" altLang="el-GR" i="1">
                <a:latin typeface="Comic Sans MS" pitchFamily="66" charset="0"/>
                <a:cs typeface="Arial" charset="0"/>
              </a:rPr>
              <a:t>baseClass</a:t>
            </a:r>
            <a:r>
              <a:rPr lang="en-US" altLang="el-GR">
                <a:latin typeface="Comic Sans MS" pitchFamily="66" charset="0"/>
                <a:cs typeface="Arial" charset="0"/>
              </a:rPr>
              <a:t> { </a:t>
            </a:r>
          </a:p>
          <a:p>
            <a:pPr lvl="1" algn="just" eaLnBrk="1" hangingPunct="1">
              <a:lnSpc>
                <a:spcPct val="90000"/>
              </a:lnSpc>
            </a:pPr>
            <a:r>
              <a:rPr lang="en-US" altLang="el-GR" b="1">
                <a:solidFill>
                  <a:schemeClr val="accent2"/>
                </a:solidFill>
                <a:latin typeface="Comic Sans MS" pitchFamily="66" charset="0"/>
                <a:cs typeface="Arial" charset="0"/>
              </a:rPr>
              <a:t>private</a:t>
            </a:r>
            <a:r>
              <a:rPr lang="en-US" altLang="el-GR">
                <a:latin typeface="Comic Sans MS" pitchFamily="66" charset="0"/>
                <a:cs typeface="Arial" charset="0"/>
              </a:rPr>
              <a:t> :</a:t>
            </a:r>
          </a:p>
          <a:p>
            <a:pPr lvl="1" algn="just" eaLnBrk="1" hangingPunct="1">
              <a:lnSpc>
                <a:spcPct val="90000"/>
              </a:lnSpc>
            </a:pPr>
            <a:r>
              <a:rPr lang="en-US" altLang="el-GR">
                <a:latin typeface="Comic Sans MS" pitchFamily="66" charset="0"/>
                <a:cs typeface="Arial" charset="0"/>
              </a:rPr>
              <a:t>    // Declarations of additional members, if needed. </a:t>
            </a:r>
          </a:p>
          <a:p>
            <a:pPr lvl="1" algn="just" eaLnBrk="1" hangingPunct="1">
              <a:lnSpc>
                <a:spcPct val="90000"/>
              </a:lnSpc>
            </a:pPr>
            <a:r>
              <a:rPr lang="en-US" altLang="el-GR">
                <a:latin typeface="Comic Sans MS" pitchFamily="66" charset="0"/>
                <a:cs typeface="Arial" charset="0"/>
              </a:rPr>
              <a:t> </a:t>
            </a:r>
            <a:r>
              <a:rPr lang="en-US" altLang="el-GR" b="1">
                <a:solidFill>
                  <a:schemeClr val="accent2"/>
                </a:solidFill>
                <a:latin typeface="Comic Sans MS" pitchFamily="66" charset="0"/>
                <a:cs typeface="Arial" charset="0"/>
              </a:rPr>
              <a:t>public</a:t>
            </a:r>
            <a:r>
              <a:rPr lang="en-US" altLang="el-GR">
                <a:latin typeface="Comic Sans MS" pitchFamily="66" charset="0"/>
                <a:cs typeface="Arial" charset="0"/>
              </a:rPr>
              <a:t>:</a:t>
            </a:r>
          </a:p>
          <a:p>
            <a:pPr lvl="1" algn="just" eaLnBrk="1" hangingPunct="1">
              <a:lnSpc>
                <a:spcPct val="90000"/>
              </a:lnSpc>
            </a:pPr>
            <a:r>
              <a:rPr lang="en-US" altLang="el-GR">
                <a:latin typeface="Comic Sans MS" pitchFamily="66" charset="0"/>
                <a:cs typeface="Arial" charset="0"/>
              </a:rPr>
              <a:t>   // Declarations of additional members, if needed.</a:t>
            </a:r>
          </a:p>
          <a:p>
            <a:pPr lvl="1" algn="just" eaLnBrk="1" hangingPunct="1">
              <a:lnSpc>
                <a:spcPct val="90000"/>
              </a:lnSpc>
            </a:pPr>
            <a:r>
              <a:rPr lang="en-US" altLang="el-GR">
                <a:latin typeface="Comic Sans MS" pitchFamily="66" charset="0"/>
                <a:cs typeface="Arial" charset="0"/>
              </a:rPr>
              <a:t> </a:t>
            </a:r>
            <a:r>
              <a:rPr lang="en-US" altLang="el-GR" b="1">
                <a:solidFill>
                  <a:schemeClr val="accent2"/>
                </a:solidFill>
                <a:latin typeface="Comic Sans MS" pitchFamily="66" charset="0"/>
                <a:cs typeface="Arial" charset="0"/>
              </a:rPr>
              <a:t>protected</a:t>
            </a:r>
            <a:r>
              <a:rPr lang="en-US" altLang="el-GR">
                <a:latin typeface="Comic Sans MS" pitchFamily="66" charset="0"/>
                <a:cs typeface="Arial" charset="0"/>
              </a:rPr>
              <a:t>:</a:t>
            </a:r>
          </a:p>
          <a:p>
            <a:pPr lvl="1" algn="just" eaLnBrk="1" hangingPunct="1">
              <a:lnSpc>
                <a:spcPct val="90000"/>
              </a:lnSpc>
            </a:pPr>
            <a:r>
              <a:rPr lang="en-US" altLang="el-GR">
                <a:latin typeface="Comic Sans MS" pitchFamily="66" charset="0"/>
                <a:cs typeface="Arial" charset="0"/>
              </a:rPr>
              <a:t>  // Declarations of additional members, if needed.</a:t>
            </a:r>
          </a:p>
          <a:p>
            <a:pPr lvl="1" algn="just" eaLnBrk="1" hangingPunct="1">
              <a:lnSpc>
                <a:spcPct val="90000"/>
              </a:lnSpc>
            </a:pPr>
            <a:r>
              <a:rPr lang="en-US" altLang="el-GR">
                <a:latin typeface="Comic Sans MS" pitchFamily="66" charset="0"/>
                <a:cs typeface="Arial" charset="0"/>
              </a:rPr>
              <a:t>}</a:t>
            </a:r>
          </a:p>
        </p:txBody>
      </p:sp>
      <p:sp>
        <p:nvSpPr>
          <p:cNvPr id="50182" name="Rectangle 5"/>
          <p:cNvSpPr>
            <a:spLocks noChangeArrowheads="1"/>
          </p:cNvSpPr>
          <p:nvPr/>
        </p:nvSpPr>
        <p:spPr bwMode="auto">
          <a:xfrm>
            <a:off x="395288" y="4005263"/>
            <a:ext cx="8280400" cy="863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a:latin typeface="Comic Sans MS" pitchFamily="66" charset="0"/>
                <a:cs typeface="Arial" charset="0"/>
              </a:rPr>
              <a:t>The derived class inherits from the base class: </a:t>
            </a:r>
            <a:r>
              <a:rPr lang="en-US" altLang="el-GR" sz="2000" b="1" u="sng">
                <a:latin typeface="Comic Sans MS" pitchFamily="66" charset="0"/>
                <a:cs typeface="Arial" charset="0"/>
              </a:rPr>
              <a:t>all public members</a:t>
            </a:r>
            <a:r>
              <a:rPr lang="en-US" altLang="el-GR" sz="2000">
                <a:latin typeface="Comic Sans MS" pitchFamily="66" charset="0"/>
                <a:cs typeface="Arial" charset="0"/>
              </a:rPr>
              <a:t>,</a:t>
            </a:r>
            <a:endParaRPr lang="en-US" altLang="el-GR" sz="1800">
              <a:latin typeface="Comic Sans MS" pitchFamily="66" charset="0"/>
              <a:cs typeface="Arial" charset="0"/>
            </a:endParaRPr>
          </a:p>
          <a:p>
            <a:pPr algn="just" eaLnBrk="1" hangingPunct="1"/>
            <a:r>
              <a:rPr lang="en-US" altLang="el-GR" sz="2000" b="1" u="sng">
                <a:latin typeface="Comic Sans MS" pitchFamily="66" charset="0"/>
                <a:cs typeface="Arial" charset="0"/>
              </a:rPr>
              <a:t>all protected members</a:t>
            </a:r>
            <a:r>
              <a:rPr lang="en-US" altLang="el-GR" sz="2000">
                <a:latin typeface="Comic Sans MS" pitchFamily="66" charset="0"/>
                <a:cs typeface="Arial" charset="0"/>
              </a:rPr>
              <a:t> (see later), and the </a:t>
            </a:r>
            <a:r>
              <a:rPr lang="en-US" altLang="el-GR" sz="2000" b="1" u="sng">
                <a:latin typeface="Comic Sans MS" pitchFamily="66" charset="0"/>
                <a:cs typeface="Arial" charset="0"/>
              </a:rPr>
              <a:t>default constructor</a:t>
            </a:r>
          </a:p>
        </p:txBody>
      </p:sp>
      <p:sp>
        <p:nvSpPr>
          <p:cNvPr id="50183" name="Rectangle 6"/>
          <p:cNvSpPr>
            <a:spLocks noChangeArrowheads="1"/>
          </p:cNvSpPr>
          <p:nvPr/>
        </p:nvSpPr>
        <p:spPr bwMode="auto">
          <a:xfrm>
            <a:off x="395288" y="4941888"/>
            <a:ext cx="8275637" cy="1223962"/>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a:latin typeface="Comic Sans MS" pitchFamily="66" charset="0"/>
                <a:cs typeface="Arial" charset="0"/>
              </a:rPr>
              <a:t>The additional members defined can have the same name (and type) </a:t>
            </a:r>
            <a:endParaRPr lang="el-GR" altLang="el-GR" sz="2000">
              <a:latin typeface="Comic Sans MS" pitchFamily="66" charset="0"/>
              <a:cs typeface="Arial" charset="0"/>
            </a:endParaRPr>
          </a:p>
          <a:p>
            <a:pPr algn="just" eaLnBrk="1" hangingPunct="1"/>
            <a:r>
              <a:rPr lang="el-GR" altLang="el-GR" sz="2000">
                <a:latin typeface="Comic Sans MS" pitchFamily="66" charset="0"/>
                <a:cs typeface="Arial" charset="0"/>
              </a:rPr>
              <a:t>α</a:t>
            </a:r>
            <a:r>
              <a:rPr lang="en-US" altLang="el-GR" sz="2000">
                <a:latin typeface="Comic Sans MS" pitchFamily="66" charset="0"/>
                <a:cs typeface="Arial" charset="0"/>
              </a:rPr>
              <a:t>s</a:t>
            </a:r>
            <a:r>
              <a:rPr lang="el-GR" altLang="el-GR" sz="2000">
                <a:latin typeface="Comic Sans MS" pitchFamily="66" charset="0"/>
                <a:cs typeface="Arial" charset="0"/>
              </a:rPr>
              <a:t> </a:t>
            </a:r>
            <a:r>
              <a:rPr lang="en-US" altLang="el-GR" sz="2000">
                <a:latin typeface="Comic Sans MS" pitchFamily="66" charset="0"/>
                <a:cs typeface="Arial" charset="0"/>
              </a:rPr>
              <a:t>those</a:t>
            </a:r>
            <a:r>
              <a:rPr lang="en-US" altLang="el-GR">
                <a:latin typeface="Comic Sans MS" pitchFamily="66" charset="0"/>
                <a:cs typeface="Arial" charset="0"/>
              </a:rPr>
              <a:t> </a:t>
            </a:r>
            <a:r>
              <a:rPr lang="en-US" altLang="el-GR" sz="2000">
                <a:latin typeface="Comic Sans MS" pitchFamily="66" charset="0"/>
                <a:cs typeface="Arial" charset="0"/>
              </a:rPr>
              <a:t>of the base class (as when some base members are to be redefined) </a:t>
            </a:r>
          </a:p>
        </p:txBody>
      </p:sp>
    </p:spTree>
  </p:cSld>
  <p:clrMapOvr>
    <a:masterClrMapping/>
  </p:clrMapOvr>
  <p:timing>
    <p:tnLst>
      <p:par>
        <p:cTn id="1" dur="indefinite" restart="never" nodeType="tmRoot"/>
      </p:par>
    </p:tnLst>
  </p:timing>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pPr>
              <a:defRPr/>
            </a:pPr>
            <a:fld id="{11C44FAE-8692-4EBC-BCA4-F4CC68AA4D79}" type="slidenum">
              <a:rPr lang="el-GR" altLang="el-GR"/>
              <a:pPr>
                <a:defRPr/>
              </a:pPr>
              <a:t>58</a:t>
            </a:fld>
            <a:endParaRPr lang="el-GR" altLang="el-GR"/>
          </a:p>
        </p:txBody>
      </p:sp>
      <p:sp>
        <p:nvSpPr>
          <p:cNvPr id="51204" name="Rectangle 2"/>
          <p:cNvSpPr>
            <a:spLocks noGrp="1" noChangeArrowheads="1"/>
          </p:cNvSpPr>
          <p:nvPr>
            <p:ph type="title"/>
          </p:nvPr>
        </p:nvSpPr>
        <p:spPr>
          <a:xfrm>
            <a:off x="304800" y="304800"/>
            <a:ext cx="8458200" cy="603250"/>
          </a:xfrm>
        </p:spPr>
        <p:txBody>
          <a:bodyPr/>
          <a:lstStyle/>
          <a:p>
            <a:pPr eaLnBrk="1" hangingPunct="1"/>
            <a:r>
              <a:rPr lang="el-GR" altLang="el-GR" smtClean="0"/>
              <a:t>Συντακτικό στην κληρονομικότητα (3)</a:t>
            </a:r>
            <a:endParaRPr lang="en-US" altLang="el-GR" smtClean="0"/>
          </a:p>
        </p:txBody>
      </p:sp>
      <p:sp>
        <p:nvSpPr>
          <p:cNvPr id="51205" name="Rectangle 4"/>
          <p:cNvSpPr>
            <a:spLocks noChangeArrowheads="1"/>
          </p:cNvSpPr>
          <p:nvPr/>
        </p:nvSpPr>
        <p:spPr bwMode="auto">
          <a:xfrm>
            <a:off x="611188" y="1125538"/>
            <a:ext cx="7769225" cy="12192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lnSpc>
                <a:spcPct val="120000"/>
              </a:lnSpc>
            </a:pPr>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a:t>
            </a:r>
            <a:r>
              <a:rPr lang="en-US" altLang="el-GR" sz="2000" i="1">
                <a:latin typeface="Comic Sans MS" pitchFamily="66" charset="0"/>
                <a:cs typeface="Arial" charset="0"/>
              </a:rPr>
              <a:t>derivedClass</a:t>
            </a:r>
            <a:r>
              <a:rPr lang="en-US" altLang="el-GR" sz="2000">
                <a:latin typeface="Comic Sans MS" pitchFamily="66" charset="0"/>
                <a:cs typeface="Arial" charset="0"/>
              </a:rPr>
              <a:t> : </a:t>
            </a:r>
            <a:r>
              <a:rPr lang="en-US" altLang="el-GR" sz="2000" b="1">
                <a:solidFill>
                  <a:schemeClr val="accent2"/>
                </a:solidFill>
                <a:latin typeface="Comic Sans MS" pitchFamily="66" charset="0"/>
                <a:cs typeface="Arial" charset="0"/>
              </a:rPr>
              <a:t>protected</a:t>
            </a:r>
            <a:r>
              <a:rPr lang="en-US" altLang="el-GR" sz="2000">
                <a:latin typeface="Comic Sans MS" pitchFamily="66" charset="0"/>
                <a:cs typeface="Arial" charset="0"/>
              </a:rPr>
              <a:t> </a:t>
            </a:r>
            <a:r>
              <a:rPr lang="en-US" altLang="el-GR" sz="2000" i="1">
                <a:latin typeface="Comic Sans MS" pitchFamily="66" charset="0"/>
                <a:cs typeface="Arial" charset="0"/>
              </a:rPr>
              <a:t>baseClass</a:t>
            </a:r>
            <a:r>
              <a:rPr lang="en-US" altLang="el-GR" sz="2000">
                <a:latin typeface="Comic Sans MS" pitchFamily="66" charset="0"/>
                <a:cs typeface="Arial" charset="0"/>
              </a:rPr>
              <a:t> { …};</a:t>
            </a:r>
          </a:p>
          <a:p>
            <a:pPr algn="just" eaLnBrk="1" hangingPunct="1">
              <a:lnSpc>
                <a:spcPct val="120000"/>
              </a:lnSpc>
            </a:pPr>
            <a:r>
              <a:rPr lang="en-US" altLang="el-GR" sz="2000">
                <a:latin typeface="Comic Sans MS" pitchFamily="66" charset="0"/>
                <a:cs typeface="Arial" charset="0"/>
              </a:rPr>
              <a:t>// Effect: all public members inherited from </a:t>
            </a:r>
            <a:r>
              <a:rPr lang="en-US" altLang="el-GR" sz="2000" i="1">
                <a:latin typeface="Comic Sans MS" pitchFamily="66" charset="0"/>
                <a:cs typeface="Arial" charset="0"/>
              </a:rPr>
              <a:t>baseClass</a:t>
            </a:r>
            <a:r>
              <a:rPr lang="en-US" altLang="el-GR" sz="2000">
                <a:latin typeface="Comic Sans MS" pitchFamily="66" charset="0"/>
                <a:cs typeface="Arial" charset="0"/>
              </a:rPr>
              <a:t> are </a:t>
            </a:r>
          </a:p>
          <a:p>
            <a:pPr algn="just" eaLnBrk="1" hangingPunct="1">
              <a:lnSpc>
                <a:spcPct val="120000"/>
              </a:lnSpc>
            </a:pPr>
            <a:r>
              <a:rPr lang="en-US" altLang="el-GR" sz="2000">
                <a:latin typeface="Comic Sans MS" pitchFamily="66" charset="0"/>
                <a:cs typeface="Arial" charset="0"/>
              </a:rPr>
              <a:t>// now protected members of </a:t>
            </a:r>
            <a:r>
              <a:rPr lang="en-US" altLang="el-GR" sz="2000" i="1">
                <a:latin typeface="Comic Sans MS" pitchFamily="66" charset="0"/>
                <a:cs typeface="Arial" charset="0"/>
              </a:rPr>
              <a:t>derivedClass</a:t>
            </a:r>
            <a:r>
              <a:rPr lang="en-US" altLang="el-GR" sz="2000">
                <a:latin typeface="Comic Sans MS" pitchFamily="66" charset="0"/>
                <a:cs typeface="Arial" charset="0"/>
              </a:rPr>
              <a:t> </a:t>
            </a:r>
          </a:p>
        </p:txBody>
      </p:sp>
      <p:sp>
        <p:nvSpPr>
          <p:cNvPr id="51206" name="Rectangle 5"/>
          <p:cNvSpPr>
            <a:spLocks noChangeArrowheads="1"/>
          </p:cNvSpPr>
          <p:nvPr/>
        </p:nvSpPr>
        <p:spPr bwMode="auto">
          <a:xfrm>
            <a:off x="608013" y="2573338"/>
            <a:ext cx="7772400" cy="1295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lnSpc>
                <a:spcPct val="110000"/>
              </a:lnSpc>
            </a:pPr>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a:t>
            </a:r>
            <a:r>
              <a:rPr lang="en-US" altLang="el-GR" sz="2000" i="1">
                <a:latin typeface="Comic Sans MS" pitchFamily="66" charset="0"/>
                <a:cs typeface="Arial" charset="0"/>
              </a:rPr>
              <a:t>derivedClass</a:t>
            </a:r>
            <a:r>
              <a:rPr lang="en-US" altLang="el-GR" sz="2000">
                <a:latin typeface="Comic Sans MS" pitchFamily="66" charset="0"/>
                <a:cs typeface="Arial" charset="0"/>
              </a:rPr>
              <a:t> : </a:t>
            </a:r>
            <a:r>
              <a:rPr lang="en-US" altLang="el-GR" sz="2000" b="1">
                <a:solidFill>
                  <a:schemeClr val="accent2"/>
                </a:solidFill>
                <a:latin typeface="Comic Sans MS" pitchFamily="66" charset="0"/>
                <a:cs typeface="Arial" charset="0"/>
              </a:rPr>
              <a:t>private</a:t>
            </a:r>
            <a:r>
              <a:rPr lang="en-US" altLang="el-GR" sz="2000">
                <a:latin typeface="Comic Sans MS" pitchFamily="66" charset="0"/>
                <a:cs typeface="Arial" charset="0"/>
              </a:rPr>
              <a:t> </a:t>
            </a:r>
            <a:r>
              <a:rPr lang="en-US" altLang="el-GR" sz="2000" i="1">
                <a:latin typeface="Comic Sans MS" pitchFamily="66" charset="0"/>
                <a:cs typeface="Arial" charset="0"/>
              </a:rPr>
              <a:t>baseClass</a:t>
            </a:r>
            <a:r>
              <a:rPr lang="en-US" altLang="el-GR" sz="2000">
                <a:latin typeface="Comic Sans MS" pitchFamily="66" charset="0"/>
                <a:cs typeface="Arial" charset="0"/>
              </a:rPr>
              <a:t> { …};</a:t>
            </a:r>
          </a:p>
          <a:p>
            <a:pPr algn="just" eaLnBrk="1" hangingPunct="1">
              <a:lnSpc>
                <a:spcPct val="110000"/>
              </a:lnSpc>
            </a:pPr>
            <a:r>
              <a:rPr lang="en-US" altLang="el-GR" sz="2000">
                <a:latin typeface="Comic Sans MS" pitchFamily="66" charset="0"/>
                <a:cs typeface="Arial" charset="0"/>
              </a:rPr>
              <a:t>// Effect: all public and protected members inherited from </a:t>
            </a:r>
          </a:p>
          <a:p>
            <a:pPr algn="just" eaLnBrk="1" hangingPunct="1">
              <a:lnSpc>
                <a:spcPct val="110000"/>
              </a:lnSpc>
            </a:pPr>
            <a:r>
              <a:rPr lang="en-US" altLang="el-GR" sz="2000">
                <a:latin typeface="Comic Sans MS" pitchFamily="66" charset="0"/>
                <a:cs typeface="Arial" charset="0"/>
              </a:rPr>
              <a:t>// </a:t>
            </a:r>
            <a:r>
              <a:rPr lang="en-US" altLang="el-GR" sz="2000" i="1">
                <a:latin typeface="Comic Sans MS" pitchFamily="66" charset="0"/>
                <a:cs typeface="Arial" charset="0"/>
              </a:rPr>
              <a:t>baseClass</a:t>
            </a:r>
            <a:r>
              <a:rPr lang="en-US" altLang="el-GR" sz="2000">
                <a:latin typeface="Comic Sans MS" pitchFamily="66" charset="0"/>
                <a:cs typeface="Arial" charset="0"/>
              </a:rPr>
              <a:t> are now private members of </a:t>
            </a:r>
            <a:r>
              <a:rPr lang="en-US" altLang="el-GR" sz="2000" i="1">
                <a:latin typeface="Comic Sans MS" pitchFamily="66" charset="0"/>
                <a:cs typeface="Arial" charset="0"/>
              </a:rPr>
              <a:t>derivedClass</a:t>
            </a:r>
          </a:p>
        </p:txBody>
      </p:sp>
      <p:sp>
        <p:nvSpPr>
          <p:cNvPr id="51207" name="Rectangle 6"/>
          <p:cNvSpPr>
            <a:spLocks noChangeArrowheads="1"/>
          </p:cNvSpPr>
          <p:nvPr/>
        </p:nvSpPr>
        <p:spPr bwMode="auto">
          <a:xfrm>
            <a:off x="608013" y="4021138"/>
            <a:ext cx="7772400" cy="1676400"/>
          </a:xfrm>
          <a:prstGeom prst="rect">
            <a:avLst/>
          </a:prstGeom>
          <a:solidFill>
            <a:srgbClr val="FFFF66"/>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just" eaLnBrk="1" hangingPunct="1"/>
            <a:r>
              <a:rPr lang="en-US" altLang="el-GR" sz="2000" b="1" u="sng">
                <a:latin typeface="Comic Sans MS" pitchFamily="66" charset="0"/>
                <a:cs typeface="Arial" charset="0"/>
              </a:rPr>
              <a:t>Multiple inheritance</a:t>
            </a:r>
            <a:r>
              <a:rPr lang="en-US" altLang="el-GR" sz="2000">
                <a:latin typeface="Comic Sans MS" pitchFamily="66" charset="0"/>
                <a:cs typeface="Arial" charset="0"/>
              </a:rPr>
              <a:t> A class can inherit several classes </a:t>
            </a:r>
          </a:p>
          <a:p>
            <a:pPr algn="just" eaLnBrk="1" hangingPunct="1"/>
            <a:r>
              <a:rPr lang="en-US" altLang="el-GR" sz="2000">
                <a:latin typeface="Comic Sans MS" pitchFamily="66" charset="0"/>
                <a:cs typeface="Arial" charset="0"/>
              </a:rPr>
              <a:t>at once:</a:t>
            </a:r>
          </a:p>
          <a:p>
            <a:pPr algn="just" eaLnBrk="1" hangingPunct="1"/>
            <a:r>
              <a:rPr lang="en-US" altLang="el-GR" sz="2000" b="1">
                <a:solidFill>
                  <a:schemeClr val="accent2"/>
                </a:solidFill>
                <a:latin typeface="Comic Sans MS" pitchFamily="66" charset="0"/>
                <a:cs typeface="Arial" charset="0"/>
              </a:rPr>
              <a:t>class</a:t>
            </a:r>
            <a:r>
              <a:rPr lang="en-US" altLang="el-GR" sz="2000">
                <a:latin typeface="Comic Sans MS" pitchFamily="66" charset="0"/>
                <a:cs typeface="Arial" charset="0"/>
              </a:rPr>
              <a:t> </a:t>
            </a:r>
            <a:r>
              <a:rPr lang="en-US" altLang="el-GR" sz="2000" i="1">
                <a:latin typeface="Comic Sans MS" pitchFamily="66" charset="0"/>
                <a:cs typeface="Arial" charset="0"/>
              </a:rPr>
              <a:t>derivedClass</a:t>
            </a:r>
            <a:r>
              <a:rPr lang="en-US" altLang="el-GR" sz="2000">
                <a:latin typeface="Comic Sans MS" pitchFamily="66" charset="0"/>
                <a:cs typeface="Arial" charset="0"/>
              </a:rPr>
              <a:t>:</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a:t>
            </a:r>
            <a:r>
              <a:rPr lang="en-US" altLang="el-GR" sz="2000" i="1">
                <a:latin typeface="Comic Sans MS" pitchFamily="66" charset="0"/>
                <a:cs typeface="Arial" charset="0"/>
              </a:rPr>
              <a:t>baseClass1,</a:t>
            </a:r>
            <a:r>
              <a:rPr lang="en-US" altLang="el-GR" sz="2000" b="1">
                <a:solidFill>
                  <a:schemeClr val="accent2"/>
                </a:solidFill>
                <a:latin typeface="Comic Sans MS" pitchFamily="66" charset="0"/>
                <a:cs typeface="Arial" charset="0"/>
              </a:rPr>
              <a:t>public</a:t>
            </a:r>
            <a:r>
              <a:rPr lang="en-US" altLang="el-GR" sz="2000">
                <a:latin typeface="Comic Sans MS" pitchFamily="66" charset="0"/>
                <a:cs typeface="Arial" charset="0"/>
              </a:rPr>
              <a:t> </a:t>
            </a:r>
            <a:r>
              <a:rPr lang="en-US" altLang="el-GR" sz="2000" i="1">
                <a:latin typeface="Comic Sans MS" pitchFamily="66" charset="0"/>
                <a:cs typeface="Arial" charset="0"/>
              </a:rPr>
              <a:t>baseClass2</a:t>
            </a:r>
            <a:r>
              <a:rPr lang="el-GR" altLang="el-GR" sz="2000" i="1">
                <a:latin typeface="Comic Sans MS" pitchFamily="66" charset="0"/>
                <a:cs typeface="Arial" charset="0"/>
              </a:rPr>
              <a:t> </a:t>
            </a:r>
            <a:r>
              <a:rPr lang="en-US" altLang="el-GR" sz="2000">
                <a:latin typeface="Comic Sans MS" pitchFamily="66" charset="0"/>
                <a:cs typeface="Arial" charset="0"/>
              </a:rPr>
              <a:t>{ …};</a:t>
            </a:r>
          </a:p>
          <a:p>
            <a:pPr algn="just" eaLnBrk="1" hangingPunct="1"/>
            <a:r>
              <a:rPr lang="en-US" altLang="el-GR" sz="2000">
                <a:latin typeface="Comic Sans MS" pitchFamily="66" charset="0"/>
                <a:cs typeface="Arial" charset="0"/>
              </a:rPr>
              <a:t>Remark: Not recommended</a:t>
            </a:r>
          </a:p>
        </p:txBody>
      </p:sp>
    </p:spTree>
  </p:cSld>
  <p:clrMapOvr>
    <a:masterClrMapping/>
  </p:clrMapOvr>
  <p:timing>
    <p:tnLst>
      <p:par>
        <p:cTn id="1" dur="indefinite" restart="never" nodeType="tmRoot"/>
      </p:par>
    </p:tnLst>
  </p:timing>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Slide Number Placeholder 4"/>
          <p:cNvSpPr>
            <a:spLocks noGrp="1"/>
          </p:cNvSpPr>
          <p:nvPr>
            <p:ph type="sldNum" sz="quarter" idx="11"/>
          </p:nvPr>
        </p:nvSpPr>
        <p:spPr/>
        <p:txBody>
          <a:bodyPr/>
          <a:lstStyle/>
          <a:p>
            <a:pPr>
              <a:defRPr/>
            </a:pPr>
            <a:fld id="{B015D2C3-C324-4E75-B27A-BEB6590FCF8B}" type="slidenum">
              <a:rPr lang="el-GR" altLang="el-GR"/>
              <a:pPr>
                <a:defRPr/>
              </a:pPr>
              <a:t>59</a:t>
            </a:fld>
            <a:endParaRPr lang="el-GR" altLang="el-GR"/>
          </a:p>
        </p:txBody>
      </p:sp>
      <p:sp>
        <p:nvSpPr>
          <p:cNvPr id="52228" name="Rectangle 2"/>
          <p:cNvSpPr>
            <a:spLocks noGrp="1" noChangeArrowheads="1"/>
          </p:cNvSpPr>
          <p:nvPr>
            <p:ph type="title"/>
          </p:nvPr>
        </p:nvSpPr>
        <p:spPr/>
        <p:txBody>
          <a:bodyPr/>
          <a:lstStyle/>
          <a:p>
            <a:pPr eaLnBrk="1" hangingPunct="1"/>
            <a:r>
              <a:rPr lang="el-GR" altLang="el-GR" smtClean="0"/>
              <a:t>Παράδειγμα</a:t>
            </a:r>
            <a:endParaRPr lang="en-GB" altLang="el-GR" smtClean="0"/>
          </a:p>
        </p:txBody>
      </p:sp>
      <p:sp>
        <p:nvSpPr>
          <p:cNvPr id="52229" name="Rectangle 3"/>
          <p:cNvSpPr>
            <a:spLocks noGrp="1" noChangeArrowheads="1"/>
          </p:cNvSpPr>
          <p:nvPr>
            <p:ph type="body" idx="1"/>
          </p:nvPr>
        </p:nvSpPr>
        <p:spPr/>
        <p:txBody>
          <a:bodyPr/>
          <a:lstStyle/>
          <a:p>
            <a:pPr eaLnBrk="1" hangingPunct="1">
              <a:spcBef>
                <a:spcPct val="0"/>
              </a:spcBef>
              <a:buFontTx/>
              <a:buNone/>
            </a:pPr>
            <a:r>
              <a:rPr lang="en-GB" altLang="el-GR" b="1" smtClean="0">
                <a:solidFill>
                  <a:schemeClr val="accent2"/>
                </a:solidFill>
              </a:rPr>
              <a:t>class Base</a:t>
            </a:r>
          </a:p>
          <a:p>
            <a:pPr eaLnBrk="1" hangingPunct="1">
              <a:spcBef>
                <a:spcPct val="0"/>
              </a:spcBef>
              <a:buFontTx/>
              <a:buNone/>
            </a:pPr>
            <a:r>
              <a:rPr lang="en-GB" altLang="el-GR" b="1" smtClean="0"/>
              <a:t>   </a:t>
            </a:r>
            <a:r>
              <a:rPr lang="en-GB" altLang="el-GR" b="1" smtClean="0">
                <a:solidFill>
                  <a:schemeClr val="accent2"/>
                </a:solidFill>
              </a:rPr>
              <a:t>{</a:t>
            </a:r>
          </a:p>
          <a:p>
            <a:pPr eaLnBrk="1" hangingPunct="1">
              <a:spcBef>
                <a:spcPct val="0"/>
              </a:spcBef>
              <a:buFontTx/>
              <a:buNone/>
            </a:pPr>
            <a:r>
              <a:rPr lang="en-GB" altLang="el-GR" b="1" smtClean="0">
                <a:solidFill>
                  <a:schemeClr val="accent2"/>
                </a:solidFill>
              </a:rPr>
              <a:t>   // member data and functions</a:t>
            </a:r>
          </a:p>
          <a:p>
            <a:pPr eaLnBrk="1" hangingPunct="1">
              <a:spcBef>
                <a:spcPct val="0"/>
              </a:spcBef>
              <a:buFontTx/>
              <a:buNone/>
            </a:pPr>
            <a:r>
              <a:rPr lang="en-GB" altLang="el-GR" b="1" smtClean="0">
                <a:solidFill>
                  <a:schemeClr val="accent2"/>
                </a:solidFill>
              </a:rPr>
              <a:t>   };</a:t>
            </a:r>
          </a:p>
          <a:p>
            <a:pPr eaLnBrk="1" hangingPunct="1">
              <a:spcBef>
                <a:spcPct val="0"/>
              </a:spcBef>
              <a:buFontTx/>
              <a:buNone/>
            </a:pPr>
            <a:r>
              <a:rPr lang="en-GB" altLang="el-GR" b="1" smtClean="0">
                <a:solidFill>
                  <a:srgbClr val="FF0000"/>
                </a:solidFill>
              </a:rPr>
              <a:t>class Derv</a:t>
            </a:r>
            <a:r>
              <a:rPr lang="en-GB" altLang="el-GR" b="1" smtClean="0"/>
              <a:t> </a:t>
            </a:r>
            <a:r>
              <a:rPr lang="en-GB" altLang="el-GR" b="1" smtClean="0">
                <a:solidFill>
                  <a:srgbClr val="3399FF"/>
                </a:solidFill>
              </a:rPr>
              <a:t>: public Base</a:t>
            </a:r>
          </a:p>
          <a:p>
            <a:pPr eaLnBrk="1" hangingPunct="1">
              <a:spcBef>
                <a:spcPct val="0"/>
              </a:spcBef>
              <a:buFontTx/>
              <a:buNone/>
            </a:pPr>
            <a:r>
              <a:rPr lang="en-GB" altLang="el-GR" b="1" smtClean="0"/>
              <a:t>   </a:t>
            </a:r>
            <a:r>
              <a:rPr lang="en-GB" altLang="el-GR" b="1" smtClean="0">
                <a:solidFill>
                  <a:srgbClr val="FF0000"/>
                </a:solidFill>
              </a:rPr>
              <a:t>{</a:t>
            </a:r>
          </a:p>
          <a:p>
            <a:pPr eaLnBrk="1" hangingPunct="1">
              <a:spcBef>
                <a:spcPct val="0"/>
              </a:spcBef>
              <a:buFontTx/>
              <a:buNone/>
            </a:pPr>
            <a:r>
              <a:rPr lang="en-GB" altLang="el-GR" b="1" smtClean="0">
                <a:solidFill>
                  <a:srgbClr val="FF0000"/>
                </a:solidFill>
              </a:rPr>
              <a:t>   // member data and functions</a:t>
            </a:r>
          </a:p>
          <a:p>
            <a:pPr eaLnBrk="1" hangingPunct="1">
              <a:spcBef>
                <a:spcPct val="0"/>
              </a:spcBef>
              <a:buFontTx/>
              <a:buNone/>
            </a:pPr>
            <a:r>
              <a:rPr lang="en-GB" altLang="el-GR" b="1" smtClean="0">
                <a:solidFill>
                  <a:srgbClr val="FF0000"/>
                </a:solidFill>
              </a:rPr>
              <a:t>   };</a:t>
            </a:r>
            <a:endParaRPr lang="en-US" altLang="el-GR" b="1" smtClean="0">
              <a:solidFill>
                <a:srgbClr val="FF0000"/>
              </a:solidFill>
            </a:endParaRPr>
          </a:p>
          <a:p>
            <a:pPr eaLnBrk="1" hangingPunct="1">
              <a:spcBef>
                <a:spcPct val="0"/>
              </a:spcBef>
              <a:buFontTx/>
              <a:buNone/>
            </a:pPr>
            <a:endParaRPr lang="el-GR" altLang="el-GR" b="1" smtClean="0">
              <a:solidFill>
                <a:srgbClr val="FF0000"/>
              </a:solidFill>
              <a:latin typeface="Courier New" pitchFamily="49" charset="0"/>
            </a:endParaRPr>
          </a:p>
          <a:p>
            <a:pPr eaLnBrk="1" hangingPunct="1">
              <a:spcBef>
                <a:spcPct val="0"/>
              </a:spcBef>
              <a:buFontTx/>
              <a:buNone/>
            </a:pPr>
            <a:endParaRPr lang="el-GR" altLang="el-GR" b="1" smtClean="0">
              <a:solidFill>
                <a:srgbClr val="FF0000"/>
              </a:solidFill>
              <a:latin typeface="Courier New" pitchFamily="49" charset="0"/>
            </a:endParaRPr>
          </a:p>
          <a:p>
            <a:pPr eaLnBrk="1" hangingPunct="1">
              <a:spcBef>
                <a:spcPct val="0"/>
              </a:spcBef>
              <a:buFontTx/>
              <a:buNone/>
            </a:pPr>
            <a:r>
              <a:rPr lang="el-GR" altLang="el-GR" sz="2400" u="sng" smtClean="0"/>
              <a:t>Παραδείγματα : </a:t>
            </a:r>
            <a:r>
              <a:rPr lang="en-US" altLang="el-GR" sz="2400" u="sng" smtClean="0"/>
              <a:t>inher</a:t>
            </a:r>
            <a:r>
              <a:rPr lang="el-GR" altLang="el-GR" sz="2400" u="sng" smtClean="0"/>
              <a:t>-</a:t>
            </a:r>
            <a:r>
              <a:rPr lang="en-US" altLang="el-GR" sz="2400" u="sng" smtClean="0"/>
              <a:t>0</a:t>
            </a:r>
            <a:r>
              <a:rPr lang="el-GR" altLang="el-GR" sz="2400" u="sng" smtClean="0"/>
              <a:t>2</a:t>
            </a:r>
            <a:r>
              <a:rPr lang="en-US" altLang="el-GR" sz="2400" u="sng" smtClean="0"/>
              <a:t>.cpp</a:t>
            </a:r>
            <a:r>
              <a:rPr lang="el-GR" altLang="el-GR" sz="2400" u="sng" smtClean="0"/>
              <a:t>, </a:t>
            </a:r>
            <a:r>
              <a:rPr lang="en-US" altLang="el-GR" sz="2400" u="sng" smtClean="0"/>
              <a:t>inher</a:t>
            </a:r>
            <a:r>
              <a:rPr lang="el-GR" altLang="el-GR" sz="2400" u="sng" smtClean="0"/>
              <a:t>-</a:t>
            </a:r>
            <a:r>
              <a:rPr lang="en-US" altLang="el-GR" sz="2400" u="sng" smtClean="0"/>
              <a:t>0</a:t>
            </a:r>
            <a:r>
              <a:rPr lang="el-GR" altLang="el-GR" sz="2400" u="sng" smtClean="0"/>
              <a:t>3</a:t>
            </a:r>
            <a:r>
              <a:rPr lang="en-US" altLang="el-GR" sz="2400" u="sng" smtClean="0"/>
              <a:t>.cpp</a:t>
            </a:r>
            <a:endParaRPr lang="en-GB" altLang="el-GR" sz="2400" u="sng" smtClean="0"/>
          </a:p>
        </p:txBody>
      </p:sp>
      <p:sp>
        <p:nvSpPr>
          <p:cNvPr id="52230" name="Line 4"/>
          <p:cNvSpPr>
            <a:spLocks noChangeShapeType="1"/>
          </p:cNvSpPr>
          <p:nvPr/>
        </p:nvSpPr>
        <p:spPr bwMode="auto">
          <a:xfrm>
            <a:off x="4229100" y="3429000"/>
            <a:ext cx="876300" cy="1600200"/>
          </a:xfrm>
          <a:prstGeom prst="line">
            <a:avLst/>
          </a:prstGeom>
          <a:noFill/>
          <a:ln w="31750">
            <a:solidFill>
              <a:schemeClr val="tx1"/>
            </a:solidFill>
            <a:round/>
            <a:headEnd type="triangle" w="med" len="me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2231" name="Text Box 5"/>
          <p:cNvSpPr txBox="1">
            <a:spLocks noChangeArrowheads="1"/>
          </p:cNvSpPr>
          <p:nvPr/>
        </p:nvSpPr>
        <p:spPr bwMode="auto">
          <a:xfrm>
            <a:off x="3657600" y="5029200"/>
            <a:ext cx="3124200" cy="473075"/>
          </a:xfrm>
          <a:prstGeom prst="rect">
            <a:avLst/>
          </a:prstGeom>
          <a:solidFill>
            <a:srgbClr val="CCFFFF"/>
          </a:solidFill>
          <a:ln w="1587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b="1">
                <a:latin typeface="Comic Sans MS" pitchFamily="66" charset="0"/>
              </a:rPr>
              <a:t>Access specifier</a:t>
            </a:r>
            <a:endParaRPr lang="en-GB" altLang="el-GR" b="1">
              <a:latin typeface="Comic Sans MS" pitchFamily="66"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979CA1A-0123-4F47-864A-7B1AA9B4AA8E}" type="slidenum">
              <a:rPr lang="el-GR" altLang="el-GR"/>
              <a:pPr>
                <a:defRPr/>
              </a:pPr>
              <a:t>6</a:t>
            </a:fld>
            <a:endParaRPr lang="el-GR" altLang="el-GR"/>
          </a:p>
        </p:txBody>
      </p:sp>
      <p:sp>
        <p:nvSpPr>
          <p:cNvPr id="3076" name="Rectangle 2"/>
          <p:cNvSpPr>
            <a:spLocks noGrp="1" noChangeArrowheads="1"/>
          </p:cNvSpPr>
          <p:nvPr>
            <p:ph type="title"/>
          </p:nvPr>
        </p:nvSpPr>
        <p:spPr/>
        <p:txBody>
          <a:bodyPr/>
          <a:lstStyle/>
          <a:p>
            <a:pPr eaLnBrk="1" hangingPunct="1"/>
            <a:r>
              <a:rPr lang="el-GR" altLang="el-GR" dirty="0" smtClean="0"/>
              <a:t>1. Εισαγωγή</a:t>
            </a:r>
            <a:endParaRPr lang="en-US" altLang="el-GR" dirty="0" smtClean="0"/>
          </a:p>
        </p:txBody>
      </p:sp>
      <p:sp>
        <p:nvSpPr>
          <p:cNvPr id="3077" name="Rectangle 3"/>
          <p:cNvSpPr>
            <a:spLocks noGrp="1" noChangeArrowheads="1"/>
          </p:cNvSpPr>
          <p:nvPr>
            <p:ph type="body" idx="1"/>
          </p:nvPr>
        </p:nvSpPr>
        <p:spPr/>
        <p:txBody>
          <a:bodyPr/>
          <a:lstStyle/>
          <a:p>
            <a:pPr eaLnBrk="1" hangingPunct="1"/>
            <a:r>
              <a:rPr lang="el-GR" altLang="el-GR" sz="2400" smtClean="0"/>
              <a:t>Οι κλάσεις καθορίζουν τις ιδιότητες και τη συμπεριφορά σε σύνολα αντικειμένων</a:t>
            </a:r>
            <a:r>
              <a:rPr lang="en-US" altLang="el-GR" sz="2400" smtClean="0"/>
              <a:t>. </a:t>
            </a:r>
            <a:endParaRPr lang="el-GR" altLang="el-GR" sz="2400" smtClean="0"/>
          </a:p>
          <a:p>
            <a:pPr eaLnBrk="1" hangingPunct="1">
              <a:lnSpc>
                <a:spcPct val="110000"/>
              </a:lnSpc>
            </a:pPr>
            <a:r>
              <a:rPr lang="el-GR" altLang="el-GR" sz="2400" smtClean="0"/>
              <a:t>Οι κλάσεις συχνά χρησιμοποιούνται ιεραρχικά δηλαδή μια κλάση (υπερκλάση) είναι μια γενίκευση μιας ή περισσοτέρων άλλων κλάσεων (υποκλάσεις). Π.χ. : </a:t>
            </a:r>
          </a:p>
          <a:p>
            <a:pPr lvl="1" eaLnBrk="1" hangingPunct="1">
              <a:buFontTx/>
              <a:buNone/>
            </a:pPr>
            <a:r>
              <a:rPr lang="el-GR" altLang="el-GR" sz="2000" smtClean="0">
                <a:solidFill>
                  <a:srgbClr val="CC0000"/>
                </a:solidFill>
              </a:rPr>
              <a:t>η κλάση για ένα αυτοκίνητο μπορεί να περιέχει τις εξής υποκλάσεις</a:t>
            </a:r>
            <a:r>
              <a:rPr lang="el-GR" altLang="el-GR" sz="2000" smtClean="0"/>
              <a:t> :</a:t>
            </a:r>
          </a:p>
          <a:p>
            <a:pPr lvl="1" eaLnBrk="1" hangingPunct="1"/>
            <a:r>
              <a:rPr lang="el-GR" altLang="el-GR" sz="2000" smtClean="0">
                <a:solidFill>
                  <a:schemeClr val="accent2"/>
                </a:solidFill>
              </a:rPr>
              <a:t>Αμάξωμα</a:t>
            </a:r>
          </a:p>
          <a:p>
            <a:pPr lvl="1" eaLnBrk="1" hangingPunct="1"/>
            <a:r>
              <a:rPr lang="el-GR" altLang="el-GR" sz="2000" smtClean="0">
                <a:solidFill>
                  <a:schemeClr val="accent2"/>
                </a:solidFill>
              </a:rPr>
              <a:t>Κινητήρας</a:t>
            </a:r>
          </a:p>
          <a:p>
            <a:pPr lvl="1" eaLnBrk="1" hangingPunct="1"/>
            <a:r>
              <a:rPr lang="el-GR" altLang="el-GR" sz="2000" smtClean="0">
                <a:solidFill>
                  <a:schemeClr val="accent2"/>
                </a:solidFill>
              </a:rPr>
              <a:t>Σύστημα μετάδοσης κίνησης</a:t>
            </a:r>
          </a:p>
          <a:p>
            <a:pPr lvl="1" eaLnBrk="1" hangingPunct="1"/>
            <a:r>
              <a:rPr lang="el-GR" altLang="el-GR" sz="2000" smtClean="0">
                <a:solidFill>
                  <a:schemeClr val="accent2"/>
                </a:solidFill>
              </a:rPr>
              <a:t>Σύστημα ανάρτησης</a:t>
            </a:r>
          </a:p>
          <a:p>
            <a:pPr lvl="1" eaLnBrk="1" hangingPunct="1"/>
            <a:r>
              <a:rPr lang="el-GR" altLang="el-GR" sz="2000" smtClean="0">
                <a:solidFill>
                  <a:schemeClr val="accent2"/>
                </a:solidFill>
              </a:rPr>
              <a:t>Εσωτερικό</a:t>
            </a:r>
            <a:endParaRPr lang="en-US" altLang="el-GR" sz="2000" smtClean="0">
              <a:solidFill>
                <a:schemeClr val="accent2"/>
              </a:solidFill>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763D00FF-68E5-4BBA-9594-660EDCBA9437}" type="slidenum">
              <a:rPr lang="el-GR" altLang="el-GR"/>
              <a:pPr>
                <a:defRPr/>
              </a:pPr>
              <a:t>60</a:t>
            </a:fld>
            <a:endParaRPr lang="el-GR" altLang="el-GR"/>
          </a:p>
        </p:txBody>
      </p:sp>
      <p:sp>
        <p:nvSpPr>
          <p:cNvPr id="53252" name="Rectangle 2"/>
          <p:cNvSpPr>
            <a:spLocks noGrp="1" noChangeArrowheads="1"/>
          </p:cNvSpPr>
          <p:nvPr>
            <p:ph type="title"/>
          </p:nvPr>
        </p:nvSpPr>
        <p:spPr/>
        <p:txBody>
          <a:bodyPr/>
          <a:lstStyle/>
          <a:p>
            <a:pPr eaLnBrk="1" hangingPunct="1"/>
            <a:endParaRPr lang="en-US" altLang="el-GR" sz="3600" b="1" smtClean="0"/>
          </a:p>
        </p:txBody>
      </p:sp>
      <p:sp>
        <p:nvSpPr>
          <p:cNvPr id="53253" name="Rectangle 3"/>
          <p:cNvSpPr>
            <a:spLocks noGrp="1" noChangeArrowheads="1"/>
          </p:cNvSpPr>
          <p:nvPr>
            <p:ph type="body" idx="1"/>
          </p:nvPr>
        </p:nvSpPr>
        <p:spPr>
          <a:xfrm>
            <a:off x="323850" y="1143000"/>
            <a:ext cx="8496300" cy="4953000"/>
          </a:xfrm>
        </p:spPr>
        <p:txBody>
          <a:bodyPr/>
          <a:lstStyle/>
          <a:p>
            <a:pPr eaLnBrk="1" hangingPunct="1"/>
            <a:r>
              <a:rPr lang="el-GR" altLang="el-GR" sz="2400" smtClean="0"/>
              <a:t>Κάθε αντικείμενο που ανήκει στην απορρέουσα κλάση κληρονομεί όλα τα μέλη (δεδομένα και συναρτήσεις)</a:t>
            </a:r>
            <a:r>
              <a:rPr lang="en-US" altLang="el-GR" sz="2400" smtClean="0"/>
              <a:t> </a:t>
            </a:r>
            <a:r>
              <a:rPr lang="el-GR" altLang="el-GR" sz="2400" smtClean="0"/>
              <a:t>της βασικής κλάσης.</a:t>
            </a:r>
          </a:p>
          <a:p>
            <a:pPr eaLnBrk="1" hangingPunct="1">
              <a:lnSpc>
                <a:spcPct val="120000"/>
              </a:lnSpc>
            </a:pPr>
            <a:r>
              <a:rPr lang="el-GR" altLang="el-GR" sz="2400" b="1" u="sng" smtClean="0"/>
              <a:t>Τα </a:t>
            </a:r>
            <a:r>
              <a:rPr lang="en-US" altLang="el-GR" sz="2400" b="1" u="sng" smtClean="0"/>
              <a:t>private members </a:t>
            </a:r>
            <a:r>
              <a:rPr lang="el-GR" altLang="el-GR" sz="2400" b="1" u="sng" smtClean="0"/>
              <a:t>της βασικής κλάσης δεν είναι άμεσα προσπελάσιμα από </a:t>
            </a:r>
            <a:r>
              <a:rPr lang="en-US" altLang="el-GR" sz="2400" b="1" u="sng" smtClean="0"/>
              <a:t>member functions </a:t>
            </a:r>
            <a:r>
              <a:rPr lang="el-GR" altLang="el-GR" sz="2400" b="1" u="sng" smtClean="0"/>
              <a:t>της απορρέουσας κλάσης (</a:t>
            </a:r>
            <a:r>
              <a:rPr lang="el-GR" altLang="el-GR" sz="2400" b="1" u="sng" smtClean="0">
                <a:solidFill>
                  <a:srgbClr val="CC0000"/>
                </a:solidFill>
              </a:rPr>
              <a:t>δεν κληρονομείται η πρόσβαση στα </a:t>
            </a:r>
            <a:r>
              <a:rPr lang="en-US" altLang="el-GR" sz="2400" b="1" u="sng" smtClean="0">
                <a:solidFill>
                  <a:srgbClr val="CC0000"/>
                </a:solidFill>
              </a:rPr>
              <a:t>private data members </a:t>
            </a:r>
            <a:r>
              <a:rPr lang="el-GR" altLang="el-GR" sz="2400" b="1" u="sng" smtClean="0">
                <a:solidFill>
                  <a:srgbClr val="CC0000"/>
                </a:solidFill>
              </a:rPr>
              <a:t>της βασικής κλάσης</a:t>
            </a:r>
            <a:r>
              <a:rPr lang="el-GR" altLang="el-GR" sz="2400" b="1" u="sng" smtClean="0"/>
              <a:t>)</a:t>
            </a:r>
          </a:p>
          <a:p>
            <a:pPr eaLnBrk="1" hangingPunct="1">
              <a:buFontTx/>
              <a:buNone/>
            </a:pPr>
            <a:endParaRPr lang="en-US" altLang="el-GR" sz="2400" smtClean="0"/>
          </a:p>
          <a:p>
            <a:pPr eaLnBrk="1" hangingPunct="1">
              <a:buFontTx/>
              <a:buNone/>
            </a:pPr>
            <a:r>
              <a:rPr lang="el-GR" altLang="el-GR" sz="2000" u="sng" smtClean="0"/>
              <a:t>Παράδειγμα : </a:t>
            </a:r>
            <a:r>
              <a:rPr lang="en-US" altLang="el-GR" sz="2000" u="sng" smtClean="0"/>
              <a:t>inher</a:t>
            </a:r>
            <a:r>
              <a:rPr lang="el-GR" altLang="el-GR" sz="2000" u="sng" smtClean="0"/>
              <a:t>-</a:t>
            </a:r>
            <a:r>
              <a:rPr lang="en-US" altLang="el-GR" sz="2000" u="sng" smtClean="0"/>
              <a:t>0</a:t>
            </a:r>
            <a:r>
              <a:rPr lang="el-GR" altLang="el-GR" sz="2000" u="sng" smtClean="0"/>
              <a:t>4</a:t>
            </a:r>
            <a:r>
              <a:rPr lang="en-US" altLang="el-GR" sz="2000" u="sng" smtClean="0"/>
              <a:t>.cpp</a:t>
            </a:r>
            <a:r>
              <a:rPr lang="en-US" altLang="el-GR" sz="2000" smtClean="0"/>
              <a:t> </a:t>
            </a:r>
          </a:p>
          <a:p>
            <a:pPr eaLnBrk="1" hangingPunct="1">
              <a:buFontTx/>
              <a:buNone/>
            </a:pPr>
            <a:r>
              <a:rPr lang="en-US" altLang="el-GR" sz="2000" b="1" smtClean="0">
                <a:solidFill>
                  <a:srgbClr val="FF0000"/>
                </a:solidFill>
              </a:rPr>
              <a:t>Error :c</a:t>
            </a:r>
            <a:r>
              <a:rPr lang="en-GB" altLang="el-GR" sz="2000" b="1" smtClean="0">
                <a:solidFill>
                  <a:srgbClr val="FF0000"/>
                </a:solidFill>
              </a:rPr>
              <a:t>annot access private member declared in class 'Parent‘</a:t>
            </a:r>
          </a:p>
          <a:p>
            <a:pPr eaLnBrk="1" hangingPunct="1">
              <a:buFontTx/>
              <a:buNone/>
            </a:pPr>
            <a:r>
              <a:rPr lang="en-GB" altLang="el-GR" sz="2000" b="1" smtClean="0">
                <a:solidFill>
                  <a:srgbClr val="FF0000"/>
                </a:solidFill>
              </a:rPr>
              <a:t>		</a:t>
            </a:r>
            <a:r>
              <a:rPr lang="el-GR" altLang="el-GR" sz="2400" b="1" smtClean="0">
                <a:solidFill>
                  <a:srgbClr val="0000FF"/>
                </a:solidFill>
              </a:rPr>
              <a:t>see declaration of 'flov'</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Slide Number Placeholder 4"/>
          <p:cNvSpPr>
            <a:spLocks noGrp="1"/>
          </p:cNvSpPr>
          <p:nvPr>
            <p:ph type="sldNum" sz="quarter" idx="11"/>
          </p:nvPr>
        </p:nvSpPr>
        <p:spPr/>
        <p:txBody>
          <a:bodyPr/>
          <a:lstStyle/>
          <a:p>
            <a:pPr>
              <a:defRPr/>
            </a:pPr>
            <a:fld id="{F7665F7E-E8B2-4C5F-9961-8F5A6841F2BA}" type="slidenum">
              <a:rPr lang="el-GR" altLang="el-GR"/>
              <a:pPr>
                <a:defRPr/>
              </a:pPr>
              <a:t>61</a:t>
            </a:fld>
            <a:endParaRPr lang="el-GR" altLang="el-GR"/>
          </a:p>
        </p:txBody>
      </p:sp>
      <p:sp>
        <p:nvSpPr>
          <p:cNvPr id="54276" name="Rectangle 2"/>
          <p:cNvSpPr>
            <a:spLocks noGrp="1" noChangeArrowheads="1"/>
          </p:cNvSpPr>
          <p:nvPr>
            <p:ph type="title"/>
          </p:nvPr>
        </p:nvSpPr>
        <p:spPr/>
        <p:txBody>
          <a:bodyPr/>
          <a:lstStyle/>
          <a:p>
            <a:pPr eaLnBrk="1" hangingPunct="1"/>
            <a:r>
              <a:rPr lang="el-GR" altLang="el-GR" smtClean="0"/>
              <a:t>Πίνακας κληρονομικότητας</a:t>
            </a:r>
          </a:p>
        </p:txBody>
      </p:sp>
      <p:graphicFrame>
        <p:nvGraphicFramePr>
          <p:cNvPr id="79910" name="Group 38"/>
          <p:cNvGraphicFramePr>
            <a:graphicFrameLocks noGrp="1"/>
          </p:cNvGraphicFramePr>
          <p:nvPr>
            <p:ph type="body" idx="1"/>
          </p:nvPr>
        </p:nvGraphicFramePr>
        <p:xfrm>
          <a:off x="304800" y="1371600"/>
          <a:ext cx="8534400" cy="3803651"/>
        </p:xfrm>
        <a:graphic>
          <a:graphicData uri="http://schemas.openxmlformats.org/drawingml/2006/table">
            <a:tbl>
              <a:tblPr/>
              <a:tblGrid>
                <a:gridCol w="2133600"/>
                <a:gridCol w="2133600"/>
                <a:gridCol w="2133600"/>
                <a:gridCol w="2133600"/>
              </a:tblGrid>
              <a:tr h="928688">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Property</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Public Inheritance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Protected Inheritance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Private Inheritance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38100" cap="flat" cmpd="sng" algn="ctr">
                      <a:solidFill>
                        <a:schemeClr val="tx1"/>
                      </a:solidFill>
                      <a:prstDash val="solid"/>
                      <a:round/>
                      <a:headEnd type="none" w="med" len="med"/>
                      <a:tailEnd type="none" w="med" len="med"/>
                    </a:lnB>
                    <a:lnTlToBr>
                      <a:noFill/>
                    </a:lnTlToBr>
                    <a:lnBlToTr>
                      <a:noFill/>
                    </a:lnBlToTr>
                    <a:noFill/>
                  </a:tcPr>
                </a:tc>
              </a:tr>
              <a:tr h="920750">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Public members become…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Public members of the derived class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Protected members of the derived class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Private members of the derived class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381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19163">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Protected members become…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Protected members of the derived class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Protected members of the derived class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Private members of the derived class</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35050">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chemeClr val="tx1"/>
                          </a:solidFill>
                          <a:effectLst/>
                          <a:latin typeface="Comic Sans MS" pitchFamily="66" charset="0"/>
                        </a:rPr>
                        <a:t>Private members become…</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rgbClr val="CC0000"/>
                          </a:solidFill>
                          <a:effectLst/>
                          <a:latin typeface="Comic Sans MS" pitchFamily="66" charset="0"/>
                        </a:rPr>
                        <a:t>Accessible only through the base class interface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rgbClr val="0000FF"/>
                          </a:solidFill>
                          <a:effectLst/>
                          <a:latin typeface="Comic Sans MS" pitchFamily="66" charset="0"/>
                        </a:rPr>
                        <a:t>Accessible only through the base class interface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1800" b="1" i="0" u="none" strike="noStrike" cap="none" normalizeH="0" baseline="0" smtClean="0">
                          <a:ln>
                            <a:noFill/>
                          </a:ln>
                          <a:solidFill>
                            <a:srgbClr val="0000FF"/>
                          </a:solidFill>
                          <a:effectLst/>
                          <a:latin typeface="Comic Sans MS" pitchFamily="66" charset="0"/>
                        </a:rPr>
                        <a:t>Accessible only through the base class interface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F33EC4DB-DD29-4631-BC79-02282EE166E9}" type="slidenum">
              <a:rPr lang="el-GR" altLang="el-GR"/>
              <a:pPr>
                <a:defRPr/>
              </a:pPr>
              <a:t>62</a:t>
            </a:fld>
            <a:endParaRPr lang="el-GR" altLang="el-GR"/>
          </a:p>
        </p:txBody>
      </p:sp>
      <p:sp>
        <p:nvSpPr>
          <p:cNvPr id="55300" name="Rectangle 5"/>
          <p:cNvSpPr>
            <a:spLocks noGrp="1" noChangeArrowheads="1"/>
          </p:cNvSpPr>
          <p:nvPr>
            <p:ph type="title"/>
          </p:nvPr>
        </p:nvSpPr>
        <p:spPr/>
        <p:txBody>
          <a:bodyPr/>
          <a:lstStyle/>
          <a:p>
            <a:pPr eaLnBrk="1" hangingPunct="1"/>
            <a:endParaRPr lang="en-US" altLang="el-GR" smtClean="0"/>
          </a:p>
        </p:txBody>
      </p:sp>
      <p:graphicFrame>
        <p:nvGraphicFramePr>
          <p:cNvPr id="55301" name="Object 4"/>
          <p:cNvGraphicFramePr>
            <a:graphicFrameLocks noGrp="1" noChangeAspect="1"/>
          </p:cNvGraphicFramePr>
          <p:nvPr>
            <p:ph idx="1"/>
          </p:nvPr>
        </p:nvGraphicFramePr>
        <p:xfrm>
          <a:off x="611188" y="1844675"/>
          <a:ext cx="7993062" cy="3571875"/>
        </p:xfrm>
        <a:graphic>
          <a:graphicData uri="http://schemas.openxmlformats.org/presentationml/2006/ole">
            <mc:AlternateContent xmlns:mc="http://schemas.openxmlformats.org/markup-compatibility/2006">
              <mc:Choice xmlns:v="urn:schemas-microsoft-com:vml" Requires="v">
                <p:oleObj spid="_x0000_s55319" name="Έγγραφο" r:id="rId3" imgW="5647839" imgH="2524410" progId="Word.Document.8">
                  <p:embed/>
                </p:oleObj>
              </mc:Choice>
              <mc:Fallback>
                <p:oleObj name="Έγγραφο" r:id="rId3" imgW="5647839" imgH="2524410" progId="Word.Document.8">
                  <p:embed/>
                  <p:pic>
                    <p:nvPicPr>
                      <p:cNvPr id="0" name="Object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11188" y="1844675"/>
                        <a:ext cx="7993062" cy="3571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Slide Number Placeholder 4"/>
          <p:cNvSpPr>
            <a:spLocks noGrp="1"/>
          </p:cNvSpPr>
          <p:nvPr>
            <p:ph type="sldNum" sz="quarter" idx="11"/>
          </p:nvPr>
        </p:nvSpPr>
        <p:spPr/>
        <p:txBody>
          <a:bodyPr/>
          <a:lstStyle/>
          <a:p>
            <a:pPr>
              <a:defRPr/>
            </a:pPr>
            <a:fld id="{04859FC6-39D1-4593-9F3E-D950510E29AD}" type="slidenum">
              <a:rPr lang="el-GR" altLang="el-GR"/>
              <a:pPr>
                <a:defRPr/>
              </a:pPr>
              <a:t>63</a:t>
            </a:fld>
            <a:endParaRPr lang="el-GR" altLang="el-GR"/>
          </a:p>
        </p:txBody>
      </p:sp>
      <p:sp>
        <p:nvSpPr>
          <p:cNvPr id="56324" name="Rectangle 2"/>
          <p:cNvSpPr>
            <a:spLocks noGrp="1" noChangeArrowheads="1"/>
          </p:cNvSpPr>
          <p:nvPr>
            <p:ph type="title"/>
          </p:nvPr>
        </p:nvSpPr>
        <p:spPr>
          <a:xfrm>
            <a:off x="433388" y="-76200"/>
            <a:ext cx="7772400" cy="990600"/>
          </a:xfrm>
        </p:spPr>
        <p:txBody>
          <a:bodyPr/>
          <a:lstStyle/>
          <a:p>
            <a:pPr algn="l" eaLnBrk="1" hangingPunct="1"/>
            <a:r>
              <a:rPr lang="en-US" altLang="en-US" sz="2400" smtClean="0"/>
              <a:t>Three Types of Inheritance</a:t>
            </a:r>
            <a:endParaRPr lang="en-US" altLang="en-US" smtClean="0"/>
          </a:p>
        </p:txBody>
      </p:sp>
      <p:sp>
        <p:nvSpPr>
          <p:cNvPr id="134147" name="Rectangle 3"/>
          <p:cNvSpPr>
            <a:spLocks noChangeArrowheads="1"/>
          </p:cNvSpPr>
          <p:nvPr/>
        </p:nvSpPr>
        <p:spPr bwMode="auto">
          <a:xfrm>
            <a:off x="457200" y="725488"/>
            <a:ext cx="8229600" cy="76200"/>
          </a:xfrm>
          <a:prstGeom prst="rect">
            <a:avLst/>
          </a:prstGeom>
          <a:gradFill rotWithShape="0">
            <a:gsLst>
              <a:gs pos="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defRPr/>
            </a:pPr>
            <a:endParaRPr lang="en-US" altLang="en-US">
              <a:latin typeface="Times" pitchFamily="18" charset="0"/>
            </a:endParaRPr>
          </a:p>
        </p:txBody>
      </p:sp>
      <p:sp>
        <p:nvSpPr>
          <p:cNvPr id="56326" name="Text Box 4"/>
          <p:cNvSpPr txBox="1">
            <a:spLocks noChangeArrowheads="1"/>
          </p:cNvSpPr>
          <p:nvPr/>
        </p:nvSpPr>
        <p:spPr bwMode="auto">
          <a:xfrm>
            <a:off x="419100" y="885825"/>
            <a:ext cx="4368800" cy="5819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defTabSz="1028700" eaLnBrk="0" hangingPunct="0">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1pPr>
            <a:lvl2pPr defTabSz="1028700" eaLnBrk="0" hangingPunct="0">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2pPr>
            <a:lvl3pPr marL="1143000" indent="-228600" defTabSz="1028700" eaLnBrk="0" hangingPunct="0">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3pPr>
            <a:lvl4pPr marL="1600200" indent="-228600" defTabSz="1028700" eaLnBrk="0" hangingPunct="0">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4pPr>
            <a:lvl5pPr marL="2057400" indent="-228600" defTabSz="1028700" eaLnBrk="0" hangingPunct="0">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5pPr>
            <a:lvl6pPr marL="2514600" indent="-228600" defTabSz="1028700" eaLnBrk="0" fontAlgn="base" hangingPunct="0">
              <a:spcBef>
                <a:spcPct val="0"/>
              </a:spcBef>
              <a:spcAft>
                <a:spcPct val="0"/>
              </a:spcAft>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6pPr>
            <a:lvl7pPr marL="2971800" indent="-228600" defTabSz="1028700" eaLnBrk="0" fontAlgn="base" hangingPunct="0">
              <a:spcBef>
                <a:spcPct val="0"/>
              </a:spcBef>
              <a:spcAft>
                <a:spcPct val="0"/>
              </a:spcAft>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7pPr>
            <a:lvl8pPr marL="3429000" indent="-228600" defTabSz="1028700" eaLnBrk="0" fontAlgn="base" hangingPunct="0">
              <a:spcBef>
                <a:spcPct val="0"/>
              </a:spcBef>
              <a:spcAft>
                <a:spcPct val="0"/>
              </a:spcAft>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8pPr>
            <a:lvl9pPr marL="3886200" indent="-228600" defTabSz="1028700" eaLnBrk="0" fontAlgn="base" hangingPunct="0">
              <a:spcBef>
                <a:spcPct val="0"/>
              </a:spcBef>
              <a:spcAft>
                <a:spcPct val="0"/>
              </a:spcAft>
              <a:tabLst>
                <a:tab pos="571500" algn="l"/>
                <a:tab pos="971550" algn="l"/>
                <a:tab pos="1371600" algn="l"/>
                <a:tab pos="2457450" algn="l"/>
                <a:tab pos="2514600" algn="l"/>
                <a:tab pos="3086100" algn="l"/>
                <a:tab pos="3721100" algn="l"/>
                <a:tab pos="4178300" algn="l"/>
                <a:tab pos="5372100" algn="l"/>
              </a:tabLst>
              <a:defRPr sz="2400">
                <a:solidFill>
                  <a:schemeClr val="tx1"/>
                </a:solidFill>
                <a:latin typeface="Times New Roman" pitchFamily="18" charset="0"/>
              </a:defRPr>
            </a:lvl9pPr>
          </a:lstStyle>
          <a:p>
            <a:pPr>
              <a:buFontTx/>
              <a:buChar char="-"/>
            </a:pPr>
            <a:r>
              <a:rPr lang="en-US" altLang="en-US">
                <a:latin typeface="Helvetica" pitchFamily="34" charset="0"/>
              </a:rPr>
              <a:t>  “</a:t>
            </a:r>
            <a:r>
              <a:rPr lang="en-US" altLang="en-US" b="1">
                <a:solidFill>
                  <a:schemeClr val="accent2"/>
                </a:solidFill>
                <a:latin typeface="Courier New" pitchFamily="49" charset="0"/>
              </a:rPr>
              <a:t>public</a:t>
            </a:r>
            <a:r>
              <a:rPr lang="en-US" altLang="en-US">
                <a:latin typeface="Helvetica" pitchFamily="34" charset="0"/>
              </a:rPr>
              <a:t>” </a:t>
            </a:r>
            <a:r>
              <a:rPr lang="en-US" altLang="en-US">
                <a:latin typeface="Comic Sans MS" pitchFamily="66" charset="0"/>
              </a:rPr>
              <a:t>inheritance</a:t>
            </a:r>
          </a:p>
          <a:p>
            <a:r>
              <a:rPr lang="en-US" altLang="en-US" sz="2000">
                <a:latin typeface="Helvetica" pitchFamily="34" charset="0"/>
              </a:rPr>
              <a:t>	</a:t>
            </a:r>
            <a:r>
              <a:rPr lang="en-US" altLang="en-US" sz="2000">
                <a:latin typeface="Comic Sans MS" pitchFamily="66" charset="0"/>
              </a:rPr>
              <a:t>Base		Derived</a:t>
            </a:r>
          </a:p>
          <a:p>
            <a:r>
              <a:rPr lang="en-US" altLang="en-US" sz="2000">
                <a:latin typeface="Comic Sans MS" pitchFamily="66" charset="0"/>
              </a:rPr>
              <a:t>	private		(invisible)</a:t>
            </a:r>
          </a:p>
          <a:p>
            <a:r>
              <a:rPr lang="en-US" altLang="en-US" sz="2000">
                <a:latin typeface="Comic Sans MS" pitchFamily="66" charset="0"/>
              </a:rPr>
              <a:t>	protected	protected</a:t>
            </a:r>
          </a:p>
          <a:p>
            <a:r>
              <a:rPr lang="en-US" altLang="en-US" sz="2000">
                <a:latin typeface="Comic Sans MS" pitchFamily="66" charset="0"/>
              </a:rPr>
              <a:t>	public		public</a:t>
            </a:r>
          </a:p>
          <a:p>
            <a:endParaRPr lang="en-US" altLang="en-US" sz="2000">
              <a:latin typeface="Comic Sans MS" pitchFamily="66" charset="0"/>
            </a:endParaRPr>
          </a:p>
          <a:p>
            <a:pPr>
              <a:buFontTx/>
              <a:buChar char="-"/>
            </a:pPr>
            <a:r>
              <a:rPr lang="en-US" altLang="en-US">
                <a:latin typeface="Helvetica" pitchFamily="34" charset="0"/>
              </a:rPr>
              <a:t>  </a:t>
            </a:r>
            <a:r>
              <a:rPr lang="en-US" altLang="en-US">
                <a:latin typeface="Courier New" pitchFamily="49" charset="0"/>
              </a:rPr>
              <a:t>“</a:t>
            </a:r>
            <a:r>
              <a:rPr lang="en-US" altLang="en-US" b="1">
                <a:solidFill>
                  <a:srgbClr val="CC0000"/>
                </a:solidFill>
                <a:latin typeface="Courier New" pitchFamily="49" charset="0"/>
              </a:rPr>
              <a:t>private</a:t>
            </a:r>
            <a:r>
              <a:rPr lang="en-US" altLang="en-US">
                <a:latin typeface="Courier New" pitchFamily="49" charset="0"/>
              </a:rPr>
              <a:t>”</a:t>
            </a:r>
            <a:r>
              <a:rPr lang="en-US" altLang="en-US">
                <a:latin typeface="Comic Sans MS" pitchFamily="66" charset="0"/>
              </a:rPr>
              <a:t> inheritance</a:t>
            </a:r>
          </a:p>
          <a:p>
            <a:pPr lvl="1"/>
            <a:r>
              <a:rPr lang="en-US" altLang="en-US" sz="2000">
                <a:latin typeface="Comic Sans MS" pitchFamily="66" charset="0"/>
              </a:rPr>
              <a:t>	Base		Derived</a:t>
            </a:r>
          </a:p>
          <a:p>
            <a:pPr lvl="1"/>
            <a:r>
              <a:rPr lang="en-US" altLang="en-US" sz="2000">
                <a:latin typeface="Comic Sans MS" pitchFamily="66" charset="0"/>
              </a:rPr>
              <a:t>	private		(invisible)</a:t>
            </a:r>
          </a:p>
          <a:p>
            <a:pPr lvl="1"/>
            <a:r>
              <a:rPr lang="en-US" altLang="en-US" sz="2000">
                <a:latin typeface="Comic Sans MS" pitchFamily="66" charset="0"/>
              </a:rPr>
              <a:t>	protected	private</a:t>
            </a:r>
          </a:p>
          <a:p>
            <a:pPr lvl="1"/>
            <a:r>
              <a:rPr lang="en-US" altLang="en-US" sz="2000">
                <a:latin typeface="Comic Sans MS" pitchFamily="66" charset="0"/>
              </a:rPr>
              <a:t>	public		private</a:t>
            </a:r>
          </a:p>
          <a:p>
            <a:pPr lvl="1"/>
            <a:endParaRPr lang="en-US" altLang="en-US" sz="2000">
              <a:latin typeface="Comic Sans MS" pitchFamily="66" charset="0"/>
            </a:endParaRPr>
          </a:p>
          <a:p>
            <a:pPr>
              <a:buFontTx/>
              <a:buChar char="-"/>
            </a:pPr>
            <a:r>
              <a:rPr lang="en-US" altLang="en-US">
                <a:latin typeface="Comic Sans MS" pitchFamily="66" charset="0"/>
              </a:rPr>
              <a:t>  </a:t>
            </a:r>
            <a:r>
              <a:rPr lang="en-US" altLang="en-US">
                <a:latin typeface="Courier New" pitchFamily="49" charset="0"/>
              </a:rPr>
              <a:t>“</a:t>
            </a:r>
            <a:r>
              <a:rPr lang="en-US" altLang="en-US" b="1">
                <a:solidFill>
                  <a:srgbClr val="008000"/>
                </a:solidFill>
                <a:latin typeface="Courier New" pitchFamily="49" charset="0"/>
              </a:rPr>
              <a:t>protected</a:t>
            </a:r>
            <a:r>
              <a:rPr lang="en-US" altLang="en-US">
                <a:latin typeface="Courier New" pitchFamily="49" charset="0"/>
              </a:rPr>
              <a:t>”</a:t>
            </a:r>
            <a:r>
              <a:rPr lang="en-US" altLang="en-US">
                <a:latin typeface="Comic Sans MS" pitchFamily="66" charset="0"/>
              </a:rPr>
              <a:t> inheritance</a:t>
            </a:r>
          </a:p>
          <a:p>
            <a:pPr lvl="1"/>
            <a:r>
              <a:rPr lang="en-US" altLang="en-US" sz="2000">
                <a:latin typeface="Comic Sans MS" pitchFamily="66" charset="0"/>
              </a:rPr>
              <a:t>	Base		Derived</a:t>
            </a:r>
          </a:p>
          <a:p>
            <a:pPr lvl="1"/>
            <a:r>
              <a:rPr lang="en-US" altLang="en-US" sz="2000">
                <a:latin typeface="Comic Sans MS" pitchFamily="66" charset="0"/>
              </a:rPr>
              <a:t>	private		(invisible)</a:t>
            </a:r>
          </a:p>
          <a:p>
            <a:pPr lvl="1"/>
            <a:r>
              <a:rPr lang="en-US" altLang="en-US" sz="2000">
                <a:latin typeface="Comic Sans MS" pitchFamily="66" charset="0"/>
              </a:rPr>
              <a:t>	protected	protected</a:t>
            </a:r>
          </a:p>
          <a:p>
            <a:pPr lvl="1"/>
            <a:r>
              <a:rPr lang="en-US" altLang="en-US" sz="2000">
                <a:latin typeface="Comic Sans MS" pitchFamily="66" charset="0"/>
              </a:rPr>
              <a:t>	public		protected</a:t>
            </a:r>
          </a:p>
          <a:p>
            <a:r>
              <a:rPr lang="en-US" altLang="en-US">
                <a:latin typeface="Helvetica" pitchFamily="34" charset="0"/>
              </a:rPr>
              <a:t>   </a:t>
            </a:r>
          </a:p>
        </p:txBody>
      </p:sp>
      <p:sp>
        <p:nvSpPr>
          <p:cNvPr id="56327" name="Line 5"/>
          <p:cNvSpPr>
            <a:spLocks noChangeShapeType="1"/>
          </p:cNvSpPr>
          <p:nvPr/>
        </p:nvSpPr>
        <p:spPr bwMode="auto">
          <a:xfrm>
            <a:off x="857250" y="1600200"/>
            <a:ext cx="3390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28" name="Line 6"/>
          <p:cNvSpPr>
            <a:spLocks noChangeShapeType="1"/>
          </p:cNvSpPr>
          <p:nvPr/>
        </p:nvSpPr>
        <p:spPr bwMode="auto">
          <a:xfrm>
            <a:off x="885825" y="3495675"/>
            <a:ext cx="3390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29" name="Line 7"/>
          <p:cNvSpPr>
            <a:spLocks noChangeShapeType="1"/>
          </p:cNvSpPr>
          <p:nvPr/>
        </p:nvSpPr>
        <p:spPr bwMode="auto">
          <a:xfrm>
            <a:off x="923925" y="5381625"/>
            <a:ext cx="33909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0" name="Text Box 8"/>
          <p:cNvSpPr txBox="1">
            <a:spLocks noChangeArrowheads="1"/>
          </p:cNvSpPr>
          <p:nvPr/>
        </p:nvSpPr>
        <p:spPr bwMode="auto">
          <a:xfrm>
            <a:off x="4613275" y="1825625"/>
            <a:ext cx="44688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solidFill>
                  <a:srgbClr val="008000"/>
                </a:solidFill>
                <a:latin typeface="Courier New" pitchFamily="49" charset="0"/>
                <a:ea typeface="ＭＳ Ｐゴシック" pitchFamily="34" charset="-128"/>
              </a:rPr>
              <a:t>protected</a:t>
            </a:r>
            <a:r>
              <a:rPr lang="en-US" altLang="ja-JP">
                <a:latin typeface="Helvetica" pitchFamily="34" charset="0"/>
                <a:ea typeface="ＭＳ Ｐゴシック" pitchFamily="34" charset="-128"/>
              </a:rPr>
              <a:t>, </a:t>
            </a:r>
            <a:r>
              <a:rPr lang="en-US" altLang="ja-JP" sz="2000">
                <a:solidFill>
                  <a:schemeClr val="accent2"/>
                </a:solidFill>
                <a:latin typeface="Courier New" pitchFamily="49" charset="0"/>
                <a:ea typeface="ＭＳ Ｐゴシック" pitchFamily="34" charset="-128"/>
              </a:rPr>
              <a:t>public</a:t>
            </a:r>
            <a:r>
              <a:rPr lang="en-US" altLang="ja-JP">
                <a:latin typeface="Helvetica" pitchFamily="34" charset="0"/>
                <a:ea typeface="ＭＳ Ｐゴシック" pitchFamily="34" charset="-128"/>
              </a:rPr>
              <a:t> </a:t>
            </a:r>
            <a:r>
              <a:rPr lang="en-US" altLang="ja-JP">
                <a:latin typeface="Comic Sans MS" pitchFamily="66" charset="0"/>
                <a:ea typeface="ＭＳ Ｐゴシック" pitchFamily="34" charset="-128"/>
              </a:rPr>
              <a:t>parts will be</a:t>
            </a:r>
          </a:p>
          <a:p>
            <a:r>
              <a:rPr lang="en-US" altLang="ja-JP">
                <a:latin typeface="Comic Sans MS" pitchFamily="66" charset="0"/>
                <a:ea typeface="ＭＳ Ｐゴシック" pitchFamily="34" charset="-128"/>
              </a:rPr>
              <a:t>     unchanged</a:t>
            </a:r>
          </a:p>
        </p:txBody>
      </p:sp>
      <p:sp>
        <p:nvSpPr>
          <p:cNvPr id="56331" name="Text Box 9"/>
          <p:cNvSpPr txBox="1">
            <a:spLocks noChangeArrowheads="1"/>
          </p:cNvSpPr>
          <p:nvPr/>
        </p:nvSpPr>
        <p:spPr bwMode="auto">
          <a:xfrm>
            <a:off x="4613275" y="3692525"/>
            <a:ext cx="44688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solidFill>
                  <a:srgbClr val="008000"/>
                </a:solidFill>
                <a:latin typeface="Courier New" pitchFamily="49" charset="0"/>
                <a:ea typeface="ＭＳ Ｐゴシック" pitchFamily="34" charset="-128"/>
              </a:rPr>
              <a:t>protected</a:t>
            </a:r>
            <a:r>
              <a:rPr lang="en-US" altLang="ja-JP">
                <a:latin typeface="Helvetica" pitchFamily="34" charset="0"/>
                <a:ea typeface="ＭＳ Ｐゴシック" pitchFamily="34" charset="-128"/>
              </a:rPr>
              <a:t>, </a:t>
            </a:r>
            <a:r>
              <a:rPr lang="en-US" altLang="ja-JP" sz="2000">
                <a:solidFill>
                  <a:schemeClr val="accent2"/>
                </a:solidFill>
                <a:latin typeface="Courier New" pitchFamily="49" charset="0"/>
                <a:ea typeface="ＭＳ Ｐゴシック" pitchFamily="34" charset="-128"/>
              </a:rPr>
              <a:t>public</a:t>
            </a:r>
            <a:r>
              <a:rPr lang="en-US" altLang="ja-JP">
                <a:latin typeface="Helvetica" pitchFamily="34" charset="0"/>
                <a:ea typeface="ＭＳ Ｐゴシック" pitchFamily="34" charset="-128"/>
              </a:rPr>
              <a:t> </a:t>
            </a:r>
            <a:r>
              <a:rPr lang="en-US" altLang="ja-JP">
                <a:latin typeface="Comic Sans MS" pitchFamily="66" charset="0"/>
                <a:ea typeface="ＭＳ Ｐゴシック" pitchFamily="34" charset="-128"/>
              </a:rPr>
              <a:t>parts will be</a:t>
            </a:r>
          </a:p>
          <a:p>
            <a:r>
              <a:rPr lang="en-US" altLang="ja-JP">
                <a:latin typeface="Helvetica" pitchFamily="34" charset="0"/>
                <a:ea typeface="ＭＳ Ｐゴシック" pitchFamily="34" charset="-128"/>
              </a:rPr>
              <a:t>    </a:t>
            </a:r>
            <a:r>
              <a:rPr lang="en-US" altLang="ja-JP">
                <a:solidFill>
                  <a:srgbClr val="CC0000"/>
                </a:solidFill>
                <a:latin typeface="Helvetica" pitchFamily="34" charset="0"/>
                <a:ea typeface="ＭＳ Ｐゴシック" pitchFamily="34" charset="-128"/>
              </a:rPr>
              <a:t> </a:t>
            </a:r>
            <a:r>
              <a:rPr lang="en-US" altLang="ja-JP">
                <a:solidFill>
                  <a:srgbClr val="CC0000"/>
                </a:solidFill>
                <a:latin typeface="Courier New" pitchFamily="49" charset="0"/>
                <a:ea typeface="ＭＳ Ｐゴシック" pitchFamily="34" charset="-128"/>
              </a:rPr>
              <a:t>private</a:t>
            </a:r>
          </a:p>
        </p:txBody>
      </p:sp>
      <p:sp>
        <p:nvSpPr>
          <p:cNvPr id="56332" name="Text Box 10"/>
          <p:cNvSpPr txBox="1">
            <a:spLocks noChangeArrowheads="1"/>
          </p:cNvSpPr>
          <p:nvPr/>
        </p:nvSpPr>
        <p:spPr bwMode="auto">
          <a:xfrm>
            <a:off x="4643438" y="5441950"/>
            <a:ext cx="4468812"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solidFill>
                  <a:srgbClr val="008000"/>
                </a:solidFill>
                <a:latin typeface="Courier New" pitchFamily="49" charset="0"/>
                <a:ea typeface="ＭＳ Ｐゴシック" pitchFamily="34" charset="-128"/>
              </a:rPr>
              <a:t>protected</a:t>
            </a:r>
            <a:r>
              <a:rPr lang="en-US" altLang="ja-JP">
                <a:latin typeface="Helvetica" pitchFamily="34" charset="0"/>
                <a:ea typeface="ＭＳ Ｐゴシック" pitchFamily="34" charset="-128"/>
              </a:rPr>
              <a:t>, </a:t>
            </a:r>
            <a:r>
              <a:rPr lang="en-US" altLang="ja-JP" sz="2000">
                <a:solidFill>
                  <a:schemeClr val="accent2"/>
                </a:solidFill>
                <a:latin typeface="Courier New" pitchFamily="49" charset="0"/>
                <a:ea typeface="ＭＳ Ｐゴシック" pitchFamily="34" charset="-128"/>
              </a:rPr>
              <a:t>public</a:t>
            </a:r>
            <a:r>
              <a:rPr lang="en-US" altLang="ja-JP">
                <a:latin typeface="Helvetica" pitchFamily="34" charset="0"/>
                <a:ea typeface="ＭＳ Ｐゴシック" pitchFamily="34" charset="-128"/>
              </a:rPr>
              <a:t> </a:t>
            </a:r>
            <a:r>
              <a:rPr lang="en-US" altLang="ja-JP">
                <a:latin typeface="Comic Sans MS" pitchFamily="66" charset="0"/>
                <a:ea typeface="ＭＳ Ｐゴシック" pitchFamily="34" charset="-128"/>
              </a:rPr>
              <a:t>parts will be</a:t>
            </a:r>
          </a:p>
          <a:p>
            <a:r>
              <a:rPr lang="en-US" altLang="ja-JP">
                <a:latin typeface="Helvetica" pitchFamily="34" charset="0"/>
                <a:ea typeface="ＭＳ Ｐゴシック" pitchFamily="34" charset="-128"/>
              </a:rPr>
              <a:t>     </a:t>
            </a:r>
            <a:r>
              <a:rPr lang="en-US" altLang="ja-JP">
                <a:solidFill>
                  <a:srgbClr val="008000"/>
                </a:solidFill>
                <a:latin typeface="Courier New" pitchFamily="49" charset="0"/>
                <a:ea typeface="ＭＳ Ｐゴシック" pitchFamily="34" charset="-128"/>
              </a:rPr>
              <a:t>protected</a:t>
            </a:r>
          </a:p>
        </p:txBody>
      </p:sp>
      <p:sp>
        <p:nvSpPr>
          <p:cNvPr id="56333" name="Text Box 11"/>
          <p:cNvSpPr txBox="1">
            <a:spLocks noChangeArrowheads="1"/>
          </p:cNvSpPr>
          <p:nvPr/>
        </p:nvSpPr>
        <p:spPr bwMode="auto">
          <a:xfrm>
            <a:off x="4943475" y="403225"/>
            <a:ext cx="4087813" cy="1200150"/>
          </a:xfrm>
          <a:prstGeom prst="rect">
            <a:avLst/>
          </a:prstGeom>
          <a:solidFill>
            <a:schemeClr val="bg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1800">
                <a:latin typeface="Comic Sans MS" pitchFamily="66" charset="0"/>
                <a:ea typeface="ＭＳ Ｐゴシック" pitchFamily="34" charset="-128"/>
              </a:rPr>
              <a:t>Access level of members</a:t>
            </a:r>
          </a:p>
          <a:p>
            <a:r>
              <a:rPr lang="en-US" altLang="ja-JP" sz="1800">
                <a:latin typeface="Comic Sans MS" pitchFamily="66" charset="0"/>
                <a:ea typeface="ＭＳ Ｐゴシック" pitchFamily="34" charset="-128"/>
              </a:rPr>
              <a:t>will be changed by derivation.</a:t>
            </a:r>
          </a:p>
          <a:p>
            <a:r>
              <a:rPr lang="en-US" altLang="ja-JP" sz="1800">
                <a:latin typeface="Comic Sans MS" pitchFamily="66" charset="0"/>
                <a:ea typeface="ＭＳ Ｐゴシック" pitchFamily="34" charset="-128"/>
              </a:rPr>
              <a:t>(private parts will always be invisible</a:t>
            </a:r>
          </a:p>
          <a:p>
            <a:r>
              <a:rPr lang="en-US" altLang="ja-JP" sz="1800">
                <a:latin typeface="Comic Sans MS" pitchFamily="66" charset="0"/>
                <a:ea typeface="ＭＳ Ｐゴシック" pitchFamily="34" charset="-128"/>
              </a:rPr>
              <a:t> in derived class.)</a:t>
            </a:r>
          </a:p>
        </p:txBody>
      </p:sp>
      <p:sp>
        <p:nvSpPr>
          <p:cNvPr id="56334" name="Line 12"/>
          <p:cNvSpPr>
            <a:spLocks noChangeShapeType="1"/>
          </p:cNvSpPr>
          <p:nvPr/>
        </p:nvSpPr>
        <p:spPr bwMode="auto">
          <a:xfrm>
            <a:off x="2295525" y="2076450"/>
            <a:ext cx="466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5" name="Line 13"/>
          <p:cNvSpPr>
            <a:spLocks noChangeShapeType="1"/>
          </p:cNvSpPr>
          <p:nvPr/>
        </p:nvSpPr>
        <p:spPr bwMode="auto">
          <a:xfrm>
            <a:off x="2295525" y="2419350"/>
            <a:ext cx="466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6" name="Line 14"/>
          <p:cNvSpPr>
            <a:spLocks noChangeShapeType="1"/>
          </p:cNvSpPr>
          <p:nvPr/>
        </p:nvSpPr>
        <p:spPr bwMode="auto">
          <a:xfrm flipH="1">
            <a:off x="2762250" y="3886200"/>
            <a:ext cx="1143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7" name="Line 15"/>
          <p:cNvSpPr>
            <a:spLocks noChangeShapeType="1"/>
          </p:cNvSpPr>
          <p:nvPr/>
        </p:nvSpPr>
        <p:spPr bwMode="auto">
          <a:xfrm flipH="1">
            <a:off x="2762250" y="4381500"/>
            <a:ext cx="1143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8" name="Line 16"/>
          <p:cNvSpPr>
            <a:spLocks noChangeShapeType="1"/>
          </p:cNvSpPr>
          <p:nvPr/>
        </p:nvSpPr>
        <p:spPr bwMode="auto">
          <a:xfrm>
            <a:off x="2762250" y="3886200"/>
            <a:ext cx="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39" name="Line 17"/>
          <p:cNvSpPr>
            <a:spLocks noChangeShapeType="1"/>
          </p:cNvSpPr>
          <p:nvPr/>
        </p:nvSpPr>
        <p:spPr bwMode="auto">
          <a:xfrm>
            <a:off x="2295525" y="4114800"/>
            <a:ext cx="466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40" name="Line 18"/>
          <p:cNvSpPr>
            <a:spLocks noChangeShapeType="1"/>
          </p:cNvSpPr>
          <p:nvPr/>
        </p:nvSpPr>
        <p:spPr bwMode="auto">
          <a:xfrm flipH="1">
            <a:off x="2762250" y="5791200"/>
            <a:ext cx="1143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41" name="Line 19"/>
          <p:cNvSpPr>
            <a:spLocks noChangeShapeType="1"/>
          </p:cNvSpPr>
          <p:nvPr/>
        </p:nvSpPr>
        <p:spPr bwMode="auto">
          <a:xfrm flipH="1">
            <a:off x="2762250" y="6286500"/>
            <a:ext cx="1143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42" name="Line 20"/>
          <p:cNvSpPr>
            <a:spLocks noChangeShapeType="1"/>
          </p:cNvSpPr>
          <p:nvPr/>
        </p:nvSpPr>
        <p:spPr bwMode="auto">
          <a:xfrm>
            <a:off x="2762250" y="5791200"/>
            <a:ext cx="0" cy="4953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6343" name="Line 21"/>
          <p:cNvSpPr>
            <a:spLocks noChangeShapeType="1"/>
          </p:cNvSpPr>
          <p:nvPr/>
        </p:nvSpPr>
        <p:spPr bwMode="auto">
          <a:xfrm>
            <a:off x="2295525" y="6019800"/>
            <a:ext cx="46672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pPr>
              <a:defRPr/>
            </a:pPr>
            <a:fld id="{086690D8-FACF-4531-9D84-BAC05BC1B53E}" type="slidenum">
              <a:rPr lang="el-GR" altLang="el-GR"/>
              <a:pPr>
                <a:defRPr/>
              </a:pPr>
              <a:t>64</a:t>
            </a:fld>
            <a:endParaRPr lang="el-GR" altLang="el-GR"/>
          </a:p>
        </p:txBody>
      </p:sp>
      <p:sp>
        <p:nvSpPr>
          <p:cNvPr id="57348" name="Line 2"/>
          <p:cNvSpPr>
            <a:spLocks noChangeShapeType="1"/>
          </p:cNvSpPr>
          <p:nvPr/>
        </p:nvSpPr>
        <p:spPr bwMode="auto">
          <a:xfrm>
            <a:off x="4629150" y="904875"/>
            <a:ext cx="0" cy="197167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7349" name="Rectangle 3"/>
          <p:cNvSpPr>
            <a:spLocks noGrp="1" noChangeArrowheads="1"/>
          </p:cNvSpPr>
          <p:nvPr>
            <p:ph type="title"/>
          </p:nvPr>
        </p:nvSpPr>
        <p:spPr>
          <a:xfrm>
            <a:off x="433388" y="-76200"/>
            <a:ext cx="7772400" cy="990600"/>
          </a:xfrm>
        </p:spPr>
        <p:txBody>
          <a:bodyPr/>
          <a:lstStyle/>
          <a:p>
            <a:pPr algn="l" eaLnBrk="1" hangingPunct="1"/>
            <a:r>
              <a:rPr lang="en-US" altLang="en-US" sz="2400" smtClean="0">
                <a:latin typeface="Courier New" pitchFamily="49" charset="0"/>
              </a:rPr>
              <a:t>public</a:t>
            </a:r>
            <a:r>
              <a:rPr lang="en-US" altLang="en-US" sz="2400" smtClean="0"/>
              <a:t> Inheritance</a:t>
            </a:r>
          </a:p>
        </p:txBody>
      </p:sp>
      <p:sp>
        <p:nvSpPr>
          <p:cNvPr id="136196" name="Rectangle 4"/>
          <p:cNvSpPr>
            <a:spLocks noChangeArrowheads="1"/>
          </p:cNvSpPr>
          <p:nvPr/>
        </p:nvSpPr>
        <p:spPr bwMode="auto">
          <a:xfrm>
            <a:off x="457200" y="725488"/>
            <a:ext cx="8229600" cy="76200"/>
          </a:xfrm>
          <a:prstGeom prst="rect">
            <a:avLst/>
          </a:prstGeom>
          <a:gradFill rotWithShape="0">
            <a:gsLst>
              <a:gs pos="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defRPr/>
            </a:pPr>
            <a:endParaRPr lang="en-US" altLang="en-US">
              <a:latin typeface="Times" pitchFamily="18" charset="0"/>
            </a:endParaRPr>
          </a:p>
        </p:txBody>
      </p:sp>
      <p:sp>
        <p:nvSpPr>
          <p:cNvPr id="57351" name="Text Box 5"/>
          <p:cNvSpPr txBox="1">
            <a:spLocks noChangeArrowheads="1"/>
          </p:cNvSpPr>
          <p:nvPr/>
        </p:nvSpPr>
        <p:spPr bwMode="auto">
          <a:xfrm>
            <a:off x="688975" y="1292225"/>
            <a:ext cx="7771457" cy="5273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dirty="0">
                <a:latin typeface="Courier New" pitchFamily="49" charset="0"/>
                <a:ea typeface="ＭＳ Ｐゴシック" pitchFamily="34" charset="-128"/>
              </a:rPr>
              <a:t>class Base {</a:t>
            </a:r>
          </a:p>
          <a:p>
            <a:r>
              <a:rPr lang="en-US" altLang="ja-JP" sz="2000" dirty="0">
                <a:latin typeface="Courier New" pitchFamily="49" charset="0"/>
                <a:ea typeface="ＭＳ Ｐゴシック" pitchFamily="34" charset="-128"/>
              </a:rPr>
              <a:t>private:   </a:t>
            </a:r>
            <a:r>
              <a:rPr lang="en-US" altLang="ja-JP" sz="2000" dirty="0" err="1">
                <a:latin typeface="Courier New" pitchFamily="49" charset="0"/>
                <a:ea typeface="ＭＳ Ｐゴシック" pitchFamily="34" charset="-128"/>
              </a:rPr>
              <a:t>int</a:t>
            </a:r>
            <a:r>
              <a:rPr lang="en-US" altLang="ja-JP" sz="2000" dirty="0">
                <a:latin typeface="Courier New" pitchFamily="49" charset="0"/>
                <a:ea typeface="ＭＳ Ｐゴシック" pitchFamily="34" charset="-128"/>
              </a:rPr>
              <a:t> x;</a:t>
            </a:r>
          </a:p>
          <a:p>
            <a:r>
              <a:rPr lang="en-US" altLang="ja-JP" sz="2000" dirty="0">
                <a:latin typeface="Courier New" pitchFamily="49" charset="0"/>
                <a:ea typeface="ＭＳ Ｐゴシック" pitchFamily="34" charset="-128"/>
              </a:rPr>
              <a:t>protected: </a:t>
            </a:r>
            <a:r>
              <a:rPr lang="en-US" altLang="ja-JP" sz="2000" dirty="0" err="1">
                <a:latin typeface="Courier New" pitchFamily="49" charset="0"/>
                <a:ea typeface="ＭＳ Ｐゴシック" pitchFamily="34" charset="-128"/>
              </a:rPr>
              <a:t>int</a:t>
            </a:r>
            <a:r>
              <a:rPr lang="en-US" altLang="ja-JP" sz="2000" dirty="0">
                <a:latin typeface="Courier New" pitchFamily="49" charset="0"/>
                <a:ea typeface="ＭＳ Ｐゴシック" pitchFamily="34" charset="-128"/>
              </a:rPr>
              <a:t> y;</a:t>
            </a:r>
          </a:p>
          <a:p>
            <a:r>
              <a:rPr lang="en-US" altLang="ja-JP" sz="2000" dirty="0">
                <a:latin typeface="Courier New" pitchFamily="49" charset="0"/>
                <a:ea typeface="ＭＳ Ｐゴシック" pitchFamily="34" charset="-128"/>
              </a:rPr>
              <a:t>public:    </a:t>
            </a:r>
            <a:r>
              <a:rPr lang="en-US" altLang="ja-JP" sz="2000" dirty="0" err="1">
                <a:latin typeface="Courier New" pitchFamily="49" charset="0"/>
                <a:ea typeface="ＭＳ Ｐゴシック" pitchFamily="34" charset="-128"/>
              </a:rPr>
              <a:t>int</a:t>
            </a:r>
            <a:r>
              <a:rPr lang="en-US" altLang="ja-JP" sz="2000" dirty="0">
                <a:latin typeface="Courier New" pitchFamily="49" charset="0"/>
                <a:ea typeface="ＭＳ Ｐゴシック" pitchFamily="34" charset="-128"/>
              </a:rPr>
              <a:t> z;</a:t>
            </a:r>
          </a:p>
          <a:p>
            <a:r>
              <a:rPr lang="en-US" altLang="ja-JP" sz="2000" dirty="0">
                <a:latin typeface="Courier New" pitchFamily="49" charset="0"/>
                <a:ea typeface="ＭＳ Ｐゴシック" pitchFamily="34" charset="-128"/>
              </a:rPr>
              <a:t>  void </a:t>
            </a:r>
            <a:r>
              <a:rPr lang="en-US" altLang="ja-JP" sz="2000" dirty="0" err="1">
                <a:latin typeface="Courier New" pitchFamily="49" charset="0"/>
                <a:ea typeface="ＭＳ Ｐゴシック" pitchFamily="34" charset="-128"/>
              </a:rPr>
              <a:t>func</a:t>
            </a:r>
            <a:r>
              <a:rPr lang="en-US" altLang="ja-JP" sz="2000" dirty="0">
                <a:latin typeface="Courier New" pitchFamily="49" charset="0"/>
                <a:ea typeface="ＭＳ Ｐゴシック" pitchFamily="34" charset="-128"/>
              </a:rPr>
              <a:t>() {</a:t>
            </a:r>
          </a:p>
          <a:p>
            <a:r>
              <a:rPr lang="en-US" altLang="ja-JP" sz="2000" dirty="0">
                <a:latin typeface="Courier New" pitchFamily="49" charset="0"/>
                <a:ea typeface="ＭＳ Ｐゴシック" pitchFamily="34" charset="-128"/>
              </a:rPr>
              <a:t>    x = 1; // OK</a:t>
            </a:r>
            <a:r>
              <a:rPr lang="en-US" altLang="ja-JP" sz="1400" dirty="0">
                <a:latin typeface="Helvetica" pitchFamily="34" charset="0"/>
                <a:ea typeface="ＭＳ Ｐゴシック" pitchFamily="34" charset="-128"/>
              </a:rPr>
              <a:t>  </a:t>
            </a:r>
            <a:r>
              <a:rPr lang="en-US" altLang="ja-JP" sz="1400" dirty="0">
                <a:latin typeface="Courier New" panose="02070309020205020404" pitchFamily="49" charset="0"/>
                <a:ea typeface="ＭＳ Ｐゴシック" pitchFamily="34" charset="-128"/>
                <a:cs typeface="Courier New" panose="02070309020205020404" pitchFamily="49" charset="0"/>
              </a:rPr>
              <a:t>(accessed in member </a:t>
            </a:r>
            <a:r>
              <a:rPr lang="en-US" altLang="ja-JP" sz="1400" dirty="0" err="1">
                <a:latin typeface="Courier New" panose="02070309020205020404" pitchFamily="49" charset="0"/>
                <a:ea typeface="ＭＳ Ｐゴシック" pitchFamily="34" charset="-128"/>
                <a:cs typeface="Courier New" panose="02070309020205020404" pitchFamily="49" charset="0"/>
              </a:rPr>
              <a:t>func</a:t>
            </a:r>
            <a:r>
              <a:rPr lang="en-US" altLang="ja-JP" sz="1400" dirty="0">
                <a:latin typeface="Courier New" panose="02070309020205020404" pitchFamily="49" charset="0"/>
                <a:ea typeface="ＭＳ Ｐゴシック" pitchFamily="34" charset="-128"/>
                <a:cs typeface="Courier New" panose="02070309020205020404" pitchFamily="49" charset="0"/>
              </a:rPr>
              <a:t>.)</a:t>
            </a:r>
          </a:p>
          <a:p>
            <a:r>
              <a:rPr lang="en-US" altLang="ja-JP" sz="2000" dirty="0">
                <a:latin typeface="Courier New" pitchFamily="49" charset="0"/>
                <a:ea typeface="ＭＳ Ｐゴシック" pitchFamily="34" charset="-128"/>
              </a:rPr>
              <a:t>    y = 2; // OK</a:t>
            </a:r>
            <a:r>
              <a:rPr lang="en-US" altLang="ja-JP" sz="1400" dirty="0">
                <a:latin typeface="Helvetica" pitchFamily="34" charset="0"/>
                <a:ea typeface="ＭＳ Ｐゴシック" pitchFamily="34" charset="-128"/>
              </a:rPr>
              <a:t>  </a:t>
            </a:r>
            <a:r>
              <a:rPr lang="en-US" altLang="ja-JP" sz="1400" dirty="0">
                <a:latin typeface="Courier New" panose="02070309020205020404" pitchFamily="49" charset="0"/>
                <a:ea typeface="ＭＳ Ｐゴシック" pitchFamily="34" charset="-128"/>
                <a:cs typeface="Courier New" panose="02070309020205020404" pitchFamily="49" charset="0"/>
              </a:rPr>
              <a:t>(accessed in member </a:t>
            </a:r>
            <a:r>
              <a:rPr lang="en-US" altLang="ja-JP" sz="1400" dirty="0" err="1">
                <a:latin typeface="Courier New" panose="02070309020205020404" pitchFamily="49" charset="0"/>
                <a:ea typeface="ＭＳ Ｐゴシック" pitchFamily="34" charset="-128"/>
                <a:cs typeface="Courier New" panose="02070309020205020404" pitchFamily="49" charset="0"/>
              </a:rPr>
              <a:t>func</a:t>
            </a:r>
            <a:r>
              <a:rPr lang="en-US" altLang="ja-JP" sz="1400" dirty="0">
                <a:latin typeface="Courier New" panose="02070309020205020404" pitchFamily="49" charset="0"/>
                <a:ea typeface="ＭＳ Ｐゴシック" pitchFamily="34" charset="-128"/>
                <a:cs typeface="Courier New" panose="02070309020205020404" pitchFamily="49" charset="0"/>
              </a:rPr>
              <a:t>.)</a:t>
            </a:r>
          </a:p>
          <a:p>
            <a:r>
              <a:rPr lang="en-US" altLang="ja-JP" sz="2000" dirty="0">
                <a:latin typeface="Courier New" pitchFamily="49" charset="0"/>
                <a:ea typeface="ＭＳ Ｐゴシック" pitchFamily="34" charset="-128"/>
              </a:rPr>
              <a:t>    z = 3; // OK</a:t>
            </a:r>
          </a:p>
          <a:p>
            <a:r>
              <a:rPr lang="en-US" altLang="ja-JP" sz="2000" dirty="0">
                <a:latin typeface="Courier New" pitchFamily="49" charset="0"/>
                <a:ea typeface="ＭＳ Ｐゴシック" pitchFamily="34" charset="-128"/>
              </a:rPr>
              <a:t>  }</a:t>
            </a:r>
          </a:p>
          <a:p>
            <a:r>
              <a:rPr lang="en-US" altLang="ja-JP" sz="2000" dirty="0">
                <a:latin typeface="Courier New" pitchFamily="49" charset="0"/>
                <a:ea typeface="ＭＳ Ｐゴシック" pitchFamily="34" charset="-128"/>
              </a:rPr>
              <a:t>};</a:t>
            </a:r>
          </a:p>
          <a:p>
            <a:endParaRPr lang="en-US" altLang="ja-JP" sz="2000" dirty="0">
              <a:latin typeface="Courier New" pitchFamily="49" charset="0"/>
              <a:ea typeface="ＭＳ Ｐゴシック" pitchFamily="34" charset="-128"/>
            </a:endParaRPr>
          </a:p>
          <a:p>
            <a:r>
              <a:rPr lang="en-US" altLang="ja-JP" sz="2000" dirty="0">
                <a:latin typeface="Courier New" pitchFamily="49" charset="0"/>
                <a:ea typeface="ＭＳ Ｐゴシック" pitchFamily="34" charset="-128"/>
              </a:rPr>
              <a:t>class Derived : </a:t>
            </a:r>
            <a:r>
              <a:rPr lang="en-US" altLang="ja-JP" sz="2000" b="1" dirty="0">
                <a:solidFill>
                  <a:srgbClr val="FF0000"/>
                </a:solidFill>
                <a:latin typeface="Courier New" pitchFamily="49" charset="0"/>
                <a:ea typeface="ＭＳ Ｐゴシック" pitchFamily="34" charset="-128"/>
              </a:rPr>
              <a:t>public</a:t>
            </a:r>
            <a:r>
              <a:rPr lang="en-US" altLang="ja-JP" sz="2000" dirty="0">
                <a:latin typeface="Courier New" pitchFamily="49" charset="0"/>
                <a:ea typeface="ＭＳ Ｐゴシック" pitchFamily="34" charset="-128"/>
              </a:rPr>
              <a:t> Base {</a:t>
            </a:r>
          </a:p>
          <a:p>
            <a:r>
              <a:rPr lang="en-US" altLang="ja-JP" sz="2000" dirty="0">
                <a:latin typeface="Courier New" pitchFamily="49" charset="0"/>
                <a:ea typeface="ＭＳ Ｐゴシック" pitchFamily="34" charset="-128"/>
              </a:rPr>
              <a:t>  void </a:t>
            </a:r>
            <a:r>
              <a:rPr lang="en-US" altLang="ja-JP" sz="2000" dirty="0" err="1">
                <a:latin typeface="Courier New" pitchFamily="49" charset="0"/>
                <a:ea typeface="ＭＳ Ｐゴシック" pitchFamily="34" charset="-128"/>
              </a:rPr>
              <a:t>func</a:t>
            </a:r>
            <a:r>
              <a:rPr lang="en-US" altLang="ja-JP" sz="2000" dirty="0">
                <a:latin typeface="Courier New" pitchFamily="49" charset="0"/>
                <a:ea typeface="ＭＳ Ｐゴシック" pitchFamily="34" charset="-128"/>
              </a:rPr>
              <a:t>() {</a:t>
            </a:r>
          </a:p>
          <a:p>
            <a:r>
              <a:rPr lang="en-US" altLang="ja-JP" sz="2000" dirty="0">
                <a:latin typeface="Courier New" pitchFamily="49" charset="0"/>
                <a:ea typeface="ＭＳ Ｐゴシック" pitchFamily="34" charset="-128"/>
              </a:rPr>
              <a:t>    x = 1;  // error </a:t>
            </a:r>
            <a:r>
              <a:rPr lang="en-US" altLang="ja-JP" sz="1400" dirty="0">
                <a:latin typeface="Courier New" panose="02070309020205020404" pitchFamily="49" charset="0"/>
                <a:ea typeface="ＭＳ Ｐゴシック" pitchFamily="34" charset="-128"/>
                <a:cs typeface="Courier New" panose="02070309020205020404" pitchFamily="49" charset="0"/>
              </a:rPr>
              <a:t>(invisible from outside of Base)</a:t>
            </a:r>
          </a:p>
          <a:p>
            <a:r>
              <a:rPr lang="en-US" altLang="ja-JP" sz="2000" dirty="0">
                <a:latin typeface="Courier New" pitchFamily="49" charset="0"/>
                <a:ea typeface="ＭＳ Ｐゴシック" pitchFamily="34" charset="-128"/>
              </a:rPr>
              <a:t>    y = 2;  // OK </a:t>
            </a:r>
            <a:r>
              <a:rPr lang="en-US" altLang="ja-JP" sz="1400" dirty="0">
                <a:latin typeface="Courier New" panose="02070309020205020404" pitchFamily="49" charset="0"/>
                <a:ea typeface="ＭＳ Ｐゴシック" pitchFamily="34" charset="-128"/>
                <a:cs typeface="Courier New" panose="02070309020205020404" pitchFamily="49" charset="0"/>
              </a:rPr>
              <a:t>(accessed in member </a:t>
            </a:r>
            <a:r>
              <a:rPr lang="en-US" altLang="ja-JP" sz="1400" dirty="0" err="1">
                <a:latin typeface="Courier New" panose="02070309020205020404" pitchFamily="49" charset="0"/>
                <a:ea typeface="ＭＳ Ｐゴシック" pitchFamily="34" charset="-128"/>
                <a:cs typeface="Courier New" panose="02070309020205020404" pitchFamily="49" charset="0"/>
              </a:rPr>
              <a:t>func</a:t>
            </a:r>
            <a:r>
              <a:rPr lang="en-US" altLang="ja-JP" sz="1400" dirty="0">
                <a:latin typeface="Courier New" panose="02070309020205020404" pitchFamily="49" charset="0"/>
                <a:ea typeface="ＭＳ Ｐゴシック" pitchFamily="34" charset="-128"/>
                <a:cs typeface="Courier New" panose="02070309020205020404" pitchFamily="49" charset="0"/>
              </a:rPr>
              <a:t>. in derived class)</a:t>
            </a:r>
          </a:p>
          <a:p>
            <a:r>
              <a:rPr lang="en-US" altLang="ja-JP" sz="2000" dirty="0">
                <a:latin typeface="Courier New" pitchFamily="49" charset="0"/>
                <a:ea typeface="ＭＳ Ｐゴシック" pitchFamily="34" charset="-128"/>
              </a:rPr>
              <a:t>    z = 3;  // OK  }</a:t>
            </a:r>
          </a:p>
          <a:p>
            <a:r>
              <a:rPr lang="en-US" altLang="ja-JP" sz="2000" dirty="0">
                <a:latin typeface="Courier New" pitchFamily="49" charset="0"/>
                <a:ea typeface="ＭＳ Ｐゴシック" pitchFamily="34" charset="-128"/>
              </a:rPr>
              <a:t>};</a:t>
            </a:r>
          </a:p>
        </p:txBody>
      </p:sp>
      <p:sp>
        <p:nvSpPr>
          <p:cNvPr id="57352" name="Text Box 6"/>
          <p:cNvSpPr txBox="1">
            <a:spLocks noChangeArrowheads="1"/>
          </p:cNvSpPr>
          <p:nvPr/>
        </p:nvSpPr>
        <p:spPr bwMode="auto">
          <a:xfrm>
            <a:off x="4845050" y="939800"/>
            <a:ext cx="3708400" cy="1920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latin typeface="Courier New" pitchFamily="49" charset="0"/>
                <a:ea typeface="ＭＳ Ｐゴシック" pitchFamily="34" charset="-128"/>
              </a:rPr>
              <a:t>main() {</a:t>
            </a:r>
          </a:p>
          <a:p>
            <a:r>
              <a:rPr lang="en-US" altLang="ja-JP" sz="2000">
                <a:latin typeface="Courier New" pitchFamily="49" charset="0"/>
                <a:ea typeface="ＭＳ Ｐゴシック" pitchFamily="34" charset="-128"/>
              </a:rPr>
              <a:t>  Derived a;</a:t>
            </a:r>
          </a:p>
          <a:p>
            <a:r>
              <a:rPr lang="en-US" altLang="ja-JP" sz="2000">
                <a:latin typeface="Courier New" pitchFamily="49" charset="0"/>
                <a:ea typeface="ＭＳ Ｐゴシック" pitchFamily="34" charset="-128"/>
              </a:rPr>
              <a:t>  a.x = 1;  // error</a:t>
            </a:r>
          </a:p>
          <a:p>
            <a:r>
              <a:rPr lang="en-US" altLang="ja-JP" sz="2000">
                <a:latin typeface="Courier New" pitchFamily="49" charset="0"/>
                <a:ea typeface="ＭＳ Ｐゴシック" pitchFamily="34" charset="-128"/>
              </a:rPr>
              <a:t>  a.y = 2;  // error</a:t>
            </a:r>
          </a:p>
          <a:p>
            <a:r>
              <a:rPr lang="en-US" altLang="ja-JP" sz="2000">
                <a:latin typeface="Courier New" pitchFamily="49" charset="0"/>
                <a:ea typeface="ＭＳ Ｐゴシック" pitchFamily="34" charset="-128"/>
              </a:rPr>
              <a:t>  a.z = 3;  // OK</a:t>
            </a:r>
          </a:p>
          <a:p>
            <a:r>
              <a:rPr lang="en-US" altLang="ja-JP" sz="2000">
                <a:latin typeface="Courier New" pitchFamily="49" charset="0"/>
                <a:ea typeface="ＭＳ Ｐゴシック" pitchFamily="34" charset="-128"/>
              </a:rPr>
              <a:t>}</a:t>
            </a:r>
          </a:p>
        </p:txBody>
      </p:sp>
      <p:sp>
        <p:nvSpPr>
          <p:cNvPr id="57353" name="Line 7"/>
          <p:cNvSpPr>
            <a:spLocks noChangeShapeType="1"/>
          </p:cNvSpPr>
          <p:nvPr/>
        </p:nvSpPr>
        <p:spPr bwMode="auto">
          <a:xfrm>
            <a:off x="4629150" y="2867025"/>
            <a:ext cx="1455018"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7354" name="Line 8"/>
          <p:cNvSpPr>
            <a:spLocks noChangeShapeType="1"/>
          </p:cNvSpPr>
          <p:nvPr/>
        </p:nvSpPr>
        <p:spPr bwMode="auto">
          <a:xfrm>
            <a:off x="6084168" y="2867025"/>
            <a:ext cx="0" cy="2362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7355" name="Line 10"/>
          <p:cNvSpPr>
            <a:spLocks noChangeShapeType="1"/>
          </p:cNvSpPr>
          <p:nvPr/>
        </p:nvSpPr>
        <p:spPr bwMode="auto">
          <a:xfrm>
            <a:off x="6084168" y="5229225"/>
            <a:ext cx="216024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7356" name="Line 11"/>
          <p:cNvSpPr>
            <a:spLocks noChangeShapeType="1"/>
          </p:cNvSpPr>
          <p:nvPr/>
        </p:nvSpPr>
        <p:spPr bwMode="auto">
          <a:xfrm>
            <a:off x="8244408" y="5229225"/>
            <a:ext cx="0" cy="1079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pPr>
              <a:defRPr/>
            </a:pPr>
            <a:fld id="{F4FCB711-B72D-4A90-AFCC-93E983BC3302}" type="slidenum">
              <a:rPr lang="el-GR" altLang="el-GR"/>
              <a:pPr>
                <a:defRPr/>
              </a:pPr>
              <a:t>65</a:t>
            </a:fld>
            <a:endParaRPr lang="el-GR" altLang="el-GR"/>
          </a:p>
        </p:txBody>
      </p:sp>
      <p:sp>
        <p:nvSpPr>
          <p:cNvPr id="58372" name="Rectangle 2"/>
          <p:cNvSpPr>
            <a:spLocks noGrp="1" noChangeArrowheads="1"/>
          </p:cNvSpPr>
          <p:nvPr>
            <p:ph type="title"/>
          </p:nvPr>
        </p:nvSpPr>
        <p:spPr>
          <a:xfrm>
            <a:off x="433388" y="-76200"/>
            <a:ext cx="7772400" cy="990600"/>
          </a:xfrm>
        </p:spPr>
        <p:txBody>
          <a:bodyPr/>
          <a:lstStyle/>
          <a:p>
            <a:pPr algn="l" eaLnBrk="1" hangingPunct="1"/>
            <a:r>
              <a:rPr lang="en-US" altLang="en-US" sz="2400" smtClean="0">
                <a:latin typeface="Courier New" pitchFamily="49" charset="0"/>
              </a:rPr>
              <a:t>private</a:t>
            </a:r>
            <a:r>
              <a:rPr lang="en-US" altLang="en-US" sz="2400" smtClean="0"/>
              <a:t> Inheritance</a:t>
            </a:r>
          </a:p>
        </p:txBody>
      </p:sp>
      <p:sp>
        <p:nvSpPr>
          <p:cNvPr id="138243" name="Rectangle 3"/>
          <p:cNvSpPr>
            <a:spLocks noChangeArrowheads="1"/>
          </p:cNvSpPr>
          <p:nvPr/>
        </p:nvSpPr>
        <p:spPr bwMode="auto">
          <a:xfrm>
            <a:off x="457200" y="725488"/>
            <a:ext cx="8229600" cy="76200"/>
          </a:xfrm>
          <a:prstGeom prst="rect">
            <a:avLst/>
          </a:prstGeom>
          <a:gradFill rotWithShape="0">
            <a:gsLst>
              <a:gs pos="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defRPr/>
            </a:pPr>
            <a:endParaRPr lang="en-US" altLang="en-US">
              <a:latin typeface="Times" pitchFamily="18" charset="0"/>
            </a:endParaRPr>
          </a:p>
        </p:txBody>
      </p:sp>
      <p:sp>
        <p:nvSpPr>
          <p:cNvPr id="58374" name="Text Box 4"/>
          <p:cNvSpPr txBox="1">
            <a:spLocks noChangeArrowheads="1"/>
          </p:cNvSpPr>
          <p:nvPr/>
        </p:nvSpPr>
        <p:spPr bwMode="auto">
          <a:xfrm>
            <a:off x="193675" y="1158875"/>
            <a:ext cx="6784975" cy="539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latin typeface="Courier New" pitchFamily="49" charset="0"/>
                <a:ea typeface="ＭＳ Ｐゴシック" pitchFamily="34" charset="-128"/>
              </a:rPr>
              <a:t>class Base {</a:t>
            </a:r>
          </a:p>
          <a:p>
            <a:r>
              <a:rPr lang="en-US" altLang="ja-JP" sz="2000">
                <a:latin typeface="Courier New" pitchFamily="49" charset="0"/>
                <a:ea typeface="ＭＳ Ｐゴシック" pitchFamily="34" charset="-128"/>
              </a:rPr>
              <a:t>private:   int x;</a:t>
            </a:r>
          </a:p>
          <a:p>
            <a:r>
              <a:rPr lang="en-US" altLang="ja-JP" sz="2000">
                <a:latin typeface="Courier New" pitchFamily="49" charset="0"/>
                <a:ea typeface="ＭＳ Ｐゴシック" pitchFamily="34" charset="-128"/>
              </a:rPr>
              <a:t>protected: int y;</a:t>
            </a:r>
          </a:p>
          <a:p>
            <a:r>
              <a:rPr lang="en-US" altLang="ja-JP" sz="2000">
                <a:latin typeface="Courier New" pitchFamily="49" charset="0"/>
                <a:ea typeface="ＭＳ Ｐゴシック" pitchFamily="34" charset="-128"/>
              </a:rPr>
              <a:t>public:    int z;</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OK</a:t>
            </a:r>
            <a:r>
              <a:rPr lang="en-US" altLang="ja-JP" sz="1400">
                <a:latin typeface="Helvetica" pitchFamily="34" charset="0"/>
                <a:ea typeface="ＭＳ Ｐゴシック" pitchFamily="34" charset="-128"/>
              </a:rPr>
              <a:t> </a:t>
            </a:r>
          </a:p>
          <a:p>
            <a:r>
              <a:rPr lang="en-US" altLang="ja-JP" sz="1400">
                <a:latin typeface="Helvetica" pitchFamily="34" charset="0"/>
                <a:ea typeface="ＭＳ Ｐゴシック" pitchFamily="34" charset="-128"/>
              </a:rPr>
              <a:t>                                      (accessed in member func.)</a:t>
            </a:r>
          </a:p>
          <a:p>
            <a:r>
              <a:rPr lang="en-US" altLang="ja-JP" sz="2000">
                <a:latin typeface="Courier New" pitchFamily="49" charset="0"/>
                <a:ea typeface="ＭＳ Ｐゴシック" pitchFamily="34" charset="-128"/>
              </a:rPr>
              <a:t>    y = 2; // OK</a:t>
            </a:r>
            <a:r>
              <a:rPr lang="en-US" altLang="ja-JP" sz="1400">
                <a:latin typeface="Helvetica" pitchFamily="34" charset="0"/>
                <a:ea typeface="ＭＳ Ｐゴシック" pitchFamily="34" charset="-128"/>
              </a:rPr>
              <a:t> </a:t>
            </a:r>
          </a:p>
          <a:p>
            <a:r>
              <a:rPr lang="en-US" altLang="ja-JP" sz="1400">
                <a:latin typeface="Helvetica" pitchFamily="34" charset="0"/>
                <a:ea typeface="ＭＳ Ｐゴシック" pitchFamily="34" charset="-128"/>
              </a:rPr>
              <a:t>                                      (accessed in member func.)</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z = 3; // OK</a:t>
            </a:r>
          </a:p>
          <a:p>
            <a:r>
              <a:rPr lang="en-US" altLang="ja-JP" sz="2000">
                <a:latin typeface="Courier New" pitchFamily="49" charset="0"/>
                <a:ea typeface="ＭＳ Ｐゴシック" pitchFamily="34" charset="-128"/>
              </a:rPr>
              <a:t>  }</a:t>
            </a:r>
          </a:p>
          <a:p>
            <a:r>
              <a:rPr lang="en-US" altLang="ja-JP" sz="2000">
                <a:latin typeface="Courier New" pitchFamily="49" charset="0"/>
                <a:ea typeface="ＭＳ Ｐゴシック" pitchFamily="34" charset="-128"/>
              </a:rPr>
              <a:t>};</a:t>
            </a:r>
          </a:p>
          <a:p>
            <a:r>
              <a:rPr lang="en-US" altLang="ja-JP" sz="2000">
                <a:latin typeface="Courier New" pitchFamily="49" charset="0"/>
                <a:ea typeface="ＭＳ Ｐゴシック" pitchFamily="34" charset="-128"/>
              </a:rPr>
              <a:t>class Derived1 : </a:t>
            </a:r>
            <a:r>
              <a:rPr lang="en-US" altLang="ja-JP" sz="2000" b="1">
                <a:solidFill>
                  <a:srgbClr val="FF0000"/>
                </a:solidFill>
                <a:latin typeface="Courier New" pitchFamily="49" charset="0"/>
                <a:ea typeface="ＭＳ Ｐゴシック" pitchFamily="34" charset="-128"/>
              </a:rPr>
              <a:t>private</a:t>
            </a:r>
            <a:r>
              <a:rPr lang="en-US" altLang="ja-JP" sz="2000">
                <a:latin typeface="Courier New" pitchFamily="49" charset="0"/>
                <a:ea typeface="ＭＳ Ｐゴシック" pitchFamily="34" charset="-128"/>
              </a:rPr>
              <a:t> Base {</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error </a:t>
            </a:r>
            <a:r>
              <a:rPr lang="en-US" altLang="ja-JP" sz="1400">
                <a:latin typeface="Helvetica" pitchFamily="34" charset="0"/>
                <a:ea typeface="ＭＳ Ｐゴシック" pitchFamily="34" charset="-128"/>
              </a:rPr>
              <a:t>(invisible from outside of Base)</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y = 2;  // OK </a:t>
            </a:r>
            <a:r>
              <a:rPr lang="en-US" altLang="ja-JP" sz="1400">
                <a:latin typeface="Helvetica" pitchFamily="34" charset="0"/>
                <a:ea typeface="ＭＳ Ｐゴシック" pitchFamily="34" charset="-128"/>
              </a:rPr>
              <a:t>(accessed in member func. in derived class)</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z = 3;  // OK  }</a:t>
            </a:r>
          </a:p>
          <a:p>
            <a:r>
              <a:rPr lang="en-US" altLang="ja-JP" sz="2000">
                <a:latin typeface="Courier New" pitchFamily="49" charset="0"/>
                <a:ea typeface="ＭＳ Ｐゴシック" pitchFamily="34" charset="-128"/>
              </a:rPr>
              <a:t>};</a:t>
            </a:r>
          </a:p>
        </p:txBody>
      </p:sp>
      <p:sp>
        <p:nvSpPr>
          <p:cNvPr id="58375" name="Text Box 5"/>
          <p:cNvSpPr txBox="1">
            <a:spLocks noChangeArrowheads="1"/>
          </p:cNvSpPr>
          <p:nvPr/>
        </p:nvSpPr>
        <p:spPr bwMode="auto">
          <a:xfrm>
            <a:off x="4806950" y="835025"/>
            <a:ext cx="4337050" cy="3352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latin typeface="Courier New" pitchFamily="49" charset="0"/>
                <a:ea typeface="ＭＳ Ｐゴシック" pitchFamily="34" charset="-128"/>
              </a:rPr>
              <a:t>class Derived2 : Derived1</a:t>
            </a:r>
          </a:p>
          <a:p>
            <a:r>
              <a:rPr lang="en-US" altLang="ja-JP" sz="2000">
                <a:latin typeface="Courier New" pitchFamily="49" charset="0"/>
                <a:ea typeface="ＭＳ Ｐゴシック" pitchFamily="34" charset="-128"/>
              </a:rPr>
              <a:t> {</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error</a:t>
            </a:r>
          </a:p>
          <a:p>
            <a:r>
              <a:rPr lang="en-US" altLang="ja-JP" sz="2000">
                <a:latin typeface="Courier New" pitchFamily="49" charset="0"/>
                <a:ea typeface="ＭＳ Ｐゴシック" pitchFamily="34" charset="-128"/>
              </a:rPr>
              <a:t>         </a:t>
            </a:r>
            <a:r>
              <a:rPr lang="en-US" altLang="ja-JP" sz="1400">
                <a:latin typeface="Helvetica" pitchFamily="34" charset="0"/>
                <a:ea typeface="ＭＳ Ｐゴシック" pitchFamily="34" charset="-128"/>
              </a:rPr>
              <a:t>(invisible outside of Base)</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y = 2;  // error</a:t>
            </a:r>
          </a:p>
          <a:p>
            <a:r>
              <a:rPr lang="en-US" altLang="ja-JP" sz="1400">
                <a:latin typeface="Helvetica" pitchFamily="34" charset="0"/>
                <a:ea typeface="ＭＳ Ｐゴシック" pitchFamily="34" charset="-128"/>
              </a:rPr>
              <a:t>                            (behaves as if ‘private’ in Derived1)</a:t>
            </a:r>
          </a:p>
          <a:p>
            <a:r>
              <a:rPr lang="en-US" altLang="ja-JP" sz="2000">
                <a:latin typeface="Courier New" pitchFamily="49" charset="0"/>
                <a:ea typeface="ＭＳ Ｐゴシック" pitchFamily="34" charset="-128"/>
              </a:rPr>
              <a:t>    z = 3;  // error </a:t>
            </a:r>
          </a:p>
          <a:p>
            <a:r>
              <a:rPr lang="en-US" altLang="ja-JP" sz="2000">
                <a:latin typeface="Courier New" pitchFamily="49" charset="0"/>
                <a:ea typeface="ＭＳ Ｐゴシック" pitchFamily="34" charset="-128"/>
              </a:rPr>
              <a:t>         </a:t>
            </a:r>
            <a:r>
              <a:rPr lang="en-US" altLang="ja-JP" sz="1400">
                <a:latin typeface="Helvetica" pitchFamily="34" charset="0"/>
                <a:ea typeface="ＭＳ Ｐゴシック" pitchFamily="34" charset="-128"/>
              </a:rPr>
              <a:t>(behaves as if ‘private’ in Derived1)</a:t>
            </a:r>
          </a:p>
          <a:p>
            <a:r>
              <a:rPr lang="en-US" altLang="ja-JP" sz="2000">
                <a:latin typeface="Courier New" pitchFamily="49" charset="0"/>
                <a:ea typeface="ＭＳ Ｐゴシック" pitchFamily="34" charset="-128"/>
              </a:rPr>
              <a:t>  }</a:t>
            </a:r>
          </a:p>
          <a:p>
            <a:r>
              <a:rPr lang="en-US" altLang="ja-JP" sz="2000">
                <a:latin typeface="Courier New" pitchFamily="49" charset="0"/>
                <a:ea typeface="ＭＳ Ｐゴシック" pitchFamily="34" charset="-128"/>
              </a:rPr>
              <a:t>};</a:t>
            </a:r>
          </a:p>
        </p:txBody>
      </p:sp>
      <p:sp>
        <p:nvSpPr>
          <p:cNvPr id="58376" name="Line 6"/>
          <p:cNvSpPr>
            <a:spLocks noChangeShapeType="1"/>
          </p:cNvSpPr>
          <p:nvPr/>
        </p:nvSpPr>
        <p:spPr bwMode="auto">
          <a:xfrm>
            <a:off x="4686300" y="866775"/>
            <a:ext cx="0" cy="37338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8377" name="Line 7"/>
          <p:cNvSpPr>
            <a:spLocks noChangeShapeType="1"/>
          </p:cNvSpPr>
          <p:nvPr/>
        </p:nvSpPr>
        <p:spPr bwMode="auto">
          <a:xfrm flipV="1">
            <a:off x="4643438" y="4581525"/>
            <a:ext cx="1944687"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8378" name="Line 10"/>
          <p:cNvSpPr>
            <a:spLocks noChangeShapeType="1"/>
          </p:cNvSpPr>
          <p:nvPr/>
        </p:nvSpPr>
        <p:spPr bwMode="auto">
          <a:xfrm>
            <a:off x="6588125" y="4581525"/>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8379" name="Rectangle 11"/>
          <p:cNvSpPr>
            <a:spLocks noChangeArrowheads="1"/>
          </p:cNvSpPr>
          <p:nvPr/>
        </p:nvSpPr>
        <p:spPr bwMode="auto">
          <a:xfrm>
            <a:off x="6159500" y="282575"/>
            <a:ext cx="3051175" cy="3365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1600">
                <a:latin typeface="Helvetica" pitchFamily="34" charset="0"/>
                <a:ea typeface="ＭＳ Ｐゴシック" pitchFamily="34" charset="-128"/>
              </a:rPr>
              <a:t>(same as </a:t>
            </a:r>
            <a:r>
              <a:rPr lang="en-US" altLang="ja-JP" sz="1600">
                <a:latin typeface="Courier New" pitchFamily="49" charset="0"/>
                <a:ea typeface="ＭＳ Ｐゴシック" pitchFamily="34" charset="-128"/>
              </a:rPr>
              <a:t>private</a:t>
            </a:r>
            <a:r>
              <a:rPr lang="en-US" altLang="ja-JP" sz="1600">
                <a:latin typeface="Helvetica" pitchFamily="34" charset="0"/>
                <a:ea typeface="ＭＳ Ｐゴシック" pitchFamily="34" charset="-128"/>
              </a:rPr>
              <a:t> inheritance)</a:t>
            </a:r>
            <a:endParaRPr lang="ja-JP" altLang="en-US" sz="1600">
              <a:latin typeface="Helvetica" pitchFamily="34" charset="0"/>
              <a:ea typeface="ＭＳ Ｐゴシック" pitchFamily="34" charset="-128"/>
            </a:endParaRPr>
          </a:p>
        </p:txBody>
      </p:sp>
      <p:sp>
        <p:nvSpPr>
          <p:cNvPr id="58380" name="Line 12"/>
          <p:cNvSpPr>
            <a:spLocks noChangeShapeType="1"/>
          </p:cNvSpPr>
          <p:nvPr/>
        </p:nvSpPr>
        <p:spPr bwMode="auto">
          <a:xfrm>
            <a:off x="7400925" y="612775"/>
            <a:ext cx="0" cy="301625"/>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Slide Number Placeholder 4"/>
          <p:cNvSpPr>
            <a:spLocks noGrp="1"/>
          </p:cNvSpPr>
          <p:nvPr>
            <p:ph type="sldNum" sz="quarter" idx="11"/>
          </p:nvPr>
        </p:nvSpPr>
        <p:spPr/>
        <p:txBody>
          <a:bodyPr/>
          <a:lstStyle/>
          <a:p>
            <a:pPr>
              <a:defRPr/>
            </a:pPr>
            <a:fld id="{102F250F-E04A-4E5A-8347-4FF6089231FD}" type="slidenum">
              <a:rPr lang="el-GR" altLang="el-GR"/>
              <a:pPr>
                <a:defRPr/>
              </a:pPr>
              <a:t>66</a:t>
            </a:fld>
            <a:endParaRPr lang="el-GR" altLang="el-GR"/>
          </a:p>
        </p:txBody>
      </p:sp>
      <p:sp>
        <p:nvSpPr>
          <p:cNvPr id="59396" name="Rectangle 2"/>
          <p:cNvSpPr>
            <a:spLocks noGrp="1" noChangeArrowheads="1"/>
          </p:cNvSpPr>
          <p:nvPr>
            <p:ph type="title"/>
          </p:nvPr>
        </p:nvSpPr>
        <p:spPr>
          <a:xfrm>
            <a:off x="433388" y="-76200"/>
            <a:ext cx="7772400" cy="990600"/>
          </a:xfrm>
        </p:spPr>
        <p:txBody>
          <a:bodyPr/>
          <a:lstStyle/>
          <a:p>
            <a:pPr algn="l" eaLnBrk="1" hangingPunct="1"/>
            <a:r>
              <a:rPr lang="en-US" altLang="en-US" sz="2400" smtClean="0">
                <a:latin typeface="Courier New" pitchFamily="49" charset="0"/>
              </a:rPr>
              <a:t>protected</a:t>
            </a:r>
            <a:r>
              <a:rPr lang="en-US" altLang="en-US" sz="2400" smtClean="0"/>
              <a:t> Inheritance</a:t>
            </a:r>
          </a:p>
        </p:txBody>
      </p:sp>
      <p:sp>
        <p:nvSpPr>
          <p:cNvPr id="140291" name="Rectangle 3"/>
          <p:cNvSpPr>
            <a:spLocks noChangeArrowheads="1"/>
          </p:cNvSpPr>
          <p:nvPr/>
        </p:nvSpPr>
        <p:spPr bwMode="auto">
          <a:xfrm>
            <a:off x="457200" y="725488"/>
            <a:ext cx="8229600" cy="76200"/>
          </a:xfrm>
          <a:prstGeom prst="rect">
            <a:avLst/>
          </a:prstGeom>
          <a:gradFill rotWithShape="0">
            <a:gsLst>
              <a:gs pos="0">
                <a:schemeClr val="accent1"/>
              </a:gs>
              <a:gs pos="100000">
                <a:schemeClr val="accent1">
                  <a:gamma/>
                  <a:shade val="46275"/>
                  <a:invGamma/>
                </a:schemeClr>
              </a:gs>
            </a:gsLst>
            <a:lin ang="0" scaled="1"/>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defRPr/>
            </a:pPr>
            <a:endParaRPr lang="en-US" altLang="en-US">
              <a:latin typeface="Times" pitchFamily="18" charset="0"/>
            </a:endParaRPr>
          </a:p>
        </p:txBody>
      </p:sp>
      <p:sp>
        <p:nvSpPr>
          <p:cNvPr id="59398" name="Text Box 4"/>
          <p:cNvSpPr txBox="1">
            <a:spLocks noChangeArrowheads="1"/>
          </p:cNvSpPr>
          <p:nvPr/>
        </p:nvSpPr>
        <p:spPr bwMode="auto">
          <a:xfrm>
            <a:off x="193675" y="1158875"/>
            <a:ext cx="6465888" cy="4968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latin typeface="Courier New" pitchFamily="49" charset="0"/>
                <a:ea typeface="ＭＳ Ｐゴシック" pitchFamily="34" charset="-128"/>
              </a:rPr>
              <a:t>class Base {</a:t>
            </a:r>
          </a:p>
          <a:p>
            <a:r>
              <a:rPr lang="en-US" altLang="ja-JP" sz="2000">
                <a:latin typeface="Courier New" pitchFamily="49" charset="0"/>
                <a:ea typeface="ＭＳ Ｐゴシック" pitchFamily="34" charset="-128"/>
              </a:rPr>
              <a:t>private:   int x;</a:t>
            </a:r>
          </a:p>
          <a:p>
            <a:r>
              <a:rPr lang="en-US" altLang="ja-JP" sz="2000">
                <a:latin typeface="Courier New" pitchFamily="49" charset="0"/>
                <a:ea typeface="ＭＳ Ｐゴシック" pitchFamily="34" charset="-128"/>
              </a:rPr>
              <a:t>protected: int y;</a:t>
            </a:r>
          </a:p>
          <a:p>
            <a:r>
              <a:rPr lang="en-US" altLang="ja-JP" sz="2000">
                <a:latin typeface="Courier New" pitchFamily="49" charset="0"/>
                <a:ea typeface="ＭＳ Ｐゴシック" pitchFamily="34" charset="-128"/>
              </a:rPr>
              <a:t>public:    int z;</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OK</a:t>
            </a:r>
            <a:r>
              <a:rPr lang="en-US" altLang="ja-JP" sz="1400">
                <a:latin typeface="Helvetica" pitchFamily="34" charset="0"/>
                <a:ea typeface="ＭＳ Ｐゴシック" pitchFamily="34" charset="-128"/>
              </a:rPr>
              <a:t>   (accessed in member func.)</a:t>
            </a:r>
          </a:p>
          <a:p>
            <a:r>
              <a:rPr lang="en-US" altLang="ja-JP" sz="2000">
                <a:latin typeface="Courier New" pitchFamily="49" charset="0"/>
                <a:ea typeface="ＭＳ Ｐゴシック" pitchFamily="34" charset="-128"/>
              </a:rPr>
              <a:t>   y = 2; // OK</a:t>
            </a:r>
            <a:r>
              <a:rPr lang="en-US" altLang="ja-JP" sz="1400">
                <a:latin typeface="Helvetica" pitchFamily="34" charset="0"/>
                <a:ea typeface="ＭＳ Ｐゴシック" pitchFamily="34" charset="-128"/>
              </a:rPr>
              <a:t>   (accessed in member func.)</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z = 3; // OK  }</a:t>
            </a:r>
          </a:p>
          <a:p>
            <a:r>
              <a:rPr lang="en-US" altLang="ja-JP" sz="2000">
                <a:latin typeface="Courier New" pitchFamily="49" charset="0"/>
                <a:ea typeface="ＭＳ Ｐゴシック" pitchFamily="34" charset="-128"/>
              </a:rPr>
              <a:t>};</a:t>
            </a:r>
          </a:p>
          <a:p>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class Derived1 : </a:t>
            </a:r>
            <a:r>
              <a:rPr lang="en-US" altLang="ja-JP" sz="2000" b="1">
                <a:solidFill>
                  <a:srgbClr val="FF0000"/>
                </a:solidFill>
                <a:latin typeface="Courier New" pitchFamily="49" charset="0"/>
                <a:ea typeface="ＭＳ Ｐゴシック" pitchFamily="34" charset="-128"/>
              </a:rPr>
              <a:t>protected</a:t>
            </a:r>
            <a:r>
              <a:rPr lang="en-US" altLang="ja-JP" sz="2000">
                <a:latin typeface="Courier New" pitchFamily="49" charset="0"/>
                <a:ea typeface="ＭＳ Ｐゴシック" pitchFamily="34" charset="-128"/>
              </a:rPr>
              <a:t> Base {</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error </a:t>
            </a:r>
            <a:r>
              <a:rPr lang="en-US" altLang="ja-JP" sz="1400">
                <a:latin typeface="Helvetica" pitchFamily="34" charset="0"/>
                <a:ea typeface="ＭＳ Ｐゴシック" pitchFamily="34" charset="-128"/>
              </a:rPr>
              <a:t>(invisible from outside of Base)</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y = 2;  // OK </a:t>
            </a:r>
            <a:r>
              <a:rPr lang="en-US" altLang="ja-JP" sz="1400">
                <a:latin typeface="Helvetica" pitchFamily="34" charset="0"/>
                <a:ea typeface="ＭＳ Ｐゴシック" pitchFamily="34" charset="-128"/>
              </a:rPr>
              <a:t>(accessed in member func. in derived class)</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z = 3;  // OK  }</a:t>
            </a:r>
          </a:p>
          <a:p>
            <a:r>
              <a:rPr lang="en-US" altLang="ja-JP" sz="2000">
                <a:latin typeface="Courier New" pitchFamily="49" charset="0"/>
                <a:ea typeface="ＭＳ Ｐゴシック" pitchFamily="34" charset="-128"/>
              </a:rPr>
              <a:t>};</a:t>
            </a:r>
          </a:p>
        </p:txBody>
      </p:sp>
      <p:sp>
        <p:nvSpPr>
          <p:cNvPr id="59399" name="Text Box 5"/>
          <p:cNvSpPr txBox="1">
            <a:spLocks noChangeArrowheads="1"/>
          </p:cNvSpPr>
          <p:nvPr/>
        </p:nvSpPr>
        <p:spPr bwMode="auto">
          <a:xfrm>
            <a:off x="4806950" y="835025"/>
            <a:ext cx="5203825" cy="3048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r>
              <a:rPr lang="en-US" altLang="ja-JP" sz="2000">
                <a:latin typeface="Courier New" pitchFamily="49" charset="0"/>
                <a:ea typeface="ＭＳ Ｐゴシック" pitchFamily="34" charset="-128"/>
              </a:rPr>
              <a:t>class Derived2 : Derived1 {</a:t>
            </a:r>
          </a:p>
          <a:p>
            <a:r>
              <a:rPr lang="en-US" altLang="ja-JP" sz="2000">
                <a:latin typeface="Courier New" pitchFamily="49" charset="0"/>
                <a:ea typeface="ＭＳ Ｐゴシック" pitchFamily="34" charset="-128"/>
              </a:rPr>
              <a:t>  void func() {</a:t>
            </a:r>
          </a:p>
          <a:p>
            <a:r>
              <a:rPr lang="en-US" altLang="ja-JP" sz="2000">
                <a:latin typeface="Courier New" pitchFamily="49" charset="0"/>
                <a:ea typeface="ＭＳ Ｐゴシック" pitchFamily="34" charset="-128"/>
              </a:rPr>
              <a:t>    x = 1;  // error</a:t>
            </a:r>
          </a:p>
          <a:p>
            <a:r>
              <a:rPr lang="en-US" altLang="ja-JP" sz="2000">
                <a:latin typeface="Courier New" pitchFamily="49" charset="0"/>
                <a:ea typeface="ＭＳ Ｐゴシック" pitchFamily="34" charset="-128"/>
              </a:rPr>
              <a:t>        </a:t>
            </a:r>
            <a:r>
              <a:rPr lang="en-US" altLang="ja-JP" sz="1400">
                <a:latin typeface="Helvetica" pitchFamily="34" charset="0"/>
                <a:ea typeface="ＭＳ Ｐゴシック" pitchFamily="34" charset="-128"/>
              </a:rPr>
              <a:t>(invisible outside of Base)</a:t>
            </a:r>
            <a:endParaRPr lang="en-US" altLang="ja-JP" sz="2000">
              <a:latin typeface="Courier New" pitchFamily="49" charset="0"/>
              <a:ea typeface="ＭＳ Ｐゴシック" pitchFamily="34" charset="-128"/>
            </a:endParaRPr>
          </a:p>
          <a:p>
            <a:r>
              <a:rPr lang="en-US" altLang="ja-JP" sz="2000">
                <a:latin typeface="Courier New" pitchFamily="49" charset="0"/>
                <a:ea typeface="ＭＳ Ｐゴシック" pitchFamily="34" charset="-128"/>
              </a:rPr>
              <a:t>    y = 2;  // OK</a:t>
            </a:r>
          </a:p>
          <a:p>
            <a:r>
              <a:rPr lang="en-US" altLang="ja-JP" sz="1400">
                <a:latin typeface="Helvetica" pitchFamily="34" charset="0"/>
                <a:ea typeface="ＭＳ Ｐゴシック" pitchFamily="34" charset="-128"/>
              </a:rPr>
              <a:t>                         (behaves as if ‘protected’ in Derived1)</a:t>
            </a:r>
          </a:p>
          <a:p>
            <a:r>
              <a:rPr lang="en-US" altLang="ja-JP" sz="2000">
                <a:latin typeface="Courier New" pitchFamily="49" charset="0"/>
                <a:ea typeface="ＭＳ Ｐゴシック" pitchFamily="34" charset="-128"/>
              </a:rPr>
              <a:t>    z = 3;  // OK </a:t>
            </a:r>
          </a:p>
          <a:p>
            <a:r>
              <a:rPr lang="en-US" altLang="ja-JP" sz="2000">
                <a:latin typeface="Courier New" pitchFamily="49" charset="0"/>
                <a:ea typeface="ＭＳ Ｐゴシック" pitchFamily="34" charset="-128"/>
              </a:rPr>
              <a:t>        </a:t>
            </a:r>
            <a:r>
              <a:rPr lang="en-US" altLang="ja-JP" sz="1400">
                <a:latin typeface="Helvetica" pitchFamily="34" charset="0"/>
                <a:ea typeface="ＭＳ Ｐゴシック" pitchFamily="34" charset="-128"/>
              </a:rPr>
              <a:t>(behaves as if ‘protected’ in Derived1)</a:t>
            </a:r>
          </a:p>
          <a:p>
            <a:r>
              <a:rPr lang="en-US" altLang="ja-JP" sz="2000">
                <a:latin typeface="Courier New" pitchFamily="49" charset="0"/>
                <a:ea typeface="ＭＳ Ｐゴシック" pitchFamily="34" charset="-128"/>
              </a:rPr>
              <a:t>  }</a:t>
            </a:r>
          </a:p>
          <a:p>
            <a:r>
              <a:rPr lang="en-US" altLang="ja-JP" sz="2000">
                <a:latin typeface="Courier New" pitchFamily="49" charset="0"/>
                <a:ea typeface="ＭＳ Ｐゴシック" pitchFamily="34" charset="-128"/>
              </a:rPr>
              <a:t>};</a:t>
            </a:r>
          </a:p>
        </p:txBody>
      </p:sp>
      <p:sp>
        <p:nvSpPr>
          <p:cNvPr id="59400" name="Line 6"/>
          <p:cNvSpPr>
            <a:spLocks noChangeShapeType="1"/>
          </p:cNvSpPr>
          <p:nvPr/>
        </p:nvSpPr>
        <p:spPr bwMode="auto">
          <a:xfrm>
            <a:off x="4686300" y="866775"/>
            <a:ext cx="30163" cy="18415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401" name="Line 7"/>
          <p:cNvSpPr>
            <a:spLocks noChangeShapeType="1"/>
          </p:cNvSpPr>
          <p:nvPr/>
        </p:nvSpPr>
        <p:spPr bwMode="auto">
          <a:xfrm>
            <a:off x="4716463" y="2708275"/>
            <a:ext cx="647700"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402" name="Line 8"/>
          <p:cNvSpPr>
            <a:spLocks noChangeShapeType="1"/>
          </p:cNvSpPr>
          <p:nvPr/>
        </p:nvSpPr>
        <p:spPr bwMode="auto">
          <a:xfrm>
            <a:off x="6588125" y="4581525"/>
            <a:ext cx="0" cy="1584325"/>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403" name="Line 11"/>
          <p:cNvSpPr>
            <a:spLocks noChangeShapeType="1"/>
          </p:cNvSpPr>
          <p:nvPr/>
        </p:nvSpPr>
        <p:spPr bwMode="auto">
          <a:xfrm>
            <a:off x="5364163" y="2708275"/>
            <a:ext cx="0" cy="187325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59404" name="Line 12"/>
          <p:cNvSpPr>
            <a:spLocks noChangeShapeType="1"/>
          </p:cNvSpPr>
          <p:nvPr/>
        </p:nvSpPr>
        <p:spPr bwMode="auto">
          <a:xfrm>
            <a:off x="5364163" y="4581525"/>
            <a:ext cx="1223962" cy="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Tree>
  </p:cSld>
  <p:clrMapOvr>
    <a:masterClrMapping/>
  </p:clrMapOvr>
  <p:timing>
    <p:tnLst>
      <p:par>
        <p:cTn id="1" dur="indefinite" restart="never" nodeType="tmRoot"/>
      </p:par>
    </p:tnLst>
  </p:timing>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725C77E-2D7F-49F2-8F50-8F67A2173E40}" type="slidenum">
              <a:rPr lang="el-GR" altLang="el-GR"/>
              <a:pPr>
                <a:defRPr/>
              </a:pPr>
              <a:t>67</a:t>
            </a:fld>
            <a:endParaRPr lang="el-GR" altLang="el-GR"/>
          </a:p>
        </p:txBody>
      </p:sp>
      <p:sp>
        <p:nvSpPr>
          <p:cNvPr id="60420" name="Rectangle 2"/>
          <p:cNvSpPr>
            <a:spLocks noGrp="1" noChangeArrowheads="1"/>
          </p:cNvSpPr>
          <p:nvPr>
            <p:ph type="title"/>
          </p:nvPr>
        </p:nvSpPr>
        <p:spPr>
          <a:xfrm>
            <a:off x="381000" y="381000"/>
            <a:ext cx="8382000" cy="838200"/>
          </a:xfrm>
        </p:spPr>
        <p:txBody>
          <a:bodyPr/>
          <a:lstStyle/>
          <a:p>
            <a:pPr eaLnBrk="1" hangingPunct="1"/>
            <a:r>
              <a:rPr lang="el-GR" altLang="el-GR" sz="2800" b="1" smtClean="0"/>
              <a:t>Υπερφόρτωση συναρτήσεων</a:t>
            </a:r>
            <a:endParaRPr lang="en-GB" altLang="el-GR" sz="2800" b="1" smtClean="0"/>
          </a:p>
        </p:txBody>
      </p:sp>
      <p:sp>
        <p:nvSpPr>
          <p:cNvPr id="60421" name="Rectangle 3"/>
          <p:cNvSpPr>
            <a:spLocks noGrp="1" noChangeArrowheads="1"/>
          </p:cNvSpPr>
          <p:nvPr>
            <p:ph type="body" idx="1"/>
          </p:nvPr>
        </p:nvSpPr>
        <p:spPr>
          <a:xfrm>
            <a:off x="304800" y="1446213"/>
            <a:ext cx="8534400" cy="4649787"/>
          </a:xfrm>
        </p:spPr>
        <p:txBody>
          <a:bodyPr/>
          <a:lstStyle/>
          <a:p>
            <a:pPr eaLnBrk="1" hangingPunct="1">
              <a:lnSpc>
                <a:spcPct val="120000"/>
              </a:lnSpc>
              <a:buFontTx/>
              <a:buNone/>
            </a:pPr>
            <a:r>
              <a:rPr lang="el-GR" altLang="el-GR" smtClean="0"/>
              <a:t>Παραδείγματα : </a:t>
            </a:r>
          </a:p>
          <a:p>
            <a:pPr lvl="1" eaLnBrk="1" hangingPunct="1">
              <a:lnSpc>
                <a:spcPct val="120000"/>
              </a:lnSpc>
            </a:pPr>
            <a:r>
              <a:rPr lang="en-US" altLang="el-GR" smtClean="0"/>
              <a:t>inher</a:t>
            </a:r>
            <a:r>
              <a:rPr lang="el-GR" altLang="el-GR" smtClean="0"/>
              <a:t>-</a:t>
            </a:r>
            <a:r>
              <a:rPr lang="en-US" altLang="el-GR" smtClean="0"/>
              <a:t>0</a:t>
            </a:r>
            <a:r>
              <a:rPr lang="el-GR" altLang="el-GR" smtClean="0"/>
              <a:t>5</a:t>
            </a:r>
            <a:r>
              <a:rPr lang="en-US" altLang="el-GR" smtClean="0"/>
              <a:t>.cpp</a:t>
            </a:r>
            <a:endParaRPr lang="el-GR" altLang="el-GR" smtClean="0"/>
          </a:p>
          <a:p>
            <a:pPr lvl="1" eaLnBrk="1" hangingPunct="1">
              <a:lnSpc>
                <a:spcPct val="120000"/>
              </a:lnSpc>
            </a:pPr>
            <a:r>
              <a:rPr lang="en-US" altLang="el-GR" smtClean="0"/>
              <a:t>inher</a:t>
            </a:r>
            <a:r>
              <a:rPr lang="el-GR" altLang="el-GR" smtClean="0"/>
              <a:t>-</a:t>
            </a:r>
            <a:r>
              <a:rPr lang="en-US" altLang="el-GR" smtClean="0"/>
              <a:t>0</a:t>
            </a:r>
            <a:r>
              <a:rPr lang="el-GR" altLang="el-GR" smtClean="0"/>
              <a:t>6</a:t>
            </a:r>
            <a:r>
              <a:rPr lang="en-US" altLang="el-GR" smtClean="0"/>
              <a:t>.cpp</a:t>
            </a:r>
          </a:p>
          <a:p>
            <a:pPr eaLnBrk="1" hangingPunct="1">
              <a:buFontTx/>
              <a:buNone/>
            </a:pPr>
            <a:endParaRPr lang="en-US" altLang="el-GR" smtClean="0"/>
          </a:p>
          <a:p>
            <a:pPr eaLnBrk="1" hangingPunct="1">
              <a:lnSpc>
                <a:spcPct val="130000"/>
              </a:lnSpc>
              <a:buFontTx/>
              <a:buNone/>
            </a:pPr>
            <a:r>
              <a:rPr lang="el-GR" altLang="el-GR" smtClean="0"/>
              <a:t>	</a:t>
            </a:r>
            <a:endParaRPr lang="en-US" altLang="el-GR" smtClean="0"/>
          </a:p>
        </p:txBody>
      </p:sp>
    </p:spTree>
  </p:cSld>
  <p:clrMapOvr>
    <a:masterClrMapping/>
  </p:clrMapOvr>
  <p:timing>
    <p:tnLst>
      <p:par>
        <p:cTn id="1" dur="indefinite" restart="never" nodeType="tmRoot"/>
      </p:par>
    </p:tnLst>
  </p:timing>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CE97916-CAD0-4942-9319-A39019981CDE}" type="slidenum">
              <a:rPr lang="el-GR" altLang="el-GR"/>
              <a:pPr>
                <a:defRPr/>
              </a:pPr>
              <a:t>68</a:t>
            </a:fld>
            <a:endParaRPr lang="el-GR" altLang="el-GR"/>
          </a:p>
        </p:txBody>
      </p:sp>
      <p:sp>
        <p:nvSpPr>
          <p:cNvPr id="61444" name="Rectangle 2"/>
          <p:cNvSpPr>
            <a:spLocks noGrp="1" noChangeArrowheads="1"/>
          </p:cNvSpPr>
          <p:nvPr>
            <p:ph type="title"/>
          </p:nvPr>
        </p:nvSpPr>
        <p:spPr/>
        <p:txBody>
          <a:bodyPr/>
          <a:lstStyle/>
          <a:p>
            <a:pPr eaLnBrk="1" hangingPunct="1"/>
            <a:r>
              <a:rPr lang="el-GR" altLang="el-GR" sz="2800" smtClean="0"/>
              <a:t>Κανόνες για την κατασκευή της ιεραρχίας κλάσεων</a:t>
            </a:r>
            <a:endParaRPr lang="en-US" altLang="el-GR" sz="2800" smtClean="0"/>
          </a:p>
        </p:txBody>
      </p:sp>
      <p:sp>
        <p:nvSpPr>
          <p:cNvPr id="61445" name="Rectangle 3"/>
          <p:cNvSpPr>
            <a:spLocks noGrp="1" noChangeArrowheads="1"/>
          </p:cNvSpPr>
          <p:nvPr>
            <p:ph type="body" idx="1"/>
          </p:nvPr>
        </p:nvSpPr>
        <p:spPr/>
        <p:txBody>
          <a:bodyPr/>
          <a:lstStyle/>
          <a:p>
            <a:pPr eaLnBrk="1" hangingPunct="1"/>
            <a:r>
              <a:rPr lang="el-GR" altLang="el-GR" smtClean="0"/>
              <a:t>Οι απορρέουσες κλάσεις είναι ΕΙΔΙΚΕΣ ΠΕΡΙΠΤΩΣΕΙΣ των βασικών κλάσεων.</a:t>
            </a:r>
          </a:p>
          <a:p>
            <a:pPr eaLnBrk="1" hangingPunct="1"/>
            <a:r>
              <a:rPr lang="el-GR" altLang="el-GR" smtClean="0"/>
              <a:t>Μια απορρέουσα κλάση μπορεί να αποτελέσει βασική κλάση για κάποια άλλη κλάση.</a:t>
            </a:r>
          </a:p>
          <a:p>
            <a:pPr eaLnBrk="1" hangingPunct="1"/>
            <a:r>
              <a:rPr lang="el-GR" altLang="el-GR" smtClean="0"/>
              <a:t>Δεν υπάρχει κάποιο πρακτικό όριο για το βάθος της κληρονομικότητας στη </a:t>
            </a:r>
            <a:r>
              <a:rPr lang="en-US" altLang="el-GR" smtClean="0"/>
              <a:t>C++ (</a:t>
            </a:r>
            <a:r>
              <a:rPr lang="el-GR" altLang="el-GR" smtClean="0"/>
              <a:t>αν και εξαρτάται από τον </a:t>
            </a:r>
            <a:r>
              <a:rPr lang="en-US" altLang="el-GR" smtClean="0"/>
              <a:t>compiler).</a:t>
            </a:r>
          </a:p>
          <a:p>
            <a:pPr eaLnBrk="1" hangingPunct="1"/>
            <a:r>
              <a:rPr lang="el-GR" altLang="el-GR" smtClean="0"/>
              <a:t>Είναι δυνατό μια κλάση να είναι η βασική κλάση για περισσότερες από μία απορρέουσες κλάσεις.</a:t>
            </a:r>
            <a:endParaRPr lang="en-US" altLang="el-GR" smtClean="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A2B21B8-1BEF-412F-A9E2-061E143FBBF9}" type="slidenum">
              <a:rPr lang="el-GR" altLang="el-GR"/>
              <a:pPr>
                <a:defRPr/>
              </a:pPr>
              <a:t>69</a:t>
            </a:fld>
            <a:endParaRPr lang="el-GR" altLang="el-GR"/>
          </a:p>
        </p:txBody>
      </p:sp>
      <p:sp>
        <p:nvSpPr>
          <p:cNvPr id="62468" name="Rectangle 2"/>
          <p:cNvSpPr>
            <a:spLocks noGrp="1" noChangeArrowheads="1"/>
          </p:cNvSpPr>
          <p:nvPr>
            <p:ph type="title"/>
          </p:nvPr>
        </p:nvSpPr>
        <p:spPr/>
        <p:txBody>
          <a:bodyPr/>
          <a:lstStyle/>
          <a:p>
            <a:pPr eaLnBrk="1" hangingPunct="1"/>
            <a:r>
              <a:rPr lang="el-GR" altLang="el-GR" smtClean="0"/>
              <a:t>6. </a:t>
            </a:r>
            <a:r>
              <a:rPr lang="en-US" altLang="el-GR" smtClean="0"/>
              <a:t>Constructors </a:t>
            </a:r>
            <a:r>
              <a:rPr lang="el-GR" altLang="el-GR" smtClean="0"/>
              <a:t>και κληρονομικότητα (1)</a:t>
            </a:r>
            <a:endParaRPr lang="en-GB" altLang="el-GR" smtClean="0"/>
          </a:p>
        </p:txBody>
      </p:sp>
      <p:sp>
        <p:nvSpPr>
          <p:cNvPr id="62469" name="Rectangle 3"/>
          <p:cNvSpPr>
            <a:spLocks noGrp="1" noChangeArrowheads="1"/>
          </p:cNvSpPr>
          <p:nvPr>
            <p:ph type="body" idx="1"/>
          </p:nvPr>
        </p:nvSpPr>
        <p:spPr/>
        <p:txBody>
          <a:bodyPr/>
          <a:lstStyle/>
          <a:p>
            <a:pPr eaLnBrk="1" hangingPunct="1">
              <a:lnSpc>
                <a:spcPct val="90000"/>
              </a:lnSpc>
            </a:pPr>
            <a:r>
              <a:rPr lang="el-GR" altLang="el-GR" sz="2400" smtClean="0"/>
              <a:t>Μια απορρέουσα κλάση κληρονομεί πάντοτε τον </a:t>
            </a:r>
            <a:r>
              <a:rPr lang="en-US" altLang="el-GR" sz="2400" smtClean="0"/>
              <a:t>constructor </a:t>
            </a:r>
            <a:r>
              <a:rPr lang="el-GR" altLang="el-GR" sz="2400" smtClean="0"/>
              <a:t>της βασικής κλάσης.</a:t>
            </a:r>
            <a:endParaRPr lang="en-US" altLang="el-GR" sz="2400" smtClean="0"/>
          </a:p>
          <a:p>
            <a:pPr eaLnBrk="1" hangingPunct="1">
              <a:lnSpc>
                <a:spcPct val="90000"/>
              </a:lnSpc>
            </a:pPr>
            <a:r>
              <a:rPr lang="el-GR" altLang="el-GR" sz="2400" smtClean="0"/>
              <a:t>Ο </a:t>
            </a:r>
            <a:r>
              <a:rPr lang="en-US" altLang="el-GR" sz="2400" smtClean="0"/>
              <a:t>constructor </a:t>
            </a:r>
            <a:r>
              <a:rPr lang="el-GR" altLang="el-GR" sz="2400" smtClean="0"/>
              <a:t>της βασικής κλάσης</a:t>
            </a:r>
            <a:r>
              <a:rPr lang="en-US" altLang="el-GR" sz="2400" smtClean="0"/>
              <a:t> </a:t>
            </a:r>
            <a:r>
              <a:rPr lang="el-GR" altLang="el-GR" sz="2400" smtClean="0"/>
              <a:t>εκτελείται πρώτος</a:t>
            </a:r>
            <a:r>
              <a:rPr lang="en-US" altLang="el-GR" sz="2400" smtClean="0"/>
              <a:t>, </a:t>
            </a:r>
            <a:r>
              <a:rPr lang="el-GR" altLang="el-GR" sz="2400" smtClean="0"/>
              <a:t>για να γίνει η αρχικοποίηση των </a:t>
            </a:r>
            <a:r>
              <a:rPr lang="en-US" altLang="el-GR" sz="2400" smtClean="0"/>
              <a:t>data members </a:t>
            </a:r>
            <a:r>
              <a:rPr lang="el-GR" altLang="el-GR" sz="2400" smtClean="0"/>
              <a:t>της βασικής κλάσης</a:t>
            </a:r>
            <a:r>
              <a:rPr lang="en-US" altLang="el-GR" sz="2400" smtClean="0"/>
              <a:t> </a:t>
            </a:r>
            <a:r>
              <a:rPr lang="el-GR" altLang="el-GR" sz="2400" smtClean="0"/>
              <a:t>και στη συνέχεια εκτελείται ο </a:t>
            </a:r>
            <a:r>
              <a:rPr lang="en-US" altLang="el-GR" sz="2400" smtClean="0"/>
              <a:t>constructor </a:t>
            </a:r>
            <a:r>
              <a:rPr lang="el-GR" altLang="el-GR" sz="2400" smtClean="0"/>
              <a:t>της απορρέουσας κλάσης.</a:t>
            </a:r>
          </a:p>
          <a:p>
            <a:pPr eaLnBrk="1" hangingPunct="1">
              <a:lnSpc>
                <a:spcPct val="90000"/>
              </a:lnSpc>
            </a:pPr>
            <a:r>
              <a:rPr lang="el-GR" altLang="el-GR" sz="2400" smtClean="0"/>
              <a:t>Όταν ορίζουμε ένα αντικείμενο</a:t>
            </a:r>
            <a:r>
              <a:rPr lang="en-US" altLang="el-GR" sz="2400" smtClean="0"/>
              <a:t> </a:t>
            </a:r>
            <a:r>
              <a:rPr lang="el-GR" altLang="el-GR" sz="2400" smtClean="0"/>
              <a:t>στην απορρέουσα κλάση τότε εκτελείται όχι μόνον ο </a:t>
            </a:r>
            <a:r>
              <a:rPr lang="en-US" altLang="el-GR" sz="2400" smtClean="0"/>
              <a:t>constructor </a:t>
            </a:r>
            <a:r>
              <a:rPr lang="el-GR" altLang="el-GR" sz="2400" smtClean="0"/>
              <a:t>της απορρέουσας κλάσης αλλά και ο </a:t>
            </a:r>
            <a:r>
              <a:rPr lang="en-US" altLang="el-GR" sz="2400" smtClean="0"/>
              <a:t>constructor </a:t>
            </a:r>
            <a:r>
              <a:rPr lang="el-GR" altLang="el-GR" sz="2400" smtClean="0"/>
              <a:t>της βασικής κλάσης</a:t>
            </a:r>
            <a:r>
              <a:rPr lang="en-US" altLang="el-GR" sz="2400" smtClean="0"/>
              <a:t>.</a:t>
            </a:r>
            <a:r>
              <a:rPr lang="el-GR" altLang="el-GR" sz="2400" smtClean="0"/>
              <a:t> </a:t>
            </a:r>
          </a:p>
          <a:p>
            <a:pPr eaLnBrk="1" hangingPunct="1">
              <a:lnSpc>
                <a:spcPct val="90000"/>
              </a:lnSpc>
            </a:pPr>
            <a:r>
              <a:rPr lang="el-GR" altLang="el-GR" sz="2400" u="sng" smtClean="0"/>
              <a:t>Στο τέλος</a:t>
            </a:r>
            <a:r>
              <a:rPr lang="el-GR" altLang="el-GR" sz="2400" smtClean="0"/>
              <a:t> οι </a:t>
            </a:r>
            <a:r>
              <a:rPr lang="en-US" altLang="el-GR" sz="2400" smtClean="0">
                <a:solidFill>
                  <a:srgbClr val="CC0000"/>
                </a:solidFill>
              </a:rPr>
              <a:t>destructors </a:t>
            </a:r>
            <a:r>
              <a:rPr lang="el-GR" altLang="el-GR" sz="2400" smtClean="0">
                <a:solidFill>
                  <a:srgbClr val="CC0000"/>
                </a:solidFill>
              </a:rPr>
              <a:t>καλούνται με αντίθετη σειρά</a:t>
            </a:r>
            <a:r>
              <a:rPr lang="el-GR" altLang="el-GR" sz="2400" smtClean="0"/>
              <a:t> δηλ. πρώτα της απορρέουσας και μετά της βασικής κλάσης</a:t>
            </a:r>
          </a:p>
          <a:p>
            <a:pPr lvl="1" eaLnBrk="1" hangingPunct="1">
              <a:lnSpc>
                <a:spcPct val="90000"/>
              </a:lnSpc>
              <a:buFontTx/>
              <a:buNone/>
            </a:pPr>
            <a:endParaRPr lang="el-GR" altLang="el-GR" sz="2000" smtClean="0"/>
          </a:p>
          <a:p>
            <a:pPr lvl="1" eaLnBrk="1" hangingPunct="1">
              <a:lnSpc>
                <a:spcPct val="90000"/>
              </a:lnSpc>
              <a:buFontTx/>
              <a:buNone/>
            </a:pPr>
            <a:r>
              <a:rPr lang="el-GR" altLang="el-GR" sz="2000" u="sng" smtClean="0"/>
              <a:t>Παράδειγμα : </a:t>
            </a:r>
            <a:r>
              <a:rPr lang="en-US" altLang="el-GR" sz="2000" u="sng" smtClean="0"/>
              <a:t>inher-07.cpp</a:t>
            </a:r>
            <a:r>
              <a:rPr lang="el-GR" altLang="el-GR" sz="2000" u="sng" smtClean="0"/>
              <a:t>, </a:t>
            </a:r>
            <a:r>
              <a:rPr lang="en-US" altLang="el-GR" sz="2000" u="sng" smtClean="0"/>
              <a:t>inher-21.cpp</a:t>
            </a:r>
            <a:endParaRPr lang="el-GR" altLang="el-GR" sz="2000" u="sng"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511A9D5-3424-403A-A45E-61F76B921A4D}" type="slidenum">
              <a:rPr lang="el-GR" altLang="el-GR"/>
              <a:pPr>
                <a:defRPr/>
              </a:pPr>
              <a:t>7</a:t>
            </a:fld>
            <a:endParaRPr lang="el-GR" altLang="el-GR"/>
          </a:p>
        </p:txBody>
      </p:sp>
      <p:sp>
        <p:nvSpPr>
          <p:cNvPr id="4100" name="Rectangle 2"/>
          <p:cNvSpPr>
            <a:spLocks noGrp="1" noChangeArrowheads="1"/>
          </p:cNvSpPr>
          <p:nvPr>
            <p:ph type="title"/>
          </p:nvPr>
        </p:nvSpPr>
        <p:spPr/>
        <p:txBody>
          <a:bodyPr/>
          <a:lstStyle/>
          <a:p>
            <a:pPr eaLnBrk="1" hangingPunct="1"/>
            <a:endParaRPr lang="en-US" altLang="el-GR" smtClean="0"/>
          </a:p>
        </p:txBody>
      </p:sp>
      <p:sp>
        <p:nvSpPr>
          <p:cNvPr id="4101" name="Rectangle 3"/>
          <p:cNvSpPr>
            <a:spLocks noGrp="1" noChangeArrowheads="1"/>
          </p:cNvSpPr>
          <p:nvPr>
            <p:ph type="body" idx="1"/>
          </p:nvPr>
        </p:nvSpPr>
        <p:spPr/>
        <p:txBody>
          <a:bodyPr/>
          <a:lstStyle/>
          <a:p>
            <a:pPr eaLnBrk="1" hangingPunct="1"/>
            <a:r>
              <a:rPr lang="el-GR" altLang="el-GR" smtClean="0"/>
              <a:t>Κάθε μια από τις κλάσεις αυτές μπορεί να περιέχει τις δικές της υποκλάσεις. π.χ. </a:t>
            </a:r>
          </a:p>
          <a:p>
            <a:pPr lvl="1" eaLnBrk="1" hangingPunct="1">
              <a:buFontTx/>
              <a:buNone/>
            </a:pPr>
            <a:r>
              <a:rPr lang="el-GR" altLang="el-GR" smtClean="0"/>
              <a:t>ο κινητήρας μπορεί να περιλαμβάνει :</a:t>
            </a:r>
          </a:p>
          <a:p>
            <a:pPr lvl="1" eaLnBrk="1" hangingPunct="1"/>
            <a:r>
              <a:rPr lang="el-GR" altLang="el-GR" smtClean="0"/>
              <a:t>τη συσκευή ανάμειξης αέρα/καυσίμου (καρμπιρατέρ), </a:t>
            </a:r>
          </a:p>
          <a:p>
            <a:pPr lvl="1" eaLnBrk="1" hangingPunct="1"/>
            <a:r>
              <a:rPr lang="el-GR" altLang="el-GR" smtClean="0"/>
              <a:t>τα έμβολα, </a:t>
            </a:r>
          </a:p>
          <a:p>
            <a:pPr lvl="1" eaLnBrk="1" hangingPunct="1"/>
            <a:r>
              <a:rPr lang="el-GR" altLang="el-GR" smtClean="0"/>
              <a:t>τους κυλίνδρους, </a:t>
            </a:r>
          </a:p>
          <a:p>
            <a:pPr lvl="1" eaLnBrk="1" hangingPunct="1"/>
            <a:r>
              <a:rPr lang="el-GR" altLang="el-GR" smtClean="0"/>
              <a:t>τους σπινθηριστές (μπουζί) κλπ. </a:t>
            </a:r>
          </a:p>
          <a:p>
            <a:pPr eaLnBrk="1" hangingPunct="1"/>
            <a:r>
              <a:rPr lang="el-GR" altLang="el-GR" smtClean="0"/>
              <a:t>Η κλάση αυτοκίνητο αναφέρεται ως η </a:t>
            </a:r>
            <a:r>
              <a:rPr lang="el-GR" altLang="el-GR" smtClean="0">
                <a:solidFill>
                  <a:srgbClr val="CC0000"/>
                </a:solidFill>
              </a:rPr>
              <a:t>κλάση γονέας</a:t>
            </a:r>
            <a:r>
              <a:rPr lang="el-GR" altLang="el-GR" smtClean="0"/>
              <a:t> (</a:t>
            </a:r>
            <a:r>
              <a:rPr lang="en-US" altLang="el-GR" smtClean="0"/>
              <a:t>parent class) </a:t>
            </a:r>
            <a:r>
              <a:rPr lang="el-GR" altLang="el-GR" smtClean="0"/>
              <a:t>ή υπερκλάση</a:t>
            </a:r>
            <a:r>
              <a:rPr lang="en-US" altLang="el-GR" smtClean="0"/>
              <a:t> (super class)</a:t>
            </a:r>
            <a:r>
              <a:rPr lang="el-GR" altLang="el-GR" smtClean="0"/>
              <a:t>. </a:t>
            </a:r>
          </a:p>
          <a:p>
            <a:pPr eaLnBrk="1" hangingPunct="1"/>
            <a:endParaRPr lang="en-US" altLang="el-GR" smtClean="0"/>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929F0A62-E5F7-40E1-A21E-F2F7F20E84F2}" type="slidenum">
              <a:rPr lang="el-GR" altLang="el-GR"/>
              <a:pPr>
                <a:defRPr/>
              </a:pPr>
              <a:t>70</a:t>
            </a:fld>
            <a:endParaRPr lang="el-GR" altLang="el-GR"/>
          </a:p>
        </p:txBody>
      </p:sp>
      <p:sp>
        <p:nvSpPr>
          <p:cNvPr id="63492" name="Rectangle 2"/>
          <p:cNvSpPr>
            <a:spLocks noGrp="1" noChangeArrowheads="1"/>
          </p:cNvSpPr>
          <p:nvPr>
            <p:ph type="title"/>
          </p:nvPr>
        </p:nvSpPr>
        <p:spPr/>
        <p:txBody>
          <a:bodyPr/>
          <a:lstStyle/>
          <a:p>
            <a:pPr eaLnBrk="1" hangingPunct="1"/>
            <a:r>
              <a:rPr lang="en-US" altLang="el-GR" smtClean="0"/>
              <a:t>Constructors </a:t>
            </a:r>
            <a:r>
              <a:rPr lang="el-GR" altLang="el-GR" smtClean="0"/>
              <a:t>και κληρονομικότητα (2)</a:t>
            </a:r>
            <a:endParaRPr lang="en-US" altLang="el-GR" smtClean="0"/>
          </a:p>
        </p:txBody>
      </p:sp>
      <p:sp>
        <p:nvSpPr>
          <p:cNvPr id="63493" name="Rectangle 3"/>
          <p:cNvSpPr>
            <a:spLocks noGrp="1" noChangeArrowheads="1"/>
          </p:cNvSpPr>
          <p:nvPr>
            <p:ph type="body" idx="1"/>
          </p:nvPr>
        </p:nvSpPr>
        <p:spPr/>
        <p:txBody>
          <a:bodyPr/>
          <a:lstStyle/>
          <a:p>
            <a:pPr eaLnBrk="1" hangingPunct="1">
              <a:lnSpc>
                <a:spcPct val="110000"/>
              </a:lnSpc>
            </a:pPr>
            <a:r>
              <a:rPr lang="el-GR" altLang="el-GR" sz="2000" smtClean="0"/>
              <a:t>Αν ο </a:t>
            </a:r>
            <a:r>
              <a:rPr lang="en-US" altLang="el-GR" sz="2000" smtClean="0"/>
              <a:t>constructor </a:t>
            </a:r>
            <a:r>
              <a:rPr lang="el-GR" altLang="el-GR" sz="2000" smtClean="0"/>
              <a:t>της βασικής κλάσης δεν έχει παραμέτρους τότε η κληρονομικότητα είναι αναμφίβολη – δεν χρειάζεται να γίνει τίποτε περισσότερο.</a:t>
            </a:r>
          </a:p>
          <a:p>
            <a:pPr eaLnBrk="1" hangingPunct="1">
              <a:lnSpc>
                <a:spcPct val="110000"/>
              </a:lnSpc>
            </a:pPr>
            <a:r>
              <a:rPr lang="el-GR" altLang="el-GR" sz="2000" smtClean="0"/>
              <a:t>Αν ο </a:t>
            </a:r>
            <a:r>
              <a:rPr lang="en-US" altLang="el-GR" sz="2000" smtClean="0"/>
              <a:t>constructor </a:t>
            </a:r>
            <a:r>
              <a:rPr lang="el-GR" altLang="el-GR" sz="2000" smtClean="0"/>
              <a:t>της βασικής κλάσης έχει παραμέτρους τότε κάθε απορρέουσα κλάση υποχρεούται να δηλώνει έναν </a:t>
            </a:r>
            <a:r>
              <a:rPr lang="en-US" altLang="el-GR" sz="2000" smtClean="0"/>
              <a:t>constructor </a:t>
            </a:r>
            <a:r>
              <a:rPr lang="el-GR" altLang="el-GR" sz="2000" smtClean="0"/>
              <a:t>με τις ίδιες ακριβώς παραμέτρους. Τα ορίσματα που δίνονται στον </a:t>
            </a:r>
            <a:r>
              <a:rPr lang="en-US" altLang="el-GR" sz="2000" smtClean="0"/>
              <a:t>constructor </a:t>
            </a:r>
            <a:r>
              <a:rPr lang="el-GR" altLang="el-GR" sz="2000" smtClean="0"/>
              <a:t>της απορρέουσας κλάσης μπορούν να μεταβιβαστούν στον </a:t>
            </a:r>
            <a:r>
              <a:rPr lang="en-US" altLang="el-GR" sz="2000" smtClean="0"/>
              <a:t>constructor </a:t>
            </a:r>
            <a:r>
              <a:rPr lang="el-GR" altLang="el-GR" sz="2000" smtClean="0"/>
              <a:t>της βασικής κλάσης.</a:t>
            </a:r>
          </a:p>
          <a:p>
            <a:pPr eaLnBrk="1" hangingPunct="1">
              <a:lnSpc>
                <a:spcPct val="110000"/>
              </a:lnSpc>
            </a:pPr>
            <a:r>
              <a:rPr lang="el-GR" altLang="el-GR" sz="2000" u="sng" smtClean="0"/>
              <a:t>Δεν μπορεί να χρησιμοποιηθεί ένας </a:t>
            </a:r>
            <a:r>
              <a:rPr lang="en-US" altLang="el-GR" sz="2000" u="sng" smtClean="0"/>
              <a:t>constructor </a:t>
            </a:r>
            <a:r>
              <a:rPr lang="el-GR" altLang="el-GR" sz="2000" u="sng" smtClean="0"/>
              <a:t>με ορίσματα αν προηγουμένως δεν έχει ρητά οριστεί στην κλάση από την οποία ένα αντικείμενο προσδιορίζεται άμεσα</a:t>
            </a:r>
            <a:r>
              <a:rPr lang="el-GR" altLang="el-GR" sz="2000" smtClean="0"/>
              <a:t>.</a:t>
            </a:r>
          </a:p>
          <a:p>
            <a:pPr eaLnBrk="1" hangingPunct="1">
              <a:lnSpc>
                <a:spcPct val="110000"/>
              </a:lnSpc>
            </a:pPr>
            <a:r>
              <a:rPr lang="el-GR" altLang="el-GR" sz="2000" b="1" smtClean="0">
                <a:solidFill>
                  <a:srgbClr val="CC0000"/>
                </a:solidFill>
              </a:rPr>
              <a:t>Η κλήση του κατάλληλου και ορθού </a:t>
            </a:r>
            <a:r>
              <a:rPr lang="en-US" altLang="el-GR" sz="2000" b="1" smtClean="0">
                <a:solidFill>
                  <a:srgbClr val="CC0000"/>
                </a:solidFill>
              </a:rPr>
              <a:t>constructor </a:t>
            </a:r>
            <a:r>
              <a:rPr lang="el-GR" altLang="el-GR" sz="2000" b="1" smtClean="0">
                <a:solidFill>
                  <a:srgbClr val="CC0000"/>
                </a:solidFill>
              </a:rPr>
              <a:t>είναι ευθύνη του προγραμματιστή.</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11"/>
          </p:nvPr>
        </p:nvSpPr>
        <p:spPr/>
        <p:txBody>
          <a:bodyPr/>
          <a:lstStyle/>
          <a:p>
            <a:pPr>
              <a:defRPr/>
            </a:pPr>
            <a:fld id="{6AA06FEE-BB28-4676-8071-768EAE2B1547}" type="slidenum">
              <a:rPr lang="el-GR" altLang="el-GR"/>
              <a:pPr>
                <a:defRPr/>
              </a:pPr>
              <a:t>71</a:t>
            </a:fld>
            <a:endParaRPr lang="el-GR" altLang="el-GR"/>
          </a:p>
        </p:txBody>
      </p:sp>
      <p:sp>
        <p:nvSpPr>
          <p:cNvPr id="64516" name="Rectangle 2"/>
          <p:cNvSpPr>
            <a:spLocks noGrp="1" noChangeArrowheads="1"/>
          </p:cNvSpPr>
          <p:nvPr>
            <p:ph type="title"/>
          </p:nvPr>
        </p:nvSpPr>
        <p:spPr/>
        <p:txBody>
          <a:bodyPr/>
          <a:lstStyle/>
          <a:p>
            <a:pPr eaLnBrk="1" hangingPunct="1"/>
            <a:r>
              <a:rPr lang="el-GR" altLang="el-GR" smtClean="0"/>
              <a:t>Παράδειγμα </a:t>
            </a:r>
            <a:endParaRPr lang="en-GB" altLang="el-GR" smtClean="0"/>
          </a:p>
        </p:txBody>
      </p:sp>
      <p:sp>
        <p:nvSpPr>
          <p:cNvPr id="64517" name="Rectangle 3"/>
          <p:cNvSpPr>
            <a:spLocks noGrp="1" noChangeArrowheads="1"/>
          </p:cNvSpPr>
          <p:nvPr>
            <p:ph type="body" idx="1"/>
          </p:nvPr>
        </p:nvSpPr>
        <p:spPr/>
        <p:txBody>
          <a:bodyPr/>
          <a:lstStyle/>
          <a:p>
            <a:pPr eaLnBrk="1" hangingPunct="1">
              <a:lnSpc>
                <a:spcPct val="90000"/>
              </a:lnSpc>
              <a:buFontTx/>
              <a:buNone/>
            </a:pPr>
            <a:r>
              <a:rPr lang="en-GB" altLang="el-GR" sz="2400" dirty="0" smtClean="0"/>
              <a:t>class Customer</a:t>
            </a:r>
          </a:p>
          <a:p>
            <a:pPr eaLnBrk="1" hangingPunct="1">
              <a:lnSpc>
                <a:spcPct val="90000"/>
              </a:lnSpc>
              <a:buFontTx/>
              <a:buNone/>
            </a:pPr>
            <a:r>
              <a:rPr lang="en-GB" altLang="el-GR" sz="2400" dirty="0" smtClean="0"/>
              <a:t>{</a:t>
            </a:r>
          </a:p>
          <a:p>
            <a:pPr eaLnBrk="1" hangingPunct="1">
              <a:lnSpc>
                <a:spcPct val="90000"/>
              </a:lnSpc>
              <a:buFontTx/>
              <a:buNone/>
            </a:pPr>
            <a:r>
              <a:rPr lang="en-GB" altLang="el-GR" sz="2400" dirty="0" smtClean="0"/>
              <a:t>Customer (char * </a:t>
            </a:r>
            <a:r>
              <a:rPr lang="en-GB" altLang="el-GR" sz="2400" dirty="0" err="1" smtClean="0"/>
              <a:t>name_in</a:t>
            </a:r>
            <a:r>
              <a:rPr lang="en-GB" altLang="el-GR" sz="2400" dirty="0" smtClean="0"/>
              <a:t>);</a:t>
            </a:r>
          </a:p>
          <a:p>
            <a:pPr eaLnBrk="1" hangingPunct="1">
              <a:lnSpc>
                <a:spcPct val="90000"/>
              </a:lnSpc>
              <a:buFontTx/>
              <a:buNone/>
            </a:pPr>
            <a:r>
              <a:rPr lang="en-GB" altLang="el-GR" sz="2400" dirty="0" smtClean="0"/>
              <a:t>…</a:t>
            </a:r>
          </a:p>
          <a:p>
            <a:pPr eaLnBrk="1" hangingPunct="1">
              <a:lnSpc>
                <a:spcPct val="90000"/>
              </a:lnSpc>
              <a:buFontTx/>
              <a:buNone/>
            </a:pPr>
            <a:r>
              <a:rPr lang="en-GB" altLang="el-GR" sz="2400" dirty="0" smtClean="0"/>
              <a:t>}</a:t>
            </a:r>
          </a:p>
          <a:p>
            <a:pPr eaLnBrk="1" hangingPunct="1">
              <a:lnSpc>
                <a:spcPct val="90000"/>
              </a:lnSpc>
              <a:buFontTx/>
              <a:buNone/>
            </a:pPr>
            <a:endParaRPr lang="en-GB" altLang="el-GR" sz="2400" dirty="0" smtClean="0"/>
          </a:p>
          <a:p>
            <a:pPr eaLnBrk="1" hangingPunct="1">
              <a:lnSpc>
                <a:spcPct val="90000"/>
              </a:lnSpc>
              <a:buFontTx/>
              <a:buNone/>
            </a:pPr>
            <a:r>
              <a:rPr lang="en-GB" altLang="el-GR" sz="2400" dirty="0" smtClean="0"/>
              <a:t>Class </a:t>
            </a:r>
            <a:r>
              <a:rPr lang="en-GB" altLang="el-GR" sz="2400" dirty="0" err="1" smtClean="0"/>
              <a:t>AccountCustomer:public</a:t>
            </a:r>
            <a:r>
              <a:rPr lang="en-GB" altLang="el-GR" sz="2400" dirty="0" smtClean="0"/>
              <a:t> Customer</a:t>
            </a:r>
          </a:p>
          <a:p>
            <a:pPr eaLnBrk="1" hangingPunct="1">
              <a:lnSpc>
                <a:spcPct val="90000"/>
              </a:lnSpc>
              <a:buFontTx/>
              <a:buNone/>
            </a:pPr>
            <a:r>
              <a:rPr lang="en-GB" altLang="el-GR" sz="2400" dirty="0" smtClean="0"/>
              <a:t>{</a:t>
            </a:r>
          </a:p>
          <a:p>
            <a:pPr eaLnBrk="1" hangingPunct="1">
              <a:lnSpc>
                <a:spcPct val="90000"/>
              </a:lnSpc>
              <a:buFontTx/>
              <a:buNone/>
            </a:pPr>
            <a:r>
              <a:rPr lang="en-GB" altLang="el-GR" sz="2400" dirty="0" err="1" smtClean="0"/>
              <a:t>AccountCustomer</a:t>
            </a:r>
            <a:r>
              <a:rPr lang="en-GB" altLang="el-GR" sz="2400" dirty="0" smtClean="0"/>
              <a:t>(char * </a:t>
            </a:r>
            <a:r>
              <a:rPr lang="en-GB" altLang="el-GR" sz="2400" dirty="0" err="1" smtClean="0"/>
              <a:t>name_in</a:t>
            </a:r>
            <a:r>
              <a:rPr lang="en-GB" altLang="el-GR" sz="2400" dirty="0" smtClean="0"/>
              <a:t>);</a:t>
            </a:r>
          </a:p>
          <a:p>
            <a:pPr eaLnBrk="1" hangingPunct="1">
              <a:lnSpc>
                <a:spcPct val="90000"/>
              </a:lnSpc>
              <a:buFontTx/>
              <a:buNone/>
            </a:pPr>
            <a:r>
              <a:rPr lang="en-GB" altLang="el-GR" sz="2400" dirty="0" smtClean="0"/>
              <a:t>..</a:t>
            </a:r>
          </a:p>
          <a:p>
            <a:pPr eaLnBrk="1" hangingPunct="1">
              <a:lnSpc>
                <a:spcPct val="90000"/>
              </a:lnSpc>
              <a:buFontTx/>
              <a:buNone/>
            </a:pPr>
            <a:r>
              <a:rPr lang="en-GB" altLang="el-GR" sz="2400" dirty="0" smtClean="0"/>
              <a:t>}</a:t>
            </a:r>
            <a:endParaRPr lang="en-GB" altLang="el-GR" sz="3200" dirty="0" smtClean="0"/>
          </a:p>
        </p:txBody>
      </p:sp>
      <p:sp>
        <p:nvSpPr>
          <p:cNvPr id="64518" name="Text Box 4"/>
          <p:cNvSpPr txBox="1">
            <a:spLocks noChangeArrowheads="1"/>
          </p:cNvSpPr>
          <p:nvPr/>
        </p:nvSpPr>
        <p:spPr bwMode="auto">
          <a:xfrm>
            <a:off x="5553075" y="1287463"/>
            <a:ext cx="3163888" cy="1006475"/>
          </a:xfrm>
          <a:prstGeom prst="rect">
            <a:avLst/>
          </a:prstGeom>
          <a:solidFill>
            <a:schemeClr val="accent1">
              <a:alpha val="29000"/>
            </a:schemeClr>
          </a:solidFill>
          <a:ln>
            <a:noFill/>
          </a:ln>
          <a:effectLs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2000" dirty="0">
                <a:latin typeface="Comic Sans MS" pitchFamily="66" charset="0"/>
              </a:rPr>
              <a:t>Base class declares a</a:t>
            </a:r>
          </a:p>
          <a:p>
            <a:pPr algn="ctr"/>
            <a:r>
              <a:rPr lang="en-US" altLang="el-GR" sz="2000" dirty="0">
                <a:latin typeface="Comic Sans MS" pitchFamily="66" charset="0"/>
              </a:rPr>
              <a:t>constructor that takes</a:t>
            </a:r>
          </a:p>
          <a:p>
            <a:pPr algn="ctr"/>
            <a:r>
              <a:rPr lang="en-US" altLang="el-GR" sz="2000" dirty="0">
                <a:latin typeface="Comic Sans MS" pitchFamily="66" charset="0"/>
              </a:rPr>
              <a:t>a char pointer parameter</a:t>
            </a:r>
          </a:p>
        </p:txBody>
      </p:sp>
      <p:sp>
        <p:nvSpPr>
          <p:cNvPr id="64519" name="Text Box 5"/>
          <p:cNvSpPr txBox="1">
            <a:spLocks noChangeArrowheads="1"/>
          </p:cNvSpPr>
          <p:nvPr/>
        </p:nvSpPr>
        <p:spPr bwMode="auto">
          <a:xfrm>
            <a:off x="5076825" y="5157788"/>
            <a:ext cx="3624263" cy="1006475"/>
          </a:xfrm>
          <a:prstGeom prst="rect">
            <a:avLst/>
          </a:prstGeom>
          <a:solidFill>
            <a:schemeClr val="accent1">
              <a:alpha val="29000"/>
            </a:schemeClr>
          </a:solidFill>
          <a:ln>
            <a:noFill/>
          </a:ln>
          <a:effectLs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sz="2000" dirty="0">
                <a:latin typeface="Comic Sans MS" pitchFamily="66" charset="0"/>
              </a:rPr>
              <a:t>Derived class declares a</a:t>
            </a:r>
          </a:p>
          <a:p>
            <a:pPr algn="ctr"/>
            <a:r>
              <a:rPr lang="en-US" altLang="el-GR" sz="2000" dirty="0">
                <a:latin typeface="Comic Sans MS" pitchFamily="66" charset="0"/>
              </a:rPr>
              <a:t>constructor that takes the</a:t>
            </a:r>
          </a:p>
          <a:p>
            <a:pPr algn="ctr"/>
            <a:r>
              <a:rPr lang="en-US" altLang="el-GR" sz="2000" dirty="0">
                <a:latin typeface="Comic Sans MS" pitchFamily="66" charset="0"/>
              </a:rPr>
              <a:t>same char pointer parameter</a:t>
            </a:r>
          </a:p>
        </p:txBody>
      </p:sp>
      <p:sp>
        <p:nvSpPr>
          <p:cNvPr id="64520" name="Line 6"/>
          <p:cNvSpPr>
            <a:spLocks noChangeShapeType="1"/>
          </p:cNvSpPr>
          <p:nvPr/>
        </p:nvSpPr>
        <p:spPr bwMode="auto">
          <a:xfrm flipH="1">
            <a:off x="4427538" y="1989138"/>
            <a:ext cx="1173162" cy="350837"/>
          </a:xfrm>
          <a:prstGeom prst="line">
            <a:avLst/>
          </a:prstGeom>
          <a:noFill/>
          <a:ln w="76200">
            <a:solidFill>
              <a:schemeClr val="accent1">
                <a:alpha val="29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4521" name="Line 7"/>
          <p:cNvSpPr>
            <a:spLocks noChangeShapeType="1"/>
          </p:cNvSpPr>
          <p:nvPr/>
        </p:nvSpPr>
        <p:spPr bwMode="auto">
          <a:xfrm flipH="1" flipV="1">
            <a:off x="5364163" y="4868863"/>
            <a:ext cx="1295400" cy="288925"/>
          </a:xfrm>
          <a:prstGeom prst="line">
            <a:avLst/>
          </a:prstGeom>
          <a:noFill/>
          <a:ln w="76200">
            <a:solidFill>
              <a:schemeClr val="accent1">
                <a:alpha val="3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timing>
    <p:tnLst>
      <p:par>
        <p:cTn id="1" dur="indefinite" restart="never" nodeType="tmRoot"/>
      </p:par>
    </p:tnLst>
  </p:timing>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Slide Number Placeholder 4"/>
          <p:cNvSpPr>
            <a:spLocks noGrp="1"/>
          </p:cNvSpPr>
          <p:nvPr>
            <p:ph type="sldNum" sz="quarter" idx="11"/>
          </p:nvPr>
        </p:nvSpPr>
        <p:spPr/>
        <p:txBody>
          <a:bodyPr/>
          <a:lstStyle/>
          <a:p>
            <a:pPr>
              <a:defRPr/>
            </a:pPr>
            <a:fld id="{24F7026C-7C4C-44C7-8634-E2FBF4029146}" type="slidenum">
              <a:rPr lang="el-GR" altLang="el-GR"/>
              <a:pPr>
                <a:defRPr/>
              </a:pPr>
              <a:t>72</a:t>
            </a:fld>
            <a:endParaRPr lang="el-GR" altLang="el-GR"/>
          </a:p>
        </p:txBody>
      </p:sp>
      <p:sp>
        <p:nvSpPr>
          <p:cNvPr id="65540" name="Rectangle 2"/>
          <p:cNvSpPr>
            <a:spLocks noGrp="1" noChangeArrowheads="1"/>
          </p:cNvSpPr>
          <p:nvPr>
            <p:ph type="title"/>
          </p:nvPr>
        </p:nvSpPr>
        <p:spPr/>
        <p:txBody>
          <a:bodyPr/>
          <a:lstStyle/>
          <a:p>
            <a:pPr eaLnBrk="1" hangingPunct="1"/>
            <a:r>
              <a:rPr lang="el-GR" altLang="el-GR" smtClean="0"/>
              <a:t>Παράδειγμα </a:t>
            </a:r>
            <a:endParaRPr lang="en-GB" altLang="el-GR" smtClean="0"/>
          </a:p>
        </p:txBody>
      </p:sp>
      <p:sp>
        <p:nvSpPr>
          <p:cNvPr id="65541" name="Rectangle 3"/>
          <p:cNvSpPr>
            <a:spLocks noGrp="1" noChangeArrowheads="1"/>
          </p:cNvSpPr>
          <p:nvPr>
            <p:ph type="body" idx="1"/>
          </p:nvPr>
        </p:nvSpPr>
        <p:spPr/>
        <p:txBody>
          <a:bodyPr/>
          <a:lstStyle/>
          <a:p>
            <a:pPr eaLnBrk="1" hangingPunct="1">
              <a:buFontTx/>
              <a:buNone/>
            </a:pPr>
            <a:r>
              <a:rPr lang="en-US" altLang="el-GR" sz="1600" smtClean="0"/>
              <a:t>class creature</a:t>
            </a:r>
          </a:p>
          <a:p>
            <a:pPr eaLnBrk="1" hangingPunct="1">
              <a:buFontTx/>
              <a:buNone/>
            </a:pPr>
            <a:r>
              <a:rPr lang="en-US" altLang="el-GR" sz="1600" smtClean="0"/>
              <a:t>{</a:t>
            </a:r>
          </a:p>
          <a:p>
            <a:pPr eaLnBrk="1" hangingPunct="1">
              <a:buFontTx/>
              <a:buNone/>
            </a:pPr>
            <a:r>
              <a:rPr lang="en-US" altLang="el-GR" sz="1600" smtClean="0"/>
              <a:t>private:</a:t>
            </a:r>
          </a:p>
          <a:p>
            <a:pPr eaLnBrk="1" hangingPunct="1">
              <a:buFontTx/>
              <a:buNone/>
            </a:pPr>
            <a:r>
              <a:rPr lang="en-US" altLang="el-GR" sz="1600" smtClean="0"/>
              <a:t>	int yearOfBirth;</a:t>
            </a:r>
          </a:p>
          <a:p>
            <a:pPr eaLnBrk="1" hangingPunct="1">
              <a:buFontTx/>
              <a:buNone/>
            </a:pPr>
            <a:r>
              <a:rPr lang="en-US" altLang="el-GR" sz="1600" smtClean="0"/>
              <a:t>public:</a:t>
            </a:r>
          </a:p>
          <a:p>
            <a:pPr eaLnBrk="1" hangingPunct="1">
              <a:buFontTx/>
              <a:buNone/>
            </a:pPr>
            <a:r>
              <a:rPr lang="en-US" altLang="el-GR" sz="1600" smtClean="0"/>
              <a:t>	creature(int YOB);</a:t>
            </a:r>
          </a:p>
          <a:p>
            <a:pPr eaLnBrk="1" hangingPunct="1">
              <a:buFontTx/>
              <a:buNone/>
            </a:pPr>
            <a:r>
              <a:rPr lang="en-US" altLang="el-GR" sz="1600" smtClean="0"/>
              <a:t>	int	getYearOfBirth();</a:t>
            </a:r>
          </a:p>
          <a:p>
            <a:pPr eaLnBrk="1" hangingPunct="1">
              <a:buFontTx/>
              <a:buNone/>
            </a:pPr>
            <a:r>
              <a:rPr lang="en-US" altLang="el-GR" sz="1600" smtClean="0"/>
              <a:t>};</a:t>
            </a:r>
          </a:p>
          <a:p>
            <a:pPr eaLnBrk="1" hangingPunct="1">
              <a:buFontTx/>
              <a:buNone/>
            </a:pPr>
            <a:endParaRPr lang="en-US" altLang="el-GR" sz="1600" smtClean="0"/>
          </a:p>
          <a:p>
            <a:pPr eaLnBrk="1" hangingPunct="1">
              <a:buFontTx/>
              <a:buNone/>
            </a:pPr>
            <a:r>
              <a:rPr lang="en-US" altLang="el-GR" sz="1600" smtClean="0"/>
              <a:t>int main()</a:t>
            </a:r>
          </a:p>
          <a:p>
            <a:pPr eaLnBrk="1" hangingPunct="1">
              <a:buFontTx/>
              <a:buNone/>
            </a:pPr>
            <a:r>
              <a:rPr lang="en-US" altLang="el-GR" sz="1600" smtClean="0"/>
              <a:t>{</a:t>
            </a:r>
          </a:p>
          <a:p>
            <a:pPr eaLnBrk="1" hangingPunct="1">
              <a:buFontTx/>
              <a:buNone/>
            </a:pPr>
            <a:r>
              <a:rPr lang="en-US" altLang="el-GR" sz="1600" smtClean="0"/>
              <a:t>	creature myCreature(1985);</a:t>
            </a:r>
          </a:p>
          <a:p>
            <a:pPr eaLnBrk="1" hangingPunct="1">
              <a:buFontTx/>
              <a:buNone/>
            </a:pPr>
            <a:r>
              <a:rPr lang="en-US" altLang="el-GR" sz="1600" smtClean="0"/>
              <a:t>	cout &lt;&lt; "my creature was born in " &lt;&lt; myCreature.getYearOfBirth() &lt;&lt;endl;</a:t>
            </a:r>
          </a:p>
          <a:p>
            <a:pPr eaLnBrk="1" hangingPunct="1">
              <a:buFontTx/>
              <a:buNone/>
            </a:pPr>
            <a:r>
              <a:rPr lang="en-US" altLang="el-GR" sz="1600" smtClean="0"/>
              <a:t>	return 0;</a:t>
            </a:r>
          </a:p>
          <a:p>
            <a:pPr eaLnBrk="1" hangingPunct="1">
              <a:buFontTx/>
              <a:buNone/>
            </a:pPr>
            <a:r>
              <a:rPr lang="en-US" altLang="el-GR" sz="1600" smtClean="0"/>
              <a:t>}</a:t>
            </a:r>
            <a:endParaRPr lang="en-GB" altLang="el-GR" sz="1600" smtClean="0"/>
          </a:p>
        </p:txBody>
      </p:sp>
      <p:sp>
        <p:nvSpPr>
          <p:cNvPr id="65542" name="Text Box 4"/>
          <p:cNvSpPr txBox="1">
            <a:spLocks noChangeArrowheads="1"/>
          </p:cNvSpPr>
          <p:nvPr/>
        </p:nvSpPr>
        <p:spPr bwMode="auto">
          <a:xfrm>
            <a:off x="4243388" y="1700213"/>
            <a:ext cx="4692650" cy="822325"/>
          </a:xfrm>
          <a:prstGeom prst="rect">
            <a:avLst/>
          </a:prstGeom>
          <a:solidFill>
            <a:schemeClr val="accent1">
              <a:alpha val="29000"/>
            </a:schemeClr>
          </a:solidFill>
          <a:ln>
            <a:noFill/>
          </a:ln>
          <a:effectLs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dirty="0">
                <a:latin typeface="Comic Sans MS" pitchFamily="66" charset="0"/>
              </a:rPr>
              <a:t>This class has a constructor</a:t>
            </a:r>
          </a:p>
          <a:p>
            <a:pPr algn="ctr"/>
            <a:r>
              <a:rPr lang="en-US" altLang="el-GR" dirty="0">
                <a:latin typeface="Comic Sans MS" pitchFamily="66" charset="0"/>
              </a:rPr>
              <a:t>that takes an integer argument.</a:t>
            </a:r>
          </a:p>
        </p:txBody>
      </p:sp>
      <p:sp>
        <p:nvSpPr>
          <p:cNvPr id="65543" name="Line 5"/>
          <p:cNvSpPr>
            <a:spLocks noChangeShapeType="1"/>
          </p:cNvSpPr>
          <p:nvPr/>
        </p:nvSpPr>
        <p:spPr bwMode="auto">
          <a:xfrm flipH="1">
            <a:off x="2555875" y="2133600"/>
            <a:ext cx="1800225" cy="914400"/>
          </a:xfrm>
          <a:prstGeom prst="line">
            <a:avLst/>
          </a:prstGeom>
          <a:noFill/>
          <a:ln w="76200">
            <a:solidFill>
              <a:schemeClr val="accent1">
                <a:alpha val="30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5544" name="Text Box 6"/>
          <p:cNvSpPr txBox="1">
            <a:spLocks noChangeArrowheads="1"/>
          </p:cNvSpPr>
          <p:nvPr/>
        </p:nvSpPr>
        <p:spPr bwMode="auto">
          <a:xfrm>
            <a:off x="4152900" y="3551238"/>
            <a:ext cx="4716463" cy="1187450"/>
          </a:xfrm>
          <a:prstGeom prst="rect">
            <a:avLst/>
          </a:prstGeom>
          <a:solidFill>
            <a:schemeClr val="accent1">
              <a:alpha val="29000"/>
            </a:schemeClr>
          </a:solidFill>
          <a:ln>
            <a:noFill/>
          </a:ln>
          <a:effectLst/>
          <a:extLst/>
        </p:spPr>
        <p:txBody>
          <a:bodyPr wrap="none" anchor="ct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a:r>
              <a:rPr lang="en-US" altLang="el-GR" dirty="0">
                <a:latin typeface="Comic Sans MS" pitchFamily="66" charset="0"/>
              </a:rPr>
              <a:t>When instantiating an object of</a:t>
            </a:r>
          </a:p>
          <a:p>
            <a:pPr algn="ctr"/>
            <a:r>
              <a:rPr lang="en-US" altLang="el-GR" dirty="0">
                <a:latin typeface="Comic Sans MS" pitchFamily="66" charset="0"/>
              </a:rPr>
              <a:t>this class you pass a parameter</a:t>
            </a:r>
          </a:p>
          <a:p>
            <a:pPr algn="ctr"/>
            <a:r>
              <a:rPr lang="en-US" altLang="el-GR" dirty="0">
                <a:latin typeface="Comic Sans MS" pitchFamily="66" charset="0"/>
              </a:rPr>
              <a:t>to the constructor.</a:t>
            </a:r>
          </a:p>
        </p:txBody>
      </p:sp>
      <p:sp>
        <p:nvSpPr>
          <p:cNvPr id="65545" name="Line 7"/>
          <p:cNvSpPr>
            <a:spLocks noChangeShapeType="1"/>
          </p:cNvSpPr>
          <p:nvPr/>
        </p:nvSpPr>
        <p:spPr bwMode="auto">
          <a:xfrm flipH="1">
            <a:off x="3419475" y="4581525"/>
            <a:ext cx="792163" cy="249238"/>
          </a:xfrm>
          <a:prstGeom prst="line">
            <a:avLst/>
          </a:prstGeom>
          <a:noFill/>
          <a:ln w="76200">
            <a:solidFill>
              <a:schemeClr val="accent1">
                <a:alpha val="29000"/>
              </a:schemeClr>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Tree>
  </p:cSld>
  <p:clrMapOvr>
    <a:masterClrMapping/>
  </p:clrMapOvr>
  <p:timing>
    <p:tnLst>
      <p:par>
        <p:cTn id="1" dur="indefinite" restart="never" nodeType="tmRoot"/>
      </p:par>
    </p:tnLst>
  </p:timing>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FAE3CA3-991D-455A-9C26-9120B51FE731}" type="slidenum">
              <a:rPr lang="el-GR" altLang="el-GR"/>
              <a:pPr>
                <a:defRPr/>
              </a:pPr>
              <a:t>73</a:t>
            </a:fld>
            <a:endParaRPr lang="el-GR" altLang="el-GR"/>
          </a:p>
        </p:txBody>
      </p:sp>
      <p:sp>
        <p:nvSpPr>
          <p:cNvPr id="66564" name="Rectangle 2"/>
          <p:cNvSpPr>
            <a:spLocks noGrp="1" noChangeArrowheads="1"/>
          </p:cNvSpPr>
          <p:nvPr>
            <p:ph type="title"/>
          </p:nvPr>
        </p:nvSpPr>
        <p:spPr/>
        <p:txBody>
          <a:bodyPr/>
          <a:lstStyle/>
          <a:p>
            <a:pPr eaLnBrk="1" hangingPunct="1"/>
            <a:r>
              <a:rPr lang="el-GR" altLang="el-GR" smtClean="0"/>
              <a:t>Παράδειγμα</a:t>
            </a:r>
            <a:endParaRPr lang="en-US" altLang="el-GR" smtClean="0"/>
          </a:p>
        </p:txBody>
      </p:sp>
      <p:sp>
        <p:nvSpPr>
          <p:cNvPr id="66565" name="Rectangle 3"/>
          <p:cNvSpPr>
            <a:spLocks noGrp="1" noChangeArrowheads="1"/>
          </p:cNvSpPr>
          <p:nvPr>
            <p:ph type="body" idx="1"/>
          </p:nvPr>
        </p:nvSpPr>
        <p:spPr/>
        <p:txBody>
          <a:bodyPr/>
          <a:lstStyle/>
          <a:p>
            <a:pPr eaLnBrk="1" hangingPunct="1">
              <a:buFontTx/>
              <a:buNone/>
            </a:pPr>
            <a:r>
              <a:rPr lang="en-US" altLang="el-GR" sz="1800" b="1" smtClean="0">
                <a:solidFill>
                  <a:schemeClr val="accent2"/>
                </a:solidFill>
                <a:latin typeface="Courier New" pitchFamily="49" charset="0"/>
              </a:rPr>
              <a:t>class Student {</a:t>
            </a:r>
          </a:p>
          <a:p>
            <a:pPr eaLnBrk="1" hangingPunct="1">
              <a:buFontTx/>
              <a:buNone/>
            </a:pPr>
            <a:r>
              <a:rPr lang="en-US" altLang="el-GR" sz="1800" b="1" smtClean="0">
                <a:solidFill>
                  <a:schemeClr val="accent2"/>
                </a:solidFill>
                <a:latin typeface="Courier New" pitchFamily="49" charset="0"/>
              </a:rPr>
              <a:t>private:</a:t>
            </a:r>
          </a:p>
          <a:p>
            <a:pPr eaLnBrk="1" hangingPunct="1">
              <a:buFontTx/>
              <a:buNone/>
            </a:pPr>
            <a:r>
              <a:rPr lang="en-US" altLang="el-GR" sz="1800" b="1" smtClean="0">
                <a:solidFill>
                  <a:schemeClr val="accent2"/>
                </a:solidFill>
                <a:latin typeface="Courier New" pitchFamily="49" charset="0"/>
              </a:rPr>
              <a:t>   long number_;</a:t>
            </a:r>
          </a:p>
          <a:p>
            <a:pPr eaLnBrk="1" hangingPunct="1">
              <a:buFontTx/>
              <a:buNone/>
            </a:pPr>
            <a:r>
              <a:rPr lang="en-US" altLang="el-GR" sz="1800" b="1" smtClean="0">
                <a:solidFill>
                  <a:schemeClr val="accent2"/>
                </a:solidFill>
                <a:latin typeface="Courier New" pitchFamily="49" charset="0"/>
              </a:rPr>
              <a:t>   float average_grade_; </a:t>
            </a:r>
          </a:p>
          <a:p>
            <a:pPr eaLnBrk="1" hangingPunct="1">
              <a:buFontTx/>
              <a:buNone/>
            </a:pPr>
            <a:r>
              <a:rPr lang="en-US" altLang="el-GR" sz="1800" b="1" smtClean="0">
                <a:solidFill>
                  <a:schemeClr val="accent2"/>
                </a:solidFill>
                <a:latin typeface="Courier New" pitchFamily="49" charset="0"/>
              </a:rPr>
              <a:t>public:</a:t>
            </a:r>
          </a:p>
          <a:p>
            <a:pPr eaLnBrk="1" hangingPunct="1">
              <a:buFontTx/>
              <a:buNone/>
            </a:pPr>
            <a:r>
              <a:rPr lang="en-US" altLang="el-GR" sz="1800" b="1" smtClean="0">
                <a:solidFill>
                  <a:schemeClr val="accent2"/>
                </a:solidFill>
                <a:latin typeface="Courier New" pitchFamily="49" charset="0"/>
              </a:rPr>
              <a:t>	Student() :number_(0),average_grade_(0.0f) </a:t>
            </a:r>
          </a:p>
          <a:p>
            <a:pPr eaLnBrk="1" hangingPunct="1">
              <a:buFontTx/>
              <a:buNone/>
            </a:pPr>
            <a:r>
              <a:rPr lang="en-US" altLang="el-GR" sz="1800" b="1" smtClean="0">
                <a:solidFill>
                  <a:schemeClr val="accent2"/>
                </a:solidFill>
                <a:latin typeface="Courier New" pitchFamily="49" charset="0"/>
              </a:rPr>
              <a:t>	{ }</a:t>
            </a:r>
            <a:endParaRPr lang="el-GR" altLang="el-GR" sz="1800" b="1" smtClean="0">
              <a:solidFill>
                <a:schemeClr val="accent2"/>
              </a:solidFill>
              <a:latin typeface="Courier New" pitchFamily="49" charset="0"/>
            </a:endParaRPr>
          </a:p>
          <a:p>
            <a:pPr eaLnBrk="1" hangingPunct="1">
              <a:buFontTx/>
              <a:buNone/>
            </a:pPr>
            <a:r>
              <a:rPr lang="el-GR" altLang="el-GR" sz="1800" b="1" smtClean="0">
                <a:solidFill>
                  <a:schemeClr val="accent2"/>
                </a:solidFill>
                <a:latin typeface="Courier New" pitchFamily="49" charset="0"/>
              </a:rPr>
              <a:t>	</a:t>
            </a:r>
            <a:r>
              <a:rPr lang="en-US" altLang="el-GR" sz="1800" b="1" smtClean="0">
                <a:solidFill>
                  <a:schemeClr val="accent2"/>
                </a:solidFill>
                <a:latin typeface="Courier New" pitchFamily="49" charset="0"/>
              </a:rPr>
              <a:t>Student(long number, float average_grade) </a:t>
            </a:r>
            <a:r>
              <a:rPr lang="el-GR" altLang="el-GR" sz="1800" b="1" smtClean="0">
                <a:solidFill>
                  <a:schemeClr val="accent2"/>
                </a:solidFill>
                <a:latin typeface="Courier New" pitchFamily="49" charset="0"/>
              </a:rPr>
              <a:t>: 	</a:t>
            </a:r>
            <a:r>
              <a:rPr lang="en-US" altLang="el-GR" sz="1800" b="1" smtClean="0">
                <a:solidFill>
                  <a:schemeClr val="accent2"/>
                </a:solidFill>
                <a:latin typeface="Courier New" pitchFamily="49" charset="0"/>
              </a:rPr>
              <a:t>number_(number),average_grade_(average_grade)</a:t>
            </a:r>
            <a:endParaRPr lang="el-GR" altLang="el-GR" sz="1800" b="1" smtClean="0">
              <a:solidFill>
                <a:schemeClr val="accent2"/>
              </a:solidFill>
              <a:latin typeface="Courier New" pitchFamily="49" charset="0"/>
            </a:endParaRPr>
          </a:p>
          <a:p>
            <a:pPr eaLnBrk="1" hangingPunct="1">
              <a:buFontTx/>
              <a:buNone/>
            </a:pPr>
            <a:r>
              <a:rPr lang="el-GR" altLang="el-GR" sz="1800" b="1" smtClean="0">
                <a:solidFill>
                  <a:schemeClr val="accent2"/>
                </a:solidFill>
                <a:latin typeface="Courier New" pitchFamily="49" charset="0"/>
              </a:rPr>
              <a:t>	</a:t>
            </a:r>
            <a:r>
              <a:rPr lang="en-US" altLang="el-GR" sz="1800" b="1" smtClean="0">
                <a:solidFill>
                  <a:schemeClr val="accent2"/>
                </a:solidFill>
                <a:latin typeface="Courier New" pitchFamily="49" charset="0"/>
              </a:rPr>
              <a:t>{ }</a:t>
            </a:r>
            <a:endParaRPr lang="el-GR" altLang="el-GR" sz="1800" b="1" smtClean="0">
              <a:solidFill>
                <a:schemeClr val="accent2"/>
              </a:solidFill>
              <a:latin typeface="Courier New" pitchFamily="49" charset="0"/>
            </a:endParaRPr>
          </a:p>
          <a:p>
            <a:pPr eaLnBrk="1" hangingPunct="1">
              <a:lnSpc>
                <a:spcPct val="40000"/>
              </a:lnSpc>
              <a:buFontTx/>
              <a:buNone/>
            </a:pPr>
            <a:r>
              <a:rPr lang="en-US" altLang="el-GR" sz="1800" b="1" smtClean="0">
                <a:solidFill>
                  <a:schemeClr val="accent2"/>
                </a:solidFill>
                <a:latin typeface="Courier New" pitchFamily="49" charset="0"/>
              </a:rPr>
              <a:t> </a:t>
            </a:r>
            <a:r>
              <a:rPr lang="el-GR" altLang="el-GR" sz="1800" b="1" smtClean="0">
                <a:solidFill>
                  <a:schemeClr val="accent2"/>
                </a:solidFill>
                <a:latin typeface="Courier New" pitchFamily="49" charset="0"/>
              </a:rPr>
              <a:t>....</a:t>
            </a:r>
            <a:endParaRPr lang="en-US" altLang="el-GR" sz="1800" b="1" smtClean="0">
              <a:solidFill>
                <a:schemeClr val="accent2"/>
              </a:solidFill>
              <a:latin typeface="Courier New" pitchFamily="49" charset="0"/>
            </a:endParaRP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55907690-3324-44A5-AF37-E87911B8B82D}" type="slidenum">
              <a:rPr lang="el-GR" altLang="el-GR"/>
              <a:pPr>
                <a:defRPr/>
              </a:pPr>
              <a:t>74</a:t>
            </a:fld>
            <a:endParaRPr lang="el-GR" altLang="el-GR"/>
          </a:p>
        </p:txBody>
      </p:sp>
      <p:sp>
        <p:nvSpPr>
          <p:cNvPr id="67588" name="Rectangle 2"/>
          <p:cNvSpPr>
            <a:spLocks noGrp="1" noChangeArrowheads="1"/>
          </p:cNvSpPr>
          <p:nvPr>
            <p:ph type="title"/>
          </p:nvPr>
        </p:nvSpPr>
        <p:spPr/>
        <p:txBody>
          <a:bodyPr/>
          <a:lstStyle/>
          <a:p>
            <a:pPr eaLnBrk="1" hangingPunct="1"/>
            <a:endParaRPr lang="en-US" altLang="el-GR" smtClean="0"/>
          </a:p>
        </p:txBody>
      </p:sp>
      <p:sp>
        <p:nvSpPr>
          <p:cNvPr id="67589" name="Rectangle 3"/>
          <p:cNvSpPr>
            <a:spLocks noGrp="1" noChangeArrowheads="1"/>
          </p:cNvSpPr>
          <p:nvPr>
            <p:ph type="body" idx="1"/>
          </p:nvPr>
        </p:nvSpPr>
        <p:spPr/>
        <p:txBody>
          <a:bodyPr/>
          <a:lstStyle/>
          <a:p>
            <a:pPr eaLnBrk="1" hangingPunct="1">
              <a:buFontTx/>
              <a:buNone/>
            </a:pPr>
            <a:r>
              <a:rPr lang="en-US" altLang="el-GR" sz="1800" b="1" smtClean="0">
                <a:latin typeface="Courier New" pitchFamily="49" charset="0"/>
              </a:rPr>
              <a:t>class StudentWithAccount : </a:t>
            </a:r>
            <a:r>
              <a:rPr lang="en-US" altLang="el-GR" sz="1800" b="1" smtClean="0">
                <a:solidFill>
                  <a:schemeClr val="accent2"/>
                </a:solidFill>
                <a:latin typeface="Courier New" pitchFamily="49" charset="0"/>
              </a:rPr>
              <a:t>public Student</a:t>
            </a:r>
            <a:r>
              <a:rPr lang="en-US" altLang="el-GR" sz="1800" b="1" smtClean="0">
                <a:latin typeface="Courier New" pitchFamily="49" charset="0"/>
              </a:rPr>
              <a:t> { </a:t>
            </a:r>
          </a:p>
          <a:p>
            <a:pPr eaLnBrk="1" hangingPunct="1">
              <a:buFontTx/>
              <a:buNone/>
            </a:pPr>
            <a:r>
              <a:rPr lang="en-US" altLang="el-GR" sz="1800" b="1" smtClean="0">
                <a:latin typeface="Courier New" pitchFamily="49" charset="0"/>
              </a:rPr>
              <a:t> private:</a:t>
            </a:r>
          </a:p>
          <a:p>
            <a:pPr eaLnBrk="1" hangingPunct="1">
              <a:buFontTx/>
              <a:buNone/>
            </a:pPr>
            <a:r>
              <a:rPr lang="en-US" altLang="el-GR" sz="1800" b="1" smtClean="0">
                <a:latin typeface="Courier New" pitchFamily="49" charset="0"/>
              </a:rPr>
              <a:t>   double balance_;</a:t>
            </a:r>
          </a:p>
          <a:p>
            <a:pPr eaLnBrk="1" hangingPunct="1">
              <a:buFontTx/>
              <a:buNone/>
            </a:pPr>
            <a:r>
              <a:rPr lang="en-US" altLang="el-GR" sz="1800" b="1" smtClean="0">
                <a:latin typeface="Courier New" pitchFamily="49" charset="0"/>
              </a:rPr>
              <a:t> public:</a:t>
            </a:r>
          </a:p>
          <a:p>
            <a:pPr eaLnBrk="1" hangingPunct="1">
              <a:buFontTx/>
              <a:buNone/>
            </a:pPr>
            <a:r>
              <a:rPr lang="en-US" altLang="el-GR" sz="1800" b="1" smtClean="0">
                <a:latin typeface="Courier New" pitchFamily="49" charset="0"/>
              </a:rPr>
              <a:t>   StudentWithAccount(long, float, double = 0.0);</a:t>
            </a:r>
            <a:endParaRPr lang="el-GR" altLang="el-GR" sz="1800" b="1" smtClean="0">
              <a:latin typeface="Courier New" pitchFamily="49" charset="0"/>
            </a:endParaRPr>
          </a:p>
          <a:p>
            <a:pPr eaLnBrk="1" hangingPunct="1">
              <a:buFontTx/>
              <a:buNone/>
            </a:pPr>
            <a:r>
              <a:rPr lang="en-US" altLang="el-GR" sz="2000" b="1" smtClean="0">
                <a:solidFill>
                  <a:srgbClr val="008000"/>
                </a:solidFill>
                <a:latin typeface="Courier New" pitchFamily="49" charset="0"/>
              </a:rPr>
              <a:t>// constructor of the derived class</a:t>
            </a:r>
          </a:p>
          <a:p>
            <a:pPr eaLnBrk="1" hangingPunct="1">
              <a:buFontTx/>
              <a:buNone/>
            </a:pPr>
            <a:r>
              <a:rPr lang="en-US" altLang="el-GR" sz="2000" b="1" smtClean="0">
                <a:latin typeface="Courier New" pitchFamily="49" charset="0"/>
              </a:rPr>
              <a:t> StudentWithAccount:: StudentWithAccount(long number, float average, double balance) </a:t>
            </a:r>
          </a:p>
          <a:p>
            <a:pPr eaLnBrk="1" hangingPunct="1">
              <a:buFontTx/>
              <a:buNone/>
            </a:pPr>
            <a:r>
              <a:rPr lang="en-US" altLang="el-GR" sz="2000" b="1" smtClean="0">
                <a:latin typeface="Courier New" pitchFamily="49" charset="0"/>
              </a:rPr>
              <a:t>	: Student(number, average),  // base class' constructor</a:t>
            </a:r>
          </a:p>
          <a:p>
            <a:pPr eaLnBrk="1" hangingPunct="1">
              <a:buFontTx/>
              <a:buNone/>
            </a:pPr>
            <a:r>
              <a:rPr lang="en-US" altLang="el-GR" sz="2000" b="1" smtClean="0">
                <a:latin typeface="Courier New" pitchFamily="49" charset="0"/>
              </a:rPr>
              <a:t>	balance_(balance)  // init list of derived class</a:t>
            </a:r>
          </a:p>
          <a:p>
            <a:pPr eaLnBrk="1" hangingPunct="1">
              <a:buFontTx/>
              <a:buNone/>
            </a:pPr>
            <a:r>
              <a:rPr lang="en-US" altLang="el-GR" sz="2000" b="1" smtClean="0">
                <a:latin typeface="Courier New" pitchFamily="49" charset="0"/>
              </a:rPr>
              <a:t>   {} </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73FEE658-D081-4376-B418-2AED2B16B771}" type="slidenum">
              <a:rPr lang="el-GR" altLang="el-GR"/>
              <a:pPr>
                <a:defRPr/>
              </a:pPr>
              <a:t>75</a:t>
            </a:fld>
            <a:endParaRPr lang="el-GR" altLang="el-GR"/>
          </a:p>
        </p:txBody>
      </p:sp>
      <p:sp>
        <p:nvSpPr>
          <p:cNvPr id="68612" name="Rectangle 2"/>
          <p:cNvSpPr>
            <a:spLocks noGrp="1" noChangeArrowheads="1"/>
          </p:cNvSpPr>
          <p:nvPr>
            <p:ph type="title"/>
          </p:nvPr>
        </p:nvSpPr>
        <p:spPr/>
        <p:txBody>
          <a:bodyPr/>
          <a:lstStyle/>
          <a:p>
            <a:pPr eaLnBrk="1" hangingPunct="1"/>
            <a:r>
              <a:rPr lang="en-US" altLang="el-GR" smtClean="0"/>
              <a:t>Constructors </a:t>
            </a:r>
            <a:r>
              <a:rPr lang="el-GR" altLang="el-GR" smtClean="0"/>
              <a:t>και κληρονομικότητα (3)</a:t>
            </a:r>
            <a:endParaRPr lang="en-GB" altLang="el-GR" smtClean="0"/>
          </a:p>
        </p:txBody>
      </p:sp>
      <p:sp>
        <p:nvSpPr>
          <p:cNvPr id="68613" name="Rectangle 3"/>
          <p:cNvSpPr>
            <a:spLocks noGrp="1" noChangeArrowheads="1"/>
          </p:cNvSpPr>
          <p:nvPr>
            <p:ph type="body" idx="1"/>
          </p:nvPr>
        </p:nvSpPr>
        <p:spPr>
          <a:xfrm>
            <a:off x="152400" y="1295400"/>
            <a:ext cx="8667750" cy="4800600"/>
          </a:xfrm>
        </p:spPr>
        <p:txBody>
          <a:bodyPr/>
          <a:lstStyle/>
          <a:p>
            <a:pPr eaLnBrk="1" hangingPunct="1">
              <a:lnSpc>
                <a:spcPct val="120000"/>
              </a:lnSpc>
            </a:pPr>
            <a:r>
              <a:rPr lang="el-GR" altLang="el-GR" sz="2200" u="sng" smtClean="0"/>
              <a:t>Παραδείγματα: </a:t>
            </a:r>
            <a:r>
              <a:rPr lang="en-US" altLang="el-GR" sz="2200" u="sng" smtClean="0"/>
              <a:t>inher-08.cpp</a:t>
            </a:r>
            <a:r>
              <a:rPr lang="el-GR" altLang="el-GR" sz="2200" u="sng" smtClean="0"/>
              <a:t> , </a:t>
            </a:r>
            <a:r>
              <a:rPr lang="en-US" altLang="el-GR" sz="2200" u="sng" smtClean="0"/>
              <a:t>inher-09.cpp</a:t>
            </a:r>
            <a:endParaRPr lang="en-US" altLang="el-GR" sz="2200" smtClean="0"/>
          </a:p>
          <a:p>
            <a:pPr eaLnBrk="1" hangingPunct="1">
              <a:lnSpc>
                <a:spcPct val="110000"/>
              </a:lnSpc>
            </a:pPr>
            <a:endParaRPr lang="el-GR" altLang="el-GR" sz="2200" smtClean="0"/>
          </a:p>
          <a:p>
            <a:pPr eaLnBrk="1" hangingPunct="1">
              <a:lnSpc>
                <a:spcPct val="110000"/>
              </a:lnSpc>
            </a:pPr>
            <a:r>
              <a:rPr lang="el-GR" altLang="el-GR" sz="2200" smtClean="0"/>
              <a:t>Στο </a:t>
            </a:r>
            <a:r>
              <a:rPr lang="el-GR" altLang="el-GR" sz="2200" u="sng" smtClean="0"/>
              <a:t>παράδειγμα </a:t>
            </a:r>
            <a:r>
              <a:rPr lang="en-US" altLang="el-GR" sz="2200" u="sng" smtClean="0"/>
              <a:t>inher-09.cpp</a:t>
            </a:r>
            <a:r>
              <a:rPr lang="en-US" altLang="el-GR" sz="2200" smtClean="0"/>
              <a:t> </a:t>
            </a:r>
            <a:r>
              <a:rPr lang="el-GR" altLang="el-GR" sz="2200" smtClean="0"/>
              <a:t>ο </a:t>
            </a:r>
            <a:r>
              <a:rPr lang="en-US" altLang="el-GR" sz="2200" smtClean="0"/>
              <a:t>constructor </a:t>
            </a:r>
            <a:r>
              <a:rPr lang="el-GR" altLang="el-GR" sz="2200" smtClean="0"/>
              <a:t>Β_</a:t>
            </a:r>
            <a:r>
              <a:rPr lang="en-US" altLang="el-GR" sz="2200" smtClean="0"/>
              <a:t>class(int) </a:t>
            </a:r>
            <a:r>
              <a:rPr lang="el-GR" altLang="el-GR" sz="2200" smtClean="0"/>
              <a:t>καλεί τον </a:t>
            </a:r>
            <a:r>
              <a:rPr lang="en-US" altLang="el-GR" sz="2200" smtClean="0"/>
              <a:t>base class constructor </a:t>
            </a:r>
            <a:r>
              <a:rPr lang="el-GR" altLang="el-GR" sz="2200" smtClean="0"/>
              <a:t>Α_</a:t>
            </a:r>
            <a:r>
              <a:rPr lang="en-US" altLang="el-GR" sz="2200" smtClean="0"/>
              <a:t>class(int) </a:t>
            </a:r>
            <a:r>
              <a:rPr lang="el-GR" altLang="el-GR" sz="2200" smtClean="0"/>
              <a:t>χρησιμοποιώντας σύνταξη ανάλογη με την </a:t>
            </a:r>
            <a:r>
              <a:rPr lang="en-US" altLang="el-GR" sz="2200" smtClean="0"/>
              <a:t>constructor’s initialization list </a:t>
            </a:r>
            <a:r>
              <a:rPr lang="el-GR" altLang="el-GR" sz="2200" smtClean="0"/>
              <a:t>που χρησιμοποιείται για τα </a:t>
            </a:r>
            <a:r>
              <a:rPr lang="en-US" altLang="el-GR" sz="2200" smtClean="0"/>
              <a:t>data members </a:t>
            </a:r>
            <a:r>
              <a:rPr lang="el-GR" altLang="el-GR" sz="2200" smtClean="0"/>
              <a:t>μιας απλής κλάσης (μετά από το όνομα του </a:t>
            </a:r>
            <a:r>
              <a:rPr lang="en-US" altLang="el-GR" sz="2200" smtClean="0"/>
              <a:t>constructor </a:t>
            </a:r>
            <a:r>
              <a:rPr lang="el-GR" altLang="el-GR" sz="2200" smtClean="0"/>
              <a:t>υπάρχουν </a:t>
            </a:r>
            <a:r>
              <a:rPr lang="el-GR" altLang="el-GR" sz="3200" b="1" smtClean="0">
                <a:solidFill>
                  <a:srgbClr val="CC0000"/>
                </a:solidFill>
              </a:rPr>
              <a:t>:</a:t>
            </a:r>
            <a:r>
              <a:rPr lang="el-GR" altLang="el-GR" sz="2200" smtClean="0"/>
              <a:t> και ακολουθούν τα ονόματα των </a:t>
            </a:r>
            <a:r>
              <a:rPr lang="en-US" altLang="el-GR" sz="2200" smtClean="0"/>
              <a:t>data members </a:t>
            </a:r>
            <a:r>
              <a:rPr lang="el-GR" altLang="el-GR" sz="2200" smtClean="0"/>
              <a:t>έχοντας σε παρένθεση τις μεταβλητές που θα χρησιμοποιηθούν για την αρχικοποίηση όταν κληθεί ο </a:t>
            </a:r>
            <a:r>
              <a:rPr lang="en-US" altLang="el-GR" sz="2200" smtClean="0"/>
              <a:t>constructor </a:t>
            </a:r>
            <a:r>
              <a:rPr lang="el-GR" altLang="el-GR" sz="2200" smtClean="0"/>
              <a:t>στο αντίστοιχο </a:t>
            </a:r>
            <a:r>
              <a:rPr lang="en-US" altLang="el-GR" sz="2200" smtClean="0"/>
              <a:t>object </a:t>
            </a:r>
            <a:r>
              <a:rPr lang="el-GR" altLang="el-GR" sz="2200" smtClean="0"/>
              <a:t>της κλάσης).</a:t>
            </a:r>
          </a:p>
          <a:p>
            <a:pPr lvl="1" eaLnBrk="1" hangingPunct="1">
              <a:lnSpc>
                <a:spcPct val="80000"/>
              </a:lnSpc>
              <a:buFontTx/>
              <a:buNone/>
            </a:pPr>
            <a:endParaRPr lang="el-GR" altLang="el-GR" sz="2200" smtClean="0"/>
          </a:p>
          <a:p>
            <a:pPr lvl="1" eaLnBrk="1" hangingPunct="1">
              <a:lnSpc>
                <a:spcPct val="80000"/>
              </a:lnSpc>
              <a:buFontTx/>
              <a:buNone/>
            </a:pPr>
            <a:r>
              <a:rPr lang="el-GR" altLang="el-GR" sz="2200" b="1" u="sng" smtClean="0">
                <a:solidFill>
                  <a:srgbClr val="CC0000"/>
                </a:solidFill>
              </a:rPr>
              <a:t>Παρ</a:t>
            </a:r>
            <a:r>
              <a:rPr lang="en-US" altLang="el-GR" sz="2200" b="1" u="sng" smtClean="0">
                <a:solidFill>
                  <a:srgbClr val="CC0000"/>
                </a:solidFill>
              </a:rPr>
              <a:t>a</a:t>
            </a:r>
            <a:r>
              <a:rPr lang="el-GR" altLang="el-GR" sz="2200" b="1" u="sng" smtClean="0">
                <a:solidFill>
                  <a:srgbClr val="CC0000"/>
                </a:solidFill>
              </a:rPr>
              <a:t>δείγματα : </a:t>
            </a:r>
            <a:r>
              <a:rPr lang="en-US" altLang="el-GR" sz="2200" b="1" u="sng" smtClean="0">
                <a:solidFill>
                  <a:srgbClr val="CC0000"/>
                </a:solidFill>
              </a:rPr>
              <a:t>inher-10.cpp</a:t>
            </a:r>
            <a:r>
              <a:rPr lang="el-GR" altLang="el-GR" sz="2200" b="1" u="sng" smtClean="0">
                <a:solidFill>
                  <a:srgbClr val="CC0000"/>
                </a:solidFill>
              </a:rPr>
              <a:t>, </a:t>
            </a:r>
            <a:r>
              <a:rPr lang="en-US" altLang="el-GR" sz="2200" b="1" u="sng" smtClean="0">
                <a:solidFill>
                  <a:srgbClr val="CC0000"/>
                </a:solidFill>
              </a:rPr>
              <a:t>inher-19.cpp</a:t>
            </a:r>
            <a:r>
              <a:rPr lang="el-GR" altLang="el-GR" sz="2200" b="1" u="sng" smtClean="0">
                <a:solidFill>
                  <a:srgbClr val="CC0000"/>
                </a:solidFill>
              </a:rPr>
              <a:t>, </a:t>
            </a:r>
            <a:r>
              <a:rPr lang="en-US" altLang="el-GR" sz="2200" b="1" u="sng" smtClean="0">
                <a:solidFill>
                  <a:srgbClr val="CC0000"/>
                </a:solidFill>
              </a:rPr>
              <a:t>inher-20.cpp</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A09FF52-0B04-422E-AB41-4E095EBBC2AC}" type="slidenum">
              <a:rPr lang="el-GR" altLang="el-GR"/>
              <a:pPr>
                <a:defRPr/>
              </a:pPr>
              <a:t>76</a:t>
            </a:fld>
            <a:endParaRPr lang="el-GR" altLang="el-GR"/>
          </a:p>
        </p:txBody>
      </p:sp>
      <p:sp>
        <p:nvSpPr>
          <p:cNvPr id="69636" name="Rectangle 2"/>
          <p:cNvSpPr>
            <a:spLocks noGrp="1" noChangeArrowheads="1"/>
          </p:cNvSpPr>
          <p:nvPr>
            <p:ph type="title"/>
          </p:nvPr>
        </p:nvSpPr>
        <p:spPr>
          <a:xfrm>
            <a:off x="539750" y="381000"/>
            <a:ext cx="8208963" cy="838200"/>
          </a:xfrm>
        </p:spPr>
        <p:txBody>
          <a:bodyPr/>
          <a:lstStyle/>
          <a:p>
            <a:pPr eaLnBrk="1" hangingPunct="1"/>
            <a:r>
              <a:rPr lang="el-GR" altLang="el-GR" sz="2800" smtClean="0"/>
              <a:t>Κληρονομικότητα και δυνατότητα πρόσβασης</a:t>
            </a:r>
          </a:p>
        </p:txBody>
      </p:sp>
      <p:sp>
        <p:nvSpPr>
          <p:cNvPr id="69637" name="Rectangle 3"/>
          <p:cNvSpPr>
            <a:spLocks noGrp="1" noChangeArrowheads="1"/>
          </p:cNvSpPr>
          <p:nvPr>
            <p:ph type="body" idx="1"/>
          </p:nvPr>
        </p:nvSpPr>
        <p:spPr>
          <a:xfrm>
            <a:off x="304800" y="1371600"/>
            <a:ext cx="8534400" cy="3209925"/>
          </a:xfrm>
        </p:spPr>
        <p:txBody>
          <a:bodyPr/>
          <a:lstStyle/>
          <a:p>
            <a:pPr eaLnBrk="1" hangingPunct="1">
              <a:buFontTx/>
              <a:buNone/>
            </a:pPr>
            <a:r>
              <a:rPr lang="el-GR" altLang="el-GR" u="sng" smtClean="0">
                <a:solidFill>
                  <a:schemeClr val="tx2"/>
                </a:solidFill>
              </a:rPr>
              <a:t>Παράδειγμα: </a:t>
            </a:r>
            <a:r>
              <a:rPr lang="en-US" altLang="el-GR" u="sng" smtClean="0">
                <a:solidFill>
                  <a:schemeClr val="tx2"/>
                </a:solidFill>
              </a:rPr>
              <a:t>inher-11.cpp</a:t>
            </a:r>
          </a:p>
        </p:txBody>
      </p:sp>
    </p:spTree>
  </p:cSld>
  <p:clrMapOvr>
    <a:masterClrMapping/>
  </p:clrMapOvr>
  <p:timing>
    <p:tnLst>
      <p:par>
        <p:cTn id="1" dur="indefinite" restart="never" nodeType="tmRoot"/>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728B1429-1EFA-4718-8A2F-7CFC97319E6C}" type="slidenum">
              <a:rPr lang="el-GR" altLang="el-GR"/>
              <a:pPr>
                <a:defRPr/>
              </a:pPr>
              <a:t>77</a:t>
            </a:fld>
            <a:endParaRPr lang="el-GR" altLang="el-GR"/>
          </a:p>
        </p:txBody>
      </p:sp>
      <p:sp>
        <p:nvSpPr>
          <p:cNvPr id="70660" name="Rectangle 2"/>
          <p:cNvSpPr>
            <a:spLocks noGrp="1" noChangeArrowheads="1"/>
          </p:cNvSpPr>
          <p:nvPr>
            <p:ph type="title"/>
          </p:nvPr>
        </p:nvSpPr>
        <p:spPr>
          <a:xfrm>
            <a:off x="228600" y="381000"/>
            <a:ext cx="8458200" cy="457200"/>
          </a:xfrm>
        </p:spPr>
        <p:txBody>
          <a:bodyPr/>
          <a:lstStyle/>
          <a:p>
            <a:pPr eaLnBrk="1" hangingPunct="1"/>
            <a:r>
              <a:rPr lang="el-GR" altLang="el-GR" sz="2800" smtClean="0"/>
              <a:t>7. Επανακαθορισμός συναρτήσεων</a:t>
            </a:r>
            <a:endParaRPr lang="en-US" altLang="el-GR" sz="2800" smtClean="0"/>
          </a:p>
        </p:txBody>
      </p:sp>
      <p:sp>
        <p:nvSpPr>
          <p:cNvPr id="70661" name="Rectangle 3"/>
          <p:cNvSpPr>
            <a:spLocks noGrp="1" noChangeArrowheads="1"/>
          </p:cNvSpPr>
          <p:nvPr>
            <p:ph type="body" idx="1"/>
          </p:nvPr>
        </p:nvSpPr>
        <p:spPr>
          <a:xfrm>
            <a:off x="228600" y="1066800"/>
            <a:ext cx="8686800" cy="5029200"/>
          </a:xfrm>
        </p:spPr>
        <p:txBody>
          <a:bodyPr/>
          <a:lstStyle/>
          <a:p>
            <a:pPr eaLnBrk="1" hangingPunct="1">
              <a:lnSpc>
                <a:spcPct val="120000"/>
              </a:lnSpc>
            </a:pPr>
            <a:r>
              <a:rPr lang="el-GR" altLang="el-GR" sz="2400" smtClean="0"/>
              <a:t>Όσα πρωτότυπα δεν καθορίζονται εκ νέου έχουν τον ίδιο ορισμό στην απορρέουσα κλάση όπως και στη βασική.</a:t>
            </a:r>
            <a:r>
              <a:rPr lang="en-US" altLang="el-GR" sz="2400" smtClean="0"/>
              <a:t> </a:t>
            </a:r>
          </a:p>
          <a:p>
            <a:pPr eaLnBrk="1" hangingPunct="1">
              <a:lnSpc>
                <a:spcPct val="120000"/>
              </a:lnSpc>
            </a:pPr>
            <a:r>
              <a:rPr lang="el-GR" altLang="el-GR" sz="2400" smtClean="0"/>
              <a:t>Τα μοναδικά πρωτότυπα από τη βασική κλάση που συμπεριλαμβάνονται στην απορρέουσα κλάση</a:t>
            </a:r>
            <a:r>
              <a:rPr lang="en-US" altLang="el-GR" sz="2400" smtClean="0"/>
              <a:t> </a:t>
            </a:r>
            <a:r>
              <a:rPr lang="el-GR" altLang="el-GR" sz="2400" smtClean="0"/>
              <a:t>είναι οι συναρτήσεις που αλλάζουν ορισμό</a:t>
            </a:r>
            <a:r>
              <a:rPr lang="en-US" altLang="el-GR" sz="2400" smtClean="0"/>
              <a:t>.</a:t>
            </a:r>
          </a:p>
          <a:p>
            <a:pPr eaLnBrk="1" hangingPunct="1">
              <a:lnSpc>
                <a:spcPct val="120000"/>
              </a:lnSpc>
            </a:pPr>
            <a:r>
              <a:rPr lang="el-GR" altLang="el-GR" sz="2400" b="1" smtClean="0">
                <a:solidFill>
                  <a:srgbClr val="CC0000"/>
                </a:solidFill>
              </a:rPr>
              <a:t>Όταν μια </a:t>
            </a:r>
            <a:r>
              <a:rPr lang="en-US" altLang="el-GR" sz="2400" b="1" smtClean="0">
                <a:solidFill>
                  <a:srgbClr val="CC0000"/>
                </a:solidFill>
              </a:rPr>
              <a:t>member function </a:t>
            </a:r>
            <a:r>
              <a:rPr lang="el-GR" altLang="el-GR" sz="2400" b="1" smtClean="0">
                <a:solidFill>
                  <a:srgbClr val="CC0000"/>
                </a:solidFill>
              </a:rPr>
              <a:t>επανακαθορίζεται το πρωτότυπό της πρέπει να εμφανίζεται στη λίστα ορισμού της απορρέουσας </a:t>
            </a:r>
            <a:r>
              <a:rPr lang="en-US" altLang="el-GR" sz="2400" b="1" smtClean="0">
                <a:solidFill>
                  <a:srgbClr val="CC0000"/>
                </a:solidFill>
              </a:rPr>
              <a:t> </a:t>
            </a:r>
            <a:r>
              <a:rPr lang="el-GR" altLang="el-GR" sz="2400" b="1" smtClean="0">
                <a:solidFill>
                  <a:srgbClr val="CC0000"/>
                </a:solidFill>
              </a:rPr>
              <a:t>κλάσης </a:t>
            </a:r>
            <a:r>
              <a:rPr lang="en-US" altLang="el-GR" sz="2400" b="1" smtClean="0">
                <a:solidFill>
                  <a:srgbClr val="CC0000"/>
                </a:solidFill>
              </a:rPr>
              <a:t>, </a:t>
            </a:r>
            <a:r>
              <a:rPr lang="el-GR" altLang="el-GR" sz="2400" b="1" smtClean="0">
                <a:solidFill>
                  <a:srgbClr val="CC0000"/>
                </a:solidFill>
              </a:rPr>
              <a:t>ακόμη και αν το πρωτότυπο είναι το ίδιο όπως και στη βασική κλάση</a:t>
            </a:r>
            <a:r>
              <a:rPr lang="en-US" altLang="el-GR" sz="2400" b="1" smtClean="0">
                <a:solidFill>
                  <a:srgbClr val="CC0000"/>
                </a:solidFill>
              </a:rPr>
              <a:t>.</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44649C1B-5068-455E-AF2F-FA3BA2B4656A}" type="slidenum">
              <a:rPr lang="el-GR" altLang="el-GR"/>
              <a:pPr>
                <a:defRPr/>
              </a:pPr>
              <a:t>78</a:t>
            </a:fld>
            <a:endParaRPr lang="el-GR" altLang="el-GR"/>
          </a:p>
        </p:txBody>
      </p:sp>
      <p:sp>
        <p:nvSpPr>
          <p:cNvPr id="71684" name="Rectangle 2"/>
          <p:cNvSpPr>
            <a:spLocks noGrp="1" noChangeArrowheads="1"/>
          </p:cNvSpPr>
          <p:nvPr>
            <p:ph type="title"/>
          </p:nvPr>
        </p:nvSpPr>
        <p:spPr>
          <a:xfrm>
            <a:off x="381000" y="304800"/>
            <a:ext cx="8382000" cy="457200"/>
          </a:xfrm>
        </p:spPr>
        <p:txBody>
          <a:bodyPr/>
          <a:lstStyle/>
          <a:p>
            <a:pPr eaLnBrk="1" hangingPunct="1"/>
            <a:r>
              <a:rPr lang="el-GR" altLang="el-GR" sz="2800" b="1" smtClean="0"/>
              <a:t>Επανακαθορισμός</a:t>
            </a:r>
            <a:r>
              <a:rPr lang="en-US" altLang="el-GR" sz="2800" b="1" smtClean="0"/>
              <a:t> </a:t>
            </a:r>
            <a:r>
              <a:rPr lang="el-GR" altLang="el-GR" sz="2800" b="1" smtClean="0"/>
              <a:t>– Υπερφόρτωση </a:t>
            </a:r>
            <a:r>
              <a:rPr lang="en-US" altLang="el-GR" sz="2800" b="1" smtClean="0"/>
              <a:t>(1</a:t>
            </a:r>
            <a:r>
              <a:rPr lang="el-GR" altLang="el-GR" sz="2800" b="1" smtClean="0"/>
              <a:t>/</a:t>
            </a:r>
            <a:r>
              <a:rPr lang="en-US" altLang="el-GR" sz="2800" b="1" smtClean="0"/>
              <a:t>2)</a:t>
            </a:r>
          </a:p>
        </p:txBody>
      </p:sp>
      <p:sp>
        <p:nvSpPr>
          <p:cNvPr id="71685" name="Rectangle 3"/>
          <p:cNvSpPr>
            <a:spLocks noGrp="1" noChangeArrowheads="1"/>
          </p:cNvSpPr>
          <p:nvPr>
            <p:ph type="body" idx="1"/>
          </p:nvPr>
        </p:nvSpPr>
        <p:spPr>
          <a:xfrm>
            <a:off x="228600" y="990600"/>
            <a:ext cx="8534400" cy="4959350"/>
          </a:xfrm>
        </p:spPr>
        <p:txBody>
          <a:bodyPr/>
          <a:lstStyle/>
          <a:p>
            <a:pPr eaLnBrk="1" hangingPunct="1">
              <a:lnSpc>
                <a:spcPct val="90000"/>
              </a:lnSpc>
            </a:pPr>
            <a:r>
              <a:rPr lang="el-GR" altLang="el-GR" smtClean="0"/>
              <a:t>Δεν πρέπει να συγχέονται οι όροι </a:t>
            </a:r>
            <a:r>
              <a:rPr lang="en-US" altLang="el-GR" b="1" smtClean="0">
                <a:solidFill>
                  <a:srgbClr val="00CC66"/>
                </a:solidFill>
              </a:rPr>
              <a:t>overriding</a:t>
            </a:r>
            <a:r>
              <a:rPr lang="en-US" altLang="el-GR" i="1" smtClean="0"/>
              <a:t> </a:t>
            </a:r>
            <a:r>
              <a:rPr lang="en-US" altLang="el-GR" b="1" smtClean="0">
                <a:solidFill>
                  <a:srgbClr val="00CC66"/>
                </a:solidFill>
              </a:rPr>
              <a:t>(redefining</a:t>
            </a:r>
            <a:r>
              <a:rPr lang="el-GR" altLang="el-GR" b="1" smtClean="0">
                <a:solidFill>
                  <a:srgbClr val="00CC66"/>
                </a:solidFill>
              </a:rPr>
              <a:t>)</a:t>
            </a:r>
            <a:r>
              <a:rPr lang="en-US" altLang="el-GR" smtClean="0"/>
              <a:t> </a:t>
            </a:r>
            <a:r>
              <a:rPr lang="el-GR" altLang="el-GR" smtClean="0"/>
              <a:t>και</a:t>
            </a:r>
            <a:r>
              <a:rPr lang="en-US" altLang="el-GR" smtClean="0"/>
              <a:t> </a:t>
            </a:r>
            <a:r>
              <a:rPr lang="en-US" altLang="el-GR" b="1" smtClean="0">
                <a:solidFill>
                  <a:schemeClr val="accent2"/>
                </a:solidFill>
              </a:rPr>
              <a:t>overloading</a:t>
            </a:r>
            <a:r>
              <a:rPr lang="el-GR" altLang="el-GR" b="1" smtClean="0">
                <a:solidFill>
                  <a:schemeClr val="accent2"/>
                </a:solidFill>
              </a:rPr>
              <a:t> </a:t>
            </a:r>
            <a:r>
              <a:rPr lang="el-GR" altLang="el-GR" smtClean="0"/>
              <a:t>(αποδίδονται ως</a:t>
            </a:r>
            <a:r>
              <a:rPr lang="el-GR" altLang="el-GR" b="1" smtClean="0">
                <a:solidFill>
                  <a:schemeClr val="accent2"/>
                </a:solidFill>
              </a:rPr>
              <a:t> </a:t>
            </a:r>
            <a:r>
              <a:rPr lang="el-GR" altLang="el-GR" b="1" smtClean="0">
                <a:solidFill>
                  <a:srgbClr val="00CC66"/>
                </a:solidFill>
              </a:rPr>
              <a:t>επανακαθορισμός</a:t>
            </a:r>
            <a:r>
              <a:rPr lang="el-GR" altLang="el-GR" b="1" smtClean="0">
                <a:solidFill>
                  <a:schemeClr val="accent2"/>
                </a:solidFill>
              </a:rPr>
              <a:t> </a:t>
            </a:r>
            <a:r>
              <a:rPr lang="el-GR" altLang="el-GR" smtClean="0"/>
              <a:t>και</a:t>
            </a:r>
            <a:r>
              <a:rPr lang="el-GR" altLang="el-GR" b="1" smtClean="0">
                <a:solidFill>
                  <a:schemeClr val="accent2"/>
                </a:solidFill>
              </a:rPr>
              <a:t> υπερφόρτωση</a:t>
            </a:r>
            <a:r>
              <a:rPr lang="el-GR" altLang="el-GR" smtClean="0"/>
              <a:t>).</a:t>
            </a:r>
            <a:endParaRPr lang="en-US" altLang="el-GR" smtClean="0"/>
          </a:p>
          <a:p>
            <a:pPr eaLnBrk="1" hangingPunct="1">
              <a:lnSpc>
                <a:spcPct val="90000"/>
              </a:lnSpc>
            </a:pPr>
            <a:r>
              <a:rPr lang="el-GR" altLang="el-GR" smtClean="0"/>
              <a:t>Όταν μια συνάρτηση επανακαθορίζεται </a:t>
            </a:r>
            <a:r>
              <a:rPr lang="en-US" altLang="el-GR" smtClean="0"/>
              <a:t>, </a:t>
            </a:r>
            <a:r>
              <a:rPr lang="el-GR" altLang="el-GR" smtClean="0"/>
              <a:t>η νέα μορφή της συνάρτησης στην απορρέουσα κλάση έχει ακριβώς τον ίδιο αριθμό και τύπο παραμέτρων</a:t>
            </a:r>
            <a:r>
              <a:rPr lang="en-US" altLang="el-GR" smtClean="0"/>
              <a:t>.</a:t>
            </a:r>
          </a:p>
          <a:p>
            <a:pPr eaLnBrk="1" hangingPunct="1">
              <a:lnSpc>
                <a:spcPct val="90000"/>
              </a:lnSpc>
            </a:pPr>
            <a:r>
              <a:rPr lang="el-GR" altLang="el-GR" smtClean="0"/>
              <a:t>Αν υπάρχει μια νέα συνάρτηση με το ίδιο όνομα αλλά με διαφορετικό αριθμό παραμέτρων ή με διαφορετική σειρά τύπων (ή και τα δύο μαζί) τότε η απορρέουσα κλάση θα έχει και τις δύο συναρτήσεις (</a:t>
            </a:r>
            <a:r>
              <a:rPr lang="en-US" altLang="el-GR" smtClean="0"/>
              <a:t>overloading</a:t>
            </a:r>
            <a:r>
              <a:rPr lang="el-GR" altLang="el-GR" smtClean="0"/>
              <a:t>)</a:t>
            </a:r>
            <a:r>
              <a:rPr lang="en-US" altLang="el-GR" smtClean="0"/>
              <a:t>.</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BA1525F-6BDA-4B4B-958C-6774B1EC2656}" type="slidenum">
              <a:rPr lang="el-GR" altLang="el-GR"/>
              <a:pPr>
                <a:defRPr/>
              </a:pPr>
              <a:t>79</a:t>
            </a:fld>
            <a:endParaRPr lang="el-GR" altLang="el-GR"/>
          </a:p>
        </p:txBody>
      </p:sp>
      <p:sp>
        <p:nvSpPr>
          <p:cNvPr id="72708" name="Rectangle 2"/>
          <p:cNvSpPr>
            <a:spLocks noGrp="1" noChangeArrowheads="1"/>
          </p:cNvSpPr>
          <p:nvPr>
            <p:ph type="title"/>
          </p:nvPr>
        </p:nvSpPr>
        <p:spPr>
          <a:xfrm>
            <a:off x="304800" y="457200"/>
            <a:ext cx="8382000" cy="457200"/>
          </a:xfrm>
        </p:spPr>
        <p:txBody>
          <a:bodyPr/>
          <a:lstStyle/>
          <a:p>
            <a:pPr eaLnBrk="1" hangingPunct="1"/>
            <a:r>
              <a:rPr lang="el-GR" altLang="el-GR" sz="2800" b="1" smtClean="0"/>
              <a:t>Επανακαθορισμός</a:t>
            </a:r>
            <a:r>
              <a:rPr lang="en-US" altLang="el-GR" sz="2800" b="1" smtClean="0"/>
              <a:t> </a:t>
            </a:r>
            <a:r>
              <a:rPr lang="el-GR" altLang="el-GR" sz="2800" b="1" smtClean="0"/>
              <a:t>– Υπερφόρτωση </a:t>
            </a:r>
            <a:r>
              <a:rPr lang="en-US" altLang="el-GR" sz="2800" b="1" smtClean="0"/>
              <a:t>(</a:t>
            </a:r>
            <a:r>
              <a:rPr lang="el-GR" altLang="el-GR" sz="2800" b="1" smtClean="0"/>
              <a:t>2/</a:t>
            </a:r>
            <a:r>
              <a:rPr lang="en-US" altLang="el-GR" sz="2800" b="1" smtClean="0"/>
              <a:t>2)</a:t>
            </a:r>
          </a:p>
        </p:txBody>
      </p:sp>
      <p:sp>
        <p:nvSpPr>
          <p:cNvPr id="72709" name="Rectangle 3"/>
          <p:cNvSpPr>
            <a:spLocks noGrp="1" noChangeArrowheads="1"/>
          </p:cNvSpPr>
          <p:nvPr>
            <p:ph type="body" idx="1"/>
          </p:nvPr>
        </p:nvSpPr>
        <p:spPr>
          <a:xfrm>
            <a:off x="152400" y="1295400"/>
            <a:ext cx="8667750" cy="4800600"/>
          </a:xfrm>
        </p:spPr>
        <p:txBody>
          <a:bodyPr/>
          <a:lstStyle/>
          <a:p>
            <a:pPr eaLnBrk="1" hangingPunct="1">
              <a:lnSpc>
                <a:spcPct val="120000"/>
              </a:lnSpc>
              <a:buFontTx/>
              <a:buNone/>
            </a:pPr>
            <a:r>
              <a:rPr lang="el-GR" altLang="el-GR" sz="2400" smtClean="0"/>
              <a:t>	Η </a:t>
            </a:r>
            <a:r>
              <a:rPr lang="el-GR" altLang="el-GR" sz="2400" b="1" smtClean="0">
                <a:solidFill>
                  <a:srgbClr val="FF0000"/>
                </a:solidFill>
              </a:rPr>
              <a:t>υπογραφή</a:t>
            </a:r>
            <a:r>
              <a:rPr lang="el-GR" altLang="el-GR" sz="2400" smtClean="0"/>
              <a:t> μιας συνάρτησης είναι το όνομά της με την ακολουθία των τύπων της λίστας παραμέτρων, όπου μπορούν να περιλαμβάνονται και άλλες λέξεις-κλειδιά ή ειδικά σύμβολα </a:t>
            </a:r>
            <a:r>
              <a:rPr lang="en-US" altLang="el-GR" sz="2400" smtClean="0"/>
              <a:t>(</a:t>
            </a:r>
            <a:r>
              <a:rPr lang="el-GR" altLang="el-GR" sz="2400" smtClean="0"/>
              <a:t>όπως η λέξη </a:t>
            </a:r>
            <a:r>
              <a:rPr lang="en-US" altLang="el-GR" sz="2400" i="1" smtClean="0"/>
              <a:t>const</a:t>
            </a:r>
            <a:r>
              <a:rPr lang="en-US" altLang="el-GR" sz="2400" smtClean="0"/>
              <a:t> )</a:t>
            </a:r>
            <a:r>
              <a:rPr lang="el-GR" altLang="el-GR" sz="2400" smtClean="0"/>
              <a:t>.</a:t>
            </a:r>
            <a:r>
              <a:rPr lang="en-US" altLang="el-GR" sz="2400" smtClean="0"/>
              <a:t> </a:t>
            </a:r>
            <a:r>
              <a:rPr lang="el-GR" altLang="el-GR" sz="2400" smtClean="0"/>
              <a:t>Στον επανακαθορισμό συνάρτησης σε απορρέουσα κλάση και οι δύο μορφές </a:t>
            </a:r>
            <a:r>
              <a:rPr lang="en-US" altLang="el-GR" sz="2400" smtClean="0"/>
              <a:t>(</a:t>
            </a:r>
            <a:r>
              <a:rPr lang="el-GR" altLang="el-GR" sz="2400" smtClean="0"/>
              <a:t>σε απορρέουσα και βασική κλάση) έχουν την ίδια υπογραφή.</a:t>
            </a:r>
            <a:r>
              <a:rPr lang="en-US" altLang="el-GR" sz="2400" smtClean="0"/>
              <a:t>  </a:t>
            </a:r>
            <a:r>
              <a:rPr lang="el-GR" altLang="el-GR" sz="2400" smtClean="0"/>
              <a:t>Αν μια συνάρτηση έχει το ίδιο όνομα στην απορρέουσα κλάση όπως και στη βασική αλλά έχει διαφορετική υπογραφή τότε είναι υπερφορτωμένη (</a:t>
            </a:r>
            <a:r>
              <a:rPr lang="en-US" altLang="el-GR" sz="2400" b="1" smtClean="0">
                <a:solidFill>
                  <a:schemeClr val="accent2"/>
                </a:solidFill>
              </a:rPr>
              <a:t>overloaded</a:t>
            </a:r>
            <a:r>
              <a:rPr lang="el-GR" altLang="el-GR" sz="2400" smtClean="0"/>
              <a:t>)</a:t>
            </a:r>
            <a:r>
              <a:rPr lang="en-US" altLang="el-GR" sz="2400" smtClean="0"/>
              <a:t> </a:t>
            </a:r>
            <a:r>
              <a:rPr lang="el-GR" altLang="el-GR" sz="2400" smtClean="0"/>
              <a:t>και όχι επανακαθοριζόμενη (</a:t>
            </a:r>
            <a:r>
              <a:rPr lang="en-US" altLang="el-GR" sz="2400" b="1" smtClean="0">
                <a:solidFill>
                  <a:srgbClr val="00CC66"/>
                </a:solidFill>
              </a:rPr>
              <a:t>redefined</a:t>
            </a:r>
            <a:r>
              <a:rPr lang="el-GR" altLang="el-GR" sz="2400" smtClean="0"/>
              <a:t>).</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037BA38D-8488-4DED-9C0E-7BA6A0421F73}" type="slidenum">
              <a:rPr lang="el-GR" altLang="el-GR"/>
              <a:pPr>
                <a:defRPr/>
              </a:pPr>
              <a:t>8</a:t>
            </a:fld>
            <a:endParaRPr lang="el-GR" altLang="el-GR"/>
          </a:p>
        </p:txBody>
      </p:sp>
      <p:sp>
        <p:nvSpPr>
          <p:cNvPr id="5124" name="Rectangle 2"/>
          <p:cNvSpPr>
            <a:spLocks noGrp="1" noChangeArrowheads="1"/>
          </p:cNvSpPr>
          <p:nvPr>
            <p:ph type="title"/>
          </p:nvPr>
        </p:nvSpPr>
        <p:spPr/>
        <p:txBody>
          <a:bodyPr/>
          <a:lstStyle/>
          <a:p>
            <a:pPr eaLnBrk="1" hangingPunct="1"/>
            <a:endParaRPr lang="en-US" altLang="el-GR" smtClean="0"/>
          </a:p>
        </p:txBody>
      </p:sp>
      <p:sp>
        <p:nvSpPr>
          <p:cNvPr id="5125" name="Rectangle 3"/>
          <p:cNvSpPr>
            <a:spLocks noGrp="1" noChangeArrowheads="1"/>
          </p:cNvSpPr>
          <p:nvPr>
            <p:ph type="body" idx="1"/>
          </p:nvPr>
        </p:nvSpPr>
        <p:spPr/>
        <p:txBody>
          <a:bodyPr/>
          <a:lstStyle/>
          <a:p>
            <a:pPr eaLnBrk="1" hangingPunct="1">
              <a:lnSpc>
                <a:spcPct val="110000"/>
              </a:lnSpc>
            </a:pPr>
            <a:r>
              <a:rPr lang="el-GR" altLang="el-GR" smtClean="0">
                <a:solidFill>
                  <a:schemeClr val="accent2"/>
                </a:solidFill>
              </a:rPr>
              <a:t>Η ιεραρχία των κλάσεων ξεκινά από την κλάση γονέα που δεν περιλαμβάνει ιδιαίτερες λεπτομέρειες και συνεχίζει προς τα κάτω όπου οι λεπτομέρειες είναι περισσότερες</a:t>
            </a:r>
            <a:r>
              <a:rPr lang="el-GR" altLang="el-GR" smtClean="0"/>
              <a:t>.</a:t>
            </a:r>
          </a:p>
          <a:p>
            <a:pPr eaLnBrk="1" hangingPunct="1">
              <a:lnSpc>
                <a:spcPct val="110000"/>
              </a:lnSpc>
            </a:pPr>
            <a:r>
              <a:rPr lang="el-GR" altLang="el-GR" smtClean="0"/>
              <a:t> Αυτό σημαίνει ότι :</a:t>
            </a:r>
          </a:p>
          <a:p>
            <a:pPr lvl="1" eaLnBrk="1" hangingPunct="1">
              <a:lnSpc>
                <a:spcPct val="110000"/>
              </a:lnSpc>
            </a:pPr>
            <a:r>
              <a:rPr lang="el-GR" altLang="el-GR" b="1" smtClean="0"/>
              <a:t>η κλάση γονέας είναι μια γενίκευση των υποκλάσεων</a:t>
            </a:r>
            <a:r>
              <a:rPr lang="el-GR" altLang="el-GR" smtClean="0"/>
              <a:t> </a:t>
            </a:r>
          </a:p>
          <a:p>
            <a:pPr lvl="1" eaLnBrk="1" hangingPunct="1">
              <a:lnSpc>
                <a:spcPct val="110000"/>
              </a:lnSpc>
            </a:pPr>
            <a:r>
              <a:rPr lang="el-GR" altLang="el-GR" b="1" smtClean="0"/>
              <a:t>η υποκλάση είναι μια εξειδίκευση της κλάσης γονέα</a:t>
            </a:r>
            <a:r>
              <a:rPr lang="el-GR" altLang="el-GR" smtClean="0"/>
              <a:t>.</a:t>
            </a:r>
            <a:endParaRPr lang="en-US" altLang="el-GR" smtClean="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DCF013F1-559D-49BF-8A23-3F88CC6F2704}" type="slidenum">
              <a:rPr lang="el-GR" altLang="el-GR"/>
              <a:pPr>
                <a:defRPr/>
              </a:pPr>
              <a:t>80</a:t>
            </a:fld>
            <a:endParaRPr lang="el-GR" altLang="el-GR"/>
          </a:p>
        </p:txBody>
      </p:sp>
      <p:sp>
        <p:nvSpPr>
          <p:cNvPr id="73732" name="Rectangle 2"/>
          <p:cNvSpPr>
            <a:spLocks noGrp="1" noChangeArrowheads="1"/>
          </p:cNvSpPr>
          <p:nvPr>
            <p:ph type="title"/>
          </p:nvPr>
        </p:nvSpPr>
        <p:spPr/>
        <p:txBody>
          <a:bodyPr/>
          <a:lstStyle/>
          <a:p>
            <a:pPr eaLnBrk="1" hangingPunct="1"/>
            <a:r>
              <a:rPr lang="el-GR" altLang="el-GR" smtClean="0"/>
              <a:t>Παραδείγματα </a:t>
            </a:r>
            <a:endParaRPr lang="en-US" altLang="el-GR" smtClean="0"/>
          </a:p>
        </p:txBody>
      </p:sp>
      <p:sp>
        <p:nvSpPr>
          <p:cNvPr id="73733" name="Rectangle 3"/>
          <p:cNvSpPr>
            <a:spLocks noGrp="1" noChangeArrowheads="1"/>
          </p:cNvSpPr>
          <p:nvPr>
            <p:ph type="body" idx="1"/>
          </p:nvPr>
        </p:nvSpPr>
        <p:spPr/>
        <p:txBody>
          <a:bodyPr/>
          <a:lstStyle/>
          <a:p>
            <a:pPr eaLnBrk="1" hangingPunct="1"/>
            <a:r>
              <a:rPr lang="en-US" altLang="el-GR" b="1" smtClean="0">
                <a:solidFill>
                  <a:schemeClr val="accent2"/>
                </a:solidFill>
              </a:rPr>
              <a:t>Public inheritance</a:t>
            </a:r>
            <a:endParaRPr lang="el-GR" altLang="el-GR" b="1" smtClean="0">
              <a:solidFill>
                <a:schemeClr val="accent2"/>
              </a:solidFill>
            </a:endParaRPr>
          </a:p>
          <a:p>
            <a:pPr lvl="1" eaLnBrk="1" hangingPunct="1"/>
            <a:r>
              <a:rPr lang="el-GR" altLang="el-GR" smtClean="0"/>
              <a:t>Ένα αντικείμενο της απορρέουσας κλάσης μπορεί να χρησιμοποιηθεί αντί για ένα αντικείμενο της βασικής κλάσης. Κάθε αντικείμενο απορρέουσας κλάσης είναι ένα είδος αντικειμένου της βασικής κλάσης.</a:t>
            </a:r>
          </a:p>
          <a:p>
            <a:pPr lvl="2" eaLnBrk="1" hangingPunct="1">
              <a:buFontTx/>
              <a:buNone/>
            </a:pPr>
            <a:r>
              <a:rPr lang="el-GR" altLang="el-GR" u="sng" smtClean="0"/>
              <a:t>Παράδειγμα : </a:t>
            </a:r>
            <a:r>
              <a:rPr lang="en-US" altLang="el-GR" u="sng" smtClean="0"/>
              <a:t>inher-12.cpp</a:t>
            </a:r>
            <a:endParaRPr lang="el-GR" altLang="el-GR" u="sng" smtClean="0"/>
          </a:p>
          <a:p>
            <a:pPr lvl="1" eaLnBrk="1" hangingPunct="1">
              <a:buFontTx/>
              <a:buNone/>
            </a:pPr>
            <a:endParaRPr lang="el-GR" altLang="el-GR" smtClean="0"/>
          </a:p>
          <a:p>
            <a:pPr eaLnBrk="1" hangingPunct="1"/>
            <a:r>
              <a:rPr lang="en-US" altLang="el-GR" b="1" smtClean="0">
                <a:solidFill>
                  <a:srgbClr val="009900"/>
                </a:solidFill>
              </a:rPr>
              <a:t>Private inheritance</a:t>
            </a:r>
            <a:endParaRPr lang="el-GR" altLang="el-GR" b="1" smtClean="0">
              <a:solidFill>
                <a:srgbClr val="009900"/>
              </a:solidFill>
            </a:endParaRPr>
          </a:p>
          <a:p>
            <a:pPr lvl="2" eaLnBrk="1" hangingPunct="1">
              <a:buFontTx/>
              <a:buNone/>
            </a:pPr>
            <a:r>
              <a:rPr lang="el-GR" altLang="el-GR" u="sng" smtClean="0"/>
              <a:t>Παράδειγμα : </a:t>
            </a:r>
            <a:r>
              <a:rPr lang="en-US" altLang="el-GR" u="sng" smtClean="0"/>
              <a:t>inher-13.cpp</a:t>
            </a:r>
            <a:r>
              <a:rPr lang="en-US" altLang="el-GR" smtClean="0"/>
              <a:t> (</a:t>
            </a:r>
            <a:r>
              <a:rPr lang="el-GR" altLang="el-GR" smtClean="0"/>
              <a:t>εμφανίζει 3 λάθη)</a:t>
            </a:r>
            <a:endParaRPr lang="el-GR" altLang="el-GR" b="1" smtClean="0">
              <a:solidFill>
                <a:srgbClr val="009900"/>
              </a:solidFill>
            </a:endParaRP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 name="Slide Number Placeholder 4"/>
          <p:cNvSpPr>
            <a:spLocks noGrp="1"/>
          </p:cNvSpPr>
          <p:nvPr>
            <p:ph type="sldNum" sz="quarter" idx="11"/>
          </p:nvPr>
        </p:nvSpPr>
        <p:spPr/>
        <p:txBody>
          <a:bodyPr/>
          <a:lstStyle/>
          <a:p>
            <a:pPr>
              <a:defRPr/>
            </a:pPr>
            <a:fld id="{BE9D0319-1441-4E77-8213-3FDF4DE62884}" type="slidenum">
              <a:rPr lang="el-GR" altLang="el-GR"/>
              <a:pPr>
                <a:defRPr/>
              </a:pPr>
              <a:t>81</a:t>
            </a:fld>
            <a:endParaRPr lang="el-GR" altLang="el-GR"/>
          </a:p>
        </p:txBody>
      </p:sp>
      <p:sp>
        <p:nvSpPr>
          <p:cNvPr id="74756" name="Rectangle 2"/>
          <p:cNvSpPr>
            <a:spLocks noGrp="1" noChangeArrowheads="1"/>
          </p:cNvSpPr>
          <p:nvPr>
            <p:ph type="title"/>
          </p:nvPr>
        </p:nvSpPr>
        <p:spPr/>
        <p:txBody>
          <a:bodyPr/>
          <a:lstStyle/>
          <a:p>
            <a:pPr eaLnBrk="1" hangingPunct="1"/>
            <a:r>
              <a:rPr lang="el-GR" altLang="el-GR" sz="2800" smtClean="0"/>
              <a:t>Πρόσβαση από τα μέλη της απορρέουσας κλάσης</a:t>
            </a:r>
            <a:endParaRPr lang="en-US" altLang="el-GR" sz="2800" smtClean="0"/>
          </a:p>
        </p:txBody>
      </p:sp>
      <p:graphicFrame>
        <p:nvGraphicFramePr>
          <p:cNvPr id="36903" name="Group 39"/>
          <p:cNvGraphicFramePr>
            <a:graphicFrameLocks noGrp="1"/>
          </p:cNvGraphicFramePr>
          <p:nvPr>
            <p:ph idx="1"/>
          </p:nvPr>
        </p:nvGraphicFramePr>
        <p:xfrm>
          <a:off x="304800" y="1371600"/>
          <a:ext cx="8534400" cy="3535363"/>
        </p:xfrm>
        <a:graphic>
          <a:graphicData uri="http://schemas.openxmlformats.org/drawingml/2006/table">
            <a:tbl>
              <a:tblPr/>
              <a:tblGrid>
                <a:gridCol w="2466975"/>
                <a:gridCol w="1800225"/>
                <a:gridCol w="2133600"/>
                <a:gridCol w="2133600"/>
              </a:tblGrid>
              <a:tr h="904875">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Private inheritance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Protected inheritance</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Public inheritance</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5188">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Private base class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Comic Sans MS" pitchFamily="66" charset="0"/>
                        </a:rPr>
                        <a:t>ΟΧΙ</a:t>
                      </a: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Comic Sans MS" pitchFamily="66" charset="0"/>
                        </a:rPr>
                        <a:t>ΟΧΙ</a:t>
                      </a: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Comic Sans MS" pitchFamily="66" charset="0"/>
                        </a:rPr>
                        <a:t>ΟΧΙ</a:t>
                      </a: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63600">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Protected base class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Comic Sans MS" pitchFamily="66" charset="0"/>
                        </a:rPr>
                        <a:t>ΟΧΙ</a:t>
                      </a: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rgbClr val="CC0000"/>
                          </a:solidFill>
                          <a:effectLst/>
                          <a:latin typeface="Comic Sans MS" pitchFamily="66" charset="0"/>
                        </a:rPr>
                        <a:t>ΝΑΙ</a:t>
                      </a:r>
                      <a:endParaRPr kumimoji="0" lang="en-US" altLang="el-GR" sz="2400" b="0" i="0" u="none" strike="noStrike" cap="none" normalizeH="0" baseline="0" smtClean="0">
                        <a:ln>
                          <a:noFill/>
                        </a:ln>
                        <a:solidFill>
                          <a:srgbClr val="CC0000"/>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rgbClr val="CC0000"/>
                          </a:solidFill>
                          <a:effectLst/>
                          <a:latin typeface="Comic Sans MS" pitchFamily="66" charset="0"/>
                        </a:rPr>
                        <a:t>ΝΑΙ</a:t>
                      </a:r>
                      <a:endParaRPr kumimoji="0" lang="en-US" altLang="el-GR" sz="2400" b="0" i="0" u="none" strike="noStrike" cap="none" normalizeH="0" baseline="0" smtClean="0">
                        <a:ln>
                          <a:noFill/>
                        </a:ln>
                        <a:solidFill>
                          <a:srgbClr val="CC0000"/>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01700">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altLang="el-GR" sz="2400" b="0" i="0" u="none" strike="noStrike" cap="none" normalizeH="0" baseline="0" smtClean="0">
                          <a:ln>
                            <a:noFill/>
                          </a:ln>
                          <a:solidFill>
                            <a:schemeClr val="tx1"/>
                          </a:solidFill>
                          <a:effectLst/>
                          <a:latin typeface="Comic Sans MS" pitchFamily="66" charset="0"/>
                        </a:rPr>
                        <a:t>Public base class data</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chemeClr val="tx1"/>
                          </a:solidFill>
                          <a:effectLst/>
                          <a:latin typeface="Comic Sans MS" pitchFamily="66" charset="0"/>
                        </a:rPr>
                        <a:t>ΟΧΙ</a:t>
                      </a:r>
                      <a:endParaRPr kumimoji="0" lang="en-US" altLang="el-GR" sz="2400" b="0" i="0" u="none" strike="noStrike" cap="none" normalizeH="0" baseline="0" smtClean="0">
                        <a:ln>
                          <a:noFill/>
                        </a:ln>
                        <a:solidFill>
                          <a:schemeClr val="tx1"/>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rgbClr val="CC0000"/>
                          </a:solidFill>
                          <a:effectLst/>
                          <a:latin typeface="Comic Sans MS" pitchFamily="66" charset="0"/>
                        </a:rPr>
                        <a:t>ΝΑΙ</a:t>
                      </a:r>
                      <a:endParaRPr kumimoji="0" lang="en-US" altLang="el-GR" sz="2400" b="0" i="0" u="none" strike="noStrike" cap="none" normalizeH="0" baseline="0" smtClean="0">
                        <a:ln>
                          <a:noFill/>
                        </a:ln>
                        <a:solidFill>
                          <a:srgbClr val="CC0000"/>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400">
                          <a:solidFill>
                            <a:schemeClr val="tx1"/>
                          </a:solidFill>
                          <a:latin typeface="Comic Sans MS" pitchFamily="66" charset="0"/>
                        </a:defRPr>
                      </a:lvl1pPr>
                      <a:lvl2pPr>
                        <a:spcBef>
                          <a:spcPct val="20000"/>
                        </a:spcBef>
                        <a:defRPr sz="2000">
                          <a:solidFill>
                            <a:schemeClr val="tx1"/>
                          </a:solidFill>
                          <a:latin typeface="Comic Sans MS" pitchFamily="66" charset="0"/>
                        </a:defRPr>
                      </a:lvl2pPr>
                      <a:lvl3pPr>
                        <a:spcBef>
                          <a:spcPct val="20000"/>
                        </a:spcBef>
                        <a:defRPr sz="2000">
                          <a:solidFill>
                            <a:schemeClr val="tx1"/>
                          </a:solidFill>
                          <a:latin typeface="Comic Sans MS" pitchFamily="66" charset="0"/>
                        </a:defRPr>
                      </a:lvl3pPr>
                      <a:lvl4pPr>
                        <a:spcBef>
                          <a:spcPct val="20000"/>
                        </a:spcBef>
                        <a:defRPr sz="2000">
                          <a:solidFill>
                            <a:schemeClr val="tx1"/>
                          </a:solidFill>
                          <a:latin typeface="Comic Sans MS" pitchFamily="66" charset="0"/>
                        </a:defRPr>
                      </a:lvl4pPr>
                      <a:lvl5pPr>
                        <a:spcBef>
                          <a:spcPct val="20000"/>
                        </a:spcBef>
                        <a:defRPr sz="2000">
                          <a:solidFill>
                            <a:schemeClr val="tx1"/>
                          </a:solidFill>
                          <a:latin typeface="Comic Sans MS" pitchFamily="66" charset="0"/>
                        </a:defRPr>
                      </a:lvl5pPr>
                      <a:lvl6pPr fontAlgn="base">
                        <a:spcBef>
                          <a:spcPct val="20000"/>
                        </a:spcBef>
                        <a:spcAft>
                          <a:spcPct val="0"/>
                        </a:spcAft>
                        <a:defRPr sz="2000">
                          <a:solidFill>
                            <a:schemeClr val="tx1"/>
                          </a:solidFill>
                          <a:latin typeface="Comic Sans MS" pitchFamily="66" charset="0"/>
                        </a:defRPr>
                      </a:lvl6pPr>
                      <a:lvl7pPr fontAlgn="base">
                        <a:spcBef>
                          <a:spcPct val="20000"/>
                        </a:spcBef>
                        <a:spcAft>
                          <a:spcPct val="0"/>
                        </a:spcAft>
                        <a:defRPr sz="2000">
                          <a:solidFill>
                            <a:schemeClr val="tx1"/>
                          </a:solidFill>
                          <a:latin typeface="Comic Sans MS" pitchFamily="66" charset="0"/>
                        </a:defRPr>
                      </a:lvl7pPr>
                      <a:lvl8pPr fontAlgn="base">
                        <a:spcBef>
                          <a:spcPct val="20000"/>
                        </a:spcBef>
                        <a:spcAft>
                          <a:spcPct val="0"/>
                        </a:spcAft>
                        <a:defRPr sz="2000">
                          <a:solidFill>
                            <a:schemeClr val="tx1"/>
                          </a:solidFill>
                          <a:latin typeface="Comic Sans MS" pitchFamily="66" charset="0"/>
                        </a:defRPr>
                      </a:lvl8pPr>
                      <a:lvl9pPr fontAlgn="base">
                        <a:spcBef>
                          <a:spcPct val="20000"/>
                        </a:spcBef>
                        <a:spcAft>
                          <a:spcPct val="0"/>
                        </a:spcAft>
                        <a:defRPr sz="2000">
                          <a:solidFill>
                            <a:schemeClr val="tx1"/>
                          </a:solidFill>
                          <a:latin typeface="Comic Sans MS" pitchFamily="66"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l-GR" altLang="el-GR" sz="2400" b="0" i="0" u="none" strike="noStrike" cap="none" normalizeH="0" baseline="0" smtClean="0">
                          <a:ln>
                            <a:noFill/>
                          </a:ln>
                          <a:solidFill>
                            <a:srgbClr val="CC0000"/>
                          </a:solidFill>
                          <a:effectLst/>
                          <a:latin typeface="Comic Sans MS" pitchFamily="66" charset="0"/>
                        </a:rPr>
                        <a:t>ΝΑΙ</a:t>
                      </a:r>
                      <a:endParaRPr kumimoji="0" lang="en-US" altLang="el-GR" sz="2400" b="0" i="0" u="none" strike="noStrike" cap="none" normalizeH="0" baseline="0" smtClean="0">
                        <a:ln>
                          <a:noFill/>
                        </a:ln>
                        <a:solidFill>
                          <a:srgbClr val="CC0000"/>
                        </a:solidFill>
                        <a:effectLst/>
                        <a:latin typeface="Comic Sans MS" pitchFamily="66"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lide Number Placeholder 4"/>
          <p:cNvSpPr>
            <a:spLocks noGrp="1"/>
          </p:cNvSpPr>
          <p:nvPr>
            <p:ph type="sldNum" sz="quarter" idx="11"/>
          </p:nvPr>
        </p:nvSpPr>
        <p:spPr/>
        <p:txBody>
          <a:bodyPr/>
          <a:lstStyle/>
          <a:p>
            <a:pPr>
              <a:defRPr/>
            </a:pPr>
            <a:fld id="{03C90602-2055-4496-804D-26EADD0BF4D4}" type="slidenum">
              <a:rPr lang="el-GR" altLang="el-GR"/>
              <a:pPr>
                <a:defRPr/>
              </a:pPr>
              <a:t>82</a:t>
            </a:fld>
            <a:endParaRPr lang="el-GR" altLang="el-GR"/>
          </a:p>
        </p:txBody>
      </p:sp>
      <p:sp>
        <p:nvSpPr>
          <p:cNvPr id="75780" name="Rectangle 2"/>
          <p:cNvSpPr>
            <a:spLocks noGrp="1" noChangeArrowheads="1"/>
          </p:cNvSpPr>
          <p:nvPr>
            <p:ph type="title"/>
          </p:nvPr>
        </p:nvSpPr>
        <p:spPr/>
        <p:txBody>
          <a:bodyPr/>
          <a:lstStyle/>
          <a:p>
            <a:pPr eaLnBrk="1" hangingPunct="1"/>
            <a:r>
              <a:rPr lang="el-GR" altLang="el-GR" sz="2800" smtClean="0"/>
              <a:t>8. Πολλαπλή Κληρονομικότητα (πολλών επιπέδων)</a:t>
            </a:r>
            <a:endParaRPr lang="en-US" altLang="el-GR" sz="2800" smtClean="0"/>
          </a:p>
        </p:txBody>
      </p:sp>
      <p:pic>
        <p:nvPicPr>
          <p:cNvPr id="75781" name="Picture 4"/>
          <p:cNvPicPr>
            <a:picLocks noChangeAspect="1" noChangeArrowheads="1"/>
          </p:cNvPicPr>
          <p:nvPr/>
        </p:nvPicPr>
        <p:blipFill>
          <a:blip r:embed="rId2">
            <a:extLst>
              <a:ext uri="{28A0092B-C50C-407E-A947-70E740481C1C}">
                <a14:useLocalDpi xmlns:a14="http://schemas.microsoft.com/office/drawing/2010/main" val="0"/>
              </a:ext>
            </a:extLst>
          </a:blip>
          <a:srcRect l="1137" t="15152" r="3409" b="15152"/>
          <a:stretch>
            <a:fillRect/>
          </a:stretch>
        </p:blipFill>
        <p:spPr bwMode="auto">
          <a:xfrm>
            <a:off x="1042988" y="1125538"/>
            <a:ext cx="7315200" cy="4005262"/>
          </a:xfrm>
          <a:prstGeom prst="rect">
            <a:avLst/>
          </a:prstGeom>
          <a:noFill/>
          <a:ln w="76200" cmpd="tri">
            <a:solidFill>
              <a:schemeClr val="tx2"/>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5782" name="Text Box 5"/>
          <p:cNvSpPr txBox="1">
            <a:spLocks noChangeArrowheads="1"/>
          </p:cNvSpPr>
          <p:nvPr/>
        </p:nvSpPr>
        <p:spPr bwMode="auto">
          <a:xfrm>
            <a:off x="1547813" y="5229225"/>
            <a:ext cx="6337300" cy="10156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sz="2400">
                <a:solidFill>
                  <a:schemeClr val="tx1"/>
                </a:solidFill>
                <a:latin typeface="Times New Roman" pitchFamily="18" charset="0"/>
              </a:defRPr>
            </a:lvl1pPr>
            <a:lvl2pPr marL="742950" indent="-285750" eaLnBrk="0" hangingPunct="0">
              <a:defRPr sz="2400">
                <a:solidFill>
                  <a:schemeClr val="tx1"/>
                </a:solidFill>
                <a:latin typeface="Times New Roman" pitchFamily="18" charset="0"/>
              </a:defRPr>
            </a:lvl2pPr>
            <a:lvl3pPr marL="1143000" indent="-228600" eaLnBrk="0" hangingPunct="0">
              <a:defRPr sz="2400">
                <a:solidFill>
                  <a:schemeClr val="tx1"/>
                </a:solidFill>
                <a:latin typeface="Times New Roman" pitchFamily="18" charset="0"/>
              </a:defRPr>
            </a:lvl3pPr>
            <a:lvl4pPr marL="1600200" indent="-228600" eaLnBrk="0" hangingPunct="0">
              <a:defRPr sz="2400">
                <a:solidFill>
                  <a:schemeClr val="tx1"/>
                </a:solidFill>
                <a:latin typeface="Times New Roman" pitchFamily="18" charset="0"/>
              </a:defRPr>
            </a:lvl4pPr>
            <a:lvl5pPr marL="2057400" indent="-228600" eaLnBrk="0" hangingPunct="0">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lgn="ctr" eaLnBrk="1" hangingPunct="1">
              <a:spcBef>
                <a:spcPct val="50000"/>
              </a:spcBef>
            </a:pPr>
            <a:r>
              <a:rPr lang="en-US" altLang="el-GR" b="1" dirty="0">
                <a:latin typeface="Comic Sans MS" pitchFamily="66" charset="0"/>
              </a:rPr>
              <a:t>Class DAG </a:t>
            </a:r>
            <a:r>
              <a:rPr lang="el-GR" altLang="el-GR" b="1" dirty="0">
                <a:latin typeface="Comic Sans MS" pitchFamily="66" charset="0"/>
              </a:rPr>
              <a:t>για μία </a:t>
            </a:r>
            <a:r>
              <a:rPr lang="el-GR" altLang="el-GR" b="1" dirty="0" smtClean="0">
                <a:latin typeface="Comic Sans MS" pitchFamily="66" charset="0"/>
              </a:rPr>
              <a:t>τράπεζα</a:t>
            </a:r>
            <a:endParaRPr lang="en-US" altLang="el-GR" b="1" dirty="0" smtClean="0">
              <a:latin typeface="Comic Sans MS" pitchFamily="66" charset="0"/>
            </a:endParaRPr>
          </a:p>
          <a:p>
            <a:pPr algn="ctr" eaLnBrk="1" hangingPunct="1">
              <a:spcBef>
                <a:spcPct val="50000"/>
              </a:spcBef>
            </a:pPr>
            <a:r>
              <a:rPr lang="en-US" altLang="el-GR" b="1" dirty="0" smtClean="0">
                <a:solidFill>
                  <a:srgbClr val="0000FF"/>
                </a:solidFill>
                <a:latin typeface="Comic Sans MS" pitchFamily="66" charset="0"/>
              </a:rPr>
              <a:t>DAG</a:t>
            </a:r>
            <a:r>
              <a:rPr lang="en-US" altLang="el-GR" b="1" dirty="0" smtClean="0">
                <a:latin typeface="Comic Sans MS" pitchFamily="66" charset="0"/>
              </a:rPr>
              <a:t> : </a:t>
            </a:r>
            <a:r>
              <a:rPr lang="en-US" altLang="el-GR" b="1" dirty="0" smtClean="0">
                <a:solidFill>
                  <a:srgbClr val="0000FF"/>
                </a:solidFill>
                <a:latin typeface="Comic Sans MS" pitchFamily="66" charset="0"/>
              </a:rPr>
              <a:t>D</a:t>
            </a:r>
            <a:r>
              <a:rPr lang="en-US" altLang="el-GR" b="1" dirty="0" smtClean="0">
                <a:latin typeface="Comic Sans MS" pitchFamily="66" charset="0"/>
              </a:rPr>
              <a:t>irected </a:t>
            </a:r>
            <a:r>
              <a:rPr lang="en-US" altLang="el-GR" b="1" dirty="0" smtClean="0">
                <a:solidFill>
                  <a:srgbClr val="0000FF"/>
                </a:solidFill>
                <a:latin typeface="Comic Sans MS" pitchFamily="66" charset="0"/>
              </a:rPr>
              <a:t>A</a:t>
            </a:r>
            <a:r>
              <a:rPr lang="en-US" altLang="el-GR" b="1" dirty="0" smtClean="0">
                <a:latin typeface="Comic Sans MS" pitchFamily="66" charset="0"/>
              </a:rPr>
              <a:t>cyclic </a:t>
            </a:r>
            <a:r>
              <a:rPr lang="en-US" altLang="el-GR" b="1" dirty="0" smtClean="0">
                <a:solidFill>
                  <a:srgbClr val="0000FF"/>
                </a:solidFill>
                <a:latin typeface="Comic Sans MS" pitchFamily="66" charset="0"/>
              </a:rPr>
              <a:t>G</a:t>
            </a:r>
            <a:r>
              <a:rPr lang="en-US" altLang="el-GR" b="1" dirty="0" smtClean="0">
                <a:latin typeface="Comic Sans MS" pitchFamily="66" charset="0"/>
              </a:rPr>
              <a:t>raph</a:t>
            </a:r>
            <a:endParaRPr lang="en-US" altLang="el-GR" b="1" dirty="0">
              <a:latin typeface="Comic Sans MS" pitchFamily="66" charset="0"/>
            </a:endParaRP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653C0282-2415-4A97-972A-850A172F07E5}" type="slidenum">
              <a:rPr lang="el-GR" altLang="el-GR"/>
              <a:pPr>
                <a:defRPr/>
              </a:pPr>
              <a:t>83</a:t>
            </a:fld>
            <a:endParaRPr lang="el-GR" altLang="el-GR"/>
          </a:p>
        </p:txBody>
      </p:sp>
      <p:sp>
        <p:nvSpPr>
          <p:cNvPr id="76804" name="Rectangle 2"/>
          <p:cNvSpPr>
            <a:spLocks noGrp="1" noChangeArrowheads="1"/>
          </p:cNvSpPr>
          <p:nvPr>
            <p:ph type="title"/>
          </p:nvPr>
        </p:nvSpPr>
        <p:spPr>
          <a:xfrm>
            <a:off x="304800" y="304800"/>
            <a:ext cx="8458200" cy="603250"/>
          </a:xfrm>
        </p:spPr>
        <p:txBody>
          <a:bodyPr/>
          <a:lstStyle/>
          <a:p>
            <a:pPr eaLnBrk="1" hangingPunct="1"/>
            <a:endParaRPr lang="en-US" altLang="el-GR" sz="1800" smtClean="0"/>
          </a:p>
        </p:txBody>
      </p:sp>
      <p:sp>
        <p:nvSpPr>
          <p:cNvPr id="76805" name="Rectangle 3"/>
          <p:cNvSpPr>
            <a:spLocks noGrp="1" noChangeArrowheads="1"/>
          </p:cNvSpPr>
          <p:nvPr>
            <p:ph type="body" idx="1"/>
          </p:nvPr>
        </p:nvSpPr>
        <p:spPr>
          <a:xfrm>
            <a:off x="395288" y="1196975"/>
            <a:ext cx="8208962" cy="4895850"/>
          </a:xfrm>
        </p:spPr>
        <p:txBody>
          <a:bodyPr/>
          <a:lstStyle/>
          <a:p>
            <a:pPr eaLnBrk="1" hangingPunct="1">
              <a:lnSpc>
                <a:spcPct val="90000"/>
              </a:lnSpc>
            </a:pPr>
            <a:r>
              <a:rPr lang="el-GR" altLang="el-GR" dirty="0" smtClean="0"/>
              <a:t>Στην πολλαπλή κληρονομικότητα μια κλάση μπορεί να έχει περισσότερες από μία </a:t>
            </a:r>
            <a:r>
              <a:rPr lang="el-GR" altLang="el-GR" dirty="0" err="1" smtClean="0"/>
              <a:t>υπερκλάσεις</a:t>
            </a:r>
            <a:r>
              <a:rPr lang="el-GR" altLang="el-GR" dirty="0" smtClean="0"/>
              <a:t>. </a:t>
            </a:r>
            <a:endParaRPr lang="en-US" altLang="el-GR" dirty="0" smtClean="0"/>
          </a:p>
          <a:p>
            <a:pPr lvl="1" eaLnBrk="1" hangingPunct="1">
              <a:lnSpc>
                <a:spcPct val="90000"/>
              </a:lnSpc>
            </a:pPr>
            <a:r>
              <a:rPr lang="el-GR" altLang="el-GR" dirty="0" smtClean="0"/>
              <a:t>Οι σχέσεις μεταξύ των κλάσεων / υποκλάσεων αναπαρίστανται από ένα κατευθυνόμενο </a:t>
            </a:r>
            <a:r>
              <a:rPr lang="el-GR" altLang="el-GR" dirty="0" err="1" smtClean="0"/>
              <a:t>άκυκλο</a:t>
            </a:r>
            <a:r>
              <a:rPr lang="el-GR" altLang="el-GR" dirty="0" smtClean="0"/>
              <a:t> γράφημα (</a:t>
            </a:r>
            <a:r>
              <a:rPr lang="en-US" altLang="el-GR" dirty="0" smtClean="0"/>
              <a:t> </a:t>
            </a:r>
            <a:r>
              <a:rPr lang="en-US" altLang="el-GR" b="1" dirty="0" smtClean="0">
                <a:solidFill>
                  <a:srgbClr val="0000FF"/>
                </a:solidFill>
              </a:rPr>
              <a:t>directed acyclic graph</a:t>
            </a:r>
            <a:r>
              <a:rPr lang="en-US" altLang="el-GR" dirty="0" smtClean="0">
                <a:solidFill>
                  <a:srgbClr val="0000FF"/>
                </a:solidFill>
              </a:rPr>
              <a:t> (</a:t>
            </a:r>
            <a:r>
              <a:rPr lang="en-US" altLang="el-GR" b="1" dirty="0" smtClean="0">
                <a:solidFill>
                  <a:srgbClr val="0000FF"/>
                </a:solidFill>
              </a:rPr>
              <a:t>DAG</a:t>
            </a:r>
            <a:r>
              <a:rPr lang="en-US" altLang="el-GR" dirty="0" smtClean="0">
                <a:solidFill>
                  <a:srgbClr val="0000FF"/>
                </a:solidFill>
              </a:rPr>
              <a:t>) </a:t>
            </a:r>
            <a:r>
              <a:rPr lang="el-GR" altLang="el-GR" dirty="0" smtClean="0"/>
              <a:t>)</a:t>
            </a:r>
            <a:endParaRPr lang="en-US" altLang="el-GR" dirty="0" smtClean="0"/>
          </a:p>
          <a:p>
            <a:pPr lvl="1" eaLnBrk="1" hangingPunct="1">
              <a:lnSpc>
                <a:spcPct val="90000"/>
              </a:lnSpc>
            </a:pPr>
            <a:r>
              <a:rPr lang="el-GR" altLang="el-GR" dirty="0" smtClean="0"/>
              <a:t>Η αναπαράσταση αυτή είναι ιδιαίτερα χρήσιμη όταν τα αντικείμενα μπορούν να κατηγοριοποιηθούν με περισσότερους από έναν τρόπους που είναι ανεξάρτητοι μεταξύ τους. </a:t>
            </a:r>
            <a:endParaRPr lang="en-US" altLang="el-GR" dirty="0" smtClean="0"/>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A977CA51-5191-48C4-861A-636B201A6807}" type="slidenum">
              <a:rPr lang="el-GR" altLang="el-GR"/>
              <a:pPr>
                <a:defRPr/>
              </a:pPr>
              <a:t>84</a:t>
            </a:fld>
            <a:endParaRPr lang="el-GR" altLang="el-GR"/>
          </a:p>
        </p:txBody>
      </p:sp>
      <p:sp>
        <p:nvSpPr>
          <p:cNvPr id="77828" name="Rectangle 2"/>
          <p:cNvSpPr>
            <a:spLocks noGrp="1" noChangeArrowheads="1"/>
          </p:cNvSpPr>
          <p:nvPr>
            <p:ph type="title"/>
          </p:nvPr>
        </p:nvSpPr>
        <p:spPr/>
        <p:txBody>
          <a:bodyPr/>
          <a:lstStyle/>
          <a:p>
            <a:pPr eaLnBrk="1" hangingPunct="1"/>
            <a:r>
              <a:rPr lang="el-GR" altLang="el-GR" smtClean="0"/>
              <a:t>Παράδειγμα</a:t>
            </a:r>
            <a:endParaRPr lang="en-GB" altLang="el-GR" smtClean="0"/>
          </a:p>
        </p:txBody>
      </p:sp>
      <p:sp>
        <p:nvSpPr>
          <p:cNvPr id="77829" name="Rectangle 3"/>
          <p:cNvSpPr>
            <a:spLocks noGrp="1" noChangeArrowheads="1"/>
          </p:cNvSpPr>
          <p:nvPr>
            <p:ph type="body" idx="1"/>
          </p:nvPr>
        </p:nvSpPr>
        <p:spPr>
          <a:xfrm>
            <a:off x="161925" y="1295400"/>
            <a:ext cx="8820150" cy="4800600"/>
          </a:xfrm>
        </p:spPr>
        <p:txBody>
          <a:bodyPr/>
          <a:lstStyle/>
          <a:p>
            <a:pPr lvl="1" eaLnBrk="1" hangingPunct="1">
              <a:spcBef>
                <a:spcPct val="0"/>
              </a:spcBef>
              <a:buFontTx/>
              <a:buNone/>
            </a:pPr>
            <a:r>
              <a:rPr lang="en-GB" altLang="el-GR" smtClean="0"/>
              <a:t>class alpha      // first generation</a:t>
            </a:r>
          </a:p>
          <a:p>
            <a:pPr lvl="1" eaLnBrk="1" hangingPunct="1">
              <a:spcBef>
                <a:spcPct val="0"/>
              </a:spcBef>
              <a:buFontTx/>
              <a:buNone/>
            </a:pPr>
            <a:r>
              <a:rPr lang="en-GB" altLang="el-GR" smtClean="0"/>
              <a:t>   {  };</a:t>
            </a:r>
          </a:p>
          <a:p>
            <a:pPr lvl="1" eaLnBrk="1" hangingPunct="1">
              <a:spcBef>
                <a:spcPct val="0"/>
              </a:spcBef>
              <a:buFontTx/>
              <a:buNone/>
            </a:pPr>
            <a:r>
              <a:rPr lang="en-GB" altLang="el-GR" smtClean="0"/>
              <a:t>class beta : public alpha // second generation</a:t>
            </a:r>
          </a:p>
          <a:p>
            <a:pPr lvl="1" eaLnBrk="1" hangingPunct="1">
              <a:spcBef>
                <a:spcPct val="0"/>
              </a:spcBef>
              <a:buFontTx/>
              <a:buNone/>
            </a:pPr>
            <a:r>
              <a:rPr lang="en-GB" altLang="el-GR" smtClean="0"/>
              <a:t>   {  };</a:t>
            </a:r>
          </a:p>
          <a:p>
            <a:pPr lvl="1" eaLnBrk="1" hangingPunct="1">
              <a:spcBef>
                <a:spcPct val="0"/>
              </a:spcBef>
              <a:buFontTx/>
              <a:buNone/>
            </a:pPr>
            <a:r>
              <a:rPr lang="en-GB" altLang="el-GR" smtClean="0"/>
              <a:t>class gamma : public beta // third generation</a:t>
            </a:r>
          </a:p>
          <a:p>
            <a:pPr lvl="1" eaLnBrk="1" hangingPunct="1">
              <a:spcBef>
                <a:spcPct val="0"/>
              </a:spcBef>
              <a:buFontTx/>
              <a:buNone/>
            </a:pPr>
            <a:r>
              <a:rPr lang="en-GB" altLang="el-GR" smtClean="0"/>
              <a:t>   {  };</a:t>
            </a:r>
          </a:p>
          <a:p>
            <a:pPr lvl="1" eaLnBrk="1" hangingPunct="1">
              <a:spcBef>
                <a:spcPct val="0"/>
              </a:spcBef>
              <a:buFontTx/>
              <a:buNone/>
            </a:pPr>
            <a:r>
              <a:rPr lang="en-GB" altLang="el-GR" smtClean="0"/>
              <a:t>class delta : public gamma // fourth generation</a:t>
            </a:r>
          </a:p>
          <a:p>
            <a:pPr lvl="1" eaLnBrk="1" hangingPunct="1">
              <a:spcBef>
                <a:spcPct val="0"/>
              </a:spcBef>
              <a:buFontTx/>
              <a:buNone/>
            </a:pPr>
            <a:r>
              <a:rPr lang="en-GB" altLang="el-GR" smtClean="0"/>
              <a:t>   {  };</a:t>
            </a:r>
          </a:p>
          <a:p>
            <a:pPr eaLnBrk="1" hangingPunct="1"/>
            <a:r>
              <a:rPr lang="el-GR" altLang="el-GR" sz="2400" b="1" smtClean="0">
                <a:solidFill>
                  <a:srgbClr val="CC0000"/>
                </a:solidFill>
              </a:rPr>
              <a:t>Κάθε απορρέουσα κλάση έχει πρόσβαση σε όλους τους προγόνους της.</a:t>
            </a:r>
          </a:p>
          <a:p>
            <a:pPr lvl="2" eaLnBrk="1" hangingPunct="1">
              <a:buFontTx/>
              <a:buNone/>
            </a:pPr>
            <a:r>
              <a:rPr lang="el-GR" altLang="el-GR" sz="2800" u="sng" smtClean="0"/>
              <a:t>Παράδειγμα : </a:t>
            </a:r>
            <a:r>
              <a:rPr lang="en-US" altLang="el-GR" sz="2800" u="sng" smtClean="0"/>
              <a:t>inher-14.cpp</a:t>
            </a:r>
            <a:endParaRPr lang="el-GR" altLang="el-GR" sz="2800" u="sng" smtClean="0"/>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A1439009-176D-48F0-948B-69213D11BB10}" type="slidenum">
              <a:rPr lang="el-GR" altLang="el-GR"/>
              <a:pPr>
                <a:defRPr/>
              </a:pPr>
              <a:t>85</a:t>
            </a:fld>
            <a:endParaRPr lang="el-GR" altLang="el-GR"/>
          </a:p>
        </p:txBody>
      </p:sp>
      <p:sp>
        <p:nvSpPr>
          <p:cNvPr id="78852" name="Rectangle 2"/>
          <p:cNvSpPr>
            <a:spLocks noGrp="1" noChangeArrowheads="1"/>
          </p:cNvSpPr>
          <p:nvPr>
            <p:ph type="title"/>
          </p:nvPr>
        </p:nvSpPr>
        <p:spPr/>
        <p:txBody>
          <a:bodyPr/>
          <a:lstStyle/>
          <a:p>
            <a:pPr eaLnBrk="1" hangingPunct="1"/>
            <a:r>
              <a:rPr lang="en-US" altLang="el-GR" sz="2800" b="1" smtClean="0"/>
              <a:t>Constructors </a:t>
            </a:r>
            <a:r>
              <a:rPr lang="el-GR" altLang="el-GR" sz="2800" b="1" smtClean="0"/>
              <a:t>σε κληρονομικότητα πολλών επιπέδων</a:t>
            </a:r>
            <a:endParaRPr lang="en-GB" altLang="el-GR" sz="2800" b="1" smtClean="0"/>
          </a:p>
        </p:txBody>
      </p:sp>
      <p:sp>
        <p:nvSpPr>
          <p:cNvPr id="78853" name="Rectangle 3"/>
          <p:cNvSpPr>
            <a:spLocks noGrp="1" noChangeArrowheads="1"/>
          </p:cNvSpPr>
          <p:nvPr>
            <p:ph type="body" idx="1"/>
          </p:nvPr>
        </p:nvSpPr>
        <p:spPr/>
        <p:txBody>
          <a:bodyPr/>
          <a:lstStyle/>
          <a:p>
            <a:pPr eaLnBrk="1" hangingPunct="1">
              <a:buFontTx/>
              <a:buNone/>
            </a:pPr>
            <a:r>
              <a:rPr lang="el-GR" altLang="el-GR" u="sng" smtClean="0"/>
              <a:t>Παράδειγμα : </a:t>
            </a:r>
            <a:r>
              <a:rPr lang="en-US" altLang="el-GR" u="sng" smtClean="0"/>
              <a:t>inher-15.cpp</a:t>
            </a:r>
            <a:endParaRPr lang="el-GR" altLang="el-GR" u="sng" smtClean="0"/>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B9A0D973-4FD3-4E9F-AA72-0BA36019C828}" type="slidenum">
              <a:rPr lang="el-GR" altLang="el-GR"/>
              <a:pPr>
                <a:defRPr/>
              </a:pPr>
              <a:t>86</a:t>
            </a:fld>
            <a:endParaRPr lang="el-GR" altLang="el-GR"/>
          </a:p>
        </p:txBody>
      </p:sp>
      <p:sp>
        <p:nvSpPr>
          <p:cNvPr id="79876" name="Rectangle 2"/>
          <p:cNvSpPr>
            <a:spLocks noGrp="1" noChangeArrowheads="1"/>
          </p:cNvSpPr>
          <p:nvPr>
            <p:ph type="title"/>
          </p:nvPr>
        </p:nvSpPr>
        <p:spPr/>
        <p:txBody>
          <a:bodyPr/>
          <a:lstStyle/>
          <a:p>
            <a:pPr eaLnBrk="1" hangingPunct="1"/>
            <a:r>
              <a:rPr lang="el-GR" altLang="el-GR" b="1" smtClean="0"/>
              <a:t>Σύνθεση</a:t>
            </a:r>
            <a:endParaRPr lang="en-GB" altLang="el-GR" b="1" smtClean="0"/>
          </a:p>
        </p:txBody>
      </p:sp>
      <p:sp>
        <p:nvSpPr>
          <p:cNvPr id="79877" name="Rectangle 3"/>
          <p:cNvSpPr>
            <a:spLocks noGrp="1" noChangeArrowheads="1"/>
          </p:cNvSpPr>
          <p:nvPr>
            <p:ph type="body" idx="1"/>
          </p:nvPr>
        </p:nvSpPr>
        <p:spPr/>
        <p:txBody>
          <a:bodyPr/>
          <a:lstStyle/>
          <a:p>
            <a:pPr eaLnBrk="1" hangingPunct="1"/>
            <a:r>
              <a:rPr lang="el-GR" altLang="el-GR" smtClean="0"/>
              <a:t>Είναι η τοποθέτηση ενός αντικειμένου μιας κλάσης μέσα σε ένα αντικείμενο</a:t>
            </a:r>
            <a:r>
              <a:rPr lang="en-US" altLang="el-GR" smtClean="0"/>
              <a:t> </a:t>
            </a:r>
            <a:r>
              <a:rPr lang="el-GR" altLang="el-GR" smtClean="0"/>
              <a:t>μιας άλλης κλάσης.</a:t>
            </a:r>
          </a:p>
          <a:p>
            <a:pPr lvl="1" eaLnBrk="1" hangingPunct="1">
              <a:buFontTx/>
              <a:buNone/>
            </a:pPr>
            <a:endParaRPr lang="el-GR" altLang="el-GR" smtClean="0"/>
          </a:p>
          <a:p>
            <a:pPr lvl="1" eaLnBrk="1" hangingPunct="1">
              <a:buFontTx/>
              <a:buNone/>
            </a:pPr>
            <a:r>
              <a:rPr lang="el-GR" altLang="el-GR" u="sng" smtClean="0"/>
              <a:t>Παράδειγμα : </a:t>
            </a:r>
            <a:r>
              <a:rPr lang="en-US" altLang="el-GR" u="sng" smtClean="0"/>
              <a:t>inher-16.cpp</a:t>
            </a:r>
            <a:endParaRPr lang="el-GR" altLang="el-GR" u="sng" smtClean="0"/>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C3375F19-DFE4-43CD-875F-3B1513214861}" type="slidenum">
              <a:rPr lang="el-GR" altLang="el-GR"/>
              <a:pPr>
                <a:defRPr/>
              </a:pPr>
              <a:t>87</a:t>
            </a:fld>
            <a:endParaRPr lang="el-GR" altLang="el-GR"/>
          </a:p>
        </p:txBody>
      </p:sp>
      <p:sp>
        <p:nvSpPr>
          <p:cNvPr id="80900" name="Rectangle 2"/>
          <p:cNvSpPr>
            <a:spLocks noGrp="1" noChangeArrowheads="1"/>
          </p:cNvSpPr>
          <p:nvPr>
            <p:ph type="title"/>
          </p:nvPr>
        </p:nvSpPr>
        <p:spPr/>
        <p:txBody>
          <a:bodyPr/>
          <a:lstStyle/>
          <a:p>
            <a:pPr eaLnBrk="1" hangingPunct="1"/>
            <a:r>
              <a:rPr lang="el-GR" altLang="el-GR" b="1" smtClean="0"/>
              <a:t>Πολλαπλή κληρονομικότητα</a:t>
            </a:r>
            <a:endParaRPr lang="en-GB" altLang="el-GR" b="1" smtClean="0"/>
          </a:p>
        </p:txBody>
      </p:sp>
      <p:sp>
        <p:nvSpPr>
          <p:cNvPr id="80901" name="Rectangle 3"/>
          <p:cNvSpPr>
            <a:spLocks noGrp="1" noChangeArrowheads="1"/>
          </p:cNvSpPr>
          <p:nvPr>
            <p:ph type="body" idx="1"/>
          </p:nvPr>
        </p:nvSpPr>
        <p:spPr/>
        <p:txBody>
          <a:bodyPr/>
          <a:lstStyle/>
          <a:p>
            <a:pPr eaLnBrk="1" hangingPunct="1"/>
            <a:r>
              <a:rPr lang="el-GR" altLang="el-GR" b="1" smtClean="0"/>
              <a:t>Μια απορρέουσα κλάση κληρονομεί από δύο ή περισσότερες βασικές κλάσεις</a:t>
            </a:r>
          </a:p>
          <a:p>
            <a:pPr eaLnBrk="1" hangingPunct="1">
              <a:spcBef>
                <a:spcPct val="0"/>
              </a:spcBef>
              <a:buFontTx/>
              <a:buNone/>
            </a:pPr>
            <a:endParaRPr lang="el-GR" altLang="el-GR" smtClean="0">
              <a:latin typeface="Courier New" pitchFamily="49" charset="0"/>
            </a:endParaRPr>
          </a:p>
          <a:p>
            <a:pPr lvl="1" eaLnBrk="1" hangingPunct="1">
              <a:spcBef>
                <a:spcPct val="0"/>
              </a:spcBef>
              <a:buFontTx/>
              <a:buNone/>
            </a:pPr>
            <a:r>
              <a:rPr lang="en-GB" altLang="el-GR" b="1" smtClean="0">
                <a:solidFill>
                  <a:srgbClr val="CC0000"/>
                </a:solidFill>
              </a:rPr>
              <a:t>class Base1</a:t>
            </a:r>
          </a:p>
          <a:p>
            <a:pPr lvl="1" eaLnBrk="1" hangingPunct="1">
              <a:spcBef>
                <a:spcPct val="0"/>
              </a:spcBef>
              <a:buFontTx/>
              <a:buNone/>
            </a:pPr>
            <a:r>
              <a:rPr lang="en-GB" altLang="el-GR" b="1" smtClean="0">
                <a:solidFill>
                  <a:srgbClr val="CC0000"/>
                </a:solidFill>
              </a:rPr>
              <a:t>   {   };</a:t>
            </a:r>
          </a:p>
          <a:p>
            <a:pPr lvl="1" eaLnBrk="1" hangingPunct="1">
              <a:spcBef>
                <a:spcPct val="0"/>
              </a:spcBef>
              <a:buFontTx/>
              <a:buNone/>
            </a:pPr>
            <a:r>
              <a:rPr lang="en-GB" altLang="el-GR" b="1" smtClean="0">
                <a:solidFill>
                  <a:srgbClr val="CC0000"/>
                </a:solidFill>
              </a:rPr>
              <a:t>class Base2</a:t>
            </a:r>
          </a:p>
          <a:p>
            <a:pPr lvl="1" eaLnBrk="1" hangingPunct="1">
              <a:spcBef>
                <a:spcPct val="0"/>
              </a:spcBef>
              <a:buFontTx/>
              <a:buNone/>
            </a:pPr>
            <a:r>
              <a:rPr lang="en-GB" altLang="el-GR" b="1" smtClean="0">
                <a:solidFill>
                  <a:srgbClr val="CC0000"/>
                </a:solidFill>
              </a:rPr>
              <a:t>   {   };</a:t>
            </a:r>
          </a:p>
          <a:p>
            <a:pPr lvl="1" eaLnBrk="1" hangingPunct="1">
              <a:spcBef>
                <a:spcPct val="0"/>
              </a:spcBef>
              <a:buFontTx/>
              <a:buNone/>
            </a:pPr>
            <a:r>
              <a:rPr lang="en-GB" altLang="el-GR" b="1" smtClean="0">
                <a:solidFill>
                  <a:srgbClr val="CC0000"/>
                </a:solidFill>
              </a:rPr>
              <a:t>class Derv : public Base1, public Base2</a:t>
            </a:r>
          </a:p>
          <a:p>
            <a:pPr lvl="1" eaLnBrk="1" hangingPunct="1">
              <a:spcBef>
                <a:spcPct val="0"/>
              </a:spcBef>
              <a:buFontTx/>
              <a:buNone/>
            </a:pPr>
            <a:r>
              <a:rPr lang="en-GB" altLang="el-GR" b="1" smtClean="0">
                <a:solidFill>
                  <a:srgbClr val="CC0000"/>
                </a:solidFill>
              </a:rPr>
              <a:t>   {   };</a:t>
            </a:r>
          </a:p>
          <a:p>
            <a:pPr eaLnBrk="1" hangingPunct="1">
              <a:buFontTx/>
              <a:buNone/>
            </a:pPr>
            <a:endParaRPr lang="el-GR" altLang="el-GR" b="1" smtClean="0">
              <a:solidFill>
                <a:schemeClr val="accent2"/>
              </a:solidFill>
            </a:endParaRPr>
          </a:p>
          <a:p>
            <a:pPr eaLnBrk="1" hangingPunct="1">
              <a:buFontTx/>
              <a:buNone/>
            </a:pPr>
            <a:r>
              <a:rPr lang="el-GR" altLang="el-GR" b="1" u="sng" smtClean="0">
                <a:solidFill>
                  <a:schemeClr val="accent2"/>
                </a:solidFill>
              </a:rPr>
              <a:t>Παράδειγμα : </a:t>
            </a:r>
            <a:r>
              <a:rPr lang="en-US" altLang="el-GR" b="1" u="sng" smtClean="0">
                <a:solidFill>
                  <a:schemeClr val="accent2"/>
                </a:solidFill>
              </a:rPr>
              <a:t>inher-17.cpp</a:t>
            </a:r>
            <a:endParaRPr lang="el-GR" altLang="el-GR" b="1" u="sng" smtClean="0">
              <a:solidFill>
                <a:schemeClr val="accent2"/>
              </a:solidFill>
            </a:endParaRP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DCE58B70-B39F-4A92-8AF7-ED2BDAAD9719}" type="slidenum">
              <a:rPr lang="el-GR" altLang="el-GR"/>
              <a:pPr>
                <a:defRPr/>
              </a:pPr>
              <a:t>88</a:t>
            </a:fld>
            <a:endParaRPr lang="el-GR" altLang="el-GR"/>
          </a:p>
        </p:txBody>
      </p:sp>
      <p:sp>
        <p:nvSpPr>
          <p:cNvPr id="81924" name="Rectangle 2"/>
          <p:cNvSpPr>
            <a:spLocks noGrp="1" noChangeArrowheads="1"/>
          </p:cNvSpPr>
          <p:nvPr>
            <p:ph type="title"/>
          </p:nvPr>
        </p:nvSpPr>
        <p:spPr/>
        <p:txBody>
          <a:bodyPr/>
          <a:lstStyle/>
          <a:p>
            <a:pPr eaLnBrk="1" hangingPunct="1"/>
            <a:r>
              <a:rPr lang="el-GR" altLang="el-GR" b="1" smtClean="0"/>
              <a:t>Πολλαπλή κληρονομικότητα ή σύνθεση;</a:t>
            </a:r>
            <a:endParaRPr lang="en-GB" altLang="el-GR" b="1" smtClean="0"/>
          </a:p>
        </p:txBody>
      </p:sp>
      <p:sp>
        <p:nvSpPr>
          <p:cNvPr id="81925" name="Rectangle 3"/>
          <p:cNvSpPr>
            <a:spLocks noGrp="1" noChangeArrowheads="1"/>
          </p:cNvSpPr>
          <p:nvPr>
            <p:ph type="body" idx="1"/>
          </p:nvPr>
        </p:nvSpPr>
        <p:spPr/>
        <p:txBody>
          <a:bodyPr/>
          <a:lstStyle/>
          <a:p>
            <a:pPr eaLnBrk="1" hangingPunct="1">
              <a:buFontTx/>
              <a:buNone/>
            </a:pPr>
            <a:r>
              <a:rPr lang="el-GR" altLang="el-GR" u="sng" smtClean="0"/>
              <a:t>Παράδειγμα : </a:t>
            </a:r>
            <a:r>
              <a:rPr lang="en-US" altLang="el-GR" u="sng" smtClean="0"/>
              <a:t>inher-18.cpp</a:t>
            </a:r>
            <a:endParaRPr lang="en-GB" altLang="el-GR" u="sng" smtClean="0"/>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F048D28-FD58-476D-B772-890463729D1D}" type="slidenum">
              <a:rPr lang="el-GR" altLang="el-GR"/>
              <a:pPr>
                <a:defRPr/>
              </a:pPr>
              <a:t>89</a:t>
            </a:fld>
            <a:endParaRPr lang="el-GR" altLang="el-GR"/>
          </a:p>
        </p:txBody>
      </p:sp>
      <p:sp>
        <p:nvSpPr>
          <p:cNvPr id="82948" name="Rectangle 2"/>
          <p:cNvSpPr>
            <a:spLocks noGrp="1" noChangeArrowheads="1"/>
          </p:cNvSpPr>
          <p:nvPr>
            <p:ph type="title"/>
          </p:nvPr>
        </p:nvSpPr>
        <p:spPr/>
        <p:txBody>
          <a:bodyPr/>
          <a:lstStyle/>
          <a:p>
            <a:pPr eaLnBrk="1" hangingPunct="1"/>
            <a:r>
              <a:rPr lang="el-GR" altLang="el-GR" smtClean="0"/>
              <a:t>Παρατηρήσεις – οδηγίες (1)</a:t>
            </a:r>
            <a:endParaRPr lang="en-US" altLang="el-GR" smtClean="0"/>
          </a:p>
        </p:txBody>
      </p:sp>
      <p:sp>
        <p:nvSpPr>
          <p:cNvPr id="82949" name="Rectangle 3"/>
          <p:cNvSpPr>
            <a:spLocks noGrp="1" noChangeArrowheads="1"/>
          </p:cNvSpPr>
          <p:nvPr>
            <p:ph type="body" idx="1"/>
          </p:nvPr>
        </p:nvSpPr>
        <p:spPr/>
        <p:txBody>
          <a:bodyPr/>
          <a:lstStyle/>
          <a:p>
            <a:pPr eaLnBrk="1" hangingPunct="1"/>
            <a:r>
              <a:rPr lang="el-GR" altLang="el-GR" smtClean="0"/>
              <a:t>Οποιοδήποτε τμήμα κώδικα έχει γραφεί για τη διαχείριση μιας βασικής κλάσης θα λειτουργήσει επίσης με οποιαδήποτε κλάση απορρέει από τη βασική κλάση.</a:t>
            </a:r>
          </a:p>
          <a:p>
            <a:pPr eaLnBrk="1" hangingPunct="1"/>
            <a:r>
              <a:rPr lang="el-GR" altLang="el-GR" smtClean="0"/>
              <a:t>Εξ αιτίας της κληρονομικότητας :</a:t>
            </a:r>
          </a:p>
          <a:p>
            <a:pPr lvl="1" eaLnBrk="1" hangingPunct="1"/>
            <a:r>
              <a:rPr lang="el-GR" altLang="el-GR" smtClean="0"/>
              <a:t>Ο τύπος της πραγματικής παραμέτρου στην </a:t>
            </a:r>
            <a:r>
              <a:rPr lang="en-US" altLang="el-GR" smtClean="0"/>
              <a:t>C++ </a:t>
            </a:r>
            <a:r>
              <a:rPr lang="el-GR" altLang="el-GR" smtClean="0"/>
              <a:t>μπορεί να είναι μια κλάση που απορρέει από την κλάση στην οποία ανήκει η τυπική παράμετρος</a:t>
            </a:r>
            <a:endParaRPr lang="en-US" altLang="el-GR"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a:xfrm>
            <a:off x="685800" y="228600"/>
            <a:ext cx="7772400" cy="1143000"/>
          </a:xfrm>
        </p:spPr>
        <p:txBody>
          <a:bodyPr/>
          <a:lstStyle/>
          <a:p>
            <a:r>
              <a:rPr lang="en-US" altLang="el-GR" dirty="0"/>
              <a:t>Concept of </a:t>
            </a:r>
            <a:r>
              <a:rPr lang="en-US" altLang="el-GR" dirty="0" smtClean="0"/>
              <a:t>Inheritance</a:t>
            </a:r>
            <a:endParaRPr lang="en-US" altLang="el-GR" dirty="0"/>
          </a:p>
        </p:txBody>
      </p:sp>
      <p:sp>
        <p:nvSpPr>
          <p:cNvPr id="6147" name="Rectangle 3"/>
          <p:cNvSpPr>
            <a:spLocks noGrp="1" noChangeArrowheads="1"/>
          </p:cNvSpPr>
          <p:nvPr>
            <p:ph type="body" idx="1"/>
          </p:nvPr>
        </p:nvSpPr>
        <p:spPr>
          <a:xfrm>
            <a:off x="457200" y="1371600"/>
            <a:ext cx="8686800" cy="5029200"/>
          </a:xfrm>
        </p:spPr>
        <p:txBody>
          <a:bodyPr/>
          <a:lstStyle/>
          <a:p>
            <a:pPr>
              <a:buFontTx/>
              <a:buNone/>
            </a:pPr>
            <a:endParaRPr lang="en-US" altLang="el-GR" sz="2400" dirty="0" smtClean="0"/>
          </a:p>
          <a:p>
            <a:pPr>
              <a:buFontTx/>
              <a:buNone/>
            </a:pPr>
            <a:r>
              <a:rPr lang="en-US" altLang="el-GR" sz="2400" dirty="0" smtClean="0"/>
              <a:t>- </a:t>
            </a:r>
            <a:r>
              <a:rPr lang="en-US" altLang="el-GR" sz="2400" dirty="0"/>
              <a:t>example 1:  			</a:t>
            </a:r>
            <a:r>
              <a:rPr lang="en-US" altLang="el-GR" sz="2000" dirty="0"/>
              <a:t>			circle</a:t>
            </a:r>
            <a:endParaRPr lang="en-US" altLang="el-GR" sz="2400" dirty="0"/>
          </a:p>
          <a:p>
            <a:pPr>
              <a:buFontTx/>
              <a:buNone/>
            </a:pPr>
            <a:r>
              <a:rPr lang="en-US" altLang="el-GR" sz="2400" dirty="0"/>
              <a:t>			base class: circle</a:t>
            </a:r>
          </a:p>
          <a:p>
            <a:pPr>
              <a:buFontTx/>
              <a:buNone/>
            </a:pPr>
            <a:r>
              <a:rPr lang="en-US" altLang="el-GR" sz="2400" dirty="0"/>
              <a:t>		   	  </a:t>
            </a:r>
            <a:r>
              <a:rPr lang="en-US" altLang="el-GR" sz="2400" b="1" dirty="0"/>
              <a:t>area = 3.1415*r*r</a:t>
            </a:r>
          </a:p>
          <a:p>
            <a:pPr>
              <a:buFontTx/>
              <a:buNone/>
            </a:pPr>
            <a:endParaRPr lang="en-US" altLang="el-GR" sz="2400" dirty="0"/>
          </a:p>
          <a:p>
            <a:pPr>
              <a:buFontTx/>
              <a:buNone/>
            </a:pPr>
            <a:r>
              <a:rPr lang="en-US" altLang="el-GR" sz="2400" dirty="0"/>
              <a:t>			derived class: sphere    			 </a:t>
            </a:r>
            <a:r>
              <a:rPr lang="en-US" altLang="el-GR" sz="2000" dirty="0"/>
              <a:t>sphere</a:t>
            </a:r>
            <a:endParaRPr lang="en-US" altLang="el-GR" sz="2400" dirty="0"/>
          </a:p>
          <a:p>
            <a:pPr>
              <a:buFontTx/>
              <a:buNone/>
            </a:pPr>
            <a:r>
              <a:rPr lang="en-US" altLang="el-GR" sz="2400" dirty="0"/>
              <a:t>		 	 </a:t>
            </a:r>
            <a:r>
              <a:rPr lang="en-US" altLang="el-GR" sz="2400" b="1" dirty="0"/>
              <a:t>area = 4 *circle::area</a:t>
            </a:r>
          </a:p>
          <a:p>
            <a:pPr>
              <a:buFontTx/>
              <a:buNone/>
            </a:pPr>
            <a:r>
              <a:rPr lang="en-US" altLang="el-GR" sz="2400" dirty="0"/>
              <a:t>			 </a:t>
            </a:r>
            <a:r>
              <a:rPr lang="en-US" altLang="el-GR" sz="2400" b="1" dirty="0"/>
              <a:t>volume = 4/3*circle::area*r</a:t>
            </a:r>
          </a:p>
          <a:p>
            <a:pPr>
              <a:buFontTx/>
              <a:buNone/>
            </a:pPr>
            <a:endParaRPr lang="en-US" altLang="el-GR" sz="2400" dirty="0" smtClean="0"/>
          </a:p>
          <a:p>
            <a:pPr>
              <a:buFontTx/>
              <a:buNone/>
            </a:pPr>
            <a:r>
              <a:rPr lang="en-US" altLang="el-GR" sz="2400" dirty="0" smtClean="0"/>
              <a:t>Sphere </a:t>
            </a:r>
            <a:r>
              <a:rPr lang="en-US" altLang="el-GR" sz="2400" dirty="0">
                <a:solidFill>
                  <a:srgbClr val="FF0000"/>
                </a:solidFill>
              </a:rPr>
              <a:t>is kind of </a:t>
            </a:r>
            <a:r>
              <a:rPr lang="en-US" altLang="el-GR" sz="2400" dirty="0"/>
              <a:t>circular shape</a:t>
            </a:r>
          </a:p>
        </p:txBody>
      </p:sp>
      <p:sp>
        <p:nvSpPr>
          <p:cNvPr id="6148" name="Oval 4"/>
          <p:cNvSpPr>
            <a:spLocks noChangeArrowheads="1"/>
          </p:cNvSpPr>
          <p:nvPr/>
        </p:nvSpPr>
        <p:spPr bwMode="auto">
          <a:xfrm>
            <a:off x="6781800" y="2362200"/>
            <a:ext cx="1066800" cy="10668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a:p>
        </p:txBody>
      </p:sp>
      <p:sp>
        <p:nvSpPr>
          <p:cNvPr id="6149" name="Oval 5"/>
          <p:cNvSpPr>
            <a:spLocks noChangeArrowheads="1"/>
          </p:cNvSpPr>
          <p:nvPr/>
        </p:nvSpPr>
        <p:spPr bwMode="auto">
          <a:xfrm>
            <a:off x="6553200" y="4191000"/>
            <a:ext cx="1447800" cy="14478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l-GR"/>
          </a:p>
        </p:txBody>
      </p:sp>
      <p:sp>
        <p:nvSpPr>
          <p:cNvPr id="6152" name="Oval 8"/>
          <p:cNvSpPr>
            <a:spLocks noChangeArrowheads="1"/>
          </p:cNvSpPr>
          <p:nvPr/>
        </p:nvSpPr>
        <p:spPr bwMode="auto">
          <a:xfrm>
            <a:off x="6553200" y="4800600"/>
            <a:ext cx="1447800" cy="381000"/>
          </a:xfrm>
          <a:prstGeom prst="ellipse">
            <a:avLst/>
          </a:prstGeom>
          <a:solidFill>
            <a:schemeClr val="bg1"/>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a:endParaRPr lang="el-GR" altLang="el-GR"/>
          </a:p>
        </p:txBody>
      </p:sp>
      <p:sp>
        <p:nvSpPr>
          <p:cNvPr id="6153" name="Line 9"/>
          <p:cNvSpPr>
            <a:spLocks noChangeShapeType="1"/>
          </p:cNvSpPr>
          <p:nvPr/>
        </p:nvSpPr>
        <p:spPr bwMode="auto">
          <a:xfrm flipV="1">
            <a:off x="7315200" y="3505200"/>
            <a:ext cx="0" cy="60960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4" name="Line 10"/>
          <p:cNvSpPr>
            <a:spLocks noChangeShapeType="1"/>
          </p:cNvSpPr>
          <p:nvPr/>
        </p:nvSpPr>
        <p:spPr bwMode="auto">
          <a:xfrm flipV="1">
            <a:off x="7315200" y="2819400"/>
            <a:ext cx="5334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6" name="Text Box 12"/>
          <p:cNvSpPr txBox="1">
            <a:spLocks noChangeArrowheads="1"/>
          </p:cNvSpPr>
          <p:nvPr/>
        </p:nvSpPr>
        <p:spPr bwMode="auto">
          <a:xfrm>
            <a:off x="7391400" y="2438400"/>
            <a:ext cx="2857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el-GR"/>
              <a:t>r</a:t>
            </a:r>
          </a:p>
        </p:txBody>
      </p:sp>
      <p:sp>
        <p:nvSpPr>
          <p:cNvPr id="6157" name="Line 13"/>
          <p:cNvSpPr>
            <a:spLocks noChangeShapeType="1"/>
          </p:cNvSpPr>
          <p:nvPr/>
        </p:nvSpPr>
        <p:spPr bwMode="auto">
          <a:xfrm flipV="1">
            <a:off x="7315200" y="4953000"/>
            <a:ext cx="685800" cy="76200"/>
          </a:xfrm>
          <a:prstGeom prst="line">
            <a:avLst/>
          </a:prstGeom>
          <a:noFill/>
          <a:ln w="952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l-GR"/>
          </a:p>
        </p:txBody>
      </p:sp>
      <p:sp>
        <p:nvSpPr>
          <p:cNvPr id="6159" name="Text Box 15"/>
          <p:cNvSpPr txBox="1">
            <a:spLocks noChangeArrowheads="1"/>
          </p:cNvSpPr>
          <p:nvPr/>
        </p:nvSpPr>
        <p:spPr bwMode="auto">
          <a:xfrm>
            <a:off x="7467600" y="45720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r>
              <a:rPr lang="en-US" altLang="el-GR"/>
              <a:t>r</a:t>
            </a:r>
          </a:p>
        </p:txBody>
      </p:sp>
      <p:sp>
        <p:nvSpPr>
          <p:cNvPr id="6160" name="Text Box 16"/>
          <p:cNvSpPr txBox="1">
            <a:spLocks noChangeArrowheads="1"/>
          </p:cNvSpPr>
          <p:nvPr/>
        </p:nvSpPr>
        <p:spPr bwMode="auto">
          <a:xfrm>
            <a:off x="6096000" y="4495800"/>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50000"/>
              </a:spcBef>
            </a:pPr>
            <a:endParaRPr lang="el-GR" altLang="el-GR"/>
          </a:p>
        </p:txBody>
      </p:sp>
      <p:sp>
        <p:nvSpPr>
          <p:cNvPr id="2" name="Θέση αριθμού διαφάνειας 1"/>
          <p:cNvSpPr>
            <a:spLocks noGrp="1"/>
          </p:cNvSpPr>
          <p:nvPr>
            <p:ph type="sldNum" sz="quarter" idx="11"/>
          </p:nvPr>
        </p:nvSpPr>
        <p:spPr/>
        <p:txBody>
          <a:bodyPr/>
          <a:lstStyle/>
          <a:p>
            <a:pPr>
              <a:defRPr/>
            </a:pPr>
            <a:fld id="{036A59EB-0983-46A2-8274-4BE2D3E6DEF3}" type="slidenum">
              <a:rPr lang="el-GR" altLang="el-GR" smtClean="0"/>
              <a:pPr>
                <a:defRPr/>
              </a:pPr>
              <a:t>9</a:t>
            </a:fld>
            <a:endParaRPr lang="el-GR" altLang="el-GR"/>
          </a:p>
        </p:txBody>
      </p:sp>
    </p:spTree>
    <p:extLst>
      <p:ext uri="{BB962C8B-B14F-4D97-AF65-F5344CB8AC3E}">
        <p14:creationId xmlns:p14="http://schemas.microsoft.com/office/powerpoint/2010/main" val="317805381"/>
      </p:ext>
    </p:extLst>
  </p:cSld>
  <p:clrMapOvr>
    <a:masterClrMapping/>
  </p:clrMapOvr>
  <p:timing>
    <p:tnLst>
      <p:par>
        <p:cTn id="1" dur="indefinite" restart="never" nodeType="tmRoot"/>
      </p:par>
    </p:tnLst>
  </p:timing>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2F7488A1-DB45-472A-B7E5-CB8BE8C5D990}" type="slidenum">
              <a:rPr lang="el-GR" altLang="el-GR"/>
              <a:pPr>
                <a:defRPr/>
              </a:pPr>
              <a:t>90</a:t>
            </a:fld>
            <a:endParaRPr lang="el-GR" altLang="el-GR"/>
          </a:p>
        </p:txBody>
      </p:sp>
      <p:sp>
        <p:nvSpPr>
          <p:cNvPr id="83972" name="Rectangle 2"/>
          <p:cNvSpPr>
            <a:spLocks noGrp="1" noChangeArrowheads="1"/>
          </p:cNvSpPr>
          <p:nvPr>
            <p:ph type="title"/>
          </p:nvPr>
        </p:nvSpPr>
        <p:spPr/>
        <p:txBody>
          <a:bodyPr/>
          <a:lstStyle/>
          <a:p>
            <a:pPr eaLnBrk="1" hangingPunct="1"/>
            <a:r>
              <a:rPr lang="el-GR" altLang="el-GR" smtClean="0"/>
              <a:t>Παρατηρήσεις – οδηγίες (2)</a:t>
            </a:r>
            <a:endParaRPr lang="en-US" altLang="el-GR" smtClean="0"/>
          </a:p>
        </p:txBody>
      </p:sp>
      <p:sp>
        <p:nvSpPr>
          <p:cNvPr id="83973" name="Rectangle 3"/>
          <p:cNvSpPr>
            <a:spLocks noGrp="1" noChangeArrowheads="1"/>
          </p:cNvSpPr>
          <p:nvPr>
            <p:ph type="body" idx="1"/>
          </p:nvPr>
        </p:nvSpPr>
        <p:spPr/>
        <p:txBody>
          <a:bodyPr/>
          <a:lstStyle/>
          <a:p>
            <a:pPr eaLnBrk="1" hangingPunct="1">
              <a:lnSpc>
                <a:spcPct val="120000"/>
              </a:lnSpc>
              <a:spcBef>
                <a:spcPct val="0"/>
              </a:spcBef>
            </a:pPr>
            <a:r>
              <a:rPr lang="el-GR" altLang="el-GR" sz="2400" smtClean="0"/>
              <a:t>Όταν μια συνάρτηση – μέλος μιας βασικής κλάσης υπερκαλύπτεται σε μια απορρέουσα κλάση</a:t>
            </a:r>
            <a:r>
              <a:rPr lang="en-US" altLang="el-GR" sz="2400" smtClean="0"/>
              <a:t>, </a:t>
            </a:r>
            <a:r>
              <a:rPr lang="el-GR" altLang="el-GR" sz="2400" smtClean="0"/>
              <a:t>συνήθως η συνάρτηση της απορρέουσας κλάσης καλεί τη συνάρτηση της βασικής κλάσης και γίνεται ακόμη κάτι επιπλέον</a:t>
            </a:r>
            <a:r>
              <a:rPr lang="en-US" altLang="el-GR" sz="2400" smtClean="0"/>
              <a:t>.  </a:t>
            </a:r>
            <a:endParaRPr lang="el-GR" altLang="el-GR" sz="2400" smtClean="0"/>
          </a:p>
          <a:p>
            <a:pPr eaLnBrk="1" hangingPunct="1">
              <a:lnSpc>
                <a:spcPct val="120000"/>
              </a:lnSpc>
              <a:spcBef>
                <a:spcPct val="0"/>
              </a:spcBef>
            </a:pPr>
            <a:r>
              <a:rPr lang="el-GR" altLang="el-GR" sz="2400" smtClean="0"/>
              <a:t>Δεν πρέπει να χρησιμοποιείται ο τελεστής εμβέλειας για την αναφορά της συνάρτησης – μέλους της βασικής κλάσης διότι προκαλεί μια ατέρμονη αναδρομή (</a:t>
            </a:r>
            <a:r>
              <a:rPr lang="en-US" altLang="el-GR" sz="2400" smtClean="0"/>
              <a:t>infinite recursion</a:t>
            </a:r>
            <a:r>
              <a:rPr lang="el-GR" altLang="el-GR" sz="2400" smtClean="0"/>
              <a:t>) που θα οδηγήσει σε άσκοπη δέσμευση μνήμης και τελικά σε ένα σφάλμα εκτέλεσης  (</a:t>
            </a:r>
            <a:r>
              <a:rPr lang="en-US" altLang="el-GR" sz="2400" smtClean="0"/>
              <a:t>fatal execution-time error</a:t>
            </a:r>
            <a:r>
              <a:rPr lang="el-GR" altLang="el-GR" sz="2400" smtClean="0"/>
              <a:t>)</a:t>
            </a:r>
            <a:r>
              <a:rPr lang="en-US" altLang="el-GR" sz="2400" smtClean="0"/>
              <a:t>.</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lide Number Placeholder 4"/>
          <p:cNvSpPr>
            <a:spLocks noGrp="1"/>
          </p:cNvSpPr>
          <p:nvPr>
            <p:ph type="sldNum" sz="quarter" idx="11"/>
          </p:nvPr>
        </p:nvSpPr>
        <p:spPr/>
        <p:txBody>
          <a:bodyPr/>
          <a:lstStyle/>
          <a:p>
            <a:pPr>
              <a:defRPr/>
            </a:pPr>
            <a:fld id="{DE8696BC-BD7D-42F8-92EB-DAAA1CB28C1D}" type="slidenum">
              <a:rPr lang="el-GR" altLang="el-GR"/>
              <a:pPr>
                <a:defRPr/>
              </a:pPr>
              <a:t>91</a:t>
            </a:fld>
            <a:endParaRPr lang="el-GR" altLang="el-GR"/>
          </a:p>
        </p:txBody>
      </p:sp>
      <p:sp>
        <p:nvSpPr>
          <p:cNvPr id="84996" name="Rectangle 2"/>
          <p:cNvSpPr>
            <a:spLocks noGrp="1" noChangeArrowheads="1"/>
          </p:cNvSpPr>
          <p:nvPr>
            <p:ph type="title"/>
          </p:nvPr>
        </p:nvSpPr>
        <p:spPr/>
        <p:txBody>
          <a:bodyPr/>
          <a:lstStyle/>
          <a:p>
            <a:pPr eaLnBrk="1" hangingPunct="1"/>
            <a:r>
              <a:rPr lang="el-GR" altLang="el-GR" smtClean="0"/>
              <a:t>Παρατηρήσεις – οδηγίες (3)</a:t>
            </a:r>
            <a:endParaRPr lang="en-US" altLang="el-GR" smtClean="0"/>
          </a:p>
        </p:txBody>
      </p:sp>
      <p:sp>
        <p:nvSpPr>
          <p:cNvPr id="84997" name="Rectangle 3"/>
          <p:cNvSpPr>
            <a:spLocks noGrp="1" noChangeArrowheads="1"/>
          </p:cNvSpPr>
          <p:nvPr>
            <p:ph type="body" idx="1"/>
          </p:nvPr>
        </p:nvSpPr>
        <p:spPr/>
        <p:txBody>
          <a:bodyPr/>
          <a:lstStyle/>
          <a:p>
            <a:pPr eaLnBrk="1" hangingPunct="1">
              <a:spcBef>
                <a:spcPct val="0"/>
              </a:spcBef>
            </a:pPr>
            <a:r>
              <a:rPr lang="el-GR" altLang="el-GR" sz="2600" smtClean="0"/>
              <a:t>Λόγω της κληρονομικότητας η βασική κλάση μπορεί να μεταγλωττιστεί ανεξάρτητα από την απορρέουσα κλάση. Μόνον τα επιπρόσθετα χαρακτηριστικά</a:t>
            </a:r>
            <a:r>
              <a:rPr lang="en-US" altLang="el-GR" sz="2600" smtClean="0"/>
              <a:t> </a:t>
            </a:r>
            <a:r>
              <a:rPr lang="el-GR" altLang="el-GR" sz="2600" smtClean="0"/>
              <a:t>και μέθοδοι της απορρέουσας κλάσης απαιτείται να μεταγλωττιστούν ώστε να συνδυαστούν με τη βασική κλάση για να δημιουργήσουν μια απορρέουσα κλάση.</a:t>
            </a:r>
          </a:p>
          <a:p>
            <a:pPr eaLnBrk="1" hangingPunct="1"/>
            <a:r>
              <a:rPr lang="el-GR" altLang="el-GR" sz="2600" smtClean="0"/>
              <a:t>Οι τροποποιήσεις στη βασική κλάση δεν απαιτούν αλλαγές στις απορρέουσες κλάσεις καθώς οι  </a:t>
            </a:r>
            <a:r>
              <a:rPr lang="en-US" altLang="el-GR" sz="2600" smtClean="0">
                <a:solidFill>
                  <a:srgbClr val="CC0000"/>
                </a:solidFill>
              </a:rPr>
              <a:t>public</a:t>
            </a:r>
            <a:r>
              <a:rPr lang="en-US" altLang="el-GR" sz="2600" smtClean="0"/>
              <a:t> </a:t>
            </a:r>
            <a:r>
              <a:rPr lang="el-GR" altLang="el-GR" sz="2600" smtClean="0"/>
              <a:t>και</a:t>
            </a:r>
            <a:r>
              <a:rPr lang="en-US" altLang="el-GR" sz="2600" smtClean="0"/>
              <a:t> </a:t>
            </a:r>
            <a:r>
              <a:rPr lang="en-US" altLang="el-GR" sz="2600" smtClean="0">
                <a:solidFill>
                  <a:srgbClr val="CC0000"/>
                </a:solidFill>
              </a:rPr>
              <a:t>protected</a:t>
            </a:r>
            <a:r>
              <a:rPr lang="en-US" altLang="el-GR" sz="2600" smtClean="0"/>
              <a:t> </a:t>
            </a:r>
            <a:r>
              <a:rPr lang="el-GR" altLang="el-GR" sz="2600" smtClean="0"/>
              <a:t>διεπαφές με τη βασική κλάση παραμένουν ανέπαφες. Ωστόσο οι απορρέουσες κλάσεις απαιτείται να μεταγλωττιστούν εκ νέου.</a:t>
            </a:r>
            <a:endParaRPr lang="en-US" altLang="el-GR" sz="2400" smtClean="0"/>
          </a:p>
        </p:txBody>
      </p:sp>
    </p:spTree>
  </p:cSld>
  <p:clrMapOvr>
    <a:masterClrMapping/>
  </p:clrMapOvr>
</p:sld>
</file>

<file path=ppt/theme/theme1.xml><?xml version="1.0" encoding="utf-8"?>
<a:theme xmlns:a="http://schemas.openxmlformats.org/drawingml/2006/main" name="Προεπιλεγμένη σχεδίαση">
  <a:themeElements>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Προεπιλεγμένη σχεδίαση">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Προεπιλεγμένη σχεδίαση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Προεπιλεγμένη σχεδίαση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Προεπιλεγμένη σχεδίαση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Προεπιλεγμένη σχεδίαση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Προεπιλεγμένη σχεδίαση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Προεπιλεγμένη σχεδίαση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Προεπιλεγμένη σχεδίαση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1258</TotalTime>
  <Words>4547</Words>
  <Application>Microsoft Office PowerPoint</Application>
  <PresentationFormat>Προβολή στην οθόνη (4:3)</PresentationFormat>
  <Paragraphs>893</Paragraphs>
  <Slides>91</Slides>
  <Notes>16</Notes>
  <HiddenSlides>0</HiddenSlides>
  <MMClips>0</MMClips>
  <ScaleCrop>false</ScaleCrop>
  <HeadingPairs>
    <vt:vector size="8" baseType="variant">
      <vt:variant>
        <vt:lpstr>Γραμματοσειρές που χρησιμοποιούνται</vt:lpstr>
      </vt:variant>
      <vt:variant>
        <vt:i4>11</vt:i4>
      </vt:variant>
      <vt:variant>
        <vt:lpstr>Θέμα</vt:lpstr>
      </vt:variant>
      <vt:variant>
        <vt:i4>1</vt:i4>
      </vt:variant>
      <vt:variant>
        <vt:lpstr>Ενσωματωμένοι διακομιστές OLE</vt:lpstr>
      </vt:variant>
      <vt:variant>
        <vt:i4>2</vt:i4>
      </vt:variant>
      <vt:variant>
        <vt:lpstr>Τίτλοι διαφανειών</vt:lpstr>
      </vt:variant>
      <vt:variant>
        <vt:i4>91</vt:i4>
      </vt:variant>
    </vt:vector>
  </HeadingPairs>
  <TitlesOfParts>
    <vt:vector size="105" baseType="lpstr">
      <vt:lpstr>ＭＳ Ｐゴシック</vt:lpstr>
      <vt:lpstr>Arial</vt:lpstr>
      <vt:lpstr>Comic Sans MS</vt:lpstr>
      <vt:lpstr>Courier New</vt:lpstr>
      <vt:lpstr>Helvetica</vt:lpstr>
      <vt:lpstr>Marlett</vt:lpstr>
      <vt:lpstr>MS Mincho</vt:lpstr>
      <vt:lpstr>Tahoma</vt:lpstr>
      <vt:lpstr>Times</vt:lpstr>
      <vt:lpstr>Times New Roman</vt:lpstr>
      <vt:lpstr>Wingdings</vt:lpstr>
      <vt:lpstr>Προεπιλεγμένη σχεδίαση</vt:lpstr>
      <vt:lpstr>Έγγραφο</vt:lpstr>
      <vt:lpstr>Microsoft Clip Gallery</vt:lpstr>
      <vt:lpstr>Κληρονομικότητα (Inheritance)</vt:lpstr>
      <vt:lpstr>Inheritance (1)</vt:lpstr>
      <vt:lpstr>Inheritance (2)</vt:lpstr>
      <vt:lpstr>Class Derivation   Constructors and Destructors</vt:lpstr>
      <vt:lpstr>Inherited Member Initialization</vt:lpstr>
      <vt:lpstr>1. Εισαγωγή</vt:lpstr>
      <vt:lpstr>Παρουσίαση του PowerPoint</vt:lpstr>
      <vt:lpstr>Παρουσίαση του PowerPoint</vt:lpstr>
      <vt:lpstr>Concept of Inheritance</vt:lpstr>
      <vt:lpstr>Concept of Inheritance</vt:lpstr>
      <vt:lpstr>Inheritance Concept</vt:lpstr>
      <vt:lpstr>Παρουσίαση του PowerPoint</vt:lpstr>
      <vt:lpstr>Παρουσίαση του PowerPoint</vt:lpstr>
      <vt:lpstr>Παρουσίαση του PowerPoint</vt:lpstr>
      <vt:lpstr>2. Ιεραρχία κλάσεων - παραδείγματα</vt:lpstr>
      <vt:lpstr>μουσικά formats</vt:lpstr>
      <vt:lpstr>Μέλη της Πανεπιστημιακής κοινότητας</vt:lpstr>
      <vt:lpstr>Γεωμετρικά σχήματα</vt:lpstr>
      <vt:lpstr>Κτήρια </vt:lpstr>
      <vt:lpstr>Παρουσίαση του PowerPoint</vt:lpstr>
      <vt:lpstr>Παρουσίαση του PowerPoint</vt:lpstr>
      <vt:lpstr>Ιεραρχία κλάσεων</vt:lpstr>
      <vt:lpstr>3. Σχέσεις (RELATIONSHΙPS) και  Κληρονομικότητα (INHERITANCE)</vt:lpstr>
      <vt:lpstr>Κληρονομικότητα</vt:lpstr>
      <vt:lpstr>“is-a” Relationship</vt:lpstr>
      <vt:lpstr>“is-a” Relationship</vt:lpstr>
      <vt:lpstr>‘A kind of’ or ‘a part of’?</vt:lpstr>
      <vt:lpstr>Συσσώρευση (aggregation)</vt:lpstr>
      <vt:lpstr>“Has-a” Relationship</vt:lpstr>
      <vt:lpstr>‘A kind of’ or ‘a part of’?</vt:lpstr>
      <vt:lpstr>“Has-a” Relationship</vt:lpstr>
      <vt:lpstr>Συσχέτιση</vt:lpstr>
      <vt:lpstr>Παράδειγμα συσχετίσεων</vt:lpstr>
      <vt:lpstr>Παρουσίαση του PowerPoint</vt:lpstr>
      <vt:lpstr>Ο τελεστής συσχέτισης κλάσεων :</vt:lpstr>
      <vt:lpstr>Class Person</vt:lpstr>
      <vt:lpstr>Class Professor: public Person</vt:lpstr>
      <vt:lpstr>Διαφορετικές κλάσεις ή διαφορετικές καταστάσεις;</vt:lpstr>
      <vt:lpstr>4. Βασικά χαρακτηριστικά της κληρονομικότητας</vt:lpstr>
      <vt:lpstr>Δύο είδη κληρονομικότητας</vt:lpstr>
      <vt:lpstr>Types of Inheritance</vt:lpstr>
      <vt:lpstr>Types of Inheritance</vt:lpstr>
      <vt:lpstr>Βασικά χαρακτηριστικά (συνέχεια)</vt:lpstr>
      <vt:lpstr>Βασικά χαρακτηριστικά (συνέχεια)</vt:lpstr>
      <vt:lpstr>Βασικά χαρακτηριστικά (συνέχεια)</vt:lpstr>
      <vt:lpstr>Προβλήματα</vt:lpstr>
      <vt:lpstr>Ορισμοί &amp; χαρακτηριστικά</vt:lpstr>
      <vt:lpstr>Πότε μπορεί να χρησιμοποιηθεί η κληρονομικότητα;</vt:lpstr>
      <vt:lpstr>5. Είδη κληρονομικότητας</vt:lpstr>
      <vt:lpstr>Βασική και απορρέουσες κλάσεις - παραδείγματα</vt:lpstr>
      <vt:lpstr>Παρουσίαση του PowerPoint</vt:lpstr>
      <vt:lpstr>Παρουσίαση του PowerPoint</vt:lpstr>
      <vt:lpstr>Παραδείγματα</vt:lpstr>
      <vt:lpstr>Ιεραρχία κλάσεων –παράδειγμα : Student Class</vt:lpstr>
      <vt:lpstr>Πλεονεκτήματα της κληρονομικότητας</vt:lpstr>
      <vt:lpstr>Συντακτικό στην κληρονομικότητα (1)</vt:lpstr>
      <vt:lpstr>Συντακτικό στην κληρονομικότητα (2)</vt:lpstr>
      <vt:lpstr>Συντακτικό στην κληρονομικότητα (3)</vt:lpstr>
      <vt:lpstr>Παράδειγμα</vt:lpstr>
      <vt:lpstr>Παρουσίαση του PowerPoint</vt:lpstr>
      <vt:lpstr>Πίνακας κληρονομικότητας</vt:lpstr>
      <vt:lpstr>Παρουσίαση του PowerPoint</vt:lpstr>
      <vt:lpstr>Three Types of Inheritance</vt:lpstr>
      <vt:lpstr>public Inheritance</vt:lpstr>
      <vt:lpstr>private Inheritance</vt:lpstr>
      <vt:lpstr>protected Inheritance</vt:lpstr>
      <vt:lpstr>Υπερφόρτωση συναρτήσεων</vt:lpstr>
      <vt:lpstr>Κανόνες για την κατασκευή της ιεραρχίας κλάσεων</vt:lpstr>
      <vt:lpstr>6. Constructors και κληρονομικότητα (1)</vt:lpstr>
      <vt:lpstr>Constructors και κληρονομικότητα (2)</vt:lpstr>
      <vt:lpstr>Παράδειγμα </vt:lpstr>
      <vt:lpstr>Παράδειγμα </vt:lpstr>
      <vt:lpstr>Παράδειγμα</vt:lpstr>
      <vt:lpstr>Παρουσίαση του PowerPoint</vt:lpstr>
      <vt:lpstr>Constructors και κληρονομικότητα (3)</vt:lpstr>
      <vt:lpstr>Κληρονομικότητα και δυνατότητα πρόσβασης</vt:lpstr>
      <vt:lpstr>7. Επανακαθορισμός συναρτήσεων</vt:lpstr>
      <vt:lpstr>Επανακαθορισμός – Υπερφόρτωση (1/2)</vt:lpstr>
      <vt:lpstr>Επανακαθορισμός – Υπερφόρτωση (2/2)</vt:lpstr>
      <vt:lpstr>Παραδείγματα </vt:lpstr>
      <vt:lpstr>Πρόσβαση από τα μέλη της απορρέουσας κλάσης</vt:lpstr>
      <vt:lpstr>8. Πολλαπλή Κληρονομικότητα (πολλών επιπέδων)</vt:lpstr>
      <vt:lpstr>Παρουσίαση του PowerPoint</vt:lpstr>
      <vt:lpstr>Παράδειγμα</vt:lpstr>
      <vt:lpstr>Constructors σε κληρονομικότητα πολλών επιπέδων</vt:lpstr>
      <vt:lpstr>Σύνθεση</vt:lpstr>
      <vt:lpstr>Πολλαπλή κληρονομικότητα</vt:lpstr>
      <vt:lpstr>Πολλαπλή κληρονομικότητα ή σύνθεση;</vt:lpstr>
      <vt:lpstr>Παρατηρήσεις – οδηγίες (1)</vt:lpstr>
      <vt:lpstr>Παρατηρήσεις – οδηγίες (2)</vt:lpstr>
      <vt:lpstr>Παρατηρήσεις – οδηγίες (3)</vt:lpstr>
    </vt:vector>
  </TitlesOfParts>
  <Company>ΒΕΡΕΝΙΚΗ</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ΣΤΕΦΑΝΟΣ</dc:creator>
  <cp:lastModifiedBy>Dell</cp:lastModifiedBy>
  <cp:revision>186</cp:revision>
  <dcterms:created xsi:type="dcterms:W3CDTF">2003-09-21T16:57:34Z</dcterms:created>
  <dcterms:modified xsi:type="dcterms:W3CDTF">2019-11-22T19:06:06Z</dcterms:modified>
</cp:coreProperties>
</file>