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1" r:id="rId2"/>
    <p:sldId id="272" r:id="rId3"/>
    <p:sldId id="270" r:id="rId4"/>
    <p:sldId id="256" r:id="rId5"/>
    <p:sldId id="257" r:id="rId6"/>
    <p:sldId id="258" r:id="rId7"/>
    <p:sldId id="259" r:id="rId8"/>
    <p:sldId id="260" r:id="rId9"/>
    <p:sldId id="261" r:id="rId10"/>
    <p:sldId id="262" r:id="rId11"/>
    <p:sldId id="265"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0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CAB471-1A09-4D8C-ADAD-54C3F3B453F5}" type="datetimeFigureOut">
              <a:rPr lang="en-US" smtClean="0"/>
              <a:t>4/21/2020</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9101BF-43EE-4B77-BAAE-92654F7F005D}" type="slidenum">
              <a:rPr lang="en-US" smtClean="0"/>
              <a:t>‹#›</a:t>
            </a:fld>
            <a:endParaRPr lang="en-US"/>
          </a:p>
        </p:txBody>
      </p:sp>
    </p:spTree>
    <p:extLst>
      <p:ext uri="{BB962C8B-B14F-4D97-AF65-F5344CB8AC3E}">
        <p14:creationId xmlns:p14="http://schemas.microsoft.com/office/powerpoint/2010/main" val="2470021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8D4B2DEC-80EF-48FF-B911-2DC4C3DCBFDA}"/>
              </a:ext>
            </a:extLst>
          </p:cNvPr>
          <p:cNvSpPr>
            <a:spLocks noGrp="1" noChangeArrowheads="1"/>
          </p:cNvSpPr>
          <p:nvPr>
            <p:ph type="sldNum"/>
          </p:nvPr>
        </p:nvSpPr>
        <p:spPr>
          <a:ln/>
        </p:spPr>
        <p:txBody>
          <a:bodyPr/>
          <a:lstStyle/>
          <a:p>
            <a:fld id="{7B83687E-AB4B-4326-AE39-3F34F0A141B7}" type="slidenum">
              <a:rPr lang="el-GR" altLang="en-US"/>
              <a:pPr/>
              <a:t>2</a:t>
            </a:fld>
            <a:endParaRPr lang="el-GR" altLang="en-US"/>
          </a:p>
        </p:txBody>
      </p:sp>
      <p:sp>
        <p:nvSpPr>
          <p:cNvPr id="38913" name="Rectangle 1">
            <a:extLst>
              <a:ext uri="{FF2B5EF4-FFF2-40B4-BE49-F238E27FC236}">
                <a16:creationId xmlns:a16="http://schemas.microsoft.com/office/drawing/2014/main" id="{2BEFE359-8C63-4653-BA48-EDC5BE2993EE}"/>
              </a:ext>
            </a:extLst>
          </p:cNvPr>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8914" name="Rectangle 2">
            <a:extLst>
              <a:ext uri="{FF2B5EF4-FFF2-40B4-BE49-F238E27FC236}">
                <a16:creationId xmlns:a16="http://schemas.microsoft.com/office/drawing/2014/main" id="{33DB2170-BB41-4833-8559-4742DE5DC226}"/>
              </a:ext>
            </a:extLst>
          </p:cNvPr>
          <p:cNvSpPr txBox="1">
            <a:spLocks noGrp="1" noChangeArrowheads="1"/>
          </p:cNvSpPr>
          <p:nvPr>
            <p:ph type="body" idx="1"/>
          </p:nvPr>
        </p:nvSpPr>
        <p:spPr bwMode="auto">
          <a:xfrm>
            <a:off x="755650" y="5078413"/>
            <a:ext cx="6045200" cy="480853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C7522055-E585-451B-A88B-62CBFDDD5EAE}"/>
              </a:ext>
            </a:extLst>
          </p:cNvPr>
          <p:cNvSpPr>
            <a:spLocks noGrp="1" noChangeArrowheads="1"/>
          </p:cNvSpPr>
          <p:nvPr>
            <p:ph type="sldNum"/>
          </p:nvPr>
        </p:nvSpPr>
        <p:spPr>
          <a:ln/>
        </p:spPr>
        <p:txBody>
          <a:bodyPr/>
          <a:lstStyle/>
          <a:p>
            <a:fld id="{D59DE847-D4E9-446D-AC9F-DD74CA6D57A0}" type="slidenum">
              <a:rPr lang="el-GR" altLang="en-US"/>
              <a:pPr/>
              <a:t>3</a:t>
            </a:fld>
            <a:endParaRPr lang="el-GR" altLang="en-US"/>
          </a:p>
        </p:txBody>
      </p:sp>
      <p:sp>
        <p:nvSpPr>
          <p:cNvPr id="39937" name="Rectangle 1">
            <a:extLst>
              <a:ext uri="{FF2B5EF4-FFF2-40B4-BE49-F238E27FC236}">
                <a16:creationId xmlns:a16="http://schemas.microsoft.com/office/drawing/2014/main" id="{0853793B-42AE-4627-B6DC-3844E42DE8E6}"/>
              </a:ext>
            </a:extLst>
          </p:cNvPr>
          <p:cNvSpPr txBox="1">
            <a:spLocks noGrp="1" noRot="1" noChangeAspect="1" noChangeArrowheads="1"/>
          </p:cNvSpPr>
          <p:nvPr>
            <p:ph type="sldImg"/>
          </p:nvPr>
        </p:nvSpPr>
        <p:spPr bwMode="auto">
          <a:xfrm>
            <a:off x="217488" y="812800"/>
            <a:ext cx="7123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9938" name="Rectangle 2">
            <a:extLst>
              <a:ext uri="{FF2B5EF4-FFF2-40B4-BE49-F238E27FC236}">
                <a16:creationId xmlns:a16="http://schemas.microsoft.com/office/drawing/2014/main" id="{F984C878-1C29-4E4B-990B-5C5DEDB27834}"/>
              </a:ext>
            </a:extLst>
          </p:cNvPr>
          <p:cNvSpPr txBox="1">
            <a:spLocks noGrp="1" noChangeArrowheads="1"/>
          </p:cNvSpPr>
          <p:nvPr>
            <p:ph type="body" idx="1"/>
          </p:nvPr>
        </p:nvSpPr>
        <p:spPr bwMode="auto">
          <a:xfrm>
            <a:off x="755650" y="5078413"/>
            <a:ext cx="6045200" cy="480853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5DE2EA-62D5-4C93-A41B-289B66B5778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12DFC5B9-BFA6-4B48-904C-99494E673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32DFA84A-F166-4973-BF51-C75F64EED1B4}"/>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5FA06789-498B-44CF-9266-B43699D2027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9AC21F0C-248C-42C6-9E9B-DFBF52F7702B}"/>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57610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549B3-3F9D-4639-A9DD-2CC6F516EC9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70834FE1-3476-415F-BACB-932849B5091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BB36BF7F-5722-4D55-BEC1-1F2B1E97E14F}"/>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EDD8E591-9393-497A-A9A6-729E1F4C1F68}"/>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1D610C77-2497-41BF-99F6-02EAE18C388B}"/>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3331589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2D4CDBF-4A40-41A5-87C5-FB3612A01EC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7C14C482-AB89-4AEC-B39B-E27DC2EB4605}"/>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FF19074F-B206-4F6C-897D-735B44DF9942}"/>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62397789-DEB8-41D4-BA6B-58810B7E42AE}"/>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73F702B-B419-42EC-848A-A9B7E15D7E28}"/>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78544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7E87AE-CE85-44E9-98D0-0C6E0D503F7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89E7FA8F-8C29-4503-ACA9-3B7DABFEAEB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FE9AFB56-BC58-4D35-8EDA-7D4408F2E503}"/>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8E0D3734-929D-49A4-9744-274088C9E568}"/>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D2F48794-0EE1-4AE4-B13F-6C50892DCA15}"/>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3313434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DD4BEA-7268-4781-9530-71CA1DC72C4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D7A8BB2E-A422-4C4B-BEFD-997BB69767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0D3AC6E-F6A4-4546-91A6-289A26AD0F50}"/>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B61819B4-8FB5-4A34-A2BE-C472B4B5199D}"/>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AC1F869A-4C82-4BE1-9A18-BE02C86FA0EA}"/>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1066258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ACF097-966B-4EDA-81EA-69BDDEA7568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B3D11D54-F887-4182-B9F2-81BA9B8C102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60B19219-B4D6-43EF-8B1A-FD54603C4BF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4260DBBB-E416-483E-9661-B48592ED736E}"/>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6" name="Θέση υποσέλιδου 5">
            <a:extLst>
              <a:ext uri="{FF2B5EF4-FFF2-40B4-BE49-F238E27FC236}">
                <a16:creationId xmlns:a16="http://schemas.microsoft.com/office/drawing/2014/main" id="{E69B8F36-9E70-4780-A07D-01CDD2413AB7}"/>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91BB18D7-ED3E-48D2-A2FD-CC49E5585F1B}"/>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1561139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A19005-B2A2-4BCB-BC5D-2E6C4F50E03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33A5384B-8038-4354-B715-CB34342DE0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2CE2C17-5D56-447A-B983-12BE2AD463A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4FE197BE-40C1-4941-94FC-0170B56BA9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BCDAB29-29DC-4084-989C-98A958A5AD1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92EC2D29-746E-4AFE-94CB-27F804261010}"/>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8" name="Θέση υποσέλιδου 7">
            <a:extLst>
              <a:ext uri="{FF2B5EF4-FFF2-40B4-BE49-F238E27FC236}">
                <a16:creationId xmlns:a16="http://schemas.microsoft.com/office/drawing/2014/main" id="{45FE4E6C-F997-4774-98EF-3A59C46FEC9B}"/>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E5423EC2-FDE3-4FA1-9FF7-A50AEC15DBE9}"/>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3448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5FFEC-F4A7-48D2-9805-24BB86B19522}"/>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073DFA4E-35D5-48A5-8DF4-C1AB6AEA0FE1}"/>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4" name="Θέση υποσέλιδου 3">
            <a:extLst>
              <a:ext uri="{FF2B5EF4-FFF2-40B4-BE49-F238E27FC236}">
                <a16:creationId xmlns:a16="http://schemas.microsoft.com/office/drawing/2014/main" id="{213D2C06-277E-48B7-A784-4517D235A625}"/>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21D921B7-653F-451E-A040-AD8601723712}"/>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953048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7FC8A10-D645-4372-9C49-F7E981384363}"/>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3" name="Θέση υποσέλιδου 2">
            <a:extLst>
              <a:ext uri="{FF2B5EF4-FFF2-40B4-BE49-F238E27FC236}">
                <a16:creationId xmlns:a16="http://schemas.microsoft.com/office/drawing/2014/main" id="{67C7E0BF-6A25-48A8-A0F8-72A5CA43F840}"/>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EC6146B3-623B-4218-AEF2-739722A8D0DE}"/>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294673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624F89-E619-4E4D-B6D8-C4BF9D92C0D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796A5803-1DAF-4265-82B4-4E729B118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2C8174A7-8301-4412-8EC5-40D0AB883C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B4B4434-9274-4647-9F49-4E35F1EC118E}"/>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6" name="Θέση υποσέλιδου 5">
            <a:extLst>
              <a:ext uri="{FF2B5EF4-FFF2-40B4-BE49-F238E27FC236}">
                <a16:creationId xmlns:a16="http://schemas.microsoft.com/office/drawing/2014/main" id="{FB7816AB-766B-4692-A46C-FEA042F2207E}"/>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F8542909-B77F-481D-B552-F99A2ED0C840}"/>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4227351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1E1A97-1BD9-468E-AA57-41617FD9384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568DCBA0-4928-41E3-894B-0C7772CC1B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14F97FE7-EA2B-44C1-8DBF-536964929F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E8C6984-B064-47E1-B556-0D8C5B9C1846}"/>
              </a:ext>
            </a:extLst>
          </p:cNvPr>
          <p:cNvSpPr>
            <a:spLocks noGrp="1"/>
          </p:cNvSpPr>
          <p:nvPr>
            <p:ph type="dt" sz="half" idx="10"/>
          </p:nvPr>
        </p:nvSpPr>
        <p:spPr/>
        <p:txBody>
          <a:bodyPr/>
          <a:lstStyle/>
          <a:p>
            <a:fld id="{C988F7AC-356F-4454-B5AB-DF83FF67B866}" type="datetimeFigureOut">
              <a:rPr lang="en-US" smtClean="0"/>
              <a:t>4/21/2020</a:t>
            </a:fld>
            <a:endParaRPr lang="en-US"/>
          </a:p>
        </p:txBody>
      </p:sp>
      <p:sp>
        <p:nvSpPr>
          <p:cNvPr id="6" name="Θέση υποσέλιδου 5">
            <a:extLst>
              <a:ext uri="{FF2B5EF4-FFF2-40B4-BE49-F238E27FC236}">
                <a16:creationId xmlns:a16="http://schemas.microsoft.com/office/drawing/2014/main" id="{7FFA95BD-8F55-4172-B4CC-3A000D7AA50F}"/>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82E099E6-1599-4AEB-8C17-E91E63374DB5}"/>
              </a:ext>
            </a:extLst>
          </p:cNvPr>
          <p:cNvSpPr>
            <a:spLocks noGrp="1"/>
          </p:cNvSpPr>
          <p:nvPr>
            <p:ph type="sldNum" sz="quarter" idx="12"/>
          </p:nvPr>
        </p:nvSpPr>
        <p:spPr/>
        <p:txBody>
          <a:bodyPr/>
          <a:lstStyle/>
          <a:p>
            <a:fld id="{4DF55D1C-2818-4BD2-AE94-FE5ED6A09B2D}" type="slidenum">
              <a:rPr lang="en-US" smtClean="0"/>
              <a:t>‹#›</a:t>
            </a:fld>
            <a:endParaRPr lang="en-US"/>
          </a:p>
        </p:txBody>
      </p:sp>
    </p:spTree>
    <p:extLst>
      <p:ext uri="{BB962C8B-B14F-4D97-AF65-F5344CB8AC3E}">
        <p14:creationId xmlns:p14="http://schemas.microsoft.com/office/powerpoint/2010/main" val="3657441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0E646FD-0F96-4667-9875-E75042587B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9D3F1ED-AA00-4D9E-BCBD-76668FC1D6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A86337B9-A99D-4C2B-BD8C-40B45DFD7C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88F7AC-356F-4454-B5AB-DF83FF67B866}" type="datetimeFigureOut">
              <a:rPr lang="en-US" smtClean="0"/>
              <a:t>4/21/2020</a:t>
            </a:fld>
            <a:endParaRPr lang="en-US"/>
          </a:p>
        </p:txBody>
      </p:sp>
      <p:sp>
        <p:nvSpPr>
          <p:cNvPr id="5" name="Θέση υποσέλιδου 4">
            <a:extLst>
              <a:ext uri="{FF2B5EF4-FFF2-40B4-BE49-F238E27FC236}">
                <a16:creationId xmlns:a16="http://schemas.microsoft.com/office/drawing/2014/main" id="{FD11FFCF-5599-43BF-BB72-FDA2C59D7A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C3389AE5-CAAF-4E79-9CCB-7EAD1ADDF7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55D1C-2818-4BD2-AE94-FE5ED6A09B2D}" type="slidenum">
              <a:rPr lang="en-US" smtClean="0"/>
              <a:t>‹#›</a:t>
            </a:fld>
            <a:endParaRPr lang="en-US"/>
          </a:p>
        </p:txBody>
      </p:sp>
    </p:spTree>
    <p:extLst>
      <p:ext uri="{BB962C8B-B14F-4D97-AF65-F5344CB8AC3E}">
        <p14:creationId xmlns:p14="http://schemas.microsoft.com/office/powerpoint/2010/main" val="542338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EB2439-2132-4D8F-8916-49975AD15ECF}"/>
              </a:ext>
            </a:extLst>
          </p:cNvPr>
          <p:cNvSpPr>
            <a:spLocks noGrp="1"/>
          </p:cNvSpPr>
          <p:nvPr>
            <p:ph type="ctrTitle"/>
          </p:nvPr>
        </p:nvSpPr>
        <p:spPr/>
        <p:txBody>
          <a:bodyPr/>
          <a:lstStyle/>
          <a:p>
            <a:r>
              <a:rPr lang="el-GR" dirty="0"/>
              <a:t>ΟΜΟΛΟΓΙΑΚΟ ΔΑΝΕΙΟ</a:t>
            </a:r>
            <a:endParaRPr lang="en-US" dirty="0"/>
          </a:p>
        </p:txBody>
      </p:sp>
      <p:sp>
        <p:nvSpPr>
          <p:cNvPr id="3" name="Υπότιτλος 2">
            <a:extLst>
              <a:ext uri="{FF2B5EF4-FFF2-40B4-BE49-F238E27FC236}">
                <a16:creationId xmlns:a16="http://schemas.microsoft.com/office/drawing/2014/main" id="{BC36788E-02A3-4FF6-A623-63BE34AD23EA}"/>
              </a:ext>
            </a:extLst>
          </p:cNvPr>
          <p:cNvSpPr>
            <a:spLocks noGrp="1"/>
          </p:cNvSpPr>
          <p:nvPr>
            <p:ph type="subTitle" idx="1"/>
          </p:nvPr>
        </p:nvSpPr>
        <p:spPr/>
        <p:txBody>
          <a:bodyPr>
            <a:normAutofit/>
          </a:bodyPr>
          <a:lstStyle/>
          <a:p>
            <a:r>
              <a:rPr lang="el-GR" sz="4000" dirty="0"/>
              <a:t>ΟΔΥΣΣΕΑΣ ΜΑΝΩΛΑΔΗΣ</a:t>
            </a:r>
            <a:endParaRPr lang="en-US" sz="4000" dirty="0"/>
          </a:p>
        </p:txBody>
      </p:sp>
    </p:spTree>
    <p:extLst>
      <p:ext uri="{BB962C8B-B14F-4D97-AF65-F5344CB8AC3E}">
        <p14:creationId xmlns:p14="http://schemas.microsoft.com/office/powerpoint/2010/main" val="331699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F16842C6-B929-4EAA-BC59-0C532A68A920}"/>
              </a:ext>
            </a:extLst>
          </p:cNvPr>
          <p:cNvSpPr/>
          <p:nvPr/>
        </p:nvSpPr>
        <p:spPr>
          <a:xfrm>
            <a:off x="1311965" y="2690335"/>
            <a:ext cx="9223513" cy="4708981"/>
          </a:xfrm>
          <a:prstGeom prst="rect">
            <a:avLst/>
          </a:prstGeom>
        </p:spPr>
        <p:txBody>
          <a:bodyPr wrap="square">
            <a:spAutoFit/>
          </a:bodyPr>
          <a:lstStyle/>
          <a:p>
            <a:r>
              <a:rPr lang="el-GR" sz="6600" dirty="0"/>
              <a:t>                                                                                ΑΣΚΗΣΗ</a:t>
            </a:r>
          </a:p>
          <a:p>
            <a:r>
              <a:rPr lang="el-GR" sz="2400" dirty="0"/>
              <a:t>Να βρεθεί το αρχικό ποσό που πληρώνει ο επενδυτής (Διάθεση σήμερα) για ένα ομολογιακό δάνειο που θα του αποδώσει 1000 ευρώ σε τρία χρόνια με κουπόνι 100 ευρώ στο τέλος κάθε χρόνου Τελικό ποσό που παίρνει ο επενδυτής Α1=1000</a:t>
            </a:r>
          </a:p>
          <a:p>
            <a:r>
              <a:rPr lang="el-GR" sz="2400" dirty="0"/>
              <a:t>Κουπόνι </a:t>
            </a:r>
            <a:r>
              <a:rPr lang="en-US" sz="2400" dirty="0"/>
              <a:t>z </a:t>
            </a:r>
            <a:r>
              <a:rPr lang="el-GR" sz="2400" dirty="0"/>
              <a:t>για τρία χρονιά</a:t>
            </a:r>
            <a:r>
              <a:rPr lang="en-US" sz="2400" dirty="0"/>
              <a:t> 100</a:t>
            </a:r>
            <a:endParaRPr lang="el-GR" sz="2400" dirty="0"/>
          </a:p>
          <a:p>
            <a:r>
              <a:rPr lang="el-GR" sz="2400" dirty="0"/>
              <a:t>Αποδεκτή ετήσια απόδοση 8%</a:t>
            </a:r>
          </a:p>
          <a:p>
            <a:r>
              <a:rPr lang="el-GR" sz="2400" dirty="0"/>
              <a:t>ΚΠΑ=Α1=1000/1.08</a:t>
            </a:r>
            <a:r>
              <a:rPr lang="el-GR" sz="2400" baseline="30000" dirty="0"/>
              <a:t>3</a:t>
            </a:r>
            <a:r>
              <a:rPr lang="el-GR" sz="2400" dirty="0"/>
              <a:t>+</a:t>
            </a:r>
            <a:r>
              <a:rPr lang="en-US" sz="2400" dirty="0"/>
              <a:t>z/1.08 +z(1.08)</a:t>
            </a:r>
            <a:r>
              <a:rPr lang="en-US" sz="2400" baseline="30000" dirty="0"/>
              <a:t>2</a:t>
            </a:r>
            <a:r>
              <a:rPr lang="el-GR" sz="2400" dirty="0"/>
              <a:t> </a:t>
            </a:r>
            <a:r>
              <a:rPr lang="en-US" sz="2400" dirty="0"/>
              <a:t>z(1.08)</a:t>
            </a:r>
            <a:r>
              <a:rPr lang="en-US" sz="2400" baseline="30000" dirty="0"/>
              <a:t>3</a:t>
            </a:r>
            <a:r>
              <a:rPr lang="el-GR" sz="2400" dirty="0"/>
              <a:t> </a:t>
            </a:r>
          </a:p>
        </p:txBody>
      </p:sp>
    </p:spTree>
    <p:extLst>
      <p:ext uri="{BB962C8B-B14F-4D97-AF65-F5344CB8AC3E}">
        <p14:creationId xmlns:p14="http://schemas.microsoft.com/office/powerpoint/2010/main" val="989703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CB6ECB-C2C8-484B-BD99-BED98FF53871}"/>
              </a:ext>
            </a:extLst>
          </p:cNvPr>
          <p:cNvSpPr>
            <a:spLocks noGrp="1"/>
          </p:cNvSpPr>
          <p:nvPr>
            <p:ph type="title"/>
          </p:nvPr>
        </p:nvSpPr>
        <p:spPr/>
        <p:txBody>
          <a:bodyPr/>
          <a:lstStyle/>
          <a:p>
            <a:endParaRPr lang="en-US" dirty="0"/>
          </a:p>
        </p:txBody>
      </p:sp>
      <p:sp>
        <p:nvSpPr>
          <p:cNvPr id="3" name="Θέση περιεχομένου 2">
            <a:extLst>
              <a:ext uri="{FF2B5EF4-FFF2-40B4-BE49-F238E27FC236}">
                <a16:creationId xmlns:a16="http://schemas.microsoft.com/office/drawing/2014/main" id="{11DFB59E-CD16-4790-9759-140E9B1342DB}"/>
              </a:ext>
            </a:extLst>
          </p:cNvPr>
          <p:cNvSpPr>
            <a:spLocks noGrp="1"/>
          </p:cNvSpPr>
          <p:nvPr>
            <p:ph idx="1"/>
          </p:nvPr>
        </p:nvSpPr>
        <p:spPr>
          <a:xfrm>
            <a:off x="838200" y="1825625"/>
            <a:ext cx="10515600" cy="4787210"/>
          </a:xfrm>
        </p:spPr>
        <p:txBody>
          <a:bodyPr>
            <a:normAutofit/>
          </a:bodyPr>
          <a:lstStyle/>
          <a:p>
            <a:pPr marL="0" indent="0">
              <a:buNone/>
            </a:pPr>
            <a:r>
              <a:rPr lang="el-GR" dirty="0"/>
              <a:t>                                </a:t>
            </a:r>
            <a:r>
              <a:rPr lang="en-US" dirty="0"/>
              <a:t>         z                   z                 </a:t>
            </a:r>
            <a:r>
              <a:rPr lang="en-US" dirty="0" err="1"/>
              <a:t>z</a:t>
            </a:r>
            <a:r>
              <a:rPr lang="en-US" dirty="0"/>
              <a:t> A</a:t>
            </a:r>
            <a:r>
              <a:rPr lang="el-GR" dirty="0"/>
              <a:t>1</a:t>
            </a:r>
            <a:endParaRPr lang="en-US" dirty="0"/>
          </a:p>
          <a:p>
            <a:endParaRPr lang="el-GR" dirty="0"/>
          </a:p>
          <a:p>
            <a:endParaRPr lang="el-GR" dirty="0"/>
          </a:p>
          <a:p>
            <a:pPr marL="0" indent="0">
              <a:buNone/>
            </a:pPr>
            <a:r>
              <a:rPr lang="el-GR" dirty="0"/>
              <a:t>              Α</a:t>
            </a:r>
            <a:endParaRPr lang="en-US" dirty="0"/>
          </a:p>
          <a:p>
            <a:pPr marL="0" indent="0">
              <a:buNone/>
            </a:pPr>
            <a:r>
              <a:rPr lang="el-GR" sz="2600" dirty="0" err="1"/>
              <a:t>Αρχικο</a:t>
            </a:r>
            <a:r>
              <a:rPr lang="el-GR" sz="2600" dirty="0"/>
              <a:t> </a:t>
            </a:r>
            <a:r>
              <a:rPr lang="el-GR" sz="2600" dirty="0" err="1"/>
              <a:t>ποσο</a:t>
            </a:r>
            <a:r>
              <a:rPr lang="el-GR" sz="2600" dirty="0"/>
              <a:t> που </a:t>
            </a:r>
            <a:r>
              <a:rPr lang="el-GR" sz="2600" dirty="0" err="1"/>
              <a:t>πληρωνει</a:t>
            </a:r>
            <a:r>
              <a:rPr lang="el-GR" sz="2600" dirty="0"/>
              <a:t> ο </a:t>
            </a:r>
            <a:r>
              <a:rPr lang="el-GR" sz="2600" dirty="0" err="1"/>
              <a:t>επενδυτης</a:t>
            </a:r>
            <a:r>
              <a:rPr lang="el-GR" sz="2600" dirty="0"/>
              <a:t> (Διάθεση σήμερα) Α</a:t>
            </a:r>
          </a:p>
          <a:p>
            <a:r>
              <a:rPr lang="el-GR" sz="2600" dirty="0" err="1"/>
              <a:t>Τελικο</a:t>
            </a:r>
            <a:r>
              <a:rPr lang="el-GR" sz="2600" dirty="0"/>
              <a:t> </a:t>
            </a:r>
            <a:r>
              <a:rPr lang="el-GR" sz="2600" dirty="0" err="1"/>
              <a:t>ποσο</a:t>
            </a:r>
            <a:r>
              <a:rPr lang="el-GR" sz="2600" dirty="0"/>
              <a:t> που </a:t>
            </a:r>
            <a:r>
              <a:rPr lang="el-GR" sz="2600" dirty="0" err="1"/>
              <a:t>παιρνει</a:t>
            </a:r>
            <a:r>
              <a:rPr lang="el-GR" sz="2600" dirty="0"/>
              <a:t> ο </a:t>
            </a:r>
            <a:r>
              <a:rPr lang="el-GR" sz="2600" dirty="0" err="1"/>
              <a:t>επενδυτης</a:t>
            </a:r>
            <a:r>
              <a:rPr lang="el-GR" sz="2600" dirty="0"/>
              <a:t> Α1=1000</a:t>
            </a:r>
          </a:p>
          <a:p>
            <a:r>
              <a:rPr lang="el-GR" sz="2600" dirty="0" err="1"/>
              <a:t>Κουπονι</a:t>
            </a:r>
            <a:r>
              <a:rPr lang="el-GR" sz="2600" dirty="0"/>
              <a:t> </a:t>
            </a:r>
            <a:r>
              <a:rPr lang="en-US" sz="2600" dirty="0"/>
              <a:t>z </a:t>
            </a:r>
            <a:r>
              <a:rPr lang="el-GR" sz="2600" dirty="0"/>
              <a:t>για </a:t>
            </a:r>
            <a:r>
              <a:rPr lang="el-GR" sz="2600" dirty="0" err="1"/>
              <a:t>τρια</a:t>
            </a:r>
            <a:r>
              <a:rPr lang="el-GR" sz="2600" dirty="0"/>
              <a:t> </a:t>
            </a:r>
            <a:r>
              <a:rPr lang="el-GR" sz="2600" dirty="0" err="1"/>
              <a:t>χρονια</a:t>
            </a:r>
            <a:r>
              <a:rPr lang="en-US" sz="2600" dirty="0"/>
              <a:t> 100</a:t>
            </a:r>
            <a:endParaRPr lang="el-GR" sz="2600" dirty="0"/>
          </a:p>
          <a:p>
            <a:r>
              <a:rPr lang="el-GR" sz="2600" dirty="0" err="1"/>
              <a:t>Αποδεκτη</a:t>
            </a:r>
            <a:r>
              <a:rPr lang="el-GR" sz="2600" dirty="0"/>
              <a:t> </a:t>
            </a:r>
            <a:r>
              <a:rPr lang="el-GR" sz="2600" dirty="0" err="1"/>
              <a:t>ετησια</a:t>
            </a:r>
            <a:r>
              <a:rPr lang="el-GR" sz="2600" dirty="0"/>
              <a:t> </a:t>
            </a:r>
            <a:r>
              <a:rPr lang="el-GR" sz="2600" dirty="0" err="1"/>
              <a:t>αποδοση</a:t>
            </a:r>
            <a:r>
              <a:rPr lang="el-GR" sz="2600" dirty="0"/>
              <a:t> 8%</a:t>
            </a:r>
          </a:p>
          <a:p>
            <a:pPr marL="0" indent="0">
              <a:buNone/>
            </a:pPr>
            <a:r>
              <a:rPr lang="el-GR" sz="2600" dirty="0"/>
              <a:t>ΚΠΑ=Α=1000/1.08</a:t>
            </a:r>
            <a:r>
              <a:rPr lang="el-GR" sz="2600" baseline="30000" dirty="0"/>
              <a:t>3</a:t>
            </a:r>
            <a:r>
              <a:rPr lang="el-GR" sz="2600" dirty="0"/>
              <a:t>+</a:t>
            </a:r>
            <a:r>
              <a:rPr lang="en-US" sz="2600" dirty="0"/>
              <a:t>z/1.08 +z/(1.08)</a:t>
            </a:r>
            <a:r>
              <a:rPr lang="en-US" sz="2600" baseline="30000" dirty="0"/>
              <a:t>2</a:t>
            </a:r>
            <a:r>
              <a:rPr lang="el-GR" sz="2600" dirty="0"/>
              <a:t> </a:t>
            </a:r>
            <a:r>
              <a:rPr lang="en-US" sz="2600" dirty="0"/>
              <a:t>z/(1.08)</a:t>
            </a:r>
            <a:r>
              <a:rPr lang="en-US" sz="2600" baseline="30000" dirty="0"/>
              <a:t>3</a:t>
            </a:r>
            <a:r>
              <a:rPr lang="el-GR" sz="2600" dirty="0"/>
              <a:t> </a:t>
            </a:r>
            <a:r>
              <a:rPr lang="en-US" sz="2600" dirty="0"/>
              <a:t>= 922.68</a:t>
            </a:r>
            <a:endParaRPr lang="el-GR" sz="2600" dirty="0"/>
          </a:p>
          <a:p>
            <a:endParaRPr lang="el-GR" dirty="0"/>
          </a:p>
          <a:p>
            <a:endParaRPr lang="en-US" dirty="0"/>
          </a:p>
        </p:txBody>
      </p:sp>
      <p:cxnSp>
        <p:nvCxnSpPr>
          <p:cNvPr id="5" name="Ευθεία γραμμή σύνδεσης 4">
            <a:extLst>
              <a:ext uri="{FF2B5EF4-FFF2-40B4-BE49-F238E27FC236}">
                <a16:creationId xmlns:a16="http://schemas.microsoft.com/office/drawing/2014/main" id="{6F8FC988-FC46-412F-8923-FC3FAD83CB39}"/>
              </a:ext>
            </a:extLst>
          </p:cNvPr>
          <p:cNvCxnSpPr>
            <a:cxnSpLocks/>
          </p:cNvCxnSpPr>
          <p:nvPr/>
        </p:nvCxnSpPr>
        <p:spPr>
          <a:xfrm>
            <a:off x="2570922" y="3074504"/>
            <a:ext cx="51087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id="{21B16A4A-C6A6-44E9-A313-8673E4DEC1A0}"/>
              </a:ext>
            </a:extLst>
          </p:cNvPr>
          <p:cNvCxnSpPr>
            <a:cxnSpLocks/>
          </p:cNvCxnSpPr>
          <p:nvPr/>
        </p:nvCxnSpPr>
        <p:spPr>
          <a:xfrm flipV="1">
            <a:off x="4426226" y="2716696"/>
            <a:ext cx="0" cy="344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a:extLst>
              <a:ext uri="{FF2B5EF4-FFF2-40B4-BE49-F238E27FC236}">
                <a16:creationId xmlns:a16="http://schemas.microsoft.com/office/drawing/2014/main" id="{F907941B-3978-4220-99DF-218DB2536B66}"/>
              </a:ext>
            </a:extLst>
          </p:cNvPr>
          <p:cNvCxnSpPr>
            <a:cxnSpLocks/>
          </p:cNvCxnSpPr>
          <p:nvPr/>
        </p:nvCxnSpPr>
        <p:spPr>
          <a:xfrm flipV="1">
            <a:off x="6003235" y="2716696"/>
            <a:ext cx="0" cy="357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a:extLst>
              <a:ext uri="{FF2B5EF4-FFF2-40B4-BE49-F238E27FC236}">
                <a16:creationId xmlns:a16="http://schemas.microsoft.com/office/drawing/2014/main" id="{49E0FF3E-19B7-49CF-8BCE-A9D9F5D7C6BE}"/>
              </a:ext>
            </a:extLst>
          </p:cNvPr>
          <p:cNvCxnSpPr>
            <a:cxnSpLocks/>
          </p:cNvCxnSpPr>
          <p:nvPr/>
        </p:nvCxnSpPr>
        <p:spPr>
          <a:xfrm flipV="1">
            <a:off x="7679635" y="2305878"/>
            <a:ext cx="0" cy="768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550CE178-48A7-4348-BC92-AD65F3B777BA}"/>
              </a:ext>
            </a:extLst>
          </p:cNvPr>
          <p:cNvCxnSpPr>
            <a:cxnSpLocks/>
          </p:cNvCxnSpPr>
          <p:nvPr/>
        </p:nvCxnSpPr>
        <p:spPr>
          <a:xfrm>
            <a:off x="2570922" y="3074504"/>
            <a:ext cx="0" cy="7089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Ευθύγραμμο βέλος σύνδεσης 19">
            <a:extLst>
              <a:ext uri="{FF2B5EF4-FFF2-40B4-BE49-F238E27FC236}">
                <a16:creationId xmlns:a16="http://schemas.microsoft.com/office/drawing/2014/main" id="{9764C902-6F82-46CA-A696-11DE29D90977}"/>
              </a:ext>
            </a:extLst>
          </p:cNvPr>
          <p:cNvCxnSpPr>
            <a:cxnSpLocks/>
          </p:cNvCxnSpPr>
          <p:nvPr/>
        </p:nvCxnSpPr>
        <p:spPr>
          <a:xfrm flipV="1">
            <a:off x="7573618" y="2716696"/>
            <a:ext cx="0" cy="357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824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3B86EB-1C4C-46FB-A716-845975767667}"/>
              </a:ext>
            </a:extLst>
          </p:cNvPr>
          <p:cNvSpPr>
            <a:spLocks noGrp="1"/>
          </p:cNvSpPr>
          <p:nvPr>
            <p:ph type="title"/>
          </p:nvPr>
        </p:nvSpPr>
        <p:spPr/>
        <p:txBody>
          <a:bodyPr/>
          <a:lstStyle/>
          <a:p>
            <a:r>
              <a:rPr lang="el-GR" dirty="0" err="1"/>
              <a:t>Ασκηση</a:t>
            </a:r>
            <a:endParaRPr lang="en-US" dirty="0"/>
          </a:p>
        </p:txBody>
      </p:sp>
      <p:sp>
        <p:nvSpPr>
          <p:cNvPr id="3" name="Θέση περιεχομένου 2">
            <a:extLst>
              <a:ext uri="{FF2B5EF4-FFF2-40B4-BE49-F238E27FC236}">
                <a16:creationId xmlns:a16="http://schemas.microsoft.com/office/drawing/2014/main" id="{CDEB7ABE-FF7C-47C2-9E4B-F80415BE7615}"/>
              </a:ext>
            </a:extLst>
          </p:cNvPr>
          <p:cNvSpPr>
            <a:spLocks noGrp="1"/>
          </p:cNvSpPr>
          <p:nvPr>
            <p:ph idx="1"/>
          </p:nvPr>
        </p:nvSpPr>
        <p:spPr/>
        <p:txBody>
          <a:bodyPr/>
          <a:lstStyle/>
          <a:p>
            <a:pPr marL="0" indent="0">
              <a:buNone/>
            </a:pPr>
            <a:r>
              <a:rPr lang="el-GR" dirty="0"/>
              <a:t>Ένας δημόσιος οργανισμός σκοπεύει να χρηματοδοτήσει ένα έργο δια μέσου ομολογιακού δανείου με τα εξής χαρακτηριστικά: Εκδίδονται 250 ομολογίες διάρκειας 15 ετών και ονομαστικής αξίας € 500 η μία, οι οποίες θα διατίθενται σε ενδιαφερόμενους αγοραστές αντί του (σημερινού) ποσού των € 450 κάθε μία, ενώ θα υπάρχει και </a:t>
            </a:r>
            <a:r>
              <a:rPr lang="el-GR" dirty="0" err="1"/>
              <a:t>ετησιο</a:t>
            </a:r>
            <a:r>
              <a:rPr lang="el-GR" dirty="0"/>
              <a:t> κουπόνι ονομαστικής αξίας Ζ ευρώ ανά ομολογία. (α) Αν η ελάχιστη αποδεκτή ετήσια απόδοση των χρημάτων του ενδιαφερόμενου αγοραστή είναι 8 %, </a:t>
            </a:r>
            <a:r>
              <a:rPr lang="el-GR" dirty="0" err="1"/>
              <a:t>ποιά</a:t>
            </a:r>
            <a:r>
              <a:rPr lang="el-GR" dirty="0"/>
              <a:t> ελάχιστη τιμή του Ζ καθιστά το ομολογιακό δάνειο συμφέρον;</a:t>
            </a:r>
            <a:endParaRPr lang="en-US" dirty="0"/>
          </a:p>
        </p:txBody>
      </p:sp>
    </p:spTree>
    <p:extLst>
      <p:ext uri="{BB962C8B-B14F-4D97-AF65-F5344CB8AC3E}">
        <p14:creationId xmlns:p14="http://schemas.microsoft.com/office/powerpoint/2010/main" val="3891927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CB6ECB-C2C8-484B-BD99-BED98FF53871}"/>
              </a:ext>
            </a:extLst>
          </p:cNvPr>
          <p:cNvSpPr>
            <a:spLocks noGrp="1"/>
          </p:cNvSpPr>
          <p:nvPr>
            <p:ph type="title"/>
          </p:nvPr>
        </p:nvSpPr>
        <p:spPr/>
        <p:txBody>
          <a:bodyPr/>
          <a:lstStyle/>
          <a:p>
            <a:r>
              <a:rPr lang="el-GR" dirty="0" err="1"/>
              <a:t>Λυση</a:t>
            </a:r>
            <a:endParaRPr lang="en-US" dirty="0"/>
          </a:p>
        </p:txBody>
      </p:sp>
      <p:sp>
        <p:nvSpPr>
          <p:cNvPr id="3" name="Θέση περιεχομένου 2">
            <a:extLst>
              <a:ext uri="{FF2B5EF4-FFF2-40B4-BE49-F238E27FC236}">
                <a16:creationId xmlns:a16="http://schemas.microsoft.com/office/drawing/2014/main" id="{11DFB59E-CD16-4790-9759-140E9B1342DB}"/>
              </a:ext>
            </a:extLst>
          </p:cNvPr>
          <p:cNvSpPr>
            <a:spLocks noGrp="1"/>
          </p:cNvSpPr>
          <p:nvPr>
            <p:ph idx="1"/>
          </p:nvPr>
        </p:nvSpPr>
        <p:spPr>
          <a:xfrm>
            <a:off x="997226" y="1878634"/>
            <a:ext cx="10515600" cy="4787210"/>
          </a:xfrm>
        </p:spPr>
        <p:txBody>
          <a:bodyPr>
            <a:normAutofit/>
          </a:bodyPr>
          <a:lstStyle/>
          <a:p>
            <a:pPr marL="0" indent="0">
              <a:buNone/>
            </a:pPr>
            <a:r>
              <a:rPr lang="el-GR" dirty="0"/>
              <a:t>                                </a:t>
            </a:r>
            <a:r>
              <a:rPr lang="en-US" dirty="0"/>
              <a:t>        z                  z                 </a:t>
            </a:r>
            <a:r>
              <a:rPr lang="en-US" dirty="0" err="1"/>
              <a:t>z</a:t>
            </a:r>
            <a:r>
              <a:rPr lang="en-US" dirty="0"/>
              <a:t>                              </a:t>
            </a:r>
            <a:r>
              <a:rPr lang="el-GR" dirty="0"/>
              <a:t>      </a:t>
            </a:r>
            <a:r>
              <a:rPr lang="en-US" dirty="0"/>
              <a:t>z 500                           </a:t>
            </a:r>
            <a:endParaRPr lang="el-GR" dirty="0"/>
          </a:p>
          <a:p>
            <a:pPr marL="0" indent="0">
              <a:buNone/>
            </a:pPr>
            <a:r>
              <a:rPr lang="en-US" dirty="0"/>
              <a:t>                                 1	       2                3                             </a:t>
            </a:r>
            <a:r>
              <a:rPr lang="el-GR" dirty="0"/>
              <a:t>           </a:t>
            </a:r>
            <a:r>
              <a:rPr lang="en-US" dirty="0"/>
              <a:t> 15</a:t>
            </a:r>
            <a:endParaRPr lang="el-GR" dirty="0"/>
          </a:p>
          <a:p>
            <a:pPr marL="0" indent="0">
              <a:buNone/>
            </a:pPr>
            <a:r>
              <a:rPr lang="el-GR" dirty="0"/>
              <a:t>          </a:t>
            </a:r>
            <a:r>
              <a:rPr lang="en-US" dirty="0"/>
              <a:t>450</a:t>
            </a:r>
          </a:p>
          <a:p>
            <a:pPr marL="0" indent="0">
              <a:buNone/>
            </a:pPr>
            <a:endParaRPr lang="en-US" sz="2600" dirty="0"/>
          </a:p>
          <a:p>
            <a:pPr marL="0" indent="0">
              <a:buNone/>
            </a:pPr>
            <a:r>
              <a:rPr lang="el-GR" sz="2600" dirty="0"/>
              <a:t>Αρχικό ποσό που πληρώνει ο επενδυτής (Διάθεση σήμερα) </a:t>
            </a:r>
            <a:r>
              <a:rPr lang="en-US" sz="2600" dirty="0"/>
              <a:t>450</a:t>
            </a:r>
            <a:endParaRPr lang="el-GR" sz="2600" dirty="0"/>
          </a:p>
          <a:p>
            <a:r>
              <a:rPr lang="el-GR" sz="2600" dirty="0"/>
              <a:t>Τελικό ποσό που παίρνει ο επενδυτής </a:t>
            </a:r>
            <a:r>
              <a:rPr lang="en-US" sz="2600" dirty="0"/>
              <a:t>500</a:t>
            </a:r>
            <a:endParaRPr lang="el-GR" sz="2600" dirty="0"/>
          </a:p>
          <a:p>
            <a:r>
              <a:rPr lang="el-GR" sz="2600" dirty="0"/>
              <a:t>Κουπόνι </a:t>
            </a:r>
            <a:r>
              <a:rPr lang="en-US" sz="2600" dirty="0"/>
              <a:t>z </a:t>
            </a:r>
            <a:r>
              <a:rPr lang="el-GR" sz="2600" dirty="0"/>
              <a:t>για </a:t>
            </a:r>
            <a:r>
              <a:rPr lang="en-US" sz="2600" dirty="0"/>
              <a:t>15</a:t>
            </a:r>
            <a:r>
              <a:rPr lang="el-GR" sz="2600" dirty="0"/>
              <a:t> χρόνια</a:t>
            </a:r>
            <a:r>
              <a:rPr lang="en-US" sz="2600" dirty="0"/>
              <a:t> z</a:t>
            </a:r>
            <a:endParaRPr lang="el-GR" sz="2600" dirty="0"/>
          </a:p>
          <a:p>
            <a:r>
              <a:rPr lang="el-GR" sz="2600" dirty="0"/>
              <a:t>Αποδεκτή ετήσια απόδοση 8%</a:t>
            </a:r>
          </a:p>
          <a:p>
            <a:pPr marL="0" indent="0">
              <a:buNone/>
            </a:pPr>
            <a:r>
              <a:rPr lang="el-GR" sz="2600" dirty="0"/>
              <a:t>ΚΠΑ=450=500/1.08</a:t>
            </a:r>
            <a:r>
              <a:rPr lang="el-GR" sz="2600" baseline="30000" dirty="0"/>
              <a:t>15</a:t>
            </a:r>
            <a:r>
              <a:rPr lang="el-GR" sz="2600" dirty="0"/>
              <a:t>+</a:t>
            </a:r>
            <a:r>
              <a:rPr lang="en-US" sz="2600" dirty="0"/>
              <a:t>z/1.08 +z/(1.08)</a:t>
            </a:r>
            <a:r>
              <a:rPr lang="en-US" sz="2600" baseline="30000" dirty="0"/>
              <a:t>2</a:t>
            </a:r>
            <a:r>
              <a:rPr lang="el-GR" sz="2600" dirty="0"/>
              <a:t> +</a:t>
            </a:r>
            <a:r>
              <a:rPr lang="en-US" sz="2600" dirty="0"/>
              <a:t>z/(1.08)</a:t>
            </a:r>
            <a:r>
              <a:rPr lang="en-US" sz="2600" baseline="30000" dirty="0"/>
              <a:t>3</a:t>
            </a:r>
            <a:r>
              <a:rPr lang="el-GR" sz="2600" dirty="0"/>
              <a:t> +…….+</a:t>
            </a:r>
            <a:r>
              <a:rPr lang="en-US" sz="2600"/>
              <a:t> z/(</a:t>
            </a:r>
            <a:r>
              <a:rPr lang="en-US" sz="2600" dirty="0"/>
              <a:t>1.08)</a:t>
            </a:r>
            <a:r>
              <a:rPr lang="el-GR" sz="2600" baseline="30000" dirty="0"/>
              <a:t>15</a:t>
            </a:r>
            <a:endParaRPr lang="el-GR" dirty="0"/>
          </a:p>
          <a:p>
            <a:endParaRPr lang="en-US" dirty="0"/>
          </a:p>
        </p:txBody>
      </p:sp>
      <p:cxnSp>
        <p:nvCxnSpPr>
          <p:cNvPr id="5" name="Ευθεία γραμμή σύνδεσης 4">
            <a:extLst>
              <a:ext uri="{FF2B5EF4-FFF2-40B4-BE49-F238E27FC236}">
                <a16:creationId xmlns:a16="http://schemas.microsoft.com/office/drawing/2014/main" id="{6F8FC988-FC46-412F-8923-FC3FAD83CB39}"/>
              </a:ext>
            </a:extLst>
          </p:cNvPr>
          <p:cNvCxnSpPr>
            <a:cxnSpLocks/>
          </p:cNvCxnSpPr>
          <p:nvPr/>
        </p:nvCxnSpPr>
        <p:spPr>
          <a:xfrm>
            <a:off x="2570922" y="3074504"/>
            <a:ext cx="82494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id="{21B16A4A-C6A6-44E9-A313-8673E4DEC1A0}"/>
              </a:ext>
            </a:extLst>
          </p:cNvPr>
          <p:cNvCxnSpPr>
            <a:cxnSpLocks/>
          </p:cNvCxnSpPr>
          <p:nvPr/>
        </p:nvCxnSpPr>
        <p:spPr>
          <a:xfrm flipV="1">
            <a:off x="4426226" y="2716696"/>
            <a:ext cx="0" cy="3445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a:extLst>
              <a:ext uri="{FF2B5EF4-FFF2-40B4-BE49-F238E27FC236}">
                <a16:creationId xmlns:a16="http://schemas.microsoft.com/office/drawing/2014/main" id="{F907941B-3978-4220-99DF-218DB2536B66}"/>
              </a:ext>
            </a:extLst>
          </p:cNvPr>
          <p:cNvCxnSpPr>
            <a:cxnSpLocks/>
          </p:cNvCxnSpPr>
          <p:nvPr/>
        </p:nvCxnSpPr>
        <p:spPr>
          <a:xfrm flipV="1">
            <a:off x="6003235" y="2716696"/>
            <a:ext cx="0" cy="357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a:extLst>
              <a:ext uri="{FF2B5EF4-FFF2-40B4-BE49-F238E27FC236}">
                <a16:creationId xmlns:a16="http://schemas.microsoft.com/office/drawing/2014/main" id="{49E0FF3E-19B7-49CF-8BCE-A9D9F5D7C6BE}"/>
              </a:ext>
            </a:extLst>
          </p:cNvPr>
          <p:cNvCxnSpPr>
            <a:cxnSpLocks/>
          </p:cNvCxnSpPr>
          <p:nvPr/>
        </p:nvCxnSpPr>
        <p:spPr>
          <a:xfrm flipV="1">
            <a:off x="10820400" y="2120347"/>
            <a:ext cx="0" cy="9541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550CE178-48A7-4348-BC92-AD65F3B777BA}"/>
              </a:ext>
            </a:extLst>
          </p:cNvPr>
          <p:cNvCxnSpPr>
            <a:cxnSpLocks/>
          </p:cNvCxnSpPr>
          <p:nvPr/>
        </p:nvCxnSpPr>
        <p:spPr>
          <a:xfrm>
            <a:off x="2570922" y="3074504"/>
            <a:ext cx="0" cy="5035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Ευθύγραμμο βέλος σύνδεσης 19">
            <a:extLst>
              <a:ext uri="{FF2B5EF4-FFF2-40B4-BE49-F238E27FC236}">
                <a16:creationId xmlns:a16="http://schemas.microsoft.com/office/drawing/2014/main" id="{9764C902-6F82-46CA-A696-11DE29D90977}"/>
              </a:ext>
            </a:extLst>
          </p:cNvPr>
          <p:cNvCxnSpPr>
            <a:cxnSpLocks/>
          </p:cNvCxnSpPr>
          <p:nvPr/>
        </p:nvCxnSpPr>
        <p:spPr>
          <a:xfrm flipV="1">
            <a:off x="7573618" y="2716696"/>
            <a:ext cx="0" cy="357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Ευθύγραμμο βέλος σύνδεσης 13">
            <a:extLst>
              <a:ext uri="{FF2B5EF4-FFF2-40B4-BE49-F238E27FC236}">
                <a16:creationId xmlns:a16="http://schemas.microsoft.com/office/drawing/2014/main" id="{46FDEFBB-2308-4EEB-932B-78BEDC8F0AB3}"/>
              </a:ext>
            </a:extLst>
          </p:cNvPr>
          <p:cNvCxnSpPr>
            <a:cxnSpLocks/>
          </p:cNvCxnSpPr>
          <p:nvPr/>
        </p:nvCxnSpPr>
        <p:spPr>
          <a:xfrm flipV="1">
            <a:off x="10018644" y="2716696"/>
            <a:ext cx="0" cy="3578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80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a:extLst>
              <a:ext uri="{FF2B5EF4-FFF2-40B4-BE49-F238E27FC236}">
                <a16:creationId xmlns:a16="http://schemas.microsoft.com/office/drawing/2014/main" id="{E5E4942B-E1CB-4D5F-B135-895BD096E495}"/>
              </a:ext>
            </a:extLst>
          </p:cNvPr>
          <p:cNvSpPr>
            <a:spLocks noGrp="1" noChangeArrowheads="1"/>
          </p:cNvSpPr>
          <p:nvPr>
            <p:ph type="title"/>
          </p:nvPr>
        </p:nvSpPr>
        <p:spPr>
          <a:xfrm>
            <a:off x="1980049" y="262109"/>
            <a:ext cx="8229024" cy="1166522"/>
          </a:xfrm>
          <a:ln/>
        </p:spPr>
        <p:txBody>
          <a:bodyPr vert="horz" lIns="91440" tIns="35271" rIns="91440" bIns="45720" rtlCol="0" anchor="ctr">
            <a:normAutofit/>
          </a:bodyPr>
          <a:lstStyle/>
          <a:p>
            <a:pPr algn="ct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el-GR" altLang="en-US" u="sng" dirty="0">
                <a:solidFill>
                  <a:srgbClr val="355E00"/>
                </a:solidFill>
              </a:rPr>
              <a:t>ΕΠΙΧΕΙΡΗΜΑΤΙΚΟΣ ΚΙΝΔΥΝΟΣ</a:t>
            </a:r>
          </a:p>
        </p:txBody>
      </p:sp>
      <p:sp>
        <p:nvSpPr>
          <p:cNvPr id="15362" name="Rectangle 2">
            <a:extLst>
              <a:ext uri="{FF2B5EF4-FFF2-40B4-BE49-F238E27FC236}">
                <a16:creationId xmlns:a16="http://schemas.microsoft.com/office/drawing/2014/main" id="{F98941F8-9867-47E3-898A-6C1FEAF66995}"/>
              </a:ext>
            </a:extLst>
          </p:cNvPr>
          <p:cNvSpPr>
            <a:spLocks noGrp="1" noChangeArrowheads="1"/>
          </p:cNvSpPr>
          <p:nvPr>
            <p:ph type="body" idx="1"/>
          </p:nvPr>
        </p:nvSpPr>
        <p:spPr>
          <a:xfrm>
            <a:off x="1980049" y="1604329"/>
            <a:ext cx="8229024" cy="4526396"/>
          </a:xfrm>
          <a:ln/>
        </p:spPr>
        <p:txBody>
          <a:bodyPr vert="horz" lIns="91440" tIns="19269" rIns="91440" bIns="45720" rtlCol="0">
            <a:normAutofit/>
          </a:bodyPr>
          <a:lstStyle/>
          <a:p>
            <a:pPr marL="388849" indent="-293797">
              <a:buSzPct val="45000"/>
              <a:buFont typeface="Wingdings" panose="05000000000000000000" pitchFamily="2" charset="2"/>
              <a:buChar char=""/>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r>
              <a:rPr lang="el-GR" altLang="en-US" sz="2177" dirty="0">
                <a:solidFill>
                  <a:srgbClr val="660066"/>
                </a:solidFill>
              </a:rPr>
              <a:t>Υπάρχουν δύο είδη επιχειρηματικού κινδύνου, ο εξωτερικός και ο εσωτερικός. </a:t>
            </a:r>
          </a:p>
          <a:p>
            <a:pPr marL="388849" indent="-293797">
              <a:buSzPct val="45000"/>
              <a:buFont typeface="Wingdings" panose="05000000000000000000" pitchFamily="2" charset="2"/>
              <a:buChar char=""/>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r>
              <a:rPr lang="el-GR" altLang="en-US" sz="2177" dirty="0">
                <a:solidFill>
                  <a:srgbClr val="660066"/>
                </a:solidFill>
              </a:rPr>
              <a:t>Ο εξωτερικός κίνδυνος προέρχεται από λειτουργικές συνθήκες που επιβάλλονται στην επιχείρηση, λόγω των εξωτερικών δυνάμεων της αγοράς που βρίσκονται πέρα από τον έλεγχό της. </a:t>
            </a:r>
          </a:p>
          <a:p>
            <a:pPr marL="388849" indent="-293797">
              <a:buSzPct val="45000"/>
              <a:buFont typeface="Wingdings" panose="05000000000000000000" pitchFamily="2" charset="2"/>
              <a:buChar char=""/>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r>
              <a:rPr lang="el-GR" altLang="en-US" sz="2177" dirty="0">
                <a:solidFill>
                  <a:srgbClr val="660066"/>
                </a:solidFill>
              </a:rPr>
              <a:t>Ο εσωτερικός  επιχειρηματικός κίνδυνος αναφέρεται στην αποτελεσματικότητα της λειτουργίας της επιχείρησης και σχετίζεται  με την ικανότητα της διοίκησης, τη διαφοροποίηση των προϊόντων, την αποτελεσματικότητα των </a:t>
            </a:r>
            <a:r>
              <a:rPr lang="el-GR" altLang="en-US" sz="2177" dirty="0" err="1">
                <a:solidFill>
                  <a:srgbClr val="660066"/>
                </a:solidFill>
              </a:rPr>
              <a:t>χρησιμοποιηθέντων</a:t>
            </a:r>
            <a:r>
              <a:rPr lang="el-GR" altLang="en-US" sz="2177" dirty="0">
                <a:solidFill>
                  <a:srgbClr val="660066"/>
                </a:solidFill>
              </a:rPr>
              <a:t> κεφαλαίων </a:t>
            </a:r>
            <a:r>
              <a:rPr lang="el-GR" altLang="en-US" sz="2177" dirty="0" err="1">
                <a:solidFill>
                  <a:srgbClr val="660066"/>
                </a:solidFill>
              </a:rPr>
              <a:t>κλπ</a:t>
            </a:r>
            <a:r>
              <a:rPr lang="el-GR" altLang="en-US" sz="2177" dirty="0">
                <a:solidFill>
                  <a:srgbClr val="660066"/>
                </a:solidFill>
              </a:rPr>
              <a:t>, και αποτελεί εξ ορισμού πηγή μη συστηματικού κινδύνου.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72F11C6B-00FE-4CBB-A95B-5CAAB9AA30C8}"/>
              </a:ext>
            </a:extLst>
          </p:cNvPr>
          <p:cNvSpPr>
            <a:spLocks noGrp="1" noChangeArrowheads="1"/>
          </p:cNvSpPr>
          <p:nvPr>
            <p:ph type="title"/>
          </p:nvPr>
        </p:nvSpPr>
        <p:spPr>
          <a:xfrm>
            <a:off x="1980049" y="262109"/>
            <a:ext cx="8229024" cy="1166522"/>
          </a:xfrm>
          <a:ln/>
        </p:spPr>
        <p:txBody>
          <a:bodyPr vert="horz" lIns="91440" tIns="35271" rIns="91440" bIns="45720" rtlCol="0" anchor="ctr">
            <a:normAutofit fontScale="90000"/>
          </a:bodyPr>
          <a:lstStyle/>
          <a:p>
            <a:pPr>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pPr>
            <a:r>
              <a:rPr lang="el-GR" altLang="en-US" u="sng" dirty="0" err="1">
                <a:solidFill>
                  <a:srgbClr val="660066"/>
                </a:solidFill>
              </a:rPr>
              <a:t>Venture</a:t>
            </a:r>
            <a:r>
              <a:rPr lang="el-GR" altLang="en-US" u="sng" dirty="0">
                <a:solidFill>
                  <a:srgbClr val="660066"/>
                </a:solidFill>
              </a:rPr>
              <a:t> </a:t>
            </a:r>
            <a:r>
              <a:rPr lang="el-GR" altLang="en-US" u="sng" dirty="0" err="1">
                <a:solidFill>
                  <a:srgbClr val="660066"/>
                </a:solidFill>
              </a:rPr>
              <a:t>capital</a:t>
            </a:r>
            <a:r>
              <a:rPr lang="el-GR" altLang="en-US" u="sng" dirty="0">
                <a:solidFill>
                  <a:srgbClr val="660066"/>
                </a:solidFill>
              </a:rPr>
              <a:t> διεθνώς και στην Ελλάδα. </a:t>
            </a:r>
          </a:p>
        </p:txBody>
      </p:sp>
      <p:sp>
        <p:nvSpPr>
          <p:cNvPr id="16386" name="Rectangle 2">
            <a:extLst>
              <a:ext uri="{FF2B5EF4-FFF2-40B4-BE49-F238E27FC236}">
                <a16:creationId xmlns:a16="http://schemas.microsoft.com/office/drawing/2014/main" id="{0FC47B15-F96D-4D74-89FD-37D9C969D885}"/>
              </a:ext>
            </a:extLst>
          </p:cNvPr>
          <p:cNvSpPr>
            <a:spLocks noGrp="1" noChangeArrowheads="1"/>
          </p:cNvSpPr>
          <p:nvPr>
            <p:ph type="body" idx="1"/>
          </p:nvPr>
        </p:nvSpPr>
        <p:spPr>
          <a:xfrm>
            <a:off x="1980049" y="1604329"/>
            <a:ext cx="8229024" cy="4526396"/>
          </a:xfrm>
          <a:ln/>
        </p:spPr>
        <p:txBody>
          <a:bodyPr>
            <a:normAutofit/>
          </a:bodyPr>
          <a:lstStyle/>
          <a:p>
            <a:pPr marL="388849" indent="-293797">
              <a:buSzPct val="45000"/>
              <a:buFont typeface="Wingdings" panose="05000000000000000000" pitchFamily="2" charset="2"/>
              <a:buChar char=""/>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r>
              <a:rPr lang="el-GR" altLang="en-US" dirty="0">
                <a:solidFill>
                  <a:srgbClr val="280099"/>
                </a:solidFill>
              </a:rPr>
              <a:t>Είναι ένα χρηματοδοτικό εργαλείο που εμφανίστηκε στην δεκαετία του 1950 στις ΗΠΑ και αργότερα στην Μ. Βρετανία.</a:t>
            </a:r>
          </a:p>
          <a:p>
            <a:pPr marL="388849" indent="-293797">
              <a:buSzPct val="45000"/>
              <a:buNone/>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endParaRPr lang="el-GR" altLang="en-US" dirty="0">
              <a:solidFill>
                <a:srgbClr val="280099"/>
              </a:solidFill>
            </a:endParaRPr>
          </a:p>
          <a:p>
            <a:pPr marL="388849" indent="-293797">
              <a:buSzPct val="45000"/>
              <a:buFont typeface="Wingdings" panose="05000000000000000000" pitchFamily="2" charset="2"/>
              <a:buChar char=""/>
              <a:tabLst>
                <a:tab pos="388849" algn="l"/>
                <a:tab pos="483900" algn="l"/>
                <a:tab pos="891472" algn="l"/>
                <a:tab pos="1299042" algn="l"/>
                <a:tab pos="1706614" algn="l"/>
                <a:tab pos="2114184" algn="l"/>
                <a:tab pos="2521756" algn="l"/>
                <a:tab pos="2929326" algn="l"/>
                <a:tab pos="3336898" algn="l"/>
                <a:tab pos="3744468" algn="l"/>
                <a:tab pos="4152039" algn="l"/>
                <a:tab pos="4559610" algn="l"/>
                <a:tab pos="4967181" algn="l"/>
                <a:tab pos="5374752" algn="l"/>
                <a:tab pos="5782323" algn="l"/>
                <a:tab pos="6189894" algn="l"/>
                <a:tab pos="6597465" algn="l"/>
                <a:tab pos="7005036" algn="l"/>
                <a:tab pos="7412607" algn="l"/>
                <a:tab pos="7820177" algn="l"/>
                <a:tab pos="8227749" algn="l"/>
              </a:tabLst>
            </a:pPr>
            <a:r>
              <a:rPr lang="el-GR" altLang="en-US" dirty="0">
                <a:solidFill>
                  <a:srgbClr val="280099"/>
                </a:solidFill>
              </a:rPr>
              <a:t>Η χρηματοδότηση μιας εταιρείας με αυτή την μορφή γίνεται με την συμμετοχή του δανειστεί στο μετοχικό κεφάλαιο της εταιρείας, κυρίως μέσω της αύξησης του. Εναλλακτικά μπορεί να δοθεί με την μορφή μετατρέψιμου ομολογιακού δανείου.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95AC2056-F08E-49A1-92BB-109D46120D78}"/>
              </a:ext>
            </a:extLst>
          </p:cNvPr>
          <p:cNvSpPr>
            <a:spLocks noGrp="1"/>
          </p:cNvSpPr>
          <p:nvPr>
            <p:ph type="subTitle" idx="1"/>
          </p:nvPr>
        </p:nvSpPr>
        <p:spPr>
          <a:xfrm>
            <a:off x="955090" y="1102214"/>
            <a:ext cx="9144000" cy="1655762"/>
          </a:xfrm>
        </p:spPr>
        <p:txBody>
          <a:bodyPr>
            <a:normAutofit/>
          </a:bodyPr>
          <a:lstStyle/>
          <a:p>
            <a:r>
              <a:rPr lang="el-GR" sz="4400" dirty="0"/>
              <a:t>ΟΜΟΛΟΓΙΑΚΟ ΔΑΝΕΙΟ</a:t>
            </a:r>
            <a:endParaRPr lang="en-US" sz="4400" dirty="0"/>
          </a:p>
        </p:txBody>
      </p:sp>
      <p:pic>
        <p:nvPicPr>
          <p:cNvPr id="4" name="Εικόνα 3">
            <a:extLst>
              <a:ext uri="{FF2B5EF4-FFF2-40B4-BE49-F238E27FC236}">
                <a16:creationId xmlns:a16="http://schemas.microsoft.com/office/drawing/2014/main" id="{F9D73B22-EC25-4A7E-880F-628B36F24256}"/>
              </a:ext>
            </a:extLst>
          </p:cNvPr>
          <p:cNvPicPr>
            <a:picLocks noChangeAspect="1"/>
          </p:cNvPicPr>
          <p:nvPr/>
        </p:nvPicPr>
        <p:blipFill>
          <a:blip r:embed="rId2"/>
          <a:stretch>
            <a:fillRect/>
          </a:stretch>
        </p:blipFill>
        <p:spPr>
          <a:xfrm>
            <a:off x="1586471" y="3052690"/>
            <a:ext cx="8512619" cy="3061188"/>
          </a:xfrm>
          <a:prstGeom prst="rect">
            <a:avLst/>
          </a:prstGeom>
        </p:spPr>
      </p:pic>
    </p:spTree>
    <p:extLst>
      <p:ext uri="{BB962C8B-B14F-4D97-AF65-F5344CB8AC3E}">
        <p14:creationId xmlns:p14="http://schemas.microsoft.com/office/powerpoint/2010/main" val="700635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285495FB-6AD8-4D38-927A-43240DD07259}"/>
              </a:ext>
            </a:extLst>
          </p:cNvPr>
          <p:cNvPicPr>
            <a:picLocks noChangeAspect="1"/>
          </p:cNvPicPr>
          <p:nvPr/>
        </p:nvPicPr>
        <p:blipFill>
          <a:blip r:embed="rId2"/>
          <a:stretch>
            <a:fillRect/>
          </a:stretch>
        </p:blipFill>
        <p:spPr>
          <a:xfrm>
            <a:off x="909443" y="1237957"/>
            <a:ext cx="10356464" cy="4375051"/>
          </a:xfrm>
          <a:prstGeom prst="rect">
            <a:avLst/>
          </a:prstGeom>
        </p:spPr>
      </p:pic>
    </p:spTree>
    <p:extLst>
      <p:ext uri="{BB962C8B-B14F-4D97-AF65-F5344CB8AC3E}">
        <p14:creationId xmlns:p14="http://schemas.microsoft.com/office/powerpoint/2010/main" val="3708480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205BCC87-E89A-4616-BC73-3A1C9D0749B8}"/>
              </a:ext>
            </a:extLst>
          </p:cNvPr>
          <p:cNvPicPr>
            <a:picLocks noChangeAspect="1"/>
          </p:cNvPicPr>
          <p:nvPr/>
        </p:nvPicPr>
        <p:blipFill>
          <a:blip r:embed="rId2"/>
          <a:stretch>
            <a:fillRect/>
          </a:stretch>
        </p:blipFill>
        <p:spPr>
          <a:xfrm>
            <a:off x="1130388" y="1195755"/>
            <a:ext cx="9884306" cy="4445390"/>
          </a:xfrm>
          <a:prstGeom prst="rect">
            <a:avLst/>
          </a:prstGeom>
        </p:spPr>
      </p:pic>
    </p:spTree>
    <p:extLst>
      <p:ext uri="{BB962C8B-B14F-4D97-AF65-F5344CB8AC3E}">
        <p14:creationId xmlns:p14="http://schemas.microsoft.com/office/powerpoint/2010/main" val="2764542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AED623-09B8-4C0F-92BC-4D7F82C7BBEA}"/>
              </a:ext>
            </a:extLst>
          </p:cNvPr>
          <p:cNvSpPr>
            <a:spLocks noGrp="1"/>
          </p:cNvSpPr>
          <p:nvPr>
            <p:ph type="title"/>
          </p:nvPr>
        </p:nvSpPr>
        <p:spPr/>
        <p:txBody>
          <a:bodyPr>
            <a:normAutofit/>
          </a:bodyPr>
          <a:lstStyle/>
          <a:p>
            <a:r>
              <a:rPr lang="el-GR" sz="6000" b="1" dirty="0" err="1"/>
              <a:t>Ομολογιακα</a:t>
            </a:r>
            <a:r>
              <a:rPr lang="el-GR" sz="6000" b="1" dirty="0"/>
              <a:t> </a:t>
            </a:r>
            <a:r>
              <a:rPr lang="el-GR" sz="6000" b="1" dirty="0" err="1"/>
              <a:t>δανεια</a:t>
            </a:r>
            <a:endParaRPr lang="en-US" sz="6000" b="1" dirty="0"/>
          </a:p>
        </p:txBody>
      </p:sp>
      <p:pic>
        <p:nvPicPr>
          <p:cNvPr id="4" name="Εικόνα 3">
            <a:extLst>
              <a:ext uri="{FF2B5EF4-FFF2-40B4-BE49-F238E27FC236}">
                <a16:creationId xmlns:a16="http://schemas.microsoft.com/office/drawing/2014/main" id="{81DA694C-8A7D-4E77-9514-BA6BB7FD6120}"/>
              </a:ext>
            </a:extLst>
          </p:cNvPr>
          <p:cNvPicPr>
            <a:picLocks noChangeAspect="1"/>
          </p:cNvPicPr>
          <p:nvPr/>
        </p:nvPicPr>
        <p:blipFill>
          <a:blip r:embed="rId2"/>
          <a:stretch>
            <a:fillRect/>
          </a:stretch>
        </p:blipFill>
        <p:spPr>
          <a:xfrm>
            <a:off x="572213" y="2208628"/>
            <a:ext cx="10633692" cy="2349304"/>
          </a:xfrm>
          <a:prstGeom prst="rect">
            <a:avLst/>
          </a:prstGeom>
        </p:spPr>
      </p:pic>
    </p:spTree>
    <p:extLst>
      <p:ext uri="{BB962C8B-B14F-4D97-AF65-F5344CB8AC3E}">
        <p14:creationId xmlns:p14="http://schemas.microsoft.com/office/powerpoint/2010/main" val="2278373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15DA11CA-A802-4D08-ACFA-A0E13A25B6A0}"/>
              </a:ext>
            </a:extLst>
          </p:cNvPr>
          <p:cNvPicPr>
            <a:picLocks noChangeAspect="1"/>
          </p:cNvPicPr>
          <p:nvPr/>
        </p:nvPicPr>
        <p:blipFill>
          <a:blip r:embed="rId2"/>
          <a:stretch>
            <a:fillRect/>
          </a:stretch>
        </p:blipFill>
        <p:spPr>
          <a:xfrm>
            <a:off x="1223889" y="139069"/>
            <a:ext cx="9481428" cy="6402408"/>
          </a:xfrm>
          <a:prstGeom prst="rect">
            <a:avLst/>
          </a:prstGeom>
        </p:spPr>
      </p:pic>
    </p:spTree>
    <p:extLst>
      <p:ext uri="{BB962C8B-B14F-4D97-AF65-F5344CB8AC3E}">
        <p14:creationId xmlns:p14="http://schemas.microsoft.com/office/powerpoint/2010/main" val="4129348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DF098576-2BD8-400A-A92D-7CE38FD03144}"/>
              </a:ext>
            </a:extLst>
          </p:cNvPr>
          <p:cNvPicPr>
            <a:picLocks noChangeAspect="1"/>
          </p:cNvPicPr>
          <p:nvPr/>
        </p:nvPicPr>
        <p:blipFill>
          <a:blip r:embed="rId2"/>
          <a:stretch>
            <a:fillRect/>
          </a:stretch>
        </p:blipFill>
        <p:spPr>
          <a:xfrm>
            <a:off x="1418007" y="1026942"/>
            <a:ext cx="9506671" cy="4881489"/>
          </a:xfrm>
          <a:prstGeom prst="rect">
            <a:avLst/>
          </a:prstGeom>
        </p:spPr>
      </p:pic>
    </p:spTree>
    <p:extLst>
      <p:ext uri="{BB962C8B-B14F-4D97-AF65-F5344CB8AC3E}">
        <p14:creationId xmlns:p14="http://schemas.microsoft.com/office/powerpoint/2010/main" val="385489718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TotalTime>
  <Words>377</Words>
  <Application>Microsoft Office PowerPoint</Application>
  <PresentationFormat>Ευρεία οθόνη</PresentationFormat>
  <Paragraphs>40</Paragraphs>
  <Slides>13</Slides>
  <Notes>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Wingdings</vt:lpstr>
      <vt:lpstr>Θέμα του Office</vt:lpstr>
      <vt:lpstr>ΟΜΟΛΟΓΙΑΚΟ ΔΑΝΕΙΟ</vt:lpstr>
      <vt:lpstr>ΕΠΙΧΕΙΡΗΜΑΤΙΚΟΣ ΚΙΝΔΥΝΟΣ</vt:lpstr>
      <vt:lpstr>Venture capital διεθνώς και στην Ελλάδα. </vt:lpstr>
      <vt:lpstr>Παρουσίαση του PowerPoint</vt:lpstr>
      <vt:lpstr>Παρουσίαση του PowerPoint</vt:lpstr>
      <vt:lpstr>Παρουσίαση του PowerPoint</vt:lpstr>
      <vt:lpstr>Ομολογιακα δανεια</vt:lpstr>
      <vt:lpstr>Παρουσίαση του PowerPoint</vt:lpstr>
      <vt:lpstr>Παρουσίαση του PowerPoint</vt:lpstr>
      <vt:lpstr>Παρουσίαση του PowerPoint</vt:lpstr>
      <vt:lpstr>Παρουσίαση του PowerPoint</vt:lpstr>
      <vt:lpstr>Ασκηση</vt:lpstr>
      <vt:lpstr>Λυση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o m</dc:creator>
  <cp:lastModifiedBy>o m</cp:lastModifiedBy>
  <cp:revision>11</cp:revision>
  <dcterms:created xsi:type="dcterms:W3CDTF">2020-04-12T19:58:01Z</dcterms:created>
  <dcterms:modified xsi:type="dcterms:W3CDTF">2020-04-21T15:21:08Z</dcterms:modified>
</cp:coreProperties>
</file>