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287" r:id="rId4"/>
    <p:sldId id="332" r:id="rId5"/>
    <p:sldId id="333" r:id="rId6"/>
    <p:sldId id="339" r:id="rId7"/>
    <p:sldId id="331" r:id="rId8"/>
    <p:sldId id="311" r:id="rId9"/>
    <p:sldId id="312" r:id="rId10"/>
    <p:sldId id="313" r:id="rId11"/>
    <p:sldId id="314" r:id="rId12"/>
    <p:sldId id="315" r:id="rId13"/>
    <p:sldId id="396"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34" r:id="rId27"/>
    <p:sldId id="337" r:id="rId28"/>
    <p:sldId id="335" r:id="rId29"/>
    <p:sldId id="336" r:id="rId30"/>
    <p:sldId id="338" r:id="rId31"/>
    <p:sldId id="340" r:id="rId32"/>
    <p:sldId id="258" r:id="rId33"/>
    <p:sldId id="264" r:id="rId34"/>
    <p:sldId id="265" r:id="rId35"/>
    <p:sldId id="266" r:id="rId36"/>
    <p:sldId id="267" r:id="rId37"/>
    <p:sldId id="259" r:id="rId38"/>
    <p:sldId id="270" r:id="rId39"/>
    <p:sldId id="271" r:id="rId40"/>
    <p:sldId id="341" r:id="rId41"/>
    <p:sldId id="354" r:id="rId42"/>
    <p:sldId id="353" r:id="rId43"/>
    <p:sldId id="344" r:id="rId44"/>
    <p:sldId id="345" r:id="rId45"/>
    <p:sldId id="346" r:id="rId46"/>
    <p:sldId id="347" r:id="rId47"/>
    <p:sldId id="348" r:id="rId48"/>
    <p:sldId id="349" r:id="rId49"/>
    <p:sldId id="350" r:id="rId50"/>
    <p:sldId id="351" r:id="rId51"/>
    <p:sldId id="342" r:id="rId52"/>
    <p:sldId id="387" r:id="rId53"/>
    <p:sldId id="388" r:id="rId54"/>
    <p:sldId id="389" r:id="rId55"/>
    <p:sldId id="390" r:id="rId56"/>
    <p:sldId id="391" r:id="rId57"/>
    <p:sldId id="392" r:id="rId58"/>
    <p:sldId id="393" r:id="rId59"/>
    <p:sldId id="394" r:id="rId60"/>
    <p:sldId id="395" r:id="rId61"/>
    <p:sldId id="343" r:id="rId62"/>
    <p:sldId id="355" r:id="rId63"/>
    <p:sldId id="358" r:id="rId64"/>
    <p:sldId id="359" r:id="rId65"/>
    <p:sldId id="360" r:id="rId66"/>
    <p:sldId id="366" r:id="rId67"/>
    <p:sldId id="370" r:id="rId68"/>
    <p:sldId id="356" r:id="rId69"/>
    <p:sldId id="373" r:id="rId70"/>
    <p:sldId id="383" r:id="rId71"/>
    <p:sldId id="384" r:id="rId72"/>
    <p:sldId id="385" r:id="rId73"/>
    <p:sldId id="352" r:id="rId7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0" autoAdjust="0"/>
    <p:restoredTop sz="94660"/>
  </p:normalViewPr>
  <p:slideViewPr>
    <p:cSldViewPr snapToGrid="0">
      <p:cViewPr varScale="1">
        <p:scale>
          <a:sx n="113" d="100"/>
          <a:sy n="113" d="100"/>
        </p:scale>
        <p:origin x="3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BBABB-97F3-4808-B150-4E97725EE274}" type="datetimeFigureOut">
              <a:rPr lang="el-GR" smtClean="0"/>
              <a:t>10/1/2024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F4057-5825-437E-ADDE-06B16BCBADE6}" type="slidenum">
              <a:rPr lang="el-GR" smtClean="0"/>
              <a:t>‹#›</a:t>
            </a:fld>
            <a:endParaRPr lang="el-GR"/>
          </a:p>
        </p:txBody>
      </p:sp>
    </p:spTree>
    <p:extLst>
      <p:ext uri="{BB962C8B-B14F-4D97-AF65-F5344CB8AC3E}">
        <p14:creationId xmlns:p14="http://schemas.microsoft.com/office/powerpoint/2010/main" val="267176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3</a:t>
            </a:fld>
            <a:endParaRPr lang="el-GR"/>
          </a:p>
        </p:txBody>
      </p:sp>
    </p:spTree>
    <p:extLst>
      <p:ext uri="{BB962C8B-B14F-4D97-AF65-F5344CB8AC3E}">
        <p14:creationId xmlns:p14="http://schemas.microsoft.com/office/powerpoint/2010/main" val="1128456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14</a:t>
            </a:fld>
            <a:endParaRPr lang="el-GR"/>
          </a:p>
        </p:txBody>
      </p:sp>
    </p:spTree>
    <p:extLst>
      <p:ext uri="{BB962C8B-B14F-4D97-AF65-F5344CB8AC3E}">
        <p14:creationId xmlns:p14="http://schemas.microsoft.com/office/powerpoint/2010/main" val="84343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15</a:t>
            </a:fld>
            <a:endParaRPr lang="el-GR"/>
          </a:p>
        </p:txBody>
      </p:sp>
    </p:spTree>
    <p:extLst>
      <p:ext uri="{BB962C8B-B14F-4D97-AF65-F5344CB8AC3E}">
        <p14:creationId xmlns:p14="http://schemas.microsoft.com/office/powerpoint/2010/main" val="955599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16</a:t>
            </a:fld>
            <a:endParaRPr lang="el-GR"/>
          </a:p>
        </p:txBody>
      </p:sp>
    </p:spTree>
    <p:extLst>
      <p:ext uri="{BB962C8B-B14F-4D97-AF65-F5344CB8AC3E}">
        <p14:creationId xmlns:p14="http://schemas.microsoft.com/office/powerpoint/2010/main" val="267323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17</a:t>
            </a:fld>
            <a:endParaRPr lang="el-GR"/>
          </a:p>
        </p:txBody>
      </p:sp>
    </p:spTree>
    <p:extLst>
      <p:ext uri="{BB962C8B-B14F-4D97-AF65-F5344CB8AC3E}">
        <p14:creationId xmlns:p14="http://schemas.microsoft.com/office/powerpoint/2010/main" val="186908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18</a:t>
            </a:fld>
            <a:endParaRPr lang="el-GR"/>
          </a:p>
        </p:txBody>
      </p:sp>
    </p:spTree>
    <p:extLst>
      <p:ext uri="{BB962C8B-B14F-4D97-AF65-F5344CB8AC3E}">
        <p14:creationId xmlns:p14="http://schemas.microsoft.com/office/powerpoint/2010/main" val="3361703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19</a:t>
            </a:fld>
            <a:endParaRPr lang="el-GR"/>
          </a:p>
        </p:txBody>
      </p:sp>
    </p:spTree>
    <p:extLst>
      <p:ext uri="{BB962C8B-B14F-4D97-AF65-F5344CB8AC3E}">
        <p14:creationId xmlns:p14="http://schemas.microsoft.com/office/powerpoint/2010/main" val="27581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20</a:t>
            </a:fld>
            <a:endParaRPr lang="el-GR"/>
          </a:p>
        </p:txBody>
      </p:sp>
    </p:spTree>
    <p:extLst>
      <p:ext uri="{BB962C8B-B14F-4D97-AF65-F5344CB8AC3E}">
        <p14:creationId xmlns:p14="http://schemas.microsoft.com/office/powerpoint/2010/main" val="3447564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dirty="0"/>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21</a:t>
            </a:fld>
            <a:endParaRPr lang="el-GR"/>
          </a:p>
        </p:txBody>
      </p:sp>
    </p:spTree>
    <p:extLst>
      <p:ext uri="{BB962C8B-B14F-4D97-AF65-F5344CB8AC3E}">
        <p14:creationId xmlns:p14="http://schemas.microsoft.com/office/powerpoint/2010/main" val="3075982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22</a:t>
            </a:fld>
            <a:endParaRPr lang="el-GR"/>
          </a:p>
        </p:txBody>
      </p:sp>
    </p:spTree>
    <p:extLst>
      <p:ext uri="{BB962C8B-B14F-4D97-AF65-F5344CB8AC3E}">
        <p14:creationId xmlns:p14="http://schemas.microsoft.com/office/powerpoint/2010/main" val="790350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23</a:t>
            </a:fld>
            <a:endParaRPr lang="el-GR"/>
          </a:p>
        </p:txBody>
      </p:sp>
    </p:spTree>
    <p:extLst>
      <p:ext uri="{BB962C8B-B14F-4D97-AF65-F5344CB8AC3E}">
        <p14:creationId xmlns:p14="http://schemas.microsoft.com/office/powerpoint/2010/main" val="76986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4</a:t>
            </a:fld>
            <a:endParaRPr lang="el-GR"/>
          </a:p>
        </p:txBody>
      </p:sp>
    </p:spTree>
    <p:extLst>
      <p:ext uri="{BB962C8B-B14F-4D97-AF65-F5344CB8AC3E}">
        <p14:creationId xmlns:p14="http://schemas.microsoft.com/office/powerpoint/2010/main" val="1783703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24</a:t>
            </a:fld>
            <a:endParaRPr lang="el-GR"/>
          </a:p>
        </p:txBody>
      </p:sp>
    </p:spTree>
    <p:extLst>
      <p:ext uri="{BB962C8B-B14F-4D97-AF65-F5344CB8AC3E}">
        <p14:creationId xmlns:p14="http://schemas.microsoft.com/office/powerpoint/2010/main" val="1185220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25</a:t>
            </a:fld>
            <a:endParaRPr lang="el-GR"/>
          </a:p>
        </p:txBody>
      </p:sp>
    </p:spTree>
    <p:extLst>
      <p:ext uri="{BB962C8B-B14F-4D97-AF65-F5344CB8AC3E}">
        <p14:creationId xmlns:p14="http://schemas.microsoft.com/office/powerpoint/2010/main" val="51920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26</a:t>
            </a:fld>
            <a:endParaRPr lang="el-GR"/>
          </a:p>
        </p:txBody>
      </p:sp>
    </p:spTree>
    <p:extLst>
      <p:ext uri="{BB962C8B-B14F-4D97-AF65-F5344CB8AC3E}">
        <p14:creationId xmlns:p14="http://schemas.microsoft.com/office/powerpoint/2010/main" val="376740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27</a:t>
            </a:fld>
            <a:endParaRPr lang="el-GR"/>
          </a:p>
        </p:txBody>
      </p:sp>
    </p:spTree>
    <p:extLst>
      <p:ext uri="{BB962C8B-B14F-4D97-AF65-F5344CB8AC3E}">
        <p14:creationId xmlns:p14="http://schemas.microsoft.com/office/powerpoint/2010/main" val="2696427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28</a:t>
            </a:fld>
            <a:endParaRPr lang="el-GR"/>
          </a:p>
        </p:txBody>
      </p:sp>
    </p:spTree>
    <p:extLst>
      <p:ext uri="{BB962C8B-B14F-4D97-AF65-F5344CB8AC3E}">
        <p14:creationId xmlns:p14="http://schemas.microsoft.com/office/powerpoint/2010/main" val="3420496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29</a:t>
            </a:fld>
            <a:endParaRPr lang="el-GR"/>
          </a:p>
        </p:txBody>
      </p:sp>
    </p:spTree>
    <p:extLst>
      <p:ext uri="{BB962C8B-B14F-4D97-AF65-F5344CB8AC3E}">
        <p14:creationId xmlns:p14="http://schemas.microsoft.com/office/powerpoint/2010/main" val="673937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30</a:t>
            </a:fld>
            <a:endParaRPr lang="el-GR"/>
          </a:p>
        </p:txBody>
      </p:sp>
    </p:spTree>
    <p:extLst>
      <p:ext uri="{BB962C8B-B14F-4D97-AF65-F5344CB8AC3E}">
        <p14:creationId xmlns:p14="http://schemas.microsoft.com/office/powerpoint/2010/main" val="4046732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43</a:t>
            </a:fld>
            <a:endParaRPr lang="el-GR"/>
          </a:p>
        </p:txBody>
      </p:sp>
    </p:spTree>
    <p:extLst>
      <p:ext uri="{BB962C8B-B14F-4D97-AF65-F5344CB8AC3E}">
        <p14:creationId xmlns:p14="http://schemas.microsoft.com/office/powerpoint/2010/main" val="142805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44</a:t>
            </a:fld>
            <a:endParaRPr lang="el-GR"/>
          </a:p>
        </p:txBody>
      </p:sp>
    </p:spTree>
    <p:extLst>
      <p:ext uri="{BB962C8B-B14F-4D97-AF65-F5344CB8AC3E}">
        <p14:creationId xmlns:p14="http://schemas.microsoft.com/office/powerpoint/2010/main" val="3333264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45</a:t>
            </a:fld>
            <a:endParaRPr lang="el-GR"/>
          </a:p>
        </p:txBody>
      </p:sp>
    </p:spTree>
    <p:extLst>
      <p:ext uri="{BB962C8B-B14F-4D97-AF65-F5344CB8AC3E}">
        <p14:creationId xmlns:p14="http://schemas.microsoft.com/office/powerpoint/2010/main" val="401003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5</a:t>
            </a:fld>
            <a:endParaRPr lang="el-GR"/>
          </a:p>
        </p:txBody>
      </p:sp>
    </p:spTree>
    <p:extLst>
      <p:ext uri="{BB962C8B-B14F-4D97-AF65-F5344CB8AC3E}">
        <p14:creationId xmlns:p14="http://schemas.microsoft.com/office/powerpoint/2010/main" val="2860194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46</a:t>
            </a:fld>
            <a:endParaRPr lang="el-GR"/>
          </a:p>
        </p:txBody>
      </p:sp>
    </p:spTree>
    <p:extLst>
      <p:ext uri="{BB962C8B-B14F-4D97-AF65-F5344CB8AC3E}">
        <p14:creationId xmlns:p14="http://schemas.microsoft.com/office/powerpoint/2010/main" val="3874401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47</a:t>
            </a:fld>
            <a:endParaRPr lang="el-GR"/>
          </a:p>
        </p:txBody>
      </p:sp>
    </p:spTree>
    <p:extLst>
      <p:ext uri="{BB962C8B-B14F-4D97-AF65-F5344CB8AC3E}">
        <p14:creationId xmlns:p14="http://schemas.microsoft.com/office/powerpoint/2010/main" val="3368164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48</a:t>
            </a:fld>
            <a:endParaRPr lang="el-GR"/>
          </a:p>
        </p:txBody>
      </p:sp>
    </p:spTree>
    <p:extLst>
      <p:ext uri="{BB962C8B-B14F-4D97-AF65-F5344CB8AC3E}">
        <p14:creationId xmlns:p14="http://schemas.microsoft.com/office/powerpoint/2010/main" val="1697041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49</a:t>
            </a:fld>
            <a:endParaRPr lang="el-GR"/>
          </a:p>
        </p:txBody>
      </p:sp>
    </p:spTree>
    <p:extLst>
      <p:ext uri="{BB962C8B-B14F-4D97-AF65-F5344CB8AC3E}">
        <p14:creationId xmlns:p14="http://schemas.microsoft.com/office/powerpoint/2010/main" val="133207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50</a:t>
            </a:fld>
            <a:endParaRPr lang="el-GR"/>
          </a:p>
        </p:txBody>
      </p:sp>
    </p:spTree>
    <p:extLst>
      <p:ext uri="{BB962C8B-B14F-4D97-AF65-F5344CB8AC3E}">
        <p14:creationId xmlns:p14="http://schemas.microsoft.com/office/powerpoint/2010/main" val="328846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52</a:t>
            </a:fld>
            <a:endParaRPr lang="el-GR"/>
          </a:p>
        </p:txBody>
      </p:sp>
    </p:spTree>
    <p:extLst>
      <p:ext uri="{BB962C8B-B14F-4D97-AF65-F5344CB8AC3E}">
        <p14:creationId xmlns:p14="http://schemas.microsoft.com/office/powerpoint/2010/main" val="85131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53</a:t>
            </a:fld>
            <a:endParaRPr lang="el-GR"/>
          </a:p>
        </p:txBody>
      </p:sp>
    </p:spTree>
    <p:extLst>
      <p:ext uri="{BB962C8B-B14F-4D97-AF65-F5344CB8AC3E}">
        <p14:creationId xmlns:p14="http://schemas.microsoft.com/office/powerpoint/2010/main" val="1026865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54</a:t>
            </a:fld>
            <a:endParaRPr lang="el-GR"/>
          </a:p>
        </p:txBody>
      </p:sp>
    </p:spTree>
    <p:extLst>
      <p:ext uri="{BB962C8B-B14F-4D97-AF65-F5344CB8AC3E}">
        <p14:creationId xmlns:p14="http://schemas.microsoft.com/office/powerpoint/2010/main" val="1461300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55</a:t>
            </a:fld>
            <a:endParaRPr lang="el-GR"/>
          </a:p>
        </p:txBody>
      </p:sp>
    </p:spTree>
    <p:extLst>
      <p:ext uri="{BB962C8B-B14F-4D97-AF65-F5344CB8AC3E}">
        <p14:creationId xmlns:p14="http://schemas.microsoft.com/office/powerpoint/2010/main" val="1345983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56</a:t>
            </a:fld>
            <a:endParaRPr lang="el-GR"/>
          </a:p>
        </p:txBody>
      </p:sp>
    </p:spTree>
    <p:extLst>
      <p:ext uri="{BB962C8B-B14F-4D97-AF65-F5344CB8AC3E}">
        <p14:creationId xmlns:p14="http://schemas.microsoft.com/office/powerpoint/2010/main" val="22015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7</a:t>
            </a:fld>
            <a:endParaRPr lang="el-GR"/>
          </a:p>
        </p:txBody>
      </p:sp>
    </p:spTree>
    <p:extLst>
      <p:ext uri="{BB962C8B-B14F-4D97-AF65-F5344CB8AC3E}">
        <p14:creationId xmlns:p14="http://schemas.microsoft.com/office/powerpoint/2010/main" val="288603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57</a:t>
            </a:fld>
            <a:endParaRPr lang="el-GR"/>
          </a:p>
        </p:txBody>
      </p:sp>
    </p:spTree>
    <p:extLst>
      <p:ext uri="{BB962C8B-B14F-4D97-AF65-F5344CB8AC3E}">
        <p14:creationId xmlns:p14="http://schemas.microsoft.com/office/powerpoint/2010/main" val="4250683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58</a:t>
            </a:fld>
            <a:endParaRPr lang="el-GR"/>
          </a:p>
        </p:txBody>
      </p:sp>
    </p:spTree>
    <p:extLst>
      <p:ext uri="{BB962C8B-B14F-4D97-AF65-F5344CB8AC3E}">
        <p14:creationId xmlns:p14="http://schemas.microsoft.com/office/powerpoint/2010/main" val="39325946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59</a:t>
            </a:fld>
            <a:endParaRPr lang="el-GR"/>
          </a:p>
        </p:txBody>
      </p:sp>
    </p:spTree>
    <p:extLst>
      <p:ext uri="{BB962C8B-B14F-4D97-AF65-F5344CB8AC3E}">
        <p14:creationId xmlns:p14="http://schemas.microsoft.com/office/powerpoint/2010/main" val="1992999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60</a:t>
            </a:fld>
            <a:endParaRPr lang="el-GR"/>
          </a:p>
        </p:txBody>
      </p:sp>
    </p:spTree>
    <p:extLst>
      <p:ext uri="{BB962C8B-B14F-4D97-AF65-F5344CB8AC3E}">
        <p14:creationId xmlns:p14="http://schemas.microsoft.com/office/powerpoint/2010/main" val="423866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8</a:t>
            </a:fld>
            <a:endParaRPr lang="el-GR"/>
          </a:p>
        </p:txBody>
      </p:sp>
    </p:spTree>
    <p:extLst>
      <p:ext uri="{BB962C8B-B14F-4D97-AF65-F5344CB8AC3E}">
        <p14:creationId xmlns:p14="http://schemas.microsoft.com/office/powerpoint/2010/main" val="343788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9</a:t>
            </a:fld>
            <a:endParaRPr lang="el-GR"/>
          </a:p>
        </p:txBody>
      </p:sp>
    </p:spTree>
    <p:extLst>
      <p:ext uri="{BB962C8B-B14F-4D97-AF65-F5344CB8AC3E}">
        <p14:creationId xmlns:p14="http://schemas.microsoft.com/office/powerpoint/2010/main" val="1155388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10</a:t>
            </a:fld>
            <a:endParaRPr lang="el-GR"/>
          </a:p>
        </p:txBody>
      </p:sp>
    </p:spTree>
    <p:extLst>
      <p:ext uri="{BB962C8B-B14F-4D97-AF65-F5344CB8AC3E}">
        <p14:creationId xmlns:p14="http://schemas.microsoft.com/office/powerpoint/2010/main" val="60647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11</a:t>
            </a:fld>
            <a:endParaRPr lang="el-GR"/>
          </a:p>
        </p:txBody>
      </p:sp>
    </p:spTree>
    <p:extLst>
      <p:ext uri="{BB962C8B-B14F-4D97-AF65-F5344CB8AC3E}">
        <p14:creationId xmlns:p14="http://schemas.microsoft.com/office/powerpoint/2010/main" val="265187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42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  </a:t>
            </a:r>
          </a:p>
        </p:txBody>
      </p:sp>
      <p:sp>
        <p:nvSpPr>
          <p:cNvPr id="542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4CB79-0F00-4662-A4F5-CB793A83AA04}" type="slidenum">
              <a:rPr lang="el-GR"/>
              <a:pPr fontAlgn="base">
                <a:spcBef>
                  <a:spcPct val="0"/>
                </a:spcBef>
                <a:spcAft>
                  <a:spcPct val="0"/>
                </a:spcAft>
              </a:pPr>
              <a:t>12</a:t>
            </a:fld>
            <a:endParaRPr lang="el-GR"/>
          </a:p>
        </p:txBody>
      </p:sp>
    </p:spTree>
    <p:extLst>
      <p:ext uri="{BB962C8B-B14F-4D97-AF65-F5344CB8AC3E}">
        <p14:creationId xmlns:p14="http://schemas.microsoft.com/office/powerpoint/2010/main" val="2171111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E0379A-90CB-5E05-FFC0-C68E9901437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CB3FAE1-948A-C13A-7745-65CEB08EF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03419EC-8939-BC58-9864-9A5B8BE082D5}"/>
              </a:ext>
            </a:extLst>
          </p:cNvPr>
          <p:cNvSpPr>
            <a:spLocks noGrp="1"/>
          </p:cNvSpPr>
          <p:nvPr>
            <p:ph type="dt" sz="half" idx="10"/>
          </p:nvPr>
        </p:nvSpPr>
        <p:spPr/>
        <p:txBody>
          <a:bodyPr/>
          <a:lstStyle/>
          <a:p>
            <a:fld id="{B5D25727-6176-469C-AF6E-4203F6F19EFD}" type="datetimeFigureOut">
              <a:rPr lang="el-GR" smtClean="0"/>
              <a:t>10/1/2024</a:t>
            </a:fld>
            <a:endParaRPr lang="el-GR"/>
          </a:p>
        </p:txBody>
      </p:sp>
      <p:sp>
        <p:nvSpPr>
          <p:cNvPr id="5" name="Θέση υποσέλιδου 4">
            <a:extLst>
              <a:ext uri="{FF2B5EF4-FFF2-40B4-BE49-F238E27FC236}">
                <a16:creationId xmlns:a16="http://schemas.microsoft.com/office/drawing/2014/main" id="{3DBBFECB-0F88-A6C5-24BC-FA4CFB9661E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F1A0A52-6758-E5D6-4194-C66E0BEBEC55}"/>
              </a:ext>
            </a:extLst>
          </p:cNvPr>
          <p:cNvSpPr>
            <a:spLocks noGrp="1"/>
          </p:cNvSpPr>
          <p:nvPr>
            <p:ph type="sldNum" sz="quarter" idx="12"/>
          </p:nvPr>
        </p:nvSpPr>
        <p:spPr/>
        <p:txBody>
          <a:bodyPr/>
          <a:lstStyle/>
          <a:p>
            <a:fld id="{8FD94B13-382C-4D54-86D6-2B95668D7CFC}" type="slidenum">
              <a:rPr lang="el-GR" smtClean="0"/>
              <a:t>‹#›</a:t>
            </a:fld>
            <a:endParaRPr lang="el-GR"/>
          </a:p>
        </p:txBody>
      </p:sp>
    </p:spTree>
    <p:extLst>
      <p:ext uri="{BB962C8B-B14F-4D97-AF65-F5344CB8AC3E}">
        <p14:creationId xmlns:p14="http://schemas.microsoft.com/office/powerpoint/2010/main" val="362825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60A7F8-81B6-1BCF-AB8C-360A1539D99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83FDB88-23C4-1C91-D56C-C1AF002187A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C9AF4AD-C230-318E-4921-901C23A70318}"/>
              </a:ext>
            </a:extLst>
          </p:cNvPr>
          <p:cNvSpPr>
            <a:spLocks noGrp="1"/>
          </p:cNvSpPr>
          <p:nvPr>
            <p:ph type="dt" sz="half" idx="10"/>
          </p:nvPr>
        </p:nvSpPr>
        <p:spPr/>
        <p:txBody>
          <a:bodyPr/>
          <a:lstStyle/>
          <a:p>
            <a:fld id="{B5D25727-6176-469C-AF6E-4203F6F19EFD}" type="datetimeFigureOut">
              <a:rPr lang="el-GR" smtClean="0"/>
              <a:t>10/1/2024</a:t>
            </a:fld>
            <a:endParaRPr lang="el-GR"/>
          </a:p>
        </p:txBody>
      </p:sp>
      <p:sp>
        <p:nvSpPr>
          <p:cNvPr id="5" name="Θέση υποσέλιδου 4">
            <a:extLst>
              <a:ext uri="{FF2B5EF4-FFF2-40B4-BE49-F238E27FC236}">
                <a16:creationId xmlns:a16="http://schemas.microsoft.com/office/drawing/2014/main" id="{5C99B082-6BA1-8534-49CC-782DCFA2C17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8D7212A-A2F3-B6FB-81F9-10C1B5294BEC}"/>
              </a:ext>
            </a:extLst>
          </p:cNvPr>
          <p:cNvSpPr>
            <a:spLocks noGrp="1"/>
          </p:cNvSpPr>
          <p:nvPr>
            <p:ph type="sldNum" sz="quarter" idx="12"/>
          </p:nvPr>
        </p:nvSpPr>
        <p:spPr/>
        <p:txBody>
          <a:bodyPr/>
          <a:lstStyle/>
          <a:p>
            <a:fld id="{8FD94B13-382C-4D54-86D6-2B95668D7CFC}" type="slidenum">
              <a:rPr lang="el-GR" smtClean="0"/>
              <a:t>‹#›</a:t>
            </a:fld>
            <a:endParaRPr lang="el-GR"/>
          </a:p>
        </p:txBody>
      </p:sp>
    </p:spTree>
    <p:extLst>
      <p:ext uri="{BB962C8B-B14F-4D97-AF65-F5344CB8AC3E}">
        <p14:creationId xmlns:p14="http://schemas.microsoft.com/office/powerpoint/2010/main" val="85334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FD02ECC-F814-C18D-1163-D260A94295C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866AB70-7DFD-59D5-8A91-A64155CE234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ABC2F2E-AD07-E3B9-0C15-C08946EF4E27}"/>
              </a:ext>
            </a:extLst>
          </p:cNvPr>
          <p:cNvSpPr>
            <a:spLocks noGrp="1"/>
          </p:cNvSpPr>
          <p:nvPr>
            <p:ph type="dt" sz="half" idx="10"/>
          </p:nvPr>
        </p:nvSpPr>
        <p:spPr/>
        <p:txBody>
          <a:bodyPr/>
          <a:lstStyle/>
          <a:p>
            <a:fld id="{B5D25727-6176-469C-AF6E-4203F6F19EFD}" type="datetimeFigureOut">
              <a:rPr lang="el-GR" smtClean="0"/>
              <a:t>10/1/2024</a:t>
            </a:fld>
            <a:endParaRPr lang="el-GR"/>
          </a:p>
        </p:txBody>
      </p:sp>
      <p:sp>
        <p:nvSpPr>
          <p:cNvPr id="5" name="Θέση υποσέλιδου 4">
            <a:extLst>
              <a:ext uri="{FF2B5EF4-FFF2-40B4-BE49-F238E27FC236}">
                <a16:creationId xmlns:a16="http://schemas.microsoft.com/office/drawing/2014/main" id="{F8BC81E5-9297-24AF-3AFE-690C0415D73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583A7C9-8408-2E03-F95E-ED43B5DD2879}"/>
              </a:ext>
            </a:extLst>
          </p:cNvPr>
          <p:cNvSpPr>
            <a:spLocks noGrp="1"/>
          </p:cNvSpPr>
          <p:nvPr>
            <p:ph type="sldNum" sz="quarter" idx="12"/>
          </p:nvPr>
        </p:nvSpPr>
        <p:spPr/>
        <p:txBody>
          <a:bodyPr/>
          <a:lstStyle/>
          <a:p>
            <a:fld id="{8FD94B13-382C-4D54-86D6-2B95668D7CFC}" type="slidenum">
              <a:rPr lang="el-GR" smtClean="0"/>
              <a:t>‹#›</a:t>
            </a:fld>
            <a:endParaRPr lang="el-GR"/>
          </a:p>
        </p:txBody>
      </p:sp>
    </p:spTree>
    <p:extLst>
      <p:ext uri="{BB962C8B-B14F-4D97-AF65-F5344CB8AC3E}">
        <p14:creationId xmlns:p14="http://schemas.microsoft.com/office/powerpoint/2010/main" val="289179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4DB035-99EA-3F5B-E24B-820C8DA120C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EC167BD-65A5-1750-1507-840B6A1A936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47A8475-2CE6-BDF7-C594-199DE8790DDF}"/>
              </a:ext>
            </a:extLst>
          </p:cNvPr>
          <p:cNvSpPr>
            <a:spLocks noGrp="1"/>
          </p:cNvSpPr>
          <p:nvPr>
            <p:ph type="dt" sz="half" idx="10"/>
          </p:nvPr>
        </p:nvSpPr>
        <p:spPr/>
        <p:txBody>
          <a:bodyPr/>
          <a:lstStyle/>
          <a:p>
            <a:fld id="{B5D25727-6176-469C-AF6E-4203F6F19EFD}" type="datetimeFigureOut">
              <a:rPr lang="el-GR" smtClean="0"/>
              <a:t>10/1/2024</a:t>
            </a:fld>
            <a:endParaRPr lang="el-GR"/>
          </a:p>
        </p:txBody>
      </p:sp>
      <p:sp>
        <p:nvSpPr>
          <p:cNvPr id="5" name="Θέση υποσέλιδου 4">
            <a:extLst>
              <a:ext uri="{FF2B5EF4-FFF2-40B4-BE49-F238E27FC236}">
                <a16:creationId xmlns:a16="http://schemas.microsoft.com/office/drawing/2014/main" id="{6E49D9CF-D2FB-8561-CE6F-2100F1D3F73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D82021A-75E9-A3B7-EAE4-F2B9C45F361E}"/>
              </a:ext>
            </a:extLst>
          </p:cNvPr>
          <p:cNvSpPr>
            <a:spLocks noGrp="1"/>
          </p:cNvSpPr>
          <p:nvPr>
            <p:ph type="sldNum" sz="quarter" idx="12"/>
          </p:nvPr>
        </p:nvSpPr>
        <p:spPr/>
        <p:txBody>
          <a:bodyPr/>
          <a:lstStyle/>
          <a:p>
            <a:fld id="{8FD94B13-382C-4D54-86D6-2B95668D7CFC}" type="slidenum">
              <a:rPr lang="el-GR" smtClean="0"/>
              <a:t>‹#›</a:t>
            </a:fld>
            <a:endParaRPr lang="el-GR"/>
          </a:p>
        </p:txBody>
      </p:sp>
    </p:spTree>
    <p:extLst>
      <p:ext uri="{BB962C8B-B14F-4D97-AF65-F5344CB8AC3E}">
        <p14:creationId xmlns:p14="http://schemas.microsoft.com/office/powerpoint/2010/main" val="146096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CC7263-140D-A76B-F4A3-391DC427EE4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BAD4C24-BD06-8AD2-1ECF-7922EAB6CD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0483204-0D7E-C1E3-7EE1-4BE1C445A4CD}"/>
              </a:ext>
            </a:extLst>
          </p:cNvPr>
          <p:cNvSpPr>
            <a:spLocks noGrp="1"/>
          </p:cNvSpPr>
          <p:nvPr>
            <p:ph type="dt" sz="half" idx="10"/>
          </p:nvPr>
        </p:nvSpPr>
        <p:spPr/>
        <p:txBody>
          <a:bodyPr/>
          <a:lstStyle/>
          <a:p>
            <a:fld id="{B5D25727-6176-469C-AF6E-4203F6F19EFD}" type="datetimeFigureOut">
              <a:rPr lang="el-GR" smtClean="0"/>
              <a:t>10/1/2024</a:t>
            </a:fld>
            <a:endParaRPr lang="el-GR"/>
          </a:p>
        </p:txBody>
      </p:sp>
      <p:sp>
        <p:nvSpPr>
          <p:cNvPr id="5" name="Θέση υποσέλιδου 4">
            <a:extLst>
              <a:ext uri="{FF2B5EF4-FFF2-40B4-BE49-F238E27FC236}">
                <a16:creationId xmlns:a16="http://schemas.microsoft.com/office/drawing/2014/main" id="{AA847F7A-07F6-94B7-2914-026C3F645DD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189A9FE-468E-87BB-E0CE-BA7B510F16CF}"/>
              </a:ext>
            </a:extLst>
          </p:cNvPr>
          <p:cNvSpPr>
            <a:spLocks noGrp="1"/>
          </p:cNvSpPr>
          <p:nvPr>
            <p:ph type="sldNum" sz="quarter" idx="12"/>
          </p:nvPr>
        </p:nvSpPr>
        <p:spPr/>
        <p:txBody>
          <a:bodyPr/>
          <a:lstStyle/>
          <a:p>
            <a:fld id="{8FD94B13-382C-4D54-86D6-2B95668D7CFC}" type="slidenum">
              <a:rPr lang="el-GR" smtClean="0"/>
              <a:t>‹#›</a:t>
            </a:fld>
            <a:endParaRPr lang="el-GR"/>
          </a:p>
        </p:txBody>
      </p:sp>
    </p:spTree>
    <p:extLst>
      <p:ext uri="{BB962C8B-B14F-4D97-AF65-F5344CB8AC3E}">
        <p14:creationId xmlns:p14="http://schemas.microsoft.com/office/powerpoint/2010/main" val="233173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F8498C-9AE7-335C-5E6E-A5749C745EC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FD14C7C-4E53-5798-BD6A-CB7F7D1AF7D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FF11704-6663-3E56-1FF8-737BFD2F0AD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77ABA00-94FE-8501-ED12-72C46218EF3F}"/>
              </a:ext>
            </a:extLst>
          </p:cNvPr>
          <p:cNvSpPr>
            <a:spLocks noGrp="1"/>
          </p:cNvSpPr>
          <p:nvPr>
            <p:ph type="dt" sz="half" idx="10"/>
          </p:nvPr>
        </p:nvSpPr>
        <p:spPr/>
        <p:txBody>
          <a:bodyPr/>
          <a:lstStyle/>
          <a:p>
            <a:fld id="{B5D25727-6176-469C-AF6E-4203F6F19EFD}" type="datetimeFigureOut">
              <a:rPr lang="el-GR" smtClean="0"/>
              <a:t>10/1/2024</a:t>
            </a:fld>
            <a:endParaRPr lang="el-GR"/>
          </a:p>
        </p:txBody>
      </p:sp>
      <p:sp>
        <p:nvSpPr>
          <p:cNvPr id="6" name="Θέση υποσέλιδου 5">
            <a:extLst>
              <a:ext uri="{FF2B5EF4-FFF2-40B4-BE49-F238E27FC236}">
                <a16:creationId xmlns:a16="http://schemas.microsoft.com/office/drawing/2014/main" id="{CE2B406F-4050-F6D7-400F-E16F59755EB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FE0B5B6-2D6E-CF40-3866-24B65CE377D7}"/>
              </a:ext>
            </a:extLst>
          </p:cNvPr>
          <p:cNvSpPr>
            <a:spLocks noGrp="1"/>
          </p:cNvSpPr>
          <p:nvPr>
            <p:ph type="sldNum" sz="quarter" idx="12"/>
          </p:nvPr>
        </p:nvSpPr>
        <p:spPr/>
        <p:txBody>
          <a:bodyPr/>
          <a:lstStyle/>
          <a:p>
            <a:fld id="{8FD94B13-382C-4D54-86D6-2B95668D7CFC}" type="slidenum">
              <a:rPr lang="el-GR" smtClean="0"/>
              <a:t>‹#›</a:t>
            </a:fld>
            <a:endParaRPr lang="el-GR"/>
          </a:p>
        </p:txBody>
      </p:sp>
    </p:spTree>
    <p:extLst>
      <p:ext uri="{BB962C8B-B14F-4D97-AF65-F5344CB8AC3E}">
        <p14:creationId xmlns:p14="http://schemas.microsoft.com/office/powerpoint/2010/main" val="290474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2606BD-14FB-853E-233D-3EC199186BE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A711243-4DF8-2E39-07A4-AE836D3E4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A609E2A-E74E-A5C9-A1CD-7EC64F071B4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F5AF93F-E719-EA52-315C-314F16DD1C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76E3957-39EC-7C61-2BBD-B332A5DFBDD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919C385-95DC-3F9F-3342-28B97EA49741}"/>
              </a:ext>
            </a:extLst>
          </p:cNvPr>
          <p:cNvSpPr>
            <a:spLocks noGrp="1"/>
          </p:cNvSpPr>
          <p:nvPr>
            <p:ph type="dt" sz="half" idx="10"/>
          </p:nvPr>
        </p:nvSpPr>
        <p:spPr/>
        <p:txBody>
          <a:bodyPr/>
          <a:lstStyle/>
          <a:p>
            <a:fld id="{B5D25727-6176-469C-AF6E-4203F6F19EFD}" type="datetimeFigureOut">
              <a:rPr lang="el-GR" smtClean="0"/>
              <a:t>10/1/2024</a:t>
            </a:fld>
            <a:endParaRPr lang="el-GR"/>
          </a:p>
        </p:txBody>
      </p:sp>
      <p:sp>
        <p:nvSpPr>
          <p:cNvPr id="8" name="Θέση υποσέλιδου 7">
            <a:extLst>
              <a:ext uri="{FF2B5EF4-FFF2-40B4-BE49-F238E27FC236}">
                <a16:creationId xmlns:a16="http://schemas.microsoft.com/office/drawing/2014/main" id="{E02A48DA-2DD5-424C-6F7E-CD429AE3D1D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7837313-D6E3-BBF4-D084-3B3654CD333C}"/>
              </a:ext>
            </a:extLst>
          </p:cNvPr>
          <p:cNvSpPr>
            <a:spLocks noGrp="1"/>
          </p:cNvSpPr>
          <p:nvPr>
            <p:ph type="sldNum" sz="quarter" idx="12"/>
          </p:nvPr>
        </p:nvSpPr>
        <p:spPr/>
        <p:txBody>
          <a:bodyPr/>
          <a:lstStyle/>
          <a:p>
            <a:fld id="{8FD94B13-382C-4D54-86D6-2B95668D7CFC}" type="slidenum">
              <a:rPr lang="el-GR" smtClean="0"/>
              <a:t>‹#›</a:t>
            </a:fld>
            <a:endParaRPr lang="el-GR"/>
          </a:p>
        </p:txBody>
      </p:sp>
    </p:spTree>
    <p:extLst>
      <p:ext uri="{BB962C8B-B14F-4D97-AF65-F5344CB8AC3E}">
        <p14:creationId xmlns:p14="http://schemas.microsoft.com/office/powerpoint/2010/main" val="324930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49B27A-9EC1-6618-FAA7-98955033ECE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66C12277-3020-5BA2-7ABB-7EDFF1FB2D14}"/>
              </a:ext>
            </a:extLst>
          </p:cNvPr>
          <p:cNvSpPr>
            <a:spLocks noGrp="1"/>
          </p:cNvSpPr>
          <p:nvPr>
            <p:ph type="dt" sz="half" idx="10"/>
          </p:nvPr>
        </p:nvSpPr>
        <p:spPr/>
        <p:txBody>
          <a:bodyPr/>
          <a:lstStyle/>
          <a:p>
            <a:fld id="{B5D25727-6176-469C-AF6E-4203F6F19EFD}" type="datetimeFigureOut">
              <a:rPr lang="el-GR" smtClean="0"/>
              <a:t>10/1/2024</a:t>
            </a:fld>
            <a:endParaRPr lang="el-GR"/>
          </a:p>
        </p:txBody>
      </p:sp>
      <p:sp>
        <p:nvSpPr>
          <p:cNvPr id="4" name="Θέση υποσέλιδου 3">
            <a:extLst>
              <a:ext uri="{FF2B5EF4-FFF2-40B4-BE49-F238E27FC236}">
                <a16:creationId xmlns:a16="http://schemas.microsoft.com/office/drawing/2014/main" id="{DB2ED9C8-88BA-D8CA-D6F1-529BCD148F1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B023E28-7AB1-6F13-BAA4-5B277B0C370B}"/>
              </a:ext>
            </a:extLst>
          </p:cNvPr>
          <p:cNvSpPr>
            <a:spLocks noGrp="1"/>
          </p:cNvSpPr>
          <p:nvPr>
            <p:ph type="sldNum" sz="quarter" idx="12"/>
          </p:nvPr>
        </p:nvSpPr>
        <p:spPr/>
        <p:txBody>
          <a:bodyPr/>
          <a:lstStyle/>
          <a:p>
            <a:fld id="{8FD94B13-382C-4D54-86D6-2B95668D7CFC}" type="slidenum">
              <a:rPr lang="el-GR" smtClean="0"/>
              <a:t>‹#›</a:t>
            </a:fld>
            <a:endParaRPr lang="el-GR"/>
          </a:p>
        </p:txBody>
      </p:sp>
    </p:spTree>
    <p:extLst>
      <p:ext uri="{BB962C8B-B14F-4D97-AF65-F5344CB8AC3E}">
        <p14:creationId xmlns:p14="http://schemas.microsoft.com/office/powerpoint/2010/main" val="11917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FE8FDD4-8136-0AB1-A6D3-CA7620A68E35}"/>
              </a:ext>
            </a:extLst>
          </p:cNvPr>
          <p:cNvSpPr>
            <a:spLocks noGrp="1"/>
          </p:cNvSpPr>
          <p:nvPr>
            <p:ph type="dt" sz="half" idx="10"/>
          </p:nvPr>
        </p:nvSpPr>
        <p:spPr/>
        <p:txBody>
          <a:bodyPr/>
          <a:lstStyle/>
          <a:p>
            <a:fld id="{B5D25727-6176-469C-AF6E-4203F6F19EFD}" type="datetimeFigureOut">
              <a:rPr lang="el-GR" smtClean="0"/>
              <a:t>10/1/2024</a:t>
            </a:fld>
            <a:endParaRPr lang="el-GR"/>
          </a:p>
        </p:txBody>
      </p:sp>
      <p:sp>
        <p:nvSpPr>
          <p:cNvPr id="3" name="Θέση υποσέλιδου 2">
            <a:extLst>
              <a:ext uri="{FF2B5EF4-FFF2-40B4-BE49-F238E27FC236}">
                <a16:creationId xmlns:a16="http://schemas.microsoft.com/office/drawing/2014/main" id="{EAF63A80-3F7B-7B3C-34F2-1D9C1234A0E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9AE52CE-C934-F594-9939-214E197E88A3}"/>
              </a:ext>
            </a:extLst>
          </p:cNvPr>
          <p:cNvSpPr>
            <a:spLocks noGrp="1"/>
          </p:cNvSpPr>
          <p:nvPr>
            <p:ph type="sldNum" sz="quarter" idx="12"/>
          </p:nvPr>
        </p:nvSpPr>
        <p:spPr/>
        <p:txBody>
          <a:bodyPr/>
          <a:lstStyle/>
          <a:p>
            <a:fld id="{8FD94B13-382C-4D54-86D6-2B95668D7CFC}" type="slidenum">
              <a:rPr lang="el-GR" smtClean="0"/>
              <a:t>‹#›</a:t>
            </a:fld>
            <a:endParaRPr lang="el-GR"/>
          </a:p>
        </p:txBody>
      </p:sp>
    </p:spTree>
    <p:extLst>
      <p:ext uri="{BB962C8B-B14F-4D97-AF65-F5344CB8AC3E}">
        <p14:creationId xmlns:p14="http://schemas.microsoft.com/office/powerpoint/2010/main" val="28413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5453CF-BCB4-BB79-72E1-F5E2B98B41E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354530A-A0C1-80C7-9627-339B383C7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166179A-CD66-ACE2-EB21-A9AC6B6F1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4659BDE-4DA8-780F-53C7-390208833A61}"/>
              </a:ext>
            </a:extLst>
          </p:cNvPr>
          <p:cNvSpPr>
            <a:spLocks noGrp="1"/>
          </p:cNvSpPr>
          <p:nvPr>
            <p:ph type="dt" sz="half" idx="10"/>
          </p:nvPr>
        </p:nvSpPr>
        <p:spPr/>
        <p:txBody>
          <a:bodyPr/>
          <a:lstStyle/>
          <a:p>
            <a:fld id="{B5D25727-6176-469C-AF6E-4203F6F19EFD}" type="datetimeFigureOut">
              <a:rPr lang="el-GR" smtClean="0"/>
              <a:t>10/1/2024</a:t>
            </a:fld>
            <a:endParaRPr lang="el-GR"/>
          </a:p>
        </p:txBody>
      </p:sp>
      <p:sp>
        <p:nvSpPr>
          <p:cNvPr id="6" name="Θέση υποσέλιδου 5">
            <a:extLst>
              <a:ext uri="{FF2B5EF4-FFF2-40B4-BE49-F238E27FC236}">
                <a16:creationId xmlns:a16="http://schemas.microsoft.com/office/drawing/2014/main" id="{A60CE897-BC6A-2E11-D7EE-711EAE3C0D4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99BAF9B-334C-5C58-2DC4-0D0462B83565}"/>
              </a:ext>
            </a:extLst>
          </p:cNvPr>
          <p:cNvSpPr>
            <a:spLocks noGrp="1"/>
          </p:cNvSpPr>
          <p:nvPr>
            <p:ph type="sldNum" sz="quarter" idx="12"/>
          </p:nvPr>
        </p:nvSpPr>
        <p:spPr/>
        <p:txBody>
          <a:bodyPr/>
          <a:lstStyle/>
          <a:p>
            <a:fld id="{8FD94B13-382C-4D54-86D6-2B95668D7CFC}" type="slidenum">
              <a:rPr lang="el-GR" smtClean="0"/>
              <a:t>‹#›</a:t>
            </a:fld>
            <a:endParaRPr lang="el-GR"/>
          </a:p>
        </p:txBody>
      </p:sp>
    </p:spTree>
    <p:extLst>
      <p:ext uri="{BB962C8B-B14F-4D97-AF65-F5344CB8AC3E}">
        <p14:creationId xmlns:p14="http://schemas.microsoft.com/office/powerpoint/2010/main" val="251500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6650F7-0E15-7C45-AC5E-7E617983958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60F739C5-7BD3-EAE3-C9A7-C75ED445F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E535B54-0138-29B0-BABE-B085F6772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B012BCA-C2DC-DF24-E935-08DECE88B927}"/>
              </a:ext>
            </a:extLst>
          </p:cNvPr>
          <p:cNvSpPr>
            <a:spLocks noGrp="1"/>
          </p:cNvSpPr>
          <p:nvPr>
            <p:ph type="dt" sz="half" idx="10"/>
          </p:nvPr>
        </p:nvSpPr>
        <p:spPr/>
        <p:txBody>
          <a:bodyPr/>
          <a:lstStyle/>
          <a:p>
            <a:fld id="{B5D25727-6176-469C-AF6E-4203F6F19EFD}" type="datetimeFigureOut">
              <a:rPr lang="el-GR" smtClean="0"/>
              <a:t>10/1/2024</a:t>
            </a:fld>
            <a:endParaRPr lang="el-GR"/>
          </a:p>
        </p:txBody>
      </p:sp>
      <p:sp>
        <p:nvSpPr>
          <p:cNvPr id="6" name="Θέση υποσέλιδου 5">
            <a:extLst>
              <a:ext uri="{FF2B5EF4-FFF2-40B4-BE49-F238E27FC236}">
                <a16:creationId xmlns:a16="http://schemas.microsoft.com/office/drawing/2014/main" id="{88B85D50-C515-4CF9-B895-95FC7E3B430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BC1A56B-595A-EFF4-4A8B-C9DEF4375A53}"/>
              </a:ext>
            </a:extLst>
          </p:cNvPr>
          <p:cNvSpPr>
            <a:spLocks noGrp="1"/>
          </p:cNvSpPr>
          <p:nvPr>
            <p:ph type="sldNum" sz="quarter" idx="12"/>
          </p:nvPr>
        </p:nvSpPr>
        <p:spPr/>
        <p:txBody>
          <a:bodyPr/>
          <a:lstStyle/>
          <a:p>
            <a:fld id="{8FD94B13-382C-4D54-86D6-2B95668D7CFC}" type="slidenum">
              <a:rPr lang="el-GR" smtClean="0"/>
              <a:t>‹#›</a:t>
            </a:fld>
            <a:endParaRPr lang="el-GR"/>
          </a:p>
        </p:txBody>
      </p:sp>
    </p:spTree>
    <p:extLst>
      <p:ext uri="{BB962C8B-B14F-4D97-AF65-F5344CB8AC3E}">
        <p14:creationId xmlns:p14="http://schemas.microsoft.com/office/powerpoint/2010/main" val="960286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0"/>
              </a:schemeClr>
            </a:gs>
            <a:gs pos="55000">
              <a:schemeClr val="accent1">
                <a:lumMod val="45000"/>
                <a:lumOff val="55000"/>
                <a:alpha val="32000"/>
              </a:schemeClr>
            </a:gs>
            <a:gs pos="83000">
              <a:schemeClr val="accent1">
                <a:lumMod val="45000"/>
                <a:lumOff val="55000"/>
                <a:alpha val="21000"/>
              </a:schemeClr>
            </a:gs>
            <a:gs pos="100000">
              <a:schemeClr val="accent1">
                <a:lumMod val="30000"/>
                <a:lumOff val="70000"/>
                <a:alpha val="46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703BE3F-BDE6-94FE-037D-0BF9D29E51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203BED7-6FEA-7568-3B83-DE3EE73223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D11D82B-A4AD-30DB-4EBC-4F1DE8A2E0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25727-6176-469C-AF6E-4203F6F19EFD}" type="datetimeFigureOut">
              <a:rPr lang="el-GR" smtClean="0"/>
              <a:t>10/1/2024</a:t>
            </a:fld>
            <a:endParaRPr lang="el-GR"/>
          </a:p>
        </p:txBody>
      </p:sp>
      <p:sp>
        <p:nvSpPr>
          <p:cNvPr id="5" name="Θέση υποσέλιδου 4">
            <a:extLst>
              <a:ext uri="{FF2B5EF4-FFF2-40B4-BE49-F238E27FC236}">
                <a16:creationId xmlns:a16="http://schemas.microsoft.com/office/drawing/2014/main" id="{759C887A-F4E6-1DD4-7FEA-F278DB6BD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8936CC4-5C2D-5A41-C3BF-E33FF88229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94B13-382C-4D54-86D6-2B95668D7CFC}" type="slidenum">
              <a:rPr lang="el-GR" smtClean="0"/>
              <a:t>‹#›</a:t>
            </a:fld>
            <a:endParaRPr lang="el-GR"/>
          </a:p>
        </p:txBody>
      </p:sp>
    </p:spTree>
    <p:extLst>
      <p:ext uri="{BB962C8B-B14F-4D97-AF65-F5344CB8AC3E}">
        <p14:creationId xmlns:p14="http://schemas.microsoft.com/office/powerpoint/2010/main" val="135881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latin@bio.auth.gr" TargetMode="External"/><Relationship Id="rId2" Type="http://schemas.openxmlformats.org/officeDocument/2006/relationships/hyperlink" Target="mailto:dlatinopoulo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aterontheweb.org/under/waterquality/turbidity.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lobalchange.umich.edu/globalchange1/current/lectures/kling/water_nitro/water_nitro.html#II"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epa.gov/volunteer/stream/vms56.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geol.umd.edu/~piccoli/100/CH12.htm" TargetMode="External"/><Relationship Id="rId5" Type="http://schemas.openxmlformats.org/officeDocument/2006/relationships/hyperlink" Target="http://www.geol.umd.edu/~jmerck/geol342/lectures/04.html" TargetMode="External"/><Relationship Id="rId4" Type="http://schemas.openxmlformats.org/officeDocument/2006/relationships/image" Target="../media/image12.jpeg"/></Relationships>
</file>

<file path=ppt/slides/_rels/slide47.xml.rels><?xml version="1.0" encoding="UTF-8" standalone="yes"?>
<Relationships xmlns="http://schemas.openxmlformats.org/package/2006/relationships"><Relationship Id="rId3" Type="http://schemas.openxmlformats.org/officeDocument/2006/relationships/hyperlink" Target="http://shorelandmanagement.org/depth/rivers/04.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en.wikipedia.org/wiki/File:Rio-cauto-cuba.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chesco.org/index.aspx?NID=211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PH_scale.p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B1E03B-6EA0-91B4-1982-4D6C834EFBE7}"/>
              </a:ext>
            </a:extLst>
          </p:cNvPr>
          <p:cNvSpPr>
            <a:spLocks noGrp="1"/>
          </p:cNvSpPr>
          <p:nvPr>
            <p:ph type="ctrTitle"/>
          </p:nvPr>
        </p:nvSpPr>
        <p:spPr/>
        <p:txBody>
          <a:bodyPr>
            <a:normAutofit/>
          </a:bodyPr>
          <a:lstStyle/>
          <a:p>
            <a:r>
              <a:rPr lang="el-GR" b="1" dirty="0">
                <a:solidFill>
                  <a:srgbClr val="002060"/>
                </a:solidFill>
                <a:effectLst>
                  <a:outerShdw blurRad="38100" dist="38100" dir="2700000" algn="tl">
                    <a:srgbClr val="000000">
                      <a:alpha val="43137"/>
                    </a:srgbClr>
                  </a:outerShdw>
                </a:effectLst>
              </a:rPr>
              <a:t>Διαχείριση Υδατικών Πόρων Υδρολογία &amp; Οικολογία</a:t>
            </a:r>
          </a:p>
        </p:txBody>
      </p:sp>
      <p:sp>
        <p:nvSpPr>
          <p:cNvPr id="4" name="TextBox 3">
            <a:extLst>
              <a:ext uri="{FF2B5EF4-FFF2-40B4-BE49-F238E27FC236}">
                <a16:creationId xmlns:a16="http://schemas.microsoft.com/office/drawing/2014/main" id="{EF9CBE25-5A1B-26C8-04D6-9C51C98380DC}"/>
              </a:ext>
            </a:extLst>
          </p:cNvPr>
          <p:cNvSpPr txBox="1">
            <a:spLocks noChangeArrowheads="1"/>
          </p:cNvSpPr>
          <p:nvPr/>
        </p:nvSpPr>
        <p:spPr bwMode="auto">
          <a:xfrm>
            <a:off x="3452980" y="4668754"/>
            <a:ext cx="486092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l-GR" sz="1100" b="1" i="1" dirty="0">
                <a:solidFill>
                  <a:srgbClr val="002060"/>
                </a:solidFill>
              </a:rPr>
              <a:t>​</a:t>
            </a:r>
            <a:r>
              <a:rPr lang="en-US" altLang="el-GR" sz="1400" b="1" i="1" dirty="0" err="1">
                <a:solidFill>
                  <a:srgbClr val="002060"/>
                </a:solidFill>
                <a:latin typeface="tahoma,sans-serif"/>
              </a:rPr>
              <a:t>Dionissis</a:t>
            </a:r>
            <a:r>
              <a:rPr lang="en-US" altLang="el-GR" sz="1400" b="1" i="1" dirty="0">
                <a:solidFill>
                  <a:srgbClr val="002060"/>
                </a:solidFill>
                <a:latin typeface="tahoma,sans-serif"/>
              </a:rPr>
              <a:t> </a:t>
            </a:r>
            <a:r>
              <a:rPr lang="en-US" altLang="el-GR" sz="1400" b="1" i="1" dirty="0" err="1">
                <a:solidFill>
                  <a:srgbClr val="002060"/>
                </a:solidFill>
                <a:latin typeface="tahoma,sans-serif"/>
              </a:rPr>
              <a:t>Latinopoulos</a:t>
            </a:r>
            <a:endParaRPr lang="en-US" altLang="el-GR" sz="1400" dirty="0">
              <a:solidFill>
                <a:srgbClr val="002060"/>
              </a:solidFill>
            </a:endParaRPr>
          </a:p>
          <a:p>
            <a:pPr algn="ctr"/>
            <a:r>
              <a:rPr lang="en-US" altLang="el-GR" sz="1100" b="1" dirty="0">
                <a:solidFill>
                  <a:srgbClr val="002060"/>
                </a:solidFill>
                <a:latin typeface="tahoma,sans-serif"/>
              </a:rPr>
              <a:t>Research Fellow</a:t>
            </a:r>
            <a:br>
              <a:rPr lang="en-US" altLang="el-GR" sz="1100" b="1" dirty="0">
                <a:solidFill>
                  <a:srgbClr val="002060"/>
                </a:solidFill>
                <a:latin typeface="tahoma,sans-serif"/>
              </a:rPr>
            </a:br>
            <a:r>
              <a:rPr lang="en-US" altLang="el-GR" sz="1100" b="1" dirty="0">
                <a:solidFill>
                  <a:srgbClr val="002060"/>
                </a:solidFill>
                <a:latin typeface="tahoma,sans-serif"/>
              </a:rPr>
              <a:t>Project manager: Eye4water.com</a:t>
            </a:r>
            <a:br>
              <a:rPr lang="en-US" altLang="el-GR" sz="1100" b="1" dirty="0">
                <a:solidFill>
                  <a:srgbClr val="002060"/>
                </a:solidFill>
                <a:latin typeface="tahoma,sans-serif"/>
              </a:rPr>
            </a:br>
            <a:r>
              <a:rPr lang="en-US" altLang="el-GR" sz="1100" dirty="0">
                <a:solidFill>
                  <a:srgbClr val="002060"/>
                </a:solidFill>
                <a:latin typeface="tahoma,sans-serif"/>
              </a:rPr>
              <a:t>Ecohydrology PhD</a:t>
            </a:r>
            <a:endParaRPr lang="en-US" altLang="el-GR" sz="1100" dirty="0">
              <a:solidFill>
                <a:srgbClr val="002060"/>
              </a:solidFill>
            </a:endParaRPr>
          </a:p>
          <a:p>
            <a:pPr algn="ctr"/>
            <a:r>
              <a:rPr lang="en-US" altLang="el-GR" sz="1100" dirty="0">
                <a:solidFill>
                  <a:srgbClr val="002060"/>
                </a:solidFill>
                <a:latin typeface="tahoma,sans-serif"/>
              </a:rPr>
              <a:t>Biologist, Water Quality &amp; Management MSc</a:t>
            </a:r>
            <a:endParaRPr lang="en-US" altLang="el-GR" sz="1100" dirty="0">
              <a:solidFill>
                <a:srgbClr val="002060"/>
              </a:solidFill>
            </a:endParaRPr>
          </a:p>
          <a:p>
            <a:pPr algn="ctr"/>
            <a:r>
              <a:rPr lang="en-US" altLang="el-GR" sz="1100" dirty="0">
                <a:solidFill>
                  <a:srgbClr val="002060"/>
                </a:solidFill>
                <a:latin typeface="tahoma,sans-serif"/>
              </a:rPr>
              <a:t>Civil Engineering Dpt., Hydraulic Works Lab, DUTH</a:t>
            </a:r>
            <a:br>
              <a:rPr lang="en-US" altLang="el-GR" sz="1100" dirty="0">
                <a:solidFill>
                  <a:srgbClr val="002060"/>
                </a:solidFill>
                <a:latin typeface="tahoma,sans-serif"/>
              </a:rPr>
            </a:br>
            <a:r>
              <a:rPr lang="en-US" altLang="el-GR" sz="1100" dirty="0">
                <a:solidFill>
                  <a:srgbClr val="002060"/>
                </a:solidFill>
                <a:latin typeface="tahoma,sans-serif"/>
              </a:rPr>
              <a:t>School of Biology, Aquatic Zoology Lab, AUTH</a:t>
            </a:r>
            <a:br>
              <a:rPr lang="en-US" altLang="el-GR" sz="1100" dirty="0">
                <a:solidFill>
                  <a:srgbClr val="002060"/>
                </a:solidFill>
                <a:latin typeface="tahoma,sans-serif"/>
              </a:rPr>
            </a:br>
            <a:r>
              <a:rPr lang="en-US" altLang="el-GR" sz="1100" dirty="0">
                <a:solidFill>
                  <a:srgbClr val="002060"/>
                </a:solidFill>
                <a:latin typeface="tahoma,sans-serif"/>
              </a:rPr>
              <a:t>Tel: +306972863120</a:t>
            </a:r>
            <a:endParaRPr lang="en-US" altLang="el-GR" sz="1100" dirty="0">
              <a:solidFill>
                <a:srgbClr val="002060"/>
              </a:solidFill>
            </a:endParaRPr>
          </a:p>
          <a:p>
            <a:pPr algn="ctr"/>
            <a:r>
              <a:rPr lang="en-US" altLang="el-GR" sz="1100" dirty="0">
                <a:solidFill>
                  <a:srgbClr val="002060"/>
                </a:solidFill>
                <a:latin typeface="tahoma,sans-serif"/>
              </a:rPr>
              <a:t>Email: </a:t>
            </a:r>
            <a:r>
              <a:rPr lang="en-US" altLang="el-GR" sz="1100" dirty="0">
                <a:solidFill>
                  <a:srgbClr val="002060"/>
                </a:solidFill>
                <a:latin typeface="tahoma,sans-serif"/>
                <a:hlinkClick r:id="rId2"/>
              </a:rPr>
              <a:t>dlatinop@civil.duth.gr,</a:t>
            </a:r>
            <a:r>
              <a:rPr lang="en-US" altLang="el-GR" sz="1100" dirty="0">
                <a:solidFill>
                  <a:srgbClr val="002060"/>
                </a:solidFill>
                <a:latin typeface="tahoma,sans-serif"/>
              </a:rPr>
              <a:t> </a:t>
            </a:r>
            <a:r>
              <a:rPr lang="en-US" altLang="el-GR" sz="1100" dirty="0">
                <a:solidFill>
                  <a:srgbClr val="002060"/>
                </a:solidFill>
                <a:latin typeface="tahoma,sans-serif"/>
                <a:hlinkClick r:id="rId3"/>
              </a:rPr>
              <a:t>dlatin@bio.auth.gr</a:t>
            </a:r>
            <a:r>
              <a:rPr lang="en-US" altLang="el-GR" sz="1100" dirty="0">
                <a:solidFill>
                  <a:srgbClr val="002060"/>
                </a:solidFill>
                <a:latin typeface="tahoma,sans-serif"/>
              </a:rPr>
              <a:t>, </a:t>
            </a:r>
            <a:r>
              <a:rPr lang="en-US" altLang="el-GR" sz="1100" dirty="0">
                <a:solidFill>
                  <a:srgbClr val="002060"/>
                </a:solidFill>
                <a:latin typeface="tahoma,sans-serif"/>
                <a:hlinkClick r:id="rId2"/>
              </a:rPr>
              <a:t>dlatinopoulos@gmail.com</a:t>
            </a:r>
            <a:endParaRPr lang="en-US" altLang="el-GR" sz="1100" dirty="0">
              <a:solidFill>
                <a:srgbClr val="002060"/>
              </a:solidFill>
            </a:endParaRPr>
          </a:p>
        </p:txBody>
      </p:sp>
    </p:spTree>
    <p:extLst>
      <p:ext uri="{BB962C8B-B14F-4D97-AF65-F5344CB8AC3E}">
        <p14:creationId xmlns:p14="http://schemas.microsoft.com/office/powerpoint/2010/main" val="3149617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srgbClr val="002060"/>
                </a:solidFill>
              </a:rPr>
              <a:t>Οξυγόνο
</a:t>
            </a:r>
          </a:p>
        </p:txBody>
      </p:sp>
      <p:sp>
        <p:nvSpPr>
          <p:cNvPr id="5" name="Θέση περιεχομένου 4"/>
          <p:cNvSpPr>
            <a:spLocks noGrp="1"/>
          </p:cNvSpPr>
          <p:nvPr>
            <p:ph idx="1"/>
          </p:nvPr>
        </p:nvSpPr>
        <p:spPr>
          <a:xfrm>
            <a:off x="264621" y="1027906"/>
            <a:ext cx="6867700" cy="5040560"/>
          </a:xfrm>
        </p:spPr>
        <p:txBody>
          <a:bodyPr>
            <a:noAutofit/>
          </a:bodyPr>
          <a:lstStyle/>
          <a:p>
            <a:pPr>
              <a:spcBef>
                <a:spcPts val="600"/>
              </a:spcBef>
            </a:pPr>
            <a:r>
              <a:rPr lang="el-GR" sz="2200" dirty="0">
                <a:solidFill>
                  <a:srgbClr val="002060"/>
                </a:solidFill>
              </a:rPr>
              <a:t>Καταναλώνεται συνεχώς στην αναπνοή από </a:t>
            </a:r>
            <a:r>
              <a:rPr lang="el-GR" sz="2200" dirty="0" err="1">
                <a:solidFill>
                  <a:srgbClr val="002060"/>
                </a:solidFill>
              </a:rPr>
              <a:t>αυτότροφα</a:t>
            </a:r>
            <a:r>
              <a:rPr lang="el-GR" sz="2200" dirty="0">
                <a:solidFill>
                  <a:srgbClr val="002060"/>
                </a:solidFill>
              </a:rPr>
              <a:t> &amp;</a:t>
            </a:r>
            <a:r>
              <a:rPr lang="el-GR" sz="2200" dirty="0" err="1">
                <a:solidFill>
                  <a:srgbClr val="002060"/>
                </a:solidFill>
              </a:rPr>
              <a:t>ετερότροφα</a:t>
            </a:r>
            <a:r>
              <a:rPr lang="el-GR" sz="2200" dirty="0">
                <a:solidFill>
                  <a:srgbClr val="002060"/>
                </a:solidFill>
              </a:rPr>
              <a:t> 
Παράγεται από φωτοσύνθεση
Η συγκέντρωσή του στο νερό (λίμνες &amp; ποτάμια) είναι περιορισμένη σε σύγκριση με τον αέρα (το κρύο νερό περιέχει λιγότερο από 5% O</a:t>
            </a:r>
            <a:r>
              <a:rPr lang="el-GR" sz="2200" baseline="-25000" dirty="0">
                <a:solidFill>
                  <a:srgbClr val="002060"/>
                </a:solidFill>
              </a:rPr>
              <a:t>2</a:t>
            </a:r>
            <a:r>
              <a:rPr lang="el-GR" sz="2200" dirty="0">
                <a:solidFill>
                  <a:srgbClr val="002060"/>
                </a:solidFill>
              </a:rPr>
              <a:t> σε παρόμοιο όγκο αέρα)
Όταν βρίσκεται σε χαμηλή προσφορά, είναι ένας περιοριστικός παράγοντας για τη ζωή   </a:t>
            </a:r>
            <a:endParaRPr lang="en-GB" sz="2200" dirty="0">
              <a:solidFill>
                <a:srgbClr val="002060"/>
              </a:solidFill>
            </a:endParaRPr>
          </a:p>
          <a:p>
            <a:pPr>
              <a:spcBef>
                <a:spcPts val="600"/>
              </a:spcBef>
            </a:pPr>
            <a:r>
              <a:rPr lang="el-GR" sz="2200" dirty="0">
                <a:solidFill>
                  <a:srgbClr val="002060"/>
                </a:solidFill>
              </a:rPr>
              <a:t>Μείωση του κορεσμού οξυγόνου με αύξηση της θερμοκρασίας, της </a:t>
            </a:r>
            <a:r>
              <a:rPr lang="el-GR" sz="2200" dirty="0" err="1">
                <a:solidFill>
                  <a:srgbClr val="002060"/>
                </a:solidFill>
              </a:rPr>
              <a:t>αλκαλικότητας</a:t>
            </a:r>
            <a:r>
              <a:rPr lang="el-GR" sz="2200" dirty="0">
                <a:solidFill>
                  <a:srgbClr val="002060"/>
                </a:solidFill>
              </a:rPr>
              <a:t>, της ατμοσφαιρικής πίεσης και άλλων
Ο κορεσμός οξυγόνου εξαρτάται από το οργανικό φορτίο του νερού και των φωτοσυνθετικών οργανισμών
Η εισροή οργανικής ύλης μπορεί να οδηγήσει σε σοβαρή εξάντληση του διαλυμένου οξυγόνου λόγω αποσύνθεσης που προκαλείται από μικροοργανισμούς</a:t>
            </a:r>
          </a:p>
        </p:txBody>
      </p:sp>
      <p:graphicFrame>
        <p:nvGraphicFramePr>
          <p:cNvPr id="6" name="Table 5"/>
          <p:cNvGraphicFramePr>
            <a:graphicFrameLocks noGrp="1"/>
          </p:cNvGraphicFramePr>
          <p:nvPr>
            <p:extLst>
              <p:ext uri="{D42A27DB-BD31-4B8C-83A1-F6EECF244321}">
                <p14:modId xmlns:p14="http://schemas.microsoft.com/office/powerpoint/2010/main" val="1141260745"/>
              </p:ext>
            </p:extLst>
          </p:nvPr>
        </p:nvGraphicFramePr>
        <p:xfrm>
          <a:off x="7132321" y="2211185"/>
          <a:ext cx="4896545" cy="4247988"/>
        </p:xfrm>
        <a:graphic>
          <a:graphicData uri="http://schemas.openxmlformats.org/drawingml/2006/table">
            <a:tbl>
              <a:tblPr firstRow="1" firstCol="1" bandRow="1">
                <a:tableStyleId>{5C22544A-7EE6-4342-B048-85BDC9FD1C3A}</a:tableStyleId>
              </a:tblPr>
              <a:tblGrid>
                <a:gridCol w="2223559">
                  <a:extLst>
                    <a:ext uri="{9D8B030D-6E8A-4147-A177-3AD203B41FA5}">
                      <a16:colId xmlns:a16="http://schemas.microsoft.com/office/drawing/2014/main" val="20000"/>
                    </a:ext>
                  </a:extLst>
                </a:gridCol>
                <a:gridCol w="1225708">
                  <a:extLst>
                    <a:ext uri="{9D8B030D-6E8A-4147-A177-3AD203B41FA5}">
                      <a16:colId xmlns:a16="http://schemas.microsoft.com/office/drawing/2014/main" val="20001"/>
                    </a:ext>
                  </a:extLst>
                </a:gridCol>
                <a:gridCol w="1447278">
                  <a:extLst>
                    <a:ext uri="{9D8B030D-6E8A-4147-A177-3AD203B41FA5}">
                      <a16:colId xmlns:a16="http://schemas.microsoft.com/office/drawing/2014/main" val="20002"/>
                    </a:ext>
                  </a:extLst>
                </a:gridCol>
              </a:tblGrid>
              <a:tr h="1263643">
                <a:tc>
                  <a:txBody>
                    <a:bodyPr/>
                    <a:lstStyle/>
                    <a:p>
                      <a:pPr>
                        <a:lnSpc>
                          <a:spcPct val="107000"/>
                        </a:lnSpc>
                        <a:spcAft>
                          <a:spcPts val="0"/>
                        </a:spcAft>
                      </a:pPr>
                      <a:r>
                        <a:rPr lang="en-GB" sz="1400" dirty="0">
                          <a:effectLst/>
                        </a:rPr>
                        <a:t>Standards for oxygen in </a:t>
                      </a:r>
                    </a:p>
                    <a:p>
                      <a:pPr>
                        <a:lnSpc>
                          <a:spcPct val="107000"/>
                        </a:lnSpc>
                        <a:spcAft>
                          <a:spcPts val="0"/>
                        </a:spcAft>
                      </a:pPr>
                      <a:r>
                        <a:rPr lang="en-GB" sz="1400" dirty="0">
                          <a:effectLst/>
                        </a:rPr>
                        <a:t>rivers </a:t>
                      </a:r>
                    </a:p>
                    <a:p>
                      <a:pP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Dissolved O</a:t>
                      </a:r>
                      <a:r>
                        <a:rPr lang="en-GB" sz="1400" baseline="-25000">
                          <a:effectLst/>
                        </a:rPr>
                        <a:t>2</a:t>
                      </a:r>
                      <a:r>
                        <a:rPr lang="en-GB" sz="1400">
                          <a:effectLst/>
                        </a:rPr>
                        <a:t> (% saturation)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Comment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36124">
                <a:tc>
                  <a:txBody>
                    <a:bodyPr/>
                    <a:lstStyle/>
                    <a:p>
                      <a:pPr>
                        <a:lnSpc>
                          <a:spcPct val="107000"/>
                        </a:lnSpc>
                        <a:spcAft>
                          <a:spcPts val="0"/>
                        </a:spcAft>
                      </a:pPr>
                      <a:r>
                        <a:rPr lang="en-GB" sz="1400">
                          <a:effectLst/>
                        </a:rPr>
                        <a:t>High (upland-lowland)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70-80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Supports high class fisheries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36124">
                <a:tc>
                  <a:txBody>
                    <a:bodyPr/>
                    <a:lstStyle/>
                    <a:p>
                      <a:pPr>
                        <a:lnSpc>
                          <a:spcPct val="107000"/>
                        </a:lnSpc>
                        <a:spcAft>
                          <a:spcPts val="0"/>
                        </a:spcAft>
                      </a:pPr>
                      <a:r>
                        <a:rPr lang="en-GB" sz="1400">
                          <a:effectLst/>
                        </a:rPr>
                        <a:t>Good (upland-lowland)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60-75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 Still high quality (Salmonidae)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94891">
                <a:tc>
                  <a:txBody>
                    <a:bodyPr/>
                    <a:lstStyle/>
                    <a:p>
                      <a:pPr>
                        <a:lnSpc>
                          <a:spcPct val="107000"/>
                        </a:lnSpc>
                        <a:spcAft>
                          <a:spcPts val="0"/>
                        </a:spcAft>
                      </a:pPr>
                      <a:r>
                        <a:rPr lang="en-GB" sz="1400">
                          <a:effectLst/>
                        </a:rPr>
                        <a:t>Moderate (upland-lowland)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54-60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8603">
                <a:tc>
                  <a:txBody>
                    <a:bodyPr/>
                    <a:lstStyle/>
                    <a:p>
                      <a:pPr>
                        <a:lnSpc>
                          <a:spcPct val="107000"/>
                        </a:lnSpc>
                        <a:spcAft>
                          <a:spcPts val="0"/>
                        </a:spcAft>
                      </a:pPr>
                      <a:r>
                        <a:rPr lang="en-GB" sz="1400">
                          <a:effectLst/>
                        </a:rPr>
                        <a:t>Poor (upland-lowland)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45-50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Cyprinidae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08603">
                <a:tc>
                  <a:txBody>
                    <a:bodyPr/>
                    <a:lstStyle/>
                    <a:p>
                      <a:pPr>
                        <a:lnSpc>
                          <a:spcPct val="107000"/>
                        </a:lnSpc>
                        <a:spcAft>
                          <a:spcPts val="0"/>
                        </a:spcAft>
                      </a:pPr>
                      <a:r>
                        <a:rPr lang="en-GB" sz="1400">
                          <a:effectLst/>
                        </a:rPr>
                        <a:t>Very poor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&lt;10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No fish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9855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srgbClr val="002060"/>
                </a:solidFill>
              </a:rPr>
              <a:t>Διοξείδιο του άνθρακα </a:t>
            </a:r>
            <a:r>
              <a:rPr lang="en-US" dirty="0">
                <a:solidFill>
                  <a:srgbClr val="002060"/>
                </a:solidFill>
              </a:rPr>
              <a:t>– CO</a:t>
            </a:r>
            <a:r>
              <a:rPr lang="en-US" baseline="-25000" dirty="0">
                <a:solidFill>
                  <a:srgbClr val="002060"/>
                </a:solidFill>
              </a:rPr>
              <a:t>2</a:t>
            </a:r>
            <a:endParaRPr lang="el-GR" baseline="-25000" dirty="0">
              <a:solidFill>
                <a:srgbClr val="002060"/>
              </a:solidFill>
            </a:endParaRPr>
          </a:p>
        </p:txBody>
      </p:sp>
      <p:sp>
        <p:nvSpPr>
          <p:cNvPr id="5" name="Θέση περιεχομένου 4"/>
          <p:cNvSpPr>
            <a:spLocks noGrp="1"/>
          </p:cNvSpPr>
          <p:nvPr>
            <p:ph idx="1"/>
          </p:nvPr>
        </p:nvSpPr>
        <p:spPr>
          <a:xfrm>
            <a:off x="249382" y="1396538"/>
            <a:ext cx="6710714" cy="4912782"/>
          </a:xfrm>
        </p:spPr>
        <p:txBody>
          <a:bodyPr>
            <a:noAutofit/>
          </a:bodyPr>
          <a:lstStyle/>
          <a:p>
            <a:pPr>
              <a:spcBef>
                <a:spcPts val="600"/>
              </a:spcBef>
            </a:pPr>
            <a:r>
              <a:rPr lang="el-GR" sz="2200" dirty="0">
                <a:solidFill>
                  <a:srgbClr val="002060"/>
                </a:solidFill>
              </a:rPr>
              <a:t>Πηγή άνθρακα για φωτοσύνθεση - προϊόν αναπνοής από φυτά και ζώα
Είσοδος σε υδάτινα οικοσυστήματα με διάχυση από τον αέρα κοντά στην επιφάνεια, διάλυση ιζημάτων &amp; αναπνοή
Διαλύεται στο νερό παράγοντας εύκολα ανθρακικό οξύ </a:t>
            </a:r>
            <a:r>
              <a:rPr lang="en-GB" sz="2200" dirty="0">
                <a:solidFill>
                  <a:srgbClr val="002060"/>
                </a:solidFill>
              </a:rPr>
              <a:t>(H</a:t>
            </a:r>
            <a:r>
              <a:rPr lang="en-GB" sz="2200" baseline="-25000" dirty="0">
                <a:solidFill>
                  <a:srgbClr val="002060"/>
                </a:solidFill>
              </a:rPr>
              <a:t>2</a:t>
            </a:r>
            <a:r>
              <a:rPr lang="en-GB" sz="2200" dirty="0">
                <a:solidFill>
                  <a:srgbClr val="002060"/>
                </a:solidFill>
              </a:rPr>
              <a:t>CO</a:t>
            </a:r>
            <a:r>
              <a:rPr lang="en-GB" sz="2200" baseline="-25000" dirty="0">
                <a:solidFill>
                  <a:srgbClr val="002060"/>
                </a:solidFill>
              </a:rPr>
              <a:t>3</a:t>
            </a:r>
            <a:r>
              <a:rPr lang="en-GB" sz="2200" dirty="0">
                <a:solidFill>
                  <a:srgbClr val="002060"/>
                </a:solidFill>
              </a:rPr>
              <a:t>), </a:t>
            </a:r>
            <a:r>
              <a:rPr lang="el-GR" sz="2200" dirty="0">
                <a:solidFill>
                  <a:srgbClr val="002060"/>
                </a:solidFill>
              </a:rPr>
              <a:t>που διασπάται σε διάφορα κλάσματα </a:t>
            </a:r>
            <a:r>
              <a:rPr lang="en-GB" sz="2200" dirty="0">
                <a:solidFill>
                  <a:srgbClr val="002060"/>
                </a:solidFill>
              </a:rPr>
              <a:t>(HCO</a:t>
            </a:r>
            <a:r>
              <a:rPr lang="en-GB" sz="2200" baseline="-25000" dirty="0">
                <a:solidFill>
                  <a:srgbClr val="002060"/>
                </a:solidFill>
              </a:rPr>
              <a:t>3</a:t>
            </a:r>
            <a:r>
              <a:rPr lang="en-GB" sz="2200" baseline="30000" dirty="0">
                <a:solidFill>
                  <a:srgbClr val="002060"/>
                </a:solidFill>
              </a:rPr>
              <a:t>-</a:t>
            </a:r>
            <a:r>
              <a:rPr lang="en-GB" sz="2200" dirty="0">
                <a:solidFill>
                  <a:srgbClr val="002060"/>
                </a:solidFill>
              </a:rPr>
              <a:t>, CO</a:t>
            </a:r>
            <a:r>
              <a:rPr lang="en-GB" sz="2200" baseline="-25000" dirty="0">
                <a:solidFill>
                  <a:srgbClr val="002060"/>
                </a:solidFill>
              </a:rPr>
              <a:t>3</a:t>
            </a:r>
            <a:r>
              <a:rPr lang="en-GB" sz="2200" baseline="30000" dirty="0">
                <a:solidFill>
                  <a:srgbClr val="002060"/>
                </a:solidFill>
              </a:rPr>
              <a:t>-</a:t>
            </a:r>
            <a:r>
              <a:rPr lang="en-GB" sz="2200" dirty="0">
                <a:solidFill>
                  <a:srgbClr val="002060"/>
                </a:solidFill>
              </a:rPr>
              <a:t>) </a:t>
            </a:r>
            <a:r>
              <a:rPr lang="el-GR" sz="2200" dirty="0">
                <a:solidFill>
                  <a:srgbClr val="002060"/>
                </a:solidFill>
              </a:rPr>
              <a:t>ανάλογα με το </a:t>
            </a:r>
            <a:r>
              <a:rPr lang="en-GB" sz="2200" dirty="0">
                <a:solidFill>
                  <a:srgbClr val="002060"/>
                </a:solidFill>
              </a:rPr>
              <a:t>pH
</a:t>
            </a:r>
            <a:r>
              <a:rPr lang="el-GR" sz="2200" dirty="0">
                <a:solidFill>
                  <a:srgbClr val="002060"/>
                </a:solidFill>
              </a:rPr>
              <a:t>Ελεύθερο</a:t>
            </a:r>
            <a:r>
              <a:rPr lang="en-GB" sz="2200" dirty="0">
                <a:solidFill>
                  <a:srgbClr val="002060"/>
                </a:solidFill>
              </a:rPr>
              <a:t> CO</a:t>
            </a:r>
            <a:r>
              <a:rPr lang="en-GB" sz="2200" baseline="-25000" dirty="0">
                <a:solidFill>
                  <a:srgbClr val="002060"/>
                </a:solidFill>
              </a:rPr>
              <a:t>2</a:t>
            </a:r>
            <a:r>
              <a:rPr lang="en-GB" sz="2200" dirty="0">
                <a:solidFill>
                  <a:srgbClr val="002060"/>
                </a:solidFill>
              </a:rPr>
              <a:t> </a:t>
            </a:r>
            <a:r>
              <a:rPr lang="el-GR" sz="2200" dirty="0">
                <a:solidFill>
                  <a:srgbClr val="002060"/>
                </a:solidFill>
              </a:rPr>
              <a:t>απαραίτητο για τη διατήρηση </a:t>
            </a:r>
            <a:r>
              <a:rPr lang="en-GB" sz="2200" dirty="0">
                <a:solidFill>
                  <a:srgbClr val="002060"/>
                </a:solidFill>
              </a:rPr>
              <a:t>HCO</a:t>
            </a:r>
            <a:r>
              <a:rPr lang="en-GB" sz="2200" baseline="-25000" dirty="0">
                <a:solidFill>
                  <a:srgbClr val="002060"/>
                </a:solidFill>
              </a:rPr>
              <a:t>3</a:t>
            </a:r>
            <a:r>
              <a:rPr lang="en-GB" sz="2200" baseline="30000" dirty="0">
                <a:solidFill>
                  <a:srgbClr val="002060"/>
                </a:solidFill>
              </a:rPr>
              <a:t>-</a:t>
            </a:r>
            <a:r>
              <a:rPr lang="en-GB" sz="2200" dirty="0">
                <a:solidFill>
                  <a:srgbClr val="002060"/>
                </a:solidFill>
              </a:rPr>
              <a:t> </a:t>
            </a:r>
            <a:r>
              <a:rPr lang="el-GR" sz="2200" dirty="0">
                <a:solidFill>
                  <a:srgbClr val="002060"/>
                </a:solidFill>
              </a:rPr>
              <a:t>σε διάλυμα ονομάζεται ισορροπία </a:t>
            </a:r>
            <a:r>
              <a:rPr lang="en-GB" sz="2200" dirty="0">
                <a:solidFill>
                  <a:srgbClr val="002060"/>
                </a:solidFill>
              </a:rPr>
              <a:t>CO</a:t>
            </a:r>
            <a:r>
              <a:rPr lang="en-GB" sz="2200" baseline="-25000" dirty="0">
                <a:solidFill>
                  <a:srgbClr val="002060"/>
                </a:solidFill>
              </a:rPr>
              <a:t>2</a:t>
            </a:r>
          </a:p>
          <a:p>
            <a:pPr>
              <a:spcBef>
                <a:spcPts val="600"/>
              </a:spcBef>
            </a:pPr>
            <a:r>
              <a:rPr lang="en-GB" sz="2200" dirty="0">
                <a:solidFill>
                  <a:srgbClr val="002060"/>
                </a:solidFill>
              </a:rPr>
              <a:t>CO</a:t>
            </a:r>
            <a:r>
              <a:rPr lang="en-GB" sz="2200" baseline="-25000" dirty="0">
                <a:solidFill>
                  <a:srgbClr val="002060"/>
                </a:solidFill>
              </a:rPr>
              <a:t>2 </a:t>
            </a:r>
            <a:r>
              <a:rPr lang="el-GR" sz="2200" dirty="0">
                <a:solidFill>
                  <a:srgbClr val="002060"/>
                </a:solidFill>
              </a:rPr>
              <a:t>Ο περιορισμός περιορίζει τη φωτοσύνθεση κατά τη διάρκεια ήρεμων ημερών σε παραγωγικά νερά</a:t>
            </a:r>
            <a:endParaRPr lang="en-GB" sz="2200" dirty="0">
              <a:solidFill>
                <a:srgbClr val="002060"/>
              </a:solidFill>
            </a:endParaRPr>
          </a:p>
          <a:p>
            <a:pPr>
              <a:spcBef>
                <a:spcPts val="600"/>
              </a:spcBef>
            </a:pPr>
            <a:endParaRPr lang="el-GR" sz="2200" dirty="0">
              <a:solidFill>
                <a:srgbClr val="002060"/>
              </a:solidFill>
            </a:endParaRPr>
          </a:p>
        </p:txBody>
      </p:sp>
      <p:pic>
        <p:nvPicPr>
          <p:cNvPr id="3074" name="Picture 2" desc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532" y="1529542"/>
            <a:ext cx="5088029" cy="326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434009" y="4924973"/>
            <a:ext cx="3757991" cy="806970"/>
          </a:xfrm>
          <a:prstGeom prst="rect">
            <a:avLst/>
          </a:prstGeom>
        </p:spPr>
        <p:txBody>
          <a:bodyPr vert="horz" wrap="square" lIns="91440" tIns="45720" rIns="91440" bIns="45720" rtlCol="0" anchor="ctr">
            <a:normAutofit/>
          </a:bodyPr>
          <a:lstStyle/>
          <a:p>
            <a:r>
              <a:rPr lang="en-US" sz="1400" dirty="0"/>
              <a:t>H</a:t>
            </a:r>
            <a:r>
              <a:rPr lang="en-US" sz="1400" baseline="-25000" dirty="0"/>
              <a:t>2</a:t>
            </a:r>
            <a:r>
              <a:rPr lang="en-US" sz="1400" dirty="0"/>
              <a:t>CO</a:t>
            </a:r>
            <a:r>
              <a:rPr lang="en-US" sz="1400" baseline="-25000" dirty="0"/>
              <a:t>3</a:t>
            </a:r>
            <a:r>
              <a:rPr lang="en-US" sz="1400" dirty="0"/>
              <a:t> speciation with pH variation (</a:t>
            </a:r>
            <a:r>
              <a:rPr lang="en-GB" sz="1400" dirty="0"/>
              <a:t>ARMS K. 1994 . “Environmental </a:t>
            </a:r>
            <a:r>
              <a:rPr lang="en-GB" sz="1400" dirty="0" err="1"/>
              <a:t>Sc</a:t>
            </a:r>
            <a:r>
              <a:rPr lang="en-US" sz="1400" dirty="0" err="1"/>
              <a:t>i</a:t>
            </a:r>
            <a:r>
              <a:rPr lang="en-GB" sz="1400" dirty="0" err="1"/>
              <a:t>ence”Saunders</a:t>
            </a:r>
            <a:r>
              <a:rPr lang="en-GB" sz="1400" dirty="0"/>
              <a:t> </a:t>
            </a:r>
            <a:r>
              <a:rPr lang="en-GB" sz="1400" dirty="0" err="1"/>
              <a:t>Clege</a:t>
            </a:r>
            <a:r>
              <a:rPr lang="en-GB" sz="1400" dirty="0"/>
              <a:t> Publishing).</a:t>
            </a:r>
          </a:p>
        </p:txBody>
      </p:sp>
    </p:spTree>
    <p:extLst>
      <p:ext uri="{BB962C8B-B14F-4D97-AF65-F5344CB8AC3E}">
        <p14:creationId xmlns:p14="http://schemas.microsoft.com/office/powerpoint/2010/main" val="201996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847528" y="26082"/>
            <a:ext cx="8496944" cy="1143000"/>
          </a:xfrm>
        </p:spPr>
        <p:txBody>
          <a:bodyPr>
            <a:normAutofit fontScale="90000"/>
          </a:bodyPr>
          <a:lstStyle/>
          <a:p>
            <a:r>
              <a:rPr lang="el-GR" dirty="0">
                <a:solidFill>
                  <a:srgbClr val="002060"/>
                </a:solidFill>
              </a:rPr>
              <a:t>Βιοχημικό απαιτούμενο οξυγόνο </a:t>
            </a:r>
            <a:r>
              <a:rPr lang="en-US" dirty="0">
                <a:solidFill>
                  <a:srgbClr val="002060"/>
                </a:solidFill>
              </a:rPr>
              <a:t>– BOD</a:t>
            </a:r>
            <a:endParaRPr lang="el-GR" dirty="0">
              <a:solidFill>
                <a:srgbClr val="002060"/>
              </a:solidFill>
            </a:endParaRPr>
          </a:p>
        </p:txBody>
      </p:sp>
      <p:sp>
        <p:nvSpPr>
          <p:cNvPr id="5" name="Θέση περιεχομένου 4"/>
          <p:cNvSpPr>
            <a:spLocks noGrp="1"/>
          </p:cNvSpPr>
          <p:nvPr>
            <p:ph idx="1"/>
          </p:nvPr>
        </p:nvSpPr>
        <p:spPr>
          <a:xfrm>
            <a:off x="1775520" y="1440000"/>
            <a:ext cx="8640960" cy="4761320"/>
          </a:xfrm>
        </p:spPr>
        <p:txBody>
          <a:bodyPr>
            <a:normAutofit fontScale="77500" lnSpcReduction="20000"/>
          </a:bodyPr>
          <a:lstStyle/>
          <a:p>
            <a:r>
              <a:rPr lang="el-GR" dirty="0">
                <a:solidFill>
                  <a:srgbClr val="002060"/>
                </a:solidFill>
              </a:rPr>
              <a:t>Η ποσότητα οξυγόνου και διοξειδίου του άνθρακα παρέχει ένα βολικό μέτρο οργανικής παραγωγής, αποσύνθεσης και οργανικού εμπλουτισμού του νερού
</a:t>
            </a:r>
            <a:r>
              <a:rPr lang="en-GB" b="1" dirty="0">
                <a:solidFill>
                  <a:srgbClr val="002060"/>
                </a:solidFill>
              </a:rPr>
              <a:t>Biochemical Oxygen Demand</a:t>
            </a:r>
            <a:r>
              <a:rPr lang="en-GB" dirty="0">
                <a:solidFill>
                  <a:srgbClr val="002060"/>
                </a:solidFill>
              </a:rPr>
              <a:t> (BOD </a:t>
            </a:r>
            <a:r>
              <a:rPr lang="en-GB" baseline="-25000" dirty="0">
                <a:solidFill>
                  <a:srgbClr val="002060"/>
                </a:solidFill>
              </a:rPr>
              <a:t>5</a:t>
            </a:r>
            <a:r>
              <a:rPr lang="en-GB" dirty="0">
                <a:solidFill>
                  <a:srgbClr val="002060"/>
                </a:solidFill>
              </a:rPr>
              <a:t>) </a:t>
            </a:r>
            <a:r>
              <a:rPr lang="el-GR" dirty="0" err="1">
                <a:solidFill>
                  <a:srgbClr val="002060"/>
                </a:solidFill>
              </a:rPr>
              <a:t>μετράται</a:t>
            </a:r>
            <a:r>
              <a:rPr lang="el-GR" dirty="0">
                <a:solidFill>
                  <a:srgbClr val="002060"/>
                </a:solidFill>
              </a:rPr>
              <a:t> για την αξιολόγηση του οργανικού φορτίου. Είναι μια εμπειρική μέτρηση &amp; εστιάζει στο οξυγόνο που απαιτείται από τους μικροοργανισμούς για να αποσυνθέσουν το οργανικό φορτίο σε πέντε ημέρες στο σκοτάδι και στους 20 </a:t>
            </a:r>
            <a:r>
              <a:rPr lang="el-GR" baseline="30000" dirty="0" err="1">
                <a:solidFill>
                  <a:srgbClr val="002060"/>
                </a:solidFill>
              </a:rPr>
              <a:t>o</a:t>
            </a:r>
            <a:r>
              <a:rPr lang="el-GR" dirty="0" err="1">
                <a:solidFill>
                  <a:srgbClr val="002060"/>
                </a:solidFill>
              </a:rPr>
              <a:t>C</a:t>
            </a:r>
            <a:r>
              <a:rPr lang="en-GB" dirty="0">
                <a:solidFill>
                  <a:srgbClr val="002060"/>
                </a:solidFill>
              </a:rPr>
              <a:t>.</a:t>
            </a:r>
          </a:p>
          <a:p>
            <a:r>
              <a:rPr lang="el-GR" dirty="0">
                <a:solidFill>
                  <a:srgbClr val="002060"/>
                </a:solidFill>
              </a:rPr>
              <a:t>Το οργανικό φορτίο είναι ανάλογο με το οξυγόνο που απαιτείται για την αποσύνθεσή του</a:t>
            </a:r>
            <a:r>
              <a:rPr lang="en-GB" dirty="0">
                <a:solidFill>
                  <a:srgbClr val="002060"/>
                </a:solidFill>
              </a:rPr>
              <a:t>.</a:t>
            </a:r>
          </a:p>
          <a:p>
            <a:pPr>
              <a:spcAft>
                <a:spcPts val="1200"/>
              </a:spcAft>
            </a:pPr>
            <a:r>
              <a:rPr lang="en-GB" dirty="0">
                <a:solidFill>
                  <a:srgbClr val="002060"/>
                </a:solidFill>
              </a:rPr>
              <a:t>BOD </a:t>
            </a:r>
            <a:r>
              <a:rPr lang="en-GB" u="sng" dirty="0">
                <a:solidFill>
                  <a:srgbClr val="002060"/>
                </a:solidFill>
              </a:rPr>
              <a:t>1-2 ppm </a:t>
            </a:r>
            <a:r>
              <a:rPr lang="en-GB" dirty="0">
                <a:solidFill>
                  <a:srgbClr val="002060"/>
                </a:solidFill>
              </a:rPr>
              <a:t>is </a:t>
            </a:r>
            <a:r>
              <a:rPr lang="el-GR" dirty="0">
                <a:solidFill>
                  <a:srgbClr val="002060"/>
                </a:solidFill>
              </a:rPr>
              <a:t>πολύ καλό</a:t>
            </a:r>
            <a:r>
              <a:rPr lang="en-GB" dirty="0">
                <a:solidFill>
                  <a:srgbClr val="002060"/>
                </a:solidFill>
              </a:rPr>
              <a:t>, </a:t>
            </a:r>
            <a:r>
              <a:rPr lang="en-GB" u="sng" dirty="0">
                <a:solidFill>
                  <a:srgbClr val="002060"/>
                </a:solidFill>
              </a:rPr>
              <a:t>3-5 ppm </a:t>
            </a:r>
            <a:r>
              <a:rPr lang="el-GR" dirty="0">
                <a:solidFill>
                  <a:srgbClr val="002060"/>
                </a:solidFill>
              </a:rPr>
              <a:t>είναι μέτρια καθαρό</a:t>
            </a:r>
            <a:r>
              <a:rPr lang="en-GB" dirty="0">
                <a:solidFill>
                  <a:srgbClr val="002060"/>
                </a:solidFill>
              </a:rPr>
              <a:t>, </a:t>
            </a:r>
            <a:r>
              <a:rPr lang="en-GB" u="sng" dirty="0">
                <a:solidFill>
                  <a:srgbClr val="002060"/>
                </a:solidFill>
              </a:rPr>
              <a:t>6-9 ppm </a:t>
            </a:r>
            <a:r>
              <a:rPr lang="el-GR" dirty="0">
                <a:solidFill>
                  <a:srgbClr val="002060"/>
                </a:solidFill>
              </a:rPr>
              <a:t>είναι ρυπασμένο</a:t>
            </a:r>
            <a:r>
              <a:rPr lang="en-GB" dirty="0">
                <a:solidFill>
                  <a:srgbClr val="002060"/>
                </a:solidFill>
              </a:rPr>
              <a:t>, </a:t>
            </a:r>
            <a:r>
              <a:rPr lang="en-GB" u="sng" dirty="0">
                <a:solidFill>
                  <a:srgbClr val="002060"/>
                </a:solidFill>
              </a:rPr>
              <a:t>&gt;10 ppm </a:t>
            </a:r>
            <a:r>
              <a:rPr lang="el-GR" dirty="0">
                <a:solidFill>
                  <a:srgbClr val="002060"/>
                </a:solidFill>
              </a:rPr>
              <a:t>είναι πολύ ρυπασμένο με οργανικά απόβλητα
Αντί του BOD, χρησιμοποιείται χημικό απαιτούμενο οξυγόνο για ταχύτερη μέτρηση οξειδώνοντας την οργανική ύλη σε δείγμα νερού (μερικές ώρες)</a:t>
            </a:r>
          </a:p>
        </p:txBody>
      </p:sp>
    </p:spTree>
    <p:extLst>
      <p:ext uri="{BB962C8B-B14F-4D97-AF65-F5344CB8AC3E}">
        <p14:creationId xmlns:p14="http://schemas.microsoft.com/office/powerpoint/2010/main" val="1903143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4C4434-B373-5FC8-8011-20A83CAF5DD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A7BFD32-67DA-9757-E6AC-880B32F639E5}"/>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3F690596-3FA5-B39B-0624-B44F128A5AD7}"/>
              </a:ext>
            </a:extLst>
          </p:cNvPr>
          <p:cNvPicPr>
            <a:picLocks noChangeAspect="1"/>
          </p:cNvPicPr>
          <p:nvPr/>
        </p:nvPicPr>
        <p:blipFill>
          <a:blip r:embed="rId2"/>
          <a:stretch>
            <a:fillRect/>
          </a:stretch>
        </p:blipFill>
        <p:spPr>
          <a:xfrm>
            <a:off x="1161361" y="890233"/>
            <a:ext cx="9869277" cy="5077534"/>
          </a:xfrm>
          <a:prstGeom prst="rect">
            <a:avLst/>
          </a:prstGeom>
        </p:spPr>
      </p:pic>
    </p:spTree>
    <p:extLst>
      <p:ext uri="{BB962C8B-B14F-4D97-AF65-F5344CB8AC3E}">
        <p14:creationId xmlns:p14="http://schemas.microsoft.com/office/powerpoint/2010/main" val="339923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solidFill>
                  <a:srgbClr val="002060"/>
                </a:solidFill>
              </a:rPr>
              <a:t>Αλκαλικότητα
</a:t>
            </a:r>
            <a:endParaRPr lang="el-GR" dirty="0">
              <a:solidFill>
                <a:srgbClr val="002060"/>
              </a:solidFill>
            </a:endParaRPr>
          </a:p>
        </p:txBody>
      </p:sp>
      <p:sp>
        <p:nvSpPr>
          <p:cNvPr id="5" name="Θέση περιεχομένου 4"/>
          <p:cNvSpPr>
            <a:spLocks noGrp="1"/>
          </p:cNvSpPr>
          <p:nvPr>
            <p:ph idx="1"/>
          </p:nvPr>
        </p:nvSpPr>
        <p:spPr/>
        <p:txBody>
          <a:bodyPr>
            <a:normAutofit/>
          </a:bodyPr>
          <a:lstStyle/>
          <a:p>
            <a:r>
              <a:rPr lang="en-GB" dirty="0">
                <a:solidFill>
                  <a:srgbClr val="002060"/>
                </a:solidFill>
              </a:rPr>
              <a:t>HCO</a:t>
            </a:r>
            <a:r>
              <a:rPr lang="en-GB" baseline="-25000" dirty="0">
                <a:solidFill>
                  <a:srgbClr val="002060"/>
                </a:solidFill>
              </a:rPr>
              <a:t>3</a:t>
            </a:r>
            <a:r>
              <a:rPr lang="en-GB" baseline="30000" dirty="0">
                <a:solidFill>
                  <a:srgbClr val="002060"/>
                </a:solidFill>
              </a:rPr>
              <a:t>-</a:t>
            </a:r>
            <a:r>
              <a:rPr lang="en-GB" dirty="0">
                <a:solidFill>
                  <a:srgbClr val="002060"/>
                </a:solidFill>
              </a:rPr>
              <a:t> </a:t>
            </a:r>
            <a:r>
              <a:rPr lang="el-GR" dirty="0">
                <a:solidFill>
                  <a:srgbClr val="002060"/>
                </a:solidFill>
              </a:rPr>
              <a:t>είναι το πιο κοινό ανθρακικό ιόν εντός του συνήθους εύρους τιμών </a:t>
            </a:r>
            <a:r>
              <a:rPr lang="el-GR" dirty="0" err="1">
                <a:solidFill>
                  <a:srgbClr val="002060"/>
                </a:solidFill>
              </a:rPr>
              <a:t>pH</a:t>
            </a:r>
            <a:r>
              <a:rPr lang="el-GR" dirty="0">
                <a:solidFill>
                  <a:srgbClr val="002060"/>
                </a:solidFill>
              </a:rPr>
              <a:t> των ποταμών κ λιμνών </a:t>
            </a:r>
            <a:r>
              <a:rPr lang="en-GB" dirty="0">
                <a:solidFill>
                  <a:srgbClr val="002060"/>
                </a:solidFill>
              </a:rPr>
              <a:t>(6-9)</a:t>
            </a:r>
          </a:p>
          <a:p>
            <a:r>
              <a:rPr lang="el-GR" dirty="0">
                <a:solidFill>
                  <a:srgbClr val="002060"/>
                </a:solidFill>
              </a:rPr>
              <a:t>Η συγκέντρωση αυτών των ιόντων σχετίζεται στενά με </a:t>
            </a:r>
            <a:r>
              <a:rPr lang="en-GB" dirty="0">
                <a:solidFill>
                  <a:srgbClr val="002060"/>
                </a:solidFill>
              </a:rPr>
              <a:t>Ca</a:t>
            </a:r>
            <a:r>
              <a:rPr lang="en-GB" baseline="30000" dirty="0">
                <a:solidFill>
                  <a:srgbClr val="002060"/>
                </a:solidFill>
              </a:rPr>
              <a:t>++</a:t>
            </a:r>
            <a:r>
              <a:rPr lang="en-GB" dirty="0">
                <a:solidFill>
                  <a:srgbClr val="002060"/>
                </a:solidFill>
              </a:rPr>
              <a:t> </a:t>
            </a:r>
            <a:r>
              <a:rPr lang="el-GR" dirty="0">
                <a:solidFill>
                  <a:srgbClr val="002060"/>
                </a:solidFill>
              </a:rPr>
              <a:t>συγκεντρώσεις που αντικατοπτρίζουν την αποσάθρωση των </a:t>
            </a:r>
            <a:r>
              <a:rPr lang="el-GR" dirty="0" err="1">
                <a:solidFill>
                  <a:srgbClr val="002060"/>
                </a:solidFill>
              </a:rPr>
              <a:t>ασβεστολίθων</a:t>
            </a:r>
            <a:r>
              <a:rPr lang="el-GR" dirty="0">
                <a:solidFill>
                  <a:srgbClr val="002060"/>
                </a:solidFill>
              </a:rPr>
              <a:t> </a:t>
            </a:r>
            <a:r>
              <a:rPr lang="en-GB" dirty="0">
                <a:solidFill>
                  <a:srgbClr val="002060"/>
                </a:solidFill>
              </a:rPr>
              <a:t>(CaCO</a:t>
            </a:r>
            <a:r>
              <a:rPr lang="en-GB" baseline="-25000" dirty="0">
                <a:solidFill>
                  <a:srgbClr val="002060"/>
                </a:solidFill>
              </a:rPr>
              <a:t>3</a:t>
            </a:r>
            <a:r>
              <a:rPr lang="en-GB" dirty="0">
                <a:solidFill>
                  <a:srgbClr val="002060"/>
                </a:solidFill>
              </a:rPr>
              <a:t>) </a:t>
            </a:r>
            <a:r>
              <a:rPr lang="el-GR" dirty="0">
                <a:solidFill>
                  <a:srgbClr val="002060"/>
                </a:solidFill>
              </a:rPr>
              <a:t>και δολομιτών </a:t>
            </a:r>
            <a:r>
              <a:rPr lang="en-GB" dirty="0">
                <a:solidFill>
                  <a:srgbClr val="002060"/>
                </a:solidFill>
              </a:rPr>
              <a:t>(CaCO</a:t>
            </a:r>
            <a:r>
              <a:rPr lang="en-GB" baseline="-25000" dirty="0">
                <a:solidFill>
                  <a:srgbClr val="002060"/>
                </a:solidFill>
              </a:rPr>
              <a:t>3</a:t>
            </a:r>
            <a:r>
              <a:rPr lang="en-GB" dirty="0">
                <a:solidFill>
                  <a:srgbClr val="002060"/>
                </a:solidFill>
              </a:rPr>
              <a:t>, MgCO</a:t>
            </a:r>
            <a:r>
              <a:rPr lang="en-GB" baseline="-25000" dirty="0">
                <a:solidFill>
                  <a:srgbClr val="002060"/>
                </a:solidFill>
              </a:rPr>
              <a:t>3</a:t>
            </a:r>
            <a:r>
              <a:rPr lang="en-GB" dirty="0">
                <a:solidFill>
                  <a:srgbClr val="002060"/>
                </a:solidFill>
              </a:rPr>
              <a:t>). </a:t>
            </a:r>
            <a:r>
              <a:rPr lang="el-GR" dirty="0">
                <a:solidFill>
                  <a:srgbClr val="002060"/>
                </a:solidFill>
              </a:rPr>
              <a:t>Όταν υπάρχουν αυτά τα πετρώματα, ο κίνδυνος </a:t>
            </a:r>
            <a:r>
              <a:rPr lang="el-GR" dirty="0" err="1">
                <a:solidFill>
                  <a:srgbClr val="002060"/>
                </a:solidFill>
              </a:rPr>
              <a:t>οξίνισης</a:t>
            </a:r>
            <a:r>
              <a:rPr lang="el-GR" dirty="0">
                <a:solidFill>
                  <a:srgbClr val="002060"/>
                </a:solidFill>
              </a:rPr>
              <a:t> είναι χαμηλός. ΕΛΛΑΔΑ!</a:t>
            </a:r>
            <a:endParaRPr lang="en-GB" dirty="0">
              <a:solidFill>
                <a:srgbClr val="002060"/>
              </a:solidFill>
            </a:endParaRPr>
          </a:p>
          <a:p>
            <a:r>
              <a:rPr lang="en-GB" dirty="0">
                <a:solidFill>
                  <a:srgbClr val="002060"/>
                </a:solidFill>
              </a:rPr>
              <a:t>HCO</a:t>
            </a:r>
            <a:r>
              <a:rPr lang="en-GB" baseline="-25000" dirty="0">
                <a:solidFill>
                  <a:srgbClr val="002060"/>
                </a:solidFill>
              </a:rPr>
              <a:t>3</a:t>
            </a:r>
            <a:r>
              <a:rPr lang="en-GB" baseline="30000" dirty="0">
                <a:solidFill>
                  <a:srgbClr val="002060"/>
                </a:solidFill>
              </a:rPr>
              <a:t>-</a:t>
            </a:r>
            <a:r>
              <a:rPr lang="en-GB" dirty="0">
                <a:solidFill>
                  <a:srgbClr val="002060"/>
                </a:solidFill>
              </a:rPr>
              <a:t> </a:t>
            </a:r>
            <a:r>
              <a:rPr lang="el-GR" dirty="0">
                <a:solidFill>
                  <a:srgbClr val="002060"/>
                </a:solidFill>
              </a:rPr>
              <a:t>Οι συγκεντρώσεις κυμαίνονται φυσικά από </a:t>
            </a:r>
            <a:r>
              <a:rPr lang="en-GB" dirty="0">
                <a:solidFill>
                  <a:srgbClr val="002060"/>
                </a:solidFill>
              </a:rPr>
              <a:t>0 - 350 mg l</a:t>
            </a:r>
            <a:r>
              <a:rPr lang="en-GB" baseline="30000" dirty="0">
                <a:solidFill>
                  <a:srgbClr val="002060"/>
                </a:solidFill>
              </a:rPr>
              <a:t>-1  </a:t>
            </a:r>
            <a:r>
              <a:rPr lang="el-GR" dirty="0">
                <a:solidFill>
                  <a:srgbClr val="002060"/>
                </a:solidFill>
              </a:rPr>
              <a:t>σε ρέματα</a:t>
            </a:r>
            <a:r>
              <a:rPr lang="en-GB" dirty="0">
                <a:solidFill>
                  <a:srgbClr val="002060"/>
                </a:solidFill>
              </a:rPr>
              <a:t>  </a:t>
            </a:r>
            <a:r>
              <a:rPr lang="en-GB" sz="2600" dirty="0">
                <a:solidFill>
                  <a:srgbClr val="002060"/>
                </a:solidFill>
              </a:rPr>
              <a:t>(&lt;100 km</a:t>
            </a:r>
            <a:r>
              <a:rPr lang="en-GB" sz="2600" baseline="30000" dirty="0">
                <a:solidFill>
                  <a:srgbClr val="002060"/>
                </a:solidFill>
              </a:rPr>
              <a:t>2</a:t>
            </a:r>
            <a:r>
              <a:rPr lang="en-GB" sz="2600" dirty="0">
                <a:solidFill>
                  <a:srgbClr val="002060"/>
                </a:solidFill>
              </a:rPr>
              <a:t>) </a:t>
            </a:r>
            <a:r>
              <a:rPr lang="en-GB" dirty="0">
                <a:solidFill>
                  <a:srgbClr val="002060"/>
                </a:solidFill>
              </a:rPr>
              <a:t>&amp; </a:t>
            </a:r>
            <a:r>
              <a:rPr lang="el-GR" dirty="0">
                <a:solidFill>
                  <a:srgbClr val="002060"/>
                </a:solidFill>
              </a:rPr>
              <a:t>μειώνεται όσο μεγαλύτερο είναι το μέγεθος των ποταμών (100.000 </a:t>
            </a:r>
            <a:r>
              <a:rPr lang="en-US" dirty="0">
                <a:solidFill>
                  <a:srgbClr val="002060"/>
                </a:solidFill>
              </a:rPr>
              <a:t>km</a:t>
            </a:r>
            <a:r>
              <a:rPr lang="el-GR" dirty="0">
                <a:solidFill>
                  <a:srgbClr val="002060"/>
                </a:solidFill>
              </a:rPr>
              <a:t> πχ &lt; 170</a:t>
            </a:r>
            <a:r>
              <a:rPr lang="en-US" dirty="0">
                <a:solidFill>
                  <a:srgbClr val="002060"/>
                </a:solidFill>
              </a:rPr>
              <a:t> mg/l)</a:t>
            </a:r>
            <a:endParaRPr lang="el-GR" dirty="0">
              <a:solidFill>
                <a:srgbClr val="002060"/>
              </a:solidFill>
            </a:endParaRPr>
          </a:p>
        </p:txBody>
      </p:sp>
    </p:spTree>
    <p:extLst>
      <p:ext uri="{BB962C8B-B14F-4D97-AF65-F5344CB8AC3E}">
        <p14:creationId xmlns:p14="http://schemas.microsoft.com/office/powerpoint/2010/main" val="69892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err="1">
                <a:solidFill>
                  <a:srgbClr val="002060"/>
                </a:solidFill>
              </a:rPr>
              <a:t>Αλατότητα</a:t>
            </a:r>
            <a:r>
              <a:rPr lang="el-GR" dirty="0">
                <a:solidFill>
                  <a:srgbClr val="002060"/>
                </a:solidFill>
              </a:rPr>
              <a:t>
</a:t>
            </a:r>
          </a:p>
        </p:txBody>
      </p:sp>
      <p:sp>
        <p:nvSpPr>
          <p:cNvPr id="5" name="Θέση περιεχομένου 4"/>
          <p:cNvSpPr>
            <a:spLocks noGrp="1"/>
          </p:cNvSpPr>
          <p:nvPr>
            <p:ph idx="1"/>
          </p:nvPr>
        </p:nvSpPr>
        <p:spPr>
          <a:xfrm>
            <a:off x="838200" y="1429789"/>
            <a:ext cx="10515600" cy="4747174"/>
          </a:xfrm>
        </p:spPr>
        <p:txBody>
          <a:bodyPr>
            <a:normAutofit fontScale="92500" lnSpcReduction="10000"/>
          </a:bodyPr>
          <a:lstStyle/>
          <a:p>
            <a:r>
              <a:rPr lang="el-GR" dirty="0">
                <a:solidFill>
                  <a:srgbClr val="002060"/>
                </a:solidFill>
              </a:rPr>
              <a:t>Είναι η περιεκτικότητα σε αλάτι ενός υδατικού συστήματος (μέτρο αλμύρας) &amp; καθοριστική των οργανισμών που θα βρεθούν εκεί. Η πυκνότητα του νερού (μετρούμενη με </a:t>
            </a:r>
            <a:r>
              <a:rPr lang="el-GR" dirty="0" err="1">
                <a:solidFill>
                  <a:srgbClr val="002060"/>
                </a:solidFill>
              </a:rPr>
              <a:t>υδρόμετρο</a:t>
            </a:r>
            <a:r>
              <a:rPr lang="el-GR" dirty="0">
                <a:solidFill>
                  <a:srgbClr val="002060"/>
                </a:solidFill>
              </a:rPr>
              <a:t>) σχετίζεται με την ποσότητα αλατιού που διαλύεται σε αυτό.
 Η </a:t>
            </a:r>
            <a:r>
              <a:rPr lang="el-GR" dirty="0" err="1">
                <a:solidFill>
                  <a:srgbClr val="002060"/>
                </a:solidFill>
              </a:rPr>
              <a:t>αλατότητα</a:t>
            </a:r>
            <a:r>
              <a:rPr lang="el-GR" dirty="0">
                <a:solidFill>
                  <a:srgbClr val="002060"/>
                </a:solidFill>
              </a:rPr>
              <a:t> καθορίζεται από την πυκνότητα και τη θερμοκρασία του νερού και είναι μια παράμετρος που </a:t>
            </a:r>
            <a:r>
              <a:rPr lang="el-GR" dirty="0" err="1">
                <a:solidFill>
                  <a:srgbClr val="002060"/>
                </a:solidFill>
              </a:rPr>
              <a:t>μετράται</a:t>
            </a:r>
            <a:r>
              <a:rPr lang="el-GR" dirty="0">
                <a:solidFill>
                  <a:srgbClr val="002060"/>
                </a:solidFill>
              </a:rPr>
              <a:t> </a:t>
            </a:r>
            <a:r>
              <a:rPr lang="el-GR" b="1" dirty="0">
                <a:solidFill>
                  <a:srgbClr val="002060"/>
                </a:solidFill>
              </a:rPr>
              <a:t>μόνο για υφάλμυρα νερά </a:t>
            </a:r>
            <a:r>
              <a:rPr lang="el-GR" dirty="0">
                <a:solidFill>
                  <a:srgbClr val="002060"/>
                </a:solidFill>
              </a:rPr>
              <a:t>(μέρη ανά χίλια μέρη νερού-‰). </a:t>
            </a:r>
            <a:r>
              <a:rPr lang="el-GR" b="1" dirty="0">
                <a:solidFill>
                  <a:srgbClr val="002060"/>
                </a:solidFill>
              </a:rPr>
              <a:t>Για τα γλυκά ύδατα </a:t>
            </a:r>
            <a:r>
              <a:rPr lang="el-GR" b="1" dirty="0" err="1">
                <a:solidFill>
                  <a:srgbClr val="002060"/>
                </a:solidFill>
              </a:rPr>
              <a:t>μετράται</a:t>
            </a:r>
            <a:r>
              <a:rPr lang="el-GR" b="1" dirty="0">
                <a:solidFill>
                  <a:srgbClr val="002060"/>
                </a:solidFill>
              </a:rPr>
              <a:t> </a:t>
            </a:r>
            <a:r>
              <a:rPr lang="el-GR" dirty="0">
                <a:solidFill>
                  <a:srgbClr val="002060"/>
                </a:solidFill>
              </a:rPr>
              <a:t>αντ' αυτού η </a:t>
            </a:r>
            <a:r>
              <a:rPr lang="el-GR" b="1" dirty="0">
                <a:solidFill>
                  <a:srgbClr val="002060"/>
                </a:solidFill>
              </a:rPr>
              <a:t>αγωγιμότητα</a:t>
            </a:r>
            <a:r>
              <a:rPr lang="el-GR" dirty="0">
                <a:solidFill>
                  <a:srgbClr val="002060"/>
                </a:solidFill>
              </a:rPr>
              <a:t>. 
Τα φυτά και τα ζώα αλμυρού νερού έχουν περιεκτικότητα σε αλάτι μέσα στα κύτταρά τους ίση ή μικρότερη από την </a:t>
            </a:r>
            <a:r>
              <a:rPr lang="el-GR" dirty="0" err="1">
                <a:solidFill>
                  <a:srgbClr val="002060"/>
                </a:solidFill>
              </a:rPr>
              <a:t>αλατότητα</a:t>
            </a:r>
            <a:r>
              <a:rPr lang="el-GR" dirty="0">
                <a:solidFill>
                  <a:srgbClr val="002060"/>
                </a:solidFill>
              </a:rPr>
              <a:t> του περιβάλλοντος νερού. Έχουν μηχανισμούς για τη διατήρηση της ισορροπίας αλατιού τους. Σε υφάλμυρα νερά ζουν φυτά &amp; ζώα που μπορούν να ανεχθούν αλλαγές στην </a:t>
            </a:r>
            <a:r>
              <a:rPr lang="el-GR" dirty="0" err="1">
                <a:solidFill>
                  <a:srgbClr val="002060"/>
                </a:solidFill>
              </a:rPr>
              <a:t>αλατότητα</a:t>
            </a:r>
            <a:r>
              <a:rPr lang="el-GR" dirty="0">
                <a:solidFill>
                  <a:srgbClr val="002060"/>
                </a:solidFill>
              </a:rPr>
              <a:t>. </a:t>
            </a:r>
          </a:p>
        </p:txBody>
      </p:sp>
    </p:spTree>
    <p:extLst>
      <p:ext uri="{BB962C8B-B14F-4D97-AF65-F5344CB8AC3E}">
        <p14:creationId xmlns:p14="http://schemas.microsoft.com/office/powerpoint/2010/main" val="168959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err="1">
                <a:solidFill>
                  <a:srgbClr val="002060"/>
                </a:solidFill>
              </a:rPr>
              <a:t>Οξίνιση</a:t>
            </a:r>
            <a:r>
              <a:rPr lang="el-GR" dirty="0">
                <a:solidFill>
                  <a:srgbClr val="002060"/>
                </a:solidFill>
              </a:rPr>
              <a:t>
</a:t>
            </a:r>
          </a:p>
        </p:txBody>
      </p:sp>
      <p:sp>
        <p:nvSpPr>
          <p:cNvPr id="5" name="Θέση περιεχομένου 4"/>
          <p:cNvSpPr>
            <a:spLocks noGrp="1"/>
          </p:cNvSpPr>
          <p:nvPr>
            <p:ph idx="1"/>
          </p:nvPr>
        </p:nvSpPr>
        <p:spPr>
          <a:xfrm>
            <a:off x="465513" y="1412776"/>
            <a:ext cx="10740043" cy="4896544"/>
          </a:xfrm>
        </p:spPr>
        <p:txBody>
          <a:bodyPr>
            <a:noAutofit/>
          </a:bodyPr>
          <a:lstStyle/>
          <a:p>
            <a:r>
              <a:rPr lang="el-GR" sz="2200" dirty="0">
                <a:solidFill>
                  <a:srgbClr val="002060"/>
                </a:solidFill>
              </a:rPr>
              <a:t>Είναι η διαδικασία κατά την οποία το νερό της βροχής με αυξημένη οξύτητα, αυξάνεται από την παρουσία διοξειδίου του θείου </a:t>
            </a:r>
            <a:r>
              <a:rPr lang="en-GB" sz="2200" dirty="0">
                <a:solidFill>
                  <a:srgbClr val="002060"/>
                </a:solidFill>
              </a:rPr>
              <a:t>(SO</a:t>
            </a:r>
            <a:r>
              <a:rPr lang="en-GB" sz="2200" baseline="-25000" dirty="0">
                <a:solidFill>
                  <a:srgbClr val="002060"/>
                </a:solidFill>
              </a:rPr>
              <a:t>2</a:t>
            </a:r>
            <a:r>
              <a:rPr lang="en-GB" sz="2200" dirty="0">
                <a:solidFill>
                  <a:srgbClr val="002060"/>
                </a:solidFill>
              </a:rPr>
              <a:t>) &amp; </a:t>
            </a:r>
            <a:r>
              <a:rPr lang="el-GR" sz="2200" dirty="0">
                <a:solidFill>
                  <a:srgbClr val="002060"/>
                </a:solidFill>
              </a:rPr>
              <a:t>οξείδια του αζώτου </a:t>
            </a:r>
            <a:r>
              <a:rPr lang="en-GB" sz="2200" dirty="0">
                <a:solidFill>
                  <a:srgbClr val="002060"/>
                </a:solidFill>
              </a:rPr>
              <a:t>(NO</a:t>
            </a:r>
            <a:r>
              <a:rPr lang="en-GB" sz="2200" baseline="-25000" dirty="0">
                <a:solidFill>
                  <a:srgbClr val="002060"/>
                </a:solidFill>
              </a:rPr>
              <a:t>X</a:t>
            </a:r>
            <a:r>
              <a:rPr lang="en-GB" sz="2200" dirty="0">
                <a:solidFill>
                  <a:srgbClr val="002060"/>
                </a:solidFill>
              </a:rPr>
              <a:t>) </a:t>
            </a:r>
            <a:r>
              <a:rPr lang="el-GR" sz="2200" dirty="0">
                <a:solidFill>
                  <a:srgbClr val="002060"/>
                </a:solidFill>
              </a:rPr>
              <a:t>(ατμοσφαιρικοί ρύποι που προέρχονται κυρίως από την καύση ορυκτών καυσίμων) επηρεάζει ένα σύστημα επιφανειακών υδάτων</a:t>
            </a:r>
            <a:endParaRPr lang="en-GB" sz="2200" dirty="0">
              <a:solidFill>
                <a:srgbClr val="002060"/>
              </a:solidFill>
            </a:endParaRPr>
          </a:p>
          <a:p>
            <a:r>
              <a:rPr lang="el-GR" sz="2200" dirty="0">
                <a:solidFill>
                  <a:srgbClr val="002060"/>
                </a:solidFill>
              </a:rPr>
              <a:t>Αυτοί οι ρύποι μεταφέρονται από ανέμους από αστικούς, μεταλλευτικούς, θερμοηλεκτρικούς σταθμούς και πηγές βιομηχανικών εκπομπών. Κατά τη διάρκεια των βροχοπτώσεων οι όξινοι ρύποι ξεπλένονται ως θειικά και νιτρικά οξέα σε τεράστιες περιοχές και μπορεί να επηρεάσουν παρθένες τοποθεσίες εκατοντάδες ή χιλιάδες χιλιόμετρα μακριά από πηγές ρύπων
Τα όξινα νερά χαρακτηρίζονται από σημαντική μείωση της βιολογικής πυκνότητας και ποικιλότητας. Οι περιφερειακές περιοχές που κινδυνεύουν από την όξινη βροχή έχουν εκτιμηθεί συνδυάζοντας τις περιοχές προέλευσης και την εμφάνιση ευαίσθητων εδαφών σε υγρή και υγρή περιοχή.</a:t>
            </a:r>
          </a:p>
        </p:txBody>
      </p:sp>
    </p:spTree>
    <p:extLst>
      <p:ext uri="{BB962C8B-B14F-4D97-AF65-F5344CB8AC3E}">
        <p14:creationId xmlns:p14="http://schemas.microsoft.com/office/powerpoint/2010/main" val="2873451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srgbClr val="002060"/>
                </a:solidFill>
              </a:rPr>
              <a:t>Αγωγιμότητα</a:t>
            </a:r>
          </a:p>
        </p:txBody>
      </p:sp>
      <p:sp>
        <p:nvSpPr>
          <p:cNvPr id="5" name="Θέση περιεχομένου 4"/>
          <p:cNvSpPr>
            <a:spLocks noGrp="1"/>
          </p:cNvSpPr>
          <p:nvPr>
            <p:ph idx="1"/>
          </p:nvPr>
        </p:nvSpPr>
        <p:spPr>
          <a:xfrm>
            <a:off x="1981200" y="1412776"/>
            <a:ext cx="8229600" cy="4761320"/>
          </a:xfrm>
        </p:spPr>
        <p:txBody>
          <a:bodyPr>
            <a:normAutofit fontScale="92500" lnSpcReduction="10000"/>
          </a:bodyPr>
          <a:lstStyle/>
          <a:p>
            <a:r>
              <a:rPr lang="el-GR" dirty="0">
                <a:solidFill>
                  <a:srgbClr val="002060"/>
                </a:solidFill>
              </a:rPr>
              <a:t>Η αγωγιμότητα ενός δείγματος νερού είναι ένα μέτρο της ικανότητάς του να μεταφέρει ηλεκτρικό ρεύμα. Περισσότερες ακαθαρσίες (συνολικά διαλυμένα στερεά) στο νερό, τόσο μεγαλύτερη είναι η ηλεκτρική αγωγιμότητά του. Με τη μέτρηση της αγωγιμότητας, μπορεί να προσδιοριστεί η ποσότητα των συνολικών διαλυμένων στερεών στο δείγμα
Για να μετατραπεί η ηλεκτρική αγωγιμότητα (</a:t>
            </a:r>
            <a:r>
              <a:rPr lang="el-GR" dirty="0" err="1">
                <a:solidFill>
                  <a:srgbClr val="002060"/>
                </a:solidFill>
              </a:rPr>
              <a:t>microSiemens</a:t>
            </a:r>
            <a:r>
              <a:rPr lang="el-GR" dirty="0">
                <a:solidFill>
                  <a:srgbClr val="002060"/>
                </a:solidFill>
              </a:rPr>
              <a:t>/</a:t>
            </a:r>
            <a:r>
              <a:rPr lang="el-GR" dirty="0" err="1">
                <a:solidFill>
                  <a:srgbClr val="002060"/>
                </a:solidFill>
              </a:rPr>
              <a:t>cm</a:t>
            </a:r>
            <a:r>
              <a:rPr lang="el-GR" dirty="0">
                <a:solidFill>
                  <a:srgbClr val="002060"/>
                </a:solidFill>
              </a:rPr>
              <a:t>) στη συγκέντρωση ολικών διαλυμένων στερεών (</a:t>
            </a:r>
            <a:r>
              <a:rPr lang="el-GR" dirty="0" err="1">
                <a:solidFill>
                  <a:srgbClr val="002060"/>
                </a:solidFill>
              </a:rPr>
              <a:t>ppm</a:t>
            </a:r>
            <a:r>
              <a:rPr lang="el-GR" dirty="0">
                <a:solidFill>
                  <a:srgbClr val="002060"/>
                </a:solidFill>
              </a:rPr>
              <a:t>) στο δείγμα, η αγωγιμότητα πρέπει να πολλαπλασιαστεί με συντελεστή μεταξύ 0,54 και 0,96 για τα φυσικά ύδατα 
</a:t>
            </a:r>
            <a:r>
              <a:rPr lang="el-GR" sz="2400" dirty="0">
                <a:solidFill>
                  <a:srgbClr val="002060"/>
                </a:solidFill>
              </a:rPr>
              <a:t>Ευρέως αποδεκτό: </a:t>
            </a:r>
            <a:r>
              <a:rPr lang="en-GB" sz="2400" dirty="0">
                <a:solidFill>
                  <a:srgbClr val="002060"/>
                </a:solidFill>
              </a:rPr>
              <a:t>TDS (ppm) = </a:t>
            </a:r>
            <a:r>
              <a:rPr lang="el-GR" sz="2400" dirty="0">
                <a:solidFill>
                  <a:srgbClr val="002060"/>
                </a:solidFill>
              </a:rPr>
              <a:t>αγωγιμότητα (</a:t>
            </a:r>
            <a:r>
              <a:rPr lang="en-GB" sz="2400" dirty="0" err="1">
                <a:solidFill>
                  <a:srgbClr val="002060"/>
                </a:solidFill>
              </a:rPr>
              <a:t>microSiemens</a:t>
            </a:r>
            <a:r>
              <a:rPr lang="en-GB" sz="2400" dirty="0">
                <a:solidFill>
                  <a:srgbClr val="002060"/>
                </a:solidFill>
              </a:rPr>
              <a:t>/cm) x 0,67</a:t>
            </a:r>
            <a:endParaRPr lang="el-GR" sz="2400" dirty="0">
              <a:solidFill>
                <a:srgbClr val="002060"/>
              </a:solidFill>
            </a:endParaRPr>
          </a:p>
        </p:txBody>
      </p:sp>
    </p:spTree>
    <p:extLst>
      <p:ext uri="{BB962C8B-B14F-4D97-AF65-F5344CB8AC3E}">
        <p14:creationId xmlns:p14="http://schemas.microsoft.com/office/powerpoint/2010/main" val="2875549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srgbClr val="002060"/>
                </a:solidFill>
              </a:rPr>
              <a:t>Ολικά διαλυμένα στερεά </a:t>
            </a:r>
            <a:r>
              <a:rPr lang="en-US" dirty="0">
                <a:solidFill>
                  <a:srgbClr val="002060"/>
                </a:solidFill>
              </a:rPr>
              <a:t>- TDS</a:t>
            </a:r>
            <a:endParaRPr lang="el-GR" dirty="0">
              <a:solidFill>
                <a:srgbClr val="002060"/>
              </a:solidFill>
            </a:endParaRPr>
          </a:p>
        </p:txBody>
      </p:sp>
      <p:sp>
        <p:nvSpPr>
          <p:cNvPr id="5" name="Θέση περιεχομένου 4"/>
          <p:cNvSpPr>
            <a:spLocks noGrp="1"/>
          </p:cNvSpPr>
          <p:nvPr>
            <p:ph idx="1"/>
          </p:nvPr>
        </p:nvSpPr>
        <p:spPr>
          <a:xfrm>
            <a:off x="1306860" y="1690688"/>
            <a:ext cx="9578280" cy="4761320"/>
          </a:xfrm>
        </p:spPr>
        <p:txBody>
          <a:bodyPr>
            <a:normAutofit lnSpcReduction="10000"/>
          </a:bodyPr>
          <a:lstStyle/>
          <a:p>
            <a:r>
              <a:rPr lang="el-GR" dirty="0">
                <a:solidFill>
                  <a:srgbClr val="002060"/>
                </a:solidFill>
              </a:rPr>
              <a:t>Είναι ένα μέτρο της συνολικής ποσότητας των κύριων ιόντων στο νερό</a:t>
            </a:r>
            <a:r>
              <a:rPr lang="en-GB" dirty="0">
                <a:solidFill>
                  <a:srgbClr val="002060"/>
                </a:solidFill>
              </a:rPr>
              <a:t>. </a:t>
            </a:r>
          </a:p>
          <a:p>
            <a:r>
              <a:rPr lang="el-GR" dirty="0">
                <a:solidFill>
                  <a:srgbClr val="002060"/>
                </a:solidFill>
              </a:rPr>
              <a:t>Τα TDS παρουσιάζουν μεγάλες διακυμάνσεις στα επιφανειακά ύδατα
Δεν υπάρχει συνολική τιμή αναφοράς που να μπορεί να χρησιμοποιηθεί για την εκτίμηση του επιπέδου ρύπανσης</a:t>
            </a:r>
            <a:endParaRPr lang="en-GB" dirty="0">
              <a:solidFill>
                <a:srgbClr val="002060"/>
              </a:solidFill>
            </a:endParaRPr>
          </a:p>
          <a:p>
            <a:r>
              <a:rPr lang="el-GR" dirty="0">
                <a:solidFill>
                  <a:srgbClr val="002060"/>
                </a:solidFill>
              </a:rPr>
              <a:t>Οι συγκεντρώσεις TDS είναι γενικά αντιστρόφως ανάλογες προς την παροχή ποταμού (Q)
</a:t>
            </a:r>
            <a:r>
              <a:rPr lang="en-GB" dirty="0">
                <a:solidFill>
                  <a:srgbClr val="002060"/>
                </a:solidFill>
              </a:rPr>
              <a:t>TDS </a:t>
            </a:r>
            <a:r>
              <a:rPr lang="el-GR" dirty="0">
                <a:solidFill>
                  <a:srgbClr val="002060"/>
                </a:solidFill>
              </a:rPr>
              <a:t>μπορεί να αυξηθεί αναλογικά με τη ροή </a:t>
            </a:r>
            <a:r>
              <a:rPr lang="en-GB" dirty="0">
                <a:solidFill>
                  <a:srgbClr val="002060"/>
                </a:solidFill>
              </a:rPr>
              <a:t>(Q) </a:t>
            </a:r>
            <a:r>
              <a:rPr lang="el-GR" u="sng" dirty="0">
                <a:solidFill>
                  <a:srgbClr val="002060"/>
                </a:solidFill>
              </a:rPr>
              <a:t>σε άνυδρες περιοχές όπου η </a:t>
            </a:r>
            <a:r>
              <a:rPr lang="el-GR" u="sng" dirty="0" err="1">
                <a:solidFill>
                  <a:srgbClr val="002060"/>
                </a:solidFill>
              </a:rPr>
              <a:t>έκπλυση</a:t>
            </a:r>
            <a:r>
              <a:rPr lang="el-GR" u="sng" dirty="0">
                <a:solidFill>
                  <a:srgbClr val="002060"/>
                </a:solidFill>
              </a:rPr>
              <a:t> των αποθέσεων αλατιού μπορεί να συμβεί κατά τη διάρκεια του ανερχόμενου σταδίου της πλημμύρας.</a:t>
            </a:r>
            <a:endParaRPr lang="el-GR" dirty="0">
              <a:solidFill>
                <a:srgbClr val="002060"/>
              </a:solidFill>
            </a:endParaRPr>
          </a:p>
        </p:txBody>
      </p:sp>
    </p:spTree>
    <p:extLst>
      <p:ext uri="{BB962C8B-B14F-4D97-AF65-F5344CB8AC3E}">
        <p14:creationId xmlns:p14="http://schemas.microsoft.com/office/powerpoint/2010/main" val="175025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solidFill>
                  <a:srgbClr val="002060"/>
                </a:solidFill>
              </a:rPr>
              <a:t>Άλατα &amp; </a:t>
            </a:r>
            <a:r>
              <a:rPr lang="el-GR" dirty="0" err="1">
                <a:solidFill>
                  <a:srgbClr val="002060"/>
                </a:solidFill>
              </a:rPr>
              <a:t>υφαλμίρυνση</a:t>
            </a:r>
            <a:r>
              <a:rPr lang="el-GR" dirty="0">
                <a:solidFill>
                  <a:srgbClr val="002060"/>
                </a:solidFill>
              </a:rPr>
              <a:t> επιφανειακών υδάτων
</a:t>
            </a:r>
          </a:p>
        </p:txBody>
      </p:sp>
      <p:sp>
        <p:nvSpPr>
          <p:cNvPr id="5" name="Θέση περιεχομένου 4"/>
          <p:cNvSpPr>
            <a:spLocks noGrp="1"/>
          </p:cNvSpPr>
          <p:nvPr>
            <p:ph idx="1"/>
          </p:nvPr>
        </p:nvSpPr>
        <p:spPr/>
        <p:txBody>
          <a:bodyPr>
            <a:normAutofit/>
          </a:bodyPr>
          <a:lstStyle/>
          <a:p>
            <a:r>
              <a:rPr lang="el-GR" dirty="0">
                <a:solidFill>
                  <a:srgbClr val="002060"/>
                </a:solidFill>
              </a:rPr>
              <a:t>Τα θετικά φορτισμένα ιόντα (</a:t>
            </a:r>
            <a:r>
              <a:rPr lang="el-GR" dirty="0" err="1">
                <a:solidFill>
                  <a:srgbClr val="002060"/>
                </a:solidFill>
              </a:rPr>
              <a:t>κατιόντα</a:t>
            </a:r>
            <a:r>
              <a:rPr lang="el-GR" dirty="0">
                <a:solidFill>
                  <a:srgbClr val="002060"/>
                </a:solidFill>
              </a:rPr>
              <a:t>) </a:t>
            </a:r>
            <a:r>
              <a:rPr lang="el-GR" dirty="0" err="1">
                <a:solidFill>
                  <a:srgbClr val="002060"/>
                </a:solidFill>
              </a:rPr>
              <a:t>αλληλεπιδρούν</a:t>
            </a:r>
            <a:r>
              <a:rPr lang="el-GR" dirty="0">
                <a:solidFill>
                  <a:srgbClr val="002060"/>
                </a:solidFill>
              </a:rPr>
              <a:t> με τα αρνητικά φορτισμένα (ανιόντα) και σχηματίζουν άλατα.
Τα </a:t>
            </a:r>
            <a:r>
              <a:rPr lang="el-GR" dirty="0" err="1">
                <a:solidFill>
                  <a:srgbClr val="002060"/>
                </a:solidFill>
              </a:rPr>
              <a:t>κατιόντα</a:t>
            </a:r>
            <a:r>
              <a:rPr lang="el-GR" dirty="0">
                <a:solidFill>
                  <a:srgbClr val="002060"/>
                </a:solidFill>
              </a:rPr>
              <a:t> </a:t>
            </a:r>
            <a:r>
              <a:rPr lang="en-GB" dirty="0">
                <a:solidFill>
                  <a:srgbClr val="002060"/>
                </a:solidFill>
              </a:rPr>
              <a:t>(Ca</a:t>
            </a:r>
            <a:r>
              <a:rPr lang="en-GB" baseline="30000" dirty="0">
                <a:solidFill>
                  <a:srgbClr val="002060"/>
                </a:solidFill>
              </a:rPr>
              <a:t>++</a:t>
            </a:r>
            <a:r>
              <a:rPr lang="en-GB" dirty="0">
                <a:solidFill>
                  <a:srgbClr val="002060"/>
                </a:solidFill>
              </a:rPr>
              <a:t>, Mg</a:t>
            </a:r>
            <a:r>
              <a:rPr lang="en-GB" baseline="30000" dirty="0">
                <a:solidFill>
                  <a:srgbClr val="002060"/>
                </a:solidFill>
              </a:rPr>
              <a:t>++</a:t>
            </a:r>
            <a:r>
              <a:rPr lang="en-GB" dirty="0">
                <a:solidFill>
                  <a:srgbClr val="002060"/>
                </a:solidFill>
              </a:rPr>
              <a:t>, Na</a:t>
            </a:r>
            <a:r>
              <a:rPr lang="en-GB" baseline="30000" dirty="0">
                <a:solidFill>
                  <a:srgbClr val="002060"/>
                </a:solidFill>
              </a:rPr>
              <a:t>+</a:t>
            </a:r>
            <a:r>
              <a:rPr lang="en-GB" dirty="0">
                <a:solidFill>
                  <a:srgbClr val="002060"/>
                </a:solidFill>
              </a:rPr>
              <a:t>, and K</a:t>
            </a:r>
            <a:r>
              <a:rPr lang="en-GB" baseline="30000" dirty="0">
                <a:solidFill>
                  <a:srgbClr val="002060"/>
                </a:solidFill>
              </a:rPr>
              <a:t>+</a:t>
            </a:r>
            <a:r>
              <a:rPr lang="en-GB" dirty="0">
                <a:solidFill>
                  <a:srgbClr val="002060"/>
                </a:solidFill>
              </a:rPr>
              <a:t>) &amp; </a:t>
            </a:r>
            <a:r>
              <a:rPr lang="el-GR" dirty="0">
                <a:solidFill>
                  <a:srgbClr val="002060"/>
                </a:solidFill>
              </a:rPr>
              <a:t>Ανιόντα</a:t>
            </a:r>
            <a:r>
              <a:rPr lang="en-GB" dirty="0">
                <a:solidFill>
                  <a:srgbClr val="002060"/>
                </a:solidFill>
              </a:rPr>
              <a:t> (Cl</a:t>
            </a:r>
            <a:r>
              <a:rPr lang="en-GB" baseline="30000" dirty="0">
                <a:solidFill>
                  <a:srgbClr val="002060"/>
                </a:solidFill>
              </a:rPr>
              <a:t>-</a:t>
            </a:r>
            <a:r>
              <a:rPr lang="en-GB" dirty="0">
                <a:solidFill>
                  <a:srgbClr val="002060"/>
                </a:solidFill>
              </a:rPr>
              <a:t>, SO4</a:t>
            </a:r>
            <a:r>
              <a:rPr lang="en-GB" baseline="30000" dirty="0">
                <a:solidFill>
                  <a:srgbClr val="002060"/>
                </a:solidFill>
              </a:rPr>
              <a:t>--</a:t>
            </a:r>
            <a:r>
              <a:rPr lang="en-GB" dirty="0">
                <a:solidFill>
                  <a:srgbClr val="002060"/>
                </a:solidFill>
              </a:rPr>
              <a:t>, HCO</a:t>
            </a:r>
            <a:r>
              <a:rPr lang="en-GB" baseline="-25000" dirty="0">
                <a:solidFill>
                  <a:srgbClr val="002060"/>
                </a:solidFill>
              </a:rPr>
              <a:t>3</a:t>
            </a:r>
            <a:r>
              <a:rPr lang="en-GB" baseline="30000" dirty="0">
                <a:solidFill>
                  <a:srgbClr val="002060"/>
                </a:solidFill>
              </a:rPr>
              <a:t>-</a:t>
            </a:r>
            <a:r>
              <a:rPr lang="en-GB" dirty="0">
                <a:solidFill>
                  <a:srgbClr val="002060"/>
                </a:solidFill>
              </a:rPr>
              <a:t>) </a:t>
            </a:r>
            <a:r>
              <a:rPr lang="el-GR" dirty="0">
                <a:solidFill>
                  <a:srgbClr val="002060"/>
                </a:solidFill>
              </a:rPr>
              <a:t>είναι συλλογικά γνωστά ως μείζονα ιόντα. </a:t>
            </a:r>
            <a:endParaRPr lang="en-GB" dirty="0">
              <a:solidFill>
                <a:srgbClr val="002060"/>
              </a:solidFill>
            </a:endParaRPr>
          </a:p>
          <a:p>
            <a:r>
              <a:rPr lang="el-GR" dirty="0">
                <a:solidFill>
                  <a:srgbClr val="002060"/>
                </a:solidFill>
              </a:rPr>
              <a:t>Οι συγκεντρώσεις αυτών των κύριων ιόντων είναι βασικοί </a:t>
            </a:r>
            <a:r>
              <a:rPr lang="el-GR" dirty="0" err="1">
                <a:solidFill>
                  <a:srgbClr val="002060"/>
                </a:solidFill>
              </a:rPr>
              <a:t>περιγραφείς</a:t>
            </a:r>
            <a:r>
              <a:rPr lang="el-GR" dirty="0">
                <a:solidFill>
                  <a:srgbClr val="002060"/>
                </a:solidFill>
              </a:rPr>
              <a:t> της ποιότητας του νερού στους οποίους βασίζονται πολλά κριτήρια για τις χρήσεις νερού (όπως το πόσιμο νερό, η γεωργία και η βιομηχανική χρήση)</a:t>
            </a:r>
          </a:p>
        </p:txBody>
      </p:sp>
    </p:spTree>
    <p:extLst>
      <p:ext uri="{BB962C8B-B14F-4D97-AF65-F5344CB8AC3E}">
        <p14:creationId xmlns:p14="http://schemas.microsoft.com/office/powerpoint/2010/main" val="3633773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8F39A1-2C15-FF41-39FA-FA1CFEA4F3E1}"/>
              </a:ext>
            </a:extLst>
          </p:cNvPr>
          <p:cNvSpPr>
            <a:spLocks noGrp="1"/>
          </p:cNvSpPr>
          <p:nvPr>
            <p:ph type="title"/>
          </p:nvPr>
        </p:nvSpPr>
        <p:spPr/>
        <p:txBody>
          <a:bodyPr/>
          <a:lstStyle/>
          <a:p>
            <a:r>
              <a:rPr lang="el-GR" b="1" dirty="0">
                <a:solidFill>
                  <a:srgbClr val="002060"/>
                </a:solidFill>
                <a:effectLst>
                  <a:outerShdw blurRad="38100" dist="38100" dir="2700000" algn="tl">
                    <a:srgbClr val="000000">
                      <a:alpha val="43137"/>
                    </a:srgbClr>
                  </a:outerShdw>
                </a:effectLst>
              </a:rPr>
              <a:t>Γενικές Πληροφορίες</a:t>
            </a:r>
          </a:p>
        </p:txBody>
      </p:sp>
      <p:sp>
        <p:nvSpPr>
          <p:cNvPr id="3" name="Θέση περιεχομένου 2">
            <a:extLst>
              <a:ext uri="{FF2B5EF4-FFF2-40B4-BE49-F238E27FC236}">
                <a16:creationId xmlns:a16="http://schemas.microsoft.com/office/drawing/2014/main" id="{E0F87C87-0A1F-CFCE-78CD-01E6DC27CA4C}"/>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95377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srgbClr val="002060"/>
                </a:solidFill>
              </a:rPr>
              <a:t>Ασβέστιο, Μαγνήσιο &amp; Κάλιο
</a:t>
            </a:r>
          </a:p>
        </p:txBody>
      </p:sp>
      <p:sp>
        <p:nvSpPr>
          <p:cNvPr id="5" name="Θέση περιεχομένου 4"/>
          <p:cNvSpPr>
            <a:spLocks noGrp="1"/>
          </p:cNvSpPr>
          <p:nvPr>
            <p:ph idx="1"/>
          </p:nvPr>
        </p:nvSpPr>
        <p:spPr>
          <a:xfrm>
            <a:off x="1775520" y="1340768"/>
            <a:ext cx="8640960" cy="4968552"/>
          </a:xfrm>
        </p:spPr>
        <p:txBody>
          <a:bodyPr>
            <a:noAutofit/>
          </a:bodyPr>
          <a:lstStyle/>
          <a:p>
            <a:pPr lvl="0"/>
            <a:r>
              <a:rPr lang="el-GR" sz="2200" dirty="0">
                <a:solidFill>
                  <a:srgbClr val="002060"/>
                </a:solidFill>
              </a:rPr>
              <a:t>Ασβέστιο</a:t>
            </a:r>
            <a:r>
              <a:rPr lang="en-GB" sz="2200" dirty="0">
                <a:solidFill>
                  <a:srgbClr val="002060"/>
                </a:solidFill>
              </a:rPr>
              <a:t> (Ca</a:t>
            </a:r>
            <a:r>
              <a:rPr lang="en-GB" sz="2200" baseline="30000" dirty="0">
                <a:solidFill>
                  <a:srgbClr val="002060"/>
                </a:solidFill>
              </a:rPr>
              <a:t>++</a:t>
            </a:r>
            <a:r>
              <a:rPr lang="en-GB" sz="2200" dirty="0">
                <a:solidFill>
                  <a:srgbClr val="002060"/>
                </a:solidFill>
              </a:rPr>
              <a:t>), </a:t>
            </a:r>
            <a:r>
              <a:rPr lang="el-GR" sz="2200" dirty="0">
                <a:solidFill>
                  <a:srgbClr val="002060"/>
                </a:solidFill>
              </a:rPr>
              <a:t>είναι το πιο κοινό </a:t>
            </a:r>
            <a:r>
              <a:rPr lang="el-GR" sz="2200" dirty="0" err="1">
                <a:solidFill>
                  <a:srgbClr val="002060"/>
                </a:solidFill>
              </a:rPr>
              <a:t>κατιόν</a:t>
            </a:r>
            <a:r>
              <a:rPr lang="el-GR" sz="2200" dirty="0">
                <a:solidFill>
                  <a:srgbClr val="002060"/>
                </a:solidFill>
              </a:rPr>
              <a:t> που απαντάται στα επιφανειακά νερά, λόγω της γεωλογίας </a:t>
            </a:r>
          </a:p>
          <a:p>
            <a:pPr lvl="0"/>
            <a:r>
              <a:rPr lang="el-GR" sz="2200" dirty="0">
                <a:solidFill>
                  <a:srgbClr val="002060"/>
                </a:solidFill>
              </a:rPr>
              <a:t>Το σκληρό νερό είναι νερό που περιέχει ενώσεις (ανθρακικά και θειικά άλατα) ασβεστίου και μαγνησίου. Η «συνολική σκληρότητα» του νερού εκφράζεται συνήθως ως </a:t>
            </a:r>
            <a:r>
              <a:rPr lang="el-GR" sz="2200" dirty="0" err="1">
                <a:solidFill>
                  <a:srgbClr val="002060"/>
                </a:solidFill>
              </a:rPr>
              <a:t>ppm</a:t>
            </a:r>
            <a:r>
              <a:rPr lang="el-GR" sz="2200" dirty="0">
                <a:solidFill>
                  <a:srgbClr val="002060"/>
                </a:solidFill>
              </a:rPr>
              <a:t> CaCO3 &amp; επικεντρώνεται στη μέτρηση των αλάτων ασβεστίου και μαγνησίου, τα οποία δεν είναι μόνο ανθρακικά ή </a:t>
            </a:r>
            <a:r>
              <a:rPr lang="el-GR" sz="2200" dirty="0" err="1">
                <a:solidFill>
                  <a:srgbClr val="002060"/>
                </a:solidFill>
              </a:rPr>
              <a:t>διττανθρακικά</a:t>
            </a:r>
            <a:r>
              <a:rPr lang="el-GR" sz="2200" dirty="0">
                <a:solidFill>
                  <a:srgbClr val="002060"/>
                </a:solidFill>
              </a:rPr>
              <a:t>
Μαγνήσιο</a:t>
            </a:r>
            <a:r>
              <a:rPr lang="en-GB" sz="2200" dirty="0">
                <a:solidFill>
                  <a:srgbClr val="002060"/>
                </a:solidFill>
              </a:rPr>
              <a:t> (Mg</a:t>
            </a:r>
            <a:r>
              <a:rPr lang="en-GB" sz="2200" baseline="30000" dirty="0">
                <a:solidFill>
                  <a:srgbClr val="002060"/>
                </a:solidFill>
              </a:rPr>
              <a:t>++</a:t>
            </a:r>
            <a:r>
              <a:rPr lang="en-GB" sz="2200" dirty="0">
                <a:solidFill>
                  <a:srgbClr val="002060"/>
                </a:solidFill>
              </a:rPr>
              <a:t>) </a:t>
            </a:r>
            <a:r>
              <a:rPr lang="el-GR" sz="2200" dirty="0">
                <a:solidFill>
                  <a:srgbClr val="002060"/>
                </a:solidFill>
              </a:rPr>
              <a:t>δεν αποτελεί δείκτη ρύπανσης, διότι οι συγκεντρώσεις του δεν επηρεάζονται έντονα από ανθρωπογενείς δραστηριότητες </a:t>
            </a:r>
            <a:endParaRPr lang="en-GB" sz="2200" dirty="0">
              <a:solidFill>
                <a:srgbClr val="002060"/>
              </a:solidFill>
            </a:endParaRPr>
          </a:p>
          <a:p>
            <a:pPr lvl="0"/>
            <a:r>
              <a:rPr lang="el-GR" sz="2200" dirty="0">
                <a:solidFill>
                  <a:srgbClr val="002060"/>
                </a:solidFill>
              </a:rPr>
              <a:t>Κάλιο</a:t>
            </a:r>
            <a:r>
              <a:rPr lang="en-GB" sz="2200" dirty="0">
                <a:solidFill>
                  <a:srgbClr val="002060"/>
                </a:solidFill>
              </a:rPr>
              <a:t> (K</a:t>
            </a:r>
            <a:r>
              <a:rPr lang="en-GB" sz="2200" baseline="30000" dirty="0">
                <a:solidFill>
                  <a:srgbClr val="002060"/>
                </a:solidFill>
              </a:rPr>
              <a:t>+</a:t>
            </a:r>
            <a:r>
              <a:rPr lang="en-GB" sz="2200" dirty="0">
                <a:solidFill>
                  <a:srgbClr val="002060"/>
                </a:solidFill>
              </a:rPr>
              <a:t>) </a:t>
            </a:r>
            <a:r>
              <a:rPr lang="el-GR" sz="2200" dirty="0">
                <a:solidFill>
                  <a:srgbClr val="002060"/>
                </a:solidFill>
              </a:rPr>
              <a:t>Οι συγκεντρώσεις στα ποτάμια είναι πολύ χαμηλές, παρόλο που επηρεάζονται από τα λιπάσματα. Φυσικά, συμβαίνει από τη λύση (ελάχιστα διαλυτών) ορυκτών</a:t>
            </a:r>
          </a:p>
        </p:txBody>
      </p:sp>
    </p:spTree>
    <p:extLst>
      <p:ext uri="{BB962C8B-B14F-4D97-AF65-F5344CB8AC3E}">
        <p14:creationId xmlns:p14="http://schemas.microsoft.com/office/powerpoint/2010/main" val="2173278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srgbClr val="002060"/>
                </a:solidFill>
              </a:rPr>
              <a:t>Νάτριο &amp; Χλώριο
</a:t>
            </a:r>
          </a:p>
        </p:txBody>
      </p:sp>
      <p:sp>
        <p:nvSpPr>
          <p:cNvPr id="5" name="Θέση περιεχομένου 4"/>
          <p:cNvSpPr>
            <a:spLocks noGrp="1"/>
          </p:cNvSpPr>
          <p:nvPr>
            <p:ph idx="1"/>
          </p:nvPr>
        </p:nvSpPr>
        <p:spPr>
          <a:xfrm>
            <a:off x="315884" y="1440000"/>
            <a:ext cx="10100596" cy="4761320"/>
          </a:xfrm>
        </p:spPr>
        <p:txBody>
          <a:bodyPr>
            <a:normAutofit/>
          </a:bodyPr>
          <a:lstStyle/>
          <a:p>
            <a:r>
              <a:rPr lang="el-GR" dirty="0">
                <a:solidFill>
                  <a:srgbClr val="002060"/>
                </a:solidFill>
              </a:rPr>
              <a:t>Και τα δύο προέρχονται από τη φυσική αποσάθρωση των πετρωμάτων, από την ατμοσφαιρική μεταφορά ωκεάνιων εισροών, από την εξάτμιση σε ξηρές περιοχές και από ανθρωπογενείς πηγές
Μεγάλα ποτάμια (όπως ο Ρήνος) επηρεάζονται από ποτάσα και αλατωρυχεία, καθώς και από αστικά &amp; βιομηχανικά απόβλητα (προϊόντα χλωρίου, χημικά επεξεργασίας νερού κ.λπ.)</a:t>
            </a:r>
          </a:p>
        </p:txBody>
      </p:sp>
    </p:spTree>
    <p:extLst>
      <p:ext uri="{BB962C8B-B14F-4D97-AF65-F5344CB8AC3E}">
        <p14:creationId xmlns:p14="http://schemas.microsoft.com/office/powerpoint/2010/main" val="362919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srgbClr val="002060"/>
                </a:solidFill>
              </a:rPr>
              <a:t>Θειικά ιόντα
</a:t>
            </a:r>
          </a:p>
        </p:txBody>
      </p:sp>
      <p:sp>
        <p:nvSpPr>
          <p:cNvPr id="5" name="Θέση περιεχομένου 4"/>
          <p:cNvSpPr>
            <a:spLocks noGrp="1"/>
          </p:cNvSpPr>
          <p:nvPr>
            <p:ph idx="1"/>
          </p:nvPr>
        </p:nvSpPr>
        <p:spPr/>
        <p:txBody>
          <a:bodyPr>
            <a:normAutofit/>
          </a:bodyPr>
          <a:lstStyle/>
          <a:p>
            <a:r>
              <a:rPr lang="el-GR" dirty="0">
                <a:solidFill>
                  <a:srgbClr val="002060"/>
                </a:solidFill>
              </a:rPr>
              <a:t>Το θειικό ιόν </a:t>
            </a:r>
            <a:r>
              <a:rPr lang="en-GB" dirty="0">
                <a:solidFill>
                  <a:srgbClr val="002060"/>
                </a:solidFill>
              </a:rPr>
              <a:t>(SO4</a:t>
            </a:r>
            <a:r>
              <a:rPr lang="en-GB" baseline="30000" dirty="0">
                <a:solidFill>
                  <a:srgbClr val="002060"/>
                </a:solidFill>
              </a:rPr>
              <a:t>--</a:t>
            </a:r>
            <a:r>
              <a:rPr lang="en-GB" dirty="0">
                <a:solidFill>
                  <a:srgbClr val="002060"/>
                </a:solidFill>
              </a:rPr>
              <a:t>), </a:t>
            </a:r>
            <a:r>
              <a:rPr lang="el-GR" dirty="0">
                <a:solidFill>
                  <a:srgbClr val="002060"/>
                </a:solidFill>
              </a:rPr>
              <a:t>συνδέεται με θειούχα ορυκτά, παρουσιάζει μεγάλες διακυμάνσεις στα επιφανειακά ύδατα. Οι συγκεντρώσεις του μπορούν να αυξηθούν από βιομηχανικές και γεωργικές δραστηριότητες, εξόρυξη (ή και εξερεύνηση) πετρελαίου</a:t>
            </a:r>
            <a:r>
              <a:rPr lang="en-GB" dirty="0">
                <a:solidFill>
                  <a:srgbClr val="002060"/>
                </a:solidFill>
              </a:rPr>
              <a:t>. </a:t>
            </a:r>
          </a:p>
          <a:p>
            <a:endParaRPr lang="en-US" dirty="0"/>
          </a:p>
          <a:p>
            <a:endParaRPr lang="el-GR" b="1" dirty="0"/>
          </a:p>
        </p:txBody>
      </p:sp>
    </p:spTree>
    <p:extLst>
      <p:ext uri="{BB962C8B-B14F-4D97-AF65-F5344CB8AC3E}">
        <p14:creationId xmlns:p14="http://schemas.microsoft.com/office/powerpoint/2010/main" val="1064757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solidFill>
                  <a:srgbClr val="002060"/>
                </a:solidFill>
              </a:rPr>
              <a:t>Αιωρούμενα στερεά &amp; ποιότητα νερού
</a:t>
            </a:r>
          </a:p>
        </p:txBody>
      </p:sp>
      <p:sp>
        <p:nvSpPr>
          <p:cNvPr id="5" name="Θέση περιεχομένου 4"/>
          <p:cNvSpPr>
            <a:spLocks noGrp="1"/>
          </p:cNvSpPr>
          <p:nvPr>
            <p:ph idx="1"/>
          </p:nvPr>
        </p:nvSpPr>
        <p:spPr>
          <a:xfrm>
            <a:off x="1" y="1197033"/>
            <a:ext cx="12192000" cy="5660967"/>
          </a:xfrm>
        </p:spPr>
        <p:txBody>
          <a:bodyPr>
            <a:noAutofit/>
          </a:bodyPr>
          <a:lstStyle/>
          <a:p>
            <a:pPr>
              <a:spcBef>
                <a:spcPts val="600"/>
              </a:spcBef>
            </a:pPr>
            <a:r>
              <a:rPr lang="el-GR" sz="1800" dirty="0">
                <a:solidFill>
                  <a:srgbClr val="002060"/>
                </a:solidFill>
              </a:rPr>
              <a:t>Τα ολικά αιωρούμενα στερεά (TSS) αποτελούνται από οργανικά και ανόργανα σωματίδια που μεταφέρονται στη στήλη νερού. Το TSS συνδέεται στενά με τη διάβρωση του εδάφους και τη διάβρωση των καναλιών των ποταμών. Μπορεί να είναι εξαιρετικά μεταβλητή, που κυμαίνεται από λιγότερο από 5 </a:t>
            </a:r>
            <a:r>
              <a:rPr lang="el-GR" sz="1800" dirty="0" err="1">
                <a:solidFill>
                  <a:srgbClr val="002060"/>
                </a:solidFill>
              </a:rPr>
              <a:t>mg</a:t>
            </a:r>
            <a:r>
              <a:rPr lang="el-GR" sz="1800" dirty="0">
                <a:solidFill>
                  <a:srgbClr val="002060"/>
                </a:solidFill>
              </a:rPr>
              <a:t> L-1 έως ακραίες τιμές 30.000 </a:t>
            </a:r>
            <a:r>
              <a:rPr lang="el-GR" sz="1800" dirty="0" err="1">
                <a:solidFill>
                  <a:srgbClr val="002060"/>
                </a:solidFill>
              </a:rPr>
              <a:t>mg</a:t>
            </a:r>
            <a:r>
              <a:rPr lang="el-GR" sz="1800" dirty="0">
                <a:solidFill>
                  <a:srgbClr val="002060"/>
                </a:solidFill>
              </a:rPr>
              <a:t> L-1 σε ορισμένα ποτάμια. 
Τα </a:t>
            </a:r>
            <a:r>
              <a:rPr lang="en-US" sz="1800" dirty="0">
                <a:solidFill>
                  <a:srgbClr val="002060"/>
                </a:solidFill>
              </a:rPr>
              <a:t>TSS </a:t>
            </a:r>
            <a:r>
              <a:rPr lang="el-GR" sz="1800" dirty="0">
                <a:solidFill>
                  <a:srgbClr val="002060"/>
                </a:solidFill>
              </a:rPr>
              <a:t>αναφέρονται συχνά ως θολερότητα και αποτελεί σημαντικό μέτρο διάβρωσης στις λεκάνες απορροής ποταμών και μεταφοράς θρεπτικών και χημικών ουσιών μέσω ποτάμιων συστημάτων </a:t>
            </a:r>
            <a:endParaRPr lang="en-GB" sz="1800" dirty="0">
              <a:solidFill>
                <a:srgbClr val="002060"/>
              </a:solidFill>
            </a:endParaRPr>
          </a:p>
          <a:p>
            <a:pPr>
              <a:spcBef>
                <a:spcPts val="600"/>
              </a:spcBef>
            </a:pPr>
            <a:r>
              <a:rPr lang="el-GR" sz="1800" dirty="0">
                <a:solidFill>
                  <a:srgbClr val="002060"/>
                </a:solidFill>
              </a:rPr>
              <a:t>Υψηλό</a:t>
            </a:r>
            <a:r>
              <a:rPr lang="en-GB" sz="1800" dirty="0">
                <a:solidFill>
                  <a:srgbClr val="002060"/>
                </a:solidFill>
              </a:rPr>
              <a:t> TSS (1000 mg L</a:t>
            </a:r>
            <a:r>
              <a:rPr lang="en-GB" sz="1800" baseline="30000" dirty="0">
                <a:solidFill>
                  <a:srgbClr val="002060"/>
                </a:solidFill>
              </a:rPr>
              <a:t>-1</a:t>
            </a:r>
            <a:r>
              <a:rPr lang="en-GB" sz="1800" dirty="0">
                <a:solidFill>
                  <a:srgbClr val="002060"/>
                </a:solidFill>
              </a:rPr>
              <a:t>) </a:t>
            </a:r>
            <a:r>
              <a:rPr lang="el-GR" sz="1800" dirty="0">
                <a:solidFill>
                  <a:srgbClr val="002060"/>
                </a:solidFill>
              </a:rPr>
              <a:t>μπορεί να επηρεάσει σημαντικά τη χρήση νερού περιορίζοντας τη διείσδυση του φωτός και μπορεί να περιορίσει τη διάρκεια ζωής ενός ταμιευτήρα μέσω της καθίζησης αιωρούμενης ύλης. </a:t>
            </a:r>
            <a:endParaRPr lang="en-GB" sz="1800" dirty="0">
              <a:solidFill>
                <a:srgbClr val="002060"/>
              </a:solidFill>
            </a:endParaRPr>
          </a:p>
          <a:p>
            <a:pPr>
              <a:spcBef>
                <a:spcPts val="600"/>
              </a:spcBef>
            </a:pPr>
            <a:r>
              <a:rPr lang="el-GR" sz="1800" dirty="0">
                <a:solidFill>
                  <a:srgbClr val="002060"/>
                </a:solidFill>
              </a:rPr>
              <a:t>Τα επίπεδα </a:t>
            </a:r>
            <a:r>
              <a:rPr lang="en-US" sz="1800" dirty="0">
                <a:solidFill>
                  <a:srgbClr val="002060"/>
                </a:solidFill>
              </a:rPr>
              <a:t>TSS </a:t>
            </a:r>
            <a:r>
              <a:rPr lang="el-GR" sz="1800" dirty="0">
                <a:solidFill>
                  <a:srgbClr val="002060"/>
                </a:solidFill>
              </a:rPr>
              <a:t>και οι διακυμάνσεις επηρεάζουν την υδρόβια ζωή, από το </a:t>
            </a:r>
            <a:r>
              <a:rPr lang="el-GR" sz="1800" dirty="0" err="1">
                <a:solidFill>
                  <a:srgbClr val="002060"/>
                </a:solidFill>
              </a:rPr>
              <a:t>φυτοπλαγκτό</a:t>
            </a:r>
            <a:r>
              <a:rPr lang="el-GR" sz="1800" dirty="0">
                <a:solidFill>
                  <a:srgbClr val="002060"/>
                </a:solidFill>
              </a:rPr>
              <a:t> μέχρι τα ψάρια</a:t>
            </a:r>
            <a:r>
              <a:rPr lang="en-GB" sz="1800" dirty="0">
                <a:solidFill>
                  <a:srgbClr val="002060"/>
                </a:solidFill>
              </a:rPr>
              <a:t>.</a:t>
            </a:r>
          </a:p>
          <a:p>
            <a:pPr>
              <a:spcBef>
                <a:spcPts val="600"/>
              </a:spcBef>
            </a:pPr>
            <a:r>
              <a:rPr lang="en-GB" sz="1800" dirty="0">
                <a:solidFill>
                  <a:srgbClr val="002060"/>
                </a:solidFill>
              </a:rPr>
              <a:t> </a:t>
            </a:r>
            <a:r>
              <a:rPr lang="el-GR" sz="1800" dirty="0">
                <a:solidFill>
                  <a:srgbClr val="002060"/>
                </a:solidFill>
              </a:rPr>
              <a:t>Σε ποτάμια, λίμνες και παράκτιες ζώνες, αυτά τα λεπτά σωματίδια (&lt;68 </a:t>
            </a:r>
            <a:r>
              <a:rPr lang="el-GR" sz="1800" dirty="0" err="1">
                <a:solidFill>
                  <a:srgbClr val="002060"/>
                </a:solidFill>
              </a:rPr>
              <a:t>μm</a:t>
            </a:r>
            <a:r>
              <a:rPr lang="el-GR" sz="1800" dirty="0">
                <a:solidFill>
                  <a:srgbClr val="002060"/>
                </a:solidFill>
              </a:rPr>
              <a:t> - συνήθως τοξικές ουσίες) αποτελούν πηγή τροφής για τροφοδότες φίλτρων που αποτελούν μέρος της τροφοδότριας τροφίμων, οδηγώντας σε </a:t>
            </a:r>
            <a:r>
              <a:rPr lang="el-GR" sz="1800" dirty="0" err="1">
                <a:solidFill>
                  <a:srgbClr val="002060"/>
                </a:solidFill>
              </a:rPr>
              <a:t>βιοσυσσώρευση</a:t>
            </a:r>
            <a:r>
              <a:rPr lang="el-GR" sz="1800" dirty="0">
                <a:solidFill>
                  <a:srgbClr val="002060"/>
                </a:solidFill>
              </a:rPr>
              <a:t> χημικών ρύπων στα ψάρια και στον άνθρωπο. Επίσης, μπορεί να καλύψει την κοίτη του ποταμού, καταστρέφοντας έτσι τον βιότοπο των ψαριών
Στις βαθιές λίμνες η εναπόθεση λεπτών σωματιδίων απομακρύνει τους ρύπους από το υπερκείμενο νερό θάβοντάς τους στα ιζήματα του πυθμένα της λίμνης</a:t>
            </a:r>
            <a:r>
              <a:rPr lang="en-GB" sz="1800" dirty="0">
                <a:solidFill>
                  <a:srgbClr val="002060"/>
                </a:solidFill>
              </a:rPr>
              <a:t>. </a:t>
            </a:r>
          </a:p>
          <a:p>
            <a:pPr>
              <a:spcBef>
                <a:spcPts val="600"/>
              </a:spcBef>
            </a:pPr>
            <a:r>
              <a:rPr lang="el-GR" sz="1800" dirty="0">
                <a:solidFill>
                  <a:srgbClr val="002060"/>
                </a:solidFill>
              </a:rPr>
              <a:t>Οι </a:t>
            </a:r>
            <a:r>
              <a:rPr lang="el-GR" sz="1800" dirty="0" err="1">
                <a:solidFill>
                  <a:srgbClr val="002060"/>
                </a:solidFill>
              </a:rPr>
              <a:t>χρονοσειρές</a:t>
            </a:r>
            <a:r>
              <a:rPr lang="el-GR" sz="1800" dirty="0">
                <a:solidFill>
                  <a:srgbClr val="002060"/>
                </a:solidFill>
              </a:rPr>
              <a:t> στιγμιαίων φορτίων TSS (</a:t>
            </a:r>
            <a:r>
              <a:rPr lang="el-GR" sz="1800" dirty="0" err="1">
                <a:solidFill>
                  <a:srgbClr val="002060"/>
                </a:solidFill>
              </a:rPr>
              <a:t>kg</a:t>
            </a:r>
            <a:r>
              <a:rPr lang="el-GR" sz="1800" dirty="0">
                <a:solidFill>
                  <a:srgbClr val="002060"/>
                </a:solidFill>
              </a:rPr>
              <a:t> s-1) παρέχουν χρήσιμες πληροφορίες σχετικά με τη φυσική συμπεριφορά των ποταμών ως δείκτη απόρριψης</a:t>
            </a:r>
            <a:r>
              <a:rPr lang="en-US" sz="1800" dirty="0">
                <a:solidFill>
                  <a:srgbClr val="002060"/>
                </a:solidFill>
              </a:rPr>
              <a:t>/</a:t>
            </a:r>
            <a:r>
              <a:rPr lang="el-GR" sz="1800" dirty="0">
                <a:solidFill>
                  <a:srgbClr val="002060"/>
                </a:solidFill>
              </a:rPr>
              <a:t>εναπόθεσης. Η ποσότητα των ιζημάτων κατά τη μεταφορά μπορεί να κυμαίνεται σε τρεις ή περισσότερες τάξεις μεγέθους κατά τη διάρκεια του έτους με αιχμή κατά τη διάρκεια σύντομων περιόδων 
Η θολερότητα δείχνει το βαθμό στον οποίο το φως που ταξιδεύει μέσα στο νερό διασκορπίζεται από τα αιωρούμενα οργανικά και ανόργανα σωματίδια. Η σκέδαση του φωτός αυξάνεται με μεγαλύτερο αναρτημένο φορτίο. Η αυξημένη θολερότητα μειώνει τη διείσδυση του φωτός – καταστέλλει τη φωτοσυνθετική δραστηριότητα</a:t>
            </a:r>
            <a:endParaRPr lang="en-GB" sz="1800" dirty="0">
              <a:solidFill>
                <a:srgbClr val="002060"/>
              </a:solidFill>
            </a:endParaRPr>
          </a:p>
        </p:txBody>
      </p:sp>
    </p:spTree>
    <p:extLst>
      <p:ext uri="{BB962C8B-B14F-4D97-AF65-F5344CB8AC3E}">
        <p14:creationId xmlns:p14="http://schemas.microsoft.com/office/powerpoint/2010/main" val="1078010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1864822" y="5736366"/>
            <a:ext cx="8229600" cy="972120"/>
          </a:xfrm>
        </p:spPr>
        <p:txBody>
          <a:bodyPr>
            <a:normAutofit/>
          </a:bodyPr>
          <a:lstStyle/>
          <a:p>
            <a:r>
              <a:rPr lang="en-GB" sz="1600" dirty="0"/>
              <a:t>The way Turbidity can have major impacts on the freshwater biota</a:t>
            </a:r>
            <a:r>
              <a:rPr lang="en-GB" sz="1100" dirty="0"/>
              <a:t>, from: </a:t>
            </a:r>
            <a:r>
              <a:rPr lang="en-GB" sz="1100" dirty="0">
                <a:hlinkClick r:id="rId3"/>
              </a:rPr>
              <a:t>http://www.waterontheweb.org/under/waterquality/turbidity.html</a:t>
            </a:r>
            <a:r>
              <a:rPr lang="en-GB" sz="1100" dirty="0"/>
              <a:t>. </a:t>
            </a:r>
            <a:r>
              <a:rPr lang="en-US" sz="1100" dirty="0" err="1"/>
              <a:t>Turbidty</a:t>
            </a:r>
            <a:r>
              <a:rPr lang="en-US" sz="1100" dirty="0"/>
              <a:t>: A Water Quality Measure", Water Action Volunteers, Monitoring Factsheet </a:t>
            </a:r>
            <a:r>
              <a:rPr lang="en-US" sz="1100" dirty="0" err="1"/>
              <a:t>Series,UW</a:t>
            </a:r>
            <a:r>
              <a:rPr lang="en-US" sz="1100" dirty="0"/>
              <a:t>-Extension, Environmental Resources Center. It is a generic, un-calibrated impact assessment model based on </a:t>
            </a:r>
            <a:r>
              <a:rPr lang="en-US" sz="1100" dirty="0" err="1"/>
              <a:t>Newcombe</a:t>
            </a:r>
            <a:r>
              <a:rPr lang="en-US" sz="1100" dirty="0"/>
              <a:t>, C. P., and J. O. T. Jensen. 1996. Channel suspended sediment and fisheries: a synthesis for quantitative assessment of risk and impact. North American Journal of Fisheries Management. 16: 693-727. </a:t>
            </a:r>
            <a:endParaRPr lang="el-GR" sz="1100" dirty="0"/>
          </a:p>
        </p:txBody>
      </p:sp>
      <p:pic>
        <p:nvPicPr>
          <p:cNvPr id="4098" name="Picture 2" descr="fish trends vs. turbid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943" y="635574"/>
            <a:ext cx="6151418" cy="511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986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srgbClr val="002060"/>
                </a:solidFill>
              </a:rPr>
              <a:t>Θρεπτικά συστατικά
</a:t>
            </a:r>
          </a:p>
        </p:txBody>
      </p:sp>
      <p:sp>
        <p:nvSpPr>
          <p:cNvPr id="5" name="Θέση περιεχομένου 4"/>
          <p:cNvSpPr>
            <a:spLocks noGrp="1"/>
          </p:cNvSpPr>
          <p:nvPr>
            <p:ph idx="1"/>
          </p:nvPr>
        </p:nvSpPr>
        <p:spPr>
          <a:xfrm>
            <a:off x="482137" y="1628800"/>
            <a:ext cx="11139055" cy="4464496"/>
          </a:xfrm>
        </p:spPr>
        <p:txBody>
          <a:bodyPr>
            <a:noAutofit/>
          </a:bodyPr>
          <a:lstStyle/>
          <a:p>
            <a:pPr>
              <a:spcBef>
                <a:spcPts val="600"/>
              </a:spcBef>
            </a:pPr>
            <a:r>
              <a:rPr lang="el-GR" sz="2200" dirty="0">
                <a:solidFill>
                  <a:srgbClr val="002060"/>
                </a:solidFill>
              </a:rPr>
              <a:t>Είναι το πιο άφθονο στοιχείο στα ζωντανά κύτταρα (1-10 % ξηρού βάρους) αντανακλώντας την περιβαλλοντική διαθεσιμότητα
</a:t>
            </a:r>
            <a:r>
              <a:rPr lang="en-GB" sz="2200" dirty="0">
                <a:solidFill>
                  <a:srgbClr val="002060"/>
                </a:solidFill>
              </a:rPr>
              <a:t>NO</a:t>
            </a:r>
            <a:r>
              <a:rPr lang="en-GB" sz="2200" baseline="-25000" dirty="0">
                <a:solidFill>
                  <a:srgbClr val="002060"/>
                </a:solidFill>
              </a:rPr>
              <a:t>3</a:t>
            </a:r>
            <a:r>
              <a:rPr lang="en-GB" sz="2200" dirty="0">
                <a:solidFill>
                  <a:srgbClr val="002060"/>
                </a:solidFill>
              </a:rPr>
              <a:t> </a:t>
            </a:r>
            <a:r>
              <a:rPr lang="el-GR" sz="2200" dirty="0">
                <a:solidFill>
                  <a:srgbClr val="002060"/>
                </a:solidFill>
              </a:rPr>
              <a:t>μπορεί να χρησιμοποιηθεί από οργανισμούς (εκτός από </a:t>
            </a:r>
            <a:r>
              <a:rPr lang="el-GR" sz="2200" dirty="0" err="1">
                <a:solidFill>
                  <a:srgbClr val="002060"/>
                </a:solidFill>
              </a:rPr>
              <a:t>κυανοβακτήρια</a:t>
            </a:r>
            <a:r>
              <a:rPr lang="el-GR" sz="2200" dirty="0">
                <a:solidFill>
                  <a:srgbClr val="002060"/>
                </a:solidFill>
              </a:rPr>
              <a:t> κ.α. βακτήρια που μπορούν να χρησιμοποιήσουν N2 μέσω δέσμευσης αζώτου)
</a:t>
            </a:r>
            <a:r>
              <a:rPr lang="el-GR" sz="2200" dirty="0" err="1">
                <a:solidFill>
                  <a:srgbClr val="002060"/>
                </a:solidFill>
              </a:rPr>
              <a:t>Απονιτροποίηση</a:t>
            </a:r>
            <a:r>
              <a:rPr lang="el-GR" sz="2200" dirty="0">
                <a:solidFill>
                  <a:srgbClr val="002060"/>
                </a:solidFill>
              </a:rPr>
              <a:t> (από βακτήρια) = αναγωγή νιτρικών αλάτων σε αέριο άζωτο. Σημαντικό για τον προϋπολογισμό αζώτου ενός υδάτινου οικοσυστήματος ως πρόσθετης πηγής οξυγόνου</a:t>
            </a:r>
            <a:endParaRPr lang="en-GB" sz="2200" dirty="0">
              <a:solidFill>
                <a:srgbClr val="002060"/>
              </a:solidFill>
            </a:endParaRPr>
          </a:p>
          <a:p>
            <a:pPr>
              <a:spcBef>
                <a:spcPts val="600"/>
              </a:spcBef>
            </a:pPr>
            <a:r>
              <a:rPr lang="el-GR" sz="2200" dirty="0">
                <a:solidFill>
                  <a:srgbClr val="002060"/>
                </a:solidFill>
              </a:rPr>
              <a:t>Πηγές: ατμοσφαιρική διάχυση, απορροή, ανθρωπογενείς εισροές από απορρίψεις λυμάτων &amp; γεωργικά λιπάσματα
Το NO3- είναι η πιο κοινή και ιδιαίτερα οξειδωμένη μορφή αζώτου στα υδάτινα συστήματα. Η παροχή εξαρτάται από τις χρήσεις γης της γύρω λεκάνης απορροής</a:t>
            </a:r>
            <a:r>
              <a:rPr lang="en-GB" sz="2200" dirty="0">
                <a:solidFill>
                  <a:srgbClr val="002060"/>
                </a:solidFill>
              </a:rPr>
              <a:t>.</a:t>
            </a:r>
          </a:p>
          <a:p>
            <a:pPr>
              <a:spcBef>
                <a:spcPts val="600"/>
              </a:spcBef>
            </a:pPr>
            <a:r>
              <a:rPr lang="el-GR" sz="2200" dirty="0">
                <a:solidFill>
                  <a:srgbClr val="002060"/>
                </a:solidFill>
              </a:rPr>
              <a:t>Η δεύτερη μορφή αζώτου είναι τα νιτρώδη ιόντα (NO2-) που οξειδώνονται σε NO3- 
Το NH4+ είναι πολύ πιο αντιδραστικό και τοξικό σε αλκαλικό περιβάλλον. Είναι το κύριο απεκκριτικό προϊόν των υδρόβιων ζώων και η συγκέντρωσή του εξαρτάται από τους ρυθμούς αποβολής, την πρόσληψη των φυτών και τη </a:t>
            </a:r>
            <a:r>
              <a:rPr lang="el-GR" sz="2200" dirty="0" err="1">
                <a:solidFill>
                  <a:srgbClr val="002060"/>
                </a:solidFill>
              </a:rPr>
              <a:t>βακτηριακή</a:t>
            </a:r>
            <a:r>
              <a:rPr lang="el-GR" sz="2200" dirty="0">
                <a:solidFill>
                  <a:srgbClr val="002060"/>
                </a:solidFill>
              </a:rPr>
              <a:t> οξείδωση</a:t>
            </a:r>
          </a:p>
        </p:txBody>
      </p:sp>
      <p:sp>
        <p:nvSpPr>
          <p:cNvPr id="2" name="TextBox 1"/>
          <p:cNvSpPr txBox="1"/>
          <p:nvPr/>
        </p:nvSpPr>
        <p:spPr>
          <a:xfrm>
            <a:off x="1775520" y="1268760"/>
            <a:ext cx="5760640" cy="432048"/>
          </a:xfrm>
          <a:prstGeom prst="rect">
            <a:avLst/>
          </a:prstGeom>
        </p:spPr>
        <p:txBody>
          <a:bodyPr vert="horz" wrap="square" lIns="91440" tIns="45720" rIns="91440" bIns="45720" rtlCol="0" anchor="ctr">
            <a:noAutofit/>
          </a:bodyPr>
          <a:lstStyle/>
          <a:p>
            <a:r>
              <a:rPr lang="el-GR" sz="3200" b="1" dirty="0">
                <a:solidFill>
                  <a:srgbClr val="002060"/>
                </a:solidFill>
              </a:rPr>
              <a:t>Άζωτο
</a:t>
            </a:r>
          </a:p>
        </p:txBody>
      </p:sp>
    </p:spTree>
    <p:extLst>
      <p:ext uri="{BB962C8B-B14F-4D97-AF65-F5344CB8AC3E}">
        <p14:creationId xmlns:p14="http://schemas.microsoft.com/office/powerpoint/2010/main" val="686550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Θέση αριθμού διαφάνειας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2A2DED-DA3B-42E9-ADC4-47F9F4567851}" type="slidenum">
              <a:rPr lang="el-GR"/>
              <a:pPr fontAlgn="base">
                <a:spcBef>
                  <a:spcPct val="0"/>
                </a:spcBef>
                <a:spcAft>
                  <a:spcPct val="0"/>
                </a:spcAft>
              </a:pPr>
              <a:t>26</a:t>
            </a:fld>
            <a:endParaRPr lang="el-GR" dirty="0"/>
          </a:p>
        </p:txBody>
      </p:sp>
      <p:sp>
        <p:nvSpPr>
          <p:cNvPr id="3" name="Τίτλος 2"/>
          <p:cNvSpPr>
            <a:spLocks noGrp="1"/>
          </p:cNvSpPr>
          <p:nvPr>
            <p:ph type="title"/>
          </p:nvPr>
        </p:nvSpPr>
        <p:spPr/>
        <p:txBody>
          <a:bodyPr/>
          <a:lstStyle/>
          <a:p>
            <a:r>
              <a:rPr lang="el-GR" dirty="0">
                <a:solidFill>
                  <a:srgbClr val="002060"/>
                </a:solidFill>
              </a:rPr>
              <a:t>Θρεπτικά συστατικά
</a:t>
            </a:r>
          </a:p>
        </p:txBody>
      </p:sp>
      <p:sp>
        <p:nvSpPr>
          <p:cNvPr id="5" name="Θέση περιεχομένου 4"/>
          <p:cNvSpPr>
            <a:spLocks noGrp="1"/>
          </p:cNvSpPr>
          <p:nvPr>
            <p:ph idx="1"/>
          </p:nvPr>
        </p:nvSpPr>
        <p:spPr>
          <a:xfrm>
            <a:off x="1775520" y="1844824"/>
            <a:ext cx="8640960" cy="4464496"/>
          </a:xfrm>
        </p:spPr>
        <p:txBody>
          <a:bodyPr>
            <a:normAutofit/>
          </a:bodyPr>
          <a:lstStyle/>
          <a:p>
            <a:pPr lvl="0"/>
            <a:r>
              <a:rPr lang="el-GR" sz="2400" dirty="0">
                <a:solidFill>
                  <a:srgbClr val="002060"/>
                </a:solidFill>
              </a:rPr>
              <a:t>Όλα τα φυσικά νερά περιέχουν κάποιο διαλυμένο οργανικό άζωτο (DON). Το DON είναι πιο άφθονο σε </a:t>
            </a:r>
            <a:r>
              <a:rPr lang="el-GR" sz="2400" dirty="0" err="1">
                <a:solidFill>
                  <a:srgbClr val="002060"/>
                </a:solidFill>
              </a:rPr>
              <a:t>ευτροφικά</a:t>
            </a:r>
            <a:r>
              <a:rPr lang="el-GR" sz="2400" dirty="0">
                <a:solidFill>
                  <a:srgbClr val="002060"/>
                </a:solidFill>
              </a:rPr>
              <a:t> παρά σε </a:t>
            </a:r>
            <a:r>
              <a:rPr lang="el-GR" sz="2400" dirty="0" err="1">
                <a:solidFill>
                  <a:srgbClr val="002060"/>
                </a:solidFill>
              </a:rPr>
              <a:t>ολιγοτροφικά</a:t>
            </a:r>
            <a:r>
              <a:rPr lang="el-GR" sz="2400" dirty="0">
                <a:solidFill>
                  <a:srgbClr val="002060"/>
                </a:solidFill>
              </a:rPr>
              <a:t> υδάτινα οικοσυστήματα. Απεκκρίνονται σαν αμινοξέα από ορισμένα φυτά και χρησιμοποιούνται ως πηγές ενέργειας και αζώτου. 
Το άζωτο στο νερό μπορεί να χωριστεί στις ακόλουθες μορφές:</a:t>
            </a:r>
            <a:br>
              <a:rPr lang="el-GR" sz="2400" dirty="0">
                <a:solidFill>
                  <a:srgbClr val="002060"/>
                </a:solidFill>
              </a:rPr>
            </a:br>
            <a:r>
              <a:rPr lang="el-GR" sz="2400" dirty="0">
                <a:solidFill>
                  <a:srgbClr val="002060"/>
                </a:solidFill>
              </a:rPr>
              <a:t>Διαλυμένο ανόργανο άζωτο (DIN), συμπεριλαμβανομένων </a:t>
            </a:r>
            <a:r>
              <a:rPr lang="en-GB" sz="2400" dirty="0">
                <a:solidFill>
                  <a:srgbClr val="002060"/>
                </a:solidFill>
              </a:rPr>
              <a:t>NO</a:t>
            </a:r>
            <a:r>
              <a:rPr lang="en-GB" sz="2400" baseline="-25000" dirty="0">
                <a:solidFill>
                  <a:srgbClr val="002060"/>
                </a:solidFill>
              </a:rPr>
              <a:t>3</a:t>
            </a:r>
            <a:r>
              <a:rPr lang="en-GB" sz="2400" baseline="30000" dirty="0">
                <a:solidFill>
                  <a:srgbClr val="002060"/>
                </a:solidFill>
              </a:rPr>
              <a:t>-</a:t>
            </a:r>
            <a:r>
              <a:rPr lang="en-GB" sz="2400" dirty="0">
                <a:solidFill>
                  <a:srgbClr val="002060"/>
                </a:solidFill>
              </a:rPr>
              <a:t> NO</a:t>
            </a:r>
            <a:r>
              <a:rPr lang="en-GB" sz="2400" baseline="-25000" dirty="0">
                <a:solidFill>
                  <a:srgbClr val="002060"/>
                </a:solidFill>
              </a:rPr>
              <a:t>2</a:t>
            </a:r>
            <a:r>
              <a:rPr lang="en-GB" sz="2400" baseline="30000" dirty="0">
                <a:solidFill>
                  <a:srgbClr val="002060"/>
                </a:solidFill>
              </a:rPr>
              <a:t>-</a:t>
            </a:r>
            <a:r>
              <a:rPr lang="en-GB" sz="2400" dirty="0">
                <a:solidFill>
                  <a:srgbClr val="002060"/>
                </a:solidFill>
              </a:rPr>
              <a:t> NH</a:t>
            </a:r>
            <a:r>
              <a:rPr lang="en-GB" sz="2400" baseline="-25000" dirty="0">
                <a:solidFill>
                  <a:srgbClr val="002060"/>
                </a:solidFill>
              </a:rPr>
              <a:t>4</a:t>
            </a:r>
            <a:r>
              <a:rPr lang="en-GB" sz="2400" baseline="30000" dirty="0">
                <a:solidFill>
                  <a:srgbClr val="002060"/>
                </a:solidFill>
              </a:rPr>
              <a:t>+</a:t>
            </a:r>
            <a:br>
              <a:rPr lang="en-GB" sz="2400" dirty="0">
                <a:solidFill>
                  <a:srgbClr val="002060"/>
                </a:solidFill>
              </a:rPr>
            </a:br>
            <a:r>
              <a:rPr lang="el-GR" sz="2400" dirty="0">
                <a:solidFill>
                  <a:srgbClr val="002060"/>
                </a:solidFill>
              </a:rPr>
              <a:t>Διαλυμένο οργανικό άζωτο </a:t>
            </a:r>
            <a:r>
              <a:rPr lang="en-GB" sz="2400" dirty="0">
                <a:solidFill>
                  <a:srgbClr val="002060"/>
                </a:solidFill>
              </a:rPr>
              <a:t>(DON)</a:t>
            </a:r>
            <a:br>
              <a:rPr lang="en-GB" sz="2400" dirty="0">
                <a:solidFill>
                  <a:srgbClr val="002060"/>
                </a:solidFill>
              </a:rPr>
            </a:br>
            <a:r>
              <a:rPr lang="el-GR" sz="2400" dirty="0">
                <a:solidFill>
                  <a:srgbClr val="002060"/>
                </a:solidFill>
              </a:rPr>
              <a:t>Σωματιδιακό οργανικό άζωτο </a:t>
            </a:r>
            <a:r>
              <a:rPr lang="en-GB" sz="2400" dirty="0">
                <a:solidFill>
                  <a:srgbClr val="002060"/>
                </a:solidFill>
              </a:rPr>
              <a:t>(PON)</a:t>
            </a:r>
            <a:br>
              <a:rPr lang="en-GB" sz="2400" dirty="0">
                <a:solidFill>
                  <a:srgbClr val="002060"/>
                </a:solidFill>
              </a:rPr>
            </a:br>
            <a:endParaRPr lang="el-GR" sz="2400" dirty="0">
              <a:solidFill>
                <a:srgbClr val="002060"/>
              </a:solidFill>
            </a:endParaRPr>
          </a:p>
        </p:txBody>
      </p:sp>
      <p:sp>
        <p:nvSpPr>
          <p:cNvPr id="2" name="TextBox 1"/>
          <p:cNvSpPr txBox="1"/>
          <p:nvPr/>
        </p:nvSpPr>
        <p:spPr>
          <a:xfrm>
            <a:off x="1775520" y="1340768"/>
            <a:ext cx="5760640" cy="432048"/>
          </a:xfrm>
          <a:prstGeom prst="rect">
            <a:avLst/>
          </a:prstGeom>
        </p:spPr>
        <p:txBody>
          <a:bodyPr vert="horz" wrap="square" lIns="91440" tIns="45720" rIns="91440" bIns="45720" rtlCol="0" anchor="ctr">
            <a:noAutofit/>
          </a:bodyPr>
          <a:lstStyle/>
          <a:p>
            <a:r>
              <a:rPr lang="el-GR" sz="3200" b="1" dirty="0">
                <a:solidFill>
                  <a:srgbClr val="002060"/>
                </a:solidFill>
              </a:rPr>
              <a:t>Άζωτο
</a:t>
            </a:r>
          </a:p>
        </p:txBody>
      </p:sp>
    </p:spTree>
    <p:extLst>
      <p:ext uri="{BB962C8B-B14F-4D97-AF65-F5344CB8AC3E}">
        <p14:creationId xmlns:p14="http://schemas.microsoft.com/office/powerpoint/2010/main" val="96251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1424" y="6317941"/>
            <a:ext cx="8389151" cy="504056"/>
          </a:xfrm>
          <a:prstGeom prst="rect">
            <a:avLst/>
          </a:prstGeom>
        </p:spPr>
        <p:txBody>
          <a:bodyPr vert="horz" wrap="square" lIns="91440" tIns="45720" rIns="91440" bIns="45720" rtlCol="0" anchor="ctr">
            <a:noAutofit/>
          </a:bodyPr>
          <a:lstStyle/>
          <a:p>
            <a:r>
              <a:rPr lang="en-US" sz="1400" i="1" dirty="0"/>
              <a:t>The processes controlling the conversion of one form of nitrogen into another in aerobic and anaerobic conditions</a:t>
            </a:r>
            <a:r>
              <a:rPr lang="en-US" sz="1100" i="1" dirty="0"/>
              <a:t>, </a:t>
            </a:r>
            <a:r>
              <a:rPr lang="en-US" sz="900" dirty="0"/>
              <a:t>R. </a:t>
            </a:r>
            <a:r>
              <a:rPr lang="en-US" sz="900" dirty="0" err="1"/>
              <a:t>Robarts</a:t>
            </a:r>
            <a:r>
              <a:rPr lang="en-US" sz="900" dirty="0"/>
              <a:t> &amp; R. Wetzel, SIL News V. 29, Jan 2000  from</a:t>
            </a:r>
            <a:r>
              <a:rPr lang="en-US" sz="900" i="1" dirty="0"/>
              <a:t>: </a:t>
            </a:r>
            <a:r>
              <a:rPr lang="en-US" sz="900" i="1" dirty="0">
                <a:hlinkClick r:id="rId3"/>
              </a:rPr>
              <a:t>http://www.globalchange.umich.edu/globalchange1/current/lectures/kling/water_nitro/water_nitro.html#II</a:t>
            </a:r>
            <a:r>
              <a:rPr lang="en-US" sz="900" i="1" dirty="0"/>
              <a:t>  </a:t>
            </a:r>
          </a:p>
          <a:p>
            <a:r>
              <a:rPr lang="en-US" sz="900" dirty="0"/>
              <a:t>© the Regents of the University of Michigan</a:t>
            </a:r>
            <a:endParaRPr lang="el-GR" sz="900" dirty="0"/>
          </a:p>
          <a:p>
            <a:endParaRPr lang="el-GR" sz="900" dirty="0"/>
          </a:p>
        </p:txBody>
      </p:sp>
      <p:pic>
        <p:nvPicPr>
          <p:cNvPr id="5122" name="Picture 2" descr="http://www.globalchange.umich.edu/globalchange1/current/lectures/kling/water_nitro/anaerobic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9032" y="443595"/>
            <a:ext cx="7193936" cy="564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896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srgbClr val="002060"/>
                </a:solidFill>
              </a:rPr>
              <a:t>Θρεπτικά συστατικά
</a:t>
            </a:r>
          </a:p>
        </p:txBody>
      </p:sp>
      <p:sp>
        <p:nvSpPr>
          <p:cNvPr id="5" name="Θέση περιεχομένου 4"/>
          <p:cNvSpPr>
            <a:spLocks noGrp="1"/>
          </p:cNvSpPr>
          <p:nvPr>
            <p:ph idx="1"/>
          </p:nvPr>
        </p:nvSpPr>
        <p:spPr>
          <a:xfrm>
            <a:off x="465513" y="1772816"/>
            <a:ext cx="6926631" cy="1984537"/>
          </a:xfrm>
        </p:spPr>
        <p:txBody>
          <a:bodyPr>
            <a:normAutofit/>
          </a:bodyPr>
          <a:lstStyle/>
          <a:p>
            <a:pPr>
              <a:spcBef>
                <a:spcPts val="600"/>
              </a:spcBef>
            </a:pPr>
            <a:r>
              <a:rPr lang="el-GR" sz="2000" dirty="0">
                <a:solidFill>
                  <a:srgbClr val="002060"/>
                </a:solidFill>
              </a:rPr>
              <a:t>Τα ορυκτά που περιέχουν φώσφορο (φυσική πηγή) είναι γεωχημικά σπάνια =&gt; η κανονική παροχή από τη διάσπαση των πετρωμάτων είναι φτωχή
Δεν έχει αέρια μορφή =&gt; δεν υπάρχει σταθεροποίηση
Δεσμεύεται στο έδαφος (σχηματίζει ενώσεις με το έδαφος)</a:t>
            </a:r>
          </a:p>
        </p:txBody>
      </p:sp>
      <p:sp>
        <p:nvSpPr>
          <p:cNvPr id="2" name="TextBox 1"/>
          <p:cNvSpPr txBox="1"/>
          <p:nvPr/>
        </p:nvSpPr>
        <p:spPr>
          <a:xfrm>
            <a:off x="1775520" y="1340768"/>
            <a:ext cx="5760640" cy="432048"/>
          </a:xfrm>
          <a:prstGeom prst="rect">
            <a:avLst/>
          </a:prstGeom>
        </p:spPr>
        <p:txBody>
          <a:bodyPr vert="horz" wrap="square" lIns="91440" tIns="45720" rIns="91440" bIns="45720" rtlCol="0" anchor="ctr">
            <a:noAutofit/>
          </a:bodyPr>
          <a:lstStyle/>
          <a:p>
            <a:r>
              <a:rPr lang="el-GR" sz="3200" b="1" dirty="0">
                <a:solidFill>
                  <a:srgbClr val="002060"/>
                </a:solidFill>
              </a:rPr>
              <a:t>Φωσφόρος
</a:t>
            </a:r>
          </a:p>
        </p:txBody>
      </p:sp>
      <p:sp>
        <p:nvSpPr>
          <p:cNvPr id="4" name="Δεξιό άγκιστρο 3"/>
          <p:cNvSpPr/>
          <p:nvPr/>
        </p:nvSpPr>
        <p:spPr>
          <a:xfrm>
            <a:off x="7380712" y="1844824"/>
            <a:ext cx="443480" cy="1584176"/>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p:cNvSpPr txBox="1"/>
          <p:nvPr/>
        </p:nvSpPr>
        <p:spPr>
          <a:xfrm>
            <a:off x="7896200" y="2060848"/>
            <a:ext cx="3457600" cy="1296144"/>
          </a:xfrm>
          <a:prstGeom prst="rect">
            <a:avLst/>
          </a:prstGeom>
        </p:spPr>
        <p:txBody>
          <a:bodyPr vert="horz" wrap="square" lIns="91440" tIns="45720" rIns="91440" bIns="45720" rtlCol="0" anchor="ctr">
            <a:noAutofit/>
          </a:bodyPr>
          <a:lstStyle/>
          <a:p>
            <a:r>
              <a:rPr lang="el-GR" sz="2000" dirty="0">
                <a:solidFill>
                  <a:srgbClr val="002060"/>
                </a:solidFill>
              </a:rPr>
              <a:t>Ο πιο κοινός περιοριστικός παράγοντας για την αύξηση του </a:t>
            </a:r>
            <a:r>
              <a:rPr lang="el-GR" sz="2000" dirty="0" err="1">
                <a:solidFill>
                  <a:srgbClr val="002060"/>
                </a:solidFill>
              </a:rPr>
              <a:t>φυτοπλαγκτού</a:t>
            </a:r>
            <a:r>
              <a:rPr lang="el-GR" sz="2000" dirty="0">
                <a:solidFill>
                  <a:srgbClr val="002060"/>
                </a:solidFill>
              </a:rPr>
              <a:t>
</a:t>
            </a:r>
          </a:p>
        </p:txBody>
      </p:sp>
      <p:sp>
        <p:nvSpPr>
          <p:cNvPr id="7" name="TextBox 6"/>
          <p:cNvSpPr txBox="1"/>
          <p:nvPr/>
        </p:nvSpPr>
        <p:spPr>
          <a:xfrm>
            <a:off x="1021079" y="3911489"/>
            <a:ext cx="10699865" cy="2520280"/>
          </a:xfrm>
          <a:prstGeom prst="rect">
            <a:avLst/>
          </a:prstGeom>
        </p:spPr>
        <p:txBody>
          <a:bodyPr vert="horz" wrap="square" lIns="91440" tIns="45720" rIns="91440" bIns="45720" rtlCol="0" anchor="ctr">
            <a:noAutofit/>
          </a:bodyPr>
          <a:lstStyle/>
          <a:p>
            <a:pPr marL="285750" indent="-285750">
              <a:spcBef>
                <a:spcPts val="600"/>
              </a:spcBef>
              <a:buFont typeface="Arial" pitchFamily="34" charset="0"/>
              <a:buChar char="•"/>
            </a:pPr>
            <a:r>
              <a:rPr lang="el-GR" dirty="0">
                <a:solidFill>
                  <a:srgbClr val="002060"/>
                </a:solidFill>
              </a:rPr>
              <a:t>Τα </a:t>
            </a:r>
            <a:r>
              <a:rPr lang="el-GR" dirty="0" err="1">
                <a:solidFill>
                  <a:srgbClr val="002060"/>
                </a:solidFill>
              </a:rPr>
              <a:t>φύκη</a:t>
            </a:r>
            <a:r>
              <a:rPr lang="el-GR" dirty="0">
                <a:solidFill>
                  <a:srgbClr val="002060"/>
                </a:solidFill>
              </a:rPr>
              <a:t> μπορούν να χρησιμοποιήσουν </a:t>
            </a:r>
            <a:r>
              <a:rPr lang="el-GR" dirty="0" err="1">
                <a:solidFill>
                  <a:srgbClr val="002060"/>
                </a:solidFill>
              </a:rPr>
              <a:t>ορθοφωσφορικό</a:t>
            </a:r>
            <a:r>
              <a:rPr lang="el-GR" dirty="0">
                <a:solidFill>
                  <a:srgbClr val="002060"/>
                </a:solidFill>
              </a:rPr>
              <a:t> </a:t>
            </a:r>
            <a:r>
              <a:rPr lang="en-GB" dirty="0">
                <a:solidFill>
                  <a:srgbClr val="002060"/>
                </a:solidFill>
              </a:rPr>
              <a:t>PO</a:t>
            </a:r>
            <a:r>
              <a:rPr lang="en-GB" baseline="-25000" dirty="0">
                <a:solidFill>
                  <a:srgbClr val="002060"/>
                </a:solidFill>
              </a:rPr>
              <a:t>4-3</a:t>
            </a:r>
          </a:p>
          <a:p>
            <a:pPr marL="285750" indent="-285750">
              <a:spcBef>
                <a:spcPts val="600"/>
              </a:spcBef>
              <a:buFont typeface="Arial" pitchFamily="34" charset="0"/>
              <a:buChar char="•"/>
            </a:pPr>
            <a:r>
              <a:rPr lang="el-GR" dirty="0">
                <a:solidFill>
                  <a:srgbClr val="002060"/>
                </a:solidFill>
              </a:rPr>
              <a:t>Η αύξηση της ποσότητας φωσφόρου μπορεί να οδηγήσει σε αύξηση της ανάπτυξης </a:t>
            </a:r>
            <a:r>
              <a:rPr lang="el-GR" dirty="0" err="1">
                <a:solidFill>
                  <a:srgbClr val="002060"/>
                </a:solidFill>
              </a:rPr>
              <a:t>φυκών</a:t>
            </a:r>
            <a:r>
              <a:rPr lang="el-GR" dirty="0">
                <a:solidFill>
                  <a:srgbClr val="002060"/>
                </a:solidFill>
              </a:rPr>
              <a:t> (ευτροφισμός)
Οι κύριες ανθρωπογενείς πηγές φωσφορικών αλάτων είναι τα λύματα και τα τεχνητά λιπάσματα</a:t>
            </a:r>
            <a:endParaRPr lang="en-GB" dirty="0">
              <a:solidFill>
                <a:srgbClr val="002060"/>
              </a:solidFill>
            </a:endParaRPr>
          </a:p>
          <a:p>
            <a:pPr marL="285750" indent="-285750">
              <a:spcBef>
                <a:spcPts val="600"/>
              </a:spcBef>
              <a:buFont typeface="Arial" pitchFamily="34" charset="0"/>
              <a:buChar char="•"/>
            </a:pPr>
            <a:r>
              <a:rPr lang="el-GR" dirty="0">
                <a:solidFill>
                  <a:srgbClr val="002060"/>
                </a:solidFill>
              </a:rPr>
              <a:t>Ο φωσφόρος εμφανίζεται με τη μορφή</a:t>
            </a:r>
            <a:r>
              <a:rPr lang="en-GB" dirty="0">
                <a:solidFill>
                  <a:srgbClr val="002060"/>
                </a:solidFill>
              </a:rPr>
              <a:t>:</a:t>
            </a:r>
          </a:p>
          <a:p>
            <a:pPr marL="892175" indent="-285750">
              <a:buFont typeface="Wingdings" pitchFamily="2" charset="2"/>
              <a:buChar char="ü"/>
            </a:pPr>
            <a:r>
              <a:rPr lang="el-GR" dirty="0">
                <a:solidFill>
                  <a:srgbClr val="002060"/>
                </a:solidFill>
              </a:rPr>
              <a:t>Διαλυμένος ανόργανος φώσφορος (</a:t>
            </a:r>
            <a:r>
              <a:rPr lang="en-GB" dirty="0">
                <a:solidFill>
                  <a:srgbClr val="002060"/>
                </a:solidFill>
              </a:rPr>
              <a:t>DIP) </a:t>
            </a:r>
          </a:p>
          <a:p>
            <a:pPr marL="892175" indent="-285750">
              <a:buFont typeface="Wingdings" pitchFamily="2" charset="2"/>
              <a:buChar char="ü"/>
            </a:pPr>
            <a:r>
              <a:rPr lang="el-GR" dirty="0">
                <a:solidFill>
                  <a:srgbClr val="002060"/>
                </a:solidFill>
              </a:rPr>
              <a:t>Διαλυμένος οργανικός φώσφορος </a:t>
            </a:r>
            <a:r>
              <a:rPr lang="en-GB" dirty="0">
                <a:solidFill>
                  <a:srgbClr val="002060"/>
                </a:solidFill>
              </a:rPr>
              <a:t>(DOP)</a:t>
            </a:r>
          </a:p>
          <a:p>
            <a:pPr marL="892175" indent="-285750">
              <a:buFont typeface="Wingdings" pitchFamily="2" charset="2"/>
              <a:buChar char="ü"/>
            </a:pPr>
            <a:r>
              <a:rPr lang="el-GR" dirty="0">
                <a:solidFill>
                  <a:srgbClr val="002060"/>
                </a:solidFill>
              </a:rPr>
              <a:t>Σωματιδιακό οργανικό φωσφορικό άλας </a:t>
            </a:r>
            <a:r>
              <a:rPr lang="en-GB" dirty="0">
                <a:solidFill>
                  <a:srgbClr val="002060"/>
                </a:solidFill>
              </a:rPr>
              <a:t>(POP)</a:t>
            </a:r>
          </a:p>
          <a:p>
            <a:pPr marL="892175" indent="-285750">
              <a:buFont typeface="Wingdings" pitchFamily="2" charset="2"/>
              <a:buChar char="ü"/>
            </a:pPr>
            <a:r>
              <a:rPr lang="el-GR" dirty="0">
                <a:solidFill>
                  <a:srgbClr val="002060"/>
                </a:solidFill>
              </a:rPr>
              <a:t>Σωματιδιακός ανόργανος φώσφορος </a:t>
            </a:r>
            <a:r>
              <a:rPr lang="en-GB" dirty="0">
                <a:solidFill>
                  <a:srgbClr val="002060"/>
                </a:solidFill>
              </a:rPr>
              <a:t>(PIP)</a:t>
            </a:r>
            <a:endParaRPr lang="el-GR" dirty="0">
              <a:solidFill>
                <a:srgbClr val="002060"/>
              </a:solidFill>
            </a:endParaRPr>
          </a:p>
        </p:txBody>
      </p:sp>
    </p:spTree>
    <p:extLst>
      <p:ext uri="{BB962C8B-B14F-4D97-AF65-F5344CB8AC3E}">
        <p14:creationId xmlns:p14="http://schemas.microsoft.com/office/powerpoint/2010/main" val="1706784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en/e/eb/Phoscycle-E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1772817"/>
            <a:ext cx="6984776" cy="19882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Θέση περιεχομένου 3"/>
          <p:cNvGraphicFramePr>
            <a:graphicFrameLocks noGrp="1"/>
          </p:cNvGraphicFramePr>
          <p:nvPr>
            <p:ph idx="1"/>
          </p:nvPr>
        </p:nvGraphicFramePr>
        <p:xfrm>
          <a:off x="1775521" y="4797153"/>
          <a:ext cx="8641655" cy="1215923"/>
        </p:xfrm>
        <a:graphic>
          <a:graphicData uri="http://schemas.openxmlformats.org/drawingml/2006/table">
            <a:tbl>
              <a:tblPr>
                <a:tableStyleId>{5C22544A-7EE6-4342-B048-85BDC9FD1C3A}</a:tableStyleId>
              </a:tblPr>
              <a:tblGrid>
                <a:gridCol w="3630463">
                  <a:extLst>
                    <a:ext uri="{9D8B030D-6E8A-4147-A177-3AD203B41FA5}">
                      <a16:colId xmlns:a16="http://schemas.microsoft.com/office/drawing/2014/main" val="20000"/>
                    </a:ext>
                  </a:extLst>
                </a:gridCol>
                <a:gridCol w="5011192">
                  <a:extLst>
                    <a:ext uri="{9D8B030D-6E8A-4147-A177-3AD203B41FA5}">
                      <a16:colId xmlns:a16="http://schemas.microsoft.com/office/drawing/2014/main" val="20001"/>
                    </a:ext>
                  </a:extLst>
                </a:gridCol>
              </a:tblGrid>
              <a:tr h="360041">
                <a:tc>
                  <a:txBody>
                    <a:bodyPr/>
                    <a:lstStyle/>
                    <a:p>
                      <a:r>
                        <a:rPr lang="en-GB" sz="1800" b="1" dirty="0">
                          <a:effectLst/>
                        </a:rPr>
                        <a:t>Total phosphate-phosphorus</a:t>
                      </a:r>
                      <a:endParaRPr lang="el-GR" sz="1800" b="1" dirty="0">
                        <a:effectLst/>
                        <a:latin typeface="Times New Roman"/>
                        <a:ea typeface="Times New Roman"/>
                      </a:endParaRPr>
                    </a:p>
                  </a:txBody>
                  <a:tcPr marL="43212" marR="43212" marT="0" marB="0"/>
                </a:tc>
                <a:tc>
                  <a:txBody>
                    <a:bodyPr/>
                    <a:lstStyle/>
                    <a:p>
                      <a:r>
                        <a:rPr lang="de-DE" sz="1800" b="1" dirty="0" err="1">
                          <a:effectLst/>
                        </a:rPr>
                        <a:t>Effects</a:t>
                      </a:r>
                      <a:endParaRPr lang="el-GR" sz="1800" b="1" dirty="0">
                        <a:effectLst/>
                        <a:latin typeface="Times New Roman"/>
                        <a:ea typeface="Times New Roman"/>
                      </a:endParaRPr>
                    </a:p>
                  </a:txBody>
                  <a:tcPr marL="43212" marR="43212" marT="0" marB="0"/>
                </a:tc>
                <a:extLst>
                  <a:ext uri="{0D108BD9-81ED-4DB2-BD59-A6C34878D82A}">
                    <a16:rowId xmlns:a16="http://schemas.microsoft.com/office/drawing/2014/main" val="10000"/>
                  </a:ext>
                </a:extLst>
              </a:tr>
              <a:tr h="285294">
                <a:tc>
                  <a:txBody>
                    <a:bodyPr/>
                    <a:lstStyle/>
                    <a:p>
                      <a:r>
                        <a:rPr lang="de-DE" sz="1800">
                          <a:effectLst/>
                        </a:rPr>
                        <a:t>0.01 – 0.03 mg/L</a:t>
                      </a:r>
                      <a:endParaRPr lang="el-GR" sz="1800">
                        <a:effectLst/>
                        <a:latin typeface="Times New Roman"/>
                        <a:ea typeface="Times New Roman"/>
                      </a:endParaRPr>
                    </a:p>
                  </a:txBody>
                  <a:tcPr marL="43212" marR="43212" marT="0" marB="0"/>
                </a:tc>
                <a:tc>
                  <a:txBody>
                    <a:bodyPr/>
                    <a:lstStyle/>
                    <a:p>
                      <a:r>
                        <a:rPr lang="en-GB" sz="1800" dirty="0">
                          <a:effectLst/>
                        </a:rPr>
                        <a:t>Found in uncontaminated lakes</a:t>
                      </a:r>
                      <a:endParaRPr lang="el-GR" sz="1800" dirty="0">
                        <a:effectLst/>
                        <a:latin typeface="Times New Roman"/>
                        <a:ea typeface="Times New Roman"/>
                      </a:endParaRPr>
                    </a:p>
                  </a:txBody>
                  <a:tcPr marL="43212" marR="43212" marT="0" marB="0"/>
                </a:tc>
                <a:extLst>
                  <a:ext uri="{0D108BD9-81ED-4DB2-BD59-A6C34878D82A}">
                    <a16:rowId xmlns:a16="http://schemas.microsoft.com/office/drawing/2014/main" val="10001"/>
                  </a:ext>
                </a:extLst>
              </a:tr>
              <a:tr h="285294">
                <a:tc>
                  <a:txBody>
                    <a:bodyPr/>
                    <a:lstStyle/>
                    <a:p>
                      <a:r>
                        <a:rPr lang="de-DE" sz="1800">
                          <a:effectLst/>
                        </a:rPr>
                        <a:t>0.025 mg/L</a:t>
                      </a:r>
                      <a:endParaRPr lang="el-GR" sz="1800">
                        <a:effectLst/>
                        <a:latin typeface="Times New Roman"/>
                        <a:ea typeface="Times New Roman"/>
                      </a:endParaRPr>
                    </a:p>
                  </a:txBody>
                  <a:tcPr marL="43212" marR="43212" marT="0" marB="0"/>
                </a:tc>
                <a:tc>
                  <a:txBody>
                    <a:bodyPr/>
                    <a:lstStyle/>
                    <a:p>
                      <a:r>
                        <a:rPr lang="en-GB" sz="1800" dirty="0">
                          <a:effectLst/>
                        </a:rPr>
                        <a:t>Accelerates the eutrophication process in lakes</a:t>
                      </a:r>
                      <a:endParaRPr lang="el-GR" sz="1800" dirty="0">
                        <a:effectLst/>
                        <a:latin typeface="Times New Roman"/>
                        <a:ea typeface="Times New Roman"/>
                      </a:endParaRPr>
                    </a:p>
                  </a:txBody>
                  <a:tcPr marL="43212" marR="43212" marT="0" marB="0"/>
                </a:tc>
                <a:extLst>
                  <a:ext uri="{0D108BD9-81ED-4DB2-BD59-A6C34878D82A}">
                    <a16:rowId xmlns:a16="http://schemas.microsoft.com/office/drawing/2014/main" val="10002"/>
                  </a:ext>
                </a:extLst>
              </a:tr>
              <a:tr h="285294">
                <a:tc>
                  <a:txBody>
                    <a:bodyPr/>
                    <a:lstStyle/>
                    <a:p>
                      <a:r>
                        <a:rPr lang="de-DE" sz="1800">
                          <a:effectLst/>
                        </a:rPr>
                        <a:t>0.1 mg/L</a:t>
                      </a:r>
                      <a:endParaRPr lang="el-GR" sz="1800">
                        <a:effectLst/>
                        <a:latin typeface="Times New Roman"/>
                        <a:ea typeface="Times New Roman"/>
                      </a:endParaRPr>
                    </a:p>
                  </a:txBody>
                  <a:tcPr marL="43212" marR="43212" marT="0" marB="0"/>
                </a:tc>
                <a:tc>
                  <a:txBody>
                    <a:bodyPr/>
                    <a:lstStyle/>
                    <a:p>
                      <a:r>
                        <a:rPr lang="en-GB" sz="1800" dirty="0">
                          <a:effectLst/>
                        </a:rPr>
                        <a:t>Recommended maximum for rivers and streams</a:t>
                      </a:r>
                      <a:endParaRPr lang="el-GR" sz="1800" dirty="0">
                        <a:effectLst/>
                        <a:latin typeface="Times New Roman"/>
                        <a:ea typeface="Times New Roman"/>
                      </a:endParaRPr>
                    </a:p>
                  </a:txBody>
                  <a:tcPr marL="43212" marR="43212" marT="0" marB="0"/>
                </a:tc>
                <a:extLst>
                  <a:ext uri="{0D108BD9-81ED-4DB2-BD59-A6C34878D82A}">
                    <a16:rowId xmlns:a16="http://schemas.microsoft.com/office/drawing/2014/main" val="10003"/>
                  </a:ext>
                </a:extLst>
              </a:tr>
            </a:tbl>
          </a:graphicData>
        </a:graphic>
      </p:graphicFrame>
      <p:sp>
        <p:nvSpPr>
          <p:cNvPr id="6" name="TextBox 5"/>
          <p:cNvSpPr txBox="1"/>
          <p:nvPr/>
        </p:nvSpPr>
        <p:spPr>
          <a:xfrm>
            <a:off x="1775520" y="4221088"/>
            <a:ext cx="8640960" cy="648072"/>
          </a:xfrm>
          <a:prstGeom prst="rect">
            <a:avLst/>
          </a:prstGeom>
        </p:spPr>
        <p:txBody>
          <a:bodyPr vert="horz" wrap="square" lIns="91440" tIns="45720" rIns="91440" bIns="45720" rtlCol="0" anchor="ctr">
            <a:normAutofit/>
          </a:bodyPr>
          <a:lstStyle/>
          <a:p>
            <a:r>
              <a:rPr lang="en-US" dirty="0"/>
              <a:t>Amounts of </a:t>
            </a:r>
            <a:r>
              <a:rPr lang="en-GB" dirty="0"/>
              <a:t>Total phosphate-phosphorus </a:t>
            </a:r>
            <a:r>
              <a:rPr lang="en-US" dirty="0"/>
              <a:t>according to EU legislation </a:t>
            </a:r>
            <a:endParaRPr lang="el-GR" dirty="0"/>
          </a:p>
        </p:txBody>
      </p:sp>
      <p:sp>
        <p:nvSpPr>
          <p:cNvPr id="7" name="TextBox 6"/>
          <p:cNvSpPr txBox="1"/>
          <p:nvPr/>
        </p:nvSpPr>
        <p:spPr>
          <a:xfrm>
            <a:off x="2855640" y="3717032"/>
            <a:ext cx="6912768" cy="504056"/>
          </a:xfrm>
          <a:prstGeom prst="rect">
            <a:avLst/>
          </a:prstGeom>
        </p:spPr>
        <p:txBody>
          <a:bodyPr vert="horz" wrap="square" lIns="91440" tIns="45720" rIns="91440" bIns="45720" rtlCol="0" anchor="ctr">
            <a:normAutofit lnSpcReduction="10000"/>
          </a:bodyPr>
          <a:lstStyle/>
          <a:p>
            <a:r>
              <a:rPr lang="en-US" dirty="0"/>
              <a:t>Diagram of the aquatic phosphorus cycle. </a:t>
            </a:r>
            <a:r>
              <a:rPr lang="en-US" sz="1100" dirty="0"/>
              <a:t>US - EPA: Monitoring and assessing water quality, section 5.6 Phosphorus. From </a:t>
            </a:r>
            <a:r>
              <a:rPr lang="en-US" sz="1100" dirty="0">
                <a:hlinkClick r:id="rId4"/>
              </a:rPr>
              <a:t>http://www.epa.gov/volunteer/stream/vms56.html</a:t>
            </a:r>
            <a:r>
              <a:rPr lang="en-US" sz="1100" dirty="0"/>
              <a:t> </a:t>
            </a:r>
            <a:endParaRPr lang="el-GR" dirty="0"/>
          </a:p>
        </p:txBody>
      </p:sp>
    </p:spTree>
    <p:extLst>
      <p:ext uri="{BB962C8B-B14F-4D97-AF65-F5344CB8AC3E}">
        <p14:creationId xmlns:p14="http://schemas.microsoft.com/office/powerpoint/2010/main" val="292847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93222" y="1030779"/>
            <a:ext cx="11205555" cy="5628462"/>
          </a:xfrm>
        </p:spPr>
        <p:txBody>
          <a:bodyPr>
            <a:normAutofit lnSpcReduction="10000"/>
          </a:bodyPr>
          <a:lstStyle/>
          <a:p>
            <a:r>
              <a:rPr lang="el-GR" sz="2400" dirty="0">
                <a:solidFill>
                  <a:srgbClr val="002060"/>
                </a:solidFill>
              </a:rPr>
              <a:t>Η γεωλογική προέλευση ενός ποταμού ή μιας λίμνης θέτει τα όρια για τη </a:t>
            </a:r>
            <a:r>
              <a:rPr lang="el-GR" sz="2400" dirty="0" err="1">
                <a:solidFill>
                  <a:srgbClr val="002060"/>
                </a:solidFill>
              </a:rPr>
              <a:t>μορφομετρία</a:t>
            </a:r>
            <a:r>
              <a:rPr lang="el-GR" sz="2400" dirty="0">
                <a:solidFill>
                  <a:srgbClr val="002060"/>
                </a:solidFill>
              </a:rPr>
              <a:t> ή το σχήμα της λεκάνης απορροής του
Φυσικοί, χημικοί και βιολογικοί παράγοντες σχηματίζουν μια διακριτή δομή παρά το γεγονός ότι το υδάτινο οικοσύστημα βρίσκεται σε συνεχή κίνηση 
Η απορροή και τα ρεύματα </a:t>
            </a:r>
            <a:r>
              <a:rPr lang="el-GR" sz="2400" dirty="0" err="1">
                <a:solidFill>
                  <a:srgbClr val="002060"/>
                </a:solidFill>
              </a:rPr>
              <a:t>αλληλεπιδρούν</a:t>
            </a:r>
            <a:r>
              <a:rPr lang="el-GR" sz="2400" dirty="0">
                <a:solidFill>
                  <a:srgbClr val="002060"/>
                </a:solidFill>
              </a:rPr>
              <a:t> με το υπόστρωμα για να καθορίσουν τη δομή της κοίτης του ρέματος. Μια ποικιλία </a:t>
            </a:r>
            <a:r>
              <a:rPr lang="el-GR" sz="2400" dirty="0" err="1">
                <a:solidFill>
                  <a:srgbClr val="002060"/>
                </a:solidFill>
              </a:rPr>
              <a:t>οικοτόπων</a:t>
            </a:r>
            <a:r>
              <a:rPr lang="el-GR" sz="2400" dirty="0">
                <a:solidFill>
                  <a:srgbClr val="002060"/>
                </a:solidFill>
              </a:rPr>
              <a:t> καθορίζεται σε μεγάλο βαθμό από την κλίση και τα υποστρώματα, σε σχετικά μικρή απόσταση
Οι φυσικές δομές στα ρέματα μπορεί να έχουν κανονική κατακόρυφη και οριζόντια περιοδικότητα. Η περιοδικότητα των δομών βοηθάνε στη χημική ανακύκλωση και προκαλούν μεγάλη βιοτική μεταβλητότητα 
Οριζόντιοι μαίανδροι εμφανίζονται στα πιο επίπεδα τμήματα λόγω του νερού που αναζητά το λιγότερο ενεργητικό μονοπάτι
Η βιολογική δομή των εξαρτάται από χωρικά πρότυπα μετατόπισης (ασπόνδυλα &amp;φύκια χωρίς προσκόλληση στο υπόστρωμα) &amp; υπολειμμάτων (νεκρά οργανικά θραύσματα επικαλυμμένα με βακτήρια, μύκητες, πρωτόζωα κ.λπ., κυρίως σε ιζήματα λιμνών και περιβάλλοντα εκβολών ποταμών) </a:t>
            </a:r>
          </a:p>
        </p:txBody>
      </p:sp>
    </p:spTree>
    <p:extLst>
      <p:ext uri="{BB962C8B-B14F-4D97-AF65-F5344CB8AC3E}">
        <p14:creationId xmlns:p14="http://schemas.microsoft.com/office/powerpoint/2010/main" val="620930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solidFill>
                  <a:srgbClr val="002060"/>
                </a:solidFill>
              </a:rPr>
              <a:t>Θρεπτικά συστατικά
</a:t>
            </a:r>
            <a:endParaRPr lang="el-GR" dirty="0">
              <a:solidFill>
                <a:srgbClr val="002060"/>
              </a:solidFill>
            </a:endParaRPr>
          </a:p>
        </p:txBody>
      </p:sp>
      <p:sp>
        <p:nvSpPr>
          <p:cNvPr id="2" name="TextBox 1"/>
          <p:cNvSpPr txBox="1"/>
          <p:nvPr/>
        </p:nvSpPr>
        <p:spPr>
          <a:xfrm>
            <a:off x="1775520" y="1340768"/>
            <a:ext cx="5760640" cy="432048"/>
          </a:xfrm>
          <a:prstGeom prst="rect">
            <a:avLst/>
          </a:prstGeom>
        </p:spPr>
        <p:txBody>
          <a:bodyPr vert="horz" wrap="square" lIns="91440" tIns="45720" rIns="91440" bIns="45720" rtlCol="0" anchor="ctr">
            <a:noAutofit/>
          </a:bodyPr>
          <a:lstStyle/>
          <a:p>
            <a:r>
              <a:rPr lang="en-US" sz="3200" b="1" dirty="0">
                <a:solidFill>
                  <a:srgbClr val="002060"/>
                </a:solidFill>
              </a:rPr>
              <a:t>N / P ratio</a:t>
            </a:r>
            <a:endParaRPr lang="el-GR" sz="3200" b="1" dirty="0">
              <a:solidFill>
                <a:srgbClr val="002060"/>
              </a:solidFill>
            </a:endParaRPr>
          </a:p>
        </p:txBody>
      </p:sp>
      <p:sp>
        <p:nvSpPr>
          <p:cNvPr id="9" name="TextBox 8"/>
          <p:cNvSpPr txBox="1"/>
          <p:nvPr/>
        </p:nvSpPr>
        <p:spPr>
          <a:xfrm>
            <a:off x="1127127" y="2133922"/>
            <a:ext cx="9578280" cy="3697065"/>
          </a:xfrm>
          <a:prstGeom prst="rect">
            <a:avLst/>
          </a:prstGeom>
        </p:spPr>
        <p:txBody>
          <a:bodyPr vert="horz" wrap="none" lIns="91440" tIns="45720" rIns="91440" bIns="45720" rtlCol="0" anchor="ctr">
            <a:normAutofit/>
          </a:bodyPr>
          <a:lstStyle/>
          <a:p>
            <a:pPr marL="285750" indent="-285750">
              <a:spcBef>
                <a:spcPts val="600"/>
              </a:spcBef>
              <a:buFont typeface="Arial" pitchFamily="34" charset="0"/>
              <a:buChar char="•"/>
            </a:pPr>
            <a:r>
              <a:rPr lang="en-GB" sz="2000" dirty="0">
                <a:solidFill>
                  <a:srgbClr val="002060"/>
                </a:solidFill>
              </a:rPr>
              <a:t>N &amp; P </a:t>
            </a:r>
            <a:r>
              <a:rPr lang="el-GR" sz="2000" dirty="0">
                <a:solidFill>
                  <a:srgbClr val="002060"/>
                </a:solidFill>
              </a:rPr>
              <a:t>μπορεί να είναι περιοριστικοί παράγοντες στην ανάπτυξη των φυτών </a:t>
            </a:r>
            <a:endParaRPr lang="en-GB" sz="2000" dirty="0">
              <a:solidFill>
                <a:srgbClr val="002060"/>
              </a:solidFill>
            </a:endParaRPr>
          </a:p>
          <a:p>
            <a:pPr marL="285750" indent="-285750">
              <a:spcBef>
                <a:spcPts val="600"/>
              </a:spcBef>
              <a:buFont typeface="Arial" pitchFamily="34" charset="0"/>
              <a:buChar char="•"/>
            </a:pPr>
            <a:r>
              <a:rPr lang="en-GB" sz="2000" dirty="0">
                <a:solidFill>
                  <a:srgbClr val="002060"/>
                </a:solidFill>
              </a:rPr>
              <a:t>N/P </a:t>
            </a:r>
            <a:r>
              <a:rPr lang="el-GR" sz="2000" dirty="0">
                <a:solidFill>
                  <a:srgbClr val="002060"/>
                </a:solidFill>
              </a:rPr>
              <a:t>Η αναλογία ποικίλλει ευρέως </a:t>
            </a:r>
          </a:p>
          <a:p>
            <a:pPr marL="285750" indent="-285750">
              <a:spcBef>
                <a:spcPts val="600"/>
              </a:spcBef>
              <a:buFont typeface="Arial" pitchFamily="34" charset="0"/>
              <a:buChar char="•"/>
            </a:pPr>
            <a:r>
              <a:rPr lang="el-GR" sz="2000" dirty="0">
                <a:solidFill>
                  <a:srgbClr val="002060"/>
                </a:solidFill>
              </a:rPr>
              <a:t>Ένα φυτό απαιτεί αναλογία 16:1 ανά στοιχείο (αναλογία </a:t>
            </a:r>
            <a:r>
              <a:rPr lang="el-GR" sz="2000" dirty="0" err="1">
                <a:solidFill>
                  <a:srgbClr val="002060"/>
                </a:solidFill>
              </a:rPr>
              <a:t>Redfield</a:t>
            </a:r>
            <a:r>
              <a:rPr lang="el-GR" sz="2000" dirty="0">
                <a:solidFill>
                  <a:srgbClr val="002060"/>
                </a:solidFill>
              </a:rPr>
              <a:t> - σταθερή στον ιστό </a:t>
            </a:r>
            <a:r>
              <a:rPr lang="el-GR" sz="2000" dirty="0" err="1">
                <a:solidFill>
                  <a:srgbClr val="002060"/>
                </a:solidFill>
              </a:rPr>
              <a:t>φυκών</a:t>
            </a:r>
            <a:r>
              <a:rPr lang="el-GR" sz="2000" dirty="0">
                <a:solidFill>
                  <a:srgbClr val="002060"/>
                </a:solidFill>
              </a:rPr>
              <a:t>).
</a:t>
            </a:r>
            <a:r>
              <a:rPr lang="en-GB" sz="2000" dirty="0">
                <a:solidFill>
                  <a:srgbClr val="002060"/>
                </a:solidFill>
              </a:rPr>
              <a:t>When N/P ratios fall bellow 16:1 =&gt; nitrogen is the limiting factor, </a:t>
            </a:r>
          </a:p>
          <a:p>
            <a:pPr marL="285750" indent="-285750">
              <a:spcBef>
                <a:spcPts val="600"/>
              </a:spcBef>
              <a:buFont typeface="Arial" pitchFamily="34" charset="0"/>
              <a:buChar char="•"/>
            </a:pPr>
            <a:r>
              <a:rPr lang="en-GB" sz="2000" dirty="0">
                <a:solidFill>
                  <a:srgbClr val="002060"/>
                </a:solidFill>
              </a:rPr>
              <a:t>When N/P ratio is higher that 16:1 =&gt; phosphorus is lacking</a:t>
            </a:r>
          </a:p>
          <a:p>
            <a:pPr marL="285750" indent="-285750">
              <a:spcBef>
                <a:spcPts val="600"/>
              </a:spcBef>
              <a:buFont typeface="Arial" pitchFamily="34" charset="0"/>
              <a:buChar char="•"/>
            </a:pPr>
            <a:r>
              <a:rPr lang="en-GB" sz="2000" dirty="0">
                <a:solidFill>
                  <a:srgbClr val="002060"/>
                </a:solidFill>
              </a:rPr>
              <a:t>When N/P ratio is between 10:1 - 20:1 =&gt; joint limitations </a:t>
            </a:r>
          </a:p>
        </p:txBody>
      </p:sp>
    </p:spTree>
    <p:extLst>
      <p:ext uri="{BB962C8B-B14F-4D97-AF65-F5344CB8AC3E}">
        <p14:creationId xmlns:p14="http://schemas.microsoft.com/office/powerpoint/2010/main" val="3707015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8F39A1-2C15-FF41-39FA-FA1CFEA4F3E1}"/>
              </a:ext>
            </a:extLst>
          </p:cNvPr>
          <p:cNvSpPr>
            <a:spLocks noGrp="1"/>
          </p:cNvSpPr>
          <p:nvPr>
            <p:ph type="title"/>
          </p:nvPr>
        </p:nvSpPr>
        <p:spPr/>
        <p:txBody>
          <a:bodyPr/>
          <a:lstStyle/>
          <a:p>
            <a:r>
              <a:rPr lang="el-GR" b="1" dirty="0">
                <a:solidFill>
                  <a:srgbClr val="002060"/>
                </a:solidFill>
                <a:effectLst>
                  <a:outerShdw blurRad="38100" dist="38100" dir="2700000" algn="tl">
                    <a:srgbClr val="000000">
                      <a:alpha val="43137"/>
                    </a:srgbClr>
                  </a:outerShdw>
                </a:effectLst>
              </a:rPr>
              <a:t>Ευτροφισμός</a:t>
            </a:r>
          </a:p>
        </p:txBody>
      </p:sp>
      <p:sp>
        <p:nvSpPr>
          <p:cNvPr id="3" name="Θέση περιεχομένου 2">
            <a:extLst>
              <a:ext uri="{FF2B5EF4-FFF2-40B4-BE49-F238E27FC236}">
                <a16:creationId xmlns:a16="http://schemas.microsoft.com/office/drawing/2014/main" id="{E0F87C87-0A1F-CFCE-78CD-01E6DC27CA4C}"/>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3503686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B18B5472-AEFF-4728-BE2C-6DD3E8054FDD}"/>
              </a:ext>
            </a:extLst>
          </p:cNvPr>
          <p:cNvSpPr/>
          <p:nvPr/>
        </p:nvSpPr>
        <p:spPr>
          <a:xfrm>
            <a:off x="368711" y="501444"/>
            <a:ext cx="11238269" cy="4482446"/>
          </a:xfrm>
          <a:prstGeom prst="rect">
            <a:avLst/>
          </a:prstGeom>
        </p:spPr>
        <p:txBody>
          <a:bodyPr wrap="square">
            <a:spAutoFit/>
          </a:bodyPr>
          <a:lstStyle/>
          <a:p>
            <a:pPr lvl="1" algn="ctr">
              <a:lnSpc>
                <a:spcPct val="150000"/>
              </a:lnSpc>
              <a:spcBef>
                <a:spcPts val="1200"/>
              </a:spcBef>
              <a:spcAft>
                <a:spcPts val="1000"/>
              </a:spcAft>
            </a:pPr>
            <a:r>
              <a:rPr lang="el-GR" sz="3200" b="1" dirty="0">
                <a:effectLst/>
                <a:ea typeface="Calibri" panose="020F0502020204030204" pitchFamily="34" charset="0"/>
                <a:cs typeface="Times New Roman" panose="02020603050405020304" pitchFamily="18" charset="0"/>
              </a:rPr>
              <a:t>Ευτροφισμός</a:t>
            </a:r>
          </a:p>
          <a:p>
            <a:pPr indent="457200" algn="just">
              <a:lnSpc>
                <a:spcPct val="150000"/>
              </a:lnSpc>
              <a:spcAft>
                <a:spcPts val="1000"/>
              </a:spcAft>
            </a:pPr>
            <a:r>
              <a:rPr lang="el-GR" sz="2400" u="sng" dirty="0">
                <a:effectLst/>
                <a:ea typeface="Calibri" panose="020F0502020204030204" pitchFamily="34" charset="0"/>
                <a:cs typeface="Times New Roman" panose="02020603050405020304" pitchFamily="18" charset="0"/>
              </a:rPr>
              <a:t>Από τα μεγαλύτερα προβλήματα των λιμνών </a:t>
            </a:r>
            <a:endParaRPr lang="en-US" sz="2400" u="sng" dirty="0">
              <a:effectLst/>
              <a:ea typeface="Calibri" panose="020F0502020204030204" pitchFamily="34" charset="0"/>
              <a:cs typeface="Times New Roman" panose="02020603050405020304" pitchFamily="18" charset="0"/>
            </a:endParaRPr>
          </a:p>
          <a:p>
            <a:pPr indent="457200" algn="just">
              <a:lnSpc>
                <a:spcPct val="150000"/>
              </a:lnSpc>
              <a:spcAft>
                <a:spcPts val="1000"/>
              </a:spcAft>
            </a:pPr>
            <a:r>
              <a:rPr lang="en-US" sz="2400" dirty="0">
                <a:ea typeface="Calibri" panose="020F0502020204030204" pitchFamily="34" charset="0"/>
                <a:cs typeface="Times New Roman" panose="02020603050405020304" pitchFamily="18" charset="0"/>
              </a:rPr>
              <a:t>O</a:t>
            </a:r>
            <a:r>
              <a:rPr lang="el-GR" sz="2400" dirty="0" err="1">
                <a:effectLst/>
                <a:ea typeface="Calibri" panose="020F0502020204030204" pitchFamily="34" charset="0"/>
                <a:cs typeface="Times New Roman" panose="02020603050405020304" pitchFamily="18" charset="0"/>
              </a:rPr>
              <a:t>ρισμός</a:t>
            </a:r>
            <a:r>
              <a:rPr lang="en-US" sz="2400" dirty="0">
                <a:effectLst/>
                <a:ea typeface="Calibri" panose="020F0502020204030204" pitchFamily="34" charset="0"/>
                <a:cs typeface="Times New Roman" panose="02020603050405020304" pitchFamily="18" charset="0"/>
              </a:rPr>
              <a:t> (</a:t>
            </a:r>
            <a:r>
              <a:rPr lang="el-GR" sz="2400" dirty="0">
                <a:effectLst/>
                <a:ea typeface="Calibri" panose="020F0502020204030204" pitchFamily="34" charset="0"/>
                <a:cs typeface="Times New Roman" panose="02020603050405020304" pitchFamily="18" charset="0"/>
              </a:rPr>
              <a:t>1982 </a:t>
            </a:r>
            <a:r>
              <a:rPr lang="en-US" sz="2400" dirty="0" err="1">
                <a:effectLst/>
                <a:ea typeface="Calibri" panose="020F0502020204030204" pitchFamily="34" charset="0"/>
                <a:cs typeface="Times New Roman" panose="02020603050405020304" pitchFamily="18" charset="0"/>
              </a:rPr>
              <a:t>Organisation</a:t>
            </a:r>
            <a:r>
              <a:rPr lang="en-US" sz="2400" dirty="0">
                <a:effectLst/>
                <a:ea typeface="Calibri" panose="020F0502020204030204" pitchFamily="34" charset="0"/>
                <a:cs typeface="Times New Roman" panose="02020603050405020304" pitchFamily="18" charset="0"/>
              </a:rPr>
              <a:t> for Economic Co-Operation and Development)</a:t>
            </a:r>
          </a:p>
          <a:p>
            <a:pPr indent="457200" algn="just">
              <a:lnSpc>
                <a:spcPct val="150000"/>
              </a:lnSpc>
              <a:spcAft>
                <a:spcPts val="1000"/>
              </a:spcAft>
            </a:pPr>
            <a:r>
              <a:rPr lang="en-US" sz="2400" dirty="0">
                <a:effectLst/>
                <a:ea typeface="Calibri" panose="020F0502020204030204" pitchFamily="34" charset="0"/>
                <a:cs typeface="Times New Roman" panose="02020603050405020304" pitchFamily="18" charset="0"/>
              </a:rPr>
              <a:t> </a:t>
            </a:r>
            <a:r>
              <a:rPr lang="el-GR" sz="2400" dirty="0">
                <a:effectLst/>
                <a:ea typeface="Calibri" panose="020F0502020204030204" pitchFamily="34" charset="0"/>
                <a:cs typeface="Times New Roman" panose="02020603050405020304" pitchFamily="18" charset="0"/>
              </a:rPr>
              <a:t>“ο εμπλουτισμός με θρεπτικά των υδάτων (κυρίως φωσφόρου) που καταλήγει στην επιτάχυνση ενός πλήθους συμπτωματικών μεταβολών, συμπεριλαμβανομένης της αύξησης της παραγωγής </a:t>
            </a:r>
            <a:r>
              <a:rPr lang="el-GR" sz="2400" dirty="0" err="1">
                <a:effectLst/>
                <a:ea typeface="Calibri" panose="020F0502020204030204" pitchFamily="34" charset="0"/>
                <a:cs typeface="Times New Roman" panose="02020603050405020304" pitchFamily="18" charset="0"/>
              </a:rPr>
              <a:t>φυκών</a:t>
            </a:r>
            <a:r>
              <a:rPr lang="el-GR" sz="2400" dirty="0">
                <a:effectLst/>
                <a:ea typeface="Calibri" panose="020F0502020204030204" pitchFamily="34" charset="0"/>
                <a:cs typeface="Times New Roman" panose="02020603050405020304" pitchFamily="18" charset="0"/>
              </a:rPr>
              <a:t> και </a:t>
            </a:r>
            <a:r>
              <a:rPr lang="el-GR" sz="2400" dirty="0" err="1">
                <a:effectLst/>
                <a:ea typeface="Calibri" panose="020F0502020204030204" pitchFamily="34" charset="0"/>
                <a:cs typeface="Times New Roman" panose="02020603050405020304" pitchFamily="18" charset="0"/>
              </a:rPr>
              <a:t>μακροφύτων</a:t>
            </a:r>
            <a:r>
              <a:rPr lang="el-GR" sz="2400" dirty="0">
                <a:effectLst/>
                <a:ea typeface="Calibri" panose="020F0502020204030204" pitchFamily="34" charset="0"/>
                <a:cs typeface="Times New Roman" panose="02020603050405020304" pitchFamily="18" charset="0"/>
              </a:rPr>
              <a:t>, που μπορούν να βλάψουν την ποιότητα των υδάτων”. </a:t>
            </a:r>
          </a:p>
        </p:txBody>
      </p:sp>
    </p:spTree>
    <p:extLst>
      <p:ext uri="{BB962C8B-B14F-4D97-AF65-F5344CB8AC3E}">
        <p14:creationId xmlns:p14="http://schemas.microsoft.com/office/powerpoint/2010/main" val="2591900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B18B5472-AEFF-4728-BE2C-6DD3E8054FDD}"/>
              </a:ext>
            </a:extLst>
          </p:cNvPr>
          <p:cNvSpPr/>
          <p:nvPr/>
        </p:nvSpPr>
        <p:spPr>
          <a:xfrm>
            <a:off x="368711" y="501444"/>
            <a:ext cx="11238269" cy="4482446"/>
          </a:xfrm>
          <a:prstGeom prst="rect">
            <a:avLst/>
          </a:prstGeom>
        </p:spPr>
        <p:txBody>
          <a:bodyPr wrap="square">
            <a:spAutoFit/>
          </a:bodyPr>
          <a:lstStyle/>
          <a:p>
            <a:pPr lvl="1" algn="ctr">
              <a:lnSpc>
                <a:spcPct val="150000"/>
              </a:lnSpc>
              <a:spcBef>
                <a:spcPts val="1200"/>
              </a:spcBef>
              <a:spcAft>
                <a:spcPts val="1000"/>
              </a:spcAft>
            </a:pPr>
            <a:r>
              <a:rPr lang="el-GR" sz="3200" b="1" dirty="0">
                <a:effectLst/>
                <a:ea typeface="Calibri" panose="020F0502020204030204" pitchFamily="34" charset="0"/>
                <a:cs typeface="Times New Roman" panose="02020603050405020304" pitchFamily="18" charset="0"/>
              </a:rPr>
              <a:t>Ευτροφισμός</a:t>
            </a:r>
          </a:p>
          <a:p>
            <a:pPr indent="457200" algn="just">
              <a:lnSpc>
                <a:spcPct val="150000"/>
              </a:lnSpc>
              <a:spcAft>
                <a:spcPts val="1000"/>
              </a:spcAft>
            </a:pPr>
            <a:r>
              <a:rPr lang="el-GR" sz="2400" dirty="0">
                <a:effectLst/>
                <a:ea typeface="Calibri" panose="020F0502020204030204" pitchFamily="34" charset="0"/>
                <a:cs typeface="Times New Roman" panose="02020603050405020304" pitchFamily="18" charset="0"/>
              </a:rPr>
              <a:t>Η αύξηση των θρεπτικών σε ένα υδάτινο σύστημα, όπως μια λίμνη, το καθιστά ικανό να υποστηρίξει υψηλότερη πρωτογενή παραγωγή. </a:t>
            </a:r>
            <a:endParaRPr lang="en-US" sz="2400" dirty="0">
              <a:effectLst/>
              <a:ea typeface="Calibri" panose="020F0502020204030204" pitchFamily="34" charset="0"/>
              <a:cs typeface="Times New Roman" panose="02020603050405020304" pitchFamily="18" charset="0"/>
            </a:endParaRPr>
          </a:p>
          <a:p>
            <a:pPr indent="457200" algn="just">
              <a:lnSpc>
                <a:spcPct val="150000"/>
              </a:lnSpc>
              <a:spcAft>
                <a:spcPts val="1000"/>
              </a:spcAft>
            </a:pPr>
            <a:r>
              <a:rPr lang="el-GR" sz="2400" dirty="0" err="1">
                <a:effectLst/>
                <a:ea typeface="Calibri" panose="020F0502020204030204" pitchFamily="34" charset="0"/>
                <a:cs typeface="Times New Roman" panose="02020603050405020304" pitchFamily="18" charset="0"/>
              </a:rPr>
              <a:t>Φυτοπλαγκτό</a:t>
            </a:r>
            <a:r>
              <a:rPr lang="el-GR" sz="2400" dirty="0">
                <a:ea typeface="Calibri" panose="020F0502020204030204" pitchFamily="34" charset="0"/>
                <a:cs typeface="Times New Roman" panose="02020603050405020304" pitchFamily="18" charset="0"/>
              </a:rPr>
              <a:t> </a:t>
            </a:r>
            <a:r>
              <a:rPr lang="el-GR" sz="2400" dirty="0">
                <a:ea typeface="Calibri" panose="020F0502020204030204" pitchFamily="34" charset="0"/>
                <a:cs typeface="Times New Roman" panose="02020603050405020304" pitchFamily="18" charset="0"/>
                <a:sym typeface="Wingdings" panose="05000000000000000000" pitchFamily="2" charset="2"/>
              </a:rPr>
              <a:t> </a:t>
            </a:r>
            <a:r>
              <a:rPr lang="el-GR" sz="2400" dirty="0">
                <a:effectLst/>
                <a:ea typeface="Calibri" panose="020F0502020204030204" pitchFamily="34" charset="0"/>
                <a:cs typeface="Times New Roman" panose="02020603050405020304" pitchFamily="18" charset="0"/>
              </a:rPr>
              <a:t>υψηλότερη βιομάζα καθώς αυξάνεται η συγκέντρωση των θρεπτικών και ειδικά του φώσφορου (</a:t>
            </a:r>
            <a:r>
              <a:rPr lang="el-GR" sz="2400" dirty="0" err="1">
                <a:effectLst/>
                <a:ea typeface="Calibri" panose="020F0502020204030204" pitchFamily="34" charset="0"/>
                <a:cs typeface="Times New Roman" panose="02020603050405020304" pitchFamily="18" charset="0"/>
              </a:rPr>
              <a:t>Reynolds</a:t>
            </a:r>
            <a:r>
              <a:rPr lang="el-GR" sz="2400" dirty="0">
                <a:effectLst/>
                <a:ea typeface="Calibri" panose="020F0502020204030204" pitchFamily="34" charset="0"/>
                <a:cs typeface="Times New Roman" panose="02020603050405020304" pitchFamily="18" charset="0"/>
              </a:rPr>
              <a:t> 2006). </a:t>
            </a:r>
          </a:p>
          <a:p>
            <a:pPr indent="457200" algn="just">
              <a:lnSpc>
                <a:spcPct val="150000"/>
              </a:lnSpc>
              <a:spcAft>
                <a:spcPts val="1000"/>
              </a:spcAft>
            </a:pPr>
            <a:r>
              <a:rPr lang="el-GR" sz="2400" dirty="0">
                <a:effectLst/>
                <a:ea typeface="Calibri" panose="020F0502020204030204" pitchFamily="34" charset="0"/>
                <a:cs typeface="Times New Roman" panose="02020603050405020304" pitchFamily="18" charset="0"/>
              </a:rPr>
              <a:t>Ο ευτροφισμός αποδείχτηκε από τις πλέον ευρέως διαδεδομένες και σοβαρές ανθρωπογενείς διαταραχές στα υδάτινα οικοσυστήματα (</a:t>
            </a:r>
            <a:r>
              <a:rPr lang="en-US" sz="2400" dirty="0">
                <a:effectLst/>
                <a:ea typeface="Calibri" panose="020F0502020204030204" pitchFamily="34" charset="0"/>
                <a:cs typeface="Times New Roman" panose="02020603050405020304" pitchFamily="18" charset="0"/>
              </a:rPr>
              <a:t>Lampert</a:t>
            </a:r>
            <a:r>
              <a:rPr lang="el-GR" sz="2400" dirty="0">
                <a:effectLst/>
                <a:ea typeface="Calibri" panose="020F0502020204030204" pitchFamily="34" charset="0"/>
                <a:cs typeface="Times New Roman" panose="02020603050405020304" pitchFamily="18" charset="0"/>
              </a:rPr>
              <a:t> &amp; </a:t>
            </a:r>
            <a:r>
              <a:rPr lang="en-US" sz="2400" dirty="0">
                <a:effectLst/>
                <a:ea typeface="Calibri" panose="020F0502020204030204" pitchFamily="34" charset="0"/>
                <a:cs typeface="Times New Roman" panose="02020603050405020304" pitchFamily="18" charset="0"/>
              </a:rPr>
              <a:t>Sommer</a:t>
            </a:r>
            <a:r>
              <a:rPr lang="el-GR" sz="2400" dirty="0">
                <a:effectLst/>
                <a:ea typeface="Calibri" panose="020F0502020204030204" pitchFamily="34" charset="0"/>
                <a:cs typeface="Times New Roman" panose="02020603050405020304" pitchFamily="18" charset="0"/>
              </a:rPr>
              <a:t> 1997).</a:t>
            </a:r>
          </a:p>
        </p:txBody>
      </p:sp>
    </p:spTree>
    <p:extLst>
      <p:ext uri="{BB962C8B-B14F-4D97-AF65-F5344CB8AC3E}">
        <p14:creationId xmlns:p14="http://schemas.microsoft.com/office/powerpoint/2010/main" val="1125450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B18B5472-AEFF-4728-BE2C-6DD3E8054FDD}"/>
              </a:ext>
            </a:extLst>
          </p:cNvPr>
          <p:cNvSpPr/>
          <p:nvPr/>
        </p:nvSpPr>
        <p:spPr>
          <a:xfrm>
            <a:off x="353961" y="358215"/>
            <a:ext cx="11031793" cy="6003246"/>
          </a:xfrm>
          <a:prstGeom prst="rect">
            <a:avLst/>
          </a:prstGeom>
        </p:spPr>
        <p:txBody>
          <a:bodyPr wrap="square">
            <a:spAutoFit/>
          </a:bodyPr>
          <a:lstStyle/>
          <a:p>
            <a:pPr lvl="1" algn="ctr">
              <a:lnSpc>
                <a:spcPct val="150000"/>
              </a:lnSpc>
              <a:spcBef>
                <a:spcPts val="1200"/>
              </a:spcBef>
              <a:spcAft>
                <a:spcPts val="1000"/>
              </a:spcAft>
            </a:pPr>
            <a:r>
              <a:rPr lang="el-GR" sz="3200" b="1" dirty="0">
                <a:effectLst/>
                <a:ea typeface="Calibri" panose="020F0502020204030204" pitchFamily="34" charset="0"/>
                <a:cs typeface="Times New Roman" panose="02020603050405020304" pitchFamily="18" charset="0"/>
              </a:rPr>
              <a:t>Ευτροφισμός</a:t>
            </a:r>
          </a:p>
          <a:p>
            <a:pPr indent="457200" algn="just">
              <a:lnSpc>
                <a:spcPct val="150000"/>
              </a:lnSpc>
              <a:spcAft>
                <a:spcPts val="1000"/>
              </a:spcAft>
            </a:pPr>
            <a:r>
              <a:rPr lang="el-GR" sz="2400" b="1" dirty="0">
                <a:ea typeface="Calibri" panose="020F0502020204030204" pitchFamily="34" charset="0"/>
                <a:cs typeface="Times New Roman" panose="02020603050405020304" pitchFamily="18" charset="0"/>
              </a:rPr>
              <a:t>Φυσικός</a:t>
            </a:r>
            <a:r>
              <a:rPr lang="el-GR" sz="2400" dirty="0">
                <a:ea typeface="Calibri" panose="020F0502020204030204" pitchFamily="34" charset="0"/>
                <a:cs typeface="Times New Roman" panose="02020603050405020304" pitchFamily="18" charset="0"/>
              </a:rPr>
              <a:t> </a:t>
            </a:r>
            <a:r>
              <a:rPr lang="el-GR" sz="2400" dirty="0">
                <a:ea typeface="Calibri" panose="020F0502020204030204" pitchFamily="34" charset="0"/>
                <a:cs typeface="Times New Roman" panose="02020603050405020304" pitchFamily="18" charset="0"/>
                <a:sym typeface="Wingdings" panose="05000000000000000000" pitchFamily="2" charset="2"/>
              </a:rPr>
              <a:t> </a:t>
            </a:r>
            <a:r>
              <a:rPr lang="el-GR" sz="2400" dirty="0">
                <a:effectLst/>
                <a:ea typeface="Calibri" panose="020F0502020204030204" pitchFamily="34" charset="0"/>
                <a:cs typeface="Times New Roman" panose="02020603050405020304" pitchFamily="18" charset="0"/>
              </a:rPr>
              <a:t>Η κατάσταση που δημιουργείται από φυσικές διεργασίες, οι οποίες καθορίζουν τη σταδιακή εξέλιξη ενός </a:t>
            </a:r>
            <a:r>
              <a:rPr lang="el-GR" sz="2400" dirty="0" err="1">
                <a:effectLst/>
                <a:ea typeface="Calibri" panose="020F0502020204030204" pitchFamily="34" charset="0"/>
                <a:cs typeface="Times New Roman" panose="02020603050405020304" pitchFamily="18" charset="0"/>
              </a:rPr>
              <a:t>ολιγότροφου</a:t>
            </a:r>
            <a:r>
              <a:rPr lang="el-GR" sz="2400" dirty="0">
                <a:effectLst/>
                <a:ea typeface="Calibri" panose="020F0502020204030204" pitchFamily="34" charset="0"/>
                <a:cs typeface="Times New Roman" panose="02020603050405020304" pitchFamily="18" charset="0"/>
              </a:rPr>
              <a:t> συστήματος σε </a:t>
            </a:r>
            <a:r>
              <a:rPr lang="el-GR" sz="2400" dirty="0" err="1">
                <a:effectLst/>
                <a:ea typeface="Calibri" panose="020F0502020204030204" pitchFamily="34" charset="0"/>
                <a:cs typeface="Times New Roman" panose="02020603050405020304" pitchFamily="18" charset="0"/>
              </a:rPr>
              <a:t>εύτροφο</a:t>
            </a:r>
            <a:r>
              <a:rPr lang="el-GR" sz="2400" dirty="0">
                <a:effectLst/>
                <a:ea typeface="Calibri" panose="020F0502020204030204" pitchFamily="34" charset="0"/>
                <a:cs typeface="Times New Roman" panose="02020603050405020304" pitchFamily="18" charset="0"/>
              </a:rPr>
              <a:t> και θεωρούνται ως “γήρανση των λιμνών” (</a:t>
            </a:r>
            <a:r>
              <a:rPr lang="el-GR" sz="2400" dirty="0" err="1">
                <a:effectLst/>
                <a:ea typeface="Calibri" panose="020F0502020204030204" pitchFamily="34" charset="0"/>
                <a:cs typeface="Times New Roman" panose="02020603050405020304" pitchFamily="18" charset="0"/>
              </a:rPr>
              <a:t>Reynolds</a:t>
            </a:r>
            <a:r>
              <a:rPr lang="el-GR" sz="2400" dirty="0">
                <a:effectLst/>
                <a:ea typeface="Calibri" panose="020F0502020204030204" pitchFamily="34" charset="0"/>
                <a:cs typeface="Times New Roman" panose="02020603050405020304" pitchFamily="18" charset="0"/>
              </a:rPr>
              <a:t> 2006). Αργή φυσική διαδικασία στη γεωλογική ιστορία μιας υδάτινης μάζας (</a:t>
            </a:r>
            <a:r>
              <a:rPr lang="en-US" sz="2400" dirty="0">
                <a:effectLst/>
                <a:ea typeface="Calibri" panose="020F0502020204030204" pitchFamily="34" charset="0"/>
                <a:cs typeface="Times New Roman" panose="02020603050405020304" pitchFamily="18" charset="0"/>
              </a:rPr>
              <a:t>Lampert</a:t>
            </a:r>
            <a:r>
              <a:rPr lang="el-GR" sz="2400" dirty="0">
                <a:effectLst/>
                <a:ea typeface="Calibri" panose="020F0502020204030204" pitchFamily="34" charset="0"/>
                <a:cs typeface="Times New Roman" panose="02020603050405020304" pitchFamily="18" charset="0"/>
              </a:rPr>
              <a:t> &amp; </a:t>
            </a:r>
            <a:r>
              <a:rPr lang="en-US" sz="2400" dirty="0">
                <a:effectLst/>
                <a:ea typeface="Calibri" panose="020F0502020204030204" pitchFamily="34" charset="0"/>
                <a:cs typeface="Times New Roman" panose="02020603050405020304" pitchFamily="18" charset="0"/>
              </a:rPr>
              <a:t>Sommer</a:t>
            </a:r>
            <a:r>
              <a:rPr lang="el-GR" sz="2400" dirty="0">
                <a:effectLst/>
                <a:ea typeface="Calibri" panose="020F0502020204030204" pitchFamily="34" charset="0"/>
                <a:cs typeface="Times New Roman" panose="02020603050405020304" pitchFamily="18" charset="0"/>
              </a:rPr>
              <a:t> 1997) και σπάνια παρατηρούμενη. </a:t>
            </a:r>
          </a:p>
          <a:p>
            <a:pPr indent="457200" algn="just">
              <a:lnSpc>
                <a:spcPct val="150000"/>
              </a:lnSpc>
              <a:spcAft>
                <a:spcPts val="1000"/>
              </a:spcAft>
            </a:pPr>
            <a:r>
              <a:rPr lang="el-GR" sz="2400" b="1" dirty="0">
                <a:effectLst/>
                <a:ea typeface="Calibri" panose="020F0502020204030204" pitchFamily="34" charset="0"/>
                <a:cs typeface="Times New Roman" panose="02020603050405020304" pitchFamily="18" charset="0"/>
              </a:rPr>
              <a:t>Ανθρωπογενής</a:t>
            </a:r>
            <a:r>
              <a:rPr lang="el-GR" sz="2400" dirty="0">
                <a:effectLst/>
                <a:ea typeface="Calibri" panose="020F0502020204030204" pitchFamily="34" charset="0"/>
                <a:cs typeface="Times New Roman" panose="02020603050405020304" pitchFamily="18" charset="0"/>
              </a:rPr>
              <a:t> </a:t>
            </a:r>
            <a:r>
              <a:rPr lang="el-GR" sz="2400" dirty="0">
                <a:effectLst/>
                <a:ea typeface="Calibri" panose="020F0502020204030204" pitchFamily="34" charset="0"/>
                <a:cs typeface="Times New Roman" panose="02020603050405020304" pitchFamily="18" charset="0"/>
                <a:sym typeface="Wingdings" panose="05000000000000000000" pitchFamily="2" charset="2"/>
              </a:rPr>
              <a:t></a:t>
            </a:r>
            <a:r>
              <a:rPr lang="el-GR" sz="2400" dirty="0">
                <a:effectLst/>
                <a:ea typeface="Calibri" panose="020F0502020204030204" pitchFamily="34" charset="0"/>
                <a:cs typeface="Times New Roman" panose="02020603050405020304" pitchFamily="18" charset="0"/>
              </a:rPr>
              <a:t> Η κατάσταση που δημιουργείται από ανθρώπινες δραστηριότητες.</a:t>
            </a:r>
            <a:r>
              <a:rPr lang="el-GR" sz="2400" dirty="0">
                <a:ea typeface="Calibri" panose="020F0502020204030204" pitchFamily="34" charset="0"/>
                <a:cs typeface="Times New Roman" panose="02020603050405020304" pitchFamily="18" charset="0"/>
              </a:rPr>
              <a:t> Επέμβαση στον κύκλο του νερού, αλιεία, </a:t>
            </a:r>
            <a:r>
              <a:rPr lang="el-GR" sz="2400" dirty="0" err="1">
                <a:ea typeface="Calibri" panose="020F0502020204030204" pitchFamily="34" charset="0"/>
                <a:cs typeface="Times New Roman" panose="02020603050405020304" pitchFamily="18" charset="0"/>
              </a:rPr>
              <a:t>ιχθυεμπλουτισμοί</a:t>
            </a:r>
            <a:r>
              <a:rPr lang="el-GR" sz="2400" dirty="0">
                <a:ea typeface="Calibri" panose="020F0502020204030204" pitchFamily="34" charset="0"/>
                <a:cs typeface="Times New Roman" panose="02020603050405020304" pitchFamily="18" charset="0"/>
              </a:rPr>
              <a:t>, αλλαγές στην κάλυψη των εδαφών της λεκάνης απορροής, λύματα (αστικά-</a:t>
            </a:r>
            <a:r>
              <a:rPr lang="el-GR" sz="2400" dirty="0" err="1">
                <a:ea typeface="Calibri" panose="020F0502020204030204" pitchFamily="34" charset="0"/>
                <a:cs typeface="Times New Roman" panose="02020603050405020304" pitchFamily="18" charset="0"/>
              </a:rPr>
              <a:t>βιομηχανιες</a:t>
            </a:r>
            <a:r>
              <a:rPr lang="el-GR" sz="2400" dirty="0">
                <a:ea typeface="Calibri" panose="020F0502020204030204" pitchFamily="34" charset="0"/>
                <a:cs typeface="Times New Roman" panose="02020603050405020304" pitchFamily="18" charset="0"/>
              </a:rPr>
              <a:t>), κτηνοτροφία, γεωργία</a:t>
            </a:r>
            <a:endParaRPr lang="el-GR"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691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B18B5472-AEFF-4728-BE2C-6DD3E8054FDD}"/>
              </a:ext>
            </a:extLst>
          </p:cNvPr>
          <p:cNvSpPr/>
          <p:nvPr/>
        </p:nvSpPr>
        <p:spPr>
          <a:xfrm>
            <a:off x="329380" y="347162"/>
            <a:ext cx="11533239" cy="1997022"/>
          </a:xfrm>
          <a:prstGeom prst="rect">
            <a:avLst/>
          </a:prstGeom>
        </p:spPr>
        <p:txBody>
          <a:bodyPr wrap="square">
            <a:spAutoFit/>
          </a:bodyPr>
          <a:lstStyle/>
          <a:p>
            <a:pPr lvl="1" algn="ctr">
              <a:lnSpc>
                <a:spcPct val="150000"/>
              </a:lnSpc>
              <a:spcBef>
                <a:spcPts val="1200"/>
              </a:spcBef>
              <a:spcAft>
                <a:spcPts val="1000"/>
              </a:spcAft>
            </a:pPr>
            <a:r>
              <a:rPr lang="el-GR" sz="3200" b="1" dirty="0">
                <a:effectLst/>
                <a:ea typeface="Calibri" panose="020F0502020204030204" pitchFamily="34" charset="0"/>
                <a:cs typeface="Times New Roman" panose="02020603050405020304" pitchFamily="18" charset="0"/>
              </a:rPr>
              <a:t>Ευτροφισμός &amp; Άνθιση</a:t>
            </a:r>
          </a:p>
          <a:p>
            <a:pPr indent="419100" algn="just">
              <a:lnSpc>
                <a:spcPct val="150000"/>
              </a:lnSpc>
              <a:spcAft>
                <a:spcPts val="1000"/>
              </a:spcAft>
            </a:pPr>
            <a:r>
              <a:rPr lang="el-GR" sz="2400" dirty="0">
                <a:effectLst/>
                <a:ea typeface="Calibri" panose="020F0502020204030204" pitchFamily="34" charset="0"/>
                <a:cs typeface="Times New Roman" panose="02020603050405020304" pitchFamily="18" charset="0"/>
              </a:rPr>
              <a:t>Από τα πρώτα συμπτώματα του ευτροφισμού είναι η έντονη αύξηση του </a:t>
            </a:r>
            <a:r>
              <a:rPr lang="el-GR" sz="2400" dirty="0" err="1">
                <a:effectLst/>
                <a:ea typeface="Calibri" panose="020F0502020204030204" pitchFamily="34" charset="0"/>
                <a:cs typeface="Times New Roman" panose="02020603050405020304" pitchFamily="18" charset="0"/>
              </a:rPr>
              <a:t>φυτοπλαγκτού</a:t>
            </a:r>
            <a:r>
              <a:rPr lang="el-GR" sz="2400" dirty="0">
                <a:effectLst/>
                <a:ea typeface="Calibri" panose="020F0502020204030204" pitchFamily="34" charset="0"/>
                <a:cs typeface="Times New Roman" panose="02020603050405020304" pitchFamily="18" charset="0"/>
              </a:rPr>
              <a:t> που συχνά οδηγεί στην εμφάνιση φαινομένων άνθισης. </a:t>
            </a:r>
          </a:p>
        </p:txBody>
      </p:sp>
      <p:pic>
        <p:nvPicPr>
          <p:cNvPr id="3" name="Picture 4" descr="C:\Users\user\Desktop\P9010011.JPG">
            <a:extLst>
              <a:ext uri="{FF2B5EF4-FFF2-40B4-BE49-F238E27FC236}">
                <a16:creationId xmlns:a16="http://schemas.microsoft.com/office/drawing/2014/main" id="{A7CE38A7-178C-4374-A520-AED9766BD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938" t="34375" r="46094" b="26042"/>
          <a:stretch>
            <a:fillRect/>
          </a:stretch>
        </p:blipFill>
        <p:spPr bwMode="auto">
          <a:xfrm>
            <a:off x="9419633" y="2450955"/>
            <a:ext cx="2132745" cy="352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a:extLst>
              <a:ext uri="{FF2B5EF4-FFF2-40B4-BE49-F238E27FC236}">
                <a16:creationId xmlns:a16="http://schemas.microsoft.com/office/drawing/2014/main" id="{2A4217E5-9742-4161-BAEF-403FAD8F21F2}"/>
              </a:ext>
            </a:extLst>
          </p:cNvPr>
          <p:cNvSpPr/>
          <p:nvPr/>
        </p:nvSpPr>
        <p:spPr>
          <a:xfrm>
            <a:off x="329380" y="2705370"/>
            <a:ext cx="8814620" cy="2933304"/>
          </a:xfrm>
          <a:prstGeom prst="rect">
            <a:avLst/>
          </a:prstGeom>
        </p:spPr>
        <p:txBody>
          <a:bodyPr wrap="square">
            <a:spAutoFit/>
          </a:bodyPr>
          <a:lstStyle/>
          <a:p>
            <a:pPr lvl="0" indent="419100" algn="just">
              <a:lnSpc>
                <a:spcPct val="150000"/>
              </a:lnSpc>
              <a:spcAft>
                <a:spcPts val="1000"/>
              </a:spcAft>
            </a:pPr>
            <a:r>
              <a:rPr lang="el-GR" sz="2400" dirty="0">
                <a:solidFill>
                  <a:prstClr val="black"/>
                </a:solidFill>
                <a:ea typeface="Calibri" panose="020F0502020204030204" pitchFamily="34" charset="0"/>
                <a:cs typeface="Times New Roman" panose="02020603050405020304" pitchFamily="18" charset="0"/>
              </a:rPr>
              <a:t>Ο όρος άνθιση χρησιμοποιείται για να εκφράσει τον χρωματισμό του νερού εξαιτίας της υψηλής συγκέντρωσης των </a:t>
            </a:r>
            <a:r>
              <a:rPr lang="el-GR" sz="2400" dirty="0" err="1">
                <a:solidFill>
                  <a:prstClr val="black"/>
                </a:solidFill>
                <a:ea typeface="Calibri" panose="020F0502020204030204" pitchFamily="34" charset="0"/>
                <a:cs typeface="Times New Roman" panose="02020603050405020304" pitchFamily="18" charset="0"/>
              </a:rPr>
              <a:t>φυτοπλαγκτικών</a:t>
            </a:r>
            <a:r>
              <a:rPr lang="el-GR" sz="2400" dirty="0">
                <a:solidFill>
                  <a:prstClr val="black"/>
                </a:solidFill>
                <a:ea typeface="Calibri" panose="020F0502020204030204" pitchFamily="34" charset="0"/>
                <a:cs typeface="Times New Roman" panose="02020603050405020304" pitchFamily="18" charset="0"/>
              </a:rPr>
              <a:t> οργανισμών.</a:t>
            </a:r>
          </a:p>
          <a:p>
            <a:pPr lvl="0" indent="419100" algn="just">
              <a:lnSpc>
                <a:spcPct val="150000"/>
              </a:lnSpc>
              <a:spcAft>
                <a:spcPts val="1000"/>
              </a:spcAft>
            </a:pPr>
            <a:r>
              <a:rPr lang="el-GR" sz="2400" dirty="0">
                <a:solidFill>
                  <a:prstClr val="black"/>
                </a:solidFill>
                <a:ea typeface="Calibri" panose="020F0502020204030204" pitchFamily="34" charset="0"/>
                <a:cs typeface="Times New Roman" panose="02020603050405020304" pitchFamily="18" charset="0"/>
              </a:rPr>
              <a:t> Η συσσώρευση των </a:t>
            </a:r>
            <a:r>
              <a:rPr lang="el-GR" sz="2400" dirty="0" err="1">
                <a:solidFill>
                  <a:prstClr val="black"/>
                </a:solidFill>
                <a:ea typeface="Calibri" panose="020F0502020204030204" pitchFamily="34" charset="0"/>
                <a:cs typeface="Times New Roman" panose="02020603050405020304" pitchFamily="18" charset="0"/>
              </a:rPr>
              <a:t>κυανοβακτηρίων</a:t>
            </a:r>
            <a:r>
              <a:rPr lang="el-GR" sz="2400" dirty="0">
                <a:solidFill>
                  <a:prstClr val="black"/>
                </a:solidFill>
                <a:ea typeface="Calibri" panose="020F0502020204030204" pitchFamily="34" charset="0"/>
                <a:cs typeface="Times New Roman" panose="02020603050405020304" pitchFamily="18" charset="0"/>
              </a:rPr>
              <a:t> στο επιφανειακό στρώμα νερού, ονομάζεται «άνθιση του νερού» (</a:t>
            </a:r>
            <a:r>
              <a:rPr lang="el-GR" sz="2400" dirty="0" err="1">
                <a:solidFill>
                  <a:prstClr val="black"/>
                </a:solidFill>
                <a:ea typeface="Calibri" panose="020F0502020204030204" pitchFamily="34" charset="0"/>
                <a:cs typeface="Times New Roman" panose="02020603050405020304" pitchFamily="18" charset="0"/>
              </a:rPr>
              <a:t>Reynolds</a:t>
            </a:r>
            <a:r>
              <a:rPr lang="el-GR" sz="2400" dirty="0">
                <a:solidFill>
                  <a:prstClr val="black"/>
                </a:solidFill>
                <a:ea typeface="Calibri" panose="020F0502020204030204" pitchFamily="34" charset="0"/>
                <a:cs typeface="Times New Roman" panose="02020603050405020304" pitchFamily="18" charset="0"/>
              </a:rPr>
              <a:t> 2006). </a:t>
            </a:r>
            <a:endParaRPr lang="el-GR" sz="20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9587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B18B5472-AEFF-4728-BE2C-6DD3E8054FDD}"/>
              </a:ext>
            </a:extLst>
          </p:cNvPr>
          <p:cNvSpPr/>
          <p:nvPr/>
        </p:nvSpPr>
        <p:spPr>
          <a:xfrm>
            <a:off x="329380" y="347162"/>
            <a:ext cx="11533239" cy="3105017"/>
          </a:xfrm>
          <a:prstGeom prst="rect">
            <a:avLst/>
          </a:prstGeom>
        </p:spPr>
        <p:txBody>
          <a:bodyPr wrap="square">
            <a:spAutoFit/>
          </a:bodyPr>
          <a:lstStyle/>
          <a:p>
            <a:pPr lvl="1" algn="ctr">
              <a:lnSpc>
                <a:spcPct val="150000"/>
              </a:lnSpc>
              <a:spcBef>
                <a:spcPts val="1200"/>
              </a:spcBef>
              <a:spcAft>
                <a:spcPts val="1000"/>
              </a:spcAft>
            </a:pPr>
            <a:r>
              <a:rPr lang="el-GR" sz="3200" b="1" dirty="0">
                <a:solidFill>
                  <a:srgbClr val="002060"/>
                </a:solidFill>
                <a:effectLst/>
                <a:ea typeface="Calibri" panose="020F0502020204030204" pitchFamily="34" charset="0"/>
                <a:cs typeface="Times New Roman" panose="02020603050405020304" pitchFamily="18" charset="0"/>
              </a:rPr>
              <a:t>Ευτροφισμός &amp; Άνθιση</a:t>
            </a:r>
          </a:p>
          <a:p>
            <a:pPr indent="419100" algn="just">
              <a:lnSpc>
                <a:spcPct val="150000"/>
              </a:lnSpc>
              <a:spcAft>
                <a:spcPts val="1000"/>
              </a:spcAft>
            </a:pPr>
            <a:r>
              <a:rPr lang="el-GR" sz="2400" dirty="0">
                <a:solidFill>
                  <a:srgbClr val="002060"/>
                </a:solidFill>
                <a:effectLst/>
                <a:ea typeface="Calibri" panose="020F0502020204030204" pitchFamily="34" charset="0"/>
                <a:cs typeface="Times New Roman" panose="02020603050405020304" pitchFamily="18" charset="0"/>
              </a:rPr>
              <a:t>Ανθίσεις </a:t>
            </a:r>
            <a:r>
              <a:rPr lang="el-GR" sz="2400" dirty="0" err="1">
                <a:solidFill>
                  <a:srgbClr val="002060"/>
                </a:solidFill>
                <a:effectLst/>
                <a:ea typeface="Calibri" panose="020F0502020204030204" pitchFamily="34" charset="0"/>
                <a:cs typeface="Times New Roman" panose="02020603050405020304" pitchFamily="18" charset="0"/>
              </a:rPr>
              <a:t>κυανοβακτηρίων</a:t>
            </a:r>
            <a:r>
              <a:rPr lang="el-GR" sz="2400" dirty="0">
                <a:solidFill>
                  <a:srgbClr val="002060"/>
                </a:solidFill>
                <a:effectLst/>
                <a:ea typeface="Calibri" panose="020F0502020204030204" pitchFamily="34" charset="0"/>
                <a:cs typeface="Times New Roman" panose="02020603050405020304" pitchFamily="18" charset="0"/>
              </a:rPr>
              <a:t> σε νερά που χρησιμοποιούνται για άρδευση, ύδρευση ή αναψυχή μπορεί να είναι επικίνδυνες καθώς μετά το θάνατο των κυττάρων που συμμετέχουν στο φαινόμενο της άνθισης του νερού μπορεί να απελευθερωθούν στο νερό μεγάλες ποσότητες τοξινών </a:t>
            </a:r>
            <a:r>
              <a:rPr lang="el-GR" sz="2400" dirty="0">
                <a:solidFill>
                  <a:srgbClr val="002060"/>
                </a:solidFill>
                <a:effectLst/>
                <a:ea typeface="Times New Roman" panose="02020603050405020304" pitchFamily="18" charset="0"/>
                <a:cs typeface="Times New Roman" panose="02020603050405020304" pitchFamily="18" charset="0"/>
              </a:rPr>
              <a:t>(</a:t>
            </a:r>
            <a:r>
              <a:rPr lang="en-US" sz="2400" dirty="0" err="1">
                <a:solidFill>
                  <a:srgbClr val="002060"/>
                </a:solidFill>
                <a:effectLst/>
                <a:ea typeface="Times New Roman" panose="02020603050405020304" pitchFamily="18" charset="0"/>
                <a:cs typeface="Times New Roman" panose="02020603050405020304" pitchFamily="18" charset="0"/>
              </a:rPr>
              <a:t>Gkelis</a:t>
            </a:r>
            <a:r>
              <a:rPr lang="en-US" sz="2400" dirty="0">
                <a:solidFill>
                  <a:srgbClr val="002060"/>
                </a:solidFill>
                <a:effectLst/>
                <a:ea typeface="Times New Roman" panose="02020603050405020304" pitchFamily="18" charset="0"/>
                <a:cs typeface="Times New Roman" panose="02020603050405020304" pitchFamily="18" charset="0"/>
              </a:rPr>
              <a:t> </a:t>
            </a:r>
            <a:r>
              <a:rPr lang="el-GR" sz="2400" dirty="0">
                <a:solidFill>
                  <a:srgbClr val="002060"/>
                </a:solidFill>
                <a:effectLst/>
                <a:ea typeface="Times New Roman" panose="02020603050405020304" pitchFamily="18" charset="0"/>
                <a:cs typeface="Times New Roman" panose="02020603050405020304" pitchFamily="18" charset="0"/>
              </a:rPr>
              <a:t>2006).</a:t>
            </a:r>
            <a:r>
              <a:rPr lang="el-GR" sz="2400" dirty="0">
                <a:solidFill>
                  <a:srgbClr val="002060"/>
                </a:solidFill>
                <a:effectLst/>
                <a:ea typeface="Calibri" panose="020F0502020204030204" pitchFamily="34" charset="0"/>
                <a:cs typeface="Times New Roman" panose="02020603050405020304" pitchFamily="18" charset="0"/>
              </a:rPr>
              <a:t> </a:t>
            </a:r>
          </a:p>
        </p:txBody>
      </p:sp>
      <p:sp>
        <p:nvSpPr>
          <p:cNvPr id="2" name="Ορθογώνιο 1">
            <a:extLst>
              <a:ext uri="{FF2B5EF4-FFF2-40B4-BE49-F238E27FC236}">
                <a16:creationId xmlns:a16="http://schemas.microsoft.com/office/drawing/2014/main" id="{7D5F6A12-2945-488D-81C6-B5C795EF92A8}"/>
              </a:ext>
            </a:extLst>
          </p:cNvPr>
          <p:cNvSpPr/>
          <p:nvPr/>
        </p:nvSpPr>
        <p:spPr>
          <a:xfrm>
            <a:off x="329379" y="3599571"/>
            <a:ext cx="11533239" cy="2238113"/>
          </a:xfrm>
          <a:prstGeom prst="rect">
            <a:avLst/>
          </a:prstGeom>
        </p:spPr>
        <p:txBody>
          <a:bodyPr wrap="square">
            <a:spAutoFit/>
          </a:bodyPr>
          <a:lstStyle/>
          <a:p>
            <a:pPr indent="419100" algn="just">
              <a:lnSpc>
                <a:spcPct val="150000"/>
              </a:lnSpc>
              <a:spcAft>
                <a:spcPts val="1000"/>
              </a:spcAft>
            </a:pPr>
            <a:r>
              <a:rPr lang="el-GR" sz="2400" dirty="0">
                <a:solidFill>
                  <a:srgbClr val="002060"/>
                </a:solidFill>
                <a:ea typeface="Calibri" panose="020F0502020204030204" pitchFamily="34" charset="0"/>
                <a:cs typeface="Times New Roman" panose="02020603050405020304" pitchFamily="18" charset="0"/>
              </a:rPr>
              <a:t>Τέτοια φαινόμενα συνοδεύονται από αυξημένη κατανάλωση του διαλυμένου οξυγόνου στο </a:t>
            </a:r>
            <a:r>
              <a:rPr lang="el-GR" sz="2400" dirty="0" err="1">
                <a:solidFill>
                  <a:srgbClr val="002060"/>
                </a:solidFill>
                <a:ea typeface="Calibri" panose="020F0502020204030204" pitchFamily="34" charset="0"/>
                <a:cs typeface="Times New Roman" panose="02020603050405020304" pitchFamily="18" charset="0"/>
              </a:rPr>
              <a:t>υπολίμνιο</a:t>
            </a:r>
            <a:r>
              <a:rPr lang="el-GR" sz="2400" dirty="0">
                <a:solidFill>
                  <a:srgbClr val="002060"/>
                </a:solidFill>
                <a:ea typeface="Calibri" panose="020F0502020204030204" pitchFamily="34" charset="0"/>
                <a:cs typeface="Times New Roman" panose="02020603050405020304" pitchFamily="18" charset="0"/>
              </a:rPr>
              <a:t> και στον πυθμένα δημιουργώντας </a:t>
            </a:r>
            <a:r>
              <a:rPr lang="el-GR" sz="2400" dirty="0" err="1">
                <a:solidFill>
                  <a:srgbClr val="002060"/>
                </a:solidFill>
                <a:ea typeface="Calibri" panose="020F0502020204030204" pitchFamily="34" charset="0"/>
                <a:cs typeface="Times New Roman" panose="02020603050405020304" pitchFamily="18" charset="0"/>
              </a:rPr>
              <a:t>ανοξικές</a:t>
            </a:r>
            <a:r>
              <a:rPr lang="el-GR" sz="2400" dirty="0">
                <a:solidFill>
                  <a:srgbClr val="002060"/>
                </a:solidFill>
                <a:ea typeface="Calibri" panose="020F0502020204030204" pitchFamily="34" charset="0"/>
                <a:cs typeface="Times New Roman" panose="02020603050405020304" pitchFamily="18" charset="0"/>
              </a:rPr>
              <a:t> συνθήκες και επηρεάζοντας έτσι όλο το τροφικό πλέγμα με πρώτα τα </a:t>
            </a:r>
            <a:r>
              <a:rPr lang="el-GR" sz="2400" dirty="0" err="1">
                <a:solidFill>
                  <a:srgbClr val="002060"/>
                </a:solidFill>
                <a:ea typeface="Calibri" panose="020F0502020204030204" pitchFamily="34" charset="0"/>
                <a:cs typeface="Times New Roman" panose="02020603050405020304" pitchFamily="18" charset="0"/>
              </a:rPr>
              <a:t>βενθικά</a:t>
            </a:r>
            <a:r>
              <a:rPr lang="el-GR" sz="2400" dirty="0">
                <a:solidFill>
                  <a:srgbClr val="002060"/>
                </a:solidFill>
                <a:ea typeface="Calibri" panose="020F0502020204030204" pitchFamily="34" charset="0"/>
                <a:cs typeface="Times New Roman" panose="02020603050405020304" pitchFamily="18" charset="0"/>
              </a:rPr>
              <a:t> </a:t>
            </a:r>
            <a:r>
              <a:rPr lang="el-GR" sz="2400" dirty="0" err="1">
                <a:solidFill>
                  <a:srgbClr val="002060"/>
                </a:solidFill>
                <a:ea typeface="Calibri" panose="020F0502020204030204" pitchFamily="34" charset="0"/>
                <a:cs typeface="Times New Roman" panose="02020603050405020304" pitchFamily="18" charset="0"/>
              </a:rPr>
              <a:t>μακρασπόνδυλα</a:t>
            </a:r>
            <a:r>
              <a:rPr lang="el-GR" sz="2400" dirty="0">
                <a:solidFill>
                  <a:srgbClr val="002060"/>
                </a:solidFill>
                <a:ea typeface="Calibri" panose="020F0502020204030204" pitchFamily="34" charset="0"/>
                <a:cs typeface="Times New Roman" panose="02020603050405020304" pitchFamily="18" charset="0"/>
              </a:rPr>
              <a:t> και τα ψάρια (</a:t>
            </a:r>
            <a:r>
              <a:rPr lang="en-US" sz="2400" dirty="0">
                <a:solidFill>
                  <a:srgbClr val="002060"/>
                </a:solidFill>
                <a:ea typeface="Calibri" panose="020F0502020204030204" pitchFamily="34" charset="0"/>
                <a:cs typeface="Times New Roman" panose="02020603050405020304" pitchFamily="18" charset="0"/>
              </a:rPr>
              <a:t>Lampert</a:t>
            </a:r>
            <a:r>
              <a:rPr lang="el-GR" sz="2400" dirty="0">
                <a:solidFill>
                  <a:srgbClr val="002060"/>
                </a:solidFill>
                <a:ea typeface="Calibri" panose="020F0502020204030204" pitchFamily="34" charset="0"/>
                <a:cs typeface="Times New Roman" panose="02020603050405020304" pitchFamily="18" charset="0"/>
              </a:rPr>
              <a:t> &amp; </a:t>
            </a:r>
            <a:r>
              <a:rPr lang="en-US" sz="2400" dirty="0">
                <a:solidFill>
                  <a:srgbClr val="002060"/>
                </a:solidFill>
                <a:ea typeface="Calibri" panose="020F0502020204030204" pitchFamily="34" charset="0"/>
                <a:cs typeface="Times New Roman" panose="02020603050405020304" pitchFamily="18" charset="0"/>
              </a:rPr>
              <a:t>Sommer</a:t>
            </a:r>
            <a:r>
              <a:rPr lang="el-GR" sz="2400" dirty="0">
                <a:solidFill>
                  <a:srgbClr val="002060"/>
                </a:solidFill>
                <a:ea typeface="Calibri" panose="020F0502020204030204" pitchFamily="34" charset="0"/>
                <a:cs typeface="Times New Roman" panose="02020603050405020304" pitchFamily="18" charset="0"/>
              </a:rPr>
              <a:t> 1997). </a:t>
            </a:r>
          </a:p>
        </p:txBody>
      </p:sp>
    </p:spTree>
    <p:extLst>
      <p:ext uri="{BB962C8B-B14F-4D97-AF65-F5344CB8AC3E}">
        <p14:creationId xmlns:p14="http://schemas.microsoft.com/office/powerpoint/2010/main" val="4285397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B18B5472-AEFF-4728-BE2C-6DD3E8054FDD}"/>
              </a:ext>
            </a:extLst>
          </p:cNvPr>
          <p:cNvSpPr/>
          <p:nvPr/>
        </p:nvSpPr>
        <p:spPr>
          <a:xfrm>
            <a:off x="298129" y="370531"/>
            <a:ext cx="11400504" cy="4623382"/>
          </a:xfrm>
          <a:prstGeom prst="rect">
            <a:avLst/>
          </a:prstGeom>
        </p:spPr>
        <p:txBody>
          <a:bodyPr wrap="square">
            <a:spAutoFit/>
          </a:bodyPr>
          <a:lstStyle/>
          <a:p>
            <a:pPr lvl="1" algn="ctr">
              <a:lnSpc>
                <a:spcPct val="150000"/>
              </a:lnSpc>
              <a:spcBef>
                <a:spcPts val="1200"/>
              </a:spcBef>
              <a:spcAft>
                <a:spcPts val="1000"/>
              </a:spcAft>
            </a:pPr>
            <a:r>
              <a:rPr lang="el-GR" sz="3200" b="1" dirty="0">
                <a:solidFill>
                  <a:srgbClr val="002060"/>
                </a:solidFill>
                <a:effectLst/>
                <a:ea typeface="Calibri" panose="020F0502020204030204" pitchFamily="34" charset="0"/>
                <a:cs typeface="Times New Roman" panose="02020603050405020304" pitchFamily="18" charset="0"/>
              </a:rPr>
              <a:t>Ευτροφισμός</a:t>
            </a:r>
            <a:r>
              <a:rPr lang="en-US" sz="3200" b="1" dirty="0">
                <a:solidFill>
                  <a:srgbClr val="002060"/>
                </a:solidFill>
                <a:effectLst/>
                <a:ea typeface="Calibri" panose="020F0502020204030204" pitchFamily="34" charset="0"/>
                <a:cs typeface="Times New Roman" panose="02020603050405020304" pitchFamily="18" charset="0"/>
              </a:rPr>
              <a:t> &amp;</a:t>
            </a:r>
            <a:r>
              <a:rPr lang="el-GR" sz="3200" b="1" dirty="0">
                <a:solidFill>
                  <a:srgbClr val="002060"/>
                </a:solidFill>
                <a:effectLst/>
                <a:ea typeface="Calibri" panose="020F0502020204030204" pitchFamily="34" charset="0"/>
                <a:cs typeface="Times New Roman" panose="02020603050405020304" pitchFamily="18" charset="0"/>
              </a:rPr>
              <a:t> Παράμετροι</a:t>
            </a:r>
          </a:p>
          <a:p>
            <a:pPr lvl="1" algn="just">
              <a:lnSpc>
                <a:spcPct val="150000"/>
              </a:lnSpc>
              <a:spcBef>
                <a:spcPts val="1200"/>
              </a:spcBef>
              <a:spcAft>
                <a:spcPts val="1000"/>
              </a:spcAft>
            </a:pPr>
            <a:r>
              <a:rPr lang="el-GR" altLang="el-GR" sz="2400" dirty="0">
                <a:solidFill>
                  <a:srgbClr val="002060"/>
                </a:solidFill>
                <a:cs typeface="Times New Roman" panose="02020603050405020304" pitchFamily="18" charset="0"/>
              </a:rPr>
              <a:t>Επιβάρυνση από ανόργανο και οργανικό φορτίο σε μια λίμνη αυξάνει την παραγωγικότητα και μειώνει τον όγκο της λεκάνης.</a:t>
            </a:r>
          </a:p>
          <a:p>
            <a:pPr indent="419100" algn="just">
              <a:lnSpc>
                <a:spcPct val="150000"/>
              </a:lnSpc>
              <a:spcAft>
                <a:spcPts val="1000"/>
              </a:spcAft>
            </a:pPr>
            <a:r>
              <a:rPr lang="el-GR" sz="2400" dirty="0">
                <a:solidFill>
                  <a:srgbClr val="002060"/>
                </a:solidFill>
                <a:effectLst/>
                <a:ea typeface="Calibri" panose="020F0502020204030204" pitchFamily="34" charset="0"/>
                <a:cs typeface="Times New Roman" panose="02020603050405020304" pitchFamily="18" charset="0"/>
              </a:rPr>
              <a:t>Ο ευτροφισμός των λιμνών είναι καίριο πρόβλημα για δεκαετίες.</a:t>
            </a:r>
          </a:p>
          <a:p>
            <a:pPr marL="441325" indent="-22225" algn="just">
              <a:lnSpc>
                <a:spcPct val="150000"/>
              </a:lnSpc>
              <a:spcAft>
                <a:spcPts val="1000"/>
              </a:spcAft>
            </a:pPr>
            <a:r>
              <a:rPr lang="el-GR" sz="2400" dirty="0">
                <a:solidFill>
                  <a:srgbClr val="002060"/>
                </a:solidFill>
                <a:effectLst/>
                <a:ea typeface="Calibri" panose="020F0502020204030204" pitchFamily="34" charset="0"/>
                <a:cs typeface="Times New Roman" panose="02020603050405020304" pitchFamily="18" charset="0"/>
              </a:rPr>
              <a:t>Περιλαμβάνει αλλαγή στην κατάσταση της λίμνης από μια διαυγή φάση στην οποία επικρατούν τα </a:t>
            </a:r>
            <a:r>
              <a:rPr lang="el-GR" sz="2400" dirty="0" err="1">
                <a:solidFill>
                  <a:srgbClr val="002060"/>
                </a:solidFill>
                <a:effectLst/>
                <a:ea typeface="Calibri" panose="020F0502020204030204" pitchFamily="34" charset="0"/>
                <a:cs typeface="Times New Roman" panose="02020603050405020304" pitchFamily="18" charset="0"/>
              </a:rPr>
              <a:t>μακρόφυτα</a:t>
            </a:r>
            <a:r>
              <a:rPr lang="el-GR" sz="2400" dirty="0">
                <a:solidFill>
                  <a:srgbClr val="002060"/>
                </a:solidFill>
                <a:effectLst/>
                <a:ea typeface="Calibri" panose="020F0502020204030204" pitchFamily="34" charset="0"/>
                <a:cs typeface="Times New Roman" panose="02020603050405020304" pitchFamily="18" charset="0"/>
              </a:rPr>
              <a:t> σε μία θολερή φάση κατά την οποία κυριαρχεί το </a:t>
            </a:r>
            <a:r>
              <a:rPr lang="el-GR" sz="2400" dirty="0" err="1">
                <a:solidFill>
                  <a:srgbClr val="002060"/>
                </a:solidFill>
                <a:effectLst/>
                <a:ea typeface="Calibri" panose="020F0502020204030204" pitchFamily="34" charset="0"/>
                <a:cs typeface="Times New Roman" panose="02020603050405020304" pitchFamily="18" charset="0"/>
              </a:rPr>
              <a:t>φυτοπλαγκτό</a:t>
            </a:r>
            <a:r>
              <a:rPr lang="el-GR" sz="2400" dirty="0">
                <a:solidFill>
                  <a:srgbClr val="002060"/>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84218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30ACD4D6-1A28-4C70-93F7-61F437F9EE28}"/>
              </a:ext>
            </a:extLst>
          </p:cNvPr>
          <p:cNvSpPr txBox="1">
            <a:spLocks noChangeArrowheads="1"/>
          </p:cNvSpPr>
          <p:nvPr/>
        </p:nvSpPr>
        <p:spPr bwMode="auto">
          <a:xfrm>
            <a:off x="326571" y="495292"/>
            <a:ext cx="11576958" cy="58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3200" b="1" dirty="0">
                <a:solidFill>
                  <a:srgbClr val="002060"/>
                </a:solidFill>
                <a:ea typeface="Calibri" panose="020F0502020204030204" pitchFamily="34" charset="0"/>
                <a:cs typeface="Times New Roman" panose="02020603050405020304" pitchFamily="18" charset="0"/>
              </a:rPr>
              <a:t>Ευτροφισμός</a:t>
            </a:r>
            <a:r>
              <a:rPr lang="en-US" sz="3200" b="1" dirty="0">
                <a:solidFill>
                  <a:srgbClr val="002060"/>
                </a:solidFill>
                <a:ea typeface="Calibri" panose="020F0502020204030204" pitchFamily="34" charset="0"/>
                <a:cs typeface="Times New Roman" panose="02020603050405020304" pitchFamily="18" charset="0"/>
              </a:rPr>
              <a:t> &amp;</a:t>
            </a:r>
            <a:r>
              <a:rPr lang="el-GR" sz="3200" b="1" dirty="0">
                <a:solidFill>
                  <a:srgbClr val="002060"/>
                </a:solidFill>
                <a:ea typeface="Calibri" panose="020F0502020204030204" pitchFamily="34" charset="0"/>
                <a:cs typeface="Times New Roman" panose="02020603050405020304" pitchFamily="18" charset="0"/>
              </a:rPr>
              <a:t> Παράμετροι</a:t>
            </a:r>
          </a:p>
          <a:p>
            <a:pPr algn="just"/>
            <a:endParaRPr lang="el-GR" sz="2400" b="1" dirty="0">
              <a:solidFill>
                <a:srgbClr val="002060"/>
              </a:solidFill>
              <a:ea typeface="Calibri" panose="020F0502020204030204" pitchFamily="34" charset="0"/>
              <a:cs typeface="Times New Roman" panose="02020603050405020304" pitchFamily="18" charset="0"/>
            </a:endParaRPr>
          </a:p>
          <a:p>
            <a:pPr algn="just">
              <a:lnSpc>
                <a:spcPct val="150000"/>
              </a:lnSpc>
            </a:pPr>
            <a:r>
              <a:rPr lang="el-GR" altLang="el-GR" sz="2400" dirty="0">
                <a:solidFill>
                  <a:srgbClr val="002060"/>
                </a:solidFill>
                <a:cs typeface="Times New Roman" panose="02020603050405020304" pitchFamily="18" charset="0"/>
              </a:rPr>
              <a:t>Για την εκτίμηση του βαθμού ευτροφισμού, χρησιμοποιούνται δείκτες, οι κυριότεροι από τους οποίους είναι:</a:t>
            </a:r>
          </a:p>
          <a:p>
            <a:pPr algn="just">
              <a:lnSpc>
                <a:spcPct val="150000"/>
              </a:lnSpc>
            </a:pPr>
            <a:r>
              <a:rPr lang="el-GR" altLang="el-GR" sz="2400" dirty="0">
                <a:solidFill>
                  <a:srgbClr val="002060"/>
                </a:solidFill>
                <a:cs typeface="Times New Roman" panose="02020603050405020304" pitchFamily="18" charset="0"/>
                <a:sym typeface="Symbol" panose="05050102010706020507" pitchFamily="18" charset="2"/>
              </a:rPr>
              <a:t></a:t>
            </a:r>
            <a:r>
              <a:rPr lang="el-GR" altLang="el-GR" sz="2400" dirty="0">
                <a:solidFill>
                  <a:srgbClr val="002060"/>
                </a:solidFill>
                <a:cs typeface="Times New Roman" panose="02020603050405020304" pitchFamily="18" charset="0"/>
              </a:rPr>
              <a:t> Το διαλυμένο οξυγόνο</a:t>
            </a:r>
          </a:p>
          <a:p>
            <a:pPr algn="just">
              <a:lnSpc>
                <a:spcPct val="150000"/>
              </a:lnSpc>
            </a:pPr>
            <a:r>
              <a:rPr lang="el-GR" altLang="el-GR" sz="2400" dirty="0">
                <a:solidFill>
                  <a:srgbClr val="002060"/>
                </a:solidFill>
                <a:cs typeface="Times New Roman" panose="02020603050405020304" pitchFamily="18" charset="0"/>
                <a:sym typeface="Symbol" panose="05050102010706020507" pitchFamily="18" charset="2"/>
              </a:rPr>
              <a:t></a:t>
            </a:r>
            <a:r>
              <a:rPr lang="el-GR" altLang="el-GR" sz="2400" dirty="0">
                <a:solidFill>
                  <a:srgbClr val="002060"/>
                </a:solidFill>
                <a:cs typeface="Times New Roman" panose="02020603050405020304" pitchFamily="18" charset="0"/>
              </a:rPr>
              <a:t> Τα θρεπτικά άλατα αζώτου </a:t>
            </a:r>
            <a:r>
              <a:rPr lang="el-GR" altLang="el-GR" sz="2400" dirty="0">
                <a:solidFill>
                  <a:srgbClr val="002060"/>
                </a:solidFill>
                <a:cs typeface="Times New Roman" panose="02020603050405020304" pitchFamily="18" charset="0"/>
                <a:sym typeface="Symbol" panose="05050102010706020507" pitchFamily="18" charset="2"/>
              </a:rPr>
              <a:t></a:t>
            </a:r>
            <a:r>
              <a:rPr lang="el-GR" altLang="el-GR" sz="2400" dirty="0">
                <a:solidFill>
                  <a:srgbClr val="002060"/>
                </a:solidFill>
                <a:cs typeface="Times New Roman" panose="02020603050405020304" pitchFamily="18" charset="0"/>
              </a:rPr>
              <a:t> φωσφόρου (λόγος </a:t>
            </a:r>
            <a:r>
              <a:rPr lang="en-US" altLang="el-GR" sz="2400" dirty="0">
                <a:solidFill>
                  <a:srgbClr val="002060"/>
                </a:solidFill>
                <a:cs typeface="Times New Roman" panose="02020603050405020304" pitchFamily="18" charset="0"/>
              </a:rPr>
              <a:t>N</a:t>
            </a:r>
            <a:r>
              <a:rPr lang="el-GR" altLang="el-GR" sz="2400" dirty="0">
                <a:solidFill>
                  <a:srgbClr val="002060"/>
                </a:solidFill>
                <a:cs typeface="Times New Roman" panose="02020603050405020304" pitchFamily="18" charset="0"/>
              </a:rPr>
              <a:t>/</a:t>
            </a:r>
            <a:r>
              <a:rPr lang="en-US" altLang="el-GR" sz="2400" dirty="0">
                <a:solidFill>
                  <a:srgbClr val="002060"/>
                </a:solidFill>
                <a:cs typeface="Times New Roman" panose="02020603050405020304" pitchFamily="18" charset="0"/>
              </a:rPr>
              <a:t>P</a:t>
            </a:r>
            <a:r>
              <a:rPr lang="el-GR" altLang="el-GR" sz="2400" dirty="0">
                <a:solidFill>
                  <a:srgbClr val="002060"/>
                </a:solidFill>
                <a:cs typeface="Times New Roman" panose="02020603050405020304" pitchFamily="18" charset="0"/>
              </a:rPr>
              <a:t>)</a:t>
            </a:r>
          </a:p>
          <a:p>
            <a:pPr algn="just">
              <a:lnSpc>
                <a:spcPct val="150000"/>
              </a:lnSpc>
            </a:pPr>
            <a:r>
              <a:rPr lang="el-GR" altLang="el-GR" sz="2400" dirty="0">
                <a:solidFill>
                  <a:srgbClr val="002060"/>
                </a:solidFill>
                <a:cs typeface="Times New Roman" panose="02020603050405020304" pitchFamily="18" charset="0"/>
                <a:sym typeface="Symbol" panose="05050102010706020507" pitchFamily="18" charset="2"/>
              </a:rPr>
              <a:t></a:t>
            </a:r>
            <a:r>
              <a:rPr lang="el-GR" altLang="el-GR" sz="2400" dirty="0">
                <a:solidFill>
                  <a:srgbClr val="002060"/>
                </a:solidFill>
                <a:cs typeface="Times New Roman" panose="02020603050405020304" pitchFamily="18" charset="0"/>
              </a:rPr>
              <a:t> Η χλωροφύλλη </a:t>
            </a:r>
            <a:r>
              <a:rPr lang="el-GR" altLang="el-GR" sz="2400" dirty="0">
                <a:solidFill>
                  <a:srgbClr val="002060"/>
                </a:solidFill>
                <a:cs typeface="Times New Roman" panose="02020603050405020304" pitchFamily="18" charset="0"/>
                <a:sym typeface="Symbol" panose="05050102010706020507" pitchFamily="18" charset="2"/>
              </a:rPr>
              <a:t></a:t>
            </a:r>
            <a:r>
              <a:rPr lang="el-GR" altLang="el-GR" sz="2400" dirty="0">
                <a:solidFill>
                  <a:srgbClr val="002060"/>
                </a:solidFill>
                <a:cs typeface="Times New Roman" panose="02020603050405020304" pitchFamily="18" charset="0"/>
              </a:rPr>
              <a:t>α</a:t>
            </a:r>
          </a:p>
          <a:p>
            <a:pPr algn="just">
              <a:lnSpc>
                <a:spcPct val="150000"/>
              </a:lnSpc>
            </a:pPr>
            <a:r>
              <a:rPr lang="el-GR" altLang="el-GR" sz="2400" dirty="0">
                <a:solidFill>
                  <a:srgbClr val="002060"/>
                </a:solidFill>
                <a:cs typeface="Times New Roman" panose="02020603050405020304" pitchFamily="18" charset="0"/>
                <a:sym typeface="Symbol" panose="05050102010706020507" pitchFamily="18" charset="2"/>
              </a:rPr>
              <a:t></a:t>
            </a:r>
            <a:r>
              <a:rPr lang="el-GR" altLang="el-GR" sz="2400" dirty="0">
                <a:solidFill>
                  <a:srgbClr val="002060"/>
                </a:solidFill>
                <a:cs typeface="Times New Roman" panose="02020603050405020304" pitchFamily="18" charset="0"/>
              </a:rPr>
              <a:t> Η διαφάνεια</a:t>
            </a:r>
          </a:p>
          <a:p>
            <a:pPr algn="just">
              <a:lnSpc>
                <a:spcPct val="150000"/>
              </a:lnSpc>
            </a:pPr>
            <a:r>
              <a:rPr lang="el-GR" altLang="el-GR" sz="2400" dirty="0">
                <a:solidFill>
                  <a:srgbClr val="002060"/>
                </a:solidFill>
                <a:cs typeface="Times New Roman" panose="02020603050405020304" pitchFamily="18" charset="0"/>
                <a:sym typeface="Symbol" panose="05050102010706020507" pitchFamily="18" charset="2"/>
              </a:rPr>
              <a:t></a:t>
            </a:r>
            <a:r>
              <a:rPr lang="el-GR" altLang="el-GR" sz="2400" dirty="0">
                <a:solidFill>
                  <a:srgbClr val="002060"/>
                </a:solidFill>
                <a:cs typeface="Times New Roman" panose="02020603050405020304" pitchFamily="18" charset="0"/>
              </a:rPr>
              <a:t> Ποιοτική </a:t>
            </a:r>
            <a:r>
              <a:rPr lang="el-GR" altLang="el-GR" sz="2400" dirty="0">
                <a:solidFill>
                  <a:srgbClr val="002060"/>
                </a:solidFill>
                <a:cs typeface="Times New Roman" panose="02020603050405020304" pitchFamily="18" charset="0"/>
                <a:sym typeface="Symbol" panose="05050102010706020507" pitchFamily="18" charset="2"/>
              </a:rPr>
              <a:t></a:t>
            </a:r>
            <a:r>
              <a:rPr lang="el-GR" altLang="el-GR" sz="2400" dirty="0">
                <a:solidFill>
                  <a:srgbClr val="002060"/>
                </a:solidFill>
                <a:cs typeface="Times New Roman" panose="02020603050405020304" pitchFamily="18" charset="0"/>
              </a:rPr>
              <a:t> Ποσοτική σύσταση </a:t>
            </a:r>
            <a:r>
              <a:rPr lang="el-GR" altLang="el-GR" sz="2400" dirty="0" err="1">
                <a:solidFill>
                  <a:srgbClr val="002060"/>
                </a:solidFill>
                <a:cs typeface="Times New Roman" panose="02020603050405020304" pitchFamily="18" charset="0"/>
              </a:rPr>
              <a:t>φυτοπλαγτκού</a:t>
            </a:r>
            <a:endParaRPr lang="el-GR" altLang="el-GR" sz="2400" dirty="0">
              <a:solidFill>
                <a:srgbClr val="002060"/>
              </a:solidFill>
              <a:cs typeface="Times New Roman" panose="02020603050405020304" pitchFamily="18" charset="0"/>
            </a:endParaRPr>
          </a:p>
          <a:p>
            <a:pPr marL="342900" indent="-342900" algn="just">
              <a:lnSpc>
                <a:spcPct val="150000"/>
              </a:lnSpc>
              <a:buFont typeface="Symbol" panose="05050102010706020507" pitchFamily="18" charset="2"/>
              <a:buChar char="-"/>
            </a:pPr>
            <a:r>
              <a:rPr lang="el-GR" altLang="el-GR" sz="2400" dirty="0">
                <a:solidFill>
                  <a:srgbClr val="002060"/>
                </a:solidFill>
                <a:cs typeface="Times New Roman" panose="02020603050405020304" pitchFamily="18" charset="0"/>
              </a:rPr>
              <a:t>Βιοποικιλότητα ειδών</a:t>
            </a:r>
          </a:p>
          <a:p>
            <a:pPr marL="342900" indent="-342900" algn="just">
              <a:lnSpc>
                <a:spcPct val="150000"/>
              </a:lnSpc>
              <a:buFont typeface="Symbol" panose="05050102010706020507" pitchFamily="18" charset="2"/>
              <a:buChar char="-"/>
            </a:pPr>
            <a:r>
              <a:rPr lang="el-GR" altLang="el-GR" sz="2400" dirty="0">
                <a:solidFill>
                  <a:srgbClr val="002060"/>
                </a:solidFill>
                <a:cs typeface="Times New Roman" panose="02020603050405020304" pitchFamily="18" charset="0"/>
              </a:rPr>
              <a:t>Διάρκεια και συχνότητα ανθίσεων</a:t>
            </a:r>
          </a:p>
        </p:txBody>
      </p:sp>
    </p:spTree>
    <p:extLst>
      <p:ext uri="{BB962C8B-B14F-4D97-AF65-F5344CB8AC3E}">
        <p14:creationId xmlns:p14="http://schemas.microsoft.com/office/powerpoint/2010/main" val="3640915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BEB3A6C3-8DDD-4359-871A-C6F053B5F5A3}"/>
              </a:ext>
            </a:extLst>
          </p:cNvPr>
          <p:cNvSpPr txBox="1">
            <a:spLocks noChangeArrowheads="1"/>
          </p:cNvSpPr>
          <p:nvPr/>
        </p:nvSpPr>
        <p:spPr bwMode="auto">
          <a:xfrm>
            <a:off x="2117726" y="955675"/>
            <a:ext cx="7483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ltLang="el-GR"/>
          </a:p>
        </p:txBody>
      </p:sp>
      <p:sp>
        <p:nvSpPr>
          <p:cNvPr id="12291" name="Text Box 3">
            <a:extLst>
              <a:ext uri="{FF2B5EF4-FFF2-40B4-BE49-F238E27FC236}">
                <a16:creationId xmlns:a16="http://schemas.microsoft.com/office/drawing/2014/main" id="{2BF46790-114E-469B-AE7D-6FC82B7EA128}"/>
              </a:ext>
            </a:extLst>
          </p:cNvPr>
          <p:cNvSpPr txBox="1">
            <a:spLocks noChangeArrowheads="1"/>
          </p:cNvSpPr>
          <p:nvPr/>
        </p:nvSpPr>
        <p:spPr bwMode="auto">
          <a:xfrm>
            <a:off x="2193926" y="803275"/>
            <a:ext cx="7788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ltLang="el-GR"/>
          </a:p>
        </p:txBody>
      </p:sp>
      <p:sp>
        <p:nvSpPr>
          <p:cNvPr id="12292" name="Text Box 4">
            <a:extLst>
              <a:ext uri="{FF2B5EF4-FFF2-40B4-BE49-F238E27FC236}">
                <a16:creationId xmlns:a16="http://schemas.microsoft.com/office/drawing/2014/main" id="{BD7FFFCB-E9EA-47F3-AE7B-5668088A1AF9}"/>
              </a:ext>
            </a:extLst>
          </p:cNvPr>
          <p:cNvSpPr txBox="1">
            <a:spLocks noChangeArrowheads="1"/>
          </p:cNvSpPr>
          <p:nvPr/>
        </p:nvSpPr>
        <p:spPr bwMode="auto">
          <a:xfrm>
            <a:off x="2346326" y="803275"/>
            <a:ext cx="7483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ltLang="el-GR"/>
          </a:p>
        </p:txBody>
      </p:sp>
      <p:sp>
        <p:nvSpPr>
          <p:cNvPr id="12293" name="Text Box 5">
            <a:extLst>
              <a:ext uri="{FF2B5EF4-FFF2-40B4-BE49-F238E27FC236}">
                <a16:creationId xmlns:a16="http://schemas.microsoft.com/office/drawing/2014/main" id="{A0342038-36B6-4C37-8CA1-33458989FF0A}"/>
              </a:ext>
            </a:extLst>
          </p:cNvPr>
          <p:cNvSpPr txBox="1">
            <a:spLocks noChangeArrowheads="1"/>
          </p:cNvSpPr>
          <p:nvPr/>
        </p:nvSpPr>
        <p:spPr bwMode="auto">
          <a:xfrm>
            <a:off x="2270126" y="727075"/>
            <a:ext cx="77120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ltLang="el-GR"/>
          </a:p>
        </p:txBody>
      </p:sp>
      <p:sp>
        <p:nvSpPr>
          <p:cNvPr id="12322" name="Text Box 34">
            <a:extLst>
              <a:ext uri="{FF2B5EF4-FFF2-40B4-BE49-F238E27FC236}">
                <a16:creationId xmlns:a16="http://schemas.microsoft.com/office/drawing/2014/main" id="{A523632F-4BE5-4463-997B-8AF3D2CE9F07}"/>
              </a:ext>
            </a:extLst>
          </p:cNvPr>
          <p:cNvSpPr txBox="1">
            <a:spLocks noChangeArrowheads="1"/>
          </p:cNvSpPr>
          <p:nvPr/>
        </p:nvSpPr>
        <p:spPr bwMode="auto">
          <a:xfrm>
            <a:off x="326572" y="422275"/>
            <a:ext cx="11560628"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altLang="el-GR" sz="3200" b="1" dirty="0">
                <a:solidFill>
                  <a:srgbClr val="002060"/>
                </a:solidFill>
              </a:rPr>
              <a:t>Εξωτερική τροφοδοσία (</a:t>
            </a:r>
            <a:r>
              <a:rPr lang="en-US" altLang="el-GR" sz="3200" b="1" dirty="0">
                <a:solidFill>
                  <a:srgbClr val="002060"/>
                </a:solidFill>
              </a:rPr>
              <a:t>external loading) </a:t>
            </a:r>
            <a:r>
              <a:rPr lang="el-GR" altLang="el-GR" sz="3200" b="1" dirty="0">
                <a:solidFill>
                  <a:srgbClr val="002060"/>
                </a:solidFill>
              </a:rPr>
              <a:t>--- </a:t>
            </a:r>
            <a:endParaRPr lang="en-US" altLang="el-GR" sz="3200" b="1" dirty="0">
              <a:solidFill>
                <a:srgbClr val="002060"/>
              </a:solidFill>
            </a:endParaRPr>
          </a:p>
          <a:p>
            <a:pPr algn="ctr"/>
            <a:r>
              <a:rPr lang="el-GR" altLang="el-GR" sz="3200" b="1" dirty="0">
                <a:solidFill>
                  <a:srgbClr val="002060"/>
                </a:solidFill>
              </a:rPr>
              <a:t> απόκριση ευτροφισμού</a:t>
            </a:r>
          </a:p>
          <a:p>
            <a:endParaRPr lang="el-GR" altLang="el-GR" sz="2400" dirty="0">
              <a:solidFill>
                <a:srgbClr val="002060"/>
              </a:solidFill>
            </a:endParaRPr>
          </a:p>
          <a:p>
            <a:endParaRPr lang="el-GR" altLang="el-GR" sz="2400" dirty="0">
              <a:solidFill>
                <a:srgbClr val="002060"/>
              </a:solidFill>
            </a:endParaRPr>
          </a:p>
          <a:p>
            <a:r>
              <a:rPr lang="el-GR" altLang="el-GR" sz="2400" dirty="0">
                <a:solidFill>
                  <a:srgbClr val="002060"/>
                </a:solidFill>
              </a:rPr>
              <a:t>Εισροή </a:t>
            </a:r>
            <a:r>
              <a:rPr lang="en-US" altLang="el-GR" sz="2400" dirty="0">
                <a:solidFill>
                  <a:srgbClr val="002060"/>
                </a:solidFill>
              </a:rPr>
              <a:t>P</a:t>
            </a:r>
          </a:p>
          <a:p>
            <a:endParaRPr lang="en-US" altLang="el-GR" sz="2400" dirty="0">
              <a:solidFill>
                <a:srgbClr val="002060"/>
              </a:solidFill>
            </a:endParaRPr>
          </a:p>
          <a:p>
            <a:r>
              <a:rPr lang="el-GR" altLang="el-GR" sz="2400" dirty="0">
                <a:solidFill>
                  <a:srgbClr val="002060"/>
                </a:solidFill>
              </a:rPr>
              <a:t>Αύξηση συγκέντρωσης </a:t>
            </a:r>
            <a:r>
              <a:rPr lang="en-US" altLang="el-GR" sz="2400" dirty="0">
                <a:solidFill>
                  <a:srgbClr val="002060"/>
                </a:solidFill>
              </a:rPr>
              <a:t>P</a:t>
            </a:r>
          </a:p>
          <a:p>
            <a:endParaRPr lang="en-US" altLang="el-GR" sz="2400" dirty="0">
              <a:solidFill>
                <a:srgbClr val="002060"/>
              </a:solidFill>
            </a:endParaRPr>
          </a:p>
          <a:p>
            <a:r>
              <a:rPr lang="el-GR" altLang="el-GR" sz="2400" dirty="0">
                <a:solidFill>
                  <a:srgbClr val="002060"/>
                </a:solidFill>
              </a:rPr>
              <a:t>Αύξηση συγκέντρωσης χλωροφύλλης</a:t>
            </a:r>
          </a:p>
          <a:p>
            <a:endParaRPr lang="el-GR" altLang="el-GR" sz="2400" dirty="0">
              <a:solidFill>
                <a:srgbClr val="002060"/>
              </a:solidFill>
            </a:endParaRPr>
          </a:p>
          <a:p>
            <a:r>
              <a:rPr lang="el-GR" altLang="el-GR" sz="2400" dirty="0">
                <a:solidFill>
                  <a:srgbClr val="002060"/>
                </a:solidFill>
              </a:rPr>
              <a:t>Μείωση διαφάνειας (δίσκου </a:t>
            </a:r>
            <a:r>
              <a:rPr lang="en-US" altLang="el-GR" sz="2400" dirty="0">
                <a:solidFill>
                  <a:srgbClr val="002060"/>
                </a:solidFill>
              </a:rPr>
              <a:t>Secchi</a:t>
            </a:r>
            <a:r>
              <a:rPr lang="el-GR" altLang="el-GR" sz="2400" dirty="0">
                <a:solidFill>
                  <a:srgbClr val="002060"/>
                </a:solidFill>
              </a:rPr>
              <a:t>) – βάθος </a:t>
            </a:r>
            <a:r>
              <a:rPr lang="el-GR" altLang="el-GR" sz="2400" dirty="0" err="1">
                <a:solidFill>
                  <a:srgbClr val="002060"/>
                </a:solidFill>
              </a:rPr>
              <a:t>εύφωτης</a:t>
            </a:r>
            <a:r>
              <a:rPr lang="el-GR" altLang="el-GR" sz="2400" dirty="0">
                <a:solidFill>
                  <a:srgbClr val="002060"/>
                </a:solidFill>
              </a:rPr>
              <a:t> ζώνης</a:t>
            </a:r>
          </a:p>
          <a:p>
            <a:endParaRPr lang="el-GR" altLang="el-GR" sz="2400" dirty="0">
              <a:solidFill>
                <a:srgbClr val="002060"/>
              </a:solidFill>
            </a:endParaRPr>
          </a:p>
          <a:p>
            <a:r>
              <a:rPr lang="el-GR" altLang="el-GR" sz="2400" dirty="0">
                <a:solidFill>
                  <a:srgbClr val="002060"/>
                </a:solidFill>
              </a:rPr>
              <a:t>Μοντέλο  </a:t>
            </a:r>
            <a:r>
              <a:rPr lang="en-US" altLang="el-GR" sz="2400" dirty="0" err="1">
                <a:solidFill>
                  <a:srgbClr val="002060"/>
                </a:solidFill>
              </a:rPr>
              <a:t>Vollenweider</a:t>
            </a:r>
            <a:endParaRPr lang="el-GR" altLang="el-GR" sz="2400" dirty="0">
              <a:solidFill>
                <a:srgbClr val="002060"/>
              </a:solidFill>
            </a:endParaRPr>
          </a:p>
        </p:txBody>
      </p:sp>
    </p:spTree>
    <p:extLst>
      <p:ext uri="{BB962C8B-B14F-4D97-AF65-F5344CB8AC3E}">
        <p14:creationId xmlns:p14="http://schemas.microsoft.com/office/powerpoint/2010/main" val="228352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615141" y="781396"/>
            <a:ext cx="10939549" cy="5527924"/>
          </a:xfrm>
        </p:spPr>
        <p:txBody>
          <a:bodyPr>
            <a:noAutofit/>
          </a:bodyPr>
          <a:lstStyle/>
          <a:p>
            <a:r>
              <a:rPr lang="el-GR" sz="2600" dirty="0">
                <a:solidFill>
                  <a:srgbClr val="002060"/>
                </a:solidFill>
              </a:rPr>
              <a:t>Χημικά</a:t>
            </a:r>
            <a:r>
              <a:rPr lang="en-US" sz="2600" dirty="0">
                <a:solidFill>
                  <a:srgbClr val="002060"/>
                </a:solidFill>
              </a:rPr>
              <a:t> &amp; </a:t>
            </a:r>
            <a:r>
              <a:rPr lang="el-GR" sz="2600" dirty="0">
                <a:solidFill>
                  <a:srgbClr val="002060"/>
                </a:solidFill>
              </a:rPr>
              <a:t>θρεπτικά</a:t>
            </a:r>
            <a:r>
              <a:rPr lang="en-US" sz="2600" dirty="0">
                <a:solidFill>
                  <a:srgbClr val="002060"/>
                </a:solidFill>
              </a:rPr>
              <a:t> </a:t>
            </a:r>
            <a:r>
              <a:rPr lang="el-GR" sz="2600" dirty="0">
                <a:solidFill>
                  <a:srgbClr val="002060"/>
                </a:solidFill>
              </a:rPr>
              <a:t>στο νερό από</a:t>
            </a:r>
            <a:r>
              <a:rPr lang="en-US" sz="2600" dirty="0">
                <a:solidFill>
                  <a:srgbClr val="002060"/>
                </a:solidFill>
              </a:rPr>
              <a:t>:</a:t>
            </a:r>
          </a:p>
          <a:p>
            <a:pPr marL="1082675" defTabSz="801688">
              <a:spcBef>
                <a:spcPts val="0"/>
              </a:spcBef>
              <a:buFont typeface="Wingdings" pitchFamily="2" charset="2"/>
              <a:buChar char="ü"/>
            </a:pPr>
            <a:r>
              <a:rPr lang="el-GR" sz="2400" dirty="0">
                <a:solidFill>
                  <a:srgbClr val="002060"/>
                </a:solidFill>
              </a:rPr>
              <a:t>Διάβρωση</a:t>
            </a:r>
            <a:endParaRPr lang="en-US" sz="2400" dirty="0">
              <a:solidFill>
                <a:srgbClr val="002060"/>
              </a:solidFill>
            </a:endParaRPr>
          </a:p>
          <a:p>
            <a:pPr marL="1082675" defTabSz="801688">
              <a:spcBef>
                <a:spcPts val="0"/>
              </a:spcBef>
              <a:buFont typeface="Wingdings" pitchFamily="2" charset="2"/>
              <a:buChar char="ü"/>
            </a:pPr>
            <a:r>
              <a:rPr lang="el-GR" sz="2400" dirty="0" err="1">
                <a:solidFill>
                  <a:srgbClr val="002060"/>
                </a:solidFill>
              </a:rPr>
              <a:t>Επαναιώρηση</a:t>
            </a:r>
            <a:r>
              <a:rPr lang="el-GR" sz="2400" dirty="0">
                <a:solidFill>
                  <a:srgbClr val="002060"/>
                </a:solidFill>
              </a:rPr>
              <a:t> ιζημάτων
</a:t>
            </a:r>
            <a:r>
              <a:rPr lang="en-US" sz="2400" dirty="0">
                <a:solidFill>
                  <a:srgbClr val="002060"/>
                </a:solidFill>
              </a:rPr>
              <a:t>Watershed leaching (urban-forest-agricultural areas)</a:t>
            </a:r>
            <a:endParaRPr lang="el-GR" sz="2400" dirty="0">
              <a:solidFill>
                <a:srgbClr val="002060"/>
              </a:solidFill>
            </a:endParaRPr>
          </a:p>
          <a:p>
            <a:pPr marL="1082675" defTabSz="801688">
              <a:spcBef>
                <a:spcPts val="0"/>
              </a:spcBef>
              <a:buFont typeface="Wingdings" pitchFamily="2" charset="2"/>
              <a:buChar char="ü"/>
            </a:pPr>
            <a:endParaRPr lang="en-US" sz="2200" dirty="0">
              <a:solidFill>
                <a:srgbClr val="002060"/>
              </a:solidFill>
            </a:endParaRPr>
          </a:p>
          <a:p>
            <a:pPr marL="363538" indent="0" defTabSz="801688">
              <a:spcBef>
                <a:spcPts val="0"/>
              </a:spcBef>
              <a:buNone/>
            </a:pPr>
            <a:r>
              <a:rPr lang="el-GR" sz="2600" dirty="0">
                <a:solidFill>
                  <a:srgbClr val="002060"/>
                </a:solidFill>
              </a:rPr>
              <a:t>τροποποίηση του χημικού περιβάλλοντος &amp; τροποποίηση της </a:t>
            </a:r>
            <a:r>
              <a:rPr lang="el-GR" sz="2600" dirty="0" err="1">
                <a:solidFill>
                  <a:srgbClr val="002060"/>
                </a:solidFill>
              </a:rPr>
              <a:t>μορφομετρίας</a:t>
            </a:r>
            <a:r>
              <a:rPr lang="el-GR" sz="2600" dirty="0">
                <a:solidFill>
                  <a:srgbClr val="002060"/>
                </a:solidFill>
              </a:rPr>
              <a:t>
</a:t>
            </a:r>
          </a:p>
          <a:p>
            <a:pPr marL="363538" indent="0" defTabSz="801688">
              <a:spcBef>
                <a:spcPts val="0"/>
              </a:spcBef>
              <a:buNone/>
            </a:pPr>
            <a:endParaRPr lang="en-US" sz="2400" dirty="0">
              <a:solidFill>
                <a:srgbClr val="002060"/>
              </a:solidFill>
            </a:endParaRPr>
          </a:p>
          <a:p>
            <a:pPr defTabSz="801688">
              <a:spcBef>
                <a:spcPts val="0"/>
              </a:spcBef>
            </a:pPr>
            <a:r>
              <a:rPr lang="el-GR" sz="2600" dirty="0">
                <a:solidFill>
                  <a:srgbClr val="002060"/>
                </a:solidFill>
              </a:rPr>
              <a:t>Αβιοτικοί παράγοντες = παράμετροι σε αναλύσεις νερού που δεν συνδέονται άμεσα με ζωντανούς οργανισμούς (π.χ. θερμοκρασία, </a:t>
            </a:r>
            <a:r>
              <a:rPr lang="el-GR" sz="2600" dirty="0" err="1">
                <a:solidFill>
                  <a:srgbClr val="002060"/>
                </a:solidFill>
              </a:rPr>
              <a:t>pH</a:t>
            </a:r>
            <a:r>
              <a:rPr lang="el-GR" sz="2600" dirty="0">
                <a:solidFill>
                  <a:srgbClr val="002060"/>
                </a:solidFill>
              </a:rPr>
              <a:t>, D.O., αγωγιμότητα, θολότητα) που δρουν ως οδηγοί της ποιότητας του νερού και του είδους της χλωρίδας και της πανίδας που αναμένεται να ζήσει μέσα και γύρω από αυτό</a:t>
            </a:r>
            <a:br>
              <a:rPr lang="en-GB" sz="2400" dirty="0">
                <a:solidFill>
                  <a:srgbClr val="002060"/>
                </a:solidFill>
              </a:rPr>
            </a:br>
            <a:endParaRPr lang="en-US" sz="2400" dirty="0">
              <a:solidFill>
                <a:srgbClr val="002060"/>
              </a:solidFill>
            </a:endParaRPr>
          </a:p>
        </p:txBody>
      </p:sp>
    </p:spTree>
    <p:extLst>
      <p:ext uri="{BB962C8B-B14F-4D97-AF65-F5344CB8AC3E}">
        <p14:creationId xmlns:p14="http://schemas.microsoft.com/office/powerpoint/2010/main" val="673375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8F39A1-2C15-FF41-39FA-FA1CFEA4F3E1}"/>
              </a:ext>
            </a:extLst>
          </p:cNvPr>
          <p:cNvSpPr>
            <a:spLocks noGrp="1"/>
          </p:cNvSpPr>
          <p:nvPr>
            <p:ph type="title"/>
          </p:nvPr>
        </p:nvSpPr>
        <p:spPr/>
        <p:txBody>
          <a:bodyPr/>
          <a:lstStyle/>
          <a:p>
            <a:r>
              <a:rPr lang="el-GR" b="1" dirty="0">
                <a:solidFill>
                  <a:srgbClr val="002060"/>
                </a:solidFill>
                <a:effectLst>
                  <a:outerShdw blurRad="38100" dist="38100" dir="2700000" algn="tl">
                    <a:srgbClr val="000000">
                      <a:alpha val="43137"/>
                    </a:srgbClr>
                  </a:outerShdw>
                </a:effectLst>
              </a:rPr>
              <a:t>Τροφικά πλέγματα</a:t>
            </a:r>
          </a:p>
        </p:txBody>
      </p:sp>
      <p:pic>
        <p:nvPicPr>
          <p:cNvPr id="4" name="Picture 2" descr="detrital_food_web_moore_fig1_gr">
            <a:extLst>
              <a:ext uri="{FF2B5EF4-FFF2-40B4-BE49-F238E27FC236}">
                <a16:creationId xmlns:a16="http://schemas.microsoft.com/office/drawing/2014/main" id="{03B51151-CE93-A0D4-E18A-BD934BAFB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567" y="1519462"/>
            <a:ext cx="5536866" cy="49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94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52238361-07F2-893B-270B-65B9D2639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385" y="0"/>
            <a:ext cx="8540833" cy="3777916"/>
          </a:xfrm>
          <a:prstGeom prst="rect">
            <a:avLst/>
          </a:prstGeom>
        </p:spPr>
      </p:pic>
      <p:pic>
        <p:nvPicPr>
          <p:cNvPr id="6" name="Θέση περιεχομένου 3865">
            <a:extLst>
              <a:ext uri="{FF2B5EF4-FFF2-40B4-BE49-F238E27FC236}">
                <a16:creationId xmlns:a16="http://schemas.microsoft.com/office/drawing/2014/main" id="{7034F5A0-9B76-EB2C-A794-7DBFE5AE8F37}"/>
              </a:ext>
            </a:extLst>
          </p:cNvPr>
          <p:cNvPicPr>
            <a:picLocks noChangeAspect="1"/>
          </p:cNvPicPr>
          <p:nvPr/>
        </p:nvPicPr>
        <p:blipFill>
          <a:blip r:embed="rId3"/>
          <a:stretch>
            <a:fillRect/>
          </a:stretch>
        </p:blipFill>
        <p:spPr>
          <a:xfrm>
            <a:off x="855579" y="3912853"/>
            <a:ext cx="4423611" cy="2784310"/>
          </a:xfrm>
          <a:prstGeom prst="rect">
            <a:avLst/>
          </a:prstGeom>
        </p:spPr>
      </p:pic>
    </p:spTree>
    <p:extLst>
      <p:ext uri="{BB962C8B-B14F-4D97-AF65-F5344CB8AC3E}">
        <p14:creationId xmlns:p14="http://schemas.microsoft.com/office/powerpoint/2010/main" val="1431832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8F39A1-2C15-FF41-39FA-FA1CFEA4F3E1}"/>
              </a:ext>
            </a:extLst>
          </p:cNvPr>
          <p:cNvSpPr>
            <a:spLocks noGrp="1"/>
          </p:cNvSpPr>
          <p:nvPr>
            <p:ph type="title"/>
          </p:nvPr>
        </p:nvSpPr>
        <p:spPr/>
        <p:txBody>
          <a:bodyPr/>
          <a:lstStyle/>
          <a:p>
            <a:r>
              <a:rPr lang="el-GR" b="1" dirty="0" err="1">
                <a:solidFill>
                  <a:srgbClr val="002060"/>
                </a:solidFill>
                <a:effectLst>
                  <a:outerShdw blurRad="38100" dist="38100" dir="2700000" algn="tl">
                    <a:srgbClr val="000000">
                      <a:alpha val="43137"/>
                    </a:srgbClr>
                  </a:outerShdw>
                </a:effectLst>
              </a:rPr>
              <a:t>Υδρομορφολογία</a:t>
            </a:r>
            <a:r>
              <a:rPr lang="el-GR" b="1" dirty="0">
                <a:solidFill>
                  <a:srgbClr val="002060"/>
                </a:solidFill>
                <a:effectLst>
                  <a:outerShdw blurRad="38100" dist="38100" dir="2700000" algn="tl">
                    <a:srgbClr val="000000">
                      <a:alpha val="43137"/>
                    </a:srgbClr>
                  </a:outerShdw>
                </a:effectLst>
              </a:rPr>
              <a:t> Ρεόντων Υδάτων</a:t>
            </a:r>
          </a:p>
        </p:txBody>
      </p:sp>
      <p:sp>
        <p:nvSpPr>
          <p:cNvPr id="5" name="Θέση περιεχομένου 4">
            <a:extLst>
              <a:ext uri="{FF2B5EF4-FFF2-40B4-BE49-F238E27FC236}">
                <a16:creationId xmlns:a16="http://schemas.microsoft.com/office/drawing/2014/main" id="{30F56070-A5C0-3BD7-67C6-98A1B0142106}"/>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3436321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solidFill>
                  <a:srgbClr val="002060"/>
                </a:solidFill>
              </a:rPr>
              <a:t>Ροή νερού σε ρεύμα
</a:t>
            </a:r>
          </a:p>
        </p:txBody>
      </p:sp>
      <p:sp>
        <p:nvSpPr>
          <p:cNvPr id="6" name="Θέση περιεχομένου 5"/>
          <p:cNvSpPr>
            <a:spLocks noGrp="1"/>
          </p:cNvSpPr>
          <p:nvPr>
            <p:ph idx="1"/>
          </p:nvPr>
        </p:nvSpPr>
        <p:spPr>
          <a:xfrm>
            <a:off x="838201" y="1340768"/>
            <a:ext cx="10882744" cy="5040560"/>
          </a:xfrm>
        </p:spPr>
        <p:txBody>
          <a:bodyPr>
            <a:normAutofit fontScale="85000" lnSpcReduction="20000"/>
          </a:bodyPr>
          <a:lstStyle/>
          <a:p>
            <a:pPr lvl="0"/>
            <a:r>
              <a:rPr lang="el-GR" dirty="0">
                <a:solidFill>
                  <a:srgbClr val="002060"/>
                </a:solidFill>
              </a:rPr>
              <a:t>Τα ποτάμια αντιπροσωπεύουν την περίσσεια βροχοπτώσεων στις χερσαίες περιοχές [Βροχόπτωση – Εξάτμιση (70% Βροχόπτωση) – διείσδυση στα υπόγεια ύδατα] που ρέει μέσω καναλιών προς τη θάλασσα</a:t>
            </a:r>
            <a:r>
              <a:rPr lang="en-US" dirty="0">
                <a:solidFill>
                  <a:srgbClr val="002060"/>
                </a:solidFill>
              </a:rPr>
              <a:t>.</a:t>
            </a:r>
            <a:endParaRPr lang="el-GR" dirty="0">
              <a:solidFill>
                <a:srgbClr val="002060"/>
              </a:solidFill>
            </a:endParaRPr>
          </a:p>
          <a:p>
            <a:r>
              <a:rPr lang="en-US" dirty="0">
                <a:solidFill>
                  <a:srgbClr val="002060"/>
                </a:solidFill>
              </a:rPr>
              <a:t>2 </a:t>
            </a:r>
            <a:r>
              <a:rPr lang="el-GR" dirty="0">
                <a:solidFill>
                  <a:srgbClr val="002060"/>
                </a:solidFill>
              </a:rPr>
              <a:t>Τύποι ροής νερού</a:t>
            </a:r>
            <a:r>
              <a:rPr lang="en-US" dirty="0">
                <a:solidFill>
                  <a:srgbClr val="002060"/>
                </a:solidFill>
              </a:rPr>
              <a:t>:</a:t>
            </a:r>
          </a:p>
          <a:p>
            <a:pPr marL="712788" indent="-350838">
              <a:buFont typeface="Wingdings" pitchFamily="2" charset="2"/>
              <a:buChar char="ü"/>
            </a:pPr>
            <a:r>
              <a:rPr lang="en-US" u="sng" dirty="0">
                <a:solidFill>
                  <a:srgbClr val="002060"/>
                </a:solidFill>
              </a:rPr>
              <a:t>Laminar flow</a:t>
            </a:r>
            <a:r>
              <a:rPr lang="en-US" dirty="0">
                <a:solidFill>
                  <a:srgbClr val="002060"/>
                </a:solidFill>
              </a:rPr>
              <a:t> – </a:t>
            </a:r>
            <a:r>
              <a:rPr lang="el-GR" sz="2900" dirty="0">
                <a:solidFill>
                  <a:srgbClr val="002060"/>
                </a:solidFill>
              </a:rPr>
              <a:t>εμφανίζεται όταν το νερό κινείται πολύ αργά. Όλες οι μονάδες νερού ρέουν παράλληλα με την ίδια ταχύτητα</a:t>
            </a:r>
            <a:endParaRPr lang="en-US" sz="2900" dirty="0">
              <a:solidFill>
                <a:srgbClr val="002060"/>
              </a:solidFill>
            </a:endParaRPr>
          </a:p>
          <a:p>
            <a:pPr marL="712788" indent="-350838">
              <a:buFont typeface="Wingdings" pitchFamily="2" charset="2"/>
              <a:buChar char="ü"/>
            </a:pPr>
            <a:r>
              <a:rPr lang="en-US" u="sng" dirty="0">
                <a:solidFill>
                  <a:srgbClr val="002060"/>
                </a:solidFill>
              </a:rPr>
              <a:t>Turbulent flow</a:t>
            </a:r>
            <a:r>
              <a:rPr lang="en-US" dirty="0">
                <a:solidFill>
                  <a:srgbClr val="002060"/>
                </a:solidFill>
              </a:rPr>
              <a:t> – </a:t>
            </a:r>
            <a:r>
              <a:rPr lang="el-GR" sz="2900" dirty="0">
                <a:solidFill>
                  <a:srgbClr val="002060"/>
                </a:solidFill>
              </a:rPr>
              <a:t>εμφανίζεται όταν αυξάνεται η ταχύτητα. Το πιο συνηθισμένο μοτίβο ροής, που χαρακτηρίζεται από αστάθεια, με γειτονικές μονάδες νερού που κινούνται σε διαφορετικές κατευθύνσεις και με διαφορετικές ταχύτητες
</a:t>
            </a:r>
            <a:r>
              <a:rPr lang="el-GR" dirty="0">
                <a:solidFill>
                  <a:srgbClr val="002060"/>
                </a:solidFill>
              </a:rPr>
              <a:t>Η ταχύτητα επηρεάζει τη φύση του υποστρώματος και των ζώντων οργανισμών. Η τρέχουσα ταχύτητα μεταβάλλεται εντός της διατομής ενός ρέματος λόγω τριβής, </a:t>
            </a:r>
            <a:r>
              <a:rPr lang="el-GR" dirty="0" err="1">
                <a:solidFill>
                  <a:srgbClr val="002060"/>
                </a:solidFill>
              </a:rPr>
              <a:t>ημιτονικότητας</a:t>
            </a:r>
            <a:r>
              <a:rPr lang="el-GR" dirty="0">
                <a:solidFill>
                  <a:srgbClr val="002060"/>
                </a:solidFill>
              </a:rPr>
              <a:t> και εμποδίων. Η υψηλότερη ταχύτητα </a:t>
            </a:r>
            <a:r>
              <a:rPr lang="el-GR" dirty="0" err="1">
                <a:solidFill>
                  <a:srgbClr val="002060"/>
                </a:solidFill>
              </a:rPr>
              <a:t>μετράται</a:t>
            </a:r>
            <a:r>
              <a:rPr lang="el-GR" dirty="0">
                <a:solidFill>
                  <a:srgbClr val="002060"/>
                </a:solidFill>
              </a:rPr>
              <a:t> κοντά στην επιφάνεια και στο κέντρο ενός ρεύματος και μειώνεται ως συνάρτηση του βάθους</a:t>
            </a:r>
          </a:p>
        </p:txBody>
      </p:sp>
    </p:spTree>
    <p:extLst>
      <p:ext uri="{BB962C8B-B14F-4D97-AF65-F5344CB8AC3E}">
        <p14:creationId xmlns:p14="http://schemas.microsoft.com/office/powerpoint/2010/main" val="1648070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solidFill>
                  <a:srgbClr val="002060"/>
                </a:solidFill>
              </a:rPr>
              <a:t>Παροχή ρέματος</a:t>
            </a:r>
          </a:p>
        </p:txBody>
      </p:sp>
      <p:sp>
        <p:nvSpPr>
          <p:cNvPr id="2" name="Θέση περιεχομένου 1"/>
          <p:cNvSpPr>
            <a:spLocks noGrp="1"/>
          </p:cNvSpPr>
          <p:nvPr>
            <p:ph idx="1"/>
          </p:nvPr>
        </p:nvSpPr>
        <p:spPr/>
        <p:txBody>
          <a:bodyPr>
            <a:noAutofit/>
          </a:bodyPr>
          <a:lstStyle/>
          <a:p>
            <a:r>
              <a:rPr lang="el-GR" sz="2400" dirty="0">
                <a:solidFill>
                  <a:srgbClr val="002060"/>
                </a:solidFill>
              </a:rPr>
              <a:t>Είναι ο όγκος του νερού που διέρχεται από ένα δεδομένο σημείο κατά τη διάρκεια μιας δεδομένης χρονικής περιόδου (m</a:t>
            </a:r>
            <a:r>
              <a:rPr lang="el-GR" sz="2400" baseline="30000" dirty="0">
                <a:solidFill>
                  <a:srgbClr val="002060"/>
                </a:solidFill>
              </a:rPr>
              <a:t>3</a:t>
            </a:r>
            <a:r>
              <a:rPr lang="el-GR" sz="2400" dirty="0">
                <a:solidFill>
                  <a:srgbClr val="002060"/>
                </a:solidFill>
              </a:rPr>
              <a:t>/</a:t>
            </a:r>
            <a:r>
              <a:rPr lang="el-GR" sz="2400" dirty="0" err="1">
                <a:solidFill>
                  <a:srgbClr val="002060"/>
                </a:solidFill>
              </a:rPr>
              <a:t>sec</a:t>
            </a:r>
            <a:r>
              <a:rPr lang="el-GR" sz="2400" dirty="0">
                <a:solidFill>
                  <a:srgbClr val="002060"/>
                </a:solidFill>
              </a:rPr>
              <a:t>)
Εξαρτάται από το πλάτος, το βάθος και την ταχύτητα του καναλιού. Αυξάνεται όταν ένας ποταμός λαμβάνει νερό από τους παραποτάμους του
Η απόρριψη ελέγχει τη χημεία του νερού (μέσω αραίωσης) &amp; σχετίζεται με τη μεταφορά αιωρούμενων ιζημάτων
Οι μακροχρόνιες μηνιαίες απορρίψεις χαρακτηρίζουν το καθεστώς ενός ποταμού. Η γραφική παράσταση της απόρριψης μέσω του χρόνου ονομάζεται "</a:t>
            </a:r>
            <a:r>
              <a:rPr lang="el-GR" sz="2400" dirty="0" err="1">
                <a:solidFill>
                  <a:srgbClr val="002060"/>
                </a:solidFill>
              </a:rPr>
              <a:t>υδρογράφημα</a:t>
            </a:r>
            <a:r>
              <a:rPr lang="en-US" sz="2400" dirty="0">
                <a:solidFill>
                  <a:srgbClr val="002060"/>
                </a:solidFill>
              </a:rPr>
              <a:t>”</a:t>
            </a:r>
            <a:endParaRPr lang="el-GR" sz="2400" dirty="0">
              <a:solidFill>
                <a:srgbClr val="002060"/>
              </a:solidFill>
            </a:endParaRPr>
          </a:p>
        </p:txBody>
      </p:sp>
    </p:spTree>
    <p:extLst>
      <p:ext uri="{BB962C8B-B14F-4D97-AF65-F5344CB8AC3E}">
        <p14:creationId xmlns:p14="http://schemas.microsoft.com/office/powerpoint/2010/main" val="2771538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solidFill>
                  <a:srgbClr val="002060"/>
                </a:solidFill>
              </a:rPr>
              <a:t>Μεταφορά Υλικού
</a:t>
            </a:r>
          </a:p>
        </p:txBody>
      </p:sp>
      <p:sp>
        <p:nvSpPr>
          <p:cNvPr id="2" name="Θέση περιεχομένου 1"/>
          <p:cNvSpPr>
            <a:spLocks noGrp="1"/>
          </p:cNvSpPr>
          <p:nvPr>
            <p:ph idx="1"/>
          </p:nvPr>
        </p:nvSpPr>
        <p:spPr>
          <a:xfrm>
            <a:off x="315884" y="1440000"/>
            <a:ext cx="11037916" cy="4916350"/>
          </a:xfrm>
        </p:spPr>
        <p:txBody>
          <a:bodyPr>
            <a:normAutofit fontScale="70000" lnSpcReduction="20000"/>
          </a:bodyPr>
          <a:lstStyle/>
          <a:p>
            <a:r>
              <a:rPr lang="el-GR" dirty="0">
                <a:solidFill>
                  <a:srgbClr val="002060"/>
                </a:solidFill>
              </a:rPr>
              <a:t>Μεταφορά σε 3 καταστάσεις</a:t>
            </a:r>
            <a:r>
              <a:rPr lang="en-US" dirty="0">
                <a:solidFill>
                  <a:srgbClr val="002060"/>
                </a:solidFill>
              </a:rPr>
              <a:t>:</a:t>
            </a:r>
          </a:p>
          <a:p>
            <a:pPr marL="715963">
              <a:buFont typeface="Wingdings" pitchFamily="2" charset="2"/>
              <a:buChar char="ü"/>
            </a:pPr>
            <a:r>
              <a:rPr lang="el-GR" sz="2900" dirty="0">
                <a:solidFill>
                  <a:srgbClr val="002060"/>
                </a:solidFill>
              </a:rPr>
              <a:t>Διαλυμένη ύλη - ποσότητα υλικού που μεταφέρεται σε διαλυμένο φορτίο (υπόγεια ροή). Οι διαλυμένες ουσίες προέρχονται από χημική αποσάθρωση του βραχώδους υποβάθρου και του εδάφους
Αιωρούμενα στερεά - σωματίδια (&lt;0,06 </a:t>
            </a:r>
            <a:r>
              <a:rPr lang="el-GR" sz="2900" dirty="0" err="1">
                <a:solidFill>
                  <a:srgbClr val="002060"/>
                </a:solidFill>
              </a:rPr>
              <a:t>mm</a:t>
            </a:r>
            <a:r>
              <a:rPr lang="el-GR" sz="2900" dirty="0">
                <a:solidFill>
                  <a:srgbClr val="002060"/>
                </a:solidFill>
              </a:rPr>
              <a:t>) σε εναιώρημα ανάλογα με την ταχύτητα του ρεύματος. Τα στερεά προέρχονται από διάβρωση πρανών, καναλιών ρεμάτων &amp; ακτών
</a:t>
            </a:r>
            <a:r>
              <a:rPr lang="el-GR" sz="2900" dirty="0" err="1">
                <a:solidFill>
                  <a:srgbClr val="002060"/>
                </a:solidFill>
              </a:rPr>
              <a:t>Bed</a:t>
            </a:r>
            <a:r>
              <a:rPr lang="el-GR" sz="2900" dirty="0">
                <a:solidFill>
                  <a:srgbClr val="002060"/>
                </a:solidFill>
              </a:rPr>
              <a:t> </a:t>
            </a:r>
            <a:r>
              <a:rPr lang="el-GR" sz="2900" dirty="0" err="1">
                <a:solidFill>
                  <a:srgbClr val="002060"/>
                </a:solidFill>
              </a:rPr>
              <a:t>Load</a:t>
            </a:r>
            <a:r>
              <a:rPr lang="el-GR" sz="2900" dirty="0">
                <a:solidFill>
                  <a:srgbClr val="002060"/>
                </a:solidFill>
              </a:rPr>
              <a:t> - θραύσματα μεγαλύτερου μεγέθους που δεν μπορούν να είναι σε αιώρηση. Σωματίδια που κινούνται με έλξη (κύλιση, ολίσθηση και παράκαμψη) κατά μήκος της κοίτης του καναλιού</a:t>
            </a:r>
          </a:p>
          <a:p>
            <a:pPr marL="487363" indent="0">
              <a:buNone/>
            </a:pPr>
            <a:r>
              <a:rPr lang="el-GR" dirty="0">
                <a:solidFill>
                  <a:srgbClr val="002060"/>
                </a:solidFill>
              </a:rPr>
              <a:t>Η ποσότητα που μεταφέρεται ως στερεό ή σε αιώρηση εξαρτάται από τα χαρακτηριστικά της λεκάνης, τη λιθολογία και τις υδρολογικές οδούς
Ικανότητα ρεύματος - Το μέγεθος του σωματιδίου που μπορεί να διαβρωθεί και να μεταφερθεί είναι συνάρτηση της τρέχουσας ταχύτητας
</a:t>
            </a:r>
            <a:r>
              <a:rPr lang="el-GR" dirty="0" err="1">
                <a:solidFill>
                  <a:srgbClr val="002060"/>
                </a:solidFill>
              </a:rPr>
              <a:t>Παράσυρση</a:t>
            </a:r>
            <a:r>
              <a:rPr lang="el-GR" dirty="0">
                <a:solidFill>
                  <a:srgbClr val="002060"/>
                </a:solidFill>
              </a:rPr>
              <a:t> - η ενσωμάτωση σωματιδίων όταν η ταχύτητα ρεύματος υπερβαίνει την ταχύτητα </a:t>
            </a:r>
            <a:r>
              <a:rPr lang="el-GR" dirty="0" err="1">
                <a:solidFill>
                  <a:srgbClr val="002060"/>
                </a:solidFill>
              </a:rPr>
              <a:t>παράσυρσης</a:t>
            </a:r>
            <a:r>
              <a:rPr lang="el-GR" dirty="0">
                <a:solidFill>
                  <a:srgbClr val="002060"/>
                </a:solidFill>
              </a:rPr>
              <a:t> για ένα συγκεκριμένο μέγεθος σωματιδίων
Η εναπόθεση συμβαίνει όταν η ικανότητα ρεύματος πέφτει κάτω από μια δεδομένη ταχύτητα για ένα συγκεκριμένο μέγεθος σωματιδίων</a:t>
            </a:r>
          </a:p>
        </p:txBody>
      </p:sp>
    </p:spTree>
    <p:extLst>
      <p:ext uri="{BB962C8B-B14F-4D97-AF65-F5344CB8AC3E}">
        <p14:creationId xmlns:p14="http://schemas.microsoft.com/office/powerpoint/2010/main" val="1751349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geol.umd.edu/%7Epiccoli/100/Image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620610"/>
            <a:ext cx="5514107" cy="36074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geol.umd.edu/%7Ejmerck/geol342/images/04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92" y="655869"/>
            <a:ext cx="5226078" cy="32771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8545" y="4040504"/>
            <a:ext cx="4752772" cy="360040"/>
          </a:xfrm>
          <a:prstGeom prst="rect">
            <a:avLst/>
          </a:prstGeom>
        </p:spPr>
        <p:txBody>
          <a:bodyPr vert="horz" wrap="square" lIns="91440" tIns="45720" rIns="91440" bIns="45720" rtlCol="0" anchor="ctr">
            <a:noAutofit/>
          </a:bodyPr>
          <a:lstStyle/>
          <a:p>
            <a:r>
              <a:rPr lang="en-US" sz="1200" dirty="0"/>
              <a:t>The way matter is transported by a stream according to size &amp; velocity</a:t>
            </a:r>
            <a:r>
              <a:rPr lang="en-US" sz="1050" dirty="0"/>
              <a:t>. </a:t>
            </a:r>
            <a:r>
              <a:rPr lang="en-US" sz="1000" dirty="0"/>
              <a:t>From </a:t>
            </a:r>
            <a:r>
              <a:rPr lang="en-US" sz="1000" dirty="0">
                <a:hlinkClick r:id="rId5"/>
              </a:rPr>
              <a:t>http://www.geol.umd.edu/~jmerck/geol342/lectures/04.html</a:t>
            </a:r>
            <a:r>
              <a:rPr lang="en-US" sz="1000" dirty="0"/>
              <a:t>  ©S. </a:t>
            </a:r>
            <a:r>
              <a:rPr lang="en-US" sz="1000" dirty="0" err="1"/>
              <a:t>Marcbok</a:t>
            </a:r>
            <a:r>
              <a:rPr lang="en-US" sz="1000" dirty="0"/>
              <a:t> 2005, © 2013 John W. Merck, Jr.</a:t>
            </a:r>
            <a:endParaRPr lang="el-GR" sz="1000" dirty="0"/>
          </a:p>
        </p:txBody>
      </p:sp>
      <p:sp>
        <p:nvSpPr>
          <p:cNvPr id="9" name="TextBox 8"/>
          <p:cNvSpPr txBox="1"/>
          <p:nvPr/>
        </p:nvSpPr>
        <p:spPr>
          <a:xfrm>
            <a:off x="6857336" y="5228072"/>
            <a:ext cx="4752772" cy="360040"/>
          </a:xfrm>
          <a:prstGeom prst="rect">
            <a:avLst/>
          </a:prstGeom>
        </p:spPr>
        <p:txBody>
          <a:bodyPr vert="horz" wrap="square" lIns="91440" tIns="45720" rIns="91440" bIns="45720" rtlCol="0" anchor="ctr">
            <a:noAutofit/>
          </a:bodyPr>
          <a:lstStyle/>
          <a:p>
            <a:r>
              <a:rPr lang="en-US" sz="1200" dirty="0"/>
              <a:t>The effect of velocity in the transport of material relatively to their size</a:t>
            </a:r>
            <a:r>
              <a:rPr lang="en-US" sz="1050" dirty="0"/>
              <a:t>. </a:t>
            </a:r>
            <a:r>
              <a:rPr lang="en-US" sz="1000" dirty="0"/>
              <a:t>From </a:t>
            </a:r>
            <a:r>
              <a:rPr lang="en-US" sz="1000" dirty="0">
                <a:hlinkClick r:id="rId6"/>
              </a:rPr>
              <a:t>http://www.geol.umd.edu/~piccoli/100/CH12.htm</a:t>
            </a:r>
            <a:r>
              <a:rPr lang="en-US" sz="1000" dirty="0"/>
              <a:t>, © 2013 Phil </a:t>
            </a:r>
            <a:r>
              <a:rPr lang="en-US" sz="1000" dirty="0" err="1"/>
              <a:t>Piccoli</a:t>
            </a:r>
            <a:endParaRPr lang="el-GR" sz="1000" dirty="0"/>
          </a:p>
        </p:txBody>
      </p:sp>
    </p:spTree>
    <p:extLst>
      <p:ext uri="{BB962C8B-B14F-4D97-AF65-F5344CB8AC3E}">
        <p14:creationId xmlns:p14="http://schemas.microsoft.com/office/powerpoint/2010/main" val="3124164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a:solidFill>
                  <a:srgbClr val="002060"/>
                </a:solidFill>
              </a:rPr>
              <a:t>Προφίλ ροής
</a:t>
            </a:r>
            <a:endParaRPr lang="el-GR" dirty="0">
              <a:solidFill>
                <a:srgbClr val="002060"/>
              </a:solidFill>
            </a:endParaRPr>
          </a:p>
        </p:txBody>
      </p:sp>
      <p:sp>
        <p:nvSpPr>
          <p:cNvPr id="4" name="Rectangle 1"/>
          <p:cNvSpPr>
            <a:spLocks noChangeArrowheads="1"/>
          </p:cNvSpPr>
          <p:nvPr/>
        </p:nvSpPr>
        <p:spPr bwMode="auto">
          <a:xfrm>
            <a:off x="5303912" y="5301209"/>
            <a:ext cx="52210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en-US" sz="1400" dirty="0"/>
              <a:t>Substrate variability with distance downstream. At the headwaters the gradient is steep resulting downstream in a concave longitudinal profile</a:t>
            </a:r>
            <a:r>
              <a:rPr lang="en-US" sz="1200" dirty="0"/>
              <a:t>. </a:t>
            </a:r>
            <a:r>
              <a:rPr lang="en-US" sz="1200" i="1" dirty="0">
                <a:cs typeface="Arial" pitchFamily="34" charset="0"/>
              </a:rPr>
              <a:t>From: </a:t>
            </a:r>
            <a:r>
              <a:rPr lang="en-US" sz="1000" dirty="0">
                <a:cs typeface="Arial" pitchFamily="34" charset="0"/>
                <a:hlinkClick r:id="rId3"/>
              </a:rPr>
              <a:t>http://shorelandmanagement.org/depth/rivers/04.html</a:t>
            </a:r>
            <a:endParaRPr lang="en-US" sz="1000" dirty="0">
              <a:cs typeface="Arial" pitchFamily="34" charset="0"/>
            </a:endParaRPr>
          </a:p>
          <a:p>
            <a:pPr lvl="0" eaLnBrk="0" hangingPunct="0"/>
            <a:r>
              <a:rPr lang="el-GR" sz="900" b="1" i="1" dirty="0" err="1">
                <a:cs typeface="Arial" pitchFamily="34" charset="0"/>
              </a:rPr>
              <a:t>Sediment</a:t>
            </a:r>
            <a:r>
              <a:rPr lang="el-GR" sz="900" b="1" i="1" dirty="0">
                <a:cs typeface="Arial" pitchFamily="34" charset="0"/>
              </a:rPr>
              <a:t> </a:t>
            </a:r>
            <a:r>
              <a:rPr lang="el-GR" sz="900" b="1" i="1" dirty="0" err="1">
                <a:cs typeface="Arial" pitchFamily="34" charset="0"/>
              </a:rPr>
              <a:t>Transport</a:t>
            </a:r>
            <a:r>
              <a:rPr lang="el-GR" sz="900" b="1" i="1" dirty="0">
                <a:cs typeface="Arial" pitchFamily="34" charset="0"/>
              </a:rPr>
              <a:t>. </a:t>
            </a:r>
            <a:r>
              <a:rPr lang="el-GR" sz="900" b="1" i="1" dirty="0" err="1">
                <a:cs typeface="Arial" pitchFamily="34" charset="0"/>
              </a:rPr>
              <a:t>Adapted</a:t>
            </a:r>
            <a:r>
              <a:rPr lang="el-GR" sz="900" b="1" i="1" dirty="0">
                <a:cs typeface="Arial" pitchFamily="34" charset="0"/>
              </a:rPr>
              <a:t> </a:t>
            </a:r>
            <a:r>
              <a:rPr lang="el-GR" sz="900" b="1" i="1" dirty="0" err="1">
                <a:cs typeface="Arial" pitchFamily="34" charset="0"/>
              </a:rPr>
              <a:t>from</a:t>
            </a:r>
            <a:r>
              <a:rPr lang="el-GR" sz="900" b="1" i="1" dirty="0">
                <a:cs typeface="Arial" pitchFamily="34" charset="0"/>
              </a:rPr>
              <a:t> </a:t>
            </a:r>
            <a:r>
              <a:rPr lang="el-GR" sz="900" b="1" i="1" dirty="0" err="1">
                <a:cs typeface="Arial" pitchFamily="34" charset="0"/>
              </a:rPr>
              <a:t>Church</a:t>
            </a:r>
            <a:r>
              <a:rPr lang="el-GR" sz="900" b="1" i="1" dirty="0">
                <a:cs typeface="Arial" pitchFamily="34" charset="0"/>
              </a:rPr>
              <a:t>, M. 1992. </a:t>
            </a:r>
            <a:r>
              <a:rPr lang="el-GR" sz="900" b="1" i="1" dirty="0" err="1">
                <a:cs typeface="Arial" pitchFamily="34" charset="0"/>
              </a:rPr>
              <a:t>Channel</a:t>
            </a:r>
            <a:r>
              <a:rPr lang="el-GR" sz="900" b="1" i="1" dirty="0">
                <a:cs typeface="Arial" pitchFamily="34" charset="0"/>
              </a:rPr>
              <a:t> </a:t>
            </a:r>
            <a:r>
              <a:rPr lang="el-GR" sz="900" b="1" i="1" dirty="0" err="1">
                <a:cs typeface="Arial" pitchFamily="34" charset="0"/>
              </a:rPr>
              <a:t>Morphology</a:t>
            </a:r>
            <a:r>
              <a:rPr lang="el-GR" sz="900" b="1" i="1" dirty="0">
                <a:cs typeface="Arial" pitchFamily="34" charset="0"/>
              </a:rPr>
              <a:t> </a:t>
            </a:r>
            <a:r>
              <a:rPr lang="el-GR" sz="900" b="1" i="1" dirty="0" err="1">
                <a:cs typeface="Arial" pitchFamily="34" charset="0"/>
              </a:rPr>
              <a:t>and</a:t>
            </a:r>
            <a:r>
              <a:rPr lang="el-GR" sz="900" b="1" i="1" dirty="0">
                <a:cs typeface="Arial" pitchFamily="34" charset="0"/>
              </a:rPr>
              <a:t> </a:t>
            </a:r>
            <a:r>
              <a:rPr lang="el-GR" sz="900" b="1" i="1" dirty="0" err="1">
                <a:cs typeface="Arial" pitchFamily="34" charset="0"/>
              </a:rPr>
              <a:t>Typology</a:t>
            </a:r>
            <a:r>
              <a:rPr lang="el-GR" sz="900" b="1" i="1" dirty="0">
                <a:cs typeface="Arial" pitchFamily="34" charset="0"/>
              </a:rPr>
              <a:t>. </a:t>
            </a:r>
            <a:r>
              <a:rPr lang="el-GR" sz="900" b="1" i="1" dirty="0" err="1">
                <a:cs typeface="Arial" pitchFamily="34" charset="0"/>
              </a:rPr>
              <a:t>Chapter</a:t>
            </a:r>
            <a:r>
              <a:rPr lang="el-GR" sz="900" b="1" i="1" dirty="0">
                <a:cs typeface="Arial" pitchFamily="34" charset="0"/>
              </a:rPr>
              <a:t> 6 </a:t>
            </a:r>
            <a:r>
              <a:rPr lang="el-GR" sz="900" b="1" i="1" dirty="0" err="1">
                <a:cs typeface="Arial" pitchFamily="34" charset="0"/>
              </a:rPr>
              <a:t>in</a:t>
            </a:r>
            <a:r>
              <a:rPr lang="el-GR" sz="900" b="1" i="1" dirty="0">
                <a:cs typeface="Arial" pitchFamily="34" charset="0"/>
              </a:rPr>
              <a:t> </a:t>
            </a:r>
            <a:r>
              <a:rPr lang="el-GR" sz="900" b="1" i="1" dirty="0" err="1">
                <a:cs typeface="Arial" pitchFamily="34" charset="0"/>
              </a:rPr>
              <a:t>The</a:t>
            </a:r>
            <a:r>
              <a:rPr lang="el-GR" sz="900" b="1" i="1" dirty="0">
                <a:cs typeface="Arial" pitchFamily="34" charset="0"/>
              </a:rPr>
              <a:t> </a:t>
            </a:r>
            <a:r>
              <a:rPr lang="el-GR" sz="900" b="1" i="1" dirty="0" err="1">
                <a:cs typeface="Arial" pitchFamily="34" charset="0"/>
              </a:rPr>
              <a:t>River</a:t>
            </a:r>
            <a:r>
              <a:rPr lang="el-GR" sz="900" b="1" i="1" dirty="0">
                <a:cs typeface="Arial" pitchFamily="34" charset="0"/>
              </a:rPr>
              <a:t> </a:t>
            </a:r>
            <a:r>
              <a:rPr lang="el-GR" sz="900" b="1" i="1" dirty="0" err="1">
                <a:cs typeface="Arial" pitchFamily="34" charset="0"/>
              </a:rPr>
              <a:t>Handbook</a:t>
            </a:r>
            <a:r>
              <a:rPr lang="el-GR" sz="900" b="1" i="1" dirty="0">
                <a:cs typeface="Arial" pitchFamily="34" charset="0"/>
              </a:rPr>
              <a:t>, </a:t>
            </a:r>
            <a:r>
              <a:rPr lang="el-GR" sz="900" b="1" i="1" dirty="0" err="1">
                <a:cs typeface="Arial" pitchFamily="34" charset="0"/>
              </a:rPr>
              <a:t>vol</a:t>
            </a:r>
            <a:r>
              <a:rPr lang="el-GR" sz="900" b="1" i="1" dirty="0">
                <a:cs typeface="Arial" pitchFamily="34" charset="0"/>
              </a:rPr>
              <a:t>. 1, P. </a:t>
            </a:r>
            <a:r>
              <a:rPr lang="el-GR" sz="900" b="1" i="1" dirty="0" err="1">
                <a:cs typeface="Arial" pitchFamily="34" charset="0"/>
              </a:rPr>
              <a:t>Calow</a:t>
            </a:r>
            <a:r>
              <a:rPr lang="el-GR" sz="900" b="1" i="1" dirty="0">
                <a:cs typeface="Arial" pitchFamily="34" charset="0"/>
              </a:rPr>
              <a:t> </a:t>
            </a:r>
            <a:r>
              <a:rPr lang="el-GR" sz="900" b="1" i="1" dirty="0" err="1">
                <a:cs typeface="Arial" pitchFamily="34" charset="0"/>
              </a:rPr>
              <a:t>and</a:t>
            </a:r>
            <a:r>
              <a:rPr lang="el-GR" sz="900" b="1" i="1" dirty="0">
                <a:cs typeface="Arial" pitchFamily="34" charset="0"/>
              </a:rPr>
              <a:t> G.E. </a:t>
            </a:r>
            <a:r>
              <a:rPr lang="el-GR" sz="900" b="1" i="1" dirty="0" err="1">
                <a:cs typeface="Arial" pitchFamily="34" charset="0"/>
              </a:rPr>
              <a:t>Petts</a:t>
            </a:r>
            <a:r>
              <a:rPr lang="el-GR" sz="900" b="1" i="1" dirty="0">
                <a:cs typeface="Arial" pitchFamily="34" charset="0"/>
              </a:rPr>
              <a:t>, </a:t>
            </a:r>
            <a:r>
              <a:rPr lang="el-GR" sz="900" b="1" i="1" dirty="0" err="1">
                <a:cs typeface="Arial" pitchFamily="34" charset="0"/>
              </a:rPr>
              <a:t>eds</a:t>
            </a:r>
            <a:r>
              <a:rPr lang="el-GR" sz="900" b="1" i="1" dirty="0">
                <a:cs typeface="Arial" pitchFamily="34" charset="0"/>
              </a:rPr>
              <a:t>. </a:t>
            </a:r>
            <a:r>
              <a:rPr lang="el-GR" sz="900" b="1" i="1" dirty="0" err="1">
                <a:cs typeface="Arial" pitchFamily="34" charset="0"/>
              </a:rPr>
              <a:t>pp</a:t>
            </a:r>
            <a:r>
              <a:rPr lang="el-GR" sz="900" b="1" i="1" dirty="0">
                <a:cs typeface="Arial" pitchFamily="34" charset="0"/>
              </a:rPr>
              <a:t>. 130, 136. </a:t>
            </a:r>
            <a:endParaRPr lang="el-GR" sz="900" dirty="0">
              <a:cs typeface="Arial" pitchFamily="34" charset="0"/>
            </a:endParaRPr>
          </a:p>
        </p:txBody>
      </p:sp>
      <p:pic>
        <p:nvPicPr>
          <p:cNvPr id="8194" name="Picture 2" descr="http://shorelandmanagement.org/depth/rivers/art/figure1_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2708920"/>
            <a:ext cx="4338499" cy="2592288"/>
          </a:xfrm>
          <a:prstGeom prst="rect">
            <a:avLst/>
          </a:prstGeom>
          <a:noFill/>
          <a:extLst>
            <a:ext uri="{909E8E84-426E-40DD-AFC4-6F175D3DCCD1}">
              <a14:hiddenFill xmlns:a14="http://schemas.microsoft.com/office/drawing/2010/main">
                <a:solidFill>
                  <a:srgbClr val="FFFFFF"/>
                </a:solidFill>
              </a14:hiddenFill>
            </a:ext>
          </a:extLst>
        </p:spPr>
      </p:pic>
      <p:sp>
        <p:nvSpPr>
          <p:cNvPr id="8" name="Θέση περιεχομένου 1"/>
          <p:cNvSpPr>
            <a:spLocks noGrp="1"/>
          </p:cNvSpPr>
          <p:nvPr>
            <p:ph idx="1"/>
          </p:nvPr>
        </p:nvSpPr>
        <p:spPr>
          <a:xfrm>
            <a:off x="548639" y="1340768"/>
            <a:ext cx="11006051" cy="1440160"/>
          </a:xfrm>
        </p:spPr>
        <p:txBody>
          <a:bodyPr>
            <a:normAutofit fontScale="77500" lnSpcReduction="20000"/>
          </a:bodyPr>
          <a:lstStyle/>
          <a:p>
            <a:r>
              <a:rPr lang="el-GR" dirty="0">
                <a:solidFill>
                  <a:srgbClr val="002060"/>
                </a:solidFill>
              </a:rPr>
              <a:t>Απεριόριστες διακυμάνσεις- Γενικά, ένα γρήγορο, ταραχώδες ορεινό ρεύμα με την προσθήκη παραποτάμων έχει ως αποτέλεσμα ένα μεγάλο και ομαλά ρέον ποτάμι που ελίσσεται μέσα από τα πεδινά προς τη θάλασσα
Οι βιολογικές μεταβλητές συσχετίζονται με το μέγεθος του ρεύματος και την απόσταση </a:t>
            </a:r>
            <a:r>
              <a:rPr lang="el-GR" dirty="0" err="1">
                <a:solidFill>
                  <a:srgbClr val="002060"/>
                </a:solidFill>
              </a:rPr>
              <a:t>κατάντη</a:t>
            </a:r>
            <a:endParaRPr lang="el-GR" dirty="0">
              <a:solidFill>
                <a:srgbClr val="002060"/>
              </a:solidFill>
            </a:endParaRPr>
          </a:p>
        </p:txBody>
      </p:sp>
      <p:sp>
        <p:nvSpPr>
          <p:cNvPr id="9" name="Θέση περιεχομένου 1"/>
          <p:cNvSpPr txBox="1">
            <a:spLocks/>
          </p:cNvSpPr>
          <p:nvPr/>
        </p:nvSpPr>
        <p:spPr bwMode="auto">
          <a:xfrm>
            <a:off x="1775520" y="2708920"/>
            <a:ext cx="4320480" cy="35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ts val="12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ts val="12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ts val="12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ts val="12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ts val="1200"/>
              </a:spcBef>
              <a:spcAft>
                <a:spcPct val="0"/>
              </a:spcAft>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Substrate also affects the type of fauna:</a:t>
            </a:r>
          </a:p>
        </p:txBody>
      </p:sp>
      <p:graphicFrame>
        <p:nvGraphicFramePr>
          <p:cNvPr id="6" name="Πίνακας 5"/>
          <p:cNvGraphicFramePr>
            <a:graphicFrameLocks noGrp="1"/>
          </p:cNvGraphicFramePr>
          <p:nvPr>
            <p:extLst>
              <p:ext uri="{D42A27DB-BD31-4B8C-83A1-F6EECF244321}">
                <p14:modId xmlns:p14="http://schemas.microsoft.com/office/powerpoint/2010/main" val="3140146000"/>
              </p:ext>
            </p:extLst>
          </p:nvPr>
        </p:nvGraphicFramePr>
        <p:xfrm>
          <a:off x="1559496" y="3494691"/>
          <a:ext cx="4320480" cy="1806515"/>
        </p:xfrm>
        <a:graphic>
          <a:graphicData uri="http://schemas.openxmlformats.org/drawingml/2006/table">
            <a:tbl>
              <a:tblPr>
                <a:tableStyleId>{5C22544A-7EE6-4342-B048-85BDC9FD1C3A}</a:tableStyleId>
              </a:tblPr>
              <a:tblGrid>
                <a:gridCol w="1478060">
                  <a:extLst>
                    <a:ext uri="{9D8B030D-6E8A-4147-A177-3AD203B41FA5}">
                      <a16:colId xmlns:a16="http://schemas.microsoft.com/office/drawing/2014/main" val="20000"/>
                    </a:ext>
                  </a:extLst>
                </a:gridCol>
                <a:gridCol w="2842420">
                  <a:extLst>
                    <a:ext uri="{9D8B030D-6E8A-4147-A177-3AD203B41FA5}">
                      <a16:colId xmlns:a16="http://schemas.microsoft.com/office/drawing/2014/main" val="20001"/>
                    </a:ext>
                  </a:extLst>
                </a:gridCol>
              </a:tblGrid>
              <a:tr h="361303">
                <a:tc>
                  <a:txBody>
                    <a:bodyPr/>
                    <a:lstStyle/>
                    <a:p>
                      <a:pPr>
                        <a:spcBef>
                          <a:spcPts val="500"/>
                        </a:spcBef>
                        <a:spcAft>
                          <a:spcPts val="500"/>
                        </a:spcAft>
                      </a:pPr>
                      <a:r>
                        <a:rPr lang="en-US" sz="1600" b="1" dirty="0">
                          <a:effectLst/>
                        </a:rPr>
                        <a:t>Group</a:t>
                      </a:r>
                      <a:endParaRPr lang="el-GR" sz="1600" b="1" dirty="0">
                        <a:effectLst/>
                        <a:latin typeface="Times New Roman"/>
                        <a:ea typeface="Times New Roman"/>
                      </a:endParaRPr>
                    </a:p>
                  </a:txBody>
                  <a:tcPr marL="6350" marR="6350" marT="0" marB="0" anchor="ctr"/>
                </a:tc>
                <a:tc>
                  <a:txBody>
                    <a:bodyPr/>
                    <a:lstStyle/>
                    <a:p>
                      <a:pPr>
                        <a:spcBef>
                          <a:spcPts val="500"/>
                        </a:spcBef>
                        <a:spcAft>
                          <a:spcPts val="500"/>
                        </a:spcAft>
                      </a:pPr>
                      <a:r>
                        <a:rPr lang="en-US" sz="1600" b="1" dirty="0">
                          <a:effectLst/>
                        </a:rPr>
                        <a:t>Preferred Substrate</a:t>
                      </a:r>
                      <a:endParaRPr lang="el-GR" sz="1600" b="1" dirty="0">
                        <a:effectLst/>
                        <a:latin typeface="Times New Roman"/>
                        <a:ea typeface="Times New Roman"/>
                      </a:endParaRPr>
                    </a:p>
                  </a:txBody>
                  <a:tcPr marL="6350" marR="6350" marT="0" marB="0" anchor="ctr"/>
                </a:tc>
                <a:extLst>
                  <a:ext uri="{0D108BD9-81ED-4DB2-BD59-A6C34878D82A}">
                    <a16:rowId xmlns:a16="http://schemas.microsoft.com/office/drawing/2014/main" val="10000"/>
                  </a:ext>
                </a:extLst>
              </a:tr>
              <a:tr h="361303">
                <a:tc>
                  <a:txBody>
                    <a:bodyPr/>
                    <a:lstStyle/>
                    <a:p>
                      <a:pPr>
                        <a:spcBef>
                          <a:spcPts val="500"/>
                        </a:spcBef>
                        <a:spcAft>
                          <a:spcPts val="500"/>
                        </a:spcAft>
                      </a:pPr>
                      <a:r>
                        <a:rPr lang="en-US" sz="1600">
                          <a:effectLst/>
                        </a:rPr>
                        <a:t>Lithophilous</a:t>
                      </a:r>
                      <a:endParaRPr lang="el-GR" sz="1600">
                        <a:effectLst/>
                        <a:latin typeface="Times New Roman"/>
                        <a:ea typeface="Times New Roman"/>
                      </a:endParaRPr>
                    </a:p>
                  </a:txBody>
                  <a:tcPr marL="6350" marR="6350" marT="0" marB="0" anchor="ctr"/>
                </a:tc>
                <a:tc>
                  <a:txBody>
                    <a:bodyPr/>
                    <a:lstStyle/>
                    <a:p>
                      <a:pPr>
                        <a:spcBef>
                          <a:spcPts val="500"/>
                        </a:spcBef>
                        <a:spcAft>
                          <a:spcPts val="500"/>
                        </a:spcAft>
                      </a:pPr>
                      <a:r>
                        <a:rPr lang="en-US" sz="1600">
                          <a:effectLst/>
                        </a:rPr>
                        <a:t>Gravel, Cobbles, Boulders</a:t>
                      </a:r>
                      <a:endParaRPr lang="el-GR" sz="1600">
                        <a:effectLst/>
                        <a:latin typeface="Times New Roman"/>
                        <a:ea typeface="Times New Roman"/>
                      </a:endParaRPr>
                    </a:p>
                  </a:txBody>
                  <a:tcPr marL="6350" marR="6350" marT="0" marB="0" anchor="ctr"/>
                </a:tc>
                <a:extLst>
                  <a:ext uri="{0D108BD9-81ED-4DB2-BD59-A6C34878D82A}">
                    <a16:rowId xmlns:a16="http://schemas.microsoft.com/office/drawing/2014/main" val="10001"/>
                  </a:ext>
                </a:extLst>
              </a:tr>
              <a:tr h="361303">
                <a:tc>
                  <a:txBody>
                    <a:bodyPr/>
                    <a:lstStyle/>
                    <a:p>
                      <a:pPr>
                        <a:spcBef>
                          <a:spcPts val="500"/>
                        </a:spcBef>
                        <a:spcAft>
                          <a:spcPts val="500"/>
                        </a:spcAft>
                      </a:pPr>
                      <a:r>
                        <a:rPr lang="en-US" sz="1600">
                          <a:effectLst/>
                        </a:rPr>
                        <a:t>Psammophilous</a:t>
                      </a:r>
                      <a:endParaRPr lang="el-GR" sz="1600">
                        <a:effectLst/>
                        <a:latin typeface="Times New Roman"/>
                        <a:ea typeface="Times New Roman"/>
                      </a:endParaRPr>
                    </a:p>
                  </a:txBody>
                  <a:tcPr marL="6350" marR="6350" marT="0" marB="0" anchor="ctr"/>
                </a:tc>
                <a:tc>
                  <a:txBody>
                    <a:bodyPr/>
                    <a:lstStyle/>
                    <a:p>
                      <a:pPr>
                        <a:spcBef>
                          <a:spcPts val="500"/>
                        </a:spcBef>
                        <a:spcAft>
                          <a:spcPts val="500"/>
                        </a:spcAft>
                      </a:pPr>
                      <a:r>
                        <a:rPr lang="en-US" sz="1600">
                          <a:effectLst/>
                        </a:rPr>
                        <a:t>Sand</a:t>
                      </a:r>
                      <a:endParaRPr lang="el-GR" sz="1600">
                        <a:effectLst/>
                        <a:latin typeface="Times New Roman"/>
                        <a:ea typeface="Times New Roman"/>
                      </a:endParaRPr>
                    </a:p>
                  </a:txBody>
                  <a:tcPr marL="6350" marR="6350" marT="0" marB="0" anchor="ctr"/>
                </a:tc>
                <a:extLst>
                  <a:ext uri="{0D108BD9-81ED-4DB2-BD59-A6C34878D82A}">
                    <a16:rowId xmlns:a16="http://schemas.microsoft.com/office/drawing/2014/main" val="10002"/>
                  </a:ext>
                </a:extLst>
              </a:tr>
              <a:tr h="361303">
                <a:tc>
                  <a:txBody>
                    <a:bodyPr/>
                    <a:lstStyle/>
                    <a:p>
                      <a:pPr>
                        <a:spcBef>
                          <a:spcPts val="500"/>
                        </a:spcBef>
                        <a:spcAft>
                          <a:spcPts val="500"/>
                        </a:spcAft>
                      </a:pPr>
                      <a:r>
                        <a:rPr lang="en-US" sz="1600">
                          <a:effectLst/>
                        </a:rPr>
                        <a:t>Xylophilous</a:t>
                      </a:r>
                      <a:endParaRPr lang="el-GR" sz="1600">
                        <a:effectLst/>
                        <a:latin typeface="Times New Roman"/>
                        <a:ea typeface="Times New Roman"/>
                      </a:endParaRPr>
                    </a:p>
                  </a:txBody>
                  <a:tcPr marL="6350" marR="6350" marT="0" marB="0" anchor="ctr"/>
                </a:tc>
                <a:tc>
                  <a:txBody>
                    <a:bodyPr/>
                    <a:lstStyle/>
                    <a:p>
                      <a:pPr>
                        <a:spcBef>
                          <a:spcPts val="500"/>
                        </a:spcBef>
                        <a:spcAft>
                          <a:spcPts val="500"/>
                        </a:spcAft>
                      </a:pPr>
                      <a:r>
                        <a:rPr lang="en-US" sz="1600" dirty="0">
                          <a:effectLst/>
                        </a:rPr>
                        <a:t>Wood</a:t>
                      </a:r>
                      <a:endParaRPr lang="el-GR" sz="1600" dirty="0">
                        <a:effectLst/>
                        <a:latin typeface="Times New Roman"/>
                        <a:ea typeface="Times New Roman"/>
                      </a:endParaRPr>
                    </a:p>
                  </a:txBody>
                  <a:tcPr marL="6350" marR="6350" marT="0" marB="0" anchor="ctr"/>
                </a:tc>
                <a:extLst>
                  <a:ext uri="{0D108BD9-81ED-4DB2-BD59-A6C34878D82A}">
                    <a16:rowId xmlns:a16="http://schemas.microsoft.com/office/drawing/2014/main" val="10003"/>
                  </a:ext>
                </a:extLst>
              </a:tr>
              <a:tr h="361303">
                <a:tc>
                  <a:txBody>
                    <a:bodyPr/>
                    <a:lstStyle/>
                    <a:p>
                      <a:pPr>
                        <a:spcBef>
                          <a:spcPts val="500"/>
                        </a:spcBef>
                        <a:spcAft>
                          <a:spcPts val="500"/>
                        </a:spcAft>
                      </a:pPr>
                      <a:r>
                        <a:rPr lang="en-US" sz="1600">
                          <a:effectLst/>
                        </a:rPr>
                        <a:t>Phytophilous</a:t>
                      </a:r>
                      <a:endParaRPr lang="el-GR" sz="1600">
                        <a:effectLst/>
                        <a:latin typeface="Times New Roman"/>
                        <a:ea typeface="Times New Roman"/>
                      </a:endParaRPr>
                    </a:p>
                  </a:txBody>
                  <a:tcPr marL="6350" marR="6350" marT="0" marB="0" anchor="ctr"/>
                </a:tc>
                <a:tc>
                  <a:txBody>
                    <a:bodyPr/>
                    <a:lstStyle/>
                    <a:p>
                      <a:pPr>
                        <a:spcBef>
                          <a:spcPts val="500"/>
                        </a:spcBef>
                        <a:spcAft>
                          <a:spcPts val="500"/>
                        </a:spcAft>
                      </a:pPr>
                      <a:r>
                        <a:rPr lang="en-US" sz="1600" dirty="0">
                          <a:effectLst/>
                        </a:rPr>
                        <a:t>Plants</a:t>
                      </a:r>
                      <a:endParaRPr lang="el-GR" sz="1600" dirty="0">
                        <a:effectLst/>
                        <a:latin typeface="Times New Roman"/>
                        <a:ea typeface="Times New Roman"/>
                      </a:endParaRPr>
                    </a:p>
                  </a:txBody>
                  <a:tcPr marL="6350" marR="635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94033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n-US" dirty="0">
                <a:solidFill>
                  <a:srgbClr val="002060"/>
                </a:solidFill>
              </a:rPr>
              <a:t>Sinuosity (</a:t>
            </a:r>
            <a:r>
              <a:rPr lang="el-GR" dirty="0">
                <a:solidFill>
                  <a:srgbClr val="002060"/>
                </a:solidFill>
              </a:rPr>
              <a:t>Ευθύτητα? </a:t>
            </a:r>
            <a:r>
              <a:rPr lang="el-GR" dirty="0" err="1">
                <a:solidFill>
                  <a:srgbClr val="002060"/>
                </a:solidFill>
              </a:rPr>
              <a:t>Ελικότητα</a:t>
            </a:r>
            <a:r>
              <a:rPr lang="el-GR" dirty="0">
                <a:solidFill>
                  <a:srgbClr val="002060"/>
                </a:solidFill>
              </a:rPr>
              <a:t>?</a:t>
            </a:r>
            <a:r>
              <a:rPr lang="en-US" dirty="0">
                <a:solidFill>
                  <a:srgbClr val="002060"/>
                </a:solidFill>
              </a:rPr>
              <a:t>)</a:t>
            </a:r>
            <a:endParaRPr lang="el-GR" dirty="0">
              <a:solidFill>
                <a:srgbClr val="002060"/>
              </a:solidFill>
            </a:endParaRPr>
          </a:p>
        </p:txBody>
      </p:sp>
      <p:sp>
        <p:nvSpPr>
          <p:cNvPr id="2" name="Θέση περιεχομένου 1"/>
          <p:cNvSpPr>
            <a:spLocks noGrp="1"/>
          </p:cNvSpPr>
          <p:nvPr>
            <p:ph idx="1"/>
          </p:nvPr>
        </p:nvSpPr>
        <p:spPr>
          <a:xfrm>
            <a:off x="465513" y="1484784"/>
            <a:ext cx="6350567" cy="4824536"/>
          </a:xfrm>
        </p:spPr>
        <p:txBody>
          <a:bodyPr>
            <a:normAutofit fontScale="92500" lnSpcReduction="20000"/>
          </a:bodyPr>
          <a:lstStyle/>
          <a:p>
            <a:r>
              <a:rPr lang="el-GR" dirty="0">
                <a:solidFill>
                  <a:srgbClr val="002060"/>
                </a:solidFill>
              </a:rPr>
              <a:t>Είναι η πορεία που θα ακολουθήσει ένα ρέον νερό</a:t>
            </a:r>
          </a:p>
          <a:p>
            <a:r>
              <a:rPr lang="el-GR" dirty="0" err="1">
                <a:solidFill>
                  <a:srgbClr val="002060"/>
                </a:solidFill>
              </a:rPr>
              <a:t>Μετράται</a:t>
            </a:r>
            <a:r>
              <a:rPr lang="el-GR" dirty="0">
                <a:solidFill>
                  <a:srgbClr val="002060"/>
                </a:solidFill>
              </a:rPr>
              <a:t> με το </a:t>
            </a:r>
            <a:r>
              <a:rPr lang="en-US" dirty="0">
                <a:solidFill>
                  <a:srgbClr val="002060"/>
                </a:solidFill>
              </a:rPr>
              <a:t>Sinuosity Index – SI:</a:t>
            </a:r>
          </a:p>
          <a:p>
            <a:pPr>
              <a:buFont typeface="Wingdings" pitchFamily="2" charset="2"/>
              <a:buChar char="ü"/>
            </a:pPr>
            <a:r>
              <a:rPr lang="el-GR" dirty="0">
                <a:solidFill>
                  <a:srgbClr val="002060"/>
                </a:solidFill>
              </a:rPr>
              <a:t>Ο λόγος της απόστασης του καναλιού προς την απόσταση της κοιλάδας προς τα κάτω. Οι τιμές κυμαίνονται από 1 (απλά, καλά καθορισμένα κανάλια) – 4 (κανάλια με υψηλή μαιάνδρους)
Η ροή των ρευμάτων δημιουργεί διακριτές μορφές γης που αποτελούνται από ίσια, ελικοειδή και πλεγμένα κανάλια, δίκτυα καναλιών και </a:t>
            </a:r>
            <a:r>
              <a:rPr lang="el-GR" dirty="0" err="1">
                <a:solidFill>
                  <a:srgbClr val="002060"/>
                </a:solidFill>
              </a:rPr>
              <a:t>πλημμυρικές</a:t>
            </a:r>
            <a:r>
              <a:rPr lang="el-GR" dirty="0">
                <a:solidFill>
                  <a:srgbClr val="002060"/>
                </a:solidFill>
              </a:rPr>
              <a:t> πεδιάδες</a:t>
            </a:r>
            <a:endParaRPr lang="en-US" dirty="0">
              <a:solidFill>
                <a:srgbClr val="002060"/>
              </a:solidFill>
            </a:endParaRPr>
          </a:p>
          <a:p>
            <a:r>
              <a:rPr lang="el-GR" b="1" dirty="0">
                <a:solidFill>
                  <a:srgbClr val="002060"/>
                </a:solidFill>
              </a:rPr>
              <a:t>Οι μαίανδροι είναι η φυσική τάση για </a:t>
            </a:r>
            <a:r>
              <a:rPr lang="el-GR" b="1" dirty="0" err="1">
                <a:solidFill>
                  <a:srgbClr val="002060"/>
                </a:solidFill>
              </a:rPr>
              <a:t>αλλουβιακά</a:t>
            </a:r>
            <a:r>
              <a:rPr lang="el-GR" b="1" dirty="0">
                <a:solidFill>
                  <a:srgbClr val="002060"/>
                </a:solidFill>
              </a:rPr>
              <a:t> συστήματα </a:t>
            </a:r>
            <a:r>
              <a:rPr lang="en-US" dirty="0">
                <a:solidFill>
                  <a:srgbClr val="002060"/>
                </a:solidFill>
              </a:rPr>
              <a:t>(SI &gt; 1.5)</a:t>
            </a:r>
            <a:endParaRPr lang="el-GR" dirty="0">
              <a:solidFill>
                <a:srgbClr val="002060"/>
              </a:solidFill>
            </a:endParaRPr>
          </a:p>
        </p:txBody>
      </p:sp>
      <p:pic>
        <p:nvPicPr>
          <p:cNvPr id="9218" name="Picture 2" descr="http://upload.wikimedia.org/wikipedia/commons/thumb/7/74/Rio-cauto-cuba.JPG/320px-Rio-cauto-cu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1700808"/>
            <a:ext cx="3264361" cy="2448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71062" y="4221088"/>
            <a:ext cx="3417427" cy="576064"/>
          </a:xfrm>
          <a:prstGeom prst="rect">
            <a:avLst/>
          </a:prstGeom>
        </p:spPr>
        <p:txBody>
          <a:bodyPr vert="horz" wrap="square" lIns="91440" tIns="45720" rIns="91440" bIns="45720" rtlCol="0" anchor="ctr">
            <a:noAutofit/>
          </a:bodyPr>
          <a:lstStyle/>
          <a:p>
            <a:r>
              <a:rPr lang="en-US" sz="1400" dirty="0" err="1"/>
              <a:t>Foto</a:t>
            </a:r>
            <a:r>
              <a:rPr lang="en-US" sz="1400" dirty="0"/>
              <a:t> aerial de el Rio </a:t>
            </a:r>
            <a:r>
              <a:rPr lang="en-US" sz="1400" dirty="0" err="1"/>
              <a:t>Cauto</a:t>
            </a:r>
            <a:r>
              <a:rPr lang="en-US" sz="1400" dirty="0"/>
              <a:t> </a:t>
            </a:r>
            <a:r>
              <a:rPr lang="en-US" sz="1400" dirty="0" err="1"/>
              <a:t>acerca</a:t>
            </a:r>
            <a:r>
              <a:rPr lang="en-US" sz="1400" dirty="0"/>
              <a:t> de </a:t>
            </a:r>
            <a:r>
              <a:rPr lang="en-US" sz="1400" dirty="0" err="1"/>
              <a:t>Guamo</a:t>
            </a:r>
            <a:r>
              <a:rPr lang="en-US" sz="1400" dirty="0"/>
              <a:t> Embarcadero, Cuba</a:t>
            </a:r>
            <a:r>
              <a:rPr lang="en-US" sz="1000" dirty="0"/>
              <a:t>. From: </a:t>
            </a:r>
            <a:r>
              <a:rPr lang="en-US" sz="1000" dirty="0">
                <a:hlinkClick r:id="rId4"/>
              </a:rPr>
              <a:t>http://en.wikipedia.org/wiki/File:Rio-cauto-cuba.JPG</a:t>
            </a:r>
            <a:r>
              <a:rPr lang="en-US" sz="1000" dirty="0"/>
              <a:t>. By </a:t>
            </a:r>
            <a:r>
              <a:rPr lang="en-US" sz="1000" dirty="0" err="1"/>
              <a:t>Urdangaray</a:t>
            </a:r>
            <a:r>
              <a:rPr lang="en-US" sz="1000" dirty="0"/>
              <a:t>, No rights reserved</a:t>
            </a:r>
            <a:endParaRPr lang="el-GR" sz="1000" dirty="0"/>
          </a:p>
        </p:txBody>
      </p:sp>
    </p:spTree>
    <p:extLst>
      <p:ext uri="{BB962C8B-B14F-4D97-AF65-F5344CB8AC3E}">
        <p14:creationId xmlns:p14="http://schemas.microsoft.com/office/powerpoint/2010/main" val="1646511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n-US" dirty="0">
                <a:solidFill>
                  <a:srgbClr val="002060"/>
                </a:solidFill>
              </a:rPr>
              <a:t>Bars, Riffles &amp; Pools</a:t>
            </a:r>
            <a:endParaRPr lang="el-GR" dirty="0">
              <a:solidFill>
                <a:srgbClr val="002060"/>
              </a:solidFill>
            </a:endParaRPr>
          </a:p>
        </p:txBody>
      </p:sp>
      <p:sp>
        <p:nvSpPr>
          <p:cNvPr id="2" name="Θέση περιεχομένου 1"/>
          <p:cNvSpPr>
            <a:spLocks noGrp="1"/>
          </p:cNvSpPr>
          <p:nvPr>
            <p:ph idx="1"/>
          </p:nvPr>
        </p:nvSpPr>
        <p:spPr>
          <a:xfrm>
            <a:off x="648393" y="1440000"/>
            <a:ext cx="5735639" cy="4761320"/>
          </a:xfrm>
        </p:spPr>
        <p:txBody>
          <a:bodyPr>
            <a:noAutofit/>
          </a:bodyPr>
          <a:lstStyle/>
          <a:p>
            <a:r>
              <a:rPr lang="el-GR" sz="2400" dirty="0">
                <a:solidFill>
                  <a:srgbClr val="002060"/>
                </a:solidFill>
              </a:rPr>
              <a:t>Μέσα σε ένα κανάλι ροής μπορούν να βρεθούν 3 χαρακτηριστικές περιοχές</a:t>
            </a:r>
            <a:r>
              <a:rPr lang="en-US" sz="2400" dirty="0">
                <a:solidFill>
                  <a:srgbClr val="002060"/>
                </a:solidFill>
              </a:rPr>
              <a:t>: riffles, pools &amp; runs</a:t>
            </a:r>
            <a:endParaRPr lang="el-GR" sz="2400" dirty="0">
              <a:solidFill>
                <a:srgbClr val="002060"/>
              </a:solidFill>
            </a:endParaRPr>
          </a:p>
          <a:p>
            <a:pPr marL="357188" indent="-168275">
              <a:buFont typeface="Wingdings" pitchFamily="2" charset="2"/>
              <a:buChar char="ü"/>
            </a:pPr>
            <a:r>
              <a:rPr lang="en-US" sz="2200" u="sng" dirty="0">
                <a:solidFill>
                  <a:srgbClr val="002060"/>
                </a:solidFill>
              </a:rPr>
              <a:t>Riffle</a:t>
            </a:r>
            <a:r>
              <a:rPr lang="en-US" sz="2200" dirty="0">
                <a:solidFill>
                  <a:srgbClr val="002060"/>
                </a:solidFill>
              </a:rPr>
              <a:t>: </a:t>
            </a:r>
            <a:r>
              <a:rPr lang="el-GR" sz="2200" dirty="0">
                <a:solidFill>
                  <a:srgbClr val="002060"/>
                </a:solidFill>
              </a:rPr>
              <a:t>Ρηχό κανάλι, με υψηλή ταχύτητα &amp; τυρβώδη ροή. Τυρβώδης επιφάνεια &amp; χοντρό υπόστρωμα</a:t>
            </a:r>
          </a:p>
          <a:p>
            <a:pPr marL="357188" indent="-168275">
              <a:buFont typeface="Wingdings" pitchFamily="2" charset="2"/>
              <a:buChar char="ü"/>
            </a:pPr>
            <a:r>
              <a:rPr lang="en-US" sz="2200" u="sng" dirty="0">
                <a:solidFill>
                  <a:srgbClr val="002060"/>
                </a:solidFill>
              </a:rPr>
              <a:t>Pool</a:t>
            </a:r>
            <a:r>
              <a:rPr lang="en-US" sz="2200" dirty="0">
                <a:solidFill>
                  <a:srgbClr val="002060"/>
                </a:solidFill>
              </a:rPr>
              <a:t>: </a:t>
            </a:r>
            <a:r>
              <a:rPr lang="el-GR" sz="2200" dirty="0">
                <a:solidFill>
                  <a:srgbClr val="002060"/>
                </a:solidFill>
              </a:rPr>
              <a:t>ένα βαθύτερο κανάλι, με χαμηλή ταχύτητα νερού και αναταράξεις. Λεπτό υπόστρωμα &amp; μη τυρβώδης επιφάνεια
</a:t>
            </a:r>
            <a:r>
              <a:rPr lang="en-US" sz="2200" u="sng" dirty="0">
                <a:solidFill>
                  <a:srgbClr val="002060"/>
                </a:solidFill>
              </a:rPr>
              <a:t>Run</a:t>
            </a:r>
            <a:r>
              <a:rPr lang="en-US" sz="2200" dirty="0">
                <a:solidFill>
                  <a:srgbClr val="002060"/>
                </a:solidFill>
              </a:rPr>
              <a:t>: </a:t>
            </a:r>
            <a:r>
              <a:rPr lang="el-GR" sz="2200" dirty="0">
                <a:solidFill>
                  <a:srgbClr val="002060"/>
                </a:solidFill>
              </a:rPr>
              <a:t>Βαθύ κανάλι με γρήγορη αλλά όχι τυρβώδη ροή. Το υπόστρωμα στερείται λεπτών αποθέσεων</a:t>
            </a:r>
            <a:r>
              <a:rPr lang="en-US" sz="2400" dirty="0">
                <a:solidFill>
                  <a:srgbClr val="002060"/>
                </a:solidFill>
              </a:rPr>
              <a:t>. </a:t>
            </a:r>
          </a:p>
        </p:txBody>
      </p:sp>
      <p:pic>
        <p:nvPicPr>
          <p:cNvPr id="10242" name="Picture 2" descr="Riff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628800"/>
            <a:ext cx="4356745"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44072" y="5013176"/>
            <a:ext cx="3816425" cy="482352"/>
          </a:xfrm>
          <a:prstGeom prst="rect">
            <a:avLst/>
          </a:prstGeom>
        </p:spPr>
        <p:txBody>
          <a:bodyPr vert="horz" wrap="none" lIns="91440" tIns="45720" rIns="91440" bIns="45720" rtlCol="0" anchor="ctr">
            <a:noAutofit/>
          </a:bodyPr>
          <a:lstStyle/>
          <a:p>
            <a:pPr lvl="0"/>
            <a:r>
              <a:rPr lang="en-US" sz="1400" dirty="0"/>
              <a:t>Formation of riffles &amp; pools</a:t>
            </a:r>
            <a:r>
              <a:rPr lang="en-US" dirty="0"/>
              <a:t>. </a:t>
            </a:r>
            <a:r>
              <a:rPr lang="en-US" sz="1000" dirty="0"/>
              <a:t>From:</a:t>
            </a:r>
          </a:p>
          <a:p>
            <a:pPr lvl="0"/>
            <a:r>
              <a:rPr lang="en-US" sz="1000" dirty="0"/>
              <a:t> </a:t>
            </a:r>
            <a:r>
              <a:rPr lang="en-US" sz="1000" dirty="0">
                <a:hlinkClick r:id="rId4"/>
              </a:rPr>
              <a:t>http://www.chesco.org/index.aspx?NID=2118</a:t>
            </a:r>
            <a:r>
              <a:rPr lang="en-US" sz="1000" dirty="0"/>
              <a:t> </a:t>
            </a:r>
          </a:p>
          <a:p>
            <a:pPr lvl="0"/>
            <a:r>
              <a:rPr lang="en-US" sz="1000" dirty="0"/>
              <a:t>Adapted from North Carolina Cooperative Extension Service, 1999</a:t>
            </a:r>
            <a:endParaRPr lang="el-GR" sz="1000" dirty="0"/>
          </a:p>
          <a:p>
            <a:endParaRPr lang="el-GR" dirty="0"/>
          </a:p>
        </p:txBody>
      </p:sp>
    </p:spTree>
    <p:extLst>
      <p:ext uri="{BB962C8B-B14F-4D97-AF65-F5344CB8AC3E}">
        <p14:creationId xmlns:p14="http://schemas.microsoft.com/office/powerpoint/2010/main" val="225059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665018" y="825379"/>
            <a:ext cx="10673542" cy="4968552"/>
          </a:xfrm>
        </p:spPr>
        <p:txBody>
          <a:bodyPr>
            <a:noAutofit/>
          </a:bodyPr>
          <a:lstStyle/>
          <a:p>
            <a:r>
              <a:rPr lang="el-GR" sz="2400" b="1" dirty="0">
                <a:solidFill>
                  <a:srgbClr val="002060"/>
                </a:solidFill>
              </a:rPr>
              <a:t>Ρύπανση: </a:t>
            </a:r>
            <a:r>
              <a:rPr lang="el-GR" sz="2400" dirty="0">
                <a:solidFill>
                  <a:srgbClr val="002060"/>
                </a:solidFill>
              </a:rPr>
              <a:t>άμεση ή έμμεση εισαγωγή, ως αποτέλεσμα ανθρώπινης δραστηριότητας, ουσιών, θερμότητας ή θορύβου στην ατμόσφαιρα, τα ύδατα ή το έδαφος, τα οποία ενδέχεται να βλάψουν την ανθρώπινη υγεία ή την ποιότητα του περιβάλλοντος, να προκαλέσουν ζημία σε πόρους ή να βλάψουν ή να παρεμποδίσουν την ψυχαγωγική λειτουργία και άλλες νόμιμες χρήσεις του περιβάλλοντος </a:t>
            </a:r>
            <a:r>
              <a:rPr lang="en-GB" sz="2400" dirty="0">
                <a:solidFill>
                  <a:srgbClr val="002060"/>
                </a:solidFill>
              </a:rPr>
              <a:t>(European Community Water Policy 1996).</a:t>
            </a:r>
            <a:endParaRPr lang="en-US" sz="2400" dirty="0">
              <a:solidFill>
                <a:srgbClr val="002060"/>
              </a:solidFill>
            </a:endParaRPr>
          </a:p>
          <a:p>
            <a:pPr marL="363538" indent="0" defTabSz="801688">
              <a:spcBef>
                <a:spcPts val="0"/>
              </a:spcBef>
              <a:buNone/>
            </a:pPr>
            <a:endParaRPr lang="en-US" sz="2400" dirty="0">
              <a:solidFill>
                <a:srgbClr val="002060"/>
              </a:solidFill>
            </a:endParaRPr>
          </a:p>
          <a:p>
            <a:pPr defTabSz="801688">
              <a:spcBef>
                <a:spcPts val="0"/>
              </a:spcBef>
            </a:pPr>
            <a:r>
              <a:rPr lang="el-GR" sz="2400" b="1" dirty="0">
                <a:solidFill>
                  <a:srgbClr val="002060"/>
                </a:solidFill>
              </a:rPr>
              <a:t>Ευτροφισμός (φυσικός ή ανθρωπογενής): </a:t>
            </a:r>
            <a:r>
              <a:rPr lang="el-GR" sz="2400" dirty="0">
                <a:solidFill>
                  <a:srgbClr val="002060"/>
                </a:solidFill>
              </a:rPr>
              <a:t>Συσσώρευση θρεπτικών ουσιών στο νερό και τα συναφή ιζήματα, που οδηγούν σε υπερβολική ανάπτυξη </a:t>
            </a:r>
            <a:r>
              <a:rPr lang="el-GR" sz="2400" dirty="0" err="1">
                <a:solidFill>
                  <a:srgbClr val="002060"/>
                </a:solidFill>
              </a:rPr>
              <a:t>φυκών</a:t>
            </a:r>
            <a:r>
              <a:rPr lang="el-GR" sz="2400" dirty="0">
                <a:solidFill>
                  <a:srgbClr val="002060"/>
                </a:solidFill>
              </a:rPr>
              <a:t> </a:t>
            </a:r>
            <a:r>
              <a:rPr lang="en-GB" sz="2400" dirty="0">
                <a:solidFill>
                  <a:srgbClr val="002060"/>
                </a:solidFill>
              </a:rPr>
              <a:t>(phytoplankton &amp; periphyton) &amp; </a:t>
            </a:r>
            <a:r>
              <a:rPr lang="el-GR" sz="2400" dirty="0">
                <a:solidFill>
                  <a:srgbClr val="002060"/>
                </a:solidFill>
              </a:rPr>
              <a:t>ανώτερων φυτών </a:t>
            </a:r>
            <a:r>
              <a:rPr lang="en-GB" sz="2400" dirty="0">
                <a:solidFill>
                  <a:srgbClr val="002060"/>
                </a:solidFill>
              </a:rPr>
              <a:t>(macrophytes) </a:t>
            </a:r>
            <a:r>
              <a:rPr lang="el-GR" sz="2400" dirty="0">
                <a:solidFill>
                  <a:srgbClr val="002060"/>
                </a:solidFill>
              </a:rPr>
              <a:t>με πολλαπλά εφέ. Η πηγή των θρεπτικών συστατικών μπορεί να είναι μια ποικιλία σημειακών &amp; διάχυτων πηγών</a:t>
            </a:r>
            <a:r>
              <a:rPr lang="en-GB" sz="2400" dirty="0">
                <a:solidFill>
                  <a:srgbClr val="002060"/>
                </a:solidFill>
              </a:rPr>
              <a:t>.</a:t>
            </a:r>
            <a:endParaRPr lang="en-US" sz="2400" dirty="0">
              <a:solidFill>
                <a:srgbClr val="002060"/>
              </a:solidFill>
            </a:endParaRPr>
          </a:p>
        </p:txBody>
      </p:sp>
    </p:spTree>
    <p:extLst>
      <p:ext uri="{BB962C8B-B14F-4D97-AF65-F5344CB8AC3E}">
        <p14:creationId xmlns:p14="http://schemas.microsoft.com/office/powerpoint/2010/main" val="4249092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a:solidFill>
                  <a:srgbClr val="002060"/>
                </a:solidFill>
              </a:rPr>
              <a:t>Πλημμυρική πεδιάδα</a:t>
            </a:r>
            <a:br>
              <a:rPr lang="el-GR">
                <a:solidFill>
                  <a:srgbClr val="002060"/>
                </a:solidFill>
              </a:rPr>
            </a:br>
            <a:r>
              <a:rPr lang="el-GR">
                <a:solidFill>
                  <a:srgbClr val="002060"/>
                </a:solidFill>
              </a:rPr>
              <a:t>
</a:t>
            </a:r>
            <a:endParaRPr lang="el-GR" dirty="0">
              <a:solidFill>
                <a:srgbClr val="002060"/>
              </a:solidFill>
            </a:endParaRPr>
          </a:p>
        </p:txBody>
      </p:sp>
      <p:sp>
        <p:nvSpPr>
          <p:cNvPr id="2" name="Θέση περιεχομένου 1"/>
          <p:cNvSpPr>
            <a:spLocks noGrp="1"/>
          </p:cNvSpPr>
          <p:nvPr>
            <p:ph idx="1"/>
          </p:nvPr>
        </p:nvSpPr>
        <p:spPr/>
        <p:txBody>
          <a:bodyPr>
            <a:normAutofit/>
          </a:bodyPr>
          <a:lstStyle/>
          <a:p>
            <a:r>
              <a:rPr lang="el-GR" dirty="0">
                <a:solidFill>
                  <a:srgbClr val="002060"/>
                </a:solidFill>
              </a:rPr>
              <a:t>Τα κανάλια ροής μέσω της πορείας τους επηρεάζουν το σχήμα της κοιλάδας 
</a:t>
            </a:r>
            <a:r>
              <a:rPr lang="el-GR" dirty="0" err="1">
                <a:solidFill>
                  <a:srgbClr val="002060"/>
                </a:solidFill>
              </a:rPr>
              <a:t>Πλημμυρική</a:t>
            </a:r>
            <a:r>
              <a:rPr lang="el-GR" dirty="0">
                <a:solidFill>
                  <a:srgbClr val="002060"/>
                </a:solidFill>
              </a:rPr>
              <a:t> πεδιάδα είναι η </a:t>
            </a:r>
            <a:r>
              <a:rPr lang="el-GR" dirty="0" err="1">
                <a:solidFill>
                  <a:srgbClr val="002060"/>
                </a:solidFill>
              </a:rPr>
              <a:t>αυτορυθμιζόμενη</a:t>
            </a:r>
            <a:r>
              <a:rPr lang="el-GR" dirty="0">
                <a:solidFill>
                  <a:srgbClr val="002060"/>
                </a:solidFill>
              </a:rPr>
              <a:t> επίπεδη περιοχή κοντά στο ρέμα. Είναι το δάπεδο της κοιλάδας επιρρεπές σε περιοδικές πλημμύρες κατά τη διάρκεια απορρίψεων πάνω από την όχθη</a:t>
            </a:r>
            <a:endParaRPr lang="en-US" dirty="0">
              <a:solidFill>
                <a:srgbClr val="002060"/>
              </a:solidFill>
            </a:endParaRPr>
          </a:p>
          <a:p>
            <a:r>
              <a:rPr lang="el-GR" dirty="0">
                <a:solidFill>
                  <a:srgbClr val="002060"/>
                </a:solidFill>
              </a:rPr>
              <a:t>Η πλημμύρα είναι μια τακτική &amp; φυσική συμπεριφορά του ρέματος. Συνήθως συνοδεύεται από καταστροφές σε αστικές περιοχές κοντά στις όχθες των ποταμών.</a:t>
            </a:r>
          </a:p>
        </p:txBody>
      </p:sp>
    </p:spTree>
    <p:extLst>
      <p:ext uri="{BB962C8B-B14F-4D97-AF65-F5344CB8AC3E}">
        <p14:creationId xmlns:p14="http://schemas.microsoft.com/office/powerpoint/2010/main" val="1900227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8F39A1-2C15-FF41-39FA-FA1CFEA4F3E1}"/>
              </a:ext>
            </a:extLst>
          </p:cNvPr>
          <p:cNvSpPr>
            <a:spLocks noGrp="1"/>
          </p:cNvSpPr>
          <p:nvPr>
            <p:ph type="title"/>
          </p:nvPr>
        </p:nvSpPr>
        <p:spPr/>
        <p:txBody>
          <a:bodyPr/>
          <a:lstStyle/>
          <a:p>
            <a:r>
              <a:rPr lang="el-GR" b="1" dirty="0" err="1">
                <a:solidFill>
                  <a:srgbClr val="002060"/>
                </a:solidFill>
                <a:effectLst>
                  <a:outerShdw blurRad="38100" dist="38100" dir="2700000" algn="tl">
                    <a:srgbClr val="000000">
                      <a:alpha val="43137"/>
                    </a:srgbClr>
                  </a:outerShdw>
                </a:effectLst>
              </a:rPr>
              <a:t>Υγροτοπικά</a:t>
            </a:r>
            <a:r>
              <a:rPr lang="el-GR" b="1" dirty="0">
                <a:solidFill>
                  <a:srgbClr val="002060"/>
                </a:solidFill>
                <a:effectLst>
                  <a:outerShdw blurRad="38100" dist="38100" dir="2700000" algn="tl">
                    <a:srgbClr val="000000">
                      <a:alpha val="43137"/>
                    </a:srgbClr>
                  </a:outerShdw>
                </a:effectLst>
              </a:rPr>
              <a:t> συστήματα</a:t>
            </a:r>
          </a:p>
        </p:txBody>
      </p:sp>
      <p:sp>
        <p:nvSpPr>
          <p:cNvPr id="3" name="Θέση περιεχομένου 2">
            <a:extLst>
              <a:ext uri="{FF2B5EF4-FFF2-40B4-BE49-F238E27FC236}">
                <a16:creationId xmlns:a16="http://schemas.microsoft.com/office/drawing/2014/main" id="{E0F87C87-0A1F-CFCE-78CD-01E6DC27CA4C}"/>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1190319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665017" y="1412776"/>
            <a:ext cx="10706793" cy="4761320"/>
          </a:xfrm>
        </p:spPr>
        <p:txBody>
          <a:bodyPr>
            <a:noAutofit/>
          </a:bodyPr>
          <a:lstStyle/>
          <a:p>
            <a:r>
              <a:rPr lang="el-GR" sz="2400" dirty="0">
                <a:solidFill>
                  <a:srgbClr val="002060"/>
                </a:solidFill>
              </a:rPr>
              <a:t>Οι υγρότοποι αποτελούν βασική συνιστώσα του υδρολογικού κύκλου με ουσιαστικό ρόλο αναγνωρισμένο στην ΟΠΥ
Οι υγρότοποι δεν μπορούν να οριστούν ομοιόμορφα λόγω διαφορών στις γεωγραφικές συνθήκες και τα χαρακτηριστικά των υγροτόπων
</a:t>
            </a:r>
            <a:r>
              <a:rPr lang="el-GR" sz="2400" b="1" dirty="0">
                <a:solidFill>
                  <a:srgbClr val="002060"/>
                </a:solidFill>
              </a:rPr>
              <a:t>Γενικός ορισμός: </a:t>
            </a:r>
            <a:r>
              <a:rPr lang="el-GR" sz="2400" dirty="0">
                <a:solidFill>
                  <a:srgbClr val="002060"/>
                </a:solidFill>
              </a:rPr>
              <a:t>"έκταση ελών, βάλτων, </a:t>
            </a:r>
            <a:r>
              <a:rPr lang="el-GR" sz="2400" dirty="0" err="1">
                <a:solidFill>
                  <a:srgbClr val="002060"/>
                </a:solidFill>
              </a:rPr>
              <a:t>τυρφώνων</a:t>
            </a:r>
            <a:r>
              <a:rPr lang="el-GR" sz="2400" dirty="0">
                <a:solidFill>
                  <a:srgbClr val="002060"/>
                </a:solidFill>
              </a:rPr>
              <a:t> ή υδάτων, φυσικών ή τεχνητών, μόνιμων ή προσωρινών, με νερό στατικό ή ρέον, γλυκό, υφάλμυρο ή αλμυρό, συμπεριλαμβανομένων των περιοχών θαλάσσιων υδάτων των οποίων το βάθος κατά την άμπωτη δεν υπερβαίνει τα έξι μέτρα" (</a:t>
            </a:r>
            <a:r>
              <a:rPr lang="el-GR" sz="2400" dirty="0" err="1">
                <a:solidFill>
                  <a:srgbClr val="002060"/>
                </a:solidFill>
              </a:rPr>
              <a:t>Scot</a:t>
            </a:r>
            <a:r>
              <a:rPr lang="el-GR" sz="2400" dirty="0">
                <a:solidFill>
                  <a:srgbClr val="002060"/>
                </a:solidFill>
              </a:rPr>
              <a:t> </a:t>
            </a:r>
            <a:r>
              <a:rPr lang="el-GR" sz="2400" dirty="0" err="1">
                <a:solidFill>
                  <a:srgbClr val="002060"/>
                </a:solidFill>
              </a:rPr>
              <a:t>et</a:t>
            </a:r>
            <a:r>
              <a:rPr lang="el-GR" sz="2400" dirty="0">
                <a:solidFill>
                  <a:srgbClr val="002060"/>
                </a:solidFill>
              </a:rPr>
              <a:t> </a:t>
            </a:r>
            <a:r>
              <a:rPr lang="el-GR" sz="2400" dirty="0" err="1">
                <a:solidFill>
                  <a:srgbClr val="002060"/>
                </a:solidFill>
              </a:rPr>
              <a:t>al</a:t>
            </a:r>
            <a:r>
              <a:rPr lang="el-GR" sz="2400" dirty="0">
                <a:solidFill>
                  <a:srgbClr val="002060"/>
                </a:solidFill>
              </a:rPr>
              <a:t>. 1995)</a:t>
            </a:r>
            <a:endParaRPr lang="en-GB" sz="2400" dirty="0">
              <a:solidFill>
                <a:srgbClr val="002060"/>
              </a:solidFill>
            </a:endParaRPr>
          </a:p>
        </p:txBody>
      </p:sp>
    </p:spTree>
    <p:extLst>
      <p:ext uri="{BB962C8B-B14F-4D97-AF65-F5344CB8AC3E}">
        <p14:creationId xmlns:p14="http://schemas.microsoft.com/office/powerpoint/2010/main" val="3821252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947651" y="1440000"/>
            <a:ext cx="10474035" cy="4761320"/>
          </a:xfrm>
        </p:spPr>
        <p:txBody>
          <a:bodyPr>
            <a:normAutofit/>
          </a:bodyPr>
          <a:lstStyle/>
          <a:p>
            <a:r>
              <a:rPr lang="el-GR" sz="2400" dirty="0">
                <a:solidFill>
                  <a:srgbClr val="002060"/>
                </a:solidFill>
              </a:rPr>
              <a:t>Το 50% αυτών παραμένουν σε «κατάσταση κινδύνου» λόγω </a:t>
            </a:r>
            <a:r>
              <a:rPr lang="el-GR" sz="2400" dirty="0" err="1">
                <a:solidFill>
                  <a:srgbClr val="002060"/>
                </a:solidFill>
              </a:rPr>
              <a:t>υπερεκμετάλλευσης</a:t>
            </a:r>
            <a:r>
              <a:rPr lang="el-GR" sz="2400" dirty="0">
                <a:solidFill>
                  <a:srgbClr val="002060"/>
                </a:solidFill>
              </a:rPr>
              <a:t>. Η ΟΠΥ αποσκοπεί στην πρόληψη περαιτέρω επιδείνωσης
Η απώλεια υγροτόπων λόγω αποστράγγισης και εκμετάλλευσης ως γεωργικές ή αστικές περιοχές είναι κοινό χαρακτηριστικό στην Ευρώπη και την Αμερική
Τροφοδοτούνται και διατηρούνται από ποτάμια, λίμνες, υπόγεια ύδατα =&gt; επηρεάζονται από την ποιότητα και την ποσότητα των νερών
Διαφορετικό περιβάλλον (φυτά &amp; ζώα) και εδάφη σε σχέση με τη γύρω γη</a:t>
            </a:r>
          </a:p>
        </p:txBody>
      </p:sp>
    </p:spTree>
    <p:extLst>
      <p:ext uri="{BB962C8B-B14F-4D97-AF65-F5344CB8AC3E}">
        <p14:creationId xmlns:p14="http://schemas.microsoft.com/office/powerpoint/2010/main" val="1186428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solidFill>
                  <a:srgbClr val="002060"/>
                </a:solidFill>
              </a:rPr>
              <a:t>Αβιοτικά &amp; Βιοτικά συστατικά
</a:t>
            </a:r>
            <a:endParaRPr lang="el-GR" dirty="0">
              <a:solidFill>
                <a:srgbClr val="002060"/>
              </a:solidFill>
            </a:endParaRPr>
          </a:p>
        </p:txBody>
      </p:sp>
      <p:sp>
        <p:nvSpPr>
          <p:cNvPr id="4" name="Θέση περιεχομένου 3"/>
          <p:cNvSpPr>
            <a:spLocks noGrp="1"/>
          </p:cNvSpPr>
          <p:nvPr>
            <p:ph idx="1"/>
          </p:nvPr>
        </p:nvSpPr>
        <p:spPr/>
        <p:txBody>
          <a:bodyPr>
            <a:noAutofit/>
          </a:bodyPr>
          <a:lstStyle/>
          <a:p>
            <a:pPr marL="0" indent="0">
              <a:spcBef>
                <a:spcPts val="600"/>
              </a:spcBef>
              <a:buNone/>
            </a:pPr>
            <a:r>
              <a:rPr lang="el-GR" sz="2400" dirty="0">
                <a:solidFill>
                  <a:srgbClr val="002060"/>
                </a:solidFill>
              </a:rPr>
              <a:t>Ένας υγρότοπος:</a:t>
            </a:r>
          </a:p>
          <a:p>
            <a:pPr>
              <a:spcBef>
                <a:spcPts val="600"/>
              </a:spcBef>
            </a:pPr>
            <a:r>
              <a:rPr lang="el-GR" sz="2400" dirty="0">
                <a:solidFill>
                  <a:srgbClr val="002060"/>
                </a:solidFill>
              </a:rPr>
              <a:t>Είναι σχετικά μόνιμη δομή, μέρος της οικολογικής διαδοχής ΜΕΤΑΒΑΣΗ/ΘΩΚΟΣ από το νερό στην ξηρά
Χαρακτηρίζεται από υψηλή αναλογία πρωτογενούς παραγωγής (PP) προς βιομάζα
Λαμβάνει αυξημένη ροή </a:t>
            </a:r>
            <a:r>
              <a:rPr lang="en-GB" sz="2400" dirty="0">
                <a:solidFill>
                  <a:srgbClr val="002060"/>
                </a:solidFill>
              </a:rPr>
              <a:t>detritus &amp; </a:t>
            </a:r>
            <a:r>
              <a:rPr lang="el-GR" sz="2400" dirty="0" err="1">
                <a:solidFill>
                  <a:srgbClr val="002060"/>
                </a:solidFill>
              </a:rPr>
              <a:t>αλόχθονο</a:t>
            </a:r>
            <a:r>
              <a:rPr lang="el-GR" sz="2400" dirty="0">
                <a:solidFill>
                  <a:srgbClr val="002060"/>
                </a:solidFill>
              </a:rPr>
              <a:t> υλικό </a:t>
            </a:r>
            <a:r>
              <a:rPr lang="en-GB" sz="2400" dirty="0">
                <a:solidFill>
                  <a:srgbClr val="002060"/>
                </a:solidFill>
              </a:rPr>
              <a:t>(DOM) </a:t>
            </a:r>
            <a:r>
              <a:rPr lang="el-GR" sz="2400" dirty="0">
                <a:solidFill>
                  <a:srgbClr val="002060"/>
                </a:solidFill>
              </a:rPr>
              <a:t>και ροές θρεπτικών συστατικών</a:t>
            </a:r>
            <a:endParaRPr lang="en-GB" sz="2400" dirty="0">
              <a:solidFill>
                <a:srgbClr val="002060"/>
              </a:solidFill>
            </a:endParaRPr>
          </a:p>
          <a:p>
            <a:pPr>
              <a:spcBef>
                <a:spcPts val="600"/>
              </a:spcBef>
            </a:pPr>
            <a:r>
              <a:rPr lang="el-GR" sz="2400" dirty="0">
                <a:solidFill>
                  <a:srgbClr val="002060"/>
                </a:solidFill>
              </a:rPr>
              <a:t>Κάνει αργή αποσύνθεση οργανικής ύλης και αποθήκευση τύρφης </a:t>
            </a:r>
            <a:r>
              <a:rPr lang="en-US" sz="2400" dirty="0">
                <a:solidFill>
                  <a:srgbClr val="002060"/>
                </a:solidFill>
              </a:rPr>
              <a:t>(humic)</a:t>
            </a:r>
            <a:r>
              <a:rPr lang="el-GR" sz="2400" dirty="0">
                <a:solidFill>
                  <a:srgbClr val="002060"/>
                </a:solidFill>
              </a:rPr>
              <a:t>
Έχει ανοικτούς κύκλους ουσιών (συνεχή αλληλεπίδραση) και μεγάλες χωρικές διακυμάνσεις στα </a:t>
            </a:r>
            <a:r>
              <a:rPr lang="el-GR" sz="2400" dirty="0" err="1">
                <a:solidFill>
                  <a:srgbClr val="002060"/>
                </a:solidFill>
              </a:rPr>
              <a:t>μικροενδιαιτήματα</a:t>
            </a:r>
            <a:r>
              <a:rPr lang="el-GR" sz="2400" dirty="0">
                <a:solidFill>
                  <a:srgbClr val="002060"/>
                </a:solidFill>
              </a:rPr>
              <a:t>
Φιλοξενεί οργανισμούς με πολύπλοκους κύκλους ζωής &amp; μικρή διάρκεια ζωής, με πολυπλοκότητα που σχετίζεται με την εποχικότητα</a:t>
            </a:r>
          </a:p>
        </p:txBody>
      </p:sp>
    </p:spTree>
    <p:extLst>
      <p:ext uri="{BB962C8B-B14F-4D97-AF65-F5344CB8AC3E}">
        <p14:creationId xmlns:p14="http://schemas.microsoft.com/office/powerpoint/2010/main" val="2838778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002060"/>
                </a:solidFill>
              </a:rPr>
              <a:t>Αβιοτικά &amp; Βιοτικά συστατικά
</a:t>
            </a:r>
          </a:p>
        </p:txBody>
      </p:sp>
      <p:sp>
        <p:nvSpPr>
          <p:cNvPr id="4" name="Θέση περιεχομένου 3"/>
          <p:cNvSpPr>
            <a:spLocks noGrp="1"/>
          </p:cNvSpPr>
          <p:nvPr>
            <p:ph idx="1"/>
          </p:nvPr>
        </p:nvSpPr>
        <p:spPr>
          <a:xfrm>
            <a:off x="838200" y="1628800"/>
            <a:ext cx="10633364" cy="4680520"/>
          </a:xfrm>
        </p:spPr>
        <p:txBody>
          <a:bodyPr>
            <a:noAutofit/>
          </a:bodyPr>
          <a:lstStyle/>
          <a:p>
            <a:pPr>
              <a:lnSpc>
                <a:spcPct val="100000"/>
              </a:lnSpc>
              <a:spcBef>
                <a:spcPts val="600"/>
              </a:spcBef>
            </a:pPr>
            <a:r>
              <a:rPr lang="el-GR" sz="2200" dirty="0">
                <a:solidFill>
                  <a:srgbClr val="002060"/>
                </a:solidFill>
              </a:rPr>
              <a:t>Πολύ παραγωγικά οικοσυστήματα (3 φορές τροπικού δάσους)</a:t>
            </a:r>
            <a:r>
              <a:rPr lang="en-US" sz="1800" dirty="0">
                <a:solidFill>
                  <a:srgbClr val="002060"/>
                </a:solidFill>
              </a:rPr>
              <a:t>, 7000-8000g dry weight/m</a:t>
            </a:r>
            <a:r>
              <a:rPr lang="en-US" sz="1800" baseline="30000" dirty="0">
                <a:solidFill>
                  <a:srgbClr val="002060"/>
                </a:solidFill>
              </a:rPr>
              <a:t>2</a:t>
            </a:r>
            <a:r>
              <a:rPr lang="en-US" sz="1800" dirty="0">
                <a:solidFill>
                  <a:srgbClr val="002060"/>
                </a:solidFill>
              </a:rPr>
              <a:t>*</a:t>
            </a:r>
            <a:r>
              <a:rPr lang="en-US" sz="1800" dirty="0" err="1">
                <a:solidFill>
                  <a:srgbClr val="002060"/>
                </a:solidFill>
              </a:rPr>
              <a:t>yr</a:t>
            </a:r>
            <a:r>
              <a:rPr lang="en-US" sz="1800" dirty="0">
                <a:solidFill>
                  <a:srgbClr val="002060"/>
                </a:solidFill>
              </a:rPr>
              <a:t>)</a:t>
            </a:r>
            <a:endParaRPr lang="en-US" sz="2200" dirty="0">
              <a:solidFill>
                <a:srgbClr val="002060"/>
              </a:solidFill>
            </a:endParaRPr>
          </a:p>
          <a:p>
            <a:pPr>
              <a:lnSpc>
                <a:spcPct val="100000"/>
              </a:lnSpc>
              <a:spcBef>
                <a:spcPts val="600"/>
              </a:spcBef>
            </a:pPr>
            <a:r>
              <a:rPr lang="el-GR" sz="2200" dirty="0">
                <a:solidFill>
                  <a:srgbClr val="002060"/>
                </a:solidFill>
              </a:rPr>
              <a:t>Το αβιοτικό περιβάλλον των υγροτόπων εξαρτάται από τη θέση του υδροφόρου ορίζοντα </a:t>
            </a:r>
            <a:r>
              <a:rPr lang="en-GB" sz="1800" dirty="0">
                <a:solidFill>
                  <a:srgbClr val="002060"/>
                </a:solidFill>
              </a:rPr>
              <a:t>(dry, waterlogged &amp; flooded areas)</a:t>
            </a:r>
          </a:p>
          <a:p>
            <a:pPr>
              <a:lnSpc>
                <a:spcPct val="100000"/>
              </a:lnSpc>
              <a:spcBef>
                <a:spcPts val="600"/>
              </a:spcBef>
            </a:pPr>
            <a:r>
              <a:rPr lang="el-GR" sz="2200" dirty="0">
                <a:solidFill>
                  <a:srgbClr val="002060"/>
                </a:solidFill>
              </a:rPr>
              <a:t>Η υγρασία του εδάφους καθορίζει τα επίπεδα O2 στα εδάφη. Τα ξηρά εδάφη περιέχουν χώρους αέρα που εξαντλούνται μετά από πλημμύρες και στη συνέχεια γίνονται αναερόβια = &gt; επηρεάζει τη συμπεριφορά του οργανισμών και τη χημεία του συστήματος = &gt; επηρεάζει την παρουσία μικροοργανισμών = &gt; οι κύκλοι θρεπτικών ουσιών μεταβάλλονται
Σε </a:t>
            </a:r>
            <a:r>
              <a:rPr lang="el-GR" sz="2200" dirty="0" err="1">
                <a:solidFill>
                  <a:srgbClr val="002060"/>
                </a:solidFill>
              </a:rPr>
              <a:t>ανοξικές</a:t>
            </a:r>
            <a:r>
              <a:rPr lang="el-GR" sz="2200" dirty="0">
                <a:solidFill>
                  <a:srgbClr val="002060"/>
                </a:solidFill>
              </a:rPr>
              <a:t> συνθήκες, δημιουργούνται αναγωγικές συνθήκες και μειωμένες μορφές μετάλλων όπως Fe2+ και Mn2+ γίνονται πιο διαλυτές με αποτέλεσμα δυνητικά τοξικές συνθήκες. Τα θειικά άλατα ανάγονται επίσης σε υδρόθειο (H2S) – ιδιαίτερα τοξικό με ξεχωριστή «σάπια» μυρωδιά</a:t>
            </a:r>
          </a:p>
        </p:txBody>
      </p:sp>
      <p:sp>
        <p:nvSpPr>
          <p:cNvPr id="3" name="TextBox 2"/>
          <p:cNvSpPr txBox="1"/>
          <p:nvPr/>
        </p:nvSpPr>
        <p:spPr>
          <a:xfrm>
            <a:off x="8544272" y="1268760"/>
            <a:ext cx="1872208" cy="504056"/>
          </a:xfrm>
          <a:prstGeom prst="rect">
            <a:avLst/>
          </a:prstGeom>
        </p:spPr>
        <p:txBody>
          <a:bodyPr vert="horz" wrap="square" lIns="91440" tIns="45720" rIns="91440" bIns="45720" rtlCol="0" anchor="ctr">
            <a:noAutofit/>
          </a:bodyPr>
          <a:lstStyle/>
          <a:p>
            <a:r>
              <a:rPr lang="el-GR" sz="2800" b="1" dirty="0">
                <a:solidFill>
                  <a:srgbClr val="002060"/>
                </a:solidFill>
              </a:rPr>
              <a:t>Αβιοτικά
</a:t>
            </a:r>
          </a:p>
        </p:txBody>
      </p:sp>
    </p:spTree>
    <p:extLst>
      <p:ext uri="{BB962C8B-B14F-4D97-AF65-F5344CB8AC3E}">
        <p14:creationId xmlns:p14="http://schemas.microsoft.com/office/powerpoint/2010/main" val="360194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Θέση αριθμού διαφάνειας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2A2DED-DA3B-42E9-ADC4-47F9F4567851}" type="slidenum">
              <a:rPr lang="el-GR"/>
              <a:pPr fontAlgn="base">
                <a:spcBef>
                  <a:spcPct val="0"/>
                </a:spcBef>
                <a:spcAft>
                  <a:spcPct val="0"/>
                </a:spcAft>
              </a:pPr>
              <a:t>56</a:t>
            </a:fld>
            <a:endParaRPr lang="el-GR" dirty="0"/>
          </a:p>
        </p:txBody>
      </p:sp>
      <p:sp>
        <p:nvSpPr>
          <p:cNvPr id="2" name="Τίτλος 1"/>
          <p:cNvSpPr>
            <a:spLocks noGrp="1"/>
          </p:cNvSpPr>
          <p:nvPr>
            <p:ph type="title"/>
          </p:nvPr>
        </p:nvSpPr>
        <p:spPr/>
        <p:txBody>
          <a:bodyPr>
            <a:normAutofit/>
          </a:bodyPr>
          <a:lstStyle/>
          <a:p>
            <a:r>
              <a:rPr lang="el-GR" dirty="0"/>
              <a:t>Αβιοτικά &amp; Βιοτικά συστατικά
</a:t>
            </a:r>
          </a:p>
        </p:txBody>
      </p:sp>
      <p:sp>
        <p:nvSpPr>
          <p:cNvPr id="4" name="Θέση περιεχομένου 3"/>
          <p:cNvSpPr>
            <a:spLocks noGrp="1"/>
          </p:cNvSpPr>
          <p:nvPr>
            <p:ph idx="1"/>
          </p:nvPr>
        </p:nvSpPr>
        <p:spPr>
          <a:xfrm>
            <a:off x="482137" y="1628800"/>
            <a:ext cx="11122429" cy="4680520"/>
          </a:xfrm>
        </p:spPr>
        <p:txBody>
          <a:bodyPr>
            <a:noAutofit/>
          </a:bodyPr>
          <a:lstStyle/>
          <a:p>
            <a:pPr>
              <a:lnSpc>
                <a:spcPct val="100000"/>
              </a:lnSpc>
              <a:spcBef>
                <a:spcPts val="600"/>
              </a:spcBef>
            </a:pPr>
            <a:r>
              <a:rPr lang="el-GR" sz="2200" dirty="0">
                <a:solidFill>
                  <a:srgbClr val="002060"/>
                </a:solidFill>
              </a:rPr>
              <a:t>Τα μόνιμα υπερχειλισμένα εδάφη συχνά στερούνται </a:t>
            </a:r>
            <a:r>
              <a:rPr lang="el-GR" sz="2200" b="1" dirty="0">
                <a:solidFill>
                  <a:srgbClr val="002060"/>
                </a:solidFill>
              </a:rPr>
              <a:t>νιτρικών αλάτων </a:t>
            </a:r>
            <a:r>
              <a:rPr lang="el-GR" sz="2200" dirty="0">
                <a:solidFill>
                  <a:srgbClr val="002060"/>
                </a:solidFill>
              </a:rPr>
              <a:t>επειδή επιβραδύνεται η αφαλάτωση της αποσυντιθέμενης βιομάζας=&gt; δεν μπορεί να πραγματοποιηθεί μείωση της απελευθέρωσης θρεπτικών ουσιών και </a:t>
            </a:r>
            <a:r>
              <a:rPr lang="el-GR" sz="2200" dirty="0" err="1">
                <a:solidFill>
                  <a:srgbClr val="002060"/>
                </a:solidFill>
              </a:rPr>
              <a:t>απονιτροποίηση</a:t>
            </a:r>
            <a:r>
              <a:rPr lang="el-GR" sz="2200" dirty="0">
                <a:solidFill>
                  <a:srgbClr val="002060"/>
                </a:solidFill>
              </a:rPr>
              <a:t>.
Οι «περιθωριακοί» υγρότοποι βρίσκονται σε σχέση με τα μητρικά υδατικά συστήματα. Ένας παρόχθιος υγρότοπος συγχωνεύεται με τον κύριο ποταμό και ανταλλάσσει σωματίδια και δέχεται απορροή από τη γη =&gt; σταθερή ροή θρεπτικών ουσιών στον υγρότοπο</a:t>
            </a:r>
            <a:endParaRPr lang="en-GB" sz="2200" dirty="0">
              <a:solidFill>
                <a:srgbClr val="002060"/>
              </a:solidFill>
            </a:endParaRPr>
          </a:p>
          <a:p>
            <a:pPr>
              <a:lnSpc>
                <a:spcPct val="100000"/>
              </a:lnSpc>
              <a:spcBef>
                <a:spcPts val="600"/>
              </a:spcBef>
            </a:pPr>
            <a:r>
              <a:rPr lang="el-GR" sz="2200" dirty="0">
                <a:solidFill>
                  <a:srgbClr val="002060"/>
                </a:solidFill>
              </a:rPr>
              <a:t>Τα θρεπτικά συστατικά &amp; τα μέταλλα μεταφέρονται στους </a:t>
            </a:r>
            <a:r>
              <a:rPr lang="el-GR" sz="2200" dirty="0" err="1">
                <a:solidFill>
                  <a:srgbClr val="002060"/>
                </a:solidFill>
              </a:rPr>
              <a:t>υγρότοπους</a:t>
            </a:r>
            <a:r>
              <a:rPr lang="el-GR" sz="2200" dirty="0">
                <a:solidFill>
                  <a:srgbClr val="002060"/>
                </a:solidFill>
              </a:rPr>
              <a:t> μέσω βροχοπτώσεων, όπου οι οργανισμοί που μεσολαβούν σε χημικές αντιδράσεις μπορεί να ακινητοποιήσουν τις χημικές ουσίες</a:t>
            </a:r>
          </a:p>
        </p:txBody>
      </p:sp>
      <p:sp>
        <p:nvSpPr>
          <p:cNvPr id="3" name="TextBox 2"/>
          <p:cNvSpPr txBox="1"/>
          <p:nvPr/>
        </p:nvSpPr>
        <p:spPr>
          <a:xfrm>
            <a:off x="8544272" y="1268760"/>
            <a:ext cx="1872208" cy="504056"/>
          </a:xfrm>
          <a:prstGeom prst="rect">
            <a:avLst/>
          </a:prstGeom>
        </p:spPr>
        <p:txBody>
          <a:bodyPr vert="horz" wrap="square" lIns="91440" tIns="45720" rIns="91440" bIns="45720" rtlCol="0" anchor="ctr">
            <a:noAutofit/>
          </a:bodyPr>
          <a:lstStyle/>
          <a:p>
            <a:r>
              <a:rPr lang="el-GR" sz="2800" b="1" dirty="0">
                <a:solidFill>
                  <a:srgbClr val="002060"/>
                </a:solidFill>
              </a:rPr>
              <a:t>Αβιοτικά
</a:t>
            </a:r>
          </a:p>
        </p:txBody>
      </p:sp>
    </p:spTree>
    <p:extLst>
      <p:ext uri="{BB962C8B-B14F-4D97-AF65-F5344CB8AC3E}">
        <p14:creationId xmlns:p14="http://schemas.microsoft.com/office/powerpoint/2010/main" val="3753185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002060"/>
                </a:solidFill>
              </a:rPr>
              <a:t>Αβιοτικά &amp; Βιοτικά συστατικά
</a:t>
            </a:r>
          </a:p>
        </p:txBody>
      </p:sp>
      <p:sp>
        <p:nvSpPr>
          <p:cNvPr id="4" name="Θέση περιεχομένου 3"/>
          <p:cNvSpPr>
            <a:spLocks noGrp="1"/>
          </p:cNvSpPr>
          <p:nvPr>
            <p:ph idx="1"/>
          </p:nvPr>
        </p:nvSpPr>
        <p:spPr>
          <a:xfrm>
            <a:off x="548641" y="1884283"/>
            <a:ext cx="10967258" cy="3704957"/>
          </a:xfrm>
        </p:spPr>
        <p:txBody>
          <a:bodyPr>
            <a:noAutofit/>
          </a:bodyPr>
          <a:lstStyle/>
          <a:p>
            <a:pPr marL="0" indent="0">
              <a:spcBef>
                <a:spcPts val="600"/>
              </a:spcBef>
              <a:buNone/>
            </a:pPr>
            <a:r>
              <a:rPr lang="el-GR" sz="2200" dirty="0">
                <a:solidFill>
                  <a:srgbClr val="002060"/>
                </a:solidFill>
              </a:rPr>
              <a:t>Οι αναερόβιες συνθήκες που επικρατούν καθορίζουν τους ζώντες οργανισμούς, καθώς τα είδη χρειάζονται ειδικές προσαρμογές για να επιβιώσουν κατά τη διάρκεια της χαμηλής περιόδου οξυγόνου-υγρασίας:
</a:t>
            </a:r>
            <a:endParaRPr lang="en-GB" sz="2200" dirty="0">
              <a:solidFill>
                <a:srgbClr val="002060"/>
              </a:solidFill>
            </a:endParaRPr>
          </a:p>
          <a:p>
            <a:pPr marL="627063">
              <a:spcBef>
                <a:spcPts val="600"/>
              </a:spcBef>
              <a:buFont typeface="Wingdings" pitchFamily="2" charset="2"/>
              <a:buChar char="ü"/>
            </a:pPr>
            <a:r>
              <a:rPr lang="el-GR" sz="2200" dirty="0">
                <a:solidFill>
                  <a:srgbClr val="002060"/>
                </a:solidFill>
              </a:rPr>
              <a:t>Τα ζώα περνούν την υγρή περίοδο ως αδρανείς σπόροι ή άλλη ανθεκτική δομή 
Άλλοι φεύγουν (χερσαίοι και υδρόβιοι κύκλοι ζωής)
Τα φυτά αναπτύσσουν ιστούς </a:t>
            </a:r>
            <a:r>
              <a:rPr lang="el-GR" sz="2200" dirty="0" err="1">
                <a:solidFill>
                  <a:srgbClr val="002060"/>
                </a:solidFill>
              </a:rPr>
              <a:t>αερεγχύματος</a:t>
            </a:r>
            <a:r>
              <a:rPr lang="el-GR" sz="2200" dirty="0">
                <a:solidFill>
                  <a:srgbClr val="002060"/>
                </a:solidFill>
              </a:rPr>
              <a:t> με μεγάλους χώρους αέρα που συνδέουν τα φύλλα απευθείας με τις ρίζες ή παράγουν ρίζες που αναπτύσσονται προς τα πάνω στην ατμόσφαιρα (</a:t>
            </a:r>
            <a:r>
              <a:rPr lang="el-GR" sz="2200" dirty="0" err="1">
                <a:solidFill>
                  <a:srgbClr val="002060"/>
                </a:solidFill>
              </a:rPr>
              <a:t>μαγκρόβια</a:t>
            </a:r>
            <a:r>
              <a:rPr lang="el-GR" sz="2200" dirty="0">
                <a:solidFill>
                  <a:srgbClr val="002060"/>
                </a:solidFill>
              </a:rPr>
              <a:t>)
Τα υδρόβια φυτά εκκρίνουν οξυγόνο από τις ρίζες στο περιβάλλον μέσο (</a:t>
            </a:r>
            <a:r>
              <a:rPr lang="el-GR" sz="2200" dirty="0" err="1">
                <a:solidFill>
                  <a:srgbClr val="002060"/>
                </a:solidFill>
              </a:rPr>
              <a:t>ριζόσφαιρα</a:t>
            </a:r>
            <a:r>
              <a:rPr lang="el-GR" sz="2200" dirty="0">
                <a:solidFill>
                  <a:srgbClr val="002060"/>
                </a:solidFill>
              </a:rPr>
              <a:t>) όπου τα διαλυτά </a:t>
            </a:r>
            <a:r>
              <a:rPr lang="el-GR" sz="2200" dirty="0" err="1">
                <a:solidFill>
                  <a:srgbClr val="002060"/>
                </a:solidFill>
              </a:rPr>
              <a:t>ανηγμένα</a:t>
            </a:r>
            <a:r>
              <a:rPr lang="el-GR" sz="2200" dirty="0">
                <a:solidFill>
                  <a:srgbClr val="002060"/>
                </a:solidFill>
              </a:rPr>
              <a:t> μέταλλα οξειδώνονται (λιγότερο τοξικά)</a:t>
            </a:r>
            <a:endParaRPr lang="en-GB" sz="1800" dirty="0">
              <a:solidFill>
                <a:srgbClr val="002060"/>
              </a:solidFill>
            </a:endParaRPr>
          </a:p>
          <a:p>
            <a:pPr>
              <a:spcBef>
                <a:spcPts val="600"/>
              </a:spcBef>
            </a:pPr>
            <a:r>
              <a:rPr lang="el-GR" sz="2200" dirty="0">
                <a:solidFill>
                  <a:srgbClr val="002060"/>
                </a:solidFill>
              </a:rPr>
              <a:t>Οι κοινότητες είναι παρόμοιες με αυτές των λιμνών, αλλά με υπολείμματα </a:t>
            </a:r>
            <a:r>
              <a:rPr lang="en-US" sz="2200" dirty="0">
                <a:solidFill>
                  <a:srgbClr val="002060"/>
                </a:solidFill>
              </a:rPr>
              <a:t>Detritus</a:t>
            </a:r>
            <a:r>
              <a:rPr lang="el-GR" sz="2200" dirty="0">
                <a:solidFill>
                  <a:srgbClr val="002060"/>
                </a:solidFill>
              </a:rPr>
              <a:t> (όχι </a:t>
            </a:r>
            <a:r>
              <a:rPr lang="el-GR" sz="2200" dirty="0" err="1">
                <a:solidFill>
                  <a:srgbClr val="002060"/>
                </a:solidFill>
              </a:rPr>
              <a:t>πλαγκτό</a:t>
            </a:r>
            <a:r>
              <a:rPr lang="el-GR" sz="2200" dirty="0">
                <a:solidFill>
                  <a:srgbClr val="002060"/>
                </a:solidFill>
              </a:rPr>
              <a:t>) ως πηγή ενέργειας</a:t>
            </a:r>
            <a:r>
              <a:rPr lang="en-US" sz="2200" dirty="0">
                <a:solidFill>
                  <a:srgbClr val="002060"/>
                </a:solidFill>
              </a:rPr>
              <a:t> (</a:t>
            </a:r>
            <a:r>
              <a:rPr lang="el-GR" sz="2200" dirty="0">
                <a:solidFill>
                  <a:srgbClr val="002060"/>
                </a:solidFill>
              </a:rPr>
              <a:t>Δεν σημαίνει ότι δεν υπάρχει </a:t>
            </a:r>
            <a:r>
              <a:rPr lang="el-GR" sz="2200" dirty="0" err="1">
                <a:solidFill>
                  <a:srgbClr val="002060"/>
                </a:solidFill>
              </a:rPr>
              <a:t>πλαγκτό</a:t>
            </a:r>
            <a:r>
              <a:rPr lang="el-GR" sz="2200" dirty="0">
                <a:solidFill>
                  <a:srgbClr val="002060"/>
                </a:solidFill>
              </a:rPr>
              <a:t>)</a:t>
            </a:r>
          </a:p>
        </p:txBody>
      </p:sp>
      <p:sp>
        <p:nvSpPr>
          <p:cNvPr id="3" name="TextBox 2"/>
          <p:cNvSpPr txBox="1"/>
          <p:nvPr/>
        </p:nvSpPr>
        <p:spPr>
          <a:xfrm>
            <a:off x="8544272" y="1268760"/>
            <a:ext cx="1872208" cy="504056"/>
          </a:xfrm>
          <a:prstGeom prst="rect">
            <a:avLst/>
          </a:prstGeom>
        </p:spPr>
        <p:txBody>
          <a:bodyPr vert="horz" wrap="square" lIns="91440" tIns="45720" rIns="91440" bIns="45720" rtlCol="0" anchor="ctr">
            <a:noAutofit/>
          </a:bodyPr>
          <a:lstStyle/>
          <a:p>
            <a:r>
              <a:rPr lang="el-GR" sz="2800" b="1" dirty="0">
                <a:solidFill>
                  <a:srgbClr val="002060"/>
                </a:solidFill>
              </a:rPr>
              <a:t>Βιοτικά
</a:t>
            </a:r>
          </a:p>
        </p:txBody>
      </p:sp>
    </p:spTree>
    <p:extLst>
      <p:ext uri="{BB962C8B-B14F-4D97-AF65-F5344CB8AC3E}">
        <p14:creationId xmlns:p14="http://schemas.microsoft.com/office/powerpoint/2010/main" val="185498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002060"/>
                </a:solidFill>
              </a:rPr>
              <a:t>Αβιοτικά &amp; Βιοτικά συστατικά
</a:t>
            </a:r>
          </a:p>
        </p:txBody>
      </p:sp>
      <p:sp>
        <p:nvSpPr>
          <p:cNvPr id="4" name="Θέση περιεχομένου 3"/>
          <p:cNvSpPr>
            <a:spLocks noGrp="1"/>
          </p:cNvSpPr>
          <p:nvPr>
            <p:ph idx="1"/>
          </p:nvPr>
        </p:nvSpPr>
        <p:spPr>
          <a:xfrm>
            <a:off x="838200" y="1628800"/>
            <a:ext cx="10515600" cy="4680520"/>
          </a:xfrm>
        </p:spPr>
        <p:txBody>
          <a:bodyPr>
            <a:noAutofit/>
          </a:bodyPr>
          <a:lstStyle/>
          <a:p>
            <a:pPr>
              <a:spcBef>
                <a:spcPts val="600"/>
              </a:spcBef>
            </a:pPr>
            <a:r>
              <a:rPr lang="el-GR" sz="2400" dirty="0">
                <a:solidFill>
                  <a:srgbClr val="002060"/>
                </a:solidFill>
              </a:rPr>
              <a:t>Οι υγρότοποι συχνά παρουσιάζουν κάποιο είδος κάθετης ζώνης με ζώνες που περιγράφουν πλήρως χερσαία περιβάλλοντα, σε άλλους όπου τα φυτά πρέπει να ξεπεράσουν την </a:t>
            </a:r>
            <a:r>
              <a:rPr lang="el-GR" sz="2400" dirty="0" err="1">
                <a:solidFill>
                  <a:srgbClr val="002060"/>
                </a:solidFill>
              </a:rPr>
              <a:t>ανοξία</a:t>
            </a:r>
            <a:r>
              <a:rPr lang="el-GR" sz="2400" dirty="0">
                <a:solidFill>
                  <a:srgbClr val="002060"/>
                </a:solidFill>
              </a:rPr>
              <a:t> γύρω από τις ρίζες τους και σε άλλους όπου δεν υπάρχουν φυτά λόγω του βάθους και του περιορισμού του φωτός
Σε </a:t>
            </a:r>
            <a:r>
              <a:rPr lang="el-GR" sz="2400" dirty="0" err="1">
                <a:solidFill>
                  <a:srgbClr val="002060"/>
                </a:solidFill>
              </a:rPr>
              <a:t>υγρότοπους</a:t>
            </a:r>
            <a:r>
              <a:rPr lang="el-GR" sz="2400" dirty="0">
                <a:solidFill>
                  <a:srgbClr val="002060"/>
                </a:solidFill>
              </a:rPr>
              <a:t> όπου η </a:t>
            </a:r>
            <a:r>
              <a:rPr lang="el-GR" sz="2400" dirty="0" err="1">
                <a:solidFill>
                  <a:srgbClr val="002060"/>
                </a:solidFill>
              </a:rPr>
              <a:t>βακτηριακή</a:t>
            </a:r>
            <a:r>
              <a:rPr lang="el-GR" sz="2400" dirty="0">
                <a:solidFill>
                  <a:srgbClr val="002060"/>
                </a:solidFill>
              </a:rPr>
              <a:t> </a:t>
            </a:r>
            <a:r>
              <a:rPr lang="el-GR" sz="2400" dirty="0" err="1">
                <a:solidFill>
                  <a:srgbClr val="002060"/>
                </a:solidFill>
              </a:rPr>
              <a:t>απονιτροποίηση</a:t>
            </a:r>
            <a:r>
              <a:rPr lang="el-GR" sz="2400" dirty="0">
                <a:solidFill>
                  <a:srgbClr val="002060"/>
                </a:solidFill>
              </a:rPr>
              <a:t> είναι άφθονη, το άζωτο είναι συνήθως το περιοριστικό θρεπτικό συστατικό για την ανάπτυξη των φυτών. Μπορεί να λυθεί με </a:t>
            </a:r>
            <a:r>
              <a:rPr lang="el-GR" sz="2400" dirty="0" err="1">
                <a:solidFill>
                  <a:srgbClr val="002060"/>
                </a:solidFill>
              </a:rPr>
              <a:t>ριζοσφαιρίδια</a:t>
            </a:r>
            <a:r>
              <a:rPr lang="el-GR" sz="2400" dirty="0">
                <a:solidFill>
                  <a:srgbClr val="002060"/>
                </a:solidFill>
              </a:rPr>
              <a:t> βακτηρίων που δεσμεύουν το άζωτο ή νιτροποίησης στη </a:t>
            </a:r>
            <a:r>
              <a:rPr lang="el-GR" sz="2400" dirty="0" err="1">
                <a:solidFill>
                  <a:srgbClr val="002060"/>
                </a:solidFill>
              </a:rPr>
              <a:t>ριζόσφαιρα</a:t>
            </a:r>
            <a:endParaRPr lang="en-GB" sz="2400" dirty="0">
              <a:solidFill>
                <a:srgbClr val="002060"/>
              </a:solidFill>
            </a:endParaRPr>
          </a:p>
          <a:p>
            <a:pPr>
              <a:spcBef>
                <a:spcPts val="600"/>
              </a:spcBef>
            </a:pPr>
            <a:r>
              <a:rPr lang="el-GR" sz="2400" dirty="0" err="1">
                <a:solidFill>
                  <a:srgbClr val="002060"/>
                </a:solidFill>
              </a:rPr>
              <a:t>Ευτροφικές</a:t>
            </a:r>
            <a:r>
              <a:rPr lang="el-GR" sz="2400" dirty="0">
                <a:solidFill>
                  <a:srgbClr val="002060"/>
                </a:solidFill>
              </a:rPr>
              <a:t> συνθήκες μπορεί να προκύψουν εάν ο υγρότοπος γειτνιάζει με γεωργική γη (χωρίς περιορισμό θρεπτικών ουσιών) ή αν γειτνιάζει με </a:t>
            </a:r>
            <a:r>
              <a:rPr lang="el-GR" sz="2400" dirty="0" err="1">
                <a:solidFill>
                  <a:srgbClr val="002060"/>
                </a:solidFill>
              </a:rPr>
              <a:t>επιβαρυμενο</a:t>
            </a:r>
            <a:r>
              <a:rPr lang="el-GR" sz="2400" dirty="0">
                <a:solidFill>
                  <a:srgbClr val="002060"/>
                </a:solidFill>
              </a:rPr>
              <a:t> υδατικό σώμα ή </a:t>
            </a:r>
            <a:r>
              <a:rPr lang="el-GR" sz="2400" dirty="0" err="1">
                <a:solidFill>
                  <a:srgbClr val="002060"/>
                </a:solidFill>
              </a:rPr>
              <a:t>αλλα</a:t>
            </a:r>
            <a:r>
              <a:rPr lang="el-GR" sz="2400" dirty="0">
                <a:solidFill>
                  <a:srgbClr val="002060"/>
                </a:solidFill>
              </a:rPr>
              <a:t>..</a:t>
            </a:r>
          </a:p>
        </p:txBody>
      </p:sp>
      <p:sp>
        <p:nvSpPr>
          <p:cNvPr id="3" name="TextBox 2"/>
          <p:cNvSpPr txBox="1"/>
          <p:nvPr/>
        </p:nvSpPr>
        <p:spPr>
          <a:xfrm>
            <a:off x="8544272" y="1268760"/>
            <a:ext cx="1872208" cy="504056"/>
          </a:xfrm>
          <a:prstGeom prst="rect">
            <a:avLst/>
          </a:prstGeom>
        </p:spPr>
        <p:txBody>
          <a:bodyPr vert="horz" wrap="square" lIns="91440" tIns="45720" rIns="91440" bIns="45720" rtlCol="0" anchor="ctr">
            <a:noAutofit/>
          </a:bodyPr>
          <a:lstStyle/>
          <a:p>
            <a:r>
              <a:rPr lang="el-GR" sz="2800" b="1">
                <a:solidFill>
                  <a:srgbClr val="002060"/>
                </a:solidFill>
              </a:rPr>
              <a:t>Βιοτικά
</a:t>
            </a:r>
            <a:endParaRPr lang="el-GR" sz="2800" b="1" dirty="0">
              <a:solidFill>
                <a:srgbClr val="002060"/>
              </a:solidFill>
            </a:endParaRPr>
          </a:p>
        </p:txBody>
      </p:sp>
    </p:spTree>
    <p:extLst>
      <p:ext uri="{BB962C8B-B14F-4D97-AF65-F5344CB8AC3E}">
        <p14:creationId xmlns:p14="http://schemas.microsoft.com/office/powerpoint/2010/main" val="3287289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2060"/>
                </a:solidFill>
              </a:rPr>
              <a:t>Υγρότοποι &amp; Ποιότητα Νερού
</a:t>
            </a:r>
          </a:p>
        </p:txBody>
      </p:sp>
      <p:sp>
        <p:nvSpPr>
          <p:cNvPr id="4" name="Θέση περιεχομένου 3"/>
          <p:cNvSpPr>
            <a:spLocks noGrp="1"/>
          </p:cNvSpPr>
          <p:nvPr>
            <p:ph idx="1"/>
          </p:nvPr>
        </p:nvSpPr>
        <p:spPr>
          <a:xfrm>
            <a:off x="568036" y="1523127"/>
            <a:ext cx="11055928" cy="4761320"/>
          </a:xfrm>
        </p:spPr>
        <p:txBody>
          <a:bodyPr>
            <a:noAutofit/>
          </a:bodyPr>
          <a:lstStyle/>
          <a:p>
            <a:pPr>
              <a:spcBef>
                <a:spcPts val="600"/>
              </a:spcBef>
            </a:pPr>
            <a:r>
              <a:rPr lang="el-GR" sz="2200" dirty="0">
                <a:solidFill>
                  <a:srgbClr val="002060"/>
                </a:solidFill>
              </a:rPr>
              <a:t>Οι υγρότοποι είναι η </a:t>
            </a:r>
            <a:r>
              <a:rPr lang="el-GR" sz="2200" dirty="0" err="1">
                <a:solidFill>
                  <a:srgbClr val="002060"/>
                </a:solidFill>
              </a:rPr>
              <a:t>διεπαφή</a:t>
            </a:r>
            <a:r>
              <a:rPr lang="el-GR" sz="2200" dirty="0">
                <a:solidFill>
                  <a:srgbClr val="002060"/>
                </a:solidFill>
              </a:rPr>
              <a:t> μεταξύ χερσαίων και υδάτινων συστημάτων
Ζωτικός ρόλος στην απομάκρυνση θρεπτικών ουσιών με την παραγωγή βιομάζας που θα μπορούσε να καταλήξει σε ευτροφισμό στο υδατικό σύστημα του αποδέκτη
Η </a:t>
            </a:r>
            <a:r>
              <a:rPr lang="el-GR" sz="2200" dirty="0" err="1">
                <a:solidFill>
                  <a:srgbClr val="002060"/>
                </a:solidFill>
              </a:rPr>
              <a:t>απονιτροποίηση</a:t>
            </a:r>
            <a:r>
              <a:rPr lang="el-GR" sz="2200" dirty="0">
                <a:solidFill>
                  <a:srgbClr val="002060"/>
                </a:solidFill>
              </a:rPr>
              <a:t> είναι ο πιο σημαντικός </a:t>
            </a:r>
            <a:r>
              <a:rPr lang="el-GR" sz="2200">
                <a:solidFill>
                  <a:srgbClr val="002060"/>
                </a:solidFill>
              </a:rPr>
              <a:t>τρόπος απομάκρυνσης </a:t>
            </a:r>
            <a:r>
              <a:rPr lang="el-GR" sz="2200" dirty="0">
                <a:solidFill>
                  <a:srgbClr val="002060"/>
                </a:solidFill>
              </a:rPr>
              <a:t>θρεπτικών συστατικών
Η απορρόφηση μικροοργανισμών και η απόθεση απομακρύνει τον φώσφορο </a:t>
            </a:r>
            <a:endParaRPr lang="en-GB" sz="2200" dirty="0">
              <a:solidFill>
                <a:srgbClr val="002060"/>
              </a:solidFill>
            </a:endParaRPr>
          </a:p>
          <a:p>
            <a:pPr>
              <a:spcBef>
                <a:spcPts val="600"/>
              </a:spcBef>
            </a:pPr>
            <a:r>
              <a:rPr lang="el-GR" sz="2200" dirty="0">
                <a:solidFill>
                  <a:srgbClr val="002060"/>
                </a:solidFill>
              </a:rPr>
              <a:t>Η οργανική ύλη αποσυντίθεται
Αναχαίτιση και κατακράτηση σωματιδίων από τη βλάστηση </a:t>
            </a:r>
            <a:endParaRPr lang="en-GB" sz="2200" dirty="0">
              <a:solidFill>
                <a:srgbClr val="002060"/>
              </a:solidFill>
            </a:endParaRPr>
          </a:p>
          <a:p>
            <a:pPr>
              <a:spcBef>
                <a:spcPts val="600"/>
              </a:spcBef>
            </a:pPr>
            <a:r>
              <a:rPr lang="el-GR" sz="2200" dirty="0">
                <a:solidFill>
                  <a:srgbClr val="002060"/>
                </a:solidFill>
              </a:rPr>
              <a:t>Προστασία από τη διάβρωση των ζωνών και τις χερσαίες πηγές
Μειώνει τις επιπτώσεις από </a:t>
            </a:r>
            <a:r>
              <a:rPr lang="el-GR" sz="2200" dirty="0" err="1">
                <a:solidFill>
                  <a:srgbClr val="002060"/>
                </a:solidFill>
              </a:rPr>
              <a:t>πλημμυρικές</a:t>
            </a:r>
            <a:r>
              <a:rPr lang="el-GR" sz="2200" dirty="0">
                <a:solidFill>
                  <a:srgbClr val="002060"/>
                </a:solidFill>
              </a:rPr>
              <a:t> ροές σε ένα ποτάμι παρέχοντας επιπλέον τριβή
Συγκράτηση νερού που μπορεί να χρησιμοποιηθεί για την επαναφόρτιση των υπόγειων υδάτων
Παρέχει ένα ευρύ φάσμα φυσικών πόρων (ξύλο, τύρφη, άχυρα/καλάμια/βούρλα, ρύζι)
Φιλοξενούν βιοποικιλότητα &amp; παρέχουν </a:t>
            </a:r>
            <a:r>
              <a:rPr lang="el-GR" sz="2200" dirty="0" err="1">
                <a:solidFill>
                  <a:srgbClr val="002060"/>
                </a:solidFill>
              </a:rPr>
              <a:t>οικοτόπους</a:t>
            </a:r>
            <a:r>
              <a:rPr lang="el-GR" sz="2200" dirty="0">
                <a:solidFill>
                  <a:srgbClr val="002060"/>
                </a:solidFill>
              </a:rPr>
              <a:t> και καταφύγια για την άγρια ζωή
</a:t>
            </a:r>
          </a:p>
        </p:txBody>
      </p:sp>
    </p:spTree>
    <p:extLst>
      <p:ext uri="{BB962C8B-B14F-4D97-AF65-F5344CB8AC3E}">
        <p14:creationId xmlns:p14="http://schemas.microsoft.com/office/powerpoint/2010/main" val="114543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8F39A1-2C15-FF41-39FA-FA1CFEA4F3E1}"/>
              </a:ext>
            </a:extLst>
          </p:cNvPr>
          <p:cNvSpPr>
            <a:spLocks noGrp="1"/>
          </p:cNvSpPr>
          <p:nvPr>
            <p:ph type="title"/>
          </p:nvPr>
        </p:nvSpPr>
        <p:spPr/>
        <p:txBody>
          <a:bodyPr/>
          <a:lstStyle/>
          <a:p>
            <a:r>
              <a:rPr lang="el-GR" b="1" dirty="0">
                <a:solidFill>
                  <a:srgbClr val="002060"/>
                </a:solidFill>
                <a:effectLst>
                  <a:outerShdw blurRad="38100" dist="38100" dir="2700000" algn="tl">
                    <a:srgbClr val="000000">
                      <a:alpha val="43137"/>
                    </a:srgbClr>
                  </a:outerShdw>
                </a:effectLst>
              </a:rPr>
              <a:t>Φυσικοχημικές Παράμετροι</a:t>
            </a:r>
          </a:p>
        </p:txBody>
      </p:sp>
      <p:sp>
        <p:nvSpPr>
          <p:cNvPr id="3" name="Θέση περιεχομένου 2">
            <a:extLst>
              <a:ext uri="{FF2B5EF4-FFF2-40B4-BE49-F238E27FC236}">
                <a16:creationId xmlns:a16="http://schemas.microsoft.com/office/drawing/2014/main" id="{E0F87C87-0A1F-CFCE-78CD-01E6DC27CA4C}"/>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2840796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solidFill>
                  <a:srgbClr val="002060"/>
                </a:solidFill>
              </a:rPr>
              <a:t>Wetlands for wastewater treatment</a:t>
            </a:r>
            <a:endParaRPr lang="el-GR" dirty="0">
              <a:solidFill>
                <a:srgbClr val="002060"/>
              </a:solidFill>
            </a:endParaRPr>
          </a:p>
        </p:txBody>
      </p:sp>
      <p:sp>
        <p:nvSpPr>
          <p:cNvPr id="4" name="Θέση περιεχομένου 3"/>
          <p:cNvSpPr>
            <a:spLocks noGrp="1"/>
          </p:cNvSpPr>
          <p:nvPr>
            <p:ph idx="1"/>
          </p:nvPr>
        </p:nvSpPr>
        <p:spPr>
          <a:xfrm>
            <a:off x="498763" y="1895302"/>
            <a:ext cx="11188931" cy="4414018"/>
          </a:xfrm>
        </p:spPr>
        <p:txBody>
          <a:bodyPr>
            <a:noAutofit/>
          </a:bodyPr>
          <a:lstStyle/>
          <a:p>
            <a:pPr>
              <a:spcBef>
                <a:spcPts val="600"/>
              </a:spcBef>
            </a:pPr>
            <a:r>
              <a:rPr lang="el-GR" sz="2400" dirty="0"/>
              <a:t>Δημιουργούνται τεχνητοί υγρότοποι για την επεξεργασία οικιακών και άλλων λυμάτων
Η ιδέα γεννήθηκε το 1984 </a:t>
            </a:r>
            <a:r>
              <a:rPr lang="en-GB" sz="2400" dirty="0"/>
              <a:t>(</a:t>
            </a:r>
            <a:r>
              <a:rPr lang="en-GB" sz="2400" dirty="0" err="1"/>
              <a:t>R.Kickuth</a:t>
            </a:r>
            <a:r>
              <a:rPr lang="en-GB" sz="2400" dirty="0"/>
              <a:t> ) </a:t>
            </a:r>
            <a:r>
              <a:rPr lang="el-GR" sz="2400" dirty="0"/>
              <a:t>και στη συνέχεια χρησιμοποιήθηκε σε πολλές χώρες
Είναι εύκολο να κατασκευαστούν και να διατηρηθούν, φαίνονται φυσικά και συνδυάζονται με το τοπίο </a:t>
            </a:r>
            <a:r>
              <a:rPr lang="en-US" sz="2400" b="1" dirty="0">
                <a:solidFill>
                  <a:srgbClr val="002060"/>
                </a:solidFill>
              </a:rPr>
              <a:t>NBS</a:t>
            </a:r>
            <a:r>
              <a:rPr lang="el-GR" sz="2400" dirty="0"/>
              <a:t>
Καταλαμβάνουν περισσότερο χώρο από τις συμβατικές μεθόδους επεξεργασίας και πρέπει να απομονωθούν από τα υπόγεια ύδατα
Πρέπει να υπάρχει ένα πορώδες υπόστρωμα φυτεμένο με καλάμια </a:t>
            </a:r>
            <a:r>
              <a:rPr lang="en-US" sz="2400" dirty="0"/>
              <a:t>+++ </a:t>
            </a:r>
            <a:r>
              <a:rPr lang="el-GR" sz="2400" dirty="0"/>
              <a:t>που συχνά ενισχύεται με τεχνητά συνθετικά υλικά</a:t>
            </a:r>
            <a:endParaRPr lang="en-GB" sz="2400" dirty="0"/>
          </a:p>
          <a:p>
            <a:pPr>
              <a:spcBef>
                <a:spcPts val="600"/>
              </a:spcBef>
            </a:pPr>
            <a:r>
              <a:rPr lang="el-GR" sz="2400" dirty="0"/>
              <a:t>Τα απόβλητα περνούν στον πυθμένα (δεσμεύονται) και τα καθαρισμένα λύματα συλλέγονται στο τέλος 
</a:t>
            </a:r>
            <a:r>
              <a:rPr lang="en-GB" sz="1600" dirty="0"/>
              <a:t>For a Review of the use of wetlands in wastewater treatment – Cooper &amp; </a:t>
            </a:r>
            <a:r>
              <a:rPr lang="en-GB" sz="1600" dirty="0" err="1"/>
              <a:t>Findlater</a:t>
            </a:r>
            <a:r>
              <a:rPr lang="en-GB" sz="1600" dirty="0"/>
              <a:t> 1990</a:t>
            </a:r>
            <a:endParaRPr lang="el-GR" sz="1600" dirty="0"/>
          </a:p>
        </p:txBody>
      </p:sp>
    </p:spTree>
    <p:extLst>
      <p:ext uri="{BB962C8B-B14F-4D97-AF65-F5344CB8AC3E}">
        <p14:creationId xmlns:p14="http://schemas.microsoft.com/office/powerpoint/2010/main" val="4044154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8F39A1-2C15-FF41-39FA-FA1CFEA4F3E1}"/>
              </a:ext>
            </a:extLst>
          </p:cNvPr>
          <p:cNvSpPr>
            <a:spLocks noGrp="1"/>
          </p:cNvSpPr>
          <p:nvPr>
            <p:ph type="title"/>
          </p:nvPr>
        </p:nvSpPr>
        <p:spPr/>
        <p:txBody>
          <a:bodyPr/>
          <a:lstStyle/>
          <a:p>
            <a:r>
              <a:rPr lang="el-GR" b="1" dirty="0">
                <a:solidFill>
                  <a:srgbClr val="002060"/>
                </a:solidFill>
                <a:effectLst>
                  <a:outerShdw blurRad="38100" dist="38100" dir="2700000" algn="tl">
                    <a:srgbClr val="000000">
                      <a:alpha val="43137"/>
                    </a:srgbClr>
                  </a:outerShdw>
                </a:effectLst>
              </a:rPr>
              <a:t>Αποκατάσταση</a:t>
            </a:r>
          </a:p>
        </p:txBody>
      </p:sp>
      <p:sp>
        <p:nvSpPr>
          <p:cNvPr id="3" name="Θέση περιεχομένου 2">
            <a:extLst>
              <a:ext uri="{FF2B5EF4-FFF2-40B4-BE49-F238E27FC236}">
                <a16:creationId xmlns:a16="http://schemas.microsoft.com/office/drawing/2014/main" id="{E0F87C87-0A1F-CFCE-78CD-01E6DC27CA4C}"/>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2111500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728C6289-07CA-B137-F561-D42F3C97B9F3}"/>
              </a:ext>
            </a:extLst>
          </p:cNvPr>
          <p:cNvSpPr>
            <a:spLocks noGrp="1"/>
          </p:cNvSpPr>
          <p:nvPr>
            <p:ph idx="1"/>
          </p:nvPr>
        </p:nvSpPr>
        <p:spPr>
          <a:xfrm>
            <a:off x="532015" y="1176339"/>
            <a:ext cx="11188930" cy="4752975"/>
          </a:xfrm>
        </p:spPr>
        <p:txBody>
          <a:bodyPr>
            <a:noAutofit/>
          </a:bodyPr>
          <a:lstStyle/>
          <a:p>
            <a:pPr marL="355600" indent="-355600" algn="just">
              <a:spcBef>
                <a:spcPts val="600"/>
              </a:spcBef>
              <a:buFontTx/>
              <a:buChar char="•"/>
              <a:tabLst>
                <a:tab pos="355600" algn="l"/>
              </a:tabLst>
              <a:defRPr/>
            </a:pPr>
            <a:r>
              <a:rPr lang="en-GB" sz="2200" dirty="0">
                <a:solidFill>
                  <a:srgbClr val="002060"/>
                </a:solidFill>
              </a:rPr>
              <a:t>(restoration) </a:t>
            </a:r>
            <a:r>
              <a:rPr lang="en-GB" sz="2200" dirty="0" err="1">
                <a:solidFill>
                  <a:srgbClr val="002060"/>
                </a:solidFill>
              </a:rPr>
              <a:t>δεν</a:t>
            </a:r>
            <a:r>
              <a:rPr lang="en-GB" sz="2200" dirty="0">
                <a:solidFill>
                  <a:srgbClr val="002060"/>
                </a:solidFill>
              </a:rPr>
              <a:t> </a:t>
            </a:r>
            <a:r>
              <a:rPr lang="en-GB" sz="2200" dirty="0" err="1">
                <a:solidFill>
                  <a:srgbClr val="002060"/>
                </a:solidFill>
              </a:rPr>
              <a:t>εννοούμε</a:t>
            </a:r>
            <a:r>
              <a:rPr lang="en-GB" sz="2200" dirty="0">
                <a:solidFill>
                  <a:srgbClr val="002060"/>
                </a:solidFill>
              </a:rPr>
              <a:t> </a:t>
            </a:r>
            <a:r>
              <a:rPr lang="en-GB" sz="2200" dirty="0" err="1">
                <a:solidFill>
                  <a:srgbClr val="002060"/>
                </a:solidFill>
              </a:rPr>
              <a:t>ότι</a:t>
            </a:r>
            <a:r>
              <a:rPr lang="en-GB" sz="2200" dirty="0">
                <a:solidFill>
                  <a:srgbClr val="002060"/>
                </a:solidFill>
              </a:rPr>
              <a:t> θα επανα</a:t>
            </a:r>
            <a:r>
              <a:rPr lang="en-GB" sz="2200" dirty="0" err="1">
                <a:solidFill>
                  <a:srgbClr val="002060"/>
                </a:solidFill>
              </a:rPr>
              <a:t>φέρουμε</a:t>
            </a:r>
            <a:r>
              <a:rPr lang="en-GB" sz="2200" dirty="0">
                <a:solidFill>
                  <a:srgbClr val="002060"/>
                </a:solidFill>
              </a:rPr>
              <a:t> </a:t>
            </a:r>
            <a:r>
              <a:rPr lang="el-GR" sz="2200" dirty="0">
                <a:solidFill>
                  <a:srgbClr val="002060"/>
                </a:solidFill>
              </a:rPr>
              <a:t>ένα υδατικό σώμα </a:t>
            </a:r>
            <a:r>
              <a:rPr lang="en-GB" sz="2200" dirty="0" err="1">
                <a:solidFill>
                  <a:srgbClr val="002060"/>
                </a:solidFill>
              </a:rPr>
              <a:t>στην</a:t>
            </a:r>
            <a:r>
              <a:rPr lang="en-GB" sz="2200" dirty="0">
                <a:solidFill>
                  <a:srgbClr val="002060"/>
                </a:solidFill>
              </a:rPr>
              <a:t> παλα</a:t>
            </a:r>
            <a:r>
              <a:rPr lang="en-GB" sz="2200" dirty="0" err="1">
                <a:solidFill>
                  <a:srgbClr val="002060"/>
                </a:solidFill>
              </a:rPr>
              <a:t>ιότερη</a:t>
            </a:r>
            <a:r>
              <a:rPr lang="en-GB" sz="2200" dirty="0">
                <a:solidFill>
                  <a:srgbClr val="002060"/>
                </a:solidFill>
              </a:rPr>
              <a:t> κα</a:t>
            </a:r>
            <a:r>
              <a:rPr lang="en-GB" sz="2200" dirty="0" err="1">
                <a:solidFill>
                  <a:srgbClr val="002060"/>
                </a:solidFill>
              </a:rPr>
              <a:t>τάστ</a:t>
            </a:r>
            <a:r>
              <a:rPr lang="en-GB" sz="2200" dirty="0">
                <a:solidFill>
                  <a:srgbClr val="002060"/>
                </a:solidFill>
              </a:rPr>
              <a:t>ασή τ</a:t>
            </a:r>
            <a:r>
              <a:rPr lang="el-GR" sz="2200" dirty="0">
                <a:solidFill>
                  <a:srgbClr val="002060"/>
                </a:solidFill>
              </a:rPr>
              <a:t>ου</a:t>
            </a:r>
            <a:r>
              <a:rPr lang="en-GB" sz="2200" dirty="0">
                <a:solidFill>
                  <a:srgbClr val="002060"/>
                </a:solidFill>
              </a:rPr>
              <a:t> (ποιά; την αρχική; πότε;) αλλά ότι θα επιτύχουμε μία </a:t>
            </a:r>
            <a:r>
              <a:rPr lang="en-GB" sz="2200" dirty="0">
                <a:solidFill>
                  <a:srgbClr val="A50021"/>
                </a:solidFill>
              </a:rPr>
              <a:t>νέα οικολογική ισορροπία με ποιοτικά χαρακτηριστικά</a:t>
            </a:r>
            <a:r>
              <a:rPr lang="el-GR" sz="2200" dirty="0">
                <a:solidFill>
                  <a:srgbClr val="A50021"/>
                </a:solidFill>
              </a:rPr>
              <a:t> που  θα πλησιάζουν τις συνθήκες αναφοράς ή καλής ποιότητας νερού - καλής οικολογικής κατάστασης</a:t>
            </a:r>
            <a:r>
              <a:rPr lang="en-GB" sz="2200" dirty="0"/>
              <a:t>. </a:t>
            </a:r>
            <a:endParaRPr lang="el-GR" sz="2200" dirty="0"/>
          </a:p>
          <a:p>
            <a:pPr marL="355600" indent="-355600" algn="just">
              <a:spcBef>
                <a:spcPts val="600"/>
              </a:spcBef>
              <a:buFontTx/>
              <a:buChar char="•"/>
              <a:tabLst>
                <a:tab pos="355600" algn="l"/>
              </a:tabLst>
              <a:defRPr/>
            </a:pPr>
            <a:r>
              <a:rPr lang="en-GB" sz="2200" dirty="0">
                <a:solidFill>
                  <a:srgbClr val="002060"/>
                </a:solidFill>
              </a:rPr>
              <a:t>Κα</a:t>
            </a:r>
            <a:r>
              <a:rPr lang="en-GB" sz="2200" dirty="0" err="1">
                <a:solidFill>
                  <a:srgbClr val="002060"/>
                </a:solidFill>
              </a:rPr>
              <a:t>μί</a:t>
            </a:r>
            <a:r>
              <a:rPr lang="en-GB" sz="2200" dirty="0">
                <a:solidFill>
                  <a:srgbClr val="002060"/>
                </a:solidFill>
              </a:rPr>
              <a:t>α απλή συνταγή για </a:t>
            </a:r>
            <a:r>
              <a:rPr lang="el-GR" sz="2200" dirty="0">
                <a:solidFill>
                  <a:srgbClr val="002060"/>
                </a:solidFill>
              </a:rPr>
              <a:t>αποκατάσταση </a:t>
            </a:r>
            <a:r>
              <a:rPr lang="en-GB" sz="2200" dirty="0" err="1">
                <a:solidFill>
                  <a:srgbClr val="002060"/>
                </a:solidFill>
              </a:rPr>
              <a:t>δεν</a:t>
            </a:r>
            <a:r>
              <a:rPr lang="en-GB" sz="2200" dirty="0">
                <a:solidFill>
                  <a:srgbClr val="002060"/>
                </a:solidFill>
              </a:rPr>
              <a:t> </a:t>
            </a:r>
            <a:r>
              <a:rPr lang="en-GB" sz="2200" dirty="0" err="1">
                <a:solidFill>
                  <a:srgbClr val="002060"/>
                </a:solidFill>
              </a:rPr>
              <a:t>υπάρχει</a:t>
            </a:r>
            <a:r>
              <a:rPr lang="en-GB" sz="2200" dirty="0">
                <a:solidFill>
                  <a:srgbClr val="002060"/>
                </a:solidFill>
              </a:rPr>
              <a:t> </a:t>
            </a:r>
            <a:r>
              <a:rPr lang="en-GB" sz="2200" dirty="0" err="1">
                <a:solidFill>
                  <a:srgbClr val="002060"/>
                </a:solidFill>
              </a:rPr>
              <a:t>καθώς</a:t>
            </a:r>
            <a:r>
              <a:rPr lang="en-GB" sz="2200" dirty="0">
                <a:solidFill>
                  <a:srgbClr val="002060"/>
                </a:solidFill>
              </a:rPr>
              <a:t> </a:t>
            </a:r>
            <a:r>
              <a:rPr lang="el-GR" sz="2200" dirty="0">
                <a:solidFill>
                  <a:srgbClr val="002060"/>
                </a:solidFill>
              </a:rPr>
              <a:t>και </a:t>
            </a:r>
            <a:r>
              <a:rPr lang="en-GB" sz="2200" dirty="0" err="1">
                <a:solidFill>
                  <a:srgbClr val="002060"/>
                </a:solidFill>
              </a:rPr>
              <a:t>κάθε</a:t>
            </a:r>
            <a:r>
              <a:rPr lang="en-GB" sz="2200" dirty="0">
                <a:solidFill>
                  <a:srgbClr val="002060"/>
                </a:solidFill>
              </a:rPr>
              <a:t> </a:t>
            </a:r>
            <a:r>
              <a:rPr lang="en-GB" sz="2200" dirty="0" err="1">
                <a:solidFill>
                  <a:srgbClr val="002060"/>
                </a:solidFill>
              </a:rPr>
              <a:t>συντ</a:t>
            </a:r>
            <a:r>
              <a:rPr lang="en-GB" sz="2200" dirty="0">
                <a:solidFill>
                  <a:srgbClr val="002060"/>
                </a:solidFill>
              </a:rPr>
              <a:t>αγή με επιτυχία σε μία </a:t>
            </a:r>
            <a:r>
              <a:rPr lang="el-GR" sz="2200" dirty="0">
                <a:solidFill>
                  <a:srgbClr val="002060"/>
                </a:solidFill>
              </a:rPr>
              <a:t>περίπτωση</a:t>
            </a:r>
            <a:r>
              <a:rPr lang="en-GB" sz="2200" dirty="0">
                <a:solidFill>
                  <a:srgbClr val="002060"/>
                </a:solidFill>
              </a:rPr>
              <a:t> δε σημαίνει ότι θα εφαρμοσθεί με επιτυχία </a:t>
            </a:r>
            <a:r>
              <a:rPr lang="el-GR" sz="2200" dirty="0">
                <a:solidFill>
                  <a:srgbClr val="002060"/>
                </a:solidFill>
              </a:rPr>
              <a:t>και</a:t>
            </a:r>
            <a:r>
              <a:rPr lang="en-GB" sz="2200" dirty="0">
                <a:solidFill>
                  <a:srgbClr val="002060"/>
                </a:solidFill>
              </a:rPr>
              <a:t> σε </a:t>
            </a:r>
            <a:r>
              <a:rPr lang="en-GB" sz="2200" dirty="0" err="1">
                <a:solidFill>
                  <a:srgbClr val="002060"/>
                </a:solidFill>
              </a:rPr>
              <a:t>κάποια</a:t>
            </a:r>
            <a:r>
              <a:rPr lang="en-GB" sz="2200" dirty="0">
                <a:solidFill>
                  <a:srgbClr val="002060"/>
                </a:solidFill>
              </a:rPr>
              <a:t> </a:t>
            </a:r>
            <a:r>
              <a:rPr lang="en-GB" sz="2200" dirty="0" err="1">
                <a:solidFill>
                  <a:srgbClr val="002060"/>
                </a:solidFill>
              </a:rPr>
              <a:t>άλλη</a:t>
            </a:r>
            <a:r>
              <a:rPr lang="el-GR" sz="2200" dirty="0">
                <a:solidFill>
                  <a:srgbClr val="002060"/>
                </a:solidFill>
              </a:rPr>
              <a:t> </a:t>
            </a:r>
            <a:r>
              <a:rPr lang="el-GR" sz="2200" b="1" dirty="0">
                <a:solidFill>
                  <a:srgbClr val="002060"/>
                </a:solidFill>
              </a:rPr>
              <a:t>εκτός βέβαια από την αναίρεση των αίτιων υποβάθμισης στη λεκάνη απορροής</a:t>
            </a:r>
            <a:r>
              <a:rPr lang="en-GB" sz="2200" dirty="0">
                <a:solidFill>
                  <a:srgbClr val="002060"/>
                </a:solidFill>
              </a:rPr>
              <a:t>. </a:t>
            </a:r>
            <a:endParaRPr lang="el-GR" sz="2200" dirty="0">
              <a:solidFill>
                <a:srgbClr val="002060"/>
              </a:solidFill>
            </a:endParaRPr>
          </a:p>
          <a:p>
            <a:pPr marL="355600" indent="-355600" algn="just">
              <a:spcBef>
                <a:spcPts val="600"/>
              </a:spcBef>
              <a:buFontTx/>
              <a:buChar char="•"/>
              <a:tabLst>
                <a:tab pos="355600" algn="l"/>
              </a:tabLst>
              <a:defRPr/>
            </a:pPr>
            <a:r>
              <a:rPr lang="en-GB" sz="2200" dirty="0" err="1">
                <a:solidFill>
                  <a:srgbClr val="002060"/>
                </a:solidFill>
              </a:rPr>
              <a:t>Κάθε</a:t>
            </a:r>
            <a:r>
              <a:rPr lang="en-GB" sz="2200" dirty="0">
                <a:solidFill>
                  <a:srgbClr val="002060"/>
                </a:solidFill>
              </a:rPr>
              <a:t> </a:t>
            </a:r>
            <a:r>
              <a:rPr lang="en-GB" sz="2200" dirty="0" err="1">
                <a:solidFill>
                  <a:srgbClr val="002060"/>
                </a:solidFill>
              </a:rPr>
              <a:t>λίμνη</a:t>
            </a:r>
            <a:r>
              <a:rPr lang="en-GB" sz="2200" dirty="0">
                <a:solidFill>
                  <a:srgbClr val="002060"/>
                </a:solidFill>
              </a:rPr>
              <a:t> </a:t>
            </a:r>
            <a:r>
              <a:rPr lang="en-GB" sz="2200" dirty="0" err="1">
                <a:solidFill>
                  <a:srgbClr val="002060"/>
                </a:solidFill>
              </a:rPr>
              <a:t>είν</a:t>
            </a:r>
            <a:r>
              <a:rPr lang="en-GB" sz="2200" dirty="0">
                <a:solidFill>
                  <a:srgbClr val="002060"/>
                </a:solidFill>
              </a:rPr>
              <a:t>αι μοναδική </a:t>
            </a:r>
            <a:r>
              <a:rPr lang="el-GR" sz="2200" dirty="0">
                <a:solidFill>
                  <a:srgbClr val="002060"/>
                </a:solidFill>
              </a:rPr>
              <a:t>και</a:t>
            </a:r>
            <a:r>
              <a:rPr lang="en-GB" sz="2200" dirty="0">
                <a:solidFill>
                  <a:srgbClr val="002060"/>
                </a:solidFill>
              </a:rPr>
              <a:t> η επ</a:t>
            </a:r>
            <a:r>
              <a:rPr lang="en-GB" sz="2200" dirty="0" err="1">
                <a:solidFill>
                  <a:srgbClr val="002060"/>
                </a:solidFill>
              </a:rPr>
              <a:t>ιτυχί</a:t>
            </a:r>
            <a:r>
              <a:rPr lang="en-GB" sz="2200" dirty="0">
                <a:solidFill>
                  <a:srgbClr val="002060"/>
                </a:solidFill>
              </a:rPr>
              <a:t>α θα εξαρτηθεί από το πόσο καλά γνωρίζουμε τις θεμελιώδεις αρχές που διέπουν τη δομή &amp; λειτουργια </a:t>
            </a:r>
            <a:r>
              <a:rPr lang="el-GR" sz="2200" dirty="0">
                <a:solidFill>
                  <a:srgbClr val="002060"/>
                </a:solidFill>
              </a:rPr>
              <a:t>του συστήματος</a:t>
            </a:r>
            <a:r>
              <a:rPr lang="en-GB" sz="2200" dirty="0">
                <a:solidFill>
                  <a:srgbClr val="002060"/>
                </a:solidFill>
              </a:rPr>
              <a:t>.</a:t>
            </a:r>
            <a:r>
              <a:rPr lang="el-GR" sz="2200" dirty="0">
                <a:solidFill>
                  <a:srgbClr val="002060"/>
                </a:solidFill>
              </a:rPr>
              <a:t> </a:t>
            </a:r>
          </a:p>
          <a:p>
            <a:pPr marL="355600" indent="-355600" algn="just">
              <a:spcBef>
                <a:spcPts val="600"/>
              </a:spcBef>
              <a:buFontTx/>
              <a:buChar char="•"/>
              <a:tabLst>
                <a:tab pos="355600" algn="l"/>
              </a:tabLst>
              <a:defRPr/>
            </a:pPr>
            <a:r>
              <a:rPr lang="el-GR" sz="2200" dirty="0">
                <a:solidFill>
                  <a:srgbClr val="002060"/>
                </a:solidFill>
              </a:rPr>
              <a:t>Είναι μία </a:t>
            </a:r>
            <a:r>
              <a:rPr lang="el-GR" sz="2200" dirty="0">
                <a:solidFill>
                  <a:srgbClr val="A50021"/>
                </a:solidFill>
              </a:rPr>
              <a:t>ακολουθία διεργασιών που γίνονται βήμα, βήμα στο πλαίσιο της καταλληλότερης για το σύστημα στρατηγικής αποκατάστασης</a:t>
            </a:r>
            <a:r>
              <a:rPr lang="el-GR" sz="2200" dirty="0"/>
              <a:t>. </a:t>
            </a:r>
            <a:r>
              <a:rPr lang="el-GR" sz="2200" dirty="0">
                <a:solidFill>
                  <a:srgbClr val="002060"/>
                </a:solidFill>
              </a:rPr>
              <a:t>Δεν είναι απλή εφαρμογή μίας ή περισσοτέρων τεχνικών &amp; μεθόδων - απαιτεί σχεδιασμό με συγκεκριμένο </a:t>
            </a:r>
            <a:r>
              <a:rPr lang="el-GR" sz="2200" dirty="0">
                <a:solidFill>
                  <a:srgbClr val="990000"/>
                </a:solidFill>
              </a:rPr>
              <a:t>στόχο</a:t>
            </a:r>
            <a:endParaRPr lang="en-GB" sz="2200" dirty="0">
              <a:solidFill>
                <a:srgbClr val="990000"/>
              </a:solidFill>
            </a:endParaRPr>
          </a:p>
          <a:p>
            <a:pPr marL="0" indent="0" algn="just">
              <a:spcBef>
                <a:spcPts val="600"/>
              </a:spcBef>
              <a:buNone/>
              <a:defRPr/>
            </a:pPr>
            <a:endParaRPr lang="el-GR" sz="2200" dirty="0"/>
          </a:p>
        </p:txBody>
      </p:sp>
      <p:sp>
        <p:nvSpPr>
          <p:cNvPr id="29699" name="Τίτλος 2">
            <a:extLst>
              <a:ext uri="{FF2B5EF4-FFF2-40B4-BE49-F238E27FC236}">
                <a16:creationId xmlns:a16="http://schemas.microsoft.com/office/drawing/2014/main" id="{B53E2B6E-AFF0-6A4E-C518-1EA2AD64FEFC}"/>
              </a:ext>
            </a:extLst>
          </p:cNvPr>
          <p:cNvSpPr>
            <a:spLocks noGrp="1"/>
          </p:cNvSpPr>
          <p:nvPr>
            <p:ph type="title"/>
          </p:nvPr>
        </p:nvSpPr>
        <p:spPr bwMode="auto">
          <a:xfrm>
            <a:off x="1981200" y="25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spcBef>
                <a:spcPts val="600"/>
              </a:spcBef>
            </a:pPr>
            <a:r>
              <a:rPr lang="el-GR" altLang="el-GR" dirty="0">
                <a:solidFill>
                  <a:srgbClr val="002060"/>
                </a:solidFill>
              </a:rPr>
              <a:t>Τι σημαίνει αποκατάσταση?</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7D371264-3415-FC62-FA7B-D09FFE81AA74}"/>
              </a:ext>
            </a:extLst>
          </p:cNvPr>
          <p:cNvSpPr>
            <a:spLocks noGrp="1"/>
          </p:cNvSpPr>
          <p:nvPr>
            <p:ph idx="1"/>
          </p:nvPr>
        </p:nvSpPr>
        <p:spPr>
          <a:xfrm>
            <a:off x="631766" y="1176339"/>
            <a:ext cx="10773295" cy="4752975"/>
          </a:xfrm>
        </p:spPr>
        <p:txBody>
          <a:bodyPr>
            <a:noAutofit/>
          </a:bodyPr>
          <a:lstStyle/>
          <a:p>
            <a:pPr marL="355600" indent="-355600" algn="just">
              <a:buFontTx/>
              <a:buChar char="•"/>
              <a:tabLst>
                <a:tab pos="355600" algn="l"/>
              </a:tabLst>
              <a:defRPr/>
            </a:pPr>
            <a:endParaRPr lang="el-GR" sz="2400" dirty="0"/>
          </a:p>
          <a:p>
            <a:pPr marL="355600" indent="-355600" algn="just">
              <a:buFontTx/>
              <a:buChar char="•"/>
              <a:tabLst>
                <a:tab pos="355600" algn="l"/>
              </a:tabLst>
              <a:defRPr/>
            </a:pPr>
            <a:r>
              <a:rPr lang="el-GR" sz="2400" dirty="0">
                <a:solidFill>
                  <a:srgbClr val="002060"/>
                </a:solidFill>
              </a:rPr>
              <a:t>Η προσπάθεια που απαιτείται για να επιτύχουμε την αποκατάσταση ενός συστήματος μπορεί να ποικίλλει από το να το παρακολουθούμε και μόνο περιμένοντας ίσως για χρόνια τις αποκρίσεις του συστήματος στα νέα μειωμένα φορτία θρεπτικών (εφόσον έχει συμβεί δραστική μείωση, π.χ. διακοπή εισόδου αστικών λυμάτων) έως να εφαρμόσουμε την πιο καθαρή </a:t>
            </a:r>
            <a:r>
              <a:rPr lang="el-GR" sz="2400" dirty="0" err="1">
                <a:solidFill>
                  <a:srgbClr val="990000"/>
                </a:solidFill>
              </a:rPr>
              <a:t>οικοκαινοτόμο</a:t>
            </a:r>
            <a:r>
              <a:rPr lang="el-GR" sz="2400" dirty="0">
                <a:solidFill>
                  <a:srgbClr val="990000"/>
                </a:solidFill>
              </a:rPr>
              <a:t> λύση για να επιταχύνουμε τις διεργασίες που θα φέρουν το σύστημα σε μια νέα οικολογική ισορροπία με ωφέλιμες για το σύστημα σαν σύνολο συνθήκες</a:t>
            </a:r>
            <a:endParaRPr lang="el-GR" sz="2400" dirty="0"/>
          </a:p>
          <a:p>
            <a:pPr marL="355600" indent="-355600" algn="just">
              <a:buFontTx/>
              <a:buChar char="•"/>
              <a:tabLst>
                <a:tab pos="355600" algn="l"/>
              </a:tabLst>
              <a:defRPr/>
            </a:pPr>
            <a:r>
              <a:rPr lang="el-GR" sz="2400" dirty="0">
                <a:solidFill>
                  <a:srgbClr val="002060"/>
                </a:solidFill>
              </a:rPr>
              <a:t>Τονίζεται ότι </a:t>
            </a:r>
            <a:r>
              <a:rPr lang="el-GR" sz="2400" b="1" dirty="0">
                <a:solidFill>
                  <a:srgbClr val="002060"/>
                </a:solidFill>
              </a:rPr>
              <a:t>αποσπασματικές μέθοδοι</a:t>
            </a:r>
            <a:r>
              <a:rPr lang="el-GR" sz="2400" dirty="0">
                <a:solidFill>
                  <a:srgbClr val="002060"/>
                </a:solidFill>
              </a:rPr>
              <a:t> είναι πολύ συχνά μη αποτελεσμ</a:t>
            </a:r>
            <a:r>
              <a:rPr lang="el-GR" sz="2400" dirty="0"/>
              <a:t>ατικές </a:t>
            </a:r>
          </a:p>
          <a:p>
            <a:pPr marL="355600" indent="-355600" algn="just">
              <a:buFontTx/>
              <a:buChar char="•"/>
              <a:tabLst>
                <a:tab pos="355600" algn="l"/>
              </a:tabLst>
              <a:defRPr/>
            </a:pPr>
            <a:r>
              <a:rPr lang="el-GR" sz="2400" dirty="0">
                <a:solidFill>
                  <a:srgbClr val="002060"/>
                </a:solidFill>
              </a:rPr>
              <a:t>Ακόμη </a:t>
            </a:r>
            <a:r>
              <a:rPr lang="el-GR" sz="2400" b="1" dirty="0">
                <a:solidFill>
                  <a:srgbClr val="002060"/>
                </a:solidFill>
              </a:rPr>
              <a:t>λανθασμένες παρεμβάσεις</a:t>
            </a:r>
            <a:r>
              <a:rPr lang="el-GR" sz="2400" dirty="0">
                <a:solidFill>
                  <a:srgbClr val="002060"/>
                </a:solidFill>
              </a:rPr>
              <a:t> όπως αυτές που φαίνεται ότι έγιναν κατά το παρελθόν σε ελληνικές λίμνες (π.χ. εμπλουτισμός με </a:t>
            </a:r>
            <a:r>
              <a:rPr lang="el-GR" sz="2400" dirty="0" err="1">
                <a:solidFill>
                  <a:srgbClr val="002060"/>
                </a:solidFill>
              </a:rPr>
              <a:t>κυπρινοειδή</a:t>
            </a:r>
            <a:r>
              <a:rPr lang="el-GR" sz="2400" dirty="0">
                <a:solidFill>
                  <a:srgbClr val="002060"/>
                </a:solidFill>
              </a:rPr>
              <a:t>, κοπή των </a:t>
            </a:r>
            <a:r>
              <a:rPr lang="el-GR" sz="2400" dirty="0" err="1">
                <a:solidFill>
                  <a:srgbClr val="002060"/>
                </a:solidFill>
              </a:rPr>
              <a:t>μακρόφυτων</a:t>
            </a:r>
            <a:r>
              <a:rPr lang="el-GR" sz="2400" dirty="0">
                <a:solidFill>
                  <a:srgbClr val="002060"/>
                </a:solidFill>
              </a:rPr>
              <a:t>, χρήση φυτοφαρμάκων) προωθούν τον ευτροφισμό κάθε λίμνης σε ιδιαίτερα ανεπιθύμητες καταστάσεις και φέρνουν τα αντίθετα αποτελέσματα</a:t>
            </a:r>
            <a:endParaRPr lang="en-GB" sz="2400" dirty="0">
              <a:solidFill>
                <a:srgbClr val="002060"/>
              </a:solidFill>
            </a:endParaRPr>
          </a:p>
          <a:p>
            <a:pPr marL="0" indent="0" algn="just">
              <a:buNone/>
              <a:defRPr/>
            </a:pPr>
            <a:endParaRPr lang="el-GR" sz="2400" dirty="0"/>
          </a:p>
        </p:txBody>
      </p:sp>
      <p:sp>
        <p:nvSpPr>
          <p:cNvPr id="30723" name="Τίτλος 2">
            <a:extLst>
              <a:ext uri="{FF2B5EF4-FFF2-40B4-BE49-F238E27FC236}">
                <a16:creationId xmlns:a16="http://schemas.microsoft.com/office/drawing/2014/main" id="{11ECF752-B18C-6019-AA69-AB2AB19D07FF}"/>
              </a:ext>
            </a:extLst>
          </p:cNvPr>
          <p:cNvSpPr>
            <a:spLocks noGrp="1"/>
          </p:cNvSpPr>
          <p:nvPr>
            <p:ph type="title"/>
          </p:nvPr>
        </p:nvSpPr>
        <p:spPr bwMode="auto">
          <a:xfrm>
            <a:off x="1981200" y="25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l-GR" altLang="el-GR">
                <a:solidFill>
                  <a:srgbClr val="002060"/>
                </a:solidFill>
              </a:rPr>
              <a:t>Προσπάθειες για αποκατάσταση</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περιεχομένου 1">
            <a:extLst>
              <a:ext uri="{FF2B5EF4-FFF2-40B4-BE49-F238E27FC236}">
                <a16:creationId xmlns:a16="http://schemas.microsoft.com/office/drawing/2014/main" id="{635FA9BC-2408-82C0-0337-77866119BB5E}"/>
              </a:ext>
            </a:extLst>
          </p:cNvPr>
          <p:cNvSpPr>
            <a:spLocks noGrp="1"/>
          </p:cNvSpPr>
          <p:nvPr>
            <p:ph idx="1"/>
          </p:nvPr>
        </p:nvSpPr>
        <p:spPr>
          <a:xfrm>
            <a:off x="838200" y="1412876"/>
            <a:ext cx="10383982" cy="4752975"/>
          </a:xfrm>
        </p:spPr>
        <p:txBody>
          <a:bodyPr>
            <a:normAutofit/>
          </a:bodyPr>
          <a:lstStyle/>
          <a:p>
            <a:pPr marL="355600" indent="-355600" algn="just">
              <a:buFontTx/>
              <a:buChar char="•"/>
              <a:tabLst>
                <a:tab pos="355600" algn="l"/>
              </a:tabLst>
            </a:pPr>
            <a:endParaRPr lang="el-GR" altLang="el-GR" sz="2400" dirty="0"/>
          </a:p>
          <a:p>
            <a:pPr marL="355600" indent="-355600" algn="just">
              <a:buFontTx/>
              <a:buChar char="•"/>
              <a:tabLst>
                <a:tab pos="355600" algn="l"/>
              </a:tabLst>
            </a:pPr>
            <a:r>
              <a:rPr lang="el-GR" altLang="el-GR" sz="2400" dirty="0">
                <a:solidFill>
                  <a:srgbClr val="002060"/>
                </a:solidFill>
              </a:rPr>
              <a:t>Από παλιά οι περισσότερες προσπάθειες που έγιναν για το </a:t>
            </a:r>
            <a:r>
              <a:rPr lang="el-GR" altLang="el-GR" sz="2400" dirty="0" err="1">
                <a:solidFill>
                  <a:srgbClr val="002060"/>
                </a:solidFill>
              </a:rPr>
              <a:t>restoration</a:t>
            </a:r>
            <a:r>
              <a:rPr lang="el-GR" altLang="el-GR" sz="2400" dirty="0">
                <a:solidFill>
                  <a:srgbClr val="002060"/>
                </a:solidFill>
              </a:rPr>
              <a:t> των </a:t>
            </a:r>
            <a:r>
              <a:rPr lang="el-GR" altLang="el-GR" sz="2400" dirty="0" err="1">
                <a:solidFill>
                  <a:srgbClr val="002060"/>
                </a:solidFill>
              </a:rPr>
              <a:t>εύτροφων</a:t>
            </a:r>
            <a:r>
              <a:rPr lang="el-GR" altLang="el-GR" sz="2400" dirty="0">
                <a:solidFill>
                  <a:srgbClr val="002060"/>
                </a:solidFill>
              </a:rPr>
              <a:t> λιμνών αφορούσαν στη </a:t>
            </a:r>
            <a:r>
              <a:rPr lang="el-GR" altLang="el-GR" sz="2400" dirty="0">
                <a:solidFill>
                  <a:srgbClr val="A50021"/>
                </a:solidFill>
              </a:rPr>
              <a:t>μείωση των φορτίων των θρεπτικών στη  λίμνη από τη λεκάνη απορροής</a:t>
            </a:r>
            <a:r>
              <a:rPr lang="el-GR" altLang="el-GR" sz="2400" dirty="0"/>
              <a:t> </a:t>
            </a:r>
            <a:r>
              <a:rPr lang="el-GR" altLang="el-GR" sz="2400" dirty="0">
                <a:solidFill>
                  <a:srgbClr val="002060"/>
                </a:solidFill>
              </a:rPr>
              <a:t>(προσέγγιση που μπορεί να είναι επιτυχής όταν η μείωση  είναι σημαντική) </a:t>
            </a:r>
          </a:p>
          <a:p>
            <a:pPr marL="355600" indent="-355600" algn="just">
              <a:buFontTx/>
              <a:buChar char="•"/>
              <a:tabLst>
                <a:tab pos="355600" algn="l"/>
              </a:tabLst>
            </a:pPr>
            <a:r>
              <a:rPr lang="el-GR" altLang="el-GR" sz="2400" dirty="0"/>
              <a:t>`</a:t>
            </a:r>
            <a:r>
              <a:rPr lang="el-GR" altLang="el-GR" sz="2400" dirty="0" err="1">
                <a:solidFill>
                  <a:srgbClr val="002060"/>
                </a:solidFill>
              </a:rPr>
              <a:t>Ομως</a:t>
            </a:r>
            <a:r>
              <a:rPr lang="el-GR" altLang="el-GR" sz="2400" dirty="0">
                <a:solidFill>
                  <a:srgbClr val="002060"/>
                </a:solidFill>
              </a:rPr>
              <a:t>, υψηλά φορτία φωσφόρου σε μια λίμνη για πολλά χρόνια οδηγούν σε αποθήκευση μεγάλων ποσοτήτων φωσφόρου στο ίζημα, που στη συνέχεια μπορούν να επιφέρουν υψηλές συγκεντρώσεις φωσφόρου στο νερό παρά τη μείωση των εξωτερικών φορτίων. </a:t>
            </a:r>
          </a:p>
        </p:txBody>
      </p:sp>
      <p:sp>
        <p:nvSpPr>
          <p:cNvPr id="31747" name="Τίτλος 2">
            <a:extLst>
              <a:ext uri="{FF2B5EF4-FFF2-40B4-BE49-F238E27FC236}">
                <a16:creationId xmlns:a16="http://schemas.microsoft.com/office/drawing/2014/main" id="{0B6F7DBB-78B8-196C-98DD-223811160573}"/>
              </a:ext>
            </a:extLst>
          </p:cNvPr>
          <p:cNvSpPr>
            <a:spLocks noGrp="1"/>
          </p:cNvSpPr>
          <p:nvPr>
            <p:ph type="title"/>
          </p:nvPr>
        </p:nvSpPr>
        <p:spPr bwMode="auto">
          <a:xfrm>
            <a:off x="1981200" y="269876"/>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eaLnBrk="1" hangingPunct="1"/>
            <a:r>
              <a:rPr lang="el-GR" altLang="el-GR" dirty="0">
                <a:solidFill>
                  <a:srgbClr val="002060"/>
                </a:solidFill>
              </a:rPr>
              <a:t>Προσπάθειες για αποκατάσταση</a:t>
            </a:r>
            <a:br>
              <a:rPr lang="el-GR" altLang="el-GR" dirty="0">
                <a:solidFill>
                  <a:srgbClr val="002060"/>
                </a:solidFill>
              </a:rPr>
            </a:br>
            <a:r>
              <a:rPr lang="el-GR" altLang="el-GR" dirty="0">
                <a:solidFill>
                  <a:srgbClr val="002060"/>
                </a:solidFill>
              </a:rPr>
              <a:t> ΛΙΜΝΕΣ</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περιεχομένου 1">
            <a:extLst>
              <a:ext uri="{FF2B5EF4-FFF2-40B4-BE49-F238E27FC236}">
                <a16:creationId xmlns:a16="http://schemas.microsoft.com/office/drawing/2014/main" id="{8510F124-4CE3-06E7-A27E-90E16174703A}"/>
              </a:ext>
            </a:extLst>
          </p:cNvPr>
          <p:cNvSpPr>
            <a:spLocks noGrp="1"/>
          </p:cNvSpPr>
          <p:nvPr>
            <p:ph idx="1"/>
          </p:nvPr>
        </p:nvSpPr>
        <p:spPr>
          <a:xfrm>
            <a:off x="838200" y="1214439"/>
            <a:ext cx="10317480" cy="4752975"/>
          </a:xfrm>
        </p:spPr>
        <p:txBody>
          <a:bodyPr/>
          <a:lstStyle/>
          <a:p>
            <a:pPr marL="355600" indent="-355600" algn="just">
              <a:buFontTx/>
              <a:buChar char="•"/>
              <a:tabLst>
                <a:tab pos="355600" algn="l"/>
              </a:tabLst>
            </a:pPr>
            <a:endParaRPr lang="el-GR" altLang="el-GR" sz="2200" dirty="0"/>
          </a:p>
          <a:p>
            <a:pPr marL="355600" indent="-355600" algn="just">
              <a:buFontTx/>
              <a:buChar char="•"/>
              <a:tabLst>
                <a:tab pos="355600" algn="l"/>
              </a:tabLst>
            </a:pPr>
            <a:r>
              <a:rPr lang="el-GR" altLang="el-GR" sz="2200" dirty="0">
                <a:solidFill>
                  <a:srgbClr val="002060"/>
                </a:solidFill>
              </a:rPr>
              <a:t>Επιδείνωση της ποιότητας του νερού εξαιτίας των μεταβολών των τροφικών σχέσεων και των θρεπτικών που προκύπτουν περιορίζουν ακόμη περισσότερο τις πιθανότητες για βελτίωση λόγω μείωσης των εξωτερικών φορτίων  </a:t>
            </a:r>
          </a:p>
          <a:p>
            <a:pPr marL="355600" indent="-355600" algn="just">
              <a:buFontTx/>
              <a:buChar char="•"/>
              <a:tabLst>
                <a:tab pos="355600" algn="l"/>
              </a:tabLst>
            </a:pPr>
            <a:r>
              <a:rPr lang="el-GR" altLang="el-GR" sz="2200" dirty="0">
                <a:solidFill>
                  <a:srgbClr val="002060"/>
                </a:solidFill>
              </a:rPr>
              <a:t>Η κλιματική αλλαγή συνεργεί στην προαγωγή του ευτροφισμού και επιδείνωση της ποιότητας του νερού</a:t>
            </a:r>
          </a:p>
          <a:p>
            <a:pPr marL="355600" indent="-355600" algn="just">
              <a:buFontTx/>
              <a:buChar char="•"/>
              <a:tabLst>
                <a:tab pos="355600" algn="l"/>
              </a:tabLst>
            </a:pPr>
            <a:r>
              <a:rPr lang="el-GR" altLang="el-GR" sz="2200" dirty="0"/>
              <a:t>Τα </a:t>
            </a:r>
            <a:r>
              <a:rPr lang="el-GR" altLang="el-GR" sz="2200" dirty="0" err="1">
                <a:solidFill>
                  <a:srgbClr val="A50021"/>
                </a:solidFill>
              </a:rPr>
              <a:t>ζωοπλαγκτοφάγα</a:t>
            </a:r>
            <a:r>
              <a:rPr lang="el-GR" altLang="el-GR" sz="2200" dirty="0">
                <a:solidFill>
                  <a:srgbClr val="A50021"/>
                </a:solidFill>
              </a:rPr>
              <a:t> ψάρια</a:t>
            </a:r>
            <a:r>
              <a:rPr lang="el-GR" altLang="el-GR" sz="2200" dirty="0"/>
              <a:t> </a:t>
            </a:r>
            <a:r>
              <a:rPr lang="el-GR" altLang="el-GR" sz="2200" b="1" dirty="0">
                <a:solidFill>
                  <a:srgbClr val="002060"/>
                </a:solidFill>
              </a:rPr>
              <a:t>ευνοούν τη διατήρηση της κατάστασης με την </a:t>
            </a:r>
            <a:r>
              <a:rPr lang="el-GR" altLang="el-GR" sz="2200" dirty="0">
                <a:solidFill>
                  <a:srgbClr val="A50021"/>
                </a:solidFill>
              </a:rPr>
              <a:t>αύξηση του </a:t>
            </a:r>
            <a:r>
              <a:rPr lang="el-GR" altLang="el-GR" sz="2200" dirty="0" err="1">
                <a:solidFill>
                  <a:srgbClr val="A50021"/>
                </a:solidFill>
              </a:rPr>
              <a:t>φυτοπλαγκτού</a:t>
            </a:r>
            <a:r>
              <a:rPr lang="el-GR" altLang="el-GR" sz="2200" dirty="0"/>
              <a:t> </a:t>
            </a:r>
            <a:r>
              <a:rPr lang="el-GR" altLang="el-GR" sz="2200" dirty="0">
                <a:solidFill>
                  <a:srgbClr val="002060"/>
                </a:solidFill>
              </a:rPr>
              <a:t>λόγω</a:t>
            </a:r>
            <a:r>
              <a:rPr lang="el-GR" altLang="el-GR" sz="2200" dirty="0"/>
              <a:t> </a:t>
            </a:r>
            <a:r>
              <a:rPr lang="el-GR" altLang="el-GR" sz="2200" dirty="0">
                <a:solidFill>
                  <a:srgbClr val="A50021"/>
                </a:solidFill>
              </a:rPr>
              <a:t>μείωσης του </a:t>
            </a:r>
            <a:r>
              <a:rPr lang="el-GR" altLang="el-GR" sz="2200" dirty="0" err="1">
                <a:solidFill>
                  <a:srgbClr val="A50021"/>
                </a:solidFill>
              </a:rPr>
              <a:t>ζωοπλαγκτού</a:t>
            </a:r>
            <a:r>
              <a:rPr lang="el-GR" altLang="el-GR" sz="2200" dirty="0"/>
              <a:t> </a:t>
            </a:r>
            <a:r>
              <a:rPr lang="el-GR" altLang="el-GR" sz="2200" dirty="0">
                <a:solidFill>
                  <a:srgbClr val="002060"/>
                </a:solidFill>
              </a:rPr>
              <a:t>που τρέφεται με το </a:t>
            </a:r>
            <a:r>
              <a:rPr lang="el-GR" altLang="el-GR" sz="2200" dirty="0" err="1">
                <a:solidFill>
                  <a:srgbClr val="002060"/>
                </a:solidFill>
              </a:rPr>
              <a:t>φυτοπλαγκτό</a:t>
            </a:r>
            <a:r>
              <a:rPr lang="el-GR" altLang="el-GR" sz="2200" dirty="0">
                <a:solidFill>
                  <a:srgbClr val="002060"/>
                </a:solidFill>
              </a:rPr>
              <a:t>. </a:t>
            </a:r>
            <a:r>
              <a:rPr lang="el-GR" altLang="el-GR" sz="2200" dirty="0" err="1">
                <a:solidFill>
                  <a:srgbClr val="002060"/>
                </a:solidFill>
              </a:rPr>
              <a:t>Βενθοφάγα</a:t>
            </a:r>
            <a:r>
              <a:rPr lang="el-GR" altLang="el-GR" sz="2200" dirty="0">
                <a:solidFill>
                  <a:srgbClr val="002060"/>
                </a:solidFill>
              </a:rPr>
              <a:t> ψάρια αυξάνουν τη διαθεσιμότητα των θρεπτικών από το ίζημα στο </a:t>
            </a:r>
            <a:r>
              <a:rPr lang="el-GR" altLang="el-GR" sz="2200" dirty="0" err="1">
                <a:solidFill>
                  <a:srgbClr val="002060"/>
                </a:solidFill>
              </a:rPr>
              <a:t>φυτοπλαγκτό</a:t>
            </a:r>
            <a:r>
              <a:rPr lang="el-GR" altLang="el-GR" sz="2200" dirty="0">
                <a:solidFill>
                  <a:srgbClr val="002060"/>
                </a:solidFill>
              </a:rPr>
              <a:t> με την αναζήτηση τροφής από τον πυθμένα της λίμνης</a:t>
            </a:r>
          </a:p>
        </p:txBody>
      </p:sp>
      <p:sp>
        <p:nvSpPr>
          <p:cNvPr id="3" name="Τίτλος 2">
            <a:extLst>
              <a:ext uri="{FF2B5EF4-FFF2-40B4-BE49-F238E27FC236}">
                <a16:creationId xmlns:a16="http://schemas.microsoft.com/office/drawing/2014/main" id="{CE417169-F1B1-07B4-7771-47868947F414}"/>
              </a:ext>
            </a:extLst>
          </p:cNvPr>
          <p:cNvSpPr>
            <a:spLocks noGrp="1"/>
          </p:cNvSpPr>
          <p:nvPr>
            <p:ph type="title"/>
          </p:nvPr>
        </p:nvSpPr>
        <p:spPr bwMode="auto">
          <a:xfrm>
            <a:off x="1981200" y="269876"/>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eaLnBrk="1" hangingPunct="1"/>
            <a:r>
              <a:rPr lang="el-GR" altLang="el-GR" dirty="0">
                <a:solidFill>
                  <a:srgbClr val="002060"/>
                </a:solidFill>
              </a:rPr>
              <a:t>Προσπάθειες για αποκατάσταση</a:t>
            </a:r>
            <a:br>
              <a:rPr lang="el-GR" altLang="el-GR" dirty="0">
                <a:solidFill>
                  <a:srgbClr val="002060"/>
                </a:solidFill>
              </a:rPr>
            </a:br>
            <a:r>
              <a:rPr lang="el-GR" altLang="el-GR" dirty="0">
                <a:solidFill>
                  <a:srgbClr val="002060"/>
                </a:solidFill>
              </a:rPr>
              <a:t> ΛΙΜΝΕΣ</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A379BA46-5F2A-CBD9-B3A1-F9746C0995D8}"/>
              </a:ext>
            </a:extLst>
          </p:cNvPr>
          <p:cNvSpPr>
            <a:spLocks noGrp="1"/>
          </p:cNvSpPr>
          <p:nvPr>
            <p:ph idx="1"/>
          </p:nvPr>
        </p:nvSpPr>
        <p:spPr>
          <a:xfrm>
            <a:off x="750917" y="1052512"/>
            <a:ext cx="10690166" cy="4752975"/>
          </a:xfrm>
        </p:spPr>
        <p:txBody>
          <a:bodyPr>
            <a:noAutofit/>
          </a:bodyPr>
          <a:lstStyle/>
          <a:p>
            <a:pPr marL="0" indent="0" algn="just">
              <a:lnSpc>
                <a:spcPct val="100000"/>
              </a:lnSpc>
              <a:buNone/>
              <a:defRPr/>
            </a:pPr>
            <a:r>
              <a:rPr lang="el-GR" dirty="0" err="1">
                <a:solidFill>
                  <a:srgbClr val="002060"/>
                </a:solidFill>
              </a:rPr>
              <a:t>Βιοδιαθέσιμος</a:t>
            </a:r>
            <a:r>
              <a:rPr lang="el-GR" dirty="0">
                <a:solidFill>
                  <a:srgbClr val="002060"/>
                </a:solidFill>
              </a:rPr>
              <a:t> φώσφορος στο ίζημα</a:t>
            </a:r>
          </a:p>
          <a:p>
            <a:pPr marL="355600" indent="-355600" algn="just">
              <a:lnSpc>
                <a:spcPct val="100000"/>
              </a:lnSpc>
              <a:spcBef>
                <a:spcPts val="600"/>
              </a:spcBef>
              <a:buFontTx/>
              <a:buChar char="•"/>
              <a:tabLst>
                <a:tab pos="355600" algn="l"/>
              </a:tabLst>
              <a:defRPr/>
            </a:pPr>
            <a:r>
              <a:rPr lang="el-GR" sz="2400" dirty="0"/>
              <a:t>Η </a:t>
            </a:r>
            <a:r>
              <a:rPr lang="el-GR" sz="2400" dirty="0">
                <a:solidFill>
                  <a:srgbClr val="A50021"/>
                </a:solidFill>
              </a:rPr>
              <a:t>ελευθέρωση του φωσφόρου από το ίζημα</a:t>
            </a:r>
            <a:r>
              <a:rPr lang="el-GR" sz="2400" dirty="0"/>
              <a:t> </a:t>
            </a:r>
            <a:r>
              <a:rPr lang="el-GR" sz="2400" dirty="0">
                <a:solidFill>
                  <a:srgbClr val="002060"/>
                </a:solidFill>
              </a:rPr>
              <a:t>επηρεάζεται από πολλούς παράγοντες όπως </a:t>
            </a:r>
            <a:r>
              <a:rPr lang="el-GR" sz="2400" dirty="0">
                <a:solidFill>
                  <a:srgbClr val="A50021"/>
                </a:solidFill>
              </a:rPr>
              <a:t>μεταβολές στις ταχύτητες ανταλλαγής νερού</a:t>
            </a:r>
            <a:r>
              <a:rPr lang="el-GR" sz="2400" dirty="0"/>
              <a:t>,  </a:t>
            </a:r>
            <a:r>
              <a:rPr lang="el-GR" sz="2400" dirty="0">
                <a:solidFill>
                  <a:srgbClr val="A50021"/>
                </a:solidFill>
              </a:rPr>
              <a:t>συνθήκες ανάμειξης του νερού και ιζήματος</a:t>
            </a:r>
            <a:r>
              <a:rPr lang="el-GR" sz="2400" dirty="0"/>
              <a:t>, </a:t>
            </a:r>
            <a:r>
              <a:rPr lang="el-GR" sz="2400" dirty="0">
                <a:solidFill>
                  <a:srgbClr val="A50021"/>
                </a:solidFill>
              </a:rPr>
              <a:t>χημεία ιζήματος</a:t>
            </a:r>
            <a:r>
              <a:rPr lang="el-GR" sz="2400" dirty="0"/>
              <a:t>, </a:t>
            </a:r>
            <a:r>
              <a:rPr lang="el-GR" sz="2400" dirty="0">
                <a:solidFill>
                  <a:srgbClr val="A50021"/>
                </a:solidFill>
              </a:rPr>
              <a:t>θερμοκρασίες</a:t>
            </a:r>
            <a:r>
              <a:rPr lang="el-GR" sz="2400" dirty="0"/>
              <a:t>, </a:t>
            </a:r>
            <a:r>
              <a:rPr lang="el-GR" sz="2400" dirty="0">
                <a:solidFill>
                  <a:srgbClr val="A50021"/>
                </a:solidFill>
              </a:rPr>
              <a:t>διαταραχές του ιζήματος από τις βιολογικές λειτουργίες</a:t>
            </a:r>
            <a:endParaRPr lang="el-GR" sz="2400" dirty="0"/>
          </a:p>
          <a:p>
            <a:pPr marL="355600" indent="-355600" algn="just">
              <a:lnSpc>
                <a:spcPct val="100000"/>
              </a:lnSpc>
              <a:spcBef>
                <a:spcPts val="600"/>
              </a:spcBef>
              <a:buFontTx/>
              <a:buChar char="•"/>
              <a:tabLst>
                <a:tab pos="355600" algn="l"/>
              </a:tabLst>
              <a:defRPr/>
            </a:pPr>
            <a:r>
              <a:rPr lang="el-GR" sz="2400" dirty="0">
                <a:solidFill>
                  <a:srgbClr val="002060"/>
                </a:solidFill>
              </a:rPr>
              <a:t>Ο φώσφορος που είναι δεσμευμένος με σίδηρο είναι ευαίσθητος σε μεταβολές του </a:t>
            </a:r>
            <a:r>
              <a:rPr lang="el-GR" sz="2400" dirty="0" err="1">
                <a:solidFill>
                  <a:srgbClr val="002060"/>
                </a:solidFill>
              </a:rPr>
              <a:t>οξειδοαναγωγικού</a:t>
            </a:r>
            <a:r>
              <a:rPr lang="el-GR" sz="2400" dirty="0">
                <a:solidFill>
                  <a:srgbClr val="002060"/>
                </a:solidFill>
              </a:rPr>
              <a:t> δυναμικού</a:t>
            </a:r>
          </a:p>
          <a:p>
            <a:pPr marL="355600" indent="-355600" algn="just">
              <a:lnSpc>
                <a:spcPct val="100000"/>
              </a:lnSpc>
              <a:spcBef>
                <a:spcPts val="600"/>
              </a:spcBef>
              <a:buFontTx/>
              <a:buChar char="•"/>
              <a:tabLst>
                <a:tab pos="355600" algn="l"/>
              </a:tabLst>
              <a:defRPr/>
            </a:pPr>
            <a:r>
              <a:rPr lang="el-GR" sz="2400" dirty="0"/>
              <a:t>`</a:t>
            </a:r>
            <a:r>
              <a:rPr lang="el-GR" sz="2400" dirty="0" err="1">
                <a:solidFill>
                  <a:srgbClr val="002060"/>
                </a:solidFill>
              </a:rPr>
              <a:t>Οταν</a:t>
            </a:r>
            <a:r>
              <a:rPr lang="el-GR" sz="2400" dirty="0">
                <a:solidFill>
                  <a:srgbClr val="002060"/>
                </a:solidFill>
              </a:rPr>
              <a:t> στην επιφάνεια του ιζήματος επικρατούν </a:t>
            </a:r>
            <a:r>
              <a:rPr lang="el-GR" sz="2400" dirty="0" err="1">
                <a:solidFill>
                  <a:srgbClr val="002060"/>
                </a:solidFill>
              </a:rPr>
              <a:t>ανοξικές</a:t>
            </a:r>
            <a:r>
              <a:rPr lang="el-GR" sz="2400" dirty="0">
                <a:solidFill>
                  <a:srgbClr val="002060"/>
                </a:solidFill>
              </a:rPr>
              <a:t> συνθήκες, ιδιαίτερα το καλοκαίρι που είναι η περίοδος με την υψηλότερη βιομάζα των </a:t>
            </a:r>
            <a:r>
              <a:rPr lang="el-GR" sz="2400" dirty="0" err="1">
                <a:solidFill>
                  <a:srgbClr val="002060"/>
                </a:solidFill>
              </a:rPr>
              <a:t>κυανοβακτηρίων</a:t>
            </a:r>
            <a:r>
              <a:rPr lang="el-GR" sz="2400" dirty="0">
                <a:solidFill>
                  <a:srgbClr val="002060"/>
                </a:solidFill>
              </a:rPr>
              <a:t> και την επικράτηση των πιο ανεπιθύμητων ειδών, η ελευθέρωση του φωσφόρου είναι μεγάλη και τροφοδοτεί την περαιτέρω αύξηση των </a:t>
            </a:r>
            <a:r>
              <a:rPr lang="el-GR" sz="2400" dirty="0" err="1">
                <a:solidFill>
                  <a:srgbClr val="002060"/>
                </a:solidFill>
              </a:rPr>
              <a:t>κυανοβακτηρίων</a:t>
            </a:r>
            <a:endParaRPr lang="el-GR" sz="2400" dirty="0">
              <a:solidFill>
                <a:srgbClr val="002060"/>
              </a:solidFill>
            </a:endParaRPr>
          </a:p>
          <a:p>
            <a:pPr marL="0" indent="0" algn="just">
              <a:lnSpc>
                <a:spcPct val="100000"/>
              </a:lnSpc>
              <a:buNone/>
              <a:defRPr/>
            </a:pPr>
            <a:endParaRPr lang="el-GR"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D531A5D0-051C-9F88-19A8-D97574BA834A}"/>
              </a:ext>
            </a:extLst>
          </p:cNvPr>
          <p:cNvSpPr>
            <a:spLocks noGrp="1"/>
          </p:cNvSpPr>
          <p:nvPr>
            <p:ph idx="1"/>
          </p:nvPr>
        </p:nvSpPr>
        <p:spPr>
          <a:xfrm>
            <a:off x="814648" y="1412876"/>
            <a:ext cx="10407534" cy="4752975"/>
          </a:xfrm>
        </p:spPr>
        <p:txBody>
          <a:bodyPr>
            <a:noAutofit/>
          </a:bodyPr>
          <a:lstStyle/>
          <a:p>
            <a:pPr marL="0" indent="0" algn="just">
              <a:buNone/>
              <a:defRPr/>
            </a:pPr>
            <a:r>
              <a:rPr lang="el-GR" dirty="0">
                <a:solidFill>
                  <a:srgbClr val="002060"/>
                </a:solidFill>
              </a:rPr>
              <a:t>Μέθοδοι μείωσης του φωσφόρου</a:t>
            </a:r>
          </a:p>
          <a:p>
            <a:pPr marL="0" indent="0" algn="just">
              <a:spcBef>
                <a:spcPts val="800"/>
              </a:spcBef>
              <a:buNone/>
              <a:defRPr/>
            </a:pPr>
            <a:r>
              <a:rPr lang="el-GR" sz="2400" dirty="0">
                <a:solidFill>
                  <a:srgbClr val="002060"/>
                </a:solidFill>
              </a:rPr>
              <a:t>Συμπερασματικά μπορούμε να πούμε ότι υπάρχουν τρεις </a:t>
            </a:r>
            <a:r>
              <a:rPr lang="el-GR" sz="2400" b="1" dirty="0">
                <a:solidFill>
                  <a:srgbClr val="A50021"/>
                </a:solidFill>
              </a:rPr>
              <a:t>κύριες μέθοδοι για τη μείωση της συγκέντρωσης του φωσφόρου στις λίμνες</a:t>
            </a:r>
            <a:r>
              <a:rPr lang="el-GR" sz="2400" dirty="0"/>
              <a:t>: </a:t>
            </a:r>
          </a:p>
          <a:p>
            <a:pPr algn="just">
              <a:spcBef>
                <a:spcPts val="800"/>
              </a:spcBef>
              <a:buFontTx/>
              <a:buChar char="•"/>
              <a:defRPr/>
            </a:pPr>
            <a:r>
              <a:rPr lang="el-GR" sz="2400" dirty="0">
                <a:solidFill>
                  <a:srgbClr val="A50021"/>
                </a:solidFill>
              </a:rPr>
              <a:t>μείωση των εξωτερικών φορτίων</a:t>
            </a:r>
            <a:r>
              <a:rPr lang="el-GR" sz="2400" dirty="0"/>
              <a:t> </a:t>
            </a:r>
          </a:p>
          <a:p>
            <a:pPr algn="just">
              <a:spcBef>
                <a:spcPts val="800"/>
              </a:spcBef>
              <a:buFontTx/>
              <a:buChar char="•"/>
              <a:defRPr/>
            </a:pPr>
            <a:r>
              <a:rPr lang="el-GR" sz="2400" dirty="0">
                <a:solidFill>
                  <a:srgbClr val="A50021"/>
                </a:solidFill>
              </a:rPr>
              <a:t>αύξηση της εξαγωγής του φωσφόρου από τη λίμνη</a:t>
            </a:r>
            <a:r>
              <a:rPr lang="el-GR" sz="2400" dirty="0"/>
              <a:t> </a:t>
            </a:r>
          </a:p>
          <a:p>
            <a:pPr algn="just">
              <a:spcBef>
                <a:spcPts val="800"/>
              </a:spcBef>
              <a:buFontTx/>
              <a:buChar char="•"/>
              <a:defRPr/>
            </a:pPr>
            <a:r>
              <a:rPr lang="el-GR" sz="2400" dirty="0">
                <a:solidFill>
                  <a:srgbClr val="A50021"/>
                </a:solidFill>
              </a:rPr>
              <a:t>μείωση των εσωτερικών φορτίων με αύξηση της κατακράτησης του φωσφόρου στο ίζημα: με αύξηση της καθίζησης ή μείωση της ελευθέρωσης</a:t>
            </a:r>
            <a:endParaRPr lang="el-GR" sz="2400" dirty="0"/>
          </a:p>
          <a:p>
            <a:pPr marL="0" indent="0" algn="just">
              <a:buNone/>
              <a:defRPr/>
            </a:pPr>
            <a:endParaRPr lang="el-G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8969CBCB-954D-433A-3FEA-8C3E86DCA1D4}"/>
              </a:ext>
            </a:extLst>
          </p:cNvPr>
          <p:cNvSpPr>
            <a:spLocks noGrp="1"/>
          </p:cNvSpPr>
          <p:nvPr>
            <p:ph idx="1"/>
          </p:nvPr>
        </p:nvSpPr>
        <p:spPr>
          <a:xfrm>
            <a:off x="1703389" y="1412876"/>
            <a:ext cx="8785225" cy="4752975"/>
          </a:xfrm>
        </p:spPr>
        <p:txBody>
          <a:bodyPr>
            <a:noAutofit/>
          </a:bodyPr>
          <a:lstStyle/>
          <a:p>
            <a:pPr marL="0" indent="0" algn="just">
              <a:buNone/>
              <a:defRPr/>
            </a:pPr>
            <a:r>
              <a:rPr lang="el-GR" sz="2400" dirty="0">
                <a:solidFill>
                  <a:srgbClr val="002060"/>
                </a:solidFill>
              </a:rPr>
              <a:t>Σήμερα οι διαθέσιμες μέθοδοι για επεμβάσεις στο ίζημα μπορούν:</a:t>
            </a:r>
          </a:p>
          <a:p>
            <a:pPr marL="457200" indent="-457200" algn="just">
              <a:defRPr/>
            </a:pPr>
            <a:r>
              <a:rPr lang="el-GR" sz="2400" dirty="0">
                <a:solidFill>
                  <a:srgbClr val="A50021"/>
                </a:solidFill>
              </a:rPr>
              <a:t>Να αυξήσουν τη μεικτή  καθίζηση του φωσφόρου</a:t>
            </a:r>
            <a:r>
              <a:rPr lang="el-GR" sz="2400" dirty="0"/>
              <a:t> </a:t>
            </a:r>
            <a:r>
              <a:rPr lang="el-GR" sz="2400" dirty="0">
                <a:solidFill>
                  <a:srgbClr val="002060"/>
                </a:solidFill>
              </a:rPr>
              <a:t>(με άλατα σιδήρου &amp; αργιλίου) </a:t>
            </a:r>
          </a:p>
          <a:p>
            <a:pPr marL="457200" indent="-457200" algn="just">
              <a:defRPr/>
            </a:pPr>
            <a:r>
              <a:rPr lang="el-GR" sz="2400" dirty="0">
                <a:solidFill>
                  <a:srgbClr val="A50021"/>
                </a:solidFill>
              </a:rPr>
              <a:t>Να αυξήσουν την ικανότητα δέσμευσης του φωσφόρου</a:t>
            </a:r>
            <a:r>
              <a:rPr lang="el-GR" sz="2400" dirty="0"/>
              <a:t> </a:t>
            </a:r>
            <a:r>
              <a:rPr lang="el-GR" sz="2400" dirty="0">
                <a:solidFill>
                  <a:srgbClr val="002060"/>
                </a:solidFill>
              </a:rPr>
              <a:t>(με οξείδωση του επιφανειακού ιζήματος)  </a:t>
            </a:r>
          </a:p>
          <a:p>
            <a:pPr marL="457200" indent="-457200" algn="just">
              <a:buNone/>
              <a:defRPr/>
            </a:pPr>
            <a:r>
              <a:rPr lang="el-GR" sz="2400" dirty="0">
                <a:solidFill>
                  <a:srgbClr val="002060"/>
                </a:solidFill>
              </a:rPr>
              <a:t>και </a:t>
            </a:r>
          </a:p>
          <a:p>
            <a:pPr marL="457200" indent="-457200" algn="just">
              <a:defRPr/>
            </a:pPr>
            <a:r>
              <a:rPr lang="el-GR" sz="2400" dirty="0">
                <a:solidFill>
                  <a:srgbClr val="A50021"/>
                </a:solidFill>
              </a:rPr>
              <a:t>Να μειώσουν τη δεξαμενή </a:t>
            </a:r>
            <a:r>
              <a:rPr lang="el-GR" sz="2400" dirty="0" err="1">
                <a:solidFill>
                  <a:srgbClr val="A50021"/>
                </a:solidFill>
              </a:rPr>
              <a:t>βιοδιαθέσιμου</a:t>
            </a:r>
            <a:r>
              <a:rPr lang="el-GR" sz="2400" dirty="0">
                <a:solidFill>
                  <a:srgbClr val="A50021"/>
                </a:solidFill>
              </a:rPr>
              <a:t> φωσφόρου στο ίζημα</a:t>
            </a:r>
            <a:r>
              <a:rPr lang="el-GR" sz="2400" dirty="0"/>
              <a:t> </a:t>
            </a:r>
            <a:r>
              <a:rPr lang="el-GR" sz="2400" dirty="0">
                <a:solidFill>
                  <a:srgbClr val="002060"/>
                </a:solidFill>
              </a:rPr>
              <a:t>(με κάλυψη του επιφανειακού ιζήματος ή απομάκρυνσή του) </a:t>
            </a:r>
          </a:p>
          <a:p>
            <a:pPr algn="just" eaLnBrk="1" hangingPunct="1">
              <a:buFont typeface="Arial" charset="0"/>
              <a:buChar char="•"/>
              <a:defRPr/>
            </a:pPr>
            <a:endParaRPr lang="el-GR" sz="2400" dirty="0"/>
          </a:p>
        </p:txBody>
      </p:sp>
      <p:sp>
        <p:nvSpPr>
          <p:cNvPr id="50179" name="Τίτλος 2">
            <a:extLst>
              <a:ext uri="{FF2B5EF4-FFF2-40B4-BE49-F238E27FC236}">
                <a16:creationId xmlns:a16="http://schemas.microsoft.com/office/drawing/2014/main" id="{50145012-DFF4-E245-10C5-8A6D7AB5A88D}"/>
              </a:ext>
            </a:extLst>
          </p:cNvPr>
          <p:cNvSpPr>
            <a:spLocks noGrp="1"/>
          </p:cNvSpPr>
          <p:nvPr>
            <p:ph type="title"/>
          </p:nvPr>
        </p:nvSpPr>
        <p:spPr bwMode="auto">
          <a:xfrm>
            <a:off x="1981200" y="25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l-GR" altLang="el-GR">
                <a:solidFill>
                  <a:srgbClr val="002060"/>
                </a:solidFill>
              </a:rPr>
              <a:t>Μέθοδοι επέμβασης στο ίζημα</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B260DD69-8247-BE95-2FC7-9EEF883B62AE}"/>
              </a:ext>
            </a:extLst>
          </p:cNvPr>
          <p:cNvSpPr>
            <a:spLocks noGrp="1"/>
          </p:cNvSpPr>
          <p:nvPr>
            <p:ph idx="1"/>
          </p:nvPr>
        </p:nvSpPr>
        <p:spPr>
          <a:xfrm>
            <a:off x="838200" y="1385887"/>
            <a:ext cx="10766367" cy="4752975"/>
          </a:xfrm>
        </p:spPr>
        <p:txBody>
          <a:bodyPr>
            <a:noAutofit/>
          </a:bodyPr>
          <a:lstStyle/>
          <a:p>
            <a:pPr marL="269875" indent="-269875" algn="just">
              <a:spcBef>
                <a:spcPts val="800"/>
              </a:spcBef>
              <a:buFontTx/>
              <a:buChar char="•"/>
              <a:tabLst>
                <a:tab pos="269875" algn="l"/>
                <a:tab pos="623888" algn="l"/>
              </a:tabLst>
              <a:defRPr/>
            </a:pPr>
            <a:r>
              <a:rPr lang="el-GR" sz="2400" dirty="0"/>
              <a:t>Η </a:t>
            </a:r>
            <a:r>
              <a:rPr lang="el-GR" sz="2400" dirty="0">
                <a:solidFill>
                  <a:srgbClr val="A50021"/>
                </a:solidFill>
              </a:rPr>
              <a:t>βιολογική μέθοδος είναι εναλλακτική μέθοδος</a:t>
            </a:r>
            <a:r>
              <a:rPr lang="el-GR" sz="2400" dirty="0"/>
              <a:t> </a:t>
            </a:r>
            <a:r>
              <a:rPr lang="el-GR" sz="2400" dirty="0">
                <a:solidFill>
                  <a:srgbClr val="002060"/>
                </a:solidFill>
              </a:rPr>
              <a:t>αποκατάστασης που χρησιμοποιείται για να μειώσει τα συμπτώματα του ευτροφισμού. Αρχικά χρησιμοποιήθηκε ο όρος για κάθε </a:t>
            </a:r>
            <a:r>
              <a:rPr lang="el-GR" sz="2400" dirty="0" err="1">
                <a:solidFill>
                  <a:srgbClr val="002060"/>
                </a:solidFill>
              </a:rPr>
              <a:t>βιο</a:t>
            </a:r>
            <a:r>
              <a:rPr lang="el-GR" sz="2400" dirty="0">
                <a:solidFill>
                  <a:srgbClr val="002060"/>
                </a:solidFill>
              </a:rPr>
              <a:t>-χειρισμό (</a:t>
            </a:r>
            <a:r>
              <a:rPr lang="el-GR" sz="2400" dirty="0" err="1">
                <a:solidFill>
                  <a:srgbClr val="002060"/>
                </a:solidFill>
              </a:rPr>
              <a:t>βιοχειραγώγηση</a:t>
            </a:r>
            <a:r>
              <a:rPr lang="el-GR" sz="2400" dirty="0">
                <a:solidFill>
                  <a:srgbClr val="002060"/>
                </a:solidFill>
              </a:rPr>
              <a:t>) με στόχο τη βελτίωση της ποιότητας του νερού, αλλά </a:t>
            </a:r>
            <a:r>
              <a:rPr lang="el-GR" sz="2400" dirty="0">
                <a:solidFill>
                  <a:srgbClr val="A50021"/>
                </a:solidFill>
              </a:rPr>
              <a:t>συνήθως </a:t>
            </a:r>
            <a:r>
              <a:rPr lang="el-GR" sz="2400" dirty="0">
                <a:solidFill>
                  <a:srgbClr val="990000"/>
                </a:solidFill>
              </a:rPr>
              <a:t>αναφέρεται στη μείωση των </a:t>
            </a:r>
            <a:r>
              <a:rPr lang="el-GR" sz="2400" dirty="0" err="1">
                <a:solidFill>
                  <a:srgbClr val="990000"/>
                </a:solidFill>
              </a:rPr>
              <a:t>πλαγκτοφάγων</a:t>
            </a:r>
            <a:r>
              <a:rPr lang="el-GR" sz="2400" dirty="0">
                <a:solidFill>
                  <a:srgbClr val="990000"/>
                </a:solidFill>
              </a:rPr>
              <a:t> &amp; </a:t>
            </a:r>
            <a:r>
              <a:rPr lang="el-GR" sz="2400" dirty="0" err="1">
                <a:solidFill>
                  <a:srgbClr val="990000"/>
                </a:solidFill>
              </a:rPr>
              <a:t>βενθοφάγων</a:t>
            </a:r>
            <a:r>
              <a:rPr lang="el-GR" sz="2400" dirty="0">
                <a:solidFill>
                  <a:srgbClr val="990000"/>
                </a:solidFill>
              </a:rPr>
              <a:t> ψαριών </a:t>
            </a:r>
            <a:r>
              <a:rPr lang="el-GR" sz="2400" dirty="0">
                <a:solidFill>
                  <a:srgbClr val="002060"/>
                </a:solidFill>
              </a:rPr>
              <a:t>για να ελαττωθεί η συνεισφορά τους στη χαμηλή ποιότητα του νερού.</a:t>
            </a:r>
          </a:p>
          <a:p>
            <a:pPr marL="269875" indent="-269875" algn="just">
              <a:spcBef>
                <a:spcPts val="800"/>
              </a:spcBef>
              <a:buFontTx/>
              <a:buChar char="•"/>
              <a:tabLst>
                <a:tab pos="269875" algn="l"/>
                <a:tab pos="623888" algn="l"/>
              </a:tabLst>
              <a:defRPr/>
            </a:pPr>
            <a:r>
              <a:rPr lang="el-GR" sz="2400" dirty="0">
                <a:solidFill>
                  <a:srgbClr val="002060"/>
                </a:solidFill>
              </a:rPr>
              <a:t>Από την ανασκόπηση της διεθνούς βιβλιογραφίας για τον </a:t>
            </a:r>
            <a:r>
              <a:rPr lang="el-GR" sz="2400" dirty="0" err="1">
                <a:solidFill>
                  <a:srgbClr val="002060"/>
                </a:solidFill>
              </a:rPr>
              <a:t>βιοχειρισμό</a:t>
            </a:r>
            <a:r>
              <a:rPr lang="el-GR" sz="2400" dirty="0">
                <a:solidFill>
                  <a:srgbClr val="002060"/>
                </a:solidFill>
              </a:rPr>
              <a:t> (</a:t>
            </a:r>
            <a:r>
              <a:rPr lang="el-GR" sz="2400" dirty="0" err="1">
                <a:solidFill>
                  <a:srgbClr val="002060"/>
                </a:solidFill>
              </a:rPr>
              <a:t>biomanipulation</a:t>
            </a:r>
            <a:r>
              <a:rPr lang="el-GR" sz="2400" dirty="0">
                <a:solidFill>
                  <a:srgbClr val="002060"/>
                </a:solidFill>
              </a:rPr>
              <a:t>) σε λίμνες &amp; </a:t>
            </a:r>
            <a:r>
              <a:rPr lang="el-GR" sz="2400" dirty="0" err="1">
                <a:solidFill>
                  <a:srgbClr val="002060"/>
                </a:solidFill>
              </a:rPr>
              <a:t>φραγμαλίμνες</a:t>
            </a:r>
            <a:r>
              <a:rPr lang="el-GR" sz="2400" dirty="0">
                <a:solidFill>
                  <a:srgbClr val="002060"/>
                </a:solidFill>
              </a:rPr>
              <a:t> με μείωση της αφθονίας των </a:t>
            </a:r>
            <a:r>
              <a:rPr lang="el-GR" sz="2400" dirty="0" err="1">
                <a:solidFill>
                  <a:srgbClr val="002060"/>
                </a:solidFill>
              </a:rPr>
              <a:t>ζωοπλαγκτοφάγων</a:t>
            </a:r>
            <a:r>
              <a:rPr lang="el-GR" sz="2400" dirty="0">
                <a:solidFill>
                  <a:srgbClr val="002060"/>
                </a:solidFill>
              </a:rPr>
              <a:t> &amp; </a:t>
            </a:r>
            <a:r>
              <a:rPr lang="el-GR" sz="2400" dirty="0" err="1">
                <a:solidFill>
                  <a:srgbClr val="002060"/>
                </a:solidFill>
              </a:rPr>
              <a:t>βενθοφάγων</a:t>
            </a:r>
            <a:r>
              <a:rPr lang="el-GR" sz="2400" dirty="0">
                <a:solidFill>
                  <a:srgbClr val="002060"/>
                </a:solidFill>
              </a:rPr>
              <a:t> ψαριών προκύπτουν τα εξής: </a:t>
            </a:r>
          </a:p>
          <a:p>
            <a:pPr marL="539750" lvl="2" indent="-269875" algn="just">
              <a:spcBef>
                <a:spcPts val="800"/>
              </a:spcBef>
              <a:buFont typeface="Wingdings" pitchFamily="2" charset="2"/>
              <a:buChar char="ü"/>
              <a:tabLst>
                <a:tab pos="355600" algn="l"/>
                <a:tab pos="623888" algn="l"/>
              </a:tabLst>
              <a:defRPr/>
            </a:pPr>
            <a:r>
              <a:rPr lang="el-GR" sz="2400" dirty="0">
                <a:solidFill>
                  <a:srgbClr val="002060"/>
                </a:solidFill>
              </a:rPr>
              <a:t>η μεγαλύτερη επιτυχία παρατηρήθηκε όταν έγινε μερική απομάκρυνση </a:t>
            </a:r>
            <a:r>
              <a:rPr lang="el-GR" sz="2400" dirty="0" err="1">
                <a:solidFill>
                  <a:srgbClr val="002060"/>
                </a:solidFill>
              </a:rPr>
              <a:t>ζωοπλαγκτοφάγων</a:t>
            </a:r>
            <a:r>
              <a:rPr lang="el-GR" sz="2400" dirty="0">
                <a:solidFill>
                  <a:srgbClr val="002060"/>
                </a:solidFill>
              </a:rPr>
              <a:t> ψαριών σε μικρές (&lt; 25 εκτάρια) &amp; ρηχές λίμνες (&lt; 3 μέτρα)</a:t>
            </a:r>
          </a:p>
          <a:p>
            <a:pPr marL="539750" lvl="2" indent="-269875" algn="just">
              <a:spcBef>
                <a:spcPts val="800"/>
              </a:spcBef>
              <a:buFont typeface="Wingdings" pitchFamily="2" charset="2"/>
              <a:buChar char="ü"/>
              <a:tabLst>
                <a:tab pos="355600" algn="l"/>
                <a:tab pos="623888" algn="l"/>
              </a:tabLst>
              <a:defRPr/>
            </a:pPr>
            <a:r>
              <a:rPr lang="el-GR" sz="2400" dirty="0">
                <a:solidFill>
                  <a:srgbClr val="990000"/>
                </a:solidFill>
              </a:rPr>
              <a:t>Η βιολογική μέθοδος που πέτυχε αύξηση της αφθονίας του γένους </a:t>
            </a:r>
            <a:r>
              <a:rPr lang="el-GR" sz="2400" dirty="0" err="1">
                <a:solidFill>
                  <a:srgbClr val="990000"/>
                </a:solidFill>
              </a:rPr>
              <a:t>Daphnia</a:t>
            </a:r>
            <a:r>
              <a:rPr lang="el-GR" sz="2400" dirty="0">
                <a:solidFill>
                  <a:srgbClr val="990000"/>
                </a:solidFill>
              </a:rPr>
              <a:t> και των </a:t>
            </a:r>
            <a:r>
              <a:rPr lang="el-GR" sz="2400" dirty="0" err="1">
                <a:solidFill>
                  <a:srgbClr val="990000"/>
                </a:solidFill>
              </a:rPr>
              <a:t>μακρόφυτων</a:t>
            </a:r>
            <a:r>
              <a:rPr lang="el-GR" sz="2400" dirty="0">
                <a:solidFill>
                  <a:srgbClr val="990000"/>
                </a:solidFill>
              </a:rPr>
              <a:t> είχε και τη μεγαλύτερη πιθανότητα να πετύχει σταθερά υψηλή ποιότητα νερού.</a:t>
            </a:r>
          </a:p>
          <a:p>
            <a:pPr marL="355600" indent="-355600" algn="just">
              <a:buFontTx/>
              <a:buChar char="•"/>
              <a:tabLst>
                <a:tab pos="355600" algn="l"/>
                <a:tab pos="1168400" algn="l"/>
              </a:tabLst>
              <a:defRPr/>
            </a:pPr>
            <a:endParaRPr lang="el-GR" sz="2400" dirty="0"/>
          </a:p>
          <a:p>
            <a:pPr marL="0" indent="0" algn="just">
              <a:buNone/>
              <a:defRPr/>
            </a:pPr>
            <a:endParaRPr lang="el-GR" sz="2400" dirty="0"/>
          </a:p>
        </p:txBody>
      </p:sp>
      <p:sp>
        <p:nvSpPr>
          <p:cNvPr id="59395" name="Τίτλος 2">
            <a:extLst>
              <a:ext uri="{FF2B5EF4-FFF2-40B4-BE49-F238E27FC236}">
                <a16:creationId xmlns:a16="http://schemas.microsoft.com/office/drawing/2014/main" id="{902526EE-3F01-BF6D-935F-C2565CA4B0D1}"/>
              </a:ext>
            </a:extLst>
          </p:cNvPr>
          <p:cNvSpPr>
            <a:spLocks noGrp="1"/>
          </p:cNvSpPr>
          <p:nvPr>
            <p:ph type="title"/>
          </p:nvPr>
        </p:nvSpPr>
        <p:spPr bwMode="auto">
          <a:xfrm>
            <a:off x="1981200" y="25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l-GR" altLang="el-GR"/>
              <a:t>Βιοχειρισμός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srgbClr val="002060"/>
                </a:solidFill>
              </a:rPr>
              <a:t>Νερό - </a:t>
            </a:r>
            <a:r>
              <a:rPr lang="en-US" dirty="0">
                <a:solidFill>
                  <a:srgbClr val="002060"/>
                </a:solidFill>
              </a:rPr>
              <a:t>H</a:t>
            </a:r>
            <a:r>
              <a:rPr lang="en-US" baseline="-25000" dirty="0">
                <a:solidFill>
                  <a:srgbClr val="002060"/>
                </a:solidFill>
              </a:rPr>
              <a:t>2</a:t>
            </a:r>
            <a:r>
              <a:rPr lang="en-US" dirty="0">
                <a:solidFill>
                  <a:srgbClr val="002060"/>
                </a:solidFill>
              </a:rPr>
              <a:t>0
</a:t>
            </a:r>
            <a:endParaRPr lang="el-GR" dirty="0">
              <a:solidFill>
                <a:srgbClr val="002060"/>
              </a:solidFill>
            </a:endParaRPr>
          </a:p>
        </p:txBody>
      </p:sp>
      <p:sp>
        <p:nvSpPr>
          <p:cNvPr id="5" name="Θέση περιεχομένου 4"/>
          <p:cNvSpPr>
            <a:spLocks noGrp="1"/>
          </p:cNvSpPr>
          <p:nvPr>
            <p:ph idx="1"/>
          </p:nvPr>
        </p:nvSpPr>
        <p:spPr>
          <a:xfrm>
            <a:off x="1775520" y="1440000"/>
            <a:ext cx="8640960" cy="4761320"/>
          </a:xfrm>
        </p:spPr>
        <p:txBody>
          <a:bodyPr>
            <a:normAutofit/>
          </a:bodyPr>
          <a:lstStyle/>
          <a:p>
            <a:pPr marL="0" indent="0">
              <a:buNone/>
            </a:pPr>
            <a:r>
              <a:rPr lang="el-GR" b="1" dirty="0">
                <a:solidFill>
                  <a:srgbClr val="002060"/>
                </a:solidFill>
              </a:rPr>
              <a:t>Χημικά &amp; φυσικά &amp; βιολογικά μοναδικό:
</a:t>
            </a:r>
            <a:r>
              <a:rPr lang="el-GR" sz="2200" dirty="0">
                <a:solidFill>
                  <a:srgbClr val="002060"/>
                </a:solidFill>
              </a:rPr>
              <a:t>3 φάσεις (αέριο-υγρό-στερεό) σε ατμοσφαιρική θερμοκρασία &amp; πίεση
Ισχυροί δεσμοί υδρογόνου
Υψηλή θερμική ικανότητα, υψηλή σύντηξη και εξάτμιση
Μεταφέρει τη θερμότητα πιο εύκολα ως υγρό
Η στερεά φάση του είναι λιγότερο πυκνή από την υγρή φάση του
Υψηλή επιφανειακή τάση (μπορεί να χρησιμοποιηθεί σε κυτταρικές μεμβράνες)
Πιο κοινός διαλύτης (διαλύει μια μεγάλη ποικιλία αλάτων &amp; άλλων)
Απαραίτητο στις περισσότερες χημικές αντιδράσεις στα έμβια συστήματα</a:t>
            </a:r>
          </a:p>
        </p:txBody>
      </p:sp>
    </p:spTree>
    <p:extLst>
      <p:ext uri="{BB962C8B-B14F-4D97-AF65-F5344CB8AC3E}">
        <p14:creationId xmlns:p14="http://schemas.microsoft.com/office/powerpoint/2010/main" val="26320799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3A23FACF-4678-55E5-6AC0-047F8908DD3D}"/>
              </a:ext>
            </a:extLst>
          </p:cNvPr>
          <p:cNvSpPr>
            <a:spLocks noGrp="1"/>
          </p:cNvSpPr>
          <p:nvPr>
            <p:ph idx="1"/>
          </p:nvPr>
        </p:nvSpPr>
        <p:spPr>
          <a:xfrm>
            <a:off x="482138" y="1439863"/>
            <a:ext cx="10823171" cy="4760912"/>
          </a:xfrm>
        </p:spPr>
        <p:txBody>
          <a:bodyPr>
            <a:noAutofit/>
          </a:bodyPr>
          <a:lstStyle/>
          <a:p>
            <a:pPr marL="355600" indent="-355600" algn="just">
              <a:lnSpc>
                <a:spcPct val="100000"/>
              </a:lnSpc>
              <a:buFontTx/>
              <a:buChar char="•"/>
              <a:tabLst>
                <a:tab pos="355600" algn="l"/>
              </a:tabLst>
              <a:defRPr/>
            </a:pPr>
            <a:r>
              <a:rPr lang="el-GR" sz="2400" dirty="0">
                <a:solidFill>
                  <a:srgbClr val="002060"/>
                </a:solidFill>
              </a:rPr>
              <a:t>Βέβαια επειδή η μέθοδος του </a:t>
            </a:r>
            <a:r>
              <a:rPr lang="el-GR" sz="2400" dirty="0" err="1">
                <a:solidFill>
                  <a:srgbClr val="002060"/>
                </a:solidFill>
              </a:rPr>
              <a:t>βιο</a:t>
            </a:r>
            <a:r>
              <a:rPr lang="el-GR" sz="2400" dirty="0">
                <a:solidFill>
                  <a:srgbClr val="002060"/>
                </a:solidFill>
              </a:rPr>
              <a:t>-χειρισμού στηρίζεται στις τροφικές αλληλεπιδράσεις οργανισμών με πολύ διαφορετικούς χρόνους γενεάς (από ώρες, ή μέρες έως έτη) και διαφορετικές οικολογικές λειτουργίες θεωρείται </a:t>
            </a:r>
            <a:r>
              <a:rPr lang="el-GR" sz="2400" dirty="0">
                <a:solidFill>
                  <a:srgbClr val="990000"/>
                </a:solidFill>
              </a:rPr>
              <a:t>πολύ δύσκολη η πρόβλεψη της επιτυχίας της μεθόδου και μάλιστα κρίνεται ότι η επιτυχία εξαρτάται από απρόβλεπτες πολύ μικρές διαφορές των κρίσιμων παραγόντων</a:t>
            </a:r>
          </a:p>
          <a:p>
            <a:pPr marL="355600" indent="-355600" algn="just">
              <a:lnSpc>
                <a:spcPct val="100000"/>
              </a:lnSpc>
              <a:buFontTx/>
              <a:buChar char="•"/>
              <a:tabLst>
                <a:tab pos="355600" algn="l"/>
              </a:tabLst>
              <a:defRPr/>
            </a:pPr>
            <a:r>
              <a:rPr lang="el-GR" sz="2400" dirty="0">
                <a:solidFill>
                  <a:srgbClr val="002060"/>
                </a:solidFill>
              </a:rPr>
              <a:t>Το πρόβλημα των σταδίων στον κύκλο ζωής των ψαριών και της αλλαγής των διατροφικών τους απαιτήσεων περιπλέκει τις τροφικές σχέσεις και δυσκολεύει πολύ την πρόβλεψη των αποτελεσμάτων </a:t>
            </a:r>
          </a:p>
          <a:p>
            <a:pPr marL="355600" indent="-355600" algn="just">
              <a:lnSpc>
                <a:spcPct val="100000"/>
              </a:lnSpc>
              <a:buFontTx/>
              <a:buChar char="•"/>
              <a:tabLst>
                <a:tab pos="355600" algn="l"/>
              </a:tabLst>
              <a:defRPr/>
            </a:pPr>
            <a:r>
              <a:rPr lang="el-GR" sz="2400" dirty="0">
                <a:solidFill>
                  <a:srgbClr val="A50021"/>
                </a:solidFill>
              </a:rPr>
              <a:t>Θεωρείται μία μέθοδος αποτελεσματική μόνο για μικρές και ρηχές λίμνες αν και επιτυχή αποτελέσματα έχουν αναφερθεί και σε μεγάλες λίμνες</a:t>
            </a:r>
            <a:r>
              <a:rPr lang="el-GR" sz="2400" dirty="0"/>
              <a:t>, </a:t>
            </a:r>
            <a:r>
              <a:rPr lang="el-GR" sz="2400" dirty="0">
                <a:solidFill>
                  <a:srgbClr val="002060"/>
                </a:solidFill>
              </a:rPr>
              <a:t>όπως για παράδειγμα στη λίμνη </a:t>
            </a:r>
            <a:r>
              <a:rPr lang="el-GR" sz="2400" dirty="0" err="1">
                <a:solidFill>
                  <a:srgbClr val="002060"/>
                </a:solidFill>
              </a:rPr>
              <a:t>Finjasjon</a:t>
            </a:r>
            <a:r>
              <a:rPr lang="el-GR" sz="2400" dirty="0">
                <a:solidFill>
                  <a:srgbClr val="002060"/>
                </a:solidFill>
              </a:rPr>
              <a:t> της Σουηδίας</a:t>
            </a:r>
          </a:p>
          <a:p>
            <a:pPr marL="0" indent="0" algn="just">
              <a:lnSpc>
                <a:spcPct val="100000"/>
              </a:lnSpc>
              <a:buNone/>
              <a:defRPr/>
            </a:pPr>
            <a:endParaRPr lang="el-GR" sz="2400" dirty="0"/>
          </a:p>
        </p:txBody>
      </p:sp>
      <p:sp>
        <p:nvSpPr>
          <p:cNvPr id="61443" name="Τίτλος 2">
            <a:extLst>
              <a:ext uri="{FF2B5EF4-FFF2-40B4-BE49-F238E27FC236}">
                <a16:creationId xmlns:a16="http://schemas.microsoft.com/office/drawing/2014/main" id="{0E374FE3-CB03-56BA-1877-A9BFBCCC9308}"/>
              </a:ext>
            </a:extLst>
          </p:cNvPr>
          <p:cNvSpPr>
            <a:spLocks noGrp="1"/>
          </p:cNvSpPr>
          <p:nvPr>
            <p:ph type="title"/>
          </p:nvPr>
        </p:nvSpPr>
        <p:spPr bwMode="auto">
          <a:xfrm>
            <a:off x="1981200" y="25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l-GR" altLang="el-GR" dirty="0" err="1">
                <a:solidFill>
                  <a:srgbClr val="002060"/>
                </a:solidFill>
              </a:rPr>
              <a:t>Βιοχειρισμός</a:t>
            </a:r>
            <a:endParaRPr lang="el-GR" altLang="el-GR" dirty="0">
              <a:solidFill>
                <a:srgbClr val="00206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EAEFF4AF-0131-3C03-3FD9-6B274B090F1C}"/>
              </a:ext>
            </a:extLst>
          </p:cNvPr>
          <p:cNvSpPr>
            <a:spLocks noGrp="1"/>
          </p:cNvSpPr>
          <p:nvPr>
            <p:ph idx="1"/>
          </p:nvPr>
        </p:nvSpPr>
        <p:spPr>
          <a:xfrm>
            <a:off x="838200" y="1439863"/>
            <a:ext cx="10300855" cy="4760912"/>
          </a:xfrm>
        </p:spPr>
        <p:txBody>
          <a:bodyPr>
            <a:noAutofit/>
          </a:bodyPr>
          <a:lstStyle/>
          <a:p>
            <a:pPr algn="just">
              <a:spcBef>
                <a:spcPts val="800"/>
              </a:spcBef>
              <a:buFont typeface="Arial" charset="0"/>
              <a:buChar char="•"/>
              <a:defRPr/>
            </a:pPr>
            <a:r>
              <a:rPr lang="el-GR" sz="2400" dirty="0">
                <a:solidFill>
                  <a:srgbClr val="002060"/>
                </a:solidFill>
              </a:rPr>
              <a:t>Στις </a:t>
            </a:r>
            <a:r>
              <a:rPr lang="el-GR" sz="2400" dirty="0" err="1">
                <a:solidFill>
                  <a:srgbClr val="002060"/>
                </a:solidFill>
              </a:rPr>
              <a:t>εύτροφες</a:t>
            </a:r>
            <a:r>
              <a:rPr lang="el-GR" sz="2400" dirty="0">
                <a:solidFill>
                  <a:srgbClr val="002060"/>
                </a:solidFill>
              </a:rPr>
              <a:t> ρηχές λίμνες, ο </a:t>
            </a:r>
            <a:r>
              <a:rPr lang="el-GR" sz="2400" dirty="0" err="1">
                <a:solidFill>
                  <a:srgbClr val="002060"/>
                </a:solidFill>
              </a:rPr>
              <a:t>βιο</a:t>
            </a:r>
            <a:r>
              <a:rPr lang="el-GR" sz="2400" dirty="0">
                <a:solidFill>
                  <a:srgbClr val="002060"/>
                </a:solidFill>
              </a:rPr>
              <a:t>-χειρισμός των τροφικών πλεγμάτων (από την κορυφή προς τη βάση) στηρίζεται στην </a:t>
            </a:r>
            <a:r>
              <a:rPr lang="el-GR" sz="2400" b="1" dirty="0">
                <a:solidFill>
                  <a:srgbClr val="990000"/>
                </a:solidFill>
              </a:rPr>
              <a:t>υπόθεση των δύο εναλλακτικών καταστάσεων της λίμνης σε μέτρια επίπεδα φωσφόρου</a:t>
            </a:r>
            <a:r>
              <a:rPr lang="el-GR" sz="2400" dirty="0">
                <a:solidFill>
                  <a:srgbClr val="990000"/>
                </a:solidFill>
              </a:rPr>
              <a:t>. </a:t>
            </a:r>
          </a:p>
          <a:p>
            <a:pPr marL="0" indent="0" algn="just">
              <a:spcBef>
                <a:spcPts val="800"/>
              </a:spcBef>
              <a:buNone/>
              <a:defRPr/>
            </a:pPr>
            <a:r>
              <a:rPr lang="el-GR" sz="2400" dirty="0">
                <a:solidFill>
                  <a:srgbClr val="002060"/>
                </a:solidFill>
              </a:rPr>
              <a:t>Αυτές οι δύο σταθερές καταστάσεις εναλλακτικά μπορεί να είναι: </a:t>
            </a:r>
          </a:p>
          <a:p>
            <a:pPr marL="0" indent="0" algn="just">
              <a:spcBef>
                <a:spcPts val="800"/>
              </a:spcBef>
              <a:buNone/>
              <a:defRPr/>
            </a:pPr>
            <a:r>
              <a:rPr lang="el-GR" sz="2400" dirty="0">
                <a:solidFill>
                  <a:srgbClr val="990000"/>
                </a:solidFill>
              </a:rPr>
              <a:t>α) κατάσταση με χαμηλή διαφάνεια &amp; </a:t>
            </a:r>
          </a:p>
          <a:p>
            <a:pPr marL="0" indent="0" algn="just">
              <a:spcBef>
                <a:spcPts val="800"/>
              </a:spcBef>
              <a:buNone/>
              <a:defRPr/>
            </a:pPr>
            <a:r>
              <a:rPr lang="el-GR" sz="2400" dirty="0">
                <a:solidFill>
                  <a:srgbClr val="990000"/>
                </a:solidFill>
              </a:rPr>
              <a:t>β) κατάσταση με υψηλή διαφάνεια του νερού </a:t>
            </a:r>
          </a:p>
          <a:p>
            <a:pPr algn="just">
              <a:spcBef>
                <a:spcPts val="800"/>
              </a:spcBef>
              <a:buFont typeface="Wingdings" pitchFamily="2" charset="2"/>
              <a:buChar char="ü"/>
              <a:defRPr/>
            </a:pPr>
            <a:r>
              <a:rPr lang="el-GR" sz="2400" dirty="0">
                <a:solidFill>
                  <a:srgbClr val="002060"/>
                </a:solidFill>
              </a:rPr>
              <a:t>Τα βυθισμένα </a:t>
            </a:r>
            <a:r>
              <a:rPr lang="el-GR" sz="2400" dirty="0" err="1">
                <a:solidFill>
                  <a:srgbClr val="002060"/>
                </a:solidFill>
              </a:rPr>
              <a:t>μακρόφυτα</a:t>
            </a:r>
            <a:r>
              <a:rPr lang="el-GR" sz="2400" dirty="0">
                <a:solidFill>
                  <a:srgbClr val="002060"/>
                </a:solidFill>
              </a:rPr>
              <a:t> παίζουν ρόλο κλειδί για τη σταθεροποίηση της κατάστασης με υψηλή διαφάνεια νερού. Μία σημαντική διαταραχή της κατάστασης με χαμηλή διαφάνεια μπορεί να προκύψει με μείωση των </a:t>
            </a:r>
            <a:r>
              <a:rPr lang="el-GR" sz="2400" dirty="0" err="1">
                <a:solidFill>
                  <a:srgbClr val="002060"/>
                </a:solidFill>
              </a:rPr>
              <a:t>πλαγκτο</a:t>
            </a:r>
            <a:r>
              <a:rPr lang="el-GR" sz="2400" dirty="0">
                <a:solidFill>
                  <a:srgbClr val="002060"/>
                </a:solidFill>
              </a:rPr>
              <a:t>- &amp; </a:t>
            </a:r>
            <a:r>
              <a:rPr lang="el-GR" sz="2400" dirty="0" err="1">
                <a:solidFill>
                  <a:srgbClr val="002060"/>
                </a:solidFill>
              </a:rPr>
              <a:t>βενθοφάγων</a:t>
            </a:r>
            <a:r>
              <a:rPr lang="el-GR" sz="2400" dirty="0">
                <a:solidFill>
                  <a:srgbClr val="002060"/>
                </a:solidFill>
              </a:rPr>
              <a:t> ψαριών. </a:t>
            </a:r>
          </a:p>
          <a:p>
            <a:pPr marL="0" indent="0" algn="just">
              <a:spcBef>
                <a:spcPts val="800"/>
              </a:spcBef>
              <a:buNone/>
              <a:defRPr/>
            </a:pPr>
            <a:r>
              <a:rPr lang="el-GR" sz="2400" dirty="0"/>
              <a:t> </a:t>
            </a:r>
          </a:p>
          <a:p>
            <a:pPr marL="0" indent="0" algn="just">
              <a:spcBef>
                <a:spcPts val="800"/>
              </a:spcBef>
              <a:buNone/>
              <a:defRPr/>
            </a:pPr>
            <a:endParaRPr lang="el-GR" sz="2400" dirty="0"/>
          </a:p>
        </p:txBody>
      </p:sp>
      <p:sp>
        <p:nvSpPr>
          <p:cNvPr id="62467" name="Τίτλος 2">
            <a:extLst>
              <a:ext uri="{FF2B5EF4-FFF2-40B4-BE49-F238E27FC236}">
                <a16:creationId xmlns:a16="http://schemas.microsoft.com/office/drawing/2014/main" id="{5440C97D-BF73-ADFA-BA57-378BED28ABF7}"/>
              </a:ext>
            </a:extLst>
          </p:cNvPr>
          <p:cNvSpPr>
            <a:spLocks noGrp="1"/>
          </p:cNvSpPr>
          <p:nvPr>
            <p:ph type="title"/>
          </p:nvPr>
        </p:nvSpPr>
        <p:spPr bwMode="auto">
          <a:xfrm>
            <a:off x="1981200" y="25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l-GR" altLang="el-GR" dirty="0" err="1">
                <a:solidFill>
                  <a:srgbClr val="002060"/>
                </a:solidFill>
              </a:rPr>
              <a:t>Βιοχειρισμός</a:t>
            </a:r>
            <a:endParaRPr lang="el-GR" altLang="el-GR" dirty="0">
              <a:solidFill>
                <a:srgbClr val="00206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Θέση περιεχομένου 1">
            <a:extLst>
              <a:ext uri="{FF2B5EF4-FFF2-40B4-BE49-F238E27FC236}">
                <a16:creationId xmlns:a16="http://schemas.microsoft.com/office/drawing/2014/main" id="{EAE109F6-FA2E-8872-A9EF-AEEFAC6524D9}"/>
              </a:ext>
            </a:extLst>
          </p:cNvPr>
          <p:cNvSpPr>
            <a:spLocks noGrp="1"/>
          </p:cNvSpPr>
          <p:nvPr>
            <p:ph idx="1"/>
          </p:nvPr>
        </p:nvSpPr>
        <p:spPr>
          <a:xfrm>
            <a:off x="1774825" y="1439863"/>
            <a:ext cx="8642350" cy="4760912"/>
          </a:xfrm>
        </p:spPr>
        <p:txBody>
          <a:bodyPr/>
          <a:lstStyle/>
          <a:p>
            <a:pPr marL="0" indent="0" algn="just">
              <a:spcBef>
                <a:spcPts val="800"/>
              </a:spcBef>
              <a:buNone/>
            </a:pPr>
            <a:r>
              <a:rPr lang="el-GR" altLang="el-GR" sz="2200"/>
              <a:t> </a:t>
            </a:r>
          </a:p>
          <a:p>
            <a:pPr marL="0" indent="0" algn="just">
              <a:spcBef>
                <a:spcPts val="800"/>
              </a:spcBef>
              <a:buNone/>
            </a:pPr>
            <a:endParaRPr lang="el-GR" altLang="el-GR" sz="2200"/>
          </a:p>
        </p:txBody>
      </p:sp>
      <p:sp>
        <p:nvSpPr>
          <p:cNvPr id="63491" name="Τίτλος 2">
            <a:extLst>
              <a:ext uri="{FF2B5EF4-FFF2-40B4-BE49-F238E27FC236}">
                <a16:creationId xmlns:a16="http://schemas.microsoft.com/office/drawing/2014/main" id="{A5C36F1A-8A13-46B6-030D-5BB5FDBB6173}"/>
              </a:ext>
            </a:extLst>
          </p:cNvPr>
          <p:cNvSpPr>
            <a:spLocks noGrp="1"/>
          </p:cNvSpPr>
          <p:nvPr>
            <p:ph type="title"/>
          </p:nvPr>
        </p:nvSpPr>
        <p:spPr bwMode="auto">
          <a:xfrm>
            <a:off x="1981200" y="25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l-GR" altLang="el-GR" dirty="0">
                <a:solidFill>
                  <a:srgbClr val="002060"/>
                </a:solidFill>
              </a:rPr>
              <a:t>Εναλλακτικές καταστάσεις</a:t>
            </a:r>
          </a:p>
        </p:txBody>
      </p:sp>
      <p:pic>
        <p:nvPicPr>
          <p:cNvPr id="63493" name="Picture 3">
            <a:extLst>
              <a:ext uri="{FF2B5EF4-FFF2-40B4-BE49-F238E27FC236}">
                <a16:creationId xmlns:a16="http://schemas.microsoft.com/office/drawing/2014/main" id="{76EEDE37-2917-D64E-0B35-D1D972D3E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333" y="996155"/>
            <a:ext cx="6617797" cy="580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973E4-11BF-00D6-8E07-45F4B65CCB98}"/>
              </a:ext>
            </a:extLst>
          </p:cNvPr>
          <p:cNvSpPr>
            <a:spLocks noGrp="1"/>
          </p:cNvSpPr>
          <p:nvPr>
            <p:ph type="title"/>
          </p:nvPr>
        </p:nvSpPr>
        <p:spPr/>
        <p:txBody>
          <a:bodyPr/>
          <a:lstStyle/>
          <a:p>
            <a:r>
              <a:rPr lang="en-US" dirty="0"/>
              <a:t>CC BY SA</a:t>
            </a:r>
            <a:endParaRPr lang="el-GR" dirty="0"/>
          </a:p>
        </p:txBody>
      </p:sp>
      <p:sp>
        <p:nvSpPr>
          <p:cNvPr id="3" name="Θέση περιεχομένου 2">
            <a:extLst>
              <a:ext uri="{FF2B5EF4-FFF2-40B4-BE49-F238E27FC236}">
                <a16:creationId xmlns:a16="http://schemas.microsoft.com/office/drawing/2014/main" id="{485594C2-7925-EEE2-1DFC-BC54D72FC4E6}"/>
              </a:ext>
            </a:extLst>
          </p:cNvPr>
          <p:cNvSpPr>
            <a:spLocks noGrp="1"/>
          </p:cNvSpPr>
          <p:nvPr>
            <p:ph idx="1"/>
          </p:nvPr>
        </p:nvSpPr>
        <p:spPr/>
        <p:txBody>
          <a:bodyPr>
            <a:normAutofit/>
          </a:bodyPr>
          <a:lstStyle/>
          <a:p>
            <a:r>
              <a:rPr lang="en-US" dirty="0"/>
              <a:t>River Water Quality</a:t>
            </a:r>
            <a:r>
              <a:rPr lang="el-GR" dirty="0"/>
              <a:t>, </a:t>
            </a:r>
            <a:r>
              <a:rPr lang="en-US" dirty="0"/>
              <a:t>Section 2a</a:t>
            </a:r>
            <a:r>
              <a:rPr lang="el-GR" dirty="0"/>
              <a:t> (</a:t>
            </a:r>
            <a:r>
              <a:rPr lang="en-US" dirty="0"/>
              <a:t>Physical Chemical factors): Hydrology &amp; Ecology of Running Waters</a:t>
            </a:r>
            <a:r>
              <a:rPr lang="el-GR" dirty="0"/>
              <a:t>, </a:t>
            </a:r>
            <a:r>
              <a:rPr lang="en-US" dirty="0"/>
              <a:t>Prof. Maria </a:t>
            </a:r>
            <a:r>
              <a:rPr lang="en-US" dirty="0" err="1"/>
              <a:t>Lazaridou</a:t>
            </a:r>
            <a:r>
              <a:rPr lang="el-GR" dirty="0"/>
              <a:t>, </a:t>
            </a:r>
            <a:r>
              <a:rPr lang="en-US" dirty="0"/>
              <a:t>School of Biology</a:t>
            </a:r>
          </a:p>
          <a:p>
            <a:r>
              <a:rPr lang="en-US" dirty="0"/>
              <a:t>River Water Quality</a:t>
            </a:r>
            <a:r>
              <a:rPr lang="el-GR" dirty="0"/>
              <a:t>, </a:t>
            </a:r>
            <a:r>
              <a:rPr lang="en-US" dirty="0"/>
              <a:t>Section 2b</a:t>
            </a:r>
            <a:r>
              <a:rPr lang="el-GR" dirty="0"/>
              <a:t> (</a:t>
            </a:r>
            <a:r>
              <a:rPr lang="en-US" dirty="0" err="1"/>
              <a:t>hydromorphology</a:t>
            </a:r>
            <a:r>
              <a:rPr lang="en-US" dirty="0"/>
              <a:t>): Hydrology &amp; Ecology of Running Waters</a:t>
            </a:r>
            <a:r>
              <a:rPr lang="el-GR" dirty="0"/>
              <a:t>, </a:t>
            </a:r>
            <a:r>
              <a:rPr lang="en-US" dirty="0"/>
              <a:t>Prof. Maria </a:t>
            </a:r>
            <a:r>
              <a:rPr lang="en-US" dirty="0" err="1"/>
              <a:t>Lazaridou</a:t>
            </a:r>
            <a:r>
              <a:rPr lang="el-GR" dirty="0"/>
              <a:t>, </a:t>
            </a:r>
            <a:r>
              <a:rPr lang="en-US" dirty="0"/>
              <a:t>School of Biology</a:t>
            </a:r>
            <a:endParaRPr lang="el-GR" dirty="0"/>
          </a:p>
          <a:p>
            <a:r>
              <a:rPr lang="en-US" dirty="0"/>
              <a:t>River Water Quality</a:t>
            </a:r>
            <a:r>
              <a:rPr lang="el-GR" dirty="0"/>
              <a:t>, </a:t>
            </a:r>
            <a:r>
              <a:rPr lang="en-US" dirty="0"/>
              <a:t>Section</a:t>
            </a:r>
            <a:r>
              <a:rPr lang="el-GR" dirty="0"/>
              <a:t> </a:t>
            </a:r>
            <a:r>
              <a:rPr lang="en-US" dirty="0"/>
              <a:t>2e (Wetland hydrology and biology)</a:t>
            </a:r>
            <a:r>
              <a:rPr lang="el-GR" dirty="0"/>
              <a:t>:</a:t>
            </a:r>
            <a:r>
              <a:rPr lang="en-US" dirty="0"/>
              <a:t> Hydrology &amp; Ecology of Running Waters</a:t>
            </a:r>
            <a:r>
              <a:rPr lang="el-GR" dirty="0"/>
              <a:t>, Ρ</a:t>
            </a:r>
            <a:r>
              <a:rPr lang="en-US" dirty="0" err="1"/>
              <a:t>rof</a:t>
            </a:r>
            <a:r>
              <a:rPr lang="en-US" dirty="0"/>
              <a:t>. Maria </a:t>
            </a:r>
            <a:r>
              <a:rPr lang="en-US" dirty="0" err="1"/>
              <a:t>Lazaridou</a:t>
            </a:r>
            <a:r>
              <a:rPr lang="el-GR" dirty="0"/>
              <a:t>, </a:t>
            </a:r>
            <a:r>
              <a:rPr lang="en-US" dirty="0"/>
              <a:t>School of Biology</a:t>
            </a:r>
          </a:p>
          <a:p>
            <a:r>
              <a:rPr lang="el-GR" dirty="0" err="1"/>
              <a:t>Λιμνοποτάμιο</a:t>
            </a:r>
            <a:r>
              <a:rPr lang="el-GR" dirty="0"/>
              <a:t> περιβάλλον &amp; Οργανισμοί, Ενότητα 20: Αποκατάσταση λιμνών, Καθηγήτρια Μουστάκα Μαρία, Τμήμα Βιολογίας</a:t>
            </a:r>
          </a:p>
          <a:p>
            <a:endParaRPr lang="el-GR" dirty="0"/>
          </a:p>
        </p:txBody>
      </p:sp>
    </p:spTree>
    <p:extLst>
      <p:ext uri="{BB962C8B-B14F-4D97-AF65-F5344CB8AC3E}">
        <p14:creationId xmlns:p14="http://schemas.microsoft.com/office/powerpoint/2010/main" val="176973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solidFill>
                  <a:srgbClr val="002060"/>
                </a:solidFill>
              </a:rPr>
              <a:t>Θερμοκρασία
</a:t>
            </a:r>
            <a:endParaRPr lang="el-GR" dirty="0">
              <a:solidFill>
                <a:srgbClr val="002060"/>
              </a:solidFill>
            </a:endParaRPr>
          </a:p>
        </p:txBody>
      </p:sp>
      <p:sp>
        <p:nvSpPr>
          <p:cNvPr id="5" name="Θέση περιεχομένου 4"/>
          <p:cNvSpPr>
            <a:spLocks noGrp="1"/>
          </p:cNvSpPr>
          <p:nvPr>
            <p:ph idx="1"/>
          </p:nvPr>
        </p:nvSpPr>
        <p:spPr>
          <a:xfrm>
            <a:off x="648393" y="1439999"/>
            <a:ext cx="10889672" cy="5052875"/>
          </a:xfrm>
        </p:spPr>
        <p:txBody>
          <a:bodyPr>
            <a:normAutofit/>
          </a:bodyPr>
          <a:lstStyle/>
          <a:p>
            <a:pPr marL="0" indent="0">
              <a:buNone/>
            </a:pPr>
            <a:r>
              <a:rPr lang="el-GR" b="1" dirty="0">
                <a:solidFill>
                  <a:srgbClr val="002060"/>
                </a:solidFill>
              </a:rPr>
              <a:t>Βασική περιβαλλοντική παράμετρος</a:t>
            </a:r>
            <a:r>
              <a:rPr lang="en-GB" dirty="0">
                <a:solidFill>
                  <a:srgbClr val="002060"/>
                </a:solidFill>
              </a:rPr>
              <a:t>:</a:t>
            </a:r>
          </a:p>
          <a:p>
            <a:r>
              <a:rPr lang="el-GR" sz="2200" dirty="0">
                <a:solidFill>
                  <a:srgbClr val="002060"/>
                </a:solidFill>
              </a:rPr>
              <a:t>Ο ήλιος είναι ο φυσικός θερμικός πόρος και χάνεται από την εξάτμιση 
Επηρεάζει την κατανομή, τη συμπεριφορά και τους μεταβολικούς ρυθμούς των οργανισμών γλυκού νερού που όλοι έχουν τα δικά τους εύρη θερμοκρασίας για επιβίωση
Επηρεάζει πολλές χημικές διεργασίες 
Ημερήσιες αλλαγές νερού - αντίστροφα του όγκου του
Οι ανθρώπινες δραστηριότητες που μεταβάλλουν τη θερμοκρασία του νερού μπορούν να έχουν σημαντικές επιπτώσεις στους ζώντες οργανισμούς</a:t>
            </a:r>
          </a:p>
        </p:txBody>
      </p:sp>
    </p:spTree>
    <p:extLst>
      <p:ext uri="{BB962C8B-B14F-4D97-AF65-F5344CB8AC3E}">
        <p14:creationId xmlns:p14="http://schemas.microsoft.com/office/powerpoint/2010/main" val="70818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solidFill>
                  <a:srgbClr val="002060"/>
                </a:solidFill>
              </a:rPr>
              <a:t>pH</a:t>
            </a:r>
            <a:endParaRPr lang="el-GR" dirty="0">
              <a:solidFill>
                <a:srgbClr val="002060"/>
              </a:solidFill>
            </a:endParaRPr>
          </a:p>
        </p:txBody>
      </p:sp>
      <p:sp>
        <p:nvSpPr>
          <p:cNvPr id="5" name="Θέση περιεχομένου 4"/>
          <p:cNvSpPr>
            <a:spLocks noGrp="1"/>
          </p:cNvSpPr>
          <p:nvPr>
            <p:ph idx="1"/>
          </p:nvPr>
        </p:nvSpPr>
        <p:spPr>
          <a:xfrm>
            <a:off x="6540807" y="5986036"/>
            <a:ext cx="4114800" cy="404824"/>
          </a:xfrm>
        </p:spPr>
        <p:txBody>
          <a:bodyPr>
            <a:normAutofit fontScale="25000" lnSpcReduction="20000"/>
          </a:bodyPr>
          <a:lstStyle/>
          <a:p>
            <a:r>
              <a:rPr lang="en-US" sz="5600" dirty="0"/>
              <a:t>Modified pH scale showing common substances</a:t>
            </a:r>
            <a:r>
              <a:rPr lang="en-US" sz="4000" dirty="0"/>
              <a:t>, </a:t>
            </a:r>
            <a:r>
              <a:rPr lang="en-US" dirty="0"/>
              <a:t>from </a:t>
            </a:r>
            <a:r>
              <a:rPr lang="en-US" dirty="0">
                <a:hlinkClick r:id="rId3"/>
              </a:rPr>
              <a:t>http://en.wikipedia.org/wiki/File:PH_scale.png</a:t>
            </a:r>
            <a:r>
              <a:rPr lang="en-US" dirty="0"/>
              <a:t> by Lower Stephen, CC-BY-SA</a:t>
            </a:r>
            <a:endParaRPr lang="el-GR" dirty="0"/>
          </a:p>
        </p:txBody>
      </p:sp>
      <p:pic>
        <p:nvPicPr>
          <p:cNvPr id="1026" name="Picture 2" descr="http://upload.wikimedia.org/wikipedia/commons/archive/4/46/20081215164801%21PH_sca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1793" y="1988840"/>
            <a:ext cx="4243262" cy="39835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75520" y="1484784"/>
            <a:ext cx="4464496" cy="4487640"/>
          </a:xfrm>
          <a:prstGeom prst="rect">
            <a:avLst/>
          </a:prstGeom>
        </p:spPr>
        <p:txBody>
          <a:bodyPr vert="horz" wrap="square" lIns="91440" tIns="45720" rIns="91440" bIns="45720" rtlCol="0" anchor="ctr">
            <a:normAutofit/>
          </a:bodyPr>
          <a:lstStyle/>
          <a:p>
            <a:endParaRPr lang="el-GR" dirty="0"/>
          </a:p>
        </p:txBody>
      </p:sp>
      <p:sp>
        <p:nvSpPr>
          <p:cNvPr id="6" name="TextBox 5"/>
          <p:cNvSpPr txBox="1"/>
          <p:nvPr/>
        </p:nvSpPr>
        <p:spPr>
          <a:xfrm>
            <a:off x="415636" y="1412776"/>
            <a:ext cx="5824380" cy="4752528"/>
          </a:xfrm>
          <a:prstGeom prst="rect">
            <a:avLst/>
          </a:prstGeom>
        </p:spPr>
        <p:txBody>
          <a:bodyPr vert="horz" wrap="square" lIns="91440" tIns="45720" rIns="91440" bIns="45720" rtlCol="0" anchor="ctr">
            <a:normAutofit/>
          </a:bodyPr>
          <a:lstStyle/>
          <a:p>
            <a:pPr marL="285750" indent="-285750">
              <a:spcBef>
                <a:spcPts val="600"/>
              </a:spcBef>
              <a:buFont typeface="Arial" pitchFamily="34" charset="0"/>
              <a:buChar char="•"/>
            </a:pPr>
            <a:r>
              <a:rPr lang="el-GR" sz="2400" dirty="0">
                <a:solidFill>
                  <a:srgbClr val="002060"/>
                </a:solidFill>
              </a:rPr>
              <a:t>Είναι ο λογάριθμος του αντίστροφου της ενέργειας των ελεύθερων ιόντων υδρογόνου
Είναι ένα μέτρο της οξύτητας ή της </a:t>
            </a:r>
            <a:r>
              <a:rPr lang="el-GR" sz="2400" dirty="0" err="1">
                <a:solidFill>
                  <a:srgbClr val="002060"/>
                </a:solidFill>
              </a:rPr>
              <a:t>αλκαλικότητας</a:t>
            </a:r>
            <a:r>
              <a:rPr lang="el-GR" sz="2400" dirty="0">
                <a:solidFill>
                  <a:srgbClr val="002060"/>
                </a:solidFill>
              </a:rPr>
              <a:t> ενός διαλύματος </a:t>
            </a:r>
            <a:endParaRPr lang="en-GB" sz="2400" dirty="0">
              <a:solidFill>
                <a:srgbClr val="002060"/>
              </a:solidFill>
            </a:endParaRPr>
          </a:p>
          <a:p>
            <a:pPr marL="285750" indent="-285750">
              <a:spcBef>
                <a:spcPts val="600"/>
              </a:spcBef>
              <a:buFont typeface="Arial" pitchFamily="34" charset="0"/>
              <a:buChar char="•"/>
            </a:pPr>
            <a:r>
              <a:rPr lang="el-GR" sz="2400" dirty="0">
                <a:solidFill>
                  <a:srgbClr val="002060"/>
                </a:solidFill>
              </a:rPr>
              <a:t>Εξαρτάται από τα άλατα και τα οξέα ή τις βάσεις που διαλύονται στο νερό
Το </a:t>
            </a:r>
            <a:r>
              <a:rPr lang="el-GR" sz="2400" dirty="0" err="1">
                <a:solidFill>
                  <a:srgbClr val="002060"/>
                </a:solidFill>
              </a:rPr>
              <a:t>pH</a:t>
            </a:r>
            <a:r>
              <a:rPr lang="el-GR" sz="2400" dirty="0">
                <a:solidFill>
                  <a:srgbClr val="002060"/>
                </a:solidFill>
              </a:rPr>
              <a:t> των φυσικών νερών κυμαίνεται μεταξύ 2 – 12, αν και συνήθως κυμαίνεται μεταξύ 6 (&lt; αλκαλικό) &amp; 9 (&gt; βασικό)</a:t>
            </a:r>
            <a:endParaRPr lang="el-GR" dirty="0">
              <a:solidFill>
                <a:srgbClr val="002060"/>
              </a:solidFill>
            </a:endParaRPr>
          </a:p>
        </p:txBody>
      </p:sp>
    </p:spTree>
    <p:extLst>
      <p:ext uri="{BB962C8B-B14F-4D97-AF65-F5344CB8AC3E}">
        <p14:creationId xmlns:p14="http://schemas.microsoft.com/office/powerpoint/2010/main" val="373916233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6762</Words>
  <Application>Microsoft Office PowerPoint</Application>
  <PresentationFormat>Ευρεία οθόνη</PresentationFormat>
  <Paragraphs>400</Paragraphs>
  <Slides>73</Slides>
  <Notes>43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73</vt:i4>
      </vt:variant>
    </vt:vector>
  </HeadingPairs>
  <TitlesOfParts>
    <vt:vector size="81" baseType="lpstr">
      <vt:lpstr>Arial</vt:lpstr>
      <vt:lpstr>Calibri</vt:lpstr>
      <vt:lpstr>Calibri Light</vt:lpstr>
      <vt:lpstr>Symbol</vt:lpstr>
      <vt:lpstr>tahoma,sans-serif</vt:lpstr>
      <vt:lpstr>Times New Roman</vt:lpstr>
      <vt:lpstr>Wingdings</vt:lpstr>
      <vt:lpstr>Θέμα του Office</vt:lpstr>
      <vt:lpstr>Διαχείριση Υδατικών Πόρων Υδρολογία &amp; Οικολογία</vt:lpstr>
      <vt:lpstr>Γενικές Πληροφορίες</vt:lpstr>
      <vt:lpstr>Παρουσίαση του PowerPoint</vt:lpstr>
      <vt:lpstr>Παρουσίαση του PowerPoint</vt:lpstr>
      <vt:lpstr>Παρουσίαση του PowerPoint</vt:lpstr>
      <vt:lpstr>Φυσικοχημικές Παράμετροι</vt:lpstr>
      <vt:lpstr>Νερό - H20
</vt:lpstr>
      <vt:lpstr>Θερμοκρασία
</vt:lpstr>
      <vt:lpstr>pH</vt:lpstr>
      <vt:lpstr>Οξυγόνο
</vt:lpstr>
      <vt:lpstr>Διοξείδιο του άνθρακα – CO2</vt:lpstr>
      <vt:lpstr>Βιοχημικό απαιτούμενο οξυγόνο – BOD</vt:lpstr>
      <vt:lpstr>Παρουσίαση του PowerPoint</vt:lpstr>
      <vt:lpstr>Αλκαλικότητα
</vt:lpstr>
      <vt:lpstr>Αλατότητα
</vt:lpstr>
      <vt:lpstr>Οξίνιση
</vt:lpstr>
      <vt:lpstr>Αγωγιμότητα</vt:lpstr>
      <vt:lpstr>Ολικά διαλυμένα στερεά - TDS</vt:lpstr>
      <vt:lpstr>Άλατα &amp; υφαλμίρυνση επιφανειακών υδάτων
</vt:lpstr>
      <vt:lpstr>Ασβέστιο, Μαγνήσιο &amp; Κάλιο
</vt:lpstr>
      <vt:lpstr>Νάτριο &amp; Χλώριο
</vt:lpstr>
      <vt:lpstr>Θειικά ιόντα
</vt:lpstr>
      <vt:lpstr>Αιωρούμενα στερεά &amp; ποιότητα νερού
</vt:lpstr>
      <vt:lpstr>Παρουσίαση του PowerPoint</vt:lpstr>
      <vt:lpstr>Θρεπτικά συστατικά
</vt:lpstr>
      <vt:lpstr>Θρεπτικά συστατικά
</vt:lpstr>
      <vt:lpstr>Παρουσίαση του PowerPoint</vt:lpstr>
      <vt:lpstr>Θρεπτικά συστατικά
</vt:lpstr>
      <vt:lpstr>Παρουσίαση του PowerPoint</vt:lpstr>
      <vt:lpstr>Θρεπτικά συστατικά
</vt:lpstr>
      <vt:lpstr>Ευτροφισμός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Τροφικά πλέγματα</vt:lpstr>
      <vt:lpstr>Παρουσίαση του PowerPoint</vt:lpstr>
      <vt:lpstr>Υδρομορφολογία Ρεόντων Υδάτων</vt:lpstr>
      <vt:lpstr>Ροή νερού σε ρεύμα
</vt:lpstr>
      <vt:lpstr>Παροχή ρέματος</vt:lpstr>
      <vt:lpstr>Μεταφορά Υλικού
</vt:lpstr>
      <vt:lpstr>Παρουσίαση του PowerPoint</vt:lpstr>
      <vt:lpstr>Προφίλ ροής
</vt:lpstr>
      <vt:lpstr>Sinuosity (Ευθύτητα? Ελικότητα?)</vt:lpstr>
      <vt:lpstr>Bars, Riffles &amp; Pools</vt:lpstr>
      <vt:lpstr>Πλημμυρική πεδιάδα 
</vt:lpstr>
      <vt:lpstr>Υγροτοπικά συστήματα</vt:lpstr>
      <vt:lpstr>Παρουσίαση του PowerPoint</vt:lpstr>
      <vt:lpstr>Παρουσίαση του PowerPoint</vt:lpstr>
      <vt:lpstr>Αβιοτικά &amp; Βιοτικά συστατικά
</vt:lpstr>
      <vt:lpstr>Αβιοτικά &amp; Βιοτικά συστατικά
</vt:lpstr>
      <vt:lpstr>Αβιοτικά &amp; Βιοτικά συστατικά
</vt:lpstr>
      <vt:lpstr>Αβιοτικά &amp; Βιοτικά συστατικά
</vt:lpstr>
      <vt:lpstr>Αβιοτικά &amp; Βιοτικά συστατικά
</vt:lpstr>
      <vt:lpstr>Υγρότοποι &amp; Ποιότητα Νερού
</vt:lpstr>
      <vt:lpstr>Wetlands for wastewater treatment</vt:lpstr>
      <vt:lpstr>Αποκατάσταση</vt:lpstr>
      <vt:lpstr>Τι σημαίνει αποκατάσταση?</vt:lpstr>
      <vt:lpstr>Προσπάθειες για αποκατάσταση</vt:lpstr>
      <vt:lpstr>Προσπάθειες για αποκατάσταση  ΛΙΜΝΕΣ</vt:lpstr>
      <vt:lpstr>Προσπάθειες για αποκατάσταση  ΛΙΜΝΕΣ</vt:lpstr>
      <vt:lpstr>Παρουσίαση του PowerPoint</vt:lpstr>
      <vt:lpstr>Παρουσίαση του PowerPoint</vt:lpstr>
      <vt:lpstr>Μέθοδοι επέμβασης στο ίζημα</vt:lpstr>
      <vt:lpstr>Βιοχειρισμός</vt:lpstr>
      <vt:lpstr>Βιοχειρισμός</vt:lpstr>
      <vt:lpstr>Βιοχειρισμός</vt:lpstr>
      <vt:lpstr>Εναλλακτικές καταστάσεις</vt:lpstr>
      <vt:lpstr>CC BY 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Υδατικών Πόρων Υδρολογία &amp; Οικολογία</dc:title>
  <dc:creator>nionios latin</dc:creator>
  <cp:lastModifiedBy>Ifigenia Kagalou</cp:lastModifiedBy>
  <cp:revision>5</cp:revision>
  <dcterms:created xsi:type="dcterms:W3CDTF">2024-01-09T11:38:06Z</dcterms:created>
  <dcterms:modified xsi:type="dcterms:W3CDTF">2024-01-10T07:39:41Z</dcterms:modified>
</cp:coreProperties>
</file>