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2"/>
  </p:sldMasterIdLst>
  <p:notesMasterIdLst>
    <p:notesMasterId r:id="rId23"/>
  </p:notesMasterIdLst>
  <p:sldIdLst>
    <p:sldId id="256" r:id="rId3"/>
    <p:sldId id="305" r:id="rId4"/>
    <p:sldId id="300" r:id="rId5"/>
    <p:sldId id="296" r:id="rId6"/>
    <p:sldId id="297" r:id="rId7"/>
    <p:sldId id="298" r:id="rId8"/>
    <p:sldId id="259" r:id="rId9"/>
    <p:sldId id="292" r:id="rId10"/>
    <p:sldId id="260" r:id="rId11"/>
    <p:sldId id="293" r:id="rId12"/>
    <p:sldId id="278" r:id="rId13"/>
    <p:sldId id="294" r:id="rId14"/>
    <p:sldId id="299" r:id="rId15"/>
    <p:sldId id="301" r:id="rId16"/>
    <p:sldId id="279" r:id="rId17"/>
    <p:sldId id="302" r:id="rId18"/>
    <p:sldId id="303" r:id="rId19"/>
    <p:sldId id="304" r:id="rId20"/>
    <p:sldId id="295" r:id="rId21"/>
    <p:sldId id="274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 Morela" initials="EM" lastIdx="1" clrIdx="0">
    <p:extLst>
      <p:ext uri="{19B8F6BF-5375-455C-9EA6-DF929625EA0E}">
        <p15:presenceInfo xmlns:p15="http://schemas.microsoft.com/office/powerpoint/2012/main" userId="ef7a43d10be7baa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9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3" autoAdjust="0"/>
    <p:restoredTop sz="88257" autoAdjust="0"/>
  </p:normalViewPr>
  <p:slideViewPr>
    <p:cSldViewPr>
      <p:cViewPr varScale="1">
        <p:scale>
          <a:sx n="75" d="100"/>
          <a:sy n="75" d="100"/>
        </p:scale>
        <p:origin x="17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F10BB7-EBF6-465E-94C1-5A442923753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4DF7689-0949-46CC-BF42-0B797CEEFB68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pPr algn="ctr" rtl="0">
            <a:spcAft>
              <a:spcPts val="1200"/>
            </a:spcAft>
          </a:pPr>
          <a:r>
            <a:rPr lang="el-G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ΠΡΟΠΤΥΧΙΑΚΟ ΠΡΟΓΡΑΜΜΑ ΣΠΟΥΔΩΝ </a:t>
          </a:r>
        </a:p>
      </dgm:t>
    </dgm:pt>
    <dgm:pt modelId="{F259B0C4-C3D6-475C-B743-3E014E32E747}" type="parTrans" cxnId="{5BC74CC7-99D2-4A44-806A-450C2312B473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00E7F3-E46B-4EE0-BCAA-B84CC2545F4B}" type="sibTrans" cxnId="{5BC74CC7-99D2-4A44-806A-450C2312B473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ACCF83C-8416-4773-8D1F-98A68B42B6DE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pPr rtl="0">
            <a:spcAft>
              <a:spcPts val="1200"/>
            </a:spcAft>
          </a:pPr>
          <a:r>
            <a:rPr lang="el-G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Μάθημα </a:t>
          </a:r>
          <a:r>
            <a:rPr lang="el-GR" sz="2000" b="1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Ν</a:t>
          </a:r>
          <a:r>
            <a:rPr lang="en-US" sz="2000" b="1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071</a:t>
          </a:r>
          <a:r>
            <a:rPr lang="el-GR" sz="2000" b="1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 ΟΛΥΜΠΙΑΚΗ ΚΑΙ ΑΘΛΗΤΙΚΗ ΠΑΙΔΕΙΑ</a:t>
          </a:r>
          <a:endParaRPr lang="el-GR" sz="20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9B60407-82EA-4F56-9743-75291EB92CCA}" type="parTrans" cxnId="{4A29A8A0-5AD6-41CA-A3BB-1EDE704BA764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F70B514-E7FF-4094-9DA5-1D3E6CE4F1CC}" type="sibTrans" cxnId="{4A29A8A0-5AD6-41CA-A3BB-1EDE704BA764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2B8A367-8905-4A0A-9706-AB7C02E118F9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pPr>
            <a:spcAft>
              <a:spcPts val="1200"/>
            </a:spcAft>
          </a:pPr>
          <a:r>
            <a:rPr lang="el-GR" altLang="el-G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Υπεύθυνος Μαθήματος: Ευάγγελος </a:t>
          </a:r>
          <a:r>
            <a:rPr lang="el-GR" altLang="el-GR" sz="2000" b="1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Αλμπανίδης</a:t>
          </a:r>
          <a:r>
            <a:rPr lang="el-GR" altLang="el-G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Καθηγητής</a:t>
          </a:r>
          <a:endParaRPr lang="el-GR" sz="20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B8D2E98-886F-4CF6-A5DA-72DA8DE31542}" type="parTrans" cxnId="{6E924084-EC3C-4395-AF05-2F0650100DD8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B20B170-33C9-4F66-B5EE-D6AD9E0FE639}" type="sibTrans" cxnId="{6E924084-EC3C-4395-AF05-2F0650100DD8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F785654-52E1-437A-8C35-036AF6C912BE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pPr>
            <a:spcAft>
              <a:spcPts val="1200"/>
            </a:spcAft>
          </a:pPr>
          <a:r>
            <a:rPr lang="el-G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Διδάσκουσα: Ελευθερία Μορέλα</a:t>
          </a:r>
        </a:p>
      </dgm:t>
    </dgm:pt>
    <dgm:pt modelId="{AC126E1F-4F77-4CCF-B351-E8502C773202}" type="parTrans" cxnId="{10162FED-8E58-47CA-93BD-175833B9BD94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</a:endParaRPr>
        </a:p>
      </dgm:t>
    </dgm:pt>
    <dgm:pt modelId="{EDB85236-FD35-4C3E-AE0A-3BF60487EFE0}" type="sibTrans" cxnId="{10162FED-8E58-47CA-93BD-175833B9BD94}">
      <dgm:prSet/>
      <dgm:spPr/>
      <dgm:t>
        <a:bodyPr/>
        <a:lstStyle/>
        <a:p>
          <a:pPr>
            <a:spcAft>
              <a:spcPts val="1200"/>
            </a:spcAft>
          </a:pPr>
          <a:endParaRPr lang="el-GR" sz="1800" b="1">
            <a:solidFill>
              <a:schemeClr val="tx1"/>
            </a:solidFill>
          </a:endParaRPr>
        </a:p>
      </dgm:t>
    </dgm:pt>
    <dgm:pt modelId="{51E4A674-36E7-4AC9-A9F3-E9EF41566A0B}" type="pres">
      <dgm:prSet presAssocID="{A1F10BB7-EBF6-465E-94C1-5A442923753D}" presName="linear" presStyleCnt="0">
        <dgm:presLayoutVars>
          <dgm:animLvl val="lvl"/>
          <dgm:resizeHandles val="exact"/>
        </dgm:presLayoutVars>
      </dgm:prSet>
      <dgm:spPr/>
    </dgm:pt>
    <dgm:pt modelId="{B2DA14DA-CAC1-4E33-A00F-A6B6895BB7FA}" type="pres">
      <dgm:prSet presAssocID="{D4DF7689-0949-46CC-BF42-0B797CEEFB6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EADED88-5181-4B21-AF98-313AEEED2936}" type="pres">
      <dgm:prSet presAssocID="{C200E7F3-E46B-4EE0-BCAA-B84CC2545F4B}" presName="spacer" presStyleCnt="0"/>
      <dgm:spPr/>
    </dgm:pt>
    <dgm:pt modelId="{28273F9F-14AE-49F2-9F17-04FD4FF1D53E}" type="pres">
      <dgm:prSet presAssocID="{EACCF83C-8416-4773-8D1F-98A68B42B6D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3CE859F-06FC-41CC-8AFD-DC287803ADEE}" type="pres">
      <dgm:prSet presAssocID="{3F70B514-E7FF-4094-9DA5-1D3E6CE4F1CC}" presName="spacer" presStyleCnt="0"/>
      <dgm:spPr/>
    </dgm:pt>
    <dgm:pt modelId="{4D67E7F2-9193-40CE-BCDB-3F56A2A5DFFF}" type="pres">
      <dgm:prSet presAssocID="{32B8A367-8905-4A0A-9706-AB7C02E118F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F60C398-A318-46A0-AAC1-01DD72E01925}" type="pres">
      <dgm:prSet presAssocID="{3B20B170-33C9-4F66-B5EE-D6AD9E0FE639}" presName="spacer" presStyleCnt="0"/>
      <dgm:spPr/>
    </dgm:pt>
    <dgm:pt modelId="{4FCBFD54-8713-4BC3-8773-6D7F5A1CB75C}" type="pres">
      <dgm:prSet presAssocID="{7F785654-52E1-437A-8C35-036AF6C912BE}" presName="parentText" presStyleLbl="node1" presStyleIdx="3" presStyleCnt="4" custLinFactY="88805" custLinFactNeighborX="478" custLinFactNeighborY="100000">
        <dgm:presLayoutVars>
          <dgm:chMax val="0"/>
          <dgm:bulletEnabled val="1"/>
        </dgm:presLayoutVars>
      </dgm:prSet>
      <dgm:spPr/>
    </dgm:pt>
  </dgm:ptLst>
  <dgm:cxnLst>
    <dgm:cxn modelId="{411DE90B-8DE1-4BF6-8FC8-9182B3558E65}" type="presOf" srcId="{D4DF7689-0949-46CC-BF42-0B797CEEFB68}" destId="{B2DA14DA-CAC1-4E33-A00F-A6B6895BB7FA}" srcOrd="0" destOrd="0" presId="urn:microsoft.com/office/officeart/2005/8/layout/vList2"/>
    <dgm:cxn modelId="{EB689F6B-C6EE-4CC2-8822-D37274DBE3E4}" type="presOf" srcId="{32B8A367-8905-4A0A-9706-AB7C02E118F9}" destId="{4D67E7F2-9193-40CE-BCDB-3F56A2A5DFFF}" srcOrd="0" destOrd="0" presId="urn:microsoft.com/office/officeart/2005/8/layout/vList2"/>
    <dgm:cxn modelId="{DB020E4C-5F28-4CE5-84B9-CC84D8649C82}" type="presOf" srcId="{7F785654-52E1-437A-8C35-036AF6C912BE}" destId="{4FCBFD54-8713-4BC3-8773-6D7F5A1CB75C}" srcOrd="0" destOrd="0" presId="urn:microsoft.com/office/officeart/2005/8/layout/vList2"/>
    <dgm:cxn modelId="{130D074D-3424-4AB9-BA6F-3B30A9C50025}" type="presOf" srcId="{A1F10BB7-EBF6-465E-94C1-5A442923753D}" destId="{51E4A674-36E7-4AC9-A9F3-E9EF41566A0B}" srcOrd="0" destOrd="0" presId="urn:microsoft.com/office/officeart/2005/8/layout/vList2"/>
    <dgm:cxn modelId="{6E924084-EC3C-4395-AF05-2F0650100DD8}" srcId="{A1F10BB7-EBF6-465E-94C1-5A442923753D}" destId="{32B8A367-8905-4A0A-9706-AB7C02E118F9}" srcOrd="2" destOrd="0" parTransId="{6B8D2E98-886F-4CF6-A5DA-72DA8DE31542}" sibTransId="{3B20B170-33C9-4F66-B5EE-D6AD9E0FE639}"/>
    <dgm:cxn modelId="{4A29A8A0-5AD6-41CA-A3BB-1EDE704BA764}" srcId="{A1F10BB7-EBF6-465E-94C1-5A442923753D}" destId="{EACCF83C-8416-4773-8D1F-98A68B42B6DE}" srcOrd="1" destOrd="0" parTransId="{E9B60407-82EA-4F56-9743-75291EB92CCA}" sibTransId="{3F70B514-E7FF-4094-9DA5-1D3E6CE4F1CC}"/>
    <dgm:cxn modelId="{5BC74CC7-99D2-4A44-806A-450C2312B473}" srcId="{A1F10BB7-EBF6-465E-94C1-5A442923753D}" destId="{D4DF7689-0949-46CC-BF42-0B797CEEFB68}" srcOrd="0" destOrd="0" parTransId="{F259B0C4-C3D6-475C-B743-3E014E32E747}" sibTransId="{C200E7F3-E46B-4EE0-BCAA-B84CC2545F4B}"/>
    <dgm:cxn modelId="{10162FED-8E58-47CA-93BD-175833B9BD94}" srcId="{A1F10BB7-EBF6-465E-94C1-5A442923753D}" destId="{7F785654-52E1-437A-8C35-036AF6C912BE}" srcOrd="3" destOrd="0" parTransId="{AC126E1F-4F77-4CCF-B351-E8502C773202}" sibTransId="{EDB85236-FD35-4C3E-AE0A-3BF60487EFE0}"/>
    <dgm:cxn modelId="{4AFEE4FB-26A1-4E28-9339-F08DAC6AD364}" type="presOf" srcId="{EACCF83C-8416-4773-8D1F-98A68B42B6DE}" destId="{28273F9F-14AE-49F2-9F17-04FD4FF1D53E}" srcOrd="0" destOrd="0" presId="urn:microsoft.com/office/officeart/2005/8/layout/vList2"/>
    <dgm:cxn modelId="{9AE6A71C-5BBE-49DA-9717-59ECF6334FD3}" type="presParOf" srcId="{51E4A674-36E7-4AC9-A9F3-E9EF41566A0B}" destId="{B2DA14DA-CAC1-4E33-A00F-A6B6895BB7FA}" srcOrd="0" destOrd="0" presId="urn:microsoft.com/office/officeart/2005/8/layout/vList2"/>
    <dgm:cxn modelId="{01CAB817-A620-4CA8-A3F1-9F3ED8F39ACA}" type="presParOf" srcId="{51E4A674-36E7-4AC9-A9F3-E9EF41566A0B}" destId="{8EADED88-5181-4B21-AF98-313AEEED2936}" srcOrd="1" destOrd="0" presId="urn:microsoft.com/office/officeart/2005/8/layout/vList2"/>
    <dgm:cxn modelId="{2FD5A1E3-74D7-4B62-AF64-4F7B1C8A5B42}" type="presParOf" srcId="{51E4A674-36E7-4AC9-A9F3-E9EF41566A0B}" destId="{28273F9F-14AE-49F2-9F17-04FD4FF1D53E}" srcOrd="2" destOrd="0" presId="urn:microsoft.com/office/officeart/2005/8/layout/vList2"/>
    <dgm:cxn modelId="{5EFF65E4-D507-4E49-9549-5ABDACEA101C}" type="presParOf" srcId="{51E4A674-36E7-4AC9-A9F3-E9EF41566A0B}" destId="{73CE859F-06FC-41CC-8AFD-DC287803ADEE}" srcOrd="3" destOrd="0" presId="urn:microsoft.com/office/officeart/2005/8/layout/vList2"/>
    <dgm:cxn modelId="{8E802D93-7D7E-4603-BACD-EE67554E43B9}" type="presParOf" srcId="{51E4A674-36E7-4AC9-A9F3-E9EF41566A0B}" destId="{4D67E7F2-9193-40CE-BCDB-3F56A2A5DFFF}" srcOrd="4" destOrd="0" presId="urn:microsoft.com/office/officeart/2005/8/layout/vList2"/>
    <dgm:cxn modelId="{997A0059-27B0-4028-9119-2D5010FF62F1}" type="presParOf" srcId="{51E4A674-36E7-4AC9-A9F3-E9EF41566A0B}" destId="{CF60C398-A318-46A0-AAC1-01DD72E01925}" srcOrd="5" destOrd="0" presId="urn:microsoft.com/office/officeart/2005/8/layout/vList2"/>
    <dgm:cxn modelId="{292E42D5-79DB-4112-A39A-04DA1B43F801}" type="presParOf" srcId="{51E4A674-36E7-4AC9-A9F3-E9EF41566A0B}" destId="{4FCBFD54-8713-4BC3-8773-6D7F5A1CB75C}" srcOrd="6" destOrd="0" presId="urn:microsoft.com/office/officeart/2005/8/layout/vList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DA14DA-CAC1-4E33-A00F-A6B6895BB7FA}">
      <dsp:nvSpPr>
        <dsp:cNvPr id="0" name=""/>
        <dsp:cNvSpPr/>
      </dsp:nvSpPr>
      <dsp:spPr>
        <a:xfrm>
          <a:off x="0" y="11999"/>
          <a:ext cx="7705801" cy="48438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ΠΡΟΠΤΥΧΙΑΚΟ ΠΡΟΓΡΑΜΜΑ ΣΠΟΥΔΩΝ </a:t>
          </a:r>
        </a:p>
      </dsp:txBody>
      <dsp:txXfrm>
        <a:off x="23645" y="35644"/>
        <a:ext cx="7658511" cy="437090"/>
      </dsp:txXfrm>
    </dsp:sp>
    <dsp:sp modelId="{28273F9F-14AE-49F2-9F17-04FD4FF1D53E}">
      <dsp:nvSpPr>
        <dsp:cNvPr id="0" name=""/>
        <dsp:cNvSpPr/>
      </dsp:nvSpPr>
      <dsp:spPr>
        <a:xfrm>
          <a:off x="0" y="562619"/>
          <a:ext cx="7705801" cy="48438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Μάθημα </a:t>
          </a:r>
          <a:r>
            <a:rPr lang="el-GR" sz="2000" b="1" kern="1200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Ν</a:t>
          </a:r>
          <a:r>
            <a:rPr lang="en-US" sz="2000" b="1" kern="1200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071</a:t>
          </a:r>
          <a:r>
            <a:rPr lang="el-GR" sz="2000" b="1" kern="1200" dirty="0">
              <a:solidFill>
                <a:schemeClr val="tx1"/>
              </a:solidFill>
              <a:latin typeface="Calibri" panose="020F0502020204030204" pitchFamily="34" charset="0"/>
              <a:ea typeface="Cambria" pitchFamily="18" charset="0"/>
              <a:cs typeface="Calibri" panose="020F0502020204030204" pitchFamily="34" charset="0"/>
            </a:rPr>
            <a:t> ΟΛΥΜΠΙΑΚΗ ΚΑΙ ΑΘΛΗΤΙΚΗ ΠΑΙΔΕΙΑ</a:t>
          </a:r>
          <a:endParaRPr lang="el-GR" sz="2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645" y="586264"/>
        <a:ext cx="7658511" cy="437090"/>
      </dsp:txXfrm>
    </dsp:sp>
    <dsp:sp modelId="{4D67E7F2-9193-40CE-BCDB-3F56A2A5DFFF}">
      <dsp:nvSpPr>
        <dsp:cNvPr id="0" name=""/>
        <dsp:cNvSpPr/>
      </dsp:nvSpPr>
      <dsp:spPr>
        <a:xfrm>
          <a:off x="0" y="1113239"/>
          <a:ext cx="7705801" cy="48438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l-GR" altLang="el-GR" sz="20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Υπεύθυνος Μαθήματος: Ευάγγελος </a:t>
          </a:r>
          <a:r>
            <a:rPr lang="el-GR" altLang="el-GR" sz="2000" b="1" kern="1200" dirty="0" err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Αλμπανίδης</a:t>
          </a:r>
          <a:r>
            <a:rPr lang="el-GR" altLang="el-GR" sz="20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, Καθηγητής</a:t>
          </a:r>
          <a:endParaRPr lang="el-GR" sz="2000" b="1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3645" y="1136884"/>
        <a:ext cx="7658511" cy="437090"/>
      </dsp:txXfrm>
    </dsp:sp>
    <dsp:sp modelId="{4FCBFD54-8713-4BC3-8773-6D7F5A1CB75C}">
      <dsp:nvSpPr>
        <dsp:cNvPr id="0" name=""/>
        <dsp:cNvSpPr/>
      </dsp:nvSpPr>
      <dsp:spPr>
        <a:xfrm>
          <a:off x="0" y="1675859"/>
          <a:ext cx="7705801" cy="484380"/>
        </a:xfrm>
        <a:prstGeom prst="roundRect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l-GR" sz="2000" b="1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Διδάσκουσα: Ελευθερία Μορέλα</a:t>
          </a:r>
        </a:p>
      </dsp:txBody>
      <dsp:txXfrm>
        <a:off x="23645" y="1699504"/>
        <a:ext cx="7658511" cy="437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CCD82A-F0AC-43D0-87FB-0B10D6404E49}" type="datetimeFigureOut">
              <a:rPr lang="en-US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976A4AF-E968-4542-AF64-209B38855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82422-4D80-4E01-A914-552D749E93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 dirty="0"/>
              <a:t>Σελ 39 διατριβή για διάλεξη παιδαγωγική αξία</a:t>
            </a:r>
          </a:p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84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 dirty="0"/>
              <a:t>Σελ 39 διατριβή για διάλεξη παιδαγωγική αξία</a:t>
            </a:r>
          </a:p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l-GR" dirty="0"/>
              <a:t>Καναδάς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2FE7C9-031E-4CB2-B7B2-285FBBCE9D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76A4AF-E968-4542-AF64-209B38855FC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38F67D-79B4-4C84-816D-AA33AEE7AC75}" type="datetimeFigureOut">
              <a:rPr lang="en-US" smtClean="0"/>
              <a:pPr>
                <a:defRPr/>
              </a:pPr>
              <a:t>10/21/2024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A2776F-D09F-4296-94F7-0349A83D452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458200" cy="1371600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6" name="Εικόνα 1">
            <a:extLst>
              <a:ext uri="{FF2B5EF4-FFF2-40B4-BE49-F238E27FC236}">
                <a16:creationId xmlns:a16="http://schemas.microsoft.com/office/drawing/2014/main" id="{59727D84-2DD7-4BE2-A1D2-9B314382DFC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" y="304800"/>
            <a:ext cx="7705801" cy="1005927"/>
          </a:xfrm>
          <a:prstGeom prst="rect">
            <a:avLst/>
          </a:prstGeom>
        </p:spPr>
      </p:pic>
      <p:graphicFrame>
        <p:nvGraphicFramePr>
          <p:cNvPr id="8" name="6 - Θέση περιεχομένου">
            <a:extLst>
              <a:ext uri="{FF2B5EF4-FFF2-40B4-BE49-F238E27FC236}">
                <a16:creationId xmlns:a16="http://schemas.microsoft.com/office/drawing/2014/main" id="{9BFEC8CD-6F93-4014-8719-4563E4F179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0557508"/>
              </p:ext>
            </p:extLst>
          </p:nvPr>
        </p:nvGraphicFramePr>
        <p:xfrm>
          <a:off x="762000" y="1981200"/>
          <a:ext cx="7705801" cy="2160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ext Box 3">
            <a:extLst>
              <a:ext uri="{FF2B5EF4-FFF2-40B4-BE49-F238E27FC236}">
                <a16:creationId xmlns:a16="http://schemas.microsoft.com/office/drawing/2014/main" id="{6FD1F91A-A3E0-49E1-804F-D23E39786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72000"/>
            <a:ext cx="7705801" cy="1200329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Διάλεξη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l-GR" sz="24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η 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(1</a:t>
            </a:r>
            <a:r>
              <a:rPr lang="el-GR" sz="20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ο</a:t>
            </a:r>
            <a:r>
              <a:rPr lang="el-G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μέρος)</a:t>
            </a:r>
          </a:p>
          <a:p>
            <a:pPr algn="ctr">
              <a:defRPr/>
            </a:pPr>
            <a:r>
              <a:rPr lang="el-GR" sz="2400" b="1" dirty="0">
                <a:latin typeface="Calibri" panose="020F0502020204030204" pitchFamily="34" charset="0"/>
                <a:cs typeface="Calibri" panose="020F0502020204030204" pitchFamily="34" charset="0"/>
              </a:rPr>
              <a:t>Εφαρμοσμένα προγράμματα Ολυμπιακής &amp; Αθλητικής Παιδείας σε διάφορες χώρες του κόσμου. </a:t>
            </a:r>
          </a:p>
        </p:txBody>
      </p:sp>
      <p:pic>
        <p:nvPicPr>
          <p:cNvPr id="10" name="9 - Εικόνα" descr="images.jfif"/>
          <p:cNvPicPr>
            <a:picLocks noChangeAspect="1"/>
          </p:cNvPicPr>
          <p:nvPr/>
        </p:nvPicPr>
        <p:blipFill>
          <a:blip r:embed="rId9"/>
          <a:srcRect b="14354"/>
          <a:stretch>
            <a:fillRect/>
          </a:stretch>
        </p:blipFill>
        <p:spPr>
          <a:xfrm>
            <a:off x="7307580" y="5494020"/>
            <a:ext cx="1836420" cy="13639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Fair Play Canada Association</a:t>
            </a:r>
            <a:endParaRPr lang="el-GR" sz="4000" b="1" dirty="0">
              <a:solidFill>
                <a:schemeClr val="tx1"/>
              </a:solidFill>
            </a:endParaRPr>
          </a:p>
        </p:txBody>
      </p:sp>
      <p:pic>
        <p:nvPicPr>
          <p:cNvPr id="9" name="8 - Εικόνα" descr="downloadlk.jfif"/>
          <p:cNvPicPr>
            <a:picLocks noChangeAspect="1"/>
          </p:cNvPicPr>
          <p:nvPr/>
        </p:nvPicPr>
        <p:blipFill>
          <a:blip r:embed="rId3"/>
          <a:srcRect l="16129" t="30146" r="19355"/>
          <a:stretch>
            <a:fillRect/>
          </a:stretch>
        </p:blipFill>
        <p:spPr>
          <a:xfrm>
            <a:off x="0" y="3810000"/>
            <a:ext cx="2057400" cy="16685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9 - Ορθογώνιο"/>
          <p:cNvSpPr/>
          <p:nvPr/>
        </p:nvSpPr>
        <p:spPr>
          <a:xfrm>
            <a:off x="2057400" y="2971800"/>
            <a:ext cx="6934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latin typeface="+mn-lt"/>
              </a:rPr>
              <a:t>Βασικές αρχές: 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Αποδοχή και εφαρμογή των κανόνων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Σεβασμός στους κριτές και στις αποφάσεις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Σεβασμός στον αντίπαλο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Ίσες ευκαιρίες για συμμετοχή 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Διατήρηση του αυτοελέγχου σε όλες τις περιστάσεις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Ομαδικότητα και συνεργασία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>
                <a:latin typeface="+mn-lt"/>
              </a:rPr>
              <a:t>Αυτοεκτίμηση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>
              <a:latin typeface="+mn-lt"/>
            </a:endParaRPr>
          </a:p>
          <a:p>
            <a:pPr algn="just">
              <a:buFont typeface="Wingdings" pitchFamily="2" charset="2"/>
              <a:buChar char="§"/>
            </a:pPr>
            <a:endParaRPr lang="el-GR" sz="2400" dirty="0">
              <a:latin typeface="+mn-lt"/>
            </a:endParaRPr>
          </a:p>
        </p:txBody>
      </p:sp>
      <p:sp>
        <p:nvSpPr>
          <p:cNvPr id="11" name="10 - Ορθογώνιο"/>
          <p:cNvSpPr/>
          <p:nvPr/>
        </p:nvSpPr>
        <p:spPr>
          <a:xfrm>
            <a:off x="2133600" y="1447800"/>
            <a:ext cx="678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ctr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	</a:t>
            </a:r>
            <a:r>
              <a:rPr lang="el-GR" sz="2400" b="1" dirty="0">
                <a:latin typeface="+mn-lt"/>
              </a:rPr>
              <a:t>Μέθοδος:</a:t>
            </a: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η αναγνώριση και λύση ηθικών προβλημάτων </a:t>
            </a: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η αλλαγή ρόλων. </a:t>
            </a:r>
          </a:p>
        </p:txBody>
      </p:sp>
      <p:pic>
        <p:nvPicPr>
          <p:cNvPr id="12" name="11 - Εικόνα" descr="download (18)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371600"/>
            <a:ext cx="1828800" cy="15621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382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Keep the spirit alive </a:t>
            </a:r>
            <a:br>
              <a:rPr lang="en-US" sz="36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</a:br>
            <a:r>
              <a:rPr lang="en-US" sz="3600" b="1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IOC (1995)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  <a:ln w="28575"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/>
              <a:t>	Η ΔΟΕ για να διευκολύνει την εκμάθηση των ολυμπιακών αξιών και να επηρεάσει τη συμπεριφορά των νέων, δημιούργησε ένα εκπαιδευτικό εγχειρίδιο για τη διδασκαλία των ολυμπιακών θεμάτων, βασισμένο στις 3 βασικές ολυμπιακές αξίες </a:t>
            </a:r>
            <a:r>
              <a:rPr lang="el-GR" sz="2400" b="1" i="1" dirty="0"/>
              <a:t>(αριστεία, φιλία, σεβασμός),</a:t>
            </a:r>
            <a:r>
              <a:rPr lang="el-GR" sz="2400" dirty="0"/>
              <a:t> με 5 θεματικές ενότητες:</a:t>
            </a:r>
          </a:p>
          <a:p>
            <a:pPr lvl="0"/>
            <a:r>
              <a:rPr lang="el-GR" sz="2400" dirty="0"/>
              <a:t>Η χαρά της προσπάθειας</a:t>
            </a:r>
          </a:p>
          <a:p>
            <a:pPr lvl="0"/>
            <a:r>
              <a:rPr lang="el-GR" sz="2400" dirty="0"/>
              <a:t>Ευ- αγωνίζεσαι</a:t>
            </a:r>
          </a:p>
          <a:p>
            <a:pPr lvl="0"/>
            <a:r>
              <a:rPr lang="el-GR" sz="2400" dirty="0"/>
              <a:t>Σεβασμός για τους άλλους</a:t>
            </a:r>
          </a:p>
          <a:p>
            <a:pPr lvl="0"/>
            <a:r>
              <a:rPr lang="el-GR" sz="2400" dirty="0"/>
              <a:t>Επιδίωξη της αριστείας</a:t>
            </a:r>
          </a:p>
          <a:p>
            <a:pPr lvl="0"/>
            <a:r>
              <a:rPr lang="el-GR" sz="2400" dirty="0"/>
              <a:t>Ισορροπία ανάμεσα στο σώμα, τη θέληση και </a:t>
            </a:r>
          </a:p>
          <a:p>
            <a:pPr lvl="0">
              <a:buNone/>
            </a:pPr>
            <a:r>
              <a:rPr lang="el-GR" sz="2400" dirty="0"/>
              <a:t>το νου</a:t>
            </a:r>
          </a:p>
          <a:p>
            <a:pPr>
              <a:spcBef>
                <a:spcPct val="0"/>
              </a:spcBef>
              <a:buNone/>
            </a:pPr>
            <a:endParaRPr lang="el-GR" altLang="el-G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048000"/>
            <a:ext cx="2353054" cy="3207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 fontScale="90000"/>
          </a:bodyPr>
          <a:lstStyle/>
          <a:p>
            <a:br>
              <a:rPr lang="el-GR" sz="3600" dirty="0"/>
            </a:br>
            <a:r>
              <a:rPr lang="el-GR" sz="4000" b="1" dirty="0"/>
              <a:t>Ο.Α. Ναγκάνο (1998) &amp; </a:t>
            </a:r>
            <a:r>
              <a:rPr lang="el-GR" sz="4000" b="1" dirty="0" err="1"/>
              <a:t>Σίδνευ</a:t>
            </a:r>
            <a:r>
              <a:rPr lang="el-GR" sz="4000" b="1" dirty="0"/>
              <a:t> (2000)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219200"/>
            <a:ext cx="8305800" cy="274320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/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Εκπαιδευτικό πακέτο που διενεμήθη στα σχολεία 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Συνοδεύονταν από οπτικοακουστικό υλικό και αφίσες. Περιελάμβανε επίσης: Διδακτικές σημειώσεις, Σελίδες με δραστηριότητες για τους μαθητές, βοηθητικό υλικό στήριξης σε ειδικό ένθετο. </a:t>
            </a: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</p:txBody>
      </p:sp>
      <p:pic>
        <p:nvPicPr>
          <p:cNvPr id="5" name="4 - Εικόνα" descr="download (7)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3962400"/>
            <a:ext cx="2123542" cy="2628146"/>
          </a:xfrm>
          <a:prstGeom prst="rect">
            <a:avLst/>
          </a:prstGeom>
        </p:spPr>
      </p:pic>
      <p:pic>
        <p:nvPicPr>
          <p:cNvPr id="7" name="6 - Εικόνα" descr="downloadhgh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3657600"/>
            <a:ext cx="2449830" cy="299289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download (7)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152400"/>
            <a:ext cx="1439523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838200"/>
          </a:xfrm>
        </p:spPr>
        <p:txBody>
          <a:bodyPr>
            <a:normAutofit/>
          </a:bodyPr>
          <a:lstStyle/>
          <a:p>
            <a:r>
              <a:rPr lang="el-GR" sz="4000" b="1" dirty="0"/>
              <a:t>Ο.Α. </a:t>
            </a:r>
            <a:r>
              <a:rPr lang="el-GR" sz="4000" b="1" dirty="0" err="1"/>
              <a:t>Σίδνευ</a:t>
            </a:r>
            <a:r>
              <a:rPr lang="el-GR" sz="4000" b="1" dirty="0"/>
              <a:t> (2000)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524000"/>
            <a:ext cx="8305800" cy="4343400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§"/>
            </a:pPr>
            <a:r>
              <a:rPr lang="el-GR" sz="2400" dirty="0"/>
              <a:t>Πρόγραμμα αδελφοποίησης με σχολεία από τις 91 </a:t>
            </a:r>
            <a:endParaRPr lang="en-US" sz="2400" dirty="0"/>
          </a:p>
          <a:p>
            <a:pPr algn="just">
              <a:buNone/>
            </a:pPr>
            <a:r>
              <a:rPr lang="el-GR" sz="2400" dirty="0"/>
              <a:t>χώρες των μελών της ΔΟΕ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118 σχολεία -68.000 μαθητές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Το πρόγραμμα καθιερώθηκε στην Α/</a:t>
            </a:r>
            <a:r>
              <a:rPr lang="el-GR" sz="2400" dirty="0" err="1"/>
              <a:t>θμια</a:t>
            </a:r>
            <a:r>
              <a:rPr lang="el-GR" sz="2400" dirty="0"/>
              <a:t> και Β/</a:t>
            </a:r>
            <a:r>
              <a:rPr lang="el-GR" sz="2400" dirty="0" err="1"/>
              <a:t>θμια</a:t>
            </a:r>
            <a:r>
              <a:rPr lang="el-GR" sz="2400" dirty="0"/>
              <a:t> εκπαίδευση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Δημιουργήθηκε ειδικό εκπαιδευτικό υλικό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Σε κάθε πολιτεία ορίσθηκε ένας ολυμπιακός υπεύθυνος και σε κάθε σχολείο ένας συντονιστής.</a:t>
            </a:r>
          </a:p>
          <a:p>
            <a:pPr algn="just">
              <a:buNone/>
            </a:pPr>
            <a:r>
              <a:rPr lang="el-GR" sz="2400" b="1" dirty="0"/>
              <a:t>Εκπαιδευτικό υλικό</a:t>
            </a:r>
          </a:p>
          <a:p>
            <a:pPr algn="just">
              <a:buNone/>
            </a:pPr>
            <a:r>
              <a:rPr lang="en-US" sz="2400" dirty="0"/>
              <a:t>“Aspire”, </a:t>
            </a:r>
            <a:r>
              <a:rPr lang="el-GR" sz="2400" dirty="0"/>
              <a:t>βιβλίο εκπαιδευτικού, τετράδιο δραστηριοτήτων, </a:t>
            </a:r>
            <a:r>
              <a:rPr lang="el-GR" sz="2400" dirty="0" err="1"/>
              <a:t>διαδραστικό</a:t>
            </a:r>
            <a:r>
              <a:rPr lang="el-GR" sz="2400" dirty="0"/>
              <a:t> </a:t>
            </a:r>
            <a:r>
              <a:rPr lang="en-US" sz="2400" dirty="0" err="1"/>
              <a:t>cd</a:t>
            </a:r>
            <a:r>
              <a:rPr lang="en-US" sz="2400" dirty="0"/>
              <a:t>-</a:t>
            </a:r>
            <a:r>
              <a:rPr lang="en-US" sz="2400" dirty="0" err="1"/>
              <a:t>rom</a:t>
            </a:r>
            <a:r>
              <a:rPr lang="en-US" sz="2400" dirty="0"/>
              <a:t>, “no limits” (</a:t>
            </a:r>
            <a:r>
              <a:rPr lang="el-GR" sz="2400" dirty="0" err="1"/>
              <a:t>παραολυμπιακοί</a:t>
            </a:r>
            <a:r>
              <a:rPr lang="el-GR" sz="2400" dirty="0"/>
              <a:t> αγώνες), μαθητική εφημερίδα (</a:t>
            </a:r>
            <a:r>
              <a:rPr lang="en-US" sz="2400" dirty="0"/>
              <a:t>O-news)</a:t>
            </a:r>
            <a:r>
              <a:rPr lang="el-GR" sz="2400" dirty="0"/>
              <a:t>, 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/>
          </a:p>
          <a:p>
            <a:pPr algn="just">
              <a:buFont typeface="Wingdings" pitchFamily="2" charset="2"/>
              <a:buChar char="§"/>
            </a:pPr>
            <a:endParaRPr lang="el-GR" sz="2400" dirty="0"/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download (7)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0" y="0"/>
            <a:ext cx="1524000" cy="193612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838200"/>
          </a:xfrm>
        </p:spPr>
        <p:txBody>
          <a:bodyPr>
            <a:normAutofit/>
          </a:bodyPr>
          <a:lstStyle/>
          <a:p>
            <a:r>
              <a:rPr lang="el-GR" sz="4000" b="1" dirty="0"/>
              <a:t>Ο.Α. </a:t>
            </a:r>
            <a:r>
              <a:rPr lang="el-GR" sz="4000" b="1" dirty="0" err="1"/>
              <a:t>Σίδνευ</a:t>
            </a:r>
            <a:r>
              <a:rPr lang="el-GR" sz="4000" b="1" dirty="0"/>
              <a:t> (2000)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5410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l-GR" sz="2400" b="1" dirty="0"/>
              <a:t>Εκπαιδευτικές δραστηριότητες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Η εβδομάδα Ολυμπιακής ευαισθητοποίησης: </a:t>
            </a:r>
          </a:p>
          <a:p>
            <a:pPr algn="just">
              <a:buNone/>
            </a:pPr>
            <a:r>
              <a:rPr lang="el-GR" sz="2400" dirty="0"/>
              <a:t>(αθλητικές, πολιτιστικές, εκπαιδευτικές δραστηριότητες)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«Δίκτυο φιλίας»: διασύνδεση σχολείων της Ουαλίας με άλλα σχολεία από όλες τις χώρες του κόσμου με σκοπό την ανάπτυξη της διεθνούς κατανόησης και του αμοιβαίου σεβασμού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«Υιοθεσία ενός αθλητή»: σύνδεση των Ολυμπιακών αθλητών με τα σχολεία 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«Μετάδοση του Ολυμπιακού πνεύματος»: καλλιτεχνικό εκπαιδευτικό πρόγραμμα</a:t>
            </a:r>
          </a:p>
          <a:p>
            <a:pPr algn="just">
              <a:buFont typeface="Wingdings" pitchFamily="2" charset="2"/>
              <a:buChar char="§"/>
            </a:pPr>
            <a:r>
              <a:rPr lang="el-GR" sz="2400" dirty="0"/>
              <a:t>«Αυστραλιανός Βάτραχος»: (βάτραχος υπό εξαφάνιση, σύμβολο των αγώνων, προβολή περιβαλλοντικών θεμάτων)</a:t>
            </a:r>
          </a:p>
          <a:p>
            <a:pPr algn="just">
              <a:buFont typeface="Wingdings" pitchFamily="2" charset="2"/>
              <a:buChar char="§"/>
            </a:pPr>
            <a:endParaRPr lang="el-GR" sz="2400" dirty="0"/>
          </a:p>
          <a:p>
            <a:pPr algn="just">
              <a:buFont typeface="Wingdings" pitchFamily="2" charset="2"/>
              <a:buChar char="§"/>
            </a:pPr>
            <a:endParaRPr lang="el-GR" sz="2400" dirty="0"/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6934200" cy="1524000"/>
          </a:xfrm>
        </p:spPr>
        <p:txBody>
          <a:bodyPr>
            <a:normAutofit fontScale="90000"/>
          </a:bodyPr>
          <a:lstStyle/>
          <a:p>
            <a:br>
              <a:rPr lang="el-GR" sz="3600" dirty="0"/>
            </a:br>
            <a:r>
              <a:rPr lang="el-GR" b="1" dirty="0"/>
              <a:t>Χειμερινοί Ο. Α. </a:t>
            </a:r>
            <a:r>
              <a:rPr lang="el-GR" b="1" dirty="0" err="1"/>
              <a:t>Σαλτ</a:t>
            </a:r>
            <a:r>
              <a:rPr lang="el-GR" b="1" dirty="0"/>
              <a:t> Λέικ (2002)</a:t>
            </a:r>
            <a:endParaRPr lang="en-US" b="1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2438400"/>
            <a:ext cx="8458200" cy="289560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dirty="0"/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Οπτικοακουστικό υλικό για σχολεία 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Εγχειρίδια που περιελάμβαναν: δημιουργικές σελίδες εργασίας, παιχνίδια που μεταφέρουν το ολυμπιακό πνεύμα στην τάξη, προτάσεις για μίνι ολυμπιακούς αγώνες. 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Δεν υπήρξε κάποιος εθνικός σχεδιασμός </a:t>
            </a:r>
          </a:p>
          <a:p>
            <a:pPr marL="0" indent="0" algn="just" eaLnBrk="1" hangingPunct="1">
              <a:buClr>
                <a:schemeClr val="tx1"/>
              </a:buClr>
              <a:buFont typeface="Wingdings" pitchFamily="2" charset="2"/>
              <a:buChar char="§"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endParaRPr lang="el-GR" sz="2400" dirty="0"/>
          </a:p>
        </p:txBody>
      </p:sp>
      <p:pic>
        <p:nvPicPr>
          <p:cNvPr id="7" name="6 - Εικόνα" descr="download (7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8970" y="152400"/>
            <a:ext cx="2145030" cy="217388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 fontScale="90000"/>
          </a:bodyPr>
          <a:lstStyle/>
          <a:p>
            <a:br>
              <a:rPr lang="el-GR" sz="3600" dirty="0"/>
            </a:br>
            <a:r>
              <a:rPr lang="el-GR" b="1" dirty="0"/>
              <a:t>Ο.Α. Πεκίνου (2008)</a:t>
            </a:r>
            <a:endParaRPr lang="en-US" b="1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133600"/>
            <a:ext cx="8458200" cy="2895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400" dirty="0"/>
              <a:t>«Ολυμπιακή έκθεση – Γύρος της Κίνας» (πίνακες και πληροφορίες για την Ολυμπιακή ιστορία και φιλοσοφία)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Λαϊκή Ομάδα Προώθησης της Ολυμπιακής Παιδείας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Πρόγραμμα Ολυμπιακής Παιδείας, βασισμένο στην ΦΑ, την αισθητική αγωγή και την ηθική αγωγή.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Εκπαιδευτικό υλικό (Α/</a:t>
            </a:r>
            <a:r>
              <a:rPr lang="el-GR" sz="2400" dirty="0" err="1"/>
              <a:t>Βάθμι</a:t>
            </a:r>
            <a:r>
              <a:rPr lang="el-GR" sz="2400" dirty="0"/>
              <a:t>α, Β/</a:t>
            </a:r>
            <a:r>
              <a:rPr lang="el-GR" sz="2400" dirty="0" err="1"/>
              <a:t>Βάθμια</a:t>
            </a:r>
            <a:r>
              <a:rPr lang="el-GR" sz="2400" dirty="0"/>
              <a:t>, Γ/</a:t>
            </a:r>
            <a:r>
              <a:rPr lang="el-GR" sz="2400" dirty="0" err="1"/>
              <a:t>Βάθμια</a:t>
            </a:r>
            <a:r>
              <a:rPr lang="el-GR" sz="2400" dirty="0"/>
              <a:t>), </a:t>
            </a:r>
            <a:r>
              <a:rPr lang="el-GR" sz="2400" dirty="0" err="1"/>
              <a:t>ιστότοπος</a:t>
            </a:r>
            <a:r>
              <a:rPr lang="el-GR" sz="2400" dirty="0"/>
              <a:t>, ημερίδες, συνέδρια</a:t>
            </a:r>
          </a:p>
          <a:p>
            <a:pPr>
              <a:buNone/>
            </a:pPr>
            <a:endParaRPr lang="el-GR" sz="2400" dirty="0"/>
          </a:p>
        </p:txBody>
      </p:sp>
      <p:pic>
        <p:nvPicPr>
          <p:cNvPr id="5" name="4 - Εικόνα" descr="πεκίνο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7620" y="152400"/>
            <a:ext cx="1516380" cy="19354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 fontScale="90000"/>
          </a:bodyPr>
          <a:lstStyle/>
          <a:p>
            <a:br>
              <a:rPr lang="el-GR" sz="3600" dirty="0"/>
            </a:br>
            <a:r>
              <a:rPr lang="el-GR" sz="3600" dirty="0"/>
              <a:t>«</a:t>
            </a:r>
            <a:r>
              <a:rPr lang="el-GR" sz="3600" b="1" dirty="0"/>
              <a:t>Αθλητισμός, Σχολεία &amp; Αξίες της Ολυμπιακής Ιδέας στην Ευρώπη»</a:t>
            </a:r>
            <a:endParaRPr lang="en-US" sz="3600" b="1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1600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l-GR" sz="2400" dirty="0"/>
              <a:t>Μνημόνιο Συνεργασίας ΕΕ και ΔΟΕ</a:t>
            </a:r>
          </a:p>
          <a:p>
            <a:pPr>
              <a:buNone/>
            </a:pPr>
            <a:r>
              <a:rPr lang="el-GR" sz="2400" dirty="0"/>
              <a:t>Πιλοτικό πρόγραμμα σε 3 χώρες (Γαλλία, Ολλανδία, Ιταλία) για ένα χρόνο (2001-2002)</a:t>
            </a:r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</p:txBody>
      </p:sp>
      <p:pic>
        <p:nvPicPr>
          <p:cNvPr id="7" name="Picture 5" descr="C:\Users\Family\Desktop\teaching 2023\Διαπολιτισμικές πρακτικές N102\foto power point\New folder\objective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00330" y="2667000"/>
            <a:ext cx="1905000" cy="1905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7 - Ορθογώνιο"/>
          <p:cNvSpPr/>
          <p:nvPr/>
        </p:nvSpPr>
        <p:spPr>
          <a:xfrm>
            <a:off x="1714500" y="2987040"/>
            <a:ext cx="72009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sz="2400" b="1" dirty="0">
                <a:latin typeface="+mn-lt"/>
              </a:rPr>
              <a:t>Στόχος</a:t>
            </a:r>
            <a:r>
              <a:rPr lang="el-GR" sz="2400" dirty="0">
                <a:latin typeface="+mn-lt"/>
              </a:rPr>
              <a:t>: να προάγει τις ηθικές αξίες του αθλητισμού στους μαθητές/</a:t>
            </a:r>
            <a:r>
              <a:rPr lang="el-GR" sz="2400" dirty="0" err="1">
                <a:latin typeface="+mn-lt"/>
              </a:rPr>
              <a:t>τριες</a:t>
            </a:r>
            <a:r>
              <a:rPr lang="el-GR" sz="2400" dirty="0">
                <a:latin typeface="+mn-lt"/>
              </a:rPr>
              <a:t> και να αντισταθμίσει τα αρνητικά φαινόμενα του αθλητισμού.</a:t>
            </a:r>
          </a:p>
          <a:p>
            <a:pPr>
              <a:buNone/>
            </a:pPr>
            <a:endParaRPr lang="en-US" sz="2400" dirty="0">
              <a:latin typeface="+mn-lt"/>
            </a:endParaRPr>
          </a:p>
          <a:p>
            <a:pPr>
              <a:buNone/>
            </a:pPr>
            <a:endParaRPr lang="en-US" sz="2400" dirty="0">
              <a:latin typeface="+mn-lt"/>
            </a:endParaRPr>
          </a:p>
          <a:p>
            <a:pPr>
              <a:buNone/>
            </a:pPr>
            <a:r>
              <a:rPr lang="el-GR" sz="2400" b="1" dirty="0">
                <a:latin typeface="+mn-lt"/>
              </a:rPr>
              <a:t>Συμμετείχαν</a:t>
            </a:r>
            <a:r>
              <a:rPr lang="el-GR" sz="2400" dirty="0">
                <a:latin typeface="+mn-lt"/>
              </a:rPr>
              <a:t>: </a:t>
            </a:r>
          </a:p>
          <a:p>
            <a:pPr>
              <a:buNone/>
            </a:pPr>
            <a:r>
              <a:rPr lang="en-US" sz="2400" dirty="0">
                <a:latin typeface="+mn-lt"/>
              </a:rPr>
              <a:t>6.100 </a:t>
            </a:r>
            <a:r>
              <a:rPr lang="el-GR" sz="2400" dirty="0">
                <a:latin typeface="+mn-lt"/>
              </a:rPr>
              <a:t>τμήματα</a:t>
            </a:r>
          </a:p>
          <a:p>
            <a:pPr>
              <a:buNone/>
            </a:pPr>
            <a:r>
              <a:rPr lang="el-GR" sz="2400" dirty="0">
                <a:latin typeface="+mn-lt"/>
              </a:rPr>
              <a:t>150.00 μαθητές/</a:t>
            </a:r>
            <a:r>
              <a:rPr lang="el-GR" sz="2400" dirty="0" err="1">
                <a:latin typeface="+mn-lt"/>
              </a:rPr>
              <a:t>τριες</a:t>
            </a:r>
            <a:r>
              <a:rPr lang="el-GR" sz="2400" dirty="0">
                <a:latin typeface="+mn-lt"/>
              </a:rPr>
              <a:t> (Α/</a:t>
            </a:r>
            <a:r>
              <a:rPr lang="el-GR" sz="2400" dirty="0" err="1">
                <a:latin typeface="+mn-lt"/>
              </a:rPr>
              <a:t>Βάθμια</a:t>
            </a:r>
            <a:r>
              <a:rPr lang="el-GR" sz="2400" dirty="0">
                <a:latin typeface="+mn-lt"/>
              </a:rPr>
              <a:t>, Β/</a:t>
            </a:r>
            <a:r>
              <a:rPr lang="el-GR" sz="2400" dirty="0" err="1">
                <a:latin typeface="+mn-lt"/>
              </a:rPr>
              <a:t>Βάθμια</a:t>
            </a:r>
            <a:r>
              <a:rPr lang="el-GR" sz="2400" dirty="0">
                <a:latin typeface="+mn-lt"/>
              </a:rPr>
              <a:t>)</a:t>
            </a:r>
          </a:p>
        </p:txBody>
      </p:sp>
      <p:pic>
        <p:nvPicPr>
          <p:cNvPr id="9" name="8 - Εικόνα" descr="peopl.jfif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686300"/>
            <a:ext cx="171450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534400" cy="1143000"/>
          </a:xfrm>
        </p:spPr>
        <p:txBody>
          <a:bodyPr>
            <a:normAutofit fontScale="90000"/>
          </a:bodyPr>
          <a:lstStyle/>
          <a:p>
            <a:br>
              <a:rPr lang="el-GR" sz="3600" dirty="0"/>
            </a:br>
            <a:r>
              <a:rPr lang="el-GR" sz="3600" dirty="0"/>
              <a:t>«</a:t>
            </a:r>
            <a:r>
              <a:rPr lang="el-GR" sz="3600" b="1" dirty="0"/>
              <a:t>Αθλητισμός, Σχολεία &amp; Αξίες της Ολυμπιακής Ιδέας στην Ευρώπη»</a:t>
            </a:r>
            <a:endParaRPr lang="en-US" sz="3600" b="1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dirty="0"/>
              <a:t>Εκπαιδευτικό υλικό, επιμόρφωση εκπαιδευτικών, ιστοσελίδα, προγράμματα εκπαιδευτικής τηλεόρασης κτλ</a:t>
            </a:r>
          </a:p>
          <a:p>
            <a:pPr>
              <a:buNone/>
            </a:pPr>
            <a:r>
              <a:rPr lang="el-GR" sz="2400" b="1" dirty="0"/>
              <a:t>Δράσεις: 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«Ολυμπιακή εβδομάδα» (εκθέσεις, άρθρα στον τύπο, ραδιοφωνικές και τηλεοπτικές μεταδώσεις κτλ)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«Ολυμπιακή ημέρα» (αθλητικές και πολιτιστικές εκδηλώσεις)</a:t>
            </a:r>
          </a:p>
          <a:p>
            <a:pPr>
              <a:buNone/>
            </a:pPr>
            <a:r>
              <a:rPr lang="el-GR" sz="2400" dirty="0"/>
              <a:t>Στις δραστηριότητες συμμετείχαν ενεργά όλοι οι μαθητές.</a:t>
            </a:r>
          </a:p>
          <a:p>
            <a:pPr>
              <a:buNone/>
            </a:pPr>
            <a:endParaRPr lang="el-GR" sz="2400" dirty="0"/>
          </a:p>
          <a:p>
            <a:pPr>
              <a:buNone/>
            </a:pPr>
            <a:r>
              <a:rPr lang="el-GR" sz="2400" dirty="0"/>
              <a:t>Στο τέλος του προγράμματος, η συμπεριφορά των μαθητών/</a:t>
            </a:r>
            <a:r>
              <a:rPr lang="el-GR" sz="2400" dirty="0" err="1"/>
              <a:t>τριων</a:t>
            </a:r>
            <a:r>
              <a:rPr lang="el-GR" sz="2400" dirty="0"/>
              <a:t> είχε αλλάξει, αυξήθηκε το ενδιαφέρον τους για τον αθλητισμό, διευρύνθηκαν οι γνώσεις τους και οι μεταξύ τους σχέσεις.</a:t>
            </a:r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b="1" dirty="0">
                <a:solidFill>
                  <a:schemeClr val="tx1"/>
                </a:solidFill>
                <a:cs typeface="Times New Roman" pitchFamily="18" charset="0"/>
              </a:rPr>
              <a:t>Διδάσκοντας την</a:t>
            </a:r>
            <a:r>
              <a:rPr lang="en-US" sz="36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l-GR" sz="3600" b="1" dirty="0">
                <a:solidFill>
                  <a:schemeClr val="tx1"/>
                </a:solidFill>
                <a:cs typeface="Times New Roman" pitchFamily="18" charset="0"/>
              </a:rPr>
              <a:t>Ολυμπιακή Παιδεία</a:t>
            </a:r>
            <a:endParaRPr lang="en-US" sz="36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105400"/>
          </a:xfrm>
        </p:spPr>
        <p:txBody>
          <a:bodyPr>
            <a:normAutofit/>
          </a:bodyPr>
          <a:lstStyle/>
          <a:p>
            <a:pPr marL="339725" indent="-339725" algn="just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Η Ολυμπιακή Παιδεία δεν θα πρέπει να έχει τη μορφή μαθήματος αλλά </a:t>
            </a:r>
            <a:r>
              <a:rPr lang="el-GR" sz="2400" b="1" dirty="0"/>
              <a:t>δραστηριότητας με παιγνιώδη μορφή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Οι </a:t>
            </a:r>
            <a:r>
              <a:rPr lang="el-GR" sz="2400" b="1" dirty="0"/>
              <a:t>αθλητές/</a:t>
            </a:r>
            <a:r>
              <a:rPr lang="el-GR" sz="2400" b="1" dirty="0" err="1"/>
              <a:t>τριες</a:t>
            </a:r>
            <a:r>
              <a:rPr lang="el-GR" sz="2400" b="1" dirty="0"/>
              <a:t>,</a:t>
            </a:r>
            <a:r>
              <a:rPr lang="el-GR" sz="2400" dirty="0"/>
              <a:t> που αποτελούν </a:t>
            </a:r>
            <a:r>
              <a:rPr lang="el-GR" sz="2400" b="1" dirty="0"/>
              <a:t>πρότυπα ρόλων</a:t>
            </a:r>
            <a:r>
              <a:rPr lang="el-GR" sz="2400" dirty="0"/>
              <a:t>, μπορούν αν χρησιμοποιηθούν σε δραστηριότητες Ο.Π.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Οι δραστηριότητες πρέπει να συμβαδίζουν με το </a:t>
            </a:r>
            <a:r>
              <a:rPr lang="el-GR" sz="2400" b="1" dirty="0"/>
              <a:t>επίπεδο ανάπτυξης </a:t>
            </a:r>
            <a:r>
              <a:rPr lang="el-GR" sz="2400" dirty="0"/>
              <a:t>των παιδιών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Οι δραστηριότητες θα πρέπει να βασίζονται στην </a:t>
            </a:r>
            <a:r>
              <a:rPr lang="el-GR" sz="2400" b="1" dirty="0"/>
              <a:t>εθελοντική συμμετοχή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Οι συζητήσεις περί ήθους καλό είναι να προκαλούν γνωστικές συγκρούσεις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Οι δραστηριότητες θα πρέπει να μεταδίδουν </a:t>
            </a:r>
          </a:p>
          <a:p>
            <a:pPr marL="339725" indent="-339725" algn="just" eaLnBrk="1" hangingPunct="1">
              <a:buClr>
                <a:schemeClr val="tx1"/>
              </a:buClr>
              <a:buSzPct val="70000"/>
              <a:buNone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r>
              <a:rPr lang="el-GR" sz="2400" dirty="0"/>
              <a:t>γνώση σχετικά με τους Ο.Α.</a:t>
            </a:r>
          </a:p>
          <a:p>
            <a:pPr marL="339725" indent="-339725" eaLnBrk="1" hangingPunct="1">
              <a:buClr>
                <a:schemeClr val="tx1"/>
              </a:buClr>
              <a:buSzPct val="70000"/>
              <a:buFont typeface="Wingdings" pitchFamily="2" charset="2"/>
              <a:buChar char="§"/>
              <a:tabLst>
                <a:tab pos="339725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6388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Clr>
                <a:schemeClr val="tx1"/>
              </a:buClr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  <a:p>
            <a:pPr marL="214313" indent="-214313" eaLnBrk="1" hangingPunct="1">
              <a:buClr>
                <a:schemeClr val="tx1"/>
              </a:buClr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800" dirty="0">
              <a:latin typeface="Garamond" pitchFamily="18" charset="0"/>
            </a:endParaRPr>
          </a:p>
        </p:txBody>
      </p:sp>
      <p:pic>
        <p:nvPicPr>
          <p:cNvPr id="5" name="4 - Εικόνα" descr="images (2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5181600"/>
            <a:ext cx="2042160" cy="14325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solidFill>
                  <a:schemeClr val="tx1"/>
                </a:solidFill>
                <a:cs typeface="Times New Roman" pitchFamily="18" charset="0"/>
              </a:rPr>
              <a:t>Εκπαιδευτικά συστήματα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234440"/>
            <a:ext cx="8610600" cy="33375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i="1" dirty="0"/>
              <a:t>Διαφορές</a:t>
            </a:r>
          </a:p>
          <a:p>
            <a:r>
              <a:rPr lang="el-GR" sz="2400" dirty="0"/>
              <a:t>στις εκπαιδευτικές προτεραιότητες, τα προγράμματα και τα συστήματα</a:t>
            </a:r>
          </a:p>
          <a:p>
            <a:r>
              <a:rPr lang="el-GR" sz="2400" dirty="0"/>
              <a:t>στις σχέσεις μεταξύ εκπαιδευτικών και μαθητών/τριών</a:t>
            </a:r>
          </a:p>
          <a:p>
            <a:r>
              <a:rPr lang="el-GR" sz="2400" dirty="0"/>
              <a:t>στις προσδοκίες των γονέων, των μαθητών/τριών, της κοινωνίας</a:t>
            </a:r>
          </a:p>
          <a:p>
            <a:r>
              <a:rPr lang="el-GR" sz="2400" dirty="0"/>
              <a:t>στα μεγέθη των τάξεων και στις υποδομές</a:t>
            </a:r>
          </a:p>
          <a:p>
            <a:r>
              <a:rPr lang="el-GR" sz="2400" dirty="0"/>
              <a:t>στην κουλτούρα και στις θρησκευτικές πεποιθήσεις</a:t>
            </a:r>
          </a:p>
          <a:p>
            <a:endParaRPr lang="el-GR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C55C44-EDEF-4212-BEE5-CFAC768F5262}"/>
              </a:ext>
            </a:extLst>
          </p:cNvPr>
          <p:cNvSpPr txBox="1"/>
          <p:nvPr/>
        </p:nvSpPr>
        <p:spPr>
          <a:xfrm>
            <a:off x="952500" y="4599970"/>
            <a:ext cx="7162800" cy="15696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sz="2400" dirty="0">
                <a:latin typeface="+mn-lt"/>
              </a:rPr>
              <a:t>Οι δραστηριότητες της Ολυμπιακής Παιδείας μπορούν να προσαρμοστούν με τρόπο που να αρμόζει στα εκάστοτε τοπικά εκπαιδευτικά συστήματα και κοινωνικά πλαίσια</a:t>
            </a:r>
            <a:endParaRPr lang="en-US" sz="2400" dirty="0">
              <a:latin typeface="+mn-lt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FAA1AF99-F522-4708-B792-5EAC4D8E19E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5648960"/>
            <a:ext cx="2286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335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700" y="609600"/>
            <a:ext cx="8610600" cy="3886200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l-GR" sz="2600" dirty="0"/>
              <a:t>	</a:t>
            </a:r>
            <a:r>
              <a:rPr lang="el-GR" sz="2400" dirty="0"/>
              <a:t>Σε ομάδες των 2-3 ατόμων σχεδιάστε ένα ωριαίο μάθημα φυσικής αγωγής για παιδιά Ε’ τάξης του Δημοτικού που προωθεί τουλάχιστον μια από τις βασικές αρχές του  Ολυμπισμού (</a:t>
            </a:r>
            <a:r>
              <a:rPr lang="el-GR" sz="2400" b="1" dirty="0"/>
              <a:t>αριστεία, σεβασμός για τους άλλους, φιλία</a:t>
            </a:r>
            <a:r>
              <a:rPr lang="el-GR" sz="2400" dirty="0"/>
              <a:t>). </a:t>
            </a:r>
          </a:p>
          <a:p>
            <a:pPr>
              <a:buNone/>
            </a:pPr>
            <a:r>
              <a:rPr lang="el-GR" sz="2400" dirty="0"/>
              <a:t>	</a:t>
            </a:r>
          </a:p>
          <a:p>
            <a:pPr>
              <a:buNone/>
            </a:pPr>
            <a:r>
              <a:rPr lang="el-GR" sz="2400" dirty="0"/>
              <a:t>	Το μάθημα είναι σημαντικό να βασίζεται:</a:t>
            </a:r>
          </a:p>
          <a:p>
            <a:r>
              <a:rPr lang="el-GR" sz="2400" dirty="0"/>
              <a:t>Στη χαρά της προσπάθειας μέσω του αθλητισμού</a:t>
            </a:r>
          </a:p>
          <a:p>
            <a:r>
              <a:rPr lang="el-GR" sz="2400" dirty="0"/>
              <a:t>Στην ενεργό συμμετοχή των μαθητών/τριών</a:t>
            </a:r>
          </a:p>
          <a:p>
            <a:r>
              <a:rPr lang="el-GR" sz="2400" dirty="0"/>
              <a:t>Στην ομαδικότητα και τη συνεργασία</a:t>
            </a:r>
          </a:p>
          <a:p>
            <a:pPr marL="0" indent="0">
              <a:buNone/>
            </a:pPr>
            <a:endParaRPr lang="el-GR" sz="2600" dirty="0"/>
          </a:p>
        </p:txBody>
      </p:sp>
      <p:pic>
        <p:nvPicPr>
          <p:cNvPr id="7" name="6 - Θέση περιεχομένου" descr="images (4).jfif"/>
          <p:cNvPicPr>
            <a:picLocks noGrp="1" noChangeAspect="1"/>
          </p:cNvPicPr>
          <p:nvPr>
            <p:ph sz="half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7000" y="4343400"/>
            <a:ext cx="4495800" cy="2697480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3534A7-F786-4F84-AD13-82F44135A3EB}"/>
              </a:ext>
            </a:extLst>
          </p:cNvPr>
          <p:cNvSpPr txBox="1"/>
          <p:nvPr/>
        </p:nvSpPr>
        <p:spPr>
          <a:xfrm>
            <a:off x="7029450" y="4907310"/>
            <a:ext cx="1981200" cy="15696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dirty="0">
                <a:latin typeface="+mn-lt"/>
              </a:rPr>
              <a:t>Θέμα</a:t>
            </a:r>
          </a:p>
          <a:p>
            <a:r>
              <a:rPr lang="el-GR" sz="2400" dirty="0">
                <a:latin typeface="+mn-lt"/>
              </a:rPr>
              <a:t>Στόχοι </a:t>
            </a:r>
          </a:p>
          <a:p>
            <a:r>
              <a:rPr lang="el-GR" sz="2400" dirty="0">
                <a:latin typeface="+mn-lt"/>
              </a:rPr>
              <a:t>Υλικά</a:t>
            </a:r>
          </a:p>
          <a:p>
            <a:r>
              <a:rPr lang="el-GR" sz="2400" dirty="0">
                <a:latin typeface="+mn-lt"/>
              </a:rPr>
              <a:t>Διαδικασία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solidFill>
                  <a:schemeClr val="tx1"/>
                </a:solidFill>
                <a:cs typeface="Times New Roman" pitchFamily="18" charset="0"/>
              </a:rPr>
              <a:t>Προγράμματα Ολυμπιακής Παιδείας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3581400"/>
            <a:ext cx="8229600" cy="22860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400" dirty="0"/>
              <a:t>Σημαντικές </a:t>
            </a:r>
            <a:r>
              <a:rPr lang="el-GR" sz="2400" b="1" dirty="0"/>
              <a:t>διαφορές</a:t>
            </a:r>
            <a:r>
              <a:rPr lang="el-GR" sz="2400" dirty="0"/>
              <a:t> μεταξύ των χωρών λόγω γεωγραφικών, εθνικών και κοινωνικών παραγόντων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Τα περισσότερα προγράμματα υλοποιήθηκαν από το Υπουργείο Παιδείας της εκάστοτε χώρας και την Οργανωτική Επιτροπή Ολυμπιακών Αγώνων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304800" y="1600200"/>
            <a:ext cx="8229600" cy="1569660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4313" indent="-214313" algn="just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	Για την κατανόηση των σκοπών του Ολυμπισμού στην εκπαιδευτική πράξη, από τις αρχές της </a:t>
            </a:r>
            <a:r>
              <a:rPr lang="el-GR" sz="2400" b="1" dirty="0">
                <a:latin typeface="+mn-lt"/>
              </a:rPr>
              <a:t>δεκαετίας του 70 </a:t>
            </a:r>
            <a:r>
              <a:rPr lang="el-GR" sz="2400" dirty="0">
                <a:latin typeface="+mn-lt"/>
              </a:rPr>
              <a:t>άρχισαν να υλοποιούνται προγράμματα Ολυμπιακής Παιδείας, ιδίως κατά την περίοδο των ΟΑ (Γεωργιάδης, 2008)</a:t>
            </a:r>
          </a:p>
        </p:txBody>
      </p:sp>
      <p:pic>
        <p:nvPicPr>
          <p:cNvPr id="5" name="4 - Εικόνα" descr="download (20)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500" y="5143500"/>
            <a:ext cx="171450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381000" y="1676400"/>
            <a:ext cx="8229600" cy="830997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4313" indent="-214313" algn="just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b="1" dirty="0">
                <a:latin typeface="+mn-lt"/>
              </a:rPr>
              <a:t>	Σκοπός του προγράμματος</a:t>
            </a:r>
            <a:r>
              <a:rPr lang="el-GR" sz="2400" dirty="0">
                <a:latin typeface="+mn-lt"/>
              </a:rPr>
              <a:t>: Η ευαισθητοποίηση των μαθητών/τριών στις αρχές του Ολυμπισμού.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382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cs typeface="Times New Roman" pitchFamily="18" charset="0"/>
              </a:rPr>
              <a:t>Ο.Α. Μόναχο, 1972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743200"/>
            <a:ext cx="8077200" cy="32766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l-GR" sz="2400" dirty="0"/>
              <a:t>Διατήρηση και βελτίωση της φυσικής κατάστασης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Η χαρά της προσπάθειας μέσω του αθλητισμού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Η καλλιέργεια του αισθήματος αλληλοβοήθειας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Η απόκτηση κοινωνικών εμπειριών</a:t>
            </a:r>
          </a:p>
          <a:p>
            <a:pPr>
              <a:buNone/>
            </a:pPr>
            <a:endParaRPr lang="el-GR" sz="2400" dirty="0"/>
          </a:p>
          <a:p>
            <a:pPr>
              <a:buNone/>
            </a:pPr>
            <a:r>
              <a:rPr lang="el-GR" sz="2400" i="1" dirty="0"/>
              <a:t>Ειδικό εκπαιδευτικό υλικό: «Ολυμπιακά Αναγνώσματα» (Για εκπαιδευτικούς και μαθητές) το οποίοι διανεμήθηκε σε όλα τα σχολεία της Γερμανίας</a:t>
            </a:r>
          </a:p>
          <a:p>
            <a:pPr>
              <a:buNone/>
            </a:pPr>
            <a:endParaRPr lang="el-GR" sz="2400" dirty="0"/>
          </a:p>
        </p:txBody>
      </p:sp>
      <p:pic>
        <p:nvPicPr>
          <p:cNvPr id="8" name="7 - Εικόνα" descr="download (8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7000" y="152400"/>
            <a:ext cx="2423160" cy="12115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cs typeface="Times New Roman" pitchFamily="18" charset="0"/>
              </a:rPr>
              <a:t>Ο.Α. Μόντρεαλ, 1976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286000"/>
            <a:ext cx="8534400" cy="42672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l-GR" sz="2800" dirty="0"/>
              <a:t>Η ευαισθητοποίηση των νέων στα </a:t>
            </a:r>
            <a:r>
              <a:rPr lang="el-GR" sz="2800" b="1" dirty="0"/>
              <a:t>ολυμπιακά ιδεώδη</a:t>
            </a:r>
          </a:p>
          <a:p>
            <a:pPr>
              <a:buFont typeface="Wingdings" pitchFamily="2" charset="2"/>
              <a:buChar char="§"/>
            </a:pPr>
            <a:r>
              <a:rPr lang="el-GR" sz="2800" dirty="0"/>
              <a:t>Η προώθηση της γνώσης και της </a:t>
            </a:r>
            <a:r>
              <a:rPr lang="el-GR" sz="2800" b="1" dirty="0"/>
              <a:t>ελεύθερης κριτικής</a:t>
            </a:r>
            <a:r>
              <a:rPr lang="el-GR" sz="2800" dirty="0"/>
              <a:t> του σύγχρονου ολυμπιακού φαινομένου</a:t>
            </a:r>
          </a:p>
          <a:p>
            <a:pPr>
              <a:buFont typeface="Wingdings" pitchFamily="2" charset="2"/>
              <a:buChar char="§"/>
            </a:pPr>
            <a:r>
              <a:rPr lang="el-GR" sz="2800" dirty="0"/>
              <a:t>Να παρουσιάσει τις προεκτάσεις και τις </a:t>
            </a:r>
            <a:r>
              <a:rPr lang="el-GR" sz="2800" b="1" dirty="0"/>
              <a:t>επιπτώσεις των αγώνων </a:t>
            </a:r>
            <a:r>
              <a:rPr lang="el-GR" sz="2800" dirty="0"/>
              <a:t>στο αθλητικό εκπαιδευτικό κοινωνικό και πολιτιστικό επίπεδο</a:t>
            </a:r>
          </a:p>
          <a:p>
            <a:pPr>
              <a:buFont typeface="Wingdings" pitchFamily="2" charset="2"/>
              <a:buChar char="§"/>
            </a:pPr>
            <a:r>
              <a:rPr lang="el-GR" sz="2800" dirty="0"/>
              <a:t>Να προωθήσει την ευρύτερη κατανόηση του ολυμπιακού κινήματος και την απήχηση του στη σύγχρονη κοινωνία και </a:t>
            </a:r>
            <a:r>
              <a:rPr lang="el-GR" sz="2800" b="1" dirty="0"/>
              <a:t>να προσελκύσει τους νέους</a:t>
            </a:r>
            <a:r>
              <a:rPr lang="en-US" sz="2800" b="1" dirty="0"/>
              <a:t>/</a:t>
            </a:r>
            <a:r>
              <a:rPr lang="el-GR" sz="2800" b="1" dirty="0"/>
              <a:t>νέες</a:t>
            </a:r>
            <a:r>
              <a:rPr lang="el-GR" sz="2800" dirty="0"/>
              <a:t>, αλλά και το ευρύτερο κοινωνικό σύνολο στις ολυμπιακές αξίες</a:t>
            </a:r>
          </a:p>
          <a:p>
            <a:pPr>
              <a:buNone/>
            </a:pPr>
            <a:endParaRPr lang="el-GR" sz="2800" i="1" dirty="0"/>
          </a:p>
          <a:p>
            <a:pPr>
              <a:buNone/>
            </a:pPr>
            <a:r>
              <a:rPr lang="el-GR" sz="2800" i="1" dirty="0"/>
              <a:t>Εκπαιδευτικό υλικό: ο Ολυμπισμός και το σχολείο</a:t>
            </a:r>
          </a:p>
          <a:p>
            <a:pPr>
              <a:buNone/>
            </a:pP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3657600" y="1295400"/>
            <a:ext cx="1524000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4313" indent="-214313" algn="just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	</a:t>
            </a:r>
            <a:r>
              <a:rPr lang="el-GR" sz="2400" b="1" dirty="0">
                <a:latin typeface="+mn-lt"/>
              </a:rPr>
              <a:t>Στόχοι</a:t>
            </a:r>
          </a:p>
        </p:txBody>
      </p:sp>
      <p:pic>
        <p:nvPicPr>
          <p:cNvPr id="5" name="Picture 5" descr="C:\Users\Family\Desktop\teaching 2023\Διαπολιτισμικές πρακτικές N102\foto power point\New folder\objectives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457200"/>
            <a:ext cx="1905000" cy="1905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7 - Εικόνα" descr="μοντρεαλ 197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400" y="0"/>
            <a:ext cx="1752600" cy="20269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cs typeface="Times New Roman" pitchFamily="18" charset="0"/>
              </a:rPr>
              <a:t>Ο.Α. Μόντρεαλ, 1976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905000"/>
            <a:ext cx="8839200" cy="3276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400" dirty="0"/>
              <a:t>Πληροφορίες, γνώσεις πάνω σε θέματα σχετικά με την </a:t>
            </a:r>
            <a:r>
              <a:rPr lang="el-GR" sz="2400" b="1" dirty="0"/>
              <a:t>ιστορία και τη φιλοσοφία </a:t>
            </a:r>
            <a:r>
              <a:rPr lang="el-GR" sz="2400" dirty="0"/>
              <a:t>των αρχαίων και σύγχρονων ολυμπιακών αγώνων, τον Ολυμπισμό, τις ολυμπιακές αξίες, τον αθλητισμό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/>
              <a:t>Κινητικές και εικαστικές δραστηριότητες </a:t>
            </a:r>
            <a:r>
              <a:rPr lang="el-GR" sz="2400" dirty="0"/>
              <a:t>οι οποίες υλοποιούνταν στο σχολικό περιβάλλον (ολυμπιακά 15νθήμερο, </a:t>
            </a:r>
            <a:r>
              <a:rPr lang="el-GR" sz="2400" dirty="0" err="1"/>
              <a:t>φεστιβαλ</a:t>
            </a:r>
            <a:r>
              <a:rPr lang="el-GR" sz="2400" dirty="0"/>
              <a:t> αθλητισμού, γυμναστικής και δημιουργικού χορού, εκδηλώσεις, διαγωνισμοί πλαστικών τεχνών. 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533400" y="1295400"/>
            <a:ext cx="2286000" cy="461665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4313" indent="-214313" algn="just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b="1" dirty="0">
                <a:latin typeface="+mn-lt"/>
              </a:rPr>
              <a:t>Βασικοί άξονες </a:t>
            </a:r>
          </a:p>
        </p:txBody>
      </p:sp>
      <p:pic>
        <p:nvPicPr>
          <p:cNvPr id="5" name="4 - Εικόνα" descr="μοντρεαλ 197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0"/>
            <a:ext cx="1752600" cy="2026920"/>
          </a:xfrm>
          <a:prstGeom prst="rect">
            <a:avLst/>
          </a:prstGeom>
        </p:spPr>
      </p:pic>
      <p:sp>
        <p:nvSpPr>
          <p:cNvPr id="8" name="7 - TextBox"/>
          <p:cNvSpPr txBox="1"/>
          <p:nvPr/>
        </p:nvSpPr>
        <p:spPr>
          <a:xfrm>
            <a:off x="228600" y="4800600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>
                <a:latin typeface="+mn-lt"/>
              </a:rPr>
              <a:t>Το πρόγραμμα πραγματοποιήθηκε μέσω του μαθήματος της ΦΑ αλλά και όλων των μαθημάτων του Αναλυτικού Προγράμματος και απευθύνθηκε στους μαθητές Α/</a:t>
            </a:r>
            <a:r>
              <a:rPr lang="el-GR" sz="2400" dirty="0" err="1">
                <a:latin typeface="+mn-lt"/>
              </a:rPr>
              <a:t>βάθμιας</a:t>
            </a:r>
            <a:r>
              <a:rPr lang="el-GR" sz="2400" dirty="0">
                <a:latin typeface="+mn-lt"/>
              </a:rPr>
              <a:t>, Β/</a:t>
            </a:r>
            <a:r>
              <a:rPr lang="el-GR" sz="2400" dirty="0" err="1">
                <a:latin typeface="+mn-lt"/>
              </a:rPr>
              <a:t>βάθμιας</a:t>
            </a:r>
            <a:r>
              <a:rPr lang="el-GR" sz="2400" dirty="0">
                <a:latin typeface="+mn-lt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66560" y="4876800"/>
            <a:ext cx="237744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cs typeface="Times New Roman" pitchFamily="18" charset="0"/>
              </a:rPr>
              <a:t>Χειμερινοί Ο.Α. </a:t>
            </a:r>
            <a:r>
              <a:rPr lang="el-GR" sz="4000" b="1" dirty="0" err="1">
                <a:cs typeface="Times New Roman" pitchFamily="18" charset="0"/>
              </a:rPr>
              <a:t>Κάλγκαρυ</a:t>
            </a:r>
            <a:r>
              <a:rPr lang="el-GR" sz="4000" b="1" dirty="0">
                <a:cs typeface="Times New Roman" pitchFamily="18" charset="0"/>
              </a:rPr>
              <a:t>, 1998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2743200"/>
            <a:ext cx="8077200" cy="3276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l-GR" sz="2400" dirty="0"/>
              <a:t>Η Ο.Π. εισήχθη στο αναλυτικό πρόγραμμα όχι ως ένα ξεχωριστό αντικείμενο διδασκαλίας αλλά ως επιλογή.</a:t>
            </a:r>
          </a:p>
          <a:p>
            <a:pPr>
              <a:buFont typeface="Wingdings" pitchFamily="2" charset="2"/>
              <a:buChar char="§"/>
            </a:pPr>
            <a:r>
              <a:rPr lang="el-GR" sz="2400" dirty="0"/>
              <a:t>Σχεδιάστηκαν εγχειρίδια για την πρωτοβάθμια και την δευτεροβάθμια εκπαίδευση</a:t>
            </a:r>
          </a:p>
          <a:p>
            <a:pPr>
              <a:buFont typeface="Wingdings" pitchFamily="2" charset="2"/>
              <a:buChar char="§"/>
            </a:pPr>
            <a:r>
              <a:rPr lang="el-GR" sz="2400" b="1" dirty="0"/>
              <a:t>Ενσωματώθηκε </a:t>
            </a:r>
            <a:r>
              <a:rPr lang="el-GR" sz="2400" dirty="0"/>
              <a:t>στα μαθήματα γλώσσας, μαθηματικών, ΦΑ και καλλιτεχνικών. </a:t>
            </a:r>
          </a:p>
          <a:p>
            <a:pPr>
              <a:buNone/>
            </a:pP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>
            <a:off x="381000" y="1219200"/>
            <a:ext cx="8229600" cy="1200329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14313" indent="-214313" algn="just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	Τα αθλητικά και ολυμπιακά θέματα θα μπορούσαν να παρακινήσουν τους μαθητές να συμμετέχουν με μεγαλύτερο ενθουσιασμό σε εκπαιδευτικές δραστηριότητες.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3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>
                <a:cs typeface="Times New Roman" pitchFamily="18" charset="0"/>
              </a:rPr>
              <a:t>Χειμερινοί Ο.Α. </a:t>
            </a:r>
            <a:r>
              <a:rPr lang="el-GR" sz="4000" b="1" dirty="0" err="1">
                <a:cs typeface="Times New Roman" pitchFamily="18" charset="0"/>
              </a:rPr>
              <a:t>Κάλγκαρυ</a:t>
            </a:r>
            <a:r>
              <a:rPr lang="el-GR" sz="4000" b="1" dirty="0">
                <a:cs typeface="Times New Roman" pitchFamily="18" charset="0"/>
              </a:rPr>
              <a:t>, 1998</a:t>
            </a:r>
            <a:endParaRPr lang="en-US" sz="4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0" y="1295400"/>
            <a:ext cx="8077200" cy="3276600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2400" b="1" i="1" dirty="0">
              <a:solidFill>
                <a:schemeClr val="accent2"/>
              </a:solidFill>
            </a:endParaRPr>
          </a:p>
          <a:p>
            <a:pPr>
              <a:buNone/>
            </a:pPr>
            <a:endParaRPr lang="el-GR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69380" y="4629150"/>
            <a:ext cx="2674620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Ορθογώνιο"/>
          <p:cNvSpPr/>
          <p:nvPr/>
        </p:nvSpPr>
        <p:spPr>
          <a:xfrm>
            <a:off x="2057400" y="1524000"/>
            <a:ext cx="66294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4313" indent="-214313" algn="ctr" eaLnBrk="1" hangingPunct="1">
              <a:buSzPct val="45000"/>
              <a:buNone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b="1" dirty="0">
                <a:latin typeface="+mn-lt"/>
              </a:rPr>
              <a:t>Αρχές μάθησης</a:t>
            </a: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endParaRPr lang="el-GR" sz="2400" dirty="0">
              <a:latin typeface="+mn-lt"/>
            </a:endParaRP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Η μάθηση προϋποθέτει την </a:t>
            </a:r>
            <a:r>
              <a:rPr lang="el-GR" sz="2400" b="1" dirty="0">
                <a:latin typeface="+mn-lt"/>
              </a:rPr>
              <a:t>ενεργό συμμετοχή </a:t>
            </a:r>
            <a:r>
              <a:rPr lang="el-GR" sz="2400" dirty="0">
                <a:latin typeface="+mn-lt"/>
              </a:rPr>
              <a:t>των μαθητών/τριών.</a:t>
            </a: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Οι άνθρωποι μαθαίνουν με </a:t>
            </a:r>
            <a:r>
              <a:rPr lang="el-GR" sz="2400" b="1" dirty="0">
                <a:latin typeface="+mn-lt"/>
              </a:rPr>
              <a:t>διαφορετικούς τρόπους</a:t>
            </a:r>
            <a:r>
              <a:rPr lang="el-GR" sz="2400" dirty="0">
                <a:latin typeface="+mn-lt"/>
              </a:rPr>
              <a:t> και σε διαφορετικούς ρυθμούς.</a:t>
            </a:r>
          </a:p>
          <a:p>
            <a:pPr marL="214313" indent="-214313" eaLnBrk="1" hangingPunct="1">
              <a:buSzPct val="45000"/>
              <a:buFont typeface="Wingdings" pitchFamily="2" charset="2"/>
              <a:buChar char="§"/>
              <a:tabLst>
                <a:tab pos="214313" algn="l"/>
                <a:tab pos="319088" algn="l"/>
                <a:tab pos="768350" algn="l"/>
                <a:tab pos="1217613" algn="l"/>
                <a:tab pos="1666875" algn="l"/>
                <a:tab pos="2116138" algn="l"/>
                <a:tab pos="2565400" algn="l"/>
                <a:tab pos="3014663" algn="l"/>
                <a:tab pos="3463925" algn="l"/>
                <a:tab pos="3913188" algn="l"/>
                <a:tab pos="4362450" algn="l"/>
                <a:tab pos="4811713" algn="l"/>
                <a:tab pos="5260975" algn="l"/>
                <a:tab pos="5710238" algn="l"/>
                <a:tab pos="6159500" algn="l"/>
                <a:tab pos="6608763" algn="l"/>
                <a:tab pos="7058025" algn="l"/>
                <a:tab pos="7507288" algn="l"/>
                <a:tab pos="7956550" algn="l"/>
                <a:tab pos="8405813" algn="l"/>
                <a:tab pos="8855075" algn="l"/>
              </a:tabLst>
              <a:defRPr/>
            </a:pPr>
            <a:r>
              <a:rPr lang="el-GR" sz="2400" dirty="0">
                <a:latin typeface="+mn-lt"/>
              </a:rPr>
              <a:t>Η μάθηση είναι και </a:t>
            </a:r>
            <a:r>
              <a:rPr lang="el-GR" sz="2400" b="1" dirty="0">
                <a:latin typeface="+mn-lt"/>
              </a:rPr>
              <a:t>ατομική και συλλογική διαδικασία.</a:t>
            </a:r>
          </a:p>
        </p:txBody>
      </p:sp>
      <p:pic>
        <p:nvPicPr>
          <p:cNvPr id="8" name="7 - Εικόνα" descr="downloadlk.jfif"/>
          <p:cNvPicPr>
            <a:picLocks noChangeAspect="1"/>
          </p:cNvPicPr>
          <p:nvPr/>
        </p:nvPicPr>
        <p:blipFill>
          <a:blip r:embed="rId4"/>
          <a:srcRect l="16129" t="30146" r="19355"/>
          <a:stretch>
            <a:fillRect/>
          </a:stretch>
        </p:blipFill>
        <p:spPr>
          <a:xfrm>
            <a:off x="-30480" y="1905000"/>
            <a:ext cx="2057400" cy="16685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11430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Fair Play Canada Association</a:t>
            </a:r>
            <a:endParaRPr lang="el-GR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763000" cy="1371600"/>
          </a:xfrm>
          <a:ln w="1905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l-GR" sz="2400" dirty="0"/>
              <a:t>	Διακήρυξη: Ο αθλητισμός και η φυσική δραστηριότητα είναι σημαντικές για έναν τρόπο ζωής και μπορούν να διδάξουν σημαντικές κοινωνικές αξίες για το συναγωνισμό, για το τι σημαίνει επιτυχία, αποτυχία, για την ευγενή άμιλλα. 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1905000" y="3733800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latin typeface="+mn-lt"/>
              </a:rPr>
              <a:t>Στόχος: </a:t>
            </a:r>
          </a:p>
          <a:p>
            <a:pPr algn="just"/>
            <a:r>
              <a:rPr lang="el-GR" sz="2400" dirty="0">
                <a:latin typeface="+mn-lt"/>
              </a:rPr>
              <a:t>Η </a:t>
            </a:r>
            <a:r>
              <a:rPr lang="el-GR" sz="2400" b="1" dirty="0">
                <a:latin typeface="+mn-lt"/>
              </a:rPr>
              <a:t>ευαισθητοποίηση </a:t>
            </a:r>
            <a:r>
              <a:rPr lang="el-GR" sz="2400" dirty="0">
                <a:latin typeface="+mn-lt"/>
              </a:rPr>
              <a:t>του κοινού να δράσει υπέρ του αθλητικού πνεύματος.</a:t>
            </a:r>
          </a:p>
        </p:txBody>
      </p:sp>
      <p:pic>
        <p:nvPicPr>
          <p:cNvPr id="9" name="Picture 5" descr="C:\Users\Family\Desktop\teaching 2023\Διαπολιτισμικές πρακτικές N102\foto power point\New folder\objective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581400"/>
            <a:ext cx="1905000" cy="1905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4D08E55-19A4-4E8C-8093-1EBC7E9F8F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52766</TotalTime>
  <Words>1402</Words>
  <Application>Microsoft Office PowerPoint</Application>
  <PresentationFormat>Προβολή στην οθόνη (4:3)</PresentationFormat>
  <Paragraphs>176</Paragraphs>
  <Slides>20</Slides>
  <Notes>18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Arial</vt:lpstr>
      <vt:lpstr>Calibri</vt:lpstr>
      <vt:lpstr>Garamond</vt:lpstr>
      <vt:lpstr>Wingdings</vt:lpstr>
      <vt:lpstr>Θέμα του Office</vt:lpstr>
      <vt:lpstr>Παρουσίαση του PowerPoint</vt:lpstr>
      <vt:lpstr>Εκπαιδευτικά συστήματα</vt:lpstr>
      <vt:lpstr>Προγράμματα Ολυμπιακής Παιδείας</vt:lpstr>
      <vt:lpstr>Ο.Α. Μόναχο, 1972</vt:lpstr>
      <vt:lpstr>Ο.Α. Μόντρεαλ, 1976</vt:lpstr>
      <vt:lpstr>Ο.Α. Μόντρεαλ, 1976</vt:lpstr>
      <vt:lpstr>Χειμερινοί Ο.Α. Κάλγκαρυ, 1998</vt:lpstr>
      <vt:lpstr>Χειμερινοί Ο.Α. Κάλγκαρυ, 1998</vt:lpstr>
      <vt:lpstr>Fair Play Canada Association</vt:lpstr>
      <vt:lpstr>Fair Play Canada Association</vt:lpstr>
      <vt:lpstr>Keep the spirit alive  IOC (1995)</vt:lpstr>
      <vt:lpstr> Ο.Α. Ναγκάνο (1998) &amp; Σίδνευ (2000)</vt:lpstr>
      <vt:lpstr>Ο.Α. Σίδνευ (2000)</vt:lpstr>
      <vt:lpstr>Ο.Α. Σίδνευ (2000)</vt:lpstr>
      <vt:lpstr> Χειμερινοί Ο. Α. Σαλτ Λέικ (2002)</vt:lpstr>
      <vt:lpstr> Ο.Α. Πεκίνου (2008)</vt:lpstr>
      <vt:lpstr> «Αθλητισμός, Σχολεία &amp; Αξίες της Ολυμπιακής Ιδέας στην Ευρώπη»</vt:lpstr>
      <vt:lpstr> «Αθλητισμός, Σχολεία &amp; Αξίες της Ολυμπιακής Ιδέας στην Ευρώπη»</vt:lpstr>
      <vt:lpstr>Διδάσκοντας την Ολυμπιακή Παιδεία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Thessaly Department of Physical Education  &amp; Sport Science</dc:title>
  <dc:creator>dafu</dc:creator>
  <dc:description>2010 puzzle piece powerpoint template from presentationpro.com</dc:description>
  <cp:lastModifiedBy>Eri Morela</cp:lastModifiedBy>
  <cp:revision>501</cp:revision>
  <dcterms:created xsi:type="dcterms:W3CDTF">2012-09-14T15:43:49Z</dcterms:created>
  <dcterms:modified xsi:type="dcterms:W3CDTF">2024-10-21T07:12:14Z</dcterms:modified>
  <cp:category>2010 business concepts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TC018813489991</vt:lpwstr>
  </property>
</Properties>
</file>