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3BCB-AC6B-4FE4-897E-F3D52B41B451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C2BB1-A0CD-4A65-B379-B47495012BCE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- Έλλειψη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6" name="15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7" name="6 - Ευθεία γραμμή σύνδεσης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E3D566-C47B-4C90-BE29-2BCD7A3C2E70}" type="datetimeFigureOut">
              <a:rPr lang="el-GR" smtClean="0"/>
              <a:pPr/>
              <a:t>13/5/2020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C7C8AE5-A6EE-4528-B4AB-0E94B5F8171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714752"/>
            <a:ext cx="8305800" cy="1714512"/>
          </a:xfrm>
        </p:spPr>
        <p:txBody>
          <a:bodyPr/>
          <a:lstStyle/>
          <a:p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ДА/НЕ ВЪПРОС </a:t>
            </a:r>
            <a:endParaRPr lang="el-GR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423764"/>
          </a:xfrm>
        </p:spPr>
        <p:txBody>
          <a:bodyPr/>
          <a:lstStyle/>
          <a:p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–въпрос </a:t>
            </a:r>
            <a:endParaRPr lang="el-G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57158" y="142852"/>
            <a:ext cx="857255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g-BG" b="1" dirty="0" smtClean="0"/>
          </a:p>
          <a:p>
            <a:endParaRPr lang="bg-BG" b="1" dirty="0" smtClean="0"/>
          </a:p>
          <a:p>
            <a:endParaRPr lang="bg-BG" b="1" dirty="0" smtClean="0"/>
          </a:p>
          <a:p>
            <a:r>
              <a:rPr lang="bg-BG" dirty="0" smtClean="0"/>
              <a:t>Съставете всички възможни ли- въпроси! </a:t>
            </a:r>
          </a:p>
          <a:p>
            <a:endParaRPr lang="bg-BG" dirty="0" smtClean="0"/>
          </a:p>
          <a:p>
            <a:r>
              <a:rPr lang="bg-BG" b="1" dirty="0" smtClean="0"/>
              <a:t> </a:t>
            </a:r>
            <a:r>
              <a:rPr lang="bg-BG" sz="2400" b="1" dirty="0" smtClean="0"/>
              <a:t>Към 18 часа Яна бързо излезе от входа сама.   </a:t>
            </a:r>
            <a:endParaRPr lang="el-GR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1000108"/>
            <a:ext cx="8786874" cy="500066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bg-BG" sz="24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ЛИ-ВЪПРОС</a:t>
            </a:r>
            <a:r>
              <a:rPr lang="bg-BG" sz="2400" dirty="0" smtClean="0">
                <a:latin typeface="+mj-lt"/>
              </a:rPr>
              <a:t> МОЖЕ ДА СЕ ЗАДАВА КЪМ ВСЯКА ПЪЛНОЗНАЧНА ДУМА В ИЗРЕЧЕНИЕТО</a:t>
            </a:r>
            <a:endParaRPr lang="en-US" sz="2400" dirty="0" smtClean="0">
              <a:latin typeface="+mj-lt"/>
            </a:endParaRPr>
          </a:p>
          <a:p>
            <a:pPr algn="ctr"/>
            <a:r>
              <a:rPr lang="bg-BG" sz="2400" b="1" i="1" dirty="0" smtClean="0">
                <a:solidFill>
                  <a:schemeClr val="accent2">
                    <a:lumMod val="50000"/>
                  </a:schemeClr>
                </a:solidFill>
              </a:rPr>
              <a:t>ЛИ </a:t>
            </a:r>
            <a:r>
              <a:rPr lang="el-GR" sz="24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2400" b="1" i="1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el-GR" sz="2400" i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ερώτηση μπορεί  να σχηματίζεται προς κάθε λέξη με συγκεκριμένη σημασία</a:t>
            </a:r>
            <a:r>
              <a:rPr lang="el-GR" sz="2400" i="1" dirty="0" smtClean="0">
                <a:solidFill>
                  <a:schemeClr val="bg2">
                    <a:lumMod val="25000"/>
                  </a:schemeClr>
                </a:solidFill>
              </a:rPr>
              <a:t> στην πρόταση</a:t>
            </a:r>
            <a:r>
              <a:rPr lang="el-GR" sz="2400" i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.</a:t>
            </a:r>
          </a:p>
          <a:p>
            <a:pPr algn="ctr"/>
            <a:endParaRPr lang="bg-BG" sz="2400" i="1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>
              <a:buNone/>
            </a:pPr>
            <a:r>
              <a:rPr lang="el-GR" sz="2400" dirty="0" smtClean="0">
                <a:latin typeface="+mj-lt"/>
              </a:rPr>
              <a:t>     </a:t>
            </a:r>
            <a:r>
              <a:rPr lang="bg-BG" sz="2000" dirty="0" smtClean="0">
                <a:latin typeface="+mj-lt"/>
              </a:rPr>
              <a:t>ТОВА Е  МАЙКАТА НА АНА.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000" i="1" dirty="0" smtClean="0">
                <a:latin typeface="+mj-lt"/>
              </a:rPr>
              <a:t>    </a:t>
            </a:r>
            <a:r>
              <a:rPr lang="bg-BG" sz="2000" i="1" dirty="0" smtClean="0">
                <a:latin typeface="+mj-lt"/>
              </a:rPr>
              <a:t> </a:t>
            </a:r>
            <a:r>
              <a:rPr lang="el-GR" sz="2000" i="1" dirty="0" smtClean="0"/>
              <a:t>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Αυτή</a:t>
            </a:r>
            <a:r>
              <a:rPr lang="el-GR" sz="2000" i="1" dirty="0" smtClean="0"/>
              <a:t>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είναι η μητέρα της Άννας</a:t>
            </a:r>
            <a:r>
              <a:rPr lang="el-GR" sz="2000" i="1" dirty="0" smtClean="0"/>
              <a:t>. </a:t>
            </a:r>
          </a:p>
          <a:p>
            <a:pPr>
              <a:buNone/>
            </a:pPr>
            <a:r>
              <a:rPr lang="el-GR" sz="2000" i="1" dirty="0" smtClean="0">
                <a:latin typeface="+mj-lt"/>
              </a:rPr>
              <a:t> 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000" dirty="0" smtClean="0">
                <a:latin typeface="+mj-lt"/>
              </a:rPr>
              <a:t>      </a:t>
            </a:r>
            <a:r>
              <a:rPr lang="bg-BG" sz="2000" dirty="0" smtClean="0">
                <a:latin typeface="+mj-lt"/>
              </a:rPr>
              <a:t>ТОВА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</a:t>
            </a:r>
            <a:r>
              <a:rPr lang="bg-BG" sz="2000" dirty="0" smtClean="0">
                <a:latin typeface="+mj-lt"/>
              </a:rPr>
              <a:t> Е МАЙКАТА НА АНА? –  </a:t>
            </a:r>
            <a:r>
              <a:rPr lang="el-GR" sz="2000" dirty="0" smtClean="0">
                <a:latin typeface="+mj-lt"/>
              </a:rPr>
              <a:t>  </a:t>
            </a:r>
            <a:r>
              <a:rPr lang="bg-BG" sz="2000" dirty="0" smtClean="0">
                <a:latin typeface="+mj-lt"/>
              </a:rPr>
              <a:t>ДА , ТОВА Е.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000" dirty="0" smtClean="0">
                <a:latin typeface="+mj-lt"/>
              </a:rPr>
              <a:t>      </a:t>
            </a:r>
            <a:r>
              <a:rPr lang="bg-BG" sz="2000" dirty="0" smtClean="0">
                <a:latin typeface="+mj-lt"/>
              </a:rPr>
              <a:t>ТОВА МАЙКАТА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</a:t>
            </a:r>
            <a:r>
              <a:rPr lang="bg-BG" sz="2000" dirty="0" smtClean="0">
                <a:latin typeface="+mj-lt"/>
              </a:rPr>
              <a:t> Е НА АНА? –  </a:t>
            </a:r>
            <a:r>
              <a:rPr lang="el-GR" sz="2000" dirty="0" smtClean="0">
                <a:latin typeface="+mj-lt"/>
              </a:rPr>
              <a:t>  </a:t>
            </a:r>
            <a:r>
              <a:rPr lang="bg-BG" sz="2000" dirty="0" smtClean="0">
                <a:latin typeface="+mj-lt"/>
              </a:rPr>
              <a:t>ДА,  ТОВА Е.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000" dirty="0" smtClean="0">
                <a:latin typeface="+mj-lt"/>
              </a:rPr>
              <a:t>      </a:t>
            </a:r>
            <a:r>
              <a:rPr lang="bg-BG" sz="2000" dirty="0" smtClean="0">
                <a:latin typeface="+mj-lt"/>
              </a:rPr>
              <a:t>ТОВА МАЙКАТА НА АНА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</a:t>
            </a:r>
            <a:r>
              <a:rPr lang="bg-BG" sz="2000" dirty="0" smtClean="0">
                <a:latin typeface="+mj-lt"/>
              </a:rPr>
              <a:t> Е? –  </a:t>
            </a:r>
            <a:r>
              <a:rPr lang="el-GR" sz="2000" dirty="0" smtClean="0">
                <a:latin typeface="+mj-lt"/>
              </a:rPr>
              <a:t>   </a:t>
            </a:r>
            <a:r>
              <a:rPr lang="bg-BG" sz="2000" dirty="0" smtClean="0">
                <a:latin typeface="+mj-lt"/>
              </a:rPr>
              <a:t>ДА , ТОВА Е. 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000" dirty="0" smtClean="0">
                <a:latin typeface="+mj-lt"/>
              </a:rPr>
              <a:t> </a:t>
            </a:r>
            <a:r>
              <a:rPr lang="el-GR" sz="2000" dirty="0" smtClean="0">
                <a:latin typeface="+mj-lt"/>
              </a:rPr>
              <a:t>     </a:t>
            </a:r>
            <a:r>
              <a:rPr lang="bg-BG" sz="2000" dirty="0" smtClean="0">
                <a:latin typeface="+mj-lt"/>
              </a:rPr>
              <a:t>Това нейната майка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</a:t>
            </a:r>
            <a:r>
              <a:rPr lang="bg-BG" sz="2000" dirty="0" smtClean="0">
                <a:latin typeface="+mj-lt"/>
              </a:rPr>
              <a:t> е ?</a:t>
            </a:r>
          </a:p>
          <a:p>
            <a:pPr>
              <a:buNone/>
            </a:pPr>
            <a:r>
              <a:rPr lang="bg-BG" sz="2000" dirty="0" smtClean="0">
                <a:latin typeface="+mj-lt"/>
              </a:rPr>
              <a:t> </a:t>
            </a:r>
            <a:r>
              <a:rPr lang="bg-BG" sz="2000" dirty="0" smtClean="0">
                <a:latin typeface="+mj-lt"/>
              </a:rPr>
              <a:t>     Това майка й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ли</a:t>
            </a:r>
            <a:r>
              <a:rPr lang="bg-BG" sz="2000" dirty="0" smtClean="0">
                <a:latin typeface="+mj-lt"/>
              </a:rPr>
              <a:t>  е ? </a:t>
            </a:r>
            <a:endParaRPr lang="el-GR" sz="2000" dirty="0" smtClean="0">
              <a:latin typeface="+mj-lt"/>
            </a:endParaRPr>
          </a:p>
          <a:p>
            <a:pPr>
              <a:buNone/>
            </a:pPr>
            <a:r>
              <a:rPr lang="el-GR" sz="2400" dirty="0" smtClean="0">
                <a:latin typeface="+mj-lt"/>
              </a:rPr>
              <a:t>    </a:t>
            </a:r>
            <a:r>
              <a:rPr lang="bg-BG" sz="2400" dirty="0" smtClean="0">
                <a:latin typeface="+mj-lt"/>
              </a:rPr>
              <a:t> </a:t>
            </a:r>
            <a:endParaRPr lang="el-GR" sz="2400" dirty="0">
              <a:latin typeface="+mj-lt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72518" cy="704832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–въпрос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857232"/>
            <a:ext cx="8786874" cy="5238768"/>
          </a:xfrm>
        </p:spPr>
        <p:txBody>
          <a:bodyPr>
            <a:normAutofit lnSpcReduction="10000"/>
          </a:bodyPr>
          <a:lstStyle/>
          <a:p>
            <a:pPr algn="ctr"/>
            <a:r>
              <a:rPr lang="bg-BG" sz="3200" dirty="0" smtClean="0"/>
              <a:t>глагол + ли + </a:t>
            </a:r>
            <a:r>
              <a:rPr lang="el-GR" sz="3200" dirty="0" smtClean="0"/>
              <a:t>(</a:t>
            </a:r>
            <a:r>
              <a:rPr lang="bg-BG" sz="3200" dirty="0" smtClean="0"/>
              <a:t>разширение</a:t>
            </a:r>
            <a:r>
              <a:rPr lang="el-GR" sz="3200" dirty="0" smtClean="0"/>
              <a:t>)</a:t>
            </a:r>
          </a:p>
          <a:p>
            <a:pPr algn="ctr"/>
            <a:r>
              <a:rPr lang="el-GR" sz="1600" i="1" dirty="0" smtClean="0"/>
              <a:t>Ρήμα</a:t>
            </a:r>
            <a:r>
              <a:rPr lang="el-GR" sz="3200" i="1" dirty="0" smtClean="0"/>
              <a:t> </a:t>
            </a:r>
            <a:r>
              <a:rPr lang="bg-BG" sz="3200" i="1" dirty="0" smtClean="0"/>
              <a:t> </a:t>
            </a:r>
            <a:r>
              <a:rPr lang="el-GR" sz="1600" i="1" dirty="0" smtClean="0"/>
              <a:t>+</a:t>
            </a:r>
            <a:r>
              <a:rPr lang="bg-BG" sz="1600" b="1" i="1" dirty="0" smtClean="0">
                <a:solidFill>
                  <a:schemeClr val="accent2">
                    <a:lumMod val="50000"/>
                  </a:schemeClr>
                </a:solidFill>
              </a:rPr>
              <a:t> ли</a:t>
            </a:r>
            <a:r>
              <a:rPr lang="el-GR" sz="1600" i="1" dirty="0" smtClean="0"/>
              <a:t> + επέκταση </a:t>
            </a:r>
            <a:endParaRPr lang="bg-BG" sz="1600" i="1" dirty="0" smtClean="0"/>
          </a:p>
          <a:p>
            <a:pPr algn="ctr"/>
            <a:endParaRPr lang="bg-BG" sz="3200" dirty="0" smtClean="0"/>
          </a:p>
          <a:p>
            <a:pPr>
              <a:buNone/>
            </a:pPr>
            <a:r>
              <a:rPr lang="bg-BG" sz="3200" dirty="0" smtClean="0"/>
              <a:t>             Работиш </a:t>
            </a:r>
            <a:r>
              <a:rPr lang="bg-BG" sz="32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200" dirty="0" smtClean="0"/>
              <a:t>?</a:t>
            </a:r>
            <a:r>
              <a:rPr lang="el-GR" sz="3200" dirty="0" smtClean="0"/>
              <a:t>            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Δουλεύεις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r>
              <a:rPr lang="en-US" sz="32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sz="3200" dirty="0" smtClean="0"/>
              <a:t> </a:t>
            </a:r>
            <a:endParaRPr lang="bg-BG" sz="3200" dirty="0" smtClean="0"/>
          </a:p>
          <a:p>
            <a:pPr>
              <a:buNone/>
            </a:pPr>
            <a:r>
              <a:rPr lang="bg-BG" sz="3200" dirty="0" smtClean="0"/>
              <a:t> </a:t>
            </a:r>
            <a:endParaRPr lang="el-GR" sz="3200" dirty="0" smtClean="0"/>
          </a:p>
          <a:p>
            <a:pPr>
              <a:buNone/>
            </a:pPr>
            <a:r>
              <a:rPr lang="bg-BG" sz="3200" dirty="0" smtClean="0"/>
              <a:t>             Работиш </a:t>
            </a:r>
            <a:r>
              <a:rPr lang="bg-BG" sz="32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200" dirty="0" smtClean="0"/>
              <a:t> вечер?</a:t>
            </a:r>
            <a:r>
              <a:rPr lang="en-US" sz="3200" dirty="0" smtClean="0"/>
              <a:t> </a:t>
            </a:r>
            <a:r>
              <a:rPr lang="el-GR" sz="3200" dirty="0" smtClean="0"/>
              <a:t> 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Δουλεύεις  βράδυ</a:t>
            </a:r>
            <a:r>
              <a:rPr lang="en-US" sz="32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2000" dirty="0" smtClean="0"/>
          </a:p>
          <a:p>
            <a:pPr>
              <a:buNone/>
            </a:pPr>
            <a:r>
              <a:rPr lang="bg-BG" sz="3200" dirty="0" smtClean="0"/>
              <a:t> </a:t>
            </a:r>
          </a:p>
          <a:p>
            <a:pPr>
              <a:buNone/>
            </a:pPr>
            <a:r>
              <a:rPr lang="bg-BG" sz="3200" dirty="0" smtClean="0"/>
              <a:t>             Учиш </a:t>
            </a:r>
            <a:r>
              <a:rPr lang="bg-BG" sz="32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200" dirty="0" smtClean="0"/>
              <a:t>? </a:t>
            </a:r>
            <a:r>
              <a:rPr lang="el-GR" sz="3200" dirty="0" smtClean="0"/>
              <a:t>                 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Μαθαίνεις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r>
              <a:rPr lang="el-GR" sz="3200" dirty="0" smtClean="0"/>
              <a:t>  </a:t>
            </a:r>
            <a:endParaRPr lang="bg-BG" sz="3200" dirty="0" smtClean="0"/>
          </a:p>
          <a:p>
            <a:pPr>
              <a:buNone/>
            </a:pPr>
            <a:endParaRPr lang="bg-BG" sz="3200" dirty="0" smtClean="0"/>
          </a:p>
          <a:p>
            <a:pPr>
              <a:buNone/>
            </a:pPr>
            <a:r>
              <a:rPr lang="bg-BG" sz="3200" dirty="0" smtClean="0"/>
              <a:t>             Учиш </a:t>
            </a:r>
            <a:r>
              <a:rPr lang="bg-BG" sz="32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200" dirty="0" smtClean="0"/>
              <a:t> български?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Μαθαίνεις βουλγάρικα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</a:rPr>
              <a:t> ;</a:t>
            </a:r>
            <a:endParaRPr lang="el-GR" sz="2000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90518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–въпрос 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42844" y="714356"/>
            <a:ext cx="8929750" cy="5929354"/>
          </a:xfrm>
        </p:spPr>
        <p:txBody>
          <a:bodyPr>
            <a:normAutofit fontScale="92500" lnSpcReduction="20000"/>
          </a:bodyPr>
          <a:lstStyle/>
          <a:p>
            <a:r>
              <a:rPr lang="bg-BG" dirty="0" smtClean="0"/>
              <a:t> </a:t>
            </a:r>
            <a:r>
              <a:rPr lang="bg-BG" sz="2400" dirty="0" smtClean="0"/>
              <a:t>дума за уточнение + глагол + </a:t>
            </a:r>
            <a:r>
              <a:rPr lang="bg-BG" sz="24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400" dirty="0" smtClean="0"/>
              <a:t> + </a:t>
            </a:r>
            <a:r>
              <a:rPr lang="el-GR" sz="2400" dirty="0" smtClean="0"/>
              <a:t>(</a:t>
            </a:r>
            <a:r>
              <a:rPr lang="bg-BG" sz="2400" dirty="0" smtClean="0"/>
              <a:t>разширение</a:t>
            </a:r>
            <a:r>
              <a:rPr lang="el-GR" sz="2400" dirty="0" smtClean="0"/>
              <a:t>)</a:t>
            </a:r>
          </a:p>
          <a:p>
            <a:r>
              <a:rPr lang="el-GR" sz="1800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Λέξη προς διευκρίνηση + ρήμα +</a:t>
            </a:r>
            <a:r>
              <a:rPr lang="bg-BG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bg-BG" sz="2000" b="1" i="1" dirty="0" smtClean="0">
                <a:solidFill>
                  <a:schemeClr val="bg2">
                    <a:lumMod val="25000"/>
                  </a:schemeClr>
                </a:solidFill>
              </a:rPr>
              <a:t>ли</a:t>
            </a:r>
            <a:r>
              <a:rPr lang="bg-BG" sz="20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sz="2000" i="1" dirty="0" smtClean="0">
                <a:solidFill>
                  <a:schemeClr val="bg2">
                    <a:lumMod val="25000"/>
                  </a:schemeClr>
                </a:solidFill>
              </a:rPr>
              <a:t>+ επέκταση </a:t>
            </a:r>
            <a:endParaRPr lang="bg-BG" sz="2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Български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учите?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el-GR" sz="1800" i="1" dirty="0" smtClean="0">
                <a:solidFill>
                  <a:schemeClr val="bg2">
                    <a:lumMod val="25000"/>
                  </a:schemeClr>
                </a:solidFill>
              </a:rPr>
              <a:t>Βουλγάρικα μαθαίνετε</a:t>
            </a:r>
            <a:r>
              <a:rPr lang="en-US" sz="1800" i="1" dirty="0" smtClean="0">
                <a:solidFill>
                  <a:schemeClr val="bg2">
                    <a:lumMod val="25000"/>
                  </a:schemeClr>
                </a:solidFill>
              </a:rPr>
              <a:t> ;</a:t>
            </a:r>
            <a:endParaRPr lang="bg-BG" sz="18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Като преподавател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работите?</a:t>
            </a:r>
            <a:r>
              <a:rPr lang="el-GR" sz="2800" dirty="0" smtClean="0"/>
              <a:t> </a:t>
            </a: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el-GR" sz="1800" i="1" dirty="0" smtClean="0">
                <a:solidFill>
                  <a:schemeClr val="bg2">
                    <a:lumMod val="25000"/>
                  </a:schemeClr>
                </a:solidFill>
              </a:rPr>
              <a:t>Ως καθηγητής δουλεύετε</a:t>
            </a:r>
            <a:r>
              <a:rPr lang="en-US" sz="1800" i="1" dirty="0" smtClean="0">
                <a:solidFill>
                  <a:schemeClr val="bg2">
                    <a:lumMod val="25000"/>
                  </a:schemeClr>
                </a:solidFill>
              </a:rPr>
              <a:t> ;</a:t>
            </a:r>
            <a:r>
              <a:rPr lang="el-GR" sz="18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bg-BG" sz="18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В университета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учите български?</a:t>
            </a:r>
            <a:endParaRPr lang="el-GR" sz="2800" dirty="0" smtClean="0"/>
          </a:p>
          <a:p>
            <a:pPr>
              <a:buNone/>
            </a:pPr>
            <a:r>
              <a:rPr lang="bg-BG" sz="2800" dirty="0" smtClean="0"/>
              <a:t> </a:t>
            </a:r>
            <a:r>
              <a:rPr lang="el-GR" sz="2800" dirty="0" smtClean="0"/>
              <a:t>                      </a:t>
            </a:r>
            <a:r>
              <a:rPr lang="el-GR" sz="1800" i="1" dirty="0" smtClean="0">
                <a:solidFill>
                  <a:schemeClr val="bg2">
                    <a:lumMod val="25000"/>
                  </a:schemeClr>
                </a:solidFill>
              </a:rPr>
              <a:t>Στο πανεπιστήμιο μαθαίνετε βουλγάρικα </a:t>
            </a:r>
            <a:r>
              <a:rPr lang="en-US" sz="18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18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Сега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учите български?</a:t>
            </a:r>
            <a:r>
              <a:rPr lang="el-GR" sz="2800" dirty="0" smtClean="0"/>
              <a:t> </a:t>
            </a: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Τώρα μαθαίνετε βουλγάρικα </a:t>
            </a:r>
            <a:r>
              <a:rPr lang="en-US" sz="19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               </a:t>
            </a:r>
            <a:endParaRPr lang="bg-BG" sz="19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Вчера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дойдоха?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Χθες ήρθαν</a:t>
            </a:r>
            <a:r>
              <a:rPr lang="en-US" sz="19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19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bg-BG" sz="2800" dirty="0" smtClean="0"/>
              <a:t>Много </a:t>
            </a:r>
            <a:r>
              <a:rPr lang="bg-BG" sz="28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800" dirty="0" smtClean="0"/>
              <a:t> стояха?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                     </a:t>
            </a:r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 Κάθισαν</a:t>
            </a:r>
            <a:r>
              <a:rPr lang="el-GR" sz="1900" i="1" dirty="0" smtClean="0"/>
              <a:t> </a:t>
            </a:r>
            <a:r>
              <a:rPr lang="el-GR" sz="1900" i="1" dirty="0" smtClean="0">
                <a:solidFill>
                  <a:schemeClr val="bg2">
                    <a:lumMod val="25000"/>
                  </a:schemeClr>
                </a:solidFill>
              </a:rPr>
              <a:t>πολύ</a:t>
            </a:r>
            <a:r>
              <a:rPr lang="en-US" sz="19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19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–въпрос 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3816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bg-BG" dirty="0" smtClean="0"/>
              <a:t>   Внимание! </a:t>
            </a:r>
          </a:p>
          <a:p>
            <a:pPr>
              <a:buNone/>
            </a:pPr>
            <a:r>
              <a:rPr lang="bg-BG" dirty="0" smtClean="0"/>
              <a:t> </a:t>
            </a:r>
            <a:r>
              <a:rPr lang="el-GR" dirty="0" smtClean="0"/>
              <a:t> </a:t>
            </a:r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- </a:t>
            </a:r>
            <a:r>
              <a:rPr lang="bg-BG" dirty="0" smtClean="0"/>
              <a:t>въпросите със </a:t>
            </a:r>
            <a:r>
              <a:rPr lang="bg-BG" b="1" dirty="0" smtClean="0">
                <a:solidFill>
                  <a:schemeClr val="bg2">
                    <a:lumMod val="50000"/>
                  </a:schemeClr>
                </a:solidFill>
              </a:rPr>
              <a:t>СЪМ</a:t>
            </a:r>
            <a:r>
              <a:rPr lang="bg-BG" dirty="0" smtClean="0"/>
              <a:t> никога не започват с глагола!</a:t>
            </a:r>
          </a:p>
          <a:p>
            <a:pPr>
              <a:buNone/>
            </a:pPr>
            <a:r>
              <a:rPr lang="bg-BG" dirty="0" smtClean="0"/>
              <a:t>  </a:t>
            </a:r>
            <a:r>
              <a:rPr lang="bg-BG" b="1" i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i="1" dirty="0" smtClean="0">
                <a:solidFill>
                  <a:schemeClr val="accent2">
                    <a:lumMod val="50000"/>
                  </a:schemeClr>
                </a:solidFill>
              </a:rPr>
              <a:t> – </a:t>
            </a:r>
            <a:r>
              <a:rPr lang="el-GR" i="1" dirty="0" smtClean="0">
                <a:solidFill>
                  <a:schemeClr val="bg2">
                    <a:lumMod val="25000"/>
                  </a:schemeClr>
                </a:solidFill>
              </a:rPr>
              <a:t>ερωτήσεις με </a:t>
            </a:r>
            <a:r>
              <a:rPr lang="bg-BG" b="1" i="1" dirty="0" smtClean="0">
                <a:solidFill>
                  <a:schemeClr val="bg2">
                    <a:lumMod val="25000"/>
                  </a:schemeClr>
                </a:solidFill>
              </a:rPr>
              <a:t>СЪМ</a:t>
            </a:r>
            <a:r>
              <a:rPr lang="bg-BG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i="1" dirty="0" smtClean="0">
                <a:solidFill>
                  <a:schemeClr val="bg2">
                    <a:lumMod val="25000"/>
                  </a:schemeClr>
                </a:solidFill>
              </a:rPr>
              <a:t>ποτέ δεν ξεκινάνε με το ρήμα!</a:t>
            </a:r>
          </a:p>
          <a:p>
            <a:pPr>
              <a:buNone/>
            </a:pPr>
            <a:endParaRPr lang="bg-BG" i="1" dirty="0" smtClean="0"/>
          </a:p>
          <a:p>
            <a:r>
              <a:rPr lang="bg-BG" sz="3000" dirty="0" smtClean="0"/>
              <a:t>дума/и за уточнение +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+ </a:t>
            </a:r>
            <a:r>
              <a:rPr lang="bg-BG" sz="3000" b="1" dirty="0" smtClean="0">
                <a:solidFill>
                  <a:schemeClr val="bg2">
                    <a:lumMod val="50000"/>
                  </a:schemeClr>
                </a:solidFill>
              </a:rPr>
              <a:t>съм</a:t>
            </a:r>
            <a:r>
              <a:rPr lang="bg-BG" sz="3000" dirty="0" smtClean="0"/>
              <a:t> + </a:t>
            </a:r>
            <a:r>
              <a:rPr lang="el-GR" sz="3000" dirty="0" smtClean="0"/>
              <a:t>(</a:t>
            </a:r>
            <a:r>
              <a:rPr lang="bg-BG" sz="3000" dirty="0" smtClean="0"/>
              <a:t>разширение</a:t>
            </a:r>
            <a:r>
              <a:rPr lang="el-GR" sz="3000" dirty="0" smtClean="0"/>
              <a:t>)</a:t>
            </a:r>
          </a:p>
          <a:p>
            <a:r>
              <a:rPr lang="el-GR" sz="3000" i="1" dirty="0" smtClean="0">
                <a:solidFill>
                  <a:schemeClr val="bg2">
                    <a:lumMod val="25000"/>
                  </a:schemeClr>
                </a:solidFill>
              </a:rPr>
              <a:t>Λέξη/λέξεις για διευκρίνηση </a:t>
            </a:r>
            <a:r>
              <a:rPr lang="bg-BG" sz="3000" i="1" dirty="0" smtClean="0">
                <a:solidFill>
                  <a:schemeClr val="bg2">
                    <a:lumMod val="25000"/>
                  </a:schemeClr>
                </a:solidFill>
              </a:rPr>
              <a:t> + </a:t>
            </a:r>
            <a:r>
              <a:rPr lang="bg-BG" sz="3000" b="1" i="1" dirty="0" smtClean="0">
                <a:solidFill>
                  <a:schemeClr val="bg2">
                    <a:lumMod val="25000"/>
                  </a:schemeClr>
                </a:solidFill>
              </a:rPr>
              <a:t>ли</a:t>
            </a:r>
            <a:r>
              <a:rPr lang="bg-BG" sz="3000" i="1" dirty="0" smtClean="0">
                <a:solidFill>
                  <a:schemeClr val="bg2">
                    <a:lumMod val="25000"/>
                  </a:schemeClr>
                </a:solidFill>
              </a:rPr>
              <a:t> + </a:t>
            </a:r>
            <a:r>
              <a:rPr lang="bg-BG" sz="3000" b="1" i="1" dirty="0" smtClean="0">
                <a:solidFill>
                  <a:schemeClr val="bg2">
                    <a:lumMod val="25000"/>
                  </a:schemeClr>
                </a:solidFill>
              </a:rPr>
              <a:t>съм</a:t>
            </a:r>
            <a:r>
              <a:rPr lang="bg-BG" sz="3000" i="1" dirty="0" smtClean="0">
                <a:solidFill>
                  <a:schemeClr val="bg2">
                    <a:lumMod val="25000"/>
                  </a:schemeClr>
                </a:solidFill>
              </a:rPr>
              <a:t> + </a:t>
            </a:r>
            <a:r>
              <a:rPr lang="el-GR" sz="3000" i="1" dirty="0" smtClean="0">
                <a:solidFill>
                  <a:schemeClr val="bg2">
                    <a:lumMod val="25000"/>
                  </a:schemeClr>
                </a:solidFill>
              </a:rPr>
              <a:t>(επέκταση )</a:t>
            </a:r>
            <a:endParaRPr lang="bg-BG" sz="3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el-GR" sz="3000" dirty="0" smtClean="0"/>
          </a:p>
          <a:p>
            <a:pPr>
              <a:buNone/>
            </a:pPr>
            <a:r>
              <a:rPr lang="el-GR" sz="3000" dirty="0" smtClean="0"/>
              <a:t>  </a:t>
            </a:r>
            <a:r>
              <a:rPr lang="bg-BG" sz="3000" dirty="0" smtClean="0"/>
              <a:t> </a:t>
            </a:r>
            <a:r>
              <a:rPr lang="el-GR" sz="3000" dirty="0" smtClean="0"/>
              <a:t> </a:t>
            </a:r>
            <a:r>
              <a:rPr lang="bg-BG" sz="3000" dirty="0" smtClean="0"/>
              <a:t>Добре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си? </a:t>
            </a:r>
            <a:r>
              <a:rPr lang="el-GR" sz="3000" dirty="0" smtClean="0"/>
              <a:t>                   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Είσαι καλά</a:t>
            </a:r>
            <a:r>
              <a:rPr lang="en-US" sz="21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21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bg-BG" sz="3000" dirty="0" smtClean="0"/>
              <a:t>    Той австриец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е? </a:t>
            </a:r>
            <a:r>
              <a:rPr lang="el-GR" sz="3000" dirty="0" smtClean="0"/>
              <a:t>         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Είναι αυστραλός</a:t>
            </a:r>
            <a:r>
              <a:rPr lang="en-US" sz="21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21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bg-BG" sz="3000" dirty="0" smtClean="0"/>
              <a:t>    Тя 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е жена му?</a:t>
            </a:r>
            <a:r>
              <a:rPr lang="el-GR" sz="3000" dirty="0" smtClean="0"/>
              <a:t>             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Αυτή είναι η γυναίκα του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</a:rPr>
              <a:t> ;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bg-BG" sz="21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bg-BG" sz="3000" dirty="0" smtClean="0"/>
              <a:t>    Вие от Гърция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сте? </a:t>
            </a:r>
            <a:r>
              <a:rPr lang="el-GR" sz="3000" dirty="0" smtClean="0"/>
              <a:t>    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Εσείς είστε από την Ελλάδα </a:t>
            </a:r>
            <a:r>
              <a:rPr lang="en-US" sz="3200" i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bg-BG" sz="3000" dirty="0" smtClean="0"/>
          </a:p>
          <a:p>
            <a:pPr>
              <a:buNone/>
            </a:pPr>
            <a:r>
              <a:rPr lang="bg-BG" sz="3000" dirty="0" smtClean="0"/>
              <a:t>    Вие </a:t>
            </a:r>
            <a:r>
              <a:rPr lang="bg-BG" sz="3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3000" dirty="0" smtClean="0"/>
              <a:t> сте от България?</a:t>
            </a:r>
            <a:r>
              <a:rPr lang="el-GR" sz="3000" dirty="0" smtClean="0"/>
              <a:t> 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Εσείς από την Βουλγαρία είστε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</a:rPr>
              <a:t> ;</a:t>
            </a:r>
            <a:r>
              <a:rPr lang="el-GR" sz="2100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bg-BG" sz="21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bg-BG" sz="3000" dirty="0" smtClean="0"/>
              <a:t>   </a:t>
            </a:r>
            <a:endParaRPr lang="el-GR" sz="3000" dirty="0" smtClean="0"/>
          </a:p>
          <a:p>
            <a:pPr>
              <a:buNone/>
            </a:pPr>
            <a:r>
              <a:rPr lang="bg-BG" dirty="0" smtClean="0"/>
              <a:t>  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>
            <a:normAutofit fontScale="90000"/>
          </a:bodyPr>
          <a:lstStyle/>
          <a:p>
            <a:pPr algn="ctr"/>
            <a:r>
              <a:rPr lang="bg-BG" dirty="0" smtClean="0">
                <a:solidFill>
                  <a:schemeClr val="accent2">
                    <a:lumMod val="50000"/>
                  </a:schemeClr>
                </a:solidFill>
              </a:rPr>
              <a:t>ли –въпрос 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 lnSpcReduction="10000"/>
          </a:bodyPr>
          <a:lstStyle/>
          <a:p>
            <a:r>
              <a:rPr lang="bg-BG" sz="2000" dirty="0" smtClean="0"/>
              <a:t>  Семейството е тук. </a:t>
            </a:r>
          </a:p>
          <a:p>
            <a:endParaRPr lang="bg-BG" sz="2000" dirty="0" smtClean="0"/>
          </a:p>
          <a:p>
            <a:r>
              <a:rPr lang="bg-BG" sz="2000" dirty="0" smtClean="0"/>
              <a:t>  Те са добре. </a:t>
            </a:r>
          </a:p>
          <a:p>
            <a:endParaRPr lang="bg-BG" sz="2000" dirty="0" smtClean="0"/>
          </a:p>
          <a:p>
            <a:r>
              <a:rPr lang="bg-BG" sz="2000" dirty="0" smtClean="0"/>
              <a:t>  Ние  сме българи.</a:t>
            </a:r>
          </a:p>
          <a:p>
            <a:endParaRPr lang="bg-BG" sz="2000" dirty="0" smtClean="0"/>
          </a:p>
          <a:p>
            <a:r>
              <a:rPr lang="bg-BG" sz="2000" dirty="0" smtClean="0"/>
              <a:t>  Той е италианец.  </a:t>
            </a:r>
          </a:p>
          <a:p>
            <a:endParaRPr lang="bg-BG" sz="2000" dirty="0" smtClean="0"/>
          </a:p>
          <a:p>
            <a:r>
              <a:rPr lang="bg-BG" sz="2000" dirty="0" smtClean="0"/>
              <a:t>  Аз говоря немски.</a:t>
            </a:r>
          </a:p>
          <a:p>
            <a:endParaRPr lang="bg-BG" sz="2000" dirty="0" smtClean="0"/>
          </a:p>
          <a:p>
            <a:r>
              <a:rPr lang="bg-BG" sz="2000" dirty="0" smtClean="0"/>
              <a:t> Тя работи в Париж. </a:t>
            </a:r>
          </a:p>
          <a:p>
            <a:endParaRPr lang="bg-BG" sz="2000" dirty="0" smtClean="0"/>
          </a:p>
          <a:p>
            <a:r>
              <a:rPr lang="bg-BG" sz="2000" dirty="0" smtClean="0"/>
              <a:t>  Ние учим български.</a:t>
            </a:r>
          </a:p>
          <a:p>
            <a:pPr>
              <a:buNone/>
            </a:pPr>
            <a:endParaRPr lang="bg-BG" sz="2000" dirty="0" smtClean="0"/>
          </a:p>
          <a:p>
            <a:r>
              <a:rPr lang="bg-BG" sz="2000" dirty="0" smtClean="0"/>
              <a:t> Те живеят в Комотини.     </a:t>
            </a:r>
          </a:p>
          <a:p>
            <a:endParaRPr lang="el-GR" sz="24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47642"/>
          </a:xfrm>
        </p:spPr>
        <p:txBody>
          <a:bodyPr>
            <a:noAutofit/>
          </a:bodyPr>
          <a:lstStyle/>
          <a:p>
            <a:r>
              <a:rPr lang="bg-BG" sz="1800" b="1" dirty="0" smtClean="0">
                <a:solidFill>
                  <a:schemeClr val="tx1"/>
                </a:solidFill>
                <a:latin typeface="+mn-lt"/>
              </a:rPr>
              <a:t>Задайте ли-въпроси към изреченията</a:t>
            </a:r>
            <a:endParaRPr lang="el-GR" sz="1800" b="1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285720" y="214290"/>
            <a:ext cx="378621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dirty="0" smtClean="0"/>
              <a:t> </a:t>
            </a:r>
            <a:r>
              <a:rPr lang="bg-BG" b="1" dirty="0" smtClean="0"/>
              <a:t>Отговори</a:t>
            </a:r>
            <a:r>
              <a:rPr lang="en-US" b="1" dirty="0" smtClean="0"/>
              <a:t>: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Семейството е тук.</a:t>
            </a:r>
          </a:p>
          <a:p>
            <a:r>
              <a:rPr lang="bg-BG" sz="1400" dirty="0" smtClean="0"/>
              <a:t>  Семейството ли е тук?</a:t>
            </a:r>
          </a:p>
          <a:p>
            <a:r>
              <a:rPr lang="bg-BG" sz="1400" dirty="0" smtClean="0"/>
              <a:t> Тук ли е семейството? 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Те са добре. </a:t>
            </a:r>
            <a:endParaRPr lang="en-US" sz="1400" u="sng" dirty="0" smtClean="0"/>
          </a:p>
          <a:p>
            <a:r>
              <a:rPr lang="en-US" sz="1400" dirty="0" smtClean="0"/>
              <a:t>  </a:t>
            </a:r>
            <a:r>
              <a:rPr lang="bg-BG" sz="1400" dirty="0" smtClean="0"/>
              <a:t>Те добре ли са?</a:t>
            </a:r>
          </a:p>
          <a:p>
            <a:r>
              <a:rPr lang="bg-BG" sz="1400" dirty="0" smtClean="0"/>
              <a:t>  Те ли са добре?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Ние  сме българи.</a:t>
            </a:r>
          </a:p>
          <a:p>
            <a:r>
              <a:rPr lang="bg-BG" sz="1400" dirty="0" smtClean="0"/>
              <a:t>  Ние ли сме българи?</a:t>
            </a:r>
          </a:p>
          <a:p>
            <a:r>
              <a:rPr lang="bg-BG" sz="1400" dirty="0" smtClean="0"/>
              <a:t>  Българи ли сме?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Той е италианец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  Той ли е италианец?</a:t>
            </a:r>
          </a:p>
          <a:p>
            <a:r>
              <a:rPr lang="bg-BG" sz="1400" dirty="0" smtClean="0"/>
              <a:t>  Той италианец ли е?  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Аз говоря немски</a:t>
            </a:r>
            <a:r>
              <a:rPr lang="bg-BG" sz="1400" dirty="0" smtClean="0"/>
              <a:t>.</a:t>
            </a:r>
          </a:p>
          <a:p>
            <a:r>
              <a:rPr lang="bg-BG" sz="1400" dirty="0" smtClean="0"/>
              <a:t>  Говоря ли немски?</a:t>
            </a:r>
          </a:p>
          <a:p>
            <a:r>
              <a:rPr lang="bg-BG" sz="1400" dirty="0" smtClean="0"/>
              <a:t>  Аз ли говоря немски?</a:t>
            </a:r>
          </a:p>
          <a:p>
            <a:r>
              <a:rPr lang="bg-BG" sz="1400" dirty="0" smtClean="0"/>
              <a:t>  Немски ли говоря?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Тя работи в Париж.</a:t>
            </a:r>
            <a:r>
              <a:rPr lang="bg-BG" sz="1400" dirty="0" smtClean="0"/>
              <a:t> </a:t>
            </a:r>
          </a:p>
          <a:p>
            <a:r>
              <a:rPr lang="bg-BG" sz="1400" dirty="0" smtClean="0"/>
              <a:t>  Работили в Париж?</a:t>
            </a:r>
          </a:p>
          <a:p>
            <a:r>
              <a:rPr lang="bg-BG" sz="1400" dirty="0" smtClean="0"/>
              <a:t>  Тя ли работи в Париж? </a:t>
            </a:r>
          </a:p>
          <a:p>
            <a:r>
              <a:rPr lang="bg-BG" sz="1400" dirty="0" smtClean="0"/>
              <a:t>  В Париж ли работи?</a:t>
            </a:r>
          </a:p>
          <a:p>
            <a:r>
              <a:rPr lang="bg-BG" sz="1400" dirty="0" smtClean="0"/>
              <a:t>  </a:t>
            </a:r>
            <a:r>
              <a:rPr lang="bg-BG" sz="1400" u="sng" dirty="0" smtClean="0"/>
              <a:t>Ние учим български.</a:t>
            </a:r>
          </a:p>
          <a:p>
            <a:r>
              <a:rPr lang="bg-BG" sz="1400" dirty="0" smtClean="0"/>
              <a:t>  Учим ли български?</a:t>
            </a:r>
          </a:p>
          <a:p>
            <a:r>
              <a:rPr lang="bg-BG" sz="1400" dirty="0" smtClean="0"/>
              <a:t>  Ние ли учим български? </a:t>
            </a:r>
          </a:p>
          <a:p>
            <a:r>
              <a:rPr lang="bg-BG" sz="1400" dirty="0" smtClean="0"/>
              <a:t>  Български ли учим?</a:t>
            </a:r>
          </a:p>
          <a:p>
            <a:r>
              <a:rPr lang="bg-BG" sz="1400" dirty="0" smtClean="0"/>
              <a:t> </a:t>
            </a:r>
            <a:r>
              <a:rPr lang="bg-BG" sz="1400" u="sng" dirty="0" smtClean="0"/>
              <a:t>Те живеят в Комотини. </a:t>
            </a:r>
            <a:r>
              <a:rPr lang="bg-BG" sz="1400" dirty="0" smtClean="0"/>
              <a:t> </a:t>
            </a:r>
          </a:p>
          <a:p>
            <a:r>
              <a:rPr lang="bg-BG" sz="1400" dirty="0" smtClean="0"/>
              <a:t> Живеят ли Комотини?</a:t>
            </a:r>
          </a:p>
          <a:p>
            <a:r>
              <a:rPr lang="bg-BG" sz="1400" dirty="0" smtClean="0"/>
              <a:t> Те ли живеят в Комотини?</a:t>
            </a:r>
          </a:p>
          <a:p>
            <a:r>
              <a:rPr lang="bg-BG" sz="1400" dirty="0" smtClean="0"/>
              <a:t> В Комотини ли живеят?   </a:t>
            </a:r>
            <a:endParaRPr lang="el-GR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72230"/>
          </a:xfrm>
        </p:spPr>
        <p:txBody>
          <a:bodyPr>
            <a:normAutofit lnSpcReduction="10000"/>
          </a:bodyPr>
          <a:lstStyle/>
          <a:p>
            <a:r>
              <a:rPr lang="bg-BG" sz="2000" dirty="0" smtClean="0"/>
              <a:t>Кой...... обича шоколад?</a:t>
            </a:r>
          </a:p>
          <a:p>
            <a:r>
              <a:rPr lang="bg-BG" sz="2000" dirty="0" smtClean="0"/>
              <a:t>Обичаш .... шоколад? </a:t>
            </a:r>
          </a:p>
          <a:p>
            <a:r>
              <a:rPr lang="bg-BG" sz="2000" dirty="0" smtClean="0"/>
              <a:t>Шоколад .... обичаш?</a:t>
            </a:r>
          </a:p>
          <a:p>
            <a:r>
              <a:rPr lang="bg-BG" sz="2000" dirty="0" smtClean="0"/>
              <a:t>Кой говори ... гръцки?</a:t>
            </a:r>
          </a:p>
          <a:p>
            <a:r>
              <a:rPr lang="bg-BG" sz="2000" dirty="0" smtClean="0"/>
              <a:t>Говорите ... гръцки?</a:t>
            </a:r>
          </a:p>
          <a:p>
            <a:r>
              <a:rPr lang="bg-BG" sz="2000" dirty="0" smtClean="0"/>
              <a:t>Гръцки ... говорите?</a:t>
            </a:r>
          </a:p>
          <a:p>
            <a:r>
              <a:rPr lang="bg-BG" sz="2000" dirty="0" smtClean="0"/>
              <a:t>Как се.... чувствате?</a:t>
            </a:r>
          </a:p>
          <a:p>
            <a:r>
              <a:rPr lang="bg-BG" sz="2000" dirty="0" smtClean="0"/>
              <a:t>Добре ... се чувствате?</a:t>
            </a:r>
          </a:p>
          <a:p>
            <a:r>
              <a:rPr lang="bg-BG" sz="2000" dirty="0" smtClean="0"/>
              <a:t>Имаш ... много приятели?</a:t>
            </a:r>
          </a:p>
          <a:p>
            <a:r>
              <a:rPr lang="bg-BG" sz="2000" dirty="0" smtClean="0"/>
              <a:t>Колко ....приятели имаш?</a:t>
            </a:r>
          </a:p>
          <a:p>
            <a:r>
              <a:rPr lang="bg-BG" sz="2000" dirty="0" smtClean="0"/>
              <a:t>Кога ... е урокът по български?</a:t>
            </a:r>
          </a:p>
          <a:p>
            <a:r>
              <a:rPr lang="bg-BG" sz="2000" dirty="0" smtClean="0"/>
              <a:t>От Румъния .... си?</a:t>
            </a:r>
          </a:p>
          <a:p>
            <a:r>
              <a:rPr lang="bg-BG" sz="2000" dirty="0" smtClean="0"/>
              <a:t>Къде ...  е учебникът?</a:t>
            </a:r>
          </a:p>
          <a:p>
            <a:r>
              <a:rPr lang="bg-BG" sz="2000" dirty="0" smtClean="0"/>
              <a:t>Италиански ... ти е родният език?</a:t>
            </a:r>
          </a:p>
          <a:p>
            <a:r>
              <a:rPr lang="bg-BG" sz="2000" dirty="0" smtClean="0"/>
              <a:t>Имате .... време за едно кафе?</a:t>
            </a:r>
          </a:p>
          <a:p>
            <a:r>
              <a:rPr lang="bg-BG" sz="2000" dirty="0" smtClean="0"/>
              <a:t>Кой ... е в стаята?</a:t>
            </a:r>
            <a:endParaRPr lang="el-GR" sz="20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47642"/>
          </a:xfrm>
        </p:spPr>
        <p:txBody>
          <a:bodyPr>
            <a:normAutofit fontScale="90000"/>
          </a:bodyPr>
          <a:lstStyle/>
          <a:p>
            <a:r>
              <a:rPr lang="bg-BG" sz="2000" dirty="0" smtClean="0">
                <a:solidFill>
                  <a:schemeClr val="tx1"/>
                </a:solidFill>
              </a:rPr>
              <a:t>Където е необходимо поставете  частицата  </a:t>
            </a:r>
            <a:r>
              <a:rPr lang="bg-BG" sz="2000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sz="2000" dirty="0" smtClean="0">
                <a:solidFill>
                  <a:schemeClr val="tx1"/>
                </a:solidFill>
              </a:rPr>
              <a:t> </a:t>
            </a:r>
            <a:endParaRPr lang="el-G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28662" y="428605"/>
            <a:ext cx="592933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b="1" dirty="0" smtClean="0"/>
              <a:t>Отговори:</a:t>
            </a:r>
          </a:p>
          <a:p>
            <a:endParaRPr lang="el-GR" b="1" dirty="0" smtClean="0"/>
          </a:p>
          <a:p>
            <a:r>
              <a:rPr lang="bg-BG" dirty="0" smtClean="0">
                <a:solidFill>
                  <a:srgbClr val="0070C0"/>
                </a:solidFill>
              </a:rPr>
              <a:t>Кой</a:t>
            </a:r>
            <a:r>
              <a:rPr lang="bg-BG" dirty="0" smtClean="0"/>
              <a:t>  обича шоколад?</a:t>
            </a:r>
          </a:p>
          <a:p>
            <a:r>
              <a:rPr lang="bg-BG" dirty="0" smtClean="0"/>
              <a:t>Обичаш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шоколад? </a:t>
            </a:r>
          </a:p>
          <a:p>
            <a:r>
              <a:rPr lang="bg-BG" dirty="0" smtClean="0"/>
              <a:t>Шоколад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обичаш?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Кой</a:t>
            </a:r>
            <a:r>
              <a:rPr lang="bg-BG" dirty="0" smtClean="0"/>
              <a:t> говори гръцки?</a:t>
            </a:r>
          </a:p>
          <a:p>
            <a:r>
              <a:rPr lang="bg-BG" dirty="0" smtClean="0"/>
              <a:t>Говорите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гръцки?</a:t>
            </a:r>
          </a:p>
          <a:p>
            <a:r>
              <a:rPr lang="bg-BG" dirty="0" smtClean="0"/>
              <a:t>Гръцки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говорите?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Как</a:t>
            </a:r>
            <a:r>
              <a:rPr lang="bg-BG" dirty="0" smtClean="0"/>
              <a:t> се чувствате?</a:t>
            </a:r>
          </a:p>
          <a:p>
            <a:r>
              <a:rPr lang="bg-BG" dirty="0" smtClean="0"/>
              <a:t>Добре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се чувствате?</a:t>
            </a:r>
          </a:p>
          <a:p>
            <a:r>
              <a:rPr lang="bg-BG" dirty="0" smtClean="0"/>
              <a:t>Имаш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 много приятели?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Колко</a:t>
            </a:r>
            <a:r>
              <a:rPr lang="bg-BG" dirty="0" smtClean="0"/>
              <a:t> приятели имаш?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Кога</a:t>
            </a:r>
            <a:r>
              <a:rPr lang="bg-BG" dirty="0" smtClean="0"/>
              <a:t> е урокът по български?</a:t>
            </a:r>
          </a:p>
          <a:p>
            <a:r>
              <a:rPr lang="bg-BG" dirty="0" smtClean="0"/>
              <a:t>От Румъния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си?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Къде</a:t>
            </a:r>
            <a:r>
              <a:rPr lang="bg-BG" dirty="0" smtClean="0"/>
              <a:t>  е учебникът?</a:t>
            </a:r>
          </a:p>
          <a:p>
            <a:r>
              <a:rPr lang="bg-BG" dirty="0" smtClean="0"/>
              <a:t>Италиански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ти е родният език?</a:t>
            </a:r>
          </a:p>
          <a:p>
            <a:r>
              <a:rPr lang="bg-BG" dirty="0" smtClean="0"/>
              <a:t>Имате </a:t>
            </a:r>
            <a:r>
              <a:rPr lang="bg-BG" b="1" dirty="0" smtClean="0">
                <a:solidFill>
                  <a:schemeClr val="accent2">
                    <a:lumMod val="50000"/>
                  </a:schemeClr>
                </a:solidFill>
              </a:rPr>
              <a:t>ли</a:t>
            </a:r>
            <a:r>
              <a:rPr lang="bg-BG" dirty="0" smtClean="0"/>
              <a:t> време за едно кафе?</a:t>
            </a:r>
          </a:p>
          <a:p>
            <a:r>
              <a:rPr lang="bg-BG" dirty="0" smtClean="0">
                <a:solidFill>
                  <a:srgbClr val="0070C0"/>
                </a:solidFill>
              </a:rPr>
              <a:t>Кой</a:t>
            </a:r>
            <a:r>
              <a:rPr lang="bg-BG" dirty="0" smtClean="0"/>
              <a:t>  е в стаята?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Κλασικό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156</TotalTime>
  <Words>740</Words>
  <Application>Microsoft Office PowerPoint</Application>
  <PresentationFormat>Προβολή στην οθόνη (4:3)</PresentationFormat>
  <Paragraphs>142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Χαρτί</vt:lpstr>
      <vt:lpstr>Ли –въпрос </vt:lpstr>
      <vt:lpstr>ли –въпрос </vt:lpstr>
      <vt:lpstr>ли –въпрос </vt:lpstr>
      <vt:lpstr>ли –въпрос </vt:lpstr>
      <vt:lpstr>ли –въпрос </vt:lpstr>
      <vt:lpstr>Задайте ли-въпроси към изреченията</vt:lpstr>
      <vt:lpstr>Διαφάνεια 7</vt:lpstr>
      <vt:lpstr>Където е необходимо поставете  частицата  ЛИ </vt:lpstr>
      <vt:lpstr>Διαφάνεια 9</vt:lpstr>
      <vt:lpstr>Διαφάνεια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 –въпрос </dc:title>
  <dc:creator>violeta</dc:creator>
  <cp:lastModifiedBy>violeta</cp:lastModifiedBy>
  <cp:revision>5</cp:revision>
  <dcterms:created xsi:type="dcterms:W3CDTF">2020-05-08T20:07:45Z</dcterms:created>
  <dcterms:modified xsi:type="dcterms:W3CDTF">2020-05-13T19:08:09Z</dcterms:modified>
</cp:coreProperties>
</file>