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64" r:id="rId13"/>
    <p:sldId id="265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  <a:srgbClr val="FF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36" autoAdjust="0"/>
    <p:restoredTop sz="94611" autoAdjust="0"/>
  </p:normalViewPr>
  <p:slideViewPr>
    <p:cSldViewPr>
      <p:cViewPr>
        <p:scale>
          <a:sx n="80" d="100"/>
          <a:sy n="80" d="100"/>
        </p:scale>
        <p:origin x="-258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6945-E648-4DA0-B035-635CC8867410}" type="datetimeFigureOut">
              <a:rPr lang="el-GR" smtClean="0"/>
              <a:pPr/>
              <a:t>26/10/2011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3110-DCBC-49AF-A593-70C8406CC7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42860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Ενεργειακή Οικονομία του Υδρογόνου </a:t>
            </a:r>
          </a:p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και </a:t>
            </a:r>
          </a:p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860391" y="5657671"/>
            <a:ext cx="4283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dirty="0" smtClean="0">
                <a:solidFill>
                  <a:schemeClr val="bg1"/>
                </a:solidFill>
              </a:rPr>
              <a:t>Τμ. Μηχανικών Περιβάλλοντος</a:t>
            </a:r>
          </a:p>
          <a:p>
            <a:pPr algn="r"/>
            <a:r>
              <a:rPr lang="el-GR" dirty="0" smtClean="0">
                <a:solidFill>
                  <a:schemeClr val="bg1"/>
                </a:solidFill>
              </a:rPr>
              <a:t>Πρόγραμμα Μεταπτυχιακών Σπουδών στην</a:t>
            </a:r>
          </a:p>
          <a:p>
            <a:pPr algn="r"/>
            <a:r>
              <a:rPr lang="el-GR" dirty="0" smtClean="0">
                <a:solidFill>
                  <a:schemeClr val="bg1"/>
                </a:solidFill>
              </a:rPr>
              <a:t>Περιβαλλοντική Μηχανική και Επιστήμη</a:t>
            </a:r>
          </a:p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319915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Κώστας Αθανασίου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		</a:t>
            </a:r>
            <a:r>
              <a:rPr lang="el-GR" sz="1600" dirty="0" smtClean="0">
                <a:solidFill>
                  <a:schemeClr val="bg1"/>
                </a:solidFill>
              </a:rPr>
              <a:t>Λέκτορας του Τμ. Μηχ. Περιβάλλοντος, Δ.Π.Θ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		email: </a:t>
            </a:r>
            <a:r>
              <a:rPr lang="en-US" sz="1600" dirty="0" smtClean="0">
                <a:solidFill>
                  <a:schemeClr val="bg1"/>
                </a:solidFill>
              </a:rPr>
              <a:t>kathan@env.duth.gr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παραγωγή Η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2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904949"/>
            <a:ext cx="914400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400" b="1" dirty="0" smtClean="0">
                <a:solidFill>
                  <a:schemeClr val="bg1"/>
                </a:solidFill>
              </a:rPr>
              <a:t>Εγκατεστημένη δυναμικότητα παραγωγής Η</a:t>
            </a:r>
            <a:r>
              <a:rPr lang="el-GR" sz="24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400" b="1" dirty="0" smtClean="0">
                <a:solidFill>
                  <a:schemeClr val="bg1"/>
                </a:solidFill>
              </a:rPr>
              <a:t> σήμερα:</a:t>
            </a:r>
          </a:p>
          <a:p>
            <a:pPr marL="457200" indent="-457200"/>
            <a:endParaRPr lang="el-GR" sz="1600" b="1" dirty="0" smtClean="0">
              <a:solidFill>
                <a:schemeClr val="bg1"/>
              </a:solidFill>
            </a:endParaRPr>
          </a:p>
          <a:p>
            <a:pPr marL="457200" indent="-457200" algn="ctr"/>
            <a:r>
              <a:rPr lang="el-GR" sz="2800" b="1" dirty="0" smtClean="0">
                <a:solidFill>
                  <a:srgbClr val="FF0000"/>
                </a:solidFill>
              </a:rPr>
              <a:t>400 δις 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/ a 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pPr marL="457200" indent="-457200" algn="ctr"/>
            <a:r>
              <a:rPr lang="en-US" sz="2400" b="1" dirty="0" smtClean="0">
                <a:solidFill>
                  <a:schemeClr val="bg1"/>
                </a:solidFill>
              </a:rPr>
              <a:t>(360 </a:t>
            </a:r>
            <a:r>
              <a:rPr lang="en-US" sz="2400" b="1" dirty="0" err="1" smtClean="0">
                <a:solidFill>
                  <a:schemeClr val="bg1"/>
                </a:solidFill>
              </a:rPr>
              <a:t>Mtoe</a:t>
            </a:r>
            <a:r>
              <a:rPr lang="en-US" sz="2400" b="1" dirty="0" smtClean="0">
                <a:solidFill>
                  <a:schemeClr val="bg1"/>
                </a:solidFill>
              </a:rPr>
              <a:t> – 3,5 % </a:t>
            </a:r>
            <a:r>
              <a:rPr lang="el-GR" sz="2400" b="1" dirty="0" smtClean="0">
                <a:solidFill>
                  <a:schemeClr val="bg1"/>
                </a:solidFill>
              </a:rPr>
              <a:t>του παγκόσμιου ενεργειακού ισοζυγίου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l-GR" sz="2400" b="1" dirty="0" smtClean="0">
              <a:solidFill>
                <a:schemeClr val="bg1"/>
              </a:solidFill>
            </a:endParaRPr>
          </a:p>
          <a:p>
            <a:pPr marL="457200" indent="-457200"/>
            <a:endParaRPr lang="el-GR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400" b="1" dirty="0" smtClean="0">
                <a:solidFill>
                  <a:schemeClr val="bg1"/>
                </a:solidFill>
              </a:rPr>
              <a:t>από την αναμόρφωση με νερό φυσικού αερίου ή ελαφρών υδρογονανθράκων, παραπροϊόντων της διύλισης του πετρελαίου:</a:t>
            </a:r>
          </a:p>
          <a:p>
            <a:pPr marL="457200" indent="-457200">
              <a:buFont typeface="Wingdings" pitchFamily="2" charset="2"/>
              <a:buChar char="§"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		CH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  +   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 	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 	CO    + 3 H</a:t>
            </a:r>
            <a:r>
              <a:rPr lang="en-US" sz="24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endParaRPr lang="el-GR" sz="2400" b="1" baseline="-250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		CO    +   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	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	CO</a:t>
            </a:r>
            <a:r>
              <a:rPr lang="en-US" sz="24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   +    H</a:t>
            </a:r>
            <a:r>
              <a:rPr lang="en-US" sz="24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</a:p>
          <a:p>
            <a:pPr marL="457200" indent="-457200"/>
            <a:r>
              <a:rPr lang="en-US" sz="500" b="1" dirty="0" smtClean="0">
                <a:solidFill>
                  <a:schemeClr val="bg1"/>
                </a:solidFill>
              </a:rPr>
              <a:t>		</a:t>
            </a: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</a:rPr>
              <a:t>CH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 + 2 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O 	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 	CO</a:t>
            </a:r>
            <a:r>
              <a:rPr lang="en-US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   + 4 H</a:t>
            </a:r>
            <a:r>
              <a:rPr lang="en-US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</a:p>
          <a:p>
            <a:pPr marL="457200" indent="-457200"/>
            <a:endParaRPr lang="en-US" sz="12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		</a:t>
            </a:r>
            <a:r>
              <a:rPr lang="en-US" sz="2400" b="1" dirty="0" err="1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en-US" sz="2400" b="1" baseline="-25000" dirty="0" err="1" smtClean="0">
                <a:solidFill>
                  <a:schemeClr val="bg1"/>
                </a:solidFill>
                <a:sym typeface="Wingdings" pitchFamily="2" charset="2"/>
              </a:rPr>
              <a:t>x</a:t>
            </a:r>
            <a:r>
              <a:rPr lang="en-US" sz="2400" b="1" dirty="0" err="1" smtClean="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en-US" sz="2400" b="1" baseline="-25000" dirty="0" err="1" smtClean="0">
                <a:solidFill>
                  <a:schemeClr val="bg1"/>
                </a:solidFill>
                <a:sym typeface="Wingdings" pitchFamily="2" charset="2"/>
              </a:rPr>
              <a:t>y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 + </a:t>
            </a:r>
            <a:r>
              <a:rPr lang="el-GR" sz="2400" b="1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x H</a:t>
            </a:r>
            <a:r>
              <a:rPr lang="en-US" sz="24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O		xCO</a:t>
            </a:r>
            <a:r>
              <a:rPr lang="en-US" sz="24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 + (4x + y)/2 H</a:t>
            </a:r>
            <a:r>
              <a:rPr lang="en-US" sz="24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endParaRPr lang="el-GR" sz="2400" b="1" baseline="-250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indent="-457200"/>
            <a:endParaRPr lang="el-GR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/>
            <a:r>
              <a:rPr lang="el-GR" sz="2400" b="1" dirty="0" smtClean="0">
                <a:solidFill>
                  <a:srgbClr val="FFFF00"/>
                </a:solidFill>
                <a:sym typeface="Wingdings" pitchFamily="2" charset="2"/>
              </a:rPr>
              <a:t>Χρησιμοποιείται αποκλειστικά σε χημικές συνθέσεις και μόνο το 5 % της παγκόσμιας παραγωγής διανέμεται εκτός των διυλιστηρίων</a:t>
            </a:r>
            <a:endParaRPr lang="el-GR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928662" y="4619696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παραγωγή Η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2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714356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Οι εγκατεστημένες σήμερα μονάδες παραγωγής παρουσιάζουν τα παρακάτω χαρακτηριστικά : </a:t>
            </a:r>
          </a:p>
          <a:p>
            <a:pPr marL="457200" indent="-457200"/>
            <a:endParaRPr lang="el-GR" sz="20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indent="-457200"/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δυναμικότητα		3,5 	– 	320 	εκ.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en-US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 CH</a:t>
            </a:r>
            <a:r>
              <a:rPr lang="en-US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/a</a:t>
            </a:r>
          </a:p>
          <a:p>
            <a:pPr marL="457200" indent="-457200"/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	παραγωγή Η</a:t>
            </a:r>
            <a:r>
              <a:rPr lang="el-GR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2		</a:t>
            </a: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9,0 	– 	900 	εκ.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en-US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 H</a:t>
            </a:r>
            <a:r>
              <a:rPr lang="el-GR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/a</a:t>
            </a:r>
            <a:endParaRPr lang="el-GR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indent="-457200"/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	απόδοση			65 	– 	70 	% ΚΘΔ τροφοδοσίας</a:t>
            </a:r>
          </a:p>
          <a:p>
            <a:pPr marL="457200" indent="-457200"/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	πάγια επένδυση		2 	– 	200 	εκ. €</a:t>
            </a:r>
          </a:p>
          <a:p>
            <a:pPr marL="457200" indent="-457200"/>
            <a:endParaRPr lang="el-GR" sz="20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indent="-457200"/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και το κόστος παραγωγής του Η</a:t>
            </a:r>
            <a:r>
              <a:rPr lang="el-GR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 κυμαίνεται :</a:t>
            </a:r>
          </a:p>
          <a:p>
            <a:pPr marL="457200" indent="-457200"/>
            <a:endParaRPr lang="el-GR" sz="20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		</a:t>
            </a: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από 	300 €/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toe	</a:t>
            </a: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σε μεγάλες μονάδες</a:t>
            </a:r>
          </a:p>
          <a:p>
            <a:pPr marL="457200" indent="-457200"/>
            <a:endParaRPr lang="el-GR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indent="-457200"/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			έως	1400 €/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toe</a:t>
            </a: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	σε μικρές κατανεμημένες μονάδες</a:t>
            </a:r>
          </a:p>
          <a:p>
            <a:pPr marL="457200" indent="-457200"/>
            <a:endParaRPr lang="el-GR" sz="20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με μεγάλη ευαισθησία ως προς την τιμή του φυσικού αερίου </a:t>
            </a: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(ενδεικτικά το κόστος προ φόρων του ντίζελ και της βενζίνης είναι της τάξης των 450 €/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toe)</a:t>
            </a:r>
            <a:endParaRPr lang="el-GR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l-GR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el-GR" sz="2000" b="1" dirty="0" smtClean="0">
                <a:solidFill>
                  <a:srgbClr val="FFFF00"/>
                </a:solidFill>
                <a:sym typeface="Wingdings" pitchFamily="2" charset="2"/>
              </a:rPr>
              <a:t>Η διάθεση Η</a:t>
            </a:r>
            <a:r>
              <a:rPr lang="el-GR" sz="2000" b="1" baseline="-25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l-GR" sz="2000" b="1" dirty="0" smtClean="0">
                <a:solidFill>
                  <a:srgbClr val="FFFF00"/>
                </a:solidFill>
                <a:sym typeface="Wingdings" pitchFamily="2" charset="2"/>
              </a:rPr>
              <a:t> εκτός του διυλιστηρίου σε κυλίνδρους υψηλής πίεσης γίνεται σήμερα σε τιμές 2500 – 3000 €</a:t>
            </a:r>
            <a:r>
              <a:rPr lang="en-US" sz="2000" b="1" dirty="0" smtClean="0">
                <a:solidFill>
                  <a:srgbClr val="FFFF00"/>
                </a:solidFill>
                <a:sym typeface="Wingdings" pitchFamily="2" charset="2"/>
              </a:rPr>
              <a:t>toe</a:t>
            </a:r>
            <a:r>
              <a:rPr lang="el-GR" sz="20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</a:p>
          <a:p>
            <a:pPr marL="457200" indent="-457200"/>
            <a:endParaRPr lang="el-GR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παραγωγή Η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2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95097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Εναλλακτικές μέθοδοι παραγωγής (πειραματικό/</a:t>
            </a:r>
            <a:r>
              <a:rPr lang="el-GR" sz="2000" b="1" dirty="0" err="1" smtClean="0">
                <a:solidFill>
                  <a:schemeClr val="bg1"/>
                </a:solidFill>
                <a:sym typeface="Wingdings" pitchFamily="2" charset="2"/>
              </a:rPr>
              <a:t>επιδεικτικ</a:t>
            </a:r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ό στάδιο σήμερα) είναι: </a:t>
            </a:r>
          </a:p>
          <a:p>
            <a:pPr marL="457200" indent="-457200"/>
            <a:endParaRPr lang="el-GR" sz="10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η αλκαλική ηλεκτρόλυση υπό υψηλή πίεση</a:t>
            </a:r>
          </a:p>
          <a:p>
            <a:pPr marL="457200" indent="-457200"/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		</a:t>
            </a:r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καταναλώνει 40 % περισσότερο ρεύμα από τη ΚΘΔ του Η</a:t>
            </a:r>
            <a:r>
              <a:rPr lang="el-GR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 που παράγει</a:t>
            </a:r>
          </a:p>
          <a:p>
            <a:pPr marL="457200" indent="-457200"/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		25 % υψηλότερη πάγια επένδυση από την αναμόρφωση Φ/Α</a:t>
            </a:r>
          </a:p>
          <a:p>
            <a:pPr marL="457200" indent="-457200"/>
            <a:endParaRPr lang="el-GR" sz="1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η ηλεκτρόλυση σε κυψέλες καυσίμου τύπου ΡΕΜ </a:t>
            </a:r>
          </a:p>
          <a:p>
            <a:pPr marL="457200" indent="-457200"/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		</a:t>
            </a:r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καταναλώνει 10 % περισσότερο ρεύμα από τη ΚΘΔ του Η</a:t>
            </a:r>
            <a:r>
              <a:rPr lang="el-GR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 που παράγει</a:t>
            </a:r>
          </a:p>
          <a:p>
            <a:pPr marL="457200" indent="-457200"/>
            <a:r>
              <a:rPr lang="el-GR" sz="2000" b="1" dirty="0" smtClean="0">
                <a:solidFill>
                  <a:schemeClr val="bg1"/>
                </a:solidFill>
                <a:sym typeface="Wingdings" pitchFamily="2" charset="2"/>
              </a:rPr>
              <a:t>		100 % υψηλότερη πάγια επένδυση από την αναμόρφωση Φ/Α</a:t>
            </a:r>
          </a:p>
          <a:p>
            <a:pPr marL="457200" indent="-457200"/>
            <a:endParaRPr lang="el-GR" sz="1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η αεριοποίηση άνθρακα με δέσμευση/αποθήκευση του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		C + 2 H</a:t>
            </a:r>
            <a:r>
              <a:rPr lang="en-US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O  CO</a:t>
            </a:r>
            <a:r>
              <a:rPr lang="en-US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 + 2 H</a:t>
            </a:r>
            <a:r>
              <a:rPr lang="en-US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</a:p>
          <a:p>
            <a:pPr marL="457200" indent="-457200"/>
            <a:endParaRPr lang="en-US" sz="1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η αεριοποίηση βιομάζας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		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  <a:sym typeface="Wingdings" pitchFamily="2" charset="2"/>
              </a:rPr>
              <a:t>CxHyOz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 + (2x – z) H</a:t>
            </a:r>
            <a:r>
              <a:rPr lang="en-US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O  x CO</a:t>
            </a:r>
            <a:r>
              <a:rPr lang="en-US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 + (2x – z + y/2) H</a:t>
            </a:r>
            <a:r>
              <a:rPr lang="en-US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</a:p>
          <a:p>
            <a:pPr marL="457200" indent="-457200"/>
            <a:endParaRPr lang="el-GR" sz="1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η </a:t>
            </a:r>
            <a:r>
              <a:rPr lang="el-GR" sz="2000" b="1" dirty="0" err="1" smtClean="0">
                <a:solidFill>
                  <a:srgbClr val="FF0000"/>
                </a:solidFill>
                <a:sym typeface="Wingdings" pitchFamily="2" charset="2"/>
              </a:rPr>
              <a:t>φώτο</a:t>
            </a: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-βιοχημική ηλεκτρόλυση σε αναερόβιες συνθήκες</a:t>
            </a:r>
          </a:p>
          <a:p>
            <a:pPr marL="457200" indent="-457200"/>
            <a:endParaRPr lang="el-GR" sz="1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η θερμική διάσπαση του νερού στους 2500 </a:t>
            </a:r>
            <a:r>
              <a:rPr lang="el-GR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ο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</a:p>
          <a:p>
            <a:pPr marL="457200" indent="-457200"/>
            <a:endParaRPr lang="en-US" sz="1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0000"/>
                </a:solidFill>
                <a:sym typeface="Wingdings" pitchFamily="2" charset="2"/>
              </a:rPr>
              <a:t>οι κύκλοι ασβεστίου – βρωμίου και ιωδίου θείου, στους 1000 </a:t>
            </a:r>
            <a:r>
              <a:rPr lang="el-GR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ο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endParaRPr lang="el-GR" sz="2000" b="1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διανομή και αποθήκευση Η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2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785794"/>
            <a:ext cx="9144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		</a:t>
            </a:r>
            <a:r>
              <a:rPr lang="el-GR" sz="1600" b="1" dirty="0" smtClean="0">
                <a:solidFill>
                  <a:srgbClr val="FF0000"/>
                </a:solidFill>
                <a:sym typeface="Wingdings" pitchFamily="2" charset="2"/>
              </a:rPr>
              <a:t>πυκνότητα	μάζα	πίεση	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l-GR" sz="1600" b="1" dirty="0" err="1" smtClean="0">
                <a:solidFill>
                  <a:srgbClr val="FF0000"/>
                </a:solidFill>
                <a:sym typeface="Wingdings" pitchFamily="2" charset="2"/>
              </a:rPr>
              <a:t>θερμ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lang="el-GR" sz="1600" b="1" dirty="0" smtClean="0">
                <a:solidFill>
                  <a:srgbClr val="FF0000"/>
                </a:solidFill>
                <a:sym typeface="Wingdings" pitchFamily="2" charset="2"/>
              </a:rPr>
              <a:t>σία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          toe/m</a:t>
            </a:r>
            <a:r>
              <a:rPr lang="en-US" sz="1600" b="1" baseline="30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l-GR" sz="1600" b="1" dirty="0" smtClean="0">
                <a:solidFill>
                  <a:srgbClr val="FF0000"/>
                </a:solidFill>
                <a:sym typeface="Wingdings" pitchFamily="2" charset="2"/>
              </a:rPr>
              <a:t>       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toe/</a:t>
            </a:r>
            <a:r>
              <a:rPr lang="en-US" sz="1600" b="1" dirty="0" err="1" smtClean="0">
                <a:solidFill>
                  <a:srgbClr val="FF0000"/>
                </a:solidFill>
                <a:sym typeface="Wingdings" pitchFamily="2" charset="2"/>
              </a:rPr>
              <a:t>tn</a:t>
            </a:r>
            <a:endParaRPr lang="el-GR" sz="1600" b="1" baseline="30000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l-GR" sz="16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l-GR" sz="1600" b="1" dirty="0" smtClean="0">
                <a:solidFill>
                  <a:srgbClr val="FF0000"/>
                </a:solidFill>
                <a:sym typeface="Wingdings" pitchFamily="2" charset="2"/>
              </a:rPr>
              <a:t>συμπιεσμένο αέριο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	&lt; 33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kg/m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3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	13 %	&lt; 800 </a:t>
            </a:r>
            <a:r>
              <a:rPr lang="en-US" sz="1600" b="1" dirty="0" err="1" smtClean="0">
                <a:solidFill>
                  <a:schemeClr val="bg1"/>
                </a:solidFill>
                <a:sym typeface="Wingdings" pitchFamily="2" charset="2"/>
              </a:rPr>
              <a:t>atm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	        25 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C	            0,1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0               0,37</a:t>
            </a:r>
            <a:endParaRPr lang="en-US" sz="1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sz="1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l-GR" sz="1600" b="1" dirty="0" smtClean="0">
                <a:solidFill>
                  <a:srgbClr val="FF0000"/>
                </a:solidFill>
                <a:sym typeface="Wingdings" pitchFamily="2" charset="2"/>
              </a:rPr>
              <a:t>υγροποιημένο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	    71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kg/m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3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	100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%	      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1 </a:t>
            </a:r>
            <a:r>
              <a:rPr lang="en-US" sz="1600" b="1" dirty="0" err="1" smtClean="0">
                <a:solidFill>
                  <a:schemeClr val="bg1"/>
                </a:solidFill>
                <a:sym typeface="Wingdings" pitchFamily="2" charset="2"/>
              </a:rPr>
              <a:t>atm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-250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C              0,2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0               2,88</a:t>
            </a:r>
          </a:p>
          <a:p>
            <a:endParaRPr lang="el-GR" sz="1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l-GR" sz="1600" b="1" dirty="0" smtClean="0">
                <a:solidFill>
                  <a:srgbClr val="FF0000"/>
                </a:solidFill>
                <a:sym typeface="Wingdings" pitchFamily="2" charset="2"/>
              </a:rPr>
              <a:t>μεταλλικά υδρίδια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	&lt; 150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kg/m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3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%  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       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       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1 </a:t>
            </a:r>
            <a:r>
              <a:rPr lang="en-US" sz="1600" b="1" dirty="0" err="1" smtClean="0">
                <a:solidFill>
                  <a:schemeClr val="bg1"/>
                </a:solidFill>
                <a:sym typeface="Wingdings" pitchFamily="2" charset="2"/>
              </a:rPr>
              <a:t>atm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	         25 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C             0,4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3               0,06</a:t>
            </a:r>
          </a:p>
          <a:p>
            <a:endParaRPr lang="el-GR" sz="1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l-GR" sz="1600" b="1" dirty="0" err="1" smtClean="0">
                <a:solidFill>
                  <a:srgbClr val="FF0000"/>
                </a:solidFill>
                <a:sym typeface="Wingdings" pitchFamily="2" charset="2"/>
              </a:rPr>
              <a:t>ροφημένο</a:t>
            </a:r>
            <a:r>
              <a:rPr lang="el-G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	     20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kg/m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3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%  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     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       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70 </a:t>
            </a:r>
            <a:r>
              <a:rPr lang="en-US" sz="1600" b="1" dirty="0" err="1" smtClean="0">
                <a:solidFill>
                  <a:schemeClr val="bg1"/>
                </a:solidFill>
                <a:sym typeface="Wingdings" pitchFamily="2" charset="2"/>
              </a:rPr>
              <a:t>atm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	    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-200 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C             0,0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6              0,12</a:t>
            </a:r>
          </a:p>
          <a:p>
            <a:endParaRPr lang="el-GR" sz="1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l-GR" sz="1600" b="1" dirty="0" smtClean="0">
                <a:solidFill>
                  <a:srgbClr val="FF0000"/>
                </a:solidFill>
                <a:sym typeface="Wingdings" pitchFamily="2" charset="2"/>
              </a:rPr>
              <a:t>σύνθετα υδρίδια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	  150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kg/m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3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	1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8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%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       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       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1 </a:t>
            </a:r>
            <a:r>
              <a:rPr lang="en-US" sz="1600" b="1" dirty="0" err="1" smtClean="0">
                <a:solidFill>
                  <a:schemeClr val="bg1"/>
                </a:solidFill>
                <a:sym typeface="Wingdings" pitchFamily="2" charset="2"/>
              </a:rPr>
              <a:t>atm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	         25 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C              0,4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3              0,52</a:t>
            </a:r>
          </a:p>
          <a:p>
            <a:endParaRPr lang="el-GR" sz="1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l-GR" sz="1600" b="1" dirty="0" smtClean="0">
                <a:solidFill>
                  <a:srgbClr val="FF0000"/>
                </a:solidFill>
                <a:sym typeface="Wingdings" pitchFamily="2" charset="2"/>
              </a:rPr>
              <a:t>αλκαλικά διαλύματα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	&lt; 100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kg/m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3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	1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%  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       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      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 1 </a:t>
            </a:r>
            <a:r>
              <a:rPr lang="en-US" sz="1600" b="1" dirty="0" err="1" smtClean="0">
                <a:solidFill>
                  <a:schemeClr val="bg1"/>
                </a:solidFill>
                <a:sym typeface="Wingdings" pitchFamily="2" charset="2"/>
              </a:rPr>
              <a:t>atm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	          25 </a:t>
            </a:r>
            <a:r>
              <a:rPr lang="en-US" sz="1600" b="1" baseline="30000" dirty="0" smtClean="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C             0,</a:t>
            </a:r>
            <a:r>
              <a:rPr lang="el-GR" sz="1600" b="1" dirty="0" smtClean="0">
                <a:solidFill>
                  <a:schemeClr val="bg1"/>
                </a:solidFill>
                <a:sym typeface="Wingdings" pitchFamily="2" charset="2"/>
              </a:rPr>
              <a:t>29              0,40</a:t>
            </a:r>
            <a:endParaRPr lang="en-US" sz="1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sz="1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l-GR" sz="1600" b="1" dirty="0" smtClean="0">
                <a:solidFill>
                  <a:srgbClr val="FFFF00"/>
                </a:solidFill>
                <a:sym typeface="Wingdings" pitchFamily="2" charset="2"/>
              </a:rPr>
              <a:t>βενζίνη							             0,92              1,1</a:t>
            </a:r>
          </a:p>
          <a:p>
            <a:endParaRPr lang="el-GR" sz="16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endParaRPr lang="el-GR" sz="16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endParaRPr lang="el-GR" sz="16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algn="ctr"/>
            <a:r>
              <a:rPr lang="el-GR" b="1" dirty="0" smtClean="0">
                <a:solidFill>
                  <a:srgbClr val="FFFF99"/>
                </a:solidFill>
                <a:sym typeface="Wingdings" pitchFamily="2" charset="2"/>
              </a:rPr>
              <a:t>βέλτιστη λύση θεωρείται σήμερα η χρήση σύνθετων υδριδίων (</a:t>
            </a:r>
            <a:r>
              <a:rPr lang="en-US" b="1" dirty="0" smtClean="0">
                <a:solidFill>
                  <a:srgbClr val="FFFF99"/>
                </a:solidFill>
                <a:sym typeface="Wingdings" pitchFamily="2" charset="2"/>
              </a:rPr>
              <a:t>Mg</a:t>
            </a:r>
            <a:r>
              <a:rPr lang="en-US" b="1" baseline="-25000" dirty="0" smtClean="0">
                <a:solidFill>
                  <a:srgbClr val="FFFF99"/>
                </a:solidFill>
                <a:sym typeface="Wingdings" pitchFamily="2" charset="2"/>
              </a:rPr>
              <a:t>2</a:t>
            </a:r>
            <a:r>
              <a:rPr lang="en-US" b="1" dirty="0" smtClean="0">
                <a:solidFill>
                  <a:srgbClr val="FFFF99"/>
                </a:solidFill>
                <a:sym typeface="Wingdings" pitchFamily="2" charset="2"/>
              </a:rPr>
              <a:t>NiH</a:t>
            </a:r>
            <a:r>
              <a:rPr lang="en-US" b="1" baseline="-25000" dirty="0" smtClean="0">
                <a:solidFill>
                  <a:srgbClr val="FFFF99"/>
                </a:solidFill>
                <a:sym typeface="Wingdings" pitchFamily="2" charset="2"/>
              </a:rPr>
              <a:t>4</a:t>
            </a:r>
            <a:r>
              <a:rPr lang="en-US" b="1" dirty="0" smtClean="0">
                <a:solidFill>
                  <a:srgbClr val="FFFF99"/>
                </a:solidFill>
                <a:sym typeface="Wingdings" pitchFamily="2" charset="2"/>
              </a:rPr>
              <a:t>, LiAlH</a:t>
            </a:r>
            <a:r>
              <a:rPr lang="en-US" b="1" baseline="-25000" dirty="0" smtClean="0">
                <a:solidFill>
                  <a:srgbClr val="FFFF99"/>
                </a:solidFill>
                <a:sym typeface="Wingdings" pitchFamily="2" charset="2"/>
              </a:rPr>
              <a:t>4</a:t>
            </a:r>
            <a:r>
              <a:rPr lang="en-US" b="1" dirty="0" smtClean="0">
                <a:solidFill>
                  <a:srgbClr val="FFFF99"/>
                </a:solidFill>
                <a:sym typeface="Wingdings" pitchFamily="2" charset="2"/>
              </a:rPr>
              <a:t>, NaBH</a:t>
            </a:r>
            <a:r>
              <a:rPr lang="en-US" b="1" baseline="-25000" dirty="0" smtClean="0">
                <a:solidFill>
                  <a:srgbClr val="FFFF99"/>
                </a:solidFill>
                <a:sym typeface="Wingdings" pitchFamily="2" charset="2"/>
              </a:rPr>
              <a:t>4</a:t>
            </a:r>
            <a:r>
              <a:rPr lang="en-US" b="1" dirty="0" smtClean="0">
                <a:solidFill>
                  <a:srgbClr val="FFFF99"/>
                </a:solidFill>
                <a:sym typeface="Wingdings" pitchFamily="2" charset="2"/>
              </a:rPr>
              <a:t>), </a:t>
            </a:r>
            <a:r>
              <a:rPr lang="el-GR" b="1" dirty="0" smtClean="0">
                <a:solidFill>
                  <a:srgbClr val="FFFF99"/>
                </a:solidFill>
                <a:sym typeface="Wingdings" pitchFamily="2" charset="2"/>
              </a:rPr>
              <a:t>ενώ διερευνώνται και λύσεις υδριδίων των αλκαλίων, με χωρητικότητα ακόμη και 25 %, ή προσροφητικές </a:t>
            </a:r>
            <a:r>
              <a:rPr lang="el-GR" b="1" dirty="0" err="1" smtClean="0">
                <a:solidFill>
                  <a:srgbClr val="FFFF99"/>
                </a:solidFill>
                <a:sym typeface="Wingdings" pitchFamily="2" charset="2"/>
              </a:rPr>
              <a:t>νανο</a:t>
            </a:r>
            <a:r>
              <a:rPr lang="el-GR" b="1" dirty="0" smtClean="0">
                <a:solidFill>
                  <a:srgbClr val="FFFF99"/>
                </a:solidFill>
                <a:sym typeface="Wingdings" pitchFamily="2" charset="2"/>
              </a:rPr>
              <a:t>-δομές άνθρακα με χωρητικότητες έως και 10 %  </a:t>
            </a:r>
            <a:endParaRPr lang="el-GR" sz="2000" b="1" dirty="0" smtClean="0">
              <a:solidFill>
                <a:srgbClr val="FFFF99"/>
              </a:solidFill>
              <a:sym typeface="Wingdings" pitchFamily="2" charset="2"/>
            </a:endParaRPr>
          </a:p>
          <a:p>
            <a:endParaRPr lang="el-GR" sz="1600" b="1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779887"/>
            <a:ext cx="8047037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χρήση Η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3600" b="1" dirty="0" smtClean="0">
                <a:solidFill>
                  <a:srgbClr val="FF0000"/>
                </a:solidFill>
              </a:rPr>
              <a:t> – 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718011" y="2014464"/>
            <a:ext cx="288448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      H</a:t>
            </a:r>
            <a:r>
              <a:rPr lang="en-US" sz="2000" b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+ ½ O</a:t>
            </a:r>
            <a:r>
              <a:rPr lang="en-US" sz="2000" b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l-GR" sz="2000" b="1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Line 215"/>
          <p:cNvSpPr>
            <a:spLocks noChangeShapeType="1"/>
          </p:cNvSpPr>
          <p:nvPr/>
        </p:nvSpPr>
        <p:spPr bwMode="auto">
          <a:xfrm>
            <a:off x="3214678" y="2277204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l-GR"/>
          </a:p>
        </p:txBody>
      </p:sp>
      <p:sp>
        <p:nvSpPr>
          <p:cNvPr id="8" name="Rectangle 235"/>
          <p:cNvSpPr>
            <a:spLocks noChangeArrowheads="1"/>
          </p:cNvSpPr>
          <p:nvPr/>
        </p:nvSpPr>
        <p:spPr bwMode="auto">
          <a:xfrm>
            <a:off x="0" y="5286388"/>
            <a:ext cx="9324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ηλεκτρική </a:t>
            </a:r>
            <a:r>
              <a:rPr lang="el-GR" sz="2400" b="1" dirty="0">
                <a:solidFill>
                  <a:srgbClr val="FF0000"/>
                </a:solidFill>
                <a:cs typeface="Times New Roman" pitchFamily="18" charset="0"/>
              </a:rPr>
              <a:t>απόδοση :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60 </a:t>
            </a:r>
            <a:r>
              <a:rPr lang="el-GR" sz="2400" b="1" dirty="0">
                <a:solidFill>
                  <a:srgbClr val="FF0000"/>
                </a:solidFill>
                <a:cs typeface="Times New Roman" pitchFamily="18" charset="0"/>
              </a:rPr>
              <a:t>% Δ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G </a:t>
            </a:r>
            <a:r>
              <a:rPr lang="el-GR" sz="2400" b="1" dirty="0">
                <a:solidFill>
                  <a:srgbClr val="FF0000"/>
                </a:solidFill>
                <a:cs typeface="Times New Roman" pitchFamily="18" charset="0"/>
              </a:rPr>
              <a:t>της καύσης στην άνοδο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			            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		x </a:t>
            </a:r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8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5 % </a:t>
            </a:r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μετατροπή καυσίμου</a:t>
            </a:r>
          </a:p>
          <a:p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			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= </a:t>
            </a:r>
            <a:r>
              <a:rPr lang="el-GR" sz="2400" b="1" dirty="0">
                <a:solidFill>
                  <a:schemeClr val="bg1"/>
                </a:solidFill>
                <a:cs typeface="Times New Roman" pitchFamily="18" charset="0"/>
              </a:rPr>
              <a:t>45 % της Θ.Δ. του </a:t>
            </a:r>
            <a:r>
              <a:rPr lang="el-GR" sz="2400" b="1" dirty="0" smtClean="0">
                <a:solidFill>
                  <a:schemeClr val="bg1"/>
                </a:solidFill>
                <a:cs typeface="Times New Roman" pitchFamily="18" charset="0"/>
              </a:rPr>
              <a:t>τροφοδοτούμενου καυσίμου</a:t>
            </a:r>
            <a:endParaRPr lang="el-GR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1728128" y="3844556"/>
            <a:ext cx="2884483" cy="44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Ο</a:t>
            </a:r>
            <a:r>
              <a:rPr lang="en-US" sz="20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+ 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e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l-GR" sz="2000" b="1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2 O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2-</a:t>
            </a:r>
            <a:endParaRPr lang="en-US" sz="2000" b="1" baseline="30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Line 215"/>
          <p:cNvSpPr>
            <a:spLocks noChangeShapeType="1"/>
          </p:cNvSpPr>
          <p:nvPr/>
        </p:nvSpPr>
        <p:spPr bwMode="auto">
          <a:xfrm>
            <a:off x="3224795" y="4107296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l-GR"/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714349" y="1279953"/>
            <a:ext cx="71438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714348" y="4332232"/>
            <a:ext cx="71438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4857752" y="4338139"/>
            <a:ext cx="71438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000628" y="1279953"/>
            <a:ext cx="785818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Line 215"/>
          <p:cNvSpPr>
            <a:spLocks noChangeShapeType="1"/>
          </p:cNvSpPr>
          <p:nvPr/>
        </p:nvSpPr>
        <p:spPr bwMode="auto">
          <a:xfrm>
            <a:off x="1428728" y="1851457"/>
            <a:ext cx="428628" cy="5000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  <p:sp>
        <p:nvSpPr>
          <p:cNvPr id="18" name="Line 215"/>
          <p:cNvSpPr>
            <a:spLocks noChangeShapeType="1"/>
          </p:cNvSpPr>
          <p:nvPr/>
        </p:nvSpPr>
        <p:spPr bwMode="auto">
          <a:xfrm flipV="1">
            <a:off x="4429124" y="1708581"/>
            <a:ext cx="571504" cy="5715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  <p:sp>
        <p:nvSpPr>
          <p:cNvPr id="19" name="Line 215"/>
          <p:cNvSpPr>
            <a:spLocks noChangeShapeType="1"/>
          </p:cNvSpPr>
          <p:nvPr/>
        </p:nvSpPr>
        <p:spPr bwMode="auto">
          <a:xfrm flipV="1">
            <a:off x="1357290" y="4066035"/>
            <a:ext cx="571504" cy="3571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  <p:sp>
        <p:nvSpPr>
          <p:cNvPr id="20" name="Line 215"/>
          <p:cNvSpPr>
            <a:spLocks noChangeShapeType="1"/>
          </p:cNvSpPr>
          <p:nvPr/>
        </p:nvSpPr>
        <p:spPr bwMode="auto">
          <a:xfrm>
            <a:off x="4572000" y="3994597"/>
            <a:ext cx="500066" cy="5000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834" name="Rectangle 34"/>
          <p:cNvSpPr>
            <a:spLocks noChangeArrowheads="1"/>
          </p:cNvSpPr>
          <p:nvPr/>
        </p:nvSpPr>
        <p:spPr bwMode="auto">
          <a:xfrm>
            <a:off x="971550" y="549275"/>
            <a:ext cx="1584325" cy="2873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5" name="Rectangle 35"/>
          <p:cNvSpPr>
            <a:spLocks noChangeArrowheads="1"/>
          </p:cNvSpPr>
          <p:nvPr/>
        </p:nvSpPr>
        <p:spPr bwMode="auto">
          <a:xfrm>
            <a:off x="4140200" y="549275"/>
            <a:ext cx="1584325" cy="2873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6" name="Rectangle 36"/>
          <p:cNvSpPr>
            <a:spLocks noChangeArrowheads="1"/>
          </p:cNvSpPr>
          <p:nvPr/>
        </p:nvSpPr>
        <p:spPr bwMode="auto">
          <a:xfrm>
            <a:off x="2555875" y="549275"/>
            <a:ext cx="1584325" cy="2873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7" name="Rectangle 23"/>
          <p:cNvSpPr>
            <a:spLocks noChangeArrowheads="1"/>
          </p:cNvSpPr>
          <p:nvPr/>
        </p:nvSpPr>
        <p:spPr bwMode="auto">
          <a:xfrm>
            <a:off x="971550" y="5516563"/>
            <a:ext cx="1584325" cy="863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8" name="Rectangle 24"/>
          <p:cNvSpPr>
            <a:spLocks noChangeArrowheads="1"/>
          </p:cNvSpPr>
          <p:nvPr/>
        </p:nvSpPr>
        <p:spPr bwMode="auto">
          <a:xfrm>
            <a:off x="971550" y="981075"/>
            <a:ext cx="1584325" cy="9350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" name="Rectangle 25"/>
          <p:cNvSpPr>
            <a:spLocks noChangeArrowheads="1"/>
          </p:cNvSpPr>
          <p:nvPr/>
        </p:nvSpPr>
        <p:spPr bwMode="auto">
          <a:xfrm>
            <a:off x="971550" y="2133600"/>
            <a:ext cx="1584325" cy="863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0" name="Rectangle 26"/>
          <p:cNvSpPr>
            <a:spLocks noChangeArrowheads="1"/>
          </p:cNvSpPr>
          <p:nvPr/>
        </p:nvSpPr>
        <p:spPr bwMode="auto">
          <a:xfrm>
            <a:off x="971550" y="3214688"/>
            <a:ext cx="1584325" cy="93503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1" name="Rectangle 27"/>
          <p:cNvSpPr>
            <a:spLocks noChangeArrowheads="1"/>
          </p:cNvSpPr>
          <p:nvPr/>
        </p:nvSpPr>
        <p:spPr bwMode="auto">
          <a:xfrm>
            <a:off x="971550" y="4365625"/>
            <a:ext cx="1584325" cy="9350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2" name="Rectangle 28"/>
          <p:cNvSpPr>
            <a:spLocks noChangeArrowheads="1"/>
          </p:cNvSpPr>
          <p:nvPr/>
        </p:nvSpPr>
        <p:spPr bwMode="auto">
          <a:xfrm>
            <a:off x="4140200" y="5516563"/>
            <a:ext cx="1584325" cy="863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3" name="Rectangle 29"/>
          <p:cNvSpPr>
            <a:spLocks noChangeArrowheads="1"/>
          </p:cNvSpPr>
          <p:nvPr/>
        </p:nvSpPr>
        <p:spPr bwMode="auto">
          <a:xfrm>
            <a:off x="4140200" y="981075"/>
            <a:ext cx="1584325" cy="9350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4" name="Rectangle 30"/>
          <p:cNvSpPr>
            <a:spLocks noChangeArrowheads="1"/>
          </p:cNvSpPr>
          <p:nvPr/>
        </p:nvSpPr>
        <p:spPr bwMode="auto">
          <a:xfrm>
            <a:off x="4140200" y="2133600"/>
            <a:ext cx="1584325" cy="863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5" name="Rectangle 31"/>
          <p:cNvSpPr>
            <a:spLocks noChangeArrowheads="1"/>
          </p:cNvSpPr>
          <p:nvPr/>
        </p:nvSpPr>
        <p:spPr bwMode="auto">
          <a:xfrm>
            <a:off x="4140200" y="3214688"/>
            <a:ext cx="1584325" cy="93503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6" name="Rectangle 32"/>
          <p:cNvSpPr>
            <a:spLocks noChangeArrowheads="1"/>
          </p:cNvSpPr>
          <p:nvPr/>
        </p:nvSpPr>
        <p:spPr bwMode="auto">
          <a:xfrm>
            <a:off x="4140200" y="4365625"/>
            <a:ext cx="1584325" cy="9350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7" name="Rectangle 20"/>
          <p:cNvSpPr>
            <a:spLocks noChangeArrowheads="1"/>
          </p:cNvSpPr>
          <p:nvPr/>
        </p:nvSpPr>
        <p:spPr bwMode="auto">
          <a:xfrm>
            <a:off x="2555875" y="3213100"/>
            <a:ext cx="1584325" cy="9350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8" name="Rectangle 19"/>
          <p:cNvSpPr>
            <a:spLocks noChangeArrowheads="1"/>
          </p:cNvSpPr>
          <p:nvPr/>
        </p:nvSpPr>
        <p:spPr bwMode="auto">
          <a:xfrm>
            <a:off x="2555875" y="2133600"/>
            <a:ext cx="15843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9" name="Rectangle 21"/>
          <p:cNvSpPr>
            <a:spLocks noChangeArrowheads="1"/>
          </p:cNvSpPr>
          <p:nvPr/>
        </p:nvSpPr>
        <p:spPr bwMode="auto">
          <a:xfrm>
            <a:off x="2555875" y="4364038"/>
            <a:ext cx="1584325" cy="936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850" name="Rectangle 22"/>
          <p:cNvSpPr>
            <a:spLocks noChangeArrowheads="1"/>
          </p:cNvSpPr>
          <p:nvPr/>
        </p:nvSpPr>
        <p:spPr bwMode="auto">
          <a:xfrm>
            <a:off x="2555875" y="5518150"/>
            <a:ext cx="15843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51" name="Rectangle 18"/>
          <p:cNvSpPr>
            <a:spLocks noChangeArrowheads="1"/>
          </p:cNvSpPr>
          <p:nvPr/>
        </p:nvSpPr>
        <p:spPr bwMode="auto">
          <a:xfrm>
            <a:off x="2555875" y="981075"/>
            <a:ext cx="1584325" cy="9350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57" name="Text Box 9"/>
          <p:cNvSpPr txBox="1">
            <a:spLocks noChangeArrowheads="1"/>
          </p:cNvSpPr>
          <p:nvPr/>
        </p:nvSpPr>
        <p:spPr bwMode="auto">
          <a:xfrm>
            <a:off x="6835807" y="814591"/>
            <a:ext cx="2245871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υψηλή θερμοκρασία </a:t>
            </a:r>
          </a:p>
          <a:p>
            <a:r>
              <a:rPr lang="el-GR" b="1" dirty="0">
                <a:solidFill>
                  <a:schemeClr val="bg1"/>
                </a:solidFill>
              </a:rPr>
              <a:t>στατικές εφαρμογές</a:t>
            </a:r>
          </a:p>
          <a:p>
            <a:r>
              <a:rPr lang="el-GR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MW</a:t>
            </a:r>
            <a:r>
              <a:rPr lang="el-GR" b="1" dirty="0">
                <a:solidFill>
                  <a:schemeClr val="bg1"/>
                </a:solidFill>
              </a:rPr>
              <a:t>  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ευελιξία καυσίμου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στατικές εφαρμογές</a:t>
            </a:r>
          </a:p>
          <a:p>
            <a:r>
              <a:rPr lang="el-GR" b="1" dirty="0">
                <a:solidFill>
                  <a:schemeClr val="bg1"/>
                </a:solidFill>
              </a:rPr>
              <a:t>2 </a:t>
            </a:r>
            <a:r>
              <a:rPr lang="en-US" b="1" dirty="0">
                <a:solidFill>
                  <a:schemeClr val="bg1"/>
                </a:solidFill>
              </a:rPr>
              <a:t>MW</a:t>
            </a:r>
          </a:p>
          <a:p>
            <a:r>
              <a:rPr lang="el-GR" b="1" dirty="0">
                <a:solidFill>
                  <a:schemeClr val="bg1"/>
                </a:solidFill>
              </a:rPr>
              <a:t>60 – 80 %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στατικές εφαρμογές</a:t>
            </a:r>
          </a:p>
          <a:p>
            <a:r>
              <a:rPr lang="el-GR" b="1" dirty="0">
                <a:solidFill>
                  <a:schemeClr val="bg1"/>
                </a:solidFill>
              </a:rPr>
              <a:t>11 Μ</a:t>
            </a:r>
            <a:r>
              <a:rPr lang="en-US" b="1" dirty="0">
                <a:solidFill>
                  <a:schemeClr val="bg1"/>
                </a:solidFill>
              </a:rPr>
              <a:t>W</a:t>
            </a:r>
          </a:p>
          <a:p>
            <a:r>
              <a:rPr lang="el-GR" b="1" dirty="0">
                <a:solidFill>
                  <a:schemeClr val="bg1"/>
                </a:solidFill>
              </a:rPr>
              <a:t>40 – 80 %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ευελιξία καυσίμου</a:t>
            </a:r>
            <a:endParaRPr lang="en-US" b="1" dirty="0">
              <a:solidFill>
                <a:schemeClr val="bg1"/>
              </a:solidFill>
            </a:endParaRPr>
          </a:p>
          <a:p>
            <a:endParaRPr lang="el-GR" sz="1000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στατικές οικιακές</a:t>
            </a:r>
          </a:p>
          <a:p>
            <a:r>
              <a:rPr lang="el-GR" b="1" dirty="0">
                <a:solidFill>
                  <a:schemeClr val="bg1"/>
                </a:solidFill>
              </a:rPr>
              <a:t>εφαρμογές</a:t>
            </a:r>
          </a:p>
          <a:p>
            <a:r>
              <a:rPr lang="el-GR" b="1" dirty="0">
                <a:solidFill>
                  <a:schemeClr val="bg1"/>
                </a:solidFill>
              </a:rPr>
              <a:t>μεταφορές</a:t>
            </a:r>
          </a:p>
          <a:p>
            <a:r>
              <a:rPr lang="el-GR" b="1" dirty="0">
                <a:solidFill>
                  <a:schemeClr val="bg1"/>
                </a:solidFill>
              </a:rPr>
              <a:t>250 </a:t>
            </a:r>
            <a:r>
              <a:rPr lang="en-US" b="1" dirty="0">
                <a:solidFill>
                  <a:schemeClr val="bg1"/>
                </a:solidFill>
              </a:rPr>
              <a:t>kW</a:t>
            </a:r>
            <a:r>
              <a:rPr lang="el-GR" b="1" dirty="0">
                <a:solidFill>
                  <a:schemeClr val="bg1"/>
                </a:solidFill>
              </a:rPr>
              <a:t>, 40 – 50 %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οικιακές εφαρμογές</a:t>
            </a:r>
          </a:p>
          <a:p>
            <a:r>
              <a:rPr lang="el-GR" b="1" dirty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kW</a:t>
            </a:r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70 % απόδοση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858" name="Text Box 12"/>
          <p:cNvSpPr txBox="1">
            <a:spLocks noChangeArrowheads="1"/>
          </p:cNvSpPr>
          <p:nvPr/>
        </p:nvSpPr>
        <p:spPr bwMode="auto">
          <a:xfrm>
            <a:off x="324590" y="998538"/>
            <a:ext cx="626586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O	H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, CO	              SOFC 		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CO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sz="1600" b="1" baseline="-25000" dirty="0" err="1">
                <a:solidFill>
                  <a:srgbClr val="FF0000"/>
                </a:solidFill>
                <a:latin typeface="Tahoma" pitchFamily="34" charset="0"/>
              </a:rPr>
              <a:t>x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err="1">
                <a:solidFill>
                  <a:srgbClr val="FF0000"/>
                </a:solidFill>
                <a:latin typeface="Tahoma" pitchFamily="34" charset="0"/>
              </a:rPr>
              <a:t>y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κ.α.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                O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2- </a:t>
            </a:r>
            <a:r>
              <a:rPr lang="el-GR" sz="1600" b="1" baseline="30000" dirty="0">
                <a:solidFill>
                  <a:srgbClr val="FF0000"/>
                </a:solidFill>
                <a:latin typeface="Tahoma" pitchFamily="34" charset="0"/>
              </a:rPr>
              <a:t>		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Ο</a:t>
            </a:r>
            <a:r>
              <a:rPr lang="el-GR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	αέρας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       500 – 1000 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</a:t>
            </a:r>
            <a:endParaRPr lang="el-GR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59" name="Text Box 13"/>
          <p:cNvSpPr txBox="1">
            <a:spLocks noChangeArrowheads="1"/>
          </p:cNvSpPr>
          <p:nvPr/>
        </p:nvSpPr>
        <p:spPr bwMode="auto">
          <a:xfrm>
            <a:off x="345227" y="2054225"/>
            <a:ext cx="626586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O		             MCFC		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αέρας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CO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 H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, CO 	              CO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2-	</a:t>
            </a:r>
            <a:r>
              <a:rPr lang="el-GR" sz="1600" b="1" baseline="30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            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Ο</a:t>
            </a:r>
            <a:r>
              <a:rPr lang="el-GR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 	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CO</a:t>
            </a:r>
            <a:r>
              <a:rPr lang="en-US" sz="16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            650 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		</a:t>
            </a:r>
            <a:endParaRPr lang="el-GR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60" name="Text Box 14"/>
          <p:cNvSpPr txBox="1">
            <a:spLocks noChangeArrowheads="1"/>
          </p:cNvSpPr>
          <p:nvPr/>
        </p:nvSpPr>
        <p:spPr bwMode="auto">
          <a:xfrm>
            <a:off x="345227" y="3206750"/>
            <a:ext cx="62921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             PAFC 		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Ο</a:t>
            </a:r>
            <a:r>
              <a:rPr lang="el-GR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 H</a:t>
            </a:r>
            <a:r>
              <a:rPr lang="en-US" sz="16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err="1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 	                H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+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 		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         αέρας</a:t>
            </a:r>
            <a:endParaRPr lang="el-GR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            200 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		</a:t>
            </a:r>
            <a:endParaRPr lang="el-GR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61" name="Text Box 16"/>
          <p:cNvSpPr txBox="1">
            <a:spLocks noChangeArrowheads="1"/>
          </p:cNvSpPr>
          <p:nvPr/>
        </p:nvSpPr>
        <p:spPr bwMode="auto">
          <a:xfrm>
            <a:off x="345227" y="4352925"/>
            <a:ext cx="6325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              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	            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PEM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	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1600" b="1" dirty="0" err="1" smtClean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err="1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+		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	αέρας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		             80 </a:t>
            </a:r>
            <a:r>
              <a:rPr lang="en-US" sz="1600" b="1" baseline="30000" dirty="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		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</a:rPr>
              <a:t>Ο</a:t>
            </a:r>
            <a:r>
              <a:rPr lang="el-GR" sz="16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endParaRPr lang="el-GR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62" name="Text Box 17"/>
          <p:cNvSpPr txBox="1">
            <a:spLocks noChangeArrowheads="1"/>
          </p:cNvSpPr>
          <p:nvPr/>
        </p:nvSpPr>
        <p:spPr bwMode="auto">
          <a:xfrm>
            <a:off x="345227" y="5445125"/>
            <a:ext cx="626586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1600" b="1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	              AFC            	</a:t>
            </a:r>
          </a:p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 sz="1600" b="1" baseline="-2500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	H</a:t>
            </a:r>
            <a:r>
              <a:rPr lang="en-US" sz="1600" b="1" baseline="-2500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O 	              OH</a:t>
            </a:r>
            <a:r>
              <a:rPr lang="en-US" sz="1600" b="1" baseline="30000">
                <a:solidFill>
                  <a:srgbClr val="FF0000"/>
                </a:solidFill>
                <a:latin typeface="Tahoma" pitchFamily="34" charset="0"/>
              </a:rPr>
              <a:t>-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l-GR" sz="1600" b="1">
                <a:solidFill>
                  <a:srgbClr val="FF0000"/>
                </a:solidFill>
                <a:latin typeface="Tahoma" pitchFamily="34" charset="0"/>
              </a:rPr>
              <a:t>		Ο</a:t>
            </a:r>
            <a:r>
              <a:rPr lang="el-GR" sz="1600" b="1" baseline="-2500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l-GR" sz="1600" b="1">
                <a:solidFill>
                  <a:srgbClr val="FF0000"/>
                </a:solidFill>
                <a:latin typeface="Tahoma" pitchFamily="34" charset="0"/>
              </a:rPr>
              <a:t>	αέρας</a:t>
            </a:r>
            <a:endParaRPr lang="en-US" sz="1600" b="1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		            200 </a:t>
            </a:r>
            <a:r>
              <a:rPr lang="en-US" sz="1600" b="1" baseline="30000">
                <a:solidFill>
                  <a:srgbClr val="FF0000"/>
                </a:solidFill>
                <a:latin typeface="Tahoma" pitchFamily="34" charset="0"/>
              </a:rPr>
              <a:t>o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C		</a:t>
            </a:r>
            <a:endParaRPr lang="el-GR" sz="16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63" name="Text Box 33"/>
          <p:cNvSpPr txBox="1">
            <a:spLocks noChangeArrowheads="1"/>
          </p:cNvSpPr>
          <p:nvPr/>
        </p:nvSpPr>
        <p:spPr bwMode="auto">
          <a:xfrm>
            <a:off x="735725" y="496869"/>
            <a:ext cx="4745210" cy="33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1600" b="1" dirty="0">
                <a:solidFill>
                  <a:srgbClr val="FF0000"/>
                </a:solidFill>
                <a:latin typeface="Tahoma" pitchFamily="34" charset="0"/>
              </a:rPr>
              <a:t>      άνοδος	ηλεκτρολύτης	κάθοδος</a:t>
            </a:r>
          </a:p>
        </p:txBody>
      </p:sp>
      <p:sp>
        <p:nvSpPr>
          <p:cNvPr id="864" name="Line 37"/>
          <p:cNvSpPr>
            <a:spLocks noChangeShapeType="1"/>
          </p:cNvSpPr>
          <p:nvPr/>
        </p:nvSpPr>
        <p:spPr bwMode="auto">
          <a:xfrm>
            <a:off x="827088" y="3716338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65" name="Line 38"/>
          <p:cNvSpPr>
            <a:spLocks noChangeShapeType="1"/>
          </p:cNvSpPr>
          <p:nvPr/>
        </p:nvSpPr>
        <p:spPr bwMode="auto">
          <a:xfrm flipH="1">
            <a:off x="755650" y="134143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66" name="Line 39"/>
          <p:cNvSpPr>
            <a:spLocks noChangeShapeType="1"/>
          </p:cNvSpPr>
          <p:nvPr/>
        </p:nvSpPr>
        <p:spPr bwMode="auto">
          <a:xfrm flipV="1">
            <a:off x="1692275" y="1700213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67" name="Line 40"/>
          <p:cNvSpPr>
            <a:spLocks noChangeShapeType="1"/>
          </p:cNvSpPr>
          <p:nvPr/>
        </p:nvSpPr>
        <p:spPr bwMode="auto">
          <a:xfrm flipH="1">
            <a:off x="2627313" y="14843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68" name="Line 41"/>
          <p:cNvSpPr>
            <a:spLocks noChangeShapeType="1"/>
          </p:cNvSpPr>
          <p:nvPr/>
        </p:nvSpPr>
        <p:spPr bwMode="auto">
          <a:xfrm flipH="1">
            <a:off x="3635375" y="14843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69" name="Line 42"/>
          <p:cNvSpPr>
            <a:spLocks noChangeShapeType="1"/>
          </p:cNvSpPr>
          <p:nvPr/>
        </p:nvSpPr>
        <p:spPr bwMode="auto">
          <a:xfrm flipH="1">
            <a:off x="4284663" y="14843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0" name="Line 43"/>
          <p:cNvSpPr>
            <a:spLocks noChangeShapeType="1"/>
          </p:cNvSpPr>
          <p:nvPr/>
        </p:nvSpPr>
        <p:spPr bwMode="auto">
          <a:xfrm flipH="1">
            <a:off x="5364163" y="14843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1" name="Line 44"/>
          <p:cNvSpPr>
            <a:spLocks noChangeShapeType="1"/>
          </p:cNvSpPr>
          <p:nvPr/>
        </p:nvSpPr>
        <p:spPr bwMode="auto">
          <a:xfrm flipH="1">
            <a:off x="827088" y="256540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2" name="Line 45"/>
          <p:cNvSpPr>
            <a:spLocks noChangeShapeType="1"/>
          </p:cNvSpPr>
          <p:nvPr/>
        </p:nvSpPr>
        <p:spPr bwMode="auto">
          <a:xfrm flipV="1">
            <a:off x="1763713" y="2782888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3" name="Line 46"/>
          <p:cNvSpPr>
            <a:spLocks noChangeShapeType="1"/>
          </p:cNvSpPr>
          <p:nvPr/>
        </p:nvSpPr>
        <p:spPr bwMode="auto">
          <a:xfrm flipH="1">
            <a:off x="2555875" y="256698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4" name="Line 47"/>
          <p:cNvSpPr>
            <a:spLocks noChangeShapeType="1"/>
          </p:cNvSpPr>
          <p:nvPr/>
        </p:nvSpPr>
        <p:spPr bwMode="auto">
          <a:xfrm flipH="1">
            <a:off x="3706813" y="256698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5" name="Line 48"/>
          <p:cNvSpPr>
            <a:spLocks noChangeShapeType="1"/>
          </p:cNvSpPr>
          <p:nvPr/>
        </p:nvSpPr>
        <p:spPr bwMode="auto">
          <a:xfrm flipH="1">
            <a:off x="4356100" y="256698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6" name="Line 49"/>
          <p:cNvSpPr>
            <a:spLocks noChangeShapeType="1"/>
          </p:cNvSpPr>
          <p:nvPr/>
        </p:nvSpPr>
        <p:spPr bwMode="auto">
          <a:xfrm flipH="1">
            <a:off x="5435600" y="256698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7" name="Line 50"/>
          <p:cNvSpPr>
            <a:spLocks noChangeShapeType="1"/>
          </p:cNvSpPr>
          <p:nvPr/>
        </p:nvSpPr>
        <p:spPr bwMode="auto">
          <a:xfrm>
            <a:off x="1835150" y="3716338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8" name="Line 51"/>
          <p:cNvSpPr>
            <a:spLocks noChangeShapeType="1"/>
          </p:cNvSpPr>
          <p:nvPr/>
        </p:nvSpPr>
        <p:spPr bwMode="auto">
          <a:xfrm>
            <a:off x="2698750" y="3716338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9" name="Line 52"/>
          <p:cNvSpPr>
            <a:spLocks noChangeShapeType="1"/>
          </p:cNvSpPr>
          <p:nvPr/>
        </p:nvSpPr>
        <p:spPr bwMode="auto">
          <a:xfrm>
            <a:off x="3562350" y="3716338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0" name="Line 53"/>
          <p:cNvSpPr>
            <a:spLocks noChangeShapeType="1"/>
          </p:cNvSpPr>
          <p:nvPr/>
        </p:nvSpPr>
        <p:spPr bwMode="auto">
          <a:xfrm>
            <a:off x="4354513" y="3716338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1" name="Line 54"/>
          <p:cNvSpPr>
            <a:spLocks noChangeShapeType="1"/>
          </p:cNvSpPr>
          <p:nvPr/>
        </p:nvSpPr>
        <p:spPr bwMode="auto">
          <a:xfrm>
            <a:off x="5474957" y="3670610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2" name="Line 55"/>
          <p:cNvSpPr>
            <a:spLocks noChangeShapeType="1"/>
          </p:cNvSpPr>
          <p:nvPr/>
        </p:nvSpPr>
        <p:spPr bwMode="auto">
          <a:xfrm>
            <a:off x="827088" y="4868863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3" name="Line 56"/>
          <p:cNvSpPr>
            <a:spLocks noChangeShapeType="1"/>
          </p:cNvSpPr>
          <p:nvPr/>
        </p:nvSpPr>
        <p:spPr bwMode="auto">
          <a:xfrm>
            <a:off x="1835150" y="4868863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4" name="Line 57"/>
          <p:cNvSpPr>
            <a:spLocks noChangeShapeType="1"/>
          </p:cNvSpPr>
          <p:nvPr/>
        </p:nvSpPr>
        <p:spPr bwMode="auto">
          <a:xfrm>
            <a:off x="2571736" y="4868863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5" name="Line 58"/>
          <p:cNvSpPr>
            <a:spLocks noChangeShapeType="1"/>
          </p:cNvSpPr>
          <p:nvPr/>
        </p:nvSpPr>
        <p:spPr bwMode="auto">
          <a:xfrm>
            <a:off x="3562350" y="4868863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6" name="Line 59"/>
          <p:cNvSpPr>
            <a:spLocks noChangeShapeType="1"/>
          </p:cNvSpPr>
          <p:nvPr/>
        </p:nvSpPr>
        <p:spPr bwMode="auto">
          <a:xfrm>
            <a:off x="4354513" y="4868863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7" name="Line 60"/>
          <p:cNvSpPr>
            <a:spLocks noChangeShapeType="1"/>
          </p:cNvSpPr>
          <p:nvPr/>
        </p:nvSpPr>
        <p:spPr bwMode="auto">
          <a:xfrm>
            <a:off x="5434013" y="4799970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8" name="Line 61"/>
          <p:cNvSpPr>
            <a:spLocks noChangeShapeType="1"/>
          </p:cNvSpPr>
          <p:nvPr/>
        </p:nvSpPr>
        <p:spPr bwMode="auto">
          <a:xfrm>
            <a:off x="827088" y="5949950"/>
            <a:ext cx="433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89" name="Line 62"/>
          <p:cNvSpPr>
            <a:spLocks noChangeShapeType="1"/>
          </p:cNvSpPr>
          <p:nvPr/>
        </p:nvSpPr>
        <p:spPr bwMode="auto">
          <a:xfrm flipV="1">
            <a:off x="1547813" y="5375275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90" name="Line 63"/>
          <p:cNvSpPr>
            <a:spLocks noChangeShapeType="1"/>
          </p:cNvSpPr>
          <p:nvPr/>
        </p:nvSpPr>
        <p:spPr bwMode="auto">
          <a:xfrm flipH="1">
            <a:off x="2555875" y="594995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91" name="Line 64"/>
          <p:cNvSpPr>
            <a:spLocks noChangeShapeType="1"/>
          </p:cNvSpPr>
          <p:nvPr/>
        </p:nvSpPr>
        <p:spPr bwMode="auto">
          <a:xfrm flipH="1">
            <a:off x="3706813" y="594995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92" name="Line 65"/>
          <p:cNvSpPr>
            <a:spLocks noChangeShapeType="1"/>
          </p:cNvSpPr>
          <p:nvPr/>
        </p:nvSpPr>
        <p:spPr bwMode="auto">
          <a:xfrm flipH="1">
            <a:off x="4356100" y="594995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93" name="Line 66"/>
          <p:cNvSpPr>
            <a:spLocks noChangeShapeType="1"/>
          </p:cNvSpPr>
          <p:nvPr/>
        </p:nvSpPr>
        <p:spPr bwMode="auto">
          <a:xfrm flipH="1">
            <a:off x="5435600" y="594995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5429288" cy="297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142844" y="4497115"/>
          <a:ext cx="3656027" cy="2218033"/>
        </p:xfrm>
        <a:graphic>
          <a:graphicData uri="http://schemas.openxmlformats.org/presentationml/2006/ole">
            <p:oleObj spid="_x0000_s29702" name="Φωτογραφία του Photo Editor" r:id="rId4" imgW="5714286" imgH="3467584" progId="">
              <p:embed/>
            </p:oleObj>
          </a:graphicData>
        </a:graphic>
      </p:graphicFrame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857620" y="5657671"/>
            <a:ext cx="2916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SOFC</a:t>
            </a:r>
            <a:endParaRPr lang="el-GR" b="1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Siemens/Westinghouse </a:t>
            </a:r>
            <a:endParaRPr lang="el-GR" b="1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100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kW</a:t>
            </a:r>
            <a:endParaRPr lang="el-GR" b="1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l-GR" b="1" dirty="0">
                <a:solidFill>
                  <a:schemeClr val="bg1"/>
                </a:solidFill>
                <a:cs typeface="Times New Roman" pitchFamily="18" charset="0"/>
              </a:rPr>
              <a:t>40.000 ώρες λειτουργίας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6072198" y="1571612"/>
            <a:ext cx="1428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SOFC</a:t>
            </a:r>
            <a:r>
              <a:rPr lang="el-GR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l-GR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Ballard </a:t>
            </a:r>
            <a:endParaRPr lang="el-GR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250 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kW </a:t>
            </a:r>
            <a:r>
              <a:rPr lang="el-GR" b="1" dirty="0">
                <a:solidFill>
                  <a:schemeClr val="bg1"/>
                </a:solidFill>
                <a:cs typeface="Times New Roman" pitchFamily="18" charset="0"/>
              </a:rPr>
              <a:t>ε </a:t>
            </a:r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/>
        </p:nvGraphicFramePr>
        <p:xfrm>
          <a:off x="6072198" y="2500306"/>
          <a:ext cx="2916237" cy="2774950"/>
        </p:xfrm>
        <a:graphic>
          <a:graphicData uri="http://schemas.openxmlformats.org/presentationml/2006/ole">
            <p:oleObj spid="_x0000_s29703" name="Φωτογραφία του Photo Editor" r:id="rId5" imgW="2381582" imgH="2266667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20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32" y="558794"/>
            <a:ext cx="6246850" cy="322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205 - TextBox"/>
          <p:cNvSpPr txBox="1"/>
          <p:nvPr/>
        </p:nvSpPr>
        <p:spPr>
          <a:xfrm>
            <a:off x="-32" y="3864968"/>
            <a:ext cx="9144000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συνολική αντίδραση:		Η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2 </a:t>
            </a:r>
            <a:r>
              <a:rPr lang="el-GR" sz="2000" b="1" dirty="0" smtClean="0">
                <a:solidFill>
                  <a:srgbClr val="FF0000"/>
                </a:solidFill>
              </a:rPr>
              <a:t>+ ½ Ο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</a:rPr>
              <a:t> =&gt; Η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</a:rPr>
              <a:t>Ο</a:t>
            </a:r>
          </a:p>
          <a:p>
            <a:pPr algn="just"/>
            <a:endParaRPr lang="el-GR" sz="2000" b="1" baseline="-2500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αντιστρεπτό ηλεκτρικό έργο	</a:t>
            </a:r>
            <a:r>
              <a:rPr lang="en-US" sz="2000" b="1" dirty="0" smtClean="0">
                <a:solidFill>
                  <a:srgbClr val="FF0000"/>
                </a:solidFill>
              </a:rPr>
              <a:t>We =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</a:rPr>
              <a:t>G = n F </a:t>
            </a:r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Nernst</a:t>
            </a:r>
            <a:endParaRPr lang="el-GR" sz="2000" b="1" baseline="-25000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				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</a:rPr>
              <a:t>G =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 + RT </a:t>
            </a:r>
            <a:r>
              <a:rPr lang="en-US" sz="2000" b="1" dirty="0" err="1" smtClean="0">
                <a:solidFill>
                  <a:srgbClr val="FF0000"/>
                </a:solidFill>
              </a:rPr>
              <a:t>ln</a:t>
            </a:r>
            <a:r>
              <a:rPr lang="en-US" sz="2000" b="1" dirty="0" smtClean="0">
                <a:solidFill>
                  <a:srgbClr val="FF0000"/>
                </a:solidFill>
              </a:rPr>
              <a:t>(P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H2</a:t>
            </a:r>
            <a:r>
              <a:rPr lang="en-US" sz="2000" b="1" dirty="0" smtClean="0">
                <a:solidFill>
                  <a:srgbClr val="FF0000"/>
                </a:solidFill>
              </a:rPr>
              <a:t> 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O2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000" b="1" dirty="0" smtClean="0">
                <a:solidFill>
                  <a:srgbClr val="FF0000"/>
                </a:solidFill>
              </a:rPr>
              <a:t>/P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H2O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αντιστρεπτό δυναμικό		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Nernst</a:t>
            </a:r>
            <a:r>
              <a:rPr lang="el-GR" sz="2000" b="1" dirty="0" smtClean="0">
                <a:solidFill>
                  <a:srgbClr val="FF0000"/>
                </a:solidFill>
              </a:rPr>
              <a:t> = </a:t>
            </a:r>
            <a:r>
              <a:rPr lang="el-GR" sz="2000" b="1" dirty="0" err="1" smtClean="0">
                <a:solidFill>
                  <a:srgbClr val="FF0000"/>
                </a:solidFill>
              </a:rPr>
              <a:t>Ε</a:t>
            </a:r>
            <a:r>
              <a:rPr lang="el-GR" sz="2000" b="1" baseline="30000" dirty="0" err="1" smtClean="0">
                <a:solidFill>
                  <a:srgbClr val="FF0000"/>
                </a:solidFill>
              </a:rPr>
              <a:t>ο</a:t>
            </a:r>
            <a:r>
              <a:rPr lang="el-GR" sz="2000" b="1" dirty="0" smtClean="0">
                <a:solidFill>
                  <a:srgbClr val="FF0000"/>
                </a:solidFill>
              </a:rPr>
              <a:t> + </a:t>
            </a:r>
            <a:r>
              <a:rPr lang="en-US" sz="2000" b="1" dirty="0" smtClean="0">
                <a:solidFill>
                  <a:srgbClr val="FF0000"/>
                </a:solidFill>
              </a:rPr>
              <a:t>(RT/</a:t>
            </a:r>
            <a:r>
              <a:rPr lang="en-US" sz="2000" b="1" dirty="0" err="1" smtClean="0">
                <a:solidFill>
                  <a:srgbClr val="FF0000"/>
                </a:solidFill>
              </a:rPr>
              <a:t>nF</a:t>
            </a:r>
            <a:r>
              <a:rPr lang="en-US" sz="2000" b="1" dirty="0" smtClean="0">
                <a:solidFill>
                  <a:srgbClr val="FF0000"/>
                </a:solidFill>
              </a:rPr>
              <a:t>) </a:t>
            </a:r>
            <a:r>
              <a:rPr lang="en-US" sz="2000" b="1" dirty="0" err="1" smtClean="0">
                <a:solidFill>
                  <a:srgbClr val="FF0000"/>
                </a:solidFill>
              </a:rPr>
              <a:t>ln</a:t>
            </a:r>
            <a:r>
              <a:rPr lang="en-US" sz="2000" b="1" dirty="0" smtClean="0">
                <a:solidFill>
                  <a:srgbClr val="FF0000"/>
                </a:solidFill>
              </a:rPr>
              <a:t>(P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H2</a:t>
            </a:r>
            <a:r>
              <a:rPr lang="en-US" sz="2000" b="1" dirty="0" smtClean="0">
                <a:solidFill>
                  <a:srgbClr val="FF0000"/>
                </a:solidFill>
              </a:rPr>
              <a:t> 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O2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000" b="1" dirty="0" smtClean="0">
                <a:solidFill>
                  <a:srgbClr val="FF0000"/>
                </a:solidFill>
              </a:rPr>
              <a:t>/P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H2O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μέγιστη ισχύς			</a:t>
            </a:r>
            <a:r>
              <a:rPr lang="en-US" sz="2000" b="1" dirty="0" err="1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ideal</a:t>
            </a:r>
            <a:r>
              <a:rPr lang="en-US" sz="2000" b="1" dirty="0" smtClean="0">
                <a:solidFill>
                  <a:srgbClr val="FF0000"/>
                </a:solidFill>
              </a:rPr>
              <a:t> = I x </a:t>
            </a:r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Nernst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714356"/>
            <a:ext cx="91440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δυναμικό λειτουργίας:		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cell</a:t>
            </a:r>
            <a:r>
              <a:rPr lang="en-US" sz="2000" b="1" dirty="0" smtClean="0">
                <a:solidFill>
                  <a:srgbClr val="FF0000"/>
                </a:solidFill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nernst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– 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act</a:t>
            </a:r>
            <a:r>
              <a:rPr lang="en-US" sz="2000" b="1" dirty="0" smtClean="0">
                <a:solidFill>
                  <a:srgbClr val="FF0000"/>
                </a:solidFill>
              </a:rPr>
              <a:t> – 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conc</a:t>
            </a:r>
            <a:r>
              <a:rPr lang="en-US" sz="2000" b="1" dirty="0" smtClean="0">
                <a:solidFill>
                  <a:srgbClr val="FF0000"/>
                </a:solidFill>
              </a:rPr>
              <a:t> – I x R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baseline="-2500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παραγόμενη ισχύς		</a:t>
            </a:r>
            <a:r>
              <a:rPr lang="en-US" sz="2000" b="1" dirty="0" smtClean="0">
                <a:solidFill>
                  <a:srgbClr val="FF0000"/>
                </a:solidFill>
              </a:rPr>
              <a:t>P = I x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cell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149" y="1643050"/>
            <a:ext cx="644612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- TextBox"/>
          <p:cNvSpPr txBox="1"/>
          <p:nvPr/>
        </p:nvSpPr>
        <p:spPr>
          <a:xfrm>
            <a:off x="-32" y="58020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			             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</a:rPr>
              <a:t>G </a:t>
            </a:r>
            <a:r>
              <a:rPr lang="el-GR" sz="2000" b="1" dirty="0" smtClean="0">
                <a:solidFill>
                  <a:srgbClr val="FF0000"/>
                </a:solidFill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</a:rPr>
              <a:t>          n F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cell</a:t>
            </a:r>
            <a:r>
              <a:rPr lang="en-US" sz="2000" b="1" dirty="0" smtClean="0">
                <a:solidFill>
                  <a:srgbClr val="FF0000"/>
                </a:solidFill>
              </a:rPr>
              <a:t>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cell</a:t>
            </a:r>
            <a:r>
              <a:rPr lang="en-US" sz="2000" b="1" dirty="0" smtClean="0">
                <a:solidFill>
                  <a:srgbClr val="FF0000"/>
                </a:solidFill>
              </a:rPr>
              <a:t>       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ηλεκτρική απόδοση:	η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 =                   =                             =  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 				             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n F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Nernst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Nernst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  <a:endParaRPr lang="el-GR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32" name="31 - Ευθεία γραμμή σύνδεσης"/>
          <p:cNvCxnSpPr/>
          <p:nvPr/>
        </p:nvCxnSpPr>
        <p:spPr>
          <a:xfrm>
            <a:off x="4315504" y="6313816"/>
            <a:ext cx="82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>
            <a:off x="5715008" y="6315426"/>
            <a:ext cx="10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>
            <a:off x="7288604" y="6315426"/>
            <a:ext cx="82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644" y="642918"/>
            <a:ext cx="67423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TextBox"/>
          <p:cNvSpPr txBox="1"/>
          <p:nvPr/>
        </p:nvSpPr>
        <p:spPr>
          <a:xfrm>
            <a:off x="-32" y="515913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	 	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cell</a:t>
            </a:r>
            <a:r>
              <a:rPr lang="en-US" sz="2000" b="1" dirty="0" smtClean="0">
                <a:solidFill>
                  <a:srgbClr val="FF0000"/>
                </a:solidFill>
              </a:rPr>
              <a:t>, Volt	I, kA/m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		P, kW/m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el</a:t>
            </a:r>
            <a:r>
              <a:rPr lang="en-US" sz="2000" b="1" dirty="0" smtClean="0">
                <a:solidFill>
                  <a:srgbClr val="FF0000"/>
                </a:solidFill>
              </a:rPr>
              <a:t>, % 		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PEM fuel cells:	</a:t>
            </a:r>
            <a:r>
              <a:rPr lang="en-US" sz="2000" b="1" dirty="0" smtClean="0">
                <a:solidFill>
                  <a:schemeClr val="bg1"/>
                </a:solidFill>
              </a:rPr>
              <a:t>0,5 – 0,75	5 – 10 		3 – 7 		</a:t>
            </a:r>
            <a:r>
              <a:rPr lang="el-GR" sz="2000" b="1" dirty="0" smtClean="0">
                <a:solidFill>
                  <a:schemeClr val="bg1"/>
                </a:solidFill>
              </a:rPr>
              <a:t>έως 65</a:t>
            </a: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SO fuel cells :	</a:t>
            </a:r>
            <a:r>
              <a:rPr lang="en-US" sz="2000" b="1" dirty="0" smtClean="0">
                <a:solidFill>
                  <a:schemeClr val="bg1"/>
                </a:solidFill>
              </a:rPr>
              <a:t>0,5 – 0,8		2 – 8 		2 – 7 		</a:t>
            </a:r>
            <a:r>
              <a:rPr lang="el-GR" sz="2000" b="1" dirty="0" smtClean="0">
                <a:solidFill>
                  <a:schemeClr val="bg1"/>
                </a:solidFill>
              </a:rPr>
              <a:t>έως 60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Κλιματική Αλλαγή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815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23936"/>
            <a:ext cx="24574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71876"/>
            <a:ext cx="5748344" cy="211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4214479" y="5903917"/>
            <a:ext cx="4929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Understanding and Responding to Climate Change, 2008 edition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US National Academy of Sciences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US National Academy of Engineering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National Research Council</a:t>
            </a: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14884"/>
            <a:ext cx="1295400" cy="186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800" b="1" dirty="0" smtClean="0">
                <a:solidFill>
                  <a:srgbClr val="FF0000"/>
                </a:solidFill>
              </a:rPr>
              <a:t>κυψέλες καυσίμου </a:t>
            </a:r>
            <a:r>
              <a:rPr lang="el-GR" sz="2800" b="1" dirty="0" err="1" smtClean="0">
                <a:solidFill>
                  <a:srgbClr val="FF0000"/>
                </a:solidFill>
              </a:rPr>
              <a:t>πολυμερικών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err="1" smtClean="0">
                <a:solidFill>
                  <a:srgbClr val="FF0000"/>
                </a:solidFill>
              </a:rPr>
              <a:t>πρωτονιακών</a:t>
            </a:r>
            <a:r>
              <a:rPr lang="el-GR" sz="2800" b="1" dirty="0" smtClean="0">
                <a:solidFill>
                  <a:srgbClr val="FF0000"/>
                </a:solidFill>
              </a:rPr>
              <a:t> αγωγών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785794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Proton Exchange Membranes FC </a:t>
            </a:r>
            <a:r>
              <a:rPr lang="el-GR" sz="2000" b="1" dirty="0" smtClean="0">
                <a:solidFill>
                  <a:srgbClr val="FF0000"/>
                </a:solidFill>
              </a:rPr>
              <a:t>ή </a:t>
            </a:r>
            <a:r>
              <a:rPr lang="en-US" sz="2000" b="1" dirty="0" smtClean="0">
                <a:solidFill>
                  <a:srgbClr val="FF0000"/>
                </a:solidFill>
              </a:rPr>
              <a:t>Polymer Electrolyte FC (PEM FC)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ηλεκτρολύτης:	</a:t>
            </a:r>
            <a:r>
              <a:rPr lang="el-GR" sz="2000" b="1" dirty="0" smtClean="0">
                <a:solidFill>
                  <a:schemeClr val="bg1"/>
                </a:solidFill>
              </a:rPr>
              <a:t>πολύ-</a:t>
            </a:r>
            <a:r>
              <a:rPr lang="el-GR" sz="2000" b="1" dirty="0" err="1" smtClean="0">
                <a:solidFill>
                  <a:schemeClr val="bg1"/>
                </a:solidFill>
              </a:rPr>
              <a:t>περ</a:t>
            </a:r>
            <a:r>
              <a:rPr lang="el-GR" sz="2000" b="1" dirty="0" smtClean="0">
                <a:solidFill>
                  <a:schemeClr val="bg1"/>
                </a:solidFill>
              </a:rPr>
              <a:t>-</a:t>
            </a:r>
            <a:r>
              <a:rPr lang="el-GR" sz="2000" b="1" dirty="0" err="1" smtClean="0">
                <a:solidFill>
                  <a:schemeClr val="bg1"/>
                </a:solidFill>
              </a:rPr>
              <a:t>φθορο</a:t>
            </a:r>
            <a:r>
              <a:rPr lang="el-GR" sz="2000" b="1" dirty="0" smtClean="0">
                <a:solidFill>
                  <a:schemeClr val="bg1"/>
                </a:solidFill>
              </a:rPr>
              <a:t>-</a:t>
            </a:r>
            <a:r>
              <a:rPr lang="el-GR" sz="2000" b="1" dirty="0" err="1" smtClean="0">
                <a:solidFill>
                  <a:schemeClr val="bg1"/>
                </a:solidFill>
              </a:rPr>
              <a:t>σουλφονικό</a:t>
            </a:r>
            <a:r>
              <a:rPr lang="el-GR" sz="2000" b="1" dirty="0" smtClean="0">
                <a:solidFill>
                  <a:schemeClr val="bg1"/>
                </a:solidFill>
              </a:rPr>
              <a:t> οξύ – </a:t>
            </a:r>
            <a:r>
              <a:rPr lang="en-US" sz="2000" b="1" dirty="0" smtClean="0">
                <a:solidFill>
                  <a:schemeClr val="bg1"/>
                </a:solidFill>
              </a:rPr>
              <a:t>NAFION® </a:t>
            </a:r>
            <a:r>
              <a:rPr lang="el-GR" sz="2000" b="1" dirty="0" smtClean="0">
                <a:solidFill>
                  <a:schemeClr val="bg1"/>
                </a:solidFill>
              </a:rPr>
              <a:t>(60 – 70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r>
              <a:rPr lang="el-GR" sz="2000" b="1" dirty="0" smtClean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smtClean="0">
                <a:solidFill>
                  <a:schemeClr val="bg1"/>
                </a:solidFill>
              </a:rPr>
              <a:t>πολύ-</a:t>
            </a:r>
            <a:r>
              <a:rPr lang="el-GR" sz="2000" b="1" dirty="0" err="1" smtClean="0">
                <a:solidFill>
                  <a:schemeClr val="bg1"/>
                </a:solidFill>
              </a:rPr>
              <a:t>βενζ</a:t>
            </a:r>
            <a:r>
              <a:rPr lang="el-GR" sz="2000" b="1" dirty="0" smtClean="0">
                <a:solidFill>
                  <a:schemeClr val="bg1"/>
                </a:solidFill>
              </a:rPr>
              <a:t>-</a:t>
            </a:r>
            <a:r>
              <a:rPr lang="el-GR" sz="2000" b="1" dirty="0" err="1" smtClean="0">
                <a:solidFill>
                  <a:schemeClr val="bg1"/>
                </a:solidFill>
              </a:rPr>
              <a:t>ιδαζόλη</a:t>
            </a:r>
            <a:r>
              <a:rPr lang="el-GR" sz="2000" b="1" dirty="0" smtClean="0">
                <a:solidFill>
                  <a:schemeClr val="bg1"/>
                </a:solidFill>
              </a:rPr>
              <a:t> – </a:t>
            </a:r>
            <a:r>
              <a:rPr lang="en-US" sz="2000" b="1" dirty="0" smtClean="0">
                <a:solidFill>
                  <a:schemeClr val="bg1"/>
                </a:solidFill>
              </a:rPr>
              <a:t>PBI (160 – 180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C)</a:t>
            </a: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χαρακτηριστικά: 	</a:t>
            </a:r>
            <a:r>
              <a:rPr lang="el-GR" sz="2000" b="1" dirty="0" smtClean="0">
                <a:solidFill>
                  <a:schemeClr val="bg1"/>
                </a:solidFill>
              </a:rPr>
              <a:t>ηλεκτρόδια λευκόχρυσου (1 – 2 </a:t>
            </a:r>
            <a:r>
              <a:rPr lang="en-US" sz="2000" b="1" dirty="0" smtClean="0">
                <a:solidFill>
                  <a:schemeClr val="bg1"/>
                </a:solidFill>
              </a:rPr>
              <a:t>mg/cm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smtClean="0">
                <a:solidFill>
                  <a:schemeClr val="bg1"/>
                </a:solidFill>
              </a:rPr>
              <a:t>δηλητηρίαση παρουσία </a:t>
            </a:r>
            <a:r>
              <a:rPr lang="en-US" sz="2000" b="1" dirty="0" smtClean="0">
                <a:solidFill>
                  <a:schemeClr val="bg1"/>
                </a:solidFill>
              </a:rPr>
              <a:t>CO (&lt;50 </a:t>
            </a:r>
            <a:r>
              <a:rPr lang="en-US" sz="2000" b="1" dirty="0" err="1" smtClean="0">
                <a:solidFill>
                  <a:schemeClr val="bg1"/>
                </a:solidFill>
              </a:rPr>
              <a:t>ppm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err="1" smtClean="0">
                <a:solidFill>
                  <a:schemeClr val="bg1"/>
                </a:solidFill>
              </a:rPr>
              <a:t>συντροφοδοσία</a:t>
            </a:r>
            <a:r>
              <a:rPr lang="el-GR" sz="2000" b="1" dirty="0" smtClean="0">
                <a:solidFill>
                  <a:schemeClr val="bg1"/>
                </a:solidFill>
              </a:rPr>
              <a:t> Η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</a:rPr>
              <a:t> / Η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</a:rPr>
              <a:t>Ο 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		συσσώρευση νερού στην κάθοδο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		διάρκεια ζωής 5 – 8 έτη (καθαρότητα Η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</a:rPr>
              <a:t>, υδάτωση, κύκλοι 			λειτουργίας)</a:t>
            </a: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endParaRPr lang="el-GR" sz="2000" b="1" baseline="-25000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7718" y="2214554"/>
            <a:ext cx="2682000" cy="21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2319" y="2214555"/>
            <a:ext cx="268700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822" y="2214554"/>
            <a:ext cx="2682000" cy="21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800" b="1" dirty="0" smtClean="0">
                <a:solidFill>
                  <a:srgbClr val="FF0000"/>
                </a:solidFill>
              </a:rPr>
              <a:t>κυψέλες καυσίμου αγωγών οξυγόνου στερεών οξειδίων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785794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Solid Oxide FC (SOFC)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ηλεκτρολύτης:	</a:t>
            </a:r>
            <a:r>
              <a:rPr lang="el-GR" sz="2000" b="1" dirty="0" err="1" smtClean="0">
                <a:solidFill>
                  <a:schemeClr val="bg1"/>
                </a:solidFill>
              </a:rPr>
              <a:t>ζιρκονία</a:t>
            </a:r>
            <a:r>
              <a:rPr lang="el-GR" sz="2000" b="1" dirty="0" smtClean="0">
                <a:solidFill>
                  <a:schemeClr val="bg1"/>
                </a:solidFill>
              </a:rPr>
              <a:t> σταθεροποιημένη με 9 % </a:t>
            </a:r>
            <a:r>
              <a:rPr lang="el-GR" sz="2000" b="1" dirty="0" err="1" smtClean="0">
                <a:solidFill>
                  <a:schemeClr val="bg1"/>
                </a:solidFill>
              </a:rPr>
              <a:t>ύττρια</a:t>
            </a:r>
            <a:r>
              <a:rPr lang="el-GR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smtClean="0">
                <a:solidFill>
                  <a:schemeClr val="bg1"/>
                </a:solidFill>
              </a:rPr>
              <a:t>ZrO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 – 9 % Y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3</a:t>
            </a:r>
            <a:r>
              <a:rPr lang="el-GR" sz="2000" b="1" dirty="0" smtClean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(</a:t>
            </a:r>
            <a:r>
              <a:rPr lang="en-US" sz="2000" b="1" dirty="0" err="1" smtClean="0">
                <a:solidFill>
                  <a:schemeClr val="bg1"/>
                </a:solidFill>
              </a:rPr>
              <a:t>Yttria</a:t>
            </a:r>
            <a:r>
              <a:rPr lang="en-US" sz="2000" b="1" dirty="0" smtClean="0">
                <a:solidFill>
                  <a:schemeClr val="bg1"/>
                </a:solidFill>
              </a:rPr>
              <a:t> Stabilized </a:t>
            </a:r>
            <a:r>
              <a:rPr lang="en-US" sz="2000" b="1" dirty="0" err="1" smtClean="0">
                <a:solidFill>
                  <a:schemeClr val="bg1"/>
                </a:solidFill>
              </a:rPr>
              <a:t>Zirconia</a:t>
            </a:r>
            <a:r>
              <a:rPr lang="en-US" sz="2000" b="1" dirty="0" smtClean="0">
                <a:solidFill>
                  <a:schemeClr val="bg1"/>
                </a:solidFill>
              </a:rPr>
              <a:t> – YSZ)</a:t>
            </a: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χαρακτηριστικά: 	</a:t>
            </a:r>
            <a:r>
              <a:rPr lang="el-GR" sz="2000" b="1" dirty="0" smtClean="0">
                <a:solidFill>
                  <a:schemeClr val="bg1"/>
                </a:solidFill>
              </a:rPr>
              <a:t>ηλεκτρόδια νικελίου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smtClean="0">
                <a:solidFill>
                  <a:schemeClr val="bg1"/>
                </a:solidFill>
              </a:rPr>
              <a:t>ευελιξία καυσίμου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smtClean="0">
                <a:solidFill>
                  <a:schemeClr val="bg1"/>
                </a:solidFill>
              </a:rPr>
              <a:t>αντοχή σε </a:t>
            </a:r>
            <a:r>
              <a:rPr lang="el-GR" sz="2000" b="1" dirty="0" err="1" smtClean="0">
                <a:solidFill>
                  <a:schemeClr val="bg1"/>
                </a:solidFill>
              </a:rPr>
              <a:t>μικρο</a:t>
            </a:r>
            <a:r>
              <a:rPr lang="el-GR" sz="2000" b="1" dirty="0" smtClean="0">
                <a:solidFill>
                  <a:schemeClr val="bg1"/>
                </a:solidFill>
              </a:rPr>
              <a:t>-ρυπαντές και άνθρακα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		δυνατότητα σύζευξης σε συνδυασμένους κύκλους 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		θραύση των κεραμικών κατά τη μεταβολή της θερμοκρασίας 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		διάρκεια ζωής έως και 15 έτη (μόνο 50 όμως κύκλοι λειτουργίας)</a:t>
            </a: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endParaRPr lang="el-GR" sz="2000" b="1" baseline="-25000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79" y="2433638"/>
            <a:ext cx="2524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437" y="2417616"/>
            <a:ext cx="2532571" cy="201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298" y="2428868"/>
            <a:ext cx="258975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 – στοιχεία κόστους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78579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			</a:t>
            </a:r>
            <a:r>
              <a:rPr lang="en-US" sz="2000" b="1" dirty="0" smtClean="0">
                <a:solidFill>
                  <a:srgbClr val="FF0000"/>
                </a:solidFill>
              </a:rPr>
              <a:t>PEM</a:t>
            </a:r>
            <a:r>
              <a:rPr lang="el-GR" sz="2000" b="1" dirty="0" smtClean="0">
                <a:solidFill>
                  <a:srgbClr val="FF0000"/>
                </a:solidFill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	SOFC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διάρκεια ζωής		</a:t>
            </a:r>
            <a:r>
              <a:rPr lang="el-GR" sz="2000" b="1" dirty="0" smtClean="0">
                <a:solidFill>
                  <a:schemeClr val="bg1"/>
                </a:solidFill>
              </a:rPr>
              <a:t>1 – 3 έτη		</a:t>
            </a:r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el-GR" sz="2000" b="1" dirty="0" smtClean="0">
                <a:solidFill>
                  <a:schemeClr val="bg1"/>
                </a:solidFill>
              </a:rPr>
              <a:t>2 – 8 έτη</a:t>
            </a: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κόστος συστοιχίας 	</a:t>
            </a:r>
            <a:r>
              <a:rPr lang="el-GR" sz="2000" b="1" dirty="0" smtClean="0">
                <a:solidFill>
                  <a:schemeClr val="bg1"/>
                </a:solidFill>
              </a:rPr>
              <a:t>300 – 900 €/</a:t>
            </a:r>
            <a:r>
              <a:rPr lang="en-US" sz="2000" b="1" dirty="0" smtClean="0">
                <a:solidFill>
                  <a:schemeClr val="bg1"/>
                </a:solidFill>
              </a:rPr>
              <a:t>kW		200 – 600 </a:t>
            </a:r>
            <a:r>
              <a:rPr lang="el-GR" sz="2000" b="1" dirty="0" smtClean="0">
                <a:solidFill>
                  <a:schemeClr val="bg1"/>
                </a:solidFill>
              </a:rPr>
              <a:t>€/</a:t>
            </a:r>
            <a:r>
              <a:rPr lang="en-US" sz="2000" b="1" dirty="0" smtClean="0">
                <a:solidFill>
                  <a:schemeClr val="bg1"/>
                </a:solidFill>
              </a:rPr>
              <a:t>kW</a:t>
            </a:r>
            <a:endParaRPr lang="el-GR" sz="2000" b="1" dirty="0" smtClean="0">
              <a:solidFill>
                <a:schemeClr val="bg1"/>
              </a:solidFill>
            </a:endParaRP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κόστος συστήματος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l-GR" sz="2000" b="1" dirty="0" smtClean="0">
                <a:solidFill>
                  <a:schemeClr val="bg1"/>
                </a:solidFill>
              </a:rPr>
              <a:t>500 -1100 €/</a:t>
            </a:r>
            <a:r>
              <a:rPr lang="en-US" sz="2000" b="1" dirty="0" smtClean="0">
                <a:solidFill>
                  <a:schemeClr val="bg1"/>
                </a:solidFill>
              </a:rPr>
              <a:t>kW		700 – 1200 </a:t>
            </a:r>
            <a:r>
              <a:rPr lang="el-GR" sz="2000" b="1" dirty="0" smtClean="0">
                <a:solidFill>
                  <a:schemeClr val="bg1"/>
                </a:solidFill>
              </a:rPr>
              <a:t>€</a:t>
            </a:r>
            <a:r>
              <a:rPr lang="en-US" sz="2000" b="1" dirty="0" smtClean="0">
                <a:solidFill>
                  <a:schemeClr val="bg1"/>
                </a:solidFill>
              </a:rPr>
              <a:t>/kW</a:t>
            </a:r>
          </a:p>
          <a:p>
            <a:pPr algn="just"/>
            <a:endParaRPr lang="el-G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στόχος	</a:t>
            </a:r>
            <a:r>
              <a:rPr lang="en-US" sz="2000" b="1" dirty="0" smtClean="0">
                <a:solidFill>
                  <a:srgbClr val="FF0000"/>
                </a:solidFill>
              </a:rPr>
              <a:t>		</a:t>
            </a:r>
            <a:r>
              <a:rPr lang="en-US" sz="2000" b="1" dirty="0" smtClean="0">
                <a:solidFill>
                  <a:schemeClr val="bg1"/>
                </a:solidFill>
              </a:rPr>
              <a:t>200 – 400 </a:t>
            </a:r>
            <a:r>
              <a:rPr lang="el-GR" sz="2000" b="1" dirty="0" smtClean="0">
                <a:solidFill>
                  <a:schemeClr val="bg1"/>
                </a:solidFill>
              </a:rPr>
              <a:t>€</a:t>
            </a:r>
            <a:r>
              <a:rPr lang="en-US" sz="2000" b="1" dirty="0" smtClean="0">
                <a:solidFill>
                  <a:schemeClr val="bg1"/>
                </a:solidFill>
              </a:rPr>
              <a:t>/kW		500 – 1000 </a:t>
            </a:r>
            <a:r>
              <a:rPr lang="el-GR" sz="2000" b="1" dirty="0" smtClean="0">
                <a:solidFill>
                  <a:schemeClr val="bg1"/>
                </a:solidFill>
              </a:rPr>
              <a:t>€</a:t>
            </a:r>
            <a:r>
              <a:rPr lang="en-US" sz="2000" b="1" dirty="0" smtClean="0">
                <a:solidFill>
                  <a:schemeClr val="bg1"/>
                </a:solidFill>
              </a:rPr>
              <a:t>/kW</a:t>
            </a:r>
            <a:r>
              <a:rPr lang="el-GR" sz="2000" b="1" dirty="0" smtClean="0">
                <a:solidFill>
                  <a:schemeClr val="bg1"/>
                </a:solidFill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endParaRPr lang="el-GR" sz="2000" b="1" baseline="-25000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130698"/>
            <a:ext cx="45656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57" y="4088783"/>
            <a:ext cx="4786313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7" y="642918"/>
            <a:ext cx="4929222" cy="323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49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φαινόμενα μάθησης και προοπτικές αγοράς 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850022"/>
            <a:ext cx="4714908" cy="29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714876" y="1162466"/>
            <a:ext cx="4429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 smtClean="0">
                <a:solidFill>
                  <a:schemeClr val="bg1"/>
                </a:solidFill>
              </a:rPr>
              <a:t>Το κόστος των κυψελών τύπου ΡΕΜ μπορεί να ελαττωθεί ακόμη και κάτω από 100 €/</a:t>
            </a:r>
            <a:r>
              <a:rPr lang="en-US" sz="1600" b="1" dirty="0" smtClean="0">
                <a:solidFill>
                  <a:schemeClr val="bg1"/>
                </a:solidFill>
              </a:rPr>
              <a:t>kW</a:t>
            </a:r>
            <a:r>
              <a:rPr lang="el-GR" sz="1600" b="1" dirty="0" smtClean="0">
                <a:solidFill>
                  <a:schemeClr val="bg1"/>
                </a:solidFill>
              </a:rPr>
              <a:t>, εάν:</a:t>
            </a:r>
          </a:p>
          <a:p>
            <a:pPr algn="just"/>
            <a:endParaRPr lang="el-GR" sz="1600" b="1" dirty="0" smtClean="0">
              <a:solidFill>
                <a:schemeClr val="bg1"/>
              </a:solidFill>
            </a:endParaRPr>
          </a:p>
          <a:p>
            <a:pPr marL="180975" indent="-180975" algn="just">
              <a:buFont typeface="Wingdings" pitchFamily="2" charset="2"/>
              <a:buChar char="§"/>
            </a:pPr>
            <a:r>
              <a:rPr lang="el-GR" sz="1400" b="1" dirty="0" smtClean="0">
                <a:solidFill>
                  <a:schemeClr val="bg1"/>
                </a:solidFill>
              </a:rPr>
              <a:t>βελτιωθούν οι μεμβράνες υψηλής θερμοκρασίας</a:t>
            </a:r>
          </a:p>
          <a:p>
            <a:pPr marL="180975" indent="-180975" algn="just">
              <a:buFont typeface="Wingdings" pitchFamily="2" charset="2"/>
              <a:buChar char="§"/>
            </a:pPr>
            <a:r>
              <a:rPr lang="el-GR" sz="1400" b="1" dirty="0" smtClean="0">
                <a:solidFill>
                  <a:schemeClr val="bg1"/>
                </a:solidFill>
              </a:rPr>
              <a:t>ελαττωθεί ή επαλειφθεί ο λευκόχρυσος </a:t>
            </a:r>
          </a:p>
          <a:p>
            <a:pPr marL="180975" indent="-180975" algn="just">
              <a:buFont typeface="Wingdings" pitchFamily="2" charset="2"/>
              <a:buChar char="§"/>
            </a:pPr>
            <a:r>
              <a:rPr lang="el-GR" sz="1400" b="1" dirty="0" smtClean="0">
                <a:solidFill>
                  <a:schemeClr val="bg1"/>
                </a:solidFill>
              </a:rPr>
              <a:t>οι διπολικές πλάκες άνθρακα αντικατασταθούν από αγώγιμα πολυμερή χαμηλού κόστους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180975" indent="-180975" algn="just">
              <a:buFont typeface="Wingdings" pitchFamily="2" charset="2"/>
              <a:buChar char="§"/>
            </a:pPr>
            <a:r>
              <a:rPr lang="el-GR" sz="1400" b="1" dirty="0" smtClean="0">
                <a:solidFill>
                  <a:schemeClr val="bg1"/>
                </a:solidFill>
              </a:rPr>
              <a:t>η παραγωγή γίνει βιομηχανική</a:t>
            </a:r>
          </a:p>
          <a:p>
            <a:pPr marL="180975" indent="-180975" algn="just">
              <a:buFont typeface="Wingdings" pitchFamily="2" charset="2"/>
              <a:buChar char="§"/>
            </a:pPr>
            <a:r>
              <a:rPr lang="el-GR" sz="1400" b="1" dirty="0" smtClean="0">
                <a:solidFill>
                  <a:schemeClr val="bg1"/>
                </a:solidFill>
              </a:rPr>
              <a:t>η αθροιστική παραγωγή ξεπεράσεις 200 </a:t>
            </a:r>
            <a:r>
              <a:rPr lang="en-US" sz="1400" b="1" dirty="0" err="1" smtClean="0">
                <a:solidFill>
                  <a:schemeClr val="bg1"/>
                </a:solidFill>
              </a:rPr>
              <a:t>GWe</a:t>
            </a:r>
            <a:endParaRPr lang="el-GR" sz="1600" b="1" dirty="0" smtClean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463232" y="2714620"/>
            <a:ext cx="571504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-32" y="6047922"/>
            <a:ext cx="4429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dirty="0" smtClean="0">
                <a:solidFill>
                  <a:schemeClr val="bg1"/>
                </a:solidFill>
              </a:rPr>
              <a:t>UNEP (2002) </a:t>
            </a:r>
            <a:endParaRPr lang="el-GR" sz="1400" dirty="0" smtClean="0">
              <a:solidFill>
                <a:schemeClr val="bg1"/>
              </a:solidFill>
            </a:endParaRPr>
          </a:p>
          <a:p>
            <a:pPr algn="just"/>
            <a:r>
              <a:rPr lang="de-DE" sz="1400" dirty="0" smtClean="0">
                <a:solidFill>
                  <a:schemeClr val="bg1"/>
                </a:solidFill>
              </a:rPr>
              <a:t>Fuel </a:t>
            </a:r>
            <a:r>
              <a:rPr lang="de-DE" sz="1400" dirty="0" err="1" smtClean="0">
                <a:solidFill>
                  <a:schemeClr val="bg1"/>
                </a:solidFill>
              </a:rPr>
              <a:t>Cell</a:t>
            </a:r>
            <a:r>
              <a:rPr lang="de-DE" sz="1400" dirty="0" smtClean="0">
                <a:solidFill>
                  <a:schemeClr val="bg1"/>
                </a:solidFill>
              </a:rPr>
              <a:t> Market </a:t>
            </a:r>
            <a:r>
              <a:rPr lang="de-DE" sz="1400" dirty="0" err="1" smtClean="0">
                <a:solidFill>
                  <a:schemeClr val="bg1"/>
                </a:solidFill>
              </a:rPr>
              <a:t>Prospects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and</a:t>
            </a:r>
            <a:r>
              <a:rPr lang="de-DE" sz="1400" dirty="0" smtClean="0">
                <a:solidFill>
                  <a:schemeClr val="bg1"/>
                </a:solidFill>
              </a:rPr>
              <a:t> Intervention </a:t>
            </a:r>
            <a:r>
              <a:rPr lang="de-DE" sz="1400" dirty="0" err="1" smtClean="0">
                <a:solidFill>
                  <a:schemeClr val="bg1"/>
                </a:solidFill>
              </a:rPr>
              <a:t>Strategies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endParaRPr lang="el-GR" sz="1400" dirty="0" smtClean="0">
              <a:solidFill>
                <a:schemeClr val="bg1"/>
              </a:solidFill>
            </a:endParaRPr>
          </a:p>
          <a:p>
            <a:pPr algn="just"/>
            <a:r>
              <a:rPr lang="de-DE" sz="1400" dirty="0" smtClean="0">
                <a:solidFill>
                  <a:schemeClr val="bg1"/>
                </a:solidFill>
              </a:rPr>
              <a:t>United </a:t>
            </a:r>
            <a:r>
              <a:rPr lang="de-DE" sz="1400" dirty="0" err="1" smtClean="0">
                <a:solidFill>
                  <a:schemeClr val="bg1"/>
                </a:solidFill>
              </a:rPr>
              <a:t>Nations</a:t>
            </a:r>
            <a:r>
              <a:rPr lang="de-DE" sz="1400" dirty="0" smtClean="0">
                <a:solidFill>
                  <a:schemeClr val="bg1"/>
                </a:solidFill>
              </a:rPr>
              <a:t> Environment Programme</a:t>
            </a:r>
            <a:r>
              <a:rPr lang="el-GR" sz="1400" dirty="0" smtClean="0">
                <a:solidFill>
                  <a:schemeClr val="bg1"/>
                </a:solidFill>
              </a:rPr>
              <a:t>, </a:t>
            </a:r>
            <a:r>
              <a:rPr lang="de-DE" sz="1400" dirty="0" smtClean="0">
                <a:solidFill>
                  <a:schemeClr val="bg1"/>
                </a:solidFill>
              </a:rPr>
              <a:t>Imperial College</a:t>
            </a:r>
            <a:endParaRPr lang="el-GR" sz="1400" b="1" dirty="0" smtClean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1470" y="4423484"/>
            <a:ext cx="4214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 smtClean="0">
                <a:solidFill>
                  <a:srgbClr val="FFFF99"/>
                </a:solidFill>
              </a:rPr>
              <a:t>Η σχετική αγορά στηρίζεται αποκλειστικά στην κρατική ερευνητική χρηματοδότηση και μόλις πρόσφατα σε εξειδικευμένες στρατιωτικές εφαρμογές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714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 – εφαρμογές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785794"/>
            <a:ext cx="1979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3302000"/>
            <a:ext cx="19796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1850" y="5013325"/>
            <a:ext cx="1962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96188" y="2078019"/>
            <a:ext cx="1042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Toyota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96188" y="4508500"/>
            <a:ext cx="1042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Honda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05725" y="6237288"/>
            <a:ext cx="10429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Nissan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113232"/>
            <a:ext cx="36718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7399" y="549275"/>
            <a:ext cx="30591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465391"/>
            <a:ext cx="25923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060575"/>
            <a:ext cx="30972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" y="4365625"/>
            <a:ext cx="3024188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965337" y="549275"/>
            <a:ext cx="1350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Ford Focus 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80 kW PEM</a:t>
            </a:r>
            <a:endParaRPr lang="en-C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0" y="3789363"/>
            <a:ext cx="3186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Mercedes A-Class 85 kW PEM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150 km/h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164255" y="2465391"/>
            <a:ext cx="1336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Mitsubishi 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68 kW PEM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140 km/h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846138" y="5972175"/>
            <a:ext cx="1493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Opel Zaphira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708400" y="5878532"/>
            <a:ext cx="279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Chrysler  Grand Cherokee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714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κυψέλες καυσίμου – εφαρμογές</a:t>
            </a:r>
            <a:endParaRPr lang="el-GR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10" descr="fuel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981075"/>
            <a:ext cx="2665412" cy="1774825"/>
          </a:xfrm>
          <a:noFill/>
          <a:ln/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23850" y="2730500"/>
            <a:ext cx="3496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SOFC</a:t>
            </a:r>
            <a:r>
              <a:rPr lang="el-G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σε 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εστιατόριο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Mc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Donalds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/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του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Long Island</a:t>
            </a:r>
            <a:endParaRPr lang="en-C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22" descr="laptopbriefcaseF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32588" y="1335088"/>
            <a:ext cx="2149475" cy="1949450"/>
          </a:xfrm>
          <a:prstGeom prst="rect">
            <a:avLst/>
          </a:prstGeom>
          <a:noFill/>
          <a:ln/>
        </p:spPr>
      </p:pic>
      <p:pic>
        <p:nvPicPr>
          <p:cNvPr id="8" name="Picture 25" descr="FCcamcord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365625"/>
            <a:ext cx="2663825" cy="1881188"/>
          </a:xfrm>
          <a:prstGeom prst="rect">
            <a:avLst/>
          </a:prstGeom>
          <a:noFill/>
        </p:spPr>
      </p:pic>
      <p:graphicFrame>
        <p:nvGraphicFramePr>
          <p:cNvPr id="9" name="Object 28"/>
          <p:cNvGraphicFramePr>
            <a:graphicFrameLocks noChangeAspect="1"/>
          </p:cNvGraphicFramePr>
          <p:nvPr/>
        </p:nvGraphicFramePr>
        <p:xfrm>
          <a:off x="4370388" y="981075"/>
          <a:ext cx="1711325" cy="2376488"/>
        </p:xfrm>
        <a:graphic>
          <a:graphicData uri="http://schemas.openxmlformats.org/presentationml/2006/ole">
            <p:oleObj spid="_x0000_s36866" name="Εικόνα bitmap" r:id="rId6" imgW="2133898" imgH="2962689" progId="PBrush">
              <p:embed/>
            </p:oleObj>
          </a:graphicData>
        </a:graphic>
      </p:graphicFrame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832225" y="3500438"/>
            <a:ext cx="2900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Αστικής  χρήσης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SOFC </a:t>
            </a:r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της 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Ballard</a:t>
            </a:r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ισχύος 10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kW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019925" y="3429000"/>
            <a:ext cx="16748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φορητές </a:t>
            </a:r>
          </a:p>
          <a:p>
            <a:pPr algn="ctr"/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εφαρμογές</a:t>
            </a:r>
          </a:p>
          <a:p>
            <a:pPr algn="ctr"/>
            <a:r>
              <a:rPr lang="el-G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κυψελών ΡΕΜ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en-CA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39797" y="5868990"/>
            <a:ext cx="31321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SOFC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Siemens/Westinghouse </a:t>
            </a:r>
            <a:endParaRPr lang="el-G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250 kW 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με αεριοστρόβιλο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4" y="3786190"/>
            <a:ext cx="3132138" cy="240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714357"/>
            <a:ext cx="4786346" cy="27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0" y="-398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Ενεργειακή Οικονομία του Υδρογόνου και Κυψέλες Καυσίμου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929190" y="2285992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solidFill>
                  <a:schemeClr val="bg1"/>
                </a:solidFill>
              </a:rPr>
              <a:t>Η μεγαλύτερη εγκατάσταση </a:t>
            </a:r>
            <a:r>
              <a:rPr lang="en-US" b="1" dirty="0" smtClean="0">
                <a:solidFill>
                  <a:schemeClr val="bg1"/>
                </a:solidFill>
              </a:rPr>
              <a:t>FC</a:t>
            </a:r>
            <a:r>
              <a:rPr lang="el-GR" b="1" dirty="0" smtClean="0">
                <a:solidFill>
                  <a:schemeClr val="bg1"/>
                </a:solidFill>
              </a:rPr>
              <a:t> σήμερα: </a:t>
            </a:r>
          </a:p>
          <a:p>
            <a:pPr algn="just"/>
            <a:endParaRPr lang="el-GR" b="1" dirty="0" smtClean="0">
              <a:solidFill>
                <a:schemeClr val="bg1"/>
              </a:solidFill>
            </a:endParaRPr>
          </a:p>
          <a:p>
            <a:pPr algn="just"/>
            <a:r>
              <a:rPr lang="el-GR" b="1" dirty="0" smtClean="0">
                <a:solidFill>
                  <a:schemeClr val="bg1"/>
                </a:solidFill>
              </a:rPr>
              <a:t>7 μονάδες </a:t>
            </a:r>
            <a:r>
              <a:rPr lang="en-US" b="1" dirty="0" smtClean="0">
                <a:solidFill>
                  <a:schemeClr val="bg1"/>
                </a:solidFill>
              </a:rPr>
              <a:t>SOFC </a:t>
            </a:r>
            <a:r>
              <a:rPr lang="el-GR" b="1" dirty="0" smtClean="0">
                <a:solidFill>
                  <a:schemeClr val="bg1"/>
                </a:solidFill>
              </a:rPr>
              <a:t>των 200 </a:t>
            </a:r>
            <a:r>
              <a:rPr lang="en-US" b="1" dirty="0" smtClean="0">
                <a:solidFill>
                  <a:schemeClr val="bg1"/>
                </a:solidFill>
              </a:rPr>
              <a:t>kW</a:t>
            </a:r>
            <a:r>
              <a:rPr lang="el-GR" b="1" dirty="0" smtClean="0">
                <a:solidFill>
                  <a:schemeClr val="bg1"/>
                </a:solidFill>
              </a:rPr>
              <a:t> της </a:t>
            </a:r>
            <a:r>
              <a:rPr lang="en-US" b="1" dirty="0" smtClean="0">
                <a:solidFill>
                  <a:schemeClr val="bg1"/>
                </a:solidFill>
              </a:rPr>
              <a:t>UTC Power, </a:t>
            </a:r>
            <a:r>
              <a:rPr lang="el-GR" b="1" dirty="0" smtClean="0">
                <a:solidFill>
                  <a:schemeClr val="bg1"/>
                </a:solidFill>
              </a:rPr>
              <a:t>στο </a:t>
            </a:r>
            <a:r>
              <a:rPr lang="en-US" b="1" dirty="0" smtClean="0">
                <a:solidFill>
                  <a:schemeClr val="bg1"/>
                </a:solidFill>
              </a:rPr>
              <a:t>Garden City </a:t>
            </a:r>
            <a:r>
              <a:rPr lang="el-GR" b="1" dirty="0" smtClean="0">
                <a:solidFill>
                  <a:schemeClr val="bg1"/>
                </a:solidFill>
              </a:rPr>
              <a:t>της Νέας Υόρκης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478293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C000"/>
                </a:solidFill>
              </a:rPr>
              <a:t>ΕΥΧΑΡΙΣΤΩ ΓΙΑ ΤΗΝ ΠΡΟΣΟΧΗ ΣΑΣ</a:t>
            </a:r>
            <a:endParaRPr lang="el-GR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>
          <a:xfrm>
            <a:off x="142844" y="4643446"/>
            <a:ext cx="8858312" cy="22145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Κλιματική Αλλαγή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63246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</a:rPr>
              <a:t>Παγκόσμιο ενεργειακό ισοζύγιο (παραγωγή = κατανάλωση + απώλειες): </a:t>
            </a:r>
          </a:p>
          <a:p>
            <a:endParaRPr lang="el-GR" b="1" dirty="0" smtClean="0">
              <a:solidFill>
                <a:schemeClr val="bg1"/>
              </a:solidFill>
            </a:endParaRPr>
          </a:p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10 </a:t>
            </a:r>
            <a:r>
              <a:rPr lang="en-US" sz="3200" b="1" dirty="0" err="1" smtClean="0">
                <a:solidFill>
                  <a:schemeClr val="bg1"/>
                </a:solidFill>
              </a:rPr>
              <a:t>Gtoe</a:t>
            </a:r>
            <a:r>
              <a:rPr lang="el-GR" sz="3200" b="1" dirty="0" smtClean="0">
                <a:solidFill>
                  <a:schemeClr val="bg1"/>
                </a:solidFill>
              </a:rPr>
              <a:t>/</a:t>
            </a:r>
            <a:r>
              <a:rPr lang="en-US" sz="3200" b="1" dirty="0" smtClean="0">
                <a:solidFill>
                  <a:schemeClr val="bg1"/>
                </a:solidFill>
              </a:rPr>
              <a:t>a</a:t>
            </a:r>
            <a:endParaRPr lang="el-GR" sz="3200" b="1" dirty="0" smtClean="0">
              <a:solidFill>
                <a:schemeClr val="bg1"/>
              </a:solidFill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chemeClr val="bg1"/>
                </a:solidFill>
              </a:rPr>
              <a:t>πετρέλαιο 	36 %</a:t>
            </a:r>
            <a:r>
              <a:rPr lang="en-US" sz="2000" b="1" dirty="0" smtClean="0">
                <a:solidFill>
                  <a:schemeClr val="bg1"/>
                </a:solidFill>
              </a:rPr>
              <a:t> 	</a:t>
            </a:r>
            <a:r>
              <a:rPr lang="en-US" sz="2000" b="1" dirty="0" smtClean="0">
                <a:solidFill>
                  <a:srgbClr val="FF0000"/>
                </a:solidFill>
              </a:rPr>
              <a:t>(3 tnCO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/toe)</a:t>
            </a:r>
            <a:endParaRPr lang="el-GR" sz="2000" dirty="0" smtClean="0">
              <a:solidFill>
                <a:srgbClr val="FF0000"/>
              </a:solidFill>
            </a:endParaRPr>
          </a:p>
          <a:p>
            <a:r>
              <a:rPr lang="el-GR" sz="2000" b="1" dirty="0" smtClean="0">
                <a:solidFill>
                  <a:schemeClr val="bg1"/>
                </a:solidFill>
              </a:rPr>
              <a:t>γαιάνθρακες 	23 %</a:t>
            </a:r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(4 tnCO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/toe)</a:t>
            </a:r>
            <a:endParaRPr lang="el-GR" sz="2000" dirty="0" smtClean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chemeClr val="bg1"/>
                </a:solidFill>
              </a:rPr>
              <a:t>φυσικό αέριο 	21 %</a:t>
            </a:r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(2 tnCO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/toe)</a:t>
            </a:r>
            <a:endParaRPr lang="el-GR" sz="2000" dirty="0" smtClean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chemeClr val="bg1"/>
                </a:solidFill>
              </a:rPr>
              <a:t>ΑΠΕ		13 % 	βιομάζα: 	10,5 %</a:t>
            </a:r>
          </a:p>
          <a:p>
            <a:r>
              <a:rPr lang="el-GR" sz="2000" b="1" dirty="0" smtClean="0">
                <a:solidFill>
                  <a:schemeClr val="bg1"/>
                </a:solidFill>
              </a:rPr>
              <a:t>			Υ/Η: 		  2,2 %</a:t>
            </a:r>
          </a:p>
          <a:p>
            <a:r>
              <a:rPr lang="el-GR" sz="2000" b="1" dirty="0" smtClean="0">
                <a:solidFill>
                  <a:schemeClr val="bg1"/>
                </a:solidFill>
              </a:rPr>
              <a:t>			άλλες: 		  0,3 %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/>
            <a:r>
              <a:rPr lang="el-GR" sz="2000" b="1" dirty="0" smtClean="0">
                <a:solidFill>
                  <a:schemeClr val="bg1"/>
                </a:solidFill>
              </a:rPr>
              <a:t>ουράνιο 	7 %</a:t>
            </a:r>
            <a:endParaRPr lang="el-GR" sz="3200" b="1" dirty="0" smtClean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sz="2000" b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6" name="15 - Ομάδα"/>
          <p:cNvGrpSpPr/>
          <p:nvPr/>
        </p:nvGrpSpPr>
        <p:grpSpPr>
          <a:xfrm rot="1564061">
            <a:off x="5768472" y="1706586"/>
            <a:ext cx="2928958" cy="1571636"/>
            <a:chOff x="357158" y="4738635"/>
            <a:chExt cx="2928958" cy="1571636"/>
          </a:xfrm>
        </p:grpSpPr>
        <p:sp>
          <p:nvSpPr>
            <p:cNvPr id="15" name="14 - Έλλειψη"/>
            <p:cNvSpPr/>
            <p:nvPr/>
          </p:nvSpPr>
          <p:spPr>
            <a:xfrm>
              <a:off x="357158" y="4738635"/>
              <a:ext cx="2857520" cy="15716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357158" y="5000636"/>
              <a:ext cx="29289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80 % 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από ορυκτά </a:t>
              </a:r>
            </a:p>
            <a:p>
              <a:pPr algn="ctr"/>
              <a:r>
                <a:rPr lang="el-GR" sz="2400" b="1" dirty="0" smtClean="0">
                  <a:solidFill>
                    <a:srgbClr val="FF0000"/>
                  </a:solidFill>
                </a:rPr>
                <a:t>καύσιμα</a:t>
              </a:r>
            </a:p>
            <a:p>
              <a:pPr algn="ctr"/>
              <a:r>
                <a:rPr lang="el-GR" sz="2400" b="1" dirty="0" smtClean="0">
                  <a:solidFill>
                    <a:srgbClr val="FF0000"/>
                  </a:solidFill>
                </a:rPr>
                <a:t>30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Gtn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CO</a:t>
              </a:r>
              <a:r>
                <a:rPr lang="en-US" sz="2400" b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/a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610392"/>
            <a:ext cx="3786214" cy="22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TextBox"/>
          <p:cNvSpPr txBox="1"/>
          <p:nvPr/>
        </p:nvSpPr>
        <p:spPr>
          <a:xfrm>
            <a:off x="5345787" y="6429396"/>
            <a:ext cx="365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400  </a:t>
            </a:r>
            <a:r>
              <a:rPr lang="en-US" sz="1600" b="1" dirty="0" err="1" smtClean="0">
                <a:solidFill>
                  <a:srgbClr val="FF0000"/>
                </a:solidFill>
              </a:rPr>
              <a:t>ppm</a:t>
            </a:r>
            <a:r>
              <a:rPr lang="el-GR" sz="1600" b="1" dirty="0" smtClean="0">
                <a:solidFill>
                  <a:srgbClr val="FF0000"/>
                </a:solidFill>
              </a:rPr>
              <a:t>  500 </a:t>
            </a:r>
            <a:r>
              <a:rPr lang="en-US" sz="1600" b="1" dirty="0" err="1" smtClean="0">
                <a:solidFill>
                  <a:srgbClr val="FF0000"/>
                </a:solidFill>
              </a:rPr>
              <a:t>ppm</a:t>
            </a:r>
            <a:r>
              <a:rPr lang="en-US" sz="1600" b="1" dirty="0" smtClean="0">
                <a:solidFill>
                  <a:srgbClr val="FF0000"/>
                </a:solidFill>
              </a:rPr>
              <a:t>  600 </a:t>
            </a:r>
            <a:r>
              <a:rPr lang="en-US" sz="1600" b="1" dirty="0" err="1" smtClean="0">
                <a:solidFill>
                  <a:srgbClr val="FF0000"/>
                </a:solidFill>
              </a:rPr>
              <a:t>ppm</a:t>
            </a:r>
            <a:r>
              <a:rPr lang="en-US" sz="1600" b="1" dirty="0" smtClean="0">
                <a:solidFill>
                  <a:srgbClr val="FF0000"/>
                </a:solidFill>
              </a:rPr>
              <a:t>  700 </a:t>
            </a:r>
            <a:r>
              <a:rPr lang="en-US" sz="1600" b="1" dirty="0" err="1" smtClean="0">
                <a:solidFill>
                  <a:srgbClr val="FF0000"/>
                </a:solidFill>
              </a:rPr>
              <a:t>ppm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214282" y="4536383"/>
            <a:ext cx="1000132" cy="178501"/>
          </a:xfrm>
          <a:prstGeom prst="rect">
            <a:avLst/>
          </a:prstGeom>
          <a:solidFill>
            <a:schemeClr val="tx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78501" y="4429132"/>
            <a:ext cx="4500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ΑΣΚΗΣΗ</a:t>
            </a:r>
          </a:p>
          <a:p>
            <a:r>
              <a:rPr lang="el-GR" sz="2000" b="1" dirty="0" smtClean="0">
                <a:solidFill>
                  <a:srgbClr val="FF0000"/>
                </a:solidFill>
              </a:rPr>
              <a:t>Συγκέντρωση </a:t>
            </a:r>
            <a:r>
              <a:rPr lang="en-US" sz="2000" b="1" dirty="0" smtClean="0">
                <a:solidFill>
                  <a:srgbClr val="FF0000"/>
                </a:solidFill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: 400 	</a:t>
            </a:r>
            <a:r>
              <a:rPr lang="en-US" sz="2000" b="1" dirty="0" err="1" smtClean="0">
                <a:solidFill>
                  <a:srgbClr val="FF0000"/>
                </a:solidFill>
              </a:rPr>
              <a:t>ppm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Ποσότητα </a:t>
            </a:r>
            <a:r>
              <a:rPr lang="en-US" sz="2000" b="1" dirty="0" smtClean="0">
                <a:solidFill>
                  <a:srgbClr val="FF0000"/>
                </a:solidFill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:	        3 	Τ</a:t>
            </a:r>
            <a:r>
              <a:rPr lang="en-US" sz="2000" b="1" dirty="0" err="1" smtClean="0">
                <a:solidFill>
                  <a:srgbClr val="FF0000"/>
                </a:solidFill>
              </a:rPr>
              <a:t>tn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chemeClr val="bg1"/>
                </a:solidFill>
              </a:rPr>
              <a:t>Αν ο ρυθμός έκλυσης </a:t>
            </a:r>
            <a:r>
              <a:rPr lang="en-US" sz="2000" b="1" dirty="0" smtClean="0">
                <a:solidFill>
                  <a:schemeClr val="bg1"/>
                </a:solidFill>
              </a:rPr>
              <a:t>CO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000" b="1" dirty="0" smtClean="0">
                <a:solidFill>
                  <a:schemeClr val="bg1"/>
                </a:solidFill>
              </a:rPr>
              <a:t> συνεχίσει να αυξάνεται με 2 %/</a:t>
            </a:r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r>
              <a:rPr lang="el-GR" sz="2000" b="1" dirty="0" smtClean="0">
                <a:solidFill>
                  <a:schemeClr val="bg1"/>
                </a:solidFill>
              </a:rPr>
              <a:t>, σε πόσα χρόνια η μέση θερμοκρασία του πλανήτη θα αυξηθεί κατά 3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C ;</a:t>
            </a:r>
            <a:r>
              <a:rPr lang="el-GR" sz="2000" b="1" dirty="0" smtClean="0">
                <a:solidFill>
                  <a:schemeClr val="bg1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 rot="16200000">
            <a:off x="4660152" y="5412550"/>
            <a:ext cx="652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T,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5429256" y="4709582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 smtClean="0">
                <a:solidFill>
                  <a:schemeClr val="bg1"/>
                </a:solidFill>
              </a:rPr>
              <a:t>αύξηση της θερμοκρασίας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7010416" y="5786454"/>
            <a:ext cx="213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 smtClean="0">
                <a:solidFill>
                  <a:schemeClr val="bg1"/>
                </a:solidFill>
              </a:rPr>
              <a:t>με την αύξηση της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1600" b="1" dirty="0" smtClean="0">
                <a:solidFill>
                  <a:schemeClr val="bg1"/>
                </a:solidFill>
              </a:rPr>
              <a:t>συγκέντρωσης </a:t>
            </a:r>
            <a:r>
              <a:rPr lang="en-US" sz="1600" b="1" dirty="0" smtClean="0">
                <a:solidFill>
                  <a:schemeClr val="bg1"/>
                </a:solidFill>
              </a:rPr>
              <a:t>CO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1600" b="1" dirty="0" smtClean="0">
                <a:solidFill>
                  <a:schemeClr val="bg1"/>
                </a:solidFill>
              </a:rPr>
              <a:t> </a:t>
            </a:r>
            <a:endParaRPr lang="el-G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013" y="2904343"/>
            <a:ext cx="2779705" cy="20844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14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Κλιματική Αλλαγή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-32" y="8241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 smtClean="0">
                <a:solidFill>
                  <a:schemeClr val="bg1"/>
                </a:solidFill>
              </a:rPr>
              <a:t>Απάντηση:</a:t>
            </a:r>
            <a:r>
              <a:rPr lang="el-GR" sz="2400" b="1" dirty="0" smtClean="0">
                <a:solidFill>
                  <a:srgbClr val="FF0000"/>
                </a:solidFill>
              </a:rPr>
              <a:t>		</a:t>
            </a:r>
            <a:r>
              <a:rPr lang="el-GR" sz="4000" b="1" dirty="0" smtClean="0">
                <a:solidFill>
                  <a:srgbClr val="FF0000"/>
                </a:solidFill>
              </a:rPr>
              <a:t>σε 30 – 40 χρόνια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2590805" cy="1715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000372"/>
            <a:ext cx="2262182" cy="14845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571612"/>
            <a:ext cx="2357454" cy="1327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9" y="1559737"/>
            <a:ext cx="1699407" cy="15001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8594" y="5143512"/>
            <a:ext cx="2551124" cy="16571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678380"/>
            <a:ext cx="4307742" cy="2108206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428596" y="350043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Ελλάδα </a:t>
            </a:r>
          </a:p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2007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214810" y="285749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Ρωσία</a:t>
            </a:r>
          </a:p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2010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143504" y="5578634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Πακιστάν</a:t>
            </a:r>
          </a:p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2010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215206" y="1857364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Νέα Ορλεάνη</a:t>
            </a:r>
          </a:p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2005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1406" y="5818423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Άνοδος </a:t>
            </a:r>
          </a:p>
          <a:p>
            <a:r>
              <a:rPr lang="el-GR" sz="2000" b="1" dirty="0" smtClean="0">
                <a:solidFill>
                  <a:srgbClr val="FF0000"/>
                </a:solidFill>
              </a:rPr>
              <a:t>της στάθμης </a:t>
            </a:r>
          </a:p>
          <a:p>
            <a:r>
              <a:rPr lang="el-GR" sz="2000" b="1" dirty="0" smtClean="0">
                <a:solidFill>
                  <a:srgbClr val="FF0000"/>
                </a:solidFill>
              </a:rPr>
              <a:t>της θάλασσας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Κλιματική Αλλαγή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571480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</a:rPr>
              <a:t>Παγκόσμιο ενεργειακό ισοζύγιο: 		</a:t>
            </a:r>
            <a:r>
              <a:rPr lang="el-GR" sz="3200" b="1" dirty="0" smtClean="0">
                <a:solidFill>
                  <a:schemeClr val="bg1"/>
                </a:solidFill>
              </a:rPr>
              <a:t>10 </a:t>
            </a:r>
            <a:r>
              <a:rPr lang="en-US" sz="3200" b="1" dirty="0" err="1" smtClean="0">
                <a:solidFill>
                  <a:schemeClr val="bg1"/>
                </a:solidFill>
              </a:rPr>
              <a:t>Gtoe</a:t>
            </a:r>
            <a:r>
              <a:rPr lang="el-GR" sz="3200" b="1" dirty="0" smtClean="0">
                <a:solidFill>
                  <a:schemeClr val="bg1"/>
                </a:solidFill>
              </a:rPr>
              <a:t>/</a:t>
            </a:r>
            <a:r>
              <a:rPr lang="en-US" sz="3200" b="1" dirty="0" smtClean="0">
                <a:solidFill>
                  <a:schemeClr val="bg1"/>
                </a:solidFill>
              </a:rPr>
              <a:t>a</a:t>
            </a:r>
            <a:endParaRPr lang="el-GR" sz="3200" b="1" dirty="0" smtClean="0">
              <a:solidFill>
                <a:schemeClr val="bg1"/>
              </a:solidFill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el-GR" dirty="0" smtClean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35 %	απώλειες (κυρίως από την θερμική ηλεκτροπαραγωγή – δεν λαμβάνονται 	υπόψη οι ενεργειακές απώλειες κατά τις μεταφορές)</a:t>
            </a:r>
            <a:endParaRPr lang="el-GR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30 % 	(50 %)	θερμότητα</a:t>
            </a:r>
            <a:endParaRPr lang="el-GR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20 % 	(30 %)	καύσιμα για μεταφορές</a:t>
            </a:r>
            <a:endParaRPr lang="el-GR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15 % 	(20 %)	ηλεκτρισμός</a:t>
            </a:r>
            <a:endParaRPr lang="el-GR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endParaRPr lang="el-GR" sz="2000" b="1" dirty="0" smtClean="0">
              <a:solidFill>
                <a:schemeClr val="bg1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0" y="307181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600" b="1" dirty="0" smtClean="0">
                <a:solidFill>
                  <a:srgbClr val="FF0000"/>
                </a:solidFill>
              </a:rPr>
              <a:t>Αντιμετώπιση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3643314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</a:rPr>
              <a:t>		Αύξηση του μεριδίου των ΑΠΕ 	(20 % το 2020)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el-GR" sz="105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		Εξοικονόμηση 	(ελάττωση θερμικής κατανάλωσης κατά 20 %)		</a:t>
            </a:r>
          </a:p>
          <a:p>
            <a:pPr algn="just"/>
            <a:r>
              <a:rPr lang="el-GR" sz="2000" b="1" dirty="0" smtClean="0">
                <a:solidFill>
                  <a:schemeClr val="bg1"/>
                </a:solidFill>
                <a:cs typeface="Times New Roman" pitchFamily="18" charset="0"/>
              </a:rPr>
              <a:t>		Επέκταση της συμπαραγωγής</a:t>
            </a:r>
          </a:p>
          <a:p>
            <a:pPr algn="just"/>
            <a:endParaRPr lang="el-GR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		Αύξηση ενεργειακής απόδοσης ηλεκτροπαραγωγής/μεταφορών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FFFF00"/>
                </a:solidFill>
                <a:cs typeface="Times New Roman" pitchFamily="18" charset="0"/>
              </a:rPr>
              <a:t>Αντικατάσταση ενεργειακών υποδομών αξίας &gt; 50 τρις €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FFFF00"/>
                </a:solidFill>
                <a:cs typeface="Times New Roman" pitchFamily="18" charset="0"/>
              </a:rPr>
              <a:t>(παγκόσμιο ΑΕΠ: 75 τρις)</a:t>
            </a:r>
            <a:endParaRPr lang="el-GR" sz="2400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… αύξηση της ενεργειακής απόδοσης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-32" y="7143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dirty="0" smtClean="0">
                <a:solidFill>
                  <a:srgbClr val="FF0000"/>
                </a:solidFill>
              </a:rPr>
              <a:t>… στις μεταφορές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1500174"/>
            <a:ext cx="9144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el-GR" sz="2000" b="1" dirty="0" smtClean="0">
                <a:solidFill>
                  <a:schemeClr val="bg1"/>
                </a:solidFill>
              </a:rPr>
              <a:t>Σήμερα η απόδοση των οχημάτων οδικής μεταφοράς (το πηλίκο του παραγόμενου έργου προς τη θερμογόνο δύναμη του καταναλισκόμενου καυσίμου) είναι </a:t>
            </a:r>
            <a:r>
              <a:rPr lang="el-GR" sz="2000" b="1" dirty="0" smtClean="0">
                <a:solidFill>
                  <a:srgbClr val="FF0000"/>
                </a:solidFill>
              </a:rPr>
              <a:t>μικρότερη από 20 %</a:t>
            </a:r>
            <a:r>
              <a:rPr lang="el-GR" sz="2000" b="1" dirty="0" smtClean="0">
                <a:solidFill>
                  <a:schemeClr val="bg1"/>
                </a:solidFill>
              </a:rPr>
              <a:t>, κυρίως γιατί οι κινητήρες εσωτερικής καύσης, στην περιοχή ονομαστικής ισχύος 50 – 100 </a:t>
            </a:r>
            <a:r>
              <a:rPr lang="en-US" sz="2000" b="1" dirty="0" smtClean="0">
                <a:solidFill>
                  <a:schemeClr val="bg1"/>
                </a:solidFill>
              </a:rPr>
              <a:t>kW</a:t>
            </a:r>
            <a:r>
              <a:rPr lang="el-GR" sz="2000" b="1" dirty="0" smtClean="0">
                <a:solidFill>
                  <a:schemeClr val="bg1"/>
                </a:solidFill>
              </a:rPr>
              <a:t>, </a:t>
            </a:r>
            <a:r>
              <a:rPr lang="el-GR" sz="2000" b="1" dirty="0" smtClean="0">
                <a:solidFill>
                  <a:srgbClr val="FF0000"/>
                </a:solidFill>
              </a:rPr>
              <a:t>παρουσιάζουν αποδόσεις της τάξης του 20 – 25 %.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177800" indent="-177800" algn="just">
              <a:buFont typeface="Wingdings" pitchFamily="2" charset="2"/>
              <a:buChar char="§"/>
            </a:pPr>
            <a:endParaRPr lang="el-GR" sz="2000" b="1" dirty="0" smtClean="0">
              <a:solidFill>
                <a:schemeClr val="bg1"/>
              </a:solidFill>
            </a:endParaRPr>
          </a:p>
          <a:p>
            <a:pPr marL="177800" indent="-177800" algn="just">
              <a:buFont typeface="Wingdings" pitchFamily="2" charset="2"/>
              <a:buChar char="§"/>
            </a:pPr>
            <a:r>
              <a:rPr lang="el-GR" sz="2000" b="1" dirty="0" smtClean="0">
                <a:solidFill>
                  <a:schemeClr val="bg1"/>
                </a:solidFill>
              </a:rPr>
              <a:t>Αύξηση της απόδοση των κινητήρων αυτών σε 40 – 50 %, οδηγεί σε υποδιπλασιασμό της συμμετοχής των μεταφορών στο παγκόσμιο ενεργειακό ισοζύγιο και ελαττώνει την έκλυση </a:t>
            </a:r>
            <a:r>
              <a:rPr lang="en-US" sz="2000" b="1" dirty="0" smtClean="0">
                <a:solidFill>
                  <a:schemeClr val="bg1"/>
                </a:solidFill>
              </a:rPr>
              <a:t>CO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</a:rPr>
              <a:t>κατά 10 %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177800" indent="-177800" algn="just">
              <a:buFont typeface="Wingdings" pitchFamily="2" charset="2"/>
              <a:buChar char="§"/>
            </a:pPr>
            <a:endParaRPr lang="el-GR" sz="2000" b="1" dirty="0" smtClean="0">
              <a:solidFill>
                <a:schemeClr val="bg1"/>
              </a:solidFill>
            </a:endParaRPr>
          </a:p>
          <a:p>
            <a:pPr marL="177800" indent="-177800" algn="just">
              <a:buFont typeface="Wingdings" pitchFamily="2" charset="2"/>
              <a:buChar char="§"/>
            </a:pPr>
            <a:endParaRPr lang="el-GR" sz="2000" b="1" dirty="0" smtClean="0">
              <a:solidFill>
                <a:schemeClr val="bg1"/>
              </a:solidFill>
            </a:endParaRPr>
          </a:p>
          <a:p>
            <a:pPr marL="177800" indent="-177800" algn="ctr"/>
            <a:r>
              <a:rPr lang="el-GR" sz="2400" b="1" dirty="0" smtClean="0">
                <a:solidFill>
                  <a:srgbClr val="FFFF00"/>
                </a:solidFill>
              </a:rPr>
              <a:t>Συγκριτικά, ο στόχος 20</a:t>
            </a: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l-GR" sz="2400" b="1" dirty="0" smtClean="0">
                <a:solidFill>
                  <a:srgbClr val="FFFF00"/>
                </a:solidFill>
              </a:rPr>
              <a:t>20</a:t>
            </a: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l-GR" sz="2400" b="1" dirty="0" smtClean="0">
                <a:solidFill>
                  <a:srgbClr val="FFFF00"/>
                </a:solidFill>
              </a:rPr>
              <a:t>20 οδηγεί σε παραπλήσια ελάττωση των εκπομπών </a:t>
            </a:r>
            <a:r>
              <a:rPr lang="en-US" sz="2400" b="1" dirty="0" smtClean="0">
                <a:solidFill>
                  <a:srgbClr val="FFFF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2</a:t>
            </a:r>
            <a:endParaRPr lang="el-GR" sz="2400" b="1" baseline="-25000" dirty="0" smtClean="0">
              <a:solidFill>
                <a:srgbClr val="FFFF00"/>
              </a:solidFill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el-GR" sz="105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		</a:t>
            </a:r>
            <a:endParaRPr lang="el-GR" sz="2400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… αύξηση της ενεργειακής απόδοσης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7143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dirty="0" smtClean="0">
                <a:solidFill>
                  <a:srgbClr val="FF0000"/>
                </a:solidFill>
              </a:rPr>
              <a:t>… στην ηλεκτροπαραγωγή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500174"/>
            <a:ext cx="9144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el-GR" sz="2000" b="1" dirty="0" smtClean="0">
                <a:solidFill>
                  <a:schemeClr val="bg1"/>
                </a:solidFill>
              </a:rPr>
              <a:t>Σήμερα το 90 % της παγκόσμιας ηλεκτροπαραγωγής συμβαίνει σε θερμοηλεκτρικούς σταθμούς ισχύος 100 – 500 </a:t>
            </a:r>
            <a:r>
              <a:rPr lang="en-US" sz="2000" b="1" dirty="0" smtClean="0">
                <a:solidFill>
                  <a:schemeClr val="bg1"/>
                </a:solidFill>
              </a:rPr>
              <a:t>MW</a:t>
            </a:r>
            <a:r>
              <a:rPr lang="el-GR" sz="2000" b="1" dirty="0" smtClean="0">
                <a:solidFill>
                  <a:schemeClr val="bg1"/>
                </a:solidFill>
              </a:rPr>
              <a:t>, με αποδόσεις:</a:t>
            </a:r>
          </a:p>
          <a:p>
            <a:pPr marL="177800" indent="-177800" algn="just"/>
            <a:endParaRPr lang="el-GR" sz="2000" b="1" dirty="0" smtClean="0">
              <a:solidFill>
                <a:schemeClr val="bg1"/>
              </a:solidFill>
            </a:endParaRPr>
          </a:p>
          <a:p>
            <a:pPr marL="177800" indent="-177800" algn="just"/>
            <a:r>
              <a:rPr lang="el-GR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smtClean="0">
                <a:solidFill>
                  <a:srgbClr val="FF0000"/>
                </a:solidFill>
              </a:rPr>
              <a:t>από 30 % </a:t>
            </a:r>
            <a:r>
              <a:rPr lang="el-GR" sz="2000" b="1" dirty="0" smtClean="0">
                <a:solidFill>
                  <a:schemeClr val="bg1"/>
                </a:solidFill>
              </a:rPr>
              <a:t>σε μικρούς σταθμούς (100 – 200 </a:t>
            </a:r>
            <a:r>
              <a:rPr lang="en-US" sz="2000" b="1" dirty="0" smtClean="0">
                <a:solidFill>
                  <a:schemeClr val="bg1"/>
                </a:solidFill>
              </a:rPr>
              <a:t>MW</a:t>
            </a:r>
            <a:r>
              <a:rPr lang="el-GR" sz="2000" b="1" dirty="0" smtClean="0">
                <a:solidFill>
                  <a:schemeClr val="bg1"/>
                </a:solidFill>
              </a:rPr>
              <a:t>) παλιάς τεχνολογίας</a:t>
            </a:r>
          </a:p>
          <a:p>
            <a:pPr marL="177800" indent="-177800" algn="just"/>
            <a:endParaRPr lang="el-GR" sz="2000" b="1" dirty="0" smtClean="0">
              <a:solidFill>
                <a:schemeClr val="bg1"/>
              </a:solidFill>
            </a:endParaRPr>
          </a:p>
          <a:p>
            <a:pPr marL="177800" indent="-177800" algn="just"/>
            <a:r>
              <a:rPr lang="el-GR" sz="2000" b="1" dirty="0" smtClean="0">
                <a:solidFill>
                  <a:schemeClr val="bg1"/>
                </a:solidFill>
              </a:rPr>
              <a:t>		</a:t>
            </a:r>
            <a:r>
              <a:rPr lang="el-GR" sz="2000" b="1" dirty="0" smtClean="0">
                <a:solidFill>
                  <a:srgbClr val="FF0000"/>
                </a:solidFill>
              </a:rPr>
              <a:t>έως 40 % </a:t>
            </a:r>
            <a:r>
              <a:rPr lang="el-GR" sz="2000" b="1" dirty="0" smtClean="0">
                <a:solidFill>
                  <a:schemeClr val="bg1"/>
                </a:solidFill>
              </a:rPr>
              <a:t>σε συνήθεις μονάδες 300 – 500 </a:t>
            </a:r>
            <a:r>
              <a:rPr lang="en-US" sz="2000" b="1" dirty="0" smtClean="0">
                <a:solidFill>
                  <a:schemeClr val="bg1"/>
                </a:solidFill>
              </a:rPr>
              <a:t>MW</a:t>
            </a:r>
            <a:r>
              <a:rPr lang="el-GR" sz="2000" b="1" dirty="0" smtClean="0">
                <a:solidFill>
                  <a:schemeClr val="bg1"/>
                </a:solidFill>
              </a:rPr>
              <a:t> με συνδυασμένους κύκλους 	ατμοστροβίλων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177800" indent="-177800" algn="just">
              <a:buFont typeface="Wingdings" pitchFamily="2" charset="2"/>
              <a:buChar char="§"/>
            </a:pPr>
            <a:r>
              <a:rPr lang="el-GR" sz="2000" b="1" dirty="0" smtClean="0">
                <a:solidFill>
                  <a:schemeClr val="bg1"/>
                </a:solidFill>
              </a:rPr>
              <a:t>Νέες τεχνολογίες συνδυασμένων κύκλων </a:t>
            </a:r>
            <a:r>
              <a:rPr lang="el-GR" sz="2000" b="1" dirty="0" err="1" smtClean="0">
                <a:solidFill>
                  <a:schemeClr val="bg1"/>
                </a:solidFill>
              </a:rPr>
              <a:t>αεριοστροβίλων</a:t>
            </a:r>
            <a:r>
              <a:rPr lang="el-GR" sz="2000" b="1" dirty="0" smtClean="0">
                <a:solidFill>
                  <a:schemeClr val="bg1"/>
                </a:solidFill>
              </a:rPr>
              <a:t>-ατμοστροβίλων (σε μονάδες αεριοποίησης και όχι καύσης στερεών καυσίμων) και ατμοστροβίλων υπερκρίσιμου ατμού, με δυναμικότητες στην περιοχή των 500 </a:t>
            </a:r>
            <a:r>
              <a:rPr lang="en-US" sz="2000" b="1" dirty="0" smtClean="0">
                <a:solidFill>
                  <a:schemeClr val="bg1"/>
                </a:solidFill>
              </a:rPr>
              <a:t>MW, </a:t>
            </a:r>
            <a:r>
              <a:rPr lang="el-GR" sz="2000" b="1" dirty="0" smtClean="0">
                <a:solidFill>
                  <a:schemeClr val="bg1"/>
                </a:solidFill>
              </a:rPr>
              <a:t>υπόσχονται αποδόσεις που ξεπερνούν το 45 % 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2000" b="1" dirty="0" smtClean="0">
                <a:solidFill>
                  <a:srgbClr val="FFFF00"/>
                </a:solidFill>
              </a:rPr>
              <a:t>Συγκριτικά, αύξηση της μέσης απόδοσης ηλεκτροπαραγωγής από 35 σε 45 % θα ελάττωνε τις απώλειες του παγκόσμιου ενεργειακού ισοζυγίου κατά 1,5 </a:t>
            </a:r>
            <a:r>
              <a:rPr lang="en-US" sz="2000" b="1" dirty="0" err="1" smtClean="0">
                <a:solidFill>
                  <a:srgbClr val="FFFF00"/>
                </a:solidFill>
              </a:rPr>
              <a:t>Gtoe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</a:rPr>
              <a:t>και τις εκπομπές </a:t>
            </a:r>
            <a:r>
              <a:rPr lang="en-US" sz="2000" b="1" dirty="0" smtClean="0">
                <a:solidFill>
                  <a:srgbClr val="FFFF00"/>
                </a:solidFill>
              </a:rPr>
              <a:t>CO</a:t>
            </a:r>
            <a:r>
              <a:rPr lang="en-US" sz="2000" b="1" baseline="-25000" dirty="0" smtClean="0">
                <a:solidFill>
                  <a:srgbClr val="FFFF00"/>
                </a:solidFill>
              </a:rPr>
              <a:t>2</a:t>
            </a:r>
            <a:r>
              <a:rPr lang="el-GR" sz="2000" b="1" dirty="0" smtClean="0">
                <a:solidFill>
                  <a:srgbClr val="FFFF00"/>
                </a:solidFill>
              </a:rPr>
              <a:t> κατά 4,5 </a:t>
            </a:r>
            <a:r>
              <a:rPr lang="en-US" sz="2000" b="1" dirty="0" err="1" smtClean="0">
                <a:solidFill>
                  <a:srgbClr val="FFFF00"/>
                </a:solidFill>
              </a:rPr>
              <a:t>Gtn</a:t>
            </a:r>
            <a:r>
              <a:rPr lang="en-US" sz="2000" b="1" dirty="0" smtClean="0">
                <a:solidFill>
                  <a:srgbClr val="FFFF00"/>
                </a:solidFill>
              </a:rPr>
              <a:t> (15 %).</a:t>
            </a:r>
            <a:r>
              <a:rPr lang="el-GR" sz="2000" b="1" dirty="0" smtClean="0">
                <a:solidFill>
                  <a:srgbClr val="FFFF00"/>
                </a:solidFill>
              </a:rPr>
              <a:t> </a:t>
            </a:r>
            <a:endParaRPr lang="el-GR" sz="2000" b="1" baseline="-25000" dirty="0" smtClean="0">
              <a:solidFill>
                <a:srgbClr val="FFFF00"/>
              </a:solidFill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el-GR" sz="105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		</a:t>
            </a:r>
            <a:endParaRPr lang="el-GR" sz="2400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- TextBox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απόδοση και Κυψέλες Καυσίμου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419" y="642918"/>
            <a:ext cx="6426977" cy="352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52 - TextBox"/>
          <p:cNvSpPr txBox="1"/>
          <p:nvPr/>
        </p:nvSpPr>
        <p:spPr>
          <a:xfrm>
            <a:off x="-32" y="435769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FF99"/>
                </a:solidFill>
              </a:rPr>
              <a:t>αποδόσεις έως 40 % σε δυναμικότητες λίγων </a:t>
            </a:r>
            <a:r>
              <a:rPr lang="en-US" sz="2000" b="1" dirty="0" smtClean="0">
                <a:solidFill>
                  <a:srgbClr val="FFFF99"/>
                </a:solidFill>
              </a:rPr>
              <a:t>kW (</a:t>
            </a:r>
            <a:r>
              <a:rPr lang="el-GR" sz="2000" b="1" dirty="0" smtClean="0">
                <a:solidFill>
                  <a:srgbClr val="FFFF99"/>
                </a:solidFill>
              </a:rPr>
              <a:t>διπλάσιες των συμβατικών)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FF99"/>
                </a:solidFill>
              </a:rPr>
              <a:t>ξεπερνούν το 70 % σε συνδυασμένους κύκλους με </a:t>
            </a:r>
            <a:r>
              <a:rPr lang="el-GR" sz="2000" b="1" dirty="0" err="1" smtClean="0">
                <a:solidFill>
                  <a:srgbClr val="FFFF99"/>
                </a:solidFill>
              </a:rPr>
              <a:t>αεριο</a:t>
            </a:r>
            <a:r>
              <a:rPr lang="el-GR" sz="2000" b="1" dirty="0" smtClean="0">
                <a:solidFill>
                  <a:srgbClr val="FFFF99"/>
                </a:solidFill>
              </a:rPr>
              <a:t>- </a:t>
            </a:r>
            <a:r>
              <a:rPr lang="el-GR" sz="2000" b="1" dirty="0" err="1" smtClean="0">
                <a:solidFill>
                  <a:srgbClr val="FFFF99"/>
                </a:solidFill>
              </a:rPr>
              <a:t>ατμο</a:t>
            </a:r>
            <a:r>
              <a:rPr lang="el-GR" sz="2000" b="1" dirty="0" smtClean="0">
                <a:solidFill>
                  <a:srgbClr val="FFFF99"/>
                </a:solidFill>
              </a:rPr>
              <a:t>- </a:t>
            </a:r>
            <a:r>
              <a:rPr lang="el-GR" sz="2000" b="1" dirty="0" err="1" smtClean="0">
                <a:solidFill>
                  <a:srgbClr val="FFFF99"/>
                </a:solidFill>
              </a:rPr>
              <a:t>στρόβιλους</a:t>
            </a:r>
            <a:r>
              <a:rPr lang="el-GR" sz="2000" b="1" dirty="0" smtClean="0">
                <a:solidFill>
                  <a:srgbClr val="FFFF99"/>
                </a:solidFill>
              </a:rPr>
              <a:t> και δυναμικότητες πάνω από 20 Μ</a:t>
            </a:r>
            <a:r>
              <a:rPr lang="en-US" sz="2000" b="1" dirty="0" smtClean="0">
                <a:solidFill>
                  <a:srgbClr val="FFFF99"/>
                </a:solidFill>
              </a:rPr>
              <a:t>W</a:t>
            </a:r>
            <a:endParaRPr lang="el-GR" sz="2000" b="1" dirty="0" smtClean="0">
              <a:solidFill>
                <a:srgbClr val="FFFF99"/>
              </a:solidFill>
            </a:endParaRP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FF99"/>
                </a:solidFill>
              </a:rPr>
              <a:t>ενισχύουν τις προοπτικές κατανεμημένης συμπαραγωγής από βιομάζα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0000"/>
                </a:solidFill>
              </a:rPr>
              <a:t>το Η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</a:rPr>
              <a:t> αποτελεί το σχεδόν αποκλειστικό τους καύσιμο, γεγονός που καθιστά την ανάπτυξη υποδομών υδρογόνου βασική προϋπόθεση για τη χρήση τους 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>
                <a:solidFill>
                  <a:srgbClr val="FFFF99"/>
                </a:solidFill>
              </a:rPr>
              <a:t>οι κυψέλες καυσίμου είναι το βασικό πλεονέκτημα της οικονομίας του υδρογόνου</a:t>
            </a:r>
            <a:endParaRPr lang="el-GR" sz="2000" b="1" dirty="0">
              <a:solidFill>
                <a:srgbClr val="FFFF99"/>
              </a:solidFill>
            </a:endParaRPr>
          </a:p>
        </p:txBody>
      </p:sp>
      <p:sp>
        <p:nvSpPr>
          <p:cNvPr id="54" name="53 - TextBox"/>
          <p:cNvSpPr txBox="1"/>
          <p:nvPr/>
        </p:nvSpPr>
        <p:spPr>
          <a:xfrm rot="16200000">
            <a:off x="-57179" y="2014467"/>
            <a:ext cx="271458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7800" indent="-177800" algn="just"/>
            <a:r>
              <a:rPr lang="el-GR" sz="2000" b="1" dirty="0" smtClean="0">
                <a:solidFill>
                  <a:srgbClr val="FF0000"/>
                </a:solidFill>
              </a:rPr>
              <a:t>ηλεκτρική απόδοση, %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5" name="54 - TextBox"/>
          <p:cNvSpPr txBox="1"/>
          <p:nvPr/>
        </p:nvSpPr>
        <p:spPr>
          <a:xfrm>
            <a:off x="2643174" y="3798065"/>
            <a:ext cx="365756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7800" indent="-177800" algn="just"/>
            <a:r>
              <a:rPr lang="el-GR" sz="2000" b="1" dirty="0" smtClean="0">
                <a:solidFill>
                  <a:srgbClr val="FF0000"/>
                </a:solidFill>
              </a:rPr>
              <a:t>ονομαστική δυναμικότητα, Μ</a:t>
            </a:r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Έκρηξη 2"/>
          <p:cNvSpPr/>
          <p:nvPr/>
        </p:nvSpPr>
        <p:spPr>
          <a:xfrm>
            <a:off x="-59595" y="5584203"/>
            <a:ext cx="571504" cy="571504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0" y="-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800" b="1" dirty="0" smtClean="0">
                <a:solidFill>
                  <a:srgbClr val="FF0000"/>
                </a:solidFill>
              </a:rPr>
              <a:t>το Η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 </a:t>
            </a:r>
            <a:r>
              <a:rPr lang="el-GR" sz="2800" b="1" dirty="0" smtClean="0">
                <a:solidFill>
                  <a:srgbClr val="FF0000"/>
                </a:solidFill>
              </a:rPr>
              <a:t>ως δευτερογενής ενεργειακός φορέας (καύσιμο)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904949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l-GR" sz="2400" b="1" dirty="0" smtClean="0">
                <a:solidFill>
                  <a:schemeClr val="bg1"/>
                </a:solidFill>
              </a:rPr>
              <a:t>Δεν ρυπαίνει (και δεν εκλύει </a:t>
            </a:r>
            <a:r>
              <a:rPr lang="en-US" sz="2400" b="1" dirty="0" smtClean="0">
                <a:solidFill>
                  <a:schemeClr val="bg1"/>
                </a:solidFill>
              </a:rPr>
              <a:t>CO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l-GR" sz="2400" b="1" dirty="0" smtClean="0">
                <a:solidFill>
                  <a:schemeClr val="bg1"/>
                </a:solidFill>
              </a:rPr>
              <a:t>) κατά τη χρήση του </a:t>
            </a:r>
          </a:p>
          <a:p>
            <a:pPr marL="457200" indent="-457200">
              <a:buAutoNum type="arabicPeriod"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l-GR" sz="2400" b="1" dirty="0" smtClean="0">
                <a:solidFill>
                  <a:schemeClr val="bg1"/>
                </a:solidFill>
              </a:rPr>
              <a:t>Μπορεί να παραχθεί από ΑΠΕ:</a:t>
            </a:r>
          </a:p>
          <a:p>
            <a:pPr marL="457200" indent="-457200">
              <a:buAutoNum type="arabicPeriod"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2400" b="1" dirty="0" smtClean="0">
                <a:solidFill>
                  <a:schemeClr val="bg1"/>
                </a:solidFill>
              </a:rPr>
              <a:t>ηλεκτρόλυση αν η χρησιμοποιούμενη ηλεκτρική ενέργεια προέρχεται από ΑΠΕ</a:t>
            </a:r>
          </a:p>
          <a:p>
            <a:pPr marL="457200" indent="-457200">
              <a:buFont typeface="Wingdings" pitchFamily="2" charset="2"/>
              <a:buChar char="§"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2400" b="1" dirty="0" smtClean="0">
                <a:solidFill>
                  <a:schemeClr val="bg1"/>
                </a:solidFill>
              </a:rPr>
              <a:t>αεριοποίηση στερεής βιομάζας</a:t>
            </a:r>
          </a:p>
          <a:p>
            <a:pPr marL="457200" indent="-457200">
              <a:buFont typeface="Wingdings" pitchFamily="2" charset="2"/>
              <a:buChar char="§"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2400" b="1" dirty="0" smtClean="0">
                <a:solidFill>
                  <a:schemeClr val="bg1"/>
                </a:solidFill>
              </a:rPr>
              <a:t>χώνευση βιομάζας και αναμόρφωση του βιοαερίου</a:t>
            </a:r>
          </a:p>
          <a:p>
            <a:pPr marL="1371600" lvl="2" indent="-457200">
              <a:buFont typeface="Wingdings" pitchFamily="2" charset="2"/>
              <a:buChar char="§"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1371600" lvl="2" indent="-457200">
              <a:buFont typeface="Wingdings" pitchFamily="2" charset="2"/>
              <a:buChar char="§"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457200" lvl="2" indent="-457200">
              <a:buFont typeface="+mj-lt"/>
              <a:buAutoNum type="arabicPeriod" startAt="3"/>
            </a:pPr>
            <a:r>
              <a:rPr lang="el-GR" sz="2400" b="1" dirty="0" smtClean="0">
                <a:solidFill>
                  <a:srgbClr val="FF0000"/>
                </a:solidFill>
              </a:rPr>
              <a:t>Μπορεί να τροφοδοτηθεί σε </a:t>
            </a:r>
            <a:r>
              <a:rPr lang="el-GR" sz="2400" b="1" dirty="0" smtClean="0">
                <a:solidFill>
                  <a:srgbClr val="FFFF00"/>
                </a:solidFill>
              </a:rPr>
              <a:t>κυψέλες καυσίμου </a:t>
            </a:r>
            <a:r>
              <a:rPr lang="el-GR" sz="2400" b="1" dirty="0" smtClean="0">
                <a:solidFill>
                  <a:srgbClr val="FF0000"/>
                </a:solidFill>
              </a:rPr>
              <a:t>και να μετατραπεί σε ηλεκτρική ενέργεια με </a:t>
            </a:r>
            <a:r>
              <a:rPr lang="el-GR" sz="2400" b="1" dirty="0" smtClean="0">
                <a:solidFill>
                  <a:srgbClr val="FFFF00"/>
                </a:solidFill>
              </a:rPr>
              <a:t>πολύ υψηλή απόδοση</a:t>
            </a:r>
          </a:p>
          <a:p>
            <a:endParaRPr lang="el-GR" sz="2400" b="1" dirty="0" smtClean="0">
              <a:solidFill>
                <a:schemeClr val="bg1"/>
              </a:solidFill>
            </a:endParaRPr>
          </a:p>
          <a:p>
            <a:pPr algn="just"/>
            <a:endParaRPr lang="el-G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799</Words>
  <Application>Microsoft Office PowerPoint</Application>
  <PresentationFormat>Προβολή στην οθόνη (4:3)</PresentationFormat>
  <Paragraphs>360</Paragraphs>
  <Slides>26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9" baseType="lpstr">
      <vt:lpstr>Θέμα του Office</vt:lpstr>
      <vt:lpstr>Φωτογραφία του Photo Editor</vt:lpstr>
      <vt:lpstr>Εικόνα bitmap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costas</dc:creator>
  <cp:lastModifiedBy>costas</cp:lastModifiedBy>
  <cp:revision>97</cp:revision>
  <dcterms:created xsi:type="dcterms:W3CDTF">2010-11-01T06:34:10Z</dcterms:created>
  <dcterms:modified xsi:type="dcterms:W3CDTF">2011-10-26T11:57:52Z</dcterms:modified>
</cp:coreProperties>
</file>