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3"/>
  </p:notesMasterIdLst>
  <p:handoutMasterIdLst>
    <p:handoutMasterId r:id="rId34"/>
  </p:handoutMasterIdLst>
  <p:sldIdLst>
    <p:sldId id="286" r:id="rId2"/>
    <p:sldId id="341" r:id="rId3"/>
    <p:sldId id="342" r:id="rId4"/>
    <p:sldId id="303" r:id="rId5"/>
    <p:sldId id="305" r:id="rId6"/>
    <p:sldId id="306" r:id="rId7"/>
    <p:sldId id="307" r:id="rId8"/>
    <p:sldId id="308" r:id="rId9"/>
    <p:sldId id="340" r:id="rId10"/>
    <p:sldId id="347" r:id="rId11"/>
    <p:sldId id="348" r:id="rId12"/>
    <p:sldId id="330" r:id="rId13"/>
    <p:sldId id="363" r:id="rId14"/>
    <p:sldId id="364" r:id="rId15"/>
    <p:sldId id="365" r:id="rId16"/>
    <p:sldId id="366" r:id="rId17"/>
    <p:sldId id="368" r:id="rId18"/>
    <p:sldId id="369" r:id="rId19"/>
    <p:sldId id="350" r:id="rId20"/>
    <p:sldId id="351" r:id="rId21"/>
    <p:sldId id="352" r:id="rId22"/>
    <p:sldId id="353" r:id="rId23"/>
    <p:sldId id="354" r:id="rId24"/>
    <p:sldId id="355" r:id="rId25"/>
    <p:sldId id="357" r:id="rId26"/>
    <p:sldId id="356" r:id="rId27"/>
    <p:sldId id="358" r:id="rId28"/>
    <p:sldId id="359" r:id="rId29"/>
    <p:sldId id="360" r:id="rId30"/>
    <p:sldId id="320" r:id="rId31"/>
    <p:sldId id="321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2E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>
            <a:extLst>
              <a:ext uri="{FF2B5EF4-FFF2-40B4-BE49-F238E27FC236}">
                <a16:creationId xmlns:a16="http://schemas.microsoft.com/office/drawing/2014/main" id="{9385B17E-158E-4D8B-9055-C161BE88DE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1E6AE2A2-43A6-4D92-A923-45FFFA2D54D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7092" name="Rectangle 4">
            <a:extLst>
              <a:ext uri="{FF2B5EF4-FFF2-40B4-BE49-F238E27FC236}">
                <a16:creationId xmlns:a16="http://schemas.microsoft.com/office/drawing/2014/main" id="{FE5F3FCE-117A-465C-A0F5-21E51C6DFD1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7093" name="Rectangle 5">
            <a:extLst>
              <a:ext uri="{FF2B5EF4-FFF2-40B4-BE49-F238E27FC236}">
                <a16:creationId xmlns:a16="http://schemas.microsoft.com/office/drawing/2014/main" id="{97C4341F-A868-4D01-8D99-4C6EF0E4073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425B3A7-C840-4465-BB5A-8725CF29A5A4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A4EF7721-3306-4F7C-8F1F-DEEC98E784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DE111205-2C7E-4761-A2F9-3C6B479B228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B86D297D-A4EE-44E2-912F-42A5ECC381F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7" name="Rectangle 5">
            <a:extLst>
              <a:ext uri="{FF2B5EF4-FFF2-40B4-BE49-F238E27FC236}">
                <a16:creationId xmlns:a16="http://schemas.microsoft.com/office/drawing/2014/main" id="{B25D8588-2229-407F-BDFB-79F6987443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0358" name="Rectangle 6">
            <a:extLst>
              <a:ext uri="{FF2B5EF4-FFF2-40B4-BE49-F238E27FC236}">
                <a16:creationId xmlns:a16="http://schemas.microsoft.com/office/drawing/2014/main" id="{AEB43116-106E-41C6-9120-A9B84EC282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>
            <a:extLst>
              <a:ext uri="{FF2B5EF4-FFF2-40B4-BE49-F238E27FC236}">
                <a16:creationId xmlns:a16="http://schemas.microsoft.com/office/drawing/2014/main" id="{D1E2FA3C-7F85-4401-B411-9757CA3D2C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A1392D6-F997-49E8-993A-4C36D857668F}" type="slidenum">
              <a:rPr lang="en-US" altLang="el-GR"/>
              <a:pPr/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1414326-2C74-4DCB-A4FC-25827874BAC2}"/>
              </a:ext>
            </a:extLst>
          </p:cNvPr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961CE21D-3CCE-416D-A6DC-5B0C3D0A66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0313EB4B-823F-4580-AFB9-DE987394A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sz="2400">
                <a:latin typeface="Times New Roman" pitchFamily="18" charset="0"/>
              </a:endParaRPr>
            </a:p>
          </p:txBody>
        </p:sp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3B99EE2A-63D9-45DD-9C56-66F59E62F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latin typeface="Arial" charset="0"/>
              </a:endParaRPr>
            </a:p>
          </p:txBody>
        </p:sp>
      </p:grpSp>
      <p:sp>
        <p:nvSpPr>
          <p:cNvPr id="9011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923F76E5-CFE5-42BC-A7A2-5E0284E53F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9AA2F51B-1581-4740-BC10-84307B8BEF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076997EF-A448-4380-BE67-4EC7AC7D60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491D0-EBBE-48B3-826D-09CB48FB22E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6944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B12FDEC-9A1B-4469-8DD6-E8C6A5DF86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4CBDE57-A679-4FD5-BAFC-E9E9E3CF16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7C02819-6E03-4AF5-94D8-AA058D0D23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3C9DC4-D4F6-4342-8B49-00AE26900BA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411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EAD1EAE7-8604-405F-96C8-BC1D2372B6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24F1980-6839-4E8E-8721-409670A1FD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96B6AB0-6623-4045-888D-3479372964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74A32A-B9FA-4240-BD0C-FEBE1194946E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266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CE0085F-B3B5-4B7A-9729-B1341B2E50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3BAC05C-7EF6-4B5B-95D7-7E3CFB21B0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5002DE82-2238-4A73-9D63-94C8C15094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7338D-8872-4D8E-9DDE-5948B4CDA4C5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8137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F2AC2F1B-E164-4BAE-A873-CB07C1511F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018717E-3EA0-49BC-AF77-86C3A7F5D7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0195622-68C7-47A1-B4AD-771A921F50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AEE20-B7E4-4FF5-9F64-1C79E28B98B3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0959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76F68AA1-28DB-46D4-84CC-1AD70E6AFF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9D0B10C-B6BB-408B-86F8-E07904F3F8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AD36551B-A20C-4670-9B6A-002277BCCF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DF07DF-E61B-44D1-BB40-249296A217CD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0735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9AC2CD3-528B-42C2-AB6D-DE950E0A86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02161AD7-E4A0-40DA-AEFA-10B78F0FCD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6740D3BA-A9DB-479B-8B15-B8CBD13A1A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E29C7-B06F-4A91-B9E3-65AF11BD1EEE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20399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B1E611A1-66E6-4AC7-AC47-BDF3618602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587107D7-D3DD-4719-9122-E22919C926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11C954C6-44EA-4A3F-8897-43765C99E9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AC7DC5-62F3-460F-8DBF-B026D77E588E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2021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54781FC0-4403-4EEB-BA17-1789ABBAF3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92BD27F7-39E2-467B-86CF-3E5A029AC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141C9292-93B6-4A82-BF33-D06FEDAC46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6B73CC-AEB9-449C-B6FB-A6D2D73392E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6364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C5238A5-3DFC-4A79-BDC3-B81DD6CA7E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C23099A-B2F2-4A2B-8149-97C62C5FD9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B0A307CA-373F-402B-B5E5-7ED1A4486F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C61338-CDB6-43E4-9D6D-EA1B08B5778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03870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073A4AB-C7A6-4CA0-B7F5-B05E67D0E1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D53B4F8E-8B40-49A3-B820-54756D499E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2FEFA385-7ECB-4116-9DFD-F73BD798E7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175FFF-E11E-4D57-A104-FFACAC1D4719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84946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>
            <a:extLst>
              <a:ext uri="{FF2B5EF4-FFF2-40B4-BE49-F238E27FC236}">
                <a16:creationId xmlns:a16="http://schemas.microsoft.com/office/drawing/2014/main" id="{E88DCD5E-CCC2-4590-A01F-52C12D228A98}"/>
              </a:ext>
            </a:extLst>
          </p:cNvPr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9091" name="AutoShape 3">
              <a:extLst>
                <a:ext uri="{FF2B5EF4-FFF2-40B4-BE49-F238E27FC236}">
                  <a16:creationId xmlns:a16="http://schemas.microsoft.com/office/drawing/2014/main" id="{F19708A5-C285-4648-8CB1-D211C945C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sz="2400">
                <a:latin typeface="Times New Roman" pitchFamily="18" charset="0"/>
              </a:endParaRPr>
            </a:p>
          </p:txBody>
        </p:sp>
        <p:sp>
          <p:nvSpPr>
            <p:cNvPr id="89092" name="AutoShape 4">
              <a:extLst>
                <a:ext uri="{FF2B5EF4-FFF2-40B4-BE49-F238E27FC236}">
                  <a16:creationId xmlns:a16="http://schemas.microsoft.com/office/drawing/2014/main" id="{918BE078-A9DA-49EC-A65B-7CEA0D6D2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latin typeface="Arial" charset="0"/>
              </a:endParaRPr>
            </a:p>
          </p:txBody>
        </p:sp>
        <p:sp>
          <p:nvSpPr>
            <p:cNvPr id="89093" name="Line 5">
              <a:extLst>
                <a:ext uri="{FF2B5EF4-FFF2-40B4-BE49-F238E27FC236}">
                  <a16:creationId xmlns:a16="http://schemas.microsoft.com/office/drawing/2014/main" id="{663E6E87-79D9-4C56-A795-9D7FAEE20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9219" name="Rectangle 6">
            <a:extLst>
              <a:ext uri="{FF2B5EF4-FFF2-40B4-BE49-F238E27FC236}">
                <a16:creationId xmlns:a16="http://schemas.microsoft.com/office/drawing/2014/main" id="{672C8EC7-54C0-41CC-9764-59F8134CAB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title style</a:t>
            </a:r>
          </a:p>
        </p:txBody>
      </p:sp>
      <p:sp>
        <p:nvSpPr>
          <p:cNvPr id="9220" name="Rectangle 7">
            <a:extLst>
              <a:ext uri="{FF2B5EF4-FFF2-40B4-BE49-F238E27FC236}">
                <a16:creationId xmlns:a16="http://schemas.microsoft.com/office/drawing/2014/main" id="{476290B5-1C19-415D-ACF7-816E36E7C4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89096" name="Rectangle 8">
            <a:extLst>
              <a:ext uri="{FF2B5EF4-FFF2-40B4-BE49-F238E27FC236}">
                <a16:creationId xmlns:a16="http://schemas.microsoft.com/office/drawing/2014/main" id="{8FD68309-B19B-4754-9EEC-ADF158DDB8E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7" name="Rectangle 9">
            <a:extLst>
              <a:ext uri="{FF2B5EF4-FFF2-40B4-BE49-F238E27FC236}">
                <a16:creationId xmlns:a16="http://schemas.microsoft.com/office/drawing/2014/main" id="{390CF512-86E7-438E-9532-09B2507F86D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8" name="Rectangle 10">
            <a:extLst>
              <a:ext uri="{FF2B5EF4-FFF2-40B4-BE49-F238E27FC236}">
                <a16:creationId xmlns:a16="http://schemas.microsoft.com/office/drawing/2014/main" id="{CFB435A7-DBBE-4FDD-84A8-C434B333DDA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C8DE4A-A7B4-4830-A23F-016236D9E12B}" type="slidenum">
              <a:rPr lang="en-US" altLang="el-GR"/>
              <a:pPr/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8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1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0BEEDFAB-5A6F-47BA-B3A6-5ABB18491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667000"/>
            <a:ext cx="6934200" cy="2050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20000"/>
              </a:spcBef>
              <a:defRPr/>
            </a:pPr>
            <a:endParaRPr lang="en-US" sz="32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700">
                <a:solidFill>
                  <a:srgbClr val="F92E05"/>
                </a:solidFill>
              </a:rPr>
              <a:t>Pulse Width Modulation Techniques for Voltage-Fed Inverters</a:t>
            </a:r>
            <a:endParaRPr lang="en-US" sz="3200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20000"/>
              </a:spcBef>
              <a:defRPr/>
            </a:pPr>
            <a:endParaRPr lang="en-US" sz="1000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20000"/>
              </a:spcBef>
              <a:defRPr/>
            </a:pPr>
            <a:endParaRPr lang="en-US" sz="2000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EE11B9-2EE3-4181-BE48-C5F247227B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ELGC06</a:t>
            </a:r>
            <a:endParaRPr lang="el-GR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7611140-E201-406D-A6E9-B53AF2E16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          Dead Time Effect (cont’d)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596C357-4927-4F6E-9889-ADC42A26A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			</a:t>
            </a:r>
          </a:p>
        </p:txBody>
      </p:sp>
      <p:pic>
        <p:nvPicPr>
          <p:cNvPr id="34820" name="Picture 4" descr="C:\My Documents\Spring 2004\ECE 8830\bose5_23.TIF">
            <a:extLst>
              <a:ext uri="{FF2B5EF4-FFF2-40B4-BE49-F238E27FC236}">
                <a16:creationId xmlns:a16="http://schemas.microsoft.com/office/drawing/2014/main" id="{FB9E04AF-0508-4FB8-9D27-2537F1AA0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524000"/>
            <a:ext cx="453072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B79DBC0-98CC-46AB-ABE1-242F4D7CF9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      Dead Time Effect (cont’d)</a:t>
            </a:r>
          </a:p>
        </p:txBody>
      </p:sp>
      <p:sp>
        <p:nvSpPr>
          <p:cNvPr id="35843" name="Rectangle 5">
            <a:extLst>
              <a:ext uri="{FF2B5EF4-FFF2-40B4-BE49-F238E27FC236}">
                <a16:creationId xmlns:a16="http://schemas.microsoft.com/office/drawing/2014/main" id="{2A7EEFB6-837B-49D4-9A24-B0AF7CC9CE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8077200" cy="4114800"/>
          </a:xfrm>
        </p:spPr>
        <p:txBody>
          <a:bodyPr/>
          <a:lstStyle/>
          <a:p>
            <a:pPr eaLnBrk="1" hangingPunct="1"/>
            <a:endParaRPr lang="en-US" altLang="el-GR"/>
          </a:p>
          <a:p>
            <a:pPr eaLnBrk="1" hangingPunct="1"/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             </a:t>
            </a: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500"/>
          </a:p>
          <a:p>
            <a:pPr eaLnBrk="1" hangingPunct="1"/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Current or voltage feedback compensation can be used to minimize waveform distortion due to the dead time effect.</a:t>
            </a:r>
            <a:endParaRPr lang="en-US" altLang="el-GR"/>
          </a:p>
        </p:txBody>
      </p:sp>
      <p:pic>
        <p:nvPicPr>
          <p:cNvPr id="35844" name="Picture 6" descr="C:\My Documents\Spring 2004\ECE 8830\bose5_24.TIF">
            <a:extLst>
              <a:ext uri="{FF2B5EF4-FFF2-40B4-BE49-F238E27FC236}">
                <a16:creationId xmlns:a16="http://schemas.microsoft.com/office/drawing/2014/main" id="{74AAA9B9-7820-40C6-8A7A-9FC68F4DF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133600"/>
            <a:ext cx="7696200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4330A97-5B49-41A8-82AF-7AA8762D87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62050"/>
          </a:xfrm>
        </p:spPr>
        <p:txBody>
          <a:bodyPr/>
          <a:lstStyle/>
          <a:p>
            <a:pPr eaLnBrk="1" hangingPunct="1"/>
            <a:r>
              <a:rPr lang="en-US" altLang="el-GR"/>
              <a:t>     Selective Harmonic Elimination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768F7CE-39E3-4120-A666-381FD7C538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600"/>
              <a:t>   By placing </a:t>
            </a:r>
            <a:r>
              <a:rPr lang="en-US" altLang="el-GR" sz="2600">
                <a:solidFill>
                  <a:srgbClr val="F92E05"/>
                </a:solidFill>
              </a:rPr>
              <a:t>notches</a:t>
            </a:r>
            <a:r>
              <a:rPr lang="en-US" altLang="el-GR" sz="2600"/>
              <a:t> in the output waveform at proper locations, certain harmonics can be eliminated. This allows lower switching frequencies to be used -&gt; lower losses, higher efficiency. </a:t>
            </a: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/>
          </a:p>
        </p:txBody>
      </p:sp>
      <p:pic>
        <p:nvPicPr>
          <p:cNvPr id="36868" name="Picture 4" descr="C:\My Documents\Spring 2001\ECE8580\fig8-34a.GIF">
            <a:extLst>
              <a:ext uri="{FF2B5EF4-FFF2-40B4-BE49-F238E27FC236}">
                <a16:creationId xmlns:a16="http://schemas.microsoft.com/office/drawing/2014/main" id="{522A6E0A-E9AD-4E76-8BF8-A4C5AE935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90950"/>
            <a:ext cx="617220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>
            <a:extLst>
              <a:ext uri="{FF2B5EF4-FFF2-40B4-BE49-F238E27FC236}">
                <a16:creationId xmlns:a16="http://schemas.microsoft.com/office/drawing/2014/main" id="{63B700B8-028E-4351-A06B-2EAABEA8F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Selective Harmonic Elimination (cont’d)</a:t>
            </a:r>
          </a:p>
        </p:txBody>
      </p:sp>
      <p:sp>
        <p:nvSpPr>
          <p:cNvPr id="1030" name="Rectangle 3">
            <a:extLst>
              <a:ext uri="{FF2B5EF4-FFF2-40B4-BE49-F238E27FC236}">
                <a16:creationId xmlns:a16="http://schemas.microsoft.com/office/drawing/2014/main" id="{A32BF530-ED24-46AB-9814-5A92F8F9E9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1588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General Fourier series of wave is given by: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00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where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and</a:t>
            </a:r>
          </a:p>
        </p:txBody>
      </p:sp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FB03F478-BF19-433B-A5E6-10F56EDD20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438400"/>
          <a:ext cx="464820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431640" progId="Equation.DSMT4">
                  <p:embed/>
                </p:oleObj>
              </mc:Choice>
              <mc:Fallback>
                <p:oleObj name="Equation" r:id="rId2" imgW="203184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438400"/>
                        <a:ext cx="464820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>
            <a:extLst>
              <a:ext uri="{FF2B5EF4-FFF2-40B4-BE49-F238E27FC236}">
                <a16:creationId xmlns:a16="http://schemas.microsoft.com/office/drawing/2014/main" id="{E0E8414E-6133-4C78-A9F2-5C3BA570F5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657600"/>
          <a:ext cx="33528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39880" imgH="469800" progId="Equation.DSMT4">
                  <p:embed/>
                </p:oleObj>
              </mc:Choice>
              <mc:Fallback>
                <p:oleObj name="Equation" r:id="rId4" imgW="173988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657600"/>
                        <a:ext cx="3352800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6">
            <a:extLst>
              <a:ext uri="{FF2B5EF4-FFF2-40B4-BE49-F238E27FC236}">
                <a16:creationId xmlns:a16="http://schemas.microsoft.com/office/drawing/2014/main" id="{C846D754-BAC7-4D52-8AF7-B5C2442E55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724400"/>
          <a:ext cx="327977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469800" progId="Equation.DSMT4">
                  <p:embed/>
                </p:oleObj>
              </mc:Choice>
              <mc:Fallback>
                <p:oleObj name="Equation" r:id="rId6" imgW="170172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724400"/>
                        <a:ext cx="3279775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>
            <a:extLst>
              <a:ext uri="{FF2B5EF4-FFF2-40B4-BE49-F238E27FC236}">
                <a16:creationId xmlns:a16="http://schemas.microsoft.com/office/drawing/2014/main" id="{2838C6B3-0E04-43D8-8EDF-6749522434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Selective Harmonic Elimination (cont’d)</a:t>
            </a:r>
          </a:p>
        </p:txBody>
      </p:sp>
      <p:sp>
        <p:nvSpPr>
          <p:cNvPr id="2053" name="Rectangle 3">
            <a:extLst>
              <a:ext uri="{FF2B5EF4-FFF2-40B4-BE49-F238E27FC236}">
                <a16:creationId xmlns:a16="http://schemas.microsoft.com/office/drawing/2014/main" id="{1FD5BB0C-12E3-477E-9B76-BB9D4392A5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7845425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For a waveform with quarter-cycle symmetry, only the odd harmonics with sine components will appear, i.e. a</a:t>
            </a:r>
            <a:r>
              <a:rPr lang="en-US" altLang="el-GR" sz="2700" baseline="-25000"/>
              <a:t>n</a:t>
            </a:r>
            <a:r>
              <a:rPr lang="en-US" altLang="el-GR" sz="2700"/>
              <a:t>=0 and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000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where </a:t>
            </a:r>
          </a:p>
        </p:txBody>
      </p:sp>
      <p:graphicFrame>
        <p:nvGraphicFramePr>
          <p:cNvPr id="2050" name="Object 4">
            <a:extLst>
              <a:ext uri="{FF2B5EF4-FFF2-40B4-BE49-F238E27FC236}">
                <a16:creationId xmlns:a16="http://schemas.microsoft.com/office/drawing/2014/main" id="{CC346674-D565-4D80-A506-3D1BBB8AE3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352800"/>
          <a:ext cx="2847975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431640" progId="Equation.DSMT4">
                  <p:embed/>
                </p:oleObj>
              </mc:Choice>
              <mc:Fallback>
                <p:oleObj name="Equation" r:id="rId2" imgW="124452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352800"/>
                        <a:ext cx="2847975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">
            <a:extLst>
              <a:ext uri="{FF2B5EF4-FFF2-40B4-BE49-F238E27FC236}">
                <a16:creationId xmlns:a16="http://schemas.microsoft.com/office/drawing/2014/main" id="{9CAAD8BD-A734-4C3C-9903-99AD492025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4572000"/>
          <a:ext cx="327977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469800" progId="Equation.DSMT4">
                  <p:embed/>
                </p:oleObj>
              </mc:Choice>
              <mc:Fallback>
                <p:oleObj name="Equation" r:id="rId4" imgW="170172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72000"/>
                        <a:ext cx="3279775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E1F15FFE-E6CA-4296-B1CF-DFA3A0132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Selective Harmonic Elimination (cont’d)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03378AF0-1E78-45B7-AA5F-7F8F5C961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827213"/>
            <a:ext cx="7540625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It can be shown (see text for derivation) that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Thus we have K variables (i.e. </a:t>
            </a:r>
            <a:r>
              <a:rPr lang="en-US" altLang="el-GR" sz="2700">
                <a:sym typeface="Symbol" panose="05050102010706020507" pitchFamily="18" charset="2"/>
              </a:rPr>
              <a:t></a:t>
            </a:r>
            <a:r>
              <a:rPr lang="en-US" altLang="el-GR" sz="2700" baseline="-25000">
                <a:sym typeface="Symbol" panose="05050102010706020507" pitchFamily="18" charset="2"/>
              </a:rPr>
              <a:t>1</a:t>
            </a:r>
            <a:r>
              <a:rPr lang="en-US" altLang="el-GR" sz="2700">
                <a:sym typeface="Symbol" panose="05050102010706020507" pitchFamily="18" charset="2"/>
              </a:rPr>
              <a:t>, </a:t>
            </a:r>
            <a:r>
              <a:rPr lang="en-US" altLang="el-GR" sz="2700" baseline="-25000">
                <a:sym typeface="Symbol" panose="05050102010706020507" pitchFamily="18" charset="2"/>
              </a:rPr>
              <a:t>2</a:t>
            </a:r>
            <a:r>
              <a:rPr lang="en-US" altLang="el-GR" sz="2700">
                <a:sym typeface="Symbol" panose="05050102010706020507" pitchFamily="18" charset="2"/>
              </a:rPr>
              <a:t>, </a:t>
            </a:r>
            <a:r>
              <a:rPr lang="en-US" altLang="el-GR" sz="2700" baseline="-25000">
                <a:sym typeface="Symbol" panose="05050102010706020507" pitchFamily="18" charset="2"/>
              </a:rPr>
              <a:t>3</a:t>
            </a:r>
            <a:r>
              <a:rPr lang="en-US" altLang="el-GR" sz="2700">
                <a:sym typeface="Symbol" panose="05050102010706020507" pitchFamily="18" charset="2"/>
              </a:rPr>
              <a:t>, ... </a:t>
            </a:r>
            <a:r>
              <a:rPr lang="en-US" altLang="el-GR" sz="2700" baseline="-25000">
                <a:sym typeface="Symbol" panose="05050102010706020507" pitchFamily="18" charset="2"/>
              </a:rPr>
              <a:t>K</a:t>
            </a:r>
            <a:r>
              <a:rPr lang="en-US" altLang="el-GR" sz="2700">
                <a:sym typeface="Symbol" panose="05050102010706020507" pitchFamily="18" charset="2"/>
              </a:rPr>
              <a:t>) and we need K simultaneous equations to solve for their values.With K </a:t>
            </a:r>
            <a:r>
              <a:rPr lang="en-US" altLang="el-GR" sz="2700" baseline="-25000">
                <a:sym typeface="Symbol" panose="05050102010706020507" pitchFamily="18" charset="2"/>
              </a:rPr>
              <a:t> </a:t>
            </a:r>
            <a:r>
              <a:rPr lang="en-US" altLang="el-GR" sz="2700">
                <a:sym typeface="Symbol" panose="05050102010706020507" pitchFamily="18" charset="2"/>
              </a:rPr>
              <a:t>angles, K-1 harmonics can be eliminated. </a:t>
            </a:r>
            <a:endParaRPr lang="en-US" altLang="el-GR" sz="2700" baseline="-25000">
              <a:sym typeface="Symbol" panose="05050102010706020507" pitchFamily="18" charset="2"/>
            </a:endParaRPr>
          </a:p>
        </p:txBody>
      </p:sp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6517E55C-0E13-4AFD-966C-D80E913E9F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590800"/>
          <a:ext cx="4260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457200" progId="Equation.DSMT4">
                  <p:embed/>
                </p:oleObj>
              </mc:Choice>
              <mc:Fallback>
                <p:oleObj name="Equation" r:id="rId2" imgW="196848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590800"/>
                        <a:ext cx="4260850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>
            <a:extLst>
              <a:ext uri="{FF2B5EF4-FFF2-40B4-BE49-F238E27FC236}">
                <a16:creationId xmlns:a16="http://schemas.microsoft.com/office/drawing/2014/main" id="{98A4DD4C-A34E-4B84-84DE-7F2A762AB2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Selective Harmonic Elimination (cont’d)</a:t>
            </a:r>
          </a:p>
        </p:txBody>
      </p:sp>
      <p:sp>
        <p:nvSpPr>
          <p:cNvPr id="4102" name="Rectangle 3">
            <a:extLst>
              <a:ext uri="{FF2B5EF4-FFF2-40B4-BE49-F238E27FC236}">
                <a16:creationId xmlns:a16="http://schemas.microsoft.com/office/drawing/2014/main" id="{B4A8F266-2A86-4323-BEF9-1E861B1D1D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773988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</a:t>
            </a:r>
            <a:r>
              <a:rPr lang="en-US" altLang="el-GR" sz="2600"/>
              <a:t>Consider the 5th and 7th harmonics (the 3rd order harmonics can be ignored if the machine has an isolated neutral). Thus K=3 and the equations can be written as: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000"/>
              <a:t>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</a:t>
            </a:r>
            <a:r>
              <a:rPr lang="en-US" altLang="el-GR" sz="2700">
                <a:solidFill>
                  <a:srgbClr val="F92E05"/>
                </a:solidFill>
              </a:rPr>
              <a:t>Fundamental</a:t>
            </a:r>
            <a:r>
              <a:rPr lang="en-US" altLang="el-GR" sz="2700"/>
              <a:t>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5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5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</a:t>
            </a:r>
            <a:r>
              <a:rPr lang="en-US" altLang="el-GR" sz="2700">
                <a:solidFill>
                  <a:srgbClr val="F92E05"/>
                </a:solidFill>
              </a:rPr>
              <a:t>5th Harmonic</a:t>
            </a:r>
            <a:r>
              <a:rPr lang="en-US" altLang="el-GR" sz="2700"/>
              <a:t>: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0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</a:t>
            </a:r>
            <a:r>
              <a:rPr lang="en-US" altLang="el-GR" sz="2700">
                <a:solidFill>
                  <a:srgbClr val="F92E05"/>
                </a:solidFill>
              </a:rPr>
              <a:t>7th Harmonic</a:t>
            </a:r>
            <a:r>
              <a:rPr lang="en-US" altLang="el-GR" sz="2700"/>
              <a:t>:</a:t>
            </a:r>
          </a:p>
        </p:txBody>
      </p:sp>
      <p:graphicFrame>
        <p:nvGraphicFramePr>
          <p:cNvPr id="4098" name="Object 4">
            <a:extLst>
              <a:ext uri="{FF2B5EF4-FFF2-40B4-BE49-F238E27FC236}">
                <a16:creationId xmlns:a16="http://schemas.microsoft.com/office/drawing/2014/main" id="{6117AE13-9D4B-4A5C-8C8B-83B7410FB0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3810000"/>
          <a:ext cx="47244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393480" progId="Equation.DSMT4">
                  <p:embed/>
                </p:oleObj>
              </mc:Choice>
              <mc:Fallback>
                <p:oleObj name="Equation" r:id="rId2" imgW="238752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810000"/>
                        <a:ext cx="4724400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>
            <a:extLst>
              <a:ext uri="{FF2B5EF4-FFF2-40B4-BE49-F238E27FC236}">
                <a16:creationId xmlns:a16="http://schemas.microsoft.com/office/drawing/2014/main" id="{DA09E4A1-37B3-43C5-AEF2-99AE0375C1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4876800"/>
          <a:ext cx="57546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08080" imgH="393480" progId="Equation.DSMT4">
                  <p:embed/>
                </p:oleObj>
              </mc:Choice>
              <mc:Fallback>
                <p:oleObj name="Equation" r:id="rId4" imgW="290808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876800"/>
                        <a:ext cx="5754688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6">
            <a:extLst>
              <a:ext uri="{FF2B5EF4-FFF2-40B4-BE49-F238E27FC236}">
                <a16:creationId xmlns:a16="http://schemas.microsoft.com/office/drawing/2014/main" id="{0369FFDF-6349-4183-B4BB-77611932A6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6081713"/>
          <a:ext cx="5830888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46240" imgH="393480" progId="Equation.DSMT4">
                  <p:embed/>
                </p:oleObj>
              </mc:Choice>
              <mc:Fallback>
                <p:oleObj name="Equation" r:id="rId6" imgW="294624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6081713"/>
                        <a:ext cx="5830888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12F8457-3D2E-4888-A1BC-261AD8829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Selective Harmonic Elimination (cont’d)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79EEBB6-4FC5-4F5F-9A06-3A1D271118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845425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These transcendental equations can be solved numerically for the notch angles </a:t>
            </a:r>
            <a:r>
              <a:rPr lang="en-US" altLang="el-GR" sz="2700">
                <a:sym typeface="Symbol" panose="05050102010706020507" pitchFamily="18" charset="2"/>
              </a:rPr>
              <a:t></a:t>
            </a:r>
            <a:r>
              <a:rPr lang="en-US" altLang="el-GR" sz="2700" baseline="-25000">
                <a:sym typeface="Symbol" panose="05050102010706020507" pitchFamily="18" charset="2"/>
              </a:rPr>
              <a:t>1</a:t>
            </a:r>
            <a:r>
              <a:rPr lang="en-US" altLang="el-GR" sz="2700">
                <a:sym typeface="Symbol" panose="05050102010706020507" pitchFamily="18" charset="2"/>
              </a:rPr>
              <a:t>, </a:t>
            </a:r>
            <a:r>
              <a:rPr lang="en-US" altLang="el-GR" sz="2700" baseline="-25000">
                <a:sym typeface="Symbol" panose="05050102010706020507" pitchFamily="18" charset="2"/>
              </a:rPr>
              <a:t>2</a:t>
            </a:r>
            <a:r>
              <a:rPr lang="en-US" altLang="el-GR" sz="2700">
                <a:sym typeface="Symbol" panose="05050102010706020507" pitchFamily="18" charset="2"/>
              </a:rPr>
              <a:t>, and</a:t>
            </a:r>
            <a:r>
              <a:rPr lang="en-US" altLang="el-GR" sz="2700" baseline="-25000">
                <a:sym typeface="Symbol" panose="05050102010706020507" pitchFamily="18" charset="2"/>
              </a:rPr>
              <a:t> </a:t>
            </a:r>
            <a:r>
              <a:rPr lang="en-US" altLang="el-GR" sz="2700">
                <a:sym typeface="Symbol" panose="05050102010706020507" pitchFamily="18" charset="2"/>
              </a:rPr>
              <a:t></a:t>
            </a:r>
            <a:r>
              <a:rPr lang="en-US" altLang="el-GR" sz="2700" baseline="-25000">
                <a:sym typeface="Symbol" panose="05050102010706020507" pitchFamily="18" charset="2"/>
              </a:rPr>
              <a:t>3</a:t>
            </a:r>
            <a:r>
              <a:rPr lang="en-US" altLang="el-GR" sz="2700">
                <a:sym typeface="Symbol" panose="05050102010706020507" pitchFamily="18" charset="2"/>
              </a:rPr>
              <a:t> for </a:t>
            </a:r>
            <a:r>
              <a:rPr lang="en-US" altLang="el-GR" sz="2700"/>
              <a:t>a specified fundamental amplitude. For example, if the fundamental voltage is 50% (i.e. b</a:t>
            </a:r>
            <a:r>
              <a:rPr lang="en-US" altLang="el-GR" sz="2700" baseline="-25000"/>
              <a:t>1</a:t>
            </a:r>
            <a:r>
              <a:rPr lang="en-US" altLang="el-GR" sz="2700"/>
              <a:t>=0.5) the </a:t>
            </a:r>
            <a:r>
              <a:rPr lang="en-US" altLang="el-GR" sz="2700">
                <a:sym typeface="Symbol" panose="05050102010706020507" pitchFamily="18" charset="2"/>
              </a:rPr>
              <a:t></a:t>
            </a:r>
            <a:r>
              <a:rPr lang="en-US" altLang="el-GR" sz="2700" baseline="-25000">
                <a:sym typeface="Symbol" panose="05050102010706020507" pitchFamily="18" charset="2"/>
              </a:rPr>
              <a:t> </a:t>
            </a:r>
            <a:r>
              <a:rPr lang="en-US" altLang="el-GR" sz="2700">
                <a:sym typeface="Symbol" panose="05050102010706020507" pitchFamily="18" charset="2"/>
              </a:rPr>
              <a:t>values are: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000">
              <a:sym typeface="Symbol" panose="05050102010706020507" pitchFamily="18" charset="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>
                <a:sym typeface="Symbol" panose="05050102010706020507" pitchFamily="18" charset="2"/>
              </a:rPr>
              <a:t>		</a:t>
            </a:r>
            <a:r>
              <a:rPr lang="en-US" altLang="el-GR" sz="2700" baseline="-25000">
                <a:sym typeface="Symbol" panose="05050102010706020507" pitchFamily="18" charset="2"/>
              </a:rPr>
              <a:t>1</a:t>
            </a:r>
            <a:r>
              <a:rPr lang="en-US" altLang="el-GR" sz="2700">
                <a:sym typeface="Symbol" panose="05050102010706020507" pitchFamily="18" charset="2"/>
              </a:rPr>
              <a:t>=20.9, </a:t>
            </a:r>
            <a:r>
              <a:rPr lang="en-US" altLang="el-GR" sz="2700" baseline="-25000">
                <a:sym typeface="Symbol" panose="05050102010706020507" pitchFamily="18" charset="2"/>
              </a:rPr>
              <a:t>2</a:t>
            </a:r>
            <a:r>
              <a:rPr lang="en-US" altLang="el-GR" sz="2700">
                <a:sym typeface="Symbol" panose="05050102010706020507" pitchFamily="18" charset="2"/>
              </a:rPr>
              <a:t>=35.8, and </a:t>
            </a:r>
            <a:r>
              <a:rPr lang="en-US" altLang="el-GR" sz="2700" baseline="-25000">
                <a:sym typeface="Symbol" panose="05050102010706020507" pitchFamily="18" charset="2"/>
              </a:rPr>
              <a:t>3</a:t>
            </a:r>
            <a:r>
              <a:rPr lang="en-US" altLang="el-GR" sz="2700">
                <a:sym typeface="Symbol" panose="05050102010706020507" pitchFamily="18" charset="2"/>
              </a:rPr>
              <a:t>=51.2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500">
              <a:sym typeface="Symbol" panose="05050102010706020507" pitchFamily="18" charset="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>
                <a:sym typeface="Symbol" panose="05050102010706020507" pitchFamily="18" charset="2"/>
              </a:rPr>
              <a:t>   This approach can easily be implemented in a microcomputer using a lookup table for notch angles (see text).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6050F82F-EFD8-4BF4-BFA7-27FC2D9599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Selective Harmonic Elimination (cont’d)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DFFF5CD-A2BC-4FD4-B956-342C28F0C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            </a:t>
            </a:r>
          </a:p>
        </p:txBody>
      </p:sp>
      <p:pic>
        <p:nvPicPr>
          <p:cNvPr id="38916" name="Picture 4" descr="C:\My Documents\Spring 2004\ECE 8830\bose5_26.TIF">
            <a:extLst>
              <a:ext uri="{FF2B5EF4-FFF2-40B4-BE49-F238E27FC236}">
                <a16:creationId xmlns:a16="http://schemas.microsoft.com/office/drawing/2014/main" id="{381A04DA-5974-486F-AB96-1456F2EE2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00200"/>
            <a:ext cx="6324600" cy="520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CBDD70DF-DF68-46E6-922F-2BE6B269E2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       Current Regulated PWM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2B23FD1-594C-4937-8472-9BD9ACEAC5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9248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The flux and torque output of an ac motor is directly controlled by the current input to the motor. Thus having current control on the output of a voltage-fed converter with voltage control PWM is important. A feedback current loop is used to control the machine current.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5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Two PWM techniques for current control will be considered: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1. Instantaneous Current Control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2. Hysteresis Band Current Control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03CC132-F311-43A4-B375-C73726625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		PWM Principle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BBD3D89-EEA3-44B8-8359-E1C1102016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The dc input to the inverter is “</a:t>
            </a:r>
            <a:r>
              <a:rPr lang="en-US" altLang="el-GR" sz="2700">
                <a:solidFill>
                  <a:srgbClr val="F92E05"/>
                </a:solidFill>
              </a:rPr>
              <a:t>chopped</a:t>
            </a:r>
            <a:r>
              <a:rPr lang="en-US" altLang="el-GR" sz="2700"/>
              <a:t>” by switching devices in the inverter. The amplitude and harmonic content of the ac waveform is controlled by the duty cycle of the switches. The fundamental voltage v</a:t>
            </a:r>
            <a:r>
              <a:rPr lang="en-US" altLang="el-GR" sz="2700" baseline="-25000"/>
              <a:t>1</a:t>
            </a:r>
            <a:r>
              <a:rPr lang="en-US" altLang="el-GR" sz="2700"/>
              <a:t> has max. amplitude = 4V</a:t>
            </a:r>
            <a:r>
              <a:rPr lang="en-US" altLang="el-GR" sz="2700" baseline="-25000"/>
              <a:t>d</a:t>
            </a:r>
            <a:r>
              <a:rPr lang="en-US" altLang="el-GR" sz="2700"/>
              <a:t>/</a:t>
            </a:r>
            <a:r>
              <a:rPr lang="en-US" altLang="el-GR" sz="2700">
                <a:sym typeface="Symbol" panose="05050102010706020507" pitchFamily="18" charset="2"/>
              </a:rPr>
              <a:t> for a square wave output but by creating notches, the amplitude of v</a:t>
            </a:r>
            <a:r>
              <a:rPr lang="en-US" altLang="el-GR" sz="2700" baseline="-25000">
                <a:sym typeface="Symbol" panose="05050102010706020507" pitchFamily="18" charset="2"/>
              </a:rPr>
              <a:t>1</a:t>
            </a:r>
            <a:r>
              <a:rPr lang="en-US" altLang="el-GR" sz="2700">
                <a:sym typeface="Symbol" panose="05050102010706020507" pitchFamily="18" charset="2"/>
              </a:rPr>
              <a:t> is reduced (see next slide). </a:t>
            </a:r>
            <a:endParaRPr lang="en-US" altLang="el-GR" sz="27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40057965-FD7D-439B-A098-7EC34F3940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30388" y="228600"/>
            <a:ext cx="7313612" cy="1143000"/>
          </a:xfrm>
        </p:spPr>
        <p:txBody>
          <a:bodyPr/>
          <a:lstStyle/>
          <a:p>
            <a:pPr eaLnBrk="1" hangingPunct="1"/>
            <a:r>
              <a:rPr lang="en-US" altLang="el-GR"/>
              <a:t>Instantaneous Current Control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595C166-D3EF-427F-AF88-B7FF63878B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The below figure shows an instantaneous current control scheme with sinusoidal PWM in the inner control loop.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			</a:t>
            </a:r>
          </a:p>
        </p:txBody>
      </p:sp>
      <p:pic>
        <p:nvPicPr>
          <p:cNvPr id="41988" name="Picture 4" descr="C:\My Documents\Spring 2004\ECE 8830\bose5_37.TIF">
            <a:extLst>
              <a:ext uri="{FF2B5EF4-FFF2-40B4-BE49-F238E27FC236}">
                <a16:creationId xmlns:a16="http://schemas.microsoft.com/office/drawing/2014/main" id="{EFE11390-E8B2-4DFB-B8B6-0211FE549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76600"/>
            <a:ext cx="7772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F9CF518-4EDC-43A4-8E56-F8D4B928F3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Instantaneous Current Control (cont’d)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643C15F-36D3-4368-8DA5-1715D36300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83820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Actual current i is compared to commanded current i</a:t>
            </a:r>
            <a:r>
              <a:rPr lang="en-US" altLang="el-GR" sz="2700" baseline="30000"/>
              <a:t>* </a:t>
            </a:r>
            <a:r>
              <a:rPr lang="en-US" altLang="el-GR" sz="2700"/>
              <a:t>and the error fed to a proportional- integral (P-I) controller. The rest of the circuit is the standard PWM topology. For a 3</a:t>
            </a:r>
            <a:r>
              <a:rPr lang="en-US" altLang="el-GR" sz="2700">
                <a:sym typeface="Symbol" panose="05050102010706020507" pitchFamily="18" charset="2"/>
              </a:rPr>
              <a:t> inverter, three such controllers are used.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>
              <a:sym typeface="Symbol" panose="05050102010706020507" pitchFamily="18" charset="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>
                <a:sym typeface="Symbol" panose="05050102010706020507" pitchFamily="18" charset="2"/>
              </a:rPr>
              <a:t>   Although the control approach is simple, this method produces significant phase lag at high frequencies which are very harmful to high-performance drives. </a:t>
            </a:r>
            <a:endParaRPr lang="en-US" altLang="el-GR" sz="2700" baseline="30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243A3A09-30FE-4C4A-83DC-7F0D192FF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Hysteresis-Band Current Control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BFCEA8EF-EADD-4DB2-B4FF-5880A503AA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010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In hysteresis-band current control the actual current tracks the command current within a hysteresis band.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0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In this approach a sine reference current wave is compared to the actual phase current wave. As the current exceeds a prescribed hysteresis band, the upper switch in the half-bridge is turned off and the lower switch is turned on. As the current goes below the hysteresis band, the opposite switching takes place.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6DE06424-4D5E-4B69-B5B9-FA81DCE8AF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Hysteresis-Band Control (cont’d)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7112F52-D4B0-4E71-BABA-DE613CB6B3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			</a:t>
            </a:r>
          </a:p>
        </p:txBody>
      </p:sp>
      <p:pic>
        <p:nvPicPr>
          <p:cNvPr id="45060" name="Picture 4" descr="C:\My Documents\Spring 2004\ECE 8830\bose5_38.TIF">
            <a:extLst>
              <a:ext uri="{FF2B5EF4-FFF2-40B4-BE49-F238E27FC236}">
                <a16:creationId xmlns:a16="http://schemas.microsoft.com/office/drawing/2014/main" id="{E4715838-8BFF-490D-82AA-639193D5A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39888"/>
            <a:ext cx="5562600" cy="521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id="{2CCDEAD8-E28D-4A97-8A31-A46AC875C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Hysteresis-Band Control (cont’d)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E53C096-F149-42DA-9DE1-4B70AFCF6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0010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</a:t>
            </a:r>
            <a:r>
              <a:rPr lang="en-US" altLang="el-GR" sz="2600"/>
              <a:t>With upper switch closed, the positive current slope is given by: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6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6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600"/>
              <a:t>   where 0.5V</a:t>
            </a:r>
            <a:r>
              <a:rPr lang="en-US" altLang="el-GR" sz="2600" baseline="-25000"/>
              <a:t>d</a:t>
            </a:r>
            <a:r>
              <a:rPr lang="en-US" altLang="el-GR" sz="2600"/>
              <a:t> is the applied dc voltage,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600"/>
              <a:t>   V</a:t>
            </a:r>
            <a:r>
              <a:rPr lang="en-US" altLang="el-GR" sz="2600" baseline="-25000"/>
              <a:t>cm</a:t>
            </a:r>
            <a:r>
              <a:rPr lang="en-US" altLang="el-GR" sz="2600"/>
              <a:t>sin</a:t>
            </a:r>
            <a:r>
              <a:rPr lang="en-US" altLang="el-GR" sz="2600">
                <a:sym typeface="Symbol" panose="05050102010706020507" pitchFamily="18" charset="2"/>
              </a:rPr>
              <a:t></a:t>
            </a:r>
            <a:r>
              <a:rPr lang="en-US" altLang="el-GR" sz="2600" baseline="-25000">
                <a:sym typeface="Symbol" panose="05050102010706020507" pitchFamily="18" charset="2"/>
              </a:rPr>
              <a:t>e</a:t>
            </a:r>
            <a:r>
              <a:rPr lang="en-US" altLang="el-GR" sz="2600">
                <a:sym typeface="Symbol" panose="05050102010706020507" pitchFamily="18" charset="2"/>
              </a:rPr>
              <a:t>t is the opposing load counter EMF, and L = effective load inductance.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500">
              <a:sym typeface="Symbol" panose="05050102010706020507" pitchFamily="18" charset="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>
                <a:sym typeface="Symbol" panose="05050102010706020507" pitchFamily="18" charset="2"/>
              </a:rPr>
              <a:t>   </a:t>
            </a:r>
            <a:r>
              <a:rPr lang="en-US" altLang="el-GR" sz="2600">
                <a:sym typeface="Symbol" panose="05050102010706020507" pitchFamily="18" charset="2"/>
              </a:rPr>
              <a:t>Similarly, with the lower switch closed, the negative current slope is given by:</a:t>
            </a:r>
            <a:endParaRPr lang="en-US" altLang="el-GR" sz="2700"/>
          </a:p>
        </p:txBody>
      </p:sp>
      <p:graphicFrame>
        <p:nvGraphicFramePr>
          <p:cNvPr id="5122" name="Object 4">
            <a:extLst>
              <a:ext uri="{FF2B5EF4-FFF2-40B4-BE49-F238E27FC236}">
                <a16:creationId xmlns:a16="http://schemas.microsoft.com/office/drawing/2014/main" id="{8BCD4E29-DD17-4060-B38C-C65A892C28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2438400"/>
          <a:ext cx="3276600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393480" progId="Equation.DSMT4">
                  <p:embed/>
                </p:oleObj>
              </mc:Choice>
              <mc:Fallback>
                <p:oleObj name="Equation" r:id="rId2" imgW="144756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438400"/>
                        <a:ext cx="3276600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>
            <a:extLst>
              <a:ext uri="{FF2B5EF4-FFF2-40B4-BE49-F238E27FC236}">
                <a16:creationId xmlns:a16="http://schemas.microsoft.com/office/drawing/2014/main" id="{95B722E5-85CB-4B9F-B4CD-D8DFD50213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5791200"/>
          <a:ext cx="3706813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393480" progId="Equation.DSMT4">
                  <p:embed/>
                </p:oleObj>
              </mc:Choice>
              <mc:Fallback>
                <p:oleObj name="Equation" r:id="rId4" imgW="163800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791200"/>
                        <a:ext cx="3706813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742DB9B-948C-4050-957A-2230077AD7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Hysteresis-Band Control (cont’d)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6377F52A-33F9-4645-81D9-1A506CA006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8074025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Pk-to-pk current ripple and switching freq. are related to width of hysteresis band. Select width of hysteresis band to optimally balance harmonic ripple and inverter switching loss.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0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Current control tracking is easy at low speed but at high speeds, when counter EMF is high, current tracking can be more difficult.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567C38B2-8B7F-4631-BA84-F9D923DDBC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Hysteresis-Band Control (cont’d)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B8400B08-846D-4AA2-9C2B-CE903183C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693025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A simple control block diagram for implementing hysteresis band PWM is shown below: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			</a:t>
            </a:r>
          </a:p>
        </p:txBody>
      </p:sp>
      <p:pic>
        <p:nvPicPr>
          <p:cNvPr id="47108" name="Picture 4" descr="C:\My Documents\Spring 2004\ECE 8830\bose5_39.TIF">
            <a:extLst>
              <a:ext uri="{FF2B5EF4-FFF2-40B4-BE49-F238E27FC236}">
                <a16:creationId xmlns:a16="http://schemas.microsoft.com/office/drawing/2014/main" id="{1B6363BC-998B-491D-8FD3-401B037CC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048000"/>
            <a:ext cx="7772400" cy="364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32DACD2B-CC36-493D-A549-0BC9F60470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Hysteresis-Band Control (cont’d)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1B3C20CA-E9ED-4C9C-8AB9-8CE05E0B55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7693025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The error in the control loop is input to a Schmitt trigger ckt. The width of the hysteresis band HB is given by: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Upper switch on: (i</a:t>
            </a:r>
            <a:r>
              <a:rPr lang="en-US" altLang="el-GR" sz="2700" baseline="30000"/>
              <a:t>*</a:t>
            </a:r>
            <a:r>
              <a:rPr lang="en-US" altLang="el-GR" sz="2700"/>
              <a:t>-i) &gt;HB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Lower switch on: (i</a:t>
            </a:r>
            <a:r>
              <a:rPr lang="en-US" altLang="el-GR" sz="2700" baseline="30000"/>
              <a:t>*</a:t>
            </a:r>
            <a:r>
              <a:rPr lang="en-US" altLang="el-GR" sz="2700"/>
              <a:t>-i) &lt;-HB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0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One control ckt used per phase.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		</a:t>
            </a:r>
          </a:p>
        </p:txBody>
      </p:sp>
      <p:graphicFrame>
        <p:nvGraphicFramePr>
          <p:cNvPr id="6146" name="Object 4">
            <a:extLst>
              <a:ext uri="{FF2B5EF4-FFF2-40B4-BE49-F238E27FC236}">
                <a16:creationId xmlns:a16="http://schemas.microsoft.com/office/drawing/2014/main" id="{FF1C8080-4533-4149-B114-5312FAC750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124200"/>
          <a:ext cx="259080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431640" progId="Equation.DSMT4">
                  <p:embed/>
                </p:oleObj>
              </mc:Choice>
              <mc:Fallback>
                <p:oleObj name="Equation" r:id="rId2" imgW="99036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124200"/>
                        <a:ext cx="2590800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38D265F7-BE6C-432E-B42E-3AD373F395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Hysteresis-Band Control (cont’d)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C35914C-345E-4B1F-AF2D-DF08800AF9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693025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</a:t>
            </a:r>
            <a:r>
              <a:rPr lang="en-US" altLang="el-GR" sz="2600"/>
              <a:t>This approach is very popular because of  simple implementation, fast transient response, direct limiting of device pk. current, and practical insensitivity to dc link voltage ripple (=&gt; small filter capacitor).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0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</a:t>
            </a:r>
            <a:r>
              <a:rPr lang="en-US" altLang="el-GR" sz="2600"/>
              <a:t>However, PWM freq. is not const. which leads to non-optimal harmonic ripple in machine current. Can be overcome by adaptive hysteresis band. Also, significant phase lag at high freqs. is a drawback of this method for high-performance drives.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BAFE32DC-5361-4ADF-86F5-E0824E93B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        Sigma Delta Modulation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AEF5C7B9-7BDA-46B5-A6BF-767945A601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80772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Sigma-delta modulation is a useful technique for </a:t>
            </a:r>
            <a:r>
              <a:rPr lang="en-US" altLang="el-GR" sz="2700">
                <a:solidFill>
                  <a:srgbClr val="F92E05"/>
                </a:solidFill>
              </a:rPr>
              <a:t>high frequency</a:t>
            </a:r>
            <a:r>
              <a:rPr lang="en-US" altLang="el-GR" sz="2700"/>
              <a:t> link converter systems - uses integral half-cycle pulses to generate variable freq., variable voltage sinusoidal waves.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0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AB5E432-D736-4E94-9D91-7E151568A1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l-GR"/>
              <a:t>        PWM Principle (cont’d)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C8276F0-BD9C-4AF6-84FA-5E2EC7D554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			</a:t>
            </a:r>
          </a:p>
        </p:txBody>
      </p:sp>
      <p:pic>
        <p:nvPicPr>
          <p:cNvPr id="14340" name="Picture 4" descr="C:\My Documents\Spring 2004\ECE 8830\bose5_17.TIF">
            <a:extLst>
              <a:ext uri="{FF2B5EF4-FFF2-40B4-BE49-F238E27FC236}">
                <a16:creationId xmlns:a16="http://schemas.microsoft.com/office/drawing/2014/main" id="{C35DE5C7-87B0-4EB8-9827-0C8E935E6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33600"/>
            <a:ext cx="6872288" cy="396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293EB847-C954-425A-8FFA-DC09330860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772400" cy="1162050"/>
          </a:xfrm>
        </p:spPr>
        <p:txBody>
          <a:bodyPr/>
          <a:lstStyle/>
          <a:p>
            <a:pPr eaLnBrk="1" hangingPunct="1"/>
            <a:r>
              <a:rPr lang="en-US" altLang="el-GR"/>
              <a:t>		Output Ripple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7892929D-A0DF-45A4-B42F-C74E08711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80010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 </a:t>
            </a:r>
            <a:r>
              <a:rPr lang="en-US" altLang="el-GR" sz="2700"/>
              <a:t>The output ripple may be defined as the difference between the instantaneous value of the current/voltage compared to the value of the fundamental frequency component.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Consider the load to be an ac motor.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     v</a:t>
            </a:r>
            <a:r>
              <a:rPr lang="en-US" altLang="el-GR" sz="2700" baseline="-25000"/>
              <a:t>0</a:t>
            </a:r>
            <a:r>
              <a:rPr lang="en-US" altLang="el-GR" sz="2700"/>
              <a:t> = v</a:t>
            </a:r>
            <a:r>
              <a:rPr lang="en-US" altLang="el-GR" sz="2700" baseline="-25000"/>
              <a:t>01</a:t>
            </a:r>
            <a:r>
              <a:rPr lang="en-US" altLang="el-GR" sz="2700"/>
              <a:t> + v</a:t>
            </a:r>
            <a:r>
              <a:rPr lang="en-US" altLang="el-GR" sz="2700" baseline="-25000"/>
              <a:t>ripple </a:t>
            </a:r>
            <a:r>
              <a:rPr lang="en-US" altLang="el-GR" sz="2700"/>
              <a:t> ; i</a:t>
            </a:r>
            <a:r>
              <a:rPr lang="en-US" altLang="el-GR" sz="2700" baseline="-25000"/>
              <a:t>0</a:t>
            </a:r>
            <a:r>
              <a:rPr lang="en-US" altLang="el-GR" sz="2700"/>
              <a:t> = i</a:t>
            </a:r>
            <a:r>
              <a:rPr lang="en-US" altLang="el-GR" sz="2700" baseline="-25000"/>
              <a:t>01</a:t>
            </a:r>
            <a:r>
              <a:rPr lang="en-US" altLang="el-GR" sz="2700"/>
              <a:t> + i</a:t>
            </a:r>
            <a:r>
              <a:rPr lang="en-US" altLang="el-GR" sz="2700" baseline="-25000"/>
              <a:t>ripple</a:t>
            </a:r>
            <a:r>
              <a:rPr lang="en-US" altLang="el-GR" sz="2700"/>
              <a:t>  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A03732D9-C1B2-4013-BC2C-882D2C03D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875" y="4684713"/>
            <a:ext cx="13716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53957" name="Text Box 5">
            <a:extLst>
              <a:ext uri="{FF2B5EF4-FFF2-40B4-BE49-F238E27FC236}">
                <a16:creationId xmlns:a16="http://schemas.microsoft.com/office/drawing/2014/main" id="{1C57904F-DF52-4D5A-9DC8-7E5BA52AF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5" y="4684713"/>
            <a:ext cx="1219200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Single -</a:t>
            </a:r>
          </a:p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Phase </a:t>
            </a:r>
          </a:p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Inverter</a:t>
            </a:r>
          </a:p>
        </p:txBody>
      </p:sp>
      <p:sp>
        <p:nvSpPr>
          <p:cNvPr id="51206" name="Line 6">
            <a:extLst>
              <a:ext uri="{FF2B5EF4-FFF2-40B4-BE49-F238E27FC236}">
                <a16:creationId xmlns:a16="http://schemas.microsoft.com/office/drawing/2014/main" id="{1146B308-0AE7-4F3C-BE22-DE89D46A32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92475" y="4837113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07" name="Line 7">
            <a:extLst>
              <a:ext uri="{FF2B5EF4-FFF2-40B4-BE49-F238E27FC236}">
                <a16:creationId xmlns:a16="http://schemas.microsoft.com/office/drawing/2014/main" id="{E6FCE9CC-F51F-4262-A96C-FF9C6BA655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92475" y="5751513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08" name="Oval 8">
            <a:extLst>
              <a:ext uri="{FF2B5EF4-FFF2-40B4-BE49-F238E27FC236}">
                <a16:creationId xmlns:a16="http://schemas.microsoft.com/office/drawing/2014/main" id="{DE49C496-4D61-4DA4-8904-6B53FFDDF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675" y="4608513"/>
            <a:ext cx="1524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09" name="Oval 9">
            <a:extLst>
              <a:ext uri="{FF2B5EF4-FFF2-40B4-BE49-F238E27FC236}">
                <a16:creationId xmlns:a16="http://schemas.microsoft.com/office/drawing/2014/main" id="{D7A8DDAC-C79A-4533-AAE1-B933D5594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6875" y="4608513"/>
            <a:ext cx="1524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10" name="Oval 10">
            <a:extLst>
              <a:ext uri="{FF2B5EF4-FFF2-40B4-BE49-F238E27FC236}">
                <a16:creationId xmlns:a16="http://schemas.microsoft.com/office/drawing/2014/main" id="{FC7CC9C8-F806-4B9E-B6CC-C4E9E2B13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4608513"/>
            <a:ext cx="1524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11" name="Oval 11">
            <a:extLst>
              <a:ext uri="{FF2B5EF4-FFF2-40B4-BE49-F238E27FC236}">
                <a16:creationId xmlns:a16="http://schemas.microsoft.com/office/drawing/2014/main" id="{C50C0736-8470-4297-8ECC-B5B045596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275" y="4608513"/>
            <a:ext cx="1524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12" name="Oval 12">
            <a:extLst>
              <a:ext uri="{FF2B5EF4-FFF2-40B4-BE49-F238E27FC236}">
                <a16:creationId xmlns:a16="http://schemas.microsoft.com/office/drawing/2014/main" id="{B7AE42D5-C9E9-4D75-9032-FDAFBC051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5475" y="4608513"/>
            <a:ext cx="1524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13" name="Oval 13">
            <a:extLst>
              <a:ext uri="{FF2B5EF4-FFF2-40B4-BE49-F238E27FC236}">
                <a16:creationId xmlns:a16="http://schemas.microsoft.com/office/drawing/2014/main" id="{26F84A75-4BE3-425E-80C4-424EB0A06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4608513"/>
            <a:ext cx="1524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14" name="Oval 14">
            <a:extLst>
              <a:ext uri="{FF2B5EF4-FFF2-40B4-BE49-F238E27FC236}">
                <a16:creationId xmlns:a16="http://schemas.microsoft.com/office/drawing/2014/main" id="{8694ED7C-60E6-49DB-A3F5-DFACB98AC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7875" y="4608513"/>
            <a:ext cx="152400" cy="381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15" name="Arc 15">
            <a:extLst>
              <a:ext uri="{FF2B5EF4-FFF2-40B4-BE49-F238E27FC236}">
                <a16:creationId xmlns:a16="http://schemas.microsoft.com/office/drawing/2014/main" id="{48F71D67-67BA-4CE5-946A-03DAD6D8463D}"/>
              </a:ext>
            </a:extLst>
          </p:cNvPr>
          <p:cNvSpPr>
            <a:spLocks/>
          </p:cNvSpPr>
          <p:nvPr/>
        </p:nvSpPr>
        <p:spPr bwMode="auto">
          <a:xfrm flipH="1">
            <a:off x="4054475" y="4608513"/>
            <a:ext cx="152400" cy="304800"/>
          </a:xfrm>
          <a:custGeom>
            <a:avLst/>
            <a:gdLst>
              <a:gd name="T0" fmla="*/ 0 w 21600"/>
              <a:gd name="T1" fmla="*/ 0 h 21600"/>
              <a:gd name="T2" fmla="*/ 1524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16" name="Arc 16">
            <a:extLst>
              <a:ext uri="{FF2B5EF4-FFF2-40B4-BE49-F238E27FC236}">
                <a16:creationId xmlns:a16="http://schemas.microsoft.com/office/drawing/2014/main" id="{D5617DBA-53CC-439A-A6C4-8BF9EC5C4152}"/>
              </a:ext>
            </a:extLst>
          </p:cNvPr>
          <p:cNvSpPr>
            <a:spLocks/>
          </p:cNvSpPr>
          <p:nvPr/>
        </p:nvSpPr>
        <p:spPr bwMode="auto">
          <a:xfrm>
            <a:off x="4664075" y="4608513"/>
            <a:ext cx="152400" cy="304800"/>
          </a:xfrm>
          <a:custGeom>
            <a:avLst/>
            <a:gdLst>
              <a:gd name="T0" fmla="*/ 0 w 21600"/>
              <a:gd name="T1" fmla="*/ 0 h 21600"/>
              <a:gd name="T2" fmla="*/ 1524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17" name="Line 17">
            <a:extLst>
              <a:ext uri="{FF2B5EF4-FFF2-40B4-BE49-F238E27FC236}">
                <a16:creationId xmlns:a16="http://schemas.microsoft.com/office/drawing/2014/main" id="{C9675D9D-BBB9-4994-BD12-E3C4677237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6475" y="4913313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18" name="Line 18">
            <a:extLst>
              <a:ext uri="{FF2B5EF4-FFF2-40B4-BE49-F238E27FC236}">
                <a16:creationId xmlns:a16="http://schemas.microsoft.com/office/drawing/2014/main" id="{228942D0-F8EE-4A62-B1AF-418920254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4675" y="4913313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19" name="Line 19">
            <a:extLst>
              <a:ext uri="{FF2B5EF4-FFF2-40B4-BE49-F238E27FC236}">
                <a16:creationId xmlns:a16="http://schemas.microsoft.com/office/drawing/2014/main" id="{55F8651B-7F81-405F-9B47-D8820002DAC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2075" y="5751513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20" name="Line 20">
            <a:extLst>
              <a:ext uri="{FF2B5EF4-FFF2-40B4-BE49-F238E27FC236}">
                <a16:creationId xmlns:a16="http://schemas.microsoft.com/office/drawing/2014/main" id="{C5610E2C-AE63-46ED-8F9E-05503B379A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54675" y="5522913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21" name="Oval 21">
            <a:extLst>
              <a:ext uri="{FF2B5EF4-FFF2-40B4-BE49-F238E27FC236}">
                <a16:creationId xmlns:a16="http://schemas.microsoft.com/office/drawing/2014/main" id="{08D31FC7-1A48-4339-8CF1-9897EED57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6075" y="5065713"/>
            <a:ext cx="457200" cy="457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51222" name="Freeform 22">
            <a:extLst>
              <a:ext uri="{FF2B5EF4-FFF2-40B4-BE49-F238E27FC236}">
                <a16:creationId xmlns:a16="http://schemas.microsoft.com/office/drawing/2014/main" id="{F72778B9-C1CF-4C67-87C7-9F7D92912469}"/>
              </a:ext>
            </a:extLst>
          </p:cNvPr>
          <p:cNvSpPr>
            <a:spLocks/>
          </p:cNvSpPr>
          <p:nvPr/>
        </p:nvSpPr>
        <p:spPr bwMode="auto">
          <a:xfrm>
            <a:off x="5483225" y="5214938"/>
            <a:ext cx="333375" cy="174625"/>
          </a:xfrm>
          <a:custGeom>
            <a:avLst/>
            <a:gdLst>
              <a:gd name="T0" fmla="*/ 0 w 210"/>
              <a:gd name="T1" fmla="*/ 47 h 110"/>
              <a:gd name="T2" fmla="*/ 54 w 210"/>
              <a:gd name="T3" fmla="*/ 0 h 110"/>
              <a:gd name="T4" fmla="*/ 85 w 210"/>
              <a:gd name="T5" fmla="*/ 8 h 110"/>
              <a:gd name="T6" fmla="*/ 93 w 210"/>
              <a:gd name="T7" fmla="*/ 32 h 110"/>
              <a:gd name="T8" fmla="*/ 148 w 210"/>
              <a:gd name="T9" fmla="*/ 102 h 110"/>
              <a:gd name="T10" fmla="*/ 179 w 210"/>
              <a:gd name="T11" fmla="*/ 110 h 110"/>
              <a:gd name="T12" fmla="*/ 210 w 210"/>
              <a:gd name="T13" fmla="*/ 47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10"/>
              <a:gd name="T22" fmla="*/ 0 h 110"/>
              <a:gd name="T23" fmla="*/ 210 w 210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10" h="110">
                <a:moveTo>
                  <a:pt x="0" y="47"/>
                </a:moveTo>
                <a:cubicBezTo>
                  <a:pt x="11" y="16"/>
                  <a:pt x="24" y="10"/>
                  <a:pt x="54" y="0"/>
                </a:cubicBezTo>
                <a:cubicBezTo>
                  <a:pt x="64" y="3"/>
                  <a:pt x="77" y="1"/>
                  <a:pt x="85" y="8"/>
                </a:cubicBezTo>
                <a:cubicBezTo>
                  <a:pt x="92" y="13"/>
                  <a:pt x="89" y="24"/>
                  <a:pt x="93" y="32"/>
                </a:cubicBezTo>
                <a:cubicBezTo>
                  <a:pt x="98" y="43"/>
                  <a:pt x="140" y="96"/>
                  <a:pt x="148" y="102"/>
                </a:cubicBezTo>
                <a:cubicBezTo>
                  <a:pt x="157" y="108"/>
                  <a:pt x="169" y="107"/>
                  <a:pt x="179" y="110"/>
                </a:cubicBezTo>
                <a:cubicBezTo>
                  <a:pt x="207" y="90"/>
                  <a:pt x="210" y="81"/>
                  <a:pt x="210" y="47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53975" name="Text Box 23">
            <a:extLst>
              <a:ext uri="{FF2B5EF4-FFF2-40B4-BE49-F238E27FC236}">
                <a16:creationId xmlns:a16="http://schemas.microsoft.com/office/drawing/2014/main" id="{DA0A4E51-E5A1-404F-ACFB-F467F6E35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419600"/>
            <a:ext cx="13890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+           -</a:t>
            </a:r>
          </a:p>
        </p:txBody>
      </p:sp>
      <p:sp>
        <p:nvSpPr>
          <p:cNvPr id="51224" name="Line 24">
            <a:extLst>
              <a:ext uri="{FF2B5EF4-FFF2-40B4-BE49-F238E27FC236}">
                <a16:creationId xmlns:a16="http://schemas.microsoft.com/office/drawing/2014/main" id="{BA2DE6F1-8997-45C3-81E6-97CE79607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8675" y="4760913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53977" name="Text Box 25">
            <a:extLst>
              <a:ext uri="{FF2B5EF4-FFF2-40B4-BE49-F238E27FC236}">
                <a16:creationId xmlns:a16="http://schemas.microsoft.com/office/drawing/2014/main" id="{DCE3392C-254D-4DC1-9813-7F020F2B9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2475" y="4303713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</a:t>
            </a:r>
            <a:r>
              <a:rPr lang="en-US" sz="24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</a:t>
            </a:r>
            <a:endParaRPr lang="en-US" sz="24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53978" name="Text Box 26">
            <a:extLst>
              <a:ext uri="{FF2B5EF4-FFF2-40B4-BE49-F238E27FC236}">
                <a16:creationId xmlns:a16="http://schemas.microsoft.com/office/drawing/2014/main" id="{59CA314E-B8C6-4651-A3E4-5374E748B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2475" y="4760913"/>
            <a:ext cx="430213" cy="1096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+</a:t>
            </a:r>
          </a:p>
          <a:p>
            <a:pPr>
              <a:defRPr/>
            </a:pP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</a:t>
            </a:r>
            <a:r>
              <a:rPr lang="en-US" sz="22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</a:t>
            </a:r>
            <a:endParaRPr lang="en-US" sz="22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</a:t>
            </a:r>
          </a:p>
        </p:txBody>
      </p:sp>
      <p:sp>
        <p:nvSpPr>
          <p:cNvPr id="253979" name="Text Box 27">
            <a:extLst>
              <a:ext uri="{FF2B5EF4-FFF2-40B4-BE49-F238E27FC236}">
                <a16:creationId xmlns:a16="http://schemas.microsoft.com/office/drawing/2014/main" id="{DAEF10BB-122D-4817-87DD-D73C8B273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354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</a:t>
            </a:r>
          </a:p>
        </p:txBody>
      </p:sp>
      <p:sp>
        <p:nvSpPr>
          <p:cNvPr id="51228" name="Line 28">
            <a:extLst>
              <a:ext uri="{FF2B5EF4-FFF2-40B4-BE49-F238E27FC236}">
                <a16:creationId xmlns:a16="http://schemas.microsoft.com/office/drawing/2014/main" id="{84BC94C3-FF5A-4730-807B-5A09688391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59275" y="4456113"/>
            <a:ext cx="762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29" name="Arc 29">
            <a:extLst>
              <a:ext uri="{FF2B5EF4-FFF2-40B4-BE49-F238E27FC236}">
                <a16:creationId xmlns:a16="http://schemas.microsoft.com/office/drawing/2014/main" id="{BC7264A0-867D-4EBC-82FC-C10E613C99B8}"/>
              </a:ext>
            </a:extLst>
          </p:cNvPr>
          <p:cNvSpPr>
            <a:spLocks/>
          </p:cNvSpPr>
          <p:nvPr/>
        </p:nvSpPr>
        <p:spPr bwMode="auto">
          <a:xfrm>
            <a:off x="4435475" y="4456113"/>
            <a:ext cx="914400" cy="76200"/>
          </a:xfrm>
          <a:custGeom>
            <a:avLst/>
            <a:gdLst>
              <a:gd name="T0" fmla="*/ 0 w 21600"/>
              <a:gd name="T1" fmla="*/ 0 h 21600"/>
              <a:gd name="T2" fmla="*/ 914400 w 21600"/>
              <a:gd name="T3" fmla="*/ 76200 h 21600"/>
              <a:gd name="T4" fmla="*/ 0 w 21600"/>
              <a:gd name="T5" fmla="*/ 76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53982" name="Text Box 30">
            <a:extLst>
              <a:ext uri="{FF2B5EF4-FFF2-40B4-BE49-F238E27FC236}">
                <a16:creationId xmlns:a16="http://schemas.microsoft.com/office/drawing/2014/main" id="{7E435B58-F7E6-4647-A887-49A11D1E5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267200"/>
            <a:ext cx="222567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</a:t>
            </a:r>
            <a:r>
              <a:rPr lang="en-US" sz="22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</a:t>
            </a: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= v</a:t>
            </a:r>
            <a:r>
              <a:rPr lang="en-US" sz="22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L1</a:t>
            </a: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+ v</a:t>
            </a:r>
            <a:r>
              <a:rPr lang="en-US" sz="22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ripple</a:t>
            </a:r>
            <a:endParaRPr lang="en-US" sz="24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53983" name="Text Box 31">
            <a:extLst>
              <a:ext uri="{FF2B5EF4-FFF2-40B4-BE49-F238E27FC236}">
                <a16:creationId xmlns:a16="http://schemas.microsoft.com/office/drawing/2014/main" id="{02E53B95-E60C-4632-95BE-36E775E57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3275" y="4760913"/>
            <a:ext cx="2046288" cy="1096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+</a:t>
            </a:r>
          </a:p>
          <a:p>
            <a:pPr>
              <a:defRPr/>
            </a:pP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</a:t>
            </a:r>
            <a:r>
              <a:rPr lang="en-US" sz="22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 </a:t>
            </a: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= </a:t>
            </a: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sym typeface="Symbol" pitchFamily="18" charset="2"/>
              </a:rPr>
              <a:t></a:t>
            </a: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2E</a:t>
            </a:r>
            <a:r>
              <a:rPr lang="en-US" sz="22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</a:t>
            </a: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sin</a:t>
            </a: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sym typeface="Symbol" pitchFamily="18" charset="2"/>
              </a:rPr>
              <a:t>t</a:t>
            </a:r>
            <a:endParaRPr lang="en-US" sz="22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2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</a:t>
            </a:r>
          </a:p>
        </p:txBody>
      </p:sp>
      <p:sp>
        <p:nvSpPr>
          <p:cNvPr id="51232" name="Line 32">
            <a:extLst>
              <a:ext uri="{FF2B5EF4-FFF2-40B4-BE49-F238E27FC236}">
                <a16:creationId xmlns:a16="http://schemas.microsoft.com/office/drawing/2014/main" id="{D2082776-B2C2-47C2-8780-3636D37767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7675" y="5141913"/>
            <a:ext cx="7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8A434FE7-F5C2-4D4E-BFD7-400B953B4D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772400" cy="1162050"/>
          </a:xfrm>
        </p:spPr>
        <p:txBody>
          <a:bodyPr/>
          <a:lstStyle/>
          <a:p>
            <a:pPr eaLnBrk="1" hangingPunct="1"/>
            <a:r>
              <a:rPr lang="en-US" altLang="el-GR"/>
              <a:t>	Output Ripple (cont’d)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7A3D761-C4BB-436C-A8DF-F06F056A8B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76400"/>
            <a:ext cx="7924800" cy="4648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 </a:t>
            </a:r>
            <a:r>
              <a:rPr lang="en-US" altLang="el-GR" sz="2700"/>
              <a:t>Using superposition:</a:t>
            </a:r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90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		      </a:t>
            </a:r>
            <a:r>
              <a:rPr lang="en-US" altLang="el-GR" sz="2700"/>
              <a:t>v</a:t>
            </a:r>
            <a:r>
              <a:rPr lang="en-US" altLang="el-GR" sz="2700" baseline="-25000"/>
              <a:t>ripple</a:t>
            </a:r>
            <a:r>
              <a:rPr lang="en-US" altLang="el-GR" sz="2700"/>
              <a:t> (t) = v</a:t>
            </a:r>
            <a:r>
              <a:rPr lang="en-US" altLang="el-GR" sz="2700" baseline="-25000"/>
              <a:t>0</a:t>
            </a:r>
            <a:r>
              <a:rPr lang="en-US" altLang="el-GR" sz="2700"/>
              <a:t> (t) - v</a:t>
            </a:r>
            <a:r>
              <a:rPr lang="en-US" altLang="el-GR" sz="2700" baseline="-25000"/>
              <a:t>01</a:t>
            </a:r>
            <a:r>
              <a:rPr lang="en-US" altLang="el-GR" sz="2700"/>
              <a:t> (t)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900" u="sng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 u="sng"/>
              <a:t>Note</a:t>
            </a:r>
            <a:r>
              <a:rPr lang="en-US" altLang="el-GR" sz="2700"/>
              <a:t>: The ripple is </a:t>
            </a:r>
            <a:r>
              <a:rPr lang="en-US" altLang="el-GR" sz="2700">
                <a:solidFill>
                  <a:srgbClr val="F92E05"/>
                </a:solidFill>
              </a:rPr>
              <a:t>independent</a:t>
            </a:r>
            <a:r>
              <a:rPr lang="en-US" altLang="el-GR" sz="2700"/>
              <a:t> of the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700"/>
              <a:t>          power being transferred to the load.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		</a:t>
            </a:r>
          </a:p>
        </p:txBody>
      </p:sp>
      <p:graphicFrame>
        <p:nvGraphicFramePr>
          <p:cNvPr id="8194" name="Object 4">
            <a:extLst>
              <a:ext uri="{FF2B5EF4-FFF2-40B4-BE49-F238E27FC236}">
                <a16:creationId xmlns:a16="http://schemas.microsoft.com/office/drawing/2014/main" id="{DC241D45-3C7A-4805-B846-E75232C52F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3429000"/>
          <a:ext cx="3962400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482400" progId="Equation.DSMT4">
                  <p:embed/>
                </p:oleObj>
              </mc:Choice>
              <mc:Fallback>
                <p:oleObj name="Equation" r:id="rId2" imgW="172692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429000"/>
                        <a:ext cx="3962400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Line 5">
            <a:extLst>
              <a:ext uri="{FF2B5EF4-FFF2-40B4-BE49-F238E27FC236}">
                <a16:creationId xmlns:a16="http://schemas.microsoft.com/office/drawing/2014/main" id="{883124A6-8839-4411-B1C2-DFD435B6B2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191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54982" name="Text Box 6">
            <a:extLst>
              <a:ext uri="{FF2B5EF4-FFF2-40B4-BE49-F238E27FC236}">
                <a16:creationId xmlns:a16="http://schemas.microsoft.com/office/drawing/2014/main" id="{1C150A28-30A7-48C0-A9DD-48B1F2495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419600"/>
            <a:ext cx="1336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constant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E5A8C70-9835-4B12-902E-1F7DBD44D9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1162050"/>
          </a:xfrm>
        </p:spPr>
        <p:txBody>
          <a:bodyPr/>
          <a:lstStyle/>
          <a:p>
            <a:pPr eaLnBrk="1" hangingPunct="1"/>
            <a:r>
              <a:rPr lang="en-US" altLang="el-GR"/>
              <a:t>     	Single Phase Half-Bridge Inverter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452CB75-69B3-469F-894E-1146C0FF6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495800"/>
            <a:ext cx="8839200" cy="2362200"/>
          </a:xfrm>
        </p:spPr>
        <p:txBody>
          <a:bodyPr/>
          <a:lstStyle/>
          <a:p>
            <a:pPr eaLnBrk="1" hangingPunct="1"/>
            <a:r>
              <a:rPr lang="en-US" altLang="el-GR" sz="2700"/>
              <a:t>C</a:t>
            </a:r>
            <a:r>
              <a:rPr lang="en-US" altLang="el-GR" sz="2700" baseline="-25000"/>
              <a:t>+</a:t>
            </a:r>
            <a:r>
              <a:rPr lang="en-US" altLang="el-GR" sz="2700"/>
              <a:t> , C</a:t>
            </a:r>
            <a:r>
              <a:rPr lang="en-US" altLang="el-GR" sz="2700" baseline="-25000"/>
              <a:t>- </a:t>
            </a:r>
            <a:r>
              <a:rPr lang="en-US" altLang="el-GR" sz="2700"/>
              <a:t> large and equal =&gt; voltage divides exactly between capacitors </a:t>
            </a:r>
            <a:r>
              <a:rPr lang="en-US" altLang="el-GR" sz="2700">
                <a:solidFill>
                  <a:srgbClr val="F92E05"/>
                </a:solidFill>
              </a:rPr>
              <a:t>at all times</a:t>
            </a:r>
            <a:r>
              <a:rPr lang="en-US" altLang="el-GR" sz="2700"/>
              <a:t>.</a:t>
            </a:r>
          </a:p>
          <a:p>
            <a:pPr eaLnBrk="1" hangingPunct="1"/>
            <a:r>
              <a:rPr lang="en-US" altLang="el-GR" sz="2700"/>
              <a:t>The current i</a:t>
            </a:r>
            <a:r>
              <a:rPr lang="en-US" altLang="el-GR" sz="2700" baseline="-25000"/>
              <a:t>0</a:t>
            </a:r>
            <a:r>
              <a:rPr lang="en-US" altLang="el-GR" sz="2700"/>
              <a:t> must flow through parallel combination of C</a:t>
            </a:r>
            <a:r>
              <a:rPr lang="en-US" altLang="el-GR" sz="2700" baseline="-25000"/>
              <a:t>+</a:t>
            </a:r>
            <a:r>
              <a:rPr lang="en-US" altLang="el-GR" sz="2700"/>
              <a:t> and C</a:t>
            </a:r>
            <a:r>
              <a:rPr lang="en-US" altLang="el-GR" sz="2700" baseline="-25000"/>
              <a:t>-</a:t>
            </a:r>
            <a:r>
              <a:rPr lang="en-US" altLang="el-GR" sz="2700"/>
              <a:t> =&gt; i</a:t>
            </a:r>
            <a:r>
              <a:rPr lang="en-US" altLang="el-GR" sz="2700" baseline="-25000"/>
              <a:t>0</a:t>
            </a:r>
            <a:r>
              <a:rPr lang="en-US" altLang="el-GR" sz="2700"/>
              <a:t> has no dc component in steady state. </a:t>
            </a:r>
          </a:p>
        </p:txBody>
      </p:sp>
      <p:pic>
        <p:nvPicPr>
          <p:cNvPr id="28676" name="Picture 5" descr="C:\My Documents\Spring 2001\ECE8580\fig8-10.GIF">
            <a:extLst>
              <a:ext uri="{FF2B5EF4-FFF2-40B4-BE49-F238E27FC236}">
                <a16:creationId xmlns:a16="http://schemas.microsoft.com/office/drawing/2014/main" id="{E367647E-DBC6-4369-968E-E31C1A3838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600200"/>
            <a:ext cx="38862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8F60500-9A50-4E4B-B419-6F8E40704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001000" cy="1162050"/>
          </a:xfrm>
        </p:spPr>
        <p:txBody>
          <a:bodyPr/>
          <a:lstStyle/>
          <a:p>
            <a:pPr eaLnBrk="1" hangingPunct="1"/>
            <a:r>
              <a:rPr lang="en-US" altLang="el-GR"/>
              <a:t>	Single Phase Full-Bridge Inverter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5913F4C-7B30-4204-8045-DFCA9CE98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4114800"/>
            <a:ext cx="8305800" cy="1524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600"/>
              <a:t>Essentially two one-leg inverters with the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600"/>
              <a:t>same dc input voltage.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600"/>
              <a:t>Max. output voltage = 2 x max. output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600"/>
              <a:t>voltage of ½-bridge. =&gt; output current is half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600"/>
              <a:t> (useful at high powers since it means less paralleling of devices.)</a:t>
            </a:r>
          </a:p>
        </p:txBody>
      </p:sp>
      <p:pic>
        <p:nvPicPr>
          <p:cNvPr id="29700" name="Picture 4" descr="C:\My Documents\Spring 2001\ECE8580\fig8-11.GIF">
            <a:extLst>
              <a:ext uri="{FF2B5EF4-FFF2-40B4-BE49-F238E27FC236}">
                <a16:creationId xmlns:a16="http://schemas.microsoft.com/office/drawing/2014/main" id="{0201CD59-EF12-4D05-A3C5-069B9ACBB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00200"/>
            <a:ext cx="5410200" cy="243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6B72AF9-83FA-429B-B68B-CFA7BEC4BF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62050"/>
          </a:xfrm>
        </p:spPr>
        <p:txBody>
          <a:bodyPr/>
          <a:lstStyle/>
          <a:p>
            <a:pPr eaLnBrk="1" hangingPunct="1"/>
            <a:r>
              <a:rPr lang="en-US" altLang="el-GR"/>
              <a:t>             Square Wave Inverter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CF834B0-C8FC-4B77-979C-FBE87DC192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0013" y="3656013"/>
            <a:ext cx="7313612" cy="2286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			 V</a:t>
            </a:r>
            <a:r>
              <a:rPr lang="en-US" altLang="el-GR" baseline="-25000"/>
              <a:t>01 </a:t>
            </a:r>
            <a:r>
              <a:rPr lang="en-US" altLang="el-GR"/>
              <a:t> = 4 V</a:t>
            </a:r>
            <a:r>
              <a:rPr lang="en-US" altLang="el-GR" baseline="-25000"/>
              <a:t>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baseline="-25000"/>
              <a:t>				     </a:t>
            </a:r>
            <a:r>
              <a:rPr lang="en-US" altLang="el-GR">
                <a:sym typeface="Symbol" panose="05050102010706020507" pitchFamily="18" charset="2"/>
              </a:rPr>
              <a:t>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>
                <a:sym typeface="Symbol" panose="05050102010706020507" pitchFamily="18" charset="2"/>
              </a:rPr>
              <a:t>   </a:t>
            </a:r>
            <a:r>
              <a:rPr lang="en-US" altLang="el-GR" sz="2700">
                <a:sym typeface="Symbol" panose="05050102010706020507" pitchFamily="18" charset="2"/>
              </a:rPr>
              <a:t>No pulse width control . Frequency control is possible. Amplitude control is possible if V</a:t>
            </a:r>
            <a:r>
              <a:rPr lang="en-US" altLang="el-GR" sz="2700" baseline="-25000">
                <a:sym typeface="Symbol" panose="05050102010706020507" pitchFamily="18" charset="2"/>
              </a:rPr>
              <a:t>d</a:t>
            </a:r>
            <a:r>
              <a:rPr lang="en-US" altLang="el-GR" sz="2700">
                <a:sym typeface="Symbol" panose="05050102010706020507" pitchFamily="18" charset="2"/>
              </a:rPr>
              <a:t> is varied.</a:t>
            </a:r>
            <a:r>
              <a:rPr lang="en-US" altLang="el-GR">
                <a:sym typeface="Symbol" panose="05050102010706020507" pitchFamily="18" charset="2"/>
              </a:rPr>
              <a:t> </a:t>
            </a:r>
            <a:endParaRPr lang="en-US" altLang="el-GR"/>
          </a:p>
        </p:txBody>
      </p:sp>
      <p:sp>
        <p:nvSpPr>
          <p:cNvPr id="30724" name="Arc 4">
            <a:extLst>
              <a:ext uri="{FF2B5EF4-FFF2-40B4-BE49-F238E27FC236}">
                <a16:creationId xmlns:a16="http://schemas.microsoft.com/office/drawing/2014/main" id="{AA37DC1A-13CF-4AA6-9E98-12E1552A87EC}"/>
              </a:ext>
            </a:extLst>
          </p:cNvPr>
          <p:cNvSpPr>
            <a:spLocks/>
          </p:cNvSpPr>
          <p:nvPr/>
        </p:nvSpPr>
        <p:spPr bwMode="auto">
          <a:xfrm>
            <a:off x="3276600" y="1982788"/>
            <a:ext cx="914400" cy="685800"/>
          </a:xfrm>
          <a:custGeom>
            <a:avLst/>
            <a:gdLst>
              <a:gd name="T0" fmla="*/ 0 w 21600"/>
              <a:gd name="T1" fmla="*/ 0 h 21600"/>
              <a:gd name="T2" fmla="*/ 914400 w 21600"/>
              <a:gd name="T3" fmla="*/ 685800 h 21600"/>
              <a:gd name="T4" fmla="*/ 0 w 21600"/>
              <a:gd name="T5" fmla="*/ 685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25" name="Arc 5">
            <a:extLst>
              <a:ext uri="{FF2B5EF4-FFF2-40B4-BE49-F238E27FC236}">
                <a16:creationId xmlns:a16="http://schemas.microsoft.com/office/drawing/2014/main" id="{0D44EB6D-EEC8-4A48-865F-C226A5C4F510}"/>
              </a:ext>
            </a:extLst>
          </p:cNvPr>
          <p:cNvSpPr>
            <a:spLocks/>
          </p:cNvSpPr>
          <p:nvPr/>
        </p:nvSpPr>
        <p:spPr bwMode="auto">
          <a:xfrm flipH="1" flipV="1">
            <a:off x="4191000" y="2667000"/>
            <a:ext cx="914400" cy="685800"/>
          </a:xfrm>
          <a:custGeom>
            <a:avLst/>
            <a:gdLst>
              <a:gd name="T0" fmla="*/ 0 w 21600"/>
              <a:gd name="T1" fmla="*/ 0 h 21600"/>
              <a:gd name="T2" fmla="*/ 914400 w 21600"/>
              <a:gd name="T3" fmla="*/ 685800 h 21600"/>
              <a:gd name="T4" fmla="*/ 0 w 21600"/>
              <a:gd name="T5" fmla="*/ 685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26" name="Arc 6">
            <a:extLst>
              <a:ext uri="{FF2B5EF4-FFF2-40B4-BE49-F238E27FC236}">
                <a16:creationId xmlns:a16="http://schemas.microsoft.com/office/drawing/2014/main" id="{040AEB86-25D1-48ED-9908-5D4648041D4A}"/>
              </a:ext>
            </a:extLst>
          </p:cNvPr>
          <p:cNvSpPr>
            <a:spLocks/>
          </p:cNvSpPr>
          <p:nvPr/>
        </p:nvSpPr>
        <p:spPr bwMode="auto">
          <a:xfrm flipV="1">
            <a:off x="5105400" y="2667000"/>
            <a:ext cx="914400" cy="685800"/>
          </a:xfrm>
          <a:custGeom>
            <a:avLst/>
            <a:gdLst>
              <a:gd name="T0" fmla="*/ 0 w 21600"/>
              <a:gd name="T1" fmla="*/ 0 h 21600"/>
              <a:gd name="T2" fmla="*/ 914400 w 21600"/>
              <a:gd name="T3" fmla="*/ 685800 h 21600"/>
              <a:gd name="T4" fmla="*/ 0 w 21600"/>
              <a:gd name="T5" fmla="*/ 685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27" name="Arc 7">
            <a:extLst>
              <a:ext uri="{FF2B5EF4-FFF2-40B4-BE49-F238E27FC236}">
                <a16:creationId xmlns:a16="http://schemas.microsoft.com/office/drawing/2014/main" id="{B7FD6FEF-9097-4C1A-BE8F-CECA35B9EBFD}"/>
              </a:ext>
            </a:extLst>
          </p:cNvPr>
          <p:cNvSpPr>
            <a:spLocks/>
          </p:cNvSpPr>
          <p:nvPr/>
        </p:nvSpPr>
        <p:spPr bwMode="auto">
          <a:xfrm flipH="1">
            <a:off x="2209800" y="1981200"/>
            <a:ext cx="1066800" cy="685800"/>
          </a:xfrm>
          <a:custGeom>
            <a:avLst/>
            <a:gdLst>
              <a:gd name="T0" fmla="*/ 0 w 21600"/>
              <a:gd name="T1" fmla="*/ 0 h 21600"/>
              <a:gd name="T2" fmla="*/ 1066800 w 21600"/>
              <a:gd name="T3" fmla="*/ 685800 h 21600"/>
              <a:gd name="T4" fmla="*/ 0 w 21600"/>
              <a:gd name="T5" fmla="*/ 685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EB65E301-AD66-451E-899C-A328D4C8AD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66700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29" name="Line 9">
            <a:extLst>
              <a:ext uri="{FF2B5EF4-FFF2-40B4-BE49-F238E27FC236}">
                <a16:creationId xmlns:a16="http://schemas.microsoft.com/office/drawing/2014/main" id="{36D72A69-93DD-4DFF-A5E1-79AA4D3F19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1676400"/>
            <a:ext cx="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30" name="Line 10">
            <a:extLst>
              <a:ext uri="{FF2B5EF4-FFF2-40B4-BE49-F238E27FC236}">
                <a16:creationId xmlns:a16="http://schemas.microsoft.com/office/drawing/2014/main" id="{BFBA9661-3C5A-4F5E-841B-D29EB4268A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1336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31" name="Line 11">
            <a:extLst>
              <a:ext uri="{FF2B5EF4-FFF2-40B4-BE49-F238E27FC236}">
                <a16:creationId xmlns:a16="http://schemas.microsoft.com/office/drawing/2014/main" id="{B6015BFF-AC17-4D43-825C-970209C47E4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133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32" name="Line 12">
            <a:extLst>
              <a:ext uri="{FF2B5EF4-FFF2-40B4-BE49-F238E27FC236}">
                <a16:creationId xmlns:a16="http://schemas.microsoft.com/office/drawing/2014/main" id="{A64D2F6B-FBF6-4579-B873-E0378F101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2004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33" name="Line 13">
            <a:extLst>
              <a:ext uri="{FF2B5EF4-FFF2-40B4-BE49-F238E27FC236}">
                <a16:creationId xmlns:a16="http://schemas.microsoft.com/office/drawing/2014/main" id="{28F1FE61-0BF8-4B25-9EF3-099FF90BA5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22098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34" name="Arc 14">
            <a:extLst>
              <a:ext uri="{FF2B5EF4-FFF2-40B4-BE49-F238E27FC236}">
                <a16:creationId xmlns:a16="http://schemas.microsoft.com/office/drawing/2014/main" id="{3E6FDDA8-9186-4C28-A9CA-817E1DEEE517}"/>
              </a:ext>
            </a:extLst>
          </p:cNvPr>
          <p:cNvSpPr>
            <a:spLocks/>
          </p:cNvSpPr>
          <p:nvPr/>
        </p:nvSpPr>
        <p:spPr bwMode="auto">
          <a:xfrm flipH="1">
            <a:off x="6019800" y="2057400"/>
            <a:ext cx="1066800" cy="685800"/>
          </a:xfrm>
          <a:custGeom>
            <a:avLst/>
            <a:gdLst>
              <a:gd name="T0" fmla="*/ 0 w 21600"/>
              <a:gd name="T1" fmla="*/ 0 h 21600"/>
              <a:gd name="T2" fmla="*/ 1066800 w 21600"/>
              <a:gd name="T3" fmla="*/ 685800 h 21600"/>
              <a:gd name="T4" fmla="*/ 0 w 21600"/>
              <a:gd name="T5" fmla="*/ 685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35" name="Line 15">
            <a:extLst>
              <a:ext uri="{FF2B5EF4-FFF2-40B4-BE49-F238E27FC236}">
                <a16:creationId xmlns:a16="http://schemas.microsoft.com/office/drawing/2014/main" id="{2093D104-4D12-4FA5-BB74-F23F14C05A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2209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39632" name="Text Box 16">
            <a:extLst>
              <a:ext uri="{FF2B5EF4-FFF2-40B4-BE49-F238E27FC236}">
                <a16:creationId xmlns:a16="http://schemas.microsoft.com/office/drawing/2014/main" id="{1C0EE227-FB29-4C06-A24A-9C2E2B2FF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447800"/>
            <a:ext cx="4492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</a:t>
            </a:r>
            <a:r>
              <a:rPr lang="en-US" sz="24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</a:t>
            </a:r>
            <a:endParaRPr lang="en-US" sz="24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0737" name="Line 17">
            <a:extLst>
              <a:ext uri="{FF2B5EF4-FFF2-40B4-BE49-F238E27FC236}">
                <a16:creationId xmlns:a16="http://schemas.microsoft.com/office/drawing/2014/main" id="{DE204660-D943-4036-91CA-6B1052F22D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21336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38" name="Line 18">
            <a:extLst>
              <a:ext uri="{FF2B5EF4-FFF2-40B4-BE49-F238E27FC236}">
                <a16:creationId xmlns:a16="http://schemas.microsoft.com/office/drawing/2014/main" id="{D3673F8F-72BD-4B5E-8041-714B518521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32766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39635" name="Text Box 19">
            <a:extLst>
              <a:ext uri="{FF2B5EF4-FFF2-40B4-BE49-F238E27FC236}">
                <a16:creationId xmlns:a16="http://schemas.microsoft.com/office/drawing/2014/main" id="{3FCC2CFE-7DF4-4672-BABD-FE86F0E0F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828800"/>
            <a:ext cx="5000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</a:t>
            </a:r>
            <a:r>
              <a:rPr lang="en-US" sz="24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</a:t>
            </a:r>
            <a:endParaRPr lang="en-US" sz="24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39636" name="Rectangle 20">
            <a:extLst>
              <a:ext uri="{FF2B5EF4-FFF2-40B4-BE49-F238E27FC236}">
                <a16:creationId xmlns:a16="http://schemas.microsoft.com/office/drawing/2014/main" id="{0586982A-F70D-42D1-A8DF-CDCDACABE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00"/>
            <a:ext cx="6016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-V</a:t>
            </a:r>
            <a:r>
              <a:rPr lang="en-US" sz="24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</a:t>
            </a:r>
          </a:p>
        </p:txBody>
      </p:sp>
      <p:sp>
        <p:nvSpPr>
          <p:cNvPr id="30741" name="Line 21">
            <a:extLst>
              <a:ext uri="{FF2B5EF4-FFF2-40B4-BE49-F238E27FC236}">
                <a16:creationId xmlns:a16="http://schemas.microsoft.com/office/drawing/2014/main" id="{BDB9E156-977D-4B9B-A13F-34C9DA3C3D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2286000"/>
            <a:ext cx="228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42" name="Line 22">
            <a:extLst>
              <a:ext uri="{FF2B5EF4-FFF2-40B4-BE49-F238E27FC236}">
                <a16:creationId xmlns:a16="http://schemas.microsoft.com/office/drawing/2014/main" id="{C06D96BE-EA96-4443-8884-52CB5C89A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048000"/>
            <a:ext cx="152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39639" name="Text Box 23">
            <a:extLst>
              <a:ext uri="{FF2B5EF4-FFF2-40B4-BE49-F238E27FC236}">
                <a16:creationId xmlns:a16="http://schemas.microsoft.com/office/drawing/2014/main" id="{4BD96E18-653D-4761-8A97-68265246F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362200"/>
            <a:ext cx="8905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full</a:t>
            </a:r>
          </a:p>
          <a:p>
            <a:pPr>
              <a:defRPr/>
            </a:pPr>
            <a:r>
              <a:rPr lang="en-US" sz="20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bridge</a:t>
            </a:r>
          </a:p>
        </p:txBody>
      </p:sp>
      <p:sp>
        <p:nvSpPr>
          <p:cNvPr id="239640" name="Text Box 24">
            <a:extLst>
              <a:ext uri="{FF2B5EF4-FFF2-40B4-BE49-F238E27FC236}">
                <a16:creationId xmlns:a16="http://schemas.microsoft.com/office/drawing/2014/main" id="{865E1BDA-6EA1-44F8-ABAA-DDBE56C9F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8925" y="1563688"/>
            <a:ext cx="6127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</a:t>
            </a:r>
            <a:r>
              <a:rPr lang="en-US" sz="2400" i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01</a:t>
            </a:r>
            <a:endParaRPr lang="en-US" sz="2400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0745" name="Line 25">
            <a:extLst>
              <a:ext uri="{FF2B5EF4-FFF2-40B4-BE49-F238E27FC236}">
                <a16:creationId xmlns:a16="http://schemas.microsoft.com/office/drawing/2014/main" id="{B22B105A-7FF8-475C-8C38-EBBF3DFB3A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1524000"/>
            <a:ext cx="228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46" name="Line 26">
            <a:extLst>
              <a:ext uri="{FF2B5EF4-FFF2-40B4-BE49-F238E27FC236}">
                <a16:creationId xmlns:a16="http://schemas.microsoft.com/office/drawing/2014/main" id="{60F8A65D-EE24-4727-A9D1-09800E346D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47" name="Line 27">
            <a:extLst>
              <a:ext uri="{FF2B5EF4-FFF2-40B4-BE49-F238E27FC236}">
                <a16:creationId xmlns:a16="http://schemas.microsoft.com/office/drawing/2014/main" id="{B8137C54-D76A-4D88-A211-A6182829F0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18288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48" name="Line 28">
            <a:extLst>
              <a:ext uri="{FF2B5EF4-FFF2-40B4-BE49-F238E27FC236}">
                <a16:creationId xmlns:a16="http://schemas.microsoft.com/office/drawing/2014/main" id="{2AA3B52A-FD34-4EC3-B196-64FC6ED4ED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3657600"/>
            <a:ext cx="228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49" name="Line 29">
            <a:extLst>
              <a:ext uri="{FF2B5EF4-FFF2-40B4-BE49-F238E27FC236}">
                <a16:creationId xmlns:a16="http://schemas.microsoft.com/office/drawing/2014/main" id="{BC66F739-DF7C-4100-BD0C-B5E1DF0DE4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6576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0750" name="Line 30">
            <a:extLst>
              <a:ext uri="{FF2B5EF4-FFF2-40B4-BE49-F238E27FC236}">
                <a16:creationId xmlns:a16="http://schemas.microsoft.com/office/drawing/2014/main" id="{16C92C84-A370-4AD2-A64A-26AE179BE3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191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EB7DEAB8-AD78-441F-8A6C-E1FAC90A30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772400" cy="1162050"/>
          </a:xfrm>
        </p:spPr>
        <p:txBody>
          <a:bodyPr/>
          <a:lstStyle/>
          <a:p>
            <a:pPr eaLnBrk="1" hangingPunct="1"/>
            <a:r>
              <a:rPr lang="en-US" altLang="el-GR"/>
              <a:t>Bipolar PWM Switching </a:t>
            </a:r>
          </a:p>
        </p:txBody>
      </p:sp>
      <p:pic>
        <p:nvPicPr>
          <p:cNvPr id="31747" name="Picture 3" descr="C:\My Documents\Spring 2001\ECE8580\fig8-12.GIF">
            <a:extLst>
              <a:ext uri="{FF2B5EF4-FFF2-40B4-BE49-F238E27FC236}">
                <a16:creationId xmlns:a16="http://schemas.microsoft.com/office/drawing/2014/main" id="{7F41A1D4-E7FC-4222-B00E-7DC6198D9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76400"/>
            <a:ext cx="5943600" cy="493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94D70C5-D230-4B81-87CE-6E31686DC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62050"/>
          </a:xfrm>
        </p:spPr>
        <p:txBody>
          <a:bodyPr/>
          <a:lstStyle/>
          <a:p>
            <a:pPr eaLnBrk="1" hangingPunct="1"/>
            <a:r>
              <a:rPr lang="en-US" altLang="el-GR"/>
              <a:t>Bipolar PWM Switching (cont’d)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D278D52-4078-4568-9A48-4C3459001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86106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</a:t>
            </a:r>
            <a:r>
              <a:rPr lang="en-US" altLang="el-GR">
                <a:solidFill>
                  <a:srgbClr val="F92E05"/>
                </a:solidFill>
              </a:rPr>
              <a:t>Switch pairs</a:t>
            </a:r>
            <a:r>
              <a:rPr lang="en-US" altLang="el-GR"/>
              <a:t>:  (T</a:t>
            </a:r>
            <a:r>
              <a:rPr lang="en-US" altLang="el-GR" baseline="-25000"/>
              <a:t>A+</a:t>
            </a:r>
            <a:r>
              <a:rPr lang="en-US" altLang="el-GR"/>
              <a:t> ,T</a:t>
            </a:r>
            <a:r>
              <a:rPr lang="en-US" altLang="el-GR" baseline="-25000"/>
              <a:t>B- </a:t>
            </a:r>
            <a:r>
              <a:rPr lang="en-US" altLang="el-GR"/>
              <a:t>) and (T</a:t>
            </a:r>
            <a:r>
              <a:rPr lang="en-US" altLang="el-GR" baseline="-25000"/>
              <a:t>B+</a:t>
            </a:r>
            <a:r>
              <a:rPr lang="en-US" altLang="el-GR"/>
              <a:t> , T</a:t>
            </a:r>
            <a:r>
              <a:rPr lang="en-US" altLang="el-GR" baseline="-25000"/>
              <a:t>A-</a:t>
            </a:r>
            <a:r>
              <a:rPr lang="en-US" altLang="el-GR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9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Output of leg B is </a:t>
            </a:r>
            <a:r>
              <a:rPr lang="en-US" altLang="el-GR">
                <a:solidFill>
                  <a:srgbClr val="F92E05"/>
                </a:solidFill>
              </a:rPr>
              <a:t>negative</a:t>
            </a:r>
            <a:r>
              <a:rPr lang="en-US" altLang="el-GR"/>
              <a:t> of leg A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output =&gt; v</a:t>
            </a:r>
            <a:r>
              <a:rPr lang="en-US" altLang="el-GR" baseline="-25000"/>
              <a:t>B0</a:t>
            </a:r>
            <a:r>
              <a:rPr lang="en-US" altLang="el-GR"/>
              <a:t>(t) = -v</a:t>
            </a:r>
            <a:r>
              <a:rPr lang="en-US" altLang="el-GR" baseline="-25000"/>
              <a:t>A0</a:t>
            </a:r>
            <a:r>
              <a:rPr lang="en-US" altLang="el-GR"/>
              <a:t>(t)=&gt;v</a:t>
            </a:r>
            <a:r>
              <a:rPr lang="en-US" altLang="el-GR" baseline="-25000"/>
              <a:t>0</a:t>
            </a:r>
            <a:r>
              <a:rPr lang="en-US" altLang="el-GR"/>
              <a:t>(t)=2v</a:t>
            </a:r>
            <a:r>
              <a:rPr lang="en-US" altLang="el-GR" baseline="-25000"/>
              <a:t>A0</a:t>
            </a:r>
            <a:r>
              <a:rPr lang="en-US" altLang="el-GR"/>
              <a:t>(t)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9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</a:t>
            </a:r>
            <a:r>
              <a:rPr lang="en-US" altLang="el-GR">
                <a:sym typeface="Symbol" panose="05050102010706020507" pitchFamily="18" charset="2"/>
              </a:rPr>
              <a:t>Peak of </a:t>
            </a:r>
            <a:r>
              <a:rPr lang="en-US" altLang="el-GR">
                <a:solidFill>
                  <a:srgbClr val="F92E05"/>
                </a:solidFill>
                <a:sym typeface="Symbol" panose="05050102010706020507" pitchFamily="18" charset="2"/>
              </a:rPr>
              <a:t>fundamental</a:t>
            </a:r>
            <a:r>
              <a:rPr lang="en-US" altLang="el-GR">
                <a:sym typeface="Symbol" panose="05050102010706020507" pitchFamily="18" charset="2"/>
              </a:rPr>
              <a:t> frequency component, V</a:t>
            </a:r>
            <a:r>
              <a:rPr lang="en-US" altLang="el-GR" baseline="-25000">
                <a:sym typeface="Symbol" panose="05050102010706020507" pitchFamily="18" charset="2"/>
              </a:rPr>
              <a:t>01</a:t>
            </a:r>
            <a:r>
              <a:rPr lang="en-US" altLang="el-GR">
                <a:sym typeface="Symbol" panose="05050102010706020507" pitchFamily="18" charset="2"/>
              </a:rPr>
              <a:t> = m</a:t>
            </a:r>
            <a:r>
              <a:rPr lang="en-US" altLang="el-GR" baseline="-25000">
                <a:sym typeface="Symbol" panose="05050102010706020507" pitchFamily="18" charset="2"/>
              </a:rPr>
              <a:t>a</a:t>
            </a:r>
            <a:r>
              <a:rPr lang="en-US" altLang="el-GR">
                <a:sym typeface="Symbol" panose="05050102010706020507" pitchFamily="18" charset="2"/>
              </a:rPr>
              <a:t>V</a:t>
            </a:r>
            <a:r>
              <a:rPr lang="en-US" altLang="el-GR" baseline="-25000">
                <a:sym typeface="Symbol" panose="05050102010706020507" pitchFamily="18" charset="2"/>
              </a:rPr>
              <a:t>d</a:t>
            </a:r>
            <a:r>
              <a:rPr lang="en-US" altLang="el-GR">
                <a:sym typeface="Symbol" panose="05050102010706020507" pitchFamily="18" charset="2"/>
              </a:rPr>
              <a:t>  (m</a:t>
            </a:r>
            <a:r>
              <a:rPr lang="en-US" altLang="el-GR" baseline="-25000">
                <a:sym typeface="Symbol" panose="05050102010706020507" pitchFamily="18" charset="2"/>
              </a:rPr>
              <a:t>a</a:t>
            </a:r>
            <a:r>
              <a:rPr lang="en-US" altLang="el-GR">
                <a:sym typeface="Symbol" panose="05050102010706020507" pitchFamily="18" charset="2"/>
              </a:rPr>
              <a:t> </a:t>
            </a:r>
            <a:r>
              <a:rPr lang="en-US" altLang="el-GR" u="sng">
                <a:sym typeface="Symbol" panose="05050102010706020507" pitchFamily="18" charset="2"/>
              </a:rPr>
              <a:t>&lt;</a:t>
            </a:r>
            <a:r>
              <a:rPr lang="en-US" altLang="el-GR">
                <a:sym typeface="Symbol" panose="05050102010706020507" pitchFamily="18" charset="2"/>
              </a:rPr>
              <a:t> 1.0)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000">
              <a:sym typeface="Symbol" panose="05050102010706020507" pitchFamily="18" charset="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>
                <a:sym typeface="Symbol" panose="05050102010706020507" pitchFamily="18" charset="2"/>
              </a:rPr>
              <a:t>  		       V</a:t>
            </a:r>
            <a:r>
              <a:rPr lang="en-US" altLang="el-GR" baseline="-25000">
                <a:sym typeface="Symbol" panose="05050102010706020507" pitchFamily="18" charset="2"/>
              </a:rPr>
              <a:t>d</a:t>
            </a:r>
            <a:r>
              <a:rPr lang="en-US" altLang="el-GR">
                <a:sym typeface="Symbol" panose="05050102010706020507" pitchFamily="18" charset="2"/>
              </a:rPr>
              <a:t> &lt; V</a:t>
            </a:r>
            <a:r>
              <a:rPr lang="en-US" altLang="el-GR" baseline="-25000">
                <a:sym typeface="Symbol" panose="05050102010706020507" pitchFamily="18" charset="2"/>
              </a:rPr>
              <a:t>01</a:t>
            </a:r>
            <a:r>
              <a:rPr lang="en-US" altLang="el-GR">
                <a:sym typeface="Symbol" panose="05050102010706020507" pitchFamily="18" charset="2"/>
              </a:rPr>
              <a:t> &lt; 4 V</a:t>
            </a:r>
            <a:r>
              <a:rPr lang="en-US" altLang="el-GR" baseline="-25000">
                <a:sym typeface="Symbol" panose="05050102010706020507" pitchFamily="18" charset="2"/>
              </a:rPr>
              <a:t>d</a:t>
            </a:r>
            <a:r>
              <a:rPr lang="en-US" altLang="el-GR">
                <a:sym typeface="Symbol" panose="05050102010706020507" pitchFamily="18" charset="2"/>
              </a:rPr>
              <a:t>   (m</a:t>
            </a:r>
            <a:r>
              <a:rPr lang="en-US" altLang="el-GR" baseline="-25000">
                <a:sym typeface="Symbol" panose="05050102010706020507" pitchFamily="18" charset="2"/>
              </a:rPr>
              <a:t>a</a:t>
            </a:r>
            <a:r>
              <a:rPr lang="en-US" altLang="el-GR">
                <a:sym typeface="Symbol" panose="05050102010706020507" pitchFamily="18" charset="2"/>
              </a:rPr>
              <a:t> &gt; 1.0)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>
                <a:sym typeface="Symbol" panose="05050102010706020507" pitchFamily="18" charset="2"/>
              </a:rPr>
              <a:t>				         </a:t>
            </a:r>
            <a:endParaRPr lang="en-US" altLang="el-GR"/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733380EB-AD59-4C01-B2B6-7E993B9654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715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F5E373B6-A17B-49A7-B035-49EEBBF53D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5181600"/>
            <a:ext cx="228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2774" name="Line 6">
            <a:extLst>
              <a:ext uri="{FF2B5EF4-FFF2-40B4-BE49-F238E27FC236}">
                <a16:creationId xmlns:a16="http://schemas.microsoft.com/office/drawing/2014/main" id="{4055EDBD-C887-4282-A49E-3C8DD60017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5181600"/>
            <a:ext cx="228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2775" name="Line 7">
            <a:extLst>
              <a:ext uri="{FF2B5EF4-FFF2-40B4-BE49-F238E27FC236}">
                <a16:creationId xmlns:a16="http://schemas.microsoft.com/office/drawing/2014/main" id="{D5F4A995-D860-491A-83F9-2526C22FE1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495800"/>
            <a:ext cx="228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2776" name="Line 8">
            <a:extLst>
              <a:ext uri="{FF2B5EF4-FFF2-40B4-BE49-F238E27FC236}">
                <a16:creationId xmlns:a16="http://schemas.microsoft.com/office/drawing/2014/main" id="{584B9977-5CB3-4D93-919D-9950CAE112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4958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0B6D3FB-7705-4A1F-B26C-BAA0BC11F6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0"/>
            <a:ext cx="7773987" cy="1143000"/>
          </a:xfrm>
        </p:spPr>
        <p:txBody>
          <a:bodyPr/>
          <a:lstStyle/>
          <a:p>
            <a:pPr eaLnBrk="1" hangingPunct="1"/>
            <a:r>
              <a:rPr lang="en-US" altLang="el-GR"/>
              <a:t>              Dead Time Effect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79574A95-BEF9-4EA3-8D6A-44B987286A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693025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/>
              <a:t>   </a:t>
            </a:r>
            <a:r>
              <a:rPr lang="en-US" altLang="el-GR" sz="2700"/>
              <a:t>Because of finite turn-on time and turn-off time of switches, you wait a </a:t>
            </a:r>
            <a:r>
              <a:rPr lang="en-US" altLang="el-GR" sz="2700">
                <a:solidFill>
                  <a:srgbClr val="F92E05"/>
                </a:solidFill>
              </a:rPr>
              <a:t>blanking time</a:t>
            </a:r>
            <a:r>
              <a:rPr lang="en-US" altLang="el-GR" sz="2700"/>
              <a:t>, t</a:t>
            </a:r>
            <a:r>
              <a:rPr lang="en-US" altLang="el-GR" sz="2700" baseline="-25000">
                <a:sym typeface="Symbol" panose="05050102010706020507" pitchFamily="18" charset="2"/>
              </a:rPr>
              <a:t>d</a:t>
            </a:r>
            <a:r>
              <a:rPr lang="en-US" altLang="el-GR" sz="2700">
                <a:sym typeface="Symbol" panose="05050102010706020507" pitchFamily="18" charset="2"/>
              </a:rPr>
              <a:t> after switching one switch off in a leg before switching on the other switch in the same leg. The blanking time will </a:t>
            </a:r>
            <a:r>
              <a:rPr lang="en-US" altLang="el-GR" sz="2700">
                <a:solidFill>
                  <a:srgbClr val="F92E05"/>
                </a:solidFill>
                <a:sym typeface="Symbol" panose="05050102010706020507" pitchFamily="18" charset="2"/>
              </a:rPr>
              <a:t>increase</a:t>
            </a:r>
            <a:r>
              <a:rPr lang="en-US" altLang="el-GR" sz="2700">
                <a:solidFill>
                  <a:srgbClr val="FFFF00"/>
                </a:solidFill>
                <a:sym typeface="Symbol" panose="05050102010706020507" pitchFamily="18" charset="2"/>
              </a:rPr>
              <a:t> </a:t>
            </a:r>
            <a:r>
              <a:rPr lang="en-US" altLang="el-GR" sz="2700">
                <a:sym typeface="Symbol" panose="05050102010706020507" pitchFamily="18" charset="2"/>
              </a:rPr>
              <a:t>or </a:t>
            </a:r>
            <a:r>
              <a:rPr lang="en-US" altLang="el-GR" sz="2700">
                <a:solidFill>
                  <a:srgbClr val="F92E05"/>
                </a:solidFill>
                <a:sym typeface="Symbol" panose="05050102010706020507" pitchFamily="18" charset="2"/>
              </a:rPr>
              <a:t>decrease</a:t>
            </a:r>
            <a:r>
              <a:rPr lang="en-US" altLang="el-GR" sz="2700">
                <a:sym typeface="Symbol" panose="05050102010706020507" pitchFamily="18" charset="2"/>
              </a:rPr>
              <a:t> the output slightly depending on the </a:t>
            </a:r>
            <a:r>
              <a:rPr lang="en-US" altLang="el-GR" sz="2700">
                <a:solidFill>
                  <a:srgbClr val="F92E05"/>
                </a:solidFill>
                <a:sym typeface="Symbol" panose="05050102010706020507" pitchFamily="18" charset="2"/>
              </a:rPr>
              <a:t>direction</a:t>
            </a:r>
            <a:r>
              <a:rPr lang="en-US" altLang="el-GR" sz="2700">
                <a:sym typeface="Symbol" panose="05050102010706020507" pitchFamily="18" charset="2"/>
              </a:rPr>
              <a:t> of the load current.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500">
                <a:sym typeface="Symbol" panose="05050102010706020507" pitchFamily="18" charset="2"/>
              </a:rPr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>
                <a:sym typeface="Symbol" panose="05050102010706020507" pitchFamily="18" charset="2"/>
              </a:rPr>
              <a:t>   </a:t>
            </a:r>
            <a:r>
              <a:rPr lang="en-US" altLang="el-GR" sz="2700">
                <a:sym typeface="Symbol" panose="05050102010706020507" pitchFamily="18" charset="2"/>
              </a:rPr>
              <a:t>Also, additional high frequencies appear in the output waveform.</a:t>
            </a:r>
            <a:endParaRPr lang="en-US" altLang="el-GR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1199</TotalTime>
  <Words>1481</Words>
  <Application>Microsoft Office PowerPoint</Application>
  <PresentationFormat>On-screen Show (4:3)</PresentationFormat>
  <Paragraphs>202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Times New Roman</vt:lpstr>
      <vt:lpstr>Verdana</vt:lpstr>
      <vt:lpstr>Wingdings</vt:lpstr>
      <vt:lpstr>Eclipse</vt:lpstr>
      <vt:lpstr>Equation</vt:lpstr>
      <vt:lpstr>ELGC06</vt:lpstr>
      <vt:lpstr>  PWM Principle</vt:lpstr>
      <vt:lpstr>        PWM Principle (cont’d)</vt:lpstr>
      <vt:lpstr>      Single Phase Half-Bridge Inverter</vt:lpstr>
      <vt:lpstr> Single Phase Full-Bridge Inverter</vt:lpstr>
      <vt:lpstr>             Square Wave Inverter</vt:lpstr>
      <vt:lpstr>Bipolar PWM Switching </vt:lpstr>
      <vt:lpstr>Bipolar PWM Switching (cont’d)</vt:lpstr>
      <vt:lpstr>              Dead Time Effect</vt:lpstr>
      <vt:lpstr>          Dead Time Effect (cont’d)</vt:lpstr>
      <vt:lpstr>      Dead Time Effect (cont’d)</vt:lpstr>
      <vt:lpstr>     Selective Harmonic Elimination</vt:lpstr>
      <vt:lpstr>Selective Harmonic Elimination (cont’d)</vt:lpstr>
      <vt:lpstr>Selective Harmonic Elimination (cont’d)</vt:lpstr>
      <vt:lpstr>Selective Harmonic Elimination (cont’d)</vt:lpstr>
      <vt:lpstr>Selective Harmonic Elimination (cont’d)</vt:lpstr>
      <vt:lpstr>Selective Harmonic Elimination (cont’d)</vt:lpstr>
      <vt:lpstr>Selective Harmonic Elimination (cont’d)</vt:lpstr>
      <vt:lpstr>       Current Regulated PWM</vt:lpstr>
      <vt:lpstr>Instantaneous Current Control</vt:lpstr>
      <vt:lpstr>Instantaneous Current Control (cont’d)</vt:lpstr>
      <vt:lpstr>Hysteresis-Band Current Control</vt:lpstr>
      <vt:lpstr>Hysteresis-Band Control (cont’d)</vt:lpstr>
      <vt:lpstr>Hysteresis-Band Control (cont’d)</vt:lpstr>
      <vt:lpstr>Hysteresis-Band Control (cont’d)</vt:lpstr>
      <vt:lpstr>Hysteresis-Band Control (cont’d)</vt:lpstr>
      <vt:lpstr>Hysteresis-Band Control (cont’d)</vt:lpstr>
      <vt:lpstr>Hysteresis-Band Control (cont’d)</vt:lpstr>
      <vt:lpstr>        Sigma Delta Modulation</vt:lpstr>
      <vt:lpstr>  Output Ripple</vt:lpstr>
      <vt:lpstr> Output Ripple (cont’d)</vt:lpstr>
    </vt:vector>
  </TitlesOfParts>
  <Company>NJIT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Microelectromechanical Devices</dc:title>
  <dc:creator>Ankineedu Maganti</dc:creator>
  <cp:lastModifiedBy>User</cp:lastModifiedBy>
  <cp:revision>106</cp:revision>
  <cp:lastPrinted>2004-01-13T15:25:20Z</cp:lastPrinted>
  <dcterms:created xsi:type="dcterms:W3CDTF">2003-08-04T01:49:55Z</dcterms:created>
  <dcterms:modified xsi:type="dcterms:W3CDTF">2021-09-30T09:50:29Z</dcterms:modified>
</cp:coreProperties>
</file>