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2" r:id="rId1"/>
  </p:sldMasterIdLst>
  <p:notesMasterIdLst>
    <p:notesMasterId r:id="rId62"/>
  </p:notesMasterIdLst>
  <p:handoutMasterIdLst>
    <p:handoutMasterId r:id="rId63"/>
  </p:handoutMasterIdLst>
  <p:sldIdLst>
    <p:sldId id="427" r:id="rId2"/>
    <p:sldId id="492" r:id="rId3"/>
    <p:sldId id="476" r:id="rId4"/>
    <p:sldId id="464" r:id="rId5"/>
    <p:sldId id="465" r:id="rId6"/>
    <p:sldId id="466" r:id="rId7"/>
    <p:sldId id="504" r:id="rId8"/>
    <p:sldId id="505" r:id="rId9"/>
    <p:sldId id="431" r:id="rId10"/>
    <p:sldId id="477" r:id="rId11"/>
    <p:sldId id="513" r:id="rId12"/>
    <p:sldId id="551" r:id="rId13"/>
    <p:sldId id="429" r:id="rId14"/>
    <p:sldId id="469" r:id="rId15"/>
    <p:sldId id="430" r:id="rId16"/>
    <p:sldId id="470" r:id="rId17"/>
    <p:sldId id="467" r:id="rId18"/>
    <p:sldId id="478" r:id="rId19"/>
    <p:sldId id="471" r:id="rId20"/>
    <p:sldId id="472" r:id="rId21"/>
    <p:sldId id="546" r:id="rId22"/>
    <p:sldId id="514" r:id="rId23"/>
    <p:sldId id="515" r:id="rId24"/>
    <p:sldId id="517" r:id="rId25"/>
    <p:sldId id="518" r:id="rId26"/>
    <p:sldId id="519" r:id="rId27"/>
    <p:sldId id="511" r:id="rId28"/>
    <p:sldId id="512" r:id="rId29"/>
    <p:sldId id="507" r:id="rId30"/>
    <p:sldId id="508" r:id="rId31"/>
    <p:sldId id="509" r:id="rId32"/>
    <p:sldId id="510" r:id="rId33"/>
    <p:sldId id="543" r:id="rId34"/>
    <p:sldId id="544" r:id="rId35"/>
    <p:sldId id="545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3" r:id="rId48"/>
    <p:sldId id="534" r:id="rId49"/>
    <p:sldId id="535" r:id="rId50"/>
    <p:sldId id="536" r:id="rId51"/>
    <p:sldId id="537" r:id="rId52"/>
    <p:sldId id="538" r:id="rId53"/>
    <p:sldId id="539" r:id="rId54"/>
    <p:sldId id="540" r:id="rId55"/>
    <p:sldId id="541" r:id="rId56"/>
    <p:sldId id="542" r:id="rId57"/>
    <p:sldId id="547" r:id="rId58"/>
    <p:sldId id="548" r:id="rId59"/>
    <p:sldId id="549" r:id="rId60"/>
    <p:sldId id="550" r:id="rId61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0099"/>
    <a:srgbClr val="CC0000"/>
    <a:srgbClr val="FF3399"/>
    <a:srgbClr val="FF0066"/>
    <a:srgbClr val="99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288" autoAdjust="0"/>
    <p:restoredTop sz="94660"/>
  </p:normalViewPr>
  <p:slideViewPr>
    <p:cSldViewPr>
      <p:cViewPr varScale="1">
        <p:scale>
          <a:sx n="113" d="100"/>
          <a:sy n="113" d="100"/>
        </p:scale>
        <p:origin x="234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4.emf"/><Relationship Id="rId1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b" anchorCtr="0" compatLnSpc="1">
            <a:prstTxWarp prst="textNoShape">
              <a:avLst/>
            </a:prstTxWarp>
          </a:bodyPr>
          <a:lstStyle>
            <a:lvl1pPr defTabSz="957263" eaLnBrk="0" hangingPunct="0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/>
            </a:lvl1pPr>
          </a:lstStyle>
          <a:p>
            <a:pPr>
              <a:defRPr/>
            </a:pPr>
            <a:fld id="{F06A08B7-EBAE-458F-8C85-83E6C12352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63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90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noProof="0" smtClean="0"/>
              <a:t>Click to edit Master text styles</a:t>
            </a:r>
          </a:p>
          <a:p>
            <a:pPr lvl="1"/>
            <a:r>
              <a:rPr lang="en-US" altLang="ar-SA" noProof="0" smtClean="0"/>
              <a:t>Second level</a:t>
            </a:r>
          </a:p>
          <a:p>
            <a:pPr lvl="2"/>
            <a:r>
              <a:rPr lang="en-US" altLang="ar-SA" noProof="0" smtClean="0"/>
              <a:t>Third level</a:t>
            </a:r>
          </a:p>
          <a:p>
            <a:pPr lvl="3"/>
            <a:r>
              <a:rPr lang="en-US" altLang="ar-SA" noProof="0" smtClean="0"/>
              <a:t>Fourth level</a:t>
            </a:r>
          </a:p>
          <a:p>
            <a:pPr lvl="4"/>
            <a:r>
              <a:rPr lang="en-US" altLang="ar-SA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0" tIns="47875" rIns="95750" bIns="47875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pPr>
              <a:defRPr/>
            </a:pPr>
            <a:fld id="{31192D8B-898A-40E6-9B60-D6D8E925047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656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0E38807-0829-4BE3-ADF3-F598225B4229}" type="slidenum">
              <a:rPr lang="ar-SA" altLang="en-US" sz="1300" smtClean="0"/>
              <a:pPr eaLnBrk="1" hangingPunct="1"/>
              <a:t>1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55043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C440C5E-1FBD-4846-8CD8-44621A83888B}" type="slidenum">
              <a:rPr lang="ar-SA" altLang="en-US" sz="1300" smtClean="0"/>
              <a:pPr eaLnBrk="1" hangingPunct="1"/>
              <a:t>13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26221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53E557D-BFBE-4D6D-90E6-FF1FE27FCA90}" type="slidenum">
              <a:rPr lang="ar-SA" altLang="en-US" sz="1300" smtClean="0"/>
              <a:pPr eaLnBrk="1" hangingPunct="1"/>
              <a:t>14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91949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135DAAF-A22F-4634-873D-34E72760E54A}" type="slidenum">
              <a:rPr lang="ar-SA" altLang="en-US" sz="1300" smtClean="0"/>
              <a:pPr eaLnBrk="1" hangingPunct="1"/>
              <a:t>15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15914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5A1349F-CDB8-4B90-AD5B-BC1D9CF103EA}" type="slidenum">
              <a:rPr lang="ar-SA" altLang="en-US" sz="1300" smtClean="0"/>
              <a:pPr eaLnBrk="1" hangingPunct="1"/>
              <a:t>16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416051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3509E39-595D-42FE-889E-5ECBB58C8B1B}" type="slidenum">
              <a:rPr lang="ar-SA" altLang="en-US" sz="1300" smtClean="0"/>
              <a:pPr eaLnBrk="1" hangingPunct="1"/>
              <a:t>17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93635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6FDEA6E-84AC-4C33-8C8E-7B269DE98058}" type="slidenum">
              <a:rPr lang="en-US" altLang="el-GR" sz="1300" smtClean="0"/>
              <a:pPr eaLnBrk="1" hangingPunct="1"/>
              <a:t>18</a:t>
            </a:fld>
            <a:endParaRPr lang="en-US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418403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3868086-1518-460C-B649-5335144AC29C}" type="slidenum">
              <a:rPr lang="ar-SA" altLang="en-US" sz="1300" smtClean="0"/>
              <a:pPr eaLnBrk="1" hangingPunct="1"/>
              <a:t>19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33103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328262F-3F53-46E6-8C9D-411062012E60}" type="slidenum">
              <a:rPr lang="ar-SA" altLang="en-US" sz="1300" smtClean="0"/>
              <a:pPr eaLnBrk="1" hangingPunct="1"/>
              <a:t>20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484195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2960DD6-2C31-4BCA-8C05-5EB5D2A9A665}" type="slidenum">
              <a:rPr lang="ar-SA" altLang="el-GR" smtClean="0">
                <a:latin typeface="Arial" charset="0"/>
              </a:rPr>
              <a:pPr eaLnBrk="1" hangingPunct="1"/>
              <a:t>22</a:t>
            </a:fld>
            <a:endParaRPr lang="en-US" altLang="el-GR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31" y="4723023"/>
            <a:ext cx="5454477" cy="4473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995270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15BABF5-D7F8-4503-8769-695BE7FEBA9D}" type="slidenum">
              <a:rPr lang="ar-SA" altLang="el-GR" smtClean="0">
                <a:latin typeface="Arial" charset="0"/>
              </a:rPr>
              <a:pPr eaLnBrk="1" hangingPunct="1"/>
              <a:t>23</a:t>
            </a:fld>
            <a:endParaRPr lang="en-US" altLang="el-GR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31" y="4723023"/>
            <a:ext cx="5454477" cy="4473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98330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3FE85A2-321B-481F-9C21-8540EE57324C}" type="slidenum">
              <a:rPr lang="ar-SA" altLang="en-US" sz="1300" smtClean="0"/>
              <a:pPr eaLnBrk="1" hangingPunct="1"/>
              <a:t>2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651722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75CDF34-C362-4AFF-998E-19D1BA50249C}" type="slidenum">
              <a:rPr lang="ar-SA" altLang="el-GR" smtClean="0">
                <a:latin typeface="Arial" charset="0"/>
              </a:rPr>
              <a:pPr eaLnBrk="1" hangingPunct="1"/>
              <a:t>24</a:t>
            </a:fld>
            <a:endParaRPr lang="en-US" altLang="el-GR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31" y="4723023"/>
            <a:ext cx="5454477" cy="4473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82550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63F848F-761D-4CD9-85B4-7C66CCDA252A}" type="slidenum">
              <a:rPr lang="ar-SA" altLang="el-GR" smtClean="0">
                <a:latin typeface="Arial" charset="0"/>
              </a:rPr>
              <a:pPr eaLnBrk="1" hangingPunct="1"/>
              <a:t>25</a:t>
            </a:fld>
            <a:endParaRPr lang="en-US" altLang="el-GR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31" y="4723023"/>
            <a:ext cx="5454477" cy="4473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246772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D285AF1-407A-4C07-B252-BE1B1677D769}" type="slidenum">
              <a:rPr lang="ar-SA" altLang="el-GR" smtClean="0">
                <a:latin typeface="Arial" charset="0"/>
              </a:rPr>
              <a:pPr eaLnBrk="1" hangingPunct="1"/>
              <a:t>26</a:t>
            </a:fld>
            <a:endParaRPr lang="en-US" altLang="el-GR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31" y="4723023"/>
            <a:ext cx="5454477" cy="4473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21552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706C6A6-276F-4F09-8396-BCEBF2630324}" type="slidenum">
              <a:rPr lang="ar-SA" altLang="en-US" sz="1300" smtClean="0"/>
              <a:pPr eaLnBrk="1" hangingPunct="1"/>
              <a:t>3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58706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2AC7D24-78E8-4DE3-9D6A-8F67B36EEA54}" type="slidenum">
              <a:rPr lang="ar-SA" altLang="en-US" sz="1300" smtClean="0"/>
              <a:pPr eaLnBrk="1" hangingPunct="1"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37090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C1B7C23-6008-4E33-A445-BDD08AA68E44}" type="slidenum">
              <a:rPr lang="ar-SA" altLang="en-US" sz="1300" smtClean="0"/>
              <a:pPr eaLnBrk="1" hangingPunct="1"/>
              <a:t>5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77302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DE1C390-1FD5-4411-B6A5-9881F1D1041D}" type="slidenum">
              <a:rPr lang="ar-SA" altLang="en-US" sz="1300" smtClean="0"/>
              <a:pPr eaLnBrk="1" hangingPunct="1"/>
              <a:t>6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08704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5D3BA3D-45AD-4D8C-8E27-996E8B156DB5}" type="slidenum">
              <a:rPr lang="ar-SA" altLang="en-US" sz="1300" smtClean="0"/>
              <a:pPr eaLnBrk="1" hangingPunct="1"/>
              <a:t>9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39715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Times New Roman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FDD76B1-E927-469A-9608-886FCC87503A}" type="slidenum">
              <a:rPr lang="ar-SA" altLang="en-US" sz="1300" smtClean="0"/>
              <a:pPr eaLnBrk="1" hangingPunct="1"/>
              <a:t>10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76611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648986E-5E38-4E19-9F9C-10545DD5E1C0}" type="slidenum">
              <a:rPr lang="ar-SA" altLang="el-GR" smtClean="0">
                <a:latin typeface="Arial" charset="0"/>
              </a:rPr>
              <a:pPr eaLnBrk="1" hangingPunct="1"/>
              <a:t>11</a:t>
            </a:fld>
            <a:endParaRPr lang="en-US" altLang="el-GR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31" y="4723023"/>
            <a:ext cx="5454477" cy="44731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92227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B5B7451-3758-4129-BCD7-18F30FD5B0A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98726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8A36-7FB5-47CF-BB0B-8380226EF64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996305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8C29-0DAA-4A50-81E9-AC5D0C20120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830414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7DF3C8-7F1D-453D-BE7F-00D60BFB2FA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63209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7610C3B-A6ED-4FD4-9965-73855FD899BB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50855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867E5-300A-4CBF-9B90-00E2B917F5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3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07DE-9DE1-4ECD-BC70-D5C62A01CB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2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7AD2D7-63D6-472E-B115-15B71D94DB6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1402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050CC1-36B6-43EB-B52A-50878C5B45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32919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73268-D41A-4902-9D0A-494890D3C4F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44467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65F7-025D-46B6-A2B1-21063BEB72B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017611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D317-2B50-45AF-A9DA-E737A04119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98295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E844-4A47-48F4-B3B1-2B70CBC85C7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795597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0343-DC12-42D9-98C5-56C41831114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246213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4397-3D84-4B77-BF24-4958CCD0818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214038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5B08-905B-4063-A6F8-D2AB0406531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188187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6F47F3-D271-4AF7-9FEF-0719F8AA3B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emf"/><Relationship Id="rId4" Type="http://schemas.openxmlformats.org/officeDocument/2006/relationships/oleObject" Target="../embeddings/Microsoft_Excel_97-2003_Worksheet1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6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7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2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412776"/>
            <a:ext cx="7772400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 sz="4800" cap="none" dirty="0" smtClean="0">
                <a:solidFill>
                  <a:schemeClr val="accent2">
                    <a:lumMod val="75000"/>
                  </a:schemeClr>
                </a:solidFill>
                <a:latin typeface="Arno Pro Caption" pitchFamily="18" charset="0"/>
              </a:rPr>
              <a:t>Ordinary Differential Equations  (ODEs)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178471"/>
          </a:xfrm>
        </p:spPr>
        <p:txBody>
          <a:bodyPr anchor="t"/>
          <a:lstStyle/>
          <a:p>
            <a:pPr marL="457200" indent="-457200">
              <a:buAutoNum type="arabicPeriod"/>
            </a:pPr>
            <a:r>
              <a:rPr lang="en-US" sz="2800" b="1" dirty="0" err="1" smtClean="0">
                <a:solidFill>
                  <a:srgbClr val="000099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sz="2800" b="1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 Methods</a:t>
            </a:r>
          </a:p>
          <a:p>
            <a:pPr marL="457200" indent="-457200">
              <a:buAutoNum type="arabicPeriod"/>
            </a:pPr>
            <a:r>
              <a:rPr lang="en-US" sz="2800" b="1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Boundary Value Problems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b="1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Shooting Methods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sz="2800" b="1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Finite Difference Methods</a:t>
            </a:r>
          </a:p>
          <a:p>
            <a:pPr marL="914400" lvl="1" indent="-457200">
              <a:buAutoNum type="romanLcPeriod"/>
            </a:pPr>
            <a:endParaRPr lang="el-GR" sz="2800" b="1" dirty="0">
              <a:solidFill>
                <a:srgbClr val="000099"/>
              </a:solidFill>
              <a:latin typeface="Arno Pro Caption" panose="020205020405060204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732240" y="630932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EB5B7451-3758-4129-BCD7-18F30FD5B0A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1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34405"/>
            <a:ext cx="244749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no Pro Caption" panose="02020502040506020403" pitchFamily="18" charset="0"/>
              </a:rPr>
              <a:t>Δ.Π.Θ. – ΤΜΗΜΑ Μ.Π.Δ.</a:t>
            </a:r>
          </a:p>
          <a:p>
            <a:r>
              <a:rPr lang="el-GR" sz="1600" b="1" dirty="0" smtClean="0">
                <a:latin typeface="Arno Pro Caption" panose="02020502040506020403" pitchFamily="18" charset="0"/>
              </a:rPr>
              <a:t>Αριθμητική Ανάλυση</a:t>
            </a:r>
          </a:p>
          <a:p>
            <a:r>
              <a:rPr lang="el-GR" sz="1600" dirty="0" err="1" smtClean="0">
                <a:latin typeface="Arno Pro Caption" panose="02020502040506020403" pitchFamily="18" charset="0"/>
              </a:rPr>
              <a:t>Ακαδ</a:t>
            </a:r>
            <a:r>
              <a:rPr lang="el-GR" sz="1600" dirty="0" smtClean="0">
                <a:latin typeface="Arno Pro Caption" panose="02020502040506020403" pitchFamily="18" charset="0"/>
              </a:rPr>
              <a:t>. Έτος 20</a:t>
            </a:r>
            <a:r>
              <a:rPr lang="en-US" sz="1600" dirty="0" smtClean="0">
                <a:latin typeface="Arno Pro Caption" panose="02020502040506020403" pitchFamily="18" charset="0"/>
              </a:rPr>
              <a:t>2</a:t>
            </a:r>
            <a:r>
              <a:rPr lang="el-GR" sz="1600" smtClean="0">
                <a:latin typeface="Arno Pro Caption" panose="02020502040506020403" pitchFamily="18" charset="0"/>
              </a:rPr>
              <a:t>3-2024</a:t>
            </a:r>
            <a:endParaRPr lang="el-GR" sz="1600" dirty="0">
              <a:latin typeface="Arno Pro Caption" panose="02020502040506020403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z="3200" dirty="0" err="1" smtClean="0">
                <a:solidFill>
                  <a:srgbClr val="000099"/>
                </a:solidFill>
                <a:latin typeface="Arno Pro Caption" pitchFamily="18" charset="0"/>
              </a:rPr>
              <a:t>Runge-Kutta</a:t>
            </a:r>
            <a:r>
              <a:rPr lang="en-US" altLang="ar-SA" sz="3200" dirty="0" smtClean="0">
                <a:solidFill>
                  <a:srgbClr val="000099"/>
                </a:solidFill>
                <a:latin typeface="Arno Pro Caption" pitchFamily="18" charset="0"/>
              </a:rPr>
              <a:t> Methods</a:t>
            </a:r>
          </a:p>
        </p:txBody>
      </p:sp>
      <p:graphicFrame>
        <p:nvGraphicFramePr>
          <p:cNvPr id="26627" name="Object 47"/>
          <p:cNvGraphicFramePr>
            <a:graphicFrameLocks noGrp="1" noChangeAspect="1"/>
          </p:cNvGraphicFramePr>
          <p:nvPr>
            <p:ph idx="1"/>
          </p:nvPr>
        </p:nvGraphicFramePr>
        <p:xfrm>
          <a:off x="900113" y="1341438"/>
          <a:ext cx="42481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Equation" r:id="rId4" imgW="2159000" imgH="393700" progId="Equation.3">
                  <p:embed/>
                </p:oleObj>
              </mc:Choice>
              <mc:Fallback>
                <p:oleObj name="Equation" r:id="rId4" imgW="2159000" imgH="3937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4248150" cy="774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125538"/>
            <a:ext cx="8820150" cy="5399087"/>
          </a:xfrm>
        </p:spPr>
        <p:txBody>
          <a:bodyPr/>
          <a:lstStyle/>
          <a:p>
            <a:pPr eaLnBrk="1" hangingPunct="1"/>
            <a:endParaRPr lang="en-US" altLang="el-GR" sz="2800" dirty="0" smtClean="0"/>
          </a:p>
          <a:p>
            <a:pPr eaLnBrk="1" hangingPunct="1"/>
            <a:endParaRPr lang="en-US" altLang="el-GR" sz="2800" dirty="0" smtClean="0"/>
          </a:p>
          <a:p>
            <a:pPr eaLnBrk="1" hangingPunct="1"/>
            <a:endParaRPr lang="en-US" altLang="el-GR" sz="2800" dirty="0" smtClean="0"/>
          </a:p>
          <a:p>
            <a:pPr eaLnBrk="1" hangingPunct="1"/>
            <a:r>
              <a:rPr lang="en-US" altLang="el-GR" sz="2800" dirty="0" smtClean="0">
                <a:latin typeface="Arno Pro Caption" pitchFamily="18" charset="0"/>
              </a:rPr>
              <a:t>We can choose an infinite number of values for </a:t>
            </a:r>
            <a:r>
              <a:rPr lang="en-US" altLang="el-GR" sz="2800" i="1" dirty="0" smtClean="0">
                <a:latin typeface="Arno Pro Caption" pitchFamily="18" charset="0"/>
              </a:rPr>
              <a:t>a</a:t>
            </a:r>
            <a:r>
              <a:rPr lang="en-US" altLang="el-GR" sz="2800" i="1" baseline="-25000" dirty="0" smtClean="0">
                <a:latin typeface="Arno Pro Caption" pitchFamily="18" charset="0"/>
              </a:rPr>
              <a:t>2 </a:t>
            </a:r>
            <a:r>
              <a:rPr lang="en-US" altLang="el-GR" sz="2800" dirty="0" smtClean="0">
                <a:latin typeface="Arno Pro Caption" pitchFamily="18" charset="0"/>
              </a:rPr>
              <a:t>, there are an infinite number of second-order RK methods.</a:t>
            </a:r>
          </a:p>
          <a:p>
            <a:pPr eaLnBrk="1" hangingPunct="1"/>
            <a:r>
              <a:rPr lang="en-US" altLang="el-GR" sz="2800" dirty="0" smtClean="0">
                <a:latin typeface="Arno Pro Caption" pitchFamily="18" charset="0"/>
              </a:rPr>
              <a:t>Every version would yield exactly </a:t>
            </a:r>
            <a:r>
              <a:rPr lang="en-US" altLang="el-GR" sz="2800" b="1" dirty="0" smtClean="0">
                <a:latin typeface="Arno Pro Caption" pitchFamily="18" charset="0"/>
              </a:rPr>
              <a:t>the same results</a:t>
            </a:r>
            <a:r>
              <a:rPr lang="en-US" altLang="el-GR" sz="2800" dirty="0" smtClean="0">
                <a:latin typeface="Arno Pro Caption" pitchFamily="18" charset="0"/>
              </a:rPr>
              <a:t> if the solution to ODE were </a:t>
            </a:r>
            <a:r>
              <a:rPr lang="en-US" altLang="el-GR" sz="2800" b="1" dirty="0" smtClean="0">
                <a:latin typeface="Arno Pro Caption" pitchFamily="18" charset="0"/>
              </a:rPr>
              <a:t>quadratic</a:t>
            </a:r>
            <a:r>
              <a:rPr lang="en-US" altLang="el-GR" sz="2800" dirty="0" smtClean="0">
                <a:latin typeface="Arno Pro Caption" pitchFamily="18" charset="0"/>
              </a:rPr>
              <a:t>, </a:t>
            </a:r>
            <a:r>
              <a:rPr lang="en-US" altLang="el-GR" sz="2800" b="1" dirty="0" smtClean="0">
                <a:latin typeface="Arno Pro Caption" pitchFamily="18" charset="0"/>
              </a:rPr>
              <a:t>linear</a:t>
            </a:r>
            <a:r>
              <a:rPr lang="en-US" altLang="el-GR" sz="2800" dirty="0" smtClean="0">
                <a:latin typeface="Arno Pro Caption" pitchFamily="18" charset="0"/>
              </a:rPr>
              <a:t>, or </a:t>
            </a:r>
            <a:r>
              <a:rPr lang="en-US" altLang="el-GR" sz="2800" b="1" dirty="0" smtClean="0">
                <a:latin typeface="Arno Pro Caption" pitchFamily="18" charset="0"/>
              </a:rPr>
              <a:t>a constant</a:t>
            </a:r>
            <a:r>
              <a:rPr lang="en-US" altLang="el-GR" sz="2800" dirty="0" smtClean="0">
                <a:latin typeface="Arno Pro Caption" pitchFamily="18" charset="0"/>
              </a:rPr>
              <a:t>.</a:t>
            </a:r>
          </a:p>
          <a:p>
            <a:pPr eaLnBrk="1" hangingPunct="1"/>
            <a:r>
              <a:rPr lang="en-US" altLang="el-GR" sz="2800" dirty="0" smtClean="0">
                <a:latin typeface="Arno Pro Caption" pitchFamily="18" charset="0"/>
              </a:rPr>
              <a:t>However, they yield different results if the solution is more complicated (typically the case).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200" b="1" dirty="0" smtClean="0">
                <a:latin typeface="Arno Pro Caption" panose="02020502040506020403" pitchFamily="18" charset="0"/>
              </a:rPr>
              <a:t>2</a:t>
            </a:r>
            <a:r>
              <a:rPr lang="en-US" altLang="el-GR" sz="3200" b="1" baseline="30000" dirty="0" smtClean="0">
                <a:latin typeface="Arno Pro Caption" panose="02020502040506020403" pitchFamily="18" charset="0"/>
              </a:rPr>
              <a:t>nd</a:t>
            </a:r>
            <a:r>
              <a:rPr lang="en-US" altLang="el-GR" sz="3200" b="1" dirty="0" smtClean="0">
                <a:latin typeface="Arno Pro Caption" panose="02020502040506020403" pitchFamily="18" charset="0"/>
              </a:rPr>
              <a:t> Order </a:t>
            </a:r>
            <a:r>
              <a:rPr lang="en-US" altLang="el-GR" sz="3200" b="1" dirty="0" err="1" smtClean="0">
                <a:latin typeface="Arno Pro Caption" panose="02020502040506020403" pitchFamily="18" charset="0"/>
              </a:rPr>
              <a:t>Runge-Kutta</a:t>
            </a:r>
            <a:endParaRPr lang="en-US" altLang="el-GR" sz="3200" b="1" dirty="0" smtClean="0">
              <a:latin typeface="Arno Pro Caption" panose="02020502040506020403" pitchFamily="18" charset="0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457200" y="1447800"/>
            <a:ext cx="8077200" cy="480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600" b="1">
                <a:latin typeface="Arno Pro Caption" panose="02020502040506020403" pitchFamily="18" charset="0"/>
              </a:rPr>
              <a:t> </a:t>
            </a: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  <a:p>
            <a:pPr algn="ctr" eaLnBrk="1" hangingPunct="1"/>
            <a:endParaRPr lang="en-US" altLang="el-GR" sz="1600" b="1">
              <a:latin typeface="Arno Pro Caption" panose="02020502040506020403" pitchFamily="18" charset="0"/>
            </a:endParaRPr>
          </a:p>
        </p:txBody>
      </p:sp>
      <p:graphicFrame>
        <p:nvGraphicFramePr>
          <p:cNvPr id="17410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840300"/>
              </p:ext>
            </p:extLst>
          </p:nvPr>
        </p:nvGraphicFramePr>
        <p:xfrm>
          <a:off x="673100" y="1676400"/>
          <a:ext cx="7551738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8" name="Equation" r:id="rId4" imgW="3200400" imgH="1549080" progId="Equation.DSMT4">
                  <p:embed/>
                </p:oleObj>
              </mc:Choice>
              <mc:Fallback>
                <p:oleObj name="Equation" r:id="rId4" imgW="320040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676400"/>
                        <a:ext cx="7551738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7205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28675"/>
          </a:xfrm>
        </p:spPr>
        <p:txBody>
          <a:bodyPr/>
          <a:lstStyle/>
          <a:p>
            <a:pPr eaLnBrk="1" hangingPunct="1"/>
            <a:r>
              <a:rPr lang="en-US" altLang="ar-SA" sz="3200" dirty="0" err="1" smtClean="0">
                <a:solidFill>
                  <a:srgbClr val="000099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altLang="ar-SA" sz="3200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 Methods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784225"/>
            <a:ext cx="88106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0127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4752975" cy="756320"/>
          </a:xfrm>
        </p:spPr>
        <p:txBody>
          <a:bodyPr/>
          <a:lstStyle/>
          <a:p>
            <a:pPr algn="l" eaLnBrk="1" hangingPunct="1"/>
            <a:r>
              <a:rPr lang="en-US" altLang="ar-SA" sz="3200" dirty="0" err="1" smtClean="0">
                <a:solidFill>
                  <a:srgbClr val="000099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altLang="ar-SA" sz="3200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 Methods</a:t>
            </a:r>
          </a:p>
        </p:txBody>
      </p:sp>
      <p:sp>
        <p:nvSpPr>
          <p:cNvPr id="28676" name="Rectangle 4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4679950" cy="30956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</a:pPr>
            <a:r>
              <a:rPr lang="en-US" altLang="ar-SA" b="1" dirty="0" err="1" smtClean="0">
                <a:solidFill>
                  <a:srgbClr val="CC0000"/>
                </a:solidFill>
                <a:latin typeface="Arno Pro Caption" panose="02020502040506020403" pitchFamily="18" charset="0"/>
              </a:rPr>
              <a:t>Heun’s</a:t>
            </a:r>
            <a:r>
              <a:rPr lang="en-US" altLang="ar-SA" b="1" dirty="0" smtClean="0">
                <a:solidFill>
                  <a:srgbClr val="CC0000"/>
                </a:solidFill>
                <a:latin typeface="Arno Pro Caption" panose="02020502040506020403" pitchFamily="18" charset="0"/>
              </a:rPr>
              <a:t> Method:</a:t>
            </a:r>
          </a:p>
          <a:p>
            <a:pPr eaLnBrk="1" hangingPunct="1">
              <a:buFontTx/>
              <a:buNone/>
            </a:pPr>
            <a:r>
              <a:rPr lang="en-US" altLang="el-GR" dirty="0" smtClean="0">
                <a:latin typeface="Arno Pro Caption" panose="02020502040506020403" pitchFamily="18" charset="0"/>
              </a:rPr>
              <a:t>  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Involves the determination of two derivatives for the interval at the initial point and the end point.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5029200" y="381000"/>
            <a:ext cx="4038600" cy="3059113"/>
            <a:chOff x="3168" y="240"/>
            <a:chExt cx="2544" cy="1927"/>
          </a:xfrm>
        </p:grpSpPr>
        <p:sp>
          <p:nvSpPr>
            <p:cNvPr id="28706" name="Line 11"/>
            <p:cNvSpPr>
              <a:spLocks noChangeShapeType="1"/>
            </p:cNvSpPr>
            <p:nvPr/>
          </p:nvSpPr>
          <p:spPr bwMode="auto">
            <a:xfrm flipV="1">
              <a:off x="3360" y="343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07" name="Line 12"/>
            <p:cNvSpPr>
              <a:spLocks noChangeShapeType="1"/>
            </p:cNvSpPr>
            <p:nvPr/>
          </p:nvSpPr>
          <p:spPr bwMode="auto">
            <a:xfrm>
              <a:off x="3168" y="1927"/>
              <a:ext cx="2400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08" name="Text Box 13"/>
            <p:cNvSpPr txBox="1">
              <a:spLocks noChangeArrowheads="1"/>
            </p:cNvSpPr>
            <p:nvPr/>
          </p:nvSpPr>
          <p:spPr bwMode="auto">
            <a:xfrm>
              <a:off x="3408" y="24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y</a:t>
              </a:r>
            </a:p>
          </p:txBody>
        </p:sp>
        <p:sp>
          <p:nvSpPr>
            <p:cNvPr id="28709" name="Freeform 15"/>
            <p:cNvSpPr>
              <a:spLocks/>
            </p:cNvSpPr>
            <p:nvPr/>
          </p:nvSpPr>
          <p:spPr bwMode="auto">
            <a:xfrm>
              <a:off x="3553" y="343"/>
              <a:ext cx="1380" cy="1128"/>
            </a:xfrm>
            <a:custGeom>
              <a:avLst/>
              <a:gdLst>
                <a:gd name="T0" fmla="*/ 1380 w 1380"/>
                <a:gd name="T1" fmla="*/ 0 h 1128"/>
                <a:gd name="T2" fmla="*/ 1300 w 1380"/>
                <a:gd name="T3" fmla="*/ 331 h 1128"/>
                <a:gd name="T4" fmla="*/ 1213 w 1380"/>
                <a:gd name="T5" fmla="*/ 480 h 1128"/>
                <a:gd name="T6" fmla="*/ 988 w 1380"/>
                <a:gd name="T7" fmla="*/ 725 h 1128"/>
                <a:gd name="T8" fmla="*/ 649 w 1380"/>
                <a:gd name="T9" fmla="*/ 950 h 1128"/>
                <a:gd name="T10" fmla="*/ 374 w 1380"/>
                <a:gd name="T11" fmla="*/ 1063 h 1128"/>
                <a:gd name="T12" fmla="*/ 0 w 1380"/>
                <a:gd name="T13" fmla="*/ 1128 h 1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0"/>
                <a:gd name="T22" fmla="*/ 0 h 1128"/>
                <a:gd name="T23" fmla="*/ 1380 w 1380"/>
                <a:gd name="T24" fmla="*/ 1128 h 1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0" h="1128">
                  <a:moveTo>
                    <a:pt x="1380" y="0"/>
                  </a:moveTo>
                  <a:cubicBezTo>
                    <a:pt x="1367" y="55"/>
                    <a:pt x="1328" y="251"/>
                    <a:pt x="1300" y="331"/>
                  </a:cubicBezTo>
                  <a:cubicBezTo>
                    <a:pt x="1272" y="411"/>
                    <a:pt x="1265" y="414"/>
                    <a:pt x="1213" y="480"/>
                  </a:cubicBezTo>
                  <a:cubicBezTo>
                    <a:pt x="1161" y="546"/>
                    <a:pt x="1082" y="647"/>
                    <a:pt x="988" y="725"/>
                  </a:cubicBezTo>
                  <a:cubicBezTo>
                    <a:pt x="894" y="803"/>
                    <a:pt x="751" y="894"/>
                    <a:pt x="649" y="950"/>
                  </a:cubicBezTo>
                  <a:cubicBezTo>
                    <a:pt x="547" y="1006"/>
                    <a:pt x="482" y="1033"/>
                    <a:pt x="374" y="1063"/>
                  </a:cubicBezTo>
                  <a:cubicBezTo>
                    <a:pt x="266" y="1093"/>
                    <a:pt x="78" y="1115"/>
                    <a:pt x="0" y="112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10" name="Line 17"/>
            <p:cNvSpPr>
              <a:spLocks noChangeShapeType="1"/>
            </p:cNvSpPr>
            <p:nvPr/>
          </p:nvSpPr>
          <p:spPr bwMode="auto">
            <a:xfrm>
              <a:off x="3510" y="154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711" name="Arc 18"/>
            <p:cNvSpPr>
              <a:spLocks/>
            </p:cNvSpPr>
            <p:nvPr/>
          </p:nvSpPr>
          <p:spPr bwMode="auto">
            <a:xfrm>
              <a:off x="3840" y="1447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12" name="Line 19"/>
            <p:cNvSpPr>
              <a:spLocks noChangeShapeType="1"/>
            </p:cNvSpPr>
            <p:nvPr/>
          </p:nvSpPr>
          <p:spPr bwMode="auto">
            <a:xfrm>
              <a:off x="3936" y="1399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713" name="Line 20"/>
            <p:cNvSpPr>
              <a:spLocks noChangeShapeType="1"/>
            </p:cNvSpPr>
            <p:nvPr/>
          </p:nvSpPr>
          <p:spPr bwMode="auto">
            <a:xfrm>
              <a:off x="4800" y="775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714" name="Text Box 22"/>
            <p:cNvSpPr txBox="1">
              <a:spLocks noChangeArrowheads="1"/>
            </p:cNvSpPr>
            <p:nvPr/>
          </p:nvSpPr>
          <p:spPr bwMode="auto">
            <a:xfrm>
              <a:off x="3504" y="1543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 dirty="0"/>
                <a:t>f(</a:t>
              </a:r>
              <a:r>
                <a:rPr lang="en-US" altLang="ar-SA" i="1" dirty="0" err="1"/>
                <a:t>x</a:t>
              </a:r>
              <a:r>
                <a:rPr lang="en-US" altLang="ar-SA" i="1" baseline="-25000" dirty="0" err="1"/>
                <a:t>i</a:t>
              </a:r>
              <a:r>
                <a:rPr lang="en-US" altLang="ar-SA" i="1" dirty="0" err="1"/>
                <a:t>,y</a:t>
              </a:r>
              <a:r>
                <a:rPr lang="en-US" altLang="ar-SA" i="1" baseline="-25000" dirty="0" err="1"/>
                <a:t>i</a:t>
              </a:r>
              <a:r>
                <a:rPr lang="en-US" altLang="ar-SA" i="1" dirty="0"/>
                <a:t>)</a:t>
              </a:r>
            </a:p>
          </p:txBody>
        </p:sp>
        <p:sp>
          <p:nvSpPr>
            <p:cNvPr id="28715" name="Text Box 23"/>
            <p:cNvSpPr txBox="1">
              <a:spLocks noChangeArrowheads="1"/>
            </p:cNvSpPr>
            <p:nvPr/>
          </p:nvSpPr>
          <p:spPr bwMode="auto">
            <a:xfrm>
              <a:off x="3840" y="1831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x</a:t>
              </a:r>
              <a:r>
                <a:rPr lang="en-US" altLang="ar-SA" i="1" baseline="-25000"/>
                <a:t>i</a:t>
              </a:r>
              <a:endParaRPr lang="en-US" altLang="ar-SA" i="1"/>
            </a:p>
          </p:txBody>
        </p:sp>
        <p:sp>
          <p:nvSpPr>
            <p:cNvPr id="28716" name="Text Box 24"/>
            <p:cNvSpPr txBox="1">
              <a:spLocks noChangeArrowheads="1"/>
            </p:cNvSpPr>
            <p:nvPr/>
          </p:nvSpPr>
          <p:spPr bwMode="auto">
            <a:xfrm>
              <a:off x="4656" y="1879"/>
              <a:ext cx="6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x</a:t>
              </a:r>
              <a:r>
                <a:rPr lang="en-US" altLang="ar-SA" i="1" baseline="-25000"/>
                <a:t>i</a:t>
              </a:r>
              <a:r>
                <a:rPr lang="en-US" altLang="ar-SA" i="1"/>
                <a:t>+h</a:t>
              </a:r>
            </a:p>
          </p:txBody>
        </p:sp>
        <p:sp>
          <p:nvSpPr>
            <p:cNvPr id="28717" name="Oval 32"/>
            <p:cNvSpPr>
              <a:spLocks noChangeArrowheads="1"/>
            </p:cNvSpPr>
            <p:nvPr/>
          </p:nvSpPr>
          <p:spPr bwMode="auto">
            <a:xfrm>
              <a:off x="4752" y="727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8718" name="Text Box 36"/>
            <p:cNvSpPr txBox="1">
              <a:spLocks noChangeArrowheads="1"/>
            </p:cNvSpPr>
            <p:nvPr/>
          </p:nvSpPr>
          <p:spPr bwMode="auto">
            <a:xfrm>
              <a:off x="5424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ar-SA"/>
                <a:t>x</a:t>
              </a:r>
            </a:p>
          </p:txBody>
        </p:sp>
        <p:sp>
          <p:nvSpPr>
            <p:cNvPr id="28719" name="Line 16"/>
            <p:cNvSpPr>
              <a:spLocks noChangeShapeType="1"/>
            </p:cNvSpPr>
            <p:nvPr/>
          </p:nvSpPr>
          <p:spPr bwMode="auto">
            <a:xfrm flipV="1">
              <a:off x="3504" y="1159"/>
              <a:ext cx="1296" cy="38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720" name="Oval 21"/>
            <p:cNvSpPr>
              <a:spLocks noChangeArrowheads="1"/>
            </p:cNvSpPr>
            <p:nvPr/>
          </p:nvSpPr>
          <p:spPr bwMode="auto">
            <a:xfrm>
              <a:off x="3888" y="135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6858000" y="1154113"/>
            <a:ext cx="1981200" cy="1436687"/>
            <a:chOff x="4320" y="727"/>
            <a:chExt cx="1248" cy="905"/>
          </a:xfrm>
        </p:grpSpPr>
        <p:sp>
          <p:nvSpPr>
            <p:cNvPr id="28702" name="Arc 40"/>
            <p:cNvSpPr>
              <a:spLocks/>
            </p:cNvSpPr>
            <p:nvPr/>
          </p:nvSpPr>
          <p:spPr bwMode="auto">
            <a:xfrm>
              <a:off x="4723" y="1255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703" name="Freeform 38"/>
            <p:cNvSpPr>
              <a:spLocks/>
            </p:cNvSpPr>
            <p:nvPr/>
          </p:nvSpPr>
          <p:spPr bwMode="auto">
            <a:xfrm>
              <a:off x="4656" y="727"/>
              <a:ext cx="432" cy="624"/>
            </a:xfrm>
            <a:custGeom>
              <a:avLst/>
              <a:gdLst>
                <a:gd name="T0" fmla="*/ 0 w 874"/>
                <a:gd name="T1" fmla="*/ 66 h 1094"/>
                <a:gd name="T2" fmla="*/ 26 w 874"/>
                <a:gd name="T3" fmla="*/ 0 h 1094"/>
                <a:gd name="T4" fmla="*/ 0 60000 65536"/>
                <a:gd name="T5" fmla="*/ 0 60000 65536"/>
                <a:gd name="T6" fmla="*/ 0 w 874"/>
                <a:gd name="T7" fmla="*/ 0 h 1094"/>
                <a:gd name="T8" fmla="*/ 874 w 874"/>
                <a:gd name="T9" fmla="*/ 1094 h 10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4" h="1094">
                  <a:moveTo>
                    <a:pt x="0" y="1094"/>
                  </a:moveTo>
                  <a:lnTo>
                    <a:pt x="874" y="0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704" name="Line 39"/>
            <p:cNvSpPr>
              <a:spLocks noChangeShapeType="1"/>
            </p:cNvSpPr>
            <p:nvPr/>
          </p:nvSpPr>
          <p:spPr bwMode="auto">
            <a:xfrm>
              <a:off x="4656" y="135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705" name="Text Box 43"/>
            <p:cNvSpPr txBox="1">
              <a:spLocks noChangeArrowheads="1"/>
            </p:cNvSpPr>
            <p:nvPr/>
          </p:nvSpPr>
          <p:spPr bwMode="auto">
            <a:xfrm>
              <a:off x="4320" y="1344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f(x</a:t>
              </a:r>
              <a:r>
                <a:rPr lang="en-US" altLang="ar-SA" i="1" baseline="-25000"/>
                <a:t>i</a:t>
              </a:r>
              <a:r>
                <a:rPr lang="en-US" altLang="ar-SA" i="1"/>
                <a:t>+h,y</a:t>
              </a:r>
              <a:r>
                <a:rPr lang="en-US" altLang="ar-SA" i="1" baseline="-25000"/>
                <a:t>i</a:t>
              </a:r>
              <a:r>
                <a:rPr lang="en-US" altLang="ar-SA" i="1"/>
                <a:t>+k</a:t>
              </a:r>
              <a:r>
                <a:rPr lang="en-US" altLang="ar-SA" i="1" baseline="-25000"/>
                <a:t>1</a:t>
              </a:r>
              <a:r>
                <a:rPr lang="en-US" altLang="ar-SA" i="1"/>
                <a:t>h)</a:t>
              </a:r>
            </a:p>
          </p:txBody>
        </p:sp>
      </p:grp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5029200" y="3886200"/>
            <a:ext cx="4038600" cy="2895600"/>
            <a:chOff x="3168" y="2448"/>
            <a:chExt cx="2544" cy="1824"/>
          </a:xfrm>
        </p:grpSpPr>
        <p:sp>
          <p:nvSpPr>
            <p:cNvPr id="28682" name="Freeform 77"/>
            <p:cNvSpPr>
              <a:spLocks/>
            </p:cNvSpPr>
            <p:nvPr/>
          </p:nvSpPr>
          <p:spPr bwMode="auto">
            <a:xfrm>
              <a:off x="3553" y="2448"/>
              <a:ext cx="1380" cy="1128"/>
            </a:xfrm>
            <a:custGeom>
              <a:avLst/>
              <a:gdLst>
                <a:gd name="T0" fmla="*/ 1380 w 1380"/>
                <a:gd name="T1" fmla="*/ 0 h 1128"/>
                <a:gd name="T2" fmla="*/ 1300 w 1380"/>
                <a:gd name="T3" fmla="*/ 331 h 1128"/>
                <a:gd name="T4" fmla="*/ 1213 w 1380"/>
                <a:gd name="T5" fmla="*/ 480 h 1128"/>
                <a:gd name="T6" fmla="*/ 988 w 1380"/>
                <a:gd name="T7" fmla="*/ 725 h 1128"/>
                <a:gd name="T8" fmla="*/ 649 w 1380"/>
                <a:gd name="T9" fmla="*/ 950 h 1128"/>
                <a:gd name="T10" fmla="*/ 374 w 1380"/>
                <a:gd name="T11" fmla="*/ 1063 h 1128"/>
                <a:gd name="T12" fmla="*/ 0 w 1380"/>
                <a:gd name="T13" fmla="*/ 1128 h 1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0"/>
                <a:gd name="T22" fmla="*/ 0 h 1128"/>
                <a:gd name="T23" fmla="*/ 1380 w 1380"/>
                <a:gd name="T24" fmla="*/ 1128 h 1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0" h="1128">
                  <a:moveTo>
                    <a:pt x="1380" y="0"/>
                  </a:moveTo>
                  <a:cubicBezTo>
                    <a:pt x="1367" y="55"/>
                    <a:pt x="1328" y="251"/>
                    <a:pt x="1300" y="331"/>
                  </a:cubicBezTo>
                  <a:cubicBezTo>
                    <a:pt x="1272" y="411"/>
                    <a:pt x="1265" y="414"/>
                    <a:pt x="1213" y="480"/>
                  </a:cubicBezTo>
                  <a:cubicBezTo>
                    <a:pt x="1161" y="546"/>
                    <a:pt x="1082" y="647"/>
                    <a:pt x="988" y="725"/>
                  </a:cubicBezTo>
                  <a:cubicBezTo>
                    <a:pt x="894" y="803"/>
                    <a:pt x="751" y="894"/>
                    <a:pt x="649" y="950"/>
                  </a:cubicBezTo>
                  <a:cubicBezTo>
                    <a:pt x="547" y="1006"/>
                    <a:pt x="482" y="1033"/>
                    <a:pt x="374" y="1063"/>
                  </a:cubicBezTo>
                  <a:cubicBezTo>
                    <a:pt x="266" y="1093"/>
                    <a:pt x="78" y="1115"/>
                    <a:pt x="0" y="112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683" name="Line 70"/>
            <p:cNvSpPr>
              <a:spLocks noChangeShapeType="1"/>
            </p:cNvSpPr>
            <p:nvPr/>
          </p:nvSpPr>
          <p:spPr bwMode="auto">
            <a:xfrm flipV="1">
              <a:off x="3696" y="3024"/>
              <a:ext cx="1104" cy="62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684" name="Oval 71"/>
            <p:cNvSpPr>
              <a:spLocks noChangeArrowheads="1"/>
            </p:cNvSpPr>
            <p:nvPr/>
          </p:nvSpPr>
          <p:spPr bwMode="auto">
            <a:xfrm>
              <a:off x="4752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8685" name="Line 73"/>
            <p:cNvSpPr>
              <a:spLocks noChangeShapeType="1"/>
            </p:cNvSpPr>
            <p:nvPr/>
          </p:nvSpPr>
          <p:spPr bwMode="auto">
            <a:xfrm flipV="1">
              <a:off x="3360" y="244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686" name="Line 74"/>
            <p:cNvSpPr>
              <a:spLocks noChangeShapeType="1"/>
            </p:cNvSpPr>
            <p:nvPr/>
          </p:nvSpPr>
          <p:spPr bwMode="auto">
            <a:xfrm>
              <a:off x="3168" y="4032"/>
              <a:ext cx="2400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687" name="Text Box 75"/>
            <p:cNvSpPr txBox="1">
              <a:spLocks noChangeArrowheads="1"/>
            </p:cNvSpPr>
            <p:nvPr/>
          </p:nvSpPr>
          <p:spPr bwMode="auto">
            <a:xfrm>
              <a:off x="3408" y="24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y</a:t>
              </a:r>
            </a:p>
          </p:txBody>
        </p:sp>
        <p:sp>
          <p:nvSpPr>
            <p:cNvPr id="28688" name="Text Box 76"/>
            <p:cNvSpPr txBox="1">
              <a:spLocks noChangeArrowheads="1"/>
            </p:cNvSpPr>
            <p:nvPr/>
          </p:nvSpPr>
          <p:spPr bwMode="auto">
            <a:xfrm>
              <a:off x="5376" y="283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l-GR" altLang="ar-SA" dirty="0" smtClean="0">
                  <a:latin typeface="Symbol" pitchFamily="18" charset="2"/>
                </a:rPr>
                <a:t>ε</a:t>
              </a:r>
              <a:r>
                <a:rPr lang="en-US" altLang="ar-SA" baseline="-25000" dirty="0" smtClean="0"/>
                <a:t>a</a:t>
              </a:r>
              <a:endParaRPr lang="en-US" altLang="ar-SA" dirty="0"/>
            </a:p>
          </p:txBody>
        </p:sp>
        <p:sp>
          <p:nvSpPr>
            <p:cNvPr id="28689" name="Line 78"/>
            <p:cNvSpPr>
              <a:spLocks noChangeShapeType="1"/>
            </p:cNvSpPr>
            <p:nvPr/>
          </p:nvSpPr>
          <p:spPr bwMode="auto">
            <a:xfrm>
              <a:off x="3696" y="36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690" name="Arc 79"/>
            <p:cNvSpPr>
              <a:spLocks/>
            </p:cNvSpPr>
            <p:nvPr/>
          </p:nvSpPr>
          <p:spPr bwMode="auto">
            <a:xfrm>
              <a:off x="3840" y="3552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691" name="Line 80"/>
            <p:cNvSpPr>
              <a:spLocks noChangeShapeType="1"/>
            </p:cNvSpPr>
            <p:nvPr/>
          </p:nvSpPr>
          <p:spPr bwMode="auto">
            <a:xfrm>
              <a:off x="3936" y="35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692" name="Line 81"/>
            <p:cNvSpPr>
              <a:spLocks noChangeShapeType="1"/>
            </p:cNvSpPr>
            <p:nvPr/>
          </p:nvSpPr>
          <p:spPr bwMode="auto">
            <a:xfrm>
              <a:off x="4800" y="288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693" name="Text Box 83"/>
            <p:cNvSpPr txBox="1">
              <a:spLocks noChangeArrowheads="1"/>
            </p:cNvSpPr>
            <p:nvPr/>
          </p:nvSpPr>
          <p:spPr bwMode="auto">
            <a:xfrm>
              <a:off x="3840" y="39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x</a:t>
              </a:r>
              <a:r>
                <a:rPr lang="en-US" altLang="ar-SA" i="1" baseline="-25000"/>
                <a:t>i</a:t>
              </a:r>
              <a:endParaRPr lang="en-US" altLang="ar-SA" i="1"/>
            </a:p>
          </p:txBody>
        </p:sp>
        <p:sp>
          <p:nvSpPr>
            <p:cNvPr id="28694" name="Text Box 84"/>
            <p:cNvSpPr txBox="1">
              <a:spLocks noChangeArrowheads="1"/>
            </p:cNvSpPr>
            <p:nvPr/>
          </p:nvSpPr>
          <p:spPr bwMode="auto">
            <a:xfrm>
              <a:off x="4656" y="3984"/>
              <a:ext cx="6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x</a:t>
              </a:r>
              <a:r>
                <a:rPr lang="en-US" altLang="ar-SA" i="1" baseline="-25000"/>
                <a:t>i</a:t>
              </a:r>
              <a:r>
                <a:rPr lang="en-US" altLang="ar-SA" i="1"/>
                <a:t>+h</a:t>
              </a:r>
            </a:p>
          </p:txBody>
        </p:sp>
        <p:sp>
          <p:nvSpPr>
            <p:cNvPr id="28695" name="Oval 85"/>
            <p:cNvSpPr>
              <a:spLocks noChangeArrowheads="1"/>
            </p:cNvSpPr>
            <p:nvPr/>
          </p:nvSpPr>
          <p:spPr bwMode="auto">
            <a:xfrm>
              <a:off x="4752" y="283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8696" name="Line 86"/>
            <p:cNvSpPr>
              <a:spLocks noChangeShapeType="1"/>
            </p:cNvSpPr>
            <p:nvPr/>
          </p:nvSpPr>
          <p:spPr bwMode="auto">
            <a:xfrm>
              <a:off x="494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697" name="Line 87"/>
            <p:cNvSpPr>
              <a:spLocks noChangeShapeType="1"/>
            </p:cNvSpPr>
            <p:nvPr/>
          </p:nvSpPr>
          <p:spPr bwMode="auto">
            <a:xfrm>
              <a:off x="4992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698" name="Line 88"/>
            <p:cNvSpPr>
              <a:spLocks noChangeShapeType="1"/>
            </p:cNvSpPr>
            <p:nvPr/>
          </p:nvSpPr>
          <p:spPr bwMode="auto">
            <a:xfrm>
              <a:off x="5328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8699" name="Text Box 89"/>
            <p:cNvSpPr txBox="1">
              <a:spLocks noChangeArrowheads="1"/>
            </p:cNvSpPr>
            <p:nvPr/>
          </p:nvSpPr>
          <p:spPr bwMode="auto">
            <a:xfrm>
              <a:off x="5424" y="3785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ar-SA"/>
                <a:t>x</a:t>
              </a:r>
            </a:p>
          </p:txBody>
        </p:sp>
        <p:sp>
          <p:nvSpPr>
            <p:cNvPr id="28700" name="Oval 91"/>
            <p:cNvSpPr>
              <a:spLocks noChangeArrowheads="1"/>
            </p:cNvSpPr>
            <p:nvPr/>
          </p:nvSpPr>
          <p:spPr bwMode="auto">
            <a:xfrm>
              <a:off x="3888" y="34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28701" name="Text Box 94"/>
            <p:cNvSpPr txBox="1">
              <a:spLocks noChangeArrowheads="1"/>
            </p:cNvSpPr>
            <p:nvPr/>
          </p:nvSpPr>
          <p:spPr bwMode="auto">
            <a:xfrm>
              <a:off x="4080" y="3408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Slope: 0.5(k</a:t>
              </a:r>
              <a:r>
                <a:rPr lang="en-US" altLang="ar-SA" baseline="-25000"/>
                <a:t>1</a:t>
              </a:r>
              <a:r>
                <a:rPr lang="en-US" altLang="ar-SA"/>
                <a:t>+k</a:t>
              </a:r>
              <a:r>
                <a:rPr lang="en-US" altLang="ar-SA" baseline="-25000"/>
                <a:t>2</a:t>
              </a:r>
              <a:r>
                <a:rPr lang="en-US" altLang="ar-SA"/>
                <a:t>)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9" y="3628292"/>
            <a:ext cx="4532312" cy="2481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152400"/>
            <a:ext cx="784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ar-SA" sz="3200" b="1" dirty="0" err="1">
                <a:solidFill>
                  <a:srgbClr val="000099"/>
                </a:solidFill>
                <a:latin typeface="Arno Pro Caption" panose="02020502040506020403" pitchFamily="18" charset="0"/>
              </a:rPr>
              <a:t>Heun’s</a:t>
            </a:r>
            <a:r>
              <a:rPr lang="en-US" altLang="ar-SA" sz="3200" b="1" dirty="0">
                <a:solidFill>
                  <a:srgbClr val="000099"/>
                </a:solidFill>
                <a:latin typeface="Arno Pro Caption" panose="02020502040506020403" pitchFamily="18" charset="0"/>
              </a:rPr>
              <a:t> Method - Example</a:t>
            </a:r>
          </a:p>
        </p:txBody>
      </p:sp>
      <p:sp>
        <p:nvSpPr>
          <p:cNvPr id="199709" name="Text Box 29"/>
          <p:cNvSpPr txBox="1">
            <a:spLocks noChangeArrowheads="1"/>
          </p:cNvSpPr>
          <p:nvPr/>
        </p:nvSpPr>
        <p:spPr bwMode="auto">
          <a:xfrm>
            <a:off x="152400" y="114300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Arno Pro Caption" panose="02020502040506020403" pitchFamily="18" charset="0"/>
              </a:rPr>
              <a:t> </a:t>
            </a:r>
            <a:r>
              <a:rPr lang="en-US" altLang="ar-SA" b="1">
                <a:latin typeface="Arno Pro Caption" panose="02020502040506020403" pitchFamily="18" charset="0"/>
              </a:rPr>
              <a:t>Obtain a solution between x=0 &amp; 4 (step size = 0.5) for:</a:t>
            </a:r>
          </a:p>
        </p:txBody>
      </p:sp>
      <p:sp>
        <p:nvSpPr>
          <p:cNvPr id="199712" name="Text Box 32"/>
          <p:cNvSpPr txBox="1">
            <a:spLocks noChangeArrowheads="1"/>
          </p:cNvSpPr>
          <p:nvPr/>
        </p:nvSpPr>
        <p:spPr bwMode="auto">
          <a:xfrm>
            <a:off x="228600" y="2514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b="1" dirty="0">
                <a:latin typeface="Arno Pro Caption" panose="02020502040506020403" pitchFamily="18" charset="0"/>
              </a:rPr>
              <a:t>Initial conditions are: x = 0 to y = 1,use </a:t>
            </a:r>
            <a:r>
              <a:rPr lang="en-US" altLang="ar-SA" b="1" dirty="0" err="1">
                <a:solidFill>
                  <a:srgbClr val="CC0000"/>
                </a:solidFill>
                <a:latin typeface="Arno Pro Caption" panose="02020502040506020403" pitchFamily="18" charset="0"/>
              </a:rPr>
              <a:t>Heun’s</a:t>
            </a:r>
            <a:r>
              <a:rPr lang="en-US" altLang="ar-SA" b="1" dirty="0">
                <a:solidFill>
                  <a:srgbClr val="CC0000"/>
                </a:solidFill>
                <a:latin typeface="Arno Pro Caption" panose="02020502040506020403" pitchFamily="18" charset="0"/>
              </a:rPr>
              <a:t> method</a:t>
            </a:r>
          </a:p>
        </p:txBody>
      </p:sp>
      <p:sp>
        <p:nvSpPr>
          <p:cNvPr id="29703" name="Line 58"/>
          <p:cNvSpPr>
            <a:spLocks noChangeShapeType="1"/>
          </p:cNvSpPr>
          <p:nvPr/>
        </p:nvSpPr>
        <p:spPr bwMode="auto">
          <a:xfrm>
            <a:off x="250825" y="3068638"/>
            <a:ext cx="8424863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F3C8-7F1D-453D-BE7F-00D60BFB2FA4}" type="slidenum">
              <a:rPr lang="ar-SA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2" y="3284984"/>
            <a:ext cx="6019800" cy="4191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583573"/>
            <a:ext cx="441007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9" grpId="0" autoUpdateAnimBg="0"/>
      <p:bldP spid="1997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257800" cy="990600"/>
          </a:xfrm>
        </p:spPr>
        <p:txBody>
          <a:bodyPr/>
          <a:lstStyle/>
          <a:p>
            <a:pPr eaLnBrk="1" hangingPunct="1"/>
            <a:r>
              <a:rPr lang="en-US" altLang="ar-SA" sz="3200" dirty="0" err="1" smtClean="0">
                <a:solidFill>
                  <a:srgbClr val="000099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altLang="ar-SA" sz="3200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 Methods</a:t>
            </a:r>
          </a:p>
        </p:txBody>
      </p:sp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228600" y="1066800"/>
            <a:ext cx="49022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altLang="ar-SA" sz="3600" b="1" dirty="0" smtClean="0">
                <a:solidFill>
                  <a:srgbClr val="CC0000"/>
                </a:solidFill>
                <a:latin typeface="Arno Pro Caption" panose="02020502040506020403" pitchFamily="18" charset="0"/>
              </a:rPr>
              <a:t>1. Midpoint Method: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>
                <a:latin typeface="Arno Pro Caption" panose="02020502040506020403" pitchFamily="18" charset="0"/>
              </a:rPr>
              <a:t>Uses Euler’s method t</a:t>
            </a:r>
            <a:r>
              <a:rPr lang="en-US" sz="2800" dirty="0">
                <a:latin typeface="Arno Pro Caption" panose="02020502040506020403" pitchFamily="18" charset="0"/>
              </a:rPr>
              <a:t>o</a:t>
            </a:r>
            <a:r>
              <a:rPr lang="en-US" sz="2800" dirty="0" smtClean="0">
                <a:latin typeface="Arno Pro Caption" panose="02020502040506020403" pitchFamily="18" charset="0"/>
              </a:rPr>
              <a:t> predict a value of </a:t>
            </a:r>
            <a:r>
              <a:rPr lang="en-US" sz="2800" i="1" dirty="0" smtClean="0">
                <a:latin typeface="Arno Pro Caption" panose="02020502040506020403" pitchFamily="18" charset="0"/>
              </a:rPr>
              <a:t>y</a:t>
            </a:r>
            <a:r>
              <a:rPr lang="en-US" sz="2800" dirty="0" smtClean="0">
                <a:latin typeface="Arno Pro Caption" panose="02020502040506020403" pitchFamily="18" charset="0"/>
              </a:rPr>
              <a:t> at the midpoint of the interval:</a:t>
            </a:r>
            <a:endParaRPr lang="en-US" altLang="ar-SA" sz="2800" b="1" dirty="0" smtClean="0">
              <a:solidFill>
                <a:srgbClr val="CC0000"/>
              </a:solidFill>
              <a:latin typeface="Arno Pro Caption" panose="02020502040506020403" pitchFamily="18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629400" y="1385888"/>
            <a:ext cx="2438400" cy="1371600"/>
            <a:chOff x="4224" y="864"/>
            <a:chExt cx="1536" cy="864"/>
          </a:xfrm>
        </p:grpSpPr>
        <p:sp>
          <p:nvSpPr>
            <p:cNvPr id="30765" name="Arc 3"/>
            <p:cNvSpPr>
              <a:spLocks/>
            </p:cNvSpPr>
            <p:nvPr/>
          </p:nvSpPr>
          <p:spPr bwMode="auto">
            <a:xfrm>
              <a:off x="4387" y="1311"/>
              <a:ext cx="64" cy="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66" name="Freeform 22"/>
            <p:cNvSpPr>
              <a:spLocks/>
            </p:cNvSpPr>
            <p:nvPr/>
          </p:nvSpPr>
          <p:spPr bwMode="auto">
            <a:xfrm>
              <a:off x="4320" y="864"/>
              <a:ext cx="576" cy="528"/>
            </a:xfrm>
            <a:custGeom>
              <a:avLst/>
              <a:gdLst>
                <a:gd name="T0" fmla="*/ 0 w 874"/>
                <a:gd name="T1" fmla="*/ 28 h 1094"/>
                <a:gd name="T2" fmla="*/ 109 w 874"/>
                <a:gd name="T3" fmla="*/ 0 h 1094"/>
                <a:gd name="T4" fmla="*/ 0 60000 65536"/>
                <a:gd name="T5" fmla="*/ 0 60000 65536"/>
                <a:gd name="T6" fmla="*/ 0 w 874"/>
                <a:gd name="T7" fmla="*/ 0 h 1094"/>
                <a:gd name="T8" fmla="*/ 874 w 874"/>
                <a:gd name="T9" fmla="*/ 1094 h 10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4" h="1094">
                  <a:moveTo>
                    <a:pt x="0" y="1094"/>
                  </a:moveTo>
                  <a:lnTo>
                    <a:pt x="874" y="0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67" name="Line 23"/>
            <p:cNvSpPr>
              <a:spLocks noChangeShapeType="1"/>
            </p:cNvSpPr>
            <p:nvPr/>
          </p:nvSpPr>
          <p:spPr bwMode="auto">
            <a:xfrm>
              <a:off x="4320" y="1392"/>
              <a:ext cx="5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68" name="Text Box 24"/>
            <p:cNvSpPr txBox="1">
              <a:spLocks noChangeArrowheads="1"/>
            </p:cNvSpPr>
            <p:nvPr/>
          </p:nvSpPr>
          <p:spPr bwMode="auto">
            <a:xfrm>
              <a:off x="4224" y="1440"/>
              <a:ext cx="1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f(x</a:t>
              </a:r>
              <a:r>
                <a:rPr lang="en-US" altLang="ar-SA" i="1" baseline="-25000"/>
                <a:t>i</a:t>
              </a:r>
              <a:r>
                <a:rPr lang="en-US" altLang="ar-SA" i="1"/>
                <a:t>+h/2,y</a:t>
              </a:r>
              <a:r>
                <a:rPr lang="en-US" altLang="ar-SA" i="1" baseline="-25000"/>
                <a:t>i</a:t>
              </a:r>
              <a:r>
                <a:rPr lang="en-US" altLang="ar-SA" i="1"/>
                <a:t>+k</a:t>
              </a:r>
              <a:r>
                <a:rPr lang="en-US" altLang="ar-SA" i="1" baseline="-25000"/>
                <a:t>1</a:t>
              </a:r>
              <a:r>
                <a:rPr lang="en-US" altLang="ar-SA" i="1"/>
                <a:t>h/2)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029200" y="3657600"/>
            <a:ext cx="4038600" cy="3124200"/>
            <a:chOff x="3168" y="2304"/>
            <a:chExt cx="2544" cy="1968"/>
          </a:xfrm>
        </p:grpSpPr>
        <p:sp>
          <p:nvSpPr>
            <p:cNvPr id="30745" name="Freeform 2"/>
            <p:cNvSpPr>
              <a:spLocks/>
            </p:cNvSpPr>
            <p:nvPr/>
          </p:nvSpPr>
          <p:spPr bwMode="auto">
            <a:xfrm>
              <a:off x="3553" y="2448"/>
              <a:ext cx="1380" cy="1128"/>
            </a:xfrm>
            <a:custGeom>
              <a:avLst/>
              <a:gdLst>
                <a:gd name="T0" fmla="*/ 1380 w 1380"/>
                <a:gd name="T1" fmla="*/ 0 h 1128"/>
                <a:gd name="T2" fmla="*/ 1300 w 1380"/>
                <a:gd name="T3" fmla="*/ 331 h 1128"/>
                <a:gd name="T4" fmla="*/ 1213 w 1380"/>
                <a:gd name="T5" fmla="*/ 480 h 1128"/>
                <a:gd name="T6" fmla="*/ 988 w 1380"/>
                <a:gd name="T7" fmla="*/ 725 h 1128"/>
                <a:gd name="T8" fmla="*/ 649 w 1380"/>
                <a:gd name="T9" fmla="*/ 950 h 1128"/>
                <a:gd name="T10" fmla="*/ 374 w 1380"/>
                <a:gd name="T11" fmla="*/ 1063 h 1128"/>
                <a:gd name="T12" fmla="*/ 0 w 1380"/>
                <a:gd name="T13" fmla="*/ 1128 h 1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0"/>
                <a:gd name="T22" fmla="*/ 0 h 1128"/>
                <a:gd name="T23" fmla="*/ 1380 w 1380"/>
                <a:gd name="T24" fmla="*/ 1128 h 1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0" h="1128">
                  <a:moveTo>
                    <a:pt x="1380" y="0"/>
                  </a:moveTo>
                  <a:cubicBezTo>
                    <a:pt x="1367" y="55"/>
                    <a:pt x="1328" y="251"/>
                    <a:pt x="1300" y="331"/>
                  </a:cubicBezTo>
                  <a:cubicBezTo>
                    <a:pt x="1272" y="411"/>
                    <a:pt x="1265" y="414"/>
                    <a:pt x="1213" y="480"/>
                  </a:cubicBezTo>
                  <a:cubicBezTo>
                    <a:pt x="1161" y="546"/>
                    <a:pt x="1082" y="647"/>
                    <a:pt x="988" y="725"/>
                  </a:cubicBezTo>
                  <a:cubicBezTo>
                    <a:pt x="894" y="803"/>
                    <a:pt x="751" y="894"/>
                    <a:pt x="649" y="950"/>
                  </a:cubicBezTo>
                  <a:cubicBezTo>
                    <a:pt x="547" y="1006"/>
                    <a:pt x="482" y="1033"/>
                    <a:pt x="374" y="1063"/>
                  </a:cubicBezTo>
                  <a:cubicBezTo>
                    <a:pt x="266" y="1093"/>
                    <a:pt x="78" y="1115"/>
                    <a:pt x="0" y="112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6" name="Line 25"/>
            <p:cNvSpPr>
              <a:spLocks noChangeShapeType="1"/>
            </p:cNvSpPr>
            <p:nvPr/>
          </p:nvSpPr>
          <p:spPr bwMode="auto">
            <a:xfrm flipV="1">
              <a:off x="3696" y="3024"/>
              <a:ext cx="1104" cy="62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47" name="Oval 26"/>
            <p:cNvSpPr>
              <a:spLocks noChangeArrowheads="1"/>
            </p:cNvSpPr>
            <p:nvPr/>
          </p:nvSpPr>
          <p:spPr bwMode="auto">
            <a:xfrm>
              <a:off x="4752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0748" name="Line 27"/>
            <p:cNvSpPr>
              <a:spLocks noChangeShapeType="1"/>
            </p:cNvSpPr>
            <p:nvPr/>
          </p:nvSpPr>
          <p:spPr bwMode="auto">
            <a:xfrm flipV="1">
              <a:off x="3360" y="2448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49" name="Line 28"/>
            <p:cNvSpPr>
              <a:spLocks noChangeShapeType="1"/>
            </p:cNvSpPr>
            <p:nvPr/>
          </p:nvSpPr>
          <p:spPr bwMode="auto">
            <a:xfrm>
              <a:off x="3168" y="4032"/>
              <a:ext cx="2400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50" name="Text Box 29"/>
            <p:cNvSpPr txBox="1">
              <a:spLocks noChangeArrowheads="1"/>
            </p:cNvSpPr>
            <p:nvPr/>
          </p:nvSpPr>
          <p:spPr bwMode="auto">
            <a:xfrm>
              <a:off x="3408" y="230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y</a:t>
              </a:r>
            </a:p>
          </p:txBody>
        </p:sp>
        <p:sp>
          <p:nvSpPr>
            <p:cNvPr id="30751" name="Text Box 30"/>
            <p:cNvSpPr txBox="1">
              <a:spLocks noChangeArrowheads="1"/>
            </p:cNvSpPr>
            <p:nvPr/>
          </p:nvSpPr>
          <p:spPr bwMode="auto">
            <a:xfrm>
              <a:off x="5376" y="283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ar-SA">
                  <a:latin typeface="Symbol" pitchFamily="18" charset="2"/>
                </a:rPr>
                <a:t>e</a:t>
              </a:r>
              <a:r>
                <a:rPr lang="en-US" altLang="ar-SA" baseline="-25000"/>
                <a:t>a</a:t>
              </a:r>
              <a:endParaRPr lang="en-US" altLang="ar-SA"/>
            </a:p>
          </p:txBody>
        </p:sp>
        <p:sp>
          <p:nvSpPr>
            <p:cNvPr id="30752" name="Line 31"/>
            <p:cNvSpPr>
              <a:spLocks noChangeShapeType="1"/>
            </p:cNvSpPr>
            <p:nvPr/>
          </p:nvSpPr>
          <p:spPr bwMode="auto">
            <a:xfrm>
              <a:off x="3696" y="36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3" name="Arc 32"/>
            <p:cNvSpPr>
              <a:spLocks/>
            </p:cNvSpPr>
            <p:nvPr/>
          </p:nvSpPr>
          <p:spPr bwMode="auto">
            <a:xfrm>
              <a:off x="3840" y="3552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54" name="Line 33"/>
            <p:cNvSpPr>
              <a:spLocks noChangeShapeType="1"/>
            </p:cNvSpPr>
            <p:nvPr/>
          </p:nvSpPr>
          <p:spPr bwMode="auto">
            <a:xfrm>
              <a:off x="3936" y="35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5" name="Line 34"/>
            <p:cNvSpPr>
              <a:spLocks noChangeShapeType="1"/>
            </p:cNvSpPr>
            <p:nvPr/>
          </p:nvSpPr>
          <p:spPr bwMode="auto">
            <a:xfrm>
              <a:off x="4800" y="288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56" name="Text Box 35"/>
            <p:cNvSpPr txBox="1">
              <a:spLocks noChangeArrowheads="1"/>
            </p:cNvSpPr>
            <p:nvPr/>
          </p:nvSpPr>
          <p:spPr bwMode="auto">
            <a:xfrm>
              <a:off x="3840" y="39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x</a:t>
              </a:r>
              <a:r>
                <a:rPr lang="en-US" altLang="ar-SA" baseline="-25000"/>
                <a:t>i</a:t>
              </a:r>
              <a:endParaRPr lang="en-US" altLang="ar-SA"/>
            </a:p>
          </p:txBody>
        </p:sp>
        <p:sp>
          <p:nvSpPr>
            <p:cNvPr id="30757" name="Text Box 36"/>
            <p:cNvSpPr txBox="1">
              <a:spLocks noChangeArrowheads="1"/>
            </p:cNvSpPr>
            <p:nvPr/>
          </p:nvSpPr>
          <p:spPr bwMode="auto">
            <a:xfrm>
              <a:off x="4656" y="3984"/>
              <a:ext cx="6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x</a:t>
              </a:r>
              <a:r>
                <a:rPr lang="en-US" altLang="ar-SA" baseline="-25000"/>
                <a:t>i</a:t>
              </a:r>
              <a:r>
                <a:rPr lang="en-US" altLang="ar-SA"/>
                <a:t>+h</a:t>
              </a:r>
            </a:p>
          </p:txBody>
        </p:sp>
        <p:sp>
          <p:nvSpPr>
            <p:cNvPr id="30758" name="Oval 37"/>
            <p:cNvSpPr>
              <a:spLocks noChangeArrowheads="1"/>
            </p:cNvSpPr>
            <p:nvPr/>
          </p:nvSpPr>
          <p:spPr bwMode="auto">
            <a:xfrm>
              <a:off x="4752" y="283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0759" name="Line 38"/>
            <p:cNvSpPr>
              <a:spLocks noChangeShapeType="1"/>
            </p:cNvSpPr>
            <p:nvPr/>
          </p:nvSpPr>
          <p:spPr bwMode="auto">
            <a:xfrm>
              <a:off x="494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60" name="Line 39"/>
            <p:cNvSpPr>
              <a:spLocks noChangeShapeType="1"/>
            </p:cNvSpPr>
            <p:nvPr/>
          </p:nvSpPr>
          <p:spPr bwMode="auto">
            <a:xfrm>
              <a:off x="4992" y="30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61" name="Line 40"/>
            <p:cNvSpPr>
              <a:spLocks noChangeShapeType="1"/>
            </p:cNvSpPr>
            <p:nvPr/>
          </p:nvSpPr>
          <p:spPr bwMode="auto">
            <a:xfrm>
              <a:off x="5328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62" name="Text Box 41"/>
            <p:cNvSpPr txBox="1">
              <a:spLocks noChangeArrowheads="1"/>
            </p:cNvSpPr>
            <p:nvPr/>
          </p:nvSpPr>
          <p:spPr bwMode="auto">
            <a:xfrm>
              <a:off x="5424" y="3785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ar-SA"/>
                <a:t>x</a:t>
              </a:r>
            </a:p>
          </p:txBody>
        </p:sp>
        <p:sp>
          <p:nvSpPr>
            <p:cNvPr id="30763" name="Oval 42"/>
            <p:cNvSpPr>
              <a:spLocks noChangeArrowheads="1"/>
            </p:cNvSpPr>
            <p:nvPr/>
          </p:nvSpPr>
          <p:spPr bwMode="auto">
            <a:xfrm>
              <a:off x="3888" y="345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0764" name="Text Box 43"/>
            <p:cNvSpPr txBox="1">
              <a:spLocks noChangeArrowheads="1"/>
            </p:cNvSpPr>
            <p:nvPr/>
          </p:nvSpPr>
          <p:spPr bwMode="auto">
            <a:xfrm>
              <a:off x="4032" y="3504"/>
              <a:ext cx="15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Slope: k</a:t>
              </a:r>
              <a:r>
                <a:rPr lang="en-US" altLang="ar-SA" baseline="-25000"/>
                <a:t>2</a:t>
              </a:r>
              <a:endParaRPr lang="en-US" altLang="ar-SA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029200" y="381000"/>
            <a:ext cx="4038600" cy="3059113"/>
            <a:chOff x="3168" y="240"/>
            <a:chExt cx="2544" cy="1927"/>
          </a:xfrm>
        </p:grpSpPr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 flipV="1">
              <a:off x="3360" y="343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1" name="Line 7"/>
            <p:cNvSpPr>
              <a:spLocks noChangeShapeType="1"/>
            </p:cNvSpPr>
            <p:nvPr/>
          </p:nvSpPr>
          <p:spPr bwMode="auto">
            <a:xfrm>
              <a:off x="3168" y="1927"/>
              <a:ext cx="2400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3408" y="24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y</a:t>
              </a:r>
            </a:p>
          </p:txBody>
        </p:sp>
        <p:sp>
          <p:nvSpPr>
            <p:cNvPr id="30733" name="Freeform 9"/>
            <p:cNvSpPr>
              <a:spLocks/>
            </p:cNvSpPr>
            <p:nvPr/>
          </p:nvSpPr>
          <p:spPr bwMode="auto">
            <a:xfrm>
              <a:off x="3553" y="343"/>
              <a:ext cx="1380" cy="1128"/>
            </a:xfrm>
            <a:custGeom>
              <a:avLst/>
              <a:gdLst>
                <a:gd name="T0" fmla="*/ 1380 w 1380"/>
                <a:gd name="T1" fmla="*/ 0 h 1128"/>
                <a:gd name="T2" fmla="*/ 1300 w 1380"/>
                <a:gd name="T3" fmla="*/ 331 h 1128"/>
                <a:gd name="T4" fmla="*/ 1213 w 1380"/>
                <a:gd name="T5" fmla="*/ 480 h 1128"/>
                <a:gd name="T6" fmla="*/ 988 w 1380"/>
                <a:gd name="T7" fmla="*/ 725 h 1128"/>
                <a:gd name="T8" fmla="*/ 649 w 1380"/>
                <a:gd name="T9" fmla="*/ 950 h 1128"/>
                <a:gd name="T10" fmla="*/ 374 w 1380"/>
                <a:gd name="T11" fmla="*/ 1063 h 1128"/>
                <a:gd name="T12" fmla="*/ 0 w 1380"/>
                <a:gd name="T13" fmla="*/ 1128 h 1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0"/>
                <a:gd name="T22" fmla="*/ 0 h 1128"/>
                <a:gd name="T23" fmla="*/ 1380 w 1380"/>
                <a:gd name="T24" fmla="*/ 1128 h 1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0" h="1128">
                  <a:moveTo>
                    <a:pt x="1380" y="0"/>
                  </a:moveTo>
                  <a:cubicBezTo>
                    <a:pt x="1367" y="55"/>
                    <a:pt x="1328" y="251"/>
                    <a:pt x="1300" y="331"/>
                  </a:cubicBezTo>
                  <a:cubicBezTo>
                    <a:pt x="1272" y="411"/>
                    <a:pt x="1265" y="414"/>
                    <a:pt x="1213" y="480"/>
                  </a:cubicBezTo>
                  <a:cubicBezTo>
                    <a:pt x="1161" y="546"/>
                    <a:pt x="1082" y="647"/>
                    <a:pt x="988" y="725"/>
                  </a:cubicBezTo>
                  <a:cubicBezTo>
                    <a:pt x="894" y="803"/>
                    <a:pt x="751" y="894"/>
                    <a:pt x="649" y="950"/>
                  </a:cubicBezTo>
                  <a:cubicBezTo>
                    <a:pt x="547" y="1006"/>
                    <a:pt x="482" y="1033"/>
                    <a:pt x="374" y="1063"/>
                  </a:cubicBezTo>
                  <a:cubicBezTo>
                    <a:pt x="266" y="1093"/>
                    <a:pt x="78" y="1115"/>
                    <a:pt x="0" y="112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4" name="Line 10"/>
            <p:cNvSpPr>
              <a:spLocks noChangeShapeType="1"/>
            </p:cNvSpPr>
            <p:nvPr/>
          </p:nvSpPr>
          <p:spPr bwMode="auto">
            <a:xfrm>
              <a:off x="3510" y="154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35" name="Arc 11"/>
            <p:cNvSpPr>
              <a:spLocks/>
            </p:cNvSpPr>
            <p:nvPr/>
          </p:nvSpPr>
          <p:spPr bwMode="auto">
            <a:xfrm>
              <a:off x="3840" y="1447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6" name="Line 12"/>
            <p:cNvSpPr>
              <a:spLocks noChangeShapeType="1"/>
            </p:cNvSpPr>
            <p:nvPr/>
          </p:nvSpPr>
          <p:spPr bwMode="auto">
            <a:xfrm>
              <a:off x="3936" y="1399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37" name="Line 13"/>
            <p:cNvSpPr>
              <a:spLocks noChangeShapeType="1"/>
            </p:cNvSpPr>
            <p:nvPr/>
          </p:nvSpPr>
          <p:spPr bwMode="auto">
            <a:xfrm>
              <a:off x="4416" y="1152"/>
              <a:ext cx="0" cy="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38" name="Text Box 14"/>
            <p:cNvSpPr txBox="1">
              <a:spLocks noChangeArrowheads="1"/>
            </p:cNvSpPr>
            <p:nvPr/>
          </p:nvSpPr>
          <p:spPr bwMode="auto">
            <a:xfrm>
              <a:off x="3504" y="1543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f(x</a:t>
              </a:r>
              <a:r>
                <a:rPr lang="en-US" altLang="ar-SA" i="1" baseline="-25000"/>
                <a:t>i</a:t>
              </a:r>
              <a:r>
                <a:rPr lang="en-US" altLang="ar-SA" i="1"/>
                <a:t>,y</a:t>
              </a:r>
              <a:r>
                <a:rPr lang="en-US" altLang="ar-SA" i="1" baseline="-25000"/>
                <a:t>i</a:t>
              </a:r>
              <a:r>
                <a:rPr lang="en-US" altLang="ar-SA" i="1"/>
                <a:t>)</a:t>
              </a:r>
            </a:p>
          </p:txBody>
        </p:sp>
        <p:sp>
          <p:nvSpPr>
            <p:cNvPr id="30739" name="Text Box 15"/>
            <p:cNvSpPr txBox="1">
              <a:spLocks noChangeArrowheads="1"/>
            </p:cNvSpPr>
            <p:nvPr/>
          </p:nvSpPr>
          <p:spPr bwMode="auto">
            <a:xfrm>
              <a:off x="3840" y="1831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x</a:t>
              </a:r>
              <a:r>
                <a:rPr lang="en-US" altLang="ar-SA" baseline="-25000"/>
                <a:t>i</a:t>
              </a:r>
              <a:endParaRPr lang="en-US" altLang="ar-SA"/>
            </a:p>
          </p:txBody>
        </p:sp>
        <p:sp>
          <p:nvSpPr>
            <p:cNvPr id="30740" name="Text Box 16"/>
            <p:cNvSpPr txBox="1">
              <a:spLocks noChangeArrowheads="1"/>
            </p:cNvSpPr>
            <p:nvPr/>
          </p:nvSpPr>
          <p:spPr bwMode="auto">
            <a:xfrm>
              <a:off x="4176" y="1879"/>
              <a:ext cx="6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dirty="0" err="1"/>
                <a:t>x</a:t>
              </a:r>
              <a:r>
                <a:rPr lang="en-US" altLang="ar-SA" baseline="-25000" dirty="0" err="1"/>
                <a:t>i</a:t>
              </a:r>
              <a:r>
                <a:rPr lang="en-US" altLang="ar-SA" dirty="0" err="1"/>
                <a:t>+h</a:t>
              </a:r>
              <a:r>
                <a:rPr lang="en-US" altLang="ar-SA" dirty="0"/>
                <a:t>/2</a:t>
              </a:r>
            </a:p>
          </p:txBody>
        </p:sp>
        <p:sp>
          <p:nvSpPr>
            <p:cNvPr id="30741" name="Text Box 18"/>
            <p:cNvSpPr txBox="1">
              <a:spLocks noChangeArrowheads="1"/>
            </p:cNvSpPr>
            <p:nvPr/>
          </p:nvSpPr>
          <p:spPr bwMode="auto">
            <a:xfrm>
              <a:off x="5424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ar-SA"/>
                <a:t>x</a:t>
              </a:r>
            </a:p>
          </p:txBody>
        </p:sp>
        <p:sp>
          <p:nvSpPr>
            <p:cNvPr id="30742" name="Line 20"/>
            <p:cNvSpPr>
              <a:spLocks noChangeShapeType="1"/>
            </p:cNvSpPr>
            <p:nvPr/>
          </p:nvSpPr>
          <p:spPr bwMode="auto">
            <a:xfrm flipV="1">
              <a:off x="3504" y="1159"/>
              <a:ext cx="1296" cy="38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0743" name="Oval 21"/>
            <p:cNvSpPr>
              <a:spLocks noChangeArrowheads="1"/>
            </p:cNvSpPr>
            <p:nvPr/>
          </p:nvSpPr>
          <p:spPr bwMode="auto">
            <a:xfrm>
              <a:off x="3888" y="135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0744" name="Oval 44"/>
            <p:cNvSpPr>
              <a:spLocks noChangeArrowheads="1"/>
            </p:cNvSpPr>
            <p:nvPr/>
          </p:nvSpPr>
          <p:spPr bwMode="auto">
            <a:xfrm>
              <a:off x="4752" y="67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8" y="3104051"/>
            <a:ext cx="449580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921625" cy="990600"/>
          </a:xfrm>
        </p:spPr>
        <p:txBody>
          <a:bodyPr/>
          <a:lstStyle/>
          <a:p>
            <a:pPr eaLnBrk="1" hangingPunct="1"/>
            <a:r>
              <a:rPr lang="en-US" altLang="ar-SA" sz="3200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Midpoint Method </a:t>
            </a:r>
          </a:p>
        </p:txBody>
      </p:sp>
      <p:sp>
        <p:nvSpPr>
          <p:cNvPr id="199709" name="Text Box 29"/>
          <p:cNvSpPr txBox="1">
            <a:spLocks noChangeArrowheads="1"/>
          </p:cNvSpPr>
          <p:nvPr/>
        </p:nvSpPr>
        <p:spPr bwMode="auto">
          <a:xfrm>
            <a:off x="152400" y="114300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no Pro Caption" panose="02020502040506020403" pitchFamily="18" charset="0"/>
              </a:rPr>
              <a:t> </a:t>
            </a:r>
            <a:r>
              <a:rPr lang="en-US" altLang="ar-SA" b="1" dirty="0">
                <a:latin typeface="Arno Pro Caption" panose="02020502040506020403" pitchFamily="18" charset="0"/>
              </a:rPr>
              <a:t>Obtain a solution between x=0 &amp; 4 (step size = 0.5) for:</a:t>
            </a:r>
          </a:p>
        </p:txBody>
      </p:sp>
      <p:sp>
        <p:nvSpPr>
          <p:cNvPr id="199712" name="Text Box 32"/>
          <p:cNvSpPr txBox="1">
            <a:spLocks noChangeArrowheads="1"/>
          </p:cNvSpPr>
          <p:nvPr/>
        </p:nvSpPr>
        <p:spPr bwMode="auto">
          <a:xfrm>
            <a:off x="228600" y="2514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b="1">
                <a:latin typeface="Arno Pro Caption" panose="02020502040506020403" pitchFamily="18" charset="0"/>
              </a:rPr>
              <a:t>Initial conditions are: x = 0 to y = 1,use </a:t>
            </a:r>
            <a:r>
              <a:rPr lang="en-US" altLang="ar-SA" b="1">
                <a:solidFill>
                  <a:srgbClr val="CC0000"/>
                </a:solidFill>
                <a:latin typeface="Arno Pro Caption" panose="02020502040506020403" pitchFamily="18" charset="0"/>
              </a:rPr>
              <a:t>Midpoint method</a:t>
            </a:r>
          </a:p>
        </p:txBody>
      </p:sp>
      <p:sp>
        <p:nvSpPr>
          <p:cNvPr id="31750" name="Line 53"/>
          <p:cNvSpPr>
            <a:spLocks noChangeShapeType="1"/>
          </p:cNvSpPr>
          <p:nvPr/>
        </p:nvSpPr>
        <p:spPr bwMode="auto">
          <a:xfrm>
            <a:off x="250825" y="3068638"/>
            <a:ext cx="8424863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16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620044"/>
            <a:ext cx="4429125" cy="93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09" grpId="0" autoUpdateAnimBg="0"/>
      <p:bldP spid="19971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52400" y="15240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ar-SA" sz="3200" b="1" dirty="0" err="1">
                <a:solidFill>
                  <a:srgbClr val="000099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altLang="ar-SA" sz="3200" b="1" dirty="0">
                <a:solidFill>
                  <a:srgbClr val="000099"/>
                </a:solidFill>
                <a:latin typeface="Arno Pro Caption" panose="02020502040506020403" pitchFamily="18" charset="0"/>
              </a:rPr>
              <a:t> Methods</a:t>
            </a:r>
          </a:p>
        </p:txBody>
      </p:sp>
      <p:sp>
        <p:nvSpPr>
          <p:cNvPr id="32772" name="Text Box 18"/>
          <p:cNvSpPr txBox="1">
            <a:spLocks noChangeArrowheads="1"/>
          </p:cNvSpPr>
          <p:nvPr/>
        </p:nvSpPr>
        <p:spPr bwMode="auto">
          <a:xfrm>
            <a:off x="228600" y="1066800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</a:pPr>
            <a:r>
              <a:rPr lang="en-US" altLang="ar-SA" sz="3200" b="1" dirty="0" smtClean="0">
                <a:solidFill>
                  <a:srgbClr val="CC0000"/>
                </a:solidFill>
                <a:latin typeface="Arno Pro Caption" panose="02020502040506020403" pitchFamily="18" charset="0"/>
              </a:rPr>
              <a:t>2. Ralston’s </a:t>
            </a:r>
            <a:r>
              <a:rPr lang="en-US" altLang="ar-SA" sz="3200" b="1" dirty="0">
                <a:solidFill>
                  <a:srgbClr val="CC0000"/>
                </a:solidFill>
                <a:latin typeface="Arno Pro Caption" panose="02020502040506020403" pitchFamily="18" charset="0"/>
              </a:rPr>
              <a:t>Method:</a:t>
            </a:r>
          </a:p>
        </p:txBody>
      </p:sp>
      <p:sp>
        <p:nvSpPr>
          <p:cNvPr id="32773" name="Line 46"/>
          <p:cNvSpPr>
            <a:spLocks noChangeShapeType="1"/>
          </p:cNvSpPr>
          <p:nvPr/>
        </p:nvSpPr>
        <p:spPr bwMode="auto">
          <a:xfrm>
            <a:off x="5257800" y="3059113"/>
            <a:ext cx="3810000" cy="11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4" name="Text Box 57"/>
          <p:cNvSpPr txBox="1">
            <a:spLocks noChangeArrowheads="1"/>
          </p:cNvSpPr>
          <p:nvPr/>
        </p:nvSpPr>
        <p:spPr bwMode="auto">
          <a:xfrm>
            <a:off x="8610600" y="3124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ar-SA"/>
              <a:t>x</a:t>
            </a:r>
          </a:p>
        </p:txBody>
      </p:sp>
      <p:sp>
        <p:nvSpPr>
          <p:cNvPr id="32775" name="Text Box 64"/>
          <p:cNvSpPr txBox="1">
            <a:spLocks noChangeArrowheads="1"/>
          </p:cNvSpPr>
          <p:nvPr/>
        </p:nvSpPr>
        <p:spPr bwMode="auto">
          <a:xfrm>
            <a:off x="7543800" y="2149475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 i="1"/>
              <a:t>f(x</a:t>
            </a:r>
            <a:r>
              <a:rPr lang="en-US" altLang="ar-SA" i="1" baseline="-25000"/>
              <a:t>i</a:t>
            </a:r>
            <a:r>
              <a:rPr lang="en-US" altLang="ar-SA" i="1"/>
              <a:t>+ 3/4 h, y</a:t>
            </a:r>
            <a:r>
              <a:rPr lang="en-US" altLang="ar-SA" i="1" baseline="-25000"/>
              <a:t>i</a:t>
            </a:r>
            <a:r>
              <a:rPr lang="en-US" altLang="ar-SA" i="1"/>
              <a:t>+3/4k</a:t>
            </a:r>
            <a:r>
              <a:rPr lang="en-US" altLang="ar-SA" i="1" baseline="-25000"/>
              <a:t>1</a:t>
            </a:r>
            <a:r>
              <a:rPr lang="en-US" altLang="ar-SA" i="1"/>
              <a:t>h)</a:t>
            </a:r>
          </a:p>
        </p:txBody>
      </p:sp>
      <p:sp>
        <p:nvSpPr>
          <p:cNvPr id="32776" name="Line 70"/>
          <p:cNvSpPr>
            <a:spLocks noChangeShapeType="1"/>
          </p:cNvSpPr>
          <p:nvPr/>
        </p:nvSpPr>
        <p:spPr bwMode="auto">
          <a:xfrm>
            <a:off x="5257800" y="6324600"/>
            <a:ext cx="3810000" cy="11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7" name="Text Box 78"/>
          <p:cNvSpPr txBox="1">
            <a:spLocks noChangeArrowheads="1"/>
          </p:cNvSpPr>
          <p:nvPr/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 i="1"/>
              <a:t>x</a:t>
            </a:r>
            <a:r>
              <a:rPr lang="en-US" altLang="ar-SA" i="1" baseline="-25000"/>
              <a:t>i</a:t>
            </a:r>
            <a:r>
              <a:rPr lang="en-US" altLang="ar-SA" i="1"/>
              <a:t>+h</a:t>
            </a:r>
          </a:p>
        </p:txBody>
      </p:sp>
      <p:sp>
        <p:nvSpPr>
          <p:cNvPr id="32778" name="Text Box 83"/>
          <p:cNvSpPr txBox="1">
            <a:spLocks noChangeArrowheads="1"/>
          </p:cNvSpPr>
          <p:nvPr/>
        </p:nvSpPr>
        <p:spPr bwMode="auto">
          <a:xfrm>
            <a:off x="8610600" y="624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ar-SA"/>
              <a:t>x</a:t>
            </a:r>
          </a:p>
        </p:txBody>
      </p:sp>
      <p:grpSp>
        <p:nvGrpSpPr>
          <p:cNvPr id="32779" name="Group 92"/>
          <p:cNvGrpSpPr>
            <a:grpSpLocks/>
          </p:cNvGrpSpPr>
          <p:nvPr/>
        </p:nvGrpSpPr>
        <p:grpSpPr bwMode="auto">
          <a:xfrm>
            <a:off x="5562600" y="381000"/>
            <a:ext cx="3276600" cy="6248400"/>
            <a:chOff x="3504" y="240"/>
            <a:chExt cx="2064" cy="3936"/>
          </a:xfrm>
        </p:grpSpPr>
        <p:sp>
          <p:nvSpPr>
            <p:cNvPr id="32782" name="Line 45"/>
            <p:cNvSpPr>
              <a:spLocks noChangeShapeType="1"/>
            </p:cNvSpPr>
            <p:nvPr/>
          </p:nvSpPr>
          <p:spPr bwMode="auto">
            <a:xfrm flipV="1">
              <a:off x="3504" y="343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83" name="Text Box 47"/>
            <p:cNvSpPr txBox="1">
              <a:spLocks noChangeArrowheads="1"/>
            </p:cNvSpPr>
            <p:nvPr/>
          </p:nvSpPr>
          <p:spPr bwMode="auto">
            <a:xfrm>
              <a:off x="3552" y="24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y</a:t>
              </a:r>
            </a:p>
          </p:txBody>
        </p:sp>
        <p:sp>
          <p:nvSpPr>
            <p:cNvPr id="32784" name="Freeform 48"/>
            <p:cNvSpPr>
              <a:spLocks/>
            </p:cNvSpPr>
            <p:nvPr/>
          </p:nvSpPr>
          <p:spPr bwMode="auto">
            <a:xfrm>
              <a:off x="3697" y="343"/>
              <a:ext cx="1380" cy="1128"/>
            </a:xfrm>
            <a:custGeom>
              <a:avLst/>
              <a:gdLst>
                <a:gd name="T0" fmla="*/ 1380 w 1380"/>
                <a:gd name="T1" fmla="*/ 0 h 1128"/>
                <a:gd name="T2" fmla="*/ 1300 w 1380"/>
                <a:gd name="T3" fmla="*/ 331 h 1128"/>
                <a:gd name="T4" fmla="*/ 1213 w 1380"/>
                <a:gd name="T5" fmla="*/ 480 h 1128"/>
                <a:gd name="T6" fmla="*/ 988 w 1380"/>
                <a:gd name="T7" fmla="*/ 725 h 1128"/>
                <a:gd name="T8" fmla="*/ 649 w 1380"/>
                <a:gd name="T9" fmla="*/ 950 h 1128"/>
                <a:gd name="T10" fmla="*/ 374 w 1380"/>
                <a:gd name="T11" fmla="*/ 1063 h 1128"/>
                <a:gd name="T12" fmla="*/ 0 w 1380"/>
                <a:gd name="T13" fmla="*/ 1128 h 1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0"/>
                <a:gd name="T22" fmla="*/ 0 h 1128"/>
                <a:gd name="T23" fmla="*/ 1380 w 1380"/>
                <a:gd name="T24" fmla="*/ 1128 h 1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0" h="1128">
                  <a:moveTo>
                    <a:pt x="1380" y="0"/>
                  </a:moveTo>
                  <a:cubicBezTo>
                    <a:pt x="1367" y="55"/>
                    <a:pt x="1328" y="251"/>
                    <a:pt x="1300" y="331"/>
                  </a:cubicBezTo>
                  <a:cubicBezTo>
                    <a:pt x="1272" y="411"/>
                    <a:pt x="1265" y="414"/>
                    <a:pt x="1213" y="480"/>
                  </a:cubicBezTo>
                  <a:cubicBezTo>
                    <a:pt x="1161" y="546"/>
                    <a:pt x="1082" y="647"/>
                    <a:pt x="988" y="725"/>
                  </a:cubicBezTo>
                  <a:cubicBezTo>
                    <a:pt x="894" y="803"/>
                    <a:pt x="751" y="894"/>
                    <a:pt x="649" y="950"/>
                  </a:cubicBezTo>
                  <a:cubicBezTo>
                    <a:pt x="547" y="1006"/>
                    <a:pt x="482" y="1033"/>
                    <a:pt x="374" y="1063"/>
                  </a:cubicBezTo>
                  <a:cubicBezTo>
                    <a:pt x="266" y="1093"/>
                    <a:pt x="78" y="1115"/>
                    <a:pt x="0" y="112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85" name="Line 49"/>
            <p:cNvSpPr>
              <a:spLocks noChangeShapeType="1"/>
            </p:cNvSpPr>
            <p:nvPr/>
          </p:nvSpPr>
          <p:spPr bwMode="auto">
            <a:xfrm>
              <a:off x="3654" y="1543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786" name="Arc 50"/>
            <p:cNvSpPr>
              <a:spLocks/>
            </p:cNvSpPr>
            <p:nvPr/>
          </p:nvSpPr>
          <p:spPr bwMode="auto">
            <a:xfrm>
              <a:off x="3984" y="1447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87" name="Line 51"/>
            <p:cNvSpPr>
              <a:spLocks noChangeShapeType="1"/>
            </p:cNvSpPr>
            <p:nvPr/>
          </p:nvSpPr>
          <p:spPr bwMode="auto">
            <a:xfrm>
              <a:off x="4080" y="1399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788" name="Line 52"/>
            <p:cNvSpPr>
              <a:spLocks noChangeShapeType="1"/>
            </p:cNvSpPr>
            <p:nvPr/>
          </p:nvSpPr>
          <p:spPr bwMode="auto">
            <a:xfrm>
              <a:off x="4713" y="1050"/>
              <a:ext cx="0" cy="8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789" name="Text Box 53"/>
            <p:cNvSpPr txBox="1">
              <a:spLocks noChangeArrowheads="1"/>
            </p:cNvSpPr>
            <p:nvPr/>
          </p:nvSpPr>
          <p:spPr bwMode="auto">
            <a:xfrm>
              <a:off x="3515" y="157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f(x</a:t>
              </a:r>
              <a:r>
                <a:rPr lang="en-US" altLang="ar-SA" i="1" baseline="-25000"/>
                <a:t>i</a:t>
              </a:r>
              <a:r>
                <a:rPr lang="en-US" altLang="ar-SA" i="1"/>
                <a:t>,y</a:t>
              </a:r>
              <a:r>
                <a:rPr lang="en-US" altLang="ar-SA" i="1" baseline="-25000"/>
                <a:t>i</a:t>
              </a:r>
              <a:r>
                <a:rPr lang="en-US" altLang="ar-SA" i="1"/>
                <a:t>)</a:t>
              </a:r>
            </a:p>
          </p:txBody>
        </p:sp>
        <p:sp>
          <p:nvSpPr>
            <p:cNvPr id="32790" name="Text Box 54"/>
            <p:cNvSpPr txBox="1">
              <a:spLocks noChangeArrowheads="1"/>
            </p:cNvSpPr>
            <p:nvPr/>
          </p:nvSpPr>
          <p:spPr bwMode="auto">
            <a:xfrm>
              <a:off x="3984" y="1831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x</a:t>
              </a:r>
              <a:r>
                <a:rPr lang="en-US" altLang="ar-SA" i="1" baseline="-25000"/>
                <a:t>i</a:t>
              </a:r>
              <a:endParaRPr lang="en-US" altLang="ar-SA" i="1"/>
            </a:p>
          </p:txBody>
        </p:sp>
        <p:sp>
          <p:nvSpPr>
            <p:cNvPr id="32791" name="Text Box 55"/>
            <p:cNvSpPr txBox="1">
              <a:spLocks noChangeArrowheads="1"/>
            </p:cNvSpPr>
            <p:nvPr/>
          </p:nvSpPr>
          <p:spPr bwMode="auto">
            <a:xfrm>
              <a:off x="4416" y="1872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x</a:t>
              </a:r>
              <a:r>
                <a:rPr lang="en-US" altLang="ar-SA" i="1" baseline="-25000"/>
                <a:t>i</a:t>
              </a:r>
              <a:r>
                <a:rPr lang="en-US" altLang="ar-SA" i="1"/>
                <a:t>+3/4h</a:t>
              </a:r>
            </a:p>
          </p:txBody>
        </p:sp>
        <p:sp>
          <p:nvSpPr>
            <p:cNvPr id="32792" name="Oval 56"/>
            <p:cNvSpPr>
              <a:spLocks noChangeArrowheads="1"/>
            </p:cNvSpPr>
            <p:nvPr/>
          </p:nvSpPr>
          <p:spPr bwMode="auto">
            <a:xfrm>
              <a:off x="4896" y="727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2793" name="Line 58"/>
            <p:cNvSpPr>
              <a:spLocks noChangeShapeType="1"/>
            </p:cNvSpPr>
            <p:nvPr/>
          </p:nvSpPr>
          <p:spPr bwMode="auto">
            <a:xfrm flipV="1">
              <a:off x="3648" y="1159"/>
              <a:ext cx="1296" cy="38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794" name="Oval 59"/>
            <p:cNvSpPr>
              <a:spLocks noChangeArrowheads="1"/>
            </p:cNvSpPr>
            <p:nvPr/>
          </p:nvSpPr>
          <p:spPr bwMode="auto">
            <a:xfrm>
              <a:off x="4032" y="1351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2795" name="Arc 61"/>
            <p:cNvSpPr>
              <a:spLocks/>
            </p:cNvSpPr>
            <p:nvPr/>
          </p:nvSpPr>
          <p:spPr bwMode="auto">
            <a:xfrm>
              <a:off x="4675" y="1255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96" name="Freeform 62"/>
            <p:cNvSpPr>
              <a:spLocks/>
            </p:cNvSpPr>
            <p:nvPr/>
          </p:nvSpPr>
          <p:spPr bwMode="auto">
            <a:xfrm>
              <a:off x="4608" y="816"/>
              <a:ext cx="480" cy="535"/>
            </a:xfrm>
            <a:custGeom>
              <a:avLst/>
              <a:gdLst>
                <a:gd name="T0" fmla="*/ 0 w 874"/>
                <a:gd name="T1" fmla="*/ 31 h 1094"/>
                <a:gd name="T2" fmla="*/ 44 w 874"/>
                <a:gd name="T3" fmla="*/ 0 h 1094"/>
                <a:gd name="T4" fmla="*/ 0 60000 65536"/>
                <a:gd name="T5" fmla="*/ 0 60000 65536"/>
                <a:gd name="T6" fmla="*/ 0 w 874"/>
                <a:gd name="T7" fmla="*/ 0 h 1094"/>
                <a:gd name="T8" fmla="*/ 874 w 874"/>
                <a:gd name="T9" fmla="*/ 1094 h 10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4" h="1094">
                  <a:moveTo>
                    <a:pt x="0" y="1094"/>
                  </a:moveTo>
                  <a:lnTo>
                    <a:pt x="874" y="0"/>
                  </a:ln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797" name="Line 63"/>
            <p:cNvSpPr>
              <a:spLocks noChangeShapeType="1"/>
            </p:cNvSpPr>
            <p:nvPr/>
          </p:nvSpPr>
          <p:spPr bwMode="auto">
            <a:xfrm>
              <a:off x="4608" y="1351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798" name="Freeform 66"/>
            <p:cNvSpPr>
              <a:spLocks/>
            </p:cNvSpPr>
            <p:nvPr/>
          </p:nvSpPr>
          <p:spPr bwMode="auto">
            <a:xfrm>
              <a:off x="3697" y="2400"/>
              <a:ext cx="1380" cy="1128"/>
            </a:xfrm>
            <a:custGeom>
              <a:avLst/>
              <a:gdLst>
                <a:gd name="T0" fmla="*/ 1380 w 1380"/>
                <a:gd name="T1" fmla="*/ 0 h 1128"/>
                <a:gd name="T2" fmla="*/ 1300 w 1380"/>
                <a:gd name="T3" fmla="*/ 331 h 1128"/>
                <a:gd name="T4" fmla="*/ 1213 w 1380"/>
                <a:gd name="T5" fmla="*/ 480 h 1128"/>
                <a:gd name="T6" fmla="*/ 988 w 1380"/>
                <a:gd name="T7" fmla="*/ 725 h 1128"/>
                <a:gd name="T8" fmla="*/ 649 w 1380"/>
                <a:gd name="T9" fmla="*/ 950 h 1128"/>
                <a:gd name="T10" fmla="*/ 374 w 1380"/>
                <a:gd name="T11" fmla="*/ 1063 h 1128"/>
                <a:gd name="T12" fmla="*/ 0 w 1380"/>
                <a:gd name="T13" fmla="*/ 1128 h 1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80"/>
                <a:gd name="T22" fmla="*/ 0 h 1128"/>
                <a:gd name="T23" fmla="*/ 1380 w 1380"/>
                <a:gd name="T24" fmla="*/ 1128 h 1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80" h="1128">
                  <a:moveTo>
                    <a:pt x="1380" y="0"/>
                  </a:moveTo>
                  <a:cubicBezTo>
                    <a:pt x="1367" y="55"/>
                    <a:pt x="1328" y="251"/>
                    <a:pt x="1300" y="331"/>
                  </a:cubicBezTo>
                  <a:cubicBezTo>
                    <a:pt x="1272" y="411"/>
                    <a:pt x="1265" y="414"/>
                    <a:pt x="1213" y="480"/>
                  </a:cubicBezTo>
                  <a:cubicBezTo>
                    <a:pt x="1161" y="546"/>
                    <a:pt x="1082" y="647"/>
                    <a:pt x="988" y="725"/>
                  </a:cubicBezTo>
                  <a:cubicBezTo>
                    <a:pt x="894" y="803"/>
                    <a:pt x="751" y="894"/>
                    <a:pt x="649" y="950"/>
                  </a:cubicBezTo>
                  <a:cubicBezTo>
                    <a:pt x="547" y="1006"/>
                    <a:pt x="482" y="1033"/>
                    <a:pt x="374" y="1063"/>
                  </a:cubicBezTo>
                  <a:cubicBezTo>
                    <a:pt x="266" y="1093"/>
                    <a:pt x="78" y="1115"/>
                    <a:pt x="0" y="112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99" name="Line 67"/>
            <p:cNvSpPr>
              <a:spLocks noChangeShapeType="1"/>
            </p:cNvSpPr>
            <p:nvPr/>
          </p:nvSpPr>
          <p:spPr bwMode="auto">
            <a:xfrm flipV="1">
              <a:off x="3840" y="2976"/>
              <a:ext cx="1104" cy="62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00" name="Oval 68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2801" name="Line 69"/>
            <p:cNvSpPr>
              <a:spLocks noChangeShapeType="1"/>
            </p:cNvSpPr>
            <p:nvPr/>
          </p:nvSpPr>
          <p:spPr bwMode="auto">
            <a:xfrm flipV="1">
              <a:off x="3504" y="2400"/>
              <a:ext cx="0" cy="17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02" name="Text Box 71"/>
            <p:cNvSpPr txBox="1">
              <a:spLocks noChangeArrowheads="1"/>
            </p:cNvSpPr>
            <p:nvPr/>
          </p:nvSpPr>
          <p:spPr bwMode="auto">
            <a:xfrm>
              <a:off x="3552" y="244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y</a:t>
              </a:r>
            </a:p>
          </p:txBody>
        </p:sp>
        <p:sp>
          <p:nvSpPr>
            <p:cNvPr id="32803" name="Text Box 72"/>
            <p:cNvSpPr txBox="1">
              <a:spLocks noChangeArrowheads="1"/>
            </p:cNvSpPr>
            <p:nvPr/>
          </p:nvSpPr>
          <p:spPr bwMode="auto">
            <a:xfrm>
              <a:off x="5184" y="27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l-GR" altLang="ar-SA" dirty="0" err="1">
                  <a:latin typeface="Symbol" pitchFamily="18" charset="2"/>
                </a:rPr>
                <a:t>ε</a:t>
              </a:r>
              <a:r>
                <a:rPr lang="en-US" altLang="ar-SA" baseline="-25000" dirty="0" smtClean="0"/>
                <a:t>a</a:t>
              </a:r>
              <a:endParaRPr lang="en-US" altLang="ar-SA" dirty="0"/>
            </a:p>
          </p:txBody>
        </p:sp>
        <p:sp>
          <p:nvSpPr>
            <p:cNvPr id="32804" name="Line 73"/>
            <p:cNvSpPr>
              <a:spLocks noChangeShapeType="1"/>
            </p:cNvSpPr>
            <p:nvPr/>
          </p:nvSpPr>
          <p:spPr bwMode="auto">
            <a:xfrm>
              <a:off x="3840" y="36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05" name="Arc 74"/>
            <p:cNvSpPr>
              <a:spLocks/>
            </p:cNvSpPr>
            <p:nvPr/>
          </p:nvSpPr>
          <p:spPr bwMode="auto">
            <a:xfrm>
              <a:off x="3984" y="3504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806" name="Line 75"/>
            <p:cNvSpPr>
              <a:spLocks noChangeShapeType="1"/>
            </p:cNvSpPr>
            <p:nvPr/>
          </p:nvSpPr>
          <p:spPr bwMode="auto">
            <a:xfrm>
              <a:off x="4080" y="345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07" name="Line 76"/>
            <p:cNvSpPr>
              <a:spLocks noChangeShapeType="1"/>
            </p:cNvSpPr>
            <p:nvPr/>
          </p:nvSpPr>
          <p:spPr bwMode="auto">
            <a:xfrm>
              <a:off x="4944" y="283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08" name="Text Box 77"/>
            <p:cNvSpPr txBox="1">
              <a:spLocks noChangeArrowheads="1"/>
            </p:cNvSpPr>
            <p:nvPr/>
          </p:nvSpPr>
          <p:spPr bwMode="auto">
            <a:xfrm>
              <a:off x="3984" y="388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i="1"/>
                <a:t>x</a:t>
              </a:r>
              <a:r>
                <a:rPr lang="en-US" altLang="ar-SA" i="1" baseline="-25000"/>
                <a:t>i</a:t>
              </a:r>
              <a:endParaRPr lang="en-US" altLang="ar-SA" i="1"/>
            </a:p>
          </p:txBody>
        </p:sp>
        <p:sp>
          <p:nvSpPr>
            <p:cNvPr id="32809" name="Oval 7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2810" name="Line 80"/>
            <p:cNvSpPr>
              <a:spLocks noChangeShapeType="1"/>
            </p:cNvSpPr>
            <p:nvPr/>
          </p:nvSpPr>
          <p:spPr bwMode="auto">
            <a:xfrm>
              <a:off x="5088" y="28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11" name="Line 81"/>
            <p:cNvSpPr>
              <a:spLocks noChangeShapeType="1"/>
            </p:cNvSpPr>
            <p:nvPr/>
          </p:nvSpPr>
          <p:spPr bwMode="auto">
            <a:xfrm>
              <a:off x="5136" y="297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12" name="Line 82"/>
            <p:cNvSpPr>
              <a:spLocks noChangeShapeType="1"/>
            </p:cNvSpPr>
            <p:nvPr/>
          </p:nvSpPr>
          <p:spPr bwMode="auto">
            <a:xfrm>
              <a:off x="5472" y="28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2813" name="Oval 84"/>
            <p:cNvSpPr>
              <a:spLocks noChangeArrowheads="1"/>
            </p:cNvSpPr>
            <p:nvPr/>
          </p:nvSpPr>
          <p:spPr bwMode="auto">
            <a:xfrm>
              <a:off x="4032" y="340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32814" name="Text Box 85"/>
            <p:cNvSpPr txBox="1">
              <a:spLocks noChangeArrowheads="1"/>
            </p:cNvSpPr>
            <p:nvPr/>
          </p:nvSpPr>
          <p:spPr bwMode="auto">
            <a:xfrm>
              <a:off x="4224" y="3360"/>
              <a:ext cx="129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/>
                <a:t>Slope: (1/3k</a:t>
              </a:r>
              <a:r>
                <a:rPr lang="en-US" altLang="ar-SA" baseline="-25000"/>
                <a:t>1</a:t>
              </a:r>
              <a:r>
                <a:rPr lang="en-US" altLang="ar-SA"/>
                <a:t>+2/3k</a:t>
              </a:r>
              <a:r>
                <a:rPr lang="en-US" altLang="ar-SA" baseline="-25000"/>
                <a:t>2</a:t>
              </a:r>
              <a:r>
                <a:rPr lang="en-US" altLang="ar-SA"/>
                <a:t>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17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1" y="1978565"/>
            <a:ext cx="4768636" cy="343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Fig25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8" y="1484784"/>
            <a:ext cx="4954040" cy="4289473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F3C8-7F1D-453D-BE7F-00D60BFB2FA4}" type="slidenum">
              <a:rPr lang="ar-SA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7584" y="404664"/>
            <a:ext cx="7272808" cy="95410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no Pro Caption" panose="02020502040506020403" pitchFamily="18" charset="0"/>
              </a:rPr>
              <a:t>Comparison of Various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no Pro Caption" panose="02020502040506020403" pitchFamily="18" charset="0"/>
              </a:rPr>
              <a:t>Second-Order RK Methods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819" y="1916832"/>
            <a:ext cx="3775075" cy="2304256"/>
          </a:xfrm>
          <a:solidFill>
            <a:schemeClr val="bg1"/>
          </a:solidFill>
        </p:spPr>
        <p:txBody>
          <a:bodyPr tIns="182880" bIns="91440"/>
          <a:lstStyle/>
          <a:p>
            <a:pPr marL="400050" lvl="1" indent="-171450" eaLnBrk="1" hangingPunct="1">
              <a:lnSpc>
                <a:spcPct val="90000"/>
              </a:lnSpc>
            </a:pPr>
            <a:r>
              <a:rPr lang="en-US" altLang="en-US" sz="2000" b="1" dirty="0" err="1" smtClean="0">
                <a:solidFill>
                  <a:srgbClr val="FF0000"/>
                </a:solidFill>
                <a:latin typeface="Arno Pro Caption" panose="02020502040506020403" pitchFamily="18" charset="0"/>
              </a:rPr>
              <a:t>Huen</a:t>
            </a:r>
            <a:r>
              <a:rPr lang="en-US" altLang="en-US" sz="2000" b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 Method </a:t>
            </a:r>
            <a:r>
              <a:rPr lang="en-US" altLang="en-US" sz="2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with a Single Corrector (</a:t>
            </a:r>
            <a:r>
              <a:rPr lang="en-US" altLang="en-US" sz="2000" i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a</a:t>
            </a:r>
            <a:r>
              <a:rPr lang="en-US" altLang="en-US" sz="2000" i="1" baseline="-25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2</a:t>
            </a:r>
            <a:r>
              <a:rPr lang="en-US" altLang="en-US" sz="2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=1/2)</a:t>
            </a:r>
          </a:p>
          <a:p>
            <a:pPr marL="400050" lvl="1" indent="-171450" eaLnBrk="1" hangingPunct="1">
              <a:lnSpc>
                <a:spcPct val="90000"/>
              </a:lnSpc>
            </a:pPr>
            <a:endParaRPr lang="en-US" altLang="en-US" sz="2000" dirty="0" smtClean="0">
              <a:solidFill>
                <a:srgbClr val="FF0000"/>
              </a:solidFill>
              <a:latin typeface="Arno Pro Caption" panose="02020502040506020403" pitchFamily="18" charset="0"/>
            </a:endParaRPr>
          </a:p>
          <a:p>
            <a:pPr marL="400050" lvl="1" indent="-171450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The Midpoint Method </a:t>
            </a:r>
            <a:r>
              <a:rPr lang="en-US" altLang="en-US" sz="2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(</a:t>
            </a:r>
            <a:r>
              <a:rPr lang="en-US" altLang="en-US" sz="2000" i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a</a:t>
            </a:r>
            <a:r>
              <a:rPr lang="en-US" altLang="en-US" sz="2000" i="1" baseline="-25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2</a:t>
            </a:r>
            <a:r>
              <a:rPr lang="en-US" altLang="en-US" sz="2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=1)</a:t>
            </a:r>
          </a:p>
          <a:p>
            <a:pPr marL="400050" lvl="1" indent="-171450" eaLnBrk="1" hangingPunct="1">
              <a:lnSpc>
                <a:spcPct val="90000"/>
              </a:lnSpc>
            </a:pPr>
            <a:endParaRPr lang="en-US" altLang="en-US" sz="2000" dirty="0" smtClean="0">
              <a:solidFill>
                <a:srgbClr val="FF0000"/>
              </a:solidFill>
              <a:latin typeface="Arno Pro Caption" panose="02020502040506020403" pitchFamily="18" charset="0"/>
            </a:endParaRPr>
          </a:p>
          <a:p>
            <a:pPr marL="400050" lvl="1" indent="-171450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Ralston’s Method</a:t>
            </a:r>
            <a:r>
              <a:rPr lang="en-US" altLang="en-US" sz="2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 (</a:t>
            </a:r>
            <a:r>
              <a:rPr lang="en-US" altLang="en-US" sz="2000" i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a</a:t>
            </a:r>
            <a:r>
              <a:rPr lang="en-US" altLang="en-US" sz="2000" i="1" baseline="-25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2</a:t>
            </a:r>
            <a:r>
              <a:rPr lang="en-US" altLang="en-US" sz="2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=2/3)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z="3200" dirty="0" err="1" smtClean="0">
                <a:solidFill>
                  <a:srgbClr val="000099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altLang="ar-SA" sz="3200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 Methods</a:t>
            </a:r>
          </a:p>
        </p:txBody>
      </p:sp>
      <p:sp>
        <p:nvSpPr>
          <p:cNvPr id="3481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41438"/>
            <a:ext cx="7702550" cy="6477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altLang="el-GR" b="1" smtClean="0">
                <a:latin typeface="Arno Pro Caption" panose="02020502040506020403" pitchFamily="18" charset="0"/>
              </a:rPr>
              <a:t>Third order RK methods</a:t>
            </a:r>
          </a:p>
        </p:txBody>
      </p:sp>
      <p:graphicFrame>
        <p:nvGraphicFramePr>
          <p:cNvPr id="34820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31643968"/>
              </p:ext>
            </p:extLst>
          </p:nvPr>
        </p:nvGraphicFramePr>
        <p:xfrm>
          <a:off x="1259632" y="2058410"/>
          <a:ext cx="4464496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7" name="Equation" r:id="rId4" imgW="1879560" imgH="1498320" progId="Equation.DSMT4">
                  <p:embed/>
                </p:oleObj>
              </mc:Choice>
              <mc:Fallback>
                <p:oleObj name="Equation" r:id="rId4" imgW="1879560" imgH="14983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b="71840"/>
                      <a:stretch>
                        <a:fillRect/>
                      </a:stretch>
                    </p:blipFill>
                    <p:spPr bwMode="auto">
                      <a:xfrm>
                        <a:off x="1259632" y="2058410"/>
                        <a:ext cx="4464496" cy="903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25306611"/>
              </p:ext>
            </p:extLst>
          </p:nvPr>
        </p:nvGraphicFramePr>
        <p:xfrm>
          <a:off x="1403648" y="3429000"/>
          <a:ext cx="4860577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8" name="Equation" r:id="rId6" imgW="2349360" imgH="1688760" progId="Equation.DSMT4">
                  <p:embed/>
                </p:oleObj>
              </mc:Choice>
              <mc:Fallback>
                <p:oleObj name="Equation" r:id="rId6" imgW="2349360" imgH="16887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t="28416"/>
                      <a:stretch>
                        <a:fillRect/>
                      </a:stretch>
                    </p:blipFill>
                    <p:spPr bwMode="auto">
                      <a:xfrm>
                        <a:off x="1403648" y="3429000"/>
                        <a:ext cx="4860577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10C3B-A6ED-4FD4-9965-73855FD899BB}" type="slidenum">
              <a:rPr lang="ar-SA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134350" cy="1116013"/>
          </a:xfrm>
        </p:spPr>
        <p:txBody>
          <a:bodyPr/>
          <a:lstStyle/>
          <a:p>
            <a:pPr algn="l" eaLnBrk="1" hangingPunct="1"/>
            <a:r>
              <a:rPr lang="en-US" altLang="ar-SA" sz="3200" b="1" dirty="0" err="1" smtClean="0">
                <a:solidFill>
                  <a:srgbClr val="000099"/>
                </a:solidFill>
                <a:latin typeface="Arno Pro Caption" pitchFamily="18" charset="0"/>
              </a:rPr>
              <a:t>Runge-Kutta</a:t>
            </a:r>
            <a:r>
              <a:rPr lang="en-US" altLang="ar-SA" sz="3200" b="1" dirty="0" smtClean="0">
                <a:solidFill>
                  <a:srgbClr val="000099"/>
                </a:solidFill>
                <a:latin typeface="Arno Pro Caption" pitchFamily="18" charset="0"/>
              </a:rPr>
              <a:t> Methods (One-step Methods)</a:t>
            </a:r>
            <a:endParaRPr lang="en-US" altLang="ar-SA" sz="3200" b="1" dirty="0" smtClean="0">
              <a:solidFill>
                <a:srgbClr val="CC0000"/>
              </a:solidFill>
              <a:latin typeface="Arno Pro Caption" pitchFamily="18" charset="0"/>
            </a:endParaRPr>
          </a:p>
        </p:txBody>
      </p:sp>
      <p:sp>
        <p:nvSpPr>
          <p:cNvPr id="191547" name="Text Box 59"/>
          <p:cNvSpPr txBox="1">
            <a:spLocks noChangeArrowheads="1"/>
          </p:cNvSpPr>
          <p:nvPr/>
        </p:nvSpPr>
        <p:spPr bwMode="auto">
          <a:xfrm>
            <a:off x="323850" y="973760"/>
            <a:ext cx="85693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alt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Caption" pitchFamily="18" charset="0"/>
              </a:rPr>
              <a:t> </a:t>
            </a:r>
            <a:r>
              <a:rPr lang="en-US" altLang="en-US" sz="3200" dirty="0">
                <a:latin typeface="Arno Pro Caption" pitchFamily="18" charset="0"/>
              </a:rPr>
              <a:t>This presentation is devoted to solving ODE of the       form: </a:t>
            </a:r>
            <a:r>
              <a:rPr lang="en-US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no Pro Caption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altLang="ar-SA" sz="32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no Pro Captio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ar-SA" sz="3600" b="1" dirty="0">
                <a:solidFill>
                  <a:srgbClr val="CC0000"/>
                </a:solidFill>
                <a:latin typeface="Arno Pro Caption" pitchFamily="18" charset="0"/>
              </a:rPr>
              <a:t> Euler’s Method</a:t>
            </a:r>
            <a:endParaRPr lang="en-US" altLang="ar-SA" sz="3600" dirty="0">
              <a:latin typeface="Arno Pro Captio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endParaRPr lang="en-US" altLang="ar-SA" sz="3600" dirty="0">
              <a:latin typeface="Arno Pro Captio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ar-SA" sz="3600" dirty="0">
                <a:latin typeface="Arno Pro Caption" pitchFamily="18" charset="0"/>
              </a:rPr>
              <a:t>  </a:t>
            </a:r>
            <a:r>
              <a:rPr lang="en-US" altLang="ar-SA" sz="3600" dirty="0" smtClean="0">
                <a:latin typeface="Arno Pro Caption" pitchFamily="18" charset="0"/>
              </a:rPr>
              <a:t>solution</a:t>
            </a:r>
            <a:endParaRPr lang="en-US" altLang="ar-SA" sz="3600" dirty="0">
              <a:latin typeface="Arno Pro Captio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altLang="ar-SA" sz="3600" dirty="0">
              <a:latin typeface="Arno Pro Caption" pitchFamily="18" charset="0"/>
            </a:endParaRPr>
          </a:p>
        </p:txBody>
      </p:sp>
      <p:pic>
        <p:nvPicPr>
          <p:cNvPr id="16391" name="Picture 46" descr="Fig25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/>
          <a:stretch>
            <a:fillRect/>
          </a:stretch>
        </p:blipFill>
        <p:spPr bwMode="auto">
          <a:xfrm>
            <a:off x="4067175" y="1700213"/>
            <a:ext cx="475297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47"/>
          <p:cNvSpPr>
            <a:spLocks noChangeShapeType="1"/>
          </p:cNvSpPr>
          <p:nvPr/>
        </p:nvSpPr>
        <p:spPr bwMode="auto">
          <a:xfrm flipV="1">
            <a:off x="5724525" y="3933825"/>
            <a:ext cx="0" cy="790575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6393" name="Line 48"/>
          <p:cNvSpPr>
            <a:spLocks noChangeShapeType="1"/>
          </p:cNvSpPr>
          <p:nvPr/>
        </p:nvSpPr>
        <p:spPr bwMode="auto">
          <a:xfrm flipV="1">
            <a:off x="6948488" y="2781300"/>
            <a:ext cx="0" cy="19431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891340"/>
              </p:ext>
            </p:extLst>
          </p:nvPr>
        </p:nvGraphicFramePr>
        <p:xfrm>
          <a:off x="827584" y="1987550"/>
          <a:ext cx="2104003" cy="98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6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987550"/>
                        <a:ext cx="2104003" cy="988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423156"/>
              </p:ext>
            </p:extLst>
          </p:nvPr>
        </p:nvGraphicFramePr>
        <p:xfrm>
          <a:off x="823367" y="3818643"/>
          <a:ext cx="2104003" cy="98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7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3367" y="3818643"/>
                        <a:ext cx="2104003" cy="988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33426"/>
              </p:ext>
            </p:extLst>
          </p:nvPr>
        </p:nvGraphicFramePr>
        <p:xfrm>
          <a:off x="529103" y="5805264"/>
          <a:ext cx="479653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8" name="Equation" r:id="rId9" imgW="1384200" imgH="228600" progId="Equation.DSMT4">
                  <p:embed/>
                </p:oleObj>
              </mc:Choice>
              <mc:Fallback>
                <p:oleObj name="Equation" r:id="rId9" imgW="138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103" y="5805264"/>
                        <a:ext cx="4796533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4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SA" sz="3200" dirty="0" err="1" smtClean="0">
                <a:solidFill>
                  <a:srgbClr val="000099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altLang="ar-SA" sz="3200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 Methods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25538"/>
            <a:ext cx="7702550" cy="6477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altLang="el-GR" sz="3100" b="1" dirty="0" smtClean="0">
                <a:latin typeface="Arno Pro Caption" panose="02020502040506020403" pitchFamily="18" charset="0"/>
              </a:rPr>
              <a:t>Fourth order RK methods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87450" y="1700213"/>
          <a:ext cx="518477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0" name="Equation" r:id="rId4" imgW="2057400" imgH="393700" progId="Equation.3">
                  <p:embed/>
                </p:oleObj>
              </mc:Choice>
              <mc:Fallback>
                <p:oleObj name="Equation" r:id="rId4" imgW="2057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700213"/>
                        <a:ext cx="5184775" cy="992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rgbClr val="8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52622120"/>
              </p:ext>
            </p:extLst>
          </p:nvPr>
        </p:nvGraphicFramePr>
        <p:xfrm>
          <a:off x="1403648" y="2708920"/>
          <a:ext cx="3600450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1" name="Equation" r:id="rId6" imgW="1523880" imgH="1371600" progId="Equation.DSMT4">
                  <p:embed/>
                </p:oleObj>
              </mc:Choice>
              <mc:Fallback>
                <p:oleObj name="Equation" r:id="rId6" imgW="1523880" imgH="1371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708920"/>
                        <a:ext cx="3600450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10C3B-A6ED-4FD4-9965-73855FD899BB}" type="slidenum">
              <a:rPr lang="ar-SA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965323"/>
              </p:ext>
            </p:extLst>
          </p:nvPr>
        </p:nvGraphicFramePr>
        <p:xfrm>
          <a:off x="1403647" y="5949280"/>
          <a:ext cx="6195399" cy="50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22" name="Equation" r:id="rId8" imgW="2654280" imgH="215640" progId="Equation.DSMT4">
                  <p:embed/>
                </p:oleObj>
              </mc:Choice>
              <mc:Fallback>
                <p:oleObj name="Equation" r:id="rId8" imgW="26542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3647" y="5949280"/>
                        <a:ext cx="6195399" cy="50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Arno Pro Caption" panose="02020502040506020403" pitchFamily="18" charset="0"/>
              </a:rPr>
              <a:t>The classical fourth-order </a:t>
            </a:r>
            <a:r>
              <a:rPr lang="en-US" sz="3200" dirty="0" err="1">
                <a:solidFill>
                  <a:srgbClr val="0070C0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sz="3200" dirty="0">
                <a:solidFill>
                  <a:srgbClr val="0070C0"/>
                </a:solidFill>
                <a:latin typeface="Arno Pro Caption" panose="02020502040506020403" pitchFamily="18" charset="0"/>
              </a:rPr>
              <a:t> method</a:t>
            </a:r>
            <a:endParaRPr lang="el-GR" sz="3200" dirty="0">
              <a:solidFill>
                <a:srgbClr val="0070C0"/>
              </a:solidFill>
              <a:latin typeface="Arno Pro Caption" panose="020205020405060204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5000" contrast="-1000"/>
          </a:blip>
          <a:stretch>
            <a:fillRect/>
          </a:stretch>
        </p:blipFill>
        <p:spPr>
          <a:xfrm>
            <a:off x="1084707" y="1052513"/>
            <a:ext cx="6974586" cy="50736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610C3B-A6ED-4FD4-9965-73855FD899BB}" type="slidenum">
              <a:rPr lang="ar-SA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033434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457200" y="1447800"/>
            <a:ext cx="8229600" cy="472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600" b="1"/>
              <a:t> </a:t>
            </a:r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200" b="1" dirty="0" smtClean="0">
                <a:latin typeface="Arno Pro Caption" panose="02020502040506020403" pitchFamily="18" charset="0"/>
              </a:rPr>
              <a:t>Example-1</a:t>
            </a:r>
            <a:br>
              <a:rPr lang="en-US" altLang="el-GR" sz="3200" b="1" dirty="0" smtClean="0">
                <a:latin typeface="Arno Pro Caption" panose="02020502040506020403" pitchFamily="18" charset="0"/>
              </a:rPr>
            </a:br>
            <a:r>
              <a:rPr lang="en-US" altLang="el-GR" sz="3200" b="1" dirty="0" smtClean="0">
                <a:latin typeface="Arno Pro Caption" panose="02020502040506020403" pitchFamily="18" charset="0"/>
              </a:rPr>
              <a:t>4</a:t>
            </a:r>
            <a:r>
              <a:rPr lang="en-US" altLang="el-GR" sz="3200" b="1" baseline="30000" dirty="0" smtClean="0">
                <a:latin typeface="Arno Pro Caption" panose="02020502040506020403" pitchFamily="18" charset="0"/>
              </a:rPr>
              <a:t>th</a:t>
            </a:r>
            <a:r>
              <a:rPr lang="en-US" altLang="el-GR" sz="3200" b="1" dirty="0" smtClean="0">
                <a:latin typeface="Arno Pro Caption" panose="02020502040506020403" pitchFamily="18" charset="0"/>
              </a:rPr>
              <a:t>-Order </a:t>
            </a:r>
            <a:r>
              <a:rPr lang="en-US" altLang="el-GR" sz="3200" b="1" dirty="0" err="1" smtClean="0">
                <a:latin typeface="Arno Pro Caption" panose="02020502040506020403" pitchFamily="18" charset="0"/>
              </a:rPr>
              <a:t>Runge-Kutta</a:t>
            </a:r>
            <a:r>
              <a:rPr lang="en-US" altLang="el-GR" sz="3200" b="1" dirty="0" smtClean="0">
                <a:latin typeface="Arno Pro Caption" panose="02020502040506020403" pitchFamily="18" charset="0"/>
              </a:rPr>
              <a:t> Method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403354"/>
              </p:ext>
            </p:extLst>
          </p:nvPr>
        </p:nvGraphicFramePr>
        <p:xfrm>
          <a:off x="1069975" y="1844675"/>
          <a:ext cx="7159625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0" name="Equation" r:id="rId4" imgW="2184120" imgH="1091880" progId="Equation.DSMT4">
                  <p:embed/>
                </p:oleObj>
              </mc:Choice>
              <mc:Fallback>
                <p:oleObj name="Equation" r:id="rId4" imgW="218412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844675"/>
                        <a:ext cx="7159625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/>
          <a:lstStyle/>
          <a:p>
            <a:fld id="{66050CC1-36B6-43EB-B52A-50878C5B45AF}" type="slidenum">
              <a:rPr lang="ar-SA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2713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7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fld id="{47E69A4A-6AC2-439B-A7B1-C088423530D3}" type="slidenum">
              <a:rPr lang="ar-SA" altLang="el-GR" sz="1400" b="1">
                <a:solidFill>
                  <a:schemeClr val="tx1"/>
                </a:solidFill>
                <a:latin typeface="+mn-lt"/>
              </a:rPr>
              <a:pPr/>
              <a:t>23</a:t>
            </a:fld>
            <a:endParaRPr lang="en-US" altLang="el-GR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457200" y="1447800"/>
            <a:ext cx="8077200" cy="472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600" b="1"/>
              <a:t> </a:t>
            </a:r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200" b="1" dirty="0" smtClean="0">
                <a:latin typeface="Arno Pro Caption" panose="02020502040506020403" pitchFamily="18" charset="0"/>
              </a:rPr>
              <a:t>Example-1: RK4</a:t>
            </a:r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32594483"/>
              </p:ext>
            </p:extLst>
          </p:nvPr>
        </p:nvGraphicFramePr>
        <p:xfrm>
          <a:off x="577850" y="1447800"/>
          <a:ext cx="3795713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4" name="Equation" r:id="rId4" imgW="1993680" imgH="838080" progId="Equation.DSMT4">
                  <p:embed/>
                </p:oleObj>
              </mc:Choice>
              <mc:Fallback>
                <p:oleObj name="Equation" r:id="rId4" imgW="1993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447800"/>
                        <a:ext cx="3795713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457200" y="1447800"/>
            <a:ext cx="39624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61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>
          <a:ln/>
          <a:extLst/>
        </p:spPr>
        <p:txBody>
          <a:bodyPr vert="horz" lIns="91440" tIns="45720" rIns="91440" bIns="45720" rtlCol="0" anchor="ctr"/>
          <a:lstStyle/>
          <a:p>
            <a:fld id="{D019F478-EA10-4507-A955-A7A9C79CEF6F}" type="slidenum">
              <a:rPr lang="ar-SA" altLang="el-GR" sz="1400" b="1">
                <a:solidFill>
                  <a:schemeClr val="tx1"/>
                </a:solidFill>
                <a:latin typeface="+mn-lt"/>
              </a:rPr>
              <a:pPr/>
              <a:t>24</a:t>
            </a:fld>
            <a:endParaRPr lang="en-US" altLang="el-GR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457200" y="1447800"/>
            <a:ext cx="8077200" cy="472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600" b="1"/>
              <a:t> </a:t>
            </a:r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z="3200" b="1" dirty="0" smtClean="0">
                <a:latin typeface="Arno Pro Caption" panose="02020502040506020403" pitchFamily="18" charset="0"/>
              </a:rPr>
              <a:t>Example-1: RK4</a:t>
            </a:r>
            <a:endParaRPr lang="en-US" altLang="el-GR" sz="3200" dirty="0" smtClean="0">
              <a:latin typeface="Arno Pro Caption" panose="02020502040506020403" pitchFamily="18" charset="0"/>
            </a:endParaRPr>
          </a:p>
        </p:txBody>
      </p:sp>
      <p:sp>
        <p:nvSpPr>
          <p:cNvPr id="24585" name="Rectangle 4"/>
          <p:cNvSpPr>
            <a:spLocks noChangeArrowheads="1"/>
          </p:cNvSpPr>
          <p:nvPr/>
        </p:nvSpPr>
        <p:spPr bwMode="auto">
          <a:xfrm>
            <a:off x="457200" y="1447800"/>
            <a:ext cx="39624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457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9438" y="1525588"/>
          <a:ext cx="2395537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4" name="Equation" r:id="rId4" imgW="1218960" imgH="698400" progId="Equation.3">
                  <p:embed/>
                </p:oleObj>
              </mc:Choice>
              <mc:Fallback>
                <p:oleObj name="Equation" r:id="rId4" imgW="121896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1525588"/>
                        <a:ext cx="2395537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5105400" y="1447800"/>
            <a:ext cx="34290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4587" name="AutoShape 7"/>
          <p:cNvSpPr>
            <a:spLocks noChangeArrowheads="1"/>
          </p:cNvSpPr>
          <p:nvPr/>
        </p:nvSpPr>
        <p:spPr bwMode="auto">
          <a:xfrm>
            <a:off x="4495800" y="1524000"/>
            <a:ext cx="533400" cy="1447800"/>
          </a:xfrm>
          <a:prstGeom prst="rightArrow">
            <a:avLst>
              <a:gd name="adj1" fmla="val 73907"/>
              <a:gd name="adj2" fmla="val 342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4579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249363" y="3135313"/>
          <a:ext cx="6827837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5" name="Equation" r:id="rId6" imgW="4012920" imgH="1739880" progId="Equation.3">
                  <p:embed/>
                </p:oleObj>
              </mc:Choice>
              <mc:Fallback>
                <p:oleObj name="Equation" r:id="rId6" imgW="4012920" imgH="17398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3135313"/>
                        <a:ext cx="6827837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8751088"/>
              </p:ext>
            </p:extLst>
          </p:nvPr>
        </p:nvGraphicFramePr>
        <p:xfrm>
          <a:off x="577850" y="1447800"/>
          <a:ext cx="3795713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6" name="Equation" r:id="rId8" imgW="1993680" imgH="838080" progId="Equation.DSMT4">
                  <p:embed/>
                </p:oleObj>
              </mc:Choice>
              <mc:Fallback>
                <p:oleObj name="Equation" r:id="rId8" imgW="1993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447800"/>
                        <a:ext cx="3795713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4038600"/>
            <a:ext cx="553998" cy="1143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no Pro Caption" panose="02020502040506020403" pitchFamily="18" charset="0"/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683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7"/>
          <p:cNvSpPr>
            <a:spLocks noGrp="1"/>
          </p:cNvSpPr>
          <p:nvPr>
            <p:ph type="sldNum" sz="quarter" idx="12"/>
          </p:nvPr>
        </p:nvSpPr>
        <p:spPr>
          <a:ln/>
          <a:extLst/>
        </p:spPr>
        <p:txBody>
          <a:bodyPr vert="horz" lIns="91440" tIns="45720" rIns="91440" bIns="45720" rtlCol="0" anchor="ctr"/>
          <a:lstStyle/>
          <a:p>
            <a:fld id="{D9E7D5F4-26BE-4FF3-B301-ECC9AEBEFD7C}" type="slidenum">
              <a:rPr lang="ar-SA" altLang="el-GR" sz="1400" b="1">
                <a:solidFill>
                  <a:schemeClr val="tx1"/>
                </a:solidFill>
                <a:latin typeface="+mn-lt"/>
              </a:rPr>
              <a:pPr/>
              <a:t>25</a:t>
            </a:fld>
            <a:endParaRPr lang="en-US" altLang="el-GR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457200" y="1447800"/>
            <a:ext cx="8077200" cy="472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600" b="1"/>
              <a:t> </a:t>
            </a:r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</p:txBody>
      </p:sp>
      <p:sp>
        <p:nvSpPr>
          <p:cNvPr id="25608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z="3200" b="1" dirty="0" smtClean="0">
                <a:latin typeface="Arno Pro Caption" panose="02020502040506020403" pitchFamily="18" charset="0"/>
              </a:rPr>
              <a:t>Example-1: </a:t>
            </a:r>
            <a:r>
              <a:rPr lang="en-US" altLang="el-GR" sz="3200" b="1" dirty="0">
                <a:latin typeface="Arno Pro Caption" panose="02020502040506020403" pitchFamily="18" charset="0"/>
              </a:rPr>
              <a:t>RK4</a:t>
            </a:r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457200" y="1447800"/>
            <a:ext cx="39624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5602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68963" y="1612900"/>
          <a:ext cx="23749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8" name="Equation" r:id="rId4" imgW="1358640" imgH="685800" progId="Equation.3">
                  <p:embed/>
                </p:oleObj>
              </mc:Choice>
              <mc:Fallback>
                <p:oleObj name="Equation" r:id="rId4" imgW="13586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1612900"/>
                        <a:ext cx="23749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5105400" y="1447800"/>
            <a:ext cx="34290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5611" name="AutoShape 7"/>
          <p:cNvSpPr>
            <a:spLocks noChangeArrowheads="1"/>
          </p:cNvSpPr>
          <p:nvPr/>
        </p:nvSpPr>
        <p:spPr bwMode="auto">
          <a:xfrm>
            <a:off x="4495800" y="1524000"/>
            <a:ext cx="533400" cy="1447800"/>
          </a:xfrm>
          <a:prstGeom prst="rightArrow">
            <a:avLst>
              <a:gd name="adj1" fmla="val 73907"/>
              <a:gd name="adj2" fmla="val 342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  <p:graphicFrame>
        <p:nvGraphicFramePr>
          <p:cNvPr id="25603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600200" y="3228975"/>
          <a:ext cx="4403725" cy="281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9" name="Equation" r:id="rId6" imgW="2603160" imgH="1663560" progId="Equation.3">
                  <p:embed/>
                </p:oleObj>
              </mc:Choice>
              <mc:Fallback>
                <p:oleObj name="Equation" r:id="rId6" imgW="2603160" imgH="166356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28975"/>
                        <a:ext cx="4403725" cy="281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25338126"/>
              </p:ext>
            </p:extLst>
          </p:nvPr>
        </p:nvGraphicFramePr>
        <p:xfrm>
          <a:off x="577850" y="1447800"/>
          <a:ext cx="3795713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0" name="Equation" r:id="rId8" imgW="1993680" imgH="838080" progId="Equation.DSMT4">
                  <p:embed/>
                </p:oleObj>
              </mc:Choice>
              <mc:Fallback>
                <p:oleObj name="Equation" r:id="rId8" imgW="1993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447800"/>
                        <a:ext cx="3795713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4038600"/>
            <a:ext cx="553998" cy="1143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no Pro Caption" panose="02020502040506020403" pitchFamily="18" charset="0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8685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8"/>
          <p:cNvSpPr>
            <a:spLocks noGrp="1"/>
          </p:cNvSpPr>
          <p:nvPr>
            <p:ph type="sldNum" sz="quarter" idx="12"/>
          </p:nvPr>
        </p:nvSpPr>
        <p:spPr>
          <a:ln/>
          <a:extLst/>
        </p:spPr>
        <p:txBody>
          <a:bodyPr vert="horz" lIns="91440" tIns="45720" rIns="91440" bIns="45720" rtlCol="0" anchor="ctr"/>
          <a:lstStyle/>
          <a:p>
            <a:fld id="{978348F2-8A13-4DAA-9E5D-9CF98E24DF43}" type="slidenum">
              <a:rPr lang="ar-SA" altLang="el-GR" sz="1400" b="1">
                <a:solidFill>
                  <a:schemeClr val="tx1"/>
                </a:solidFill>
                <a:latin typeface="+mn-lt"/>
              </a:rPr>
              <a:pPr/>
              <a:t>26</a:t>
            </a:fld>
            <a:endParaRPr lang="en-US" altLang="el-GR" sz="140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457200" y="1447800"/>
            <a:ext cx="8077200" cy="472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l-GR" sz="1600" b="1"/>
              <a:t> </a:t>
            </a:r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  <a:p>
            <a:pPr algn="ctr" eaLnBrk="1" hangingPunct="1"/>
            <a:endParaRPr lang="en-US" altLang="el-GR" sz="1600" b="1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title" sz="quarter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l-GR" sz="3200" b="1" dirty="0" smtClean="0">
                <a:latin typeface="Arno Pro Caption" panose="02020502040506020403" pitchFamily="18" charset="0"/>
              </a:rPr>
              <a:t>Example-1: </a:t>
            </a:r>
            <a:r>
              <a:rPr lang="en-US" altLang="el-GR" sz="3200" b="1" dirty="0">
                <a:latin typeface="Arno Pro Caption" panose="02020502040506020403" pitchFamily="18" charset="0"/>
              </a:rPr>
              <a:t>RK4</a:t>
            </a:r>
          </a:p>
        </p:txBody>
      </p:sp>
      <p:graphicFrame>
        <p:nvGraphicFramePr>
          <p:cNvPr id="26626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05956604"/>
              </p:ext>
            </p:extLst>
          </p:nvPr>
        </p:nvGraphicFramePr>
        <p:xfrm>
          <a:off x="573088" y="1447800"/>
          <a:ext cx="3651250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6" name="Equation" r:id="rId4" imgW="1993680" imgH="838080" progId="Equation.DSMT4">
                  <p:embed/>
                </p:oleObj>
              </mc:Choice>
              <mc:Fallback>
                <p:oleObj name="Equation" r:id="rId4" imgW="19936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447800"/>
                        <a:ext cx="3651250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06" name="Group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3056955"/>
              </p:ext>
            </p:extLst>
          </p:nvPr>
        </p:nvGraphicFramePr>
        <p:xfrm>
          <a:off x="1066800" y="3810000"/>
          <a:ext cx="3073152" cy="2222501"/>
        </p:xfrm>
        <a:graphic>
          <a:graphicData uri="http://schemas.openxmlformats.org/drawingml/2006/table">
            <a:tbl>
              <a:tblPr/>
              <a:tblGrid>
                <a:gridCol w="1186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7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x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y</a:t>
                      </a:r>
                      <a:r>
                        <a:rPr kumimoji="0" lang="en-US" sz="24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i</a:t>
                      </a:r>
                      <a:endParaRPr kumimoji="0" 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no Pro Caption" panose="02020502040506020403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0.8293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no Pro Caption" panose="02020502040506020403" pitchFamily="18" charset="0"/>
                          <a:cs typeface="Arial" charset="0"/>
                        </a:rPr>
                        <a:t>1.2141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48" name="Text Box 28"/>
          <p:cNvSpPr txBox="1">
            <a:spLocks noChangeArrowheads="1"/>
          </p:cNvSpPr>
          <p:nvPr/>
        </p:nvSpPr>
        <p:spPr bwMode="auto">
          <a:xfrm>
            <a:off x="685800" y="32004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3200" dirty="0">
                <a:solidFill>
                  <a:srgbClr val="FF0000"/>
                </a:solidFill>
                <a:latin typeface="Arno Pro Caption" panose="02020502040506020403" pitchFamily="18" charset="0"/>
              </a:rPr>
              <a:t>Summary of the solution</a:t>
            </a:r>
          </a:p>
        </p:txBody>
      </p:sp>
      <p:sp>
        <p:nvSpPr>
          <p:cNvPr id="26649" name="Rectangle 29"/>
          <p:cNvSpPr>
            <a:spLocks noChangeArrowheads="1"/>
          </p:cNvSpPr>
          <p:nvPr/>
        </p:nvSpPr>
        <p:spPr bwMode="auto">
          <a:xfrm>
            <a:off x="457200" y="1447800"/>
            <a:ext cx="3962400" cy="1600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219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78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z="3200" dirty="0" smtClean="0">
                <a:effectLst/>
                <a:latin typeface="Arno Pro Caption" panose="02020502040506020403" pitchFamily="18" charset="0"/>
              </a:rPr>
              <a:t>Example-2</a:t>
            </a:r>
          </a:p>
        </p:txBody>
      </p:sp>
      <p:sp>
        <p:nvSpPr>
          <p:cNvPr id="187395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027481"/>
            <a:ext cx="8640960" cy="5181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l-GR" sz="2800" b="1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Question:</a:t>
            </a:r>
            <a:r>
              <a:rPr lang="en-US" altLang="el-GR" sz="2800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Use </a:t>
            </a:r>
            <a:r>
              <a:rPr lang="en-US" altLang="el-GR" sz="2800" dirty="0" err="1" smtClean="0">
                <a:latin typeface="Arno Pro Caption" panose="02020502040506020403" pitchFamily="18" charset="0"/>
              </a:rPr>
              <a:t>Runge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–</a:t>
            </a:r>
            <a:r>
              <a:rPr lang="en-US" altLang="el-GR" sz="2800" dirty="0" err="1" smtClean="0">
                <a:latin typeface="Arno Pro Caption" panose="02020502040506020403" pitchFamily="18" charset="0"/>
              </a:rPr>
              <a:t>Kutta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method to calculate approximate values of the solution of the initial value problem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y'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1 −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t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+ 4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y, y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(0) = 1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en-US" altLang="el-GR" sz="2800" b="1" i="1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Answer:</a:t>
            </a:r>
            <a:r>
              <a:rPr lang="en-US" altLang="el-GR" sz="2800" i="1" dirty="0" smtClean="0">
                <a:solidFill>
                  <a:srgbClr val="000099"/>
                </a:solidFill>
                <a:latin typeface="Arno Pro Caption" panose="02020502040506020403" pitchFamily="18" charset="0"/>
              </a:rPr>
              <a:t>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Taking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h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= 0.2, we have</a:t>
            </a:r>
          </a:p>
          <a:p>
            <a:pPr>
              <a:buFont typeface="Wingdings 2" pitchFamily="18" charset="2"/>
              <a:buNone/>
            </a:pPr>
            <a:r>
              <a:rPr lang="en-US" altLang="el-GR" sz="2800" i="1" dirty="0" smtClean="0">
                <a:latin typeface="Arno Pro Caption" panose="02020502040506020403" pitchFamily="18" charset="0"/>
              </a:rPr>
              <a:t>k</a:t>
            </a:r>
            <a:r>
              <a:rPr lang="en-US" altLang="el-GR" sz="2800" baseline="-25000" dirty="0" smtClean="0">
                <a:latin typeface="Arno Pro Caption" panose="02020502040506020403" pitchFamily="18" charset="0"/>
              </a:rPr>
              <a:t>01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f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(0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,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1) = 5; 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hk</a:t>
            </a:r>
            <a:r>
              <a:rPr lang="en-US" altLang="el-GR" sz="2800" baseline="-25000" dirty="0" smtClean="0">
                <a:latin typeface="Arno Pro Caption" panose="02020502040506020403" pitchFamily="18" charset="0"/>
              </a:rPr>
              <a:t>01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1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,</a:t>
            </a:r>
          </a:p>
          <a:p>
            <a:pPr>
              <a:buFont typeface="Wingdings 2" pitchFamily="18" charset="2"/>
              <a:buNone/>
            </a:pPr>
            <a:r>
              <a:rPr lang="en-US" altLang="el-GR" sz="2800" i="1" dirty="0" smtClean="0">
                <a:latin typeface="Arno Pro Caption" panose="02020502040506020403" pitchFamily="18" charset="0"/>
              </a:rPr>
              <a:t>k</a:t>
            </a:r>
            <a:r>
              <a:rPr lang="en-US" altLang="el-GR" sz="2800" baseline="-25000" dirty="0" smtClean="0">
                <a:latin typeface="Arno Pro Caption" panose="02020502040506020403" pitchFamily="18" charset="0"/>
              </a:rPr>
              <a:t>02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f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(0 + 0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1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,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1 + 0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5) = 6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9; 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hk</a:t>
            </a:r>
            <a:r>
              <a:rPr lang="en-US" altLang="el-GR" sz="2800" baseline="-25000" dirty="0" smtClean="0">
                <a:latin typeface="Arno Pro Caption" panose="02020502040506020403" pitchFamily="18" charset="0"/>
              </a:rPr>
              <a:t>02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1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38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,</a:t>
            </a:r>
          </a:p>
          <a:p>
            <a:pPr>
              <a:buFont typeface="Wingdings 2" pitchFamily="18" charset="2"/>
              <a:buNone/>
            </a:pPr>
            <a:r>
              <a:rPr lang="en-US" altLang="el-GR" sz="2800" i="1" dirty="0" smtClean="0">
                <a:latin typeface="Arno Pro Caption" panose="02020502040506020403" pitchFamily="18" charset="0"/>
              </a:rPr>
              <a:t>k</a:t>
            </a:r>
            <a:r>
              <a:rPr lang="en-US" altLang="el-GR" sz="2800" baseline="-25000" dirty="0" smtClean="0">
                <a:latin typeface="Arno Pro Caption" panose="02020502040506020403" pitchFamily="18" charset="0"/>
              </a:rPr>
              <a:t>03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f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(0 + 0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1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,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1 + 0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69) = 7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66; 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hk</a:t>
            </a:r>
            <a:r>
              <a:rPr lang="en-US" altLang="el-GR" sz="2800" baseline="-25000" dirty="0" smtClean="0">
                <a:latin typeface="Arno Pro Caption" panose="02020502040506020403" pitchFamily="18" charset="0"/>
              </a:rPr>
              <a:t>03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1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532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,</a:t>
            </a:r>
          </a:p>
          <a:p>
            <a:pPr>
              <a:buFont typeface="Wingdings 2" pitchFamily="18" charset="2"/>
              <a:buNone/>
            </a:pPr>
            <a:r>
              <a:rPr lang="en-US" altLang="el-GR" sz="2800" i="1" dirty="0" smtClean="0">
                <a:latin typeface="Arno Pro Caption" panose="02020502040506020403" pitchFamily="18" charset="0"/>
              </a:rPr>
              <a:t>k</a:t>
            </a:r>
            <a:r>
              <a:rPr lang="en-US" altLang="el-GR" sz="2800" baseline="-25000" dirty="0" smtClean="0">
                <a:latin typeface="Arno Pro Caption" panose="02020502040506020403" pitchFamily="18" charset="0"/>
              </a:rPr>
              <a:t>04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f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(0 + 0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2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, 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1 + 1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532) = 10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928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en-US" altLang="el-GR" sz="2800" dirty="0" smtClean="0">
                <a:latin typeface="Arno Pro Caption" panose="02020502040506020403" pitchFamily="18" charset="0"/>
              </a:rPr>
              <a:t>Thus</a:t>
            </a:r>
          </a:p>
          <a:p>
            <a:pPr>
              <a:buFont typeface="Wingdings 2" pitchFamily="18" charset="2"/>
              <a:buNone/>
            </a:pPr>
            <a:r>
              <a:rPr lang="en-US" altLang="el-GR" sz="2800" i="1" dirty="0" smtClean="0">
                <a:latin typeface="Arno Pro Caption" panose="02020502040506020403" pitchFamily="18" charset="0"/>
              </a:rPr>
              <a:t>y</a:t>
            </a:r>
            <a:r>
              <a:rPr lang="en-US" altLang="el-GR" sz="2800" baseline="-25000" dirty="0" smtClean="0">
                <a:latin typeface="Arno Pro Caption" panose="02020502040506020403" pitchFamily="18" charset="0"/>
              </a:rPr>
              <a:t>1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 = 1 + (0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2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/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6)[5 + 2(6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9) + 2(7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66) + 10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928]</a:t>
            </a:r>
          </a:p>
          <a:p>
            <a:pPr>
              <a:buFont typeface="Wingdings 2" pitchFamily="18" charset="2"/>
              <a:buNone/>
            </a:pPr>
            <a:r>
              <a:rPr lang="en-US" altLang="el-GR" sz="2800" dirty="0" smtClean="0">
                <a:latin typeface="Arno Pro Caption" panose="02020502040506020403" pitchFamily="18" charset="0"/>
              </a:rPr>
              <a:t>= 1 + 1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5016 = 2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  <a:r>
              <a:rPr lang="en-US" altLang="el-GR" sz="2800" dirty="0" smtClean="0">
                <a:latin typeface="Arno Pro Caption" panose="02020502040506020403" pitchFamily="18" charset="0"/>
              </a:rPr>
              <a:t>5016</a:t>
            </a:r>
            <a:r>
              <a:rPr lang="en-US" altLang="el-GR" sz="2800" i="1" dirty="0" smtClean="0">
                <a:latin typeface="Arno Pro Caption" panose="02020502040506020403" pitchFamily="18" charset="0"/>
              </a:rPr>
              <a:t>.</a:t>
            </a:r>
          </a:p>
          <a:p>
            <a:endParaRPr lang="en-US" altLang="el-GR" sz="2800" dirty="0" smtClean="0">
              <a:latin typeface="Arno Pro Caption" panose="020205020405060204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B7451-3758-4129-BCD7-18F30FD5B0A4}" type="slidenum">
              <a:rPr lang="ar-SA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69568"/>
      </p:ext>
    </p:extLst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l-GR" sz="3200" dirty="0" smtClean="0">
                <a:effectLst/>
                <a:latin typeface="Arno Pro Caption" panose="02020502040506020403" pitchFamily="18" charset="0"/>
              </a:rPr>
              <a:t>Example-2 (</a:t>
            </a:r>
            <a:r>
              <a:rPr lang="en-US" altLang="el-GR" sz="3200" dirty="0" err="1" smtClean="0">
                <a:effectLst/>
                <a:latin typeface="Arno Pro Caption" panose="02020502040506020403" pitchFamily="18" charset="0"/>
              </a:rPr>
              <a:t>Ctd</a:t>
            </a:r>
            <a:r>
              <a:rPr lang="en-US" altLang="el-GR" sz="3200" dirty="0" smtClean="0">
                <a:effectLst/>
                <a:latin typeface="Arno Pro Caption" panose="02020502040506020403" pitchFamily="18" charset="0"/>
              </a:rPr>
              <a:t>.)</a:t>
            </a:r>
          </a:p>
        </p:txBody>
      </p:sp>
      <p:sp>
        <p:nvSpPr>
          <p:cNvPr id="18841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85800" y="1196752"/>
            <a:ext cx="7620000" cy="1066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l-GR" sz="2400" dirty="0" smtClean="0">
                <a:latin typeface="Arno Pro Caption" panose="02020502040506020403" pitchFamily="18" charset="0"/>
              </a:rPr>
              <a:t>Further results using the </a:t>
            </a:r>
            <a:r>
              <a:rPr lang="en-US" altLang="el-GR" sz="2400" dirty="0" err="1" smtClean="0">
                <a:latin typeface="Arno Pro Caption" panose="02020502040506020403" pitchFamily="18" charset="0"/>
              </a:rPr>
              <a:t>Runge</a:t>
            </a:r>
            <a:r>
              <a:rPr lang="en-US" altLang="el-GR" sz="2400" dirty="0" smtClean="0">
                <a:latin typeface="Arno Pro Caption" panose="02020502040506020403" pitchFamily="18" charset="0"/>
              </a:rPr>
              <a:t>–</a:t>
            </a:r>
            <a:r>
              <a:rPr lang="en-US" altLang="el-GR" sz="2400" dirty="0" err="1" smtClean="0">
                <a:latin typeface="Arno Pro Caption" panose="02020502040506020403" pitchFamily="18" charset="0"/>
              </a:rPr>
              <a:t>Kutta</a:t>
            </a:r>
            <a:r>
              <a:rPr lang="en-US" altLang="el-GR" sz="2400" dirty="0" smtClean="0">
                <a:latin typeface="Arno Pro Caption" panose="02020502040506020403" pitchFamily="18" charset="0"/>
              </a:rPr>
              <a:t> method with </a:t>
            </a:r>
            <a:r>
              <a:rPr lang="en-US" altLang="el-GR" sz="2400" i="1" dirty="0" smtClean="0">
                <a:latin typeface="Arno Pro Caption" panose="02020502040506020403" pitchFamily="18" charset="0"/>
              </a:rPr>
              <a:t>h </a:t>
            </a:r>
            <a:r>
              <a:rPr lang="en-US" altLang="el-GR" sz="2400" dirty="0" smtClean="0">
                <a:latin typeface="Arno Pro Caption" panose="02020502040506020403" pitchFamily="18" charset="0"/>
              </a:rPr>
              <a:t>= 0.2, </a:t>
            </a:r>
            <a:r>
              <a:rPr lang="en-US" altLang="el-GR" sz="2400" i="1" dirty="0" smtClean="0">
                <a:latin typeface="Arno Pro Caption" panose="02020502040506020403" pitchFamily="18" charset="0"/>
              </a:rPr>
              <a:t>h </a:t>
            </a:r>
            <a:r>
              <a:rPr lang="en-US" altLang="el-GR" sz="2400" dirty="0" smtClean="0">
                <a:latin typeface="Arno Pro Caption" panose="02020502040506020403" pitchFamily="18" charset="0"/>
              </a:rPr>
              <a:t>= 0.1, and </a:t>
            </a:r>
            <a:r>
              <a:rPr lang="en-US" altLang="el-GR" sz="2400" i="1" dirty="0" smtClean="0">
                <a:latin typeface="Arno Pro Caption" panose="02020502040506020403" pitchFamily="18" charset="0"/>
              </a:rPr>
              <a:t>h </a:t>
            </a:r>
            <a:r>
              <a:rPr lang="en-US" altLang="el-GR" sz="2400" dirty="0" smtClean="0">
                <a:latin typeface="Arno Pro Caption" panose="02020502040506020403" pitchFamily="18" charset="0"/>
              </a:rPr>
              <a:t>= 0.05 are given in Table</a:t>
            </a:r>
          </a:p>
        </p:txBody>
      </p:sp>
      <p:pic>
        <p:nvPicPr>
          <p:cNvPr id="18842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2856"/>
            <a:ext cx="7924800" cy="401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B7451-3758-4129-BCD7-18F30FD5B0A4}" type="slidenum">
              <a:rPr lang="ar-SA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167116"/>
      </p:ext>
    </p:extLst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8476"/>
          </a:xfrm>
        </p:spPr>
        <p:txBody>
          <a:bodyPr/>
          <a:lstStyle/>
          <a:p>
            <a:r>
              <a:rPr lang="en-US" sz="3200" dirty="0" smtClean="0">
                <a:latin typeface="Arno Pro Caption" panose="02020502040506020403" pitchFamily="18" charset="0"/>
              </a:rPr>
              <a:t>Example-3</a:t>
            </a:r>
            <a:endParaRPr lang="el-GR" sz="3200" dirty="0">
              <a:latin typeface="Arno Pro Caption" panose="02020502040506020403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8071"/>
            <a:ext cx="7944829" cy="179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9" y="2785490"/>
            <a:ext cx="7960196" cy="375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vert="horz" lIns="91440" tIns="45720" rIns="91440" bIns="45720" rtlCol="0" anchor="ctr"/>
          <a:lstStyle/>
          <a:p>
            <a:fld id="{79E3E844-4A47-48F4-B3B1-2B70CBC85C70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29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482184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134350" cy="1116013"/>
          </a:xfrm>
        </p:spPr>
        <p:txBody>
          <a:bodyPr/>
          <a:lstStyle/>
          <a:p>
            <a:pPr algn="l" eaLnBrk="1" hangingPunct="1"/>
            <a:r>
              <a:rPr lang="en-US" altLang="ar-SA" sz="3200" dirty="0" err="1" smtClean="0">
                <a:solidFill>
                  <a:srgbClr val="000099"/>
                </a:solidFill>
                <a:latin typeface="Arno Pro Caption" pitchFamily="18" charset="0"/>
              </a:rPr>
              <a:t>Runge-Kutta</a:t>
            </a:r>
            <a:r>
              <a:rPr lang="en-US" altLang="ar-SA" sz="3200" dirty="0" smtClean="0">
                <a:solidFill>
                  <a:srgbClr val="000099"/>
                </a:solidFill>
                <a:latin typeface="Arno Pro Caption" pitchFamily="18" charset="0"/>
              </a:rPr>
              <a:t> Methods</a:t>
            </a:r>
            <a:endParaRPr lang="en-US" altLang="ar-SA" sz="3200" dirty="0" smtClean="0">
              <a:solidFill>
                <a:srgbClr val="CC0000"/>
              </a:solidFill>
              <a:latin typeface="Arno Pro Caption" pitchFamily="18" charset="0"/>
            </a:endParaRPr>
          </a:p>
        </p:txBody>
      </p:sp>
      <p:pic>
        <p:nvPicPr>
          <p:cNvPr id="17411" name="Picture 4" descr="Fig250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5876" y="1119051"/>
            <a:ext cx="4896693" cy="3613422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3</a:t>
            </a:fld>
            <a:endParaRPr lang="en-US" altLang="en-US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828401"/>
              </p:ext>
            </p:extLst>
          </p:nvPr>
        </p:nvGraphicFramePr>
        <p:xfrm>
          <a:off x="827584" y="1987550"/>
          <a:ext cx="2104003" cy="98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9" name="Equation" r:id="rId5" imgW="838080" imgH="393480" progId="Equation.DSMT4">
                  <p:embed/>
                </p:oleObj>
              </mc:Choice>
              <mc:Fallback>
                <p:oleObj name="Equation" r:id="rId5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987550"/>
                        <a:ext cx="2104003" cy="988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9982"/>
              </p:ext>
            </p:extLst>
          </p:nvPr>
        </p:nvGraphicFramePr>
        <p:xfrm>
          <a:off x="533320" y="5055566"/>
          <a:ext cx="479653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0" name="Equation" r:id="rId7" imgW="1384200" imgH="228600" progId="Equation.DSMT4">
                  <p:embed/>
                </p:oleObj>
              </mc:Choice>
              <mc:Fallback>
                <p:oleObj name="Equation" r:id="rId7" imgW="138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320" y="5055566"/>
                        <a:ext cx="4796533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20472" cy="395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vert="horz" lIns="91440" tIns="45720" rIns="91440" bIns="45720" rtlCol="0" anchor="ctr"/>
          <a:lstStyle/>
          <a:p>
            <a:fld id="{79E3E844-4A47-48F4-B3B1-2B70CBC85C70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30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962843"/>
      </p:ext>
    </p:extLst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44407" cy="373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vert="horz" lIns="91440" tIns="45720" rIns="91440" bIns="45720" rtlCol="0" anchor="ctr"/>
          <a:lstStyle/>
          <a:p>
            <a:fld id="{79E3E844-4A47-48F4-B3B1-2B70CBC85C70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31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381419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7" y="1052736"/>
            <a:ext cx="79152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 vert="horz" lIns="91440" tIns="45720" rIns="91440" bIns="45720" rtlCol="0" anchor="ctr"/>
          <a:lstStyle/>
          <a:p>
            <a:fld id="{79E3E844-4A47-48F4-B3B1-2B70CBC85C70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32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5408866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z="3200" dirty="0">
                <a:solidFill>
                  <a:srgbClr val="FF0000"/>
                </a:solidFill>
                <a:latin typeface="Arno Pro Caption" panose="02020502040506020403" pitchFamily="18" charset="0"/>
              </a:rPr>
              <a:t>Comparison of Methods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sz="2400" dirty="0" smtClean="0">
                <a:latin typeface="Arno Pro Caption" panose="02020502040506020403" pitchFamily="18" charset="0"/>
              </a:rPr>
              <a:t>Use Euler</a:t>
            </a:r>
            <a:r>
              <a:rPr lang="en-US" altLang="el-GR" sz="2400" dirty="0">
                <a:latin typeface="Arno Pro Caption" panose="02020502040506020403" pitchFamily="18" charset="0"/>
              </a:rPr>
              <a:t>, </a:t>
            </a:r>
            <a:r>
              <a:rPr lang="en-US" altLang="el-GR" sz="2400" dirty="0" err="1">
                <a:latin typeface="Arno Pro Caption" panose="02020502040506020403" pitchFamily="18" charset="0"/>
              </a:rPr>
              <a:t>Heun</a:t>
            </a:r>
            <a:r>
              <a:rPr lang="en-US" altLang="el-GR" sz="2400" dirty="0">
                <a:latin typeface="Arno Pro Caption" panose="02020502040506020403" pitchFamily="18" charset="0"/>
              </a:rPr>
              <a:t>, Modified Euler and </a:t>
            </a:r>
            <a:r>
              <a:rPr lang="en-US" altLang="el-GR" sz="2400" dirty="0" smtClean="0">
                <a:latin typeface="Arno Pro Caption" panose="02020502040506020403" pitchFamily="18" charset="0"/>
              </a:rPr>
              <a:t> 4</a:t>
            </a:r>
            <a:r>
              <a:rPr lang="en-US" altLang="el-GR" sz="2400" baseline="30000" dirty="0" smtClean="0">
                <a:latin typeface="Arno Pro Caption" panose="02020502040506020403" pitchFamily="18" charset="0"/>
              </a:rPr>
              <a:t>th</a:t>
            </a:r>
            <a:r>
              <a:rPr lang="en-US" altLang="el-GR" sz="2400" dirty="0" smtClean="0">
                <a:latin typeface="Arno Pro Caption" panose="02020502040506020403" pitchFamily="18" charset="0"/>
              </a:rPr>
              <a:t> order </a:t>
            </a:r>
            <a:r>
              <a:rPr lang="en-US" altLang="el-GR" sz="2400" dirty="0" err="1">
                <a:latin typeface="Arno Pro Caption" panose="02020502040506020403" pitchFamily="18" charset="0"/>
              </a:rPr>
              <a:t>Runge-Kutta</a:t>
            </a:r>
            <a:r>
              <a:rPr lang="en-US" altLang="el-GR" sz="2400" dirty="0">
                <a:latin typeface="Arno Pro Caption" panose="02020502040506020403" pitchFamily="18" charset="0"/>
              </a:rPr>
              <a:t> </a:t>
            </a:r>
            <a:r>
              <a:rPr lang="en-US" altLang="el-GR" sz="2400" dirty="0" smtClean="0">
                <a:latin typeface="Arno Pro Caption" panose="02020502040506020403" pitchFamily="18" charset="0"/>
              </a:rPr>
              <a:t>to solve</a:t>
            </a:r>
            <a:endParaRPr lang="en-US" altLang="el-GR" sz="2400" dirty="0">
              <a:latin typeface="Arno Pro Caption" panose="02020502040506020403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l-GR" sz="2400" dirty="0" smtClean="0">
                <a:latin typeface="Arno Pro Caption" panose="02020502040506020403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l-GR" sz="2400" dirty="0">
              <a:latin typeface="Arno Pro Caption" panose="020205020405060204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l-GR" sz="2400" dirty="0" smtClean="0">
                <a:latin typeface="Arno Pro Caption" panose="02020502040506020403" pitchFamily="18" charset="0"/>
              </a:rPr>
              <a:t>Compare </a:t>
            </a:r>
            <a:r>
              <a:rPr lang="en-US" altLang="el-GR" sz="2400" dirty="0">
                <a:latin typeface="Arno Pro Caption" panose="02020502040506020403" pitchFamily="18" charset="0"/>
              </a:rPr>
              <a:t>numerical values to exact solution </a:t>
            </a:r>
            <a:endParaRPr lang="en-US" altLang="el-GR" sz="2400" dirty="0" smtClean="0">
              <a:latin typeface="Arno Pro Caption" panose="02020502040506020403" pitchFamily="18" charset="0"/>
            </a:endParaRPr>
          </a:p>
          <a:p>
            <a:pPr>
              <a:lnSpc>
                <a:spcPct val="90000"/>
              </a:lnSpc>
            </a:pPr>
            <a:endParaRPr lang="en-US" altLang="el-GR" sz="2400" dirty="0">
              <a:latin typeface="Arno Pro Caption" panose="02020502040506020403" pitchFamily="18" charset="0"/>
            </a:endParaRPr>
          </a:p>
          <a:p>
            <a:pPr>
              <a:lnSpc>
                <a:spcPct val="90000"/>
              </a:lnSpc>
            </a:pPr>
            <a:endParaRPr lang="en-US" altLang="el-GR" sz="2400" dirty="0" smtClean="0">
              <a:latin typeface="Arno Pro Caption" panose="020205020405060204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l-GR" sz="2400" dirty="0" smtClean="0">
                <a:latin typeface="Arno Pro Caption" panose="02020502040506020403" pitchFamily="18" charset="0"/>
              </a:rPr>
              <a:t>Look </a:t>
            </a:r>
            <a:r>
              <a:rPr lang="en-US" altLang="el-GR" sz="2400" dirty="0">
                <a:latin typeface="Arno Pro Caption" panose="02020502040506020403" pitchFamily="18" charset="0"/>
              </a:rPr>
              <a:t>at errors in the methods at </a:t>
            </a:r>
            <a:r>
              <a:rPr lang="en-US" altLang="el-GR" sz="2400" i="1" dirty="0">
                <a:latin typeface="Arno Pro Caption" panose="02020502040506020403" pitchFamily="18" charset="0"/>
              </a:rPr>
              <a:t>x</a:t>
            </a:r>
            <a:r>
              <a:rPr lang="en-US" altLang="el-GR" sz="2400" dirty="0">
                <a:latin typeface="Arno Pro Caption" panose="02020502040506020403" pitchFamily="18" charset="0"/>
              </a:rPr>
              <a:t> = 1 as a function of step size</a:t>
            </a:r>
          </a:p>
          <a:p>
            <a:pPr>
              <a:lnSpc>
                <a:spcPct val="90000"/>
              </a:lnSpc>
            </a:pPr>
            <a:r>
              <a:rPr lang="en-US" altLang="el-GR" sz="2400" dirty="0">
                <a:latin typeface="Arno Pro Caption" panose="02020502040506020403" pitchFamily="18" charset="0"/>
              </a:rPr>
              <a:t>Compare error propagation (increase in error as </a:t>
            </a:r>
            <a:r>
              <a:rPr lang="en-US" altLang="el-GR" sz="2400" i="1" dirty="0">
                <a:latin typeface="Arno Pro Caption" panose="02020502040506020403" pitchFamily="18" charset="0"/>
              </a:rPr>
              <a:t>x</a:t>
            </a:r>
            <a:r>
              <a:rPr lang="en-US" altLang="el-GR" sz="2400" dirty="0">
                <a:latin typeface="Arno Pro Caption" panose="02020502040506020403" pitchFamily="18" charset="0"/>
              </a:rPr>
              <a:t> increases)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37540"/>
              </p:ext>
            </p:extLst>
          </p:nvPr>
        </p:nvGraphicFramePr>
        <p:xfrm>
          <a:off x="2411760" y="2204864"/>
          <a:ext cx="270843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6" name="Equation" r:id="rId3" imgW="1346040" imgH="393480" progId="Equation.DSMT4">
                  <p:embed/>
                </p:oleObj>
              </mc:Choice>
              <mc:Fallback>
                <p:oleObj name="Equation" r:id="rId3" imgW="1346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2204864"/>
                        <a:ext cx="2708430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155470"/>
              </p:ext>
            </p:extLst>
          </p:nvPr>
        </p:nvGraphicFramePr>
        <p:xfrm>
          <a:off x="2411760" y="3683148"/>
          <a:ext cx="3384376" cy="53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7" name="Equation" r:id="rId5" imgW="1447560" imgH="228600" progId="Equation.DSMT4">
                  <p:embed/>
                </p:oleObj>
              </mc:Choice>
              <mc:Fallback>
                <p:oleObj name="Equation" r:id="rId5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3683148"/>
                        <a:ext cx="3384376" cy="53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6547965"/>
      </p:ext>
    </p:extLst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19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781978184"/>
              </p:ext>
            </p:extLst>
          </p:nvPr>
        </p:nvGraphicFramePr>
        <p:xfrm>
          <a:off x="957136" y="620688"/>
          <a:ext cx="6826397" cy="5031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3" name="Γράφημα" r:id="rId4" imgW="7604760" imgH="5432999" progId="Excel.Chart.8">
                  <p:embed/>
                </p:oleObj>
              </mc:Choice>
              <mc:Fallback>
                <p:oleObj name="Γράφημα" r:id="rId4" imgW="7604760" imgH="5432999" progId="Excel.Chart.8">
                  <p:embed/>
                  <p:pic>
                    <p:nvPicPr>
                      <p:cNvPr id="776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136" y="620688"/>
                        <a:ext cx="6826397" cy="5031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1905000" cy="457200"/>
          </a:xfrm>
        </p:spPr>
        <p:txBody>
          <a:bodyPr vert="horz" lIns="91440" tIns="45720" rIns="91440" bIns="45720" rtlCol="0" anchor="ctr"/>
          <a:lstStyle/>
          <a:p>
            <a:fld id="{85E21BE0-A9A9-4CA9-A036-971D3C07786A}" type="slidenum">
              <a:rPr lang="en-US" altLang="el-GR" sz="1400" b="1">
                <a:solidFill>
                  <a:schemeClr val="tx1"/>
                </a:solidFill>
              </a:rPr>
              <a:pPr/>
              <a:t>34</a:t>
            </a:fld>
            <a:endParaRPr lang="en-US" altLang="el-G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64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4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75910873"/>
              </p:ext>
            </p:extLst>
          </p:nvPr>
        </p:nvGraphicFramePr>
        <p:xfrm>
          <a:off x="769939" y="446088"/>
          <a:ext cx="7258446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6" name="Chart" r:id="rId3" imgW="7604760" imgH="5432999" progId="Excel.Chart.8">
                  <p:embed/>
                </p:oleObj>
              </mc:Choice>
              <mc:Fallback>
                <p:oleObj name="Chart" r:id="rId3" imgW="7604760" imgH="5432999" progId="Excel.Chart.8">
                  <p:embed/>
                  <p:pic>
                    <p:nvPicPr>
                      <p:cNvPr id="778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9" y="446088"/>
                        <a:ext cx="7258446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732240" y="6237312"/>
            <a:ext cx="1905000" cy="457200"/>
          </a:xfrm>
        </p:spPr>
        <p:txBody>
          <a:bodyPr vert="horz" lIns="91440" tIns="45720" rIns="91440" bIns="45720" rtlCol="0" anchor="ctr"/>
          <a:lstStyle/>
          <a:p>
            <a:fld id="{D7EBF2D9-BB79-4453-B25C-233096EE75A1}" type="slidenum">
              <a:rPr lang="en-US" altLang="el-GR" sz="1400" b="1">
                <a:solidFill>
                  <a:schemeClr val="tx1"/>
                </a:solidFill>
              </a:rPr>
              <a:pPr/>
              <a:t>35</a:t>
            </a:fld>
            <a:endParaRPr lang="en-US" altLang="el-G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0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4000" b="1" dirty="0">
                <a:solidFill>
                  <a:srgbClr val="CC0000"/>
                </a:solidFill>
                <a:latin typeface="Arno Pro Caption" panose="02020502040506020403" pitchFamily="18" charset="0"/>
              </a:rPr>
              <a:t>Boundary Value Problems</a:t>
            </a:r>
          </a:p>
        </p:txBody>
      </p:sp>
      <p:sp>
        <p:nvSpPr>
          <p:cNvPr id="133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2800" dirty="0">
                <a:latin typeface="Arno Pro Caption" panose="02020502040506020403" pitchFamily="18" charset="0"/>
              </a:rPr>
              <a:t>Recall that the solution to an </a:t>
            </a:r>
            <a:r>
              <a:rPr lang="en-US" sz="2800" i="1" dirty="0">
                <a:solidFill>
                  <a:srgbClr val="CC0000"/>
                </a:solidFill>
                <a:latin typeface="Arno Pro Caption" panose="02020502040506020403" pitchFamily="18" charset="0"/>
              </a:rPr>
              <a:t>n</a:t>
            </a:r>
            <a:r>
              <a:rPr lang="en-US" sz="2800" i="1" baseline="30000" dirty="0">
                <a:solidFill>
                  <a:srgbClr val="CC0000"/>
                </a:solidFill>
                <a:latin typeface="Arno Pro Caption" panose="02020502040506020403" pitchFamily="18" charset="0"/>
              </a:rPr>
              <a:t>th</a:t>
            </a:r>
            <a:r>
              <a:rPr lang="en-US" sz="2800" dirty="0">
                <a:latin typeface="Arno Pro Caption" panose="02020502040506020403" pitchFamily="18" charset="0"/>
              </a:rPr>
              <a:t> order ODE requires </a:t>
            </a:r>
            <a:r>
              <a:rPr lang="en-US" sz="2800" i="1" dirty="0">
                <a:solidFill>
                  <a:srgbClr val="CC0000"/>
                </a:solidFill>
                <a:latin typeface="Arno Pro Caption" panose="02020502040506020403" pitchFamily="18" charset="0"/>
              </a:rPr>
              <a:t>n</a:t>
            </a:r>
            <a:r>
              <a:rPr lang="en-US" sz="2800" dirty="0">
                <a:latin typeface="Arno Pro Caption" panose="02020502040506020403" pitchFamily="18" charset="0"/>
              </a:rPr>
              <a:t> conditions</a:t>
            </a:r>
          </a:p>
          <a:p>
            <a:r>
              <a:rPr lang="en-US" sz="2800" dirty="0">
                <a:latin typeface="Arno Pro Caption" panose="02020502040506020403" pitchFamily="18" charset="0"/>
              </a:rPr>
              <a:t>If all the conditions are specified at the same value of the independent variable, then we are dealing with an initial value problem</a:t>
            </a:r>
          </a:p>
          <a:p>
            <a:r>
              <a:rPr lang="en-US" sz="2800" dirty="0">
                <a:latin typeface="Arno Pro Caption" panose="02020502040506020403" pitchFamily="18" charset="0"/>
              </a:rPr>
              <a:t>Problems so far have been devoted to this type of problem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983643"/>
      </p:ext>
    </p:extLst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3200" b="1" dirty="0">
                <a:solidFill>
                  <a:srgbClr val="CC0000"/>
                </a:solidFill>
                <a:latin typeface="Arno Pro Caption" panose="02020502040506020403" pitchFamily="18" charset="0"/>
              </a:rPr>
              <a:t>Boundary Value Problems</a:t>
            </a:r>
          </a:p>
        </p:txBody>
      </p:sp>
      <p:sp>
        <p:nvSpPr>
          <p:cNvPr id="135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no Pro Caption" panose="02020502040506020403" pitchFamily="18" charset="0"/>
              </a:rPr>
              <a:t>In contrast, we may also have conditions a different value of the independent variable.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no Pro Caption" panose="02020502040506020403" pitchFamily="18" charset="0"/>
              </a:rPr>
              <a:t>These are often specified at the extreme point or boundaries of as system and customarily referred to as boundary value problems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no Pro Caption" panose="02020502040506020403" pitchFamily="18" charset="0"/>
              </a:rPr>
              <a:t>To approaches to the solution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no Pro Caption" panose="02020502040506020403" pitchFamily="18" charset="0"/>
              </a:rPr>
              <a:t>shooting method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no Pro Caption" panose="02020502040506020403" pitchFamily="18" charset="0"/>
              </a:rPr>
              <a:t>finite difference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481792"/>
      </p:ext>
    </p:extLst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sz="3200" b="1" dirty="0">
                <a:latin typeface="Arno Pro Caption" panose="02020502040506020403" pitchFamily="18" charset="0"/>
              </a:rPr>
              <a:t>General Methods for Boundary Value Problems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79450" y="1473200"/>
            <a:ext cx="8074025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The conservation of heat can be used to develop a heat 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balance for a long, thin rod.  If the rod is not insulated 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along its length and the system is at steady state. The equation that results is:</a:t>
            </a:r>
          </a:p>
        </p:txBody>
      </p:sp>
      <p:graphicFrame>
        <p:nvGraphicFramePr>
          <p:cNvPr id="13722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15270"/>
              </p:ext>
            </p:extLst>
          </p:nvPr>
        </p:nvGraphicFramePr>
        <p:xfrm>
          <a:off x="3013074" y="3050341"/>
          <a:ext cx="34067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" name="Equation" r:id="rId3" imgW="3416040" imgH="1282680" progId="Equation.3">
                  <p:embed/>
                </p:oleObj>
              </mc:Choice>
              <mc:Fallback>
                <p:oleObj name="Equation" r:id="rId3" imgW="3416040" imgH="12826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4" y="3050341"/>
                        <a:ext cx="340677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242" name="Group 26"/>
          <p:cNvGrpSpPr>
            <a:grpSpLocks/>
          </p:cNvGrpSpPr>
          <p:nvPr/>
        </p:nvGrpSpPr>
        <p:grpSpPr bwMode="auto">
          <a:xfrm>
            <a:off x="2895600" y="4495802"/>
            <a:ext cx="5175250" cy="1538288"/>
            <a:chOff x="2210" y="3134"/>
            <a:chExt cx="3260" cy="969"/>
          </a:xfrm>
        </p:grpSpPr>
        <p:sp>
          <p:nvSpPr>
            <p:cNvPr id="137221" name="Rectangle 5" descr="Light upward diagonal"/>
            <p:cNvSpPr>
              <a:spLocks noChangeArrowheads="1"/>
            </p:cNvSpPr>
            <p:nvPr/>
          </p:nvSpPr>
          <p:spPr bwMode="auto">
            <a:xfrm>
              <a:off x="2612" y="3488"/>
              <a:ext cx="2404" cy="15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2" name="Line 6"/>
            <p:cNvSpPr>
              <a:spLocks noChangeShapeType="1"/>
            </p:cNvSpPr>
            <p:nvPr/>
          </p:nvSpPr>
          <p:spPr bwMode="auto">
            <a:xfrm>
              <a:off x="2610" y="3358"/>
              <a:ext cx="0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3" name="Line 7"/>
            <p:cNvSpPr>
              <a:spLocks noChangeShapeType="1"/>
            </p:cNvSpPr>
            <p:nvPr/>
          </p:nvSpPr>
          <p:spPr bwMode="auto">
            <a:xfrm>
              <a:off x="2554" y="3374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4" name="Line 8"/>
            <p:cNvSpPr>
              <a:spLocks noChangeShapeType="1"/>
            </p:cNvSpPr>
            <p:nvPr/>
          </p:nvSpPr>
          <p:spPr bwMode="auto">
            <a:xfrm>
              <a:off x="2554" y="3470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5" name="Line 9"/>
            <p:cNvSpPr>
              <a:spLocks noChangeShapeType="1"/>
            </p:cNvSpPr>
            <p:nvPr/>
          </p:nvSpPr>
          <p:spPr bwMode="auto">
            <a:xfrm>
              <a:off x="2554" y="3554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6" name="Line 10"/>
            <p:cNvSpPr>
              <a:spLocks noChangeShapeType="1"/>
            </p:cNvSpPr>
            <p:nvPr/>
          </p:nvSpPr>
          <p:spPr bwMode="auto">
            <a:xfrm>
              <a:off x="2554" y="3632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7" name="Line 11"/>
            <p:cNvSpPr>
              <a:spLocks noChangeShapeType="1"/>
            </p:cNvSpPr>
            <p:nvPr/>
          </p:nvSpPr>
          <p:spPr bwMode="auto">
            <a:xfrm>
              <a:off x="2554" y="3710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34" name="Group 18"/>
            <p:cNvGrpSpPr>
              <a:grpSpLocks/>
            </p:cNvGrpSpPr>
            <p:nvPr/>
          </p:nvGrpSpPr>
          <p:grpSpPr bwMode="auto">
            <a:xfrm>
              <a:off x="5020" y="3370"/>
              <a:ext cx="56" cy="440"/>
              <a:chOff x="5020" y="3370"/>
              <a:chExt cx="56" cy="440"/>
            </a:xfrm>
          </p:grpSpPr>
          <p:sp>
            <p:nvSpPr>
              <p:cNvPr id="137228" name="Line 12"/>
              <p:cNvSpPr>
                <a:spLocks noChangeShapeType="1"/>
              </p:cNvSpPr>
              <p:nvPr/>
            </p:nvSpPr>
            <p:spPr bwMode="auto">
              <a:xfrm>
                <a:off x="5020" y="3370"/>
                <a:ext cx="0" cy="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29" name="Line 13"/>
              <p:cNvSpPr>
                <a:spLocks noChangeShapeType="1"/>
              </p:cNvSpPr>
              <p:nvPr/>
            </p:nvSpPr>
            <p:spPr bwMode="auto">
              <a:xfrm flipH="1">
                <a:off x="5028" y="3386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30" name="Line 14"/>
              <p:cNvSpPr>
                <a:spLocks noChangeShapeType="1"/>
              </p:cNvSpPr>
              <p:nvPr/>
            </p:nvSpPr>
            <p:spPr bwMode="auto">
              <a:xfrm flipH="1">
                <a:off x="5028" y="3482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31" name="Line 15"/>
              <p:cNvSpPr>
                <a:spLocks noChangeShapeType="1"/>
              </p:cNvSpPr>
              <p:nvPr/>
            </p:nvSpPr>
            <p:spPr bwMode="auto">
              <a:xfrm flipH="1">
                <a:off x="5028" y="3566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32" name="Line 16"/>
              <p:cNvSpPr>
                <a:spLocks noChangeShapeType="1"/>
              </p:cNvSpPr>
              <p:nvPr/>
            </p:nvSpPr>
            <p:spPr bwMode="auto">
              <a:xfrm flipH="1">
                <a:off x="5028" y="3644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33" name="Line 17"/>
              <p:cNvSpPr>
                <a:spLocks noChangeShapeType="1"/>
              </p:cNvSpPr>
              <p:nvPr/>
            </p:nvSpPr>
            <p:spPr bwMode="auto">
              <a:xfrm flipH="1">
                <a:off x="5028" y="3722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2210" y="3434"/>
              <a:ext cx="2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 dirty="0">
                  <a:latin typeface="Times New Roman" pitchFamily="18" charset="0"/>
                </a:rPr>
                <a:t>T</a:t>
              </a:r>
              <a:r>
                <a:rPr lang="en-US" baseline="-25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5180" y="3434"/>
              <a:ext cx="2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 dirty="0">
                  <a:latin typeface="Times New Roman" pitchFamily="18" charset="0"/>
                </a:rPr>
                <a:t>T</a:t>
              </a:r>
              <a:r>
                <a:rPr lang="en-US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3731" y="3812"/>
              <a:ext cx="2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 dirty="0">
                  <a:latin typeface="Times New Roman" pitchFamily="18" charset="0"/>
                </a:rPr>
                <a:t>T</a:t>
              </a:r>
              <a:r>
                <a:rPr lang="en-US" baseline="-25000" dirty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>
              <a:off x="3710" y="3134"/>
              <a:ext cx="2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 dirty="0">
                  <a:latin typeface="Times New Roman" pitchFamily="18" charset="0"/>
                </a:rPr>
                <a:t>T</a:t>
              </a:r>
              <a:r>
                <a:rPr lang="en-US" baseline="-25000" dirty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7239" name="Line 23"/>
            <p:cNvSpPr>
              <a:spLocks noChangeShapeType="1"/>
            </p:cNvSpPr>
            <p:nvPr/>
          </p:nvSpPr>
          <p:spPr bwMode="auto">
            <a:xfrm>
              <a:off x="2835" y="3564"/>
              <a:ext cx="7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0" name="Line 24"/>
            <p:cNvSpPr>
              <a:spLocks noChangeShapeType="1"/>
            </p:cNvSpPr>
            <p:nvPr/>
          </p:nvSpPr>
          <p:spPr bwMode="auto">
            <a:xfrm flipV="1">
              <a:off x="2826" y="3339"/>
              <a:ext cx="585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1" name="Line 25"/>
            <p:cNvSpPr>
              <a:spLocks noChangeShapeType="1"/>
            </p:cNvSpPr>
            <p:nvPr/>
          </p:nvSpPr>
          <p:spPr bwMode="auto">
            <a:xfrm>
              <a:off x="2862" y="3582"/>
              <a:ext cx="495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9E3E844-4A47-48F4-B3B1-2B70CBC85C70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38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737726"/>
      </p:ext>
    </p:extLst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87" name="Group 23"/>
          <p:cNvGrpSpPr>
            <a:grpSpLocks/>
          </p:cNvGrpSpPr>
          <p:nvPr/>
        </p:nvGrpSpPr>
        <p:grpSpPr bwMode="auto">
          <a:xfrm>
            <a:off x="2123728" y="803645"/>
            <a:ext cx="5186363" cy="1533525"/>
            <a:chOff x="1094" y="578"/>
            <a:chExt cx="3267" cy="966"/>
          </a:xfrm>
        </p:grpSpPr>
        <p:sp>
          <p:nvSpPr>
            <p:cNvPr id="139266" name="Rectangle 2" descr="Light upward diagonal"/>
            <p:cNvSpPr>
              <a:spLocks noChangeArrowheads="1"/>
            </p:cNvSpPr>
            <p:nvPr/>
          </p:nvSpPr>
          <p:spPr bwMode="auto">
            <a:xfrm>
              <a:off x="1496" y="932"/>
              <a:ext cx="2404" cy="15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7" name="Line 3"/>
            <p:cNvSpPr>
              <a:spLocks noChangeShapeType="1"/>
            </p:cNvSpPr>
            <p:nvPr/>
          </p:nvSpPr>
          <p:spPr bwMode="auto">
            <a:xfrm>
              <a:off x="1494" y="802"/>
              <a:ext cx="0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8" name="Line 4"/>
            <p:cNvSpPr>
              <a:spLocks noChangeShapeType="1"/>
            </p:cNvSpPr>
            <p:nvPr/>
          </p:nvSpPr>
          <p:spPr bwMode="auto">
            <a:xfrm>
              <a:off x="1438" y="818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69" name="Line 5"/>
            <p:cNvSpPr>
              <a:spLocks noChangeShapeType="1"/>
            </p:cNvSpPr>
            <p:nvPr/>
          </p:nvSpPr>
          <p:spPr bwMode="auto">
            <a:xfrm>
              <a:off x="1438" y="914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0" name="Line 6"/>
            <p:cNvSpPr>
              <a:spLocks noChangeShapeType="1"/>
            </p:cNvSpPr>
            <p:nvPr/>
          </p:nvSpPr>
          <p:spPr bwMode="auto">
            <a:xfrm>
              <a:off x="1438" y="998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>
              <a:off x="1438" y="1076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2" name="Line 8"/>
            <p:cNvSpPr>
              <a:spLocks noChangeShapeType="1"/>
            </p:cNvSpPr>
            <p:nvPr/>
          </p:nvSpPr>
          <p:spPr bwMode="auto">
            <a:xfrm>
              <a:off x="1438" y="1154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79" name="Group 15"/>
            <p:cNvGrpSpPr>
              <a:grpSpLocks/>
            </p:cNvGrpSpPr>
            <p:nvPr/>
          </p:nvGrpSpPr>
          <p:grpSpPr bwMode="auto">
            <a:xfrm>
              <a:off x="3904" y="814"/>
              <a:ext cx="56" cy="440"/>
              <a:chOff x="3904" y="814"/>
              <a:chExt cx="56" cy="440"/>
            </a:xfrm>
          </p:grpSpPr>
          <p:sp>
            <p:nvSpPr>
              <p:cNvPr id="139273" name="Line 9"/>
              <p:cNvSpPr>
                <a:spLocks noChangeShapeType="1"/>
              </p:cNvSpPr>
              <p:nvPr/>
            </p:nvSpPr>
            <p:spPr bwMode="auto">
              <a:xfrm>
                <a:off x="3904" y="814"/>
                <a:ext cx="0" cy="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74" name="Line 10"/>
              <p:cNvSpPr>
                <a:spLocks noChangeShapeType="1"/>
              </p:cNvSpPr>
              <p:nvPr/>
            </p:nvSpPr>
            <p:spPr bwMode="auto">
              <a:xfrm flipH="1">
                <a:off x="3912" y="830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75" name="Line 11"/>
              <p:cNvSpPr>
                <a:spLocks noChangeShapeType="1"/>
              </p:cNvSpPr>
              <p:nvPr/>
            </p:nvSpPr>
            <p:spPr bwMode="auto">
              <a:xfrm flipH="1">
                <a:off x="3912" y="926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76" name="Line 12"/>
              <p:cNvSpPr>
                <a:spLocks noChangeShapeType="1"/>
              </p:cNvSpPr>
              <p:nvPr/>
            </p:nvSpPr>
            <p:spPr bwMode="auto">
              <a:xfrm flipH="1">
                <a:off x="3912" y="1010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77" name="Line 13"/>
              <p:cNvSpPr>
                <a:spLocks noChangeShapeType="1"/>
              </p:cNvSpPr>
              <p:nvPr/>
            </p:nvSpPr>
            <p:spPr bwMode="auto">
              <a:xfrm flipH="1">
                <a:off x="3912" y="1088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78" name="Line 14"/>
              <p:cNvSpPr>
                <a:spLocks noChangeShapeType="1"/>
              </p:cNvSpPr>
              <p:nvPr/>
            </p:nvSpPr>
            <p:spPr bwMode="auto">
              <a:xfrm flipH="1">
                <a:off x="3912" y="1166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280" name="Rectangle 16"/>
            <p:cNvSpPr>
              <a:spLocks noChangeArrowheads="1"/>
            </p:cNvSpPr>
            <p:nvPr/>
          </p:nvSpPr>
          <p:spPr bwMode="auto">
            <a:xfrm>
              <a:off x="1094" y="878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</a:t>
              </a:r>
              <a:r>
                <a:rPr lang="en-US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9281" name="Rectangle 17"/>
            <p:cNvSpPr>
              <a:spLocks noChangeArrowheads="1"/>
            </p:cNvSpPr>
            <p:nvPr/>
          </p:nvSpPr>
          <p:spPr bwMode="auto">
            <a:xfrm>
              <a:off x="4064" y="878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</a:t>
              </a:r>
              <a:r>
                <a:rPr lang="en-US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9282" name="Rectangle 18"/>
            <p:cNvSpPr>
              <a:spLocks noChangeArrowheads="1"/>
            </p:cNvSpPr>
            <p:nvPr/>
          </p:nvSpPr>
          <p:spPr bwMode="auto">
            <a:xfrm>
              <a:off x="2615" y="1256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</a:t>
              </a:r>
              <a:r>
                <a:rPr lang="en-US" baseline="-250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9283" name="Rectangle 19"/>
            <p:cNvSpPr>
              <a:spLocks noChangeArrowheads="1"/>
            </p:cNvSpPr>
            <p:nvPr/>
          </p:nvSpPr>
          <p:spPr bwMode="auto">
            <a:xfrm>
              <a:off x="2594" y="578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</a:t>
              </a:r>
              <a:r>
                <a:rPr lang="en-US" baseline="-250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9284" name="Line 20"/>
            <p:cNvSpPr>
              <a:spLocks noChangeShapeType="1"/>
            </p:cNvSpPr>
            <p:nvPr/>
          </p:nvSpPr>
          <p:spPr bwMode="auto">
            <a:xfrm>
              <a:off x="1719" y="1008"/>
              <a:ext cx="7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5" name="Line 21"/>
            <p:cNvSpPr>
              <a:spLocks noChangeShapeType="1"/>
            </p:cNvSpPr>
            <p:nvPr/>
          </p:nvSpPr>
          <p:spPr bwMode="auto">
            <a:xfrm flipV="1">
              <a:off x="1710" y="783"/>
              <a:ext cx="585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6" name="Line 22"/>
            <p:cNvSpPr>
              <a:spLocks noChangeShapeType="1"/>
            </p:cNvSpPr>
            <p:nvPr/>
          </p:nvSpPr>
          <p:spPr bwMode="auto">
            <a:xfrm>
              <a:off x="1746" y="1026"/>
              <a:ext cx="495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39288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768720"/>
              </p:ext>
            </p:extLst>
          </p:nvPr>
        </p:nvGraphicFramePr>
        <p:xfrm>
          <a:off x="3405188" y="2312988"/>
          <a:ext cx="3406775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5" name="Equation" r:id="rId3" imgW="3416040" imgH="1280880" progId="Equation.DSMT4">
                  <p:embed/>
                </p:oleObj>
              </mc:Choice>
              <mc:Fallback>
                <p:oleObj name="Equation" r:id="rId3" imgW="3416040" imgH="12808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2312988"/>
                        <a:ext cx="3406775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1418939" y="3181125"/>
            <a:ext cx="6632451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Clearly  this second </a:t>
            </a:r>
            <a:r>
              <a:rPr lang="en-US" dirty="0" smtClean="0">
                <a:latin typeface="Arno Pro Caption" panose="02020502040506020403" pitchFamily="18" charset="0"/>
              </a:rPr>
              <a:t>order ODE </a:t>
            </a:r>
            <a:r>
              <a:rPr lang="en-US" dirty="0">
                <a:latin typeface="Arno Pro Caption" panose="02020502040506020403" pitchFamily="18" charset="0"/>
              </a:rPr>
              <a:t>needs 2 conditions.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This can be satisfied </a:t>
            </a:r>
            <a:r>
              <a:rPr lang="en-US" dirty="0" smtClean="0">
                <a:latin typeface="Arno Pro Caption" panose="02020502040506020403" pitchFamily="18" charset="0"/>
              </a:rPr>
              <a:t>by knowing </a:t>
            </a:r>
            <a:r>
              <a:rPr lang="en-US" dirty="0">
                <a:latin typeface="Arno Pro Caption" panose="02020502040506020403" pitchFamily="18" charset="0"/>
              </a:rPr>
              <a:t>the </a:t>
            </a:r>
            <a:r>
              <a:rPr lang="en-US" dirty="0" smtClean="0">
                <a:latin typeface="Arno Pro Caption" panose="02020502040506020403" pitchFamily="18" charset="0"/>
              </a:rPr>
              <a:t>temperature at </a:t>
            </a:r>
            <a:r>
              <a:rPr lang="en-US" dirty="0">
                <a:latin typeface="Arno Pro Caption" panose="02020502040506020403" pitchFamily="18" charset="0"/>
              </a:rPr>
              <a:t>the boundaries</a:t>
            </a:r>
            <a:r>
              <a:rPr lang="en-US" dirty="0" smtClean="0">
                <a:latin typeface="Arno Pro Caption" panose="02020502040506020403" pitchFamily="18" charset="0"/>
              </a:rPr>
              <a:t>, i.e</a:t>
            </a:r>
            <a:r>
              <a:rPr lang="en-US" dirty="0">
                <a:latin typeface="Arno Pro Caption" panose="02020502040506020403" pitchFamily="18" charset="0"/>
              </a:rPr>
              <a:t>. </a:t>
            </a:r>
            <a:r>
              <a:rPr lang="en-US" i="1" dirty="0">
                <a:latin typeface="Arno Pro Caption" panose="02020502040506020403" pitchFamily="18" charset="0"/>
              </a:rPr>
              <a:t>T</a:t>
            </a:r>
            <a:r>
              <a:rPr lang="en-US" baseline="-25000" dirty="0">
                <a:latin typeface="Arno Pro Caption" panose="02020502040506020403" pitchFamily="18" charset="0"/>
              </a:rPr>
              <a:t>1</a:t>
            </a:r>
            <a:r>
              <a:rPr lang="en-US" dirty="0">
                <a:latin typeface="Arno Pro Caption" panose="02020502040506020403" pitchFamily="18" charset="0"/>
              </a:rPr>
              <a:t> and </a:t>
            </a:r>
            <a:r>
              <a:rPr lang="en-US" i="1" dirty="0">
                <a:latin typeface="Arno Pro Caption" panose="02020502040506020403" pitchFamily="18" charset="0"/>
              </a:rPr>
              <a:t>T</a:t>
            </a:r>
            <a:r>
              <a:rPr lang="en-US" baseline="-25000" dirty="0">
                <a:latin typeface="Arno Pro Caption" panose="02020502040506020403" pitchFamily="18" charset="0"/>
              </a:rPr>
              <a:t>2</a:t>
            </a:r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4030316" y="4525355"/>
            <a:ext cx="137781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 dirty="0"/>
              <a:t>T</a:t>
            </a:r>
            <a:r>
              <a:rPr lang="en-US" dirty="0"/>
              <a:t>(0) =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r>
              <a:rPr lang="en-US" i="1" dirty="0"/>
              <a:t>T</a:t>
            </a:r>
            <a:r>
              <a:rPr lang="en-US" dirty="0"/>
              <a:t>(L) =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39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804945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52400"/>
            <a:ext cx="8134350" cy="828328"/>
          </a:xfrm>
        </p:spPr>
        <p:txBody>
          <a:bodyPr/>
          <a:lstStyle/>
          <a:p>
            <a:pPr eaLnBrk="1" hangingPunct="1"/>
            <a:r>
              <a:rPr lang="en-US" altLang="el-GR" sz="3200" b="1" dirty="0" smtClean="0">
                <a:solidFill>
                  <a:srgbClr val="000099"/>
                </a:solidFill>
                <a:latin typeface="Arno Pro Caption" pitchFamily="18" charset="0"/>
              </a:rPr>
              <a:t>Improvements of Euler’s method</a:t>
            </a:r>
            <a:endParaRPr lang="en-US" altLang="ar-SA" sz="3200" b="1" dirty="0" smtClean="0">
              <a:solidFill>
                <a:srgbClr val="000099"/>
              </a:solidFill>
              <a:latin typeface="Arno Pro Caption" pitchFamily="18" charset="0"/>
            </a:endParaRPr>
          </a:p>
        </p:txBody>
      </p:sp>
      <p:sp>
        <p:nvSpPr>
          <p:cNvPr id="22531" name="Rectangle 10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80400" cy="4827587"/>
          </a:xfrm>
        </p:spPr>
        <p:txBody>
          <a:bodyPr/>
          <a:lstStyle/>
          <a:p>
            <a:pPr algn="just" eaLnBrk="1" hangingPunct="1"/>
            <a:r>
              <a:rPr lang="en-US" altLang="el-GR" b="1" dirty="0" smtClean="0">
                <a:solidFill>
                  <a:srgbClr val="FF0000"/>
                </a:solidFill>
                <a:latin typeface="Arno Pro Caption" pitchFamily="18" charset="0"/>
              </a:rPr>
              <a:t>A fundamental source of error in Euler’s method is that the derivative at the beginning of the interval is assumed to apply across the entire interval.</a:t>
            </a:r>
          </a:p>
          <a:p>
            <a:pPr eaLnBrk="1" hangingPunct="1"/>
            <a:r>
              <a:rPr lang="en-US" altLang="el-GR" dirty="0" smtClean="0">
                <a:latin typeface="Arno Pro Caption" pitchFamily="18" charset="0"/>
              </a:rPr>
              <a:t>Simple modifications are available:</a:t>
            </a:r>
          </a:p>
          <a:p>
            <a:pPr lvl="1" eaLnBrk="1" hangingPunct="1"/>
            <a:r>
              <a:rPr lang="en-US" altLang="el-GR" b="1" dirty="0" err="1" smtClean="0">
                <a:latin typeface="Arno Pro Caption" pitchFamily="18" charset="0"/>
              </a:rPr>
              <a:t>Heun’s</a:t>
            </a:r>
            <a:r>
              <a:rPr lang="en-US" altLang="el-GR" b="1" dirty="0" smtClean="0">
                <a:latin typeface="Arno Pro Caption" pitchFamily="18" charset="0"/>
              </a:rPr>
              <a:t> Method</a:t>
            </a:r>
          </a:p>
          <a:p>
            <a:pPr lvl="1" eaLnBrk="1" hangingPunct="1"/>
            <a:r>
              <a:rPr lang="en-US" altLang="el-GR" b="1" dirty="0" smtClean="0">
                <a:latin typeface="Arno Pro Caption" pitchFamily="18" charset="0"/>
              </a:rPr>
              <a:t>The Midpoint Method</a:t>
            </a:r>
          </a:p>
          <a:p>
            <a:pPr lvl="1" eaLnBrk="1" hangingPunct="1"/>
            <a:r>
              <a:rPr lang="en-US" altLang="el-GR" b="1" dirty="0" smtClean="0">
                <a:latin typeface="Arno Pro Caption" pitchFamily="18" charset="0"/>
              </a:rPr>
              <a:t>Ralston’s Method</a:t>
            </a:r>
          </a:p>
          <a:p>
            <a:pPr eaLnBrk="1" hangingPunct="1"/>
            <a:endParaRPr lang="en-US" altLang="el-GR" dirty="0" smtClean="0">
              <a:latin typeface="Arno Pro Captio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14" name="Object 2"/>
          <p:cNvGraphicFramePr>
            <a:graphicFrameLocks/>
          </p:cNvGraphicFramePr>
          <p:nvPr/>
        </p:nvGraphicFramePr>
        <p:xfrm>
          <a:off x="762000" y="685800"/>
          <a:ext cx="34067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4" name="Equation" r:id="rId3" imgW="3416040" imgH="1282680" progId="Equation.3">
                  <p:embed/>
                </p:oleObj>
              </mc:Choice>
              <mc:Fallback>
                <p:oleObj name="Equation" r:id="rId3" imgW="3416040" imgH="128268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340677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990600" y="1828800"/>
            <a:ext cx="137781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 dirty="0"/>
              <a:t>T</a:t>
            </a:r>
            <a:r>
              <a:rPr lang="en-US" dirty="0"/>
              <a:t>(0) =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r>
              <a:rPr lang="en-US" i="1" dirty="0"/>
              <a:t>T</a:t>
            </a:r>
            <a:r>
              <a:rPr lang="en-US" dirty="0"/>
              <a:t>(L) =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4308475" y="965200"/>
            <a:ext cx="3778278" cy="30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Use these conditions to solve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the equation analytically.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For a 10 m rod with </a:t>
            </a:r>
          </a:p>
          <a:p>
            <a:pPr eaLnBrk="0" hangingPunct="0"/>
            <a:r>
              <a:rPr lang="en-US" i="1" dirty="0">
                <a:latin typeface="Arno Pro Caption" panose="02020502040506020403" pitchFamily="18" charset="0"/>
              </a:rPr>
              <a:t>T</a:t>
            </a:r>
            <a:r>
              <a:rPr lang="en-US" baseline="-25000" dirty="0">
                <a:latin typeface="Arno Pro Caption" panose="02020502040506020403" pitchFamily="18" charset="0"/>
              </a:rPr>
              <a:t>a</a:t>
            </a:r>
            <a:r>
              <a:rPr lang="en-US" dirty="0">
                <a:latin typeface="Arno Pro Caption" panose="02020502040506020403" pitchFamily="18" charset="0"/>
              </a:rPr>
              <a:t> = 20</a:t>
            </a:r>
          </a:p>
          <a:p>
            <a:pPr eaLnBrk="0" hangingPunct="0"/>
            <a:r>
              <a:rPr lang="en-US" i="1" dirty="0">
                <a:latin typeface="Arno Pro Caption" panose="02020502040506020403" pitchFamily="18" charset="0"/>
              </a:rPr>
              <a:t>T</a:t>
            </a:r>
            <a:r>
              <a:rPr lang="en-US" dirty="0">
                <a:latin typeface="Arno Pro Caption" panose="02020502040506020403" pitchFamily="18" charset="0"/>
              </a:rPr>
              <a:t>(0) = 40</a:t>
            </a:r>
          </a:p>
          <a:p>
            <a:pPr eaLnBrk="0" hangingPunct="0"/>
            <a:r>
              <a:rPr lang="en-US" i="1" dirty="0">
                <a:latin typeface="Arno Pro Caption" panose="02020502040506020403" pitchFamily="18" charset="0"/>
              </a:rPr>
              <a:t>T</a:t>
            </a:r>
            <a:r>
              <a:rPr lang="en-US" dirty="0">
                <a:latin typeface="Arno Pro Caption" panose="02020502040506020403" pitchFamily="18" charset="0"/>
              </a:rPr>
              <a:t>(10) = 200</a:t>
            </a:r>
          </a:p>
          <a:p>
            <a:pPr eaLnBrk="0" hangingPunct="0"/>
            <a:r>
              <a:rPr lang="en-US" i="1" dirty="0" smtClean="0">
                <a:latin typeface="Arno Pro Caption" panose="02020502040506020403" pitchFamily="18" charset="0"/>
              </a:rPr>
              <a:t>h’ </a:t>
            </a:r>
            <a:r>
              <a:rPr lang="en-US" dirty="0">
                <a:latin typeface="Arno Pro Caption" panose="02020502040506020403" pitchFamily="18" charset="0"/>
              </a:rPr>
              <a:t>= </a:t>
            </a:r>
            <a:r>
              <a:rPr lang="en-US" dirty="0" smtClean="0">
                <a:latin typeface="Arno Pro Caption" panose="02020502040506020403" pitchFamily="18" charset="0"/>
              </a:rPr>
              <a:t>0.01</a:t>
            </a:r>
            <a:endParaRPr lang="en-US" dirty="0">
              <a:latin typeface="Arno Pro Caption" panose="02020502040506020403" pitchFamily="18" charset="0"/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609600" y="533400"/>
            <a:ext cx="3559175" cy="291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131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66505"/>
              </p:ext>
            </p:extLst>
          </p:nvPr>
        </p:nvGraphicFramePr>
        <p:xfrm>
          <a:off x="1475656" y="4172771"/>
          <a:ext cx="6192688" cy="45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5" name="Equation" r:id="rId5" imgW="4736880" imgH="393480" progId="Equation.DSMT4">
                  <p:embed/>
                </p:oleObj>
              </mc:Choice>
              <mc:Fallback>
                <p:oleObj name="Equation" r:id="rId5" imgW="4736880" imgH="3934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172771"/>
                        <a:ext cx="6192688" cy="45992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  <a:alpha val="69000"/>
                        </a:schemeClr>
                      </a:solidFill>
                      <a:ln>
                        <a:solidFill>
                          <a:schemeClr val="accent6">
                            <a:lumMod val="40000"/>
                            <a:lumOff val="60000"/>
                            <a:alpha val="45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679450" y="5194300"/>
            <a:ext cx="728725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Now that we have an analytical solution, lets evaluate our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two proposed numerical methods.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40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043996"/>
      </p:ext>
    </p:extLst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4537"/>
          </a:xfrm>
          <a:solidFill>
            <a:srgbClr val="FFC000">
              <a:alpha val="17000"/>
            </a:srgbClr>
          </a:solidFill>
          <a:ln/>
        </p:spPr>
        <p:txBody>
          <a:bodyPr lIns="92075" tIns="46038" rIns="92075" bIns="46038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1. Shooting </a:t>
            </a:r>
            <a:r>
              <a:rPr lang="en-US" sz="3200" b="1" dirty="0">
                <a:solidFill>
                  <a:srgbClr val="FF0000"/>
                </a:solidFill>
                <a:latin typeface="Arno Pro Caption" panose="02020502040506020403" pitchFamily="18" charset="0"/>
              </a:rPr>
              <a:t>Method</a:t>
            </a:r>
          </a:p>
        </p:txBody>
      </p:sp>
      <p:graphicFrame>
        <p:nvGraphicFramePr>
          <p:cNvPr id="143363" name="Object 3"/>
          <p:cNvGraphicFramePr>
            <a:graphicFrameLocks/>
          </p:cNvGraphicFramePr>
          <p:nvPr/>
        </p:nvGraphicFramePr>
        <p:xfrm>
          <a:off x="1000125" y="2286000"/>
          <a:ext cx="340677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3" name="Equation" r:id="rId3" imgW="3416040" imgH="2933640" progId="Equation.3">
                  <p:embed/>
                </p:oleObj>
              </mc:Choice>
              <mc:Fallback>
                <p:oleObj name="Equation" r:id="rId3" imgW="3416040" imgH="2933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286000"/>
                        <a:ext cx="3406775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965200" y="1765300"/>
            <a:ext cx="102592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Given:</a:t>
            </a:r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406400" y="3806825"/>
            <a:ext cx="3502025" cy="1216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4165600" y="3308350"/>
            <a:ext cx="4654872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We need an initial </a:t>
            </a:r>
            <a:r>
              <a:rPr lang="en-US" dirty="0" smtClean="0">
                <a:latin typeface="Arno Pro Caption" panose="02020502040506020403" pitchFamily="18" charset="0"/>
              </a:rPr>
              <a:t>value of </a:t>
            </a:r>
            <a:r>
              <a:rPr lang="en-US" i="1" dirty="0">
                <a:latin typeface="Arno Pro Caption" panose="02020502040506020403" pitchFamily="18" charset="0"/>
              </a:rPr>
              <a:t>z</a:t>
            </a:r>
            <a:r>
              <a:rPr lang="en-US" dirty="0">
                <a:latin typeface="Arno Pro Caption" panose="02020502040506020403" pitchFamily="18" charset="0"/>
              </a:rPr>
              <a:t>.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For the shooting method, guess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an initial value.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b="1" dirty="0">
                <a:solidFill>
                  <a:srgbClr val="FF0000"/>
                </a:solidFill>
                <a:latin typeface="Arno Pro Caption" panose="02020502040506020403" pitchFamily="18" charset="0"/>
              </a:rPr>
              <a:t>Guessing </a:t>
            </a:r>
            <a:r>
              <a:rPr lang="en-US" b="1" i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z </a:t>
            </a:r>
            <a:r>
              <a:rPr lang="en-US" b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Arno Pro Caption" panose="02020502040506020403" pitchFamily="18" charset="0"/>
              </a:rPr>
              <a:t>0) = 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9E3E844-4A47-48F4-B3B1-2B70CBC85C70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41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8435970"/>
      </p:ext>
    </p:extLst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Object 2"/>
          <p:cNvGraphicFramePr>
            <a:graphicFrameLocks/>
          </p:cNvGraphicFramePr>
          <p:nvPr/>
        </p:nvGraphicFramePr>
        <p:xfrm>
          <a:off x="1047750" y="628650"/>
          <a:ext cx="18938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7" name="Equation" r:id="rId3" imgW="1903320" imgH="734760" progId="Equation.3">
                  <p:embed/>
                </p:oleObj>
              </mc:Choice>
              <mc:Fallback>
                <p:oleObj name="Equation" r:id="rId3" imgW="1903320" imgH="7347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628650"/>
                        <a:ext cx="18938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467544" y="1908175"/>
            <a:ext cx="8064896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Using a fourth-order RK method with a step </a:t>
            </a:r>
            <a:r>
              <a:rPr lang="en-US" dirty="0" smtClean="0">
                <a:latin typeface="Arno Pro Caption" panose="02020502040506020403" pitchFamily="18" charset="0"/>
              </a:rPr>
              <a:t>size of </a:t>
            </a:r>
            <a:r>
              <a:rPr lang="en-US" dirty="0">
                <a:latin typeface="Arno Pro Caption" panose="02020502040506020403" pitchFamily="18" charset="0"/>
              </a:rPr>
              <a:t>2, </a:t>
            </a:r>
            <a:endParaRPr lang="en-US" dirty="0" smtClean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i="1" dirty="0" smtClean="0">
                <a:latin typeface="Arno Pro Caption" panose="02020502040506020403" pitchFamily="18" charset="0"/>
              </a:rPr>
              <a:t>T</a:t>
            </a:r>
            <a:r>
              <a:rPr lang="en-US" dirty="0" smtClean="0">
                <a:latin typeface="Arno Pro Caption" panose="02020502040506020403" pitchFamily="18" charset="0"/>
              </a:rPr>
              <a:t>(10</a:t>
            </a:r>
            <a:r>
              <a:rPr lang="en-US" dirty="0">
                <a:latin typeface="Arno Pro Caption" panose="02020502040506020403" pitchFamily="18" charset="0"/>
              </a:rPr>
              <a:t>) = 168.38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This differs from the BC </a:t>
            </a:r>
            <a:r>
              <a:rPr lang="en-US" i="1" dirty="0">
                <a:latin typeface="Arno Pro Caption" panose="02020502040506020403" pitchFamily="18" charset="0"/>
              </a:rPr>
              <a:t>T</a:t>
            </a:r>
            <a:r>
              <a:rPr lang="en-US" dirty="0">
                <a:latin typeface="Arno Pro Caption" panose="02020502040506020403" pitchFamily="18" charset="0"/>
              </a:rPr>
              <a:t>(10) = 200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Making another guess, z(0) = 20 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i="1" dirty="0">
                <a:latin typeface="Arno Pro Caption" panose="02020502040506020403" pitchFamily="18" charset="0"/>
              </a:rPr>
              <a:t>T</a:t>
            </a:r>
            <a:r>
              <a:rPr lang="en-US" dirty="0">
                <a:latin typeface="Arno Pro Caption" panose="02020502040506020403" pitchFamily="18" charset="0"/>
              </a:rPr>
              <a:t>(10) = 285.90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Because the original ODE is linear, the </a:t>
            </a:r>
            <a:r>
              <a:rPr lang="en-US" dirty="0" smtClean="0">
                <a:latin typeface="Arno Pro Caption" panose="02020502040506020403" pitchFamily="18" charset="0"/>
              </a:rPr>
              <a:t>estimates of </a:t>
            </a:r>
            <a:r>
              <a:rPr lang="en-US" dirty="0">
                <a:latin typeface="Arno Pro Caption" panose="02020502040506020403" pitchFamily="18" charset="0"/>
              </a:rPr>
              <a:t>z(0) are linearly related.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4079875" y="822325"/>
            <a:ext cx="257282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Arno Pro Caption" panose="02020502040506020403" pitchFamily="18" charset="0"/>
              </a:rPr>
              <a:t>Guessing z(0) = 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42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821172"/>
      </p:ext>
    </p:extLst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622300" y="593725"/>
            <a:ext cx="7009932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Using a linear interpolation formula between the values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of z(0), determine a new value of z(0)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Recall: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      first estimate z(0) = 10  T(20) = 168.38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      second estimate z(0)=20  T(20) = 285.90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      What is z(0) that would give us T(20)=200?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 </a:t>
            </a:r>
          </a:p>
        </p:txBody>
      </p:sp>
      <p:grpSp>
        <p:nvGrpSpPr>
          <p:cNvPr id="147466" name="Group 10"/>
          <p:cNvGrpSpPr>
            <a:grpSpLocks/>
          </p:cNvGrpSpPr>
          <p:nvPr/>
        </p:nvGrpSpPr>
        <p:grpSpPr bwMode="auto">
          <a:xfrm>
            <a:off x="1828800" y="4191000"/>
            <a:ext cx="4724400" cy="2439988"/>
            <a:chOff x="1152" y="2640"/>
            <a:chExt cx="2976" cy="1537"/>
          </a:xfrm>
        </p:grpSpPr>
        <p:sp>
          <p:nvSpPr>
            <p:cNvPr id="147461" name="Line 5"/>
            <p:cNvSpPr>
              <a:spLocks noChangeShapeType="1"/>
            </p:cNvSpPr>
            <p:nvPr/>
          </p:nvSpPr>
          <p:spPr bwMode="auto">
            <a:xfrm>
              <a:off x="2112" y="3264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2" name="Line 6"/>
            <p:cNvSpPr>
              <a:spLocks noChangeShapeType="1"/>
            </p:cNvSpPr>
            <p:nvPr/>
          </p:nvSpPr>
          <p:spPr bwMode="auto">
            <a:xfrm>
              <a:off x="3168" y="326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7463" name="Object 7"/>
            <p:cNvGraphicFramePr>
              <a:graphicFrameLocks noChangeAspect="1"/>
            </p:cNvGraphicFramePr>
            <p:nvPr/>
          </p:nvGraphicFramePr>
          <p:xfrm>
            <a:off x="1152" y="2640"/>
            <a:ext cx="2976" cy="1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1" name="Worksheet" r:id="rId3" imgW="4258172" imgH="2200637" progId="Excel.Sheet.8">
                    <p:embed/>
                  </p:oleObj>
                </mc:Choice>
                <mc:Fallback>
                  <p:oleObj name="Worksheet" r:id="rId3" imgW="4258172" imgH="220063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640"/>
                          <a:ext cx="2976" cy="1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464" name="Line 8"/>
            <p:cNvSpPr>
              <a:spLocks noChangeShapeType="1"/>
            </p:cNvSpPr>
            <p:nvPr/>
          </p:nvSpPr>
          <p:spPr bwMode="auto">
            <a:xfrm>
              <a:off x="1728" y="336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5" name="Line 9"/>
            <p:cNvSpPr>
              <a:spLocks noChangeShapeType="1"/>
            </p:cNvSpPr>
            <p:nvPr/>
          </p:nvSpPr>
          <p:spPr bwMode="auto">
            <a:xfrm>
              <a:off x="2880" y="336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43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457206"/>
      </p:ext>
    </p:extLst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106" name="Object 2"/>
          <p:cNvGraphicFramePr>
            <a:graphicFrameLocks/>
          </p:cNvGraphicFramePr>
          <p:nvPr/>
        </p:nvGraphicFramePr>
        <p:xfrm>
          <a:off x="706438" y="2819400"/>
          <a:ext cx="6456362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5" name="Equation" r:id="rId3" imgW="6465600" imgH="1903320" progId="Equation.3">
                  <p:embed/>
                </p:oleObj>
              </mc:Choice>
              <mc:Fallback>
                <p:oleObj name="Equation" r:id="rId3" imgW="6465600" imgH="19033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2819400"/>
                        <a:ext cx="6456362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3107" name="Group 3"/>
          <p:cNvGrpSpPr>
            <a:grpSpLocks/>
          </p:cNvGrpSpPr>
          <p:nvPr/>
        </p:nvGrpSpPr>
        <p:grpSpPr bwMode="auto">
          <a:xfrm>
            <a:off x="457200" y="304800"/>
            <a:ext cx="4724400" cy="2439988"/>
            <a:chOff x="1152" y="2640"/>
            <a:chExt cx="2976" cy="1537"/>
          </a:xfrm>
        </p:grpSpPr>
        <p:sp>
          <p:nvSpPr>
            <p:cNvPr id="303108" name="Line 4"/>
            <p:cNvSpPr>
              <a:spLocks noChangeShapeType="1"/>
            </p:cNvSpPr>
            <p:nvPr/>
          </p:nvSpPr>
          <p:spPr bwMode="auto">
            <a:xfrm>
              <a:off x="2112" y="3264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09" name="Line 5"/>
            <p:cNvSpPr>
              <a:spLocks noChangeShapeType="1"/>
            </p:cNvSpPr>
            <p:nvPr/>
          </p:nvSpPr>
          <p:spPr bwMode="auto">
            <a:xfrm>
              <a:off x="3168" y="326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3110" name="Object 6"/>
            <p:cNvGraphicFramePr>
              <a:graphicFrameLocks noChangeAspect="1"/>
            </p:cNvGraphicFramePr>
            <p:nvPr/>
          </p:nvGraphicFramePr>
          <p:xfrm>
            <a:off x="1152" y="2640"/>
            <a:ext cx="2976" cy="1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16" name="Worksheet" r:id="rId5" imgW="4258172" imgH="2200637" progId="Excel.Sheet.8">
                    <p:embed/>
                  </p:oleObj>
                </mc:Choice>
                <mc:Fallback>
                  <p:oleObj name="Worksheet" r:id="rId5" imgW="4258172" imgH="220063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2640"/>
                          <a:ext cx="2976" cy="1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3111" name="Line 7"/>
            <p:cNvSpPr>
              <a:spLocks noChangeShapeType="1"/>
            </p:cNvSpPr>
            <p:nvPr/>
          </p:nvSpPr>
          <p:spPr bwMode="auto">
            <a:xfrm>
              <a:off x="1728" y="336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12" name="Line 8"/>
            <p:cNvSpPr>
              <a:spLocks noChangeShapeType="1"/>
            </p:cNvSpPr>
            <p:nvPr/>
          </p:nvSpPr>
          <p:spPr bwMode="auto">
            <a:xfrm>
              <a:off x="2880" y="336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3113" name="Object 9"/>
          <p:cNvGraphicFramePr>
            <a:graphicFrameLocks/>
          </p:cNvGraphicFramePr>
          <p:nvPr/>
        </p:nvGraphicFramePr>
        <p:xfrm>
          <a:off x="5181600" y="3657600"/>
          <a:ext cx="340677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7" name="Equation" r:id="rId7" imgW="3416040" imgH="2933640" progId="Equation.3">
                  <p:embed/>
                </p:oleObj>
              </mc:Choice>
              <mc:Fallback>
                <p:oleObj name="Equation" r:id="rId7" imgW="3416040" imgH="2933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3406775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304800" y="4419600"/>
            <a:ext cx="29718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We can now use this to solve the first order ODE </a:t>
            </a:r>
          </a:p>
        </p:txBody>
      </p:sp>
      <p:sp>
        <p:nvSpPr>
          <p:cNvPr id="303115" name="Oval 11"/>
          <p:cNvSpPr>
            <a:spLocks noChangeArrowheads="1"/>
          </p:cNvSpPr>
          <p:nvPr/>
        </p:nvSpPr>
        <p:spPr bwMode="auto">
          <a:xfrm>
            <a:off x="4572000" y="4419600"/>
            <a:ext cx="2133600" cy="990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6" name="AutoShape 12"/>
          <p:cNvSpPr>
            <a:spLocks noChangeArrowheads="1"/>
          </p:cNvSpPr>
          <p:nvPr/>
        </p:nvSpPr>
        <p:spPr bwMode="auto">
          <a:xfrm>
            <a:off x="3276600" y="49530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44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828422"/>
      </p:ext>
    </p:extLst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838200" y="4495800"/>
            <a:ext cx="7620000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For nonlinear boundary value problems, linear interpolation will not necessarily result in an accurate estimation. One alternative is to apply three applications of the shooting method and use quadratic interpolation..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4724400" cy="393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45</a:t>
            </a:fld>
            <a:endParaRPr lang="en-US" altLang="en-US" sz="1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681094"/>
      </p:ext>
    </p:extLst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  <a:ln/>
        </p:spPr>
        <p:txBody>
          <a:bodyPr lIns="92075" tIns="46038" rIns="92075" bIns="46038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2. Finite </a:t>
            </a:r>
            <a:r>
              <a:rPr lang="en-US" sz="3200" dirty="0">
                <a:solidFill>
                  <a:srgbClr val="FF0000"/>
                </a:solidFill>
                <a:latin typeface="Arno Pro Caption" panose="02020502040506020403" pitchFamily="18" charset="0"/>
              </a:rPr>
              <a:t>Difference Methods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23528" y="1412776"/>
            <a:ext cx="828092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The finite divided difference approximation </a:t>
            </a:r>
            <a:r>
              <a:rPr lang="en-US" dirty="0" smtClean="0">
                <a:latin typeface="Arno Pro Caption" panose="02020502040506020403" pitchFamily="18" charset="0"/>
              </a:rPr>
              <a:t>fo</a:t>
            </a:r>
            <a:r>
              <a:rPr lang="en-US" dirty="0">
                <a:latin typeface="Arno Pro Caption" panose="02020502040506020403" pitchFamily="18" charset="0"/>
              </a:rPr>
              <a:t>r</a:t>
            </a:r>
            <a:r>
              <a:rPr lang="el-GR" dirty="0" smtClean="0">
                <a:latin typeface="Arno Pro Caption" panose="02020502040506020403" pitchFamily="18" charset="0"/>
              </a:rPr>
              <a:t> </a:t>
            </a:r>
            <a:r>
              <a:rPr lang="en-US" dirty="0" smtClean="0">
                <a:latin typeface="Arno Pro Caption" panose="02020502040506020403" pitchFamily="18" charset="0"/>
              </a:rPr>
              <a:t>the 2</a:t>
            </a:r>
            <a:r>
              <a:rPr lang="en-US" baseline="30000" dirty="0" smtClean="0">
                <a:latin typeface="Arno Pro Caption" panose="02020502040506020403" pitchFamily="18" charset="0"/>
              </a:rPr>
              <a:t>nd</a:t>
            </a:r>
            <a:r>
              <a:rPr lang="en-US" dirty="0" smtClean="0">
                <a:latin typeface="Arno Pro Caption" panose="02020502040506020403" pitchFamily="18" charset="0"/>
              </a:rPr>
              <a:t> derivative </a:t>
            </a:r>
            <a:r>
              <a:rPr lang="en-US" dirty="0">
                <a:latin typeface="Arno Pro Caption" panose="02020502040506020403" pitchFamily="18" charset="0"/>
              </a:rPr>
              <a:t>can be substituted into the </a:t>
            </a:r>
            <a:r>
              <a:rPr lang="en-US" dirty="0" smtClean="0">
                <a:latin typeface="Arno Pro Caption" panose="02020502040506020403" pitchFamily="18" charset="0"/>
              </a:rPr>
              <a:t>governing </a:t>
            </a:r>
            <a:r>
              <a:rPr lang="en-US" dirty="0">
                <a:latin typeface="Arno Pro Caption" panose="02020502040506020403" pitchFamily="18" charset="0"/>
              </a:rPr>
              <a:t>equation.</a:t>
            </a:r>
          </a:p>
        </p:txBody>
      </p:sp>
      <p:graphicFrame>
        <p:nvGraphicFramePr>
          <p:cNvPr id="15155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953361"/>
              </p:ext>
            </p:extLst>
          </p:nvPr>
        </p:nvGraphicFramePr>
        <p:xfrm>
          <a:off x="1187624" y="2349500"/>
          <a:ext cx="5013151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8" name="Equation" r:id="rId3" imgW="2019240" imgH="1257120" progId="Equation.DSMT4">
                  <p:embed/>
                </p:oleObj>
              </mc:Choice>
              <mc:Fallback>
                <p:oleObj name="Equation" r:id="rId3" imgW="2019240" imgH="125712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349500"/>
                        <a:ext cx="5013151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9E3E844-4A47-48F4-B3B1-2B70CBC85C70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46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712807"/>
      </p:ext>
    </p:extLst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492822"/>
              </p:ext>
            </p:extLst>
          </p:nvPr>
        </p:nvGraphicFramePr>
        <p:xfrm>
          <a:off x="1691680" y="1129057"/>
          <a:ext cx="5400599" cy="1607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2" name="Equation" r:id="rId3" imgW="2374560" imgH="698400" progId="Equation.DSMT4">
                  <p:embed/>
                </p:oleObj>
              </mc:Choice>
              <mc:Fallback>
                <p:oleObj name="Equation" r:id="rId3" imgW="2374560" imgH="6984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129057"/>
                        <a:ext cx="5400599" cy="1607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708025" y="508000"/>
            <a:ext cx="185307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Collect terms</a:t>
            </a:r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251520" y="2971800"/>
            <a:ext cx="8496944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We can now apply this equation to each interior </a:t>
            </a:r>
            <a:r>
              <a:rPr lang="en-US" dirty="0" smtClean="0">
                <a:latin typeface="Arno Pro Caption" panose="02020502040506020403" pitchFamily="18" charset="0"/>
              </a:rPr>
              <a:t>node on </a:t>
            </a:r>
            <a:r>
              <a:rPr lang="en-US" dirty="0">
                <a:latin typeface="Arno Pro Caption" panose="02020502040506020403" pitchFamily="18" charset="0"/>
              </a:rPr>
              <a:t>the rod.</a:t>
            </a:r>
          </a:p>
          <a:p>
            <a:pPr eaLnBrk="0" hangingPunct="0"/>
            <a:endParaRPr lang="en-US" dirty="0">
              <a:latin typeface="Arno Pro Caption" panose="02020502040506020403" pitchFamily="18" charset="0"/>
            </a:endParaRP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Divide the rod into a grid, and consider a “node” to </a:t>
            </a:r>
            <a:r>
              <a:rPr lang="en-US" dirty="0" smtClean="0">
                <a:latin typeface="Arno Pro Caption" panose="02020502040506020403" pitchFamily="18" charset="0"/>
              </a:rPr>
              <a:t>be at </a:t>
            </a:r>
            <a:r>
              <a:rPr lang="en-US" dirty="0">
                <a:latin typeface="Arno Pro Caption" panose="02020502040506020403" pitchFamily="18" charset="0"/>
              </a:rPr>
              <a:t>each division.  i.e</a:t>
            </a:r>
            <a:r>
              <a:rPr lang="en-US" dirty="0" smtClean="0">
                <a:latin typeface="Arno Pro Caption" panose="02020502040506020403" pitchFamily="18" charset="0"/>
              </a:rPr>
              <a:t>. </a:t>
            </a:r>
            <a:r>
              <a:rPr lang="el-GR" dirty="0" smtClean="0">
                <a:latin typeface="Arno Pro Caption" panose="02020502040506020403" pitchFamily="18" charset="0"/>
              </a:rPr>
              <a:t>Δ</a:t>
            </a:r>
            <a:r>
              <a:rPr lang="en-US" i="1" dirty="0" smtClean="0">
                <a:latin typeface="Arno Pro Caption" panose="02020502040506020403" pitchFamily="18" charset="0"/>
              </a:rPr>
              <a:t>x</a:t>
            </a:r>
            <a:r>
              <a:rPr lang="en-US" dirty="0" smtClean="0">
                <a:latin typeface="Arno Pro Caption" panose="02020502040506020403" pitchFamily="18" charset="0"/>
              </a:rPr>
              <a:t> </a:t>
            </a:r>
            <a:r>
              <a:rPr lang="en-US" dirty="0">
                <a:latin typeface="Arno Pro Caption" panose="02020502040506020403" pitchFamily="18" charset="0"/>
              </a:rPr>
              <a:t>= 2m</a:t>
            </a:r>
          </a:p>
        </p:txBody>
      </p:sp>
      <p:grpSp>
        <p:nvGrpSpPr>
          <p:cNvPr id="153635" name="Group 35"/>
          <p:cNvGrpSpPr>
            <a:grpSpLocks/>
          </p:cNvGrpSpPr>
          <p:nvPr/>
        </p:nvGrpSpPr>
        <p:grpSpPr bwMode="auto">
          <a:xfrm>
            <a:off x="1365250" y="5040313"/>
            <a:ext cx="5186363" cy="1187450"/>
            <a:chOff x="860" y="3175"/>
            <a:chExt cx="3267" cy="748"/>
          </a:xfrm>
        </p:grpSpPr>
        <p:sp>
          <p:nvSpPr>
            <p:cNvPr id="153605" name="Rectangle 5" descr="Light upward diagonal"/>
            <p:cNvSpPr>
              <a:spLocks noChangeArrowheads="1"/>
            </p:cNvSpPr>
            <p:nvPr/>
          </p:nvSpPr>
          <p:spPr bwMode="auto">
            <a:xfrm>
              <a:off x="1262" y="3470"/>
              <a:ext cx="2404" cy="15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06" name="Line 6"/>
            <p:cNvSpPr>
              <a:spLocks noChangeShapeType="1"/>
            </p:cNvSpPr>
            <p:nvPr/>
          </p:nvSpPr>
          <p:spPr bwMode="auto">
            <a:xfrm>
              <a:off x="1260" y="3340"/>
              <a:ext cx="0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07" name="Line 7"/>
            <p:cNvSpPr>
              <a:spLocks noChangeShapeType="1"/>
            </p:cNvSpPr>
            <p:nvPr/>
          </p:nvSpPr>
          <p:spPr bwMode="auto">
            <a:xfrm>
              <a:off x="1204" y="3356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08" name="Line 8"/>
            <p:cNvSpPr>
              <a:spLocks noChangeShapeType="1"/>
            </p:cNvSpPr>
            <p:nvPr/>
          </p:nvSpPr>
          <p:spPr bwMode="auto">
            <a:xfrm>
              <a:off x="1204" y="3452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09" name="Line 9"/>
            <p:cNvSpPr>
              <a:spLocks noChangeShapeType="1"/>
            </p:cNvSpPr>
            <p:nvPr/>
          </p:nvSpPr>
          <p:spPr bwMode="auto">
            <a:xfrm>
              <a:off x="1204" y="3536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0" name="Line 10"/>
            <p:cNvSpPr>
              <a:spLocks noChangeShapeType="1"/>
            </p:cNvSpPr>
            <p:nvPr/>
          </p:nvSpPr>
          <p:spPr bwMode="auto">
            <a:xfrm>
              <a:off x="1204" y="3614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1" name="Line 11"/>
            <p:cNvSpPr>
              <a:spLocks noChangeShapeType="1"/>
            </p:cNvSpPr>
            <p:nvPr/>
          </p:nvSpPr>
          <p:spPr bwMode="auto">
            <a:xfrm>
              <a:off x="1204" y="3692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18" name="Group 18"/>
            <p:cNvGrpSpPr>
              <a:grpSpLocks/>
            </p:cNvGrpSpPr>
            <p:nvPr/>
          </p:nvGrpSpPr>
          <p:grpSpPr bwMode="auto">
            <a:xfrm>
              <a:off x="3670" y="3352"/>
              <a:ext cx="56" cy="440"/>
              <a:chOff x="3670" y="3352"/>
              <a:chExt cx="56" cy="440"/>
            </a:xfrm>
          </p:grpSpPr>
          <p:sp>
            <p:nvSpPr>
              <p:cNvPr id="153612" name="Line 12"/>
              <p:cNvSpPr>
                <a:spLocks noChangeShapeType="1"/>
              </p:cNvSpPr>
              <p:nvPr/>
            </p:nvSpPr>
            <p:spPr bwMode="auto">
              <a:xfrm>
                <a:off x="3670" y="3352"/>
                <a:ext cx="0" cy="4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3" name="Line 13"/>
              <p:cNvSpPr>
                <a:spLocks noChangeShapeType="1"/>
              </p:cNvSpPr>
              <p:nvPr/>
            </p:nvSpPr>
            <p:spPr bwMode="auto">
              <a:xfrm flipH="1">
                <a:off x="3678" y="3368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4" name="Line 14"/>
              <p:cNvSpPr>
                <a:spLocks noChangeShapeType="1"/>
              </p:cNvSpPr>
              <p:nvPr/>
            </p:nvSpPr>
            <p:spPr bwMode="auto">
              <a:xfrm flipH="1">
                <a:off x="3678" y="3464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5" name="Line 15"/>
              <p:cNvSpPr>
                <a:spLocks noChangeShapeType="1"/>
              </p:cNvSpPr>
              <p:nvPr/>
            </p:nvSpPr>
            <p:spPr bwMode="auto">
              <a:xfrm flipH="1">
                <a:off x="3678" y="3548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6" name="Line 16"/>
              <p:cNvSpPr>
                <a:spLocks noChangeShapeType="1"/>
              </p:cNvSpPr>
              <p:nvPr/>
            </p:nvSpPr>
            <p:spPr bwMode="auto">
              <a:xfrm flipH="1">
                <a:off x="3678" y="3626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17" name="Line 17"/>
              <p:cNvSpPr>
                <a:spLocks noChangeShapeType="1"/>
              </p:cNvSpPr>
              <p:nvPr/>
            </p:nvSpPr>
            <p:spPr bwMode="auto">
              <a:xfrm flipH="1">
                <a:off x="3678" y="3704"/>
                <a:ext cx="48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19" name="Rectangle 19"/>
            <p:cNvSpPr>
              <a:spLocks noChangeArrowheads="1"/>
            </p:cNvSpPr>
            <p:nvPr/>
          </p:nvSpPr>
          <p:spPr bwMode="auto">
            <a:xfrm>
              <a:off x="860" y="3416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</a:t>
              </a:r>
              <a:r>
                <a:rPr lang="en-US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3620" name="Rectangle 20"/>
            <p:cNvSpPr>
              <a:spLocks noChangeArrowheads="1"/>
            </p:cNvSpPr>
            <p:nvPr/>
          </p:nvSpPr>
          <p:spPr bwMode="auto">
            <a:xfrm>
              <a:off x="3830" y="3416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latin typeface="Times New Roman" pitchFamily="18" charset="0"/>
                </a:rPr>
                <a:t>T</a:t>
              </a:r>
              <a:r>
                <a:rPr lang="en-US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3621" name="Line 21"/>
            <p:cNvSpPr>
              <a:spLocks noChangeShapeType="1"/>
            </p:cNvSpPr>
            <p:nvPr/>
          </p:nvSpPr>
          <p:spPr bwMode="auto">
            <a:xfrm>
              <a:off x="1656" y="3472"/>
              <a:ext cx="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22" name="Line 22"/>
            <p:cNvSpPr>
              <a:spLocks noChangeShapeType="1"/>
            </p:cNvSpPr>
            <p:nvPr/>
          </p:nvSpPr>
          <p:spPr bwMode="auto">
            <a:xfrm>
              <a:off x="2160" y="3472"/>
              <a:ext cx="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23" name="Line 23"/>
            <p:cNvSpPr>
              <a:spLocks noChangeShapeType="1"/>
            </p:cNvSpPr>
            <p:nvPr/>
          </p:nvSpPr>
          <p:spPr bwMode="auto">
            <a:xfrm>
              <a:off x="2712" y="3476"/>
              <a:ext cx="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24" name="Line 24"/>
            <p:cNvSpPr>
              <a:spLocks noChangeShapeType="1"/>
            </p:cNvSpPr>
            <p:nvPr/>
          </p:nvSpPr>
          <p:spPr bwMode="auto">
            <a:xfrm>
              <a:off x="3232" y="3476"/>
              <a:ext cx="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25" name="Line 25"/>
            <p:cNvSpPr>
              <a:spLocks noChangeShapeType="1"/>
            </p:cNvSpPr>
            <p:nvPr/>
          </p:nvSpPr>
          <p:spPr bwMode="auto">
            <a:xfrm>
              <a:off x="1264" y="3880"/>
              <a:ext cx="2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26" name="Rectangle 26"/>
            <p:cNvSpPr>
              <a:spLocks noChangeArrowheads="1"/>
            </p:cNvSpPr>
            <p:nvPr/>
          </p:nvSpPr>
          <p:spPr bwMode="auto">
            <a:xfrm>
              <a:off x="2046" y="3711"/>
              <a:ext cx="5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i="1" dirty="0">
                  <a:latin typeface="Times New Roman" pitchFamily="18" charset="0"/>
                </a:rPr>
                <a:t>L</a:t>
              </a:r>
              <a:r>
                <a:rPr lang="en-US" sz="1600" dirty="0">
                  <a:latin typeface="Times New Roman" pitchFamily="18" charset="0"/>
                </a:rPr>
                <a:t> = 10 m</a:t>
              </a:r>
            </a:p>
          </p:txBody>
        </p:sp>
        <p:sp>
          <p:nvSpPr>
            <p:cNvPr id="153627" name="Line 27"/>
            <p:cNvSpPr>
              <a:spLocks noChangeShapeType="1"/>
            </p:cNvSpPr>
            <p:nvPr/>
          </p:nvSpPr>
          <p:spPr bwMode="auto">
            <a:xfrm>
              <a:off x="1656" y="3400"/>
              <a:ext cx="4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28" name="Rectangle 28"/>
            <p:cNvSpPr>
              <a:spLocks noChangeArrowheads="1"/>
            </p:cNvSpPr>
            <p:nvPr/>
          </p:nvSpPr>
          <p:spPr bwMode="auto">
            <a:xfrm>
              <a:off x="1614" y="3175"/>
              <a:ext cx="58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sz="1600" dirty="0" smtClean="0">
                  <a:latin typeface="Symbol" pitchFamily="18" charset="2"/>
                </a:rPr>
                <a:t>Δ</a:t>
              </a:r>
              <a:r>
                <a:rPr lang="en-US" sz="1600" i="1" dirty="0" smtClean="0">
                  <a:latin typeface="Times New Roman" pitchFamily="18" charset="0"/>
                </a:rPr>
                <a:t>x</a:t>
              </a:r>
              <a:r>
                <a:rPr lang="en-US" sz="1600" dirty="0" smtClean="0">
                  <a:latin typeface="Times New Roman" pitchFamily="18" charset="0"/>
                </a:rPr>
                <a:t> </a:t>
              </a:r>
              <a:r>
                <a:rPr lang="en-US" sz="1600" dirty="0">
                  <a:latin typeface="Times New Roman" pitchFamily="18" charset="0"/>
                </a:rPr>
                <a:t>= 2 m</a:t>
              </a:r>
            </a:p>
          </p:txBody>
        </p:sp>
        <p:sp>
          <p:nvSpPr>
            <p:cNvPr id="153629" name="Oval 29"/>
            <p:cNvSpPr>
              <a:spLocks noChangeArrowheads="1"/>
            </p:cNvSpPr>
            <p:nvPr/>
          </p:nvSpPr>
          <p:spPr bwMode="auto">
            <a:xfrm>
              <a:off x="1644" y="3540"/>
              <a:ext cx="16" cy="1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30" name="Oval 30"/>
            <p:cNvSpPr>
              <a:spLocks noChangeArrowheads="1"/>
            </p:cNvSpPr>
            <p:nvPr/>
          </p:nvSpPr>
          <p:spPr bwMode="auto">
            <a:xfrm>
              <a:off x="2152" y="3544"/>
              <a:ext cx="16" cy="1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31" name="Oval 31"/>
            <p:cNvSpPr>
              <a:spLocks noChangeArrowheads="1"/>
            </p:cNvSpPr>
            <p:nvPr/>
          </p:nvSpPr>
          <p:spPr bwMode="auto">
            <a:xfrm>
              <a:off x="2704" y="3544"/>
              <a:ext cx="16" cy="1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32" name="Oval 32"/>
            <p:cNvSpPr>
              <a:spLocks noChangeArrowheads="1"/>
            </p:cNvSpPr>
            <p:nvPr/>
          </p:nvSpPr>
          <p:spPr bwMode="auto">
            <a:xfrm>
              <a:off x="3220" y="3540"/>
              <a:ext cx="16" cy="1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33" name="Oval 33"/>
            <p:cNvSpPr>
              <a:spLocks noChangeArrowheads="1"/>
            </p:cNvSpPr>
            <p:nvPr/>
          </p:nvSpPr>
          <p:spPr bwMode="auto">
            <a:xfrm>
              <a:off x="3660" y="3540"/>
              <a:ext cx="16" cy="1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34" name="Oval 34"/>
            <p:cNvSpPr>
              <a:spLocks noChangeArrowheads="1"/>
            </p:cNvSpPr>
            <p:nvPr/>
          </p:nvSpPr>
          <p:spPr bwMode="auto">
            <a:xfrm>
              <a:off x="1248" y="3540"/>
              <a:ext cx="16" cy="1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47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639662"/>
      </p:ext>
    </p:extLst>
  </p:cSld>
  <p:clrMapOvr>
    <a:masterClrMapping/>
  </p:clrMapOvr>
  <p:transition spd="med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698" name="Object 20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195534"/>
              </p:ext>
            </p:extLst>
          </p:nvPr>
        </p:nvGraphicFramePr>
        <p:xfrm>
          <a:off x="1326497" y="584077"/>
          <a:ext cx="5765783" cy="63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9" name="Equation" r:id="rId3" imgW="2412720" imgH="279360" progId="Equation.DSMT4">
                  <p:embed/>
                </p:oleObj>
              </mc:Choice>
              <mc:Fallback>
                <p:oleObj name="Equation" r:id="rId3" imgW="2412720" imgH="27936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497" y="584077"/>
                        <a:ext cx="5765783" cy="631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0" name="Rectangle 2052" descr="Light upward diagonal"/>
          <p:cNvSpPr>
            <a:spLocks noChangeArrowheads="1"/>
          </p:cNvSpPr>
          <p:nvPr/>
        </p:nvSpPr>
        <p:spPr bwMode="auto">
          <a:xfrm>
            <a:off x="2362200" y="1752600"/>
            <a:ext cx="3816350" cy="2444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1" name="Line 2053"/>
          <p:cNvSpPr>
            <a:spLocks noChangeShapeType="1"/>
          </p:cNvSpPr>
          <p:nvPr/>
        </p:nvSpPr>
        <p:spPr bwMode="auto">
          <a:xfrm>
            <a:off x="2359025" y="1546225"/>
            <a:ext cx="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2" name="Line 2054"/>
          <p:cNvSpPr>
            <a:spLocks noChangeShapeType="1"/>
          </p:cNvSpPr>
          <p:nvPr/>
        </p:nvSpPr>
        <p:spPr bwMode="auto">
          <a:xfrm>
            <a:off x="2270125" y="1571625"/>
            <a:ext cx="762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3" name="Line 2055"/>
          <p:cNvSpPr>
            <a:spLocks noChangeShapeType="1"/>
          </p:cNvSpPr>
          <p:nvPr/>
        </p:nvSpPr>
        <p:spPr bwMode="auto">
          <a:xfrm>
            <a:off x="2270125" y="1724025"/>
            <a:ext cx="762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4" name="Line 2056"/>
          <p:cNvSpPr>
            <a:spLocks noChangeShapeType="1"/>
          </p:cNvSpPr>
          <p:nvPr/>
        </p:nvSpPr>
        <p:spPr bwMode="auto">
          <a:xfrm>
            <a:off x="2270125" y="1857375"/>
            <a:ext cx="762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5" name="Line 2057"/>
          <p:cNvSpPr>
            <a:spLocks noChangeShapeType="1"/>
          </p:cNvSpPr>
          <p:nvPr/>
        </p:nvSpPr>
        <p:spPr bwMode="auto">
          <a:xfrm>
            <a:off x="2270125" y="1981200"/>
            <a:ext cx="762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6" name="Line 2058"/>
          <p:cNvSpPr>
            <a:spLocks noChangeShapeType="1"/>
          </p:cNvSpPr>
          <p:nvPr/>
        </p:nvSpPr>
        <p:spPr bwMode="auto">
          <a:xfrm>
            <a:off x="2270125" y="2105025"/>
            <a:ext cx="762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5707" name="Group 2059"/>
          <p:cNvGrpSpPr>
            <a:grpSpLocks/>
          </p:cNvGrpSpPr>
          <p:nvPr/>
        </p:nvGrpSpPr>
        <p:grpSpPr bwMode="auto">
          <a:xfrm>
            <a:off x="6184900" y="1565275"/>
            <a:ext cx="88900" cy="698500"/>
            <a:chOff x="3670" y="3352"/>
            <a:chExt cx="56" cy="440"/>
          </a:xfrm>
        </p:grpSpPr>
        <p:sp>
          <p:nvSpPr>
            <p:cNvPr id="285708" name="Line 2060"/>
            <p:cNvSpPr>
              <a:spLocks noChangeShapeType="1"/>
            </p:cNvSpPr>
            <p:nvPr/>
          </p:nvSpPr>
          <p:spPr bwMode="auto">
            <a:xfrm>
              <a:off x="3670" y="3352"/>
              <a:ext cx="0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09" name="Line 2061"/>
            <p:cNvSpPr>
              <a:spLocks noChangeShapeType="1"/>
            </p:cNvSpPr>
            <p:nvPr/>
          </p:nvSpPr>
          <p:spPr bwMode="auto">
            <a:xfrm flipH="1">
              <a:off x="3678" y="3368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0" name="Line 2062"/>
            <p:cNvSpPr>
              <a:spLocks noChangeShapeType="1"/>
            </p:cNvSpPr>
            <p:nvPr/>
          </p:nvSpPr>
          <p:spPr bwMode="auto">
            <a:xfrm flipH="1">
              <a:off x="3678" y="3464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1" name="Line 2063"/>
            <p:cNvSpPr>
              <a:spLocks noChangeShapeType="1"/>
            </p:cNvSpPr>
            <p:nvPr/>
          </p:nvSpPr>
          <p:spPr bwMode="auto">
            <a:xfrm flipH="1">
              <a:off x="3678" y="3548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2" name="Line 2064"/>
            <p:cNvSpPr>
              <a:spLocks noChangeShapeType="1"/>
            </p:cNvSpPr>
            <p:nvPr/>
          </p:nvSpPr>
          <p:spPr bwMode="auto">
            <a:xfrm flipH="1">
              <a:off x="3678" y="3626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713" name="Line 2065"/>
            <p:cNvSpPr>
              <a:spLocks noChangeShapeType="1"/>
            </p:cNvSpPr>
            <p:nvPr/>
          </p:nvSpPr>
          <p:spPr bwMode="auto">
            <a:xfrm flipH="1">
              <a:off x="3678" y="3704"/>
              <a:ext cx="48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5714" name="Rectangle 2066"/>
          <p:cNvSpPr>
            <a:spLocks noChangeArrowheads="1"/>
          </p:cNvSpPr>
          <p:nvPr/>
        </p:nvSpPr>
        <p:spPr bwMode="auto">
          <a:xfrm>
            <a:off x="1419225" y="166528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85715" name="Rectangle 2067"/>
          <p:cNvSpPr>
            <a:spLocks noChangeArrowheads="1"/>
          </p:cNvSpPr>
          <p:nvPr/>
        </p:nvSpPr>
        <p:spPr bwMode="auto">
          <a:xfrm>
            <a:off x="6438900" y="16668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T(10)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85716" name="Line 2068"/>
          <p:cNvSpPr>
            <a:spLocks noChangeShapeType="1"/>
          </p:cNvSpPr>
          <p:nvPr/>
        </p:nvSpPr>
        <p:spPr bwMode="auto">
          <a:xfrm>
            <a:off x="29876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7" name="Line 2069"/>
          <p:cNvSpPr>
            <a:spLocks noChangeShapeType="1"/>
          </p:cNvSpPr>
          <p:nvPr/>
        </p:nvSpPr>
        <p:spPr bwMode="auto">
          <a:xfrm>
            <a:off x="37877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8" name="Line 2070"/>
          <p:cNvSpPr>
            <a:spLocks noChangeShapeType="1"/>
          </p:cNvSpPr>
          <p:nvPr/>
        </p:nvSpPr>
        <p:spPr bwMode="auto">
          <a:xfrm>
            <a:off x="46640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9" name="Line 2071"/>
          <p:cNvSpPr>
            <a:spLocks noChangeShapeType="1"/>
          </p:cNvSpPr>
          <p:nvPr/>
        </p:nvSpPr>
        <p:spPr bwMode="auto">
          <a:xfrm>
            <a:off x="54895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20" name="Line 2072"/>
          <p:cNvSpPr>
            <a:spLocks noChangeShapeType="1"/>
          </p:cNvSpPr>
          <p:nvPr/>
        </p:nvSpPr>
        <p:spPr bwMode="auto">
          <a:xfrm>
            <a:off x="2365375" y="2403475"/>
            <a:ext cx="382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21" name="Rectangle 2073"/>
          <p:cNvSpPr>
            <a:spLocks noChangeArrowheads="1"/>
          </p:cNvSpPr>
          <p:nvPr/>
        </p:nvSpPr>
        <p:spPr bwMode="auto">
          <a:xfrm>
            <a:off x="3606800" y="2135188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i="1" dirty="0">
                <a:latin typeface="Times New Roman" pitchFamily="18" charset="0"/>
              </a:rPr>
              <a:t>L</a:t>
            </a:r>
            <a:r>
              <a:rPr lang="en-US" sz="1600" dirty="0">
                <a:latin typeface="Times New Roman" pitchFamily="18" charset="0"/>
              </a:rPr>
              <a:t> = 10 m</a:t>
            </a:r>
          </a:p>
        </p:txBody>
      </p:sp>
      <p:sp>
        <p:nvSpPr>
          <p:cNvPr id="285722" name="Line 2074"/>
          <p:cNvSpPr>
            <a:spLocks noChangeShapeType="1"/>
          </p:cNvSpPr>
          <p:nvPr/>
        </p:nvSpPr>
        <p:spPr bwMode="auto">
          <a:xfrm>
            <a:off x="2987675" y="1641475"/>
            <a:ext cx="73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23" name="Rectangle 2075"/>
          <p:cNvSpPr>
            <a:spLocks noChangeArrowheads="1"/>
          </p:cNvSpPr>
          <p:nvPr/>
        </p:nvSpPr>
        <p:spPr bwMode="auto">
          <a:xfrm>
            <a:off x="3559175" y="1295400"/>
            <a:ext cx="94577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l-GR" sz="1600" dirty="0" smtClean="0">
                <a:latin typeface="Symbol" pitchFamily="18" charset="2"/>
              </a:rPr>
              <a:t>Δ</a:t>
            </a:r>
            <a:r>
              <a:rPr lang="en-US" sz="1600" i="1" dirty="0" smtClean="0">
                <a:latin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</a:rPr>
              <a:t>= 2 m</a:t>
            </a:r>
          </a:p>
        </p:txBody>
      </p:sp>
      <p:sp>
        <p:nvSpPr>
          <p:cNvPr id="285724" name="Oval 2076"/>
          <p:cNvSpPr>
            <a:spLocks noChangeArrowheads="1"/>
          </p:cNvSpPr>
          <p:nvPr/>
        </p:nvSpPr>
        <p:spPr bwMode="auto">
          <a:xfrm>
            <a:off x="29686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25" name="Oval 2077"/>
          <p:cNvSpPr>
            <a:spLocks noChangeArrowheads="1"/>
          </p:cNvSpPr>
          <p:nvPr/>
        </p:nvSpPr>
        <p:spPr bwMode="auto">
          <a:xfrm>
            <a:off x="37750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26" name="Oval 2078"/>
          <p:cNvSpPr>
            <a:spLocks noChangeArrowheads="1"/>
          </p:cNvSpPr>
          <p:nvPr/>
        </p:nvSpPr>
        <p:spPr bwMode="auto">
          <a:xfrm>
            <a:off x="46513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27" name="Oval 2079"/>
          <p:cNvSpPr>
            <a:spLocks noChangeArrowheads="1"/>
          </p:cNvSpPr>
          <p:nvPr/>
        </p:nvSpPr>
        <p:spPr bwMode="auto">
          <a:xfrm>
            <a:off x="54705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28" name="Oval 2080"/>
          <p:cNvSpPr>
            <a:spLocks noChangeArrowheads="1"/>
          </p:cNvSpPr>
          <p:nvPr/>
        </p:nvSpPr>
        <p:spPr bwMode="auto">
          <a:xfrm>
            <a:off x="61690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29" name="Oval 2081"/>
          <p:cNvSpPr>
            <a:spLocks noChangeArrowheads="1"/>
          </p:cNvSpPr>
          <p:nvPr/>
        </p:nvSpPr>
        <p:spPr bwMode="auto">
          <a:xfrm>
            <a:off x="233997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30" name="Rectangle 2082"/>
          <p:cNvSpPr>
            <a:spLocks noChangeArrowheads="1"/>
          </p:cNvSpPr>
          <p:nvPr/>
        </p:nvSpPr>
        <p:spPr bwMode="auto">
          <a:xfrm>
            <a:off x="379951" y="2662815"/>
            <a:ext cx="4113627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Consider the previous problem:</a:t>
            </a:r>
          </a:p>
          <a:p>
            <a:pPr eaLnBrk="0" hangingPunct="0"/>
            <a:r>
              <a:rPr lang="en-US" i="1" dirty="0"/>
              <a:t>L</a:t>
            </a:r>
            <a:r>
              <a:rPr lang="en-US" dirty="0"/>
              <a:t> = 10 m  </a:t>
            </a:r>
          </a:p>
          <a:p>
            <a:pPr eaLnBrk="0" hangingPunct="0"/>
            <a:r>
              <a:rPr lang="en-US" i="1" dirty="0"/>
              <a:t>T</a:t>
            </a:r>
            <a:r>
              <a:rPr lang="en-US" i="1" baseline="-25000" dirty="0"/>
              <a:t>a</a:t>
            </a:r>
            <a:r>
              <a:rPr lang="en-US" dirty="0"/>
              <a:t> = 20</a:t>
            </a:r>
          </a:p>
          <a:p>
            <a:pPr eaLnBrk="0" hangingPunct="0"/>
            <a:r>
              <a:rPr lang="en-US" i="1" dirty="0"/>
              <a:t>T</a:t>
            </a:r>
            <a:r>
              <a:rPr lang="en-US" dirty="0"/>
              <a:t>(0) = 40</a:t>
            </a:r>
          </a:p>
          <a:p>
            <a:pPr eaLnBrk="0" hangingPunct="0"/>
            <a:r>
              <a:rPr lang="en-US" i="1" dirty="0"/>
              <a:t>T</a:t>
            </a:r>
            <a:r>
              <a:rPr lang="en-US" dirty="0"/>
              <a:t>(10) = 200</a:t>
            </a:r>
          </a:p>
          <a:p>
            <a:pPr eaLnBrk="0" hangingPunct="0"/>
            <a:r>
              <a:rPr lang="en-US" dirty="0" smtClean="0"/>
              <a:t>     = </a:t>
            </a:r>
            <a:r>
              <a:rPr lang="en-US" dirty="0"/>
              <a:t>0.01</a:t>
            </a:r>
          </a:p>
        </p:txBody>
      </p:sp>
      <p:sp>
        <p:nvSpPr>
          <p:cNvPr id="285731" name="Text Box 2083"/>
          <p:cNvSpPr txBox="1">
            <a:spLocks noChangeArrowheads="1"/>
          </p:cNvSpPr>
          <p:nvPr/>
        </p:nvSpPr>
        <p:spPr bwMode="auto">
          <a:xfrm>
            <a:off x="2555776" y="3283073"/>
            <a:ext cx="6336704" cy="22467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9009F5"/>
                </a:solidFill>
                <a:latin typeface="Arno Pro Caption" panose="02020502040506020403" pitchFamily="18" charset="0"/>
              </a:rPr>
              <a:t>We need to solve for </a:t>
            </a:r>
            <a:r>
              <a:rPr lang="en-US" sz="2800" dirty="0" smtClean="0">
                <a:solidFill>
                  <a:srgbClr val="9009F5"/>
                </a:solidFill>
                <a:latin typeface="Arno Pro Caption" panose="02020502040506020403" pitchFamily="18" charset="0"/>
              </a:rPr>
              <a:t>the temperature </a:t>
            </a:r>
            <a:r>
              <a:rPr lang="en-US" sz="2800" dirty="0">
                <a:solidFill>
                  <a:srgbClr val="9009F5"/>
                </a:solidFill>
                <a:latin typeface="Arno Pro Caption" panose="02020502040506020403" pitchFamily="18" charset="0"/>
              </a:rPr>
              <a:t>at the </a:t>
            </a:r>
            <a:r>
              <a:rPr lang="en-US" sz="2800" dirty="0" smtClean="0">
                <a:solidFill>
                  <a:srgbClr val="9009F5"/>
                </a:solidFill>
                <a:latin typeface="Arno Pro Caption" panose="02020502040506020403" pitchFamily="18" charset="0"/>
              </a:rPr>
              <a:t>interior nodes </a:t>
            </a:r>
            <a:r>
              <a:rPr lang="en-US" sz="2800" dirty="0">
                <a:solidFill>
                  <a:srgbClr val="9009F5"/>
                </a:solidFill>
                <a:latin typeface="Arno Pro Caption" panose="02020502040506020403" pitchFamily="18" charset="0"/>
              </a:rPr>
              <a:t>(4 unknowns). </a:t>
            </a:r>
          </a:p>
          <a:p>
            <a:pPr eaLnBrk="0" hangingPunct="0"/>
            <a:r>
              <a:rPr lang="en-US" sz="2800" dirty="0">
                <a:solidFill>
                  <a:srgbClr val="9009F5"/>
                </a:solidFill>
                <a:latin typeface="Arno Pro Caption" panose="02020502040506020403" pitchFamily="18" charset="0"/>
              </a:rPr>
              <a:t>Apply the </a:t>
            </a:r>
            <a:r>
              <a:rPr lang="en-US" sz="2800" dirty="0" smtClean="0">
                <a:solidFill>
                  <a:srgbClr val="9009F5"/>
                </a:solidFill>
                <a:latin typeface="Arno Pro Caption" panose="02020502040506020403" pitchFamily="18" charset="0"/>
              </a:rPr>
              <a:t>governing equation </a:t>
            </a:r>
            <a:r>
              <a:rPr lang="en-US" sz="2800" dirty="0">
                <a:solidFill>
                  <a:srgbClr val="9009F5"/>
                </a:solidFill>
                <a:latin typeface="Arno Pro Caption" panose="02020502040506020403" pitchFamily="18" charset="0"/>
              </a:rPr>
              <a:t>at these nodes (</a:t>
            </a:r>
            <a:r>
              <a:rPr lang="en-US" sz="2800" dirty="0" smtClean="0">
                <a:solidFill>
                  <a:srgbClr val="9009F5"/>
                </a:solidFill>
                <a:latin typeface="Arno Pro Caption" panose="02020502040506020403" pitchFamily="18" charset="0"/>
              </a:rPr>
              <a:t>4 equations</a:t>
            </a:r>
            <a:r>
              <a:rPr lang="en-US" sz="2800" dirty="0">
                <a:solidFill>
                  <a:srgbClr val="9009F5"/>
                </a:solidFill>
                <a:latin typeface="Arno Pro Caption" panose="02020502040506020403" pitchFamily="18" charset="0"/>
              </a:rPr>
              <a:t>).</a:t>
            </a:r>
          </a:p>
          <a:p>
            <a:pPr eaLnBrk="0" hangingPunct="0"/>
            <a:r>
              <a:rPr lang="en-US" sz="2800" dirty="0">
                <a:solidFill>
                  <a:srgbClr val="9009F5"/>
                </a:solidFill>
                <a:latin typeface="Arno Pro Caption" panose="02020502040506020403" pitchFamily="18" charset="0"/>
              </a:rPr>
              <a:t>What is the matrix?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48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88543"/>
              </p:ext>
            </p:extLst>
          </p:nvPr>
        </p:nvGraphicFramePr>
        <p:xfrm>
          <a:off x="379951" y="4539228"/>
          <a:ext cx="332656" cy="358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0" name="Equation" r:id="rId5" imgW="164880" imgH="177480" progId="Equation.DSMT4">
                  <p:embed/>
                </p:oleObj>
              </mc:Choice>
              <mc:Fallback>
                <p:oleObj name="Equation" r:id="rId5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951" y="4539228"/>
                        <a:ext cx="332656" cy="358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974914"/>
      </p:ext>
    </p:extLst>
  </p:cSld>
  <p:clrMapOvr>
    <a:masterClrMapping/>
  </p:clrMapOvr>
  <p:transition spd="med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 descr="Light upward diagonal"/>
          <p:cNvSpPr>
            <a:spLocks noChangeArrowheads="1"/>
          </p:cNvSpPr>
          <p:nvPr/>
        </p:nvSpPr>
        <p:spPr bwMode="auto">
          <a:xfrm>
            <a:off x="2362200" y="1752600"/>
            <a:ext cx="3816350" cy="2444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1419225" y="1665288"/>
            <a:ext cx="7165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(0)</a:t>
            </a:r>
            <a:endParaRPr lang="en-US" baseline="-25000" dirty="0">
              <a:latin typeface="Times New Roman" pitchFamily="18" charset="0"/>
            </a:endParaRPr>
          </a:p>
        </p:txBody>
      </p: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6438900" y="1666875"/>
            <a:ext cx="87043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 dirty="0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(10)</a:t>
            </a:r>
            <a:endParaRPr lang="en-US" baseline="-25000" dirty="0">
              <a:latin typeface="Times New Roman" pitchFamily="18" charset="0"/>
            </a:endParaRPr>
          </a:p>
        </p:txBody>
      </p:sp>
      <p:sp>
        <p:nvSpPr>
          <p:cNvPr id="295955" name="Line 19"/>
          <p:cNvSpPr>
            <a:spLocks noChangeShapeType="1"/>
          </p:cNvSpPr>
          <p:nvPr/>
        </p:nvSpPr>
        <p:spPr bwMode="auto">
          <a:xfrm>
            <a:off x="29876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56" name="Line 20"/>
          <p:cNvSpPr>
            <a:spLocks noChangeShapeType="1"/>
          </p:cNvSpPr>
          <p:nvPr/>
        </p:nvSpPr>
        <p:spPr bwMode="auto">
          <a:xfrm>
            <a:off x="37877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57" name="Line 21"/>
          <p:cNvSpPr>
            <a:spLocks noChangeShapeType="1"/>
          </p:cNvSpPr>
          <p:nvPr/>
        </p:nvSpPr>
        <p:spPr bwMode="auto">
          <a:xfrm>
            <a:off x="46640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58" name="Line 22"/>
          <p:cNvSpPr>
            <a:spLocks noChangeShapeType="1"/>
          </p:cNvSpPr>
          <p:nvPr/>
        </p:nvSpPr>
        <p:spPr bwMode="auto">
          <a:xfrm>
            <a:off x="54895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63" name="Oval 27"/>
          <p:cNvSpPr>
            <a:spLocks noChangeArrowheads="1"/>
          </p:cNvSpPr>
          <p:nvPr/>
        </p:nvSpPr>
        <p:spPr bwMode="auto">
          <a:xfrm>
            <a:off x="29686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64" name="Oval 28"/>
          <p:cNvSpPr>
            <a:spLocks noChangeArrowheads="1"/>
          </p:cNvSpPr>
          <p:nvPr/>
        </p:nvSpPr>
        <p:spPr bwMode="auto">
          <a:xfrm>
            <a:off x="37750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65" name="Oval 29"/>
          <p:cNvSpPr>
            <a:spLocks noChangeArrowheads="1"/>
          </p:cNvSpPr>
          <p:nvPr/>
        </p:nvSpPr>
        <p:spPr bwMode="auto">
          <a:xfrm>
            <a:off x="46513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66" name="Oval 30"/>
          <p:cNvSpPr>
            <a:spLocks noChangeArrowheads="1"/>
          </p:cNvSpPr>
          <p:nvPr/>
        </p:nvSpPr>
        <p:spPr bwMode="auto">
          <a:xfrm>
            <a:off x="54705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67" name="Oval 31"/>
          <p:cNvSpPr>
            <a:spLocks noChangeArrowheads="1"/>
          </p:cNvSpPr>
          <p:nvPr/>
        </p:nvSpPr>
        <p:spPr bwMode="auto">
          <a:xfrm>
            <a:off x="61690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68" name="Oval 32"/>
          <p:cNvSpPr>
            <a:spLocks noChangeArrowheads="1"/>
          </p:cNvSpPr>
          <p:nvPr/>
        </p:nvSpPr>
        <p:spPr bwMode="auto">
          <a:xfrm>
            <a:off x="233997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71" name="Text Box 35"/>
          <p:cNvSpPr txBox="1">
            <a:spLocks noChangeArrowheads="1"/>
          </p:cNvSpPr>
          <p:nvPr/>
        </p:nvSpPr>
        <p:spPr bwMode="auto">
          <a:xfrm>
            <a:off x="2041525" y="1433513"/>
            <a:ext cx="43116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>
                <a:latin typeface="Times New Roman" pitchFamily="18" charset="0"/>
              </a:rPr>
              <a:t>x</a:t>
            </a:r>
            <a:r>
              <a:rPr lang="en-US" sz="1600" dirty="0">
                <a:latin typeface="Times New Roman" pitchFamily="18" charset="0"/>
              </a:rPr>
              <a:t>=0         2             4               6               8           10</a:t>
            </a:r>
          </a:p>
        </p:txBody>
      </p:sp>
      <p:sp>
        <p:nvSpPr>
          <p:cNvPr id="295972" name="Text Box 36"/>
          <p:cNvSpPr txBox="1">
            <a:spLocks noChangeArrowheads="1"/>
          </p:cNvSpPr>
          <p:nvPr/>
        </p:nvSpPr>
        <p:spPr bwMode="auto">
          <a:xfrm>
            <a:off x="2057400" y="2133600"/>
            <a:ext cx="4267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 err="1">
                <a:latin typeface="Times New Roman" pitchFamily="18" charset="0"/>
              </a:rPr>
              <a:t>i</a:t>
            </a:r>
            <a:r>
              <a:rPr lang="en-US" sz="1600" dirty="0">
                <a:latin typeface="Times New Roman" pitchFamily="18" charset="0"/>
              </a:rPr>
              <a:t>=0          1             2                3               4           5</a:t>
            </a:r>
          </a:p>
        </p:txBody>
      </p:sp>
      <p:sp>
        <p:nvSpPr>
          <p:cNvPr id="295973" name="Text Box 37"/>
          <p:cNvSpPr txBox="1">
            <a:spLocks noChangeArrowheads="1"/>
          </p:cNvSpPr>
          <p:nvPr/>
        </p:nvSpPr>
        <p:spPr bwMode="auto">
          <a:xfrm>
            <a:off x="683568" y="3048000"/>
            <a:ext cx="713626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latin typeface="Arno Pro Caption" panose="02020502040506020403" pitchFamily="18" charset="0"/>
              </a:rPr>
              <a:t>Notice the labeling for </a:t>
            </a:r>
            <a:r>
              <a:rPr lang="en-US" sz="2800" dirty="0" smtClean="0">
                <a:latin typeface="Arno Pro Caption" panose="02020502040506020403" pitchFamily="18" charset="0"/>
              </a:rPr>
              <a:t>numbering           </a:t>
            </a:r>
            <a:r>
              <a:rPr lang="en-US" sz="2800" dirty="0" smtClean="0">
                <a:latin typeface="CopprplGoth Bd BT" pitchFamily="34" charset="0"/>
              </a:rPr>
              <a:t> </a:t>
            </a:r>
            <a:r>
              <a:rPr lang="en-US" sz="2800" dirty="0">
                <a:latin typeface="Arno Pro Caption" panose="02020502040506020403" pitchFamily="18" charset="0"/>
              </a:rPr>
              <a:t>and</a:t>
            </a:r>
            <a:r>
              <a:rPr lang="en-US" sz="2800" dirty="0">
                <a:latin typeface="CopprplGoth Bd BT" pitchFamily="34" charset="0"/>
              </a:rPr>
              <a:t> </a:t>
            </a:r>
            <a:endParaRPr lang="en-US" sz="2800" i="1" dirty="0">
              <a:latin typeface="CopprplGoth Bd B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49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79404"/>
              </p:ext>
            </p:extLst>
          </p:nvPr>
        </p:nvGraphicFramePr>
        <p:xfrm>
          <a:off x="7236296" y="2987518"/>
          <a:ext cx="503277" cy="53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8" name="Equation" r:id="rId3" imgW="88560" imgH="164880" progId="Equation.DSMT4">
                  <p:embed/>
                </p:oleObj>
              </mc:Choice>
              <mc:Fallback>
                <p:oleObj name="Equation" r:id="rId3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6296" y="2987518"/>
                        <a:ext cx="503277" cy="53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39093"/>
              </p:ext>
            </p:extLst>
          </p:nvPr>
        </p:nvGraphicFramePr>
        <p:xfrm>
          <a:off x="5798084" y="3025650"/>
          <a:ext cx="676838" cy="498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89" name="Equation" r:id="rId5" imgW="241200" imgH="177480" progId="Equation.DSMT4">
                  <p:embed/>
                </p:oleObj>
              </mc:Choice>
              <mc:Fallback>
                <p:oleObj name="Equation" r:id="rId5" imgW="241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8084" y="3025650"/>
                        <a:ext cx="676838" cy="498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45598"/>
              </p:ext>
            </p:extLst>
          </p:nvPr>
        </p:nvGraphicFramePr>
        <p:xfrm>
          <a:off x="1308100" y="669367"/>
          <a:ext cx="57658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0" name="Equation" r:id="rId7" imgW="5765470" imgH="631103" progId="Equation.DSMT4">
                  <p:embed/>
                </p:oleObj>
              </mc:Choice>
              <mc:Fallback>
                <p:oleObj name="Equation" r:id="rId7" imgW="5765470" imgH="6311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8100" y="669367"/>
                        <a:ext cx="57658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775384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28328"/>
          </a:xfrm>
        </p:spPr>
        <p:txBody>
          <a:bodyPr/>
          <a:lstStyle/>
          <a:p>
            <a:pPr eaLnBrk="1" hangingPunct="1"/>
            <a:r>
              <a:rPr lang="en-US" altLang="ar-SA" sz="4000" dirty="0" err="1" smtClean="0">
                <a:solidFill>
                  <a:srgbClr val="000099"/>
                </a:solidFill>
                <a:latin typeface="Arno Pro Caption" pitchFamily="18" charset="0"/>
              </a:rPr>
              <a:t>Runge-Kutta</a:t>
            </a:r>
            <a:r>
              <a:rPr lang="en-US" altLang="ar-SA" sz="4000" dirty="0" smtClean="0">
                <a:solidFill>
                  <a:srgbClr val="000099"/>
                </a:solidFill>
                <a:latin typeface="Arno Pro Caption" pitchFamily="18" charset="0"/>
              </a:rPr>
              <a:t> Methods</a:t>
            </a:r>
          </a:p>
        </p:txBody>
      </p:sp>
      <p:sp>
        <p:nvSpPr>
          <p:cNvPr id="23555" name="Rectangle 48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905734"/>
            <a:ext cx="8605713" cy="9421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l-GR" sz="2400" dirty="0" err="1" smtClean="0">
                <a:latin typeface="Arno Pro Caption" pitchFamily="18" charset="0"/>
              </a:rPr>
              <a:t>Runge-Kutta</a:t>
            </a:r>
            <a:r>
              <a:rPr lang="en-US" altLang="el-GR" sz="2400" dirty="0" smtClean="0">
                <a:latin typeface="Arno Pro Caption" pitchFamily="18" charset="0"/>
              </a:rPr>
              <a:t> methods achieve the accuracy of a Taylor series approach </a:t>
            </a:r>
            <a:r>
              <a:rPr lang="en-US" altLang="el-GR" sz="2400" b="1" dirty="0" smtClean="0">
                <a:solidFill>
                  <a:srgbClr val="C00000"/>
                </a:solidFill>
                <a:latin typeface="Arno Pro Caption" pitchFamily="18" charset="0"/>
              </a:rPr>
              <a:t>without requiring the calculation of higher derivatives</a:t>
            </a:r>
            <a:r>
              <a:rPr lang="en-US" altLang="el-GR" sz="2400" dirty="0" smtClean="0">
                <a:latin typeface="Arno Pro Caption" pitchFamily="18" charset="0"/>
              </a:rPr>
              <a:t>.</a:t>
            </a:r>
            <a:endParaRPr lang="en-US" altLang="el-GR" sz="2800" dirty="0" smtClean="0">
              <a:latin typeface="Arno Pro Caption" pitchFamily="18" charset="0"/>
            </a:endParaRPr>
          </a:p>
        </p:txBody>
      </p:sp>
      <p:graphicFrame>
        <p:nvGraphicFramePr>
          <p:cNvPr id="23556" name="Object 4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4023144"/>
              </p:ext>
            </p:extLst>
          </p:nvPr>
        </p:nvGraphicFramePr>
        <p:xfrm>
          <a:off x="912813" y="1989138"/>
          <a:ext cx="7459662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4" imgW="3720960" imgH="2095200" progId="Equation.DSMT4">
                  <p:embed/>
                </p:oleObj>
              </mc:Choice>
              <mc:Fallback>
                <p:oleObj name="Equation" r:id="rId4" imgW="3720960" imgH="20952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989138"/>
                        <a:ext cx="7459662" cy="4200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1"/>
          <p:cNvSpPr>
            <a:spLocks noChangeArrowheads="1"/>
          </p:cNvSpPr>
          <p:nvPr/>
        </p:nvSpPr>
        <p:spPr bwMode="auto">
          <a:xfrm>
            <a:off x="912813" y="2480121"/>
            <a:ext cx="3300412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 cap="sq">
            <a:solidFill>
              <a:srgbClr val="8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9222" name="Text Box 52"/>
          <p:cNvSpPr txBox="1">
            <a:spLocks noChangeArrowheads="1"/>
          </p:cNvSpPr>
          <p:nvPr/>
        </p:nvSpPr>
        <p:spPr bwMode="auto">
          <a:xfrm>
            <a:off x="4643438" y="2349500"/>
            <a:ext cx="297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99"/>
                </a:solidFill>
                <a:latin typeface="Arno Pro Caption" pitchFamily="18" charset="0"/>
              </a:rPr>
              <a:t>Increment function (representative slope over the interval)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F3C8-7F1D-453D-BE7F-00D60BFB2FA4}" type="slidenum">
              <a:rPr lang="ar-SA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 flipV="1">
            <a:off x="4213225" y="2564904"/>
            <a:ext cx="430213" cy="14401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 descr="Light upward diagonal"/>
          <p:cNvSpPr>
            <a:spLocks noChangeArrowheads="1"/>
          </p:cNvSpPr>
          <p:nvPr/>
        </p:nvSpPr>
        <p:spPr bwMode="auto">
          <a:xfrm>
            <a:off x="2362200" y="1752600"/>
            <a:ext cx="3816350" cy="2444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1419225" y="166528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6438900" y="16668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T(10)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29876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3" name="Line 7"/>
          <p:cNvSpPr>
            <a:spLocks noChangeShapeType="1"/>
          </p:cNvSpPr>
          <p:nvPr/>
        </p:nvSpPr>
        <p:spPr bwMode="auto">
          <a:xfrm>
            <a:off x="37877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4" name="Line 8"/>
          <p:cNvSpPr>
            <a:spLocks noChangeShapeType="1"/>
          </p:cNvSpPr>
          <p:nvPr/>
        </p:nvSpPr>
        <p:spPr bwMode="auto">
          <a:xfrm>
            <a:off x="46640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>
            <a:off x="54895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6" name="Oval 10"/>
          <p:cNvSpPr>
            <a:spLocks noChangeArrowheads="1"/>
          </p:cNvSpPr>
          <p:nvPr/>
        </p:nvSpPr>
        <p:spPr bwMode="auto">
          <a:xfrm>
            <a:off x="29686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7" name="Oval 11"/>
          <p:cNvSpPr>
            <a:spLocks noChangeArrowheads="1"/>
          </p:cNvSpPr>
          <p:nvPr/>
        </p:nvSpPr>
        <p:spPr bwMode="auto">
          <a:xfrm>
            <a:off x="37750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8" name="Oval 12"/>
          <p:cNvSpPr>
            <a:spLocks noChangeArrowheads="1"/>
          </p:cNvSpPr>
          <p:nvPr/>
        </p:nvSpPr>
        <p:spPr bwMode="auto">
          <a:xfrm>
            <a:off x="46513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9" name="Oval 13"/>
          <p:cNvSpPr>
            <a:spLocks noChangeArrowheads="1"/>
          </p:cNvSpPr>
          <p:nvPr/>
        </p:nvSpPr>
        <p:spPr bwMode="auto">
          <a:xfrm>
            <a:off x="54705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0" name="Oval 14"/>
          <p:cNvSpPr>
            <a:spLocks noChangeArrowheads="1"/>
          </p:cNvSpPr>
          <p:nvPr/>
        </p:nvSpPr>
        <p:spPr bwMode="auto">
          <a:xfrm>
            <a:off x="61690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1" name="Oval 15"/>
          <p:cNvSpPr>
            <a:spLocks noChangeArrowheads="1"/>
          </p:cNvSpPr>
          <p:nvPr/>
        </p:nvSpPr>
        <p:spPr bwMode="auto">
          <a:xfrm>
            <a:off x="233997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2" name="Text Box 16"/>
          <p:cNvSpPr txBox="1">
            <a:spLocks noChangeArrowheads="1"/>
          </p:cNvSpPr>
          <p:nvPr/>
        </p:nvSpPr>
        <p:spPr bwMode="auto">
          <a:xfrm>
            <a:off x="2041525" y="1433513"/>
            <a:ext cx="43116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x=0         2             4               6               8           10</a:t>
            </a:r>
          </a:p>
        </p:txBody>
      </p:sp>
      <p:sp>
        <p:nvSpPr>
          <p:cNvPr id="301073" name="Text Box 17"/>
          <p:cNvSpPr txBox="1">
            <a:spLocks noChangeArrowheads="1"/>
          </p:cNvSpPr>
          <p:nvPr/>
        </p:nvSpPr>
        <p:spPr bwMode="auto">
          <a:xfrm>
            <a:off x="2057400" y="2133600"/>
            <a:ext cx="4267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i=0          1             2                3               4           5</a:t>
            </a:r>
          </a:p>
        </p:txBody>
      </p:sp>
      <p:sp>
        <p:nvSpPr>
          <p:cNvPr id="301074" name="Text Box 18"/>
          <p:cNvSpPr txBox="1">
            <a:spLocks noChangeArrowheads="1"/>
          </p:cNvSpPr>
          <p:nvPr/>
        </p:nvSpPr>
        <p:spPr bwMode="auto">
          <a:xfrm>
            <a:off x="746125" y="3165475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40</a:t>
            </a:r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6781800" y="3165475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200</a:t>
            </a:r>
          </a:p>
        </p:txBody>
      </p:sp>
      <p:sp>
        <p:nvSpPr>
          <p:cNvPr id="301076" name="Oval 20"/>
          <p:cNvSpPr>
            <a:spLocks noChangeArrowheads="1"/>
          </p:cNvSpPr>
          <p:nvPr/>
        </p:nvSpPr>
        <p:spPr bwMode="auto">
          <a:xfrm>
            <a:off x="457200" y="30480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 flipV="1">
            <a:off x="990600" y="2133600"/>
            <a:ext cx="6096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8" name="Oval 22"/>
          <p:cNvSpPr>
            <a:spLocks noChangeArrowheads="1"/>
          </p:cNvSpPr>
          <p:nvPr/>
        </p:nvSpPr>
        <p:spPr bwMode="auto">
          <a:xfrm>
            <a:off x="6629400" y="29718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79" name="Line 23"/>
          <p:cNvSpPr>
            <a:spLocks noChangeShapeType="1"/>
          </p:cNvSpPr>
          <p:nvPr/>
        </p:nvSpPr>
        <p:spPr bwMode="auto">
          <a:xfrm flipH="1" flipV="1">
            <a:off x="6858000" y="2057400"/>
            <a:ext cx="3048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80" name="Text Box 24"/>
          <p:cNvSpPr txBox="1">
            <a:spLocks noChangeArrowheads="1"/>
          </p:cNvSpPr>
          <p:nvPr/>
        </p:nvSpPr>
        <p:spPr bwMode="auto">
          <a:xfrm>
            <a:off x="685800" y="4113213"/>
            <a:ext cx="7543800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latin typeface="Arno Pro Caption" panose="02020502040506020403" pitchFamily="18" charset="0"/>
              </a:rPr>
              <a:t>Note also that the dependent values are known at the boundaries (hence the term </a:t>
            </a:r>
            <a:r>
              <a:rPr lang="en-US" sz="2800" b="1" i="1" dirty="0">
                <a:solidFill>
                  <a:srgbClr val="FF0000"/>
                </a:solidFill>
                <a:latin typeface="Arno Pro Caption" panose="02020502040506020403" pitchFamily="18" charset="0"/>
              </a:rPr>
              <a:t>boundary value problem</a:t>
            </a:r>
            <a:r>
              <a:rPr lang="en-US" sz="2800" dirty="0">
                <a:latin typeface="Arno Pro Caption" panose="02020502040506020403" pitchFamily="18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50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405425"/>
              </p:ext>
            </p:extLst>
          </p:nvPr>
        </p:nvGraphicFramePr>
        <p:xfrm>
          <a:off x="1289538" y="665162"/>
          <a:ext cx="57658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4" name="Equation" r:id="rId3" imgW="5765470" imgH="631103" progId="Equation.DSMT4">
                  <p:embed/>
                </p:oleObj>
              </mc:Choice>
              <mc:Fallback>
                <p:oleObj name="Equation" r:id="rId3" imgW="5765470" imgH="6311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9538" y="665162"/>
                        <a:ext cx="57658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04130"/>
      </p:ext>
    </p:extLst>
  </p:cSld>
  <p:clrMapOvr>
    <a:masterClrMapping/>
  </p:clrMapOvr>
  <p:transition spd="med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1027" descr="Light upward diagonal"/>
          <p:cNvSpPr>
            <a:spLocks noChangeArrowheads="1"/>
          </p:cNvSpPr>
          <p:nvPr/>
        </p:nvSpPr>
        <p:spPr bwMode="auto">
          <a:xfrm>
            <a:off x="2362200" y="1752600"/>
            <a:ext cx="3816350" cy="2444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88" name="Rectangle 1028"/>
          <p:cNvSpPr>
            <a:spLocks noChangeArrowheads="1"/>
          </p:cNvSpPr>
          <p:nvPr/>
        </p:nvSpPr>
        <p:spPr bwMode="auto">
          <a:xfrm>
            <a:off x="1419225" y="166528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97989" name="Rectangle 1029"/>
          <p:cNvSpPr>
            <a:spLocks noChangeArrowheads="1"/>
          </p:cNvSpPr>
          <p:nvPr/>
        </p:nvSpPr>
        <p:spPr bwMode="auto">
          <a:xfrm>
            <a:off x="6438900" y="16668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T(10)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97990" name="Line 1030"/>
          <p:cNvSpPr>
            <a:spLocks noChangeShapeType="1"/>
          </p:cNvSpPr>
          <p:nvPr/>
        </p:nvSpPr>
        <p:spPr bwMode="auto">
          <a:xfrm>
            <a:off x="29876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1" name="Line 1031"/>
          <p:cNvSpPr>
            <a:spLocks noChangeShapeType="1"/>
          </p:cNvSpPr>
          <p:nvPr/>
        </p:nvSpPr>
        <p:spPr bwMode="auto">
          <a:xfrm>
            <a:off x="37877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2" name="Line 1032"/>
          <p:cNvSpPr>
            <a:spLocks noChangeShapeType="1"/>
          </p:cNvSpPr>
          <p:nvPr/>
        </p:nvSpPr>
        <p:spPr bwMode="auto">
          <a:xfrm>
            <a:off x="46640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3" name="Line 1033"/>
          <p:cNvSpPr>
            <a:spLocks noChangeShapeType="1"/>
          </p:cNvSpPr>
          <p:nvPr/>
        </p:nvSpPr>
        <p:spPr bwMode="auto">
          <a:xfrm>
            <a:off x="54895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4" name="Oval 1034"/>
          <p:cNvSpPr>
            <a:spLocks noChangeArrowheads="1"/>
          </p:cNvSpPr>
          <p:nvPr/>
        </p:nvSpPr>
        <p:spPr bwMode="auto">
          <a:xfrm>
            <a:off x="29686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5" name="Oval 1035"/>
          <p:cNvSpPr>
            <a:spLocks noChangeArrowheads="1"/>
          </p:cNvSpPr>
          <p:nvPr/>
        </p:nvSpPr>
        <p:spPr bwMode="auto">
          <a:xfrm>
            <a:off x="37750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6" name="Oval 1036"/>
          <p:cNvSpPr>
            <a:spLocks noChangeArrowheads="1"/>
          </p:cNvSpPr>
          <p:nvPr/>
        </p:nvSpPr>
        <p:spPr bwMode="auto">
          <a:xfrm>
            <a:off x="46513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7" name="Oval 1037"/>
          <p:cNvSpPr>
            <a:spLocks noChangeArrowheads="1"/>
          </p:cNvSpPr>
          <p:nvPr/>
        </p:nvSpPr>
        <p:spPr bwMode="auto">
          <a:xfrm>
            <a:off x="54705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8" name="Oval 1038"/>
          <p:cNvSpPr>
            <a:spLocks noChangeArrowheads="1"/>
          </p:cNvSpPr>
          <p:nvPr/>
        </p:nvSpPr>
        <p:spPr bwMode="auto">
          <a:xfrm>
            <a:off x="61690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9" name="Oval 1039"/>
          <p:cNvSpPr>
            <a:spLocks noChangeArrowheads="1"/>
          </p:cNvSpPr>
          <p:nvPr/>
        </p:nvSpPr>
        <p:spPr bwMode="auto">
          <a:xfrm>
            <a:off x="233997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00" name="Text Box 1040"/>
          <p:cNvSpPr txBox="1">
            <a:spLocks noChangeArrowheads="1"/>
          </p:cNvSpPr>
          <p:nvPr/>
        </p:nvSpPr>
        <p:spPr bwMode="auto">
          <a:xfrm>
            <a:off x="2041525" y="1433513"/>
            <a:ext cx="43116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x=0         2             4               6               8           10</a:t>
            </a:r>
          </a:p>
        </p:txBody>
      </p:sp>
      <p:sp>
        <p:nvSpPr>
          <p:cNvPr id="298001" name="Text Box 1041"/>
          <p:cNvSpPr txBox="1">
            <a:spLocks noChangeArrowheads="1"/>
          </p:cNvSpPr>
          <p:nvPr/>
        </p:nvSpPr>
        <p:spPr bwMode="auto">
          <a:xfrm>
            <a:off x="2057400" y="2133600"/>
            <a:ext cx="4267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i=0          1             2                3               4           5</a:t>
            </a:r>
          </a:p>
        </p:txBody>
      </p:sp>
      <p:sp>
        <p:nvSpPr>
          <p:cNvPr id="298002" name="Text Box 1042"/>
          <p:cNvSpPr txBox="1">
            <a:spLocks noChangeArrowheads="1"/>
          </p:cNvSpPr>
          <p:nvPr/>
        </p:nvSpPr>
        <p:spPr bwMode="auto">
          <a:xfrm>
            <a:off x="746125" y="3165475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40</a:t>
            </a:r>
          </a:p>
        </p:txBody>
      </p:sp>
      <p:sp>
        <p:nvSpPr>
          <p:cNvPr id="298003" name="Text Box 1043"/>
          <p:cNvSpPr txBox="1">
            <a:spLocks noChangeArrowheads="1"/>
          </p:cNvSpPr>
          <p:nvPr/>
        </p:nvSpPr>
        <p:spPr bwMode="auto">
          <a:xfrm>
            <a:off x="6781800" y="3165475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200</a:t>
            </a:r>
          </a:p>
        </p:txBody>
      </p:sp>
      <p:sp>
        <p:nvSpPr>
          <p:cNvPr id="298004" name="Oval 1044"/>
          <p:cNvSpPr>
            <a:spLocks noChangeArrowheads="1"/>
          </p:cNvSpPr>
          <p:nvPr/>
        </p:nvSpPr>
        <p:spPr bwMode="auto">
          <a:xfrm>
            <a:off x="457200" y="30480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05" name="Line 1045"/>
          <p:cNvSpPr>
            <a:spLocks noChangeShapeType="1"/>
          </p:cNvSpPr>
          <p:nvPr/>
        </p:nvSpPr>
        <p:spPr bwMode="auto">
          <a:xfrm flipV="1">
            <a:off x="990600" y="2133600"/>
            <a:ext cx="6096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06" name="Oval 1046"/>
          <p:cNvSpPr>
            <a:spLocks noChangeArrowheads="1"/>
          </p:cNvSpPr>
          <p:nvPr/>
        </p:nvSpPr>
        <p:spPr bwMode="auto">
          <a:xfrm>
            <a:off x="6629400" y="29718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07" name="Line 1047"/>
          <p:cNvSpPr>
            <a:spLocks noChangeShapeType="1"/>
          </p:cNvSpPr>
          <p:nvPr/>
        </p:nvSpPr>
        <p:spPr bwMode="auto">
          <a:xfrm flipH="1" flipV="1">
            <a:off x="6858000" y="2057400"/>
            <a:ext cx="3048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08" name="Text Box 1048"/>
          <p:cNvSpPr txBox="1">
            <a:spLocks noChangeArrowheads="1"/>
          </p:cNvSpPr>
          <p:nvPr/>
        </p:nvSpPr>
        <p:spPr bwMode="auto">
          <a:xfrm>
            <a:off x="1676400" y="3579813"/>
            <a:ext cx="506901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Apply the governing equation at node 1</a:t>
            </a:r>
          </a:p>
        </p:txBody>
      </p:sp>
      <p:sp>
        <p:nvSpPr>
          <p:cNvPr id="298009" name="Line 1049"/>
          <p:cNvSpPr>
            <a:spLocks noChangeShapeType="1"/>
          </p:cNvSpPr>
          <p:nvPr/>
        </p:nvSpPr>
        <p:spPr bwMode="auto">
          <a:xfrm>
            <a:off x="3048000" y="2514600"/>
            <a:ext cx="228600" cy="990600"/>
          </a:xfrm>
          <a:prstGeom prst="line">
            <a:avLst/>
          </a:prstGeom>
          <a:noFill/>
          <a:ln w="12700">
            <a:solidFill>
              <a:srgbClr val="B760F9"/>
            </a:solidFill>
            <a:round/>
            <a:headEnd type="triangle" w="med" len="med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8010" name="Oval 1050"/>
          <p:cNvSpPr>
            <a:spLocks noChangeArrowheads="1"/>
          </p:cNvSpPr>
          <p:nvPr/>
        </p:nvSpPr>
        <p:spPr bwMode="auto">
          <a:xfrm>
            <a:off x="2743200" y="1295400"/>
            <a:ext cx="457200" cy="1143000"/>
          </a:xfrm>
          <a:prstGeom prst="ellipse">
            <a:avLst/>
          </a:prstGeom>
          <a:noFill/>
          <a:ln w="12700">
            <a:solidFill>
              <a:srgbClr val="B760F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8011" name="Object 10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695093"/>
              </p:ext>
            </p:extLst>
          </p:nvPr>
        </p:nvGraphicFramePr>
        <p:xfrm>
          <a:off x="1722231" y="4248209"/>
          <a:ext cx="4816475" cy="171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2" name="Equation" r:id="rId3" imgW="2260440" imgH="774360" progId="Equation.DSMT4">
                  <p:embed/>
                </p:oleObj>
              </mc:Choice>
              <mc:Fallback>
                <p:oleObj name="Equation" r:id="rId3" imgW="2260440" imgH="77436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231" y="4248209"/>
                        <a:ext cx="4816475" cy="1715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51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024465"/>
              </p:ext>
            </p:extLst>
          </p:nvPr>
        </p:nvGraphicFramePr>
        <p:xfrm>
          <a:off x="1550988" y="571783"/>
          <a:ext cx="57658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83" name="Equation" r:id="rId5" imgW="5765470" imgH="631103" progId="Equation.DSMT4">
                  <p:embed/>
                </p:oleObj>
              </mc:Choice>
              <mc:Fallback>
                <p:oleObj name="Equation" r:id="rId5" imgW="5765470" imgH="63110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0988" y="571783"/>
                        <a:ext cx="5765800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181979"/>
      </p:ext>
    </p:extLst>
  </p:cSld>
  <p:clrMapOvr>
    <a:masterClrMapping/>
  </p:clrMapOvr>
  <p:transition spd="med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 descr="Light upward diagonal"/>
          <p:cNvSpPr>
            <a:spLocks noChangeArrowheads="1"/>
          </p:cNvSpPr>
          <p:nvPr/>
        </p:nvSpPr>
        <p:spPr bwMode="auto">
          <a:xfrm>
            <a:off x="2362200" y="1752600"/>
            <a:ext cx="3816350" cy="2444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6" name="Rectangle 4"/>
          <p:cNvSpPr>
            <a:spLocks noChangeArrowheads="1"/>
          </p:cNvSpPr>
          <p:nvPr/>
        </p:nvSpPr>
        <p:spPr bwMode="auto">
          <a:xfrm>
            <a:off x="1419225" y="166528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6438900" y="16668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T(10)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300038" name="Line 6"/>
          <p:cNvSpPr>
            <a:spLocks noChangeShapeType="1"/>
          </p:cNvSpPr>
          <p:nvPr/>
        </p:nvSpPr>
        <p:spPr bwMode="auto">
          <a:xfrm>
            <a:off x="29876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Line 7"/>
          <p:cNvSpPr>
            <a:spLocks noChangeShapeType="1"/>
          </p:cNvSpPr>
          <p:nvPr/>
        </p:nvSpPr>
        <p:spPr bwMode="auto">
          <a:xfrm>
            <a:off x="37877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>
            <a:off x="46640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1" name="Line 9"/>
          <p:cNvSpPr>
            <a:spLocks noChangeShapeType="1"/>
          </p:cNvSpPr>
          <p:nvPr/>
        </p:nvSpPr>
        <p:spPr bwMode="auto">
          <a:xfrm>
            <a:off x="54895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2" name="Oval 10"/>
          <p:cNvSpPr>
            <a:spLocks noChangeArrowheads="1"/>
          </p:cNvSpPr>
          <p:nvPr/>
        </p:nvSpPr>
        <p:spPr bwMode="auto">
          <a:xfrm>
            <a:off x="29686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3" name="Oval 11"/>
          <p:cNvSpPr>
            <a:spLocks noChangeArrowheads="1"/>
          </p:cNvSpPr>
          <p:nvPr/>
        </p:nvSpPr>
        <p:spPr bwMode="auto">
          <a:xfrm>
            <a:off x="37750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4" name="Oval 12"/>
          <p:cNvSpPr>
            <a:spLocks noChangeArrowheads="1"/>
          </p:cNvSpPr>
          <p:nvPr/>
        </p:nvSpPr>
        <p:spPr bwMode="auto">
          <a:xfrm>
            <a:off x="46513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5" name="Oval 13"/>
          <p:cNvSpPr>
            <a:spLocks noChangeArrowheads="1"/>
          </p:cNvSpPr>
          <p:nvPr/>
        </p:nvSpPr>
        <p:spPr bwMode="auto">
          <a:xfrm>
            <a:off x="54705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6" name="Oval 14"/>
          <p:cNvSpPr>
            <a:spLocks noChangeArrowheads="1"/>
          </p:cNvSpPr>
          <p:nvPr/>
        </p:nvSpPr>
        <p:spPr bwMode="auto">
          <a:xfrm>
            <a:off x="61690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7" name="Oval 15"/>
          <p:cNvSpPr>
            <a:spLocks noChangeArrowheads="1"/>
          </p:cNvSpPr>
          <p:nvPr/>
        </p:nvSpPr>
        <p:spPr bwMode="auto">
          <a:xfrm>
            <a:off x="233997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48" name="Text Box 16"/>
          <p:cNvSpPr txBox="1">
            <a:spLocks noChangeArrowheads="1"/>
          </p:cNvSpPr>
          <p:nvPr/>
        </p:nvSpPr>
        <p:spPr bwMode="auto">
          <a:xfrm>
            <a:off x="2041525" y="1433513"/>
            <a:ext cx="43116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x=0         2             4               6               8           10</a:t>
            </a:r>
          </a:p>
        </p:txBody>
      </p:sp>
      <p:sp>
        <p:nvSpPr>
          <p:cNvPr id="300049" name="Text Box 17"/>
          <p:cNvSpPr txBox="1">
            <a:spLocks noChangeArrowheads="1"/>
          </p:cNvSpPr>
          <p:nvPr/>
        </p:nvSpPr>
        <p:spPr bwMode="auto">
          <a:xfrm>
            <a:off x="2057400" y="2133600"/>
            <a:ext cx="4267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i=0          1             2                3               4           5</a:t>
            </a:r>
          </a:p>
        </p:txBody>
      </p:sp>
      <p:sp>
        <p:nvSpPr>
          <p:cNvPr id="300050" name="Text Box 18"/>
          <p:cNvSpPr txBox="1">
            <a:spLocks noChangeArrowheads="1"/>
          </p:cNvSpPr>
          <p:nvPr/>
        </p:nvSpPr>
        <p:spPr bwMode="auto">
          <a:xfrm>
            <a:off x="746125" y="3165475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40</a:t>
            </a:r>
          </a:p>
        </p:txBody>
      </p:sp>
      <p:sp>
        <p:nvSpPr>
          <p:cNvPr id="300051" name="Text Box 19"/>
          <p:cNvSpPr txBox="1">
            <a:spLocks noChangeArrowheads="1"/>
          </p:cNvSpPr>
          <p:nvPr/>
        </p:nvSpPr>
        <p:spPr bwMode="auto">
          <a:xfrm>
            <a:off x="6781800" y="3165475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200</a:t>
            </a:r>
          </a:p>
        </p:txBody>
      </p:sp>
      <p:sp>
        <p:nvSpPr>
          <p:cNvPr id="300052" name="Oval 20"/>
          <p:cNvSpPr>
            <a:spLocks noChangeArrowheads="1"/>
          </p:cNvSpPr>
          <p:nvPr/>
        </p:nvSpPr>
        <p:spPr bwMode="auto">
          <a:xfrm>
            <a:off x="457200" y="30480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53" name="Line 21"/>
          <p:cNvSpPr>
            <a:spLocks noChangeShapeType="1"/>
          </p:cNvSpPr>
          <p:nvPr/>
        </p:nvSpPr>
        <p:spPr bwMode="auto">
          <a:xfrm flipV="1">
            <a:off x="990600" y="2133600"/>
            <a:ext cx="6096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54" name="Oval 22"/>
          <p:cNvSpPr>
            <a:spLocks noChangeArrowheads="1"/>
          </p:cNvSpPr>
          <p:nvPr/>
        </p:nvSpPr>
        <p:spPr bwMode="auto">
          <a:xfrm>
            <a:off x="6629400" y="29718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55" name="Line 23"/>
          <p:cNvSpPr>
            <a:spLocks noChangeShapeType="1"/>
          </p:cNvSpPr>
          <p:nvPr/>
        </p:nvSpPr>
        <p:spPr bwMode="auto">
          <a:xfrm flipH="1" flipV="1">
            <a:off x="6858000" y="2057400"/>
            <a:ext cx="3048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56" name="Text Box 24"/>
          <p:cNvSpPr txBox="1">
            <a:spLocks noChangeArrowheads="1"/>
          </p:cNvSpPr>
          <p:nvPr/>
        </p:nvSpPr>
        <p:spPr bwMode="auto">
          <a:xfrm>
            <a:off x="2041525" y="3392488"/>
            <a:ext cx="376256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Apply the equation at node 2</a:t>
            </a:r>
          </a:p>
        </p:txBody>
      </p:sp>
      <p:sp>
        <p:nvSpPr>
          <p:cNvPr id="300057" name="Oval 25"/>
          <p:cNvSpPr>
            <a:spLocks noChangeArrowheads="1"/>
          </p:cNvSpPr>
          <p:nvPr/>
        </p:nvSpPr>
        <p:spPr bwMode="auto">
          <a:xfrm>
            <a:off x="3429000" y="1447800"/>
            <a:ext cx="609600" cy="1143000"/>
          </a:xfrm>
          <a:prstGeom prst="ellipse">
            <a:avLst/>
          </a:prstGeom>
          <a:noFill/>
          <a:ln w="12700">
            <a:solidFill>
              <a:srgbClr val="B760F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0058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835807"/>
              </p:ext>
            </p:extLst>
          </p:nvPr>
        </p:nvGraphicFramePr>
        <p:xfrm>
          <a:off x="1781969" y="4221088"/>
          <a:ext cx="4675188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6" name="Equation" r:id="rId3" imgW="2247840" imgH="711000" progId="Equation.DSMT4">
                  <p:embed/>
                </p:oleObj>
              </mc:Choice>
              <mc:Fallback>
                <p:oleObj name="Equation" r:id="rId3" imgW="2247840" imgH="7110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969" y="4221088"/>
                        <a:ext cx="4675188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52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91320"/>
              </p:ext>
            </p:extLst>
          </p:nvPr>
        </p:nvGraphicFramePr>
        <p:xfrm>
          <a:off x="1134699" y="517525"/>
          <a:ext cx="6288451" cy="72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7" name="Equation" r:id="rId5" imgW="2412720" imgH="279360" progId="Equation.DSMT4">
                  <p:embed/>
                </p:oleObj>
              </mc:Choice>
              <mc:Fallback>
                <p:oleObj name="Equation" r:id="rId5" imgW="241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4699" y="517525"/>
                        <a:ext cx="6288451" cy="728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522704"/>
      </p:ext>
    </p:extLst>
  </p:cSld>
  <p:clrMapOvr>
    <a:masterClrMapping/>
  </p:clrMapOvr>
  <p:transition spd="med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 descr="Light upward diagonal"/>
          <p:cNvSpPr>
            <a:spLocks noChangeArrowheads="1"/>
          </p:cNvSpPr>
          <p:nvPr/>
        </p:nvSpPr>
        <p:spPr bwMode="auto">
          <a:xfrm>
            <a:off x="2362200" y="1752600"/>
            <a:ext cx="3816350" cy="2444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419225" y="166528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6438900" y="16668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T(10)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96966" name="Line 6"/>
          <p:cNvSpPr>
            <a:spLocks noChangeShapeType="1"/>
          </p:cNvSpPr>
          <p:nvPr/>
        </p:nvSpPr>
        <p:spPr bwMode="auto">
          <a:xfrm>
            <a:off x="29876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Line 7"/>
          <p:cNvSpPr>
            <a:spLocks noChangeShapeType="1"/>
          </p:cNvSpPr>
          <p:nvPr/>
        </p:nvSpPr>
        <p:spPr bwMode="auto">
          <a:xfrm>
            <a:off x="37877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8" name="Line 8"/>
          <p:cNvSpPr>
            <a:spLocks noChangeShapeType="1"/>
          </p:cNvSpPr>
          <p:nvPr/>
        </p:nvSpPr>
        <p:spPr bwMode="auto">
          <a:xfrm>
            <a:off x="46640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Line 9"/>
          <p:cNvSpPr>
            <a:spLocks noChangeShapeType="1"/>
          </p:cNvSpPr>
          <p:nvPr/>
        </p:nvSpPr>
        <p:spPr bwMode="auto">
          <a:xfrm>
            <a:off x="54895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Oval 10"/>
          <p:cNvSpPr>
            <a:spLocks noChangeArrowheads="1"/>
          </p:cNvSpPr>
          <p:nvPr/>
        </p:nvSpPr>
        <p:spPr bwMode="auto">
          <a:xfrm>
            <a:off x="29686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1" name="Oval 11"/>
          <p:cNvSpPr>
            <a:spLocks noChangeArrowheads="1"/>
          </p:cNvSpPr>
          <p:nvPr/>
        </p:nvSpPr>
        <p:spPr bwMode="auto">
          <a:xfrm>
            <a:off x="37750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2" name="Oval 12"/>
          <p:cNvSpPr>
            <a:spLocks noChangeArrowheads="1"/>
          </p:cNvSpPr>
          <p:nvPr/>
        </p:nvSpPr>
        <p:spPr bwMode="auto">
          <a:xfrm>
            <a:off x="46513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3" name="Oval 13"/>
          <p:cNvSpPr>
            <a:spLocks noChangeArrowheads="1"/>
          </p:cNvSpPr>
          <p:nvPr/>
        </p:nvSpPr>
        <p:spPr bwMode="auto">
          <a:xfrm>
            <a:off x="54705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4" name="Oval 14"/>
          <p:cNvSpPr>
            <a:spLocks noChangeArrowheads="1"/>
          </p:cNvSpPr>
          <p:nvPr/>
        </p:nvSpPr>
        <p:spPr bwMode="auto">
          <a:xfrm>
            <a:off x="61690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5" name="Oval 15"/>
          <p:cNvSpPr>
            <a:spLocks noChangeArrowheads="1"/>
          </p:cNvSpPr>
          <p:nvPr/>
        </p:nvSpPr>
        <p:spPr bwMode="auto">
          <a:xfrm>
            <a:off x="233997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6" name="Text Box 16"/>
          <p:cNvSpPr txBox="1">
            <a:spLocks noChangeArrowheads="1"/>
          </p:cNvSpPr>
          <p:nvPr/>
        </p:nvSpPr>
        <p:spPr bwMode="auto">
          <a:xfrm>
            <a:off x="2041525" y="1433513"/>
            <a:ext cx="43116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x=0         2             4               6               8           10</a:t>
            </a:r>
          </a:p>
        </p:txBody>
      </p:sp>
      <p:sp>
        <p:nvSpPr>
          <p:cNvPr id="296977" name="Text Box 17"/>
          <p:cNvSpPr txBox="1">
            <a:spLocks noChangeArrowheads="1"/>
          </p:cNvSpPr>
          <p:nvPr/>
        </p:nvSpPr>
        <p:spPr bwMode="auto">
          <a:xfrm>
            <a:off x="2057400" y="2133600"/>
            <a:ext cx="4267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i=0          1             2                3               4           5</a:t>
            </a:r>
          </a:p>
        </p:txBody>
      </p:sp>
      <p:sp>
        <p:nvSpPr>
          <p:cNvPr id="296978" name="Text Box 18"/>
          <p:cNvSpPr txBox="1">
            <a:spLocks noChangeArrowheads="1"/>
          </p:cNvSpPr>
          <p:nvPr/>
        </p:nvSpPr>
        <p:spPr bwMode="auto">
          <a:xfrm>
            <a:off x="746125" y="3165475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40</a:t>
            </a:r>
          </a:p>
        </p:txBody>
      </p:sp>
      <p:sp>
        <p:nvSpPr>
          <p:cNvPr id="296979" name="Text Box 19"/>
          <p:cNvSpPr txBox="1">
            <a:spLocks noChangeArrowheads="1"/>
          </p:cNvSpPr>
          <p:nvPr/>
        </p:nvSpPr>
        <p:spPr bwMode="auto">
          <a:xfrm>
            <a:off x="6781800" y="3165475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200</a:t>
            </a:r>
          </a:p>
        </p:txBody>
      </p:sp>
      <p:sp>
        <p:nvSpPr>
          <p:cNvPr id="296980" name="Oval 20"/>
          <p:cNvSpPr>
            <a:spLocks noChangeArrowheads="1"/>
          </p:cNvSpPr>
          <p:nvPr/>
        </p:nvSpPr>
        <p:spPr bwMode="auto">
          <a:xfrm>
            <a:off x="457200" y="30480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1" name="Line 21"/>
          <p:cNvSpPr>
            <a:spLocks noChangeShapeType="1"/>
          </p:cNvSpPr>
          <p:nvPr/>
        </p:nvSpPr>
        <p:spPr bwMode="auto">
          <a:xfrm flipV="1">
            <a:off x="990600" y="2133600"/>
            <a:ext cx="6096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2" name="Oval 22"/>
          <p:cNvSpPr>
            <a:spLocks noChangeArrowheads="1"/>
          </p:cNvSpPr>
          <p:nvPr/>
        </p:nvSpPr>
        <p:spPr bwMode="auto">
          <a:xfrm>
            <a:off x="6629400" y="29718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 flipH="1" flipV="1">
            <a:off x="6858000" y="2057400"/>
            <a:ext cx="3048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4" name="Text Box 24"/>
          <p:cNvSpPr txBox="1">
            <a:spLocks noChangeArrowheads="1"/>
          </p:cNvSpPr>
          <p:nvPr/>
        </p:nvSpPr>
        <p:spPr bwMode="auto">
          <a:xfrm>
            <a:off x="1600200" y="3657600"/>
            <a:ext cx="451598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We get a similar equation at node 3</a:t>
            </a:r>
          </a:p>
        </p:txBody>
      </p:sp>
      <p:graphicFrame>
        <p:nvGraphicFramePr>
          <p:cNvPr id="296985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231022"/>
              </p:ext>
            </p:extLst>
          </p:nvPr>
        </p:nvGraphicFramePr>
        <p:xfrm>
          <a:off x="1493306" y="4262262"/>
          <a:ext cx="5364694" cy="10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0" name="Equation" r:id="rId3" imgW="2273040" imgH="507960" progId="Equation.DSMT4">
                  <p:embed/>
                </p:oleObj>
              </mc:Choice>
              <mc:Fallback>
                <p:oleObj name="Equation" r:id="rId3" imgW="2273040" imgH="50796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306" y="4262262"/>
                        <a:ext cx="5364694" cy="1044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86" name="Oval 26"/>
          <p:cNvSpPr>
            <a:spLocks noChangeArrowheads="1"/>
          </p:cNvSpPr>
          <p:nvPr/>
        </p:nvSpPr>
        <p:spPr bwMode="auto">
          <a:xfrm>
            <a:off x="4267200" y="1371600"/>
            <a:ext cx="762000" cy="1143000"/>
          </a:xfrm>
          <a:prstGeom prst="ellipse">
            <a:avLst/>
          </a:prstGeom>
          <a:noFill/>
          <a:ln w="12700">
            <a:solidFill>
              <a:srgbClr val="B760F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53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8" name="Αντικείμενο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948612"/>
              </p:ext>
            </p:extLst>
          </p:nvPr>
        </p:nvGraphicFramePr>
        <p:xfrm>
          <a:off x="1134699" y="517525"/>
          <a:ext cx="6288451" cy="72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1" name="Equation" r:id="rId5" imgW="2412720" imgH="279360" progId="Equation.DSMT4">
                  <p:embed/>
                </p:oleObj>
              </mc:Choice>
              <mc:Fallback>
                <p:oleObj name="Equation" r:id="rId5" imgW="2412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4699" y="517525"/>
                        <a:ext cx="6288451" cy="728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091977"/>
      </p:ext>
    </p:extLst>
  </p:cSld>
  <p:clrMapOvr>
    <a:masterClrMapping/>
  </p:clrMapOvr>
  <p:transition spd="med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 descr="Light upward diagonal"/>
          <p:cNvSpPr>
            <a:spLocks noChangeArrowheads="1"/>
          </p:cNvSpPr>
          <p:nvPr/>
        </p:nvSpPr>
        <p:spPr bwMode="auto">
          <a:xfrm>
            <a:off x="2362200" y="1752600"/>
            <a:ext cx="3816350" cy="244475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1419225" y="1665288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6438900" y="1666875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T(10)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29876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3787775" y="175577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6" name="Line 8"/>
          <p:cNvSpPr>
            <a:spLocks noChangeShapeType="1"/>
          </p:cNvSpPr>
          <p:nvPr/>
        </p:nvSpPr>
        <p:spPr bwMode="auto">
          <a:xfrm>
            <a:off x="46640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>
            <a:off x="5489575" y="1762125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29686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9" name="Oval 11"/>
          <p:cNvSpPr>
            <a:spLocks noChangeArrowheads="1"/>
          </p:cNvSpPr>
          <p:nvPr/>
        </p:nvSpPr>
        <p:spPr bwMode="auto">
          <a:xfrm>
            <a:off x="37750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20" name="Oval 12"/>
          <p:cNvSpPr>
            <a:spLocks noChangeArrowheads="1"/>
          </p:cNvSpPr>
          <p:nvPr/>
        </p:nvSpPr>
        <p:spPr bwMode="auto">
          <a:xfrm>
            <a:off x="4651375" y="187007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21" name="Oval 13"/>
          <p:cNvSpPr>
            <a:spLocks noChangeArrowheads="1"/>
          </p:cNvSpPr>
          <p:nvPr/>
        </p:nvSpPr>
        <p:spPr bwMode="auto">
          <a:xfrm>
            <a:off x="54705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22" name="Oval 14"/>
          <p:cNvSpPr>
            <a:spLocks noChangeArrowheads="1"/>
          </p:cNvSpPr>
          <p:nvPr/>
        </p:nvSpPr>
        <p:spPr bwMode="auto">
          <a:xfrm>
            <a:off x="616902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23" name="Oval 15"/>
          <p:cNvSpPr>
            <a:spLocks noChangeArrowheads="1"/>
          </p:cNvSpPr>
          <p:nvPr/>
        </p:nvSpPr>
        <p:spPr bwMode="auto">
          <a:xfrm>
            <a:off x="2339975" y="1863725"/>
            <a:ext cx="25400" cy="25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24" name="Text Box 16"/>
          <p:cNvSpPr txBox="1">
            <a:spLocks noChangeArrowheads="1"/>
          </p:cNvSpPr>
          <p:nvPr/>
        </p:nvSpPr>
        <p:spPr bwMode="auto">
          <a:xfrm>
            <a:off x="2041525" y="1433513"/>
            <a:ext cx="43116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x=0         2             4               6               8           10</a:t>
            </a:r>
          </a:p>
        </p:txBody>
      </p:sp>
      <p:sp>
        <p:nvSpPr>
          <p:cNvPr id="299025" name="Text Box 17"/>
          <p:cNvSpPr txBox="1">
            <a:spLocks noChangeArrowheads="1"/>
          </p:cNvSpPr>
          <p:nvPr/>
        </p:nvSpPr>
        <p:spPr bwMode="auto">
          <a:xfrm>
            <a:off x="2057400" y="2133600"/>
            <a:ext cx="4267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i=0          1             2                3               4           5</a:t>
            </a:r>
          </a:p>
        </p:txBody>
      </p:sp>
      <p:sp>
        <p:nvSpPr>
          <p:cNvPr id="299026" name="Text Box 18"/>
          <p:cNvSpPr txBox="1">
            <a:spLocks noChangeArrowheads="1"/>
          </p:cNvSpPr>
          <p:nvPr/>
        </p:nvSpPr>
        <p:spPr bwMode="auto">
          <a:xfrm>
            <a:off x="746125" y="3165475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40</a:t>
            </a:r>
          </a:p>
        </p:txBody>
      </p:sp>
      <p:sp>
        <p:nvSpPr>
          <p:cNvPr id="299027" name="Text Box 19"/>
          <p:cNvSpPr txBox="1">
            <a:spLocks noChangeArrowheads="1"/>
          </p:cNvSpPr>
          <p:nvPr/>
        </p:nvSpPr>
        <p:spPr bwMode="auto">
          <a:xfrm>
            <a:off x="6781800" y="3165475"/>
            <a:ext cx="641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200</a:t>
            </a:r>
          </a:p>
        </p:txBody>
      </p:sp>
      <p:sp>
        <p:nvSpPr>
          <p:cNvPr id="299028" name="Oval 20"/>
          <p:cNvSpPr>
            <a:spLocks noChangeArrowheads="1"/>
          </p:cNvSpPr>
          <p:nvPr/>
        </p:nvSpPr>
        <p:spPr bwMode="auto">
          <a:xfrm>
            <a:off x="457200" y="30480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29" name="Line 21"/>
          <p:cNvSpPr>
            <a:spLocks noChangeShapeType="1"/>
          </p:cNvSpPr>
          <p:nvPr/>
        </p:nvSpPr>
        <p:spPr bwMode="auto">
          <a:xfrm flipV="1">
            <a:off x="990600" y="2133600"/>
            <a:ext cx="6096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0" name="Oval 22"/>
          <p:cNvSpPr>
            <a:spLocks noChangeArrowheads="1"/>
          </p:cNvSpPr>
          <p:nvPr/>
        </p:nvSpPr>
        <p:spPr bwMode="auto">
          <a:xfrm>
            <a:off x="6629400" y="2971800"/>
            <a:ext cx="1066800" cy="685800"/>
          </a:xfrm>
          <a:prstGeom prst="ellips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31" name="Line 23"/>
          <p:cNvSpPr>
            <a:spLocks noChangeShapeType="1"/>
          </p:cNvSpPr>
          <p:nvPr/>
        </p:nvSpPr>
        <p:spPr bwMode="auto">
          <a:xfrm flipH="1" flipV="1">
            <a:off x="6858000" y="2057400"/>
            <a:ext cx="304800" cy="914400"/>
          </a:xfrm>
          <a:prstGeom prst="line">
            <a:avLst/>
          </a:prstGeom>
          <a:noFill/>
          <a:ln w="12700">
            <a:solidFill>
              <a:srgbClr val="9D031D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9032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047349"/>
              </p:ext>
            </p:extLst>
          </p:nvPr>
        </p:nvGraphicFramePr>
        <p:xfrm>
          <a:off x="1947491" y="3933056"/>
          <a:ext cx="4194175" cy="1475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4" name="Equation" r:id="rId3" imgW="2260440" imgH="749160" progId="Equation.DSMT4">
                  <p:embed/>
                </p:oleObj>
              </mc:Choice>
              <mc:Fallback>
                <p:oleObj name="Equation" r:id="rId3" imgW="2260440" imgH="74916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491" y="3933056"/>
                        <a:ext cx="4194175" cy="1475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33" name="Text Box 25"/>
          <p:cNvSpPr txBox="1">
            <a:spLocks noChangeArrowheads="1"/>
          </p:cNvSpPr>
          <p:nvPr/>
        </p:nvSpPr>
        <p:spPr bwMode="auto">
          <a:xfrm>
            <a:off x="1965324" y="2935288"/>
            <a:ext cx="3974827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At node 4, we consider the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boundary at the right.</a:t>
            </a:r>
          </a:p>
        </p:txBody>
      </p:sp>
      <p:sp>
        <p:nvSpPr>
          <p:cNvPr id="299034" name="Oval 26"/>
          <p:cNvSpPr>
            <a:spLocks noChangeArrowheads="1"/>
          </p:cNvSpPr>
          <p:nvPr/>
        </p:nvSpPr>
        <p:spPr bwMode="auto">
          <a:xfrm>
            <a:off x="5181600" y="1447800"/>
            <a:ext cx="533400" cy="1066800"/>
          </a:xfrm>
          <a:prstGeom prst="ellipse">
            <a:avLst/>
          </a:prstGeom>
          <a:noFill/>
          <a:ln w="12700">
            <a:solidFill>
              <a:srgbClr val="B760F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54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836779"/>
              </p:ext>
            </p:extLst>
          </p:nvPr>
        </p:nvGraphicFramePr>
        <p:xfrm>
          <a:off x="1337371" y="555626"/>
          <a:ext cx="62865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5" name="Equation" r:id="rId5" imgW="6286429" imgH="725426" progId="Equation.DSMT4">
                  <p:embed/>
                </p:oleObj>
              </mc:Choice>
              <mc:Fallback>
                <p:oleObj name="Equation" r:id="rId5" imgW="6286429" imgH="7254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7371" y="555626"/>
                        <a:ext cx="6286500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304347"/>
      </p:ext>
    </p:extLst>
  </p:cSld>
  <p:clrMapOvr>
    <a:masterClrMapping/>
  </p:clrMapOvr>
  <p:transition spd="med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14400" y="609600"/>
            <a:ext cx="611225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For the four interior nodes, we get the following</a:t>
            </a:r>
          </a:p>
          <a:p>
            <a:pPr eaLnBrk="0" hangingPunct="0"/>
            <a:r>
              <a:rPr lang="en-US" dirty="0">
                <a:latin typeface="Arno Pro Caption" panose="02020502040506020403" pitchFamily="18" charset="0"/>
              </a:rPr>
              <a:t>4 x 4 matrix</a:t>
            </a:r>
          </a:p>
        </p:txBody>
      </p:sp>
      <p:graphicFrame>
        <p:nvGraphicFramePr>
          <p:cNvPr id="15565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995934"/>
              </p:ext>
            </p:extLst>
          </p:nvPr>
        </p:nvGraphicFramePr>
        <p:xfrm>
          <a:off x="1197342" y="1628800"/>
          <a:ext cx="583264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4" name="Equation" r:id="rId3" imgW="2882880" imgH="1676160" progId="Equation.DSMT4">
                  <p:embed/>
                </p:oleObj>
              </mc:Choice>
              <mc:Fallback>
                <p:oleObj name="Equation" r:id="rId3" imgW="2882880" imgH="167616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7342" y="1628800"/>
                        <a:ext cx="5832648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55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570179"/>
      </p:ext>
    </p:extLst>
  </p:cSld>
  <p:clrMapOvr>
    <a:masterClrMapping/>
  </p:clrMapOvr>
  <p:transition spd="med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19088"/>
            <a:ext cx="7162800" cy="5965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99610343-DC12-42D9-98C5-56C418311144}" type="slidenum">
              <a:rPr lang="ar-SA" altLang="en-US" sz="1400" b="1">
                <a:solidFill>
                  <a:schemeClr val="tx1"/>
                </a:solidFill>
                <a:latin typeface="+mn-lt"/>
              </a:rPr>
              <a:pPr/>
              <a:t>56</a:t>
            </a:fld>
            <a:endParaRPr lang="en-US" altLang="en-US" sz="1400" b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20463"/>
      </p:ext>
    </p:extLst>
  </p:cSld>
  <p:clrMapOvr>
    <a:masterClrMapping/>
  </p:clrMapOvr>
  <p:transition spd="med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66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Stability</a:t>
            </a:r>
            <a:r>
              <a:rPr lang="en-US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 </a:t>
            </a:r>
            <a:endParaRPr lang="el-GR" dirty="0">
              <a:solidFill>
                <a:srgbClr val="FF0000"/>
              </a:solidFill>
              <a:latin typeface="Arno Pro Caption" panose="0202050204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The total numerical error consists of the method-dependent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truncation error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and the machine-dependent round-off error. When solving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an ODE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numerically, the error that is introduced in each step is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ideally expected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not to increase as the solution progresses. The total error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is also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generally expected to decrease (or at least not increase) as the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step size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latin typeface="Arno Pro Caption" panose="02020502040506020403" pitchFamily="18" charset="0"/>
              </a:rPr>
              <a:t>h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, is reduced. In other words, the numerical solution is expected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to become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more accurate as the step size is reduced. </a:t>
            </a:r>
            <a:endParaRPr lang="en-US" sz="2000" dirty="0" smtClean="0">
              <a:solidFill>
                <a:srgbClr val="002060"/>
              </a:solidFill>
              <a:latin typeface="Arno Pro Caption" panose="020205020405060204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However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, in some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situations the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numerical error grows without bound either as the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solution progresses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in an initial value problem, or even as the step size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is reduced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. These situations are symptomatic of instability, and the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solution is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said to become unstable. The stability of a solution depends 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in general </a:t>
            </a:r>
            <a:r>
              <a:rPr lang="en-US" sz="2000" dirty="0">
                <a:solidFill>
                  <a:srgbClr val="002060"/>
                </a:solidFill>
                <a:latin typeface="Arno Pro Caption" panose="02020502040506020403" pitchFamily="18" charset="0"/>
              </a:rPr>
              <a:t>on three factors</a:t>
            </a:r>
            <a:r>
              <a:rPr lang="en-US" sz="2000" dirty="0" smtClean="0">
                <a:solidFill>
                  <a:srgbClr val="002060"/>
                </a:solidFill>
                <a:latin typeface="Arno Pro Caption" panose="02020502040506020403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Arno Pro Caption" panose="02020502040506020403" pitchFamily="18" charset="0"/>
              </a:rPr>
              <a:t>The particular numerical method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no Pro Caption" panose="02020502040506020403" pitchFamily="18" charset="0"/>
              </a:rPr>
              <a:t>step size, </a:t>
            </a:r>
            <a:r>
              <a:rPr lang="en-US" sz="2000" b="1" i="1" dirty="0">
                <a:solidFill>
                  <a:srgbClr val="FF0000"/>
                </a:solidFill>
                <a:latin typeface="Arno Pro Caption" panose="02020502040506020403" pitchFamily="18" charset="0"/>
              </a:rPr>
              <a:t>h</a:t>
            </a:r>
            <a:r>
              <a:rPr lang="en-US" sz="2000" dirty="0">
                <a:solidFill>
                  <a:srgbClr val="FF0000"/>
                </a:solidFill>
                <a:latin typeface="Arno Pro Caption" panose="02020502040506020403" pitchFamily="18" charset="0"/>
              </a:rPr>
              <a:t>, used in the numerical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no Pro Caption" panose="02020502040506020403" pitchFamily="18" charset="0"/>
              </a:rPr>
              <a:t>specific differential equation being solved.</a:t>
            </a:r>
            <a:endParaRPr lang="el-GR" sz="2000" dirty="0">
              <a:solidFill>
                <a:srgbClr val="FF0000"/>
              </a:solidFill>
              <a:latin typeface="Arno Pro Caption" panose="020205020405060204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 vert="horz" lIns="91440" tIns="45720" rIns="91440" bIns="45720" rtlCol="0" anchor="ctr"/>
          <a:lstStyle/>
          <a:p>
            <a:fld id="{1CCCA521-1CA5-4D9B-AC10-850ADFFC2AB5}" type="slidenum">
              <a:rPr lang="ar-SA" sz="1400" b="1">
                <a:solidFill>
                  <a:schemeClr val="tx1"/>
                </a:solidFill>
                <a:latin typeface="+mn-lt"/>
              </a:rPr>
              <a:pPr/>
              <a:t>57</a:t>
            </a:fld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320442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Ways to analyze stability</a:t>
            </a:r>
            <a:endParaRPr lang="el-GR" sz="3200" dirty="0">
              <a:solidFill>
                <a:schemeClr val="tx2"/>
              </a:solidFill>
              <a:latin typeface="Arno Pro Caption" panose="0202050204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Perform the calculation first with single-precision and then with double-precision  and compare the answers. This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can help to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examine the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accumulation of the round-off error part of the total error. </a:t>
            </a:r>
            <a:endParaRPr lang="en-US" sz="2000" dirty="0" smtClean="0">
              <a:solidFill>
                <a:schemeClr val="tx2"/>
              </a:solidFill>
              <a:latin typeface="Arno Pro Caption" panose="02020502040506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Vary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the step size, </a:t>
            </a:r>
            <a:r>
              <a:rPr lang="en-US" sz="2000" b="1" i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h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,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and observe the behavior of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the answer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as the step size is reduced. This enables control over the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truncation error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portion of the total error. Very small step size can also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result in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larger round-off errors. </a:t>
            </a:r>
            <a:endParaRPr lang="en-US" sz="2000" dirty="0" smtClean="0">
              <a:solidFill>
                <a:schemeClr val="tx2"/>
              </a:solidFill>
              <a:latin typeface="Arno Pro Caption" panose="02020502040506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Use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a higher-order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numerical method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(with a lower truncation error, such as, for example,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the 4</a:t>
            </a:r>
            <a:r>
              <a:rPr lang="en-US" sz="2000" baseline="30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th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 order </a:t>
            </a:r>
            <a:r>
              <a:rPr lang="en-US" sz="2000" dirty="0" err="1" smtClean="0">
                <a:solidFill>
                  <a:schemeClr val="tx2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method) and compare the results with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the answers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obtained with a lower-order method (such as, for example,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the second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or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3</a:t>
            </a:r>
            <a:r>
              <a:rPr lang="en-US" sz="2000" baseline="30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rd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 order </a:t>
            </a:r>
            <a:r>
              <a:rPr lang="en-US" sz="2000" dirty="0" err="1">
                <a:solidFill>
                  <a:schemeClr val="tx2"/>
                </a:solidFill>
                <a:latin typeface="Arno Pro Caption" panose="02020502040506020403" pitchFamily="18" charset="0"/>
              </a:rPr>
              <a:t>Runge-Kutta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 methods). </a:t>
            </a:r>
            <a:endParaRPr lang="en-US" sz="2000" dirty="0" smtClean="0">
              <a:solidFill>
                <a:schemeClr val="tx2"/>
              </a:solidFill>
              <a:latin typeface="Arno Pro Caption" panose="02020502040506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Test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a method on a differential equation that has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a known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analytical solution. If the method is unstable when solving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the equation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with the known solution, it can be expected to be </a:t>
            </a:r>
            <a:r>
              <a:rPr lang="en-US" sz="20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unstable when </a:t>
            </a:r>
            <a:r>
              <a:rPr lang="en-US" sz="2000" dirty="0">
                <a:solidFill>
                  <a:schemeClr val="tx2"/>
                </a:solidFill>
                <a:latin typeface="Arno Pro Caption" panose="02020502040506020403" pitchFamily="18" charset="0"/>
              </a:rPr>
              <a:t>solving other equations.</a:t>
            </a:r>
            <a:endParaRPr lang="el-GR" sz="2000" dirty="0">
              <a:solidFill>
                <a:schemeClr val="tx2"/>
              </a:solidFill>
              <a:latin typeface="Arno Pro Caption" panose="020205020405060204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 vert="horz" lIns="91440" tIns="45720" rIns="91440" bIns="45720" rtlCol="0" anchor="ctr"/>
          <a:lstStyle/>
          <a:p>
            <a:fld id="{1CCCA521-1CA5-4D9B-AC10-850ADFFC2AB5}" type="slidenum">
              <a:rPr lang="ar-SA" sz="1400" b="1">
                <a:solidFill>
                  <a:schemeClr val="tx1"/>
                </a:solidFill>
                <a:latin typeface="+mn-lt"/>
              </a:rPr>
              <a:pPr/>
              <a:t>58</a:t>
            </a:fld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49468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>
                <a:solidFill>
                  <a:schemeClr val="tx2"/>
                </a:solidFill>
                <a:latin typeface="Arno Pro Caption" panose="02020502040506020403" pitchFamily="18" charset="0"/>
              </a:rPr>
              <a:t>Stability </a:t>
            </a:r>
            <a:r>
              <a:rPr lang="en-US" altLang="zh-TW" sz="3200" dirty="0" smtClean="0">
                <a:latin typeface="Arno Pro Caption" panose="02020502040506020403" pitchFamily="18" charset="0"/>
              </a:rPr>
              <a:t>: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1430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no Pro Caption" panose="02020502040506020403" pitchFamily="18" charset="0"/>
              </a:rPr>
              <a:t>Consider the solution of the ODE</a:t>
            </a:r>
            <a:r>
              <a:rPr lang="en-US" sz="2000" dirty="0" smtClean="0">
                <a:latin typeface="Arno Pro Caption" panose="02020502040506020403" pitchFamily="18" charset="0"/>
              </a:rPr>
              <a:t>:</a:t>
            </a:r>
          </a:p>
          <a:p>
            <a:endParaRPr lang="en-US" sz="2000" dirty="0">
              <a:latin typeface="Arno Pro Caption" panose="02020502040506020403" pitchFamily="18" charset="0"/>
            </a:endParaRPr>
          </a:p>
          <a:p>
            <a:endParaRPr lang="en-US" sz="2000" dirty="0" smtClean="0">
              <a:latin typeface="Arno Pro Caption" panose="02020502040506020403" pitchFamily="18" charset="0"/>
            </a:endParaRPr>
          </a:p>
          <a:p>
            <a:r>
              <a:rPr lang="en-US" sz="2000" dirty="0" smtClean="0">
                <a:latin typeface="Arno Pro Caption" panose="02020502040506020403" pitchFamily="18" charset="0"/>
              </a:rPr>
              <a:t>(</a:t>
            </a:r>
            <a:r>
              <a:rPr lang="en-US" sz="2000" dirty="0">
                <a:latin typeface="Arno Pro Caption" panose="02020502040506020403" pitchFamily="18" charset="0"/>
              </a:rPr>
              <a:t>a) Solve with Euler's explicit method using </a:t>
            </a:r>
            <a:r>
              <a:rPr lang="en-US" sz="2000" i="1" dirty="0">
                <a:latin typeface="Arno Pro Caption" panose="02020502040506020403" pitchFamily="18" charset="0"/>
              </a:rPr>
              <a:t>h</a:t>
            </a:r>
            <a:r>
              <a:rPr lang="en-US" sz="2000" dirty="0">
                <a:latin typeface="Arno Pro Caption" panose="02020502040506020403" pitchFamily="18" charset="0"/>
              </a:rPr>
              <a:t> = 0.2 .</a:t>
            </a:r>
          </a:p>
          <a:p>
            <a:r>
              <a:rPr lang="en-US" sz="2000" dirty="0">
                <a:latin typeface="Arno Pro Caption" panose="02020502040506020403" pitchFamily="18" charset="0"/>
              </a:rPr>
              <a:t>(b) Solve with Euler's explicit method using </a:t>
            </a:r>
            <a:r>
              <a:rPr lang="en-US" sz="2000" i="1" dirty="0">
                <a:latin typeface="Arno Pro Caption" panose="02020502040506020403" pitchFamily="18" charset="0"/>
              </a:rPr>
              <a:t>h</a:t>
            </a:r>
            <a:r>
              <a:rPr lang="en-US" sz="2000" dirty="0">
                <a:latin typeface="Arno Pro Caption" panose="02020502040506020403" pitchFamily="18" charset="0"/>
              </a:rPr>
              <a:t> = 0.85.</a:t>
            </a:r>
          </a:p>
          <a:p>
            <a:r>
              <a:rPr lang="en-US" sz="2000" dirty="0" smtClean="0">
                <a:latin typeface="Arno Pro Caption" panose="02020502040506020403" pitchFamily="18" charset="0"/>
              </a:rPr>
              <a:t>The </a:t>
            </a:r>
            <a:r>
              <a:rPr lang="en-US" sz="2000" dirty="0">
                <a:latin typeface="Arno Pro Caption" panose="02020502040506020403" pitchFamily="18" charset="0"/>
              </a:rPr>
              <a:t>exact (analytical) solution is</a:t>
            </a:r>
            <a:r>
              <a:rPr lang="en-US" sz="2000" dirty="0" smtClean="0">
                <a:latin typeface="Arno Pro Caption" panose="02020502040506020403" pitchFamily="18" charset="0"/>
              </a:rPr>
              <a:t>:</a:t>
            </a:r>
            <a:endParaRPr lang="el-GR" sz="2000" dirty="0">
              <a:latin typeface="Arno Pro Caption" panose="02020502040506020403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904211" y="1020339"/>
          <a:ext cx="4654603" cy="79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4" name="Equation" r:id="rId3" imgW="2311200" imgH="393480" progId="Equation.DSMT4">
                  <p:embed/>
                </p:oleObj>
              </mc:Choice>
              <mc:Fallback>
                <p:oleObj name="Equation" r:id="rId3" imgW="231120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4211" y="1020339"/>
                        <a:ext cx="4654603" cy="792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771900" y="2690971"/>
          <a:ext cx="160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5" name="Equation" r:id="rId5" imgW="609480" imgH="228600" progId="Equation.DSMT4">
                  <p:embed/>
                </p:oleObj>
              </mc:Choice>
              <mc:Fallback>
                <p:oleObj name="Equation" r:id="rId5" imgW="60948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1900" y="2690971"/>
                        <a:ext cx="16002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840" y="3500101"/>
            <a:ext cx="4519388" cy="30730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82010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00113"/>
          </a:xfrm>
        </p:spPr>
        <p:txBody>
          <a:bodyPr/>
          <a:lstStyle/>
          <a:p>
            <a:pPr eaLnBrk="1" hangingPunct="1"/>
            <a:r>
              <a:rPr lang="en-US" altLang="ar-SA" sz="4000" dirty="0" err="1" smtClean="0">
                <a:solidFill>
                  <a:srgbClr val="000099"/>
                </a:solidFill>
                <a:latin typeface="Arno Pro Caption" pitchFamily="18" charset="0"/>
              </a:rPr>
              <a:t>Runge-Kutta</a:t>
            </a:r>
            <a:r>
              <a:rPr lang="en-US" altLang="ar-SA" sz="4000" dirty="0" smtClean="0">
                <a:solidFill>
                  <a:srgbClr val="000099"/>
                </a:solidFill>
                <a:latin typeface="Arno Pro Caption" pitchFamily="18" charset="0"/>
              </a:rPr>
              <a:t> Methods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8640762" cy="55435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l-GR" sz="2600" dirty="0" smtClean="0">
                <a:latin typeface="Arno Pro Caption" pitchFamily="18" charset="0"/>
              </a:rPr>
              <a:t>Various types of  RK methods can be devised by employing different number of terms in the increment function as specified by </a:t>
            </a:r>
            <a:r>
              <a:rPr lang="en-US" altLang="el-GR" sz="2600" b="1" i="1" dirty="0" smtClean="0">
                <a:solidFill>
                  <a:srgbClr val="000099"/>
                </a:solidFill>
                <a:latin typeface="Arno Pro Caption" pitchFamily="18" charset="0"/>
              </a:rPr>
              <a:t>n</a:t>
            </a:r>
            <a:r>
              <a:rPr lang="en-US" altLang="el-GR" sz="2600" dirty="0" smtClean="0">
                <a:latin typeface="Arno Pro Caption" pitchFamily="18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l-GR" sz="2600" b="1" dirty="0" smtClean="0">
                <a:latin typeface="Arno Pro Caption" pitchFamily="18" charset="0"/>
              </a:rPr>
              <a:t>First order RK</a:t>
            </a:r>
            <a:r>
              <a:rPr lang="en-US" altLang="el-GR" sz="2600" dirty="0" smtClean="0">
                <a:latin typeface="Arno Pro Caption" pitchFamily="18" charset="0"/>
              </a:rPr>
              <a:t> method with </a:t>
            </a:r>
            <a:r>
              <a:rPr lang="en-US" altLang="el-GR" sz="2600" i="1" dirty="0" smtClean="0">
                <a:solidFill>
                  <a:srgbClr val="000099"/>
                </a:solidFill>
                <a:latin typeface="Arno Pro Caption" pitchFamily="18" charset="0"/>
              </a:rPr>
              <a:t>n=1</a:t>
            </a:r>
            <a:r>
              <a:rPr lang="en-US" altLang="el-GR" sz="2600" dirty="0" smtClean="0">
                <a:latin typeface="Arno Pro Caption" pitchFamily="18" charset="0"/>
              </a:rPr>
              <a:t> is </a:t>
            </a:r>
            <a:r>
              <a:rPr lang="en-US" altLang="el-GR" sz="2600" b="1" dirty="0" smtClean="0">
                <a:latin typeface="Arno Pro Caption" pitchFamily="18" charset="0"/>
              </a:rPr>
              <a:t>Euler’s method</a:t>
            </a:r>
            <a:r>
              <a:rPr lang="en-US" altLang="el-GR" sz="2600" dirty="0" smtClean="0">
                <a:latin typeface="Arno Pro Caption" pitchFamily="18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altLang="el-GR" sz="2600" b="1" dirty="0" smtClean="0">
                <a:solidFill>
                  <a:srgbClr val="FF0000"/>
                </a:solidFill>
                <a:latin typeface="Arno Pro Caption" pitchFamily="18" charset="0"/>
              </a:rPr>
              <a:t>Second order RK methods: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l-GR" sz="2600" b="1" dirty="0" smtClean="0">
              <a:latin typeface="Arno Pro Caption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l-GR" sz="2600" b="1" dirty="0" smtClean="0">
              <a:latin typeface="Arno Pro Caption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l-GR" sz="2600" b="1" dirty="0" smtClean="0">
              <a:latin typeface="Arno Pro Caption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el-GR" sz="2600" b="1" dirty="0" smtClean="0">
              <a:latin typeface="Arno Pro Caption" pitchFamily="18" charset="0"/>
            </a:endParaRP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altLang="el-GR" sz="2200" dirty="0" smtClean="0">
                <a:latin typeface="Arno Pro Caption" pitchFamily="18" charset="0"/>
              </a:rPr>
              <a:t>Values of </a:t>
            </a:r>
            <a:r>
              <a:rPr lang="en-US" altLang="el-GR" sz="2200" i="1" dirty="0" smtClean="0">
                <a:solidFill>
                  <a:srgbClr val="000099"/>
                </a:solidFill>
                <a:latin typeface="Arno Pro Caption" pitchFamily="18" charset="0"/>
              </a:rPr>
              <a:t>a</a:t>
            </a:r>
            <a:r>
              <a:rPr lang="en-US" altLang="el-GR" sz="2200" i="1" baseline="-25000" dirty="0" smtClean="0">
                <a:solidFill>
                  <a:srgbClr val="000099"/>
                </a:solidFill>
                <a:latin typeface="Arno Pro Caption" pitchFamily="18" charset="0"/>
              </a:rPr>
              <a:t>1</a:t>
            </a:r>
            <a:r>
              <a:rPr lang="en-US" altLang="el-GR" sz="2200" i="1" dirty="0" smtClean="0">
                <a:solidFill>
                  <a:srgbClr val="000099"/>
                </a:solidFill>
                <a:latin typeface="Arno Pro Caption" pitchFamily="18" charset="0"/>
              </a:rPr>
              <a:t>, a</a:t>
            </a:r>
            <a:r>
              <a:rPr lang="en-US" altLang="el-GR" sz="2200" i="1" baseline="-25000" dirty="0" smtClean="0">
                <a:solidFill>
                  <a:srgbClr val="000099"/>
                </a:solidFill>
                <a:latin typeface="Arno Pro Caption" pitchFamily="18" charset="0"/>
              </a:rPr>
              <a:t>2</a:t>
            </a:r>
            <a:r>
              <a:rPr lang="en-US" altLang="el-GR" sz="2200" i="1" dirty="0" smtClean="0">
                <a:solidFill>
                  <a:srgbClr val="000099"/>
                </a:solidFill>
                <a:latin typeface="Arno Pro Caption" pitchFamily="18" charset="0"/>
              </a:rPr>
              <a:t>, p</a:t>
            </a:r>
            <a:r>
              <a:rPr lang="en-US" altLang="el-GR" sz="2200" i="1" baseline="-25000" dirty="0" smtClean="0">
                <a:solidFill>
                  <a:srgbClr val="000099"/>
                </a:solidFill>
                <a:latin typeface="Arno Pro Caption" pitchFamily="18" charset="0"/>
              </a:rPr>
              <a:t>1</a:t>
            </a:r>
            <a:r>
              <a:rPr lang="en-US" altLang="el-GR" sz="2200" dirty="0" smtClean="0">
                <a:solidFill>
                  <a:srgbClr val="000099"/>
                </a:solidFill>
                <a:latin typeface="Arno Pro Caption" pitchFamily="18" charset="0"/>
              </a:rPr>
              <a:t>, </a:t>
            </a:r>
            <a:r>
              <a:rPr lang="en-US" altLang="el-GR" sz="2200" dirty="0" smtClean="0">
                <a:latin typeface="Arno Pro Caption" pitchFamily="18" charset="0"/>
              </a:rPr>
              <a:t>and </a:t>
            </a:r>
            <a:r>
              <a:rPr lang="en-US" altLang="el-GR" sz="2200" i="1" dirty="0" smtClean="0">
                <a:solidFill>
                  <a:srgbClr val="000099"/>
                </a:solidFill>
                <a:latin typeface="Arno Pro Caption" pitchFamily="18" charset="0"/>
              </a:rPr>
              <a:t>q</a:t>
            </a:r>
            <a:r>
              <a:rPr lang="en-US" altLang="el-GR" sz="2200" i="1" baseline="-25000" dirty="0" smtClean="0">
                <a:solidFill>
                  <a:srgbClr val="000099"/>
                </a:solidFill>
                <a:latin typeface="Arno Pro Caption" pitchFamily="18" charset="0"/>
              </a:rPr>
              <a:t>11</a:t>
            </a:r>
            <a:r>
              <a:rPr lang="en-US" altLang="el-GR" sz="2200" dirty="0" smtClean="0">
                <a:latin typeface="Arno Pro Caption" pitchFamily="18" charset="0"/>
              </a:rPr>
              <a:t> are evaluated by setting the second order equation to Taylor series expansion to the second order term. </a:t>
            </a:r>
            <a:r>
              <a:rPr lang="en-US" altLang="el-GR" sz="2200" b="1" u="sng" dirty="0">
                <a:solidFill>
                  <a:srgbClr val="00B050"/>
                </a:solidFill>
                <a:latin typeface="Arno Pro Caption" pitchFamily="18" charset="0"/>
              </a:rPr>
              <a:t>Three equations to evaluate four unknowns constants are derived</a:t>
            </a:r>
            <a:r>
              <a:rPr lang="en-US" altLang="el-GR" sz="2200" dirty="0">
                <a:latin typeface="Arno Pro Caption" pitchFamily="18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el-GR" sz="2600" dirty="0" smtClean="0">
              <a:latin typeface="Arno Pro Caption" pitchFamily="18" charset="0"/>
            </a:endParaRPr>
          </a:p>
        </p:txBody>
      </p:sp>
      <p:graphicFrame>
        <p:nvGraphicFramePr>
          <p:cNvPr id="24580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6925298"/>
              </p:ext>
            </p:extLst>
          </p:nvPr>
        </p:nvGraphicFramePr>
        <p:xfrm>
          <a:off x="899592" y="3068960"/>
          <a:ext cx="393541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" name="Equation" r:id="rId4" imgW="1676400" imgH="685800" progId="Equation.3">
                  <p:embed/>
                </p:oleObj>
              </mc:Choice>
              <mc:Fallback>
                <p:oleObj name="Equation" r:id="rId4" imgW="1676400" imgH="685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68960"/>
                        <a:ext cx="3935413" cy="1609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F3C8-7F1D-453D-BE7F-00D60BFB2FA4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 smtClean="0">
                <a:solidFill>
                  <a:srgbClr val="00B050"/>
                </a:solidFill>
                <a:latin typeface="Arno Pro Caption" panose="02020502040506020403" pitchFamily="18" charset="0"/>
              </a:rPr>
              <a:t>Stiff 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400" dirty="0">
                <a:latin typeface="Arno Pro Caption" panose="02020502040506020403" pitchFamily="18" charset="0"/>
              </a:rPr>
              <a:t>Certain applications in science and engineering involve </a:t>
            </a:r>
            <a:r>
              <a:rPr lang="en-US" sz="2400" dirty="0" smtClean="0">
                <a:latin typeface="Arno Pro Caption" panose="02020502040506020403" pitchFamily="18" charset="0"/>
              </a:rPr>
              <a:t>competing physical </a:t>
            </a:r>
            <a:r>
              <a:rPr lang="en-US" sz="2400" dirty="0">
                <a:latin typeface="Arno Pro Caption" panose="02020502040506020403" pitchFamily="18" charset="0"/>
              </a:rPr>
              <a:t>phenomena with widely different time scales or spatial (length</a:t>
            </a:r>
            <a:r>
              <a:rPr lang="en-US" sz="2400" dirty="0" smtClean="0">
                <a:latin typeface="Arno Pro Caption" panose="02020502040506020403" pitchFamily="18" charset="0"/>
              </a:rPr>
              <a:t>) scales</a:t>
            </a:r>
            <a:r>
              <a:rPr lang="en-US" sz="2400" dirty="0">
                <a:latin typeface="Arno Pro Caption" panose="02020502040506020403" pitchFamily="18" charset="0"/>
              </a:rPr>
              <a:t>. For example, widely varying time scales are encountered in problems involving combustion, chemical reactions, electronic networking</a:t>
            </a:r>
            <a:r>
              <a:rPr lang="en-US" sz="2400" dirty="0" smtClean="0">
                <a:latin typeface="Arno Pro Caption" panose="02020502040506020403" pitchFamily="18" charset="0"/>
              </a:rPr>
              <a:t>, and </a:t>
            </a:r>
            <a:r>
              <a:rPr lang="en-US" sz="2400" dirty="0">
                <a:latin typeface="Arno Pro Caption" panose="02020502040506020403" pitchFamily="18" charset="0"/>
              </a:rPr>
              <a:t>control. These applications frequently lead to systems </a:t>
            </a:r>
            <a:r>
              <a:rPr lang="en-US" sz="2400" dirty="0" smtClean="0">
                <a:latin typeface="Arno Pro Caption" panose="02020502040506020403" pitchFamily="18" charset="0"/>
              </a:rPr>
              <a:t>of ODEs </a:t>
            </a:r>
            <a:r>
              <a:rPr lang="en-US" sz="2400" dirty="0">
                <a:latin typeface="Arno Pro Caption" panose="02020502040506020403" pitchFamily="18" charset="0"/>
              </a:rPr>
              <a:t>whose solutions include several terms with magnitudes </a:t>
            </a:r>
            <a:r>
              <a:rPr lang="en-US" sz="2400" dirty="0" smtClean="0">
                <a:latin typeface="Arno Pro Caption" panose="02020502040506020403" pitchFamily="18" charset="0"/>
              </a:rPr>
              <a:t>varying with </a:t>
            </a:r>
            <a:r>
              <a:rPr lang="en-US" sz="2400" dirty="0">
                <a:latin typeface="Arno Pro Caption" panose="02020502040506020403" pitchFamily="18" charset="0"/>
              </a:rPr>
              <a:t>time at a significantly different rate. </a:t>
            </a:r>
            <a:endParaRPr lang="en-US" sz="2400" dirty="0" smtClean="0">
              <a:latin typeface="Arno Pro Caption" panose="02020502040506020403" pitchFamily="18" charset="0"/>
            </a:endParaRPr>
          </a:p>
          <a:p>
            <a:r>
              <a:rPr lang="en-US" sz="2400" u="sng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Such </a:t>
            </a:r>
            <a:r>
              <a:rPr lang="en-US" sz="2400" u="sng" dirty="0">
                <a:solidFill>
                  <a:srgbClr val="FF0000"/>
                </a:solidFill>
                <a:latin typeface="Arno Pro Caption" panose="02020502040506020403" pitchFamily="18" charset="0"/>
              </a:rPr>
              <a:t>ODE systems are </a:t>
            </a:r>
            <a:r>
              <a:rPr lang="en-US" sz="2400" u="sng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called stiff </a:t>
            </a:r>
            <a:r>
              <a:rPr lang="en-US" sz="2400" u="sng" dirty="0">
                <a:solidFill>
                  <a:srgbClr val="FF0000"/>
                </a:solidFill>
                <a:latin typeface="Arno Pro Caption" panose="02020502040506020403" pitchFamily="18" charset="0"/>
              </a:rPr>
              <a:t>and are difficult to solve. </a:t>
            </a:r>
            <a:r>
              <a:rPr lang="en-US" sz="2400" dirty="0">
                <a:latin typeface="Arno Pro Caption" panose="02020502040506020403" pitchFamily="18" charset="0"/>
              </a:rPr>
              <a:t>For example, the solution of a stiff </a:t>
            </a:r>
            <a:r>
              <a:rPr lang="en-US" sz="2400" dirty="0" smtClean="0">
                <a:latin typeface="Arno Pro Caption" panose="02020502040506020403" pitchFamily="18" charset="0"/>
              </a:rPr>
              <a:t>ODE can </a:t>
            </a:r>
            <a:r>
              <a:rPr lang="en-US" sz="2400" dirty="0">
                <a:latin typeface="Arno Pro Caption" panose="02020502040506020403" pitchFamily="18" charset="0"/>
              </a:rPr>
              <a:t>have sums or differences of exponential terms such as </a:t>
            </a:r>
            <a:r>
              <a:rPr lang="en-US" sz="2400" i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e</a:t>
            </a:r>
            <a:r>
              <a:rPr lang="en-US" sz="2400" i="1" baseline="30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-at</a:t>
            </a:r>
            <a:r>
              <a:rPr lang="en-US" sz="2400" dirty="0" smtClean="0">
                <a:latin typeface="Arno Pro Caption" panose="02020502040506020403" pitchFamily="18" charset="0"/>
              </a:rPr>
              <a:t> </a:t>
            </a:r>
            <a:r>
              <a:rPr lang="en-US" sz="2400" dirty="0">
                <a:latin typeface="Arno Pro Caption" panose="02020502040506020403" pitchFamily="18" charset="0"/>
              </a:rPr>
              <a:t>and </a:t>
            </a:r>
            <a:r>
              <a:rPr lang="en-US" sz="2400" i="1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e</a:t>
            </a:r>
            <a:r>
              <a:rPr lang="en-US" sz="2400" i="1" baseline="30000" dirty="0" smtClean="0">
                <a:solidFill>
                  <a:srgbClr val="FF0000"/>
                </a:solidFill>
                <a:latin typeface="Arno Pro Caption" panose="02020502040506020403" pitchFamily="18" charset="0"/>
              </a:rPr>
              <a:t>-</a:t>
            </a:r>
            <a:r>
              <a:rPr lang="en-US" sz="2400" i="1" baseline="30000" dirty="0" err="1" smtClean="0">
                <a:solidFill>
                  <a:srgbClr val="FF0000"/>
                </a:solidFill>
                <a:latin typeface="Arno Pro Caption" panose="02020502040506020403" pitchFamily="18" charset="0"/>
              </a:rPr>
              <a:t>bt</a:t>
            </a:r>
            <a:r>
              <a:rPr lang="en-US" sz="2400" dirty="0" smtClean="0">
                <a:latin typeface="Arno Pro Caption" panose="02020502040506020403" pitchFamily="18" charset="0"/>
              </a:rPr>
              <a:t> (</a:t>
            </a:r>
            <a:r>
              <a:rPr lang="en-US" sz="2400" i="1" dirty="0">
                <a:solidFill>
                  <a:srgbClr val="FF0000"/>
                </a:solidFill>
                <a:latin typeface="Arno Pro Caption" panose="02020502040506020403" pitchFamily="18" charset="0"/>
              </a:rPr>
              <a:t>t</a:t>
            </a:r>
            <a:r>
              <a:rPr lang="en-US" sz="2400" dirty="0">
                <a:latin typeface="Arno Pro Caption" panose="02020502040506020403" pitchFamily="18" charset="0"/>
              </a:rPr>
              <a:t> is the independent variable), where there is a large difference </a:t>
            </a:r>
            <a:r>
              <a:rPr lang="en-US" sz="2400" dirty="0" smtClean="0">
                <a:latin typeface="Arno Pro Caption" panose="02020502040506020403" pitchFamily="18" charset="0"/>
              </a:rPr>
              <a:t>between the </a:t>
            </a:r>
            <a:r>
              <a:rPr lang="en-US" sz="2400" dirty="0">
                <a:latin typeface="Arno Pro Caption" panose="02020502040506020403" pitchFamily="18" charset="0"/>
              </a:rPr>
              <a:t>magnitude of </a:t>
            </a:r>
            <a:r>
              <a:rPr lang="en-US" sz="2400" i="1" dirty="0">
                <a:solidFill>
                  <a:srgbClr val="FF0000"/>
                </a:solidFill>
                <a:latin typeface="Arno Pro Caption" panose="02020502040506020403" pitchFamily="18" charset="0"/>
              </a:rPr>
              <a:t>a</a:t>
            </a:r>
            <a:r>
              <a:rPr lang="en-US" sz="2400" dirty="0">
                <a:latin typeface="Arno Pro Caption" panose="02020502040506020403" pitchFamily="18" charset="0"/>
              </a:rPr>
              <a:t> and </a:t>
            </a:r>
            <a:r>
              <a:rPr lang="en-US" sz="2400" i="1" dirty="0">
                <a:solidFill>
                  <a:srgbClr val="FF0000"/>
                </a:solidFill>
                <a:latin typeface="Arno Pro Caption" panose="02020502040506020403" pitchFamily="18" charset="0"/>
              </a:rPr>
              <a:t>b</a:t>
            </a:r>
            <a:r>
              <a:rPr lang="en-US" sz="2400" dirty="0">
                <a:latin typeface="Arno Pro Caption" panose="02020502040506020403" pitchFamily="18" charset="0"/>
              </a:rPr>
              <a:t>.</a:t>
            </a:r>
            <a:endParaRPr lang="el-GR" sz="2400" dirty="0">
              <a:latin typeface="Arno Pro Caption" panose="020205020405060204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6633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43423914"/>
              </p:ext>
            </p:extLst>
          </p:nvPr>
        </p:nvGraphicFramePr>
        <p:xfrm>
          <a:off x="1043608" y="764704"/>
          <a:ext cx="6645275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0" name="Equation" r:id="rId3" imgW="3733560" imgH="2692080" progId="Equation.DSMT4">
                  <p:embed/>
                </p:oleObj>
              </mc:Choice>
              <mc:Fallback>
                <p:oleObj name="Equation" r:id="rId3" imgW="3733560" imgH="2692080" progId="Equation.DSMT4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764704"/>
                        <a:ext cx="6645275" cy="4791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86482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686800" cy="11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el-GR" sz="8000" dirty="0" smtClean="0">
                <a:latin typeface="Arno Pro Caption" pitchFamily="18" charset="0"/>
              </a:rPr>
              <a:t>We replace </a:t>
            </a:r>
            <a:r>
              <a:rPr lang="en-US" altLang="el-GR" sz="8000" i="1" dirty="0" smtClean="0">
                <a:latin typeface="Arno Pro Caption" pitchFamily="18" charset="0"/>
              </a:rPr>
              <a:t>k</a:t>
            </a:r>
            <a:r>
              <a:rPr lang="en-US" altLang="el-GR" sz="8000" i="1" baseline="-25000" dirty="0" smtClean="0">
                <a:latin typeface="Arno Pro Caption" pitchFamily="18" charset="0"/>
              </a:rPr>
              <a:t>1 </a:t>
            </a:r>
            <a:r>
              <a:rPr lang="en-US" altLang="el-GR" sz="8000" dirty="0" smtClean="0">
                <a:latin typeface="Arno Pro Caption" pitchFamily="18" charset="0"/>
              </a:rPr>
              <a:t>and</a:t>
            </a:r>
            <a:r>
              <a:rPr lang="en-US" altLang="el-GR" sz="8000" baseline="-25000" dirty="0" smtClean="0">
                <a:latin typeface="Arno Pro Caption" pitchFamily="18" charset="0"/>
              </a:rPr>
              <a:t> </a:t>
            </a:r>
            <a:r>
              <a:rPr lang="en-US" altLang="el-GR" sz="8000" i="1" dirty="0" smtClean="0">
                <a:latin typeface="Arno Pro Caption" pitchFamily="18" charset="0"/>
              </a:rPr>
              <a:t>k</a:t>
            </a:r>
            <a:r>
              <a:rPr lang="en-US" altLang="el-GR" sz="8000" i="1" baseline="-25000" dirty="0" smtClean="0">
                <a:latin typeface="Arno Pro Caption" pitchFamily="18" charset="0"/>
              </a:rPr>
              <a:t>2</a:t>
            </a:r>
            <a:r>
              <a:rPr lang="en-US" altLang="el-GR" sz="8000" dirty="0" smtClean="0">
                <a:latin typeface="Arno Pro Caption" pitchFamily="18" charset="0"/>
              </a:rPr>
              <a:t> in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l-GR" sz="8000" dirty="0" smtClean="0">
                <a:latin typeface="Arno Pro Caption" pitchFamily="18" charset="0"/>
              </a:rPr>
              <a:t>to get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l-GR" sz="8000" dirty="0">
                <a:latin typeface="Arno Pro Caption" pitchFamily="18" charset="0"/>
              </a:rPr>
              <a:t>or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l-GR" sz="2800" dirty="0" smtClean="0">
                <a:latin typeface="Times New Roman" pitchFamily="18" charset="0"/>
              </a:rPr>
              <a:t>Compare with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l-GR" sz="2800" dirty="0" smtClean="0">
                <a:latin typeface="Times New Roman" pitchFamily="18" charset="0"/>
              </a:rPr>
              <a:t>and obtain                          (3 equations-4 unknowns)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l-GR" sz="2800" dirty="0">
              <a:latin typeface="Times New Roman" pitchFamily="18" charset="0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4648200"/>
          <a:ext cx="100806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99" name="Equation" r:id="rId3" imgW="647640" imgH="1028520" progId="Equation.3">
                  <p:embed/>
                </p:oleObj>
              </mc:Choice>
              <mc:Fallback>
                <p:oleObj name="Equation" r:id="rId3" imgW="64764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48200"/>
                        <a:ext cx="1008063" cy="1600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3496678"/>
              </p:ext>
            </p:extLst>
          </p:nvPr>
        </p:nvGraphicFramePr>
        <p:xfrm>
          <a:off x="2819400" y="3736975"/>
          <a:ext cx="5410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0" name="Equation" r:id="rId5" imgW="3606480" imgH="457200" progId="Equation.DSMT4">
                  <p:embed/>
                </p:oleObj>
              </mc:Choice>
              <mc:Fallback>
                <p:oleObj name="Equation" r:id="rId5" imgW="3606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736975"/>
                        <a:ext cx="5410200" cy="685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495097"/>
              </p:ext>
            </p:extLst>
          </p:nvPr>
        </p:nvGraphicFramePr>
        <p:xfrm>
          <a:off x="3347864" y="116632"/>
          <a:ext cx="274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1" name="Equation" r:id="rId7" imgW="1498320" imgH="228600" progId="Equation.3">
                  <p:embed/>
                </p:oleObj>
              </mc:Choice>
              <mc:Fallback>
                <p:oleObj name="Equation" r:id="rId7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16632"/>
                        <a:ext cx="27432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683395"/>
              </p:ext>
            </p:extLst>
          </p:nvPr>
        </p:nvGraphicFramePr>
        <p:xfrm>
          <a:off x="227013" y="1066800"/>
          <a:ext cx="81581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2" name="Equation" r:id="rId9" imgW="4597200" imgH="482400" progId="Equation.DSMT4">
                  <p:embed/>
                </p:oleObj>
              </mc:Choice>
              <mc:Fallback>
                <p:oleObj name="Equation" r:id="rId9" imgW="4597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066800"/>
                        <a:ext cx="8158162" cy="855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03482"/>
              </p:ext>
            </p:extLst>
          </p:nvPr>
        </p:nvGraphicFramePr>
        <p:xfrm>
          <a:off x="1308100" y="1990725"/>
          <a:ext cx="71659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03" name="Equation" r:id="rId11" imgW="4038480" imgH="838080" progId="Equation.DSMT4">
                  <p:embed/>
                </p:oleObj>
              </mc:Choice>
              <mc:Fallback>
                <p:oleObj name="Equation" r:id="rId11" imgW="40384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990725"/>
                        <a:ext cx="7165975" cy="1485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886200" y="29718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 rot="16200000">
            <a:off x="3695700" y="1257300"/>
            <a:ext cx="342900" cy="2781300"/>
          </a:xfrm>
          <a:prstGeom prst="leftBrace">
            <a:avLst>
              <a:gd name="adj1" fmla="val 675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360168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n-US" altLang="ar-SA" sz="3200" dirty="0" err="1" smtClean="0">
                <a:solidFill>
                  <a:srgbClr val="000099"/>
                </a:solidFill>
                <a:latin typeface="Arno Pro Caption" pitchFamily="18" charset="0"/>
              </a:rPr>
              <a:t>Runge-Kutta</a:t>
            </a:r>
            <a:r>
              <a:rPr lang="en-US" altLang="ar-SA" sz="3200" dirty="0" smtClean="0">
                <a:solidFill>
                  <a:srgbClr val="000099"/>
                </a:solidFill>
                <a:latin typeface="Arno Pro Caption" pitchFamily="18" charset="0"/>
              </a:rPr>
              <a:t> Methods</a:t>
            </a:r>
          </a:p>
        </p:txBody>
      </p:sp>
      <p:graphicFrame>
        <p:nvGraphicFramePr>
          <p:cNvPr id="2560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16013" y="2924175"/>
          <a:ext cx="14874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4" imgW="647700" imgH="1028700" progId="Equation.3">
                  <p:embed/>
                </p:oleObj>
              </mc:Choice>
              <mc:Fallback>
                <p:oleObj name="Equation" r:id="rId4" imgW="647700" imgH="1028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24175"/>
                        <a:ext cx="1487487" cy="2362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4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125538"/>
            <a:ext cx="8820150" cy="5399087"/>
          </a:xfrm>
        </p:spPr>
        <p:txBody>
          <a:bodyPr/>
          <a:lstStyle/>
          <a:p>
            <a:pPr eaLnBrk="1" hangingPunct="1"/>
            <a:r>
              <a:rPr lang="en-US" altLang="el-GR" sz="2800" dirty="0" smtClean="0">
                <a:latin typeface="Arno Pro Caption" pitchFamily="18" charset="0"/>
              </a:rPr>
              <a:t>Three equations to evaluate the four unknowns constants are derived:</a:t>
            </a:r>
          </a:p>
          <a:p>
            <a:pPr eaLnBrk="1" hangingPunct="1"/>
            <a:endParaRPr lang="en-US" altLang="el-GR" sz="2800" dirty="0" smtClean="0">
              <a:latin typeface="Arno Pro Caption" pitchFamily="18" charset="0"/>
            </a:endParaRPr>
          </a:p>
          <a:p>
            <a:pPr eaLnBrk="1" hangingPunct="1"/>
            <a:endParaRPr lang="en-US" altLang="el-GR" sz="2800" dirty="0" smtClean="0">
              <a:latin typeface="Arno Pro Caption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276600" y="36449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b="1" dirty="0">
                <a:solidFill>
                  <a:srgbClr val="FF3300"/>
                </a:solidFill>
                <a:latin typeface="Arno Pro Caption" pitchFamily="18" charset="0"/>
              </a:rPr>
              <a:t>A value is assumed for one of the unknowns to solve for the other three.</a:t>
            </a:r>
          </a:p>
        </p:txBody>
      </p:sp>
      <p:sp>
        <p:nvSpPr>
          <p:cNvPr id="25606" name="AutoShape 8"/>
          <p:cNvSpPr>
            <a:spLocks/>
          </p:cNvSpPr>
          <p:nvPr/>
        </p:nvSpPr>
        <p:spPr bwMode="auto">
          <a:xfrm>
            <a:off x="2771775" y="2924175"/>
            <a:ext cx="381000" cy="2362200"/>
          </a:xfrm>
          <a:prstGeom prst="rightBrace">
            <a:avLst>
              <a:gd name="adj1" fmla="val 516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l-GR" altLang="el-GR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050CC1-36B6-43EB-B52A-50878C5B45AF}" type="slidenum">
              <a:rPr lang="ar-SA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3652423226</TotalTime>
  <Words>2133</Words>
  <Application>Microsoft Office PowerPoint</Application>
  <PresentationFormat>On-screen Show (4:3)</PresentationFormat>
  <Paragraphs>494</Paragraphs>
  <Slides>60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75" baseType="lpstr">
      <vt:lpstr>Arial</vt:lpstr>
      <vt:lpstr>Arno Pro Caption</vt:lpstr>
      <vt:lpstr>Calibri</vt:lpstr>
      <vt:lpstr>CopprplGoth Bd BT</vt:lpstr>
      <vt:lpstr>新細明體</vt:lpstr>
      <vt:lpstr>Symbol</vt:lpstr>
      <vt:lpstr>Times New Roman</vt:lpstr>
      <vt:lpstr>Verdana</vt:lpstr>
      <vt:lpstr>Wingdings</vt:lpstr>
      <vt:lpstr>Wingdings 2</vt:lpstr>
      <vt:lpstr>Office Theme</vt:lpstr>
      <vt:lpstr>Equation</vt:lpstr>
      <vt:lpstr>Γράφημα</vt:lpstr>
      <vt:lpstr>Chart</vt:lpstr>
      <vt:lpstr>Worksheet</vt:lpstr>
      <vt:lpstr>Ordinary Differential Equations  (ODEs) </vt:lpstr>
      <vt:lpstr>Runge-Kutta Methods (One-step Methods)</vt:lpstr>
      <vt:lpstr>Runge-Kutta Methods</vt:lpstr>
      <vt:lpstr>Improvements of Euler’s method</vt:lpstr>
      <vt:lpstr>Runge-Kutta Methods</vt:lpstr>
      <vt:lpstr>Runge-Kutta Methods</vt:lpstr>
      <vt:lpstr>PowerPoint Presentation</vt:lpstr>
      <vt:lpstr>PowerPoint Presentation</vt:lpstr>
      <vt:lpstr>Runge-Kutta Methods</vt:lpstr>
      <vt:lpstr>Runge-Kutta Methods</vt:lpstr>
      <vt:lpstr>2nd Order Runge-Kutta</vt:lpstr>
      <vt:lpstr>Runge-Kutta Methods</vt:lpstr>
      <vt:lpstr>Runge-Kutta Methods</vt:lpstr>
      <vt:lpstr>PowerPoint Presentation</vt:lpstr>
      <vt:lpstr>Runge-Kutta Methods</vt:lpstr>
      <vt:lpstr>Midpoint Method </vt:lpstr>
      <vt:lpstr>PowerPoint Presentation</vt:lpstr>
      <vt:lpstr>PowerPoint Presentation</vt:lpstr>
      <vt:lpstr>Runge-Kutta Methods</vt:lpstr>
      <vt:lpstr>Runge-Kutta Methods</vt:lpstr>
      <vt:lpstr>The classical fourth-order Runge-Kutta method</vt:lpstr>
      <vt:lpstr>Example-1 4th-Order Runge-Kutta Method</vt:lpstr>
      <vt:lpstr>Example-1: RK4</vt:lpstr>
      <vt:lpstr>Example-1: RK4</vt:lpstr>
      <vt:lpstr>Example-1: RK4</vt:lpstr>
      <vt:lpstr>Example-1: RK4</vt:lpstr>
      <vt:lpstr>Example-2</vt:lpstr>
      <vt:lpstr>Example-2 (Ctd.)</vt:lpstr>
      <vt:lpstr>Example-3</vt:lpstr>
      <vt:lpstr>PowerPoint Presentation</vt:lpstr>
      <vt:lpstr>PowerPoint Presentation</vt:lpstr>
      <vt:lpstr>PowerPoint Presentation</vt:lpstr>
      <vt:lpstr>Comparison of Methods</vt:lpstr>
      <vt:lpstr>PowerPoint Presentation</vt:lpstr>
      <vt:lpstr>PowerPoint Presentation</vt:lpstr>
      <vt:lpstr>Boundary Value Problems</vt:lpstr>
      <vt:lpstr>Boundary Value Problems</vt:lpstr>
      <vt:lpstr>General Methods for Boundary Value Problems</vt:lpstr>
      <vt:lpstr>PowerPoint Presentation</vt:lpstr>
      <vt:lpstr>PowerPoint Presentation</vt:lpstr>
      <vt:lpstr>1. Shooting Method</vt:lpstr>
      <vt:lpstr>PowerPoint Presentation</vt:lpstr>
      <vt:lpstr>PowerPoint Presentation</vt:lpstr>
      <vt:lpstr>PowerPoint Presentation</vt:lpstr>
      <vt:lpstr>PowerPoint Presentation</vt:lpstr>
      <vt:lpstr>2. Finite Difference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Stability </vt:lpstr>
      <vt:lpstr>Ways to analyze stability</vt:lpstr>
      <vt:lpstr>Stability : Example</vt:lpstr>
      <vt:lpstr>Stiff 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METHODS IN CIVIL ENGINEERING 504 301</dc:title>
  <dc:creator>Mohammed H. Arafa</dc:creator>
  <cp:lastModifiedBy>Λογαριασμός Microsoft</cp:lastModifiedBy>
  <cp:revision>160</cp:revision>
  <dcterms:modified xsi:type="dcterms:W3CDTF">2024-05-26T16:18:01Z</dcterms:modified>
</cp:coreProperties>
</file>