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12T17:17:24.510"/>
    </inkml:context>
    <inkml:brush xml:id="br0">
      <inkml:brushProperty name="width" value="0.1" units="cm"/>
      <inkml:brushProperty name="height" value="0.1" units="cm"/>
      <inkml:brushProperty name="color" value="#5B2D90"/>
    </inkml:brush>
  </inkml:definitions>
  <inkml:trace contextRef="#ctx0" brushRef="#br0">609 336 24575,'-42'37'0,"29"-27"0,0 2 0,-17 18 0,23-21 0,0-1 0,-1 0 0,1-1 0,-1 0 0,-1 0 0,0-1 0,1 0 0,-2 0 0,1-1 0,-1 0 0,0-1 0,0 0 0,0 0 0,0-1 0,0-1 0,-1 0 0,0 0 0,1-1 0,-20 0 0,12-1 0,0 1 0,0 1 0,-1 1 0,1 0 0,1 2 0,-1 0 0,1 1 0,0 0 0,0 1 0,0 1 0,1 1 0,-28 20 0,39-25 0,1 0 0,0 1 0,0-1 0,1 1 0,0 0 0,-1-1 0,1 1 0,1 1 0,-1-1 0,1 0 0,0 1 0,0-1 0,1 1 0,-1 0 0,0 11 0,0 7 0,1 0 0,4 39 0,0-25 0,-3-25 0,3 54 0,-3 0 0,-9 72 0,6-105 0,2 0 0,1 0 0,8 51 0,0 29 0,-8-89 0,-1-13 0,1 0 0,0 0 0,0 0 0,2 0 0,0 0 0,0 0 0,1 0 0,0-1 0,1 1 0,10 20 0,143 233 0,-133-221 0,1-1 0,3-2 0,1-1 0,46 50 0,-69-85 0,0 0 0,0 0 0,1-1 0,-1 0 0,1 0 0,1 0 0,-1-1 0,0 0 0,1-1 0,-1 1 0,1-1 0,0-1 0,11 2 0,11-1 0,0-2 0,37-3 0,-18 1 0,11 3 0,74 11 0,-51-3 0,148 27 0,27 2 0,328-33 0,-488-14 0,119-27 0,-112 17 0,79-15 0,116-19 0,-265 47 0,-1-1 0,0-2 0,63-26 0,-43 10 0,76-48 0,-49 31 0,-56 30 0,-1 0 0,24-17 0,-37 21 0,-1 1 0,0-1 0,-1-1 0,0 0 0,0 0 0,-1-1 0,0 0 0,-1-1 0,0 1 0,0-1 0,-1-1 0,-1 1 0,0-1 0,-1 0 0,6-24 0,-5 21 0,1 0 0,0 0 0,0 1 0,1 0 0,1 0 0,12-15 0,-1 4 0,1 1 0,26-25 0,-37 42 0,-1 0 0,1 0 0,1 1 0,-1 0 0,1 1 0,0 0 0,1 1 0,18-6 0,9 0 0,46-6 0,-30 7 0,-25 3 0,-5 2 0,-1-1 0,38-13 0,-55 16 0,0-1 0,0 1 0,0-2 0,0 1 0,-1 0 0,0-1 0,1 0 0,-1-1 0,-1 1 0,1-1 0,-1 0 0,1 0 0,-1 0 0,4-9 0,-7 13 0,0-1 0,0-1 0,0 1 0,0 0 0,-1 0 0,1 0 0,-1 0 0,1 0 0,-1-1 0,0 1 0,0 0 0,0 0 0,0-1 0,0 1 0,-1 0 0,1 0 0,0 0 0,-1-1 0,0 1 0,0 0 0,1 0 0,-1 0 0,0 0 0,-1 0 0,1 0 0,0 1 0,-1-1 0,1 0 0,-1 0 0,1 1 0,-1-1 0,0 1 0,1 0 0,-1-1 0,-3 0 0,-7-6 0,0 2 0,-1-1 0,0 2 0,-20-7 0,28 11 0,-57-16 0,-2 3 0,0 2 0,-92-4 0,119 13 0,1-2 0,-1-1 0,-49-16 0,-28-11 0,-135-22 0,248 55 0,-191-31 0,174 30 0,1 1 0,0 1 0,0 0 0,-30 8 0,-29 1 0,-220-7 0,166-5 0,130 2 0,-16 1 0,0-2 0,0 0 0,-20-4 0,31 4 0,0-1 0,0 1 0,0-1 0,0 0 0,1-1 0,-1 1 0,1-1 0,-1 0 0,1 0 0,0 0 0,0 0 0,0-1 0,1 0 0,-4-4 0,-5-7 0,0-1 0,-1 0 0,-21-20 0,32 35 0,0-1 0,0 0 0,1 1 0,-1-1 0,1 0 0,-1 0 0,1 0 0,0 0 0,0 0 0,0 0 0,0 0 0,0 0 0,0 0 0,0 0 0,1-1 0,-1 1 0,1 0 0,0-1 0,0 1 0,-1 0 0,2-4 0,0-1 0,1 1 0,0-1 0,0 0 0,0 1 0,6-11 0,-4 10 0,-1 0 0,0 1 0,0-1 0,-1 0 0,0-1 0,1-8 0,-3 3 0,-1 1 0,0-1 0,0 1 0,-2 0 0,0-1 0,0 1 0,-1 0 0,0 0 0,-1 1 0,0-1 0,-11-15 0,-9-13 0,-49-58 0,34 51 0,-68-63 0,102 105 0,-1-1 0,1 0 0,0-1 0,0 1 0,-8-15 0,13 18 0,-1-1 0,1 0 0,0 0 0,0 0 0,0 0 0,0 0 0,1 1 0,-1-2 0,1 1 0,0 0 0,1 0 0,-1 0 0,1 0 0,1-7 0,1 2 0,-1 0 0,-1 0 0,0-1 0,0 1 0,-1-18 0,0 24 0,0 1 0,-1 0 0,1 0 0,-1 0 0,0 0 0,1 0 0,-1 0 0,0 0 0,0 0 0,0 0 0,0 1 0,-1-1 0,1 0 0,0 1 0,-1-1 0,1 1 0,-1-1 0,1 1 0,-1-1 0,0 1 0,0 0 0,0 0 0,1 0 0,-1 0 0,0 0 0,0 1 0,0-1 0,0 1 0,-1-1 0,1 1 0,-4-1 0,-19 0 0,-1 0 0,1 2 0,-34 4 0,-78 19 0,113-19 0,-493 118 0,394-81 0,-191 92 0,301-128 0,-1 0 0,1 1 0,1 0 0,-1 1 0,1 0 0,1 1 0,0 1 0,0-1 0,-13 17 0,23-26 0,0 1 0,1 0 0,-1-1 0,1 1 0,-1 0 0,1-1 0,-1 1 0,1 0 0,-1-1 0,1 1 0,0 0 0,-1 0 0,1 0 0,0-1 0,-1 1 0,1 0 0,0 0 0,0 0 0,0 0 0,0 0 0,0-1 0,0 1 0,0 0 0,0 0 0,1 0 0,-1 0 0,0-1 0,0 1 0,1 0 0,-1 0 0,0 0 0,1-1 0,-1 1 0,1 0 0,-1 0 0,1-1 0,-1 1 0,1-1 0,-1 1 0,1 0 0,0-1 0,-1 1 0,1-1 0,0 1 0,0-1 0,-1 0 0,1 1 0,0-1 0,0 0 0,0 1 0,-1-1 0,1 0 0,0 0 0,2 0 0,1 1 0,1-1 0,-1 1 0,1-1 0,0 0 0,-1-1 0,1 1 0,0-1 0,-1 0 0,8-2 0,0-2-341,-1-1 0,0 0-1,15-12 1,33-28-6485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12T17:17:41.619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1,'4'0,"7"0,5 0,4 0,8 0,4 0,0 0,4 0,0 0,3 0,-1 0,2 0,-2 0,-2 0,1 0,3 0,-1 0,-6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12T17:17:42.780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1 77,'132'0,"565"-26,-358-17,-297 38,1 3,0 1,0 3,55 8,168 43,-159-29,33 6,-9-4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12T17:17:43.852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1 71,'0'-9,"4"-3,6 1,6 2,4 2,4 3,6-2,2-1,-12 1,-15 7,-12 15,-6 15,1 14,5 14,10 9,3-2,2-12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12T17:17:44.786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1,'4'0,"15"0,26 4,27 6,29 6,9 0,4-3,-4-4,-16-2,-20-4,-18-1,-19 2,-24 2,-23 3,-23 5,-24 5,-2-2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12T17:17:45.742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0,'465'16,"-228"-8,-77-4,-68 5,-53-4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12T18:31:08.385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1 26,'109'-2,"121"4,-154 11,-59-9,-1-1,1-1,0 0,0-1,30-2,-44 1,-1-1,1 0,0 0,0 0,-1 0,1-1,0 1,-1-1,1 1,-1-1,0 0,0 0,0 0,0 0,3-4,11-17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12T18:31:10.069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1,'4'0,"6"0,6 0,0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12T17:16:53.277"/>
    </inkml:context>
    <inkml:brush xml:id="br0">
      <inkml:brushProperty name="width" value="0.1" units="cm"/>
      <inkml:brushProperty name="height" value="0.1" units="cm"/>
      <inkml:brushProperty name="color" value="#5B2D90"/>
    </inkml:brush>
  </inkml:definitions>
  <inkml:trace contextRef="#ctx0" brushRef="#br0">2390 1 24575,'-6'154'0,"3"-131"0,-1 1 0,0 0 0,-2-1 0,-11 30 0,11-41 0,0 1 0,-1-1 0,0-1 0,-1 1 0,-1-1 0,1 0 0,-2-1 0,0 0 0,0-1 0,0 0 0,-19 12 0,10-9 0,0-1 0,-1-1 0,1-1 0,-2 0 0,1-2 0,-35 8 0,10-5 0,-1-1 0,-78 3 0,-12 0 0,9 0 0,-359-10 0,246-4 0,205 0 0,0-1 0,1-2 0,-54-15 0,26 6 0,19 8 0,0 1 0,-1 2 0,0 3 0,-67 6 0,102-4 0,-1-1 0,1 2 0,0-1 0,1 1 0,-1 0 0,0 1 0,1 0 0,0 1 0,0-1 0,0 2 0,1-1 0,-1 1 0,1 0 0,1 0 0,-7 9 0,0-1 0,2 1 0,0 0 0,1 1 0,0 0 0,1 0 0,-10 29 0,15-30 0,0-1 0,-4 29 0,6-28 0,0 0 0,-9 24 0,3-18 0,-3 5 0,2 1 0,0 0 0,2 0 0,0 1 0,2 0 0,-1 31 0,6-57 0,-2 32 0,3 0 0,6 55 0,-5-79 0,0 1 0,1-1 0,0 0 0,1 0 0,0 0 0,0 0 0,1-1 0,0 0 0,1 0 0,0 0 0,1 0 0,11 11 0,11 5 0,2-2 0,0 0 0,2-2 0,0-2 0,1-1 0,50 19 0,-62-29 0,1 0 0,-1-2 0,1-1 0,0-1 0,41 3 0,118-10 0,-78 0 0,415 18 0,269-2 0,-488-15 0,692 2 0,-964-2 0,0-1 0,-1-2 0,0 0 0,0-2 0,0-1 0,-1-1 0,44-22 0,-56 24 0,-1 0 0,-1 0 0,1-1 0,-1-1 0,0 0 0,-1 0 0,0-1 0,-1-1 0,0 0 0,-1 0 0,0-1 0,-1 0 0,0 0 0,0-1 0,-2 0 0,0-1 0,0 1 0,7-28 0,-8 17 0,16-47 0,-17 62 0,1 0 0,0 0 0,0 0 0,0 1 0,1 0 0,1 0 0,-1 0 0,9-6 0,75-63 0,-50 45 0,39-42 0,-67 61 0,0 0 0,-1-2 0,-1 1 0,0-1 0,-1-1 0,-1 0 0,7-17 0,-9 17 0,-1-1 0,-1 0 0,0 0 0,-1 0 0,-1 0 0,-1-1 0,-1-19 0,-2 6 0,-1 0 0,-2 1 0,-9-34 0,13 62 0,-2-9 0,0 0 0,1 0 0,0 0 0,1-1 0,0-14 0,1 23 0,0 0 0,1 0 0,-1 0 0,1 0 0,0 1 0,0-1 0,0 0 0,0 1 0,0-1 0,1 1 0,-1-1 0,1 1 0,0 0 0,0-1 0,-1 1 0,1 0 0,1 0 0,-1 0 0,0 1 0,0-1 0,1 1 0,-1-1 0,1 1 0,-1-1 0,5 0 0,19-8 0,-14 6 0,-1 0 0,0-1 0,0 0 0,0-1 0,13-9 0,-21 13 0,-1-1 0,1 1 0,0-1 0,-1 0 0,0 0 0,1 0 0,-1 0 0,0 0 0,-1 0 0,1-1 0,-1 1 0,1-1 0,-1 1 0,0-1 0,0 1 0,0-1 0,-1 0 0,0 0 0,1 1 0,-1-1 0,0 0 0,-1-4 0,0 4 0,0 0 0,0-1 0,0 1 0,0 0 0,-1 0 0,1 0 0,-1 0 0,0 0 0,0 0 0,-1 0 0,1 1 0,-1-1 0,0 1 0,0 0 0,0 0 0,0 0 0,-1 0 0,1 0 0,-1 1 0,0-1 0,1 1 0,-1 0 0,-6-2 0,-10-3 0,0 0 0,0 1 0,-37-5 0,21 4 0,-64-8 0,0 3 0,-168 3 0,47 4 0,-194-12 0,322 5-35,-18-2 158,101 13-285,0 1 1,0 0 0,0 1-1,0 0 1,0 1-1,1 0 1,-1 1-1,-12 4 1,0 5-6665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12T17:17:01.794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0,'0'0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12T17:17:03.474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2 305,'0'-20,"-1"12,1-1,0 0,1 1,1-10,-2 16,1 0,0 0,-1-1,1 1,0 0,0 0,0 0,0 0,1 1,-1-1,0 0,1 0,-1 1,1-1,0 1,-1-1,1 1,0 0,0 0,3-2,3 1,-1-1,1 2,0-1,-1 1,1 0,0 1,0 0,0 0,11 2,4 1,44 13,-64-15,1 0,-1 0,0 1,0-1,1 1,-1-1,0 1,0 0,5 5,-8-7,1 1,-1 0,1 0,-1 0,0 0,1-1,-1 1,0 0,0 0,1 0,-1 0,0 0,0 0,0 0,0 0,0 0,0 0,0 0,-1 0,1-1,0 1,0 0,-1 0,1 0,-1 0,1 0,-1-1,1 1,-1 0,1 0,-1-1,0 1,1 0,-1-1,0 1,0 0,-1 0,-8 10,1 0,0 0,1 1,0 0,1 1,0-1,1 1,0 1,-5 18,11-31,0 0,-1-1,1 1,0 0,0 0,0 0,-1-1,1 1,0 0,0 0,0-1,0 1,0 0,1 0,-1-1,0 1,0 0,0 0,1-1,-1 1,0 0,1 0,-1-1,1 1,-1-1,1 1,0 0,0 0,0-1,0 0,0 1,0-1,0 0,0 0,1 0,-1 0,0 0,0 0,0 0,0 0,0 0,1-1,-1 1,1-1,49-23,-45 21,25-13,0 2,1 1,1 1,40-8,137-18,-168 32,-37 6,0-1,0 0,0 0,0-1,-1 1,1-1,0 0,-1 0,7-5,-10 7,0-1,-1 0,1 0,0 1,0-1,-1 0,1 0,-1 0,1 0,-1 0,1 0,-1 0,0 0,1 0,-1 0,0 0,0 0,0 0,1-2,-2 1,1 0,-1 0,1-1,-1 1,0 0,0 0,0 0,0 0,0 0,0 0,-1 0,-1-2,-9-10,-1 1,0 1,0 0,-25-15,-66-37,75 47,-55-30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12T17:17:28.148"/>
    </inkml:context>
    <inkml:brush xml:id="br0">
      <inkml:brushProperty name="width" value="0.1" units="cm"/>
      <inkml:brushProperty name="height" value="0.1" units="cm"/>
      <inkml:brushProperty name="color" value="#5B2D90"/>
    </inkml:brush>
  </inkml:definitions>
  <inkml:trace contextRef="#ctx0" brushRef="#br0">676 243 24575,'15'602'0,"-13"-567"0,-1 0 0,-8 65 0,4-86 0,0 0 0,-1 0 0,0 0 0,-1 0 0,-1-1 0,0 0 0,0 0 0,-2 0 0,-14 19 0,-20 18 0,29-37 0,1 1 0,0 1 0,1 0 0,1 0 0,0 1 0,1 1 0,-11 27 0,13-18 0,2-1 0,0 1 0,1 0 0,1 38 0,9 108 0,0-48 0,-5-84 0,1-19 0,-2 0 0,0 0 0,-5 26 0,4-44 0,0 1 0,0-1 0,-1 1 0,1-1 0,-1 0 0,0 0 0,0 0 0,0 0 0,0 0 0,-1 0 0,1 0 0,-1-1 0,0 1 0,0-1 0,0 0 0,-3 2 0,-14 13 0,20-17 0,0 0 0,0 0 0,0 0 0,-1 0 0,1 1 0,0-1 0,0 0 0,0 0 0,0 0 0,0 0 0,0 0 0,-1 1 0,1-1 0,0 0 0,0 0 0,0 0 0,0 0 0,0 1 0,0-1 0,0 0 0,0 0 0,0 0 0,0 1 0,0-1 0,0 0 0,0 0 0,0 0 0,0 1 0,0-1 0,0 0 0,0 0 0,0 0 0,0 0 0,0 1 0,0-1 0,0 0 0,0 0 0,0 0 0,1 0 0,-1 1 0,0-1 0,0 0 0,0 0 0,0 0 0,0 0 0,1 0 0,-1 1 0,0-1 0,0 0 0,0 0 0,0 0 0,1 0 0,-1 0 0,0 0 0,0 0 0,0 0 0,0 0 0,1 0 0,14 3 0,-14-3 0,46 1 0,0-2 0,74-11 0,4-1 0,492 7 0,-350 9 0,546 12 0,-174-4 0,-633-11 0,1 0 0,0-1 0,0 1 0,0-1 0,0-1 0,9-2 0,-14 3 0,1 0 0,-1 0 0,0 0 0,0 0 0,0-1 0,-1 1 0,1-1 0,0 1 0,0-1 0,-1 0 0,1 0 0,-1 1 0,0-1 0,1 0 0,-1 0 0,0 0 0,0-1 0,0 1 0,0 0 0,-1 0 0,1 0 0,-1-1 0,1-2 0,2-26 0,-1 1 0,-2-1 0,-5-38 0,2 27 0,-1-3 0,-2 0 0,-3 0 0,-1 1 0,-2 0 0,-27-63 0,-1 17 0,-78-125 0,110 200 0,-2 1 0,0 0 0,0 0 0,-22-21 0,28 31 0,0 1 0,0-1 0,-1 1 0,1 0 0,-1 0 0,0 1 0,0-1 0,0 1 0,0 0 0,0 1 0,0-1 0,-1 1 0,1 0 0,-1 0 0,1 1 0,0-1 0,-1 1 0,-10 2 0,6-1 0,1 1 0,-1 0 0,1 0 0,0 1 0,0 1 0,0-1 0,0 1 0,0 1 0,1 0 0,0 0 0,0 1 0,0-1 0,0 2 0,-8 9 0,9-10 0,-1 1 0,0-1 0,-1 0 0,1-1 0,-1 0 0,0 0 0,0-1 0,-1 0 0,1-1 0,-1 0 0,0-1 0,-11 2 0,-15 1 0,0-2 0,-38-2 0,45-1 0,-277-5 0,292 4 0,0 0 0,-1-1 0,1-1 0,0 0 0,0-1 0,1 0 0,-1-1 0,-15-9 0,24 11 0,-1 0 0,1-1 0,0 0 0,0 0 0,0 0 0,1-1 0,0 0 0,-1 0 0,2 0 0,-1 0 0,0 0 0,1-1 0,0 0 0,1 1 0,-1-1 0,1 0 0,0-1 0,1 1 0,-1 0 0,0-12 0,1 0 0,0 0 0,1 0 0,1 0 0,1 0 0,1 0 0,0 0 0,9-23 0,-8 27 0,1 1 0,1 0 0,0 0 0,1 0 0,0 1 0,1 0 0,0 1 0,1 0 0,20-20 0,35-18 0,-45 35 0,0 0 0,-1-1 0,32-34 0,-46 43 0,0 1 0,0-1 0,0 1 0,-1-1 0,0 0 0,0 0 0,-1-1 0,1 1 0,-1 0 0,-1-1 0,1 1 0,-1-1 0,0 0 0,-1 1 0,0-1 0,0 0 0,0 0 0,-2-9 0,-13-49 0,-31-88 0,14 54 0,30 92 0,0-1 0,-1 1 0,1 0 0,-2 0 0,1 0 0,-1 0 0,0 1 0,0-1 0,-1 1 0,-10-10 0,10 12 0,0 1 0,0-1 0,0 1 0,-1 0 0,0 0 0,0 1 0,0-1 0,0 1 0,0 1 0,0-1 0,0 1 0,0 0 0,-10 0 0,-41-2 0,-1 2 0,0 3 0,1 2 0,-1 2 0,1 3 0,1 3 0,0 2 0,1 2 0,-73 33 0,96-34 0,0-2 0,0-1 0,-1-2 0,-1-1 0,0-2 0,-60 6 0,-415-10 0,258-7 0,228 4-273,1-1 0,-1-1 0,0-1 0,-40-10 0,13-4-6553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12T17:17:04.219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0,'13'0,"9"5,4 5,4 1,0-1,-1-2,0-3,3-2,6-6,-5-2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12T17:17:06.318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1 80,'0'-4,"0"-7,8 0,13 0,6 3,8 3,7 2,9 2,9-4,-1-1,-6 1,-8 1,-15 1,-19 2,-18 0,-9 1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12T17:17:08.078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1,'5'0,"5"0,10 0,11 0,4 0,1 0,3 9,-6 2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12T17:17:08.998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0 50,'538'0,"-537"0,1 0,0 0,0 0,0 0,0 0,0 0,-1 0,1-1,0 1,0-1,0 1,3-3,-5 3,0-1,-1 1,1 0,0-1,0 1,0-1,0 1,0-1,0 1,-1 0,1-1,0 1,0-1,-1 1,1 0,0-1,-1 1,1 0,0-1,-1 1,1 0,0 0,-1-1,1 1,-1 0,1 0,0 0,-1 0,1-1,-1 1,-49-20,5 5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12T18:30:47.666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1,'335'16,"-181"8,290 85,-281-69,-149-33,-14 0,-23 6,-6-5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12T18:30:48.879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1 73,'1'0,"0"1,1-1,-1 1,0-1,1 0,-1 0,0 0,1 1,-1-1,0 0,1-1,-1 1,1 0,-1 0,0-1,1 1,-1 0,2-2,33-11,-23 8,27-16,-33 17,-1 0,1 0,0 1,0 0,8-3,3 3,0 1,0 0,0 1,0 1,0 0,0 2,0 0,0 1,32 9,5 6,90 42,-64-21,-44-19,0-2,2-2,79 22,-71-21,-26-6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12T18:30:49.852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1,'506'104,"-257"-33,-212-58,-1 2,-1 2,0 1,51 35,-81-49,0-1,0 1,0 1,-1-1,0 0,0 1,0 0,0 0,-1 0,0 1,0-1,0 1,-1 0,3 9,-3-1,0 0,-1 0,0 0,-1 0,-2 16,-1 8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12T18:30:51.096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0 3,'113'-2,"115"4,-210 1,0 1,-1 0,0 1,0 1,26 12,-27-11,0 0,1 0,0-2,0 0,28 3,73 8,-91-12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12T18:30:52.608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0 2,'3'0,"66"-2,0 4,0 3,104 20,-118-11,2-2,0-3,0-2,67 0,-53-9,103 12,-142-6,-1 2,-1 1,1 1,-1 1,52 25,-73-29,23 11,0-1,63 19,-87-31,-1-1,1 0,0-1,-1 0,1 0,0-1,0 1,0-2,0 1,-1-1,1-1,0 1,0-1,-1 0,1-1,-1 0,0 0,0-1,8-5,-14 8,1 0,0-1,-1 1,1-1,0 0,-1 0,0 1,0-1,1 0,-1 0,0 0,0 0,-1-1,1 1,0 0,-1 0,1 0,-1-1,0 1,0-4,-3-17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12T18:30:54.231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0,'34'3,"1"1,-1 1,0 2,0 2,45 17,-43-13,1-2,1-1,0-2,40 3,252-10,-141-5,-145 4,1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12T17:17:33.975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1 56,'141'1,"150"-3,-274 0,0-1,0-1,27-9,-31 9,0-1,0 2,1 0,0 1,25-2,-10 4,34-5,-43 2,0 1,0 1,0 1,36 4,-47-1,0 0,0 0,0 1,-1 1,1-1,-1 1,0 1,-1 0,1 0,-1 0,0 1,-1 0,0 0,0 1,0-1,-1 1,0 1,5 12,-8-12,-1 0,-1 0,0-1,0 1,0 0,-2 0,1 0,-1 0,0 0,0-1,-1 1,-1-1,1 0,-1 0,-1 0,1 0,-1-1,-8 10,6-11,0 0,0 0,-1-1,0 0,0 0,0-1,0 0,-1 0,0-1,1 0,-1-1,-12 2,-13 1,-65 2,82-7,-83-1,-170-25,256 25,1-1,0-1,-1 0,1-1,0 0,1-1,-1-1,1 0,0-1,0 0,1 0,0-1,-11-12,21 19,0 0,0 0,0 0,0 0,0 0,0-1,0 1,1 0,-1-1,0 1,1 0,-1-1,1 1,0-1,-1 1,1-1,0 1,0-1,0 1,0-1,0 1,0-1,1-1,0 0,0 1,1 0,-1 0,0 0,1 0,0 0,-1 0,1 0,0 0,0 0,0 1,4-3,5-2,0 0,1 1,0 0,19-5,19-1,1 2,77-4,6 0,67-24,-110 18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12T18:30:55.747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71 1,'-4'0,"-7"0,-5 0,-4 0,1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12T18:30:56.821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0 16,'5'-4,"9"-2,17 0,2 6,-4 7,-7 7,-7 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12T17:17:35.580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809 572,'-6'-6,"0"-1,1 0,0 0,0-1,0 0,1 0,0 0,-3-9,-1-10,-6-35,10 41,-1-1,-1 1,-11-24,-46-75,53 104,0 1,-2 1,1-1,-2 2,-18-18,25 28,0-1,1 1,-1 0,-1 0,1 1,0 0,-1 0,1 0,-1 1,1 0,-14-1,-10 2,-41 4,46-2,-5 2,1 0,-1 2,-38 14,-82 37,123-47,17-9,15-9,19-14,1 2,1 0,1 2,1 1,48-22,-70 37,0 0,1 0,0 1,-1 0,1 0,0 0,0 1,0 0,12 2,2 2,37 12,-33-8,346 91,-246-72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12T17:17:36.664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1,'253'13,"15"0,-254-13,23-1,-32 2,-18 3,-16 2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12T17:17:38.004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1 82,'9'-4,"11"-7,7 0,17-4,4 1,9 4,15 2,19 3,15 3,7 1,2 1,4 0,-1 1,-12 0,-14 4,-15 5,-25 6,-21 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12T17:17:38.918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0,'13'0,"13"0,21 0,27 0,33 0,20 0,15 0,-8 0,-18 0,-24 0,-23 4,-20 11,-13 7,-13 8,-10 8,-16 2,-12-1,-4-8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12T17:17:39.648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1 30,'11'-1,"0"0,0-1,19-5,23-3,377 1,-279 11,128-3,410 6,-6 45,-456-17,-32 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12T17:17:40.687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  <inkml:brushProperty name="ignorePressure" value="1"/>
    </inkml:brush>
  </inkml:definitions>
  <inkml:trace contextRef="#ctx0" brushRef="#br0">0 122,'977'0,"-963"0,1-1,-1 0,1-1,-1 0,0-1,18-7,-25 7,1 0,-1-1,0 0,0 0,0 0,0-1,-1 0,0-1,0 1,0-1,-1 0,7-9,7-18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A3173D9-2352-3972-5E6B-AB1F03EECF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903B581F-F14D-9F3E-924B-BB1F048992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40A3405-880E-C512-27F1-FB5B57192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7862F-C637-41F3-8814-7DB57B3EA480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D8AB492-0F3C-793C-8C5D-6DD14C033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0E2D13F-796B-90E4-0573-856766A39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35027-4FA9-4B32-81A0-D0244AFCE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908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3028103-E21A-E89B-1E4F-C184AAA83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82ECA80F-C7FB-4057-923F-2EBB48E9CD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48272BF-1D78-6C18-CBB2-5C709C31A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7862F-C637-41F3-8814-7DB57B3EA480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35E5DDE-95DF-C07A-8C05-D1F46C340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BA54105-A588-AEBA-65F8-0695668DF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35027-4FA9-4B32-81A0-D0244AFCE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12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5864CFD0-C62E-DB11-A68E-5D28EFB79F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E1CA4130-3DBE-3643-C7F0-DC61428C69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C84744A-C266-8B5F-B14C-315605368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7862F-C637-41F3-8814-7DB57B3EA480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233C018-9C02-98BC-BF5F-006BDD482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D65905C-AB3E-8C77-4172-59F0F07C8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35027-4FA9-4B32-81A0-D0244AFCE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431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B341723-4862-E732-0512-C5403D76A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CF7ED92-2287-E8D5-3E54-E7A152120C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C78A713-8B11-E4EC-56C5-89C4F0951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7862F-C637-41F3-8814-7DB57B3EA480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02F4070-2AA5-65A2-57B4-C27D99D49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A3CCB18-CE69-D19F-27EB-E8229A90B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35027-4FA9-4B32-81A0-D0244AFCE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799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076DAEB-CE6B-7416-47D4-2CBED2EFF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93BA8B5-E974-50CA-0BE8-C38ECEB176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F8403B4-C898-D88F-0420-89D1A7566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7862F-C637-41F3-8814-7DB57B3EA480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BFDC81E-214A-50B8-03A4-B8E596D3A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204F164-DAD2-54F2-882D-1A965D0F0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35027-4FA9-4B32-81A0-D0244AFCE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339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6D7D521-296F-8EF6-1F3E-091385D5A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4093C25-13B5-ED76-B45A-53B3AB493A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6A76BA53-308D-C36F-61AB-5266D8CE62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E4D77FD7-F225-E291-5913-6E03DB07A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7862F-C637-41F3-8814-7DB57B3EA480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C1E8E10-F9EA-C704-EA5C-F4DDE3B0E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49F1B7D0-0B98-6F50-25C4-149382821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35027-4FA9-4B32-81A0-D0244AFCE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785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771E3D1-700A-9A9F-72B3-F06FC09B1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89082552-4726-2BD6-CDB5-9EDF80A298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3D697754-7900-16D8-DF0F-3093341E13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A1F81D34-AC64-0DD0-ED24-DD5F451301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8A34126E-C3C9-50D8-3381-57C5EEE35B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8D711C31-0555-46E5-EC8A-B362E7BC3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7862F-C637-41F3-8814-7DB57B3EA480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2A39C1CB-7D58-48F0-E365-E9671B8CF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45D3267D-5C1B-FFC4-7D28-BE7F6722B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35027-4FA9-4B32-81A0-D0244AFCE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710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8155218-E6E8-C2E1-A9A8-7B4B2F396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F50E705B-12AD-A72F-3E30-5C0E6082A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7862F-C637-41F3-8814-7DB57B3EA480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69B5B455-C0D1-5D95-5A16-4DD09C718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0D8CA22C-D8E7-148A-A74A-AEC8F4F4C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35027-4FA9-4B32-81A0-D0244AFCE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403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8DFAA9CB-543E-4B0A-7DB4-CBA6C2674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7862F-C637-41F3-8814-7DB57B3EA480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C264E485-E79B-EF0A-8E9B-F65E50D60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73815500-7A1C-2129-6B37-6F45256FB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35027-4FA9-4B32-81A0-D0244AFCE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477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C8FD361-0CB7-DC02-F20E-085306162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B19EADF-9D96-5980-75BD-8373D58610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B9611BB4-6A2A-5B3C-109B-118A707680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F8C8017-D2F7-8440-4DD7-5A847C877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7862F-C637-41F3-8814-7DB57B3EA480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F231C38E-53B6-CA42-458D-EDD3388F7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2F1BEF4-AA24-8368-F252-3F3D667B3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35027-4FA9-4B32-81A0-D0244AFCE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453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9543DB7-0927-7479-8179-1F008AB79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10E8BADA-F396-2FFA-B09C-73C81CDB7E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F561593-2ACA-88C1-A597-A9E2A764C4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145B2C54-6403-3753-BD97-DCA73F607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7862F-C637-41F3-8814-7DB57B3EA480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4152DB63-08EA-5751-4A1D-5B7272020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616E304F-127C-6350-6625-26B347890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35027-4FA9-4B32-81A0-D0244AFCE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490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3C8D6677-3CFE-1E02-BE89-34E23699E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AB7C547-56AE-15AE-9EF3-1D0B9F6DCE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5B1F32B-89C0-DC3F-FA12-CA8895E6A5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57862F-C637-41F3-8814-7DB57B3EA480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1C78CAC-4819-71D8-D36B-BABF2579E4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EAB6AA5-6DDD-A2FC-F3A1-86E52C0073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35027-4FA9-4B32-81A0-D0244AFCE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664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link.springer.com/book/10.1007/978-3-642-17937-2#author-0-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link.springer.com/book/10.1007/978-3-642-17937-2#author-0-1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customXml" Target="../ink/ink6.xml"/><Relationship Id="rId18" Type="http://schemas.openxmlformats.org/officeDocument/2006/relationships/image" Target="../media/image13.png"/><Relationship Id="rId26" Type="http://schemas.openxmlformats.org/officeDocument/2006/relationships/image" Target="../media/image17.png"/><Relationship Id="rId3" Type="http://schemas.openxmlformats.org/officeDocument/2006/relationships/customXml" Target="../ink/ink1.xml"/><Relationship Id="rId21" Type="http://schemas.openxmlformats.org/officeDocument/2006/relationships/customXml" Target="../ink/ink10.xml"/><Relationship Id="rId34" Type="http://schemas.openxmlformats.org/officeDocument/2006/relationships/image" Target="../media/image21.png"/><Relationship Id="rId7" Type="http://schemas.openxmlformats.org/officeDocument/2006/relationships/customXml" Target="../ink/ink3.xml"/><Relationship Id="rId12" Type="http://schemas.openxmlformats.org/officeDocument/2006/relationships/image" Target="../media/image10.png"/><Relationship Id="rId17" Type="http://schemas.openxmlformats.org/officeDocument/2006/relationships/customXml" Target="../ink/ink8.xml"/><Relationship Id="rId25" Type="http://schemas.openxmlformats.org/officeDocument/2006/relationships/customXml" Target="../ink/ink12.xml"/><Relationship Id="rId33" Type="http://schemas.openxmlformats.org/officeDocument/2006/relationships/customXml" Target="../ink/ink15.xml"/><Relationship Id="rId2" Type="http://schemas.openxmlformats.org/officeDocument/2006/relationships/image" Target="../media/image5.png"/><Relationship Id="rId16" Type="http://schemas.openxmlformats.org/officeDocument/2006/relationships/image" Target="../media/image12.png"/><Relationship Id="rId20" Type="http://schemas.openxmlformats.org/officeDocument/2006/relationships/image" Target="../media/image14.png"/><Relationship Id="rId29" Type="http://schemas.openxmlformats.org/officeDocument/2006/relationships/customXml" Target="../ink/ink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customXml" Target="../ink/ink5.xml"/><Relationship Id="rId24" Type="http://schemas.openxmlformats.org/officeDocument/2006/relationships/image" Target="../media/image16.png"/><Relationship Id="rId32" Type="http://schemas.openxmlformats.org/officeDocument/2006/relationships/image" Target="../media/image20.emf"/><Relationship Id="rId5" Type="http://schemas.openxmlformats.org/officeDocument/2006/relationships/customXml" Target="../ink/ink2.xml"/><Relationship Id="rId15" Type="http://schemas.openxmlformats.org/officeDocument/2006/relationships/customXml" Target="../ink/ink7.xml"/><Relationship Id="rId23" Type="http://schemas.openxmlformats.org/officeDocument/2006/relationships/customXml" Target="../ink/ink11.xml"/><Relationship Id="rId28" Type="http://schemas.openxmlformats.org/officeDocument/2006/relationships/image" Target="../media/image18.png"/><Relationship Id="rId36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customXml" Target="../ink/ink9.xml"/><Relationship Id="rId31" Type="http://schemas.openxmlformats.org/officeDocument/2006/relationships/oleObject" Target="../embeddings/oleObject1.bin"/><Relationship Id="rId4" Type="http://schemas.openxmlformats.org/officeDocument/2006/relationships/image" Target="../media/image6.png"/><Relationship Id="rId9" Type="http://schemas.openxmlformats.org/officeDocument/2006/relationships/customXml" Target="../ink/ink4.xml"/><Relationship Id="rId14" Type="http://schemas.openxmlformats.org/officeDocument/2006/relationships/image" Target="../media/image11.png"/><Relationship Id="rId22" Type="http://schemas.openxmlformats.org/officeDocument/2006/relationships/image" Target="../media/image15.png"/><Relationship Id="rId27" Type="http://schemas.openxmlformats.org/officeDocument/2006/relationships/customXml" Target="../ink/ink13.xml"/><Relationship Id="rId30" Type="http://schemas.openxmlformats.org/officeDocument/2006/relationships/image" Target="../media/image19.png"/><Relationship Id="rId35" Type="http://schemas.openxmlformats.org/officeDocument/2006/relationships/customXml" Target="../ink/ink16.xml"/><Relationship Id="rId8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customXml" Target="../ink/ink22.xml"/><Relationship Id="rId18" Type="http://schemas.openxmlformats.org/officeDocument/2006/relationships/image" Target="../media/image31.emf"/><Relationship Id="rId26" Type="http://schemas.openxmlformats.org/officeDocument/2006/relationships/image" Target="../media/image35.png"/><Relationship Id="rId3" Type="http://schemas.openxmlformats.org/officeDocument/2006/relationships/customXml" Target="../ink/ink17.xml"/><Relationship Id="rId21" Type="http://schemas.openxmlformats.org/officeDocument/2006/relationships/customXml" Target="../ink/ink25.xml"/><Relationship Id="rId34" Type="http://schemas.openxmlformats.org/officeDocument/2006/relationships/image" Target="../media/image39.png"/><Relationship Id="rId7" Type="http://schemas.openxmlformats.org/officeDocument/2006/relationships/customXml" Target="../ink/ink19.xml"/><Relationship Id="rId12" Type="http://schemas.openxmlformats.org/officeDocument/2006/relationships/image" Target="../media/image28.png"/><Relationship Id="rId17" Type="http://schemas.openxmlformats.org/officeDocument/2006/relationships/oleObject" Target="../embeddings/oleObject2.bin"/><Relationship Id="rId25" Type="http://schemas.openxmlformats.org/officeDocument/2006/relationships/customXml" Target="../ink/ink27.xml"/><Relationship Id="rId33" Type="http://schemas.openxmlformats.org/officeDocument/2006/relationships/customXml" Target="../ink/ink31.xml"/><Relationship Id="rId2" Type="http://schemas.openxmlformats.org/officeDocument/2006/relationships/image" Target="../media/image23.png"/><Relationship Id="rId16" Type="http://schemas.openxmlformats.org/officeDocument/2006/relationships/image" Target="../media/image30.png"/><Relationship Id="rId20" Type="http://schemas.openxmlformats.org/officeDocument/2006/relationships/image" Target="../media/image32.png"/><Relationship Id="rId29" Type="http://schemas.openxmlformats.org/officeDocument/2006/relationships/customXml" Target="../ink/ink2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11" Type="http://schemas.openxmlformats.org/officeDocument/2006/relationships/customXml" Target="../ink/ink21.xml"/><Relationship Id="rId24" Type="http://schemas.openxmlformats.org/officeDocument/2006/relationships/image" Target="../media/image34.png"/><Relationship Id="rId32" Type="http://schemas.openxmlformats.org/officeDocument/2006/relationships/image" Target="../media/image38.png"/><Relationship Id="rId5" Type="http://schemas.openxmlformats.org/officeDocument/2006/relationships/customXml" Target="../ink/ink18.xml"/><Relationship Id="rId15" Type="http://schemas.openxmlformats.org/officeDocument/2006/relationships/customXml" Target="../ink/ink23.xml"/><Relationship Id="rId23" Type="http://schemas.openxmlformats.org/officeDocument/2006/relationships/customXml" Target="../ink/ink26.xml"/><Relationship Id="rId28" Type="http://schemas.openxmlformats.org/officeDocument/2006/relationships/image" Target="../media/image36.png"/><Relationship Id="rId10" Type="http://schemas.openxmlformats.org/officeDocument/2006/relationships/image" Target="../media/image27.png"/><Relationship Id="rId19" Type="http://schemas.openxmlformats.org/officeDocument/2006/relationships/customXml" Target="../ink/ink24.xml"/><Relationship Id="rId31" Type="http://schemas.openxmlformats.org/officeDocument/2006/relationships/customXml" Target="../ink/ink30.xml"/><Relationship Id="rId4" Type="http://schemas.openxmlformats.org/officeDocument/2006/relationships/image" Target="../media/image24.png"/><Relationship Id="rId9" Type="http://schemas.openxmlformats.org/officeDocument/2006/relationships/customXml" Target="../ink/ink20.xml"/><Relationship Id="rId14" Type="http://schemas.openxmlformats.org/officeDocument/2006/relationships/image" Target="../media/image29.png"/><Relationship Id="rId22" Type="http://schemas.openxmlformats.org/officeDocument/2006/relationships/image" Target="../media/image33.png"/><Relationship Id="rId27" Type="http://schemas.openxmlformats.org/officeDocument/2006/relationships/customXml" Target="../ink/ink28.xml"/><Relationship Id="rId30" Type="http://schemas.openxmlformats.org/officeDocument/2006/relationships/image" Target="../media/image37.png"/><Relationship Id="rId8" Type="http://schemas.openxmlformats.org/officeDocument/2006/relationships/image" Target="../media/image2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0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9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EBC04D7-EA39-02A2-41D6-3E0930CB98B5}"/>
              </a:ext>
            </a:extLst>
          </p:cNvPr>
          <p:cNvSpPr txBox="1"/>
          <p:nvPr/>
        </p:nvSpPr>
        <p:spPr>
          <a:xfrm>
            <a:off x="88775" y="682946"/>
            <a:ext cx="6396865" cy="42043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dirty="0"/>
              <a:t>Η </a:t>
            </a:r>
            <a:r>
              <a:rPr lang="el-GR" b="1" dirty="0"/>
              <a:t>καλύτερη επιλογή</a:t>
            </a:r>
            <a:r>
              <a:rPr lang="en-US" b="1" dirty="0"/>
              <a:t> </a:t>
            </a:r>
            <a:r>
              <a:rPr lang="el-GR" b="1" dirty="0"/>
              <a:t>για</a:t>
            </a:r>
            <a:r>
              <a:rPr lang="en-US" b="1" dirty="0"/>
              <a:t> τη θέση ενός φράγματος</a:t>
            </a:r>
            <a:r>
              <a:rPr lang="en-US" dirty="0"/>
              <a:t>, το οποίο θα κατασκευαστεί σε λεκάνη απορροής, βασίζεται σε τρία κριτήρια: </a:t>
            </a:r>
            <a:endParaRPr lang="el-GR" dirty="0"/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l-GR" dirty="0"/>
              <a:t>στο καθαρό</a:t>
            </a:r>
            <a:r>
              <a:rPr lang="en-US" dirty="0"/>
              <a:t> όφελος (σε εκατομμύρια δολάρια),</a:t>
            </a:r>
            <a:endParaRPr lang="el-GR" dirty="0"/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l-GR" dirty="0"/>
              <a:t>στον αριθμό</a:t>
            </a:r>
            <a:r>
              <a:rPr lang="en-US" dirty="0"/>
              <a:t> δικαιούχων (σε χιλιάδες άτομα) και</a:t>
            </a:r>
            <a:endParaRPr lang="el-GR" dirty="0"/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l-GR" dirty="0"/>
              <a:t>στην</a:t>
            </a:r>
            <a:r>
              <a:rPr lang="en-US" dirty="0"/>
              <a:t> γεωλογική σταθερότητα (σε υποκειμενική κλίμακα μεταξύ 0 και 100).</a:t>
            </a:r>
            <a:endParaRPr lang="el-GR" dirty="0"/>
          </a:p>
          <a:p>
            <a:pPr algn="just">
              <a:lnSpc>
                <a:spcPct val="150000"/>
              </a:lnSpc>
            </a:pPr>
            <a:r>
              <a:rPr lang="el-GR" dirty="0"/>
              <a:t>Οι</a:t>
            </a:r>
            <a:r>
              <a:rPr lang="en-US" dirty="0"/>
              <a:t> </a:t>
            </a:r>
            <a:r>
              <a:rPr lang="el-GR" dirty="0"/>
              <a:t>εναλλακτικές</a:t>
            </a:r>
            <a:r>
              <a:rPr lang="en-US" dirty="0"/>
              <a:t> τοποθεσίες φαίνονται στο </a:t>
            </a:r>
            <a:r>
              <a:rPr lang="el-GR" dirty="0"/>
              <a:t>διπλανό σχήμα.</a:t>
            </a:r>
            <a:r>
              <a:rPr lang="en-US" dirty="0"/>
              <a:t> Τα </a:t>
            </a:r>
            <a:r>
              <a:rPr lang="el-GR" dirty="0"/>
              <a:t>διανύσματα</a:t>
            </a:r>
            <a:r>
              <a:rPr lang="en-US" dirty="0"/>
              <a:t> αξιολόγησης για τις τέσσερις εναλλακτικές θέσεις δίνονται στις στήλες του Πίνακα 1 Καμία από τις εναλλακτικές δεν κυριαρχεί σε όλες τις άλλες.</a:t>
            </a:r>
          </a:p>
        </p:txBody>
      </p:sp>
      <p:pic>
        <p:nvPicPr>
          <p:cNvPr id="7" name="Εικόνα 6">
            <a:extLst>
              <a:ext uri="{FF2B5EF4-FFF2-40B4-BE49-F238E27FC236}">
                <a16:creationId xmlns:a16="http://schemas.microsoft.com/office/drawing/2014/main" id="{EB3CC628-078B-3529-28A6-85CB6010DB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5466" y="72078"/>
            <a:ext cx="4367952" cy="4225110"/>
          </a:xfrm>
          <a:prstGeom prst="rect">
            <a:avLst/>
          </a:prstGeom>
        </p:spPr>
      </p:pic>
      <p:sp>
        <p:nvSpPr>
          <p:cNvPr id="8" name="Ορθογώνιο 7">
            <a:extLst>
              <a:ext uri="{FF2B5EF4-FFF2-40B4-BE49-F238E27FC236}">
                <a16:creationId xmlns:a16="http://schemas.microsoft.com/office/drawing/2014/main" id="{56B5AF58-3B96-611D-15C2-7AF0553CDD8E}"/>
              </a:ext>
            </a:extLst>
          </p:cNvPr>
          <p:cNvSpPr/>
          <p:nvPr/>
        </p:nvSpPr>
        <p:spPr>
          <a:xfrm>
            <a:off x="10076156" y="3084264"/>
            <a:ext cx="2027068" cy="16031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Όρια λεκάνης απορροής</a:t>
            </a:r>
          </a:p>
          <a:p>
            <a:r>
              <a:rPr lang="el-G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Ισοϋψείς</a:t>
            </a:r>
          </a:p>
          <a:p>
            <a:r>
              <a:rPr lang="el-G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Ποταμός</a:t>
            </a:r>
          </a:p>
          <a:p>
            <a:r>
              <a:rPr lang="el-G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Φράγμα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Πίνακας 8">
            <a:extLst>
              <a:ext uri="{FF2B5EF4-FFF2-40B4-BE49-F238E27FC236}">
                <a16:creationId xmlns:a16="http://schemas.microsoft.com/office/drawing/2014/main" id="{6305122B-6A36-FDD9-B894-925CF8310B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0568511"/>
              </p:ext>
            </p:extLst>
          </p:nvPr>
        </p:nvGraphicFramePr>
        <p:xfrm>
          <a:off x="7150894" y="4687410"/>
          <a:ext cx="4057095" cy="18754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81977">
                  <a:extLst>
                    <a:ext uri="{9D8B030D-6E8A-4147-A177-3AD203B41FA5}">
                      <a16:colId xmlns:a16="http://schemas.microsoft.com/office/drawing/2014/main" val="3958858180"/>
                    </a:ext>
                  </a:extLst>
                </a:gridCol>
                <a:gridCol w="705582">
                  <a:extLst>
                    <a:ext uri="{9D8B030D-6E8A-4147-A177-3AD203B41FA5}">
                      <a16:colId xmlns:a16="http://schemas.microsoft.com/office/drawing/2014/main" val="3781822643"/>
                    </a:ext>
                  </a:extLst>
                </a:gridCol>
                <a:gridCol w="705582">
                  <a:extLst>
                    <a:ext uri="{9D8B030D-6E8A-4147-A177-3AD203B41FA5}">
                      <a16:colId xmlns:a16="http://schemas.microsoft.com/office/drawing/2014/main" val="2410149701"/>
                    </a:ext>
                  </a:extLst>
                </a:gridCol>
                <a:gridCol w="881977">
                  <a:extLst>
                    <a:ext uri="{9D8B030D-6E8A-4147-A177-3AD203B41FA5}">
                      <a16:colId xmlns:a16="http://schemas.microsoft.com/office/drawing/2014/main" val="706436460"/>
                    </a:ext>
                  </a:extLst>
                </a:gridCol>
                <a:gridCol w="881977">
                  <a:extLst>
                    <a:ext uri="{9D8B030D-6E8A-4147-A177-3AD203B41FA5}">
                      <a16:colId xmlns:a16="http://schemas.microsoft.com/office/drawing/2014/main" val="2403342047"/>
                    </a:ext>
                  </a:extLst>
                </a:gridCol>
              </a:tblGrid>
              <a:tr h="375082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Κριτήρια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Ενναλακτικές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61564230"/>
                  </a:ext>
                </a:extLst>
              </a:tr>
              <a:tr h="375082">
                <a:tc v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Ε1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Ε2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Ε3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Ε4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48941022"/>
                  </a:ext>
                </a:extLst>
              </a:tr>
              <a:tr h="375082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Κ1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99.6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85.7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101.1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95.1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015600155"/>
                  </a:ext>
                </a:extLst>
              </a:tr>
              <a:tr h="375082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Κ2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84602835"/>
                  </a:ext>
                </a:extLst>
              </a:tr>
              <a:tr h="375082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Κ3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2211393"/>
                  </a:ext>
                </a:extLst>
              </a:tr>
            </a:tbl>
          </a:graphicData>
        </a:graphic>
      </p:graphicFrame>
      <p:sp>
        <p:nvSpPr>
          <p:cNvPr id="2" name="Επεξήγηση με παραλληλόγραμμο 1"/>
          <p:cNvSpPr/>
          <p:nvPr/>
        </p:nvSpPr>
        <p:spPr>
          <a:xfrm>
            <a:off x="1104900" y="5038725"/>
            <a:ext cx="5000625" cy="1524095"/>
          </a:xfrm>
          <a:prstGeom prst="wedgeRect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 </a:t>
            </a:r>
            <a:r>
              <a:rPr lang="en-US" dirty="0">
                <a:solidFill>
                  <a:schemeClr val="bg1">
                    <a:lumMod val="95000"/>
                  </a:schemeClr>
                </a:solidFill>
                <a:hlinkClick r:id="rId3"/>
              </a:rPr>
              <a:t>Mahdi </a:t>
            </a:r>
            <a:r>
              <a:rPr lang="en-US" dirty="0" err="1">
                <a:solidFill>
                  <a:schemeClr val="bg1">
                    <a:lumMod val="95000"/>
                  </a:schemeClr>
                </a:solidFill>
                <a:hlinkClick r:id="rId3"/>
              </a:rPr>
              <a:t>Zarghami</a:t>
            </a:r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, , </a:t>
            </a:r>
            <a:r>
              <a:rPr lang="en-US" dirty="0" err="1">
                <a:solidFill>
                  <a:schemeClr val="bg1">
                    <a:lumMod val="95000"/>
                  </a:schemeClr>
                </a:solidFill>
                <a:hlinkClick r:id="rId4"/>
              </a:rPr>
              <a:t>Ferenc</a:t>
            </a:r>
            <a:r>
              <a:rPr lang="en-US" dirty="0">
                <a:solidFill>
                  <a:schemeClr val="bg1">
                    <a:lumMod val="95000"/>
                  </a:schemeClr>
                </a:solidFill>
                <a:hlinkClick r:id="rId4"/>
              </a:rPr>
              <a:t> </a:t>
            </a:r>
            <a:r>
              <a:rPr lang="en-US" dirty="0" err="1">
                <a:solidFill>
                  <a:schemeClr val="bg1">
                    <a:lumMod val="95000"/>
                  </a:schemeClr>
                </a:solidFill>
                <a:hlinkClick r:id="rId4"/>
              </a:rPr>
              <a:t>Szidarovszky</a:t>
            </a:r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, 2011</a:t>
            </a:r>
            <a:r>
              <a:rPr lang="en-US" dirty="0"/>
              <a:t>. </a:t>
            </a:r>
            <a:r>
              <a:rPr lang="en-US" dirty="0" err="1"/>
              <a:t>Multicriteria</a:t>
            </a:r>
            <a:r>
              <a:rPr lang="en-US" dirty="0"/>
              <a:t> Analysis</a:t>
            </a:r>
          </a:p>
          <a:p>
            <a:r>
              <a:rPr lang="en-US" dirty="0"/>
              <a:t>Applications to Water and Environment Management</a:t>
            </a:r>
          </a:p>
          <a:p>
            <a:r>
              <a:rPr lang="en-US" dirty="0">
                <a:effectLst/>
              </a:rPr>
              <a:t> Springer</a:t>
            </a:r>
          </a:p>
        </p:txBody>
      </p:sp>
    </p:spTree>
    <p:extLst>
      <p:ext uri="{BB962C8B-B14F-4D97-AF65-F5344CB8AC3E}">
        <p14:creationId xmlns:p14="http://schemas.microsoft.com/office/powerpoint/2010/main" val="1403743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2173E50C-71AE-B582-C3CC-DC298D83A75E}"/>
              </a:ext>
            </a:extLst>
          </p:cNvPr>
          <p:cNvSpPr txBox="1"/>
          <p:nvPr/>
        </p:nvSpPr>
        <p:spPr>
          <a:xfrm>
            <a:off x="774576" y="467842"/>
            <a:ext cx="723308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Μέθοδοι βάσει απόστασης -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Distance Based Methods (DBM)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A92F194-0718-9329-C820-2ADA08D7B0F0}"/>
              </a:ext>
            </a:extLst>
          </p:cNvPr>
          <p:cNvSpPr txBox="1"/>
          <p:nvPr/>
        </p:nvSpPr>
        <p:spPr>
          <a:xfrm>
            <a:off x="377072" y="1406556"/>
            <a:ext cx="10843242" cy="880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l-GR" dirty="0">
                <a:cs typeface="Times New Roman" panose="02020603050405020304" pitchFamily="18" charset="0"/>
              </a:rPr>
              <a:t>Για</a:t>
            </a:r>
            <a:r>
              <a:rPr lang="en-US" dirty="0">
                <a:cs typeface="Times New Roman" panose="02020603050405020304" pitchFamily="18" charset="0"/>
              </a:rPr>
              <a:t> όλα τα κριτήρια, οι </a:t>
            </a:r>
            <a:r>
              <a:rPr 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ιδανικές συνιστώσες σημείου </a:t>
            </a:r>
            <a:r>
              <a:rPr lang="en-US" dirty="0">
                <a:cs typeface="Times New Roman" panose="02020603050405020304" pitchFamily="18" charset="0"/>
              </a:rPr>
              <a:t>είναι οι </a:t>
            </a:r>
            <a:r>
              <a:rPr 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μέγιστες τιμές </a:t>
            </a:r>
            <a:r>
              <a:rPr lang="el-GR" dirty="0">
                <a:solidFill>
                  <a:srgbClr val="FF0000"/>
                </a:solidFill>
                <a:cs typeface="Times New Roman" panose="02020603050405020304" pitchFamily="18" charset="0"/>
              </a:rPr>
              <a:t>ταυτόχρονα </a:t>
            </a:r>
            <a:r>
              <a:rPr lang="el-GR" dirty="0">
                <a:cs typeface="Times New Roman" panose="02020603050405020304" pitchFamily="18" charset="0"/>
              </a:rPr>
              <a:t>για όλα τα κριτήρια κάτι που δεν υπάρχει</a:t>
            </a:r>
            <a:r>
              <a:rPr lang="el-GR" dirty="0">
                <a:solidFill>
                  <a:srgbClr val="FF0000"/>
                </a:solidFill>
                <a:cs typeface="Times New Roman" panose="02020603050405020304" pitchFamily="18" charset="0"/>
              </a:rPr>
              <a:t>  </a:t>
            </a:r>
            <a:r>
              <a:rPr lang="en-US" dirty="0">
                <a:cs typeface="Times New Roman" panose="02020603050405020304" pitchFamily="18" charset="0"/>
              </a:rPr>
              <a:t>και οι </a:t>
            </a:r>
            <a:r>
              <a:rPr lang="en-US" dirty="0">
                <a:solidFill>
                  <a:srgbClr val="00B050"/>
                </a:solidFill>
                <a:cs typeface="Times New Roman" panose="02020603050405020304" pitchFamily="18" charset="0"/>
              </a:rPr>
              <a:t>συνιστώσες του ναδίρ </a:t>
            </a:r>
            <a:r>
              <a:rPr lang="en-US" dirty="0">
                <a:cs typeface="Times New Roman" panose="02020603050405020304" pitchFamily="18" charset="0"/>
              </a:rPr>
              <a:t>είναι οι πραγματικές </a:t>
            </a:r>
            <a:r>
              <a:rPr lang="en-US" dirty="0">
                <a:solidFill>
                  <a:srgbClr val="00B050"/>
                </a:solidFill>
                <a:cs typeface="Times New Roman" panose="02020603050405020304" pitchFamily="18" charset="0"/>
              </a:rPr>
              <a:t>ελάχιστες τιμές</a:t>
            </a:r>
            <a:r>
              <a:rPr lang="en-US" dirty="0">
                <a:cs typeface="Times New Roman" panose="02020603050405020304" pitchFamily="18" charset="0"/>
              </a:rPr>
              <a:t>. </a:t>
            </a:r>
          </a:p>
        </p:txBody>
      </p:sp>
      <p:graphicFrame>
        <p:nvGraphicFramePr>
          <p:cNvPr id="12" name="Πίνακας 11">
            <a:extLst>
              <a:ext uri="{FF2B5EF4-FFF2-40B4-BE49-F238E27FC236}">
                <a16:creationId xmlns:a16="http://schemas.microsoft.com/office/drawing/2014/main" id="{980068CC-6A0B-08BF-947A-68012F4594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6658088"/>
              </p:ext>
            </p:extLst>
          </p:nvPr>
        </p:nvGraphicFramePr>
        <p:xfrm>
          <a:off x="452604" y="2825529"/>
          <a:ext cx="6982357" cy="19021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48151">
                  <a:extLst>
                    <a:ext uri="{9D8B030D-6E8A-4147-A177-3AD203B41FA5}">
                      <a16:colId xmlns:a16="http://schemas.microsoft.com/office/drawing/2014/main" val="3958858180"/>
                    </a:ext>
                  </a:extLst>
                </a:gridCol>
                <a:gridCol w="784076">
                  <a:extLst>
                    <a:ext uri="{9D8B030D-6E8A-4147-A177-3AD203B41FA5}">
                      <a16:colId xmlns:a16="http://schemas.microsoft.com/office/drawing/2014/main" val="3781822643"/>
                    </a:ext>
                  </a:extLst>
                </a:gridCol>
                <a:gridCol w="1214324">
                  <a:extLst>
                    <a:ext uri="{9D8B030D-6E8A-4147-A177-3AD203B41FA5}">
                      <a16:colId xmlns:a16="http://schemas.microsoft.com/office/drawing/2014/main" val="2410149701"/>
                    </a:ext>
                  </a:extLst>
                </a:gridCol>
                <a:gridCol w="1517903">
                  <a:extLst>
                    <a:ext uri="{9D8B030D-6E8A-4147-A177-3AD203B41FA5}">
                      <a16:colId xmlns:a16="http://schemas.microsoft.com/office/drawing/2014/main" val="706436460"/>
                    </a:ext>
                  </a:extLst>
                </a:gridCol>
                <a:gridCol w="1517903">
                  <a:extLst>
                    <a:ext uri="{9D8B030D-6E8A-4147-A177-3AD203B41FA5}">
                      <a16:colId xmlns:a16="http://schemas.microsoft.com/office/drawing/2014/main" val="2403342047"/>
                    </a:ext>
                  </a:extLst>
                </a:gridCol>
              </a:tblGrid>
              <a:tr h="375082">
                <a:tc rowSpan="2"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l-G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Κριτήρια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 gridSpan="4"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l-G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Ενναλακτικές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61564230"/>
                  </a:ext>
                </a:extLst>
              </a:tr>
              <a:tr h="375082">
                <a:tc v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l-G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Ε1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l-G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Ε2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l-G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Ε3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l-G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Ε4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48941022"/>
                  </a:ext>
                </a:extLst>
              </a:tr>
              <a:tr h="37508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l-G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Κ1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l-G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99.6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l-G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85.7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l-G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101.1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l-G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95.1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015600155"/>
                  </a:ext>
                </a:extLst>
              </a:tr>
              <a:tr h="37508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l-G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Κ2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l-G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l-G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l-G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l-G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84602835"/>
                  </a:ext>
                </a:extLst>
              </a:tr>
              <a:tr h="37508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l-G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Κ3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l-G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l-G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l-G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l-G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2211393"/>
                  </a:ext>
                </a:extLst>
              </a:tr>
            </a:tbl>
          </a:graphicData>
        </a:graphic>
      </p:graphicFrame>
      <p:sp>
        <p:nvSpPr>
          <p:cNvPr id="13" name="Οβάλ 12">
            <a:extLst>
              <a:ext uri="{FF2B5EF4-FFF2-40B4-BE49-F238E27FC236}">
                <a16:creationId xmlns:a16="http://schemas.microsoft.com/office/drawing/2014/main" id="{08FB6091-4586-2076-4A0B-AEC4935C7603}"/>
              </a:ext>
            </a:extLst>
          </p:cNvPr>
          <p:cNvSpPr/>
          <p:nvPr/>
        </p:nvSpPr>
        <p:spPr>
          <a:xfrm>
            <a:off x="4231445" y="3660029"/>
            <a:ext cx="1038688" cy="372863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Οβάλ 13">
            <a:extLst>
              <a:ext uri="{FF2B5EF4-FFF2-40B4-BE49-F238E27FC236}">
                <a16:creationId xmlns:a16="http://schemas.microsoft.com/office/drawing/2014/main" id="{60F56180-CB96-1A4B-8170-748103AFA70E}"/>
              </a:ext>
            </a:extLst>
          </p:cNvPr>
          <p:cNvSpPr/>
          <p:nvPr/>
        </p:nvSpPr>
        <p:spPr>
          <a:xfrm>
            <a:off x="5745156" y="4010905"/>
            <a:ext cx="725011" cy="372863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Οβάλ 14">
            <a:extLst>
              <a:ext uri="{FF2B5EF4-FFF2-40B4-BE49-F238E27FC236}">
                <a16:creationId xmlns:a16="http://schemas.microsoft.com/office/drawing/2014/main" id="{1CF90435-5D41-CC3D-F573-8D7388C027C2}"/>
              </a:ext>
            </a:extLst>
          </p:cNvPr>
          <p:cNvSpPr/>
          <p:nvPr/>
        </p:nvSpPr>
        <p:spPr>
          <a:xfrm>
            <a:off x="2236928" y="4383768"/>
            <a:ext cx="725011" cy="372863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Οβάλ 17">
            <a:extLst>
              <a:ext uri="{FF2B5EF4-FFF2-40B4-BE49-F238E27FC236}">
                <a16:creationId xmlns:a16="http://schemas.microsoft.com/office/drawing/2014/main" id="{5C07D515-1196-AD9B-28C3-630ADD3B4AF6}"/>
              </a:ext>
            </a:extLst>
          </p:cNvPr>
          <p:cNvSpPr/>
          <p:nvPr/>
        </p:nvSpPr>
        <p:spPr>
          <a:xfrm>
            <a:off x="3104607" y="3618636"/>
            <a:ext cx="725011" cy="37286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Οβάλ 18">
            <a:extLst>
              <a:ext uri="{FF2B5EF4-FFF2-40B4-BE49-F238E27FC236}">
                <a16:creationId xmlns:a16="http://schemas.microsoft.com/office/drawing/2014/main" id="{80D251DE-4781-4768-8261-609ACF6548BC}"/>
              </a:ext>
            </a:extLst>
          </p:cNvPr>
          <p:cNvSpPr/>
          <p:nvPr/>
        </p:nvSpPr>
        <p:spPr>
          <a:xfrm>
            <a:off x="2236928" y="3981948"/>
            <a:ext cx="725011" cy="37286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Οβάλ 19">
            <a:extLst>
              <a:ext uri="{FF2B5EF4-FFF2-40B4-BE49-F238E27FC236}">
                <a16:creationId xmlns:a16="http://schemas.microsoft.com/office/drawing/2014/main" id="{121E9CDC-E5DC-6331-0593-1EF2C4113D14}"/>
              </a:ext>
            </a:extLst>
          </p:cNvPr>
          <p:cNvSpPr/>
          <p:nvPr/>
        </p:nvSpPr>
        <p:spPr>
          <a:xfrm>
            <a:off x="4249200" y="4354811"/>
            <a:ext cx="725011" cy="37286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E496654-2410-BC5D-7959-CB4DE0A2664B}"/>
              </a:ext>
            </a:extLst>
          </p:cNvPr>
          <p:cNvSpPr txBox="1"/>
          <p:nvPr/>
        </p:nvSpPr>
        <p:spPr>
          <a:xfrm>
            <a:off x="7909984" y="3012095"/>
            <a:ext cx="3310330" cy="1295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l-GR" dirty="0">
                <a:cs typeface="Times New Roman" panose="02020603050405020304" pitchFamily="18" charset="0"/>
              </a:rPr>
              <a:t>Άρα</a:t>
            </a:r>
            <a:r>
              <a:rPr lang="en-US" dirty="0">
                <a:cs typeface="Times New Roman" panose="02020603050405020304" pitchFamily="18" charset="0"/>
              </a:rPr>
              <a:t> το </a:t>
            </a:r>
            <a:r>
              <a:rPr lang="el-GR" dirty="0">
                <a:cs typeface="Times New Roman" panose="02020603050405020304" pitchFamily="18" charset="0"/>
              </a:rPr>
              <a:t>ιδανικό</a:t>
            </a:r>
            <a:r>
              <a:rPr lang="en-US" dirty="0">
                <a:cs typeface="Times New Roman" panose="02020603050405020304" pitchFamily="18" charset="0"/>
              </a:rPr>
              <a:t> σημείο και το ναδίρ είναι (</a:t>
            </a:r>
            <a:r>
              <a:rPr 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101</a:t>
            </a:r>
            <a:r>
              <a:rPr lang="el-GR" dirty="0">
                <a:solidFill>
                  <a:srgbClr val="FF0000"/>
                </a:solidFill>
                <a:cs typeface="Times New Roman" panose="02020603050405020304" pitchFamily="18" charset="0"/>
              </a:rPr>
              <a:t>.</a:t>
            </a:r>
            <a:r>
              <a:rPr 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1, 50, 70</a:t>
            </a:r>
            <a:r>
              <a:rPr lang="en-US" dirty="0">
                <a:cs typeface="Times New Roman" panose="02020603050405020304" pitchFamily="18" charset="0"/>
              </a:rPr>
              <a:t>) και (</a:t>
            </a:r>
            <a:r>
              <a:rPr lang="en-US" dirty="0">
                <a:solidFill>
                  <a:srgbClr val="00B050"/>
                </a:solidFill>
                <a:cs typeface="Times New Roman" panose="02020603050405020304" pitchFamily="18" charset="0"/>
              </a:rPr>
              <a:t>85</a:t>
            </a:r>
            <a:r>
              <a:rPr lang="el-GR" dirty="0">
                <a:solidFill>
                  <a:srgbClr val="00B050"/>
                </a:solidFill>
                <a:cs typeface="Times New Roman" panose="02020603050405020304" pitchFamily="18" charset="0"/>
              </a:rPr>
              <a:t>.</a:t>
            </a:r>
            <a:r>
              <a:rPr lang="en-US" dirty="0">
                <a:solidFill>
                  <a:srgbClr val="00B050"/>
                </a:solidFill>
                <a:cs typeface="Times New Roman" panose="02020603050405020304" pitchFamily="18" charset="0"/>
              </a:rPr>
              <a:t>7, 4, 10</a:t>
            </a:r>
            <a:r>
              <a:rPr lang="en-US" dirty="0">
                <a:cs typeface="Times New Roman" panose="02020603050405020304" pitchFamily="18" charset="0"/>
              </a:rPr>
              <a:t>) αντίστοιχα. </a:t>
            </a:r>
            <a:endParaRPr lang="en-US" dirty="0"/>
          </a:p>
        </p:txBody>
      </p:sp>
      <p:sp>
        <p:nvSpPr>
          <p:cNvPr id="23" name="Ορθογώνιο 22">
            <a:extLst>
              <a:ext uri="{FF2B5EF4-FFF2-40B4-BE49-F238E27FC236}">
                <a16:creationId xmlns:a16="http://schemas.microsoft.com/office/drawing/2014/main" id="{1C002F91-3354-CE3B-CE00-641CE1493BB7}"/>
              </a:ext>
            </a:extLst>
          </p:cNvPr>
          <p:cNvSpPr/>
          <p:nvPr/>
        </p:nvSpPr>
        <p:spPr>
          <a:xfrm>
            <a:off x="7626214" y="2825529"/>
            <a:ext cx="3921621" cy="18313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3960459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57343EB-D40E-4EA4-991A-D2E9246D29F9}"/>
              </a:ext>
            </a:extLst>
          </p:cNvPr>
          <p:cNvSpPr txBox="1"/>
          <p:nvPr/>
        </p:nvSpPr>
        <p:spPr>
          <a:xfrm>
            <a:off x="774576" y="467842"/>
            <a:ext cx="723308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Μέθοδοι βάσει απόστασης -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Distance Based Methods (DBM)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CB253E6-0AB6-2209-A74C-7DBB58BB3626}"/>
              </a:ext>
            </a:extLst>
          </p:cNvPr>
          <p:cNvSpPr txBox="1"/>
          <p:nvPr/>
        </p:nvSpPr>
        <p:spPr>
          <a:xfrm>
            <a:off x="117834" y="950324"/>
            <a:ext cx="11953188" cy="43736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Υπ</a:t>
            </a:r>
            <a:r>
              <a:rPr lang="el-GR" dirty="0"/>
              <a:t>άρχουν δύο βασικές διαφορετικές εκδοχές αυτής της μεθόδου:</a:t>
            </a:r>
            <a:r>
              <a:rPr lang="en-US" dirty="0"/>
              <a:t> </a:t>
            </a:r>
            <a:endParaRPr lang="el-GR" dirty="0"/>
          </a:p>
          <a:p>
            <a:pPr marL="342900" indent="-342900">
              <a:lnSpc>
                <a:spcPct val="15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l-GR" dirty="0"/>
              <a:t>Υπολογίζεται το ιδανικό σημείο, τα συστατικά του οποίου είναι οι</a:t>
            </a:r>
            <a:r>
              <a:rPr lang="en-US" dirty="0"/>
              <a:t> </a:t>
            </a:r>
            <a:r>
              <a:rPr lang="el-GR" dirty="0"/>
              <a:t>υποκειμενικές ή </a:t>
            </a:r>
            <a:r>
              <a:rPr lang="en-US" dirty="0"/>
              <a:t> </a:t>
            </a:r>
            <a:r>
              <a:rPr lang="el-GR" dirty="0"/>
              <a:t>υπολογισμένες </a:t>
            </a:r>
            <a:r>
              <a:rPr lang="el-GR" b="1" dirty="0">
                <a:solidFill>
                  <a:srgbClr val="FF0000"/>
                </a:solidFill>
              </a:rPr>
              <a:t>καλύτερες τιμές </a:t>
            </a:r>
            <a:r>
              <a:rPr lang="el-GR" dirty="0"/>
              <a:t>των διαφορετικών κριτηρίων. Το ιδανικό σημείο είναι ένα διάνυσμα</a:t>
            </a:r>
            <a:r>
              <a:rPr lang="en-US" dirty="0"/>
              <a:t>. . Η </a:t>
            </a:r>
            <a:r>
              <a:rPr lang="en-US" dirty="0" err="1"/>
              <a:t>εν</a:t>
            </a:r>
            <a:r>
              <a:rPr lang="en-US" dirty="0"/>
              <a:t>αλλακτική με τη μικρότερη απόσταση θεωρείται η καλύτερη.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l-GR" dirty="0"/>
              <a:t>Το ιδανικό σημείο καθορίζεται</a:t>
            </a:r>
            <a:r>
              <a:rPr lang="en-US" dirty="0"/>
              <a:t> </a:t>
            </a:r>
            <a:r>
              <a:rPr lang="el-GR" dirty="0"/>
              <a:t>με </a:t>
            </a:r>
            <a:r>
              <a:rPr lang="en-US" dirty="0"/>
              <a:t>το ναδίρ, τα συστατικά του οποίου είναι οι υποκειμενικές ή υπολογισμένες </a:t>
            </a:r>
            <a:r>
              <a:rPr lang="en-US" b="1" dirty="0">
                <a:solidFill>
                  <a:srgbClr val="00B050"/>
                </a:solidFill>
              </a:rPr>
              <a:t>χειρότερες τιμές</a:t>
            </a:r>
            <a:r>
              <a:rPr lang="en-US" dirty="0"/>
              <a:t> των κριτηρίων. Το να</a:t>
            </a:r>
            <a:r>
              <a:rPr lang="en-US" dirty="0" err="1"/>
              <a:t>δίρ</a:t>
            </a:r>
            <a:r>
              <a:rPr lang="en-US" dirty="0"/>
              <a:t> </a:t>
            </a:r>
            <a:r>
              <a:rPr lang="en-US" dirty="0" err="1"/>
              <a:t>έχει</a:t>
            </a:r>
            <a:r>
              <a:rPr lang="en-US" dirty="0"/>
              <a:t> επ</a:t>
            </a:r>
            <a:r>
              <a:rPr lang="en-US" dirty="0" err="1"/>
              <a:t>ίσης</a:t>
            </a:r>
            <a:r>
              <a:rPr lang="en-US" dirty="0"/>
              <a:t> n </a:t>
            </a:r>
            <a:r>
              <a:rPr lang="en-US" dirty="0" err="1"/>
              <a:t>συστ</a:t>
            </a:r>
            <a:r>
              <a:rPr lang="en-US" dirty="0"/>
              <a:t>ατικά. </a:t>
            </a:r>
            <a:r>
              <a:rPr lang="en-US" dirty="0" err="1"/>
              <a:t>Κάθε</a:t>
            </a:r>
            <a:r>
              <a:rPr lang="en-US" dirty="0"/>
              <a:t> </a:t>
            </a:r>
            <a:r>
              <a:rPr lang="en-US" dirty="0" err="1"/>
              <a:t>εν</a:t>
            </a:r>
            <a:r>
              <a:rPr lang="en-US" dirty="0"/>
              <a:t>αλλακτική j θα συγκριθεί με το ναδίρ υπολογίζοντας την απόσταση του διανύσματος αξιολόγησης X</a:t>
            </a:r>
            <a:r>
              <a:rPr lang="en-US" sz="1600" dirty="0"/>
              <a:t>j</a:t>
            </a:r>
            <a:r>
              <a:rPr lang="en-US" dirty="0"/>
              <a:t> από το ναδίρ. Η </a:t>
            </a:r>
            <a:r>
              <a:rPr lang="en-US" dirty="0" err="1"/>
              <a:t>εν</a:t>
            </a:r>
            <a:r>
              <a:rPr lang="en-US" dirty="0"/>
              <a:t>αλλακτική με τη μεγαλύτερη απόσταση επιλέγεται στη συνέχεια ως η καλύτερη επιλογή. Προκειμένου να απ</a:t>
            </a:r>
            <a:r>
              <a:rPr lang="en-US" dirty="0" err="1"/>
              <a:t>οφευχθούν</a:t>
            </a:r>
            <a:r>
              <a:rPr lang="en-US" dirty="0"/>
              <a:t> </a:t>
            </a:r>
            <a:r>
              <a:rPr lang="en-US" dirty="0" err="1"/>
              <a:t>οι</a:t>
            </a:r>
            <a:r>
              <a:rPr lang="en-US" dirty="0"/>
              <a:t> δυσκολίες π</a:t>
            </a:r>
            <a:r>
              <a:rPr lang="en-US" dirty="0" err="1"/>
              <a:t>ου</a:t>
            </a:r>
            <a:r>
              <a:rPr lang="en-US" dirty="0"/>
              <a:t> π</a:t>
            </a:r>
            <a:r>
              <a:rPr lang="en-US" dirty="0" err="1"/>
              <a:t>ροκύ</a:t>
            </a:r>
            <a:r>
              <a:rPr lang="en-US" dirty="0"/>
              <a:t>πτουν από τις διαφορετικές μονάδες των κριτηρίων, όλα τα κριτήρια κανονικοποιούνται, έτσι τα συστατικά του ιδανικού σημείου, το ναδίρ και τα διανύσματα αξιολόγησης κανονικοποιούνται όλα. </a:t>
            </a:r>
          </a:p>
        </p:txBody>
      </p:sp>
    </p:spTree>
    <p:extLst>
      <p:ext uri="{BB962C8B-B14F-4D97-AF65-F5344CB8AC3E}">
        <p14:creationId xmlns:p14="http://schemas.microsoft.com/office/powerpoint/2010/main" val="1893319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57343EB-D40E-4EA4-991A-D2E9246D29F9}"/>
              </a:ext>
            </a:extLst>
          </p:cNvPr>
          <p:cNvSpPr txBox="1"/>
          <p:nvPr/>
        </p:nvSpPr>
        <p:spPr>
          <a:xfrm>
            <a:off x="774576" y="467842"/>
            <a:ext cx="723308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Μέθοδοι βάσει απόστασης -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Distance Based Methods (DBM)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CB253E6-0AB6-2209-A74C-7DBB58BB3626}"/>
                  </a:ext>
                </a:extLst>
              </p:cNvPr>
              <p:cNvSpPr txBox="1"/>
              <p:nvPr/>
            </p:nvSpPr>
            <p:spPr>
              <a:xfrm>
                <a:off x="119406" y="1015951"/>
                <a:ext cx="11953188" cy="545809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dirty="0"/>
                  <a:t>Στις </a:t>
                </a:r>
                <a:r>
                  <a:rPr lang="el-GR" dirty="0"/>
                  <a:t>περισσότερες εφαρμογές</a:t>
                </a:r>
                <a:r>
                  <a:rPr lang="en-US" dirty="0"/>
                  <a:t> </a:t>
                </a:r>
                <a:r>
                  <a:rPr lang="el-GR" dirty="0"/>
                  <a:t>χρησιμοποιείται</a:t>
                </a:r>
                <a:r>
                  <a:rPr lang="en-US" dirty="0"/>
                  <a:t> η σταθμισμένη απόσταση Minkowski. Έστω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i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συμ</a:t>
                </a:r>
                <a:r>
                  <a:rPr lang="en-US" dirty="0"/>
                  <a:t>βολίζει την i η συνιστώσα του ιδανικού σημείου και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0">
                            <a:latin typeface="Cambria Math" panose="02040503050406030204" pitchFamily="18" charset="0"/>
                          </a:rPr>
                          <m:t>∗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την i η συνιστώσα του ναδίρ, και υποθέτουμε ότι ο γραμμικός μετασχηματισμός χρησιμοποιείται για την κανονικοποίηση. </a:t>
                </a:r>
                <a:r>
                  <a:rPr lang="el-GR" dirty="0"/>
                  <a:t>Τότε η απόσταση</a:t>
                </a:r>
                <a:r>
                  <a:rPr lang="en-US" dirty="0"/>
                  <a:t> της εναλλακτικής j από το ιδανικό σημείο δίνεται από</a:t>
                </a:r>
                <a:r>
                  <a:rPr lang="el-GR" dirty="0"/>
                  <a:t> την παρακάτω σχέση:  </a:t>
                </a:r>
              </a:p>
              <a:p>
                <a:pPr algn="just">
                  <a:lnSpc>
                    <a:spcPct val="150000"/>
                  </a:lnSpc>
                </a:pPr>
                <a:endParaRPr lang="el-GR" dirty="0"/>
              </a:p>
              <a:p>
                <a:pPr algn="just">
                  <a:lnSpc>
                    <a:spcPct val="150000"/>
                  </a:lnSpc>
                </a:pPr>
                <a:endParaRPr lang="el-GR" dirty="0"/>
              </a:p>
              <a:p>
                <a:pPr algn="just">
                  <a:lnSpc>
                    <a:spcPct val="150000"/>
                  </a:lnSpc>
                </a:pPr>
                <a:endParaRPr lang="el-GR" dirty="0"/>
              </a:p>
              <a:p>
                <a:pPr algn="just">
                  <a:lnSpc>
                    <a:spcPct val="150000"/>
                  </a:lnSpc>
                </a:pPr>
                <a:r>
                  <a:rPr lang="el-GR" dirty="0"/>
                  <a:t>Όπου το </a:t>
                </a:r>
                <a:r>
                  <a:rPr lang="en-US" dirty="0"/>
                  <a:t>p</a:t>
                </a:r>
                <a:r>
                  <a:rPr lang="el-GR" dirty="0"/>
                  <a:t> </a:t>
                </a:r>
                <a14:m>
                  <m:oMath xmlns:m="http://schemas.openxmlformats.org/officeDocument/2006/math">
                    <m:r>
                      <a:rPr lang="el-GR" sz="1800" i="1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≥1</m:t>
                    </m:r>
                  </m:oMath>
                </a14:m>
                <a:r>
                  <a:rPr lang="en-US" dirty="0"/>
                  <a:t> </a:t>
                </a:r>
                <a:r>
                  <a:rPr lang="el-GR" dirty="0"/>
                  <a:t>είναι μια θετική παράμετρος μοντέλου που έχει επιλέξει ο χρήστης. Ομοίως η απόσταση του εναλλακτικού </a:t>
                </a:r>
                <a:r>
                  <a:rPr lang="en-US" dirty="0"/>
                  <a:t>j </a:t>
                </a:r>
                <a:r>
                  <a:rPr lang="el-GR" dirty="0"/>
                  <a:t>από το ναδίρ ορίζεται με τη σχέση:</a:t>
                </a:r>
              </a:p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sz="180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sSubSupPr>
                      <m:e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𝑑</m:t>
                        </m:r>
                      </m:e>
                      <m:sub>
                        <m:r>
                          <a:rPr lang="el-GR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𝑗</m:t>
                        </m:r>
                      </m:sub>
                      <m:sup>
                        <m:r>
                          <a:rPr lang="el-GR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𝑝</m:t>
                        </m:r>
                      </m:sup>
                    </m:sSubSup>
                    <m:r>
                      <a:rPr lang="el-GR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 </m:t>
                    </m:r>
                    <m:sSup>
                      <m:sSupPr>
                        <m:ctrlP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</m:ctrlPr>
                          </m:dPr>
                          <m:e>
                            <m:nary>
                              <m:naryPr>
                                <m:chr m:val="∑"/>
                                <m:limLoc m:val="undOvr"/>
                                <m:grow m:val="on"/>
                                <m:ctrlPr>
                                  <a:rPr lang="en-US" sz="18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</a:rPr>
                                </m:ctrlPr>
                              </m:naryPr>
                              <m:sub>
                                <m:r>
                                  <a:rPr lang="el-GR" sz="18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</a:rPr>
                                  <m:t>𝑖</m:t>
                                </m:r>
                                <m:r>
                                  <a:rPr lang="el-GR" sz="18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</a:rPr>
                                  <m:t>=1</m:t>
                                </m:r>
                              </m:sub>
                              <m:sup>
                                <m:r>
                                  <a:rPr lang="el-GR" sz="18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</a:rPr>
                                  <m:t>𝑛</m:t>
                                </m:r>
                              </m:sup>
                              <m:e>
                                <m:sSup>
                                  <m:sSupPr>
                                    <m:ctrlPr>
                                      <a:rPr lang="en-US" sz="18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</a:rPr>
                                    </m:ctrlPr>
                                  </m:sSupPr>
                                  <m:e>
                                    <m:sSub>
                                      <m:sSubPr>
                                        <m:ctrlPr>
                                          <a:rPr lang="en-US" sz="18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l-GR" sz="18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</a:rPr>
                                          <m:t>(</m:t>
                                        </m:r>
                                        <m:r>
                                          <a:rPr lang="el-GR" sz="18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</a:rPr>
                                          <m:t>𝑤</m:t>
                                        </m:r>
                                      </m:e>
                                      <m:sub>
                                        <m:r>
                                          <a:rPr lang="el-GR" sz="18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f>
                                      <m:fPr>
                                        <m:ctrlPr>
                                          <a:rPr lang="en-US" sz="18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</a:rPr>
                                        </m:ctrlPr>
                                      </m:fPr>
                                      <m:num>
                                        <m:sSubSup>
                                          <m:sSubSupPr>
                                            <m:ctrlPr>
                                              <a:rPr lang="en-US" sz="1800" i="1">
                                                <a:solidFill>
                                                  <a:srgbClr val="000000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</a:rPr>
                                            </m:ctrlPr>
                                          </m:sSubSupPr>
                                          <m:e>
                                            <m:r>
                                              <a:rPr lang="el-GR" sz="1800" i="1">
                                                <a:solidFill>
                                                  <a:srgbClr val="000000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</a:rPr>
                                              <m:t>𝑎</m:t>
                                            </m:r>
                                          </m:e>
                                          <m:sub>
                                            <m:r>
                                              <a:rPr lang="el-GR" sz="1800" i="1">
                                                <a:solidFill>
                                                  <a:srgbClr val="000000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</a:rPr>
                                              <m:t>𝑖𝑗</m:t>
                                            </m:r>
                                          </m:sub>
                                          <m:sup/>
                                        </m:sSubSup>
                                        <m:r>
                                          <a:rPr lang="el-GR" sz="18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</a:rPr>
                                          <m:t>−</m:t>
                                        </m:r>
                                        <m:sSub>
                                          <m:sSubPr>
                                            <m:ctrlPr>
                                              <a:rPr lang="en-US" sz="1800" i="1">
                                                <a:solidFill>
                                                  <a:srgbClr val="000000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l-GR" sz="1800" i="1">
                                                <a:solidFill>
                                                  <a:srgbClr val="000000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</a:rPr>
                                              <m:t>𝑎</m:t>
                                            </m:r>
                                          </m:e>
                                          <m:sub>
                                            <m:r>
                                              <a:rPr lang="el-GR" sz="1800" i="1">
                                                <a:solidFill>
                                                  <a:srgbClr val="000000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</a:rPr>
                                              <m:t>𝑖</m:t>
                                            </m:r>
                                            <m:r>
                                              <a:rPr lang="el-GR" sz="1800" i="1">
                                                <a:solidFill>
                                                  <a:srgbClr val="000000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</a:rPr>
                                              <m:t>∗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sSubSup>
                                          <m:sSubSupPr>
                                            <m:ctrlPr>
                                              <a:rPr lang="en-US" sz="1800" i="1">
                                                <a:solidFill>
                                                  <a:srgbClr val="000000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</a:rPr>
                                            </m:ctrlPr>
                                          </m:sSubSupPr>
                                          <m:e>
                                            <m:r>
                                              <a:rPr lang="el-GR" sz="1800" i="1">
                                                <a:solidFill>
                                                  <a:srgbClr val="000000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</a:rPr>
                                              <m:t>𝑎</m:t>
                                            </m:r>
                                          </m:e>
                                          <m:sub>
                                            <m:r>
                                              <a:rPr lang="el-GR" sz="1800" i="1">
                                                <a:solidFill>
                                                  <a:srgbClr val="000000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</a:rPr>
                                              <m:t>𝑖</m:t>
                                            </m:r>
                                          </m:sub>
                                          <m:sup>
                                            <m:r>
                                              <a:rPr lang="el-GR" sz="1800" i="1">
                                                <a:solidFill>
                                                  <a:srgbClr val="000000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</a:rPr>
                                              <m:t>∗</m:t>
                                            </m:r>
                                          </m:sup>
                                        </m:sSubSup>
                                        <m:r>
                                          <a:rPr lang="el-GR" sz="18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</a:rPr>
                                          <m:t>−</m:t>
                                        </m:r>
                                        <m:sSub>
                                          <m:sSubPr>
                                            <m:ctrlPr>
                                              <a:rPr lang="en-US" sz="1800" i="1">
                                                <a:solidFill>
                                                  <a:srgbClr val="000000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l-GR" sz="1800" i="1">
                                                <a:solidFill>
                                                  <a:srgbClr val="000000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</a:rPr>
                                              <m:t>𝑎</m:t>
                                            </m:r>
                                          </m:e>
                                          <m:sub>
                                            <m:r>
                                              <a:rPr lang="el-GR" sz="1800" i="1">
                                                <a:solidFill>
                                                  <a:srgbClr val="000000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</a:rPr>
                                              <m:t>𝑖</m:t>
                                            </m:r>
                                            <m:r>
                                              <a:rPr lang="el-GR" sz="1800" i="1">
                                                <a:solidFill>
                                                  <a:srgbClr val="000000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</a:rPr>
                                              <m:t>∗</m:t>
                                            </m:r>
                                          </m:sub>
                                        </m:sSub>
                                      </m:den>
                                    </m:f>
                                    <m:r>
                                      <a:rPr lang="el-GR" sz="18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</a:rPr>
                                      <m:t>)</m:t>
                                    </m:r>
                                  </m:e>
                                  <m:sup>
                                    <m:r>
                                      <a:rPr lang="el-GR" sz="18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</a:rPr>
                                      <m:t>𝑝</m:t>
                                    </m:r>
                                  </m:sup>
                                </m:sSup>
                              </m:e>
                            </m:nary>
                          </m:e>
                        </m:d>
                      </m:e>
                      <m:sup>
                        <m:r>
                          <a:rPr lang="el-GR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1/</m:t>
                        </m:r>
                        <m:r>
                          <a:rPr lang="el-GR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𝑝</m:t>
                        </m:r>
                      </m:sup>
                    </m:sSup>
                  </m:oMath>
                </a14:m>
                <a:r>
                  <a:rPr lang="el-GR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(2)</a:t>
                </a:r>
                <a:endParaRPr lang="en-US" sz="1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algn="just">
                  <a:lnSpc>
                    <a:spcPct val="150000"/>
                  </a:lnSpc>
                </a:pPr>
                <a:endParaRPr lang="en-US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CB253E6-0AB6-2209-A74C-7DBB58BB36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406" y="1015951"/>
                <a:ext cx="11953188" cy="5458097"/>
              </a:xfrm>
              <a:prstGeom prst="rect">
                <a:avLst/>
              </a:prstGeom>
              <a:blipFill>
                <a:blip r:embed="rId2"/>
                <a:stretch>
                  <a:fillRect l="-459" r="-4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4F37658-118E-EEDD-7F24-D409F6F7B109}"/>
                  </a:ext>
                </a:extLst>
              </p:cNvPr>
              <p:cNvSpPr txBox="1"/>
              <p:nvPr/>
            </p:nvSpPr>
            <p:spPr>
              <a:xfrm>
                <a:off x="3048786" y="2746328"/>
                <a:ext cx="6094428" cy="93467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Sup>
                      <m:sSubSupPr>
                        <m:ctrlPr>
                          <a:rPr lang="en-US" i="1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𝑝</m:t>
                        </m:r>
                      </m:sup>
                    </m:sSubSup>
                    <m:r>
                      <a:rPr lang="en-US" i="0">
                        <a:latin typeface="Cambria Math" panose="02040503050406030204" pitchFamily="18" charset="0"/>
                      </a:rPr>
                      <m:t>= </m:t>
                    </m:r>
                    <m:sSup>
                      <m:sSupPr>
                        <m:ctrlPr>
                          <a:rPr lang="en-US" i="1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i="1">
                                <a:solidFill>
                                  <a:srgbClr val="836967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nary>
                              <m:naryPr>
                                <m:chr m:val="∑"/>
                                <m:limLoc m:val="undOvr"/>
                                <m:grow m:val="on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i="0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sub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  <m:e>
                                <m:sSup>
                                  <m:sSupPr>
                                    <m:ctrlPr>
                                      <a:rPr lang="en-US" i="1">
                                        <a:solidFill>
                                          <a:srgbClr val="836967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begChr m:val=""/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b>
                                          <m:sSubPr>
                                            <m:ctrlPr>
                                              <a:rPr lang="en-US" i="1">
                                                <a:solidFill>
                                                  <a:srgbClr val="836967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d>
                                              <m:dPr>
                                                <m:endChr m:val=""/>
                                                <m:ctrlPr>
                                                  <a:rPr lang="en-US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r>
                                                  <a:rPr lang="en-US" i="1">
                                                    <a:latin typeface="Cambria Math" panose="02040503050406030204" pitchFamily="18" charset="0"/>
                                                  </a:rPr>
                                                  <m:t>𝑤</m:t>
                                                </m:r>
                                              </m:e>
                                            </m:d>
                                          </m:e>
                                          <m:sub>
                                            <m: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sub>
                                        </m:sSub>
                                        <m:f>
                                          <m:fPr>
                                            <m:ctrlPr>
                                              <a:rPr lang="en-US" i="1">
                                                <a:solidFill>
                                                  <a:srgbClr val="836967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sSubSup>
                                              <m:sSubSupPr>
                                                <m:ctrlPr>
                                                  <a:rPr lang="en-US" i="1">
                                                    <a:solidFill>
                                                      <a:srgbClr val="836967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SupPr>
                                              <m:e>
                                                <m:r>
                                                  <a:rPr lang="en-US" i="1">
                                                    <a:latin typeface="Cambria Math" panose="02040503050406030204" pitchFamily="18" charset="0"/>
                                                  </a:rPr>
                                                  <m:t>𝑎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i="1">
                                                    <a:latin typeface="Cambria Math" panose="02040503050406030204" pitchFamily="18" charset="0"/>
                                                  </a:rPr>
                                                  <m:t>𝑖</m:t>
                                                </m:r>
                                              </m:sub>
                                              <m:sup>
                                                <m:r>
                                                  <a:rPr lang="en-US" i="0">
                                                    <a:latin typeface="Cambria Math" panose="02040503050406030204" pitchFamily="18" charset="0"/>
                                                  </a:rPr>
                                                  <m:t>∗</m:t>
                                                </m:r>
                                              </m:sup>
                                            </m:sSubSup>
                                            <m:r>
                                              <a:rPr lang="en-US" i="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sSub>
                                              <m:sSubPr>
                                                <m:ctrlPr>
                                                  <a:rPr lang="en-US" i="1">
                                                    <a:solidFill>
                                                      <a:srgbClr val="836967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US" i="1">
                                                    <a:latin typeface="Cambria Math" panose="02040503050406030204" pitchFamily="18" charset="0"/>
                                                  </a:rPr>
                                                  <m:t>𝑎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i="1">
                                                    <a:latin typeface="Cambria Math" panose="02040503050406030204" pitchFamily="18" charset="0"/>
                                                  </a:rPr>
                                                  <m:t>𝑖𝑗</m:t>
                                                </m:r>
                                              </m:sub>
                                            </m:sSub>
                                          </m:num>
                                          <m:den>
                                            <m:sSubSup>
                                              <m:sSubSupPr>
                                                <m:ctrlPr>
                                                  <a:rPr lang="en-US" i="1">
                                                    <a:solidFill>
                                                      <a:srgbClr val="836967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SupPr>
                                              <m:e>
                                                <m:r>
                                                  <a:rPr lang="en-US" i="1">
                                                    <a:latin typeface="Cambria Math" panose="02040503050406030204" pitchFamily="18" charset="0"/>
                                                  </a:rPr>
                                                  <m:t>𝑎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i="1">
                                                    <a:latin typeface="Cambria Math" panose="02040503050406030204" pitchFamily="18" charset="0"/>
                                                  </a:rPr>
                                                  <m:t>𝑖</m:t>
                                                </m:r>
                                              </m:sub>
                                              <m:sup>
                                                <m:r>
                                                  <a:rPr lang="en-US" i="0">
                                                    <a:latin typeface="Cambria Math" panose="02040503050406030204" pitchFamily="18" charset="0"/>
                                                  </a:rPr>
                                                  <m:t>∗</m:t>
                                                </m:r>
                                              </m:sup>
                                            </m:sSubSup>
                                            <m:r>
                                              <a:rPr lang="en-US" i="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sSub>
                                              <m:sSubPr>
                                                <m:ctrlPr>
                                                  <a:rPr lang="en-US" i="1">
                                                    <a:solidFill>
                                                      <a:srgbClr val="836967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US" i="1">
                                                    <a:latin typeface="Cambria Math" panose="02040503050406030204" pitchFamily="18" charset="0"/>
                                                  </a:rPr>
                                                  <m:t>𝑎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i="1">
                                                    <a:latin typeface="Cambria Math" panose="02040503050406030204" pitchFamily="18" charset="0"/>
                                                  </a:rPr>
                                                  <m:t>𝑖</m:t>
                                                </m:r>
                                                <m:r>
                                                  <a:rPr lang="en-US" i="0">
                                                    <a:latin typeface="Cambria Math" panose="02040503050406030204" pitchFamily="18" charset="0"/>
                                                  </a:rPr>
                                                  <m:t>∗</m:t>
                                                </m:r>
                                              </m:sub>
                                            </m:sSub>
                                          </m:den>
                                        </m:f>
                                      </m:e>
                                    </m:d>
                                  </m:e>
                                  <m:sup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sup>
                                </m:sSup>
                              </m:e>
                            </m:nary>
                          </m:e>
                        </m:d>
                      </m:e>
                      <m:sup>
                        <m:f>
                          <m:fPr>
                            <m:type m:val="lin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den>
                        </m:f>
                      </m:sup>
                    </m:sSup>
                  </m:oMath>
                </a14:m>
                <a:r>
                  <a:rPr lang="el-GR" dirty="0"/>
                  <a:t> (1)</a:t>
                </a:r>
                <a:endParaRPr lang="en-US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4F37658-118E-EEDD-7F24-D409F6F7B1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786" y="2746328"/>
                <a:ext cx="6094428" cy="93467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Επεξήγηση με παραλληλόγραμμο 1"/>
          <p:cNvSpPr/>
          <p:nvPr/>
        </p:nvSpPr>
        <p:spPr>
          <a:xfrm>
            <a:off x="184638" y="4809392"/>
            <a:ext cx="3719147" cy="1664656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</a:t>
            </a:r>
            <a:r>
              <a:rPr lang="el-GR" dirty="0"/>
              <a:t> σημασία του </a:t>
            </a:r>
            <a:r>
              <a:rPr lang="en-US" dirty="0"/>
              <a:t>p. </a:t>
            </a:r>
            <a:r>
              <a:rPr lang="el-GR" dirty="0"/>
              <a:t>Για πολύ μεγάλες τιμές του </a:t>
            </a:r>
            <a:r>
              <a:rPr lang="en-US" dirty="0"/>
              <a:t>p, </a:t>
            </a:r>
            <a:r>
              <a:rPr lang="el-GR" dirty="0"/>
              <a:t>θεωρητικά συν άπειρο, λαμβάνεται υπόψη μόνο η μεγαλύτερη απόσταση</a:t>
            </a:r>
            <a:r>
              <a:rPr lang="en-US" dirty="0"/>
              <a:t> </a:t>
            </a:r>
            <a:r>
              <a:rPr lang="el-GR" dirty="0"/>
              <a:t>(χειρότερη επίδοση) για να χαρακτηρίσει την επίδοση της εναλλακτικής</a:t>
            </a:r>
          </a:p>
        </p:txBody>
      </p:sp>
    </p:spTree>
    <p:extLst>
      <p:ext uri="{BB962C8B-B14F-4D97-AF65-F5344CB8AC3E}">
        <p14:creationId xmlns:p14="http://schemas.microsoft.com/office/powerpoint/2010/main" val="2914265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57343EB-D40E-4EA4-991A-D2E9246D29F9}"/>
              </a:ext>
            </a:extLst>
          </p:cNvPr>
          <p:cNvSpPr txBox="1"/>
          <p:nvPr/>
        </p:nvSpPr>
        <p:spPr>
          <a:xfrm>
            <a:off x="774576" y="467842"/>
            <a:ext cx="723308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Μέθοδοι βάσει απόστασης -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Distance Based Methods (DBM)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CB253E6-0AB6-2209-A74C-7DBB58BB3626}"/>
                  </a:ext>
                </a:extLst>
              </p:cNvPr>
              <p:cNvSpPr txBox="1"/>
              <p:nvPr/>
            </p:nvSpPr>
            <p:spPr>
              <a:xfrm>
                <a:off x="119406" y="1015951"/>
                <a:ext cx="11953188" cy="337335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l-GR" dirty="0"/>
                  <a:t>Η </a:t>
                </a:r>
                <a:r>
                  <a:rPr lang="el-GR" b="1" u="sng" dirty="0"/>
                  <a:t>επιλογή της παραμέτρου p είναι πολύ σημαντική</a:t>
                </a:r>
                <a:r>
                  <a:rPr lang="el-GR" dirty="0"/>
                  <a:t>, αφού έχει σημαντική επίδραση στην τελική επιλογή. </a:t>
                </a:r>
                <a:endParaRPr lang="en-US" dirty="0"/>
              </a:p>
              <a:p>
                <a:pPr marL="285750" indent="-285750" algn="just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l-GR" dirty="0"/>
                  <a:t>p = 1 αντιστοιχεί σε απλό μέσο όρο - αντιστάθμιση (ένα κριτήριο με κακή επίδραση «καπελώνει» τα άλλα), </a:t>
                </a:r>
                <a:endParaRPr lang="en-US" dirty="0"/>
              </a:p>
              <a:p>
                <a:pPr marL="285750" indent="-285750" algn="just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l-GR" dirty="0"/>
                  <a:t>p = 2 στον τετραγωνικό μέσο όρο – ευκλείδεια απόσταση</a:t>
                </a:r>
                <a:endParaRPr lang="en-US" dirty="0"/>
              </a:p>
              <a:p>
                <a:pPr marL="285750" indent="-285750" algn="just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dirty="0"/>
                  <a:t>p </a:t>
                </a:r>
                <a:r>
                  <a:rPr lang="el-GR" dirty="0"/>
                  <a:t>= </a:t>
                </a:r>
                <a14:m>
                  <m:oMath xmlns:m="http://schemas.openxmlformats.org/officeDocument/2006/math">
                    <m:r>
                      <a:rPr lang="el-GR" sz="1800" i="1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∞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l-GR" dirty="0"/>
                  <a:t>επιλέγεται εάν ληφθεί υπόψη μόνο η μεγαλύτερη απόκλιση – απόσταση ιδεατού</a:t>
                </a:r>
                <a:endParaRPr lang="en-US" dirty="0"/>
              </a:p>
              <a:p>
                <a:pPr algn="just">
                  <a:lnSpc>
                    <a:spcPct val="150000"/>
                  </a:lnSpc>
                </a:pPr>
                <a:r>
                  <a:rPr lang="el-GR" dirty="0"/>
                  <a:t>Δύο συγκεκριμένες μέθοδοι είναι ιδιαίτερα δημοφιλείς σε εφαρμογές:</a:t>
                </a:r>
              </a:p>
              <a:p>
                <a:pPr marL="342900" indent="-342900" algn="just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l-GR" dirty="0"/>
                  <a:t>Συμβιβαστικός Προγραμματισμός </a:t>
                </a:r>
                <a:r>
                  <a:rPr lang="el-GR" b="1" dirty="0"/>
                  <a:t>(CP) </a:t>
                </a:r>
                <a:r>
                  <a:rPr lang="el-GR" dirty="0"/>
                  <a:t>και</a:t>
                </a:r>
              </a:p>
              <a:p>
                <a:pPr marL="342900" indent="-342900" algn="just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US" dirty="0"/>
                  <a:t>Technique for Order Performance by Similarity to Ideal Solution </a:t>
                </a:r>
                <a:r>
                  <a:rPr lang="el-GR" b="1" dirty="0"/>
                  <a:t>(TOPSIS</a:t>
                </a:r>
                <a:r>
                  <a:rPr lang="el-GR" dirty="0"/>
                  <a:t>).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l-GR" dirty="0"/>
                  <a:t>Στην περίπτωση του συμβιβαστικού προγραμματισμού (</a:t>
                </a:r>
                <a:r>
                  <a:rPr lang="el-GR" dirty="0" err="1"/>
                  <a:t>Zeleny</a:t>
                </a:r>
                <a:r>
                  <a:rPr lang="el-GR" dirty="0"/>
                  <a:t> 1973) η απόσταση (3,5) ελαχιστοποιείται. </a:t>
                </a:r>
                <a:endParaRPr lang="en-US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CB253E6-0AB6-2209-A74C-7DBB58BB36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406" y="1015951"/>
                <a:ext cx="11953188" cy="3373359"/>
              </a:xfrm>
              <a:prstGeom prst="rect">
                <a:avLst/>
              </a:prstGeom>
              <a:blipFill>
                <a:blip r:embed="rId2"/>
                <a:stretch>
                  <a:fillRect l="-459" b="-19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33487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C6A67F1-1E34-4143-66F0-83F16CDA9A84}"/>
                  </a:ext>
                </a:extLst>
              </p:cNvPr>
              <p:cNvSpPr txBox="1"/>
              <p:nvPr/>
            </p:nvSpPr>
            <p:spPr>
              <a:xfrm>
                <a:off x="113121" y="351225"/>
                <a:ext cx="11679811" cy="927664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l-GR" dirty="0"/>
                  <a:t>Για</a:t>
                </a:r>
                <a:r>
                  <a:rPr lang="en-US" dirty="0"/>
                  <a:t> όλα τα κριτήρια, οι ιδανικές συνιστώσες σημείου είναι οι μέγιστες τιμές και οι συνιστώσες του ναδίρ είναι οι πραγματικές ελάχιστες τιμές. </a:t>
                </a:r>
                <a:r>
                  <a:rPr lang="en-US" dirty="0" err="1"/>
                  <a:t>Άρ</a:t>
                </a:r>
                <a:r>
                  <a:rPr lang="en-US" dirty="0"/>
                  <a:t>α το ιδανικό σημείο και το ναδίρ είναι (101</a:t>
                </a:r>
                <a:r>
                  <a:rPr lang="el-GR" dirty="0"/>
                  <a:t>.</a:t>
                </a:r>
                <a:r>
                  <a:rPr lang="en-US" dirty="0"/>
                  <a:t>1, 50, 70) και (85</a:t>
                </a:r>
                <a:r>
                  <a:rPr lang="el-GR" dirty="0"/>
                  <a:t>.</a:t>
                </a:r>
                <a:r>
                  <a:rPr lang="en-US" dirty="0"/>
                  <a:t>7, 4, 10) αντίστοιχα. </a:t>
                </a:r>
                <a:r>
                  <a:rPr lang="el-GR" dirty="0"/>
                  <a:t>Χρησιμοποιώντας</a:t>
                </a:r>
                <a:r>
                  <a:rPr lang="en-US" dirty="0"/>
                  <a:t> τον τύπο απόστασης (</a:t>
                </a:r>
                <a:r>
                  <a:rPr lang="el-GR" dirty="0"/>
                  <a:t>1</a:t>
                </a:r>
                <a:r>
                  <a:rPr lang="en-US" dirty="0"/>
                  <a:t>) με p = 2 και βάρη (w</a:t>
                </a:r>
                <a:r>
                  <a:rPr lang="en-US" sz="1050" dirty="0"/>
                  <a:t>1 </a:t>
                </a:r>
                <a:r>
                  <a:rPr lang="en-US" dirty="0"/>
                  <a:t>= 0</a:t>
                </a:r>
                <a:r>
                  <a:rPr lang="el-GR" dirty="0"/>
                  <a:t>.</a:t>
                </a:r>
                <a:r>
                  <a:rPr lang="en-US" dirty="0"/>
                  <a:t>2, w</a:t>
                </a:r>
                <a:r>
                  <a:rPr lang="en-US" sz="1050" dirty="0"/>
                  <a:t>2</a:t>
                </a:r>
                <a:r>
                  <a:rPr lang="en-US" dirty="0"/>
                  <a:t> = 0</a:t>
                </a:r>
                <a:r>
                  <a:rPr lang="el-GR" dirty="0"/>
                  <a:t>.</a:t>
                </a:r>
                <a:r>
                  <a:rPr lang="en-US" dirty="0"/>
                  <a:t>3, w</a:t>
                </a:r>
                <a:r>
                  <a:rPr lang="en-US" sz="1050" dirty="0"/>
                  <a:t>3</a:t>
                </a:r>
                <a:r>
                  <a:rPr lang="en-US" dirty="0"/>
                  <a:t> = 0</a:t>
                </a:r>
                <a:r>
                  <a:rPr lang="el-GR" dirty="0"/>
                  <a:t>.</a:t>
                </a:r>
                <a:r>
                  <a:rPr lang="en-US" dirty="0"/>
                  <a:t>5) οι αποστάσεις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80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sSubSupPr>
                      <m:e>
                        <m:r>
                          <a:rPr lang="el-GR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𝐷</m:t>
                        </m:r>
                      </m:e>
                      <m:sub>
                        <m:r>
                          <a:rPr lang="el-GR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𝑗</m:t>
                        </m:r>
                      </m:sub>
                      <m:sup>
                        <m:r>
                          <a:rPr lang="el-GR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l-GR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l-GR" dirty="0"/>
                  <a:t>υπολογίζονται:</a:t>
                </a:r>
                <a:endParaRPr lang="en-US" dirty="0"/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800" i="1" smtClean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sSubSupPr>
                        <m:e>
                          <m:r>
                            <a:rPr lang="el-GR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𝐷</m:t>
                          </m:r>
                        </m:e>
                        <m:sub>
                          <m:r>
                            <a:rPr lang="el-GR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1</m:t>
                          </m:r>
                        </m:sub>
                        <m:sup>
                          <m:r>
                            <a:rPr lang="el-GR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2</m:t>
                          </m:r>
                        </m:sup>
                      </m:sSubSup>
                      <m:r>
                        <a:rPr lang="el-GR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= </m:t>
                      </m:r>
                      <m:sSup>
                        <m:sSup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0.2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101</m:t>
                                      </m:r>
                                      <m: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.1−99.6</m:t>
                                      </m:r>
                                    </m:num>
                                    <m:den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101.1−85.7</m:t>
                                      </m:r>
                                    </m:den>
                                  </m:f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+ 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0.3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50−4</m:t>
                                      </m:r>
                                    </m:num>
                                    <m:den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50−4</m:t>
                                      </m:r>
                                    </m:den>
                                  </m:f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0.5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70−70</m:t>
                                      </m:r>
                                    </m:num>
                                    <m:den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70−10</m:t>
                                      </m:r>
                                    </m:den>
                                  </m:f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l-GR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1/2</m:t>
                          </m:r>
                        </m:sup>
                      </m:sSup>
                      <m:r>
                        <a:rPr lang="el-GR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≈0.301</m:t>
                      </m:r>
                    </m:oMath>
                  </m:oMathPara>
                </a14:m>
                <a:endParaRPr lang="en-US" sz="1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800" i="1" smtClean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sSubSupPr>
                        <m:e>
                          <m:r>
                            <a:rPr lang="el-GR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𝐷</m:t>
                          </m:r>
                        </m:e>
                        <m:sub>
                          <m:r>
                            <a:rPr lang="el-GR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2</m:t>
                          </m:r>
                        </m:sub>
                        <m:sup>
                          <m:r>
                            <a:rPr lang="el-GR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2</m:t>
                          </m:r>
                        </m:sup>
                      </m:sSubSup>
                      <m:r>
                        <a:rPr lang="el-GR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= </m:t>
                      </m:r>
                      <m:sSup>
                        <m:sSup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0.2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101</m:t>
                                      </m:r>
                                      <m: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.1−85.7</m:t>
                                      </m:r>
                                    </m:num>
                                    <m:den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101.1−85.7</m:t>
                                      </m:r>
                                    </m:den>
                                  </m:f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+ 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0.3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50−19</m:t>
                                      </m:r>
                                    </m:num>
                                    <m:den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50−4</m:t>
                                      </m:r>
                                    </m:den>
                                  </m:f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0.5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70−50</m:t>
                                      </m:r>
                                    </m:num>
                                    <m:den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70−10</m:t>
                                      </m:r>
                                    </m:den>
                                  </m:f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l-GR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1/2</m:t>
                          </m:r>
                        </m:sup>
                      </m:sSup>
                      <m:r>
                        <a:rPr lang="el-GR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≈0.33</m:t>
                      </m:r>
                    </m:oMath>
                  </m:oMathPara>
                </a14:m>
                <a:endParaRPr lang="en-US" sz="1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800" i="1" smtClean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sSubSupPr>
                        <m:e>
                          <m:r>
                            <a:rPr lang="el-GR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𝐷</m:t>
                          </m:r>
                        </m:e>
                        <m:sub>
                          <m:r>
                            <a:rPr lang="en-US" sz="1800" b="0" i="1" smtClean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3</m:t>
                          </m:r>
                        </m:sub>
                        <m:sup>
                          <m:r>
                            <a:rPr lang="el-GR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2</m:t>
                          </m:r>
                        </m:sup>
                      </m:sSubSup>
                      <m:r>
                        <a:rPr lang="el-GR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= </m:t>
                      </m:r>
                      <m:sSup>
                        <m:sSup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0.2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101</m:t>
                                      </m:r>
                                      <m: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.1−</m:t>
                                      </m:r>
                                      <m:r>
                                        <a:rPr lang="en-US" sz="1800" b="0" i="1" smtClean="0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101.1</m:t>
                                      </m:r>
                                    </m:num>
                                    <m:den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101.1−85.7</m:t>
                                      </m:r>
                                    </m:den>
                                  </m:f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+ 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0.3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50−</m:t>
                                      </m:r>
                                      <m:r>
                                        <a:rPr lang="en-US" sz="1800" b="0" i="1" smtClean="0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40</m:t>
                                      </m:r>
                                    </m:num>
                                    <m:den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50−4</m:t>
                                      </m:r>
                                    </m:den>
                                  </m:f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0.5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70−</m:t>
                                      </m:r>
                                      <m:r>
                                        <a:rPr lang="en-US" sz="1800" b="0" i="1" smtClean="0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10</m:t>
                                      </m:r>
                                    </m:num>
                                    <m:den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70−10</m:t>
                                      </m:r>
                                    </m:den>
                                  </m:f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l-GR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1/2</m:t>
                          </m:r>
                        </m:sup>
                      </m:sSup>
                      <m:r>
                        <a:rPr lang="el-GR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≈0.</m:t>
                      </m:r>
                      <m:r>
                        <a:rPr lang="en-US" sz="1800" b="0" i="1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504</m:t>
                      </m:r>
                    </m:oMath>
                  </m:oMathPara>
                </a14:m>
                <a:endParaRPr lang="en-US" sz="1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800" i="1" smtClean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sSubSupPr>
                        <m:e>
                          <m:r>
                            <a:rPr lang="el-GR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𝐷</m:t>
                          </m:r>
                        </m:e>
                        <m:sub>
                          <m:r>
                            <a:rPr lang="en-US" sz="1800" b="0" i="1" smtClean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4</m:t>
                          </m:r>
                        </m:sub>
                        <m:sup>
                          <m:r>
                            <a:rPr lang="el-GR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2</m:t>
                          </m:r>
                        </m:sup>
                      </m:sSubSup>
                      <m:r>
                        <a:rPr lang="el-GR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= </m:t>
                      </m:r>
                      <m:sSup>
                        <m:sSup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0.2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101</m:t>
                                      </m:r>
                                      <m: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.1−</m:t>
                                      </m:r>
                                      <m:r>
                                        <a:rPr lang="en-US" sz="1800" b="0" i="1" smtClean="0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95.1</m:t>
                                      </m:r>
                                    </m:num>
                                    <m:den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101.1−85.7</m:t>
                                      </m:r>
                                    </m:den>
                                  </m:f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+ 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0.3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50−</m:t>
                                      </m:r>
                                      <m:r>
                                        <a:rPr lang="en-US" sz="1800" b="0" i="1" smtClean="0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50</m:t>
                                      </m:r>
                                    </m:num>
                                    <m:den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50−4</m:t>
                                      </m:r>
                                    </m:den>
                                  </m:f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0.5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70−</m:t>
                                      </m:r>
                                      <m:r>
                                        <a:rPr lang="en-US" sz="1800" b="0" i="1" smtClean="0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2</m:t>
                                      </m:r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0</m:t>
                                      </m:r>
                                    </m:num>
                                    <m:den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70−10</m:t>
                                      </m:r>
                                    </m:den>
                                  </m:f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l-GR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1/2</m:t>
                          </m:r>
                        </m:sup>
                      </m:sSup>
                      <m:r>
                        <a:rPr lang="el-GR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≈0.</m:t>
                      </m:r>
                      <m:r>
                        <a:rPr lang="en-US" sz="1800" b="0" i="1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424</m:t>
                      </m:r>
                    </m:oMath>
                  </m:oMathPara>
                </a14:m>
                <a:endParaRPr lang="en-US" sz="1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l-GR" dirty="0"/>
                  <a:t>Η κατάταξη των εναλλακτικών μπορεί επίσης να ληφθεί ταξινομώντας τις σε αυξανόμενες τιμές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sSubSupPr>
                      <m:e>
                        <m:r>
                          <a:rPr lang="el-GR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𝐷</m:t>
                        </m:r>
                      </m:e>
                      <m:sub>
                        <m:r>
                          <a:rPr lang="el-GR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𝑗</m:t>
                        </m:r>
                      </m:sub>
                      <m:sup>
                        <m:r>
                          <a:rPr lang="el-GR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l-GR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l-GR" dirty="0"/>
                  <a:t>. Στην περίπτωσή μας:</a:t>
                </a:r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𝛦</m:t>
                          </m:r>
                        </m:e>
                        <m:sub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l-GR" i="1">
                          <a:latin typeface="Cambria Math" panose="02040503050406030204" pitchFamily="18" charset="0"/>
                        </a:rPr>
                        <m:t>&gt;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𝛦</m:t>
                          </m:r>
                        </m:e>
                        <m:sub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l-GR" i="1">
                          <a:latin typeface="Cambria Math" panose="02040503050406030204" pitchFamily="18" charset="0"/>
                        </a:rPr>
                        <m:t>&gt;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𝛦</m:t>
                          </m:r>
                        </m:e>
                        <m:sub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l-GR" i="1">
                          <a:latin typeface="Cambria Math" panose="02040503050406030204" pitchFamily="18" charset="0"/>
                        </a:rPr>
                        <m:t>&gt;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𝛦</m:t>
                          </m:r>
                        </m:e>
                        <m:sub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pPr algn="just">
                  <a:lnSpc>
                    <a:spcPct val="150000"/>
                  </a:lnSpc>
                </a:pPr>
                <a:endParaRPr lang="el-GR" dirty="0"/>
              </a:p>
              <a:p>
                <a:pPr algn="just">
                  <a:lnSpc>
                    <a:spcPct val="150000"/>
                  </a:lnSpc>
                </a:pPr>
                <a:endParaRPr lang="en-US" sz="1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algn="just">
                  <a:lnSpc>
                    <a:spcPct val="150000"/>
                  </a:lnSpc>
                </a:pPr>
                <a:endParaRPr lang="en-US" sz="1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algn="just">
                  <a:lnSpc>
                    <a:spcPct val="150000"/>
                  </a:lnSpc>
                </a:pPr>
                <a:endParaRPr lang="en-US" sz="1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algn="just">
                  <a:lnSpc>
                    <a:spcPct val="150000"/>
                  </a:lnSpc>
                </a:pPr>
                <a:endParaRPr lang="en-US" sz="1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algn="just">
                  <a:lnSpc>
                    <a:spcPct val="150000"/>
                  </a:lnSpc>
                </a:pPr>
                <a:endParaRPr lang="el-GR" dirty="0"/>
              </a:p>
              <a:p>
                <a:pPr algn="just">
                  <a:lnSpc>
                    <a:spcPct val="150000"/>
                  </a:lnSpc>
                </a:pPr>
                <a:endParaRPr lang="en-US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C6A67F1-1E34-4143-66F0-83F16CDA9A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121" y="351225"/>
                <a:ext cx="11679811" cy="9276642"/>
              </a:xfrm>
              <a:prstGeom prst="rect">
                <a:avLst/>
              </a:prstGeom>
              <a:blipFill>
                <a:blip r:embed="rId2"/>
                <a:stretch>
                  <a:fillRect l="-470" r="-4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FDC1EDFD-1EB0-C84D-B21A-A3063FBCD5C8}"/>
              </a:ext>
            </a:extLst>
          </p:cNvPr>
          <p:cNvSpPr txBox="1"/>
          <p:nvPr/>
        </p:nvSpPr>
        <p:spPr>
          <a:xfrm>
            <a:off x="9929566" y="2903455"/>
            <a:ext cx="22624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dirty="0">
                <a:solidFill>
                  <a:srgbClr val="FF0000"/>
                </a:solidFill>
              </a:rPr>
              <a:t>Η πρώτη εναλλακτική δίνει τη μικρότερη απόσταση, άρα είναι η καλύτερη επιλογή</a:t>
            </a:r>
            <a:r>
              <a:rPr lang="el-GR" dirty="0"/>
              <a:t>. </a:t>
            </a:r>
            <a:endParaRPr lang="en-US" dirty="0"/>
          </a:p>
        </p:txBody>
      </p:sp>
      <p:sp>
        <p:nvSpPr>
          <p:cNvPr id="13" name="Οβάλ 12">
            <a:extLst>
              <a:ext uri="{FF2B5EF4-FFF2-40B4-BE49-F238E27FC236}">
                <a16:creationId xmlns:a16="http://schemas.microsoft.com/office/drawing/2014/main" id="{51051C8A-AAC4-A8A6-8C4D-CA58890CA101}"/>
              </a:ext>
            </a:extLst>
          </p:cNvPr>
          <p:cNvSpPr/>
          <p:nvPr/>
        </p:nvSpPr>
        <p:spPr>
          <a:xfrm>
            <a:off x="8927184" y="2064470"/>
            <a:ext cx="886119" cy="54675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Πίνακας 13">
            <a:extLst>
              <a:ext uri="{FF2B5EF4-FFF2-40B4-BE49-F238E27FC236}">
                <a16:creationId xmlns:a16="http://schemas.microsoft.com/office/drawing/2014/main" id="{91C9C636-AE3F-63B8-7787-5F9EF0E75D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9483316"/>
              </p:ext>
            </p:extLst>
          </p:nvPr>
        </p:nvGraphicFramePr>
        <p:xfrm>
          <a:off x="113123" y="1965750"/>
          <a:ext cx="1970203" cy="19346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8305">
                  <a:extLst>
                    <a:ext uri="{9D8B030D-6E8A-4147-A177-3AD203B41FA5}">
                      <a16:colId xmlns:a16="http://schemas.microsoft.com/office/drawing/2014/main" val="3958858180"/>
                    </a:ext>
                  </a:extLst>
                </a:gridCol>
                <a:gridCol w="342644">
                  <a:extLst>
                    <a:ext uri="{9D8B030D-6E8A-4147-A177-3AD203B41FA5}">
                      <a16:colId xmlns:a16="http://schemas.microsoft.com/office/drawing/2014/main" val="3781822643"/>
                    </a:ext>
                  </a:extLst>
                </a:gridCol>
                <a:gridCol w="342644">
                  <a:extLst>
                    <a:ext uri="{9D8B030D-6E8A-4147-A177-3AD203B41FA5}">
                      <a16:colId xmlns:a16="http://schemas.microsoft.com/office/drawing/2014/main" val="2410149701"/>
                    </a:ext>
                  </a:extLst>
                </a:gridCol>
                <a:gridCol w="428305">
                  <a:extLst>
                    <a:ext uri="{9D8B030D-6E8A-4147-A177-3AD203B41FA5}">
                      <a16:colId xmlns:a16="http://schemas.microsoft.com/office/drawing/2014/main" val="706436460"/>
                    </a:ext>
                  </a:extLst>
                </a:gridCol>
                <a:gridCol w="428305">
                  <a:extLst>
                    <a:ext uri="{9D8B030D-6E8A-4147-A177-3AD203B41FA5}">
                      <a16:colId xmlns:a16="http://schemas.microsoft.com/office/drawing/2014/main" val="2403342047"/>
                    </a:ext>
                  </a:extLst>
                </a:gridCol>
              </a:tblGrid>
              <a:tr h="375082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Κριτήρια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Ενναλακτικές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61564230"/>
                  </a:ext>
                </a:extLst>
              </a:tr>
              <a:tr h="375082">
                <a:tc v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Ε1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Ε2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Ε3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Ε4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48941022"/>
                  </a:ext>
                </a:extLst>
              </a:tr>
              <a:tr h="375082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Κ1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99.6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85.7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101.1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95.1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015600155"/>
                  </a:ext>
                </a:extLst>
              </a:tr>
              <a:tr h="375082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Κ2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84602835"/>
                  </a:ext>
                </a:extLst>
              </a:tr>
              <a:tr h="375082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Κ3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2211393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Γραφή 1">
                <a:extLst>
                  <a:ext uri="{FF2B5EF4-FFF2-40B4-BE49-F238E27FC236}">
                    <a16:creationId xmlns:a16="http://schemas.microsoft.com/office/drawing/2014/main" id="{6D3647B3-F31C-EBC6-6E1D-31A0F60AB071}"/>
                  </a:ext>
                </a:extLst>
              </p14:cNvPr>
              <p14:cNvContentPartPr/>
              <p14:nvPr/>
            </p14:nvContentPartPr>
            <p14:xfrm>
              <a:off x="3335488" y="1950774"/>
              <a:ext cx="1534320" cy="820800"/>
            </p14:xfrm>
          </p:contentPart>
        </mc:Choice>
        <mc:Fallback>
          <p:pic>
            <p:nvPicPr>
              <p:cNvPr id="2" name="Γραφή 1">
                <a:extLst>
                  <a:ext uri="{FF2B5EF4-FFF2-40B4-BE49-F238E27FC236}">
                    <a16:creationId xmlns:a16="http://schemas.microsoft.com/office/drawing/2014/main" id="{6D3647B3-F31C-EBC6-6E1D-31A0F60AB07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317488" y="1932774"/>
                <a:ext cx="1569960" cy="856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3" name="Γραφή 2">
                <a:extLst>
                  <a:ext uri="{FF2B5EF4-FFF2-40B4-BE49-F238E27FC236}">
                    <a16:creationId xmlns:a16="http://schemas.microsoft.com/office/drawing/2014/main" id="{00C8E67B-CCC9-B862-A4B0-F06A09170644}"/>
                  </a:ext>
                </a:extLst>
              </p14:cNvPr>
              <p14:cNvContentPartPr/>
              <p14:nvPr/>
            </p14:nvContentPartPr>
            <p14:xfrm>
              <a:off x="5476408" y="1900014"/>
              <a:ext cx="1151280" cy="741960"/>
            </p14:xfrm>
          </p:contentPart>
        </mc:Choice>
        <mc:Fallback>
          <p:pic>
            <p:nvPicPr>
              <p:cNvPr id="3" name="Γραφή 2">
                <a:extLst>
                  <a:ext uri="{FF2B5EF4-FFF2-40B4-BE49-F238E27FC236}">
                    <a16:creationId xmlns:a16="http://schemas.microsoft.com/office/drawing/2014/main" id="{00C8E67B-CCC9-B862-A4B0-F06A09170644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458768" y="1882374"/>
                <a:ext cx="1186920" cy="777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4" name="Γραφή 3">
                <a:extLst>
                  <a:ext uri="{FF2B5EF4-FFF2-40B4-BE49-F238E27FC236}">
                    <a16:creationId xmlns:a16="http://schemas.microsoft.com/office/drawing/2014/main" id="{DE7651C7-9F5C-C8C0-9612-793340EFE103}"/>
                  </a:ext>
                </a:extLst>
              </p14:cNvPr>
              <p14:cNvContentPartPr/>
              <p14:nvPr/>
            </p14:nvContentPartPr>
            <p14:xfrm>
              <a:off x="4301368" y="2051574"/>
              <a:ext cx="362880" cy="132840"/>
            </p14:xfrm>
          </p:contentPart>
        </mc:Choice>
        <mc:Fallback>
          <p:pic>
            <p:nvPicPr>
              <p:cNvPr id="4" name="Γραφή 3">
                <a:extLst>
                  <a:ext uri="{FF2B5EF4-FFF2-40B4-BE49-F238E27FC236}">
                    <a16:creationId xmlns:a16="http://schemas.microsoft.com/office/drawing/2014/main" id="{DE7651C7-9F5C-C8C0-9612-793340EFE103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247728" y="1943934"/>
                <a:ext cx="470520" cy="348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6" name="Γραφή 5">
                <a:extLst>
                  <a:ext uri="{FF2B5EF4-FFF2-40B4-BE49-F238E27FC236}">
                    <a16:creationId xmlns:a16="http://schemas.microsoft.com/office/drawing/2014/main" id="{C9A1802B-450A-7172-822C-706E0EC4753F}"/>
                  </a:ext>
                </a:extLst>
              </p14:cNvPr>
              <p14:cNvContentPartPr/>
              <p14:nvPr/>
            </p14:nvContentPartPr>
            <p14:xfrm>
              <a:off x="6230608" y="2108094"/>
              <a:ext cx="320760" cy="206280"/>
            </p14:xfrm>
          </p:contentPart>
        </mc:Choice>
        <mc:Fallback>
          <p:pic>
            <p:nvPicPr>
              <p:cNvPr id="6" name="Γραφή 5">
                <a:extLst>
                  <a:ext uri="{FF2B5EF4-FFF2-40B4-BE49-F238E27FC236}">
                    <a16:creationId xmlns:a16="http://schemas.microsoft.com/office/drawing/2014/main" id="{C9A1802B-450A-7172-822C-706E0EC4753F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6176608" y="2000094"/>
                <a:ext cx="428400" cy="421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7" name="Γραφή 6">
                <a:extLst>
                  <a:ext uri="{FF2B5EF4-FFF2-40B4-BE49-F238E27FC236}">
                    <a16:creationId xmlns:a16="http://schemas.microsoft.com/office/drawing/2014/main" id="{023BC225-88D4-6A0F-18F0-C47BF864171D}"/>
                  </a:ext>
                </a:extLst>
              </p14:cNvPr>
              <p14:cNvContentPartPr/>
              <p14:nvPr/>
            </p14:nvContentPartPr>
            <p14:xfrm>
              <a:off x="7987048" y="2136534"/>
              <a:ext cx="208080" cy="13320"/>
            </p14:xfrm>
          </p:contentPart>
        </mc:Choice>
        <mc:Fallback>
          <p:pic>
            <p:nvPicPr>
              <p:cNvPr id="7" name="Γραφή 6">
                <a:extLst>
                  <a:ext uri="{FF2B5EF4-FFF2-40B4-BE49-F238E27FC236}">
                    <a16:creationId xmlns:a16="http://schemas.microsoft.com/office/drawing/2014/main" id="{023BC225-88D4-6A0F-18F0-C47BF864171D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7933048" y="2028894"/>
                <a:ext cx="315720" cy="228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8" name="Γραφή 7">
                <a:extLst>
                  <a:ext uri="{FF2B5EF4-FFF2-40B4-BE49-F238E27FC236}">
                    <a16:creationId xmlns:a16="http://schemas.microsoft.com/office/drawing/2014/main" id="{C612F201-0DCA-2498-EC5E-03317639824B}"/>
                  </a:ext>
                </a:extLst>
              </p14:cNvPr>
              <p14:cNvContentPartPr/>
              <p14:nvPr/>
            </p14:nvContentPartPr>
            <p14:xfrm>
              <a:off x="4403968" y="3226974"/>
              <a:ext cx="467280" cy="29520"/>
            </p14:xfrm>
          </p:contentPart>
        </mc:Choice>
        <mc:Fallback>
          <p:pic>
            <p:nvPicPr>
              <p:cNvPr id="8" name="Γραφή 7">
                <a:extLst>
                  <a:ext uri="{FF2B5EF4-FFF2-40B4-BE49-F238E27FC236}">
                    <a16:creationId xmlns:a16="http://schemas.microsoft.com/office/drawing/2014/main" id="{C612F201-0DCA-2498-EC5E-03317639824B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4350328" y="3119334"/>
                <a:ext cx="574920" cy="245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9" name="Γραφή 8">
                <a:extLst>
                  <a:ext uri="{FF2B5EF4-FFF2-40B4-BE49-F238E27FC236}">
                    <a16:creationId xmlns:a16="http://schemas.microsoft.com/office/drawing/2014/main" id="{32B93EAF-DB50-AEFD-58EC-7AFF7A3EC86D}"/>
                  </a:ext>
                </a:extLst>
              </p14:cNvPr>
              <p14:cNvContentPartPr/>
              <p14:nvPr/>
            </p14:nvContentPartPr>
            <p14:xfrm>
              <a:off x="4329088" y="4198974"/>
              <a:ext cx="385200" cy="79200"/>
            </p14:xfrm>
          </p:contentPart>
        </mc:Choice>
        <mc:Fallback>
          <p:pic>
            <p:nvPicPr>
              <p:cNvPr id="9" name="Γραφή 8">
                <a:extLst>
                  <a:ext uri="{FF2B5EF4-FFF2-40B4-BE49-F238E27FC236}">
                    <a16:creationId xmlns:a16="http://schemas.microsoft.com/office/drawing/2014/main" id="{32B93EAF-DB50-AEFD-58EC-7AFF7A3EC86D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4275448" y="4090974"/>
                <a:ext cx="492840" cy="294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">
            <p14:nvContentPartPr>
              <p14:cNvPr id="10" name="Γραφή 9">
                <a:extLst>
                  <a:ext uri="{FF2B5EF4-FFF2-40B4-BE49-F238E27FC236}">
                    <a16:creationId xmlns:a16="http://schemas.microsoft.com/office/drawing/2014/main" id="{3BA1E5F0-A021-4471-3C30-269066CE3CBE}"/>
                  </a:ext>
                </a:extLst>
              </p14:cNvPr>
              <p14:cNvContentPartPr/>
              <p14:nvPr/>
            </p14:nvContentPartPr>
            <p14:xfrm>
              <a:off x="4301368" y="5251974"/>
              <a:ext cx="997920" cy="44640"/>
            </p14:xfrm>
          </p:contentPart>
        </mc:Choice>
        <mc:Fallback>
          <p:pic>
            <p:nvPicPr>
              <p:cNvPr id="10" name="Γραφή 9">
                <a:extLst>
                  <a:ext uri="{FF2B5EF4-FFF2-40B4-BE49-F238E27FC236}">
                    <a16:creationId xmlns:a16="http://schemas.microsoft.com/office/drawing/2014/main" id="{3BA1E5F0-A021-4471-3C30-269066CE3CBE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4247728" y="5143974"/>
                <a:ext cx="1105560" cy="260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">
            <p14:nvContentPartPr>
              <p14:cNvPr id="11" name="Γραφή 10">
                <a:extLst>
                  <a:ext uri="{FF2B5EF4-FFF2-40B4-BE49-F238E27FC236}">
                    <a16:creationId xmlns:a16="http://schemas.microsoft.com/office/drawing/2014/main" id="{1C161013-22DE-89A4-F84A-109B8E8609DC}"/>
                  </a:ext>
                </a:extLst>
              </p14:cNvPr>
              <p14:cNvContentPartPr/>
              <p14:nvPr/>
            </p14:nvContentPartPr>
            <p14:xfrm>
              <a:off x="6307648" y="5172054"/>
              <a:ext cx="434160" cy="44280"/>
            </p14:xfrm>
          </p:contentPart>
        </mc:Choice>
        <mc:Fallback>
          <p:pic>
            <p:nvPicPr>
              <p:cNvPr id="11" name="Γραφή 10">
                <a:extLst>
                  <a:ext uri="{FF2B5EF4-FFF2-40B4-BE49-F238E27FC236}">
                    <a16:creationId xmlns:a16="http://schemas.microsoft.com/office/drawing/2014/main" id="{1C161013-22DE-89A4-F84A-109B8E8609DC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6253648" y="5064054"/>
                <a:ext cx="541800" cy="259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">
            <p14:nvContentPartPr>
              <p14:cNvPr id="15" name="Γραφή 14">
                <a:extLst>
                  <a:ext uri="{FF2B5EF4-FFF2-40B4-BE49-F238E27FC236}">
                    <a16:creationId xmlns:a16="http://schemas.microsoft.com/office/drawing/2014/main" id="{BF2FD764-35CC-B689-E5A2-191463239A08}"/>
                  </a:ext>
                </a:extLst>
              </p14:cNvPr>
              <p14:cNvContentPartPr/>
              <p14:nvPr/>
            </p14:nvContentPartPr>
            <p14:xfrm>
              <a:off x="6353728" y="4170534"/>
              <a:ext cx="200160" cy="360"/>
            </p14:xfrm>
          </p:contentPart>
        </mc:Choice>
        <mc:Fallback>
          <p:pic>
            <p:nvPicPr>
              <p:cNvPr id="15" name="Γραφή 14">
                <a:extLst>
                  <a:ext uri="{FF2B5EF4-FFF2-40B4-BE49-F238E27FC236}">
                    <a16:creationId xmlns:a16="http://schemas.microsoft.com/office/drawing/2014/main" id="{BF2FD764-35CC-B689-E5A2-191463239A08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6300088" y="4062894"/>
                <a:ext cx="3078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">
            <p14:nvContentPartPr>
              <p14:cNvPr id="16" name="Γραφή 15">
                <a:extLst>
                  <a:ext uri="{FF2B5EF4-FFF2-40B4-BE49-F238E27FC236}">
                    <a16:creationId xmlns:a16="http://schemas.microsoft.com/office/drawing/2014/main" id="{82604E08-2823-71B3-51BF-5A5A22DA2350}"/>
                  </a:ext>
                </a:extLst>
              </p14:cNvPr>
              <p14:cNvContentPartPr/>
              <p14:nvPr/>
            </p14:nvContentPartPr>
            <p14:xfrm>
              <a:off x="6428608" y="3200694"/>
              <a:ext cx="749520" cy="52560"/>
            </p14:xfrm>
          </p:contentPart>
        </mc:Choice>
        <mc:Fallback>
          <p:pic>
            <p:nvPicPr>
              <p:cNvPr id="16" name="Γραφή 15">
                <a:extLst>
                  <a:ext uri="{FF2B5EF4-FFF2-40B4-BE49-F238E27FC236}">
                    <a16:creationId xmlns:a16="http://schemas.microsoft.com/office/drawing/2014/main" id="{82604E08-2823-71B3-51BF-5A5A22DA2350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6374968" y="3092694"/>
                <a:ext cx="857160" cy="268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5">
            <p14:nvContentPartPr>
              <p14:cNvPr id="17" name="Γραφή 16">
                <a:extLst>
                  <a:ext uri="{FF2B5EF4-FFF2-40B4-BE49-F238E27FC236}">
                    <a16:creationId xmlns:a16="http://schemas.microsoft.com/office/drawing/2014/main" id="{0B52007A-307A-E93F-0646-B936F0D62483}"/>
                  </a:ext>
                </a:extLst>
              </p14:cNvPr>
              <p14:cNvContentPartPr/>
              <p14:nvPr/>
            </p14:nvContentPartPr>
            <p14:xfrm>
              <a:off x="8164168" y="3230934"/>
              <a:ext cx="58320" cy="122760"/>
            </p14:xfrm>
          </p:contentPart>
        </mc:Choice>
        <mc:Fallback>
          <p:pic>
            <p:nvPicPr>
              <p:cNvPr id="17" name="Γραφή 16">
                <a:extLst>
                  <a:ext uri="{FF2B5EF4-FFF2-40B4-BE49-F238E27FC236}">
                    <a16:creationId xmlns:a16="http://schemas.microsoft.com/office/drawing/2014/main" id="{0B52007A-307A-E93F-0646-B936F0D62483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8110528" y="3122934"/>
                <a:ext cx="165960" cy="338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7">
            <p14:nvContentPartPr>
              <p14:cNvPr id="18" name="Γραφή 17">
                <a:extLst>
                  <a:ext uri="{FF2B5EF4-FFF2-40B4-BE49-F238E27FC236}">
                    <a16:creationId xmlns:a16="http://schemas.microsoft.com/office/drawing/2014/main" id="{2F01BE9A-F904-49B0-4ADB-88732EAAA05F}"/>
                  </a:ext>
                </a:extLst>
              </p14:cNvPr>
              <p14:cNvContentPartPr/>
              <p14:nvPr/>
            </p14:nvContentPartPr>
            <p14:xfrm>
              <a:off x="8210968" y="4142814"/>
              <a:ext cx="306360" cy="54360"/>
            </p14:xfrm>
          </p:contentPart>
        </mc:Choice>
        <mc:Fallback>
          <p:pic>
            <p:nvPicPr>
              <p:cNvPr id="18" name="Γραφή 17">
                <a:extLst>
                  <a:ext uri="{FF2B5EF4-FFF2-40B4-BE49-F238E27FC236}">
                    <a16:creationId xmlns:a16="http://schemas.microsoft.com/office/drawing/2014/main" id="{2F01BE9A-F904-49B0-4ADB-88732EAAA05F}"/>
                  </a:ext>
                </a:extLst>
              </p:cNvPr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8157328" y="4035174"/>
                <a:ext cx="414000" cy="27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9">
            <p14:nvContentPartPr>
              <p14:cNvPr id="19" name="Γραφή 18">
                <a:extLst>
                  <a:ext uri="{FF2B5EF4-FFF2-40B4-BE49-F238E27FC236}">
                    <a16:creationId xmlns:a16="http://schemas.microsoft.com/office/drawing/2014/main" id="{D5415A36-C3EF-5A82-44C2-9965FEB28658}"/>
                  </a:ext>
                </a:extLst>
              </p14:cNvPr>
              <p14:cNvContentPartPr/>
              <p14:nvPr/>
            </p14:nvContentPartPr>
            <p14:xfrm>
              <a:off x="8173528" y="5234334"/>
              <a:ext cx="357480" cy="15480"/>
            </p14:xfrm>
          </p:contentPart>
        </mc:Choice>
        <mc:Fallback>
          <p:pic>
            <p:nvPicPr>
              <p:cNvPr id="19" name="Γραφή 18">
                <a:extLst>
                  <a:ext uri="{FF2B5EF4-FFF2-40B4-BE49-F238E27FC236}">
                    <a16:creationId xmlns:a16="http://schemas.microsoft.com/office/drawing/2014/main" id="{D5415A36-C3EF-5A82-44C2-9965FEB28658}"/>
                  </a:ext>
                </a:extLst>
              </p:cNvPr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8119528" y="5126334"/>
                <a:ext cx="465120" cy="231120"/>
              </a:xfrm>
              <a:prstGeom prst="rect">
                <a:avLst/>
              </a:prstGeom>
            </p:spPr>
          </p:pic>
        </mc:Fallback>
      </mc:AlternateContent>
      <p:graphicFrame>
        <p:nvGraphicFramePr>
          <p:cNvPr id="20" name="Αντικείμενο 19">
            <a:extLst>
              <a:ext uri="{FF2B5EF4-FFF2-40B4-BE49-F238E27FC236}">
                <a16:creationId xmlns:a16="http://schemas.microsoft.com/office/drawing/2014/main" id="{55CB4BA6-4A6D-74E4-D595-CE243A662B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0177081"/>
              </p:ext>
            </p:extLst>
          </p:nvPr>
        </p:nvGraphicFramePr>
        <p:xfrm>
          <a:off x="130724" y="6190862"/>
          <a:ext cx="4000500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4000819" imgH="632491" progId="Equation.DSMT4">
                  <p:embed/>
                </p:oleObj>
              </mc:Choice>
              <mc:Fallback>
                <p:oleObj name="Equation" r:id="rId31" imgW="4000819" imgH="632491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130724" y="6190862"/>
                        <a:ext cx="4000500" cy="631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Έκρηξη: 14 ακτίνες 20">
            <a:extLst>
              <a:ext uri="{FF2B5EF4-FFF2-40B4-BE49-F238E27FC236}">
                <a16:creationId xmlns:a16="http://schemas.microsoft.com/office/drawing/2014/main" id="{475F3580-0780-726C-BDA6-10DDDEC54DD2}"/>
              </a:ext>
            </a:extLst>
          </p:cNvPr>
          <p:cNvSpPr/>
          <p:nvPr/>
        </p:nvSpPr>
        <p:spPr>
          <a:xfrm>
            <a:off x="10198359" y="4544008"/>
            <a:ext cx="2262434" cy="1452608"/>
          </a:xfrm>
          <a:prstGeom prst="irregularSeal2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200" dirty="0"/>
              <a:t>Απόσταση από ιδεατή λύση</a:t>
            </a:r>
          </a:p>
        </p:txBody>
      </p:sp>
      <p:sp>
        <p:nvSpPr>
          <p:cNvPr id="22" name="Έκρηξη: 14 ακτίνες 21">
            <a:extLst>
              <a:ext uri="{FF2B5EF4-FFF2-40B4-BE49-F238E27FC236}">
                <a16:creationId xmlns:a16="http://schemas.microsoft.com/office/drawing/2014/main" id="{86DE6DAD-8D25-0624-8E66-B958C4D94FFF}"/>
              </a:ext>
            </a:extLst>
          </p:cNvPr>
          <p:cNvSpPr/>
          <p:nvPr/>
        </p:nvSpPr>
        <p:spPr>
          <a:xfrm>
            <a:off x="9554488" y="1446245"/>
            <a:ext cx="2845044" cy="1486839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200" dirty="0"/>
              <a:t>Συμβιβαστικός, μπορείς να τελειώσεις εδώ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3">
            <p14:nvContentPartPr>
              <p14:cNvPr id="23" name="Γραφή 22">
                <a:extLst>
                  <a:ext uri="{FF2B5EF4-FFF2-40B4-BE49-F238E27FC236}">
                    <a16:creationId xmlns:a16="http://schemas.microsoft.com/office/drawing/2014/main" id="{B85D7C3D-AFB7-3D24-CEE4-6F1EACE1CBB6}"/>
                  </a:ext>
                </a:extLst>
              </p14:cNvPr>
              <p14:cNvContentPartPr/>
              <p14:nvPr/>
            </p14:nvContentPartPr>
            <p14:xfrm>
              <a:off x="1128688" y="6344934"/>
              <a:ext cx="217800" cy="18720"/>
            </p14:xfrm>
          </p:contentPart>
        </mc:Choice>
        <mc:Fallback>
          <p:pic>
            <p:nvPicPr>
              <p:cNvPr id="23" name="Γραφή 22">
                <a:extLst>
                  <a:ext uri="{FF2B5EF4-FFF2-40B4-BE49-F238E27FC236}">
                    <a16:creationId xmlns:a16="http://schemas.microsoft.com/office/drawing/2014/main" id="{B85D7C3D-AFB7-3D24-CEE4-6F1EACE1CBB6}"/>
                  </a:ext>
                </a:extLst>
              </p:cNvPr>
              <p:cNvPicPr/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1075048" y="6236934"/>
                <a:ext cx="325440" cy="234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5">
            <p14:nvContentPartPr>
              <p14:cNvPr id="24" name="Γραφή 23">
                <a:extLst>
                  <a:ext uri="{FF2B5EF4-FFF2-40B4-BE49-F238E27FC236}">
                    <a16:creationId xmlns:a16="http://schemas.microsoft.com/office/drawing/2014/main" id="{C3E7DBA1-5263-63E0-6A37-12B81A2EC914}"/>
                  </a:ext>
                </a:extLst>
              </p14:cNvPr>
              <p14:cNvContentPartPr/>
              <p14:nvPr/>
            </p14:nvContentPartPr>
            <p14:xfrm>
              <a:off x="8117368" y="3153534"/>
              <a:ext cx="16920" cy="360"/>
            </p14:xfrm>
          </p:contentPart>
        </mc:Choice>
        <mc:Fallback>
          <p:pic>
            <p:nvPicPr>
              <p:cNvPr id="24" name="Γραφή 23">
                <a:extLst>
                  <a:ext uri="{FF2B5EF4-FFF2-40B4-BE49-F238E27FC236}">
                    <a16:creationId xmlns:a16="http://schemas.microsoft.com/office/drawing/2014/main" id="{C3E7DBA1-5263-63E0-6A37-12B81A2EC914}"/>
                  </a:ext>
                </a:extLst>
              </p:cNvPr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8063728" y="3045894"/>
                <a:ext cx="124560" cy="21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09872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09C961E-EA8E-2255-5468-1249CE867713}"/>
                  </a:ext>
                </a:extLst>
              </p:cNvPr>
              <p:cNvSpPr txBox="1"/>
              <p:nvPr/>
            </p:nvSpPr>
            <p:spPr>
              <a:xfrm>
                <a:off x="-419942" y="149650"/>
                <a:ext cx="11594969" cy="579556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dirty="0"/>
                  <a:t>TOPSIS </a:t>
                </a:r>
                <a:r>
                  <a:rPr lang="el-GR" dirty="0"/>
                  <a:t>συνδυάζει τις αποστάσεις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80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sSubSupPr>
                      <m:e>
                        <m:r>
                          <a:rPr lang="el-GR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𝐷</m:t>
                        </m:r>
                      </m:e>
                      <m:sub>
                        <m:r>
                          <a:rPr lang="el-GR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𝑗</m:t>
                        </m:r>
                      </m:sub>
                      <m:sup>
                        <m:r>
                          <a:rPr lang="el-GR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1</m:t>
                        </m:r>
                      </m:sup>
                    </m:sSubSup>
                    <m:r>
                      <a:rPr lang="el-GR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  </m:t>
                    </m:r>
                    <m:r>
                      <a:rPr lang="el-GR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𝜅𝛼𝜄</m:t>
                    </m:r>
                    <m:r>
                      <a:rPr lang="el-GR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 </m:t>
                    </m:r>
                    <m:sSubSup>
                      <m:sSubSupPr>
                        <m:ctrlP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sSubSupPr>
                      <m:e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𝑑</m:t>
                        </m:r>
                      </m:e>
                      <m:sub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𝑗</m:t>
                        </m:r>
                      </m:sub>
                      <m:sup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1</m:t>
                        </m:r>
                      </m:sup>
                    </m:sSubSup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l-GR" dirty="0"/>
                  <a:t>από το ιδανικό σημείο και από το ναδίρ σε ένα συνδυασμένο μέτρο</a:t>
                </a:r>
                <a:r>
                  <a:rPr lang="en-US" dirty="0"/>
                  <a:t>:</a:t>
                </a:r>
              </a:p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sz="180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sSubSupPr>
                      <m:e>
                        <m:r>
                          <a:rPr lang="el-GR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𝐹</m:t>
                        </m:r>
                      </m:e>
                      <m:sub>
                        <m:r>
                          <a:rPr lang="el-GR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𝑗</m:t>
                        </m:r>
                      </m:sub>
                      <m:sup>
                        <m:r>
                          <a:rPr lang="el-GR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𝑝</m:t>
                        </m:r>
                      </m:sup>
                    </m:sSubSup>
                    <m:r>
                      <a:rPr lang="el-GR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 </m:t>
                    </m:r>
                    <m:f>
                      <m:fPr>
                        <m:ctrlP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en-US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</m:ctrlPr>
                          </m:sSubSupPr>
                          <m:e>
                            <m:r>
                              <a:rPr lang="el-GR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el-GR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  <m:t>𝑗</m:t>
                            </m:r>
                          </m:sub>
                          <m:sup>
                            <m:r>
                              <a:rPr lang="el-GR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  <m:t>𝑝</m:t>
                            </m:r>
                          </m:sup>
                        </m:sSubSup>
                      </m:num>
                      <m:den>
                        <m:sSubSup>
                          <m:sSubSupPr>
                            <m:ctrlPr>
                              <a:rPr lang="en-US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</m:ctrlPr>
                          </m:sSubSupPr>
                          <m:e>
                            <m:r>
                              <a:rPr lang="el-GR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  <m:t>𝐷</m:t>
                            </m:r>
                          </m:e>
                          <m:sub>
                            <m:r>
                              <a:rPr lang="el-GR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  <m:t>𝑗</m:t>
                            </m:r>
                          </m:sub>
                          <m:sup>
                            <m:r>
                              <a:rPr lang="el-GR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  <m:t>𝑝</m:t>
                            </m:r>
                          </m:sup>
                        </m:sSubSup>
                        <m:r>
                          <a:rPr lang="el-GR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+</m:t>
                        </m:r>
                        <m:sSubSup>
                          <m:sSubSupPr>
                            <m:ctrlPr>
                              <a:rPr lang="en-US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</m:ctrlPr>
                          </m:sSubSupPr>
                          <m:e>
                            <m:r>
                              <a:rPr lang="el-GR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el-GR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  <m:t>𝑗</m:t>
                            </m:r>
                          </m:sub>
                          <m:sup>
                            <m:r>
                              <a:rPr lang="el-GR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  <m:t>𝑝</m:t>
                            </m:r>
                          </m:sup>
                        </m:sSubSup>
                      </m:den>
                    </m:f>
                    <m:r>
                      <a:rPr lang="el-GR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  </m:t>
                    </m:r>
                  </m:oMath>
                </a14:m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(3)</a:t>
                </a:r>
              </a:p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800" i="1" smtClean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𝑑</m:t>
                          </m:r>
                        </m:e>
                        <m:sub>
                          <m:r>
                            <a:rPr lang="el-GR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1</m:t>
                          </m:r>
                        </m:sub>
                        <m:sup>
                          <m:r>
                            <a:rPr lang="el-GR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2</m:t>
                          </m:r>
                        </m:sup>
                      </m:sSubSup>
                      <m:r>
                        <a:rPr lang="el-GR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= </m:t>
                      </m:r>
                      <m:sSup>
                        <m:sSup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0.2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99.6−85.7</m:t>
                                      </m:r>
                                    </m:num>
                                    <m:den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101.1−85.</m:t>
                                      </m:r>
                                      <m:r>
                                        <a:rPr lang="el-GR" sz="1800" i="1" smtClean="0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7</m:t>
                                      </m:r>
                                    </m:den>
                                  </m:f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+ 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0.3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4−4</m:t>
                                      </m:r>
                                    </m:num>
                                    <m:den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50−4</m:t>
                                      </m:r>
                                    </m:den>
                                  </m:f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0.5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70−10</m:t>
                                      </m:r>
                                    </m:num>
                                    <m:den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70−10</m:t>
                                      </m:r>
                                    </m:den>
                                  </m:f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l-GR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1/2</m:t>
                          </m:r>
                        </m:sup>
                      </m:sSup>
                      <m:r>
                        <a:rPr lang="el-GR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≈0.532</m:t>
                      </m:r>
                    </m:oMath>
                  </m:oMathPara>
                </a14:m>
                <a:endParaRPr lang="en-US" sz="1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𝑑</m:t>
                          </m:r>
                        </m:e>
                        <m:sub>
                          <m:r>
                            <a:rPr lang="el-GR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2</m:t>
                          </m:r>
                        </m:sub>
                        <m:sup>
                          <m:r>
                            <a:rPr lang="el-GR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2</m:t>
                          </m:r>
                        </m:sup>
                      </m:sSubSup>
                      <m:r>
                        <a:rPr lang="el-GR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= </m:t>
                      </m:r>
                      <m:sSup>
                        <m:sSup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0.2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85.7−85.7</m:t>
                                      </m:r>
                                    </m:num>
                                    <m:den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101.1−85.7</m:t>
                                      </m:r>
                                    </m:den>
                                  </m:f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+ 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0.3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19−4</m:t>
                                      </m:r>
                                    </m:num>
                                    <m:den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50−4</m:t>
                                      </m:r>
                                    </m:den>
                                  </m:f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0.5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50−10</m:t>
                                      </m:r>
                                    </m:num>
                                    <m:den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70−10</m:t>
                                      </m:r>
                                    </m:den>
                                  </m:f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l-GR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1/2</m:t>
                          </m:r>
                        </m:sup>
                      </m:sSup>
                      <m:r>
                        <a:rPr lang="el-GR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≈0.347</m:t>
                      </m:r>
                    </m:oMath>
                  </m:oMathPara>
                </a14:m>
                <a:endParaRPr lang="en-US" sz="1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𝑑</m:t>
                          </m:r>
                        </m:e>
                        <m:sub>
                          <m:r>
                            <a:rPr lang="el-GR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3</m:t>
                          </m:r>
                        </m:sub>
                        <m:sup>
                          <m:r>
                            <a:rPr lang="el-GR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2</m:t>
                          </m:r>
                        </m:sup>
                      </m:sSubSup>
                      <m:r>
                        <a:rPr lang="el-GR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= </m:t>
                      </m:r>
                      <m:sSup>
                        <m:sSup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0.2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101.1−85.7</m:t>
                                      </m:r>
                                    </m:num>
                                    <m:den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101.1−85.7</m:t>
                                      </m:r>
                                    </m:den>
                                  </m:f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+ 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0.3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40−4</m:t>
                                      </m:r>
                                    </m:num>
                                    <m:den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50−4</m:t>
                                      </m:r>
                                    </m:den>
                                  </m:f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0.5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10−10</m:t>
                                      </m:r>
                                    </m:num>
                                    <m:den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70−10</m:t>
                                      </m:r>
                                    </m:den>
                                  </m:f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l-GR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1/2</m:t>
                          </m:r>
                        </m:sup>
                      </m:sSup>
                      <m:r>
                        <a:rPr lang="el-GR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≈0.308</m:t>
                      </m:r>
                    </m:oMath>
                  </m:oMathPara>
                </a14:m>
                <a:endParaRPr lang="en-US" sz="1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𝑑</m:t>
                          </m:r>
                        </m:e>
                        <m:sub>
                          <m:r>
                            <a:rPr lang="el-GR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4</m:t>
                          </m:r>
                        </m:sub>
                        <m:sup>
                          <m:r>
                            <a:rPr lang="el-GR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2</m:t>
                          </m:r>
                        </m:sup>
                      </m:sSubSup>
                      <m:r>
                        <a:rPr lang="el-GR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= </m:t>
                      </m:r>
                      <m:sSup>
                        <m:sSup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0.2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95.1−85.7</m:t>
                                      </m:r>
                                    </m:num>
                                    <m:den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101.1−85.7</m:t>
                                      </m:r>
                                    </m:den>
                                  </m:f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+ 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0.3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50−4</m:t>
                                      </m:r>
                                    </m:num>
                                    <m:den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50−4</m:t>
                                      </m:r>
                                    </m:den>
                                  </m:f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0.5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20−10</m:t>
                                      </m:r>
                                    </m:num>
                                    <m:den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70−10</m:t>
                                      </m:r>
                                    </m:den>
                                  </m:f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l-GR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1/2</m:t>
                          </m:r>
                        </m:sup>
                      </m:sSup>
                      <m:r>
                        <a:rPr lang="el-GR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≈0.334</m:t>
                      </m:r>
                    </m:oMath>
                  </m:oMathPara>
                </a14:m>
                <a:endParaRPr lang="en-US" sz="1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endParaRPr lang="en-US" sz="1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endParaRPr lang="en-US" dirty="0"/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09C961E-EA8E-2255-5468-1249CE8677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419942" y="149650"/>
                <a:ext cx="11594969" cy="5795561"/>
              </a:xfrm>
              <a:prstGeom prst="rect">
                <a:avLst/>
              </a:prstGeom>
              <a:blipFill>
                <a:blip r:embed="rId2"/>
                <a:stretch>
                  <a:fillRect l="-42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FB3D5287-E237-49A7-941C-F20447D5989A}"/>
              </a:ext>
            </a:extLst>
          </p:cNvPr>
          <p:cNvSpPr txBox="1"/>
          <p:nvPr/>
        </p:nvSpPr>
        <p:spPr>
          <a:xfrm>
            <a:off x="143760" y="5263816"/>
            <a:ext cx="11677452" cy="880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Παρα</a:t>
            </a:r>
            <a:r>
              <a:rPr lang="en-US" dirty="0" err="1"/>
              <a:t>τηρήστε</a:t>
            </a:r>
            <a:r>
              <a:rPr lang="en-US" dirty="0"/>
              <a:t> </a:t>
            </a:r>
            <a:r>
              <a:rPr lang="en-US" dirty="0" err="1"/>
              <a:t>ότι</a:t>
            </a:r>
            <a:r>
              <a:rPr lang="en-US" dirty="0"/>
              <a:t> </a:t>
            </a:r>
            <a:r>
              <a:rPr lang="en-US" dirty="0" err="1"/>
              <a:t>οι</a:t>
            </a:r>
            <a:r>
              <a:rPr lang="en-US" dirty="0"/>
              <a:t> π</a:t>
            </a:r>
            <a:r>
              <a:rPr lang="en-US" dirty="0" err="1"/>
              <a:t>οσότητες</a:t>
            </a:r>
            <a:r>
              <a:rPr lang="en-US" dirty="0"/>
              <a:t> </a:t>
            </a:r>
            <a:r>
              <a:rPr lang="en-US" dirty="0" err="1"/>
              <a:t>μέσ</a:t>
            </a:r>
            <a:r>
              <a:rPr lang="en-US" dirty="0"/>
              <a:t>α στις παρενθέσεις είναι οι κανονικοποιημένοι αριθμοί αξιολόγησης που αναφέρονται στον Πίνακα 1.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11" name="Γραφή 10">
                <a:extLst>
                  <a:ext uri="{FF2B5EF4-FFF2-40B4-BE49-F238E27FC236}">
                    <a16:creationId xmlns:a16="http://schemas.microsoft.com/office/drawing/2014/main" id="{CFC24EDE-5C4A-9126-93BC-99ADC82F1131}"/>
                  </a:ext>
                </a:extLst>
              </p14:cNvPr>
              <p14:cNvContentPartPr/>
              <p14:nvPr/>
            </p14:nvContentPartPr>
            <p14:xfrm>
              <a:off x="2964399" y="3394893"/>
              <a:ext cx="1590120" cy="589320"/>
            </p14:xfrm>
          </p:contentPart>
        </mc:Choice>
        <mc:Fallback>
          <p:pic>
            <p:nvPicPr>
              <p:cNvPr id="11" name="Γραφή 10">
                <a:extLst>
                  <a:ext uri="{FF2B5EF4-FFF2-40B4-BE49-F238E27FC236}">
                    <a16:creationId xmlns:a16="http://schemas.microsoft.com/office/drawing/2014/main" id="{CFC24EDE-5C4A-9126-93BC-99ADC82F113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946399" y="3377253"/>
                <a:ext cx="1625760" cy="624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16" name="Γραφή 15">
                <a:extLst>
                  <a:ext uri="{FF2B5EF4-FFF2-40B4-BE49-F238E27FC236}">
                    <a16:creationId xmlns:a16="http://schemas.microsoft.com/office/drawing/2014/main" id="{91D9CCA9-7C52-C365-4AB8-8986A7E405EF}"/>
                  </a:ext>
                </a:extLst>
              </p14:cNvPr>
              <p14:cNvContentPartPr/>
              <p14:nvPr/>
            </p14:nvContentPartPr>
            <p14:xfrm>
              <a:off x="5840728" y="4245230"/>
              <a:ext cx="360" cy="360"/>
            </p14:xfrm>
          </p:contentPart>
        </mc:Choice>
        <mc:Fallback>
          <p:pic>
            <p:nvPicPr>
              <p:cNvPr id="16" name="Γραφή 15">
                <a:extLst>
                  <a:ext uri="{FF2B5EF4-FFF2-40B4-BE49-F238E27FC236}">
                    <a16:creationId xmlns:a16="http://schemas.microsoft.com/office/drawing/2014/main" id="{91D9CCA9-7C52-C365-4AB8-8986A7E405EF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786728" y="4137230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7" name="Γραφή 16">
                <a:extLst>
                  <a:ext uri="{FF2B5EF4-FFF2-40B4-BE49-F238E27FC236}">
                    <a16:creationId xmlns:a16="http://schemas.microsoft.com/office/drawing/2014/main" id="{F76C1F7B-494D-4A64-AD5F-5CF18716655E}"/>
                  </a:ext>
                </a:extLst>
              </p14:cNvPr>
              <p14:cNvContentPartPr/>
              <p14:nvPr/>
            </p14:nvContentPartPr>
            <p14:xfrm>
              <a:off x="5194543" y="4169090"/>
              <a:ext cx="272880" cy="152280"/>
            </p14:xfrm>
          </p:contentPart>
        </mc:Choice>
        <mc:Fallback>
          <p:pic>
            <p:nvPicPr>
              <p:cNvPr id="17" name="Γραφή 16">
                <a:extLst>
                  <a:ext uri="{FF2B5EF4-FFF2-40B4-BE49-F238E27FC236}">
                    <a16:creationId xmlns:a16="http://schemas.microsoft.com/office/drawing/2014/main" id="{F76C1F7B-494D-4A64-AD5F-5CF18716655E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140903" y="4061090"/>
                <a:ext cx="380520" cy="367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8" name="Γραφή 17">
                <a:extLst>
                  <a:ext uri="{FF2B5EF4-FFF2-40B4-BE49-F238E27FC236}">
                    <a16:creationId xmlns:a16="http://schemas.microsoft.com/office/drawing/2014/main" id="{5CE195BF-A8E2-EBE6-D1BD-937594BCC998}"/>
                  </a:ext>
                </a:extLst>
              </p14:cNvPr>
              <p14:cNvContentPartPr/>
              <p14:nvPr/>
            </p14:nvContentPartPr>
            <p14:xfrm>
              <a:off x="5303780" y="3451878"/>
              <a:ext cx="102240" cy="19080"/>
            </p14:xfrm>
          </p:contentPart>
        </mc:Choice>
        <mc:Fallback>
          <p:pic>
            <p:nvPicPr>
              <p:cNvPr id="18" name="Γραφή 17">
                <a:extLst>
                  <a:ext uri="{FF2B5EF4-FFF2-40B4-BE49-F238E27FC236}">
                    <a16:creationId xmlns:a16="http://schemas.microsoft.com/office/drawing/2014/main" id="{5CE195BF-A8E2-EBE6-D1BD-937594BCC998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5250140" y="3343878"/>
                <a:ext cx="209880" cy="234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20" name="Γραφή 19">
                <a:extLst>
                  <a:ext uri="{FF2B5EF4-FFF2-40B4-BE49-F238E27FC236}">
                    <a16:creationId xmlns:a16="http://schemas.microsoft.com/office/drawing/2014/main" id="{FFF2B9EC-FB7F-2FB1-37F5-935A50B2432B}"/>
                  </a:ext>
                </a:extLst>
              </p14:cNvPr>
              <p14:cNvContentPartPr/>
              <p14:nvPr/>
            </p14:nvContentPartPr>
            <p14:xfrm>
              <a:off x="6934111" y="2612164"/>
              <a:ext cx="159840" cy="28800"/>
            </p14:xfrm>
          </p:contentPart>
        </mc:Choice>
        <mc:Fallback>
          <p:pic>
            <p:nvPicPr>
              <p:cNvPr id="20" name="Γραφή 19">
                <a:extLst>
                  <a:ext uri="{FF2B5EF4-FFF2-40B4-BE49-F238E27FC236}">
                    <a16:creationId xmlns:a16="http://schemas.microsoft.com/office/drawing/2014/main" id="{FFF2B9EC-FB7F-2FB1-37F5-935A50B2432B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6880471" y="2504524"/>
                <a:ext cx="267480" cy="244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21" name="Γραφή 20">
                <a:extLst>
                  <a:ext uri="{FF2B5EF4-FFF2-40B4-BE49-F238E27FC236}">
                    <a16:creationId xmlns:a16="http://schemas.microsoft.com/office/drawing/2014/main" id="{72D25313-36F0-5D35-3B48-821CE23C8C0A}"/>
                  </a:ext>
                </a:extLst>
              </p14:cNvPr>
              <p14:cNvContentPartPr/>
              <p14:nvPr/>
            </p14:nvContentPartPr>
            <p14:xfrm>
              <a:off x="6904542" y="3470958"/>
              <a:ext cx="75600" cy="7560"/>
            </p14:xfrm>
          </p:contentPart>
        </mc:Choice>
        <mc:Fallback>
          <p:pic>
            <p:nvPicPr>
              <p:cNvPr id="21" name="Γραφή 20">
                <a:extLst>
                  <a:ext uri="{FF2B5EF4-FFF2-40B4-BE49-F238E27FC236}">
                    <a16:creationId xmlns:a16="http://schemas.microsoft.com/office/drawing/2014/main" id="{72D25313-36F0-5D35-3B48-821CE23C8C0A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6850542" y="3363318"/>
                <a:ext cx="183240" cy="223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22" name="Γραφή 21">
                <a:extLst>
                  <a:ext uri="{FF2B5EF4-FFF2-40B4-BE49-F238E27FC236}">
                    <a16:creationId xmlns:a16="http://schemas.microsoft.com/office/drawing/2014/main" id="{F63D31CC-F81D-0A7F-58F6-2F3ADD7306CE}"/>
                  </a:ext>
                </a:extLst>
              </p14:cNvPr>
              <p14:cNvContentPartPr/>
              <p14:nvPr/>
            </p14:nvContentPartPr>
            <p14:xfrm>
              <a:off x="6923380" y="4245836"/>
              <a:ext cx="203400" cy="18360"/>
            </p14:xfrm>
          </p:contentPart>
        </mc:Choice>
        <mc:Fallback>
          <p:pic>
            <p:nvPicPr>
              <p:cNvPr id="22" name="Γραφή 21">
                <a:extLst>
                  <a:ext uri="{FF2B5EF4-FFF2-40B4-BE49-F238E27FC236}">
                    <a16:creationId xmlns:a16="http://schemas.microsoft.com/office/drawing/2014/main" id="{F63D31CC-F81D-0A7F-58F6-2F3ADD7306CE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6869380" y="4137836"/>
                <a:ext cx="311040" cy="234000"/>
              </a:xfrm>
              <a:prstGeom prst="rect">
                <a:avLst/>
              </a:prstGeom>
            </p:spPr>
          </p:pic>
        </mc:Fallback>
      </mc:AlternateContent>
      <p:sp>
        <p:nvSpPr>
          <p:cNvPr id="24" name="Έκρηξη: 14 ακτίνες 23">
            <a:extLst>
              <a:ext uri="{FF2B5EF4-FFF2-40B4-BE49-F238E27FC236}">
                <a16:creationId xmlns:a16="http://schemas.microsoft.com/office/drawing/2014/main" id="{0833E6FC-5521-9191-7DD3-5A1884C991D2}"/>
              </a:ext>
            </a:extLst>
          </p:cNvPr>
          <p:cNvSpPr/>
          <p:nvPr/>
        </p:nvSpPr>
        <p:spPr>
          <a:xfrm>
            <a:off x="10043810" y="3277259"/>
            <a:ext cx="2262434" cy="1452608"/>
          </a:xfrm>
          <a:prstGeom prst="irregularSeal2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200" dirty="0"/>
              <a:t>Απόσταση από αντί- ιδεατή λύση</a:t>
            </a:r>
          </a:p>
        </p:txBody>
      </p:sp>
      <p:graphicFrame>
        <p:nvGraphicFramePr>
          <p:cNvPr id="25" name="Αντικείμενο 24">
            <a:extLst>
              <a:ext uri="{FF2B5EF4-FFF2-40B4-BE49-F238E27FC236}">
                <a16:creationId xmlns:a16="http://schemas.microsoft.com/office/drawing/2014/main" id="{7634F6AD-9959-8465-4EED-34A13CE4C1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683730"/>
              </p:ext>
            </p:extLst>
          </p:nvPr>
        </p:nvGraphicFramePr>
        <p:xfrm>
          <a:off x="2576642" y="5696494"/>
          <a:ext cx="4891087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891827" imgH="777570" progId="Equation.DSMT4">
                  <p:embed/>
                </p:oleObj>
              </mc:Choice>
              <mc:Fallback>
                <p:oleObj name="Equation" r:id="rId17" imgW="4891827" imgH="77757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2576642" y="5696494"/>
                        <a:ext cx="4891087" cy="777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19">
            <p14:nvContentPartPr>
              <p14:cNvPr id="26" name="Γραφή 25">
                <a:extLst>
                  <a:ext uri="{FF2B5EF4-FFF2-40B4-BE49-F238E27FC236}">
                    <a16:creationId xmlns:a16="http://schemas.microsoft.com/office/drawing/2014/main" id="{828B0C9D-C3EF-A51A-C8E1-CFDAEDCA57C9}"/>
                  </a:ext>
                </a:extLst>
              </p14:cNvPr>
              <p14:cNvContentPartPr/>
              <p14:nvPr/>
            </p14:nvContentPartPr>
            <p14:xfrm>
              <a:off x="3032368" y="1772390"/>
              <a:ext cx="399960" cy="81000"/>
            </p14:xfrm>
          </p:contentPart>
        </mc:Choice>
        <mc:Fallback>
          <p:pic>
            <p:nvPicPr>
              <p:cNvPr id="26" name="Γραφή 25">
                <a:extLst>
                  <a:ext uri="{FF2B5EF4-FFF2-40B4-BE49-F238E27FC236}">
                    <a16:creationId xmlns:a16="http://schemas.microsoft.com/office/drawing/2014/main" id="{828B0C9D-C3EF-A51A-C8E1-CFDAEDCA57C9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2978368" y="1664750"/>
                <a:ext cx="507600" cy="29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">
            <p14:nvContentPartPr>
              <p14:cNvPr id="27" name="Γραφή 26">
                <a:extLst>
                  <a:ext uri="{FF2B5EF4-FFF2-40B4-BE49-F238E27FC236}">
                    <a16:creationId xmlns:a16="http://schemas.microsoft.com/office/drawing/2014/main" id="{4CF32D32-FBDE-7F2E-90B2-B8AE393F689B}"/>
                  </a:ext>
                </a:extLst>
              </p14:cNvPr>
              <p14:cNvContentPartPr/>
              <p14:nvPr/>
            </p14:nvContentPartPr>
            <p14:xfrm>
              <a:off x="2976208" y="2511830"/>
              <a:ext cx="344880" cy="92520"/>
            </p14:xfrm>
          </p:contentPart>
        </mc:Choice>
        <mc:Fallback>
          <p:pic>
            <p:nvPicPr>
              <p:cNvPr id="27" name="Γραφή 26">
                <a:extLst>
                  <a:ext uri="{FF2B5EF4-FFF2-40B4-BE49-F238E27FC236}">
                    <a16:creationId xmlns:a16="http://schemas.microsoft.com/office/drawing/2014/main" id="{4CF32D32-FBDE-7F2E-90B2-B8AE393F689B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2922568" y="2404190"/>
                <a:ext cx="452520" cy="308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">
            <p14:nvContentPartPr>
              <p14:cNvPr id="28" name="Γραφή 27">
                <a:extLst>
                  <a:ext uri="{FF2B5EF4-FFF2-40B4-BE49-F238E27FC236}">
                    <a16:creationId xmlns:a16="http://schemas.microsoft.com/office/drawing/2014/main" id="{4A6E0CCB-8A5F-03FC-1553-9D1167E0F2E8}"/>
                  </a:ext>
                </a:extLst>
              </p14:cNvPr>
              <p14:cNvContentPartPr/>
              <p14:nvPr/>
            </p14:nvContentPartPr>
            <p14:xfrm>
              <a:off x="3041368" y="3395990"/>
              <a:ext cx="378000" cy="184320"/>
            </p14:xfrm>
          </p:contentPart>
        </mc:Choice>
        <mc:Fallback>
          <p:pic>
            <p:nvPicPr>
              <p:cNvPr id="28" name="Γραφή 27">
                <a:extLst>
                  <a:ext uri="{FF2B5EF4-FFF2-40B4-BE49-F238E27FC236}">
                    <a16:creationId xmlns:a16="http://schemas.microsoft.com/office/drawing/2014/main" id="{4A6E0CCB-8A5F-03FC-1553-9D1167E0F2E8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2987728" y="3288350"/>
                <a:ext cx="485640" cy="399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5">
            <p14:nvContentPartPr>
              <p14:cNvPr id="29" name="Γραφή 28">
                <a:extLst>
                  <a:ext uri="{FF2B5EF4-FFF2-40B4-BE49-F238E27FC236}">
                    <a16:creationId xmlns:a16="http://schemas.microsoft.com/office/drawing/2014/main" id="{55915C33-AE0A-322C-FD3C-FC44F0E1D515}"/>
                  </a:ext>
                </a:extLst>
              </p14:cNvPr>
              <p14:cNvContentPartPr/>
              <p14:nvPr/>
            </p14:nvContentPartPr>
            <p14:xfrm>
              <a:off x="3097528" y="4300310"/>
              <a:ext cx="268200" cy="37080"/>
            </p14:xfrm>
          </p:contentPart>
        </mc:Choice>
        <mc:Fallback>
          <p:pic>
            <p:nvPicPr>
              <p:cNvPr id="29" name="Γραφή 28">
                <a:extLst>
                  <a:ext uri="{FF2B5EF4-FFF2-40B4-BE49-F238E27FC236}">
                    <a16:creationId xmlns:a16="http://schemas.microsoft.com/office/drawing/2014/main" id="{55915C33-AE0A-322C-FD3C-FC44F0E1D515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3043528" y="4192670"/>
                <a:ext cx="375840" cy="252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7">
            <p14:nvContentPartPr>
              <p14:cNvPr id="30" name="Γραφή 29">
                <a:extLst>
                  <a:ext uri="{FF2B5EF4-FFF2-40B4-BE49-F238E27FC236}">
                    <a16:creationId xmlns:a16="http://schemas.microsoft.com/office/drawing/2014/main" id="{73032D07-457A-71A0-9096-52E2F09A3B4E}"/>
                  </a:ext>
                </a:extLst>
              </p14:cNvPr>
              <p14:cNvContentPartPr/>
              <p14:nvPr/>
            </p14:nvContentPartPr>
            <p14:xfrm>
              <a:off x="3303088" y="5887190"/>
              <a:ext cx="563040" cy="85680"/>
            </p14:xfrm>
          </p:contentPart>
        </mc:Choice>
        <mc:Fallback>
          <p:pic>
            <p:nvPicPr>
              <p:cNvPr id="30" name="Γραφή 29">
                <a:extLst>
                  <a:ext uri="{FF2B5EF4-FFF2-40B4-BE49-F238E27FC236}">
                    <a16:creationId xmlns:a16="http://schemas.microsoft.com/office/drawing/2014/main" id="{73032D07-457A-71A0-9096-52E2F09A3B4E}"/>
                  </a:ext>
                </a:extLst>
              </p:cNvPr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3249088" y="5779190"/>
                <a:ext cx="670680" cy="301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9">
            <p14:nvContentPartPr>
              <p14:cNvPr id="31" name="Γραφή 30">
                <a:extLst>
                  <a:ext uri="{FF2B5EF4-FFF2-40B4-BE49-F238E27FC236}">
                    <a16:creationId xmlns:a16="http://schemas.microsoft.com/office/drawing/2014/main" id="{3F7E979D-11A4-11ED-6A1F-6DEE009B64AD}"/>
                  </a:ext>
                </a:extLst>
              </p14:cNvPr>
              <p14:cNvContentPartPr/>
              <p14:nvPr/>
            </p14:nvContentPartPr>
            <p14:xfrm>
              <a:off x="5197048" y="2659070"/>
              <a:ext cx="390960" cy="38880"/>
            </p14:xfrm>
          </p:contentPart>
        </mc:Choice>
        <mc:Fallback>
          <p:pic>
            <p:nvPicPr>
              <p:cNvPr id="31" name="Γραφή 30">
                <a:extLst>
                  <a:ext uri="{FF2B5EF4-FFF2-40B4-BE49-F238E27FC236}">
                    <a16:creationId xmlns:a16="http://schemas.microsoft.com/office/drawing/2014/main" id="{3F7E979D-11A4-11ED-6A1F-6DEE009B64AD}"/>
                  </a:ext>
                </a:extLst>
              </p:cNvPr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5143408" y="2551070"/>
                <a:ext cx="498600" cy="254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1">
            <p14:nvContentPartPr>
              <p14:cNvPr id="32" name="Γραφή 31">
                <a:extLst>
                  <a:ext uri="{FF2B5EF4-FFF2-40B4-BE49-F238E27FC236}">
                    <a16:creationId xmlns:a16="http://schemas.microsoft.com/office/drawing/2014/main" id="{1F130CA7-39AE-EF11-4160-9E295479A4C2}"/>
                  </a:ext>
                </a:extLst>
              </p14:cNvPr>
              <p14:cNvContentPartPr/>
              <p14:nvPr/>
            </p14:nvContentPartPr>
            <p14:xfrm>
              <a:off x="5339608" y="1856630"/>
              <a:ext cx="25560" cy="360"/>
            </p14:xfrm>
          </p:contentPart>
        </mc:Choice>
        <mc:Fallback>
          <p:pic>
            <p:nvPicPr>
              <p:cNvPr id="32" name="Γραφή 31">
                <a:extLst>
                  <a:ext uri="{FF2B5EF4-FFF2-40B4-BE49-F238E27FC236}">
                    <a16:creationId xmlns:a16="http://schemas.microsoft.com/office/drawing/2014/main" id="{1F130CA7-39AE-EF11-4160-9E295479A4C2}"/>
                  </a:ext>
                </a:extLst>
              </p:cNvPr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5285968" y="1748990"/>
                <a:ext cx="1332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3">
            <p14:nvContentPartPr>
              <p14:cNvPr id="33" name="Γραφή 32">
                <a:extLst>
                  <a:ext uri="{FF2B5EF4-FFF2-40B4-BE49-F238E27FC236}">
                    <a16:creationId xmlns:a16="http://schemas.microsoft.com/office/drawing/2014/main" id="{823C7D13-85ED-776D-6CBE-BA5A90785E0C}"/>
                  </a:ext>
                </a:extLst>
              </p14:cNvPr>
              <p14:cNvContentPartPr/>
              <p14:nvPr/>
            </p14:nvContentPartPr>
            <p14:xfrm>
              <a:off x="6904528" y="1804430"/>
              <a:ext cx="53640" cy="13320"/>
            </p14:xfrm>
          </p:contentPart>
        </mc:Choice>
        <mc:Fallback>
          <p:pic>
            <p:nvPicPr>
              <p:cNvPr id="33" name="Γραφή 32">
                <a:extLst>
                  <a:ext uri="{FF2B5EF4-FFF2-40B4-BE49-F238E27FC236}">
                    <a16:creationId xmlns:a16="http://schemas.microsoft.com/office/drawing/2014/main" id="{823C7D13-85ED-776D-6CBE-BA5A90785E0C}"/>
                  </a:ext>
                </a:extLst>
              </p:cNvPr>
              <p:cNvPicPr/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6850528" y="1696430"/>
                <a:ext cx="161280" cy="228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17383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086C143-0A2F-4DA8-ACA5-E6E968F2CD9B}"/>
              </a:ext>
            </a:extLst>
          </p:cNvPr>
          <p:cNvSpPr txBox="1"/>
          <p:nvPr/>
        </p:nvSpPr>
        <p:spPr>
          <a:xfrm>
            <a:off x="490194" y="902320"/>
            <a:ext cx="1147006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Τα συνδυασμένα μέτρα «καλότητας» της μεθόδου TOPSIS </a:t>
            </a:r>
            <a:r>
              <a:rPr lang="el-GR" dirty="0"/>
              <a:t>υπολογίζονται στην συνέχεια: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31611F9-85BC-A1DB-C3EF-7250CB50829D}"/>
                  </a:ext>
                </a:extLst>
              </p:cNvPr>
              <p:cNvSpPr txBox="1"/>
              <p:nvPr/>
            </p:nvSpPr>
            <p:spPr>
              <a:xfrm>
                <a:off x="2688996" y="1619878"/>
                <a:ext cx="6094428" cy="275569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800" i="1" smtClean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𝐹</m:t>
                          </m:r>
                        </m:e>
                        <m: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1</m:t>
                          </m:r>
                        </m:sub>
                        <m:sup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2</m:t>
                          </m:r>
                        </m:sup>
                      </m:sSubSup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= </m:t>
                      </m:r>
                      <m:f>
                        <m:f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0.532</m:t>
                          </m:r>
                        </m:num>
                        <m:den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0.532+0.301</m:t>
                          </m:r>
                        </m:den>
                      </m:f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≈0.639</m:t>
                      </m:r>
                    </m:oMath>
                  </m:oMathPara>
                </a14:m>
                <a:endParaRPr lang="en-US" sz="1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𝐹</m:t>
                          </m:r>
                        </m:e>
                        <m: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2</m:t>
                          </m:r>
                        </m:sub>
                        <m:sup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2</m:t>
                          </m:r>
                        </m:sup>
                      </m:sSubSup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= </m:t>
                      </m:r>
                      <m:f>
                        <m:f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0.347</m:t>
                          </m:r>
                        </m:num>
                        <m:den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0.347+0.330</m:t>
                          </m:r>
                        </m:den>
                      </m:f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≈0.513</m:t>
                      </m:r>
                    </m:oMath>
                  </m:oMathPara>
                </a14:m>
                <a:endParaRPr lang="en-US" sz="1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𝐹</m:t>
                          </m:r>
                        </m:e>
                        <m: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1</m:t>
                          </m:r>
                        </m:sub>
                        <m:sup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2</m:t>
                          </m:r>
                        </m:sup>
                      </m:sSubSup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= </m:t>
                      </m:r>
                      <m:f>
                        <m:f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0.308</m:t>
                          </m:r>
                        </m:num>
                        <m:den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0.308+0.504</m:t>
                          </m:r>
                        </m:den>
                      </m:f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≈0.379</m:t>
                      </m:r>
                    </m:oMath>
                  </m:oMathPara>
                </a14:m>
                <a:endParaRPr lang="en-US" sz="1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𝐹</m:t>
                          </m:r>
                        </m:e>
                        <m: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1</m:t>
                          </m:r>
                        </m:sub>
                        <m:sup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2</m:t>
                          </m:r>
                        </m:sup>
                      </m:sSubSup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= </m:t>
                      </m:r>
                      <m:f>
                        <m:f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0.334</m:t>
                          </m:r>
                        </m:num>
                        <m:den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0.334+0.424</m:t>
                          </m:r>
                        </m:den>
                      </m:f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≈0.441</m:t>
                      </m:r>
                    </m:oMath>
                  </m:oMathPara>
                </a14:m>
                <a:endParaRPr lang="en-US" sz="1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31611F9-85BC-A1DB-C3EF-7250CB5082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8996" y="1619878"/>
                <a:ext cx="6094428" cy="275569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030E838-5FDB-2FE3-3168-8FE1157925B3}"/>
                  </a:ext>
                </a:extLst>
              </p:cNvPr>
              <p:cNvSpPr txBox="1"/>
              <p:nvPr/>
            </p:nvSpPr>
            <p:spPr>
              <a:xfrm>
                <a:off x="2594728" y="5639010"/>
                <a:ext cx="609442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𝛦</m:t>
                          </m:r>
                        </m:e>
                        <m:sub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l-GR" i="1">
                          <a:latin typeface="Cambria Math" panose="02040503050406030204" pitchFamily="18" charset="0"/>
                        </a:rPr>
                        <m:t>&gt;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𝛦</m:t>
                          </m:r>
                        </m:e>
                        <m:sub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l-GR" i="1">
                          <a:latin typeface="Cambria Math" panose="02040503050406030204" pitchFamily="18" charset="0"/>
                        </a:rPr>
                        <m:t>&gt;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𝛦</m:t>
                          </m:r>
                        </m:e>
                        <m:sub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l-GR" i="1">
                          <a:latin typeface="Cambria Math" panose="02040503050406030204" pitchFamily="18" charset="0"/>
                        </a:rPr>
                        <m:t>&gt;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𝛦</m:t>
                          </m:r>
                        </m:e>
                        <m:sub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030E838-5FDB-2FE3-3168-8FE1157925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4728" y="5639010"/>
                <a:ext cx="6094428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1555065-83E9-2FDE-3537-B66561DD1B2C}"/>
                  </a:ext>
                </a:extLst>
              </p:cNvPr>
              <p:cNvSpPr txBox="1"/>
              <p:nvPr/>
            </p:nvSpPr>
            <p:spPr>
              <a:xfrm>
                <a:off x="490194" y="4776457"/>
                <a:ext cx="11397006" cy="71045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dirty="0" err="1"/>
                  <a:t>Δεδομένου</a:t>
                </a:r>
                <a:r>
                  <a:rPr lang="en-US" dirty="0"/>
                  <a:t> </a:t>
                </a:r>
                <a:r>
                  <a:rPr lang="en-US" dirty="0" err="1"/>
                  <a:t>ότι</a:t>
                </a:r>
                <a:r>
                  <a:rPr lang="en-US" dirty="0"/>
                  <a:t> η </a:t>
                </a:r>
                <a:r>
                  <a:rPr lang="en-US" dirty="0" err="1"/>
                  <a:t>μεγ</a:t>
                </a:r>
                <a:r>
                  <a:rPr lang="en-US" dirty="0"/>
                  <a:t>αλύτερη τιμή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 smtClean="0">
                            <a:effectLst/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𝐹</m:t>
                        </m:r>
                      </m:e>
                      <m:sub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𝑗</m:t>
                        </m:r>
                      </m:sub>
                      <m:sup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𝑝</m:t>
                        </m:r>
                      </m:sup>
                    </m:sSubSup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dirty="0"/>
                  <a:t>υποδηλώνει καλύτερη εναλλακτική, η κατάταξη των τεσσάρων θέσεων φράγματος έχει ως εξής: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1555065-83E9-2FDE-3537-B66561DD1B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194" y="4776457"/>
                <a:ext cx="11397006" cy="710451"/>
              </a:xfrm>
              <a:prstGeom prst="rect">
                <a:avLst/>
              </a:prstGeom>
              <a:blipFill>
                <a:blip r:embed="rId4"/>
                <a:stretch>
                  <a:fillRect l="-428" t="-2586" b="-137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3" name="Αντικείμενο 22">
            <a:extLst>
              <a:ext uri="{FF2B5EF4-FFF2-40B4-BE49-F238E27FC236}">
                <a16:creationId xmlns:a16="http://schemas.microsoft.com/office/drawing/2014/main" id="{9E5F638C-4C1D-AC00-AF60-3D49DC2C4B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7077531"/>
              </p:ext>
            </p:extLst>
          </p:nvPr>
        </p:nvGraphicFramePr>
        <p:xfrm>
          <a:off x="152359" y="2099194"/>
          <a:ext cx="3869135" cy="61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884597" imgH="777146" progId="Equation.DSMT4">
                  <p:embed/>
                </p:oleObj>
              </mc:Choice>
              <mc:Fallback>
                <p:oleObj name="Equation" r:id="rId5" imgW="4884597" imgH="777146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359" y="2099194"/>
                        <a:ext cx="3869135" cy="6161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Έκρηξη: 14 ακτίνες 23">
            <a:extLst>
              <a:ext uri="{FF2B5EF4-FFF2-40B4-BE49-F238E27FC236}">
                <a16:creationId xmlns:a16="http://schemas.microsoft.com/office/drawing/2014/main" id="{59A84E81-02C4-568B-1B2C-7E10C59A7D92}"/>
              </a:ext>
            </a:extLst>
          </p:cNvPr>
          <p:cNvSpPr/>
          <p:nvPr/>
        </p:nvSpPr>
        <p:spPr>
          <a:xfrm>
            <a:off x="9353345" y="2297750"/>
            <a:ext cx="2262434" cy="1452608"/>
          </a:xfrm>
          <a:prstGeom prst="irregularSeal2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200" dirty="0"/>
              <a:t>ΤΟ</a:t>
            </a:r>
            <a:r>
              <a:rPr lang="en-US" sz="1200" dirty="0"/>
              <a:t>PSIS</a:t>
            </a:r>
            <a:endParaRPr lang="el-GR" sz="1200" dirty="0"/>
          </a:p>
        </p:txBody>
      </p:sp>
    </p:spTree>
    <p:extLst>
      <p:ext uri="{BB962C8B-B14F-4D97-AF65-F5344CB8AC3E}">
        <p14:creationId xmlns:p14="http://schemas.microsoft.com/office/powerpoint/2010/main" val="1976099517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1012</Words>
  <Application>Microsoft Office PowerPoint</Application>
  <PresentationFormat>Ευρεία οθόνη</PresentationFormat>
  <Paragraphs>131</Paragraphs>
  <Slides>8</Slides>
  <Notes>0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Times New Roman</vt:lpstr>
      <vt:lpstr>Θέμα του Office</vt:lpstr>
      <vt:lpstr>MathType 7.0 Equation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Ειρήνη Εφραιμίδου</dc:creator>
  <cp:lastModifiedBy>Michail Spiliotis</cp:lastModifiedBy>
  <cp:revision>13</cp:revision>
  <dcterms:created xsi:type="dcterms:W3CDTF">2022-11-23T14:11:38Z</dcterms:created>
  <dcterms:modified xsi:type="dcterms:W3CDTF">2026-02-12T18:31:23Z</dcterms:modified>
</cp:coreProperties>
</file>