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 id="277" r:id="rId24"/>
    <p:sldId id="278" r:id="rId25"/>
    <p:sldId id="279" r:id="rId26"/>
    <p:sldId id="280" r:id="rId27"/>
    <p:sldId id="281" r:id="rId28"/>
    <p:sldId id="282" r:id="rId29"/>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9155" autoAdjust="0"/>
    <p:restoredTop sz="94849" autoAdjust="0"/>
  </p:normalViewPr>
  <p:slideViewPr>
    <p:cSldViewPr>
      <p:cViewPr varScale="1">
        <p:scale>
          <a:sx n="67" d="100"/>
          <a:sy n="67" d="100"/>
        </p:scale>
        <p:origin x="167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28/5/2019</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28/5/2019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28/5/2019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2" y="2636912"/>
            <a:ext cx="9144032" cy="1661993"/>
          </a:xfrm>
          <a:prstGeom prst="rect">
            <a:avLst/>
          </a:prstGeom>
          <a:noFill/>
        </p:spPr>
        <p:txBody>
          <a:bodyPr wrap="square" rtlCol="0">
            <a:spAutoFit/>
          </a:bodyPr>
          <a:lstStyle/>
          <a:p>
            <a:pPr lvl="0" algn="ctr"/>
            <a:r>
              <a:rPr lang="el-GR" sz="6000" b="1" dirty="0" smtClean="0"/>
              <a:t>Αεριοποίηση Βιομάζας</a:t>
            </a:r>
            <a:endParaRPr lang="el-GR" sz="6000" b="1" dirty="0" smtClean="0">
              <a:solidFill>
                <a:srgbClr val="2B3616"/>
              </a:solidFill>
            </a:endParaRPr>
          </a:p>
          <a:p>
            <a:pPr lvl="0" algn="ctr"/>
            <a:endParaRPr lang="el-GR" sz="2400" b="1" dirty="0" smtClean="0">
              <a:solidFill>
                <a:srgbClr val="2B3616"/>
              </a:solidFill>
            </a:endParaRP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61641"/>
            <a:ext cx="9144032" cy="5940088"/>
          </a:xfrm>
          <a:prstGeom prst="rect">
            <a:avLst/>
          </a:prstGeom>
        </p:spPr>
        <p:txBody>
          <a:bodyPr wrap="square">
            <a:spAutoFit/>
          </a:bodyPr>
          <a:lstStyle/>
          <a:p>
            <a:r>
              <a:rPr lang="el-GR" sz="1600" dirty="0">
                <a:solidFill>
                  <a:srgbClr val="2B3616"/>
                </a:solidFill>
              </a:rPr>
              <a:t>Οπότε, σε 1 </a:t>
            </a:r>
            <a:r>
              <a:rPr lang="en-US" sz="1600" dirty="0">
                <a:solidFill>
                  <a:srgbClr val="2B3616"/>
                </a:solidFill>
              </a:rPr>
              <a:t>sec</a:t>
            </a:r>
            <a:r>
              <a:rPr lang="el-GR" sz="1600" dirty="0">
                <a:solidFill>
                  <a:srgbClr val="2B3616"/>
                </a:solidFill>
              </a:rPr>
              <a:t>, στον </a:t>
            </a:r>
            <a:r>
              <a:rPr lang="el-GR" sz="1600" dirty="0" err="1">
                <a:solidFill>
                  <a:srgbClr val="2B3616"/>
                </a:solidFill>
              </a:rPr>
              <a:t>αεριοποιητή</a:t>
            </a:r>
            <a:r>
              <a:rPr lang="el-GR" sz="1600" dirty="0">
                <a:solidFill>
                  <a:srgbClr val="2B3616"/>
                </a:solidFill>
              </a:rPr>
              <a:t> τροφοδοτούνται :</a:t>
            </a:r>
          </a:p>
          <a:p>
            <a:r>
              <a:rPr lang="el-GR" sz="1600" dirty="0">
                <a:solidFill>
                  <a:srgbClr val="2B3616"/>
                </a:solidFill>
              </a:rPr>
              <a:t> </a:t>
            </a:r>
          </a:p>
          <a:p>
            <a:r>
              <a:rPr lang="el-GR" sz="1600" dirty="0">
                <a:solidFill>
                  <a:srgbClr val="2B3616"/>
                </a:solidFill>
              </a:rPr>
              <a:t>900 </a:t>
            </a:r>
            <a:r>
              <a:rPr lang="en-US" sz="1600" dirty="0" err="1">
                <a:solidFill>
                  <a:srgbClr val="2B3616"/>
                </a:solidFill>
              </a:rPr>
              <a:t>gr</a:t>
            </a:r>
            <a:r>
              <a:rPr lang="el-GR" sz="1600" dirty="0">
                <a:solidFill>
                  <a:srgbClr val="2B3616"/>
                </a:solidFill>
              </a:rPr>
              <a:t> </a:t>
            </a:r>
            <a:r>
              <a:rPr lang="el-GR" sz="1600" dirty="0" smtClean="0">
                <a:solidFill>
                  <a:srgbClr val="2B3616"/>
                </a:solidFill>
              </a:rPr>
              <a:t>οργανικού μέρους</a:t>
            </a:r>
            <a:r>
              <a:rPr lang="el-GR" sz="1600" dirty="0">
                <a:solidFill>
                  <a:srgbClr val="2B3616"/>
                </a:solidFill>
              </a:rPr>
              <a:t>	ή 	41,2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l-GR" sz="1600" dirty="0">
                <a:solidFill>
                  <a:srgbClr val="2B3616"/>
                </a:solidFill>
              </a:rPr>
              <a:t>				22,5 </a:t>
            </a:r>
            <a:r>
              <a:rPr lang="en-US" sz="1600" dirty="0" err="1">
                <a:solidFill>
                  <a:srgbClr val="2B3616"/>
                </a:solidFill>
              </a:rPr>
              <a:t>mol</a:t>
            </a:r>
            <a:r>
              <a:rPr lang="en-US" sz="1600" dirty="0">
                <a:solidFill>
                  <a:srgbClr val="2B3616"/>
                </a:solidFill>
              </a:rPr>
              <a:t> O</a:t>
            </a:r>
            <a:endParaRPr lang="el-GR" sz="1600" dirty="0">
              <a:solidFill>
                <a:srgbClr val="2B3616"/>
              </a:solidFill>
            </a:endParaRPr>
          </a:p>
          <a:p>
            <a:r>
              <a:rPr lang="el-GR" sz="1600" dirty="0">
                <a:solidFill>
                  <a:srgbClr val="2B3616"/>
                </a:solidFill>
              </a:rPr>
              <a:t>				45,0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l-GR" sz="1600" dirty="0" smtClean="0">
                <a:solidFill>
                  <a:srgbClr val="2B3616"/>
                </a:solidFill>
              </a:rPr>
              <a:t>50 </a:t>
            </a:r>
            <a:r>
              <a:rPr lang="en-US" sz="1600" dirty="0">
                <a:solidFill>
                  <a:srgbClr val="2B3616"/>
                </a:solidFill>
              </a:rPr>
              <a:t>gr</a:t>
            </a:r>
            <a:r>
              <a:rPr lang="el-GR" sz="1600" dirty="0">
                <a:solidFill>
                  <a:srgbClr val="2B3616"/>
                </a:solidFill>
              </a:rPr>
              <a:t> νερού		ή	</a:t>
            </a:r>
            <a:r>
              <a:rPr lang="el-GR" sz="1600" dirty="0" smtClean="0"/>
              <a:t>2,8</a:t>
            </a:r>
            <a:r>
              <a:rPr lang="el-GR" sz="1600" dirty="0" smtClean="0">
                <a:solidFill>
                  <a:srgbClr val="2B3616"/>
                </a:solidFill>
              </a:rPr>
              <a:t>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r>
              <a:rPr lang="en-US" sz="1600" dirty="0">
                <a:solidFill>
                  <a:srgbClr val="2B3616"/>
                </a:solidFill>
              </a:rPr>
              <a:t>O</a:t>
            </a:r>
            <a:r>
              <a:rPr lang="el-GR" sz="1600" dirty="0">
                <a:solidFill>
                  <a:srgbClr val="2B3616"/>
                </a:solidFill>
              </a:rPr>
              <a:t>	ή 	</a:t>
            </a:r>
            <a:r>
              <a:rPr lang="el-GR" sz="1600" dirty="0" smtClean="0">
                <a:solidFill>
                  <a:srgbClr val="2B3616"/>
                </a:solidFill>
              </a:rPr>
              <a:t>2,8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r>
              <a:rPr lang="el-GR" sz="1600" dirty="0" smtClean="0">
                <a:solidFill>
                  <a:srgbClr val="2B3616"/>
                </a:solidFill>
              </a:rPr>
              <a:t>	</a:t>
            </a:r>
            <a:r>
              <a:rPr lang="el-GR" sz="1600" dirty="0">
                <a:solidFill>
                  <a:srgbClr val="2B3616"/>
                </a:solidFill>
              </a:rPr>
              <a:t>	και	</a:t>
            </a:r>
            <a:r>
              <a:rPr lang="el-GR" sz="1600" dirty="0" smtClean="0">
                <a:solidFill>
                  <a:srgbClr val="2B3616"/>
                </a:solidFill>
              </a:rPr>
              <a:t>2,8 </a:t>
            </a:r>
            <a:r>
              <a:rPr lang="en-US" sz="1600" dirty="0" err="1">
                <a:solidFill>
                  <a:srgbClr val="2B3616"/>
                </a:solidFill>
              </a:rPr>
              <a:t>mol</a:t>
            </a:r>
            <a:r>
              <a:rPr lang="en-US" sz="1600" dirty="0">
                <a:solidFill>
                  <a:srgbClr val="2B3616"/>
                </a:solidFill>
              </a:rPr>
              <a:t> </a:t>
            </a:r>
            <a:r>
              <a:rPr lang="en-US" sz="1600" dirty="0" smtClean="0">
                <a:solidFill>
                  <a:srgbClr val="2B3616"/>
                </a:solidFill>
              </a:rPr>
              <a:t>O</a:t>
            </a:r>
            <a:endParaRPr lang="el-GR" sz="1600" dirty="0" smtClean="0">
              <a:solidFill>
                <a:srgbClr val="2B3616"/>
              </a:solidFill>
            </a:endParaRPr>
          </a:p>
          <a:p>
            <a:endParaRPr lang="el-GR" sz="1600" dirty="0">
              <a:solidFill>
                <a:srgbClr val="2B3616"/>
              </a:solidFill>
            </a:endParaRPr>
          </a:p>
          <a:p>
            <a:r>
              <a:rPr lang="el-GR" sz="1600" dirty="0">
                <a:solidFill>
                  <a:srgbClr val="2B3616"/>
                </a:solidFill>
              </a:rPr>
              <a:t>Το οξυγόνο που απαιτείται για πλήρη καύση της εισερχόμενης σε 1 </a:t>
            </a:r>
            <a:r>
              <a:rPr lang="en-US" sz="1600" dirty="0">
                <a:solidFill>
                  <a:srgbClr val="2B3616"/>
                </a:solidFill>
              </a:rPr>
              <a:t>sec</a:t>
            </a:r>
            <a:r>
              <a:rPr lang="el-GR" sz="1600" dirty="0">
                <a:solidFill>
                  <a:srgbClr val="2B3616"/>
                </a:solidFill>
              </a:rPr>
              <a:t> βιομάζας είναι:</a:t>
            </a:r>
          </a:p>
          <a:p>
            <a:r>
              <a:rPr lang="el-GR" sz="1600" dirty="0">
                <a:solidFill>
                  <a:srgbClr val="2B3616"/>
                </a:solidFill>
              </a:rPr>
              <a:t> </a:t>
            </a:r>
          </a:p>
          <a:p>
            <a:r>
              <a:rPr lang="el-GR" sz="1600" dirty="0" smtClean="0">
                <a:solidFill>
                  <a:srgbClr val="2B3616"/>
                </a:solidFill>
              </a:rPr>
              <a:t>	41,2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r>
              <a:rPr lang="el-GR" sz="1600" dirty="0">
                <a:solidFill>
                  <a:srgbClr val="2B3616"/>
                </a:solidFill>
              </a:rPr>
              <a:t> για την πλήρη καύση του εισερχόμενου άνθρακα 		</a:t>
            </a:r>
            <a:r>
              <a:rPr lang="el-GR" sz="1600" dirty="0" smtClean="0">
                <a:solidFill>
                  <a:srgbClr val="2B3616"/>
                </a:solidFill>
              </a:rPr>
              <a:t>+ </a:t>
            </a:r>
            <a:endParaRPr lang="el-GR" sz="1600" dirty="0">
              <a:solidFill>
                <a:srgbClr val="2B3616"/>
              </a:solidFill>
            </a:endParaRPr>
          </a:p>
          <a:p>
            <a:r>
              <a:rPr lang="el-GR" sz="1600" dirty="0">
                <a:solidFill>
                  <a:srgbClr val="2B3616"/>
                </a:solidFill>
              </a:rPr>
              <a:t>+ 	45,0/4 = 11,25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r>
              <a:rPr lang="el-GR" sz="1600" dirty="0">
                <a:solidFill>
                  <a:srgbClr val="2B3616"/>
                </a:solidFill>
              </a:rPr>
              <a:t> για την πλήρη καύση του εισερχόμενου υδρογόνου 	–</a:t>
            </a:r>
          </a:p>
          <a:p>
            <a:r>
              <a:rPr lang="el-GR" sz="1600" dirty="0">
                <a:solidFill>
                  <a:srgbClr val="2B3616"/>
                </a:solidFill>
              </a:rPr>
              <a:t>-	22,5/2 = 11,25 </a:t>
            </a:r>
            <a:r>
              <a:rPr lang="en-US" sz="1600" dirty="0" err="1">
                <a:solidFill>
                  <a:srgbClr val="2B3616"/>
                </a:solidFill>
              </a:rPr>
              <a:t>mol</a:t>
            </a:r>
            <a:r>
              <a:rPr lang="el-GR" sz="1600" dirty="0">
                <a:solidFill>
                  <a:srgbClr val="2B3616"/>
                </a:solidFill>
              </a:rPr>
              <a:t> Ο</a:t>
            </a:r>
            <a:r>
              <a:rPr lang="el-GR" sz="1600" baseline="-25000" dirty="0">
                <a:solidFill>
                  <a:srgbClr val="2B3616"/>
                </a:solidFill>
              </a:rPr>
              <a:t>2</a:t>
            </a:r>
            <a:r>
              <a:rPr lang="el-GR" sz="1600" dirty="0">
                <a:solidFill>
                  <a:srgbClr val="2B3616"/>
                </a:solidFill>
              </a:rPr>
              <a:t> που εισέρχονται με την πρώτη ύλη 		</a:t>
            </a:r>
            <a:r>
              <a:rPr lang="el-GR" sz="1600" dirty="0" smtClean="0">
                <a:solidFill>
                  <a:srgbClr val="2B3616"/>
                </a:solidFill>
              </a:rPr>
              <a:t>= </a:t>
            </a:r>
            <a:endParaRPr lang="el-GR" sz="1600" dirty="0">
              <a:solidFill>
                <a:srgbClr val="2B3616"/>
              </a:solidFill>
            </a:endParaRPr>
          </a:p>
          <a:p>
            <a:r>
              <a:rPr lang="el-GR" sz="1600" dirty="0">
                <a:solidFill>
                  <a:srgbClr val="2B3616"/>
                </a:solidFill>
              </a:rPr>
              <a:t>= 	41,2 </a:t>
            </a:r>
            <a:r>
              <a:rPr lang="en-US" sz="1600" dirty="0" err="1">
                <a:solidFill>
                  <a:srgbClr val="2B3616"/>
                </a:solidFill>
              </a:rPr>
              <a:t>mol</a:t>
            </a:r>
            <a:r>
              <a:rPr lang="el-GR" sz="1600" dirty="0">
                <a:solidFill>
                  <a:srgbClr val="2B3616"/>
                </a:solidFill>
              </a:rPr>
              <a:t> Ο</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p>
          <a:p>
            <a:r>
              <a:rPr lang="el-GR" sz="1600" dirty="0">
                <a:solidFill>
                  <a:srgbClr val="2B3616"/>
                </a:solidFill>
              </a:rPr>
              <a:t>Στον </a:t>
            </a:r>
            <a:r>
              <a:rPr lang="el-GR" sz="1600" dirty="0" err="1">
                <a:solidFill>
                  <a:srgbClr val="2B3616"/>
                </a:solidFill>
              </a:rPr>
              <a:t>αεριοποιητή</a:t>
            </a:r>
            <a:r>
              <a:rPr lang="el-GR" sz="1600" dirty="0">
                <a:solidFill>
                  <a:srgbClr val="2B3616"/>
                </a:solidFill>
              </a:rPr>
              <a:t> εισέρχεται το </a:t>
            </a:r>
            <a:r>
              <a:rPr lang="el-GR" sz="1600" dirty="0" smtClean="0">
                <a:solidFill>
                  <a:srgbClr val="2B3616"/>
                </a:solidFill>
              </a:rPr>
              <a:t>25 </a:t>
            </a:r>
            <a:r>
              <a:rPr lang="el-GR" sz="1600" dirty="0">
                <a:solidFill>
                  <a:srgbClr val="2B3616"/>
                </a:solidFill>
              </a:rPr>
              <a:t>% του Ο</a:t>
            </a:r>
            <a:r>
              <a:rPr lang="el-GR" sz="1600" baseline="-25000" dirty="0">
                <a:solidFill>
                  <a:srgbClr val="2B3616"/>
                </a:solidFill>
              </a:rPr>
              <a:t>2</a:t>
            </a:r>
            <a:r>
              <a:rPr lang="el-GR" sz="1600" dirty="0">
                <a:solidFill>
                  <a:srgbClr val="2B3616"/>
                </a:solidFill>
              </a:rPr>
              <a:t> που απαιτείται για πλήρη καύση, δηλαδή:</a:t>
            </a:r>
          </a:p>
          <a:p>
            <a:r>
              <a:rPr lang="el-GR" sz="1600" dirty="0">
                <a:solidFill>
                  <a:srgbClr val="2B3616"/>
                </a:solidFill>
              </a:rPr>
              <a:t> </a:t>
            </a:r>
          </a:p>
          <a:p>
            <a:pPr algn="ctr"/>
            <a:r>
              <a:rPr lang="el-GR" sz="1600" dirty="0" smtClean="0">
                <a:solidFill>
                  <a:srgbClr val="2B3616"/>
                </a:solidFill>
              </a:rPr>
              <a:t>0,25 </a:t>
            </a:r>
            <a:r>
              <a:rPr lang="en-US" sz="1600" dirty="0" smtClean="0">
                <a:solidFill>
                  <a:srgbClr val="2B3616"/>
                </a:solidFill>
              </a:rPr>
              <a:t>x</a:t>
            </a:r>
            <a:r>
              <a:rPr lang="el-GR" sz="1600" dirty="0" smtClean="0">
                <a:solidFill>
                  <a:srgbClr val="2B3616"/>
                </a:solidFill>
              </a:rPr>
              <a:t> </a:t>
            </a:r>
            <a:r>
              <a:rPr lang="el-GR" sz="1600" dirty="0">
                <a:solidFill>
                  <a:srgbClr val="2B3616"/>
                </a:solidFill>
              </a:rPr>
              <a:t>41,2 = </a:t>
            </a:r>
            <a:r>
              <a:rPr lang="el-GR" sz="1600" dirty="0" smtClean="0">
                <a:solidFill>
                  <a:srgbClr val="2B3616"/>
                </a:solidFill>
              </a:rPr>
              <a:t>10,3 </a:t>
            </a:r>
            <a:r>
              <a:rPr lang="en-US" sz="1600" dirty="0" err="1">
                <a:solidFill>
                  <a:srgbClr val="2B3616"/>
                </a:solidFill>
              </a:rPr>
              <a:t>mol</a:t>
            </a:r>
            <a:r>
              <a:rPr lang="en-US" sz="1600" dirty="0">
                <a:solidFill>
                  <a:srgbClr val="2B3616"/>
                </a:solidFill>
              </a:rPr>
              <a:t> O</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p>
          <a:p>
            <a:r>
              <a:rPr lang="el-GR" sz="1600" dirty="0">
                <a:solidFill>
                  <a:srgbClr val="2B3616"/>
                </a:solidFill>
              </a:rPr>
              <a:t>τα οποία συνοδεύονται από:</a:t>
            </a:r>
          </a:p>
          <a:p>
            <a:r>
              <a:rPr lang="el-GR" sz="1600" dirty="0">
                <a:solidFill>
                  <a:srgbClr val="2B3616"/>
                </a:solidFill>
              </a:rPr>
              <a:t> </a:t>
            </a:r>
          </a:p>
          <a:p>
            <a:pPr algn="ctr"/>
            <a:r>
              <a:rPr lang="en-US" sz="1600" dirty="0" smtClean="0">
                <a:solidFill>
                  <a:srgbClr val="2B3616"/>
                </a:solidFill>
              </a:rPr>
              <a:t>10,3</a:t>
            </a:r>
            <a:r>
              <a:rPr lang="el-GR" sz="1600" dirty="0" smtClean="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79/21 =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n-US" sz="1600" dirty="0" smtClean="0">
                <a:solidFill>
                  <a:srgbClr val="2B3616"/>
                </a:solidFill>
              </a:rPr>
              <a:t> </a:t>
            </a:r>
            <a:endParaRPr lang="el-GR" sz="1600" dirty="0">
              <a:solidFill>
                <a:srgbClr val="2B3616"/>
              </a:solidFill>
            </a:endParaRPr>
          </a:p>
        </p:txBody>
      </p:sp>
    </p:spTree>
    <p:extLst>
      <p:ext uri="{BB962C8B-B14F-4D97-AF65-F5344CB8AC3E}">
        <p14:creationId xmlns:p14="http://schemas.microsoft.com/office/powerpoint/2010/main" val="9682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04664"/>
            <a:ext cx="9144032" cy="6777240"/>
          </a:xfrm>
          <a:prstGeom prst="rect">
            <a:avLst/>
          </a:prstGeom>
        </p:spPr>
        <p:txBody>
          <a:bodyPr wrap="square">
            <a:spAutoFit/>
          </a:bodyPr>
          <a:lstStyle/>
          <a:p>
            <a:r>
              <a:rPr lang="el-GR" sz="1600" dirty="0">
                <a:solidFill>
                  <a:srgbClr val="2B3616"/>
                </a:solidFill>
              </a:rPr>
              <a:t>Η επίλυση των ισοζυγίων μάζας του </a:t>
            </a:r>
            <a:r>
              <a:rPr lang="el-GR" sz="1600" dirty="0" err="1">
                <a:solidFill>
                  <a:srgbClr val="2B3616"/>
                </a:solidFill>
              </a:rPr>
              <a:t>αεριοποιητή</a:t>
            </a:r>
            <a:r>
              <a:rPr lang="el-GR" sz="1600" dirty="0">
                <a:solidFill>
                  <a:srgbClr val="2B3616"/>
                </a:solidFill>
              </a:rPr>
              <a:t> δίνει τη σύσταση του παραγόμενου αερίου:</a:t>
            </a:r>
          </a:p>
          <a:p>
            <a:r>
              <a:rPr lang="el-GR" sz="800" dirty="0">
                <a:solidFill>
                  <a:srgbClr val="2B3616"/>
                </a:solidFill>
              </a:rPr>
              <a:t> </a:t>
            </a:r>
          </a:p>
          <a:p>
            <a:r>
              <a:rPr lang="el-GR" sz="1600" dirty="0">
                <a:solidFill>
                  <a:srgbClr val="2B3616"/>
                </a:solidFill>
              </a:rPr>
              <a:t>είσοδος</a:t>
            </a:r>
            <a:r>
              <a:rPr lang="en-US" sz="1600" dirty="0">
                <a:solidFill>
                  <a:srgbClr val="2B3616"/>
                </a:solidFill>
              </a:rPr>
              <a:t>:						41,2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n-US" sz="1600" dirty="0">
                <a:solidFill>
                  <a:srgbClr val="2B3616"/>
                </a:solidFill>
              </a:rPr>
              <a:t>			22,5 + </a:t>
            </a:r>
            <a:r>
              <a:rPr lang="el-GR" sz="1600" dirty="0" smtClean="0"/>
              <a:t>2,8</a:t>
            </a:r>
            <a:r>
              <a:rPr lang="en-US" sz="1600" dirty="0" smtClean="0"/>
              <a:t> </a:t>
            </a:r>
            <a:r>
              <a:rPr lang="en-US" sz="1600" dirty="0"/>
              <a:t>+ 2 </a:t>
            </a:r>
            <a:r>
              <a:rPr lang="en-US" sz="1600" dirty="0" smtClean="0"/>
              <a:t>x </a:t>
            </a:r>
            <a:r>
              <a:rPr lang="el-GR" sz="1600" dirty="0" smtClean="0"/>
              <a:t>10,3</a:t>
            </a:r>
            <a:r>
              <a:rPr lang="en-US" sz="1600" dirty="0" smtClean="0"/>
              <a:t> </a:t>
            </a:r>
            <a:r>
              <a:rPr lang="en-US" sz="1600" dirty="0"/>
              <a:t>=		</a:t>
            </a:r>
            <a:r>
              <a:rPr lang="en-US" sz="1600" dirty="0" smtClean="0"/>
              <a:t>4</a:t>
            </a:r>
            <a:r>
              <a:rPr lang="el-GR" sz="1600" dirty="0" smtClean="0"/>
              <a:t>5</a:t>
            </a:r>
            <a:r>
              <a:rPr lang="en-US" sz="1600" dirty="0" smtClean="0"/>
              <a:t>,</a:t>
            </a:r>
            <a:r>
              <a:rPr lang="el-GR" sz="1600" dirty="0" smtClean="0"/>
              <a:t>9</a:t>
            </a:r>
            <a:r>
              <a:rPr lang="en-US" sz="1600" dirty="0" smtClean="0"/>
              <a:t> </a:t>
            </a:r>
            <a:r>
              <a:rPr lang="en-US" sz="1600" dirty="0" err="1"/>
              <a:t>mol</a:t>
            </a:r>
            <a:r>
              <a:rPr lang="en-US" sz="1600" dirty="0"/>
              <a:t> O</a:t>
            </a:r>
            <a:endParaRPr lang="el-GR" sz="1600" dirty="0"/>
          </a:p>
          <a:p>
            <a:r>
              <a:rPr lang="en-US" sz="1600" dirty="0"/>
              <a:t>			45,0 + 2 </a:t>
            </a:r>
            <a:r>
              <a:rPr lang="en-US" sz="1600" dirty="0" smtClean="0"/>
              <a:t>x </a:t>
            </a:r>
            <a:r>
              <a:rPr lang="el-GR" sz="1600" dirty="0" smtClean="0"/>
              <a:t>2,8</a:t>
            </a:r>
            <a:r>
              <a:rPr lang="en-US" sz="1600" dirty="0" smtClean="0"/>
              <a:t> </a:t>
            </a:r>
            <a:r>
              <a:rPr lang="en-US" sz="1600" dirty="0">
                <a:solidFill>
                  <a:srgbClr val="2B3616"/>
                </a:solidFill>
              </a:rPr>
              <a:t>= 		</a:t>
            </a:r>
            <a:r>
              <a:rPr lang="en-US" sz="1600" dirty="0" smtClean="0">
                <a:solidFill>
                  <a:srgbClr val="2B3616"/>
                </a:solidFill>
              </a:rPr>
              <a:t>5</a:t>
            </a:r>
            <a:r>
              <a:rPr lang="el-GR" sz="1600" dirty="0" smtClean="0">
                <a:solidFill>
                  <a:srgbClr val="2B3616"/>
                </a:solidFill>
              </a:rPr>
              <a:t>0</a:t>
            </a:r>
            <a:r>
              <a:rPr lang="en-US" sz="1600" dirty="0" smtClean="0">
                <a:solidFill>
                  <a:srgbClr val="2B3616"/>
                </a:solidFill>
              </a:rPr>
              <a:t>,</a:t>
            </a:r>
            <a:r>
              <a:rPr lang="el-GR" sz="1600" dirty="0" smtClean="0">
                <a:solidFill>
                  <a:srgbClr val="2B3616"/>
                </a:solidFill>
              </a:rPr>
              <a:t>6</a:t>
            </a:r>
            <a:r>
              <a:rPr lang="en-US" sz="1600" dirty="0" smtClean="0">
                <a:solidFill>
                  <a:srgbClr val="2B3616"/>
                </a:solidFill>
              </a:rPr>
              <a:t>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n-US" sz="1600" dirty="0">
                <a:solidFill>
                  <a:srgbClr val="2B3616"/>
                </a:solidFill>
              </a:rPr>
              <a:t>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l-GR" sz="800" dirty="0">
                <a:solidFill>
                  <a:srgbClr val="2B3616"/>
                </a:solidFill>
              </a:rPr>
              <a:t> </a:t>
            </a:r>
          </a:p>
          <a:p>
            <a:r>
              <a:rPr lang="el-GR" sz="1600" dirty="0">
                <a:solidFill>
                  <a:srgbClr val="2B3616"/>
                </a:solidFill>
              </a:rPr>
              <a:t>έξοδος:	</a:t>
            </a:r>
            <a:r>
              <a:rPr lang="el-GR" sz="1600" dirty="0" smtClean="0"/>
              <a:t>95 </a:t>
            </a:r>
            <a:r>
              <a:rPr lang="en-US" sz="1600" dirty="0"/>
              <a:t>gr</a:t>
            </a:r>
            <a:r>
              <a:rPr lang="el-GR" sz="1600" dirty="0"/>
              <a:t> υπόλειμμα </a:t>
            </a:r>
            <a:r>
              <a:rPr lang="el-GR" sz="1600" dirty="0" smtClean="0"/>
              <a:t>από τα οποία 50 </a:t>
            </a:r>
            <a:r>
              <a:rPr lang="en-US" sz="1600" dirty="0" smtClean="0"/>
              <a:t>gr </a:t>
            </a:r>
            <a:r>
              <a:rPr lang="el-GR" sz="1600" dirty="0" smtClean="0"/>
              <a:t>τέφρα και 45 </a:t>
            </a:r>
            <a:r>
              <a:rPr lang="en-US" sz="1600" dirty="0" smtClean="0">
                <a:solidFill>
                  <a:srgbClr val="2B3616"/>
                </a:solidFill>
              </a:rPr>
              <a:t>gr </a:t>
            </a:r>
            <a:r>
              <a:rPr lang="el-GR" sz="1600" dirty="0" smtClean="0">
                <a:solidFill>
                  <a:srgbClr val="2B3616"/>
                </a:solidFill>
              </a:rPr>
              <a:t>οργανικό μέρος</a:t>
            </a:r>
          </a:p>
          <a:p>
            <a:r>
              <a:rPr lang="el-GR" sz="1600" dirty="0">
                <a:solidFill>
                  <a:srgbClr val="2B3616"/>
                </a:solidFill>
              </a:rPr>
              <a:t>	 </a:t>
            </a:r>
            <a:r>
              <a:rPr lang="el-GR" sz="1600" dirty="0" smtClean="0"/>
              <a:t>45</a:t>
            </a:r>
            <a:r>
              <a:rPr lang="el-GR" sz="1600" dirty="0" smtClean="0">
                <a:solidFill>
                  <a:srgbClr val="2B3616"/>
                </a:solidFill>
              </a:rPr>
              <a:t> </a:t>
            </a:r>
            <a:r>
              <a:rPr lang="en-US" sz="1600" dirty="0">
                <a:solidFill>
                  <a:srgbClr val="2B3616"/>
                </a:solidFill>
              </a:rPr>
              <a:t>gr </a:t>
            </a:r>
            <a:r>
              <a:rPr lang="el-GR" sz="1600" dirty="0">
                <a:solidFill>
                  <a:srgbClr val="2B3616"/>
                </a:solidFill>
              </a:rPr>
              <a:t>οργανικό </a:t>
            </a:r>
            <a:r>
              <a:rPr lang="el-GR" sz="1600" dirty="0" smtClean="0">
                <a:solidFill>
                  <a:srgbClr val="2B3616"/>
                </a:solidFill>
              </a:rPr>
              <a:t>μέρος: </a:t>
            </a:r>
            <a:r>
              <a:rPr lang="el-GR" sz="1600" dirty="0">
                <a:solidFill>
                  <a:srgbClr val="2B3616"/>
                </a:solidFill>
              </a:rPr>
              <a:t>	ή	</a:t>
            </a:r>
            <a:r>
              <a:rPr lang="el-GR" sz="1600" dirty="0" smtClean="0">
                <a:solidFill>
                  <a:srgbClr val="2B3616"/>
                </a:solidFill>
              </a:rPr>
              <a:t>31,5 </a:t>
            </a:r>
            <a:r>
              <a:rPr lang="en-US" sz="1600" dirty="0">
                <a:solidFill>
                  <a:srgbClr val="2B3616"/>
                </a:solidFill>
              </a:rPr>
              <a:t>gr C</a:t>
            </a:r>
            <a:r>
              <a:rPr lang="el-GR" sz="1600" dirty="0">
                <a:solidFill>
                  <a:srgbClr val="2B3616"/>
                </a:solidFill>
              </a:rPr>
              <a:t>		ή	</a:t>
            </a:r>
            <a:r>
              <a:rPr lang="el-GR" sz="1600" dirty="0" smtClean="0">
                <a:solidFill>
                  <a:srgbClr val="2B3616"/>
                </a:solidFill>
              </a:rPr>
              <a:t>2,625 </a:t>
            </a:r>
            <a:r>
              <a:rPr lang="en-US" sz="1600" dirty="0" err="1">
                <a:solidFill>
                  <a:srgbClr val="2B3616"/>
                </a:solidFill>
              </a:rPr>
              <a:t>mol</a:t>
            </a:r>
            <a:r>
              <a:rPr lang="en-US" sz="1600" dirty="0">
                <a:solidFill>
                  <a:srgbClr val="2B3616"/>
                </a:solidFill>
              </a:rPr>
              <a:t> C</a:t>
            </a:r>
            <a:endParaRPr lang="el-GR" sz="1600" dirty="0">
              <a:solidFill>
                <a:srgbClr val="2B3616"/>
              </a:solidFill>
            </a:endParaRPr>
          </a:p>
          <a:p>
            <a:r>
              <a:rPr lang="el-GR" sz="1600" dirty="0">
                <a:solidFill>
                  <a:srgbClr val="2B3616"/>
                </a:solidFill>
              </a:rPr>
              <a:t>					</a:t>
            </a:r>
            <a:r>
              <a:rPr lang="el-GR" sz="1600" dirty="0" smtClean="0">
                <a:solidFill>
                  <a:srgbClr val="2B3616"/>
                </a:solidFill>
              </a:rPr>
              <a:t>11,25 </a:t>
            </a:r>
            <a:r>
              <a:rPr lang="en-US" sz="1600" dirty="0">
                <a:solidFill>
                  <a:srgbClr val="2B3616"/>
                </a:solidFill>
              </a:rPr>
              <a:t>gr O</a:t>
            </a:r>
            <a:r>
              <a:rPr lang="el-GR" sz="1600" dirty="0">
                <a:solidFill>
                  <a:srgbClr val="2B3616"/>
                </a:solidFill>
              </a:rPr>
              <a:t>		ή	</a:t>
            </a:r>
            <a:r>
              <a:rPr lang="el-GR" sz="1600" dirty="0" smtClean="0">
                <a:solidFill>
                  <a:srgbClr val="2B3616"/>
                </a:solidFill>
              </a:rPr>
              <a:t>0,70 </a:t>
            </a:r>
            <a:r>
              <a:rPr lang="en-US" sz="1600" dirty="0" err="1">
                <a:solidFill>
                  <a:srgbClr val="2B3616"/>
                </a:solidFill>
              </a:rPr>
              <a:t>mol</a:t>
            </a:r>
            <a:r>
              <a:rPr lang="en-US" sz="1600" dirty="0">
                <a:solidFill>
                  <a:srgbClr val="2B3616"/>
                </a:solidFill>
              </a:rPr>
              <a:t> O </a:t>
            </a:r>
            <a:endParaRPr lang="el-GR" sz="1600" dirty="0">
              <a:solidFill>
                <a:srgbClr val="2B3616"/>
              </a:solidFill>
            </a:endParaRPr>
          </a:p>
          <a:p>
            <a:r>
              <a:rPr lang="el-GR" sz="1600" dirty="0">
                <a:solidFill>
                  <a:srgbClr val="2B3616"/>
                </a:solidFill>
              </a:rPr>
              <a:t>					</a:t>
            </a:r>
            <a:r>
              <a:rPr lang="el-GR" sz="1600" dirty="0" smtClean="0">
                <a:solidFill>
                  <a:srgbClr val="2B3616"/>
                </a:solidFill>
              </a:rPr>
              <a:t>2,25 </a:t>
            </a:r>
            <a:r>
              <a:rPr lang="en-US" sz="1600" dirty="0">
                <a:solidFill>
                  <a:srgbClr val="2B3616"/>
                </a:solidFill>
              </a:rPr>
              <a:t>gr H</a:t>
            </a:r>
            <a:r>
              <a:rPr lang="el-GR" sz="1600" dirty="0">
                <a:solidFill>
                  <a:srgbClr val="2B3616"/>
                </a:solidFill>
              </a:rPr>
              <a:t>		ή	</a:t>
            </a:r>
            <a:r>
              <a:rPr lang="el-GR" sz="1600" dirty="0" smtClean="0">
                <a:solidFill>
                  <a:srgbClr val="2B3616"/>
                </a:solidFill>
              </a:rPr>
              <a:t>2,25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l-GR" sz="1600" dirty="0">
                <a:solidFill>
                  <a:srgbClr val="2B3616"/>
                </a:solidFill>
              </a:rPr>
              <a:t>	  </a:t>
            </a:r>
          </a:p>
          <a:p>
            <a:r>
              <a:rPr lang="el-GR" sz="1600" dirty="0" smtClean="0">
                <a:solidFill>
                  <a:srgbClr val="2B3616"/>
                </a:solidFill>
              </a:rPr>
              <a:t>	αέριο: 	</a:t>
            </a:r>
            <a:r>
              <a:rPr lang="en-US" sz="1600" dirty="0" smtClean="0">
                <a:solidFill>
                  <a:srgbClr val="2B3616"/>
                </a:solidFill>
              </a:rPr>
              <a:t>38,7</a:t>
            </a:r>
            <a:r>
              <a:rPr lang="el-GR" sz="1600" dirty="0" smtClean="0">
                <a:solidFill>
                  <a:srgbClr val="2B3616"/>
                </a:solidFill>
              </a:rPr>
              <a:t> </a:t>
            </a:r>
            <a:r>
              <a:rPr lang="en-US" sz="1600" dirty="0" err="1" smtClean="0">
                <a:solidFill>
                  <a:srgbClr val="2B3616"/>
                </a:solidFill>
              </a:rPr>
              <a:t>mol</a:t>
            </a:r>
            <a:r>
              <a:rPr lang="en-US" sz="1600" dirty="0" smtClean="0">
                <a:solidFill>
                  <a:srgbClr val="2B3616"/>
                </a:solidFill>
              </a:rPr>
              <a:t> N</a:t>
            </a:r>
            <a:r>
              <a:rPr lang="el-GR" sz="1600" baseline="-25000" dirty="0" smtClean="0">
                <a:solidFill>
                  <a:srgbClr val="2B3616"/>
                </a:solidFill>
              </a:rPr>
              <a:t>2	</a:t>
            </a:r>
            <a:r>
              <a:rPr lang="el-GR" sz="1600" dirty="0" smtClean="0">
                <a:solidFill>
                  <a:srgbClr val="2B3616"/>
                </a:solidFill>
              </a:rPr>
              <a:t>και 		</a:t>
            </a:r>
            <a:r>
              <a:rPr lang="en-US" sz="1600" dirty="0" smtClean="0">
                <a:solidFill>
                  <a:srgbClr val="2B3616"/>
                </a:solidFill>
              </a:rPr>
              <a:t>X mol H</a:t>
            </a:r>
            <a:r>
              <a:rPr lang="en-US" sz="1600" baseline="-25000" dirty="0" smtClean="0">
                <a:solidFill>
                  <a:srgbClr val="2B3616"/>
                </a:solidFill>
              </a:rPr>
              <a:t>2</a:t>
            </a:r>
            <a:endParaRPr lang="el-GR" sz="1600" dirty="0" smtClean="0">
              <a:solidFill>
                <a:srgbClr val="2B3616"/>
              </a:solidFill>
            </a:endParaRPr>
          </a:p>
          <a:p>
            <a:r>
              <a:rPr lang="en-US" sz="1600" dirty="0">
                <a:solidFill>
                  <a:srgbClr val="2B3616"/>
                </a:solidFill>
              </a:rPr>
              <a:t>						</a:t>
            </a:r>
            <a:r>
              <a:rPr lang="en-US" sz="1600" dirty="0" smtClean="0">
                <a:solidFill>
                  <a:srgbClr val="2B3616"/>
                </a:solidFill>
              </a:rPr>
              <a:t>Y </a:t>
            </a:r>
            <a:r>
              <a:rPr lang="en-US" sz="1600" dirty="0" err="1">
                <a:solidFill>
                  <a:srgbClr val="2B3616"/>
                </a:solidFill>
              </a:rPr>
              <a:t>mol</a:t>
            </a:r>
            <a:r>
              <a:rPr lang="en-US" sz="1600" dirty="0">
                <a:solidFill>
                  <a:srgbClr val="2B3616"/>
                </a:solidFill>
              </a:rPr>
              <a:t> CO</a:t>
            </a:r>
            <a:endParaRPr lang="el-GR" sz="1600" dirty="0">
              <a:solidFill>
                <a:srgbClr val="2B3616"/>
              </a:solidFill>
            </a:endParaRPr>
          </a:p>
          <a:p>
            <a:r>
              <a:rPr lang="en-US" sz="1600" dirty="0">
                <a:solidFill>
                  <a:srgbClr val="2B3616"/>
                </a:solidFill>
              </a:rPr>
              <a:t>						</a:t>
            </a:r>
            <a:r>
              <a:rPr lang="en-US" sz="1600" dirty="0" smtClean="0">
                <a:solidFill>
                  <a:srgbClr val="2B3616"/>
                </a:solidFill>
              </a:rPr>
              <a:t>Z </a:t>
            </a:r>
            <a:r>
              <a:rPr lang="en-US" sz="1600" dirty="0" err="1">
                <a:solidFill>
                  <a:srgbClr val="2B3616"/>
                </a:solidFill>
              </a:rPr>
              <a:t>mol</a:t>
            </a:r>
            <a:r>
              <a:rPr lang="en-US" sz="1600" dirty="0">
                <a:solidFill>
                  <a:srgbClr val="2B3616"/>
                </a:solidFill>
              </a:rPr>
              <a:t> CO</a:t>
            </a:r>
            <a:r>
              <a:rPr lang="en-US" sz="1600" baseline="-25000" dirty="0">
                <a:solidFill>
                  <a:srgbClr val="2B3616"/>
                </a:solidFill>
              </a:rPr>
              <a:t>2 </a:t>
            </a:r>
            <a:endParaRPr lang="el-GR" sz="1600" dirty="0">
              <a:solidFill>
                <a:srgbClr val="2B3616"/>
              </a:solidFill>
            </a:endParaRPr>
          </a:p>
          <a:p>
            <a:r>
              <a:rPr lang="en-US" sz="1600" dirty="0">
                <a:solidFill>
                  <a:srgbClr val="2B3616"/>
                </a:solidFill>
              </a:rPr>
              <a:t>						</a:t>
            </a:r>
            <a:r>
              <a:rPr lang="en-US" sz="1600" dirty="0" smtClean="0">
                <a:solidFill>
                  <a:srgbClr val="2B3616"/>
                </a:solidFill>
              </a:rPr>
              <a:t>W </a:t>
            </a:r>
            <a:r>
              <a:rPr lang="en-US" sz="1600" dirty="0" err="1">
                <a:solidFill>
                  <a:srgbClr val="2B3616"/>
                </a:solidFill>
              </a:rPr>
              <a:t>mol</a:t>
            </a:r>
            <a:r>
              <a:rPr lang="en-US" sz="1600" dirty="0">
                <a:solidFill>
                  <a:srgbClr val="2B3616"/>
                </a:solidFill>
              </a:rPr>
              <a:t> CH</a:t>
            </a:r>
            <a:r>
              <a:rPr lang="en-US" sz="1600" baseline="-25000" dirty="0">
                <a:solidFill>
                  <a:srgbClr val="2B3616"/>
                </a:solidFill>
              </a:rPr>
              <a:t>4</a:t>
            </a:r>
            <a:endParaRPr lang="el-GR" sz="1600" dirty="0">
              <a:solidFill>
                <a:srgbClr val="2B3616"/>
              </a:solidFill>
            </a:endParaRPr>
          </a:p>
          <a:p>
            <a:r>
              <a:rPr lang="en-US" sz="1600" dirty="0">
                <a:solidFill>
                  <a:srgbClr val="2B3616"/>
                </a:solidFill>
              </a:rPr>
              <a:t> </a:t>
            </a:r>
            <a:r>
              <a:rPr lang="el-GR" sz="1600" dirty="0" smtClean="0">
                <a:solidFill>
                  <a:srgbClr val="2B3616"/>
                </a:solidFill>
              </a:rPr>
              <a:t>οπότε </a:t>
            </a:r>
            <a:r>
              <a:rPr lang="el-GR" sz="1600" dirty="0">
                <a:solidFill>
                  <a:srgbClr val="2B3616"/>
                </a:solidFill>
              </a:rPr>
              <a:t>:	ισοζύγιο </a:t>
            </a:r>
            <a:r>
              <a:rPr lang="en-US" sz="1600" dirty="0">
                <a:solidFill>
                  <a:srgbClr val="2B3616"/>
                </a:solidFill>
              </a:rPr>
              <a:t>C</a:t>
            </a:r>
            <a:r>
              <a:rPr lang="el-GR" sz="1600" dirty="0">
                <a:solidFill>
                  <a:srgbClr val="2B3616"/>
                </a:solidFill>
              </a:rPr>
              <a:t>	</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a:t>
            </a:r>
            <a:r>
              <a:rPr lang="en-US" sz="1600" dirty="0">
                <a:solidFill>
                  <a:srgbClr val="2B3616"/>
                </a:solidFill>
              </a:rPr>
              <a:t>Z</a:t>
            </a:r>
            <a:r>
              <a:rPr lang="el-GR" sz="1600" dirty="0">
                <a:solidFill>
                  <a:srgbClr val="2B3616"/>
                </a:solidFill>
              </a:rPr>
              <a:t> </a:t>
            </a:r>
            <a:r>
              <a:rPr lang="el-GR" sz="1600" dirty="0" smtClean="0">
                <a:solidFill>
                  <a:srgbClr val="2B3616"/>
                </a:solidFill>
              </a:rPr>
              <a:t> +    </a:t>
            </a:r>
            <a:r>
              <a:rPr lang="en-US" sz="1600" dirty="0" smtClean="0">
                <a:solidFill>
                  <a:srgbClr val="2B3616"/>
                </a:solidFill>
              </a:rPr>
              <a:t>W</a:t>
            </a:r>
            <a:r>
              <a:rPr lang="el-GR" sz="1600" dirty="0" smtClean="0">
                <a:solidFill>
                  <a:srgbClr val="2B3616"/>
                </a:solidFill>
              </a:rPr>
              <a:t> </a:t>
            </a:r>
            <a:r>
              <a:rPr lang="el-GR" sz="1600" dirty="0">
                <a:solidFill>
                  <a:srgbClr val="2B3616"/>
                </a:solidFill>
              </a:rPr>
              <a:t>	= 	41,2 – </a:t>
            </a:r>
            <a:r>
              <a:rPr lang="el-GR" sz="1600" dirty="0" smtClean="0">
                <a:solidFill>
                  <a:srgbClr val="2B3616"/>
                </a:solidFill>
              </a:rPr>
              <a:t>2,625	= 38,</a:t>
            </a:r>
            <a:r>
              <a:rPr lang="en-US" sz="1600" dirty="0" smtClean="0">
                <a:solidFill>
                  <a:srgbClr val="2B3616"/>
                </a:solidFill>
              </a:rPr>
              <a:t>6</a:t>
            </a:r>
            <a:r>
              <a:rPr lang="el-GR" sz="1600" dirty="0" smtClean="0">
                <a:solidFill>
                  <a:srgbClr val="2B3616"/>
                </a:solidFill>
              </a:rPr>
              <a:t> </a:t>
            </a:r>
            <a:r>
              <a:rPr lang="en-US" sz="1600" dirty="0" err="1" smtClean="0">
                <a:solidFill>
                  <a:srgbClr val="2B3616"/>
                </a:solidFill>
              </a:rPr>
              <a:t>mol</a:t>
            </a:r>
            <a:endParaRPr lang="el-GR" sz="1600" dirty="0">
              <a:solidFill>
                <a:srgbClr val="2B3616"/>
              </a:solidFill>
            </a:endParaRPr>
          </a:p>
          <a:p>
            <a:r>
              <a:rPr lang="el-GR" sz="1600" dirty="0">
                <a:solidFill>
                  <a:srgbClr val="2B3616"/>
                </a:solidFill>
              </a:rPr>
              <a:t>	ισοζύγιο </a:t>
            </a:r>
            <a:r>
              <a:rPr lang="en-US" sz="1600" dirty="0">
                <a:solidFill>
                  <a:srgbClr val="2B3616"/>
                </a:solidFill>
              </a:rPr>
              <a:t>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a:t>
            </a:r>
            <a:r>
              <a:rPr lang="el-GR" sz="1600" dirty="0" smtClean="0">
                <a:solidFill>
                  <a:srgbClr val="2B3616"/>
                </a:solidFill>
              </a:rPr>
              <a:t>              + </a:t>
            </a:r>
            <a:r>
              <a:rPr lang="el-GR" sz="1600" dirty="0">
                <a:solidFill>
                  <a:srgbClr val="2B3616"/>
                </a:solidFill>
              </a:rPr>
              <a:t>2 </a:t>
            </a:r>
            <a:r>
              <a:rPr lang="en-US" sz="1600" dirty="0">
                <a:solidFill>
                  <a:srgbClr val="2B3616"/>
                </a:solidFill>
              </a:rPr>
              <a:t>W</a:t>
            </a:r>
            <a:r>
              <a:rPr lang="el-GR" sz="1600" dirty="0">
                <a:solidFill>
                  <a:srgbClr val="2B3616"/>
                </a:solidFill>
              </a:rPr>
              <a:t> 	= 	</a:t>
            </a:r>
            <a:r>
              <a:rPr lang="el-GR" sz="1600" dirty="0" smtClean="0">
                <a:solidFill>
                  <a:srgbClr val="2B3616"/>
                </a:solidFill>
              </a:rPr>
              <a:t>(50,6 </a:t>
            </a:r>
            <a:r>
              <a:rPr lang="el-GR" sz="1600" dirty="0">
                <a:solidFill>
                  <a:srgbClr val="2B3616"/>
                </a:solidFill>
              </a:rPr>
              <a:t>– </a:t>
            </a:r>
            <a:r>
              <a:rPr lang="el-GR" sz="1600" dirty="0" smtClean="0">
                <a:solidFill>
                  <a:srgbClr val="2B3616"/>
                </a:solidFill>
              </a:rPr>
              <a:t>2,25)/</a:t>
            </a:r>
            <a:r>
              <a:rPr lang="el-GR" sz="1600" dirty="0">
                <a:solidFill>
                  <a:srgbClr val="2B3616"/>
                </a:solidFill>
              </a:rPr>
              <a:t>2 	= </a:t>
            </a:r>
            <a:r>
              <a:rPr lang="el-GR" sz="1600" dirty="0" smtClean="0">
                <a:solidFill>
                  <a:srgbClr val="2B3616"/>
                </a:solidFill>
              </a:rPr>
              <a:t>24,</a:t>
            </a:r>
            <a:r>
              <a:rPr lang="en-US" sz="1600" dirty="0" smtClean="0">
                <a:solidFill>
                  <a:srgbClr val="2B3616"/>
                </a:solidFill>
              </a:rPr>
              <a:t>2</a:t>
            </a:r>
            <a:r>
              <a:rPr lang="el-GR" sz="1600" dirty="0" smtClean="0">
                <a:solidFill>
                  <a:srgbClr val="2B3616"/>
                </a:solidFill>
              </a:rPr>
              <a:t> </a:t>
            </a:r>
            <a:r>
              <a:rPr lang="en-US" sz="1600" dirty="0" err="1">
                <a:solidFill>
                  <a:srgbClr val="2B3616"/>
                </a:solidFill>
              </a:rPr>
              <a:t>mol</a:t>
            </a:r>
            <a:endParaRPr lang="el-GR" sz="1600" dirty="0">
              <a:solidFill>
                <a:srgbClr val="2B3616"/>
              </a:solidFill>
            </a:endParaRPr>
          </a:p>
          <a:p>
            <a:r>
              <a:rPr lang="el-GR" sz="1600" dirty="0">
                <a:solidFill>
                  <a:srgbClr val="2B3616"/>
                </a:solidFill>
              </a:rPr>
              <a:t>	ισοζύγιο </a:t>
            </a:r>
            <a:r>
              <a:rPr lang="en-US" sz="1600" dirty="0">
                <a:solidFill>
                  <a:srgbClr val="2B3616"/>
                </a:solidFill>
              </a:rPr>
              <a:t>O</a:t>
            </a:r>
            <a:r>
              <a:rPr lang="el-GR" sz="1600" dirty="0">
                <a:solidFill>
                  <a:srgbClr val="2B3616"/>
                </a:solidFill>
              </a:rPr>
              <a:t>	</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+ 2 </a:t>
            </a:r>
            <a:r>
              <a:rPr lang="en-US" sz="1600" dirty="0">
                <a:solidFill>
                  <a:srgbClr val="2B3616"/>
                </a:solidFill>
              </a:rPr>
              <a:t>Z</a:t>
            </a:r>
            <a:r>
              <a:rPr lang="el-GR" sz="1600" dirty="0">
                <a:solidFill>
                  <a:srgbClr val="2B3616"/>
                </a:solidFill>
              </a:rPr>
              <a:t>        	= 	</a:t>
            </a:r>
            <a:r>
              <a:rPr lang="el-GR" sz="1600" dirty="0" smtClean="0">
                <a:solidFill>
                  <a:srgbClr val="2B3616"/>
                </a:solidFill>
              </a:rPr>
              <a:t>45,9 </a:t>
            </a:r>
            <a:r>
              <a:rPr lang="el-GR" sz="1600" dirty="0">
                <a:solidFill>
                  <a:srgbClr val="2B3616"/>
                </a:solidFill>
              </a:rPr>
              <a:t>– </a:t>
            </a:r>
            <a:r>
              <a:rPr lang="el-GR" sz="1600" dirty="0" smtClean="0">
                <a:solidFill>
                  <a:srgbClr val="2B3616"/>
                </a:solidFill>
              </a:rPr>
              <a:t>0,7 </a:t>
            </a:r>
            <a:r>
              <a:rPr lang="el-GR" sz="1600" dirty="0">
                <a:solidFill>
                  <a:srgbClr val="2B3616"/>
                </a:solidFill>
              </a:rPr>
              <a:t>	</a:t>
            </a:r>
            <a:r>
              <a:rPr lang="el-GR" sz="1600" dirty="0" smtClean="0">
                <a:solidFill>
                  <a:srgbClr val="2B3616"/>
                </a:solidFill>
              </a:rPr>
              <a:t>	= 45,2 </a:t>
            </a:r>
            <a:r>
              <a:rPr lang="en-US" sz="1600" dirty="0" err="1">
                <a:solidFill>
                  <a:srgbClr val="2B3616"/>
                </a:solidFill>
              </a:rPr>
              <a:t>mol</a:t>
            </a:r>
            <a:r>
              <a:rPr lang="en-US" sz="1600" dirty="0">
                <a:solidFill>
                  <a:srgbClr val="2B3616"/>
                </a:solidFill>
              </a:rPr>
              <a:t> </a:t>
            </a:r>
            <a:r>
              <a:rPr lang="el-GR" sz="1600" dirty="0">
                <a:solidFill>
                  <a:srgbClr val="2B3616"/>
                </a:solidFill>
              </a:rPr>
              <a:t>και</a:t>
            </a:r>
          </a:p>
          <a:p>
            <a:r>
              <a:rPr lang="el-GR" sz="1600" dirty="0">
                <a:solidFill>
                  <a:srgbClr val="2B3616"/>
                </a:solidFill>
              </a:rPr>
              <a:t>	ισοζύγιο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l-GR" sz="1600" dirty="0" smtClean="0">
                <a:solidFill>
                  <a:srgbClr val="2B3616"/>
                </a:solidFill>
              </a:rPr>
              <a:t>       </a:t>
            </a:r>
            <a:r>
              <a:rPr lang="en-US" sz="1600" dirty="0" smtClean="0">
                <a:solidFill>
                  <a:srgbClr val="2B3616"/>
                </a:solidFill>
              </a:rPr>
              <a:t>W </a:t>
            </a:r>
            <a:r>
              <a:rPr lang="el-GR" sz="1600" dirty="0">
                <a:solidFill>
                  <a:srgbClr val="2B3616"/>
                </a:solidFill>
              </a:rPr>
              <a:t>	= 	0,03 </a:t>
            </a:r>
            <a:r>
              <a:rPr lang="en-US" sz="1600" dirty="0" smtClean="0">
                <a:solidFill>
                  <a:srgbClr val="2B3616"/>
                </a:solidFill>
              </a:rPr>
              <a:t>x </a:t>
            </a:r>
            <a:r>
              <a:rPr lang="el-GR" sz="1600" dirty="0" smtClean="0">
                <a:solidFill>
                  <a:srgbClr val="2B3616"/>
                </a:solidFill>
              </a:rPr>
              <a:t>(38,7 </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 </a:t>
            </a:r>
            <a:r>
              <a:rPr lang="en-US" sz="1600" dirty="0">
                <a:solidFill>
                  <a:srgbClr val="2B3616"/>
                </a:solidFill>
              </a:rPr>
              <a:t>Y</a:t>
            </a:r>
            <a:r>
              <a:rPr lang="el-GR" sz="1600" dirty="0">
                <a:solidFill>
                  <a:srgbClr val="2B3616"/>
                </a:solidFill>
              </a:rPr>
              <a:t> + </a:t>
            </a:r>
            <a:r>
              <a:rPr lang="en-US" sz="1600" dirty="0">
                <a:solidFill>
                  <a:srgbClr val="2B3616"/>
                </a:solidFill>
              </a:rPr>
              <a:t>Z</a:t>
            </a:r>
            <a:r>
              <a:rPr lang="el-GR" sz="1600" dirty="0">
                <a:solidFill>
                  <a:srgbClr val="2B3616"/>
                </a:solidFill>
              </a:rPr>
              <a:t> + </a:t>
            </a:r>
            <a:r>
              <a:rPr lang="en-US" sz="1600" dirty="0">
                <a:solidFill>
                  <a:srgbClr val="2B3616"/>
                </a:solidFill>
              </a:rPr>
              <a:t>W</a:t>
            </a:r>
            <a:r>
              <a:rPr lang="el-GR" sz="1600" dirty="0">
                <a:solidFill>
                  <a:srgbClr val="2B3616"/>
                </a:solidFill>
              </a:rPr>
              <a:t>)</a:t>
            </a:r>
          </a:p>
          <a:p>
            <a:r>
              <a:rPr lang="el-GR" sz="1600" dirty="0">
                <a:solidFill>
                  <a:srgbClr val="2B3616"/>
                </a:solidFill>
              </a:rPr>
              <a:t> </a:t>
            </a:r>
          </a:p>
          <a:p>
            <a:r>
              <a:rPr lang="el-GR" sz="1600" dirty="0" smtClean="0">
                <a:solidFill>
                  <a:srgbClr val="2B3616"/>
                </a:solidFill>
              </a:rPr>
              <a:t>Με αντικατάσταση της 1</a:t>
            </a:r>
            <a:r>
              <a:rPr lang="el-GR" sz="1600" baseline="30000" dirty="0" smtClean="0">
                <a:solidFill>
                  <a:srgbClr val="2B3616"/>
                </a:solidFill>
              </a:rPr>
              <a:t>ης</a:t>
            </a:r>
            <a:r>
              <a:rPr lang="el-GR" sz="1600" dirty="0" smtClean="0">
                <a:solidFill>
                  <a:srgbClr val="2B3616"/>
                </a:solidFill>
              </a:rPr>
              <a:t> εξίσωσης στην 4</a:t>
            </a:r>
            <a:r>
              <a:rPr lang="el-GR" sz="1600" baseline="30000" dirty="0" smtClean="0">
                <a:solidFill>
                  <a:srgbClr val="2B3616"/>
                </a:solidFill>
              </a:rPr>
              <a:t>η</a:t>
            </a:r>
            <a:r>
              <a:rPr lang="el-GR" sz="1600" dirty="0" smtClean="0">
                <a:solidFill>
                  <a:srgbClr val="2B3616"/>
                </a:solidFill>
              </a:rPr>
              <a:t>:   </a:t>
            </a:r>
            <a:r>
              <a:rPr lang="en-US" sz="1600" dirty="0" smtClean="0">
                <a:solidFill>
                  <a:srgbClr val="2B3616"/>
                </a:solidFill>
              </a:rPr>
              <a:t>W</a:t>
            </a:r>
            <a:r>
              <a:rPr lang="el-GR" sz="1600" dirty="0" smtClean="0">
                <a:solidFill>
                  <a:srgbClr val="2B3616"/>
                </a:solidFill>
              </a:rPr>
              <a:t> </a:t>
            </a:r>
            <a:r>
              <a:rPr lang="el-GR" sz="1600" dirty="0">
                <a:solidFill>
                  <a:srgbClr val="2B3616"/>
                </a:solidFill>
              </a:rPr>
              <a:t>= </a:t>
            </a:r>
            <a:r>
              <a:rPr lang="el-GR" sz="1600" dirty="0" smtClean="0">
                <a:solidFill>
                  <a:srgbClr val="2B3616"/>
                </a:solidFill>
              </a:rPr>
              <a:t>0,03</a:t>
            </a:r>
            <a:r>
              <a:rPr lang="en-US" sz="1600" dirty="0" smtClean="0">
                <a:solidFill>
                  <a:srgbClr val="2B3616"/>
                </a:solidFill>
              </a:rPr>
              <a:t>x</a:t>
            </a:r>
            <a:r>
              <a:rPr lang="el-GR" sz="1600" dirty="0" smtClean="0">
                <a:solidFill>
                  <a:srgbClr val="2B3616"/>
                </a:solidFill>
              </a:rPr>
              <a:t>(38,7 </a:t>
            </a:r>
            <a:r>
              <a:rPr lang="el-GR" sz="1600" dirty="0">
                <a:solidFill>
                  <a:srgbClr val="2B3616"/>
                </a:solidFill>
              </a:rPr>
              <a:t>+ </a:t>
            </a:r>
            <a:r>
              <a:rPr lang="el-GR" sz="1600" dirty="0" smtClean="0">
                <a:solidFill>
                  <a:srgbClr val="2B3616"/>
                </a:solidFill>
              </a:rPr>
              <a:t>38,</a:t>
            </a:r>
            <a:r>
              <a:rPr lang="en-US" sz="1600" dirty="0" smtClean="0">
                <a:solidFill>
                  <a:srgbClr val="2B3616"/>
                </a:solidFill>
              </a:rPr>
              <a:t>6</a:t>
            </a:r>
            <a:r>
              <a:rPr lang="el-GR" sz="1600" dirty="0" smtClean="0">
                <a:solidFill>
                  <a:srgbClr val="2B3616"/>
                </a:solidFill>
              </a:rPr>
              <a:t> </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n-US" sz="1600" dirty="0">
                <a:solidFill>
                  <a:srgbClr val="2B3616"/>
                </a:solidFill>
                <a:sym typeface="Symbol" panose="05050102010706020507" pitchFamily="18" charset="2"/>
              </a:rPr>
              <a:t></a:t>
            </a:r>
            <a:r>
              <a:rPr lang="en-US" sz="1600" dirty="0">
                <a:solidFill>
                  <a:srgbClr val="2B3616"/>
                </a:solidFill>
              </a:rPr>
              <a:t> W</a:t>
            </a:r>
            <a:r>
              <a:rPr lang="el-GR" sz="1600" dirty="0">
                <a:solidFill>
                  <a:srgbClr val="2B3616"/>
                </a:solidFill>
              </a:rPr>
              <a:t>  = (</a:t>
            </a:r>
            <a:r>
              <a:rPr lang="el-GR" sz="1600" dirty="0" smtClean="0">
                <a:solidFill>
                  <a:srgbClr val="2B3616"/>
                </a:solidFill>
              </a:rPr>
              <a:t>2,32 </a:t>
            </a:r>
            <a:r>
              <a:rPr lang="el-GR" sz="1600" dirty="0">
                <a:solidFill>
                  <a:srgbClr val="2B3616"/>
                </a:solidFill>
              </a:rPr>
              <a:t>+ 0,03 Χ) </a:t>
            </a:r>
            <a:r>
              <a:rPr lang="en-US" sz="1600" dirty="0" err="1">
                <a:solidFill>
                  <a:srgbClr val="2B3616"/>
                </a:solidFill>
              </a:rPr>
              <a:t>mol</a:t>
            </a:r>
            <a:endParaRPr lang="el-GR" sz="1600" dirty="0">
              <a:solidFill>
                <a:srgbClr val="2B3616"/>
              </a:solidFill>
            </a:endParaRPr>
          </a:p>
          <a:p>
            <a:r>
              <a:rPr lang="el-GR" sz="1600" dirty="0" smtClean="0">
                <a:solidFill>
                  <a:srgbClr val="2B3616"/>
                </a:solidFill>
              </a:rPr>
              <a:t>Αντικαθιστώντας </a:t>
            </a:r>
            <a:r>
              <a:rPr lang="el-GR" sz="1600" dirty="0">
                <a:solidFill>
                  <a:srgbClr val="2B3616"/>
                </a:solidFill>
              </a:rPr>
              <a:t>στην </a:t>
            </a:r>
            <a:r>
              <a:rPr lang="el-GR" sz="1600" dirty="0" smtClean="0">
                <a:solidFill>
                  <a:srgbClr val="2B3616"/>
                </a:solidFill>
              </a:rPr>
              <a:t>2</a:t>
            </a:r>
            <a:r>
              <a:rPr lang="el-GR" sz="1600" baseline="30000" dirty="0" smtClean="0">
                <a:solidFill>
                  <a:srgbClr val="2B3616"/>
                </a:solidFill>
              </a:rPr>
              <a:t>η</a:t>
            </a:r>
            <a:r>
              <a:rPr lang="el-GR" sz="1600" dirty="0" smtClean="0">
                <a:solidFill>
                  <a:srgbClr val="2B3616"/>
                </a:solidFill>
              </a:rPr>
              <a:t> εξίσωση:	</a:t>
            </a:r>
            <a:r>
              <a:rPr lang="el-GR" sz="1600" dirty="0">
                <a:solidFill>
                  <a:srgbClr val="2B3616"/>
                </a:solidFill>
              </a:rPr>
              <a:t> </a:t>
            </a:r>
            <a:r>
              <a:rPr lang="el-GR" sz="1600" dirty="0" smtClean="0">
                <a:solidFill>
                  <a:srgbClr val="2B3616"/>
                </a:solidFill>
              </a:rPr>
              <a:t>  Χ+4,64+0,06 Χ </a:t>
            </a:r>
            <a:r>
              <a:rPr lang="el-GR" sz="1600" dirty="0">
                <a:solidFill>
                  <a:srgbClr val="2B3616"/>
                </a:solidFill>
              </a:rPr>
              <a:t>= </a:t>
            </a:r>
            <a:r>
              <a:rPr lang="el-GR" sz="1600" dirty="0" smtClean="0">
                <a:solidFill>
                  <a:srgbClr val="2B3616"/>
                </a:solidFill>
              </a:rPr>
              <a:t>24,18 </a:t>
            </a:r>
            <a:r>
              <a:rPr lang="el-GR" sz="1600" dirty="0">
                <a:solidFill>
                  <a:srgbClr val="2B3616"/>
                </a:solidFill>
                <a:sym typeface="Symbol" panose="05050102010706020507" pitchFamily="18" charset="2"/>
              </a:rPr>
              <a:t></a:t>
            </a:r>
            <a:r>
              <a:rPr lang="el-GR" sz="1600" dirty="0">
                <a:solidFill>
                  <a:srgbClr val="2B3616"/>
                </a:solidFill>
              </a:rPr>
              <a:t> </a:t>
            </a:r>
            <a:r>
              <a:rPr lang="el-GR" sz="1600" dirty="0" smtClean="0">
                <a:solidFill>
                  <a:srgbClr val="2B3616"/>
                </a:solidFill>
              </a:rPr>
              <a:t>1,06Χ= 19,54 </a:t>
            </a:r>
            <a:r>
              <a:rPr lang="el-GR" sz="1600" dirty="0">
                <a:solidFill>
                  <a:srgbClr val="2B3616"/>
                </a:solidFill>
                <a:sym typeface="Symbol" panose="05050102010706020507" pitchFamily="18" charset="2"/>
              </a:rPr>
              <a:t></a:t>
            </a:r>
            <a:r>
              <a:rPr lang="el-GR" sz="1600" dirty="0">
                <a:solidFill>
                  <a:srgbClr val="2B3616"/>
                </a:solidFill>
              </a:rPr>
              <a:t> Χ = </a:t>
            </a:r>
            <a:r>
              <a:rPr lang="el-GR" sz="1600" dirty="0" smtClean="0">
                <a:solidFill>
                  <a:srgbClr val="2B3616"/>
                </a:solidFill>
              </a:rPr>
              <a:t>18,43 </a:t>
            </a:r>
            <a:r>
              <a:rPr lang="en-US" sz="1600" dirty="0" err="1" smtClean="0">
                <a:solidFill>
                  <a:srgbClr val="2B3616"/>
                </a:solidFill>
              </a:rPr>
              <a:t>mol</a:t>
            </a:r>
            <a:r>
              <a:rPr lang="el-GR" sz="1600" dirty="0">
                <a:solidFill>
                  <a:srgbClr val="2B3616"/>
                </a:solidFill>
              </a:rPr>
              <a:t> </a:t>
            </a:r>
          </a:p>
          <a:p>
            <a:r>
              <a:rPr lang="el-GR" sz="1600" dirty="0">
                <a:solidFill>
                  <a:srgbClr val="2B3616"/>
                </a:solidFill>
              </a:rPr>
              <a:t>και:				</a:t>
            </a:r>
            <a:r>
              <a:rPr lang="el-GR" sz="1600" dirty="0" smtClean="0">
                <a:solidFill>
                  <a:srgbClr val="2B3616"/>
                </a:solidFill>
              </a:rPr>
              <a:t>  </a:t>
            </a:r>
            <a:r>
              <a:rPr lang="en-US" sz="1600" dirty="0" smtClean="0">
                <a:solidFill>
                  <a:srgbClr val="2B3616"/>
                </a:solidFill>
              </a:rPr>
              <a:t>W</a:t>
            </a:r>
            <a:r>
              <a:rPr lang="el-GR" sz="1600" dirty="0" smtClean="0">
                <a:solidFill>
                  <a:srgbClr val="2B3616"/>
                </a:solidFill>
              </a:rPr>
              <a:t> </a:t>
            </a:r>
            <a:r>
              <a:rPr lang="el-GR" sz="1600" dirty="0">
                <a:solidFill>
                  <a:srgbClr val="2B3616"/>
                </a:solidFill>
              </a:rPr>
              <a:t>= </a:t>
            </a:r>
            <a:r>
              <a:rPr lang="el-GR" sz="1600" dirty="0" smtClean="0">
                <a:solidFill>
                  <a:srgbClr val="2B3616"/>
                </a:solidFill>
              </a:rPr>
              <a:t>2,32 </a:t>
            </a:r>
            <a:r>
              <a:rPr lang="el-GR" sz="1600" dirty="0">
                <a:solidFill>
                  <a:srgbClr val="2B3616"/>
                </a:solidFill>
              </a:rPr>
              <a:t>+ 0,03 </a:t>
            </a:r>
            <a:r>
              <a:rPr lang="en-US" sz="1600" dirty="0" smtClean="0">
                <a:solidFill>
                  <a:srgbClr val="2B3616"/>
                </a:solidFill>
              </a:rPr>
              <a:t>x</a:t>
            </a:r>
            <a:r>
              <a:rPr lang="el-GR" sz="1600" dirty="0" smtClean="0">
                <a:solidFill>
                  <a:srgbClr val="2B3616"/>
                </a:solidFill>
              </a:rPr>
              <a:t> 18,43 </a:t>
            </a:r>
            <a:r>
              <a:rPr lang="el-GR" sz="1600" dirty="0">
                <a:solidFill>
                  <a:srgbClr val="2B3616"/>
                </a:solidFill>
              </a:rPr>
              <a:t>= </a:t>
            </a:r>
            <a:r>
              <a:rPr lang="el-GR" sz="1600" dirty="0" smtClean="0">
                <a:solidFill>
                  <a:srgbClr val="2B3616"/>
                </a:solidFill>
              </a:rPr>
              <a:t>2,87 </a:t>
            </a:r>
            <a:r>
              <a:rPr lang="en-US" sz="1600" dirty="0" err="1">
                <a:solidFill>
                  <a:srgbClr val="2B3616"/>
                </a:solidFill>
              </a:rPr>
              <a:t>mol</a:t>
            </a:r>
            <a:r>
              <a:rPr lang="en-US" sz="1600" dirty="0">
                <a:solidFill>
                  <a:srgbClr val="2B3616"/>
                </a:solidFill>
              </a:rPr>
              <a:t> </a:t>
            </a:r>
            <a:endParaRPr lang="el-GR" sz="1600" dirty="0">
              <a:solidFill>
                <a:srgbClr val="2B3616"/>
              </a:solidFill>
            </a:endParaRPr>
          </a:p>
          <a:p>
            <a:r>
              <a:rPr lang="el-GR" sz="1600" dirty="0">
                <a:solidFill>
                  <a:srgbClr val="2B3616"/>
                </a:solidFill>
              </a:rPr>
              <a:t>Αφαιρώντας την 1</a:t>
            </a:r>
            <a:r>
              <a:rPr lang="el-GR" sz="1600" baseline="30000" dirty="0">
                <a:solidFill>
                  <a:srgbClr val="2B3616"/>
                </a:solidFill>
              </a:rPr>
              <a:t>η</a:t>
            </a:r>
            <a:r>
              <a:rPr lang="el-GR" sz="1600" dirty="0">
                <a:solidFill>
                  <a:srgbClr val="2B3616"/>
                </a:solidFill>
              </a:rPr>
              <a:t> από την 3</a:t>
            </a:r>
            <a:r>
              <a:rPr lang="el-GR" sz="1600" baseline="30000" dirty="0">
                <a:solidFill>
                  <a:srgbClr val="2B3616"/>
                </a:solidFill>
              </a:rPr>
              <a:t>η</a:t>
            </a:r>
            <a:r>
              <a:rPr lang="el-GR" sz="1600" dirty="0" smtClean="0">
                <a:solidFill>
                  <a:srgbClr val="2B3616"/>
                </a:solidFill>
              </a:rPr>
              <a:t>:		   </a:t>
            </a:r>
            <a:r>
              <a:rPr lang="en-US" sz="1600" dirty="0" smtClean="0">
                <a:solidFill>
                  <a:srgbClr val="2B3616"/>
                </a:solidFill>
              </a:rPr>
              <a:t>Z </a:t>
            </a:r>
            <a:r>
              <a:rPr lang="el-GR" sz="1600" dirty="0">
                <a:solidFill>
                  <a:srgbClr val="2B3616"/>
                </a:solidFill>
              </a:rPr>
              <a:t>– </a:t>
            </a:r>
            <a:r>
              <a:rPr lang="en-US" sz="1600" dirty="0">
                <a:solidFill>
                  <a:srgbClr val="2B3616"/>
                </a:solidFill>
              </a:rPr>
              <a:t>W</a:t>
            </a:r>
            <a:r>
              <a:rPr lang="el-GR" sz="1600" dirty="0">
                <a:solidFill>
                  <a:srgbClr val="2B3616"/>
                </a:solidFill>
              </a:rPr>
              <a:t> = </a:t>
            </a:r>
            <a:r>
              <a:rPr lang="el-GR" sz="1600" dirty="0" smtClean="0">
                <a:solidFill>
                  <a:srgbClr val="2B3616"/>
                </a:solidFill>
              </a:rPr>
              <a:t>6,625 </a:t>
            </a:r>
            <a:r>
              <a:rPr lang="en-US" sz="1600" dirty="0">
                <a:solidFill>
                  <a:srgbClr val="2B3616"/>
                </a:solidFill>
                <a:sym typeface="Wingdings" panose="05000000000000000000" pitchFamily="2" charset="2"/>
              </a:rPr>
              <a:t></a:t>
            </a:r>
            <a:r>
              <a:rPr lang="en-US" sz="1600" dirty="0">
                <a:solidFill>
                  <a:srgbClr val="2B3616"/>
                </a:solidFill>
              </a:rPr>
              <a:t> Z</a:t>
            </a:r>
            <a:r>
              <a:rPr lang="el-GR" sz="1600" dirty="0">
                <a:solidFill>
                  <a:srgbClr val="2B3616"/>
                </a:solidFill>
              </a:rPr>
              <a:t> = </a:t>
            </a:r>
            <a:r>
              <a:rPr lang="el-GR" sz="1600" dirty="0" smtClean="0">
                <a:solidFill>
                  <a:srgbClr val="2B3616"/>
                </a:solidFill>
              </a:rPr>
              <a:t>9,</a:t>
            </a:r>
            <a:r>
              <a:rPr lang="en-US" sz="1600" dirty="0" smtClean="0">
                <a:solidFill>
                  <a:srgbClr val="2B3616"/>
                </a:solidFill>
              </a:rPr>
              <a:t>50</a:t>
            </a:r>
            <a:r>
              <a:rPr lang="el-GR" sz="1600" dirty="0" smtClean="0">
                <a:solidFill>
                  <a:srgbClr val="2B3616"/>
                </a:solidFill>
              </a:rPr>
              <a:t> </a:t>
            </a:r>
            <a:r>
              <a:rPr lang="en-US" sz="1600" dirty="0" err="1">
                <a:solidFill>
                  <a:srgbClr val="2B3616"/>
                </a:solidFill>
              </a:rPr>
              <a:t>mol</a:t>
            </a:r>
            <a:endParaRPr lang="el-GR" sz="1600" dirty="0">
              <a:solidFill>
                <a:srgbClr val="2B3616"/>
              </a:solidFill>
            </a:endParaRPr>
          </a:p>
          <a:p>
            <a:r>
              <a:rPr lang="el-GR" sz="1600" dirty="0" smtClean="0">
                <a:solidFill>
                  <a:srgbClr val="2B3616"/>
                </a:solidFill>
              </a:rPr>
              <a:t>Λύνοντας </a:t>
            </a:r>
            <a:r>
              <a:rPr lang="el-GR" sz="1600" dirty="0">
                <a:solidFill>
                  <a:srgbClr val="2B3616"/>
                </a:solidFill>
              </a:rPr>
              <a:t>την 1η</a:t>
            </a:r>
            <a:r>
              <a:rPr lang="el-GR" sz="1600" dirty="0" smtClean="0">
                <a:solidFill>
                  <a:srgbClr val="2B3616"/>
                </a:solidFill>
              </a:rPr>
              <a:t>:			   </a:t>
            </a:r>
            <a:r>
              <a:rPr lang="en-US" sz="1600" dirty="0" smtClean="0">
                <a:solidFill>
                  <a:srgbClr val="2B3616"/>
                </a:solidFill>
              </a:rPr>
              <a:t>Y</a:t>
            </a:r>
            <a:r>
              <a:rPr lang="el-GR" sz="1600" dirty="0" smtClean="0">
                <a:solidFill>
                  <a:srgbClr val="2B3616"/>
                </a:solidFill>
              </a:rPr>
              <a:t> </a:t>
            </a:r>
            <a:r>
              <a:rPr lang="el-GR" sz="1600" dirty="0">
                <a:solidFill>
                  <a:srgbClr val="2B3616"/>
                </a:solidFill>
              </a:rPr>
              <a:t>+ </a:t>
            </a:r>
            <a:r>
              <a:rPr lang="el-GR" sz="1600" dirty="0" smtClean="0">
                <a:solidFill>
                  <a:srgbClr val="2B3616"/>
                </a:solidFill>
              </a:rPr>
              <a:t>9,</a:t>
            </a:r>
            <a:r>
              <a:rPr lang="en-US" sz="1600" dirty="0" smtClean="0">
                <a:solidFill>
                  <a:srgbClr val="2B3616"/>
                </a:solidFill>
              </a:rPr>
              <a:t>50</a:t>
            </a:r>
            <a:r>
              <a:rPr lang="el-GR" sz="1600" dirty="0" smtClean="0">
                <a:solidFill>
                  <a:srgbClr val="2B3616"/>
                </a:solidFill>
              </a:rPr>
              <a:t> </a:t>
            </a:r>
            <a:r>
              <a:rPr lang="el-GR" sz="1600" dirty="0">
                <a:solidFill>
                  <a:srgbClr val="2B3616"/>
                </a:solidFill>
              </a:rPr>
              <a:t>+ </a:t>
            </a:r>
            <a:r>
              <a:rPr lang="el-GR" sz="1600" dirty="0" smtClean="0">
                <a:solidFill>
                  <a:srgbClr val="2B3616"/>
                </a:solidFill>
              </a:rPr>
              <a:t>2,87 </a:t>
            </a:r>
            <a:r>
              <a:rPr lang="el-GR" sz="1600" dirty="0">
                <a:solidFill>
                  <a:srgbClr val="2B3616"/>
                </a:solidFill>
              </a:rPr>
              <a:t>= </a:t>
            </a:r>
            <a:r>
              <a:rPr lang="el-GR" sz="1600" dirty="0" smtClean="0">
                <a:solidFill>
                  <a:srgbClr val="2B3616"/>
                </a:solidFill>
              </a:rPr>
              <a:t>38,</a:t>
            </a:r>
            <a:r>
              <a:rPr lang="en-US" sz="1600" dirty="0" smtClean="0">
                <a:solidFill>
                  <a:srgbClr val="2B3616"/>
                </a:solidFill>
              </a:rPr>
              <a:t>6</a:t>
            </a:r>
            <a:r>
              <a:rPr lang="el-GR" sz="1600" dirty="0" smtClean="0">
                <a:solidFill>
                  <a:srgbClr val="2B3616"/>
                </a:solidFill>
              </a:rPr>
              <a:t> </a:t>
            </a:r>
            <a:r>
              <a:rPr lang="en-US" sz="1600" dirty="0">
                <a:solidFill>
                  <a:srgbClr val="2B3616"/>
                </a:solidFill>
                <a:sym typeface="Symbol" panose="05050102010706020507" pitchFamily="18" charset="2"/>
              </a:rPr>
              <a:t></a:t>
            </a:r>
            <a:r>
              <a:rPr lang="en-US" sz="1600" dirty="0">
                <a:solidFill>
                  <a:srgbClr val="2B3616"/>
                </a:solidFill>
              </a:rPr>
              <a:t> Y</a:t>
            </a:r>
            <a:r>
              <a:rPr lang="el-GR" sz="1600" dirty="0">
                <a:solidFill>
                  <a:srgbClr val="2B3616"/>
                </a:solidFill>
              </a:rPr>
              <a:t> = </a:t>
            </a:r>
            <a:r>
              <a:rPr lang="el-GR" sz="1600" dirty="0" smtClean="0">
                <a:solidFill>
                  <a:srgbClr val="2B3616"/>
                </a:solidFill>
              </a:rPr>
              <a:t>26,21 </a:t>
            </a:r>
            <a:r>
              <a:rPr lang="en-US" sz="1600" dirty="0" err="1">
                <a:solidFill>
                  <a:srgbClr val="2B3616"/>
                </a:solidFill>
              </a:rPr>
              <a:t>mol</a:t>
            </a:r>
            <a:endParaRPr lang="el-GR" sz="1600" dirty="0">
              <a:solidFill>
                <a:srgbClr val="2B3616"/>
              </a:solidFill>
            </a:endParaRPr>
          </a:p>
          <a:p>
            <a:pPr algn="just">
              <a:lnSpc>
                <a:spcPct val="115000"/>
              </a:lnSpc>
              <a:spcAft>
                <a:spcPts val="0"/>
              </a:spcAft>
            </a:pPr>
            <a:endParaRPr lang="el-GR" sz="1600" dirty="0">
              <a:solidFill>
                <a:srgbClr val="2B3616"/>
              </a:solidFill>
            </a:endParaRPr>
          </a:p>
        </p:txBody>
      </p:sp>
    </p:spTree>
    <p:extLst>
      <p:ext uri="{BB962C8B-B14F-4D97-AF65-F5344CB8AC3E}">
        <p14:creationId xmlns:p14="http://schemas.microsoft.com/office/powerpoint/2010/main" val="402947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910" y="473339"/>
            <a:ext cx="9144032" cy="5509200"/>
          </a:xfrm>
          <a:prstGeom prst="rect">
            <a:avLst/>
          </a:prstGeom>
        </p:spPr>
        <p:txBody>
          <a:bodyPr wrap="square">
            <a:spAutoFit/>
          </a:bodyPr>
          <a:lstStyle/>
          <a:p>
            <a:r>
              <a:rPr lang="el-GR" sz="1600" dirty="0">
                <a:solidFill>
                  <a:srgbClr val="2B3616"/>
                </a:solidFill>
              </a:rPr>
              <a:t> </a:t>
            </a:r>
            <a:r>
              <a:rPr lang="el-GR" sz="1600" dirty="0" smtClean="0">
                <a:solidFill>
                  <a:srgbClr val="2B3616"/>
                </a:solidFill>
              </a:rPr>
              <a:t>Οπότε </a:t>
            </a:r>
            <a:r>
              <a:rPr lang="el-GR" sz="1600" dirty="0">
                <a:solidFill>
                  <a:srgbClr val="2B3616"/>
                </a:solidFill>
              </a:rPr>
              <a:t>το παραγόμενο αέριο αποτελείται από:		</a:t>
            </a:r>
            <a:r>
              <a:rPr lang="el-GR" sz="1600" dirty="0" smtClean="0">
                <a:solidFill>
                  <a:srgbClr val="2B3616"/>
                </a:solidFill>
              </a:rPr>
              <a:t>38,7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endParaRPr lang="el-GR" sz="1600" dirty="0">
              <a:solidFill>
                <a:srgbClr val="2B3616"/>
              </a:solidFill>
            </a:endParaRPr>
          </a:p>
          <a:p>
            <a:r>
              <a:rPr lang="el-GR" sz="1600" dirty="0">
                <a:solidFill>
                  <a:srgbClr val="2B3616"/>
                </a:solidFill>
              </a:rPr>
              <a:t>						</a:t>
            </a:r>
            <a:r>
              <a:rPr lang="el-GR" sz="1600" dirty="0" smtClean="0">
                <a:solidFill>
                  <a:srgbClr val="2B3616"/>
                </a:solidFill>
              </a:rPr>
              <a:t>18,43</a:t>
            </a:r>
            <a:r>
              <a:rPr lang="en-US" sz="1600" dirty="0" smtClean="0">
                <a:solidFill>
                  <a:srgbClr val="2B3616"/>
                </a:solidFill>
              </a:rPr>
              <a:t> </a:t>
            </a:r>
            <a:r>
              <a:rPr lang="en-US" sz="1600" dirty="0" err="1">
                <a:solidFill>
                  <a:srgbClr val="2B3616"/>
                </a:solidFill>
              </a:rPr>
              <a:t>mol</a:t>
            </a:r>
            <a:r>
              <a:rPr lang="en-US" sz="1600" dirty="0">
                <a:solidFill>
                  <a:srgbClr val="2B3616"/>
                </a:solidFill>
              </a:rPr>
              <a:t> H</a:t>
            </a:r>
            <a:r>
              <a:rPr lang="en-US" sz="1600" baseline="-25000" dirty="0">
                <a:solidFill>
                  <a:srgbClr val="2B3616"/>
                </a:solidFill>
              </a:rPr>
              <a:t>2</a:t>
            </a:r>
            <a:endParaRPr lang="el-GR" sz="1600" dirty="0">
              <a:solidFill>
                <a:srgbClr val="2B3616"/>
              </a:solidFill>
            </a:endParaRPr>
          </a:p>
          <a:p>
            <a:r>
              <a:rPr lang="en-US" sz="1600" dirty="0">
                <a:solidFill>
                  <a:srgbClr val="2B3616"/>
                </a:solidFill>
              </a:rPr>
              <a:t>						</a:t>
            </a:r>
            <a:r>
              <a:rPr lang="el-GR" sz="1600" dirty="0" smtClean="0">
                <a:solidFill>
                  <a:srgbClr val="2B3616"/>
                </a:solidFill>
              </a:rPr>
              <a:t>26,21</a:t>
            </a:r>
            <a:r>
              <a:rPr lang="en-US" sz="1600" dirty="0" smtClean="0">
                <a:solidFill>
                  <a:srgbClr val="2B3616"/>
                </a:solidFill>
              </a:rPr>
              <a:t> </a:t>
            </a:r>
            <a:r>
              <a:rPr lang="en-US" sz="1600" dirty="0" err="1">
                <a:solidFill>
                  <a:srgbClr val="2B3616"/>
                </a:solidFill>
              </a:rPr>
              <a:t>mol</a:t>
            </a:r>
            <a:r>
              <a:rPr lang="en-US" sz="1600" dirty="0">
                <a:solidFill>
                  <a:srgbClr val="2B3616"/>
                </a:solidFill>
              </a:rPr>
              <a:t> CO</a:t>
            </a:r>
            <a:endParaRPr lang="el-GR" sz="1600" dirty="0">
              <a:solidFill>
                <a:srgbClr val="2B3616"/>
              </a:solidFill>
            </a:endParaRPr>
          </a:p>
          <a:p>
            <a:r>
              <a:rPr lang="en-US" sz="1600" dirty="0">
                <a:solidFill>
                  <a:srgbClr val="2B3616"/>
                </a:solidFill>
              </a:rPr>
              <a:t>						</a:t>
            </a:r>
            <a:r>
              <a:rPr lang="el-GR" sz="1600" dirty="0" smtClean="0">
                <a:solidFill>
                  <a:srgbClr val="2B3616"/>
                </a:solidFill>
              </a:rPr>
              <a:t>9,</a:t>
            </a:r>
            <a:r>
              <a:rPr lang="en-US" sz="1600" dirty="0" smtClean="0">
                <a:solidFill>
                  <a:srgbClr val="2B3616"/>
                </a:solidFill>
              </a:rPr>
              <a:t>50 </a:t>
            </a:r>
            <a:r>
              <a:rPr lang="en-US" sz="1600" dirty="0" err="1">
                <a:solidFill>
                  <a:srgbClr val="2B3616"/>
                </a:solidFill>
              </a:rPr>
              <a:t>mol</a:t>
            </a:r>
            <a:r>
              <a:rPr lang="en-US" sz="1600" dirty="0">
                <a:solidFill>
                  <a:srgbClr val="2B3616"/>
                </a:solidFill>
              </a:rPr>
              <a:t> CO</a:t>
            </a:r>
            <a:r>
              <a:rPr lang="en-US" sz="1600" baseline="-25000" dirty="0">
                <a:solidFill>
                  <a:srgbClr val="2B3616"/>
                </a:solidFill>
              </a:rPr>
              <a:t>2</a:t>
            </a:r>
            <a:r>
              <a:rPr lang="en-US" sz="1600" dirty="0">
                <a:solidFill>
                  <a:srgbClr val="2B3616"/>
                </a:solidFill>
              </a:rPr>
              <a:t> </a:t>
            </a:r>
            <a:r>
              <a:rPr lang="el-GR" sz="1600" dirty="0">
                <a:solidFill>
                  <a:srgbClr val="2B3616"/>
                </a:solidFill>
              </a:rPr>
              <a:t>και</a:t>
            </a:r>
            <a:r>
              <a:rPr lang="el-GR" sz="1600" baseline="-25000" dirty="0">
                <a:solidFill>
                  <a:srgbClr val="2B3616"/>
                </a:solidFill>
              </a:rPr>
              <a:t> </a:t>
            </a:r>
            <a:endParaRPr lang="el-GR" sz="1600" dirty="0">
              <a:solidFill>
                <a:srgbClr val="2B3616"/>
              </a:solidFill>
            </a:endParaRPr>
          </a:p>
          <a:p>
            <a:r>
              <a:rPr lang="en-US" sz="1600" dirty="0">
                <a:solidFill>
                  <a:srgbClr val="2B3616"/>
                </a:solidFill>
              </a:rPr>
              <a:t>						 </a:t>
            </a:r>
            <a:r>
              <a:rPr lang="el-GR" sz="1600" u="sng" dirty="0" smtClean="0">
                <a:solidFill>
                  <a:srgbClr val="2B3616"/>
                </a:solidFill>
              </a:rPr>
              <a:t>2,87 </a:t>
            </a:r>
            <a:r>
              <a:rPr lang="en-US" sz="1600" u="sng" dirty="0" err="1">
                <a:solidFill>
                  <a:srgbClr val="2B3616"/>
                </a:solidFill>
              </a:rPr>
              <a:t>mol</a:t>
            </a:r>
            <a:r>
              <a:rPr lang="en-US" sz="1600" dirty="0">
                <a:solidFill>
                  <a:srgbClr val="2B3616"/>
                </a:solidFill>
              </a:rPr>
              <a:t> CH</a:t>
            </a:r>
            <a:r>
              <a:rPr lang="el-GR" sz="1600" baseline="-25000" dirty="0">
                <a:solidFill>
                  <a:srgbClr val="2B3616"/>
                </a:solidFill>
              </a:rPr>
              <a:t>4</a:t>
            </a:r>
            <a:endParaRPr lang="el-GR" sz="1600" dirty="0">
              <a:solidFill>
                <a:srgbClr val="2B3616"/>
              </a:solidFill>
            </a:endParaRPr>
          </a:p>
          <a:p>
            <a:r>
              <a:rPr lang="el-GR" sz="1600" dirty="0">
                <a:solidFill>
                  <a:srgbClr val="2B3616"/>
                </a:solidFill>
              </a:rPr>
              <a:t>					ή 	</a:t>
            </a:r>
            <a:r>
              <a:rPr lang="el-GR" sz="1600" dirty="0" smtClean="0">
                <a:solidFill>
                  <a:srgbClr val="2B3616"/>
                </a:solidFill>
              </a:rPr>
              <a:t>95,705 </a:t>
            </a:r>
            <a:r>
              <a:rPr lang="en-US" sz="1600" dirty="0" err="1">
                <a:solidFill>
                  <a:srgbClr val="2B3616"/>
                </a:solidFill>
              </a:rPr>
              <a:t>mol</a:t>
            </a:r>
            <a:r>
              <a:rPr lang="el-GR" sz="1600" dirty="0">
                <a:solidFill>
                  <a:srgbClr val="2B3616"/>
                </a:solidFill>
              </a:rPr>
              <a:t> </a:t>
            </a:r>
            <a:r>
              <a:rPr lang="el-GR" sz="1600" dirty="0" smtClean="0">
                <a:solidFill>
                  <a:srgbClr val="2B3616"/>
                </a:solidFill>
              </a:rPr>
              <a:t>συνολικά</a:t>
            </a:r>
          </a:p>
          <a:p>
            <a:endParaRPr lang="el-GR" sz="1600" dirty="0">
              <a:solidFill>
                <a:srgbClr val="2B3616"/>
              </a:solidFill>
            </a:endParaRPr>
          </a:p>
          <a:p>
            <a:r>
              <a:rPr lang="el-GR" sz="1600" dirty="0">
                <a:solidFill>
                  <a:srgbClr val="2B3616"/>
                </a:solidFill>
              </a:rPr>
              <a:t>Το θερμικό περιεχόμενό (κατώτερη θερμογόνο δύναμη) του παραγόμενου αερίου, ανά </a:t>
            </a:r>
            <a:r>
              <a:rPr lang="en-US" sz="1600" dirty="0">
                <a:solidFill>
                  <a:srgbClr val="2B3616"/>
                </a:solidFill>
              </a:rPr>
              <a:t>kg</a:t>
            </a:r>
            <a:r>
              <a:rPr lang="el-GR" sz="1600" dirty="0">
                <a:solidFill>
                  <a:srgbClr val="2B3616"/>
                </a:solidFill>
              </a:rPr>
              <a:t> τροφοδοτούμενης, στον </a:t>
            </a:r>
            <a:r>
              <a:rPr lang="el-GR" sz="1600" dirty="0" err="1">
                <a:solidFill>
                  <a:srgbClr val="2B3616"/>
                </a:solidFill>
              </a:rPr>
              <a:t>αεριοποιητή</a:t>
            </a:r>
            <a:r>
              <a:rPr lang="el-GR" sz="1600" dirty="0">
                <a:solidFill>
                  <a:srgbClr val="2B3616"/>
                </a:solidFill>
              </a:rPr>
              <a:t>, βιομάζας, είναι:</a:t>
            </a:r>
          </a:p>
          <a:p>
            <a:r>
              <a:rPr lang="el-GR" sz="1600" dirty="0">
                <a:solidFill>
                  <a:srgbClr val="2B3616"/>
                </a:solidFill>
              </a:rPr>
              <a:t> </a:t>
            </a:r>
          </a:p>
          <a:p>
            <a:r>
              <a:rPr lang="el-GR" sz="1600" dirty="0" smtClean="0">
                <a:solidFill>
                  <a:srgbClr val="2B3616"/>
                </a:solidFill>
              </a:rPr>
              <a:t>Ν</a:t>
            </a:r>
            <a:r>
              <a:rPr lang="en-US" sz="1600" baseline="-25000" dirty="0" smtClean="0">
                <a:solidFill>
                  <a:srgbClr val="2B3616"/>
                </a:solidFill>
              </a:rPr>
              <a:t>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Η2</a:t>
            </a:r>
            <a:r>
              <a:rPr lang="el-GR" sz="1600" dirty="0">
                <a:solidFill>
                  <a:srgbClr val="2B3616"/>
                </a:solidFill>
              </a:rPr>
              <a:t>   	= </a:t>
            </a:r>
            <a:r>
              <a:rPr lang="el-GR" sz="1600" dirty="0" smtClean="0">
                <a:solidFill>
                  <a:srgbClr val="2B3616"/>
                </a:solidFill>
              </a:rPr>
              <a:t>18,43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r>
              <a:rPr lang="el-GR" sz="1600" dirty="0">
                <a:solidFill>
                  <a:srgbClr val="2B3616"/>
                </a:solidFill>
              </a:rPr>
              <a:t> </a:t>
            </a:r>
            <a:r>
              <a:rPr lang="en-US" sz="1600" dirty="0" smtClean="0">
                <a:solidFill>
                  <a:srgbClr val="2B3616"/>
                </a:solidFill>
              </a:rPr>
              <a:t>x </a:t>
            </a:r>
            <a:r>
              <a:rPr lang="el-GR" sz="1600" dirty="0">
                <a:solidFill>
                  <a:srgbClr val="2B3616"/>
                </a:solidFill>
              </a:rPr>
              <a:t>241,8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r>
              <a:rPr lang="el-GR" sz="1600" dirty="0">
                <a:solidFill>
                  <a:srgbClr val="2B3616"/>
                </a:solidFill>
              </a:rPr>
              <a:t>				=   </a:t>
            </a:r>
            <a:r>
              <a:rPr lang="el-GR" sz="1600" dirty="0" smtClean="0">
                <a:solidFill>
                  <a:srgbClr val="2B3616"/>
                </a:solidFill>
              </a:rPr>
              <a:t>4.456,4 </a:t>
            </a:r>
            <a:r>
              <a:rPr lang="en-US" sz="1600" dirty="0">
                <a:solidFill>
                  <a:srgbClr val="2B3616"/>
                </a:solidFill>
              </a:rPr>
              <a:t>kJ</a:t>
            </a:r>
            <a:endParaRPr lang="el-GR" sz="1600" dirty="0">
              <a:solidFill>
                <a:srgbClr val="2B3616"/>
              </a:solidFill>
            </a:endParaRPr>
          </a:p>
          <a:p>
            <a:r>
              <a:rPr lang="el-GR" sz="1600" dirty="0" smtClean="0">
                <a:solidFill>
                  <a:srgbClr val="2B3616"/>
                </a:solidFill>
              </a:rPr>
              <a:t>Ν</a:t>
            </a:r>
            <a:r>
              <a:rPr lang="en-US" sz="1600" baseline="-25000" dirty="0" smtClean="0">
                <a:solidFill>
                  <a:srgbClr val="2B3616"/>
                </a:solidFill>
              </a:rPr>
              <a:t>CO</a:t>
            </a:r>
            <a:r>
              <a:rPr lang="en-US" sz="1600" dirty="0" smtClean="0">
                <a:solidFill>
                  <a:srgbClr val="2B3616"/>
                </a:solidFill>
              </a:rPr>
              <a:t> 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a:t>
            </a:r>
            <a:r>
              <a:rPr lang="en-US" sz="1600" baseline="-25000" dirty="0">
                <a:solidFill>
                  <a:srgbClr val="2B3616"/>
                </a:solidFill>
              </a:rPr>
              <a:t>CO</a:t>
            </a:r>
            <a:r>
              <a:rPr lang="en-US" sz="1600" dirty="0">
                <a:solidFill>
                  <a:srgbClr val="2B3616"/>
                </a:solidFill>
              </a:rPr>
              <a:t>   	= </a:t>
            </a:r>
            <a:r>
              <a:rPr lang="el-GR" sz="1600" dirty="0" smtClean="0">
                <a:solidFill>
                  <a:srgbClr val="2B3616"/>
                </a:solidFill>
              </a:rPr>
              <a:t>26,21</a:t>
            </a:r>
            <a:r>
              <a:rPr lang="en-US" sz="1600" dirty="0" smtClean="0">
                <a:solidFill>
                  <a:srgbClr val="2B3616"/>
                </a:solidFill>
              </a:rPr>
              <a:t> </a:t>
            </a:r>
            <a:r>
              <a:rPr lang="en-US" sz="1600" dirty="0">
                <a:solidFill>
                  <a:srgbClr val="2B3616"/>
                </a:solidFill>
              </a:rPr>
              <a:t>mol CO </a:t>
            </a:r>
            <a:r>
              <a:rPr lang="en-US" sz="1600" dirty="0" smtClean="0">
                <a:solidFill>
                  <a:srgbClr val="2B3616"/>
                </a:solidFill>
              </a:rPr>
              <a:t>x </a:t>
            </a:r>
            <a:r>
              <a:rPr lang="en-US" sz="1600" dirty="0">
                <a:solidFill>
                  <a:srgbClr val="2B3616"/>
                </a:solidFill>
              </a:rPr>
              <a:t>(393,5 – 110,5) kJ/mol 			=   </a:t>
            </a:r>
            <a:r>
              <a:rPr lang="el-GR" sz="1600" dirty="0" smtClean="0">
                <a:solidFill>
                  <a:srgbClr val="2B3616"/>
                </a:solidFill>
              </a:rPr>
              <a:t>7.417,4</a:t>
            </a:r>
            <a:r>
              <a:rPr lang="en-US" sz="1600" dirty="0" smtClean="0">
                <a:solidFill>
                  <a:srgbClr val="2B3616"/>
                </a:solidFill>
              </a:rPr>
              <a:t> </a:t>
            </a:r>
            <a:r>
              <a:rPr lang="en-US" sz="1600" dirty="0">
                <a:solidFill>
                  <a:srgbClr val="2B3616"/>
                </a:solidFill>
              </a:rPr>
              <a:t>kJ</a:t>
            </a:r>
            <a:endParaRPr lang="el-GR" sz="1600" dirty="0">
              <a:solidFill>
                <a:srgbClr val="2B3616"/>
              </a:solidFill>
            </a:endParaRPr>
          </a:p>
          <a:p>
            <a:r>
              <a:rPr lang="el-GR" sz="1600" dirty="0" smtClean="0">
                <a:solidFill>
                  <a:srgbClr val="2B3616"/>
                </a:solidFill>
              </a:rPr>
              <a:t>Ν</a:t>
            </a:r>
            <a:r>
              <a:rPr lang="en-US" sz="1600" baseline="-25000" dirty="0" smtClean="0">
                <a:solidFill>
                  <a:srgbClr val="2B3616"/>
                </a:solidFill>
              </a:rPr>
              <a:t>CH4</a:t>
            </a:r>
            <a:r>
              <a:rPr lang="en-US" sz="1600" dirty="0" smtClean="0">
                <a:solidFill>
                  <a:srgbClr val="2B3616"/>
                </a:solidFill>
              </a:rPr>
              <a:t> x </a:t>
            </a:r>
            <a:r>
              <a:rPr lang="el-GR" sz="1600" dirty="0" err="1">
                <a:solidFill>
                  <a:srgbClr val="2B3616"/>
                </a:solidFill>
              </a:rPr>
              <a:t>ΔΗ</a:t>
            </a:r>
            <a:r>
              <a:rPr lang="el-GR" sz="1600" baseline="-25000" dirty="0" err="1">
                <a:solidFill>
                  <a:srgbClr val="2B3616"/>
                </a:solidFill>
              </a:rPr>
              <a:t>καυσής</a:t>
            </a:r>
            <a:r>
              <a:rPr lang="el-GR" sz="1600" baseline="-25000" dirty="0">
                <a:solidFill>
                  <a:srgbClr val="2B3616"/>
                </a:solidFill>
              </a:rPr>
              <a:t> </a:t>
            </a:r>
            <a:r>
              <a:rPr lang="en-US" sz="1600" baseline="-25000" dirty="0">
                <a:solidFill>
                  <a:srgbClr val="2B3616"/>
                </a:solidFill>
              </a:rPr>
              <a:t>CH4  	</a:t>
            </a:r>
            <a:r>
              <a:rPr lang="en-US" sz="1600" dirty="0">
                <a:solidFill>
                  <a:srgbClr val="2B3616"/>
                </a:solidFill>
              </a:rPr>
              <a:t>= </a:t>
            </a:r>
            <a:r>
              <a:rPr lang="en-US" sz="1600" dirty="0" smtClean="0">
                <a:solidFill>
                  <a:srgbClr val="2B3616"/>
                </a:solidFill>
              </a:rPr>
              <a:t>2,</a:t>
            </a:r>
            <a:r>
              <a:rPr lang="el-GR" sz="1600" dirty="0" smtClean="0">
                <a:solidFill>
                  <a:srgbClr val="2B3616"/>
                </a:solidFill>
              </a:rPr>
              <a:t>87</a:t>
            </a:r>
            <a:r>
              <a:rPr lang="en-US" sz="1600" dirty="0" smtClean="0">
                <a:solidFill>
                  <a:srgbClr val="2B3616"/>
                </a:solidFill>
              </a:rPr>
              <a:t> </a:t>
            </a:r>
            <a:r>
              <a:rPr lang="en-US" sz="1600" dirty="0">
                <a:solidFill>
                  <a:srgbClr val="2B3616"/>
                </a:solidFill>
              </a:rPr>
              <a:t>mol </a:t>
            </a:r>
            <a:r>
              <a:rPr lang="en-US" sz="1600" dirty="0" smtClean="0">
                <a:solidFill>
                  <a:srgbClr val="2B3616"/>
                </a:solidFill>
              </a:rPr>
              <a:t>CH</a:t>
            </a:r>
            <a:r>
              <a:rPr lang="el-GR" sz="1600" baseline="-25000" dirty="0" smtClean="0">
                <a:solidFill>
                  <a:srgbClr val="2B3616"/>
                </a:solidFill>
              </a:rPr>
              <a:t>4</a:t>
            </a:r>
            <a:r>
              <a:rPr lang="en-US" sz="1600" dirty="0" smtClean="0">
                <a:solidFill>
                  <a:srgbClr val="2B3616"/>
                </a:solidFill>
              </a:rPr>
              <a:t> x </a:t>
            </a:r>
            <a:r>
              <a:rPr lang="en-US" sz="1600" dirty="0">
                <a:solidFill>
                  <a:srgbClr val="2B3616"/>
                </a:solidFill>
              </a:rPr>
              <a:t>(393,5 + 2 </a:t>
            </a:r>
            <a:r>
              <a:rPr lang="en-US" sz="1600" dirty="0" smtClean="0">
                <a:solidFill>
                  <a:srgbClr val="2B3616"/>
                </a:solidFill>
              </a:rPr>
              <a:t>x </a:t>
            </a:r>
            <a:r>
              <a:rPr lang="en-US" sz="1600" dirty="0">
                <a:solidFill>
                  <a:srgbClr val="2B3616"/>
                </a:solidFill>
              </a:rPr>
              <a:t>241,8 – 74,5) kJ/mol 	</a:t>
            </a:r>
            <a:r>
              <a:rPr lang="el-GR" sz="1600" dirty="0" smtClean="0">
                <a:solidFill>
                  <a:srgbClr val="2B3616"/>
                </a:solidFill>
              </a:rPr>
              <a:t>	</a:t>
            </a:r>
            <a:r>
              <a:rPr lang="en-US" sz="1600" dirty="0" smtClean="0">
                <a:solidFill>
                  <a:srgbClr val="2B3616"/>
                </a:solidFill>
              </a:rPr>
              <a:t>=   </a:t>
            </a:r>
            <a:r>
              <a:rPr lang="el-GR" sz="1600" u="sng" dirty="0" smtClean="0">
                <a:solidFill>
                  <a:srgbClr val="2B3616"/>
                </a:solidFill>
              </a:rPr>
              <a:t>2.303,5</a:t>
            </a:r>
            <a:r>
              <a:rPr lang="en-US" sz="1600" u="sng" dirty="0" smtClean="0">
                <a:solidFill>
                  <a:srgbClr val="2B3616"/>
                </a:solidFill>
              </a:rPr>
              <a:t> </a:t>
            </a:r>
            <a:r>
              <a:rPr lang="en-US" sz="1600" u="sng" dirty="0">
                <a:solidFill>
                  <a:srgbClr val="2B3616"/>
                </a:solidFill>
              </a:rPr>
              <a:t>kJ</a:t>
            </a:r>
            <a:endParaRPr lang="el-GR" sz="1600" dirty="0">
              <a:solidFill>
                <a:srgbClr val="2B3616"/>
              </a:solidFill>
            </a:endParaRPr>
          </a:p>
          <a:p>
            <a:r>
              <a:rPr lang="en-US" sz="1600" dirty="0">
                <a:solidFill>
                  <a:srgbClr val="2B3616"/>
                </a:solidFill>
              </a:rPr>
              <a:t>								   </a:t>
            </a:r>
            <a:r>
              <a:rPr lang="el-GR" sz="1600" dirty="0" smtClean="0">
                <a:solidFill>
                  <a:srgbClr val="2B3616"/>
                </a:solidFill>
              </a:rPr>
              <a:t>14.177,3 </a:t>
            </a:r>
            <a:r>
              <a:rPr lang="en-US" sz="1600" dirty="0">
                <a:solidFill>
                  <a:srgbClr val="2B3616"/>
                </a:solidFill>
              </a:rPr>
              <a:t>kJ</a:t>
            </a:r>
            <a:r>
              <a:rPr lang="el-GR" sz="1600" dirty="0">
                <a:solidFill>
                  <a:srgbClr val="2B3616"/>
                </a:solidFill>
              </a:rPr>
              <a:t>	</a:t>
            </a:r>
          </a:p>
          <a:p>
            <a:r>
              <a:rPr lang="el-GR" sz="1600" dirty="0" smtClean="0">
                <a:solidFill>
                  <a:srgbClr val="2B3616"/>
                </a:solidFill>
              </a:rPr>
              <a:t>(</a:t>
            </a:r>
            <a:r>
              <a:rPr lang="el-GR" sz="1600" dirty="0">
                <a:solidFill>
                  <a:srgbClr val="2B3616"/>
                </a:solidFill>
              </a:rPr>
              <a:t>όπου </a:t>
            </a:r>
            <a:r>
              <a:rPr lang="el-GR" sz="1600" b="1" dirty="0">
                <a:solidFill>
                  <a:srgbClr val="2B3616"/>
                </a:solidFill>
              </a:rPr>
              <a:t>74,5 </a:t>
            </a:r>
            <a:r>
              <a:rPr lang="en-US" sz="1600" b="1" dirty="0">
                <a:solidFill>
                  <a:srgbClr val="2B3616"/>
                </a:solidFill>
              </a:rPr>
              <a:t>kJ</a:t>
            </a:r>
            <a:r>
              <a:rPr lang="el-GR" sz="1600" b="1" dirty="0">
                <a:solidFill>
                  <a:srgbClr val="2B3616"/>
                </a:solidFill>
              </a:rPr>
              <a:t>/</a:t>
            </a:r>
            <a:r>
              <a:rPr lang="en-US" sz="1600" b="1" dirty="0" err="1">
                <a:solidFill>
                  <a:srgbClr val="2B3616"/>
                </a:solidFill>
              </a:rPr>
              <a:t>mol</a:t>
            </a:r>
            <a:r>
              <a:rPr lang="el-GR" sz="1600" b="1" dirty="0">
                <a:solidFill>
                  <a:srgbClr val="2B3616"/>
                </a:solidFill>
              </a:rPr>
              <a:t> η ενθαλπία σχηματισμού του μεθανίου</a:t>
            </a:r>
            <a:r>
              <a:rPr lang="el-GR" sz="1600" dirty="0">
                <a:solidFill>
                  <a:srgbClr val="2B3616"/>
                </a:solidFill>
              </a:rPr>
              <a:t>). Ο όγκος, σε κανονικές συνθήκες, του αερίου που παράγεται από 1 </a:t>
            </a:r>
            <a:r>
              <a:rPr lang="en-US" sz="1600" dirty="0">
                <a:solidFill>
                  <a:srgbClr val="2B3616"/>
                </a:solidFill>
              </a:rPr>
              <a:t>kg</a:t>
            </a:r>
            <a:r>
              <a:rPr lang="el-GR" sz="1600" dirty="0">
                <a:solidFill>
                  <a:srgbClr val="2B3616"/>
                </a:solidFill>
              </a:rPr>
              <a:t> βιομάζας, είναι:	</a:t>
            </a:r>
            <a:r>
              <a:rPr lang="el-GR" sz="1600" dirty="0" smtClean="0">
                <a:solidFill>
                  <a:srgbClr val="2B3616"/>
                </a:solidFill>
              </a:rPr>
              <a:t>95,705 </a:t>
            </a:r>
            <a:r>
              <a:rPr lang="en-US" sz="1600" dirty="0">
                <a:solidFill>
                  <a:srgbClr val="2B3616"/>
                </a:solidFill>
              </a:rPr>
              <a:t>mol </a:t>
            </a:r>
            <a:r>
              <a:rPr lang="en-US" sz="1600" dirty="0" smtClean="0">
                <a:solidFill>
                  <a:srgbClr val="2B3616"/>
                </a:solidFill>
              </a:rPr>
              <a:t>x</a:t>
            </a:r>
            <a:r>
              <a:rPr lang="el-GR" sz="1600" dirty="0" smtClean="0">
                <a:solidFill>
                  <a:srgbClr val="2B3616"/>
                </a:solidFill>
              </a:rPr>
              <a:t> </a:t>
            </a:r>
            <a:r>
              <a:rPr lang="el-GR" sz="1600" dirty="0">
                <a:solidFill>
                  <a:srgbClr val="2B3616"/>
                </a:solidFill>
              </a:rPr>
              <a:t>22,4 </a:t>
            </a:r>
            <a:r>
              <a:rPr lang="en-US" sz="1600" dirty="0" err="1">
                <a:solidFill>
                  <a:srgbClr val="2B3616"/>
                </a:solidFill>
              </a:rPr>
              <a:t>lt</a:t>
            </a:r>
            <a:r>
              <a:rPr lang="el-GR" sz="1600" dirty="0">
                <a:solidFill>
                  <a:srgbClr val="2B3616"/>
                </a:solidFill>
              </a:rPr>
              <a:t>/</a:t>
            </a:r>
            <a:r>
              <a:rPr lang="en-US" sz="1600" dirty="0" err="1">
                <a:solidFill>
                  <a:srgbClr val="2B3616"/>
                </a:solidFill>
              </a:rPr>
              <a:t>mol</a:t>
            </a:r>
            <a:r>
              <a:rPr lang="el-GR" sz="1600" dirty="0">
                <a:solidFill>
                  <a:srgbClr val="2B3616"/>
                </a:solidFill>
              </a:rPr>
              <a:t> = </a:t>
            </a:r>
            <a:r>
              <a:rPr lang="el-GR" sz="1600" dirty="0" smtClean="0">
                <a:solidFill>
                  <a:srgbClr val="2B3616"/>
                </a:solidFill>
              </a:rPr>
              <a:t>2.143,8 </a:t>
            </a:r>
            <a:r>
              <a:rPr lang="en-US" sz="1600" dirty="0" err="1">
                <a:solidFill>
                  <a:srgbClr val="2B3616"/>
                </a:solidFill>
              </a:rPr>
              <a:t>lt</a:t>
            </a:r>
            <a:r>
              <a:rPr lang="el-GR" sz="1600" dirty="0">
                <a:solidFill>
                  <a:srgbClr val="2B3616"/>
                </a:solidFill>
              </a:rPr>
              <a:t> = </a:t>
            </a:r>
            <a:r>
              <a:rPr lang="el-GR" sz="1600" dirty="0" smtClean="0">
                <a:solidFill>
                  <a:srgbClr val="2B3616"/>
                </a:solidFill>
              </a:rPr>
              <a:t>2,14 </a:t>
            </a:r>
            <a:r>
              <a:rPr lang="en-US" sz="1600" dirty="0">
                <a:solidFill>
                  <a:srgbClr val="2B3616"/>
                </a:solidFill>
              </a:rPr>
              <a:t>m</a:t>
            </a:r>
            <a:r>
              <a:rPr lang="el-GR" sz="1600" baseline="30000" dirty="0">
                <a:solidFill>
                  <a:srgbClr val="2B3616"/>
                </a:solidFill>
              </a:rPr>
              <a:t>3</a:t>
            </a:r>
            <a:endParaRPr lang="el-GR" sz="1600" dirty="0">
              <a:solidFill>
                <a:srgbClr val="2B3616"/>
              </a:solidFill>
            </a:endParaRPr>
          </a:p>
          <a:p>
            <a:r>
              <a:rPr lang="el-GR" sz="1600" dirty="0">
                <a:solidFill>
                  <a:srgbClr val="2B3616"/>
                </a:solidFill>
              </a:rPr>
              <a:t> </a:t>
            </a:r>
          </a:p>
          <a:p>
            <a:r>
              <a:rPr lang="el-GR" sz="1600" dirty="0">
                <a:solidFill>
                  <a:srgbClr val="2B3616"/>
                </a:solidFill>
              </a:rPr>
              <a:t>Οπότε η ενεργειακή πυκνότητα του παραγόμενου αερίου, είναι:</a:t>
            </a:r>
          </a:p>
          <a:p>
            <a:r>
              <a:rPr lang="el-GR" sz="1600" dirty="0">
                <a:solidFill>
                  <a:srgbClr val="2B3616"/>
                </a:solidFill>
              </a:rPr>
              <a:t> </a:t>
            </a:r>
          </a:p>
          <a:p>
            <a:pPr algn="ctr"/>
            <a:r>
              <a:rPr lang="el-GR" sz="1600" dirty="0" smtClean="0">
                <a:solidFill>
                  <a:srgbClr val="2B3616"/>
                </a:solidFill>
              </a:rPr>
              <a:t>14.177,3 </a:t>
            </a:r>
            <a:r>
              <a:rPr lang="en-US" sz="1600" dirty="0">
                <a:solidFill>
                  <a:srgbClr val="2B3616"/>
                </a:solidFill>
              </a:rPr>
              <a:t>kJ </a:t>
            </a:r>
            <a:r>
              <a:rPr lang="el-GR" sz="1600" dirty="0">
                <a:solidFill>
                  <a:srgbClr val="2B3616"/>
                </a:solidFill>
              </a:rPr>
              <a:t>/ </a:t>
            </a:r>
            <a:r>
              <a:rPr lang="el-GR" sz="1600" dirty="0" smtClean="0">
                <a:solidFill>
                  <a:srgbClr val="2B3616"/>
                </a:solidFill>
              </a:rPr>
              <a:t>2,14 </a:t>
            </a:r>
            <a:r>
              <a:rPr lang="en-US" sz="1600" dirty="0">
                <a:solidFill>
                  <a:srgbClr val="2B3616"/>
                </a:solidFill>
              </a:rPr>
              <a:t>m</a:t>
            </a:r>
            <a:r>
              <a:rPr lang="el-GR" sz="1600" baseline="30000" dirty="0">
                <a:solidFill>
                  <a:srgbClr val="2B3616"/>
                </a:solidFill>
              </a:rPr>
              <a:t>3</a:t>
            </a:r>
            <a:r>
              <a:rPr lang="el-GR" sz="1600" dirty="0">
                <a:solidFill>
                  <a:srgbClr val="2B3616"/>
                </a:solidFill>
              </a:rPr>
              <a:t> = </a:t>
            </a:r>
            <a:r>
              <a:rPr lang="el-GR" sz="1600" dirty="0" smtClean="0">
                <a:solidFill>
                  <a:srgbClr val="2B3616"/>
                </a:solidFill>
              </a:rPr>
              <a:t>6.624,π </a:t>
            </a:r>
            <a:r>
              <a:rPr lang="en-US" sz="1600" dirty="0">
                <a:solidFill>
                  <a:srgbClr val="2B3616"/>
                </a:solidFill>
              </a:rPr>
              <a:t>kJ</a:t>
            </a:r>
            <a:r>
              <a:rPr lang="el-GR" sz="1600" dirty="0">
                <a:solidFill>
                  <a:srgbClr val="2B3616"/>
                </a:solidFill>
              </a:rPr>
              <a:t> / </a:t>
            </a:r>
            <a:r>
              <a:rPr lang="en-US" sz="1600" dirty="0">
                <a:solidFill>
                  <a:srgbClr val="2B3616"/>
                </a:solidFill>
              </a:rPr>
              <a:t>m</a:t>
            </a:r>
            <a:r>
              <a:rPr lang="el-GR" sz="1600" baseline="30000" dirty="0">
                <a:solidFill>
                  <a:srgbClr val="2B3616"/>
                </a:solidFill>
              </a:rPr>
              <a:t>3</a:t>
            </a:r>
            <a:r>
              <a:rPr lang="el-GR" sz="1600" dirty="0">
                <a:solidFill>
                  <a:srgbClr val="2B3616"/>
                </a:solidFill>
              </a:rPr>
              <a:t> = </a:t>
            </a:r>
            <a:r>
              <a:rPr lang="el-GR" sz="1600" dirty="0" smtClean="0">
                <a:solidFill>
                  <a:srgbClr val="2B3616"/>
                </a:solidFill>
              </a:rPr>
              <a:t>6,62 </a:t>
            </a:r>
            <a:r>
              <a:rPr lang="en-US" sz="1600" dirty="0">
                <a:solidFill>
                  <a:srgbClr val="2B3616"/>
                </a:solidFill>
              </a:rPr>
              <a:t>MJ</a:t>
            </a:r>
            <a:r>
              <a:rPr lang="el-GR" sz="1600" dirty="0">
                <a:solidFill>
                  <a:srgbClr val="2B3616"/>
                </a:solidFill>
              </a:rPr>
              <a:t> / </a:t>
            </a:r>
            <a:r>
              <a:rPr lang="en-US" sz="1600" dirty="0">
                <a:solidFill>
                  <a:srgbClr val="2B3616"/>
                </a:solidFill>
              </a:rPr>
              <a:t>m</a:t>
            </a:r>
            <a:r>
              <a:rPr lang="el-GR" sz="1600" baseline="30000" dirty="0">
                <a:solidFill>
                  <a:srgbClr val="2B3616"/>
                </a:solidFill>
              </a:rPr>
              <a:t>3</a:t>
            </a:r>
            <a:endParaRPr lang="el-GR" sz="1600" dirty="0">
              <a:solidFill>
                <a:srgbClr val="2B3616"/>
              </a:solidFill>
            </a:endParaRPr>
          </a:p>
          <a:p>
            <a:endParaRPr lang="el-GR" sz="1600" dirty="0">
              <a:solidFill>
                <a:srgbClr val="2B3616"/>
              </a:solidFill>
            </a:endParaRPr>
          </a:p>
        </p:txBody>
      </p:sp>
    </p:spTree>
    <p:extLst>
      <p:ext uri="{BB962C8B-B14F-4D97-AF65-F5344CB8AC3E}">
        <p14:creationId xmlns:p14="http://schemas.microsoft.com/office/powerpoint/2010/main" val="59013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326807"/>
            <a:ext cx="9144032" cy="6863417"/>
          </a:xfrm>
          <a:prstGeom prst="rect">
            <a:avLst/>
          </a:prstGeom>
        </p:spPr>
        <p:txBody>
          <a:bodyPr wrap="square">
            <a:spAutoFit/>
          </a:bodyPr>
          <a:lstStyle/>
          <a:p>
            <a:r>
              <a:rPr lang="el-GR" sz="1600" dirty="0">
                <a:solidFill>
                  <a:srgbClr val="2B3616"/>
                </a:solidFill>
              </a:rPr>
              <a:t>Το ενεργειακό ισοζύγιο του </a:t>
            </a:r>
            <a:r>
              <a:rPr lang="el-GR" sz="1600" dirty="0" err="1">
                <a:solidFill>
                  <a:srgbClr val="2B3616"/>
                </a:solidFill>
              </a:rPr>
              <a:t>αεριοποιητή</a:t>
            </a:r>
            <a:r>
              <a:rPr lang="el-GR" sz="1600" dirty="0">
                <a:solidFill>
                  <a:srgbClr val="2B3616"/>
                </a:solidFill>
              </a:rPr>
              <a:t> είναι:</a:t>
            </a:r>
          </a:p>
          <a:p>
            <a:r>
              <a:rPr lang="el-GR" sz="800" dirty="0">
                <a:solidFill>
                  <a:srgbClr val="2B3616"/>
                </a:solidFill>
              </a:rPr>
              <a:t> </a:t>
            </a:r>
          </a:p>
          <a:p>
            <a:r>
              <a:rPr lang="el-GR" sz="1600" dirty="0">
                <a:solidFill>
                  <a:srgbClr val="2B3616"/>
                </a:solidFill>
              </a:rPr>
              <a:t>αισθητή θερμότητα     </a:t>
            </a:r>
            <a:r>
              <a:rPr lang="el-GR" sz="1600" dirty="0" err="1">
                <a:solidFill>
                  <a:srgbClr val="2B3616"/>
                </a:solidFill>
              </a:rPr>
              <a:t>θερμότητα</a:t>
            </a:r>
            <a:r>
              <a:rPr lang="el-GR" sz="1600" dirty="0">
                <a:solidFill>
                  <a:srgbClr val="2B3616"/>
                </a:solidFill>
              </a:rPr>
              <a:t> που	  </a:t>
            </a:r>
            <a:r>
              <a:rPr lang="el-GR" sz="1600" dirty="0" smtClean="0">
                <a:solidFill>
                  <a:srgbClr val="2B3616"/>
                </a:solidFill>
              </a:rPr>
              <a:t>θερμότητα</a:t>
            </a:r>
            <a:r>
              <a:rPr lang="el-GR" sz="1600" dirty="0">
                <a:solidFill>
                  <a:srgbClr val="2B3616"/>
                </a:solidFill>
              </a:rPr>
              <a:t>	</a:t>
            </a:r>
            <a:r>
              <a:rPr lang="el-GR" sz="1600" dirty="0" smtClean="0">
                <a:solidFill>
                  <a:srgbClr val="2B3616"/>
                </a:solidFill>
              </a:rPr>
              <a:t>λανθάνουσα</a:t>
            </a:r>
            <a:r>
              <a:rPr lang="el-GR" sz="1600" dirty="0">
                <a:solidFill>
                  <a:srgbClr val="2B3616"/>
                </a:solidFill>
              </a:rPr>
              <a:t>	</a:t>
            </a:r>
            <a:r>
              <a:rPr lang="el-GR" sz="1600" dirty="0" err="1">
                <a:solidFill>
                  <a:srgbClr val="2B3616"/>
                </a:solidFill>
              </a:rPr>
              <a:t>αισθ</a:t>
            </a:r>
            <a:r>
              <a:rPr lang="el-GR" sz="1600" dirty="0">
                <a:solidFill>
                  <a:srgbClr val="2B3616"/>
                </a:solidFill>
              </a:rPr>
              <a:t>. θερμότητα</a:t>
            </a:r>
          </a:p>
          <a:p>
            <a:r>
              <a:rPr lang="el-GR" sz="1600" dirty="0">
                <a:solidFill>
                  <a:srgbClr val="2B3616"/>
                </a:solidFill>
              </a:rPr>
              <a:t>που εισέρχεται         +  παράγεται από  +  </a:t>
            </a:r>
            <a:r>
              <a:rPr lang="el-GR" sz="1600" dirty="0" smtClean="0">
                <a:solidFill>
                  <a:srgbClr val="2B3616"/>
                </a:solidFill>
              </a:rPr>
              <a:t>     από </a:t>
            </a:r>
            <a:r>
              <a:rPr lang="el-GR" sz="1600" dirty="0">
                <a:solidFill>
                  <a:srgbClr val="2B3616"/>
                </a:solidFill>
              </a:rPr>
              <a:t>την καύση	</a:t>
            </a:r>
            <a:r>
              <a:rPr lang="el-GR" sz="1600" dirty="0" smtClean="0">
                <a:solidFill>
                  <a:srgbClr val="2B3616"/>
                </a:solidFill>
              </a:rPr>
              <a:t>-  </a:t>
            </a:r>
            <a:r>
              <a:rPr lang="el-GR" sz="1600" dirty="0">
                <a:solidFill>
                  <a:srgbClr val="2B3616"/>
                </a:solidFill>
              </a:rPr>
              <a:t>θερμότητα       =	που εξέρχεται </a:t>
            </a:r>
            <a:r>
              <a:rPr lang="el-GR" sz="1600" dirty="0" smtClean="0">
                <a:solidFill>
                  <a:srgbClr val="2B3616"/>
                </a:solidFill>
              </a:rPr>
              <a:t>με</a:t>
            </a:r>
            <a:endParaRPr lang="el-GR" sz="1600" dirty="0">
              <a:solidFill>
                <a:srgbClr val="2B3616"/>
              </a:solidFill>
            </a:endParaRPr>
          </a:p>
          <a:p>
            <a:r>
              <a:rPr lang="el-GR" sz="1600" dirty="0">
                <a:solidFill>
                  <a:srgbClr val="2B3616"/>
                </a:solidFill>
              </a:rPr>
              <a:t>με τα αντιδρώντα         </a:t>
            </a:r>
            <a:r>
              <a:rPr lang="el-GR" sz="1600" dirty="0" smtClean="0">
                <a:solidFill>
                  <a:srgbClr val="2B3616"/>
                </a:solidFill>
              </a:rPr>
              <a:t>την αντίδραση</a:t>
            </a:r>
            <a:r>
              <a:rPr lang="el-GR" sz="1600" dirty="0">
                <a:solidFill>
                  <a:srgbClr val="2B3616"/>
                </a:solidFill>
              </a:rPr>
              <a:t>	 του υπολείμματος       εισερχόμενης	το </a:t>
            </a:r>
            <a:r>
              <a:rPr lang="el-GR" sz="1600" dirty="0" err="1">
                <a:solidFill>
                  <a:srgbClr val="2B3616"/>
                </a:solidFill>
              </a:rPr>
              <a:t>παραγ</a:t>
            </a:r>
            <a:r>
              <a:rPr lang="el-GR" sz="1600" dirty="0">
                <a:solidFill>
                  <a:srgbClr val="2B3616"/>
                </a:solidFill>
              </a:rPr>
              <a:t>. αέριο</a:t>
            </a:r>
          </a:p>
          <a:p>
            <a:r>
              <a:rPr lang="el-GR" sz="1600" dirty="0">
                <a:solidFill>
                  <a:srgbClr val="2B3616"/>
                </a:solidFill>
              </a:rPr>
              <a:t>						</a:t>
            </a:r>
            <a:r>
              <a:rPr lang="el-GR" sz="1600" dirty="0" smtClean="0">
                <a:solidFill>
                  <a:srgbClr val="2B3616"/>
                </a:solidFill>
              </a:rPr>
              <a:t>     υγρασίας</a:t>
            </a:r>
            <a:endParaRPr lang="el-GR" sz="1600" dirty="0">
              <a:solidFill>
                <a:srgbClr val="2B3616"/>
              </a:solidFill>
            </a:endParaRPr>
          </a:p>
          <a:p>
            <a:r>
              <a:rPr lang="el-GR" sz="800" dirty="0">
                <a:solidFill>
                  <a:srgbClr val="2B3616"/>
                </a:solidFill>
              </a:rPr>
              <a:t> </a:t>
            </a:r>
          </a:p>
          <a:p>
            <a:r>
              <a:rPr lang="el-GR" sz="1600" dirty="0">
                <a:solidFill>
                  <a:srgbClr val="2B3616"/>
                </a:solidFill>
              </a:rPr>
              <a:t>Θεωρώντας ότι τόσο η βιομάζα όσο και το μέσο αεριοποίησης (αέρας) εισέρχονται στον </a:t>
            </a:r>
            <a:r>
              <a:rPr lang="el-GR" sz="1600" dirty="0" err="1">
                <a:solidFill>
                  <a:srgbClr val="2B3616"/>
                </a:solidFill>
              </a:rPr>
              <a:t>αεριοποιητή</a:t>
            </a:r>
            <a:r>
              <a:rPr lang="el-GR" sz="1600" dirty="0">
                <a:solidFill>
                  <a:srgbClr val="2B3616"/>
                </a:solidFill>
              </a:rPr>
              <a:t> σε θερμοκρασία περιβάλλοντος, η </a:t>
            </a:r>
            <a:r>
              <a:rPr lang="el-GR" sz="1600" b="1" dirty="0">
                <a:solidFill>
                  <a:srgbClr val="2B3616"/>
                </a:solidFill>
              </a:rPr>
              <a:t>αισθητή θερμότητα</a:t>
            </a:r>
            <a:r>
              <a:rPr lang="el-GR" sz="1600" dirty="0">
                <a:solidFill>
                  <a:srgbClr val="2B3616"/>
                </a:solidFill>
              </a:rPr>
              <a:t> που εισέρχεται με τα αντιδρώντα είναι μηδέν.</a:t>
            </a:r>
          </a:p>
          <a:p>
            <a:r>
              <a:rPr lang="el-GR" sz="1600" dirty="0">
                <a:solidFill>
                  <a:srgbClr val="2B3616"/>
                </a:solidFill>
              </a:rPr>
              <a:t> </a:t>
            </a:r>
          </a:p>
          <a:p>
            <a:r>
              <a:rPr lang="el-GR" sz="1600" dirty="0" smtClean="0">
                <a:solidFill>
                  <a:srgbClr val="2B3616"/>
                </a:solidFill>
              </a:rPr>
              <a:t>Για τη </a:t>
            </a:r>
            <a:r>
              <a:rPr lang="el-GR" sz="1600" b="1" dirty="0">
                <a:solidFill>
                  <a:srgbClr val="2B3616"/>
                </a:solidFill>
              </a:rPr>
              <a:t>θερμότητα που παράγεται από την </a:t>
            </a:r>
            <a:r>
              <a:rPr lang="el-GR" sz="1600" b="1" dirty="0" smtClean="0">
                <a:solidFill>
                  <a:srgbClr val="2B3616"/>
                </a:solidFill>
              </a:rPr>
              <a:t>αντίδραση</a:t>
            </a:r>
            <a:r>
              <a:rPr lang="el-GR" sz="1600" dirty="0" smtClean="0">
                <a:solidFill>
                  <a:srgbClr val="2B3616"/>
                </a:solidFill>
              </a:rPr>
              <a:t>:</a:t>
            </a:r>
            <a:endParaRPr lang="el-GR" sz="1600" dirty="0">
              <a:solidFill>
                <a:srgbClr val="2B3616"/>
              </a:solidFill>
            </a:endParaRPr>
          </a:p>
          <a:p>
            <a:r>
              <a:rPr lang="el-GR" sz="800" dirty="0">
                <a:solidFill>
                  <a:srgbClr val="2B3616"/>
                </a:solidFill>
              </a:rPr>
              <a:t> </a:t>
            </a:r>
          </a:p>
          <a:p>
            <a:r>
              <a:rPr lang="el-GR" sz="1600" dirty="0" err="1" smtClean="0">
                <a:solidFill>
                  <a:srgbClr val="2B3616"/>
                </a:solidFill>
              </a:rPr>
              <a:t>ξετ</a:t>
            </a:r>
            <a:r>
              <a:rPr lang="en-US" sz="1600" dirty="0" smtClean="0">
                <a:solidFill>
                  <a:srgbClr val="2B3616"/>
                </a:solidFill>
              </a:rPr>
              <a:t> </a:t>
            </a:r>
            <a:r>
              <a:rPr lang="el-GR" sz="1600" dirty="0" smtClean="0">
                <a:solidFill>
                  <a:srgbClr val="2B3616"/>
                </a:solidFill>
              </a:rPr>
              <a:t>βιομάζα</a:t>
            </a:r>
            <a:r>
              <a:rPr lang="en-US" sz="1600" dirty="0" smtClean="0">
                <a:solidFill>
                  <a:srgbClr val="2B3616"/>
                </a:solidFill>
              </a:rPr>
              <a:t> +</a:t>
            </a:r>
            <a:r>
              <a:rPr lang="el-GR" sz="1600" dirty="0" smtClean="0">
                <a:solidFill>
                  <a:srgbClr val="2B3616"/>
                </a:solidFill>
              </a:rPr>
              <a:t> </a:t>
            </a:r>
            <a:r>
              <a:rPr lang="el-GR" sz="1600" dirty="0" smtClean="0"/>
              <a:t>2</a:t>
            </a:r>
            <a:r>
              <a:rPr lang="en-US" sz="1600" dirty="0" smtClean="0"/>
              <a:t>,</a:t>
            </a:r>
            <a:r>
              <a:rPr lang="el-GR" sz="1600" dirty="0" smtClean="0"/>
              <a:t>8</a:t>
            </a:r>
            <a:r>
              <a:rPr lang="en-US" sz="1600" dirty="0" smtClean="0"/>
              <a:t> </a:t>
            </a:r>
            <a:r>
              <a:rPr lang="el-GR" sz="1600" dirty="0"/>
              <a:t>Η</a:t>
            </a:r>
            <a:r>
              <a:rPr lang="en-US" sz="1600" baseline="-25000" dirty="0"/>
              <a:t>2</a:t>
            </a:r>
            <a:r>
              <a:rPr lang="el-GR" sz="1600" dirty="0"/>
              <a:t>Ο</a:t>
            </a:r>
            <a:r>
              <a:rPr lang="en-US" sz="1600" baseline="-25000" dirty="0"/>
              <a:t>l</a:t>
            </a:r>
            <a:r>
              <a:rPr lang="en-US" sz="1600" dirty="0"/>
              <a:t> + </a:t>
            </a:r>
            <a:r>
              <a:rPr lang="el-GR" sz="1600" dirty="0" smtClean="0"/>
              <a:t>10,3</a:t>
            </a:r>
            <a:r>
              <a:rPr lang="en-US" sz="1600" dirty="0" smtClean="0"/>
              <a:t> </a:t>
            </a:r>
            <a:r>
              <a:rPr lang="en-US" sz="1600" dirty="0"/>
              <a:t>O</a:t>
            </a:r>
            <a:r>
              <a:rPr lang="en-US" sz="1600" baseline="-25000" dirty="0"/>
              <a:t>2</a:t>
            </a:r>
            <a:r>
              <a:rPr lang="en-US" sz="1600" dirty="0"/>
              <a:t> + </a:t>
            </a:r>
            <a:r>
              <a:rPr lang="el-GR" sz="1600" dirty="0" smtClean="0"/>
              <a:t>38,7</a:t>
            </a:r>
            <a:r>
              <a:rPr lang="en-US" sz="1600" dirty="0" smtClean="0"/>
              <a:t> </a:t>
            </a:r>
            <a:r>
              <a:rPr lang="en-US" sz="1600" dirty="0"/>
              <a:t>N</a:t>
            </a:r>
            <a:r>
              <a:rPr lang="en-US" sz="1600" baseline="-25000" dirty="0"/>
              <a:t>2</a:t>
            </a:r>
            <a:r>
              <a:rPr lang="en-US" sz="1600" dirty="0"/>
              <a:t> =&gt; </a:t>
            </a:r>
            <a:r>
              <a:rPr lang="en-US" sz="1600" baseline="-25000" dirty="0"/>
              <a:t> </a:t>
            </a:r>
            <a:r>
              <a:rPr lang="el-GR" sz="1600" dirty="0" smtClean="0"/>
              <a:t>18,43</a:t>
            </a:r>
            <a:r>
              <a:rPr lang="en-US" sz="1600" dirty="0" smtClean="0"/>
              <a:t> </a:t>
            </a:r>
            <a:r>
              <a:rPr lang="en-US" sz="1600" dirty="0"/>
              <a:t>H</a:t>
            </a:r>
            <a:r>
              <a:rPr lang="en-US" sz="1600" baseline="-25000" dirty="0"/>
              <a:t>2 </a:t>
            </a:r>
            <a:r>
              <a:rPr lang="en-US" sz="1600" dirty="0"/>
              <a:t>+ </a:t>
            </a:r>
            <a:r>
              <a:rPr lang="el-GR" sz="1600" dirty="0" smtClean="0"/>
              <a:t>26,21</a:t>
            </a:r>
            <a:r>
              <a:rPr lang="en-US" sz="1600" dirty="0" smtClean="0"/>
              <a:t> </a:t>
            </a:r>
            <a:r>
              <a:rPr lang="en-US" sz="1600" dirty="0"/>
              <a:t>CO + </a:t>
            </a:r>
            <a:r>
              <a:rPr lang="el-GR" sz="1600" dirty="0" smtClean="0"/>
              <a:t>9,50</a:t>
            </a:r>
            <a:r>
              <a:rPr lang="en-US" sz="1600" dirty="0" smtClean="0"/>
              <a:t> </a:t>
            </a:r>
            <a:r>
              <a:rPr lang="en-US" sz="1600" dirty="0"/>
              <a:t>CO</a:t>
            </a:r>
            <a:r>
              <a:rPr lang="en-US" sz="1600" baseline="-25000" dirty="0"/>
              <a:t>2 </a:t>
            </a:r>
            <a:r>
              <a:rPr lang="en-US" sz="1600" dirty="0"/>
              <a:t>+ </a:t>
            </a:r>
            <a:r>
              <a:rPr lang="en-US" sz="1600" dirty="0" smtClean="0"/>
              <a:t>2,</a:t>
            </a:r>
            <a:r>
              <a:rPr lang="el-GR" sz="1600" dirty="0" smtClean="0"/>
              <a:t>87</a:t>
            </a:r>
            <a:r>
              <a:rPr lang="en-US" sz="1600" dirty="0" smtClean="0"/>
              <a:t> </a:t>
            </a:r>
            <a:r>
              <a:rPr lang="en-US" sz="1600" dirty="0"/>
              <a:t>CH</a:t>
            </a:r>
            <a:r>
              <a:rPr lang="en-US" sz="1600" baseline="-25000" dirty="0"/>
              <a:t>4 </a:t>
            </a:r>
            <a:r>
              <a:rPr lang="en-US" sz="1600" dirty="0"/>
              <a:t>+ </a:t>
            </a:r>
            <a:r>
              <a:rPr lang="el-GR" sz="1600" dirty="0" smtClean="0"/>
              <a:t>38,7</a:t>
            </a:r>
            <a:r>
              <a:rPr lang="en-US" sz="1600" dirty="0" smtClean="0"/>
              <a:t> </a:t>
            </a:r>
            <a:r>
              <a:rPr lang="en-US" sz="1600" dirty="0"/>
              <a:t>N</a:t>
            </a:r>
            <a:r>
              <a:rPr lang="en-US" sz="1600" baseline="-25000" dirty="0"/>
              <a:t>2</a:t>
            </a:r>
            <a:endParaRPr lang="el-GR" sz="1600" dirty="0"/>
          </a:p>
          <a:p>
            <a:r>
              <a:rPr lang="en-US" sz="800" dirty="0"/>
              <a:t> </a:t>
            </a:r>
            <a:endParaRPr lang="el-GR" sz="800" dirty="0"/>
          </a:p>
          <a:p>
            <a:r>
              <a:rPr lang="el-GR" sz="1600" dirty="0"/>
              <a:t>στη βάση του 1 </a:t>
            </a:r>
            <a:r>
              <a:rPr lang="en-US" sz="1600" dirty="0"/>
              <a:t>sec</a:t>
            </a:r>
            <a:r>
              <a:rPr lang="el-GR" sz="1600" dirty="0"/>
              <a:t> ή την τροφοδοσία 1 </a:t>
            </a:r>
            <a:r>
              <a:rPr lang="en-US" sz="1600" dirty="0"/>
              <a:t>kg</a:t>
            </a:r>
            <a:r>
              <a:rPr lang="el-GR" sz="1600" dirty="0"/>
              <a:t> βιομάζας, είναι:</a:t>
            </a:r>
          </a:p>
          <a:p>
            <a:r>
              <a:rPr lang="el-GR" sz="800" dirty="0"/>
              <a:t> </a:t>
            </a:r>
          </a:p>
          <a:p>
            <a:r>
              <a:rPr lang="el-GR" sz="1600" dirty="0"/>
              <a:t>θερμότητα αντίδρασης = </a:t>
            </a:r>
            <a:r>
              <a:rPr lang="el-GR" sz="1600" dirty="0" smtClean="0"/>
              <a:t>26,21 </a:t>
            </a:r>
            <a:r>
              <a:rPr lang="en-US" sz="1600" dirty="0" smtClean="0"/>
              <a:t>x </a:t>
            </a:r>
            <a:r>
              <a:rPr lang="el-GR" sz="1600" dirty="0"/>
              <a:t>ΔΗ</a:t>
            </a:r>
            <a:r>
              <a:rPr lang="en-US" sz="1600" baseline="-25000" dirty="0"/>
              <a:t>CO</a:t>
            </a:r>
            <a:r>
              <a:rPr lang="el-GR" sz="1600" dirty="0"/>
              <a:t> + </a:t>
            </a:r>
            <a:r>
              <a:rPr lang="el-GR" sz="1600" dirty="0" smtClean="0"/>
              <a:t>9,5 </a:t>
            </a:r>
            <a:r>
              <a:rPr lang="en-US" sz="1600" dirty="0" smtClean="0"/>
              <a:t>x </a:t>
            </a:r>
            <a:r>
              <a:rPr lang="el-GR" sz="1600" dirty="0"/>
              <a:t>ΔΗ</a:t>
            </a:r>
            <a:r>
              <a:rPr lang="en-US" sz="1600" baseline="-25000" dirty="0"/>
              <a:t>CO</a:t>
            </a:r>
            <a:r>
              <a:rPr lang="el-GR" sz="1600" baseline="-25000" dirty="0"/>
              <a:t>2</a:t>
            </a:r>
            <a:r>
              <a:rPr lang="el-GR" sz="1600" dirty="0"/>
              <a:t> + </a:t>
            </a:r>
            <a:r>
              <a:rPr lang="el-GR" sz="1600" dirty="0" smtClean="0"/>
              <a:t>2,87 </a:t>
            </a:r>
            <a:r>
              <a:rPr lang="en-US" sz="1600" dirty="0" smtClean="0"/>
              <a:t>x </a:t>
            </a:r>
            <a:r>
              <a:rPr lang="el-GR" sz="1600" dirty="0"/>
              <a:t>ΔΗ</a:t>
            </a:r>
            <a:r>
              <a:rPr lang="en-US" sz="1600" baseline="-25000" dirty="0"/>
              <a:t>CH</a:t>
            </a:r>
            <a:r>
              <a:rPr lang="el-GR" sz="1600" baseline="-25000" dirty="0"/>
              <a:t>4</a:t>
            </a:r>
            <a:r>
              <a:rPr lang="el-GR" sz="1600" dirty="0"/>
              <a:t> – </a:t>
            </a:r>
            <a:r>
              <a:rPr lang="el-GR" sz="1600" dirty="0" err="1"/>
              <a:t>ΔΗ</a:t>
            </a:r>
            <a:r>
              <a:rPr lang="el-GR" sz="1600" baseline="-25000" dirty="0" err="1"/>
              <a:t>βιομάζας</a:t>
            </a:r>
            <a:r>
              <a:rPr lang="el-GR" sz="1600" baseline="-25000" dirty="0"/>
              <a:t> </a:t>
            </a:r>
            <a:r>
              <a:rPr lang="el-GR" sz="1600" dirty="0"/>
              <a:t>– </a:t>
            </a:r>
            <a:r>
              <a:rPr lang="el-GR" sz="1600" dirty="0" smtClean="0"/>
              <a:t>2,8 </a:t>
            </a:r>
            <a:r>
              <a:rPr lang="en-US" sz="1600" dirty="0" smtClean="0">
                <a:solidFill>
                  <a:srgbClr val="2B3616"/>
                </a:solidFill>
              </a:rPr>
              <a:t>x </a:t>
            </a:r>
            <a:r>
              <a:rPr lang="el-GR" sz="1600" dirty="0">
                <a:solidFill>
                  <a:srgbClr val="2B3616"/>
                </a:solidFill>
              </a:rPr>
              <a:t>ΔΗ</a:t>
            </a:r>
            <a:r>
              <a:rPr lang="el-GR" sz="1600" baseline="-25000" dirty="0">
                <a:solidFill>
                  <a:srgbClr val="2B3616"/>
                </a:solidFill>
              </a:rPr>
              <a:t>Η2Ο</a:t>
            </a:r>
            <a:r>
              <a:rPr lang="en-US" sz="1600" baseline="-25000" dirty="0">
                <a:solidFill>
                  <a:srgbClr val="2B3616"/>
                </a:solidFill>
              </a:rPr>
              <a:t>l </a:t>
            </a:r>
            <a:r>
              <a:rPr lang="el-GR" sz="1600" baseline="-25000" dirty="0">
                <a:solidFill>
                  <a:srgbClr val="2B3616"/>
                </a:solidFill>
              </a:rPr>
              <a:t>	</a:t>
            </a:r>
            <a:r>
              <a:rPr lang="el-GR" sz="1600" dirty="0">
                <a:solidFill>
                  <a:srgbClr val="2B3616"/>
                </a:solidFill>
              </a:rPr>
              <a:t>(1)</a:t>
            </a:r>
          </a:p>
          <a:p>
            <a:r>
              <a:rPr lang="el-GR" sz="1600" dirty="0">
                <a:solidFill>
                  <a:srgbClr val="2B3616"/>
                </a:solidFill>
              </a:rPr>
              <a:t> </a:t>
            </a:r>
          </a:p>
          <a:p>
            <a:r>
              <a:rPr lang="el-GR" sz="1600" dirty="0">
                <a:solidFill>
                  <a:srgbClr val="2B3616"/>
                </a:solidFill>
              </a:rPr>
              <a:t>Για τον υπολογισμό του </a:t>
            </a:r>
            <a:r>
              <a:rPr lang="el-GR" sz="1600" dirty="0" err="1">
                <a:solidFill>
                  <a:srgbClr val="2B3616"/>
                </a:solidFill>
              </a:rPr>
              <a:t>ΔΗ</a:t>
            </a:r>
            <a:r>
              <a:rPr lang="el-GR" sz="1600" baseline="-25000" dirty="0" err="1">
                <a:solidFill>
                  <a:srgbClr val="2B3616"/>
                </a:solidFill>
              </a:rPr>
              <a:t>βιομάζας</a:t>
            </a:r>
            <a:r>
              <a:rPr lang="el-GR" sz="1600" dirty="0">
                <a:solidFill>
                  <a:srgbClr val="2B3616"/>
                </a:solidFill>
              </a:rPr>
              <a:t> υπολογίζεται η </a:t>
            </a:r>
            <a:r>
              <a:rPr lang="el-GR" sz="1600" dirty="0" smtClean="0">
                <a:solidFill>
                  <a:srgbClr val="2B3616"/>
                </a:solidFill>
              </a:rPr>
              <a:t>ΑΘΔ της </a:t>
            </a:r>
            <a:r>
              <a:rPr lang="el-GR" sz="1600" dirty="0" err="1" smtClean="0">
                <a:solidFill>
                  <a:srgbClr val="2B3616"/>
                </a:solidFill>
              </a:rPr>
              <a:t>ξετ</a:t>
            </a:r>
            <a:r>
              <a:rPr lang="el-GR" sz="1600" dirty="0" smtClean="0">
                <a:solidFill>
                  <a:srgbClr val="2B3616"/>
                </a:solidFill>
              </a:rPr>
              <a:t> βιομάζας:</a:t>
            </a:r>
            <a:endParaRPr lang="el-GR" sz="1600" dirty="0">
              <a:solidFill>
                <a:srgbClr val="2B3616"/>
              </a:solidFill>
            </a:endParaRPr>
          </a:p>
          <a:p>
            <a:r>
              <a:rPr lang="el-GR" sz="800" dirty="0">
                <a:solidFill>
                  <a:srgbClr val="2B3616"/>
                </a:solidFill>
              </a:rPr>
              <a:t> </a:t>
            </a:r>
          </a:p>
          <a:p>
            <a:r>
              <a:rPr lang="el-GR" sz="1600" dirty="0">
                <a:solidFill>
                  <a:srgbClr val="2B3616"/>
                </a:solidFill>
              </a:rPr>
              <a:t>ΑΘΔ = 33.890,4 </a:t>
            </a:r>
            <a:r>
              <a:rPr lang="en-US" sz="1600" dirty="0" smtClean="0">
                <a:solidFill>
                  <a:srgbClr val="2B3616"/>
                </a:solidFill>
              </a:rPr>
              <a:t>x</a:t>
            </a:r>
            <a:r>
              <a:rPr lang="el-GR" sz="1600" dirty="0" smtClean="0">
                <a:solidFill>
                  <a:srgbClr val="2B3616"/>
                </a:solidFill>
              </a:rPr>
              <a:t> </a:t>
            </a:r>
            <a:r>
              <a:rPr lang="el-GR" sz="1600" dirty="0">
                <a:solidFill>
                  <a:srgbClr val="2B3616"/>
                </a:solidFill>
              </a:rPr>
              <a:t>0,55 + 144.180,6 </a:t>
            </a:r>
            <a:r>
              <a:rPr lang="en-US" sz="1600" dirty="0" smtClean="0">
                <a:solidFill>
                  <a:srgbClr val="2B3616"/>
                </a:solidFill>
              </a:rPr>
              <a:t>x</a:t>
            </a:r>
            <a:r>
              <a:rPr lang="el-GR" sz="1600" dirty="0" smtClean="0">
                <a:solidFill>
                  <a:srgbClr val="2B3616"/>
                </a:solidFill>
              </a:rPr>
              <a:t> </a:t>
            </a:r>
            <a:r>
              <a:rPr lang="el-GR" sz="1600" dirty="0">
                <a:solidFill>
                  <a:srgbClr val="2B3616"/>
                </a:solidFill>
              </a:rPr>
              <a:t>(0,05 – 0,40/8) = 18.640 </a:t>
            </a:r>
            <a:r>
              <a:rPr lang="en-US" sz="1600" dirty="0" err="1">
                <a:solidFill>
                  <a:srgbClr val="2B3616"/>
                </a:solidFill>
              </a:rPr>
              <a:t>kj</a:t>
            </a:r>
            <a:r>
              <a:rPr lang="el-GR" sz="1600" dirty="0">
                <a:solidFill>
                  <a:srgbClr val="2B3616"/>
                </a:solidFill>
              </a:rPr>
              <a:t>/</a:t>
            </a:r>
            <a:r>
              <a:rPr lang="en-US" sz="1600" dirty="0">
                <a:solidFill>
                  <a:srgbClr val="2B3616"/>
                </a:solidFill>
              </a:rPr>
              <a:t>kg</a:t>
            </a:r>
            <a:r>
              <a:rPr lang="el-GR" sz="1600" dirty="0">
                <a:solidFill>
                  <a:srgbClr val="2B3616"/>
                </a:solidFill>
              </a:rPr>
              <a:t> </a:t>
            </a:r>
            <a:r>
              <a:rPr lang="el-GR" sz="1600" dirty="0" err="1" smtClean="0">
                <a:solidFill>
                  <a:srgbClr val="2B3616"/>
                </a:solidFill>
              </a:rPr>
              <a:t>ξετ</a:t>
            </a:r>
            <a:r>
              <a:rPr lang="el-GR" sz="1600" dirty="0" smtClean="0">
                <a:solidFill>
                  <a:srgbClr val="2B3616"/>
                </a:solidFill>
              </a:rPr>
              <a:t> βιομάζας</a:t>
            </a:r>
            <a:endParaRPr lang="el-GR" sz="1600" dirty="0">
              <a:solidFill>
                <a:srgbClr val="2B3616"/>
              </a:solidFill>
            </a:endParaRPr>
          </a:p>
          <a:p>
            <a:r>
              <a:rPr lang="el-GR" sz="1600" dirty="0">
                <a:solidFill>
                  <a:srgbClr val="2B3616"/>
                </a:solidFill>
              </a:rPr>
              <a:t> </a:t>
            </a:r>
          </a:p>
          <a:p>
            <a:r>
              <a:rPr lang="el-GR" sz="1600" dirty="0">
                <a:solidFill>
                  <a:srgbClr val="2B3616"/>
                </a:solidFill>
              </a:rPr>
              <a:t>η κατά </a:t>
            </a:r>
            <a:r>
              <a:rPr lang="en-US" sz="1600" dirty="0" err="1">
                <a:solidFill>
                  <a:srgbClr val="2B3616"/>
                </a:solidFill>
              </a:rPr>
              <a:t>mol</a:t>
            </a:r>
            <a:r>
              <a:rPr lang="en-US" sz="1600" dirty="0">
                <a:solidFill>
                  <a:srgbClr val="2B3616"/>
                </a:solidFill>
              </a:rPr>
              <a:t> </a:t>
            </a:r>
            <a:r>
              <a:rPr lang="el-GR" sz="1600" dirty="0">
                <a:solidFill>
                  <a:srgbClr val="2B3616"/>
                </a:solidFill>
              </a:rPr>
              <a:t>σύσταση της (στα 1000 </a:t>
            </a:r>
            <a:r>
              <a:rPr lang="en-US" sz="1600" dirty="0">
                <a:solidFill>
                  <a:srgbClr val="2B3616"/>
                </a:solidFill>
              </a:rPr>
              <a:t>gr </a:t>
            </a:r>
            <a:r>
              <a:rPr lang="el-GR" sz="1600" dirty="0" err="1" smtClean="0">
                <a:solidFill>
                  <a:srgbClr val="2B3616"/>
                </a:solidFill>
              </a:rPr>
              <a:t>ξετ</a:t>
            </a:r>
            <a:r>
              <a:rPr lang="el-GR" sz="1600" dirty="0" smtClean="0">
                <a:solidFill>
                  <a:srgbClr val="2B3616"/>
                </a:solidFill>
              </a:rPr>
              <a:t> βιομάζας):		550 </a:t>
            </a:r>
            <a:r>
              <a:rPr lang="en-US" sz="1600" dirty="0">
                <a:solidFill>
                  <a:srgbClr val="2B3616"/>
                </a:solidFill>
              </a:rPr>
              <a:t>gr C</a:t>
            </a:r>
            <a:r>
              <a:rPr lang="el-GR" sz="1600" dirty="0">
                <a:solidFill>
                  <a:srgbClr val="2B3616"/>
                </a:solidFill>
              </a:rPr>
              <a:t> 	ή 	45,8 </a:t>
            </a:r>
            <a:r>
              <a:rPr lang="en-US" sz="1600" dirty="0" err="1">
                <a:solidFill>
                  <a:srgbClr val="2B3616"/>
                </a:solidFill>
              </a:rPr>
              <a:t>mol</a:t>
            </a:r>
            <a:r>
              <a:rPr lang="en-US" sz="1600" dirty="0">
                <a:solidFill>
                  <a:srgbClr val="2B3616"/>
                </a:solidFill>
              </a:rPr>
              <a:t> C</a:t>
            </a:r>
            <a:r>
              <a:rPr lang="el-GR" sz="1600" dirty="0">
                <a:solidFill>
                  <a:srgbClr val="2B3616"/>
                </a:solidFill>
              </a:rPr>
              <a:t> </a:t>
            </a:r>
          </a:p>
          <a:p>
            <a:r>
              <a:rPr lang="el-GR" sz="1600" dirty="0" smtClean="0">
                <a:solidFill>
                  <a:srgbClr val="2B3616"/>
                </a:solidFill>
              </a:rPr>
              <a:t>						400 </a:t>
            </a:r>
            <a:r>
              <a:rPr lang="en-US" sz="1600" dirty="0">
                <a:solidFill>
                  <a:srgbClr val="2B3616"/>
                </a:solidFill>
              </a:rPr>
              <a:t>gr O</a:t>
            </a:r>
            <a:r>
              <a:rPr lang="el-GR" sz="1600" dirty="0">
                <a:solidFill>
                  <a:srgbClr val="2B3616"/>
                </a:solidFill>
              </a:rPr>
              <a:t> 	ή 	25,0 </a:t>
            </a:r>
            <a:r>
              <a:rPr lang="en-US" sz="1600" dirty="0" err="1">
                <a:solidFill>
                  <a:srgbClr val="2B3616"/>
                </a:solidFill>
              </a:rPr>
              <a:t>mol</a:t>
            </a:r>
            <a:r>
              <a:rPr lang="en-US" sz="1600" dirty="0">
                <a:solidFill>
                  <a:srgbClr val="2B3616"/>
                </a:solidFill>
              </a:rPr>
              <a:t> O </a:t>
            </a:r>
            <a:r>
              <a:rPr lang="el-GR" sz="1600" dirty="0">
                <a:solidFill>
                  <a:srgbClr val="2B3616"/>
                </a:solidFill>
              </a:rPr>
              <a:t>	</a:t>
            </a:r>
            <a:r>
              <a:rPr lang="el-GR" sz="1600" dirty="0" smtClean="0">
                <a:solidFill>
                  <a:srgbClr val="2B3616"/>
                </a:solidFill>
              </a:rPr>
              <a:t>					50 </a:t>
            </a:r>
            <a:r>
              <a:rPr lang="en-US" sz="1600" dirty="0">
                <a:solidFill>
                  <a:srgbClr val="2B3616"/>
                </a:solidFill>
              </a:rPr>
              <a:t>gr H</a:t>
            </a:r>
            <a:r>
              <a:rPr lang="el-GR" sz="1600" dirty="0">
                <a:solidFill>
                  <a:srgbClr val="2B3616"/>
                </a:solidFill>
              </a:rPr>
              <a:t> 	ή 	50,0 </a:t>
            </a:r>
            <a:r>
              <a:rPr lang="en-US" sz="1600" dirty="0" err="1">
                <a:solidFill>
                  <a:srgbClr val="2B3616"/>
                </a:solidFill>
              </a:rPr>
              <a:t>mol</a:t>
            </a:r>
            <a:r>
              <a:rPr lang="en-US" sz="1600" dirty="0">
                <a:solidFill>
                  <a:srgbClr val="2B3616"/>
                </a:solidFill>
              </a:rPr>
              <a:t> H</a:t>
            </a:r>
            <a:endParaRPr lang="el-GR" sz="1600" dirty="0">
              <a:solidFill>
                <a:srgbClr val="2B3616"/>
              </a:solidFill>
            </a:endParaRPr>
          </a:p>
          <a:p>
            <a:r>
              <a:rPr lang="el-GR" sz="800" dirty="0">
                <a:solidFill>
                  <a:srgbClr val="2B3616"/>
                </a:solidFill>
              </a:rPr>
              <a:t> </a:t>
            </a:r>
          </a:p>
          <a:p>
            <a:r>
              <a:rPr lang="el-GR" sz="1600" dirty="0">
                <a:solidFill>
                  <a:srgbClr val="2B3616"/>
                </a:solidFill>
              </a:rPr>
              <a:t>Από την αντίδραση πλήρους καύσης 1000 </a:t>
            </a:r>
            <a:r>
              <a:rPr lang="en-US" sz="1600" dirty="0">
                <a:solidFill>
                  <a:srgbClr val="2B3616"/>
                </a:solidFill>
              </a:rPr>
              <a:t>gr </a:t>
            </a:r>
            <a:r>
              <a:rPr lang="el-GR" sz="1600" dirty="0">
                <a:solidFill>
                  <a:srgbClr val="2B3616"/>
                </a:solidFill>
              </a:rPr>
              <a:t>(1 </a:t>
            </a:r>
            <a:r>
              <a:rPr lang="en-US" sz="1600" dirty="0">
                <a:solidFill>
                  <a:srgbClr val="2B3616"/>
                </a:solidFill>
              </a:rPr>
              <a:t>kg</a:t>
            </a:r>
            <a:r>
              <a:rPr lang="el-GR" sz="1600" dirty="0">
                <a:solidFill>
                  <a:srgbClr val="2B3616"/>
                </a:solidFill>
              </a:rPr>
              <a:t>) ξηρής και ελεύθερης τέφρας βιομάζα:</a:t>
            </a:r>
          </a:p>
          <a:p>
            <a:r>
              <a:rPr lang="el-GR" sz="800" dirty="0">
                <a:solidFill>
                  <a:srgbClr val="2B3616"/>
                </a:solidFill>
              </a:rPr>
              <a:t> </a:t>
            </a:r>
          </a:p>
          <a:p>
            <a:r>
              <a:rPr lang="en-US" sz="1600" dirty="0">
                <a:solidFill>
                  <a:srgbClr val="2B3616"/>
                </a:solidFill>
              </a:rPr>
              <a:t>C</a:t>
            </a:r>
            <a:r>
              <a:rPr lang="el-GR" sz="1600" baseline="-25000" dirty="0">
                <a:solidFill>
                  <a:srgbClr val="2B3616"/>
                </a:solidFill>
              </a:rPr>
              <a:t>45,8</a:t>
            </a:r>
            <a:r>
              <a:rPr lang="en-US" sz="1600" dirty="0">
                <a:solidFill>
                  <a:srgbClr val="2B3616"/>
                </a:solidFill>
              </a:rPr>
              <a:t>O</a:t>
            </a:r>
            <a:r>
              <a:rPr lang="el-GR" sz="1600" baseline="-25000" dirty="0">
                <a:solidFill>
                  <a:srgbClr val="2B3616"/>
                </a:solidFill>
              </a:rPr>
              <a:t>25,0</a:t>
            </a:r>
            <a:r>
              <a:rPr lang="en-US" sz="1600" dirty="0">
                <a:solidFill>
                  <a:srgbClr val="2B3616"/>
                </a:solidFill>
              </a:rPr>
              <a:t>H</a:t>
            </a:r>
            <a:r>
              <a:rPr lang="el-GR" sz="1600" baseline="-25000" dirty="0">
                <a:solidFill>
                  <a:srgbClr val="2B3616"/>
                </a:solidFill>
              </a:rPr>
              <a:t>50,0</a:t>
            </a:r>
            <a:r>
              <a:rPr lang="el-GR" sz="1600" dirty="0">
                <a:solidFill>
                  <a:srgbClr val="2B3616"/>
                </a:solidFill>
              </a:rPr>
              <a:t> + 45,8 </a:t>
            </a:r>
            <a:r>
              <a:rPr lang="en-US" sz="1600" dirty="0">
                <a:solidFill>
                  <a:srgbClr val="2B3616"/>
                </a:solidFill>
              </a:rPr>
              <a:t>O</a:t>
            </a:r>
            <a:r>
              <a:rPr lang="el-GR" sz="1600" baseline="-25000" dirty="0">
                <a:solidFill>
                  <a:srgbClr val="2B3616"/>
                </a:solidFill>
              </a:rPr>
              <a:t>2</a:t>
            </a:r>
            <a:r>
              <a:rPr lang="el-GR" sz="1600" dirty="0">
                <a:solidFill>
                  <a:srgbClr val="2B3616"/>
                </a:solidFill>
              </a:rPr>
              <a:t> =&gt; 45,8 </a:t>
            </a:r>
            <a:r>
              <a:rPr lang="en-US" sz="1600" dirty="0">
                <a:solidFill>
                  <a:srgbClr val="2B3616"/>
                </a:solidFill>
              </a:rPr>
              <a:t>CO</a:t>
            </a:r>
            <a:r>
              <a:rPr lang="el-GR" sz="1600" baseline="-25000" dirty="0">
                <a:solidFill>
                  <a:srgbClr val="2B3616"/>
                </a:solidFill>
              </a:rPr>
              <a:t>2</a:t>
            </a:r>
            <a:r>
              <a:rPr lang="el-GR" sz="1600" dirty="0">
                <a:solidFill>
                  <a:srgbClr val="2B3616"/>
                </a:solidFill>
              </a:rPr>
              <a:t> + 25,0 </a:t>
            </a:r>
            <a:r>
              <a:rPr lang="en-US" sz="1600" dirty="0">
                <a:solidFill>
                  <a:srgbClr val="2B3616"/>
                </a:solidFill>
              </a:rPr>
              <a:t>H</a:t>
            </a:r>
            <a:r>
              <a:rPr lang="el-GR" sz="1600" baseline="-25000" dirty="0">
                <a:solidFill>
                  <a:srgbClr val="2B3616"/>
                </a:solidFill>
              </a:rPr>
              <a:t>2</a:t>
            </a:r>
            <a:r>
              <a:rPr lang="en-US" sz="1600" dirty="0">
                <a:solidFill>
                  <a:srgbClr val="2B3616"/>
                </a:solidFill>
              </a:rPr>
              <a:t>O</a:t>
            </a:r>
            <a:r>
              <a:rPr lang="el-GR" sz="1600" dirty="0">
                <a:solidFill>
                  <a:srgbClr val="2B3616"/>
                </a:solidFill>
              </a:rPr>
              <a:t> + 18.640 </a:t>
            </a:r>
            <a:r>
              <a:rPr lang="en-US" sz="1600" dirty="0">
                <a:solidFill>
                  <a:srgbClr val="2B3616"/>
                </a:solidFill>
              </a:rPr>
              <a:t>kJ</a:t>
            </a:r>
            <a:endParaRPr lang="el-GR" sz="1600" dirty="0">
              <a:solidFill>
                <a:srgbClr val="2B3616"/>
              </a:solidFill>
            </a:endParaRPr>
          </a:p>
          <a:p>
            <a:r>
              <a:rPr lang="el-GR" sz="800" dirty="0">
                <a:solidFill>
                  <a:srgbClr val="2B3616"/>
                </a:solidFill>
              </a:rPr>
              <a:t> </a:t>
            </a:r>
          </a:p>
          <a:p>
            <a:r>
              <a:rPr lang="el-GR" sz="1600" dirty="0">
                <a:solidFill>
                  <a:srgbClr val="2B3616"/>
                </a:solidFill>
              </a:rPr>
              <a:t>οπότε: 		</a:t>
            </a:r>
            <a:r>
              <a:rPr lang="el-GR" sz="1600" dirty="0" err="1">
                <a:solidFill>
                  <a:srgbClr val="2B3616"/>
                </a:solidFill>
              </a:rPr>
              <a:t>ΔΗ</a:t>
            </a:r>
            <a:r>
              <a:rPr lang="el-GR" sz="1600" baseline="-25000" dirty="0" err="1">
                <a:solidFill>
                  <a:srgbClr val="2B3616"/>
                </a:solidFill>
              </a:rPr>
              <a:t>βιομάζας</a:t>
            </a:r>
            <a:r>
              <a:rPr lang="el-GR" sz="1600" dirty="0">
                <a:solidFill>
                  <a:srgbClr val="2B3616"/>
                </a:solidFill>
              </a:rPr>
              <a:t> = 45,8 </a:t>
            </a:r>
            <a:r>
              <a:rPr lang="en-US" sz="1600" dirty="0" smtClean="0">
                <a:solidFill>
                  <a:srgbClr val="2B3616"/>
                </a:solidFill>
              </a:rPr>
              <a:t>x</a:t>
            </a:r>
            <a:r>
              <a:rPr lang="el-GR" sz="1600" dirty="0" smtClean="0">
                <a:solidFill>
                  <a:srgbClr val="2B3616"/>
                </a:solidFill>
              </a:rPr>
              <a:t> </a:t>
            </a:r>
            <a:r>
              <a:rPr lang="el-GR" sz="1600" dirty="0">
                <a:solidFill>
                  <a:srgbClr val="2B3616"/>
                </a:solidFill>
              </a:rPr>
              <a:t>393,5 + 25,0 </a:t>
            </a:r>
            <a:r>
              <a:rPr lang="en-US" sz="1600" dirty="0" smtClean="0">
                <a:solidFill>
                  <a:srgbClr val="2B3616"/>
                </a:solidFill>
              </a:rPr>
              <a:t>x</a:t>
            </a:r>
            <a:r>
              <a:rPr lang="el-GR" sz="1600" dirty="0" smtClean="0">
                <a:solidFill>
                  <a:srgbClr val="2B3616"/>
                </a:solidFill>
              </a:rPr>
              <a:t> </a:t>
            </a:r>
            <a:r>
              <a:rPr lang="el-GR" sz="1600" dirty="0">
                <a:solidFill>
                  <a:srgbClr val="2B3616"/>
                </a:solidFill>
              </a:rPr>
              <a:t>285,8 – 18.640 </a:t>
            </a:r>
            <a:r>
              <a:rPr lang="el-GR" sz="1600" dirty="0" smtClean="0">
                <a:solidFill>
                  <a:srgbClr val="2B3616"/>
                </a:solidFill>
              </a:rPr>
              <a:t>= </a:t>
            </a:r>
            <a:r>
              <a:rPr lang="el-GR" sz="1600" dirty="0">
                <a:solidFill>
                  <a:srgbClr val="2B3616"/>
                </a:solidFill>
              </a:rPr>
              <a:t>6.527,3 </a:t>
            </a:r>
            <a:r>
              <a:rPr lang="en-US" sz="1600" dirty="0" err="1">
                <a:solidFill>
                  <a:srgbClr val="2B3616"/>
                </a:solidFill>
              </a:rPr>
              <a:t>kj</a:t>
            </a:r>
            <a:r>
              <a:rPr lang="el-GR" sz="1600" dirty="0">
                <a:solidFill>
                  <a:srgbClr val="2B3616"/>
                </a:solidFill>
              </a:rPr>
              <a:t>/</a:t>
            </a:r>
            <a:r>
              <a:rPr lang="en-US" sz="1600" dirty="0" smtClean="0">
                <a:solidFill>
                  <a:srgbClr val="2B3616"/>
                </a:solidFill>
              </a:rPr>
              <a:t>kg </a:t>
            </a:r>
            <a:r>
              <a:rPr lang="en-US" sz="1600" dirty="0" err="1" smtClean="0">
                <a:solidFill>
                  <a:srgbClr val="2B3616"/>
                </a:solidFill>
              </a:rPr>
              <a:t>daf</a:t>
            </a:r>
            <a:endParaRPr lang="el-GR" sz="1600" dirty="0">
              <a:solidFill>
                <a:srgbClr val="2B3616"/>
              </a:solidFill>
            </a:endParaRPr>
          </a:p>
        </p:txBody>
      </p:sp>
    </p:spTree>
    <p:extLst>
      <p:ext uri="{BB962C8B-B14F-4D97-AF65-F5344CB8AC3E}">
        <p14:creationId xmlns:p14="http://schemas.microsoft.com/office/powerpoint/2010/main" val="62732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3629" y="404664"/>
            <a:ext cx="9144032" cy="6401753"/>
          </a:xfrm>
          <a:prstGeom prst="rect">
            <a:avLst/>
          </a:prstGeom>
        </p:spPr>
        <p:txBody>
          <a:bodyPr wrap="square">
            <a:spAutoFit/>
          </a:bodyPr>
          <a:lstStyle/>
          <a:p>
            <a:r>
              <a:rPr lang="el-GR" sz="1600" dirty="0" smtClean="0">
                <a:solidFill>
                  <a:srgbClr val="2B3616"/>
                </a:solidFill>
              </a:rPr>
              <a:t>Στη </a:t>
            </a:r>
            <a:r>
              <a:rPr lang="el-GR" sz="1600" dirty="0">
                <a:solidFill>
                  <a:srgbClr val="2B3616"/>
                </a:solidFill>
              </a:rPr>
              <a:t>βάση 1 </a:t>
            </a:r>
            <a:r>
              <a:rPr lang="en-US" sz="1600" dirty="0">
                <a:solidFill>
                  <a:srgbClr val="2B3616"/>
                </a:solidFill>
              </a:rPr>
              <a:t>sec</a:t>
            </a:r>
            <a:r>
              <a:rPr lang="el-GR" sz="1600" dirty="0">
                <a:solidFill>
                  <a:srgbClr val="2B3616"/>
                </a:solidFill>
              </a:rPr>
              <a:t>, στον </a:t>
            </a:r>
            <a:r>
              <a:rPr lang="el-GR" sz="1600" dirty="0" err="1">
                <a:solidFill>
                  <a:srgbClr val="2B3616"/>
                </a:solidFill>
              </a:rPr>
              <a:t>αεριοποιητή</a:t>
            </a:r>
            <a:r>
              <a:rPr lang="el-GR" sz="1600" dirty="0">
                <a:solidFill>
                  <a:srgbClr val="2B3616"/>
                </a:solidFill>
              </a:rPr>
              <a:t> τροφοδοτούνται 0,9 </a:t>
            </a:r>
            <a:r>
              <a:rPr lang="en-US" sz="1600" dirty="0">
                <a:solidFill>
                  <a:srgbClr val="2B3616"/>
                </a:solidFill>
              </a:rPr>
              <a:t>kg</a:t>
            </a:r>
            <a:r>
              <a:rPr lang="el-GR" sz="1600" dirty="0">
                <a:solidFill>
                  <a:srgbClr val="2B3616"/>
                </a:solidFill>
              </a:rPr>
              <a:t> </a:t>
            </a:r>
            <a:r>
              <a:rPr lang="el-GR" sz="1600" dirty="0" err="1" smtClean="0">
                <a:solidFill>
                  <a:srgbClr val="2B3616"/>
                </a:solidFill>
              </a:rPr>
              <a:t>ξετ</a:t>
            </a:r>
            <a:r>
              <a:rPr lang="el-GR" sz="1600" dirty="0" smtClean="0">
                <a:solidFill>
                  <a:srgbClr val="2B3616"/>
                </a:solidFill>
              </a:rPr>
              <a:t> βιομάζας </a:t>
            </a:r>
            <a:r>
              <a:rPr lang="el-GR" sz="1600" dirty="0">
                <a:solidFill>
                  <a:srgbClr val="2B3616"/>
                </a:solidFill>
              </a:rPr>
              <a:t>και από την (1) προκύπτει:</a:t>
            </a:r>
          </a:p>
          <a:p>
            <a:r>
              <a:rPr lang="el-GR" sz="800" dirty="0">
                <a:solidFill>
                  <a:srgbClr val="2B3616"/>
                </a:solidFill>
              </a:rPr>
              <a:t> </a:t>
            </a:r>
          </a:p>
          <a:p>
            <a:r>
              <a:rPr lang="el-GR" sz="1600" dirty="0">
                <a:solidFill>
                  <a:srgbClr val="2B3616"/>
                </a:solidFill>
              </a:rPr>
              <a:t>θερμότητα αντίδρασης = </a:t>
            </a:r>
            <a:r>
              <a:rPr lang="el-GR" sz="1600" dirty="0" smtClean="0">
                <a:solidFill>
                  <a:srgbClr val="2B3616"/>
                </a:solidFill>
              </a:rPr>
              <a:t>26,21 </a:t>
            </a:r>
            <a:r>
              <a:rPr lang="en-US" sz="1600" dirty="0" smtClean="0">
                <a:solidFill>
                  <a:srgbClr val="2B3616"/>
                </a:solidFill>
              </a:rPr>
              <a:t>x </a:t>
            </a:r>
            <a:r>
              <a:rPr lang="el-GR" sz="1600" dirty="0">
                <a:solidFill>
                  <a:srgbClr val="2B3616"/>
                </a:solidFill>
              </a:rPr>
              <a:t>110,5 + </a:t>
            </a:r>
            <a:r>
              <a:rPr lang="el-GR" sz="1600" dirty="0" smtClean="0">
                <a:solidFill>
                  <a:srgbClr val="2B3616"/>
                </a:solidFill>
              </a:rPr>
              <a:t>9,5 </a:t>
            </a:r>
            <a:r>
              <a:rPr lang="en-US" sz="1600" dirty="0" smtClean="0">
                <a:solidFill>
                  <a:srgbClr val="2B3616"/>
                </a:solidFill>
              </a:rPr>
              <a:t>x </a:t>
            </a:r>
            <a:r>
              <a:rPr lang="el-GR" sz="1600" dirty="0">
                <a:solidFill>
                  <a:srgbClr val="2B3616"/>
                </a:solidFill>
              </a:rPr>
              <a:t>393,5 + </a:t>
            </a:r>
            <a:r>
              <a:rPr lang="el-GR" sz="1600" dirty="0" smtClean="0">
                <a:solidFill>
                  <a:srgbClr val="2B3616"/>
                </a:solidFill>
              </a:rPr>
              <a:t>2,87 </a:t>
            </a:r>
            <a:r>
              <a:rPr lang="en-US" sz="1600" dirty="0" smtClean="0">
                <a:solidFill>
                  <a:srgbClr val="2B3616"/>
                </a:solidFill>
              </a:rPr>
              <a:t>x </a:t>
            </a:r>
            <a:r>
              <a:rPr lang="el-GR" sz="1600" dirty="0">
                <a:solidFill>
                  <a:srgbClr val="2B3616"/>
                </a:solidFill>
              </a:rPr>
              <a:t>74,5 – 0,9 </a:t>
            </a:r>
            <a:r>
              <a:rPr lang="en-US" sz="1600" dirty="0" smtClean="0">
                <a:solidFill>
                  <a:srgbClr val="2B3616"/>
                </a:solidFill>
              </a:rPr>
              <a:t>x </a:t>
            </a:r>
            <a:r>
              <a:rPr lang="el-GR" sz="1600" dirty="0">
                <a:solidFill>
                  <a:srgbClr val="2B3616"/>
                </a:solidFill>
              </a:rPr>
              <a:t>6.527,3 – </a:t>
            </a:r>
            <a:r>
              <a:rPr lang="el-GR" sz="1600" dirty="0" smtClean="0">
                <a:solidFill>
                  <a:srgbClr val="2B3616"/>
                </a:solidFill>
              </a:rPr>
              <a:t>2,8 </a:t>
            </a:r>
            <a:r>
              <a:rPr lang="en-US" sz="1600" dirty="0" smtClean="0">
                <a:solidFill>
                  <a:srgbClr val="2B3616"/>
                </a:solidFill>
              </a:rPr>
              <a:t>x</a:t>
            </a:r>
            <a:r>
              <a:rPr lang="el-GR" sz="1600" dirty="0" smtClean="0">
                <a:solidFill>
                  <a:srgbClr val="2B3616"/>
                </a:solidFill>
              </a:rPr>
              <a:t> </a:t>
            </a:r>
            <a:r>
              <a:rPr lang="el-GR" sz="1600" dirty="0">
                <a:solidFill>
                  <a:srgbClr val="2B3616"/>
                </a:solidFill>
              </a:rPr>
              <a:t>241,8 = </a:t>
            </a:r>
            <a:r>
              <a:rPr lang="el-GR" sz="1600" b="1" dirty="0" smtClean="0">
                <a:solidFill>
                  <a:srgbClr val="2B3616"/>
                </a:solidFill>
              </a:rPr>
              <a:t>296,7</a:t>
            </a:r>
            <a:r>
              <a:rPr lang="en-US" sz="1600" b="1" dirty="0" smtClean="0">
                <a:solidFill>
                  <a:srgbClr val="2B3616"/>
                </a:solidFill>
              </a:rPr>
              <a:t>kJ</a:t>
            </a:r>
            <a:endParaRPr lang="el-GR" sz="1600" dirty="0">
              <a:solidFill>
                <a:srgbClr val="2B3616"/>
              </a:solidFill>
            </a:endParaRPr>
          </a:p>
          <a:p>
            <a:r>
              <a:rPr lang="el-GR" sz="800" dirty="0">
                <a:solidFill>
                  <a:srgbClr val="2B3616"/>
                </a:solidFill>
              </a:rPr>
              <a:t> </a:t>
            </a:r>
          </a:p>
          <a:p>
            <a:r>
              <a:rPr lang="el-GR" sz="1600" dirty="0">
                <a:solidFill>
                  <a:srgbClr val="2B3616"/>
                </a:solidFill>
              </a:rPr>
              <a:t>δηλαδή η αντίδραση της αεριοποίησης, στην περίπτωση αυτή είναι </a:t>
            </a:r>
            <a:r>
              <a:rPr lang="el-GR" sz="1600" b="1" dirty="0" smtClean="0">
                <a:solidFill>
                  <a:srgbClr val="2B3616"/>
                </a:solidFill>
              </a:rPr>
              <a:t>εξώθερμη</a:t>
            </a:r>
            <a:r>
              <a:rPr lang="el-GR" sz="1600" dirty="0" smtClean="0">
                <a:solidFill>
                  <a:srgbClr val="2B3616"/>
                </a:solidFill>
              </a:rPr>
              <a:t>.</a:t>
            </a:r>
          </a:p>
          <a:p>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rPr>
              <a:t>Η </a:t>
            </a:r>
            <a:r>
              <a:rPr lang="el-GR" sz="1600" b="1" dirty="0">
                <a:solidFill>
                  <a:srgbClr val="2B3616"/>
                </a:solidFill>
              </a:rPr>
              <a:t>θερμότητα που παράγεται από την καύση του υπολείμματος</a:t>
            </a:r>
            <a:r>
              <a:rPr lang="el-GR" sz="1600" dirty="0">
                <a:solidFill>
                  <a:srgbClr val="2B3616"/>
                </a:solidFill>
              </a:rPr>
              <a:t> είναι ίση με την </a:t>
            </a:r>
            <a:r>
              <a:rPr lang="el-GR" sz="1600" dirty="0" smtClean="0">
                <a:solidFill>
                  <a:srgbClr val="2B3616"/>
                </a:solidFill>
              </a:rPr>
              <a:t>ΚΘΔ </a:t>
            </a:r>
            <a:r>
              <a:rPr lang="el-GR" sz="1600" dirty="0">
                <a:solidFill>
                  <a:srgbClr val="2B3616"/>
                </a:solidFill>
              </a:rPr>
              <a:t>του:</a:t>
            </a:r>
          </a:p>
          <a:p>
            <a:r>
              <a:rPr lang="el-GR" sz="800" dirty="0">
                <a:solidFill>
                  <a:srgbClr val="2B3616"/>
                </a:solidFill>
              </a:rPr>
              <a:t> </a:t>
            </a:r>
          </a:p>
          <a:p>
            <a:r>
              <a:rPr lang="el-GR" sz="1600" dirty="0" err="1">
                <a:solidFill>
                  <a:srgbClr val="2B3616"/>
                </a:solidFill>
              </a:rPr>
              <a:t>ΑΘΔ</a:t>
            </a:r>
            <a:r>
              <a:rPr lang="el-GR" sz="1600" baseline="-25000" dirty="0" err="1">
                <a:solidFill>
                  <a:srgbClr val="2B3616"/>
                </a:solidFill>
              </a:rPr>
              <a:t>υπολείμματος</a:t>
            </a:r>
            <a:r>
              <a:rPr lang="el-GR" sz="1600" dirty="0">
                <a:solidFill>
                  <a:srgbClr val="2B3616"/>
                </a:solidFill>
              </a:rPr>
              <a:t> = 33.890,4 </a:t>
            </a:r>
            <a:r>
              <a:rPr lang="en-US" sz="1600" dirty="0" smtClean="0">
                <a:solidFill>
                  <a:srgbClr val="2B3616"/>
                </a:solidFill>
              </a:rPr>
              <a:t>x</a:t>
            </a:r>
            <a:r>
              <a:rPr lang="el-GR" sz="1600" dirty="0" smtClean="0">
                <a:solidFill>
                  <a:srgbClr val="2B3616"/>
                </a:solidFill>
              </a:rPr>
              <a:t> </a:t>
            </a:r>
            <a:r>
              <a:rPr lang="el-GR" sz="1600" dirty="0">
                <a:solidFill>
                  <a:srgbClr val="2B3616"/>
                </a:solidFill>
              </a:rPr>
              <a:t>0,70 + 144.180,6 </a:t>
            </a:r>
            <a:r>
              <a:rPr lang="en-US" sz="1600" dirty="0" smtClean="0">
                <a:solidFill>
                  <a:srgbClr val="2B3616"/>
                </a:solidFill>
              </a:rPr>
              <a:t>x</a:t>
            </a:r>
            <a:r>
              <a:rPr lang="el-GR" sz="1600" dirty="0" smtClean="0">
                <a:solidFill>
                  <a:srgbClr val="2B3616"/>
                </a:solidFill>
              </a:rPr>
              <a:t> </a:t>
            </a:r>
            <a:r>
              <a:rPr lang="el-GR" sz="1600" dirty="0">
                <a:solidFill>
                  <a:srgbClr val="2B3616"/>
                </a:solidFill>
              </a:rPr>
              <a:t>(0,05 – 0,25/8) = 26.426,7 </a:t>
            </a:r>
            <a:r>
              <a:rPr lang="en-US" sz="1600" dirty="0" err="1">
                <a:solidFill>
                  <a:srgbClr val="2B3616"/>
                </a:solidFill>
              </a:rPr>
              <a:t>kj</a:t>
            </a:r>
            <a:r>
              <a:rPr lang="el-GR" sz="1600" dirty="0">
                <a:solidFill>
                  <a:srgbClr val="2B3616"/>
                </a:solidFill>
              </a:rPr>
              <a:t>/</a:t>
            </a:r>
            <a:r>
              <a:rPr lang="en-US" sz="1600" dirty="0">
                <a:solidFill>
                  <a:srgbClr val="2B3616"/>
                </a:solidFill>
              </a:rPr>
              <a:t>kg </a:t>
            </a:r>
            <a:r>
              <a:rPr lang="el-GR" sz="1600" dirty="0">
                <a:solidFill>
                  <a:srgbClr val="2B3616"/>
                </a:solidFill>
              </a:rPr>
              <a:t>υπολείμματος</a:t>
            </a:r>
          </a:p>
          <a:p>
            <a:r>
              <a:rPr lang="el-GR" sz="800" dirty="0">
                <a:solidFill>
                  <a:srgbClr val="2B3616"/>
                </a:solidFill>
              </a:rPr>
              <a:t> </a:t>
            </a:r>
          </a:p>
          <a:p>
            <a:r>
              <a:rPr lang="el-GR" sz="1600" dirty="0">
                <a:solidFill>
                  <a:srgbClr val="2B3616"/>
                </a:solidFill>
              </a:rPr>
              <a:t>Υδρατμός που παράγεται από την καύση 1 </a:t>
            </a:r>
            <a:r>
              <a:rPr lang="en-US" sz="1600" dirty="0">
                <a:solidFill>
                  <a:srgbClr val="2B3616"/>
                </a:solidFill>
              </a:rPr>
              <a:t>kg</a:t>
            </a:r>
            <a:r>
              <a:rPr lang="el-GR" sz="1600" dirty="0">
                <a:solidFill>
                  <a:srgbClr val="2B3616"/>
                </a:solidFill>
              </a:rPr>
              <a:t> (1000 </a:t>
            </a:r>
            <a:r>
              <a:rPr lang="en-US" sz="1600" dirty="0">
                <a:solidFill>
                  <a:srgbClr val="2B3616"/>
                </a:solidFill>
              </a:rPr>
              <a:t>gr</a:t>
            </a:r>
            <a:r>
              <a:rPr lang="el-GR" sz="1600" dirty="0">
                <a:solidFill>
                  <a:srgbClr val="2B3616"/>
                </a:solidFill>
              </a:rPr>
              <a:t>) υπολείμματος:</a:t>
            </a:r>
          </a:p>
          <a:p>
            <a:r>
              <a:rPr lang="el-GR" sz="800" dirty="0">
                <a:solidFill>
                  <a:srgbClr val="2B3616"/>
                </a:solidFill>
              </a:rPr>
              <a:t> </a:t>
            </a:r>
          </a:p>
          <a:p>
            <a:pPr algn="ctr"/>
            <a:r>
              <a:rPr lang="el-GR" sz="1600" dirty="0">
                <a:solidFill>
                  <a:srgbClr val="2B3616"/>
                </a:solidFill>
              </a:rPr>
              <a:t>1000 </a:t>
            </a:r>
            <a:r>
              <a:rPr lang="en-US" sz="1600" dirty="0">
                <a:solidFill>
                  <a:srgbClr val="2B3616"/>
                </a:solidFill>
              </a:rPr>
              <a:t>gr </a:t>
            </a:r>
            <a:r>
              <a:rPr lang="el-GR" sz="1600" dirty="0">
                <a:solidFill>
                  <a:srgbClr val="2B3616"/>
                </a:solidFill>
              </a:rPr>
              <a:t>υπολείμματος περιέχουν 50 </a:t>
            </a:r>
            <a:r>
              <a:rPr lang="en-US" sz="1600" dirty="0">
                <a:solidFill>
                  <a:srgbClr val="2B3616"/>
                </a:solidFill>
              </a:rPr>
              <a:t>gr</a:t>
            </a:r>
            <a:r>
              <a:rPr lang="el-GR" sz="1600" dirty="0">
                <a:solidFill>
                  <a:srgbClr val="2B3616"/>
                </a:solidFill>
              </a:rPr>
              <a:t> </a:t>
            </a:r>
            <a:r>
              <a:rPr lang="el-GR" sz="1600" dirty="0" smtClean="0">
                <a:solidFill>
                  <a:srgbClr val="2B3616"/>
                </a:solidFill>
              </a:rPr>
              <a:t>Η ή </a:t>
            </a:r>
            <a:r>
              <a:rPr lang="el-GR" sz="1600" dirty="0">
                <a:solidFill>
                  <a:srgbClr val="2B3616"/>
                </a:solidFill>
              </a:rPr>
              <a:t>25 </a:t>
            </a:r>
            <a:r>
              <a:rPr lang="en-US" sz="1600" dirty="0" err="1">
                <a:solidFill>
                  <a:srgbClr val="2B3616"/>
                </a:solidFill>
              </a:rPr>
              <a:t>mol</a:t>
            </a:r>
            <a:r>
              <a:rPr lang="en-US" sz="1600" dirty="0">
                <a:solidFill>
                  <a:srgbClr val="2B3616"/>
                </a:solidFill>
              </a:rPr>
              <a:t> H</a:t>
            </a:r>
            <a:r>
              <a:rPr lang="el-GR" sz="1600" baseline="-25000" dirty="0">
                <a:solidFill>
                  <a:srgbClr val="2B3616"/>
                </a:solidFill>
              </a:rPr>
              <a:t>2</a:t>
            </a:r>
            <a:r>
              <a:rPr lang="el-GR" sz="1600" dirty="0">
                <a:solidFill>
                  <a:srgbClr val="2B3616"/>
                </a:solidFill>
              </a:rPr>
              <a:t>, που κατά την καύση τους δίνουν 25 </a:t>
            </a:r>
            <a:r>
              <a:rPr lang="en-US" sz="1600" dirty="0" err="1">
                <a:solidFill>
                  <a:srgbClr val="2B3616"/>
                </a:solidFill>
              </a:rPr>
              <a:t>mol</a:t>
            </a:r>
            <a:r>
              <a:rPr lang="el-GR" sz="1600" dirty="0">
                <a:solidFill>
                  <a:srgbClr val="2B3616"/>
                </a:solidFill>
              </a:rPr>
              <a:t> </a:t>
            </a:r>
            <a:r>
              <a:rPr lang="el-GR" sz="1600" dirty="0" smtClean="0">
                <a:solidFill>
                  <a:srgbClr val="2B3616"/>
                </a:solidFill>
              </a:rPr>
              <a:t>Η</a:t>
            </a:r>
            <a:r>
              <a:rPr lang="el-GR" sz="1600" baseline="-25000" dirty="0" smtClean="0">
                <a:solidFill>
                  <a:srgbClr val="2B3616"/>
                </a:solidFill>
              </a:rPr>
              <a:t>2</a:t>
            </a:r>
            <a:r>
              <a:rPr lang="el-GR" sz="1600" dirty="0" smtClean="0">
                <a:solidFill>
                  <a:srgbClr val="2B3616"/>
                </a:solidFill>
              </a:rPr>
              <a:t>Ο</a:t>
            </a:r>
            <a:endParaRPr lang="el-GR" sz="1600" dirty="0">
              <a:solidFill>
                <a:srgbClr val="2B3616"/>
              </a:solidFill>
            </a:endParaRPr>
          </a:p>
          <a:p>
            <a:r>
              <a:rPr lang="el-GR" sz="1600" dirty="0">
                <a:solidFill>
                  <a:srgbClr val="2B3616"/>
                </a:solidFill>
              </a:rPr>
              <a:t> </a:t>
            </a:r>
          </a:p>
          <a:p>
            <a:r>
              <a:rPr lang="el-GR" sz="1600" dirty="0">
                <a:solidFill>
                  <a:srgbClr val="2B3616"/>
                </a:solidFill>
              </a:rPr>
              <a:t>η λανθάνουσα θερμότητα συμπύκνωσης του οποίου είναι</a:t>
            </a:r>
            <a:r>
              <a:rPr lang="el-GR" sz="1600" dirty="0" smtClean="0">
                <a:solidFill>
                  <a:srgbClr val="2B3616"/>
                </a:solidFill>
              </a:rPr>
              <a:t>:	25 </a:t>
            </a:r>
            <a:r>
              <a:rPr lang="en-US" sz="1600" dirty="0" err="1">
                <a:solidFill>
                  <a:srgbClr val="2B3616"/>
                </a:solidFill>
              </a:rPr>
              <a:t>mol</a:t>
            </a:r>
            <a:r>
              <a:rPr lang="el-GR" sz="1600" dirty="0">
                <a:solidFill>
                  <a:srgbClr val="2B3616"/>
                </a:solidFill>
              </a:rPr>
              <a:t> </a:t>
            </a:r>
            <a:r>
              <a:rPr lang="el-GR" sz="1600" dirty="0" smtClean="0">
                <a:solidFill>
                  <a:srgbClr val="2B3616"/>
                </a:solidFill>
              </a:rPr>
              <a:t>Η</a:t>
            </a:r>
            <a:r>
              <a:rPr lang="el-GR" sz="1600" baseline="-25000" dirty="0" smtClean="0">
                <a:solidFill>
                  <a:srgbClr val="2B3616"/>
                </a:solidFill>
              </a:rPr>
              <a:t>2</a:t>
            </a:r>
            <a:r>
              <a:rPr lang="el-GR" sz="1600" dirty="0" smtClean="0">
                <a:solidFill>
                  <a:srgbClr val="2B3616"/>
                </a:solidFill>
              </a:rPr>
              <a:t>Ο </a:t>
            </a:r>
            <a:r>
              <a:rPr lang="en-US" sz="1600" dirty="0" smtClean="0">
                <a:solidFill>
                  <a:srgbClr val="2B3616"/>
                </a:solidFill>
              </a:rPr>
              <a:t>x</a:t>
            </a:r>
            <a:r>
              <a:rPr lang="el-GR" sz="1600" dirty="0" smtClean="0">
                <a:solidFill>
                  <a:srgbClr val="2B3616"/>
                </a:solidFill>
              </a:rPr>
              <a:t> </a:t>
            </a:r>
            <a:r>
              <a:rPr lang="el-GR" sz="1600" dirty="0">
                <a:solidFill>
                  <a:srgbClr val="2B3616"/>
                </a:solidFill>
              </a:rPr>
              <a:t>40,7 </a:t>
            </a:r>
            <a:r>
              <a:rPr lang="en-US" sz="1600" dirty="0" err="1">
                <a:solidFill>
                  <a:srgbClr val="2B3616"/>
                </a:solidFill>
              </a:rPr>
              <a:t>kj</a:t>
            </a:r>
            <a:r>
              <a:rPr lang="el-GR" sz="1600" dirty="0">
                <a:solidFill>
                  <a:srgbClr val="2B3616"/>
                </a:solidFill>
              </a:rPr>
              <a:t>/</a:t>
            </a:r>
            <a:r>
              <a:rPr lang="en-US" sz="1600" dirty="0" err="1">
                <a:solidFill>
                  <a:srgbClr val="2B3616"/>
                </a:solidFill>
              </a:rPr>
              <a:t>mol</a:t>
            </a:r>
            <a:r>
              <a:rPr lang="el-GR" sz="1600" dirty="0">
                <a:solidFill>
                  <a:srgbClr val="2B3616"/>
                </a:solidFill>
              </a:rPr>
              <a:t> = 1.017,5 </a:t>
            </a:r>
            <a:r>
              <a:rPr lang="en-US" sz="1600" dirty="0">
                <a:solidFill>
                  <a:srgbClr val="2B3616"/>
                </a:solidFill>
              </a:rPr>
              <a:t>kJ</a:t>
            </a:r>
            <a:endParaRPr lang="el-GR" sz="1600" dirty="0">
              <a:solidFill>
                <a:srgbClr val="2B3616"/>
              </a:solidFill>
            </a:endParaRPr>
          </a:p>
          <a:p>
            <a:r>
              <a:rPr lang="el-GR" sz="1000" dirty="0">
                <a:solidFill>
                  <a:srgbClr val="2B3616"/>
                </a:solidFill>
              </a:rPr>
              <a:t> </a:t>
            </a:r>
          </a:p>
          <a:p>
            <a:r>
              <a:rPr lang="el-GR" sz="1600" dirty="0">
                <a:solidFill>
                  <a:srgbClr val="2B3616"/>
                </a:solidFill>
              </a:rPr>
              <a:t>Οπότε η ΚΘΔ του υπολείμματος, είναι</a:t>
            </a:r>
            <a:r>
              <a:rPr lang="el-GR" sz="1600" dirty="0" smtClean="0">
                <a:solidFill>
                  <a:srgbClr val="2B3616"/>
                </a:solidFill>
              </a:rPr>
              <a:t>:	26.426,7 </a:t>
            </a:r>
            <a:r>
              <a:rPr lang="el-GR" sz="1600" dirty="0">
                <a:solidFill>
                  <a:srgbClr val="2B3616"/>
                </a:solidFill>
              </a:rPr>
              <a:t>– 1.017,5 = 25.409,2 </a:t>
            </a:r>
            <a:r>
              <a:rPr lang="en-US" sz="1600" dirty="0">
                <a:solidFill>
                  <a:srgbClr val="2B3616"/>
                </a:solidFill>
              </a:rPr>
              <a:t>kJ</a:t>
            </a:r>
            <a:r>
              <a:rPr lang="el-GR" sz="1600" dirty="0">
                <a:solidFill>
                  <a:srgbClr val="2B3616"/>
                </a:solidFill>
              </a:rPr>
              <a:t>/</a:t>
            </a:r>
            <a:r>
              <a:rPr lang="en-US" sz="1600" dirty="0">
                <a:solidFill>
                  <a:srgbClr val="2B3616"/>
                </a:solidFill>
              </a:rPr>
              <a:t>kg</a:t>
            </a:r>
            <a:endParaRPr lang="el-GR" sz="1600" dirty="0">
              <a:solidFill>
                <a:srgbClr val="2B3616"/>
              </a:solidFill>
            </a:endParaRPr>
          </a:p>
          <a:p>
            <a:endParaRPr lang="el-GR" sz="1600" dirty="0" smtClean="0">
              <a:solidFill>
                <a:srgbClr val="2B3616"/>
              </a:solidFill>
            </a:endParaRPr>
          </a:p>
          <a:p>
            <a:r>
              <a:rPr lang="el-GR" sz="1600" dirty="0" smtClean="0">
                <a:solidFill>
                  <a:srgbClr val="2B3616"/>
                </a:solidFill>
              </a:rPr>
              <a:t>Το </a:t>
            </a:r>
            <a:r>
              <a:rPr lang="el-GR" sz="1600" dirty="0">
                <a:solidFill>
                  <a:srgbClr val="2B3616"/>
                </a:solidFill>
              </a:rPr>
              <a:t>υπόλειμμά που παράγεται κατά την αεριοποίηση αντιστοιχεί στο 10 % </a:t>
            </a:r>
            <a:r>
              <a:rPr lang="el-GR" sz="1600" dirty="0" err="1">
                <a:solidFill>
                  <a:srgbClr val="2B3616"/>
                </a:solidFill>
              </a:rPr>
              <a:t>κ.β</a:t>
            </a:r>
            <a:r>
              <a:rPr lang="el-GR" sz="1600" dirty="0">
                <a:solidFill>
                  <a:srgbClr val="2B3616"/>
                </a:solidFill>
              </a:rPr>
              <a:t>. της τροφοδοσίας ξηρής βιομάζας (η έκταση της αεριοποίησης είναι 90 % </a:t>
            </a:r>
            <a:r>
              <a:rPr lang="el-GR" sz="1600" dirty="0" err="1">
                <a:solidFill>
                  <a:srgbClr val="2B3616"/>
                </a:solidFill>
              </a:rPr>
              <a:t>κ.β</a:t>
            </a:r>
            <a:r>
              <a:rPr lang="el-GR" sz="1600" dirty="0">
                <a:solidFill>
                  <a:srgbClr val="2B3616"/>
                </a:solidFill>
              </a:rPr>
              <a:t>.). Οπότε, ανά </a:t>
            </a:r>
            <a:r>
              <a:rPr lang="en-US" sz="1600" dirty="0">
                <a:solidFill>
                  <a:srgbClr val="2B3616"/>
                </a:solidFill>
              </a:rPr>
              <a:t>kg</a:t>
            </a:r>
            <a:r>
              <a:rPr lang="el-GR" sz="1600" dirty="0">
                <a:solidFill>
                  <a:srgbClr val="2B3616"/>
                </a:solidFill>
              </a:rPr>
              <a:t> τροφοδοτούμενης βιομάζας (ή στη βάση 1 </a:t>
            </a:r>
            <a:r>
              <a:rPr lang="en-US" sz="1600" dirty="0">
                <a:solidFill>
                  <a:srgbClr val="2B3616"/>
                </a:solidFill>
              </a:rPr>
              <a:t>sec</a:t>
            </a:r>
            <a:r>
              <a:rPr lang="el-GR" sz="1600" dirty="0">
                <a:solidFill>
                  <a:srgbClr val="2B3616"/>
                </a:solidFill>
              </a:rPr>
              <a:t>), το υπόλειμμα που παράγεται  είναι </a:t>
            </a:r>
            <a:r>
              <a:rPr lang="el-GR" sz="1600" dirty="0" smtClean="0">
                <a:solidFill>
                  <a:srgbClr val="2B3616"/>
                </a:solidFill>
              </a:rPr>
              <a:t>0,095 </a:t>
            </a:r>
            <a:r>
              <a:rPr lang="en-US" sz="1600" dirty="0" smtClean="0">
                <a:solidFill>
                  <a:srgbClr val="2B3616"/>
                </a:solidFill>
              </a:rPr>
              <a:t>kg</a:t>
            </a:r>
            <a:r>
              <a:rPr lang="el-GR" sz="1600" dirty="0" smtClean="0">
                <a:solidFill>
                  <a:srgbClr val="2B3616"/>
                </a:solidFill>
              </a:rPr>
              <a:t>. Στο υπόλειμμα περιέχεται και όλη η τέφρα (</a:t>
            </a:r>
            <a:r>
              <a:rPr lang="el-GR" sz="1600" dirty="0" smtClean="0"/>
              <a:t>0,05</a:t>
            </a:r>
            <a:r>
              <a:rPr lang="en-US" sz="1600" dirty="0" smtClean="0">
                <a:solidFill>
                  <a:srgbClr val="2B3616"/>
                </a:solidFill>
              </a:rPr>
              <a:t> kg), </a:t>
            </a:r>
            <a:r>
              <a:rPr lang="el-GR" sz="1600" dirty="0" smtClean="0">
                <a:solidFill>
                  <a:srgbClr val="2B3616"/>
                </a:solidFill>
              </a:rPr>
              <a:t>οπότε το οργανικό μέρος του υπολείμματος είναι 0,045 </a:t>
            </a:r>
            <a:r>
              <a:rPr lang="en-US" sz="1600" dirty="0" smtClean="0">
                <a:solidFill>
                  <a:srgbClr val="2B3616"/>
                </a:solidFill>
              </a:rPr>
              <a:t>kg</a:t>
            </a:r>
            <a:r>
              <a:rPr lang="el-GR" sz="1600" dirty="0" smtClean="0">
                <a:solidFill>
                  <a:srgbClr val="2B3616"/>
                </a:solidFill>
              </a:rPr>
              <a:t>  </a:t>
            </a:r>
            <a:r>
              <a:rPr lang="el-GR" sz="1600" dirty="0">
                <a:solidFill>
                  <a:srgbClr val="2B3616"/>
                </a:solidFill>
              </a:rPr>
              <a:t>και η θερμότητα από την καύση του:</a:t>
            </a:r>
          </a:p>
          <a:p>
            <a:r>
              <a:rPr lang="el-GR" sz="1600" dirty="0">
                <a:solidFill>
                  <a:srgbClr val="2B3616"/>
                </a:solidFill>
              </a:rPr>
              <a:t> </a:t>
            </a:r>
          </a:p>
          <a:p>
            <a:pPr algn="ctr"/>
            <a:r>
              <a:rPr lang="el-GR" sz="1600" dirty="0" smtClean="0">
                <a:solidFill>
                  <a:srgbClr val="2B3616"/>
                </a:solidFill>
              </a:rPr>
              <a:t>0,045 </a:t>
            </a:r>
            <a:r>
              <a:rPr lang="en-US" sz="1600" dirty="0">
                <a:solidFill>
                  <a:srgbClr val="2B3616"/>
                </a:solidFill>
              </a:rPr>
              <a:t>kg </a:t>
            </a:r>
            <a:r>
              <a:rPr lang="en-US" sz="1600" dirty="0" smtClean="0">
                <a:solidFill>
                  <a:srgbClr val="2B3616"/>
                </a:solidFill>
              </a:rPr>
              <a:t>x </a:t>
            </a:r>
            <a:r>
              <a:rPr lang="el-GR" sz="1600" dirty="0">
                <a:solidFill>
                  <a:srgbClr val="2B3616"/>
                </a:solidFill>
              </a:rPr>
              <a:t>25.409,2 </a:t>
            </a:r>
            <a:r>
              <a:rPr lang="en-US" sz="1600" dirty="0">
                <a:solidFill>
                  <a:srgbClr val="2B3616"/>
                </a:solidFill>
              </a:rPr>
              <a:t>kJ</a:t>
            </a:r>
            <a:r>
              <a:rPr lang="el-GR" sz="1600" dirty="0">
                <a:solidFill>
                  <a:srgbClr val="2B3616"/>
                </a:solidFill>
              </a:rPr>
              <a:t>/</a:t>
            </a:r>
            <a:r>
              <a:rPr lang="en-US" sz="1600" dirty="0">
                <a:solidFill>
                  <a:srgbClr val="2B3616"/>
                </a:solidFill>
              </a:rPr>
              <a:t>kg</a:t>
            </a:r>
            <a:r>
              <a:rPr lang="el-GR" sz="1600" dirty="0">
                <a:solidFill>
                  <a:srgbClr val="2B3616"/>
                </a:solidFill>
              </a:rPr>
              <a:t> = </a:t>
            </a:r>
            <a:r>
              <a:rPr lang="el-GR" sz="1600" b="1" dirty="0" smtClean="0">
                <a:solidFill>
                  <a:srgbClr val="2B3616"/>
                </a:solidFill>
              </a:rPr>
              <a:t>1.143,4 </a:t>
            </a:r>
            <a:r>
              <a:rPr lang="en-US" sz="1600" b="1" dirty="0">
                <a:solidFill>
                  <a:srgbClr val="2B3616"/>
                </a:solidFill>
              </a:rPr>
              <a:t>kJ</a:t>
            </a:r>
            <a:endParaRPr lang="el-GR" sz="1600" dirty="0">
              <a:solidFill>
                <a:srgbClr val="2B3616"/>
              </a:solidFill>
            </a:endParaRPr>
          </a:p>
          <a:p>
            <a:r>
              <a:rPr lang="el-GR" sz="1600" dirty="0">
                <a:solidFill>
                  <a:srgbClr val="2B3616"/>
                </a:solidFill>
              </a:rPr>
              <a:t> </a:t>
            </a:r>
          </a:p>
          <a:p>
            <a:r>
              <a:rPr lang="el-GR" sz="1600" dirty="0">
                <a:solidFill>
                  <a:srgbClr val="2B3616"/>
                </a:solidFill>
              </a:rPr>
              <a:t>Η </a:t>
            </a:r>
            <a:r>
              <a:rPr lang="el-GR" sz="1600" b="1" dirty="0">
                <a:solidFill>
                  <a:srgbClr val="2B3616"/>
                </a:solidFill>
              </a:rPr>
              <a:t>λανθάνουσα θερμότητα της εισερχόμενης υγρασίας</a:t>
            </a:r>
            <a:r>
              <a:rPr lang="el-GR" sz="1600" dirty="0">
                <a:solidFill>
                  <a:srgbClr val="2B3616"/>
                </a:solidFill>
              </a:rPr>
              <a:t>, στη βάση 1 </a:t>
            </a:r>
            <a:r>
              <a:rPr lang="en-US" sz="1600" dirty="0">
                <a:solidFill>
                  <a:srgbClr val="2B3616"/>
                </a:solidFill>
              </a:rPr>
              <a:t>sec</a:t>
            </a:r>
            <a:r>
              <a:rPr lang="el-GR" sz="1600" dirty="0">
                <a:solidFill>
                  <a:srgbClr val="2B3616"/>
                </a:solidFill>
              </a:rPr>
              <a:t> (ή 1 </a:t>
            </a:r>
            <a:r>
              <a:rPr lang="en-US" sz="1600" dirty="0">
                <a:solidFill>
                  <a:srgbClr val="2B3616"/>
                </a:solidFill>
              </a:rPr>
              <a:t>kg</a:t>
            </a:r>
            <a:r>
              <a:rPr lang="el-GR" sz="1600" dirty="0">
                <a:solidFill>
                  <a:srgbClr val="2B3616"/>
                </a:solidFill>
              </a:rPr>
              <a:t> βιομάζας), είναι:</a:t>
            </a:r>
          </a:p>
          <a:p>
            <a:r>
              <a:rPr lang="el-GR" sz="1600" dirty="0">
                <a:solidFill>
                  <a:srgbClr val="2B3616"/>
                </a:solidFill>
              </a:rPr>
              <a:t> </a:t>
            </a:r>
          </a:p>
          <a:p>
            <a:pPr algn="ctr"/>
            <a:r>
              <a:rPr lang="el-GR" sz="1600" dirty="0" smtClean="0"/>
              <a:t>2,8</a:t>
            </a:r>
            <a:r>
              <a:rPr lang="en-US" sz="1600" dirty="0" smtClean="0">
                <a:solidFill>
                  <a:srgbClr val="2B3616"/>
                </a:solidFill>
              </a:rPr>
              <a:t> </a:t>
            </a:r>
            <a:r>
              <a:rPr lang="en-US" sz="1600" dirty="0">
                <a:solidFill>
                  <a:srgbClr val="2B3616"/>
                </a:solidFill>
              </a:rPr>
              <a:t>mol H2O / sec </a:t>
            </a:r>
            <a:r>
              <a:rPr lang="en-US" sz="1600" dirty="0" smtClean="0">
                <a:solidFill>
                  <a:srgbClr val="2B3616"/>
                </a:solidFill>
              </a:rPr>
              <a:t>x </a:t>
            </a:r>
            <a:r>
              <a:rPr lang="en-US" sz="1600" dirty="0">
                <a:solidFill>
                  <a:srgbClr val="2B3616"/>
                </a:solidFill>
              </a:rPr>
              <a:t>40,7 kJ/mol = </a:t>
            </a:r>
            <a:r>
              <a:rPr lang="el-GR" sz="1600" dirty="0" smtClean="0">
                <a:solidFill>
                  <a:srgbClr val="2B3616"/>
                </a:solidFill>
              </a:rPr>
              <a:t>114,0</a:t>
            </a:r>
            <a:r>
              <a:rPr lang="en-US" sz="1600" dirty="0" smtClean="0">
                <a:solidFill>
                  <a:srgbClr val="2B3616"/>
                </a:solidFill>
              </a:rPr>
              <a:t> </a:t>
            </a:r>
            <a:r>
              <a:rPr lang="en-US" sz="1600" dirty="0">
                <a:solidFill>
                  <a:srgbClr val="2B3616"/>
                </a:solidFill>
              </a:rPr>
              <a:t>kJ/sec</a:t>
            </a:r>
            <a:endParaRPr lang="el-GR" sz="1600" dirty="0">
              <a:solidFill>
                <a:srgbClr val="2B3616"/>
              </a:solidFill>
            </a:endParaRPr>
          </a:p>
          <a:p>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20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3629" y="404664"/>
            <a:ext cx="9144032" cy="6494085"/>
          </a:xfrm>
          <a:prstGeom prst="rect">
            <a:avLst/>
          </a:prstGeom>
        </p:spPr>
        <p:txBody>
          <a:bodyPr wrap="square">
            <a:spAutoFit/>
          </a:bodyPr>
          <a:lstStyle/>
          <a:p>
            <a:r>
              <a:rPr lang="el-GR" sz="1600" dirty="0">
                <a:solidFill>
                  <a:srgbClr val="2B3616"/>
                </a:solidFill>
              </a:rPr>
              <a:t>Έτσι, το ισοζύγιο ενέργειας του </a:t>
            </a:r>
            <a:r>
              <a:rPr lang="el-GR" sz="1600" dirty="0" err="1">
                <a:solidFill>
                  <a:srgbClr val="2B3616"/>
                </a:solidFill>
              </a:rPr>
              <a:t>αεριοποιητή</a:t>
            </a:r>
            <a:r>
              <a:rPr lang="el-GR" sz="1600" dirty="0">
                <a:solidFill>
                  <a:srgbClr val="2B3616"/>
                </a:solidFill>
              </a:rPr>
              <a:t>, στη βάση ενός </a:t>
            </a:r>
            <a:r>
              <a:rPr lang="en-US" sz="1600" dirty="0">
                <a:solidFill>
                  <a:srgbClr val="2B3616"/>
                </a:solidFill>
              </a:rPr>
              <a:t>sec</a:t>
            </a:r>
            <a:r>
              <a:rPr lang="el-GR" sz="1600" dirty="0">
                <a:solidFill>
                  <a:srgbClr val="2B3616"/>
                </a:solidFill>
              </a:rPr>
              <a:t>, γίνεται </a:t>
            </a:r>
            <a:r>
              <a:rPr lang="el-GR" sz="1600" dirty="0" smtClean="0">
                <a:solidFill>
                  <a:srgbClr val="2B3616"/>
                </a:solidFill>
              </a:rPr>
              <a:t>:</a:t>
            </a:r>
            <a:endParaRPr lang="el-GR" sz="1600" dirty="0">
              <a:solidFill>
                <a:srgbClr val="2B3616"/>
              </a:solidFill>
            </a:endParaRPr>
          </a:p>
          <a:p>
            <a:r>
              <a:rPr lang="el-GR" sz="800" dirty="0">
                <a:solidFill>
                  <a:srgbClr val="2B3616"/>
                </a:solidFill>
              </a:rPr>
              <a:t> </a:t>
            </a:r>
          </a:p>
          <a:p>
            <a:r>
              <a:rPr lang="el-GR" sz="1600" dirty="0" err="1">
                <a:solidFill>
                  <a:srgbClr val="2B3616"/>
                </a:solidFill>
              </a:rPr>
              <a:t>αισθ</a:t>
            </a:r>
            <a:r>
              <a:rPr lang="el-GR" sz="1600" dirty="0">
                <a:solidFill>
                  <a:srgbClr val="2B3616"/>
                </a:solidFill>
              </a:rPr>
              <a:t>. θερμότητα</a:t>
            </a:r>
          </a:p>
          <a:p>
            <a:r>
              <a:rPr lang="el-GR" sz="1600" dirty="0">
                <a:solidFill>
                  <a:srgbClr val="2B3616"/>
                </a:solidFill>
              </a:rPr>
              <a:t>που εξέρχεται με	= 	</a:t>
            </a:r>
            <a:r>
              <a:rPr lang="el-GR" sz="1600" dirty="0" smtClean="0">
                <a:solidFill>
                  <a:srgbClr val="2B3616"/>
                </a:solidFill>
              </a:rPr>
              <a:t>296,7 + 1.143,4 </a:t>
            </a:r>
            <a:r>
              <a:rPr lang="el-GR" sz="1600" dirty="0">
                <a:solidFill>
                  <a:srgbClr val="2B3616"/>
                </a:solidFill>
              </a:rPr>
              <a:t>– </a:t>
            </a:r>
            <a:r>
              <a:rPr lang="el-GR" sz="1600" dirty="0" smtClean="0">
                <a:solidFill>
                  <a:srgbClr val="2B3616"/>
                </a:solidFill>
              </a:rPr>
              <a:t>114,0 </a:t>
            </a:r>
            <a:r>
              <a:rPr lang="el-GR" sz="1600" dirty="0">
                <a:solidFill>
                  <a:srgbClr val="2B3616"/>
                </a:solidFill>
              </a:rPr>
              <a:t>= </a:t>
            </a:r>
            <a:r>
              <a:rPr lang="el-GR" sz="1600" dirty="0" smtClean="0">
                <a:solidFill>
                  <a:srgbClr val="2B3616"/>
                </a:solidFill>
              </a:rPr>
              <a:t>1326,1 </a:t>
            </a:r>
            <a:r>
              <a:rPr lang="en-US" sz="1600" dirty="0">
                <a:solidFill>
                  <a:srgbClr val="2B3616"/>
                </a:solidFill>
              </a:rPr>
              <a:t>kJ </a:t>
            </a:r>
            <a:r>
              <a:rPr lang="en-US" sz="1600" dirty="0">
                <a:solidFill>
                  <a:srgbClr val="2B3616"/>
                </a:solidFill>
                <a:sym typeface="Wingdings" panose="05000000000000000000" pitchFamily="2" charset="2"/>
              </a:rPr>
              <a:t></a:t>
            </a:r>
            <a:endParaRPr lang="el-GR" sz="1600" dirty="0">
              <a:solidFill>
                <a:srgbClr val="2B3616"/>
              </a:solidFill>
            </a:endParaRPr>
          </a:p>
          <a:p>
            <a:r>
              <a:rPr lang="el-GR" sz="1600" dirty="0">
                <a:solidFill>
                  <a:srgbClr val="2B3616"/>
                </a:solidFill>
              </a:rPr>
              <a:t>το </a:t>
            </a:r>
            <a:r>
              <a:rPr lang="el-GR" sz="1600" dirty="0" err="1">
                <a:solidFill>
                  <a:srgbClr val="2B3616"/>
                </a:solidFill>
              </a:rPr>
              <a:t>παραγ</a:t>
            </a:r>
            <a:r>
              <a:rPr lang="el-GR" sz="1600" dirty="0">
                <a:solidFill>
                  <a:srgbClr val="2B3616"/>
                </a:solidFill>
              </a:rPr>
              <a:t>. αέριο</a:t>
            </a:r>
          </a:p>
          <a:p>
            <a:r>
              <a:rPr lang="el-GR" sz="1600" dirty="0">
                <a:solidFill>
                  <a:srgbClr val="2B3616"/>
                </a:solidFill>
              </a:rPr>
              <a:t> </a:t>
            </a:r>
          </a:p>
          <a:p>
            <a:r>
              <a:rPr lang="en-US" sz="1600" dirty="0">
                <a:solidFill>
                  <a:srgbClr val="2B3616"/>
                </a:solidFill>
                <a:sym typeface="Wingdings" panose="05000000000000000000" pitchFamily="2" charset="2"/>
              </a:rPr>
              <a:t></a:t>
            </a:r>
            <a:r>
              <a:rPr lang="en-US" sz="1600" dirty="0">
                <a:solidFill>
                  <a:srgbClr val="2B3616"/>
                </a:solidFill>
              </a:rPr>
              <a:t> </a:t>
            </a:r>
            <a:r>
              <a:rPr lang="el-GR" sz="1600" dirty="0">
                <a:solidFill>
                  <a:srgbClr val="2B3616"/>
                </a:solidFill>
              </a:rPr>
              <a:t>	   </a:t>
            </a:r>
            <a:r>
              <a:rPr lang="el-GR" sz="1600" dirty="0" smtClean="0">
                <a:solidFill>
                  <a:srgbClr val="2B3616"/>
                </a:solidFill>
              </a:rPr>
              <a:t>9,5 </a:t>
            </a:r>
            <a:r>
              <a:rPr lang="en-US" sz="1600" dirty="0" smtClean="0">
                <a:solidFill>
                  <a:srgbClr val="2B3616"/>
                </a:solidFill>
              </a:rPr>
              <a:t>x </a:t>
            </a:r>
            <a:r>
              <a:rPr lang="el-GR" sz="1600" dirty="0">
                <a:solidFill>
                  <a:srgbClr val="2B3616"/>
                </a:solidFill>
              </a:rPr>
              <a:t>[0,043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(1,15/2)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a:t>
            </a:r>
          </a:p>
          <a:p>
            <a:r>
              <a:rPr lang="el-GR" sz="1600" dirty="0" smtClean="0">
                <a:solidFill>
                  <a:srgbClr val="2B3616"/>
                </a:solidFill>
              </a:rPr>
              <a:t>	+ 26,21 </a:t>
            </a:r>
            <a:r>
              <a:rPr lang="en-US" sz="1600" dirty="0" smtClean="0">
                <a:solidFill>
                  <a:srgbClr val="2B3616"/>
                </a:solidFill>
              </a:rPr>
              <a:t>x </a:t>
            </a:r>
            <a:r>
              <a:rPr lang="el-GR" sz="1600" dirty="0">
                <a:solidFill>
                  <a:srgbClr val="2B3616"/>
                </a:solidFill>
              </a:rPr>
              <a:t>[0,028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(5,02/2)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a:t>
            </a:r>
          </a:p>
          <a:p>
            <a:r>
              <a:rPr lang="el-GR" sz="1600" dirty="0" smtClean="0">
                <a:solidFill>
                  <a:srgbClr val="2B3616"/>
                </a:solidFill>
              </a:rPr>
              <a:t>	+ 18,43 </a:t>
            </a:r>
            <a:r>
              <a:rPr lang="en-US" sz="1600" dirty="0" smtClean="0">
                <a:solidFill>
                  <a:srgbClr val="2B3616"/>
                </a:solidFill>
              </a:rPr>
              <a:t>x </a:t>
            </a:r>
            <a:r>
              <a:rPr lang="el-GR" sz="1600" dirty="0">
                <a:solidFill>
                  <a:srgbClr val="2B3616"/>
                </a:solidFill>
              </a:rPr>
              <a:t>[0,028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(3,39/2)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a:t>
            </a:r>
          </a:p>
          <a:p>
            <a:r>
              <a:rPr lang="el-GR" sz="1600" dirty="0" smtClean="0">
                <a:solidFill>
                  <a:srgbClr val="2B3616"/>
                </a:solidFill>
              </a:rPr>
              <a:t>	+ 38,7 </a:t>
            </a:r>
            <a:r>
              <a:rPr lang="en-US" sz="1600" dirty="0" smtClean="0">
                <a:solidFill>
                  <a:srgbClr val="2B3616"/>
                </a:solidFill>
              </a:rPr>
              <a:t>x</a:t>
            </a:r>
            <a:r>
              <a:rPr lang="el-GR" sz="1600" dirty="0" smtClean="0">
                <a:solidFill>
                  <a:srgbClr val="2B3616"/>
                </a:solidFill>
              </a:rPr>
              <a:t> </a:t>
            </a:r>
            <a:r>
              <a:rPr lang="el-GR" sz="1600" dirty="0">
                <a:solidFill>
                  <a:srgbClr val="2B3616"/>
                </a:solidFill>
              </a:rPr>
              <a:t>[0,027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(4,18/2)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l-GR" sz="1600" dirty="0" smtClean="0">
                <a:solidFill>
                  <a:srgbClr val="2B3616"/>
                </a:solidFill>
              </a:rPr>
              <a:t>	+ 2,87 </a:t>
            </a:r>
            <a:r>
              <a:rPr lang="en-US" sz="1600" dirty="0" smtClean="0">
                <a:solidFill>
                  <a:srgbClr val="2B3616"/>
                </a:solidFill>
              </a:rPr>
              <a:t>x</a:t>
            </a:r>
            <a:r>
              <a:rPr lang="el-GR" sz="1600" dirty="0" smtClean="0">
                <a:solidFill>
                  <a:srgbClr val="2B3616"/>
                </a:solidFill>
              </a:rPr>
              <a:t> </a:t>
            </a:r>
            <a:r>
              <a:rPr lang="el-GR" sz="1600" dirty="0">
                <a:solidFill>
                  <a:srgbClr val="2B3616"/>
                </a:solidFill>
              </a:rPr>
              <a:t>[0,022 </a:t>
            </a:r>
            <a:r>
              <a:rPr lang="en-US" sz="1600" dirty="0" smtClean="0">
                <a:solidFill>
                  <a:srgbClr val="2B3616"/>
                </a:solidFill>
              </a:rPr>
              <a:t>x</a:t>
            </a:r>
            <a:r>
              <a:rPr lang="el-GR" sz="1600" dirty="0" smtClean="0">
                <a:solidFill>
                  <a:srgbClr val="2B3616"/>
                </a:solidFill>
              </a:rPr>
              <a:t> </a:t>
            </a:r>
            <a:r>
              <a:rPr lang="el-GR" sz="1600" dirty="0">
                <a:solidFill>
                  <a:srgbClr val="2B3616"/>
                </a:solidFill>
              </a:rPr>
              <a:t>(</a:t>
            </a:r>
            <a:r>
              <a:rPr lang="en-US" sz="1600" dirty="0">
                <a:solidFill>
                  <a:srgbClr val="2B3616"/>
                </a:solidFill>
              </a:rPr>
              <a:t>T</a:t>
            </a:r>
            <a:r>
              <a:rPr lang="el-GR" sz="1600" dirty="0">
                <a:solidFill>
                  <a:srgbClr val="2B3616"/>
                </a:solidFill>
              </a:rPr>
              <a:t> – 298) + (4,81/2)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1326,1 </a:t>
            </a:r>
            <a:r>
              <a:rPr lang="el-GR" sz="1600" dirty="0">
                <a:solidFill>
                  <a:srgbClr val="2B3616"/>
                </a:solidFill>
                <a:sym typeface="Wingdings" panose="05000000000000000000" pitchFamily="2" charset="2"/>
              </a:rPr>
              <a:t></a:t>
            </a:r>
            <a:endParaRPr lang="el-GR" sz="1600" dirty="0">
              <a:solidFill>
                <a:srgbClr val="2B3616"/>
              </a:solidFill>
            </a:endParaRPr>
          </a:p>
          <a:p>
            <a:r>
              <a:rPr lang="el-GR" sz="800" dirty="0">
                <a:solidFill>
                  <a:srgbClr val="2B3616"/>
                </a:solidFill>
              </a:rPr>
              <a:t> </a:t>
            </a:r>
          </a:p>
          <a:p>
            <a:r>
              <a:rPr lang="en-US" sz="1600" dirty="0">
                <a:solidFill>
                  <a:srgbClr val="2B3616"/>
                </a:solidFill>
                <a:sym typeface="Wingdings" panose="05000000000000000000" pitchFamily="2" charset="2"/>
              </a:rPr>
              <a:t></a:t>
            </a:r>
            <a:r>
              <a:rPr lang="en-US" sz="1600" dirty="0">
                <a:solidFill>
                  <a:srgbClr val="2B3616"/>
                </a:solidFill>
              </a:rPr>
              <a:t> </a:t>
            </a:r>
            <a:r>
              <a:rPr lang="el-GR" sz="1600" dirty="0">
                <a:solidFill>
                  <a:srgbClr val="2B3616"/>
                </a:solidFill>
              </a:rPr>
              <a:t>	   </a:t>
            </a:r>
            <a:r>
              <a:rPr lang="el-GR" sz="1600" dirty="0" smtClean="0">
                <a:solidFill>
                  <a:srgbClr val="2B3616"/>
                </a:solidFill>
              </a:rPr>
              <a:t>0,41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a:t>
            </a:r>
            <a:r>
              <a:rPr lang="el-GR" sz="1600" dirty="0" smtClean="0">
                <a:solidFill>
                  <a:srgbClr val="2B3616"/>
                </a:solidFill>
              </a:rPr>
              <a:t>5,46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 </a:t>
            </a:r>
          </a:p>
          <a:p>
            <a:r>
              <a:rPr lang="el-GR" sz="1600" dirty="0" smtClean="0">
                <a:solidFill>
                  <a:srgbClr val="2B3616"/>
                </a:solidFill>
              </a:rPr>
              <a:t>	+ 0,73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a:t>
            </a:r>
            <a:r>
              <a:rPr lang="el-GR" sz="1600" dirty="0" smtClean="0">
                <a:solidFill>
                  <a:srgbClr val="2B3616"/>
                </a:solidFill>
              </a:rPr>
              <a:t>65,8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 </a:t>
            </a:r>
          </a:p>
          <a:p>
            <a:r>
              <a:rPr lang="el-GR" sz="1600" dirty="0" smtClean="0">
                <a:solidFill>
                  <a:srgbClr val="2B3616"/>
                </a:solidFill>
              </a:rPr>
              <a:t>	+ 0,52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a:t>
            </a:r>
            <a:r>
              <a:rPr lang="el-GR" sz="1600" dirty="0" smtClean="0">
                <a:solidFill>
                  <a:srgbClr val="2B3616"/>
                </a:solidFill>
              </a:rPr>
              <a:t>31,2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  </a:t>
            </a:r>
          </a:p>
          <a:p>
            <a:r>
              <a:rPr lang="el-GR" sz="1600" dirty="0" smtClean="0">
                <a:solidFill>
                  <a:srgbClr val="2B3616"/>
                </a:solidFill>
              </a:rPr>
              <a:t>	+ 1,04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+ 64,8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a:t>
            </a:r>
          </a:p>
          <a:p>
            <a:r>
              <a:rPr lang="el-GR" sz="1600" dirty="0" smtClean="0">
                <a:solidFill>
                  <a:srgbClr val="2B3616"/>
                </a:solidFill>
              </a:rPr>
              <a:t>	+ </a:t>
            </a:r>
            <a:r>
              <a:rPr lang="el-GR" sz="1600" dirty="0">
                <a:solidFill>
                  <a:srgbClr val="2B3616"/>
                </a:solidFill>
              </a:rPr>
              <a:t>0,06 </a:t>
            </a:r>
            <a:r>
              <a:rPr lang="en-US" sz="1600" dirty="0" smtClean="0">
                <a:solidFill>
                  <a:srgbClr val="2B3616"/>
                </a:solidFill>
              </a:rPr>
              <a:t>x</a:t>
            </a:r>
            <a:r>
              <a:rPr lang="el-GR" sz="1600" dirty="0" smtClean="0">
                <a:solidFill>
                  <a:srgbClr val="2B3616"/>
                </a:solidFill>
              </a:rPr>
              <a:t> </a:t>
            </a:r>
            <a:r>
              <a:rPr lang="el-GR" sz="1600" dirty="0">
                <a:solidFill>
                  <a:srgbClr val="2B3616"/>
                </a:solidFill>
              </a:rPr>
              <a:t>(</a:t>
            </a:r>
            <a:r>
              <a:rPr lang="en-US" sz="1600" dirty="0">
                <a:solidFill>
                  <a:srgbClr val="2B3616"/>
                </a:solidFill>
              </a:rPr>
              <a:t>T</a:t>
            </a:r>
            <a:r>
              <a:rPr lang="el-GR" sz="1600" dirty="0">
                <a:solidFill>
                  <a:srgbClr val="2B3616"/>
                </a:solidFill>
              </a:rPr>
              <a:t> – 298) + </a:t>
            </a:r>
            <a:r>
              <a:rPr lang="el-GR" sz="1600" dirty="0" smtClean="0">
                <a:solidFill>
                  <a:srgbClr val="2B3616"/>
                </a:solidFill>
              </a:rPr>
              <a:t>6,90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 1326,1 </a:t>
            </a:r>
            <a:r>
              <a:rPr lang="el-GR" sz="1600" dirty="0">
                <a:solidFill>
                  <a:srgbClr val="2B3616"/>
                </a:solidFill>
                <a:sym typeface="Wingdings" panose="05000000000000000000" pitchFamily="2" charset="2"/>
              </a:rPr>
              <a:t></a:t>
            </a:r>
            <a:endParaRPr lang="el-GR" sz="1600" dirty="0">
              <a:solidFill>
                <a:srgbClr val="2B3616"/>
              </a:solidFill>
            </a:endParaRPr>
          </a:p>
          <a:p>
            <a:r>
              <a:rPr lang="el-GR" sz="800" dirty="0">
                <a:solidFill>
                  <a:srgbClr val="2B3616"/>
                </a:solidFill>
              </a:rPr>
              <a:t> </a:t>
            </a:r>
          </a:p>
          <a:p>
            <a:r>
              <a:rPr lang="en-US" sz="1600" dirty="0">
                <a:solidFill>
                  <a:srgbClr val="2B3616"/>
                </a:solidFill>
                <a:sym typeface="Wingdings" panose="05000000000000000000" pitchFamily="2" charset="2"/>
              </a:rPr>
              <a:t></a:t>
            </a:r>
            <a:r>
              <a:rPr lang="en-US" sz="1600" dirty="0">
                <a:solidFill>
                  <a:srgbClr val="2B3616"/>
                </a:solidFill>
              </a:rPr>
              <a:t> </a:t>
            </a:r>
            <a:r>
              <a:rPr lang="el-GR" sz="1600" dirty="0">
                <a:solidFill>
                  <a:srgbClr val="2B3616"/>
                </a:solidFill>
              </a:rPr>
              <a:t>	</a:t>
            </a:r>
            <a:r>
              <a:rPr lang="el-GR" sz="1600" dirty="0" smtClean="0">
                <a:solidFill>
                  <a:srgbClr val="2B3616"/>
                </a:solidFill>
              </a:rPr>
              <a:t>2,76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298) + </a:t>
            </a:r>
            <a:r>
              <a:rPr lang="el-GR" sz="1600" dirty="0" smtClean="0">
                <a:solidFill>
                  <a:srgbClr val="2B3616"/>
                </a:solidFill>
              </a:rPr>
              <a:t>285,4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a:t>
            </a:r>
            <a:r>
              <a:rPr lang="el-GR" sz="1600" baseline="30000" dirty="0">
                <a:solidFill>
                  <a:srgbClr val="2B3616"/>
                </a:solidFill>
              </a:rPr>
              <a:t>2</a:t>
            </a:r>
            <a:r>
              <a:rPr lang="el-GR" sz="1600" dirty="0">
                <a:solidFill>
                  <a:srgbClr val="2B3616"/>
                </a:solidFill>
              </a:rPr>
              <a:t> – 88804) = 1326,1 </a:t>
            </a:r>
            <a:r>
              <a:rPr lang="el-GR" sz="1600" dirty="0">
                <a:solidFill>
                  <a:srgbClr val="2B3616"/>
                </a:solidFill>
                <a:sym typeface="Wingdings" panose="05000000000000000000" pitchFamily="2" charset="2"/>
              </a:rPr>
              <a:t></a:t>
            </a:r>
            <a:endParaRPr lang="el-GR" sz="1600" dirty="0">
              <a:solidFill>
                <a:srgbClr val="2B3616"/>
              </a:solidFill>
            </a:endParaRPr>
          </a:p>
          <a:p>
            <a:r>
              <a:rPr lang="el-GR" sz="800" dirty="0">
                <a:solidFill>
                  <a:srgbClr val="2B3616"/>
                </a:solidFill>
              </a:rPr>
              <a:t> </a:t>
            </a:r>
          </a:p>
          <a:p>
            <a:r>
              <a:rPr lang="en-US" sz="1600" dirty="0">
                <a:solidFill>
                  <a:srgbClr val="2B3616"/>
                </a:solidFill>
                <a:sym typeface="Wingdings" panose="05000000000000000000" pitchFamily="2" charset="2"/>
              </a:rPr>
              <a:t></a:t>
            </a:r>
            <a:r>
              <a:rPr lang="en-US" sz="1600" dirty="0">
                <a:solidFill>
                  <a:srgbClr val="2B3616"/>
                </a:solidFill>
              </a:rPr>
              <a:t> </a:t>
            </a:r>
            <a:r>
              <a:rPr lang="el-GR" sz="1600" dirty="0">
                <a:solidFill>
                  <a:srgbClr val="2B3616"/>
                </a:solidFill>
              </a:rPr>
              <a:t>	</a:t>
            </a:r>
            <a:r>
              <a:rPr lang="el-GR" sz="1600" dirty="0" smtClean="0">
                <a:solidFill>
                  <a:srgbClr val="2B3616"/>
                </a:solidFill>
              </a:rPr>
              <a:t>2,76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a:t>
            </a:r>
            <a:r>
              <a:rPr lang="el-GR" sz="1600" dirty="0" smtClean="0">
                <a:solidFill>
                  <a:srgbClr val="2B3616"/>
                </a:solidFill>
              </a:rPr>
              <a:t>822,5 </a:t>
            </a:r>
            <a:r>
              <a:rPr lang="el-GR" sz="1600" dirty="0">
                <a:solidFill>
                  <a:srgbClr val="2B3616"/>
                </a:solidFill>
              </a:rPr>
              <a:t>+ </a:t>
            </a:r>
            <a:r>
              <a:rPr lang="el-GR" sz="1600" dirty="0" smtClean="0">
                <a:solidFill>
                  <a:srgbClr val="2B3616"/>
                </a:solidFill>
              </a:rPr>
              <a:t>285,4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 </a:t>
            </a:r>
            <a:r>
              <a:rPr lang="el-GR" sz="1600" dirty="0">
                <a:solidFill>
                  <a:srgbClr val="2B3616"/>
                </a:solidFill>
              </a:rPr>
              <a:t>Τ</a:t>
            </a:r>
            <a:r>
              <a:rPr lang="el-GR" sz="1600" baseline="30000" dirty="0">
                <a:solidFill>
                  <a:srgbClr val="2B3616"/>
                </a:solidFill>
              </a:rPr>
              <a:t>2</a:t>
            </a:r>
            <a:r>
              <a:rPr lang="el-GR" sz="1600" dirty="0">
                <a:solidFill>
                  <a:srgbClr val="2B3616"/>
                </a:solidFill>
              </a:rPr>
              <a:t> – </a:t>
            </a:r>
            <a:r>
              <a:rPr lang="el-GR" sz="1600" dirty="0" smtClean="0">
                <a:solidFill>
                  <a:srgbClr val="2B3616"/>
                </a:solidFill>
              </a:rPr>
              <a:t>25,3 </a:t>
            </a:r>
            <a:r>
              <a:rPr lang="el-GR" sz="1600" dirty="0">
                <a:solidFill>
                  <a:srgbClr val="2B3616"/>
                </a:solidFill>
              </a:rPr>
              <a:t>= 1326,1 </a:t>
            </a:r>
            <a:r>
              <a:rPr lang="el-GR" sz="1600" dirty="0" smtClean="0">
                <a:solidFill>
                  <a:srgbClr val="2B3616"/>
                </a:solidFill>
                <a:sym typeface="Wingdings" panose="05000000000000000000" pitchFamily="2" charset="2"/>
              </a:rPr>
              <a:t>	</a:t>
            </a:r>
            <a:r>
              <a:rPr lang="el-GR" sz="1600" dirty="0" smtClean="0">
                <a:solidFill>
                  <a:srgbClr val="2B3616"/>
                </a:solidFill>
              </a:rPr>
              <a:t>285,4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 </a:t>
            </a:r>
            <a:r>
              <a:rPr lang="el-GR" sz="1600" dirty="0">
                <a:solidFill>
                  <a:srgbClr val="2B3616"/>
                </a:solidFill>
              </a:rPr>
              <a:t>Τ</a:t>
            </a:r>
            <a:r>
              <a:rPr lang="el-GR" sz="1600" baseline="30000" dirty="0">
                <a:solidFill>
                  <a:srgbClr val="2B3616"/>
                </a:solidFill>
              </a:rPr>
              <a:t>2 </a:t>
            </a:r>
            <a:r>
              <a:rPr lang="el-GR" sz="1600" dirty="0">
                <a:solidFill>
                  <a:srgbClr val="2B3616"/>
                </a:solidFill>
              </a:rPr>
              <a:t>+ </a:t>
            </a:r>
            <a:r>
              <a:rPr lang="el-GR" sz="1600" dirty="0" smtClean="0">
                <a:solidFill>
                  <a:srgbClr val="2B3616"/>
                </a:solidFill>
              </a:rPr>
              <a:t>2,76 </a:t>
            </a:r>
            <a:r>
              <a:rPr lang="en-US" sz="1600" dirty="0" smtClean="0">
                <a:solidFill>
                  <a:srgbClr val="2B3616"/>
                </a:solidFill>
              </a:rPr>
              <a:t>x</a:t>
            </a:r>
            <a:r>
              <a:rPr lang="el-GR" sz="1600" dirty="0" smtClean="0">
                <a:solidFill>
                  <a:srgbClr val="2B3616"/>
                </a:solidFill>
              </a:rPr>
              <a:t> </a:t>
            </a:r>
            <a:r>
              <a:rPr lang="el-GR" sz="1600" dirty="0">
                <a:solidFill>
                  <a:srgbClr val="2B3616"/>
                </a:solidFill>
              </a:rPr>
              <a:t>Τ – </a:t>
            </a:r>
            <a:r>
              <a:rPr lang="el-GR" sz="1600" dirty="0" smtClean="0">
                <a:solidFill>
                  <a:srgbClr val="2B3616"/>
                </a:solidFill>
              </a:rPr>
              <a:t>2173,9 </a:t>
            </a:r>
            <a:r>
              <a:rPr lang="el-GR" sz="1600" dirty="0">
                <a:solidFill>
                  <a:srgbClr val="2B3616"/>
                </a:solidFill>
              </a:rPr>
              <a:t>= 0 </a:t>
            </a:r>
          </a:p>
          <a:p>
            <a:r>
              <a:rPr lang="el-GR" sz="800" dirty="0">
                <a:solidFill>
                  <a:srgbClr val="2B3616"/>
                </a:solidFill>
              </a:rPr>
              <a:t> </a:t>
            </a:r>
          </a:p>
          <a:p>
            <a:r>
              <a:rPr lang="el-GR" sz="1600" dirty="0">
                <a:solidFill>
                  <a:srgbClr val="2B3616"/>
                </a:solidFill>
              </a:rPr>
              <a:t>Οπότε:</a:t>
            </a:r>
          </a:p>
          <a:p>
            <a:r>
              <a:rPr lang="el-GR" sz="800" dirty="0">
                <a:solidFill>
                  <a:srgbClr val="2B3616"/>
                </a:solidFill>
              </a:rPr>
              <a:t> </a:t>
            </a:r>
          </a:p>
          <a:p>
            <a:pPr algn="ctr"/>
            <a:r>
              <a:rPr lang="en-US" sz="1600" dirty="0">
                <a:solidFill>
                  <a:srgbClr val="2B3616"/>
                </a:solidFill>
              </a:rPr>
              <a:t>T</a:t>
            </a:r>
            <a:r>
              <a:rPr lang="el-GR" sz="1600" dirty="0">
                <a:solidFill>
                  <a:srgbClr val="2B3616"/>
                </a:solidFill>
              </a:rPr>
              <a:t> = (-</a:t>
            </a:r>
            <a:r>
              <a:rPr lang="el-GR" sz="1600" dirty="0" smtClean="0">
                <a:solidFill>
                  <a:srgbClr val="2B3616"/>
                </a:solidFill>
              </a:rPr>
              <a:t>2,76 </a:t>
            </a:r>
            <a:r>
              <a:rPr lang="el-GR" sz="1600" dirty="0">
                <a:solidFill>
                  <a:srgbClr val="2B3616"/>
                </a:solidFill>
              </a:rPr>
              <a:t>± (</a:t>
            </a:r>
            <a:r>
              <a:rPr lang="el-GR" sz="1600" dirty="0" smtClean="0">
                <a:solidFill>
                  <a:srgbClr val="2B3616"/>
                </a:solidFill>
              </a:rPr>
              <a:t>2,76</a:t>
            </a:r>
            <a:r>
              <a:rPr lang="el-GR" sz="1600" baseline="30000" dirty="0" smtClean="0">
                <a:solidFill>
                  <a:srgbClr val="2B3616"/>
                </a:solidFill>
              </a:rPr>
              <a:t>2</a:t>
            </a:r>
            <a:r>
              <a:rPr lang="el-GR" sz="1600" dirty="0" smtClean="0">
                <a:solidFill>
                  <a:srgbClr val="2B3616"/>
                </a:solidFill>
              </a:rPr>
              <a:t> </a:t>
            </a:r>
            <a:r>
              <a:rPr lang="el-GR" sz="1600" dirty="0">
                <a:solidFill>
                  <a:srgbClr val="2B3616"/>
                </a:solidFill>
              </a:rPr>
              <a:t>+ 4 </a:t>
            </a:r>
            <a:r>
              <a:rPr lang="en-US" sz="1600" dirty="0" smtClean="0">
                <a:solidFill>
                  <a:srgbClr val="2B3616"/>
                </a:solidFill>
              </a:rPr>
              <a:t>x </a:t>
            </a:r>
            <a:r>
              <a:rPr lang="el-GR" sz="1600" dirty="0" smtClean="0">
                <a:solidFill>
                  <a:srgbClr val="2B3616"/>
                </a:solidFill>
              </a:rPr>
              <a:t>285,4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x </a:t>
            </a:r>
            <a:r>
              <a:rPr lang="el-GR" sz="1600" dirty="0" smtClean="0">
                <a:solidFill>
                  <a:srgbClr val="2B3616"/>
                </a:solidFill>
              </a:rPr>
              <a:t>2173,9)</a:t>
            </a:r>
            <a:r>
              <a:rPr lang="el-GR" sz="1600" baseline="30000" dirty="0" smtClean="0">
                <a:solidFill>
                  <a:srgbClr val="2B3616"/>
                </a:solidFill>
              </a:rPr>
              <a:t>1/2</a:t>
            </a:r>
            <a:r>
              <a:rPr lang="el-GR" sz="1600" dirty="0">
                <a:solidFill>
                  <a:srgbClr val="2B3616"/>
                </a:solidFill>
              </a:rPr>
              <a:t>)/(2 </a:t>
            </a:r>
            <a:r>
              <a:rPr lang="en-US" sz="1600" dirty="0" smtClean="0">
                <a:solidFill>
                  <a:srgbClr val="2B3616"/>
                </a:solidFill>
              </a:rPr>
              <a:t>x </a:t>
            </a:r>
            <a:r>
              <a:rPr lang="el-GR" sz="1600" dirty="0" smtClean="0">
                <a:solidFill>
                  <a:srgbClr val="2B3616"/>
                </a:solidFill>
              </a:rPr>
              <a:t>285,4 </a:t>
            </a:r>
            <a:r>
              <a:rPr lang="en-US" sz="1600" dirty="0" smtClean="0">
                <a:solidFill>
                  <a:srgbClr val="2B3616"/>
                </a:solidFill>
              </a:rPr>
              <a:t>x</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 </a:t>
            </a:r>
            <a:r>
              <a:rPr lang="el-GR" sz="1600" dirty="0" smtClean="0"/>
              <a:t>7</a:t>
            </a:r>
            <a:r>
              <a:rPr lang="en-US" sz="1600" dirty="0" smtClean="0"/>
              <a:t>32,2</a:t>
            </a:r>
            <a:r>
              <a:rPr lang="el-GR" sz="1600" dirty="0" smtClean="0"/>
              <a:t> </a:t>
            </a:r>
            <a:r>
              <a:rPr lang="el-GR" sz="1600" dirty="0"/>
              <a:t>Κ = </a:t>
            </a:r>
            <a:r>
              <a:rPr lang="el-GR" sz="1600" dirty="0" smtClean="0"/>
              <a:t>4</a:t>
            </a:r>
            <a:r>
              <a:rPr lang="en-US" sz="1600" dirty="0" smtClean="0"/>
              <a:t>59,1</a:t>
            </a:r>
            <a:r>
              <a:rPr lang="el-GR" sz="1600" dirty="0" smtClean="0"/>
              <a:t> </a:t>
            </a:r>
            <a:r>
              <a:rPr lang="en-US" sz="1600" baseline="30000" dirty="0" err="1" smtClean="0"/>
              <a:t>o</a:t>
            </a:r>
            <a:r>
              <a:rPr lang="en-US" sz="1600" dirty="0" err="1" smtClean="0"/>
              <a:t>C</a:t>
            </a:r>
            <a:endParaRPr lang="el-GR" sz="1600" dirty="0" smtClean="0"/>
          </a:p>
          <a:p>
            <a:pPr algn="ctr"/>
            <a:endParaRPr lang="el-GR" sz="1600" dirty="0" smtClean="0">
              <a:solidFill>
                <a:srgbClr val="2B3616"/>
              </a:solidFill>
            </a:endParaRPr>
          </a:p>
          <a:p>
            <a:pPr algn="ctr"/>
            <a:endParaRPr lang="el-GR" sz="1600" dirty="0">
              <a:solidFill>
                <a:srgbClr val="2B3616"/>
              </a:solidFill>
            </a:endParaRPr>
          </a:p>
          <a:p>
            <a:pPr algn="ctr"/>
            <a:endParaRPr lang="el-GR" sz="1600" dirty="0" smtClean="0">
              <a:solidFill>
                <a:srgbClr val="2B3616"/>
              </a:solidFill>
            </a:endParaRPr>
          </a:p>
          <a:p>
            <a:pPr algn="r"/>
            <a:r>
              <a:rPr lang="el-GR" sz="1600" dirty="0">
                <a:solidFill>
                  <a:srgbClr val="2B3616"/>
                </a:solidFill>
              </a:rPr>
              <a:t>(δίνεται </a:t>
            </a:r>
            <a:r>
              <a:rPr lang="en-US" sz="1600" b="1" dirty="0" err="1">
                <a:solidFill>
                  <a:srgbClr val="2B3616"/>
                </a:solidFill>
              </a:rPr>
              <a:t>c</a:t>
            </a:r>
            <a:r>
              <a:rPr lang="en-US" sz="1600" b="1" baseline="-25000" dirty="0" err="1">
                <a:solidFill>
                  <a:srgbClr val="2B3616"/>
                </a:solidFill>
              </a:rPr>
              <a:t>p</a:t>
            </a:r>
            <a:r>
              <a:rPr lang="en-US" sz="1600" b="1" baseline="30000" dirty="0" err="1">
                <a:solidFill>
                  <a:srgbClr val="2B3616"/>
                </a:solidFill>
              </a:rPr>
              <a:t>CH</a:t>
            </a:r>
            <a:r>
              <a:rPr lang="el-GR" sz="1600" b="1" baseline="30000" dirty="0">
                <a:solidFill>
                  <a:srgbClr val="2B3616"/>
                </a:solidFill>
              </a:rPr>
              <a:t>4</a:t>
            </a:r>
            <a:r>
              <a:rPr lang="el-GR" sz="1600" b="1" dirty="0">
                <a:solidFill>
                  <a:srgbClr val="2B3616"/>
                </a:solidFill>
              </a:rPr>
              <a:t> = 0,022 + 4,81 </a:t>
            </a:r>
            <a:r>
              <a:rPr lang="en-US" sz="1600" b="1" dirty="0" smtClean="0">
                <a:solidFill>
                  <a:srgbClr val="2B3616"/>
                </a:solidFill>
              </a:rPr>
              <a:t>x</a:t>
            </a:r>
            <a:r>
              <a:rPr lang="el-GR" sz="1600" b="1" dirty="0" smtClean="0">
                <a:solidFill>
                  <a:srgbClr val="2B3616"/>
                </a:solidFill>
              </a:rPr>
              <a:t> </a:t>
            </a:r>
            <a:r>
              <a:rPr lang="el-GR" sz="1600" b="1" dirty="0">
                <a:solidFill>
                  <a:srgbClr val="2B3616"/>
                </a:solidFill>
              </a:rPr>
              <a:t>10</a:t>
            </a:r>
            <a:r>
              <a:rPr lang="el-GR" sz="1600" b="1" baseline="30000" dirty="0">
                <a:solidFill>
                  <a:srgbClr val="2B3616"/>
                </a:solidFill>
              </a:rPr>
              <a:t>-5</a:t>
            </a:r>
            <a:r>
              <a:rPr lang="el-GR" sz="1600" b="1" dirty="0">
                <a:solidFill>
                  <a:srgbClr val="2B3616"/>
                </a:solidFill>
              </a:rPr>
              <a:t> </a:t>
            </a:r>
            <a:r>
              <a:rPr lang="en-US" sz="1600" b="1" dirty="0" smtClean="0">
                <a:solidFill>
                  <a:srgbClr val="2B3616"/>
                </a:solidFill>
              </a:rPr>
              <a:t>x </a:t>
            </a:r>
            <a:r>
              <a:rPr lang="en-US" sz="1600" b="1" dirty="0">
                <a:solidFill>
                  <a:srgbClr val="2B3616"/>
                </a:solidFill>
              </a:rPr>
              <a:t>T</a:t>
            </a:r>
            <a:r>
              <a:rPr lang="el-GR" sz="1600" dirty="0">
                <a:solidFill>
                  <a:srgbClr val="2B3616"/>
                </a:solidFill>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480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629" y="-1556"/>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7" name="Ορθογώνιο 6"/>
          <p:cNvSpPr/>
          <p:nvPr/>
        </p:nvSpPr>
        <p:spPr>
          <a:xfrm>
            <a:off x="0" y="980728"/>
            <a:ext cx="9144032" cy="3293209"/>
          </a:xfrm>
          <a:prstGeom prst="rect">
            <a:avLst/>
          </a:prstGeom>
        </p:spPr>
        <p:txBody>
          <a:bodyPr wrap="square">
            <a:spAutoFit/>
          </a:bodyPr>
          <a:lstStyle/>
          <a:p>
            <a:r>
              <a:rPr lang="el-GR" sz="1600" dirty="0">
                <a:solidFill>
                  <a:srgbClr val="2B3616"/>
                </a:solidFill>
              </a:rPr>
              <a:t>Η ενεργειακή απόδοση της αεριοποίησης ορίζεται ως:</a:t>
            </a:r>
          </a:p>
          <a:p>
            <a:r>
              <a:rPr lang="el-GR" sz="1600" dirty="0">
                <a:solidFill>
                  <a:srgbClr val="2B3616"/>
                </a:solidFill>
              </a:rPr>
              <a:t> </a:t>
            </a:r>
          </a:p>
          <a:p>
            <a:pPr algn="ctr"/>
            <a:r>
              <a:rPr lang="el-GR" sz="1600" dirty="0">
                <a:solidFill>
                  <a:srgbClr val="2B3616"/>
                </a:solidFill>
              </a:rPr>
              <a:t>απόδοση = (</a:t>
            </a:r>
            <a:r>
              <a:rPr lang="el-GR" sz="1600" dirty="0" err="1">
                <a:solidFill>
                  <a:srgbClr val="2B3616"/>
                </a:solidFill>
              </a:rPr>
              <a:t>ΚΘΔ</a:t>
            </a:r>
            <a:r>
              <a:rPr lang="el-GR" sz="1600" baseline="-25000" dirty="0" err="1">
                <a:solidFill>
                  <a:srgbClr val="2B3616"/>
                </a:solidFill>
              </a:rPr>
              <a:t>αερίου</a:t>
            </a:r>
            <a:r>
              <a:rPr lang="el-GR" sz="1600" dirty="0">
                <a:solidFill>
                  <a:srgbClr val="2B3616"/>
                </a:solidFill>
              </a:rPr>
              <a:t>) / (</a:t>
            </a:r>
            <a:r>
              <a:rPr lang="el-GR" sz="1600" dirty="0" err="1">
                <a:solidFill>
                  <a:srgbClr val="2B3616"/>
                </a:solidFill>
              </a:rPr>
              <a:t>ΚΘΔ</a:t>
            </a:r>
            <a:r>
              <a:rPr lang="el-GR" sz="1600" baseline="-25000" dirty="0" err="1">
                <a:solidFill>
                  <a:srgbClr val="2B3616"/>
                </a:solidFill>
              </a:rPr>
              <a:t>βιομάζας</a:t>
            </a:r>
            <a:r>
              <a:rPr lang="el-GR" sz="1600" baseline="-25000" dirty="0">
                <a:solidFill>
                  <a:srgbClr val="2B3616"/>
                </a:solidFill>
              </a:rPr>
              <a:t> που τροφοδοτείται στον </a:t>
            </a:r>
            <a:r>
              <a:rPr lang="el-GR" sz="1600" baseline="-25000" dirty="0" err="1">
                <a:solidFill>
                  <a:srgbClr val="2B3616"/>
                </a:solidFill>
              </a:rPr>
              <a:t>αεριοποιητή</a:t>
            </a:r>
            <a:r>
              <a:rPr lang="el-GR" sz="1600" dirty="0">
                <a:solidFill>
                  <a:srgbClr val="2B3616"/>
                </a:solidFill>
              </a:rPr>
              <a:t>)</a:t>
            </a:r>
          </a:p>
          <a:p>
            <a:r>
              <a:rPr lang="el-GR" sz="1600" dirty="0">
                <a:solidFill>
                  <a:srgbClr val="2B3616"/>
                </a:solidFill>
              </a:rPr>
              <a:t> </a:t>
            </a:r>
          </a:p>
          <a:p>
            <a:r>
              <a:rPr lang="el-GR" sz="1600" dirty="0">
                <a:solidFill>
                  <a:srgbClr val="2B3616"/>
                </a:solidFill>
              </a:rPr>
              <a:t>Η </a:t>
            </a:r>
            <a:r>
              <a:rPr lang="en-US" sz="1600" dirty="0" smtClean="0">
                <a:solidFill>
                  <a:srgbClr val="2B3616"/>
                </a:solidFill>
              </a:rPr>
              <a:t>A</a:t>
            </a:r>
            <a:r>
              <a:rPr lang="el-GR" sz="1600" dirty="0" smtClean="0">
                <a:solidFill>
                  <a:srgbClr val="2B3616"/>
                </a:solidFill>
              </a:rPr>
              <a:t>ΘΔ </a:t>
            </a:r>
            <a:r>
              <a:rPr lang="el-GR" sz="1600" dirty="0">
                <a:solidFill>
                  <a:srgbClr val="2B3616"/>
                </a:solidFill>
              </a:rPr>
              <a:t>της ξηρής και ελεύθερης τέφρας βιομάζας </a:t>
            </a:r>
            <a:r>
              <a:rPr lang="el-GR" sz="1600" dirty="0" smtClean="0">
                <a:solidFill>
                  <a:srgbClr val="2B3616"/>
                </a:solidFill>
              </a:rPr>
              <a:t>είναι</a:t>
            </a:r>
            <a:r>
              <a:rPr lang="el-GR" sz="1600" dirty="0">
                <a:solidFill>
                  <a:srgbClr val="2B3616"/>
                </a:solidFill>
              </a:rPr>
              <a:t>	</a:t>
            </a:r>
            <a:r>
              <a:rPr lang="el-GR" sz="1600" dirty="0" smtClean="0">
                <a:solidFill>
                  <a:srgbClr val="2B3616"/>
                </a:solidFill>
              </a:rPr>
              <a:t>18.640 </a:t>
            </a:r>
            <a:r>
              <a:rPr lang="en-US" sz="1600" dirty="0" smtClean="0">
                <a:solidFill>
                  <a:srgbClr val="2B3616"/>
                </a:solidFill>
              </a:rPr>
              <a:t>kJ/kg </a:t>
            </a:r>
            <a:r>
              <a:rPr lang="el-GR" sz="1600" dirty="0" err="1" smtClean="0">
                <a:solidFill>
                  <a:srgbClr val="2B3616"/>
                </a:solidFill>
              </a:rPr>
              <a:t>ξετ</a:t>
            </a:r>
            <a:r>
              <a:rPr lang="el-GR" sz="1600" dirty="0" smtClean="0">
                <a:solidFill>
                  <a:srgbClr val="2B3616"/>
                </a:solidFill>
              </a:rPr>
              <a:t> βιομάζας. Αφού 0,9 </a:t>
            </a:r>
            <a:r>
              <a:rPr lang="en-US" sz="1600" dirty="0">
                <a:solidFill>
                  <a:srgbClr val="2B3616"/>
                </a:solidFill>
              </a:rPr>
              <a:t>kg </a:t>
            </a:r>
            <a:r>
              <a:rPr lang="el-GR" sz="1600" dirty="0" err="1" smtClean="0">
                <a:solidFill>
                  <a:srgbClr val="2B3616"/>
                </a:solidFill>
              </a:rPr>
              <a:t>ξετ</a:t>
            </a:r>
            <a:r>
              <a:rPr lang="el-GR" sz="1600" dirty="0" smtClean="0">
                <a:solidFill>
                  <a:srgbClr val="2B3616"/>
                </a:solidFill>
              </a:rPr>
              <a:t> βιομάζας</a:t>
            </a:r>
            <a:r>
              <a:rPr lang="en-US" sz="1600" dirty="0" smtClean="0">
                <a:solidFill>
                  <a:srgbClr val="2B3616"/>
                </a:solidFill>
              </a:rPr>
              <a:t> </a:t>
            </a:r>
            <a:r>
              <a:rPr lang="el-GR" sz="1600" dirty="0" smtClean="0">
                <a:solidFill>
                  <a:srgbClr val="2B3616"/>
                </a:solidFill>
              </a:rPr>
              <a:t>περιέχονται σε 1 </a:t>
            </a:r>
            <a:r>
              <a:rPr lang="en-US" sz="1600" dirty="0" smtClean="0">
                <a:solidFill>
                  <a:srgbClr val="2B3616"/>
                </a:solidFill>
              </a:rPr>
              <a:t>kg </a:t>
            </a:r>
            <a:r>
              <a:rPr lang="el-GR" sz="1600" dirty="0" smtClean="0">
                <a:solidFill>
                  <a:srgbClr val="2B3616"/>
                </a:solidFill>
              </a:rPr>
              <a:t>βιομάζας, η ΑΘΔ της βιομάζας είναι 0,9*18640 = 16776 </a:t>
            </a:r>
            <a:r>
              <a:rPr lang="en-US" sz="1600" dirty="0" smtClean="0">
                <a:solidFill>
                  <a:srgbClr val="2B3616"/>
                </a:solidFill>
              </a:rPr>
              <a:t>kJ/kg </a:t>
            </a:r>
            <a:r>
              <a:rPr lang="el-GR" sz="1600" dirty="0" smtClean="0">
                <a:solidFill>
                  <a:srgbClr val="2B3616"/>
                </a:solidFill>
              </a:rPr>
              <a:t>βιομάζας. Η ΚΘΔ της βιομάζας είναι</a:t>
            </a:r>
            <a:r>
              <a:rPr lang="en-US" sz="1600" dirty="0" smtClean="0">
                <a:solidFill>
                  <a:srgbClr val="2B3616"/>
                </a:solidFill>
              </a:rPr>
              <a:t> (</a:t>
            </a:r>
            <a:r>
              <a:rPr lang="el-GR" sz="1600" dirty="0" smtClean="0">
                <a:solidFill>
                  <a:srgbClr val="2B3616"/>
                </a:solidFill>
              </a:rPr>
              <a:t>τα 0,9 </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ξετ</a:t>
            </a:r>
            <a:r>
              <a:rPr lang="el-GR" sz="1600" dirty="0" smtClean="0">
                <a:solidFill>
                  <a:srgbClr val="2B3616"/>
                </a:solidFill>
              </a:rPr>
              <a:t> βιομάζας κατά την καύση τους παράγουν 0,9*25 </a:t>
            </a:r>
            <a:r>
              <a:rPr lang="en-US" sz="1600" dirty="0" err="1" smtClean="0">
                <a:solidFill>
                  <a:srgbClr val="2B3616"/>
                </a:solidFill>
              </a:rPr>
              <a:t>mol</a:t>
            </a:r>
            <a:r>
              <a:rPr lang="en-US" sz="1600" dirty="0" smtClean="0">
                <a:solidFill>
                  <a:srgbClr val="2B3616"/>
                </a:solidFill>
              </a:rPr>
              <a:t> H2O)</a:t>
            </a:r>
            <a:r>
              <a:rPr lang="el-GR" sz="1600" dirty="0" smtClean="0">
                <a:solidFill>
                  <a:srgbClr val="2B3616"/>
                </a:solidFill>
              </a:rPr>
              <a:t>:</a:t>
            </a:r>
          </a:p>
          <a:p>
            <a:endParaRPr lang="el-GR" sz="1600" dirty="0">
              <a:solidFill>
                <a:srgbClr val="2B3616"/>
              </a:solidFill>
            </a:endParaRPr>
          </a:p>
          <a:p>
            <a:pPr algn="ctr"/>
            <a:r>
              <a:rPr lang="el-GR" sz="1600" dirty="0" smtClean="0">
                <a:solidFill>
                  <a:srgbClr val="2B3616"/>
                </a:solidFill>
              </a:rPr>
              <a:t>ΚΘΔ = 16776-(</a:t>
            </a:r>
            <a:r>
              <a:rPr lang="en-US" sz="1600" dirty="0" smtClean="0">
                <a:solidFill>
                  <a:srgbClr val="2B3616"/>
                </a:solidFill>
              </a:rPr>
              <a:t>0,9*</a:t>
            </a:r>
            <a:r>
              <a:rPr lang="el-GR" sz="1600" dirty="0" smtClean="0">
                <a:solidFill>
                  <a:srgbClr val="2B3616"/>
                </a:solidFill>
              </a:rPr>
              <a:t>25+2,</a:t>
            </a:r>
            <a:r>
              <a:rPr lang="en-US" sz="1600" dirty="0" smtClean="0">
                <a:solidFill>
                  <a:srgbClr val="2B3616"/>
                </a:solidFill>
              </a:rPr>
              <a:t>8</a:t>
            </a:r>
            <a:r>
              <a:rPr lang="el-GR" sz="1600" dirty="0" smtClean="0">
                <a:solidFill>
                  <a:srgbClr val="2B3616"/>
                </a:solidFill>
              </a:rPr>
              <a:t>)*40,7 </a:t>
            </a:r>
            <a:r>
              <a:rPr lang="el-GR" sz="1600" dirty="0">
                <a:solidFill>
                  <a:srgbClr val="2B3616"/>
                </a:solidFill>
              </a:rPr>
              <a:t>= </a:t>
            </a:r>
            <a:r>
              <a:rPr lang="el-GR" sz="1600" dirty="0" smtClean="0">
                <a:solidFill>
                  <a:srgbClr val="2B3616"/>
                </a:solidFill>
              </a:rPr>
              <a:t>15.</a:t>
            </a:r>
            <a:r>
              <a:rPr lang="en-US" sz="1600" dirty="0" smtClean="0">
                <a:solidFill>
                  <a:srgbClr val="2B3616"/>
                </a:solidFill>
              </a:rPr>
              <a:t>746,3</a:t>
            </a:r>
            <a:r>
              <a:rPr lang="el-GR" sz="1600" dirty="0" smtClean="0">
                <a:solidFill>
                  <a:srgbClr val="2B3616"/>
                </a:solidFill>
              </a:rPr>
              <a:t> </a:t>
            </a:r>
            <a:r>
              <a:rPr lang="en-US" sz="1600" dirty="0">
                <a:solidFill>
                  <a:srgbClr val="2B3616"/>
                </a:solidFill>
              </a:rPr>
              <a:t>kJ</a:t>
            </a:r>
            <a:r>
              <a:rPr lang="el-GR" sz="1600" dirty="0">
                <a:solidFill>
                  <a:srgbClr val="2B3616"/>
                </a:solidFill>
              </a:rPr>
              <a:t>/</a:t>
            </a:r>
            <a:r>
              <a:rPr lang="en-US" sz="1600" dirty="0">
                <a:solidFill>
                  <a:srgbClr val="2B3616"/>
                </a:solidFill>
              </a:rPr>
              <a:t>kg</a:t>
            </a:r>
            <a:r>
              <a:rPr lang="el-GR" sz="1600" dirty="0">
                <a:solidFill>
                  <a:srgbClr val="2B3616"/>
                </a:solidFill>
              </a:rPr>
              <a:t>. </a:t>
            </a:r>
            <a:endParaRPr lang="el-GR" sz="1600" dirty="0" smtClean="0">
              <a:solidFill>
                <a:srgbClr val="2B3616"/>
              </a:solidFill>
            </a:endParaRPr>
          </a:p>
          <a:p>
            <a:endParaRPr lang="el-GR" sz="1600" dirty="0">
              <a:solidFill>
                <a:srgbClr val="2B3616"/>
              </a:solidFill>
            </a:endParaRPr>
          </a:p>
          <a:p>
            <a:r>
              <a:rPr lang="el-GR" sz="1600" dirty="0" smtClean="0">
                <a:solidFill>
                  <a:srgbClr val="2B3616"/>
                </a:solidFill>
              </a:rPr>
              <a:t>και η απόδοση του </a:t>
            </a:r>
            <a:r>
              <a:rPr lang="el-GR" sz="1600" dirty="0" err="1" smtClean="0">
                <a:solidFill>
                  <a:srgbClr val="2B3616"/>
                </a:solidFill>
              </a:rPr>
              <a:t>αεριοποιητή</a:t>
            </a:r>
            <a:r>
              <a:rPr lang="el-GR" sz="1600" dirty="0" smtClean="0">
                <a:solidFill>
                  <a:srgbClr val="2B3616"/>
                </a:solidFill>
              </a:rPr>
              <a:t>:</a:t>
            </a:r>
          </a:p>
          <a:p>
            <a:endParaRPr lang="el-GR" sz="1600" dirty="0">
              <a:solidFill>
                <a:srgbClr val="2B3616"/>
              </a:solidFill>
            </a:endParaRPr>
          </a:p>
          <a:p>
            <a:pPr algn="ctr"/>
            <a:r>
              <a:rPr lang="el-GR" sz="1600" dirty="0" smtClean="0">
                <a:solidFill>
                  <a:srgbClr val="2B3616"/>
                </a:solidFill>
              </a:rPr>
              <a:t> η</a:t>
            </a:r>
            <a:r>
              <a:rPr lang="en-US" sz="1600" dirty="0" err="1" smtClean="0">
                <a:solidFill>
                  <a:srgbClr val="2B3616"/>
                </a:solidFill>
              </a:rPr>
              <a:t>gasifier</a:t>
            </a:r>
            <a:r>
              <a:rPr lang="en-US" sz="1600" dirty="0" smtClean="0">
                <a:solidFill>
                  <a:srgbClr val="2B3616"/>
                </a:solidFill>
              </a:rPr>
              <a:t> </a:t>
            </a:r>
            <a:r>
              <a:rPr lang="el-GR" sz="1600" dirty="0" smtClean="0">
                <a:solidFill>
                  <a:srgbClr val="2B3616"/>
                </a:solidFill>
              </a:rPr>
              <a:t>= 14.</a:t>
            </a:r>
            <a:r>
              <a:rPr lang="en-US" sz="1600" dirty="0" smtClean="0">
                <a:solidFill>
                  <a:srgbClr val="2B3616"/>
                </a:solidFill>
              </a:rPr>
              <a:t>177</a:t>
            </a:r>
            <a:r>
              <a:rPr lang="el-GR" sz="1600" dirty="0" smtClean="0">
                <a:solidFill>
                  <a:srgbClr val="2B3616"/>
                </a:solidFill>
              </a:rPr>
              <a:t>,</a:t>
            </a:r>
            <a:r>
              <a:rPr lang="en-US" sz="1600" dirty="0" smtClean="0">
                <a:solidFill>
                  <a:srgbClr val="2B3616"/>
                </a:solidFill>
              </a:rPr>
              <a:t>3</a:t>
            </a:r>
            <a:r>
              <a:rPr lang="el-GR" sz="1600" dirty="0" smtClean="0">
                <a:solidFill>
                  <a:srgbClr val="2B3616"/>
                </a:solidFill>
              </a:rPr>
              <a:t>/15.</a:t>
            </a:r>
            <a:r>
              <a:rPr lang="en-US" sz="1600" dirty="0" smtClean="0">
                <a:solidFill>
                  <a:srgbClr val="2B3616"/>
                </a:solidFill>
              </a:rPr>
              <a:t>746,3</a:t>
            </a:r>
            <a:r>
              <a:rPr lang="el-GR" sz="1600" dirty="0" smtClean="0">
                <a:solidFill>
                  <a:srgbClr val="2B3616"/>
                </a:solidFill>
              </a:rPr>
              <a:t> </a:t>
            </a:r>
            <a:r>
              <a:rPr lang="el-GR" sz="1600" dirty="0">
                <a:solidFill>
                  <a:srgbClr val="2B3616"/>
                </a:solidFill>
              </a:rPr>
              <a:t>= </a:t>
            </a:r>
            <a:r>
              <a:rPr lang="el-GR" sz="1600" dirty="0" smtClean="0">
                <a:solidFill>
                  <a:srgbClr val="2B3616"/>
                </a:solidFill>
              </a:rPr>
              <a:t>0,</a:t>
            </a:r>
            <a:r>
              <a:rPr lang="en-US" sz="1600" dirty="0" smtClean="0">
                <a:solidFill>
                  <a:srgbClr val="2B3616"/>
                </a:solidFill>
              </a:rPr>
              <a:t>903</a:t>
            </a:r>
            <a:r>
              <a:rPr lang="el-GR" sz="1600" dirty="0" smtClean="0">
                <a:solidFill>
                  <a:srgbClr val="2B3616"/>
                </a:solidFill>
              </a:rPr>
              <a:t> </a:t>
            </a:r>
            <a:r>
              <a:rPr lang="el-GR" sz="1600" dirty="0">
                <a:solidFill>
                  <a:srgbClr val="2B3616"/>
                </a:solidFill>
              </a:rPr>
              <a:t>ή </a:t>
            </a:r>
            <a:r>
              <a:rPr lang="en-US" sz="1600" dirty="0" smtClean="0">
                <a:solidFill>
                  <a:srgbClr val="2B3616"/>
                </a:solidFill>
              </a:rPr>
              <a:t>90,3</a:t>
            </a:r>
            <a:r>
              <a:rPr lang="el-GR" sz="1600" dirty="0" smtClean="0">
                <a:solidFill>
                  <a:srgbClr val="2B3616"/>
                </a:solidFill>
              </a:rPr>
              <a:t> </a:t>
            </a:r>
            <a:r>
              <a:rPr lang="el-GR" sz="1600" dirty="0">
                <a:solidFill>
                  <a:srgbClr val="2B3616"/>
                </a:solidFill>
              </a:rPr>
              <a:t>%</a:t>
            </a:r>
          </a:p>
        </p:txBody>
      </p:sp>
    </p:spTree>
    <p:extLst>
      <p:ext uri="{BB962C8B-B14F-4D97-AF65-F5344CB8AC3E}">
        <p14:creationId xmlns:p14="http://schemas.microsoft.com/office/powerpoint/2010/main" val="2394729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Ηλεκτροπαραγωγή σε </a:t>
            </a:r>
            <a:r>
              <a:rPr lang="el-GR" sz="2400" b="1" dirty="0" err="1" smtClean="0">
                <a:solidFill>
                  <a:srgbClr val="2B3616"/>
                </a:solidFill>
              </a:rPr>
              <a:t>Αέριοστροβίλους</a:t>
            </a:r>
            <a:r>
              <a:rPr lang="el-GR" sz="2400" b="1" dirty="0" smtClean="0">
                <a:solidFill>
                  <a:srgbClr val="2B3616"/>
                </a:solidFill>
              </a:rPr>
              <a:t> (κύκλους </a:t>
            </a:r>
            <a:r>
              <a:rPr lang="en-US" sz="2400" b="1" dirty="0" err="1" smtClean="0">
                <a:solidFill>
                  <a:srgbClr val="2B3616"/>
                </a:solidFill>
              </a:rPr>
              <a:t>Brayton</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pic>
        <p:nvPicPr>
          <p:cNvPr id="2" name="Εικόνα 1"/>
          <p:cNvPicPr>
            <a:picLocks noChangeAspect="1"/>
          </p:cNvPicPr>
          <p:nvPr/>
        </p:nvPicPr>
        <p:blipFill>
          <a:blip r:embed="rId2"/>
          <a:stretch>
            <a:fillRect/>
          </a:stretch>
        </p:blipFill>
        <p:spPr>
          <a:xfrm>
            <a:off x="4427984" y="620688"/>
            <a:ext cx="4655778" cy="31393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Ορθογώνιο 2"/>
          <p:cNvSpPr/>
          <p:nvPr/>
        </p:nvSpPr>
        <p:spPr>
          <a:xfrm>
            <a:off x="1542" y="1052736"/>
            <a:ext cx="4211960" cy="207441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αεριοποίηση βιομάζας χρησιμοποιείται για τη συμπαραγωγή ηλεκτρικής/θερμικής ισχύος σε θερμικές μηχανές (κύκλους)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αεριοστροβίλους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ή σε συνδυασμένους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κύκλους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αεριοστροβίλου</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ατμοστροβίλου</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Ο τυπικός κύκλος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παρουσιάζεται στο Σχήμα που ακολουθεί:</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5"/>
          <p:cNvSpPr/>
          <p:nvPr/>
        </p:nvSpPr>
        <p:spPr>
          <a:xfrm>
            <a:off x="0" y="4149080"/>
            <a:ext cx="9144032" cy="2907206"/>
          </a:xfrm>
          <a:prstGeom prst="rect">
            <a:avLst/>
          </a:prstGeom>
        </p:spPr>
        <p:txBody>
          <a:bodyPr wrap="square">
            <a:spAutoFit/>
          </a:bodyPr>
          <a:lstStyle/>
          <a:p>
            <a:pPr algn="just">
              <a:lnSpc>
                <a:spcPct val="115000"/>
              </a:lnSpc>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Στον αεριοστρόβιλο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συμπιεστής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καταναλώνει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τροφοδοτεί τον θάλαμο καύσης με αέρα υπό υψηλή πίεση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Ρ2.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Στον ίδιο θάλαμο τροφοδοτείται και το καύσιμο (το αέριο αεριοποίησης) και με την καύση που συμβαίνει εκεί (αλλά και λόγω της αισθητής θερμότητας του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καυσίμου,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που ενδέχεται να βγαίνει θερμό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ό</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της καύσης θερμαίνονται (πάντα υπό την πίεση που αναπτύσσει ο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συμπιεστής, Ρ3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Ρ2) και εκτονώνονται μέσω του στροβίλου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παράγοντας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Μετά το στρόβιλο,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ψύχονται σε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(αποδίδοντας το μεγαλύτερο μέρος της αισθητής τους θερμότητας για συμπαραγωγή ή για την επιπρόσθετη παραγωγή ηλεκτρικής ενέργειας σε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εξέρχονται στο περιβάλλον σε θερμοκρασία πάνω από 100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ώστε να αποφεύγεται η συμπύκνωση των υδρατμών που περιέχουν.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44190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7 - TextBox"/>
          <p:cNvSpPr txBox="1"/>
          <p:nvPr/>
        </p:nvSpPr>
        <p:spPr>
          <a:xfrm>
            <a:off x="9241" y="-56766"/>
            <a:ext cx="9144032" cy="461665"/>
          </a:xfrm>
          <a:prstGeom prst="rect">
            <a:avLst/>
          </a:prstGeom>
          <a:noFill/>
        </p:spPr>
        <p:txBody>
          <a:bodyPr wrap="square" rtlCol="0">
            <a:spAutoFit/>
          </a:bodyPr>
          <a:lstStyle/>
          <a:p>
            <a:r>
              <a:rPr lang="el-GR" sz="2400" b="1" dirty="0" smtClean="0">
                <a:solidFill>
                  <a:srgbClr val="2B3616"/>
                </a:solidFill>
              </a:rPr>
              <a:t>Ηλεκτροπαραγωγή σε </a:t>
            </a:r>
            <a:r>
              <a:rPr lang="el-GR" sz="2400" b="1" dirty="0" err="1" smtClean="0">
                <a:solidFill>
                  <a:srgbClr val="2B3616"/>
                </a:solidFill>
              </a:rPr>
              <a:t>Αέριοστροβίλους</a:t>
            </a:r>
            <a:r>
              <a:rPr lang="el-GR" sz="2400" b="1" dirty="0" smtClean="0">
                <a:solidFill>
                  <a:srgbClr val="2B3616"/>
                </a:solidFill>
              </a:rPr>
              <a:t> (κύκλους </a:t>
            </a:r>
            <a:r>
              <a:rPr lang="en-US" sz="2400" b="1" dirty="0" err="1" smtClean="0">
                <a:solidFill>
                  <a:srgbClr val="2B3616"/>
                </a:solidFill>
              </a:rPr>
              <a:t>Brayton</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3" name="Ορθογώνιο 2"/>
          <p:cNvSpPr/>
          <p:nvPr/>
        </p:nvSpPr>
        <p:spPr>
          <a:xfrm>
            <a:off x="-11435" y="3861048"/>
            <a:ext cx="9155435" cy="292387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έργο που καταναλώνει ο συμπιεστής το λαμβάνει απευθείας από τον στρόβιλο, οπότε το καθαρό έργο που παράγει ο κύκλος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Wnet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Wc</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πιέσεις που αναπτύσσει ο συμπιεστής κυμαίνονται συνήθως στο διάστημα 10 – 15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atm</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(1000 – 1500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ενώ η μέγιστη θερμοκρασία τροφοδοσίας των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(για λόγους αντοχής των υλικών) μπορεί να φθάσει ακόμη και τους 1400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Η περίσσεια αέρα που τροφοδοτείται στο θάλαμο καύσης καθορίζεται από την επιθυμητή θερμοκρασία των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που τροφοδοτούνται στον στρόβιλο. Η περίσσεια αυτή είναι συνήθως μεγάλη, οπότε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η σύσταση των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θεωρείται ταυτόσημη με αυτή του αέρα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Εικόνα 8"/>
          <p:cNvPicPr>
            <a:picLocks noChangeAspect="1"/>
          </p:cNvPicPr>
          <p:nvPr/>
        </p:nvPicPr>
        <p:blipFill>
          <a:blip r:embed="rId2"/>
          <a:stretch>
            <a:fillRect/>
          </a:stretch>
        </p:blipFill>
        <p:spPr>
          <a:xfrm>
            <a:off x="2339752" y="599847"/>
            <a:ext cx="4655778" cy="31393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5109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5" name="Ορθογώνιο 4"/>
          <p:cNvSpPr/>
          <p:nvPr/>
        </p:nvSpPr>
        <p:spPr>
          <a:xfrm>
            <a:off x="0" y="271281"/>
            <a:ext cx="9144032" cy="6740307"/>
          </a:xfrm>
          <a:prstGeom prst="rect">
            <a:avLst/>
          </a:prstGeom>
        </p:spPr>
        <p:txBody>
          <a:bodyPr wrap="square">
            <a:spAutoFit/>
          </a:bodyPr>
          <a:lstStyle/>
          <a:p>
            <a:pPr algn="just"/>
            <a:r>
              <a:rPr lang="el-GR" sz="1600" dirty="0">
                <a:solidFill>
                  <a:srgbClr val="2B3616"/>
                </a:solidFill>
              </a:rPr>
              <a:t>Το αέριο από τη διεργασία αεριοποίησης του προηγούμενου παραδείγματος, τροφοδοτείται σε αεριοστρόβιλο με απόδοση συμπιεστή 80 % και απόδοση στροβίλου 85 %, ο οποίος </a:t>
            </a:r>
            <a:r>
              <a:rPr lang="el-GR" sz="1600" dirty="0" smtClean="0">
                <a:solidFill>
                  <a:srgbClr val="2B3616"/>
                </a:solidFill>
              </a:rPr>
              <a:t>λειτουργεί </a:t>
            </a:r>
            <a:r>
              <a:rPr lang="el-GR" sz="1600" dirty="0">
                <a:solidFill>
                  <a:srgbClr val="2B3616"/>
                </a:solidFill>
              </a:rPr>
              <a:t>στους 1400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Να υπολογιστεί η παραγόμενη ηλεκτρική ισχύς,  η θερμότητα που διατίθεται για συμπαραγωγή από τον </a:t>
            </a:r>
            <a:r>
              <a:rPr lang="el-GR" sz="1600" dirty="0" err="1">
                <a:solidFill>
                  <a:srgbClr val="2B3616"/>
                </a:solidFill>
              </a:rPr>
              <a:t>εναλλάκτη</a:t>
            </a:r>
            <a:r>
              <a:rPr lang="el-GR" sz="1600" dirty="0">
                <a:solidFill>
                  <a:srgbClr val="2B3616"/>
                </a:solidFill>
              </a:rPr>
              <a:t> του κύκλου και η συνολική ηλεκτρική απόδοση και η απόδοση συμπαραγωγής της συνδυασμένης διεργασίας αεριοποίησης – αεριοστρόβιλου, αν η πίεση που αναπτύσσει ο συμπιεστής είναι </a:t>
            </a:r>
            <a:r>
              <a:rPr lang="el-GR" sz="1600" dirty="0" smtClean="0">
                <a:solidFill>
                  <a:srgbClr val="2B3616"/>
                </a:solidFill>
              </a:rPr>
              <a:t>10</a:t>
            </a:r>
            <a:r>
              <a:rPr lang="en-US" sz="1600" dirty="0" smtClean="0">
                <a:solidFill>
                  <a:srgbClr val="2B3616"/>
                </a:solidFill>
              </a:rPr>
              <a:t> </a:t>
            </a:r>
            <a:r>
              <a:rPr lang="en-US" sz="1600" dirty="0" err="1" smtClean="0">
                <a:solidFill>
                  <a:srgbClr val="2B3616"/>
                </a:solidFill>
              </a:rPr>
              <a:t>atm</a:t>
            </a:r>
            <a:r>
              <a:rPr lang="en-US" sz="1600" dirty="0" smtClean="0">
                <a:solidFill>
                  <a:srgbClr val="2B3616"/>
                </a:solidFill>
              </a:rPr>
              <a:t> </a:t>
            </a:r>
            <a:r>
              <a:rPr lang="el-GR" sz="1600" dirty="0">
                <a:solidFill>
                  <a:srgbClr val="2B3616"/>
                </a:solidFill>
              </a:rPr>
              <a:t>και η θερμοκρασία εξόδου των </a:t>
            </a:r>
            <a:r>
              <a:rPr lang="el-GR" sz="1600" dirty="0" err="1">
                <a:solidFill>
                  <a:srgbClr val="2B3616"/>
                </a:solidFill>
              </a:rPr>
              <a:t>απαερίων</a:t>
            </a:r>
            <a:r>
              <a:rPr lang="el-GR" sz="1600" dirty="0">
                <a:solidFill>
                  <a:srgbClr val="2B3616"/>
                </a:solidFill>
              </a:rPr>
              <a:t> από τον </a:t>
            </a:r>
            <a:r>
              <a:rPr lang="el-GR" sz="1600" dirty="0" err="1">
                <a:solidFill>
                  <a:srgbClr val="2B3616"/>
                </a:solidFill>
              </a:rPr>
              <a:t>εναλλάκτη</a:t>
            </a:r>
            <a:r>
              <a:rPr lang="el-GR" sz="1600" dirty="0">
                <a:solidFill>
                  <a:srgbClr val="2B3616"/>
                </a:solidFill>
              </a:rPr>
              <a:t> θεωρηθεί 120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a:t>
            </a:r>
          </a:p>
          <a:p>
            <a:r>
              <a:rPr lang="el-GR" sz="800" dirty="0">
                <a:solidFill>
                  <a:srgbClr val="2B3616"/>
                </a:solidFill>
              </a:rPr>
              <a:t> </a:t>
            </a:r>
          </a:p>
          <a:p>
            <a:r>
              <a:rPr lang="el-GR" sz="1600" b="1" dirty="0">
                <a:solidFill>
                  <a:srgbClr val="2B3616"/>
                </a:solidFill>
              </a:rPr>
              <a:t>Λύση</a:t>
            </a:r>
            <a:endParaRPr lang="el-GR" sz="1600" dirty="0">
              <a:solidFill>
                <a:srgbClr val="2B3616"/>
              </a:solidFill>
            </a:endParaRPr>
          </a:p>
          <a:p>
            <a:r>
              <a:rPr lang="el-GR" sz="1600" dirty="0">
                <a:solidFill>
                  <a:srgbClr val="2B3616"/>
                </a:solidFill>
              </a:rPr>
              <a:t>Το ισοζύγιο ενέργειας του θαλάμου καύσης είναι:</a:t>
            </a:r>
          </a:p>
          <a:p>
            <a:r>
              <a:rPr lang="el-GR" sz="800" dirty="0">
                <a:solidFill>
                  <a:srgbClr val="2B3616"/>
                </a:solidFill>
              </a:rPr>
              <a:t> </a:t>
            </a:r>
          </a:p>
          <a:p>
            <a:r>
              <a:rPr lang="el-GR" sz="1600" dirty="0">
                <a:solidFill>
                  <a:srgbClr val="2B3616"/>
                </a:solidFill>
              </a:rPr>
              <a:t>αισθητή θερμότητα	</a:t>
            </a:r>
            <a:r>
              <a:rPr lang="el-GR" sz="1600" dirty="0" smtClean="0">
                <a:solidFill>
                  <a:srgbClr val="2B3616"/>
                </a:solidFill>
              </a:rPr>
              <a:t>	αισθητή </a:t>
            </a:r>
            <a:r>
              <a:rPr lang="el-GR" sz="1600" dirty="0">
                <a:solidFill>
                  <a:srgbClr val="2B3616"/>
                </a:solidFill>
              </a:rPr>
              <a:t>θερμότητα	</a:t>
            </a:r>
            <a:r>
              <a:rPr lang="el-GR" sz="1600" dirty="0" smtClean="0">
                <a:solidFill>
                  <a:srgbClr val="2B3616"/>
                </a:solidFill>
              </a:rPr>
              <a:t>	θερμότητα </a:t>
            </a:r>
            <a:r>
              <a:rPr lang="el-GR" sz="1600" dirty="0">
                <a:solidFill>
                  <a:srgbClr val="2B3616"/>
                </a:solidFill>
              </a:rPr>
              <a:t>που		 αισθητή </a:t>
            </a:r>
          </a:p>
          <a:p>
            <a:r>
              <a:rPr lang="el-GR" sz="1600" dirty="0">
                <a:solidFill>
                  <a:srgbClr val="2B3616"/>
                </a:solidFill>
              </a:rPr>
              <a:t>αερίου	</a:t>
            </a:r>
            <a:r>
              <a:rPr lang="el-GR" sz="1600" dirty="0" smtClean="0">
                <a:solidFill>
                  <a:srgbClr val="2B3616"/>
                </a:solidFill>
              </a:rPr>
              <a:t>	+</a:t>
            </a:r>
            <a:r>
              <a:rPr lang="el-GR" sz="1600" dirty="0">
                <a:solidFill>
                  <a:srgbClr val="2B3616"/>
                </a:solidFill>
              </a:rPr>
              <a:t>	</a:t>
            </a:r>
            <a:r>
              <a:rPr lang="el-GR" sz="1600" dirty="0" smtClean="0">
                <a:solidFill>
                  <a:srgbClr val="2B3616"/>
                </a:solidFill>
              </a:rPr>
              <a:t>αέρα		+</a:t>
            </a:r>
            <a:r>
              <a:rPr lang="el-GR" sz="1600" dirty="0">
                <a:solidFill>
                  <a:srgbClr val="2B3616"/>
                </a:solidFill>
              </a:rPr>
              <a:t>	παράγεται από την    =   </a:t>
            </a:r>
            <a:r>
              <a:rPr lang="el-GR" sz="1600" dirty="0" smtClean="0">
                <a:solidFill>
                  <a:srgbClr val="2B3616"/>
                </a:solidFill>
              </a:rPr>
              <a:t>           θερμότητα</a:t>
            </a:r>
            <a:endParaRPr lang="el-GR" sz="1600" dirty="0">
              <a:solidFill>
                <a:srgbClr val="2B3616"/>
              </a:solidFill>
            </a:endParaRPr>
          </a:p>
          <a:p>
            <a:r>
              <a:rPr lang="el-GR" sz="1600" dirty="0">
                <a:solidFill>
                  <a:srgbClr val="2B3616"/>
                </a:solidFill>
              </a:rPr>
              <a:t>αεριοποίησης		</a:t>
            </a:r>
            <a:r>
              <a:rPr lang="el-GR" sz="1600" dirty="0" smtClean="0">
                <a:solidFill>
                  <a:srgbClr val="2B3616"/>
                </a:solidFill>
              </a:rPr>
              <a:t>καύσης</a:t>
            </a:r>
            <a:r>
              <a:rPr lang="el-GR" sz="1600" dirty="0">
                <a:solidFill>
                  <a:srgbClr val="2B3616"/>
                </a:solidFill>
              </a:rPr>
              <a:t>			καύση του αερίου	  </a:t>
            </a:r>
            <a:r>
              <a:rPr lang="el-GR" sz="1600" dirty="0" smtClean="0">
                <a:solidFill>
                  <a:srgbClr val="2B3616"/>
                </a:solidFill>
              </a:rPr>
              <a:t>               </a:t>
            </a:r>
            <a:r>
              <a:rPr lang="el-GR" sz="1600" dirty="0" err="1" smtClean="0">
                <a:solidFill>
                  <a:srgbClr val="2B3616"/>
                </a:solidFill>
              </a:rPr>
              <a:t>απαερίων</a:t>
            </a:r>
            <a:endParaRPr lang="el-GR" sz="1600" dirty="0">
              <a:solidFill>
                <a:srgbClr val="2B3616"/>
              </a:solidFill>
            </a:endParaRPr>
          </a:p>
          <a:p>
            <a:r>
              <a:rPr lang="el-GR" sz="800" dirty="0">
                <a:solidFill>
                  <a:srgbClr val="2B3616"/>
                </a:solidFill>
              </a:rPr>
              <a:t> </a:t>
            </a:r>
          </a:p>
          <a:p>
            <a:r>
              <a:rPr lang="el-GR" sz="1600" dirty="0" smtClean="0">
                <a:solidFill>
                  <a:srgbClr val="2B3616"/>
                </a:solidFill>
              </a:rPr>
              <a:t>Η </a:t>
            </a:r>
            <a:r>
              <a:rPr lang="el-GR" sz="1600" b="1" dirty="0">
                <a:solidFill>
                  <a:srgbClr val="2B3616"/>
                </a:solidFill>
              </a:rPr>
              <a:t>αισθητή θερμότητα του αερίου αεριοποίησης</a:t>
            </a:r>
            <a:r>
              <a:rPr lang="el-GR" sz="1600" dirty="0">
                <a:solidFill>
                  <a:srgbClr val="2B3616"/>
                </a:solidFill>
              </a:rPr>
              <a:t> είναι </a:t>
            </a:r>
            <a:r>
              <a:rPr lang="el-GR" sz="1600" dirty="0" smtClean="0">
                <a:solidFill>
                  <a:srgbClr val="2B3616"/>
                </a:solidFill>
              </a:rPr>
              <a:t>1.326,1 </a:t>
            </a:r>
            <a:r>
              <a:rPr lang="en-US" sz="1600" dirty="0">
                <a:solidFill>
                  <a:srgbClr val="2B3616"/>
                </a:solidFill>
              </a:rPr>
              <a:t>kJ</a:t>
            </a:r>
            <a:r>
              <a:rPr lang="el-GR" sz="1600" dirty="0">
                <a:solidFill>
                  <a:srgbClr val="2B3616"/>
                </a:solidFill>
              </a:rPr>
              <a:t> ανά </a:t>
            </a:r>
            <a:r>
              <a:rPr lang="en-US" sz="1600" dirty="0">
                <a:solidFill>
                  <a:srgbClr val="2B3616"/>
                </a:solidFill>
              </a:rPr>
              <a:t>kg</a:t>
            </a:r>
            <a:r>
              <a:rPr lang="el-GR" sz="1600" dirty="0">
                <a:solidFill>
                  <a:srgbClr val="2B3616"/>
                </a:solidFill>
              </a:rPr>
              <a:t> εισερχόμενης βιομάζας ή ανά </a:t>
            </a:r>
            <a:r>
              <a:rPr lang="en-US" sz="1600" dirty="0">
                <a:solidFill>
                  <a:srgbClr val="2B3616"/>
                </a:solidFill>
              </a:rPr>
              <a:t>sec</a:t>
            </a:r>
            <a:r>
              <a:rPr lang="el-GR" sz="1600" dirty="0">
                <a:solidFill>
                  <a:srgbClr val="2B3616"/>
                </a:solidFill>
              </a:rPr>
              <a:t>.</a:t>
            </a:r>
          </a:p>
          <a:p>
            <a:r>
              <a:rPr lang="el-GR" sz="800" dirty="0">
                <a:solidFill>
                  <a:srgbClr val="2B3616"/>
                </a:solidFill>
              </a:rPr>
              <a:t> </a:t>
            </a:r>
          </a:p>
          <a:p>
            <a:r>
              <a:rPr lang="el-GR" sz="1600" dirty="0">
                <a:solidFill>
                  <a:srgbClr val="2B3616"/>
                </a:solidFill>
              </a:rPr>
              <a:t>Έστω ότι η καύση πραγματοποιείται με την παροχή Χ </a:t>
            </a:r>
            <a:r>
              <a:rPr lang="en-US" sz="1600" dirty="0" err="1">
                <a:solidFill>
                  <a:srgbClr val="2B3616"/>
                </a:solidFill>
              </a:rPr>
              <a:t>mol</a:t>
            </a:r>
            <a:r>
              <a:rPr lang="en-US" sz="1600" dirty="0">
                <a:solidFill>
                  <a:srgbClr val="2B3616"/>
                </a:solidFill>
              </a:rPr>
              <a:t> </a:t>
            </a:r>
            <a:r>
              <a:rPr lang="el-GR" sz="1600" dirty="0">
                <a:solidFill>
                  <a:srgbClr val="2B3616"/>
                </a:solidFill>
              </a:rPr>
              <a:t>Ο</a:t>
            </a:r>
            <a:r>
              <a:rPr lang="el-GR" sz="1600" baseline="-25000" dirty="0">
                <a:solidFill>
                  <a:srgbClr val="2B3616"/>
                </a:solidFill>
              </a:rPr>
              <a:t>2</a:t>
            </a:r>
            <a:r>
              <a:rPr lang="el-GR" sz="1600" dirty="0">
                <a:solidFill>
                  <a:srgbClr val="2B3616"/>
                </a:solidFill>
              </a:rPr>
              <a:t> και 79/21 </a:t>
            </a:r>
            <a:r>
              <a:rPr lang="en-US" sz="1600" dirty="0" smtClean="0">
                <a:solidFill>
                  <a:srgbClr val="2B3616"/>
                </a:solidFill>
              </a:rPr>
              <a:t>x</a:t>
            </a:r>
            <a:r>
              <a:rPr lang="el-GR" sz="1600" dirty="0" smtClean="0">
                <a:solidFill>
                  <a:srgbClr val="2B3616"/>
                </a:solidFill>
              </a:rPr>
              <a:t> </a:t>
            </a:r>
            <a:r>
              <a:rPr lang="el-GR" sz="1600" dirty="0">
                <a:solidFill>
                  <a:srgbClr val="2B3616"/>
                </a:solidFill>
              </a:rPr>
              <a:t>Χ = 3,76 </a:t>
            </a:r>
            <a:r>
              <a:rPr lang="en-US" sz="1600" dirty="0" smtClean="0">
                <a:solidFill>
                  <a:srgbClr val="2B3616"/>
                </a:solidFill>
              </a:rPr>
              <a:t>x </a:t>
            </a:r>
            <a:r>
              <a:rPr lang="en-US" sz="1600" dirty="0" err="1" smtClean="0">
                <a:solidFill>
                  <a:srgbClr val="2B3616"/>
                </a:solidFill>
              </a:rPr>
              <a:t>X</a:t>
            </a:r>
            <a:r>
              <a:rPr lang="en-US" sz="1600" dirty="0" smtClean="0">
                <a:solidFill>
                  <a:srgbClr val="2B3616"/>
                </a:solidFill>
              </a:rPr>
              <a:t> </a:t>
            </a:r>
            <a:r>
              <a:rPr lang="en-US" sz="1600" dirty="0" err="1">
                <a:solidFill>
                  <a:srgbClr val="2B3616"/>
                </a:solidFill>
              </a:rPr>
              <a:t>mol</a:t>
            </a:r>
            <a:r>
              <a:rPr lang="en-US" sz="1600" dirty="0">
                <a:solidFill>
                  <a:srgbClr val="2B3616"/>
                </a:solidFill>
              </a:rPr>
              <a:t> N</a:t>
            </a:r>
            <a:r>
              <a:rPr lang="el-GR" sz="1600" baseline="-25000" dirty="0">
                <a:solidFill>
                  <a:srgbClr val="2B3616"/>
                </a:solidFill>
              </a:rPr>
              <a:t>2</a:t>
            </a:r>
            <a:r>
              <a:rPr lang="el-GR" sz="1600" dirty="0">
                <a:solidFill>
                  <a:srgbClr val="2B3616"/>
                </a:solidFill>
              </a:rPr>
              <a:t>, έτσι ώστε να εξασφαλιστεί η απαραίτητη περίσσεια αέρα, προκειμένου ο αεριοστρόβιλος να λειτουργεί στους 1400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Έτσι η αντίδραση που συμβαίνει στον θάλαμο καύσης είναι:</a:t>
            </a:r>
          </a:p>
          <a:p>
            <a:r>
              <a:rPr lang="el-GR" sz="800" dirty="0">
                <a:solidFill>
                  <a:srgbClr val="2B3616"/>
                </a:solidFill>
              </a:rPr>
              <a:t> </a:t>
            </a:r>
          </a:p>
          <a:p>
            <a:r>
              <a:rPr lang="el-GR" sz="1600" dirty="0">
                <a:solidFill>
                  <a:srgbClr val="2B3616"/>
                </a:solidFill>
              </a:rPr>
              <a:t>καύσιμο		αέρας				</a:t>
            </a:r>
          </a:p>
          <a:p>
            <a:r>
              <a:rPr lang="el-GR" sz="1600" dirty="0">
                <a:solidFill>
                  <a:srgbClr val="2B3616"/>
                </a:solidFill>
              </a:rPr>
              <a:t>(αέριο </a:t>
            </a:r>
            <a:r>
              <a:rPr lang="el-GR" sz="1600" dirty="0" err="1">
                <a:solidFill>
                  <a:srgbClr val="2B3616"/>
                </a:solidFill>
              </a:rPr>
              <a:t>αεριοπ</a:t>
            </a:r>
            <a:r>
              <a:rPr lang="el-GR" sz="1600" dirty="0">
                <a:solidFill>
                  <a:srgbClr val="2B3616"/>
                </a:solidFill>
              </a:rPr>
              <a:t>.)	</a:t>
            </a:r>
            <a:r>
              <a:rPr lang="el-GR" sz="1600" dirty="0" smtClean="0">
                <a:solidFill>
                  <a:srgbClr val="2B3616"/>
                </a:solidFill>
              </a:rPr>
              <a:t>καύσης</a:t>
            </a:r>
            <a:r>
              <a:rPr lang="el-GR" sz="1600" dirty="0">
                <a:solidFill>
                  <a:srgbClr val="2B3616"/>
                </a:solidFill>
              </a:rPr>
              <a:t>			</a:t>
            </a:r>
            <a:r>
              <a:rPr lang="el-GR" sz="1600" dirty="0" err="1">
                <a:solidFill>
                  <a:srgbClr val="2B3616"/>
                </a:solidFill>
              </a:rPr>
              <a:t>απαέρια</a:t>
            </a:r>
            <a:endParaRPr lang="el-GR" sz="1600" dirty="0">
              <a:solidFill>
                <a:srgbClr val="2B3616"/>
              </a:solidFill>
            </a:endParaRPr>
          </a:p>
          <a:p>
            <a:r>
              <a:rPr lang="el-GR" sz="1600" dirty="0" smtClean="0">
                <a:solidFill>
                  <a:srgbClr val="2B3616"/>
                </a:solidFill>
              </a:rPr>
              <a:t>18,</a:t>
            </a:r>
            <a:r>
              <a:rPr lang="en-US" sz="1600" dirty="0" smtClean="0">
                <a:solidFill>
                  <a:srgbClr val="2B3616"/>
                </a:solidFill>
              </a:rPr>
              <a:t>4</a:t>
            </a:r>
            <a:r>
              <a:rPr lang="el-GR" sz="1600" dirty="0" smtClean="0">
                <a:solidFill>
                  <a:srgbClr val="2B3616"/>
                </a:solidFill>
              </a:rPr>
              <a:t>3 </a:t>
            </a:r>
            <a:r>
              <a:rPr lang="en-US" sz="1600" dirty="0" smtClean="0">
                <a:solidFill>
                  <a:srgbClr val="2B3616"/>
                </a:solidFill>
              </a:rPr>
              <a:t>H</a:t>
            </a:r>
            <a:r>
              <a:rPr lang="el-GR" sz="1600" baseline="-25000" dirty="0" smtClean="0">
                <a:solidFill>
                  <a:srgbClr val="2B3616"/>
                </a:solidFill>
              </a:rPr>
              <a:t>2 </a:t>
            </a:r>
            <a:r>
              <a:rPr lang="el-GR" sz="1600" dirty="0" smtClean="0">
                <a:solidFill>
                  <a:srgbClr val="2B3616"/>
                </a:solidFill>
              </a:rPr>
              <a:t>					(18,</a:t>
            </a:r>
            <a:r>
              <a:rPr lang="en-US" sz="1600" dirty="0" smtClean="0">
                <a:solidFill>
                  <a:srgbClr val="2B3616"/>
                </a:solidFill>
              </a:rPr>
              <a:t>4</a:t>
            </a:r>
            <a:r>
              <a:rPr lang="el-GR" sz="1600" dirty="0" smtClean="0">
                <a:solidFill>
                  <a:srgbClr val="2B3616"/>
                </a:solidFill>
              </a:rPr>
              <a:t>3 + 2</a:t>
            </a:r>
            <a:r>
              <a:rPr lang="en-US" sz="1600" dirty="0" smtClean="0">
                <a:solidFill>
                  <a:srgbClr val="2B3616"/>
                </a:solidFill>
              </a:rPr>
              <a:t> x 2,87</a:t>
            </a:r>
            <a:r>
              <a:rPr lang="el-GR" sz="1600" dirty="0" smtClean="0">
                <a:solidFill>
                  <a:srgbClr val="2B3616"/>
                </a:solidFill>
              </a:rPr>
              <a:t>) Η</a:t>
            </a:r>
            <a:r>
              <a:rPr lang="el-GR" sz="1600" baseline="-25000" dirty="0" smtClean="0">
                <a:solidFill>
                  <a:srgbClr val="2B3616"/>
                </a:solidFill>
              </a:rPr>
              <a:t>2</a:t>
            </a:r>
            <a:r>
              <a:rPr lang="el-GR" sz="1600" dirty="0" smtClean="0">
                <a:solidFill>
                  <a:srgbClr val="2B3616"/>
                </a:solidFill>
              </a:rPr>
              <a:t>Ο		= </a:t>
            </a:r>
            <a:r>
              <a:rPr lang="en-US" sz="1600" dirty="0" smtClean="0">
                <a:solidFill>
                  <a:srgbClr val="2B3616"/>
                </a:solidFill>
              </a:rPr>
              <a:t>24,17</a:t>
            </a:r>
            <a:r>
              <a:rPr lang="el-GR" sz="1600" dirty="0" smtClean="0">
                <a:solidFill>
                  <a:srgbClr val="2B3616"/>
                </a:solidFill>
              </a:rPr>
              <a:t> Η</a:t>
            </a:r>
            <a:r>
              <a:rPr lang="el-GR" sz="1600" baseline="-25000" dirty="0" smtClean="0">
                <a:solidFill>
                  <a:srgbClr val="2B3616"/>
                </a:solidFill>
              </a:rPr>
              <a:t>2</a:t>
            </a:r>
            <a:r>
              <a:rPr lang="el-GR" sz="1600" dirty="0" smtClean="0">
                <a:solidFill>
                  <a:srgbClr val="2B3616"/>
                </a:solidFill>
              </a:rPr>
              <a:t>Ο</a:t>
            </a:r>
          </a:p>
          <a:p>
            <a:r>
              <a:rPr lang="el-GR" sz="1600" dirty="0" smtClean="0">
                <a:solidFill>
                  <a:srgbClr val="2B3616"/>
                </a:solidFill>
              </a:rPr>
              <a:t>26,</a:t>
            </a:r>
            <a:r>
              <a:rPr lang="en-US" sz="1600" dirty="0" smtClean="0">
                <a:solidFill>
                  <a:srgbClr val="2B3616"/>
                </a:solidFill>
              </a:rPr>
              <a:t>21 CO 					(26,21 + 2,87 + 9,50) CO</a:t>
            </a:r>
            <a:r>
              <a:rPr lang="en-US" sz="1600" baseline="-25000" dirty="0" smtClean="0">
                <a:solidFill>
                  <a:srgbClr val="2B3616"/>
                </a:solidFill>
              </a:rPr>
              <a:t>2</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38,58 CO</a:t>
            </a:r>
            <a:r>
              <a:rPr lang="en-US"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9</a:t>
            </a:r>
            <a:r>
              <a:rPr lang="en-US" sz="1600" dirty="0" smtClean="0">
                <a:solidFill>
                  <a:srgbClr val="2B3616"/>
                </a:solidFill>
              </a:rPr>
              <a:t>,50 CO</a:t>
            </a:r>
            <a:r>
              <a:rPr lang="en-US" sz="1600" baseline="-25000" dirty="0" smtClean="0">
                <a:solidFill>
                  <a:srgbClr val="2B3616"/>
                </a:solidFill>
              </a:rPr>
              <a:t>2 	</a:t>
            </a:r>
            <a:r>
              <a:rPr lang="en-US" sz="1600" dirty="0" smtClean="0">
                <a:solidFill>
                  <a:srgbClr val="2B3616"/>
                </a:solidFill>
              </a:rPr>
              <a:t>+ 	</a:t>
            </a:r>
            <a:r>
              <a:rPr lang="el-GR" sz="1600" dirty="0" smtClean="0">
                <a:solidFill>
                  <a:srgbClr val="2B3616"/>
                </a:solidFill>
              </a:rPr>
              <a:t>Χ 	Ο</a:t>
            </a:r>
            <a:r>
              <a:rPr lang="en-US" sz="1600" dirty="0" smtClean="0">
                <a:solidFill>
                  <a:srgbClr val="2B3616"/>
                </a:solidFill>
              </a:rPr>
              <a:t>2	=&gt;	(X-2*2,87-26,21/2-18,43/2) O</a:t>
            </a:r>
            <a:r>
              <a:rPr lang="en-US" sz="1600" baseline="-25000" dirty="0" smtClean="0">
                <a:solidFill>
                  <a:srgbClr val="2B3616"/>
                </a:solidFill>
              </a:rPr>
              <a:t>2</a:t>
            </a:r>
            <a:r>
              <a:rPr lang="en-US" sz="1600" dirty="0" smtClean="0">
                <a:solidFill>
                  <a:srgbClr val="2B3616"/>
                </a:solidFill>
              </a:rPr>
              <a:t>	= (</a:t>
            </a:r>
            <a:r>
              <a:rPr lang="el-GR" sz="1600" dirty="0" smtClean="0">
                <a:solidFill>
                  <a:srgbClr val="2B3616"/>
                </a:solidFill>
              </a:rPr>
              <a:t>Χ </a:t>
            </a:r>
            <a:r>
              <a:rPr lang="en-US" sz="1600" dirty="0" smtClean="0">
                <a:solidFill>
                  <a:srgbClr val="2B3616"/>
                </a:solidFill>
              </a:rPr>
              <a:t>– 28,06) O</a:t>
            </a:r>
            <a:r>
              <a:rPr lang="en-US"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2,8</a:t>
            </a:r>
            <a:r>
              <a:rPr lang="en-US" sz="1600" dirty="0" smtClean="0">
                <a:solidFill>
                  <a:srgbClr val="2B3616"/>
                </a:solidFill>
              </a:rPr>
              <a:t>7</a:t>
            </a:r>
            <a:r>
              <a:rPr lang="el-GR" sz="1600" dirty="0" smtClean="0">
                <a:solidFill>
                  <a:srgbClr val="2B3616"/>
                </a:solidFill>
              </a:rPr>
              <a:t> </a:t>
            </a:r>
            <a:r>
              <a:rPr lang="en-US" sz="1600" dirty="0" smtClean="0">
                <a:solidFill>
                  <a:srgbClr val="2B3616"/>
                </a:solidFill>
              </a:rPr>
              <a:t>CH</a:t>
            </a:r>
            <a:r>
              <a:rPr lang="el-GR" sz="1600" baseline="-25000" dirty="0" smtClean="0">
                <a:solidFill>
                  <a:srgbClr val="2B3616"/>
                </a:solidFill>
              </a:rPr>
              <a:t>4</a:t>
            </a:r>
            <a:r>
              <a:rPr lang="el-GR" sz="1600" dirty="0" smtClean="0">
                <a:solidFill>
                  <a:srgbClr val="2B3616"/>
                </a:solidFill>
              </a:rPr>
              <a:t>		3,76 Χ	Ν2		(</a:t>
            </a:r>
            <a:r>
              <a:rPr lang="en-US" sz="1600" dirty="0" smtClean="0">
                <a:solidFill>
                  <a:srgbClr val="2B3616"/>
                </a:solidFill>
              </a:rPr>
              <a:t>38,7</a:t>
            </a:r>
            <a:r>
              <a:rPr lang="el-GR" sz="1600" dirty="0" smtClean="0">
                <a:solidFill>
                  <a:srgbClr val="2B3616"/>
                </a:solidFill>
              </a:rPr>
              <a:t> + 3,76</a:t>
            </a:r>
            <a:r>
              <a:rPr lang="en-US" sz="1600" dirty="0" smtClean="0">
                <a:solidFill>
                  <a:srgbClr val="2B3616"/>
                </a:solidFill>
              </a:rPr>
              <a:t>X</a:t>
            </a:r>
            <a:r>
              <a:rPr lang="el-GR" sz="1600" dirty="0" smtClean="0">
                <a:solidFill>
                  <a:srgbClr val="2B3616"/>
                </a:solidFill>
              </a:rPr>
              <a:t>) </a:t>
            </a:r>
            <a:r>
              <a:rPr lang="en-US" sz="1600" dirty="0" smtClean="0">
                <a:solidFill>
                  <a:srgbClr val="2B3616"/>
                </a:solidFill>
              </a:rPr>
              <a:t>N</a:t>
            </a:r>
            <a:r>
              <a:rPr lang="el-GR" sz="1600" baseline="-25000" dirty="0" smtClean="0">
                <a:solidFill>
                  <a:srgbClr val="2B3616"/>
                </a:solidFill>
              </a:rPr>
              <a:t>2</a:t>
            </a:r>
            <a:r>
              <a:rPr lang="el-GR" sz="1600" dirty="0" smtClean="0">
                <a:solidFill>
                  <a:srgbClr val="2B3616"/>
                </a:solidFill>
              </a:rPr>
              <a:t>		= (</a:t>
            </a:r>
            <a:r>
              <a:rPr lang="en-US" sz="1600" dirty="0" smtClean="0">
                <a:solidFill>
                  <a:srgbClr val="2B3616"/>
                </a:solidFill>
              </a:rPr>
              <a:t>38,7</a:t>
            </a:r>
            <a:r>
              <a:rPr lang="el-GR" sz="1600" dirty="0" smtClean="0">
                <a:solidFill>
                  <a:srgbClr val="2B3616"/>
                </a:solidFill>
              </a:rPr>
              <a:t> + 3,76 </a:t>
            </a:r>
            <a:r>
              <a:rPr lang="en-US" sz="1600" dirty="0" smtClean="0">
                <a:solidFill>
                  <a:srgbClr val="2B3616"/>
                </a:solidFill>
              </a:rPr>
              <a:t>X</a:t>
            </a:r>
            <a:r>
              <a:rPr lang="el-GR" sz="1600" dirty="0" smtClean="0">
                <a:solidFill>
                  <a:srgbClr val="2B3616"/>
                </a:solidFill>
              </a:rPr>
              <a:t>) </a:t>
            </a:r>
            <a:r>
              <a:rPr lang="en-US" sz="1600" dirty="0" smtClean="0">
                <a:solidFill>
                  <a:srgbClr val="2B3616"/>
                </a:solidFill>
              </a:rPr>
              <a:t>N</a:t>
            </a:r>
            <a:r>
              <a:rPr lang="el-GR" sz="1600" baseline="-25000" dirty="0" smtClean="0">
                <a:solidFill>
                  <a:srgbClr val="2B3616"/>
                </a:solidFill>
              </a:rPr>
              <a:t>2</a:t>
            </a:r>
            <a:endParaRPr lang="el-GR" sz="1600" dirty="0" smtClean="0">
              <a:solidFill>
                <a:srgbClr val="2B3616"/>
              </a:solidFill>
            </a:endParaRPr>
          </a:p>
          <a:p>
            <a:r>
              <a:rPr lang="el-GR" sz="1600" dirty="0" smtClean="0">
                <a:solidFill>
                  <a:srgbClr val="2B3616"/>
                </a:solidFill>
              </a:rPr>
              <a:t>38,7 </a:t>
            </a:r>
            <a:r>
              <a:rPr lang="en-US" sz="1600" dirty="0">
                <a:solidFill>
                  <a:srgbClr val="2B3616"/>
                </a:solidFill>
              </a:rPr>
              <a:t>N</a:t>
            </a:r>
            <a:r>
              <a:rPr lang="el-GR" sz="1600" baseline="-25000" dirty="0">
                <a:solidFill>
                  <a:srgbClr val="2B3616"/>
                </a:solidFill>
              </a:rPr>
              <a:t>2</a:t>
            </a:r>
            <a:endParaRPr lang="el-GR" sz="1600" dirty="0">
              <a:solidFill>
                <a:srgbClr val="2B3616"/>
              </a:solidFill>
            </a:endParaRPr>
          </a:p>
          <a:p>
            <a:r>
              <a:rPr lang="el-GR" sz="800" dirty="0">
                <a:solidFill>
                  <a:srgbClr val="2B3616"/>
                </a:solidFill>
              </a:rPr>
              <a:t> </a:t>
            </a:r>
          </a:p>
          <a:p>
            <a:r>
              <a:rPr lang="el-GR" sz="1600" dirty="0">
                <a:solidFill>
                  <a:srgbClr val="2B3616"/>
                </a:solidFill>
              </a:rPr>
              <a:t>και η </a:t>
            </a:r>
            <a:r>
              <a:rPr lang="el-GR" sz="1600" b="1" dirty="0">
                <a:solidFill>
                  <a:srgbClr val="2B3616"/>
                </a:solidFill>
              </a:rPr>
              <a:t>θερμότητα που παράγεται από την καύση του αερίου</a:t>
            </a:r>
            <a:r>
              <a:rPr lang="el-GR" sz="1600" dirty="0">
                <a:solidFill>
                  <a:srgbClr val="2B3616"/>
                </a:solidFill>
              </a:rPr>
              <a:t> είναι </a:t>
            </a:r>
            <a:r>
              <a:rPr lang="el-GR" sz="1600" dirty="0" smtClean="0">
                <a:solidFill>
                  <a:srgbClr val="2B3616"/>
                </a:solidFill>
              </a:rPr>
              <a:t>14.1</a:t>
            </a:r>
            <a:r>
              <a:rPr lang="en-US" sz="1600" dirty="0" smtClean="0">
                <a:solidFill>
                  <a:srgbClr val="2B3616"/>
                </a:solidFill>
              </a:rPr>
              <a:t>77</a:t>
            </a:r>
            <a:r>
              <a:rPr lang="el-GR" sz="1600" dirty="0" smtClean="0">
                <a:solidFill>
                  <a:srgbClr val="2B3616"/>
                </a:solidFill>
              </a:rPr>
              <a:t>,</a:t>
            </a:r>
            <a:r>
              <a:rPr lang="en-US" sz="1600" dirty="0" smtClean="0">
                <a:solidFill>
                  <a:srgbClr val="2B3616"/>
                </a:solidFill>
              </a:rPr>
              <a:t>3</a:t>
            </a:r>
            <a:r>
              <a:rPr lang="el-GR" sz="1600" dirty="0" smtClean="0">
                <a:solidFill>
                  <a:srgbClr val="2B3616"/>
                </a:solidFill>
              </a:rPr>
              <a:t> </a:t>
            </a:r>
            <a:r>
              <a:rPr lang="en-US" sz="1600" dirty="0" smtClean="0">
                <a:solidFill>
                  <a:srgbClr val="2B3616"/>
                </a:solidFill>
              </a:rPr>
              <a:t>kJ (</a:t>
            </a:r>
            <a:r>
              <a:rPr lang="el-GR" sz="1600" dirty="0" smtClean="0">
                <a:solidFill>
                  <a:srgbClr val="2B3616"/>
                </a:solidFill>
              </a:rPr>
              <a:t>ίση με την ΚΘΔ του).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1002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9" name="8 - TextBox"/>
          <p:cNvSpPr txBox="1"/>
          <p:nvPr/>
        </p:nvSpPr>
        <p:spPr>
          <a:xfrm>
            <a:off x="-18727" y="332656"/>
            <a:ext cx="9144032" cy="6494085"/>
          </a:xfrm>
          <a:prstGeom prst="rect">
            <a:avLst/>
          </a:prstGeom>
          <a:noFill/>
        </p:spPr>
        <p:txBody>
          <a:bodyPr wrap="square" rtlCol="0">
            <a:spAutoFit/>
          </a:bodyPr>
          <a:lstStyle/>
          <a:p>
            <a:r>
              <a:rPr lang="el-GR" sz="1600" dirty="0">
                <a:solidFill>
                  <a:srgbClr val="2B3616"/>
                </a:solidFill>
              </a:rPr>
              <a:t>Αεριοποίηση βιομάζας (ή οποιουδήποτε στερεού ή υγρού καυσίμου ή </a:t>
            </a:r>
            <a:r>
              <a:rPr lang="el-GR" sz="1600" dirty="0" err="1">
                <a:solidFill>
                  <a:srgbClr val="2B3616"/>
                </a:solidFill>
              </a:rPr>
              <a:t>βιοκαυσίμου</a:t>
            </a:r>
            <a:r>
              <a:rPr lang="el-GR" sz="1600" dirty="0">
                <a:solidFill>
                  <a:srgbClr val="2B3616"/>
                </a:solidFill>
              </a:rPr>
              <a:t>) είναι η </a:t>
            </a:r>
            <a:r>
              <a:rPr lang="el-GR" sz="1600" dirty="0" err="1">
                <a:solidFill>
                  <a:srgbClr val="2B3616"/>
                </a:solidFill>
              </a:rPr>
              <a:t>θερμοχημική</a:t>
            </a:r>
            <a:r>
              <a:rPr lang="el-GR" sz="1600" dirty="0">
                <a:solidFill>
                  <a:srgbClr val="2B3616"/>
                </a:solidFill>
              </a:rPr>
              <a:t> μετατροπή της σε αέριο </a:t>
            </a:r>
            <a:r>
              <a:rPr lang="el-GR" sz="1600" dirty="0" err="1">
                <a:solidFill>
                  <a:srgbClr val="2B3616"/>
                </a:solidFill>
              </a:rPr>
              <a:t>βιο</a:t>
            </a:r>
            <a:r>
              <a:rPr lang="el-GR" sz="1600" dirty="0">
                <a:solidFill>
                  <a:srgbClr val="2B3616"/>
                </a:solidFill>
              </a:rPr>
              <a:t>- καυσίμου κατά τη θέρμανση της σε υψηλές θερμοκρασίες (650 – 1200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την ταυτόχρονη παροχή του λεγόμενου μέσου αεριοποίησης, το οποίο μπορεί να είναι:</a:t>
            </a:r>
          </a:p>
          <a:p>
            <a:r>
              <a:rPr lang="el-GR" sz="800" dirty="0">
                <a:solidFill>
                  <a:srgbClr val="2B3616"/>
                </a:solidFill>
              </a:rPr>
              <a:t> </a:t>
            </a:r>
          </a:p>
          <a:p>
            <a:pPr marL="361950" lvl="2" indent="-285750">
              <a:buFont typeface="Wingdings" panose="05000000000000000000" pitchFamily="2" charset="2"/>
              <a:buChar char="Ø"/>
            </a:pPr>
            <a:r>
              <a:rPr lang="el-GR" sz="1600" dirty="0" err="1">
                <a:solidFill>
                  <a:srgbClr val="2B3616"/>
                </a:solidFill>
              </a:rPr>
              <a:t>υπο-στοιχειομετρικό</a:t>
            </a:r>
            <a:r>
              <a:rPr lang="el-GR" sz="1600" dirty="0">
                <a:solidFill>
                  <a:srgbClr val="2B3616"/>
                </a:solidFill>
              </a:rPr>
              <a:t> οξυγόνο (δηλαδή ποσότητας οξυγόνου μικρότερης από αυτή που απαιτείται από τη στοιχειομετρία της αντίδρασης πλήρους καύσης – συνήθως τροφοδοτείται 20 – 25 % του οξυγόνου που απαιτείται για πλήρη καύση και η αεριοποίηση συμβαίνει σε συνθήκες μερικής οξείδωσης) με τη μορφή αέρα – στην περίπτωση αυτή η διεργασία είναι εξώθερμη (εκτός από αέριο </a:t>
            </a:r>
            <a:r>
              <a:rPr lang="el-GR" sz="1600" dirty="0" err="1">
                <a:solidFill>
                  <a:srgbClr val="2B3616"/>
                </a:solidFill>
              </a:rPr>
              <a:t>βιοκαύσιμο</a:t>
            </a:r>
            <a:r>
              <a:rPr lang="el-GR" sz="1600" dirty="0">
                <a:solidFill>
                  <a:srgbClr val="2B3616"/>
                </a:solidFill>
              </a:rPr>
              <a:t> παράγει και θερμότητα)</a:t>
            </a:r>
          </a:p>
          <a:p>
            <a:pPr marL="361950" lvl="2" indent="-285750">
              <a:buFont typeface="Wingdings" panose="05000000000000000000" pitchFamily="2" charset="2"/>
              <a:buChar char="Ø"/>
            </a:pPr>
            <a:r>
              <a:rPr lang="el-GR" sz="1600" dirty="0">
                <a:solidFill>
                  <a:srgbClr val="2B3616"/>
                </a:solidFill>
              </a:rPr>
              <a:t>καθαρό οξυγόνο σε </a:t>
            </a:r>
            <a:r>
              <a:rPr lang="el-GR" sz="1600" dirty="0" err="1">
                <a:solidFill>
                  <a:srgbClr val="2B3616"/>
                </a:solidFill>
              </a:rPr>
              <a:t>υπο-στοιχειομετρική</a:t>
            </a:r>
            <a:r>
              <a:rPr lang="el-GR" sz="1600" dirty="0">
                <a:solidFill>
                  <a:srgbClr val="2B3616"/>
                </a:solidFill>
              </a:rPr>
              <a:t> αναλογία ως προς τη βιομάζα – και στην περίπτωση αυτή η διεργασία είναι εξώθερμη </a:t>
            </a:r>
          </a:p>
          <a:p>
            <a:pPr marL="361950" lvl="2" indent="-285750">
              <a:buFont typeface="Wingdings" panose="05000000000000000000" pitchFamily="2" charset="2"/>
              <a:buChar char="Ø"/>
            </a:pPr>
            <a:r>
              <a:rPr lang="el-GR" sz="1600" dirty="0">
                <a:solidFill>
                  <a:srgbClr val="2B3616"/>
                </a:solidFill>
              </a:rPr>
              <a:t>μίγμα υδρατμών / αέρα ή υδρατμών / οξυγόνου – η διεργασία είναι εξώθερμη, </a:t>
            </a:r>
            <a:r>
              <a:rPr lang="el-GR" sz="1600" dirty="0" err="1">
                <a:solidFill>
                  <a:srgbClr val="2B3616"/>
                </a:solidFill>
              </a:rPr>
              <a:t>αυτόθερμη</a:t>
            </a:r>
            <a:r>
              <a:rPr lang="el-GR" sz="1600" dirty="0">
                <a:solidFill>
                  <a:srgbClr val="2B3616"/>
                </a:solidFill>
              </a:rPr>
              <a:t> (δεν παράγει ούτε καταναλώνει θερμότητα) ή </a:t>
            </a:r>
            <a:r>
              <a:rPr lang="el-GR" sz="1600" dirty="0" err="1">
                <a:solidFill>
                  <a:srgbClr val="2B3616"/>
                </a:solidFill>
              </a:rPr>
              <a:t>αλλόθερμη</a:t>
            </a:r>
            <a:r>
              <a:rPr lang="el-GR" sz="1600" dirty="0">
                <a:solidFill>
                  <a:srgbClr val="2B3616"/>
                </a:solidFill>
              </a:rPr>
              <a:t> (</a:t>
            </a:r>
            <a:r>
              <a:rPr lang="el-GR" sz="1600" dirty="0" err="1">
                <a:solidFill>
                  <a:srgbClr val="2B3616"/>
                </a:solidFill>
              </a:rPr>
              <a:t>ενδόθερμη</a:t>
            </a:r>
            <a:r>
              <a:rPr lang="el-GR" sz="1600" dirty="0">
                <a:solidFill>
                  <a:srgbClr val="2B3616"/>
                </a:solidFill>
              </a:rPr>
              <a:t> – καταναλώνει θερμότητα) ανάλογα  με τη σχετική αναλογία οξυγόνου / υδρατμού στο μέσο αεριοποίησης </a:t>
            </a:r>
            <a:r>
              <a:rPr lang="el-GR" sz="1600" dirty="0" smtClean="0">
                <a:solidFill>
                  <a:srgbClr val="2B3616"/>
                </a:solidFill>
              </a:rPr>
              <a:t>ή υδρατμοί</a:t>
            </a:r>
            <a:r>
              <a:rPr lang="el-GR" sz="1600" dirty="0">
                <a:solidFill>
                  <a:srgbClr val="2B3616"/>
                </a:solidFill>
              </a:rPr>
              <a:t>, οπότε και η διεργασία οδηγεί σε μίγματα πλούσια σε υδρογόνο και είναι </a:t>
            </a:r>
            <a:r>
              <a:rPr lang="el-GR" sz="1600" dirty="0" err="1">
                <a:solidFill>
                  <a:srgbClr val="2B3616"/>
                </a:solidFill>
              </a:rPr>
              <a:t>αλλόθερμη</a:t>
            </a:r>
            <a:r>
              <a:rPr lang="el-GR" sz="1600" dirty="0">
                <a:solidFill>
                  <a:srgbClr val="2B3616"/>
                </a:solidFill>
              </a:rPr>
              <a:t> </a:t>
            </a:r>
            <a:endParaRPr lang="el-GR" sz="1600" dirty="0" smtClean="0">
              <a:solidFill>
                <a:srgbClr val="2B3616"/>
              </a:solidFill>
            </a:endParaRPr>
          </a:p>
          <a:p>
            <a:pPr lvl="2"/>
            <a:r>
              <a:rPr lang="el-GR" sz="800" dirty="0">
                <a:solidFill>
                  <a:srgbClr val="2B3616"/>
                </a:solidFill>
              </a:rPr>
              <a:t>			</a:t>
            </a:r>
          </a:p>
          <a:p>
            <a:r>
              <a:rPr lang="el-GR" sz="1600" dirty="0">
                <a:solidFill>
                  <a:srgbClr val="2B3616"/>
                </a:solidFill>
              </a:rPr>
              <a:t>Το παραγόμενο αέριο </a:t>
            </a:r>
            <a:r>
              <a:rPr lang="el-GR" sz="1600" dirty="0" err="1">
                <a:solidFill>
                  <a:srgbClr val="2B3616"/>
                </a:solidFill>
              </a:rPr>
              <a:t>βιοκαύσιμο</a:t>
            </a:r>
            <a:r>
              <a:rPr lang="el-GR" sz="1600" dirty="0">
                <a:solidFill>
                  <a:srgbClr val="2B3616"/>
                </a:solidFill>
              </a:rPr>
              <a:t> ονομάζεται </a:t>
            </a:r>
            <a:r>
              <a:rPr lang="el-GR" sz="1600" b="1" dirty="0">
                <a:solidFill>
                  <a:srgbClr val="2B3616"/>
                </a:solidFill>
              </a:rPr>
              <a:t>αέριο σύνθεσης</a:t>
            </a:r>
            <a:r>
              <a:rPr lang="el-GR" sz="1600" dirty="0">
                <a:solidFill>
                  <a:srgbClr val="2B3616"/>
                </a:solidFill>
              </a:rPr>
              <a:t> και αποτελείται: </a:t>
            </a:r>
          </a:p>
          <a:p>
            <a:r>
              <a:rPr lang="el-GR" sz="800" dirty="0">
                <a:solidFill>
                  <a:srgbClr val="2B3616"/>
                </a:solidFill>
              </a:rPr>
              <a:t> </a:t>
            </a:r>
          </a:p>
          <a:p>
            <a:pPr lvl="0"/>
            <a:r>
              <a:rPr lang="el-GR" sz="1600" dirty="0">
                <a:solidFill>
                  <a:srgbClr val="2B3616"/>
                </a:solidFill>
              </a:rPr>
              <a:t>κυρίως </a:t>
            </a:r>
            <a:r>
              <a:rPr lang="en-US" sz="1600" dirty="0">
                <a:solidFill>
                  <a:srgbClr val="2B3616"/>
                </a:solidFill>
              </a:rPr>
              <a:t>H</a:t>
            </a:r>
            <a:r>
              <a:rPr lang="el-GR" sz="1600" baseline="-25000" dirty="0">
                <a:solidFill>
                  <a:srgbClr val="2B3616"/>
                </a:solidFill>
              </a:rPr>
              <a:t>2</a:t>
            </a:r>
            <a:r>
              <a:rPr lang="el-GR" sz="1600" dirty="0">
                <a:solidFill>
                  <a:srgbClr val="2B3616"/>
                </a:solidFill>
              </a:rPr>
              <a:t> και </a:t>
            </a:r>
            <a:r>
              <a:rPr lang="en-US" sz="1600" dirty="0">
                <a:solidFill>
                  <a:srgbClr val="2B3616"/>
                </a:solidFill>
              </a:rPr>
              <a:t>CO</a:t>
            </a:r>
            <a:r>
              <a:rPr lang="el-GR" sz="1600" dirty="0">
                <a:solidFill>
                  <a:srgbClr val="2B3616"/>
                </a:solidFill>
              </a:rPr>
              <a:t> τα οποία αποτελούν και τα κύρια καύσιμα συστατικά του</a:t>
            </a:r>
          </a:p>
          <a:p>
            <a:pPr lvl="0"/>
            <a:r>
              <a:rPr lang="el-GR" sz="1600" dirty="0">
                <a:solidFill>
                  <a:srgbClr val="2B3616"/>
                </a:solidFill>
              </a:rPr>
              <a:t>μικρές ποσότητες αερίων υδρογονανθράκων (κυρίως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n-US" sz="1600" dirty="0">
                <a:solidFill>
                  <a:srgbClr val="2B3616"/>
                </a:solidFill>
              </a:rPr>
              <a:t>C</a:t>
            </a:r>
            <a:r>
              <a:rPr lang="el-GR" sz="1600" baseline="-25000" dirty="0">
                <a:solidFill>
                  <a:srgbClr val="2B3616"/>
                </a:solidFill>
              </a:rPr>
              <a:t>2</a:t>
            </a:r>
            <a:r>
              <a:rPr lang="en-US" sz="1600" dirty="0">
                <a:solidFill>
                  <a:srgbClr val="2B3616"/>
                </a:solidFill>
              </a:rPr>
              <a:t>H</a:t>
            </a:r>
            <a:r>
              <a:rPr lang="el-GR" sz="1600" baseline="-25000" dirty="0">
                <a:solidFill>
                  <a:srgbClr val="2B3616"/>
                </a:solidFill>
              </a:rPr>
              <a:t>6</a:t>
            </a:r>
            <a:r>
              <a:rPr lang="el-GR" sz="1600" dirty="0">
                <a:solidFill>
                  <a:srgbClr val="2B3616"/>
                </a:solidFill>
              </a:rPr>
              <a:t>, ή </a:t>
            </a:r>
            <a:r>
              <a:rPr lang="en-US" sz="1600" dirty="0">
                <a:solidFill>
                  <a:srgbClr val="2B3616"/>
                </a:solidFill>
              </a:rPr>
              <a:t>C</a:t>
            </a:r>
            <a:r>
              <a:rPr lang="el-GR" sz="1600" baseline="-25000" dirty="0">
                <a:solidFill>
                  <a:srgbClr val="2B3616"/>
                </a:solidFill>
              </a:rPr>
              <a:t>2</a:t>
            </a:r>
            <a:r>
              <a:rPr lang="en-US" sz="1600" dirty="0">
                <a:solidFill>
                  <a:srgbClr val="2B3616"/>
                </a:solidFill>
              </a:rPr>
              <a:t>H</a:t>
            </a:r>
            <a:r>
              <a:rPr lang="el-GR" sz="1600" baseline="-25000" dirty="0">
                <a:solidFill>
                  <a:srgbClr val="2B3616"/>
                </a:solidFill>
              </a:rPr>
              <a:t>4</a:t>
            </a:r>
            <a:r>
              <a:rPr lang="el-GR" sz="1600" dirty="0">
                <a:solidFill>
                  <a:srgbClr val="2B3616"/>
                </a:solidFill>
              </a:rPr>
              <a:t>) τα οποία επίσης αποτελούν καύσιμα συστατικά </a:t>
            </a:r>
            <a:r>
              <a:rPr lang="el-GR" sz="1600" dirty="0" smtClean="0">
                <a:solidFill>
                  <a:srgbClr val="2B3616"/>
                </a:solidFill>
              </a:rPr>
              <a:t>και </a:t>
            </a:r>
            <a:r>
              <a:rPr lang="en-US" sz="1600" dirty="0" smtClean="0">
                <a:solidFill>
                  <a:srgbClr val="2B3616"/>
                </a:solidFill>
              </a:rPr>
              <a:t>CO</a:t>
            </a:r>
            <a:r>
              <a:rPr lang="el-GR" sz="1600" baseline="-25000" dirty="0">
                <a:solidFill>
                  <a:srgbClr val="2B3616"/>
                </a:solidFill>
              </a:rPr>
              <a:t>2</a:t>
            </a:r>
            <a:r>
              <a:rPr lang="el-GR" sz="1600" dirty="0">
                <a:solidFill>
                  <a:srgbClr val="2B3616"/>
                </a:solidFill>
              </a:rPr>
              <a:t> και </a:t>
            </a:r>
            <a:r>
              <a:rPr lang="en-US" sz="1600" dirty="0">
                <a:solidFill>
                  <a:srgbClr val="2B3616"/>
                </a:solidFill>
              </a:rPr>
              <a:t>N</a:t>
            </a:r>
            <a:r>
              <a:rPr lang="el-GR" sz="1600" baseline="-25000" dirty="0">
                <a:solidFill>
                  <a:srgbClr val="2B3616"/>
                </a:solidFill>
              </a:rPr>
              <a:t>2</a:t>
            </a:r>
            <a:r>
              <a:rPr lang="el-GR" sz="1600" dirty="0">
                <a:solidFill>
                  <a:srgbClr val="2B3616"/>
                </a:solidFill>
              </a:rPr>
              <a:t> (το δεύτερο μόνο στην περίπτωση που το μέσο αεριοποίησης περιέχει αέρα) τα οποία αποτελούν και ανεπιθύμητους παράγοντες αραίωσης των καυσίμων συστατικών του αερίου σύνθεσης</a:t>
            </a:r>
          </a:p>
          <a:p>
            <a:r>
              <a:rPr lang="el-GR" sz="800" dirty="0">
                <a:solidFill>
                  <a:srgbClr val="2B3616"/>
                </a:solidFill>
              </a:rPr>
              <a:t> </a:t>
            </a:r>
          </a:p>
          <a:p>
            <a:r>
              <a:rPr lang="el-GR" sz="1600" dirty="0">
                <a:solidFill>
                  <a:srgbClr val="2B3616"/>
                </a:solidFill>
              </a:rPr>
              <a:t>Επίσης, η διεργασία, πέραν του επιθυμητού αέριου προϊόντος της αφήνει και ένα στερεό ή πισσώδες υπόλειμμα που αποτελείται από στερεό άνθρακα, υδρογονάνθρακες και άλλες οργανικές ενώσεις υψηλού μοριακού βάρους και αντιστοιχεί στο 5 – 15 % </a:t>
            </a:r>
            <a:r>
              <a:rPr lang="el-GR" sz="1600" dirty="0" err="1">
                <a:solidFill>
                  <a:srgbClr val="2B3616"/>
                </a:solidFill>
              </a:rPr>
              <a:t>κ.β</a:t>
            </a:r>
            <a:r>
              <a:rPr lang="el-GR" sz="1600" dirty="0">
                <a:solidFill>
                  <a:srgbClr val="2B3616"/>
                </a:solidFill>
              </a:rPr>
              <a:t>. της αρχικής τροφοδοσίας βιομάζας και μπορεί να καεί σε περίσσεια οξυγόνου.</a:t>
            </a:r>
            <a:endParaRPr lang="el-GR" sz="2400" dirty="0">
              <a:solidFill>
                <a:srgbClr val="2B3616"/>
              </a:solidFill>
            </a:endParaRP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7" name="Ορθογώνιο 6"/>
          <p:cNvSpPr/>
          <p:nvPr/>
        </p:nvSpPr>
        <p:spPr>
          <a:xfrm>
            <a:off x="23246" y="332656"/>
            <a:ext cx="5484858" cy="2554545"/>
          </a:xfrm>
          <a:prstGeom prst="rect">
            <a:avLst/>
          </a:prstGeom>
        </p:spPr>
        <p:txBody>
          <a:bodyPr wrap="square">
            <a:spAutoFit/>
          </a:bodyPr>
          <a:lstStyle/>
          <a:p>
            <a:r>
              <a:rPr lang="el-GR" sz="1600" dirty="0" smtClean="0">
                <a:solidFill>
                  <a:srgbClr val="2B3616"/>
                </a:solidFill>
              </a:rPr>
              <a:t>Η </a:t>
            </a:r>
            <a:r>
              <a:rPr lang="el-GR" sz="1600" dirty="0">
                <a:solidFill>
                  <a:srgbClr val="2B3616"/>
                </a:solidFill>
              </a:rPr>
              <a:t>αισθητή θερμότητα </a:t>
            </a:r>
            <a:r>
              <a:rPr lang="el-GR" sz="1600" dirty="0" smtClean="0">
                <a:solidFill>
                  <a:srgbClr val="2B3616"/>
                </a:solidFill>
              </a:rPr>
              <a:t>του αέρα καύσης, υπολογίζεται ως εξής. Στην είσοδο του συμπιεστή του στροβίλου:</a:t>
            </a:r>
          </a:p>
          <a:p>
            <a:endParaRPr lang="el-GR" sz="800" dirty="0">
              <a:solidFill>
                <a:srgbClr val="2B3616"/>
              </a:solidFill>
            </a:endParaRPr>
          </a:p>
          <a:p>
            <a:r>
              <a:rPr lang="el-GR" sz="1600" dirty="0">
                <a:solidFill>
                  <a:srgbClr val="2B3616"/>
                </a:solidFill>
              </a:rPr>
              <a:t>Κατάσταση 1:	Τ1 = 298 Κ	=&gt;  </a:t>
            </a:r>
            <a:r>
              <a:rPr lang="el-GR" sz="1600" dirty="0" smtClean="0">
                <a:solidFill>
                  <a:srgbClr val="2B3616"/>
                </a:solidFill>
              </a:rPr>
              <a:t>	</a:t>
            </a:r>
            <a:r>
              <a:rPr lang="en-US" sz="1600" dirty="0" smtClean="0">
                <a:solidFill>
                  <a:srgbClr val="2B3616"/>
                </a:solidFill>
              </a:rPr>
              <a:t>h</a:t>
            </a:r>
            <a:r>
              <a:rPr lang="el-GR" sz="1600" dirty="0">
                <a:solidFill>
                  <a:srgbClr val="2B3616"/>
                </a:solidFill>
              </a:rPr>
              <a:t>1 = 298,</a:t>
            </a:r>
            <a:r>
              <a:rPr lang="en-US" sz="1600" dirty="0">
                <a:solidFill>
                  <a:srgbClr val="2B3616"/>
                </a:solidFill>
              </a:rPr>
              <a:t>18</a:t>
            </a:r>
            <a:r>
              <a:rPr lang="el-GR" sz="1600" dirty="0">
                <a:solidFill>
                  <a:srgbClr val="2B3616"/>
                </a:solidFill>
              </a:rPr>
              <a:t> </a:t>
            </a:r>
            <a:r>
              <a:rPr lang="en-US" sz="1600" dirty="0">
                <a:solidFill>
                  <a:srgbClr val="2B3616"/>
                </a:solidFill>
              </a:rPr>
              <a:t>kJ</a:t>
            </a:r>
            <a:r>
              <a:rPr lang="el-GR" sz="1600" dirty="0">
                <a:solidFill>
                  <a:srgbClr val="2B3616"/>
                </a:solidFill>
              </a:rPr>
              <a:t>/</a:t>
            </a:r>
            <a:r>
              <a:rPr lang="en-US" sz="1600" dirty="0" smtClean="0">
                <a:solidFill>
                  <a:srgbClr val="2B3616"/>
                </a:solidFill>
              </a:rPr>
              <a:t>kg</a:t>
            </a:r>
            <a:endParaRPr lang="el-GR" sz="1600" dirty="0" smtClean="0">
              <a:solidFill>
                <a:srgbClr val="2B3616"/>
              </a:solidFill>
            </a:endParaRPr>
          </a:p>
          <a:p>
            <a:r>
              <a:rPr lang="el-GR" sz="1600" dirty="0">
                <a:solidFill>
                  <a:srgbClr val="2B3616"/>
                </a:solidFill>
              </a:rPr>
              <a:t>	</a:t>
            </a:r>
            <a:r>
              <a:rPr lang="el-GR" sz="1600" dirty="0" smtClean="0">
                <a:solidFill>
                  <a:srgbClr val="2B3616"/>
                </a:solidFill>
              </a:rPr>
              <a:t>			</a:t>
            </a:r>
            <a:r>
              <a:rPr lang="en-US" sz="1600" dirty="0" err="1" smtClean="0">
                <a:solidFill>
                  <a:srgbClr val="2B3616"/>
                </a:solidFill>
              </a:rPr>
              <a:t>Pr</a:t>
            </a:r>
            <a:r>
              <a:rPr lang="el-GR" sz="1600" dirty="0">
                <a:solidFill>
                  <a:srgbClr val="2B3616"/>
                </a:solidFill>
              </a:rPr>
              <a:t>1 = 1,354</a:t>
            </a:r>
            <a:r>
              <a:rPr lang="en-US" sz="1600" dirty="0">
                <a:solidFill>
                  <a:srgbClr val="2B3616"/>
                </a:solidFill>
              </a:rPr>
              <a:t>3</a:t>
            </a:r>
            <a:endParaRPr lang="el-GR" sz="1600" dirty="0">
              <a:solidFill>
                <a:srgbClr val="2B3616"/>
              </a:solidFill>
            </a:endParaRPr>
          </a:p>
          <a:p>
            <a:r>
              <a:rPr lang="el-GR" sz="800" dirty="0">
                <a:solidFill>
                  <a:srgbClr val="2B3616"/>
                </a:solidFill>
              </a:rPr>
              <a:t> </a:t>
            </a:r>
          </a:p>
          <a:p>
            <a:r>
              <a:rPr lang="el-GR" sz="1600" dirty="0">
                <a:solidFill>
                  <a:srgbClr val="2B3616"/>
                </a:solidFill>
              </a:rPr>
              <a:t>Κατάσταση 2:	</a:t>
            </a:r>
            <a:r>
              <a:rPr lang="en-US" sz="1600" dirty="0" err="1">
                <a:solidFill>
                  <a:srgbClr val="2B3616"/>
                </a:solidFill>
              </a:rPr>
              <a:t>Pr</a:t>
            </a:r>
            <a:r>
              <a:rPr lang="el-GR" sz="1600" dirty="0">
                <a:solidFill>
                  <a:srgbClr val="2B3616"/>
                </a:solidFill>
              </a:rPr>
              <a:t>2 = 10 </a:t>
            </a:r>
            <a:r>
              <a:rPr lang="en-US" sz="1600" dirty="0" smtClean="0">
                <a:solidFill>
                  <a:srgbClr val="2B3616"/>
                </a:solidFill>
              </a:rPr>
              <a:t>x</a:t>
            </a:r>
            <a:r>
              <a:rPr lang="el-GR" sz="1600" dirty="0" smtClean="0">
                <a:solidFill>
                  <a:srgbClr val="2B3616"/>
                </a:solidFill>
              </a:rPr>
              <a:t> </a:t>
            </a:r>
            <a:r>
              <a:rPr lang="el-GR" sz="1600" dirty="0">
                <a:solidFill>
                  <a:srgbClr val="2B3616"/>
                </a:solidFill>
              </a:rPr>
              <a:t>1,354</a:t>
            </a:r>
            <a:r>
              <a:rPr lang="en-US" sz="1600" dirty="0">
                <a:solidFill>
                  <a:srgbClr val="2B3616"/>
                </a:solidFill>
              </a:rPr>
              <a:t>3</a:t>
            </a:r>
            <a:r>
              <a:rPr lang="el-GR" sz="1600" dirty="0">
                <a:solidFill>
                  <a:srgbClr val="2B3616"/>
                </a:solidFill>
              </a:rPr>
              <a:t> = 13,54</a:t>
            </a:r>
            <a:r>
              <a:rPr lang="en-US" sz="1600" dirty="0">
                <a:solidFill>
                  <a:srgbClr val="2B3616"/>
                </a:solidFill>
              </a:rPr>
              <a:t>3 	</a:t>
            </a:r>
          </a:p>
          <a:p>
            <a:r>
              <a:rPr lang="en-US" sz="1600" dirty="0">
                <a:solidFill>
                  <a:srgbClr val="2B3616"/>
                </a:solidFill>
              </a:rPr>
              <a:t>		h</a:t>
            </a:r>
            <a:r>
              <a:rPr lang="el-GR" sz="1600" dirty="0">
                <a:solidFill>
                  <a:srgbClr val="2B3616"/>
                </a:solidFill>
              </a:rPr>
              <a:t>2</a:t>
            </a:r>
            <a:r>
              <a:rPr lang="en-US" sz="1600" dirty="0">
                <a:solidFill>
                  <a:srgbClr val="2B3616"/>
                </a:solidFill>
              </a:rPr>
              <a:t>s</a:t>
            </a:r>
            <a:r>
              <a:rPr lang="el-GR" sz="1600" dirty="0">
                <a:solidFill>
                  <a:srgbClr val="2B3616"/>
                </a:solidFill>
              </a:rPr>
              <a:t> = 57</a:t>
            </a:r>
            <a:r>
              <a:rPr lang="en-US" sz="1600" dirty="0">
                <a:solidFill>
                  <a:srgbClr val="2B3616"/>
                </a:solidFill>
              </a:rPr>
              <a:t>5</a:t>
            </a:r>
            <a:r>
              <a:rPr lang="el-GR" sz="1600" dirty="0">
                <a:solidFill>
                  <a:srgbClr val="2B3616"/>
                </a:solidFill>
              </a:rPr>
              <a:t>,</a:t>
            </a:r>
            <a:r>
              <a:rPr lang="en-US" sz="1600" dirty="0">
                <a:solidFill>
                  <a:srgbClr val="2B3616"/>
                </a:solidFill>
              </a:rPr>
              <a:t>59+(575,59-565,17)*(</a:t>
            </a:r>
            <a:r>
              <a:rPr lang="en-US" sz="1600" dirty="0" smtClean="0">
                <a:solidFill>
                  <a:srgbClr val="2B3616"/>
                </a:solidFill>
              </a:rPr>
              <a:t>13,50-</a:t>
            </a:r>
            <a:r>
              <a:rPr lang="el-GR" sz="1600" dirty="0" smtClean="0">
                <a:solidFill>
                  <a:srgbClr val="2B3616"/>
                </a:solidFill>
              </a:rPr>
              <a:t>		</a:t>
            </a:r>
            <a:r>
              <a:rPr lang="en-US" sz="1600" dirty="0" smtClean="0">
                <a:solidFill>
                  <a:srgbClr val="2B3616"/>
                </a:solidFill>
              </a:rPr>
              <a:t>13,543</a:t>
            </a:r>
            <a:r>
              <a:rPr lang="en-US" sz="1600" dirty="0">
                <a:solidFill>
                  <a:srgbClr val="2B3616"/>
                </a:solidFill>
              </a:rPr>
              <a:t>)/(13,50-12,66) = </a:t>
            </a:r>
            <a:r>
              <a:rPr lang="el-GR" sz="1600" dirty="0">
                <a:solidFill>
                  <a:srgbClr val="2B3616"/>
                </a:solidFill>
              </a:rPr>
              <a:t> </a:t>
            </a:r>
            <a:r>
              <a:rPr lang="en-US" sz="1600" dirty="0">
                <a:solidFill>
                  <a:srgbClr val="2B3616"/>
                </a:solidFill>
              </a:rPr>
              <a:t>575,05 kJ</a:t>
            </a:r>
            <a:r>
              <a:rPr lang="el-GR" sz="1600" dirty="0">
                <a:solidFill>
                  <a:srgbClr val="2B3616"/>
                </a:solidFill>
              </a:rPr>
              <a:t>/</a:t>
            </a:r>
            <a:r>
              <a:rPr lang="en-US" sz="1600" dirty="0">
                <a:solidFill>
                  <a:srgbClr val="2B3616"/>
                </a:solidFill>
              </a:rPr>
              <a:t>kg</a:t>
            </a:r>
            <a:endParaRPr lang="el-GR" sz="1600" dirty="0">
              <a:solidFill>
                <a:srgbClr val="2B3616"/>
              </a:solidFill>
            </a:endParaRPr>
          </a:p>
          <a:p>
            <a:r>
              <a:rPr lang="el-GR" sz="1600" dirty="0">
                <a:solidFill>
                  <a:srgbClr val="2B3616"/>
                </a:solidFill>
              </a:rPr>
              <a:t> </a:t>
            </a:r>
            <a:r>
              <a:rPr lang="en-US" sz="1600" dirty="0">
                <a:solidFill>
                  <a:srgbClr val="2B3616"/>
                </a:solidFill>
              </a:rPr>
              <a:t>		wins = 575,05-298,18 = 276,87 kJ/kg</a:t>
            </a:r>
          </a:p>
          <a:p>
            <a:r>
              <a:rPr lang="en-US" sz="1600" dirty="0">
                <a:solidFill>
                  <a:srgbClr val="2B3616"/>
                </a:solidFill>
              </a:rPr>
              <a:t>		win = 276,87/0,80 = 346,09 </a:t>
            </a:r>
            <a:r>
              <a:rPr lang="en-US" sz="1600" dirty="0" smtClean="0">
                <a:solidFill>
                  <a:srgbClr val="2B3616"/>
                </a:solidFill>
              </a:rPr>
              <a:t>kJ/kg</a:t>
            </a:r>
            <a:endParaRPr lang="en-US" sz="1600" dirty="0">
              <a:solidFill>
                <a:srgbClr val="2B3616"/>
              </a:solidFill>
            </a:endParaRPr>
          </a:p>
        </p:txBody>
      </p:sp>
      <p:pic>
        <p:nvPicPr>
          <p:cNvPr id="4" name="Εικόνα 3"/>
          <p:cNvPicPr>
            <a:picLocks noChangeAspect="1"/>
          </p:cNvPicPr>
          <p:nvPr/>
        </p:nvPicPr>
        <p:blipFill>
          <a:blip r:embed="rId2"/>
          <a:stretch>
            <a:fillRect/>
          </a:stretch>
        </p:blipFill>
        <p:spPr>
          <a:xfrm>
            <a:off x="5508104" y="116632"/>
            <a:ext cx="3491834" cy="235449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Ορθογώνιο 4"/>
          <p:cNvSpPr/>
          <p:nvPr/>
        </p:nvSpPr>
        <p:spPr>
          <a:xfrm>
            <a:off x="23396" y="2793174"/>
            <a:ext cx="9144032" cy="3539430"/>
          </a:xfrm>
          <a:prstGeom prst="rect">
            <a:avLst/>
          </a:prstGeom>
        </p:spPr>
        <p:txBody>
          <a:bodyPr wrap="square">
            <a:spAutoFit/>
          </a:bodyPr>
          <a:lstStyle/>
          <a:p>
            <a:r>
              <a:rPr lang="en-US" sz="1600" dirty="0">
                <a:solidFill>
                  <a:srgbClr val="2B3616"/>
                </a:solidFill>
              </a:rPr>
              <a:t>		h2 = 298,18+346,09 = 644,27 kJ/kg </a:t>
            </a:r>
            <a:r>
              <a:rPr lang="el-GR" sz="1600" b="1" dirty="0" smtClean="0">
                <a:solidFill>
                  <a:srgbClr val="2B3616"/>
                </a:solidFill>
              </a:rPr>
              <a:t>(ειδική αισθητή θερμότητα του αέρα καύσης)</a:t>
            </a:r>
            <a:endParaRPr lang="el-GR" sz="1600" b="1" dirty="0">
              <a:solidFill>
                <a:srgbClr val="2B3616"/>
              </a:solidFill>
            </a:endParaRPr>
          </a:p>
          <a:p>
            <a:endParaRPr lang="el-GR" sz="800" dirty="0">
              <a:solidFill>
                <a:srgbClr val="2B3616"/>
              </a:solidFill>
            </a:endParaRPr>
          </a:p>
          <a:p>
            <a:pPr algn="just"/>
            <a:r>
              <a:rPr lang="el-GR" sz="1600" dirty="0" smtClean="0">
                <a:solidFill>
                  <a:srgbClr val="2B3616"/>
                </a:solidFill>
              </a:rPr>
              <a:t>Οπότε</a:t>
            </a:r>
            <a:r>
              <a:rPr lang="el-GR" sz="1600" dirty="0">
                <a:solidFill>
                  <a:srgbClr val="2B3616"/>
                </a:solidFill>
              </a:rPr>
              <a:t>, </a:t>
            </a:r>
            <a:r>
              <a:rPr lang="el-GR" sz="1600" dirty="0" smtClean="0">
                <a:solidFill>
                  <a:srgbClr val="2B3616"/>
                </a:solidFill>
              </a:rPr>
              <a:t>από το ισοζύγιο ενέργειας του καυστήρα του </a:t>
            </a:r>
            <a:r>
              <a:rPr lang="el-GR" sz="1600" dirty="0" err="1" smtClean="0">
                <a:solidFill>
                  <a:srgbClr val="2B3616"/>
                </a:solidFill>
              </a:rPr>
              <a:t>αεριοστροβίλου</a:t>
            </a:r>
            <a:r>
              <a:rPr lang="el-GR" sz="1600" dirty="0" smtClean="0">
                <a:solidFill>
                  <a:srgbClr val="2B3616"/>
                </a:solidFill>
              </a:rPr>
              <a:t>, υπολογίζεται η αισθητή θερμότητα που περιέχεται στα </a:t>
            </a:r>
            <a:r>
              <a:rPr lang="el-GR" sz="1600" dirty="0" err="1">
                <a:solidFill>
                  <a:srgbClr val="2B3616"/>
                </a:solidFill>
              </a:rPr>
              <a:t>απαέρια</a:t>
            </a:r>
            <a:r>
              <a:rPr lang="el-GR" sz="1600" dirty="0">
                <a:solidFill>
                  <a:srgbClr val="2B3616"/>
                </a:solidFill>
              </a:rPr>
              <a:t> </a:t>
            </a:r>
            <a:r>
              <a:rPr lang="el-GR" sz="1600" dirty="0" smtClean="0">
                <a:solidFill>
                  <a:srgbClr val="2B3616"/>
                </a:solidFill>
              </a:rPr>
              <a:t>του καυστήρα (Κατάσταση 3 του </a:t>
            </a:r>
            <a:r>
              <a:rPr lang="el-GR" sz="1600" dirty="0" err="1" smtClean="0">
                <a:solidFill>
                  <a:srgbClr val="2B3616"/>
                </a:solidFill>
              </a:rPr>
              <a:t>αεριοστροβίλου</a:t>
            </a:r>
            <a:r>
              <a:rPr lang="el-GR" sz="1600" dirty="0" smtClean="0">
                <a:solidFill>
                  <a:srgbClr val="2B3616"/>
                </a:solidFill>
              </a:rPr>
              <a:t>):</a:t>
            </a:r>
          </a:p>
          <a:p>
            <a:r>
              <a:rPr lang="el-GR" sz="800" dirty="0">
                <a:solidFill>
                  <a:srgbClr val="2B3616"/>
                </a:solidFill>
              </a:rPr>
              <a:t> </a:t>
            </a:r>
          </a:p>
          <a:p>
            <a:r>
              <a:rPr lang="el-GR" sz="1600" dirty="0" smtClean="0">
                <a:solidFill>
                  <a:srgbClr val="2B3616"/>
                </a:solidFill>
              </a:rPr>
              <a:t>1.326,1 </a:t>
            </a:r>
            <a:r>
              <a:rPr lang="el-GR" sz="1600" dirty="0">
                <a:solidFill>
                  <a:srgbClr val="2B3616"/>
                </a:solidFill>
              </a:rPr>
              <a:t>+ </a:t>
            </a:r>
            <a:r>
              <a:rPr lang="el-GR" sz="1600" dirty="0" smtClean="0">
                <a:solidFill>
                  <a:srgbClr val="2B3616"/>
                </a:solidFill>
              </a:rPr>
              <a:t>(Χ + 3,76Χ)</a:t>
            </a:r>
            <a:r>
              <a:rPr lang="en-US" sz="1600" dirty="0" smtClean="0">
                <a:solidFill>
                  <a:srgbClr val="2B3616"/>
                </a:solidFill>
              </a:rPr>
              <a:t>*0,029*644,27 + </a:t>
            </a:r>
            <a:r>
              <a:rPr lang="el-GR" sz="1600" dirty="0" smtClean="0">
                <a:solidFill>
                  <a:srgbClr val="2B3616"/>
                </a:solidFill>
              </a:rPr>
              <a:t>14.1</a:t>
            </a:r>
            <a:r>
              <a:rPr lang="en-US" sz="1600" dirty="0" smtClean="0">
                <a:solidFill>
                  <a:srgbClr val="2B3616"/>
                </a:solidFill>
              </a:rPr>
              <a:t>77,3</a:t>
            </a:r>
            <a:r>
              <a:rPr lang="el-GR" sz="1600" dirty="0" smtClean="0">
                <a:solidFill>
                  <a:srgbClr val="2B3616"/>
                </a:solidFill>
              </a:rPr>
              <a:t> </a:t>
            </a:r>
            <a:r>
              <a:rPr lang="el-GR" sz="1600" dirty="0">
                <a:solidFill>
                  <a:srgbClr val="2B3616"/>
                </a:solidFill>
              </a:rPr>
              <a:t>= </a:t>
            </a:r>
            <a:r>
              <a:rPr lang="en-US" sz="1600" dirty="0" smtClean="0">
                <a:solidFill>
                  <a:srgbClr val="2B3616"/>
                </a:solidFill>
              </a:rPr>
              <a:t>38,58*</a:t>
            </a:r>
            <a:r>
              <a:rPr lang="el-GR" sz="1600" dirty="0" smtClean="0">
                <a:solidFill>
                  <a:srgbClr val="2B3616"/>
                </a:solidFill>
              </a:rPr>
              <a:t>[0,043</a:t>
            </a:r>
            <a:r>
              <a:rPr lang="en-US" sz="1600" dirty="0" smtClean="0">
                <a:solidFill>
                  <a:srgbClr val="2B3616"/>
                </a:solidFill>
              </a:rPr>
              <a:t>*</a:t>
            </a:r>
            <a:r>
              <a:rPr lang="el-GR" sz="1600" dirty="0" smtClean="0">
                <a:solidFill>
                  <a:srgbClr val="2B3616"/>
                </a:solidFill>
              </a:rPr>
              <a:t>(Τ</a:t>
            </a:r>
            <a:r>
              <a:rPr lang="en-US" sz="1600" dirty="0" smtClean="0">
                <a:solidFill>
                  <a:srgbClr val="2B3616"/>
                </a:solidFill>
              </a:rPr>
              <a:t>-</a:t>
            </a:r>
            <a:r>
              <a:rPr lang="el-GR" sz="1600" dirty="0" smtClean="0">
                <a:solidFill>
                  <a:srgbClr val="2B3616"/>
                </a:solidFill>
              </a:rPr>
              <a:t>298)+(</a:t>
            </a:r>
            <a:r>
              <a:rPr lang="el-GR" sz="1600" dirty="0">
                <a:solidFill>
                  <a:srgbClr val="2B3616"/>
                </a:solidFill>
              </a:rPr>
              <a:t>1,15/2</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-5</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n-US" sz="1600" dirty="0" smtClean="0">
                <a:solidFill>
                  <a:srgbClr val="2B3616"/>
                </a:solidFill>
              </a:rPr>
              <a:t>-</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38,7</a:t>
            </a:r>
            <a:r>
              <a:rPr lang="el-GR" sz="1600" dirty="0" smtClean="0">
                <a:solidFill>
                  <a:srgbClr val="2B3616"/>
                </a:solidFill>
              </a:rPr>
              <a:t>+3,76Χ)</a:t>
            </a:r>
            <a:r>
              <a:rPr lang="en-US" sz="1600" dirty="0" smtClean="0">
                <a:solidFill>
                  <a:srgbClr val="2B3616"/>
                </a:solidFill>
              </a:rPr>
              <a:t>x</a:t>
            </a:r>
            <a:r>
              <a:rPr lang="el-GR" sz="1600" dirty="0" smtClean="0">
                <a:solidFill>
                  <a:srgbClr val="2B3616"/>
                </a:solidFill>
              </a:rPr>
              <a:t>[0,027</a:t>
            </a:r>
            <a:r>
              <a:rPr lang="en-US" sz="1600" dirty="0" smtClean="0">
                <a:solidFill>
                  <a:srgbClr val="2B3616"/>
                </a:solidFill>
              </a:rPr>
              <a:t>x</a:t>
            </a:r>
            <a:r>
              <a:rPr lang="el-GR" sz="1600" dirty="0" smtClean="0">
                <a:solidFill>
                  <a:srgbClr val="2B3616"/>
                </a:solidFill>
              </a:rPr>
              <a:t>(Τ</a:t>
            </a:r>
            <a:r>
              <a:rPr lang="en-US" sz="1600" dirty="0" smtClean="0">
                <a:solidFill>
                  <a:srgbClr val="2B3616"/>
                </a:solidFill>
              </a:rPr>
              <a:t>-</a:t>
            </a:r>
            <a:r>
              <a:rPr lang="el-GR" sz="1600" dirty="0" smtClean="0">
                <a:solidFill>
                  <a:srgbClr val="2B3616"/>
                </a:solidFill>
              </a:rPr>
              <a:t>298)+(4,18/2)</a:t>
            </a:r>
            <a:r>
              <a:rPr lang="en-US" sz="1600" dirty="0" smtClean="0">
                <a:solidFill>
                  <a:srgbClr val="2B3616"/>
                </a:solidFill>
              </a:rPr>
              <a:t>x</a:t>
            </a:r>
            <a:r>
              <a:rPr lang="el-GR" sz="1600" dirty="0" smtClean="0">
                <a:solidFill>
                  <a:srgbClr val="2B3616"/>
                </a:solidFill>
              </a:rPr>
              <a:t>10</a:t>
            </a:r>
            <a:r>
              <a:rPr lang="el-GR" sz="1600" baseline="30000" dirty="0" smtClean="0">
                <a:solidFill>
                  <a:srgbClr val="2B3616"/>
                </a:solidFill>
              </a:rPr>
              <a:t>-6</a:t>
            </a:r>
            <a:r>
              <a:rPr lang="en-US" sz="1600" dirty="0" smtClean="0">
                <a:solidFill>
                  <a:srgbClr val="2B3616"/>
                </a:solidFill>
              </a:rPr>
              <a:t>*</a:t>
            </a:r>
            <a:r>
              <a:rPr lang="el-GR" sz="1600" dirty="0" smtClean="0">
                <a:solidFill>
                  <a:srgbClr val="2B3616"/>
                </a:solidFill>
              </a:rPr>
              <a:t>(</a:t>
            </a:r>
            <a:r>
              <a:rPr lang="el-GR" sz="1600" dirty="0">
                <a:solidFill>
                  <a:srgbClr val="2B3616"/>
                </a:solidFill>
              </a:rPr>
              <a:t>Τ</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l-GR" sz="1600" dirty="0">
                <a:solidFill>
                  <a:srgbClr val="2B3616"/>
                </a:solidFill>
              </a:rPr>
              <a:t>(</a:t>
            </a:r>
            <a:r>
              <a:rPr lang="el-GR" sz="1600" dirty="0" smtClean="0">
                <a:solidFill>
                  <a:srgbClr val="2B3616"/>
                </a:solidFill>
              </a:rPr>
              <a:t>Χ</a:t>
            </a:r>
            <a:r>
              <a:rPr lang="en-US" sz="1600" dirty="0" smtClean="0">
                <a:solidFill>
                  <a:srgbClr val="2B3616"/>
                </a:solidFill>
              </a:rPr>
              <a:t>-28,06</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[0,035</a:t>
            </a:r>
            <a:r>
              <a:rPr lang="en-US" sz="1600" dirty="0" smtClean="0">
                <a:solidFill>
                  <a:srgbClr val="2B3616"/>
                </a:solidFill>
              </a:rPr>
              <a:t>*</a:t>
            </a:r>
            <a:r>
              <a:rPr lang="el-GR" sz="1600" dirty="0" smtClean="0">
                <a:solidFill>
                  <a:srgbClr val="2B3616"/>
                </a:solidFill>
              </a:rPr>
              <a:t>(Τ–298)+(</a:t>
            </a:r>
            <a:r>
              <a:rPr lang="el-GR" sz="1600" dirty="0">
                <a:solidFill>
                  <a:srgbClr val="2B3616"/>
                </a:solidFill>
              </a:rPr>
              <a:t>1,08/2</a:t>
            </a:r>
            <a:r>
              <a:rPr lang="el-GR" sz="1600" dirty="0" smtClean="0">
                <a:solidFill>
                  <a:srgbClr val="2B3616"/>
                </a:solidFill>
              </a:rPr>
              <a:t>)</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-6</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a:t>
            </a:r>
          </a:p>
          <a:p>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24,17*</a:t>
            </a:r>
            <a:r>
              <a:rPr lang="el-GR" sz="1600" dirty="0" smtClean="0">
                <a:solidFill>
                  <a:srgbClr val="2B3616"/>
                </a:solidFill>
              </a:rPr>
              <a:t>[0,034</a:t>
            </a:r>
            <a:r>
              <a:rPr lang="en-US" sz="1600" dirty="0" smtClean="0">
                <a:solidFill>
                  <a:srgbClr val="2B3616"/>
                </a:solidFill>
              </a:rPr>
              <a:t>*</a:t>
            </a:r>
            <a:r>
              <a:rPr lang="el-GR" sz="1600" dirty="0" smtClean="0">
                <a:solidFill>
                  <a:srgbClr val="2B3616"/>
                </a:solidFill>
              </a:rPr>
              <a:t>(Τ–298)+(6,28/2)</a:t>
            </a:r>
            <a:r>
              <a:rPr lang="en-US" sz="1600" dirty="0" smtClean="0">
                <a:solidFill>
                  <a:srgbClr val="2B3616"/>
                </a:solidFill>
              </a:rPr>
              <a:t>*</a:t>
            </a:r>
            <a:r>
              <a:rPr lang="el-GR" sz="1600" dirty="0" smtClean="0">
                <a:solidFill>
                  <a:srgbClr val="2B3616"/>
                </a:solidFill>
              </a:rPr>
              <a:t>10</a:t>
            </a:r>
            <a:r>
              <a:rPr lang="el-GR" sz="1600" baseline="30000" dirty="0" smtClean="0">
                <a:solidFill>
                  <a:srgbClr val="2B3616"/>
                </a:solidFill>
              </a:rPr>
              <a:t>-7</a:t>
            </a:r>
            <a:r>
              <a:rPr lang="el-GR" sz="1600" dirty="0" smtClean="0">
                <a:solidFill>
                  <a:srgbClr val="2B3616"/>
                </a:solidFill>
              </a:rPr>
              <a:t> </a:t>
            </a:r>
            <a:r>
              <a:rPr lang="en-US" sz="1600" dirty="0" smtClean="0">
                <a:solidFill>
                  <a:srgbClr val="2B3616"/>
                </a:solidFill>
              </a:rPr>
              <a:t>*</a:t>
            </a:r>
            <a:r>
              <a:rPr lang="el-GR" sz="1600" dirty="0" smtClean="0">
                <a:solidFill>
                  <a:srgbClr val="2B3616"/>
                </a:solidFill>
              </a:rPr>
              <a:t>(Τ</a:t>
            </a:r>
            <a:r>
              <a:rPr lang="el-GR" sz="1600" baseline="30000" dirty="0" smtClean="0">
                <a:solidFill>
                  <a:srgbClr val="2B3616"/>
                </a:solidFill>
              </a:rPr>
              <a:t>2</a:t>
            </a:r>
            <a:r>
              <a:rPr lang="el-GR" sz="1600" dirty="0" smtClean="0">
                <a:solidFill>
                  <a:srgbClr val="2B3616"/>
                </a:solidFill>
              </a:rPr>
              <a:t>–298</a:t>
            </a:r>
            <a:r>
              <a:rPr lang="el-GR" sz="1600" baseline="30000" dirty="0" smtClean="0">
                <a:solidFill>
                  <a:srgbClr val="2B3616"/>
                </a:solidFill>
              </a:rPr>
              <a:t>2</a:t>
            </a:r>
            <a:r>
              <a:rPr lang="el-GR" sz="1600" dirty="0">
                <a:solidFill>
                  <a:srgbClr val="2B3616"/>
                </a:solidFill>
              </a:rPr>
              <a:t>)] </a:t>
            </a:r>
          </a:p>
          <a:p>
            <a:r>
              <a:rPr lang="el-GR" sz="800" dirty="0">
                <a:solidFill>
                  <a:srgbClr val="2B3616"/>
                </a:solidFill>
              </a:rPr>
              <a:t> </a:t>
            </a:r>
          </a:p>
          <a:p>
            <a:pPr algn="just"/>
            <a:r>
              <a:rPr lang="el-GR" sz="1600" dirty="0" smtClean="0">
                <a:solidFill>
                  <a:srgbClr val="2B3616"/>
                </a:solidFill>
              </a:rPr>
              <a:t>όπου 0,029 </a:t>
            </a:r>
            <a:r>
              <a:rPr lang="en-US" sz="1600" dirty="0" smtClean="0">
                <a:solidFill>
                  <a:srgbClr val="2B3616"/>
                </a:solidFill>
              </a:rPr>
              <a:t>kg/</a:t>
            </a:r>
            <a:r>
              <a:rPr lang="en-US" sz="1600" dirty="0" err="1" smtClean="0">
                <a:solidFill>
                  <a:srgbClr val="2B3616"/>
                </a:solidFill>
              </a:rPr>
              <a:t>mol</a:t>
            </a:r>
            <a:r>
              <a:rPr lang="el-GR" sz="1600" dirty="0" smtClean="0">
                <a:solidFill>
                  <a:srgbClr val="2B3616"/>
                </a:solidFill>
              </a:rPr>
              <a:t> το μοριακό βάρος του αέρα (0,21*32+0,79*28 = 29 </a:t>
            </a:r>
            <a:r>
              <a:rPr lang="en-US" sz="1600" dirty="0" smtClean="0">
                <a:solidFill>
                  <a:srgbClr val="2B3616"/>
                </a:solidFill>
              </a:rPr>
              <a:t>gr/</a:t>
            </a:r>
            <a:r>
              <a:rPr lang="en-US" sz="1600" dirty="0" err="1" smtClean="0">
                <a:solidFill>
                  <a:srgbClr val="2B3616"/>
                </a:solidFill>
              </a:rPr>
              <a:t>mol</a:t>
            </a:r>
            <a:r>
              <a:rPr lang="en-US" sz="1600" dirty="0" smtClean="0">
                <a:solidFill>
                  <a:srgbClr val="2B3616"/>
                </a:solidFill>
              </a:rPr>
              <a:t> = 0,029 kg/</a:t>
            </a:r>
            <a:r>
              <a:rPr lang="en-US" sz="1600" dirty="0" err="1" smtClean="0">
                <a:solidFill>
                  <a:srgbClr val="2B3616"/>
                </a:solidFill>
              </a:rPr>
              <a:t>mol</a:t>
            </a:r>
            <a:r>
              <a:rPr lang="en-US" sz="1600" dirty="0" smtClean="0">
                <a:solidFill>
                  <a:srgbClr val="2B3616"/>
                </a:solidFill>
              </a:rPr>
              <a:t>)</a:t>
            </a:r>
            <a:r>
              <a:rPr lang="el-GR" sz="1600" dirty="0">
                <a:solidFill>
                  <a:srgbClr val="2B3616"/>
                </a:solidFill>
              </a:rPr>
              <a:t>, (Χ + 3,76Χ)</a:t>
            </a:r>
            <a:r>
              <a:rPr lang="en-US" sz="1600" dirty="0">
                <a:solidFill>
                  <a:srgbClr val="2B3616"/>
                </a:solidFill>
              </a:rPr>
              <a:t>*</a:t>
            </a:r>
            <a:r>
              <a:rPr lang="en-US" sz="1600" dirty="0" smtClean="0">
                <a:solidFill>
                  <a:srgbClr val="2B3616"/>
                </a:solidFill>
              </a:rPr>
              <a:t>0,029</a:t>
            </a:r>
            <a:r>
              <a:rPr lang="el-GR" sz="1600" dirty="0" smtClean="0">
                <a:solidFill>
                  <a:srgbClr val="2B3616"/>
                </a:solidFill>
              </a:rPr>
              <a:t> τα </a:t>
            </a:r>
            <a:r>
              <a:rPr lang="en-US" sz="1600" dirty="0" smtClean="0">
                <a:solidFill>
                  <a:srgbClr val="2B3616"/>
                </a:solidFill>
              </a:rPr>
              <a:t>kg </a:t>
            </a:r>
            <a:r>
              <a:rPr lang="el-GR" sz="1600" dirty="0" smtClean="0">
                <a:solidFill>
                  <a:srgbClr val="2B3616"/>
                </a:solidFill>
              </a:rPr>
              <a:t>αέρα καύσης ανά </a:t>
            </a:r>
            <a:r>
              <a:rPr lang="en-US" sz="1600" dirty="0" smtClean="0">
                <a:solidFill>
                  <a:srgbClr val="2B3616"/>
                </a:solidFill>
              </a:rPr>
              <a:t>kg</a:t>
            </a:r>
            <a:r>
              <a:rPr lang="el-GR" sz="1600" dirty="0" smtClean="0">
                <a:solidFill>
                  <a:srgbClr val="2B3616"/>
                </a:solidFill>
              </a:rPr>
              <a:t> τροφοδοτούμενης βιομάζας</a:t>
            </a:r>
            <a:r>
              <a:rPr lang="en-US" sz="1600" dirty="0" smtClean="0">
                <a:solidFill>
                  <a:srgbClr val="2B3616"/>
                </a:solidFill>
              </a:rPr>
              <a:t> </a:t>
            </a:r>
            <a:r>
              <a:rPr lang="el-GR" sz="1600" dirty="0">
                <a:solidFill>
                  <a:srgbClr val="2B3616"/>
                </a:solidFill>
              </a:rPr>
              <a:t>και (Χ + 3,76Χ)</a:t>
            </a:r>
            <a:r>
              <a:rPr lang="en-US" sz="1600" dirty="0">
                <a:solidFill>
                  <a:srgbClr val="2B3616"/>
                </a:solidFill>
              </a:rPr>
              <a:t>*0,029*644,27 </a:t>
            </a:r>
            <a:r>
              <a:rPr lang="el-GR" sz="1600" dirty="0" smtClean="0">
                <a:solidFill>
                  <a:srgbClr val="2B3616"/>
                </a:solidFill>
              </a:rPr>
              <a:t>η αισθητή θερμότητα του αέρα καύσης, στην είσοδο του καυστήρα, ανά </a:t>
            </a:r>
            <a:r>
              <a:rPr lang="en-US" sz="1600" dirty="0" smtClean="0">
                <a:solidFill>
                  <a:srgbClr val="2B3616"/>
                </a:solidFill>
              </a:rPr>
              <a:t>kg</a:t>
            </a:r>
            <a:r>
              <a:rPr lang="el-GR" sz="1600" dirty="0" smtClean="0">
                <a:solidFill>
                  <a:srgbClr val="2B3616"/>
                </a:solidFill>
              </a:rPr>
              <a:t> τροφοδοτούμενης βιομάζας. Όμως, η θερμοκρασία στο ρεύμα 3 θα πρέπει να είναι Τ3 = 1400 </a:t>
            </a:r>
            <a:r>
              <a:rPr lang="en-US" sz="1600" baseline="30000" dirty="0" err="1" smtClean="0">
                <a:solidFill>
                  <a:srgbClr val="2B3616"/>
                </a:solidFill>
              </a:rPr>
              <a:t>o</a:t>
            </a:r>
            <a:r>
              <a:rPr lang="en-US" sz="1600" dirty="0" err="1" smtClean="0">
                <a:solidFill>
                  <a:srgbClr val="2B3616"/>
                </a:solidFill>
              </a:rPr>
              <a:t>C</a:t>
            </a:r>
            <a:r>
              <a:rPr lang="en-US" sz="1600" dirty="0" smtClean="0">
                <a:solidFill>
                  <a:srgbClr val="2B3616"/>
                </a:solidFill>
              </a:rPr>
              <a:t>, </a:t>
            </a:r>
            <a:r>
              <a:rPr lang="el-GR" sz="1600" dirty="0" smtClean="0">
                <a:solidFill>
                  <a:srgbClr val="2B3616"/>
                </a:solidFill>
              </a:rPr>
              <a:t>οπότε από το ισοζύγιο του καυστήρα μπορεί να υπολογιστεί το Χ:</a:t>
            </a:r>
            <a:endParaRPr lang="en-US" sz="1600" dirty="0" smtClean="0">
              <a:solidFill>
                <a:srgbClr val="2B3616"/>
              </a:solidFill>
            </a:endParaRPr>
          </a:p>
          <a:p>
            <a:endParaRPr lang="el-GR" sz="800" dirty="0">
              <a:solidFill>
                <a:srgbClr val="2B3616"/>
              </a:solidFill>
            </a:endParaRPr>
          </a:p>
        </p:txBody>
      </p:sp>
    </p:spTree>
    <p:extLst>
      <p:ext uri="{BB962C8B-B14F-4D97-AF65-F5344CB8AC3E}">
        <p14:creationId xmlns:p14="http://schemas.microsoft.com/office/powerpoint/2010/main" val="2139960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10" name="Ορθογώνιο 9"/>
          <p:cNvSpPr/>
          <p:nvPr/>
        </p:nvSpPr>
        <p:spPr>
          <a:xfrm>
            <a:off x="-32" y="304800"/>
            <a:ext cx="9144032" cy="6370975"/>
          </a:xfrm>
          <a:prstGeom prst="rect">
            <a:avLst/>
          </a:prstGeom>
        </p:spPr>
        <p:txBody>
          <a:bodyPr wrap="square">
            <a:spAutoFit/>
          </a:bodyPr>
          <a:lstStyle/>
          <a:p>
            <a:r>
              <a:rPr lang="el-GR" sz="1600" dirty="0" smtClean="0">
                <a:solidFill>
                  <a:srgbClr val="2B3616"/>
                </a:solidFill>
              </a:rPr>
              <a:t>15.</a:t>
            </a:r>
            <a:r>
              <a:rPr lang="en-US" sz="1600" dirty="0" smtClean="0">
                <a:solidFill>
                  <a:srgbClr val="2B3616"/>
                </a:solidFill>
              </a:rPr>
              <a:t>503,4</a:t>
            </a:r>
            <a:r>
              <a:rPr lang="el-GR" sz="1600" dirty="0" smtClean="0">
                <a:solidFill>
                  <a:srgbClr val="2B3616"/>
                </a:solidFill>
              </a:rPr>
              <a:t>+88,93Χ</a:t>
            </a:r>
            <a:r>
              <a:rPr lang="el-GR" sz="1600" dirty="0">
                <a:solidFill>
                  <a:srgbClr val="2B3616"/>
                </a:solidFill>
              </a:rPr>
              <a:t>	= </a:t>
            </a:r>
            <a:r>
              <a:rPr lang="en-US" sz="1600" dirty="0" smtClean="0">
                <a:solidFill>
                  <a:srgbClr val="2B3616"/>
                </a:solidFill>
              </a:rPr>
              <a:t>38,58</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0,043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(1,15/2)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 </a:t>
            </a:r>
            <a:r>
              <a:rPr lang="el-GR" sz="1600" dirty="0">
                <a:solidFill>
                  <a:srgbClr val="2B3616"/>
                </a:solidFill>
              </a:rPr>
              <a:t>(</a:t>
            </a:r>
            <a:r>
              <a:rPr lang="en-US" sz="1600" dirty="0">
                <a:solidFill>
                  <a:srgbClr val="2B3616"/>
                </a:solidFill>
              </a:rPr>
              <a:t>38,7</a:t>
            </a:r>
            <a:r>
              <a:rPr lang="el-GR" sz="1600" dirty="0">
                <a:solidFill>
                  <a:srgbClr val="2B3616"/>
                </a:solidFill>
              </a:rPr>
              <a:t> + 3,76 Χ) </a:t>
            </a:r>
            <a:r>
              <a:rPr lang="en-US" sz="1600" dirty="0" smtClean="0">
                <a:solidFill>
                  <a:srgbClr val="2B3616"/>
                </a:solidFill>
              </a:rPr>
              <a:t>*</a:t>
            </a:r>
            <a:r>
              <a:rPr lang="el-GR" sz="1600" dirty="0" smtClean="0">
                <a:solidFill>
                  <a:srgbClr val="2B3616"/>
                </a:solidFill>
              </a:rPr>
              <a:t> [</a:t>
            </a:r>
            <a:r>
              <a:rPr lang="el-GR" sz="1600" dirty="0">
                <a:solidFill>
                  <a:srgbClr val="2B3616"/>
                </a:solidFill>
              </a:rPr>
              <a:t>0,027 </a:t>
            </a:r>
            <a:r>
              <a:rPr lang="en-US" sz="1600" dirty="0" smtClean="0">
                <a:solidFill>
                  <a:srgbClr val="2B3616"/>
                </a:solidFill>
              </a:rPr>
              <a:t>* </a:t>
            </a:r>
            <a:r>
              <a:rPr lang="el-GR" sz="1600" dirty="0">
                <a:solidFill>
                  <a:srgbClr val="2B3616"/>
                </a:solidFill>
              </a:rPr>
              <a:t>(1673 – 298) + (4,18/2)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n-US" sz="1600" dirty="0">
                <a:solidFill>
                  <a:srgbClr val="2B3616"/>
                </a:solidFill>
              </a:rPr>
              <a:t>	</a:t>
            </a:r>
            <a:r>
              <a:rPr lang="el-GR" sz="1600" dirty="0" smtClean="0">
                <a:solidFill>
                  <a:srgbClr val="2B3616"/>
                </a:solidFill>
              </a:rPr>
              <a:t>	+  </a:t>
            </a:r>
            <a:r>
              <a:rPr lang="el-GR" sz="1600" dirty="0">
                <a:solidFill>
                  <a:srgbClr val="2B3616"/>
                </a:solidFill>
              </a:rPr>
              <a:t>(Χ – </a:t>
            </a:r>
            <a:r>
              <a:rPr lang="en-US" sz="1600" dirty="0" smtClean="0">
                <a:solidFill>
                  <a:srgbClr val="2B3616"/>
                </a:solidFill>
              </a:rPr>
              <a:t>28,06</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0,035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(1,08/2)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n-US" sz="1600" dirty="0">
                <a:solidFill>
                  <a:srgbClr val="2B3616"/>
                </a:solidFill>
              </a:rPr>
              <a:t>	</a:t>
            </a:r>
            <a:r>
              <a:rPr lang="el-GR" sz="1600" dirty="0" smtClean="0">
                <a:solidFill>
                  <a:srgbClr val="2B3616"/>
                </a:solidFill>
              </a:rPr>
              <a:t>	+  </a:t>
            </a:r>
            <a:r>
              <a:rPr lang="en-US" sz="1600" dirty="0" smtClean="0">
                <a:solidFill>
                  <a:srgbClr val="2B3616"/>
                </a:solidFill>
              </a:rPr>
              <a:t>24,17</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0,034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 – 298) + (6,28/2)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-7</a:t>
            </a:r>
            <a:r>
              <a:rPr lang="el-GR" sz="1600" dirty="0">
                <a:solidFill>
                  <a:srgbClr val="2B3616"/>
                </a:solidFill>
              </a:rPr>
              <a:t> </a:t>
            </a:r>
            <a:r>
              <a:rPr lang="en-US" sz="1600" dirty="0" smtClean="0">
                <a:solidFill>
                  <a:srgbClr val="2B3616"/>
                </a:solidFill>
              </a:rPr>
              <a:t>*</a:t>
            </a:r>
            <a:r>
              <a:rPr lang="el-GR" sz="1600" dirty="0" smtClean="0">
                <a:solidFill>
                  <a:srgbClr val="2B3616"/>
                </a:solidFill>
              </a:rPr>
              <a:t> </a:t>
            </a:r>
            <a:r>
              <a:rPr lang="el-GR" sz="1600" dirty="0">
                <a:solidFill>
                  <a:srgbClr val="2B3616"/>
                </a:solidFill>
              </a:rPr>
              <a:t>(1673</a:t>
            </a:r>
            <a:r>
              <a:rPr lang="el-GR" sz="1600" baseline="30000" dirty="0">
                <a:solidFill>
                  <a:srgbClr val="2B3616"/>
                </a:solidFill>
              </a:rPr>
              <a:t>2</a:t>
            </a:r>
            <a:r>
              <a:rPr lang="el-GR" sz="1600" dirty="0">
                <a:solidFill>
                  <a:srgbClr val="2B3616"/>
                </a:solidFill>
              </a:rPr>
              <a:t> – 298</a:t>
            </a:r>
            <a:r>
              <a:rPr lang="el-GR" sz="1600" baseline="30000" dirty="0">
                <a:solidFill>
                  <a:srgbClr val="2B3616"/>
                </a:solidFill>
              </a:rPr>
              <a:t>2</a:t>
            </a:r>
            <a:r>
              <a:rPr lang="el-GR" sz="1600" dirty="0">
                <a:solidFill>
                  <a:srgbClr val="2B3616"/>
                </a:solidFill>
              </a:rPr>
              <a:t>)] =</a:t>
            </a:r>
          </a:p>
          <a:p>
            <a:r>
              <a:rPr lang="el-GR" sz="800" dirty="0">
                <a:solidFill>
                  <a:srgbClr val="2B3616"/>
                </a:solidFill>
              </a:rPr>
              <a:t>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38,58</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0,043 </a:t>
            </a:r>
            <a:r>
              <a:rPr lang="en-US" sz="1600" dirty="0" smtClean="0">
                <a:solidFill>
                  <a:srgbClr val="2B3616"/>
                </a:solidFill>
              </a:rPr>
              <a:t>* </a:t>
            </a:r>
            <a:r>
              <a:rPr lang="el-GR" sz="1600" dirty="0">
                <a:solidFill>
                  <a:srgbClr val="2B3616"/>
                </a:solidFill>
              </a:rPr>
              <a:t>1.375 + (1,15/2)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-5</a:t>
            </a:r>
            <a:r>
              <a:rPr lang="el-GR" sz="1600" dirty="0">
                <a:solidFill>
                  <a:srgbClr val="2B3616"/>
                </a:solidFill>
              </a:rPr>
              <a:t> </a:t>
            </a:r>
            <a:r>
              <a:rPr lang="en-US" sz="1600" dirty="0" smtClean="0">
                <a:solidFill>
                  <a:srgbClr val="2B3616"/>
                </a:solidFill>
              </a:rPr>
              <a:t>* </a:t>
            </a:r>
            <a:r>
              <a:rPr lang="el-GR" sz="1600" dirty="0">
                <a:solidFill>
                  <a:srgbClr val="2B3616"/>
                </a:solidFill>
              </a:rPr>
              <a:t>2.710.125] + </a:t>
            </a:r>
          </a:p>
          <a:p>
            <a:r>
              <a:rPr lang="en-US" sz="1600" dirty="0">
                <a:solidFill>
                  <a:srgbClr val="2B3616"/>
                </a:solidFill>
              </a:rPr>
              <a:t>	</a:t>
            </a:r>
            <a:r>
              <a:rPr lang="el-GR" sz="1600" dirty="0" smtClean="0">
                <a:solidFill>
                  <a:srgbClr val="2B3616"/>
                </a:solidFill>
              </a:rPr>
              <a:t>+ </a:t>
            </a:r>
            <a:r>
              <a:rPr lang="el-GR" sz="1600" dirty="0">
                <a:solidFill>
                  <a:srgbClr val="2B3616"/>
                </a:solidFill>
              </a:rPr>
              <a:t>(</a:t>
            </a:r>
            <a:r>
              <a:rPr lang="en-US" sz="1600" dirty="0">
                <a:solidFill>
                  <a:srgbClr val="2B3616"/>
                </a:solidFill>
              </a:rPr>
              <a:t>38,7</a:t>
            </a:r>
            <a:r>
              <a:rPr lang="el-GR" sz="1600" dirty="0">
                <a:solidFill>
                  <a:srgbClr val="2B3616"/>
                </a:solidFill>
              </a:rPr>
              <a:t> + 3,76 Χ) </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	</a:t>
            </a:r>
            <a:r>
              <a:rPr lang="el-GR" sz="1600" dirty="0" smtClean="0">
                <a:solidFill>
                  <a:srgbClr val="2B3616"/>
                </a:solidFill>
              </a:rPr>
              <a:t>[</a:t>
            </a:r>
            <a:r>
              <a:rPr lang="el-GR" sz="1600" dirty="0">
                <a:solidFill>
                  <a:srgbClr val="2B3616"/>
                </a:solidFill>
              </a:rPr>
              <a:t>0,027 </a:t>
            </a:r>
            <a:r>
              <a:rPr lang="en-US" sz="1600" dirty="0" smtClean="0">
                <a:solidFill>
                  <a:srgbClr val="2B3616"/>
                </a:solidFill>
              </a:rPr>
              <a:t>* </a:t>
            </a:r>
            <a:r>
              <a:rPr lang="el-GR" sz="1600" dirty="0">
                <a:solidFill>
                  <a:srgbClr val="2B3616"/>
                </a:solidFill>
              </a:rPr>
              <a:t>1.375 + (4,18/2)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n-US" sz="1600" dirty="0">
                <a:solidFill>
                  <a:srgbClr val="2B3616"/>
                </a:solidFill>
              </a:rPr>
              <a:t>	</a:t>
            </a:r>
            <a:r>
              <a:rPr lang="el-GR" sz="1600" dirty="0" smtClean="0">
                <a:solidFill>
                  <a:srgbClr val="2B3616"/>
                </a:solidFill>
              </a:rPr>
              <a:t>+  </a:t>
            </a:r>
            <a:r>
              <a:rPr lang="el-GR" sz="1600" dirty="0">
                <a:solidFill>
                  <a:srgbClr val="2B3616"/>
                </a:solidFill>
              </a:rPr>
              <a:t>(Χ – </a:t>
            </a:r>
            <a:r>
              <a:rPr lang="en-US" sz="1600" dirty="0" smtClean="0">
                <a:solidFill>
                  <a:srgbClr val="2B3616"/>
                </a:solidFill>
              </a:rPr>
              <a:t>28,06</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0,035 </a:t>
            </a:r>
            <a:r>
              <a:rPr lang="en-US" sz="1600" dirty="0" smtClean="0">
                <a:solidFill>
                  <a:srgbClr val="2B3616"/>
                </a:solidFill>
              </a:rPr>
              <a:t>* </a:t>
            </a:r>
            <a:r>
              <a:rPr lang="el-GR" sz="1600" dirty="0">
                <a:solidFill>
                  <a:srgbClr val="2B3616"/>
                </a:solidFill>
              </a:rPr>
              <a:t>1.375+ (1,08/2)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-6</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24,17</a:t>
            </a:r>
            <a:r>
              <a:rPr lang="el-GR" sz="1600" dirty="0" smtClean="0">
                <a:solidFill>
                  <a:srgbClr val="2B3616"/>
                </a:solidFill>
              </a:rPr>
              <a:t> </a:t>
            </a:r>
            <a:r>
              <a:rPr lang="en-US" sz="1600" dirty="0" smtClean="0">
                <a:solidFill>
                  <a:srgbClr val="2B3616"/>
                </a:solidFill>
              </a:rPr>
              <a:t>		* 	</a:t>
            </a:r>
            <a:r>
              <a:rPr lang="el-GR" sz="1600" dirty="0" smtClean="0">
                <a:solidFill>
                  <a:srgbClr val="2B3616"/>
                </a:solidFill>
              </a:rPr>
              <a:t>[</a:t>
            </a:r>
            <a:r>
              <a:rPr lang="el-GR" sz="1600" dirty="0">
                <a:solidFill>
                  <a:srgbClr val="2B3616"/>
                </a:solidFill>
              </a:rPr>
              <a:t>0,034 </a:t>
            </a:r>
            <a:r>
              <a:rPr lang="en-US" sz="1600" dirty="0" smtClean="0">
                <a:solidFill>
                  <a:srgbClr val="2B3616"/>
                </a:solidFill>
              </a:rPr>
              <a:t>* </a:t>
            </a:r>
            <a:r>
              <a:rPr lang="el-GR" sz="1600" dirty="0">
                <a:solidFill>
                  <a:srgbClr val="2B3616"/>
                </a:solidFill>
              </a:rPr>
              <a:t>1.375+ (6,28/2) </a:t>
            </a:r>
            <a:r>
              <a:rPr lang="en-US" sz="1600" dirty="0" smtClean="0">
                <a:solidFill>
                  <a:srgbClr val="2B3616"/>
                </a:solidFill>
              </a:rPr>
              <a:t>*</a:t>
            </a:r>
            <a:r>
              <a:rPr lang="el-GR" sz="1600" dirty="0" smtClean="0">
                <a:solidFill>
                  <a:srgbClr val="2B3616"/>
                </a:solidFill>
              </a:rPr>
              <a:t> </a:t>
            </a:r>
            <a:r>
              <a:rPr lang="el-GR" sz="1600" dirty="0">
                <a:solidFill>
                  <a:srgbClr val="2B3616"/>
                </a:solidFill>
              </a:rPr>
              <a:t>10</a:t>
            </a:r>
            <a:r>
              <a:rPr lang="el-GR" sz="1600" baseline="30000" dirty="0">
                <a:solidFill>
                  <a:srgbClr val="2B3616"/>
                </a:solidFill>
              </a:rPr>
              <a:t>-7</a:t>
            </a:r>
            <a:r>
              <a:rPr lang="el-GR" sz="1600" dirty="0">
                <a:solidFill>
                  <a:srgbClr val="2B3616"/>
                </a:solidFill>
              </a:rPr>
              <a:t> </a:t>
            </a:r>
            <a:r>
              <a:rPr lang="en-US" sz="1600" dirty="0" smtClean="0">
                <a:solidFill>
                  <a:srgbClr val="2B3616"/>
                </a:solidFill>
              </a:rPr>
              <a:t>* </a:t>
            </a:r>
            <a:r>
              <a:rPr lang="el-GR" sz="1600" dirty="0">
                <a:solidFill>
                  <a:srgbClr val="2B3616"/>
                </a:solidFill>
              </a:rPr>
              <a:t>2.710.125] =</a:t>
            </a:r>
          </a:p>
          <a:p>
            <a:r>
              <a:rPr lang="el-GR" sz="800" dirty="0">
                <a:solidFill>
                  <a:srgbClr val="2B3616"/>
                </a:solidFill>
              </a:rPr>
              <a:t> </a:t>
            </a:r>
          </a:p>
          <a:p>
            <a:r>
              <a:rPr lang="en-US" sz="1600" dirty="0">
                <a:solidFill>
                  <a:srgbClr val="2B3616"/>
                </a:solidFill>
              </a:rPr>
              <a:t>	</a:t>
            </a:r>
            <a:r>
              <a:rPr lang="el-GR" sz="1600" dirty="0" smtClean="0">
                <a:solidFill>
                  <a:srgbClr val="2B3616"/>
                </a:solidFill>
              </a:rPr>
              <a:t>= </a:t>
            </a:r>
            <a:r>
              <a:rPr lang="en-US" sz="1600" dirty="0" smtClean="0">
                <a:solidFill>
                  <a:srgbClr val="2B3616"/>
                </a:solidFill>
              </a:rPr>
              <a:t>2882,24+1655,94-1391,45</a:t>
            </a:r>
            <a:r>
              <a:rPr lang="el-GR" sz="1600" dirty="0" smtClean="0">
                <a:solidFill>
                  <a:srgbClr val="2B3616"/>
                </a:solidFill>
              </a:rPr>
              <a:t>+</a:t>
            </a:r>
            <a:r>
              <a:rPr lang="en-US" sz="1600" dirty="0" smtClean="0">
                <a:solidFill>
                  <a:srgbClr val="2B3616"/>
                </a:solidFill>
              </a:rPr>
              <a:t>1150,52</a:t>
            </a:r>
            <a:r>
              <a:rPr lang="el-GR" sz="1600" dirty="0" smtClean="0">
                <a:solidFill>
                  <a:srgbClr val="2B3616"/>
                </a:solidFill>
              </a:rPr>
              <a:t> </a:t>
            </a:r>
            <a:r>
              <a:rPr lang="el-GR" sz="1600" dirty="0">
                <a:solidFill>
                  <a:srgbClr val="2B3616"/>
                </a:solidFill>
              </a:rPr>
              <a:t>+ </a:t>
            </a:r>
            <a:r>
              <a:rPr lang="en-US" sz="1600" dirty="0" smtClean="0">
                <a:solidFill>
                  <a:srgbClr val="2B3616"/>
                </a:solidFill>
              </a:rPr>
              <a:t>160,88</a:t>
            </a:r>
            <a:r>
              <a:rPr lang="el-GR" sz="1600" dirty="0" smtClean="0">
                <a:solidFill>
                  <a:srgbClr val="2B3616"/>
                </a:solidFill>
              </a:rPr>
              <a:t>Χ </a:t>
            </a:r>
            <a:r>
              <a:rPr lang="el-GR" sz="1600" dirty="0">
                <a:solidFill>
                  <a:srgbClr val="2B3616"/>
                </a:solidFill>
              </a:rPr>
              <a:t>+ </a:t>
            </a:r>
            <a:r>
              <a:rPr lang="en-US" sz="1600" dirty="0" smtClean="0">
                <a:solidFill>
                  <a:srgbClr val="2B3616"/>
                </a:solidFill>
              </a:rPr>
              <a:t>49,59</a:t>
            </a:r>
            <a:r>
              <a:rPr lang="el-GR" sz="1600" dirty="0" smtClean="0">
                <a:solidFill>
                  <a:srgbClr val="2B3616"/>
                </a:solidFill>
              </a:rPr>
              <a:t>Χ </a:t>
            </a:r>
            <a:r>
              <a:rPr lang="el-GR" sz="1600" dirty="0">
                <a:solidFill>
                  <a:srgbClr val="2B3616"/>
                </a:solidFill>
                <a:sym typeface="Wingdings" panose="05000000000000000000" pitchFamily="2" charset="2"/>
              </a:rPr>
              <a:t></a:t>
            </a:r>
            <a:r>
              <a:rPr lang="en-US" sz="1600" dirty="0">
                <a:solidFill>
                  <a:srgbClr val="2B3616"/>
                </a:solidFill>
                <a:sym typeface="Wingdings" panose="05000000000000000000" pitchFamily="2" charset="2"/>
              </a:rPr>
              <a:t> </a:t>
            </a:r>
            <a:r>
              <a:rPr lang="el-GR" sz="1600" dirty="0">
                <a:solidFill>
                  <a:srgbClr val="2B3616"/>
                </a:solidFill>
              </a:rPr>
              <a:t> Χ = </a:t>
            </a:r>
            <a:r>
              <a:rPr lang="en-US" sz="1600" dirty="0" smtClean="0">
                <a:solidFill>
                  <a:srgbClr val="2B3616"/>
                </a:solidFill>
              </a:rPr>
              <a:t>92,2</a:t>
            </a:r>
            <a:r>
              <a:rPr lang="el-GR" sz="1600" dirty="0" smtClean="0">
                <a:solidFill>
                  <a:srgbClr val="2B3616"/>
                </a:solidFill>
              </a:rPr>
              <a:t> </a:t>
            </a:r>
            <a:r>
              <a:rPr lang="en-US" sz="1600" dirty="0" err="1" smtClean="0">
                <a:solidFill>
                  <a:srgbClr val="2B3616"/>
                </a:solidFill>
              </a:rPr>
              <a:t>mol</a:t>
            </a:r>
            <a:r>
              <a:rPr lang="en-US" sz="1600" dirty="0" smtClean="0">
                <a:solidFill>
                  <a:srgbClr val="2B3616"/>
                </a:solidFill>
              </a:rPr>
              <a:t> O2 / kg </a:t>
            </a:r>
            <a:r>
              <a:rPr lang="el-GR" sz="1600" dirty="0" smtClean="0">
                <a:solidFill>
                  <a:srgbClr val="2B3616"/>
                </a:solidFill>
              </a:rPr>
              <a:t>βιομάζας</a:t>
            </a:r>
            <a:endParaRPr lang="el-GR" sz="1600" dirty="0">
              <a:solidFill>
                <a:srgbClr val="2B3616"/>
              </a:solidFill>
            </a:endParaRPr>
          </a:p>
          <a:p>
            <a:r>
              <a:rPr lang="el-GR" sz="800" dirty="0">
                <a:solidFill>
                  <a:srgbClr val="2B3616"/>
                </a:solidFill>
              </a:rPr>
              <a:t> </a:t>
            </a:r>
            <a:endParaRPr lang="en-US" sz="800" dirty="0" smtClean="0">
              <a:solidFill>
                <a:srgbClr val="2B3616"/>
              </a:solidFill>
            </a:endParaRPr>
          </a:p>
          <a:p>
            <a:endParaRPr lang="el-GR" sz="800" dirty="0">
              <a:solidFill>
                <a:srgbClr val="2B3616"/>
              </a:solidFill>
            </a:endParaRPr>
          </a:p>
          <a:p>
            <a:r>
              <a:rPr lang="el-GR" sz="1600" dirty="0">
                <a:solidFill>
                  <a:srgbClr val="2B3616"/>
                </a:solidFill>
              </a:rPr>
              <a:t>Έτσι, η συνολική ποσότητα των </a:t>
            </a:r>
            <a:r>
              <a:rPr lang="el-GR" sz="1600" dirty="0" err="1">
                <a:solidFill>
                  <a:srgbClr val="2B3616"/>
                </a:solidFill>
              </a:rPr>
              <a:t>απαερίων</a:t>
            </a:r>
            <a:r>
              <a:rPr lang="el-GR" sz="1600" dirty="0">
                <a:solidFill>
                  <a:srgbClr val="2B3616"/>
                </a:solidFill>
              </a:rPr>
              <a:t> που τροφοδοτούνται στον στρόβιλο του κύκλου </a:t>
            </a:r>
            <a:r>
              <a:rPr lang="en-US" sz="1600" dirty="0" err="1">
                <a:solidFill>
                  <a:srgbClr val="2B3616"/>
                </a:solidFill>
              </a:rPr>
              <a:t>Brayton</a:t>
            </a:r>
            <a:r>
              <a:rPr lang="el-GR" sz="1600" dirty="0">
                <a:solidFill>
                  <a:srgbClr val="2B3616"/>
                </a:solidFill>
              </a:rPr>
              <a:t>, είναι:</a:t>
            </a:r>
          </a:p>
          <a:p>
            <a:r>
              <a:rPr lang="el-GR" sz="800" dirty="0">
                <a:solidFill>
                  <a:srgbClr val="2B3616"/>
                </a:solidFill>
              </a:rPr>
              <a:t> </a:t>
            </a:r>
            <a:endParaRPr lang="en-US" sz="800" dirty="0" smtClean="0">
              <a:solidFill>
                <a:srgbClr val="2B3616"/>
              </a:solidFill>
            </a:endParaRPr>
          </a:p>
          <a:p>
            <a:endParaRPr lang="el-GR" sz="800" dirty="0">
              <a:solidFill>
                <a:srgbClr val="2B3616"/>
              </a:solidFill>
            </a:endParaRPr>
          </a:p>
          <a:p>
            <a:r>
              <a:rPr lang="el-GR" sz="1600" dirty="0" smtClean="0">
                <a:solidFill>
                  <a:srgbClr val="FF0000"/>
                </a:solidFill>
              </a:rPr>
              <a:t>24,17</a:t>
            </a:r>
            <a:r>
              <a:rPr lang="en-US" sz="1600" dirty="0" smtClean="0">
                <a:solidFill>
                  <a:srgbClr val="FF0000"/>
                </a:solidFill>
              </a:rPr>
              <a:t> </a:t>
            </a:r>
            <a:r>
              <a:rPr lang="en-US" sz="1600" dirty="0" err="1">
                <a:solidFill>
                  <a:srgbClr val="FF0000"/>
                </a:solidFill>
              </a:rPr>
              <a:t>mol</a:t>
            </a:r>
            <a:r>
              <a:rPr lang="en-US" sz="1600" dirty="0">
                <a:solidFill>
                  <a:srgbClr val="FF0000"/>
                </a:solidFill>
              </a:rPr>
              <a:t> </a:t>
            </a:r>
            <a:r>
              <a:rPr lang="el-GR" sz="1600" dirty="0">
                <a:solidFill>
                  <a:srgbClr val="FF0000"/>
                </a:solidFill>
              </a:rPr>
              <a:t>Η</a:t>
            </a:r>
            <a:r>
              <a:rPr lang="en-US" sz="1600" baseline="-25000" dirty="0">
                <a:solidFill>
                  <a:srgbClr val="FF0000"/>
                </a:solidFill>
              </a:rPr>
              <a:t>2</a:t>
            </a:r>
            <a:r>
              <a:rPr lang="el-GR" sz="1600" dirty="0">
                <a:solidFill>
                  <a:srgbClr val="FF0000"/>
                </a:solidFill>
              </a:rPr>
              <a:t>Ο</a:t>
            </a:r>
            <a:r>
              <a:rPr lang="en-US" sz="1600" dirty="0">
                <a:solidFill>
                  <a:srgbClr val="FF0000"/>
                </a:solidFill>
              </a:rPr>
              <a:t> + </a:t>
            </a:r>
            <a:r>
              <a:rPr lang="en-US" sz="1600" dirty="0" smtClean="0">
                <a:solidFill>
                  <a:srgbClr val="FF0000"/>
                </a:solidFill>
              </a:rPr>
              <a:t>38,</a:t>
            </a:r>
            <a:r>
              <a:rPr lang="el-GR" sz="1600" dirty="0" smtClean="0">
                <a:solidFill>
                  <a:srgbClr val="FF0000"/>
                </a:solidFill>
              </a:rPr>
              <a:t>58</a:t>
            </a:r>
            <a:r>
              <a:rPr lang="en-US" sz="1600" dirty="0" smtClean="0">
                <a:solidFill>
                  <a:srgbClr val="FF0000"/>
                </a:solidFill>
              </a:rPr>
              <a:t> </a:t>
            </a:r>
            <a:r>
              <a:rPr lang="en-US" sz="1600" dirty="0" err="1">
                <a:solidFill>
                  <a:srgbClr val="FF0000"/>
                </a:solidFill>
              </a:rPr>
              <a:t>mol</a:t>
            </a:r>
            <a:r>
              <a:rPr lang="en-US" sz="1600" dirty="0">
                <a:solidFill>
                  <a:srgbClr val="FF0000"/>
                </a:solidFill>
              </a:rPr>
              <a:t> CO</a:t>
            </a:r>
            <a:r>
              <a:rPr lang="en-US" sz="1600" baseline="-25000" dirty="0">
                <a:solidFill>
                  <a:srgbClr val="FF0000"/>
                </a:solidFill>
              </a:rPr>
              <a:t>2 </a:t>
            </a:r>
            <a:r>
              <a:rPr lang="en-US" sz="1600" dirty="0">
                <a:solidFill>
                  <a:srgbClr val="FF0000"/>
                </a:solidFill>
              </a:rPr>
              <a:t>+ </a:t>
            </a:r>
            <a:r>
              <a:rPr lang="en-US" sz="1600" dirty="0" smtClean="0">
                <a:solidFill>
                  <a:srgbClr val="FF0000"/>
                </a:solidFill>
              </a:rPr>
              <a:t>64,14 </a:t>
            </a:r>
            <a:r>
              <a:rPr lang="en-US" sz="1600" dirty="0" err="1">
                <a:solidFill>
                  <a:srgbClr val="FF0000"/>
                </a:solidFill>
              </a:rPr>
              <a:t>mol</a:t>
            </a:r>
            <a:r>
              <a:rPr lang="en-US" sz="1600" dirty="0">
                <a:solidFill>
                  <a:srgbClr val="FF0000"/>
                </a:solidFill>
              </a:rPr>
              <a:t> O</a:t>
            </a:r>
            <a:r>
              <a:rPr lang="en-US" sz="1600" baseline="-25000" dirty="0">
                <a:solidFill>
                  <a:srgbClr val="FF0000"/>
                </a:solidFill>
              </a:rPr>
              <a:t>2</a:t>
            </a:r>
            <a:r>
              <a:rPr lang="en-US" sz="1600" dirty="0">
                <a:solidFill>
                  <a:srgbClr val="FF0000"/>
                </a:solidFill>
              </a:rPr>
              <a:t> + </a:t>
            </a:r>
            <a:r>
              <a:rPr lang="en-US" sz="1600" dirty="0" smtClean="0">
                <a:solidFill>
                  <a:srgbClr val="FF0000"/>
                </a:solidFill>
              </a:rPr>
              <a:t>385,36 </a:t>
            </a:r>
            <a:r>
              <a:rPr lang="en-US" sz="1600" dirty="0" err="1">
                <a:solidFill>
                  <a:srgbClr val="FF0000"/>
                </a:solidFill>
              </a:rPr>
              <a:t>mol</a:t>
            </a:r>
            <a:r>
              <a:rPr lang="en-US" sz="1600" dirty="0">
                <a:solidFill>
                  <a:srgbClr val="FF0000"/>
                </a:solidFill>
              </a:rPr>
              <a:t> N</a:t>
            </a:r>
            <a:r>
              <a:rPr lang="en-US" sz="1600" baseline="-25000" dirty="0">
                <a:solidFill>
                  <a:srgbClr val="FF0000"/>
                </a:solidFill>
              </a:rPr>
              <a:t>2</a:t>
            </a:r>
            <a:r>
              <a:rPr lang="en-US" sz="1600" dirty="0">
                <a:solidFill>
                  <a:srgbClr val="FF0000"/>
                </a:solidFill>
              </a:rPr>
              <a:t> = </a:t>
            </a:r>
            <a:r>
              <a:rPr lang="en-US" sz="1600" dirty="0" smtClean="0">
                <a:solidFill>
                  <a:srgbClr val="FF0000"/>
                </a:solidFill>
              </a:rPr>
              <a:t>512,25 </a:t>
            </a:r>
            <a:r>
              <a:rPr lang="en-US" sz="1600" dirty="0" err="1">
                <a:solidFill>
                  <a:srgbClr val="FF0000"/>
                </a:solidFill>
              </a:rPr>
              <a:t>mol</a:t>
            </a:r>
            <a:endParaRPr lang="el-GR" sz="1600" dirty="0">
              <a:solidFill>
                <a:srgbClr val="FF0000"/>
              </a:solidFill>
            </a:endParaRPr>
          </a:p>
          <a:p>
            <a:r>
              <a:rPr lang="en-US" sz="800" dirty="0">
                <a:solidFill>
                  <a:srgbClr val="FF0000"/>
                </a:solidFill>
              </a:rPr>
              <a:t> </a:t>
            </a:r>
            <a:endParaRPr lang="en-US" sz="800" dirty="0" smtClean="0">
              <a:solidFill>
                <a:srgbClr val="FF0000"/>
              </a:solidFill>
            </a:endParaRPr>
          </a:p>
          <a:p>
            <a:endParaRPr lang="el-GR" sz="800" dirty="0">
              <a:solidFill>
                <a:srgbClr val="FF0000"/>
              </a:solidFill>
            </a:endParaRPr>
          </a:p>
          <a:p>
            <a:r>
              <a:rPr lang="el-GR" sz="1600" dirty="0">
                <a:solidFill>
                  <a:srgbClr val="FF0000"/>
                </a:solidFill>
              </a:rPr>
              <a:t>τα οποία προσομοιάζονται με </a:t>
            </a:r>
            <a:r>
              <a:rPr lang="en-US" sz="1600" dirty="0" smtClean="0">
                <a:solidFill>
                  <a:srgbClr val="FF0000"/>
                </a:solidFill>
              </a:rPr>
              <a:t>512,25</a:t>
            </a:r>
            <a:r>
              <a:rPr lang="el-GR" sz="1600" dirty="0" smtClean="0">
                <a:solidFill>
                  <a:srgbClr val="FF0000"/>
                </a:solidFill>
              </a:rPr>
              <a:t> </a:t>
            </a:r>
            <a:r>
              <a:rPr lang="en-US" sz="1600" dirty="0" err="1">
                <a:solidFill>
                  <a:srgbClr val="FF0000"/>
                </a:solidFill>
              </a:rPr>
              <a:t>mol</a:t>
            </a:r>
            <a:r>
              <a:rPr lang="el-GR" sz="1600" dirty="0">
                <a:solidFill>
                  <a:srgbClr val="FF0000"/>
                </a:solidFill>
              </a:rPr>
              <a:t> αέρα ή </a:t>
            </a:r>
            <a:r>
              <a:rPr lang="en-US" sz="1600" dirty="0" smtClean="0">
                <a:solidFill>
                  <a:srgbClr val="FF0000"/>
                </a:solidFill>
              </a:rPr>
              <a:t>512,25*0,029 </a:t>
            </a:r>
            <a:r>
              <a:rPr lang="en-US" sz="1600" dirty="0">
                <a:solidFill>
                  <a:srgbClr val="FF0000"/>
                </a:solidFill>
              </a:rPr>
              <a:t>= </a:t>
            </a:r>
            <a:r>
              <a:rPr lang="en-US" sz="1600" dirty="0" smtClean="0">
                <a:solidFill>
                  <a:srgbClr val="FF0000"/>
                </a:solidFill>
              </a:rPr>
              <a:t>14,86</a:t>
            </a:r>
            <a:r>
              <a:rPr lang="el-GR" sz="1600" dirty="0" smtClean="0">
                <a:solidFill>
                  <a:srgbClr val="FF0000"/>
                </a:solidFill>
              </a:rPr>
              <a:t> </a:t>
            </a:r>
            <a:r>
              <a:rPr lang="en-US" sz="1600" dirty="0">
                <a:solidFill>
                  <a:srgbClr val="FF0000"/>
                </a:solidFill>
              </a:rPr>
              <a:t>kg</a:t>
            </a:r>
            <a:r>
              <a:rPr lang="el-GR" sz="1600" dirty="0">
                <a:solidFill>
                  <a:srgbClr val="FF0000"/>
                </a:solidFill>
              </a:rPr>
              <a:t> </a:t>
            </a:r>
            <a:r>
              <a:rPr lang="el-GR" sz="1600" dirty="0" smtClean="0">
                <a:solidFill>
                  <a:srgbClr val="FF0000"/>
                </a:solidFill>
              </a:rPr>
              <a:t>αέρα / </a:t>
            </a:r>
            <a:r>
              <a:rPr lang="en-US" sz="1600" dirty="0" smtClean="0">
                <a:solidFill>
                  <a:srgbClr val="FF0000"/>
                </a:solidFill>
              </a:rPr>
              <a:t>kg</a:t>
            </a:r>
            <a:r>
              <a:rPr lang="el-GR" sz="1600" dirty="0" smtClean="0">
                <a:solidFill>
                  <a:srgbClr val="FF0000"/>
                </a:solidFill>
              </a:rPr>
              <a:t> βιομάζας</a:t>
            </a:r>
            <a:endParaRPr lang="en-US" sz="1600" dirty="0" smtClean="0">
              <a:solidFill>
                <a:srgbClr val="FF0000"/>
              </a:solidFill>
            </a:endParaRPr>
          </a:p>
          <a:p>
            <a:endParaRPr lang="en-US" sz="800" dirty="0" smtClean="0">
              <a:solidFill>
                <a:srgbClr val="FF0000"/>
              </a:solidFill>
            </a:endParaRPr>
          </a:p>
          <a:p>
            <a:endParaRPr lang="en-US" sz="800" dirty="0">
              <a:solidFill>
                <a:srgbClr val="FF0000"/>
              </a:solidFill>
            </a:endParaRPr>
          </a:p>
          <a:p>
            <a:endParaRPr lang="en-US" sz="800" dirty="0">
              <a:solidFill>
                <a:srgbClr val="FF0000"/>
              </a:solidFill>
            </a:endParaRPr>
          </a:p>
          <a:p>
            <a:r>
              <a:rPr lang="el-GR" sz="1600" dirty="0" smtClean="0">
                <a:solidFill>
                  <a:srgbClr val="FF0000"/>
                </a:solidFill>
              </a:rPr>
              <a:t>στην Κατάσταση 3:</a:t>
            </a:r>
            <a:r>
              <a:rPr lang="en-US" sz="1600" dirty="0" smtClean="0">
                <a:solidFill>
                  <a:srgbClr val="FF0000"/>
                </a:solidFill>
              </a:rPr>
              <a:t> 	</a:t>
            </a:r>
            <a:r>
              <a:rPr lang="el-GR" sz="1600" dirty="0" smtClean="0">
                <a:solidFill>
                  <a:srgbClr val="FF0000"/>
                </a:solidFill>
              </a:rPr>
              <a:t>Τ3=1673Κ=&gt; </a:t>
            </a:r>
            <a:r>
              <a:rPr lang="en-US" sz="1600" dirty="0" smtClean="0">
                <a:solidFill>
                  <a:srgbClr val="FF0000"/>
                </a:solidFill>
              </a:rPr>
              <a:t>h</a:t>
            </a:r>
            <a:r>
              <a:rPr lang="el-GR" sz="1600" dirty="0" smtClean="0">
                <a:solidFill>
                  <a:srgbClr val="FF0000"/>
                </a:solidFill>
              </a:rPr>
              <a:t>3=</a:t>
            </a:r>
            <a:r>
              <a:rPr lang="en-US" sz="1600" dirty="0" smtClean="0">
                <a:solidFill>
                  <a:srgbClr val="FF0000"/>
                </a:solidFill>
              </a:rPr>
              <a:t>1830,96+(1855,50-1830,96)*(1673-1660)/(1680-1660) = 1846,9 kJ/kg</a:t>
            </a:r>
            <a:r>
              <a:rPr lang="el-GR" sz="1600" dirty="0">
                <a:solidFill>
                  <a:srgbClr val="FF0000"/>
                </a:solidFill>
              </a:rPr>
              <a:t>			</a:t>
            </a:r>
            <a:r>
              <a:rPr lang="en-US" sz="1600" dirty="0" smtClean="0">
                <a:solidFill>
                  <a:srgbClr val="FF0000"/>
                </a:solidFill>
              </a:rPr>
              <a:t>   </a:t>
            </a:r>
            <a:r>
              <a:rPr lang="en-US" sz="1600" dirty="0" err="1" smtClean="0">
                <a:solidFill>
                  <a:srgbClr val="FF0000"/>
                </a:solidFill>
              </a:rPr>
              <a:t>Pr</a:t>
            </a:r>
            <a:r>
              <a:rPr lang="el-GR" sz="1600" dirty="0" smtClean="0">
                <a:solidFill>
                  <a:srgbClr val="FF0000"/>
                </a:solidFill>
              </a:rPr>
              <a:t>3</a:t>
            </a:r>
            <a:r>
              <a:rPr lang="en-US" sz="1600" dirty="0" smtClean="0">
                <a:solidFill>
                  <a:srgbClr val="FF0000"/>
                </a:solidFill>
              </a:rPr>
              <a:t> </a:t>
            </a:r>
            <a:r>
              <a:rPr lang="el-GR" sz="1600" dirty="0" smtClean="0">
                <a:solidFill>
                  <a:srgbClr val="FF0000"/>
                </a:solidFill>
              </a:rPr>
              <a:t>=</a:t>
            </a:r>
            <a:r>
              <a:rPr lang="en-US" sz="1600" dirty="0" smtClean="0">
                <a:solidFill>
                  <a:srgbClr val="FF0000"/>
                </a:solidFill>
              </a:rPr>
              <a:t>925,6+(974,2-925,6)*(</a:t>
            </a:r>
            <a:r>
              <a:rPr lang="en-US" sz="1600" dirty="0">
                <a:solidFill>
                  <a:srgbClr val="FF0000"/>
                </a:solidFill>
              </a:rPr>
              <a:t>1673-1660)/(1680-1660) = </a:t>
            </a:r>
            <a:r>
              <a:rPr lang="en-US" sz="1600" dirty="0" smtClean="0">
                <a:solidFill>
                  <a:srgbClr val="FF0000"/>
                </a:solidFill>
              </a:rPr>
              <a:t>957,19 </a:t>
            </a:r>
            <a:endParaRPr lang="el-GR" sz="1600" dirty="0">
              <a:solidFill>
                <a:srgbClr val="FF0000"/>
              </a:solidFill>
            </a:endParaRPr>
          </a:p>
          <a:p>
            <a:r>
              <a:rPr lang="el-GR" sz="800" dirty="0">
                <a:solidFill>
                  <a:srgbClr val="FF0000"/>
                </a:solidFill>
              </a:rPr>
              <a:t> </a:t>
            </a:r>
            <a:endParaRPr lang="en-US" sz="800" dirty="0" smtClean="0">
              <a:solidFill>
                <a:srgbClr val="FF0000"/>
              </a:solidFill>
            </a:endParaRPr>
          </a:p>
          <a:p>
            <a:endParaRPr lang="en-US" sz="800" dirty="0">
              <a:solidFill>
                <a:srgbClr val="FF0000"/>
              </a:solidFill>
            </a:endParaRPr>
          </a:p>
          <a:p>
            <a:endParaRPr lang="el-GR" sz="800" dirty="0">
              <a:solidFill>
                <a:srgbClr val="FF0000"/>
              </a:solidFill>
            </a:endParaRPr>
          </a:p>
          <a:p>
            <a:r>
              <a:rPr lang="el-GR" sz="1600" dirty="0" smtClean="0">
                <a:solidFill>
                  <a:srgbClr val="FF0000"/>
                </a:solidFill>
              </a:rPr>
              <a:t>Κατάσταση </a:t>
            </a:r>
            <a:r>
              <a:rPr lang="el-GR" sz="1600" dirty="0">
                <a:solidFill>
                  <a:srgbClr val="FF0000"/>
                </a:solidFill>
              </a:rPr>
              <a:t>4:	</a:t>
            </a:r>
            <a:r>
              <a:rPr lang="en-US" sz="1600" dirty="0" err="1" smtClean="0">
                <a:solidFill>
                  <a:srgbClr val="FF0000"/>
                </a:solidFill>
              </a:rPr>
              <a:t>Pr</a:t>
            </a:r>
            <a:r>
              <a:rPr lang="el-GR" sz="1600" dirty="0">
                <a:solidFill>
                  <a:srgbClr val="FF0000"/>
                </a:solidFill>
              </a:rPr>
              <a:t>4 = (1/10) </a:t>
            </a:r>
            <a:r>
              <a:rPr lang="en-US" sz="1600" dirty="0">
                <a:solidFill>
                  <a:srgbClr val="FF0000"/>
                </a:solidFill>
              </a:rPr>
              <a:t>x </a:t>
            </a:r>
            <a:r>
              <a:rPr lang="el-GR" sz="1600" dirty="0" smtClean="0">
                <a:solidFill>
                  <a:srgbClr val="FF0000"/>
                </a:solidFill>
              </a:rPr>
              <a:t>957,</a:t>
            </a:r>
            <a:r>
              <a:rPr lang="en-US" sz="1600" dirty="0" smtClean="0">
                <a:solidFill>
                  <a:srgbClr val="FF0000"/>
                </a:solidFill>
              </a:rPr>
              <a:t>19</a:t>
            </a:r>
            <a:r>
              <a:rPr lang="el-GR" sz="1600" dirty="0" smtClean="0">
                <a:solidFill>
                  <a:srgbClr val="FF0000"/>
                </a:solidFill>
              </a:rPr>
              <a:t> </a:t>
            </a:r>
            <a:r>
              <a:rPr lang="el-GR" sz="1600" dirty="0">
                <a:solidFill>
                  <a:srgbClr val="FF0000"/>
                </a:solidFill>
              </a:rPr>
              <a:t>= </a:t>
            </a:r>
            <a:r>
              <a:rPr lang="el-GR" sz="1600" dirty="0" smtClean="0">
                <a:solidFill>
                  <a:srgbClr val="FF0000"/>
                </a:solidFill>
              </a:rPr>
              <a:t>95,7</a:t>
            </a:r>
            <a:r>
              <a:rPr lang="en-US" sz="1600" dirty="0" smtClean="0">
                <a:solidFill>
                  <a:srgbClr val="FF0000"/>
                </a:solidFill>
              </a:rPr>
              <a:t>2</a:t>
            </a:r>
            <a:r>
              <a:rPr lang="el-GR" sz="1600" dirty="0">
                <a:solidFill>
                  <a:srgbClr val="FF0000"/>
                </a:solidFill>
              </a:rPr>
              <a:t>	 </a:t>
            </a:r>
            <a:endParaRPr lang="en-US" sz="1600" dirty="0" smtClean="0">
              <a:solidFill>
                <a:srgbClr val="FF0000"/>
              </a:solidFill>
            </a:endParaRPr>
          </a:p>
          <a:p>
            <a:r>
              <a:rPr lang="en-US" sz="1600" dirty="0">
                <a:solidFill>
                  <a:srgbClr val="FF0000"/>
                </a:solidFill>
              </a:rPr>
              <a:t>	</a:t>
            </a:r>
            <a:r>
              <a:rPr lang="en-US" sz="1600" dirty="0" smtClean="0">
                <a:solidFill>
                  <a:srgbClr val="FF0000"/>
                </a:solidFill>
              </a:rPr>
              <a:t>	h</a:t>
            </a:r>
            <a:r>
              <a:rPr lang="el-GR" sz="1600" dirty="0" smtClean="0">
                <a:solidFill>
                  <a:srgbClr val="FF0000"/>
                </a:solidFill>
              </a:rPr>
              <a:t>4</a:t>
            </a:r>
            <a:r>
              <a:rPr lang="en-US" sz="1600" dirty="0" smtClean="0">
                <a:solidFill>
                  <a:srgbClr val="FF0000"/>
                </a:solidFill>
              </a:rPr>
              <a:t>s</a:t>
            </a:r>
            <a:r>
              <a:rPr lang="el-GR" sz="1600" dirty="0" smtClean="0">
                <a:solidFill>
                  <a:srgbClr val="FF0000"/>
                </a:solidFill>
              </a:rPr>
              <a:t> </a:t>
            </a:r>
            <a:r>
              <a:rPr lang="el-GR" sz="1600" dirty="0">
                <a:solidFill>
                  <a:srgbClr val="FF0000"/>
                </a:solidFill>
              </a:rPr>
              <a:t>= </a:t>
            </a:r>
            <a:r>
              <a:rPr lang="en-US" sz="1600" dirty="0" smtClean="0">
                <a:solidFill>
                  <a:srgbClr val="FF0000"/>
                </a:solidFill>
              </a:rPr>
              <a:t>977,92+(1000,55-977,92)*(95,72-89,28)/(97,00-89,28) = 996,80 kJ/kg</a:t>
            </a:r>
            <a:endParaRPr lang="el-GR" sz="1600" dirty="0">
              <a:solidFill>
                <a:srgbClr val="FF0000"/>
              </a:solidFill>
            </a:endParaRPr>
          </a:p>
          <a:p>
            <a:r>
              <a:rPr lang="el-GR" sz="1600" dirty="0">
                <a:solidFill>
                  <a:srgbClr val="FF0000"/>
                </a:solidFill>
              </a:rPr>
              <a:t> </a:t>
            </a:r>
            <a:r>
              <a:rPr lang="en-US" sz="1600" dirty="0" smtClean="0">
                <a:solidFill>
                  <a:srgbClr val="FF0000"/>
                </a:solidFill>
              </a:rPr>
              <a:t>		</a:t>
            </a:r>
            <a:r>
              <a:rPr lang="en-US" sz="1600" dirty="0" err="1" smtClean="0">
                <a:solidFill>
                  <a:srgbClr val="FF0000"/>
                </a:solidFill>
              </a:rPr>
              <a:t>wouts</a:t>
            </a:r>
            <a:r>
              <a:rPr lang="en-US" sz="1600" dirty="0" smtClean="0">
                <a:solidFill>
                  <a:srgbClr val="FF0000"/>
                </a:solidFill>
              </a:rPr>
              <a:t> = 1846,9-996,8 = 850,1 kJ/kg </a:t>
            </a:r>
            <a:r>
              <a:rPr lang="el-GR" sz="1600" dirty="0" smtClean="0">
                <a:solidFill>
                  <a:srgbClr val="FF0000"/>
                </a:solidFill>
              </a:rPr>
              <a:t>αέρα	</a:t>
            </a:r>
            <a:r>
              <a:rPr lang="en-US" sz="1600" dirty="0" err="1" smtClean="0">
                <a:solidFill>
                  <a:srgbClr val="FF0000"/>
                </a:solidFill>
              </a:rPr>
              <a:t>wout</a:t>
            </a:r>
            <a:r>
              <a:rPr lang="en-US" sz="1600" dirty="0" smtClean="0">
                <a:solidFill>
                  <a:srgbClr val="FF0000"/>
                </a:solidFill>
              </a:rPr>
              <a:t> = 0,85*850,1 = 722,6 </a:t>
            </a:r>
            <a:r>
              <a:rPr lang="en-US" sz="1600" dirty="0">
                <a:solidFill>
                  <a:srgbClr val="FF0000"/>
                </a:solidFill>
              </a:rPr>
              <a:t>kJ/kg </a:t>
            </a:r>
            <a:r>
              <a:rPr lang="el-GR" sz="1600" dirty="0">
                <a:solidFill>
                  <a:srgbClr val="FF0000"/>
                </a:solidFill>
              </a:rPr>
              <a:t>αέρα</a:t>
            </a:r>
          </a:p>
          <a:p>
            <a:r>
              <a:rPr lang="el-GR" sz="1600" dirty="0">
                <a:solidFill>
                  <a:srgbClr val="FF0000"/>
                </a:solidFill>
              </a:rPr>
              <a:t> </a:t>
            </a:r>
            <a:r>
              <a:rPr lang="en-US" sz="1600" dirty="0" smtClean="0">
                <a:solidFill>
                  <a:srgbClr val="FF0000"/>
                </a:solidFill>
              </a:rPr>
              <a:t>		h4 = 1846,9-722,6 = 1124,3 </a:t>
            </a:r>
            <a:r>
              <a:rPr lang="en-US" sz="1600" dirty="0">
                <a:solidFill>
                  <a:srgbClr val="FF0000"/>
                </a:solidFill>
              </a:rPr>
              <a:t>kJ/kg </a:t>
            </a:r>
            <a:r>
              <a:rPr lang="el-GR" sz="1600" dirty="0" smtClean="0">
                <a:solidFill>
                  <a:srgbClr val="FF0000"/>
                </a:solidFill>
              </a:rPr>
              <a:t>αέρα	</a:t>
            </a:r>
            <a:r>
              <a:rPr lang="en-US" sz="1600" dirty="0" err="1" smtClean="0">
                <a:solidFill>
                  <a:srgbClr val="FF0000"/>
                </a:solidFill>
              </a:rPr>
              <a:t>wnet</a:t>
            </a:r>
            <a:r>
              <a:rPr lang="en-US" sz="1600" dirty="0" smtClean="0">
                <a:solidFill>
                  <a:srgbClr val="FF0000"/>
                </a:solidFill>
              </a:rPr>
              <a:t> = 722,6-346,09 = 376,5 </a:t>
            </a:r>
            <a:r>
              <a:rPr lang="en-US" sz="1600" dirty="0">
                <a:solidFill>
                  <a:srgbClr val="FF0000"/>
                </a:solidFill>
              </a:rPr>
              <a:t>kJ/kg </a:t>
            </a:r>
            <a:r>
              <a:rPr lang="el-GR" sz="1600" dirty="0">
                <a:solidFill>
                  <a:srgbClr val="FF0000"/>
                </a:solidFill>
              </a:rPr>
              <a:t>αέρα</a:t>
            </a:r>
            <a:endParaRPr lang="el-GR" sz="1600" dirty="0" smtClean="0">
              <a:solidFill>
                <a:srgbClr val="FF0000"/>
              </a:solidFill>
            </a:endParaRPr>
          </a:p>
          <a:p>
            <a:r>
              <a:rPr lang="el-GR" sz="800" dirty="0" smtClean="0">
                <a:solidFill>
                  <a:srgbClr val="FF0000"/>
                </a:solidFill>
              </a:rPr>
              <a:t> </a:t>
            </a:r>
          </a:p>
        </p:txBody>
      </p:sp>
    </p:spTree>
    <p:extLst>
      <p:ext uri="{BB962C8B-B14F-4D97-AF65-F5344CB8AC3E}">
        <p14:creationId xmlns:p14="http://schemas.microsoft.com/office/powerpoint/2010/main" val="930211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2</a:t>
            </a:r>
            <a:endParaRPr lang="el-GR" sz="2400" dirty="0">
              <a:solidFill>
                <a:srgbClr val="2B3616"/>
              </a:solidFill>
            </a:endParaRPr>
          </a:p>
        </p:txBody>
      </p:sp>
      <p:sp>
        <p:nvSpPr>
          <p:cNvPr id="5" name="Ορθογώνιο 9"/>
          <p:cNvSpPr/>
          <p:nvPr/>
        </p:nvSpPr>
        <p:spPr>
          <a:xfrm>
            <a:off x="-32" y="304800"/>
            <a:ext cx="9144032" cy="3539430"/>
          </a:xfrm>
          <a:prstGeom prst="rect">
            <a:avLst/>
          </a:prstGeom>
        </p:spPr>
        <p:txBody>
          <a:bodyPr wrap="square">
            <a:spAutoFit/>
          </a:bodyPr>
          <a:lstStyle/>
          <a:p>
            <a:r>
              <a:rPr lang="el-GR" sz="800" dirty="0" smtClean="0"/>
              <a:t> </a:t>
            </a:r>
          </a:p>
          <a:p>
            <a:r>
              <a:rPr lang="el-GR" sz="1600" dirty="0" smtClean="0"/>
              <a:t>Έτσι</a:t>
            </a:r>
            <a:r>
              <a:rPr lang="el-GR" sz="1600" dirty="0"/>
              <a:t>, με βάση υπολογισμών το 1 </a:t>
            </a:r>
            <a:r>
              <a:rPr lang="en-US" sz="1600" dirty="0"/>
              <a:t>sec</a:t>
            </a:r>
            <a:r>
              <a:rPr lang="el-GR" sz="1600" dirty="0"/>
              <a:t> (1 </a:t>
            </a:r>
            <a:r>
              <a:rPr lang="en-US" sz="1600" dirty="0"/>
              <a:t>kg</a:t>
            </a:r>
            <a:r>
              <a:rPr lang="el-GR" sz="1600" dirty="0"/>
              <a:t> βιομάζας στην είσοδο του </a:t>
            </a:r>
            <a:r>
              <a:rPr lang="el-GR" sz="1600" dirty="0" err="1"/>
              <a:t>αεριοποιητή</a:t>
            </a:r>
            <a:r>
              <a:rPr lang="el-GR" sz="1600" dirty="0" smtClean="0"/>
              <a:t>):</a:t>
            </a:r>
            <a:endParaRPr lang="en-US" sz="1600" dirty="0" smtClean="0"/>
          </a:p>
          <a:p>
            <a:endParaRPr lang="el-GR" sz="1600" dirty="0"/>
          </a:p>
          <a:p>
            <a:r>
              <a:rPr lang="el-GR" sz="800" dirty="0"/>
              <a:t> </a:t>
            </a:r>
          </a:p>
          <a:p>
            <a:r>
              <a:rPr lang="en-US" sz="1600" b="1" dirty="0" smtClean="0"/>
              <a:t>			</a:t>
            </a:r>
            <a:r>
              <a:rPr lang="en-US" sz="1600" b="1" dirty="0" err="1" smtClean="0"/>
              <a:t>Pel</a:t>
            </a:r>
            <a:r>
              <a:rPr lang="el-GR" sz="1600" b="1" dirty="0" smtClean="0"/>
              <a:t> </a:t>
            </a:r>
            <a:r>
              <a:rPr lang="el-GR" sz="1600" b="1" dirty="0"/>
              <a:t>= </a:t>
            </a:r>
            <a:r>
              <a:rPr lang="el-GR" sz="1600" b="1" dirty="0" smtClean="0"/>
              <a:t>14,</a:t>
            </a:r>
            <a:r>
              <a:rPr lang="en-US" sz="1600" b="1" dirty="0" smtClean="0"/>
              <a:t>86</a:t>
            </a:r>
            <a:r>
              <a:rPr lang="el-GR" sz="1600" b="1" dirty="0" smtClean="0"/>
              <a:t>*376,5 = </a:t>
            </a:r>
            <a:r>
              <a:rPr lang="en-US" sz="1600" b="1" dirty="0" smtClean="0"/>
              <a:t>5594,8 kW</a:t>
            </a:r>
          </a:p>
          <a:p>
            <a:endParaRPr lang="en-US" sz="1600" b="1" dirty="0"/>
          </a:p>
          <a:p>
            <a:r>
              <a:rPr lang="el-GR" sz="1600" dirty="0" smtClean="0"/>
              <a:t>Η συνολική θερμότητα που τροφοδοτείται στον κύκλο του </a:t>
            </a:r>
            <a:r>
              <a:rPr lang="el-GR" sz="1600" dirty="0" err="1" smtClean="0"/>
              <a:t>αεριοστροβίλου</a:t>
            </a:r>
            <a:r>
              <a:rPr lang="el-GR" sz="1600" dirty="0" smtClean="0"/>
              <a:t> είναι </a:t>
            </a:r>
            <a:r>
              <a:rPr lang="en-US" sz="1600" dirty="0" smtClean="0"/>
              <a:t>Qin = </a:t>
            </a:r>
            <a:r>
              <a:rPr lang="el-GR" sz="1600" dirty="0" smtClean="0"/>
              <a:t>(αισθητή θερμότητα παραγόμενου αερίου) + (ΚΘΔ παραγόμενου αερίου) = 1.326,1+14.1</a:t>
            </a:r>
            <a:r>
              <a:rPr lang="en-US" sz="1600" dirty="0"/>
              <a:t>77,3</a:t>
            </a:r>
            <a:r>
              <a:rPr lang="el-GR" sz="1600" dirty="0"/>
              <a:t> </a:t>
            </a:r>
            <a:r>
              <a:rPr lang="en-US" sz="1600" dirty="0" smtClean="0"/>
              <a:t>= </a:t>
            </a:r>
            <a:r>
              <a:rPr lang="el-GR" sz="1600" dirty="0" smtClean="0"/>
              <a:t>15.503,4 </a:t>
            </a:r>
            <a:r>
              <a:rPr lang="en-US" sz="1600" dirty="0" smtClean="0"/>
              <a:t>kW, </a:t>
            </a:r>
            <a:r>
              <a:rPr lang="el-GR" sz="1600" dirty="0" smtClean="0"/>
              <a:t>οπότε η θερμική απόδοση του </a:t>
            </a:r>
            <a:r>
              <a:rPr lang="el-GR" sz="1600" dirty="0" err="1" smtClean="0"/>
              <a:t>αεριοστροβίλου</a:t>
            </a:r>
            <a:r>
              <a:rPr lang="el-GR" sz="1600" dirty="0" smtClean="0"/>
              <a:t> είναι</a:t>
            </a:r>
            <a:endParaRPr lang="en-US" sz="1600" dirty="0" smtClean="0"/>
          </a:p>
          <a:p>
            <a:r>
              <a:rPr lang="en-US" sz="1600" b="1" dirty="0" smtClean="0"/>
              <a:t>	</a:t>
            </a:r>
            <a:r>
              <a:rPr lang="el-GR" sz="1600" b="1" dirty="0"/>
              <a:t>	 </a:t>
            </a:r>
            <a:endParaRPr lang="el-GR" sz="1600" dirty="0"/>
          </a:p>
          <a:p>
            <a:r>
              <a:rPr lang="en-US" sz="1600" b="1" dirty="0" smtClean="0"/>
              <a:t>			</a:t>
            </a:r>
            <a:r>
              <a:rPr lang="el-GR" sz="1600" b="1" dirty="0" smtClean="0"/>
              <a:t>η</a:t>
            </a:r>
            <a:r>
              <a:rPr lang="en-US" sz="1600" b="1" dirty="0" smtClean="0"/>
              <a:t>el.st</a:t>
            </a:r>
            <a:r>
              <a:rPr lang="el-GR" sz="1600" b="1" dirty="0" smtClean="0"/>
              <a:t> </a:t>
            </a:r>
            <a:r>
              <a:rPr lang="el-GR" sz="1600" b="1" dirty="0"/>
              <a:t>= </a:t>
            </a:r>
            <a:r>
              <a:rPr lang="en-US" sz="1600" b="1" dirty="0" err="1"/>
              <a:t>Pel</a:t>
            </a:r>
            <a:r>
              <a:rPr lang="el-GR" sz="1600" b="1" dirty="0" smtClean="0"/>
              <a:t>/</a:t>
            </a:r>
            <a:r>
              <a:rPr lang="en-US" sz="1600" b="1" dirty="0" smtClean="0"/>
              <a:t>Qin</a:t>
            </a:r>
            <a:r>
              <a:rPr lang="el-GR" sz="1600" b="1" dirty="0" smtClean="0"/>
              <a:t> </a:t>
            </a:r>
            <a:r>
              <a:rPr lang="el-GR" sz="1600" b="1" dirty="0"/>
              <a:t>= </a:t>
            </a:r>
            <a:r>
              <a:rPr lang="en-US" sz="1600" b="1" dirty="0" smtClean="0"/>
              <a:t>5594,8/</a:t>
            </a:r>
            <a:r>
              <a:rPr lang="el-GR" sz="1600" b="1" dirty="0" smtClean="0"/>
              <a:t>15503,4</a:t>
            </a:r>
            <a:r>
              <a:rPr lang="en-US" sz="1600" b="1" dirty="0" smtClean="0"/>
              <a:t> = 36,1 </a:t>
            </a:r>
            <a:r>
              <a:rPr lang="el-GR" sz="1600" b="1" dirty="0" smtClean="0"/>
              <a:t>%</a:t>
            </a:r>
          </a:p>
          <a:p>
            <a:endParaRPr lang="el-GR" sz="1600" b="1" dirty="0"/>
          </a:p>
          <a:p>
            <a:r>
              <a:rPr lang="el-GR" sz="1600" dirty="0" smtClean="0"/>
              <a:t>ενώ η συνολική θερμική απόδοση της ολοκληρωμένης διεργασίας </a:t>
            </a:r>
            <a:r>
              <a:rPr lang="el-GR" sz="1600" dirty="0" err="1" smtClean="0"/>
              <a:t>αεριοποιητή-αεριοστροβίλου</a:t>
            </a:r>
            <a:r>
              <a:rPr lang="el-GR" sz="1600" dirty="0" smtClean="0"/>
              <a:t> είναι:</a:t>
            </a:r>
          </a:p>
          <a:p>
            <a:endParaRPr lang="en-US" sz="1600" b="1" dirty="0" smtClean="0"/>
          </a:p>
          <a:p>
            <a:r>
              <a:rPr lang="en-US" sz="1600" b="1" dirty="0" smtClean="0"/>
              <a:t>			</a:t>
            </a:r>
            <a:r>
              <a:rPr lang="el-GR" sz="1600" b="1" dirty="0" smtClean="0"/>
              <a:t>η</a:t>
            </a:r>
            <a:r>
              <a:rPr lang="en-US" sz="1600" b="1" dirty="0" smtClean="0"/>
              <a:t>el</a:t>
            </a:r>
            <a:r>
              <a:rPr lang="el-GR" sz="1600" b="1" dirty="0" smtClean="0"/>
              <a:t> </a:t>
            </a:r>
            <a:r>
              <a:rPr lang="el-GR" sz="1600" b="1" dirty="0"/>
              <a:t>= </a:t>
            </a:r>
            <a:r>
              <a:rPr lang="en-US" sz="1600" b="1" dirty="0" err="1" smtClean="0"/>
              <a:t>Pel</a:t>
            </a:r>
            <a:r>
              <a:rPr lang="en-US" sz="1600" b="1" dirty="0" smtClean="0"/>
              <a:t>/</a:t>
            </a:r>
            <a:r>
              <a:rPr lang="el-GR" sz="1600" b="1" dirty="0" err="1"/>
              <a:t>ΘΔ</a:t>
            </a:r>
            <a:r>
              <a:rPr lang="el-GR" sz="1600" b="1" baseline="-25000" dirty="0" err="1"/>
              <a:t>βιομάζας</a:t>
            </a:r>
            <a:r>
              <a:rPr lang="el-GR" sz="1600" b="1" dirty="0" smtClean="0"/>
              <a:t>= 5594,8</a:t>
            </a:r>
            <a:r>
              <a:rPr lang="en-US" sz="1600" b="1" dirty="0" smtClean="0"/>
              <a:t>/</a:t>
            </a:r>
            <a:r>
              <a:rPr lang="el-GR" sz="1600" b="1" dirty="0" smtClean="0"/>
              <a:t>15746,3 </a:t>
            </a:r>
            <a:r>
              <a:rPr lang="en-US" sz="1600" b="1" dirty="0" smtClean="0"/>
              <a:t>= 35,</a:t>
            </a:r>
            <a:r>
              <a:rPr lang="el-GR" sz="1600" b="1" dirty="0" smtClean="0"/>
              <a:t>5</a:t>
            </a:r>
            <a:r>
              <a:rPr lang="en-US" sz="1600" b="1" dirty="0" smtClean="0"/>
              <a:t> </a:t>
            </a:r>
            <a:r>
              <a:rPr lang="el-GR" sz="1600" b="1" dirty="0" smtClean="0"/>
              <a:t>%</a:t>
            </a:r>
            <a:endParaRPr lang="el-GR" sz="1600" dirty="0"/>
          </a:p>
        </p:txBody>
      </p:sp>
    </p:spTree>
    <p:extLst>
      <p:ext uri="{BB962C8B-B14F-4D97-AF65-F5344CB8AC3E}">
        <p14:creationId xmlns:p14="http://schemas.microsoft.com/office/powerpoint/2010/main" val="39334321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53189"/>
            <a:ext cx="9144032" cy="707886"/>
          </a:xfrm>
          <a:prstGeom prst="rect">
            <a:avLst/>
          </a:prstGeom>
          <a:noFill/>
        </p:spPr>
        <p:txBody>
          <a:bodyPr wrap="square" rtlCol="0">
            <a:spAutoFit/>
          </a:bodyPr>
          <a:lstStyle/>
          <a:p>
            <a:r>
              <a:rPr lang="el-GR" sz="2400" b="1" dirty="0">
                <a:solidFill>
                  <a:srgbClr val="2B3616"/>
                </a:solidFill>
              </a:rPr>
              <a:t>Ηλεκτροπαραγωγή σε συνδυασμένους κύκλους </a:t>
            </a:r>
            <a:endParaRPr lang="en-US" sz="2400" b="1" dirty="0">
              <a:solidFill>
                <a:srgbClr val="2B3616"/>
              </a:solidFill>
            </a:endParaRPr>
          </a:p>
          <a:p>
            <a:r>
              <a:rPr lang="en-US" sz="1600" b="1" dirty="0" smtClean="0">
                <a:solidFill>
                  <a:srgbClr val="2B3616"/>
                </a:solidFill>
              </a:rPr>
              <a:t>(Integrated Gasification Combined Cycles – IGCC)</a:t>
            </a:r>
            <a:endParaRPr lang="el-GR" sz="1600" b="1" dirty="0" err="1">
              <a:solidFill>
                <a:srgbClr val="2B3616"/>
              </a:solidFill>
            </a:endParaRPr>
          </a:p>
        </p:txBody>
      </p:sp>
      <p:sp>
        <p:nvSpPr>
          <p:cNvPr id="8" name="Ορθογώνιο 7"/>
          <p:cNvSpPr/>
          <p:nvPr/>
        </p:nvSpPr>
        <p:spPr>
          <a:xfrm>
            <a:off x="0" y="2348880"/>
            <a:ext cx="3707904" cy="207441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 συνδυασμένος κύκλος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ατμο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-στροβίλου αποτελείται από έναν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Brayton</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έναν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σε σειρά, όπου η θερμότητα που απορρίπτεται από 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πρώτου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χρησιμο</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ποιείται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ηλεκτροπαραγωγή στον δεύτερο, όπως φαίνεται στο Σχήμα.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Εικόνα 8"/>
          <p:cNvPicPr>
            <a:picLocks noChangeAspect="1"/>
          </p:cNvPicPr>
          <p:nvPr/>
        </p:nvPicPr>
        <p:blipFill>
          <a:blip r:embed="rId2"/>
          <a:stretch>
            <a:fillRect/>
          </a:stretch>
        </p:blipFill>
        <p:spPr>
          <a:xfrm>
            <a:off x="3851920" y="764704"/>
            <a:ext cx="5179553" cy="59637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2671217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sp>
        <p:nvSpPr>
          <p:cNvPr id="7" name="Ορθογώνιο 6"/>
          <p:cNvSpPr/>
          <p:nvPr/>
        </p:nvSpPr>
        <p:spPr>
          <a:xfrm>
            <a:off x="0" y="332656"/>
            <a:ext cx="5395577" cy="4401205"/>
          </a:xfrm>
          <a:prstGeom prst="rect">
            <a:avLst/>
          </a:prstGeom>
        </p:spPr>
        <p:txBody>
          <a:bodyPr wrap="square">
            <a:spAutoFit/>
          </a:bodyPr>
          <a:lstStyle/>
          <a:p>
            <a:pPr algn="just"/>
            <a:r>
              <a:rPr lang="el-GR" sz="1600" dirty="0">
                <a:solidFill>
                  <a:srgbClr val="2B3616"/>
                </a:solidFill>
              </a:rPr>
              <a:t>Στο προηγούμενο παράδειγμα, αν η θερμότητα των </a:t>
            </a:r>
            <a:r>
              <a:rPr lang="el-GR" sz="1600" dirty="0" err="1">
                <a:solidFill>
                  <a:srgbClr val="2B3616"/>
                </a:solidFill>
              </a:rPr>
              <a:t>απαερίων</a:t>
            </a:r>
            <a:r>
              <a:rPr lang="el-GR" sz="1600" dirty="0">
                <a:solidFill>
                  <a:srgbClr val="2B3616"/>
                </a:solidFill>
              </a:rPr>
              <a:t> του από τον αεριοστρόβιλο (κατά τη λειτουργία με συμπίεση 10 </a:t>
            </a:r>
            <a:r>
              <a:rPr lang="en-US" sz="1600" dirty="0" err="1">
                <a:solidFill>
                  <a:srgbClr val="2B3616"/>
                </a:solidFill>
              </a:rPr>
              <a:t>atm</a:t>
            </a:r>
            <a:r>
              <a:rPr lang="el-GR" sz="1600" dirty="0">
                <a:solidFill>
                  <a:srgbClr val="2B3616"/>
                </a:solidFill>
              </a:rPr>
              <a:t>) χρησιμοποιηθεί για την παραγωγή επιπρόσθετης ηλεκτρικής ενέργειας σε ατμοστρόβιλο, ο οποίος λειτουργεί με υπέρθερμο ατμό στους 600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πίεση 30 </a:t>
            </a:r>
            <a:r>
              <a:rPr lang="en-US" sz="1600" dirty="0" err="1">
                <a:solidFill>
                  <a:srgbClr val="2B3616"/>
                </a:solidFill>
              </a:rPr>
              <a:t>MPa</a:t>
            </a:r>
            <a:r>
              <a:rPr lang="el-GR" sz="1600" dirty="0">
                <a:solidFill>
                  <a:srgbClr val="2B3616"/>
                </a:solidFill>
              </a:rPr>
              <a:t>, να υπολογιστούν η ηλεκτρική και η θερμική παραγωγή, οι αποδόσεις σε ηλεκτρική και θερμική ενέργεια καθώς και η απόδοση συμπαραγωγής του συνδυασμένου κύκλου. Στον ατμοστρόβιλο, η απόδοση της αντλίας και του στροβίλου θεωρούνται ίσες με 85 </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και </a:t>
            </a:r>
            <a:r>
              <a:rPr lang="el-GR" sz="1600" dirty="0">
                <a:solidFill>
                  <a:srgbClr val="2B3616"/>
                </a:solidFill>
              </a:rPr>
              <a:t>η απόρριψη θερμότητας για συμπαραγωγή από τον συμπυκνωτή γίνεται στους 95 </a:t>
            </a:r>
            <a:r>
              <a:rPr lang="en-US" sz="1600" baseline="30000" dirty="0" err="1">
                <a:solidFill>
                  <a:srgbClr val="2B3616"/>
                </a:solidFill>
              </a:rPr>
              <a:t>o</a:t>
            </a:r>
            <a:r>
              <a:rPr lang="en-US" sz="1600" dirty="0" err="1">
                <a:solidFill>
                  <a:srgbClr val="2B3616"/>
                </a:solidFill>
              </a:rPr>
              <a:t>C</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Στην έξοδο των ψυχρών </a:t>
            </a:r>
            <a:r>
              <a:rPr lang="el-GR" sz="1600" dirty="0" err="1" smtClean="0">
                <a:solidFill>
                  <a:srgbClr val="2B3616"/>
                </a:solidFill>
              </a:rPr>
              <a:t>απαερίων</a:t>
            </a:r>
            <a:r>
              <a:rPr lang="el-GR" sz="1600" dirty="0" smtClean="0">
                <a:solidFill>
                  <a:srgbClr val="2B3616"/>
                </a:solidFill>
              </a:rPr>
              <a:t>,</a:t>
            </a:r>
            <a:r>
              <a:rPr lang="en-US" sz="1600" dirty="0" smtClean="0">
                <a:solidFill>
                  <a:srgbClr val="2B3616"/>
                </a:solidFill>
              </a:rPr>
              <a:t> </a:t>
            </a:r>
            <a:r>
              <a:rPr lang="el-GR" sz="1600" dirty="0" smtClean="0">
                <a:solidFill>
                  <a:srgbClr val="2B3616"/>
                </a:solidFill>
              </a:rPr>
              <a:t>η θερμοκρασία τους είναι 127 </a:t>
            </a:r>
            <a:r>
              <a:rPr lang="en-US" sz="1600" baseline="30000" dirty="0" err="1" smtClean="0">
                <a:solidFill>
                  <a:srgbClr val="2B3616"/>
                </a:solidFill>
              </a:rPr>
              <a:t>o</a:t>
            </a:r>
            <a:r>
              <a:rPr lang="en-US" sz="1600" dirty="0" err="1" smtClean="0">
                <a:solidFill>
                  <a:srgbClr val="2B3616"/>
                </a:solidFill>
              </a:rPr>
              <a:t>C</a:t>
            </a:r>
            <a:r>
              <a:rPr lang="el-GR" sz="1600" dirty="0" smtClean="0">
                <a:solidFill>
                  <a:srgbClr val="2B3616"/>
                </a:solidFill>
              </a:rPr>
              <a:t>. </a:t>
            </a:r>
            <a:endParaRPr lang="el-GR" sz="1600" dirty="0">
              <a:solidFill>
                <a:srgbClr val="2B3616"/>
              </a:solidFill>
            </a:endParaRPr>
          </a:p>
          <a:p>
            <a:r>
              <a:rPr lang="el-GR" sz="800" dirty="0">
                <a:solidFill>
                  <a:srgbClr val="2B3616"/>
                </a:solidFill>
              </a:rPr>
              <a:t> </a:t>
            </a:r>
          </a:p>
          <a:p>
            <a:r>
              <a:rPr lang="el-GR" sz="1600" b="1" dirty="0">
                <a:solidFill>
                  <a:srgbClr val="2B3616"/>
                </a:solidFill>
              </a:rPr>
              <a:t>Λύση</a:t>
            </a:r>
            <a:endParaRPr lang="el-GR" sz="1600" dirty="0">
              <a:solidFill>
                <a:srgbClr val="2B3616"/>
              </a:solidFill>
            </a:endParaRPr>
          </a:p>
          <a:p>
            <a:r>
              <a:rPr lang="el-GR" sz="1600" dirty="0" smtClean="0">
                <a:solidFill>
                  <a:srgbClr val="2B3616"/>
                </a:solidFill>
              </a:rPr>
              <a:t>Η λύση του </a:t>
            </a:r>
            <a:r>
              <a:rPr lang="el-GR" sz="1600" dirty="0" err="1" smtClean="0">
                <a:solidFill>
                  <a:srgbClr val="2B3616"/>
                </a:solidFill>
              </a:rPr>
              <a:t>αεριοστροβίλου</a:t>
            </a:r>
            <a:r>
              <a:rPr lang="el-GR" sz="1600" dirty="0" smtClean="0">
                <a:solidFill>
                  <a:srgbClr val="2B3616"/>
                </a:solidFill>
              </a:rPr>
              <a:t> είναι αυτή του Παραδείγματος 2. Η θερμότητα που παρέχεται από τον αεριοστρόβιλο στον ατμοστρόβιλο είναι:</a:t>
            </a:r>
          </a:p>
        </p:txBody>
      </p:sp>
      <p:pic>
        <p:nvPicPr>
          <p:cNvPr id="4" name="Εικόνα 3"/>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Ορθογώνιο 4"/>
          <p:cNvSpPr/>
          <p:nvPr/>
        </p:nvSpPr>
        <p:spPr>
          <a:xfrm>
            <a:off x="0" y="4637454"/>
            <a:ext cx="9144000" cy="1815882"/>
          </a:xfrm>
          <a:prstGeom prst="rect">
            <a:avLst/>
          </a:prstGeom>
        </p:spPr>
        <p:txBody>
          <a:bodyPr wrap="square">
            <a:spAutoFit/>
          </a:bodyPr>
          <a:lstStyle/>
          <a:p>
            <a:endParaRPr lang="el-GR" sz="1600" dirty="0">
              <a:solidFill>
                <a:srgbClr val="2B3616"/>
              </a:solidFill>
            </a:endParaRPr>
          </a:p>
          <a:p>
            <a:r>
              <a:rPr lang="en-US" sz="1600" dirty="0" err="1" smtClean="0">
                <a:solidFill>
                  <a:srgbClr val="2B3616"/>
                </a:solidFill>
              </a:rPr>
              <a:t>qcomb</a:t>
            </a:r>
            <a:r>
              <a:rPr lang="en-US" sz="1600" dirty="0" smtClean="0">
                <a:solidFill>
                  <a:srgbClr val="2B3616"/>
                </a:solidFill>
              </a:rPr>
              <a:t> = h4 – h5 = 1124,3-400,98 = 723,3 kJ/kg </a:t>
            </a:r>
            <a:r>
              <a:rPr lang="el-GR" sz="1600" dirty="0" smtClean="0">
                <a:solidFill>
                  <a:srgbClr val="2B3616"/>
                </a:solidFill>
              </a:rPr>
              <a:t>αέρα ή </a:t>
            </a:r>
            <a:r>
              <a:rPr lang="en-US" sz="1600" dirty="0" smtClean="0">
                <a:solidFill>
                  <a:srgbClr val="2B3616"/>
                </a:solidFill>
              </a:rPr>
              <a:t>      </a:t>
            </a:r>
            <a:r>
              <a:rPr lang="en-US" sz="1600" dirty="0" err="1" smtClean="0">
                <a:solidFill>
                  <a:srgbClr val="2B3616"/>
                </a:solidFill>
              </a:rPr>
              <a:t>Qcomb</a:t>
            </a:r>
            <a:r>
              <a:rPr lang="en-US" sz="1600" dirty="0" smtClean="0">
                <a:solidFill>
                  <a:srgbClr val="2B3616"/>
                </a:solidFill>
              </a:rPr>
              <a:t> </a:t>
            </a:r>
            <a:r>
              <a:rPr lang="el-GR" sz="1600" dirty="0" smtClean="0">
                <a:solidFill>
                  <a:srgbClr val="2B3616"/>
                </a:solidFill>
              </a:rPr>
              <a:t>	</a:t>
            </a:r>
            <a:r>
              <a:rPr lang="en-US" sz="1600" dirty="0" smtClean="0">
                <a:solidFill>
                  <a:srgbClr val="2B3616"/>
                </a:solidFill>
              </a:rPr>
              <a:t>= 14,</a:t>
            </a:r>
            <a:r>
              <a:rPr lang="el-GR" sz="1600" dirty="0" smtClean="0">
                <a:solidFill>
                  <a:srgbClr val="2B3616"/>
                </a:solidFill>
              </a:rPr>
              <a:t>86</a:t>
            </a:r>
            <a:r>
              <a:rPr lang="en-US" sz="1600" dirty="0" smtClean="0">
                <a:solidFill>
                  <a:srgbClr val="2B3616"/>
                </a:solidFill>
              </a:rPr>
              <a:t>*723,3 = 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kJ/kg </a:t>
            </a:r>
            <a:r>
              <a:rPr lang="el-GR" sz="1600" dirty="0" smtClean="0">
                <a:solidFill>
                  <a:srgbClr val="2B3616"/>
                </a:solidFill>
              </a:rPr>
              <a:t>βιομάζας</a:t>
            </a:r>
          </a:p>
          <a:p>
            <a:r>
              <a:rPr lang="el-GR" sz="1600" dirty="0">
                <a:solidFill>
                  <a:srgbClr val="2B3616"/>
                </a:solidFill>
              </a:rPr>
              <a:t>	</a:t>
            </a:r>
            <a:r>
              <a:rPr lang="el-GR" sz="1600" dirty="0" smtClean="0">
                <a:solidFill>
                  <a:srgbClr val="2B3616"/>
                </a:solidFill>
              </a:rPr>
              <a:t>					</a:t>
            </a:r>
            <a:r>
              <a:rPr lang="en-US" sz="1600" dirty="0">
                <a:solidFill>
                  <a:srgbClr val="2B3616"/>
                </a:solidFill>
              </a:rPr>
              <a:t> = </a:t>
            </a:r>
            <a:r>
              <a:rPr lang="en-US" sz="1600" dirty="0" smtClean="0">
                <a:solidFill>
                  <a:srgbClr val="2B3616"/>
                </a:solidFill>
              </a:rPr>
              <a:t>14,</a:t>
            </a:r>
            <a:r>
              <a:rPr lang="el-GR" sz="1600" dirty="0" smtClean="0">
                <a:solidFill>
                  <a:srgbClr val="2B3616"/>
                </a:solidFill>
              </a:rPr>
              <a:t>86</a:t>
            </a:r>
            <a:r>
              <a:rPr lang="en-US" sz="1600" dirty="0" smtClean="0">
                <a:solidFill>
                  <a:srgbClr val="2B3616"/>
                </a:solidFill>
              </a:rPr>
              <a:t>*723,3 </a:t>
            </a:r>
            <a:r>
              <a:rPr lang="en-US" sz="1600" dirty="0">
                <a:solidFill>
                  <a:srgbClr val="2B3616"/>
                </a:solidFill>
              </a:rPr>
              <a:t>= 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kJ/s</a:t>
            </a:r>
            <a:endParaRPr lang="el-GR" sz="1600" dirty="0">
              <a:solidFill>
                <a:srgbClr val="2B3616"/>
              </a:solidFill>
            </a:endParaRPr>
          </a:p>
          <a:p>
            <a:r>
              <a:rPr lang="el-GR" sz="1600" dirty="0">
                <a:solidFill>
                  <a:srgbClr val="2B3616"/>
                </a:solidFill>
              </a:rPr>
              <a:t> </a:t>
            </a:r>
            <a:endParaRPr lang="en-US" sz="1600" dirty="0" smtClean="0">
              <a:solidFill>
                <a:srgbClr val="2B3616"/>
              </a:solidFill>
            </a:endParaRPr>
          </a:p>
          <a:p>
            <a:r>
              <a:rPr lang="el-GR" sz="1600" dirty="0" smtClean="0">
                <a:solidFill>
                  <a:srgbClr val="2B3616"/>
                </a:solidFill>
              </a:rPr>
              <a:t>αφού στον </a:t>
            </a:r>
            <a:r>
              <a:rPr lang="el-GR" sz="1600" dirty="0" err="1" smtClean="0">
                <a:solidFill>
                  <a:srgbClr val="2B3616"/>
                </a:solidFill>
              </a:rPr>
              <a:t>αεριοποιητή</a:t>
            </a:r>
            <a:r>
              <a:rPr lang="el-GR" sz="1600" dirty="0" smtClean="0">
                <a:solidFill>
                  <a:srgbClr val="2B3616"/>
                </a:solidFill>
              </a:rPr>
              <a:t> τροφοδοτείται 1 </a:t>
            </a:r>
            <a:r>
              <a:rPr lang="en-US" sz="1600" dirty="0" smtClean="0">
                <a:solidFill>
                  <a:srgbClr val="2B3616"/>
                </a:solidFill>
              </a:rPr>
              <a:t>kg</a:t>
            </a:r>
            <a:r>
              <a:rPr lang="el-GR" sz="1600" dirty="0" smtClean="0">
                <a:solidFill>
                  <a:srgbClr val="2B3616"/>
                </a:solidFill>
              </a:rPr>
              <a:t> βιομάζας ανά </a:t>
            </a:r>
            <a:r>
              <a:rPr lang="en-US" sz="1600" dirty="0" smtClean="0">
                <a:solidFill>
                  <a:srgbClr val="2B3616"/>
                </a:solidFill>
              </a:rPr>
              <a:t>sec</a:t>
            </a:r>
            <a:r>
              <a:rPr lang="el-GR" sz="1600" dirty="0" smtClean="0">
                <a:solidFill>
                  <a:srgbClr val="2B3616"/>
                </a:solidFill>
              </a:rPr>
              <a:t> (400,98 </a:t>
            </a:r>
            <a:r>
              <a:rPr lang="en-US" sz="1600" dirty="0" smtClean="0">
                <a:solidFill>
                  <a:srgbClr val="2B3616"/>
                </a:solidFill>
              </a:rPr>
              <a:t>kJ/kg</a:t>
            </a:r>
            <a:r>
              <a:rPr lang="el-GR" sz="1600" dirty="0" smtClean="0">
                <a:solidFill>
                  <a:srgbClr val="2B3616"/>
                </a:solidFill>
              </a:rPr>
              <a:t> είναι η ειδική ενθαλπία του πρότυπου ιδανικού αέρα στην έξοδο των ψυχρών </a:t>
            </a:r>
            <a:r>
              <a:rPr lang="el-GR" sz="1600" dirty="0" err="1" smtClean="0">
                <a:solidFill>
                  <a:srgbClr val="2B3616"/>
                </a:solidFill>
              </a:rPr>
              <a:t>απαερίων</a:t>
            </a:r>
            <a:r>
              <a:rPr lang="el-GR" sz="1600" dirty="0" smtClean="0">
                <a:solidFill>
                  <a:srgbClr val="2B3616"/>
                </a:solidFill>
              </a:rPr>
              <a:t>, που προσομοιάζονται ως πρότυπος ιδανικός αέρας).</a:t>
            </a:r>
            <a:endParaRPr lang="el-GR" sz="1600" dirty="0">
              <a:solidFill>
                <a:srgbClr val="2B3616"/>
              </a:solidFill>
            </a:endParaRPr>
          </a:p>
        </p:txBody>
      </p:sp>
    </p:spTree>
    <p:extLst>
      <p:ext uri="{BB962C8B-B14F-4D97-AF65-F5344CB8AC3E}">
        <p14:creationId xmlns:p14="http://schemas.microsoft.com/office/powerpoint/2010/main" val="39467995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pic>
        <p:nvPicPr>
          <p:cNvPr id="3" name="Εικόνα 2"/>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Ορθογώνιο 1"/>
          <p:cNvSpPr/>
          <p:nvPr/>
        </p:nvSpPr>
        <p:spPr>
          <a:xfrm>
            <a:off x="-42512" y="408476"/>
            <a:ext cx="5504097" cy="122495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αποδίδεται στον κύκλο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Rankine</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χρησιμοποιείται για να παράγει υπέρθερμο ατμό σε Τ3 = 600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Ρ3 = 30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το συμπιεσμένο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νερό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στην Κατάσταση 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λύση του ατμοστροβίλου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Ορθογώνιο 3"/>
          <p:cNvSpPr/>
          <p:nvPr/>
        </p:nvSpPr>
        <p:spPr>
          <a:xfrm>
            <a:off x="32115" y="1556792"/>
            <a:ext cx="5541997" cy="2923877"/>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Κ1</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Ρ1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84,609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v</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0,001040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m</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3</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398,09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wstins</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0,00104*(30000-84,609) = 31,11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wstin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31,11/0,85 = 36,6 kJ/kg</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K2.	h2 = 398,09+36,6 = 434,7 kJ/kg</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K3.	h3 = 3103,4 kJ/kg	s3 = 6,2373</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Κ4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h4v = 2667,6 kJ/kg	s4l = 1,2504 kJ/</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kgK</a:t>
            </a:r>
            <a:endPar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s4v = 7,4151</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x4s = (6,2373-1,2504)/(7,4151-1,2504) = 0,81</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Ορθογώνιο 4"/>
          <p:cNvSpPr/>
          <p:nvPr/>
        </p:nvSpPr>
        <p:spPr>
          <a:xfrm>
            <a:off x="36512" y="4109752"/>
            <a:ext cx="9144000" cy="2640723"/>
          </a:xfrm>
          <a:prstGeom prst="rect">
            <a:avLst/>
          </a:prstGeom>
        </p:spPr>
        <p:txBody>
          <a:bodyPr wrap="square">
            <a:spAutoFit/>
          </a:bodyPr>
          <a:lstStyle/>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h4s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0,81*2667,6+(1-0,81)*398,09 = 2236,4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wstouts</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3103,4-2236,4 = 867,0 kJ/kg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wstout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0,85*867,0 = 736,95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h4 = 3103,4-736,95 = 2366,5 kJ/kg</a:t>
            </a: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wnet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736,95-36,6 = 700,35 kJ/kg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qcogen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2366,5-398,09 = 1968,4 kJ/kg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a:t>
            </a:r>
            <a:endPar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n-US"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νερού που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κυκλοφορούν στο στρόβιλο ανά κιλό βιομάζας που τροφοδοτείται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(ή ανά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αφού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τροφοδοτείται 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ανά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sec)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pPr>
            <a:endParaRPr lang="en-US" sz="8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a:solidFill>
                  <a:srgbClr val="2B3616"/>
                </a:solidFill>
              </a:rPr>
              <a:t>m‘ = </a:t>
            </a:r>
            <a:r>
              <a:rPr lang="en-US" sz="1600" dirty="0" err="1">
                <a:solidFill>
                  <a:srgbClr val="2B3616"/>
                </a:solidFill>
              </a:rPr>
              <a:t>Qcomb</a:t>
            </a:r>
            <a:r>
              <a:rPr lang="en-US" sz="1600" dirty="0">
                <a:solidFill>
                  <a:srgbClr val="2B3616"/>
                </a:solidFill>
              </a:rPr>
              <a:t>/(</a:t>
            </a:r>
            <a:r>
              <a:rPr lang="en-US" sz="1600" dirty="0" smtClean="0">
                <a:solidFill>
                  <a:srgbClr val="2B3616"/>
                </a:solidFill>
              </a:rPr>
              <a:t>h7 </a:t>
            </a:r>
            <a:r>
              <a:rPr lang="en-US" sz="1600" dirty="0">
                <a:solidFill>
                  <a:srgbClr val="2B3616"/>
                </a:solidFill>
              </a:rPr>
              <a:t>– </a:t>
            </a:r>
            <a:r>
              <a:rPr lang="en-US" sz="1600" dirty="0" smtClean="0">
                <a:solidFill>
                  <a:srgbClr val="2B3616"/>
                </a:solidFill>
              </a:rPr>
              <a:t>h8) </a:t>
            </a:r>
            <a:r>
              <a:rPr lang="en-US" sz="1600" dirty="0">
                <a:solidFill>
                  <a:srgbClr val="2B3616"/>
                </a:solidFill>
              </a:rPr>
              <a:t>= </a:t>
            </a:r>
            <a:r>
              <a:rPr lang="en-US" sz="1600" dirty="0" smtClean="0">
                <a:solidFill>
                  <a:srgbClr val="2B3616"/>
                </a:solidFill>
              </a:rPr>
              <a:t>10.</a:t>
            </a:r>
            <a:r>
              <a:rPr lang="el-GR" sz="1600" dirty="0" smtClean="0">
                <a:solidFill>
                  <a:srgbClr val="2B3616"/>
                </a:solidFill>
              </a:rPr>
              <a:t>748</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 </a:t>
            </a:r>
            <a:r>
              <a:rPr lang="en-US" sz="1600" dirty="0">
                <a:solidFill>
                  <a:srgbClr val="2B3616"/>
                </a:solidFill>
              </a:rPr>
              <a:t>kJ/kg </a:t>
            </a:r>
            <a:r>
              <a:rPr lang="el-GR" sz="1600" dirty="0">
                <a:solidFill>
                  <a:srgbClr val="2B3616"/>
                </a:solidFill>
              </a:rPr>
              <a:t>βιομάζας</a:t>
            </a:r>
            <a:r>
              <a:rPr lang="en-US" sz="1600" dirty="0">
                <a:solidFill>
                  <a:srgbClr val="2B3616"/>
                </a:solidFill>
              </a:rPr>
              <a:t>/(3103,4-434,7) kJ/kg </a:t>
            </a:r>
            <a:r>
              <a:rPr lang="el-GR" sz="1600" dirty="0" smtClean="0">
                <a:solidFill>
                  <a:srgbClr val="2B3616"/>
                </a:solidFill>
              </a:rPr>
              <a:t>ατμού</a:t>
            </a:r>
            <a:r>
              <a:rPr lang="en-US" sz="1600" dirty="0" smtClean="0">
                <a:solidFill>
                  <a:srgbClr val="2B3616"/>
                </a:solidFill>
              </a:rPr>
              <a:t>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4,03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ατμού /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a:t>
            </a: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6705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pic>
        <p:nvPicPr>
          <p:cNvPr id="7" name="Εικόνα 6"/>
          <p:cNvPicPr>
            <a:picLocks noChangeAspect="1"/>
          </p:cNvPicPr>
          <p:nvPr/>
        </p:nvPicPr>
        <p:blipFill>
          <a:blip r:embed="rId2"/>
          <a:stretch>
            <a:fillRect/>
          </a:stretch>
        </p:blipFill>
        <p:spPr>
          <a:xfrm>
            <a:off x="5508104" y="332657"/>
            <a:ext cx="3523369" cy="40567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Ορθογώνιο 8"/>
          <p:cNvSpPr/>
          <p:nvPr/>
        </p:nvSpPr>
        <p:spPr>
          <a:xfrm>
            <a:off x="-33893" y="341596"/>
            <a:ext cx="5541997" cy="5047536"/>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Οπότε η ισχύς του </a:t>
            </a:r>
            <a:r>
              <a:rPr lang="el-GR"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ατμοστοβίλου</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και η θερμότητα συμπαραγωγής είναι:</a:t>
            </a:r>
          </a:p>
          <a:p>
            <a:pPr algn="just">
              <a:lnSpc>
                <a:spcPct val="115000"/>
              </a:lnSpc>
              <a:spcAft>
                <a:spcPts val="0"/>
              </a:spcAft>
            </a:pPr>
            <a:endParaRPr lang="el-GR"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Wst</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4,0</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*700,35 = 28</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22</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 kJ/kg</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ή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kJ/s [=kW]</a:t>
            </a:r>
          </a:p>
          <a:p>
            <a:pPr algn="just">
              <a:lnSpc>
                <a:spcPct val="115000"/>
              </a:lnSpc>
            </a:pPr>
            <a:r>
              <a:rPr lang="en-US" sz="1600"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Qcogen</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4,0</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*1968,4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79</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kJ/kg</a:t>
            </a:r>
            <a:r>
              <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ή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kW</a:t>
            </a:r>
          </a:p>
          <a:p>
            <a:pPr algn="just">
              <a:lnSpc>
                <a:spcPct val="115000"/>
              </a:lnSpc>
            </a:pPr>
            <a:endParaRPr lang="en-US"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και η συνολική ηλεκτρική ισχύς του συνδυασμένου κύκλου:</a:t>
            </a:r>
          </a:p>
          <a:p>
            <a:pPr algn="just">
              <a:lnSpc>
                <a:spcPct val="115000"/>
              </a:lnSpc>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n-US" sz="1600" b="1" dirty="0" err="1" smtClean="0">
                <a:solidFill>
                  <a:srgbClr val="2B3616"/>
                </a:solidFill>
              </a:rPr>
              <a:t>Pel</a:t>
            </a:r>
            <a:r>
              <a:rPr lang="en-US" sz="1600" b="1" dirty="0" smtClean="0">
                <a:solidFill>
                  <a:srgbClr val="2B3616"/>
                </a:solidFill>
              </a:rPr>
              <a:t> = </a:t>
            </a:r>
            <a:r>
              <a:rPr lang="el-GR" sz="1600" b="1" dirty="0" smtClean="0">
                <a:solidFill>
                  <a:srgbClr val="2B3616"/>
                </a:solidFill>
              </a:rPr>
              <a:t>5594</a:t>
            </a:r>
            <a:r>
              <a:rPr lang="en-US" sz="1600" b="1" dirty="0" smtClean="0">
                <a:solidFill>
                  <a:srgbClr val="2B3616"/>
                </a:solidFill>
              </a:rPr>
              <a:t>,</a:t>
            </a:r>
            <a:r>
              <a:rPr lang="el-GR" sz="1600" b="1" dirty="0" smtClean="0">
                <a:solidFill>
                  <a:srgbClr val="2B3616"/>
                </a:solidFill>
              </a:rPr>
              <a:t>8</a:t>
            </a:r>
            <a:r>
              <a:rPr lang="en-US" sz="1600" b="1" dirty="0" smtClean="0">
                <a:solidFill>
                  <a:srgbClr val="2B3616"/>
                </a:solidFill>
              </a:rPr>
              <a:t>+28</a:t>
            </a:r>
            <a:r>
              <a:rPr lang="el-GR" sz="1600" b="1" dirty="0" smtClean="0">
                <a:solidFill>
                  <a:srgbClr val="2B3616"/>
                </a:solidFill>
              </a:rPr>
              <a:t>22</a:t>
            </a:r>
            <a:r>
              <a:rPr lang="en-US" sz="1600" b="1" dirty="0" smtClean="0">
                <a:solidFill>
                  <a:srgbClr val="2B3616"/>
                </a:solidFill>
              </a:rPr>
              <a:t>,4 = 84</a:t>
            </a:r>
            <a:r>
              <a:rPr lang="el-GR" sz="1600" b="1" dirty="0" smtClean="0">
                <a:solidFill>
                  <a:srgbClr val="2B3616"/>
                </a:solidFill>
              </a:rPr>
              <a:t>17</a:t>
            </a:r>
            <a:r>
              <a:rPr lang="en-US" sz="1600" b="1" dirty="0" smtClean="0">
                <a:solidFill>
                  <a:srgbClr val="2B3616"/>
                </a:solidFill>
              </a:rPr>
              <a:t>,</a:t>
            </a:r>
            <a:r>
              <a:rPr lang="el-GR" sz="1600" b="1" dirty="0" smtClean="0">
                <a:solidFill>
                  <a:srgbClr val="2B3616"/>
                </a:solidFill>
              </a:rPr>
              <a:t>2</a:t>
            </a:r>
            <a:r>
              <a:rPr lang="en-US" sz="1600" b="1" dirty="0" smtClean="0">
                <a:solidFill>
                  <a:srgbClr val="2B3616"/>
                </a:solidFill>
              </a:rPr>
              <a:t> kW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n-US"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 ηλεκτρική απόδοση του ατμοστροβίλου, του συνδυασμένου κύκλου</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(combined cycle, cc)</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και της ολοκληρωμένης διεργασίας αεριοποίησης συνδυασμένου κύκλου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Integrated Gasification Combined Cycle, IGCC)</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είναι:</a:t>
            </a:r>
          </a:p>
          <a:p>
            <a:pPr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err="1"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st</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28</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,4/10</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748</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26,</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p>
          <a:p>
            <a:pPr algn="ctr">
              <a:lnSpc>
                <a:spcPct val="115000"/>
              </a:lnSpc>
              <a:spcAft>
                <a:spcPts val="0"/>
              </a:spcAft>
            </a:pPr>
            <a:endParaRPr lang="en-US" sz="800" b="1"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cc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84</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17</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/155</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03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 54,3 %</a:t>
            </a:r>
          </a:p>
          <a:p>
            <a:pPr algn="ctr">
              <a:lnSpc>
                <a:spcPct val="115000"/>
              </a:lnSpc>
            </a:pPr>
            <a:endParaRPr lang="en-US" sz="800" b="1"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η</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IGCC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84</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17</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/157</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4</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6,</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3</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rgbClr val="2B3616"/>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53,</a:t>
            </a:r>
            <a:r>
              <a:rPr lang="el-GR"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5</a:t>
            </a:r>
            <a:r>
              <a:rPr lang="en-US" sz="1600" b="1"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spcAft>
                <a:spcPts val="0"/>
              </a:spcAft>
            </a:pP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10460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dirty="0">
                <a:solidFill>
                  <a:srgbClr val="2B3616"/>
                </a:solidFill>
              </a:rPr>
              <a:t>Οικονομικά της συμπαραγωγής από αεριοποίηση βιομάζας </a:t>
            </a:r>
            <a:endParaRPr lang="el-GR" sz="2400" dirty="0">
              <a:solidFill>
                <a:srgbClr val="2B3616"/>
              </a:solidFill>
            </a:endParaRPr>
          </a:p>
        </p:txBody>
      </p:sp>
      <p:sp>
        <p:nvSpPr>
          <p:cNvPr id="5" name="Ορθογώνιο 4"/>
          <p:cNvSpPr/>
          <p:nvPr/>
        </p:nvSpPr>
        <p:spPr>
          <a:xfrm>
            <a:off x="0" y="341596"/>
            <a:ext cx="9144000" cy="7109639"/>
          </a:xfrm>
          <a:prstGeom prst="rect">
            <a:avLst/>
          </a:prstGeom>
        </p:spPr>
        <p:txBody>
          <a:bodyPr wrap="square">
            <a:spAutoFit/>
          </a:bodyPr>
          <a:lstStyle/>
          <a:p>
            <a:pPr algn="just"/>
            <a:r>
              <a:rPr lang="el-GR" sz="1600" dirty="0">
                <a:solidFill>
                  <a:srgbClr val="2B3616"/>
                </a:solidFill>
              </a:rPr>
              <a:t>Το κόστος εγκατάστασης μίας μονάδας ολοκληρωμένης μονάδας αεριοποίησης βιομάζας και συμπαραγωγής ηλεκτρικής θερμικής ισχύος σε συνδυασμένο κύκλο αέριο-</a:t>
            </a:r>
            <a:r>
              <a:rPr lang="el-GR" sz="1600" dirty="0" err="1">
                <a:solidFill>
                  <a:srgbClr val="2B3616"/>
                </a:solidFill>
              </a:rPr>
              <a:t>ατμο</a:t>
            </a:r>
            <a:r>
              <a:rPr lang="el-GR" sz="1600" dirty="0">
                <a:solidFill>
                  <a:srgbClr val="2B3616"/>
                </a:solidFill>
              </a:rPr>
              <a:t>-στροβίλου (</a:t>
            </a:r>
            <a:r>
              <a:rPr lang="en-US" sz="1600" dirty="0">
                <a:solidFill>
                  <a:srgbClr val="2B3616"/>
                </a:solidFill>
              </a:rPr>
              <a:t>Biomass Gasification Combined Cycle </a:t>
            </a:r>
            <a:r>
              <a:rPr lang="el-GR" sz="1600" dirty="0">
                <a:solidFill>
                  <a:srgbClr val="2B3616"/>
                </a:solidFill>
              </a:rPr>
              <a:t>– </a:t>
            </a:r>
            <a:r>
              <a:rPr lang="en-US" sz="1600" dirty="0">
                <a:solidFill>
                  <a:srgbClr val="2B3616"/>
                </a:solidFill>
              </a:rPr>
              <a:t>BIGCC</a:t>
            </a:r>
            <a:r>
              <a:rPr lang="el-GR" sz="1600" dirty="0">
                <a:solidFill>
                  <a:srgbClr val="2B3616"/>
                </a:solidFill>
              </a:rPr>
              <a:t>) δίνεται από τη σχέση:</a:t>
            </a:r>
          </a:p>
          <a:p>
            <a:pPr algn="just"/>
            <a:r>
              <a:rPr lang="el-GR" sz="800" dirty="0">
                <a:solidFill>
                  <a:srgbClr val="2B3616"/>
                </a:solidFill>
              </a:rPr>
              <a:t> </a:t>
            </a:r>
          </a:p>
          <a:p>
            <a:pPr algn="ctr"/>
            <a:r>
              <a:rPr lang="el-GR" sz="1600" dirty="0">
                <a:solidFill>
                  <a:srgbClr val="2B3616"/>
                </a:solidFill>
              </a:rPr>
              <a:t>Πάγια επένδυση:	ΠΕ = 7.675 – 1.235 </a:t>
            </a:r>
            <a:r>
              <a:rPr lang="en-US" sz="1600" dirty="0" err="1">
                <a:solidFill>
                  <a:srgbClr val="2B3616"/>
                </a:solidFill>
              </a:rPr>
              <a:t>ln</a:t>
            </a:r>
            <a:r>
              <a:rPr lang="el-GR" sz="1600" dirty="0">
                <a:solidFill>
                  <a:srgbClr val="2B3616"/>
                </a:solidFill>
              </a:rPr>
              <a:t>Δ	[€/</a:t>
            </a:r>
            <a:r>
              <a:rPr lang="en-US" sz="1600" dirty="0" err="1">
                <a:solidFill>
                  <a:srgbClr val="2B3616"/>
                </a:solidFill>
              </a:rPr>
              <a:t>kWe</a:t>
            </a:r>
            <a:r>
              <a:rPr lang="el-GR" sz="1600" dirty="0">
                <a:solidFill>
                  <a:srgbClr val="2B3616"/>
                </a:solidFill>
              </a:rPr>
              <a:t>]</a:t>
            </a:r>
          </a:p>
          <a:p>
            <a:pPr algn="just"/>
            <a:r>
              <a:rPr lang="el-GR" sz="800" dirty="0">
                <a:solidFill>
                  <a:srgbClr val="2B3616"/>
                </a:solidFill>
              </a:rPr>
              <a:t> </a:t>
            </a:r>
          </a:p>
          <a:p>
            <a:pPr algn="just"/>
            <a:r>
              <a:rPr lang="el-GR" sz="1600" dirty="0">
                <a:solidFill>
                  <a:srgbClr val="2B3616"/>
                </a:solidFill>
              </a:rPr>
              <a:t>όπου Δ η ονομαστική δυναμικότητα της μονάδας σε </a:t>
            </a:r>
            <a:r>
              <a:rPr lang="en-US" sz="1600" dirty="0" err="1">
                <a:solidFill>
                  <a:srgbClr val="2B3616"/>
                </a:solidFill>
              </a:rPr>
              <a:t>MWe</a:t>
            </a:r>
            <a:r>
              <a:rPr lang="el-GR" sz="1600" dirty="0">
                <a:solidFill>
                  <a:srgbClr val="2B3616"/>
                </a:solidFill>
              </a:rPr>
              <a:t>, ενώ οι θέσεις εργασίας που δημιουργεί </a:t>
            </a:r>
            <a:r>
              <a:rPr lang="el-GR" sz="1600" dirty="0" err="1" smtClean="0">
                <a:solidFill>
                  <a:srgbClr val="2B3616"/>
                </a:solidFill>
              </a:rPr>
              <a:t>εκτιμόνται</a:t>
            </a:r>
            <a:r>
              <a:rPr lang="el-GR" sz="1600" dirty="0" smtClean="0">
                <a:solidFill>
                  <a:srgbClr val="2B3616"/>
                </a:solidFill>
              </a:rPr>
              <a:t> </a:t>
            </a:r>
            <a:r>
              <a:rPr lang="el-GR" sz="1600" dirty="0">
                <a:solidFill>
                  <a:srgbClr val="2B3616"/>
                </a:solidFill>
              </a:rPr>
              <a:t>σε 3 </a:t>
            </a:r>
            <a:r>
              <a:rPr lang="el-GR" sz="1600" dirty="0" smtClean="0">
                <a:solidFill>
                  <a:srgbClr val="2B3616"/>
                </a:solidFill>
              </a:rPr>
              <a:t>εργαζόμενους/</a:t>
            </a:r>
            <a:r>
              <a:rPr lang="en-US" sz="1600" dirty="0" err="1" smtClean="0">
                <a:solidFill>
                  <a:srgbClr val="2B3616"/>
                </a:solidFill>
              </a:rPr>
              <a:t>MWe</a:t>
            </a:r>
            <a:r>
              <a:rPr lang="el-GR" sz="1600" dirty="0">
                <a:solidFill>
                  <a:srgbClr val="2B3616"/>
                </a:solidFill>
              </a:rPr>
              <a:t>. </a:t>
            </a:r>
            <a:r>
              <a:rPr lang="el-GR" sz="1600" dirty="0" smtClean="0">
                <a:solidFill>
                  <a:srgbClr val="2B3616"/>
                </a:solidFill>
              </a:rPr>
              <a:t>Με μέσο </a:t>
            </a:r>
            <a:r>
              <a:rPr lang="el-GR" sz="1600" dirty="0">
                <a:solidFill>
                  <a:srgbClr val="2B3616"/>
                </a:solidFill>
              </a:rPr>
              <a:t>ετήσιο κόστος ανά εργαζόμενο </a:t>
            </a:r>
            <a:r>
              <a:rPr lang="el-GR" sz="1600" dirty="0" smtClean="0">
                <a:solidFill>
                  <a:srgbClr val="2B3616"/>
                </a:solidFill>
              </a:rPr>
              <a:t>20.000 </a:t>
            </a:r>
            <a:r>
              <a:rPr lang="el-GR" sz="1600" dirty="0">
                <a:solidFill>
                  <a:srgbClr val="2B3616"/>
                </a:solidFill>
              </a:rPr>
              <a:t>€ </a:t>
            </a:r>
            <a:r>
              <a:rPr lang="el-GR" sz="1600" dirty="0" smtClean="0">
                <a:solidFill>
                  <a:srgbClr val="2B3616"/>
                </a:solidFill>
              </a:rPr>
              <a:t>(με ασφαλιστικές εισφορές) </a:t>
            </a:r>
            <a:r>
              <a:rPr lang="el-GR" sz="1600" dirty="0">
                <a:solidFill>
                  <a:srgbClr val="2B3616"/>
                </a:solidFill>
              </a:rPr>
              <a:t>το κόστος εργατικών εκτιμώνται στα 60.000 €/</a:t>
            </a:r>
            <a:r>
              <a:rPr lang="en-US" sz="1600" dirty="0" err="1">
                <a:solidFill>
                  <a:srgbClr val="2B3616"/>
                </a:solidFill>
              </a:rPr>
              <a:t>MWe</a:t>
            </a:r>
            <a:r>
              <a:rPr lang="el-GR" sz="1600" dirty="0">
                <a:solidFill>
                  <a:srgbClr val="2B3616"/>
                </a:solidFill>
              </a:rPr>
              <a:t>. Αντίστοιχα, τα κόστη συντήρησης, διοίκησης, ασφάλειας, βοηθητικών κ.α. εκτιμώνται στα 2/3 του κόστους εργασίας, δηλαδή 40.000 €/</a:t>
            </a:r>
            <a:r>
              <a:rPr lang="en-US" sz="1600" dirty="0" err="1">
                <a:solidFill>
                  <a:srgbClr val="2B3616"/>
                </a:solidFill>
              </a:rPr>
              <a:t>MWe</a:t>
            </a:r>
            <a:r>
              <a:rPr lang="el-GR" sz="1600" dirty="0">
                <a:solidFill>
                  <a:srgbClr val="2B3616"/>
                </a:solidFill>
              </a:rPr>
              <a:t>. Το επενδυτικό περιβάλλον στην Ελλάδα προβλέπει κρατική επιχορήγηση 40 % της αρχικής επένδυσης</a:t>
            </a:r>
            <a:r>
              <a:rPr lang="el-GR" sz="1600" dirty="0" smtClean="0">
                <a:solidFill>
                  <a:srgbClr val="2B3616"/>
                </a:solidFill>
              </a:rPr>
              <a:t>.</a:t>
            </a:r>
          </a:p>
          <a:p>
            <a:pPr algn="just"/>
            <a:endParaRPr lang="el-GR" sz="1600" dirty="0">
              <a:solidFill>
                <a:srgbClr val="2B3616"/>
              </a:solidFill>
            </a:endParaRPr>
          </a:p>
          <a:p>
            <a:r>
              <a:rPr lang="el-GR" sz="1600" b="1" dirty="0" smtClean="0">
                <a:solidFill>
                  <a:srgbClr val="2B3616"/>
                </a:solidFill>
              </a:rPr>
              <a:t>Παράδειγμα 4</a:t>
            </a:r>
            <a:endParaRPr lang="el-GR" sz="1600" dirty="0">
              <a:solidFill>
                <a:srgbClr val="2B3616"/>
              </a:solidFill>
            </a:endParaRPr>
          </a:p>
          <a:p>
            <a:r>
              <a:rPr lang="el-GR" sz="1600" dirty="0">
                <a:solidFill>
                  <a:srgbClr val="2B3616"/>
                </a:solidFill>
              </a:rPr>
              <a:t>Να εκτιμηθούν οι προοπτικές οικονομικής βιωσιμότητας της μονάδας συμπαραγωγής από αεριοποίηση – συνδυασμένο κύκλο των παραπάνω παραδειγμάτων, θεωρώντας ότι η βιομάζα (ενεργειακών καλλιεργειών) διατίθεται  από τον παραγωγό στην τιμή των 50 €/</a:t>
            </a:r>
            <a:r>
              <a:rPr lang="el-GR" sz="1600" dirty="0" err="1">
                <a:solidFill>
                  <a:srgbClr val="2B3616"/>
                </a:solidFill>
              </a:rPr>
              <a:t>τν</a:t>
            </a:r>
            <a:r>
              <a:rPr lang="el-GR" sz="1600" dirty="0">
                <a:solidFill>
                  <a:srgbClr val="2B3616"/>
                </a:solidFill>
              </a:rPr>
              <a:t>.</a:t>
            </a:r>
            <a:endParaRPr lang="el-GR" sz="1600" dirty="0" smtClean="0">
              <a:solidFill>
                <a:srgbClr val="2B3616"/>
              </a:solidFill>
            </a:endParaRPr>
          </a:p>
          <a:p>
            <a:pPr algn="just"/>
            <a:endParaRPr lang="el-GR" sz="800" dirty="0">
              <a:solidFill>
                <a:srgbClr val="2B3616"/>
              </a:solidFill>
            </a:endParaRPr>
          </a:p>
          <a:p>
            <a:r>
              <a:rPr lang="el-GR" sz="1600" b="1" dirty="0">
                <a:solidFill>
                  <a:srgbClr val="2B3616"/>
                </a:solidFill>
              </a:rPr>
              <a:t>Λύση</a:t>
            </a:r>
            <a:endParaRPr lang="el-GR" sz="1600" dirty="0">
              <a:solidFill>
                <a:srgbClr val="2B3616"/>
              </a:solidFill>
            </a:endParaRPr>
          </a:p>
          <a:p>
            <a:r>
              <a:rPr lang="el-GR" sz="1600" dirty="0">
                <a:solidFill>
                  <a:srgbClr val="2B3616"/>
                </a:solidFill>
              </a:rPr>
              <a:t>Η ετήσια λειτουργία της μονάδας απαιτεί</a:t>
            </a:r>
            <a:r>
              <a:rPr lang="el-GR" sz="1600" dirty="0" smtClean="0">
                <a:solidFill>
                  <a:srgbClr val="2B3616"/>
                </a:solidFill>
              </a:rPr>
              <a:t>:	1 </a:t>
            </a:r>
            <a:r>
              <a:rPr lang="el-GR" sz="1600" dirty="0">
                <a:solidFill>
                  <a:srgbClr val="2B3616"/>
                </a:solidFill>
              </a:rPr>
              <a:t>(</a:t>
            </a:r>
            <a:r>
              <a:rPr lang="en-US" sz="1600" dirty="0" smtClean="0">
                <a:solidFill>
                  <a:srgbClr val="2B3616"/>
                </a:solidFill>
              </a:rPr>
              <a:t>kg</a:t>
            </a:r>
            <a:r>
              <a:rPr lang="el-GR" sz="1600" dirty="0" smtClean="0">
                <a:solidFill>
                  <a:srgbClr val="2B3616"/>
                </a:solidFill>
              </a:rPr>
              <a:t>/</a:t>
            </a:r>
            <a:r>
              <a:rPr lang="en-US" sz="1600" dirty="0">
                <a:solidFill>
                  <a:srgbClr val="2B3616"/>
                </a:solidFill>
              </a:rPr>
              <a:t>sec</a:t>
            </a:r>
            <a:r>
              <a:rPr lang="el-GR" sz="1600" dirty="0" smtClean="0">
                <a:solidFill>
                  <a:srgbClr val="2B3616"/>
                </a:solidFill>
              </a:rPr>
              <a:t>)*3600 </a:t>
            </a:r>
            <a:r>
              <a:rPr lang="el-GR" sz="1600" dirty="0">
                <a:solidFill>
                  <a:srgbClr val="2B3616"/>
                </a:solidFill>
              </a:rPr>
              <a:t>(</a:t>
            </a:r>
            <a:r>
              <a:rPr lang="en-US" sz="1600" dirty="0">
                <a:solidFill>
                  <a:srgbClr val="2B3616"/>
                </a:solidFill>
              </a:rPr>
              <a:t>sec</a:t>
            </a:r>
            <a:r>
              <a:rPr lang="el-GR" sz="1600" dirty="0">
                <a:solidFill>
                  <a:srgbClr val="2B3616"/>
                </a:solidFill>
              </a:rPr>
              <a:t>/</a:t>
            </a:r>
            <a:r>
              <a:rPr lang="en-US" sz="1600" dirty="0">
                <a:solidFill>
                  <a:srgbClr val="2B3616"/>
                </a:solidFill>
              </a:rPr>
              <a:t>h</a:t>
            </a:r>
            <a:r>
              <a:rPr lang="el-GR" sz="1600" dirty="0" smtClean="0">
                <a:solidFill>
                  <a:srgbClr val="2B3616"/>
                </a:solidFill>
              </a:rPr>
              <a:t>)*24 </a:t>
            </a:r>
            <a:r>
              <a:rPr lang="el-GR" sz="1600" dirty="0">
                <a:solidFill>
                  <a:srgbClr val="2B3616"/>
                </a:solidFill>
              </a:rPr>
              <a:t>(</a:t>
            </a:r>
            <a:r>
              <a:rPr lang="en-US" sz="1600" dirty="0">
                <a:solidFill>
                  <a:srgbClr val="2B3616"/>
                </a:solidFill>
              </a:rPr>
              <a:t>h</a:t>
            </a:r>
            <a:r>
              <a:rPr lang="el-GR" sz="1600" dirty="0" smtClean="0">
                <a:solidFill>
                  <a:srgbClr val="2B3616"/>
                </a:solidFill>
              </a:rPr>
              <a:t>/</a:t>
            </a:r>
            <a:r>
              <a:rPr lang="en-US" sz="1600" dirty="0" smtClean="0">
                <a:solidFill>
                  <a:srgbClr val="2B3616"/>
                </a:solidFill>
              </a:rPr>
              <a:t>d</a:t>
            </a:r>
            <a:r>
              <a:rPr lang="el-GR" sz="1600" dirty="0" smtClean="0">
                <a:solidFill>
                  <a:srgbClr val="2B3616"/>
                </a:solidFill>
              </a:rPr>
              <a:t>)*365</a:t>
            </a:r>
            <a:r>
              <a:rPr lang="en-US" sz="1600" dirty="0" smtClean="0">
                <a:solidFill>
                  <a:srgbClr val="2B3616"/>
                </a:solidFill>
              </a:rPr>
              <a:t> </a:t>
            </a:r>
            <a:r>
              <a:rPr lang="el-GR" sz="1600" dirty="0" smtClean="0">
                <a:solidFill>
                  <a:srgbClr val="2B3616"/>
                </a:solidFill>
              </a:rPr>
              <a:t>(</a:t>
            </a:r>
            <a:r>
              <a:rPr lang="en-US" sz="1600" dirty="0" smtClean="0">
                <a:solidFill>
                  <a:srgbClr val="2B3616"/>
                </a:solidFill>
              </a:rPr>
              <a:t>d</a:t>
            </a:r>
            <a:r>
              <a:rPr lang="el-GR" sz="1600" dirty="0" smtClean="0">
                <a:solidFill>
                  <a:srgbClr val="2B3616"/>
                </a:solidFill>
              </a:rPr>
              <a:t>/</a:t>
            </a:r>
            <a:r>
              <a:rPr lang="en-US" sz="1600" dirty="0" err="1" smtClean="0">
                <a:solidFill>
                  <a:srgbClr val="2B3616"/>
                </a:solidFill>
              </a:rPr>
              <a:t>yr</a:t>
            </a:r>
            <a:r>
              <a:rPr lang="el-GR" sz="1600" dirty="0" smtClean="0">
                <a:solidFill>
                  <a:srgbClr val="2B3616"/>
                </a:solidFill>
              </a:rPr>
              <a:t>) </a:t>
            </a:r>
            <a:r>
              <a:rPr lang="el-GR" sz="1600" dirty="0">
                <a:solidFill>
                  <a:srgbClr val="2B3616"/>
                </a:solidFill>
              </a:rPr>
              <a:t>= </a:t>
            </a:r>
            <a:r>
              <a:rPr lang="el-GR" sz="1600" dirty="0" smtClean="0">
                <a:solidFill>
                  <a:srgbClr val="2B3616"/>
                </a:solidFill>
              </a:rPr>
              <a:t>31536 </a:t>
            </a:r>
            <a:r>
              <a:rPr lang="en-US" sz="1600" dirty="0" err="1" smtClean="0">
                <a:solidFill>
                  <a:srgbClr val="2B3616"/>
                </a:solidFill>
              </a:rPr>
              <a:t>tn</a:t>
            </a:r>
            <a:r>
              <a:rPr lang="el-GR" sz="1600" dirty="0" err="1" smtClean="0">
                <a:solidFill>
                  <a:srgbClr val="2B3616"/>
                </a:solidFill>
              </a:rPr>
              <a:t>βιομ</a:t>
            </a:r>
            <a:r>
              <a:rPr lang="en-US" sz="1600" dirty="0" smtClean="0">
                <a:solidFill>
                  <a:srgbClr val="2B3616"/>
                </a:solidFill>
              </a:rPr>
              <a:t>.</a:t>
            </a:r>
            <a:r>
              <a:rPr lang="el-GR" sz="1600" dirty="0" smtClean="0">
                <a:solidFill>
                  <a:srgbClr val="2B3616"/>
                </a:solidFill>
              </a:rPr>
              <a:t>/</a:t>
            </a:r>
            <a:r>
              <a:rPr lang="en-US" sz="1600" dirty="0" err="1" smtClean="0">
                <a:solidFill>
                  <a:srgbClr val="2B3616"/>
                </a:solidFill>
              </a:rPr>
              <a:t>yr</a:t>
            </a:r>
            <a:endParaRPr lang="en-US" sz="1600" dirty="0" smtClean="0">
              <a:solidFill>
                <a:srgbClr val="2B3616"/>
              </a:solidFill>
            </a:endParaRPr>
          </a:p>
          <a:p>
            <a:r>
              <a:rPr lang="el-GR" sz="800" dirty="0">
                <a:solidFill>
                  <a:srgbClr val="2B3616"/>
                </a:solidFill>
              </a:rPr>
              <a:t>  </a:t>
            </a:r>
          </a:p>
          <a:p>
            <a:r>
              <a:rPr lang="el-GR" sz="1600" dirty="0">
                <a:solidFill>
                  <a:srgbClr val="2B3616"/>
                </a:solidFill>
              </a:rPr>
              <a:t>Η ετήσια ηλεκτροπαραγωγή είναι: </a:t>
            </a:r>
            <a:r>
              <a:rPr lang="en-US" sz="1600" dirty="0" smtClean="0">
                <a:solidFill>
                  <a:srgbClr val="2B3616"/>
                </a:solidFill>
              </a:rPr>
              <a:t>	8,4</a:t>
            </a:r>
            <a:r>
              <a:rPr lang="el-GR" sz="1600" dirty="0" smtClean="0">
                <a:solidFill>
                  <a:srgbClr val="2B3616"/>
                </a:solidFill>
              </a:rPr>
              <a:t>2</a:t>
            </a:r>
            <a:r>
              <a:rPr lang="en-US" sz="1600" dirty="0" err="1" smtClean="0">
                <a:solidFill>
                  <a:srgbClr val="2B3616"/>
                </a:solidFill>
              </a:rPr>
              <a:t>MWe</a:t>
            </a:r>
            <a:r>
              <a:rPr lang="en-US" sz="1600" dirty="0" smtClean="0">
                <a:solidFill>
                  <a:srgbClr val="2B3616"/>
                </a:solidFill>
              </a:rPr>
              <a:t>*</a:t>
            </a:r>
            <a:r>
              <a:rPr lang="el-GR" sz="1600" dirty="0" smtClean="0">
                <a:solidFill>
                  <a:srgbClr val="2B3616"/>
                </a:solidFill>
              </a:rPr>
              <a:t>24</a:t>
            </a:r>
            <a:r>
              <a:rPr lang="en-US" sz="1600" dirty="0" smtClean="0">
                <a:solidFill>
                  <a:srgbClr val="2B3616"/>
                </a:solidFill>
              </a:rPr>
              <a:t>h</a:t>
            </a:r>
            <a:r>
              <a:rPr lang="el-GR" sz="1600" dirty="0" smtClean="0">
                <a:solidFill>
                  <a:srgbClr val="2B3616"/>
                </a:solidFill>
              </a:rPr>
              <a:t>/</a:t>
            </a:r>
            <a:r>
              <a:rPr lang="en-US" sz="1600" dirty="0" smtClean="0">
                <a:solidFill>
                  <a:srgbClr val="2B3616"/>
                </a:solidFill>
              </a:rPr>
              <a:t>d*</a:t>
            </a:r>
            <a:r>
              <a:rPr lang="el-GR" sz="1600" dirty="0" smtClean="0">
                <a:solidFill>
                  <a:srgbClr val="2B3616"/>
                </a:solidFill>
              </a:rPr>
              <a:t>365</a:t>
            </a:r>
            <a:r>
              <a:rPr lang="en-US" sz="1600" dirty="0" smtClean="0">
                <a:solidFill>
                  <a:srgbClr val="2B3616"/>
                </a:solidFill>
              </a:rPr>
              <a:t>d/</a:t>
            </a:r>
            <a:r>
              <a:rPr lang="en-US" sz="1600" dirty="0" err="1" smtClean="0">
                <a:solidFill>
                  <a:srgbClr val="2B3616"/>
                </a:solidFill>
              </a:rPr>
              <a:t>yr</a:t>
            </a:r>
            <a:r>
              <a:rPr lang="el-GR" sz="1600" dirty="0" smtClean="0">
                <a:solidFill>
                  <a:srgbClr val="2B3616"/>
                </a:solidFill>
              </a:rPr>
              <a:t>= </a:t>
            </a:r>
            <a:r>
              <a:rPr lang="en-US" sz="1600" dirty="0" smtClean="0">
                <a:solidFill>
                  <a:srgbClr val="2B3616"/>
                </a:solidFill>
              </a:rPr>
              <a:t>7</a:t>
            </a:r>
            <a:r>
              <a:rPr lang="el-GR" sz="1600" dirty="0" smtClean="0">
                <a:solidFill>
                  <a:srgbClr val="2B3616"/>
                </a:solidFill>
              </a:rPr>
              <a:t>3759 </a:t>
            </a:r>
            <a:r>
              <a:rPr lang="en-US" sz="1600" dirty="0" smtClean="0">
                <a:solidFill>
                  <a:srgbClr val="2B3616"/>
                </a:solidFill>
              </a:rPr>
              <a:t>MWh/</a:t>
            </a:r>
            <a:r>
              <a:rPr lang="en-US" sz="1600" dirty="0" err="1" smtClean="0">
                <a:solidFill>
                  <a:srgbClr val="2B3616"/>
                </a:solidFill>
              </a:rPr>
              <a:t>yr</a:t>
            </a:r>
            <a:endParaRPr lang="el-GR" sz="1600" dirty="0">
              <a:solidFill>
                <a:srgbClr val="2B3616"/>
              </a:solidFill>
            </a:endParaRPr>
          </a:p>
          <a:p>
            <a:r>
              <a:rPr lang="el-GR" sz="800" dirty="0">
                <a:solidFill>
                  <a:srgbClr val="2B3616"/>
                </a:solidFill>
              </a:rPr>
              <a:t> </a:t>
            </a:r>
          </a:p>
          <a:p>
            <a:r>
              <a:rPr lang="el-GR" sz="1600" dirty="0" smtClean="0">
                <a:solidFill>
                  <a:srgbClr val="2B3616"/>
                </a:solidFill>
              </a:rPr>
              <a:t>και η </a:t>
            </a:r>
            <a:r>
              <a:rPr lang="el-GR" sz="1600" dirty="0">
                <a:solidFill>
                  <a:srgbClr val="2B3616"/>
                </a:solidFill>
              </a:rPr>
              <a:t>ετήσια παραγωγή θερμότητας είναι: </a:t>
            </a:r>
            <a:r>
              <a:rPr lang="el-GR" sz="1600" dirty="0" smtClean="0">
                <a:solidFill>
                  <a:srgbClr val="2B3616"/>
                </a:solidFill>
              </a:rPr>
              <a:t>	7,93</a:t>
            </a:r>
            <a:r>
              <a:rPr lang="en-US" sz="1600" dirty="0" err="1" smtClean="0">
                <a:solidFill>
                  <a:srgbClr val="2B3616"/>
                </a:solidFill>
              </a:rPr>
              <a:t>MWth</a:t>
            </a:r>
            <a:r>
              <a:rPr lang="el-GR" sz="1600" dirty="0" smtClean="0">
                <a:solidFill>
                  <a:srgbClr val="2B3616"/>
                </a:solidFill>
              </a:rPr>
              <a:t>*24</a:t>
            </a:r>
            <a:r>
              <a:rPr lang="en-US" sz="1600" dirty="0" smtClean="0">
                <a:solidFill>
                  <a:srgbClr val="2B3616"/>
                </a:solidFill>
              </a:rPr>
              <a:t>h</a:t>
            </a:r>
            <a:r>
              <a:rPr lang="el-GR" sz="1600" dirty="0" smtClean="0">
                <a:solidFill>
                  <a:srgbClr val="2B3616"/>
                </a:solidFill>
              </a:rPr>
              <a:t>/</a:t>
            </a:r>
            <a:r>
              <a:rPr lang="en-US" sz="1600" dirty="0" smtClean="0">
                <a:solidFill>
                  <a:srgbClr val="2B3616"/>
                </a:solidFill>
              </a:rPr>
              <a:t>d*</a:t>
            </a:r>
            <a:r>
              <a:rPr lang="el-GR" sz="1600" dirty="0" smtClean="0">
                <a:solidFill>
                  <a:srgbClr val="2B3616"/>
                </a:solidFill>
              </a:rPr>
              <a:t>365</a:t>
            </a:r>
            <a:r>
              <a:rPr lang="en-US" sz="1600" dirty="0" smtClean="0">
                <a:solidFill>
                  <a:srgbClr val="2B3616"/>
                </a:solidFill>
              </a:rPr>
              <a:t>d/</a:t>
            </a:r>
            <a:r>
              <a:rPr lang="en-US" sz="1600" dirty="0" err="1" smtClean="0">
                <a:solidFill>
                  <a:srgbClr val="2B3616"/>
                </a:solidFill>
              </a:rPr>
              <a:t>yr</a:t>
            </a:r>
            <a:r>
              <a:rPr lang="el-GR" sz="1600" dirty="0" smtClean="0">
                <a:solidFill>
                  <a:srgbClr val="2B3616"/>
                </a:solidFill>
              </a:rPr>
              <a:t> </a:t>
            </a:r>
            <a:r>
              <a:rPr lang="el-GR" sz="1600" dirty="0">
                <a:solidFill>
                  <a:srgbClr val="2B3616"/>
                </a:solidFill>
              </a:rPr>
              <a:t>= </a:t>
            </a:r>
            <a:r>
              <a:rPr lang="en-US" sz="1600" dirty="0" smtClean="0">
                <a:solidFill>
                  <a:srgbClr val="2B3616"/>
                </a:solidFill>
              </a:rPr>
              <a:t>69</a:t>
            </a:r>
            <a:r>
              <a:rPr lang="el-GR" sz="1600" dirty="0" smtClean="0">
                <a:solidFill>
                  <a:srgbClr val="2B3616"/>
                </a:solidFill>
              </a:rPr>
              <a:t>467 </a:t>
            </a:r>
            <a:r>
              <a:rPr lang="en-US" sz="1600" dirty="0" smtClean="0">
                <a:solidFill>
                  <a:srgbClr val="2B3616"/>
                </a:solidFill>
              </a:rPr>
              <a:t>MWh/</a:t>
            </a:r>
            <a:r>
              <a:rPr lang="en-US" sz="1600" dirty="0" err="1" smtClean="0">
                <a:solidFill>
                  <a:srgbClr val="2B3616"/>
                </a:solidFill>
              </a:rPr>
              <a:t>yr</a:t>
            </a:r>
            <a:endParaRPr lang="el-GR" sz="1600" dirty="0">
              <a:solidFill>
                <a:srgbClr val="2B3616"/>
              </a:solidFill>
            </a:endParaRPr>
          </a:p>
          <a:p>
            <a:r>
              <a:rPr lang="el-GR" sz="1600" dirty="0">
                <a:solidFill>
                  <a:srgbClr val="2B3616"/>
                </a:solidFill>
              </a:rPr>
              <a:t> </a:t>
            </a:r>
          </a:p>
          <a:p>
            <a:pPr algn="just"/>
            <a:r>
              <a:rPr lang="el-GR" sz="1600" dirty="0">
                <a:solidFill>
                  <a:srgbClr val="2B3616"/>
                </a:solidFill>
              </a:rPr>
              <a:t>Για ονομαστική ισχύ </a:t>
            </a:r>
            <a:r>
              <a:rPr lang="en-US" sz="1600" dirty="0" smtClean="0">
                <a:solidFill>
                  <a:srgbClr val="2B3616"/>
                </a:solidFill>
              </a:rPr>
              <a:t>8,4</a:t>
            </a:r>
            <a:r>
              <a:rPr lang="el-GR" sz="1600" dirty="0" smtClean="0">
                <a:solidFill>
                  <a:srgbClr val="2B3616"/>
                </a:solidFill>
              </a:rPr>
              <a:t>2 </a:t>
            </a:r>
            <a:r>
              <a:rPr lang="en-US" sz="1600" dirty="0" err="1" smtClean="0">
                <a:solidFill>
                  <a:srgbClr val="2B3616"/>
                </a:solidFill>
              </a:rPr>
              <a:t>Mwe</a:t>
            </a:r>
            <a:r>
              <a:rPr lang="en-US" sz="1600" dirty="0" smtClean="0">
                <a:solidFill>
                  <a:srgbClr val="2B3616"/>
                </a:solidFill>
              </a:rPr>
              <a:t>, </a:t>
            </a:r>
            <a:r>
              <a:rPr lang="el-GR" sz="1600" dirty="0" smtClean="0">
                <a:solidFill>
                  <a:srgbClr val="2B3616"/>
                </a:solidFill>
              </a:rPr>
              <a:t>το ειδικό κόστος </a:t>
            </a:r>
            <a:r>
              <a:rPr lang="el-GR" sz="1600" dirty="0">
                <a:solidFill>
                  <a:srgbClr val="2B3616"/>
                </a:solidFill>
              </a:rPr>
              <a:t>εγκατάστασης </a:t>
            </a:r>
            <a:r>
              <a:rPr lang="el-GR" sz="1600" dirty="0" smtClean="0">
                <a:solidFill>
                  <a:srgbClr val="2B3616"/>
                </a:solidFill>
              </a:rPr>
              <a:t>είναι 7.675 </a:t>
            </a:r>
            <a:r>
              <a:rPr lang="el-GR" sz="1600" dirty="0">
                <a:solidFill>
                  <a:srgbClr val="2B3616"/>
                </a:solidFill>
              </a:rPr>
              <a:t>– 1.235 </a:t>
            </a:r>
            <a:r>
              <a:rPr lang="en-US" sz="1600" dirty="0" smtClean="0">
                <a:solidFill>
                  <a:srgbClr val="2B3616"/>
                </a:solidFill>
              </a:rPr>
              <a:t>ln8,4</a:t>
            </a:r>
            <a:r>
              <a:rPr lang="el-GR" sz="1600" dirty="0" smtClean="0">
                <a:solidFill>
                  <a:srgbClr val="2B3616"/>
                </a:solidFill>
              </a:rPr>
              <a:t>2 </a:t>
            </a:r>
            <a:r>
              <a:rPr lang="el-GR" sz="1600" dirty="0">
                <a:solidFill>
                  <a:srgbClr val="2B3616"/>
                </a:solidFill>
              </a:rPr>
              <a:t>= </a:t>
            </a:r>
            <a:r>
              <a:rPr lang="el-GR" sz="1600" dirty="0" smtClean="0">
                <a:solidFill>
                  <a:srgbClr val="2B3616"/>
                </a:solidFill>
              </a:rPr>
              <a:t>5.</a:t>
            </a:r>
            <a:r>
              <a:rPr lang="en-US" sz="1600" dirty="0" smtClean="0">
                <a:solidFill>
                  <a:srgbClr val="2B3616"/>
                </a:solidFill>
              </a:rPr>
              <a:t>0</a:t>
            </a:r>
            <a:r>
              <a:rPr lang="el-GR" sz="1600" dirty="0" smtClean="0">
                <a:solidFill>
                  <a:srgbClr val="2B3616"/>
                </a:solidFill>
              </a:rPr>
              <a:t>44 </a:t>
            </a:r>
            <a:r>
              <a:rPr lang="el-GR" sz="1600" dirty="0">
                <a:solidFill>
                  <a:srgbClr val="2B3616"/>
                </a:solidFill>
              </a:rPr>
              <a:t>€/</a:t>
            </a:r>
            <a:r>
              <a:rPr lang="en-US" sz="1600" dirty="0" err="1" smtClean="0">
                <a:solidFill>
                  <a:srgbClr val="2B3616"/>
                </a:solidFill>
              </a:rPr>
              <a:t>kWe</a:t>
            </a:r>
            <a:r>
              <a:rPr lang="el-GR" sz="1600" dirty="0" smtClean="0">
                <a:solidFill>
                  <a:srgbClr val="2B3616"/>
                </a:solidFill>
              </a:rPr>
              <a:t> και το ολικό κόστος εγκατάστασης είναι 5044*8417,2 =</a:t>
            </a:r>
            <a:r>
              <a:rPr lang="el-GR" sz="1600" dirty="0">
                <a:solidFill>
                  <a:srgbClr val="2B3616"/>
                </a:solidFill>
              </a:rPr>
              <a:t>	</a:t>
            </a:r>
            <a:r>
              <a:rPr lang="el-GR" sz="1600" dirty="0" smtClean="0">
                <a:solidFill>
                  <a:srgbClr val="2B3616"/>
                </a:solidFill>
              </a:rPr>
              <a:t>42.456.357 €, από </a:t>
            </a:r>
            <a:r>
              <a:rPr lang="el-GR" sz="1600" dirty="0">
                <a:solidFill>
                  <a:srgbClr val="2B3616"/>
                </a:solidFill>
              </a:rPr>
              <a:t>το οποίο η επιδότηση </a:t>
            </a:r>
            <a:r>
              <a:rPr lang="el-GR" sz="1600" dirty="0" smtClean="0">
                <a:solidFill>
                  <a:srgbClr val="2B3616"/>
                </a:solidFill>
              </a:rPr>
              <a:t>είναι το 40 % (16.982.543 €) και </a:t>
            </a:r>
            <a:r>
              <a:rPr lang="el-GR" sz="1600" dirty="0">
                <a:solidFill>
                  <a:srgbClr val="2B3616"/>
                </a:solidFill>
              </a:rPr>
              <a:t>τα ίδια κεφάλαια </a:t>
            </a:r>
            <a:r>
              <a:rPr lang="el-GR" sz="1600" dirty="0" smtClean="0">
                <a:solidFill>
                  <a:srgbClr val="2B3616"/>
                </a:solidFill>
              </a:rPr>
              <a:t>είναι το 60 % (25.473.814 €). Η </a:t>
            </a:r>
            <a:r>
              <a:rPr lang="el-GR" sz="1600" dirty="0">
                <a:solidFill>
                  <a:srgbClr val="2B3616"/>
                </a:solidFill>
              </a:rPr>
              <a:t>απόσβεση είναι 10 % των ιδίων </a:t>
            </a:r>
            <a:r>
              <a:rPr lang="el-GR" sz="1600" dirty="0" smtClean="0">
                <a:solidFill>
                  <a:srgbClr val="2B3616"/>
                </a:solidFill>
              </a:rPr>
              <a:t>κεφαλαίων (2.547.3381 €), το </a:t>
            </a:r>
            <a:r>
              <a:rPr lang="el-GR" sz="1600" dirty="0">
                <a:solidFill>
                  <a:srgbClr val="2B3616"/>
                </a:solidFill>
              </a:rPr>
              <a:t>κόστος εργασίας </a:t>
            </a:r>
            <a:r>
              <a:rPr lang="el-GR" sz="1600" dirty="0" smtClean="0">
                <a:solidFill>
                  <a:srgbClr val="2B3616"/>
                </a:solidFill>
              </a:rPr>
              <a:t>είναι 60.000 </a:t>
            </a:r>
            <a:r>
              <a:rPr lang="el-GR" sz="1600" dirty="0">
                <a:solidFill>
                  <a:srgbClr val="2B3616"/>
                </a:solidFill>
              </a:rPr>
              <a:t>€/</a:t>
            </a:r>
            <a:r>
              <a:rPr lang="en-US" sz="1600" dirty="0" err="1">
                <a:solidFill>
                  <a:srgbClr val="2B3616"/>
                </a:solidFill>
              </a:rPr>
              <a:t>MWe</a:t>
            </a:r>
            <a:r>
              <a:rPr lang="en-US" sz="1600" dirty="0">
                <a:solidFill>
                  <a:srgbClr val="2B3616"/>
                </a:solidFill>
              </a:rPr>
              <a:t> </a:t>
            </a:r>
            <a:r>
              <a:rPr lang="el-GR" sz="1600" dirty="0" smtClean="0">
                <a:solidFill>
                  <a:srgbClr val="2B3616"/>
                </a:solidFill>
              </a:rPr>
              <a:t>δηλαδή 505.032 € και τα λοιπά κόστη τα 2/3 του κόστους εργασίας, δηλαδή 336.688 €. Οπότε </a:t>
            </a:r>
            <a:r>
              <a:rPr lang="el-GR" sz="1600" dirty="0">
                <a:solidFill>
                  <a:srgbClr val="2B3616"/>
                </a:solidFill>
              </a:rPr>
              <a:t>η ανάλυση οικονομικής βιωσιμότητας </a:t>
            </a:r>
            <a:r>
              <a:rPr lang="el-GR" sz="1600" dirty="0" smtClean="0">
                <a:solidFill>
                  <a:srgbClr val="2B3616"/>
                </a:solidFill>
              </a:rPr>
              <a:t>δίνει</a:t>
            </a:r>
            <a:r>
              <a:rPr lang="el-GR" sz="1600" dirty="0">
                <a:solidFill>
                  <a:srgbClr val="2B3616"/>
                </a:solidFill>
              </a:rPr>
              <a:t>:</a:t>
            </a:r>
          </a:p>
          <a:p>
            <a:pPr algn="just"/>
            <a:endParaRPr lang="el-GR" sz="1600" dirty="0">
              <a:solidFill>
                <a:srgbClr val="2B3616"/>
              </a:solidFill>
            </a:endParaRPr>
          </a:p>
        </p:txBody>
      </p:sp>
    </p:spTree>
    <p:extLst>
      <p:ext uri="{BB962C8B-B14F-4D97-AF65-F5344CB8AC3E}">
        <p14:creationId xmlns:p14="http://schemas.microsoft.com/office/powerpoint/2010/main" val="22460651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53189"/>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3</a:t>
            </a:r>
            <a:endParaRPr lang="el-GR" sz="2400" dirty="0">
              <a:solidFill>
                <a:srgbClr val="2B3616"/>
              </a:solidFill>
            </a:endParaRPr>
          </a:p>
        </p:txBody>
      </p:sp>
      <p:sp>
        <p:nvSpPr>
          <p:cNvPr id="5" name="Ορθογώνιο 4"/>
          <p:cNvSpPr/>
          <p:nvPr/>
        </p:nvSpPr>
        <p:spPr>
          <a:xfrm>
            <a:off x="107504" y="332656"/>
            <a:ext cx="9144032" cy="6820329"/>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πάγια επένδυση,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42.456.357</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ίδια συμμετοχή,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25.473.814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έσοδα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ηλεκτρικής ενέργειας,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11.063.880 (τιμή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διάθεσης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MWh</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150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έσοδα θερμικής ενέργειας,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1.389.336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(τιμή διάθεσης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MWh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20 €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σύνολο εσόδων, €/έτος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12.453.216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πρώτη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ύλη, €/έτος				1.576.800</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εργασία,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505.032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λοιπά,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336.688</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σύνολο λειτουργικών εξόδων, €/έτος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2.418.520</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αποσβέσεις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2.547.381</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σύνολο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χρηματο</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-οικονομικών εξόδων, €/έτος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2.547.381</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κέρδη προ φόρων και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αποσβέσεων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EBTD</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10.034.696</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κέρδη προ φόρων (ΚΠΦ),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7.487.314</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καθαρά κέρδη, €/έτος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5.615.485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(φόρος 25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επί των ΚΠΦ)</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χρόνος αποπληρωμής ιδίων, έτη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4,5</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χρόνος αποπληρωμής ιδίων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βάση το Ε</a:t>
            </a:r>
            <a:r>
              <a:rPr lang="en-US"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BTD</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έτη			</a:t>
            </a:r>
            <a:r>
              <a:rPr lang="el-GR" sz="1600" b="1">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smtClean="0">
                <a:solidFill>
                  <a:srgbClr val="2B3616"/>
                </a:solidFill>
                <a:latin typeface="Calibri" panose="020F0502020204030204" pitchFamily="34" charset="0"/>
                <a:ea typeface="Calibri" panose="020F0502020204030204" pitchFamily="34" charset="0"/>
                <a:cs typeface="Comic Sans MS" panose="030F0702030302020204" pitchFamily="66" charset="0"/>
              </a:rPr>
              <a:t>2,5</a:t>
            </a:r>
            <a:endPar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endParaRPr lang="el-GR" sz="1600" b="1" dirty="0" smtClean="0">
              <a:solidFill>
                <a:srgbClr val="2B3616"/>
              </a:solidFill>
              <a:latin typeface="Calibri" panose="020F0502020204030204" pitchFamily="34" charset="0"/>
            </a:endParaRPr>
          </a:p>
          <a:p>
            <a:endParaRPr lang="el-GR" sz="1600" b="1" dirty="0" smtClean="0">
              <a:solidFill>
                <a:srgbClr val="2B3616"/>
              </a:solidFill>
              <a:latin typeface="Calibri" panose="020F0502020204030204" pitchFamily="34" charset="0"/>
            </a:endParaRPr>
          </a:p>
          <a:p>
            <a:pPr marL="176213" indent="-176213"/>
            <a:r>
              <a:rPr lang="el-GR" sz="1400" dirty="0" smtClean="0">
                <a:latin typeface="Calibri" panose="020F0502020204030204" pitchFamily="34" charset="0"/>
                <a:ea typeface="Calibri" panose="020F0502020204030204" pitchFamily="34" charset="0"/>
                <a:cs typeface="Times New Roman" panose="02020603050405020304" pitchFamily="18" charset="0"/>
              </a:rPr>
              <a:t>*	Για </a:t>
            </a:r>
            <a:r>
              <a:rPr lang="el-GR" sz="1400" dirty="0">
                <a:latin typeface="Calibri" panose="020F0502020204030204" pitchFamily="34" charset="0"/>
                <a:ea typeface="Calibri" panose="020F0502020204030204" pitchFamily="34" charset="0"/>
                <a:cs typeface="Times New Roman" panose="02020603050405020304" pitchFamily="18" charset="0"/>
              </a:rPr>
              <a:t>συμπαραγωγή από βιομάζα ο Ν.3851/2010 ορίζει την τιμή διάθεσης της ηλεκτρικής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στα 200 €/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μικρότερης από 1 </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a:latin typeface="Calibri" panose="020F0502020204030204" pitchFamily="34" charset="0"/>
                <a:ea typeface="Calibri" panose="020F0502020204030204" pitchFamily="34" charset="0"/>
                <a:cs typeface="Times New Roman" panose="02020603050405020304" pitchFamily="18" charset="0"/>
              </a:rPr>
              <a:t>, 175 €/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μικρότερης μεταξύ 1 και 5</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a:latin typeface="Calibri" panose="020F0502020204030204" pitchFamily="34" charset="0"/>
                <a:ea typeface="Calibri" panose="020F0502020204030204" pitchFamily="34" charset="0"/>
                <a:cs typeface="Times New Roman" panose="02020603050405020304" pitchFamily="18" charset="0"/>
              </a:rPr>
              <a:t> και 150 €/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μεγαλύτερης από 5</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smtClean="0">
                <a:latin typeface="Calibri" panose="020F0502020204030204" pitchFamily="34" charset="0"/>
                <a:ea typeface="Calibri" panose="020F0502020204030204" pitchFamily="34" charset="0"/>
                <a:cs typeface="Times New Roman" panose="02020603050405020304" pitchFamily="18" charset="0"/>
              </a:rPr>
              <a:t>.</a:t>
            </a:r>
            <a:endParaRPr lang="el-GR" sz="1600" dirty="0">
              <a:solidFill>
                <a:srgbClr val="2B3616"/>
              </a:solidFill>
            </a:endParaRPr>
          </a:p>
        </p:txBody>
      </p:sp>
    </p:spTree>
    <p:extLst>
      <p:ext uri="{BB962C8B-B14F-4D97-AF65-F5344CB8AC3E}">
        <p14:creationId xmlns:p14="http://schemas.microsoft.com/office/powerpoint/2010/main" val="3894717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8 - TextBox"/>
          <p:cNvSpPr txBox="1"/>
          <p:nvPr/>
        </p:nvSpPr>
        <p:spPr>
          <a:xfrm>
            <a:off x="-32" y="764704"/>
            <a:ext cx="9144032" cy="4616648"/>
          </a:xfrm>
          <a:prstGeom prst="rect">
            <a:avLst/>
          </a:prstGeom>
          <a:noFill/>
        </p:spPr>
        <p:txBody>
          <a:bodyPr wrap="square" rtlCol="0">
            <a:spAutoFit/>
          </a:bodyPr>
          <a:lstStyle/>
          <a:p>
            <a:r>
              <a:rPr lang="el-GR" sz="1600" dirty="0">
                <a:solidFill>
                  <a:srgbClr val="2B3616"/>
                </a:solidFill>
              </a:rPr>
              <a:t>Κατά την αεριοποίηση με:</a:t>
            </a:r>
          </a:p>
          <a:p>
            <a:r>
              <a:rPr lang="el-GR" sz="1600" dirty="0">
                <a:solidFill>
                  <a:srgbClr val="2B3616"/>
                </a:solidFill>
              </a:rPr>
              <a:t> </a:t>
            </a:r>
          </a:p>
          <a:p>
            <a:r>
              <a:rPr lang="el-GR" sz="1600" dirty="0">
                <a:solidFill>
                  <a:srgbClr val="2B3616"/>
                </a:solidFill>
              </a:rPr>
              <a:t>αέρα:	εξαιτίας της αραίωσης του παραγόμενου αερίου από το  N</a:t>
            </a:r>
            <a:r>
              <a:rPr lang="el-GR" sz="1600" baseline="-25000" dirty="0">
                <a:solidFill>
                  <a:srgbClr val="2B3616"/>
                </a:solidFill>
              </a:rPr>
              <a:t>2</a:t>
            </a:r>
            <a:r>
              <a:rPr lang="el-GR" sz="1600" dirty="0">
                <a:solidFill>
                  <a:srgbClr val="2B3616"/>
                </a:solidFill>
              </a:rPr>
              <a:t>, αυτό διαθέτει χαμηλή θερμογόνο </a:t>
            </a:r>
            <a:r>
              <a:rPr lang="el-GR" sz="1600" dirty="0" smtClean="0">
                <a:solidFill>
                  <a:srgbClr val="2B3616"/>
                </a:solidFill>
              </a:rPr>
              <a:t>	δύναμη </a:t>
            </a:r>
            <a:r>
              <a:rPr lang="el-GR" sz="1600" dirty="0">
                <a:solidFill>
                  <a:srgbClr val="2B3616"/>
                </a:solidFill>
              </a:rPr>
              <a:t>(∼5 MJ/m</a:t>
            </a:r>
            <a:r>
              <a:rPr lang="el-GR" sz="1600" baseline="30000" dirty="0">
                <a:solidFill>
                  <a:srgbClr val="2B3616"/>
                </a:solidFill>
              </a:rPr>
              <a:t>3</a:t>
            </a:r>
            <a:r>
              <a:rPr lang="el-GR" sz="1600" dirty="0">
                <a:solidFill>
                  <a:srgbClr val="2B3616"/>
                </a:solidFill>
              </a:rPr>
              <a:t>) και υπάρχει η πιθανότητα εμφάνισης προβλημάτων κατά την καύση του σε </a:t>
            </a:r>
            <a:r>
              <a:rPr lang="el-GR" sz="1600" dirty="0" smtClean="0">
                <a:solidFill>
                  <a:srgbClr val="2B3616"/>
                </a:solidFill>
              </a:rPr>
              <a:t>	</a:t>
            </a:r>
            <a:r>
              <a:rPr lang="el-GR" sz="1600" dirty="0" err="1" smtClean="0">
                <a:solidFill>
                  <a:srgbClr val="2B3616"/>
                </a:solidFill>
              </a:rPr>
              <a:t>αεριοστροβίλους</a:t>
            </a:r>
            <a:r>
              <a:rPr lang="el-GR" sz="1600" dirty="0" smtClean="0">
                <a:solidFill>
                  <a:srgbClr val="2B3616"/>
                </a:solidFill>
              </a:rPr>
              <a:t> </a:t>
            </a:r>
            <a:r>
              <a:rPr lang="el-GR" sz="1600" dirty="0">
                <a:solidFill>
                  <a:srgbClr val="2B3616"/>
                </a:solidFill>
              </a:rPr>
              <a:t>(κύκλοι </a:t>
            </a:r>
            <a:r>
              <a:rPr lang="en-US" sz="1600" dirty="0" err="1">
                <a:solidFill>
                  <a:srgbClr val="2B3616"/>
                </a:solidFill>
              </a:rPr>
              <a:t>Brayton</a:t>
            </a:r>
            <a:r>
              <a:rPr lang="el-GR" sz="1600" dirty="0">
                <a:solidFill>
                  <a:srgbClr val="2B3616"/>
                </a:solidFill>
              </a:rPr>
              <a:t>) για την συμπαραγωγή ηλεκτρικής/θερμικής ισχύος</a:t>
            </a:r>
          </a:p>
          <a:p>
            <a:endParaRPr lang="el-GR" sz="1600" dirty="0" smtClean="0">
              <a:solidFill>
                <a:srgbClr val="2B3616"/>
              </a:solidFill>
            </a:endParaRPr>
          </a:p>
          <a:p>
            <a:r>
              <a:rPr lang="el-GR" sz="1600" dirty="0" smtClean="0">
                <a:solidFill>
                  <a:srgbClr val="2B3616"/>
                </a:solidFill>
              </a:rPr>
              <a:t>οξυγόνο</a:t>
            </a:r>
            <a:r>
              <a:rPr lang="el-GR" sz="1600" dirty="0">
                <a:solidFill>
                  <a:srgbClr val="2B3616"/>
                </a:solidFill>
              </a:rPr>
              <a:t>:	αποφεύγεται η αραίωση με Ν</a:t>
            </a:r>
            <a:r>
              <a:rPr lang="el-GR" sz="1600" baseline="-25000" dirty="0">
                <a:solidFill>
                  <a:srgbClr val="2B3616"/>
                </a:solidFill>
              </a:rPr>
              <a:t>2</a:t>
            </a:r>
            <a:r>
              <a:rPr lang="el-GR" sz="1600" dirty="0">
                <a:solidFill>
                  <a:srgbClr val="2B3616"/>
                </a:solidFill>
              </a:rPr>
              <a:t>και το παραγόμενο αέριο διαθέτει μέση θερμογόνο δύναμη ( ∼10 </a:t>
            </a:r>
            <a:r>
              <a:rPr lang="el-GR" sz="1600" dirty="0" smtClean="0">
                <a:solidFill>
                  <a:srgbClr val="2B3616"/>
                </a:solidFill>
              </a:rPr>
              <a:t>	– </a:t>
            </a:r>
            <a:r>
              <a:rPr lang="el-GR" sz="1600" dirty="0">
                <a:solidFill>
                  <a:srgbClr val="2B3616"/>
                </a:solidFill>
              </a:rPr>
              <a:t>12 MJ/m</a:t>
            </a:r>
            <a:r>
              <a:rPr lang="el-GR" sz="1600" baseline="30000" dirty="0">
                <a:solidFill>
                  <a:srgbClr val="2B3616"/>
                </a:solidFill>
              </a:rPr>
              <a:t>3</a:t>
            </a:r>
            <a:r>
              <a:rPr lang="el-GR" sz="1600" dirty="0">
                <a:solidFill>
                  <a:srgbClr val="2B3616"/>
                </a:solidFill>
              </a:rPr>
              <a:t>) – στην  περίπτωση αυτή το κόστος διαχωρισμού του οξυγόνου από τον </a:t>
            </a:r>
            <a:r>
              <a:rPr lang="el-GR" sz="1600" dirty="0" smtClean="0">
                <a:solidFill>
                  <a:srgbClr val="2B3616"/>
                </a:solidFill>
              </a:rPr>
              <a:t>	ατμοσφαιρικό </a:t>
            </a:r>
            <a:r>
              <a:rPr lang="el-GR" sz="1600" dirty="0">
                <a:solidFill>
                  <a:srgbClr val="2B3616"/>
                </a:solidFill>
              </a:rPr>
              <a:t>αέρα ισοσκελίζεται από την υψηλότερη ποιότητα του παραγόμενου αερίου</a:t>
            </a:r>
          </a:p>
          <a:p>
            <a:endParaRPr lang="el-GR" sz="1600" dirty="0" smtClean="0">
              <a:solidFill>
                <a:srgbClr val="2B3616"/>
              </a:solidFill>
            </a:endParaRPr>
          </a:p>
          <a:p>
            <a:r>
              <a:rPr lang="el-GR" sz="1600" dirty="0" smtClean="0">
                <a:solidFill>
                  <a:srgbClr val="2B3616"/>
                </a:solidFill>
              </a:rPr>
              <a:t>υδρατμό</a:t>
            </a:r>
            <a:r>
              <a:rPr lang="el-GR" sz="1600" dirty="0">
                <a:solidFill>
                  <a:srgbClr val="2B3616"/>
                </a:solidFill>
              </a:rPr>
              <a:t>:	η θερμογόνος δύναμη του παραγόμενου αερίου μεγιστοποιείται ( ∼15 – 20 MJ/m</a:t>
            </a:r>
            <a:r>
              <a:rPr lang="el-GR" sz="1600" baseline="30000" dirty="0">
                <a:solidFill>
                  <a:srgbClr val="2B3616"/>
                </a:solidFill>
              </a:rPr>
              <a:t>3</a:t>
            </a:r>
            <a:r>
              <a:rPr lang="el-GR" sz="1600" dirty="0">
                <a:solidFill>
                  <a:srgbClr val="2B3616"/>
                </a:solidFill>
              </a:rPr>
              <a:t>) με αύξηση, </a:t>
            </a:r>
            <a:r>
              <a:rPr lang="el-GR" sz="1600" dirty="0" smtClean="0">
                <a:solidFill>
                  <a:srgbClr val="2B3616"/>
                </a:solidFill>
              </a:rPr>
              <a:t>	όμως</a:t>
            </a:r>
            <a:r>
              <a:rPr lang="el-GR" sz="1600" dirty="0">
                <a:solidFill>
                  <a:srgbClr val="2B3616"/>
                </a:solidFill>
              </a:rPr>
              <a:t>, των θερμικών απαιτήσεων της διεργασίας, η </a:t>
            </a:r>
            <a:r>
              <a:rPr lang="el-GR" sz="1600" dirty="0" smtClean="0">
                <a:solidFill>
                  <a:srgbClr val="2B3616"/>
                </a:solidFill>
              </a:rPr>
              <a:t>οποία </a:t>
            </a:r>
            <a:r>
              <a:rPr lang="el-GR" sz="1600" dirty="0">
                <a:solidFill>
                  <a:srgbClr val="2B3616"/>
                </a:solidFill>
              </a:rPr>
              <a:t>ελαττώνει την ολική απόδοση της </a:t>
            </a:r>
            <a:r>
              <a:rPr lang="el-GR" sz="1600" dirty="0" smtClean="0">
                <a:solidFill>
                  <a:srgbClr val="2B3616"/>
                </a:solidFill>
              </a:rPr>
              <a:t>	διεργασίας</a:t>
            </a:r>
          </a:p>
          <a:p>
            <a:endParaRPr lang="el-GR" sz="1600" dirty="0">
              <a:solidFill>
                <a:srgbClr val="2B3616"/>
              </a:solidFill>
            </a:endParaRPr>
          </a:p>
          <a:p>
            <a:endParaRPr lang="el-GR" sz="1600" dirty="0" smtClean="0">
              <a:solidFill>
                <a:srgbClr val="2B3616"/>
              </a:solidFill>
            </a:endParaRPr>
          </a:p>
          <a:p>
            <a:r>
              <a:rPr lang="el-GR" sz="1600" dirty="0">
                <a:solidFill>
                  <a:srgbClr val="2B3616"/>
                </a:solidFill>
              </a:rPr>
              <a:t>Η αεριοποίηση συμβαίνει σε ειδικούς αντιδραστήρες (</a:t>
            </a:r>
            <a:r>
              <a:rPr lang="el-GR" sz="1600" dirty="0" err="1">
                <a:solidFill>
                  <a:srgbClr val="2B3616"/>
                </a:solidFill>
              </a:rPr>
              <a:t>αεριοποιητές</a:t>
            </a:r>
            <a:r>
              <a:rPr lang="el-GR" sz="1600" dirty="0">
                <a:solidFill>
                  <a:srgbClr val="2B3616"/>
                </a:solidFill>
              </a:rPr>
              <a:t>) και πρόκειται για μία περίπλοκή διεργασία η οποία αποτελείται από πλήθος σταδίων στα οποία υπόκειται η πρώτη ύλη μετά την είσοδο της στον </a:t>
            </a:r>
            <a:r>
              <a:rPr lang="el-GR" sz="1600" dirty="0" err="1">
                <a:solidFill>
                  <a:srgbClr val="2B3616"/>
                </a:solidFill>
              </a:rPr>
              <a:t>αεριοποιητή</a:t>
            </a:r>
            <a:r>
              <a:rPr lang="el-GR" sz="1600" dirty="0">
                <a:solidFill>
                  <a:srgbClr val="2B3616"/>
                </a:solidFill>
              </a:rPr>
              <a:t>.</a:t>
            </a:r>
          </a:p>
        </p:txBody>
      </p:sp>
      <p:sp>
        <p:nvSpPr>
          <p:cNvPr id="8"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1"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2"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3"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Tree>
    <p:extLst>
      <p:ext uri="{BB962C8B-B14F-4D97-AF65-F5344CB8AC3E}">
        <p14:creationId xmlns:p14="http://schemas.microsoft.com/office/powerpoint/2010/main" val="1747656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3" name="Ορθογώνιο 2"/>
          <p:cNvSpPr/>
          <p:nvPr/>
        </p:nvSpPr>
        <p:spPr>
          <a:xfrm>
            <a:off x="-36513" y="332656"/>
            <a:ext cx="4176465" cy="44812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στάδια της αεριοποίησης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ξήρανση των τεμαχίων ή των σωματιδίων βιομάζας, η οποία είναι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ενδόθερμη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συμβαίνει κατά την είσοδο της στον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πυρόλυση της κύριας μάζας των τεμαχίων ξηρής βιομάζας κατά τη θέρμανση τους στους 300–500 </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απουσία οξυγόνου, η δράση του οποίου περιορίζεται μόνο στην επιφάνεια των σωματιδίων αυτών – η πυρόλυση οδηγεί σε μίγμα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σταθερών αερίων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προϊόντων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βαρέων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υδρογονανθράκων ή άλλων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αλειφατικών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κυκλικών οργανικών ενώσεων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(καρβονύλια,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endParaRPr>
          </a:p>
        </p:txBody>
      </p:sp>
      <p:pic>
        <p:nvPicPr>
          <p:cNvPr id="13" name="Εικόνα 12"/>
          <p:cNvPicPr/>
          <p:nvPr/>
        </p:nvPicPr>
        <p:blipFill>
          <a:blip r:embed="rId2" cstate="print">
            <a:grayscl/>
          </a:blip>
          <a:srcRect/>
          <a:stretch>
            <a:fillRect/>
          </a:stretch>
        </p:blipFill>
        <p:spPr bwMode="auto">
          <a:xfrm>
            <a:off x="4355976" y="116632"/>
            <a:ext cx="4649801" cy="4536503"/>
          </a:xfrm>
          <a:prstGeom prst="rect">
            <a:avLst/>
          </a:prstGeom>
          <a:ln w="88900" cap="sq" cmpd="thickThin">
            <a:solidFill>
              <a:srgbClr val="000000"/>
            </a:solidFill>
            <a:prstDash val="solid"/>
            <a:miter lim="800000"/>
          </a:ln>
          <a:effectLst>
            <a:innerShdw blurRad="76200">
              <a:srgbClr val="000000"/>
            </a:innerShdw>
          </a:effectLst>
        </p:spPr>
      </p:pic>
      <p:sp>
        <p:nvSpPr>
          <p:cNvPr id="14" name="Ορθογώνιο 13"/>
          <p:cNvSpPr/>
          <p:nvPr/>
        </p:nvSpPr>
        <p:spPr>
          <a:xfrm>
            <a:off x="323528" y="4693245"/>
            <a:ext cx="8820472" cy="2215991"/>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εστέρες, φαινόλες,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φουράνια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προϊόντα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βενζολικών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δακτυλίων), βαρύτερων υγρών κλασμάτων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πίσσες</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στερεό ανθρακικό υπόλειμμα</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οι σχετικές αποδόσεις των οποίων εξαρτώνται από: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ρυθμό αύξησης της θερμοκρασίας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την τελική της τιμή και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χρόνο παραμονής σε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αυτή</a:t>
            </a:r>
          </a:p>
          <a:p>
            <a:pPr algn="just">
              <a:lnSpc>
                <a:spcPct val="115000"/>
              </a:lnSpc>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πυρόλυση είναι γρήγορη και δεν ελέγχει το ρυθμό του συνολικού φαινομένου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823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Αεριοποίηση Βιομάζας</a:t>
            </a:r>
            <a:endParaRPr lang="el-GR" sz="2400" dirty="0">
              <a:solidFill>
                <a:srgbClr val="2B3616"/>
              </a:solidFill>
            </a:endParaRPr>
          </a:p>
        </p:txBody>
      </p:sp>
      <p:sp>
        <p:nvSpPr>
          <p:cNvPr id="11" name="Ορθογώνιο 10"/>
          <p:cNvSpPr/>
          <p:nvPr/>
        </p:nvSpPr>
        <p:spPr>
          <a:xfrm>
            <a:off x="-36512" y="362132"/>
            <a:ext cx="4176464" cy="4622804"/>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καύση των αερίων, των υγρών και των στερεών προϊόντων της πυρόλυσης, από το οξυγόνο του μέσου αεριοποίησης, προς σταθερά αέρια (</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GB"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Η</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αεριοποίηση των άκαυστων υγρών και στερεών προϊόντων της πυρόλυσης κατά την αντίδραση τους με τα προϊόντα της καύσης, προς </a:t>
            </a:r>
            <a:r>
              <a:rPr lang="en-GB"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GB"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αεριοποίηση άνθρακα</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C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 +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C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 CO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endPar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αεριοποίηση βιομάζας</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CxHyOz</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xCO</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 + y/2)H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z + a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CxHyOz</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y/2 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z + a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2" name="Εικόνα 11"/>
          <p:cNvPicPr/>
          <p:nvPr/>
        </p:nvPicPr>
        <p:blipFill>
          <a:blip r:embed="rId2" cstate="print">
            <a:grayscl/>
          </a:blip>
          <a:srcRect/>
          <a:stretch>
            <a:fillRect/>
          </a:stretch>
        </p:blipFill>
        <p:spPr bwMode="auto">
          <a:xfrm>
            <a:off x="4355976" y="116632"/>
            <a:ext cx="4649801" cy="4536503"/>
          </a:xfrm>
          <a:prstGeom prst="rect">
            <a:avLst/>
          </a:prstGeom>
          <a:ln w="88900" cap="sq" cmpd="thickThin">
            <a:solidFill>
              <a:srgbClr val="000000"/>
            </a:solidFill>
            <a:prstDash val="solid"/>
            <a:miter lim="800000"/>
          </a:ln>
          <a:effectLst>
            <a:innerShdw blurRad="76200">
              <a:srgbClr val="000000"/>
            </a:innerShdw>
          </a:effectLst>
        </p:spPr>
      </p:pic>
      <p:sp>
        <p:nvSpPr>
          <p:cNvPr id="13" name="Ορθογώνιο 12"/>
          <p:cNvSpPr/>
          <p:nvPr/>
        </p:nvSpPr>
        <p:spPr>
          <a:xfrm>
            <a:off x="0" y="4850342"/>
            <a:ext cx="9396568" cy="2037481"/>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 των υδρογονανθράκων προς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π.χ.:</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85725"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 μεθανίου				αναμόρφωση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αιθανίου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ατμό: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ατμό: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+ 5</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371475" indent="85725"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2CO + 2H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4CO + 3H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ισορροπία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υδραερίου</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endParaRPr lang="el-GR" sz="1600" dirty="0">
              <a:solidFill>
                <a:srgbClr val="2B3616"/>
              </a:solidFill>
            </a:endParaRPr>
          </a:p>
        </p:txBody>
      </p:sp>
    </p:spTree>
    <p:extLst>
      <p:ext uri="{BB962C8B-B14F-4D97-AF65-F5344CB8AC3E}">
        <p14:creationId xmlns:p14="http://schemas.microsoft.com/office/powerpoint/2010/main" val="7774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Αεριοποίηση Βιομάζας</a:t>
            </a:r>
            <a:endParaRPr lang="el-GR" sz="2400" dirty="0">
              <a:solidFill>
                <a:srgbClr val="2B3616"/>
              </a:solidFill>
            </a:endParaRPr>
          </a:p>
        </p:txBody>
      </p:sp>
      <p:sp>
        <p:nvSpPr>
          <p:cNvPr id="2" name="Ορθογώνιο 1"/>
          <p:cNvSpPr/>
          <p:nvPr/>
        </p:nvSpPr>
        <p:spPr>
          <a:xfrm>
            <a:off x="20387" y="764704"/>
            <a:ext cx="9144000" cy="5514330"/>
          </a:xfrm>
          <a:prstGeom prst="rect">
            <a:avLst/>
          </a:prstGeom>
        </p:spPr>
        <p:txBody>
          <a:bodyPr wrap="square">
            <a:spAutoFit/>
          </a:bodyPr>
          <a:lstStyle/>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αντιδράσεις αερίων – στερεών είναι οι βραδύτερες και καθορίζουν σε μεγάλο βαθμό το ρυθμό και την απόδοση της συνολικής διεργασίας αεριοποίησης. Η σύσταση του παραγόμενου αερίου καθορίζεται από: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 σύσταση της τροφοδοσίας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περιεχόμενη υγρασία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 θερμοκρασία στις διάφορές ζώνες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 χρόνο παραμονής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ενδεχόμενη κατάλυση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39850" lvl="4" indent="-228600" algn="just">
              <a:lnSpc>
                <a:spcPct val="115000"/>
              </a:lnSpc>
              <a:spcAft>
                <a:spcPts val="0"/>
              </a:spcAft>
              <a:buFont typeface="Symbol" panose="05050102010706020507" pitchFamily="18" charset="2"/>
              <a:buChar char=""/>
              <a:tabLst>
                <a:tab pos="1435100" algn="l"/>
              </a:tabLs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την έκταση των αντιδράσεων πυρόλυσης, οξείδωσης, αεριοποίησης και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αναμόρφωσης</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marL="1339850" lvl="4" indent="-228600" algn="just">
              <a:lnSpc>
                <a:spcPct val="115000"/>
              </a:lnSpc>
              <a:spcAft>
                <a:spcPts val="0"/>
              </a:spcAft>
              <a:buFont typeface="Symbol" panose="05050102010706020507" pitchFamily="18" charset="2"/>
              <a:buChar char=""/>
              <a:tabLst>
                <a:tab pos="1435100" algn="l"/>
              </a:tabLst>
            </a:pPr>
            <a:endParaRPr lang="en-US"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rPr>
              <a:t>Στο σημείο αυτό θα πρέπει να αναφερθεί ότι, </a:t>
            </a:r>
            <a:r>
              <a:rPr lang="el-GR" sz="1600" dirty="0" err="1">
                <a:solidFill>
                  <a:srgbClr val="2B3616"/>
                </a:solidFill>
              </a:rPr>
              <a:t>θερμοδυναμικά</a:t>
            </a:r>
            <a:r>
              <a:rPr lang="el-GR" sz="1600" dirty="0">
                <a:solidFill>
                  <a:srgbClr val="2B3616"/>
                </a:solidFill>
              </a:rPr>
              <a:t>, η αεριοποίηση είναι μία ενεργειακά ουδέτερη αντίδραση (η βιομάζα είτε καεί απευθείας, είτε αρχικά αεριοποιηθεί και στη συνέχεια καούν τα προϊόντα της αεριοποίησης, αποδίδει το ίδιο ποσό ενέργειας), όπως εύκολα αποδεικνύεται από την ειδική περίπτωση της αεριοποίησης του στερεού άνθρακα:</a:t>
            </a:r>
          </a:p>
          <a:p>
            <a:r>
              <a:rPr lang="el-GR" sz="1600" dirty="0">
                <a:solidFill>
                  <a:srgbClr val="2B3616"/>
                </a:solidFill>
              </a:rPr>
              <a:t> </a:t>
            </a:r>
          </a:p>
          <a:p>
            <a:r>
              <a:rPr lang="el-GR" sz="1600" dirty="0">
                <a:solidFill>
                  <a:srgbClr val="2B3616"/>
                </a:solidFill>
              </a:rPr>
              <a:t>καύση άνθρακα:    </a:t>
            </a:r>
            <a:r>
              <a:rPr lang="en-US" sz="1600" dirty="0" smtClean="0">
                <a:solidFill>
                  <a:srgbClr val="2B3616"/>
                </a:solidFill>
              </a:rPr>
              <a:t>					</a:t>
            </a:r>
            <a:r>
              <a:rPr lang="el-GR" sz="1600" dirty="0" smtClean="0">
                <a:solidFill>
                  <a:srgbClr val="2B3616"/>
                </a:solidFill>
              </a:rPr>
              <a:t>αεριοποίηση </a:t>
            </a:r>
            <a:r>
              <a:rPr lang="el-GR" sz="1600" dirty="0">
                <a:solidFill>
                  <a:srgbClr val="2B3616"/>
                </a:solidFill>
              </a:rPr>
              <a:t>άνθρακα: </a:t>
            </a:r>
            <a:endParaRPr lang="en-US" sz="1600" dirty="0" smtClean="0">
              <a:solidFill>
                <a:srgbClr val="2B3616"/>
              </a:solidFill>
            </a:endParaRPr>
          </a:p>
          <a:p>
            <a:r>
              <a:rPr lang="en-US" sz="1600" dirty="0">
                <a:solidFill>
                  <a:srgbClr val="2B3616"/>
                </a:solidFill>
              </a:rPr>
              <a:t>	</a:t>
            </a:r>
            <a:r>
              <a:rPr lang="en-US" sz="1600" dirty="0" smtClean="0">
                <a:solidFill>
                  <a:srgbClr val="2B3616"/>
                </a:solidFill>
              </a:rPr>
              <a:t>C</a:t>
            </a:r>
            <a:r>
              <a:rPr lang="el-GR" sz="1600" dirty="0" smtClean="0">
                <a:solidFill>
                  <a:srgbClr val="2B3616"/>
                </a:solidFill>
              </a:rPr>
              <a:t>  </a:t>
            </a:r>
            <a:r>
              <a:rPr lang="el-GR" sz="1600" dirty="0">
                <a:solidFill>
                  <a:srgbClr val="2B3616"/>
                </a:solidFill>
              </a:rPr>
              <a:t>+  Ο</a:t>
            </a:r>
            <a:r>
              <a:rPr lang="el-GR" sz="1600" baseline="-25000" dirty="0">
                <a:solidFill>
                  <a:srgbClr val="2B3616"/>
                </a:solidFill>
              </a:rPr>
              <a:t>2  </a:t>
            </a:r>
            <a:r>
              <a:rPr lang="el-GR" sz="1600" dirty="0">
                <a:solidFill>
                  <a:srgbClr val="2B3616"/>
                </a:solidFill>
                <a:sym typeface="Wingdings" panose="05000000000000000000" pitchFamily="2" charset="2"/>
              </a:rPr>
              <a:t></a:t>
            </a:r>
            <a:r>
              <a:rPr lang="el-GR" sz="1600" baseline="-250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393,5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r>
              <a:rPr lang="el-GR" sz="1600" dirty="0">
                <a:solidFill>
                  <a:srgbClr val="2B3616"/>
                </a:solidFill>
              </a:rPr>
              <a:t>	</a:t>
            </a:r>
            <a:r>
              <a:rPr lang="el-GR" sz="1600" dirty="0" smtClean="0">
                <a:solidFill>
                  <a:srgbClr val="2B3616"/>
                </a:solidFill>
              </a:rPr>
              <a:t> </a:t>
            </a:r>
            <a:r>
              <a:rPr lang="en-US" sz="1600" dirty="0" smtClean="0">
                <a:solidFill>
                  <a:srgbClr val="2B3616"/>
                </a:solidFill>
              </a:rPr>
              <a:t>		C</a:t>
            </a:r>
            <a:r>
              <a:rPr lang="el-GR" sz="1600" dirty="0" smtClean="0">
                <a:solidFill>
                  <a:srgbClr val="2B3616"/>
                </a:solidFill>
              </a:rPr>
              <a:t> </a:t>
            </a:r>
            <a:r>
              <a:rPr lang="el-GR" sz="1600" dirty="0">
                <a:solidFill>
                  <a:srgbClr val="2B3616"/>
                </a:solidFill>
              </a:rPr>
              <a:t>+ Η</a:t>
            </a:r>
            <a:r>
              <a:rPr lang="el-GR" sz="1600" baseline="-25000" dirty="0">
                <a:solidFill>
                  <a:srgbClr val="2B3616"/>
                </a:solidFill>
              </a:rPr>
              <a:t>2</a:t>
            </a:r>
            <a:r>
              <a:rPr lang="el-GR" sz="1600" dirty="0">
                <a:solidFill>
                  <a:srgbClr val="2B3616"/>
                </a:solidFill>
              </a:rPr>
              <a:t>Ο </a:t>
            </a:r>
            <a:r>
              <a:rPr lang="el-GR" sz="1600" dirty="0">
                <a:solidFill>
                  <a:srgbClr val="2B3616"/>
                </a:solidFill>
                <a:sym typeface="Wingdings" panose="05000000000000000000" pitchFamily="2" charset="2"/>
              </a:rPr>
              <a:t></a:t>
            </a:r>
            <a:r>
              <a:rPr lang="el-GR" sz="1600" dirty="0">
                <a:solidFill>
                  <a:srgbClr val="2B3616"/>
                </a:solidFill>
              </a:rPr>
              <a:t> </a:t>
            </a:r>
            <a:r>
              <a:rPr lang="en-US" sz="1600" dirty="0">
                <a:solidFill>
                  <a:srgbClr val="2B3616"/>
                </a:solidFill>
              </a:rPr>
              <a:t>CO</a:t>
            </a:r>
            <a:r>
              <a:rPr lang="el-GR" sz="1600" dirty="0">
                <a:solidFill>
                  <a:srgbClr val="2B3616"/>
                </a:solidFill>
              </a:rPr>
              <a:t> + Η</a:t>
            </a:r>
            <a:r>
              <a:rPr lang="el-GR" sz="1600" baseline="-25000" dirty="0">
                <a:solidFill>
                  <a:srgbClr val="2B3616"/>
                </a:solidFill>
              </a:rPr>
              <a:t>2 </a:t>
            </a:r>
            <a:r>
              <a:rPr lang="el-GR" sz="1600" dirty="0">
                <a:solidFill>
                  <a:srgbClr val="2B3616"/>
                </a:solidFill>
              </a:rPr>
              <a:t>-131,3 </a:t>
            </a:r>
            <a:r>
              <a:rPr lang="en-US" sz="1600" dirty="0">
                <a:solidFill>
                  <a:srgbClr val="2B3616"/>
                </a:solidFill>
              </a:rPr>
              <a:t>kJ</a:t>
            </a:r>
            <a:r>
              <a:rPr lang="el-GR" sz="1600" dirty="0">
                <a:solidFill>
                  <a:srgbClr val="2B3616"/>
                </a:solidFill>
              </a:rPr>
              <a:t>/</a:t>
            </a:r>
            <a:r>
              <a:rPr lang="en-US" sz="1600" dirty="0" err="1">
                <a:solidFill>
                  <a:srgbClr val="2B3616"/>
                </a:solidFill>
              </a:rPr>
              <a:t>mol</a:t>
            </a:r>
            <a:endParaRPr lang="el-GR" sz="1600" dirty="0">
              <a:solidFill>
                <a:srgbClr val="2B3616"/>
              </a:solidFill>
            </a:endParaRPr>
          </a:p>
          <a:p>
            <a:r>
              <a:rPr lang="el-GR" sz="1600" dirty="0">
                <a:solidFill>
                  <a:srgbClr val="2B3616"/>
                </a:solidFill>
              </a:rPr>
              <a:t>	 			</a:t>
            </a:r>
            <a:r>
              <a:rPr lang="el-GR" sz="1600" dirty="0" smtClean="0">
                <a:solidFill>
                  <a:srgbClr val="2B3616"/>
                </a:solidFill>
              </a:rPr>
              <a:t>καύση </a:t>
            </a:r>
            <a:r>
              <a:rPr lang="el-GR" sz="1600" dirty="0">
                <a:solidFill>
                  <a:srgbClr val="2B3616"/>
                </a:solidFill>
              </a:rPr>
              <a:t>προϊόντων :	</a:t>
            </a:r>
            <a:r>
              <a:rPr lang="en-US" sz="1600" dirty="0" smtClean="0">
                <a:solidFill>
                  <a:srgbClr val="2B3616"/>
                </a:solidFill>
              </a:rPr>
              <a:t>CO</a:t>
            </a:r>
            <a:r>
              <a:rPr lang="el-GR" sz="1600" dirty="0" smtClean="0">
                <a:solidFill>
                  <a:srgbClr val="2B3616"/>
                </a:solidFill>
              </a:rPr>
              <a:t> </a:t>
            </a:r>
            <a:r>
              <a:rPr lang="el-GR" sz="1600" dirty="0">
                <a:solidFill>
                  <a:srgbClr val="2B3616"/>
                </a:solidFill>
              </a:rPr>
              <a:t>+ ½ </a:t>
            </a:r>
            <a:r>
              <a:rPr lang="en-US" sz="1600" dirty="0">
                <a:solidFill>
                  <a:srgbClr val="2B3616"/>
                </a:solidFill>
              </a:rPr>
              <a:t>O</a:t>
            </a:r>
            <a:r>
              <a:rPr lang="el-GR" sz="1600" baseline="-25000" dirty="0">
                <a:solidFill>
                  <a:srgbClr val="2B3616"/>
                </a:solidFill>
              </a:rPr>
              <a:t>2</a:t>
            </a:r>
            <a:r>
              <a:rPr lang="el-GR" sz="1600" dirty="0">
                <a:solidFill>
                  <a:srgbClr val="2B3616"/>
                </a:solidFill>
                <a:sym typeface="Wingdings" panose="05000000000000000000" pitchFamily="2" charset="2"/>
              </a:rPr>
              <a:t></a:t>
            </a:r>
            <a:r>
              <a:rPr lang="en-US" sz="1600" dirty="0">
                <a:solidFill>
                  <a:srgbClr val="2B3616"/>
                </a:solidFill>
              </a:rPr>
              <a:t>CO</a:t>
            </a:r>
            <a:r>
              <a:rPr lang="el-GR" sz="1600" baseline="-25000" dirty="0">
                <a:solidFill>
                  <a:srgbClr val="2B3616"/>
                </a:solidFill>
              </a:rPr>
              <a:t>2</a:t>
            </a:r>
            <a:r>
              <a:rPr lang="el-GR" sz="1600" dirty="0">
                <a:solidFill>
                  <a:srgbClr val="2B3616"/>
                </a:solidFill>
              </a:rPr>
              <a:t>      283,0 </a:t>
            </a:r>
            <a:r>
              <a:rPr lang="en-US" sz="1600" dirty="0">
                <a:solidFill>
                  <a:srgbClr val="2B3616"/>
                </a:solidFill>
              </a:rPr>
              <a:t>kJ</a:t>
            </a:r>
            <a:r>
              <a:rPr lang="el-GR" sz="1600" dirty="0">
                <a:solidFill>
                  <a:srgbClr val="2B3616"/>
                </a:solidFill>
              </a:rPr>
              <a:t>/</a:t>
            </a:r>
            <a:r>
              <a:rPr lang="en-US" sz="1600" dirty="0" err="1">
                <a:solidFill>
                  <a:srgbClr val="2B3616"/>
                </a:solidFill>
              </a:rPr>
              <a:t>mol</a:t>
            </a:r>
            <a:endParaRPr lang="el-GR" sz="1600" dirty="0">
              <a:solidFill>
                <a:srgbClr val="2B3616"/>
              </a:solidFill>
            </a:endParaRPr>
          </a:p>
          <a:p>
            <a:r>
              <a:rPr lang="el-GR" sz="1600" dirty="0">
                <a:solidFill>
                  <a:srgbClr val="2B3616"/>
                </a:solidFill>
              </a:rPr>
              <a:t>   </a:t>
            </a:r>
            <a:r>
              <a:rPr lang="en-US" sz="1600" dirty="0" smtClean="0">
                <a:solidFill>
                  <a:srgbClr val="2B3616"/>
                </a:solidFill>
              </a:rPr>
              <a:t>				</a:t>
            </a:r>
            <a:r>
              <a:rPr lang="el-GR" sz="1600" dirty="0" smtClean="0">
                <a:solidFill>
                  <a:srgbClr val="2B3616"/>
                </a:solidFill>
              </a:rPr>
              <a:t>αεριοποίησης</a:t>
            </a:r>
            <a:r>
              <a:rPr lang="el-GR" sz="1600" dirty="0">
                <a:solidFill>
                  <a:srgbClr val="2B3616"/>
                </a:solidFill>
              </a:rPr>
              <a:t>	</a:t>
            </a:r>
            <a:r>
              <a:rPr lang="en-US" sz="1600" u="sng" dirty="0" smtClean="0">
                <a:solidFill>
                  <a:srgbClr val="2B3616"/>
                </a:solidFill>
              </a:rPr>
              <a:t>H</a:t>
            </a:r>
            <a:r>
              <a:rPr lang="el-GR" sz="1600" u="sng" baseline="-25000" dirty="0">
                <a:solidFill>
                  <a:srgbClr val="2B3616"/>
                </a:solidFill>
              </a:rPr>
              <a:t>2</a:t>
            </a:r>
            <a:r>
              <a:rPr lang="el-GR" sz="1600" u="sng" dirty="0">
                <a:solidFill>
                  <a:srgbClr val="2B3616"/>
                </a:solidFill>
              </a:rPr>
              <a:t> + ½ </a:t>
            </a:r>
            <a:r>
              <a:rPr lang="en-US" sz="1600" u="sng" dirty="0">
                <a:solidFill>
                  <a:srgbClr val="2B3616"/>
                </a:solidFill>
              </a:rPr>
              <a:t>O</a:t>
            </a:r>
            <a:r>
              <a:rPr lang="el-GR" sz="1600" u="sng" baseline="-25000" dirty="0">
                <a:solidFill>
                  <a:srgbClr val="2B3616"/>
                </a:solidFill>
              </a:rPr>
              <a:t>2</a:t>
            </a:r>
            <a:r>
              <a:rPr lang="el-GR" sz="1600" u="sng" dirty="0">
                <a:solidFill>
                  <a:srgbClr val="2B3616"/>
                </a:solidFill>
                <a:sym typeface="Wingdings" panose="05000000000000000000" pitchFamily="2" charset="2"/>
              </a:rPr>
              <a:t></a:t>
            </a:r>
            <a:r>
              <a:rPr lang="el-GR" sz="1600" u="sng" dirty="0">
                <a:solidFill>
                  <a:srgbClr val="2B3616"/>
                </a:solidFill>
              </a:rPr>
              <a:t> </a:t>
            </a:r>
            <a:r>
              <a:rPr lang="en-US" sz="1600" u="sng" dirty="0">
                <a:solidFill>
                  <a:srgbClr val="2B3616"/>
                </a:solidFill>
              </a:rPr>
              <a:t>H</a:t>
            </a:r>
            <a:r>
              <a:rPr lang="el-GR" sz="1600" u="sng" baseline="-25000" dirty="0">
                <a:solidFill>
                  <a:srgbClr val="2B3616"/>
                </a:solidFill>
              </a:rPr>
              <a:t>2</a:t>
            </a:r>
            <a:r>
              <a:rPr lang="en-US" sz="1600" u="sng" dirty="0">
                <a:solidFill>
                  <a:srgbClr val="2B3616"/>
                </a:solidFill>
              </a:rPr>
              <a:t>O</a:t>
            </a:r>
            <a:r>
              <a:rPr lang="el-GR" sz="1600" u="sng" dirty="0">
                <a:solidFill>
                  <a:srgbClr val="2B3616"/>
                </a:solidFill>
              </a:rPr>
              <a:t>     241,8 </a:t>
            </a:r>
            <a:r>
              <a:rPr lang="en-US" sz="1600" u="sng" dirty="0">
                <a:solidFill>
                  <a:srgbClr val="2B3616"/>
                </a:solidFill>
              </a:rPr>
              <a:t>kJ</a:t>
            </a:r>
            <a:r>
              <a:rPr lang="el-GR" sz="1600" u="sng" dirty="0">
                <a:solidFill>
                  <a:srgbClr val="2B3616"/>
                </a:solidFill>
              </a:rPr>
              <a:t>/</a:t>
            </a:r>
            <a:r>
              <a:rPr lang="en-US" sz="1600" u="sng" dirty="0" err="1">
                <a:solidFill>
                  <a:srgbClr val="2B3616"/>
                </a:solidFill>
              </a:rPr>
              <a:t>mol</a:t>
            </a:r>
            <a:r>
              <a:rPr lang="el-GR" sz="1600" dirty="0">
                <a:solidFill>
                  <a:srgbClr val="2B3616"/>
                </a:solidFill>
              </a:rPr>
              <a:t>				 </a:t>
            </a:r>
            <a:r>
              <a:rPr lang="en-US" sz="1600" dirty="0" smtClean="0">
                <a:solidFill>
                  <a:srgbClr val="2B3616"/>
                </a:solidFill>
              </a:rPr>
              <a:t>			C</a:t>
            </a:r>
            <a:r>
              <a:rPr lang="el-GR" sz="1600" dirty="0" smtClean="0">
                <a:solidFill>
                  <a:srgbClr val="2B3616"/>
                </a:solidFill>
              </a:rPr>
              <a:t>  </a:t>
            </a:r>
            <a:r>
              <a:rPr lang="el-GR" sz="1600" dirty="0">
                <a:solidFill>
                  <a:srgbClr val="2B3616"/>
                </a:solidFill>
              </a:rPr>
              <a:t>+   </a:t>
            </a:r>
            <a:r>
              <a:rPr lang="en-US" sz="1600" dirty="0">
                <a:solidFill>
                  <a:srgbClr val="2B3616"/>
                </a:solidFill>
              </a:rPr>
              <a:t>O</a:t>
            </a:r>
            <a:r>
              <a:rPr lang="el-GR" sz="1600" baseline="-25000" dirty="0">
                <a:solidFill>
                  <a:srgbClr val="2B3616"/>
                </a:solidFill>
              </a:rPr>
              <a:t>2</a:t>
            </a:r>
            <a:r>
              <a:rPr lang="el-GR" sz="1600" dirty="0">
                <a:solidFill>
                  <a:srgbClr val="2B3616"/>
                </a:solidFill>
              </a:rPr>
              <a:t>  </a:t>
            </a:r>
            <a:r>
              <a:rPr lang="el-GR" sz="1600" dirty="0">
                <a:solidFill>
                  <a:srgbClr val="2B3616"/>
                </a:solidFill>
                <a:sym typeface="Wingdings" panose="05000000000000000000" pitchFamily="2" charset="2"/>
              </a:rPr>
              <a:t></a:t>
            </a:r>
            <a:r>
              <a:rPr lang="el-GR" sz="16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393,5 </a:t>
            </a:r>
            <a:r>
              <a:rPr lang="en-US" sz="1600" dirty="0">
                <a:solidFill>
                  <a:srgbClr val="2B3616"/>
                </a:solidFill>
              </a:rPr>
              <a:t>kJ</a:t>
            </a:r>
            <a:r>
              <a:rPr lang="el-GR" sz="1600" dirty="0">
                <a:solidFill>
                  <a:srgbClr val="2B3616"/>
                </a:solidFill>
              </a:rPr>
              <a:t>/</a:t>
            </a:r>
            <a:r>
              <a:rPr lang="en-US" sz="1600" dirty="0" err="1">
                <a:solidFill>
                  <a:srgbClr val="2B3616"/>
                </a:solidFill>
              </a:rPr>
              <a:t>mol</a:t>
            </a:r>
            <a:r>
              <a:rPr lang="en-US" sz="1600" dirty="0">
                <a:solidFill>
                  <a:srgbClr val="2B3616"/>
                </a:solidFill>
              </a:rPr>
              <a:t> </a:t>
            </a:r>
            <a:endParaRPr lang="el-GR" sz="1600" dirty="0">
              <a:solidFill>
                <a:srgbClr val="2B3616"/>
              </a:solidFill>
            </a:endParaRPr>
          </a:p>
          <a:p>
            <a:pPr marL="0" lvl="4" algn="just">
              <a:lnSpc>
                <a:spcPct val="115000"/>
              </a:lnSpc>
              <a:spcAft>
                <a:spcPts val="0"/>
              </a:spcAft>
              <a:tabLst>
                <a:tab pos="1435100" algn="l"/>
              </a:tabLst>
            </a:pP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770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αεριοποίησης</a:t>
            </a:r>
            <a:endParaRPr lang="el-GR" sz="2400" dirty="0">
              <a:solidFill>
                <a:srgbClr val="2B3616"/>
              </a:solidFill>
            </a:endParaRPr>
          </a:p>
        </p:txBody>
      </p:sp>
      <p:pic>
        <p:nvPicPr>
          <p:cNvPr id="10" name="Εικόνα 9"/>
          <p:cNvPicPr/>
          <p:nvPr/>
        </p:nvPicPr>
        <p:blipFill>
          <a:blip r:embed="rId2" cstate="print">
            <a:grayscl/>
          </a:blip>
          <a:srcRect/>
          <a:stretch>
            <a:fillRect/>
          </a:stretch>
        </p:blipFill>
        <p:spPr bwMode="auto">
          <a:xfrm>
            <a:off x="72823" y="1700808"/>
            <a:ext cx="2871470" cy="2505075"/>
          </a:xfrm>
          <a:prstGeom prst="rect">
            <a:avLst/>
          </a:prstGeom>
          <a:ln w="88900" cap="sq" cmpd="thickThin">
            <a:solidFill>
              <a:srgbClr val="000000"/>
            </a:solidFill>
            <a:prstDash val="solid"/>
            <a:miter lim="800000"/>
          </a:ln>
          <a:effectLst>
            <a:innerShdw blurRad="76200">
              <a:srgbClr val="000000"/>
            </a:innerShdw>
          </a:effectLst>
        </p:spPr>
      </p:pic>
      <p:pic>
        <p:nvPicPr>
          <p:cNvPr id="11" name="Εικόνα 10"/>
          <p:cNvPicPr/>
          <p:nvPr/>
        </p:nvPicPr>
        <p:blipFill>
          <a:blip r:embed="rId3" cstate="print">
            <a:grayscl/>
          </a:blip>
          <a:srcRect/>
          <a:stretch>
            <a:fillRect/>
          </a:stretch>
        </p:blipFill>
        <p:spPr bwMode="auto">
          <a:xfrm>
            <a:off x="3491880" y="1700808"/>
            <a:ext cx="2280285" cy="2562310"/>
          </a:xfrm>
          <a:prstGeom prst="rect">
            <a:avLst/>
          </a:prstGeom>
          <a:ln w="88900" cap="sq" cmpd="thickThin">
            <a:solidFill>
              <a:srgbClr val="000000"/>
            </a:solidFill>
            <a:prstDash val="solid"/>
            <a:miter lim="800000"/>
          </a:ln>
          <a:effectLst>
            <a:innerShdw blurRad="76200">
              <a:srgbClr val="000000"/>
            </a:innerShdw>
          </a:effectLst>
        </p:spPr>
      </p:pic>
      <p:pic>
        <p:nvPicPr>
          <p:cNvPr id="12" name="Εικόνα 11"/>
          <p:cNvPicPr/>
          <p:nvPr/>
        </p:nvPicPr>
        <p:blipFill>
          <a:blip r:embed="rId4" cstate="print">
            <a:grayscl/>
          </a:blip>
          <a:srcRect/>
          <a:stretch>
            <a:fillRect/>
          </a:stretch>
        </p:blipFill>
        <p:spPr bwMode="auto">
          <a:xfrm>
            <a:off x="6316857" y="1687641"/>
            <a:ext cx="2774950" cy="2625557"/>
          </a:xfrm>
          <a:prstGeom prst="rect">
            <a:avLst/>
          </a:prstGeom>
          <a:ln w="88900" cap="sq" cmpd="thickThin">
            <a:solidFill>
              <a:srgbClr val="000000"/>
            </a:solidFill>
            <a:prstDash val="solid"/>
            <a:miter lim="800000"/>
          </a:ln>
          <a:effectLst>
            <a:innerShdw blurRad="76200">
              <a:srgbClr val="000000"/>
            </a:innerShdw>
          </a:effectLst>
        </p:spPr>
      </p:pic>
      <p:sp>
        <p:nvSpPr>
          <p:cNvPr id="3" name="Ορθογώνιο 2"/>
          <p:cNvSpPr/>
          <p:nvPr/>
        </p:nvSpPr>
        <p:spPr>
          <a:xfrm>
            <a:off x="12463" y="332656"/>
            <a:ext cx="9144000" cy="122495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Σε μία πρώτη προσέγγιση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διακρίνονται σε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αντιρροής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ομοροής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όσον αφορά στην κατεύθυνση μεταφοράς των στερεών βιομάζας και του αερίου (μέσο αεριοποίησης + παραγόμενο αέριο), καθώς και σε ανερχόμενης ή κατερχόμενης ροής, όσον αφορά στα στερεά του πολυφασικού συστήματος της αεριοποίησης: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Ορθογώνιο 12"/>
          <p:cNvSpPr/>
          <p:nvPr/>
        </p:nvSpPr>
        <p:spPr>
          <a:xfrm>
            <a:off x="107504" y="4263118"/>
            <a:ext cx="2585580" cy="584775"/>
          </a:xfrm>
          <a:prstGeom prst="rect">
            <a:avLst/>
          </a:prstGeom>
        </p:spPr>
        <p:txBody>
          <a:bodyPr wrap="none">
            <a:spAutoFit/>
          </a:bodyPr>
          <a:lstStyle/>
          <a:p>
            <a:pPr algn="ctr"/>
            <a:r>
              <a:rPr lang="el-GR" sz="1600" dirty="0" err="1">
                <a:solidFill>
                  <a:srgbClr val="2B3616"/>
                </a:solidFill>
                <a:ea typeface="Calibri" panose="020F0502020204030204" pitchFamily="34" charset="0"/>
                <a:cs typeface="Comic Sans MS" panose="030F0702030302020204" pitchFamily="66" charset="0"/>
              </a:rPr>
              <a:t>αεριοποιητής</a:t>
            </a:r>
            <a:r>
              <a:rPr lang="el-GR" sz="1600" dirty="0">
                <a:solidFill>
                  <a:srgbClr val="2B3616"/>
                </a:solidFill>
                <a:ea typeface="Calibri" panose="020F0502020204030204" pitchFamily="34" charset="0"/>
                <a:cs typeface="Comic Sans MS" panose="030F0702030302020204" pitchFamily="66" charset="0"/>
              </a:rPr>
              <a:t> κατερχόμενης </a:t>
            </a:r>
            <a:endParaRPr lang="en-US" sz="1600" dirty="0" smtClean="0">
              <a:solidFill>
                <a:srgbClr val="2B3616"/>
              </a:solidFill>
              <a:ea typeface="Calibri" panose="020F0502020204030204" pitchFamily="34" charset="0"/>
              <a:cs typeface="Comic Sans MS" panose="030F0702030302020204" pitchFamily="66" charset="0"/>
            </a:endParaRPr>
          </a:p>
          <a:p>
            <a:pPr algn="ctr"/>
            <a:r>
              <a:rPr lang="el-GR" sz="1600" dirty="0" err="1" smtClean="0">
                <a:solidFill>
                  <a:srgbClr val="2B3616"/>
                </a:solidFill>
                <a:ea typeface="Calibri" panose="020F0502020204030204" pitchFamily="34" charset="0"/>
                <a:cs typeface="Comic Sans MS" panose="030F0702030302020204" pitchFamily="66" charset="0"/>
              </a:rPr>
              <a:t>αντιροής</a:t>
            </a:r>
            <a:endParaRPr lang="el-GR" sz="1600" dirty="0">
              <a:solidFill>
                <a:srgbClr val="2B3616"/>
              </a:solidFill>
            </a:endParaRPr>
          </a:p>
        </p:txBody>
      </p:sp>
      <p:sp>
        <p:nvSpPr>
          <p:cNvPr id="14" name="Ορθογώνιο 13"/>
          <p:cNvSpPr/>
          <p:nvPr/>
        </p:nvSpPr>
        <p:spPr>
          <a:xfrm>
            <a:off x="3347864" y="4255602"/>
            <a:ext cx="2690213" cy="584775"/>
          </a:xfrm>
          <a:prstGeom prst="rect">
            <a:avLst/>
          </a:prstGeom>
        </p:spPr>
        <p:txBody>
          <a:bodyPr wrap="square">
            <a:spAutoFit/>
          </a:bodyPr>
          <a:lstStyle/>
          <a:p>
            <a:pPr algn="ctr"/>
            <a:r>
              <a:rPr lang="el-GR" sz="1600" dirty="0" err="1" smtClean="0">
                <a:solidFill>
                  <a:srgbClr val="2B3616"/>
                </a:solidFill>
              </a:rPr>
              <a:t>αεριοποιητής</a:t>
            </a:r>
            <a:r>
              <a:rPr lang="el-GR" sz="1600" dirty="0" smtClean="0">
                <a:solidFill>
                  <a:srgbClr val="2B3616"/>
                </a:solidFill>
              </a:rPr>
              <a:t> </a:t>
            </a:r>
            <a:r>
              <a:rPr lang="el-GR" sz="1600" dirty="0">
                <a:solidFill>
                  <a:srgbClr val="2B3616"/>
                </a:solidFill>
              </a:rPr>
              <a:t>κατερχόμενης </a:t>
            </a:r>
            <a:r>
              <a:rPr lang="el-GR" sz="1600" dirty="0" err="1" smtClean="0">
                <a:solidFill>
                  <a:srgbClr val="2B3616"/>
                </a:solidFill>
              </a:rPr>
              <a:t>ομοροής</a:t>
            </a:r>
            <a:endParaRPr lang="el-GR" sz="1600" dirty="0">
              <a:solidFill>
                <a:srgbClr val="2B3616"/>
              </a:solidFill>
            </a:endParaRPr>
          </a:p>
        </p:txBody>
      </p:sp>
      <p:sp>
        <p:nvSpPr>
          <p:cNvPr id="15" name="Ορθογώνιο 14"/>
          <p:cNvSpPr/>
          <p:nvPr/>
        </p:nvSpPr>
        <p:spPr>
          <a:xfrm>
            <a:off x="6463735" y="4313198"/>
            <a:ext cx="2585580" cy="584775"/>
          </a:xfrm>
          <a:prstGeom prst="rect">
            <a:avLst/>
          </a:prstGeom>
        </p:spPr>
        <p:txBody>
          <a:bodyPr wrap="square">
            <a:spAutoFit/>
          </a:bodyPr>
          <a:lstStyle/>
          <a:p>
            <a:pPr algn="ctr"/>
            <a:r>
              <a:rPr lang="el-GR" sz="1600" dirty="0" err="1" smtClean="0">
                <a:solidFill>
                  <a:srgbClr val="2B3616"/>
                </a:solidFill>
              </a:rPr>
              <a:t>αεριοποιητής</a:t>
            </a:r>
            <a:r>
              <a:rPr lang="el-GR" sz="1600" dirty="0" smtClean="0">
                <a:solidFill>
                  <a:srgbClr val="2B3616"/>
                </a:solidFill>
              </a:rPr>
              <a:t> </a:t>
            </a:r>
            <a:r>
              <a:rPr lang="el-GR" sz="1600" dirty="0">
                <a:solidFill>
                  <a:srgbClr val="2B3616"/>
                </a:solidFill>
              </a:rPr>
              <a:t>ανερχόμενης </a:t>
            </a:r>
            <a:r>
              <a:rPr lang="el-GR" sz="1600" dirty="0" err="1" smtClean="0">
                <a:solidFill>
                  <a:srgbClr val="2B3616"/>
                </a:solidFill>
              </a:rPr>
              <a:t>ομοροής</a:t>
            </a:r>
            <a:endParaRPr lang="el-GR" sz="1600" dirty="0">
              <a:solidFill>
                <a:srgbClr val="2B3616"/>
              </a:solidFill>
            </a:endParaRPr>
          </a:p>
        </p:txBody>
      </p:sp>
    </p:spTree>
    <p:extLst>
      <p:ext uri="{BB962C8B-B14F-4D97-AF65-F5344CB8AC3E}">
        <p14:creationId xmlns:p14="http://schemas.microsoft.com/office/powerpoint/2010/main" val="119953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αεριοποίησης</a:t>
            </a:r>
            <a:endParaRPr lang="el-GR" sz="2400" dirty="0">
              <a:solidFill>
                <a:srgbClr val="2B3616"/>
              </a:solidFill>
            </a:endParaRPr>
          </a:p>
        </p:txBody>
      </p:sp>
      <p:pic>
        <p:nvPicPr>
          <p:cNvPr id="12" name="Εικόνα 11"/>
          <p:cNvPicPr/>
          <p:nvPr/>
        </p:nvPicPr>
        <p:blipFill>
          <a:blip r:embed="rId2" cstate="print">
            <a:grayscl/>
          </a:blip>
          <a:srcRect/>
          <a:stretch>
            <a:fillRect/>
          </a:stretch>
        </p:blipFill>
        <p:spPr bwMode="auto">
          <a:xfrm>
            <a:off x="5868144" y="429780"/>
            <a:ext cx="3168352" cy="3503275"/>
          </a:xfrm>
          <a:prstGeom prst="rect">
            <a:avLst/>
          </a:prstGeom>
          <a:ln w="88900" cap="sq" cmpd="thickThin">
            <a:solidFill>
              <a:srgbClr val="000000"/>
            </a:solidFill>
            <a:prstDash val="solid"/>
            <a:miter lim="800000"/>
          </a:ln>
          <a:effectLst>
            <a:innerShdw blurRad="76200">
              <a:srgbClr val="000000"/>
            </a:innerShdw>
          </a:effectLst>
        </p:spPr>
      </p:pic>
      <p:sp>
        <p:nvSpPr>
          <p:cNvPr id="2" name="Ορθογώνιο 1"/>
          <p:cNvSpPr/>
          <p:nvPr/>
        </p:nvSpPr>
        <p:spPr>
          <a:xfrm>
            <a:off x="-32" y="465565"/>
            <a:ext cx="5724160" cy="2499146"/>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Σε μία δεύτερη προσέγγιση,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διακρίνονται σε σταθερής,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-στερεάς και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ανακυκλούμενης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-στερεάς κλίνης, αν και οι γεωμετρίες και οι τεχνολογίες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αεριοποιητών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πολλές και ποικιλόμορφες.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8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8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σταθερής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οι πιο απλές διατάξεις και στο εσωτερικό τους φέρουν στερεό αδρανές ή καταλυτικό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πληρωτικό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υλικό, με το οποίο αναμιγνύεται η εισερχόμενη, μέσω κοχλία τροφοδοσίας (και σε λεπτά τεμάχια), βιομάζα.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Ορθογώνιο 2"/>
          <p:cNvSpPr/>
          <p:nvPr/>
        </p:nvSpPr>
        <p:spPr>
          <a:xfrm>
            <a:off x="5868144" y="3998144"/>
            <a:ext cx="3168352" cy="658642"/>
          </a:xfrm>
          <a:prstGeom prst="rect">
            <a:avLst/>
          </a:prstGeom>
        </p:spPr>
        <p:txBody>
          <a:bodyPr wrap="square">
            <a:spAutoFit/>
          </a:bodyPr>
          <a:lstStyle/>
          <a:p>
            <a:pPr algn="ctr">
              <a:lnSpc>
                <a:spcPct val="115000"/>
              </a:lnSpc>
              <a:spcAft>
                <a:spcPts val="0"/>
              </a:spcAft>
            </a:pPr>
            <a:r>
              <a:rPr lang="el-GR" sz="160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αεριοποιητής ανακυκλούμενης ρευστοστερεάς κλίνης</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5"/>
          <p:cNvSpPr/>
          <p:nvPr/>
        </p:nvSpPr>
        <p:spPr>
          <a:xfrm>
            <a:off x="-3330" y="4538406"/>
            <a:ext cx="9144000" cy="234089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Οι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ρευστοστερεάς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επιτυγχάνουν ικανοποιητικό έλεγχο θερμοκρασίας και υψηλούς ρυθμούς αντίδρασης αλλά λόγω υψηλού κόστους, είναι οικονομικά βιώσιμοι για δυναμικότητες πάνω από 10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ξηρής βιομάζας / ώρα, με μειονέκτημα τη  μερική απώλεια άνθρακα με την τέφρα, που παρασύρεται λόγω του ισχυρού πεδίου ροής μέσα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αεριοποιητή</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Περισσότερο αποδοτικοί, όσον αφορά στη μετατροπή στερεών (αλλά και της ανάκτησης του θερμικού περιεχομένου του στερεού υπολείμματος και της πίσσας που επικάθεται στο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πληρωτικό</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υλικό, μέσω της καύσης του σε παρακείμενο καυστήρα) είναι οι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αεριοποιητές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ανακυκλούμενης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ρευστοστερεάς</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κλίνης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εμφανίζουν όμως υψηλότερο κόστος κατασκευής και είναι οικονομικά αποτελεσματικοί σε δυναμικότητες πάνω από 15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ξηρής βιομάζας / ώρα. </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9731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76200"/>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8 - TextBox"/>
          <p:cNvSpPr txBox="1"/>
          <p:nvPr/>
        </p:nvSpPr>
        <p:spPr>
          <a:xfrm>
            <a:off x="-32" y="173224"/>
            <a:ext cx="9144032" cy="7109639"/>
          </a:xfrm>
          <a:prstGeom prst="rect">
            <a:avLst/>
          </a:prstGeom>
          <a:noFill/>
        </p:spPr>
        <p:txBody>
          <a:bodyPr wrap="square" rtlCol="0">
            <a:spAutoFit/>
          </a:bodyPr>
          <a:lstStyle/>
          <a:p>
            <a:r>
              <a:rPr lang="el-GR" sz="1600" dirty="0">
                <a:solidFill>
                  <a:srgbClr val="2B3616"/>
                </a:solidFill>
              </a:rPr>
              <a:t>Βιομάζα με στοιχειακή σύσταση</a:t>
            </a:r>
            <a:r>
              <a:rPr lang="el-GR" sz="1600" dirty="0" smtClean="0">
                <a:solidFill>
                  <a:srgbClr val="2B3616"/>
                </a:solidFill>
              </a:rPr>
              <a:t>:</a:t>
            </a:r>
            <a:r>
              <a:rPr lang="en-US" sz="1600" dirty="0" smtClean="0">
                <a:solidFill>
                  <a:srgbClr val="2B3616"/>
                </a:solidFill>
              </a:rPr>
              <a:t>		C</a:t>
            </a:r>
            <a:r>
              <a:rPr lang="el-GR" sz="1600" dirty="0">
                <a:solidFill>
                  <a:srgbClr val="2B3616"/>
                </a:solidFill>
              </a:rPr>
              <a:t>	55 % </a:t>
            </a:r>
          </a:p>
          <a:p>
            <a:r>
              <a:rPr lang="el-GR" sz="1600" dirty="0">
                <a:solidFill>
                  <a:srgbClr val="2B3616"/>
                </a:solidFill>
              </a:rPr>
              <a:t>			</a:t>
            </a:r>
            <a:r>
              <a:rPr lang="en-US" sz="1600" dirty="0" smtClean="0">
                <a:solidFill>
                  <a:srgbClr val="2B3616"/>
                </a:solidFill>
              </a:rPr>
              <a:t>	O</a:t>
            </a:r>
            <a:r>
              <a:rPr lang="el-GR" sz="1600" dirty="0">
                <a:solidFill>
                  <a:srgbClr val="2B3616"/>
                </a:solidFill>
              </a:rPr>
              <a:t>	40 % </a:t>
            </a:r>
          </a:p>
          <a:p>
            <a:r>
              <a:rPr lang="el-GR" sz="1600" dirty="0">
                <a:solidFill>
                  <a:srgbClr val="2B3616"/>
                </a:solidFill>
              </a:rPr>
              <a:t>			</a:t>
            </a:r>
            <a:r>
              <a:rPr lang="en-US" sz="1600" dirty="0" smtClean="0">
                <a:solidFill>
                  <a:srgbClr val="2B3616"/>
                </a:solidFill>
              </a:rPr>
              <a:t>	</a:t>
            </a:r>
            <a:r>
              <a:rPr lang="el-GR" sz="1600" dirty="0" smtClean="0">
                <a:solidFill>
                  <a:srgbClr val="2B3616"/>
                </a:solidFill>
              </a:rPr>
              <a:t>Η</a:t>
            </a:r>
            <a:r>
              <a:rPr lang="el-GR" sz="1600" dirty="0">
                <a:solidFill>
                  <a:srgbClr val="2B3616"/>
                </a:solidFill>
              </a:rPr>
              <a:t>	5 % </a:t>
            </a:r>
            <a:r>
              <a:rPr lang="el-GR" sz="1600" dirty="0" err="1">
                <a:solidFill>
                  <a:srgbClr val="2B3616"/>
                </a:solidFill>
              </a:rPr>
              <a:t>κ.β</a:t>
            </a:r>
            <a:r>
              <a:rPr lang="el-GR" sz="1600" dirty="0">
                <a:solidFill>
                  <a:srgbClr val="2B3616"/>
                </a:solidFill>
              </a:rPr>
              <a:t>.</a:t>
            </a:r>
          </a:p>
          <a:p>
            <a:r>
              <a:rPr lang="el-GR" sz="800" dirty="0">
                <a:solidFill>
                  <a:srgbClr val="2B3616"/>
                </a:solidFill>
              </a:rPr>
              <a:t> </a:t>
            </a:r>
            <a:r>
              <a:rPr lang="el-GR" sz="1600" dirty="0" smtClean="0">
                <a:solidFill>
                  <a:srgbClr val="2B3616"/>
                </a:solidFill>
              </a:rPr>
              <a:t>τέφρα </a:t>
            </a:r>
            <a:r>
              <a:rPr lang="el-GR" sz="1600" dirty="0">
                <a:solidFill>
                  <a:srgbClr val="2B3616"/>
                </a:solidFill>
              </a:rPr>
              <a:t>5 % </a:t>
            </a:r>
            <a:r>
              <a:rPr lang="el-GR" sz="1600" dirty="0" err="1">
                <a:solidFill>
                  <a:srgbClr val="2B3616"/>
                </a:solidFill>
              </a:rPr>
              <a:t>κ.β</a:t>
            </a:r>
            <a:r>
              <a:rPr lang="el-GR" sz="1600" dirty="0">
                <a:solidFill>
                  <a:srgbClr val="2B3616"/>
                </a:solidFill>
              </a:rPr>
              <a:t>. </a:t>
            </a:r>
            <a:r>
              <a:rPr lang="el-GR" sz="1600" dirty="0" smtClean="0">
                <a:solidFill>
                  <a:srgbClr val="2B3616"/>
                </a:solidFill>
              </a:rPr>
              <a:t>και </a:t>
            </a:r>
            <a:r>
              <a:rPr lang="el-GR" sz="1600" dirty="0">
                <a:solidFill>
                  <a:srgbClr val="2B3616"/>
                </a:solidFill>
              </a:rPr>
              <a:t>υγρασία </a:t>
            </a:r>
            <a:r>
              <a:rPr lang="el-GR" sz="1600" dirty="0" smtClean="0">
                <a:solidFill>
                  <a:srgbClr val="2B3616"/>
                </a:solidFill>
              </a:rPr>
              <a:t>5 </a:t>
            </a:r>
            <a:r>
              <a:rPr lang="el-GR" sz="1600" dirty="0">
                <a:solidFill>
                  <a:srgbClr val="2B3616"/>
                </a:solidFill>
              </a:rPr>
              <a:t>% </a:t>
            </a:r>
            <a:r>
              <a:rPr lang="el-GR" sz="1600" dirty="0" err="1">
                <a:solidFill>
                  <a:srgbClr val="2B3616"/>
                </a:solidFill>
              </a:rPr>
              <a:t>κ.β</a:t>
            </a:r>
            <a:r>
              <a:rPr lang="el-GR" sz="1600" dirty="0">
                <a:solidFill>
                  <a:srgbClr val="2B3616"/>
                </a:solidFill>
              </a:rPr>
              <a:t>. εισέρχεται σε </a:t>
            </a:r>
            <a:r>
              <a:rPr lang="el-GR" sz="1600" dirty="0" err="1">
                <a:solidFill>
                  <a:srgbClr val="2B3616"/>
                </a:solidFill>
              </a:rPr>
              <a:t>αεριοποιητή</a:t>
            </a:r>
            <a:r>
              <a:rPr lang="el-GR" sz="1600" dirty="0">
                <a:solidFill>
                  <a:srgbClr val="2B3616"/>
                </a:solidFill>
              </a:rPr>
              <a:t> </a:t>
            </a:r>
            <a:r>
              <a:rPr lang="el-GR" sz="1600" dirty="0" err="1">
                <a:solidFill>
                  <a:srgbClr val="2B3616"/>
                </a:solidFill>
              </a:rPr>
              <a:t>ανακυκλούμενης</a:t>
            </a:r>
            <a:r>
              <a:rPr lang="el-GR" sz="1600" dirty="0">
                <a:solidFill>
                  <a:srgbClr val="2B3616"/>
                </a:solidFill>
              </a:rPr>
              <a:t> </a:t>
            </a:r>
            <a:r>
              <a:rPr lang="el-GR" sz="1600" dirty="0" err="1">
                <a:solidFill>
                  <a:srgbClr val="2B3616"/>
                </a:solidFill>
              </a:rPr>
              <a:t>ρευστοστερεάς</a:t>
            </a:r>
            <a:r>
              <a:rPr lang="el-GR" sz="1600" dirty="0">
                <a:solidFill>
                  <a:srgbClr val="2B3616"/>
                </a:solidFill>
              </a:rPr>
              <a:t> κλίνης με ρυθμό 1 </a:t>
            </a:r>
            <a:r>
              <a:rPr lang="en-US" sz="1600" dirty="0">
                <a:solidFill>
                  <a:srgbClr val="2B3616"/>
                </a:solidFill>
              </a:rPr>
              <a:t>kg</a:t>
            </a:r>
            <a:r>
              <a:rPr lang="el-GR" sz="1600" dirty="0">
                <a:solidFill>
                  <a:srgbClr val="2B3616"/>
                </a:solidFill>
              </a:rPr>
              <a:t>/</a:t>
            </a:r>
            <a:r>
              <a:rPr lang="en-US" sz="1600" dirty="0">
                <a:solidFill>
                  <a:srgbClr val="2B3616"/>
                </a:solidFill>
              </a:rPr>
              <a:t>sec</a:t>
            </a:r>
            <a:r>
              <a:rPr lang="el-GR" sz="1600" dirty="0">
                <a:solidFill>
                  <a:srgbClr val="2B3616"/>
                </a:solidFill>
              </a:rPr>
              <a:t>. Η αεριοποίηση επιτυγχάνεται με παροχή αέρα </a:t>
            </a:r>
            <a:r>
              <a:rPr lang="el-GR" sz="1600" dirty="0" smtClean="0">
                <a:solidFill>
                  <a:srgbClr val="2B3616"/>
                </a:solidFill>
              </a:rPr>
              <a:t>25 </a:t>
            </a:r>
            <a:r>
              <a:rPr lang="el-GR" sz="1600" dirty="0">
                <a:solidFill>
                  <a:srgbClr val="2B3616"/>
                </a:solidFill>
              </a:rPr>
              <a:t>% του </a:t>
            </a:r>
            <a:r>
              <a:rPr lang="el-GR" sz="1600" dirty="0" err="1">
                <a:solidFill>
                  <a:srgbClr val="2B3616"/>
                </a:solidFill>
              </a:rPr>
              <a:t>στοιχειομετρικού</a:t>
            </a:r>
            <a:r>
              <a:rPr lang="el-GR" sz="1600" dirty="0">
                <a:solidFill>
                  <a:srgbClr val="2B3616"/>
                </a:solidFill>
              </a:rPr>
              <a:t> για πλήρη καύση και η έκταση της είναι 90 % </a:t>
            </a:r>
            <a:r>
              <a:rPr lang="el-GR" sz="1600" dirty="0" err="1" smtClean="0">
                <a:solidFill>
                  <a:srgbClr val="2B3616"/>
                </a:solidFill>
              </a:rPr>
              <a:t>κ.β</a:t>
            </a:r>
            <a:r>
              <a:rPr lang="en-US" sz="1600" dirty="0" smtClean="0">
                <a:solidFill>
                  <a:srgbClr val="2B3616"/>
                </a:solidFill>
              </a:rPr>
              <a:t>. </a:t>
            </a:r>
            <a:r>
              <a:rPr lang="el-GR" sz="1600" dirty="0" smtClean="0">
                <a:solidFill>
                  <a:srgbClr val="2B3616"/>
                </a:solidFill>
              </a:rPr>
              <a:t>των ξηρών στερεών (δηλαδή του οργανικού μέρους και της τέφρας – η βιομάζα μείον την υγρασία)*. </a:t>
            </a:r>
            <a:r>
              <a:rPr lang="el-GR" sz="1600" dirty="0">
                <a:solidFill>
                  <a:srgbClr val="2B3616"/>
                </a:solidFill>
              </a:rPr>
              <a:t>Το </a:t>
            </a:r>
            <a:r>
              <a:rPr lang="el-GR" sz="1600" dirty="0" smtClean="0">
                <a:solidFill>
                  <a:srgbClr val="2B3616"/>
                </a:solidFill>
              </a:rPr>
              <a:t>οργανικό μέρος του στερεού υπολείμματος έχει </a:t>
            </a:r>
            <a:r>
              <a:rPr lang="el-GR" sz="1600" dirty="0">
                <a:solidFill>
                  <a:srgbClr val="2B3616"/>
                </a:solidFill>
              </a:rPr>
              <a:t>στοιχειακή σύσταση:</a:t>
            </a:r>
          </a:p>
          <a:p>
            <a:r>
              <a:rPr lang="el-GR" sz="800" dirty="0">
                <a:solidFill>
                  <a:srgbClr val="2B3616"/>
                </a:solidFill>
              </a:rPr>
              <a:t> </a:t>
            </a:r>
          </a:p>
          <a:p>
            <a:r>
              <a:rPr lang="el-GR" sz="1600" dirty="0">
                <a:solidFill>
                  <a:srgbClr val="2B3616"/>
                </a:solidFill>
              </a:rPr>
              <a:t>			</a:t>
            </a:r>
            <a:r>
              <a:rPr lang="en-US" sz="1600" dirty="0">
                <a:solidFill>
                  <a:srgbClr val="2B3616"/>
                </a:solidFill>
              </a:rPr>
              <a:t>C</a:t>
            </a:r>
            <a:r>
              <a:rPr lang="el-GR" sz="1600" dirty="0">
                <a:solidFill>
                  <a:srgbClr val="2B3616"/>
                </a:solidFill>
              </a:rPr>
              <a:t>	70 %</a:t>
            </a:r>
          </a:p>
          <a:p>
            <a:r>
              <a:rPr lang="el-GR" sz="1600" dirty="0">
                <a:solidFill>
                  <a:srgbClr val="2B3616"/>
                </a:solidFill>
              </a:rPr>
              <a:t>			</a:t>
            </a:r>
            <a:r>
              <a:rPr lang="en-US" sz="1600" dirty="0">
                <a:solidFill>
                  <a:srgbClr val="2B3616"/>
                </a:solidFill>
              </a:rPr>
              <a:t>O</a:t>
            </a:r>
            <a:r>
              <a:rPr lang="el-GR" sz="1600" dirty="0">
                <a:solidFill>
                  <a:srgbClr val="2B3616"/>
                </a:solidFill>
              </a:rPr>
              <a:t>	25 % και</a:t>
            </a:r>
          </a:p>
          <a:p>
            <a:r>
              <a:rPr lang="el-GR" sz="1600" dirty="0">
                <a:solidFill>
                  <a:srgbClr val="2B3616"/>
                </a:solidFill>
              </a:rPr>
              <a:t>			Η	5 %</a:t>
            </a:r>
          </a:p>
          <a:p>
            <a:r>
              <a:rPr lang="el-GR" sz="800" dirty="0">
                <a:solidFill>
                  <a:srgbClr val="2B3616"/>
                </a:solidFill>
              </a:rPr>
              <a:t> </a:t>
            </a:r>
            <a:r>
              <a:rPr lang="el-GR" sz="1600" dirty="0" smtClean="0">
                <a:solidFill>
                  <a:srgbClr val="2B3616"/>
                </a:solidFill>
              </a:rPr>
              <a:t>Να </a:t>
            </a:r>
            <a:r>
              <a:rPr lang="el-GR" sz="1600" dirty="0">
                <a:solidFill>
                  <a:srgbClr val="2B3616"/>
                </a:solidFill>
              </a:rPr>
              <a:t>υπολογιστούν:</a:t>
            </a:r>
          </a:p>
          <a:p>
            <a:r>
              <a:rPr lang="el-GR" sz="1600" dirty="0">
                <a:solidFill>
                  <a:srgbClr val="2B3616"/>
                </a:solidFill>
              </a:rPr>
              <a:t>Α.  η σύσταση του παραγόμενου αερίου, που αποτελείται από </a:t>
            </a:r>
            <a:r>
              <a:rPr lang="en-US" sz="1600" dirty="0">
                <a:solidFill>
                  <a:srgbClr val="2B3616"/>
                </a:solidFill>
              </a:rPr>
              <a:t>H</a:t>
            </a:r>
            <a:r>
              <a:rPr lang="el-GR" sz="1600" baseline="-25000" dirty="0">
                <a:solidFill>
                  <a:srgbClr val="2B3616"/>
                </a:solidFill>
              </a:rPr>
              <a:t>2</a:t>
            </a:r>
            <a:r>
              <a:rPr lang="el-GR" sz="1600" dirty="0">
                <a:solidFill>
                  <a:srgbClr val="2B3616"/>
                </a:solidFill>
              </a:rPr>
              <a:t>, </a:t>
            </a:r>
            <a:r>
              <a:rPr lang="en-US" sz="1600" dirty="0">
                <a:solidFill>
                  <a:srgbClr val="2B3616"/>
                </a:solidFill>
              </a:rPr>
              <a:t>CO</a:t>
            </a:r>
            <a:r>
              <a:rPr lang="el-GR" sz="1600" dirty="0">
                <a:solidFill>
                  <a:srgbClr val="2B3616"/>
                </a:solidFill>
              </a:rPr>
              <a:t>, </a:t>
            </a:r>
            <a:r>
              <a:rPr lang="en-US" sz="1600" dirty="0">
                <a:solidFill>
                  <a:srgbClr val="2B3616"/>
                </a:solidFill>
              </a:rPr>
              <a:t>CH</a:t>
            </a:r>
            <a:r>
              <a:rPr lang="el-GR" sz="1600" baseline="-25000" dirty="0">
                <a:solidFill>
                  <a:srgbClr val="2B3616"/>
                </a:solidFill>
              </a:rPr>
              <a:t>4</a:t>
            </a:r>
            <a:r>
              <a:rPr lang="el-GR" sz="1600" dirty="0">
                <a:solidFill>
                  <a:srgbClr val="2B3616"/>
                </a:solidFill>
              </a:rPr>
              <a:t>, </a:t>
            </a:r>
            <a:r>
              <a:rPr lang="en-US" sz="1600" dirty="0">
                <a:solidFill>
                  <a:srgbClr val="2B3616"/>
                </a:solidFill>
              </a:rPr>
              <a:t>CO</a:t>
            </a:r>
            <a:r>
              <a:rPr lang="el-GR" sz="1600" baseline="-25000" dirty="0">
                <a:solidFill>
                  <a:srgbClr val="2B3616"/>
                </a:solidFill>
              </a:rPr>
              <a:t>2</a:t>
            </a:r>
            <a:r>
              <a:rPr lang="el-GR" sz="1600" dirty="0">
                <a:solidFill>
                  <a:srgbClr val="2B3616"/>
                </a:solidFill>
              </a:rPr>
              <a:t> και Ν</a:t>
            </a:r>
            <a:r>
              <a:rPr lang="el-GR" sz="1600" baseline="-25000" dirty="0">
                <a:solidFill>
                  <a:srgbClr val="2B3616"/>
                </a:solidFill>
              </a:rPr>
              <a:t>2</a:t>
            </a:r>
            <a:r>
              <a:rPr lang="el-GR" sz="1600" dirty="0">
                <a:solidFill>
                  <a:srgbClr val="2B3616"/>
                </a:solidFill>
              </a:rPr>
              <a:t>, θεωρώντας ότι το μεθάνιο αποτελεί το 3 % </a:t>
            </a:r>
            <a:r>
              <a:rPr lang="el-GR" sz="1600" dirty="0" err="1">
                <a:solidFill>
                  <a:srgbClr val="2B3616"/>
                </a:solidFill>
              </a:rPr>
              <a:t>κ.ο.</a:t>
            </a:r>
            <a:r>
              <a:rPr lang="el-GR" sz="1600" dirty="0">
                <a:solidFill>
                  <a:srgbClr val="2B3616"/>
                </a:solidFill>
              </a:rPr>
              <a:t> του παραγόμενου αερίου </a:t>
            </a:r>
            <a:endParaRPr lang="el-GR" sz="1600" dirty="0" smtClean="0">
              <a:solidFill>
                <a:srgbClr val="2B3616"/>
              </a:solidFill>
            </a:endParaRPr>
          </a:p>
          <a:p>
            <a:r>
              <a:rPr lang="el-GR" sz="1600" dirty="0" smtClean="0">
                <a:solidFill>
                  <a:srgbClr val="2B3616"/>
                </a:solidFill>
              </a:rPr>
              <a:t>Β. </a:t>
            </a:r>
            <a:r>
              <a:rPr lang="el-GR" sz="1600" dirty="0">
                <a:solidFill>
                  <a:srgbClr val="2B3616"/>
                </a:solidFill>
              </a:rPr>
              <a:t>το ειδικό θερμικό περιεχόμενό </a:t>
            </a:r>
            <a:r>
              <a:rPr lang="el-GR" sz="1600" dirty="0" smtClean="0">
                <a:solidFill>
                  <a:srgbClr val="2B3616"/>
                </a:solidFill>
              </a:rPr>
              <a:t>του παραγόμενου αερίου </a:t>
            </a:r>
            <a:endParaRPr lang="el-GR" sz="1600" dirty="0">
              <a:solidFill>
                <a:srgbClr val="2B3616"/>
              </a:solidFill>
            </a:endParaRPr>
          </a:p>
          <a:p>
            <a:r>
              <a:rPr lang="el-GR" sz="1600" dirty="0">
                <a:solidFill>
                  <a:srgbClr val="2B3616"/>
                </a:solidFill>
              </a:rPr>
              <a:t> </a:t>
            </a:r>
            <a:r>
              <a:rPr lang="el-GR" sz="1600" dirty="0" smtClean="0">
                <a:solidFill>
                  <a:srgbClr val="2B3616"/>
                </a:solidFill>
              </a:rPr>
              <a:t>Γ. η </a:t>
            </a:r>
            <a:r>
              <a:rPr lang="el-GR" sz="1600" dirty="0">
                <a:solidFill>
                  <a:srgbClr val="2B3616"/>
                </a:solidFill>
              </a:rPr>
              <a:t>θερμοκρασία εξόδου του αερίου, αν το στερεό υπόλειμμά καίγεται σε παρακείμενο καυστήρα και η θερμότητα που παράγεται από την  καύση του τροφοδοτείται στον </a:t>
            </a:r>
            <a:r>
              <a:rPr lang="el-GR" sz="1600" dirty="0" err="1">
                <a:solidFill>
                  <a:srgbClr val="2B3616"/>
                </a:solidFill>
              </a:rPr>
              <a:t>αεριοποιητή</a:t>
            </a:r>
            <a:r>
              <a:rPr lang="el-GR" sz="1600" dirty="0">
                <a:solidFill>
                  <a:srgbClr val="2B3616"/>
                </a:solidFill>
              </a:rPr>
              <a:t> χωρίς απώλειες  και </a:t>
            </a:r>
            <a:endParaRPr lang="el-GR" sz="1600" dirty="0" smtClean="0">
              <a:solidFill>
                <a:srgbClr val="2B3616"/>
              </a:solidFill>
            </a:endParaRPr>
          </a:p>
          <a:p>
            <a:r>
              <a:rPr lang="el-GR" sz="1600" dirty="0" smtClean="0">
                <a:solidFill>
                  <a:srgbClr val="2B3616"/>
                </a:solidFill>
              </a:rPr>
              <a:t>Δ. η </a:t>
            </a:r>
            <a:r>
              <a:rPr lang="el-GR" sz="1600" dirty="0">
                <a:solidFill>
                  <a:srgbClr val="2B3616"/>
                </a:solidFill>
              </a:rPr>
              <a:t>ενεργειακή απόδοση της διεργασίας </a:t>
            </a:r>
            <a:endParaRPr lang="el-GR" sz="1600" dirty="0" smtClean="0">
              <a:solidFill>
                <a:srgbClr val="2B3616"/>
              </a:solidFill>
            </a:endParaRPr>
          </a:p>
          <a:p>
            <a:r>
              <a:rPr lang="el-GR" sz="1600" b="1" dirty="0" smtClean="0">
                <a:solidFill>
                  <a:srgbClr val="2B3616"/>
                </a:solidFill>
              </a:rPr>
              <a:t>Λύση</a:t>
            </a:r>
            <a:endParaRPr lang="el-GR" sz="1600" dirty="0">
              <a:solidFill>
                <a:srgbClr val="2B3616"/>
              </a:solidFill>
            </a:endParaRPr>
          </a:p>
          <a:p>
            <a:r>
              <a:rPr lang="el-GR" sz="1600" dirty="0">
                <a:solidFill>
                  <a:srgbClr val="2B3616"/>
                </a:solidFill>
              </a:rPr>
              <a:t>Α. Αρχικά υπολογίζεται η μοριακή αναλογία της τροφοδοτούμενης βιομάζας:</a:t>
            </a:r>
          </a:p>
          <a:p>
            <a:r>
              <a:rPr lang="el-GR" sz="1600" dirty="0">
                <a:solidFill>
                  <a:srgbClr val="2B3616"/>
                </a:solidFill>
              </a:rPr>
              <a:t> </a:t>
            </a:r>
          </a:p>
          <a:p>
            <a:r>
              <a:rPr lang="el-GR" sz="1600" dirty="0">
                <a:solidFill>
                  <a:srgbClr val="2B3616"/>
                </a:solidFill>
              </a:rPr>
              <a:t>1 </a:t>
            </a:r>
            <a:r>
              <a:rPr lang="en-US" sz="1600" dirty="0">
                <a:solidFill>
                  <a:srgbClr val="2B3616"/>
                </a:solidFill>
              </a:rPr>
              <a:t>kg</a:t>
            </a:r>
            <a:r>
              <a:rPr lang="el-GR" sz="1600" dirty="0">
                <a:solidFill>
                  <a:srgbClr val="2B3616"/>
                </a:solidFill>
              </a:rPr>
              <a:t> </a:t>
            </a:r>
            <a:r>
              <a:rPr lang="el-GR" sz="1600" dirty="0" smtClean="0">
                <a:solidFill>
                  <a:srgbClr val="2B3616"/>
                </a:solidFill>
              </a:rPr>
              <a:t>οργανικού μέρους (</a:t>
            </a:r>
            <a:r>
              <a:rPr lang="el-GR" sz="1600" dirty="0" err="1" smtClean="0">
                <a:solidFill>
                  <a:srgbClr val="2B3616"/>
                </a:solidFill>
              </a:rPr>
              <a:t>ξετ</a:t>
            </a:r>
            <a:r>
              <a:rPr lang="el-GR" sz="1600" dirty="0" smtClean="0">
                <a:solidFill>
                  <a:srgbClr val="2B3616"/>
                </a:solidFill>
              </a:rPr>
              <a:t> βιομάζας) </a:t>
            </a:r>
            <a:r>
              <a:rPr lang="el-GR" sz="1600" dirty="0">
                <a:solidFill>
                  <a:srgbClr val="2B3616"/>
                </a:solidFill>
              </a:rPr>
              <a:t>περιέχει:	</a:t>
            </a:r>
            <a:r>
              <a:rPr lang="el-GR" sz="1600" dirty="0" smtClean="0">
                <a:solidFill>
                  <a:srgbClr val="2B3616"/>
                </a:solidFill>
              </a:rPr>
              <a:t>	550 </a:t>
            </a:r>
            <a:r>
              <a:rPr lang="en-US" sz="1600" dirty="0">
                <a:solidFill>
                  <a:srgbClr val="2B3616"/>
                </a:solidFill>
              </a:rPr>
              <a:t>gr C</a:t>
            </a:r>
            <a:r>
              <a:rPr lang="el-GR" sz="1600" dirty="0">
                <a:solidFill>
                  <a:srgbClr val="2B3616"/>
                </a:solidFill>
              </a:rPr>
              <a:t> 	ή 	45,8 </a:t>
            </a:r>
            <a:r>
              <a:rPr lang="en-US" sz="1600" dirty="0" err="1">
                <a:solidFill>
                  <a:srgbClr val="2B3616"/>
                </a:solidFill>
              </a:rPr>
              <a:t>mol</a:t>
            </a:r>
            <a:r>
              <a:rPr lang="en-US" sz="1600" dirty="0">
                <a:solidFill>
                  <a:srgbClr val="2B3616"/>
                </a:solidFill>
              </a:rPr>
              <a:t> C </a:t>
            </a:r>
            <a:endParaRPr lang="el-GR" sz="1600" dirty="0">
              <a:solidFill>
                <a:srgbClr val="2B3616"/>
              </a:solidFill>
            </a:endParaRPr>
          </a:p>
          <a:p>
            <a:r>
              <a:rPr lang="el-GR" sz="1600" dirty="0">
                <a:solidFill>
                  <a:srgbClr val="2B3616"/>
                </a:solidFill>
              </a:rPr>
              <a:t>				</a:t>
            </a:r>
            <a:r>
              <a:rPr lang="el-GR" sz="1600" dirty="0" smtClean="0">
                <a:solidFill>
                  <a:srgbClr val="2B3616"/>
                </a:solidFill>
              </a:rPr>
              <a:t>		400 </a:t>
            </a:r>
            <a:r>
              <a:rPr lang="en-US" sz="1600" dirty="0">
                <a:solidFill>
                  <a:srgbClr val="2B3616"/>
                </a:solidFill>
              </a:rPr>
              <a:t>gr O</a:t>
            </a:r>
            <a:r>
              <a:rPr lang="el-GR" sz="1600" dirty="0">
                <a:solidFill>
                  <a:srgbClr val="2B3616"/>
                </a:solidFill>
              </a:rPr>
              <a:t> 	ή 	25,0 </a:t>
            </a:r>
            <a:r>
              <a:rPr lang="en-US" sz="1600" dirty="0">
                <a:solidFill>
                  <a:srgbClr val="2B3616"/>
                </a:solidFill>
              </a:rPr>
              <a:t>mol O </a:t>
            </a:r>
            <a:endParaRPr lang="el-GR" sz="1600" dirty="0">
              <a:solidFill>
                <a:srgbClr val="2B3616"/>
              </a:solidFill>
            </a:endParaRPr>
          </a:p>
          <a:p>
            <a:r>
              <a:rPr lang="el-GR" sz="1600" dirty="0">
                <a:solidFill>
                  <a:srgbClr val="2B3616"/>
                </a:solidFill>
              </a:rPr>
              <a:t>				 </a:t>
            </a:r>
            <a:r>
              <a:rPr lang="el-GR" sz="1600" dirty="0" smtClean="0">
                <a:solidFill>
                  <a:srgbClr val="2B3616"/>
                </a:solidFill>
              </a:rPr>
              <a:t>		50 </a:t>
            </a:r>
            <a:r>
              <a:rPr lang="en-US" sz="1600" dirty="0">
                <a:solidFill>
                  <a:srgbClr val="2B3616"/>
                </a:solidFill>
              </a:rPr>
              <a:t>gr H</a:t>
            </a:r>
            <a:r>
              <a:rPr lang="el-GR" sz="1600" dirty="0">
                <a:solidFill>
                  <a:srgbClr val="2B3616"/>
                </a:solidFill>
              </a:rPr>
              <a:t> 	ή 	50,0 </a:t>
            </a:r>
            <a:r>
              <a:rPr lang="en-US" sz="1600" dirty="0">
                <a:solidFill>
                  <a:srgbClr val="2B3616"/>
                </a:solidFill>
              </a:rPr>
              <a:t>mol </a:t>
            </a:r>
            <a:r>
              <a:rPr lang="en-US" sz="1600" dirty="0" smtClean="0">
                <a:solidFill>
                  <a:srgbClr val="2B3616"/>
                </a:solidFill>
              </a:rPr>
              <a:t>H</a:t>
            </a:r>
            <a:endParaRPr lang="el-GR" sz="1600" dirty="0" smtClean="0">
              <a:solidFill>
                <a:srgbClr val="2B3616"/>
              </a:solidFill>
            </a:endParaRPr>
          </a:p>
          <a:p>
            <a:r>
              <a:rPr lang="el-GR" sz="1600" dirty="0" smtClean="0">
                <a:solidFill>
                  <a:srgbClr val="2B3616"/>
                </a:solidFill>
              </a:rPr>
              <a:t>* Το 10 % των ξηρών στερεών είναι υπόλειμμα. Δηλαδή 95 </a:t>
            </a:r>
            <a:r>
              <a:rPr lang="en-US" sz="1600" dirty="0" err="1" smtClean="0">
                <a:solidFill>
                  <a:srgbClr val="2B3616"/>
                </a:solidFill>
              </a:rPr>
              <a:t>gr</a:t>
            </a:r>
            <a:r>
              <a:rPr lang="el-GR" sz="1600" dirty="0" smtClean="0">
                <a:solidFill>
                  <a:srgbClr val="2B3616"/>
                </a:solidFill>
              </a:rPr>
              <a:t> υπόλειμμά ανά 1 </a:t>
            </a:r>
            <a:r>
              <a:rPr lang="en-US" sz="1600" dirty="0" smtClean="0">
                <a:solidFill>
                  <a:srgbClr val="2B3616"/>
                </a:solidFill>
              </a:rPr>
              <a:t>kg</a:t>
            </a:r>
            <a:r>
              <a:rPr lang="el-GR" sz="1600" dirty="0" smtClean="0">
                <a:solidFill>
                  <a:srgbClr val="2B3616"/>
                </a:solidFill>
              </a:rPr>
              <a:t> </a:t>
            </a:r>
            <a:r>
              <a:rPr lang="el-GR" sz="1600" b="1" dirty="0" smtClean="0">
                <a:solidFill>
                  <a:srgbClr val="2B3616"/>
                </a:solidFill>
              </a:rPr>
              <a:t>βιομάζας</a:t>
            </a:r>
            <a:r>
              <a:rPr lang="el-GR" sz="1600" dirty="0" smtClean="0">
                <a:solidFill>
                  <a:srgbClr val="2B3616"/>
                </a:solidFill>
              </a:rPr>
              <a:t>. Το υπόλειμμα περιέχει τα 50 </a:t>
            </a:r>
            <a:r>
              <a:rPr lang="en-US" sz="1600" dirty="0" err="1" smtClean="0">
                <a:solidFill>
                  <a:srgbClr val="2B3616"/>
                </a:solidFill>
              </a:rPr>
              <a:t>gr</a:t>
            </a:r>
            <a:r>
              <a:rPr lang="en-US" sz="1600" dirty="0" smtClean="0">
                <a:solidFill>
                  <a:srgbClr val="2B3616"/>
                </a:solidFill>
              </a:rPr>
              <a:t> </a:t>
            </a:r>
            <a:r>
              <a:rPr lang="el-GR" sz="1600" dirty="0" smtClean="0">
                <a:solidFill>
                  <a:srgbClr val="2B3616"/>
                </a:solidFill>
              </a:rPr>
              <a:t>τέφρας (5 % τέφρα) και τα </a:t>
            </a:r>
            <a:r>
              <a:rPr lang="el-GR" sz="1600" smtClean="0">
                <a:solidFill>
                  <a:srgbClr val="2B3616"/>
                </a:solidFill>
              </a:rPr>
              <a:t>υπόλοιπα 45 </a:t>
            </a:r>
            <a:r>
              <a:rPr lang="en-US" sz="1600" dirty="0" err="1" smtClean="0">
                <a:solidFill>
                  <a:srgbClr val="2B3616"/>
                </a:solidFill>
              </a:rPr>
              <a:t>gr</a:t>
            </a:r>
            <a:r>
              <a:rPr lang="el-GR" sz="1600" dirty="0" smtClean="0">
                <a:solidFill>
                  <a:srgbClr val="2B3616"/>
                </a:solidFill>
              </a:rPr>
              <a:t> υπολείμματος έχουν τη σύσταση του οργανικού μέρους του υπολείμματος.</a:t>
            </a:r>
            <a:endParaRPr lang="el-GR" sz="1600" dirty="0">
              <a:solidFill>
                <a:srgbClr val="2B3616"/>
              </a:solidFill>
            </a:endParaRPr>
          </a:p>
          <a:p>
            <a:endParaRPr lang="el-GR" sz="1600" dirty="0">
              <a:solidFill>
                <a:srgbClr val="2B3616"/>
              </a:solidFill>
            </a:endParaRPr>
          </a:p>
        </p:txBody>
      </p:sp>
    </p:spTree>
    <p:extLst>
      <p:ext uri="{BB962C8B-B14F-4D97-AF65-F5344CB8AC3E}">
        <p14:creationId xmlns:p14="http://schemas.microsoft.com/office/powerpoint/2010/main" val="3060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10146</TotalTime>
  <Words>1317</Words>
  <Application>Microsoft Office PowerPoint</Application>
  <PresentationFormat>On-screen Show (4:3)</PresentationFormat>
  <Paragraphs>467</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Comic Sans MS</vt:lpstr>
      <vt:lpstr>Symbol</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374</cp:revision>
  <dcterms:created xsi:type="dcterms:W3CDTF">2011-10-10T12:35:39Z</dcterms:created>
  <dcterms:modified xsi:type="dcterms:W3CDTF">2019-05-28T14:50:20Z</dcterms:modified>
</cp:coreProperties>
</file>