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7" d="100"/>
          <a:sy n="67" d="100"/>
        </p:scale>
        <p:origin x="73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7/3/2020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503163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7/3/2020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498198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7/3/2020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45989844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7/3/2020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263423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7/3/2020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28843579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7/3/2020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092583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7/3/2020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275433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7/3/2020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168252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7/3/2020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985641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7/3/2020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019530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7/3/2020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687992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7/3/2020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828895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7/3/2020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585257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7/3/2020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017715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7/3/2020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573200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7/3/2020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110012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7/3/2020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741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  <p:sldLayoutId id="2147483741" r:id="rId12"/>
    <p:sldLayoutId id="2147483742" r:id="rId13"/>
    <p:sldLayoutId id="2147483743" r:id="rId14"/>
    <p:sldLayoutId id="2147483744" r:id="rId15"/>
    <p:sldLayoutId id="2147483745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2C8671E-675D-4594-BC14-2A9AED8AECD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90000"/>
          </a:blip>
          <a:srcRect t="6789" b="8942"/>
          <a:stretch/>
        </p:blipFill>
        <p:spPr>
          <a:xfrm>
            <a:off x="1" y="10"/>
            <a:ext cx="12191999" cy="6857989"/>
          </a:xfrm>
          <a:prstGeom prst="rect">
            <a:avLst/>
          </a:prstGeom>
        </p:spPr>
      </p:pic>
      <p:sp>
        <p:nvSpPr>
          <p:cNvPr id="2" name="Τίτλος 1">
            <a:extLst>
              <a:ext uri="{FF2B5EF4-FFF2-40B4-BE49-F238E27FC236}">
                <a16:creationId xmlns:a16="http://schemas.microsoft.com/office/drawing/2014/main" id="{8330ED95-C596-4326-B8E9-DEA1F6141B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6800"/>
              <a:t>Ανθρώπινα δικαιώματα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7BF1F51C-4439-46CC-AB15-D4CDB97E392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551353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C5DBC65-0024-479A-877A-406A6045D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A732A63-45CA-40F9-B5A0-1AE72A55CB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l-GR" sz="3600" dirty="0"/>
              <a:t>Άδεια ανατροφής τέκνου και στον πατέρα (περίπτωση δικαστικών λειτουργών).</a:t>
            </a:r>
          </a:p>
          <a:p>
            <a:pPr algn="just"/>
            <a:r>
              <a:rPr lang="el-GR" sz="3600" dirty="0"/>
              <a:t>Η ίση μεταχείριση ανδρών και γυναικών επιβάλλεται και στα συνταξιοδοτικά θέματα – προϋποθέσεις στοιχειοθέτησης </a:t>
            </a:r>
            <a:r>
              <a:rPr lang="el-GR" sz="3600"/>
              <a:t>συνταξιοδοτικού δικαιώματος.</a:t>
            </a:r>
          </a:p>
        </p:txBody>
      </p:sp>
    </p:spTree>
    <p:extLst>
      <p:ext uri="{BB962C8B-B14F-4D97-AF65-F5344CB8AC3E}">
        <p14:creationId xmlns:p14="http://schemas.microsoft.com/office/powerpoint/2010/main" val="3942909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10B624E-6683-4FC7-B6AB-DA0CCDBC9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311EDB1-12D2-42FF-891A-682DC709FA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sz="3600" dirty="0"/>
              <a:t>Ο άνθρωπος αναζητά δικαιώματα – ο ένας από τον άλλον – και συχνά ξεχνάει ότι σε κάθε δικαίωμά μας αντιστοιχεί και ένα καθήκον.</a:t>
            </a:r>
          </a:p>
        </p:txBody>
      </p:sp>
    </p:spTree>
    <p:extLst>
      <p:ext uri="{BB962C8B-B14F-4D97-AF65-F5344CB8AC3E}">
        <p14:creationId xmlns:p14="http://schemas.microsoft.com/office/powerpoint/2010/main" val="4050836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19AD581-9108-4FCD-AC6B-B4AC4727E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1. Ισότητα των φύλων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39F60E0-19EC-47B9-AE98-DC10B4789F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l-GR" sz="3600" dirty="0"/>
              <a:t>Το άρθρο 4 παρ. 2 του Συντάγματος αναφέρεται στους Έλληνες και τις Ελληνίδες: Πρόσωπα που έχουν την ελληνική ιθαγένεια.</a:t>
            </a:r>
          </a:p>
          <a:p>
            <a:pPr algn="just"/>
            <a:r>
              <a:rPr lang="el-GR" sz="3600" dirty="0"/>
              <a:t>Ισότητα ανδρών και γυναικών = ισότητα δικαιωμάτων και υποχρεώσεων</a:t>
            </a:r>
          </a:p>
          <a:p>
            <a:pPr marL="0" indent="0" algn="just">
              <a:buNone/>
            </a:pPr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val="3826157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4C0381A-09CE-4037-933D-774167C25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83C12B9-11A7-4E5B-A203-06C3C2EE13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l-GR" sz="3600" dirty="0"/>
              <a:t>Ισότητα δημιουργική: υποχρεώνει στην εξάλειψη δυσμενών εξαιρέσεων, αλλά και στην επέκταση ευνοϊκών ρυθμίσεων που ισχύουν και για το άλλο φύλο.</a:t>
            </a:r>
          </a:p>
          <a:p>
            <a:pPr algn="just"/>
            <a:r>
              <a:rPr lang="el-GR" sz="3600" dirty="0"/>
              <a:t>Οι αποκλίσεις από την αρχή της ισότητας των φύλων πρέπει να δικαιολογούνται και να είναι αναγκαίες και πρόσφορες για την επίτευξη του επιδιωκόμενου σκοπού.</a:t>
            </a:r>
          </a:p>
        </p:txBody>
      </p:sp>
    </p:spTree>
    <p:extLst>
      <p:ext uri="{BB962C8B-B14F-4D97-AF65-F5344CB8AC3E}">
        <p14:creationId xmlns:p14="http://schemas.microsoft.com/office/powerpoint/2010/main" val="12394510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24E94C5-C4A6-463D-96CA-19308B113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96B3044-CA91-4183-B768-5F65234296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l-GR" sz="3600" dirty="0"/>
              <a:t>Παραδείγματα από τη νομολογία των δικαστηρίων για το αν οι ποσοτικοί περιορισμοί υπό τη μορφή ποσοστώσεων στην είσοδο των γυναικών στις Σχολές Αστυφυλάκων και Αξιωματικών της Ελληνικής Αστυνομίας  ή στο Πυροσβεστικό Σώμα ή στη Δημοτική Αστυνομία είναι σύμφωνοι ή όχι με την αρχή της ισότητας. </a:t>
            </a:r>
          </a:p>
        </p:txBody>
      </p:sp>
    </p:spTree>
    <p:extLst>
      <p:ext uri="{BB962C8B-B14F-4D97-AF65-F5344CB8AC3E}">
        <p14:creationId xmlns:p14="http://schemas.microsoft.com/office/powerpoint/2010/main" val="519454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12C578D-B632-45BE-9CA9-FA8423282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06C4A7D-E2FD-46B4-9329-41E66CF552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l-GR" sz="3600" dirty="0"/>
              <a:t>Αντιστρόφως, η λήψη θετικών μέτρων δεν συνιστά απόκλιση από την αρχή της ισότητας των φύλων, αλλά αποκαθιστούν την ισότητα: λ.χ. δεν επιτρέπεται οι γυναίκες υποψήφιοι να είναι λιγότερες από το 1/3 του συνόλου των υποψηφίων δημοτικών συμβούλων, αλλιώς η δήλωση καταρτίσεως των συνδυασμών απορρίπτεται.</a:t>
            </a:r>
          </a:p>
        </p:txBody>
      </p:sp>
    </p:spTree>
    <p:extLst>
      <p:ext uri="{BB962C8B-B14F-4D97-AF65-F5344CB8AC3E}">
        <p14:creationId xmlns:p14="http://schemas.microsoft.com/office/powerpoint/2010/main" val="6823868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23949CA-9DBC-4612-B3B1-C5AE9B363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28FDE92-80AB-49FC-AED9-71062C123C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l-GR" sz="3600" dirty="0"/>
              <a:t>Διατάξεις νόμων που τυχόν προβλέπουν δυσμενείς διακρίσεις στην επαγγελματική δραστηριότητα των γυναικών εξαιτίας της εγκυμοσύνης ή της μητρότητας αντίκεινται στην αρχή της ισότητας των φύλων. </a:t>
            </a:r>
          </a:p>
        </p:txBody>
      </p:sp>
    </p:spTree>
    <p:extLst>
      <p:ext uri="{BB962C8B-B14F-4D97-AF65-F5344CB8AC3E}">
        <p14:creationId xmlns:p14="http://schemas.microsoft.com/office/powerpoint/2010/main" val="27067958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CCF13ED-0A04-4FF4-B30D-4B4330F9FA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A6D342F-5B36-4CEC-99DA-48820C0557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sz="3600" dirty="0"/>
              <a:t>Διάταξη με την οποία προβλέφθηκε οικογενειακό επίδομα σε εργαζομένους (στα ΚΤΕΛ) για κάθε θήλυ άγαμο τέκνο, αλλά όχι για άρρεν τέκνο κρίθηκε αντίθετη προς την αρχή της ισότητας των φύλων.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548670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3676639-540E-493D-9F94-19EF9192B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5698E1B-2B33-44F6-BA2C-541FDCE842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sz="3600" dirty="0"/>
              <a:t>Η διάκριση ως προς την υποχρέωση εκπλήρωσης της στρατιωτικής θητείας ανδρών και όχι γυναικών, ως προϋπόθεση για την πρόσβαση στις δημόσιες θέσεις έχει κριθεί σύμφωνη με την αρχή της ισότητας.</a:t>
            </a:r>
          </a:p>
        </p:txBody>
      </p:sp>
    </p:spTree>
    <p:extLst>
      <p:ext uri="{BB962C8B-B14F-4D97-AF65-F5344CB8AC3E}">
        <p14:creationId xmlns:p14="http://schemas.microsoft.com/office/powerpoint/2010/main" val="2259846174"/>
      </p:ext>
    </p:extLst>
  </p:cSld>
  <p:clrMapOvr>
    <a:masterClrMapping/>
  </p:clrMapOvr>
</p:sld>
</file>

<file path=ppt/theme/theme1.xml><?xml version="1.0" encoding="utf-8"?>
<a:theme xmlns:a="http://schemas.openxmlformats.org/drawingml/2006/main" name="Θρόισμα">
  <a:themeElements>
    <a:clrScheme name="Θρόισμα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Θρόισμα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Θρόισμα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32</TotalTime>
  <Words>328</Words>
  <Application>Microsoft Office PowerPoint</Application>
  <PresentationFormat>Ευρεία οθόνη</PresentationFormat>
  <Paragraphs>14</Paragraphs>
  <Slides>10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Θρόισμα</vt:lpstr>
      <vt:lpstr>Ανθρώπινα δικαιώματα</vt:lpstr>
      <vt:lpstr>Παρουσίαση του PowerPoint</vt:lpstr>
      <vt:lpstr>1. Ισότητα των φύλων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Ανθρώπινα δικαιώματα</dc:title>
  <dc:creator>ΧΡΗΣΤΟΣ ΜΟΡΦΑΚΙΔΗΣ</dc:creator>
  <cp:lastModifiedBy>Chris_Morf</cp:lastModifiedBy>
  <cp:revision>6</cp:revision>
  <dcterms:created xsi:type="dcterms:W3CDTF">2019-11-01T12:39:08Z</dcterms:created>
  <dcterms:modified xsi:type="dcterms:W3CDTF">2020-07-03T07:01:57Z</dcterms:modified>
</cp:coreProperties>
</file>