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GB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n-GB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9E906-D2D3-4B8E-AA76-589CCA0CC1CD}" type="datetimeFigureOut">
              <a:rPr lang="en-US" smtClean="0"/>
              <a:t>11/3/2022</a:t>
            </a:fld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97341-D9FD-4C26-BE1E-8A50E5F7ADD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GB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GB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9E906-D2D3-4B8E-AA76-589CCA0CC1CD}" type="datetimeFigureOut">
              <a:rPr lang="en-US" smtClean="0"/>
              <a:t>11/3/2022</a:t>
            </a:fld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97341-D9FD-4C26-BE1E-8A50E5F7ADD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n-GB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GB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9E906-D2D3-4B8E-AA76-589CCA0CC1CD}" type="datetimeFigureOut">
              <a:rPr lang="en-US" smtClean="0"/>
              <a:t>11/3/2022</a:t>
            </a:fld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97341-D9FD-4C26-BE1E-8A50E5F7ADD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GB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GB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9E906-D2D3-4B8E-AA76-589CCA0CC1CD}" type="datetimeFigureOut">
              <a:rPr lang="en-US" smtClean="0"/>
              <a:t>11/3/2022</a:t>
            </a:fld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97341-D9FD-4C26-BE1E-8A50E5F7ADD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n-GB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9E906-D2D3-4B8E-AA76-589CCA0CC1CD}" type="datetimeFigureOut">
              <a:rPr lang="en-US" smtClean="0"/>
              <a:t>11/3/2022</a:t>
            </a:fld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97341-D9FD-4C26-BE1E-8A50E5F7ADD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GB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GB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GB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9E906-D2D3-4B8E-AA76-589CCA0CC1CD}" type="datetimeFigureOut">
              <a:rPr lang="en-US" smtClean="0"/>
              <a:t>11/3/2022</a:t>
            </a:fld>
            <a:endParaRPr lang="en-GB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97341-D9FD-4C26-BE1E-8A50E5F7ADD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n-GB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GB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GB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9E906-D2D3-4B8E-AA76-589CCA0CC1CD}" type="datetimeFigureOut">
              <a:rPr lang="en-US" smtClean="0"/>
              <a:t>11/3/2022</a:t>
            </a:fld>
            <a:endParaRPr lang="en-GB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97341-D9FD-4C26-BE1E-8A50E5F7ADD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GB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9E906-D2D3-4B8E-AA76-589CCA0CC1CD}" type="datetimeFigureOut">
              <a:rPr lang="en-US" smtClean="0"/>
              <a:t>11/3/2022</a:t>
            </a:fld>
            <a:endParaRPr lang="en-GB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97341-D9FD-4C26-BE1E-8A50E5F7ADD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9E906-D2D3-4B8E-AA76-589CCA0CC1CD}" type="datetimeFigureOut">
              <a:rPr lang="en-US" smtClean="0"/>
              <a:t>11/3/2022</a:t>
            </a:fld>
            <a:endParaRPr lang="en-GB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97341-D9FD-4C26-BE1E-8A50E5F7ADD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n-GB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GB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9E906-D2D3-4B8E-AA76-589CCA0CC1CD}" type="datetimeFigureOut">
              <a:rPr lang="en-US" smtClean="0"/>
              <a:t>11/3/2022</a:t>
            </a:fld>
            <a:endParaRPr lang="en-GB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97341-D9FD-4C26-BE1E-8A50E5F7ADD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n-GB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9E906-D2D3-4B8E-AA76-589CCA0CC1CD}" type="datetimeFigureOut">
              <a:rPr lang="en-US" smtClean="0"/>
              <a:t>11/3/2022</a:t>
            </a:fld>
            <a:endParaRPr lang="en-GB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97341-D9FD-4C26-BE1E-8A50E5F7ADD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n-GB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GB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9E906-D2D3-4B8E-AA76-589CCA0CC1CD}" type="datetimeFigureOut">
              <a:rPr lang="en-US" smtClean="0"/>
              <a:t>11/3/2022</a:t>
            </a:fld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197341-D9FD-4C26-BE1E-8A50E5F7ADDD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el.piliapp.com/symbol/pilcrow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>
                <a:latin typeface="Lucida Console" pitchFamily="49" charset="0"/>
              </a:rPr>
              <a:t>ΔΙΑΧΕΙΡΙΣΗ ΠΟΛΙΤΙΣΜΙΚΗΣ ΠΟΙΚΙΛΟΤΗΤΑΣ ΣΤΗ ΣΧΟΛΙΚΗ ΤΑΞΗ</a:t>
            </a:r>
            <a:endParaRPr lang="en-GB" dirty="0">
              <a:latin typeface="Lucida Console" pitchFamily="49" charset="0"/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>
                <a:solidFill>
                  <a:srgbClr val="FF0000"/>
                </a:solidFill>
                <a:latin typeface="Lucida Console" pitchFamily="49" charset="0"/>
              </a:rPr>
              <a:t>Σεμινάριο 1</a:t>
            </a:r>
            <a:endParaRPr lang="en-GB" dirty="0">
              <a:solidFill>
                <a:srgbClr val="FF0000"/>
              </a:solidFill>
              <a:latin typeface="Lucida Console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/>
          <a:lstStyle/>
          <a:p>
            <a:r>
              <a:rPr lang="el-GR" dirty="0" smtClean="0">
                <a:latin typeface="Lucida Console" pitchFamily="49" charset="0"/>
              </a:rPr>
              <a:t>Θεωρία </a:t>
            </a:r>
            <a:r>
              <a:rPr lang="en-GB" dirty="0" err="1" smtClean="0">
                <a:latin typeface="Lucida Console" pitchFamily="49" charset="0"/>
              </a:rPr>
              <a:t>vs</a:t>
            </a:r>
            <a:r>
              <a:rPr lang="en-GB" dirty="0" smtClean="0">
                <a:latin typeface="Lucida Console" pitchFamily="49" charset="0"/>
              </a:rPr>
              <a:t> </a:t>
            </a:r>
            <a:r>
              <a:rPr lang="el-GR" dirty="0" smtClean="0">
                <a:latin typeface="Lucida Console" pitchFamily="49" charset="0"/>
              </a:rPr>
              <a:t>πράξη</a:t>
            </a:r>
          </a:p>
          <a:p>
            <a:r>
              <a:rPr lang="el-GR" dirty="0" smtClean="0">
                <a:latin typeface="Lucida Console" pitchFamily="49" charset="0"/>
              </a:rPr>
              <a:t>Πολιτισμός (ταυτότητα, τεχνογνωσία, αξίες)</a:t>
            </a:r>
          </a:p>
          <a:p>
            <a:r>
              <a:rPr lang="el-GR" dirty="0" smtClean="0">
                <a:latin typeface="Lucida Console" pitchFamily="49" charset="0"/>
              </a:rPr>
              <a:t>Ποικιλότητα (βιολογική </a:t>
            </a:r>
            <a:r>
              <a:rPr lang="en-GB" dirty="0" err="1" smtClean="0">
                <a:latin typeface="Lucida Console" pitchFamily="49" charset="0"/>
              </a:rPr>
              <a:t>vs</a:t>
            </a:r>
            <a:r>
              <a:rPr lang="en-GB" dirty="0" smtClean="0">
                <a:latin typeface="Lucida Console" pitchFamily="49" charset="0"/>
              </a:rPr>
              <a:t> </a:t>
            </a:r>
            <a:r>
              <a:rPr lang="el-GR" dirty="0" smtClean="0">
                <a:latin typeface="Lucida Console" pitchFamily="49" charset="0"/>
              </a:rPr>
              <a:t>πολιτισμική)</a:t>
            </a:r>
            <a:r>
              <a:rPr lang="en-GB" dirty="0" err="1" smtClean="0">
                <a:latin typeface="Lucida Console" pitchFamily="49" charset="0"/>
              </a:rPr>
              <a:t>vs</a:t>
            </a:r>
            <a:r>
              <a:rPr lang="en-GB" dirty="0" smtClean="0">
                <a:latin typeface="Lucida Console" pitchFamily="49" charset="0"/>
              </a:rPr>
              <a:t> </a:t>
            </a:r>
            <a:r>
              <a:rPr lang="el-GR" dirty="0" smtClean="0">
                <a:latin typeface="Lucida Console" pitchFamily="49" charset="0"/>
              </a:rPr>
              <a:t>ετερότητα</a:t>
            </a:r>
          </a:p>
          <a:p>
            <a:r>
              <a:rPr lang="el-GR" dirty="0" smtClean="0">
                <a:latin typeface="Lucida Console" pitchFamily="49" charset="0"/>
              </a:rPr>
              <a:t>Κατηγορίες ετερότητας</a:t>
            </a:r>
          </a:p>
          <a:p>
            <a:r>
              <a:rPr lang="el-GR" dirty="0" smtClean="0">
                <a:latin typeface="Lucida Console" pitchFamily="49" charset="0"/>
              </a:rPr>
              <a:t>Πολιτική συμπεριφορά</a:t>
            </a:r>
          </a:p>
          <a:p>
            <a:r>
              <a:rPr lang="el-GR" dirty="0" smtClean="0">
                <a:latin typeface="Lucida Console" pitchFamily="49" charset="0"/>
              </a:rPr>
              <a:t>Οδηγός νηπιαγωγού</a:t>
            </a:r>
          </a:p>
          <a:p>
            <a:r>
              <a:rPr lang="el-GR" dirty="0" smtClean="0">
                <a:latin typeface="Lucida Console" pitchFamily="49" charset="0"/>
              </a:rPr>
              <a:t>1566/85 και Σύνταγμα</a:t>
            </a:r>
          </a:p>
          <a:p>
            <a:endParaRPr lang="en-GB" dirty="0">
              <a:latin typeface="Lucida Console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>
            <a:normAutofit fontScale="92500"/>
          </a:bodyPr>
          <a:lstStyle/>
          <a:p>
            <a:r>
              <a:rPr lang="el-GR" dirty="0" smtClean="0">
                <a:latin typeface="Lucida Console" pitchFamily="49" charset="0"/>
              </a:rPr>
              <a:t>Νόμος 1566/1985</a:t>
            </a:r>
          </a:p>
          <a:p>
            <a:pPr>
              <a:buNone/>
            </a:pPr>
            <a:r>
              <a:rPr lang="el-GR" dirty="0" smtClean="0">
                <a:latin typeface="Lucida Console" pitchFamily="49" charset="0"/>
              </a:rPr>
              <a:t>Αρ.1 </a:t>
            </a:r>
            <a:r>
              <a:rPr lang="el-GR" dirty="0">
                <a:latin typeface="Lucida Console" pitchFamily="49" charset="0"/>
              </a:rPr>
              <a:t>«Σκοπός της πρωτοβάθμιας και δευτεροβάθμιας εκπαίδευσης είναι να συμβάλει στην ολόπλευρη, αρμονική και ισόρροπη ανάπτυξη των διανοητικών και ψυχοσωματικών δυνάμεων των μαθητών, ώστε, ανεξάρτητα από </a:t>
            </a:r>
            <a:r>
              <a:rPr lang="el-GR" b="1" dirty="0">
                <a:solidFill>
                  <a:srgbClr val="FF0000"/>
                </a:solidFill>
                <a:latin typeface="Lucida Console" pitchFamily="49" charset="0"/>
              </a:rPr>
              <a:t>φύλο</a:t>
            </a:r>
            <a:r>
              <a:rPr lang="el-GR" dirty="0">
                <a:latin typeface="Lucida Console" pitchFamily="49" charset="0"/>
              </a:rPr>
              <a:t> και </a:t>
            </a:r>
            <a:r>
              <a:rPr lang="el-GR" b="1" dirty="0">
                <a:latin typeface="Lucida Console" pitchFamily="49" charset="0"/>
              </a:rPr>
              <a:t>καταγωγή</a:t>
            </a:r>
            <a:r>
              <a:rPr lang="el-GR" dirty="0">
                <a:latin typeface="Lucida Console" pitchFamily="49" charset="0"/>
              </a:rPr>
              <a:t>, να έχουν τη δυνατότητα </a:t>
            </a:r>
            <a:r>
              <a:rPr lang="el-GR" b="1" dirty="0">
                <a:solidFill>
                  <a:srgbClr val="7030A0"/>
                </a:solidFill>
                <a:latin typeface="Lucida Console" pitchFamily="49" charset="0"/>
              </a:rPr>
              <a:t>να εξελιχθούν σε ολοκληρωμένες προσωπικότητες και να ζήσουν δημιουργικά</a:t>
            </a:r>
            <a:r>
              <a:rPr lang="el-GR" dirty="0">
                <a:latin typeface="Lucida Console" pitchFamily="49" charset="0"/>
              </a:rPr>
              <a:t>» </a:t>
            </a:r>
            <a:endParaRPr lang="en-GB" dirty="0">
              <a:latin typeface="Lucida Console" pitchFamily="49" charset="0"/>
            </a:endParaRP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/>
          <a:lstStyle/>
          <a:p>
            <a:r>
              <a:rPr lang="el-GR" dirty="0" smtClean="0">
                <a:latin typeface="Lucida Console" pitchFamily="49" charset="0"/>
              </a:rPr>
              <a:t>Σύνταγμα</a:t>
            </a:r>
          </a:p>
          <a:p>
            <a:pPr>
              <a:buNone/>
            </a:pPr>
            <a:r>
              <a:rPr lang="el-GR" dirty="0" smtClean="0">
                <a:latin typeface="Lucida Console" pitchFamily="49" charset="0"/>
              </a:rPr>
              <a:t>Αρ 16 </a:t>
            </a:r>
            <a:r>
              <a:rPr lang="en-GB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Lucida Console" pitchFamily="49" charset="0"/>
              </a:rPr>
              <a:t>§</a:t>
            </a:r>
            <a:r>
              <a:rPr lang="el-GR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Lucida Console" pitchFamily="49" charset="0"/>
              </a:rPr>
              <a:t>2  </a:t>
            </a:r>
            <a:r>
              <a:rPr lang="el-GR" dirty="0">
                <a:latin typeface="Lucida Console" pitchFamily="49" charset="0"/>
              </a:rPr>
              <a:t>«</a:t>
            </a:r>
            <a:r>
              <a:rPr lang="en-GB" dirty="0">
                <a:latin typeface="Lucida Console" pitchFamily="49" charset="0"/>
              </a:rPr>
              <a:t>H</a:t>
            </a:r>
            <a:r>
              <a:rPr lang="el-GR" dirty="0">
                <a:latin typeface="Lucida Console" pitchFamily="49" charset="0"/>
              </a:rPr>
              <a:t> παιδεία απ</a:t>
            </a:r>
            <a:r>
              <a:rPr lang="en-GB" dirty="0">
                <a:latin typeface="Lucida Console" pitchFamily="49" charset="0"/>
              </a:rPr>
              <a:t>o</a:t>
            </a:r>
            <a:r>
              <a:rPr lang="el-GR" dirty="0">
                <a:latin typeface="Lucida Console" pitchFamily="49" charset="0"/>
              </a:rPr>
              <a:t>τελεί βασική απ</a:t>
            </a:r>
            <a:r>
              <a:rPr lang="en-GB" dirty="0">
                <a:latin typeface="Lucida Console" pitchFamily="49" charset="0"/>
              </a:rPr>
              <a:t>o</a:t>
            </a:r>
            <a:r>
              <a:rPr lang="el-GR" dirty="0">
                <a:latin typeface="Lucida Console" pitchFamily="49" charset="0"/>
              </a:rPr>
              <a:t>στ</a:t>
            </a:r>
            <a:r>
              <a:rPr lang="en-GB" dirty="0">
                <a:latin typeface="Lucida Console" pitchFamily="49" charset="0"/>
              </a:rPr>
              <a:t>o</a:t>
            </a:r>
            <a:r>
              <a:rPr lang="el-GR" dirty="0" err="1">
                <a:latin typeface="Lucida Console" pitchFamily="49" charset="0"/>
              </a:rPr>
              <a:t>λή</a:t>
            </a:r>
            <a:r>
              <a:rPr lang="el-GR" dirty="0">
                <a:latin typeface="Lucida Console" pitchFamily="49" charset="0"/>
              </a:rPr>
              <a:t> τ</a:t>
            </a:r>
            <a:r>
              <a:rPr lang="en-GB" dirty="0">
                <a:latin typeface="Lucida Console" pitchFamily="49" charset="0"/>
              </a:rPr>
              <a:t>o</a:t>
            </a:r>
            <a:r>
              <a:rPr lang="el-GR" dirty="0">
                <a:latin typeface="Lucida Console" pitchFamily="49" charset="0"/>
              </a:rPr>
              <a:t>υ</a:t>
            </a:r>
            <a:r>
              <a:rPr lang="en-GB" dirty="0">
                <a:latin typeface="Lucida Console" pitchFamily="49" charset="0"/>
              </a:rPr>
              <a:t>K</a:t>
            </a:r>
            <a:r>
              <a:rPr lang="el-GR" dirty="0" err="1">
                <a:latin typeface="Lucida Console" pitchFamily="49" charset="0"/>
              </a:rPr>
              <a:t>ράτ</a:t>
            </a:r>
            <a:r>
              <a:rPr lang="en-GB" dirty="0">
                <a:latin typeface="Lucida Console" pitchFamily="49" charset="0"/>
              </a:rPr>
              <a:t>o</a:t>
            </a:r>
            <a:r>
              <a:rPr lang="el-GR" dirty="0" err="1">
                <a:latin typeface="Lucida Console" pitchFamily="49" charset="0"/>
              </a:rPr>
              <a:t>υς</a:t>
            </a:r>
            <a:r>
              <a:rPr lang="el-GR" dirty="0">
                <a:latin typeface="Lucida Console" pitchFamily="49" charset="0"/>
              </a:rPr>
              <a:t> και έχει σκ</a:t>
            </a:r>
            <a:r>
              <a:rPr lang="en-GB" dirty="0">
                <a:latin typeface="Lucida Console" pitchFamily="49" charset="0"/>
              </a:rPr>
              <a:t>o</a:t>
            </a:r>
            <a:r>
              <a:rPr lang="el-GR" dirty="0" err="1">
                <a:latin typeface="Lucida Console" pitchFamily="49" charset="0"/>
              </a:rPr>
              <a:t>πό</a:t>
            </a:r>
            <a:r>
              <a:rPr lang="el-GR" dirty="0">
                <a:latin typeface="Lucida Console" pitchFamily="49" charset="0"/>
              </a:rPr>
              <a:t> την ηθική, πνευματική, επαγγελματική και φυσική αγωγή των </a:t>
            </a:r>
            <a:r>
              <a:rPr lang="en-GB" b="1" dirty="0">
                <a:solidFill>
                  <a:srgbClr val="00B050"/>
                </a:solidFill>
                <a:latin typeface="Lucida Console" pitchFamily="49" charset="0"/>
              </a:rPr>
              <a:t>E</a:t>
            </a:r>
            <a:r>
              <a:rPr lang="el-GR" b="1" dirty="0" err="1">
                <a:solidFill>
                  <a:srgbClr val="00B050"/>
                </a:solidFill>
                <a:latin typeface="Lucida Console" pitchFamily="49" charset="0"/>
              </a:rPr>
              <a:t>λλήνων</a:t>
            </a:r>
            <a:r>
              <a:rPr lang="el-GR" dirty="0">
                <a:latin typeface="Lucida Console" pitchFamily="49" charset="0"/>
              </a:rPr>
              <a:t>, την ανάπτυξη της </a:t>
            </a:r>
            <a:r>
              <a:rPr lang="el-GR" b="1" dirty="0">
                <a:solidFill>
                  <a:srgbClr val="FF0000"/>
                </a:solidFill>
                <a:latin typeface="Lucida Console" pitchFamily="49" charset="0"/>
              </a:rPr>
              <a:t>εθνικής και θρησκευτικής συνείδησης </a:t>
            </a:r>
            <a:r>
              <a:rPr lang="el-GR" dirty="0">
                <a:latin typeface="Lucida Console" pitchFamily="49" charset="0"/>
              </a:rPr>
              <a:t>και τη διάπλασή τ</a:t>
            </a:r>
            <a:r>
              <a:rPr lang="en-GB" dirty="0">
                <a:latin typeface="Lucida Console" pitchFamily="49" charset="0"/>
              </a:rPr>
              <a:t>o</a:t>
            </a:r>
            <a:r>
              <a:rPr lang="el-GR" dirty="0" err="1">
                <a:latin typeface="Lucida Console" pitchFamily="49" charset="0"/>
              </a:rPr>
              <a:t>υς</a:t>
            </a:r>
            <a:r>
              <a:rPr lang="el-GR" dirty="0">
                <a:latin typeface="Lucida Console" pitchFamily="49" charset="0"/>
              </a:rPr>
              <a:t> σε </a:t>
            </a:r>
            <a:r>
              <a:rPr lang="el-GR" b="1" dirty="0" err="1">
                <a:solidFill>
                  <a:srgbClr val="7030A0"/>
                </a:solidFill>
                <a:latin typeface="Lucida Console" pitchFamily="49" charset="0"/>
              </a:rPr>
              <a:t>ελεύθερ</a:t>
            </a:r>
            <a:r>
              <a:rPr lang="en-GB" b="1" dirty="0">
                <a:solidFill>
                  <a:srgbClr val="7030A0"/>
                </a:solidFill>
                <a:latin typeface="Lucida Console" pitchFamily="49" charset="0"/>
              </a:rPr>
              <a:t>o</a:t>
            </a:r>
            <a:r>
              <a:rPr lang="el-GR" b="1" dirty="0" err="1">
                <a:solidFill>
                  <a:srgbClr val="7030A0"/>
                </a:solidFill>
                <a:latin typeface="Lucida Console" pitchFamily="49" charset="0"/>
              </a:rPr>
              <a:t>υς</a:t>
            </a:r>
            <a:r>
              <a:rPr lang="el-GR" b="1" dirty="0">
                <a:solidFill>
                  <a:srgbClr val="7030A0"/>
                </a:solidFill>
                <a:latin typeface="Lucida Console" pitchFamily="49" charset="0"/>
              </a:rPr>
              <a:t> και </a:t>
            </a:r>
            <a:r>
              <a:rPr lang="el-GR" b="1" dirty="0" err="1">
                <a:solidFill>
                  <a:srgbClr val="7030A0"/>
                </a:solidFill>
                <a:latin typeface="Lucida Console" pitchFamily="49" charset="0"/>
              </a:rPr>
              <a:t>υπεύθυν</a:t>
            </a:r>
            <a:r>
              <a:rPr lang="en-GB" b="1" dirty="0">
                <a:solidFill>
                  <a:srgbClr val="7030A0"/>
                </a:solidFill>
                <a:latin typeface="Lucida Console" pitchFamily="49" charset="0"/>
              </a:rPr>
              <a:t>o</a:t>
            </a:r>
            <a:r>
              <a:rPr lang="el-GR" b="1" dirty="0" err="1">
                <a:solidFill>
                  <a:srgbClr val="7030A0"/>
                </a:solidFill>
                <a:latin typeface="Lucida Console" pitchFamily="49" charset="0"/>
              </a:rPr>
              <a:t>υς</a:t>
            </a:r>
            <a:r>
              <a:rPr lang="el-GR" b="1" dirty="0">
                <a:solidFill>
                  <a:srgbClr val="7030A0"/>
                </a:solidFill>
                <a:latin typeface="Lucida Console" pitchFamily="49" charset="0"/>
              </a:rPr>
              <a:t> π</a:t>
            </a:r>
            <a:r>
              <a:rPr lang="en-GB" b="1" dirty="0">
                <a:solidFill>
                  <a:srgbClr val="7030A0"/>
                </a:solidFill>
                <a:latin typeface="Lucida Console" pitchFamily="49" charset="0"/>
              </a:rPr>
              <a:t>o</a:t>
            </a:r>
            <a:r>
              <a:rPr lang="el-GR" b="1" dirty="0" err="1">
                <a:solidFill>
                  <a:srgbClr val="7030A0"/>
                </a:solidFill>
                <a:latin typeface="Lucida Console" pitchFamily="49" charset="0"/>
              </a:rPr>
              <a:t>λίτες</a:t>
            </a:r>
            <a:r>
              <a:rPr lang="el-GR" dirty="0">
                <a:latin typeface="Lucida Console" pitchFamily="49" charset="0"/>
              </a:rPr>
              <a:t>.»</a:t>
            </a:r>
            <a:endParaRPr lang="en-GB" dirty="0">
              <a:latin typeface="Lucida Console" pitchFamily="49" charset="0"/>
            </a:endParaRPr>
          </a:p>
          <a:p>
            <a:pPr>
              <a:buNone/>
            </a:pPr>
            <a:endParaRPr lang="en-GB" dirty="0">
              <a:solidFill>
                <a:schemeClr val="tx1">
                  <a:lumMod val="95000"/>
                  <a:lumOff val="5000"/>
                </a:schemeClr>
              </a:solidFill>
              <a:hlinkClick r:id="rId2"/>
            </a:endParaRP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/>
          <a:lstStyle/>
          <a:p>
            <a:r>
              <a:rPr lang="el-GR" dirty="0" smtClean="0">
                <a:latin typeface="Lucida Console" pitchFamily="49" charset="0"/>
              </a:rPr>
              <a:t>Ταυτότητα και εκπαίδευση</a:t>
            </a:r>
          </a:p>
          <a:p>
            <a:r>
              <a:rPr lang="el-GR" dirty="0" smtClean="0">
                <a:latin typeface="Lucida Console" pitchFamily="49" charset="0"/>
              </a:rPr>
              <a:t>Απειλή της ταυτότητας</a:t>
            </a:r>
          </a:p>
          <a:p>
            <a:r>
              <a:rPr lang="el-GR" dirty="0" smtClean="0">
                <a:latin typeface="Lucida Console" pitchFamily="49" charset="0"/>
              </a:rPr>
              <a:t>«ηθικός στοχασμός» και ενδυνάμωση</a:t>
            </a:r>
          </a:p>
          <a:p>
            <a:r>
              <a:rPr lang="el-GR" dirty="0" smtClean="0">
                <a:latin typeface="Lucida Console" pitchFamily="49" charset="0"/>
              </a:rPr>
              <a:t>Πολλαπλή ταυτότητα</a:t>
            </a:r>
          </a:p>
          <a:p>
            <a:r>
              <a:rPr lang="el-GR" dirty="0" smtClean="0">
                <a:latin typeface="Lucida Console" pitchFamily="49" charset="0"/>
              </a:rPr>
              <a:t>Ανεκτικότητα </a:t>
            </a:r>
            <a:r>
              <a:rPr lang="en-GB" dirty="0" err="1" smtClean="0">
                <a:latin typeface="Lucida Console" pitchFamily="49" charset="0"/>
              </a:rPr>
              <a:t>vs</a:t>
            </a:r>
            <a:r>
              <a:rPr lang="en-GB" dirty="0" smtClean="0">
                <a:latin typeface="Lucida Console" pitchFamily="49" charset="0"/>
              </a:rPr>
              <a:t> </a:t>
            </a:r>
            <a:r>
              <a:rPr lang="el-GR" dirty="0" smtClean="0">
                <a:latin typeface="Lucida Console" pitchFamily="49" charset="0"/>
              </a:rPr>
              <a:t>διαλλακτικότητα</a:t>
            </a:r>
            <a:endParaRPr lang="en-GB" dirty="0">
              <a:latin typeface="Lucida Console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169</Words>
  <Application>Microsoft Office PowerPoint</Application>
  <PresentationFormat>Προβολή στην οθόνη (4:3)</PresentationFormat>
  <Paragraphs>18</Paragraphs>
  <Slides>5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</vt:i4>
      </vt:variant>
    </vt:vector>
  </HeadingPairs>
  <TitlesOfParts>
    <vt:vector size="6" baseType="lpstr">
      <vt:lpstr>Θέμα του Office</vt:lpstr>
      <vt:lpstr>ΔΙΑΧΕΙΡΙΣΗ ΠΟΛΙΤΙΣΜΙΚΗΣ ΠΟΙΚΙΛΟΤΗΤΑΣ ΣΤΗ ΣΧΟΛΙΚΗ ΤΑΞΗ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ΔΙΑΧΕΙΡΙΣΗ ΠΟΛΙΤΙΣΜΙΚΗΣ ΠΟΙΚΙΛΟΤΗΤΑΣ ΣΤΗ ΣΧΟΛΙΚΗ ΤΑΞΗ</dc:title>
  <dc:creator>emmy</dc:creator>
  <cp:lastModifiedBy>Έμη</cp:lastModifiedBy>
  <cp:revision>2</cp:revision>
  <dcterms:created xsi:type="dcterms:W3CDTF">2022-10-29T07:35:33Z</dcterms:created>
  <dcterms:modified xsi:type="dcterms:W3CDTF">2022-11-03T16:41:27Z</dcterms:modified>
</cp:coreProperties>
</file>