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1"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56"/>
    <p:restoredTop sz="94679"/>
  </p:normalViewPr>
  <p:slideViewPr>
    <p:cSldViewPr snapToGrid="0">
      <p:cViewPr varScale="1">
        <p:scale>
          <a:sx n="104" d="100"/>
          <a:sy n="104" d="100"/>
        </p:scale>
        <p:origin x="1232" y="200"/>
      </p:cViewPr>
      <p:guideLst/>
    </p:cSldViewPr>
  </p:slideViewPr>
  <p:notesTextViewPr>
    <p:cViewPr>
      <p:scale>
        <a:sx n="1" d="1"/>
        <a:sy n="1" d="1"/>
      </p:scale>
      <p:origin x="0" y="0"/>
    </p:cViewPr>
  </p:notesTextViewPr>
  <p:notesViewPr>
    <p:cSldViewPr snapToGrid="0">
      <p:cViewPr varScale="1">
        <p:scale>
          <a:sx n="84" d="100"/>
          <a:sy n="84" d="100"/>
        </p:scale>
        <p:origin x="275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BD0189-FC45-4356-9235-C43B2FAA7F33}"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US"/>
        </a:p>
      </dgm:t>
    </dgm:pt>
    <dgm:pt modelId="{A1583FE6-0E46-496E-B551-3487F0249032}">
      <dgm:prSet/>
      <dgm:spPr/>
      <dgm:t>
        <a:bodyPr/>
        <a:lstStyle/>
        <a:p>
          <a:r>
            <a:rPr lang="el-GR" dirty="0"/>
            <a:t>Πως μπορεί να δημιουργηθεί ένα </a:t>
          </a:r>
          <a:r>
            <a:rPr lang="en-US" dirty="0"/>
            <a:t>chatbot</a:t>
          </a:r>
          <a:r>
            <a:rPr lang="el-GR" dirty="0"/>
            <a:t> το οποίο προσφέρει στους φοιτητές κοινωνικούς λειτουργούς την δυνατότητα του </a:t>
          </a:r>
          <a:r>
            <a:rPr lang="en-US" dirty="0"/>
            <a:t>role playing </a:t>
          </a:r>
        </a:p>
      </dgm:t>
    </dgm:pt>
    <dgm:pt modelId="{0C996A3B-F27F-4F72-B2E1-E7A9A6F75C4E}" type="parTrans" cxnId="{03A2C9A4-F96D-4E81-A019-8AFC16FA9FBF}">
      <dgm:prSet/>
      <dgm:spPr/>
      <dgm:t>
        <a:bodyPr/>
        <a:lstStyle/>
        <a:p>
          <a:endParaRPr lang="en-US"/>
        </a:p>
      </dgm:t>
    </dgm:pt>
    <dgm:pt modelId="{07E08D6E-D374-4255-B718-0404B42247CB}" type="sibTrans" cxnId="{03A2C9A4-F96D-4E81-A019-8AFC16FA9FBF}">
      <dgm:prSet/>
      <dgm:spPr/>
      <dgm:t>
        <a:bodyPr/>
        <a:lstStyle/>
        <a:p>
          <a:endParaRPr lang="en-US"/>
        </a:p>
      </dgm:t>
    </dgm:pt>
    <dgm:pt modelId="{D6CBC855-D1BB-4394-A374-DC33ED67B207}">
      <dgm:prSet/>
      <dgm:spPr/>
      <dgm:t>
        <a:bodyPr/>
        <a:lstStyle/>
        <a:p>
          <a:r>
            <a:rPr lang="el-GR"/>
            <a:t>Πως η χρήση των </a:t>
          </a:r>
          <a:r>
            <a:rPr lang="en-US"/>
            <a:t>AI-chatbot</a:t>
          </a:r>
          <a:r>
            <a:rPr lang="el-GR"/>
            <a:t> θα ενίσχυε την εκπαίδευση της κοινωνικής εργασίας</a:t>
          </a:r>
          <a:endParaRPr lang="en-US"/>
        </a:p>
      </dgm:t>
    </dgm:pt>
    <dgm:pt modelId="{E8EA9AD2-DEF0-4C01-BAC5-2408D86C11EF}" type="parTrans" cxnId="{DCFCDD77-D5A2-44B9-8C9E-B36AFB01D5F6}">
      <dgm:prSet/>
      <dgm:spPr/>
      <dgm:t>
        <a:bodyPr/>
        <a:lstStyle/>
        <a:p>
          <a:endParaRPr lang="en-US"/>
        </a:p>
      </dgm:t>
    </dgm:pt>
    <dgm:pt modelId="{55A971E1-D83F-4B4D-B9E4-DA4F15B4A8C9}" type="sibTrans" cxnId="{DCFCDD77-D5A2-44B9-8C9E-B36AFB01D5F6}">
      <dgm:prSet/>
      <dgm:spPr/>
      <dgm:t>
        <a:bodyPr/>
        <a:lstStyle/>
        <a:p>
          <a:endParaRPr lang="en-US"/>
        </a:p>
      </dgm:t>
    </dgm:pt>
    <dgm:pt modelId="{1437C647-5E3C-184A-A41D-FA261FAE80E6}" type="pres">
      <dgm:prSet presAssocID="{C4BD0189-FC45-4356-9235-C43B2FAA7F33}" presName="hierChild1" presStyleCnt="0">
        <dgm:presLayoutVars>
          <dgm:chPref val="1"/>
          <dgm:dir/>
          <dgm:animOne val="branch"/>
          <dgm:animLvl val="lvl"/>
          <dgm:resizeHandles/>
        </dgm:presLayoutVars>
      </dgm:prSet>
      <dgm:spPr/>
    </dgm:pt>
    <dgm:pt modelId="{EBA615C0-1666-3840-B8FD-1C0C80AFB897}" type="pres">
      <dgm:prSet presAssocID="{A1583FE6-0E46-496E-B551-3487F0249032}" presName="hierRoot1" presStyleCnt="0"/>
      <dgm:spPr/>
    </dgm:pt>
    <dgm:pt modelId="{C698508A-99A5-5946-A210-10D5C252E98C}" type="pres">
      <dgm:prSet presAssocID="{A1583FE6-0E46-496E-B551-3487F0249032}" presName="composite" presStyleCnt="0"/>
      <dgm:spPr/>
    </dgm:pt>
    <dgm:pt modelId="{811F9B64-D9B8-9E4B-B24B-3F91D7DACF3B}" type="pres">
      <dgm:prSet presAssocID="{A1583FE6-0E46-496E-B551-3487F0249032}" presName="background" presStyleLbl="node0" presStyleIdx="0" presStyleCnt="2"/>
      <dgm:spPr/>
    </dgm:pt>
    <dgm:pt modelId="{BF6840B9-5D65-EC4D-8BB1-604E034590C8}" type="pres">
      <dgm:prSet presAssocID="{A1583FE6-0E46-496E-B551-3487F0249032}" presName="text" presStyleLbl="fgAcc0" presStyleIdx="0" presStyleCnt="2">
        <dgm:presLayoutVars>
          <dgm:chPref val="3"/>
        </dgm:presLayoutVars>
      </dgm:prSet>
      <dgm:spPr/>
    </dgm:pt>
    <dgm:pt modelId="{BF241682-D0DB-B545-9603-8C7E37B25823}" type="pres">
      <dgm:prSet presAssocID="{A1583FE6-0E46-496E-B551-3487F0249032}" presName="hierChild2" presStyleCnt="0"/>
      <dgm:spPr/>
    </dgm:pt>
    <dgm:pt modelId="{4E8645DB-C270-9849-9050-1E3CE244FC5A}" type="pres">
      <dgm:prSet presAssocID="{D6CBC855-D1BB-4394-A374-DC33ED67B207}" presName="hierRoot1" presStyleCnt="0"/>
      <dgm:spPr/>
    </dgm:pt>
    <dgm:pt modelId="{EA08E501-3B26-EA44-855C-C1070CE21071}" type="pres">
      <dgm:prSet presAssocID="{D6CBC855-D1BB-4394-A374-DC33ED67B207}" presName="composite" presStyleCnt="0"/>
      <dgm:spPr/>
    </dgm:pt>
    <dgm:pt modelId="{E309DE92-C072-DB4E-9D00-185A96FAA07C}" type="pres">
      <dgm:prSet presAssocID="{D6CBC855-D1BB-4394-A374-DC33ED67B207}" presName="background" presStyleLbl="node0" presStyleIdx="1" presStyleCnt="2"/>
      <dgm:spPr/>
    </dgm:pt>
    <dgm:pt modelId="{08C89440-8AF0-BA43-A3ED-0CC9AEA0A25B}" type="pres">
      <dgm:prSet presAssocID="{D6CBC855-D1BB-4394-A374-DC33ED67B207}" presName="text" presStyleLbl="fgAcc0" presStyleIdx="1" presStyleCnt="2">
        <dgm:presLayoutVars>
          <dgm:chPref val="3"/>
        </dgm:presLayoutVars>
      </dgm:prSet>
      <dgm:spPr/>
    </dgm:pt>
    <dgm:pt modelId="{9152C5C2-C38A-DF4C-B001-B362FE28A5CB}" type="pres">
      <dgm:prSet presAssocID="{D6CBC855-D1BB-4394-A374-DC33ED67B207}" presName="hierChild2" presStyleCnt="0"/>
      <dgm:spPr/>
    </dgm:pt>
  </dgm:ptLst>
  <dgm:cxnLst>
    <dgm:cxn modelId="{AD7B8C11-4954-5C4D-9A37-ECB909D11FF0}" type="presOf" srcId="{C4BD0189-FC45-4356-9235-C43B2FAA7F33}" destId="{1437C647-5E3C-184A-A41D-FA261FAE80E6}" srcOrd="0" destOrd="0" presId="urn:microsoft.com/office/officeart/2005/8/layout/hierarchy1"/>
    <dgm:cxn modelId="{DCFCDD77-D5A2-44B9-8C9E-B36AFB01D5F6}" srcId="{C4BD0189-FC45-4356-9235-C43B2FAA7F33}" destId="{D6CBC855-D1BB-4394-A374-DC33ED67B207}" srcOrd="1" destOrd="0" parTransId="{E8EA9AD2-DEF0-4C01-BAC5-2408D86C11EF}" sibTransId="{55A971E1-D83F-4B4D-B9E4-DA4F15B4A8C9}"/>
    <dgm:cxn modelId="{03A2C9A4-F96D-4E81-A019-8AFC16FA9FBF}" srcId="{C4BD0189-FC45-4356-9235-C43B2FAA7F33}" destId="{A1583FE6-0E46-496E-B551-3487F0249032}" srcOrd="0" destOrd="0" parTransId="{0C996A3B-F27F-4F72-B2E1-E7A9A6F75C4E}" sibTransId="{07E08D6E-D374-4255-B718-0404B42247CB}"/>
    <dgm:cxn modelId="{564121D0-7E9B-8A46-B5C0-9D5DE91BA6D7}" type="presOf" srcId="{D6CBC855-D1BB-4394-A374-DC33ED67B207}" destId="{08C89440-8AF0-BA43-A3ED-0CC9AEA0A25B}" srcOrd="0" destOrd="0" presId="urn:microsoft.com/office/officeart/2005/8/layout/hierarchy1"/>
    <dgm:cxn modelId="{43A62DEB-F6E7-2048-9E91-237644C3CE75}" type="presOf" srcId="{A1583FE6-0E46-496E-B551-3487F0249032}" destId="{BF6840B9-5D65-EC4D-8BB1-604E034590C8}" srcOrd="0" destOrd="0" presId="urn:microsoft.com/office/officeart/2005/8/layout/hierarchy1"/>
    <dgm:cxn modelId="{A595AAD7-4834-5C44-ABDC-A070B0CA0098}" type="presParOf" srcId="{1437C647-5E3C-184A-A41D-FA261FAE80E6}" destId="{EBA615C0-1666-3840-B8FD-1C0C80AFB897}" srcOrd="0" destOrd="0" presId="urn:microsoft.com/office/officeart/2005/8/layout/hierarchy1"/>
    <dgm:cxn modelId="{FD4AC75D-E50F-C04F-9A00-332BDE98DC09}" type="presParOf" srcId="{EBA615C0-1666-3840-B8FD-1C0C80AFB897}" destId="{C698508A-99A5-5946-A210-10D5C252E98C}" srcOrd="0" destOrd="0" presId="urn:microsoft.com/office/officeart/2005/8/layout/hierarchy1"/>
    <dgm:cxn modelId="{FEB25C69-F213-C84E-A179-EB9FB668E8B3}" type="presParOf" srcId="{C698508A-99A5-5946-A210-10D5C252E98C}" destId="{811F9B64-D9B8-9E4B-B24B-3F91D7DACF3B}" srcOrd="0" destOrd="0" presId="urn:microsoft.com/office/officeart/2005/8/layout/hierarchy1"/>
    <dgm:cxn modelId="{17DEC714-FED9-3948-AA1B-CE86E86E54E2}" type="presParOf" srcId="{C698508A-99A5-5946-A210-10D5C252E98C}" destId="{BF6840B9-5D65-EC4D-8BB1-604E034590C8}" srcOrd="1" destOrd="0" presId="urn:microsoft.com/office/officeart/2005/8/layout/hierarchy1"/>
    <dgm:cxn modelId="{BA07E004-1F14-1145-8925-E7E22AD23BDF}" type="presParOf" srcId="{EBA615C0-1666-3840-B8FD-1C0C80AFB897}" destId="{BF241682-D0DB-B545-9603-8C7E37B25823}" srcOrd="1" destOrd="0" presId="urn:microsoft.com/office/officeart/2005/8/layout/hierarchy1"/>
    <dgm:cxn modelId="{76FCD38D-01A4-824A-8CAA-B6A8E4D973F8}" type="presParOf" srcId="{1437C647-5E3C-184A-A41D-FA261FAE80E6}" destId="{4E8645DB-C270-9849-9050-1E3CE244FC5A}" srcOrd="1" destOrd="0" presId="urn:microsoft.com/office/officeart/2005/8/layout/hierarchy1"/>
    <dgm:cxn modelId="{737A8468-A87E-D244-BCAF-CB40EC6D2BF2}" type="presParOf" srcId="{4E8645DB-C270-9849-9050-1E3CE244FC5A}" destId="{EA08E501-3B26-EA44-855C-C1070CE21071}" srcOrd="0" destOrd="0" presId="urn:microsoft.com/office/officeart/2005/8/layout/hierarchy1"/>
    <dgm:cxn modelId="{26A69F88-B83E-434E-918E-8FDBCD1C8A0A}" type="presParOf" srcId="{EA08E501-3B26-EA44-855C-C1070CE21071}" destId="{E309DE92-C072-DB4E-9D00-185A96FAA07C}" srcOrd="0" destOrd="0" presId="urn:microsoft.com/office/officeart/2005/8/layout/hierarchy1"/>
    <dgm:cxn modelId="{ED6D5835-1234-1B40-8911-03F95F211C3C}" type="presParOf" srcId="{EA08E501-3B26-EA44-855C-C1070CE21071}" destId="{08C89440-8AF0-BA43-A3ED-0CC9AEA0A25B}" srcOrd="1" destOrd="0" presId="urn:microsoft.com/office/officeart/2005/8/layout/hierarchy1"/>
    <dgm:cxn modelId="{EDB9539A-6D6B-E442-BD63-E73648A48EE4}" type="presParOf" srcId="{4E8645DB-C270-9849-9050-1E3CE244FC5A}" destId="{9152C5C2-C38A-DF4C-B001-B362FE28A5C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88A89E-8D46-457A-96FE-6E747AFE2146}"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16B7F64D-C14E-4E47-9A50-B63339D51314}">
      <dgm:prSet/>
      <dgm:spPr>
        <a:solidFill>
          <a:schemeClr val="accent5">
            <a:lumMod val="60000"/>
            <a:lumOff val="40000"/>
          </a:schemeClr>
        </a:solidFill>
      </dgm:spPr>
      <dgm:t>
        <a:bodyPr/>
        <a:lstStyle/>
        <a:p>
          <a:pPr algn="ctr"/>
          <a:r>
            <a:rPr lang="el-GR" dirty="0"/>
            <a:t>Απλά </a:t>
          </a:r>
          <a:r>
            <a:rPr lang="en-US" dirty="0"/>
            <a:t>chatbot</a:t>
          </a:r>
          <a:r>
            <a:rPr lang="el-GR" dirty="0"/>
            <a:t>:απαντούν σε συγκεκριμένες ερωτήσεις με προκαθορισμένες απαντήσεις</a:t>
          </a:r>
          <a:endParaRPr lang="en-US" dirty="0"/>
        </a:p>
      </dgm:t>
    </dgm:pt>
    <dgm:pt modelId="{969A1CBA-C80F-4D81-93B8-4E9D02B0EB1B}" type="parTrans" cxnId="{CD629ACB-5813-4BFE-889D-D5F43FAB07BC}">
      <dgm:prSet/>
      <dgm:spPr/>
      <dgm:t>
        <a:bodyPr/>
        <a:lstStyle/>
        <a:p>
          <a:endParaRPr lang="en-US"/>
        </a:p>
      </dgm:t>
    </dgm:pt>
    <dgm:pt modelId="{50AB9292-FD74-42AC-9D46-EB10D5A52FEE}" type="sibTrans" cxnId="{CD629ACB-5813-4BFE-889D-D5F43FAB07BC}">
      <dgm:prSet/>
      <dgm:spPr/>
      <dgm:t>
        <a:bodyPr/>
        <a:lstStyle/>
        <a:p>
          <a:endParaRPr lang="en-US"/>
        </a:p>
      </dgm:t>
    </dgm:pt>
    <dgm:pt modelId="{E4E4F15D-2207-414B-97DC-D3842B7E35CF}">
      <dgm:prSet/>
      <dgm:spPr/>
      <dgm:t>
        <a:bodyPr/>
        <a:lstStyle/>
        <a:p>
          <a:pPr algn="ctr"/>
          <a:r>
            <a:rPr lang="el-GR" dirty="0"/>
            <a:t>Προηγμένα </a:t>
          </a:r>
          <a:r>
            <a:rPr lang="en-US" dirty="0"/>
            <a:t>chatbot</a:t>
          </a:r>
          <a:r>
            <a:rPr lang="el-GR" dirty="0"/>
            <a:t>: ακολουθούν την φυσική ροή της γλώσσας και μέσω της μηχανικής μάθησης κατανοούν και παράγουν πιο φυσικές ανθρώπινες απαντήσεις</a:t>
          </a:r>
          <a:endParaRPr lang="en-US" dirty="0"/>
        </a:p>
      </dgm:t>
    </dgm:pt>
    <dgm:pt modelId="{C3BAADA2-35F2-484E-BFAB-DA4578B28006}" type="sibTrans" cxnId="{0883C1DF-5D68-4C56-A8D1-272DEE381CC6}">
      <dgm:prSet/>
      <dgm:spPr/>
      <dgm:t>
        <a:bodyPr/>
        <a:lstStyle/>
        <a:p>
          <a:endParaRPr lang="en-US"/>
        </a:p>
      </dgm:t>
    </dgm:pt>
    <dgm:pt modelId="{435D046F-04A5-43DD-92D9-14E6D1BB305C}" type="parTrans" cxnId="{0883C1DF-5D68-4C56-A8D1-272DEE381CC6}">
      <dgm:prSet/>
      <dgm:spPr/>
      <dgm:t>
        <a:bodyPr/>
        <a:lstStyle/>
        <a:p>
          <a:endParaRPr lang="en-US"/>
        </a:p>
      </dgm:t>
    </dgm:pt>
    <dgm:pt modelId="{F8CD588F-3C92-A642-90B8-38EBB8643CF0}" type="pres">
      <dgm:prSet presAssocID="{4488A89E-8D46-457A-96FE-6E747AFE2146}" presName="linear" presStyleCnt="0">
        <dgm:presLayoutVars>
          <dgm:animLvl val="lvl"/>
          <dgm:resizeHandles val="exact"/>
        </dgm:presLayoutVars>
      </dgm:prSet>
      <dgm:spPr/>
    </dgm:pt>
    <dgm:pt modelId="{C17AA28F-27DC-164F-8C21-94CB4B005EF4}" type="pres">
      <dgm:prSet presAssocID="{16B7F64D-C14E-4E47-9A50-B63339D51314}" presName="parentText" presStyleLbl="node1" presStyleIdx="0" presStyleCnt="2">
        <dgm:presLayoutVars>
          <dgm:chMax val="0"/>
          <dgm:bulletEnabled val="1"/>
        </dgm:presLayoutVars>
      </dgm:prSet>
      <dgm:spPr/>
    </dgm:pt>
    <dgm:pt modelId="{C0214B05-B25B-044D-B7C5-05A59FB0BCA0}" type="pres">
      <dgm:prSet presAssocID="{50AB9292-FD74-42AC-9D46-EB10D5A52FEE}" presName="spacer" presStyleCnt="0"/>
      <dgm:spPr/>
    </dgm:pt>
    <dgm:pt modelId="{217CC899-0618-0E48-9FCF-01F4A1F44117}" type="pres">
      <dgm:prSet presAssocID="{E4E4F15D-2207-414B-97DC-D3842B7E35CF}" presName="parentText" presStyleLbl="node1" presStyleIdx="1" presStyleCnt="2">
        <dgm:presLayoutVars>
          <dgm:chMax val="0"/>
          <dgm:bulletEnabled val="1"/>
        </dgm:presLayoutVars>
      </dgm:prSet>
      <dgm:spPr/>
    </dgm:pt>
  </dgm:ptLst>
  <dgm:cxnLst>
    <dgm:cxn modelId="{AF573B52-652F-F743-874C-607FAEE60AFF}" type="presOf" srcId="{E4E4F15D-2207-414B-97DC-D3842B7E35CF}" destId="{217CC899-0618-0E48-9FCF-01F4A1F44117}" srcOrd="0" destOrd="0" presId="urn:microsoft.com/office/officeart/2005/8/layout/vList2"/>
    <dgm:cxn modelId="{15E83D62-167E-9449-A9B5-795AB800AA94}" type="presOf" srcId="{4488A89E-8D46-457A-96FE-6E747AFE2146}" destId="{F8CD588F-3C92-A642-90B8-38EBB8643CF0}" srcOrd="0" destOrd="0" presId="urn:microsoft.com/office/officeart/2005/8/layout/vList2"/>
    <dgm:cxn modelId="{05D292B6-B3DB-4F46-8827-40ACF73B7E67}" type="presOf" srcId="{16B7F64D-C14E-4E47-9A50-B63339D51314}" destId="{C17AA28F-27DC-164F-8C21-94CB4B005EF4}" srcOrd="0" destOrd="0" presId="urn:microsoft.com/office/officeart/2005/8/layout/vList2"/>
    <dgm:cxn modelId="{CD629ACB-5813-4BFE-889D-D5F43FAB07BC}" srcId="{4488A89E-8D46-457A-96FE-6E747AFE2146}" destId="{16B7F64D-C14E-4E47-9A50-B63339D51314}" srcOrd="0" destOrd="0" parTransId="{969A1CBA-C80F-4D81-93B8-4E9D02B0EB1B}" sibTransId="{50AB9292-FD74-42AC-9D46-EB10D5A52FEE}"/>
    <dgm:cxn modelId="{0883C1DF-5D68-4C56-A8D1-272DEE381CC6}" srcId="{4488A89E-8D46-457A-96FE-6E747AFE2146}" destId="{E4E4F15D-2207-414B-97DC-D3842B7E35CF}" srcOrd="1" destOrd="0" parTransId="{435D046F-04A5-43DD-92D9-14E6D1BB305C}" sibTransId="{C3BAADA2-35F2-484E-BFAB-DA4578B28006}"/>
    <dgm:cxn modelId="{2DC7A8ED-410B-7C47-B84F-49C821B3C06D}" type="presParOf" srcId="{F8CD588F-3C92-A642-90B8-38EBB8643CF0}" destId="{C17AA28F-27DC-164F-8C21-94CB4B005EF4}" srcOrd="0" destOrd="0" presId="urn:microsoft.com/office/officeart/2005/8/layout/vList2"/>
    <dgm:cxn modelId="{A0B10997-B300-A24C-BA80-F6C33DBA25B7}" type="presParOf" srcId="{F8CD588F-3C92-A642-90B8-38EBB8643CF0}" destId="{C0214B05-B25B-044D-B7C5-05A59FB0BCA0}" srcOrd="1" destOrd="0" presId="urn:microsoft.com/office/officeart/2005/8/layout/vList2"/>
    <dgm:cxn modelId="{748C79B7-6CEE-CF4A-AF21-520E3A1F04AE}" type="presParOf" srcId="{F8CD588F-3C92-A642-90B8-38EBB8643CF0}" destId="{217CC899-0618-0E48-9FCF-01F4A1F4411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1F9B64-D9B8-9E4B-B24B-3F91D7DACF3B}">
      <dsp:nvSpPr>
        <dsp:cNvPr id="0" name=""/>
        <dsp:cNvSpPr/>
      </dsp:nvSpPr>
      <dsp:spPr>
        <a:xfrm>
          <a:off x="497283" y="1196"/>
          <a:ext cx="4080443" cy="25910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6840B9-5D65-EC4D-8BB1-604E034590C8}">
      <dsp:nvSpPr>
        <dsp:cNvPr id="0" name=""/>
        <dsp:cNvSpPr/>
      </dsp:nvSpPr>
      <dsp:spPr>
        <a:xfrm>
          <a:off x="950665" y="431910"/>
          <a:ext cx="4080443" cy="2591081"/>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Πως μπορεί να δημιουργηθεί ένα </a:t>
          </a:r>
          <a:r>
            <a:rPr lang="en-US" sz="2500" kern="1200" dirty="0"/>
            <a:t>chatbot</a:t>
          </a:r>
          <a:r>
            <a:rPr lang="el-GR" sz="2500" kern="1200" dirty="0"/>
            <a:t> το οποίο προσφέρει στους φοιτητές κοινωνικούς λειτουργούς την δυνατότητα του </a:t>
          </a:r>
          <a:r>
            <a:rPr lang="en-US" sz="2500" kern="1200" dirty="0"/>
            <a:t>role playing </a:t>
          </a:r>
        </a:p>
      </dsp:txBody>
      <dsp:txXfrm>
        <a:off x="1026555" y="507800"/>
        <a:ext cx="3928663" cy="2439301"/>
      </dsp:txXfrm>
    </dsp:sp>
    <dsp:sp modelId="{E309DE92-C072-DB4E-9D00-185A96FAA07C}">
      <dsp:nvSpPr>
        <dsp:cNvPr id="0" name=""/>
        <dsp:cNvSpPr/>
      </dsp:nvSpPr>
      <dsp:spPr>
        <a:xfrm>
          <a:off x="5484491" y="1196"/>
          <a:ext cx="4080443" cy="25910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C89440-8AF0-BA43-A3ED-0CC9AEA0A25B}">
      <dsp:nvSpPr>
        <dsp:cNvPr id="0" name=""/>
        <dsp:cNvSpPr/>
      </dsp:nvSpPr>
      <dsp:spPr>
        <a:xfrm>
          <a:off x="5937873" y="431910"/>
          <a:ext cx="4080443" cy="2591081"/>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a:t>Πως η χρήση των </a:t>
          </a:r>
          <a:r>
            <a:rPr lang="en-US" sz="2500" kern="1200"/>
            <a:t>AI-chatbot</a:t>
          </a:r>
          <a:r>
            <a:rPr lang="el-GR" sz="2500" kern="1200"/>
            <a:t> θα ενίσχυε την εκπαίδευση της κοινωνικής εργασίας</a:t>
          </a:r>
          <a:endParaRPr lang="en-US" sz="2500" kern="1200"/>
        </a:p>
      </dsp:txBody>
      <dsp:txXfrm>
        <a:off x="6013763" y="507800"/>
        <a:ext cx="3928663" cy="24393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7AA28F-27DC-164F-8C21-94CB4B005EF4}">
      <dsp:nvSpPr>
        <dsp:cNvPr id="0" name=""/>
        <dsp:cNvSpPr/>
      </dsp:nvSpPr>
      <dsp:spPr>
        <a:xfrm>
          <a:off x="0" y="18791"/>
          <a:ext cx="7458074" cy="2720250"/>
        </a:xfrm>
        <a:prstGeom prst="round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l-GR" sz="3100" kern="1200" dirty="0"/>
            <a:t>Απλά </a:t>
          </a:r>
          <a:r>
            <a:rPr lang="en-US" sz="3100" kern="1200" dirty="0"/>
            <a:t>chatbot</a:t>
          </a:r>
          <a:r>
            <a:rPr lang="el-GR" sz="3100" kern="1200" dirty="0"/>
            <a:t>:απαντούν σε συγκεκριμένες ερωτήσεις με προκαθορισμένες απαντήσεις</a:t>
          </a:r>
          <a:endParaRPr lang="en-US" sz="3100" kern="1200" dirty="0"/>
        </a:p>
      </dsp:txBody>
      <dsp:txXfrm>
        <a:off x="132792" y="151583"/>
        <a:ext cx="7192490" cy="2454666"/>
      </dsp:txXfrm>
    </dsp:sp>
    <dsp:sp modelId="{217CC899-0618-0E48-9FCF-01F4A1F44117}">
      <dsp:nvSpPr>
        <dsp:cNvPr id="0" name=""/>
        <dsp:cNvSpPr/>
      </dsp:nvSpPr>
      <dsp:spPr>
        <a:xfrm>
          <a:off x="0" y="2828321"/>
          <a:ext cx="7458074" cy="272025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l-GR" sz="3100" kern="1200" dirty="0"/>
            <a:t>Προηγμένα </a:t>
          </a:r>
          <a:r>
            <a:rPr lang="en-US" sz="3100" kern="1200" dirty="0"/>
            <a:t>chatbot</a:t>
          </a:r>
          <a:r>
            <a:rPr lang="el-GR" sz="3100" kern="1200" dirty="0"/>
            <a:t>: ακολουθούν την φυσική ροή της γλώσσας και μέσω της μηχανικής μάθησης κατανοούν και παράγουν πιο φυσικές ανθρώπινες απαντήσεις</a:t>
          </a:r>
          <a:endParaRPr lang="en-US" sz="3100" kern="1200" dirty="0"/>
        </a:p>
      </dsp:txBody>
      <dsp:txXfrm>
        <a:off x="132792" y="2961113"/>
        <a:ext cx="7192490" cy="245466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0FAB6-40A2-E844-BEBF-DF127772F6AA}" type="datetimeFigureOut">
              <a:rPr lang="el-GR" smtClean="0"/>
              <a:t>22/5/25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77CD08-F705-C64D-A24D-AEF0015AEFE8}" type="slidenum">
              <a:rPr lang="el-GR" smtClean="0"/>
              <a:t>‹#›</a:t>
            </a:fld>
            <a:endParaRPr lang="el-GR"/>
          </a:p>
        </p:txBody>
      </p:sp>
    </p:spTree>
    <p:extLst>
      <p:ext uri="{BB962C8B-B14F-4D97-AF65-F5344CB8AC3E}">
        <p14:creationId xmlns:p14="http://schemas.microsoft.com/office/powerpoint/2010/main" val="622138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B77CD08-F705-C64D-A24D-AEF0015AEFE8}" type="slidenum">
              <a:rPr lang="el-GR" smtClean="0"/>
              <a:t>1</a:t>
            </a:fld>
            <a:endParaRPr lang="el-GR"/>
          </a:p>
        </p:txBody>
      </p:sp>
    </p:spTree>
    <p:extLst>
      <p:ext uri="{BB962C8B-B14F-4D97-AF65-F5344CB8AC3E}">
        <p14:creationId xmlns:p14="http://schemas.microsoft.com/office/powerpoint/2010/main" val="2091184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685303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98218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761999"/>
            <a:ext cx="2628900" cy="54149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761999"/>
            <a:ext cx="7734300" cy="5414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95304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443664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500373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979416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668338"/>
            <a:ext cx="10515600" cy="10842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8800"/>
            <a:ext cx="515778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743199"/>
            <a:ext cx="5157787" cy="34464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8800"/>
            <a:ext cx="51831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2743199"/>
            <a:ext cx="5183188" cy="3446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50494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040147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843718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338897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AA70F276-1833-4A75-9C1D-A56E2295A68D}" type="datetimeFigureOut">
              <a:rPr lang="en-US" smtClean="0"/>
              <a:t>5/22/25</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568093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DD7EAFE6-2BB9-41FB-9CF4-588CFC708774}"/>
              </a:ext>
            </a:extLst>
          </p:cNvPr>
          <p:cNvSpPr/>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AA70F276-1833-4A75-9C1D-A56E2295A68D}" type="datetimeFigureOut">
              <a:rPr lang="en-US" smtClean="0"/>
              <a:pPr/>
              <a:t>5/22/25</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en-US">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28844951-7827-47D4-8276-7DDE1FA7D85A}" type="slidenum">
              <a:rPr lang="en-US" smtClean="0"/>
              <a:pPr/>
              <a:t>‹#›</a:t>
            </a:fld>
            <a:endParaRPr lang="en-US"/>
          </a:p>
        </p:txBody>
      </p:sp>
    </p:spTree>
    <p:extLst>
      <p:ext uri="{BB962C8B-B14F-4D97-AF65-F5344CB8AC3E}">
        <p14:creationId xmlns:p14="http://schemas.microsoft.com/office/powerpoint/2010/main" val="308014648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5" name="Frame 17">
            <a:extLst>
              <a:ext uri="{FF2B5EF4-FFF2-40B4-BE49-F238E27FC236}">
                <a16:creationId xmlns:a16="http://schemas.microsoft.com/office/drawing/2014/main" id="{DD7EAFE6-2BB9-41FB-9CF4-588CFC708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3E06833-B59C-442F-9A6A-F8F55936D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554"/>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ame 21">
            <a:extLst>
              <a:ext uri="{FF2B5EF4-FFF2-40B4-BE49-F238E27FC236}">
                <a16:creationId xmlns:a16="http://schemas.microsoft.com/office/drawing/2014/main" id="{FA2016CF-2F24-4AE4-8A87-D9B6A3DE31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27DB7E0-152C-6C2C-C5D4-A8F02B320269}"/>
              </a:ext>
            </a:extLst>
          </p:cNvPr>
          <p:cNvSpPr>
            <a:spLocks noGrp="1"/>
          </p:cNvSpPr>
          <p:nvPr>
            <p:ph type="title"/>
          </p:nvPr>
        </p:nvSpPr>
        <p:spPr>
          <a:xfrm>
            <a:off x="838200" y="2591298"/>
            <a:ext cx="4957293" cy="2629119"/>
          </a:xfrm>
        </p:spPr>
        <p:txBody>
          <a:bodyPr vert="horz" lIns="91440" tIns="45720" rIns="91440" bIns="45720" rtlCol="0" anchor="b">
            <a:normAutofit fontScale="90000"/>
          </a:bodyPr>
          <a:lstStyle/>
          <a:p>
            <a:pPr algn="ctr"/>
            <a:r>
              <a:rPr lang="en-US" sz="2600" dirty="0" err="1">
                <a:solidFill>
                  <a:schemeClr val="tx2">
                    <a:lumMod val="25000"/>
                    <a:lumOff val="75000"/>
                  </a:schemeClr>
                </a:solidFill>
              </a:rPr>
              <a:t>Δημιουργώντ</a:t>
            </a:r>
            <a:r>
              <a:rPr lang="en-US" sz="2600" dirty="0">
                <a:solidFill>
                  <a:schemeClr val="tx2">
                    <a:lumMod val="25000"/>
                    <a:lumOff val="75000"/>
                  </a:schemeClr>
                </a:solidFill>
              </a:rPr>
              <a:t>α</a:t>
            </a:r>
            <a:r>
              <a:rPr lang="en-US" sz="2600" dirty="0" err="1">
                <a:solidFill>
                  <a:schemeClr val="tx2">
                    <a:lumMod val="25000"/>
                    <a:lumOff val="75000"/>
                  </a:schemeClr>
                </a:solidFill>
              </a:rPr>
              <a:t>ς</a:t>
            </a:r>
            <a:r>
              <a:rPr lang="en-US" sz="2600" dirty="0">
                <a:solidFill>
                  <a:schemeClr val="tx2">
                    <a:lumMod val="25000"/>
                    <a:lumOff val="75000"/>
                  </a:schemeClr>
                </a:solidFill>
              </a:rPr>
              <a:t> </a:t>
            </a:r>
            <a:r>
              <a:rPr lang="en-US" sz="2600" dirty="0" err="1">
                <a:solidFill>
                  <a:schemeClr val="tx2">
                    <a:lumMod val="25000"/>
                    <a:lumOff val="75000"/>
                  </a:schemeClr>
                </a:solidFill>
              </a:rPr>
              <a:t>μι</a:t>
            </a:r>
            <a:r>
              <a:rPr lang="en-US" sz="2600" dirty="0">
                <a:solidFill>
                  <a:schemeClr val="tx2">
                    <a:lumMod val="25000"/>
                    <a:lumOff val="75000"/>
                  </a:schemeClr>
                </a:solidFill>
              </a:rPr>
              <a:t>α </a:t>
            </a:r>
            <a:r>
              <a:rPr lang="en-US" sz="2600" dirty="0" err="1">
                <a:solidFill>
                  <a:schemeClr val="tx2">
                    <a:lumMod val="25000"/>
                    <a:lumOff val="75000"/>
                  </a:schemeClr>
                </a:solidFill>
              </a:rPr>
              <a:t>φυσική</a:t>
            </a:r>
            <a:r>
              <a:rPr lang="en-US" sz="2600" dirty="0">
                <a:solidFill>
                  <a:schemeClr val="tx2">
                    <a:lumMod val="25000"/>
                    <a:lumOff val="75000"/>
                  </a:schemeClr>
                </a:solidFill>
              </a:rPr>
              <a:t> </a:t>
            </a:r>
            <a:r>
              <a:rPr lang="en-US" sz="2600" dirty="0" err="1">
                <a:solidFill>
                  <a:schemeClr val="tx2">
                    <a:lumMod val="25000"/>
                    <a:lumOff val="75000"/>
                  </a:schemeClr>
                </a:solidFill>
              </a:rPr>
              <a:t>γλώσσ</a:t>
            </a:r>
            <a:r>
              <a:rPr lang="en-US" sz="2600" dirty="0">
                <a:solidFill>
                  <a:schemeClr val="tx2">
                    <a:lumMod val="25000"/>
                    <a:lumOff val="75000"/>
                  </a:schemeClr>
                </a:solidFill>
              </a:rPr>
              <a:t>α βα</a:t>
            </a:r>
            <a:r>
              <a:rPr lang="en-US" sz="2600" dirty="0" err="1">
                <a:solidFill>
                  <a:schemeClr val="tx2">
                    <a:lumMod val="25000"/>
                    <a:lumOff val="75000"/>
                  </a:schemeClr>
                </a:solidFill>
              </a:rPr>
              <a:t>σισμένη</a:t>
            </a:r>
            <a:r>
              <a:rPr lang="en-US" sz="2600" dirty="0">
                <a:solidFill>
                  <a:schemeClr val="tx2">
                    <a:lumMod val="25000"/>
                    <a:lumOff val="75000"/>
                  </a:schemeClr>
                </a:solidFill>
              </a:rPr>
              <a:t> </a:t>
            </a:r>
            <a:r>
              <a:rPr lang="en-US" sz="2600" dirty="0" err="1">
                <a:solidFill>
                  <a:schemeClr val="tx2">
                    <a:lumMod val="25000"/>
                    <a:lumOff val="75000"/>
                  </a:schemeClr>
                </a:solidFill>
              </a:rPr>
              <a:t>στο</a:t>
            </a:r>
            <a:r>
              <a:rPr lang="en-US" sz="2600" dirty="0">
                <a:solidFill>
                  <a:schemeClr val="tx2">
                    <a:lumMod val="25000"/>
                    <a:lumOff val="75000"/>
                  </a:schemeClr>
                </a:solidFill>
              </a:rPr>
              <a:t> AI-chatbot </a:t>
            </a:r>
            <a:r>
              <a:rPr lang="en-US" sz="2600" dirty="0" err="1">
                <a:solidFill>
                  <a:schemeClr val="tx2">
                    <a:lumMod val="25000"/>
                    <a:lumOff val="75000"/>
                  </a:schemeClr>
                </a:solidFill>
              </a:rPr>
              <a:t>γι</a:t>
            </a:r>
            <a:r>
              <a:rPr lang="en-US" sz="2600" dirty="0">
                <a:solidFill>
                  <a:schemeClr val="tx2">
                    <a:lumMod val="25000"/>
                    <a:lumOff val="75000"/>
                  </a:schemeClr>
                </a:solidFill>
              </a:rPr>
              <a:t>α </a:t>
            </a:r>
            <a:r>
              <a:rPr lang="en-US" sz="2600" dirty="0" err="1">
                <a:solidFill>
                  <a:schemeClr val="tx2">
                    <a:lumMod val="25000"/>
                    <a:lumOff val="75000"/>
                  </a:schemeClr>
                </a:solidFill>
              </a:rPr>
              <a:t>την</a:t>
            </a:r>
            <a:r>
              <a:rPr lang="en-US" sz="2600" dirty="0">
                <a:solidFill>
                  <a:schemeClr val="tx2">
                    <a:lumMod val="25000"/>
                    <a:lumOff val="75000"/>
                  </a:schemeClr>
                </a:solidFill>
              </a:rPr>
              <a:t> </a:t>
            </a:r>
            <a:r>
              <a:rPr lang="en-US" sz="2600" dirty="0" err="1">
                <a:solidFill>
                  <a:schemeClr val="tx2">
                    <a:lumMod val="25000"/>
                    <a:lumOff val="75000"/>
                  </a:schemeClr>
                </a:solidFill>
              </a:rPr>
              <a:t>εκ</a:t>
            </a:r>
            <a:r>
              <a:rPr lang="en-US" sz="2600" dirty="0">
                <a:solidFill>
                  <a:schemeClr val="tx2">
                    <a:lumMod val="25000"/>
                    <a:lumOff val="75000"/>
                  </a:schemeClr>
                </a:solidFill>
              </a:rPr>
              <a:t>πα</a:t>
            </a:r>
            <a:r>
              <a:rPr lang="en-US" sz="2600" dirty="0" err="1">
                <a:solidFill>
                  <a:schemeClr val="tx2">
                    <a:lumMod val="25000"/>
                    <a:lumOff val="75000"/>
                  </a:schemeClr>
                </a:solidFill>
              </a:rPr>
              <a:t>ίδευση</a:t>
            </a:r>
            <a:r>
              <a:rPr lang="en-US" sz="2600" dirty="0">
                <a:solidFill>
                  <a:schemeClr val="tx2">
                    <a:lumMod val="25000"/>
                    <a:lumOff val="75000"/>
                  </a:schemeClr>
                </a:solidFill>
              </a:rPr>
              <a:t> </a:t>
            </a:r>
            <a:r>
              <a:rPr lang="en-US" sz="2600" dirty="0" err="1">
                <a:solidFill>
                  <a:schemeClr val="tx2">
                    <a:lumMod val="25000"/>
                    <a:lumOff val="75000"/>
                  </a:schemeClr>
                </a:solidFill>
              </a:rPr>
              <a:t>της</a:t>
            </a:r>
            <a:r>
              <a:rPr lang="en-US" sz="2600" dirty="0">
                <a:solidFill>
                  <a:schemeClr val="tx2">
                    <a:lumMod val="25000"/>
                    <a:lumOff val="75000"/>
                  </a:schemeClr>
                </a:solidFill>
              </a:rPr>
              <a:t> </a:t>
            </a:r>
            <a:r>
              <a:rPr lang="en-US" sz="2600" dirty="0" err="1">
                <a:solidFill>
                  <a:schemeClr val="tx2">
                    <a:lumMod val="25000"/>
                    <a:lumOff val="75000"/>
                  </a:schemeClr>
                </a:solidFill>
              </a:rPr>
              <a:t>κοινωνικής</a:t>
            </a:r>
            <a:r>
              <a:rPr lang="en-US" sz="2600" dirty="0">
                <a:solidFill>
                  <a:schemeClr val="tx2">
                    <a:lumMod val="25000"/>
                    <a:lumOff val="75000"/>
                  </a:schemeClr>
                </a:solidFill>
              </a:rPr>
              <a:t> </a:t>
            </a:r>
            <a:r>
              <a:rPr lang="en-US" sz="2600" dirty="0" err="1">
                <a:solidFill>
                  <a:schemeClr val="tx2">
                    <a:lumMod val="25000"/>
                    <a:lumOff val="75000"/>
                  </a:schemeClr>
                </a:solidFill>
              </a:rPr>
              <a:t>εργ</a:t>
            </a:r>
            <a:r>
              <a:rPr lang="en-US" sz="2600" dirty="0">
                <a:solidFill>
                  <a:schemeClr val="tx2">
                    <a:lumMod val="25000"/>
                    <a:lumOff val="75000"/>
                  </a:schemeClr>
                </a:solidFill>
              </a:rPr>
              <a:t>α</a:t>
            </a:r>
            <a:r>
              <a:rPr lang="en-US" sz="2600" dirty="0" err="1">
                <a:solidFill>
                  <a:schemeClr val="tx2">
                    <a:lumMod val="25000"/>
                    <a:lumOff val="75000"/>
                  </a:schemeClr>
                </a:solidFill>
              </a:rPr>
              <a:t>σί</a:t>
            </a:r>
            <a:r>
              <a:rPr lang="en-US" sz="2600" dirty="0">
                <a:solidFill>
                  <a:schemeClr val="tx2">
                    <a:lumMod val="25000"/>
                    <a:lumOff val="75000"/>
                  </a:schemeClr>
                </a:solidFill>
              </a:rPr>
              <a:t>α</a:t>
            </a:r>
            <a:r>
              <a:rPr lang="en-US" sz="2600" dirty="0" err="1">
                <a:solidFill>
                  <a:schemeClr val="tx2">
                    <a:lumMod val="25000"/>
                    <a:lumOff val="75000"/>
                  </a:schemeClr>
                </a:solidFill>
              </a:rPr>
              <a:t>ς</a:t>
            </a:r>
            <a:r>
              <a:rPr lang="en-US" sz="2600" dirty="0">
                <a:solidFill>
                  <a:schemeClr val="tx2">
                    <a:lumMod val="25000"/>
                    <a:lumOff val="75000"/>
                  </a:schemeClr>
                </a:solidFill>
              </a:rPr>
              <a:t>: </a:t>
            </a:r>
            <a:r>
              <a:rPr lang="en-US" sz="2600" dirty="0" err="1">
                <a:solidFill>
                  <a:schemeClr val="tx2">
                    <a:lumMod val="25000"/>
                    <a:lumOff val="75000"/>
                  </a:schemeClr>
                </a:solidFill>
              </a:rPr>
              <a:t>μι</a:t>
            </a:r>
            <a:r>
              <a:rPr lang="en-US" sz="2600" dirty="0">
                <a:solidFill>
                  <a:schemeClr val="tx2">
                    <a:lumMod val="25000"/>
                    <a:lumOff val="75000"/>
                  </a:schemeClr>
                </a:solidFill>
              </a:rPr>
              <a:t>α </a:t>
            </a:r>
            <a:r>
              <a:rPr lang="en-US" sz="2600" dirty="0" err="1">
                <a:solidFill>
                  <a:schemeClr val="tx2">
                    <a:lumMod val="25000"/>
                    <a:lumOff val="75000"/>
                  </a:schemeClr>
                </a:solidFill>
              </a:rPr>
              <a:t>ενδεικτική</a:t>
            </a:r>
            <a:r>
              <a:rPr lang="en-US" sz="2600" dirty="0">
                <a:solidFill>
                  <a:schemeClr val="tx2">
                    <a:lumMod val="25000"/>
                    <a:lumOff val="75000"/>
                  </a:schemeClr>
                </a:solidFill>
              </a:rPr>
              <a:t> </a:t>
            </a:r>
            <a:r>
              <a:rPr lang="en-US" sz="2600" dirty="0" err="1">
                <a:solidFill>
                  <a:schemeClr val="tx2">
                    <a:lumMod val="25000"/>
                    <a:lumOff val="75000"/>
                  </a:schemeClr>
                </a:solidFill>
              </a:rPr>
              <a:t>μελέτη</a:t>
            </a:r>
            <a:r>
              <a:rPr lang="en-US" sz="2600" dirty="0">
                <a:solidFill>
                  <a:schemeClr val="tx2">
                    <a:lumMod val="25000"/>
                    <a:lumOff val="75000"/>
                  </a:schemeClr>
                </a:solidFill>
              </a:rPr>
              <a:t> π</a:t>
            </a:r>
            <a:r>
              <a:rPr lang="en-US" sz="2600" dirty="0" err="1">
                <a:solidFill>
                  <a:schemeClr val="tx2">
                    <a:lumMod val="25000"/>
                    <a:lumOff val="75000"/>
                  </a:schemeClr>
                </a:solidFill>
              </a:rPr>
              <a:t>ερί</a:t>
            </a:r>
            <a:r>
              <a:rPr lang="en-US" sz="2600" dirty="0">
                <a:solidFill>
                  <a:schemeClr val="tx2">
                    <a:lumMod val="25000"/>
                    <a:lumOff val="75000"/>
                  </a:schemeClr>
                </a:solidFill>
              </a:rPr>
              <a:t>π</a:t>
            </a:r>
            <a:r>
              <a:rPr lang="en-US" sz="2600" dirty="0" err="1">
                <a:solidFill>
                  <a:schemeClr val="tx2">
                    <a:lumMod val="25000"/>
                    <a:lumOff val="75000"/>
                  </a:schemeClr>
                </a:solidFill>
              </a:rPr>
              <a:t>τωσης</a:t>
            </a:r>
            <a:r>
              <a:rPr lang="en-US" sz="2600" dirty="0">
                <a:solidFill>
                  <a:schemeClr val="tx2">
                    <a:lumMod val="25000"/>
                    <a:lumOff val="75000"/>
                  </a:schemeClr>
                </a:solidFill>
              </a:rPr>
              <a:t> </a:t>
            </a:r>
            <a:br>
              <a:rPr lang="el-GR" sz="2600" dirty="0">
                <a:solidFill>
                  <a:schemeClr val="tx2">
                    <a:lumMod val="25000"/>
                    <a:lumOff val="75000"/>
                  </a:schemeClr>
                </a:solidFill>
              </a:rPr>
            </a:br>
            <a:br>
              <a:rPr lang="el-GR" sz="2600" dirty="0">
                <a:solidFill>
                  <a:schemeClr val="tx2">
                    <a:lumMod val="25000"/>
                    <a:lumOff val="75000"/>
                  </a:schemeClr>
                </a:solidFill>
              </a:rPr>
            </a:br>
            <a:br>
              <a:rPr lang="el-GR" sz="2600" dirty="0">
                <a:solidFill>
                  <a:schemeClr val="tx2">
                    <a:lumMod val="25000"/>
                    <a:lumOff val="75000"/>
                  </a:schemeClr>
                </a:solidFill>
              </a:rPr>
            </a:br>
            <a:br>
              <a:rPr lang="en-US" sz="2600" dirty="0">
                <a:solidFill>
                  <a:schemeClr val="tx2">
                    <a:lumMod val="25000"/>
                    <a:lumOff val="75000"/>
                  </a:schemeClr>
                </a:solidFill>
              </a:rPr>
            </a:br>
            <a:r>
              <a:rPr lang="el-GR" sz="2600" dirty="0">
                <a:solidFill>
                  <a:schemeClr val="tx2">
                    <a:lumMod val="25000"/>
                    <a:lumOff val="75000"/>
                  </a:schemeClr>
                </a:solidFill>
              </a:rPr>
              <a:t>Καραπιπέρη Παρασκευή 400503</a:t>
            </a:r>
            <a:endParaRPr lang="en-US" sz="2600" dirty="0">
              <a:solidFill>
                <a:schemeClr val="tx2">
                  <a:lumMod val="25000"/>
                  <a:lumOff val="75000"/>
                </a:schemeClr>
              </a:solidFill>
            </a:endParaRPr>
          </a:p>
        </p:txBody>
      </p:sp>
      <p:pic>
        <p:nvPicPr>
          <p:cNvPr id="4" name="Θέση εικόνας 3" descr="Εικόνα που περιέχει Κινούμενα σχέδια, εικονογράφηση, καρτούν, clipart&#10;&#10;Το περιεχόμενο που δημιουργείται από τεχνολογία AI ενδέχεται να είναι εσφαλμένο.">
            <a:extLst>
              <a:ext uri="{FF2B5EF4-FFF2-40B4-BE49-F238E27FC236}">
                <a16:creationId xmlns:a16="http://schemas.microsoft.com/office/drawing/2014/main" id="{B695534A-51F3-23A4-6382-978E633051A8}"/>
              </a:ext>
            </a:extLst>
          </p:cNvPr>
          <p:cNvPicPr>
            <a:picLocks noGrp="1" noChangeAspect="1"/>
          </p:cNvPicPr>
          <p:nvPr>
            <p:ph idx="1"/>
          </p:nvPr>
        </p:nvPicPr>
        <p:blipFill>
          <a:blip r:embed="rId3">
            <a:alphaModFix amt="90000"/>
          </a:blip>
          <a:stretch>
            <a:fillRect/>
          </a:stretch>
        </p:blipFill>
        <p:spPr>
          <a:xfrm>
            <a:off x="6236516" y="880844"/>
            <a:ext cx="5117284" cy="5117284"/>
          </a:xfrm>
          <a:prstGeom prst="rect">
            <a:avLst/>
          </a:prstGeom>
        </p:spPr>
      </p:pic>
    </p:spTree>
    <p:extLst>
      <p:ext uri="{BB962C8B-B14F-4D97-AF65-F5344CB8AC3E}">
        <p14:creationId xmlns:p14="http://schemas.microsoft.com/office/powerpoint/2010/main" val="953357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CBA514-0720-2530-1364-DA6D645FE4FA}"/>
              </a:ext>
            </a:extLst>
          </p:cNvPr>
          <p:cNvSpPr>
            <a:spLocks noGrp="1"/>
          </p:cNvSpPr>
          <p:nvPr>
            <p:ph type="title"/>
          </p:nvPr>
        </p:nvSpPr>
        <p:spPr>
          <a:xfrm>
            <a:off x="838200" y="809826"/>
            <a:ext cx="10515600" cy="671245"/>
          </a:xfrm>
        </p:spPr>
        <p:txBody>
          <a:bodyPr>
            <a:normAutofit fontScale="90000"/>
          </a:bodyPr>
          <a:lstStyle/>
          <a:p>
            <a:r>
              <a:rPr lang="el-GR" dirty="0"/>
              <a:t>Λ</a:t>
            </a:r>
            <a:r>
              <a:rPr lang="en-US" dirty="0" err="1"/>
              <a:t>ί</a:t>
            </a:r>
            <a:r>
              <a:rPr lang="el-GR" dirty="0" err="1"/>
              <a:t>γα</a:t>
            </a:r>
            <a:r>
              <a:rPr lang="el-GR" dirty="0"/>
              <a:t> λόγια για το </a:t>
            </a:r>
            <a:r>
              <a:rPr lang="en-US" dirty="0"/>
              <a:t>chatbot</a:t>
            </a:r>
            <a:endParaRPr lang="el-GR" dirty="0"/>
          </a:p>
        </p:txBody>
      </p:sp>
      <p:sp>
        <p:nvSpPr>
          <p:cNvPr id="3" name="Θέση περιεχομένου 2">
            <a:extLst>
              <a:ext uri="{FF2B5EF4-FFF2-40B4-BE49-F238E27FC236}">
                <a16:creationId xmlns:a16="http://schemas.microsoft.com/office/drawing/2014/main" id="{801AE2AF-0238-3C61-AEF6-71D600D689A0}"/>
              </a:ext>
            </a:extLst>
          </p:cNvPr>
          <p:cNvSpPr>
            <a:spLocks noGrp="1"/>
          </p:cNvSpPr>
          <p:nvPr>
            <p:ph idx="1"/>
          </p:nvPr>
        </p:nvSpPr>
        <p:spPr>
          <a:xfrm>
            <a:off x="838200" y="1738648"/>
            <a:ext cx="10515600" cy="4438315"/>
          </a:xfrm>
        </p:spPr>
        <p:txBody>
          <a:bodyPr>
            <a:normAutofit fontScale="77500" lnSpcReduction="20000"/>
          </a:bodyPr>
          <a:lstStyle/>
          <a:p>
            <a:r>
              <a:rPr lang="en-US" dirty="0"/>
              <a:t>To chatbot </a:t>
            </a:r>
            <a:r>
              <a:rPr lang="el-GR" dirty="0"/>
              <a:t>μπορεί να συνομιλήσει με τον άνθρωπο οπουδήποτε και οποιαδήποτε στιγμή. </a:t>
            </a:r>
          </a:p>
          <a:p>
            <a:r>
              <a:rPr lang="el-GR" dirty="0"/>
              <a:t>Έχει την δυνατότητα να δημιουργεί φυσικές και συνεχείς συνομιλίες χρησιμοποιώντας χαιρετισμούς, παρέχοντας πληροφορίες, δίνοντας περίπλοκες ή επιβεβαιωτικές απαντήσεις και ευχαριστήριες σημειώσεις</a:t>
            </a:r>
          </a:p>
          <a:p>
            <a:r>
              <a:rPr lang="el-GR" dirty="0"/>
              <a:t>Λειτουργεί βάση παραδειγμάτων που εμείς του εισάγουμε</a:t>
            </a:r>
          </a:p>
          <a:p>
            <a:r>
              <a:rPr lang="el-GR" dirty="0"/>
              <a:t>Χρησιμοποιεί ερωτήσεις ανοιχτού τύπου, φιλτράρει και ιεραρχεί τις συζητήσεις και  αναλύει παραδείγματα</a:t>
            </a:r>
          </a:p>
          <a:p>
            <a:pPr marL="228600" indent="0">
              <a:buNone/>
            </a:pPr>
            <a:r>
              <a:rPr lang="el-GR" dirty="0"/>
              <a:t>Μέσω όλων αυτών των πλεονεκτημάτων μας δίνει την δυνατότητα να αξιολογούμε τις δικές μας δεξιότητες σε μια συνομιλία μαζί του. Αξίζει να σημειωθεί ότι υπήρξαν θέματα που δημιουργήθηκαν στην κουβέντα μεταξύ </a:t>
            </a:r>
            <a:r>
              <a:rPr lang="en-US" dirty="0"/>
              <a:t>chatbot </a:t>
            </a:r>
            <a:r>
              <a:rPr lang="el-GR" dirty="0"/>
              <a:t>και ανθρώπου τα οποία δεν ήταν βασισμένα στα παραδείγματα που του εισήχθησαν.</a:t>
            </a:r>
          </a:p>
          <a:p>
            <a:endParaRPr lang="el-GR" dirty="0"/>
          </a:p>
          <a:p>
            <a:endParaRPr lang="el-GR" dirty="0"/>
          </a:p>
        </p:txBody>
      </p:sp>
    </p:spTree>
    <p:extLst>
      <p:ext uri="{BB962C8B-B14F-4D97-AF65-F5344CB8AC3E}">
        <p14:creationId xmlns:p14="http://schemas.microsoft.com/office/powerpoint/2010/main" val="2409926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C1B96BE-F74D-8428-88EE-8A7F25EF9D46}"/>
              </a:ext>
            </a:extLst>
          </p:cNvPr>
          <p:cNvSpPr txBox="1"/>
          <p:nvPr/>
        </p:nvSpPr>
        <p:spPr>
          <a:xfrm>
            <a:off x="2334874" y="1166276"/>
            <a:ext cx="7522252" cy="523220"/>
          </a:xfrm>
          <a:prstGeom prst="rect">
            <a:avLst/>
          </a:prstGeom>
          <a:noFill/>
        </p:spPr>
        <p:txBody>
          <a:bodyPr wrap="none" rtlCol="0">
            <a:spAutoFit/>
          </a:bodyPr>
          <a:lstStyle/>
          <a:p>
            <a:r>
              <a:rPr lang="el-GR" sz="2800" b="1" u="sng" dirty="0">
                <a:solidFill>
                  <a:srgbClr val="002060"/>
                </a:solidFill>
              </a:rPr>
              <a:t>Σύνδεση του </a:t>
            </a:r>
            <a:r>
              <a:rPr lang="en-US" sz="2800" b="1" u="sng" dirty="0">
                <a:solidFill>
                  <a:srgbClr val="002060"/>
                </a:solidFill>
              </a:rPr>
              <a:t>chatbot </a:t>
            </a:r>
            <a:r>
              <a:rPr lang="el-GR" sz="2800" b="1" u="sng" dirty="0">
                <a:solidFill>
                  <a:srgbClr val="002060"/>
                </a:solidFill>
              </a:rPr>
              <a:t>με την κοινωνική εργασία</a:t>
            </a:r>
          </a:p>
        </p:txBody>
      </p:sp>
      <p:sp>
        <p:nvSpPr>
          <p:cNvPr id="5" name="TextBox 4">
            <a:extLst>
              <a:ext uri="{FF2B5EF4-FFF2-40B4-BE49-F238E27FC236}">
                <a16:creationId xmlns:a16="http://schemas.microsoft.com/office/drawing/2014/main" id="{9303A4B1-C1B6-7C40-C802-B7DD4732D043}"/>
              </a:ext>
            </a:extLst>
          </p:cNvPr>
          <p:cNvSpPr txBox="1"/>
          <p:nvPr/>
        </p:nvSpPr>
        <p:spPr>
          <a:xfrm>
            <a:off x="494362" y="2275404"/>
            <a:ext cx="11624657" cy="3416320"/>
          </a:xfrm>
          <a:prstGeom prst="rect">
            <a:avLst/>
          </a:prstGeom>
          <a:noFill/>
        </p:spPr>
        <p:txBody>
          <a:bodyPr wrap="none" rtlCol="0">
            <a:spAutoFit/>
          </a:bodyPr>
          <a:lstStyle/>
          <a:p>
            <a:r>
              <a:rPr lang="el-GR" dirty="0">
                <a:solidFill>
                  <a:srgbClr val="002060"/>
                </a:solidFill>
              </a:rPr>
              <a:t>Στην εκπαίδευση της κοινωνικής εργασίας το </a:t>
            </a:r>
            <a:r>
              <a:rPr lang="en-US" dirty="0">
                <a:solidFill>
                  <a:srgbClr val="002060"/>
                </a:solidFill>
              </a:rPr>
              <a:t>chatbot </a:t>
            </a:r>
            <a:r>
              <a:rPr lang="el-GR" dirty="0">
                <a:solidFill>
                  <a:srgbClr val="002060"/>
                </a:solidFill>
              </a:rPr>
              <a:t>λαμβάνει τον ρόλο του απευθυνόμενου και είναι χρήσιμο στην </a:t>
            </a:r>
          </a:p>
          <a:p>
            <a:r>
              <a:rPr lang="el-GR" dirty="0">
                <a:solidFill>
                  <a:srgbClr val="002060"/>
                </a:solidFill>
              </a:rPr>
              <a:t>εξάσκηση των δεξιοτήτων των κοινωνικών λειτουργών. Λειτουργεί σαν μια μορφή «προπόνησης». Σημαντικό </a:t>
            </a:r>
          </a:p>
          <a:p>
            <a:r>
              <a:rPr lang="el-GR" dirty="0">
                <a:solidFill>
                  <a:srgbClr val="002060"/>
                </a:solidFill>
              </a:rPr>
              <a:t>πλεονέκτημα είναι η δυνατότητα που μας δίνει να δημιουργήσουμε τον «δικό μας απευθυνόμενο» με βάση τα </a:t>
            </a:r>
          </a:p>
          <a:p>
            <a:r>
              <a:rPr lang="el-GR" dirty="0">
                <a:solidFill>
                  <a:srgbClr val="002060"/>
                </a:solidFill>
              </a:rPr>
              <a:t>χαρακτηριστικά που επιθυμούμε. Η δυνατότητα αυτή είναι υψίστης σημασίας σε ένα επάγγελμα όπως η κοινωνική </a:t>
            </a:r>
          </a:p>
          <a:p>
            <a:r>
              <a:rPr lang="el-GR" dirty="0">
                <a:solidFill>
                  <a:srgbClr val="002060"/>
                </a:solidFill>
              </a:rPr>
              <a:t>εργασία το οποίο λαμβάνει χώρα σε διάφορα πλαίσια. </a:t>
            </a:r>
          </a:p>
          <a:p>
            <a:r>
              <a:rPr lang="el-GR" dirty="0">
                <a:solidFill>
                  <a:srgbClr val="002060"/>
                </a:solidFill>
              </a:rPr>
              <a:t>Επιπρόσθετα η δυνατότητα καταγραφής των συνομιλιών μας επιτρέπει να αξιολογήσουμε τον εαυτό μας μετά το </a:t>
            </a:r>
          </a:p>
          <a:p>
            <a:r>
              <a:rPr lang="el-GR" dirty="0">
                <a:solidFill>
                  <a:srgbClr val="002060"/>
                </a:solidFill>
              </a:rPr>
              <a:t>τέλος της συνεδρίας ή ακόμα και να ζητήσουμε από το </a:t>
            </a:r>
            <a:r>
              <a:rPr lang="en-US" dirty="0">
                <a:solidFill>
                  <a:srgbClr val="002060"/>
                </a:solidFill>
              </a:rPr>
              <a:t>chatbot </a:t>
            </a:r>
            <a:r>
              <a:rPr lang="el-GR" dirty="0">
                <a:solidFill>
                  <a:srgbClr val="002060"/>
                </a:solidFill>
              </a:rPr>
              <a:t>να μας αξιολογήσει καταχωρώντας του υπάρχοντα </a:t>
            </a:r>
          </a:p>
          <a:p>
            <a:r>
              <a:rPr lang="el-GR" dirty="0">
                <a:solidFill>
                  <a:srgbClr val="002060"/>
                </a:solidFill>
              </a:rPr>
              <a:t>αρχεία συμβουλευτικής.</a:t>
            </a:r>
          </a:p>
          <a:p>
            <a:r>
              <a:rPr lang="el-GR" dirty="0">
                <a:solidFill>
                  <a:srgbClr val="002060"/>
                </a:solidFill>
              </a:rPr>
              <a:t>Επιπλέον εξετάζεται αν το </a:t>
            </a:r>
            <a:r>
              <a:rPr lang="en-US" dirty="0">
                <a:solidFill>
                  <a:srgbClr val="002060"/>
                </a:solidFill>
              </a:rPr>
              <a:t>chatbot </a:t>
            </a:r>
            <a:r>
              <a:rPr lang="el-GR" dirty="0">
                <a:solidFill>
                  <a:srgbClr val="002060"/>
                </a:solidFill>
              </a:rPr>
              <a:t>θα μπορούσε μελλοντικά να εξασφαλίζει την πρακτική άσκηση μέσω της άμεσης </a:t>
            </a:r>
          </a:p>
          <a:p>
            <a:r>
              <a:rPr lang="el-GR" dirty="0">
                <a:solidFill>
                  <a:srgbClr val="002060"/>
                </a:solidFill>
              </a:rPr>
              <a:t>συμβουλευτικής.</a:t>
            </a:r>
          </a:p>
          <a:p>
            <a:r>
              <a:rPr lang="el-GR" dirty="0">
                <a:solidFill>
                  <a:srgbClr val="002060"/>
                </a:solidFill>
              </a:rPr>
              <a:t>Όλα αυτά ίσως κάποια στιγμή οδηγήσουν μελλοντικά στην δημιουργία ενός </a:t>
            </a:r>
            <a:r>
              <a:rPr lang="en-US" dirty="0">
                <a:solidFill>
                  <a:srgbClr val="002060"/>
                </a:solidFill>
              </a:rPr>
              <a:t>chatbot </a:t>
            </a:r>
            <a:r>
              <a:rPr lang="el-GR" dirty="0">
                <a:solidFill>
                  <a:srgbClr val="002060"/>
                </a:solidFill>
              </a:rPr>
              <a:t>το οποίο θα παρέχει άμεσες </a:t>
            </a:r>
          </a:p>
          <a:p>
            <a:r>
              <a:rPr lang="el-GR" dirty="0">
                <a:solidFill>
                  <a:srgbClr val="002060"/>
                </a:solidFill>
              </a:rPr>
              <a:t>υπηρεσίες. Αυτό θα μπορούσε να επιτευχθεί μέσω της συνεργασίας προγραμματιστών και κοινωνικών λειτουργών.</a:t>
            </a:r>
          </a:p>
        </p:txBody>
      </p:sp>
    </p:spTree>
    <p:extLst>
      <p:ext uri="{BB962C8B-B14F-4D97-AF65-F5344CB8AC3E}">
        <p14:creationId xmlns:p14="http://schemas.microsoft.com/office/powerpoint/2010/main" val="4082971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A63213-D0E3-EA35-2A19-8DB736412506}"/>
              </a:ext>
            </a:extLst>
          </p:cNvPr>
          <p:cNvSpPr>
            <a:spLocks noGrp="1"/>
          </p:cNvSpPr>
          <p:nvPr>
            <p:ph type="title"/>
          </p:nvPr>
        </p:nvSpPr>
        <p:spPr/>
        <p:txBody>
          <a:bodyPr/>
          <a:lstStyle/>
          <a:p>
            <a:endParaRPr lang="el-GR"/>
          </a:p>
        </p:txBody>
      </p:sp>
      <p:pic>
        <p:nvPicPr>
          <p:cNvPr id="6" name="Θέση εικόνας 5" descr="Εικόνα που περιέχει αυτόματο, ρομπότ&#10;&#10;Το περιεχόμενο που δημιουργείται από τεχνολογία AI ενδέχεται να είναι εσφαλμένο.">
            <a:extLst>
              <a:ext uri="{FF2B5EF4-FFF2-40B4-BE49-F238E27FC236}">
                <a16:creationId xmlns:a16="http://schemas.microsoft.com/office/drawing/2014/main" id="{A9A0B415-4E5B-D45E-718A-9FA32AD7621C}"/>
              </a:ext>
            </a:extLst>
          </p:cNvPr>
          <p:cNvPicPr>
            <a:picLocks noGrp="1" noChangeAspect="1"/>
          </p:cNvPicPr>
          <p:nvPr>
            <p:ph type="pic" idx="1"/>
          </p:nvPr>
        </p:nvPicPr>
        <p:blipFill>
          <a:blip r:embed="rId2"/>
          <a:srcRect t="13089" b="13089"/>
          <a:stretch>
            <a:fillRect/>
          </a:stretch>
        </p:blipFill>
        <p:spPr>
          <a:xfrm>
            <a:off x="707136" y="585216"/>
            <a:ext cx="10648252" cy="5586984"/>
          </a:xfrm>
        </p:spPr>
      </p:pic>
      <p:sp>
        <p:nvSpPr>
          <p:cNvPr id="4" name="Θέση κειμένου 3">
            <a:extLst>
              <a:ext uri="{FF2B5EF4-FFF2-40B4-BE49-F238E27FC236}">
                <a16:creationId xmlns:a16="http://schemas.microsoft.com/office/drawing/2014/main" id="{C7FAB1B8-A2D5-93F0-098A-83E33D65212E}"/>
              </a:ext>
            </a:extLst>
          </p:cNvPr>
          <p:cNvSpPr>
            <a:spLocks noGrp="1"/>
          </p:cNvSpPr>
          <p:nvPr>
            <p:ph type="body" sz="half" idx="2"/>
          </p:nvPr>
        </p:nvSpPr>
        <p:spPr>
          <a:xfrm>
            <a:off x="1184857" y="1701040"/>
            <a:ext cx="4211392" cy="1604582"/>
          </a:xfrm>
        </p:spPr>
        <p:txBody>
          <a:bodyPr/>
          <a:lstStyle/>
          <a:p>
            <a:pPr algn="ctr"/>
            <a:endParaRPr lang="el-GR" dirty="0"/>
          </a:p>
          <a:p>
            <a:pPr algn="ctr"/>
            <a:r>
              <a:rPr lang="el-GR" sz="2800" b="1" dirty="0">
                <a:latin typeface="Times New Roman" panose="02020603050405020304" pitchFamily="18" charset="0"/>
                <a:cs typeface="Times New Roman" panose="02020603050405020304" pitchFamily="18" charset="0"/>
              </a:rPr>
              <a:t>Σας ευχαριστώ!</a:t>
            </a:r>
          </a:p>
        </p:txBody>
      </p:sp>
    </p:spTree>
    <p:extLst>
      <p:ext uri="{BB962C8B-B14F-4D97-AF65-F5344CB8AC3E}">
        <p14:creationId xmlns:p14="http://schemas.microsoft.com/office/powerpoint/2010/main" val="175698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768DCD-B824-413A-B330-8D57ADB37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BC73F6D-04DA-2355-8211-1CA640083877}"/>
              </a:ext>
            </a:extLst>
          </p:cNvPr>
          <p:cNvSpPr>
            <a:spLocks noGrp="1"/>
          </p:cNvSpPr>
          <p:nvPr>
            <p:ph type="title"/>
          </p:nvPr>
        </p:nvSpPr>
        <p:spPr>
          <a:xfrm>
            <a:off x="838200" y="609600"/>
            <a:ext cx="10515600" cy="2324101"/>
          </a:xfrm>
        </p:spPr>
        <p:txBody>
          <a:bodyPr anchor="ctr">
            <a:normAutofit/>
          </a:bodyPr>
          <a:lstStyle/>
          <a:p>
            <a:r>
              <a:rPr lang="el-GR" sz="4400" dirty="0">
                <a:solidFill>
                  <a:schemeClr val="tx2">
                    <a:lumMod val="25000"/>
                    <a:lumOff val="75000"/>
                  </a:schemeClr>
                </a:solidFill>
                <a:latin typeface="Times New Roman" panose="02020603050405020304" pitchFamily="18" charset="0"/>
                <a:cs typeface="Times New Roman" panose="02020603050405020304" pitchFamily="18" charset="0"/>
              </a:rPr>
              <a:t>                          </a:t>
            </a:r>
            <a:r>
              <a:rPr lang="el-GR" sz="4400" b="1" u="sng" dirty="0">
                <a:solidFill>
                  <a:schemeClr val="tx2">
                    <a:lumMod val="25000"/>
                    <a:lumOff val="75000"/>
                  </a:schemeClr>
                </a:solidFill>
                <a:latin typeface="Times New Roman" panose="02020603050405020304" pitchFamily="18" charset="0"/>
                <a:cs typeface="Times New Roman" panose="02020603050405020304" pitchFamily="18" charset="0"/>
              </a:rPr>
              <a:t>Στόχοι άρθρου</a:t>
            </a:r>
            <a:br>
              <a:rPr lang="el-GR" sz="4400" u="sng" dirty="0">
                <a:solidFill>
                  <a:schemeClr val="tx2">
                    <a:lumMod val="25000"/>
                    <a:lumOff val="75000"/>
                  </a:schemeClr>
                </a:solidFill>
                <a:latin typeface="Times New Roman" panose="02020603050405020304" pitchFamily="18" charset="0"/>
                <a:cs typeface="Times New Roman" panose="02020603050405020304" pitchFamily="18" charset="0"/>
              </a:rPr>
            </a:br>
            <a:br>
              <a:rPr lang="el-GR" sz="4400" u="sng" dirty="0">
                <a:solidFill>
                  <a:schemeClr val="tx2">
                    <a:lumMod val="25000"/>
                    <a:lumOff val="75000"/>
                  </a:schemeClr>
                </a:solidFill>
                <a:latin typeface="Times New Roman" panose="02020603050405020304" pitchFamily="18" charset="0"/>
                <a:cs typeface="Times New Roman" panose="02020603050405020304" pitchFamily="18" charset="0"/>
              </a:rPr>
            </a:br>
            <a:r>
              <a:rPr lang="el-GR" sz="2400" dirty="0">
                <a:solidFill>
                  <a:schemeClr val="tx1"/>
                </a:solidFill>
                <a:latin typeface="Times New Roman" panose="02020603050405020304" pitchFamily="18" charset="0"/>
                <a:cs typeface="Times New Roman" panose="02020603050405020304" pitchFamily="18" charset="0"/>
              </a:rPr>
              <a:t>Να ερευνηθεί:</a:t>
            </a:r>
          </a:p>
        </p:txBody>
      </p:sp>
      <p:sp>
        <p:nvSpPr>
          <p:cNvPr id="4" name="TextBox 3">
            <a:extLst>
              <a:ext uri="{FF2B5EF4-FFF2-40B4-BE49-F238E27FC236}">
                <a16:creationId xmlns:a16="http://schemas.microsoft.com/office/drawing/2014/main" id="{B9DF91C1-C273-E3B2-C5A5-220EF5B2191B}"/>
              </a:ext>
            </a:extLst>
          </p:cNvPr>
          <p:cNvSpPr txBox="1"/>
          <p:nvPr/>
        </p:nvSpPr>
        <p:spPr>
          <a:xfrm>
            <a:off x="12097265" y="2162432"/>
            <a:ext cx="184731" cy="369332"/>
          </a:xfrm>
          <a:prstGeom prst="rect">
            <a:avLst/>
          </a:prstGeom>
          <a:noFill/>
          <a:ln>
            <a:solidFill>
              <a:schemeClr val="tx2"/>
            </a:solidFill>
          </a:ln>
        </p:spPr>
        <p:txBody>
          <a:bodyPr wrap="none" rtlCol="0">
            <a:spAutoFit/>
          </a:bodyPr>
          <a:lstStyle/>
          <a:p>
            <a:endParaRPr lang="el-GR" dirty="0"/>
          </a:p>
        </p:txBody>
      </p:sp>
      <p:graphicFrame>
        <p:nvGraphicFramePr>
          <p:cNvPr id="6" name="Θέση περιεχομένου 2">
            <a:extLst>
              <a:ext uri="{FF2B5EF4-FFF2-40B4-BE49-F238E27FC236}">
                <a16:creationId xmlns:a16="http://schemas.microsoft.com/office/drawing/2014/main" id="{B29393D9-D612-B1A2-CF48-AF8D1F2F721A}"/>
              </a:ext>
            </a:extLst>
          </p:cNvPr>
          <p:cNvGraphicFramePr>
            <a:graphicFrameLocks noGrp="1"/>
          </p:cNvGraphicFramePr>
          <p:nvPr>
            <p:ph idx="1"/>
            <p:extLst>
              <p:ext uri="{D42A27DB-BD31-4B8C-83A1-F6EECF244321}">
                <p14:modId xmlns:p14="http://schemas.microsoft.com/office/powerpoint/2010/main" val="722044662"/>
              </p:ext>
            </p:extLst>
          </p:nvPr>
        </p:nvGraphicFramePr>
        <p:xfrm>
          <a:off x="838200" y="3152775"/>
          <a:ext cx="10515600" cy="3024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8851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B36E71-93BD-4984-AC9C-CC9FB9CC06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2FFDD1F-3A3F-DE11-D044-0F016B744935}"/>
              </a:ext>
            </a:extLst>
          </p:cNvPr>
          <p:cNvSpPr>
            <a:spLocks noGrp="1"/>
          </p:cNvSpPr>
          <p:nvPr>
            <p:ph type="title"/>
          </p:nvPr>
        </p:nvSpPr>
        <p:spPr>
          <a:xfrm>
            <a:off x="838200" y="857250"/>
            <a:ext cx="5257800" cy="5143499"/>
          </a:xfrm>
        </p:spPr>
        <p:txBody>
          <a:bodyPr anchor="ctr">
            <a:normAutofit/>
          </a:bodyPr>
          <a:lstStyle/>
          <a:p>
            <a:r>
              <a:rPr lang="el-GR" sz="4400" u="sng" dirty="0">
                <a:solidFill>
                  <a:schemeClr val="tx2">
                    <a:lumMod val="25000"/>
                    <a:lumOff val="75000"/>
                  </a:schemeClr>
                </a:solidFill>
                <a:latin typeface="Times New Roman" panose="02020603050405020304" pitchFamily="18" charset="0"/>
                <a:cs typeface="Times New Roman" panose="02020603050405020304" pitchFamily="18" charset="0"/>
              </a:rPr>
              <a:t>Ορολογίες που πρέπει να γνωρίζεται </a:t>
            </a:r>
          </a:p>
        </p:txBody>
      </p:sp>
      <p:sp>
        <p:nvSpPr>
          <p:cNvPr id="3" name="Θέση περιεχομένου 2">
            <a:extLst>
              <a:ext uri="{FF2B5EF4-FFF2-40B4-BE49-F238E27FC236}">
                <a16:creationId xmlns:a16="http://schemas.microsoft.com/office/drawing/2014/main" id="{F6D87076-B123-0C5F-5188-D637F87B3C43}"/>
              </a:ext>
            </a:extLst>
          </p:cNvPr>
          <p:cNvSpPr>
            <a:spLocks noGrp="1"/>
          </p:cNvSpPr>
          <p:nvPr>
            <p:ph idx="1"/>
          </p:nvPr>
        </p:nvSpPr>
        <p:spPr>
          <a:xfrm>
            <a:off x="6334124" y="857251"/>
            <a:ext cx="5019675" cy="5143500"/>
          </a:xfrm>
        </p:spPr>
        <p:txBody>
          <a:bodyPr anchor="ctr">
            <a:normAutofit/>
          </a:bodyPr>
          <a:lstStyle/>
          <a:p>
            <a:pPr marL="228600" indent="0">
              <a:buNone/>
            </a:pPr>
            <a:r>
              <a:rPr lang="en-US" sz="1800" u="sng" dirty="0">
                <a:solidFill>
                  <a:schemeClr val="tx2">
                    <a:lumMod val="50000"/>
                    <a:lumOff val="50000"/>
                  </a:schemeClr>
                </a:solidFill>
                <a:latin typeface="Times New Roman" panose="02020603050405020304" pitchFamily="18" charset="0"/>
                <a:cs typeface="Times New Roman" panose="02020603050405020304" pitchFamily="18" charset="0"/>
              </a:rPr>
              <a:t>Chatbot</a:t>
            </a:r>
            <a:r>
              <a:rPr lang="el-GR" sz="1800" dirty="0">
                <a:solidFill>
                  <a:schemeClr val="tx2">
                    <a:lumMod val="50000"/>
                    <a:lumOff val="50000"/>
                  </a:schemeClr>
                </a:solidFill>
                <a:latin typeface="Times New Roman" panose="02020603050405020304" pitchFamily="18" charset="0"/>
                <a:cs typeface="Times New Roman" panose="02020603050405020304" pitchFamily="18" charset="0"/>
              </a:rPr>
              <a:t>: </a:t>
            </a:r>
            <a:r>
              <a:rPr lang="el-GR" sz="1800" dirty="0">
                <a:solidFill>
                  <a:schemeClr val="tx1">
                    <a:alpha val="60000"/>
                  </a:schemeClr>
                </a:solidFill>
                <a:latin typeface="Times New Roman" panose="02020603050405020304" pitchFamily="18" charset="0"/>
                <a:cs typeface="Times New Roman" panose="02020603050405020304" pitchFamily="18" charset="0"/>
              </a:rPr>
              <a:t>Είναι ένα πρόγραμμα υπολογιστή που έχει σχεδιαστεί για να προσομοιώνει συνομιλία με ανθρώπους, συνήθως μέσω γραπτού ή προφορικού λόγου </a:t>
            </a:r>
          </a:p>
          <a:p>
            <a:pPr marL="228600" indent="0">
              <a:buNone/>
            </a:pPr>
            <a:r>
              <a:rPr lang="en-US" sz="1800" u="sng" dirty="0">
                <a:solidFill>
                  <a:schemeClr val="tx2">
                    <a:lumMod val="50000"/>
                    <a:lumOff val="50000"/>
                  </a:schemeClr>
                </a:solidFill>
                <a:latin typeface="Times New Roman" panose="02020603050405020304" pitchFamily="18" charset="0"/>
                <a:cs typeface="Times New Roman" panose="02020603050405020304" pitchFamily="18" charset="0"/>
              </a:rPr>
              <a:t>NLD </a:t>
            </a:r>
            <a:r>
              <a:rPr lang="el-GR" sz="1800" u="sng" dirty="0">
                <a:solidFill>
                  <a:schemeClr val="tx2">
                    <a:lumMod val="50000"/>
                    <a:lumOff val="50000"/>
                  </a:schemeClr>
                </a:solidFill>
                <a:latin typeface="Times New Roman" panose="02020603050405020304" pitchFamily="18" charset="0"/>
                <a:cs typeface="Times New Roman" panose="02020603050405020304" pitchFamily="18" charset="0"/>
              </a:rPr>
              <a:t>και </a:t>
            </a:r>
            <a:r>
              <a:rPr lang="en-US" sz="1800" u="sng" dirty="0">
                <a:solidFill>
                  <a:schemeClr val="tx2">
                    <a:lumMod val="50000"/>
                    <a:lumOff val="50000"/>
                  </a:schemeClr>
                </a:solidFill>
                <a:latin typeface="Times New Roman" panose="02020603050405020304" pitchFamily="18" charset="0"/>
                <a:cs typeface="Times New Roman" panose="02020603050405020304" pitchFamily="18" charset="0"/>
              </a:rPr>
              <a:t>LGPT</a:t>
            </a:r>
            <a:r>
              <a:rPr lang="el-GR" sz="1800" dirty="0">
                <a:solidFill>
                  <a:schemeClr val="tx2">
                    <a:lumMod val="50000"/>
                    <a:lumOff val="50000"/>
                  </a:schemeClr>
                </a:solidFill>
                <a:latin typeface="Times New Roman" panose="02020603050405020304" pitchFamily="18" charset="0"/>
                <a:cs typeface="Times New Roman" panose="02020603050405020304" pitchFamily="18" charset="0"/>
              </a:rPr>
              <a:t>: </a:t>
            </a:r>
            <a:r>
              <a:rPr lang="el-GR" sz="1800" dirty="0">
                <a:solidFill>
                  <a:schemeClr val="tx1">
                    <a:alpha val="60000"/>
                  </a:schemeClr>
                </a:solidFill>
                <a:latin typeface="Times New Roman" panose="02020603050405020304" pitchFamily="18" charset="0"/>
                <a:cs typeface="Times New Roman" panose="02020603050405020304" pitchFamily="18" charset="0"/>
              </a:rPr>
              <a:t>προγράμματα λειτουργίας του </a:t>
            </a:r>
            <a:r>
              <a:rPr lang="en-US" sz="1800" dirty="0">
                <a:solidFill>
                  <a:schemeClr val="tx1">
                    <a:alpha val="60000"/>
                  </a:schemeClr>
                </a:solidFill>
                <a:latin typeface="Times New Roman" panose="02020603050405020304" pitchFamily="18" charset="0"/>
                <a:cs typeface="Times New Roman" panose="02020603050405020304" pitchFamily="18" charset="0"/>
              </a:rPr>
              <a:t>chatbot</a:t>
            </a:r>
            <a:r>
              <a:rPr lang="el-GR" sz="1800" dirty="0">
                <a:solidFill>
                  <a:schemeClr val="tx1">
                    <a:alpha val="60000"/>
                  </a:schemeClr>
                </a:solidFill>
                <a:latin typeface="Times New Roman" panose="02020603050405020304" pitchFamily="18" charset="0"/>
                <a:cs typeface="Times New Roman" panose="02020603050405020304" pitchFamily="18" charset="0"/>
              </a:rPr>
              <a:t> (θα αναλυθούν περαιτέρω στην συνέχεια) </a:t>
            </a:r>
          </a:p>
          <a:p>
            <a:pPr marL="228600" indent="0">
              <a:buNone/>
            </a:pPr>
            <a:r>
              <a:rPr lang="en-US" sz="1800" u="sng" dirty="0">
                <a:solidFill>
                  <a:schemeClr val="tx2">
                    <a:lumMod val="50000"/>
                    <a:lumOff val="50000"/>
                  </a:schemeClr>
                </a:solidFill>
                <a:latin typeface="Times New Roman" panose="02020603050405020304" pitchFamily="18" charset="0"/>
                <a:cs typeface="Times New Roman" panose="02020603050405020304" pitchFamily="18" charset="0"/>
              </a:rPr>
              <a:t>API</a:t>
            </a:r>
            <a:r>
              <a:rPr lang="el-GR" sz="1800" u="sng" dirty="0">
                <a:solidFill>
                  <a:schemeClr val="tx2">
                    <a:lumMod val="50000"/>
                    <a:lumOff val="50000"/>
                  </a:schemeClr>
                </a:solidFill>
                <a:latin typeface="Times New Roman" panose="02020603050405020304" pitchFamily="18" charset="0"/>
                <a:cs typeface="Times New Roman" panose="02020603050405020304" pitchFamily="18" charset="0"/>
              </a:rPr>
              <a:t>:</a:t>
            </a:r>
            <a:r>
              <a:rPr lang="el-GR" sz="1800" dirty="0">
                <a:solidFill>
                  <a:schemeClr val="tx1">
                    <a:alpha val="60000"/>
                  </a:schemeClr>
                </a:solidFill>
                <a:latin typeface="Times New Roman" panose="02020603050405020304" pitchFamily="18" charset="0"/>
                <a:cs typeface="Times New Roman" panose="02020603050405020304" pitchFamily="18" charset="0"/>
              </a:rPr>
              <a:t> είναι ένα πρόγραμμα που επιτρέπει σε ένα λογισμικό να ζητάει πληροφορίες ή να δίνει εντολές σε άλλο λογισμικό χωρίς να χρειάζεται να ξέρει πως λειτουργεί εσωτερικά </a:t>
            </a:r>
          </a:p>
          <a:p>
            <a:pPr marL="228600" indent="0">
              <a:buNone/>
            </a:pPr>
            <a:r>
              <a:rPr lang="en-US" sz="1800" u="sng" dirty="0">
                <a:solidFill>
                  <a:schemeClr val="tx2">
                    <a:lumMod val="50000"/>
                    <a:lumOff val="50000"/>
                  </a:schemeClr>
                </a:solidFill>
                <a:latin typeface="Times New Roman" panose="02020603050405020304" pitchFamily="18" charset="0"/>
                <a:cs typeface="Times New Roman" panose="02020603050405020304" pitchFamily="18" charset="0"/>
              </a:rPr>
              <a:t>AI</a:t>
            </a:r>
            <a:r>
              <a:rPr lang="el-GR" sz="1800" u="sng" dirty="0">
                <a:solidFill>
                  <a:schemeClr val="tx2">
                    <a:lumMod val="50000"/>
                    <a:lumOff val="50000"/>
                  </a:schemeClr>
                </a:solidFill>
                <a:latin typeface="Times New Roman" panose="02020603050405020304" pitchFamily="18" charset="0"/>
                <a:cs typeface="Times New Roman" panose="02020603050405020304" pitchFamily="18" charset="0"/>
              </a:rPr>
              <a:t>: </a:t>
            </a:r>
            <a:r>
              <a:rPr lang="el-GR" sz="1800" dirty="0">
                <a:solidFill>
                  <a:schemeClr val="tx1">
                    <a:alpha val="60000"/>
                  </a:schemeClr>
                </a:solidFill>
                <a:latin typeface="Times New Roman" panose="02020603050405020304" pitchFamily="18" charset="0"/>
                <a:cs typeface="Times New Roman" panose="02020603050405020304" pitchFamily="18" charset="0"/>
              </a:rPr>
              <a:t>τεχνητή νοημοσύνη</a:t>
            </a:r>
          </a:p>
          <a:p>
            <a:pPr marL="228600" indent="0">
              <a:buNone/>
            </a:pPr>
            <a:endParaRPr lang="el-GR" sz="1800" dirty="0">
              <a:solidFill>
                <a:schemeClr val="tx1">
                  <a:alpha val="6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630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768DCD-B824-413A-B330-8D57ADB37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C3CC1E9-699A-250C-F1BD-7E0ECE3EB6B1}"/>
              </a:ext>
            </a:extLst>
          </p:cNvPr>
          <p:cNvSpPr>
            <a:spLocks noGrp="1"/>
          </p:cNvSpPr>
          <p:nvPr>
            <p:ph type="title"/>
          </p:nvPr>
        </p:nvSpPr>
        <p:spPr>
          <a:xfrm>
            <a:off x="838201" y="609600"/>
            <a:ext cx="2952750" cy="5567363"/>
          </a:xfrm>
        </p:spPr>
        <p:txBody>
          <a:bodyPr anchor="ctr">
            <a:normAutofit/>
          </a:bodyPr>
          <a:lstStyle/>
          <a:p>
            <a:r>
              <a:rPr lang="el-GR" sz="4400" u="sng" dirty="0">
                <a:solidFill>
                  <a:schemeClr val="tx2">
                    <a:lumMod val="25000"/>
                    <a:lumOff val="75000"/>
                  </a:schemeClr>
                </a:solidFill>
                <a:latin typeface="Times New Roman" panose="02020603050405020304" pitchFamily="18" charset="0"/>
                <a:cs typeface="Times New Roman" panose="02020603050405020304" pitchFamily="18" charset="0"/>
              </a:rPr>
              <a:t>Υπάρχουν δύο είδη </a:t>
            </a:r>
            <a:r>
              <a:rPr lang="en-US" sz="4400" u="sng" dirty="0">
                <a:solidFill>
                  <a:schemeClr val="tx2">
                    <a:lumMod val="25000"/>
                    <a:lumOff val="75000"/>
                  </a:schemeClr>
                </a:solidFill>
                <a:latin typeface="Times New Roman" panose="02020603050405020304" pitchFamily="18" charset="0"/>
                <a:cs typeface="Times New Roman" panose="02020603050405020304" pitchFamily="18" charset="0"/>
              </a:rPr>
              <a:t>chatbot</a:t>
            </a:r>
            <a:endParaRPr lang="el-GR" sz="4400" u="sng" dirty="0">
              <a:solidFill>
                <a:schemeClr val="tx2">
                  <a:lumMod val="25000"/>
                  <a:lumOff val="75000"/>
                </a:schemeClr>
              </a:solidFill>
              <a:latin typeface="Times New Roman" panose="02020603050405020304" pitchFamily="18" charset="0"/>
              <a:cs typeface="Times New Roman" panose="02020603050405020304" pitchFamily="18" charset="0"/>
            </a:endParaRPr>
          </a:p>
        </p:txBody>
      </p:sp>
      <p:graphicFrame>
        <p:nvGraphicFramePr>
          <p:cNvPr id="5" name="Θέση περιεχομένου 2">
            <a:extLst>
              <a:ext uri="{FF2B5EF4-FFF2-40B4-BE49-F238E27FC236}">
                <a16:creationId xmlns:a16="http://schemas.microsoft.com/office/drawing/2014/main" id="{5A9EDFE1-F1CB-5C1B-7CAB-4B2BEAA4EAB7}"/>
              </a:ext>
            </a:extLst>
          </p:cNvPr>
          <p:cNvGraphicFramePr>
            <a:graphicFrameLocks noGrp="1"/>
          </p:cNvGraphicFramePr>
          <p:nvPr>
            <p:ph idx="1"/>
            <p:extLst>
              <p:ext uri="{D42A27DB-BD31-4B8C-83A1-F6EECF244321}">
                <p14:modId xmlns:p14="http://schemas.microsoft.com/office/powerpoint/2010/main" val="3169421743"/>
              </p:ext>
            </p:extLst>
          </p:nvPr>
        </p:nvGraphicFramePr>
        <p:xfrm>
          <a:off x="4124326" y="609600"/>
          <a:ext cx="7458074" cy="5567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6093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90000"/>
            <a:lumOff val="10000"/>
          </a:schemeClr>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1637EA-0323-4F06-011D-435C02EA32AB}"/>
              </a:ext>
            </a:extLst>
          </p:cNvPr>
          <p:cNvSpPr>
            <a:spLocks noGrp="1"/>
          </p:cNvSpPr>
          <p:nvPr>
            <p:ph type="title"/>
          </p:nvPr>
        </p:nvSpPr>
        <p:spPr/>
        <p:txBody>
          <a:bodyPr/>
          <a:lstStyle/>
          <a:p>
            <a:r>
              <a:rPr lang="el-GR" u="sng" dirty="0"/>
              <a:t>Πλεονεκτήματα του </a:t>
            </a:r>
            <a:r>
              <a:rPr lang="en-US" u="sng" dirty="0"/>
              <a:t>chatbot</a:t>
            </a:r>
            <a:endParaRPr lang="el-GR" u="sng" dirty="0"/>
          </a:p>
        </p:txBody>
      </p:sp>
      <p:pic>
        <p:nvPicPr>
          <p:cNvPr id="7" name="Θέση εικόνας 6" descr="Εικόνα που περιέχει clipart, γραφικά, καρτούν, σχεδίαση&#10;&#10;Το περιεχόμενο που δημιουργείται από τεχνολογία AI ενδέχεται να είναι εσφαλμένο.">
            <a:extLst>
              <a:ext uri="{FF2B5EF4-FFF2-40B4-BE49-F238E27FC236}">
                <a16:creationId xmlns:a16="http://schemas.microsoft.com/office/drawing/2014/main" id="{87D96ECD-A631-A99D-8ECA-B7F678C4CB7C}"/>
              </a:ext>
            </a:extLst>
          </p:cNvPr>
          <p:cNvPicPr>
            <a:picLocks noGrp="1" noChangeAspect="1"/>
          </p:cNvPicPr>
          <p:nvPr>
            <p:ph type="pic" idx="1"/>
          </p:nvPr>
        </p:nvPicPr>
        <p:blipFill>
          <a:blip r:embed="rId2"/>
          <a:srcRect t="6428" b="6428"/>
          <a:stretch>
            <a:fillRect/>
          </a:stretch>
        </p:blipFill>
        <p:spPr/>
      </p:pic>
      <p:sp>
        <p:nvSpPr>
          <p:cNvPr id="5" name="Θέση κειμένου 4">
            <a:extLst>
              <a:ext uri="{FF2B5EF4-FFF2-40B4-BE49-F238E27FC236}">
                <a16:creationId xmlns:a16="http://schemas.microsoft.com/office/drawing/2014/main" id="{3BA9B8D6-9973-4E08-71CB-D962A4384E07}"/>
              </a:ext>
            </a:extLst>
          </p:cNvPr>
          <p:cNvSpPr>
            <a:spLocks noGrp="1"/>
          </p:cNvSpPr>
          <p:nvPr>
            <p:ph type="body" sz="half" idx="2"/>
          </p:nvPr>
        </p:nvSpPr>
        <p:spPr/>
        <p:txBody>
          <a:bodyPr/>
          <a:lstStyle/>
          <a:p>
            <a:pPr marL="285750" indent="-285750">
              <a:buFont typeface="Arial" panose="020B0604020202020204" pitchFamily="34" charset="0"/>
              <a:buChar char="•"/>
            </a:pPr>
            <a:r>
              <a:rPr lang="el-GR" dirty="0">
                <a:solidFill>
                  <a:schemeClr val="tx2">
                    <a:lumMod val="10000"/>
                    <a:lumOff val="90000"/>
                    <a:alpha val="70000"/>
                  </a:schemeClr>
                </a:solidFill>
              </a:rPr>
              <a:t>Μείωση του ανθρώπινου δυναμικού </a:t>
            </a:r>
          </a:p>
          <a:p>
            <a:pPr marL="285750" indent="-285750">
              <a:buFont typeface="Arial" panose="020B0604020202020204" pitchFamily="34" charset="0"/>
              <a:buChar char="•"/>
            </a:pPr>
            <a:r>
              <a:rPr lang="el-GR" dirty="0">
                <a:solidFill>
                  <a:schemeClr val="tx2">
                    <a:lumMod val="10000"/>
                    <a:lumOff val="90000"/>
                    <a:alpha val="70000"/>
                  </a:schemeClr>
                </a:solidFill>
              </a:rPr>
              <a:t>Εξοικονόμηση κόστους</a:t>
            </a:r>
          </a:p>
          <a:p>
            <a:pPr marL="285750" indent="-285750">
              <a:buFont typeface="Arial" panose="020B0604020202020204" pitchFamily="34" charset="0"/>
              <a:buChar char="•"/>
            </a:pPr>
            <a:r>
              <a:rPr lang="el-GR" dirty="0">
                <a:solidFill>
                  <a:schemeClr val="tx2">
                    <a:lumMod val="10000"/>
                    <a:lumOff val="90000"/>
                    <a:alpha val="70000"/>
                  </a:schemeClr>
                </a:solidFill>
              </a:rPr>
              <a:t>Μεγαλύτερη αποτελεσματικότητα </a:t>
            </a:r>
          </a:p>
          <a:p>
            <a:pPr marL="285750" indent="-285750">
              <a:buFont typeface="Arial" panose="020B0604020202020204" pitchFamily="34" charset="0"/>
              <a:buChar char="•"/>
            </a:pPr>
            <a:r>
              <a:rPr lang="el-GR" dirty="0">
                <a:solidFill>
                  <a:schemeClr val="tx2">
                    <a:lumMod val="10000"/>
                    <a:lumOff val="90000"/>
                    <a:alpha val="70000"/>
                  </a:schemeClr>
                </a:solidFill>
              </a:rPr>
              <a:t>Αύξηση της ικανοποίησης των χρηστών </a:t>
            </a:r>
          </a:p>
          <a:p>
            <a:pPr marL="285750" indent="-285750">
              <a:buFont typeface="Arial" panose="020B0604020202020204" pitchFamily="34" charset="0"/>
              <a:buChar char="•"/>
            </a:pPr>
            <a:r>
              <a:rPr lang="el-GR" dirty="0">
                <a:solidFill>
                  <a:schemeClr val="tx2">
                    <a:lumMod val="10000"/>
                    <a:lumOff val="90000"/>
                    <a:alpha val="70000"/>
                  </a:schemeClr>
                </a:solidFill>
              </a:rPr>
              <a:t>Απαντήσεις ανεπηρέαστες από το συναίσθημα </a:t>
            </a:r>
          </a:p>
        </p:txBody>
      </p:sp>
    </p:spTree>
    <p:extLst>
      <p:ext uri="{BB962C8B-B14F-4D97-AF65-F5344CB8AC3E}">
        <p14:creationId xmlns:p14="http://schemas.microsoft.com/office/powerpoint/2010/main" val="4059764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726BB25B-F6AB-40F2-1399-E1149EB097EA}"/>
              </a:ext>
            </a:extLst>
          </p:cNvPr>
          <p:cNvSpPr>
            <a:spLocks noGrp="1"/>
          </p:cNvSpPr>
          <p:nvPr>
            <p:ph type="ctrTitle"/>
          </p:nvPr>
        </p:nvSpPr>
        <p:spPr>
          <a:xfrm>
            <a:off x="1524000" y="1122363"/>
            <a:ext cx="9144000" cy="877125"/>
          </a:xfrm>
        </p:spPr>
        <p:txBody>
          <a:bodyPr/>
          <a:lstStyle/>
          <a:p>
            <a:r>
              <a:rPr lang="en-US" dirty="0"/>
              <a:t>NLD &amp; LGPT</a:t>
            </a:r>
            <a:endParaRPr lang="el-GR" dirty="0"/>
          </a:p>
        </p:txBody>
      </p:sp>
      <p:sp>
        <p:nvSpPr>
          <p:cNvPr id="6" name="Υπότιτλος 5">
            <a:extLst>
              <a:ext uri="{FF2B5EF4-FFF2-40B4-BE49-F238E27FC236}">
                <a16:creationId xmlns:a16="http://schemas.microsoft.com/office/drawing/2014/main" id="{85ADEE22-1578-55B3-BBD9-8A6DB3D9CFB1}"/>
              </a:ext>
            </a:extLst>
          </p:cNvPr>
          <p:cNvSpPr>
            <a:spLocks noGrp="1"/>
          </p:cNvSpPr>
          <p:nvPr>
            <p:ph type="subTitle" idx="1"/>
          </p:nvPr>
        </p:nvSpPr>
        <p:spPr>
          <a:xfrm>
            <a:off x="1524000" y="2084832"/>
            <a:ext cx="9144000" cy="3172968"/>
          </a:xfrm>
        </p:spPr>
        <p:txBody>
          <a:bodyPr>
            <a:normAutofit fontScale="92500"/>
          </a:bodyPr>
          <a:lstStyle/>
          <a:p>
            <a:pPr algn="l"/>
            <a:r>
              <a:rPr lang="el-GR" dirty="0"/>
              <a:t>Το </a:t>
            </a:r>
            <a:r>
              <a:rPr lang="en-US" dirty="0"/>
              <a:t>NLD </a:t>
            </a:r>
            <a:r>
              <a:rPr lang="el-GR" dirty="0"/>
              <a:t>και το </a:t>
            </a:r>
            <a:r>
              <a:rPr lang="en-US" dirty="0"/>
              <a:t>LGPT</a:t>
            </a:r>
            <a:r>
              <a:rPr lang="el-GR" dirty="0"/>
              <a:t> είναι τα δύο βασικά προγράμματα λειτουργείας του </a:t>
            </a:r>
            <a:r>
              <a:rPr lang="en-US" dirty="0"/>
              <a:t>chatbot. </a:t>
            </a:r>
            <a:r>
              <a:rPr lang="el-GR" dirty="0"/>
              <a:t>Το </a:t>
            </a:r>
            <a:r>
              <a:rPr lang="el-GR" dirty="0" err="1"/>
              <a:t>πρ</a:t>
            </a:r>
            <a:r>
              <a:rPr lang="en-US" dirty="0" err="1"/>
              <a:t>ώ</a:t>
            </a:r>
            <a:r>
              <a:rPr lang="el-GR" dirty="0"/>
              <a:t>το βασίζεται σε ένα πρόγραμμα εισόδου-εξόδου (εισάγω κείμενο και παίρνω την απάντηση σε κείμενο), το συγκεκριμένο πρόγραμμα εξαντλεί πολλούς πόρους, έχει μεγάλο κόστος και γενικότερα πιο άκαμπτες απαντήσεις. Αντίθετα το δεύτερο, το οποίο είναι και το πρόγραμμα με το οποίο θα ασχοληθούμε στην συνέχεια, βασίζεται στο λογισμικό </a:t>
            </a:r>
            <a:r>
              <a:rPr lang="en-US" dirty="0"/>
              <a:t>API </a:t>
            </a:r>
            <a:r>
              <a:rPr lang="el-GR" dirty="0"/>
              <a:t>μέσω του οποίου γράφεις και παίρνεις απάντηση, </a:t>
            </a:r>
            <a:r>
              <a:rPr lang="el-GR" dirty="0" err="1"/>
              <a:t>δαπανεί</a:t>
            </a:r>
            <a:r>
              <a:rPr lang="el-GR" dirty="0"/>
              <a:t> λιγότερους πόρους, είναι πιο </a:t>
            </a:r>
            <a:r>
              <a:rPr lang="el-GR" dirty="0" err="1"/>
              <a:t>προσβάσιμο</a:t>
            </a:r>
            <a:r>
              <a:rPr lang="el-GR" dirty="0"/>
              <a:t> και χρησιμοποιεί την φυσική ροή του λόγου .  </a:t>
            </a:r>
          </a:p>
        </p:txBody>
      </p:sp>
    </p:spTree>
    <p:extLst>
      <p:ext uri="{BB962C8B-B14F-4D97-AF65-F5344CB8AC3E}">
        <p14:creationId xmlns:p14="http://schemas.microsoft.com/office/powerpoint/2010/main" val="2083665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66361F8-3D8D-6EED-9E20-EE4D02C43EA6}"/>
              </a:ext>
            </a:extLst>
          </p:cNvPr>
          <p:cNvSpPr txBox="1"/>
          <p:nvPr/>
        </p:nvSpPr>
        <p:spPr>
          <a:xfrm>
            <a:off x="2390996" y="1172965"/>
            <a:ext cx="7016729" cy="461665"/>
          </a:xfrm>
          <a:prstGeom prst="rect">
            <a:avLst/>
          </a:prstGeom>
          <a:noFill/>
        </p:spPr>
        <p:txBody>
          <a:bodyPr wrap="none" rtlCol="0">
            <a:spAutoFit/>
          </a:bodyPr>
          <a:lstStyle/>
          <a:p>
            <a:pPr algn="ctr"/>
            <a:r>
              <a:rPr lang="el-GR" sz="2400" b="1" u="sng" dirty="0">
                <a:solidFill>
                  <a:schemeClr val="tx2">
                    <a:lumMod val="90000"/>
                    <a:lumOff val="10000"/>
                  </a:schemeClr>
                </a:solidFill>
                <a:latin typeface="Times New Roman" panose="02020603050405020304" pitchFamily="18" charset="0"/>
                <a:cs typeface="Times New Roman" panose="02020603050405020304" pitchFamily="18" charset="0"/>
              </a:rPr>
              <a:t>Τα </a:t>
            </a:r>
            <a:r>
              <a:rPr lang="en-US" sz="2400" b="1" u="sng" dirty="0">
                <a:solidFill>
                  <a:schemeClr val="tx2">
                    <a:lumMod val="90000"/>
                    <a:lumOff val="10000"/>
                  </a:schemeClr>
                </a:solidFill>
                <a:latin typeface="Times New Roman" panose="02020603050405020304" pitchFamily="18" charset="0"/>
                <a:cs typeface="Times New Roman" panose="02020603050405020304" pitchFamily="18" charset="0"/>
              </a:rPr>
              <a:t>chatbot </a:t>
            </a:r>
            <a:r>
              <a:rPr lang="el-GR" sz="2400" b="1" u="sng" dirty="0">
                <a:solidFill>
                  <a:schemeClr val="tx2">
                    <a:lumMod val="90000"/>
                    <a:lumOff val="10000"/>
                  </a:schemeClr>
                </a:solidFill>
                <a:latin typeface="Times New Roman" panose="02020603050405020304" pitchFamily="18" charset="0"/>
                <a:cs typeface="Times New Roman" panose="02020603050405020304" pitchFamily="18" charset="0"/>
              </a:rPr>
              <a:t>στην επιστήμη της κοινωνικής εργασία</a:t>
            </a:r>
            <a:r>
              <a:rPr lang="el-GR" sz="2400" u="sng" dirty="0">
                <a:solidFill>
                  <a:schemeClr val="tx2">
                    <a:lumMod val="90000"/>
                    <a:lumOff val="10000"/>
                  </a:schemeClr>
                </a:solidFill>
                <a:latin typeface="Times New Roman" panose="02020603050405020304" pitchFamily="18" charset="0"/>
                <a:cs typeface="Times New Roman" panose="02020603050405020304" pitchFamily="18" charset="0"/>
              </a:rPr>
              <a:t>ς </a:t>
            </a:r>
          </a:p>
        </p:txBody>
      </p:sp>
      <p:sp>
        <p:nvSpPr>
          <p:cNvPr id="9" name="TextBox 8">
            <a:extLst>
              <a:ext uri="{FF2B5EF4-FFF2-40B4-BE49-F238E27FC236}">
                <a16:creationId xmlns:a16="http://schemas.microsoft.com/office/drawing/2014/main" id="{8620F165-AE78-AD75-C06C-1FF55766BE05}"/>
              </a:ext>
            </a:extLst>
          </p:cNvPr>
          <p:cNvSpPr txBox="1"/>
          <p:nvPr/>
        </p:nvSpPr>
        <p:spPr>
          <a:xfrm>
            <a:off x="502277" y="2009104"/>
            <a:ext cx="11609810" cy="923330"/>
          </a:xfrm>
          <a:prstGeom prst="rect">
            <a:avLst/>
          </a:prstGeom>
          <a:noFill/>
        </p:spPr>
        <p:txBody>
          <a:bodyPr wrap="square" rtlCol="0">
            <a:spAutoFit/>
          </a:bodyPr>
          <a:lstStyle/>
          <a:p>
            <a:r>
              <a:rPr lang="el-GR" dirty="0"/>
              <a:t>Λόγω της φύσης των επαγγελμάτων ψυχικής υγείας οι προγραμματιστές ήθελαν να δημιουργήσουν ένα πρόγραμμα </a:t>
            </a:r>
          </a:p>
          <a:p>
            <a:r>
              <a:rPr lang="el-GR" dirty="0"/>
              <a:t>το οποίο θα προσφέρει </a:t>
            </a:r>
            <a:r>
              <a:rPr lang="el-GR" u="sng" dirty="0"/>
              <a:t>περισσότερο ακριβής απαντήσεις</a:t>
            </a:r>
            <a:r>
              <a:rPr lang="el-GR" dirty="0"/>
              <a:t> για αυτό και η πλειοψηφία των προγραμμάτων βασίζεται </a:t>
            </a:r>
          </a:p>
          <a:p>
            <a:r>
              <a:rPr lang="el-GR" dirty="0"/>
              <a:t>στο λογισμικό </a:t>
            </a:r>
            <a:r>
              <a:rPr lang="en-US" dirty="0"/>
              <a:t>LGPT</a:t>
            </a:r>
            <a:r>
              <a:rPr lang="el-GR" dirty="0"/>
              <a:t>. Μέχρι τώρα τα προγράμματα που χρησιμοποιούνται είναι</a:t>
            </a:r>
            <a:r>
              <a:rPr lang="en-US" dirty="0"/>
              <a:t> </a:t>
            </a:r>
            <a:r>
              <a:rPr lang="el-GR" dirty="0"/>
              <a:t>τα εξής:</a:t>
            </a:r>
          </a:p>
        </p:txBody>
      </p:sp>
      <p:sp>
        <p:nvSpPr>
          <p:cNvPr id="15" name="TextBox 14">
            <a:extLst>
              <a:ext uri="{FF2B5EF4-FFF2-40B4-BE49-F238E27FC236}">
                <a16:creationId xmlns:a16="http://schemas.microsoft.com/office/drawing/2014/main" id="{B3B766DF-28E5-4927-8781-C66B95EC77D9}"/>
              </a:ext>
            </a:extLst>
          </p:cNvPr>
          <p:cNvSpPr txBox="1"/>
          <p:nvPr/>
        </p:nvSpPr>
        <p:spPr>
          <a:xfrm>
            <a:off x="772732" y="3232597"/>
            <a:ext cx="10253256" cy="646331"/>
          </a:xfrm>
          <a:prstGeom prst="rect">
            <a:avLst/>
          </a:prstGeom>
          <a:noFill/>
        </p:spPr>
        <p:txBody>
          <a:bodyPr wrap="none" rtlCol="0">
            <a:spAutoFit/>
          </a:bodyPr>
          <a:lstStyle/>
          <a:p>
            <a:r>
              <a:rPr lang="en-US" u="sng" dirty="0">
                <a:solidFill>
                  <a:schemeClr val="tx2">
                    <a:lumMod val="90000"/>
                    <a:lumOff val="10000"/>
                  </a:schemeClr>
                </a:solidFill>
              </a:rPr>
              <a:t>Woebot &amp; Wysa </a:t>
            </a:r>
            <a:r>
              <a:rPr lang="el-GR" dirty="0"/>
              <a:t>: Συμβουλευτικά </a:t>
            </a:r>
            <a:r>
              <a:rPr lang="en-US" dirty="0"/>
              <a:t>chatbot, </a:t>
            </a:r>
            <a:r>
              <a:rPr lang="el-GR" dirty="0"/>
              <a:t>τα οποία στέκονται περισσότερο σε ερωτήσεις, ακολουθούν </a:t>
            </a:r>
          </a:p>
          <a:p>
            <a:r>
              <a:rPr lang="el-GR" dirty="0"/>
              <a:t>συγκεκριμένα βήματα, συγκεκριμένες επιλογές και συγκεκριμένο πλαίσιο</a:t>
            </a:r>
          </a:p>
        </p:txBody>
      </p:sp>
      <p:sp>
        <p:nvSpPr>
          <p:cNvPr id="17" name="TextBox 16">
            <a:extLst>
              <a:ext uri="{FF2B5EF4-FFF2-40B4-BE49-F238E27FC236}">
                <a16:creationId xmlns:a16="http://schemas.microsoft.com/office/drawing/2014/main" id="{C0951ECC-13E6-734B-7A23-1DE3F246BDF0}"/>
              </a:ext>
            </a:extLst>
          </p:cNvPr>
          <p:cNvSpPr txBox="1"/>
          <p:nvPr/>
        </p:nvSpPr>
        <p:spPr>
          <a:xfrm>
            <a:off x="850006" y="4172755"/>
            <a:ext cx="10567380" cy="646331"/>
          </a:xfrm>
          <a:prstGeom prst="rect">
            <a:avLst/>
          </a:prstGeom>
          <a:noFill/>
        </p:spPr>
        <p:txBody>
          <a:bodyPr wrap="none" rtlCol="0">
            <a:spAutoFit/>
          </a:bodyPr>
          <a:lstStyle/>
          <a:p>
            <a:r>
              <a:rPr lang="en-US" u="sng" dirty="0">
                <a:solidFill>
                  <a:schemeClr val="tx2">
                    <a:lumMod val="90000"/>
                    <a:lumOff val="10000"/>
                  </a:schemeClr>
                </a:solidFill>
              </a:rPr>
              <a:t>i-Change &amp; uTouch</a:t>
            </a:r>
            <a:r>
              <a:rPr lang="el-GR" dirty="0"/>
              <a:t>: Αποτελούν ένα μενού επιλογών όπου απαντάνε σε συγκεκριμένες ερωτήσεις και στην </a:t>
            </a:r>
          </a:p>
          <a:p>
            <a:r>
              <a:rPr lang="el-GR" dirty="0"/>
              <a:t>συνέχεια συνδέουν τον απευθυνόμενο με κάποιον σύμβουλο</a:t>
            </a:r>
            <a:r>
              <a:rPr lang="en-US" dirty="0"/>
              <a:t> </a:t>
            </a:r>
            <a:endParaRPr lang="el-GR" dirty="0"/>
          </a:p>
        </p:txBody>
      </p:sp>
      <p:sp>
        <p:nvSpPr>
          <p:cNvPr id="19" name="TextBox 18">
            <a:extLst>
              <a:ext uri="{FF2B5EF4-FFF2-40B4-BE49-F238E27FC236}">
                <a16:creationId xmlns:a16="http://schemas.microsoft.com/office/drawing/2014/main" id="{B3C1BE54-7643-B4CA-6450-AAE1447AE4C7}"/>
              </a:ext>
            </a:extLst>
          </p:cNvPr>
          <p:cNvSpPr txBox="1"/>
          <p:nvPr/>
        </p:nvSpPr>
        <p:spPr>
          <a:xfrm>
            <a:off x="708338" y="5383369"/>
            <a:ext cx="11060335" cy="646331"/>
          </a:xfrm>
          <a:prstGeom prst="rect">
            <a:avLst/>
          </a:prstGeom>
          <a:noFill/>
        </p:spPr>
        <p:txBody>
          <a:bodyPr wrap="none" rtlCol="0">
            <a:spAutoFit/>
          </a:bodyPr>
          <a:lstStyle/>
          <a:p>
            <a:r>
              <a:rPr lang="el-GR" dirty="0"/>
              <a:t>Ωστόσο τα παραπάνω προγράμματα δημιουργήθηκαν με στόχο την παροχή συμβουλευτικής και όχι την ενίσχυση </a:t>
            </a:r>
          </a:p>
          <a:p>
            <a:r>
              <a:rPr lang="el-GR" dirty="0"/>
              <a:t>της εκπαιδευτικής διαδικασίας.</a:t>
            </a:r>
          </a:p>
        </p:txBody>
      </p:sp>
    </p:spTree>
    <p:extLst>
      <p:ext uri="{BB962C8B-B14F-4D97-AF65-F5344CB8AC3E}">
        <p14:creationId xmlns:p14="http://schemas.microsoft.com/office/powerpoint/2010/main" val="18220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CA4744-9A53-1C59-7877-06FA619186DC}"/>
              </a:ext>
            </a:extLst>
          </p:cNvPr>
          <p:cNvSpPr>
            <a:spLocks noGrp="1"/>
          </p:cNvSpPr>
          <p:nvPr>
            <p:ph type="ctrTitle"/>
          </p:nvPr>
        </p:nvSpPr>
        <p:spPr>
          <a:xfrm>
            <a:off x="1524000" y="1122364"/>
            <a:ext cx="9144000" cy="964014"/>
          </a:xfrm>
        </p:spPr>
        <p:txBody>
          <a:bodyPr>
            <a:normAutofit fontScale="90000"/>
          </a:bodyPr>
          <a:lstStyle/>
          <a:p>
            <a:r>
              <a:rPr lang="en-US" dirty="0"/>
              <a:t>Chatbot </a:t>
            </a:r>
            <a:r>
              <a:rPr lang="el-GR" dirty="0"/>
              <a:t>στο πλαίσιο της εκπαιδευτικής διαδικασίας </a:t>
            </a:r>
          </a:p>
        </p:txBody>
      </p:sp>
      <p:sp>
        <p:nvSpPr>
          <p:cNvPr id="3" name="Υπότιτλος 2">
            <a:extLst>
              <a:ext uri="{FF2B5EF4-FFF2-40B4-BE49-F238E27FC236}">
                <a16:creationId xmlns:a16="http://schemas.microsoft.com/office/drawing/2014/main" id="{FF8D272F-70BE-F271-65D0-9F509B4D31F2}"/>
              </a:ext>
            </a:extLst>
          </p:cNvPr>
          <p:cNvSpPr>
            <a:spLocks noGrp="1"/>
          </p:cNvSpPr>
          <p:nvPr>
            <p:ph type="subTitle" idx="1"/>
          </p:nvPr>
        </p:nvSpPr>
        <p:spPr>
          <a:xfrm>
            <a:off x="699752" y="2356835"/>
            <a:ext cx="10792496" cy="3953814"/>
          </a:xfrm>
        </p:spPr>
        <p:txBody>
          <a:bodyPr/>
          <a:lstStyle/>
          <a:p>
            <a:pPr algn="l"/>
            <a:r>
              <a:rPr lang="el-GR" dirty="0">
                <a:solidFill>
                  <a:schemeClr val="tx2">
                    <a:lumMod val="90000"/>
                    <a:lumOff val="10000"/>
                    <a:alpha val="70000"/>
                  </a:schemeClr>
                </a:solidFill>
              </a:rPr>
              <a:t>Κάποιοι ερευνητές επιδιώκουν την δημιουργία </a:t>
            </a:r>
            <a:r>
              <a:rPr lang="en-US" dirty="0">
                <a:solidFill>
                  <a:schemeClr val="tx2">
                    <a:lumMod val="90000"/>
                    <a:lumOff val="10000"/>
                    <a:alpha val="70000"/>
                  </a:schemeClr>
                </a:solidFill>
              </a:rPr>
              <a:t>chatbot</a:t>
            </a:r>
            <a:r>
              <a:rPr lang="el-GR" dirty="0">
                <a:solidFill>
                  <a:schemeClr val="tx2">
                    <a:lumMod val="90000"/>
                    <a:lumOff val="10000"/>
                    <a:alpha val="70000"/>
                  </a:schemeClr>
                </a:solidFill>
              </a:rPr>
              <a:t> για να ενισχύσουν την εκπαίδευση και όχι για παροχή συμβουλευτικής.</a:t>
            </a:r>
          </a:p>
          <a:p>
            <a:pPr algn="l"/>
            <a:r>
              <a:rPr lang="el-GR" dirty="0">
                <a:solidFill>
                  <a:schemeClr val="tx2">
                    <a:lumMod val="90000"/>
                    <a:lumOff val="10000"/>
                    <a:alpha val="70000"/>
                  </a:schemeClr>
                </a:solidFill>
              </a:rPr>
              <a:t>Ένα από αυτούς είναι ο </a:t>
            </a:r>
            <a:r>
              <a:rPr lang="en-US" dirty="0">
                <a:solidFill>
                  <a:schemeClr val="tx2">
                    <a:lumMod val="90000"/>
                    <a:lumOff val="10000"/>
                    <a:alpha val="70000"/>
                  </a:schemeClr>
                </a:solidFill>
              </a:rPr>
              <a:t>Tanana </a:t>
            </a:r>
            <a:r>
              <a:rPr lang="el-GR" dirty="0">
                <a:solidFill>
                  <a:schemeClr val="tx2">
                    <a:lumMod val="90000"/>
                    <a:lumOff val="10000"/>
                    <a:alpha val="70000"/>
                  </a:schemeClr>
                </a:solidFill>
              </a:rPr>
              <a:t>ο οποίος δημιούργησε ένα </a:t>
            </a:r>
            <a:r>
              <a:rPr lang="en-US" dirty="0">
                <a:solidFill>
                  <a:schemeClr val="tx2">
                    <a:lumMod val="90000"/>
                    <a:lumOff val="10000"/>
                    <a:alpha val="70000"/>
                  </a:schemeClr>
                </a:solidFill>
              </a:rPr>
              <a:t>chatbot</a:t>
            </a:r>
            <a:r>
              <a:rPr lang="el-GR" dirty="0">
                <a:solidFill>
                  <a:schemeClr val="tx2">
                    <a:lumMod val="90000"/>
                    <a:lumOff val="10000"/>
                    <a:alpha val="70000"/>
                  </a:schemeClr>
                </a:solidFill>
              </a:rPr>
              <a:t> το οποίο αναλάμβανε τον ρόλο του απευθυνόμενου.</a:t>
            </a:r>
          </a:p>
          <a:p>
            <a:pPr algn="l"/>
            <a:r>
              <a:rPr lang="el-GR" dirty="0">
                <a:solidFill>
                  <a:schemeClr val="tx2">
                    <a:lumMod val="90000"/>
                    <a:lumOff val="10000"/>
                    <a:alpha val="70000"/>
                  </a:schemeClr>
                </a:solidFill>
              </a:rPr>
              <a:t>Στην συνέχεια θα δοθεί μία μελέτη περίπτωσης με </a:t>
            </a:r>
            <a:r>
              <a:rPr lang="en-US" dirty="0">
                <a:solidFill>
                  <a:schemeClr val="tx2">
                    <a:lumMod val="90000"/>
                    <a:lumOff val="10000"/>
                    <a:alpha val="70000"/>
                  </a:schemeClr>
                </a:solidFill>
              </a:rPr>
              <a:t>chatbot </a:t>
            </a:r>
            <a:r>
              <a:rPr lang="el-GR" dirty="0">
                <a:solidFill>
                  <a:schemeClr val="tx2">
                    <a:lumMod val="90000"/>
                    <a:lumOff val="10000"/>
                    <a:alpha val="70000"/>
                  </a:schemeClr>
                </a:solidFill>
              </a:rPr>
              <a:t>και θα παρουσιάζεται πως αυτό συμβάλει στις εκπαιδευτικές ανάγκες των κοινωνικών λειτουργών </a:t>
            </a:r>
          </a:p>
        </p:txBody>
      </p:sp>
    </p:spTree>
    <p:extLst>
      <p:ext uri="{BB962C8B-B14F-4D97-AF65-F5344CB8AC3E}">
        <p14:creationId xmlns:p14="http://schemas.microsoft.com/office/powerpoint/2010/main" val="2941418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50000"/>
            <a:lumOff val="50000"/>
          </a:schemeClr>
        </a:solidFill>
        <a:effectLst/>
      </p:bgPr>
    </p:bg>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28413273-BA84-1BB2-ABA4-2CB9DC582EA8}"/>
              </a:ext>
            </a:extLst>
          </p:cNvPr>
          <p:cNvSpPr>
            <a:spLocks noGrp="1"/>
          </p:cNvSpPr>
          <p:nvPr>
            <p:ph type="title"/>
          </p:nvPr>
        </p:nvSpPr>
        <p:spPr>
          <a:xfrm>
            <a:off x="-423930" y="1162319"/>
            <a:ext cx="6668595" cy="640724"/>
          </a:xfrm>
        </p:spPr>
        <p:txBody>
          <a:bodyPr/>
          <a:lstStyle/>
          <a:p>
            <a:pPr algn="ctr"/>
            <a:r>
              <a:rPr lang="en-US" dirty="0">
                <a:solidFill>
                  <a:srgbClr val="002060"/>
                </a:solidFill>
              </a:rPr>
              <a:t>Yuan 1.0 </a:t>
            </a:r>
            <a:endParaRPr lang="el-GR" dirty="0">
              <a:solidFill>
                <a:srgbClr val="002060"/>
              </a:solidFill>
            </a:endParaRPr>
          </a:p>
        </p:txBody>
      </p:sp>
      <p:sp>
        <p:nvSpPr>
          <p:cNvPr id="6" name="Θέση κειμένου 5">
            <a:extLst>
              <a:ext uri="{FF2B5EF4-FFF2-40B4-BE49-F238E27FC236}">
                <a16:creationId xmlns:a16="http://schemas.microsoft.com/office/drawing/2014/main" id="{FB6CDEFE-17C9-DB37-9942-F77705CB3C60}"/>
              </a:ext>
            </a:extLst>
          </p:cNvPr>
          <p:cNvSpPr>
            <a:spLocks noGrp="1"/>
          </p:cNvSpPr>
          <p:nvPr>
            <p:ph type="body" sz="half" idx="2"/>
          </p:nvPr>
        </p:nvSpPr>
        <p:spPr>
          <a:xfrm>
            <a:off x="836613" y="2202288"/>
            <a:ext cx="4350398" cy="4874654"/>
          </a:xfrm>
        </p:spPr>
        <p:txBody>
          <a:bodyPr/>
          <a:lstStyle/>
          <a:p>
            <a:r>
              <a:rPr lang="el-GR" dirty="0"/>
              <a:t>Το </a:t>
            </a:r>
            <a:r>
              <a:rPr lang="en-US" dirty="0"/>
              <a:t>Yuan 1.0 </a:t>
            </a:r>
            <a:r>
              <a:rPr lang="el-GR" dirty="0"/>
              <a:t>αποτελεί το μεγαλύτερο μοντέλο κινεζικής γλώσσας. Αξιοποιεί ανοιχτό κώδικα κατά την στιγμή της γραφής και συνδέεται με μια ζωντανή κοινότητα προγραμματιστών. Οι απαντήσεις του βασίζονται σε δύο ή τρία κείμενα παραδειγμάτων ή και ένα που του έχουν καταχωρηθεί και χρησιμοποιεί για αυτές την φυσική ροή της γλώσσας. Παίρνει τον ρόλο του συνομιλητή του Κοινωνικού Λειτουργού και του βοηθού μέσω ενός διαδικτυακού περιβάλλοντος συνομιλίας.</a:t>
            </a:r>
          </a:p>
        </p:txBody>
      </p:sp>
      <p:pic>
        <p:nvPicPr>
          <p:cNvPr id="12" name="Θέση εικόνας 11">
            <a:extLst>
              <a:ext uri="{FF2B5EF4-FFF2-40B4-BE49-F238E27FC236}">
                <a16:creationId xmlns:a16="http://schemas.microsoft.com/office/drawing/2014/main" id="{D9A61054-7AA8-EEAB-7E5E-C9FA1B4CE23A}"/>
              </a:ext>
            </a:extLst>
          </p:cNvPr>
          <p:cNvPicPr>
            <a:picLocks noGrp="1" noChangeAspect="1"/>
          </p:cNvPicPr>
          <p:nvPr>
            <p:ph type="pic" idx="1"/>
          </p:nvPr>
        </p:nvPicPr>
        <p:blipFill>
          <a:blip r:embed="rId2"/>
          <a:srcRect l="20323" r="20323"/>
          <a:stretch/>
        </p:blipFill>
        <p:spPr>
          <a:xfrm>
            <a:off x="5435600" y="685800"/>
            <a:ext cx="5919788" cy="5175250"/>
          </a:xfrm>
        </p:spPr>
      </p:pic>
    </p:spTree>
    <p:extLst>
      <p:ext uri="{BB962C8B-B14F-4D97-AF65-F5344CB8AC3E}">
        <p14:creationId xmlns:p14="http://schemas.microsoft.com/office/powerpoint/2010/main" val="330949894"/>
      </p:ext>
    </p:extLst>
  </p:cSld>
  <p:clrMapOvr>
    <a:masterClrMapping/>
  </p:clrMapOvr>
</p:sld>
</file>

<file path=ppt/theme/theme1.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Berlin</Template>
  <TotalTime>186</TotalTime>
  <Words>816</Words>
  <Application>Microsoft Macintosh PowerPoint</Application>
  <PresentationFormat>Ευρεία οθόνη</PresentationFormat>
  <Paragraphs>58</Paragraphs>
  <Slides>12</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12</vt:i4>
      </vt:variant>
    </vt:vector>
  </HeadingPairs>
  <TitlesOfParts>
    <vt:vector size="19" baseType="lpstr">
      <vt:lpstr>Aptos</vt:lpstr>
      <vt:lpstr>Arial</vt:lpstr>
      <vt:lpstr>Avenir Next LT Pro</vt:lpstr>
      <vt:lpstr>Sabon Next LT</vt:lpstr>
      <vt:lpstr>Times New Roman</vt:lpstr>
      <vt:lpstr>Wingdings</vt:lpstr>
      <vt:lpstr>LuminousVTI</vt:lpstr>
      <vt:lpstr>Δημιουργώντας μια φυσική γλώσσα βασισμένη στο AI-chatbot για την εκπαίδευση της κοινωνικής εργασίας: μια ενδεικτική μελέτη περίπτωσης     Καραπιπέρη Παρασκευή 400503</vt:lpstr>
      <vt:lpstr>                          Στόχοι άρθρου  Να ερευνηθεί:</vt:lpstr>
      <vt:lpstr>Ορολογίες που πρέπει να γνωρίζεται </vt:lpstr>
      <vt:lpstr>Υπάρχουν δύο είδη chatbot</vt:lpstr>
      <vt:lpstr>Πλεονεκτήματα του chatbot</vt:lpstr>
      <vt:lpstr>NLD &amp; LGPT</vt:lpstr>
      <vt:lpstr>Παρουσίαση του PowerPoint</vt:lpstr>
      <vt:lpstr>Chatbot στο πλαίσιο της εκπαιδευτικής διαδικασίας </vt:lpstr>
      <vt:lpstr>Yuan 1.0 </vt:lpstr>
      <vt:lpstr>Λίγα λόγια για το chatbot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Παρασκευη Καραπιπερη</dc:creator>
  <cp:lastModifiedBy>Παρασκευη Καραπιπερη</cp:lastModifiedBy>
  <cp:revision>5</cp:revision>
  <dcterms:created xsi:type="dcterms:W3CDTF">2025-05-21T11:11:23Z</dcterms:created>
  <dcterms:modified xsi:type="dcterms:W3CDTF">2025-05-22T07:32:40Z</dcterms:modified>
</cp:coreProperties>
</file>