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78" r:id="rId7"/>
    <p:sldId id="279" r:id="rId8"/>
    <p:sldId id="280" r:id="rId9"/>
    <p:sldId id="281" r:id="rId10"/>
    <p:sldId id="282" r:id="rId11"/>
    <p:sldId id="261" r:id="rId12"/>
    <p:sldId id="271" r:id="rId13"/>
    <p:sldId id="307" r:id="rId14"/>
    <p:sldId id="276" r:id="rId15"/>
    <p:sldId id="269" r:id="rId16"/>
    <p:sldId id="272" r:id="rId17"/>
    <p:sldId id="274" r:id="rId18"/>
    <p:sldId id="275" r:id="rId19"/>
    <p:sldId id="273" r:id="rId20"/>
    <p:sldId id="270" r:id="rId21"/>
    <p:sldId id="283" r:id="rId22"/>
    <p:sldId id="284" r:id="rId23"/>
    <p:sldId id="285" r:id="rId24"/>
    <p:sldId id="262" r:id="rId25"/>
    <p:sldId id="286" r:id="rId26"/>
    <p:sldId id="290" r:id="rId27"/>
    <p:sldId id="291" r:id="rId28"/>
    <p:sldId id="292" r:id="rId29"/>
    <p:sldId id="293" r:id="rId30"/>
    <p:sldId id="288" r:id="rId31"/>
    <p:sldId id="294" r:id="rId32"/>
    <p:sldId id="295" r:id="rId33"/>
    <p:sldId id="287" r:id="rId34"/>
    <p:sldId id="297" r:id="rId35"/>
    <p:sldId id="306" r:id="rId36"/>
    <p:sldId id="296" r:id="rId37"/>
    <p:sldId id="300" r:id="rId38"/>
    <p:sldId id="289" r:id="rId39"/>
    <p:sldId id="298" r:id="rId40"/>
    <p:sldId id="299" r:id="rId41"/>
    <p:sldId id="265" r:id="rId42"/>
    <p:sldId id="267" r:id="rId43"/>
    <p:sldId id="268" r:id="rId44"/>
    <p:sldId id="303" r:id="rId45"/>
    <p:sldId id="302" r:id="rId46"/>
    <p:sldId id="304" r:id="rId47"/>
    <p:sldId id="305"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734F9B6F-11AA-44E9-93FD-5B74B406542C}" type="datetimeFigureOut">
              <a:rPr lang="el-GR" smtClean="0"/>
              <a:pPr/>
              <a:t>20/5/2020</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0B43E19-4A6B-44DE-B0DE-2F11344FD3F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34F9B6F-11AA-44E9-93FD-5B74B406542C}" type="datetimeFigureOut">
              <a:rPr lang="el-GR" smtClean="0"/>
              <a:pPr/>
              <a:t>20/5/2020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0B43E19-4A6B-44DE-B0DE-2F11344FD3F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34F9B6F-11AA-44E9-93FD-5B74B406542C}" type="datetimeFigureOut">
              <a:rPr lang="el-GR" smtClean="0"/>
              <a:pPr/>
              <a:t>20/5/2020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0B43E19-4A6B-44DE-B0DE-2F11344FD3F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734F9B6F-11AA-44E9-93FD-5B74B406542C}" type="datetimeFigureOut">
              <a:rPr lang="el-GR" smtClean="0"/>
              <a:pPr/>
              <a:t>20/5/2020</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A0B43E19-4A6B-44DE-B0DE-2F11344FD3F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734F9B6F-11AA-44E9-93FD-5B74B406542C}" type="datetimeFigureOut">
              <a:rPr lang="el-GR" smtClean="0"/>
              <a:pPr/>
              <a:t>20/5/2020</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A0B43E19-4A6B-44DE-B0DE-2F11344FD3F8}"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734F9B6F-11AA-44E9-93FD-5B74B406542C}" type="datetimeFigureOut">
              <a:rPr lang="el-GR" smtClean="0"/>
              <a:pPr/>
              <a:t>20/5/2020</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A0B43E19-4A6B-44DE-B0DE-2F11344FD3F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734F9B6F-11AA-44E9-93FD-5B74B406542C}" type="datetimeFigureOut">
              <a:rPr lang="el-GR" smtClean="0"/>
              <a:pPr/>
              <a:t>20/5/2020</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A0B43E19-4A6B-44DE-B0DE-2F11344FD3F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734F9B6F-11AA-44E9-93FD-5B74B406542C}" type="datetimeFigureOut">
              <a:rPr lang="el-GR" smtClean="0"/>
              <a:pPr/>
              <a:t>20/5/2020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0B43E19-4A6B-44DE-B0DE-2F11344FD3F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734F9B6F-11AA-44E9-93FD-5B74B406542C}" type="datetimeFigureOut">
              <a:rPr lang="el-GR" smtClean="0"/>
              <a:pPr/>
              <a:t>20/5/2020</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A0B43E19-4A6B-44DE-B0DE-2F11344FD3F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734F9B6F-11AA-44E9-93FD-5B74B406542C}" type="datetimeFigureOut">
              <a:rPr lang="el-GR" smtClean="0"/>
              <a:pPr/>
              <a:t>20/5/2020</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A0B43E19-4A6B-44DE-B0DE-2F11344FD3F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734F9B6F-11AA-44E9-93FD-5B74B406542C}" type="datetimeFigureOut">
              <a:rPr lang="el-GR" smtClean="0"/>
              <a:pPr/>
              <a:t>20/5/2020</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A0B43E19-4A6B-44DE-B0DE-2F11344FD3F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34F9B6F-11AA-44E9-93FD-5B74B406542C}" type="datetimeFigureOut">
              <a:rPr lang="el-GR" smtClean="0"/>
              <a:pPr/>
              <a:t>20/5/2020</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0B43E19-4A6B-44DE-B0DE-2F11344FD3F8}"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ianos.gr/louloudi-tis-erimou-0013857.html?cmid=R0JDZDdsRTJaMU09&amp;afid=S0k4cm1OcWFkTzg9&amp;ats=VmxNdGJNTm1zSmc9"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32657"/>
            <a:ext cx="7772400" cy="1152127"/>
          </a:xfrm>
        </p:spPr>
        <p:txBody>
          <a:bodyPr/>
          <a:lstStyle/>
          <a:p>
            <a:r>
              <a:rPr lang="el-GR" b="1" dirty="0" smtClean="0"/>
              <a:t>ΒΙΟΠΟΛΙΤΙΚΕΣ</a:t>
            </a:r>
            <a:endParaRPr lang="el-GR" b="1" dirty="0"/>
          </a:p>
        </p:txBody>
      </p:sp>
      <p:sp>
        <p:nvSpPr>
          <p:cNvPr id="3" name="2 - Υπότιτλος"/>
          <p:cNvSpPr>
            <a:spLocks noGrp="1"/>
          </p:cNvSpPr>
          <p:nvPr>
            <p:ph type="subTitle" idx="1"/>
          </p:nvPr>
        </p:nvSpPr>
        <p:spPr>
          <a:xfrm>
            <a:off x="1371600" y="1700808"/>
            <a:ext cx="6400800" cy="3937992"/>
          </a:xfrm>
        </p:spPr>
        <p:txBody>
          <a:bodyPr>
            <a:normAutofit/>
          </a:bodyPr>
          <a:lstStyle/>
          <a:p>
            <a:r>
              <a:rPr lang="en-US" sz="4000" dirty="0" smtClean="0">
                <a:solidFill>
                  <a:schemeClr val="tx1"/>
                </a:solidFill>
              </a:rPr>
              <a:t>M. FOUCAULT, </a:t>
            </a:r>
            <a:r>
              <a:rPr lang="el-GR" sz="4000" dirty="0" smtClean="0">
                <a:solidFill>
                  <a:schemeClr val="tx1"/>
                </a:solidFill>
              </a:rPr>
              <a:t>1976,</a:t>
            </a:r>
            <a:r>
              <a:rPr lang="el-GR" sz="4000" i="1" dirty="0" smtClean="0">
                <a:solidFill>
                  <a:schemeClr val="tx1"/>
                </a:solidFill>
              </a:rPr>
              <a:t> Ιστορία της σεξουαλικότητας 1:</a:t>
            </a:r>
            <a:r>
              <a:rPr lang="el-GR" sz="4000" dirty="0" smtClean="0">
                <a:solidFill>
                  <a:schemeClr val="tx1"/>
                </a:solidFill>
              </a:rPr>
              <a:t> </a:t>
            </a:r>
          </a:p>
          <a:p>
            <a:r>
              <a:rPr lang="el-GR" sz="4000" dirty="0" smtClean="0">
                <a:solidFill>
                  <a:schemeClr val="tx1"/>
                </a:solidFill>
              </a:rPr>
              <a:t>Η δίψα της γνώσης</a:t>
            </a:r>
          </a:p>
          <a:p>
            <a:r>
              <a:rPr lang="el-GR" sz="4000" dirty="0" smtClean="0">
                <a:solidFill>
                  <a:schemeClr val="tx1"/>
                </a:solidFill>
              </a:rPr>
              <a:t>Νέα αναλυτική της εξουσίας, </a:t>
            </a:r>
            <a:r>
              <a:rPr lang="el-GR" sz="4000" dirty="0" err="1" smtClean="0">
                <a:solidFill>
                  <a:schemeClr val="tx1"/>
                </a:solidFill>
              </a:rPr>
              <a:t>δεκ</a:t>
            </a:r>
            <a:r>
              <a:rPr lang="el-GR" sz="4000" dirty="0" smtClean="0">
                <a:solidFill>
                  <a:schemeClr val="tx1"/>
                </a:solidFill>
              </a:rPr>
              <a:t> 70</a:t>
            </a:r>
          </a:p>
          <a:p>
            <a:endParaRPr lang="el-G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500174"/>
            <a:ext cx="8229600" cy="4809186"/>
          </a:xfrm>
        </p:spPr>
        <p:txBody>
          <a:bodyPr>
            <a:normAutofit/>
          </a:bodyPr>
          <a:lstStyle/>
          <a:p>
            <a:r>
              <a:rPr lang="el-GR" sz="3200" dirty="0" smtClean="0"/>
              <a:t>Στη Γαλλία τον 16</a:t>
            </a:r>
            <a:r>
              <a:rPr lang="el-GR" sz="3200" baseline="30000" dirty="0" smtClean="0"/>
              <a:t>ο</a:t>
            </a:r>
            <a:r>
              <a:rPr lang="el-GR" sz="3200" dirty="0" smtClean="0"/>
              <a:t> αιώνα ο βιασμός μιας πόρνης δεν αποτελούσε έγκλημα…</a:t>
            </a:r>
          </a:p>
          <a:p>
            <a:endParaRPr lang="el-GR" sz="3200" dirty="0" smtClean="0"/>
          </a:p>
          <a:p>
            <a:r>
              <a:rPr lang="el-GR" sz="3200" dirty="0" smtClean="0"/>
              <a:t>Σημαντικό έργο: Μ. Φουκώ, </a:t>
            </a:r>
            <a:r>
              <a:rPr lang="el-GR" sz="3200" i="1" dirty="0" smtClean="0"/>
              <a:t>Η γέννηση της </a:t>
            </a:r>
            <a:r>
              <a:rPr lang="el-GR" sz="3200" i="1" dirty="0" err="1" smtClean="0"/>
              <a:t>βιοπολιτικής</a:t>
            </a:r>
            <a:r>
              <a:rPr lang="el-GR" sz="3200" i="1" dirty="0" smtClean="0"/>
              <a:t>, Παραδόσεις στο Κολέγιο της Γαλλίας</a:t>
            </a:r>
            <a:r>
              <a:rPr lang="el-GR" sz="3200" dirty="0" smtClean="0"/>
              <a:t> (1978-1979, Αθήνα, </a:t>
            </a:r>
            <a:r>
              <a:rPr lang="el-GR" sz="3200" dirty="0" err="1" smtClean="0"/>
              <a:t>Πλέθρον</a:t>
            </a:r>
            <a:r>
              <a:rPr lang="el-GR" sz="3200" dirty="0" smtClean="0"/>
              <a:t>, 2012)</a:t>
            </a:r>
            <a:endParaRPr lang="el-G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42918"/>
          </a:xfrm>
        </p:spPr>
        <p:txBody>
          <a:bodyPr>
            <a:normAutofit fontScale="90000"/>
          </a:bodyPr>
          <a:lstStyle/>
          <a:p>
            <a:r>
              <a:rPr lang="el-GR" dirty="0" smtClean="0"/>
              <a:t>Η Μαύρη Αφροδίτη…</a:t>
            </a:r>
            <a:endParaRPr lang="el-GR" dirty="0"/>
          </a:p>
        </p:txBody>
      </p:sp>
      <p:sp>
        <p:nvSpPr>
          <p:cNvPr id="3" name="2 - Θέση περιεχομένου"/>
          <p:cNvSpPr>
            <a:spLocks noGrp="1"/>
          </p:cNvSpPr>
          <p:nvPr>
            <p:ph idx="1"/>
          </p:nvPr>
        </p:nvSpPr>
        <p:spPr>
          <a:xfrm>
            <a:off x="0" y="500042"/>
            <a:ext cx="9144000" cy="5643602"/>
          </a:xfrm>
        </p:spPr>
        <p:txBody>
          <a:bodyPr>
            <a:noAutofit/>
          </a:bodyPr>
          <a:lstStyle/>
          <a:p>
            <a:r>
              <a:rPr lang="el-GR" sz="2400" dirty="0" smtClean="0"/>
              <a:t>Το 19</a:t>
            </a:r>
            <a:r>
              <a:rPr lang="el-GR" sz="2400" baseline="30000" dirty="0" smtClean="0"/>
              <a:t>ο</a:t>
            </a:r>
            <a:r>
              <a:rPr lang="el-GR" sz="2400" dirty="0" smtClean="0"/>
              <a:t> αιώνα και η μαύρη Αφροδίτη. Το ζήτημα της </a:t>
            </a:r>
            <a:r>
              <a:rPr lang="el-GR" sz="2400" dirty="0" err="1" smtClean="0"/>
              <a:t>ανθρωποθέασης</a:t>
            </a:r>
            <a:r>
              <a:rPr lang="el-GR" sz="2400" dirty="0" smtClean="0"/>
              <a:t> και της θέασης της γυναικείας σεξουαλικότητας</a:t>
            </a:r>
          </a:p>
          <a:p>
            <a:r>
              <a:rPr lang="el-GR" sz="2400" dirty="0" smtClean="0"/>
              <a:t>Η </a:t>
            </a:r>
            <a:r>
              <a:rPr lang="el-GR" sz="2400" dirty="0" err="1" smtClean="0"/>
              <a:t>μυθοτερατολογία</a:t>
            </a:r>
            <a:endParaRPr lang="el-GR" sz="2400" dirty="0" smtClean="0"/>
          </a:p>
          <a:p>
            <a:r>
              <a:rPr lang="el-GR" sz="2400" dirty="0" smtClean="0"/>
              <a:t>Το πρόγραμμα ευγονικής που εφαρμόστηκε κατά τον Β παγκόσμιο</a:t>
            </a:r>
            <a:endParaRPr lang="en-US" sz="2400" dirty="0" smtClean="0"/>
          </a:p>
          <a:p>
            <a:r>
              <a:rPr lang="el-GR" sz="2400" dirty="0" smtClean="0"/>
              <a:t>Η συσχέτιση του ζωικού, ηθικά αχαλίνωτου και κοινωνικά ανεξέλεγκτου ερωτισμού με τις μαύρες γυναίκες είχε ξεκινήσει στη χριστιανική Δύση από τον Μεσαίωνα. </a:t>
            </a:r>
            <a:r>
              <a:rPr lang="el-GR" sz="2400" dirty="0" err="1" smtClean="0"/>
              <a:t>Ηδη</a:t>
            </a:r>
            <a:r>
              <a:rPr lang="el-GR" sz="2400" dirty="0" smtClean="0"/>
              <a:t> από τις πρώτες ανακαλύψεις «εξωτικών» φυλών που ζούσαν στη νότια Αφρική, οι Ευρωπαίοι εξερευνητές αποκόμισαν και μετέφεραν στη Δύση μια εντελώς διαστρεβλωμένη εικόνα των ιθαγενών, οι οποίοι, υποτίθεται ότι «εκ φύσεως» επιδίδονταν ασταμάτητα, και χωρίς κοινωνικές αναστολές, στις πιο ζωώδεις σεξουαλικές δραστηριότητες.</a:t>
            </a:r>
          </a:p>
          <a:p>
            <a:endParaRPr lang="el-GR" sz="24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857232"/>
            <a:ext cx="9144000" cy="6000768"/>
          </a:xfrm>
        </p:spPr>
        <p:txBody>
          <a:bodyPr>
            <a:noAutofit/>
          </a:bodyPr>
          <a:lstStyle/>
          <a:p>
            <a:endParaRPr lang="el-GR" sz="1800" dirty="0" smtClean="0"/>
          </a:p>
          <a:p>
            <a:pPr>
              <a:buNone/>
            </a:pPr>
            <a:r>
              <a:rPr lang="en-US" sz="2800" dirty="0" smtClean="0"/>
              <a:t>    O</a:t>
            </a:r>
            <a:r>
              <a:rPr lang="el-GR" sz="2800" dirty="0" smtClean="0"/>
              <a:t> μεγαλύτερος Γάλλος φυσιοδίφης του 18ου αιώνα, </a:t>
            </a:r>
            <a:r>
              <a:rPr lang="el-GR" sz="2800" dirty="0" err="1" smtClean="0"/>
              <a:t>Ζορζ</a:t>
            </a:r>
            <a:r>
              <a:rPr lang="el-GR" sz="2800" dirty="0" smtClean="0"/>
              <a:t> Λουί </a:t>
            </a:r>
            <a:r>
              <a:rPr lang="el-GR" sz="2800" dirty="0" err="1" smtClean="0"/>
              <a:t>Μπιφόν</a:t>
            </a:r>
            <a:r>
              <a:rPr lang="el-GR" sz="2800" dirty="0" smtClean="0"/>
              <a:t>, ήταν απολύτως πεπεισμένος για τις «ασυγκράτητες ερωτικές ορέξεις των μαύρων, που αρμόζουν σε πιθήκους», όπως γράφει ο ίδιος. Θα υποστηρίξει μάλιστα ότι τέτοιες ζωώδεις ερωτικές ορμές ωθούν τις νέγρες να ζευγαρώνουν ακόμη και με πιθήκους. Και θα ήταν σφάλμα να πιστέψει κανείς ότι επιστημονικοφανείς απόψεις όπως αυτές του </a:t>
            </a:r>
            <a:r>
              <a:rPr lang="el-GR" sz="2800" dirty="0" err="1" smtClean="0"/>
              <a:t>Μπιφόν</a:t>
            </a:r>
            <a:r>
              <a:rPr lang="el-GR" sz="2800" dirty="0" smtClean="0"/>
              <a:t> αποτελούσαν εξαίρεση ή μειοψηφία στο πλαίσιο της δυτικής σκέψης κατά τον 18ο και τον 19ο αιώνα.</a:t>
            </a:r>
          </a:p>
          <a:p>
            <a:endParaRPr lang="el-GR" sz="2800" dirty="0" smtClean="0"/>
          </a:p>
          <a:p>
            <a:pPr>
              <a:buNone/>
            </a:pPr>
            <a:endParaRPr lang="el-GR" sz="2100" dirty="0" smtClean="0"/>
          </a:p>
          <a:p>
            <a:endParaRPr lang="el-GR" sz="2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14290"/>
            <a:ext cx="8229600" cy="6240518"/>
          </a:xfrm>
        </p:spPr>
        <p:txBody>
          <a:bodyPr>
            <a:noAutofit/>
          </a:bodyPr>
          <a:lstStyle/>
          <a:p>
            <a:pPr>
              <a:buNone/>
            </a:pPr>
            <a:r>
              <a:rPr lang="el-GR" sz="2600" dirty="0" smtClean="0"/>
              <a:t>   </a:t>
            </a:r>
            <a:r>
              <a:rPr lang="en-US" sz="2600" dirty="0" smtClean="0"/>
              <a:t> </a:t>
            </a:r>
            <a:r>
              <a:rPr lang="el-GR" sz="2600" dirty="0" smtClean="0"/>
              <a:t>Όπως αποκάλυψαν μετέπειτα ανθρωπολογικές και εθνογραφικές έρευνες, οι «επιστημονικές» απόψεις εκείνης της εποχής μάς λένε πολύ περισσότερα για τα </a:t>
            </a:r>
            <a:r>
              <a:rPr lang="el-GR" sz="2600" dirty="0" err="1" smtClean="0"/>
              <a:t>σεξοφοβικά</a:t>
            </a:r>
            <a:r>
              <a:rPr lang="el-GR" sz="2600" dirty="0" smtClean="0"/>
              <a:t> ήθη και τους περιορισμούς των Δυτικών παρατηρητών παρά για την πραγματική ερωτική συμπεριφορά των ιθαγενών, η οποία, όντας εντελώς ακατανόητη τότε, θεωρήθηκε εσφαλμένα ως απολύτως ανορθολογική ή και... ζωώδης. Είναι πάντως αξιοπερίεργη η εμμονή της δυτικής σκέψης σε αυτή την πολιτισμική προκατάληψη απέναντι στους «άλλους», τους «διαφορετικούς» από εμάς: μέχρι τις αρχές του 20ού αιώνα ο «ζωώδης» ερωτισμός των νέγρων υπήρξε αναμφίβολα ένα από τα πιο δημοφιλή μυθεύματα που επινόησαν οι λευκοί άνθρωποι!</a:t>
            </a:r>
            <a:endParaRPr lang="el-GR" sz="2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Διαφήμιση του 1895…</a:t>
            </a:r>
            <a:endParaRPr lang="el-GR" dirty="0"/>
          </a:p>
        </p:txBody>
      </p:sp>
      <p:pic>
        <p:nvPicPr>
          <p:cNvPr id="1026" name="Picture 2" descr="C:\Users\Χρήστης\Desktop\ΣΩΜΑΤΑ\images.jpg"/>
          <p:cNvPicPr>
            <a:picLocks noGrp="1" noChangeAspect="1" noChangeArrowheads="1"/>
          </p:cNvPicPr>
          <p:nvPr>
            <p:ph idx="1"/>
          </p:nvPr>
        </p:nvPicPr>
        <p:blipFill>
          <a:blip r:embed="rId2"/>
          <a:srcRect/>
          <a:stretch>
            <a:fillRect/>
          </a:stretch>
        </p:blipFill>
        <p:spPr bwMode="auto">
          <a:xfrm>
            <a:off x="1357290" y="1428736"/>
            <a:ext cx="6286544" cy="521497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Μαύρη Αφροδίτη…</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b="1" dirty="0" smtClean="0"/>
              <a:t>    </a:t>
            </a:r>
            <a:r>
              <a:rPr lang="el-GR" dirty="0" smtClean="0"/>
              <a:t>Βασιλική Ακαδημία Ιατρικής, 1817. Ο γάλλος ανατόμος </a:t>
            </a:r>
            <a:r>
              <a:rPr lang="el-GR" dirty="0" err="1" smtClean="0"/>
              <a:t>Ζορζ</a:t>
            </a:r>
            <a:r>
              <a:rPr lang="el-GR" dirty="0" smtClean="0"/>
              <a:t> </a:t>
            </a:r>
            <a:r>
              <a:rPr lang="el-GR" dirty="0" err="1" smtClean="0"/>
              <a:t>Κιβιέ</a:t>
            </a:r>
            <a:r>
              <a:rPr lang="el-GR" dirty="0" smtClean="0"/>
              <a:t> παρουσιάζει στους συναδέλφους του το ακριβές ομοίωμα μιας μαύρης γυναίκας από τη Ν. Αφρική. Η γυναίκα αυτή, που όταν ζούσε ονομαζόταν </a:t>
            </a:r>
            <a:r>
              <a:rPr lang="el-GR" dirty="0" err="1" smtClean="0"/>
              <a:t>Σάαρτζι</a:t>
            </a:r>
            <a:r>
              <a:rPr lang="el-GR" dirty="0" smtClean="0"/>
              <a:t> </a:t>
            </a:r>
            <a:r>
              <a:rPr lang="el-GR" dirty="0" err="1" smtClean="0"/>
              <a:t>Μπάρτμαν</a:t>
            </a:r>
            <a:r>
              <a:rPr lang="el-GR" dirty="0" smtClean="0"/>
              <a:t> αλλά έμεινε γνωστή ως «</a:t>
            </a:r>
            <a:r>
              <a:rPr lang="el-GR" dirty="0" err="1" smtClean="0"/>
              <a:t>Hottentot</a:t>
            </a:r>
            <a:r>
              <a:rPr lang="el-GR" dirty="0" smtClean="0"/>
              <a:t> </a:t>
            </a:r>
            <a:r>
              <a:rPr lang="el-GR" dirty="0" err="1" smtClean="0"/>
              <a:t>Venus</a:t>
            </a:r>
            <a:r>
              <a:rPr lang="el-GR" dirty="0" smtClean="0"/>
              <a:t>» (Αφροδίτη των Οτεντότων), είχε τεράστιους γλουτούς (στεατοπυγία) και υπερμεγέθη γεννητικά όργανα που κατέληγαν σε δύο αποφύσεις (</a:t>
            </a:r>
            <a:r>
              <a:rPr lang="el-GR" dirty="0" err="1" smtClean="0"/>
              <a:t>μακρονυμφία</a:t>
            </a:r>
            <a:r>
              <a:rPr lang="el-GR" dirty="0" smtClean="0"/>
              <a:t>)</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50" name="Picture 2" descr="C:\Users\Χρήστης\Desktop\ΣΩΜΑΤΑ\4469d507ab6a051bb734200ae39871af.jpg"/>
          <p:cNvPicPr>
            <a:picLocks noGrp="1" noChangeAspect="1" noChangeArrowheads="1"/>
          </p:cNvPicPr>
          <p:nvPr>
            <p:ph idx="1"/>
          </p:nvPr>
        </p:nvPicPr>
        <p:blipFill>
          <a:blip r:embed="rId2"/>
          <a:srcRect/>
          <a:stretch>
            <a:fillRect/>
          </a:stretch>
        </p:blipFill>
        <p:spPr bwMode="auto">
          <a:xfrm>
            <a:off x="500034" y="214290"/>
            <a:ext cx="8286807" cy="64294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Χρήστης\Desktop\ΣΩΜΑΤΑ\Venus Hottentote.jpg"/>
          <p:cNvPicPr>
            <a:picLocks noGrp="1" noChangeAspect="1" noChangeArrowheads="1"/>
          </p:cNvPicPr>
          <p:nvPr>
            <p:ph idx="1"/>
          </p:nvPr>
        </p:nvPicPr>
        <p:blipFill>
          <a:blip r:embed="rId2"/>
          <a:srcRect/>
          <a:stretch>
            <a:fillRect/>
          </a:stretch>
        </p:blipFill>
        <p:spPr bwMode="auto">
          <a:xfrm>
            <a:off x="428596" y="357166"/>
            <a:ext cx="8286808" cy="595155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Χρήστης\Desktop\ΣΩΜΑΤΑ\Picture-125-130x300.png"/>
          <p:cNvPicPr>
            <a:picLocks noGrp="1" noChangeAspect="1" noChangeArrowheads="1"/>
          </p:cNvPicPr>
          <p:nvPr>
            <p:ph idx="1"/>
          </p:nvPr>
        </p:nvPicPr>
        <p:blipFill>
          <a:blip r:embed="rId2"/>
          <a:srcRect/>
          <a:stretch>
            <a:fillRect/>
          </a:stretch>
        </p:blipFill>
        <p:spPr bwMode="auto">
          <a:xfrm>
            <a:off x="2000232" y="714356"/>
            <a:ext cx="5000660" cy="557216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descr="C:\Users\Χρήστης\Desktop\ΣΩΜΑΤΑ\1030054.jpg"/>
          <p:cNvPicPr>
            <a:picLocks noGrp="1" noChangeAspect="1" noChangeArrowheads="1"/>
          </p:cNvPicPr>
          <p:nvPr>
            <p:ph idx="1"/>
          </p:nvPr>
        </p:nvPicPr>
        <p:blipFill>
          <a:blip r:embed="rId2"/>
          <a:srcRect/>
          <a:stretch>
            <a:fillRect/>
          </a:stretch>
        </p:blipFill>
        <p:spPr bwMode="auto">
          <a:xfrm>
            <a:off x="457200" y="500042"/>
            <a:ext cx="8229600" cy="58579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Γράφει…</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a:t>
            </a:r>
            <a:r>
              <a:rPr lang="el-GR" dirty="0" err="1" smtClean="0"/>
              <a:t>Ό,τι</a:t>
            </a:r>
            <a:r>
              <a:rPr lang="el-GR" dirty="0" smtClean="0"/>
              <a:t> δεν ευθυγραμμίζεται  με την αναπαραγωγή δεν έχει που να καταφύγει, δεν έχει φωνή. Είναι κυνηγημένο, απαρνημένο, καταδικασμένο στη σιωπή»</a:t>
            </a:r>
          </a:p>
          <a:p>
            <a:r>
              <a:rPr lang="el-GR" dirty="0" smtClean="0"/>
              <a:t>«Καταστολή, εξαφάνιση αλλά και αποσιώπηση μέσα στην κουτσή λογική και υποκρισία των αστικών μας κοινωνιών» </a:t>
            </a:r>
          </a:p>
          <a:p>
            <a:pPr>
              <a:buNone/>
            </a:pPr>
            <a:r>
              <a:rPr lang="el-GR" dirty="0" smtClean="0"/>
              <a:t>    Έναρξη της εποχής της καταστολής τον 17</a:t>
            </a:r>
            <a:r>
              <a:rPr lang="el-GR" baseline="30000" dirty="0" smtClean="0"/>
              <a:t>ο</a:t>
            </a:r>
            <a:r>
              <a:rPr lang="el-GR" dirty="0" smtClean="0"/>
              <a:t> αιώνα. Συμπίπτει με την ανάπτυξη του καπιταλισμού και την εδραίωση του αστικού καθεστώτος.</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85728"/>
            <a:ext cx="9144000" cy="6572272"/>
          </a:xfrm>
        </p:spPr>
        <p:txBody>
          <a:bodyPr>
            <a:normAutofit fontScale="70000" lnSpcReduction="20000"/>
          </a:bodyPr>
          <a:lstStyle/>
          <a:p>
            <a:r>
              <a:rPr lang="el-GR" dirty="0" smtClean="0"/>
              <a:t>Μετά το θάνατό της στο Παρίσι το 1815, σε ηλικία μόλις 25 ετών από μολυσματική ασθένεια, το πτώμα της </a:t>
            </a:r>
            <a:r>
              <a:rPr lang="el-GR" dirty="0" err="1" smtClean="0"/>
              <a:t>Σάαρτζι</a:t>
            </a:r>
            <a:r>
              <a:rPr lang="el-GR" dirty="0" smtClean="0"/>
              <a:t> </a:t>
            </a:r>
            <a:r>
              <a:rPr lang="el-GR" dirty="0" err="1" smtClean="0"/>
              <a:t>Μπάρτμαν</a:t>
            </a:r>
            <a:r>
              <a:rPr lang="el-GR" dirty="0" smtClean="0"/>
              <a:t> υποβάλλεται σε εξονυχιστική έρευνα από τον Γάλλο ανατόμο Ντε </a:t>
            </a:r>
            <a:r>
              <a:rPr lang="el-GR" dirty="0" err="1" smtClean="0"/>
              <a:t>Μπλενβίλ</a:t>
            </a:r>
            <a:r>
              <a:rPr lang="el-GR" dirty="0" smtClean="0"/>
              <a:t> (</a:t>
            </a:r>
            <a:r>
              <a:rPr lang="el-GR" dirty="0" err="1" smtClean="0"/>
              <a:t>Henri</a:t>
            </a:r>
            <a:r>
              <a:rPr lang="el-GR" dirty="0" smtClean="0"/>
              <a:t> </a:t>
            </a:r>
            <a:r>
              <a:rPr lang="el-GR" dirty="0" err="1" smtClean="0"/>
              <a:t>Marie</a:t>
            </a:r>
            <a:r>
              <a:rPr lang="el-GR" dirty="0" smtClean="0"/>
              <a:t> </a:t>
            </a:r>
            <a:r>
              <a:rPr lang="el-GR" dirty="0" err="1" smtClean="0"/>
              <a:t>de</a:t>
            </a:r>
            <a:r>
              <a:rPr lang="el-GR" dirty="0" smtClean="0"/>
              <a:t> </a:t>
            </a:r>
            <a:r>
              <a:rPr lang="el-GR" dirty="0" err="1" smtClean="0"/>
              <a:t>Blainville</a:t>
            </a:r>
            <a:r>
              <a:rPr lang="el-GR" dirty="0" smtClean="0"/>
              <a:t>) και κατόπιν από τον </a:t>
            </a:r>
            <a:r>
              <a:rPr lang="el-GR" dirty="0" err="1" smtClean="0"/>
              <a:t>Ζορζ</a:t>
            </a:r>
            <a:r>
              <a:rPr lang="el-GR" dirty="0" smtClean="0"/>
              <a:t> </a:t>
            </a:r>
            <a:r>
              <a:rPr lang="el-GR" dirty="0" err="1" smtClean="0"/>
              <a:t>Κιβιέ</a:t>
            </a:r>
            <a:r>
              <a:rPr lang="el-GR" dirty="0" smtClean="0"/>
              <a:t> (</a:t>
            </a:r>
            <a:r>
              <a:rPr lang="el-GR" dirty="0" err="1" smtClean="0"/>
              <a:t>Georges</a:t>
            </a:r>
            <a:r>
              <a:rPr lang="el-GR" dirty="0" smtClean="0"/>
              <a:t> </a:t>
            </a:r>
            <a:r>
              <a:rPr lang="el-GR" dirty="0" err="1" smtClean="0"/>
              <a:t>Cuvier</a:t>
            </a:r>
            <a:r>
              <a:rPr lang="el-GR" dirty="0" smtClean="0"/>
              <a:t>), τον πιο διάσημο Γάλλο ανατόμο, παλαιοντολόγο και φυσιοδίφη της εποχής.</a:t>
            </a:r>
          </a:p>
          <a:p>
            <a:endParaRPr lang="el-GR" dirty="0" smtClean="0"/>
          </a:p>
          <a:p>
            <a:r>
              <a:rPr lang="el-GR" dirty="0" smtClean="0"/>
              <a:t>Τα συμπεράσματα του </a:t>
            </a:r>
            <a:r>
              <a:rPr lang="el-GR" dirty="0" err="1" smtClean="0"/>
              <a:t>Κιβιέ</a:t>
            </a:r>
            <a:r>
              <a:rPr lang="el-GR" dirty="0" smtClean="0"/>
              <a:t> δημοσιεύτηκαν σε μια ειδική μονογραφία το 1817. Συγκρίνοντας κάποια ανατομικά χαρακτηριστικά της </a:t>
            </a:r>
            <a:r>
              <a:rPr lang="el-GR" dirty="0" err="1" smtClean="0"/>
              <a:t>Σάαρτζι</a:t>
            </a:r>
            <a:r>
              <a:rPr lang="el-GR" dirty="0" smtClean="0"/>
              <a:t> με αυτά των ουραγκοτάγκων, ο επιφανής ανατόμος κατέληξε στο προβλέψιμο συμπέρασμα ότι τόσο η πεπλατυσμένη μύτη, ο σχετικά μικρός εγκέφαλος, κυρίως όμως οι ογκώδεις γλουτοί (στεατοπυγία) και τα υπερμεγέθη προεξέχοντα εξωτερικά γεννητικά της όργανα υποδείκνυαν μια στενότερη συγγένεια με τα ανώτερα πρωτεύοντα (όπως οι ουραγκοτάγκοι) παρά με τους ανθρώπους.</a:t>
            </a:r>
          </a:p>
          <a:p>
            <a:pPr>
              <a:buNone/>
            </a:pPr>
            <a:endParaRPr lang="el-GR" dirty="0" smtClean="0"/>
          </a:p>
          <a:p>
            <a:r>
              <a:rPr lang="el-GR" dirty="0" smtClean="0"/>
              <a:t>Κοντολογίς, σύμφωνα με τον </a:t>
            </a:r>
            <a:r>
              <a:rPr lang="el-GR" dirty="0" err="1" smtClean="0"/>
              <a:t>Κιβιέ</a:t>
            </a:r>
            <a:r>
              <a:rPr lang="el-GR" dirty="0" smtClean="0"/>
              <a:t> και τους συναδέλφους του, η «Αφροδίτη των Οτεντότων» βρισκόταν στο κατώτερο σκαλοπάτι της εξελικτικής κλίμακας που οδηγεί από τον πίθηκο στον άνθρωπο. Και μολονότι εμφανώς διέθετε ανθρώπινη συνείδηση, συναισθήματα και ικανότητα λόγου, ελάχιστα μόνο διέφερε από τους πιθήκους, σύμφωνα με τον διαπρεπή επιστήμονα!</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2984"/>
            <a:ext cx="8229600" cy="274654"/>
          </a:xfrm>
        </p:spPr>
        <p:txBody>
          <a:bodyPr>
            <a:noAutofit/>
          </a:bodyPr>
          <a:lstStyle/>
          <a:p>
            <a:r>
              <a:rPr lang="el-GR" sz="3200" dirty="0" err="1" smtClean="0"/>
              <a:t>Τζανάκη</a:t>
            </a:r>
            <a:r>
              <a:rPr lang="el-GR" sz="3200" dirty="0" smtClean="0"/>
              <a:t> Δ., 2016, </a:t>
            </a:r>
            <a:r>
              <a:rPr lang="el-GR" sz="3200" i="1" dirty="0" smtClean="0"/>
              <a:t>Ιστορία της [μη] κανονικότητας. Εισαγωγή στην ιστορία του </a:t>
            </a:r>
            <a:r>
              <a:rPr lang="el-GR" sz="3200" i="1" dirty="0" err="1" smtClean="0"/>
              <a:t>εκθηλυσμού</a:t>
            </a:r>
            <a:r>
              <a:rPr lang="el-GR" sz="3200" i="1" dirty="0" smtClean="0"/>
              <a:t>, της υστερίας, του αυνανισμού και της πορνείας στον Μεσοπόλεμο</a:t>
            </a:r>
            <a:endParaRPr lang="el-GR" sz="3200" i="1" dirty="0"/>
          </a:p>
        </p:txBody>
      </p:sp>
      <p:sp>
        <p:nvSpPr>
          <p:cNvPr id="3" name="2 - Θέση περιεχομένου"/>
          <p:cNvSpPr>
            <a:spLocks noGrp="1"/>
          </p:cNvSpPr>
          <p:nvPr>
            <p:ph idx="1"/>
          </p:nvPr>
        </p:nvSpPr>
        <p:spPr>
          <a:xfrm>
            <a:off x="457200" y="2571744"/>
            <a:ext cx="8229600" cy="4286256"/>
          </a:xfrm>
        </p:spPr>
        <p:txBody>
          <a:bodyPr>
            <a:normAutofit fontScale="92500" lnSpcReduction="10000"/>
          </a:bodyPr>
          <a:lstStyle/>
          <a:p>
            <a:r>
              <a:rPr lang="el-GR" dirty="0" err="1" smtClean="0"/>
              <a:t>Μωυσίδης</a:t>
            </a:r>
            <a:r>
              <a:rPr lang="el-GR" dirty="0" smtClean="0"/>
              <a:t>, Μ., 1922,</a:t>
            </a:r>
            <a:r>
              <a:rPr lang="el-GR" i="1" dirty="0" smtClean="0"/>
              <a:t> Η γυνή. Το σώμα και το πνεύμα της γυναικός, </a:t>
            </a:r>
            <a:r>
              <a:rPr lang="el-GR" dirty="0" smtClean="0"/>
              <a:t>Αθήνα</a:t>
            </a:r>
          </a:p>
          <a:p>
            <a:endParaRPr lang="el-GR" dirty="0" smtClean="0"/>
          </a:p>
          <a:p>
            <a:pPr>
              <a:buNone/>
            </a:pPr>
            <a:r>
              <a:rPr lang="el-GR" i="1" dirty="0" smtClean="0"/>
              <a:t>    «Η υστερική κρίνει σχεδόν πάντοτε κατά την καρδία της, κατά το αίσθημά της. Οι νόμοι και οι διατάξεις προκαλούν εις αυτήν </a:t>
            </a:r>
            <a:r>
              <a:rPr lang="el-GR" i="1" dirty="0" err="1" smtClean="0"/>
              <a:t>αποτροπιασμόν</a:t>
            </a:r>
            <a:r>
              <a:rPr lang="el-GR" i="1" dirty="0" smtClean="0"/>
              <a:t>…</a:t>
            </a:r>
          </a:p>
          <a:p>
            <a:pPr>
              <a:buNone/>
            </a:pPr>
            <a:r>
              <a:rPr lang="el-GR" i="1" dirty="0" smtClean="0"/>
              <a:t>    Οι αδυναμίες της γυναίκας οφείλονται προ πάντων στον Δαίμονα των Ιερών Ενστίκτων που έβαλε μέσα μας η Φύση….»</a:t>
            </a:r>
          </a:p>
          <a:p>
            <a:pPr>
              <a:buNone/>
            </a:pP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Ακροβατώντας </a:t>
            </a:r>
            <a:r>
              <a:rPr lang="el-GR" dirty="0" err="1" smtClean="0"/>
              <a:t>έμφυλα</a:t>
            </a:r>
            <a:r>
              <a:rPr lang="el-GR" dirty="0" smtClean="0"/>
              <a:t> με την ηθική στον μεσοπόλεμο</a:t>
            </a:r>
            <a:endParaRPr lang="el-GR" dirty="0"/>
          </a:p>
        </p:txBody>
      </p:sp>
      <p:sp>
        <p:nvSpPr>
          <p:cNvPr id="3" name="2 - Θέση περιεχομένου"/>
          <p:cNvSpPr>
            <a:spLocks noGrp="1"/>
          </p:cNvSpPr>
          <p:nvPr>
            <p:ph idx="1"/>
          </p:nvPr>
        </p:nvSpPr>
        <p:spPr>
          <a:xfrm>
            <a:off x="0" y="1785926"/>
            <a:ext cx="9144000" cy="5072074"/>
          </a:xfrm>
        </p:spPr>
        <p:txBody>
          <a:bodyPr>
            <a:normAutofit lnSpcReduction="10000"/>
          </a:bodyPr>
          <a:lstStyle/>
          <a:p>
            <a:r>
              <a:rPr lang="el-GR" dirty="0" smtClean="0"/>
              <a:t>Το κεφάλαιο θα μπορούσε να ξεκινήσει από τη φράση της γιατρού και πρώτης υφηγήτριας στην ιατρική σχολή, Άννας </a:t>
            </a:r>
            <a:r>
              <a:rPr lang="el-GR" dirty="0" err="1" smtClean="0"/>
              <a:t>Κατσίγρα</a:t>
            </a:r>
            <a:r>
              <a:rPr lang="el-GR" dirty="0" smtClean="0"/>
              <a:t> (1877-1962) «κι έτσι ο άνθρωπος, ο ενστικτώδης, ο άνθρωπος-ζώο </a:t>
            </a:r>
            <a:r>
              <a:rPr lang="el-GR" dirty="0" err="1" smtClean="0"/>
              <a:t>μεταβάλεται</a:t>
            </a:r>
            <a:r>
              <a:rPr lang="el-GR" dirty="0" smtClean="0"/>
              <a:t> λίγο-λίγο σε άνθρωπο διανοούμενο, δημιουργό της τύχης του και του μέλλοντός του. Ώστε ο μόνος σωστός δρόμος που τον ξεχωρίζει από τα ζώα είναι ότι: ο άνθρωπος είναι </a:t>
            </a:r>
            <a:r>
              <a:rPr lang="el-GR" dirty="0" err="1" smtClean="0"/>
              <a:t>ζώον</a:t>
            </a:r>
            <a:r>
              <a:rPr lang="el-GR" dirty="0" smtClean="0"/>
              <a:t> </a:t>
            </a:r>
            <a:r>
              <a:rPr lang="el-GR" dirty="0" err="1" smtClean="0"/>
              <a:t>επιστημονικόν</a:t>
            </a:r>
            <a:r>
              <a:rPr lang="el-GR" dirty="0" smtClean="0"/>
              <a:t>». Η </a:t>
            </a:r>
            <a:r>
              <a:rPr lang="el-GR" dirty="0" err="1" smtClean="0"/>
              <a:t>Κατσίγρα</a:t>
            </a:r>
            <a:r>
              <a:rPr lang="el-GR" dirty="0" smtClean="0"/>
              <a:t> είχε διατυπώσει αυτές τις φράσεις το 1935 στο βιβλίο της με τίτλο </a:t>
            </a:r>
            <a:r>
              <a:rPr lang="el-GR" i="1" dirty="0" smtClean="0"/>
              <a:t>Γενετήσια Αγωγή. Έρως-Γάμος…</a:t>
            </a:r>
            <a:endParaRPr lang="el-GR"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85728"/>
            <a:ext cx="8229600" cy="6429420"/>
          </a:xfrm>
        </p:spPr>
        <p:txBody>
          <a:bodyPr>
            <a:normAutofit fontScale="92500" lnSpcReduction="10000"/>
          </a:bodyPr>
          <a:lstStyle/>
          <a:p>
            <a:r>
              <a:rPr lang="el-GR" sz="3600" dirty="0" smtClean="0"/>
              <a:t>Σοδομία, σαπφισμός, νυμφομανία, υστερία και εκθήλυνση!!!</a:t>
            </a:r>
          </a:p>
          <a:p>
            <a:pPr>
              <a:buNone/>
            </a:pPr>
            <a:endParaRPr lang="el-GR" sz="3600" dirty="0" smtClean="0"/>
          </a:p>
          <a:p>
            <a:r>
              <a:rPr lang="el-GR" sz="3600" dirty="0" smtClean="0"/>
              <a:t>Τα άσυλα και το ανήθικο, υστερικό σώμα της διαζευγμένης: η περίπτωση της Π. Δέλτα</a:t>
            </a:r>
          </a:p>
          <a:p>
            <a:pPr>
              <a:buNone/>
            </a:pPr>
            <a:endParaRPr lang="el-GR" sz="3600" dirty="0" smtClean="0"/>
          </a:p>
          <a:p>
            <a:r>
              <a:rPr lang="el-GR" sz="3600" dirty="0" smtClean="0"/>
              <a:t>Διεθνή συνέδρια ηθικής (1923, Γ Συνέδριο Ηθικής Αγωγής στη Γενεύη, Διεθνές συνέδριο της Διεθνούς ενώσεως για τη Γυναικεία Ψήφο, το 1923)</a:t>
            </a:r>
            <a:endParaRPr lang="el-GR"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71546"/>
          </a:xfrm>
        </p:spPr>
        <p:txBody>
          <a:bodyPr>
            <a:normAutofit/>
          </a:bodyPr>
          <a:lstStyle/>
          <a:p>
            <a:r>
              <a:rPr lang="el-GR" sz="3200" dirty="0" smtClean="0"/>
              <a:t>Φύση- Βιολογία – Κοινωνία? Όχι ευχαριστώ δε θα πάρω…</a:t>
            </a:r>
            <a:endParaRPr lang="el-GR" sz="3200" dirty="0"/>
          </a:p>
        </p:txBody>
      </p:sp>
      <p:sp>
        <p:nvSpPr>
          <p:cNvPr id="3" name="2 - Θέση περιεχομένου"/>
          <p:cNvSpPr>
            <a:spLocks noGrp="1"/>
          </p:cNvSpPr>
          <p:nvPr>
            <p:ph idx="1"/>
          </p:nvPr>
        </p:nvSpPr>
        <p:spPr>
          <a:xfrm>
            <a:off x="0" y="1000108"/>
            <a:ext cx="9144000" cy="5857892"/>
          </a:xfrm>
        </p:spPr>
        <p:txBody>
          <a:bodyPr>
            <a:noAutofit/>
          </a:bodyPr>
          <a:lstStyle/>
          <a:p>
            <a:r>
              <a:rPr lang="en-US" sz="2400" dirty="0" smtClean="0"/>
              <a:t>Butler J, 1990,</a:t>
            </a:r>
            <a:r>
              <a:rPr lang="en-US" sz="2400" i="1" dirty="0" smtClean="0"/>
              <a:t> Gender Trouble: Feminism and the subversion of identity</a:t>
            </a:r>
            <a:r>
              <a:rPr lang="el-GR" sz="2400" i="1" dirty="0" smtClean="0"/>
              <a:t>. </a:t>
            </a:r>
            <a:r>
              <a:rPr lang="el-GR" sz="2400" dirty="0" smtClean="0"/>
              <a:t>Αναταραχή φύλου, αποδόμηση των θεωριών κατασκευής. Το φύλο ως </a:t>
            </a:r>
            <a:r>
              <a:rPr lang="el-GR" sz="2400" dirty="0" err="1" smtClean="0"/>
              <a:t>αποφυσικοποιημένη</a:t>
            </a:r>
            <a:r>
              <a:rPr lang="el-GR" sz="2400" dirty="0" smtClean="0"/>
              <a:t>, πολιτική κατηγορία</a:t>
            </a:r>
            <a:endParaRPr lang="en-US" sz="2400" i="1" dirty="0" smtClean="0"/>
          </a:p>
          <a:p>
            <a:r>
              <a:rPr lang="el-GR" sz="2400" dirty="0" smtClean="0"/>
              <a:t>Αποσυναρμολόγηση της κανονικότητας/ θεωρίες κοινωνικής κατασκευής/ φαινομενολογία (</a:t>
            </a:r>
            <a:r>
              <a:rPr lang="en-US" sz="2400" dirty="0" smtClean="0"/>
              <a:t>Berger and </a:t>
            </a:r>
            <a:r>
              <a:rPr lang="en-US" sz="2400" dirty="0" err="1" smtClean="0"/>
              <a:t>Luckmann</a:t>
            </a:r>
            <a:r>
              <a:rPr lang="en-US" sz="2400" dirty="0" smtClean="0"/>
              <a:t>, 1966,</a:t>
            </a:r>
            <a:r>
              <a:rPr lang="en-US" sz="2400" i="1" dirty="0" smtClean="0"/>
              <a:t>The Cultural Construction of Reality</a:t>
            </a:r>
            <a:r>
              <a:rPr lang="en-US" sz="2400" dirty="0" smtClean="0"/>
              <a:t>)</a:t>
            </a:r>
            <a:endParaRPr lang="el-GR" sz="2400" dirty="0" smtClean="0"/>
          </a:p>
          <a:p>
            <a:r>
              <a:rPr lang="el-GR" sz="2400" dirty="0" err="1" smtClean="0"/>
              <a:t>Εννοιολόγηση</a:t>
            </a:r>
            <a:r>
              <a:rPr lang="el-GR" sz="2400" dirty="0" smtClean="0"/>
              <a:t> του φύλου ως </a:t>
            </a:r>
            <a:r>
              <a:rPr lang="el-GR" sz="2400" dirty="0" err="1" smtClean="0"/>
              <a:t>επιτελεστικού</a:t>
            </a:r>
            <a:r>
              <a:rPr lang="el-GR" sz="2400" dirty="0" smtClean="0"/>
              <a:t> αποτελέσματος. Τάση αποδόμησης της ταυτότητας πέρα από δυικές </a:t>
            </a:r>
            <a:r>
              <a:rPr lang="el-GR" sz="2400" dirty="0" err="1" smtClean="0"/>
              <a:t>έμφυλες</a:t>
            </a:r>
            <a:r>
              <a:rPr lang="el-GR" sz="2400" dirty="0" smtClean="0"/>
              <a:t> λογικές</a:t>
            </a:r>
          </a:p>
          <a:p>
            <a:r>
              <a:rPr lang="el-GR" sz="2400" dirty="0" err="1" smtClean="0"/>
              <a:t>Μεταδομιστική</a:t>
            </a:r>
            <a:r>
              <a:rPr lang="el-GR" sz="2400" dirty="0" smtClean="0"/>
              <a:t> φεμινιστική θεωρία και </a:t>
            </a:r>
            <a:r>
              <a:rPr lang="en-US" sz="2400" dirty="0" smtClean="0"/>
              <a:t>queer theory: </a:t>
            </a:r>
            <a:r>
              <a:rPr lang="el-GR" sz="2400" dirty="0" smtClean="0"/>
              <a:t>οι </a:t>
            </a:r>
            <a:r>
              <a:rPr lang="el-GR" sz="2400" dirty="0" err="1" smtClean="0"/>
              <a:t>έμφυλες</a:t>
            </a:r>
            <a:r>
              <a:rPr lang="el-GR" sz="2400" dirty="0" smtClean="0"/>
              <a:t> ταυτότητες δεν αποτελούν αμετάκλητες ιδιότητες αλλά </a:t>
            </a:r>
            <a:r>
              <a:rPr lang="el-GR" sz="2400" dirty="0" err="1" smtClean="0"/>
              <a:t>αμφίλογες</a:t>
            </a:r>
            <a:r>
              <a:rPr lang="el-GR" sz="2400" dirty="0" smtClean="0"/>
              <a:t>, </a:t>
            </a:r>
            <a:r>
              <a:rPr lang="el-GR" sz="2400" dirty="0" err="1" smtClean="0"/>
              <a:t>ενδεχομενικές</a:t>
            </a:r>
            <a:r>
              <a:rPr lang="el-GR" sz="2400" dirty="0" smtClean="0"/>
              <a:t> επιτελέσεις. Δεν αρνείται την ύπαρξη βιολογικών διαφορών, ούτε αποκηρύσσει τη σωματική υλικότητα !</a:t>
            </a:r>
            <a:endParaRPr lang="el-G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γυναίκες καμηλοπαρδάλεις</a:t>
            </a:r>
            <a:endParaRPr lang="el-GR" dirty="0"/>
          </a:p>
        </p:txBody>
      </p:sp>
      <p:sp>
        <p:nvSpPr>
          <p:cNvPr id="3" name="2 - Θέση περιεχομένου"/>
          <p:cNvSpPr>
            <a:spLocks noGrp="1"/>
          </p:cNvSpPr>
          <p:nvPr>
            <p:ph idx="1"/>
          </p:nvPr>
        </p:nvSpPr>
        <p:spPr>
          <a:xfrm>
            <a:off x="0" y="1571612"/>
            <a:ext cx="8686800" cy="4883196"/>
          </a:xfrm>
        </p:spPr>
        <p:txBody>
          <a:bodyPr>
            <a:noAutofit/>
          </a:bodyPr>
          <a:lstStyle/>
          <a:p>
            <a:r>
              <a:rPr lang="el-GR" sz="2200" dirty="0" smtClean="0"/>
              <a:t>Τα «δαχτυλίδια» που φορούν γυναίκες από την ηλικία ακόμη και των πέντε ετών στην πολιτεία </a:t>
            </a:r>
            <a:r>
              <a:rPr lang="el-GR" sz="2200" dirty="0" err="1" smtClean="0"/>
              <a:t>Καγιάν</a:t>
            </a:r>
            <a:r>
              <a:rPr lang="el-GR" sz="2200" dirty="0" smtClean="0"/>
              <a:t> της Ανατολικής Βιρμανίας δίνουν την αίσθηση ενός μακρύτερου, τεντωμένου λαιμού, μια εικόνα που θεωρείται όμορφη στον τοπικό πολιτισμό. </a:t>
            </a:r>
            <a:r>
              <a:rPr lang="el-GR" sz="2200" dirty="0" err="1" smtClean="0"/>
              <a:t>Οπως</a:t>
            </a:r>
            <a:r>
              <a:rPr lang="el-GR" sz="2200" dirty="0" smtClean="0"/>
              <a:t> σημειώνει η </a:t>
            </a:r>
            <a:r>
              <a:rPr lang="el-GR" sz="2200" dirty="0" err="1" smtClean="0"/>
              <a:t>Daily</a:t>
            </a:r>
            <a:r>
              <a:rPr lang="el-GR" sz="2200" dirty="0" smtClean="0"/>
              <a:t> </a:t>
            </a:r>
            <a:r>
              <a:rPr lang="el-GR" sz="2200" dirty="0" err="1" smtClean="0"/>
              <a:t>Mail</a:t>
            </a:r>
            <a:r>
              <a:rPr lang="el-GR" sz="2200" dirty="0" smtClean="0"/>
              <a:t>, τα ορειχάλκινα δαχτυλίδια φυσικά και δεν μακραίνουν το λαιμό. Δίνουν όμως την αίσθηση ενός τεντωμένου λαιμού, καθώς το βάρος των δαχτυλιδιών πιέζει προς τα κάτω τους ώμους και συμπιέζει το </a:t>
            </a:r>
            <a:r>
              <a:rPr lang="el-GR" sz="2200" dirty="0" err="1" smtClean="0"/>
              <a:t>θώρακα.Η</a:t>
            </a:r>
            <a:r>
              <a:rPr lang="el-GR" sz="2200" dirty="0" smtClean="0"/>
              <a:t> τοποθέτησή του μπορεί να διαρκέσει ώρες, ξεκινά από την ηλικία των πέντε ετών και σπάνια βγαίνει. Καθώς τα χρόνια περνούν και το σώμα των γυναικών αναπτύσσεται, συνηθίζουν να προσθέτουν νέα δαχτυλίδια για να επιτευχθεί το επιθυμητό αποτέλεσμα του τεντωμένου </a:t>
            </a:r>
            <a:r>
              <a:rPr lang="el-GR" sz="2200" dirty="0" err="1" smtClean="0"/>
              <a:t>λαιμού.Το</a:t>
            </a:r>
            <a:r>
              <a:rPr lang="el-GR" sz="2200" dirty="0" smtClean="0"/>
              <a:t> ορειχάλκινο «δαχτυλίδι» μπορεί να φθάνει να ζυγίζει ακόμη και 10 κιλά!</a:t>
            </a:r>
            <a:endParaRPr lang="el-GR"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42984"/>
            <a:ext cx="8229600" cy="5311824"/>
          </a:xfrm>
        </p:spPr>
        <p:txBody>
          <a:bodyPr>
            <a:noAutofit/>
          </a:bodyPr>
          <a:lstStyle/>
          <a:p>
            <a:r>
              <a:rPr lang="el-GR" sz="2300" dirty="0" err="1" smtClean="0"/>
              <a:t>Οπως</a:t>
            </a:r>
            <a:r>
              <a:rPr lang="el-GR" sz="2300" dirty="0" smtClean="0"/>
              <a:t> σημειώνει η βρετανική εφημερίδα οι γυναίκες έχουν την επιλογή να αφαιρέσουν το ορειχάλκινο δαχτυλίδι από το λαιμό τους, μια πρακτική, όμως, που αποφεύγεται καθώς αφενός η όλη διαδικασία είναι επίπονη, αφετέρου με τα χρόνια, το δέρμα κάτω από τα δαχτυλίδι στο λαιμό και στη βάση του έχει αποχρωματιστεί πλήρως, είναι συνήθως μελανό, ι γυναίκες της περιοχής αυτής της ανατολικής Βιρμανίας δέχονται να φορέσουν τα βαριά αυτά «δαχτυλίδια» στους λαιμούς τους, είτε γιατί επιθυμούν να συνεχίσουν την παράδοση, είτε γιατί θεωρούν ότι το παράξενο αυτό «κόσμημα» αποτελεί από μόνο του μια τουριστική ατραξιόν που φέρνει έσοδα!</a:t>
            </a:r>
          </a:p>
          <a:p>
            <a:endParaRPr lang="el-GR" sz="23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ginaika-kamilopardali-1.jpg"/>
          <p:cNvPicPr>
            <a:picLocks noGrp="1" noChangeAspect="1" noChangeArrowheads="1"/>
          </p:cNvPicPr>
          <p:nvPr>
            <p:ph idx="1"/>
          </p:nvPr>
        </p:nvPicPr>
        <p:blipFill>
          <a:blip r:embed="rId2"/>
          <a:srcRect/>
          <a:stretch>
            <a:fillRect/>
          </a:stretch>
        </p:blipFill>
        <p:spPr bwMode="auto">
          <a:xfrm>
            <a:off x="2113373" y="857232"/>
            <a:ext cx="4917254" cy="559754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ginaika-kamilopardali-2.jpg"/>
          <p:cNvPicPr>
            <a:picLocks noGrp="1" noChangeAspect="1" noChangeArrowheads="1"/>
          </p:cNvPicPr>
          <p:nvPr>
            <p:ph idx="1"/>
          </p:nvPr>
        </p:nvPicPr>
        <p:blipFill>
          <a:blip r:embed="rId2"/>
          <a:srcRect/>
          <a:stretch>
            <a:fillRect/>
          </a:stretch>
        </p:blipFill>
        <p:spPr bwMode="auto">
          <a:xfrm>
            <a:off x="1587500" y="1357298"/>
            <a:ext cx="5969000" cy="477997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Χρήστης\Desktop\9520207453002001702.jpg"/>
          <p:cNvPicPr>
            <a:picLocks noGrp="1" noChangeAspect="1" noChangeArrowheads="1"/>
          </p:cNvPicPr>
          <p:nvPr>
            <p:ph idx="1"/>
          </p:nvPr>
        </p:nvPicPr>
        <p:blipFill>
          <a:blip r:embed="rId2"/>
          <a:srcRect/>
          <a:stretch>
            <a:fillRect/>
          </a:stretch>
        </p:blipFill>
        <p:spPr bwMode="auto">
          <a:xfrm>
            <a:off x="457200" y="1428737"/>
            <a:ext cx="8229600" cy="46241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λόγος περί σεξ…</a:t>
            </a:r>
            <a:endParaRPr lang="el-GR" dirty="0"/>
          </a:p>
        </p:txBody>
      </p:sp>
      <p:sp>
        <p:nvSpPr>
          <p:cNvPr id="3" name="2 - Θέση περιεχομένου"/>
          <p:cNvSpPr>
            <a:spLocks noGrp="1"/>
          </p:cNvSpPr>
          <p:nvPr>
            <p:ph idx="1"/>
          </p:nvPr>
        </p:nvSpPr>
        <p:spPr>
          <a:xfrm>
            <a:off x="457200" y="1428736"/>
            <a:ext cx="8229600" cy="5429264"/>
          </a:xfrm>
        </p:spPr>
        <p:txBody>
          <a:bodyPr>
            <a:noAutofit/>
          </a:bodyPr>
          <a:lstStyle/>
          <a:p>
            <a:r>
              <a:rPr lang="el-GR" sz="2400" dirty="0" smtClean="0"/>
              <a:t>Το αχαλίνωτο σεξ δε συνάδει με την εντατική ανάπτυξη της μισθωτής εργασίας/ εκμετάλλευση της εργασιακής δύναμης (ο χρόνος είναι χρήμα)</a:t>
            </a:r>
          </a:p>
          <a:p>
            <a:r>
              <a:rPr lang="el-GR" sz="2400" dirty="0" smtClean="0"/>
              <a:t>Μηχανική της εξουσίας: η εξουσία πάνω στη σεξουαλική ζωή ως σχέση καταστολής</a:t>
            </a:r>
          </a:p>
          <a:p>
            <a:r>
              <a:rPr lang="el-GR" sz="2400" dirty="0" smtClean="0"/>
              <a:t>Λόγος= παραγωγή και αναπαραγωγή εξουσίας, απαγόρευσης, γνώσης (συχνά στηρίζεται σε πλάνες και συστηματικές παραγνωρίσεις). Λόγος ηγεμονικός, κανονιστικός, νομιμοποιητικός, απαγορευτικός</a:t>
            </a:r>
          </a:p>
          <a:p>
            <a:r>
              <a:rPr lang="el-GR" sz="2400" dirty="0" smtClean="0"/>
              <a:t>Πολύμορφες τεχνικές της εξουσίας (</a:t>
            </a:r>
            <a:r>
              <a:rPr lang="el-GR" sz="2400" dirty="0" err="1" smtClean="0"/>
              <a:t>Όργουελ</a:t>
            </a:r>
            <a:r>
              <a:rPr lang="el-GR" sz="2400" dirty="0" smtClean="0"/>
              <a:t>, 1984)</a:t>
            </a:r>
          </a:p>
          <a:p>
            <a:r>
              <a:rPr lang="el-GR" sz="2400" dirty="0" smtClean="0"/>
              <a:t>Όταν η εξουσία διεισδύει στην ιδιωτική σφαίρα και στην ατομική επιθυμία</a:t>
            </a:r>
            <a:endParaRPr lang="el-G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Lip-plate</a:t>
            </a:r>
            <a:endParaRPr lang="el-GR" dirty="0"/>
          </a:p>
        </p:txBody>
      </p:sp>
      <p:sp>
        <p:nvSpPr>
          <p:cNvPr id="3" name="2 - Θέση περιεχομένου"/>
          <p:cNvSpPr>
            <a:spLocks noGrp="1"/>
          </p:cNvSpPr>
          <p:nvPr>
            <p:ph idx="1"/>
          </p:nvPr>
        </p:nvSpPr>
        <p:spPr>
          <a:xfrm>
            <a:off x="457200" y="1357298"/>
            <a:ext cx="8229600" cy="5097510"/>
          </a:xfrm>
        </p:spPr>
        <p:txBody>
          <a:bodyPr>
            <a:normAutofit fontScale="77500" lnSpcReduction="20000"/>
          </a:bodyPr>
          <a:lstStyle/>
          <a:p>
            <a:pPr fontAlgn="base"/>
            <a:r>
              <a:rPr lang="el-GR" dirty="0" smtClean="0"/>
              <a:t>Το έθιμο εμφανίστηκε για πρώτη φορά στο Σουδάν και την Αιθιοπία, το 8700 </a:t>
            </a:r>
            <a:r>
              <a:rPr lang="el-GR" dirty="0" err="1" smtClean="0"/>
              <a:t>π.Χ.</a:t>
            </a:r>
            <a:r>
              <a:rPr lang="el-GR" dirty="0" smtClean="0"/>
              <a:t> (σύμφωνα με ιστορικούς) και εξαπλώθηκε σε πάρα πολλούς πολιτισμούς, σε όλα τα μήκη και πλάτη του πλανήτη. </a:t>
            </a:r>
          </a:p>
          <a:p>
            <a:pPr fontAlgn="base">
              <a:buNone/>
            </a:pPr>
            <a:endParaRPr lang="el-GR" dirty="0" smtClean="0"/>
          </a:p>
          <a:p>
            <a:pPr fontAlgn="base"/>
            <a:r>
              <a:rPr lang="el-GR" dirty="0" smtClean="0"/>
              <a:t>Μια από τις πιο αποδεκτές θεωρίες είναι η σκόπιμη παραμόρφωση των γυναικείων χειλιών ώστε να είναι λιγότερα ελκυστικές για τους έμπορους σκλάβων. Άλλοι ερευνητές πιστεύουν πως τα χείλη ήταν σημάδι κοινωνικής κατάστασης, όσο πιο μεγάλα έκαναν τα χείλη τόσο πιο ψηλή ήταν η θέση τους στην κοινωνία. Μια τρίτη εκδοχή έχει να κάνει και πάλι με τις γυναίκες, όπου σε περίπτωση που μια γυναίκα έβαζε τα πιάτα στα χείλη της, υποδείκνυε ότι έχει ωριμάσει και είναι έτοιμη για να κάνει οικογένεια. Τέλος υπάρχει και η εκδοχή πως ήταν απλά ένας τρόπος καλλωπισμού…</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descr="C:\Users\Χρήστης\Desktop\p1.jpg"/>
          <p:cNvPicPr>
            <a:picLocks noGrp="1" noChangeAspect="1" noChangeArrowheads="1"/>
          </p:cNvPicPr>
          <p:nvPr>
            <p:ph idx="1"/>
          </p:nvPr>
        </p:nvPicPr>
        <p:blipFill>
          <a:blip r:embed="rId2"/>
          <a:srcRect/>
          <a:stretch>
            <a:fillRect/>
          </a:stretch>
        </p:blipFill>
        <p:spPr bwMode="auto">
          <a:xfrm>
            <a:off x="2286000" y="785794"/>
            <a:ext cx="4572000" cy="566898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Χρήστης\Desktop\a-young-mursi-woman-with-a-lip-plate-but-with-ther-ear-plates-removed-A7X8XG.jpg"/>
          <p:cNvPicPr>
            <a:picLocks noGrp="1" noChangeAspect="1" noChangeArrowheads="1"/>
          </p:cNvPicPr>
          <p:nvPr>
            <p:ph idx="1"/>
          </p:nvPr>
        </p:nvPicPr>
        <p:blipFill>
          <a:blip r:embed="rId2"/>
          <a:srcRect/>
          <a:stretch>
            <a:fillRect/>
          </a:stretch>
        </p:blipFill>
        <p:spPr bwMode="auto">
          <a:xfrm>
            <a:off x="2285984" y="1214422"/>
            <a:ext cx="4572032" cy="524035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Κλειτοριδεκτομή</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πρακτική αφορά πολλές εκατομμύρια γυναίκες. Περίπου </a:t>
            </a:r>
            <a:r>
              <a:rPr lang="el-GR" b="1" dirty="0" smtClean="0"/>
              <a:t>200 εκατομμύρια κορίτσια και γυναίκες</a:t>
            </a:r>
            <a:r>
              <a:rPr lang="el-GR" dirty="0" smtClean="0"/>
              <a:t> στον κόσμο υπολογίστηκαν το 2015, ότι ζουν έχοντας υποστεί </a:t>
            </a:r>
            <a:r>
              <a:rPr lang="el-GR" dirty="0" err="1" smtClean="0"/>
              <a:t>κλειτοριδεκτομή</a:t>
            </a:r>
            <a:r>
              <a:rPr lang="el-GR" dirty="0" smtClean="0"/>
              <a:t>, σύμφωνα με την τελευταία έκθεση της UNICEF. Μεταξύ των 200 εκατομμυρίων θυμάτων της πρακτικής αυτής, τα </a:t>
            </a:r>
            <a:r>
              <a:rPr lang="el-GR" b="1" dirty="0" smtClean="0"/>
              <a:t>44 εκατομμύρια</a:t>
            </a:r>
            <a:r>
              <a:rPr lang="el-GR" dirty="0" smtClean="0"/>
              <a:t> είναι </a:t>
            </a:r>
            <a:r>
              <a:rPr lang="el-GR" b="1" dirty="0" smtClean="0"/>
              <a:t>κορίτσια ηλικίας 14 ετών ή μικρότερα</a:t>
            </a:r>
            <a:r>
              <a:rPr lang="el-GR" dirty="0" smtClean="0"/>
              <a:t>. Στις 30 χώρες στις οποίες η πρακτική αυτή είναι πιο εξαπλωμένη, η πλειοψηφία των κοριτσιών υποβάλλεται σε </a:t>
            </a:r>
            <a:r>
              <a:rPr lang="el-GR" dirty="0" err="1" smtClean="0"/>
              <a:t>κλειτοριδεκτομή</a:t>
            </a:r>
            <a:r>
              <a:rPr lang="el-GR" dirty="0" smtClean="0"/>
              <a:t> πριν από την ηλικία των 5 ετών.</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71472" y="571480"/>
            <a:ext cx="8001056" cy="6286520"/>
          </a:xfrm>
        </p:spPr>
        <p:txBody>
          <a:bodyPr>
            <a:noAutofit/>
          </a:bodyPr>
          <a:lstStyle/>
          <a:p>
            <a:pPr fontAlgn="base"/>
            <a:r>
              <a:rPr lang="el-GR" sz="2600" dirty="0" smtClean="0"/>
              <a:t>Ο </a:t>
            </a:r>
            <a:r>
              <a:rPr lang="el-GR" sz="2600" b="1" dirty="0" smtClean="0"/>
              <a:t>Οργανισμός Ηνωμένων Εθνών κήρυξε την 6η Φεβρουαρίου «Παγκόσμια Ημέρα κατά της </a:t>
            </a:r>
            <a:r>
              <a:rPr lang="el-GR" sz="2600" b="1" dirty="0" err="1" smtClean="0"/>
              <a:t>Κλειτοριδεκτομής</a:t>
            </a:r>
            <a:r>
              <a:rPr lang="el-GR" sz="2600" b="1" dirty="0" smtClean="0"/>
              <a:t>»</a:t>
            </a:r>
            <a:r>
              <a:rPr lang="el-GR" sz="2600" dirty="0" smtClean="0"/>
              <a:t>, για να ευαισθητοποιήσει το διεθνές κοινό και ιδιαίτερα της Αφρικανούς για τη βάρβαρη αυτή πρακτική, που προσβάλλει τα ανθρώπινα δικαιώματα και εγκυμονεί κινδύνους για την υγεία της γυναίκας.</a:t>
            </a:r>
          </a:p>
          <a:p>
            <a:pPr fontAlgn="base">
              <a:buNone/>
            </a:pPr>
            <a:endParaRPr lang="el-GR" sz="2600" dirty="0" smtClean="0"/>
          </a:p>
          <a:p>
            <a:pPr fontAlgn="base"/>
            <a:r>
              <a:rPr lang="el-GR" sz="2600" dirty="0" smtClean="0"/>
              <a:t> </a:t>
            </a:r>
            <a:r>
              <a:rPr lang="el-GR" sz="2600" b="1" dirty="0" smtClean="0"/>
              <a:t>Μπορείτε να διαβάσετε σχετικά:</a:t>
            </a:r>
            <a:r>
              <a:rPr lang="el-GR" sz="2600" dirty="0" smtClean="0"/>
              <a:t> </a:t>
            </a:r>
            <a:r>
              <a:rPr lang="el-GR" sz="2600" dirty="0" smtClean="0">
                <a:hlinkClick r:id="rId2"/>
              </a:rPr>
              <a:t>«Το λουλούδι της ερήμου» της </a:t>
            </a:r>
            <a:r>
              <a:rPr lang="el-GR" sz="2600" dirty="0" err="1" smtClean="0">
                <a:hlinkClick r:id="rId2"/>
              </a:rPr>
              <a:t>Γουόρι</a:t>
            </a:r>
            <a:r>
              <a:rPr lang="el-GR" sz="2600" dirty="0" smtClean="0">
                <a:hlinkClick r:id="rId2"/>
              </a:rPr>
              <a:t> </a:t>
            </a:r>
            <a:r>
              <a:rPr lang="el-GR" sz="2600" dirty="0" err="1" smtClean="0">
                <a:hlinkClick r:id="rId2"/>
              </a:rPr>
              <a:t>Ντίρις</a:t>
            </a:r>
            <a:endParaRPr lang="el-GR" sz="26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500042"/>
            <a:ext cx="9001156" cy="6143668"/>
          </a:xfrm>
        </p:spPr>
        <p:txBody>
          <a:bodyPr>
            <a:normAutofit fontScale="47500" lnSpcReduction="20000"/>
          </a:bodyPr>
          <a:lstStyle/>
          <a:p>
            <a:pPr fontAlgn="base">
              <a:buNone/>
            </a:pPr>
            <a:endParaRPr lang="el-GR" sz="3200" dirty="0" smtClean="0"/>
          </a:p>
          <a:p>
            <a:pPr fontAlgn="base"/>
            <a:r>
              <a:rPr lang="el-GR" sz="4600" dirty="0" smtClean="0"/>
              <a:t>Η πρακτική λαμβάνει χώρα σε πολλά μέρη του κόσμου, αλλά είναι πιο συνηθισμένη στην Αφρική, την Ασία και τη Μέση Ανατολή.</a:t>
            </a:r>
          </a:p>
          <a:p>
            <a:pPr fontAlgn="base"/>
            <a:r>
              <a:rPr lang="el-GR" sz="4600" b="1" dirty="0" smtClean="0"/>
              <a:t>Στην Αφρική: </a:t>
            </a:r>
            <a:r>
              <a:rPr lang="el-GR" sz="4600" dirty="0" smtClean="0"/>
              <a:t>Μπενίν, Μπουρκίνα Φάσο, Καμερούν, Κεντροαφρικανική Δημοκρατία, Τσαντ, Ακτή Ελεφαντοστού, Λαϊκή Δημοκρατία του Κονγκό, Τζιμπουτί, Ερυθραία, Αιθιοπία, Γκάμπια, Γκάνα, Γουινέα Μπισσάου, Νιγηρία, Σενεγάλη, Σιέρρα Λεόνε, Σομαλία, Σουδάν, Τανζανία, Τόγκο, Ουγκάντα και Ζάμπια.</a:t>
            </a:r>
          </a:p>
          <a:p>
            <a:pPr fontAlgn="base"/>
            <a:r>
              <a:rPr lang="el-GR" sz="4600" b="1" dirty="0" smtClean="0"/>
              <a:t>Στην Ασία: </a:t>
            </a:r>
            <a:r>
              <a:rPr lang="el-GR" sz="4600" dirty="0" smtClean="0"/>
              <a:t>Ινδία, Ινδονησία, Μαλαισία, Πακιστάν και Σρι Λάνκα.</a:t>
            </a:r>
          </a:p>
          <a:p>
            <a:pPr fontAlgn="base"/>
            <a:r>
              <a:rPr lang="el-GR" sz="4600" b="1" dirty="0" smtClean="0"/>
              <a:t>Στη Μέση Ανατολή: </a:t>
            </a:r>
            <a:r>
              <a:rPr lang="el-GR" sz="4600" dirty="0" smtClean="0"/>
              <a:t>Υεμένη, Ομάν, Ιράκ, Ιράν, Παλαιστίνη, Ισραήλ, Αίγυπτος και Ηνωμένα Αραβικά Εμιράτα.</a:t>
            </a:r>
          </a:p>
          <a:p>
            <a:pPr fontAlgn="base"/>
            <a:r>
              <a:rPr lang="el-GR" sz="4600" b="1" dirty="0" smtClean="0"/>
              <a:t>Στην Ανατολική Ευρώπη: </a:t>
            </a:r>
            <a:r>
              <a:rPr lang="el-GR" sz="4600" dirty="0" smtClean="0"/>
              <a:t>Γεωργία και Ρωσία.</a:t>
            </a:r>
          </a:p>
          <a:p>
            <a:pPr fontAlgn="base"/>
            <a:r>
              <a:rPr lang="el-GR" sz="4600" b="1" dirty="0" smtClean="0"/>
              <a:t>Στη Νότια Αμερική: </a:t>
            </a:r>
            <a:r>
              <a:rPr lang="el-GR" sz="4600" dirty="0" smtClean="0"/>
              <a:t>Κολομβία, Ισημερινός, Παναμάς και Περού.</a:t>
            </a:r>
          </a:p>
          <a:p>
            <a:pPr fontAlgn="base"/>
            <a:r>
              <a:rPr lang="el-GR" sz="4600" dirty="0" smtClean="0"/>
              <a:t>Επίσης η πρακτική ασκείται σε πολλές δυτικές χώρες, σε συγκεκριμένους πληθυσμούς της διασποράς. Μεταξύ των χωρών αυτών είναι η </a:t>
            </a:r>
            <a:r>
              <a:rPr lang="el-GR" sz="4600" b="1" dirty="0" smtClean="0"/>
              <a:t>Αυστραλία</a:t>
            </a:r>
            <a:r>
              <a:rPr lang="el-GR" sz="4600" dirty="0" smtClean="0"/>
              <a:t>, ο </a:t>
            </a:r>
            <a:r>
              <a:rPr lang="el-GR" sz="4600" b="1" dirty="0" smtClean="0"/>
              <a:t>Καναδάς,</a:t>
            </a:r>
            <a:r>
              <a:rPr lang="el-GR" sz="4600" dirty="0" smtClean="0"/>
              <a:t> η </a:t>
            </a:r>
            <a:r>
              <a:rPr lang="el-GR" sz="4600" b="1" dirty="0" smtClean="0"/>
              <a:t>Νέα Ζηλανδία</a:t>
            </a:r>
            <a:r>
              <a:rPr lang="el-GR" sz="4600" dirty="0" smtClean="0"/>
              <a:t>, οι </a:t>
            </a:r>
            <a:r>
              <a:rPr lang="el-GR" sz="4600" b="1" dirty="0" smtClean="0"/>
              <a:t>ΗΠΑ</a:t>
            </a:r>
            <a:r>
              <a:rPr lang="el-GR" sz="4600" dirty="0" smtClean="0"/>
              <a:t> και η </a:t>
            </a:r>
            <a:r>
              <a:rPr lang="el-GR" sz="4600" b="1" dirty="0" smtClean="0"/>
              <a:t>Βρετανία.</a:t>
            </a:r>
            <a:endParaRPr lang="el-GR" sz="4600" dirty="0" smtClean="0"/>
          </a:p>
          <a:p>
            <a:endParaRPr lang="el-GR" sz="4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71480"/>
            <a:ext cx="8229600" cy="5883328"/>
          </a:xfrm>
        </p:spPr>
        <p:txBody>
          <a:bodyPr>
            <a:normAutofit fontScale="85000" lnSpcReduction="10000"/>
          </a:bodyPr>
          <a:lstStyle/>
          <a:p>
            <a:pPr fontAlgn="base"/>
            <a:r>
              <a:rPr lang="el-GR" b="1" dirty="0" smtClean="0"/>
              <a:t>Τι μπορεί να πάθει μια γυναίκα: </a:t>
            </a:r>
            <a:endParaRPr lang="el-GR" dirty="0" smtClean="0"/>
          </a:p>
          <a:p>
            <a:pPr fontAlgn="base"/>
            <a:r>
              <a:rPr lang="el-GR" dirty="0" smtClean="0"/>
              <a:t>Σοβαρή αιμορραγία, πόνο και σοκ, που μερικές φορές οδηγούν σε θάνατο</a:t>
            </a:r>
          </a:p>
          <a:p>
            <a:pPr fontAlgn="base"/>
            <a:r>
              <a:rPr lang="el-GR" dirty="0" smtClean="0"/>
              <a:t>Λοίμωξη που μπορεί να οδηγήσει σε θάνατο</a:t>
            </a:r>
          </a:p>
          <a:p>
            <a:pPr fontAlgn="base"/>
            <a:r>
              <a:rPr lang="el-GR" dirty="0" smtClean="0"/>
              <a:t>Παρεμπόδιση των ούρων και της περιόδου </a:t>
            </a:r>
          </a:p>
          <a:p>
            <a:pPr fontAlgn="base"/>
            <a:r>
              <a:rPr lang="el-GR" dirty="0" smtClean="0"/>
              <a:t>Λοιμώξεις του ουροποιητικού συστήματος και HIV</a:t>
            </a:r>
          </a:p>
          <a:p>
            <a:pPr fontAlgn="base"/>
            <a:r>
              <a:rPr lang="el-GR" dirty="0" smtClean="0"/>
              <a:t>Ψυχικές ασθένειες, συμπεριλαμβανομένης της διαταραχής </a:t>
            </a:r>
            <a:r>
              <a:rPr lang="el-GR" dirty="0" err="1" smtClean="0"/>
              <a:t>μετατραυματικού</a:t>
            </a:r>
            <a:r>
              <a:rPr lang="el-GR" dirty="0" smtClean="0"/>
              <a:t> στρες (PTSD) </a:t>
            </a:r>
          </a:p>
          <a:p>
            <a:pPr fontAlgn="base"/>
            <a:r>
              <a:rPr lang="el-GR" dirty="0" smtClean="0"/>
              <a:t>Σεξουαλικές δυσλειτουργίες, συμπεριλαμβανομένης της δυσπαρευνίας (πόνος κατά τη σεξουαλική επαφή)</a:t>
            </a:r>
          </a:p>
          <a:p>
            <a:pPr fontAlgn="base"/>
            <a:r>
              <a:rPr lang="el-GR" dirty="0" smtClean="0"/>
              <a:t>Επιπλοκές κατά την εγκυμοσύνη και τον τοκετό, που μερικές φορές οδηγούν σε θάνατο</a:t>
            </a:r>
          </a:p>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descr="C:\Users\Χρήστης\Desktop\collage-1517935008.jpg"/>
          <p:cNvPicPr>
            <a:picLocks noGrp="1" noChangeAspect="1" noChangeArrowheads="1"/>
          </p:cNvPicPr>
          <p:nvPr>
            <p:ph idx="1"/>
          </p:nvPr>
        </p:nvPicPr>
        <p:blipFill>
          <a:blip r:embed="rId2"/>
          <a:srcRect/>
          <a:stretch>
            <a:fillRect/>
          </a:stretch>
        </p:blipFill>
        <p:spPr bwMode="auto">
          <a:xfrm>
            <a:off x="1262062" y="1500174"/>
            <a:ext cx="6619875" cy="500066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πόδι του λωτού… </a:t>
            </a:r>
            <a:endParaRPr lang="el-GR" dirty="0"/>
          </a:p>
        </p:txBody>
      </p:sp>
      <p:sp>
        <p:nvSpPr>
          <p:cNvPr id="3" name="2 - Θέση περιεχομένου"/>
          <p:cNvSpPr>
            <a:spLocks noGrp="1"/>
          </p:cNvSpPr>
          <p:nvPr>
            <p:ph idx="1"/>
          </p:nvPr>
        </p:nvSpPr>
        <p:spPr>
          <a:xfrm>
            <a:off x="457200" y="1500174"/>
            <a:ext cx="8229600" cy="4954634"/>
          </a:xfrm>
        </p:spPr>
        <p:txBody>
          <a:bodyPr>
            <a:normAutofit fontScale="85000" lnSpcReduction="20000"/>
          </a:bodyPr>
          <a:lstStyle/>
          <a:p>
            <a:r>
              <a:rPr lang="el-GR" dirty="0" smtClean="0"/>
              <a:t>Λίγο πριν ολοκληρωθεί η διαδικασία και το πόδι δεθεί σφιχτά, ο «</a:t>
            </a:r>
            <a:r>
              <a:rPr lang="el-GR" dirty="0" err="1" smtClean="0"/>
              <a:t>ακροδέτης</a:t>
            </a:r>
            <a:r>
              <a:rPr lang="el-GR" dirty="0" smtClean="0"/>
              <a:t>» έσπαγε την καμάρα του ποδιού.   Πολλές γυναίκες υπέστησαν ακρωτηριασμούς στα κάτω άκρα, καθώς οι μολύνσεις θα μπορούσαν να τους κοστίσουν τη ζωή.   Όταν το πόδι έφτανε τα 7,5 εκατοστά, οι επίδεσμοι έβγαιναν και τη θέση τους έπαιρναν χρυσοκέντητες παντόφλες. Η περιζήτητη νύφη ήταν έτοιμη.   </a:t>
            </a:r>
            <a:r>
              <a:rPr lang="el-GR" dirty="0" err="1" smtClean="0"/>
              <a:t>Oι</a:t>
            </a:r>
            <a:r>
              <a:rPr lang="el-GR" dirty="0" smtClean="0"/>
              <a:t> τελευταίες γυναίκες που βίωσαν αυτή τη βασανιστική παράδοση, φωτογραφίζονται ως μέρος ενός </a:t>
            </a:r>
            <a:r>
              <a:rPr lang="el-GR" dirty="0" err="1" smtClean="0"/>
              <a:t>project</a:t>
            </a:r>
            <a:r>
              <a:rPr lang="el-GR" dirty="0" smtClean="0"/>
              <a:t> της Αγγλίδας φωτογράφου και ανθρωπολόγου </a:t>
            </a:r>
            <a:r>
              <a:rPr lang="el-GR" dirty="0" err="1" smtClean="0"/>
              <a:t>Jo</a:t>
            </a:r>
            <a:r>
              <a:rPr lang="el-GR" dirty="0" smtClean="0"/>
              <a:t> </a:t>
            </a:r>
            <a:r>
              <a:rPr lang="el-GR" dirty="0" err="1" smtClean="0"/>
              <a:t>Farrel</a:t>
            </a:r>
            <a:r>
              <a:rPr lang="el-GR" dirty="0" smtClean="0"/>
              <a:t>, που ζει τα τελευταία χρόνια στο Χονγκ Κονγκ</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14282" y="285728"/>
            <a:ext cx="8472518" cy="5715040"/>
          </a:xfrm>
        </p:spPr>
        <p:txBody>
          <a:bodyPr>
            <a:noAutofit/>
          </a:bodyPr>
          <a:lstStyle/>
          <a:p>
            <a:r>
              <a:rPr lang="el-GR" sz="2400" dirty="0" smtClean="0"/>
              <a:t>Μέχρι και τις αρχές του 20ου αιώνα, το δέσιμο των γυναικείων ποδιών στην Κίνα, ήταν μια από τις πιο σημαντικές  παραδόσεις.  Εκτός από τα μικροσκοπικά πόδια σε σχήμα λωτού, οι γυναίκες θα «κληρονομούσαν» μολυσματικές ασθένειες, ακρωτηριασμούς και αναπηρίες.   Το δέσιμο είχε σκοπό να προσελκύσει μνηστήρες αλλά και να αναδείξει το κοινωνικό στάτους κάθε οικογένειας.   Η διαδικασία ήταν ιδιαίτερη. Στην τρυφερή νηπιακή τους ηλικία, ένας «</a:t>
            </a:r>
            <a:r>
              <a:rPr lang="el-GR" sz="2400" dirty="0" err="1" smtClean="0"/>
              <a:t>ακροδέτης</a:t>
            </a:r>
            <a:r>
              <a:rPr lang="el-GR" sz="2400" dirty="0" smtClean="0"/>
              <a:t>» μούλιαζε τα πόδια των κοριτσιών μέσα σε ειδικό διάλυμα και στη συνέχεια έκανε μασάζ ώστε να μαλακώσει τελείως τα πέλματα και να χαλαρώσει τους μύες. Αργότερα, «γύριζε» τα δάχτυλα των ποδιών πολύ περισσότερο από ότι επέτρεπαν τα οστά, προσπαθώντας να φτάσει το μπροστινό μέρος, στη φτέρνα.</a:t>
            </a:r>
            <a:endParaRPr lang="el-G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48680"/>
            <a:ext cx="8229600" cy="868958"/>
          </a:xfrm>
        </p:spPr>
        <p:txBody>
          <a:bodyPr>
            <a:normAutofit fontScale="90000"/>
          </a:bodyPr>
          <a:lstStyle/>
          <a:p>
            <a:r>
              <a:rPr lang="el-GR" dirty="0" smtClean="0"/>
              <a:t>Αθανασίου Α, 2007,</a:t>
            </a:r>
            <a:r>
              <a:rPr lang="el-GR" i="1" dirty="0" smtClean="0"/>
              <a:t> Ζωή στο Όριο: Δοκίμια για το σώμα, το φύλο και τη </a:t>
            </a:r>
            <a:r>
              <a:rPr lang="el-GR" i="1" dirty="0" err="1" smtClean="0"/>
              <a:t>βιοπολιτική</a:t>
            </a:r>
            <a:endParaRPr lang="el-GR" i="1" dirty="0"/>
          </a:p>
        </p:txBody>
      </p:sp>
      <p:sp>
        <p:nvSpPr>
          <p:cNvPr id="3" name="2 - Θέση περιεχομένου"/>
          <p:cNvSpPr>
            <a:spLocks noGrp="1"/>
          </p:cNvSpPr>
          <p:nvPr>
            <p:ph idx="1"/>
          </p:nvPr>
        </p:nvSpPr>
        <p:spPr>
          <a:xfrm>
            <a:off x="457200" y="2276872"/>
            <a:ext cx="8229600" cy="4581128"/>
          </a:xfrm>
        </p:spPr>
        <p:txBody>
          <a:bodyPr>
            <a:normAutofit lnSpcReduction="10000"/>
          </a:bodyPr>
          <a:lstStyle/>
          <a:p>
            <a:r>
              <a:rPr lang="el-GR" dirty="0" smtClean="0"/>
              <a:t>Η πειθαρχία ως εξουσία επί της ζωής και του σώματος: μεγιστοποίηση του δυναμικού των σωμάτων και λειτουργικής τους ένταξη στο σύστημα αλλά και τη </a:t>
            </a:r>
            <a:r>
              <a:rPr lang="el-GR" dirty="0" err="1" smtClean="0"/>
              <a:t>βιοπολιτική</a:t>
            </a:r>
            <a:r>
              <a:rPr lang="el-GR" dirty="0" smtClean="0"/>
              <a:t> ενός συγκεκριμένου πληθυσμού δηλ. χειραγώγηση των σωμάτων. </a:t>
            </a:r>
          </a:p>
          <a:p>
            <a:r>
              <a:rPr lang="el-GR" dirty="0" smtClean="0"/>
              <a:t>Θεσμικοί μηχανισμοί που ρυθμίζουν τη ζωή, την υγεία, την αναπαραγωγή, τη θνησιμότητα, το προσδόκιμο ζωής</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7170" name="Picture 2" descr="C:\Users\Χρήστης\Desktop\679444_3_19 (1).jpg"/>
          <p:cNvPicPr>
            <a:picLocks noGrp="1" noChangeAspect="1" noChangeArrowheads="1"/>
          </p:cNvPicPr>
          <p:nvPr>
            <p:ph idx="1"/>
          </p:nvPr>
        </p:nvPicPr>
        <p:blipFill>
          <a:blip r:embed="rId2"/>
          <a:srcRect/>
          <a:stretch>
            <a:fillRect/>
          </a:stretch>
        </p:blipFill>
        <p:spPr bwMode="auto">
          <a:xfrm>
            <a:off x="2243545" y="1000108"/>
            <a:ext cx="4656909" cy="545466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σύστημα της μόδας…</a:t>
            </a:r>
            <a:endParaRPr lang="el-GR" dirty="0"/>
          </a:p>
        </p:txBody>
      </p:sp>
      <p:pic>
        <p:nvPicPr>
          <p:cNvPr id="4" name="3 - Θέση περιεχομένου" descr="anorexia.png"/>
          <p:cNvPicPr>
            <a:picLocks noGrp="1" noChangeAspect="1"/>
          </p:cNvPicPr>
          <p:nvPr>
            <p:ph idx="1"/>
          </p:nvPr>
        </p:nvPicPr>
        <p:blipFill>
          <a:blip r:embed="rId2" cstate="print"/>
          <a:stretch>
            <a:fillRect/>
          </a:stretch>
        </p:blipFill>
        <p:spPr>
          <a:xfrm>
            <a:off x="1428750" y="2000240"/>
            <a:ext cx="6286500" cy="359728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vogue12.jpg"/>
          <p:cNvPicPr>
            <a:picLocks noGrp="1" noChangeAspect="1"/>
          </p:cNvPicPr>
          <p:nvPr>
            <p:ph idx="1"/>
          </p:nvPr>
        </p:nvPicPr>
        <p:blipFill>
          <a:blip r:embed="rId2" cstate="print"/>
          <a:stretch>
            <a:fillRect/>
          </a:stretch>
        </p:blipFill>
        <p:spPr>
          <a:xfrm>
            <a:off x="1785918" y="428604"/>
            <a:ext cx="5643602" cy="6000792"/>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wommagazines.jpg"/>
          <p:cNvPicPr>
            <a:picLocks noGrp="1" noChangeAspect="1"/>
          </p:cNvPicPr>
          <p:nvPr>
            <p:ph idx="1"/>
          </p:nvPr>
        </p:nvPicPr>
        <p:blipFill>
          <a:blip r:embed="rId2" cstate="print"/>
          <a:stretch>
            <a:fillRect/>
          </a:stretch>
        </p:blipFill>
        <p:spPr>
          <a:xfrm>
            <a:off x="1500166" y="642918"/>
            <a:ext cx="5500726" cy="6215082"/>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«Φυσική» τάξη των πραγμάτων, κανονιστικές ιδεολογίες </a:t>
            </a:r>
            <a:endParaRPr lang="el-GR" dirty="0"/>
          </a:p>
        </p:txBody>
      </p:sp>
      <p:sp>
        <p:nvSpPr>
          <p:cNvPr id="3" name="2 - Θέση περιεχομένου"/>
          <p:cNvSpPr>
            <a:spLocks noGrp="1"/>
          </p:cNvSpPr>
          <p:nvPr>
            <p:ph idx="1"/>
          </p:nvPr>
        </p:nvSpPr>
        <p:spPr>
          <a:xfrm>
            <a:off x="457200" y="2132856"/>
            <a:ext cx="8229600" cy="4176504"/>
          </a:xfrm>
        </p:spPr>
        <p:txBody>
          <a:bodyPr>
            <a:normAutofit/>
          </a:bodyPr>
          <a:lstStyle/>
          <a:p>
            <a:r>
              <a:rPr lang="el-GR" sz="4000" dirty="0" smtClean="0"/>
              <a:t>Ιδεολόγημα της μητρότητας</a:t>
            </a:r>
          </a:p>
          <a:p>
            <a:r>
              <a:rPr lang="el-GR" sz="4000" dirty="0" smtClean="0"/>
              <a:t>Ιδεολόγημα της παρθενίας</a:t>
            </a:r>
          </a:p>
          <a:p>
            <a:r>
              <a:rPr lang="el-GR" sz="4000" dirty="0" smtClean="0"/>
              <a:t>Ιδεολόγημα της τιμής &amp; της ντροπής</a:t>
            </a:r>
            <a:endParaRPr lang="el-GR" sz="4000" dirty="0"/>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dirty="0" err="1" smtClean="0"/>
              <a:t>Αντόνια</a:t>
            </a:r>
            <a:r>
              <a:rPr lang="el-GR" dirty="0" smtClean="0"/>
              <a:t> </a:t>
            </a:r>
            <a:r>
              <a:rPr lang="el-GR" dirty="0" err="1" smtClean="0"/>
              <a:t>Γιουνγκ</a:t>
            </a:r>
            <a:r>
              <a:rPr lang="el-GR" dirty="0" smtClean="0"/>
              <a:t>, συγγραφέα του </a:t>
            </a:r>
            <a:r>
              <a:rPr lang="el-GR" i="1" dirty="0" err="1" smtClean="0"/>
              <a:t>Albania</a:t>
            </a:r>
            <a:r>
              <a:rPr lang="el-GR" i="1" dirty="0" smtClean="0"/>
              <a:t> </a:t>
            </a:r>
            <a:r>
              <a:rPr lang="el-GR" i="1" dirty="0" err="1" smtClean="0"/>
              <a:t>sworn</a:t>
            </a:r>
            <a:r>
              <a:rPr lang="el-GR" i="1" dirty="0" smtClean="0"/>
              <a:t> </a:t>
            </a:r>
            <a:r>
              <a:rPr lang="el-GR" i="1" dirty="0" err="1" smtClean="0"/>
              <a:t>Virgins</a:t>
            </a:r>
            <a:r>
              <a:rPr lang="el-GR" i="1" dirty="0" smtClean="0"/>
              <a:t>  </a:t>
            </a:r>
            <a:r>
              <a:rPr lang="el-GR" dirty="0" smtClean="0"/>
              <a:t>(</a:t>
            </a:r>
            <a:r>
              <a:rPr lang="el-GR" i="1" dirty="0" smtClean="0"/>
              <a:t>Οι ορκισμένες Παρθένες της </a:t>
            </a:r>
            <a:r>
              <a:rPr lang="el-GR" i="1" dirty="0" smtClean="0"/>
              <a:t>Αλβανίας)</a:t>
            </a:r>
            <a:r>
              <a:rPr lang="el-GR" dirty="0" smtClean="0"/>
              <a:t>, </a:t>
            </a:r>
            <a:r>
              <a:rPr lang="el-GR" dirty="0" err="1" smtClean="0"/>
              <a:t>Ed</a:t>
            </a:r>
            <a:r>
              <a:rPr lang="el-GR" dirty="0" smtClean="0"/>
              <a:t>. </a:t>
            </a:r>
            <a:r>
              <a:rPr lang="el-GR" dirty="0" err="1" smtClean="0"/>
              <a:t>Berg</a:t>
            </a:r>
            <a:r>
              <a:rPr lang="el-GR" dirty="0" smtClean="0"/>
              <a:t> </a:t>
            </a:r>
            <a:r>
              <a:rPr lang="el-GR" dirty="0" err="1" smtClean="0"/>
              <a:t>Publishers</a:t>
            </a:r>
            <a:endParaRPr lang="el-GR" dirty="0" smtClean="0"/>
          </a:p>
          <a:p>
            <a:r>
              <a:rPr lang="el-GR" dirty="0" smtClean="0"/>
              <a:t>Οι </a:t>
            </a:r>
            <a:r>
              <a:rPr lang="el-GR" dirty="0" err="1" smtClean="0"/>
              <a:t>virgjinesha</a:t>
            </a:r>
            <a:r>
              <a:rPr lang="el-GR" dirty="0" smtClean="0"/>
              <a:t> ζουν εντός του κόσμου των ανδρών, «βγαίνουν με τους άνδρες, πίνουν με τους άνδρες, ιδίως στα καφενεία», ακόμη και αν οι «ορκισμένες παρθένες» δεν έχουν ποτέ αναγνωρισθεί ως άνδρες στο ληξιαρχείο και αν η </a:t>
            </a:r>
            <a:r>
              <a:rPr lang="el-GR" dirty="0" err="1" smtClean="0"/>
              <a:t>Σκουρτάν</a:t>
            </a:r>
            <a:r>
              <a:rPr lang="el-GR" dirty="0" smtClean="0"/>
              <a:t> τελειώνει τις μέρες της στη γυναικεία πτέρυγα ενός γηροκομείου της Σκόδρα.</a:t>
            </a: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mpoyrnesa_1.jpg"/>
          <p:cNvPicPr>
            <a:picLocks noGrp="1" noChangeAspect="1" noChangeArrowheads="1"/>
          </p:cNvPicPr>
          <p:nvPr>
            <p:ph idx="1"/>
          </p:nvPr>
        </p:nvPicPr>
        <p:blipFill>
          <a:blip r:embed="rId2"/>
          <a:srcRect/>
          <a:stretch>
            <a:fillRect/>
          </a:stretch>
        </p:blipFill>
        <p:spPr bwMode="auto">
          <a:xfrm>
            <a:off x="502835" y="1142984"/>
            <a:ext cx="8138329" cy="5311791"/>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orkismenes-parthenes-7.jpg"/>
          <p:cNvPicPr>
            <a:picLocks noGrp="1" noChangeAspect="1" noChangeArrowheads="1"/>
          </p:cNvPicPr>
          <p:nvPr>
            <p:ph idx="1"/>
          </p:nvPr>
        </p:nvPicPr>
        <p:blipFill>
          <a:blip r:embed="rId2"/>
          <a:srcRect/>
          <a:stretch>
            <a:fillRect/>
          </a:stretch>
        </p:blipFill>
        <p:spPr bwMode="auto">
          <a:xfrm>
            <a:off x="2173741" y="857232"/>
            <a:ext cx="4796518" cy="559754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0"/>
            <a:ext cx="8229600" cy="6858000"/>
          </a:xfrm>
        </p:spPr>
        <p:txBody>
          <a:bodyPr>
            <a:normAutofit lnSpcReduction="10000"/>
          </a:bodyPr>
          <a:lstStyle/>
          <a:p>
            <a:pPr>
              <a:buNone/>
            </a:pPr>
            <a:r>
              <a:rPr lang="el-GR" sz="3200" dirty="0" smtClean="0"/>
              <a:t>    «Η παλιά δύναμη του θανάτου που ήταν το σύμβολο της κυρίαρχης εξουσίας καλύπτεται τώρα προσεκτικά από τη χειραγώγηση των σωμάτων και την υπολογιστική διαχείριση της ζωής» </a:t>
            </a:r>
          </a:p>
          <a:p>
            <a:pPr>
              <a:buNone/>
            </a:pPr>
            <a:r>
              <a:rPr lang="el-GR" sz="3200" dirty="0" smtClean="0"/>
              <a:t>    (Φουκώ, </a:t>
            </a:r>
            <a:r>
              <a:rPr lang="el-GR" sz="3200" i="1" dirty="0" smtClean="0"/>
              <a:t>Ιστορία της σεξουαλικότητας</a:t>
            </a:r>
            <a:r>
              <a:rPr lang="el-GR" sz="3200" dirty="0" smtClean="0"/>
              <a:t>)</a:t>
            </a:r>
          </a:p>
          <a:p>
            <a:pPr>
              <a:buNone/>
            </a:pPr>
            <a:endParaRPr lang="el-GR" sz="3200" dirty="0" smtClean="0"/>
          </a:p>
          <a:p>
            <a:pPr>
              <a:buNone/>
            </a:pPr>
            <a:r>
              <a:rPr lang="el-GR" sz="3200" dirty="0" smtClean="0"/>
              <a:t>    «Θεμελιώδες </a:t>
            </a:r>
            <a:r>
              <a:rPr lang="el-GR" sz="3200" dirty="0" err="1" smtClean="0"/>
              <a:t>διακύβευμα</a:t>
            </a:r>
            <a:r>
              <a:rPr lang="el-GR" sz="3200" dirty="0" smtClean="0"/>
              <a:t> της </a:t>
            </a:r>
            <a:r>
              <a:rPr lang="el-GR" sz="3200" dirty="0" err="1" smtClean="0"/>
              <a:t>βιοπολιτικής</a:t>
            </a:r>
            <a:r>
              <a:rPr lang="el-GR" sz="3200" dirty="0" smtClean="0"/>
              <a:t> είναι η διατήρηση στη ζωή, ο έλεγχος και η </a:t>
            </a:r>
            <a:r>
              <a:rPr lang="el-GR" sz="3200" dirty="0" err="1" smtClean="0"/>
              <a:t>κανονικοποίηση</a:t>
            </a:r>
            <a:r>
              <a:rPr lang="el-GR" sz="3200" dirty="0" smtClean="0"/>
              <a:t> της ζωής εν ονόματι της ανθρώπινης ευτυχίας»</a:t>
            </a:r>
          </a:p>
          <a:p>
            <a:pPr>
              <a:buNone/>
            </a:pPr>
            <a:r>
              <a:rPr lang="el-GR" sz="3200" dirty="0" smtClean="0"/>
              <a:t>    (Αθανασίου, </a:t>
            </a:r>
            <a:r>
              <a:rPr lang="el-GR" sz="3200" i="1" dirty="0" smtClean="0"/>
              <a:t>Ζωή στο όριο</a:t>
            </a:r>
            <a:r>
              <a:rPr lang="el-GR" sz="3200" dirty="0" smtClean="0"/>
              <a:t>)</a:t>
            </a:r>
            <a:endParaRPr lang="el-G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pPr>
              <a:buNone/>
            </a:pPr>
            <a:r>
              <a:rPr lang="el-GR" dirty="0" smtClean="0"/>
              <a:t>    </a:t>
            </a:r>
            <a:r>
              <a:rPr lang="el-GR" sz="3200" dirty="0" smtClean="0"/>
              <a:t>Η αναλυτική της </a:t>
            </a:r>
            <a:r>
              <a:rPr lang="el-GR" sz="3200" dirty="0" err="1" smtClean="0"/>
              <a:t>βιοπολιτικής</a:t>
            </a:r>
            <a:r>
              <a:rPr lang="el-GR" sz="3200" dirty="0" smtClean="0"/>
              <a:t> αποτελεί συμπύκνωση της </a:t>
            </a:r>
            <a:r>
              <a:rPr lang="el-GR" sz="3200" dirty="0" err="1" smtClean="0"/>
              <a:t>φουκωικής</a:t>
            </a:r>
            <a:r>
              <a:rPr lang="el-GR" sz="3200" dirty="0" smtClean="0"/>
              <a:t> γενεαλογίας της πειθαρχικής εξουσίας κατά τον 18</a:t>
            </a:r>
            <a:r>
              <a:rPr lang="el-GR" sz="3200" baseline="30000" dirty="0" smtClean="0"/>
              <a:t>ο</a:t>
            </a:r>
            <a:r>
              <a:rPr lang="el-GR" sz="3200" dirty="0" smtClean="0"/>
              <a:t> και 19</a:t>
            </a:r>
            <a:r>
              <a:rPr lang="el-GR" sz="3200" baseline="30000" dirty="0" smtClean="0"/>
              <a:t>ο</a:t>
            </a:r>
            <a:r>
              <a:rPr lang="el-GR" sz="3200" dirty="0" smtClean="0"/>
              <a:t> αιώνα. Πιο σύνθετη και πιο λεπτή ως έννοια από την πειθαρχία, η </a:t>
            </a:r>
            <a:r>
              <a:rPr lang="el-GR" sz="3200" dirty="0" err="1" smtClean="0"/>
              <a:t>βιοεξουσία</a:t>
            </a:r>
            <a:r>
              <a:rPr lang="el-GR" sz="3200" dirty="0" smtClean="0"/>
              <a:t> είναι μια πολιτική ορθολογικότητα η οποία επιχειρεί να ρυθμίσει τη ζωή των πληθυσμών μέσω διαφόρων μηχανισμών</a:t>
            </a:r>
            <a:endParaRPr lang="el-GR"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Οι μη κανονικοί περιθωριοποιούνται…</a:t>
            </a:r>
            <a:endParaRPr lang="el-GR" dirty="0"/>
          </a:p>
        </p:txBody>
      </p:sp>
      <p:sp>
        <p:nvSpPr>
          <p:cNvPr id="3" name="2 - Θέση περιεχομένου"/>
          <p:cNvSpPr>
            <a:spLocks noGrp="1"/>
          </p:cNvSpPr>
          <p:nvPr>
            <p:ph idx="1"/>
          </p:nvPr>
        </p:nvSpPr>
        <p:spPr>
          <a:xfrm>
            <a:off x="0" y="1643050"/>
            <a:ext cx="9001156" cy="5214950"/>
          </a:xfrm>
        </p:spPr>
        <p:txBody>
          <a:bodyPr>
            <a:noAutofit/>
          </a:bodyPr>
          <a:lstStyle/>
          <a:p>
            <a:r>
              <a:rPr lang="el-GR" sz="2400" dirty="0" smtClean="0"/>
              <a:t>Το 1532 η Βουλή του Παρισιού αποφάσισε να συλλαμβάνονται οι ζητιάνοι και να υποχρεώνονται να δουλεύουν στους υπονόμους της πόλης δεμένοι ανά δύο με αλυσίδες. Στην Αγγλία ο Ερρίκος ο Η κρέμασε 72.000 ανθρώπους στα 38 έτη της βασιλείας του για την άρνησή τους να υποταχθούν στο νέο καθεστώς μισθωτής εργασίας. Τη δεκαετία 1570 , 300 με 400 ζητιάνοι κρεμάστηκαν σε διάφορα μέρη της Ευρώπης. Στη Γαλλία το 1606 με μια σειρά αποφάσεων οι ζητιάνοι μαστιγώνονταν δημόσια, τους ξύριζαν το κεφάλι και έπειτα τους έδιωχναν από την πόλη. Το 1630 ιδρύθηκε μια επιτροπή από τον βασιλιά μια σειρά κανόνων και οδηγιών για τιμωρίες όσων σπαταλούσαν τα λεφτά τους στις ταβέρνες… </a:t>
            </a:r>
            <a:endParaRPr lang="el-G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785794"/>
            <a:ext cx="9144000" cy="5929354"/>
          </a:xfrm>
        </p:spPr>
        <p:txBody>
          <a:bodyPr>
            <a:noAutofit/>
          </a:bodyPr>
          <a:lstStyle/>
          <a:p>
            <a:r>
              <a:rPr lang="el-GR" sz="2500" dirty="0" smtClean="0"/>
              <a:t>Στη </a:t>
            </a:r>
            <a:r>
              <a:rPr lang="el-GR" sz="2500" dirty="0" err="1" smtClean="0"/>
              <a:t>Γαλλια</a:t>
            </a:r>
            <a:r>
              <a:rPr lang="el-GR" sz="2500" dirty="0" smtClean="0"/>
              <a:t> βασιλικό διάταγμα του 1556 υποχρέωνε τις γυναίκες να δηλώνουν κάθε εγκυμοσύνη τους και καταδίκαζε σε θάνατο εκείνες των οποίων τα βρέφη πέθαιναν πριν από τη βάφτιση ή μετά από κρυφό τοκετό. Ανάλογοι νόμοι ψηφίστηκαν στην Αγγλία και στη Σκωτία το 1624 και το 1690. Επίσης, </a:t>
            </a:r>
            <a:r>
              <a:rPr lang="el-GR" sz="2500" dirty="0" err="1" smtClean="0"/>
              <a:t>ποινικοποιήθηκε</a:t>
            </a:r>
            <a:r>
              <a:rPr lang="el-GR" sz="2500" dirty="0" smtClean="0"/>
              <a:t> η φιλοξενία των ανύπαντρων γυναικών, ενώ οι μαίες άρχισαν να αντικαθίστανται από γιατρούς. Στη Μαδρίτη απαγορεύτηκε οι περιπλανώμενες γυναίκες και πόρνες να κοιμούνται στους δρόμους της πόλης και στα πεζοδρόμια. Αν συλλαμβάνονταν η τιμωρία ήταν εκατό βουρδουλιές, διωγμός από την πόλη για τουλάχιστον 6 χρόνια, ξύρισμα του κεφαλιού και των φρυδιών…</a:t>
            </a:r>
            <a:endParaRPr lang="el-GR" sz="2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85728"/>
            <a:ext cx="8229600" cy="6023632"/>
          </a:xfrm>
        </p:spPr>
        <p:txBody>
          <a:bodyPr>
            <a:normAutofit lnSpcReduction="10000"/>
          </a:bodyPr>
          <a:lstStyle/>
          <a:p>
            <a:r>
              <a:rPr lang="el-GR" sz="3200" dirty="0" smtClean="0"/>
              <a:t>Το 1656 δημιουργήθηκε το Γενικό Νοσοκομείο στο Παρίσι και για τον Φουκώ ήταν η χρονική στιγμή που θεσμοθετούνταν ένας τεράστιος θεσμός </a:t>
            </a:r>
            <a:r>
              <a:rPr lang="el-GR" sz="3200" dirty="0" err="1" smtClean="0"/>
              <a:t>βιοεξουσίας</a:t>
            </a:r>
            <a:r>
              <a:rPr lang="el-GR" sz="3200" dirty="0" smtClean="0"/>
              <a:t> για την </a:t>
            </a:r>
            <a:r>
              <a:rPr lang="el-GR" sz="3200" dirty="0" err="1" smtClean="0"/>
              <a:t>κανονικοποίηση</a:t>
            </a:r>
            <a:r>
              <a:rPr lang="el-GR" sz="3200" dirty="0" smtClean="0"/>
              <a:t> του υποκειμένου. Μέσα σε αυτόν τον χώρο επί ενάμιση αιώνα, συναντάμε τους τρελούς, τους φτωχούς, τους επαίτες, τις πόρνες, τους κατάδικους. Ο διευθυντής είχε θητεία εφ’ όρου ζωής καθώς και απόλυτη εξουσία σε αυτή την ομάδα ανθρώπων…</a:t>
            </a:r>
            <a:endParaRPr lang="el-GR" sz="3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382</TotalTime>
  <Words>2214</Words>
  <Application>Microsoft Office PowerPoint</Application>
  <PresentationFormat>Προβολή στην οθόνη (4:3)</PresentationFormat>
  <Paragraphs>102</Paragraphs>
  <Slides>47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Ζωντάνια</vt:lpstr>
      <vt:lpstr>ΒΙΟΠΟΛΙΤΙΚΕΣ</vt:lpstr>
      <vt:lpstr>Γράφει…</vt:lpstr>
      <vt:lpstr>Ο λόγος περί σεξ…</vt:lpstr>
      <vt:lpstr>Αθανασίου Α, 2007, Ζωή στο Όριο: Δοκίμια για το σώμα, το φύλο και τη βιοπολιτική</vt:lpstr>
      <vt:lpstr>Διαφάνεια 5</vt:lpstr>
      <vt:lpstr>Διαφάνεια 6</vt:lpstr>
      <vt:lpstr>Οι μη κανονικοί περιθωριοποιούνται…</vt:lpstr>
      <vt:lpstr>Διαφάνεια 8</vt:lpstr>
      <vt:lpstr>Διαφάνεια 9</vt:lpstr>
      <vt:lpstr>Διαφάνεια 10</vt:lpstr>
      <vt:lpstr>Η Μαύρη Αφροδίτη…</vt:lpstr>
      <vt:lpstr>Διαφάνεια 12</vt:lpstr>
      <vt:lpstr>Διαφάνεια 13</vt:lpstr>
      <vt:lpstr>Διαφήμιση του 1895…</vt:lpstr>
      <vt:lpstr>Η Μαύρη Αφροδίτη…</vt:lpstr>
      <vt:lpstr>Διαφάνεια 16</vt:lpstr>
      <vt:lpstr>Διαφάνεια 17</vt:lpstr>
      <vt:lpstr>Διαφάνεια 18</vt:lpstr>
      <vt:lpstr>Διαφάνεια 19</vt:lpstr>
      <vt:lpstr>Διαφάνεια 20</vt:lpstr>
      <vt:lpstr>Τζανάκη Δ., 2016, Ιστορία της [μη] κανονικότητας. Εισαγωγή στην ιστορία του εκθηλυσμού, της υστερίας, του αυνανισμού και της πορνείας στον Μεσοπόλεμο</vt:lpstr>
      <vt:lpstr>Ακροβατώντας έμφυλα με την ηθική στον μεσοπόλεμο</vt:lpstr>
      <vt:lpstr>Διαφάνεια 23</vt:lpstr>
      <vt:lpstr>Φύση- Βιολογία – Κοινωνία? Όχι ευχαριστώ δε θα πάρω…</vt:lpstr>
      <vt:lpstr>Οι γυναίκες καμηλοπαρδάλεις</vt:lpstr>
      <vt:lpstr>Διαφάνεια 26</vt:lpstr>
      <vt:lpstr>Διαφάνεια 27</vt:lpstr>
      <vt:lpstr>Διαφάνεια 28</vt:lpstr>
      <vt:lpstr>Διαφάνεια 29</vt:lpstr>
      <vt:lpstr>Lip-plate</vt:lpstr>
      <vt:lpstr>Διαφάνεια 31</vt:lpstr>
      <vt:lpstr>Διαφάνεια 32</vt:lpstr>
      <vt:lpstr>Κλειτοριδεκτομή</vt:lpstr>
      <vt:lpstr>Διαφάνεια 34</vt:lpstr>
      <vt:lpstr>Διαφάνεια 35</vt:lpstr>
      <vt:lpstr>Διαφάνεια 36</vt:lpstr>
      <vt:lpstr>Διαφάνεια 37</vt:lpstr>
      <vt:lpstr>Το πόδι του λωτού… </vt:lpstr>
      <vt:lpstr>Διαφάνεια 39</vt:lpstr>
      <vt:lpstr>Διαφάνεια 40</vt:lpstr>
      <vt:lpstr>Το σύστημα της μόδας…</vt:lpstr>
      <vt:lpstr>Διαφάνεια 42</vt:lpstr>
      <vt:lpstr>Διαφάνεια 43</vt:lpstr>
      <vt:lpstr>«Φυσική» τάξη των πραγμάτων, κανονιστικές ιδεολογίες </vt:lpstr>
      <vt:lpstr>Διαφάνεια 45</vt:lpstr>
      <vt:lpstr>Διαφάνεια 46</vt:lpstr>
      <vt:lpstr>Διαφάνεια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ΒΙΟΠΟΛΙΤΙΚΕΣ</dc:title>
  <dc:creator>BALIA</dc:creator>
  <cp:lastModifiedBy>Χρήστης</cp:lastModifiedBy>
  <cp:revision>43</cp:revision>
  <dcterms:created xsi:type="dcterms:W3CDTF">2015-03-26T12:26:43Z</dcterms:created>
  <dcterms:modified xsi:type="dcterms:W3CDTF">2020-05-20T06:21:20Z</dcterms:modified>
</cp:coreProperties>
</file>