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8DC00450-58BC-4B59-A852-94919F5EF57A}" type="datetimeFigureOut">
              <a:rPr lang="el-GR" smtClean="0"/>
              <a:pPr/>
              <a:t>28/2/2024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6F5FDC9-9174-40B3-9CC4-2382A1DB8791}"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8DC00450-58BC-4B59-A852-94919F5EF57A}" type="datetimeFigureOut">
              <a:rPr lang="el-GR" smtClean="0"/>
              <a:pPr/>
              <a:t>28/2/2024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6F5FDC9-9174-40B3-9CC4-2382A1DB8791}"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8DC00450-58BC-4B59-A852-94919F5EF57A}" type="datetimeFigureOut">
              <a:rPr lang="el-GR" smtClean="0"/>
              <a:pPr/>
              <a:t>28/2/2024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6F5FDC9-9174-40B3-9CC4-2382A1DB8791}"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8DC00450-58BC-4B59-A852-94919F5EF57A}" type="datetimeFigureOut">
              <a:rPr lang="el-GR" smtClean="0"/>
              <a:pPr/>
              <a:t>28/2/2024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6F5FDC9-9174-40B3-9CC4-2382A1DB8791}"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8DC00450-58BC-4B59-A852-94919F5EF57A}" type="datetimeFigureOut">
              <a:rPr lang="el-GR" smtClean="0"/>
              <a:pPr/>
              <a:t>28/2/2024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6F5FDC9-9174-40B3-9CC4-2382A1DB8791}"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8DC00450-58BC-4B59-A852-94919F5EF57A}" type="datetimeFigureOut">
              <a:rPr lang="el-GR" smtClean="0"/>
              <a:pPr/>
              <a:t>28/2/2024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6F5FDC9-9174-40B3-9CC4-2382A1DB8791}"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8DC00450-58BC-4B59-A852-94919F5EF57A}" type="datetimeFigureOut">
              <a:rPr lang="el-GR" smtClean="0"/>
              <a:pPr/>
              <a:t>28/2/2024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06F5FDC9-9174-40B3-9CC4-2382A1DB8791}"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8DC00450-58BC-4B59-A852-94919F5EF57A}" type="datetimeFigureOut">
              <a:rPr lang="el-GR" smtClean="0"/>
              <a:pPr/>
              <a:t>28/2/2024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06F5FDC9-9174-40B3-9CC4-2382A1DB8791}"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8DC00450-58BC-4B59-A852-94919F5EF57A}" type="datetimeFigureOut">
              <a:rPr lang="el-GR" smtClean="0"/>
              <a:pPr/>
              <a:t>28/2/2024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06F5FDC9-9174-40B3-9CC4-2382A1DB8791}"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DC00450-58BC-4B59-A852-94919F5EF57A}" type="datetimeFigureOut">
              <a:rPr lang="el-GR" smtClean="0"/>
              <a:pPr/>
              <a:t>28/2/2024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6F5FDC9-9174-40B3-9CC4-2382A1DB8791}"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DC00450-58BC-4B59-A852-94919F5EF57A}" type="datetimeFigureOut">
              <a:rPr lang="el-GR" smtClean="0"/>
              <a:pPr/>
              <a:t>28/2/2024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6F5FDC9-9174-40B3-9CC4-2382A1DB8791}"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C00450-58BC-4B59-A852-94919F5EF57A}" type="datetimeFigureOut">
              <a:rPr lang="el-GR" smtClean="0"/>
              <a:pPr/>
              <a:t>28/2/2024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F5FDC9-9174-40B3-9CC4-2382A1DB8791}"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smtClean="0"/>
              <a:t>Ἱστορία τῆς βυζαντινῆς παιδείας</a:t>
            </a:r>
            <a:endParaRPr lang="el-GR"/>
          </a:p>
        </p:txBody>
      </p:sp>
      <p:sp>
        <p:nvSpPr>
          <p:cNvPr id="3" name="2 - Υπότιτλος"/>
          <p:cNvSpPr>
            <a:spLocks noGrp="1"/>
          </p:cNvSpPr>
          <p:nvPr>
            <p:ph type="subTitle" idx="1"/>
          </p:nvPr>
        </p:nvSpPr>
        <p:spPr/>
        <p:txBody>
          <a:bodyPr/>
          <a:lstStyle/>
          <a:p>
            <a:r>
              <a:rPr lang="el-GR" smtClean="0"/>
              <a:t>Μάθημα 2ο </a:t>
            </a:r>
          </a:p>
          <a:p>
            <a:r>
              <a:rPr lang="el-GR" smtClean="0"/>
              <a:t>«Σκοτεινοὶ» αἰῶνες (7ος-9ος)</a:t>
            </a:r>
            <a:endParaRPr lang="el-G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Βίος τοῦ πατριάρχη Γερμανοῦ (715-730)</a:t>
            </a:r>
            <a:endParaRPr lang="el-GR"/>
          </a:p>
        </p:txBody>
      </p:sp>
      <p:sp>
        <p:nvSpPr>
          <p:cNvPr id="3" name="2 - Θέση περιεχομένου"/>
          <p:cNvSpPr>
            <a:spLocks noGrp="1"/>
          </p:cNvSpPr>
          <p:nvPr>
            <p:ph idx="1"/>
          </p:nvPr>
        </p:nvSpPr>
        <p:spPr/>
        <p:txBody>
          <a:bodyPr/>
          <a:lstStyle/>
          <a:p>
            <a:r>
              <a:rPr lang="el-GR" smtClean="0"/>
              <a:t>Γράφτηκε ἀπὸ ἄγνωστο συγγραφέα</a:t>
            </a:r>
          </a:p>
          <a:p>
            <a:r>
              <a:rPr lang="el-GR" smtClean="0"/>
              <a:t>Περιλαμβάνει ἕνα χωρίο παρόμοιο μὲ τὸ ἀντίστοιχο τοῦ Γεωργίου Μοναχοῦ. </a:t>
            </a:r>
          </a:p>
          <a:p>
            <a:r>
              <a:rPr lang="el-GR" smtClean="0"/>
              <a:t>Οἱ ἐρευνητὲς πλέον ἀποδέχονται ὅτι τὸ κείμενο εἶναι μεταγενέστερο ἀπὸ τὸν Θεοφάνη, τὸν πατριάρχη Νικηφόρο, τὸν Βίο τοῦ Στεφάνου τοῦ Νέου, ἀκόμα καὶ ἀπὸ τὸν Γεώργιο Μοναχό. Συνεπῶς, δὲν παρουσιάζει, γιὰ τὸ θέμα μας, κανένα ἐνδιαφέρον. </a:t>
            </a:r>
            <a:endParaRPr lang="el-G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i="1" smtClean="0"/>
              <a:t>Πάτρια </a:t>
            </a:r>
            <a:r>
              <a:rPr lang="el-GR" smtClean="0"/>
              <a:t>τῆς Κωνσταντινουπόλεως</a:t>
            </a:r>
            <a:endParaRPr lang="el-GR" i="1"/>
          </a:p>
        </p:txBody>
      </p:sp>
      <p:sp>
        <p:nvSpPr>
          <p:cNvPr id="3" name="2 - Θέση περιεχομένου"/>
          <p:cNvSpPr>
            <a:spLocks noGrp="1"/>
          </p:cNvSpPr>
          <p:nvPr>
            <p:ph idx="1"/>
          </p:nvPr>
        </p:nvSpPr>
        <p:spPr/>
        <p:txBody>
          <a:bodyPr/>
          <a:lstStyle/>
          <a:p>
            <a:r>
              <a:rPr lang="el-GR" smtClean="0"/>
              <a:t>Ὑπάρχει ἕνα παρόμοιο χωρίο μὲ τὶς προηγούμενες πηγές. </a:t>
            </a:r>
          </a:p>
          <a:p>
            <a:r>
              <a:rPr lang="el-GR" smtClean="0"/>
              <a:t>Δὲν χρειάζεται νὰ δώσουμε πίστη στὴν πηγὴ αὐτή. </a:t>
            </a:r>
            <a:endParaRPr lang="el-G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Εἰκονόφιλοι μύθοι (2)</a:t>
            </a:r>
            <a:endParaRPr lang="el-GR"/>
          </a:p>
        </p:txBody>
      </p:sp>
      <p:sp>
        <p:nvSpPr>
          <p:cNvPr id="3" name="2 - Θέση περιεχομένου"/>
          <p:cNvSpPr>
            <a:spLocks noGrp="1"/>
          </p:cNvSpPr>
          <p:nvPr>
            <p:ph idx="1"/>
          </p:nvPr>
        </p:nvSpPr>
        <p:spPr/>
        <p:txBody>
          <a:bodyPr/>
          <a:lstStyle/>
          <a:p>
            <a:r>
              <a:rPr lang="el-GR" smtClean="0"/>
              <a:t>Τὸν παραπάνω μύθο τὸν ἀγνοοῦν δύο χρονογράφοι, καὶ μάλιστα ἐκκλησιαστικοί, παθιασμένοι ἐναντίον τῶν εἰκονοκλαστῶν, ὁ Θεοφάνης καὶ ὁ Νικηφόρος. </a:t>
            </a:r>
          </a:p>
          <a:p>
            <a:r>
              <a:rPr lang="el-GR" smtClean="0"/>
              <a:t>Ὡστόσο, στὰ ἔργα τῶν δύο χρονικογράφων ὑπάρχουν σημεῖα, στὰ ὁποῖα γίνεται λόγος γιὰ ὀπισθοδρόμηση τῆς γνώσης στὰ χρόνια τοῦ Λέοντος Γ'. </a:t>
            </a:r>
            <a:endParaRPr lang="el-G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Ὁ μύθος τῆς Πατριαρχικῆς Ἀκαδημίας</a:t>
            </a:r>
            <a:endParaRPr lang="el-GR"/>
          </a:p>
        </p:txBody>
      </p:sp>
      <p:sp>
        <p:nvSpPr>
          <p:cNvPr id="3" name="2 - Θέση περιεχομένου"/>
          <p:cNvSpPr>
            <a:spLocks noGrp="1"/>
          </p:cNvSpPr>
          <p:nvPr>
            <p:ph idx="1"/>
          </p:nvPr>
        </p:nvSpPr>
        <p:spPr/>
        <p:txBody>
          <a:bodyPr/>
          <a:lstStyle/>
          <a:p>
            <a:r>
              <a:rPr lang="el-GR" smtClean="0"/>
              <a:t>Ἀπὸ τὴν ἵδρυση ὡς τὴν πτώση τῆς Κωνσταντινούπολης λειτουργοῦσε ἀδιάκοπα ἕνα αὐτοκρατορικὸ πανεπιστήμιο ποὺ «κυριάρχησε στὴν πνευματικὴ ἱστορία τῆς βυζαντινῆς Ἀνατολῆς». Σκοπὸς αὐτῆς τῆς κρατικῆς ἐκπαίδευσης δὲν ἦταν ἡ ἀφιλοκερδὴς ἔρευνα ἀλλὰ ἡ μόρφωση κρατικῶν στελεχῶν καὶ ἀξιωματούχων. Στὰ προγράμματά της δὲν ὑπῆρχε καμιὰ θέση γιὰ τὴ θεολογία. </a:t>
            </a:r>
            <a:endParaRPr lang="el-G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mtClean="0"/>
              <a:t>Οἱ μεγάλες νομικὲς συλλογὲς (λ. χ. οἱ </a:t>
            </a:r>
            <a:r>
              <a:rPr lang="el-GR" i="1" smtClean="0"/>
              <a:t>Νεαρὲς</a:t>
            </a:r>
            <a:r>
              <a:rPr lang="el-GR" smtClean="0"/>
              <a:t> τοῦ Ἡρακλείου γιὰ τὴν ὀργάνωση τῆς Ἐκκλησίας τῆς Κωνσταντινούπολης) δὲν ἀναφέρουν τίποτα γιὰ πατριαρχικὴ σχολὴ ἢ γιὰ καθηγητές της. Τὸ ἴδιο συμβαίνει καὶ μὲ τὶς πηγὲς τῆς εἰκονομαχικῆς περιόδου, ὅπως θὰ φανεῖ παρακάτω. </a:t>
            </a:r>
            <a:endParaRPr lang="el-G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Οἱ Βίοι τῆς εἰκονομαχικῆς περιόδου</a:t>
            </a:r>
            <a:endParaRPr lang="el-GR"/>
          </a:p>
        </p:txBody>
      </p:sp>
      <p:sp>
        <p:nvSpPr>
          <p:cNvPr id="3" name="2 - Θέση περιεχομένου"/>
          <p:cNvSpPr>
            <a:spLocks noGrp="1"/>
          </p:cNvSpPr>
          <p:nvPr>
            <p:ph idx="1"/>
          </p:nvPr>
        </p:nvSpPr>
        <p:spPr/>
        <p:txBody>
          <a:bodyPr>
            <a:noAutofit/>
          </a:bodyPr>
          <a:lstStyle/>
          <a:p>
            <a:r>
              <a:rPr lang="el-GR" sz="2800" smtClean="0"/>
              <a:t>Ὁ </a:t>
            </a:r>
            <a:r>
              <a:rPr lang="en-US" sz="2800" smtClean="0"/>
              <a:t>Lemerl </a:t>
            </a:r>
            <a:r>
              <a:rPr lang="el-GR" sz="2800" smtClean="0"/>
              <a:t>παρουσιάζει καμιὰ εἰκοσαριὰ Βίους, φιλολογικὸ εἶδος ποὺ ἄνθισε κατὰ τὴν εἰκονομαχικὴ περίοδο. </a:t>
            </a:r>
          </a:p>
          <a:p>
            <a:r>
              <a:rPr lang="el-GR" sz="2800" smtClean="0"/>
              <a:t>Μπορεῖ πολλοὶ ἀπὸ τοὺς βιογραφουμένους νὰ δείχνουν ἀπὸ τὴν πιὸ νεαρὴ ἡλικία τους μιὰ ὑγιὴ ἀπέχθεια πρὸς τὴν κοσμικὴ παιδεία, ἄλλοι ὅμως πῆραν ἐκπαίδευση καὶ μόρφωση εὔπορου ἀστοῦ. </a:t>
            </a:r>
          </a:p>
          <a:p>
            <a:r>
              <a:rPr lang="el-GR" sz="2800" smtClean="0"/>
              <a:t>Ἀνδρέας Κρήτης, Ἰωάννης Δαμασκηνός, Στέφανος ὁ Νέος, Πατριάρχης Ταράσιος, Πατριάρχης Νικηφόρος κ. ἄ. </a:t>
            </a:r>
            <a:endParaRPr lang="el-GR" sz="2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Ι</a:t>
            </a:r>
            <a:endParaRPr lang="el-GR"/>
          </a:p>
        </p:txBody>
      </p:sp>
      <p:sp>
        <p:nvSpPr>
          <p:cNvPr id="3" name="2 - Θέση περιεχομένου"/>
          <p:cNvSpPr>
            <a:spLocks noGrp="1"/>
          </p:cNvSpPr>
          <p:nvPr>
            <p:ph idx="1"/>
          </p:nvPr>
        </p:nvSpPr>
        <p:spPr/>
        <p:txBody>
          <a:bodyPr/>
          <a:lstStyle/>
          <a:p>
            <a:r>
              <a:rPr lang="el-GR" smtClean="0"/>
              <a:t>Ἡ στοιχειώδης ἐκπαίδευση ὀνομάζεται </a:t>
            </a:r>
            <a:r>
              <a:rPr lang="el-GR" i="1" smtClean="0"/>
              <a:t>προπαιδεία. </a:t>
            </a:r>
          </a:p>
          <a:p>
            <a:r>
              <a:rPr lang="el-GR" smtClean="0"/>
              <a:t>Ἡ ὕλη εἶναι </a:t>
            </a:r>
            <a:r>
              <a:rPr lang="el-GR" i="1" smtClean="0"/>
              <a:t>τὰ γράμματα, πεζὰ γράμματα, ἱερὰ γράμματα.</a:t>
            </a:r>
            <a:r>
              <a:rPr lang="el-GR" smtClean="0"/>
              <a:t> </a:t>
            </a:r>
          </a:p>
          <a:p>
            <a:r>
              <a:rPr lang="el-GR" smtClean="0"/>
              <a:t>Ὑπάρχουν οἱ διδάσκαλοι καὶ τὸ δημόσιο σχολεῖο. </a:t>
            </a:r>
            <a:endParaRPr lang="el-G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ΙΙ</a:t>
            </a:r>
            <a:endParaRPr lang="el-GR"/>
          </a:p>
        </p:txBody>
      </p:sp>
      <p:sp>
        <p:nvSpPr>
          <p:cNvPr id="3" name="2 - Θέση περιεχομένου"/>
          <p:cNvSpPr>
            <a:spLocks noGrp="1"/>
          </p:cNvSpPr>
          <p:nvPr>
            <p:ph idx="1"/>
          </p:nvPr>
        </p:nvSpPr>
        <p:spPr/>
        <p:txBody>
          <a:bodyPr>
            <a:noAutofit/>
          </a:bodyPr>
          <a:lstStyle/>
          <a:p>
            <a:r>
              <a:rPr lang="el-GR" sz="2800" smtClean="0"/>
              <a:t>Τὴν </a:t>
            </a:r>
            <a:r>
              <a:rPr lang="el-GR" sz="2800" i="1" smtClean="0"/>
              <a:t>προπαιδεία</a:t>
            </a:r>
            <a:r>
              <a:rPr lang="el-GR" sz="2800" smtClean="0"/>
              <a:t> ἀκολουθεῖ </a:t>
            </a:r>
            <a:r>
              <a:rPr lang="el-GR" sz="2800" i="1" smtClean="0"/>
              <a:t>ἡ παιδεία </a:t>
            </a:r>
            <a:r>
              <a:rPr lang="el-GR" sz="2800" smtClean="0"/>
              <a:t>(ἀπὸ τὰ 12 ἕως τὰ 17 χρόνια). </a:t>
            </a:r>
          </a:p>
          <a:p>
            <a:r>
              <a:rPr lang="el-GR" sz="2800" smtClean="0"/>
              <a:t>Προβάλλεται ἰδιαίτερα ἡ ἀντίθεση ἀνάμεσα </a:t>
            </a:r>
            <a:r>
              <a:rPr lang="el-GR" sz="2800" i="1" smtClean="0"/>
              <a:t>στὴ θύραθεν παιδεία (κοσμική) </a:t>
            </a:r>
            <a:r>
              <a:rPr lang="el-GR" sz="2800" smtClean="0"/>
              <a:t>καὶ </a:t>
            </a:r>
            <a:r>
              <a:rPr lang="el-GR" sz="2800" i="1" smtClean="0"/>
              <a:t>τὴν καθ" ἡμᾶς παιδείαν</a:t>
            </a:r>
            <a:r>
              <a:rPr lang="el-GR" sz="2800" smtClean="0"/>
              <a:t> (ἱερή). </a:t>
            </a:r>
          </a:p>
          <a:p>
            <a:r>
              <a:rPr lang="el-GR" sz="2800" smtClean="0"/>
              <a:t>Ὑπάρχουν τρεῖς διδακτικοὶ δρόμοι στὴν κοσμικὴ παιδεία: </a:t>
            </a:r>
            <a:r>
              <a:rPr lang="el-GR" sz="2800" i="1" smtClean="0"/>
              <a:t>γραμματική, ῥητορική, διαλεκτική. </a:t>
            </a:r>
          </a:p>
          <a:p>
            <a:r>
              <a:rPr lang="el-GR" sz="2800" smtClean="0"/>
              <a:t>Ὅσον ἀφορᾶ τὶς θετικὲς ἐπιστῆμες ὑπάρχει ἡ τῶν μαθηματικῶν τετρακτύς: </a:t>
            </a:r>
            <a:r>
              <a:rPr lang="el-GR" sz="2800" i="1" smtClean="0"/>
              <a:t>ἀριθμητική, γεωμετρία, μουσική, ἀστρονομία. </a:t>
            </a:r>
            <a:endParaRPr lang="el-GR" sz="2800" i="1"/>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mtClean="0"/>
              <a:t>Ἡ κοσμικὴ ἐκπαίδευση παραμένει ἄθικτη. </a:t>
            </a:r>
          </a:p>
          <a:p>
            <a:r>
              <a:rPr lang="el-GR" smtClean="0"/>
              <a:t>Τὰ προγράμματα τῆς ἐκπαίδευσης παραμένουν ἄθικτα. </a:t>
            </a:r>
          </a:p>
          <a:p>
            <a:r>
              <a:rPr lang="el-GR" smtClean="0"/>
              <a:t>Ἡ παιδεία αὐτὴ παρέχεται ἀπὸ λαϊκοὺς δασκάλους. </a:t>
            </a:r>
          </a:p>
          <a:p>
            <a:r>
              <a:rPr lang="el-GR" smtClean="0"/>
              <a:t>Τὴν κατήχηση τὴν πραγματοποιεῖ ἡ Ἐκκλησία, ἀλλὰ σὲ καμιὰ περίπτωση δὲν μποροῦμε νὰ μιλήσουμε γιὰ αὐτόνομη διδασκαλία τῶν κοσμικῶν ἐπιστημῶν ἀπὸ τὴν Ἐκκλησία. </a:t>
            </a:r>
            <a:endParaRPr lang="el-G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Εἰκονομαχία καὶ οὑμανισμός</a:t>
            </a:r>
            <a:endParaRPr lang="el-GR"/>
          </a:p>
        </p:txBody>
      </p:sp>
      <p:sp>
        <p:nvSpPr>
          <p:cNvPr id="3" name="2 - Θέση περιεχομένου"/>
          <p:cNvSpPr>
            <a:spLocks noGrp="1"/>
          </p:cNvSpPr>
          <p:nvPr>
            <p:ph idx="1"/>
          </p:nvPr>
        </p:nvSpPr>
        <p:spPr/>
        <p:txBody>
          <a:bodyPr>
            <a:normAutofit/>
          </a:bodyPr>
          <a:lstStyle/>
          <a:p>
            <a:pPr>
              <a:buNone/>
            </a:pPr>
            <a:r>
              <a:rPr lang="el-GR" sz="2800" smtClean="0"/>
              <a:t>Συμπεράσματα</a:t>
            </a:r>
          </a:p>
          <a:p>
            <a:r>
              <a:rPr lang="el-GR" sz="2800" smtClean="0"/>
              <a:t>Δὲν ὑπάρχει διακοπὴ στὴν ἐκπαίδευση</a:t>
            </a:r>
          </a:p>
          <a:p>
            <a:r>
              <a:rPr lang="el-GR" sz="2800" smtClean="0"/>
              <a:t>Ὁ Λέων Γ' δὲν ἔκαψε τὴ βιβλιοθήκη. </a:t>
            </a:r>
          </a:p>
          <a:p>
            <a:r>
              <a:rPr lang="el-GR" sz="2800" smtClean="0"/>
              <a:t>Ἡ εἰκονομαχία δὲν ταυτίζεται μὲ τὴν ἀπαιδευσιά. </a:t>
            </a:r>
          </a:p>
          <a:p>
            <a:r>
              <a:rPr lang="el-GR" sz="2800" smtClean="0"/>
              <a:t>Ἡ οὐσία εἶναι ἄλλη: Τὸ Βυζάντιο περνοῦσε βαθιὰ κρίση. </a:t>
            </a:r>
          </a:p>
          <a:p>
            <a:r>
              <a:rPr lang="el-GR" sz="2800" smtClean="0"/>
              <a:t>Οἱ εἰκονολάτρες εἶναι οἱ συνεχιστὲς τῆς ἀρχαίας παράδοσης. Ἔτσι, δὲν εἶναι τυχαῖο ποὺ ὁ θρίαμβος τῆς εἰκονομαχίας συμπίπτει μὲ τὴν ἔκλειψή της. </a:t>
            </a:r>
            <a:endParaRPr lang="el-GR" sz="2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Εἰσαγωγή</a:t>
            </a:r>
            <a:endParaRPr lang="el-GR"/>
          </a:p>
        </p:txBody>
      </p:sp>
      <p:sp>
        <p:nvSpPr>
          <p:cNvPr id="3" name="2 - Θέση περιεχομένου"/>
          <p:cNvSpPr>
            <a:spLocks noGrp="1"/>
          </p:cNvSpPr>
          <p:nvPr>
            <p:ph idx="1"/>
          </p:nvPr>
        </p:nvSpPr>
        <p:spPr/>
        <p:txBody>
          <a:bodyPr/>
          <a:lstStyle/>
          <a:p>
            <a:r>
              <a:rPr lang="el-GR" smtClean="0"/>
              <a:t>Μετὰ τὸν θάνατο τοῦ Ἰουστινιανοῦ (565) ἀρχίζει μιὰ περίοδος δυόμισι αἰώνων ποὺ ἀπὸ ὅλη τὴ βυζαντινὴ ἱστορία παρουσιάζει τὴ μεγαλύτερη δυσκολία γιὰ νὰ μελετηθεῖ. </a:t>
            </a:r>
          </a:p>
          <a:p>
            <a:r>
              <a:rPr lang="el-GR" smtClean="0"/>
              <a:t>Ἀλλὰ κι ἂν ἀκόμα ἡ ἐποχὴ αὐτὴ ὑπῆρξε φτωχή, πρέπει νὰ δεχτοῦμε ὅτι κυοφοροῦσε μιὰ ἀργὴ ὡρίμανση ποὺ ἔδωσε τοὺς καρπούς της τὸν 9ο αἰῶνα. </a:t>
            </a:r>
          </a:p>
          <a:p>
            <a:r>
              <a:rPr lang="el-GR" smtClean="0"/>
              <a:t>Στὴν αὐτοκρατορία κυριαρχεῖ ἡ ἑλληνικὴ γλῶσσα. </a:t>
            </a:r>
            <a:endParaRPr lang="el-G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1214422"/>
            <a:ext cx="8229600" cy="4911741"/>
          </a:xfrm>
        </p:spPr>
        <p:txBody>
          <a:bodyPr>
            <a:noAutofit/>
          </a:bodyPr>
          <a:lstStyle/>
          <a:p>
            <a:pPr>
              <a:buNone/>
            </a:pPr>
            <a:r>
              <a:rPr lang="el-GR" sz="2800" smtClean="0"/>
              <a:t>Πρέπει νὰ προφυλαχτοῦμε ἀπὸ δύο λάθη: α) Τὸ πρῶτο θὰ ἦταν νὰ κατηγορήσουμε γιὰ σκοταδισμὸ μιὰ ἐποχὴ ποὺ ἴσως φάνηκε νὰ ἀδιαφορεῖ γιὰ τὸν διαφωτισμὸ μόνο καὶ μόνο γιατὶ εἶχε νὰ ἐπιλύσει πιὸ ἐπείγονται προβλήματα. Καὶ κατόρθωσε νὰ τὰ ἐπιλύσει. β) Νὰ κατηγορήσουμε τὴν εἰκονομαχία, θεωρώντας την καταστρεπτικὴ καὶ στεῖρα, ἐνῶ, ἀντίθετα, δημιούργησε ἐρεθίσματα. Ἡ κίνηση ποὺ δημιούργησε τὸν Ἰωάννη Δαμασκηνὸ καὶ τὸν Θεόδωρο Στουδίτη, καὶ πολλοὺς ἄλλους, μπορεῖ νὰ φανερώνει μιὰ κρίση, ὄχι ὅμως καὶ ἐξαφάνιση τῆς γνώσης. </a:t>
            </a:r>
            <a:endParaRPr lang="el-GR" sz="2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Ἔλλειψη χειρογράφων</a:t>
            </a:r>
            <a:endParaRPr lang="el-GR"/>
          </a:p>
        </p:txBody>
      </p:sp>
      <p:sp>
        <p:nvSpPr>
          <p:cNvPr id="3" name="2 - Θέση περιεχομένου"/>
          <p:cNvSpPr>
            <a:spLocks noGrp="1"/>
          </p:cNvSpPr>
          <p:nvPr>
            <p:ph idx="1"/>
          </p:nvPr>
        </p:nvSpPr>
        <p:spPr/>
        <p:txBody>
          <a:bodyPr/>
          <a:lstStyle/>
          <a:p>
            <a:r>
              <a:rPr lang="el-GR" smtClean="0"/>
              <a:t>Τὸ πιὸ σημαντικὸ εἶναι ὅτι δὲν ἔχει σωθεῖ ὣς τὶς μέρες μας κανένα σχεδὸν χειρόγραφο ἀπὸ τὴν ἐποχὴ ποὺ μᾶς ἀπασχολεῖ. Ἀπὸ τὸν 6ο ὣς τὸν 9ο αἰῶνα οὐσιαστικὰ δὲν μᾶς σώθηκε τίποτα. </a:t>
            </a:r>
          </a:p>
          <a:p>
            <a:r>
              <a:rPr lang="el-GR" smtClean="0"/>
              <a:t>Κανένα κοσμικὸ χειρόγραφο. Ἐξαιρετικὰ περιορισμένος ἀριθμὸς θρησκευτικῶν χειρογράφων. </a:t>
            </a:r>
            <a:endParaRPr lang="el-G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Τὸ πανεπιστήμιο ἐπὶ Μαυρικίου, Φωκᾶ καὶ Ἡρακλείου</a:t>
            </a:r>
            <a:endParaRPr lang="el-GR"/>
          </a:p>
        </p:txBody>
      </p:sp>
      <p:sp>
        <p:nvSpPr>
          <p:cNvPr id="3" name="2 - Θέση περιεχομένου"/>
          <p:cNvSpPr>
            <a:spLocks noGrp="1"/>
          </p:cNvSpPr>
          <p:nvPr>
            <p:ph idx="1"/>
          </p:nvPr>
        </p:nvSpPr>
        <p:spPr/>
        <p:txBody>
          <a:bodyPr/>
          <a:lstStyle/>
          <a:p>
            <a:r>
              <a:rPr lang="el-GR" smtClean="0"/>
              <a:t>Στὴν ἀρχὴ τῆς περιόδου ποὺ μᾶς ἀπασχολεῖ ἐξακολουθοῦσε νὰ παρέχεται στὴν Κωνσταντινούπολη ἀνώτερη ἐκπαίδευση σύμφωνη μὲ τὸ παραδοσιακὸ πρόγραμμα καὶ ὅτι ὁ Μαυρίκιος, γιὰ παράδειγμα, ἔδινε μεγάλη σημασία στὴν παιδεία. </a:t>
            </a:r>
          </a:p>
          <a:p>
            <a:r>
              <a:rPr lang="el-GR" smtClean="0"/>
              <a:t>Δύο ὀνόματα ξεχωρίζουν: τοῦ Γεωργίου Χοιροβοσκοῦ γιὰ τὴ γραμματικὴ καὶ τὴ φιλολογία, καὶ τοῦ Στεφάνου τοῦ Ἀλεξανδρέα γιὰ τὴ φιλοσοφία καὶ τὶς θετικὲς ἐπιστῆμες. </a:t>
            </a:r>
            <a:endParaRPr lang="el-G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Ἡ αὐτοβιογραφία τοῦ Ἀνανία τοῦ </a:t>
            </a:r>
            <a:r>
              <a:rPr lang="en-US" smtClean="0"/>
              <a:t>Shirak</a:t>
            </a:r>
            <a:endParaRPr lang="el-GR"/>
          </a:p>
        </p:txBody>
      </p:sp>
      <p:sp>
        <p:nvSpPr>
          <p:cNvPr id="3" name="2 - Θέση περιεχομένου"/>
          <p:cNvSpPr>
            <a:spLocks noGrp="1"/>
          </p:cNvSpPr>
          <p:nvPr>
            <p:ph idx="1"/>
          </p:nvPr>
        </p:nvSpPr>
        <p:spPr>
          <a:xfrm>
            <a:off x="457200" y="1428736"/>
            <a:ext cx="8229600" cy="4697427"/>
          </a:xfrm>
        </p:spPr>
        <p:txBody>
          <a:bodyPr>
            <a:noAutofit/>
          </a:bodyPr>
          <a:lstStyle/>
          <a:p>
            <a:r>
              <a:rPr lang="el-GR" sz="2800" smtClean="0"/>
              <a:t>Τὸ κείμενο αὐτὸ εἶναι γραμμένο στὰ ἀρμενικὰ ἀλλὰ ὑπάρχουν μεταφράσεις σὲ ἄλλες γλῶσσες. </a:t>
            </a:r>
          </a:p>
          <a:p>
            <a:r>
              <a:rPr lang="el-GR" sz="2800" smtClean="0"/>
              <a:t>Ἀπὸ τὸ κείμενο διαπιστώνουμε ὅτι οἱ μεγάλοι καθηγητὲς ἦταν μᾶλλον σπάνιοι καὶ ὅτι ἡ διατήρηση καὶ ἡ μετάδοση τῆς γνώσης δὲν εἶχαν ἀπόλυτα ἐξασφαλιστεῖ. </a:t>
            </a:r>
          </a:p>
          <a:p>
            <a:r>
              <a:rPr lang="el-GR" sz="2800" smtClean="0"/>
              <a:t>Ἀναφέρονται τρεῖς γενεὲς δασκάλων: ὁ «διδάσκαλος τῶν Ἀθηνῶν» στὴν Κωνσταντινούπολη, ὁ μεγάλος Τυχικὸς στὴν Τραπεζούντα καὶ ὁ Ἀνανίας στὴν Ἀρμενία. Καλύπτουν τὸ τέλος τοῦ 6ου αἰ. καὶ τὸ πρῶτο μισὸ τοῦ 7ου αἰ. </a:t>
            </a:r>
            <a:endParaRPr lang="el-GR" sz="28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Ὁ ὅρος «οἰκουμενικὸς διδάσκαλος»</a:t>
            </a:r>
            <a:endParaRPr lang="el-GR"/>
          </a:p>
        </p:txBody>
      </p:sp>
      <p:sp>
        <p:nvSpPr>
          <p:cNvPr id="3" name="2 - Θέση περιεχομένου"/>
          <p:cNvSpPr>
            <a:spLocks noGrp="1"/>
          </p:cNvSpPr>
          <p:nvPr>
            <p:ph idx="1"/>
          </p:nvPr>
        </p:nvSpPr>
        <p:spPr/>
        <p:txBody>
          <a:bodyPr/>
          <a:lstStyle/>
          <a:p>
            <a:r>
              <a:rPr lang="el-GR" smtClean="0"/>
              <a:t>Ὁ ὅρος «οἰκουμενικὸς διδάσκαλος» ἀναφέρεται στοὺς δασκάλους τῆς ἀνώτερης ἐκπαίδευσης στὸ μόνο πανεπιστήμιο ποὺ λειτουργοῦσε τότε, τὸ αὐτοκρατορικὸ πανεπιστήμιο τῆς Κωνσταντινούπολης. Δὲν ἔχει ὅμως καμιὰ σχέση μὲ τὸ πανεπιστήμιο.</a:t>
            </a:r>
          </a:p>
          <a:p>
            <a:r>
              <a:rPr lang="el-GR" smtClean="0"/>
              <a:t>«Οἰκουμενικοὶ διδάσκαλοι»: Γεώργιος Χοιροβοσκός, Στέφανος Ἀλεξανδρέας, Ἰγνάτιος </a:t>
            </a:r>
            <a:endParaRPr lang="el-G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Εικονόφιλοι μύθοι</a:t>
            </a:r>
            <a:endParaRPr lang="el-GR"/>
          </a:p>
        </p:txBody>
      </p:sp>
      <p:sp>
        <p:nvSpPr>
          <p:cNvPr id="3" name="2 - Θέση περιεχομένου"/>
          <p:cNvSpPr>
            <a:spLocks noGrp="1"/>
          </p:cNvSpPr>
          <p:nvPr>
            <p:ph idx="1"/>
          </p:nvPr>
        </p:nvSpPr>
        <p:spPr/>
        <p:txBody>
          <a:bodyPr>
            <a:noAutofit/>
          </a:bodyPr>
          <a:lstStyle/>
          <a:p>
            <a:r>
              <a:rPr lang="el-GR" sz="2800" smtClean="0"/>
              <a:t>Οἱ σύγχρονοι ἱστορικοὶ παραπλανήθηκαν γιὰ πολὺν καιρὸ ἀπὸ μιὰ παράδοση, ἡ ὁποία ἀποδίδει στὸν Λέοντα Γ' τὴν καταστροφὴ τοῦ ἱδρύματος τῆς ἀνώτερης ἐκπαίδευσης στὴν Κωνσταντινούπολη, ποὺ εἶχε τὸ ὄνομα </a:t>
            </a:r>
            <a:r>
              <a:rPr lang="el-GR" sz="2800" i="1" smtClean="0"/>
              <a:t>διδασκαλεῖον ἢ οἰκουμενικὸν διδασκαλεῖον, </a:t>
            </a:r>
            <a:r>
              <a:rPr lang="el-GR" sz="2800" smtClean="0"/>
              <a:t>καθὼς καὶ τὴν ἐξόντωση τῶν καθηγητῶν του, ποὺ ἐπικεφαλῆς τους βρισκόταν ἕνας οἰκουμενικὸς διδάσκαλος. </a:t>
            </a:r>
          </a:p>
          <a:p>
            <a:r>
              <a:rPr lang="el-GR" sz="2800" smtClean="0"/>
              <a:t>Σήμερα ἔχει ἀποδειχτεῖ ὅτι πρόκειται γιὰ ἕναν εἰκονόφιλο μύθο. </a:t>
            </a:r>
            <a:endParaRPr lang="el-GR" sz="28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Γεώργιος Μοναχός</a:t>
            </a:r>
            <a:endParaRPr lang="el-GR"/>
          </a:p>
        </p:txBody>
      </p:sp>
      <p:sp>
        <p:nvSpPr>
          <p:cNvPr id="3" name="2 - Θέση περιεχομένου"/>
          <p:cNvSpPr>
            <a:spLocks noGrp="1"/>
          </p:cNvSpPr>
          <p:nvPr>
            <p:ph idx="1"/>
          </p:nvPr>
        </p:nvSpPr>
        <p:spPr/>
        <p:txBody>
          <a:bodyPr/>
          <a:lstStyle/>
          <a:p>
            <a:r>
              <a:rPr lang="el-GR" smtClean="0"/>
              <a:t>Ὁλόκληρο τὸ χωρίο τοῦ χρονικογράφου ποὺ περιγράφει τὴν καύση ἀνθρώπων, κτιρίων καὶ βιβλίων στὰ χρόνια τοῦ Λέοντος Γ' λείπει ἀπὸ ἕνα ἀπὸ τὰ πιὸ παλαιὰ χειρόγραφα τοῦ Γεωργίου τοῦ Μοναχοῦ, τὸν </a:t>
            </a:r>
            <a:r>
              <a:rPr lang="en-US" i="1" smtClean="0"/>
              <a:t>Paris. Coislin. 305,</a:t>
            </a:r>
            <a:r>
              <a:rPr lang="el-GR" i="1" smtClean="0"/>
              <a:t> </a:t>
            </a:r>
            <a:r>
              <a:rPr lang="el-GR" smtClean="0"/>
              <a:t>ποὺ δίνει στὴ θέση του ἕνα ὁλότελα διαφορετικὸ καὶ χωρὶς ἐνδιαφέρον κείμενο. </a:t>
            </a:r>
            <a:endParaRPr lang="el-G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239</TotalTime>
  <Words>1056</Words>
  <Application>Microsoft Office PowerPoint</Application>
  <PresentationFormat>Προβολή στην οθόνη (4:3)</PresentationFormat>
  <Paragraphs>63</Paragraphs>
  <Slides>19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19</vt:i4>
      </vt:variant>
    </vt:vector>
  </HeadingPairs>
  <TitlesOfParts>
    <vt:vector size="20" baseType="lpstr">
      <vt:lpstr>Θέμα του Office</vt:lpstr>
      <vt:lpstr>Ἱστορία τῆς βυζαντινῆς παιδείας</vt:lpstr>
      <vt:lpstr>Εἰσαγωγή</vt:lpstr>
      <vt:lpstr>Διαφάνεια 3</vt:lpstr>
      <vt:lpstr>Ἔλλειψη χειρογράφων</vt:lpstr>
      <vt:lpstr>Τὸ πανεπιστήμιο ἐπὶ Μαυρικίου, Φωκᾶ καὶ Ἡρακλείου</vt:lpstr>
      <vt:lpstr>Ἡ αὐτοβιογραφία τοῦ Ἀνανία τοῦ Shirak</vt:lpstr>
      <vt:lpstr>Ὁ ὅρος «οἰκουμενικὸς διδάσκαλος»</vt:lpstr>
      <vt:lpstr>Εικονόφιλοι μύθοι</vt:lpstr>
      <vt:lpstr>Γεώργιος Μοναχός</vt:lpstr>
      <vt:lpstr>Βίος τοῦ πατριάρχη Γερμανοῦ (715-730)</vt:lpstr>
      <vt:lpstr>Πάτρια τῆς Κωνσταντινουπόλεως</vt:lpstr>
      <vt:lpstr>Εἰκονόφιλοι μύθοι (2)</vt:lpstr>
      <vt:lpstr>Ὁ μύθος τῆς Πατριαρχικῆς Ἀκαδημίας</vt:lpstr>
      <vt:lpstr>Διαφάνεια 14</vt:lpstr>
      <vt:lpstr>Οἱ Βίοι τῆς εἰκονομαχικῆς περιόδου</vt:lpstr>
      <vt:lpstr>Ι</vt:lpstr>
      <vt:lpstr>ΙΙ</vt:lpstr>
      <vt:lpstr>Διαφάνεια 18</vt:lpstr>
      <vt:lpstr>Εἰκονομαχία καὶ οὑμανισμός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Ἱστορία τῆς βυζαντινῆς παιδείας</dc:title>
  <dc:creator>tasos</dc:creator>
  <cp:lastModifiedBy>tasos</cp:lastModifiedBy>
  <cp:revision>60</cp:revision>
  <dcterms:created xsi:type="dcterms:W3CDTF">2024-02-27T18:08:34Z</dcterms:created>
  <dcterms:modified xsi:type="dcterms:W3CDTF">2024-02-28T06:10:58Z</dcterms:modified>
</cp:coreProperties>
</file>