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7" r:id="rId8"/>
    <p:sldId id="262" r:id="rId9"/>
    <p:sldId id="268" r:id="rId10"/>
    <p:sldId id="263" r:id="rId11"/>
    <p:sldId id="264" r:id="rId12"/>
    <p:sldId id="265" r:id="rId13"/>
    <p:sldId id="266"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6" r:id="rId29"/>
    <p:sldId id="283" r:id="rId30"/>
    <p:sldId id="284" r:id="rId31"/>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125" d="100"/>
          <a:sy n="125" d="100"/>
        </p:scale>
        <p:origin x="-226" y="152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D180DC24-8DBA-4B05-B5AC-ED6CC9909F31}" type="datetimeFigureOut">
              <a:rPr lang="el-GR" smtClean="0"/>
              <a:pPr/>
              <a:t>11/1/2013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06FB555-0A3E-4080-84BC-8551630E7A9A}"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D180DC24-8DBA-4B05-B5AC-ED6CC9909F31}" type="datetimeFigureOut">
              <a:rPr lang="el-GR" smtClean="0"/>
              <a:pPr/>
              <a:t>11/1/2013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06FB555-0A3E-4080-84BC-8551630E7A9A}"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D180DC24-8DBA-4B05-B5AC-ED6CC9909F31}" type="datetimeFigureOut">
              <a:rPr lang="el-GR" smtClean="0"/>
              <a:pPr/>
              <a:t>11/1/2013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06FB555-0A3E-4080-84BC-8551630E7A9A}"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D180DC24-8DBA-4B05-B5AC-ED6CC9909F31}" type="datetimeFigureOut">
              <a:rPr lang="el-GR" smtClean="0"/>
              <a:pPr/>
              <a:t>11/1/2013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06FB555-0A3E-4080-84BC-8551630E7A9A}"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80DC24-8DBA-4B05-B5AC-ED6CC9909F31}" type="datetimeFigureOut">
              <a:rPr lang="el-GR" smtClean="0"/>
              <a:pPr/>
              <a:t>11/1/2013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06FB555-0A3E-4080-84BC-8551630E7A9A}"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D180DC24-8DBA-4B05-B5AC-ED6CC9909F31}" type="datetimeFigureOut">
              <a:rPr lang="el-GR" smtClean="0"/>
              <a:pPr/>
              <a:t>11/1/2013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06FB555-0A3E-4080-84BC-8551630E7A9A}"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D180DC24-8DBA-4B05-B5AC-ED6CC9909F31}" type="datetimeFigureOut">
              <a:rPr lang="el-GR" smtClean="0"/>
              <a:pPr/>
              <a:t>11/1/2013</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F06FB555-0A3E-4080-84BC-8551630E7A9A}"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D180DC24-8DBA-4B05-B5AC-ED6CC9909F31}" type="datetimeFigureOut">
              <a:rPr lang="el-GR" smtClean="0"/>
              <a:pPr/>
              <a:t>11/1/2013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F06FB555-0A3E-4080-84BC-8551630E7A9A}"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80DC24-8DBA-4B05-B5AC-ED6CC9909F31}" type="datetimeFigureOut">
              <a:rPr lang="el-GR" smtClean="0"/>
              <a:pPr/>
              <a:t>11/1/2013</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F06FB555-0A3E-4080-84BC-8551630E7A9A}"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80DC24-8DBA-4B05-B5AC-ED6CC9909F31}" type="datetimeFigureOut">
              <a:rPr lang="el-GR" smtClean="0"/>
              <a:pPr/>
              <a:t>11/1/2013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06FB555-0A3E-4080-84BC-8551630E7A9A}"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80DC24-8DBA-4B05-B5AC-ED6CC9909F31}" type="datetimeFigureOut">
              <a:rPr lang="el-GR" smtClean="0"/>
              <a:pPr/>
              <a:t>11/1/2013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06FB555-0A3E-4080-84BC-8551630E7A9A}"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80DC24-8DBA-4B05-B5AC-ED6CC9909F31}" type="datetimeFigureOut">
              <a:rPr lang="el-GR" smtClean="0"/>
              <a:pPr/>
              <a:t>11/1/2013</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6FB555-0A3E-4080-84BC-8551630E7A9A}"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5786" y="142852"/>
            <a:ext cx="7772400" cy="1470025"/>
          </a:xfrm>
        </p:spPr>
        <p:txBody>
          <a:bodyPr/>
          <a:lstStyle/>
          <a:p>
            <a:r>
              <a:rPr lang="el-GR" dirty="0" smtClean="0"/>
              <a:t>Πιθανότητες</a:t>
            </a:r>
            <a:endParaRPr lang="el-GR" dirty="0"/>
          </a:p>
        </p:txBody>
      </p:sp>
      <p:sp>
        <p:nvSpPr>
          <p:cNvPr id="3" name="Subtitle 2"/>
          <p:cNvSpPr>
            <a:spLocks noGrp="1"/>
          </p:cNvSpPr>
          <p:nvPr>
            <p:ph type="subTitle" idx="1"/>
          </p:nvPr>
        </p:nvSpPr>
        <p:spPr/>
        <p:txBody>
          <a:bodyPr/>
          <a:lstStyle/>
          <a:p>
            <a:endParaRPr lang="el-GR" dirty="0"/>
          </a:p>
        </p:txBody>
      </p:sp>
      <p:sp>
        <p:nvSpPr>
          <p:cNvPr id="4" name="TextBox 3"/>
          <p:cNvSpPr txBox="1"/>
          <p:nvPr/>
        </p:nvSpPr>
        <p:spPr>
          <a:xfrm>
            <a:off x="1285853" y="2571744"/>
            <a:ext cx="6858048" cy="2308324"/>
          </a:xfrm>
          <a:prstGeom prst="rect">
            <a:avLst/>
          </a:prstGeom>
          <a:noFill/>
        </p:spPr>
        <p:txBody>
          <a:bodyPr wrap="square" rtlCol="0">
            <a:spAutoFit/>
          </a:bodyPr>
          <a:lstStyle/>
          <a:p>
            <a:r>
              <a:rPr lang="el-GR" dirty="0" smtClean="0"/>
              <a:t>Είναι η αναλογία με την οποία ένα ενδεχόμενο μπορεί να λάβει χώρα. Η αναλογία αυτή συνήθως εκφράζεται σε τιμές μεταξύ του 0 και του 1.</a:t>
            </a:r>
          </a:p>
          <a:p>
            <a:endParaRPr lang="el-GR" dirty="0"/>
          </a:p>
          <a:p>
            <a:r>
              <a:rPr lang="el-GR" dirty="0" smtClean="0"/>
              <a:t>Παραδείγματα: </a:t>
            </a:r>
          </a:p>
          <a:p>
            <a:r>
              <a:rPr lang="el-GR" dirty="0" smtClean="0"/>
              <a:t>Ποια είναι η πιθανότητα κάποιος να παντρευτεί όταν είναι 20 ετών?</a:t>
            </a:r>
          </a:p>
          <a:p>
            <a:endParaRPr lang="el-GR" dirty="0"/>
          </a:p>
          <a:p>
            <a:r>
              <a:rPr lang="el-GR" dirty="0" smtClean="0"/>
              <a:t>Ποια είναι η πιθανότητα σε έναν έλεγχο της τροχαίας κάποιος να συλληφθεί μεθυσμένος?</a:t>
            </a:r>
            <a:endParaRPr lang="el-G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5786" y="142852"/>
            <a:ext cx="7772400" cy="1470025"/>
          </a:xfrm>
        </p:spPr>
        <p:txBody>
          <a:bodyPr/>
          <a:lstStyle/>
          <a:p>
            <a:r>
              <a:rPr lang="el-GR" dirty="0" smtClean="0"/>
              <a:t>Πιθανότητες</a:t>
            </a:r>
            <a:endParaRPr lang="el-GR" dirty="0"/>
          </a:p>
        </p:txBody>
      </p:sp>
      <p:sp>
        <p:nvSpPr>
          <p:cNvPr id="3" name="TextBox 2"/>
          <p:cNvSpPr txBox="1"/>
          <p:nvPr/>
        </p:nvSpPr>
        <p:spPr>
          <a:xfrm>
            <a:off x="1785919" y="2214554"/>
            <a:ext cx="6357982" cy="2031325"/>
          </a:xfrm>
          <a:prstGeom prst="rect">
            <a:avLst/>
          </a:prstGeom>
          <a:noFill/>
        </p:spPr>
        <p:txBody>
          <a:bodyPr wrap="square" rtlCol="0">
            <a:spAutoFit/>
          </a:bodyPr>
          <a:lstStyle/>
          <a:p>
            <a:r>
              <a:rPr lang="el-GR" dirty="0" smtClean="0"/>
              <a:t>Σε τι χρησιμεύουν?</a:t>
            </a:r>
          </a:p>
          <a:p>
            <a:endParaRPr lang="el-GR" dirty="0" smtClean="0"/>
          </a:p>
          <a:p>
            <a:r>
              <a:rPr lang="el-GR" dirty="0" smtClean="0"/>
              <a:t>Μπορούμε με τη βοήθεια των πιθανοτήτων και τη χρήση θεωρητικών καμπυλών να εκτιμήσουμε πόσο κοινό ή πόσο σπάνιο είναι το αποτέλεσμα μιας στατιστικής ανάλυσης.</a:t>
            </a:r>
          </a:p>
          <a:p>
            <a:endParaRPr lang="el-GR" dirty="0" smtClean="0"/>
          </a:p>
          <a:p>
            <a:endParaRPr lang="el-G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5786" y="142852"/>
            <a:ext cx="7772400" cy="1470025"/>
          </a:xfrm>
        </p:spPr>
        <p:txBody>
          <a:bodyPr/>
          <a:lstStyle/>
          <a:p>
            <a:r>
              <a:rPr lang="el-GR" dirty="0" smtClean="0"/>
              <a:t>Πιθανότητες</a:t>
            </a:r>
            <a:endParaRPr lang="el-GR" dirty="0"/>
          </a:p>
        </p:txBody>
      </p:sp>
      <p:pic>
        <p:nvPicPr>
          <p:cNvPr id="3" name="Picture 2" descr="DSCN0717.JPG"/>
          <p:cNvPicPr>
            <a:picLocks noChangeAspect="1"/>
          </p:cNvPicPr>
          <p:nvPr/>
        </p:nvPicPr>
        <p:blipFill>
          <a:blip r:embed="rId2" cstate="print"/>
          <a:srcRect l="38281" t="56250" r="32031" b="8333"/>
          <a:stretch>
            <a:fillRect/>
          </a:stretch>
        </p:blipFill>
        <p:spPr>
          <a:xfrm>
            <a:off x="1928794" y="1285860"/>
            <a:ext cx="5572164" cy="498562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5786" y="142852"/>
            <a:ext cx="7772400" cy="1470025"/>
          </a:xfrm>
        </p:spPr>
        <p:txBody>
          <a:bodyPr/>
          <a:lstStyle/>
          <a:p>
            <a:r>
              <a:rPr lang="el-GR" dirty="0" smtClean="0"/>
              <a:t>Δειγματικές κατανομές</a:t>
            </a:r>
            <a:endParaRPr lang="el-GR" dirty="0"/>
          </a:p>
        </p:txBody>
      </p:sp>
      <p:sp>
        <p:nvSpPr>
          <p:cNvPr id="3" name="TextBox 2"/>
          <p:cNvSpPr txBox="1"/>
          <p:nvPr/>
        </p:nvSpPr>
        <p:spPr>
          <a:xfrm>
            <a:off x="1500167" y="1928802"/>
            <a:ext cx="6500858" cy="646331"/>
          </a:xfrm>
          <a:prstGeom prst="rect">
            <a:avLst/>
          </a:prstGeom>
          <a:noFill/>
        </p:spPr>
        <p:txBody>
          <a:bodyPr wrap="square" rtlCol="0">
            <a:spAutoFit/>
          </a:bodyPr>
          <a:lstStyle/>
          <a:p>
            <a:r>
              <a:rPr lang="el-GR" dirty="0" smtClean="0"/>
              <a:t>Μελετήσαμε έναν γελοιωδώς πληθυσμό με 4 άτομα και πήραμε τις εξής μετρήσεις: 2, 3, 4, 5. </a:t>
            </a:r>
            <a:endParaRPr lang="el-GR" dirty="0"/>
          </a:p>
        </p:txBody>
      </p:sp>
      <p:pic>
        <p:nvPicPr>
          <p:cNvPr id="4" name="Picture 3" descr="DSCN0719.JPG"/>
          <p:cNvPicPr>
            <a:picLocks noChangeAspect="1"/>
          </p:cNvPicPr>
          <p:nvPr/>
        </p:nvPicPr>
        <p:blipFill>
          <a:blip r:embed="rId2"/>
          <a:srcRect l="40625" t="45833" r="43750" b="31250"/>
          <a:stretch>
            <a:fillRect/>
          </a:stretch>
        </p:blipFill>
        <p:spPr>
          <a:xfrm>
            <a:off x="3000364" y="2571744"/>
            <a:ext cx="3786214" cy="416483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5786" y="142853"/>
            <a:ext cx="7772400" cy="714380"/>
          </a:xfrm>
        </p:spPr>
        <p:txBody>
          <a:bodyPr>
            <a:normAutofit fontScale="90000"/>
          </a:bodyPr>
          <a:lstStyle/>
          <a:p>
            <a:r>
              <a:rPr lang="el-GR" dirty="0" smtClean="0"/>
              <a:t>Δειγματικές κατανομές</a:t>
            </a:r>
            <a:endParaRPr lang="el-GR" dirty="0"/>
          </a:p>
        </p:txBody>
      </p:sp>
      <p:sp>
        <p:nvSpPr>
          <p:cNvPr id="3" name="TextBox 2"/>
          <p:cNvSpPr txBox="1"/>
          <p:nvPr/>
        </p:nvSpPr>
        <p:spPr>
          <a:xfrm>
            <a:off x="642878" y="857232"/>
            <a:ext cx="8501122" cy="646331"/>
          </a:xfrm>
          <a:prstGeom prst="rect">
            <a:avLst/>
          </a:prstGeom>
          <a:noFill/>
        </p:spPr>
        <p:txBody>
          <a:bodyPr wrap="square" rtlCol="0">
            <a:spAutoFit/>
          </a:bodyPr>
          <a:lstStyle/>
          <a:p>
            <a:r>
              <a:rPr lang="el-GR" dirty="0" smtClean="0"/>
              <a:t>Στον ίδιο πληθυσμό παίρνουμε όλα τα πιθανά δείγματα μεγέθους 2 ατόμων για να υπολογίσουμε τη μέση τιμή τους.</a:t>
            </a:r>
            <a:endParaRPr lang="el-GR" dirty="0"/>
          </a:p>
        </p:txBody>
      </p:sp>
      <p:pic>
        <p:nvPicPr>
          <p:cNvPr id="4" name="Picture 3" descr="DSCN0720.JPG"/>
          <p:cNvPicPr>
            <a:picLocks noChangeAspect="1"/>
          </p:cNvPicPr>
          <p:nvPr/>
        </p:nvPicPr>
        <p:blipFill>
          <a:blip r:embed="rId2" cstate="print"/>
          <a:srcRect l="24219" t="25000" r="51171" b="31250"/>
          <a:stretch>
            <a:fillRect/>
          </a:stretch>
        </p:blipFill>
        <p:spPr>
          <a:xfrm rot="5400000">
            <a:off x="2714610" y="1214423"/>
            <a:ext cx="3857654" cy="514353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5786" y="142852"/>
            <a:ext cx="7772400" cy="1470025"/>
          </a:xfrm>
        </p:spPr>
        <p:txBody>
          <a:bodyPr/>
          <a:lstStyle/>
          <a:p>
            <a:r>
              <a:rPr lang="el-GR" dirty="0" smtClean="0"/>
              <a:t>Δειγματικές κατανομές</a:t>
            </a:r>
            <a:endParaRPr lang="el-GR" dirty="0"/>
          </a:p>
        </p:txBody>
      </p:sp>
      <p:sp>
        <p:nvSpPr>
          <p:cNvPr id="3" name="TextBox 2"/>
          <p:cNvSpPr txBox="1"/>
          <p:nvPr/>
        </p:nvSpPr>
        <p:spPr>
          <a:xfrm>
            <a:off x="1000100" y="1357298"/>
            <a:ext cx="7429552" cy="646331"/>
          </a:xfrm>
          <a:prstGeom prst="rect">
            <a:avLst/>
          </a:prstGeom>
          <a:noFill/>
        </p:spPr>
        <p:txBody>
          <a:bodyPr wrap="square" rtlCol="0">
            <a:spAutoFit/>
          </a:bodyPr>
          <a:lstStyle/>
          <a:p>
            <a:r>
              <a:rPr lang="el-GR" dirty="0" smtClean="0"/>
              <a:t>Και κατά συνέπεια η πιθανότητα να πάρουμε κάποιο από τους μέσους όρους φαίνεται στον παρακάτω πίνακα:</a:t>
            </a:r>
            <a:endParaRPr lang="el-GR" dirty="0"/>
          </a:p>
        </p:txBody>
      </p:sp>
      <p:pic>
        <p:nvPicPr>
          <p:cNvPr id="4" name="Picture 3" descr="DSCN0720.JPG"/>
          <p:cNvPicPr>
            <a:picLocks noChangeAspect="1"/>
          </p:cNvPicPr>
          <p:nvPr/>
        </p:nvPicPr>
        <p:blipFill>
          <a:blip r:embed="rId2" cstate="print"/>
          <a:srcRect l="62046" t="65712" r="15166" b="15451"/>
          <a:stretch>
            <a:fillRect/>
          </a:stretch>
        </p:blipFill>
        <p:spPr>
          <a:xfrm rot="5400000">
            <a:off x="2080888" y="2848278"/>
            <a:ext cx="4839348" cy="300039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5786" y="142853"/>
            <a:ext cx="7772400" cy="357190"/>
          </a:xfrm>
        </p:spPr>
        <p:txBody>
          <a:bodyPr>
            <a:normAutofit fontScale="90000"/>
          </a:bodyPr>
          <a:lstStyle/>
          <a:p>
            <a:r>
              <a:rPr lang="el-GR" dirty="0" smtClean="0"/>
              <a:t>Δειγματικές κατανομές</a:t>
            </a:r>
            <a:endParaRPr lang="el-GR" dirty="0"/>
          </a:p>
        </p:txBody>
      </p:sp>
      <p:pic>
        <p:nvPicPr>
          <p:cNvPr id="3" name="Picture 2" descr="DSCN0721.JPG"/>
          <p:cNvPicPr>
            <a:picLocks noChangeAspect="1"/>
          </p:cNvPicPr>
          <p:nvPr/>
        </p:nvPicPr>
        <p:blipFill>
          <a:blip r:embed="rId2" cstate="print"/>
          <a:srcRect l="22656" t="27083" r="34375" b="23958"/>
          <a:stretch>
            <a:fillRect/>
          </a:stretch>
        </p:blipFill>
        <p:spPr>
          <a:xfrm rot="5400000">
            <a:off x="-231232" y="1088431"/>
            <a:ext cx="5143536" cy="4395385"/>
          </a:xfrm>
          <a:prstGeom prst="rect">
            <a:avLst/>
          </a:prstGeom>
        </p:spPr>
      </p:pic>
      <p:pic>
        <p:nvPicPr>
          <p:cNvPr id="4" name="Picture 3" descr="DSCN0721.JPG"/>
          <p:cNvPicPr>
            <a:picLocks noChangeAspect="1"/>
          </p:cNvPicPr>
          <p:nvPr/>
        </p:nvPicPr>
        <p:blipFill>
          <a:blip r:embed="rId3" cstate="print"/>
          <a:srcRect l="64844" t="27083" r="14844" b="23958"/>
          <a:stretch>
            <a:fillRect/>
          </a:stretch>
        </p:blipFill>
        <p:spPr>
          <a:xfrm rot="5400000">
            <a:off x="5539160" y="32947"/>
            <a:ext cx="2571768" cy="464896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5786" y="142852"/>
            <a:ext cx="7772400" cy="1470025"/>
          </a:xfrm>
        </p:spPr>
        <p:txBody>
          <a:bodyPr/>
          <a:lstStyle/>
          <a:p>
            <a:r>
              <a:rPr lang="el-GR" dirty="0" smtClean="0"/>
              <a:t>Δειγματικές κατανομές</a:t>
            </a:r>
            <a:endParaRPr lang="el-GR" dirty="0"/>
          </a:p>
        </p:txBody>
      </p:sp>
      <p:pic>
        <p:nvPicPr>
          <p:cNvPr id="3" name="Picture 2" descr="DSCN0722.JPG"/>
          <p:cNvPicPr>
            <a:picLocks noChangeAspect="1"/>
          </p:cNvPicPr>
          <p:nvPr/>
        </p:nvPicPr>
        <p:blipFill>
          <a:blip r:embed="rId2"/>
          <a:srcRect l="66406" t="20833" r="19531" b="34375"/>
          <a:stretch>
            <a:fillRect/>
          </a:stretch>
        </p:blipFill>
        <p:spPr>
          <a:xfrm rot="5400000">
            <a:off x="2837644" y="-980312"/>
            <a:ext cx="3571900" cy="853287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5786" y="142852"/>
            <a:ext cx="7772400" cy="1470025"/>
          </a:xfrm>
        </p:spPr>
        <p:txBody>
          <a:bodyPr/>
          <a:lstStyle/>
          <a:p>
            <a:r>
              <a:rPr lang="el-GR" dirty="0" smtClean="0"/>
              <a:t>Δειγματικές κατανομές</a:t>
            </a:r>
            <a:endParaRPr lang="el-GR" dirty="0"/>
          </a:p>
        </p:txBody>
      </p:sp>
      <p:pic>
        <p:nvPicPr>
          <p:cNvPr id="3" name="Picture 2" descr="DSCN0723.JPG"/>
          <p:cNvPicPr>
            <a:picLocks noChangeAspect="1"/>
          </p:cNvPicPr>
          <p:nvPr/>
        </p:nvPicPr>
        <p:blipFill>
          <a:blip r:embed="rId2" cstate="print"/>
          <a:srcRect l="26562" t="26041" r="52344" b="26042"/>
          <a:stretch>
            <a:fillRect/>
          </a:stretch>
        </p:blipFill>
        <p:spPr>
          <a:xfrm rot="5400000">
            <a:off x="3030130" y="684590"/>
            <a:ext cx="3536181" cy="602460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5786" y="142852"/>
            <a:ext cx="7772400" cy="1470025"/>
          </a:xfrm>
        </p:spPr>
        <p:txBody>
          <a:bodyPr/>
          <a:lstStyle/>
          <a:p>
            <a:r>
              <a:rPr lang="el-GR" dirty="0" smtClean="0"/>
              <a:t>Δειγματικές κατανομές</a:t>
            </a:r>
            <a:endParaRPr lang="el-GR" dirty="0"/>
          </a:p>
        </p:txBody>
      </p:sp>
      <p:pic>
        <p:nvPicPr>
          <p:cNvPr id="3" name="Picture 2" descr="DSCN0724.JPG"/>
          <p:cNvPicPr>
            <a:picLocks noChangeAspect="1"/>
          </p:cNvPicPr>
          <p:nvPr/>
        </p:nvPicPr>
        <p:blipFill>
          <a:blip r:embed="rId2" cstate="print"/>
          <a:srcRect l="32031" t="20833" r="39844" b="34375"/>
          <a:stretch>
            <a:fillRect/>
          </a:stretch>
        </p:blipFill>
        <p:spPr>
          <a:xfrm rot="5400000">
            <a:off x="2102405" y="1112249"/>
            <a:ext cx="4724876" cy="564360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5786" y="142852"/>
            <a:ext cx="7772400" cy="1470025"/>
          </a:xfrm>
        </p:spPr>
        <p:txBody>
          <a:bodyPr/>
          <a:lstStyle/>
          <a:p>
            <a:r>
              <a:rPr lang="el-GR" dirty="0" smtClean="0"/>
              <a:t>Δειγματικές κατανομές</a:t>
            </a:r>
            <a:endParaRPr lang="el-GR" dirty="0"/>
          </a:p>
        </p:txBody>
      </p:sp>
      <p:sp>
        <p:nvSpPr>
          <p:cNvPr id="3" name="TextBox 2"/>
          <p:cNvSpPr txBox="1"/>
          <p:nvPr/>
        </p:nvSpPr>
        <p:spPr>
          <a:xfrm>
            <a:off x="571472" y="1214422"/>
            <a:ext cx="8072494" cy="646331"/>
          </a:xfrm>
          <a:prstGeom prst="rect">
            <a:avLst/>
          </a:prstGeom>
          <a:noFill/>
        </p:spPr>
        <p:txBody>
          <a:bodyPr wrap="square" rtlCol="0">
            <a:spAutoFit/>
          </a:bodyPr>
          <a:lstStyle/>
          <a:p>
            <a:r>
              <a:rPr lang="el-GR" dirty="0" smtClean="0"/>
              <a:t>Το κεντρικό οριακό θεώρημα: η μορφή της δειγματικής κατανομής θα προσεγγίζει την κανονική κατανομή εάν το μέγεθος του δείγματος είναι ικανοποιητικό.</a:t>
            </a:r>
            <a:endParaRPr lang="el-GR" dirty="0"/>
          </a:p>
        </p:txBody>
      </p:sp>
      <p:pic>
        <p:nvPicPr>
          <p:cNvPr id="4" name="Picture 3" descr="DSCN0725.JPG"/>
          <p:cNvPicPr>
            <a:picLocks noChangeAspect="1"/>
          </p:cNvPicPr>
          <p:nvPr/>
        </p:nvPicPr>
        <p:blipFill>
          <a:blip r:embed="rId2" cstate="print"/>
          <a:srcRect l="16406" t="21875" r="44531" b="41666"/>
          <a:stretch>
            <a:fillRect/>
          </a:stretch>
        </p:blipFill>
        <p:spPr>
          <a:xfrm rot="5400000">
            <a:off x="1290954" y="2566642"/>
            <a:ext cx="5204769" cy="364333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0034" y="285728"/>
            <a:ext cx="7772400" cy="1470025"/>
          </a:xfrm>
        </p:spPr>
        <p:txBody>
          <a:bodyPr/>
          <a:lstStyle/>
          <a:p>
            <a:r>
              <a:rPr lang="el-GR" dirty="0" smtClean="0"/>
              <a:t>Πιθανότητες</a:t>
            </a:r>
            <a:endParaRPr lang="el-GR" dirty="0"/>
          </a:p>
        </p:txBody>
      </p:sp>
      <p:sp>
        <p:nvSpPr>
          <p:cNvPr id="3" name="Subtitle 2"/>
          <p:cNvSpPr>
            <a:spLocks noGrp="1"/>
          </p:cNvSpPr>
          <p:nvPr>
            <p:ph type="subTitle" idx="1"/>
          </p:nvPr>
        </p:nvSpPr>
        <p:spPr/>
        <p:txBody>
          <a:bodyPr/>
          <a:lstStyle/>
          <a:p>
            <a:endParaRPr lang="el-GR"/>
          </a:p>
        </p:txBody>
      </p:sp>
      <p:sp>
        <p:nvSpPr>
          <p:cNvPr id="4" name="TextBox 3"/>
          <p:cNvSpPr txBox="1"/>
          <p:nvPr/>
        </p:nvSpPr>
        <p:spPr>
          <a:xfrm>
            <a:off x="1785918" y="1928802"/>
            <a:ext cx="6500858" cy="3139321"/>
          </a:xfrm>
          <a:prstGeom prst="rect">
            <a:avLst/>
          </a:prstGeom>
          <a:noFill/>
        </p:spPr>
        <p:txBody>
          <a:bodyPr wrap="square" rtlCol="0">
            <a:spAutoFit/>
          </a:bodyPr>
          <a:lstStyle/>
          <a:p>
            <a:r>
              <a:rPr lang="el-GR" dirty="0" smtClean="0"/>
              <a:t>Στο διπλανό πίνακα η πιθανότητα κάποιος να έχει ύψος 69 ίντσες είναι 0.12</a:t>
            </a:r>
          </a:p>
          <a:p>
            <a:endParaRPr lang="el-GR" dirty="0"/>
          </a:p>
          <a:p>
            <a:r>
              <a:rPr lang="el-GR" dirty="0" smtClean="0"/>
              <a:t>Ενώ η αναλογία να είναι κάποιος ψηλότερος από 72 ίντσες είναι 0,05+0,03+0,02+0,02</a:t>
            </a:r>
          </a:p>
          <a:p>
            <a:endParaRPr lang="el-GR" dirty="0"/>
          </a:p>
          <a:p>
            <a:r>
              <a:rPr lang="el-GR" dirty="0" smtClean="0"/>
              <a:t>Για να γίνει όμως αυτό πρέπει τα ενδεχόμενα να είναι αμοιβαίως αποκλειόμενα. </a:t>
            </a:r>
          </a:p>
          <a:p>
            <a:endParaRPr lang="el-GR" dirty="0"/>
          </a:p>
          <a:p>
            <a:r>
              <a:rPr lang="el-GR" dirty="0" smtClean="0"/>
              <a:t>Στην περίπτωση μας ένας άνθρωπος δεν μπορεί να είναι ταυτόχρονα και 72 και 75 ίντσες!</a:t>
            </a:r>
            <a:endParaRPr lang="el-GR" dirty="0"/>
          </a:p>
        </p:txBody>
      </p:sp>
      <p:pic>
        <p:nvPicPr>
          <p:cNvPr id="6" name="Picture 5" descr="DSCN0716.JPG"/>
          <p:cNvPicPr>
            <a:picLocks noChangeAspect="1"/>
          </p:cNvPicPr>
          <p:nvPr/>
        </p:nvPicPr>
        <p:blipFill>
          <a:blip r:embed="rId2" cstate="print"/>
          <a:srcRect l="47657" t="67708" r="10937" b="8333"/>
          <a:stretch>
            <a:fillRect/>
          </a:stretch>
        </p:blipFill>
        <p:spPr>
          <a:xfrm rot="5400000">
            <a:off x="-928710" y="2786042"/>
            <a:ext cx="3786182" cy="164307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5786" y="142853"/>
            <a:ext cx="7772400" cy="571504"/>
          </a:xfrm>
        </p:spPr>
        <p:txBody>
          <a:bodyPr>
            <a:normAutofit fontScale="90000"/>
          </a:bodyPr>
          <a:lstStyle/>
          <a:p>
            <a:r>
              <a:rPr lang="en-US" dirty="0" smtClean="0"/>
              <a:t>Z-test</a:t>
            </a:r>
            <a:endParaRPr lang="el-GR" dirty="0"/>
          </a:p>
        </p:txBody>
      </p:sp>
      <p:sp>
        <p:nvSpPr>
          <p:cNvPr id="3" name="TextBox 2"/>
          <p:cNvSpPr txBox="1"/>
          <p:nvPr/>
        </p:nvSpPr>
        <p:spPr>
          <a:xfrm>
            <a:off x="857224" y="928670"/>
            <a:ext cx="7786742" cy="1754326"/>
          </a:xfrm>
          <a:prstGeom prst="rect">
            <a:avLst/>
          </a:prstGeom>
          <a:noFill/>
        </p:spPr>
        <p:txBody>
          <a:bodyPr wrap="square" rtlCol="0">
            <a:spAutoFit/>
          </a:bodyPr>
          <a:lstStyle/>
          <a:p>
            <a:r>
              <a:rPr lang="el-GR" dirty="0" smtClean="0"/>
              <a:t>Πρόβλημα: γνωρίζουμε ότι στο συνολικό πληθυσμό των φοιτητών η μέση τιμή της επίδοσης σε ένα </a:t>
            </a:r>
            <a:r>
              <a:rPr lang="en-US" dirty="0" smtClean="0"/>
              <a:t>test </a:t>
            </a:r>
            <a:r>
              <a:rPr lang="el-GR" dirty="0" smtClean="0"/>
              <a:t>είναι 500 και η τυπική απόκλιση 110. Σε ένα δείγμα φοιτητών η μέση τιμή της επίδοσης τους ήταν 530. Το αποτέλεσμα αυτό είναι σημαντικά διαφορετικό από τη μέση επίδοση όλων των φοιτητών?</a:t>
            </a:r>
          </a:p>
          <a:p>
            <a:endParaRPr lang="el-GR" dirty="0" smtClean="0"/>
          </a:p>
          <a:p>
            <a:endParaRPr lang="el-GR" dirty="0" smtClean="0"/>
          </a:p>
        </p:txBody>
      </p:sp>
      <p:pic>
        <p:nvPicPr>
          <p:cNvPr id="4" name="Picture 3" descr="DSCN0722.JPG"/>
          <p:cNvPicPr>
            <a:picLocks noChangeAspect="1"/>
          </p:cNvPicPr>
          <p:nvPr/>
        </p:nvPicPr>
        <p:blipFill>
          <a:blip r:embed="rId2" cstate="print"/>
          <a:srcRect l="66406" t="20833" r="19531" b="34375"/>
          <a:stretch>
            <a:fillRect/>
          </a:stretch>
        </p:blipFill>
        <p:spPr>
          <a:xfrm rot="5400000">
            <a:off x="5523122" y="977680"/>
            <a:ext cx="1883970" cy="4500594"/>
          </a:xfrm>
          <a:prstGeom prst="rect">
            <a:avLst/>
          </a:prstGeom>
        </p:spPr>
      </p:pic>
      <p:pic>
        <p:nvPicPr>
          <p:cNvPr id="5" name="Picture 4" descr="DSCN0726.JPG"/>
          <p:cNvPicPr>
            <a:picLocks noChangeAspect="1"/>
          </p:cNvPicPr>
          <p:nvPr/>
        </p:nvPicPr>
        <p:blipFill>
          <a:blip r:embed="rId3" cstate="print"/>
          <a:srcRect l="56250" t="16666" r="20312" b="41667"/>
          <a:stretch>
            <a:fillRect/>
          </a:stretch>
        </p:blipFill>
        <p:spPr>
          <a:xfrm rot="5400000">
            <a:off x="773879" y="1726394"/>
            <a:ext cx="2928958" cy="3905277"/>
          </a:xfrm>
          <a:prstGeom prst="rect">
            <a:avLst/>
          </a:prstGeom>
        </p:spPr>
      </p:pic>
      <p:sp>
        <p:nvSpPr>
          <p:cNvPr id="6" name="TextBox 5"/>
          <p:cNvSpPr txBox="1"/>
          <p:nvPr/>
        </p:nvSpPr>
        <p:spPr>
          <a:xfrm>
            <a:off x="357159" y="5429264"/>
            <a:ext cx="3357585" cy="923330"/>
          </a:xfrm>
          <a:prstGeom prst="rect">
            <a:avLst/>
          </a:prstGeom>
          <a:noFill/>
        </p:spPr>
        <p:txBody>
          <a:bodyPr wrap="square" rtlCol="0">
            <a:spAutoFit/>
          </a:bodyPr>
          <a:lstStyle/>
          <a:p>
            <a:r>
              <a:rPr lang="el-GR" dirty="0" smtClean="0"/>
              <a:t>Επειδή το δείγμα είναι μεγάλο η δειγματική κατανομή προσεγγίζει την κανονική</a:t>
            </a:r>
            <a:endParaRPr lang="el-GR" dirty="0"/>
          </a:p>
        </p:txBody>
      </p:sp>
      <p:pic>
        <p:nvPicPr>
          <p:cNvPr id="7" name="Picture 6" descr="DSCN0724.JPG"/>
          <p:cNvPicPr>
            <a:picLocks noChangeAspect="1"/>
          </p:cNvPicPr>
          <p:nvPr/>
        </p:nvPicPr>
        <p:blipFill>
          <a:blip r:embed="rId4" cstate="print"/>
          <a:srcRect l="46914" t="21967" r="45006" b="40612"/>
          <a:stretch>
            <a:fillRect/>
          </a:stretch>
        </p:blipFill>
        <p:spPr>
          <a:xfrm rot="5400000">
            <a:off x="6107901" y="2821793"/>
            <a:ext cx="1357322" cy="4714876"/>
          </a:xfrm>
          <a:prstGeom prst="rect">
            <a:avLst/>
          </a:prstGeom>
        </p:spPr>
      </p:pic>
      <p:sp>
        <p:nvSpPr>
          <p:cNvPr id="8" name="TextBox 7"/>
          <p:cNvSpPr txBox="1"/>
          <p:nvPr/>
        </p:nvSpPr>
        <p:spPr>
          <a:xfrm>
            <a:off x="4643438" y="6215082"/>
            <a:ext cx="3131370" cy="369332"/>
          </a:xfrm>
          <a:prstGeom prst="rect">
            <a:avLst/>
          </a:prstGeom>
          <a:noFill/>
        </p:spPr>
        <p:txBody>
          <a:bodyPr wrap="none" rtlCol="0">
            <a:spAutoFit/>
          </a:bodyPr>
          <a:lstStyle/>
          <a:p>
            <a:r>
              <a:rPr lang="el-GR" dirty="0" smtClean="0"/>
              <a:t>Οπότε 110/</a:t>
            </a:r>
            <a:r>
              <a:rPr lang="en-US" dirty="0" smtClean="0"/>
              <a:t>sqrt100=110/10=11</a:t>
            </a:r>
            <a:endParaRPr lang="el-GR" dirty="0"/>
          </a:p>
        </p:txBody>
      </p:sp>
      <p:cxnSp>
        <p:nvCxnSpPr>
          <p:cNvPr id="10" name="Straight Arrow Connector 9"/>
          <p:cNvCxnSpPr/>
          <p:nvPr/>
        </p:nvCxnSpPr>
        <p:spPr>
          <a:xfrm rot="10800000">
            <a:off x="2357422" y="4214818"/>
            <a:ext cx="2643206" cy="20002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5786" y="142853"/>
            <a:ext cx="7772400" cy="571504"/>
          </a:xfrm>
        </p:spPr>
        <p:txBody>
          <a:bodyPr>
            <a:normAutofit fontScale="90000"/>
          </a:bodyPr>
          <a:lstStyle/>
          <a:p>
            <a:r>
              <a:rPr lang="en-US" dirty="0" smtClean="0"/>
              <a:t>Z-test</a:t>
            </a:r>
            <a:endParaRPr lang="el-GR" dirty="0"/>
          </a:p>
        </p:txBody>
      </p:sp>
      <p:sp>
        <p:nvSpPr>
          <p:cNvPr id="3" name="TextBox 2"/>
          <p:cNvSpPr txBox="1"/>
          <p:nvPr/>
        </p:nvSpPr>
        <p:spPr>
          <a:xfrm>
            <a:off x="642910" y="1357298"/>
            <a:ext cx="8143932" cy="3416320"/>
          </a:xfrm>
          <a:prstGeom prst="rect">
            <a:avLst/>
          </a:prstGeom>
          <a:noFill/>
        </p:spPr>
        <p:txBody>
          <a:bodyPr wrap="square" rtlCol="0">
            <a:spAutoFit/>
          </a:bodyPr>
          <a:lstStyle/>
          <a:p>
            <a:r>
              <a:rPr lang="el-GR" dirty="0" smtClean="0"/>
              <a:t>Στην περίπτωση αυτή μπορεί να διατυπωθούν δύο υποθέσεις:</a:t>
            </a:r>
          </a:p>
          <a:p>
            <a:pPr marL="342900" indent="-342900">
              <a:buAutoNum type="arabicPeriod"/>
            </a:pPr>
            <a:r>
              <a:rPr lang="el-GR" dirty="0" smtClean="0"/>
              <a:t>Η μηδενική υπόθεση, στην οποία τίποτα αξιοπερίεργο συμβαίνει στο δείγμα</a:t>
            </a:r>
          </a:p>
          <a:p>
            <a:pPr marL="342900" indent="-342900">
              <a:buAutoNum type="arabicPeriod"/>
            </a:pPr>
            <a:r>
              <a:rPr lang="el-GR" dirty="0" smtClean="0"/>
              <a:t>Η μηδενική υπόθεση να απορριφθεί</a:t>
            </a:r>
          </a:p>
          <a:p>
            <a:pPr marL="342900" indent="-342900">
              <a:buAutoNum type="arabicPeriod"/>
            </a:pPr>
            <a:endParaRPr lang="el-GR" dirty="0" smtClean="0"/>
          </a:p>
          <a:p>
            <a:pPr marL="342900" indent="-342900"/>
            <a:r>
              <a:rPr lang="el-GR" dirty="0" smtClean="0"/>
              <a:t>Ουσιαστικά ένα αποτέλεσμα μπορεί να είναι αρκετά κοινό με την έννοια ότι η διαφορά   του από την υποτιθέμενη μέση τιμή το πληθυσμού είναι αρκετά μικρή ώστε να ληφθεί ως ένα πιθανό αποτέλεσμα υπό το πρίσμα της μηδενικής υπόθεσης.</a:t>
            </a:r>
          </a:p>
          <a:p>
            <a:pPr marL="342900" indent="-342900"/>
            <a:endParaRPr lang="el-GR" dirty="0" smtClean="0"/>
          </a:p>
          <a:p>
            <a:pPr marL="342900" indent="-342900"/>
            <a:r>
              <a:rPr lang="el-GR" dirty="0" smtClean="0"/>
              <a:t>Ή μπορεί να είναι σπάνιο, με την έννοια ότι η  εν λόγω διαφορά είναι πολύ μεγάλη ώστε να μπορεί να ληφθεί ως ένα πιθανό αποτέλεσμα υπό το πρίσμα της μηδενικής υπόθεσης.</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5786" y="142853"/>
            <a:ext cx="7772400" cy="571504"/>
          </a:xfrm>
        </p:spPr>
        <p:txBody>
          <a:bodyPr>
            <a:normAutofit fontScale="90000"/>
          </a:bodyPr>
          <a:lstStyle/>
          <a:p>
            <a:r>
              <a:rPr lang="en-US" dirty="0" smtClean="0"/>
              <a:t>Z-test</a:t>
            </a:r>
            <a:endParaRPr lang="el-GR" dirty="0"/>
          </a:p>
        </p:txBody>
      </p:sp>
      <p:pic>
        <p:nvPicPr>
          <p:cNvPr id="3" name="Picture 2" descr="DSCN0727.JPG"/>
          <p:cNvPicPr>
            <a:picLocks noChangeAspect="1"/>
          </p:cNvPicPr>
          <p:nvPr/>
        </p:nvPicPr>
        <p:blipFill>
          <a:blip r:embed="rId2" cstate="print"/>
          <a:srcRect l="21875" t="27083" r="52344" b="38542"/>
          <a:stretch>
            <a:fillRect/>
          </a:stretch>
        </p:blipFill>
        <p:spPr>
          <a:xfrm rot="5400000">
            <a:off x="2071670" y="714356"/>
            <a:ext cx="4857784" cy="4857784"/>
          </a:xfrm>
          <a:prstGeom prst="rect">
            <a:avLst/>
          </a:prstGeom>
        </p:spPr>
      </p:pic>
      <p:cxnSp>
        <p:nvCxnSpPr>
          <p:cNvPr id="5" name="Straight Arrow Connector 4"/>
          <p:cNvCxnSpPr/>
          <p:nvPr/>
        </p:nvCxnSpPr>
        <p:spPr>
          <a:xfrm rot="10800000">
            <a:off x="5786446" y="3857628"/>
            <a:ext cx="1714512" cy="12858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72396" y="5214950"/>
            <a:ext cx="535724" cy="369332"/>
          </a:xfrm>
          <a:prstGeom prst="rect">
            <a:avLst/>
          </a:prstGeom>
          <a:noFill/>
        </p:spPr>
        <p:txBody>
          <a:bodyPr wrap="none" rtlCol="0">
            <a:spAutoFit/>
          </a:bodyPr>
          <a:lstStyle/>
          <a:p>
            <a:r>
              <a:rPr lang="el-GR" dirty="0" smtClean="0"/>
              <a:t>533</a:t>
            </a:r>
            <a:endParaRPr lang="el-GR" dirty="0"/>
          </a:p>
        </p:txBody>
      </p:sp>
      <p:sp>
        <p:nvSpPr>
          <p:cNvPr id="7" name="TextBox 6"/>
          <p:cNvSpPr txBox="1"/>
          <p:nvPr/>
        </p:nvSpPr>
        <p:spPr>
          <a:xfrm>
            <a:off x="1285852" y="6072206"/>
            <a:ext cx="3570721" cy="369332"/>
          </a:xfrm>
          <a:prstGeom prst="rect">
            <a:avLst/>
          </a:prstGeom>
          <a:noFill/>
        </p:spPr>
        <p:txBody>
          <a:bodyPr wrap="none" rtlCol="0">
            <a:spAutoFit/>
          </a:bodyPr>
          <a:lstStyle/>
          <a:p>
            <a:r>
              <a:rPr lang="el-GR" dirty="0" smtClean="0"/>
              <a:t>Η μηδενική υπόθεση απορρίπτεται!</a:t>
            </a:r>
            <a:endParaRPr lang="el-G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5786" y="142853"/>
            <a:ext cx="7772400" cy="571504"/>
          </a:xfrm>
        </p:spPr>
        <p:txBody>
          <a:bodyPr>
            <a:normAutofit fontScale="90000"/>
          </a:bodyPr>
          <a:lstStyle/>
          <a:p>
            <a:r>
              <a:rPr lang="en-US" dirty="0" smtClean="0"/>
              <a:t>Z-test</a:t>
            </a:r>
            <a:endParaRPr lang="el-GR" dirty="0"/>
          </a:p>
        </p:txBody>
      </p:sp>
      <p:pic>
        <p:nvPicPr>
          <p:cNvPr id="3" name="Picture 2" descr="DSCN0728.JPG"/>
          <p:cNvPicPr>
            <a:picLocks noChangeAspect="1"/>
          </p:cNvPicPr>
          <p:nvPr/>
        </p:nvPicPr>
        <p:blipFill>
          <a:blip r:embed="rId2" cstate="print"/>
          <a:srcRect l="14844" t="38542" r="59375" b="28125"/>
          <a:stretch>
            <a:fillRect/>
          </a:stretch>
        </p:blipFill>
        <p:spPr>
          <a:xfrm rot="5400000">
            <a:off x="587657" y="983923"/>
            <a:ext cx="3646687" cy="3536181"/>
          </a:xfrm>
          <a:prstGeom prst="rect">
            <a:avLst/>
          </a:prstGeom>
        </p:spPr>
      </p:pic>
      <p:sp>
        <p:nvSpPr>
          <p:cNvPr id="4" name="TextBox 3"/>
          <p:cNvSpPr txBox="1"/>
          <p:nvPr/>
        </p:nvSpPr>
        <p:spPr>
          <a:xfrm>
            <a:off x="4429125" y="1285860"/>
            <a:ext cx="4714876" cy="2308324"/>
          </a:xfrm>
          <a:prstGeom prst="rect">
            <a:avLst/>
          </a:prstGeom>
          <a:noFill/>
        </p:spPr>
        <p:txBody>
          <a:bodyPr wrap="square" rtlCol="0">
            <a:spAutoFit/>
          </a:bodyPr>
          <a:lstStyle/>
          <a:p>
            <a:r>
              <a:rPr lang="el-GR" dirty="0" smtClean="0"/>
              <a:t>Ωστόσο, στην περίπτωση μας είναι προτιμότερο να χρησιμοποιήσουμε την υποτιθέμενη δειγματική κατανομή των </a:t>
            </a:r>
            <a:r>
              <a:rPr lang="en-US" dirty="0" smtClean="0"/>
              <a:t>z scores, </a:t>
            </a:r>
            <a:r>
              <a:rPr lang="el-GR" dirty="0" smtClean="0"/>
              <a:t>η οποία αναπαριστά την κατανομή των </a:t>
            </a:r>
            <a:r>
              <a:rPr lang="en-US" dirty="0" smtClean="0"/>
              <a:t>z scores</a:t>
            </a:r>
            <a:r>
              <a:rPr lang="el-GR" dirty="0" smtClean="0"/>
              <a:t> η οποία θα λαμβάνονταν εάν μια </a:t>
            </a:r>
            <a:r>
              <a:rPr lang="en-US" dirty="0" smtClean="0"/>
              <a:t>z </a:t>
            </a:r>
            <a:r>
              <a:rPr lang="el-GR" dirty="0" smtClean="0"/>
              <a:t>τιμή υπολογιζόταν για κάθε δείγμα όλων των πιθανών τυχαίων δειγμάτων δεδομένου μεγέθους ενός πληθυσμού.</a:t>
            </a:r>
            <a:endParaRPr lang="el-GR" dirty="0"/>
          </a:p>
        </p:txBody>
      </p:sp>
      <p:sp>
        <p:nvSpPr>
          <p:cNvPr id="5" name="TextBox 4"/>
          <p:cNvSpPr txBox="1"/>
          <p:nvPr/>
        </p:nvSpPr>
        <p:spPr>
          <a:xfrm>
            <a:off x="1857356" y="5214950"/>
            <a:ext cx="5686941" cy="369332"/>
          </a:xfrm>
          <a:prstGeom prst="rect">
            <a:avLst/>
          </a:prstGeom>
          <a:noFill/>
        </p:spPr>
        <p:txBody>
          <a:bodyPr wrap="none" rtlCol="0">
            <a:spAutoFit/>
          </a:bodyPr>
          <a:lstStyle/>
          <a:p>
            <a:r>
              <a:rPr lang="el-GR" dirty="0" smtClean="0"/>
              <a:t>Θυμίζουμε ότι </a:t>
            </a:r>
            <a:r>
              <a:rPr lang="en-US" dirty="0" smtClean="0"/>
              <a:t>z score </a:t>
            </a:r>
            <a:r>
              <a:rPr lang="el-GR" dirty="0" smtClean="0"/>
              <a:t>= (τιμή-</a:t>
            </a:r>
            <a:r>
              <a:rPr lang="el-GR" dirty="0" err="1" smtClean="0"/>
              <a:t>μέση</a:t>
            </a:r>
            <a:r>
              <a:rPr lang="el-GR" dirty="0" smtClean="0"/>
              <a:t> τιμή)/τυπική απόκλιση</a:t>
            </a:r>
            <a:endParaRPr lang="el-G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5786" y="142853"/>
            <a:ext cx="7772400" cy="571504"/>
          </a:xfrm>
        </p:spPr>
        <p:txBody>
          <a:bodyPr>
            <a:normAutofit fontScale="90000"/>
          </a:bodyPr>
          <a:lstStyle/>
          <a:p>
            <a:r>
              <a:rPr lang="en-US" dirty="0" smtClean="0"/>
              <a:t>Z-test</a:t>
            </a:r>
            <a:endParaRPr lang="el-GR" dirty="0"/>
          </a:p>
        </p:txBody>
      </p:sp>
      <p:pic>
        <p:nvPicPr>
          <p:cNvPr id="3" name="Picture 2" descr="DSCN0729.JPG"/>
          <p:cNvPicPr>
            <a:picLocks noChangeAspect="1"/>
          </p:cNvPicPr>
          <p:nvPr/>
        </p:nvPicPr>
        <p:blipFill>
          <a:blip r:embed="rId2"/>
          <a:srcRect l="25781" t="27083" r="67188" b="38542"/>
          <a:stretch>
            <a:fillRect/>
          </a:stretch>
        </p:blipFill>
        <p:spPr>
          <a:xfrm rot="5400000">
            <a:off x="3595680" y="-1452596"/>
            <a:ext cx="1785950" cy="6548483"/>
          </a:xfrm>
          <a:prstGeom prst="rect">
            <a:avLst/>
          </a:prstGeom>
        </p:spPr>
      </p:pic>
      <p:sp>
        <p:nvSpPr>
          <p:cNvPr id="4" name="TextBox 3"/>
          <p:cNvSpPr txBox="1"/>
          <p:nvPr/>
        </p:nvSpPr>
        <p:spPr>
          <a:xfrm>
            <a:off x="571473" y="3286124"/>
            <a:ext cx="8215370" cy="2308324"/>
          </a:xfrm>
          <a:prstGeom prst="rect">
            <a:avLst/>
          </a:prstGeom>
          <a:noFill/>
        </p:spPr>
        <p:txBody>
          <a:bodyPr wrap="square" rtlCol="0">
            <a:spAutoFit/>
          </a:bodyPr>
          <a:lstStyle/>
          <a:p>
            <a:r>
              <a:rPr lang="el-GR" dirty="0" smtClean="0"/>
              <a:t>Έτσι το </a:t>
            </a:r>
            <a:r>
              <a:rPr lang="en-US" dirty="0" smtClean="0"/>
              <a:t>z test </a:t>
            </a:r>
            <a:r>
              <a:rPr lang="el-GR" dirty="0" smtClean="0"/>
              <a:t>εκτιμά πόσο μια παρατηρούμενη μέση τιμή ενός δείγματος αποκλίνει, σε μονάδες τυπικού σφάλματος, από την υποθετική μέση τιμή του πληθυσμού.</a:t>
            </a:r>
          </a:p>
          <a:p>
            <a:r>
              <a:rPr lang="el-GR" dirty="0" smtClean="0"/>
              <a:t>Προϋποθέσεις:</a:t>
            </a:r>
          </a:p>
          <a:p>
            <a:pPr marL="342900" indent="-342900">
              <a:buAutoNum type="arabicPeriod"/>
            </a:pPr>
            <a:r>
              <a:rPr lang="el-GR" dirty="0" smtClean="0"/>
              <a:t>Ο πληθυσμός είναι κανονικά κατανεμημένος και το μέγεθος του δείγματος αρκετά μεγάλο ώστε να πληρούνται οι προϋποθέσεις του κεντρικού οριακού θεωρήματος</a:t>
            </a:r>
          </a:p>
          <a:p>
            <a:pPr marL="342900" indent="-342900">
              <a:buAutoNum type="arabicPeriod"/>
            </a:pPr>
            <a:r>
              <a:rPr lang="el-GR" dirty="0" smtClean="0"/>
              <a:t>Η τυπική απόκλιση του πληθυσμού είναι γνωστή</a:t>
            </a:r>
          </a:p>
          <a:p>
            <a:pPr marL="342900" indent="-342900"/>
            <a:endParaRPr lang="el-G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5786" y="142853"/>
            <a:ext cx="7772400" cy="571504"/>
          </a:xfrm>
        </p:spPr>
        <p:txBody>
          <a:bodyPr>
            <a:normAutofit fontScale="90000"/>
          </a:bodyPr>
          <a:lstStyle/>
          <a:p>
            <a:r>
              <a:rPr lang="en-US" dirty="0" smtClean="0"/>
              <a:t>Z-test</a:t>
            </a:r>
            <a:endParaRPr lang="el-GR" dirty="0"/>
          </a:p>
        </p:txBody>
      </p:sp>
      <p:pic>
        <p:nvPicPr>
          <p:cNvPr id="3" name="Picture 2" descr="DSCN0730.JPG"/>
          <p:cNvPicPr>
            <a:picLocks noChangeAspect="1"/>
          </p:cNvPicPr>
          <p:nvPr/>
        </p:nvPicPr>
        <p:blipFill>
          <a:blip r:embed="rId2" cstate="print"/>
          <a:srcRect l="37500" t="25000" r="27344" b="30208"/>
          <a:stretch>
            <a:fillRect/>
          </a:stretch>
        </p:blipFill>
        <p:spPr>
          <a:xfrm rot="5400000">
            <a:off x="1724448" y="775826"/>
            <a:ext cx="5980856" cy="571504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5786" y="142853"/>
            <a:ext cx="7772400" cy="571504"/>
          </a:xfrm>
        </p:spPr>
        <p:txBody>
          <a:bodyPr>
            <a:normAutofit fontScale="90000"/>
          </a:bodyPr>
          <a:lstStyle/>
          <a:p>
            <a:r>
              <a:rPr lang="en-US" dirty="0" smtClean="0"/>
              <a:t>Z-test</a:t>
            </a:r>
            <a:endParaRPr lang="el-GR" dirty="0"/>
          </a:p>
        </p:txBody>
      </p:sp>
      <p:pic>
        <p:nvPicPr>
          <p:cNvPr id="3" name="Picture 2" descr="DSCN0731.JPG"/>
          <p:cNvPicPr>
            <a:picLocks noChangeAspect="1"/>
          </p:cNvPicPr>
          <p:nvPr/>
        </p:nvPicPr>
        <p:blipFill>
          <a:blip r:embed="rId2" cstate="print"/>
          <a:srcRect l="48437" t="12500" r="25000" b="40625"/>
          <a:stretch>
            <a:fillRect/>
          </a:stretch>
        </p:blipFill>
        <p:spPr>
          <a:xfrm rot="5400000">
            <a:off x="2608247" y="463530"/>
            <a:ext cx="4641885" cy="6143670"/>
          </a:xfrm>
          <a:prstGeom prst="rect">
            <a:avLst/>
          </a:prstGeom>
        </p:spPr>
      </p:pic>
      <p:sp>
        <p:nvSpPr>
          <p:cNvPr id="5" name="TextBox 4"/>
          <p:cNvSpPr txBox="1"/>
          <p:nvPr/>
        </p:nvSpPr>
        <p:spPr>
          <a:xfrm>
            <a:off x="3143240" y="6215082"/>
            <a:ext cx="2521139" cy="369332"/>
          </a:xfrm>
          <a:prstGeom prst="rect">
            <a:avLst/>
          </a:prstGeom>
          <a:noFill/>
        </p:spPr>
        <p:txBody>
          <a:bodyPr wrap="none" rtlCol="0">
            <a:spAutoFit/>
          </a:bodyPr>
          <a:lstStyle/>
          <a:p>
            <a:r>
              <a:rPr lang="el-GR" dirty="0" smtClean="0"/>
              <a:t>Επίπεδο σημαντικότητας</a:t>
            </a:r>
            <a:endParaRPr lang="el-GR" dirty="0"/>
          </a:p>
        </p:txBody>
      </p:sp>
      <p:cxnSp>
        <p:nvCxnSpPr>
          <p:cNvPr id="7" name="Straight Arrow Connector 6"/>
          <p:cNvCxnSpPr/>
          <p:nvPr/>
        </p:nvCxnSpPr>
        <p:spPr>
          <a:xfrm flipV="1">
            <a:off x="5643570" y="5429264"/>
            <a:ext cx="1571636" cy="7858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5786" y="142853"/>
            <a:ext cx="7772400" cy="571504"/>
          </a:xfrm>
        </p:spPr>
        <p:txBody>
          <a:bodyPr>
            <a:normAutofit fontScale="90000"/>
          </a:bodyPr>
          <a:lstStyle/>
          <a:p>
            <a:r>
              <a:rPr lang="en-US" dirty="0" smtClean="0"/>
              <a:t>Z-test</a:t>
            </a:r>
            <a:endParaRPr lang="el-GR" dirty="0"/>
          </a:p>
        </p:txBody>
      </p:sp>
      <p:sp>
        <p:nvSpPr>
          <p:cNvPr id="3" name="TextBox 2"/>
          <p:cNvSpPr txBox="1"/>
          <p:nvPr/>
        </p:nvSpPr>
        <p:spPr>
          <a:xfrm>
            <a:off x="642910" y="1285860"/>
            <a:ext cx="8286808" cy="1200329"/>
          </a:xfrm>
          <a:prstGeom prst="rect">
            <a:avLst/>
          </a:prstGeom>
          <a:noFill/>
        </p:spPr>
        <p:txBody>
          <a:bodyPr wrap="square" rtlCol="0">
            <a:spAutoFit/>
          </a:bodyPr>
          <a:lstStyle/>
          <a:p>
            <a:r>
              <a:rPr lang="el-GR" dirty="0" smtClean="0"/>
              <a:t>Ένα τεστ νοημοσύνης έχει σχεδιαστεί ώστε να δίνει μέσο όρο 100 και τυπική απόκλιση 15. Σε ένα τυχαίο δείγμα που πάρθηκε από ένα σχολείο η μέση τιμή της κλίμακας ήταν 105. Διαφέρει αυτή η τιμή από τη μέση τιμή του πληθυσμού με επίπεδο σημαντικότητας 5% (0,05)?</a:t>
            </a:r>
            <a:endParaRPr lang="el-G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5786" y="142853"/>
            <a:ext cx="7772400" cy="571504"/>
          </a:xfrm>
        </p:spPr>
        <p:txBody>
          <a:bodyPr>
            <a:normAutofit fontScale="90000"/>
          </a:bodyPr>
          <a:lstStyle/>
          <a:p>
            <a:r>
              <a:rPr lang="en-US" dirty="0" smtClean="0"/>
              <a:t>Z-test</a:t>
            </a:r>
            <a:endParaRPr lang="el-GR" dirty="0"/>
          </a:p>
        </p:txBody>
      </p:sp>
      <p:sp>
        <p:nvSpPr>
          <p:cNvPr id="3" name="TextBox 2"/>
          <p:cNvSpPr txBox="1"/>
          <p:nvPr/>
        </p:nvSpPr>
        <p:spPr>
          <a:xfrm>
            <a:off x="642910" y="1285860"/>
            <a:ext cx="8286808" cy="3416320"/>
          </a:xfrm>
          <a:prstGeom prst="rect">
            <a:avLst/>
          </a:prstGeom>
          <a:noFill/>
        </p:spPr>
        <p:txBody>
          <a:bodyPr wrap="square" rtlCol="0">
            <a:spAutoFit/>
          </a:bodyPr>
          <a:lstStyle/>
          <a:p>
            <a:r>
              <a:rPr lang="el-GR" dirty="0" smtClean="0"/>
              <a:t>Ένα τεστ νοημοσύνης έχει σχεδιαστεί ώστε να δίνει μέσο όρο 100 και τυπική απόκλιση 15. Σε ένα τυχαίο δείγμα που πάρθηκε από ένα σχολείο η μέση τιμή της κλίμακας ήταν 105. Διαφέρει αυτή η τιμή από τη μέση τιμή του πληθυσμού με επίπεδο σημαντικότητας 5% (0,05)?</a:t>
            </a:r>
          </a:p>
          <a:p>
            <a:endParaRPr lang="el-GR" dirty="0" smtClean="0"/>
          </a:p>
          <a:p>
            <a:endParaRPr lang="el-GR" dirty="0" smtClean="0"/>
          </a:p>
          <a:p>
            <a:r>
              <a:rPr lang="el-GR" dirty="0" err="1" smtClean="0"/>
              <a:t>Ηο</a:t>
            </a:r>
            <a:r>
              <a:rPr lang="el-GR" dirty="0" smtClean="0"/>
              <a:t>: μ=100</a:t>
            </a:r>
          </a:p>
          <a:p>
            <a:r>
              <a:rPr lang="el-GR" dirty="0" smtClean="0"/>
              <a:t>Η1: μ&lt;&gt;100</a:t>
            </a:r>
          </a:p>
          <a:p>
            <a:endParaRPr lang="el-GR" dirty="0" smtClean="0"/>
          </a:p>
          <a:p>
            <a:r>
              <a:rPr lang="en-US" dirty="0" smtClean="0"/>
              <a:t>Z=1,67</a:t>
            </a:r>
          </a:p>
          <a:p>
            <a:endParaRPr lang="en-US" dirty="0" smtClean="0"/>
          </a:p>
          <a:p>
            <a:r>
              <a:rPr lang="el-GR" dirty="0" smtClean="0"/>
              <a:t>Διατηρώ την </a:t>
            </a:r>
            <a:r>
              <a:rPr lang="el-GR" dirty="0" err="1" smtClean="0"/>
              <a:t>Ηο</a:t>
            </a:r>
            <a:r>
              <a:rPr lang="el-GR" dirty="0" smtClean="0"/>
              <a:t>!</a:t>
            </a:r>
            <a:endParaRPr lang="el-G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5786" y="142853"/>
            <a:ext cx="7772400" cy="571504"/>
          </a:xfrm>
        </p:spPr>
        <p:txBody>
          <a:bodyPr>
            <a:normAutofit fontScale="90000"/>
          </a:bodyPr>
          <a:lstStyle/>
          <a:p>
            <a:r>
              <a:rPr lang="en-US" dirty="0" smtClean="0"/>
              <a:t>Z-test</a:t>
            </a:r>
            <a:endParaRPr lang="el-GR" dirty="0"/>
          </a:p>
        </p:txBody>
      </p:sp>
      <p:sp>
        <p:nvSpPr>
          <p:cNvPr id="3" name="TextBox 2"/>
          <p:cNvSpPr txBox="1"/>
          <p:nvPr/>
        </p:nvSpPr>
        <p:spPr>
          <a:xfrm>
            <a:off x="928663" y="2500306"/>
            <a:ext cx="7786742" cy="2031325"/>
          </a:xfrm>
          <a:prstGeom prst="rect">
            <a:avLst/>
          </a:prstGeom>
          <a:noFill/>
        </p:spPr>
        <p:txBody>
          <a:bodyPr wrap="square" rtlCol="0">
            <a:spAutoFit/>
          </a:bodyPr>
          <a:lstStyle/>
          <a:p>
            <a:r>
              <a:rPr lang="el-GR" dirty="0" smtClean="0"/>
              <a:t>Θα πρέπει να θυμόμαστε ότι στην πραγματικότητα δεν μπορεί να υπάρξει αποδοχή της </a:t>
            </a:r>
            <a:r>
              <a:rPr lang="el-GR" dirty="0" err="1" smtClean="0"/>
              <a:t>Ηο</a:t>
            </a:r>
            <a:r>
              <a:rPr lang="el-GR" dirty="0" smtClean="0"/>
              <a:t>, απλώς υπάρχει αδυναμία απόρριψης της! </a:t>
            </a:r>
          </a:p>
          <a:p>
            <a:endParaRPr lang="el-GR" dirty="0" smtClean="0"/>
          </a:p>
          <a:p>
            <a:r>
              <a:rPr lang="el-GR" b="1" dirty="0" smtClean="0"/>
              <a:t>Η απόφαση να διατηρήσουμε την </a:t>
            </a:r>
            <a:r>
              <a:rPr lang="el-GR" b="1" dirty="0" err="1" smtClean="0"/>
              <a:t>Ηο</a:t>
            </a:r>
            <a:r>
              <a:rPr lang="el-GR" b="1" dirty="0" smtClean="0"/>
              <a:t> δεν δείχνει ότι αυτή είναι πιθανότατα ορθή, αλλά μόνο ότι μπορεί να είναι ορθή. Η απόφαση να απορρίψουμε την </a:t>
            </a:r>
            <a:r>
              <a:rPr lang="el-GR" b="1" dirty="0" err="1" smtClean="0"/>
              <a:t>Ηο</a:t>
            </a:r>
            <a:r>
              <a:rPr lang="el-GR" b="1" dirty="0" smtClean="0"/>
              <a:t> δείχνει ότι η </a:t>
            </a:r>
            <a:r>
              <a:rPr lang="el-GR" b="1" dirty="0" err="1" smtClean="0"/>
              <a:t>Ηο</a:t>
            </a:r>
            <a:r>
              <a:rPr lang="el-GR" b="1" dirty="0" smtClean="0"/>
              <a:t> είναι πιθανόν λανθασμένη και ότι η Η1 είναι πιθανότατα ορθή.</a:t>
            </a:r>
            <a:endParaRPr lang="el-GR"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5786" y="142852"/>
            <a:ext cx="7772400" cy="1470025"/>
          </a:xfrm>
        </p:spPr>
        <p:txBody>
          <a:bodyPr/>
          <a:lstStyle/>
          <a:p>
            <a:r>
              <a:rPr lang="el-GR" dirty="0" smtClean="0"/>
              <a:t>Πιθανότητες</a:t>
            </a:r>
            <a:endParaRPr lang="el-GR" dirty="0"/>
          </a:p>
        </p:txBody>
      </p:sp>
      <p:sp>
        <p:nvSpPr>
          <p:cNvPr id="4" name="TextBox 3"/>
          <p:cNvSpPr txBox="1"/>
          <p:nvPr/>
        </p:nvSpPr>
        <p:spPr>
          <a:xfrm>
            <a:off x="785786" y="1357298"/>
            <a:ext cx="7786742" cy="2308324"/>
          </a:xfrm>
          <a:prstGeom prst="rect">
            <a:avLst/>
          </a:prstGeom>
          <a:noFill/>
        </p:spPr>
        <p:txBody>
          <a:bodyPr wrap="square" rtlCol="0">
            <a:spAutoFit/>
          </a:bodyPr>
          <a:lstStyle/>
          <a:p>
            <a:r>
              <a:rPr lang="el-GR" dirty="0" smtClean="0"/>
              <a:t>Επομένως, αμοιβαίως αποκλειόμενα ενδεχόμενα είναι αυτά που δεν μπορούν να συμβούν ταυτόχρονα. </a:t>
            </a:r>
          </a:p>
          <a:p>
            <a:endParaRPr lang="el-GR" dirty="0"/>
          </a:p>
          <a:p>
            <a:r>
              <a:rPr lang="el-GR" dirty="0" smtClean="0"/>
              <a:t>Για να βρεθεί η πιθανότητα κάποιο από τα αμοιβαίως αποκλειόμενα ενδεχόμενα να συμβεί, τότε πρέπει να προστεθούν οι πιθανότητες εμφάνισης κάθε ενός από αυτά ξεχωριστά. Στην περίπτωση αυτή έχουμε δηλαδή:</a:t>
            </a:r>
          </a:p>
          <a:p>
            <a:endParaRPr lang="el-GR" dirty="0"/>
          </a:p>
          <a:p>
            <a:pPr algn="ctr"/>
            <a:r>
              <a:rPr lang="en-US" b="1" dirty="0" smtClean="0"/>
              <a:t>Pr (A </a:t>
            </a:r>
            <a:r>
              <a:rPr lang="el-GR" b="1" dirty="0" smtClean="0"/>
              <a:t>ή Β)=</a:t>
            </a:r>
            <a:r>
              <a:rPr lang="en-US" b="1" dirty="0" smtClean="0"/>
              <a:t>Pr(A)+Pr(B)</a:t>
            </a:r>
            <a:endParaRPr lang="el-GR" b="1" dirty="0"/>
          </a:p>
        </p:txBody>
      </p:sp>
      <p:sp>
        <p:nvSpPr>
          <p:cNvPr id="5" name="TextBox 4"/>
          <p:cNvSpPr txBox="1"/>
          <p:nvPr/>
        </p:nvSpPr>
        <p:spPr>
          <a:xfrm>
            <a:off x="857224" y="4214818"/>
            <a:ext cx="6351803" cy="369332"/>
          </a:xfrm>
          <a:prstGeom prst="rect">
            <a:avLst/>
          </a:prstGeom>
          <a:noFill/>
        </p:spPr>
        <p:txBody>
          <a:bodyPr wrap="none" rtlCol="0">
            <a:spAutoFit/>
          </a:bodyPr>
          <a:lstStyle/>
          <a:p>
            <a:r>
              <a:rPr lang="el-GR" dirty="0" smtClean="0"/>
              <a:t>Προσοχή: δεν είναι όλα τα ενδεχόμενα αμοιβαίως αποκλειόμενα!</a:t>
            </a:r>
            <a:endParaRPr lang="el-G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5786" y="142853"/>
            <a:ext cx="7772400" cy="571504"/>
          </a:xfrm>
        </p:spPr>
        <p:txBody>
          <a:bodyPr>
            <a:normAutofit fontScale="90000"/>
          </a:bodyPr>
          <a:lstStyle/>
          <a:p>
            <a:r>
              <a:rPr lang="en-US" dirty="0" smtClean="0"/>
              <a:t>Z-test</a:t>
            </a:r>
            <a:endParaRPr lang="el-GR" dirty="0"/>
          </a:p>
        </p:txBody>
      </p:sp>
      <p:pic>
        <p:nvPicPr>
          <p:cNvPr id="3" name="Picture 2" descr="DSCN0733.JPG"/>
          <p:cNvPicPr>
            <a:picLocks noChangeAspect="1"/>
          </p:cNvPicPr>
          <p:nvPr/>
        </p:nvPicPr>
        <p:blipFill>
          <a:blip r:embed="rId2" cstate="print"/>
          <a:srcRect l="20312" t="26041" r="28125" b="43750"/>
          <a:stretch>
            <a:fillRect/>
          </a:stretch>
        </p:blipFill>
        <p:spPr>
          <a:xfrm rot="5400000">
            <a:off x="-874532" y="2231797"/>
            <a:ext cx="6178155" cy="2714644"/>
          </a:xfrm>
          <a:prstGeom prst="rect">
            <a:avLst/>
          </a:prstGeom>
        </p:spPr>
      </p:pic>
      <p:sp>
        <p:nvSpPr>
          <p:cNvPr id="4" name="Rectangle 3"/>
          <p:cNvSpPr/>
          <p:nvPr/>
        </p:nvSpPr>
        <p:spPr>
          <a:xfrm>
            <a:off x="1142976" y="1785926"/>
            <a:ext cx="642942" cy="5000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Rectangle 4"/>
          <p:cNvSpPr/>
          <p:nvPr/>
        </p:nvSpPr>
        <p:spPr>
          <a:xfrm>
            <a:off x="1142976" y="3571876"/>
            <a:ext cx="642942" cy="5000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Rectangle 5"/>
          <p:cNvSpPr/>
          <p:nvPr/>
        </p:nvSpPr>
        <p:spPr>
          <a:xfrm>
            <a:off x="2500298" y="5572140"/>
            <a:ext cx="642942" cy="5000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extBox 6"/>
          <p:cNvSpPr txBox="1"/>
          <p:nvPr/>
        </p:nvSpPr>
        <p:spPr>
          <a:xfrm>
            <a:off x="3786182" y="1071546"/>
            <a:ext cx="5000660" cy="2031325"/>
          </a:xfrm>
          <a:prstGeom prst="rect">
            <a:avLst/>
          </a:prstGeom>
          <a:noFill/>
        </p:spPr>
        <p:txBody>
          <a:bodyPr wrap="square" rtlCol="0">
            <a:spAutoFit/>
          </a:bodyPr>
          <a:lstStyle/>
          <a:p>
            <a:r>
              <a:rPr lang="el-GR" dirty="0" smtClean="0"/>
              <a:t>Πριν από τη διατύπωση υποθέσεων, εάν υπάρχει ενδιαφέρον να δειχτεί ότι η πραγματική μέση τιμή του πληθυσμού διαφέρει από την υποθετική μέση τιμή κατά ένα συγκεκριμένο τρόπο πρέπει να χρησιμοποιηθούν τα κατευθυνόμενα μονόπλευρα τεστ. Σε κάθε άλλη περίπτωση πρέπει να χρησιμοποιηθούν τα μη κατευθυνόμενα. </a:t>
            </a:r>
            <a:endParaRPr lang="el-G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5786" y="142852"/>
            <a:ext cx="7772400" cy="1470025"/>
          </a:xfrm>
        </p:spPr>
        <p:txBody>
          <a:bodyPr/>
          <a:lstStyle/>
          <a:p>
            <a:r>
              <a:rPr lang="el-GR" dirty="0" smtClean="0"/>
              <a:t>Πιθανότητες</a:t>
            </a:r>
            <a:endParaRPr lang="el-GR" dirty="0"/>
          </a:p>
        </p:txBody>
      </p:sp>
      <p:sp>
        <p:nvSpPr>
          <p:cNvPr id="3" name="TextBox 2"/>
          <p:cNvSpPr txBox="1"/>
          <p:nvPr/>
        </p:nvSpPr>
        <p:spPr>
          <a:xfrm>
            <a:off x="2000232" y="1928802"/>
            <a:ext cx="6929486" cy="3693319"/>
          </a:xfrm>
          <a:prstGeom prst="rect">
            <a:avLst/>
          </a:prstGeom>
          <a:noFill/>
        </p:spPr>
        <p:txBody>
          <a:bodyPr wrap="square" rtlCol="0">
            <a:spAutoFit/>
          </a:bodyPr>
          <a:lstStyle/>
          <a:p>
            <a:r>
              <a:rPr lang="el-GR" dirty="0" smtClean="0"/>
              <a:t>Ωστόσο, αν στον διπλανό πίνακα η πιθανότητα να επιλεγεί τυχαία ένας άντρας με ύψος μεγαλύτερο από 72 ίντσες είναι 0,12, ποια είναι η πιθανότητα να επιλεγούν τυχαία 2 άντρες με αυτό το ύψος?</a:t>
            </a:r>
          </a:p>
          <a:p>
            <a:endParaRPr lang="el-GR" dirty="0"/>
          </a:p>
          <a:p>
            <a:r>
              <a:rPr lang="el-GR" dirty="0" smtClean="0"/>
              <a:t>Απάντηση: 0,12*0,12=0,0144</a:t>
            </a:r>
          </a:p>
          <a:p>
            <a:endParaRPr lang="el-GR" dirty="0"/>
          </a:p>
          <a:p>
            <a:r>
              <a:rPr lang="el-GR" dirty="0" smtClean="0"/>
              <a:t>Τα δύο αυτά ενδεχόμενα είναι ανεξάρτητα μεταξύ τους, γιατί η εμφάνιση του ενός δεν επηρεάζει με κανέναν τρόπο την πιθανότητα εμφάνισης του άλλου. </a:t>
            </a:r>
          </a:p>
          <a:p>
            <a:endParaRPr lang="el-GR" dirty="0"/>
          </a:p>
          <a:p>
            <a:r>
              <a:rPr lang="el-GR" dirty="0" smtClean="0"/>
              <a:t>Στην περίπτωση αυτή: </a:t>
            </a:r>
          </a:p>
          <a:p>
            <a:endParaRPr lang="el-GR" dirty="0"/>
          </a:p>
          <a:p>
            <a:pPr algn="ctr"/>
            <a:r>
              <a:rPr lang="en-US" b="1" dirty="0" smtClean="0"/>
              <a:t>Pr (A </a:t>
            </a:r>
            <a:r>
              <a:rPr lang="el-GR" b="1" dirty="0" smtClean="0"/>
              <a:t>και </a:t>
            </a:r>
            <a:r>
              <a:rPr lang="en-US" b="1" dirty="0" smtClean="0"/>
              <a:t>B)=[Pr(a)] [Pr(b)]</a:t>
            </a:r>
            <a:endParaRPr lang="el-GR" b="1" dirty="0"/>
          </a:p>
        </p:txBody>
      </p:sp>
      <p:pic>
        <p:nvPicPr>
          <p:cNvPr id="4" name="Picture 3" descr="DSCN0716.JPG"/>
          <p:cNvPicPr>
            <a:picLocks noChangeAspect="1"/>
          </p:cNvPicPr>
          <p:nvPr/>
        </p:nvPicPr>
        <p:blipFill>
          <a:blip r:embed="rId2" cstate="print"/>
          <a:srcRect l="47657" t="67708" r="10937" b="8333"/>
          <a:stretch>
            <a:fillRect/>
          </a:stretch>
        </p:blipFill>
        <p:spPr>
          <a:xfrm rot="5400000">
            <a:off x="-928710" y="2786042"/>
            <a:ext cx="3786182" cy="164307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5786" y="142852"/>
            <a:ext cx="7772400" cy="1470025"/>
          </a:xfrm>
        </p:spPr>
        <p:txBody>
          <a:bodyPr/>
          <a:lstStyle/>
          <a:p>
            <a:r>
              <a:rPr lang="el-GR" dirty="0" smtClean="0"/>
              <a:t>Πιθανότητες</a:t>
            </a:r>
            <a:endParaRPr lang="el-GR" dirty="0"/>
          </a:p>
        </p:txBody>
      </p:sp>
      <p:sp>
        <p:nvSpPr>
          <p:cNvPr id="3" name="TextBox 2"/>
          <p:cNvSpPr txBox="1"/>
          <p:nvPr/>
        </p:nvSpPr>
        <p:spPr>
          <a:xfrm>
            <a:off x="714349" y="1643050"/>
            <a:ext cx="8143932" cy="1477328"/>
          </a:xfrm>
          <a:prstGeom prst="rect">
            <a:avLst/>
          </a:prstGeom>
          <a:noFill/>
        </p:spPr>
        <p:txBody>
          <a:bodyPr wrap="square" rtlCol="0">
            <a:spAutoFit/>
          </a:bodyPr>
          <a:lstStyle/>
          <a:p>
            <a:r>
              <a:rPr lang="el-GR" dirty="0" smtClean="0"/>
              <a:t>Μερικές φορές δύο ενδεχόμενα μπορεί να σχετίζονται μεταξύ τους, οπότε μας ενδιαφέρει να υπολογίσουμε την πιθανότητα ενός ενδεχόμενου, δοθέντος του συμβάντος ενός άλλου!</a:t>
            </a:r>
          </a:p>
          <a:p>
            <a:endParaRPr lang="el-GR" dirty="0"/>
          </a:p>
          <a:p>
            <a:r>
              <a:rPr lang="el-GR" dirty="0" smtClean="0"/>
              <a:t>Στην περίπτωση αυτή έχουμε:</a:t>
            </a:r>
            <a:endParaRPr lang="el-GR" dirty="0"/>
          </a:p>
        </p:txBody>
      </p:sp>
      <p:pic>
        <p:nvPicPr>
          <p:cNvPr id="4" name="Picture 4"/>
          <p:cNvPicPr>
            <a:picLocks noChangeAspect="1" noChangeArrowheads="1"/>
          </p:cNvPicPr>
          <p:nvPr/>
        </p:nvPicPr>
        <p:blipFill>
          <a:blip r:embed="rId2"/>
          <a:srcRect/>
          <a:stretch>
            <a:fillRect/>
          </a:stretch>
        </p:blipFill>
        <p:spPr bwMode="auto">
          <a:xfrm>
            <a:off x="2428860" y="3071810"/>
            <a:ext cx="3873500" cy="1181100"/>
          </a:xfrm>
          <a:prstGeom prst="rect">
            <a:avLst/>
          </a:prstGeom>
          <a:noFill/>
        </p:spPr>
      </p:pic>
      <p:sp>
        <p:nvSpPr>
          <p:cNvPr id="5" name="TextBox 4"/>
          <p:cNvSpPr txBox="1"/>
          <p:nvPr/>
        </p:nvSpPr>
        <p:spPr>
          <a:xfrm>
            <a:off x="714348" y="4500570"/>
            <a:ext cx="4851969" cy="369332"/>
          </a:xfrm>
          <a:prstGeom prst="rect">
            <a:avLst/>
          </a:prstGeom>
          <a:noFill/>
        </p:spPr>
        <p:txBody>
          <a:bodyPr wrap="none" rtlCol="0">
            <a:spAutoFit/>
          </a:bodyPr>
          <a:lstStyle/>
          <a:p>
            <a:r>
              <a:rPr lang="el-GR" dirty="0" smtClean="0"/>
              <a:t>Όπου </a:t>
            </a:r>
            <a:r>
              <a:rPr lang="en-US" dirty="0" smtClean="0"/>
              <a:t>P(A/B) </a:t>
            </a:r>
            <a:r>
              <a:rPr lang="el-GR" dirty="0" smtClean="0"/>
              <a:t>η πιθανότητα του Α δοθέντος του Β.</a:t>
            </a:r>
            <a:endParaRPr lang="el-G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5786" y="142852"/>
            <a:ext cx="7772400" cy="1470025"/>
          </a:xfrm>
        </p:spPr>
        <p:txBody>
          <a:bodyPr/>
          <a:lstStyle/>
          <a:p>
            <a:r>
              <a:rPr lang="el-GR" dirty="0" smtClean="0"/>
              <a:t>Πιθανότητες</a:t>
            </a:r>
            <a:endParaRPr lang="el-GR" dirty="0"/>
          </a:p>
        </p:txBody>
      </p:sp>
      <p:sp>
        <p:nvSpPr>
          <p:cNvPr id="3" name="TextBox 2"/>
          <p:cNvSpPr txBox="1"/>
          <p:nvPr/>
        </p:nvSpPr>
        <p:spPr>
          <a:xfrm>
            <a:off x="1214415" y="1928802"/>
            <a:ext cx="7500990" cy="1477328"/>
          </a:xfrm>
          <a:prstGeom prst="rect">
            <a:avLst/>
          </a:prstGeom>
          <a:noFill/>
        </p:spPr>
        <p:txBody>
          <a:bodyPr wrap="square" rtlCol="0">
            <a:spAutoFit/>
          </a:bodyPr>
          <a:lstStyle/>
          <a:p>
            <a:r>
              <a:rPr lang="el-GR" dirty="0" smtClean="0"/>
              <a:t>Σε μια οικογένεια με 2 παιδιά, εάν η πιθανότητα γέννησης είτα αγοριού είτε κοριτσιού είναι 50% (1/2), ποια είναι η πιθανότητα</a:t>
            </a:r>
          </a:p>
          <a:p>
            <a:r>
              <a:rPr lang="el-GR" dirty="0" smtClean="0"/>
              <a:t>Α. να είναι και τα δύο αγόρια</a:t>
            </a:r>
          </a:p>
          <a:p>
            <a:r>
              <a:rPr lang="el-GR" dirty="0" smtClean="0"/>
              <a:t>Β. να είναι και τα δύο κορίτσια</a:t>
            </a:r>
          </a:p>
          <a:p>
            <a:r>
              <a:rPr lang="el-GR" dirty="0" smtClean="0"/>
              <a:t>Γ. να είτε και τα δύο αγόρια είτε και τα δύο κορίτσια</a:t>
            </a:r>
            <a:endParaRPr lang="el-G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5786" y="142852"/>
            <a:ext cx="7772400" cy="1470025"/>
          </a:xfrm>
        </p:spPr>
        <p:txBody>
          <a:bodyPr/>
          <a:lstStyle/>
          <a:p>
            <a:r>
              <a:rPr lang="el-GR" dirty="0" smtClean="0"/>
              <a:t>Πιθανότητες</a:t>
            </a:r>
            <a:endParaRPr lang="el-GR" dirty="0"/>
          </a:p>
        </p:txBody>
      </p:sp>
      <p:sp>
        <p:nvSpPr>
          <p:cNvPr id="3" name="TextBox 2"/>
          <p:cNvSpPr txBox="1"/>
          <p:nvPr/>
        </p:nvSpPr>
        <p:spPr>
          <a:xfrm>
            <a:off x="1214415" y="1928802"/>
            <a:ext cx="7500990" cy="3693319"/>
          </a:xfrm>
          <a:prstGeom prst="rect">
            <a:avLst/>
          </a:prstGeom>
          <a:noFill/>
        </p:spPr>
        <p:txBody>
          <a:bodyPr wrap="square" rtlCol="0">
            <a:spAutoFit/>
          </a:bodyPr>
          <a:lstStyle/>
          <a:p>
            <a:r>
              <a:rPr lang="el-GR" dirty="0" smtClean="0"/>
              <a:t>Σε μια οικογένεια με 2 παιδιά, εάν η πιθανότητα γέννησης είτα αγοριού είτε κοριτσιού είναι 50% (1/2), ποια είναι η πιθανότητα</a:t>
            </a:r>
          </a:p>
          <a:p>
            <a:r>
              <a:rPr lang="el-GR" dirty="0" smtClean="0"/>
              <a:t>Α. να είναι και τα δύο αγόρια</a:t>
            </a:r>
          </a:p>
          <a:p>
            <a:r>
              <a:rPr lang="el-GR" dirty="0" smtClean="0"/>
              <a:t>(1/2)*(1/2)=1/4</a:t>
            </a:r>
          </a:p>
          <a:p>
            <a:endParaRPr lang="el-GR" dirty="0" smtClean="0"/>
          </a:p>
          <a:p>
            <a:r>
              <a:rPr lang="el-GR" dirty="0" smtClean="0"/>
              <a:t>Β. να είναι και τα δύο κορίτσια</a:t>
            </a:r>
          </a:p>
          <a:p>
            <a:r>
              <a:rPr lang="el-GR" dirty="0" smtClean="0"/>
              <a:t>(1/2)*(1/2)=1/4</a:t>
            </a:r>
          </a:p>
          <a:p>
            <a:endParaRPr lang="el-GR" dirty="0" smtClean="0"/>
          </a:p>
          <a:p>
            <a:r>
              <a:rPr lang="el-GR" dirty="0" smtClean="0"/>
              <a:t>Γ. να είτε και τα δύο αγόρια είτε και τα δύο κορίτσια</a:t>
            </a:r>
          </a:p>
          <a:p>
            <a:r>
              <a:rPr lang="el-GR" dirty="0" smtClean="0"/>
              <a:t>(1/4)*(1/4)=1/2</a:t>
            </a:r>
          </a:p>
          <a:p>
            <a:endParaRPr lang="el-GR" dirty="0" smtClean="0"/>
          </a:p>
          <a:p>
            <a:endParaRPr lang="el-GR" dirty="0" smtClean="0"/>
          </a:p>
          <a:p>
            <a:endParaRPr lang="el-G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5786" y="142852"/>
            <a:ext cx="7772400" cy="1470025"/>
          </a:xfrm>
        </p:spPr>
        <p:txBody>
          <a:bodyPr/>
          <a:lstStyle/>
          <a:p>
            <a:r>
              <a:rPr lang="el-GR" dirty="0" smtClean="0"/>
              <a:t>Πιθανότητες</a:t>
            </a:r>
            <a:endParaRPr lang="el-GR" dirty="0"/>
          </a:p>
        </p:txBody>
      </p:sp>
      <p:sp>
        <p:nvSpPr>
          <p:cNvPr id="3" name="TextBox 2"/>
          <p:cNvSpPr txBox="1"/>
          <p:nvPr/>
        </p:nvSpPr>
        <p:spPr>
          <a:xfrm>
            <a:off x="714348" y="1785926"/>
            <a:ext cx="7269298" cy="1477328"/>
          </a:xfrm>
          <a:prstGeom prst="rect">
            <a:avLst/>
          </a:prstGeom>
          <a:noFill/>
        </p:spPr>
        <p:txBody>
          <a:bodyPr wrap="none" rtlCol="0">
            <a:spAutoFit/>
          </a:bodyPr>
          <a:lstStyle/>
          <a:p>
            <a:r>
              <a:rPr lang="el-GR" dirty="0" smtClean="0"/>
              <a:t>Σε μια τυχαία επιλεγμένη οικογένεια με 3 παιδιά, ποια είναι η πιθανότητα:</a:t>
            </a:r>
          </a:p>
          <a:p>
            <a:r>
              <a:rPr lang="el-GR" dirty="0" smtClean="0"/>
              <a:t>Α. και τα τρία να είναι αγόρια</a:t>
            </a:r>
          </a:p>
          <a:p>
            <a:r>
              <a:rPr lang="el-GR" dirty="0" smtClean="0"/>
              <a:t>Β. και τα τρία να είναι κορίτσια</a:t>
            </a:r>
          </a:p>
          <a:p>
            <a:r>
              <a:rPr lang="el-GR" dirty="0" smtClean="0"/>
              <a:t>Γ. το Α ή το Β</a:t>
            </a:r>
          </a:p>
          <a:p>
            <a:r>
              <a:rPr lang="el-GR" dirty="0" smtClean="0"/>
              <a:t>Δ. ούτε το Α ούτε το Β</a:t>
            </a:r>
            <a:endParaRPr lang="el-G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5786" y="142852"/>
            <a:ext cx="7772400" cy="1470025"/>
          </a:xfrm>
        </p:spPr>
        <p:txBody>
          <a:bodyPr/>
          <a:lstStyle/>
          <a:p>
            <a:r>
              <a:rPr lang="el-GR" dirty="0" smtClean="0"/>
              <a:t>Πιθανότητες</a:t>
            </a:r>
            <a:endParaRPr lang="el-GR" dirty="0"/>
          </a:p>
        </p:txBody>
      </p:sp>
      <p:sp>
        <p:nvSpPr>
          <p:cNvPr id="3" name="TextBox 2"/>
          <p:cNvSpPr txBox="1"/>
          <p:nvPr/>
        </p:nvSpPr>
        <p:spPr>
          <a:xfrm>
            <a:off x="714348" y="1785926"/>
            <a:ext cx="7269298" cy="2862322"/>
          </a:xfrm>
          <a:prstGeom prst="rect">
            <a:avLst/>
          </a:prstGeom>
          <a:noFill/>
        </p:spPr>
        <p:txBody>
          <a:bodyPr wrap="none" rtlCol="0">
            <a:spAutoFit/>
          </a:bodyPr>
          <a:lstStyle/>
          <a:p>
            <a:r>
              <a:rPr lang="el-GR" dirty="0" smtClean="0"/>
              <a:t>Σε μια τυχαία επιλεγμένη οικογένεια με 3 παιδιά, ποια είναι η πιθανότητα:</a:t>
            </a:r>
          </a:p>
          <a:p>
            <a:r>
              <a:rPr lang="el-GR" dirty="0" smtClean="0"/>
              <a:t>Α. και τα τρία να είναι αγόρια</a:t>
            </a:r>
          </a:p>
          <a:p>
            <a:r>
              <a:rPr lang="en-US" dirty="0" smtClean="0"/>
              <a:t>(1/2) (1/2) (1/2)=1/8</a:t>
            </a:r>
            <a:endParaRPr lang="el-GR" dirty="0" smtClean="0"/>
          </a:p>
          <a:p>
            <a:r>
              <a:rPr lang="el-GR" dirty="0" smtClean="0"/>
              <a:t>Β. και τα τρία να είναι κορίτσια</a:t>
            </a:r>
            <a:endParaRPr lang="en-US" dirty="0" smtClean="0"/>
          </a:p>
          <a:p>
            <a:r>
              <a:rPr lang="en-US" dirty="0" smtClean="0"/>
              <a:t>(1/2) (1/2) (1/2)=1/8</a:t>
            </a:r>
            <a:endParaRPr lang="el-GR" dirty="0" smtClean="0"/>
          </a:p>
          <a:p>
            <a:endParaRPr lang="el-GR" dirty="0" smtClean="0"/>
          </a:p>
          <a:p>
            <a:r>
              <a:rPr lang="el-GR" dirty="0" smtClean="0"/>
              <a:t>Γ. το Α ή το Β</a:t>
            </a:r>
            <a:endParaRPr lang="en-US" dirty="0" smtClean="0"/>
          </a:p>
          <a:p>
            <a:r>
              <a:rPr lang="en-US" dirty="0" smtClean="0"/>
              <a:t>(1/8)+(1/8)=1/4</a:t>
            </a:r>
            <a:endParaRPr lang="el-GR" dirty="0" smtClean="0"/>
          </a:p>
          <a:p>
            <a:r>
              <a:rPr lang="el-GR" dirty="0" smtClean="0"/>
              <a:t>Δ. ούτε το Α ούτε το Β</a:t>
            </a:r>
            <a:endParaRPr lang="en-US" dirty="0" smtClean="0"/>
          </a:p>
          <a:p>
            <a:r>
              <a:rPr lang="en-US" dirty="0" smtClean="0"/>
              <a:t>1-[(1/8)+(1/8)]=6/8</a:t>
            </a:r>
            <a:endParaRPr lang="el-GR"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313</TotalTime>
  <Words>1205</Words>
  <Application>Microsoft Office PowerPoint</Application>
  <PresentationFormat>On-screen Show (4:3)</PresentationFormat>
  <Paragraphs>131</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Πιθανότητες</vt:lpstr>
      <vt:lpstr>Πιθανότητες</vt:lpstr>
      <vt:lpstr>Πιθανότητες</vt:lpstr>
      <vt:lpstr>Πιθανότητες</vt:lpstr>
      <vt:lpstr>Πιθανότητες</vt:lpstr>
      <vt:lpstr>Πιθανότητες</vt:lpstr>
      <vt:lpstr>Πιθανότητες</vt:lpstr>
      <vt:lpstr>Πιθανότητες</vt:lpstr>
      <vt:lpstr>Πιθανότητες</vt:lpstr>
      <vt:lpstr>Πιθανότητες</vt:lpstr>
      <vt:lpstr>Πιθανότητες</vt:lpstr>
      <vt:lpstr>Δειγματικές κατανομές</vt:lpstr>
      <vt:lpstr>Δειγματικές κατανομές</vt:lpstr>
      <vt:lpstr>Δειγματικές κατανομές</vt:lpstr>
      <vt:lpstr>Δειγματικές κατανομές</vt:lpstr>
      <vt:lpstr>Δειγματικές κατανομές</vt:lpstr>
      <vt:lpstr>Δειγματικές κατανομές</vt:lpstr>
      <vt:lpstr>Δειγματικές κατανομές</vt:lpstr>
      <vt:lpstr>Δειγματικές κατανομές</vt:lpstr>
      <vt:lpstr>Z-test</vt:lpstr>
      <vt:lpstr>Z-test</vt:lpstr>
      <vt:lpstr>Z-test</vt:lpstr>
      <vt:lpstr>Z-test</vt:lpstr>
      <vt:lpstr>Z-test</vt:lpstr>
      <vt:lpstr>Z-test</vt:lpstr>
      <vt:lpstr>Z-test</vt:lpstr>
      <vt:lpstr>Z-test</vt:lpstr>
      <vt:lpstr>Z-test</vt:lpstr>
      <vt:lpstr>Z-test</vt:lpstr>
      <vt:lpstr>Z-test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Nick1</dc:creator>
  <cp:lastModifiedBy>Nick1</cp:lastModifiedBy>
  <cp:revision>58</cp:revision>
  <dcterms:created xsi:type="dcterms:W3CDTF">2013-01-09T15:40:23Z</dcterms:created>
  <dcterms:modified xsi:type="dcterms:W3CDTF">2013-01-11T11:20:44Z</dcterms:modified>
</cp:coreProperties>
</file>