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4" r:id="rId3"/>
    <p:sldId id="348" r:id="rId4"/>
    <p:sldId id="361" r:id="rId5"/>
    <p:sldId id="362" r:id="rId6"/>
    <p:sldId id="363" r:id="rId7"/>
    <p:sldId id="364" r:id="rId8"/>
    <p:sldId id="365" r:id="rId9"/>
    <p:sldId id="366" r:id="rId10"/>
    <p:sldId id="369" r:id="rId11"/>
    <p:sldId id="367" r:id="rId12"/>
    <p:sldId id="368" r:id="rId13"/>
    <p:sldId id="370" r:id="rId14"/>
    <p:sldId id="371" r:id="rId15"/>
    <p:sldId id="372" r:id="rId16"/>
    <p:sldId id="373" r:id="rId17"/>
    <p:sldId id="374" r:id="rId18"/>
    <p:sldId id="375" r:id="rId19"/>
    <p:sldId id="341" r:id="rId2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80" d="100"/>
          <a:sy n="80" d="100"/>
        </p:scale>
        <p:origin x="-100" y="-9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390AE76-B281-4AA7-9369-F319721B482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DB98670E-38A8-4053-85CF-C4BD7403A6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688D7AF8-5F7F-4268-8653-F00DAC118B81}"/>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0B59DDCC-B5A8-4A5C-9E02-CDAC19987B9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AB8AF11-3C60-4A13-9EB9-E8C46D296101}"/>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2878146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67F6AE-79C4-4D0D-A297-EFD41330083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AEA367E8-6A44-4F08-B0AF-CBC749D4F79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DC75D864-FA8E-4CC8-BF0D-08329E1FD18A}"/>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98D8C830-C145-4622-AF15-30D19AECBA0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F7416934-5CAF-4550-8CE8-05C750663899}"/>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82864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846E8E17-9EFA-4E94-9005-9B571A22DEA5}"/>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A6DE9E7D-BD8C-4F50-8D8C-3DE1549C0AD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F55F18C2-E19C-46C5-A55B-46892BB85EAB}"/>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260AC747-9DCA-41E4-939F-D6829017DAE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6DAA2F22-AE5A-4A95-A2C5-2872900D37A8}"/>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837394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D8DE391-7EC5-4492-A7BA-819590054EF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158A41DD-5428-42E2-A58B-5C1F10A68E99}"/>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94DF5D63-0423-4A6C-ADC7-8D62AEF052FD}"/>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E5469AD1-0183-4C2D-8F91-EA5C4C80514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C8303E3C-E53A-439A-AC60-E67E81F4AF73}"/>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402581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154EB6F-BA9A-4B99-9764-919479BF899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318BFC83-1FFA-4135-BD96-40345FB3E2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995A5B4D-F7B8-44FB-B651-485A758A7108}"/>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79FE2D4D-5184-41AD-A35E-4CA75F81797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4DB9FEA-0ED0-4B44-8B08-6D305C6EA24E}"/>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3939274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074E1A0-BA43-462B-A427-410E53E48CB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A8A5179C-EFFF-495A-ABFE-B0B162D23751}"/>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20344B92-07A0-4A3D-9506-2BD1CE9A4B42}"/>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061D3C80-7DB5-45D7-8D86-1B58DFFC1359}"/>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DDD2494A-E694-4EB2-AA01-6BEC4D4F4B8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236A385B-5D97-4363-9665-8060B96EDCC6}"/>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950636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FC5F1EB0-112A-40E3-B1F1-762DDF86E45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5E0C10C1-CE41-4039-A1AB-F1D0E8EB350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8EFBFB6A-B236-49F3-95E5-E0A38E05E568}"/>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64212854-54D8-4FF4-A2F4-8E179755D7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93B4CFA3-0761-4F43-AEEE-86BC3C2E4409}"/>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7C59A151-7109-4570-9F30-8CC3BFC01240}"/>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8" name="Θέση υποσέλιδου 7">
            <a:extLst>
              <a:ext uri="{FF2B5EF4-FFF2-40B4-BE49-F238E27FC236}">
                <a16:creationId xmlns:a16="http://schemas.microsoft.com/office/drawing/2014/main" xmlns="" id="{3AC2DDA8-AEF0-459D-8C3C-F9AD08586471}"/>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C25548CA-0F61-41BC-A114-E6E74B7E8D8B}"/>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4203236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C5227F8-3FAF-42FF-BBF6-6CDBB8064D7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EB99E00A-7D00-4F5A-8CC5-689F2F7A48DC}"/>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4" name="Θέση υποσέλιδου 3">
            <a:extLst>
              <a:ext uri="{FF2B5EF4-FFF2-40B4-BE49-F238E27FC236}">
                <a16:creationId xmlns:a16="http://schemas.microsoft.com/office/drawing/2014/main" xmlns="" id="{97374B46-50F7-4EC8-AD3C-53DFB38F773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1B863706-EE91-4E3D-8D5C-8CC81A9CC85C}"/>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3997161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E8B7DAFE-B96A-49B0-B487-E136D7B7009C}"/>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3" name="Θέση υποσέλιδου 2">
            <a:extLst>
              <a:ext uri="{FF2B5EF4-FFF2-40B4-BE49-F238E27FC236}">
                <a16:creationId xmlns:a16="http://schemas.microsoft.com/office/drawing/2014/main" xmlns="" id="{516EAC50-8331-4047-BD3D-F187C5656B6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36FD1535-1DA6-437D-B345-33FAA2E1BAA9}"/>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4227205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246FD71-8153-4356-95FC-4A93C24BF68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034D33C9-A279-4BBC-932D-09D26BB3E3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32D0B72D-2453-4077-AFEB-1F862CCFC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CFAB43C5-2427-4BFA-8435-9734CCDF703A}"/>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7FDEE3F3-34A7-41D0-A71A-BCE4591AFBE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1DE17077-B7E6-48AE-82CD-EE79456C9A8B}"/>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1051261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CBDC82A-B144-469A-99F6-F7DE8908CC5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15B8BF74-B7A5-468B-8EE4-7FBDA91F5C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32549E44-2617-4068-B424-5AE72FFFF3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2289BA4F-1CEC-4E2E-94C4-1079EA28A493}"/>
              </a:ext>
            </a:extLst>
          </p:cNvPr>
          <p:cNvSpPr>
            <a:spLocks noGrp="1"/>
          </p:cNvSpPr>
          <p:nvPr>
            <p:ph type="dt" sz="half" idx="10"/>
          </p:nvPr>
        </p:nvSpPr>
        <p:spPr/>
        <p:txBody>
          <a:bodyPr/>
          <a:lstStyle/>
          <a:p>
            <a:fld id="{59F5B6CD-C4B0-4218-867B-88A202F685DA}"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CD3CFD12-947B-4F77-A05A-E4A0822006A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41FB39C4-73D0-434F-AFBF-7103383F9F6A}"/>
              </a:ext>
            </a:extLst>
          </p:cNvPr>
          <p:cNvSpPr>
            <a:spLocks noGrp="1"/>
          </p:cNvSpPr>
          <p:nvPr>
            <p:ph type="sldNum" sz="quarter" idx="12"/>
          </p:nvPr>
        </p:nvSpPr>
        <p:spPr/>
        <p:txBody>
          <a:body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3584496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BAD57E44-A9A4-4608-BC6C-7EE35CFF24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7A3EF3C3-2326-4F07-9477-4F98D6FEE5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EBBC3541-DA34-4C8D-B06E-7B45B638A7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F5B6CD-C4B0-4218-867B-88A202F685D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A82974C9-B361-4DCE-8973-6DF81EA572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1E64ABB0-59EE-4F42-8CD3-569B784311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12F6F-D7C7-4268-85CD-A3B9FA12F862}" type="slidenum">
              <a:rPr lang="el-GR" smtClean="0"/>
              <a:pPr/>
              <a:t>‹#›</a:t>
            </a:fld>
            <a:endParaRPr lang="el-GR"/>
          </a:p>
        </p:txBody>
      </p:sp>
    </p:spTree>
    <p:extLst>
      <p:ext uri="{BB962C8B-B14F-4D97-AF65-F5344CB8AC3E}">
        <p14:creationId xmlns:p14="http://schemas.microsoft.com/office/powerpoint/2010/main" xmlns="" val="1456206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D20ADE9-68F1-4D37-B663-384CEC0B9234}"/>
              </a:ext>
            </a:extLst>
          </p:cNvPr>
          <p:cNvSpPr>
            <a:spLocks noGrp="1"/>
          </p:cNvSpPr>
          <p:nvPr>
            <p:ph type="ctrTitle"/>
          </p:nvPr>
        </p:nvSpPr>
        <p:spPr/>
        <p:txBody>
          <a:bodyPr>
            <a:noAutofit/>
          </a:bodyPr>
          <a:lstStyle/>
          <a:p>
            <a:r>
              <a:rPr lang="el-GR" sz="3200" dirty="0"/>
              <a:t>Η οπτική των ανθρωπίνων δικαιωμάτων και η Διεθνής Σύμβαση για τα δικαιώματα του παιδιού - </a:t>
            </a:r>
            <a:r>
              <a:rPr lang="en-US" sz="3200" dirty="0"/>
              <a:t>VI</a:t>
            </a:r>
            <a:endParaRPr lang="el-GR" sz="3200" dirty="0"/>
          </a:p>
        </p:txBody>
      </p:sp>
      <p:sp>
        <p:nvSpPr>
          <p:cNvPr id="3" name="Υπότιτλος 2">
            <a:extLst>
              <a:ext uri="{FF2B5EF4-FFF2-40B4-BE49-F238E27FC236}">
                <a16:creationId xmlns:a16="http://schemas.microsoft.com/office/drawing/2014/main" xmlns="" id="{232D0431-9EB2-4F5B-A304-6E4666E459AE}"/>
              </a:ext>
            </a:extLst>
          </p:cNvPr>
          <p:cNvSpPr>
            <a:spLocks noGrp="1"/>
          </p:cNvSpPr>
          <p:nvPr>
            <p:ph type="subTitle" idx="1"/>
          </p:nvPr>
        </p:nvSpPr>
        <p:spPr/>
        <p:txBody>
          <a:bodyPr/>
          <a:lstStyle/>
          <a:p>
            <a:r>
              <a:rPr lang="el-GR" dirty="0"/>
              <a:t>Χ. </a:t>
            </a:r>
            <a:r>
              <a:rPr lang="el-GR" dirty="0" err="1"/>
              <a:t>Μορφακίδης</a:t>
            </a:r>
            <a:r>
              <a:rPr lang="el-GR" dirty="0"/>
              <a:t>, </a:t>
            </a:r>
            <a:r>
              <a:rPr lang="el-GR" dirty="0" err="1"/>
              <a:t>Επικ</a:t>
            </a:r>
            <a:r>
              <a:rPr lang="el-GR" dirty="0"/>
              <a:t>. Καθηγητής Τμήμα Κοινωνικής Εργασίας Δ.Π.Θ.</a:t>
            </a:r>
          </a:p>
        </p:txBody>
      </p:sp>
    </p:spTree>
    <p:extLst>
      <p:ext uri="{BB962C8B-B14F-4D97-AF65-F5344CB8AC3E}">
        <p14:creationId xmlns:p14="http://schemas.microsoft.com/office/powerpoint/2010/main" xmlns="" val="2131566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86BBC91-213B-4F39-9C7F-E75F90BC610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9C110FFE-1A52-4C84-A40A-3FE511B16329}"/>
              </a:ext>
            </a:extLst>
          </p:cNvPr>
          <p:cNvSpPr>
            <a:spLocks noGrp="1"/>
          </p:cNvSpPr>
          <p:nvPr>
            <p:ph idx="1"/>
          </p:nvPr>
        </p:nvSpPr>
        <p:spPr/>
        <p:txBody>
          <a:bodyPr/>
          <a:lstStyle/>
          <a:p>
            <a:pPr marL="0" indent="0" algn="just">
              <a:lnSpc>
                <a:spcPct val="150000"/>
              </a:lnSpc>
              <a:buNone/>
            </a:pPr>
            <a:r>
              <a:rPr lang="el-GR" dirty="0"/>
              <a:t>«2. Στους γονείς ή στα άλλα πρόσωπα που έχουν αναλάβει το παιδί ανήκει κατά κύριο λόγο η ευθύνη της εξασφάλισης, μέσα στα όρια των δυνατοτήτων τους και των οικονομικών μέσων τους, των απαραίτητων για την ανάπτυξη του παιδιού συνθηκών ζωής…</a:t>
            </a:r>
          </a:p>
          <a:p>
            <a:pPr marL="0" indent="0">
              <a:buNone/>
            </a:pPr>
            <a:endParaRPr lang="el-GR" dirty="0"/>
          </a:p>
        </p:txBody>
      </p:sp>
    </p:spTree>
    <p:extLst>
      <p:ext uri="{BB962C8B-B14F-4D97-AF65-F5344CB8AC3E}">
        <p14:creationId xmlns:p14="http://schemas.microsoft.com/office/powerpoint/2010/main" xmlns="" val="37324941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DBE4616-39E3-4EB9-8B4F-8F952536C7D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3C497D1-B41C-4E06-AC89-6CF6BA3E20D3}"/>
              </a:ext>
            </a:extLst>
          </p:cNvPr>
          <p:cNvSpPr>
            <a:spLocks noGrp="1"/>
          </p:cNvSpPr>
          <p:nvPr>
            <p:ph idx="1"/>
          </p:nvPr>
        </p:nvSpPr>
        <p:spPr/>
        <p:txBody>
          <a:bodyPr>
            <a:normAutofit fontScale="92500"/>
          </a:bodyPr>
          <a:lstStyle/>
          <a:p>
            <a:pPr marL="0" indent="0" algn="just">
              <a:lnSpc>
                <a:spcPct val="170000"/>
              </a:lnSpc>
              <a:buNone/>
            </a:pPr>
            <a:r>
              <a:rPr lang="el-GR" dirty="0"/>
              <a:t>   3. Τα Συμβαλλόμενα Κράτη υιοθετούν τα κατάλληλα μέτρα, σύμφωνα με τις εθνικές τους συνθήκες και στο μέτρο των δυνατοτήτων τους, για να βοηθήσουν τους γονείς και τα άλλα πρόσωπα που είναι υπεύθυνα για το παιδί, να εφαρμόσουν το δικαίωμα αυτό και προσφέρουν σε περίπτωση ανάγκης, υλική βοήθεια και προγράμματα υποστήριξης, κυρίως σε σχέση με  τη διατροφή, το ρουχισμό και την κατοικία».</a:t>
            </a:r>
          </a:p>
          <a:p>
            <a:pPr marL="0" indent="0">
              <a:buNone/>
            </a:pPr>
            <a:endParaRPr lang="el-GR" dirty="0"/>
          </a:p>
        </p:txBody>
      </p:sp>
    </p:spTree>
    <p:extLst>
      <p:ext uri="{BB962C8B-B14F-4D97-AF65-F5344CB8AC3E}">
        <p14:creationId xmlns:p14="http://schemas.microsoft.com/office/powerpoint/2010/main" xmlns="" val="3303475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752C881-1D7A-4F68-9754-EF03AFD5A761}"/>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xmlns="" id="{6802D797-A094-49F9-AE3F-CD81C0F11342}"/>
              </a:ext>
            </a:extLst>
          </p:cNvPr>
          <p:cNvSpPr>
            <a:spLocks noGrp="1"/>
          </p:cNvSpPr>
          <p:nvPr>
            <p:ph idx="1"/>
          </p:nvPr>
        </p:nvSpPr>
        <p:spPr/>
        <p:txBody>
          <a:bodyPr>
            <a:normAutofit/>
          </a:bodyPr>
          <a:lstStyle/>
          <a:p>
            <a:pPr marL="0" indent="0" algn="just">
              <a:lnSpc>
                <a:spcPct val="150000"/>
              </a:lnSpc>
              <a:buNone/>
            </a:pPr>
            <a:r>
              <a:rPr lang="el-GR" dirty="0"/>
              <a:t>    Οι παραπάνω διατάξεις – των παραγράφων 2 και 3 του άρθρου 27 – παραπέμπουν στην ευρύτερη προβληματική των κοινωνικών δικαιωμάτων, τα οποία έχουν </a:t>
            </a:r>
            <a:r>
              <a:rPr lang="el-GR" dirty="0" err="1"/>
              <a:t>προεχόντως</a:t>
            </a:r>
            <a:r>
              <a:rPr lang="el-GR" dirty="0"/>
              <a:t> οικονομικό χαρακτήρα. </a:t>
            </a:r>
            <a:r>
              <a:rPr lang="en-US" dirty="0"/>
              <a:t>H </a:t>
            </a:r>
            <a:r>
              <a:rPr lang="el-GR" dirty="0"/>
              <a:t>διάστασή τους αυτή, συνεπάγεται ότι η εκπλήρωση της αντίστοιχης κατά περίπτωση υποχρέωσης της πολιτείας προϋποθέτει την ύπαρξη πόρων.</a:t>
            </a:r>
          </a:p>
        </p:txBody>
      </p:sp>
    </p:spTree>
    <p:extLst>
      <p:ext uri="{BB962C8B-B14F-4D97-AF65-F5344CB8AC3E}">
        <p14:creationId xmlns:p14="http://schemas.microsoft.com/office/powerpoint/2010/main" xmlns="" val="1162222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4FD12A1-2935-4445-AE14-92E34143CB2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0AEEF04D-D216-4A68-8529-BF3B203FBA69}"/>
              </a:ext>
            </a:extLst>
          </p:cNvPr>
          <p:cNvSpPr>
            <a:spLocks noGrp="1"/>
          </p:cNvSpPr>
          <p:nvPr>
            <p:ph idx="1"/>
          </p:nvPr>
        </p:nvSpPr>
        <p:spPr/>
        <p:txBody>
          <a:bodyPr>
            <a:noAutofit/>
          </a:bodyPr>
          <a:lstStyle/>
          <a:p>
            <a:pPr marL="0" indent="0" algn="just">
              <a:lnSpc>
                <a:spcPct val="170000"/>
              </a:lnSpc>
              <a:buNone/>
            </a:pPr>
            <a:r>
              <a:rPr lang="el-GR" dirty="0"/>
              <a:t> `</a:t>
            </a:r>
            <a:r>
              <a:rPr lang="el-GR" dirty="0" err="1"/>
              <a:t>Αρθρο</a:t>
            </a:r>
            <a:r>
              <a:rPr lang="el-GR" dirty="0"/>
              <a:t> 28</a:t>
            </a:r>
          </a:p>
          <a:p>
            <a:pPr marL="0" indent="0" algn="just">
              <a:lnSpc>
                <a:spcPct val="170000"/>
              </a:lnSpc>
              <a:buNone/>
            </a:pPr>
            <a:r>
              <a:rPr lang="el-GR" dirty="0"/>
              <a:t>      1. Τα Συμβαλλόμενα Κράτη αναγνωρίζουν το δικαίωμα του παιδιού στην εκπαίδευση και ιδιαίτερα, για να επιτευχθεί η άσκηση του δικαιώματος  αυτού προοδευτικά και στη βάση της ισότητας των ευκαιριών:</a:t>
            </a:r>
          </a:p>
          <a:p>
            <a:pPr marL="0" indent="0" algn="just">
              <a:lnSpc>
                <a:spcPct val="170000"/>
              </a:lnSpc>
              <a:buNone/>
            </a:pPr>
            <a:r>
              <a:rPr lang="el-GR" dirty="0"/>
              <a:t>      </a:t>
            </a:r>
          </a:p>
          <a:p>
            <a:pPr marL="0" indent="0" algn="just">
              <a:lnSpc>
                <a:spcPct val="170000"/>
              </a:lnSpc>
              <a:buNone/>
            </a:pPr>
            <a:r>
              <a:rPr lang="el-GR" dirty="0"/>
              <a:t>.</a:t>
            </a:r>
          </a:p>
        </p:txBody>
      </p:sp>
    </p:spTree>
    <p:extLst>
      <p:ext uri="{BB962C8B-B14F-4D97-AF65-F5344CB8AC3E}">
        <p14:creationId xmlns:p14="http://schemas.microsoft.com/office/powerpoint/2010/main" xmlns="" val="718487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F214F04-8B42-4644-AF3D-EB682D4E046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6A20F84-1380-4766-A476-4C943D5FB394}"/>
              </a:ext>
            </a:extLst>
          </p:cNvPr>
          <p:cNvSpPr>
            <a:spLocks noGrp="1"/>
          </p:cNvSpPr>
          <p:nvPr>
            <p:ph idx="1"/>
          </p:nvPr>
        </p:nvSpPr>
        <p:spPr/>
        <p:txBody>
          <a:bodyPr>
            <a:normAutofit fontScale="92500" lnSpcReduction="10000"/>
          </a:bodyPr>
          <a:lstStyle/>
          <a:p>
            <a:pPr marL="0" indent="0" algn="just">
              <a:lnSpc>
                <a:spcPct val="150000"/>
              </a:lnSpc>
              <a:buNone/>
            </a:pPr>
            <a:r>
              <a:rPr lang="el-GR" dirty="0"/>
              <a:t> α) Καθιστούν </a:t>
            </a:r>
            <a:r>
              <a:rPr lang="el-GR" b="1" dirty="0"/>
              <a:t>την στοιχειώδη εκπαίδευση υποχρεωτική και δωρεάν </a:t>
            </a:r>
            <a:r>
              <a:rPr lang="el-GR" dirty="0"/>
              <a:t>για όλους.</a:t>
            </a:r>
          </a:p>
          <a:p>
            <a:pPr marL="0" indent="0" algn="just">
              <a:lnSpc>
                <a:spcPct val="150000"/>
              </a:lnSpc>
              <a:buNone/>
            </a:pPr>
            <a:r>
              <a:rPr lang="el-GR" dirty="0"/>
              <a:t>β) Ενθαρρύνουν την ανάπτυξη διαφόρων </a:t>
            </a:r>
            <a:r>
              <a:rPr lang="el-GR" b="1" dirty="0"/>
              <a:t>μορφών δευτεροβάθμιας    εκπαίδευσης</a:t>
            </a:r>
            <a:r>
              <a:rPr lang="el-GR" dirty="0"/>
              <a:t>, τόσο γενικής όσο και επαγγελματικής, τις καθιστούν    ανοιχτές και προσιτές σε κάθε παιδί, και παίρνουν κατάλληλα μέτρα, όπως η θέσπιση της δωρεάν εκπαίδευσης και της προσφοράς χρηματικής βοήθειας σε περίπτωση ανάγκης.</a:t>
            </a:r>
          </a:p>
          <a:p>
            <a:pPr marL="0" indent="0" algn="just">
              <a:lnSpc>
                <a:spcPct val="150000"/>
              </a:lnSpc>
              <a:buNone/>
            </a:pPr>
            <a:endParaRPr lang="el-GR" dirty="0"/>
          </a:p>
        </p:txBody>
      </p:sp>
    </p:spTree>
    <p:extLst>
      <p:ext uri="{BB962C8B-B14F-4D97-AF65-F5344CB8AC3E}">
        <p14:creationId xmlns:p14="http://schemas.microsoft.com/office/powerpoint/2010/main" xmlns="" val="1104261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927EEA7-32ED-4CA2-9AF1-24D31ADE9A2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199B643-8D2D-4055-A249-B7EB3F61E280}"/>
              </a:ext>
            </a:extLst>
          </p:cNvPr>
          <p:cNvSpPr>
            <a:spLocks noGrp="1"/>
          </p:cNvSpPr>
          <p:nvPr>
            <p:ph idx="1"/>
          </p:nvPr>
        </p:nvSpPr>
        <p:spPr/>
        <p:txBody>
          <a:bodyPr>
            <a:normAutofit/>
          </a:bodyPr>
          <a:lstStyle/>
          <a:p>
            <a:pPr marL="0" indent="0" algn="just">
              <a:lnSpc>
                <a:spcPct val="150000"/>
              </a:lnSpc>
              <a:buNone/>
            </a:pPr>
            <a:r>
              <a:rPr lang="el-GR" dirty="0"/>
              <a:t> γ) Εξασφαλίζουν σε όλους την </a:t>
            </a:r>
            <a:r>
              <a:rPr lang="el-GR" b="1" dirty="0"/>
              <a:t>πρόσβαση στην ανώτατη παιδεία </a:t>
            </a:r>
            <a:r>
              <a:rPr lang="el-GR" dirty="0"/>
              <a:t>με όλα τα κατάλληλα μέσα, σε συνάρτηση με τις ικανότητες του καθενός.</a:t>
            </a:r>
          </a:p>
          <a:p>
            <a:pPr marL="0" indent="0" algn="just">
              <a:lnSpc>
                <a:spcPct val="150000"/>
              </a:lnSpc>
              <a:buNone/>
            </a:pPr>
            <a:r>
              <a:rPr lang="el-GR" dirty="0"/>
              <a:t> δ) Καθιστούν ανοιχτές και προσιτές σε κάθε παιδί την </a:t>
            </a:r>
            <a:r>
              <a:rPr lang="el-GR" b="1" dirty="0"/>
              <a:t>σχολική και την επαγγελματική ενημέρωση</a:t>
            </a:r>
            <a:r>
              <a:rPr lang="el-GR" dirty="0"/>
              <a:t> και τον προσανατολισμό.</a:t>
            </a:r>
          </a:p>
          <a:p>
            <a:pPr marL="0" indent="0" algn="just">
              <a:lnSpc>
                <a:spcPct val="150000"/>
              </a:lnSpc>
              <a:buNone/>
            </a:pPr>
            <a:endParaRPr lang="el-GR" dirty="0"/>
          </a:p>
        </p:txBody>
      </p:sp>
    </p:spTree>
    <p:extLst>
      <p:ext uri="{BB962C8B-B14F-4D97-AF65-F5344CB8AC3E}">
        <p14:creationId xmlns:p14="http://schemas.microsoft.com/office/powerpoint/2010/main" xmlns="" val="3794036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A68536E-B638-4651-9ED8-212AA5C3F81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F68D3F4-CAD6-418F-B219-05D5BFB05773}"/>
              </a:ext>
            </a:extLst>
          </p:cNvPr>
          <p:cNvSpPr>
            <a:spLocks noGrp="1"/>
          </p:cNvSpPr>
          <p:nvPr>
            <p:ph idx="1"/>
          </p:nvPr>
        </p:nvSpPr>
        <p:spPr/>
        <p:txBody>
          <a:bodyPr>
            <a:normAutofit fontScale="85000" lnSpcReduction="10000"/>
          </a:bodyPr>
          <a:lstStyle/>
          <a:p>
            <a:pPr marL="0" indent="0" algn="just">
              <a:lnSpc>
                <a:spcPct val="150000"/>
              </a:lnSpc>
              <a:buNone/>
            </a:pPr>
            <a:r>
              <a:rPr lang="el-GR" dirty="0"/>
              <a:t> ε) Παίρνουν μέτρα για να ενθαρρύνουν την </a:t>
            </a:r>
            <a:r>
              <a:rPr lang="el-GR" b="1" dirty="0"/>
              <a:t>τακτική σχολική φοίτηση </a:t>
            </a:r>
            <a:r>
              <a:rPr lang="el-GR" dirty="0"/>
              <a:t>και τη </a:t>
            </a:r>
            <a:r>
              <a:rPr lang="el-GR" b="1" dirty="0"/>
              <a:t>μείωση του ποσοστού εγκατάλειψης των σχολικών σπουδών</a:t>
            </a:r>
            <a:r>
              <a:rPr lang="el-GR" dirty="0"/>
              <a:t>.</a:t>
            </a:r>
          </a:p>
          <a:p>
            <a:pPr marL="0" indent="0" algn="just">
              <a:lnSpc>
                <a:spcPct val="150000"/>
              </a:lnSpc>
              <a:buNone/>
            </a:pPr>
            <a:r>
              <a:rPr lang="el-GR" dirty="0"/>
              <a:t>      2. Τα Συμβαλλόμενα Κράτη παίρνουν όλα τα κατάλληλα μέτρα για την εφαρμογή της </a:t>
            </a:r>
            <a:r>
              <a:rPr lang="el-GR" b="1" dirty="0"/>
              <a:t>σχολικής πειθαρχίας </a:t>
            </a:r>
            <a:r>
              <a:rPr lang="el-GR" dirty="0"/>
              <a:t>με τρόπο που </a:t>
            </a:r>
            <a:r>
              <a:rPr lang="el-GR" b="1" dirty="0"/>
              <a:t>να ταιριάζει στην  αξιοπρέπεια του παιδιού ως ανθρώπινου όντος</a:t>
            </a:r>
            <a:r>
              <a:rPr lang="el-GR" dirty="0"/>
              <a:t>, και σύμφωνα με την παρούσα Σύμβαση.</a:t>
            </a:r>
          </a:p>
          <a:p>
            <a:pPr marL="0" indent="0" algn="just">
              <a:lnSpc>
                <a:spcPct val="150000"/>
              </a:lnSpc>
              <a:buNone/>
            </a:pPr>
            <a:endParaRPr lang="el-GR" dirty="0"/>
          </a:p>
          <a:p>
            <a:pPr marL="0" indent="0" algn="just">
              <a:lnSpc>
                <a:spcPct val="150000"/>
              </a:lnSpc>
              <a:buNone/>
            </a:pPr>
            <a:r>
              <a:rPr lang="el-GR" dirty="0"/>
              <a:t>      </a:t>
            </a:r>
          </a:p>
        </p:txBody>
      </p:sp>
    </p:spTree>
    <p:extLst>
      <p:ext uri="{BB962C8B-B14F-4D97-AF65-F5344CB8AC3E}">
        <p14:creationId xmlns:p14="http://schemas.microsoft.com/office/powerpoint/2010/main" xmlns="" val="2745478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0DB9476-449A-4B7E-8111-208F38DAEFF8}"/>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574B126-9A3E-450E-9319-67807BC9AE21}"/>
              </a:ext>
            </a:extLst>
          </p:cNvPr>
          <p:cNvSpPr>
            <a:spLocks noGrp="1"/>
          </p:cNvSpPr>
          <p:nvPr>
            <p:ph idx="1"/>
          </p:nvPr>
        </p:nvSpPr>
        <p:spPr/>
        <p:txBody>
          <a:bodyPr>
            <a:normAutofit/>
          </a:bodyPr>
          <a:lstStyle/>
          <a:p>
            <a:pPr marL="0" indent="0" algn="just">
              <a:lnSpc>
                <a:spcPct val="150000"/>
              </a:lnSpc>
              <a:buNone/>
            </a:pPr>
            <a:r>
              <a:rPr lang="el-GR" dirty="0"/>
              <a:t>3. Τα Συμβαλλόμενα Κράτη προάγουν και ενθαρρύνουν την </a:t>
            </a:r>
            <a:r>
              <a:rPr lang="el-GR" b="1" dirty="0"/>
              <a:t>διεθνή    συνεργασία στον τομέα της παιδείας</a:t>
            </a:r>
            <a:r>
              <a:rPr lang="el-GR" dirty="0"/>
              <a:t>, με σκοπό να συμβάλλουν κυρίως στην </a:t>
            </a:r>
            <a:r>
              <a:rPr lang="el-GR" b="1" dirty="0"/>
              <a:t>εξάλειψη</a:t>
            </a:r>
            <a:r>
              <a:rPr lang="el-GR" dirty="0"/>
              <a:t> της άγνοιας και του </a:t>
            </a:r>
            <a:r>
              <a:rPr lang="el-GR" b="1" dirty="0"/>
              <a:t>αναλφαβητισμού</a:t>
            </a:r>
            <a:r>
              <a:rPr lang="el-GR" dirty="0"/>
              <a:t> στον κόσμο και να  διευκολύνουν την </a:t>
            </a:r>
            <a:r>
              <a:rPr lang="el-GR" b="1" dirty="0"/>
              <a:t>πρόσβαση</a:t>
            </a:r>
            <a:r>
              <a:rPr lang="el-GR" dirty="0"/>
              <a:t> </a:t>
            </a:r>
            <a:r>
              <a:rPr lang="el-GR" b="1" dirty="0"/>
              <a:t>στις επιστημονικές και τεχνικές γνώσεις</a:t>
            </a:r>
            <a:r>
              <a:rPr lang="el-GR" dirty="0"/>
              <a:t> και  στις </a:t>
            </a:r>
            <a:r>
              <a:rPr lang="el-GR" b="1" dirty="0"/>
              <a:t>σύγχρονες εκπαιδευτικές μεθόδους:</a:t>
            </a:r>
            <a:endParaRPr lang="el-GR" dirty="0"/>
          </a:p>
        </p:txBody>
      </p:sp>
    </p:spTree>
    <p:extLst>
      <p:ext uri="{BB962C8B-B14F-4D97-AF65-F5344CB8AC3E}">
        <p14:creationId xmlns:p14="http://schemas.microsoft.com/office/powerpoint/2010/main" xmlns="" val="2878721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D94A488-AE90-4986-B2E7-5B90C799C8DF}"/>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5D368AC0-4EA3-41AD-9F32-B7F3D4D00FF6}"/>
              </a:ext>
            </a:extLst>
          </p:cNvPr>
          <p:cNvSpPr>
            <a:spLocks noGrp="1"/>
          </p:cNvSpPr>
          <p:nvPr>
            <p:ph idx="1"/>
          </p:nvPr>
        </p:nvSpPr>
        <p:spPr/>
        <p:txBody>
          <a:bodyPr/>
          <a:lstStyle/>
          <a:p>
            <a:pPr marL="0" indent="0" algn="just">
              <a:lnSpc>
                <a:spcPct val="150000"/>
              </a:lnSpc>
              <a:buNone/>
            </a:pPr>
            <a:r>
              <a:rPr lang="el-GR" dirty="0"/>
              <a:t>     Το </a:t>
            </a:r>
            <a:r>
              <a:rPr lang="el-GR" dirty="0" err="1"/>
              <a:t>homework</a:t>
            </a:r>
            <a:r>
              <a:rPr lang="el-GR" dirty="0"/>
              <a:t>, η </a:t>
            </a:r>
            <a:r>
              <a:rPr lang="el-GR" dirty="0" err="1"/>
              <a:t>τηλεκπαίδευση</a:t>
            </a:r>
            <a:r>
              <a:rPr lang="el-GR" dirty="0"/>
              <a:t> (όπως και άλλες πρακτικές, όπως λ.χ. το e-</a:t>
            </a:r>
            <a:r>
              <a:rPr lang="el-GR" dirty="0" err="1"/>
              <a:t>shopping</a:t>
            </a:r>
            <a:r>
              <a:rPr lang="el-GR" dirty="0"/>
              <a:t>) δεν μπορούν παρά να μας προβληματίζουν. Αυτά που πρέπει να λειτουργούν συμπληρωματικά για την διευκόλυνση του παιδιού και του κάθε ανθρώπου καθίστανται αιτίες για την πλήρη απομόνωσή του.</a:t>
            </a:r>
          </a:p>
        </p:txBody>
      </p:sp>
    </p:spTree>
    <p:extLst>
      <p:ext uri="{BB962C8B-B14F-4D97-AF65-F5344CB8AC3E}">
        <p14:creationId xmlns:p14="http://schemas.microsoft.com/office/powerpoint/2010/main" xmlns="" val="84170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45CB252-B30B-4399-9E39-F11CC71E6E71}"/>
              </a:ext>
            </a:extLst>
          </p:cNvPr>
          <p:cNvSpPr>
            <a:spLocks noGrp="1"/>
          </p:cNvSpPr>
          <p:nvPr>
            <p:ph type="title"/>
          </p:nvPr>
        </p:nvSpPr>
        <p:spPr/>
        <p:txBody>
          <a:bodyPr/>
          <a:lstStyle/>
          <a:p>
            <a:endParaRPr lang="el-GR"/>
          </a:p>
        </p:txBody>
      </p:sp>
      <p:pic>
        <p:nvPicPr>
          <p:cNvPr id="4" name="Θέση περιεχομένου 4">
            <a:extLst>
              <a:ext uri="{FF2B5EF4-FFF2-40B4-BE49-F238E27FC236}">
                <a16:creationId xmlns:a16="http://schemas.microsoft.com/office/drawing/2014/main" xmlns="" id="{096C0451-3E2F-4A40-A46A-E84B06658FC7}"/>
              </a:ext>
            </a:extLst>
          </p:cNvPr>
          <p:cNvPicPr>
            <a:picLocks noGrp="1" noChangeAspect="1"/>
          </p:cNvPicPr>
          <p:nvPr>
            <p:ph idx="1"/>
          </p:nvPr>
        </p:nvPicPr>
        <p:blipFill>
          <a:blip r:embed="rId2"/>
          <a:stretch>
            <a:fillRect/>
          </a:stretch>
        </p:blipFill>
        <p:spPr>
          <a:xfrm>
            <a:off x="3224535" y="3626357"/>
            <a:ext cx="5742930" cy="749873"/>
          </a:xfrm>
        </p:spPr>
      </p:pic>
    </p:spTree>
    <p:extLst>
      <p:ext uri="{BB962C8B-B14F-4D97-AF65-F5344CB8AC3E}">
        <p14:creationId xmlns:p14="http://schemas.microsoft.com/office/powerpoint/2010/main" xmlns="" val="222563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a:bodyPr>
          <a:lstStyle/>
          <a:p>
            <a:pPr algn="just">
              <a:lnSpc>
                <a:spcPct val="160000"/>
              </a:lnSpc>
              <a:buNone/>
            </a:pPr>
            <a:r>
              <a:rPr lang="el-GR" dirty="0"/>
              <a:t>       Άρθρο  2</a:t>
            </a:r>
            <a:r>
              <a:rPr lang="en-US" dirty="0"/>
              <a:t>5 </a:t>
            </a:r>
            <a:r>
              <a:rPr lang="el-GR" dirty="0"/>
              <a:t> της Σύμβασης</a:t>
            </a:r>
          </a:p>
          <a:p>
            <a:pPr algn="just">
              <a:lnSpc>
                <a:spcPct val="160000"/>
              </a:lnSpc>
              <a:buNone/>
            </a:pPr>
            <a:r>
              <a:rPr lang="el-GR" dirty="0"/>
              <a:t>        «Τα Συμβαλλόμενα Κράτη αναγνωρίζουν στο παιδί, που τοποθετήθηκε από τις αρμόδιες αρχές σε μία οικογένεια, με σκοπό την παροχή φροντίδας, προστασίας ή θεραπείας της σωματικής ή πνευματικής του υγείας, το δικαίωμα σε μια περιοδική αναθεώρηση της παραπάνω θεραπείας και κάθε άλλης περίστασης σχετικής με την τοποθέτησή του»</a:t>
            </a:r>
          </a:p>
          <a:p>
            <a:pPr algn="just">
              <a:lnSpc>
                <a:spcPct val="160000"/>
              </a:lnSpc>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CCE3EBD-DE63-478E-88E9-1BB3833454F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A8D22459-3ACC-4E03-B308-45318B250BEE}"/>
              </a:ext>
            </a:extLst>
          </p:cNvPr>
          <p:cNvSpPr>
            <a:spLocks noGrp="1"/>
          </p:cNvSpPr>
          <p:nvPr>
            <p:ph idx="1"/>
          </p:nvPr>
        </p:nvSpPr>
        <p:spPr/>
        <p:txBody>
          <a:bodyPr>
            <a:noAutofit/>
          </a:bodyPr>
          <a:lstStyle/>
          <a:p>
            <a:pPr marL="0" indent="0" algn="just">
              <a:lnSpc>
                <a:spcPct val="150000"/>
              </a:lnSpc>
              <a:buNone/>
            </a:pPr>
            <a:r>
              <a:rPr lang="el-GR" dirty="0"/>
              <a:t>   Η διάταξη του άρθρου 25 της Συμβάσεως αναφέρεται στην επιμέρους ειδική υποχρέωση των οικογενειών, στις οποίες ανατίθεται φροντίδα παιδιού, να μεριμνούν, μεταξύ άλλων, για την ανά τακτά χρονικά διαστήματα επανεξέταση και – εφ’ όσον παρίσταται ανάγκη – την αναπροσαρμογή του τρόπου της θεραπείας του.</a:t>
            </a:r>
          </a:p>
          <a:p>
            <a:pPr marL="0" indent="0" algn="just">
              <a:lnSpc>
                <a:spcPct val="150000"/>
              </a:lnSpc>
              <a:buNone/>
            </a:pPr>
            <a:r>
              <a:rPr lang="el-GR" dirty="0"/>
              <a:t> </a:t>
            </a:r>
          </a:p>
          <a:p>
            <a:pPr marL="0" indent="0" algn="just">
              <a:lnSpc>
                <a:spcPct val="150000"/>
              </a:lnSpc>
              <a:buNone/>
            </a:pPr>
            <a:r>
              <a:rPr lang="el-GR" dirty="0"/>
              <a:t> </a:t>
            </a:r>
          </a:p>
        </p:txBody>
      </p:sp>
    </p:spTree>
    <p:extLst>
      <p:ext uri="{BB962C8B-B14F-4D97-AF65-F5344CB8AC3E}">
        <p14:creationId xmlns:p14="http://schemas.microsoft.com/office/powerpoint/2010/main" xmlns="" val="1528330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CA48AC7-05D6-417D-8F1C-F69B6642B15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F6D6329-3F34-48BA-B987-FDA8BB375B9C}"/>
              </a:ext>
            </a:extLst>
          </p:cNvPr>
          <p:cNvSpPr>
            <a:spLocks noGrp="1"/>
          </p:cNvSpPr>
          <p:nvPr>
            <p:ph idx="1"/>
          </p:nvPr>
        </p:nvSpPr>
        <p:spPr/>
        <p:txBody>
          <a:bodyPr>
            <a:normAutofit fontScale="92500" lnSpcReduction="10000"/>
          </a:bodyPr>
          <a:lstStyle/>
          <a:p>
            <a:pPr marL="0" indent="0" algn="just">
              <a:lnSpc>
                <a:spcPct val="150000"/>
              </a:lnSpc>
              <a:buNone/>
            </a:pPr>
            <a:r>
              <a:rPr lang="el-GR" dirty="0"/>
              <a:t>    Στο άρθρο 26 η Σύμβαση αναφέρεται στην κοινωνική πρόνοια και στην κοινωνική ασφάλιση: </a:t>
            </a:r>
          </a:p>
          <a:p>
            <a:pPr marL="0" indent="0" algn="just">
              <a:lnSpc>
                <a:spcPct val="150000"/>
              </a:lnSpc>
              <a:buNone/>
            </a:pPr>
            <a:r>
              <a:rPr lang="el-GR" dirty="0"/>
              <a:t>     «1. Τα Συμβαλλόμενα Κράτη αναγνωρίζουν σε κάθε παιδί το δικαίωμα να επωφελείται από την κοινωνική πρόνοια, συμπεριλαμβανομένων των κοινωνικών ασφαλίσεων, και παίρνουν τα απαραίτητα μέτρα για να εξασφαλίσουν την πλήρη πραγματοποίηση του δικαιώματος αυτού, σύμφωνα με την εθνική τους νομοθεσία».</a:t>
            </a:r>
          </a:p>
          <a:p>
            <a:pPr marL="0" indent="0" algn="just">
              <a:lnSpc>
                <a:spcPct val="150000"/>
              </a:lnSpc>
              <a:buNone/>
            </a:pPr>
            <a:endParaRPr lang="el-GR" dirty="0"/>
          </a:p>
        </p:txBody>
      </p:sp>
    </p:spTree>
    <p:extLst>
      <p:ext uri="{BB962C8B-B14F-4D97-AF65-F5344CB8AC3E}">
        <p14:creationId xmlns:p14="http://schemas.microsoft.com/office/powerpoint/2010/main" xmlns="" val="486818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1BEC4A5-B72A-4F79-B5FE-F6534F95882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DF997FA5-DA47-44DD-A55E-D3212ADD595A}"/>
              </a:ext>
            </a:extLst>
          </p:cNvPr>
          <p:cNvSpPr>
            <a:spLocks noGrp="1"/>
          </p:cNvSpPr>
          <p:nvPr>
            <p:ph idx="1"/>
          </p:nvPr>
        </p:nvSpPr>
        <p:spPr/>
        <p:txBody>
          <a:bodyPr>
            <a:normAutofit/>
          </a:bodyPr>
          <a:lstStyle/>
          <a:p>
            <a:pPr marL="0" indent="0" algn="just">
              <a:lnSpc>
                <a:spcPct val="150000"/>
              </a:lnSpc>
              <a:buNone/>
            </a:pPr>
            <a:r>
              <a:rPr lang="el-GR" dirty="0"/>
              <a:t> «2. Τα ωφελήματα, όπου είναι αναγκαία, πρέπει να δίνονται, αφού    ληφθούν υπόψη οι πόροι και η κατάσταση του παιδιού και των προσώπων που έχουν αναλάβει την ευθύνη της συντήρησής του, καθώς και κάθε άλλη εκτίμηση σχετιζόμενη με την αίτηση παροχής ωφελημάτων που γίνεται από το παιδί ή για λογαριασμό του».</a:t>
            </a:r>
          </a:p>
        </p:txBody>
      </p:sp>
    </p:spTree>
    <p:extLst>
      <p:ext uri="{BB962C8B-B14F-4D97-AF65-F5344CB8AC3E}">
        <p14:creationId xmlns:p14="http://schemas.microsoft.com/office/powerpoint/2010/main" xmlns="" val="2602009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2EB209B-FCA6-4FDB-9F11-D820FC98D60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EB481791-E581-4F25-86BE-E97DC3707CCE}"/>
              </a:ext>
            </a:extLst>
          </p:cNvPr>
          <p:cNvSpPr>
            <a:spLocks noGrp="1"/>
          </p:cNvSpPr>
          <p:nvPr>
            <p:ph idx="1"/>
          </p:nvPr>
        </p:nvSpPr>
        <p:spPr/>
        <p:txBody>
          <a:bodyPr>
            <a:normAutofit lnSpcReduction="10000"/>
          </a:bodyPr>
          <a:lstStyle/>
          <a:p>
            <a:pPr marL="0" indent="0" algn="just">
              <a:lnSpc>
                <a:spcPct val="150000"/>
              </a:lnSpc>
              <a:buNone/>
            </a:pPr>
            <a:r>
              <a:rPr lang="el-GR" dirty="0"/>
              <a:t>    Στο πλαίσιο του ελληνικού συστήματος κοινωνικής προστασίας, η παιδική προστασία παρέχεται δια του συστήματος κοινωνικής ασφάλισης πρωτίστως με την παροχή συντάξεων λόγω θανάτου του προστάτη της οικογένειας.</a:t>
            </a:r>
          </a:p>
          <a:p>
            <a:pPr marL="0" indent="0" algn="just">
              <a:lnSpc>
                <a:spcPct val="150000"/>
              </a:lnSpc>
              <a:buNone/>
            </a:pPr>
            <a:r>
              <a:rPr lang="el-GR" dirty="0"/>
              <a:t>    Στην περίπτωση του θανάτου του ενός γονέα, η σύνταξη κανονίζεται κατά το ένα της τμήμα στον ή στην χήρο/χήρα σύζυγο και κατά το άλλο στο ή στα ορφανά τέκνα. </a:t>
            </a:r>
          </a:p>
        </p:txBody>
      </p:sp>
    </p:spTree>
    <p:extLst>
      <p:ext uri="{BB962C8B-B14F-4D97-AF65-F5344CB8AC3E}">
        <p14:creationId xmlns:p14="http://schemas.microsoft.com/office/powerpoint/2010/main" xmlns="" val="3598449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B1C7017-8BA3-44B2-9AEB-00C0272A1849}"/>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D739514-C058-4864-A397-0CB5CFA3FDCD}"/>
              </a:ext>
            </a:extLst>
          </p:cNvPr>
          <p:cNvSpPr>
            <a:spLocks noGrp="1"/>
          </p:cNvSpPr>
          <p:nvPr>
            <p:ph idx="1"/>
          </p:nvPr>
        </p:nvSpPr>
        <p:spPr/>
        <p:txBody>
          <a:bodyPr/>
          <a:lstStyle/>
          <a:p>
            <a:pPr marL="0" indent="0" algn="just">
              <a:lnSpc>
                <a:spcPct val="150000"/>
              </a:lnSpc>
              <a:buNone/>
            </a:pPr>
            <a:r>
              <a:rPr lang="el-GR" dirty="0"/>
              <a:t>     Τα τέκνα λαμβάνουν την σύνταξη λόγω θανάτου του γονέα τους έως την ηλικία των 24 ετών. Στην περίπτωση που το τέκνο είναι άγαμο και ανίκανο για κάθε βιοποριστική εργασία και η βιοποριστική του ανικανότητα επήλθε πριν από το 24</a:t>
            </a:r>
            <a:r>
              <a:rPr lang="el-GR" baseline="30000" dirty="0"/>
              <a:t>ο</a:t>
            </a:r>
            <a:r>
              <a:rPr lang="el-GR" dirty="0"/>
              <a:t> έτος της ηλικίας, η σύνταξη εξακολουθεί να καταβάλλεται και μετά από την συμπλήρωση της ανωτέρω ηλικίας. </a:t>
            </a:r>
          </a:p>
        </p:txBody>
      </p:sp>
    </p:spTree>
    <p:extLst>
      <p:ext uri="{BB962C8B-B14F-4D97-AF65-F5344CB8AC3E}">
        <p14:creationId xmlns:p14="http://schemas.microsoft.com/office/powerpoint/2010/main" xmlns="" val="2750334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7B39DBB-C6D1-4DD4-8ECE-1F1F72EA9A9E}"/>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8DB9DB0-D131-4BD9-A5D1-F55ACBB5A1C8}"/>
              </a:ext>
            </a:extLst>
          </p:cNvPr>
          <p:cNvSpPr>
            <a:spLocks noGrp="1"/>
          </p:cNvSpPr>
          <p:nvPr>
            <p:ph idx="1"/>
          </p:nvPr>
        </p:nvSpPr>
        <p:spPr/>
        <p:txBody>
          <a:bodyPr/>
          <a:lstStyle/>
          <a:p>
            <a:pPr marL="0" indent="0" algn="just">
              <a:lnSpc>
                <a:spcPct val="150000"/>
              </a:lnSpc>
              <a:buNone/>
            </a:pPr>
            <a:r>
              <a:rPr lang="el-GR" dirty="0"/>
              <a:t>    Επίσης, στην περίπτωση των τέκνων που είναι ορφανά εξ αμφοτέρων των γονέων (</a:t>
            </a:r>
            <a:r>
              <a:rPr lang="el-GR" dirty="0" err="1"/>
              <a:t>αμφοτεροπλεύρως</a:t>
            </a:r>
            <a:r>
              <a:rPr lang="el-GR" dirty="0"/>
              <a:t> ορφανό), το μεταβιβαζόμενο ποσοστό της σύνταξης (που είναι 25% της συντάξεως του </a:t>
            </a:r>
            <a:r>
              <a:rPr lang="el-GR" dirty="0" err="1"/>
              <a:t>θανόντος</a:t>
            </a:r>
            <a:r>
              <a:rPr lang="el-GR" dirty="0"/>
              <a:t> γονέα) διπλασιάζεται για κάθε σύνταξη.</a:t>
            </a:r>
          </a:p>
        </p:txBody>
      </p:sp>
    </p:spTree>
    <p:extLst>
      <p:ext uri="{BB962C8B-B14F-4D97-AF65-F5344CB8AC3E}">
        <p14:creationId xmlns:p14="http://schemas.microsoft.com/office/powerpoint/2010/main" xmlns="" val="2843442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D9F8CA3-38BF-40B0-A7C9-59B41395C20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FC49033-5D71-4441-8FCF-6D6F6348DC29}"/>
              </a:ext>
            </a:extLst>
          </p:cNvPr>
          <p:cNvSpPr>
            <a:spLocks noGrp="1"/>
          </p:cNvSpPr>
          <p:nvPr>
            <p:ph idx="1"/>
          </p:nvPr>
        </p:nvSpPr>
        <p:spPr/>
        <p:txBody>
          <a:bodyPr>
            <a:normAutofit fontScale="92500" lnSpcReduction="20000"/>
          </a:bodyPr>
          <a:lstStyle/>
          <a:p>
            <a:pPr marL="0" indent="0" algn="just">
              <a:lnSpc>
                <a:spcPct val="160000"/>
              </a:lnSpc>
              <a:buNone/>
            </a:pPr>
            <a:r>
              <a:rPr lang="el-GR" dirty="0"/>
              <a:t> `</a:t>
            </a:r>
            <a:r>
              <a:rPr lang="el-GR" dirty="0" err="1"/>
              <a:t>Αρθρο</a:t>
            </a:r>
            <a:r>
              <a:rPr lang="el-GR" dirty="0"/>
              <a:t> 27 της Συμβάσεως:</a:t>
            </a:r>
          </a:p>
          <a:p>
            <a:pPr marL="0" indent="0" algn="just">
              <a:lnSpc>
                <a:spcPct val="160000"/>
              </a:lnSpc>
              <a:buNone/>
            </a:pPr>
            <a:r>
              <a:rPr lang="el-GR" dirty="0"/>
              <a:t>      «1. Τα Συμβαλλόμενα κράτη αναγνωρίζουν το δικαίωμα κάθε παιδιού για ένα κατάλληλο επίπεδο ζωής που να επιτρέπει τη σωματική, πνευματική, ψυχική, ηθική και κοινωνική ανάπτυξή του».</a:t>
            </a:r>
          </a:p>
          <a:p>
            <a:pPr marL="0" indent="0" algn="just">
              <a:lnSpc>
                <a:spcPct val="160000"/>
              </a:lnSpc>
              <a:buNone/>
            </a:pPr>
            <a:r>
              <a:rPr lang="el-GR" dirty="0"/>
              <a:t>    Η διάταξη επισημαίνει ότι παραδεδεγμένο σκοπό αποτελεί η ολόπλευρη ανάπτυξη της προσωπικότητας του παιδιού.</a:t>
            </a:r>
          </a:p>
          <a:p>
            <a:pPr marL="0" indent="0" algn="just">
              <a:lnSpc>
                <a:spcPct val="160000"/>
              </a:lnSpc>
              <a:buNone/>
            </a:pPr>
            <a:r>
              <a:rPr lang="el-GR" dirty="0"/>
              <a:t>      </a:t>
            </a:r>
          </a:p>
        </p:txBody>
      </p:sp>
    </p:spTree>
    <p:extLst>
      <p:ext uri="{BB962C8B-B14F-4D97-AF65-F5344CB8AC3E}">
        <p14:creationId xmlns:p14="http://schemas.microsoft.com/office/powerpoint/2010/main" xmlns="" val="36927656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939</Words>
  <Application>Microsoft Office PowerPoint</Application>
  <PresentationFormat>Προσαρμογή</PresentationFormat>
  <Paragraphs>35</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Η οπτική των ανθρωπίνων δικαιωμάτων και η Διεθνής Σύμβαση για τα δικαιώματα του παιδιού - VI</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οπτική των ανθρωπίνων δικαιωμάτων και η Διεθνής Σύμβαση για τα δικαιώματα του παιδιού - VI</dc:title>
  <dc:creator>Χρήστος Μορφακίδης</dc:creator>
  <cp:lastModifiedBy>Chris_Morf</cp:lastModifiedBy>
  <cp:revision>9</cp:revision>
  <dcterms:created xsi:type="dcterms:W3CDTF">2021-03-30T12:15:29Z</dcterms:created>
  <dcterms:modified xsi:type="dcterms:W3CDTF">2022-03-18T05:15:10Z</dcterms:modified>
</cp:coreProperties>
</file>