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301" r:id="rId2"/>
    <p:sldId id="302" r:id="rId3"/>
    <p:sldId id="303" r:id="rId4"/>
    <p:sldId id="257" r:id="rId5"/>
    <p:sldId id="281" r:id="rId6"/>
    <p:sldId id="270" r:id="rId7"/>
    <p:sldId id="306" r:id="rId8"/>
    <p:sldId id="367" r:id="rId9"/>
    <p:sldId id="305" r:id="rId10"/>
    <p:sldId id="307" r:id="rId11"/>
    <p:sldId id="278" r:id="rId12"/>
    <p:sldId id="311" r:id="rId13"/>
    <p:sldId id="279" r:id="rId14"/>
    <p:sldId id="309" r:id="rId15"/>
    <p:sldId id="426" r:id="rId16"/>
    <p:sldId id="321" r:id="rId17"/>
    <p:sldId id="315" r:id="rId18"/>
    <p:sldId id="429" r:id="rId19"/>
    <p:sldId id="430" r:id="rId20"/>
    <p:sldId id="431" r:id="rId21"/>
    <p:sldId id="463" r:id="rId22"/>
    <p:sldId id="464" r:id="rId23"/>
    <p:sldId id="432" r:id="rId24"/>
    <p:sldId id="465" r:id="rId25"/>
    <p:sldId id="466" r:id="rId26"/>
    <p:sldId id="258" r:id="rId27"/>
    <p:sldId id="259" r:id="rId28"/>
    <p:sldId id="260" r:id="rId29"/>
    <p:sldId id="261" r:id="rId30"/>
    <p:sldId id="263" r:id="rId31"/>
    <p:sldId id="262" r:id="rId32"/>
    <p:sldId id="316" r:id="rId33"/>
    <p:sldId id="314" r:id="rId34"/>
    <p:sldId id="319" r:id="rId35"/>
    <p:sldId id="317" r:id="rId36"/>
    <p:sldId id="320" r:id="rId37"/>
    <p:sldId id="449" r:id="rId38"/>
    <p:sldId id="436" r:id="rId39"/>
    <p:sldId id="437" r:id="rId40"/>
    <p:sldId id="433" r:id="rId41"/>
    <p:sldId id="434" r:id="rId42"/>
    <p:sldId id="448" r:id="rId43"/>
    <p:sldId id="435" r:id="rId44"/>
    <p:sldId id="438" r:id="rId45"/>
    <p:sldId id="439" r:id="rId46"/>
    <p:sldId id="446" r:id="rId47"/>
    <p:sldId id="440" r:id="rId48"/>
    <p:sldId id="417" r:id="rId49"/>
    <p:sldId id="441" r:id="rId50"/>
    <p:sldId id="447" r:id="rId51"/>
    <p:sldId id="442" r:id="rId52"/>
    <p:sldId id="443" r:id="rId53"/>
    <p:sldId id="282" r:id="rId54"/>
    <p:sldId id="283" r:id="rId55"/>
    <p:sldId id="284" r:id="rId56"/>
    <p:sldId id="285" r:id="rId57"/>
    <p:sldId id="286" r:id="rId58"/>
    <p:sldId id="418" r:id="rId59"/>
    <p:sldId id="419" r:id="rId60"/>
    <p:sldId id="420" r:id="rId61"/>
    <p:sldId id="427" r:id="rId62"/>
    <p:sldId id="423" r:id="rId63"/>
    <p:sldId id="428" r:id="rId64"/>
    <p:sldId id="421" r:id="rId65"/>
    <p:sldId id="422" r:id="rId66"/>
    <p:sldId id="322" r:id="rId67"/>
    <p:sldId id="323" r:id="rId68"/>
    <p:sldId id="324" r:id="rId69"/>
    <p:sldId id="325" r:id="rId70"/>
    <p:sldId id="416" r:id="rId7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599"/>
  </p:normalViewPr>
  <p:slideViewPr>
    <p:cSldViewPr>
      <p:cViewPr varScale="1">
        <p:scale>
          <a:sx n="63" d="100"/>
          <a:sy n="63" d="100"/>
        </p:scale>
        <p:origin x="1352"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8E24A6-10CC-451A-A7DD-CC2A274603D6}" type="datetimeFigureOut">
              <a:rPr lang="el-GR" smtClean="0"/>
              <a:pPr/>
              <a:t>26/4/2024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2BE1D0-FBBE-4077-AF9D-DFCEF427951E}" type="slidenum">
              <a:rPr lang="el-GR" smtClean="0"/>
              <a:pPr/>
              <a:t>‹#›</a:t>
            </a:fld>
            <a:endParaRPr lang="el-GR"/>
          </a:p>
        </p:txBody>
      </p:sp>
    </p:spTree>
    <p:extLst>
      <p:ext uri="{BB962C8B-B14F-4D97-AF65-F5344CB8AC3E}">
        <p14:creationId xmlns:p14="http://schemas.microsoft.com/office/powerpoint/2010/main" val="439589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766C9E9-64A9-45FB-B528-670B2E9F51F4}" type="datetimeFigureOut">
              <a:rPr lang="el-GR" smtClean="0"/>
              <a:pPr/>
              <a:t>26/4/2024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48FEAEB-51B4-4ED0-96B9-F9018C6FECA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66C9E9-64A9-45FB-B528-670B2E9F51F4}" type="datetimeFigureOut">
              <a:rPr lang="el-GR" smtClean="0"/>
              <a:pPr/>
              <a:t>26/4/2024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FEAEB-51B4-4ED0-96B9-F9018C6FECA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ΔΗΜΟΚΡΙΤΕΙΟ ΠΑΝΕΠΙΣΤΗΜΙΟ ΘΡΑΚΗΣ</a:t>
            </a:r>
          </a:p>
        </p:txBody>
      </p:sp>
      <p:sp>
        <p:nvSpPr>
          <p:cNvPr id="4" name="3 - Θέση περιεχομένου"/>
          <p:cNvSpPr>
            <a:spLocks noGrp="1"/>
          </p:cNvSpPr>
          <p:nvPr>
            <p:ph idx="1"/>
          </p:nvPr>
        </p:nvSpPr>
        <p:spPr/>
        <p:txBody>
          <a:bodyPr/>
          <a:lstStyle/>
          <a:p>
            <a:pPr algn="ctr">
              <a:buNone/>
            </a:pPr>
            <a:r>
              <a:rPr lang="el-GR" dirty="0"/>
              <a:t> ΤΜΗΜΑ ΝΟΜΙΚΗΣ</a:t>
            </a:r>
          </a:p>
          <a:p>
            <a:pPr algn="ctr">
              <a:buNone/>
            </a:pPr>
            <a:r>
              <a:rPr lang="el-GR" dirty="0"/>
              <a:t> ΤΟΜΕΑΣ ΔΙΕΘΝΩΝ ΣΠΟΥΔΩΝ </a:t>
            </a:r>
          </a:p>
          <a:p>
            <a:pPr algn="ctr">
              <a:buNone/>
            </a:pPr>
            <a:r>
              <a:rPr lang="el-GR" dirty="0"/>
              <a:t> ΜΕΤΑΠΤΥΧΙΑΚΟ ΠΡΟΓΡΑΜΜΑ ΣΤΟ</a:t>
            </a:r>
            <a:r>
              <a:rPr lang="en-US" dirty="0"/>
              <a:t> </a:t>
            </a:r>
            <a:r>
              <a:rPr lang="el-GR" dirty="0"/>
              <a:t>ΔΙΕΘΝΕΣ ΚΑΙ ΕΥΡΩΠΑΙΚΟ ΔΙΚΑΙΟ ΕΝ</a:t>
            </a:r>
            <a:r>
              <a:rPr lang="en-US" dirty="0"/>
              <a:t>E</a:t>
            </a:r>
            <a:r>
              <a:rPr 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Βασικά Στοιχεία Ανακοίνωσης</a:t>
            </a:r>
          </a:p>
        </p:txBody>
      </p:sp>
      <p:sp>
        <p:nvSpPr>
          <p:cNvPr id="3" name="2 - Θέση περιεχομένου"/>
          <p:cNvSpPr>
            <a:spLocks noGrp="1"/>
          </p:cNvSpPr>
          <p:nvPr>
            <p:ph idx="1"/>
          </p:nvPr>
        </p:nvSpPr>
        <p:spPr/>
        <p:txBody>
          <a:bodyPr>
            <a:normAutofit fontScale="92500" lnSpcReduction="20000"/>
          </a:bodyPr>
          <a:lstStyle/>
          <a:p>
            <a:pPr algn="just">
              <a:buNone/>
            </a:pPr>
            <a:r>
              <a:rPr lang="el-GR" sz="3000" dirty="0"/>
              <a:t>Μακροπρόθεσμα οφέλη: τα επόμενα 16 χρόνια:</a:t>
            </a:r>
          </a:p>
          <a:p>
            <a:pPr algn="just"/>
            <a:r>
              <a:rPr lang="el-GR" sz="3000" dirty="0"/>
              <a:t>Για κάθε επιπλέον 1 % εξοικονόμησης ενέργειας, οι εισαγωγές φυσικού αερίου της ΕΕ αναμένεται να μειώνονται κατά 2,6 %</a:t>
            </a:r>
          </a:p>
          <a:p>
            <a:pPr algn="just"/>
            <a:r>
              <a:rPr lang="el-GR" sz="3000" dirty="0"/>
              <a:t>Κτίρια υψηλότερης ενεργειακής απόδοσης  προσφέρουν επιπλέον οφέλη σε ανθρώπους και καταναλωτές</a:t>
            </a:r>
          </a:p>
          <a:p>
            <a:pPr algn="just"/>
            <a:r>
              <a:rPr lang="el-GR" sz="3000" dirty="0"/>
              <a:t>Οι πολιτικές ενεργειακής απόδοσης δημιουργούν νέες ευκαιρίες για ευρωπαϊκές επιχειρήσεις και δημιουργία νέων θέσεων εργασίας σε τοπικό επίπεδο</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r>
              <a:rPr lang="el-GR" sz="3200" dirty="0"/>
              <a:t>Οδηγία 2012/27</a:t>
            </a:r>
          </a:p>
        </p:txBody>
      </p:sp>
      <p:sp>
        <p:nvSpPr>
          <p:cNvPr id="6147" name="Rectangle 3"/>
          <p:cNvSpPr>
            <a:spLocks noGrp="1" noChangeArrowheads="1"/>
          </p:cNvSpPr>
          <p:nvPr>
            <p:ph type="body" idx="1"/>
          </p:nvPr>
        </p:nvSpPr>
        <p:spPr/>
        <p:txBody>
          <a:bodyPr>
            <a:normAutofit fontScale="92500"/>
          </a:bodyPr>
          <a:lstStyle/>
          <a:p>
            <a:pPr algn="just"/>
            <a:r>
              <a:rPr lang="el-GR" sz="2800" dirty="0"/>
              <a:t>Εκδόθηκε από Ευρωπαϊκό Κοινοβούλιο και Συμβούλιο – Τροποποιήθηκε </a:t>
            </a:r>
            <a:r>
              <a:rPr lang="el-GR" sz="2800" b="1" dirty="0"/>
              <a:t>με την ΟΔΗΓΙΑ (EE) 2018/2002 ΤΟΥ ΕΥΡΩΠΑΪΚΟΥ ΚΟΙΝΟΒΟΥΛΙΟΥ ΚΑΙ ΤΟΥ ΣΥΜΒΟΥΛΙΟΥ της 11ης Δεκεμβρίου 2018 – Τέταρτη Ενεργειακή Δέσμη </a:t>
            </a:r>
          </a:p>
          <a:p>
            <a:pPr algn="just"/>
            <a:r>
              <a:rPr lang="el-GR" sz="2800" dirty="0"/>
              <a:t>Προώθηση ενεργειακής απόδοσης</a:t>
            </a:r>
          </a:p>
          <a:p>
            <a:pPr algn="just"/>
            <a:r>
              <a:rPr lang="el-GR" sz="2800" dirty="0"/>
              <a:t>Οδηγία ελάχιστης εναρμόνισης (τα κράτη μέλη να διατηρούν ή να λαμβάνουν αυστηρότερα μέτρα)</a:t>
            </a:r>
          </a:p>
          <a:p>
            <a:pPr algn="just"/>
            <a:r>
              <a:rPr lang="el-GR" sz="2800" dirty="0"/>
              <a:t>Τα αυστηρότερα μέτρα γνωστοποιούνται στην Επιτροπή </a:t>
            </a:r>
          </a:p>
          <a:p>
            <a:pPr algn="just"/>
            <a:r>
              <a:rPr lang="el-GR" sz="2800" dirty="0"/>
              <a:t>Βελτίωση της απόδοσης στη χρήση και στον εφοδιασμό ενέργειας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t>
            </a:r>
            <a:r>
              <a:rPr lang="el-GR" sz="3200" dirty="0"/>
              <a:t>Αντικειμενικό Πεδίο Εφαρμογής</a:t>
            </a:r>
            <a:br>
              <a:rPr lang="el-GR" sz="3200" dirty="0"/>
            </a:br>
            <a:r>
              <a:rPr lang="el-GR" sz="3200" dirty="0"/>
              <a:t>(Άρθρο 1)</a:t>
            </a:r>
          </a:p>
        </p:txBody>
      </p:sp>
      <p:sp>
        <p:nvSpPr>
          <p:cNvPr id="3" name="2 - Θέση περιεχομένου"/>
          <p:cNvSpPr>
            <a:spLocks noGrp="1"/>
          </p:cNvSpPr>
          <p:nvPr>
            <p:ph idx="1"/>
          </p:nvPr>
        </p:nvSpPr>
        <p:spPr/>
        <p:txBody>
          <a:bodyPr>
            <a:normAutofit/>
          </a:bodyPr>
          <a:lstStyle/>
          <a:p>
            <a:pPr algn="just"/>
            <a:r>
              <a:rPr lang="el-GR" sz="2400" dirty="0"/>
              <a:t>Θεσπίζει κοινό πλαίσιο μέτρων για την προώθηση της ενεργειακής απόδοσης εντός της Ένωσης</a:t>
            </a:r>
          </a:p>
          <a:p>
            <a:pPr algn="just"/>
            <a:r>
              <a:rPr lang="el-GR" sz="2400" dirty="0"/>
              <a:t>Επίτευξη του πρωταρχικού στόχου 2020 της Ένωσης για 20 % στην ενεργειακή απόδοση</a:t>
            </a:r>
          </a:p>
          <a:p>
            <a:pPr algn="just"/>
            <a:r>
              <a:rPr lang="el-GR" sz="2400" dirty="0"/>
              <a:t>Το 2030 για τουλάχιστον 32,5 % στην ενεργειακή απόδοση</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r>
              <a:rPr lang="el-GR" sz="3200" dirty="0"/>
              <a:t>Εθνικός Στόχος ενεργειακής απόδοσης</a:t>
            </a:r>
            <a:br>
              <a:rPr lang="el-GR" sz="3200" dirty="0"/>
            </a:br>
            <a:r>
              <a:rPr lang="el-GR" sz="3200" dirty="0"/>
              <a:t>(Άρθρο 3)</a:t>
            </a:r>
          </a:p>
        </p:txBody>
      </p:sp>
      <p:sp>
        <p:nvSpPr>
          <p:cNvPr id="7171" name="Rectangle 3"/>
          <p:cNvSpPr>
            <a:spLocks noGrp="1" noChangeArrowheads="1"/>
          </p:cNvSpPr>
          <p:nvPr>
            <p:ph type="body" idx="1"/>
          </p:nvPr>
        </p:nvSpPr>
        <p:spPr/>
        <p:txBody>
          <a:bodyPr>
            <a:normAutofit lnSpcReduction="10000"/>
          </a:bodyPr>
          <a:lstStyle/>
          <a:p>
            <a:r>
              <a:rPr lang="el-GR" sz="2800" dirty="0"/>
              <a:t>Κάθε κράτος μέλος θέτει εθνικό στόχο ενεργειακής απόδοσης  και κοινοποιεί τον στόχο στην Επιτροπή</a:t>
            </a:r>
          </a:p>
          <a:p>
            <a:r>
              <a:rPr lang="el-GR" sz="2800" dirty="0"/>
              <a:t>Κατά τη θέση του στόχου τα κράτη συνεκτιμούν </a:t>
            </a:r>
          </a:p>
          <a:p>
            <a:pPr>
              <a:buNone/>
            </a:pPr>
            <a:endParaRPr lang="el-GR" sz="2800" dirty="0"/>
          </a:p>
          <a:p>
            <a:pPr marL="514350" indent="-514350">
              <a:buAutoNum type="arabicPeriod"/>
            </a:pPr>
            <a:r>
              <a:rPr lang="el-GR" sz="2800" dirty="0"/>
              <a:t>Τα μέτρα που έχουν ήδη ληφθεί</a:t>
            </a:r>
          </a:p>
          <a:p>
            <a:pPr marL="514350" indent="-514350">
              <a:buNone/>
            </a:pPr>
            <a:endParaRPr lang="el-GR" sz="2800" dirty="0"/>
          </a:p>
          <a:p>
            <a:pPr>
              <a:buNone/>
            </a:pPr>
            <a:r>
              <a:rPr lang="el-GR" sz="2800" dirty="0"/>
              <a:t>2. Τους στόχους που έχουν τεθεί από τα όργανα της ΕΕ</a:t>
            </a:r>
          </a:p>
          <a:p>
            <a:pPr>
              <a:buNone/>
            </a:pPr>
            <a:endParaRPr lang="el-GR" sz="2800" dirty="0"/>
          </a:p>
          <a:p>
            <a:pPr>
              <a:buNone/>
            </a:pPr>
            <a:r>
              <a:rPr lang="el-GR" sz="2800" dirty="0"/>
              <a:t>3. Μέτρα που έχουν ληφθεί σε άλλα κράτη μέλη</a:t>
            </a:r>
          </a:p>
          <a:p>
            <a:endParaRPr lang="el-GR"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Εθνικός Στόχος Ενεργειακής απόδοσης </a:t>
            </a:r>
            <a:br>
              <a:rPr lang="el-GR" sz="3200" dirty="0"/>
            </a:br>
            <a:r>
              <a:rPr lang="el-GR" sz="3200" dirty="0"/>
              <a:t>(Άρθρο 3)</a:t>
            </a:r>
          </a:p>
        </p:txBody>
      </p:sp>
      <p:sp>
        <p:nvSpPr>
          <p:cNvPr id="3" name="2 - Θέση περιεχομένου"/>
          <p:cNvSpPr>
            <a:spLocks noGrp="1"/>
          </p:cNvSpPr>
          <p:nvPr>
            <p:ph idx="1"/>
          </p:nvPr>
        </p:nvSpPr>
        <p:spPr/>
        <p:txBody>
          <a:bodyPr>
            <a:normAutofit fontScale="92500"/>
          </a:bodyPr>
          <a:lstStyle/>
          <a:p>
            <a:pPr algn="just"/>
            <a:r>
              <a:rPr lang="el-GR" sz="3000" dirty="0"/>
              <a:t>Επίσης συνεκτιμώνται και εθνικές συνθήκες</a:t>
            </a:r>
          </a:p>
          <a:p>
            <a:pPr algn="just">
              <a:buNone/>
            </a:pPr>
            <a:r>
              <a:rPr lang="el-GR" sz="3000" dirty="0"/>
              <a:t>α)	οικονομικώς αποτελεσματικές δυνατότητες εξοικονόμησης ενέργειας</a:t>
            </a:r>
          </a:p>
          <a:p>
            <a:pPr algn="just">
              <a:buNone/>
            </a:pPr>
            <a:r>
              <a:rPr lang="el-GR" sz="3000" dirty="0"/>
              <a:t>β)	την εξέλιξη και πρόβλεψη του ΑΕΠ,</a:t>
            </a:r>
          </a:p>
          <a:p>
            <a:pPr algn="just">
              <a:buNone/>
            </a:pPr>
            <a:r>
              <a:rPr lang="el-GR" sz="3000" dirty="0"/>
              <a:t>γ)	αλλαγές στις εισαγωγές και τις εξαγωγές ενέργειας,</a:t>
            </a:r>
          </a:p>
          <a:p>
            <a:pPr algn="just">
              <a:buNone/>
            </a:pPr>
            <a:r>
              <a:rPr lang="el-GR" sz="3000" dirty="0"/>
              <a:t>δ)	</a:t>
            </a:r>
            <a:r>
              <a:rPr lang="el-GR" sz="3000" b="1" dirty="0"/>
              <a:t>την ανάπτυξη όλων των ανανεώσιμων πηγών ενέργειας, την πυρηνική ενέργεια, τη δέσμευση και αποθήκευση διοξειδίου του άνθρακα, </a:t>
            </a:r>
            <a:r>
              <a:rPr lang="el-GR" sz="3000" dirty="0"/>
              <a:t>και</a:t>
            </a:r>
          </a:p>
          <a:p>
            <a:pPr algn="just">
              <a:buNone/>
            </a:pPr>
            <a:r>
              <a:rPr lang="el-GR" sz="3000" dirty="0"/>
              <a:t>ε)	την έγκαιρη δράση</a:t>
            </a:r>
          </a:p>
          <a:p>
            <a:endParaRPr lang="el-GR" dirty="0"/>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Εκπόνηση Εθνικών Σχέδιων Δράσης </a:t>
            </a:r>
            <a:endParaRPr lang="en-US" sz="3200" dirty="0"/>
          </a:p>
        </p:txBody>
      </p:sp>
      <p:sp>
        <p:nvSpPr>
          <p:cNvPr id="3" name="Content Placeholder 2"/>
          <p:cNvSpPr>
            <a:spLocks noGrp="1"/>
          </p:cNvSpPr>
          <p:nvPr>
            <p:ph idx="1"/>
          </p:nvPr>
        </p:nvSpPr>
        <p:spPr/>
        <p:txBody>
          <a:bodyPr>
            <a:normAutofit fontScale="92500" lnSpcReduction="20000"/>
          </a:bodyPr>
          <a:lstStyle/>
          <a:p>
            <a:pPr algn="just"/>
            <a:r>
              <a:rPr lang="el-GR" sz="2800" dirty="0"/>
              <a:t>Για την επίτευξη του εθνικού ενδεικτικού στόχου, η Διεύθυνση Ενεργειακών Πολιτικών και Ενεργειακής Αποδοτικότητας της Γενικής Γραμματείας Ενέργειας και Ορυκτών Πρώτων Υλών του Υπουργείου Περιβάλλοντος και Ενέργειας έχει την ευθύνη για την εκπόνηση Εθνικών Σχεδίων Δράσης Ενεργειακής Απόδοσης (ΕΣΔΕΑ) κατόπιν συνεργασίας με συναρμόδια υπουργεία και φορείς.</a:t>
            </a:r>
          </a:p>
          <a:p>
            <a:pPr algn="just"/>
            <a:r>
              <a:rPr lang="el-GR" sz="2800" dirty="0"/>
              <a:t>Τον Μάρτιο του 2018 το τέταρτο κατά σειρά σχέδιο ενεργειακής απόδοσης έτους 2017 – Αποτίμηση των καθοριζόμενων μέτρων του προηγούμενου σχεδίου – Παρουσίαση των μέτρων πολιτικής για την περίοδο 2015-2017 – Προγραμματισμένα μέτρα για την περίοδο 2017-2020</a:t>
            </a:r>
            <a:endParaRPr lang="en-US" sz="2800" dirty="0"/>
          </a:p>
        </p:txBody>
      </p:sp>
    </p:spTree>
    <p:extLst>
      <p:ext uri="{BB962C8B-B14F-4D97-AF65-F5344CB8AC3E}">
        <p14:creationId xmlns:p14="http://schemas.microsoft.com/office/powerpoint/2010/main" val="481976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ενέργειας(Άρθρα </a:t>
            </a:r>
            <a:r>
              <a:rPr lang="en-US" sz="3200" dirty="0"/>
              <a:t>5</a:t>
            </a:r>
            <a:r>
              <a:rPr lang="el-GR" sz="3200" dirty="0"/>
              <a:t>-13)</a:t>
            </a:r>
          </a:p>
        </p:txBody>
      </p:sp>
      <p:sp>
        <p:nvSpPr>
          <p:cNvPr id="3" name="2 - Θέση περιεχομένου"/>
          <p:cNvSpPr>
            <a:spLocks noGrp="1"/>
          </p:cNvSpPr>
          <p:nvPr>
            <p:ph idx="1"/>
          </p:nvPr>
        </p:nvSpPr>
        <p:spPr/>
        <p:txBody>
          <a:bodyPr>
            <a:noAutofit/>
          </a:bodyPr>
          <a:lstStyle/>
          <a:p>
            <a:pPr algn="just">
              <a:buNone/>
            </a:pPr>
            <a:r>
              <a:rPr lang="el-GR" sz="2800" dirty="0"/>
              <a:t>Αγορά από δημόσιους φορείς (άρθρο 6)</a:t>
            </a:r>
          </a:p>
          <a:p>
            <a:pPr algn="just"/>
            <a:r>
              <a:rPr lang="el-GR" sz="2800" dirty="0"/>
              <a:t>Τα κράτη μέλη διασφαλίζουν ότι οι κεντρικές δημόσιες διοικήσεις αγοράζουν μόνο προϊόντα, υπηρεσίες και κτίρια υψηλής ενεργειακής απόδοσης</a:t>
            </a:r>
          </a:p>
          <a:p>
            <a:pPr algn="just"/>
            <a:r>
              <a:rPr lang="el-GR" sz="2800" dirty="0"/>
              <a:t>Η υποχρέωση εφαρμόζεται στις συμβάσεις των ενόπλων δυνάμεων, αν δεν συγκρούεται με τις επιδιώξεις των ενόπλων δυνάμεων.</a:t>
            </a:r>
          </a:p>
          <a:p>
            <a:pPr algn="just"/>
            <a:r>
              <a:rPr lang="el-GR" sz="2800" dirty="0"/>
              <a:t>Δεν εφαρμόζεται στις συμβάσεις προμήθειας στρατιωτικού εξοπλισμού</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ενέργειας (Άρθρα </a:t>
            </a:r>
            <a:r>
              <a:rPr lang="en-US" sz="3200" dirty="0"/>
              <a:t>5</a:t>
            </a:r>
            <a:r>
              <a:rPr lang="el-GR" sz="3200" dirty="0"/>
              <a:t>-13)</a:t>
            </a:r>
          </a:p>
        </p:txBody>
      </p:sp>
      <p:sp>
        <p:nvSpPr>
          <p:cNvPr id="3" name="2 - Θέση περιεχομένου"/>
          <p:cNvSpPr>
            <a:spLocks noGrp="1"/>
          </p:cNvSpPr>
          <p:nvPr>
            <p:ph idx="1"/>
          </p:nvPr>
        </p:nvSpPr>
        <p:spPr/>
        <p:txBody>
          <a:bodyPr>
            <a:normAutofit fontScale="92500" lnSpcReduction="10000"/>
          </a:bodyPr>
          <a:lstStyle/>
          <a:p>
            <a:pPr algn="just">
              <a:buNone/>
            </a:pPr>
            <a:r>
              <a:rPr lang="el-GR" sz="2800" dirty="0"/>
              <a:t>Καθεστώς ενεργειακής απόδοσης (Άρθρο 7α)</a:t>
            </a:r>
          </a:p>
          <a:p>
            <a:pPr algn="just"/>
            <a:r>
              <a:rPr lang="el-GR" sz="2800" dirty="0"/>
              <a:t>Κάθε κράτος μέλος θεσπίζει ένα καθεστώς επιβολής της υποχρέωσης ενεργειακής απόδοσης</a:t>
            </a:r>
          </a:p>
          <a:p>
            <a:pPr algn="just">
              <a:buNone/>
            </a:pPr>
            <a:r>
              <a:rPr lang="el-GR" sz="2800" dirty="0"/>
              <a:t>Από την 1η Ιανουαρίου 2017 θεσπίζεται καθεστώς επιβολής της υποχρέωσης ενεργειακής απόδοσης, με το οποίο εξασφαλίζεται ότι οι διανομείς ενέργειας ή/ και οι εταιρείες λιανικής πώλησης ενέργειας που ορίζονται ως υπόχρεα μέρη και λειτουργούν στην Ελληνική Επικράτεια, επιτυγχάνουν έναν σωρευτικό στόχο εξοικονόμησης ενέργειας στην τελική χρήση έως τις 31 Δεκεμβρίου 2020</a:t>
            </a:r>
            <a:r>
              <a:rPr lang="en-US" sz="2800" dirty="0"/>
              <a:t> (</a:t>
            </a:r>
            <a:r>
              <a:rPr lang="el-GR" sz="2800" dirty="0"/>
              <a:t>Άρθρο 9 του Νόμου 4342/2015)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A6BCE8-1873-493B-974F-EA1F86E871D7}"/>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356F57BA-0090-4228-B805-0957397B2D0F}"/>
              </a:ext>
            </a:extLst>
          </p:cNvPr>
          <p:cNvSpPr>
            <a:spLocks noGrp="1"/>
          </p:cNvSpPr>
          <p:nvPr>
            <p:ph idx="1"/>
          </p:nvPr>
        </p:nvSpPr>
        <p:spPr/>
        <p:txBody>
          <a:bodyPr>
            <a:normAutofit fontScale="85000" lnSpcReduction="20000"/>
          </a:bodyPr>
          <a:lstStyle/>
          <a:p>
            <a:pPr algn="just"/>
            <a:r>
              <a:rPr lang="el-GR" b="1" dirty="0"/>
              <a:t>ΔΕΕ, απόφαση της 7ης Αυγούστου 2018, Υπόθεση C-561/16, </a:t>
            </a:r>
            <a:r>
              <a:rPr lang="en-US" b="1" dirty="0" err="1"/>
              <a:t>Saras</a:t>
            </a:r>
            <a:r>
              <a:rPr lang="en-US" b="1" dirty="0"/>
              <a:t> </a:t>
            </a:r>
            <a:r>
              <a:rPr lang="en-US" b="1" dirty="0" err="1"/>
              <a:t>Energ</a:t>
            </a:r>
            <a:r>
              <a:rPr lang="el-GR" b="1" dirty="0"/>
              <a:t>í</a:t>
            </a:r>
            <a:r>
              <a:rPr lang="en-US" b="1" dirty="0"/>
              <a:t>a SA</a:t>
            </a:r>
            <a:r>
              <a:rPr lang="el-GR" b="1" dirty="0"/>
              <a:t> κατά </a:t>
            </a:r>
            <a:r>
              <a:rPr lang="en-US" b="1" dirty="0" err="1"/>
              <a:t>Administraci</a:t>
            </a:r>
            <a:r>
              <a:rPr lang="el-GR" b="1" dirty="0"/>
              <a:t>ó</a:t>
            </a:r>
            <a:r>
              <a:rPr lang="en-US" b="1" dirty="0"/>
              <a:t>n del Estado </a:t>
            </a:r>
            <a:endParaRPr lang="el-GR" b="1" dirty="0"/>
          </a:p>
          <a:p>
            <a:pPr algn="just"/>
            <a:r>
              <a:rPr lang="el-GR" dirty="0"/>
              <a:t>Η συγκεκριμένη αίτηση υποβλήθηκε από το Ανώτατο Δικαστήριο της Ισπανίας Tribunal </a:t>
            </a:r>
            <a:r>
              <a:rPr lang="el-GR" dirty="0" err="1"/>
              <a:t>Supremo</a:t>
            </a:r>
            <a:r>
              <a:rPr lang="el-GR" dirty="0"/>
              <a:t> στο πλαίσιο ένδικης διαφοράς μεταξύ της </a:t>
            </a:r>
            <a:r>
              <a:rPr lang="el-GR" dirty="0" err="1"/>
              <a:t>Saras</a:t>
            </a:r>
            <a:r>
              <a:rPr lang="el-GR" dirty="0"/>
              <a:t> </a:t>
            </a:r>
            <a:r>
              <a:rPr lang="el-GR" dirty="0" err="1"/>
              <a:t>Energía</a:t>
            </a:r>
            <a:r>
              <a:rPr lang="el-GR" dirty="0"/>
              <a:t> SA και του Ισπανικού Δημοσίου σχετικά με τη νομιμότητα της υπουργικής απόφασης IET/289/2015 του Υπουργού Βιομηχανίας, Ενέργειας και Τουρισμού για τη θέσπιση των υποχρεώσεων καταβολής εισφοράς στο εθνικό ταμείο ενεργειακής απόδοσης για το έτος 2015. </a:t>
            </a:r>
          </a:p>
        </p:txBody>
      </p:sp>
    </p:spTree>
    <p:extLst>
      <p:ext uri="{BB962C8B-B14F-4D97-AF65-F5344CB8AC3E}">
        <p14:creationId xmlns:p14="http://schemas.microsoft.com/office/powerpoint/2010/main" val="2572364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46C4B5-E9F9-4719-BDF4-B24A1898E27E}"/>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11DDA86D-6B3E-4511-A56E-0D1F70B56569}"/>
              </a:ext>
            </a:extLst>
          </p:cNvPr>
          <p:cNvSpPr>
            <a:spLocks noGrp="1"/>
          </p:cNvSpPr>
          <p:nvPr>
            <p:ph idx="1"/>
          </p:nvPr>
        </p:nvSpPr>
        <p:spPr/>
        <p:txBody>
          <a:bodyPr>
            <a:normAutofit fontScale="77500" lnSpcReduction="20000"/>
          </a:bodyPr>
          <a:lstStyle/>
          <a:p>
            <a:pPr algn="just"/>
            <a:r>
              <a:rPr lang="el-GR" b="1" dirty="0"/>
              <a:t>ΔΕΕ, απόφαση της 7ης Αυγούστου 2018, Υπόθεση C-561/16, </a:t>
            </a:r>
            <a:r>
              <a:rPr lang="en-US" b="1" dirty="0" err="1"/>
              <a:t>Saras</a:t>
            </a:r>
            <a:r>
              <a:rPr lang="en-US" b="1" dirty="0"/>
              <a:t> </a:t>
            </a:r>
            <a:r>
              <a:rPr lang="en-US" b="1" dirty="0" err="1"/>
              <a:t>Energ</a:t>
            </a:r>
            <a:r>
              <a:rPr lang="el-GR" b="1" dirty="0"/>
              <a:t>í</a:t>
            </a:r>
            <a:r>
              <a:rPr lang="en-US" b="1" dirty="0"/>
              <a:t>a SA</a:t>
            </a:r>
            <a:r>
              <a:rPr lang="el-GR" b="1" dirty="0"/>
              <a:t> κατά </a:t>
            </a:r>
            <a:r>
              <a:rPr lang="en-US" b="1" dirty="0" err="1"/>
              <a:t>Administraci</a:t>
            </a:r>
            <a:r>
              <a:rPr lang="el-GR" b="1" dirty="0"/>
              <a:t>ó</a:t>
            </a:r>
            <a:r>
              <a:rPr lang="en-US" b="1" dirty="0"/>
              <a:t>n del Estado </a:t>
            </a:r>
            <a:r>
              <a:rPr lang="el-GR" dirty="0"/>
              <a:t>Ειδικότερα, η </a:t>
            </a:r>
            <a:r>
              <a:rPr lang="el-GR" dirty="0" err="1"/>
              <a:t>Saras</a:t>
            </a:r>
            <a:r>
              <a:rPr lang="el-GR" dirty="0"/>
              <a:t> </a:t>
            </a:r>
            <a:r>
              <a:rPr lang="el-GR" dirty="0" err="1"/>
              <a:t>Energía</a:t>
            </a:r>
            <a:r>
              <a:rPr lang="el-GR" dirty="0"/>
              <a:t>, ισπανική εταιρία που δραστηριοποιείται στον τομέα της ενέργειας, προσέφυγε ενώπιον του αιτούντος δικαστηρίου επικαλούμενη ότι η επίδικη υπουργική απόφαση είναι αντίθετη προς την Οδηγία 2012/27, διότι υποχρεώνει την προσφεύγουσα εταιρεία να εκπληρώσει την υποχρέωση εξοικονόμησης ενέργειας μέσω της ετήσιας καταβολής εισφοράς στο εθνικό ταμείο ενεργειακής απόδοσης, χωρίς να της παρέχει τη δυνατότητα να εκπληρώσει την υποχρέωση αυτή μέσω της εφαρμογής πραγματικών μέτρων εξοικονόμησης ενέργειας.</a:t>
            </a:r>
          </a:p>
          <a:p>
            <a:endParaRPr lang="el-GR" dirty="0"/>
          </a:p>
        </p:txBody>
      </p:sp>
    </p:spTree>
    <p:extLst>
      <p:ext uri="{BB962C8B-B14F-4D97-AF65-F5344CB8AC3E}">
        <p14:creationId xmlns:p14="http://schemas.microsoft.com/office/powerpoint/2010/main" val="4000202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ctr">
              <a:buNone/>
            </a:pPr>
            <a:r>
              <a:rPr lang="el-GR" dirty="0"/>
              <a:t>     ΘΕΜΑ ΠΑΡΟΥΣΙΑΣΗΣ</a:t>
            </a:r>
            <a:br>
              <a:rPr lang="el-GR" dirty="0"/>
            </a:br>
            <a:r>
              <a:rPr lang="el-GR" dirty="0"/>
              <a:t>ΕΝΕΡΓΕΙΑΚΗ ΑΠΟΔΟΣΗ </a:t>
            </a:r>
            <a:r>
              <a:rPr lang="en-US" dirty="0"/>
              <a:t>-</a:t>
            </a:r>
            <a:r>
              <a:rPr lang="el-GR" dirty="0"/>
              <a:t> ΕΞΟΙΚΟΝΟΜΗΣΗ ΕΝΕΡΓΕΙΑΣ</a:t>
            </a:r>
            <a:endParaRPr lang="en-US" dirty="0"/>
          </a:p>
          <a:p>
            <a:pPr algn="ctr">
              <a:buNone/>
            </a:pPr>
            <a:r>
              <a:rPr lang="el-GR" dirty="0"/>
              <a:t>ΚΑΙ</a:t>
            </a:r>
          </a:p>
          <a:p>
            <a:pPr algn="ctr">
              <a:buNone/>
            </a:pPr>
            <a:r>
              <a:rPr lang="el-GR" dirty="0"/>
              <a:t>ΠΕΡΙΒΑΛΛΟΝ</a:t>
            </a:r>
            <a:endParaRPr lang="en-US" dirty="0"/>
          </a:p>
          <a:p>
            <a:pPr algn="ctr">
              <a:buNone/>
            </a:pPr>
            <a:endParaRPr lang="el-GR" dirty="0"/>
          </a:p>
          <a:p>
            <a:pPr algn="ctr">
              <a:buNone/>
            </a:pPr>
            <a:r>
              <a:rPr lang="el-GR" dirty="0"/>
              <a:t>ΕΙΣΗΓΗΤΗΣ</a:t>
            </a:r>
            <a:r>
              <a:rPr lang="en-US" dirty="0"/>
              <a:t>: </a:t>
            </a:r>
            <a:r>
              <a:rPr lang="el-GR" dirty="0"/>
              <a:t>ΠΑΝΑΓΙΩΤΗΣ ΑΡΓΑΛΙΑΣ</a:t>
            </a:r>
          </a:p>
          <a:p>
            <a:pPr algn="ctr">
              <a:buNone/>
            </a:pPr>
            <a:br>
              <a:rPr lang="el-GR" dirty="0"/>
            </a:b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8659BB-828E-4438-A13F-855E9F6B7F66}"/>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3F6F8A83-3996-450B-8E39-B15ECCC86BB9}"/>
              </a:ext>
            </a:extLst>
          </p:cNvPr>
          <p:cNvSpPr>
            <a:spLocks noGrp="1"/>
          </p:cNvSpPr>
          <p:nvPr>
            <p:ph idx="1"/>
          </p:nvPr>
        </p:nvSpPr>
        <p:spPr/>
        <p:txBody>
          <a:bodyPr>
            <a:normAutofit fontScale="92500" lnSpcReduction="20000"/>
          </a:bodyPr>
          <a:lstStyle/>
          <a:p>
            <a:pPr algn="just"/>
            <a:r>
              <a:rPr lang="el-GR" dirty="0"/>
              <a:t>Το νομικό ζήτημα που τέθηκε ήταν εάν το άρθρο 7, παρ. 1 και 9, και το άρθρο 20, παρ. 4 και 6, της Οδηγίας 2012/27 έχουν την έννοια ότι αντιτίθενται σε εθνική κανονιστική ρύθμιση η οποία θεσπίζει ως κύριο τρόπο εκπλήρωσης της υποχρέωσης ενεργειακής απόδοσης ένα καθεστώς ετήσιας εισφοράς σε εθνικό ταμείο ενεργειακής απόδοσης, χωρίς να προβλέπει τη δυνατότητα των υπόχρεων μερών, αντί να καταβάλλουν την εισφορά αυτή, να επιτυγχάνουν τους στόχους εξοικονόμησης ενέργειας με τρόπο πραγματικό και άμεσο.</a:t>
            </a:r>
          </a:p>
        </p:txBody>
      </p:sp>
    </p:spTree>
    <p:extLst>
      <p:ext uri="{BB962C8B-B14F-4D97-AF65-F5344CB8AC3E}">
        <p14:creationId xmlns:p14="http://schemas.microsoft.com/office/powerpoint/2010/main" val="910732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D76A30-6D43-4688-1F38-8B4ECE8E93BD}"/>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7A160521-9E7F-7879-3426-E687524BC715}"/>
              </a:ext>
            </a:extLst>
          </p:cNvPr>
          <p:cNvSpPr>
            <a:spLocks noGrp="1"/>
          </p:cNvSpPr>
          <p:nvPr>
            <p:ph idx="1"/>
          </p:nvPr>
        </p:nvSpPr>
        <p:spPr/>
        <p:txBody>
          <a:bodyPr>
            <a:normAutofit fontScale="55000" lnSpcReduction="20000"/>
          </a:bodyPr>
          <a:lstStyle/>
          <a:p>
            <a:pPr algn="just"/>
            <a:r>
              <a:rPr lang="el-GR" dirty="0"/>
              <a:t>Όπως προκύπτει από την οδηγία 2012/27 και, ιδίως, από την αιτιολογική σκέψη 20, ο νομοθέτης της Ένωσης θέλησε να παράσχει στα κράτη μέλη </a:t>
            </a:r>
            <a:r>
              <a:rPr lang="el-GR" b="1" dirty="0"/>
              <a:t>ευρεία διακριτική ευχέρεια</a:t>
            </a:r>
            <a:r>
              <a:rPr lang="el-GR" dirty="0"/>
              <a:t> ως προς τον καθορισμό των μέσων με τα οποία μπορούν να εκπληρωθούν οι στόχοι ενεργειακής εξοικονόμησης που καθορίζονται στο άρθρο 1, παράγραφος 1, της οδηγίας αυτής </a:t>
            </a:r>
            <a:endParaRPr lang="en-US" dirty="0"/>
          </a:p>
          <a:p>
            <a:pPr algn="just"/>
            <a:r>
              <a:rPr lang="el-GR" dirty="0"/>
              <a:t>Συγκεκριμένα, σκοπός της οδηγίας 2012/27 είναι να θέσει σε επίπεδο Ένωσης τις γενικές αρχές που διαμορφώνουν ένα πλαίσιο για τη μείωση της κατανάλωσης ενέργειας, καταλείποντας συγχρόνως στα κράτη μέλη την επιλογή του τρόπου υλοποίησής του. </a:t>
            </a:r>
            <a:endParaRPr lang="en-US" dirty="0"/>
          </a:p>
          <a:p>
            <a:pPr algn="just"/>
            <a:r>
              <a:rPr lang="el-GR" dirty="0"/>
              <a:t>Ως εκ τούτου, ο σκοπός της οδηγίας 2012/27 </a:t>
            </a:r>
            <a:r>
              <a:rPr lang="el-GR" b="1" dirty="0"/>
              <a:t>περιορίζεται αποκλειστικά στη δημιουργία, σύμφωνα με το άρθρο 1 αυτής, ενός κοινού πλαισίου μέτρων για την προώθηση της ενεργειακής απόδοσης</a:t>
            </a:r>
            <a:r>
              <a:rPr lang="el-GR" dirty="0"/>
              <a:t> εντός της Ένωσης, προκειμένου να διασφαλιστεί η επίτευξη του στόχου που έχει θέσει η Ένωση για αύξηση κατά 20 % της ενεργειακής απόδοσης έως το έτος 2020 </a:t>
            </a:r>
            <a:r>
              <a:rPr lang="el-GR" b="1" dirty="0"/>
              <a:t>και να προετοιμαστεί το έδαφος για περαιτέρω βελτιώσεις της ενεργειακής απόδοσης στη συνέχεια.</a:t>
            </a:r>
            <a:endParaRPr lang="en-US" b="1" dirty="0"/>
          </a:p>
          <a:p>
            <a:pPr algn="just"/>
            <a:r>
              <a:rPr lang="el-GR" dirty="0"/>
              <a:t>Συνεπώς, τα κράτη μέλη υποχρεούνται, κατ’ εφαρμογήν της οδηγίας 2012/27, να θεσπίσουν καθεστώτα επιβολής της υποχρέωσης ενεργειακής απόδοσης ικανά να διασφαλίσουν την πραγματοποίηση ενεργειακής εξοικονόμησης στο στάδιο της τελικής χρήσης, σύμφωνα με τους στόχους που επιδιώκονται με την οδηγία αυτή.</a:t>
            </a:r>
          </a:p>
        </p:txBody>
      </p:sp>
    </p:spTree>
    <p:extLst>
      <p:ext uri="{BB962C8B-B14F-4D97-AF65-F5344CB8AC3E}">
        <p14:creationId xmlns:p14="http://schemas.microsoft.com/office/powerpoint/2010/main" val="688036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CE26A9-AB83-797C-1E08-A23E9385034B}"/>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61FBD794-2E3C-F732-4643-57A4ADE3A442}"/>
              </a:ext>
            </a:extLst>
          </p:cNvPr>
          <p:cNvSpPr>
            <a:spLocks noGrp="1"/>
          </p:cNvSpPr>
          <p:nvPr>
            <p:ph idx="1"/>
          </p:nvPr>
        </p:nvSpPr>
        <p:spPr/>
        <p:txBody>
          <a:bodyPr>
            <a:normAutofit fontScale="77500" lnSpcReduction="20000"/>
          </a:bodyPr>
          <a:lstStyle/>
          <a:p>
            <a:pPr algn="just"/>
            <a:r>
              <a:rPr lang="el-GR" b="1" dirty="0"/>
              <a:t>Η σύσταση εθνικού ταμείου ενεργειακής απόδοσης, σύμφωνα με το άρθρο 20, παράγραφος 4, της οδηγίας 2012/27, περιλαμβάνεται στα μέτρα που μπορούν να καταστήσουν δυνατή την εξοικονόμηση ενέργειας.</a:t>
            </a:r>
            <a:endParaRPr lang="en-US" b="1" dirty="0"/>
          </a:p>
          <a:p>
            <a:pPr algn="just"/>
            <a:r>
              <a:rPr lang="el-GR" dirty="0"/>
              <a:t>Στο μέτρο που τα κράτη μέλη διαθέτουν, στον τομέα αυτό, μεγάλη ευελιξία και ευρύ περιθώριο εκτίμησης, η επίτευξη των σκοπών της οδηγίας 2012/27 μπορεί να εξασφαλιστεί μόνον εφόσον κάθε κράτος μέλος έχει τη δυνατότητα να επιλέξει, μεταξύ διαφόρων τύπων καθεστώτος, το καθεστώς </a:t>
            </a:r>
            <a:r>
              <a:rPr lang="el-GR" b="1" dirty="0"/>
              <a:t>που αρμόζει καλύτερα στις ιδιαίτερες συνθήκες του, λαμβάνοντας υπόψη, σύμφωνα με την αιτιολογική σκέψη 20 της οδηγίας αυτής, τις εθνικές του ιδιαιτερότητες</a:t>
            </a:r>
          </a:p>
        </p:txBody>
      </p:sp>
    </p:spTree>
    <p:extLst>
      <p:ext uri="{BB962C8B-B14F-4D97-AF65-F5344CB8AC3E}">
        <p14:creationId xmlns:p14="http://schemas.microsoft.com/office/powerpoint/2010/main" val="993295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F36BE2-F620-4C21-925E-A766056B3B24}"/>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D3DE4072-BB53-4EEF-B02F-6876A23ED06B}"/>
              </a:ext>
            </a:extLst>
          </p:cNvPr>
          <p:cNvSpPr>
            <a:spLocks noGrp="1"/>
          </p:cNvSpPr>
          <p:nvPr>
            <p:ph idx="1"/>
          </p:nvPr>
        </p:nvSpPr>
        <p:spPr/>
        <p:txBody>
          <a:bodyPr>
            <a:normAutofit fontScale="70000" lnSpcReduction="20000"/>
          </a:bodyPr>
          <a:lstStyle/>
          <a:p>
            <a:pPr algn="just"/>
            <a:r>
              <a:rPr lang="el-GR" b="1" dirty="0"/>
              <a:t>Το ΔΕΕ έκρινε ότι τα επίδικα άρθρα της Οδηγίας 2012/27 δεν αντιτίθενται στην ανωτέρω εθνική κανονιστική ρύθμιση</a:t>
            </a:r>
          </a:p>
          <a:p>
            <a:pPr algn="just"/>
            <a:r>
              <a:rPr lang="el-GR" dirty="0"/>
              <a:t>Το δεύτερο νομικό ζήτημα που τέθηκε ήταν εάν το άρθρο 7, παρ. 1 και 4, της Οδηγίας 2012/27 έχει την έννοια ότι αντιτίθεται σε εθνική κανονιστική ρύθμιση, η οποία επιβάλλει υποχρέωση ενεργειακής απόδοσης σε ορισμένες μόνον επιχειρήσεις του ενεργειακού τομέα, οι οποίες ορίζονται ως υπόχρεα μέρη, και  δεν εκθέτει ρητώς τους λόγους τους οποίους οι συγκεκριμένες επιχειρήσεις ορίστηκαν ως υπόχρεα μέρη.</a:t>
            </a:r>
            <a:endParaRPr lang="en-US" dirty="0"/>
          </a:p>
          <a:p>
            <a:pPr algn="just"/>
            <a:r>
              <a:rPr lang="en-US" b="0" i="0" dirty="0">
                <a:solidFill>
                  <a:srgbClr val="000000"/>
                </a:solidFill>
                <a:effectLst/>
              </a:rPr>
              <a:t>T</a:t>
            </a:r>
            <a:r>
              <a:rPr lang="el-GR" b="0" i="0" dirty="0">
                <a:solidFill>
                  <a:srgbClr val="000000"/>
                </a:solidFill>
                <a:effectLst/>
              </a:rPr>
              <a:t>ο άρθρο 7, παράγραφος 4, της οδηγίας 2012/27 προκύπτει ότι η διάταξη αυτή επιβάλλει, για τους σκοπούς του άρθρου 7, παράγραφος 1, πρώτο εδάφιο, της οδηγίας αυτής, τα υπόχρεα μέρη να ορίζονται με βάση αντικειμενικά και αμερόληπτα κριτήρια.</a:t>
            </a:r>
          </a:p>
          <a:p>
            <a:pPr algn="just"/>
            <a:endParaRPr lang="el-GR" dirty="0"/>
          </a:p>
          <a:p>
            <a:pPr algn="just"/>
            <a:endParaRPr lang="el-GR" dirty="0"/>
          </a:p>
          <a:p>
            <a:endParaRPr lang="el-GR" dirty="0"/>
          </a:p>
        </p:txBody>
      </p:sp>
    </p:spTree>
    <p:extLst>
      <p:ext uri="{BB962C8B-B14F-4D97-AF65-F5344CB8AC3E}">
        <p14:creationId xmlns:p14="http://schemas.microsoft.com/office/powerpoint/2010/main" val="4119095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E3CB4D-A2CA-B15C-2858-711038FABDBF}"/>
              </a:ext>
            </a:extLst>
          </p:cNvPr>
          <p:cNvSpPr>
            <a:spLocks noGrp="1"/>
          </p:cNvSpPr>
          <p:nvPr>
            <p:ph type="title"/>
          </p:nvPr>
        </p:nvSpPr>
        <p:spPr/>
        <p:txBody>
          <a:bodyPr>
            <a:normAutofit fontScale="90000"/>
          </a:bodyPr>
          <a:lstStyle/>
          <a:p>
            <a:r>
              <a:rPr lang="el-GR" dirty="0"/>
              <a:t>Καθεστώς επιβολής ενεργειακής απόδοσης</a:t>
            </a:r>
          </a:p>
        </p:txBody>
      </p:sp>
      <p:sp>
        <p:nvSpPr>
          <p:cNvPr id="3" name="Θέση περιεχομένου 2">
            <a:extLst>
              <a:ext uri="{FF2B5EF4-FFF2-40B4-BE49-F238E27FC236}">
                <a16:creationId xmlns:a16="http://schemas.microsoft.com/office/drawing/2014/main" id="{D1E6294E-A646-DDEA-F1DA-EAB058221669}"/>
              </a:ext>
            </a:extLst>
          </p:cNvPr>
          <p:cNvSpPr>
            <a:spLocks noGrp="1"/>
          </p:cNvSpPr>
          <p:nvPr>
            <p:ph idx="1"/>
          </p:nvPr>
        </p:nvSpPr>
        <p:spPr>
          <a:xfrm>
            <a:off x="457200" y="1600200"/>
            <a:ext cx="8229600" cy="4853136"/>
          </a:xfrm>
        </p:spPr>
        <p:txBody>
          <a:bodyPr>
            <a:normAutofit fontScale="47500" lnSpcReduction="20000"/>
          </a:bodyPr>
          <a:lstStyle/>
          <a:p>
            <a:pPr marL="360045" indent="-342265" algn="just">
              <a:lnSpc>
                <a:spcPct val="170000"/>
              </a:lnSpc>
              <a:spcBef>
                <a:spcPts val="0"/>
              </a:spcBef>
            </a:pPr>
            <a:r>
              <a:rPr lang="el-GR" b="0" i="0" dirty="0">
                <a:solidFill>
                  <a:srgbClr val="000000"/>
                </a:solidFill>
                <a:effectLst/>
              </a:rPr>
              <a:t>Συνεπώς, το αιτούν δικαστήριο είναι αρμόδιο να ελέγξει αν, στο πλαίσιο της θέσπισης, από το Βασίλειο της Ισπανίας, υποχρέωσης ετήσιας καταβολής εισφοράς σε εθνικό ταμείο ενεργειακής απόδοσης όπως το επίμαχο στην κύρια δίκη, ο ορισμός των υπόχρεων επιχειρήσεων στηρίζεται πράγματι σε κριτήρια που διατυπώνονται ρητώς και είναι αντικειμενικά και αμερόληπτα.</a:t>
            </a:r>
          </a:p>
          <a:p>
            <a:pPr marL="360045" indent="-342265" algn="just">
              <a:lnSpc>
                <a:spcPct val="170000"/>
              </a:lnSpc>
              <a:spcBef>
                <a:spcPts val="0"/>
              </a:spcBef>
            </a:pPr>
            <a:r>
              <a:rPr lang="el-GR" b="0" i="0" dirty="0">
                <a:solidFill>
                  <a:srgbClr val="000000"/>
                </a:solidFill>
                <a:effectLst/>
              </a:rPr>
              <a:t>Προς τον σκοπό αυτό, στο αιτούν δικαστήριο απόκειται να λάβει υπόψη τη διαμόρφωση και τα χαρακτηριστικά της εθνικής αγοράς καθώς και την κατάσταση των φορέων της αγοράς αυτής, όπως υποδεικνύει η οδηγία 2012/27.</a:t>
            </a:r>
            <a:endParaRPr lang="en-US" b="0" i="0" dirty="0">
              <a:solidFill>
                <a:srgbClr val="000000"/>
              </a:solidFill>
              <a:effectLst/>
            </a:endParaRPr>
          </a:p>
          <a:p>
            <a:pPr marL="360045" indent="-342265" algn="just">
              <a:lnSpc>
                <a:spcPct val="170000"/>
              </a:lnSpc>
              <a:spcBef>
                <a:spcPts val="0"/>
              </a:spcBef>
            </a:pPr>
            <a:r>
              <a:rPr lang="en-US" dirty="0"/>
              <a:t>To </a:t>
            </a:r>
            <a:r>
              <a:rPr lang="el-GR" dirty="0"/>
              <a:t>άρθρο 7 της οδηγίας 2012/27 έχει την έννοια ότι δεν αντιτίθεται σε εθνική κανονιστική ρύθμιση, όπως η επίμαχη στην υπόθεση της κύριας δίκης, η οποία επιβάλλει υποχρέωση ενεργειακής απόδοσης μόνο σε ορισμένες καθορισθείσες επιχειρήσεις του ενεργειακού τομέα, εφόσον ο ορισμός των επιχειρήσεων αυτών ως υπόχρεων μερών στηρίζεται όντως σε αντικειμενικά και αμερόληπτα κριτήρια τα οποία εκτίθενται ρητώς, πράγμα που απόκειται στο αιτούν δικαστήριο να ελέγξει.</a:t>
            </a:r>
          </a:p>
          <a:p>
            <a:pPr marL="360045" indent="-342265" algn="just">
              <a:lnSpc>
                <a:spcPct val="170000"/>
              </a:lnSpc>
              <a:spcBef>
                <a:spcPts val="0"/>
              </a:spcBef>
            </a:pPr>
            <a:endParaRPr lang="el-GR" b="0" i="0" dirty="0">
              <a:solidFill>
                <a:srgbClr val="000000"/>
              </a:solidFill>
              <a:effectLst/>
            </a:endParaRPr>
          </a:p>
        </p:txBody>
      </p:sp>
    </p:spTree>
    <p:extLst>
      <p:ext uri="{BB962C8B-B14F-4D97-AF65-F5344CB8AC3E}">
        <p14:creationId xmlns:p14="http://schemas.microsoft.com/office/powerpoint/2010/main" val="2506614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0D1953-5111-7E68-3790-BD15F3003926}"/>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F4D59063-9BFB-43D5-32F2-27B81B200672}"/>
              </a:ext>
            </a:extLst>
          </p:cNvPr>
          <p:cNvSpPr>
            <a:spLocks noGrp="1"/>
          </p:cNvSpPr>
          <p:nvPr>
            <p:ph idx="1"/>
          </p:nvPr>
        </p:nvSpPr>
        <p:spPr/>
        <p:txBody>
          <a:bodyPr>
            <a:normAutofit fontScale="70000" lnSpcReduction="20000"/>
          </a:bodyPr>
          <a:lstStyle/>
          <a:p>
            <a:pPr algn="just"/>
            <a:r>
              <a:rPr lang="el-GR" dirty="0"/>
              <a:t>Οι αιτούντες εταιρείες εμπορίας πετρελαιοειδών ζήτησαν την ακύρωση της ΥΑ 174063/2017 (ΦΕΚ Β 1242) απόφασης του Υπουργού Περιβάλλοντος και Ενέργειας</a:t>
            </a:r>
          </a:p>
          <a:p>
            <a:pPr algn="just"/>
            <a:r>
              <a:rPr lang="el-GR" dirty="0"/>
              <a:t>Ορίστηκε το καθεστώς επιβολής υποχρεωτικής ενεργειακής απόδοσης ιδίως δε, οι προϋποθέσεις και η διαδικασία καθορισμού των υπόχρεων μερών, οι απαιτούμενες για την υλοποίηση της υποχρεώσεως αυτής ενέργειες, οι διαδικασίες για την παρακολούθηση και επαλήθευση των </a:t>
            </a:r>
            <a:r>
              <a:rPr lang="el-GR" dirty="0" err="1"/>
              <a:t>εφαρμοζομένων</a:t>
            </a:r>
            <a:r>
              <a:rPr lang="el-GR" dirty="0"/>
              <a:t> από τα υπόχρεα μέρη μέτρων προς βελτίωση της ενεργειακής αποδόσεως, οι συνέπειες και οι κυρώσεις σε περίπτωση μη συμμορφώσεως προς τις υποχρεώσεις, και, αφετέρου, στο άρθρο 5 της προσβαλλομένης, σε συνδυασμό με το Παράρτημα Ι αυτής, καθορίσθηκαν τα υπόχρεα μέρη για “το έτος αναφοράς 2017”, στα οποία περιλαμβάνονται οι αιτούσες ανώνυμες εταιρείες, κατανεμήθηκε δε σε αυτά ο ετήσιος στόχος</a:t>
            </a:r>
          </a:p>
        </p:txBody>
      </p:sp>
    </p:spTree>
    <p:extLst>
      <p:ext uri="{BB962C8B-B14F-4D97-AF65-F5344CB8AC3E}">
        <p14:creationId xmlns:p14="http://schemas.microsoft.com/office/powerpoint/2010/main" val="2927847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2D2905-592D-EB70-3452-07B34DB333E4}"/>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313C008A-4078-4388-7EA0-F00E28A6E461}"/>
              </a:ext>
            </a:extLst>
          </p:cNvPr>
          <p:cNvSpPr>
            <a:spLocks noGrp="1"/>
          </p:cNvSpPr>
          <p:nvPr>
            <p:ph idx="1"/>
          </p:nvPr>
        </p:nvSpPr>
        <p:spPr/>
        <p:txBody>
          <a:bodyPr>
            <a:normAutofit fontScale="70000" lnSpcReduction="20000"/>
          </a:bodyPr>
          <a:lstStyle/>
          <a:p>
            <a:pPr algn="just"/>
            <a:r>
              <a:rPr lang="el-GR" dirty="0"/>
              <a:t>Προβάλλεται ότι η προσβαλλόμενη υπουργική απόφαση δεν ορίζει ως υπόχρεα μέρη τις εταιρείας λιανικής πώλησης ενέργειας, οι οποίες διενεργούν τον συντριπτικό όγκο των πωλήσεων των πετρελαιοειδών προϊόντων στους καταναλωτές αλλά, αντιθέτως, επιβαρύνει τις αιτούσες εταιρείες, οι πωλήσεις των οποίων προς τελικούς καταναλωτές είναι περιορισμένες. </a:t>
            </a:r>
            <a:endParaRPr lang="en-US" dirty="0"/>
          </a:p>
          <a:p>
            <a:pPr algn="just"/>
            <a:r>
              <a:rPr lang="el-GR" dirty="0"/>
              <a:t>Ωστόσο ερείδεται επί εσφαλμένης προϋποθέσεως, διότι τα πρατήρια υγρών καυσίμων δεν εξαιρέθηκαν κανονιστικώς από τους δυνητικώς υπόχρεους, αλλά και ως αβάσιμος, διότι η δυνατότητα αποκλεισμού των πρατηρίων καυσίμων από τον κύκλο των υπόχρεων μερών δεν αντίκειται ούτε στο άρθρο 7 της οδηγίας 2012/27/ΕΕ ούτε στο άρθρο 9 του ν. 4342/2015, η επιλογή δε από τη Διοίκηση των κριτηρίων καθορισμού των υπόχρεων μερών δεν προκύπτει ότι έγινε αυθαιρέτως, εφόσον ελήφθη σχετικώς υπόψη ο “δείκτης συγκέντρωσης αγοράς”.. . </a:t>
            </a:r>
          </a:p>
        </p:txBody>
      </p:sp>
    </p:spTree>
    <p:extLst>
      <p:ext uri="{BB962C8B-B14F-4D97-AF65-F5344CB8AC3E}">
        <p14:creationId xmlns:p14="http://schemas.microsoft.com/office/powerpoint/2010/main" val="1136384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5F5F6A-C914-0FA2-2C47-0E45207855ED}"/>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CA91DF14-7B34-B5D8-480C-1EF81682A9A5}"/>
              </a:ext>
            </a:extLst>
          </p:cNvPr>
          <p:cNvSpPr>
            <a:spLocks noGrp="1"/>
          </p:cNvSpPr>
          <p:nvPr>
            <p:ph idx="1"/>
          </p:nvPr>
        </p:nvSpPr>
        <p:spPr/>
        <p:txBody>
          <a:bodyPr>
            <a:normAutofit fontScale="85000" lnSpcReduction="10000"/>
          </a:bodyPr>
          <a:lstStyle/>
          <a:p>
            <a:pPr algn="just"/>
            <a:r>
              <a:rPr lang="el-GR" dirty="0"/>
              <a:t>Εν πάση δε </a:t>
            </a:r>
            <a:r>
              <a:rPr lang="el-GR" dirty="0" err="1"/>
              <a:t>περιπτώσει</a:t>
            </a:r>
            <a:r>
              <a:rPr lang="el-GR" dirty="0"/>
              <a:t>, ο λόγος είναι και αβάσιμος, </a:t>
            </a:r>
          </a:p>
          <a:p>
            <a:pPr algn="just"/>
            <a:r>
              <a:rPr lang="el-GR" dirty="0"/>
              <a:t>α) διότι με τον περιλαμβανόμενο στο Παράρτημα Ι πίνακα “επιλέχθηκαν” ως υπόχρεοι εκείνοι οι πάροχοι ενέργειας, “οι οποίοι ταυτόχρονα κατέχουν σωρευτικά κατ’ ελάχιστον το 95% της </a:t>
            </a:r>
            <a:r>
              <a:rPr lang="el-GR" dirty="0" err="1"/>
              <a:t>πωληθείσας</a:t>
            </a:r>
            <a:r>
              <a:rPr lang="el-GR" dirty="0"/>
              <a:t> ενέργειας κατά την τελική κατανάλωση και διαθέτουν μερίδιο της αγοράς ενέργειας άνω του 1% επί της </a:t>
            </a:r>
            <a:r>
              <a:rPr lang="el-GR" dirty="0" err="1"/>
              <a:t>πωληθείσας</a:t>
            </a:r>
            <a:r>
              <a:rPr lang="el-GR" dirty="0"/>
              <a:t> ενέργειας”, η επιλογή, δηλαδή, </a:t>
            </a:r>
            <a:r>
              <a:rPr lang="el-GR" dirty="0" err="1"/>
              <a:t>εχώρησε</a:t>
            </a:r>
            <a:r>
              <a:rPr lang="el-GR" dirty="0"/>
              <a:t> κατ’ εφαρμογή των ορισθέντων κριτηρίων. </a:t>
            </a:r>
          </a:p>
          <a:p>
            <a:pPr marL="0" indent="0">
              <a:buNone/>
            </a:pPr>
            <a:endParaRPr lang="el-GR" dirty="0"/>
          </a:p>
        </p:txBody>
      </p:sp>
    </p:spTree>
    <p:extLst>
      <p:ext uri="{BB962C8B-B14F-4D97-AF65-F5344CB8AC3E}">
        <p14:creationId xmlns:p14="http://schemas.microsoft.com/office/powerpoint/2010/main" val="3632766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1AD528-EC4D-D26C-3B3B-744099F656F6}"/>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EF4E5437-CA98-77F7-9EB8-6E6638447F1B}"/>
              </a:ext>
            </a:extLst>
          </p:cNvPr>
          <p:cNvSpPr>
            <a:spLocks noGrp="1"/>
          </p:cNvSpPr>
          <p:nvPr>
            <p:ph idx="1"/>
          </p:nvPr>
        </p:nvSpPr>
        <p:spPr/>
        <p:txBody>
          <a:bodyPr>
            <a:normAutofit fontScale="70000" lnSpcReduction="20000"/>
          </a:bodyPr>
          <a:lstStyle/>
          <a:p>
            <a:pPr algn="just"/>
            <a:r>
              <a:rPr lang="el-GR" dirty="0"/>
              <a:t>Επειδή, με την υπό κρίση αίτηση προβάλλεται ότι επιχειρείται να επιτευχθεί ο σωρευτικός στόχος που αναλογεί στην Ελλάδα εντός διαστήματος τριών ετών, με την επιβολή υποχρεώσεων που πρέπει να καλυφθούν εντός του μικρού αυτού χρονικού διαστήματος, τούτο δε συνιστά κατά τους αιτούντες, αφενός, υπέρβαση της εξουσιοδοτικής διατάξεως, εφόσον ο νόμος προβλέπει χρονικό διάστημα έξι ετών για την επίτευξη του συνολικού εθνικού στόχου, και, αφετέρου, παραβίαση του δικαιώματος οικονομικής ελευθερίας [άρθρο 5 παρ. 1 του Συντάγματος], διότι το κόστος των μέτρων, που επιβάλλεται να ληφθούν εντός τριετίας από τις υπόχρεες επιχειρήσεις για την προστασία του περιβάλλοντος, οδηγεί τις υπόχρεες επιχειρήσεις σε οικονομική καταστροφή, πάντως δε σε υπέρμετρη οικονομική επιβάρυνση, </a:t>
            </a:r>
          </a:p>
        </p:txBody>
      </p:sp>
    </p:spTree>
    <p:extLst>
      <p:ext uri="{BB962C8B-B14F-4D97-AF65-F5344CB8AC3E}">
        <p14:creationId xmlns:p14="http://schemas.microsoft.com/office/powerpoint/2010/main" val="15829154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347C2-DC65-8FAC-2F9A-6DBF1FFCE567}"/>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7FCA4816-A920-26F1-DE5F-85470DA2AC09}"/>
              </a:ext>
            </a:extLst>
          </p:cNvPr>
          <p:cNvSpPr>
            <a:spLocks noGrp="1"/>
          </p:cNvSpPr>
          <p:nvPr>
            <p:ph idx="1"/>
          </p:nvPr>
        </p:nvSpPr>
        <p:spPr/>
        <p:txBody>
          <a:bodyPr>
            <a:normAutofit fontScale="62500" lnSpcReduction="20000"/>
          </a:bodyPr>
          <a:lstStyle/>
          <a:p>
            <a:pPr algn="just"/>
            <a:r>
              <a:rPr lang="el-GR" dirty="0"/>
              <a:t>Ο λόγος αυτός, κατά το πρώτο σκέλος του, είναι αβάσιμος, διότι ο κανονιστικός νομοθέτης δεν κωλύεται να θεσπίσει “καθεστώς επιβολής της υποχρέωσης ενεργειακής απόδοσης” για την επίτευξη μέρους του συνολικού εθνικού στόχου μέσω του καθεστώτος αυτού, εντός τριετίας: άλλωστε, ο ίδιος ο εξουσιοδοτικός νόμος ορίζει ότι το επίδικο καθεστώς θεσπίζεται “από την 1η Ιανουαρίου 2017”. Περαιτέρω, δεν προκύπτει ότι η επιβολή του καθεστώτος αυτού από 1.1.2017 έως 31.12.2020, για ποσοστό που αντιστοιχεί μόνο στο 10% του συνολικού προς επίτευξη εθνικού στόχου, συνιστά υπέρμετρη οικονομική επιβάρυνση, όπως ισχυρίζονται οι αιτούσες, ενόψει και του ότι: (ι) κατά νόμον, ο προς επίτευξη στόχος των υπόχρεων μερών ισοδυναμεί “τουλάχιστον με την πραγματοποίηση νέων εξοικονομήσεων ενέργειας από την 1η Ιανουαρίου 2014 έως τις 31 Δεκεμβρίου 2017...” και δύνανται, επομένως, τα υπόχρεα μέρα να συνυπολογίζουν μέτρα και δράσεις τα οποία έχουν ήδη πραγματοποιήσει κατά το διάστημα 2014-2017 [όπως π.χ. η προώθηση καυσίμων και λιπαντικών με υψηλή ενεργειακή απόδοση ή η χρήση υγραερίου στις μεταφορές], </a:t>
            </a:r>
          </a:p>
        </p:txBody>
      </p:sp>
    </p:spTree>
    <p:extLst>
      <p:ext uri="{BB962C8B-B14F-4D97-AF65-F5344CB8AC3E}">
        <p14:creationId xmlns:p14="http://schemas.microsoft.com/office/powerpoint/2010/main" val="184104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ΠΛΑΙΣΙΟ ΑΝΑΛΥΣΗΣ</a:t>
            </a:r>
          </a:p>
        </p:txBody>
      </p:sp>
      <p:sp>
        <p:nvSpPr>
          <p:cNvPr id="3" name="2 - Θέση περιεχομένου"/>
          <p:cNvSpPr>
            <a:spLocks noGrp="1"/>
          </p:cNvSpPr>
          <p:nvPr>
            <p:ph idx="1"/>
          </p:nvPr>
        </p:nvSpPr>
        <p:spPr/>
        <p:txBody>
          <a:bodyPr/>
          <a:lstStyle/>
          <a:p>
            <a:pPr algn="ctr"/>
            <a:r>
              <a:rPr lang="el-GR" sz="2800" dirty="0"/>
              <a:t>ΝΟΜΙΚΟ ΠΛΑΙΣΙΟ</a:t>
            </a:r>
            <a:endParaRPr lang="en-US" sz="2800" dirty="0"/>
          </a:p>
          <a:p>
            <a:pPr algn="ctr">
              <a:buNone/>
            </a:pPr>
            <a:r>
              <a:rPr lang="el-GR" sz="2800" dirty="0"/>
              <a:t>ΕΝΕΡΓΕΙΑΚΗΣ ΑΠΟΔΟΣΗΣ ΚΑΙ ΕΞΟΙΚΟΝΟΜΗΣΗΣ ΕΝΕΡΓΕΙΑΣ</a:t>
            </a:r>
          </a:p>
          <a:p>
            <a:pPr algn="ctr">
              <a:buNone/>
            </a:pPr>
            <a:r>
              <a:rPr lang="el-GR" sz="2800" dirty="0"/>
              <a:t>ΣΧΕΣΕΙΣ ΜΕ ΤΗΝ ΠΡΟΣΤΑΣΙΑ</a:t>
            </a:r>
          </a:p>
          <a:p>
            <a:pPr algn="ctr">
              <a:buNone/>
            </a:pPr>
            <a:r>
              <a:rPr lang="el-GR" sz="2800" dirty="0"/>
              <a:t>ΤΟΥ ΠΕΡΙΒΑΛΛΟΝΤΟΣ</a:t>
            </a:r>
            <a:endParaRPr lang="en-US" sz="2800" dirty="0"/>
          </a:p>
          <a:p>
            <a:pPr algn="ctr">
              <a:buNone/>
            </a:pPr>
            <a:r>
              <a:rPr lang="el-GR" sz="2800" dirty="0"/>
              <a:t>ΣΥΣΤΗΜΑ ΕΜΠΟΡΙΑΣ ΔΙΚΑΙΩΜΑΤΩΝ ΕΚΠΟΜΠΗΣ ΑΕΡΙΩΝ ΤΟΥ ΘΕΡΜΟΚΗΠΙΟΥ</a:t>
            </a:r>
          </a:p>
          <a:p>
            <a:pPr algn="ctr">
              <a:buNone/>
            </a:pPr>
            <a:r>
              <a:rPr lang="el-GR" sz="2800"/>
              <a:t> </a:t>
            </a:r>
            <a:endParaRPr lang="el-GR" dirty="0"/>
          </a:p>
          <a:p>
            <a:pPr algn="ctr">
              <a:buNone/>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6FD319-1ECA-4D30-6999-44FDE70E9F4E}"/>
              </a:ext>
            </a:extLst>
          </p:cNvPr>
          <p:cNvSpPr>
            <a:spLocks noGrp="1"/>
          </p:cNvSpPr>
          <p:nvPr>
            <p:ph type="title"/>
          </p:nvPr>
        </p:nvSpPr>
        <p:spPr/>
        <p:txBody>
          <a:bodyPr/>
          <a:lstStyle/>
          <a:p>
            <a:r>
              <a:rPr lang="el-GR" dirty="0"/>
              <a:t>ΣτΕ 123/2020</a:t>
            </a:r>
          </a:p>
        </p:txBody>
      </p:sp>
      <p:sp>
        <p:nvSpPr>
          <p:cNvPr id="3" name="Θέση περιεχομένου 2">
            <a:extLst>
              <a:ext uri="{FF2B5EF4-FFF2-40B4-BE49-F238E27FC236}">
                <a16:creationId xmlns:a16="http://schemas.microsoft.com/office/drawing/2014/main" id="{577F00F8-8791-0519-3A60-8A2290D3A052}"/>
              </a:ext>
            </a:extLst>
          </p:cNvPr>
          <p:cNvSpPr>
            <a:spLocks noGrp="1"/>
          </p:cNvSpPr>
          <p:nvPr>
            <p:ph idx="1"/>
          </p:nvPr>
        </p:nvSpPr>
        <p:spPr/>
        <p:txBody>
          <a:bodyPr>
            <a:normAutofit fontScale="92500" lnSpcReduction="20000"/>
          </a:bodyPr>
          <a:lstStyle/>
          <a:p>
            <a:pPr algn="just"/>
            <a:r>
              <a:rPr lang="el-GR" dirty="0"/>
              <a:t>(</a:t>
            </a:r>
            <a:r>
              <a:rPr lang="el-GR" dirty="0" err="1"/>
              <a:t>ιι</a:t>
            </a:r>
            <a:r>
              <a:rPr lang="el-GR" dirty="0"/>
              <a:t>) επίσης κατά νόμον, για τον καθορισμό του στόχου “προσμετράται η εξοικονόμηση ενέργειας που έχει επιτευχθεί και μπορεί ... να επαληθευθεί, από μεμονωμένες νέες δράσεις που εφαρμόσθηκαν από τις 31 Δεκεμβρίου 2008 και εξακολουθούν να έχουν αντίκτυπο το 2020” [άρθρο 9 παρ. 3 περ. δ΄ ν. 4342/2015], τα δε υπόχρεα μέρη “μπορούν να προσμετρούν την εξοικονόμηση ενέργειας που επιτεύχθηκε σε ένα συγκεκριμένο έτος, σαν να έχει επιτευχθεί σε ένα από τα τέσσερα προηγούμενα ή τρία επόμενα έτη” [άρθρο 9 παρ. 7 περ. γ΄ ν. 4342/2015].</a:t>
            </a:r>
          </a:p>
        </p:txBody>
      </p:sp>
    </p:spTree>
    <p:extLst>
      <p:ext uri="{BB962C8B-B14F-4D97-AF65-F5344CB8AC3E}">
        <p14:creationId xmlns:p14="http://schemas.microsoft.com/office/powerpoint/2010/main" val="5538411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261535-EE62-2000-8EAA-A3FCE890947C}"/>
              </a:ext>
            </a:extLst>
          </p:cNvPr>
          <p:cNvSpPr>
            <a:spLocks noGrp="1"/>
          </p:cNvSpPr>
          <p:nvPr>
            <p:ph type="title"/>
          </p:nvPr>
        </p:nvSpPr>
        <p:spPr/>
        <p:txBody>
          <a:bodyPr/>
          <a:lstStyle/>
          <a:p>
            <a:r>
              <a:rPr lang="el-GR"/>
              <a:t>ΣτΕ 123/2020</a:t>
            </a:r>
          </a:p>
        </p:txBody>
      </p:sp>
      <p:sp>
        <p:nvSpPr>
          <p:cNvPr id="3" name="Θέση περιεχομένου 2">
            <a:extLst>
              <a:ext uri="{FF2B5EF4-FFF2-40B4-BE49-F238E27FC236}">
                <a16:creationId xmlns:a16="http://schemas.microsoft.com/office/drawing/2014/main" id="{8353C5D6-A181-56BC-B9BC-089576693197}"/>
              </a:ext>
            </a:extLst>
          </p:cNvPr>
          <p:cNvSpPr>
            <a:spLocks noGrp="1"/>
          </p:cNvSpPr>
          <p:nvPr>
            <p:ph idx="1"/>
          </p:nvPr>
        </p:nvSpPr>
        <p:spPr/>
        <p:txBody>
          <a:bodyPr>
            <a:normAutofit fontScale="62500" lnSpcReduction="20000"/>
          </a:bodyPr>
          <a:lstStyle/>
          <a:p>
            <a:pPr algn="just"/>
            <a:r>
              <a:rPr lang="el-GR" dirty="0"/>
              <a:t>Εξ άλλου, από τα ήδη υποβληθέντα Σχέδια Συμμόρφωσης και την ΔΕΠΕΑ/Γ/175706/2018 απόφαση του Υπουργού Περιβάλλοντος και Ενέργειας, που αφορά τα “Αποτελέσματα διαδικασίας εκκαθάρισης έτους 2017 του καθεστώτος επιβολής υποχρέωσης ενεργειακής απόδοσης” (Β΄ 2698) προκύπτει ότι: (α) τα τεχνικού χαρακτήρα μέτρα που συνεπάγονται επιπρόσθετο κόστος, όπως “η υλοποίηση προγραμμάτων κατάρτισης, η προώθηση τεχνικών μέτρων μέσου κόστους [π.χ. εγκατάσταση συστημάτων μέτρησης της πίεσης των ελαστικών] και η υλοποίηση μέτρων στις εγκαταστάσεις και τον στόλο των οχημάτων των υπόχρεων μερών”, είναι περιορισμένα, (β) το κυρίως κόστος αφορά δράσεις για την ενημέρωση των καταναλωτών, εντάσσεται στην υφιστάμενη στρατηγική </a:t>
            </a:r>
            <a:r>
              <a:rPr lang="el-GR" dirty="0" err="1"/>
              <a:t>marketing</a:t>
            </a:r>
            <a:r>
              <a:rPr lang="el-GR" dirty="0"/>
              <a:t> των επιχειρήσεων για την προώθηση των προϊόντων τους και μπορεί να ελαχιστοποιηθεί, με χρήση π.χ. ηλεκτρονικών μέσων, και (γ) τα υπόχρεα μέρη υπερκάλυψαν ήδη τον στόχο για το έτος 2017, χωρίς να παραστεί ανάγκη για τη λήψη επιπρόσθετων τεχνικών μέτρων υψηλού ή μέσου κόστους</a:t>
            </a:r>
          </a:p>
        </p:txBody>
      </p:sp>
    </p:spTree>
    <p:extLst>
      <p:ext uri="{BB962C8B-B14F-4D97-AF65-F5344CB8AC3E}">
        <p14:creationId xmlns:p14="http://schemas.microsoft.com/office/powerpoint/2010/main" val="405814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ενέργειας (Άρθρα 5-13)</a:t>
            </a:r>
          </a:p>
        </p:txBody>
      </p:sp>
      <p:sp>
        <p:nvSpPr>
          <p:cNvPr id="3" name="2 - Θέση περιεχομένου"/>
          <p:cNvSpPr>
            <a:spLocks noGrp="1"/>
          </p:cNvSpPr>
          <p:nvPr>
            <p:ph idx="1"/>
          </p:nvPr>
        </p:nvSpPr>
        <p:spPr/>
        <p:txBody>
          <a:bodyPr>
            <a:normAutofit/>
          </a:bodyPr>
          <a:lstStyle/>
          <a:p>
            <a:pPr algn="just">
              <a:buNone/>
            </a:pPr>
            <a:r>
              <a:rPr lang="el-GR" sz="2800" dirty="0"/>
              <a:t>Ενεργειακοί έλεγχοι υψηλής ποιότητας(Άρθρο 8) </a:t>
            </a:r>
          </a:p>
          <a:p>
            <a:pPr algn="just"/>
            <a:r>
              <a:rPr lang="el-GR" sz="2800" dirty="0"/>
              <a:t>α)	διενεργούνται ανεξάρτητα από ειδικευμένους ή/και διαπιστευμένους εμπειρογνώμονες σύμφωνα με κριτήρια πιστοποίησης, ή</a:t>
            </a:r>
          </a:p>
          <a:p>
            <a:pPr algn="just"/>
            <a:r>
              <a:rPr lang="el-GR" sz="2800" dirty="0"/>
              <a:t> β)	την εφαρμογή και επίβλεψη των οποίων αναλαμβάνουν ανεξάρτητες αρχές στο πλαίσιο της εθνικής νομοθεσίας.</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τη χρήση της ενέργειας </a:t>
            </a:r>
            <a:br>
              <a:rPr lang="el-GR" sz="3200" dirty="0"/>
            </a:br>
            <a:r>
              <a:rPr lang="el-GR" sz="3200" dirty="0"/>
              <a:t>(Άρθρα 4-13)</a:t>
            </a:r>
          </a:p>
        </p:txBody>
      </p:sp>
      <p:sp>
        <p:nvSpPr>
          <p:cNvPr id="3" name="2 - Θέση περιεχομένου"/>
          <p:cNvSpPr>
            <a:spLocks noGrp="1"/>
          </p:cNvSpPr>
          <p:nvPr>
            <p:ph idx="1"/>
          </p:nvPr>
        </p:nvSpPr>
        <p:spPr/>
        <p:txBody>
          <a:bodyPr>
            <a:normAutofit/>
          </a:bodyPr>
          <a:lstStyle/>
          <a:p>
            <a:pPr algn="just">
              <a:buNone/>
            </a:pPr>
            <a:r>
              <a:rPr lang="el-GR" sz="2800" dirty="0"/>
              <a:t>Τα κράτη μέλη λαμβάνουν μέτρα για αποδοτική χρήση της ενέργειας από μικρούς καταναλωτές ενέργειας (νοικοκυριά) (Άρθρο 12)</a:t>
            </a:r>
          </a:p>
          <a:p>
            <a:pPr algn="just"/>
            <a:r>
              <a:rPr lang="el-GR" sz="2800" dirty="0"/>
              <a:t>Για το σκοπό μπορούν δοθούν </a:t>
            </a:r>
          </a:p>
          <a:p>
            <a:pPr marL="514350" indent="-514350" algn="just">
              <a:buAutoNum type="arabicPeriod"/>
            </a:pPr>
            <a:r>
              <a:rPr lang="el-GR" sz="2800" dirty="0"/>
              <a:t>Φορολογικά κίνητρα </a:t>
            </a:r>
          </a:p>
          <a:p>
            <a:pPr>
              <a:buNone/>
            </a:pPr>
            <a:r>
              <a:rPr lang="el-GR" sz="2800" dirty="0"/>
              <a:t>2. Ευνοϊκοί Όροι πρόσβασης σε χρηματοδότηση, δάνεια ή επιδοτήσεις</a:t>
            </a:r>
          </a:p>
          <a:p>
            <a:pPr>
              <a:buNone/>
            </a:pPr>
            <a:r>
              <a:rPr lang="el-GR" sz="2800" dirty="0"/>
              <a:t>3. παροχή πληροφοριών,</a:t>
            </a:r>
          </a:p>
          <a:p>
            <a:pPr marL="514350" indent="-514350" algn="just">
              <a:buAutoNum type="arabicPeriod"/>
            </a:pP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τον ενεργειακό εφοδιασμό (Άρθρα 14-15)</a:t>
            </a:r>
          </a:p>
        </p:txBody>
      </p:sp>
      <p:sp>
        <p:nvSpPr>
          <p:cNvPr id="3" name="2 - Θέση περιεχομένου"/>
          <p:cNvSpPr>
            <a:spLocks noGrp="1"/>
          </p:cNvSpPr>
          <p:nvPr>
            <p:ph idx="1"/>
          </p:nvPr>
        </p:nvSpPr>
        <p:spPr/>
        <p:txBody>
          <a:bodyPr>
            <a:normAutofit fontScale="92500" lnSpcReduction="20000"/>
          </a:bodyPr>
          <a:lstStyle/>
          <a:p>
            <a:pPr>
              <a:lnSpc>
                <a:spcPct val="115000"/>
              </a:lnSpc>
              <a:spcAft>
                <a:spcPts val="1000"/>
              </a:spcAft>
              <a:buNone/>
            </a:pPr>
            <a:r>
              <a:rPr lang="el-GR" sz="3000" dirty="0">
                <a:latin typeface="+mj-lt"/>
                <a:ea typeface="Times New Roman"/>
                <a:cs typeface="Times New Roman"/>
              </a:rPr>
              <a:t>1. Προώθηση της απόδοσης στη θέρμανση και ψύξη (Άρθρο 14)</a:t>
            </a:r>
          </a:p>
          <a:p>
            <a:pPr algn="just">
              <a:lnSpc>
                <a:spcPct val="115000"/>
              </a:lnSpc>
              <a:spcAft>
                <a:spcPts val="1000"/>
              </a:spcAft>
            </a:pPr>
            <a:r>
              <a:rPr lang="el-GR" sz="3000" dirty="0">
                <a:latin typeface="+mj-lt"/>
              </a:rPr>
              <a:t>Τα κράτη μέλη διενεργούν αξιολόγηση του δυναμικού υλοποίησης της συμπαραγωγής υψηλής απόδοσης και της αποδοτικής τηλεθέρμανσης και </a:t>
            </a:r>
            <a:r>
              <a:rPr lang="el-GR" sz="3000" dirty="0" err="1">
                <a:latin typeface="+mj-lt"/>
              </a:rPr>
              <a:t>τηλεψύξης</a:t>
            </a:r>
            <a:endParaRPr lang="el-GR" sz="3000" dirty="0">
              <a:latin typeface="+mj-lt"/>
              <a:ea typeface="Calibri"/>
              <a:cs typeface="Times New Roman"/>
            </a:endParaRPr>
          </a:p>
          <a:p>
            <a:r>
              <a:rPr lang="el-GR" sz="3000" dirty="0">
                <a:latin typeface="+mj-lt"/>
              </a:rPr>
              <a:t>Κοινοποίηση στην Επιτροπή</a:t>
            </a:r>
          </a:p>
          <a:p>
            <a:pPr algn="just"/>
            <a:r>
              <a:rPr lang="el-GR" sz="3000" dirty="0">
                <a:latin typeface="+mj-lt"/>
                <a:ea typeface="Times New Roman"/>
              </a:rPr>
              <a:t>Ανάλυση κόστους-οφέλους η οποία καλύπτει την επικράτειά τους και βασίζεται στις κλιματολογικές συνθήκες</a:t>
            </a:r>
            <a:endParaRPr lang="el-GR" sz="3000" dirty="0">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Απόδοση κατά τον ενεργειακό εφοδιασμό (Άρθρα 14-15)</a:t>
            </a:r>
          </a:p>
        </p:txBody>
      </p:sp>
      <p:sp>
        <p:nvSpPr>
          <p:cNvPr id="3" name="2 - Θέση περιεχομένου"/>
          <p:cNvSpPr>
            <a:spLocks noGrp="1"/>
          </p:cNvSpPr>
          <p:nvPr>
            <p:ph idx="1"/>
          </p:nvPr>
        </p:nvSpPr>
        <p:spPr/>
        <p:txBody>
          <a:bodyPr>
            <a:normAutofit fontScale="70000" lnSpcReduction="20000"/>
          </a:bodyPr>
          <a:lstStyle/>
          <a:p>
            <a:pPr algn="just">
              <a:buNone/>
            </a:pPr>
            <a:r>
              <a:rPr lang="el-GR" sz="3000" dirty="0"/>
              <a:t>Μεταφορά και διανομή ενέργειας (Άρθρο 15)</a:t>
            </a:r>
          </a:p>
          <a:p>
            <a:pPr algn="just"/>
            <a:r>
              <a:rPr lang="el-GR" sz="2800" dirty="0"/>
              <a:t> Τα κράτη μέλη διασφαλίζουν ότι οι εθνικές ρυθμιστικές αρχές ενέργειας, κατά την άσκηση των κανονιστικών καθηκόντων που προβλέπονται στις οδηγίες 2009/72/ΕΚ και 2009/73/ΕΚ, λαμβάνουν δεόντως υπόψη την ενεργειακή απόδοση στις αποφάσεις τους για τη λειτουργία των υποδομών φυσικού αερίου και ηλεκτρικής ενέργειας.</a:t>
            </a:r>
          </a:p>
          <a:p>
            <a:pPr marL="0" indent="0" algn="just">
              <a:buNone/>
            </a:pPr>
            <a:endParaRPr lang="el-GR" sz="2800" dirty="0"/>
          </a:p>
          <a:p>
            <a:pPr algn="just"/>
            <a:r>
              <a:rPr lang="el-GR" sz="2800" dirty="0"/>
              <a:t>Τα κράτη μέλη διασφαλίζουν ιδίως ότι οι εθνικές ρυθμιστικές αρχές ενέργειας, μέσω της ανάπτυξης των τιμολογίων και των κανονιστικών ρυθμίσεων δικτύου, εντός του πλαισίου της οδηγίας 2009/72/ΕΚ και λαμβάνοντας υπόψη το κόστος και τα οφέλη κάθε μέτρου, προβλέπουν κίνητρα για τους φορείς εκμετάλλευσης δικτύου ώστε να διαθέτουν υπηρεσίες συστήματος στους χρήστες δικτύου επιτρέποντάς τους να εφαρμόζουν μέτρα βελτίωσης της ενεργειακής απόδοσης στο πλαίσιο της συνεχιζόμενης ανάπτυξης ευφυών δικτύων.</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Οριζόντιες Διατάξεις Άρθρα</a:t>
            </a:r>
            <a:br>
              <a:rPr lang="el-GR" sz="3200" dirty="0"/>
            </a:br>
            <a:r>
              <a:rPr lang="el-GR" sz="3200" dirty="0"/>
              <a:t>(Άρθρα16-21)</a:t>
            </a:r>
          </a:p>
        </p:txBody>
      </p:sp>
      <p:sp>
        <p:nvSpPr>
          <p:cNvPr id="3" name="2 - Θέση περιεχομένου"/>
          <p:cNvSpPr>
            <a:spLocks noGrp="1"/>
          </p:cNvSpPr>
          <p:nvPr>
            <p:ph idx="1"/>
          </p:nvPr>
        </p:nvSpPr>
        <p:spPr/>
        <p:txBody>
          <a:bodyPr/>
          <a:lstStyle/>
          <a:p>
            <a:pPr algn="just"/>
            <a:r>
              <a:rPr lang="el-GR" sz="2800" dirty="0"/>
              <a:t>Συστήματα αναγνώρισης προσόντων, διαπίστευσης και πιστοποίησης(Άρθρο 16)</a:t>
            </a:r>
          </a:p>
          <a:p>
            <a:pPr algn="just"/>
            <a:r>
              <a:rPr lang="el-GR" sz="2800" dirty="0"/>
              <a:t>Πληροφόρηση και κατάρτιση (Άρθρο 17)</a:t>
            </a:r>
          </a:p>
          <a:p>
            <a:pPr algn="just"/>
            <a:r>
              <a:rPr lang="el-GR" sz="2800" dirty="0"/>
              <a:t>Ενεργειακές υπηρεσίες (Άρθρο 18)</a:t>
            </a:r>
          </a:p>
          <a:p>
            <a:pPr algn="just"/>
            <a:r>
              <a:rPr lang="el-GR" sz="2800" dirty="0"/>
              <a:t>Εθνικό ταμείο ενεργειακής απόδοσης και χρηματοδοτικής και τεχνικής υποστήριξης(Άρθρο 20)</a:t>
            </a:r>
          </a:p>
          <a:p>
            <a:pPr algn="just"/>
            <a:endParaRPr lang="el-GR" sz="2800" dirty="0"/>
          </a:p>
          <a:p>
            <a:pPr algn="just"/>
            <a:endParaRPr lang="el-GR" sz="2800" dirty="0"/>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47753C-DC46-4EA2-BE77-CA0422413294}"/>
              </a:ext>
            </a:extLst>
          </p:cNvPr>
          <p:cNvSpPr>
            <a:spLocks noGrp="1"/>
          </p:cNvSpPr>
          <p:nvPr>
            <p:ph type="title"/>
          </p:nvPr>
        </p:nvSpPr>
        <p:spPr>
          <a:xfrm>
            <a:off x="5040" y="160337"/>
            <a:ext cx="8229600" cy="1143000"/>
          </a:xfrm>
        </p:spPr>
        <p:txBody>
          <a:bodyPr>
            <a:noAutofit/>
          </a:bodyPr>
          <a:lstStyle/>
          <a:p>
            <a:r>
              <a:rPr lang="en-US" sz="2800" dirty="0"/>
              <a:t>C-31/17</a:t>
            </a:r>
            <a:br>
              <a:rPr lang="en-US"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E4DBA20F-5EBA-44A1-A748-499E41DC618D}"/>
              </a:ext>
            </a:extLst>
          </p:cNvPr>
          <p:cNvSpPr>
            <a:spLocks noGrp="1"/>
          </p:cNvSpPr>
          <p:nvPr>
            <p:ph idx="1"/>
          </p:nvPr>
        </p:nvSpPr>
        <p:spPr/>
        <p:txBody>
          <a:bodyPr>
            <a:normAutofit fontScale="70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 Η αίτηση προδικαστικής αποφάσεως αφορά την ερμηνεία του άρθρου 14, παράγραφος 1, στοιχείο αʹ, και του άρθρου 15, παράγραφος 1, στοιχείο γʹ, της οδηγίας 2003/96/ΕΚ του Συμβουλίου, της 27ης Οκτωβρίου 2003, σχετικά με την αναδιάρθρωση του κοινοτικού πλαισίου φορολογίας των ενεργειακών προϊόντων και της ηλεκτρικής ενέργειας</a:t>
            </a:r>
            <a:endParaRPr lang="en-US" b="0" i="0" dirty="0">
              <a:solidFill>
                <a:srgbClr val="000000"/>
              </a:solidFill>
              <a:effectLst/>
              <a:latin typeface="Open Sans" panose="020B0606030504020204" pitchFamily="34" charset="0"/>
            </a:endParaRPr>
          </a:p>
          <a:p>
            <a:pPr marL="360045" indent="-342265" algn="just">
              <a:spcAft>
                <a:spcPts val="1200"/>
              </a:spcAft>
            </a:pPr>
            <a:r>
              <a:rPr lang="el-GR" b="0" i="0" dirty="0">
                <a:solidFill>
                  <a:srgbClr val="000000"/>
                </a:solidFill>
                <a:effectLst/>
                <a:latin typeface="Open Sans" panose="020B0606030504020204" pitchFamily="34" charset="0"/>
              </a:rPr>
              <a:t>Η αίτηση υποβλήθηκε</a:t>
            </a:r>
            <a:r>
              <a:rPr lang="en-US" b="0" i="0" dirty="0">
                <a:solidFill>
                  <a:srgbClr val="000000"/>
                </a:solidFill>
                <a:effectLst/>
                <a:latin typeface="Open Sans" panose="020B0606030504020204" pitchFamily="34" charset="0"/>
              </a:rPr>
              <a:t> </a:t>
            </a:r>
            <a:r>
              <a:rPr lang="el-GR" b="0" i="0" dirty="0">
                <a:solidFill>
                  <a:srgbClr val="000000"/>
                </a:solidFill>
                <a:effectLst/>
                <a:latin typeface="Open Sans" panose="020B0606030504020204" pitchFamily="34" charset="0"/>
              </a:rPr>
              <a:t>από το Συμβούλιο της Επικρατείας, της Γαλλίας στο πλαίσιο ένδικης διαφοράς μεταξύ της </a:t>
            </a:r>
            <a:r>
              <a:rPr lang="el-GR" b="0" i="0" dirty="0" err="1">
                <a:solidFill>
                  <a:srgbClr val="000000"/>
                </a:solidFill>
                <a:effectLst/>
                <a:latin typeface="Open Sans" panose="020B0606030504020204" pitchFamily="34" charset="0"/>
              </a:rPr>
              <a:t>Cristal</a:t>
            </a:r>
            <a:r>
              <a:rPr lang="el-GR" b="0" i="0" dirty="0">
                <a:solidFill>
                  <a:srgbClr val="000000"/>
                </a:solidFill>
                <a:effectLst/>
                <a:latin typeface="Open Sans" panose="020B0606030504020204" pitchFamily="34" charset="0"/>
              </a:rPr>
              <a:t> Union, διαδόχου της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SA, και του Υπουργού Οικονομίας και Οικονομικών, σχετικά με τη φορολόγηση του φυσικού αερίου που χρησιμοποιείται από μονάδα συμπαραγωγής για τη συνδυασμένη παραγωγή θερμότητας και ηλεκτρικής ενέργειας.</a:t>
            </a:r>
          </a:p>
          <a:p>
            <a:endParaRPr lang="el-GR" dirty="0"/>
          </a:p>
        </p:txBody>
      </p:sp>
    </p:spTree>
    <p:extLst>
      <p:ext uri="{BB962C8B-B14F-4D97-AF65-F5344CB8AC3E}">
        <p14:creationId xmlns:p14="http://schemas.microsoft.com/office/powerpoint/2010/main" val="32438056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E6E7C7-F77E-44ED-AE9C-091EF11E2883}"/>
              </a:ext>
            </a:extLst>
          </p:cNvPr>
          <p:cNvSpPr>
            <a:spLocks noGrp="1"/>
          </p:cNvSpPr>
          <p:nvPr>
            <p:ph type="title"/>
          </p:nvPr>
        </p:nvSpPr>
        <p:spPr/>
        <p:txBody>
          <a:bodyPr>
            <a:noAutofit/>
          </a:bodyPr>
          <a:lstStyle/>
          <a:p>
            <a:r>
              <a:rPr lang="en-US" sz="2800" dirty="0"/>
              <a:t>C-31/17</a:t>
            </a:r>
            <a:br>
              <a:rPr lang="en-US"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E97FE575-6957-4DB7-9549-31B67877DD01}"/>
              </a:ext>
            </a:extLst>
          </p:cNvPr>
          <p:cNvSpPr>
            <a:spLocks noGrp="1"/>
          </p:cNvSpPr>
          <p:nvPr>
            <p:ph idx="1"/>
          </p:nvPr>
        </p:nvSpPr>
        <p:spPr/>
        <p:txBody>
          <a:bodyPr>
            <a:normAutofit fontScale="55000" lnSpcReduction="20000"/>
          </a:bodyPr>
          <a:lstStyle/>
          <a:p>
            <a:r>
              <a:rPr lang="el-GR" dirty="0"/>
              <a:t>Κατά το άρθρο 14, παράγραφος 1, στοιχείο αʹ, της οδηγίας 2003/96:</a:t>
            </a:r>
          </a:p>
          <a:p>
            <a:pPr algn="just"/>
            <a:r>
              <a:rPr lang="el-GR" dirty="0"/>
              <a:t>«Εκτός από τις γενικές διατάξεις που προβλέπονται στην οδηγία 92/12/ΕΟΚ [του Συμβουλίου, της 25ης Φεβρουαρίου 1992, σχετικά με το γενικό καθεστώς, την κατοχή, την κυκλοφορία και τους ελέγχους των προϊόντων που υπόκεινται σε ειδικούς φόρους κατανάλωσης (ΕΕ 1992, L 76, σ. 1……………………. σχετικά με τις απαλλασσόμενες χρήσεις των φορολογητέων προϊόντων και με την επιφύλαξη άλλων κοινοτικών διατάξεων, </a:t>
            </a:r>
            <a:r>
              <a:rPr lang="el-GR" b="1" dirty="0"/>
              <a:t>τα κράτη μέλη </a:t>
            </a:r>
            <a:r>
              <a:rPr lang="el-GR" b="1" dirty="0">
                <a:solidFill>
                  <a:srgbClr val="FF0000"/>
                </a:solidFill>
              </a:rPr>
              <a:t>απαλλάσσουν</a:t>
            </a:r>
            <a:r>
              <a:rPr lang="el-GR" b="1" dirty="0"/>
              <a:t> τα ακόλουθα προϊόντα από τη φορολογία, υπό τις προϋποθέσεις που θα ορίσουν προκειμένου να διασφαλισθεί η ορθή και απρόσκοπτη εφαρμογή των απαλλαγών αυτών και να αποφευχθεί η φοροδιαφυγή, η φοροαποφυγή ή η κατάχρηση:</a:t>
            </a:r>
          </a:p>
          <a:p>
            <a:pPr algn="just"/>
            <a:r>
              <a:rPr lang="el-GR" b="1" dirty="0"/>
              <a:t>α) ενεργειακά προϊόντα και ηλεκτρική ενέργεια που χρησιμοποιούνται για την παραγωγή ηλεκτρικής ενέργειας και ηλεκτρική ενέργεια που χρησιμοποιείται για τη διατήρηση της ικανότητας παραγωγής ηλεκτρικής ενέργειας. Ωστόσο, τα κράτη μέλη μπορούν, για λόγους περιβαλλοντικής πολιτικής, να επιβάλουν στα προϊόντα αυτά φορολογία χωρίς να υποχρεούνται να τηρούν τα ελάχιστα επίπεδα φορολογίας που θεσπίζει η παρούσα οδηγία. …………………………….</a:t>
            </a:r>
            <a:r>
              <a:rPr lang="el-GR" dirty="0"/>
              <a:t>».</a:t>
            </a:r>
          </a:p>
          <a:p>
            <a:endParaRPr lang="el-GR" dirty="0"/>
          </a:p>
        </p:txBody>
      </p:sp>
    </p:spTree>
    <p:extLst>
      <p:ext uri="{BB962C8B-B14F-4D97-AF65-F5344CB8AC3E}">
        <p14:creationId xmlns:p14="http://schemas.microsoft.com/office/powerpoint/2010/main" val="25302031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0EF8E4-970E-4ED5-9131-0C843BEF239F}"/>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3336E201-7679-4F4A-9011-3798FB3CF587}"/>
              </a:ext>
            </a:extLst>
          </p:cNvPr>
          <p:cNvSpPr>
            <a:spLocks noGrp="1"/>
          </p:cNvSpPr>
          <p:nvPr>
            <p:ph idx="1"/>
          </p:nvPr>
        </p:nvSpPr>
        <p:spPr/>
        <p:txBody>
          <a:bodyPr>
            <a:normAutofit fontScale="85000" lnSpcReduction="10000"/>
          </a:bodyPr>
          <a:lstStyle/>
          <a:p>
            <a:pPr algn="just"/>
            <a:r>
              <a:rPr lang="el-GR" dirty="0"/>
              <a:t>Το άρθρο 15, παράγραφος 1, στοιχείο γʹ, της εν λόγω οδηγίας ορίζει τα εξής:</a:t>
            </a:r>
          </a:p>
          <a:p>
            <a:pPr algn="just"/>
            <a:r>
              <a:rPr lang="el-GR" dirty="0"/>
              <a:t>«Με την επιφύλαξη άλλων κοινοτικών διατάξεων, τα κράτη μέλη </a:t>
            </a:r>
            <a:r>
              <a:rPr lang="el-GR" b="1" dirty="0"/>
              <a:t>μπορούν</a:t>
            </a:r>
            <a:r>
              <a:rPr lang="el-GR" dirty="0"/>
              <a:t> να παρέχουν, υπό φορολογικό έλεγχο, πλήρεις ή μερικές απαλλαγές ή μειώσεις του επιπέδου φορολογίας:</a:t>
            </a:r>
          </a:p>
          <a:p>
            <a:pPr algn="just"/>
            <a:r>
              <a:rPr lang="el-GR" dirty="0"/>
              <a:t>[…]</a:t>
            </a:r>
          </a:p>
          <a:p>
            <a:pPr algn="just"/>
            <a:r>
              <a:rPr lang="el-GR" dirty="0"/>
              <a:t>γ) στα ενεργειακά προϊόντα και στην ηλεκτρική ενέργεια που χρησιμοποιούνται για συνδυασμένη παραγωγή θερμότητας και ηλεκτρικής ενέργειας.»</a:t>
            </a:r>
          </a:p>
          <a:p>
            <a:endParaRPr lang="el-GR" dirty="0"/>
          </a:p>
        </p:txBody>
      </p:sp>
    </p:spTree>
    <p:extLst>
      <p:ext uri="{BB962C8B-B14F-4D97-AF65-F5344CB8AC3E}">
        <p14:creationId xmlns:p14="http://schemas.microsoft.com/office/powerpoint/2010/main" val="335298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ΕΙΣΑΓΩΓΗ</a:t>
            </a:r>
          </a:p>
        </p:txBody>
      </p:sp>
      <p:sp>
        <p:nvSpPr>
          <p:cNvPr id="3" name="2 - Θέση περιεχομένου"/>
          <p:cNvSpPr>
            <a:spLocks noGrp="1"/>
          </p:cNvSpPr>
          <p:nvPr>
            <p:ph idx="1"/>
          </p:nvPr>
        </p:nvSpPr>
        <p:spPr/>
        <p:txBody>
          <a:bodyPr>
            <a:normAutofit/>
          </a:bodyPr>
          <a:lstStyle/>
          <a:p>
            <a:r>
              <a:rPr lang="el-GR" sz="2800" dirty="0"/>
              <a:t>ΒΑΣΙΚΟΙ  ΟΡΟΙ</a:t>
            </a:r>
          </a:p>
          <a:p>
            <a:pPr algn="just"/>
            <a:r>
              <a:rPr lang="el-GR" sz="2800" dirty="0"/>
              <a:t>Ενεργειακή απόδοση: η χρήση λιγότερης ενέργειας για την παροχή της ίδιας υπηρεσίας.</a:t>
            </a:r>
          </a:p>
          <a:p>
            <a:pPr algn="just">
              <a:buNone/>
            </a:pPr>
            <a:r>
              <a:rPr lang="el-GR" sz="2800" dirty="0"/>
              <a:t> Παραδείγματα: ενεργειακά αποδοτικά ψυγεία, πλυντήρια</a:t>
            </a:r>
          </a:p>
          <a:p>
            <a:pPr algn="just"/>
            <a:r>
              <a:rPr lang="el-GR" sz="2800" dirty="0"/>
              <a:t>Εξοικονόμηση ενέργειας: περιορισμός ή παράλειψη μιας υπηρεσίας με σκοπό την εξοικονόμηση ενέργειας. Παράδειγμα: σβήνουμε ένα φως</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67AE0E-C098-4D8A-97FA-1F462D2FBB64}"/>
              </a:ext>
            </a:extLst>
          </p:cNvPr>
          <p:cNvSpPr>
            <a:spLocks noGrp="1"/>
          </p:cNvSpPr>
          <p:nvPr>
            <p:ph type="title"/>
          </p:nvPr>
        </p:nvSpPr>
        <p:spPr>
          <a:xfrm>
            <a:off x="457200" y="260648"/>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FD429D90-D2E0-406B-8E24-FA9A21E39ACC}"/>
              </a:ext>
            </a:extLst>
          </p:cNvPr>
          <p:cNvSpPr>
            <a:spLocks noGrp="1"/>
          </p:cNvSpPr>
          <p:nvPr>
            <p:ph idx="1"/>
          </p:nvPr>
        </p:nvSpPr>
        <p:spPr>
          <a:xfrm>
            <a:off x="457200" y="1600200"/>
            <a:ext cx="8229600" cy="4853136"/>
          </a:xfrm>
        </p:spPr>
        <p:txBody>
          <a:bodyPr>
            <a:normAutofit fontScale="55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Η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της οποίας νόμιμος διάδοχος είναι η </a:t>
            </a:r>
            <a:r>
              <a:rPr lang="el-GR" b="0" i="0" dirty="0" err="1">
                <a:solidFill>
                  <a:srgbClr val="000000"/>
                </a:solidFill>
                <a:effectLst/>
                <a:latin typeface="Open Sans" panose="020B0606030504020204" pitchFamily="34" charset="0"/>
              </a:rPr>
              <a:t>Cristal</a:t>
            </a:r>
            <a:r>
              <a:rPr lang="el-GR" b="0" i="0" dirty="0">
                <a:solidFill>
                  <a:srgbClr val="000000"/>
                </a:solidFill>
                <a:effectLst/>
                <a:latin typeface="Open Sans" panose="020B0606030504020204" pitchFamily="34" charset="0"/>
              </a:rPr>
              <a:t> Union, εκμεταλλεύεται μονάδα συμπαραγωγής θερμότητας και ηλεκτρικής ενέργειας για την οποία χρησιμοποιεί φυσικό αέριο ως καύσιμο.</a:t>
            </a:r>
          </a:p>
          <a:p>
            <a:pPr marL="360045" indent="-342265" algn="just">
              <a:spcAft>
                <a:spcPts val="1200"/>
              </a:spcAft>
            </a:pPr>
            <a:r>
              <a:rPr lang="el-GR" b="0" i="0" dirty="0">
                <a:solidFill>
                  <a:srgbClr val="000000"/>
                </a:solidFill>
                <a:effectLst/>
                <a:latin typeface="Open Sans" panose="020B0606030504020204" pitchFamily="34" charset="0"/>
              </a:rPr>
              <a:t>Το φυσικό αέριο που προμηθεύτηκε η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μεταξύ της 1ης Ιανουαρίου 2006 και της 25ης Δεκεμβρίου 2007 υποβλήθηκε, με ενέργειες του προμηθευτή της ο οποίος κατέβαλε το σχετικό ποσό, στον εσωτερικό φόρο καταναλώσεως φυσικού αερίου</a:t>
            </a:r>
            <a:endParaRPr lang="en-US" b="0" i="0" dirty="0">
              <a:solidFill>
                <a:srgbClr val="000000"/>
              </a:solidFill>
              <a:effectLst/>
              <a:latin typeface="Open Sans" panose="020B0606030504020204" pitchFamily="34" charset="0"/>
            </a:endParaRPr>
          </a:p>
          <a:p>
            <a:pPr marL="360045" indent="-342265" algn="just">
              <a:spcAft>
                <a:spcPts val="1200"/>
              </a:spcAft>
            </a:pPr>
            <a:r>
              <a:rPr lang="el-GR" b="0" i="0" dirty="0">
                <a:solidFill>
                  <a:srgbClr val="000000"/>
                </a:solidFill>
                <a:effectLst/>
                <a:latin typeface="Open Sans" panose="020B0606030504020204" pitchFamily="34" charset="0"/>
              </a:rPr>
              <a:t>Η </a:t>
            </a:r>
            <a:r>
              <a:rPr lang="el-GR" b="0" i="0" dirty="0" err="1">
                <a:solidFill>
                  <a:srgbClr val="000000"/>
                </a:solidFill>
                <a:effectLst/>
                <a:latin typeface="Open Sans" panose="020B0606030504020204" pitchFamily="34" charset="0"/>
              </a:rPr>
              <a:t>Sucrerie</a:t>
            </a:r>
            <a:r>
              <a:rPr lang="el-GR" b="0" i="0" dirty="0">
                <a:solidFill>
                  <a:srgbClr val="000000"/>
                </a:solidFill>
                <a:effectLst/>
                <a:latin typeface="Open Sans" panose="020B0606030504020204" pitchFamily="34" charset="0"/>
              </a:rPr>
              <a:t> de </a:t>
            </a:r>
            <a:r>
              <a:rPr lang="el-GR" b="0" i="0" dirty="0" err="1">
                <a:solidFill>
                  <a:srgbClr val="000000"/>
                </a:solidFill>
                <a:effectLst/>
                <a:latin typeface="Open Sans" panose="020B0606030504020204" pitchFamily="34" charset="0"/>
              </a:rPr>
              <a:t>Toury</a:t>
            </a:r>
            <a:r>
              <a:rPr lang="el-GR" b="0" i="0" dirty="0">
                <a:solidFill>
                  <a:srgbClr val="000000"/>
                </a:solidFill>
                <a:effectLst/>
                <a:latin typeface="Open Sans" panose="020B0606030504020204" pitchFamily="34" charset="0"/>
              </a:rPr>
              <a:t>, εκτιμώντας ότι οι εν λόγω προμήθειες φυσικού αερίου έπρεπε να είχαν απαλλαγεί από τον φόρο αυτό δυνάμει του άρθρου 14, παράγραφος 1, στοιχείο αʹ, της οδηγίας 2003/96, άσκησε ενώπιον του διοικητικού πρωτοδικείου της Ορλεάνης αγωγή ζητώντας την καταβολή αποζημιώσεως από το Δημόσιο για την αποκατάσταση της ζημίας που εκτιμά ότι υπέστη από την εκ μέρους της Γαλλικής Δημοκρατίας καθυστερημένη μεταφορά της οδηγίας αυτής στο εσωτερικό δίκαιο.</a:t>
            </a:r>
          </a:p>
          <a:p>
            <a:endParaRPr lang="el-GR" dirty="0"/>
          </a:p>
        </p:txBody>
      </p:sp>
    </p:spTree>
    <p:extLst>
      <p:ext uri="{BB962C8B-B14F-4D97-AF65-F5344CB8AC3E}">
        <p14:creationId xmlns:p14="http://schemas.microsoft.com/office/powerpoint/2010/main" val="4593456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5DDF5C-5F7A-4BA6-B968-D4B71E4A41BD}"/>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DFF5C53A-A147-4A8A-98DC-4752345AD627}"/>
              </a:ext>
            </a:extLst>
          </p:cNvPr>
          <p:cNvSpPr>
            <a:spLocks noGrp="1"/>
          </p:cNvSpPr>
          <p:nvPr>
            <p:ph idx="1"/>
          </p:nvPr>
        </p:nvSpPr>
        <p:spPr>
          <a:xfrm>
            <a:off x="457200" y="1600200"/>
            <a:ext cx="8229600" cy="4781128"/>
          </a:xfrm>
        </p:spPr>
        <p:txBody>
          <a:bodyPr>
            <a:normAutofit fontScale="25000" lnSpcReduction="20000"/>
          </a:bodyPr>
          <a:lstStyle/>
          <a:p>
            <a:pPr marL="360045" indent="-342265" algn="just">
              <a:lnSpc>
                <a:spcPct val="170000"/>
              </a:lnSpc>
              <a:spcBef>
                <a:spcPts val="0"/>
              </a:spcBef>
            </a:pPr>
            <a:r>
              <a:rPr lang="en-US" sz="6200" dirty="0">
                <a:solidFill>
                  <a:srgbClr val="000000"/>
                </a:solidFill>
                <a:latin typeface="Open Sans" panose="020B0606030504020204" pitchFamily="34" charset="0"/>
              </a:rPr>
              <a:t>To </a:t>
            </a:r>
            <a:r>
              <a:rPr lang="el-GR" sz="6200" b="0" i="0" dirty="0">
                <a:solidFill>
                  <a:srgbClr val="000000"/>
                </a:solidFill>
                <a:effectLst/>
                <a:latin typeface="Open Sans" panose="020B0606030504020204" pitchFamily="34" charset="0"/>
              </a:rPr>
              <a:t>διοικητικό πρωτοδικείο απέρριψε την αγωγή αυτή</a:t>
            </a:r>
            <a:r>
              <a:rPr lang="en-US" sz="6200" b="0" i="0" dirty="0">
                <a:solidFill>
                  <a:srgbClr val="000000"/>
                </a:solidFill>
                <a:effectLst/>
                <a:latin typeface="Open Sans" panose="020B0606030504020204" pitchFamily="34" charset="0"/>
              </a:rPr>
              <a:t> </a:t>
            </a:r>
            <a:r>
              <a:rPr lang="el-GR" sz="6200" b="0" i="0" dirty="0">
                <a:solidFill>
                  <a:srgbClr val="000000"/>
                </a:solidFill>
                <a:effectLst/>
                <a:latin typeface="Open Sans" panose="020B0606030504020204" pitchFamily="34" charset="0"/>
              </a:rPr>
              <a:t>και το Διοικητικό Εφετείο ομοίως την έφεση για τον λόγο ότι, κατ’ </a:t>
            </a:r>
            <a:r>
              <a:rPr lang="el-GR" sz="6200" b="0" i="0" dirty="0" err="1">
                <a:solidFill>
                  <a:srgbClr val="000000"/>
                </a:solidFill>
                <a:effectLst/>
                <a:latin typeface="Open Sans" panose="020B0606030504020204" pitchFamily="34" charset="0"/>
              </a:rPr>
              <a:t>ουσίαν</a:t>
            </a:r>
            <a:r>
              <a:rPr lang="el-GR" sz="6200" b="0" i="0" dirty="0">
                <a:solidFill>
                  <a:srgbClr val="000000"/>
                </a:solidFill>
                <a:effectLst/>
                <a:latin typeface="Open Sans" panose="020B0606030504020204" pitchFamily="34" charset="0"/>
              </a:rPr>
              <a:t>, το φυσικό αέριο που προορίζεται για τη συνδυασμένη παραγωγή θερμότητας και ηλεκτρικής ενέργειας εμπίπτει αποκλειστικώς στο άρθρο 15, παράγραφος 1, στοιχείο γʹ, της οδηγίας 2003/96, το οποίο προβλέπει τη δυνατότητα των κρατών μελών να απαλλάσσουν του φόρου τα ενεργειακά προϊόντα που χρησιμοποιούνται για την παραγωγή αυτή, και όχι στο άρθρο 14, παράγραφος 1, στοιχείο αʹ, της οδηγίας αυτής, κατά το οποίο τα κράτη μέλη απαλλάσσουν τα ενεργειακά προϊόντα που χρησιμοποιούνται για την παραγωγή ηλεκτρικής ενέργειας.</a:t>
            </a:r>
          </a:p>
          <a:p>
            <a:pPr marL="360045" indent="-342265" algn="just">
              <a:lnSpc>
                <a:spcPct val="170000"/>
              </a:lnSpc>
              <a:spcBef>
                <a:spcPts val="0"/>
              </a:spcBef>
            </a:pPr>
            <a:r>
              <a:rPr lang="el-GR" sz="6200" b="0" i="0" dirty="0">
                <a:solidFill>
                  <a:srgbClr val="000000"/>
                </a:solidFill>
                <a:effectLst/>
                <a:latin typeface="Open Sans" panose="020B0606030504020204" pitchFamily="34" charset="0"/>
              </a:rPr>
              <a:t>Εν τέλει, η </a:t>
            </a:r>
            <a:r>
              <a:rPr lang="el-GR" sz="6200" b="0" i="0" dirty="0" err="1">
                <a:solidFill>
                  <a:srgbClr val="000000"/>
                </a:solidFill>
                <a:effectLst/>
                <a:latin typeface="Open Sans" panose="020B0606030504020204" pitchFamily="34" charset="0"/>
              </a:rPr>
              <a:t>Sucrerie</a:t>
            </a:r>
            <a:r>
              <a:rPr lang="el-GR" sz="6200" b="0" i="0" dirty="0">
                <a:solidFill>
                  <a:srgbClr val="000000"/>
                </a:solidFill>
                <a:effectLst/>
                <a:latin typeface="Open Sans" panose="020B0606030504020204" pitchFamily="34" charset="0"/>
              </a:rPr>
              <a:t> de </a:t>
            </a:r>
            <a:r>
              <a:rPr lang="el-GR" sz="6200" b="0" i="0" dirty="0" err="1">
                <a:solidFill>
                  <a:srgbClr val="000000"/>
                </a:solidFill>
                <a:effectLst/>
                <a:latin typeface="Open Sans" panose="020B0606030504020204" pitchFamily="34" charset="0"/>
              </a:rPr>
              <a:t>Toury</a:t>
            </a:r>
            <a:r>
              <a:rPr lang="el-GR" sz="6200" b="0" i="0" dirty="0">
                <a:solidFill>
                  <a:srgbClr val="000000"/>
                </a:solidFill>
                <a:effectLst/>
                <a:latin typeface="Open Sans" panose="020B0606030504020204" pitchFamily="34" charset="0"/>
              </a:rPr>
              <a:t> άσκησε ενώπιον του Συμβουλίου της Επικρατείας αίτηση αναιρέσεως κατά της αποφάσεως αυτής.</a:t>
            </a:r>
          </a:p>
        </p:txBody>
      </p:sp>
    </p:spTree>
    <p:extLst>
      <p:ext uri="{BB962C8B-B14F-4D97-AF65-F5344CB8AC3E}">
        <p14:creationId xmlns:p14="http://schemas.microsoft.com/office/powerpoint/2010/main" val="752984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A623FB-74DB-420D-ACF8-8BA0AD2F010F}"/>
              </a:ext>
            </a:extLst>
          </p:cNvPr>
          <p:cNvSpPr>
            <a:spLocks noGrp="1"/>
          </p:cNvSpPr>
          <p:nvPr>
            <p:ph type="title"/>
          </p:nvPr>
        </p:nvSpPr>
        <p:spPr>
          <a:xfrm>
            <a:off x="611560" y="332656"/>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382B237C-C41A-4215-B3FC-403D1753D40C}"/>
              </a:ext>
            </a:extLst>
          </p:cNvPr>
          <p:cNvSpPr>
            <a:spLocks noGrp="1"/>
          </p:cNvSpPr>
          <p:nvPr>
            <p:ph idx="1"/>
          </p:nvPr>
        </p:nvSpPr>
        <p:spPr/>
        <p:txBody>
          <a:bodyPr>
            <a:normAutofit fontScale="47500" lnSpcReduction="20000"/>
          </a:bodyPr>
          <a:lstStyle/>
          <a:p>
            <a:pPr marL="360045" indent="-342265" algn="just">
              <a:lnSpc>
                <a:spcPct val="170000"/>
              </a:lnSpc>
              <a:spcBef>
                <a:spcPts val="0"/>
              </a:spcBef>
            </a:pPr>
            <a:r>
              <a:rPr lang="el-GR" dirty="0">
                <a:solidFill>
                  <a:srgbClr val="000000"/>
                </a:solidFill>
                <a:latin typeface="Open Sans" panose="020B0606030504020204" pitchFamily="34" charset="0"/>
              </a:rPr>
              <a:t>Το </a:t>
            </a:r>
            <a:r>
              <a:rPr lang="el-GR" sz="3200" b="0" i="0" dirty="0">
                <a:solidFill>
                  <a:srgbClr val="000000"/>
                </a:solidFill>
                <a:effectLst/>
                <a:latin typeface="Open Sans" panose="020B0606030504020204" pitchFamily="34" charset="0"/>
              </a:rPr>
              <a:t>Συμβούλιο της Επικρατείας αποφάσισε να αναστείλει την ενώπιόν του διαδικασία και να υποβάλει στο Δικαστήριο το ακόλουθο προδικαστικό ερώτημα:</a:t>
            </a:r>
          </a:p>
          <a:p>
            <a:pPr algn="just">
              <a:lnSpc>
                <a:spcPct val="170000"/>
              </a:lnSpc>
              <a:spcBef>
                <a:spcPts val="0"/>
              </a:spcBef>
            </a:pPr>
            <a:r>
              <a:rPr lang="el-GR" sz="3200" b="0" i="0" dirty="0">
                <a:solidFill>
                  <a:srgbClr val="000000"/>
                </a:solidFill>
                <a:effectLst/>
                <a:latin typeface="Open Sans" panose="020B0606030504020204" pitchFamily="34" charset="0"/>
              </a:rPr>
              <a:t>«Υπάγονται τα ενεργειακά προϊόντα που χρησιμοποιούνται για συνδυασμένη παραγωγή θερμότητας και ηλεκτρικής ενέργειας αποκλειστικώς στο πεδίο εφαρμογής της παρεχόμενης με το άρθρο 15, παράγραφος 1, στοιχείο γʹ, της οδηγίας 2003/96 δυνατότητας απαλλαγής ή εμπίπτουν επίσης, όσον αφορά το τμήμα των προϊόντων αυτών που χρησιμοποιείται για την παραγωγή ηλεκτρικής ενέργειας, στο πεδίο εφαρμογής της υποχρεωτικής απαλλαγής που προβλέπεται στο άρθρο 14, παράγραφος 1, στοιχείο αʹ], της οδηγίας αυτής;»</a:t>
            </a:r>
          </a:p>
          <a:p>
            <a:endParaRPr lang="el-GR" dirty="0"/>
          </a:p>
        </p:txBody>
      </p:sp>
    </p:spTree>
    <p:extLst>
      <p:ext uri="{BB962C8B-B14F-4D97-AF65-F5344CB8AC3E}">
        <p14:creationId xmlns:p14="http://schemas.microsoft.com/office/powerpoint/2010/main" val="17933986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60200-1DFF-4D64-8CE1-33D60E6A6E39}"/>
              </a:ext>
            </a:extLst>
          </p:cNvPr>
          <p:cNvSpPr>
            <a:spLocks noGrp="1"/>
          </p:cNvSpPr>
          <p:nvPr>
            <p:ph type="title"/>
          </p:nvPr>
        </p:nvSpPr>
        <p:spPr>
          <a:xfrm>
            <a:off x="107504" y="404664"/>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F2D0EC52-3F16-4890-ABCA-2841BDF5E827}"/>
              </a:ext>
            </a:extLst>
          </p:cNvPr>
          <p:cNvSpPr>
            <a:spLocks noGrp="1"/>
          </p:cNvSpPr>
          <p:nvPr>
            <p:ph idx="1"/>
          </p:nvPr>
        </p:nvSpPr>
        <p:spPr>
          <a:xfrm>
            <a:off x="611560" y="2092959"/>
            <a:ext cx="8229600" cy="4525963"/>
          </a:xfrm>
        </p:spPr>
        <p:txBody>
          <a:bodyPr>
            <a:normAutofit fontScale="55000" lnSpcReduction="20000"/>
          </a:bodyPr>
          <a:lstStyle/>
          <a:p>
            <a:pPr algn="just">
              <a:lnSpc>
                <a:spcPct val="170000"/>
              </a:lnSpc>
              <a:spcBef>
                <a:spcPts val="0"/>
              </a:spcBef>
            </a:pPr>
            <a:r>
              <a:rPr lang="el-GR" dirty="0">
                <a:latin typeface="Arial" panose="020B0604020202020204" pitchFamily="34" charset="0"/>
                <a:cs typeface="Arial" panose="020B0604020202020204" pitchFamily="34" charset="0"/>
              </a:rPr>
              <a:t>Η εταιρεία ισχυρίστηκε</a:t>
            </a:r>
            <a:r>
              <a:rPr lang="el-GR" b="0" i="0" dirty="0">
                <a:solidFill>
                  <a:srgbClr val="000000"/>
                </a:solidFill>
                <a:effectLst/>
                <a:latin typeface="Arial" panose="020B0604020202020204" pitchFamily="34" charset="0"/>
                <a:cs typeface="Arial" panose="020B0604020202020204" pitchFamily="34" charset="0"/>
              </a:rPr>
              <a:t> ότι το άρθρο 15, παράγραφος 1, στοιχείο γʹ, της οδηγίας 2003/96 δεν αποκλείει την εφαρμογή του άρθρου 14, παράγραφος 1, στοιχείο αʹ, της οδηγίας αυτής, το οποίο επιβάλλει στα κράτη μέλη να απαλλάσσουν το τμήμα των ενεργειακών προϊόντων που χρησιμοποιείται από μονάδα συμπαραγωγής</a:t>
            </a:r>
            <a:r>
              <a:rPr lang="el-GR" dirty="0">
                <a:solidFill>
                  <a:srgbClr val="000000"/>
                </a:solidFill>
                <a:latin typeface="Arial" panose="020B0604020202020204" pitchFamily="34" charset="0"/>
                <a:cs typeface="Arial" panose="020B0604020202020204" pitchFamily="34" charset="0"/>
              </a:rPr>
              <a:t> </a:t>
            </a:r>
            <a:r>
              <a:rPr lang="el-GR" b="0" i="0" dirty="0">
                <a:solidFill>
                  <a:srgbClr val="000000"/>
                </a:solidFill>
                <a:effectLst/>
                <a:latin typeface="Arial" panose="020B0604020202020204" pitchFamily="34" charset="0"/>
                <a:cs typeface="Arial" panose="020B0604020202020204" pitchFamily="34" charset="0"/>
              </a:rPr>
              <a:t>για την παραγωγή ηλεκτρικής ενέργειας. </a:t>
            </a:r>
          </a:p>
          <a:p>
            <a:pPr algn="just">
              <a:lnSpc>
                <a:spcPct val="170000"/>
              </a:lnSpc>
              <a:spcBef>
                <a:spcPts val="0"/>
              </a:spcBef>
            </a:pPr>
            <a:r>
              <a:rPr lang="el-GR" b="0" i="0" dirty="0">
                <a:solidFill>
                  <a:srgbClr val="000000"/>
                </a:solidFill>
                <a:effectLst/>
                <a:latin typeface="Arial" panose="020B0604020202020204" pitchFamily="34" charset="0"/>
                <a:cs typeface="Arial" panose="020B0604020202020204" pitchFamily="34" charset="0"/>
              </a:rPr>
              <a:t>Το εν λόγω άρθρο 15, παράγραφος 1, στοιχείο γʹ, έχει ως μοναδικό σκοπό την παροχή στα κράτη μέλη της πρόσθετης δυνατότητας μερικής ή πλήρους φοροαπαλλαγής του τμήματος των ενεργειακών προϊόντων που αντιστοιχεί στην παραγωγή θερμότητας.</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66531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C350D2-3DED-43B3-BA4E-05012CCE368C}"/>
              </a:ext>
            </a:extLst>
          </p:cNvPr>
          <p:cNvSpPr>
            <a:spLocks noGrp="1"/>
          </p:cNvSpPr>
          <p:nvPr>
            <p:ph type="title"/>
          </p:nvPr>
        </p:nvSpPr>
        <p:spPr>
          <a:xfrm>
            <a:off x="462240" y="260648"/>
            <a:ext cx="8229600" cy="1143000"/>
          </a:xfrm>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03DBB39C-3C83-49A6-9986-CB1E9C1911F7}"/>
              </a:ext>
            </a:extLst>
          </p:cNvPr>
          <p:cNvSpPr>
            <a:spLocks noGrp="1"/>
          </p:cNvSpPr>
          <p:nvPr>
            <p:ph idx="1"/>
          </p:nvPr>
        </p:nvSpPr>
        <p:spPr/>
        <p:txBody>
          <a:bodyPr>
            <a:normAutofit fontScale="62500" lnSpcReduction="20000"/>
          </a:bodyPr>
          <a:lstStyle/>
          <a:p>
            <a:pPr marL="360045" indent="-342265" algn="just">
              <a:spcAft>
                <a:spcPts val="1200"/>
              </a:spcAft>
            </a:pPr>
            <a:r>
              <a:rPr lang="el-GR" b="0" i="0" dirty="0">
                <a:solidFill>
                  <a:srgbClr val="000000"/>
                </a:solidFill>
                <a:effectLst/>
              </a:rPr>
              <a:t>Πρώτον, επισημαίνεται ότι από το ίδιο το γράμμα της πρώτης περιόδου του άρθρου 14, παράγραφος 1, στοιχείο αʹ, της οδηγίας 2003/96 προκύπτει ότι τα κράτη μέλη υποχρεούνται να απαλλάσσουν από την προβλεπόμενη με την οδηγία αυτή φορολογία «τα ενεργειακά προϊόντα που χρησιμοποιούνται για την παραγωγή ηλεκτρικής ενέργειας».</a:t>
            </a:r>
          </a:p>
          <a:p>
            <a:pPr marL="360045" indent="-342265" algn="just">
              <a:spcAft>
                <a:spcPts val="1200"/>
              </a:spcAft>
            </a:pPr>
            <a:r>
              <a:rPr lang="el-GR" b="0" i="0" dirty="0">
                <a:solidFill>
                  <a:srgbClr val="000000"/>
                </a:solidFill>
                <a:effectLst/>
              </a:rPr>
              <a:t>Επιβάλλεται η διαπίστωση ότι κατά το γράμμα της διατάξεως αυτής ουδόλως αποκλείονται από το πεδίο εφαρμογής της υποχρεωτικής αυτής απαλλαγής τα ενεργειακά προϊόντα που χρησιμοποιούνται για την παραγωγή ηλεκτρικής ενέργειας από μονάδα συμπαραγωγής</a:t>
            </a:r>
            <a:r>
              <a:rPr lang="el-GR" dirty="0">
                <a:solidFill>
                  <a:srgbClr val="000000"/>
                </a:solidFill>
              </a:rPr>
              <a:t>.</a:t>
            </a:r>
          </a:p>
          <a:p>
            <a:pPr marL="360045" indent="-342265" algn="just">
              <a:spcAft>
                <a:spcPts val="1200"/>
              </a:spcAft>
            </a:pPr>
            <a:r>
              <a:rPr lang="el-GR" b="0" i="0" dirty="0">
                <a:solidFill>
                  <a:srgbClr val="000000"/>
                </a:solidFill>
                <a:effectLst/>
              </a:rPr>
              <a:t>Πράγματι, γεγονός παραμένει ότι μια τέτοια μονάδα χρησιμοποιεί «ενεργειακά προϊόντα για την παραγωγή ηλεκτρικής ενέργειας», κατά την έννοια του άρθρου 14, παράγραφος 1, στοιχείο αʹ, πρώτη περίοδος, της οδηγίας 2003/96.</a:t>
            </a:r>
          </a:p>
          <a:p>
            <a:endParaRPr lang="el-GR" dirty="0"/>
          </a:p>
        </p:txBody>
      </p:sp>
    </p:spTree>
    <p:extLst>
      <p:ext uri="{BB962C8B-B14F-4D97-AF65-F5344CB8AC3E}">
        <p14:creationId xmlns:p14="http://schemas.microsoft.com/office/powerpoint/2010/main" val="37449664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B4D53C-0A8C-4A17-BFA6-DD309DB7A8EE}"/>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9651ED02-A9BF-426C-B823-3173E0612F6C}"/>
              </a:ext>
            </a:extLst>
          </p:cNvPr>
          <p:cNvSpPr>
            <a:spLocks noGrp="1"/>
          </p:cNvSpPr>
          <p:nvPr>
            <p:ph idx="1"/>
          </p:nvPr>
        </p:nvSpPr>
        <p:spPr/>
        <p:txBody>
          <a:bodyPr>
            <a:normAutofit fontScale="77500" lnSpcReduction="20000"/>
          </a:bodyPr>
          <a:lstStyle/>
          <a:p>
            <a:pPr marL="360045" indent="-342265" algn="just">
              <a:spcAft>
                <a:spcPts val="1200"/>
              </a:spcAft>
            </a:pPr>
            <a:r>
              <a:rPr lang="el-GR" b="0" i="0" dirty="0">
                <a:solidFill>
                  <a:srgbClr val="000000"/>
                </a:solidFill>
                <a:effectLst/>
              </a:rPr>
              <a:t>Δεύτερον, όσον αφορά την οικονομία της οδηγίας 2003/96, υπενθυμίζεται ότι, ασφαλώς, η οδηγία δεν αποσκοπεί στη θέσπιση απαλλαγών γενικού χαρακτήρα. </a:t>
            </a:r>
            <a:endParaRPr lang="el-GR" dirty="0">
              <a:solidFill>
                <a:srgbClr val="000000"/>
              </a:solidFill>
            </a:endParaRPr>
          </a:p>
          <a:p>
            <a:pPr marL="360045" indent="-342265" algn="just">
              <a:spcAft>
                <a:spcPts val="1200"/>
              </a:spcAft>
            </a:pPr>
            <a:r>
              <a:rPr lang="el-GR" b="0" i="0" dirty="0">
                <a:solidFill>
                  <a:srgbClr val="000000"/>
                </a:solidFill>
                <a:effectLst/>
              </a:rPr>
              <a:t>Επίσης, δεδομένου ότι στο άρθρο 14, παρ. 1, της οδηγίας 2003/96 απαριθμούνται εξαντλητικά οι υποχρεωτικές απαλλαγές τις οποίες οφείλουν να προβλέπουν τα κράτη μέλη σε σχέση με τη φορολόγηση των ενεργειακών προϊόντων και της ηλεκτρικής ενέργειας οι διατάξεις του </a:t>
            </a:r>
            <a:r>
              <a:rPr lang="el-GR" b="1" i="0" dirty="0">
                <a:solidFill>
                  <a:srgbClr val="000000"/>
                </a:solidFill>
                <a:effectLst/>
              </a:rPr>
              <a:t>δεν μπορούν να ερμηνευθούν διασταλτικώς</a:t>
            </a:r>
            <a:r>
              <a:rPr lang="el-GR" b="0" i="0" dirty="0">
                <a:solidFill>
                  <a:srgbClr val="000000"/>
                </a:solidFill>
                <a:effectLst/>
              </a:rPr>
              <a:t>, ειδάλλως η θεσπιζόμενη με την οδηγία αυτή εναρμονισμένη φορολόγηση </a:t>
            </a:r>
            <a:r>
              <a:rPr lang="el-GR" b="1" i="0" dirty="0">
                <a:solidFill>
                  <a:srgbClr val="000000"/>
                </a:solidFill>
                <a:effectLst/>
              </a:rPr>
              <a:t>θα στερούνταν κάθε πρακτικής αποτελεσματικότητας.</a:t>
            </a:r>
          </a:p>
          <a:p>
            <a:pPr marL="17780" indent="0" algn="just">
              <a:spcAft>
                <a:spcPts val="1200"/>
              </a:spcAft>
              <a:buNone/>
            </a:pPr>
            <a:endParaRPr lang="el-GR" dirty="0"/>
          </a:p>
        </p:txBody>
      </p:sp>
    </p:spTree>
    <p:extLst>
      <p:ext uri="{BB962C8B-B14F-4D97-AF65-F5344CB8AC3E}">
        <p14:creationId xmlns:p14="http://schemas.microsoft.com/office/powerpoint/2010/main" val="10955047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F44E59-317E-430A-8FC3-5BCCD0821744}"/>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CC111A75-1C5D-41D1-9605-423BC4B23728}"/>
              </a:ext>
            </a:extLst>
          </p:cNvPr>
          <p:cNvSpPr>
            <a:spLocks noGrp="1"/>
          </p:cNvSpPr>
          <p:nvPr>
            <p:ph idx="1"/>
          </p:nvPr>
        </p:nvSpPr>
        <p:spPr/>
        <p:txBody>
          <a:bodyPr>
            <a:normAutofit fontScale="92500" lnSpcReduction="20000"/>
          </a:bodyPr>
          <a:lstStyle/>
          <a:p>
            <a:pPr algn="just"/>
            <a:r>
              <a:rPr lang="el-GR" b="0" i="0" dirty="0">
                <a:solidFill>
                  <a:srgbClr val="000000"/>
                </a:solidFill>
                <a:effectLst/>
              </a:rPr>
              <a:t>Ωστόσο, όπως έχει κρίνει το Δικαστήριο, το άρθρο 14, παράγραφος 1, στοιχείο αʹ, πρώτη περίοδος, της οδηγίας 2003/96, καθόσον επιβάλλει στα κράτη μέλη την υποχρεωτική απαλλαγή των ενεργειακών προϊόντων που χρησιμοποιούνται για την παραγωγή ηλεκτρικής ενέργειας, προβλέπει σαφή και απαλλαγμένη αιρέσεων υποχρέωση, οπότε η διάταξη αυτή παρέχει στους ιδιώτες το δικαίωμα να την επικαλούνται απευθείας ενώπιον των εθνικών δικαστηρίων</a:t>
            </a:r>
            <a:endParaRPr lang="el-GR" dirty="0"/>
          </a:p>
        </p:txBody>
      </p:sp>
    </p:spTree>
    <p:extLst>
      <p:ext uri="{BB962C8B-B14F-4D97-AF65-F5344CB8AC3E}">
        <p14:creationId xmlns:p14="http://schemas.microsoft.com/office/powerpoint/2010/main" val="9256101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548356-E1F3-4E9C-B85F-8E4BD9FC2AEA}"/>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26C3B3C9-343F-4267-9C7E-6FF622D5F8A5}"/>
              </a:ext>
            </a:extLst>
          </p:cNvPr>
          <p:cNvSpPr>
            <a:spLocks noGrp="1"/>
          </p:cNvSpPr>
          <p:nvPr>
            <p:ph idx="1"/>
          </p:nvPr>
        </p:nvSpPr>
        <p:spPr/>
        <p:txBody>
          <a:bodyPr>
            <a:normAutofit fontScale="70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Εξάλλου, παρατηρείται ότι, όταν ο νομοθέτης της Ένωσης θέλησε να παράσχει στα κράτη μέλη τη δυνατότητα παρεκκλίσεως από αυτό το καθεστώς υποχρεωτικής απαλλαγής, το προέβλεψε κατά τρόπο ρητό, στο άρθρο 14, παράγραφος 1, στοιχείο αʹ, δεύτερη περίοδος, της οδηγίας 2003/96, κατά το οποίο τα κράτη μέλη μπορούν να φορολογούν τα ενεργειακά προϊόντα που χρησιμοποιούνται για την παραγωγή ηλεκτρικής ενέργειας για λόγους περιβαλλοντικής πολιτικής, </a:t>
            </a:r>
          </a:p>
          <a:p>
            <a:pPr marL="360045" indent="-342265" algn="just">
              <a:spcAft>
                <a:spcPts val="1200"/>
              </a:spcAft>
            </a:pPr>
            <a:r>
              <a:rPr lang="el-GR" b="0" i="0" dirty="0">
                <a:solidFill>
                  <a:srgbClr val="000000"/>
                </a:solidFill>
                <a:effectLst/>
                <a:latin typeface="Open Sans" panose="020B0606030504020204" pitchFamily="34" charset="0"/>
              </a:rPr>
              <a:t>Επομένως, από την οικονομία της οδηγίας 2003/96 προκύπτει ότι η υποχρεωτική απαλλαγή των ενεργειακών προϊόντων που χρησιμοποιούνται για την παραγωγή της ηλεκτρικής ενέργειας κατά το άρθρο 14, παράγραφος 1, στοιχείο αʹ, πρώτη περίοδος, της οδηγίας αυτής επιβάλλεται στα κράτη μέλη άνευ αιρέσεων.</a:t>
            </a:r>
          </a:p>
        </p:txBody>
      </p:sp>
    </p:spTree>
    <p:extLst>
      <p:ext uri="{BB962C8B-B14F-4D97-AF65-F5344CB8AC3E}">
        <p14:creationId xmlns:p14="http://schemas.microsoft.com/office/powerpoint/2010/main" val="9393309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C-31/17</a:t>
            </a:r>
            <a:br>
              <a:rPr lang="el-GR" sz="3200" dirty="0"/>
            </a:br>
            <a:r>
              <a:rPr lang="en-US" sz="3200" dirty="0"/>
              <a:t>CRISTAL UNION </a:t>
            </a:r>
            <a:br>
              <a:rPr lang="en-US" sz="3200" dirty="0"/>
            </a:br>
            <a:r>
              <a:rPr lang="el-GR" sz="3200" dirty="0"/>
              <a:t>ΑΠΟΦΑΣΗ ΤΗΣ 07/03/2018</a:t>
            </a:r>
            <a:endParaRPr lang="en-US" sz="3200" dirty="0"/>
          </a:p>
        </p:txBody>
      </p:sp>
      <p:sp>
        <p:nvSpPr>
          <p:cNvPr id="3" name="Content Placeholder 2"/>
          <p:cNvSpPr>
            <a:spLocks noGrp="1"/>
          </p:cNvSpPr>
          <p:nvPr>
            <p:ph idx="1"/>
          </p:nvPr>
        </p:nvSpPr>
        <p:spPr/>
        <p:txBody>
          <a:bodyPr>
            <a:normAutofit/>
          </a:bodyPr>
          <a:lstStyle/>
          <a:p>
            <a:pPr algn="just"/>
            <a:r>
              <a:rPr lang="el-GR" sz="2800" dirty="0"/>
              <a:t>Το δίκαιο της Ένωσης, όπως προκύπτει, ειδικότερα, από την οδηγία 2012/27/ΕΕ του Ευρωπαϊκού Κοινοβουλίου και του Συμβουλίου, της 25ης Οκτωβρίου 2012, για την </a:t>
            </a:r>
            <a:r>
              <a:rPr lang="el-GR" sz="2800" b="1" dirty="0"/>
              <a:t>ενεργειακή</a:t>
            </a:r>
            <a:r>
              <a:rPr lang="el-GR" sz="2800" dirty="0"/>
              <a:t> </a:t>
            </a:r>
            <a:r>
              <a:rPr lang="el-GR" sz="2800" b="1" dirty="0"/>
              <a:t>απόδοση</a:t>
            </a:r>
            <a:r>
              <a:rPr lang="el-GR" sz="2800" dirty="0"/>
              <a:t>, αποσκοπεί στην προώθηση της συμπαραγωγής βάσει της ζητήσεως για ωφέλιμη θερμότητα στην εσωτερική αγορά της ενέργειας, δεδομένου ότι η συμπαραγωγή υψηλής αποδόσεως προσφέρει σημαντικές δυνατότητες εξοικονομήσεως πρωτογενούς ενέργειας. </a:t>
            </a:r>
            <a:endParaRPr lang="en-US" sz="2800" dirty="0"/>
          </a:p>
        </p:txBody>
      </p:sp>
    </p:spTree>
    <p:extLst>
      <p:ext uri="{BB962C8B-B14F-4D97-AF65-F5344CB8AC3E}">
        <p14:creationId xmlns:p14="http://schemas.microsoft.com/office/powerpoint/2010/main" val="14852308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AF25D7-8FC0-4973-8E8B-60D01C043511}"/>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F98F10A8-2F76-4D83-94D7-EBA452466010}"/>
              </a:ext>
            </a:extLst>
          </p:cNvPr>
          <p:cNvSpPr>
            <a:spLocks noGrp="1"/>
          </p:cNvSpPr>
          <p:nvPr>
            <p:ph idx="1"/>
          </p:nvPr>
        </p:nvSpPr>
        <p:spPr/>
        <p:txBody>
          <a:bodyPr>
            <a:normAutofit fontScale="70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Η ορθότητα της ερμηνείας αυτής δεν κλονίζεται από το άρθρο 15, παράγραφος 1, στοιχείο γʹ, της οδηγίας 2003/96.</a:t>
            </a:r>
          </a:p>
          <a:p>
            <a:pPr marL="360045" indent="-342265" algn="just">
              <a:spcAft>
                <a:spcPts val="1200"/>
              </a:spcAft>
            </a:pPr>
            <a:r>
              <a:rPr lang="el-GR" dirty="0">
                <a:solidFill>
                  <a:srgbClr val="000000"/>
                </a:solidFill>
                <a:latin typeface="Open Sans" panose="020B0606030504020204" pitchFamily="34" charset="0"/>
              </a:rPr>
              <a:t>Πρώτον, διότι τ</a:t>
            </a:r>
            <a:r>
              <a:rPr lang="el-GR" b="0" i="0" dirty="0">
                <a:solidFill>
                  <a:srgbClr val="000000"/>
                </a:solidFill>
                <a:effectLst/>
                <a:latin typeface="Open Sans" panose="020B0606030504020204" pitchFamily="34" charset="0"/>
              </a:rPr>
              <a:t>ο προαιρετικό καθεστώς που προβλέπεται στη διάταξη αυτή, δυνάμει του οποίου τα κράτη μέλη μπορούν να παρέχουν πλήρεις ή μερικές απαλλαγές ή μειώσεις του επιπέδου φορολογίας στα ενεργειακά προϊόντα που χρησιμοποιούνται για τη συνδυασμένη παραγωγή θερμότητας και ηλεκτρικής ενέργειας, δεν μπορεί να αποτελεί στοιχείο αποφασιστικής σημασίας για τον καθορισμό του περιεχομένου των υποχρεωτικών φοροαπαλλαγών κατά το άρθρο 14, παράγραφος 1, της οδηγίας 2003/96</a:t>
            </a:r>
          </a:p>
          <a:p>
            <a:endParaRPr lang="el-GR" dirty="0"/>
          </a:p>
        </p:txBody>
      </p:sp>
    </p:spTree>
    <p:extLst>
      <p:ext uri="{BB962C8B-B14F-4D97-AF65-F5344CB8AC3E}">
        <p14:creationId xmlns:p14="http://schemas.microsoft.com/office/powerpoint/2010/main" val="1829779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ΕΙΣΑΓΩΓΗ</a:t>
            </a:r>
          </a:p>
        </p:txBody>
      </p:sp>
      <p:sp>
        <p:nvSpPr>
          <p:cNvPr id="3" name="2 - Θέση περιεχομένου"/>
          <p:cNvSpPr>
            <a:spLocks noGrp="1"/>
          </p:cNvSpPr>
          <p:nvPr>
            <p:ph idx="1"/>
          </p:nvPr>
        </p:nvSpPr>
        <p:spPr/>
        <p:txBody>
          <a:bodyPr>
            <a:normAutofit lnSpcReduction="10000"/>
          </a:bodyPr>
          <a:lstStyle/>
          <a:p>
            <a:pPr algn="just"/>
            <a:r>
              <a:rPr lang="el-GR" sz="2800" dirty="0"/>
              <a:t>Εξοικονόμηση ενέργειας</a:t>
            </a:r>
            <a:r>
              <a:rPr lang="en-US" sz="2800" dirty="0"/>
              <a:t>:</a:t>
            </a:r>
            <a:r>
              <a:rPr lang="el-GR" sz="2800" dirty="0"/>
              <a:t> ποσότητα εξοικονομούμενης ενέργειας, η οποία προσδιορίζεται με τη μέτρηση ή/και τον κατ’ εκτίμηση υπολογισμό της κατανάλωσης πριν και μετά την υλοποίηση ενός μέτρου βελτίωσης της ενεργειακής απόδοσης, με ταυτόχρονη εξασφάλιση της σταθερότητας των εξωτερικών συνθηκών που επηρεάζουν την ενεργειακή κατανάλωση</a:t>
            </a:r>
          </a:p>
          <a:p>
            <a:pPr algn="just"/>
            <a:r>
              <a:rPr lang="el-GR" sz="2800" dirty="0"/>
              <a:t>ενεργειακή απόδοση: ο λόγος της εκροής επιδόσεων, υπηρεσιών, αγαθών ή ενέργειας προς την εισροή ενέργειας</a:t>
            </a:r>
          </a:p>
          <a:p>
            <a:pPr algn="just"/>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24ADEA-C626-4AB8-9774-5214446B95A1}"/>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9B31A288-9236-4AEC-9474-20A43D52E2A4}"/>
              </a:ext>
            </a:extLst>
          </p:cNvPr>
          <p:cNvSpPr>
            <a:spLocks noGrp="1"/>
          </p:cNvSpPr>
          <p:nvPr>
            <p:ph idx="1"/>
          </p:nvPr>
        </p:nvSpPr>
        <p:spPr/>
        <p:txBody>
          <a:bodyPr>
            <a:normAutofit fontScale="85000" lnSpcReduction="20000"/>
          </a:bodyPr>
          <a:lstStyle/>
          <a:p>
            <a:pPr marL="532130" indent="-514350" algn="just">
              <a:spcAft>
                <a:spcPts val="1200"/>
              </a:spcAft>
            </a:pPr>
            <a:r>
              <a:rPr lang="el-GR" b="0" i="0" dirty="0">
                <a:solidFill>
                  <a:srgbClr val="000000"/>
                </a:solidFill>
                <a:effectLst/>
                <a:latin typeface="Open Sans" panose="020B0606030504020204" pitchFamily="34" charset="0"/>
              </a:rPr>
              <a:t>Συναφώς, υπενθυμίζεται ότι, κατά πάγια νομολογία, οσάκις διάταξη του δικαίου της Ένωσης επιδέχεται </a:t>
            </a:r>
            <a:r>
              <a:rPr lang="el-GR" b="0" i="0" dirty="0" err="1">
                <a:solidFill>
                  <a:srgbClr val="000000"/>
                </a:solidFill>
                <a:effectLst/>
                <a:latin typeface="Open Sans" panose="020B0606030504020204" pitchFamily="34" charset="0"/>
              </a:rPr>
              <a:t>πλείονες</a:t>
            </a:r>
            <a:r>
              <a:rPr lang="el-GR" b="0" i="0" dirty="0">
                <a:solidFill>
                  <a:srgbClr val="000000"/>
                </a:solidFill>
                <a:effectLst/>
                <a:latin typeface="Open Sans" panose="020B0606030504020204" pitchFamily="34" charset="0"/>
              </a:rPr>
              <a:t> ερμηνείες, πρέπει να προτιμάται η ερμηνεία η οποία διασφαλίζει την πρακτική της αποτελεσματικότητα </a:t>
            </a:r>
            <a:r>
              <a:rPr lang="el-GR" dirty="0">
                <a:solidFill>
                  <a:srgbClr val="000000"/>
                </a:solidFill>
                <a:latin typeface="Open Sans" panose="020B0606030504020204" pitchFamily="34" charset="0"/>
              </a:rPr>
              <a:t>αυτής</a:t>
            </a:r>
            <a:endParaRPr lang="el-GR" b="0" i="0" dirty="0">
              <a:solidFill>
                <a:srgbClr val="000000"/>
              </a:solidFill>
              <a:effectLst/>
              <a:latin typeface="Open Sans" panose="020B0606030504020204" pitchFamily="34" charset="0"/>
            </a:endParaRPr>
          </a:p>
          <a:p>
            <a:pPr marL="532130" indent="-514350" algn="just">
              <a:spcAft>
                <a:spcPts val="1200"/>
              </a:spcAft>
            </a:pPr>
            <a:r>
              <a:rPr lang="en-US" dirty="0">
                <a:solidFill>
                  <a:srgbClr val="000000"/>
                </a:solidFill>
                <a:latin typeface="Open Sans" panose="020B0606030504020204" pitchFamily="34" charset="0"/>
              </a:rPr>
              <a:t>T</a:t>
            </a:r>
            <a:r>
              <a:rPr lang="el-GR" b="0" i="0" dirty="0">
                <a:solidFill>
                  <a:srgbClr val="000000"/>
                </a:solidFill>
                <a:effectLst/>
                <a:latin typeface="Open Sans" panose="020B0606030504020204" pitchFamily="34" charset="0"/>
              </a:rPr>
              <a:t>ο άρθρο 14, παράγραφος 1, στοιχείο αʹ, πρώτη περίοδος, της οδηγίας 2003/96 επιβάλλει στα κράτη μέλη την άνευ αιρέσεων υποχρέωση να απαλλάσσουν τα ενεργειακά προϊόντα που χρησιμοποιούνται για την παραγωγή ηλεκτρικής ενέργειας</a:t>
            </a:r>
            <a:endParaRPr lang="el-GR" dirty="0"/>
          </a:p>
        </p:txBody>
      </p:sp>
    </p:spTree>
    <p:extLst>
      <p:ext uri="{BB962C8B-B14F-4D97-AF65-F5344CB8AC3E}">
        <p14:creationId xmlns:p14="http://schemas.microsoft.com/office/powerpoint/2010/main" val="12868434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D00936-5833-4790-B1F7-87163EACDF94}"/>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56CCE0F9-996C-4A55-BA3F-A00BD5533E5B}"/>
              </a:ext>
            </a:extLst>
          </p:cNvPr>
          <p:cNvSpPr>
            <a:spLocks noGrp="1"/>
          </p:cNvSpPr>
          <p:nvPr>
            <p:ph idx="1"/>
          </p:nvPr>
        </p:nvSpPr>
        <p:spPr/>
        <p:txBody>
          <a:bodyPr>
            <a:normAutofit fontScale="70000" lnSpcReduction="20000"/>
          </a:bodyPr>
          <a:lstStyle/>
          <a:p>
            <a:pPr algn="just"/>
            <a:r>
              <a:rPr lang="el-GR" b="0" i="0" dirty="0">
                <a:solidFill>
                  <a:srgbClr val="000000"/>
                </a:solidFill>
                <a:effectLst/>
                <a:latin typeface="Open Sans" panose="020B0606030504020204" pitchFamily="34" charset="0"/>
              </a:rPr>
              <a:t>Επομένως, για να μη χάσει η διάταξη αυτή την πρακτική αποτελεσματικότητά της, το προαιρετικό καθεστώς που προβλέπεται στο άρθρο 15, παράγραφος 1, στοιχείο γʹ, της οδηγίας αυτής μπορεί να έχει μόνον συμπληρωματικό χαρακτήρα, υπό την έννοια ότι παρέχει απλώς στα κράτη μέλη τη δυνατότητα, «προνομιακής μεταχειρίσεως» των ενεργειακών προϊόντων που χρησιμοποιούνται για τη συνδυασμένη παραγωγή θερμότητας και ηλεκτρικής ενέργειας, με τη θέσπιση, προς προώθηση σκοπών περιβαλλοντικής πολιτικής, συγκεκριμένου καθεστώτος που να προβλέπει είτε τη φοροαπαλλαγή των ενεργειακών αυτών προϊόντων είτε τη μείωση του επιπέδου φορολογίας τους, εφόσον το εφαρμοζόμενο επίπεδο φορολογίας εξασφαλίζει την υποχρεωτική απαλλαγή του τμήματος των εν λόγω προϊόντων που χρησιμοποιείται για την παραγωγή ηλεκτρικής ενέργειας.</a:t>
            </a:r>
            <a:endParaRPr lang="el-GR" dirty="0"/>
          </a:p>
        </p:txBody>
      </p:sp>
    </p:spTree>
    <p:extLst>
      <p:ext uri="{BB962C8B-B14F-4D97-AF65-F5344CB8AC3E}">
        <p14:creationId xmlns:p14="http://schemas.microsoft.com/office/powerpoint/2010/main" val="23996988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35E32F-6179-4512-8E42-8E864B2843B4}"/>
              </a:ext>
            </a:extLst>
          </p:cNvPr>
          <p:cNvSpPr>
            <a:spLocks noGrp="1"/>
          </p:cNvSpPr>
          <p:nvPr>
            <p:ph type="title"/>
          </p:nvPr>
        </p:nvSpPr>
        <p:spPr/>
        <p:txBody>
          <a:bodyPr>
            <a:noAutofit/>
          </a:bodyPr>
          <a:lstStyle/>
          <a:p>
            <a:r>
              <a:rPr lang="en-US" sz="2800" dirty="0"/>
              <a:t>C-31/17</a:t>
            </a:r>
            <a:br>
              <a:rPr lang="el-GR" sz="2800" dirty="0"/>
            </a:br>
            <a:r>
              <a:rPr lang="en-US" sz="2800" dirty="0"/>
              <a:t>CRISTAL UNION </a:t>
            </a:r>
            <a:br>
              <a:rPr lang="en-US" sz="2800" dirty="0"/>
            </a:br>
            <a:r>
              <a:rPr lang="el-GR" sz="2800" dirty="0"/>
              <a:t>ΑΠΟΦΑΣΗ ΤΗΣ 07/03/2018</a:t>
            </a:r>
          </a:p>
        </p:txBody>
      </p:sp>
      <p:sp>
        <p:nvSpPr>
          <p:cNvPr id="3" name="Θέση περιεχομένου 2">
            <a:extLst>
              <a:ext uri="{FF2B5EF4-FFF2-40B4-BE49-F238E27FC236}">
                <a16:creationId xmlns:a16="http://schemas.microsoft.com/office/drawing/2014/main" id="{40B40E89-F060-472C-9EF8-E67F7C430A2E}"/>
              </a:ext>
            </a:extLst>
          </p:cNvPr>
          <p:cNvSpPr>
            <a:spLocks noGrp="1"/>
          </p:cNvSpPr>
          <p:nvPr>
            <p:ph idx="1"/>
          </p:nvPr>
        </p:nvSpPr>
        <p:spPr/>
        <p:txBody>
          <a:bodyPr>
            <a:normAutofit lnSpcReduction="10000"/>
          </a:bodyPr>
          <a:lstStyle/>
          <a:p>
            <a:pPr algn="just"/>
            <a:r>
              <a:rPr lang="el-GR" dirty="0"/>
              <a:t>Το άρθρο 14, παράγραφος 1, στοιχείο αʹ έχει την έννοια ότι η κατά τη διάταξη αυτή υποχρεωτική φοροαπαλλαγή έχει εφαρμογή στα ενεργειακά προϊόντα που χρησιμοποιούνται για την παραγωγή ηλεκτρικής ενέργειας όταν τα προϊόντα αυτά χρησιμοποιούνται για τη συνδυασμένη παραγωγή ηλεκτρικής ενέργειας και θερμότητας, κατά το άρθρο 15, παράγραφος 1, στοιχείο γʹ, της οδηγίας αυτής.</a:t>
            </a:r>
          </a:p>
        </p:txBody>
      </p:sp>
    </p:spTree>
    <p:extLst>
      <p:ext uri="{BB962C8B-B14F-4D97-AF65-F5344CB8AC3E}">
        <p14:creationId xmlns:p14="http://schemas.microsoft.com/office/powerpoint/2010/main" val="17561688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Ενεργειακή απόδοση κτιρίων</a:t>
            </a:r>
          </a:p>
        </p:txBody>
      </p:sp>
      <p:sp>
        <p:nvSpPr>
          <p:cNvPr id="3" name="2 - Θέση περιεχομένου"/>
          <p:cNvSpPr>
            <a:spLocks noGrp="1"/>
          </p:cNvSpPr>
          <p:nvPr>
            <p:ph idx="1"/>
          </p:nvPr>
        </p:nvSpPr>
        <p:spPr/>
        <p:txBody>
          <a:bodyPr>
            <a:normAutofit/>
          </a:bodyPr>
          <a:lstStyle/>
          <a:p>
            <a:pPr algn="just"/>
            <a:r>
              <a:rPr lang="el-GR" sz="2800" dirty="0"/>
              <a:t>Οδηγία 2010/31 της 19ης Μαΐου 2010</a:t>
            </a:r>
          </a:p>
          <a:p>
            <a:pPr algn="just">
              <a:buNone/>
            </a:pPr>
            <a:endParaRPr lang="el-GR" sz="2800" dirty="0"/>
          </a:p>
          <a:p>
            <a:pPr algn="just"/>
            <a:r>
              <a:rPr lang="el-GR" sz="2800" dirty="0"/>
              <a:t>Εκδόθηκε από το Ευρωπαϊκό Κοινοβούλιο και το Συμβούλιο</a:t>
            </a:r>
          </a:p>
          <a:p>
            <a:pPr algn="just">
              <a:buNone/>
            </a:pPr>
            <a:endParaRPr lang="el-GR" sz="2800" dirty="0"/>
          </a:p>
          <a:p>
            <a:pPr algn="just"/>
            <a:r>
              <a:rPr lang="el-GR" sz="2800" dirty="0"/>
              <a:t>Τα κτίρια ευθύνονται για το 40 % της συνολικής κατανάλωσης ενέργειας στην Ένωση</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Σημαντικές Ρυθμίσεις</a:t>
            </a:r>
          </a:p>
        </p:txBody>
      </p:sp>
      <p:sp>
        <p:nvSpPr>
          <p:cNvPr id="3" name="2 - Θέση περιεχομένου"/>
          <p:cNvSpPr>
            <a:spLocks noGrp="1"/>
          </p:cNvSpPr>
          <p:nvPr>
            <p:ph idx="1"/>
          </p:nvPr>
        </p:nvSpPr>
        <p:spPr/>
        <p:txBody>
          <a:bodyPr>
            <a:normAutofit/>
          </a:bodyPr>
          <a:lstStyle/>
          <a:p>
            <a:pPr algn="just"/>
            <a:r>
              <a:rPr lang="el-GR" sz="2800" dirty="0"/>
              <a:t>Μεθοδολογία υπολογισμού ενεργειακής απόδοσης των κτιρίων (Άρθρο 3)</a:t>
            </a:r>
          </a:p>
          <a:p>
            <a:pPr algn="just"/>
            <a:r>
              <a:rPr lang="el-GR" sz="2800" dirty="0"/>
              <a:t>Καθορισμός από τα κράτη μέλη ελάχιστων απαιτήσεων ενεργειακής απόδοσης (Συστήματα θέρμανσης και κλιματισμού - Επιθεωρήσεις) (Άρθρα 14-16)</a:t>
            </a:r>
          </a:p>
          <a:p>
            <a:pPr algn="just"/>
            <a:r>
              <a:rPr lang="el-GR" sz="2800" dirty="0"/>
              <a:t>Μπορούν να εξαιρεθούν οι χώροι θρησκευτικής λατρείας αγροτικά κτίρια και κτίρια με επιφάνεια μικρότερη των 50 </a:t>
            </a:r>
            <a:r>
              <a:rPr lang="el-GR" sz="2800" dirty="0" err="1"/>
              <a:t>τ.μ</a:t>
            </a:r>
            <a:r>
              <a:rPr lang="el-GR" sz="2800" dirty="0"/>
              <a:t>. (Άρθρο 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Νέα Κτίρια </a:t>
            </a:r>
          </a:p>
        </p:txBody>
      </p:sp>
      <p:sp>
        <p:nvSpPr>
          <p:cNvPr id="3" name="2 - Θέση περιεχομένου"/>
          <p:cNvSpPr>
            <a:spLocks noGrp="1"/>
          </p:cNvSpPr>
          <p:nvPr>
            <p:ph idx="1"/>
          </p:nvPr>
        </p:nvSpPr>
        <p:spPr/>
        <p:txBody>
          <a:bodyPr>
            <a:normAutofit/>
          </a:bodyPr>
          <a:lstStyle/>
          <a:p>
            <a:pPr algn="just"/>
            <a:r>
              <a:rPr lang="el-GR" sz="2800" dirty="0"/>
              <a:t>Τα κράτη μέλη μεριμνούν ώστε τα νέα κτίρια να πληρούν τις ελάχιστες απαιτήσεις ενεργειακής απόδοσης </a:t>
            </a:r>
          </a:p>
          <a:p>
            <a:pPr algn="just"/>
            <a:r>
              <a:rPr lang="el-GR" sz="2800" dirty="0"/>
              <a:t>Για τα νέα κτίρια τα κράτη μέλη διασφαλίζουν πριν από την έναρξη της κατασκευής ότι έχει μελετηθεί και ληφθεί υπόψη η τεχνική, </a:t>
            </a:r>
            <a:r>
              <a:rPr lang="el-GR" sz="2800" b="1" dirty="0"/>
              <a:t>περιβαλλοντική και οικονομική σκοπιμότητα εγκατάστασης εναλλακτικών συστημάτων υψηλής απόδοσης </a:t>
            </a:r>
            <a:r>
              <a:rPr lang="en-US" sz="2800" b="1" dirty="0"/>
              <a:t>(</a:t>
            </a:r>
            <a:r>
              <a:rPr lang="el-GR" sz="2800" b="1" dirty="0"/>
              <a:t>Άρθρο 6)</a:t>
            </a:r>
          </a:p>
          <a:p>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Υφιστάμενα κτίρια</a:t>
            </a:r>
          </a:p>
        </p:txBody>
      </p:sp>
      <p:sp>
        <p:nvSpPr>
          <p:cNvPr id="3" name="2 - Θέση περιεχομένου"/>
          <p:cNvSpPr>
            <a:spLocks noGrp="1"/>
          </p:cNvSpPr>
          <p:nvPr>
            <p:ph idx="1"/>
          </p:nvPr>
        </p:nvSpPr>
        <p:spPr/>
        <p:txBody>
          <a:bodyPr>
            <a:normAutofit/>
          </a:bodyPr>
          <a:lstStyle/>
          <a:p>
            <a:pPr algn="just"/>
            <a:r>
              <a:rPr lang="el-GR" sz="2800" dirty="0"/>
              <a:t>Τα κράτη μέλη λαμβάνουν όλα τα αναγκαία μέτρα ώστε να εξασφαλισθεί ότι, όταν τα κτίρια υφίστανται ανακαίνιση μεγάλης κλίμακας, η ενεργειακή απόδοση του κτιρίου ή του ανακαινιζόμενου τμήματός του αναβαθμίζονται ώστε να πληρούν τις ελάχιστες απαιτήσεις ενεργειακής απόδοσης (Άρθρο 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Πιστοποιητικά ενεργειακής απόδοσης</a:t>
            </a:r>
            <a:br>
              <a:rPr lang="el-GR" sz="3200" dirty="0"/>
            </a:br>
            <a:endParaRPr lang="el-GR" sz="3200" dirty="0"/>
          </a:p>
        </p:txBody>
      </p:sp>
      <p:sp>
        <p:nvSpPr>
          <p:cNvPr id="3" name="2 - Θέση περιεχομένου"/>
          <p:cNvSpPr>
            <a:spLocks noGrp="1"/>
          </p:cNvSpPr>
          <p:nvPr>
            <p:ph idx="1"/>
          </p:nvPr>
        </p:nvSpPr>
        <p:spPr/>
        <p:txBody>
          <a:bodyPr>
            <a:normAutofit fontScale="92500"/>
          </a:bodyPr>
          <a:lstStyle/>
          <a:p>
            <a:pPr algn="just">
              <a:buNone/>
            </a:pPr>
            <a:r>
              <a:rPr lang="el-GR" sz="3000" dirty="0"/>
              <a:t>Τα κράτη μέλη λαμβάνουν τα απαραίτητα μέτρα για τη θέσπιση συστήματος πιστοποίησης της ενεργειακής απόδοσης των κτιρίων. </a:t>
            </a:r>
          </a:p>
          <a:p>
            <a:pPr algn="just">
              <a:buNone/>
            </a:pPr>
            <a:r>
              <a:rPr lang="el-GR" sz="3000" dirty="0"/>
              <a:t>Το πιστοποιητικό ενεργειακής απόδοσης περιλαμβάνει την ενεργειακή απόδοση του κτιρίου και τιμές αναφοράς, όπως ελάχιστες απαιτήσεις ενεργειακής απόδοσης, ώστε να επιτρέπει στους ιδιοκτήτες ή τους ενοικιαστές του κτιρίου ή της κτιριακής μονάδας να συγκρίνουν και να αξιολογούν την ενεργειακή απόδοσή του (Άρθρα 11 και 12)</a:t>
            </a:r>
          </a:p>
          <a:p>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a:t>
            </a:r>
            <a:endParaRPr lang="en-US" sz="3200" dirty="0"/>
          </a:p>
        </p:txBody>
      </p:sp>
      <p:sp>
        <p:nvSpPr>
          <p:cNvPr id="3" name="Content Placeholder 2"/>
          <p:cNvSpPr>
            <a:spLocks noGrp="1"/>
          </p:cNvSpPr>
          <p:nvPr>
            <p:ph idx="1"/>
          </p:nvPr>
        </p:nvSpPr>
        <p:spPr/>
        <p:txBody>
          <a:bodyPr>
            <a:normAutofit fontScale="92500" lnSpcReduction="20000"/>
          </a:bodyPr>
          <a:lstStyle/>
          <a:p>
            <a:pPr algn="just"/>
            <a:r>
              <a:rPr lang="el-GR" dirty="0"/>
              <a:t>ΣΕΑ: η συμβατική συμφωνία μεταξύ του δικαιούχου και του </a:t>
            </a:r>
            <a:r>
              <a:rPr lang="el-GR" dirty="0" err="1"/>
              <a:t>παρόχου</a:t>
            </a:r>
            <a:r>
              <a:rPr lang="el-GR" dirty="0"/>
              <a:t> μέτρου βελτίωσης της ενεργειακής απόδοσης, η οποία επαληθεύεται και παρακολουθείται καθ’ όλη τη διάρκεια ισχύος της σύμβασης, στο πλαίσιο της οποίας πραγματοποιούνται πληρωμές για επενδύσεις (έργο, προμήθεια ή υπηρεσία) για το μέτρο αυτό, οι οποίες συνδέονται με ένα </a:t>
            </a:r>
            <a:r>
              <a:rPr lang="el-GR" dirty="0" err="1"/>
              <a:t>συμβατικώς</a:t>
            </a:r>
            <a:r>
              <a:rPr lang="el-GR" dirty="0"/>
              <a:t> συμφωνηθέν επίπεδο βελτίωσης της ενεργειακής απόδοσης ή με άλλο συμφωνηθέν κριτήριο ενεργειακής απόδοσης, όπως η εξοικονόμηση χρημάτων.</a:t>
            </a:r>
            <a:endParaRPr lang="en-US" dirty="0"/>
          </a:p>
        </p:txBody>
      </p:sp>
    </p:spTree>
    <p:extLst>
      <p:ext uri="{BB962C8B-B14F-4D97-AF65-F5344CB8AC3E}">
        <p14:creationId xmlns:p14="http://schemas.microsoft.com/office/powerpoint/2010/main" val="6863349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 </a:t>
            </a:r>
            <a:endParaRPr lang="en-US" sz="3200" dirty="0"/>
          </a:p>
        </p:txBody>
      </p:sp>
      <p:sp>
        <p:nvSpPr>
          <p:cNvPr id="3" name="Content Placeholder 2"/>
          <p:cNvSpPr>
            <a:spLocks noGrp="1"/>
          </p:cNvSpPr>
          <p:nvPr>
            <p:ph idx="1"/>
          </p:nvPr>
        </p:nvSpPr>
        <p:spPr/>
        <p:txBody>
          <a:bodyPr>
            <a:normAutofit fontScale="85000" lnSpcReduction="20000"/>
          </a:bodyPr>
          <a:lstStyle/>
          <a:p>
            <a:r>
              <a:rPr lang="el-GR" dirty="0"/>
              <a:t>Πάροχος ΣΕΑ = φυσικό ή νομικό πρόσωπο που παρέχει ενεργειακές υπηρεσίες </a:t>
            </a:r>
          </a:p>
          <a:p>
            <a:pPr algn="just"/>
            <a:r>
              <a:rPr lang="el-GR" dirty="0"/>
              <a:t>Η «ενεργειακή υπηρεσία» είναι η χρησιμότητα που προκύπτει από συνδυασμό ενέργειας με ενεργειακά αποδοτική τεχνολογία ή με δράση η οποία μπορεί να περιλαμβάνει τις εργασίες, τη συντήρηση και τον έλεγχο που απαιτούνται για την παροχή της υπηρεσίας, που παρέχεται βάσει σύμβασης και υπό κανονικές συνθήκες έχει αποδείξει ότι οδηγεί σε επαληθεύσιμη και μετρήσιμη ή εκτιμώμενη βελτίωση της ενεργειακής απόδοσης ή σε εξοικονόμηση πρωτογενούς ενέργειας</a:t>
            </a:r>
            <a:endParaRPr lang="en-US" dirty="0"/>
          </a:p>
        </p:txBody>
      </p:sp>
    </p:spTree>
    <p:extLst>
      <p:ext uri="{BB962C8B-B14F-4D97-AF65-F5344CB8AC3E}">
        <p14:creationId xmlns:p14="http://schemas.microsoft.com/office/powerpoint/2010/main" val="433508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Εισαγωγικά Στοιχεία</a:t>
            </a:r>
          </a:p>
        </p:txBody>
      </p:sp>
      <p:sp>
        <p:nvSpPr>
          <p:cNvPr id="3" name="2 - Θέση περιεχομένου"/>
          <p:cNvSpPr>
            <a:spLocks noGrp="1"/>
          </p:cNvSpPr>
          <p:nvPr>
            <p:ph idx="1"/>
          </p:nvPr>
        </p:nvSpPr>
        <p:spPr/>
        <p:txBody>
          <a:bodyPr>
            <a:normAutofit/>
          </a:bodyPr>
          <a:lstStyle/>
          <a:p>
            <a:r>
              <a:rPr lang="el-GR" sz="2800" dirty="0"/>
              <a:t>ΕΝΕΡΓΕΙΑΚΗ ΑΠΟΔΟΣΗ</a:t>
            </a:r>
          </a:p>
          <a:p>
            <a:r>
              <a:rPr lang="el-GR" sz="2800" dirty="0"/>
              <a:t>Αποτελεί σημαντική προτεραιότητα της ΕΕ</a:t>
            </a:r>
          </a:p>
          <a:p>
            <a:r>
              <a:rPr lang="el-GR" sz="2800" dirty="0"/>
              <a:t>Συμβάλει στην αντιμετώπιση</a:t>
            </a:r>
            <a:endParaRPr lang="en-US" sz="2800" dirty="0"/>
          </a:p>
          <a:p>
            <a:pPr>
              <a:buNone/>
            </a:pPr>
            <a:endParaRPr lang="el-GR" sz="2800" dirty="0"/>
          </a:p>
          <a:p>
            <a:pPr marL="514350" indent="-514350">
              <a:buAutoNum type="arabicPeriod"/>
            </a:pPr>
            <a:r>
              <a:rPr lang="el-GR" sz="2800" dirty="0"/>
              <a:t>Τρέχουσας Οικονομικής Ύφεσης</a:t>
            </a:r>
          </a:p>
          <a:p>
            <a:pPr marL="514350" indent="-514350">
              <a:buAutoNum type="arabicPeriod"/>
            </a:pPr>
            <a:r>
              <a:rPr lang="el-GR" sz="2800" dirty="0"/>
              <a:t>Ενεργειακής Εξάρτησης </a:t>
            </a:r>
          </a:p>
          <a:p>
            <a:pPr marL="514350" indent="-514350">
              <a:buAutoNum type="arabicPeriod"/>
            </a:pPr>
            <a:r>
              <a:rPr lang="el-GR" sz="2800" dirty="0"/>
              <a:t>Κλιματική αλλαγή </a:t>
            </a:r>
          </a:p>
          <a:p>
            <a:pPr marL="514350" indent="-514350">
              <a:buAutoNum type="arabicPeriod"/>
            </a:pPr>
            <a:r>
              <a:rPr lang="el-GR" sz="2800" dirty="0"/>
              <a:t>Ανταγωνιστική αγορά ενέργειας</a:t>
            </a:r>
          </a:p>
          <a:p>
            <a:pPr marL="514350" indent="-514350">
              <a:buAutoNum type="arabicPeriod"/>
            </a:pPr>
            <a:endParaRPr lang="el-GR" sz="2800"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a:t>
            </a:r>
            <a:endParaRPr lang="en-US" sz="3200" dirty="0"/>
          </a:p>
        </p:txBody>
      </p:sp>
      <p:sp>
        <p:nvSpPr>
          <p:cNvPr id="3" name="Content Placeholder 2"/>
          <p:cNvSpPr>
            <a:spLocks noGrp="1"/>
          </p:cNvSpPr>
          <p:nvPr>
            <p:ph idx="1"/>
          </p:nvPr>
        </p:nvSpPr>
        <p:spPr>
          <a:xfrm>
            <a:off x="457200" y="1600200"/>
            <a:ext cx="8229600" cy="5069160"/>
          </a:xfrm>
        </p:spPr>
        <p:txBody>
          <a:bodyPr>
            <a:noAutofit/>
          </a:bodyPr>
          <a:lstStyle/>
          <a:p>
            <a:pPr algn="just"/>
            <a:r>
              <a:rPr lang="el-GR" sz="2400" dirty="0"/>
              <a:t>Η Σύμβαση Ενεργειακής Απόδοσης (ΣΕΑ) είναι έγγραφη καταρτίζεται μεταξύ του τελικού καταναλωτή και της Επιχείρησης Ενεργειακών Υπηρεσιών (ΕΕΥ) και περιλαμβάνει τα τυπικά στοιχεία μιας σύμβασης, όπως προβλέπονται στο ν. 2251/1994 (ΦΕΚ 191 Α`) για την προστασία των καταναλωτών. </a:t>
            </a:r>
          </a:p>
          <a:p>
            <a:pPr algn="just"/>
            <a:r>
              <a:rPr lang="el-GR" sz="2400" dirty="0"/>
              <a:t>Στη ΣΕΑ μπορεί να συμμετέχει και τρίτος, ιδίως τράπεζες ή άλλοι χρηματοδοτικοί οργανισμοί προκειμένου να χρηματοδοτήσουν την παρεχόμενη ενεργειακή υπηρεσία </a:t>
            </a:r>
          </a:p>
          <a:p>
            <a:pPr algn="just"/>
            <a:r>
              <a:rPr lang="el-GR" sz="2400" dirty="0"/>
              <a:t>Στη ΣΕΑ ρυθμίζονται ιδίως τα ακόλουθα: </a:t>
            </a:r>
          </a:p>
          <a:p>
            <a:pPr algn="just"/>
            <a:r>
              <a:rPr lang="el-GR" sz="2400" dirty="0"/>
              <a:t>α) ο σχεδιασμός και η διαχείριση της παρεχόμενης ενεργειακής υπηρεσίας και του ενεργειακού έργου, </a:t>
            </a:r>
          </a:p>
        </p:txBody>
      </p:sp>
    </p:spTree>
    <p:extLst>
      <p:ext uri="{BB962C8B-B14F-4D97-AF65-F5344CB8AC3E}">
        <p14:creationId xmlns:p14="http://schemas.microsoft.com/office/powerpoint/2010/main" val="36363303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Συμβάσεις Ενεργειακής απόδοσης </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t>β) η μεθοδολογία εκτίμησης της εξοικονομούμενης ενέργειας και αποτίμησης του προκύπτοντος συνολικού οικονομικού </a:t>
            </a:r>
          </a:p>
          <a:p>
            <a:pPr algn="just"/>
            <a:r>
              <a:rPr lang="el-GR" sz="2800" dirty="0"/>
              <a:t>γ) η αγορά, εγκατάσταση και θέση σε λειτουργία του απαραίτητου ενεργειακού εξοπλισμού, όπως ηλεκτρομηχανολογικά και ηλεκτρονικά συστήματα, καθώς και τα υλικά κτιριακού κελύφους, σταθερά ή μη, που βελτιώνουν την ενεργειακή απόδοση κατά την τελική χρήση,</a:t>
            </a:r>
          </a:p>
          <a:p>
            <a:pPr algn="just"/>
            <a:r>
              <a:rPr lang="el-GR" sz="2800" dirty="0"/>
              <a:t>δ) η διαχείριση, ο τρόπος λειτουργίας του εξοπλισμού και η συντήρηση του, </a:t>
            </a:r>
          </a:p>
          <a:p>
            <a:pPr algn="just"/>
            <a:r>
              <a:rPr lang="el-GR" sz="2800" dirty="0"/>
              <a:t>ε) το συνολικό κόστος του έργου, το οποίο αποτελείται από το κόστος προμήθειας και εγκατάστασης του απαραίτητου εξοπλισμού, το κόστος λειτουργίας και συντήρησης του, το κόστος χρηματοδότησης και την αμοιβή της ΕΕΥ, </a:t>
            </a:r>
          </a:p>
          <a:p>
            <a:pPr algn="just"/>
            <a:r>
              <a:rPr lang="el-GR" sz="2800" dirty="0"/>
              <a:t>στ) η διαδικασία αποτίμησης του ενεργειακού οφέλους και  </a:t>
            </a:r>
          </a:p>
          <a:p>
            <a:pPr algn="just"/>
            <a:r>
              <a:rPr lang="el-GR" sz="2800" dirty="0"/>
              <a:t>ζ) ο τρόπος και χρόνος αποπληρωμής</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a:t>
            </a:r>
            <a:r>
              <a:rPr lang="el-GR" sz="3200"/>
              <a:t>Ενεργειακής Απόδοσης (ΣΕΑ)</a:t>
            </a:r>
            <a:endParaRPr lang="en-US" sz="3200" dirty="0"/>
          </a:p>
        </p:txBody>
      </p:sp>
      <p:sp>
        <p:nvSpPr>
          <p:cNvPr id="3" name="Content Placeholder 2"/>
          <p:cNvSpPr>
            <a:spLocks noGrp="1"/>
          </p:cNvSpPr>
          <p:nvPr>
            <p:ph idx="1"/>
          </p:nvPr>
        </p:nvSpPr>
        <p:spPr/>
        <p:txBody>
          <a:bodyPr>
            <a:normAutofit fontScale="77500" lnSpcReduction="20000"/>
          </a:bodyPr>
          <a:lstStyle/>
          <a:p>
            <a:pPr algn="just"/>
            <a:r>
              <a:rPr lang="el-GR" dirty="0"/>
              <a:t>Η Σύμβαση Εγγυημένης Απόδοσης έχει τα ακόλουθα βασικά χαρακτηριστικά:</a:t>
            </a:r>
          </a:p>
          <a:p>
            <a:pPr algn="just"/>
            <a:r>
              <a:rPr lang="el-GR" dirty="0"/>
              <a:t>Τη χρηματοδότηση του έργου αναλαμβάνει ο Πελάτης.</a:t>
            </a:r>
          </a:p>
          <a:p>
            <a:pPr algn="just"/>
            <a:r>
              <a:rPr lang="el-GR" dirty="0"/>
              <a:t>Η κυριότητα του εξοπλισμού ανήκει εξ΄ αρχής στον Πελάτη.</a:t>
            </a:r>
          </a:p>
          <a:p>
            <a:pPr algn="just"/>
            <a:r>
              <a:rPr lang="el-GR" dirty="0"/>
              <a:t>Η ΕΕΥ παρέχει εγγυήσεις για ελάχιστα επίπεδα εξοικονόμησης ενέργειας και οικονομικού οφέλους.</a:t>
            </a:r>
          </a:p>
          <a:p>
            <a:pPr algn="just"/>
            <a:r>
              <a:rPr lang="el-GR" dirty="0"/>
              <a:t>Η αμοιβή της ΕΕΥ είναι σταθερή, αλλά σε περίπτωση απόκλισης από τις εγγυήσεις </a:t>
            </a:r>
            <a:r>
              <a:rPr lang="el-GR" dirty="0" err="1"/>
              <a:t>απομειώνεται</a:t>
            </a:r>
            <a:r>
              <a:rPr lang="el-GR" dirty="0"/>
              <a:t>.</a:t>
            </a:r>
          </a:p>
          <a:p>
            <a:pPr algn="just"/>
            <a:r>
              <a:rPr lang="el-GR" dirty="0"/>
              <a:t>Η σύμβαση μπορεί να λυθεί πριν από την προβλεπόμενη διάρκεια σε περίπτωση επίτευξης του συνολικού στόχου.</a:t>
            </a:r>
          </a:p>
        </p:txBody>
      </p:sp>
    </p:spTree>
    <p:extLst>
      <p:ext uri="{BB962C8B-B14F-4D97-AF65-F5344CB8AC3E}">
        <p14:creationId xmlns:p14="http://schemas.microsoft.com/office/powerpoint/2010/main" val="115419186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Συμβάσεις Ενεργειακής Απόδοσης</a:t>
            </a:r>
          </a:p>
        </p:txBody>
      </p:sp>
      <p:sp>
        <p:nvSpPr>
          <p:cNvPr id="3" name="2 - Θέση περιεχομένου"/>
          <p:cNvSpPr>
            <a:spLocks noGrp="1"/>
          </p:cNvSpPr>
          <p:nvPr>
            <p:ph idx="1"/>
          </p:nvPr>
        </p:nvSpPr>
        <p:spPr/>
        <p:txBody>
          <a:bodyPr>
            <a:normAutofit/>
          </a:bodyPr>
          <a:lstStyle/>
          <a:p>
            <a:pPr algn="just"/>
            <a:r>
              <a:rPr lang="el-GR" sz="2800" dirty="0"/>
              <a:t>Η Σύμβαση Διαμοιραζόμενου Οφέλους έχει τα εξής χαρακτηριστικά:</a:t>
            </a:r>
          </a:p>
          <a:p>
            <a:pPr algn="just"/>
            <a:r>
              <a:rPr lang="el-GR" sz="2800" dirty="0"/>
              <a:t>Τη χρηματοδότηση του έργου αναλαμβάνει η ΕΕΥ.</a:t>
            </a:r>
          </a:p>
          <a:p>
            <a:pPr algn="just"/>
            <a:r>
              <a:rPr lang="el-GR" sz="2800" dirty="0"/>
              <a:t>Η κυριότητα του εξοπλισμού περιέρχεται στον Πελάτη με τη λήξη της σύμβασης.</a:t>
            </a:r>
          </a:p>
          <a:p>
            <a:pPr algn="just"/>
            <a:r>
              <a:rPr lang="el-GR" sz="2800" dirty="0"/>
              <a:t>Η ΕΕΥ δεν παρέχει εγγυήσεις για ελάχιστα επίπεδα εξοικονόμησης ενέργειας και οικονομικού οφέλους.</a:t>
            </a:r>
          </a:p>
          <a:p>
            <a:pPr algn="just"/>
            <a:r>
              <a:rPr lang="el-GR" sz="2800" dirty="0"/>
              <a:t>Η αμοιβή της ΕΕΥ είναι ποσοστό του οικονομικού οφέλους από την εκτέλεση του έργου.</a:t>
            </a:r>
            <a:endParaRPr lang="en-US" sz="2800" dirty="0"/>
          </a:p>
          <a:p>
            <a:endParaRPr lang="el-GR"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Συμβάσεις Ενεργειακής Απόδοσης (ΣΕΑ)</a:t>
            </a:r>
            <a:endParaRPr lang="en-US" sz="3200" dirty="0"/>
          </a:p>
        </p:txBody>
      </p:sp>
      <p:sp>
        <p:nvSpPr>
          <p:cNvPr id="3" name="Content Placeholder 2"/>
          <p:cNvSpPr>
            <a:spLocks noGrp="1"/>
          </p:cNvSpPr>
          <p:nvPr>
            <p:ph idx="1"/>
          </p:nvPr>
        </p:nvSpPr>
        <p:spPr/>
        <p:txBody>
          <a:bodyPr>
            <a:normAutofit fontScale="70000" lnSpcReduction="20000"/>
          </a:bodyPr>
          <a:lstStyle/>
          <a:p>
            <a:pPr algn="just"/>
            <a:r>
              <a:rPr lang="el-GR" dirty="0"/>
              <a:t>Η ΕΕΥ υποχρεούται να διασφαλίζει την εξοικονόμηση ενέργειας και το οικονομικό όφελος καθ` όλη τη διάρκεια του συμβατικού χρόνου, η επίτευξη των οποίων επαληθεύεται σε τακτά χρονικά διαστήματα που καθορίζονται επακριβώς στη ΣΕΑ. Αντίθετη συμφωνία των μερών είναι αυτοδικαίως άκυρη.</a:t>
            </a:r>
          </a:p>
          <a:p>
            <a:pPr algn="just"/>
            <a:r>
              <a:rPr lang="el-GR" dirty="0"/>
              <a:t>Σε περίπτωση που το οικονομικό όφελος από την εξοικονόμηση ενέργειας είναι μικρότερο από το συμβατικά καθορισμένο, η ΕΕΥ είναι υποχρεωμένη να καταβάλει στον τελικό καταναλωτή τη διαφορά ή αυτός να καταβάλει οικονομικό αντάλλαγμα μικρότερο από το συμφωνηθέν, υπό τον όρο ότι ο τελευταίος λειτουργεί τον ενεργειακό εξοπλισμό σύμφωνα με τους όρους της μεταξύ τους σύμβασης.</a:t>
            </a:r>
          </a:p>
          <a:p>
            <a:pPr algn="just"/>
            <a:r>
              <a:rPr lang="el-GR" dirty="0"/>
              <a:t>Σε περίπτωση που το οικονομικό όφελος από την εξοικονόμηση ενέργειας υπερβαίνει το συμφωνηθέν, ο τελικός καταναλωτής καρπώνεται το υπερβάλλον, εκτός αν έχει συμφωνηθεί διαφορετικά.</a:t>
            </a:r>
            <a:endParaRPr lang="en-US" dirty="0"/>
          </a:p>
        </p:txBody>
      </p:sp>
    </p:spTree>
    <p:extLst>
      <p:ext uri="{BB962C8B-B14F-4D97-AF65-F5344CB8AC3E}">
        <p14:creationId xmlns:p14="http://schemas.microsoft.com/office/powerpoint/2010/main" val="12529514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ΣΕΑ – ΕΜΠΡΑΓΜΑΤΕΣ ΑΣΦΑΛΕΙΕΣ</a:t>
            </a:r>
            <a:endParaRPr lang="en-US" sz="3200" dirty="0"/>
          </a:p>
        </p:txBody>
      </p:sp>
      <p:sp>
        <p:nvSpPr>
          <p:cNvPr id="3" name="Content Placeholder 2"/>
          <p:cNvSpPr>
            <a:spLocks noGrp="1"/>
          </p:cNvSpPr>
          <p:nvPr>
            <p:ph idx="1"/>
          </p:nvPr>
        </p:nvSpPr>
        <p:spPr/>
        <p:txBody>
          <a:bodyPr>
            <a:normAutofit fontScale="62500" lnSpcReduction="20000"/>
          </a:bodyPr>
          <a:lstStyle/>
          <a:p>
            <a:pPr algn="just"/>
            <a:r>
              <a:rPr lang="el-GR" dirty="0"/>
              <a:t>Επιτρέπεται η σύσταση ενέχυρου, στο πλαίσιο ΣΕΑ, μεταξύ του τελικού καταναλωτή και της ΕΕΥ </a:t>
            </a:r>
            <a:r>
              <a:rPr lang="el-GR" b="1" dirty="0"/>
              <a:t>επί του κινητού ενεργειακού εξοπλισμού</a:t>
            </a:r>
            <a:r>
              <a:rPr lang="el-GR" dirty="0"/>
              <a:t>, κατά τις διατάξεις του Αστικού Κώδικα και </a:t>
            </a:r>
            <a:r>
              <a:rPr lang="el-GR" b="1" dirty="0"/>
              <a:t>χωρίς την παράδοση της κατοχής του πράγματος, κατά τις διατάξεις του ν. 2844/2000 (ΦΕΚ 220 Α`). </a:t>
            </a:r>
          </a:p>
          <a:p>
            <a:pPr algn="just"/>
            <a:r>
              <a:rPr lang="el-GR" dirty="0"/>
              <a:t>Στην περίπτωση αυτή, η έγγραφη συμφωνία του τελικού καταναλωτή ως ενεχυριαστή και της ΕΕΥ, ως </a:t>
            </a:r>
            <a:r>
              <a:rPr lang="el-GR" dirty="0" err="1"/>
              <a:t>ενεχυρούχου</a:t>
            </a:r>
            <a:r>
              <a:rPr lang="el-GR" dirty="0"/>
              <a:t> δανειστή, καταχωρείται στο Δημόσιο βιβλίο του άρθρου 3 του ν. 2844/2000, σύμφωνα με τις ειδικότερες προϋποθέσεις που εκεί ορίζονται, </a:t>
            </a:r>
            <a:r>
              <a:rPr lang="el-GR" dirty="0" err="1"/>
              <a:t>εφαρμοζομένων</a:t>
            </a:r>
            <a:r>
              <a:rPr lang="el-GR" dirty="0"/>
              <a:t> κατά τα λοιπά των διατάξεων του Αστικού Κώδικα.</a:t>
            </a:r>
          </a:p>
          <a:p>
            <a:pPr algn="just"/>
            <a:r>
              <a:rPr lang="el-GR" dirty="0"/>
              <a:t>Σε περίπτωση που η ΕΕΥ αναλάβει </a:t>
            </a:r>
            <a:r>
              <a:rPr lang="el-GR" b="1" dirty="0"/>
              <a:t>την υποχρέωση αγοράς ενεργειακού εξοπλισμού με χρηματοδότηση από τρίτο, </a:t>
            </a:r>
            <a:r>
              <a:rPr lang="el-GR" dirty="0"/>
              <a:t>στο πλαίσιο ΣΕΑ, η απαίτηση του τρίτου για τη χορηγούμενη χρηματοδότηση δύναται να εξασφαλίζεται με τη σύσταση υποθήκης επί του ως άνω εξοπλισμού στην εγκατάσταση του τελικού καταναλωτή και με τη συναίνεση αυτού, σύμφωνα με τις διατάξεις του ν. 4112/1929.</a:t>
            </a:r>
            <a:endParaRPr lang="en-US" dirty="0"/>
          </a:p>
        </p:txBody>
      </p:sp>
    </p:spTree>
    <p:extLst>
      <p:ext uri="{BB962C8B-B14F-4D97-AF65-F5344CB8AC3E}">
        <p14:creationId xmlns:p14="http://schemas.microsoft.com/office/powerpoint/2010/main" val="80242519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 </a:t>
            </a:r>
          </a:p>
        </p:txBody>
      </p:sp>
      <p:sp>
        <p:nvSpPr>
          <p:cNvPr id="3" name="2 - Θέση περιεχομένου"/>
          <p:cNvSpPr>
            <a:spLocks noGrp="1"/>
          </p:cNvSpPr>
          <p:nvPr>
            <p:ph idx="1"/>
          </p:nvPr>
        </p:nvSpPr>
        <p:spPr/>
        <p:txBody>
          <a:bodyPr>
            <a:normAutofit/>
          </a:bodyPr>
          <a:lstStyle/>
          <a:p>
            <a:r>
              <a:rPr lang="el-GR" sz="2800" dirty="0"/>
              <a:t>Η ενεργειακή απόδοση συμβάλλει στην προστασία του περιβάλλοντος</a:t>
            </a:r>
          </a:p>
          <a:p>
            <a:pPr algn="just"/>
            <a:r>
              <a:rPr lang="el-GR" sz="2800" dirty="0"/>
              <a:t>Τα ενεργειακά κτίρια (θέρμανση-κλιματισμός) αποδεσμεύουν λιγότερη ενέργεια και συμβάλλουν στην προστασία του περιβάλλοντος</a:t>
            </a:r>
          </a:p>
          <a:p>
            <a:pPr algn="just"/>
            <a:r>
              <a:rPr lang="el-GR" sz="2800" dirty="0"/>
              <a:t>Η ενεργειακή απόδοση στη Βιομηχανία μειώνει του ρύπους και συμβάλλει στην προστασία του περιβάλλοντος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 </a:t>
            </a:r>
          </a:p>
        </p:txBody>
      </p:sp>
      <p:sp>
        <p:nvSpPr>
          <p:cNvPr id="3" name="2 - Θέση περιεχομένου"/>
          <p:cNvSpPr>
            <a:spLocks noGrp="1"/>
          </p:cNvSpPr>
          <p:nvPr>
            <p:ph idx="1"/>
          </p:nvPr>
        </p:nvSpPr>
        <p:spPr/>
        <p:txBody>
          <a:bodyPr>
            <a:normAutofit/>
          </a:bodyPr>
          <a:lstStyle/>
          <a:p>
            <a:pPr algn="just"/>
            <a:r>
              <a:rPr lang="el-GR" sz="2800" dirty="0"/>
              <a:t>Απαιτείται αποτελεσματικό και τακτικό σύστημα ελέγχου μέσω της έκδοσης ενεργειακών πιστοποιητικών</a:t>
            </a:r>
          </a:p>
          <a:p>
            <a:pPr algn="just"/>
            <a:r>
              <a:rPr lang="el-GR" sz="2800" dirty="0"/>
              <a:t>Ο καταναλωτής μπορεί να ζήσει καλύτερα σε ένα περιβάλλον ενεργειακά αποδοτικό (π.χ. Οι συσκευές αποδεσμεύουν λιγότερη ηλεκτρομαγνητική ακτινοβολία)</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Ερωτήσεις</a:t>
            </a:r>
          </a:p>
        </p:txBody>
      </p:sp>
      <p:sp>
        <p:nvSpPr>
          <p:cNvPr id="3" name="2 - Θέση περιεχομένου"/>
          <p:cNvSpPr>
            <a:spLocks noGrp="1"/>
          </p:cNvSpPr>
          <p:nvPr>
            <p:ph idx="1"/>
          </p:nvPr>
        </p:nvSpPr>
        <p:spPr/>
        <p:txBody>
          <a:bodyPr/>
          <a:lstStyle/>
          <a:p>
            <a:pPr algn="just">
              <a:buNone/>
            </a:pPr>
            <a:r>
              <a:rPr lang="el-GR" sz="2800" dirty="0"/>
              <a:t>1.Πώς συμβάλλει η ενεργειακή απόδοση στην προστασία του περιβάλλοντος</a:t>
            </a:r>
            <a:r>
              <a:rPr lang="en-US" sz="2800" dirty="0"/>
              <a:t>;</a:t>
            </a:r>
            <a:r>
              <a:rPr lang="el-GR" sz="2800" dirty="0"/>
              <a:t> </a:t>
            </a:r>
          </a:p>
          <a:p>
            <a:pPr algn="just">
              <a:buNone/>
            </a:pPr>
            <a:r>
              <a:rPr lang="el-GR" sz="2800" dirty="0"/>
              <a:t>2. Ποια η συμβολή των ενεργειακών ελέγχων και πώς αυτοί πραγματοποιούνται</a:t>
            </a:r>
            <a:r>
              <a:rPr lang="en-US" sz="2800" dirty="0"/>
              <a:t>;</a:t>
            </a:r>
            <a:r>
              <a:rPr lang="el-GR" sz="2800" dirty="0"/>
              <a:t> </a:t>
            </a:r>
          </a:p>
          <a:p>
            <a:pPr algn="just">
              <a:buNone/>
            </a:pPr>
            <a:r>
              <a:rPr lang="el-GR" sz="2800" dirty="0"/>
              <a:t>3.Θεωρείτε ότι η δημιουργία του μετρό στη Θεσσαλονίκη θα συμβάλλει στην προστασία του περιβάλλοντος και στην εξοικονόμηση ενέργειας</a:t>
            </a:r>
            <a:r>
              <a:rPr lang="en-US" sz="2800" dirty="0"/>
              <a:t>;</a:t>
            </a:r>
            <a:endParaRPr lang="el-GR" sz="2800" dirty="0"/>
          </a:p>
          <a:p>
            <a:pPr algn="just">
              <a:buNone/>
            </a:pPr>
            <a:r>
              <a:rPr lang="el-GR" sz="2800" dirty="0"/>
              <a:t>4. Τι γνωρίζετε για την ενεργειακή απόδοση κατά τον ενεργειακό εφοδιασμό</a:t>
            </a:r>
            <a:r>
              <a:rPr lang="en-US" sz="2800" dirty="0"/>
              <a:t>;</a:t>
            </a:r>
            <a:r>
              <a:rPr lang="el-GR" sz="2800" dirty="0"/>
              <a:t>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Ερωτήσεις </a:t>
            </a:r>
          </a:p>
        </p:txBody>
      </p:sp>
      <p:sp>
        <p:nvSpPr>
          <p:cNvPr id="3" name="2 - Θέση περιεχομένου"/>
          <p:cNvSpPr>
            <a:spLocks noGrp="1"/>
          </p:cNvSpPr>
          <p:nvPr>
            <p:ph idx="1"/>
          </p:nvPr>
        </p:nvSpPr>
        <p:spPr/>
        <p:txBody>
          <a:bodyPr>
            <a:normAutofit/>
          </a:bodyPr>
          <a:lstStyle/>
          <a:p>
            <a:pPr>
              <a:buNone/>
            </a:pPr>
            <a:r>
              <a:rPr lang="el-GR" sz="2800" dirty="0"/>
              <a:t>5. Πώς συμβάλλει η ενεργειακή απόδοση των κτιρίων στην προστασία του περιβάλλοντος</a:t>
            </a:r>
            <a:r>
              <a:rPr lang="en-US" sz="2800" dirty="0"/>
              <a:t>;</a:t>
            </a:r>
            <a:endParaRPr lang="el-GR" sz="2800" dirty="0"/>
          </a:p>
          <a:p>
            <a:pPr>
              <a:buNone/>
            </a:pPr>
            <a:r>
              <a:rPr lang="el-GR" sz="2800" dirty="0"/>
              <a:t>6. Πώς διαμορφώνεται ο στόχος της ενεργειακής απόδοσης από τα κράτη μέλη</a:t>
            </a:r>
            <a:r>
              <a:rPr lang="en-US" sz="2800" dirty="0"/>
              <a:t>;</a:t>
            </a:r>
            <a:r>
              <a:rPr lang="el-GR" sz="2800"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Ανακοίνωση Επιτροπής </a:t>
            </a:r>
            <a:r>
              <a:rPr lang="en-US" sz="3200" dirty="0"/>
              <a:t>COM(2014) 520</a:t>
            </a:r>
            <a:endParaRPr lang="el-GR" sz="3200" dirty="0"/>
          </a:p>
        </p:txBody>
      </p:sp>
      <p:sp>
        <p:nvSpPr>
          <p:cNvPr id="3" name="2 - Θέση περιεχομένου"/>
          <p:cNvSpPr>
            <a:spLocks noGrp="1"/>
          </p:cNvSpPr>
          <p:nvPr>
            <p:ph idx="1"/>
          </p:nvPr>
        </p:nvSpPr>
        <p:spPr/>
        <p:txBody>
          <a:bodyPr>
            <a:normAutofit/>
          </a:bodyPr>
          <a:lstStyle/>
          <a:p>
            <a:pPr algn="just"/>
            <a:r>
              <a:rPr lang="el-GR" sz="2800" dirty="0"/>
              <a:t>Παρουσιάστηκε στις 23.07.2014</a:t>
            </a:r>
          </a:p>
          <a:p>
            <a:pPr algn="just"/>
            <a:r>
              <a:rPr lang="el-GR" sz="2800" dirty="0"/>
              <a:t>Συμβολή στη μείωση των εκπομπών ρύπων </a:t>
            </a:r>
            <a:endParaRPr lang="en-US" sz="2800" dirty="0"/>
          </a:p>
          <a:p>
            <a:pPr algn="just"/>
            <a:r>
              <a:rPr lang="el-GR" sz="2800" dirty="0"/>
              <a:t>Συμβολή στη δημιουργία οικονομίας χαμηλών επιπέδων ανθρακούχων εκπομπών</a:t>
            </a:r>
          </a:p>
          <a:p>
            <a:pPr algn="just"/>
            <a:r>
              <a:rPr lang="el-GR" sz="2800" dirty="0"/>
              <a:t>Συμβολή σε ένα ανταγωνιστικό μοντέλο ενεργειακής αγοράς </a:t>
            </a:r>
          </a:p>
          <a:p>
            <a:pPr algn="just"/>
            <a:r>
              <a:rPr lang="el-GR" sz="2800" dirty="0"/>
              <a:t>Στόχος είναι η αποσύνδεση της οικονομικής ανάπτυξης από την κατανάλωση ενέργειας </a:t>
            </a:r>
          </a:p>
          <a:p>
            <a:pPr algn="just"/>
            <a:r>
              <a:rPr lang="el-GR" sz="2800" dirty="0"/>
              <a:t>Αλλαγές στο επιχειρηματικό μοντέλο</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Ενδεικτική Βιβλιογραφία</a:t>
            </a:r>
          </a:p>
        </p:txBody>
      </p:sp>
      <p:sp>
        <p:nvSpPr>
          <p:cNvPr id="3" name="2 - Θέση περιεχομένου"/>
          <p:cNvSpPr>
            <a:spLocks noGrp="1"/>
          </p:cNvSpPr>
          <p:nvPr>
            <p:ph idx="1"/>
          </p:nvPr>
        </p:nvSpPr>
        <p:spPr/>
        <p:txBody>
          <a:bodyPr>
            <a:normAutofit/>
          </a:bodyPr>
          <a:lstStyle/>
          <a:p>
            <a:pPr lvl="0" algn="just"/>
            <a:r>
              <a:rPr lang="el-GR" sz="2000" dirty="0"/>
              <a:t>Ανακοίνωση Επιτροπής </a:t>
            </a:r>
            <a:r>
              <a:rPr lang="en-US" sz="2000" dirty="0"/>
              <a:t>COM</a:t>
            </a:r>
            <a:r>
              <a:rPr lang="el-GR" sz="2000" dirty="0"/>
              <a:t>(2008)72</a:t>
            </a:r>
          </a:p>
          <a:p>
            <a:pPr lvl="0" algn="just"/>
            <a:r>
              <a:rPr lang="el-GR" sz="2000" dirty="0"/>
              <a:t>Ανακοίνωση Επιτροπής </a:t>
            </a:r>
            <a:r>
              <a:rPr lang="en-US" sz="2000" dirty="0"/>
              <a:t>COM</a:t>
            </a:r>
            <a:r>
              <a:rPr lang="el-GR" sz="2000" dirty="0"/>
              <a:t>(2014) 520</a:t>
            </a:r>
          </a:p>
          <a:p>
            <a:pPr lvl="0" algn="just"/>
            <a:r>
              <a:rPr lang="en-US" sz="2000" dirty="0"/>
              <a:t>Georgina </a:t>
            </a:r>
            <a:r>
              <a:rPr lang="en-US" sz="2000" dirty="0" err="1"/>
              <a:t>Crowhurst</a:t>
            </a:r>
            <a:r>
              <a:rPr lang="en-US" sz="2000" dirty="0"/>
              <a:t> and Gareth Phillips, Watson, Farley </a:t>
            </a:r>
            <a:r>
              <a:rPr lang="en-US" sz="2000" b="1" dirty="0"/>
              <a:t>&amp; </a:t>
            </a:r>
            <a:r>
              <a:rPr lang="en-US" sz="2000" dirty="0"/>
              <a:t>Williams LLP, The energy Efficiency  Directive     </a:t>
            </a:r>
            <a:r>
              <a:rPr lang="en-US" sz="2000" dirty="0" err="1"/>
              <a:t>Envtl</a:t>
            </a:r>
            <a:r>
              <a:rPr lang="en-US" sz="2000" dirty="0"/>
              <a:t>. L. Rev. 298 2012</a:t>
            </a:r>
            <a:endParaRPr lang="el-GR" sz="2000" dirty="0"/>
          </a:p>
          <a:p>
            <a:pPr lvl="0" algn="just"/>
            <a:r>
              <a:rPr lang="en-US" sz="2000" dirty="0"/>
              <a:t>The Role of Regulators: Energy Efficiency, David  Nichols,  Pace </a:t>
            </a:r>
            <a:r>
              <a:rPr lang="en-US" sz="2000" dirty="0" err="1"/>
              <a:t>Envtl</a:t>
            </a:r>
            <a:r>
              <a:rPr lang="en-US" sz="2000" dirty="0"/>
              <a:t>. L. Rev. 295 2000-2001</a:t>
            </a:r>
          </a:p>
          <a:p>
            <a:pPr lvl="0" algn="just"/>
            <a:r>
              <a:rPr lang="el-GR" sz="2000" dirty="0"/>
              <a:t>Γ.  </a:t>
            </a:r>
            <a:r>
              <a:rPr lang="el-GR" sz="2000" dirty="0" err="1"/>
              <a:t>Κρεμλής</a:t>
            </a:r>
            <a:r>
              <a:rPr lang="el-GR" sz="2000" dirty="0"/>
              <a:t>, Ενέργεια και Περιβάλλον, Ευρωπαίων Πολιτεία 2009, Τεύχος 3, σελ. 677 </a:t>
            </a:r>
            <a:r>
              <a:rPr lang="el-GR" sz="2000" dirty="0" err="1"/>
              <a:t>επ</a:t>
            </a:r>
            <a:r>
              <a:rPr lang="el-GR" sz="2000" dirty="0"/>
              <a:t>.</a:t>
            </a:r>
          </a:p>
          <a:p>
            <a:pPr lvl="0" algn="just"/>
            <a:r>
              <a:rPr lang="el-GR" sz="2000" dirty="0"/>
              <a:t>Σ. Π. Αργυρόπουλος Εξοικονόμηση Ενέργειας στον κτιριακό τομέα, Ενέργεια και Δίκαιο 2006, Τεύχος 6, σελ 76 </a:t>
            </a:r>
            <a:r>
              <a:rPr lang="el-GR" sz="2000" dirty="0" err="1"/>
              <a:t>επ</a:t>
            </a:r>
            <a:r>
              <a:rPr lang="el-GR" sz="2000" dirty="0"/>
              <a:t>.</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dirty="0"/>
              <a:t>COM2014(520)</a:t>
            </a:r>
            <a:endParaRPr lang="el-GR" sz="3200" dirty="0"/>
          </a:p>
        </p:txBody>
      </p:sp>
      <p:pic>
        <p:nvPicPr>
          <p:cNvPr id="4" name="3 - Θέση περιεχομένου" descr="comnat-COM_2014_0520_FIN.ELL.xhtml.305002.jpg.jpg"/>
          <p:cNvPicPr>
            <a:picLocks noGrp="1" noChangeAspect="1"/>
          </p:cNvPicPr>
          <p:nvPr>
            <p:ph idx="1"/>
          </p:nvPr>
        </p:nvPicPr>
        <p:blipFill>
          <a:blip r:embed="rId2"/>
          <a:stretch>
            <a:fillRect/>
          </a:stretch>
        </p:blipFill>
        <p:spPr>
          <a:xfrm>
            <a:off x="457200" y="1601055"/>
            <a:ext cx="8229600" cy="4524253"/>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ΒΑΣΙΚΑ ΣΤΟΙΧΕΙΑ ΑΝΑΚΟΙΝΩΣΗΣ</a:t>
            </a:r>
          </a:p>
        </p:txBody>
      </p:sp>
      <p:sp>
        <p:nvSpPr>
          <p:cNvPr id="3" name="2 - Θέση περιεχομένου"/>
          <p:cNvSpPr>
            <a:spLocks noGrp="1"/>
          </p:cNvSpPr>
          <p:nvPr>
            <p:ph idx="1"/>
          </p:nvPr>
        </p:nvSpPr>
        <p:spPr/>
        <p:txBody>
          <a:bodyPr>
            <a:normAutofit fontScale="92500"/>
          </a:bodyPr>
          <a:lstStyle/>
          <a:p>
            <a:pPr algn="just">
              <a:buNone/>
            </a:pPr>
            <a:r>
              <a:rPr lang="el-GR" sz="3000" dirty="0"/>
              <a:t>Οφέλη από την ενεργειακή απόδοση</a:t>
            </a:r>
          </a:p>
          <a:p>
            <a:pPr algn="just"/>
            <a:r>
              <a:rPr lang="el-GR" sz="3000" dirty="0"/>
              <a:t>Μείωση της έντασης ενέργειας στη βιομηχανία  κατά σχεδόν 19 % μεταξύ του 2001 και του 2011.</a:t>
            </a:r>
          </a:p>
          <a:p>
            <a:pPr algn="just"/>
            <a:r>
              <a:rPr lang="el-GR" sz="3000" dirty="0"/>
              <a:t>Τα νέα κτίρια καταναλώνουν σήμερα το ήμισυ της ενέργειας που κατανάλωναν τη δεκαετία του 1980</a:t>
            </a:r>
          </a:p>
          <a:p>
            <a:pPr algn="just"/>
            <a:r>
              <a:rPr lang="el-GR" sz="3000" dirty="0"/>
              <a:t>Εγκατάσταση έξυπνων μετρητών ηλεκτρικής ενέργειας και φυσικού αερίου έως το 2020</a:t>
            </a:r>
          </a:p>
          <a:p>
            <a:pPr algn="just"/>
            <a:r>
              <a:rPr lang="el-GR" sz="3000" dirty="0"/>
              <a:t>Αποδοτικότερες συσκευές – Εξοικονόμηση 100 δις ευρώ ετησίως για τους καταναλωτές</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3670</TotalTime>
  <Words>6200</Words>
  <Application>Microsoft Office PowerPoint</Application>
  <PresentationFormat>Προβολή στην οθόνη (4:3)</PresentationFormat>
  <Paragraphs>285</Paragraphs>
  <Slides>70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70</vt:i4>
      </vt:variant>
    </vt:vector>
  </HeadingPairs>
  <TitlesOfParts>
    <vt:vector size="74" baseType="lpstr">
      <vt:lpstr>Arial</vt:lpstr>
      <vt:lpstr>Calibri</vt:lpstr>
      <vt:lpstr>Open Sans</vt:lpstr>
      <vt:lpstr>Θέμα του Office</vt:lpstr>
      <vt:lpstr>ΔΗΜΟΚΡΙΤΕΙΟ ΠΑΝΕΠΙΣΤΗΜΙΟ ΘΡΑΚΗΣ</vt:lpstr>
      <vt:lpstr>Παρουσίαση του PowerPoint</vt:lpstr>
      <vt:lpstr>ΠΛΑΙΣΙΟ ΑΝΑΛΥΣΗΣ</vt:lpstr>
      <vt:lpstr>ΕΙΣΑΓΩΓΗ</vt:lpstr>
      <vt:lpstr>ΕΙΣΑΓΩΓΗ</vt:lpstr>
      <vt:lpstr>Εισαγωγικά Στοιχεία</vt:lpstr>
      <vt:lpstr>Ανακοίνωση Επιτροπής COM(2014) 520</vt:lpstr>
      <vt:lpstr>COM2014(520)</vt:lpstr>
      <vt:lpstr>ΒΑΣΙΚΑ ΣΤΟΙΧΕΙΑ ΑΝΑΚΟΙΝΩΣΗΣ</vt:lpstr>
      <vt:lpstr>Βασικά Στοιχεία Ανακοίνωσης</vt:lpstr>
      <vt:lpstr>Οδηγία 2012/27</vt:lpstr>
      <vt:lpstr> Αντικειμενικό Πεδίο Εφαρμογής (Άρθρο 1)</vt:lpstr>
      <vt:lpstr>Εθνικός Στόχος ενεργειακής απόδοσης (Άρθρο 3)</vt:lpstr>
      <vt:lpstr>Εθνικός Στόχος Ενεργειακής απόδοσης  (Άρθρο 3)</vt:lpstr>
      <vt:lpstr>Εκπόνηση Εθνικών Σχέδιων Δράσης </vt:lpstr>
      <vt:lpstr>Απόδοση κατά τη χρήση ενέργειας(Άρθρα 5-13)</vt:lpstr>
      <vt:lpstr>Απόδοση κατά τη χρήση ενέργειας (Άρθρα 5-13)</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Καθεστώς επιβολής ενεργειακής απόδοσης</vt:lpstr>
      <vt:lpstr>ΣτΕ 123/2020</vt:lpstr>
      <vt:lpstr>ΣτΕ 123/2020</vt:lpstr>
      <vt:lpstr>ΣτΕ 123/2020</vt:lpstr>
      <vt:lpstr>ΣτΕ 123/2020</vt:lpstr>
      <vt:lpstr>ΣτΕ 123/2020</vt:lpstr>
      <vt:lpstr>ΣτΕ 123/2020</vt:lpstr>
      <vt:lpstr>ΣτΕ 123/2020</vt:lpstr>
      <vt:lpstr>Απόδοση κατά τη χρήση ενέργειας (Άρθρα 5-13)</vt:lpstr>
      <vt:lpstr>Απόδοση κατά τη χρήση της ενέργειας  (Άρθρα 4-13)</vt:lpstr>
      <vt:lpstr>Απόδοση κατά τον ενεργειακό εφοδιασμό (Άρθρα 14-15)</vt:lpstr>
      <vt:lpstr>Απόδοση κατά τον ενεργειακό εφοδιασμό (Άρθρα 14-15)</vt:lpstr>
      <vt:lpstr>Οριζόντιες Διατάξεις Άρθρα (Άρθρα16-21)</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C-31/17 CRISTAL UNION  ΑΠΟΦΑΣΗ ΤΗΣ 07/03/2018</vt:lpstr>
      <vt:lpstr>Ενεργειακή απόδοση κτιρίων</vt:lpstr>
      <vt:lpstr>Σημαντικές Ρυθμίσεις</vt:lpstr>
      <vt:lpstr>Νέα Κτίρια </vt:lpstr>
      <vt:lpstr>Υφιστάμενα κτίρια</vt:lpstr>
      <vt:lpstr>Πιστοποιητικά ενεργειακής απόδοσης </vt:lpstr>
      <vt:lpstr>Συμβάσεις Ενεργειακής Απόδοσης (ΣΕΑ)</vt:lpstr>
      <vt:lpstr>Συμβάσεις Ενεργειακής Απόδοσης (ΣΕΑ) </vt:lpstr>
      <vt:lpstr>Συμβάσεις Ενεργειακής Απόδοσης (ΣΕΑ)</vt:lpstr>
      <vt:lpstr>Συμβάσεις Ενεργειακής απόδοσης </vt:lpstr>
      <vt:lpstr>Συμβάσεις Ενεργειακής Απόδοσης (ΣΕΑ)</vt:lpstr>
      <vt:lpstr>Συμβάσεις Ενεργειακής Απόδοσης</vt:lpstr>
      <vt:lpstr>Συμβάσεις Ενεργειακής Απόδοσης (ΣΕΑ)</vt:lpstr>
      <vt:lpstr>ΣΕΑ – ΕΜΠΡΑΓΜΑΤΕΣ ΑΣΦΑΛΕΙΕΣ</vt:lpstr>
      <vt:lpstr>Συμπεράσματα </vt:lpstr>
      <vt:lpstr>Συμπεράσματα </vt:lpstr>
      <vt:lpstr>Ερωτήσεις</vt:lpstr>
      <vt:lpstr>Ερωτήσεις </vt:lpstr>
      <vt:lpstr>Ενδεικτική 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Παναγιωτης</cp:lastModifiedBy>
  <cp:revision>182</cp:revision>
  <dcterms:created xsi:type="dcterms:W3CDTF">2016-02-17T03:06:15Z</dcterms:created>
  <dcterms:modified xsi:type="dcterms:W3CDTF">2024-04-26T15:19:07Z</dcterms:modified>
</cp:coreProperties>
</file>