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6" r:id="rId3"/>
    <p:sldId id="340" r:id="rId4"/>
    <p:sldId id="318" r:id="rId5"/>
    <p:sldId id="320" r:id="rId6"/>
    <p:sldId id="324" r:id="rId7"/>
    <p:sldId id="325" r:id="rId8"/>
    <p:sldId id="326" r:id="rId9"/>
    <p:sldId id="342" r:id="rId10"/>
    <p:sldId id="344" r:id="rId11"/>
    <p:sldId id="34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AD7B4FE-1CC3-4BBD-8E51-9136A9E5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66" y="275139"/>
            <a:ext cx="7766936" cy="879353"/>
          </a:xfrm>
        </p:spPr>
        <p:txBody>
          <a:bodyPr/>
          <a:lstStyle/>
          <a:p>
            <a:pPr algn="l"/>
            <a:r>
              <a:rPr lang="el-GR" sz="4200" b="1" i="1" dirty="0" smtClean="0">
                <a:latin typeface="Comic Sans MS"/>
                <a:cs typeface="Comic Sans MS"/>
              </a:rPr>
              <a:t>Τίτλος διάλεξης</a:t>
            </a:r>
            <a:endParaRPr lang="el-GR" sz="4200" b="1" i="1" dirty="0">
              <a:latin typeface="Comic Sans MS"/>
              <a:cs typeface="Comic Sans M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77899D7-2873-483C-B10A-A1A2BB226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765" y="3288689"/>
            <a:ext cx="9410087" cy="3441034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Προπτυχιακό Πρόγραμμα Σπουδών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Ν06</a:t>
            </a:r>
            <a:r>
              <a:rPr lang="en-US" sz="2000" dirty="0" smtClean="0">
                <a:latin typeface="Comic Sans MS"/>
                <a:cs typeface="Comic Sans MS"/>
              </a:rPr>
              <a:t>9 </a:t>
            </a:r>
            <a:r>
              <a:rPr lang="el-GR" sz="2000" dirty="0" smtClean="0">
                <a:latin typeface="Comic Sans MS"/>
                <a:cs typeface="Comic Sans MS"/>
              </a:rPr>
              <a:t>Οργάνωση εταιρειών αναψυχής και διοργάνωση δρομικών γεγονότων 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  <a:p>
            <a:endParaRPr lang="el-GR" sz="2000" dirty="0">
              <a:latin typeface="Comic Sans MS"/>
              <a:cs typeface="Comic Sans MS"/>
            </a:endParaRPr>
          </a:p>
          <a:p>
            <a:r>
              <a:rPr lang="el-GR" sz="2000" dirty="0" err="1" smtClean="0">
                <a:latin typeface="Comic Sans MS"/>
                <a:cs typeface="Comic Sans MS"/>
              </a:rPr>
              <a:t>Αστραπέλλος</a:t>
            </a:r>
            <a:r>
              <a:rPr lang="el-GR" sz="2000" dirty="0" smtClean="0">
                <a:latin typeface="Comic Sans MS"/>
                <a:cs typeface="Comic Sans MS"/>
              </a:rPr>
              <a:t> Κωνσταντίνος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ΣΕΦΑΑ ΚΟΜΟΤΗΝΗΣ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e-mail: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kastrape@phyed.duth.gr</a:t>
            </a: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EAD7B4FE-1CC3-4BBD-8E51-9136A9E52DB5}"/>
              </a:ext>
            </a:extLst>
          </p:cNvPr>
          <p:cNvSpPr txBox="1">
            <a:spLocks/>
          </p:cNvSpPr>
          <p:nvPr/>
        </p:nvSpPr>
        <p:spPr>
          <a:xfrm>
            <a:off x="436172" y="1684652"/>
            <a:ext cx="9659951" cy="879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 smtClean="0">
                <a:latin typeface="Comic Sans MS"/>
                <a:cs typeface="Comic Sans MS"/>
              </a:rPr>
              <a:t>Διαδικασίες διοργάνωση μιας δρομικής εκδήλωσης</a:t>
            </a:r>
            <a:endParaRPr lang="el-GR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593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874" y="295343"/>
            <a:ext cx="8596668" cy="660521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Comic Sans MS" charset="0"/>
                <a:cs typeface="Comic Sans MS" charset="0"/>
              </a:rPr>
              <a:t>Διάγραμμα εκδήλωσης </a:t>
            </a:r>
            <a:endParaRPr lang="en-GB" sz="3600" dirty="0">
              <a:latin typeface="Comic Sans MS" charset="0"/>
              <a:cs typeface="Comic Sans MS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1557339"/>
            <a:ext cx="11713633" cy="30241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  <a:defRPr/>
            </a:pPr>
            <a:r>
              <a:rPr lang="el-GR" sz="2800" dirty="0" smtClean="0">
                <a:latin typeface="Comic Sans MS" charset="0"/>
                <a:cs typeface="Comic Sans MS" charset="0"/>
              </a:rPr>
              <a:t>Έλεγχος </a:t>
            </a:r>
            <a:r>
              <a:rPr lang="el-GR" sz="2800" dirty="0">
                <a:latin typeface="Comic Sans MS" charset="0"/>
                <a:cs typeface="Comic Sans MS" charset="0"/>
              </a:rPr>
              <a:t>όλων των εξωτερικών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παραγόντων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marL="0" indent="0">
              <a:buNone/>
              <a:defRPr/>
            </a:pPr>
            <a:r>
              <a:rPr lang="el-GR" sz="2800" dirty="0">
                <a:latin typeface="Comic Sans MS" charset="0"/>
                <a:cs typeface="Comic Sans MS" charset="0"/>
              </a:rPr>
              <a:t>πρέπει  να  ειδοποιηθούν  οι  αρχές  εάν  η  εκδήλωση  κάνει  χρήση  εξωτερικών χώρων ή στην περίπτωση που οι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συμμετέχοντες </a:t>
            </a:r>
            <a:r>
              <a:rPr lang="mr-IN" sz="2800" dirty="0" smtClean="0">
                <a:latin typeface="Comic Sans MS" charset="0"/>
                <a:cs typeface="Comic Sans MS" charset="0"/>
              </a:rPr>
              <a:t>–</a:t>
            </a:r>
            <a:r>
              <a:rPr lang="el-GR" sz="2800" dirty="0" smtClean="0">
                <a:latin typeface="Comic Sans MS" charset="0"/>
                <a:cs typeface="Comic Sans MS" charset="0"/>
              </a:rPr>
              <a:t> προσκεκλημένοι </a:t>
            </a:r>
            <a:r>
              <a:rPr lang="mr-IN" sz="2800" dirty="0" smtClean="0">
                <a:latin typeface="Comic Sans MS" charset="0"/>
                <a:cs typeface="Comic Sans MS" charset="0"/>
              </a:rPr>
              <a:t>–</a:t>
            </a:r>
            <a:r>
              <a:rPr lang="el-GR" sz="2800" dirty="0" smtClean="0">
                <a:latin typeface="Comic Sans MS" charset="0"/>
                <a:cs typeface="Comic Sans MS" charset="0"/>
              </a:rPr>
              <a:t> θεατές προσκεκλημένοι </a:t>
            </a:r>
            <a:r>
              <a:rPr lang="el-GR" sz="2800" dirty="0">
                <a:latin typeface="Comic Sans MS" charset="0"/>
                <a:cs typeface="Comic Sans MS" charset="0"/>
              </a:rPr>
              <a:t>είναι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πολλοί</a:t>
            </a:r>
          </a:p>
          <a:p>
            <a:pPr>
              <a:buFont typeface="Wingdings" charset="2"/>
              <a:buChar char="ü"/>
              <a:defRPr/>
            </a:pPr>
            <a:r>
              <a:rPr lang="el-GR" sz="2800" dirty="0" smtClean="0">
                <a:latin typeface="Comic Sans MS" charset="0"/>
                <a:cs typeface="Comic Sans MS" charset="0"/>
              </a:rPr>
              <a:t>Σχεδιασμός προσκλήσεων: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marL="0" indent="0">
              <a:buNone/>
              <a:defRPr/>
            </a:pPr>
            <a:r>
              <a:rPr lang="el-GR" sz="2800" dirty="0">
                <a:latin typeface="Comic Sans MS" charset="0"/>
                <a:cs typeface="Comic Sans MS" charset="0"/>
              </a:rPr>
              <a:t>- είναι η βιτρίνα της εκδήλωσης</a:t>
            </a:r>
          </a:p>
          <a:p>
            <a:pPr marL="0" indent="0">
              <a:buNone/>
              <a:defRPr/>
            </a:pPr>
            <a:r>
              <a:rPr lang="el-GR" sz="2800" dirty="0">
                <a:latin typeface="Comic Sans MS" charset="0"/>
                <a:cs typeface="Comic Sans MS" charset="0"/>
              </a:rPr>
              <a:t>- το σχέδιο πρέπει να είναι ανάλογο της εκδήλωσης</a:t>
            </a:r>
          </a:p>
          <a:p>
            <a:pPr marL="0" indent="0">
              <a:buNone/>
              <a:defRPr/>
            </a:pPr>
            <a:r>
              <a:rPr lang="el-GR" sz="2800" dirty="0">
                <a:latin typeface="Comic Sans MS" charset="0"/>
                <a:cs typeface="Comic Sans MS" charset="0"/>
              </a:rPr>
              <a:t>- απαντά  σε  ερωτήματα  :  ποιος  καλεί,  ποιον  καλεί,  ποιο  το  περιεχόμενο  της εκδήλωσης,  που  θα  πραγματοποιηθεί  η  εκδήλωση,  ημερομηνία  και  ώρα πραγματοποίησης, πρόγραμμα εκδήλωσης και αναγραφή του σκοπού για τον οποίο πραγματοποιείται η εκδήλωση</a:t>
            </a:r>
          </a:p>
          <a:p>
            <a:pPr marL="0" indent="0">
              <a:buNone/>
              <a:defRPr/>
            </a:pPr>
            <a:endParaRPr lang="el-GR" sz="2800" dirty="0">
              <a:latin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405" y="4547195"/>
            <a:ext cx="3603595" cy="23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2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874" y="295343"/>
            <a:ext cx="8596668" cy="660521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Comic Sans MS" charset="0"/>
                <a:cs typeface="Comic Sans MS" charset="0"/>
              </a:rPr>
              <a:t>Διάγραμμα εκδήλωσης </a:t>
            </a:r>
            <a:endParaRPr lang="en-GB" sz="3600" dirty="0">
              <a:latin typeface="Comic Sans MS" charset="0"/>
              <a:cs typeface="Comic Sans MS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1374874"/>
            <a:ext cx="11713633" cy="54831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  <a:defRPr/>
            </a:pPr>
            <a:r>
              <a:rPr lang="el-GR" dirty="0" smtClean="0">
                <a:latin typeface="Comic Sans MS" charset="0"/>
                <a:cs typeface="Comic Sans MS" charset="0"/>
              </a:rPr>
              <a:t>Καθορισμός </a:t>
            </a:r>
            <a:r>
              <a:rPr lang="el-GR" dirty="0">
                <a:latin typeface="Comic Sans MS" charset="0"/>
                <a:cs typeface="Comic Sans MS" charset="0"/>
              </a:rPr>
              <a:t>όλων των τεχνικών </a:t>
            </a:r>
            <a:r>
              <a:rPr lang="el-GR" dirty="0" smtClean="0">
                <a:latin typeface="Comic Sans MS" charset="0"/>
                <a:cs typeface="Comic Sans MS" charset="0"/>
              </a:rPr>
              <a:t>αναγκών </a:t>
            </a:r>
          </a:p>
          <a:p>
            <a:pPr marL="0" indent="0">
              <a:buNone/>
              <a:defRPr/>
            </a:pPr>
            <a:r>
              <a:rPr lang="el-GR" dirty="0">
                <a:latin typeface="Comic Sans MS" charset="0"/>
                <a:cs typeface="Comic Sans MS" charset="0"/>
              </a:rPr>
              <a:t> </a:t>
            </a:r>
            <a:r>
              <a:rPr lang="el-GR" dirty="0" smtClean="0">
                <a:latin typeface="Comic Sans MS" charset="0"/>
                <a:cs typeface="Comic Sans MS" charset="0"/>
              </a:rPr>
              <a:t>- τσιπ δρομέων, χαλί, αψίδα</a:t>
            </a:r>
          </a:p>
          <a:p>
            <a:pPr marL="0" indent="0">
              <a:buNone/>
              <a:defRPr/>
            </a:pPr>
            <a:r>
              <a:rPr lang="el-GR" dirty="0">
                <a:latin typeface="Comic Sans MS" charset="0"/>
                <a:cs typeface="Comic Sans MS" charset="0"/>
              </a:rPr>
              <a:t> </a:t>
            </a:r>
            <a:r>
              <a:rPr lang="el-GR" dirty="0" smtClean="0">
                <a:latin typeface="Comic Sans MS" charset="0"/>
                <a:cs typeface="Comic Sans MS" charset="0"/>
              </a:rPr>
              <a:t>- ηχητικά</a:t>
            </a:r>
          </a:p>
          <a:p>
            <a:pPr marL="0" indent="0">
              <a:buNone/>
              <a:defRPr/>
            </a:pPr>
            <a:endParaRPr lang="el-GR" dirty="0" smtClean="0">
              <a:latin typeface="Comic Sans MS" charset="0"/>
              <a:cs typeface="Comic Sans MS" charset="0"/>
            </a:endParaRPr>
          </a:p>
          <a:p>
            <a:pPr>
              <a:buFont typeface="Wingdings" charset="2"/>
              <a:buChar char="ü"/>
              <a:defRPr/>
            </a:pPr>
            <a:r>
              <a:rPr lang="el-GR" dirty="0" smtClean="0">
                <a:latin typeface="Comic Sans MS"/>
                <a:cs typeface="Comic Sans MS"/>
              </a:rPr>
              <a:t>Χωροταξικός προγραμματισμός </a:t>
            </a:r>
          </a:p>
          <a:p>
            <a:pPr marL="0" indent="0">
              <a:buNone/>
              <a:defRPr/>
            </a:pPr>
            <a:r>
              <a:rPr lang="el-GR" dirty="0" smtClean="0">
                <a:latin typeface="Comic Sans MS"/>
                <a:cs typeface="Comic Sans MS"/>
              </a:rPr>
              <a:t> - Αφετηρία </a:t>
            </a:r>
            <a:r>
              <a:rPr lang="mr-IN" dirty="0" smtClean="0">
                <a:latin typeface="Comic Sans MS"/>
                <a:cs typeface="Comic Sans MS"/>
              </a:rPr>
              <a:t>–</a:t>
            </a:r>
            <a:r>
              <a:rPr lang="el-GR" dirty="0" smtClean="0">
                <a:latin typeface="Comic Sans MS"/>
                <a:cs typeface="Comic Sans MS"/>
              </a:rPr>
              <a:t> τερματισμός</a:t>
            </a:r>
          </a:p>
          <a:p>
            <a:pPr>
              <a:buFont typeface="Wingdings" charset="2"/>
              <a:buChar char="ü"/>
              <a:defRPr/>
            </a:pPr>
            <a:r>
              <a:rPr lang="el-GR" dirty="0" smtClean="0">
                <a:latin typeface="Comic Sans MS"/>
                <a:cs typeface="Comic Sans MS"/>
              </a:rPr>
              <a:t>Αναμνηστικά δώρα</a:t>
            </a:r>
          </a:p>
          <a:p>
            <a:pPr marL="0" indent="0">
              <a:buNone/>
              <a:defRPr/>
            </a:pPr>
            <a:r>
              <a:rPr lang="el-GR" dirty="0" smtClean="0">
                <a:latin typeface="Comic Sans MS"/>
                <a:cs typeface="Comic Sans MS"/>
              </a:rPr>
              <a:t> - Κατηγορίες</a:t>
            </a:r>
          </a:p>
          <a:p>
            <a:pPr marL="0" indent="0">
              <a:buNone/>
              <a:defRPr/>
            </a:pPr>
            <a:endParaRPr lang="el-GR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  <a:defRPr/>
            </a:pPr>
            <a:r>
              <a:rPr lang="el-GR" dirty="0">
                <a:latin typeface="Comic Sans MS"/>
                <a:cs typeface="Comic Sans MS"/>
              </a:rPr>
              <a:t> </a:t>
            </a:r>
            <a:r>
              <a:rPr lang="el-GR" dirty="0" smtClean="0">
                <a:latin typeface="Comic Sans MS"/>
                <a:cs typeface="Comic Sans MS"/>
              </a:rPr>
              <a:t>Διαχείριση </a:t>
            </a:r>
            <a:r>
              <a:rPr lang="el-GR" dirty="0">
                <a:latin typeface="Comic Sans MS"/>
                <a:cs typeface="Comic Sans MS"/>
              </a:rPr>
              <a:t>κρίσεων κατά τη διάρκεια της </a:t>
            </a:r>
            <a:r>
              <a:rPr lang="el-GR" dirty="0" smtClean="0">
                <a:latin typeface="Comic Sans MS"/>
                <a:cs typeface="Comic Sans MS"/>
              </a:rPr>
              <a:t>εκδήλωσης</a:t>
            </a:r>
          </a:p>
          <a:p>
            <a:pPr marL="0" indent="0">
              <a:buNone/>
              <a:defRPr/>
            </a:pPr>
            <a:r>
              <a:rPr lang="el-GR" dirty="0" smtClean="0">
                <a:latin typeface="Comic Sans MS"/>
                <a:cs typeface="Comic Sans MS"/>
              </a:rPr>
              <a:t> - </a:t>
            </a:r>
            <a:r>
              <a:rPr lang="el-GR" dirty="0">
                <a:latin typeface="Comic Sans MS"/>
                <a:cs typeface="Comic Sans MS"/>
              </a:rPr>
              <a:t>διακοπή ρεύματος, κακές καιρικές </a:t>
            </a:r>
            <a:r>
              <a:rPr lang="el-GR" dirty="0" smtClean="0">
                <a:latin typeface="Comic Sans MS"/>
                <a:cs typeface="Comic Sans MS"/>
              </a:rPr>
              <a:t>συνθήκες.............</a:t>
            </a:r>
          </a:p>
          <a:p>
            <a:pPr marL="0" indent="0">
              <a:buNone/>
              <a:defRPr/>
            </a:pPr>
            <a:endParaRPr lang="el-GR" dirty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  <a:defRPr/>
            </a:pPr>
            <a:r>
              <a:rPr lang="el-GR" dirty="0" smtClean="0">
                <a:latin typeface="Comic Sans MS" charset="0"/>
                <a:cs typeface="Comic Sans MS" charset="0"/>
              </a:rPr>
              <a:t>Δημιουργία </a:t>
            </a:r>
            <a:r>
              <a:rPr lang="mr-IN" dirty="0" smtClean="0">
                <a:latin typeface="Comic Sans MS" charset="0"/>
                <a:cs typeface="Comic Sans MS" charset="0"/>
              </a:rPr>
              <a:t>–</a:t>
            </a:r>
            <a:r>
              <a:rPr lang="el-GR" dirty="0" smtClean="0">
                <a:latin typeface="Comic Sans MS" charset="0"/>
                <a:cs typeface="Comic Sans MS" charset="0"/>
              </a:rPr>
              <a:t> δανεισμός ειδικών κατασκευών</a:t>
            </a:r>
          </a:p>
          <a:p>
            <a:pPr marL="0" indent="0">
              <a:buNone/>
              <a:defRPr/>
            </a:pPr>
            <a:r>
              <a:rPr lang="el-GR" dirty="0" smtClean="0">
                <a:latin typeface="Comic Sans MS" charset="0"/>
                <a:cs typeface="Comic Sans MS" charset="0"/>
              </a:rPr>
              <a:t> - εξέδρες</a:t>
            </a:r>
          </a:p>
          <a:p>
            <a:pPr marL="0" indent="0">
              <a:buNone/>
              <a:defRPr/>
            </a:pPr>
            <a:r>
              <a:rPr lang="el-GR" dirty="0">
                <a:latin typeface="Comic Sans MS" charset="0"/>
                <a:cs typeface="Comic Sans MS" charset="0"/>
              </a:rPr>
              <a:t> </a:t>
            </a:r>
            <a:r>
              <a:rPr lang="el-GR" dirty="0" smtClean="0">
                <a:latin typeface="Comic Sans MS" charset="0"/>
                <a:cs typeface="Comic Sans MS" charset="0"/>
              </a:rPr>
              <a:t>- βάθρο νικητών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0"/>
            <a:ext cx="33528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75" y="570317"/>
            <a:ext cx="9338108" cy="10009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latin typeface="Comic Sans MS"/>
                <a:ea typeface="+mj-ea"/>
                <a:cs typeface="Comic Sans MS"/>
              </a:rPr>
              <a:t>Πριν τους αγώνες – διερεύνηση </a:t>
            </a:r>
            <a:r>
              <a:rPr lang="el-GR" sz="3600" dirty="0" err="1" smtClean="0">
                <a:latin typeface="Comic Sans MS"/>
                <a:ea typeface="+mj-ea"/>
                <a:cs typeface="Comic Sans MS"/>
              </a:rPr>
              <a:t>εφικτότητας</a:t>
            </a:r>
            <a:endParaRPr lang="en-GB" sz="3600" dirty="0" smtClean="0">
              <a:latin typeface="Comic Sans MS"/>
              <a:ea typeface="+mj-ea"/>
              <a:cs typeface="Comic Sans MS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" y="1981200"/>
            <a:ext cx="11952817" cy="44719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l-GR" sz="2400" dirty="0">
                <a:latin typeface="Comic Sans MS" charset="0"/>
                <a:cs typeface="Comic Sans MS" charset="0"/>
              </a:rPr>
              <a:t>Οι διοργανωτές πρέπει να εξετάσουν κάθε τι που σχετίζεται με το εγχείρημα της διοργάνωσης, για να καταλήξουν στο κατά πόσο είναι εφικτή η πραγματοποίησή της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i="1" dirty="0">
              <a:latin typeface="Comic Sans MS" charset="0"/>
              <a:cs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Comic Sans MS" charset="0"/>
                <a:cs typeface="Comic Sans MS" charset="0"/>
              </a:rPr>
              <a:t>Ημερομηνία διεξαγωγής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Comic Sans MS" charset="0"/>
                <a:cs typeface="Comic Sans MS" charset="0"/>
              </a:rPr>
              <a:t>Επάρκεια εγκαταστάσεων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Comic Sans MS" charset="0"/>
                <a:cs typeface="Comic Sans MS" charset="0"/>
              </a:rPr>
              <a:t>Οικονομική κάλυψη – κατάρτιση προϋπολογισμού, δημιουργία πλάνου εναλλακτικών πηγών εσόδων</a:t>
            </a:r>
            <a:endParaRPr lang="en-GB" sz="2400" dirty="0">
              <a:latin typeface="Comic Sans MS" charset="0"/>
              <a:cs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Comic Sans MS" charset="0"/>
                <a:cs typeface="Comic Sans MS" charset="0"/>
              </a:rPr>
              <a:t>Προσωπικό (κριτές-διαιτητές, γραμματεία)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Comic Sans MS" charset="0"/>
                <a:cs typeface="Comic Sans MS" charset="0"/>
              </a:rPr>
              <a:t>Μέσα (χρονόμετρα, πίνακες αποτελεσμάτων, </a:t>
            </a:r>
            <a:r>
              <a:rPr lang="el-GR" sz="2400" dirty="0" err="1">
                <a:latin typeface="Comic Sans MS" charset="0"/>
                <a:cs typeface="Comic Sans MS" charset="0"/>
              </a:rPr>
              <a:t>ηλ</a:t>
            </a:r>
            <a:r>
              <a:rPr lang="el-GR" sz="2400" dirty="0">
                <a:latin typeface="Comic Sans MS" charset="0"/>
                <a:cs typeface="Comic Sans MS" charset="0"/>
              </a:rPr>
              <a:t>. υπολογιστές)</a:t>
            </a:r>
            <a:endParaRPr lang="en-GB" sz="2400" dirty="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06" y="5253268"/>
            <a:ext cx="2865593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latin typeface="Comic Sans MS"/>
                <a:ea typeface="+mj-ea"/>
                <a:cs typeface="Comic Sans MS"/>
              </a:rPr>
              <a:t>Πριν τους αγώνες</a:t>
            </a:r>
            <a:endParaRPr lang="en-GB" sz="3600" dirty="0" smtClean="0">
              <a:latin typeface="Comic Sans MS"/>
              <a:ea typeface="+mj-ea"/>
              <a:cs typeface="Comic Sans MS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0305"/>
            <a:ext cx="11835241" cy="5107695"/>
          </a:xfrm>
        </p:spPr>
        <p:txBody>
          <a:bodyPr>
            <a:normAutofit fontScale="32500" lnSpcReduction="20000"/>
          </a:bodyPr>
          <a:lstStyle/>
          <a:p>
            <a:pPr algn="just" eaLnBrk="1" hangingPunct="1"/>
            <a:r>
              <a:rPr lang="el-GR" sz="6000" dirty="0" smtClean="0">
                <a:latin typeface="Comic Sans MS" charset="0"/>
                <a:cs typeface="Comic Sans MS" charset="0"/>
              </a:rPr>
              <a:t> Δημιουργία ομάδα εργασίας (αρχική σύλληψη ιδέας)</a:t>
            </a:r>
          </a:p>
          <a:p>
            <a:pPr algn="just" eaLnBrk="1" hangingPunct="1"/>
            <a:r>
              <a:rPr lang="el-GR" sz="6000" dirty="0" smtClean="0">
                <a:latin typeface="Comic Sans MS"/>
                <a:cs typeface="Comic Sans MS"/>
              </a:rPr>
              <a:t>Επιλογή </a:t>
            </a:r>
            <a:r>
              <a:rPr lang="el-GR" sz="6000" dirty="0">
                <a:latin typeface="Comic Sans MS"/>
                <a:cs typeface="Comic Sans MS"/>
              </a:rPr>
              <a:t>μιας ομάδας που θα αναλάβει την οργάνωση της εκδήλωσης και που τη διακρίνουν τα εξής χαρακτηριστικά</a:t>
            </a:r>
            <a:r>
              <a:rPr lang="el-GR" sz="6000" dirty="0" smtClean="0">
                <a:latin typeface="Comic Sans MS"/>
                <a:cs typeface="Comic Sans MS"/>
              </a:rPr>
              <a:t>:</a:t>
            </a:r>
          </a:p>
          <a:p>
            <a:pPr marL="0" indent="0" algn="just" eaLnBrk="1" hangingPunct="1">
              <a:buNone/>
            </a:pPr>
            <a:r>
              <a:rPr lang="el-GR" sz="6000" dirty="0">
                <a:latin typeface="Comic Sans MS"/>
                <a:cs typeface="Comic Sans MS"/>
              </a:rPr>
              <a:t> </a:t>
            </a:r>
            <a:r>
              <a:rPr lang="el-GR" sz="6000" dirty="0" smtClean="0">
                <a:latin typeface="Comic Sans MS"/>
                <a:cs typeface="Comic Sans MS"/>
              </a:rPr>
              <a:t>- Υπευθυνότητα</a:t>
            </a:r>
          </a:p>
          <a:p>
            <a:pPr marL="0" indent="0" algn="just" eaLnBrk="1" hangingPunct="1">
              <a:buNone/>
            </a:pPr>
            <a:r>
              <a:rPr lang="el-GR" sz="6000" dirty="0">
                <a:latin typeface="Comic Sans MS"/>
                <a:cs typeface="Comic Sans MS"/>
              </a:rPr>
              <a:t> </a:t>
            </a:r>
            <a:r>
              <a:rPr lang="el-GR" sz="6000" dirty="0" smtClean="0">
                <a:latin typeface="Comic Sans MS"/>
                <a:cs typeface="Comic Sans MS"/>
              </a:rPr>
              <a:t>- Ομαδικό πνεύμα</a:t>
            </a:r>
          </a:p>
          <a:p>
            <a:pPr marL="0" indent="0">
              <a:buNone/>
              <a:defRPr/>
            </a:pPr>
            <a:r>
              <a:rPr lang="el-GR" sz="6000" dirty="0" smtClean="0">
                <a:latin typeface="Comic Sans MS"/>
                <a:cs typeface="Comic Sans MS"/>
              </a:rPr>
              <a:t> - Ευσυνειδησία</a:t>
            </a:r>
            <a:endParaRPr lang="el-GR" sz="6000" dirty="0">
              <a:latin typeface="Comic Sans MS"/>
              <a:cs typeface="Comic Sans MS"/>
            </a:endParaRPr>
          </a:p>
          <a:p>
            <a:pPr marL="0" indent="0">
              <a:buNone/>
              <a:defRPr/>
            </a:pPr>
            <a:r>
              <a:rPr lang="el-GR" sz="6000" dirty="0" smtClean="0">
                <a:latin typeface="Comic Sans MS"/>
                <a:cs typeface="Comic Sans MS"/>
              </a:rPr>
              <a:t> - </a:t>
            </a:r>
            <a:r>
              <a:rPr lang="el-GR" sz="6000" dirty="0" err="1">
                <a:latin typeface="Comic Sans MS"/>
                <a:cs typeface="Comic Sans MS"/>
              </a:rPr>
              <a:t>Ο</a:t>
            </a:r>
            <a:r>
              <a:rPr lang="el-GR" sz="6000" dirty="0" err="1" smtClean="0">
                <a:latin typeface="Comic Sans MS"/>
                <a:cs typeface="Comic Sans MS"/>
              </a:rPr>
              <a:t>ργανωτικότητα</a:t>
            </a:r>
            <a:endParaRPr lang="el-GR" sz="6000" dirty="0">
              <a:latin typeface="Comic Sans MS"/>
              <a:cs typeface="Comic Sans MS"/>
            </a:endParaRPr>
          </a:p>
          <a:p>
            <a:pPr algn="just" eaLnBrk="1" hangingPunct="1">
              <a:buFontTx/>
              <a:buChar char="-"/>
            </a:pPr>
            <a:endParaRPr lang="el-GR" sz="6000" dirty="0" smtClean="0">
              <a:latin typeface="Comic Sans MS" charset="0"/>
              <a:cs typeface="Comic Sans MS" charset="0"/>
            </a:endParaRPr>
          </a:p>
          <a:p>
            <a:pPr algn="just" eaLnBrk="1" hangingPunct="1"/>
            <a:r>
              <a:rPr lang="el-GR" sz="6000" dirty="0" smtClean="0">
                <a:latin typeface="Comic Sans MS" charset="0"/>
                <a:cs typeface="Comic Sans MS" charset="0"/>
              </a:rPr>
              <a:t>Επαφές με φορείς συν-διοργάνωσης (δήμος, </a:t>
            </a:r>
            <a:r>
              <a:rPr lang="el-GR" sz="6000" dirty="0" err="1" smtClean="0">
                <a:latin typeface="Comic Sans MS" charset="0"/>
                <a:cs typeface="Comic Sans MS" charset="0"/>
              </a:rPr>
              <a:t>αντιπεριφέρεια</a:t>
            </a:r>
            <a:r>
              <a:rPr lang="el-GR" sz="6000" dirty="0" smtClean="0">
                <a:latin typeface="Comic Sans MS" charset="0"/>
                <a:cs typeface="Comic Sans MS" charset="0"/>
              </a:rPr>
              <a:t>, πανεπιστήμιο)</a:t>
            </a:r>
            <a:endParaRPr lang="el-GR" sz="6000" dirty="0">
              <a:latin typeface="Comic Sans MS" charset="0"/>
              <a:cs typeface="Comic Sans MS" charset="0"/>
            </a:endParaRPr>
          </a:p>
          <a:p>
            <a:pPr algn="just" eaLnBrk="1" hangingPunct="1"/>
            <a:r>
              <a:rPr lang="el-GR" sz="6000" dirty="0" smtClean="0">
                <a:latin typeface="Comic Sans MS" charset="0"/>
                <a:cs typeface="Comic Sans MS" charset="0"/>
              </a:rPr>
              <a:t>Εξασφάλιση υποστήριξης από τις τοπικές αυτοδιοικήσεις</a:t>
            </a:r>
            <a:endParaRPr lang="el-GR" sz="6000" dirty="0">
              <a:latin typeface="Comic Sans MS" charset="0"/>
              <a:cs typeface="Comic Sans MS" charset="0"/>
            </a:endParaRPr>
          </a:p>
          <a:p>
            <a:pPr algn="just"/>
            <a:r>
              <a:rPr lang="el-GR" sz="6000" dirty="0">
                <a:latin typeface="Comic Sans MS" charset="0"/>
                <a:cs typeface="Comic Sans MS" charset="0"/>
              </a:rPr>
              <a:t> Έγκριση διεξαγωγής από τον σχετικό φορέα, ανάλογα με την </a:t>
            </a:r>
            <a:r>
              <a:rPr lang="el-GR" sz="6000" dirty="0" smtClean="0">
                <a:latin typeface="Comic Sans MS" charset="0"/>
                <a:cs typeface="Comic Sans MS" charset="0"/>
              </a:rPr>
              <a:t>εμβέλεια</a:t>
            </a:r>
            <a:endParaRPr lang="el-GR" sz="6000" dirty="0">
              <a:latin typeface="Comic Sans MS" charset="0"/>
              <a:cs typeface="Comic Sans MS" charset="0"/>
            </a:endParaRPr>
          </a:p>
          <a:p>
            <a:pPr algn="just"/>
            <a:r>
              <a:rPr lang="el-GR" sz="6000" dirty="0" smtClean="0">
                <a:latin typeface="Comic Sans MS" charset="0"/>
                <a:cs typeface="Comic Sans MS" charset="0"/>
              </a:rPr>
              <a:t> </a:t>
            </a:r>
            <a:r>
              <a:rPr lang="el-GR" sz="6000" dirty="0">
                <a:latin typeface="Comic Sans MS" charset="0"/>
                <a:cs typeface="Comic Sans MS" charset="0"/>
              </a:rPr>
              <a:t>Εξασφάλιση της αθλητικής εγκατάστασης από την επιτροπή </a:t>
            </a:r>
            <a:r>
              <a:rPr lang="el-GR" sz="6000" dirty="0" smtClean="0">
                <a:latin typeface="Comic Sans MS" charset="0"/>
                <a:cs typeface="Comic Sans MS" charset="0"/>
              </a:rPr>
              <a:t>διοίκησης</a:t>
            </a:r>
            <a:endParaRPr lang="el-GR" sz="6000" dirty="0">
              <a:latin typeface="Comic Sans MS" charset="0"/>
              <a:cs typeface="Comic Sans MS" charset="0"/>
            </a:endParaRPr>
          </a:p>
          <a:p>
            <a:pPr algn="just"/>
            <a:r>
              <a:rPr lang="el-GR" sz="6000" dirty="0" smtClean="0">
                <a:latin typeface="Comic Sans MS" charset="0"/>
                <a:cs typeface="Comic Sans MS" charset="0"/>
              </a:rPr>
              <a:t> </a:t>
            </a:r>
            <a:r>
              <a:rPr lang="el-GR" sz="6000" dirty="0">
                <a:latin typeface="Comic Sans MS" charset="0"/>
                <a:cs typeface="Comic Sans MS" charset="0"/>
              </a:rPr>
              <a:t>Εξασφάλιση υποστήριξης από υπηρεσίες (αστυνομία, νοσοκομείο)</a:t>
            </a:r>
            <a:endParaRPr lang="en-GB" sz="6000" dirty="0">
              <a:latin typeface="Comic Sans MS" charset="0"/>
              <a:cs typeface="Comic Sans MS" charset="0"/>
            </a:endParaRPr>
          </a:p>
          <a:p>
            <a:pPr algn="just"/>
            <a:endParaRPr lang="el-GR" sz="2800" dirty="0">
              <a:latin typeface="Comic Sans MS" charset="0"/>
              <a:cs typeface="Comic Sans MS" charset="0"/>
            </a:endParaRPr>
          </a:p>
          <a:p>
            <a:pPr algn="just"/>
            <a:endParaRPr lang="el-GR" sz="2800" dirty="0">
              <a:latin typeface="Comic Sans MS" charset="0"/>
              <a:cs typeface="Comic Sans MS" charset="0"/>
            </a:endParaRPr>
          </a:p>
          <a:p>
            <a:pPr marL="0" indent="0" algn="just" eaLnBrk="1" hangingPunct="1">
              <a:buNone/>
            </a:pPr>
            <a:endParaRPr lang="el-GR" sz="2800" dirty="0" smtClean="0">
              <a:latin typeface="Comic Sans MS" charset="0"/>
              <a:cs typeface="Comic Sans MS" charset="0"/>
            </a:endParaRPr>
          </a:p>
          <a:p>
            <a:pPr marL="0" indent="0" algn="just" eaLnBrk="1" hangingPunct="1">
              <a:buNone/>
            </a:pPr>
            <a:endParaRPr lang="el-GR" sz="2800" dirty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0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37" y="194452"/>
            <a:ext cx="10972800" cy="1143000"/>
          </a:xfrm>
        </p:spPr>
        <p:txBody>
          <a:bodyPr/>
          <a:lstStyle/>
          <a:p>
            <a:pPr eaLnBrk="1" hangingPunct="1"/>
            <a:r>
              <a:rPr lang="el-GR" sz="3200" dirty="0">
                <a:latin typeface="Comic Sans MS" charset="0"/>
                <a:cs typeface="Comic Sans MS" charset="0"/>
              </a:rPr>
              <a:t>Γιατί ένας φορέας θα ενδιαφερθεί να στηρίξει </a:t>
            </a:r>
            <a:r>
              <a:rPr lang="el-GR" sz="3200" dirty="0" smtClean="0">
                <a:latin typeface="Comic Sans MS" charset="0"/>
                <a:cs typeface="Comic Sans MS" charset="0"/>
              </a:rPr>
              <a:t/>
            </a:r>
            <a:br>
              <a:rPr lang="el-GR" sz="3200" dirty="0" smtClean="0">
                <a:latin typeface="Comic Sans MS" charset="0"/>
                <a:cs typeface="Comic Sans MS" charset="0"/>
              </a:rPr>
            </a:br>
            <a:r>
              <a:rPr lang="el-GR" sz="3200" dirty="0" smtClean="0">
                <a:latin typeface="Comic Sans MS" charset="0"/>
                <a:cs typeface="Comic Sans MS" charset="0"/>
              </a:rPr>
              <a:t>τη </a:t>
            </a:r>
            <a:r>
              <a:rPr lang="el-GR" sz="3200" dirty="0">
                <a:latin typeface="Comic Sans MS" charset="0"/>
                <a:cs typeface="Comic Sans MS" charset="0"/>
              </a:rPr>
              <a:t>διεξαγωγή </a:t>
            </a:r>
            <a:r>
              <a:rPr lang="el-GR" sz="3200" dirty="0" smtClean="0">
                <a:latin typeface="Comic Sans MS" charset="0"/>
                <a:cs typeface="Comic Sans MS" charset="0"/>
              </a:rPr>
              <a:t>του αγώνα</a:t>
            </a:r>
            <a:endParaRPr lang="en-GB" sz="3200" dirty="0">
              <a:latin typeface="Comic Sans MS" charset="0"/>
              <a:cs typeface="Comic Sans MS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2143126"/>
            <a:ext cx="11713633" cy="4525963"/>
          </a:xfrm>
        </p:spPr>
        <p:txBody>
          <a:bodyPr/>
          <a:lstStyle/>
          <a:p>
            <a:pPr algn="just" eaLnBrk="1" hangingPunct="1"/>
            <a:r>
              <a:rPr lang="el-GR" sz="2400" b="1" dirty="0">
                <a:latin typeface="Comic Sans MS" charset="0"/>
                <a:cs typeface="Comic Sans MS" charset="0"/>
              </a:rPr>
              <a:t>Άμεσα οφέλη</a:t>
            </a:r>
            <a:r>
              <a:rPr lang="el-GR" sz="2400" dirty="0">
                <a:latin typeface="Comic Sans MS" charset="0"/>
                <a:cs typeface="Comic Sans MS" charset="0"/>
              </a:rPr>
              <a:t> – πωλήσεις των τοπικών επιχειρήσεων σε συμμετέχοντες και θεατές (διαμονή, διατροφή, αναμνηστικά αντικείμενα, τοπικά προϊόντα κτλ)</a:t>
            </a:r>
          </a:p>
          <a:p>
            <a:pPr algn="just" eaLnBrk="1" hangingPunct="1"/>
            <a:r>
              <a:rPr lang="el-GR" sz="2400" b="1" dirty="0">
                <a:latin typeface="Comic Sans MS" charset="0"/>
                <a:cs typeface="Comic Sans MS" charset="0"/>
              </a:rPr>
              <a:t>Έμμεσα οφέλη</a:t>
            </a:r>
            <a:r>
              <a:rPr lang="el-GR" sz="2400" dirty="0">
                <a:latin typeface="Comic Sans MS" charset="0"/>
                <a:cs typeface="Comic Sans MS" charset="0"/>
              </a:rPr>
              <a:t> – ευκαιρίες εργασίας μελών τοπικής κοινωνίας</a:t>
            </a:r>
            <a:r>
              <a:rPr lang="en-US" sz="2400" dirty="0">
                <a:latin typeface="Comic Sans MS" charset="0"/>
                <a:cs typeface="Comic Sans MS" charset="0"/>
              </a:rPr>
              <a:t> – </a:t>
            </a:r>
            <a:r>
              <a:rPr lang="el-GR" sz="2400" dirty="0">
                <a:latin typeface="Comic Sans MS" charset="0"/>
                <a:cs typeface="Comic Sans MS" charset="0"/>
              </a:rPr>
              <a:t>εμπλοκή τοπικής κοινωνίας στη διοργάνωση (εγκαταστάσεις, προμήθειες)</a:t>
            </a:r>
          </a:p>
          <a:p>
            <a:pPr algn="just" eaLnBrk="1" hangingPunct="1"/>
            <a:r>
              <a:rPr lang="el-GR" sz="2400" b="1" dirty="0">
                <a:latin typeface="Comic Sans MS" charset="0"/>
                <a:cs typeface="Comic Sans MS" charset="0"/>
              </a:rPr>
              <a:t>Άυλα οφέλη</a:t>
            </a:r>
            <a:r>
              <a:rPr lang="el-GR" sz="2400" dirty="0">
                <a:latin typeface="Comic Sans MS" charset="0"/>
                <a:cs typeface="Comic Sans MS" charset="0"/>
              </a:rPr>
              <a:t> – προβολή, δημοσιότητα τόπου, τοπική αίσθηση υπερηφάνειας των κατοίκων, βελτίωση ποιότητας ζωής, παρότρυνση των παιδιών της περιοχής να ασχοληθούν με τον αθλητισμό</a:t>
            </a:r>
            <a:endParaRPr lang="en-GB" sz="2400" dirty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5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Πριν τον αγώνα – προετοιμασία </a:t>
            </a:r>
            <a:endParaRPr lang="en-GB" sz="3600" dirty="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848" y="1891207"/>
            <a:ext cx="8596668" cy="4676567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l-GR" sz="2400" b="1" dirty="0">
                <a:latin typeface="Comic Sans MS" charset="0"/>
                <a:cs typeface="Comic Sans MS" charset="0"/>
              </a:rPr>
              <a:t>Ανάληψη ευθυνών (ποιος κάνει τι)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l-GR" sz="2400" b="1" dirty="0">
              <a:latin typeface="Comic Sans MS" charset="0"/>
              <a:cs typeface="Comic Sans MS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l-GR" sz="2400" dirty="0">
                <a:latin typeface="Comic Sans MS" charset="0"/>
                <a:cs typeface="Comic Sans MS" charset="0"/>
              </a:rPr>
              <a:t>Επιτροπές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l-GR" sz="2400" u="sng" dirty="0">
                <a:latin typeface="Comic Sans MS" charset="0"/>
                <a:cs typeface="Comic Sans MS" charset="0"/>
              </a:rPr>
              <a:t>Επίτιμη οργανωτική επιτροπή</a:t>
            </a:r>
            <a:r>
              <a:rPr lang="el-GR" sz="2400" dirty="0">
                <a:latin typeface="Comic Sans MS" charset="0"/>
                <a:cs typeface="Comic Sans MS" charset="0"/>
              </a:rPr>
              <a:t> (βουλευτής,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δήμαρχος, </a:t>
            </a:r>
            <a:r>
              <a:rPr lang="el-GR" sz="2400" dirty="0">
                <a:latin typeface="Comic Sans MS" charset="0"/>
                <a:cs typeface="Comic Sans MS" charset="0"/>
              </a:rPr>
              <a:t>παλαίμαχοι αθλητές, πρύτανης)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l-GR" sz="2400" u="sng" dirty="0">
                <a:latin typeface="Comic Sans MS" charset="0"/>
                <a:cs typeface="Comic Sans MS" charset="0"/>
              </a:rPr>
              <a:t>Οργανωτική επιτροπή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(μονός </a:t>
            </a:r>
            <a:r>
              <a:rPr lang="el-GR" sz="2400" dirty="0">
                <a:latin typeface="Comic Sans MS" charset="0"/>
                <a:cs typeface="Comic Sans MS" charset="0"/>
              </a:rPr>
              <a:t>αριθμός ατόμων, συνολικά υπεύθυνη και οικονομικά υπόλογη)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l-GR" sz="2400" u="sng" dirty="0">
                <a:latin typeface="Comic Sans MS" charset="0"/>
                <a:cs typeface="Comic Sans MS" charset="0"/>
              </a:rPr>
              <a:t>Εκτελεστική επιτροπή</a:t>
            </a:r>
            <a:r>
              <a:rPr lang="el-GR" sz="2400" dirty="0">
                <a:latin typeface="Comic Sans MS" charset="0"/>
                <a:cs typeface="Comic Sans MS" charset="0"/>
              </a:rPr>
              <a:t> (επωμίζεται την καθημερινή μέριμνα των οργανωτικών θεμάτων, αποφασίζει άμεσα για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θέματα υλοποίησης του αγώνα)</a:t>
            </a:r>
            <a:endParaRPr lang="en-GB" sz="2400" u="sng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0"/>
            <a:ext cx="3771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115888"/>
            <a:ext cx="10462684" cy="927100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Προσδιορισμός απόστασης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43934" y="1484314"/>
            <a:ext cx="11952817" cy="1520825"/>
          </a:xfrm>
        </p:spPr>
        <p:txBody>
          <a:bodyPr/>
          <a:lstStyle/>
          <a:p>
            <a:pPr algn="just" eaLnBrk="1" hangingPunct="1"/>
            <a:r>
              <a:rPr lang="el-GR" sz="2800" dirty="0">
                <a:latin typeface="Comic Sans MS" charset="0"/>
                <a:cs typeface="Comic Sans MS" charset="0"/>
              </a:rPr>
              <a:t>Ανάλογη με τις ικανότητες των συμμετεχόντων</a:t>
            </a:r>
          </a:p>
          <a:p>
            <a:pPr algn="just" eaLnBrk="1" hangingPunct="1"/>
            <a:r>
              <a:rPr lang="el-GR" sz="2800" dirty="0">
                <a:latin typeface="Comic Sans MS" charset="0"/>
                <a:cs typeface="Comic Sans MS" charset="0"/>
              </a:rPr>
              <a:t>Μαραθώνιος, </a:t>
            </a:r>
            <a:r>
              <a:rPr lang="el-GR" sz="2800" dirty="0" err="1">
                <a:latin typeface="Comic Sans MS" charset="0"/>
                <a:cs typeface="Comic Sans MS" charset="0"/>
              </a:rPr>
              <a:t>ημι</a:t>
            </a:r>
            <a:r>
              <a:rPr lang="el-GR" sz="2800" dirty="0">
                <a:latin typeface="Comic Sans MS" charset="0"/>
                <a:cs typeface="Comic Sans MS" charset="0"/>
              </a:rPr>
              <a:t>-μαραθώνιος, 10χλμ., λαϊκός δρόμος, παιδικοί αγώνες</a:t>
            </a:r>
          </a:p>
          <a:p>
            <a:pPr eaLnBrk="1" hangingPunct="1">
              <a:buFontTx/>
              <a:buNone/>
            </a:pPr>
            <a:endParaRPr lang="en-GB" sz="2800" dirty="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283887"/>
            <a:ext cx="5880100" cy="3574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300"/>
            <a:ext cx="6007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1143000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Προσδιορισμός συμμετεχόντων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1498371"/>
            <a:ext cx="11713633" cy="4525962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Μαζικό γεγονός = ανοιχτή συμμετοχή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Κατηγορίες (άνδρες –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γυναίκες)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Ηλικιακή κατάταξη σε κατηγορίες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(20</a:t>
            </a:r>
            <a:r>
              <a:rPr lang="el-GR" sz="2800" dirty="0">
                <a:latin typeface="Comic Sans MS" charset="0"/>
                <a:cs typeface="Comic Sans MS" charset="0"/>
              </a:rPr>
              <a:t>-30, 31-40, 41-5-, 51-60, 60+)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Άτομα με ειδικές ανάγκες,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κατηγορίες ανάλογα </a:t>
            </a:r>
            <a:r>
              <a:rPr lang="el-GR" sz="2800" dirty="0">
                <a:latin typeface="Comic Sans MS" charset="0"/>
                <a:cs typeface="Comic Sans MS" charset="0"/>
              </a:rPr>
              <a:t>με τις ιδιαιτερότητές τους</a:t>
            </a:r>
            <a:endParaRPr lang="en-GB" sz="2800" dirty="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176" y="4460116"/>
            <a:ext cx="3596824" cy="23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1143000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Προσδιορισμός της διαδρομής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16837" y="2231226"/>
            <a:ext cx="9589131" cy="4525962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Διαδρομή «κλειστή» ή «ανοιχτή»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Γύρος πόλης (πρέπει να περνάει από αξιοθέατα, πάρκα, διατηρητέα κτίρια)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Εκκίνηση από ένα σημείο ή από πολλαπλά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Τερματισμός ο ίδιος (συνήθως στο κέντρο της πόλης)</a:t>
            </a:r>
            <a:endParaRPr lang="en-GB" sz="2800" dirty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Προετοιμασία της διαδρομής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1557339"/>
            <a:ext cx="11713633" cy="30241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Πιθανές διαδρομές 2-3-4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Καταγραφή πιθανών διαδρομών</a:t>
            </a: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«Εξέταση» πιθανών διαδρομών</a:t>
            </a: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Πιθανά εμπόδια</a:t>
            </a: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Ενημέρωση άμεσα εμπλεκόμενων με τη διαδρομή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Απόρριψη και τελική επιλογή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0"/>
            <a:ext cx="33655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63550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8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9706</TotalTime>
  <Words>628</Words>
  <Application>Microsoft Macintosh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Όψη</vt:lpstr>
      <vt:lpstr>Τίτλος διάλεξης</vt:lpstr>
      <vt:lpstr>Πριν τους αγώνες – διερεύνηση εφικτότητας</vt:lpstr>
      <vt:lpstr>Πριν τους αγώνες</vt:lpstr>
      <vt:lpstr>Γιατί ένας φορέας θα ενδιαφερθεί να στηρίξει  τη διεξαγωγή του αγώνα</vt:lpstr>
      <vt:lpstr>Πριν τον αγώνα – προετοιμασία </vt:lpstr>
      <vt:lpstr>Προσδιορισμός απόστασης</vt:lpstr>
      <vt:lpstr>Προσδιορισμός συμμετεχόντων</vt:lpstr>
      <vt:lpstr>Προσδιορισμός της διαδρομής</vt:lpstr>
      <vt:lpstr>Προετοιμασία της διαδρομής</vt:lpstr>
      <vt:lpstr>Διάγραμμα εκδήλωσης </vt:lpstr>
      <vt:lpstr>Διάγραμμα εκδήλωσης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Μάρκετινγκ του αθλητισμού &amp; της αναψυχής.</dc:title>
  <dc:creator>Κριτής</dc:creator>
  <cp:lastModifiedBy>KONSTANTINOS</cp:lastModifiedBy>
  <cp:revision>58</cp:revision>
  <dcterms:created xsi:type="dcterms:W3CDTF">2019-10-25T08:52:21Z</dcterms:created>
  <dcterms:modified xsi:type="dcterms:W3CDTF">2021-05-17T15:03:00Z</dcterms:modified>
</cp:coreProperties>
</file>