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4" r:id="rId6"/>
    <p:sldId id="262" r:id="rId7"/>
    <p:sldId id="263" r:id="rId8"/>
  </p:sldIdLst>
  <p:sldSz cx="6858000" cy="9906000" type="A4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94660"/>
  </p:normalViewPr>
  <p:slideViewPr>
    <p:cSldViewPr snapToGrid="0">
      <p:cViewPr>
        <p:scale>
          <a:sx n="100" d="100"/>
          <a:sy n="100" d="100"/>
        </p:scale>
        <p:origin x="1324" y="-5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514350" y="1621194"/>
            <a:ext cx="5829300" cy="3448760"/>
          </a:xfrm>
        </p:spPr>
        <p:txBody>
          <a:bodyPr anchor="b" anchorCtr="1"/>
          <a:lstStyle>
            <a:lvl1pPr algn="ctr">
              <a:defRPr sz="4500"/>
            </a:lvl1pPr>
          </a:lstStyle>
          <a:p>
            <a:pPr lvl="0"/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857250" y="5202945"/>
            <a:ext cx="5143499" cy="2391658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l-GR"/>
              <a:t>Στυλ κύριου υπότιτλου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98C3A9-E0AC-4A4D-AD82-FD1DFB639C34}" type="datetime1">
              <a:rPr lang="el-GR"/>
              <a:pPr lvl="0"/>
              <a:t>16/10/2024</a:t>
            </a:fld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04F9E3-9E50-4DCF-8D98-63BE3F71198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327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E1CA69-5E9C-4D54-ABFC-12A2E393E837}" type="datetime1">
              <a:rPr lang="el-GR"/>
              <a:pPr lvl="0"/>
              <a:t>16/10/2024</a:t>
            </a:fld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EED7B7-336B-467D-A1EE-2FBB34714DCD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520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4907758" y="527398"/>
            <a:ext cx="1478758" cy="839487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71492" y="527398"/>
            <a:ext cx="4350541" cy="839487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19B784-4B15-4F25-8BE7-AB4ACFFDAACA}" type="datetime1">
              <a:rPr lang="el-GR"/>
              <a:pPr lvl="0"/>
              <a:t>16/10/2024</a:t>
            </a:fld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0F1967-B1DD-410B-ACF5-53DEF35FE0E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278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93D57A-BC63-472D-BC1A-ED09A9780BAB}" type="datetime1">
              <a:rPr lang="el-GR"/>
              <a:pPr lvl="0"/>
              <a:t>16/10/2024</a:t>
            </a:fld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020BD7-A013-4DFF-8398-3BD88D9605B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839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67916" y="2469620"/>
            <a:ext cx="5915025" cy="4120615"/>
          </a:xfrm>
        </p:spPr>
        <p:txBody>
          <a:bodyPr anchor="b"/>
          <a:lstStyle>
            <a:lvl1pPr>
              <a:defRPr sz="4500"/>
            </a:lvl1pPr>
          </a:lstStyle>
          <a:p>
            <a:pPr lvl="0"/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DE3B70-E7A0-4078-90C5-F2392A333E12}" type="datetime1">
              <a:rPr lang="el-GR"/>
              <a:pPr lvl="0"/>
              <a:t>16/10/2024</a:t>
            </a:fld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2202B3-1229-427C-9BD3-7EB34B459CD9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282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71492" y="2637010"/>
            <a:ext cx="2914650" cy="62852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3471867" y="2637010"/>
            <a:ext cx="2914650" cy="62852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CCF6DE-FB95-49F1-AF0B-AA712D7BABE0}" type="datetime1">
              <a:rPr lang="el-GR"/>
              <a:pPr lvl="0"/>
              <a:t>16/10/2024</a:t>
            </a:fld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45F6E6-6AF2-4805-B773-27C1D5060E7A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289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72379" y="527407"/>
            <a:ext cx="5915025" cy="1914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72379" y="2428344"/>
            <a:ext cx="2901254" cy="1190091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379" y="3618445"/>
            <a:ext cx="2901254" cy="5322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3471867" y="2428344"/>
            <a:ext cx="2915546" cy="1190091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3471867" y="3618445"/>
            <a:ext cx="2915546" cy="5322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0B0CCA-1F9F-40BF-9F3C-E37131D9C2D8}" type="datetime1">
              <a:rPr lang="el-GR"/>
              <a:pPr lvl="0"/>
              <a:t>16/10/2024</a:t>
            </a:fld>
            <a:endParaRPr lang="el-GR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6F30C0-32A5-4E6C-BB93-313ADBE8292E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844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B4E78F-C36C-484B-BA7E-653CD439EE7D}" type="datetime1">
              <a:rPr lang="el-GR"/>
              <a:pPr lvl="0"/>
              <a:t>16/10/2024</a:t>
            </a:fld>
            <a:endParaRPr lang="el-GR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A325FD-4CB0-42FF-B1A4-464F7A960EC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232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10EF2B-0D47-4F6C-BB05-296D71862407}" type="datetime1">
              <a:rPr lang="el-GR"/>
              <a:pPr lvl="0"/>
              <a:t>16/10/2024</a:t>
            </a:fld>
            <a:endParaRPr lang="el-GR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2B1F2B-2C9B-4176-8F10-AB4064FDA07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562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72379" y="660397"/>
            <a:ext cx="2211887" cy="2311402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915546" y="1426281"/>
            <a:ext cx="3471867" cy="703968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72379" y="2971800"/>
            <a:ext cx="2211887" cy="5505629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AF67D6-7718-4584-8BEF-51EEA316BCEC}" type="datetime1">
              <a:rPr lang="el-GR"/>
              <a:pPr lvl="0"/>
              <a:t>16/10/2024</a:t>
            </a:fld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AD6C29-5D03-46C4-9956-046635EF42E5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961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72379" y="660397"/>
            <a:ext cx="2211887" cy="2311402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2915546" y="1426281"/>
            <a:ext cx="3471867" cy="70396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72379" y="2971800"/>
            <a:ext cx="2211887" cy="5505629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7A681D-4C8D-48C5-B78C-993B1E127BD2}" type="datetime1">
              <a:rPr lang="el-GR"/>
              <a:pPr lvl="0"/>
              <a:t>16/10/2024</a:t>
            </a:fld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BADBEB-21B8-4760-AAA1-9F604FDA81D2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5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71492" y="527407"/>
            <a:ext cx="5915025" cy="19146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71492" y="2637010"/>
            <a:ext cx="5915025" cy="6285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71492" y="9181398"/>
            <a:ext cx="1543050" cy="527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538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733FDEF-B790-4AF8-B7C4-635D9F20F682}" type="datetime1">
              <a:rPr lang="el-GR"/>
              <a:pPr lvl="0"/>
              <a:t>16/10/2024</a:t>
            </a:fld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271717" y="9181398"/>
            <a:ext cx="2314574" cy="527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538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4843467" y="9181398"/>
            <a:ext cx="1543050" cy="527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538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653B388-24E0-4799-8982-3DE6629E852A}" type="slidenum"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6858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l-GR" sz="33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171450" marR="0" lvl="0" indent="-171450" algn="l" defTabSz="685800" rtl="0" fontAlgn="auto" hangingPunct="1">
        <a:lnSpc>
          <a:spcPct val="90000"/>
        </a:lnSpc>
        <a:spcBef>
          <a:spcPts val="750"/>
        </a:spcBef>
        <a:spcAft>
          <a:spcPts val="0"/>
        </a:spcAft>
        <a:buSzPct val="100000"/>
        <a:buFont typeface="Arial" pitchFamily="34"/>
        <a:buChar char="•"/>
        <a:tabLst/>
        <a:defRPr lang="el-GR" sz="21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514350" marR="0" lvl="1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l-G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857250" marR="0" lvl="2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l-GR" sz="15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200150" marR="0" lvl="3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l-GR" sz="135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543050" marR="0" lvl="4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l-GR" sz="135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2786" b="83504"/>
          <a:stretch/>
        </p:blipFill>
        <p:spPr>
          <a:xfrm>
            <a:off x="0" y="0"/>
            <a:ext cx="4724400" cy="110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2035175"/>
            <a:ext cx="4584700" cy="7145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9720" r="38106" b="49700"/>
          <a:stretch/>
        </p:blipFill>
        <p:spPr>
          <a:xfrm>
            <a:off x="3505200" y="552450"/>
            <a:ext cx="3352800" cy="2048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1689" y="2940407"/>
            <a:ext cx="2426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ym typeface="Wingdings" panose="05000000000000000000" pitchFamily="2" charset="2"/>
              </a:rPr>
              <a:t>ΠΕΡΙΠΤΩΣΗ ΜΙΓΑΔΙΚΩΝ ΡΙΖΩΝ </a:t>
            </a:r>
            <a:r>
              <a:rPr lang="el-GR" b="1" dirty="0">
                <a:sym typeface="Wingdings" panose="05000000000000000000" pitchFamily="2" charset="2"/>
              </a:rPr>
              <a:t>του ΠΑΡΟΝΟΜΑΣΤΗ</a:t>
            </a:r>
            <a:endParaRPr lang="el-GR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98"/>
          <a:stretch/>
        </p:blipFill>
        <p:spPr>
          <a:xfrm>
            <a:off x="0" y="0"/>
            <a:ext cx="6811326" cy="1454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4" b="67691"/>
          <a:stretch/>
        </p:blipFill>
        <p:spPr>
          <a:xfrm>
            <a:off x="44450" y="2279985"/>
            <a:ext cx="6811326" cy="11862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31139" y="1699661"/>
                <a:ext cx="2286780" cy="392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+ 2sx(s) + x(s)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l-GR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9" y="1699661"/>
                <a:ext cx="2286780" cy="392608"/>
              </a:xfrm>
              <a:prstGeom prst="rect">
                <a:avLst/>
              </a:prstGeom>
              <a:blipFill>
                <a:blip r:embed="rId3"/>
                <a:stretch>
                  <a:fillRect l="-2667" t="-4688" r="-1600" b="-218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817919" y="1653494"/>
                <a:ext cx="2246128" cy="484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ym typeface="Wingdings" panose="05000000000000000000" pitchFamily="2" charset="2"/>
                  </a:rPr>
                  <a:t> x(s)(s2 + 2s +1)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endParaRPr lang="el-GR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919" y="1653494"/>
                <a:ext cx="2246128" cy="484941"/>
              </a:xfrm>
              <a:prstGeom prst="rect">
                <a:avLst/>
              </a:prstGeom>
              <a:blipFill>
                <a:blip r:embed="rId4"/>
                <a:stretch>
                  <a:fillRect l="-2168" b="-75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008669" y="172293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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107950" y="3284599"/>
            <a:ext cx="1169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HEAVISIDE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68869" y="3734024"/>
                <a:ext cx="1593000" cy="3928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+2∗0+1</m:t>
                        </m:r>
                      </m:den>
                    </m:f>
                  </m:oMath>
                </a14:m>
                <a:r>
                  <a:rPr lang="en-US" dirty="0" smtClean="0"/>
                  <a:t> = 1</a:t>
                </a:r>
                <a:endParaRPr lang="el-GR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69" y="3734024"/>
                <a:ext cx="1593000" cy="392864"/>
              </a:xfrm>
              <a:prstGeom prst="rect">
                <a:avLst/>
              </a:prstGeom>
              <a:blipFill>
                <a:blip r:embed="rId5"/>
                <a:stretch>
                  <a:fillRect l="-4981" t="-4688" r="-8429" b="-218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609163" y="3734024"/>
                <a:ext cx="1088247" cy="3911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:r>
                  <a:rPr lang="el-GR" dirty="0" smtClean="0"/>
                  <a:t>-</a:t>
                </a:r>
                <a:r>
                  <a:rPr lang="en-US" dirty="0" smtClean="0"/>
                  <a:t>1</a:t>
                </a:r>
                <a:endParaRPr lang="el-GR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163" y="3734024"/>
                <a:ext cx="1088247" cy="391133"/>
              </a:xfrm>
              <a:prstGeom prst="rect">
                <a:avLst/>
              </a:prstGeom>
              <a:blipFill>
                <a:blip r:embed="rId6"/>
                <a:stretch>
                  <a:fillRect l="-7263" t="-4688" r="-12291" b="-218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0"/>
            <a:ext cx="534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ym typeface="Wingdings" panose="05000000000000000000" pitchFamily="2" charset="2"/>
              </a:rPr>
              <a:t>ΠΕΡΙΠΤΩΣΗ ΠΟΛΛΑΠΛΩΝ ΡΙΖΩΝ </a:t>
            </a:r>
            <a:r>
              <a:rPr lang="el-GR" b="1" dirty="0">
                <a:sym typeface="Wingdings" panose="05000000000000000000" pitchFamily="2" charset="2"/>
              </a:rPr>
              <a:t>του ΠΑΡΟΝΟΜΑΣΤΗ</a:t>
            </a:r>
            <a:endParaRPr lang="el-G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4450" y="4750910"/>
                <a:ext cx="2964466" cy="4283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endParaRPr lang="el-GR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" y="4750910"/>
                <a:ext cx="2964466" cy="428322"/>
              </a:xfrm>
              <a:prstGeom prst="rect">
                <a:avLst/>
              </a:prstGeom>
              <a:blipFill>
                <a:blip r:embed="rId7"/>
                <a:stretch>
                  <a:fillRect l="-1437" t="-4225" r="-1027" b="-1831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-59979" y="4255417"/>
            <a:ext cx="6871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ym typeface="Wingdings" panose="05000000000000000000" pitchFamily="2" charset="2"/>
              </a:rPr>
              <a:t>Πολλαπλασιάζουμε και τα 2 μέρη της ισότητας με τον παρονομαστή του αριστερού μέρους</a:t>
            </a:r>
            <a:endParaRPr lang="el-GR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78246" y="5424365"/>
                <a:ext cx="6495689" cy="908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  <m:r>
                      <m:rPr>
                        <m:nor/>
                      </m:rPr>
                      <a:rPr lang="en-US" sz="1600" dirty="0"/>
                      <m:t> = 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1600" dirty="0" smtClean="0"/>
                  <a:t> 1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+1−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𝐶𝑠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endParaRPr lang="en-US" sz="1600" dirty="0" smtClean="0"/>
              </a:p>
              <a:p>
                <a:endParaRPr lang="en-US" sz="16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l-GR" sz="16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6" y="5424365"/>
                <a:ext cx="6495689" cy="908134"/>
              </a:xfrm>
              <a:prstGeom prst="rect">
                <a:avLst/>
              </a:prstGeom>
              <a:blipFill>
                <a:blip r:embed="rId8"/>
                <a:stretch>
                  <a:fillRect l="-845" b="-6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07950" y="6497566"/>
                <a:ext cx="3422668" cy="4283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l-GR" b="1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0" y="6497566"/>
                <a:ext cx="3422668" cy="428322"/>
              </a:xfrm>
              <a:prstGeom prst="rect">
                <a:avLst/>
              </a:prstGeom>
              <a:blipFill>
                <a:blip r:embed="rId9"/>
                <a:stretch>
                  <a:fillRect l="-1783" t="-4286" r="-1426" b="-1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/>
          <a:srcRect l="79269" t="20425" r="7246" b="21743"/>
          <a:stretch/>
        </p:blipFill>
        <p:spPr>
          <a:xfrm>
            <a:off x="3943799" y="6849848"/>
            <a:ext cx="491924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/>
          <a:srcRect l="2169" t="27746" r="82918" b="36384"/>
          <a:stretch/>
        </p:blipFill>
        <p:spPr>
          <a:xfrm>
            <a:off x="4440695" y="6896145"/>
            <a:ext cx="544010" cy="28358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862776" y="6736995"/>
            <a:ext cx="1145893" cy="6829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Oval 17"/>
          <p:cNvSpPr/>
          <p:nvPr/>
        </p:nvSpPr>
        <p:spPr>
          <a:xfrm>
            <a:off x="3153286" y="6472798"/>
            <a:ext cx="377332" cy="6056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0" name="Straight Connector 19"/>
          <p:cNvCxnSpPr>
            <a:stCxn id="18" idx="6"/>
            <a:endCxn id="17" idx="2"/>
          </p:cNvCxnSpPr>
          <p:nvPr/>
        </p:nvCxnSpPr>
        <p:spPr>
          <a:xfrm>
            <a:off x="3530618" y="6775623"/>
            <a:ext cx="332158" cy="3028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20756" y="7114733"/>
            <a:ext cx="934339" cy="433241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386530" y="7010847"/>
            <a:ext cx="968566" cy="5371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Oval 22"/>
          <p:cNvSpPr/>
          <p:nvPr/>
        </p:nvSpPr>
        <p:spPr>
          <a:xfrm>
            <a:off x="2362566" y="6432285"/>
            <a:ext cx="595106" cy="6056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255473" y="7651860"/>
                <a:ext cx="31922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𝒕𝒆𝒙𝒑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𝐞𝐱𝐩</m:t>
                    </m:r>
                    <m:r>
                      <a:rPr lang="en-U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⁡(−</m:t>
                    </m:r>
                    <m:r>
                      <a:rPr lang="en-U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73" y="7651860"/>
                <a:ext cx="3192221" cy="276999"/>
              </a:xfrm>
              <a:prstGeom prst="rect">
                <a:avLst/>
              </a:prstGeom>
              <a:blipFill>
                <a:blip r:embed="rId12"/>
                <a:stretch>
                  <a:fillRect l="-1908" t="-28261" r="-2672" b="-5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34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9" b="6530"/>
          <a:stretch/>
        </p:blipFill>
        <p:spPr>
          <a:xfrm>
            <a:off x="0" y="648586"/>
            <a:ext cx="6858000" cy="6347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553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ym typeface="Wingdings" panose="05000000000000000000" pitchFamily="2" charset="2"/>
              </a:rPr>
              <a:t>ΒΑΣΙΚΗ ΠΕΡΙΠΤΩΣΗ ΑΠΛΩΝ ΡΙΖΩΝ του ΠΑΡΟΝΟΜΑΣΤΗ</a:t>
            </a:r>
            <a:endParaRPr lang="el-G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975652" y="463920"/>
                <a:ext cx="2882348" cy="18943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/>
                  <a:t>Λύση Διώνυμου</a:t>
                </a:r>
              </a:p>
              <a:p>
                <a:endParaRPr lang="el-GR" sz="1400" b="1" dirty="0"/>
              </a:p>
              <a:p>
                <a:r>
                  <a:rPr lang="el-GR" sz="1400" b="1" dirty="0" smtClean="0"/>
                  <a:t>Δ = 9 – 4 = 5</a:t>
                </a:r>
              </a:p>
              <a:p>
                <a:endParaRPr lang="el-GR" sz="1400" b="1" dirty="0"/>
              </a:p>
              <a:p>
                <a14:m>
                  <m:oMath xmlns:m="http://schemas.openxmlformats.org/officeDocument/2006/math">
                    <m:r>
                      <a:rPr lang="el-GR" sz="1400" b="1" i="1" smtClean="0">
                        <a:latin typeface="Cambria Math" panose="02040503050406030204" pitchFamily="18" charset="0"/>
                      </a:rPr>
                      <m:t>𝝆</m:t>
                    </m:r>
                    <m:r>
                      <a:rPr lang="el-GR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l-GR" sz="1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l-GR" sz="1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l-GR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400" b="1" dirty="0" smtClean="0"/>
                  <a:t>=-0,382</a:t>
                </a:r>
              </a:p>
              <a:p>
                <a:endParaRPr lang="en-US" sz="1400" b="1" dirty="0"/>
              </a:p>
              <a:p>
                <a14:m>
                  <m:oMath xmlns:m="http://schemas.openxmlformats.org/officeDocument/2006/math">
                    <m:r>
                      <a:rPr lang="el-GR" sz="1400" b="1" i="1"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1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sz="1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l-GR" sz="1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sz="1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l-GR" sz="1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400" b="1" dirty="0" smtClean="0"/>
                  <a:t>=-2,618</a:t>
                </a:r>
                <a:r>
                  <a:rPr lang="el-GR" sz="1400" b="1" dirty="0" smtClean="0"/>
                  <a:t>  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652" y="463920"/>
                <a:ext cx="2882348" cy="1894365"/>
              </a:xfrm>
              <a:prstGeom prst="rect">
                <a:avLst/>
              </a:prstGeom>
              <a:blipFill>
                <a:blip r:embed="rId3"/>
                <a:stretch>
                  <a:fillRect l="-842" t="-6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62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13" b="93155"/>
          <a:stretch/>
        </p:blipFill>
        <p:spPr>
          <a:xfrm>
            <a:off x="0" y="240593"/>
            <a:ext cx="4981865" cy="610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926"/>
            <a:ext cx="661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ym typeface="Wingdings" panose="05000000000000000000" pitchFamily="2" charset="2"/>
              </a:rPr>
              <a:t>ΠΕΡΙΠΤΩΣΗ ΜΙΓΑΔΙΚΩΝ ΡΙΖΩΝ </a:t>
            </a:r>
            <a:r>
              <a:rPr lang="el-GR" b="1" dirty="0">
                <a:sym typeface="Wingdings" panose="05000000000000000000" pitchFamily="2" charset="2"/>
              </a:rPr>
              <a:t>του ΠΑΡΟΝΟΜΑΣΤΗ</a:t>
            </a:r>
            <a:endParaRPr lang="el-G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t="6418" r="19013" b="28864"/>
          <a:stretch/>
        </p:blipFill>
        <p:spPr>
          <a:xfrm>
            <a:off x="88900" y="850901"/>
            <a:ext cx="5300815" cy="73145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900" y="8165432"/>
            <a:ext cx="67691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ym typeface="Wingdings" panose="05000000000000000000" pitchFamily="2" charset="2"/>
              </a:rPr>
              <a:t>Λύση Συστήματος</a:t>
            </a:r>
          </a:p>
          <a:p>
            <a:endParaRPr lang="el-GR" sz="1400" dirty="0" smtClean="0">
              <a:sym typeface="Wingdings" panose="05000000000000000000" pitchFamily="2" charset="2"/>
            </a:endParaRPr>
          </a:p>
          <a:p>
            <a:r>
              <a:rPr lang="el-GR" sz="1400" b="1" dirty="0" smtClean="0">
                <a:sym typeface="Wingdings" panose="05000000000000000000" pitchFamily="2" charset="2"/>
              </a:rPr>
              <a:t>Αφαιρώ την 1 από την 3: </a:t>
            </a:r>
            <a:r>
              <a:rPr lang="el-GR" sz="1400" dirty="0" smtClean="0">
                <a:sym typeface="Wingdings" panose="05000000000000000000" pitchFamily="2" charset="2"/>
              </a:rPr>
              <a:t>3Α = 3  Α = 1	</a:t>
            </a:r>
            <a:r>
              <a:rPr lang="el-GR" sz="1400" b="1" dirty="0" smtClean="0">
                <a:sym typeface="Wingdings" panose="05000000000000000000" pitchFamily="2" charset="2"/>
              </a:rPr>
              <a:t>Από την 1: </a:t>
            </a:r>
            <a:r>
              <a:rPr lang="en-US" sz="1400" dirty="0" smtClean="0">
                <a:sym typeface="Wingdings" panose="05000000000000000000" pitchFamily="2" charset="2"/>
              </a:rPr>
              <a:t>C = -A  C = -1</a:t>
            </a:r>
          </a:p>
          <a:p>
            <a:endParaRPr lang="en-US" sz="1400" dirty="0">
              <a:sym typeface="Wingdings" panose="05000000000000000000" pitchFamily="2" charset="2"/>
            </a:endParaRPr>
          </a:p>
          <a:p>
            <a:r>
              <a:rPr lang="el-GR" sz="1400" b="1" dirty="0">
                <a:sym typeface="Wingdings" panose="05000000000000000000" pitchFamily="2" charset="2"/>
              </a:rPr>
              <a:t>Αφαιρώ την </a:t>
            </a:r>
            <a:r>
              <a:rPr lang="en-US" sz="1400" b="1" dirty="0" smtClean="0">
                <a:sym typeface="Wingdings" panose="05000000000000000000" pitchFamily="2" charset="2"/>
              </a:rPr>
              <a:t>2</a:t>
            </a:r>
            <a:r>
              <a:rPr lang="el-GR" sz="1400" b="1" dirty="0" smtClean="0">
                <a:sym typeface="Wingdings" panose="05000000000000000000" pitchFamily="2" charset="2"/>
              </a:rPr>
              <a:t> </a:t>
            </a:r>
            <a:r>
              <a:rPr lang="el-GR" sz="1400" b="1" dirty="0">
                <a:sym typeface="Wingdings" panose="05000000000000000000" pitchFamily="2" charset="2"/>
              </a:rPr>
              <a:t>από την </a:t>
            </a:r>
            <a:r>
              <a:rPr lang="en-US" sz="1400" b="1" dirty="0" smtClean="0">
                <a:sym typeface="Wingdings" panose="05000000000000000000" pitchFamily="2" charset="2"/>
              </a:rPr>
              <a:t>4</a:t>
            </a:r>
            <a:r>
              <a:rPr lang="el-GR" sz="1400" b="1" dirty="0" smtClean="0">
                <a:sym typeface="Wingdings" panose="05000000000000000000" pitchFamily="2" charset="2"/>
              </a:rPr>
              <a:t>: </a:t>
            </a:r>
            <a:r>
              <a:rPr lang="el-GR" sz="1400" dirty="0" smtClean="0">
                <a:sym typeface="Wingdings" panose="05000000000000000000" pitchFamily="2" charset="2"/>
              </a:rPr>
              <a:t>3</a:t>
            </a:r>
            <a:r>
              <a:rPr lang="en-US" sz="1400" dirty="0" smtClean="0">
                <a:sym typeface="Wingdings" panose="05000000000000000000" pitchFamily="2" charset="2"/>
              </a:rPr>
              <a:t>B</a:t>
            </a:r>
            <a:r>
              <a:rPr lang="el-GR" sz="1400" dirty="0" smtClean="0">
                <a:sym typeface="Wingdings" panose="05000000000000000000" pitchFamily="2" charset="2"/>
              </a:rPr>
              <a:t> </a:t>
            </a:r>
            <a:r>
              <a:rPr lang="el-GR" sz="1400" dirty="0">
                <a:sym typeface="Wingdings" panose="05000000000000000000" pitchFamily="2" charset="2"/>
              </a:rPr>
              <a:t>= </a:t>
            </a:r>
            <a:r>
              <a:rPr lang="en-US" sz="1400" dirty="0" smtClean="0">
                <a:sym typeface="Wingdings" panose="05000000000000000000" pitchFamily="2" charset="2"/>
              </a:rPr>
              <a:t>0</a:t>
            </a:r>
            <a:r>
              <a:rPr lang="el-GR" sz="1400" dirty="0" smtClean="0">
                <a:sym typeface="Wingdings" panose="05000000000000000000" pitchFamily="2" charset="2"/>
              </a:rPr>
              <a:t> </a:t>
            </a:r>
            <a:r>
              <a:rPr lang="el-GR" sz="1400" dirty="0">
                <a:sym typeface="Wingdings" panose="05000000000000000000" pitchFamily="2" charset="2"/>
              </a:rPr>
              <a:t> </a:t>
            </a:r>
            <a:r>
              <a:rPr lang="en-US" sz="1400" dirty="0" smtClean="0">
                <a:sym typeface="Wingdings" panose="05000000000000000000" pitchFamily="2" charset="2"/>
              </a:rPr>
              <a:t>B</a:t>
            </a:r>
            <a:r>
              <a:rPr lang="el-GR" sz="1400" dirty="0" smtClean="0">
                <a:sym typeface="Wingdings" panose="05000000000000000000" pitchFamily="2" charset="2"/>
              </a:rPr>
              <a:t> </a:t>
            </a:r>
            <a:r>
              <a:rPr lang="el-GR" sz="1400" dirty="0">
                <a:sym typeface="Wingdings" panose="05000000000000000000" pitchFamily="2" charset="2"/>
              </a:rPr>
              <a:t>= </a:t>
            </a:r>
            <a:r>
              <a:rPr lang="en-US" sz="1400" dirty="0" smtClean="0">
                <a:sym typeface="Wingdings" panose="05000000000000000000" pitchFamily="2" charset="2"/>
              </a:rPr>
              <a:t>0</a:t>
            </a:r>
            <a:r>
              <a:rPr lang="el-GR" sz="1400" dirty="0">
                <a:sym typeface="Wingdings" panose="05000000000000000000" pitchFamily="2" charset="2"/>
              </a:rPr>
              <a:t>	</a:t>
            </a:r>
            <a:r>
              <a:rPr lang="el-GR" sz="1400" b="1" dirty="0">
                <a:sym typeface="Wingdings" panose="05000000000000000000" pitchFamily="2" charset="2"/>
              </a:rPr>
              <a:t>Από την </a:t>
            </a:r>
            <a:r>
              <a:rPr lang="en-US" sz="1400" b="1" dirty="0" smtClean="0">
                <a:sym typeface="Wingdings" panose="05000000000000000000" pitchFamily="2" charset="2"/>
              </a:rPr>
              <a:t>2</a:t>
            </a:r>
            <a:r>
              <a:rPr lang="el-GR" sz="1400" b="1" dirty="0" smtClean="0">
                <a:sym typeface="Wingdings" panose="05000000000000000000" pitchFamily="2" charset="2"/>
              </a:rPr>
              <a:t>: </a:t>
            </a:r>
            <a:r>
              <a:rPr lang="en-US" sz="1400" dirty="0" smtClean="0">
                <a:sym typeface="Wingdings" panose="05000000000000000000" pitchFamily="2" charset="2"/>
              </a:rPr>
              <a:t>D </a:t>
            </a:r>
            <a:r>
              <a:rPr lang="en-US" sz="1400" dirty="0">
                <a:sym typeface="Wingdings" panose="05000000000000000000" pitchFamily="2" charset="2"/>
              </a:rPr>
              <a:t>= </a:t>
            </a:r>
            <a:r>
              <a:rPr lang="en-US" sz="1400" dirty="0" smtClean="0">
                <a:sym typeface="Wingdings" panose="05000000000000000000" pitchFamily="2" charset="2"/>
              </a:rPr>
              <a:t>-B </a:t>
            </a:r>
            <a:r>
              <a:rPr lang="en-US" sz="1400" dirty="0">
                <a:sym typeface="Wingdings" panose="05000000000000000000" pitchFamily="2" charset="2"/>
              </a:rPr>
              <a:t> </a:t>
            </a:r>
            <a:r>
              <a:rPr lang="en-US" sz="1400" dirty="0" smtClean="0">
                <a:sym typeface="Wingdings" panose="05000000000000000000" pitchFamily="2" charset="2"/>
              </a:rPr>
              <a:t>D </a:t>
            </a:r>
            <a:r>
              <a:rPr lang="en-US" sz="1400" dirty="0">
                <a:sym typeface="Wingdings" panose="05000000000000000000" pitchFamily="2" charset="2"/>
              </a:rPr>
              <a:t>= </a:t>
            </a:r>
            <a:r>
              <a:rPr lang="en-US" sz="1400" dirty="0" smtClean="0">
                <a:sym typeface="Wingdings" panose="05000000000000000000" pitchFamily="2" charset="2"/>
              </a:rPr>
              <a:t>0</a:t>
            </a:r>
            <a:endParaRPr lang="el-GR" sz="1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9092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t="90399" r="52124" b="1369"/>
          <a:stretch/>
        </p:blipFill>
        <p:spPr>
          <a:xfrm>
            <a:off x="1198416" y="3945414"/>
            <a:ext cx="3130550" cy="1069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900" y="0"/>
            <a:ext cx="676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ym typeface="Wingdings" panose="05000000000000000000" pitchFamily="2" charset="2"/>
              </a:rPr>
              <a:t>Αντιστροφή του Μετασχηματισμού </a:t>
            </a:r>
            <a:r>
              <a:rPr lang="en-US" b="1" dirty="0" smtClean="0">
                <a:sym typeface="Wingdings" panose="05000000000000000000" pitchFamily="2" charset="2"/>
              </a:rPr>
              <a:t>Laplace</a:t>
            </a:r>
            <a:endParaRPr lang="el-GR" sz="1400" dirty="0" smtClean="0">
              <a:sym typeface="Wingdings" panose="05000000000000000000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t="73101" r="52053" b="15467"/>
          <a:stretch/>
        </p:blipFill>
        <p:spPr>
          <a:xfrm>
            <a:off x="0" y="584775"/>
            <a:ext cx="3130550" cy="14846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743" y="559422"/>
            <a:ext cx="3581400" cy="132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33105" y="2391687"/>
                <a:ext cx="1521122" cy="494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endParaRPr lang="el-GR" sz="2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05" y="2391687"/>
                <a:ext cx="1521122" cy="494238"/>
              </a:xfrm>
              <a:prstGeom prst="rect">
                <a:avLst/>
              </a:prstGeom>
              <a:blipFill>
                <a:blip r:embed="rId4"/>
                <a:stretch>
                  <a:fillRect t="-8642" b="-222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934991" y="2391687"/>
                <a:ext cx="1540871" cy="494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endParaRPr lang="el-GR" sz="2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991" y="2391687"/>
                <a:ext cx="1540871" cy="494238"/>
              </a:xfrm>
              <a:prstGeom prst="rect">
                <a:avLst/>
              </a:prstGeom>
              <a:blipFill>
                <a:blip r:embed="rId5"/>
                <a:stretch>
                  <a:fillRect t="-8642" b="-222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62000" y="3384550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ym typeface="Wingdings" panose="05000000000000000000" pitchFamily="2" charset="2"/>
              </a:rPr>
              <a:t>cost</a:t>
            </a:r>
            <a:endParaRPr lang="el-GR" sz="1400" dirty="0" smtClean="0">
              <a:sym typeface="Wingdings" panose="05000000000000000000" pitchFamily="2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7601" y="3295650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ym typeface="Wingdings" panose="05000000000000000000" pitchFamily="2" charset="2"/>
              </a:rPr>
              <a:t>cos2t</a:t>
            </a:r>
            <a:endParaRPr lang="el-GR" sz="1400" dirty="0" smtClean="0">
              <a:sym typeface="Wingdings" panose="05000000000000000000" pitchFamily="2" charset="2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914400" y="1883397"/>
            <a:ext cx="379266" cy="5082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457159" y="1883397"/>
            <a:ext cx="510599" cy="5613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7" idx="0"/>
          </p:cNvCxnSpPr>
          <p:nvPr/>
        </p:nvCxnSpPr>
        <p:spPr>
          <a:xfrm>
            <a:off x="3587750" y="3016250"/>
            <a:ext cx="117676" cy="279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86357" y="2995537"/>
            <a:ext cx="35993" cy="3890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2"/>
          </p:cNvCxnSpPr>
          <p:nvPr/>
        </p:nvCxnSpPr>
        <p:spPr>
          <a:xfrm>
            <a:off x="1139825" y="3753882"/>
            <a:ext cx="1265338" cy="5641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2"/>
          </p:cNvCxnSpPr>
          <p:nvPr/>
        </p:nvCxnSpPr>
        <p:spPr>
          <a:xfrm flipH="1">
            <a:off x="3409950" y="3664982"/>
            <a:ext cx="295476" cy="6530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30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354506"/>
            <a:ext cx="6289964" cy="9176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91" y="0"/>
            <a:ext cx="613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ym typeface="Wingdings" panose="05000000000000000000" pitchFamily="2" charset="2"/>
              </a:rPr>
              <a:t>ΠΕΡΙΠΤΩΣΗ ΜΙΓΑΔΙΚΩΝ ΡΙΖΩΝ </a:t>
            </a:r>
            <a:r>
              <a:rPr lang="el-GR" b="1" dirty="0">
                <a:sym typeface="Wingdings" panose="05000000000000000000" pitchFamily="2" charset="2"/>
              </a:rPr>
              <a:t>του ΠΑΡΟΝΟΜΑΣΤΗ</a:t>
            </a:r>
            <a:endParaRPr lang="el-GR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100287" y="723838"/>
            <a:ext cx="234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 = 2</a:t>
            </a:r>
            <a:r>
              <a:rPr lang="el-GR" baseline="30000" dirty="0" smtClean="0"/>
              <a:t>2</a:t>
            </a:r>
            <a:r>
              <a:rPr lang="el-GR" dirty="0" smtClean="0"/>
              <a:t> – 4*1*5 = -16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266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8" y="177999"/>
            <a:ext cx="6206836" cy="92806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086" y="-6667"/>
            <a:ext cx="534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ym typeface="Wingdings" panose="05000000000000000000" pitchFamily="2" charset="2"/>
              </a:rPr>
              <a:t>ΠΕΡΙΠΤΩΣΗ ΠΟΛΛΑΠΛΩΝ ΡΙΖΩΝ </a:t>
            </a:r>
            <a:r>
              <a:rPr lang="el-GR" b="1" dirty="0">
                <a:sym typeface="Wingdings" panose="05000000000000000000" pitchFamily="2" charset="2"/>
              </a:rPr>
              <a:t>του ΠΑΡΟΝΟΜΑΣΤΗ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38148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721</TotalTime>
  <Words>120</Words>
  <Application>Microsoft Office PowerPoint</Application>
  <PresentationFormat>A4 Paper (210x297 mm)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Wingdings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DELL</dc:creator>
  <cp:lastModifiedBy>user</cp:lastModifiedBy>
  <cp:revision>28</cp:revision>
  <dcterms:created xsi:type="dcterms:W3CDTF">2016-10-18T12:35:59Z</dcterms:created>
  <dcterms:modified xsi:type="dcterms:W3CDTF">2024-10-16T09:51:48Z</dcterms:modified>
</cp:coreProperties>
</file>