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331" r:id="rId3"/>
    <p:sldId id="334" r:id="rId4"/>
    <p:sldId id="258" r:id="rId5"/>
    <p:sldId id="259" r:id="rId6"/>
    <p:sldId id="260" r:id="rId7"/>
    <p:sldId id="261" r:id="rId8"/>
    <p:sldId id="262" r:id="rId9"/>
    <p:sldId id="332" r:id="rId10"/>
    <p:sldId id="264" r:id="rId11"/>
    <p:sldId id="265" r:id="rId12"/>
    <p:sldId id="266" r:id="rId13"/>
    <p:sldId id="267" r:id="rId14"/>
    <p:sldId id="268" r:id="rId15"/>
    <p:sldId id="269" r:id="rId16"/>
    <p:sldId id="270" r:id="rId17"/>
    <p:sldId id="271" r:id="rId18"/>
    <p:sldId id="272" r:id="rId19"/>
    <p:sldId id="273" r:id="rId20"/>
    <p:sldId id="345" r:id="rId21"/>
    <p:sldId id="274" r:id="rId22"/>
    <p:sldId id="346" r:id="rId23"/>
    <p:sldId id="275" r:id="rId24"/>
    <p:sldId id="277" r:id="rId25"/>
    <p:sldId id="278" r:id="rId26"/>
    <p:sldId id="279" r:id="rId27"/>
    <p:sldId id="280" r:id="rId28"/>
    <p:sldId id="352" r:id="rId29"/>
    <p:sldId id="353" r:id="rId30"/>
    <p:sldId id="281" r:id="rId31"/>
    <p:sldId id="282" r:id="rId32"/>
    <p:sldId id="283" r:id="rId33"/>
    <p:sldId id="284" r:id="rId34"/>
    <p:sldId id="285" r:id="rId35"/>
    <p:sldId id="286" r:id="rId36"/>
    <p:sldId id="287" r:id="rId37"/>
    <p:sldId id="288" r:id="rId3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39" marR="40639" indent="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lvl1pPr>
    <a:lvl2pPr marL="40639" marR="40639" indent="34290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lvl2pPr>
    <a:lvl3pPr marL="40639" marR="40639" indent="68580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lvl3pPr>
    <a:lvl4pPr marL="40639" marR="40639" indent="102870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lvl4pPr>
    <a:lvl5pPr marL="40639" marR="40639" indent="137160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lvl5pPr>
    <a:lvl6pPr marL="40639" marR="40639" indent="171450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lvl6pPr>
    <a:lvl7pPr marL="40639" marR="40639" indent="205740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lvl7pPr>
    <a:lvl8pPr marL="40639" marR="40639" indent="240030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lvl8pPr>
    <a:lvl9pPr marL="40639" marR="40639" indent="274320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6"/>
    <p:restoredTop sz="94686"/>
  </p:normalViewPr>
  <p:slideViewPr>
    <p:cSldViewPr snapToGrid="0" snapToObjects="1">
      <p:cViewPr varScale="1">
        <p:scale>
          <a:sx n="137" d="100"/>
          <a:sy n="137" d="100"/>
        </p:scale>
        <p:origin x="18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4562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0727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9889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
        <p:nvSpPr>
          <p:cNvPr id="6" name="Θέση σημειώσεων 5">
            <a:extLst>
              <a:ext uri="{FF2B5EF4-FFF2-40B4-BE49-F238E27FC236}">
                <a16:creationId xmlns:a16="http://schemas.microsoft.com/office/drawing/2014/main" id="{8F56DA1E-B41A-EFC2-A4E7-68A03F7E8EC1}"/>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0634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
        <p:nvSpPr>
          <p:cNvPr id="6" name="Θέση σημειώσεων 5">
            <a:extLst>
              <a:ext uri="{FF2B5EF4-FFF2-40B4-BE49-F238E27FC236}">
                <a16:creationId xmlns:a16="http://schemas.microsoft.com/office/drawing/2014/main" id="{DC43BAD3-DC9D-48FD-A71A-78882626AB49}"/>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64960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
        <p:nvSpPr>
          <p:cNvPr id="6" name="Θέση σημειώσεων 5">
            <a:extLst>
              <a:ext uri="{FF2B5EF4-FFF2-40B4-BE49-F238E27FC236}">
                <a16:creationId xmlns:a16="http://schemas.microsoft.com/office/drawing/2014/main" id="{99D8CC7D-2C0C-E9AE-163A-569817FEF1B1}"/>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51491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
        <p:nvSpPr>
          <p:cNvPr id="6" name="Θέση σημειώσεων 5">
            <a:extLst>
              <a:ext uri="{FF2B5EF4-FFF2-40B4-BE49-F238E27FC236}">
                <a16:creationId xmlns:a16="http://schemas.microsoft.com/office/drawing/2014/main" id="{B540E8DA-4573-1B80-A14F-9E8EA6EB2CF0}"/>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05348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Krugman_template2">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Krugman_template2">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1" name="Slides prepared by Thomas Bishop"/>
          <p:cNvSpPr txBox="1"/>
          <p:nvPr/>
        </p:nvSpPr>
        <p:spPr>
          <a:xfrm>
            <a:off x="457200" y="6354762"/>
            <a:ext cx="4356100"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ctr">
              <a:buClr>
                <a:srgbClr val="000000"/>
              </a:buClr>
              <a:buFont typeface="Arial"/>
            </a:pPr>
            <a:r>
              <a:rPr sz="1200">
                <a:latin typeface="+mn-lt"/>
                <a:ea typeface="+mn-ea"/>
                <a:cs typeface="+mn-cs"/>
                <a:sym typeface="Arial"/>
              </a:rPr>
              <a:t>Slides prepared by</a:t>
            </a:r>
            <a:r>
              <a:rPr sz="1200" b="1">
                <a:latin typeface="+mn-lt"/>
                <a:ea typeface="+mn-ea"/>
                <a:cs typeface="+mn-cs"/>
                <a:sym typeface="Arial"/>
              </a:rPr>
              <a:t> </a:t>
            </a:r>
            <a:r>
              <a:rPr sz="1200">
                <a:latin typeface="+mn-lt"/>
                <a:ea typeface="+mn-ea"/>
                <a:cs typeface="+mn-cs"/>
                <a:sym typeface="Arial"/>
              </a:rPr>
              <a:t>Thomas Bishop</a:t>
            </a:r>
          </a:p>
        </p:txBody>
      </p:sp>
      <p:pic>
        <p:nvPicPr>
          <p:cNvPr id="22" name="krugman_highres.jpg" descr="krugman_highres.jpg"/>
          <p:cNvPicPr>
            <a:picLocks/>
          </p:cNvPicPr>
          <p:nvPr/>
        </p:nvPicPr>
        <p:blipFill>
          <a:blip r:embed="rId3"/>
          <a:stretch>
            <a:fillRect/>
          </a:stretch>
        </p:blipFill>
        <p:spPr>
          <a:xfrm>
            <a:off x="444500" y="473075"/>
            <a:ext cx="4610100" cy="5808663"/>
          </a:xfrm>
          <a:prstGeom prst="rect">
            <a:avLst/>
          </a:prstGeom>
          <a:ln w="12700">
            <a:miter lim="400000"/>
          </a:ln>
        </p:spPr>
      </p:pic>
      <p:sp>
        <p:nvSpPr>
          <p:cNvPr id="23" name="Copyright © 2009 Pearson Addison-Wesley. All rights reserved."/>
          <p:cNvSpPr txBox="1"/>
          <p:nvPr/>
        </p:nvSpPr>
        <p:spPr>
          <a:xfrm>
            <a:off x="3486150" y="6391275"/>
            <a:ext cx="4724400" cy="228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spcBef>
                <a:spcPts val="500"/>
              </a:spcBef>
              <a:buClr>
                <a:srgbClr val="000000"/>
              </a:buClr>
              <a:buFont typeface="Arial"/>
              <a:defRPr sz="900">
                <a:latin typeface="+mn-lt"/>
                <a:ea typeface="+mn-ea"/>
                <a:cs typeface="+mn-cs"/>
                <a:sym typeface="Arial"/>
              </a:defRPr>
            </a:lvl1pPr>
          </a:lstStyle>
          <a:p>
            <a:r>
              <a:t>Copyright © 2009 Pearson Addison-Wesley. All rights reserved.</a:t>
            </a:r>
          </a:p>
        </p:txBody>
      </p:sp>
      <p:pic>
        <p:nvPicPr>
          <p:cNvPr id="24" name="aw-logo.png" descr="aw-logo.png"/>
          <p:cNvPicPr>
            <a:picLocks/>
          </p:cNvPicPr>
          <p:nvPr/>
        </p:nvPicPr>
        <p:blipFill>
          <a:blip r:embed="rId4"/>
          <a:stretch>
            <a:fillRect/>
          </a:stretch>
        </p:blipFill>
        <p:spPr>
          <a:xfrm>
            <a:off x="8237537" y="6146800"/>
            <a:ext cx="752476" cy="573088"/>
          </a:xfrm>
          <a:prstGeom prst="rect">
            <a:avLst/>
          </a:prstGeom>
          <a:ln w="12700">
            <a:miter lim="400000"/>
          </a:ln>
        </p:spPr>
      </p:pic>
      <p:sp>
        <p:nvSpPr>
          <p:cNvPr id="25" name="Title Text"/>
          <p:cNvSpPr txBox="1">
            <a:spLocks noGrp="1"/>
          </p:cNvSpPr>
          <p:nvPr>
            <p:ph type="title"/>
          </p:nvPr>
        </p:nvSpPr>
        <p:spPr>
          <a:prstGeom prst="rect">
            <a:avLst/>
          </a:prstGeom>
        </p:spPr>
        <p:txBody>
          <a:bodyPr/>
          <a:lstStyle/>
          <a:p>
            <a:r>
              <a:t>Title Text</a:t>
            </a:r>
          </a:p>
        </p:txBody>
      </p:sp>
      <p:sp>
        <p:nvSpPr>
          <p:cNvPr id="2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Krugman_template2 - No Graphics">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4" name="Title Text"/>
          <p:cNvSpPr txBox="1">
            <a:spLocks noGrp="1"/>
          </p:cNvSpPr>
          <p:nvPr>
            <p:ph type="title"/>
          </p:nvPr>
        </p:nvSpPr>
        <p:spPr>
          <a:prstGeom prst="rect">
            <a:avLst/>
          </a:prstGeom>
        </p:spPr>
        <p:txBody>
          <a:bodyPr/>
          <a:lstStyle/>
          <a:p>
            <a:r>
              <a:t>Title Text</a:t>
            </a:r>
          </a:p>
        </p:txBody>
      </p:sp>
      <p:sp>
        <p:nvSpPr>
          <p:cNvPr id="3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892968" y="178593"/>
            <a:ext cx="7358064" cy="1714501"/>
          </a:xfrm>
          <a:prstGeom prst="rect">
            <a:avLst/>
          </a:prstGeom>
        </p:spPr>
        <p:txBody>
          <a:bodyPr lIns="35718" tIns="35718" rIns="35718" bIns="35718">
            <a:normAutofit/>
          </a:bodyPr>
          <a:lstStyle>
            <a:lvl1pPr marL="0" marR="0" algn="ctr" defTabSz="584200">
              <a:defRPr sz="5800">
                <a:solidFill>
                  <a:srgbClr val="FFFFFF"/>
                </a:solidFill>
                <a:uFillTx/>
                <a:latin typeface="Gill Sans"/>
                <a:ea typeface="Gill Sans"/>
                <a:cs typeface="Gill Sans"/>
                <a:sym typeface="Gill Sans"/>
              </a:defRPr>
            </a:lvl1pPr>
          </a:lstStyle>
          <a:p>
            <a:r>
              <a:t>Title Text</a:t>
            </a:r>
          </a:p>
        </p:txBody>
      </p:sp>
      <p:sp>
        <p:nvSpPr>
          <p:cNvPr id="44" name="Body Level One…"/>
          <p:cNvSpPr txBox="1">
            <a:spLocks noGrp="1"/>
          </p:cNvSpPr>
          <p:nvPr>
            <p:ph type="body" idx="1"/>
          </p:nvPr>
        </p:nvSpPr>
        <p:spPr>
          <a:xfrm>
            <a:off x="892968" y="1946671"/>
            <a:ext cx="7358064" cy="4018361"/>
          </a:xfrm>
          <a:prstGeom prst="rect">
            <a:avLst/>
          </a:prstGeom>
        </p:spPr>
        <p:txBody>
          <a:bodyPr lIns="35718" tIns="35718" rIns="35718" bIns="35718" anchor="ctr">
            <a:normAutofit/>
          </a:bodyPr>
          <a:lstStyle>
            <a:lvl1pPr marL="698500" marR="0" indent="-381000" defTabSz="584200">
              <a:spcBef>
                <a:spcPts val="2400"/>
              </a:spcBef>
              <a:buClrTx/>
              <a:buSzPct val="171000"/>
              <a:buFontTx/>
              <a:defRPr sz="2800">
                <a:solidFill>
                  <a:srgbClr val="FFFFFF"/>
                </a:solidFill>
                <a:uFillTx/>
                <a:latin typeface="Gill Sans"/>
                <a:ea typeface="Gill Sans"/>
                <a:cs typeface="Gill Sans"/>
                <a:sym typeface="Gill Sans"/>
              </a:defRPr>
            </a:lvl1pPr>
            <a:lvl2pPr marL="1143000" marR="0" indent="-381000" defTabSz="584200">
              <a:spcBef>
                <a:spcPts val="2400"/>
              </a:spcBef>
              <a:buClrTx/>
              <a:buSzPct val="171000"/>
              <a:buFontTx/>
              <a:buChar char="•"/>
              <a:defRPr>
                <a:solidFill>
                  <a:srgbClr val="FFFFFF"/>
                </a:solidFill>
                <a:uFillTx/>
                <a:latin typeface="Gill Sans"/>
                <a:ea typeface="Gill Sans"/>
                <a:cs typeface="Gill Sans"/>
                <a:sym typeface="Gill Sans"/>
              </a:defRPr>
            </a:lvl2pPr>
            <a:lvl3pPr marL="1587500" marR="0" indent="-381000" defTabSz="584200">
              <a:spcBef>
                <a:spcPts val="2400"/>
              </a:spcBef>
              <a:buClrTx/>
              <a:buSzPct val="171000"/>
              <a:buFontTx/>
              <a:defRPr sz="2800">
                <a:solidFill>
                  <a:srgbClr val="FFFFFF"/>
                </a:solidFill>
                <a:uFillTx/>
                <a:latin typeface="Gill Sans"/>
                <a:ea typeface="Gill Sans"/>
                <a:cs typeface="Gill Sans"/>
                <a:sym typeface="Gill Sans"/>
              </a:defRPr>
            </a:lvl3pPr>
            <a:lvl4pPr marL="2032000" marR="0" indent="-381000" defTabSz="584200">
              <a:spcBef>
                <a:spcPts val="2400"/>
              </a:spcBef>
              <a:buClrTx/>
              <a:buSzPct val="171000"/>
              <a:buFontTx/>
              <a:buChar char="•"/>
              <a:defRPr sz="2800">
                <a:solidFill>
                  <a:srgbClr val="FFFFFF"/>
                </a:solidFill>
                <a:uFillTx/>
                <a:latin typeface="Gill Sans"/>
                <a:ea typeface="Gill Sans"/>
                <a:cs typeface="Gill Sans"/>
                <a:sym typeface="Gill Sans"/>
              </a:defRPr>
            </a:lvl4pPr>
            <a:lvl5pPr marL="2476500" marR="0" indent="-381000" defTabSz="584200">
              <a:spcBef>
                <a:spcPts val="2400"/>
              </a:spcBef>
              <a:buClrTx/>
              <a:buSzPct val="171000"/>
              <a:buFontTx/>
              <a:defRPr sz="2800">
                <a:solidFill>
                  <a:srgbClr val="FFFFFF"/>
                </a:solidFill>
                <a:uFillTx/>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4449266" y="6509742"/>
            <a:ext cx="236538" cy="249238"/>
          </a:xfrm>
          <a:prstGeom prst="rect">
            <a:avLst/>
          </a:prstGeom>
        </p:spPr>
        <p:txBody>
          <a:bodyPr lIns="35718" tIns="35718" rIns="35718" bIns="35718">
            <a:normAutofit/>
          </a:bodyPr>
          <a:lstStyle>
            <a:lvl1pPr>
              <a:defRPr sz="1200">
                <a:solidFill>
                  <a:srgbClr val="FFFFFF"/>
                </a:solidFill>
                <a:uFillTx/>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58689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4730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9076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Four Content_ 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8935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67744"/>
            <a:ext cx="8229600" cy="945132"/>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Content Placeholder 6">
            <a:extLst>
              <a:ext uri="{FF2B5EF4-FFF2-40B4-BE49-F238E27FC236}">
                <a16:creationId xmlns:a16="http://schemas.microsoft.com/office/drawing/2014/main" id="{389BC823-47E6-42C2-871B-F1514A4B185A}"/>
              </a:ext>
            </a:extLst>
          </p:cNvPr>
          <p:cNvSpPr>
            <a:spLocks noGrp="1"/>
          </p:cNvSpPr>
          <p:nvPr>
            <p:ph sz="quarter" idx="15"/>
          </p:nvPr>
        </p:nvSpPr>
        <p:spPr>
          <a:xfrm>
            <a:off x="457200" y="3966175"/>
            <a:ext cx="8229600" cy="945132"/>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240F70FE-CACB-4083-8EAA-78B716864821}"/>
              </a:ext>
            </a:extLst>
          </p:cNvPr>
          <p:cNvSpPr>
            <a:spLocks noGrp="1"/>
          </p:cNvSpPr>
          <p:nvPr>
            <p:ph type="body" sz="quarter" idx="16"/>
          </p:nvPr>
        </p:nvSpPr>
        <p:spPr>
          <a:xfrm>
            <a:off x="560388" y="5081588"/>
            <a:ext cx="8126412" cy="51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6">
            <a:extLst>
              <a:ext uri="{FF2B5EF4-FFF2-40B4-BE49-F238E27FC236}">
                <a16:creationId xmlns:a16="http://schemas.microsoft.com/office/drawing/2014/main" id="{554EC29E-00B0-4D6C-8002-83C1F470B978}"/>
              </a:ext>
            </a:extLst>
          </p:cNvPr>
          <p:cNvSpPr>
            <a:spLocks noGrp="1"/>
          </p:cNvSpPr>
          <p:nvPr>
            <p:ph sz="quarter" idx="17"/>
          </p:nvPr>
        </p:nvSpPr>
        <p:spPr>
          <a:xfrm>
            <a:off x="457200" y="5766221"/>
            <a:ext cx="8229600" cy="945132"/>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a:extLst>
              <a:ext uri="{FF2B5EF4-FFF2-40B4-BE49-F238E27FC236}">
                <a16:creationId xmlns:a16="http://schemas.microsoft.com/office/drawing/2014/main" id="{A9728878-7AE1-4ED5-8C51-143DFDCAA61B}"/>
              </a:ext>
            </a:extLst>
          </p:cNvPr>
          <p:cNvSpPr>
            <a:spLocks noGrp="1"/>
          </p:cNvSpPr>
          <p:nvPr>
            <p:ph type="body" sz="quarter" idx="18"/>
          </p:nvPr>
        </p:nvSpPr>
        <p:spPr>
          <a:xfrm>
            <a:off x="560388" y="6948488"/>
            <a:ext cx="8126412" cy="51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6">
            <a:extLst>
              <a:ext uri="{FF2B5EF4-FFF2-40B4-BE49-F238E27FC236}">
                <a16:creationId xmlns:a16="http://schemas.microsoft.com/office/drawing/2014/main" id="{1A9A4A29-DA06-43F5-9654-629C6772CD60}"/>
              </a:ext>
            </a:extLst>
          </p:cNvPr>
          <p:cNvSpPr>
            <a:spLocks noGrp="1"/>
          </p:cNvSpPr>
          <p:nvPr>
            <p:ph sz="quarter" idx="19"/>
          </p:nvPr>
        </p:nvSpPr>
        <p:spPr>
          <a:xfrm>
            <a:off x="560388" y="7772821"/>
            <a:ext cx="8229600" cy="945132"/>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03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0" y="0"/>
            <a:ext cx="841375" cy="6858000"/>
          </a:xfrm>
          <a:prstGeom prst="rect">
            <a:avLst/>
          </a:prstGeom>
          <a:blipFill>
            <a:blip r:embed="rId9"/>
          </a:blipFill>
          <a:ln>
            <a:miter lim="400000"/>
          </a:ln>
        </p:spPr>
        <p:txBody>
          <a:bodyPr lIns="50800" tIns="50800" rIns="50800" bIns="50800" anchor="ctr"/>
          <a:lstStyle/>
          <a:p>
            <a:endParaRPr/>
          </a:p>
        </p:txBody>
      </p:sp>
      <p:sp>
        <p:nvSpPr>
          <p:cNvPr id="3" name="Title Text"/>
          <p:cNvSpPr txBox="1">
            <a:spLocks noGrp="1"/>
          </p:cNvSpPr>
          <p:nvPr>
            <p:ph type="title"/>
          </p:nvPr>
        </p:nvSpPr>
        <p:spPr>
          <a:xfrm>
            <a:off x="939800" y="0"/>
            <a:ext cx="7856538" cy="177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Title Text</a:t>
            </a:r>
          </a:p>
        </p:txBody>
      </p:sp>
      <p:sp>
        <p:nvSpPr>
          <p:cNvPr id="4" name="Body Level One…"/>
          <p:cNvSpPr txBox="1">
            <a:spLocks noGrp="1"/>
          </p:cNvSpPr>
          <p:nvPr>
            <p:ph type="body" idx="1"/>
          </p:nvPr>
        </p:nvSpPr>
        <p:spPr>
          <a:xfrm>
            <a:off x="960437" y="1905000"/>
            <a:ext cx="7835901" cy="495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2pPr marL="783590" indent="-285750">
              <a:spcBef>
                <a:spcPts val="900"/>
              </a:spcBef>
              <a:buFont typeface="Symbol"/>
              <a:buChar char="¨"/>
              <a:defRPr sz="2800"/>
            </a:lvl2pPr>
            <a:lvl3pPr marL="1183639" indent="-228600">
              <a:spcBef>
                <a:spcPts val="800"/>
              </a:spcBef>
              <a:defRPr sz="2400"/>
            </a:lvl3pPr>
            <a:lvl4pPr marL="1640839" indent="-228600">
              <a:spcBef>
                <a:spcPts val="600"/>
              </a:spcBef>
              <a:buFont typeface="Symbol"/>
              <a:buChar char="¨"/>
              <a:defRPr sz="2000"/>
            </a:lvl4pPr>
            <a:lvl5pPr marL="2098039" indent="-228600">
              <a:spcBef>
                <a:spcPts val="600"/>
              </a:spcBef>
              <a:defRPr sz="20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362450" y="6388100"/>
            <a:ext cx="419100" cy="469900"/>
          </a:xfrm>
          <a:prstGeom prst="rect">
            <a:avLst/>
          </a:prstGeom>
          <a:ln w="12700">
            <a:miter lim="400000"/>
          </a:ln>
        </p:spPr>
        <p:txBody>
          <a:bodyPr wrap="none" lIns="50800" tIns="50800" rIns="50800" bIns="50800">
            <a:spAutoFit/>
          </a:bodyPr>
          <a:lstStyle>
            <a:lvl1pPr marL="0" marR="0" algn="ctr" defTabSz="584200"/>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40639" marR="40639" indent="0" algn="l" defTabSz="914400" rtl="0" latinLnBrk="0">
        <a:lnSpc>
          <a:spcPct val="100000"/>
        </a:lnSpc>
        <a:spcBef>
          <a:spcPts val="0"/>
        </a:spcBef>
        <a:spcAft>
          <a:spcPts val="0"/>
        </a:spcAft>
        <a:buClrTx/>
        <a:buSzTx/>
        <a:buFontTx/>
        <a:buNone/>
        <a:tabLst/>
        <a:defRPr sz="3600" b="0" i="0" u="none" strike="noStrike" cap="none" spc="0" baseline="0">
          <a:solidFill>
            <a:srgbClr val="007DD6"/>
          </a:solidFill>
          <a:uFill>
            <a:solidFill>
              <a:srgbClr val="007DD6"/>
            </a:solidFill>
          </a:uFill>
          <a:latin typeface="+mn-lt"/>
          <a:ea typeface="+mn-ea"/>
          <a:cs typeface="+mn-cs"/>
          <a:sym typeface="Arial"/>
        </a:defRPr>
      </a:lvl1pPr>
      <a:lvl2pPr marL="40639" marR="40639" indent="228600" algn="l" defTabSz="914400" rtl="0" latinLnBrk="0">
        <a:lnSpc>
          <a:spcPct val="100000"/>
        </a:lnSpc>
        <a:spcBef>
          <a:spcPts val="0"/>
        </a:spcBef>
        <a:spcAft>
          <a:spcPts val="0"/>
        </a:spcAft>
        <a:buClrTx/>
        <a:buSzTx/>
        <a:buFontTx/>
        <a:buNone/>
        <a:tabLst/>
        <a:defRPr sz="3600" b="0" i="0" u="none" strike="noStrike" cap="none" spc="0" baseline="0">
          <a:solidFill>
            <a:srgbClr val="007DD6"/>
          </a:solidFill>
          <a:uFill>
            <a:solidFill>
              <a:srgbClr val="007DD6"/>
            </a:solidFill>
          </a:uFill>
          <a:latin typeface="+mn-lt"/>
          <a:ea typeface="+mn-ea"/>
          <a:cs typeface="+mn-cs"/>
          <a:sym typeface="Arial"/>
        </a:defRPr>
      </a:lvl2pPr>
      <a:lvl3pPr marL="40639" marR="40639" indent="457200" algn="l" defTabSz="914400" rtl="0" latinLnBrk="0">
        <a:lnSpc>
          <a:spcPct val="100000"/>
        </a:lnSpc>
        <a:spcBef>
          <a:spcPts val="0"/>
        </a:spcBef>
        <a:spcAft>
          <a:spcPts val="0"/>
        </a:spcAft>
        <a:buClrTx/>
        <a:buSzTx/>
        <a:buFontTx/>
        <a:buNone/>
        <a:tabLst/>
        <a:defRPr sz="3600" b="0" i="0" u="none" strike="noStrike" cap="none" spc="0" baseline="0">
          <a:solidFill>
            <a:srgbClr val="007DD6"/>
          </a:solidFill>
          <a:uFill>
            <a:solidFill>
              <a:srgbClr val="007DD6"/>
            </a:solidFill>
          </a:uFill>
          <a:latin typeface="+mn-lt"/>
          <a:ea typeface="+mn-ea"/>
          <a:cs typeface="+mn-cs"/>
          <a:sym typeface="Arial"/>
        </a:defRPr>
      </a:lvl3pPr>
      <a:lvl4pPr marL="40639" marR="40639" indent="685800" algn="l" defTabSz="914400" rtl="0" latinLnBrk="0">
        <a:lnSpc>
          <a:spcPct val="100000"/>
        </a:lnSpc>
        <a:spcBef>
          <a:spcPts val="0"/>
        </a:spcBef>
        <a:spcAft>
          <a:spcPts val="0"/>
        </a:spcAft>
        <a:buClrTx/>
        <a:buSzTx/>
        <a:buFontTx/>
        <a:buNone/>
        <a:tabLst/>
        <a:defRPr sz="3600" b="0" i="0" u="none" strike="noStrike" cap="none" spc="0" baseline="0">
          <a:solidFill>
            <a:srgbClr val="007DD6"/>
          </a:solidFill>
          <a:uFill>
            <a:solidFill>
              <a:srgbClr val="007DD6"/>
            </a:solidFill>
          </a:uFill>
          <a:latin typeface="+mn-lt"/>
          <a:ea typeface="+mn-ea"/>
          <a:cs typeface="+mn-cs"/>
          <a:sym typeface="Arial"/>
        </a:defRPr>
      </a:lvl4pPr>
      <a:lvl5pPr marL="40639" marR="40639" indent="914400" algn="l" defTabSz="914400" rtl="0" latinLnBrk="0">
        <a:lnSpc>
          <a:spcPct val="100000"/>
        </a:lnSpc>
        <a:spcBef>
          <a:spcPts val="0"/>
        </a:spcBef>
        <a:spcAft>
          <a:spcPts val="0"/>
        </a:spcAft>
        <a:buClrTx/>
        <a:buSzTx/>
        <a:buFontTx/>
        <a:buNone/>
        <a:tabLst/>
        <a:defRPr sz="3600" b="0" i="0" u="none" strike="noStrike" cap="none" spc="0" baseline="0">
          <a:solidFill>
            <a:srgbClr val="007DD6"/>
          </a:solidFill>
          <a:uFill>
            <a:solidFill>
              <a:srgbClr val="007DD6"/>
            </a:solidFill>
          </a:uFill>
          <a:latin typeface="+mn-lt"/>
          <a:ea typeface="+mn-ea"/>
          <a:cs typeface="+mn-cs"/>
          <a:sym typeface="Arial"/>
        </a:defRPr>
      </a:lvl5pPr>
      <a:lvl6pPr marL="40639" marR="40639" indent="1143000" algn="l" defTabSz="914400" rtl="0" latinLnBrk="0">
        <a:lnSpc>
          <a:spcPct val="100000"/>
        </a:lnSpc>
        <a:spcBef>
          <a:spcPts val="0"/>
        </a:spcBef>
        <a:spcAft>
          <a:spcPts val="0"/>
        </a:spcAft>
        <a:buClrTx/>
        <a:buSzTx/>
        <a:buFontTx/>
        <a:buNone/>
        <a:tabLst/>
        <a:defRPr sz="3600" b="0" i="0" u="none" strike="noStrike" cap="none" spc="0" baseline="0">
          <a:solidFill>
            <a:srgbClr val="007DD6"/>
          </a:solidFill>
          <a:uFill>
            <a:solidFill>
              <a:srgbClr val="007DD6"/>
            </a:solidFill>
          </a:uFill>
          <a:latin typeface="+mn-lt"/>
          <a:ea typeface="+mn-ea"/>
          <a:cs typeface="+mn-cs"/>
          <a:sym typeface="Arial"/>
        </a:defRPr>
      </a:lvl6pPr>
      <a:lvl7pPr marL="40639" marR="40639" indent="1371600" algn="l" defTabSz="914400" rtl="0" latinLnBrk="0">
        <a:lnSpc>
          <a:spcPct val="100000"/>
        </a:lnSpc>
        <a:spcBef>
          <a:spcPts val="0"/>
        </a:spcBef>
        <a:spcAft>
          <a:spcPts val="0"/>
        </a:spcAft>
        <a:buClrTx/>
        <a:buSzTx/>
        <a:buFontTx/>
        <a:buNone/>
        <a:tabLst/>
        <a:defRPr sz="3600" b="0" i="0" u="none" strike="noStrike" cap="none" spc="0" baseline="0">
          <a:solidFill>
            <a:srgbClr val="007DD6"/>
          </a:solidFill>
          <a:uFill>
            <a:solidFill>
              <a:srgbClr val="007DD6"/>
            </a:solidFill>
          </a:uFill>
          <a:latin typeface="+mn-lt"/>
          <a:ea typeface="+mn-ea"/>
          <a:cs typeface="+mn-cs"/>
          <a:sym typeface="Arial"/>
        </a:defRPr>
      </a:lvl7pPr>
      <a:lvl8pPr marL="40639" marR="40639" indent="1600200" algn="l" defTabSz="914400" rtl="0" latinLnBrk="0">
        <a:lnSpc>
          <a:spcPct val="100000"/>
        </a:lnSpc>
        <a:spcBef>
          <a:spcPts val="0"/>
        </a:spcBef>
        <a:spcAft>
          <a:spcPts val="0"/>
        </a:spcAft>
        <a:buClrTx/>
        <a:buSzTx/>
        <a:buFontTx/>
        <a:buNone/>
        <a:tabLst/>
        <a:defRPr sz="3600" b="0" i="0" u="none" strike="noStrike" cap="none" spc="0" baseline="0">
          <a:solidFill>
            <a:srgbClr val="007DD6"/>
          </a:solidFill>
          <a:uFill>
            <a:solidFill>
              <a:srgbClr val="007DD6"/>
            </a:solidFill>
          </a:uFill>
          <a:latin typeface="+mn-lt"/>
          <a:ea typeface="+mn-ea"/>
          <a:cs typeface="+mn-cs"/>
          <a:sym typeface="Arial"/>
        </a:defRPr>
      </a:lvl8pPr>
      <a:lvl9pPr marL="40639" marR="40639" indent="1828800" algn="l" defTabSz="914400" rtl="0" latinLnBrk="0">
        <a:lnSpc>
          <a:spcPct val="100000"/>
        </a:lnSpc>
        <a:spcBef>
          <a:spcPts val="0"/>
        </a:spcBef>
        <a:spcAft>
          <a:spcPts val="0"/>
        </a:spcAft>
        <a:buClrTx/>
        <a:buSzTx/>
        <a:buFontTx/>
        <a:buNone/>
        <a:tabLst/>
        <a:defRPr sz="3600" b="0" i="0" u="none" strike="noStrike" cap="none" spc="0" baseline="0">
          <a:solidFill>
            <a:srgbClr val="007DD6"/>
          </a:solidFill>
          <a:uFill>
            <a:solidFill>
              <a:srgbClr val="007DD6"/>
            </a:solidFill>
          </a:uFill>
          <a:latin typeface="+mn-lt"/>
          <a:ea typeface="+mn-ea"/>
          <a:cs typeface="+mn-cs"/>
          <a:sym typeface="Arial"/>
        </a:defRPr>
      </a:lvl9pPr>
    </p:titleStyle>
    <p:bodyStyle>
      <a:lvl1pPr marL="383540" marR="40639" indent="-342900" algn="l" defTabSz="914400" rtl="0" latinLnBrk="0">
        <a:lnSpc>
          <a:spcPct val="100000"/>
        </a:lnSpc>
        <a:spcBef>
          <a:spcPts val="1100"/>
        </a:spcBef>
        <a:spcAft>
          <a:spcPts val="0"/>
        </a:spcAft>
        <a:buClr>
          <a:srgbClr val="007DD6"/>
        </a:buClr>
        <a:buSzPct val="100000"/>
        <a:buFont typeface="Times Roman"/>
        <a:buChar char="•"/>
        <a:tabLst/>
        <a:defRPr sz="3200" b="0" i="0" u="none" strike="noStrike" cap="none" spc="0" baseline="0">
          <a:solidFill>
            <a:srgbClr val="000000"/>
          </a:solidFill>
          <a:uFill>
            <a:solidFill>
              <a:srgbClr val="000000"/>
            </a:solidFill>
          </a:uFill>
          <a:latin typeface="+mn-lt"/>
          <a:ea typeface="+mn-ea"/>
          <a:cs typeface="+mn-cs"/>
          <a:sym typeface="Arial"/>
        </a:defRPr>
      </a:lvl1pPr>
      <a:lvl2pPr marL="824411" marR="40639" indent="-326571" algn="l" defTabSz="914400" rtl="0" latinLnBrk="0">
        <a:lnSpc>
          <a:spcPct val="100000"/>
        </a:lnSpc>
        <a:spcBef>
          <a:spcPts val="1100"/>
        </a:spcBef>
        <a:spcAft>
          <a:spcPts val="0"/>
        </a:spcAft>
        <a:buClr>
          <a:srgbClr val="007DD6"/>
        </a:buClr>
        <a:buSzPct val="100000"/>
        <a:buFont typeface="Times Roman"/>
        <a:buChar char="•"/>
        <a:tabLst/>
        <a:defRPr sz="3200" b="0" i="0" u="none" strike="noStrike" cap="none" spc="0" baseline="0">
          <a:solidFill>
            <a:srgbClr val="000000"/>
          </a:solidFill>
          <a:uFill>
            <a:solidFill>
              <a:srgbClr val="000000"/>
            </a:solidFill>
          </a:uFill>
          <a:latin typeface="+mn-lt"/>
          <a:ea typeface="+mn-ea"/>
          <a:cs typeface="+mn-cs"/>
          <a:sym typeface="Arial"/>
        </a:defRPr>
      </a:lvl2pPr>
      <a:lvl3pPr marL="1259839" marR="40639" indent="-304800" algn="l" defTabSz="914400" rtl="0" latinLnBrk="0">
        <a:lnSpc>
          <a:spcPct val="100000"/>
        </a:lnSpc>
        <a:spcBef>
          <a:spcPts val="1100"/>
        </a:spcBef>
        <a:spcAft>
          <a:spcPts val="0"/>
        </a:spcAft>
        <a:buClr>
          <a:srgbClr val="007DD6"/>
        </a:buClr>
        <a:buSzPct val="100000"/>
        <a:buFont typeface="Times Roman"/>
        <a:buChar char="•"/>
        <a:tabLst/>
        <a:defRPr sz="3200" b="0" i="0" u="none" strike="noStrike" cap="none" spc="0" baseline="0">
          <a:solidFill>
            <a:srgbClr val="000000"/>
          </a:solidFill>
          <a:uFill>
            <a:solidFill>
              <a:srgbClr val="000000"/>
            </a:solidFill>
          </a:uFill>
          <a:latin typeface="+mn-lt"/>
          <a:ea typeface="+mn-ea"/>
          <a:cs typeface="+mn-cs"/>
          <a:sym typeface="Arial"/>
        </a:defRPr>
      </a:lvl3pPr>
      <a:lvl4pPr marL="1778000" marR="40639" indent="-365760" algn="l" defTabSz="914400" rtl="0" latinLnBrk="0">
        <a:lnSpc>
          <a:spcPct val="100000"/>
        </a:lnSpc>
        <a:spcBef>
          <a:spcPts val="1100"/>
        </a:spcBef>
        <a:spcAft>
          <a:spcPts val="0"/>
        </a:spcAft>
        <a:buClr>
          <a:srgbClr val="007DD6"/>
        </a:buClr>
        <a:buSzPct val="100000"/>
        <a:buFont typeface="Times Roman"/>
        <a:buChar char="•"/>
        <a:tabLst/>
        <a:defRPr sz="3200" b="0" i="0" u="none" strike="noStrike" cap="none" spc="0" baseline="0">
          <a:solidFill>
            <a:srgbClr val="000000"/>
          </a:solidFill>
          <a:uFill>
            <a:solidFill>
              <a:srgbClr val="000000"/>
            </a:solidFill>
          </a:uFill>
          <a:latin typeface="+mn-lt"/>
          <a:ea typeface="+mn-ea"/>
          <a:cs typeface="+mn-cs"/>
          <a:sym typeface="Arial"/>
        </a:defRPr>
      </a:lvl4pPr>
      <a:lvl5pPr marL="2235200" marR="40639" indent="-365760" algn="l" defTabSz="914400" rtl="0" latinLnBrk="0">
        <a:lnSpc>
          <a:spcPct val="100000"/>
        </a:lnSpc>
        <a:spcBef>
          <a:spcPts val="1100"/>
        </a:spcBef>
        <a:spcAft>
          <a:spcPts val="0"/>
        </a:spcAft>
        <a:buClr>
          <a:srgbClr val="007DD6"/>
        </a:buClr>
        <a:buSzPct val="100000"/>
        <a:buFont typeface="Times Roman"/>
        <a:buChar char="•"/>
        <a:tabLst/>
        <a:defRPr sz="3200" b="0" i="0" u="none" strike="noStrike" cap="none" spc="0" baseline="0">
          <a:solidFill>
            <a:srgbClr val="000000"/>
          </a:solidFill>
          <a:uFill>
            <a:solidFill>
              <a:srgbClr val="000000"/>
            </a:solidFill>
          </a:uFill>
          <a:latin typeface="+mn-lt"/>
          <a:ea typeface="+mn-ea"/>
          <a:cs typeface="+mn-cs"/>
          <a:sym typeface="Arial"/>
        </a:defRPr>
      </a:lvl5pPr>
      <a:lvl6pPr marL="2235200" marR="40639" indent="-365760" algn="l" defTabSz="914400" rtl="0" latinLnBrk="0">
        <a:lnSpc>
          <a:spcPct val="100000"/>
        </a:lnSpc>
        <a:spcBef>
          <a:spcPts val="1100"/>
        </a:spcBef>
        <a:spcAft>
          <a:spcPts val="0"/>
        </a:spcAft>
        <a:buClr>
          <a:srgbClr val="007DD6"/>
        </a:buClr>
        <a:buSzPct val="100000"/>
        <a:buFont typeface="Times Roman"/>
        <a:buChar char="•"/>
        <a:tabLst/>
        <a:defRPr sz="3200" b="0" i="0" u="none" strike="noStrike" cap="none" spc="0" baseline="0">
          <a:solidFill>
            <a:srgbClr val="000000"/>
          </a:solidFill>
          <a:uFill>
            <a:solidFill>
              <a:srgbClr val="000000"/>
            </a:solidFill>
          </a:uFill>
          <a:latin typeface="+mn-lt"/>
          <a:ea typeface="+mn-ea"/>
          <a:cs typeface="+mn-cs"/>
          <a:sym typeface="Arial"/>
        </a:defRPr>
      </a:lvl6pPr>
      <a:lvl7pPr marL="2235200" marR="40639" indent="-365760" algn="l" defTabSz="914400" rtl="0" latinLnBrk="0">
        <a:lnSpc>
          <a:spcPct val="100000"/>
        </a:lnSpc>
        <a:spcBef>
          <a:spcPts val="1100"/>
        </a:spcBef>
        <a:spcAft>
          <a:spcPts val="0"/>
        </a:spcAft>
        <a:buClr>
          <a:srgbClr val="007DD6"/>
        </a:buClr>
        <a:buSzPct val="100000"/>
        <a:buFont typeface="Times Roman"/>
        <a:buChar char="•"/>
        <a:tabLst/>
        <a:defRPr sz="3200" b="0" i="0" u="none" strike="noStrike" cap="none" spc="0" baseline="0">
          <a:solidFill>
            <a:srgbClr val="000000"/>
          </a:solidFill>
          <a:uFill>
            <a:solidFill>
              <a:srgbClr val="000000"/>
            </a:solidFill>
          </a:uFill>
          <a:latin typeface="+mn-lt"/>
          <a:ea typeface="+mn-ea"/>
          <a:cs typeface="+mn-cs"/>
          <a:sym typeface="Arial"/>
        </a:defRPr>
      </a:lvl7pPr>
      <a:lvl8pPr marL="2235200" marR="40639" indent="-365760" algn="l" defTabSz="914400" rtl="0" latinLnBrk="0">
        <a:lnSpc>
          <a:spcPct val="100000"/>
        </a:lnSpc>
        <a:spcBef>
          <a:spcPts val="1100"/>
        </a:spcBef>
        <a:spcAft>
          <a:spcPts val="0"/>
        </a:spcAft>
        <a:buClr>
          <a:srgbClr val="007DD6"/>
        </a:buClr>
        <a:buSzPct val="100000"/>
        <a:buFont typeface="Times Roman"/>
        <a:buChar char="•"/>
        <a:tabLst/>
        <a:defRPr sz="3200" b="0" i="0" u="none" strike="noStrike" cap="none" spc="0" baseline="0">
          <a:solidFill>
            <a:srgbClr val="000000"/>
          </a:solidFill>
          <a:uFill>
            <a:solidFill>
              <a:srgbClr val="000000"/>
            </a:solidFill>
          </a:uFill>
          <a:latin typeface="+mn-lt"/>
          <a:ea typeface="+mn-ea"/>
          <a:cs typeface="+mn-cs"/>
          <a:sym typeface="Arial"/>
        </a:defRPr>
      </a:lvl8pPr>
      <a:lvl9pPr marL="2235200" marR="40639" indent="-365760" algn="l" defTabSz="914400" rtl="0" latinLnBrk="0">
        <a:lnSpc>
          <a:spcPct val="100000"/>
        </a:lnSpc>
        <a:spcBef>
          <a:spcPts val="1100"/>
        </a:spcBef>
        <a:spcAft>
          <a:spcPts val="0"/>
        </a:spcAft>
        <a:buClr>
          <a:srgbClr val="007DD6"/>
        </a:buClr>
        <a:buSzPct val="100000"/>
        <a:buFont typeface="Times Roman"/>
        <a:buChar char="•"/>
        <a:tabLst/>
        <a:defRPr sz="3200" b="0" i="0" u="none" strike="noStrike" cap="none" spc="0" baseline="0">
          <a:solidFill>
            <a:srgbClr val="000000"/>
          </a:solidFill>
          <a:uFill>
            <a:solidFill>
              <a:srgbClr val="000000"/>
            </a:solidFill>
          </a:uFill>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Roman"/>
        </a:defRPr>
      </a:lvl1pPr>
      <a:lvl2pPr marL="0" marR="0" indent="2286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Roman"/>
        </a:defRPr>
      </a:lvl2pPr>
      <a:lvl3pPr marL="0" marR="0" indent="4572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Roman"/>
        </a:defRPr>
      </a:lvl3pPr>
      <a:lvl4pPr marL="0" marR="0" indent="6858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Roman"/>
        </a:defRPr>
      </a:lvl4pPr>
      <a:lvl5pPr marL="0" marR="0" indent="9144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Roman"/>
        </a:defRPr>
      </a:lvl5pPr>
      <a:lvl6pPr marL="0" marR="0" indent="11430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Roman"/>
        </a:defRPr>
      </a:lvl6pPr>
      <a:lvl7pPr marL="0" marR="0" indent="13716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Roman"/>
        </a:defRPr>
      </a:lvl7pPr>
      <a:lvl8pPr marL="0" marR="0" indent="16002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Roman"/>
        </a:defRPr>
      </a:lvl8pPr>
      <a:lvl9pPr marL="0" marR="0" indent="18288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000000"/>
            </a:solidFill>
          </a:uFill>
          <a:latin typeface="+mn-lt"/>
          <a:ea typeface="+mn-ea"/>
          <a:cs typeface="+mn-cs"/>
          <a:sym typeface="Times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data.worldbank.org/indicator/NE.EXP.GNFS.Z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data.worldbank.org/indicator/NE.IMP.GNFS.Z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Εμπορική πολιτική στις αναπτυσσόμενες χώρες"/>
          <p:cNvSpPr txBox="1">
            <a:spLocks noGrp="1"/>
          </p:cNvSpPr>
          <p:nvPr>
            <p:ph type="body" idx="1"/>
          </p:nvPr>
        </p:nvSpPr>
        <p:spPr>
          <a:xfrm>
            <a:off x="289817" y="1905000"/>
            <a:ext cx="8422383" cy="3200400"/>
          </a:xfrm>
          <a:prstGeom prst="rect">
            <a:avLst/>
          </a:prstGeom>
        </p:spPr>
        <p:txBody>
          <a:bodyPr/>
          <a:lstStyle>
            <a:lvl1pPr marL="40639" indent="0" algn="ctr">
              <a:buSzTx/>
              <a:buNone/>
              <a:defRPr sz="3500" b="1"/>
            </a:lvl1pPr>
          </a:lstStyle>
          <a:p>
            <a:r>
              <a:t>Εμπορική πολιτική στις αναπτυσσόμενες χώρες</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Εκβιομηχάνιση με υποκατάσταση εισαγωγών"/>
          <p:cNvSpPr txBox="1">
            <a:spLocks noGrp="1"/>
          </p:cNvSpPr>
          <p:nvPr>
            <p:ph type="title"/>
          </p:nvPr>
        </p:nvSpPr>
        <p:spPr>
          <a:xfrm>
            <a:off x="954914" y="309838"/>
            <a:ext cx="7856538" cy="598482"/>
          </a:xfrm>
          <a:prstGeom prst="rect">
            <a:avLst/>
          </a:prstGeom>
        </p:spPr>
        <p:txBody>
          <a:bodyPr/>
          <a:lstStyle>
            <a:lvl1pPr>
              <a:defRPr sz="3200"/>
            </a:lvl1pPr>
          </a:lstStyle>
          <a:p>
            <a:r>
              <a:rPr sz="2400" b="1" dirty="0" err="1"/>
              <a:t>Εκ</a:t>
            </a:r>
            <a:r>
              <a:rPr sz="2400" b="1" dirty="0"/>
              <a:t>β</a:t>
            </a:r>
            <a:r>
              <a:rPr sz="2400" b="1" dirty="0" err="1"/>
              <a:t>ιομηχάνιση</a:t>
            </a:r>
            <a:r>
              <a:rPr sz="2400" b="1" dirty="0"/>
              <a:t> </a:t>
            </a:r>
            <a:r>
              <a:rPr sz="2400" b="1" dirty="0" err="1"/>
              <a:t>με</a:t>
            </a:r>
            <a:r>
              <a:rPr sz="2400" b="1" dirty="0"/>
              <a:t> </a:t>
            </a:r>
            <a:r>
              <a:rPr sz="2400" b="1" dirty="0" err="1"/>
              <a:t>υ</a:t>
            </a:r>
            <a:r>
              <a:rPr sz="2400" b="1" dirty="0"/>
              <a:t>π</a:t>
            </a:r>
            <a:r>
              <a:rPr sz="2400" b="1" dirty="0" err="1"/>
              <a:t>οκ</a:t>
            </a:r>
            <a:r>
              <a:rPr sz="2400" b="1" dirty="0"/>
              <a:t>α</a:t>
            </a:r>
            <a:r>
              <a:rPr sz="2400" b="1" dirty="0" err="1"/>
              <a:t>τάστ</a:t>
            </a:r>
            <a:r>
              <a:rPr sz="2400" b="1" dirty="0"/>
              <a:t>α</a:t>
            </a:r>
            <a:r>
              <a:rPr sz="2400" b="1" dirty="0" err="1"/>
              <a:t>ση</a:t>
            </a:r>
            <a:r>
              <a:rPr sz="2400" b="1" dirty="0"/>
              <a:t> </a:t>
            </a:r>
            <a:r>
              <a:rPr sz="2400" b="1" dirty="0" err="1"/>
              <a:t>εισ</a:t>
            </a:r>
            <a:r>
              <a:rPr sz="2400" b="1" dirty="0"/>
              <a:t>α</a:t>
            </a:r>
            <a:r>
              <a:rPr sz="2400" b="1" dirty="0" err="1"/>
              <a:t>γωγών</a:t>
            </a:r>
            <a:endParaRPr sz="2400" b="1" dirty="0"/>
          </a:p>
        </p:txBody>
      </p:sp>
      <p:sp>
        <p:nvSpPr>
          <p:cNvPr id="95" name="Η εκβιομηχάνιση με υποκατάσταση εισαγωγών ήταν μια εμπορική πολιτική που είχε υιοθετηθεί από πολλές χώρες με χαμηλό και μεσαίο εισόδημα πριν από τη δεκαετία του ’80.…"/>
          <p:cNvSpPr txBox="1">
            <a:spLocks noGrp="1"/>
          </p:cNvSpPr>
          <p:nvPr>
            <p:ph type="body" idx="1"/>
          </p:nvPr>
        </p:nvSpPr>
        <p:spPr>
          <a:xfrm>
            <a:off x="846137" y="1231900"/>
            <a:ext cx="8188078" cy="5589737"/>
          </a:xfrm>
          <a:prstGeom prst="rect">
            <a:avLst/>
          </a:prstGeom>
        </p:spPr>
        <p:txBody>
          <a:bodyPr/>
          <a:lstStyle/>
          <a:p>
            <a:pPr>
              <a:lnSpc>
                <a:spcPct val="150000"/>
              </a:lnSpc>
              <a:spcBef>
                <a:spcPts val="1400"/>
              </a:spcBef>
              <a:defRPr sz="2400"/>
            </a:pPr>
            <a:r>
              <a:rPr sz="2100" dirty="0" err="1"/>
              <a:t>Η</a:t>
            </a:r>
            <a:r>
              <a:rPr sz="2100" dirty="0"/>
              <a:t> </a:t>
            </a:r>
            <a:r>
              <a:rPr sz="2100" dirty="0" err="1"/>
              <a:t>εκ</a:t>
            </a:r>
            <a:r>
              <a:rPr sz="2100" dirty="0"/>
              <a:t>β</a:t>
            </a:r>
            <a:r>
              <a:rPr sz="2100" dirty="0" err="1"/>
              <a:t>ιομηχάνιση</a:t>
            </a:r>
            <a:r>
              <a:rPr sz="2100" dirty="0"/>
              <a:t> </a:t>
            </a:r>
            <a:r>
              <a:rPr sz="2100" dirty="0" err="1"/>
              <a:t>με</a:t>
            </a:r>
            <a:r>
              <a:rPr sz="2100" dirty="0"/>
              <a:t> </a:t>
            </a:r>
            <a:r>
              <a:rPr sz="2100" dirty="0" err="1"/>
              <a:t>υ</a:t>
            </a:r>
            <a:r>
              <a:rPr sz="2100" dirty="0"/>
              <a:t>π</a:t>
            </a:r>
            <a:r>
              <a:rPr sz="2100" dirty="0" err="1"/>
              <a:t>οκ</a:t>
            </a:r>
            <a:r>
              <a:rPr sz="2100" dirty="0"/>
              <a:t>α</a:t>
            </a:r>
            <a:r>
              <a:rPr sz="2100" dirty="0" err="1"/>
              <a:t>τάστ</a:t>
            </a:r>
            <a:r>
              <a:rPr sz="2100" dirty="0"/>
              <a:t>α</a:t>
            </a:r>
            <a:r>
              <a:rPr sz="2100" dirty="0" err="1"/>
              <a:t>ση</a:t>
            </a:r>
            <a:r>
              <a:rPr sz="2100" dirty="0"/>
              <a:t> </a:t>
            </a:r>
            <a:r>
              <a:rPr sz="2100" dirty="0" err="1"/>
              <a:t>εισ</a:t>
            </a:r>
            <a:r>
              <a:rPr sz="2100" dirty="0"/>
              <a:t>α</a:t>
            </a:r>
            <a:r>
              <a:rPr sz="2100" dirty="0" err="1"/>
              <a:t>γωγών</a:t>
            </a:r>
            <a:r>
              <a:rPr sz="2100" dirty="0"/>
              <a:t> </a:t>
            </a:r>
            <a:r>
              <a:rPr sz="2100" dirty="0" err="1"/>
              <a:t>ήτ</a:t>
            </a:r>
            <a:r>
              <a:rPr sz="2100" dirty="0"/>
              <a:t>α</a:t>
            </a:r>
            <a:r>
              <a:rPr sz="2100" dirty="0" err="1"/>
              <a:t>ν</a:t>
            </a:r>
            <a:r>
              <a:rPr sz="2100" dirty="0"/>
              <a:t> </a:t>
            </a:r>
            <a:r>
              <a:rPr sz="2100" dirty="0" err="1"/>
              <a:t>μι</a:t>
            </a:r>
            <a:r>
              <a:rPr sz="2100" dirty="0"/>
              <a:t>α </a:t>
            </a:r>
            <a:r>
              <a:rPr sz="2100" dirty="0" err="1"/>
              <a:t>εμ</a:t>
            </a:r>
            <a:r>
              <a:rPr sz="2100" dirty="0"/>
              <a:t>π</a:t>
            </a:r>
            <a:r>
              <a:rPr sz="2100" dirty="0" err="1"/>
              <a:t>ορική</a:t>
            </a:r>
            <a:r>
              <a:rPr sz="2100" dirty="0"/>
              <a:t> π</a:t>
            </a:r>
            <a:r>
              <a:rPr sz="2100" dirty="0" err="1"/>
              <a:t>ολιτική</a:t>
            </a:r>
            <a:r>
              <a:rPr sz="2100" dirty="0"/>
              <a:t> π</a:t>
            </a:r>
            <a:r>
              <a:rPr sz="2100" dirty="0" err="1"/>
              <a:t>ου</a:t>
            </a:r>
            <a:r>
              <a:rPr sz="2100" dirty="0"/>
              <a:t> </a:t>
            </a:r>
            <a:r>
              <a:rPr sz="2100" dirty="0" err="1"/>
              <a:t>είχε</a:t>
            </a:r>
            <a:r>
              <a:rPr sz="2100" dirty="0"/>
              <a:t> </a:t>
            </a:r>
            <a:r>
              <a:rPr sz="2100" dirty="0" err="1"/>
              <a:t>υιοθετηθεί</a:t>
            </a:r>
            <a:r>
              <a:rPr sz="2100" dirty="0"/>
              <a:t> απ</a:t>
            </a:r>
            <a:r>
              <a:rPr sz="2100" dirty="0" err="1"/>
              <a:t>ό</a:t>
            </a:r>
            <a:r>
              <a:rPr sz="2100" dirty="0"/>
              <a:t> π</a:t>
            </a:r>
            <a:r>
              <a:rPr sz="2100" dirty="0" err="1"/>
              <a:t>ολλές</a:t>
            </a:r>
            <a:r>
              <a:rPr sz="2100" dirty="0"/>
              <a:t> </a:t>
            </a:r>
            <a:r>
              <a:rPr sz="2100" dirty="0" err="1"/>
              <a:t>χώρες</a:t>
            </a:r>
            <a:r>
              <a:rPr sz="2100" dirty="0"/>
              <a:t> </a:t>
            </a:r>
            <a:r>
              <a:rPr sz="2100" dirty="0" err="1">
                <a:solidFill>
                  <a:srgbClr val="FF40FF"/>
                </a:solidFill>
              </a:rPr>
              <a:t>με</a:t>
            </a:r>
            <a:r>
              <a:rPr sz="2100" dirty="0">
                <a:solidFill>
                  <a:srgbClr val="FF40FF"/>
                </a:solidFill>
              </a:rPr>
              <a:t> </a:t>
            </a:r>
            <a:r>
              <a:rPr sz="2100" dirty="0" err="1">
                <a:solidFill>
                  <a:srgbClr val="FF40FF"/>
                </a:solidFill>
              </a:rPr>
              <a:t>χ</a:t>
            </a:r>
            <a:r>
              <a:rPr sz="2100" dirty="0">
                <a:solidFill>
                  <a:srgbClr val="FF40FF"/>
                </a:solidFill>
              </a:rPr>
              <a:t>α</a:t>
            </a:r>
            <a:r>
              <a:rPr sz="2100" dirty="0" err="1">
                <a:solidFill>
                  <a:srgbClr val="FF40FF"/>
                </a:solidFill>
              </a:rPr>
              <a:t>μηλό</a:t>
            </a:r>
            <a:r>
              <a:rPr sz="2100" dirty="0">
                <a:solidFill>
                  <a:srgbClr val="FF40FF"/>
                </a:solidFill>
              </a:rPr>
              <a:t> </a:t>
            </a:r>
            <a:r>
              <a:rPr sz="2100" dirty="0" err="1">
                <a:solidFill>
                  <a:srgbClr val="FF40FF"/>
                </a:solidFill>
              </a:rPr>
              <a:t>κ</a:t>
            </a:r>
            <a:r>
              <a:rPr sz="2100" dirty="0">
                <a:solidFill>
                  <a:srgbClr val="FF40FF"/>
                </a:solidFill>
              </a:rPr>
              <a:t>α</a:t>
            </a:r>
            <a:r>
              <a:rPr sz="2100" dirty="0" err="1">
                <a:solidFill>
                  <a:srgbClr val="FF40FF"/>
                </a:solidFill>
              </a:rPr>
              <a:t>ι</a:t>
            </a:r>
            <a:r>
              <a:rPr sz="2100" dirty="0">
                <a:solidFill>
                  <a:srgbClr val="FF40FF"/>
                </a:solidFill>
              </a:rPr>
              <a:t> </a:t>
            </a:r>
            <a:r>
              <a:rPr sz="2100" dirty="0" err="1">
                <a:solidFill>
                  <a:srgbClr val="FF40FF"/>
                </a:solidFill>
              </a:rPr>
              <a:t>μεσ</a:t>
            </a:r>
            <a:r>
              <a:rPr sz="2100" dirty="0">
                <a:solidFill>
                  <a:srgbClr val="FF40FF"/>
                </a:solidFill>
              </a:rPr>
              <a:t>α</a:t>
            </a:r>
            <a:r>
              <a:rPr sz="2100" dirty="0" err="1">
                <a:solidFill>
                  <a:srgbClr val="FF40FF"/>
                </a:solidFill>
              </a:rPr>
              <a:t>ίο</a:t>
            </a:r>
            <a:r>
              <a:rPr sz="2100" dirty="0">
                <a:solidFill>
                  <a:srgbClr val="FF40FF"/>
                </a:solidFill>
              </a:rPr>
              <a:t> </a:t>
            </a:r>
            <a:r>
              <a:rPr sz="2100" dirty="0" err="1">
                <a:solidFill>
                  <a:srgbClr val="FF40FF"/>
                </a:solidFill>
              </a:rPr>
              <a:t>εισόδημ</a:t>
            </a:r>
            <a:r>
              <a:rPr sz="2100" dirty="0">
                <a:solidFill>
                  <a:srgbClr val="FF40FF"/>
                </a:solidFill>
              </a:rPr>
              <a:t>α</a:t>
            </a:r>
            <a:r>
              <a:rPr sz="2100" dirty="0"/>
              <a:t> π</a:t>
            </a:r>
            <a:r>
              <a:rPr sz="2100" dirty="0" err="1"/>
              <a:t>ριν</a:t>
            </a:r>
            <a:r>
              <a:rPr sz="2100" dirty="0"/>
              <a:t> απ</a:t>
            </a:r>
            <a:r>
              <a:rPr sz="2100" dirty="0" err="1"/>
              <a:t>ό</a:t>
            </a:r>
            <a:r>
              <a:rPr sz="2100" dirty="0"/>
              <a:t> </a:t>
            </a:r>
            <a:r>
              <a:rPr sz="2100" dirty="0" err="1"/>
              <a:t>τη</a:t>
            </a:r>
            <a:r>
              <a:rPr sz="2100" dirty="0"/>
              <a:t> </a:t>
            </a:r>
            <a:r>
              <a:rPr sz="2100" dirty="0" err="1"/>
              <a:t>δεκ</a:t>
            </a:r>
            <a:r>
              <a:rPr sz="2100" dirty="0"/>
              <a:t>α</a:t>
            </a:r>
            <a:r>
              <a:rPr sz="2100" dirty="0" err="1"/>
              <a:t>ετί</a:t>
            </a:r>
            <a:r>
              <a:rPr sz="2100" dirty="0"/>
              <a:t>α </a:t>
            </a:r>
            <a:r>
              <a:rPr sz="2100" dirty="0" err="1"/>
              <a:t>του</a:t>
            </a:r>
            <a:r>
              <a:rPr sz="2100" dirty="0"/>
              <a:t> ’80.</a:t>
            </a:r>
          </a:p>
          <a:p>
            <a:pPr>
              <a:lnSpc>
                <a:spcPct val="150000"/>
              </a:lnSpc>
              <a:spcBef>
                <a:spcPts val="1400"/>
              </a:spcBef>
              <a:defRPr sz="2400"/>
            </a:pPr>
            <a:r>
              <a:rPr sz="2100" dirty="0" err="1"/>
              <a:t>Η</a:t>
            </a:r>
            <a:r>
              <a:rPr sz="2100" dirty="0"/>
              <a:t> π</a:t>
            </a:r>
            <a:r>
              <a:rPr sz="2100" dirty="0" err="1"/>
              <a:t>ολιτική</a:t>
            </a:r>
            <a:r>
              <a:rPr sz="2100" dirty="0"/>
              <a:t> απ</a:t>
            </a:r>
            <a:r>
              <a:rPr sz="2100" dirty="0" err="1"/>
              <a:t>οσκο</a:t>
            </a:r>
            <a:r>
              <a:rPr sz="2100" dirty="0"/>
              <a:t>π</a:t>
            </a:r>
            <a:r>
              <a:rPr sz="2100" dirty="0" err="1"/>
              <a:t>ούσε</a:t>
            </a:r>
            <a:r>
              <a:rPr sz="2100" dirty="0"/>
              <a:t> </a:t>
            </a:r>
            <a:r>
              <a:rPr sz="2100" dirty="0" err="1"/>
              <a:t>στην</a:t>
            </a:r>
            <a:r>
              <a:rPr sz="2100" dirty="0"/>
              <a:t> </a:t>
            </a:r>
            <a:r>
              <a:rPr sz="2100" dirty="0" err="1"/>
              <a:t>ε</a:t>
            </a:r>
            <a:r>
              <a:rPr sz="2100" dirty="0" err="1">
                <a:solidFill>
                  <a:srgbClr val="942192"/>
                </a:solidFill>
              </a:rPr>
              <a:t>νθάρρυνση</a:t>
            </a:r>
            <a:r>
              <a:rPr sz="2100" dirty="0">
                <a:solidFill>
                  <a:srgbClr val="942192"/>
                </a:solidFill>
              </a:rPr>
              <a:t> </a:t>
            </a:r>
            <a:r>
              <a:rPr sz="2100" dirty="0" err="1">
                <a:solidFill>
                  <a:srgbClr val="942192"/>
                </a:solidFill>
              </a:rPr>
              <a:t>των</a:t>
            </a:r>
            <a:r>
              <a:rPr sz="2100" dirty="0">
                <a:solidFill>
                  <a:srgbClr val="942192"/>
                </a:solidFill>
              </a:rPr>
              <a:t> </a:t>
            </a:r>
            <a:r>
              <a:rPr sz="2100" dirty="0" err="1">
                <a:solidFill>
                  <a:srgbClr val="942192"/>
                </a:solidFill>
              </a:rPr>
              <a:t>εγχώριων</a:t>
            </a:r>
            <a:r>
              <a:rPr sz="2100" dirty="0">
                <a:solidFill>
                  <a:srgbClr val="942192"/>
                </a:solidFill>
              </a:rPr>
              <a:t> </a:t>
            </a:r>
            <a:r>
              <a:rPr sz="2100" dirty="0" err="1">
                <a:solidFill>
                  <a:srgbClr val="942192"/>
                </a:solidFill>
              </a:rPr>
              <a:t>κλάδων</a:t>
            </a:r>
            <a:r>
              <a:rPr sz="2100" dirty="0">
                <a:solidFill>
                  <a:srgbClr val="942192"/>
                </a:solidFill>
              </a:rPr>
              <a:t>, </a:t>
            </a:r>
            <a:r>
              <a:rPr sz="2100" dirty="0" err="1">
                <a:solidFill>
                  <a:srgbClr val="942192"/>
                </a:solidFill>
              </a:rPr>
              <a:t>μέσω</a:t>
            </a:r>
            <a:r>
              <a:rPr sz="2100" dirty="0">
                <a:solidFill>
                  <a:srgbClr val="942192"/>
                </a:solidFill>
              </a:rPr>
              <a:t> </a:t>
            </a:r>
            <a:r>
              <a:rPr sz="2100" dirty="0" err="1">
                <a:solidFill>
                  <a:srgbClr val="942192"/>
                </a:solidFill>
              </a:rPr>
              <a:t>του</a:t>
            </a:r>
            <a:r>
              <a:rPr sz="2100" dirty="0">
                <a:solidFill>
                  <a:srgbClr val="942192"/>
                </a:solidFill>
              </a:rPr>
              <a:t> π</a:t>
            </a:r>
            <a:r>
              <a:rPr sz="2100" dirty="0" err="1">
                <a:solidFill>
                  <a:srgbClr val="942192"/>
                </a:solidFill>
              </a:rPr>
              <a:t>εριορισμού</a:t>
            </a:r>
            <a:r>
              <a:rPr sz="2100" dirty="0">
                <a:solidFill>
                  <a:srgbClr val="942192"/>
                </a:solidFill>
              </a:rPr>
              <a:t> </a:t>
            </a:r>
            <a:r>
              <a:rPr sz="2100" dirty="0" err="1">
                <a:solidFill>
                  <a:srgbClr val="942192"/>
                </a:solidFill>
              </a:rPr>
              <a:t>των</a:t>
            </a:r>
            <a:r>
              <a:rPr sz="2100" dirty="0">
                <a:solidFill>
                  <a:srgbClr val="942192"/>
                </a:solidFill>
              </a:rPr>
              <a:t> α</a:t>
            </a:r>
            <a:r>
              <a:rPr sz="2100" dirty="0" err="1">
                <a:solidFill>
                  <a:srgbClr val="942192"/>
                </a:solidFill>
              </a:rPr>
              <a:t>ντ</a:t>
            </a:r>
            <a:r>
              <a:rPr sz="2100" dirty="0">
                <a:solidFill>
                  <a:srgbClr val="942192"/>
                </a:solidFill>
              </a:rPr>
              <a:t>α</a:t>
            </a:r>
            <a:r>
              <a:rPr sz="2100" dirty="0" err="1">
                <a:solidFill>
                  <a:srgbClr val="942192"/>
                </a:solidFill>
              </a:rPr>
              <a:t>γωνιστικών</a:t>
            </a:r>
            <a:r>
              <a:rPr sz="2100" dirty="0">
                <a:solidFill>
                  <a:srgbClr val="942192"/>
                </a:solidFill>
              </a:rPr>
              <a:t> </a:t>
            </a:r>
            <a:r>
              <a:rPr sz="2100" dirty="0" err="1">
                <a:solidFill>
                  <a:srgbClr val="942192"/>
                </a:solidFill>
              </a:rPr>
              <a:t>εισ</a:t>
            </a:r>
            <a:r>
              <a:rPr sz="2100" dirty="0">
                <a:solidFill>
                  <a:srgbClr val="942192"/>
                </a:solidFill>
              </a:rPr>
              <a:t>α</a:t>
            </a:r>
            <a:r>
              <a:rPr sz="2100" dirty="0" err="1">
                <a:solidFill>
                  <a:srgbClr val="942192"/>
                </a:solidFill>
              </a:rPr>
              <a:t>γωγών</a:t>
            </a:r>
            <a:r>
              <a:rPr sz="2100" dirty="0"/>
              <a:t>.</a:t>
            </a:r>
          </a:p>
          <a:p>
            <a:pPr>
              <a:lnSpc>
                <a:spcPct val="150000"/>
              </a:lnSpc>
              <a:spcBef>
                <a:spcPts val="1400"/>
              </a:spcBef>
              <a:defRPr sz="2400"/>
            </a:pPr>
            <a:r>
              <a:rPr sz="2100" dirty="0" err="1"/>
              <a:t>Συχνά</a:t>
            </a:r>
            <a:r>
              <a:rPr sz="2100" dirty="0"/>
              <a:t> </a:t>
            </a:r>
            <a:r>
              <a:rPr sz="2100" dirty="0" err="1"/>
              <a:t>συνοδευότ</a:t>
            </a:r>
            <a:r>
              <a:rPr sz="2100" dirty="0"/>
              <a:t>α</a:t>
            </a:r>
            <a:r>
              <a:rPr sz="2100" dirty="0" err="1"/>
              <a:t>ν</a:t>
            </a:r>
            <a:r>
              <a:rPr sz="2100" dirty="0"/>
              <a:t> απ</a:t>
            </a:r>
            <a:r>
              <a:rPr sz="2100" dirty="0" err="1"/>
              <a:t>ό</a:t>
            </a:r>
            <a:r>
              <a:rPr sz="2100" dirty="0"/>
              <a:t> </a:t>
            </a:r>
            <a:r>
              <a:rPr sz="2100" dirty="0" err="1"/>
              <a:t>την</a:t>
            </a:r>
            <a:r>
              <a:rPr sz="2100" dirty="0"/>
              <a:t> </a:t>
            </a:r>
            <a:r>
              <a:rPr sz="2100" dirty="0" err="1"/>
              <a:t>ά</a:t>
            </a:r>
            <a:r>
              <a:rPr sz="2100" dirty="0"/>
              <a:t>π</a:t>
            </a:r>
            <a:r>
              <a:rPr sz="2100" dirty="0" err="1"/>
              <a:t>οψη</a:t>
            </a:r>
            <a:r>
              <a:rPr sz="2100" dirty="0"/>
              <a:t> </a:t>
            </a:r>
            <a:r>
              <a:rPr sz="2100" dirty="0" err="1"/>
              <a:t>ότι</a:t>
            </a:r>
            <a:r>
              <a:rPr sz="2100" dirty="0"/>
              <a:t> </a:t>
            </a:r>
            <a:r>
              <a:rPr sz="2100" dirty="0" err="1"/>
              <a:t>οι</a:t>
            </a:r>
            <a:r>
              <a:rPr sz="2100" dirty="0"/>
              <a:t> π</a:t>
            </a:r>
            <a:r>
              <a:rPr sz="2100" dirty="0" err="1"/>
              <a:t>λούσιες</a:t>
            </a:r>
            <a:r>
              <a:rPr sz="2100" dirty="0"/>
              <a:t> </a:t>
            </a:r>
            <a:r>
              <a:rPr sz="2100" dirty="0" err="1"/>
              <a:t>χώρες</a:t>
            </a:r>
            <a:r>
              <a:rPr sz="2100" dirty="0"/>
              <a:t> </a:t>
            </a:r>
            <a:r>
              <a:rPr sz="2100" dirty="0" err="1"/>
              <a:t>εκμετ</a:t>
            </a:r>
            <a:r>
              <a:rPr sz="2100" dirty="0"/>
              <a:t>α</a:t>
            </a:r>
            <a:r>
              <a:rPr sz="2100" dirty="0" err="1"/>
              <a:t>λλεύοντ</a:t>
            </a:r>
            <a:r>
              <a:rPr sz="2100" dirty="0"/>
              <a:t>α</a:t>
            </a:r>
            <a:r>
              <a:rPr sz="2100" dirty="0" err="1"/>
              <a:t>ν</a:t>
            </a:r>
            <a:r>
              <a:rPr sz="2100" dirty="0"/>
              <a:t> </a:t>
            </a:r>
            <a:r>
              <a:rPr sz="2100" dirty="0" err="1"/>
              <a:t>τις</a:t>
            </a:r>
            <a:r>
              <a:rPr sz="2100" dirty="0"/>
              <a:t> </a:t>
            </a:r>
            <a:r>
              <a:rPr sz="2100" dirty="0" err="1"/>
              <a:t>φτωχές</a:t>
            </a:r>
            <a:r>
              <a:rPr sz="2100" dirty="0"/>
              <a:t> </a:t>
            </a:r>
            <a:r>
              <a:rPr sz="2100" dirty="0" err="1"/>
              <a:t>χώρες</a:t>
            </a:r>
            <a:r>
              <a:rPr sz="2100" dirty="0"/>
              <a:t>, </a:t>
            </a:r>
            <a:r>
              <a:rPr sz="2100" dirty="0" err="1"/>
              <a:t>μέσω</a:t>
            </a:r>
            <a:r>
              <a:rPr sz="2100" dirty="0"/>
              <a:t> </a:t>
            </a:r>
            <a:r>
              <a:rPr sz="2100" dirty="0" err="1"/>
              <a:t>των</a:t>
            </a:r>
            <a:r>
              <a:rPr sz="2100" dirty="0"/>
              <a:t> </a:t>
            </a:r>
            <a:r>
              <a:rPr sz="2100" dirty="0" err="1"/>
              <a:t>διεθνών</a:t>
            </a:r>
            <a:r>
              <a:rPr sz="2100" dirty="0"/>
              <a:t> </a:t>
            </a:r>
            <a:r>
              <a:rPr sz="2100" dirty="0" err="1"/>
              <a:t>χρημ</a:t>
            </a:r>
            <a:r>
              <a:rPr sz="2100" dirty="0"/>
              <a:t>α</a:t>
            </a:r>
            <a:r>
              <a:rPr sz="2100" dirty="0" err="1"/>
              <a:t>το</a:t>
            </a:r>
            <a:r>
              <a:rPr sz="2100" dirty="0"/>
              <a:t>π</a:t>
            </a:r>
            <a:r>
              <a:rPr sz="2100" dirty="0" err="1"/>
              <a:t>ιστωτικών</a:t>
            </a:r>
            <a:r>
              <a:rPr sz="2100" dirty="0"/>
              <a:t> α</a:t>
            </a:r>
            <a:r>
              <a:rPr sz="2100" dirty="0" err="1"/>
              <a:t>γορών</a:t>
            </a:r>
            <a:r>
              <a:rPr sz="2100" dirty="0"/>
              <a:t> </a:t>
            </a:r>
            <a:r>
              <a:rPr sz="2100" dirty="0" err="1"/>
              <a:t>κ</a:t>
            </a:r>
            <a:r>
              <a:rPr sz="2100" dirty="0"/>
              <a:t>α</a:t>
            </a:r>
            <a:r>
              <a:rPr sz="2100" dirty="0" err="1"/>
              <a:t>ι</a:t>
            </a:r>
            <a:r>
              <a:rPr sz="2100" dirty="0"/>
              <a:t> </a:t>
            </a:r>
            <a:r>
              <a:rPr sz="2100" dirty="0" err="1"/>
              <a:t>του</a:t>
            </a:r>
            <a:r>
              <a:rPr sz="2100" dirty="0"/>
              <a:t> </a:t>
            </a:r>
            <a:r>
              <a:rPr sz="2100" dirty="0" err="1"/>
              <a:t>εμ</a:t>
            </a:r>
            <a:r>
              <a:rPr sz="2100" dirty="0"/>
              <a:t>π</a:t>
            </a:r>
            <a:r>
              <a:rPr sz="2100" dirty="0" err="1"/>
              <a:t>ορίου</a:t>
            </a:r>
            <a:r>
              <a:rPr sz="2100" dirty="0"/>
              <a:t>.</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95"/>
                                        </p:tgtEl>
                                        <p:attrNameLst>
                                          <p:attrName>style.visibility</p:attrName>
                                        </p:attrNameLst>
                                      </p:cBhvr>
                                      <p:to>
                                        <p:strVal val="visible"/>
                                      </p:to>
                                    </p:set>
                                    <p:animEffect transition="in" filter="strips(upLeft)">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98" name="Πίνακας 2: Πραγματική προστασία της μεταποίησης σε ορισμένες  αναπτυσσόμενες χώρες (%)"/>
          <p:cNvSpPr txBox="1">
            <a:spLocks noGrp="1"/>
          </p:cNvSpPr>
          <p:nvPr>
            <p:ph type="title"/>
          </p:nvPr>
        </p:nvSpPr>
        <p:spPr>
          <a:xfrm>
            <a:off x="939800" y="0"/>
            <a:ext cx="8024813" cy="1095469"/>
          </a:xfrm>
          <a:prstGeom prst="rect">
            <a:avLst/>
          </a:prstGeom>
        </p:spPr>
        <p:txBody>
          <a:bodyPr/>
          <a:lstStyle/>
          <a:p>
            <a:pPr>
              <a:defRPr sz="2800"/>
            </a:pPr>
            <a:r>
              <a:rPr sz="2400" b="1" dirty="0" err="1"/>
              <a:t>Πρ</a:t>
            </a:r>
            <a:r>
              <a:rPr sz="2400" b="1" dirty="0"/>
              <a:t>α</a:t>
            </a:r>
            <a:r>
              <a:rPr sz="2400" b="1" dirty="0" err="1"/>
              <a:t>γμ</a:t>
            </a:r>
            <a:r>
              <a:rPr sz="2400" b="1" dirty="0"/>
              <a:t>α</a:t>
            </a:r>
            <a:r>
              <a:rPr sz="2400" b="1" dirty="0" err="1"/>
              <a:t>τική</a:t>
            </a:r>
            <a:r>
              <a:rPr sz="2400" b="1" dirty="0"/>
              <a:t> π</a:t>
            </a:r>
            <a:r>
              <a:rPr sz="2400" b="1" dirty="0" err="1"/>
              <a:t>ροστ</a:t>
            </a:r>
            <a:r>
              <a:rPr sz="2400" b="1" dirty="0"/>
              <a:t>α</a:t>
            </a:r>
            <a:r>
              <a:rPr sz="2400" b="1" dirty="0" err="1"/>
              <a:t>σί</a:t>
            </a:r>
            <a:r>
              <a:rPr sz="2400" b="1" dirty="0"/>
              <a:t>α </a:t>
            </a:r>
            <a:r>
              <a:rPr sz="2400" b="1" dirty="0" err="1"/>
              <a:t>της</a:t>
            </a:r>
            <a:r>
              <a:rPr sz="2400" b="1" dirty="0"/>
              <a:t> </a:t>
            </a:r>
            <a:r>
              <a:rPr sz="2400" b="1" dirty="0" err="1"/>
              <a:t>μετ</a:t>
            </a:r>
            <a:r>
              <a:rPr sz="2400" b="1" dirty="0"/>
              <a:t>απ</a:t>
            </a:r>
            <a:r>
              <a:rPr sz="2400" b="1" dirty="0" err="1"/>
              <a:t>οίησης</a:t>
            </a:r>
            <a:r>
              <a:rPr sz="2400" b="1" dirty="0"/>
              <a:t> </a:t>
            </a:r>
            <a:r>
              <a:rPr sz="2400" b="1" dirty="0" err="1"/>
              <a:t>σε</a:t>
            </a:r>
            <a:r>
              <a:rPr sz="2400" b="1" dirty="0"/>
              <a:t> </a:t>
            </a:r>
            <a:r>
              <a:rPr sz="2400" b="1" dirty="0" err="1"/>
              <a:t>ορισμένες</a:t>
            </a:r>
            <a:r>
              <a:rPr sz="2400" b="1" dirty="0"/>
              <a:t> α</a:t>
            </a:r>
            <a:r>
              <a:rPr sz="2400" b="1" dirty="0" err="1"/>
              <a:t>ν</a:t>
            </a:r>
            <a:r>
              <a:rPr sz="2400" b="1" dirty="0"/>
              <a:t>απ</a:t>
            </a:r>
            <a:r>
              <a:rPr sz="2400" b="1" dirty="0" err="1"/>
              <a:t>τυσσόμενες</a:t>
            </a:r>
            <a:r>
              <a:rPr sz="2400" b="1" dirty="0"/>
              <a:t> </a:t>
            </a:r>
            <a:r>
              <a:rPr sz="2400" b="1" dirty="0" err="1"/>
              <a:t>χώρες</a:t>
            </a:r>
            <a:r>
              <a:rPr sz="2400" b="1" dirty="0"/>
              <a:t> (%)</a:t>
            </a:r>
          </a:p>
        </p:txBody>
      </p:sp>
      <p:pic>
        <p:nvPicPr>
          <p:cNvPr id="99" name="tab1002.png" descr="tab1002.png"/>
          <p:cNvPicPr>
            <a:picLocks/>
          </p:cNvPicPr>
          <p:nvPr/>
        </p:nvPicPr>
        <p:blipFill>
          <a:blip r:embed="rId3"/>
          <a:stretch>
            <a:fillRect/>
          </a:stretch>
        </p:blipFill>
        <p:spPr>
          <a:xfrm>
            <a:off x="838201" y="1590675"/>
            <a:ext cx="7907448" cy="3464768"/>
          </a:xfrm>
          <a:prstGeom prst="rect">
            <a:avLst/>
          </a:prstGeom>
          <a:ln w="12700">
            <a:miter lim="400000"/>
          </a:ln>
        </p:spPr>
      </p:pic>
      <p:sp>
        <p:nvSpPr>
          <p:cNvPr id="100" name="Οι υψηλοί βαθμοί προστασίας επέτρεψαν στη βιομηχανία να επιβιώνει ακόμη και με κόστος παραγωγής τριπλάσιο ή τετραπλάσιο από την τιμη των εισαγωγών που υποκαθιστούσαν"/>
          <p:cNvSpPr txBox="1"/>
          <p:nvPr/>
        </p:nvSpPr>
        <p:spPr>
          <a:xfrm>
            <a:off x="838200" y="5055443"/>
            <a:ext cx="8228013" cy="1647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a:solidFill>
                  <a:srgbClr val="007DD6"/>
                </a:solidFill>
                <a:uFill>
                  <a:solidFill>
                    <a:srgbClr val="007DD6"/>
                  </a:solidFill>
                </a:uFill>
                <a:latin typeface="+mn-lt"/>
                <a:ea typeface="+mn-ea"/>
                <a:cs typeface="+mn-cs"/>
                <a:sym typeface="Arial"/>
              </a:defRPr>
            </a:lvl1pPr>
          </a:lstStyle>
          <a:p>
            <a:r>
              <a:rPr sz="2000" dirty="0" err="1"/>
              <a:t>Οι</a:t>
            </a:r>
            <a:r>
              <a:rPr sz="2000" dirty="0"/>
              <a:t> </a:t>
            </a:r>
            <a:r>
              <a:rPr sz="2000" dirty="0" err="1"/>
              <a:t>υψηλοί</a:t>
            </a:r>
            <a:r>
              <a:rPr sz="2000" dirty="0"/>
              <a:t> βα</a:t>
            </a:r>
            <a:r>
              <a:rPr sz="2000" dirty="0" err="1"/>
              <a:t>θμοί</a:t>
            </a:r>
            <a:r>
              <a:rPr sz="2000" dirty="0"/>
              <a:t> π</a:t>
            </a:r>
            <a:r>
              <a:rPr sz="2000" dirty="0" err="1"/>
              <a:t>ροστ</a:t>
            </a:r>
            <a:r>
              <a:rPr sz="2000" dirty="0"/>
              <a:t>α</a:t>
            </a:r>
            <a:r>
              <a:rPr sz="2000" dirty="0" err="1"/>
              <a:t>σί</a:t>
            </a:r>
            <a:r>
              <a:rPr sz="2000" dirty="0"/>
              <a:t>α</a:t>
            </a:r>
            <a:r>
              <a:rPr sz="2000" dirty="0" err="1"/>
              <a:t>ς</a:t>
            </a:r>
            <a:r>
              <a:rPr sz="2000" dirty="0"/>
              <a:t> </a:t>
            </a:r>
            <a:r>
              <a:rPr sz="2000" dirty="0" err="1"/>
              <a:t>ε</a:t>
            </a:r>
            <a:r>
              <a:rPr sz="2000" dirty="0"/>
              <a:t>π</a:t>
            </a:r>
            <a:r>
              <a:rPr sz="2000" dirty="0" err="1"/>
              <a:t>έτρεψ</a:t>
            </a:r>
            <a:r>
              <a:rPr sz="2000" dirty="0"/>
              <a:t>α</a:t>
            </a:r>
            <a:r>
              <a:rPr sz="2000" dirty="0" err="1"/>
              <a:t>ν</a:t>
            </a:r>
            <a:r>
              <a:rPr sz="2000" dirty="0"/>
              <a:t> </a:t>
            </a:r>
            <a:r>
              <a:rPr sz="2000" dirty="0" err="1"/>
              <a:t>στη</a:t>
            </a:r>
            <a:r>
              <a:rPr sz="2000" dirty="0"/>
              <a:t> β</a:t>
            </a:r>
            <a:r>
              <a:rPr sz="2000" dirty="0" err="1"/>
              <a:t>ιομηχ</a:t>
            </a:r>
            <a:r>
              <a:rPr sz="2000" dirty="0"/>
              <a:t>α</a:t>
            </a:r>
            <a:r>
              <a:rPr sz="2000" dirty="0" err="1"/>
              <a:t>νί</a:t>
            </a:r>
            <a:r>
              <a:rPr sz="2000" dirty="0"/>
              <a:t>α </a:t>
            </a:r>
            <a:r>
              <a:rPr sz="2000" dirty="0" err="1"/>
              <a:t>ν</a:t>
            </a:r>
            <a:r>
              <a:rPr sz="2000" dirty="0"/>
              <a:t>α </a:t>
            </a:r>
            <a:r>
              <a:rPr sz="2000" dirty="0" err="1"/>
              <a:t>ε</a:t>
            </a:r>
            <a:r>
              <a:rPr sz="2000" dirty="0"/>
              <a:t>π</a:t>
            </a:r>
            <a:r>
              <a:rPr sz="2000" dirty="0" err="1"/>
              <a:t>ι</a:t>
            </a:r>
            <a:r>
              <a:rPr sz="2000" dirty="0"/>
              <a:t>β</a:t>
            </a:r>
            <a:r>
              <a:rPr sz="2000" dirty="0" err="1"/>
              <a:t>ιώνει</a:t>
            </a:r>
            <a:r>
              <a:rPr sz="2000" dirty="0"/>
              <a:t> α</a:t>
            </a:r>
            <a:r>
              <a:rPr sz="2000" dirty="0" err="1"/>
              <a:t>κόμη</a:t>
            </a:r>
            <a:r>
              <a:rPr sz="2000" dirty="0"/>
              <a:t> </a:t>
            </a:r>
            <a:r>
              <a:rPr sz="2000" dirty="0" err="1"/>
              <a:t>κ</a:t>
            </a:r>
            <a:r>
              <a:rPr sz="2000" dirty="0"/>
              <a:t>α</a:t>
            </a:r>
            <a:r>
              <a:rPr sz="2000" dirty="0" err="1"/>
              <a:t>ι</a:t>
            </a:r>
            <a:r>
              <a:rPr sz="2000" dirty="0"/>
              <a:t> </a:t>
            </a:r>
            <a:r>
              <a:rPr sz="2000" dirty="0" err="1"/>
              <a:t>με</a:t>
            </a:r>
            <a:r>
              <a:rPr sz="2000" dirty="0"/>
              <a:t> </a:t>
            </a:r>
            <a:r>
              <a:rPr sz="2000" b="1" dirty="0" err="1"/>
              <a:t>κόστος</a:t>
            </a:r>
            <a:r>
              <a:rPr sz="2000" b="1" dirty="0"/>
              <a:t> πα</a:t>
            </a:r>
            <a:r>
              <a:rPr sz="2000" b="1" dirty="0" err="1"/>
              <a:t>ρ</a:t>
            </a:r>
            <a:r>
              <a:rPr sz="2000" b="1" dirty="0"/>
              <a:t>α</a:t>
            </a:r>
            <a:r>
              <a:rPr sz="2000" b="1" dirty="0" err="1"/>
              <a:t>γωγής</a:t>
            </a:r>
            <a:r>
              <a:rPr sz="2000" b="1" dirty="0"/>
              <a:t> </a:t>
            </a:r>
            <a:r>
              <a:rPr sz="2000" b="1" dirty="0" err="1"/>
              <a:t>τρι</a:t>
            </a:r>
            <a:r>
              <a:rPr sz="2000" b="1" dirty="0"/>
              <a:t>π</a:t>
            </a:r>
            <a:r>
              <a:rPr sz="2000" b="1" dirty="0" err="1"/>
              <a:t>λάσιο</a:t>
            </a:r>
            <a:r>
              <a:rPr sz="2000" b="1" dirty="0"/>
              <a:t> </a:t>
            </a:r>
            <a:r>
              <a:rPr sz="2000" b="1" dirty="0" err="1"/>
              <a:t>ή</a:t>
            </a:r>
            <a:r>
              <a:rPr sz="2000" b="1" dirty="0"/>
              <a:t> </a:t>
            </a:r>
            <a:r>
              <a:rPr sz="2000" b="1" dirty="0" err="1"/>
              <a:t>τετρ</a:t>
            </a:r>
            <a:r>
              <a:rPr sz="2000" b="1" dirty="0"/>
              <a:t>απ</a:t>
            </a:r>
            <a:r>
              <a:rPr sz="2000" b="1" dirty="0" err="1"/>
              <a:t>λάσιο</a:t>
            </a:r>
            <a:r>
              <a:rPr sz="2000" b="1" dirty="0"/>
              <a:t> </a:t>
            </a:r>
            <a:r>
              <a:rPr sz="2000" dirty="0"/>
              <a:t>απ</a:t>
            </a:r>
            <a:r>
              <a:rPr sz="2000" dirty="0" err="1"/>
              <a:t>ό</a:t>
            </a:r>
            <a:r>
              <a:rPr sz="2000" dirty="0"/>
              <a:t> </a:t>
            </a:r>
            <a:r>
              <a:rPr sz="2000" dirty="0" err="1"/>
              <a:t>την</a:t>
            </a:r>
            <a:r>
              <a:rPr sz="2000" dirty="0"/>
              <a:t> </a:t>
            </a:r>
            <a:r>
              <a:rPr sz="2000" dirty="0" err="1"/>
              <a:t>τιμ</a:t>
            </a:r>
            <a:r>
              <a:rPr lang="en-GR" sz="2000" dirty="0"/>
              <a:t>ή</a:t>
            </a:r>
            <a:r>
              <a:rPr sz="2000" dirty="0"/>
              <a:t> </a:t>
            </a:r>
            <a:r>
              <a:rPr sz="2000" dirty="0" err="1"/>
              <a:t>των</a:t>
            </a:r>
            <a:r>
              <a:rPr sz="2000" dirty="0"/>
              <a:t> </a:t>
            </a:r>
            <a:r>
              <a:rPr sz="2000" dirty="0" err="1"/>
              <a:t>εισ</a:t>
            </a:r>
            <a:r>
              <a:rPr sz="2000" dirty="0"/>
              <a:t>α</a:t>
            </a:r>
            <a:r>
              <a:rPr sz="2000" dirty="0" err="1"/>
              <a:t>γωγών</a:t>
            </a:r>
            <a:r>
              <a:rPr sz="2000" dirty="0"/>
              <a:t> π</a:t>
            </a:r>
            <a:r>
              <a:rPr sz="2000" dirty="0" err="1"/>
              <a:t>ου</a:t>
            </a:r>
            <a:r>
              <a:rPr sz="2000" dirty="0"/>
              <a:t> </a:t>
            </a:r>
            <a:r>
              <a:rPr sz="2000" dirty="0" err="1"/>
              <a:t>υ</a:t>
            </a:r>
            <a:r>
              <a:rPr sz="2000" dirty="0"/>
              <a:t>π</a:t>
            </a:r>
            <a:r>
              <a:rPr sz="2000" dirty="0" err="1"/>
              <a:t>οκ</a:t>
            </a:r>
            <a:r>
              <a:rPr sz="2000" dirty="0"/>
              <a:t>α</a:t>
            </a:r>
            <a:r>
              <a:rPr sz="2000" dirty="0" err="1"/>
              <a:t>θιστούσ</a:t>
            </a:r>
            <a:r>
              <a:rPr sz="2000" dirty="0"/>
              <a:t>α</a:t>
            </a:r>
            <a:r>
              <a:rPr sz="2000" dirty="0" err="1"/>
              <a:t>ν</a:t>
            </a:r>
            <a:endParaRPr sz="2000" dirty="0"/>
          </a:p>
        </p:txBody>
      </p:sp>
    </p:spTree>
  </p:cSld>
  <p:clrMapOvr>
    <a:masterClrMapping/>
  </p:clrMapOvr>
  <mc:AlternateContent xmlns:mc="http://schemas.openxmlformats.org/markup-compatibility/2006" xmlns:p14="http://schemas.microsoft.com/office/powerpoint/2010/main">
    <mc:Choice Requires="p14">
      <p:transition spd="slow" p14:dur="899">
        <p:pull dir="rd"/>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Εκβιομηχάνιση με υποκατάσταση εισαγωγών (συνέχεια)"/>
          <p:cNvSpPr txBox="1">
            <a:spLocks noGrp="1"/>
          </p:cNvSpPr>
          <p:nvPr>
            <p:ph type="title"/>
          </p:nvPr>
        </p:nvSpPr>
        <p:spPr>
          <a:xfrm>
            <a:off x="939800" y="0"/>
            <a:ext cx="7856538" cy="1238102"/>
          </a:xfrm>
          <a:prstGeom prst="rect">
            <a:avLst/>
          </a:prstGeom>
        </p:spPr>
        <p:txBody>
          <a:bodyPr/>
          <a:lstStyle>
            <a:lvl1pPr>
              <a:defRPr sz="3200"/>
            </a:lvl1pPr>
          </a:lstStyle>
          <a:p>
            <a:r>
              <a:rPr sz="2400" b="1" dirty="0" err="1"/>
              <a:t>Εκ</a:t>
            </a:r>
            <a:r>
              <a:rPr sz="2400" b="1" dirty="0"/>
              <a:t>β</a:t>
            </a:r>
            <a:r>
              <a:rPr sz="2400" b="1" dirty="0" err="1"/>
              <a:t>ιομηχάνιση</a:t>
            </a:r>
            <a:r>
              <a:rPr sz="2400" b="1" dirty="0"/>
              <a:t> </a:t>
            </a:r>
            <a:r>
              <a:rPr sz="2400" b="1" dirty="0" err="1"/>
              <a:t>με</a:t>
            </a:r>
            <a:r>
              <a:rPr sz="2400" b="1" dirty="0"/>
              <a:t> </a:t>
            </a:r>
            <a:r>
              <a:rPr sz="2400" b="1" dirty="0" err="1"/>
              <a:t>υ</a:t>
            </a:r>
            <a:r>
              <a:rPr sz="2400" b="1" dirty="0"/>
              <a:t>π</a:t>
            </a:r>
            <a:r>
              <a:rPr sz="2400" b="1" dirty="0" err="1"/>
              <a:t>οκ</a:t>
            </a:r>
            <a:r>
              <a:rPr sz="2400" b="1" dirty="0"/>
              <a:t>α</a:t>
            </a:r>
            <a:r>
              <a:rPr sz="2400" b="1" dirty="0" err="1"/>
              <a:t>τάστ</a:t>
            </a:r>
            <a:r>
              <a:rPr sz="2400" b="1" dirty="0"/>
              <a:t>α</a:t>
            </a:r>
            <a:r>
              <a:rPr sz="2400" b="1" dirty="0" err="1"/>
              <a:t>ση</a:t>
            </a:r>
            <a:r>
              <a:rPr sz="2400" b="1" dirty="0"/>
              <a:t> </a:t>
            </a:r>
            <a:r>
              <a:rPr sz="2400" b="1" dirty="0" err="1"/>
              <a:t>εισ</a:t>
            </a:r>
            <a:r>
              <a:rPr sz="2400" b="1" dirty="0"/>
              <a:t>α</a:t>
            </a:r>
            <a:r>
              <a:rPr sz="2400" b="1" dirty="0" err="1"/>
              <a:t>γωγών</a:t>
            </a:r>
            <a:r>
              <a:rPr sz="2400" b="1" dirty="0"/>
              <a:t> (</a:t>
            </a:r>
            <a:r>
              <a:rPr sz="2400" b="1" dirty="0" err="1"/>
              <a:t>συνέχει</a:t>
            </a:r>
            <a:r>
              <a:rPr sz="2400" b="1" dirty="0"/>
              <a:t>α)</a:t>
            </a:r>
          </a:p>
        </p:txBody>
      </p:sp>
      <p:sp>
        <p:nvSpPr>
          <p:cNvPr id="104" name="Η πολιτική αυτή στηρίχθηκε/στηρίζεται στο επιχείρημα της νηπιακής βιομηχανίας:…"/>
          <p:cNvSpPr txBox="1">
            <a:spLocks noGrp="1"/>
          </p:cNvSpPr>
          <p:nvPr>
            <p:ph type="body" idx="1"/>
          </p:nvPr>
        </p:nvSpPr>
        <p:spPr>
          <a:xfrm>
            <a:off x="833437" y="1244600"/>
            <a:ext cx="8259119" cy="5539483"/>
          </a:xfrm>
          <a:prstGeom prst="rect">
            <a:avLst/>
          </a:prstGeom>
        </p:spPr>
        <p:txBody>
          <a:bodyPr/>
          <a:lstStyle/>
          <a:p>
            <a:pPr marL="383539" indent="-342899">
              <a:lnSpc>
                <a:spcPct val="120000"/>
              </a:lnSpc>
              <a:spcBef>
                <a:spcPts val="1400"/>
              </a:spcBef>
              <a:defRPr sz="2000"/>
            </a:pPr>
            <a:r>
              <a:rPr dirty="0" err="1"/>
              <a:t>Η</a:t>
            </a:r>
            <a:r>
              <a:rPr dirty="0"/>
              <a:t> π</a:t>
            </a:r>
            <a:r>
              <a:rPr dirty="0" err="1"/>
              <a:t>ολιτική</a:t>
            </a:r>
            <a:r>
              <a:rPr dirty="0"/>
              <a:t> α</a:t>
            </a:r>
            <a:r>
              <a:rPr dirty="0" err="1"/>
              <a:t>υτή</a:t>
            </a:r>
            <a:r>
              <a:rPr dirty="0"/>
              <a:t> </a:t>
            </a:r>
            <a:r>
              <a:rPr dirty="0" err="1"/>
              <a:t>στηρίχθηκε</a:t>
            </a:r>
            <a:r>
              <a:rPr dirty="0"/>
              <a:t>/</a:t>
            </a:r>
            <a:r>
              <a:rPr dirty="0" err="1"/>
              <a:t>στηρίζετ</a:t>
            </a:r>
            <a:r>
              <a:rPr dirty="0"/>
              <a:t>α</a:t>
            </a:r>
            <a:r>
              <a:rPr dirty="0" err="1"/>
              <a:t>ι</a:t>
            </a:r>
            <a:r>
              <a:rPr dirty="0"/>
              <a:t> </a:t>
            </a:r>
            <a:r>
              <a:rPr dirty="0" err="1"/>
              <a:t>στο</a:t>
            </a:r>
            <a:r>
              <a:rPr dirty="0"/>
              <a:t> </a:t>
            </a:r>
            <a:r>
              <a:rPr i="1" dirty="0" err="1">
                <a:solidFill>
                  <a:srgbClr val="FF341A"/>
                </a:solidFill>
              </a:rPr>
              <a:t>ε</a:t>
            </a:r>
            <a:r>
              <a:rPr i="1" dirty="0">
                <a:solidFill>
                  <a:srgbClr val="FF341A"/>
                </a:solidFill>
              </a:rPr>
              <a:t>π</a:t>
            </a:r>
            <a:r>
              <a:rPr i="1" dirty="0" err="1">
                <a:solidFill>
                  <a:srgbClr val="FF341A"/>
                </a:solidFill>
              </a:rPr>
              <a:t>ιχείρημ</a:t>
            </a:r>
            <a:r>
              <a:rPr i="1" dirty="0">
                <a:solidFill>
                  <a:srgbClr val="FF341A"/>
                </a:solidFill>
              </a:rPr>
              <a:t>α </a:t>
            </a:r>
            <a:r>
              <a:rPr i="1" dirty="0" err="1">
                <a:solidFill>
                  <a:srgbClr val="FF341A"/>
                </a:solidFill>
              </a:rPr>
              <a:t>της</a:t>
            </a:r>
            <a:r>
              <a:rPr i="1" dirty="0">
                <a:solidFill>
                  <a:srgbClr val="FF341A"/>
                </a:solidFill>
              </a:rPr>
              <a:t> </a:t>
            </a:r>
            <a:r>
              <a:rPr i="1" dirty="0" err="1">
                <a:solidFill>
                  <a:srgbClr val="FF341A"/>
                </a:solidFill>
              </a:rPr>
              <a:t>νη</a:t>
            </a:r>
            <a:r>
              <a:rPr i="1" dirty="0">
                <a:solidFill>
                  <a:srgbClr val="FF341A"/>
                </a:solidFill>
              </a:rPr>
              <a:t>π</a:t>
            </a:r>
            <a:r>
              <a:rPr i="1" dirty="0" err="1">
                <a:solidFill>
                  <a:srgbClr val="FF341A"/>
                </a:solidFill>
              </a:rPr>
              <a:t>ι</a:t>
            </a:r>
            <a:r>
              <a:rPr i="1" dirty="0">
                <a:solidFill>
                  <a:srgbClr val="FF341A"/>
                </a:solidFill>
              </a:rPr>
              <a:t>α</a:t>
            </a:r>
            <a:r>
              <a:rPr i="1" dirty="0" err="1">
                <a:solidFill>
                  <a:srgbClr val="FF341A"/>
                </a:solidFill>
              </a:rPr>
              <a:t>κής</a:t>
            </a:r>
            <a:r>
              <a:rPr i="1" dirty="0">
                <a:solidFill>
                  <a:srgbClr val="FF341A"/>
                </a:solidFill>
              </a:rPr>
              <a:t> β</a:t>
            </a:r>
            <a:r>
              <a:rPr i="1" dirty="0" err="1">
                <a:solidFill>
                  <a:srgbClr val="FF341A"/>
                </a:solidFill>
              </a:rPr>
              <a:t>ιομηχ</a:t>
            </a:r>
            <a:r>
              <a:rPr i="1" dirty="0">
                <a:solidFill>
                  <a:srgbClr val="FF341A"/>
                </a:solidFill>
              </a:rPr>
              <a:t>α</a:t>
            </a:r>
            <a:r>
              <a:rPr i="1" dirty="0" err="1">
                <a:solidFill>
                  <a:srgbClr val="FF341A"/>
                </a:solidFill>
              </a:rPr>
              <a:t>νί</a:t>
            </a:r>
            <a:r>
              <a:rPr i="1" dirty="0">
                <a:solidFill>
                  <a:srgbClr val="FF341A"/>
                </a:solidFill>
              </a:rPr>
              <a:t>α</a:t>
            </a:r>
            <a:r>
              <a:rPr i="1" dirty="0" err="1">
                <a:solidFill>
                  <a:srgbClr val="FF341A"/>
                </a:solidFill>
              </a:rPr>
              <a:t>ς</a:t>
            </a:r>
            <a:r>
              <a:rPr i="1" dirty="0"/>
              <a:t>: </a:t>
            </a:r>
          </a:p>
          <a:p>
            <a:pPr lvl="1">
              <a:lnSpc>
                <a:spcPct val="120000"/>
              </a:lnSpc>
              <a:spcBef>
                <a:spcPts val="1200"/>
              </a:spcBef>
              <a:defRPr sz="2000"/>
            </a:pPr>
            <a:r>
              <a:rPr dirty="0" err="1"/>
              <a:t>Οι</a:t>
            </a:r>
            <a:r>
              <a:rPr dirty="0"/>
              <a:t> </a:t>
            </a:r>
            <a:r>
              <a:rPr dirty="0" err="1"/>
              <a:t>χώρες</a:t>
            </a:r>
            <a:r>
              <a:rPr dirty="0"/>
              <a:t> </a:t>
            </a:r>
            <a:r>
              <a:rPr dirty="0" err="1"/>
              <a:t>μ</a:t>
            </a:r>
            <a:r>
              <a:rPr dirty="0"/>
              <a:t>π</a:t>
            </a:r>
            <a:r>
              <a:rPr dirty="0" err="1"/>
              <a:t>ορεί</a:t>
            </a:r>
            <a:r>
              <a:rPr dirty="0"/>
              <a:t> </a:t>
            </a:r>
            <a:r>
              <a:rPr dirty="0" err="1"/>
              <a:t>ν</a:t>
            </a:r>
            <a:r>
              <a:rPr dirty="0"/>
              <a:t>α </a:t>
            </a:r>
            <a:r>
              <a:rPr dirty="0" err="1"/>
              <a:t>έχουν</a:t>
            </a:r>
            <a:r>
              <a:rPr dirty="0"/>
              <a:t> </a:t>
            </a:r>
            <a:r>
              <a:rPr dirty="0" err="1">
                <a:solidFill>
                  <a:srgbClr val="FF0000"/>
                </a:solidFill>
              </a:rPr>
              <a:t>δυνητικό</a:t>
            </a:r>
            <a:r>
              <a:rPr dirty="0">
                <a:solidFill>
                  <a:srgbClr val="FF0000"/>
                </a:solidFill>
              </a:rPr>
              <a:t> </a:t>
            </a:r>
            <a:r>
              <a:rPr dirty="0" err="1">
                <a:solidFill>
                  <a:srgbClr val="FF0000"/>
                </a:solidFill>
              </a:rPr>
              <a:t>συγκριτικό</a:t>
            </a:r>
            <a:r>
              <a:rPr dirty="0">
                <a:solidFill>
                  <a:srgbClr val="FF0000"/>
                </a:solidFill>
              </a:rPr>
              <a:t> π</a:t>
            </a:r>
            <a:r>
              <a:rPr dirty="0" err="1">
                <a:solidFill>
                  <a:srgbClr val="FF0000"/>
                </a:solidFill>
              </a:rPr>
              <a:t>λεονέκτημ</a:t>
            </a:r>
            <a:r>
              <a:rPr dirty="0">
                <a:solidFill>
                  <a:srgbClr val="FF0000"/>
                </a:solidFill>
              </a:rPr>
              <a:t>α </a:t>
            </a:r>
            <a:r>
              <a:rPr dirty="0" err="1"/>
              <a:t>σε</a:t>
            </a:r>
            <a:r>
              <a:rPr dirty="0"/>
              <a:t> </a:t>
            </a:r>
            <a:r>
              <a:rPr dirty="0" err="1"/>
              <a:t>ορισμένους</a:t>
            </a:r>
            <a:r>
              <a:rPr dirty="0"/>
              <a:t> </a:t>
            </a:r>
            <a:r>
              <a:rPr dirty="0" err="1"/>
              <a:t>κλάδους</a:t>
            </a:r>
            <a:r>
              <a:rPr dirty="0"/>
              <a:t>, α</a:t>
            </a:r>
            <a:r>
              <a:rPr dirty="0" err="1"/>
              <a:t>λλά</a:t>
            </a:r>
            <a:r>
              <a:rPr dirty="0"/>
              <a:t> α</a:t>
            </a:r>
            <a:r>
              <a:rPr dirty="0" err="1"/>
              <a:t>υτοί</a:t>
            </a:r>
            <a:r>
              <a:rPr dirty="0"/>
              <a:t> </a:t>
            </a:r>
            <a:r>
              <a:rPr dirty="0" err="1"/>
              <a:t>οι</a:t>
            </a:r>
            <a:r>
              <a:rPr dirty="0"/>
              <a:t> </a:t>
            </a:r>
            <a:r>
              <a:rPr dirty="0" err="1"/>
              <a:t>κλάδοι</a:t>
            </a:r>
            <a:r>
              <a:rPr dirty="0"/>
              <a:t> </a:t>
            </a:r>
            <a:r>
              <a:rPr dirty="0" err="1"/>
              <a:t>δεν</a:t>
            </a:r>
            <a:r>
              <a:rPr dirty="0"/>
              <a:t> </a:t>
            </a:r>
            <a:r>
              <a:rPr dirty="0" err="1"/>
              <a:t>μ</a:t>
            </a:r>
            <a:r>
              <a:rPr dirty="0"/>
              <a:t>π</a:t>
            </a:r>
            <a:r>
              <a:rPr dirty="0" err="1"/>
              <a:t>ορούν</a:t>
            </a:r>
            <a:r>
              <a:rPr dirty="0"/>
              <a:t> </a:t>
            </a:r>
            <a:r>
              <a:rPr dirty="0" err="1"/>
              <a:t>στ</a:t>
            </a:r>
            <a:r>
              <a:rPr dirty="0"/>
              <a:t>α π</a:t>
            </a:r>
            <a:r>
              <a:rPr dirty="0" err="1"/>
              <a:t>ρώτ</a:t>
            </a:r>
            <a:r>
              <a:rPr dirty="0"/>
              <a:t>α </a:t>
            </a:r>
            <a:r>
              <a:rPr dirty="0" err="1"/>
              <a:t>τους</a:t>
            </a:r>
            <a:r>
              <a:rPr dirty="0"/>
              <a:t> β</a:t>
            </a:r>
            <a:r>
              <a:rPr dirty="0" err="1"/>
              <a:t>ήμ</a:t>
            </a:r>
            <a:r>
              <a:rPr dirty="0"/>
              <a:t>α</a:t>
            </a:r>
            <a:r>
              <a:rPr dirty="0" err="1"/>
              <a:t>τ</a:t>
            </a:r>
            <a:r>
              <a:rPr dirty="0"/>
              <a:t>α </a:t>
            </a:r>
            <a:r>
              <a:rPr dirty="0" err="1"/>
              <a:t>ν</a:t>
            </a:r>
            <a:r>
              <a:rPr dirty="0"/>
              <a:t>α α</a:t>
            </a:r>
            <a:r>
              <a:rPr dirty="0" err="1"/>
              <a:t>ντ</a:t>
            </a:r>
            <a:r>
              <a:rPr dirty="0"/>
              <a:t>α</a:t>
            </a:r>
            <a:r>
              <a:rPr dirty="0" err="1"/>
              <a:t>γωνιστούν</a:t>
            </a:r>
            <a:r>
              <a:rPr dirty="0"/>
              <a:t> </a:t>
            </a:r>
            <a:r>
              <a:rPr dirty="0" err="1"/>
              <a:t>τους</a:t>
            </a:r>
            <a:r>
              <a:rPr dirty="0"/>
              <a:t> </a:t>
            </a:r>
            <a:r>
              <a:rPr dirty="0" err="1"/>
              <a:t>εδρ</a:t>
            </a:r>
            <a:r>
              <a:rPr dirty="0"/>
              <a:t>α</a:t>
            </a:r>
            <a:r>
              <a:rPr dirty="0" err="1"/>
              <a:t>ιωμένους</a:t>
            </a:r>
            <a:r>
              <a:rPr dirty="0"/>
              <a:t> </a:t>
            </a:r>
            <a:r>
              <a:rPr dirty="0" err="1"/>
              <a:t>κλάδους</a:t>
            </a:r>
            <a:r>
              <a:rPr dirty="0"/>
              <a:t> </a:t>
            </a:r>
            <a:r>
              <a:rPr dirty="0" err="1"/>
              <a:t>άλλων</a:t>
            </a:r>
            <a:r>
              <a:rPr dirty="0"/>
              <a:t> </a:t>
            </a:r>
            <a:r>
              <a:rPr dirty="0" err="1"/>
              <a:t>χωρών</a:t>
            </a:r>
            <a:r>
              <a:rPr dirty="0"/>
              <a:t>.</a:t>
            </a:r>
          </a:p>
          <a:p>
            <a:pPr lvl="1">
              <a:lnSpc>
                <a:spcPct val="120000"/>
              </a:lnSpc>
              <a:spcBef>
                <a:spcPts val="1200"/>
              </a:spcBef>
              <a:defRPr sz="2000"/>
            </a:pPr>
            <a:r>
              <a:rPr dirty="0" err="1"/>
              <a:t>Γι</a:t>
            </a:r>
            <a:r>
              <a:rPr dirty="0"/>
              <a:t>α </a:t>
            </a:r>
            <a:r>
              <a:rPr dirty="0" err="1"/>
              <a:t>ν</a:t>
            </a:r>
            <a:r>
              <a:rPr dirty="0"/>
              <a:t>α </a:t>
            </a:r>
            <a:r>
              <a:rPr dirty="0" err="1"/>
              <a:t>ε</a:t>
            </a:r>
            <a:r>
              <a:rPr dirty="0"/>
              <a:t>π</a:t>
            </a:r>
            <a:r>
              <a:rPr dirty="0" err="1"/>
              <a:t>ιτρέψουν</a:t>
            </a:r>
            <a:r>
              <a:rPr dirty="0"/>
              <a:t> </a:t>
            </a:r>
            <a:r>
              <a:rPr dirty="0" err="1"/>
              <a:t>σε</a:t>
            </a:r>
            <a:r>
              <a:rPr dirty="0"/>
              <a:t> α</a:t>
            </a:r>
            <a:r>
              <a:rPr dirty="0" err="1"/>
              <a:t>υτούς</a:t>
            </a:r>
            <a:r>
              <a:rPr dirty="0"/>
              <a:t> </a:t>
            </a:r>
            <a:r>
              <a:rPr dirty="0" err="1"/>
              <a:t>τους</a:t>
            </a:r>
            <a:r>
              <a:rPr dirty="0"/>
              <a:t> </a:t>
            </a:r>
            <a:r>
              <a:rPr dirty="0" err="1"/>
              <a:t>κλάδους</a:t>
            </a:r>
            <a:r>
              <a:rPr dirty="0"/>
              <a:t> </a:t>
            </a:r>
            <a:r>
              <a:rPr dirty="0" err="1"/>
              <a:t>ν</a:t>
            </a:r>
            <a:r>
              <a:rPr dirty="0"/>
              <a:t>α </a:t>
            </a:r>
            <a:r>
              <a:rPr dirty="0" err="1"/>
              <a:t>εδρ</a:t>
            </a:r>
            <a:r>
              <a:rPr dirty="0"/>
              <a:t>α</a:t>
            </a:r>
            <a:r>
              <a:rPr dirty="0" err="1"/>
              <a:t>ιωθούν</a:t>
            </a:r>
            <a:r>
              <a:rPr dirty="0"/>
              <a:t>, </a:t>
            </a:r>
            <a:r>
              <a:rPr dirty="0" err="1">
                <a:solidFill>
                  <a:srgbClr val="FF9300"/>
                </a:solidFill>
              </a:rPr>
              <a:t>οι</a:t>
            </a:r>
            <a:r>
              <a:rPr dirty="0">
                <a:solidFill>
                  <a:srgbClr val="FF9300"/>
                </a:solidFill>
              </a:rPr>
              <a:t> </a:t>
            </a:r>
            <a:r>
              <a:rPr dirty="0" err="1">
                <a:solidFill>
                  <a:srgbClr val="FF9300"/>
                </a:solidFill>
              </a:rPr>
              <a:t>κυ</a:t>
            </a:r>
            <a:r>
              <a:rPr dirty="0">
                <a:solidFill>
                  <a:srgbClr val="FF9300"/>
                </a:solidFill>
              </a:rPr>
              <a:t>β</a:t>
            </a:r>
            <a:r>
              <a:rPr dirty="0" err="1">
                <a:solidFill>
                  <a:srgbClr val="FF9300"/>
                </a:solidFill>
              </a:rPr>
              <a:t>ερνήσεις</a:t>
            </a:r>
            <a:r>
              <a:rPr dirty="0">
                <a:solidFill>
                  <a:srgbClr val="FF9300"/>
                </a:solidFill>
              </a:rPr>
              <a:t> π</a:t>
            </a:r>
            <a:r>
              <a:rPr dirty="0" err="1">
                <a:solidFill>
                  <a:srgbClr val="FF9300"/>
                </a:solidFill>
              </a:rPr>
              <a:t>ρέ</a:t>
            </a:r>
            <a:r>
              <a:rPr dirty="0">
                <a:solidFill>
                  <a:srgbClr val="FF9300"/>
                </a:solidFill>
              </a:rPr>
              <a:t>π</a:t>
            </a:r>
            <a:r>
              <a:rPr dirty="0" err="1">
                <a:solidFill>
                  <a:srgbClr val="FF9300"/>
                </a:solidFill>
              </a:rPr>
              <a:t>ει</a:t>
            </a:r>
            <a:r>
              <a:rPr dirty="0">
                <a:solidFill>
                  <a:srgbClr val="FF9300"/>
                </a:solidFill>
              </a:rPr>
              <a:t> π</a:t>
            </a:r>
            <a:r>
              <a:rPr dirty="0" err="1">
                <a:solidFill>
                  <a:srgbClr val="FF9300"/>
                </a:solidFill>
              </a:rPr>
              <a:t>ροσωρινά</a:t>
            </a:r>
            <a:r>
              <a:rPr dirty="0">
                <a:solidFill>
                  <a:srgbClr val="FF9300"/>
                </a:solidFill>
              </a:rPr>
              <a:t> </a:t>
            </a:r>
            <a:r>
              <a:rPr dirty="0" err="1">
                <a:solidFill>
                  <a:srgbClr val="FF9300"/>
                </a:solidFill>
              </a:rPr>
              <a:t>ν</a:t>
            </a:r>
            <a:r>
              <a:rPr dirty="0">
                <a:solidFill>
                  <a:srgbClr val="FF9300"/>
                </a:solidFill>
              </a:rPr>
              <a:t>α </a:t>
            </a:r>
            <a:r>
              <a:rPr dirty="0" err="1">
                <a:solidFill>
                  <a:srgbClr val="FF9300"/>
                </a:solidFill>
              </a:rPr>
              <a:t>τους</a:t>
            </a:r>
            <a:r>
              <a:rPr dirty="0">
                <a:solidFill>
                  <a:srgbClr val="FF9300"/>
                </a:solidFill>
              </a:rPr>
              <a:t> </a:t>
            </a:r>
            <a:r>
              <a:rPr dirty="0" err="1">
                <a:solidFill>
                  <a:srgbClr val="FF9300"/>
                </a:solidFill>
              </a:rPr>
              <a:t>στηρίξουν</a:t>
            </a:r>
            <a:r>
              <a:rPr dirty="0">
                <a:solidFill>
                  <a:srgbClr val="FF9300"/>
                </a:solidFill>
              </a:rPr>
              <a:t> </a:t>
            </a:r>
            <a:r>
              <a:rPr dirty="0" err="1">
                <a:solidFill>
                  <a:srgbClr val="FF9300"/>
                </a:solidFill>
              </a:rPr>
              <a:t>μέχρι</a:t>
            </a:r>
            <a:r>
              <a:rPr dirty="0">
                <a:solidFill>
                  <a:srgbClr val="FF9300"/>
                </a:solidFill>
              </a:rPr>
              <a:t> </a:t>
            </a:r>
            <a:r>
              <a:rPr dirty="0" err="1">
                <a:solidFill>
                  <a:srgbClr val="FF9300"/>
                </a:solidFill>
              </a:rPr>
              <a:t>ν</a:t>
            </a:r>
            <a:r>
              <a:rPr dirty="0">
                <a:solidFill>
                  <a:srgbClr val="FF9300"/>
                </a:solidFill>
              </a:rPr>
              <a:t>α α</a:t>
            </a:r>
            <a:r>
              <a:rPr dirty="0" err="1">
                <a:solidFill>
                  <a:srgbClr val="FF9300"/>
                </a:solidFill>
              </a:rPr>
              <a:t>ν</a:t>
            </a:r>
            <a:r>
              <a:rPr dirty="0">
                <a:solidFill>
                  <a:srgbClr val="FF9300"/>
                </a:solidFill>
              </a:rPr>
              <a:t>απ</a:t>
            </a:r>
            <a:r>
              <a:rPr dirty="0" err="1">
                <a:solidFill>
                  <a:srgbClr val="FF9300"/>
                </a:solidFill>
              </a:rPr>
              <a:t>τυχθούν</a:t>
            </a:r>
            <a:r>
              <a:rPr dirty="0">
                <a:solidFill>
                  <a:srgbClr val="FF9300"/>
                </a:solidFill>
              </a:rPr>
              <a:t> α</a:t>
            </a:r>
            <a:r>
              <a:rPr dirty="0" err="1">
                <a:solidFill>
                  <a:srgbClr val="FF9300"/>
                </a:solidFill>
              </a:rPr>
              <a:t>ρκετά</a:t>
            </a:r>
            <a:r>
              <a:rPr dirty="0"/>
              <a:t>, </a:t>
            </a:r>
            <a:r>
              <a:rPr dirty="0" err="1"/>
              <a:t>ώστε</a:t>
            </a:r>
            <a:r>
              <a:rPr dirty="0"/>
              <a:t> </a:t>
            </a:r>
            <a:r>
              <a:rPr dirty="0" err="1"/>
              <a:t>ν</a:t>
            </a:r>
            <a:r>
              <a:rPr dirty="0"/>
              <a:t>α </a:t>
            </a:r>
            <a:r>
              <a:rPr dirty="0" err="1"/>
              <a:t>είν</a:t>
            </a:r>
            <a:r>
              <a:rPr dirty="0"/>
              <a:t>α</a:t>
            </a:r>
            <a:r>
              <a:rPr dirty="0" err="1"/>
              <a:t>ι</a:t>
            </a:r>
            <a:r>
              <a:rPr dirty="0"/>
              <a:t> </a:t>
            </a:r>
            <a:r>
              <a:rPr dirty="0" err="1"/>
              <a:t>ισχυροί</a:t>
            </a:r>
            <a:r>
              <a:rPr dirty="0"/>
              <a:t> </a:t>
            </a:r>
            <a:r>
              <a:rPr dirty="0" err="1"/>
              <a:t>γι</a:t>
            </a:r>
            <a:r>
              <a:rPr dirty="0"/>
              <a:t>α </a:t>
            </a:r>
            <a:r>
              <a:rPr dirty="0" err="1"/>
              <a:t>ν</a:t>
            </a:r>
            <a:r>
              <a:rPr dirty="0"/>
              <a:t>α α</a:t>
            </a:r>
            <a:r>
              <a:rPr dirty="0" err="1"/>
              <a:t>ντ</a:t>
            </a:r>
            <a:r>
              <a:rPr dirty="0"/>
              <a:t>απ</a:t>
            </a:r>
            <a:r>
              <a:rPr dirty="0" err="1"/>
              <a:t>εξέλθουν</a:t>
            </a:r>
            <a:r>
              <a:rPr dirty="0"/>
              <a:t> </a:t>
            </a:r>
            <a:r>
              <a:rPr dirty="0" err="1"/>
              <a:t>στον</a:t>
            </a:r>
            <a:r>
              <a:rPr dirty="0"/>
              <a:t> </a:t>
            </a:r>
            <a:r>
              <a:rPr dirty="0" err="1"/>
              <a:t>διεθνή</a:t>
            </a:r>
            <a:r>
              <a:rPr dirty="0"/>
              <a:t> α</a:t>
            </a:r>
            <a:r>
              <a:rPr dirty="0" err="1"/>
              <a:t>ντ</a:t>
            </a:r>
            <a:r>
              <a:rPr dirty="0"/>
              <a:t>α</a:t>
            </a:r>
            <a:r>
              <a:rPr dirty="0" err="1"/>
              <a:t>γωνισμό</a:t>
            </a:r>
            <a:r>
              <a:rPr dirty="0"/>
              <a:t>.</a:t>
            </a:r>
          </a:p>
          <a:p>
            <a:pPr lvl="2">
              <a:lnSpc>
                <a:spcPct val="120000"/>
              </a:lnSpc>
              <a:spcBef>
                <a:spcPts val="1200"/>
              </a:spcBef>
              <a:defRPr sz="2000"/>
            </a:pPr>
            <a:r>
              <a:rPr dirty="0">
                <a:solidFill>
                  <a:srgbClr val="0433FF"/>
                </a:solidFill>
              </a:rPr>
              <a:t>ΗΠΑ-</a:t>
            </a:r>
            <a:r>
              <a:rPr dirty="0" err="1">
                <a:solidFill>
                  <a:srgbClr val="0433FF"/>
                </a:solidFill>
              </a:rPr>
              <a:t>Γερμ</a:t>
            </a:r>
            <a:r>
              <a:rPr dirty="0">
                <a:solidFill>
                  <a:srgbClr val="0433FF"/>
                </a:solidFill>
              </a:rPr>
              <a:t>α</a:t>
            </a:r>
            <a:r>
              <a:rPr dirty="0" err="1">
                <a:solidFill>
                  <a:srgbClr val="0433FF"/>
                </a:solidFill>
              </a:rPr>
              <a:t>νί</a:t>
            </a:r>
            <a:r>
              <a:rPr dirty="0">
                <a:solidFill>
                  <a:srgbClr val="0433FF"/>
                </a:solidFill>
              </a:rPr>
              <a:t>α</a:t>
            </a:r>
            <a:r>
              <a:rPr dirty="0"/>
              <a:t>: </a:t>
            </a:r>
            <a:r>
              <a:rPr dirty="0" err="1"/>
              <a:t>υψηλά</a:t>
            </a:r>
            <a:r>
              <a:rPr dirty="0"/>
              <a:t> </a:t>
            </a:r>
            <a:r>
              <a:rPr dirty="0" err="1"/>
              <a:t>ε</a:t>
            </a:r>
            <a:r>
              <a:rPr dirty="0"/>
              <a:t>π</a:t>
            </a:r>
            <a:r>
              <a:rPr dirty="0" err="1"/>
              <a:t>ί</a:t>
            </a:r>
            <a:r>
              <a:rPr dirty="0"/>
              <a:t>π</a:t>
            </a:r>
            <a:r>
              <a:rPr dirty="0" err="1"/>
              <a:t>εδ</a:t>
            </a:r>
            <a:r>
              <a:rPr dirty="0"/>
              <a:t>α </a:t>
            </a:r>
            <a:r>
              <a:rPr dirty="0" err="1"/>
              <a:t>δ</a:t>
            </a:r>
            <a:r>
              <a:rPr dirty="0"/>
              <a:t>α</a:t>
            </a:r>
            <a:r>
              <a:rPr dirty="0" err="1"/>
              <a:t>σμών</a:t>
            </a:r>
            <a:r>
              <a:rPr dirty="0"/>
              <a:t> </a:t>
            </a:r>
            <a:r>
              <a:rPr dirty="0" err="1"/>
              <a:t>στη</a:t>
            </a:r>
            <a:r>
              <a:rPr dirty="0"/>
              <a:t> </a:t>
            </a:r>
            <a:r>
              <a:rPr dirty="0" err="1"/>
              <a:t>μετ</a:t>
            </a:r>
            <a:r>
              <a:rPr dirty="0"/>
              <a:t>απ</a:t>
            </a:r>
            <a:r>
              <a:rPr dirty="0" err="1"/>
              <a:t>οίηση</a:t>
            </a:r>
            <a:r>
              <a:rPr dirty="0"/>
              <a:t> </a:t>
            </a:r>
            <a:r>
              <a:rPr dirty="0" err="1"/>
              <a:t>τον</a:t>
            </a:r>
            <a:r>
              <a:rPr dirty="0"/>
              <a:t> 19ο α</a:t>
            </a:r>
            <a:r>
              <a:rPr dirty="0" err="1"/>
              <a:t>ι</a:t>
            </a:r>
            <a:r>
              <a:rPr dirty="0"/>
              <a:t>. - </a:t>
            </a:r>
            <a:r>
              <a:rPr dirty="0" err="1">
                <a:solidFill>
                  <a:srgbClr val="0433FF"/>
                </a:solidFill>
              </a:rPr>
              <a:t>Ι</a:t>
            </a:r>
            <a:r>
              <a:rPr dirty="0">
                <a:solidFill>
                  <a:srgbClr val="0433FF"/>
                </a:solidFill>
              </a:rPr>
              <a:t>απ</a:t>
            </a:r>
            <a:r>
              <a:rPr dirty="0" err="1">
                <a:solidFill>
                  <a:srgbClr val="0433FF"/>
                </a:solidFill>
              </a:rPr>
              <a:t>ωνί</a:t>
            </a:r>
            <a:r>
              <a:rPr dirty="0">
                <a:solidFill>
                  <a:srgbClr val="0433FF"/>
                </a:solidFill>
              </a:rPr>
              <a:t>α: </a:t>
            </a:r>
            <a:r>
              <a:rPr dirty="0" err="1"/>
              <a:t>εκτετ</a:t>
            </a:r>
            <a:r>
              <a:rPr dirty="0"/>
              <a:t>α</a:t>
            </a:r>
            <a:r>
              <a:rPr dirty="0" err="1"/>
              <a:t>μένοι</a:t>
            </a:r>
            <a:r>
              <a:rPr dirty="0"/>
              <a:t> </a:t>
            </a:r>
            <a:r>
              <a:rPr dirty="0" err="1"/>
              <a:t>έλεγχοι</a:t>
            </a:r>
            <a:r>
              <a:rPr dirty="0"/>
              <a:t> </a:t>
            </a:r>
            <a:r>
              <a:rPr dirty="0" err="1"/>
              <a:t>στις</a:t>
            </a:r>
            <a:r>
              <a:rPr dirty="0"/>
              <a:t> </a:t>
            </a:r>
            <a:r>
              <a:rPr dirty="0" err="1"/>
              <a:t>εισ</a:t>
            </a:r>
            <a:r>
              <a:rPr dirty="0"/>
              <a:t>α</a:t>
            </a:r>
            <a:r>
              <a:rPr dirty="0" err="1"/>
              <a:t>γωγές</a:t>
            </a:r>
            <a:r>
              <a:rPr dirty="0"/>
              <a:t> </a:t>
            </a:r>
            <a:r>
              <a:rPr dirty="0" err="1"/>
              <a:t>έως</a:t>
            </a:r>
            <a:r>
              <a:rPr dirty="0"/>
              <a:t> </a:t>
            </a:r>
            <a:r>
              <a:rPr dirty="0" err="1"/>
              <a:t>το</a:t>
            </a:r>
            <a:r>
              <a:rPr dirty="0"/>
              <a:t> ’70.</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04"/>
                                        </p:tgtEl>
                                        <p:attrNameLst>
                                          <p:attrName>style.visibility</p:attrName>
                                        </p:attrNameLst>
                                      </p:cBhvr>
                                      <p:to>
                                        <p:strVal val="visible"/>
                                      </p:to>
                                    </p:set>
                                    <p:animEffect transition="in" filter="strips(upLeft)">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07" name="Προβλήματα του επιχειρήματος της νηπιακής βιομηχανίας"/>
          <p:cNvSpPr txBox="1">
            <a:spLocks noGrp="1"/>
          </p:cNvSpPr>
          <p:nvPr>
            <p:ph type="title"/>
          </p:nvPr>
        </p:nvSpPr>
        <p:spPr>
          <a:xfrm>
            <a:off x="960437" y="279610"/>
            <a:ext cx="7856538" cy="694228"/>
          </a:xfrm>
          <a:prstGeom prst="rect">
            <a:avLst/>
          </a:prstGeom>
        </p:spPr>
        <p:txBody>
          <a:bodyPr/>
          <a:lstStyle>
            <a:lvl1pPr algn="ctr">
              <a:defRPr sz="3200"/>
            </a:lvl1pPr>
          </a:lstStyle>
          <a:p>
            <a:r>
              <a:rPr sz="2400" b="1" dirty="0" err="1"/>
              <a:t>Προ</a:t>
            </a:r>
            <a:r>
              <a:rPr sz="2400" b="1" dirty="0"/>
              <a:t>β</a:t>
            </a:r>
            <a:r>
              <a:rPr sz="2400" b="1" dirty="0" err="1"/>
              <a:t>λήμ</a:t>
            </a:r>
            <a:r>
              <a:rPr sz="2400" b="1" dirty="0"/>
              <a:t>α</a:t>
            </a:r>
            <a:r>
              <a:rPr sz="2400" b="1" dirty="0" err="1"/>
              <a:t>τ</a:t>
            </a:r>
            <a:r>
              <a:rPr sz="2400" b="1" dirty="0"/>
              <a:t>α </a:t>
            </a:r>
            <a:r>
              <a:rPr sz="2400" b="1" dirty="0" err="1"/>
              <a:t>του</a:t>
            </a:r>
            <a:r>
              <a:rPr sz="2400" b="1" dirty="0"/>
              <a:t> </a:t>
            </a:r>
            <a:r>
              <a:rPr sz="2400" b="1" dirty="0" err="1"/>
              <a:t>ε</a:t>
            </a:r>
            <a:r>
              <a:rPr sz="2400" b="1" dirty="0"/>
              <a:t>π</a:t>
            </a:r>
            <a:r>
              <a:rPr sz="2400" b="1" dirty="0" err="1"/>
              <a:t>ιχειρήμ</a:t>
            </a:r>
            <a:r>
              <a:rPr sz="2400" b="1" dirty="0"/>
              <a:t>α</a:t>
            </a:r>
            <a:r>
              <a:rPr sz="2400" b="1" dirty="0" err="1"/>
              <a:t>τος</a:t>
            </a:r>
            <a:r>
              <a:rPr sz="2400" b="1" dirty="0"/>
              <a:t> </a:t>
            </a:r>
            <a:r>
              <a:rPr sz="2400" b="1" dirty="0" err="1"/>
              <a:t>της</a:t>
            </a:r>
            <a:r>
              <a:rPr sz="2400" b="1" dirty="0"/>
              <a:t> </a:t>
            </a:r>
            <a:r>
              <a:rPr sz="2400" b="1" dirty="0" err="1"/>
              <a:t>νη</a:t>
            </a:r>
            <a:r>
              <a:rPr sz="2400" b="1" dirty="0"/>
              <a:t>π</a:t>
            </a:r>
            <a:r>
              <a:rPr sz="2400" b="1" dirty="0" err="1"/>
              <a:t>ι</a:t>
            </a:r>
            <a:r>
              <a:rPr sz="2400" b="1" dirty="0"/>
              <a:t>α</a:t>
            </a:r>
            <a:r>
              <a:rPr sz="2400" b="1" dirty="0" err="1"/>
              <a:t>κής</a:t>
            </a:r>
            <a:r>
              <a:rPr sz="2400" b="1" dirty="0"/>
              <a:t> β</a:t>
            </a:r>
            <a:r>
              <a:rPr sz="2400" b="1" dirty="0" err="1"/>
              <a:t>ιομηχ</a:t>
            </a:r>
            <a:r>
              <a:rPr sz="2400" b="1" dirty="0"/>
              <a:t>α</a:t>
            </a:r>
            <a:r>
              <a:rPr sz="2400" b="1" dirty="0" err="1"/>
              <a:t>νί</a:t>
            </a:r>
            <a:r>
              <a:rPr sz="2400" b="1" dirty="0"/>
              <a:t>α</a:t>
            </a:r>
            <a:r>
              <a:rPr sz="2400" b="1" dirty="0" err="1"/>
              <a:t>ς</a:t>
            </a:r>
            <a:endParaRPr sz="2400" b="1" dirty="0"/>
          </a:p>
        </p:txBody>
      </p:sp>
      <p:sp>
        <p:nvSpPr>
          <p:cNvPr id="108" name="Μπορεί να είναι δαπανηρή σήμερα η στήριξη κλάδων, που θα έχουν συγκριτικό πλεονέκτημα στο μέλλον.…"/>
          <p:cNvSpPr txBox="1">
            <a:spLocks noGrp="1"/>
          </p:cNvSpPr>
          <p:nvPr>
            <p:ph type="body" idx="1"/>
          </p:nvPr>
        </p:nvSpPr>
        <p:spPr>
          <a:xfrm>
            <a:off x="960437" y="1319361"/>
            <a:ext cx="8118774" cy="5538639"/>
          </a:xfrm>
          <a:prstGeom prst="rect">
            <a:avLst/>
          </a:prstGeom>
        </p:spPr>
        <p:txBody>
          <a:bodyPr/>
          <a:lstStyle/>
          <a:p>
            <a:pPr marL="650240" indent="-609600">
              <a:lnSpc>
                <a:spcPct val="150000"/>
              </a:lnSpc>
              <a:spcBef>
                <a:spcPts val="1400"/>
              </a:spcBef>
              <a:buFont typeface="Arial"/>
              <a:buAutoNum type="arabicPeriod"/>
              <a:defRPr sz="2200"/>
            </a:pPr>
            <a:r>
              <a:rPr dirty="0" err="1"/>
              <a:t>Μ</a:t>
            </a:r>
            <a:r>
              <a:rPr dirty="0"/>
              <a:t>π</a:t>
            </a:r>
            <a:r>
              <a:rPr dirty="0" err="1"/>
              <a:t>ορεί</a:t>
            </a:r>
            <a:r>
              <a:rPr dirty="0"/>
              <a:t> </a:t>
            </a:r>
            <a:r>
              <a:rPr dirty="0" err="1"/>
              <a:t>ν</a:t>
            </a:r>
            <a:r>
              <a:rPr dirty="0"/>
              <a:t>α </a:t>
            </a:r>
            <a:r>
              <a:rPr dirty="0" err="1"/>
              <a:t>είν</a:t>
            </a:r>
            <a:r>
              <a:rPr dirty="0"/>
              <a:t>α</a:t>
            </a:r>
            <a:r>
              <a:rPr dirty="0" err="1"/>
              <a:t>ι</a:t>
            </a:r>
            <a:r>
              <a:rPr dirty="0"/>
              <a:t> </a:t>
            </a:r>
            <a:r>
              <a:rPr dirty="0" err="1">
                <a:solidFill>
                  <a:srgbClr val="FF341A"/>
                </a:solidFill>
              </a:rPr>
              <a:t>δ</a:t>
            </a:r>
            <a:r>
              <a:rPr dirty="0">
                <a:solidFill>
                  <a:srgbClr val="FF341A"/>
                </a:solidFill>
              </a:rPr>
              <a:t>απα</a:t>
            </a:r>
            <a:r>
              <a:rPr dirty="0" err="1">
                <a:solidFill>
                  <a:srgbClr val="FF341A"/>
                </a:solidFill>
              </a:rPr>
              <a:t>νηρή</a:t>
            </a:r>
            <a:r>
              <a:rPr dirty="0"/>
              <a:t> </a:t>
            </a:r>
            <a:r>
              <a:rPr dirty="0" err="1"/>
              <a:t>σήμερ</a:t>
            </a:r>
            <a:r>
              <a:rPr dirty="0"/>
              <a:t>α </a:t>
            </a:r>
            <a:r>
              <a:rPr dirty="0" err="1"/>
              <a:t>η</a:t>
            </a:r>
            <a:r>
              <a:rPr dirty="0"/>
              <a:t> </a:t>
            </a:r>
            <a:r>
              <a:rPr dirty="0" err="1"/>
              <a:t>στήριξη</a:t>
            </a:r>
            <a:r>
              <a:rPr dirty="0"/>
              <a:t> </a:t>
            </a:r>
            <a:r>
              <a:rPr dirty="0" err="1"/>
              <a:t>κλάδων</a:t>
            </a:r>
            <a:r>
              <a:rPr dirty="0"/>
              <a:t>, π</a:t>
            </a:r>
            <a:r>
              <a:rPr dirty="0" err="1"/>
              <a:t>ου</a:t>
            </a:r>
            <a:r>
              <a:rPr dirty="0"/>
              <a:t> </a:t>
            </a:r>
            <a:r>
              <a:rPr dirty="0" err="1"/>
              <a:t>θ</a:t>
            </a:r>
            <a:r>
              <a:rPr dirty="0"/>
              <a:t>α </a:t>
            </a:r>
            <a:r>
              <a:rPr dirty="0" err="1"/>
              <a:t>έχουν</a:t>
            </a:r>
            <a:r>
              <a:rPr dirty="0"/>
              <a:t> </a:t>
            </a:r>
            <a:r>
              <a:rPr dirty="0" err="1"/>
              <a:t>συγκριτικό</a:t>
            </a:r>
            <a:r>
              <a:rPr dirty="0"/>
              <a:t> π</a:t>
            </a:r>
            <a:r>
              <a:rPr dirty="0" err="1"/>
              <a:t>λεονέκτημ</a:t>
            </a:r>
            <a:r>
              <a:rPr dirty="0"/>
              <a:t>α </a:t>
            </a:r>
            <a:r>
              <a:rPr dirty="0" err="1"/>
              <a:t>στο</a:t>
            </a:r>
            <a:r>
              <a:rPr dirty="0"/>
              <a:t> </a:t>
            </a:r>
            <a:r>
              <a:rPr dirty="0" err="1"/>
              <a:t>μέλλον</a:t>
            </a:r>
            <a:r>
              <a:rPr dirty="0"/>
              <a:t>.</a:t>
            </a:r>
          </a:p>
          <a:p>
            <a:pPr marL="650240" indent="-609600">
              <a:lnSpc>
                <a:spcPct val="150000"/>
              </a:lnSpc>
              <a:spcBef>
                <a:spcPts val="1400"/>
              </a:spcBef>
              <a:buFont typeface="Arial"/>
              <a:buAutoNum type="arabicPeriod"/>
              <a:defRPr sz="2200"/>
            </a:pPr>
            <a:r>
              <a:rPr dirty="0" err="1"/>
              <a:t>Εξ</a:t>
            </a:r>
            <a:r>
              <a:rPr dirty="0"/>
              <a:t>α</a:t>
            </a:r>
            <a:r>
              <a:rPr dirty="0" err="1"/>
              <a:t>ιτί</a:t>
            </a:r>
            <a:r>
              <a:rPr dirty="0"/>
              <a:t>α</a:t>
            </a:r>
            <a:r>
              <a:rPr dirty="0" err="1"/>
              <a:t>ς</a:t>
            </a:r>
            <a:r>
              <a:rPr dirty="0"/>
              <a:t> </a:t>
            </a:r>
            <a:r>
              <a:rPr dirty="0" err="1"/>
              <a:t>της</a:t>
            </a:r>
            <a:r>
              <a:rPr dirty="0"/>
              <a:t> π</a:t>
            </a:r>
            <a:r>
              <a:rPr dirty="0" err="1"/>
              <a:t>ροφύλ</a:t>
            </a:r>
            <a:r>
              <a:rPr dirty="0"/>
              <a:t>α</a:t>
            </a:r>
            <a:r>
              <a:rPr dirty="0" err="1"/>
              <a:t>ξης</a:t>
            </a:r>
            <a:r>
              <a:rPr dirty="0"/>
              <a:t>, </a:t>
            </a:r>
            <a:r>
              <a:rPr dirty="0" err="1"/>
              <a:t>οι</a:t>
            </a:r>
            <a:r>
              <a:rPr dirty="0"/>
              <a:t> </a:t>
            </a:r>
            <a:r>
              <a:rPr dirty="0" err="1"/>
              <a:t>νη</a:t>
            </a:r>
            <a:r>
              <a:rPr dirty="0"/>
              <a:t>π</a:t>
            </a:r>
            <a:r>
              <a:rPr dirty="0" err="1"/>
              <a:t>ι</a:t>
            </a:r>
            <a:r>
              <a:rPr dirty="0"/>
              <a:t>α</a:t>
            </a:r>
            <a:r>
              <a:rPr dirty="0" err="1"/>
              <a:t>κοί</a:t>
            </a:r>
            <a:r>
              <a:rPr dirty="0"/>
              <a:t> </a:t>
            </a:r>
            <a:r>
              <a:rPr dirty="0" err="1"/>
              <a:t>κλάδοι</a:t>
            </a:r>
            <a:r>
              <a:rPr dirty="0"/>
              <a:t> </a:t>
            </a:r>
            <a:r>
              <a:rPr dirty="0" err="1">
                <a:solidFill>
                  <a:srgbClr val="FF341A"/>
                </a:solidFill>
              </a:rPr>
              <a:t>μ</a:t>
            </a:r>
            <a:r>
              <a:rPr dirty="0">
                <a:solidFill>
                  <a:srgbClr val="FF341A"/>
                </a:solidFill>
              </a:rPr>
              <a:t>π</a:t>
            </a:r>
            <a:r>
              <a:rPr dirty="0" err="1">
                <a:solidFill>
                  <a:srgbClr val="FF341A"/>
                </a:solidFill>
              </a:rPr>
              <a:t>ορεί</a:t>
            </a:r>
            <a:r>
              <a:rPr dirty="0">
                <a:solidFill>
                  <a:srgbClr val="FF341A"/>
                </a:solidFill>
              </a:rPr>
              <a:t> π</a:t>
            </a:r>
            <a:r>
              <a:rPr dirty="0" err="1">
                <a:solidFill>
                  <a:srgbClr val="FF341A"/>
                </a:solidFill>
              </a:rPr>
              <a:t>οτέ</a:t>
            </a:r>
            <a:r>
              <a:rPr dirty="0">
                <a:solidFill>
                  <a:srgbClr val="FF341A"/>
                </a:solidFill>
              </a:rPr>
              <a:t> </a:t>
            </a:r>
            <a:r>
              <a:rPr dirty="0" err="1">
                <a:solidFill>
                  <a:srgbClr val="FF341A"/>
                </a:solidFill>
              </a:rPr>
              <a:t>ν</a:t>
            </a:r>
            <a:r>
              <a:rPr dirty="0">
                <a:solidFill>
                  <a:srgbClr val="FF341A"/>
                </a:solidFill>
              </a:rPr>
              <a:t>α </a:t>
            </a:r>
            <a:r>
              <a:rPr dirty="0" err="1">
                <a:solidFill>
                  <a:srgbClr val="FF341A"/>
                </a:solidFill>
              </a:rPr>
              <a:t>μη</a:t>
            </a:r>
            <a:r>
              <a:rPr dirty="0">
                <a:solidFill>
                  <a:srgbClr val="FF341A"/>
                </a:solidFill>
              </a:rPr>
              <a:t> «</a:t>
            </a:r>
            <a:r>
              <a:rPr dirty="0" err="1">
                <a:solidFill>
                  <a:srgbClr val="FF341A"/>
                </a:solidFill>
              </a:rPr>
              <a:t>ενηλικιωθούν</a:t>
            </a:r>
            <a:r>
              <a:rPr dirty="0">
                <a:solidFill>
                  <a:srgbClr val="FF341A"/>
                </a:solidFill>
              </a:rPr>
              <a:t>»</a:t>
            </a:r>
            <a:r>
              <a:rPr dirty="0"/>
              <a:t> </a:t>
            </a:r>
            <a:r>
              <a:rPr dirty="0" err="1"/>
              <a:t>ή</a:t>
            </a:r>
            <a:r>
              <a:rPr dirty="0"/>
              <a:t> </a:t>
            </a:r>
            <a:r>
              <a:rPr dirty="0" err="1"/>
              <a:t>ν</a:t>
            </a:r>
            <a:r>
              <a:rPr dirty="0"/>
              <a:t>α </a:t>
            </a:r>
            <a:r>
              <a:rPr dirty="0" err="1"/>
              <a:t>γίνουν</a:t>
            </a:r>
            <a:r>
              <a:rPr dirty="0"/>
              <a:t> α</a:t>
            </a:r>
            <a:r>
              <a:rPr dirty="0" err="1"/>
              <a:t>ντ</a:t>
            </a:r>
            <a:r>
              <a:rPr dirty="0"/>
              <a:t>α</a:t>
            </a:r>
            <a:r>
              <a:rPr dirty="0" err="1"/>
              <a:t>γωνιστικοί</a:t>
            </a:r>
            <a:r>
              <a:rPr dirty="0"/>
              <a:t>.</a:t>
            </a:r>
          </a:p>
          <a:p>
            <a:pPr marL="650240" indent="-609600">
              <a:lnSpc>
                <a:spcPct val="150000"/>
              </a:lnSpc>
              <a:spcBef>
                <a:spcPts val="1400"/>
              </a:spcBef>
              <a:buFont typeface="Arial"/>
              <a:buAutoNum type="arabicPeriod"/>
              <a:defRPr sz="2200"/>
            </a:pPr>
            <a:r>
              <a:rPr dirty="0" err="1">
                <a:solidFill>
                  <a:srgbClr val="FF341A"/>
                </a:solidFill>
              </a:rPr>
              <a:t>Δεν</a:t>
            </a:r>
            <a:r>
              <a:rPr dirty="0">
                <a:solidFill>
                  <a:srgbClr val="FF341A"/>
                </a:solidFill>
              </a:rPr>
              <a:t> </a:t>
            </a:r>
            <a:r>
              <a:rPr dirty="0" err="1">
                <a:solidFill>
                  <a:srgbClr val="FF341A"/>
                </a:solidFill>
              </a:rPr>
              <a:t>δικ</a:t>
            </a:r>
            <a:r>
              <a:rPr dirty="0">
                <a:solidFill>
                  <a:srgbClr val="FF341A"/>
                </a:solidFill>
              </a:rPr>
              <a:t>α</a:t>
            </a:r>
            <a:r>
              <a:rPr dirty="0" err="1">
                <a:solidFill>
                  <a:srgbClr val="FF341A"/>
                </a:solidFill>
              </a:rPr>
              <a:t>ιολογείτ</a:t>
            </a:r>
            <a:r>
              <a:rPr dirty="0">
                <a:solidFill>
                  <a:srgbClr val="FF341A"/>
                </a:solidFill>
              </a:rPr>
              <a:t>α</a:t>
            </a:r>
            <a:r>
              <a:rPr dirty="0" err="1">
                <a:solidFill>
                  <a:srgbClr val="FF341A"/>
                </a:solidFill>
              </a:rPr>
              <a:t>ι</a:t>
            </a:r>
            <a:r>
              <a:rPr dirty="0">
                <a:solidFill>
                  <a:srgbClr val="FF341A"/>
                </a:solidFill>
              </a:rPr>
              <a:t> </a:t>
            </a:r>
            <a:r>
              <a:rPr dirty="0" err="1">
                <a:solidFill>
                  <a:srgbClr val="FF341A"/>
                </a:solidFill>
              </a:rPr>
              <a:t>η</a:t>
            </a:r>
            <a:r>
              <a:rPr dirty="0">
                <a:solidFill>
                  <a:srgbClr val="FF341A"/>
                </a:solidFill>
              </a:rPr>
              <a:t> </a:t>
            </a:r>
            <a:r>
              <a:rPr dirty="0" err="1">
                <a:solidFill>
                  <a:srgbClr val="FF341A"/>
                </a:solidFill>
              </a:rPr>
              <a:t>κρ</a:t>
            </a:r>
            <a:r>
              <a:rPr dirty="0">
                <a:solidFill>
                  <a:srgbClr val="FF341A"/>
                </a:solidFill>
              </a:rPr>
              <a:t>α</a:t>
            </a:r>
            <a:r>
              <a:rPr dirty="0" err="1">
                <a:solidFill>
                  <a:srgbClr val="FF341A"/>
                </a:solidFill>
              </a:rPr>
              <a:t>τική</a:t>
            </a:r>
            <a:r>
              <a:rPr dirty="0">
                <a:solidFill>
                  <a:srgbClr val="FF341A"/>
                </a:solidFill>
              </a:rPr>
              <a:t> πα</a:t>
            </a:r>
            <a:r>
              <a:rPr dirty="0" err="1">
                <a:solidFill>
                  <a:srgbClr val="FF341A"/>
                </a:solidFill>
              </a:rPr>
              <a:t>ρέμ</a:t>
            </a:r>
            <a:r>
              <a:rPr dirty="0">
                <a:solidFill>
                  <a:srgbClr val="FF341A"/>
                </a:solidFill>
              </a:rPr>
              <a:t>βα</a:t>
            </a:r>
            <a:r>
              <a:rPr dirty="0" err="1">
                <a:solidFill>
                  <a:srgbClr val="FF341A"/>
                </a:solidFill>
              </a:rPr>
              <a:t>ση</a:t>
            </a:r>
            <a:r>
              <a:rPr dirty="0">
                <a:solidFill>
                  <a:srgbClr val="FF341A"/>
                </a:solidFill>
              </a:rPr>
              <a:t>, </a:t>
            </a:r>
            <a:r>
              <a:rPr dirty="0" err="1">
                <a:solidFill>
                  <a:srgbClr val="FF341A"/>
                </a:solidFill>
              </a:rPr>
              <a:t>εκτός</a:t>
            </a:r>
            <a:r>
              <a:rPr dirty="0">
                <a:solidFill>
                  <a:srgbClr val="FF341A"/>
                </a:solidFill>
              </a:rPr>
              <a:t> </a:t>
            </a:r>
            <a:r>
              <a:rPr dirty="0" err="1">
                <a:solidFill>
                  <a:srgbClr val="FF341A"/>
                </a:solidFill>
              </a:rPr>
              <a:t>κ</a:t>
            </a:r>
            <a:r>
              <a:rPr dirty="0">
                <a:solidFill>
                  <a:srgbClr val="FF341A"/>
                </a:solidFill>
              </a:rPr>
              <a:t>α</a:t>
            </a:r>
            <a:r>
              <a:rPr dirty="0" err="1">
                <a:solidFill>
                  <a:srgbClr val="FF341A"/>
                </a:solidFill>
              </a:rPr>
              <a:t>ι</a:t>
            </a:r>
            <a:r>
              <a:rPr dirty="0">
                <a:solidFill>
                  <a:srgbClr val="FF341A"/>
                </a:solidFill>
              </a:rPr>
              <a:t> α</a:t>
            </a:r>
            <a:r>
              <a:rPr dirty="0" err="1">
                <a:solidFill>
                  <a:srgbClr val="FF341A"/>
                </a:solidFill>
              </a:rPr>
              <a:t>ν</a:t>
            </a:r>
            <a:r>
              <a:rPr dirty="0">
                <a:solidFill>
                  <a:srgbClr val="FF341A"/>
                </a:solidFill>
              </a:rPr>
              <a:t> </a:t>
            </a:r>
            <a:r>
              <a:rPr dirty="0" err="1">
                <a:solidFill>
                  <a:srgbClr val="FF341A"/>
                </a:solidFill>
              </a:rPr>
              <a:t>υ</a:t>
            </a:r>
            <a:r>
              <a:rPr dirty="0">
                <a:solidFill>
                  <a:srgbClr val="FF341A"/>
                </a:solidFill>
              </a:rPr>
              <a:t>π</a:t>
            </a:r>
            <a:r>
              <a:rPr dirty="0" err="1">
                <a:solidFill>
                  <a:srgbClr val="FF341A"/>
                </a:solidFill>
              </a:rPr>
              <a:t>άρχει</a:t>
            </a:r>
            <a:r>
              <a:rPr dirty="0">
                <a:solidFill>
                  <a:srgbClr val="FF341A"/>
                </a:solidFill>
              </a:rPr>
              <a:t> α</a:t>
            </a:r>
            <a:r>
              <a:rPr dirty="0" err="1">
                <a:solidFill>
                  <a:srgbClr val="FF341A"/>
                </a:solidFill>
              </a:rPr>
              <a:t>νε</a:t>
            </a:r>
            <a:r>
              <a:rPr dirty="0">
                <a:solidFill>
                  <a:srgbClr val="FF341A"/>
                </a:solidFill>
              </a:rPr>
              <a:t>π</a:t>
            </a:r>
            <a:r>
              <a:rPr dirty="0" err="1">
                <a:solidFill>
                  <a:srgbClr val="FF341A"/>
                </a:solidFill>
              </a:rPr>
              <a:t>άρκει</a:t>
            </a:r>
            <a:r>
              <a:rPr dirty="0">
                <a:solidFill>
                  <a:srgbClr val="FF341A"/>
                </a:solidFill>
              </a:rPr>
              <a:t>α </a:t>
            </a:r>
            <a:r>
              <a:rPr dirty="0" err="1">
                <a:solidFill>
                  <a:srgbClr val="FF341A"/>
                </a:solidFill>
              </a:rPr>
              <a:t>της</a:t>
            </a:r>
            <a:r>
              <a:rPr dirty="0">
                <a:solidFill>
                  <a:srgbClr val="FF341A"/>
                </a:solidFill>
              </a:rPr>
              <a:t> α</a:t>
            </a:r>
            <a:r>
              <a:rPr dirty="0" err="1">
                <a:solidFill>
                  <a:srgbClr val="FF341A"/>
                </a:solidFill>
              </a:rPr>
              <a:t>γοράς</a:t>
            </a:r>
            <a:r>
              <a:rPr dirty="0"/>
              <a:t>, </a:t>
            </a:r>
            <a:r>
              <a:rPr u="sng" dirty="0"/>
              <a:t>π</a:t>
            </a:r>
            <a:r>
              <a:rPr u="sng" dirty="0" err="1"/>
              <a:t>ου</a:t>
            </a:r>
            <a:r>
              <a:rPr u="sng" dirty="0"/>
              <a:t> απ</a:t>
            </a:r>
            <a:r>
              <a:rPr u="sng" dirty="0" err="1"/>
              <a:t>οτρέ</a:t>
            </a:r>
            <a:r>
              <a:rPr u="sng" dirty="0"/>
              <a:t>π</a:t>
            </a:r>
            <a:r>
              <a:rPr u="sng" dirty="0" err="1"/>
              <a:t>ει</a:t>
            </a:r>
            <a:r>
              <a:rPr u="sng" dirty="0"/>
              <a:t> </a:t>
            </a:r>
            <a:r>
              <a:rPr u="sng" dirty="0" err="1"/>
              <a:t>τον</a:t>
            </a:r>
            <a:r>
              <a:rPr u="sng" dirty="0"/>
              <a:t> </a:t>
            </a:r>
            <a:r>
              <a:rPr u="sng" dirty="0" err="1"/>
              <a:t>ιδιωτικό</a:t>
            </a:r>
            <a:r>
              <a:rPr u="sng" dirty="0"/>
              <a:t> </a:t>
            </a:r>
            <a:r>
              <a:rPr u="sng" dirty="0" err="1"/>
              <a:t>τομέ</a:t>
            </a:r>
            <a:r>
              <a:rPr u="sng" dirty="0"/>
              <a:t>α</a:t>
            </a:r>
            <a:r>
              <a:rPr dirty="0"/>
              <a:t> </a:t>
            </a:r>
            <a:r>
              <a:rPr dirty="0" err="1"/>
              <a:t>ν</a:t>
            </a:r>
            <a:r>
              <a:rPr dirty="0"/>
              <a:t>α </a:t>
            </a:r>
            <a:r>
              <a:rPr dirty="0" err="1"/>
              <a:t>ε</a:t>
            </a:r>
            <a:r>
              <a:rPr dirty="0"/>
              <a:t>π</a:t>
            </a:r>
            <a:r>
              <a:rPr dirty="0" err="1"/>
              <a:t>ενδύσει</a:t>
            </a:r>
            <a:r>
              <a:rPr dirty="0"/>
              <a:t> </a:t>
            </a:r>
            <a:r>
              <a:rPr dirty="0" err="1"/>
              <a:t>στο</a:t>
            </a:r>
            <a:r>
              <a:rPr dirty="0"/>
              <a:t> </a:t>
            </a:r>
            <a:r>
              <a:rPr dirty="0" err="1"/>
              <a:t>νη</a:t>
            </a:r>
            <a:r>
              <a:rPr dirty="0"/>
              <a:t>π</a:t>
            </a:r>
            <a:r>
              <a:rPr dirty="0" err="1"/>
              <a:t>ι</a:t>
            </a:r>
            <a:r>
              <a:rPr dirty="0"/>
              <a:t>α</a:t>
            </a:r>
            <a:r>
              <a:rPr dirty="0" err="1"/>
              <a:t>κό</a:t>
            </a:r>
            <a:r>
              <a:rPr dirty="0"/>
              <a:t> </a:t>
            </a:r>
            <a:r>
              <a:rPr dirty="0" err="1"/>
              <a:t>κλάδο</a:t>
            </a:r>
            <a:r>
              <a:rPr dirty="0"/>
              <a:t>.</a:t>
            </a:r>
          </a:p>
          <a:p>
            <a:pPr marL="795496" lvl="1" indent="-297656">
              <a:lnSpc>
                <a:spcPct val="150000"/>
              </a:lnSpc>
              <a:spcBef>
                <a:spcPts val="1400"/>
              </a:spcBef>
              <a:buFont typeface="Arial"/>
              <a:buChar char="♦"/>
              <a:defRPr sz="2200"/>
            </a:pPr>
            <a:r>
              <a:rPr dirty="0" err="1"/>
              <a:t>Π</a:t>
            </a:r>
            <a:r>
              <a:rPr dirty="0"/>
              <a:t>α</a:t>
            </a:r>
            <a:r>
              <a:rPr dirty="0" err="1"/>
              <a:t>ράδειγμ</a:t>
            </a:r>
            <a:r>
              <a:rPr dirty="0"/>
              <a:t>α </a:t>
            </a:r>
            <a:r>
              <a:rPr dirty="0" err="1"/>
              <a:t>ιδιωτικής</a:t>
            </a:r>
            <a:r>
              <a:rPr dirty="0"/>
              <a:t> π</a:t>
            </a:r>
            <a:r>
              <a:rPr dirty="0" err="1"/>
              <a:t>ρωτο</a:t>
            </a:r>
            <a:r>
              <a:rPr dirty="0"/>
              <a:t>β</a:t>
            </a:r>
            <a:r>
              <a:rPr dirty="0" err="1"/>
              <a:t>ουλί</a:t>
            </a:r>
            <a:r>
              <a:rPr dirty="0"/>
              <a:t>α</a:t>
            </a:r>
            <a:r>
              <a:rPr dirty="0" err="1"/>
              <a:t>ς</a:t>
            </a:r>
            <a:r>
              <a:rPr dirty="0"/>
              <a:t>: β</a:t>
            </a:r>
            <a:r>
              <a:rPr dirty="0" err="1"/>
              <a:t>ιοτεχνολογί</a:t>
            </a:r>
            <a:r>
              <a:rPr dirty="0"/>
              <a:t>α ΗΠΑ (α</a:t>
            </a:r>
            <a:r>
              <a:rPr dirty="0" err="1"/>
              <a:t>ρκετές</a:t>
            </a:r>
            <a:r>
              <a:rPr dirty="0"/>
              <a:t> </a:t>
            </a:r>
            <a:r>
              <a:rPr dirty="0" err="1"/>
              <a:t>ε</a:t>
            </a:r>
            <a:r>
              <a:rPr dirty="0"/>
              <a:t>π</a:t>
            </a:r>
            <a:r>
              <a:rPr dirty="0" err="1"/>
              <a:t>ενδύσεις</a:t>
            </a:r>
            <a:r>
              <a:rPr dirty="0"/>
              <a:t>, π</a:t>
            </a:r>
            <a:r>
              <a:rPr dirty="0" err="1"/>
              <a:t>ριν</a:t>
            </a:r>
            <a:r>
              <a:rPr dirty="0"/>
              <a:t> </a:t>
            </a:r>
            <a:r>
              <a:rPr dirty="0" err="1"/>
              <a:t>την</a:t>
            </a:r>
            <a:r>
              <a:rPr dirty="0"/>
              <a:t> 1η π</a:t>
            </a:r>
            <a:r>
              <a:rPr dirty="0" err="1"/>
              <a:t>ώληση</a:t>
            </a:r>
            <a:r>
              <a:rPr dirty="0"/>
              <a:t>)</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08"/>
                                        </p:tgtEl>
                                        <p:attrNameLst>
                                          <p:attrName>style.visibility</p:attrName>
                                        </p:attrNameLst>
                                      </p:cBhvr>
                                      <p:to>
                                        <p:strVal val="visible"/>
                                      </p:to>
                                    </p:set>
                                    <p:animEffect transition="in" filter="strips(upLeft)">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Νηπιακή βιομηχανία και ανεπάρκεια της αγοράς"/>
          <p:cNvSpPr txBox="1">
            <a:spLocks noGrp="1"/>
          </p:cNvSpPr>
          <p:nvPr>
            <p:ph type="title"/>
          </p:nvPr>
        </p:nvSpPr>
        <p:spPr>
          <a:xfrm>
            <a:off x="939799" y="267216"/>
            <a:ext cx="7856538" cy="608569"/>
          </a:xfrm>
          <a:prstGeom prst="rect">
            <a:avLst/>
          </a:prstGeom>
        </p:spPr>
        <p:txBody>
          <a:bodyPr/>
          <a:lstStyle>
            <a:lvl1pPr>
              <a:defRPr sz="3200"/>
            </a:lvl1pPr>
          </a:lstStyle>
          <a:p>
            <a:pPr>
              <a:lnSpc>
                <a:spcPct val="150000"/>
              </a:lnSpc>
            </a:pPr>
            <a:r>
              <a:rPr sz="2400" b="1" dirty="0" err="1"/>
              <a:t>Νη</a:t>
            </a:r>
            <a:r>
              <a:rPr sz="2400" b="1" dirty="0"/>
              <a:t>π</a:t>
            </a:r>
            <a:r>
              <a:rPr sz="2400" b="1" dirty="0" err="1"/>
              <a:t>ι</a:t>
            </a:r>
            <a:r>
              <a:rPr sz="2400" b="1" dirty="0"/>
              <a:t>α</a:t>
            </a:r>
            <a:r>
              <a:rPr sz="2400" b="1" dirty="0" err="1"/>
              <a:t>κή</a:t>
            </a:r>
            <a:r>
              <a:rPr sz="2400" b="1" dirty="0"/>
              <a:t> β</a:t>
            </a:r>
            <a:r>
              <a:rPr sz="2400" b="1" dirty="0" err="1"/>
              <a:t>ιομηχ</a:t>
            </a:r>
            <a:r>
              <a:rPr sz="2400" b="1" dirty="0"/>
              <a:t>α</a:t>
            </a:r>
            <a:r>
              <a:rPr sz="2400" b="1" dirty="0" err="1"/>
              <a:t>νί</a:t>
            </a:r>
            <a:r>
              <a:rPr sz="2400" b="1" dirty="0"/>
              <a:t>α </a:t>
            </a:r>
            <a:r>
              <a:rPr sz="2400" b="1" dirty="0" err="1"/>
              <a:t>κ</a:t>
            </a:r>
            <a:r>
              <a:rPr sz="2400" b="1" dirty="0"/>
              <a:t>α</a:t>
            </a:r>
            <a:r>
              <a:rPr sz="2400" b="1" dirty="0" err="1"/>
              <a:t>ι</a:t>
            </a:r>
            <a:r>
              <a:rPr sz="2400" b="1" dirty="0"/>
              <a:t> α</a:t>
            </a:r>
            <a:r>
              <a:rPr sz="2400" b="1" dirty="0" err="1"/>
              <a:t>νε</a:t>
            </a:r>
            <a:r>
              <a:rPr sz="2400" b="1" dirty="0"/>
              <a:t>π</a:t>
            </a:r>
            <a:r>
              <a:rPr sz="2400" b="1" dirty="0" err="1"/>
              <a:t>άρκει</a:t>
            </a:r>
            <a:r>
              <a:rPr sz="2400" b="1" dirty="0"/>
              <a:t>α </a:t>
            </a:r>
            <a:r>
              <a:rPr sz="2400" b="1" dirty="0" err="1"/>
              <a:t>της</a:t>
            </a:r>
            <a:r>
              <a:rPr sz="2400" b="1" dirty="0"/>
              <a:t> α</a:t>
            </a:r>
            <a:r>
              <a:rPr sz="2400" b="1" dirty="0" err="1"/>
              <a:t>γοράς</a:t>
            </a:r>
            <a:endParaRPr sz="2400" b="1" dirty="0"/>
          </a:p>
        </p:txBody>
      </p:sp>
      <p:sp>
        <p:nvSpPr>
          <p:cNvPr id="112" name="Υπάρχουν δύο επιχειρήματα για το πώς οι ανεπάρκειες της αγοράς δεν επιτρέπουν στις νηπιακές βιομηχανίες να γίνουν ανταγωνιστικές:…"/>
          <p:cNvSpPr txBox="1">
            <a:spLocks noGrp="1"/>
          </p:cNvSpPr>
          <p:nvPr>
            <p:ph type="body" idx="1"/>
          </p:nvPr>
        </p:nvSpPr>
        <p:spPr>
          <a:xfrm>
            <a:off x="801885" y="1143000"/>
            <a:ext cx="8132367" cy="5635923"/>
          </a:xfrm>
          <a:prstGeom prst="rect">
            <a:avLst/>
          </a:prstGeom>
        </p:spPr>
        <p:txBody>
          <a:bodyPr>
            <a:normAutofit fontScale="85000" lnSpcReduction="10000"/>
          </a:bodyPr>
          <a:lstStyle/>
          <a:p>
            <a:pPr marL="574040" indent="-533400">
              <a:lnSpc>
                <a:spcPct val="150000"/>
              </a:lnSpc>
              <a:defRPr sz="2400"/>
            </a:pPr>
            <a:r>
              <a:rPr dirty="0" err="1"/>
              <a:t>Υ</a:t>
            </a:r>
            <a:r>
              <a:rPr dirty="0"/>
              <a:t>π</a:t>
            </a:r>
            <a:r>
              <a:rPr dirty="0" err="1"/>
              <a:t>άρχουν</a:t>
            </a:r>
            <a:r>
              <a:rPr dirty="0"/>
              <a:t> </a:t>
            </a:r>
            <a:r>
              <a:rPr dirty="0" err="1"/>
              <a:t>δύο</a:t>
            </a:r>
            <a:r>
              <a:rPr dirty="0"/>
              <a:t> </a:t>
            </a:r>
            <a:r>
              <a:rPr dirty="0" err="1"/>
              <a:t>ε</a:t>
            </a:r>
            <a:r>
              <a:rPr dirty="0"/>
              <a:t>π</a:t>
            </a:r>
            <a:r>
              <a:rPr dirty="0" err="1"/>
              <a:t>ιχειρήμ</a:t>
            </a:r>
            <a:r>
              <a:rPr dirty="0"/>
              <a:t>α</a:t>
            </a:r>
            <a:r>
              <a:rPr dirty="0" err="1"/>
              <a:t>τ</a:t>
            </a:r>
            <a:r>
              <a:rPr dirty="0"/>
              <a:t>α </a:t>
            </a:r>
            <a:r>
              <a:rPr dirty="0" err="1"/>
              <a:t>γι</a:t>
            </a:r>
            <a:r>
              <a:rPr dirty="0"/>
              <a:t>α </a:t>
            </a:r>
            <a:r>
              <a:rPr dirty="0" err="1"/>
              <a:t>το</a:t>
            </a:r>
            <a:r>
              <a:rPr dirty="0"/>
              <a:t> π</a:t>
            </a:r>
            <a:r>
              <a:rPr dirty="0" err="1"/>
              <a:t>ώς</a:t>
            </a:r>
            <a:r>
              <a:rPr dirty="0"/>
              <a:t> </a:t>
            </a:r>
            <a:r>
              <a:rPr dirty="0" err="1"/>
              <a:t>οι</a:t>
            </a:r>
            <a:r>
              <a:rPr dirty="0"/>
              <a:t> α</a:t>
            </a:r>
            <a:r>
              <a:rPr dirty="0" err="1"/>
              <a:t>νε</a:t>
            </a:r>
            <a:r>
              <a:rPr dirty="0"/>
              <a:t>π</a:t>
            </a:r>
            <a:r>
              <a:rPr dirty="0" err="1"/>
              <a:t>άρκειες</a:t>
            </a:r>
            <a:r>
              <a:rPr dirty="0"/>
              <a:t> </a:t>
            </a:r>
            <a:r>
              <a:rPr dirty="0" err="1"/>
              <a:t>της</a:t>
            </a:r>
            <a:r>
              <a:rPr dirty="0"/>
              <a:t> α</a:t>
            </a:r>
            <a:r>
              <a:rPr dirty="0" err="1"/>
              <a:t>γοράς</a:t>
            </a:r>
            <a:r>
              <a:rPr dirty="0"/>
              <a:t> </a:t>
            </a:r>
            <a:r>
              <a:rPr dirty="0" err="1"/>
              <a:t>δεν</a:t>
            </a:r>
            <a:r>
              <a:rPr dirty="0"/>
              <a:t> </a:t>
            </a:r>
            <a:r>
              <a:rPr dirty="0" err="1"/>
              <a:t>ε</a:t>
            </a:r>
            <a:r>
              <a:rPr dirty="0"/>
              <a:t>π</a:t>
            </a:r>
            <a:r>
              <a:rPr dirty="0" err="1"/>
              <a:t>ιτρέ</a:t>
            </a:r>
            <a:r>
              <a:rPr dirty="0"/>
              <a:t>π</a:t>
            </a:r>
            <a:r>
              <a:rPr dirty="0" err="1"/>
              <a:t>ουν</a:t>
            </a:r>
            <a:r>
              <a:rPr dirty="0"/>
              <a:t> </a:t>
            </a:r>
            <a:r>
              <a:rPr dirty="0" err="1"/>
              <a:t>στις</a:t>
            </a:r>
            <a:r>
              <a:rPr dirty="0"/>
              <a:t> </a:t>
            </a:r>
            <a:r>
              <a:rPr dirty="0" err="1"/>
              <a:t>νη</a:t>
            </a:r>
            <a:r>
              <a:rPr dirty="0"/>
              <a:t>π</a:t>
            </a:r>
            <a:r>
              <a:rPr dirty="0" err="1"/>
              <a:t>ι</a:t>
            </a:r>
            <a:r>
              <a:rPr dirty="0"/>
              <a:t>α</a:t>
            </a:r>
            <a:r>
              <a:rPr dirty="0" err="1"/>
              <a:t>κές</a:t>
            </a:r>
            <a:r>
              <a:rPr dirty="0"/>
              <a:t> β</a:t>
            </a:r>
            <a:r>
              <a:rPr dirty="0" err="1"/>
              <a:t>ιομηχ</a:t>
            </a:r>
            <a:r>
              <a:rPr dirty="0"/>
              <a:t>α</a:t>
            </a:r>
            <a:r>
              <a:rPr dirty="0" err="1"/>
              <a:t>νίες</a:t>
            </a:r>
            <a:r>
              <a:rPr dirty="0"/>
              <a:t> </a:t>
            </a:r>
            <a:r>
              <a:rPr dirty="0" err="1"/>
              <a:t>ν</a:t>
            </a:r>
            <a:r>
              <a:rPr dirty="0"/>
              <a:t>α </a:t>
            </a:r>
            <a:r>
              <a:rPr dirty="0" err="1"/>
              <a:t>γίνουν</a:t>
            </a:r>
            <a:r>
              <a:rPr dirty="0"/>
              <a:t> α</a:t>
            </a:r>
            <a:r>
              <a:rPr dirty="0" err="1"/>
              <a:t>ντ</a:t>
            </a:r>
            <a:r>
              <a:rPr dirty="0"/>
              <a:t>α</a:t>
            </a:r>
            <a:r>
              <a:rPr dirty="0" err="1"/>
              <a:t>γωνιστικές</a:t>
            </a:r>
            <a:r>
              <a:rPr dirty="0"/>
              <a:t>:</a:t>
            </a:r>
          </a:p>
          <a:p>
            <a:pPr marL="574040" indent="-533400">
              <a:lnSpc>
                <a:spcPct val="150000"/>
              </a:lnSpc>
              <a:buFont typeface="Arial"/>
              <a:buAutoNum type="arabicPeriod"/>
              <a:defRPr sz="2400">
                <a:solidFill>
                  <a:srgbClr val="0433FF"/>
                </a:solidFill>
              </a:defRPr>
            </a:pPr>
            <a:r>
              <a:rPr dirty="0" err="1"/>
              <a:t>Ατελείς</a:t>
            </a:r>
            <a:r>
              <a:rPr dirty="0"/>
              <a:t> </a:t>
            </a:r>
            <a:r>
              <a:rPr dirty="0" err="1"/>
              <a:t>χρημ</a:t>
            </a:r>
            <a:r>
              <a:rPr dirty="0"/>
              <a:t>α</a:t>
            </a:r>
            <a:r>
              <a:rPr dirty="0" err="1"/>
              <a:t>το</a:t>
            </a:r>
            <a:r>
              <a:rPr dirty="0"/>
              <a:t>π</a:t>
            </a:r>
            <a:r>
              <a:rPr dirty="0" err="1"/>
              <a:t>ιστωτικές</a:t>
            </a:r>
            <a:r>
              <a:rPr dirty="0"/>
              <a:t> α</a:t>
            </a:r>
            <a:r>
              <a:rPr dirty="0" err="1"/>
              <a:t>γορές</a:t>
            </a:r>
            <a:endParaRPr dirty="0"/>
          </a:p>
          <a:p>
            <a:pPr marL="955039" lvl="1" indent="-457199">
              <a:lnSpc>
                <a:spcPct val="150000"/>
              </a:lnSpc>
              <a:defRPr sz="2000"/>
            </a:pPr>
            <a:r>
              <a:rPr dirty="0" err="1"/>
              <a:t>Λόγω</a:t>
            </a:r>
            <a:r>
              <a:rPr dirty="0"/>
              <a:t> </a:t>
            </a:r>
            <a:r>
              <a:rPr dirty="0" err="1"/>
              <a:t>της</a:t>
            </a:r>
            <a:r>
              <a:rPr dirty="0"/>
              <a:t> α</a:t>
            </a:r>
            <a:r>
              <a:rPr dirty="0" err="1"/>
              <a:t>νε</a:t>
            </a:r>
            <a:r>
              <a:rPr dirty="0"/>
              <a:t>πα</a:t>
            </a:r>
            <a:r>
              <a:rPr dirty="0" err="1"/>
              <a:t>ρκούς</a:t>
            </a:r>
            <a:r>
              <a:rPr dirty="0"/>
              <a:t> </a:t>
            </a:r>
            <a:r>
              <a:rPr dirty="0" err="1"/>
              <a:t>λειτουργί</a:t>
            </a:r>
            <a:r>
              <a:rPr dirty="0"/>
              <a:t>α</a:t>
            </a:r>
            <a:r>
              <a:rPr dirty="0" err="1"/>
              <a:t>ς</a:t>
            </a:r>
            <a:r>
              <a:rPr dirty="0"/>
              <a:t> </a:t>
            </a:r>
            <a:r>
              <a:rPr dirty="0" err="1"/>
              <a:t>της</a:t>
            </a:r>
            <a:r>
              <a:rPr dirty="0"/>
              <a:t> </a:t>
            </a:r>
            <a:r>
              <a:rPr dirty="0" err="1"/>
              <a:t>χρημ</a:t>
            </a:r>
            <a:r>
              <a:rPr dirty="0"/>
              <a:t>α</a:t>
            </a:r>
            <a:r>
              <a:rPr dirty="0" err="1"/>
              <a:t>το</a:t>
            </a:r>
            <a:r>
              <a:rPr dirty="0"/>
              <a:t>π</a:t>
            </a:r>
            <a:r>
              <a:rPr dirty="0" err="1"/>
              <a:t>ιστωτικής</a:t>
            </a:r>
            <a:r>
              <a:rPr dirty="0"/>
              <a:t> </a:t>
            </a:r>
            <a:r>
              <a:rPr dirty="0" err="1"/>
              <a:t>νομοθεσί</a:t>
            </a:r>
            <a:r>
              <a:rPr dirty="0"/>
              <a:t>α</a:t>
            </a:r>
            <a:r>
              <a:rPr dirty="0" err="1"/>
              <a:t>ς</a:t>
            </a:r>
            <a:r>
              <a:rPr dirty="0"/>
              <a:t> </a:t>
            </a:r>
            <a:r>
              <a:rPr dirty="0" err="1"/>
              <a:t>κ</a:t>
            </a:r>
            <a:r>
              <a:rPr dirty="0"/>
              <a:t>α</a:t>
            </a:r>
            <a:r>
              <a:rPr dirty="0" err="1"/>
              <a:t>ι</a:t>
            </a:r>
            <a:r>
              <a:rPr dirty="0"/>
              <a:t> </a:t>
            </a:r>
            <a:r>
              <a:rPr dirty="0" err="1"/>
              <a:t>των</a:t>
            </a:r>
            <a:r>
              <a:rPr dirty="0"/>
              <a:t> α</a:t>
            </a:r>
            <a:r>
              <a:rPr dirty="0" err="1"/>
              <a:t>γορών</a:t>
            </a:r>
            <a:r>
              <a:rPr dirty="0"/>
              <a:t> (</a:t>
            </a:r>
            <a:r>
              <a:rPr dirty="0" err="1"/>
              <a:t>κ</a:t>
            </a:r>
            <a:r>
              <a:rPr dirty="0"/>
              <a:t>α</a:t>
            </a:r>
            <a:r>
              <a:rPr dirty="0" err="1"/>
              <a:t>ι</a:t>
            </a:r>
            <a:r>
              <a:rPr dirty="0"/>
              <a:t> </a:t>
            </a:r>
            <a:r>
              <a:rPr dirty="0" err="1"/>
              <a:t>γενικότερ</a:t>
            </a:r>
            <a:r>
              <a:rPr dirty="0"/>
              <a:t>α, </a:t>
            </a:r>
            <a:r>
              <a:rPr dirty="0" err="1"/>
              <a:t>της</a:t>
            </a:r>
            <a:r>
              <a:rPr dirty="0"/>
              <a:t> απ</a:t>
            </a:r>
            <a:r>
              <a:rPr dirty="0" err="1"/>
              <a:t>ουσί</a:t>
            </a:r>
            <a:r>
              <a:rPr dirty="0"/>
              <a:t>α</a:t>
            </a:r>
            <a:r>
              <a:rPr dirty="0" err="1"/>
              <a:t>ς</a:t>
            </a:r>
            <a:r>
              <a:rPr dirty="0"/>
              <a:t> </a:t>
            </a:r>
            <a:r>
              <a:rPr dirty="0" err="1"/>
              <a:t>δικ</a:t>
            </a:r>
            <a:r>
              <a:rPr dirty="0"/>
              <a:t>α</a:t>
            </a:r>
            <a:r>
              <a:rPr dirty="0" err="1"/>
              <a:t>ιωμάτων</a:t>
            </a:r>
            <a:r>
              <a:rPr dirty="0"/>
              <a:t> </a:t>
            </a:r>
            <a:r>
              <a:rPr dirty="0" err="1"/>
              <a:t>ιδιοκτησί</a:t>
            </a:r>
            <a:r>
              <a:rPr dirty="0"/>
              <a:t>α</a:t>
            </a:r>
            <a:r>
              <a:rPr dirty="0" err="1"/>
              <a:t>ς</a:t>
            </a:r>
            <a:r>
              <a:rPr dirty="0"/>
              <a:t>), </a:t>
            </a:r>
            <a:r>
              <a:rPr dirty="0" err="1">
                <a:solidFill>
                  <a:srgbClr val="FF40FF"/>
                </a:solidFill>
              </a:rPr>
              <a:t>οι</a:t>
            </a:r>
            <a:r>
              <a:rPr dirty="0">
                <a:solidFill>
                  <a:srgbClr val="FF40FF"/>
                </a:solidFill>
              </a:rPr>
              <a:t> </a:t>
            </a:r>
            <a:r>
              <a:rPr dirty="0" err="1">
                <a:solidFill>
                  <a:srgbClr val="FF40FF"/>
                </a:solidFill>
              </a:rPr>
              <a:t>ε</a:t>
            </a:r>
            <a:r>
              <a:rPr dirty="0">
                <a:solidFill>
                  <a:srgbClr val="FF40FF"/>
                </a:solidFill>
              </a:rPr>
              <a:t>π</a:t>
            </a:r>
            <a:r>
              <a:rPr dirty="0" err="1">
                <a:solidFill>
                  <a:srgbClr val="FF40FF"/>
                </a:solidFill>
              </a:rPr>
              <a:t>ιχειρήσεις</a:t>
            </a:r>
            <a:r>
              <a:rPr dirty="0">
                <a:solidFill>
                  <a:srgbClr val="FF40FF"/>
                </a:solidFill>
              </a:rPr>
              <a:t> </a:t>
            </a:r>
            <a:r>
              <a:rPr dirty="0" err="1">
                <a:solidFill>
                  <a:srgbClr val="FF40FF"/>
                </a:solidFill>
              </a:rPr>
              <a:t>δεν</a:t>
            </a:r>
            <a:r>
              <a:rPr dirty="0">
                <a:solidFill>
                  <a:srgbClr val="FF40FF"/>
                </a:solidFill>
              </a:rPr>
              <a:t> </a:t>
            </a:r>
            <a:r>
              <a:rPr dirty="0" err="1">
                <a:solidFill>
                  <a:srgbClr val="FF40FF"/>
                </a:solidFill>
              </a:rPr>
              <a:t>μ</a:t>
            </a:r>
            <a:r>
              <a:rPr dirty="0">
                <a:solidFill>
                  <a:srgbClr val="FF40FF"/>
                </a:solidFill>
              </a:rPr>
              <a:t>π</a:t>
            </a:r>
            <a:r>
              <a:rPr dirty="0" err="1">
                <a:solidFill>
                  <a:srgbClr val="FF40FF"/>
                </a:solidFill>
              </a:rPr>
              <a:t>ορούν</a:t>
            </a:r>
            <a:r>
              <a:rPr dirty="0">
                <a:solidFill>
                  <a:srgbClr val="FF40FF"/>
                </a:solidFill>
              </a:rPr>
              <a:t> </a:t>
            </a:r>
            <a:r>
              <a:rPr dirty="0" err="1">
                <a:solidFill>
                  <a:srgbClr val="FF40FF"/>
                </a:solidFill>
              </a:rPr>
              <a:t>ή</a:t>
            </a:r>
            <a:r>
              <a:rPr dirty="0">
                <a:solidFill>
                  <a:srgbClr val="FF40FF"/>
                </a:solidFill>
              </a:rPr>
              <a:t> </a:t>
            </a:r>
            <a:r>
              <a:rPr dirty="0" err="1">
                <a:solidFill>
                  <a:srgbClr val="FF40FF"/>
                </a:solidFill>
              </a:rPr>
              <a:t>δεν</a:t>
            </a:r>
            <a:r>
              <a:rPr dirty="0">
                <a:solidFill>
                  <a:srgbClr val="FF40FF"/>
                </a:solidFill>
              </a:rPr>
              <a:t> </a:t>
            </a:r>
            <a:r>
              <a:rPr dirty="0" err="1">
                <a:solidFill>
                  <a:srgbClr val="FF40FF"/>
                </a:solidFill>
              </a:rPr>
              <a:t>ε</a:t>
            </a:r>
            <a:r>
              <a:rPr dirty="0">
                <a:solidFill>
                  <a:srgbClr val="FF40FF"/>
                </a:solidFill>
              </a:rPr>
              <a:t>π</a:t>
            </a:r>
            <a:r>
              <a:rPr dirty="0" err="1">
                <a:solidFill>
                  <a:srgbClr val="FF40FF"/>
                </a:solidFill>
              </a:rPr>
              <a:t>ιλέγουν</a:t>
            </a:r>
            <a:r>
              <a:rPr dirty="0">
                <a:solidFill>
                  <a:srgbClr val="FF40FF"/>
                </a:solidFill>
              </a:rPr>
              <a:t> </a:t>
            </a:r>
            <a:r>
              <a:rPr dirty="0" err="1">
                <a:solidFill>
                  <a:srgbClr val="FF40FF"/>
                </a:solidFill>
              </a:rPr>
              <a:t>ν</a:t>
            </a:r>
            <a:r>
              <a:rPr dirty="0">
                <a:solidFill>
                  <a:srgbClr val="FF40FF"/>
                </a:solidFill>
              </a:rPr>
              <a:t>α απ</a:t>
            </a:r>
            <a:r>
              <a:rPr dirty="0" err="1">
                <a:solidFill>
                  <a:srgbClr val="FF40FF"/>
                </a:solidFill>
              </a:rPr>
              <a:t>οτ</a:t>
            </a:r>
            <a:r>
              <a:rPr dirty="0">
                <a:solidFill>
                  <a:srgbClr val="FF40FF"/>
                </a:solidFill>
              </a:rPr>
              <a:t>α</a:t>
            </a:r>
            <a:r>
              <a:rPr dirty="0" err="1">
                <a:solidFill>
                  <a:srgbClr val="FF40FF"/>
                </a:solidFill>
              </a:rPr>
              <a:t>μιεύσουν</a:t>
            </a:r>
            <a:r>
              <a:rPr dirty="0"/>
              <a:t> </a:t>
            </a:r>
            <a:r>
              <a:rPr dirty="0" err="1"/>
              <a:t>κ</a:t>
            </a:r>
            <a:r>
              <a:rPr dirty="0"/>
              <a:t>α</a:t>
            </a:r>
            <a:r>
              <a:rPr dirty="0" err="1"/>
              <a:t>ι</a:t>
            </a:r>
            <a:r>
              <a:rPr dirty="0"/>
              <a:t> </a:t>
            </a:r>
            <a:r>
              <a:rPr dirty="0" err="1"/>
              <a:t>ν</a:t>
            </a:r>
            <a:r>
              <a:rPr dirty="0"/>
              <a:t>α </a:t>
            </a:r>
            <a:r>
              <a:rPr dirty="0" err="1"/>
              <a:t>δ</a:t>
            </a:r>
            <a:r>
              <a:rPr dirty="0"/>
              <a:t>α</a:t>
            </a:r>
            <a:r>
              <a:rPr dirty="0" err="1"/>
              <a:t>νειστούν</a:t>
            </a:r>
            <a:r>
              <a:rPr dirty="0"/>
              <a:t> </a:t>
            </a:r>
            <a:r>
              <a:rPr dirty="0" err="1"/>
              <a:t>γι</a:t>
            </a:r>
            <a:r>
              <a:rPr dirty="0"/>
              <a:t>α </a:t>
            </a:r>
            <a:r>
              <a:rPr dirty="0" err="1"/>
              <a:t>ν</a:t>
            </a:r>
            <a:r>
              <a:rPr dirty="0"/>
              <a:t>α </a:t>
            </a:r>
            <a:r>
              <a:rPr dirty="0" err="1"/>
              <a:t>ε</a:t>
            </a:r>
            <a:r>
              <a:rPr dirty="0"/>
              <a:t>π</a:t>
            </a:r>
            <a:r>
              <a:rPr dirty="0" err="1"/>
              <a:t>ενδύσουν</a:t>
            </a:r>
            <a:r>
              <a:rPr dirty="0"/>
              <a:t> απ</a:t>
            </a:r>
            <a:r>
              <a:rPr dirty="0" err="1"/>
              <a:t>οτελεσμ</a:t>
            </a:r>
            <a:r>
              <a:rPr dirty="0"/>
              <a:t>α</a:t>
            </a:r>
            <a:r>
              <a:rPr dirty="0" err="1"/>
              <a:t>τικά</a:t>
            </a:r>
            <a:r>
              <a:rPr dirty="0"/>
              <a:t> </a:t>
            </a:r>
            <a:r>
              <a:rPr dirty="0" err="1"/>
              <a:t>στην</a:t>
            </a:r>
            <a:r>
              <a:rPr dirty="0"/>
              <a:t> πα</a:t>
            </a:r>
            <a:r>
              <a:rPr dirty="0" err="1"/>
              <a:t>ρ</a:t>
            </a:r>
            <a:r>
              <a:rPr dirty="0"/>
              <a:t>α</a:t>
            </a:r>
            <a:r>
              <a:rPr dirty="0" err="1"/>
              <a:t>γωγική</a:t>
            </a:r>
            <a:r>
              <a:rPr dirty="0"/>
              <a:t> </a:t>
            </a:r>
            <a:r>
              <a:rPr dirty="0" err="1"/>
              <a:t>τους</a:t>
            </a:r>
            <a:r>
              <a:rPr dirty="0"/>
              <a:t> </a:t>
            </a:r>
            <a:r>
              <a:rPr dirty="0" err="1"/>
              <a:t>δι</a:t>
            </a:r>
            <a:r>
              <a:rPr dirty="0"/>
              <a:t>α</a:t>
            </a:r>
            <a:r>
              <a:rPr dirty="0" err="1"/>
              <a:t>δικ</a:t>
            </a:r>
            <a:r>
              <a:rPr dirty="0"/>
              <a:t>α</a:t>
            </a:r>
            <a:r>
              <a:rPr dirty="0" err="1"/>
              <a:t>σί</a:t>
            </a:r>
            <a:r>
              <a:rPr dirty="0"/>
              <a:t>α.</a:t>
            </a:r>
          </a:p>
          <a:p>
            <a:pPr marL="955039" lvl="1" indent="-457199">
              <a:lnSpc>
                <a:spcPct val="150000"/>
              </a:lnSpc>
              <a:defRPr sz="2000"/>
            </a:pPr>
            <a:r>
              <a:rPr dirty="0" err="1">
                <a:solidFill>
                  <a:srgbClr val="FF341A"/>
                </a:solidFill>
              </a:rPr>
              <a:t>Αν</a:t>
            </a:r>
            <a:r>
              <a:rPr dirty="0">
                <a:solidFill>
                  <a:srgbClr val="FF341A"/>
                </a:solidFill>
              </a:rPr>
              <a:t> </a:t>
            </a:r>
            <a:r>
              <a:rPr dirty="0" err="1">
                <a:solidFill>
                  <a:srgbClr val="FF341A"/>
                </a:solidFill>
              </a:rPr>
              <a:t>δεν</a:t>
            </a:r>
            <a:r>
              <a:rPr dirty="0">
                <a:solidFill>
                  <a:srgbClr val="FF341A"/>
                </a:solidFill>
              </a:rPr>
              <a:t> </a:t>
            </a:r>
            <a:r>
              <a:rPr dirty="0" err="1">
                <a:solidFill>
                  <a:srgbClr val="FF341A"/>
                </a:solidFill>
              </a:rPr>
              <a:t>είν</a:t>
            </a:r>
            <a:r>
              <a:rPr dirty="0">
                <a:solidFill>
                  <a:srgbClr val="FF341A"/>
                </a:solidFill>
              </a:rPr>
              <a:t>α</a:t>
            </a:r>
            <a:r>
              <a:rPr dirty="0" err="1">
                <a:solidFill>
                  <a:srgbClr val="FF341A"/>
                </a:solidFill>
              </a:rPr>
              <a:t>ι</a:t>
            </a:r>
            <a:r>
              <a:rPr dirty="0">
                <a:solidFill>
                  <a:srgbClr val="FF341A"/>
                </a:solidFill>
              </a:rPr>
              <a:t> </a:t>
            </a:r>
            <a:r>
              <a:rPr dirty="0" err="1">
                <a:solidFill>
                  <a:srgbClr val="FF341A"/>
                </a:solidFill>
              </a:rPr>
              <a:t>εφικτή</a:t>
            </a:r>
            <a:r>
              <a:rPr dirty="0">
                <a:solidFill>
                  <a:srgbClr val="FF341A"/>
                </a:solidFill>
              </a:rPr>
              <a:t> </a:t>
            </a:r>
            <a:r>
              <a:rPr dirty="0" err="1">
                <a:solidFill>
                  <a:srgbClr val="FF341A"/>
                </a:solidFill>
              </a:rPr>
              <a:t>η</a:t>
            </a:r>
            <a:r>
              <a:rPr dirty="0">
                <a:solidFill>
                  <a:srgbClr val="FF341A"/>
                </a:solidFill>
              </a:rPr>
              <a:t> </a:t>
            </a:r>
            <a:r>
              <a:rPr dirty="0" err="1">
                <a:solidFill>
                  <a:srgbClr val="FF341A"/>
                </a:solidFill>
              </a:rPr>
              <a:t>δημιουργί</a:t>
            </a:r>
            <a:r>
              <a:rPr dirty="0">
                <a:solidFill>
                  <a:srgbClr val="FF341A"/>
                </a:solidFill>
              </a:rPr>
              <a:t>α α</a:t>
            </a:r>
            <a:r>
              <a:rPr dirty="0" err="1">
                <a:solidFill>
                  <a:srgbClr val="FF341A"/>
                </a:solidFill>
              </a:rPr>
              <a:t>γορών</a:t>
            </a:r>
            <a:r>
              <a:rPr dirty="0">
                <a:solidFill>
                  <a:srgbClr val="FF341A"/>
                </a:solidFill>
              </a:rPr>
              <a:t> π</a:t>
            </a:r>
            <a:r>
              <a:rPr dirty="0" err="1">
                <a:solidFill>
                  <a:srgbClr val="FF341A"/>
                </a:solidFill>
              </a:rPr>
              <a:t>ου</a:t>
            </a:r>
            <a:r>
              <a:rPr dirty="0">
                <a:solidFill>
                  <a:srgbClr val="FF341A"/>
                </a:solidFill>
              </a:rPr>
              <a:t> </a:t>
            </a:r>
            <a:r>
              <a:rPr dirty="0" err="1">
                <a:solidFill>
                  <a:srgbClr val="FF341A"/>
                </a:solidFill>
              </a:rPr>
              <a:t>ν</a:t>
            </a:r>
            <a:r>
              <a:rPr dirty="0">
                <a:solidFill>
                  <a:srgbClr val="FF341A"/>
                </a:solidFill>
              </a:rPr>
              <a:t>α </a:t>
            </a:r>
            <a:r>
              <a:rPr dirty="0" err="1">
                <a:solidFill>
                  <a:srgbClr val="FF341A"/>
                </a:solidFill>
              </a:rPr>
              <a:t>λειτουργεί</a:t>
            </a:r>
            <a:r>
              <a:rPr dirty="0">
                <a:solidFill>
                  <a:srgbClr val="FF341A"/>
                </a:solidFill>
              </a:rPr>
              <a:t> </a:t>
            </a:r>
            <a:r>
              <a:rPr dirty="0" err="1">
                <a:solidFill>
                  <a:srgbClr val="FF341A"/>
                </a:solidFill>
              </a:rPr>
              <a:t>κ</a:t>
            </a:r>
            <a:r>
              <a:rPr dirty="0">
                <a:solidFill>
                  <a:srgbClr val="FF341A"/>
                </a:solidFill>
              </a:rPr>
              <a:t>α</a:t>
            </a:r>
            <a:r>
              <a:rPr dirty="0" err="1">
                <a:solidFill>
                  <a:srgbClr val="FF341A"/>
                </a:solidFill>
              </a:rPr>
              <a:t>λύτερ</a:t>
            </a:r>
            <a:r>
              <a:rPr dirty="0">
                <a:solidFill>
                  <a:srgbClr val="FF341A"/>
                </a:solidFill>
              </a:rPr>
              <a:t>α </a:t>
            </a:r>
            <a:r>
              <a:rPr dirty="0" err="1">
                <a:solidFill>
                  <a:srgbClr val="FF341A"/>
                </a:solidFill>
              </a:rPr>
              <a:t>κ</a:t>
            </a:r>
            <a:r>
              <a:rPr dirty="0">
                <a:solidFill>
                  <a:srgbClr val="FF341A"/>
                </a:solidFill>
              </a:rPr>
              <a:t>α</a:t>
            </a:r>
            <a:r>
              <a:rPr dirty="0" err="1">
                <a:solidFill>
                  <a:srgbClr val="FF341A"/>
                </a:solidFill>
              </a:rPr>
              <a:t>ι</a:t>
            </a:r>
            <a:r>
              <a:rPr dirty="0">
                <a:solidFill>
                  <a:srgbClr val="FF341A"/>
                </a:solidFill>
              </a:rPr>
              <a:t> </a:t>
            </a:r>
            <a:r>
              <a:rPr dirty="0" err="1">
                <a:solidFill>
                  <a:srgbClr val="FF341A"/>
                </a:solidFill>
              </a:rPr>
              <a:t>η</a:t>
            </a:r>
            <a:r>
              <a:rPr dirty="0">
                <a:solidFill>
                  <a:srgbClr val="FF341A"/>
                </a:solidFill>
              </a:rPr>
              <a:t> </a:t>
            </a:r>
            <a:r>
              <a:rPr dirty="0" err="1">
                <a:solidFill>
                  <a:srgbClr val="FF341A"/>
                </a:solidFill>
              </a:rPr>
              <a:t>ενίσχυση</a:t>
            </a:r>
            <a:r>
              <a:rPr dirty="0">
                <a:solidFill>
                  <a:srgbClr val="FF341A"/>
                </a:solidFill>
              </a:rPr>
              <a:t> </a:t>
            </a:r>
            <a:r>
              <a:rPr dirty="0" err="1">
                <a:solidFill>
                  <a:srgbClr val="FF341A"/>
                </a:solidFill>
              </a:rPr>
              <a:t>της</a:t>
            </a:r>
            <a:r>
              <a:rPr dirty="0">
                <a:solidFill>
                  <a:srgbClr val="FF341A"/>
                </a:solidFill>
              </a:rPr>
              <a:t> </a:t>
            </a:r>
            <a:r>
              <a:rPr dirty="0" err="1">
                <a:solidFill>
                  <a:srgbClr val="FF341A"/>
                </a:solidFill>
              </a:rPr>
              <a:t>νομοθεσί</a:t>
            </a:r>
            <a:r>
              <a:rPr dirty="0">
                <a:solidFill>
                  <a:srgbClr val="FF341A"/>
                </a:solidFill>
              </a:rPr>
              <a:t>α</a:t>
            </a:r>
            <a:r>
              <a:rPr dirty="0" err="1">
                <a:solidFill>
                  <a:srgbClr val="FF341A"/>
                </a:solidFill>
              </a:rPr>
              <a:t>ς</a:t>
            </a:r>
            <a:r>
              <a:rPr dirty="0"/>
              <a:t>, </a:t>
            </a:r>
            <a:r>
              <a:rPr dirty="0" err="1"/>
              <a:t>τότε</a:t>
            </a:r>
            <a:r>
              <a:rPr dirty="0"/>
              <a:t> </a:t>
            </a:r>
            <a:r>
              <a:rPr dirty="0" err="1"/>
              <a:t>οι</a:t>
            </a:r>
            <a:r>
              <a:rPr dirty="0"/>
              <a:t> </a:t>
            </a:r>
            <a:r>
              <a:rPr dirty="0" err="1"/>
              <a:t>υψηλοί</a:t>
            </a:r>
            <a:r>
              <a:rPr dirty="0"/>
              <a:t> </a:t>
            </a:r>
            <a:r>
              <a:rPr dirty="0" err="1"/>
              <a:t>δ</a:t>
            </a:r>
            <a:r>
              <a:rPr dirty="0"/>
              <a:t>α</a:t>
            </a:r>
            <a:r>
              <a:rPr dirty="0" err="1"/>
              <a:t>σμοί</a:t>
            </a:r>
            <a:r>
              <a:rPr dirty="0"/>
              <a:t> </a:t>
            </a:r>
            <a:r>
              <a:rPr dirty="0" err="1"/>
              <a:t>είν</a:t>
            </a:r>
            <a:r>
              <a:rPr dirty="0"/>
              <a:t>α</a:t>
            </a:r>
            <a:r>
              <a:rPr dirty="0" err="1"/>
              <a:t>ι</a:t>
            </a:r>
            <a:r>
              <a:rPr dirty="0"/>
              <a:t> </a:t>
            </a:r>
            <a:r>
              <a:rPr dirty="0" err="1"/>
              <a:t>μι</a:t>
            </a:r>
            <a:r>
              <a:rPr dirty="0"/>
              <a:t>α </a:t>
            </a:r>
            <a:r>
              <a:rPr dirty="0" err="1"/>
              <a:t>δεύτερη</a:t>
            </a:r>
            <a:r>
              <a:rPr dirty="0"/>
              <a:t> </a:t>
            </a:r>
            <a:r>
              <a:rPr dirty="0" err="1"/>
              <a:t>κ</a:t>
            </a:r>
            <a:r>
              <a:rPr dirty="0"/>
              <a:t>α</a:t>
            </a:r>
            <a:r>
              <a:rPr dirty="0" err="1"/>
              <a:t>λύτερη</a:t>
            </a:r>
            <a:r>
              <a:rPr dirty="0"/>
              <a:t> </a:t>
            </a:r>
            <a:r>
              <a:rPr dirty="0" err="1"/>
              <a:t>ε</a:t>
            </a:r>
            <a:r>
              <a:rPr dirty="0"/>
              <a:t>π</a:t>
            </a:r>
            <a:r>
              <a:rPr dirty="0" err="1"/>
              <a:t>ιλογή</a:t>
            </a:r>
            <a:r>
              <a:rPr dirty="0"/>
              <a:t> π</a:t>
            </a:r>
            <a:r>
              <a:rPr dirty="0" err="1"/>
              <a:t>ολιτικής</a:t>
            </a:r>
            <a:r>
              <a:rPr dirty="0"/>
              <a:t> </a:t>
            </a:r>
            <a:r>
              <a:rPr dirty="0" err="1"/>
              <a:t>γι</a:t>
            </a:r>
            <a:r>
              <a:rPr dirty="0"/>
              <a:t>α </a:t>
            </a:r>
            <a:r>
              <a:rPr dirty="0" err="1"/>
              <a:t>την</a:t>
            </a:r>
            <a:r>
              <a:rPr dirty="0"/>
              <a:t> α</a:t>
            </a:r>
            <a:r>
              <a:rPr dirty="0" err="1"/>
              <a:t>ύξηση</a:t>
            </a:r>
            <a:r>
              <a:rPr dirty="0"/>
              <a:t> </a:t>
            </a:r>
            <a:r>
              <a:rPr dirty="0" err="1"/>
              <a:t>των</a:t>
            </a:r>
            <a:r>
              <a:rPr dirty="0"/>
              <a:t> </a:t>
            </a:r>
            <a:r>
              <a:rPr dirty="0" err="1"/>
              <a:t>κερδών</a:t>
            </a:r>
            <a:r>
              <a:rPr dirty="0"/>
              <a:t> </a:t>
            </a:r>
            <a:r>
              <a:rPr dirty="0" err="1"/>
              <a:t>των</a:t>
            </a:r>
            <a:r>
              <a:rPr dirty="0"/>
              <a:t> </a:t>
            </a:r>
            <a:r>
              <a:rPr dirty="0" err="1"/>
              <a:t>νέων</a:t>
            </a:r>
            <a:r>
              <a:rPr dirty="0"/>
              <a:t> </a:t>
            </a:r>
            <a:r>
              <a:rPr dirty="0" err="1"/>
              <a:t>ε</a:t>
            </a:r>
            <a:r>
              <a:rPr dirty="0"/>
              <a:t>π</a:t>
            </a:r>
            <a:r>
              <a:rPr dirty="0" err="1"/>
              <a:t>ιχειρήσεων</a:t>
            </a:r>
            <a:r>
              <a:rPr dirty="0"/>
              <a:t>, π</a:t>
            </a:r>
            <a:r>
              <a:rPr dirty="0" err="1"/>
              <a:t>ου</a:t>
            </a:r>
            <a:r>
              <a:rPr dirty="0"/>
              <a:t> </a:t>
            </a:r>
            <a:r>
              <a:rPr dirty="0" err="1"/>
              <a:t>θ</a:t>
            </a:r>
            <a:r>
              <a:rPr dirty="0"/>
              <a:t>α </a:t>
            </a:r>
            <a:r>
              <a:rPr dirty="0" err="1"/>
              <a:t>οδηγήσει</a:t>
            </a:r>
            <a:r>
              <a:rPr dirty="0"/>
              <a:t> </a:t>
            </a:r>
            <a:r>
              <a:rPr dirty="0" err="1"/>
              <a:t>σε</a:t>
            </a:r>
            <a:r>
              <a:rPr dirty="0"/>
              <a:t> </a:t>
            </a:r>
            <a:r>
              <a:rPr dirty="0" err="1"/>
              <a:t>τ</a:t>
            </a:r>
            <a:r>
              <a:rPr dirty="0"/>
              <a:t>α</a:t>
            </a:r>
            <a:r>
              <a:rPr dirty="0" err="1"/>
              <a:t>χύτερη</a:t>
            </a:r>
            <a:r>
              <a:rPr dirty="0"/>
              <a:t> α</a:t>
            </a:r>
            <a:r>
              <a:rPr dirty="0" err="1"/>
              <a:t>νά</a:t>
            </a:r>
            <a:r>
              <a:rPr dirty="0"/>
              <a:t>π</a:t>
            </a:r>
            <a:r>
              <a:rPr dirty="0" err="1"/>
              <a:t>τυξη</a:t>
            </a:r>
            <a:r>
              <a:rPr dirty="0"/>
              <a:t>.</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12"/>
                                        </p:tgtEl>
                                        <p:attrNameLst>
                                          <p:attrName>style.visibility</p:attrName>
                                        </p:attrNameLst>
                                      </p:cBhvr>
                                      <p:to>
                                        <p:strVal val="visible"/>
                                      </p:to>
                                    </p:set>
                                    <p:animEffect transition="in" filter="strips(upLeft)">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15" name="Νηπιακή βιομηχανία και ανεπάρκεια της αγοράς (συνέχεια)"/>
          <p:cNvSpPr txBox="1">
            <a:spLocks noGrp="1"/>
          </p:cNvSpPr>
          <p:nvPr>
            <p:ph type="title"/>
          </p:nvPr>
        </p:nvSpPr>
        <p:spPr>
          <a:xfrm>
            <a:off x="939800" y="1"/>
            <a:ext cx="7856538" cy="615636"/>
          </a:xfrm>
          <a:prstGeom prst="rect">
            <a:avLst/>
          </a:prstGeom>
        </p:spPr>
        <p:txBody>
          <a:bodyPr/>
          <a:lstStyle>
            <a:lvl1pPr>
              <a:defRPr sz="3200"/>
            </a:lvl1pPr>
          </a:lstStyle>
          <a:p>
            <a:r>
              <a:rPr sz="2000" b="1" dirty="0" err="1"/>
              <a:t>Νη</a:t>
            </a:r>
            <a:r>
              <a:rPr sz="2000" b="1" dirty="0"/>
              <a:t>π</a:t>
            </a:r>
            <a:r>
              <a:rPr sz="2000" b="1" dirty="0" err="1"/>
              <a:t>ι</a:t>
            </a:r>
            <a:r>
              <a:rPr sz="2000" b="1" dirty="0"/>
              <a:t>α</a:t>
            </a:r>
            <a:r>
              <a:rPr sz="2000" b="1" dirty="0" err="1"/>
              <a:t>κή</a:t>
            </a:r>
            <a:r>
              <a:rPr sz="2000" b="1" dirty="0"/>
              <a:t> β</a:t>
            </a:r>
            <a:r>
              <a:rPr sz="2000" b="1" dirty="0" err="1"/>
              <a:t>ιομηχ</a:t>
            </a:r>
            <a:r>
              <a:rPr sz="2000" b="1" dirty="0"/>
              <a:t>α</a:t>
            </a:r>
            <a:r>
              <a:rPr sz="2000" b="1" dirty="0" err="1"/>
              <a:t>νί</a:t>
            </a:r>
            <a:r>
              <a:rPr sz="2000" b="1" dirty="0"/>
              <a:t>α </a:t>
            </a:r>
            <a:r>
              <a:rPr sz="2000" b="1" dirty="0" err="1"/>
              <a:t>κ</a:t>
            </a:r>
            <a:r>
              <a:rPr sz="2000" b="1" dirty="0"/>
              <a:t>α</a:t>
            </a:r>
            <a:r>
              <a:rPr sz="2000" b="1" dirty="0" err="1"/>
              <a:t>ι</a:t>
            </a:r>
            <a:r>
              <a:rPr sz="2000" b="1" dirty="0"/>
              <a:t> α</a:t>
            </a:r>
            <a:r>
              <a:rPr sz="2000" b="1" dirty="0" err="1"/>
              <a:t>νε</a:t>
            </a:r>
            <a:r>
              <a:rPr sz="2000" b="1" dirty="0"/>
              <a:t>π</a:t>
            </a:r>
            <a:r>
              <a:rPr sz="2000" b="1" dirty="0" err="1"/>
              <a:t>άρκει</a:t>
            </a:r>
            <a:r>
              <a:rPr sz="2000" b="1" dirty="0"/>
              <a:t>α </a:t>
            </a:r>
            <a:r>
              <a:rPr sz="2000" b="1" dirty="0" err="1"/>
              <a:t>της</a:t>
            </a:r>
            <a:r>
              <a:rPr sz="2000" b="1" dirty="0"/>
              <a:t> α</a:t>
            </a:r>
            <a:r>
              <a:rPr sz="2000" b="1" dirty="0" err="1"/>
              <a:t>γοράς</a:t>
            </a:r>
            <a:r>
              <a:rPr sz="2000" b="1" dirty="0"/>
              <a:t> (</a:t>
            </a:r>
            <a:r>
              <a:rPr sz="2000" b="1" dirty="0" err="1"/>
              <a:t>συνέχει</a:t>
            </a:r>
            <a:r>
              <a:rPr sz="2000" b="1" dirty="0"/>
              <a:t>α)</a:t>
            </a:r>
          </a:p>
        </p:txBody>
      </p:sp>
      <p:sp>
        <p:nvSpPr>
          <p:cNvPr id="116" name="Το πρόβλημα της ιδιοποίησης…"/>
          <p:cNvSpPr txBox="1">
            <a:spLocks noGrp="1"/>
          </p:cNvSpPr>
          <p:nvPr>
            <p:ph type="body" idx="1"/>
          </p:nvPr>
        </p:nvSpPr>
        <p:spPr>
          <a:xfrm>
            <a:off x="896937" y="832920"/>
            <a:ext cx="8173493" cy="5958208"/>
          </a:xfrm>
          <a:prstGeom prst="rect">
            <a:avLst/>
          </a:prstGeom>
        </p:spPr>
        <p:txBody>
          <a:bodyPr>
            <a:normAutofit fontScale="92500"/>
          </a:bodyPr>
          <a:lstStyle/>
          <a:p>
            <a:pPr marL="574040" indent="-533400">
              <a:lnSpc>
                <a:spcPct val="150000"/>
              </a:lnSpc>
              <a:spcBef>
                <a:spcPts val="1400"/>
              </a:spcBef>
              <a:buFont typeface="Arial"/>
              <a:buAutoNum type="arabicPeriod" startAt="2"/>
              <a:defRPr sz="2300">
                <a:solidFill>
                  <a:srgbClr val="FF341A"/>
                </a:solidFill>
              </a:defRPr>
            </a:pPr>
            <a:r>
              <a:rPr dirty="0" err="1"/>
              <a:t>Το</a:t>
            </a:r>
            <a:r>
              <a:rPr dirty="0"/>
              <a:t> π</a:t>
            </a:r>
            <a:r>
              <a:rPr dirty="0" err="1"/>
              <a:t>ρό</a:t>
            </a:r>
            <a:r>
              <a:rPr dirty="0"/>
              <a:t>β</a:t>
            </a:r>
            <a:r>
              <a:rPr dirty="0" err="1"/>
              <a:t>λημ</a:t>
            </a:r>
            <a:r>
              <a:rPr dirty="0"/>
              <a:t>α </a:t>
            </a:r>
            <a:r>
              <a:rPr dirty="0" err="1"/>
              <a:t>της</a:t>
            </a:r>
            <a:r>
              <a:rPr dirty="0"/>
              <a:t> </a:t>
            </a:r>
            <a:r>
              <a:rPr dirty="0" err="1"/>
              <a:t>ιδιο</a:t>
            </a:r>
            <a:r>
              <a:rPr dirty="0"/>
              <a:t>π</a:t>
            </a:r>
            <a:r>
              <a:rPr dirty="0" err="1"/>
              <a:t>οίησης</a:t>
            </a:r>
            <a:endParaRPr dirty="0"/>
          </a:p>
          <a:p>
            <a:pPr>
              <a:lnSpc>
                <a:spcPct val="150000"/>
              </a:lnSpc>
              <a:defRPr sz="2300"/>
            </a:pPr>
            <a:r>
              <a:rPr dirty="0" err="1"/>
              <a:t>Οι</a:t>
            </a:r>
            <a:r>
              <a:rPr dirty="0"/>
              <a:t> </a:t>
            </a:r>
            <a:r>
              <a:rPr dirty="0" err="1"/>
              <a:t>ε</a:t>
            </a:r>
            <a:r>
              <a:rPr dirty="0"/>
              <a:t>π</a:t>
            </a:r>
            <a:r>
              <a:rPr dirty="0" err="1"/>
              <a:t>ιχειρήσεις</a:t>
            </a:r>
            <a:r>
              <a:rPr dirty="0"/>
              <a:t> </a:t>
            </a:r>
            <a:r>
              <a:rPr dirty="0" err="1">
                <a:solidFill>
                  <a:srgbClr val="0433FF"/>
                </a:solidFill>
              </a:rPr>
              <a:t>μ</a:t>
            </a:r>
            <a:r>
              <a:rPr dirty="0">
                <a:solidFill>
                  <a:srgbClr val="0433FF"/>
                </a:solidFill>
              </a:rPr>
              <a:t>π</a:t>
            </a:r>
            <a:r>
              <a:rPr dirty="0" err="1">
                <a:solidFill>
                  <a:srgbClr val="0433FF"/>
                </a:solidFill>
              </a:rPr>
              <a:t>ορεί</a:t>
            </a:r>
            <a:r>
              <a:rPr dirty="0">
                <a:solidFill>
                  <a:srgbClr val="0433FF"/>
                </a:solidFill>
              </a:rPr>
              <a:t> </a:t>
            </a:r>
            <a:r>
              <a:rPr dirty="0" err="1">
                <a:solidFill>
                  <a:srgbClr val="0433FF"/>
                </a:solidFill>
              </a:rPr>
              <a:t>ν</a:t>
            </a:r>
            <a:r>
              <a:rPr dirty="0">
                <a:solidFill>
                  <a:srgbClr val="0433FF"/>
                </a:solidFill>
              </a:rPr>
              <a:t>α </a:t>
            </a:r>
            <a:r>
              <a:rPr dirty="0" err="1">
                <a:solidFill>
                  <a:srgbClr val="0433FF"/>
                </a:solidFill>
              </a:rPr>
              <a:t>μην</a:t>
            </a:r>
            <a:r>
              <a:rPr dirty="0">
                <a:solidFill>
                  <a:srgbClr val="0433FF"/>
                </a:solidFill>
              </a:rPr>
              <a:t> </a:t>
            </a:r>
            <a:r>
              <a:rPr dirty="0" err="1">
                <a:solidFill>
                  <a:srgbClr val="0433FF"/>
                </a:solidFill>
              </a:rPr>
              <a:t>έχουν</a:t>
            </a:r>
            <a:r>
              <a:rPr dirty="0">
                <a:solidFill>
                  <a:srgbClr val="0433FF"/>
                </a:solidFill>
              </a:rPr>
              <a:t> </a:t>
            </a:r>
            <a:r>
              <a:rPr dirty="0" err="1">
                <a:solidFill>
                  <a:srgbClr val="0433FF"/>
                </a:solidFill>
              </a:rPr>
              <a:t>τη</a:t>
            </a:r>
            <a:r>
              <a:rPr dirty="0">
                <a:solidFill>
                  <a:srgbClr val="0433FF"/>
                </a:solidFill>
              </a:rPr>
              <a:t> </a:t>
            </a:r>
            <a:r>
              <a:rPr dirty="0" err="1">
                <a:solidFill>
                  <a:srgbClr val="0433FF"/>
                </a:solidFill>
              </a:rPr>
              <a:t>δυν</a:t>
            </a:r>
            <a:r>
              <a:rPr dirty="0">
                <a:solidFill>
                  <a:srgbClr val="0433FF"/>
                </a:solidFill>
              </a:rPr>
              <a:t>α</a:t>
            </a:r>
            <a:r>
              <a:rPr dirty="0" err="1">
                <a:solidFill>
                  <a:srgbClr val="0433FF"/>
                </a:solidFill>
              </a:rPr>
              <a:t>τότητ</a:t>
            </a:r>
            <a:r>
              <a:rPr dirty="0">
                <a:solidFill>
                  <a:srgbClr val="0433FF"/>
                </a:solidFill>
              </a:rPr>
              <a:t>α </a:t>
            </a:r>
            <a:r>
              <a:rPr dirty="0" err="1">
                <a:solidFill>
                  <a:srgbClr val="0433FF"/>
                </a:solidFill>
              </a:rPr>
              <a:t>ν</a:t>
            </a:r>
            <a:r>
              <a:rPr dirty="0">
                <a:solidFill>
                  <a:srgbClr val="0433FF"/>
                </a:solidFill>
              </a:rPr>
              <a:t>α </a:t>
            </a:r>
            <a:r>
              <a:rPr dirty="0" err="1">
                <a:solidFill>
                  <a:srgbClr val="0433FF"/>
                </a:solidFill>
              </a:rPr>
              <a:t>ιδιο</a:t>
            </a:r>
            <a:r>
              <a:rPr dirty="0">
                <a:solidFill>
                  <a:srgbClr val="0433FF"/>
                </a:solidFill>
              </a:rPr>
              <a:t>π</a:t>
            </a:r>
            <a:r>
              <a:rPr dirty="0" err="1">
                <a:solidFill>
                  <a:srgbClr val="0433FF"/>
                </a:solidFill>
              </a:rPr>
              <a:t>οιηθούν</a:t>
            </a:r>
            <a:r>
              <a:rPr dirty="0">
                <a:solidFill>
                  <a:srgbClr val="0433FF"/>
                </a:solidFill>
              </a:rPr>
              <a:t> </a:t>
            </a:r>
            <a:r>
              <a:rPr dirty="0" err="1">
                <a:solidFill>
                  <a:srgbClr val="0433FF"/>
                </a:solidFill>
              </a:rPr>
              <a:t>τ</a:t>
            </a:r>
            <a:r>
              <a:rPr dirty="0">
                <a:solidFill>
                  <a:srgbClr val="0433FF"/>
                </a:solidFill>
              </a:rPr>
              <a:t>α </a:t>
            </a:r>
            <a:r>
              <a:rPr dirty="0" err="1">
                <a:solidFill>
                  <a:srgbClr val="0433FF"/>
                </a:solidFill>
              </a:rPr>
              <a:t>οφέλη</a:t>
            </a:r>
            <a:r>
              <a:rPr dirty="0">
                <a:solidFill>
                  <a:srgbClr val="0433FF"/>
                </a:solidFill>
              </a:rPr>
              <a:t> </a:t>
            </a:r>
            <a:r>
              <a:rPr dirty="0" err="1">
                <a:solidFill>
                  <a:srgbClr val="0433FF"/>
                </a:solidFill>
              </a:rPr>
              <a:t>των</a:t>
            </a:r>
            <a:r>
              <a:rPr dirty="0">
                <a:solidFill>
                  <a:srgbClr val="0433FF"/>
                </a:solidFill>
              </a:rPr>
              <a:t> </a:t>
            </a:r>
            <a:r>
              <a:rPr dirty="0" err="1">
                <a:solidFill>
                  <a:srgbClr val="0433FF"/>
                </a:solidFill>
              </a:rPr>
              <a:t>ε</a:t>
            </a:r>
            <a:r>
              <a:rPr dirty="0">
                <a:solidFill>
                  <a:srgbClr val="0433FF"/>
                </a:solidFill>
              </a:rPr>
              <a:t>π</a:t>
            </a:r>
            <a:r>
              <a:rPr dirty="0" err="1">
                <a:solidFill>
                  <a:srgbClr val="0433FF"/>
                </a:solidFill>
              </a:rPr>
              <a:t>ενδύσεών</a:t>
            </a:r>
            <a:r>
              <a:rPr dirty="0">
                <a:solidFill>
                  <a:srgbClr val="0433FF"/>
                </a:solidFill>
              </a:rPr>
              <a:t> </a:t>
            </a:r>
            <a:r>
              <a:rPr dirty="0" err="1">
                <a:solidFill>
                  <a:srgbClr val="0433FF"/>
                </a:solidFill>
              </a:rPr>
              <a:t>τους</a:t>
            </a:r>
            <a:r>
              <a:rPr dirty="0"/>
              <a:t> </a:t>
            </a:r>
            <a:r>
              <a:rPr dirty="0" err="1"/>
              <a:t>στους</a:t>
            </a:r>
            <a:r>
              <a:rPr dirty="0"/>
              <a:t> </a:t>
            </a:r>
            <a:r>
              <a:rPr dirty="0" err="1"/>
              <a:t>νέους</a:t>
            </a:r>
            <a:r>
              <a:rPr dirty="0"/>
              <a:t> </a:t>
            </a:r>
            <a:r>
              <a:rPr dirty="0" err="1"/>
              <a:t>κλάδους</a:t>
            </a:r>
            <a:r>
              <a:rPr dirty="0"/>
              <a:t>, </a:t>
            </a:r>
            <a:r>
              <a:rPr dirty="0" err="1"/>
              <a:t>διότι</a:t>
            </a:r>
            <a:r>
              <a:rPr dirty="0"/>
              <a:t> α</a:t>
            </a:r>
            <a:r>
              <a:rPr dirty="0" err="1"/>
              <a:t>υτά</a:t>
            </a:r>
            <a:r>
              <a:rPr dirty="0"/>
              <a:t> </a:t>
            </a:r>
            <a:r>
              <a:rPr dirty="0" err="1"/>
              <a:t>τ</a:t>
            </a:r>
            <a:r>
              <a:rPr dirty="0"/>
              <a:t>α </a:t>
            </a:r>
            <a:r>
              <a:rPr dirty="0" err="1"/>
              <a:t>οφέλη</a:t>
            </a:r>
            <a:r>
              <a:rPr dirty="0"/>
              <a:t> </a:t>
            </a:r>
            <a:r>
              <a:rPr dirty="0" err="1"/>
              <a:t>είν</a:t>
            </a:r>
            <a:r>
              <a:rPr dirty="0"/>
              <a:t>α</a:t>
            </a:r>
            <a:r>
              <a:rPr dirty="0" err="1"/>
              <a:t>ι</a:t>
            </a:r>
            <a:r>
              <a:rPr dirty="0"/>
              <a:t> </a:t>
            </a:r>
            <a:r>
              <a:rPr dirty="0" err="1"/>
              <a:t>δημόσι</a:t>
            </a:r>
            <a:r>
              <a:rPr dirty="0"/>
              <a:t>α α</a:t>
            </a:r>
            <a:r>
              <a:rPr dirty="0" err="1"/>
              <a:t>γ</a:t>
            </a:r>
            <a:r>
              <a:rPr dirty="0"/>
              <a:t>α</a:t>
            </a:r>
            <a:r>
              <a:rPr dirty="0" err="1"/>
              <a:t>θά</a:t>
            </a:r>
            <a:r>
              <a:rPr dirty="0"/>
              <a:t>.</a:t>
            </a:r>
          </a:p>
          <a:p>
            <a:pPr>
              <a:lnSpc>
                <a:spcPct val="150000"/>
              </a:lnSpc>
              <a:defRPr sz="2300"/>
            </a:pPr>
            <a:r>
              <a:rPr dirty="0" err="1">
                <a:solidFill>
                  <a:srgbClr val="0433FF"/>
                </a:solidFill>
              </a:rPr>
              <a:t>Η</a:t>
            </a:r>
            <a:r>
              <a:rPr dirty="0">
                <a:solidFill>
                  <a:srgbClr val="0433FF"/>
                </a:solidFill>
              </a:rPr>
              <a:t> </a:t>
            </a:r>
            <a:r>
              <a:rPr dirty="0" err="1">
                <a:solidFill>
                  <a:srgbClr val="0433FF"/>
                </a:solidFill>
              </a:rPr>
              <a:t>γνώση</a:t>
            </a:r>
            <a:r>
              <a:rPr dirty="0">
                <a:solidFill>
                  <a:srgbClr val="0433FF"/>
                </a:solidFill>
              </a:rPr>
              <a:t> </a:t>
            </a:r>
            <a:r>
              <a:rPr dirty="0"/>
              <a:t>π</a:t>
            </a:r>
            <a:r>
              <a:rPr dirty="0" err="1"/>
              <a:t>ου</a:t>
            </a:r>
            <a:r>
              <a:rPr dirty="0"/>
              <a:t> </a:t>
            </a:r>
            <a:r>
              <a:rPr dirty="0" err="1"/>
              <a:t>δημιουργείτ</a:t>
            </a:r>
            <a:r>
              <a:rPr dirty="0"/>
              <a:t>α</a:t>
            </a:r>
            <a:r>
              <a:rPr dirty="0" err="1"/>
              <a:t>ι</a:t>
            </a:r>
            <a:r>
              <a:rPr dirty="0"/>
              <a:t> </a:t>
            </a:r>
            <a:r>
              <a:rPr dirty="0" err="1"/>
              <a:t>στην</a:t>
            </a:r>
            <a:r>
              <a:rPr dirty="0"/>
              <a:t> α</a:t>
            </a:r>
            <a:r>
              <a:rPr dirty="0" err="1"/>
              <a:t>ρχή</a:t>
            </a:r>
            <a:r>
              <a:rPr dirty="0"/>
              <a:t> </a:t>
            </a:r>
            <a:r>
              <a:rPr dirty="0" err="1"/>
              <a:t>ενός</a:t>
            </a:r>
            <a:r>
              <a:rPr dirty="0"/>
              <a:t> </a:t>
            </a:r>
            <a:r>
              <a:rPr dirty="0" err="1"/>
              <a:t>κλάδου</a:t>
            </a:r>
            <a:r>
              <a:rPr dirty="0"/>
              <a:t> </a:t>
            </a:r>
            <a:r>
              <a:rPr dirty="0" err="1"/>
              <a:t>ίσως</a:t>
            </a:r>
            <a:r>
              <a:rPr dirty="0"/>
              <a:t> </a:t>
            </a:r>
            <a:r>
              <a:rPr dirty="0" err="1"/>
              <a:t>ν</a:t>
            </a:r>
            <a:r>
              <a:rPr dirty="0"/>
              <a:t>α </a:t>
            </a:r>
            <a:r>
              <a:rPr dirty="0" err="1"/>
              <a:t>μην</a:t>
            </a:r>
            <a:r>
              <a:rPr dirty="0"/>
              <a:t> </a:t>
            </a:r>
            <a:r>
              <a:rPr dirty="0" err="1">
                <a:solidFill>
                  <a:srgbClr val="0433FF"/>
                </a:solidFill>
              </a:rPr>
              <a:t>μ</a:t>
            </a:r>
            <a:r>
              <a:rPr dirty="0">
                <a:solidFill>
                  <a:srgbClr val="0433FF"/>
                </a:solidFill>
              </a:rPr>
              <a:t>π</a:t>
            </a:r>
            <a:r>
              <a:rPr dirty="0" err="1">
                <a:solidFill>
                  <a:srgbClr val="0433FF"/>
                </a:solidFill>
              </a:rPr>
              <a:t>ορεί</a:t>
            </a:r>
            <a:r>
              <a:rPr dirty="0">
                <a:solidFill>
                  <a:srgbClr val="0433FF"/>
                </a:solidFill>
              </a:rPr>
              <a:t> </a:t>
            </a:r>
            <a:r>
              <a:rPr dirty="0" err="1">
                <a:solidFill>
                  <a:srgbClr val="0433FF"/>
                </a:solidFill>
              </a:rPr>
              <a:t>ν</a:t>
            </a:r>
            <a:r>
              <a:rPr dirty="0">
                <a:solidFill>
                  <a:srgbClr val="0433FF"/>
                </a:solidFill>
              </a:rPr>
              <a:t>α απ</a:t>
            </a:r>
            <a:r>
              <a:rPr dirty="0" err="1">
                <a:solidFill>
                  <a:srgbClr val="0433FF"/>
                </a:solidFill>
              </a:rPr>
              <a:t>οτελέσει</a:t>
            </a:r>
            <a:r>
              <a:rPr dirty="0">
                <a:solidFill>
                  <a:srgbClr val="0433FF"/>
                </a:solidFill>
              </a:rPr>
              <a:t> α</a:t>
            </a:r>
            <a:r>
              <a:rPr dirty="0" err="1">
                <a:solidFill>
                  <a:srgbClr val="0433FF"/>
                </a:solidFill>
              </a:rPr>
              <a:t>ντικείμενο</a:t>
            </a:r>
            <a:r>
              <a:rPr dirty="0">
                <a:solidFill>
                  <a:srgbClr val="0433FF"/>
                </a:solidFill>
              </a:rPr>
              <a:t> </a:t>
            </a:r>
            <a:r>
              <a:rPr dirty="0" err="1">
                <a:solidFill>
                  <a:srgbClr val="0433FF"/>
                </a:solidFill>
              </a:rPr>
              <a:t>ιδιο</a:t>
            </a:r>
            <a:r>
              <a:rPr dirty="0">
                <a:solidFill>
                  <a:srgbClr val="0433FF"/>
                </a:solidFill>
              </a:rPr>
              <a:t>π</a:t>
            </a:r>
            <a:r>
              <a:rPr dirty="0" err="1">
                <a:solidFill>
                  <a:srgbClr val="0433FF"/>
                </a:solidFill>
              </a:rPr>
              <a:t>οίησης</a:t>
            </a:r>
            <a:r>
              <a:rPr dirty="0"/>
              <a:t> (</a:t>
            </a:r>
            <a:r>
              <a:rPr dirty="0" err="1"/>
              <a:t>ίσως</a:t>
            </a:r>
            <a:r>
              <a:rPr dirty="0"/>
              <a:t> </a:t>
            </a:r>
            <a:r>
              <a:rPr dirty="0" err="1"/>
              <a:t>ν</a:t>
            </a:r>
            <a:r>
              <a:rPr dirty="0"/>
              <a:t>α </a:t>
            </a:r>
            <a:r>
              <a:rPr dirty="0" err="1"/>
              <a:t>είν</a:t>
            </a:r>
            <a:r>
              <a:rPr dirty="0"/>
              <a:t>α</a:t>
            </a:r>
            <a:r>
              <a:rPr dirty="0" err="1"/>
              <a:t>ι</a:t>
            </a:r>
            <a:r>
              <a:rPr dirty="0"/>
              <a:t> </a:t>
            </a:r>
            <a:r>
              <a:rPr dirty="0" err="1"/>
              <a:t>έν</a:t>
            </a:r>
            <a:r>
              <a:rPr dirty="0"/>
              <a:t>α </a:t>
            </a:r>
            <a:r>
              <a:rPr dirty="0" err="1"/>
              <a:t>δημόσιο</a:t>
            </a:r>
            <a:r>
              <a:rPr dirty="0"/>
              <a:t> α</a:t>
            </a:r>
            <a:r>
              <a:rPr dirty="0" err="1"/>
              <a:t>γ</a:t>
            </a:r>
            <a:r>
              <a:rPr dirty="0"/>
              <a:t>α</a:t>
            </a:r>
            <a:r>
              <a:rPr dirty="0" err="1"/>
              <a:t>θό</a:t>
            </a:r>
            <a:r>
              <a:rPr dirty="0"/>
              <a:t>), </a:t>
            </a:r>
            <a:r>
              <a:rPr dirty="0" err="1"/>
              <a:t>λόγω</a:t>
            </a:r>
            <a:r>
              <a:rPr dirty="0"/>
              <a:t> </a:t>
            </a:r>
            <a:r>
              <a:rPr dirty="0" err="1"/>
              <a:t>της</a:t>
            </a:r>
            <a:r>
              <a:rPr dirty="0"/>
              <a:t> απ</a:t>
            </a:r>
            <a:r>
              <a:rPr dirty="0" err="1"/>
              <a:t>ουσί</a:t>
            </a:r>
            <a:r>
              <a:rPr dirty="0"/>
              <a:t>α</a:t>
            </a:r>
            <a:r>
              <a:rPr dirty="0" err="1"/>
              <a:t>ς</a:t>
            </a:r>
            <a:r>
              <a:rPr dirty="0"/>
              <a:t> </a:t>
            </a:r>
            <a:r>
              <a:rPr dirty="0" err="1"/>
              <a:t>δικ</a:t>
            </a:r>
            <a:r>
              <a:rPr dirty="0"/>
              <a:t>α</a:t>
            </a:r>
            <a:r>
              <a:rPr dirty="0" err="1"/>
              <a:t>ιωμάτων</a:t>
            </a:r>
            <a:r>
              <a:rPr dirty="0"/>
              <a:t> </a:t>
            </a:r>
            <a:r>
              <a:rPr dirty="0" err="1"/>
              <a:t>ιδιοκτησί</a:t>
            </a:r>
            <a:r>
              <a:rPr dirty="0"/>
              <a:t>α</a:t>
            </a:r>
            <a:r>
              <a:rPr dirty="0" err="1"/>
              <a:t>ς</a:t>
            </a:r>
            <a:r>
              <a:rPr dirty="0"/>
              <a:t>.</a:t>
            </a:r>
          </a:p>
          <a:p>
            <a:pPr>
              <a:lnSpc>
                <a:spcPct val="150000"/>
              </a:lnSpc>
              <a:defRPr sz="2300"/>
            </a:pPr>
            <a:r>
              <a:rPr dirty="0" err="1">
                <a:solidFill>
                  <a:srgbClr val="FF341A"/>
                </a:solidFill>
              </a:rPr>
              <a:t>Αν</a:t>
            </a:r>
            <a:r>
              <a:rPr dirty="0">
                <a:solidFill>
                  <a:srgbClr val="FF341A"/>
                </a:solidFill>
              </a:rPr>
              <a:t> </a:t>
            </a:r>
            <a:r>
              <a:rPr dirty="0" err="1">
                <a:solidFill>
                  <a:srgbClr val="FF341A"/>
                </a:solidFill>
              </a:rPr>
              <a:t>δεν</a:t>
            </a:r>
            <a:r>
              <a:rPr dirty="0">
                <a:solidFill>
                  <a:srgbClr val="FF341A"/>
                </a:solidFill>
              </a:rPr>
              <a:t> </a:t>
            </a:r>
            <a:r>
              <a:rPr dirty="0" err="1">
                <a:solidFill>
                  <a:srgbClr val="FF341A"/>
                </a:solidFill>
              </a:rPr>
              <a:t>είν</a:t>
            </a:r>
            <a:r>
              <a:rPr dirty="0">
                <a:solidFill>
                  <a:srgbClr val="FF341A"/>
                </a:solidFill>
              </a:rPr>
              <a:t>α</a:t>
            </a:r>
            <a:r>
              <a:rPr dirty="0" err="1">
                <a:solidFill>
                  <a:srgbClr val="FF341A"/>
                </a:solidFill>
              </a:rPr>
              <a:t>ι</a:t>
            </a:r>
            <a:r>
              <a:rPr dirty="0">
                <a:solidFill>
                  <a:srgbClr val="FF341A"/>
                </a:solidFill>
              </a:rPr>
              <a:t> </a:t>
            </a:r>
            <a:r>
              <a:rPr dirty="0" err="1">
                <a:solidFill>
                  <a:srgbClr val="FF341A"/>
                </a:solidFill>
              </a:rPr>
              <a:t>εφικτή</a:t>
            </a:r>
            <a:r>
              <a:rPr dirty="0">
                <a:solidFill>
                  <a:srgbClr val="FF341A"/>
                </a:solidFill>
              </a:rPr>
              <a:t> </a:t>
            </a:r>
            <a:r>
              <a:rPr dirty="0" err="1">
                <a:solidFill>
                  <a:srgbClr val="FF341A"/>
                </a:solidFill>
              </a:rPr>
              <a:t>η</a:t>
            </a:r>
            <a:r>
              <a:rPr dirty="0">
                <a:solidFill>
                  <a:srgbClr val="FF341A"/>
                </a:solidFill>
              </a:rPr>
              <a:t> </a:t>
            </a:r>
            <a:r>
              <a:rPr dirty="0" err="1">
                <a:solidFill>
                  <a:srgbClr val="FF341A"/>
                </a:solidFill>
              </a:rPr>
              <a:t>δημιουργί</a:t>
            </a:r>
            <a:r>
              <a:rPr dirty="0">
                <a:solidFill>
                  <a:srgbClr val="FF341A"/>
                </a:solidFill>
              </a:rPr>
              <a:t>α </a:t>
            </a:r>
            <a:r>
              <a:rPr dirty="0" err="1">
                <a:solidFill>
                  <a:srgbClr val="FF341A"/>
                </a:solidFill>
              </a:rPr>
              <a:t>ενός</a:t>
            </a:r>
            <a:r>
              <a:rPr dirty="0">
                <a:solidFill>
                  <a:srgbClr val="FF341A"/>
                </a:solidFill>
              </a:rPr>
              <a:t> </a:t>
            </a:r>
            <a:r>
              <a:rPr dirty="0" err="1">
                <a:solidFill>
                  <a:srgbClr val="FF341A"/>
                </a:solidFill>
              </a:rPr>
              <a:t>συστήμ</a:t>
            </a:r>
            <a:r>
              <a:rPr dirty="0">
                <a:solidFill>
                  <a:srgbClr val="FF341A"/>
                </a:solidFill>
              </a:rPr>
              <a:t>α</a:t>
            </a:r>
            <a:r>
              <a:rPr dirty="0" err="1">
                <a:solidFill>
                  <a:srgbClr val="FF341A"/>
                </a:solidFill>
              </a:rPr>
              <a:t>τος</a:t>
            </a:r>
            <a:r>
              <a:rPr dirty="0">
                <a:solidFill>
                  <a:srgbClr val="FF341A"/>
                </a:solidFill>
              </a:rPr>
              <a:t> </a:t>
            </a:r>
            <a:r>
              <a:rPr dirty="0" err="1">
                <a:solidFill>
                  <a:srgbClr val="FF341A"/>
                </a:solidFill>
              </a:rPr>
              <a:t>δικ</a:t>
            </a:r>
            <a:r>
              <a:rPr dirty="0">
                <a:solidFill>
                  <a:srgbClr val="FF341A"/>
                </a:solidFill>
              </a:rPr>
              <a:t>α</a:t>
            </a:r>
            <a:r>
              <a:rPr dirty="0" err="1">
                <a:solidFill>
                  <a:srgbClr val="FF341A"/>
                </a:solidFill>
              </a:rPr>
              <a:t>ιωμάτων</a:t>
            </a:r>
            <a:r>
              <a:rPr dirty="0">
                <a:solidFill>
                  <a:srgbClr val="FF341A"/>
                </a:solidFill>
              </a:rPr>
              <a:t> </a:t>
            </a:r>
            <a:r>
              <a:rPr dirty="0" err="1">
                <a:solidFill>
                  <a:srgbClr val="FF341A"/>
                </a:solidFill>
              </a:rPr>
              <a:t>ιδιοκτησί</a:t>
            </a:r>
            <a:r>
              <a:rPr dirty="0">
                <a:solidFill>
                  <a:srgbClr val="FF341A"/>
                </a:solidFill>
              </a:rPr>
              <a:t>α</a:t>
            </a:r>
            <a:r>
              <a:rPr dirty="0" err="1">
                <a:solidFill>
                  <a:srgbClr val="FF341A"/>
                </a:solidFill>
              </a:rPr>
              <a:t>ς</a:t>
            </a:r>
            <a:r>
              <a:rPr dirty="0"/>
              <a:t>, </a:t>
            </a:r>
            <a:r>
              <a:rPr dirty="0" err="1"/>
              <a:t>τότε</a:t>
            </a:r>
            <a:r>
              <a:rPr dirty="0"/>
              <a:t> </a:t>
            </a:r>
            <a:r>
              <a:rPr dirty="0" err="1"/>
              <a:t>οι</a:t>
            </a:r>
            <a:r>
              <a:rPr dirty="0"/>
              <a:t> </a:t>
            </a:r>
            <a:r>
              <a:rPr dirty="0" err="1"/>
              <a:t>υψηλοί</a:t>
            </a:r>
            <a:r>
              <a:rPr dirty="0"/>
              <a:t> </a:t>
            </a:r>
            <a:r>
              <a:rPr dirty="0" err="1"/>
              <a:t>δ</a:t>
            </a:r>
            <a:r>
              <a:rPr dirty="0"/>
              <a:t>α</a:t>
            </a:r>
            <a:r>
              <a:rPr dirty="0" err="1"/>
              <a:t>σμοί</a:t>
            </a:r>
            <a:r>
              <a:rPr dirty="0"/>
              <a:t> </a:t>
            </a:r>
            <a:r>
              <a:rPr dirty="0" err="1"/>
              <a:t>θ</a:t>
            </a:r>
            <a:r>
              <a:rPr dirty="0"/>
              <a:t>α </a:t>
            </a:r>
            <a:r>
              <a:rPr dirty="0" err="1"/>
              <a:t>είν</a:t>
            </a:r>
            <a:r>
              <a:rPr dirty="0"/>
              <a:t>α</a:t>
            </a:r>
            <a:r>
              <a:rPr dirty="0" err="1"/>
              <a:t>ι</a:t>
            </a:r>
            <a:r>
              <a:rPr dirty="0"/>
              <a:t> </a:t>
            </a:r>
            <a:r>
              <a:rPr dirty="0" err="1"/>
              <a:t>μι</a:t>
            </a:r>
            <a:r>
              <a:rPr dirty="0"/>
              <a:t>α </a:t>
            </a:r>
            <a:r>
              <a:rPr dirty="0" err="1"/>
              <a:t>δεύτερη</a:t>
            </a:r>
            <a:r>
              <a:rPr dirty="0"/>
              <a:t> </a:t>
            </a:r>
            <a:r>
              <a:rPr dirty="0" err="1"/>
              <a:t>κ</a:t>
            </a:r>
            <a:r>
              <a:rPr dirty="0"/>
              <a:t>α</a:t>
            </a:r>
            <a:r>
              <a:rPr dirty="0" err="1"/>
              <a:t>λύτερη</a:t>
            </a:r>
            <a:r>
              <a:rPr dirty="0"/>
              <a:t> </a:t>
            </a:r>
            <a:r>
              <a:rPr dirty="0" err="1"/>
              <a:t>ε</a:t>
            </a:r>
            <a:r>
              <a:rPr dirty="0"/>
              <a:t>π</a:t>
            </a:r>
            <a:r>
              <a:rPr dirty="0" err="1"/>
              <a:t>ιλογή</a:t>
            </a:r>
            <a:r>
              <a:rPr dirty="0"/>
              <a:t> π</a:t>
            </a:r>
            <a:r>
              <a:rPr dirty="0" err="1"/>
              <a:t>ολιτικής</a:t>
            </a:r>
            <a:r>
              <a:rPr dirty="0"/>
              <a:t> </a:t>
            </a:r>
            <a:r>
              <a:rPr dirty="0" err="1"/>
              <a:t>γι</a:t>
            </a:r>
            <a:r>
              <a:rPr dirty="0"/>
              <a:t>α </a:t>
            </a:r>
            <a:r>
              <a:rPr dirty="0" err="1"/>
              <a:t>την</a:t>
            </a:r>
            <a:r>
              <a:rPr dirty="0"/>
              <a:t> </a:t>
            </a:r>
            <a:r>
              <a:rPr dirty="0" err="1"/>
              <a:t>ενθάρρυνση</a:t>
            </a:r>
            <a:r>
              <a:rPr dirty="0"/>
              <a:t> </a:t>
            </a:r>
            <a:r>
              <a:rPr dirty="0" err="1"/>
              <a:t>της</a:t>
            </a:r>
            <a:r>
              <a:rPr dirty="0"/>
              <a:t> α</a:t>
            </a:r>
            <a:r>
              <a:rPr dirty="0" err="1"/>
              <a:t>νά</a:t>
            </a:r>
            <a:r>
              <a:rPr dirty="0"/>
              <a:t>π</a:t>
            </a:r>
            <a:r>
              <a:rPr dirty="0" err="1"/>
              <a:t>τυξης</a:t>
            </a:r>
            <a:r>
              <a:rPr dirty="0"/>
              <a:t> </a:t>
            </a:r>
            <a:r>
              <a:rPr dirty="0" err="1"/>
              <a:t>στους</a:t>
            </a:r>
            <a:r>
              <a:rPr dirty="0"/>
              <a:t> </a:t>
            </a:r>
            <a:r>
              <a:rPr dirty="0" err="1"/>
              <a:t>νέους</a:t>
            </a:r>
            <a:r>
              <a:rPr dirty="0"/>
              <a:t> </a:t>
            </a:r>
            <a:r>
              <a:rPr dirty="0" err="1"/>
              <a:t>κλάδους</a:t>
            </a:r>
            <a:r>
              <a:rPr dirty="0"/>
              <a:t>.</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19" name="Εκβιομηχάνιση με υποκατάσταση εισαγωγών"/>
          <p:cNvSpPr txBox="1">
            <a:spLocks noGrp="1"/>
          </p:cNvSpPr>
          <p:nvPr>
            <p:ph type="title"/>
          </p:nvPr>
        </p:nvSpPr>
        <p:spPr>
          <a:xfrm>
            <a:off x="918170" y="317394"/>
            <a:ext cx="8225830" cy="673937"/>
          </a:xfrm>
          <a:prstGeom prst="rect">
            <a:avLst/>
          </a:prstGeom>
        </p:spPr>
        <p:txBody>
          <a:bodyPr/>
          <a:lstStyle/>
          <a:p>
            <a:r>
              <a:rPr sz="2800" b="1" dirty="0" err="1"/>
              <a:t>Εκ</a:t>
            </a:r>
            <a:r>
              <a:rPr sz="2800" b="1" dirty="0"/>
              <a:t>β</a:t>
            </a:r>
            <a:r>
              <a:rPr sz="2800" b="1" dirty="0" err="1"/>
              <a:t>ιομηχάνιση</a:t>
            </a:r>
            <a:r>
              <a:rPr sz="2800" b="1" dirty="0"/>
              <a:t> </a:t>
            </a:r>
            <a:r>
              <a:rPr sz="2800" b="1" dirty="0" err="1"/>
              <a:t>με</a:t>
            </a:r>
            <a:r>
              <a:rPr sz="2800" b="1" dirty="0"/>
              <a:t> </a:t>
            </a:r>
            <a:r>
              <a:rPr sz="2800" b="1" dirty="0" err="1"/>
              <a:t>υ</a:t>
            </a:r>
            <a:r>
              <a:rPr sz="2800" b="1" dirty="0"/>
              <a:t>π</a:t>
            </a:r>
            <a:r>
              <a:rPr sz="2800" b="1" dirty="0" err="1"/>
              <a:t>οκ</a:t>
            </a:r>
            <a:r>
              <a:rPr sz="2800" b="1" dirty="0"/>
              <a:t>α</a:t>
            </a:r>
            <a:r>
              <a:rPr sz="2800" b="1" dirty="0" err="1"/>
              <a:t>τάστ</a:t>
            </a:r>
            <a:r>
              <a:rPr sz="2800" b="1" dirty="0"/>
              <a:t>α</a:t>
            </a:r>
            <a:r>
              <a:rPr sz="2800" b="1" dirty="0" err="1"/>
              <a:t>ση</a:t>
            </a:r>
            <a:r>
              <a:rPr sz="2800" b="1" dirty="0"/>
              <a:t> </a:t>
            </a:r>
            <a:r>
              <a:rPr sz="2800" b="1" dirty="0" err="1"/>
              <a:t>εισ</a:t>
            </a:r>
            <a:r>
              <a:rPr sz="2800" b="1" dirty="0"/>
              <a:t>α</a:t>
            </a:r>
            <a:r>
              <a:rPr sz="2800" b="1" dirty="0" err="1"/>
              <a:t>γωγών</a:t>
            </a:r>
            <a:endParaRPr sz="2800" b="1" dirty="0"/>
          </a:p>
        </p:txBody>
      </p:sp>
      <p:sp>
        <p:nvSpPr>
          <p:cNvPr id="120" name="Η εκβιομηχάνιση με υποκατάσταση των εισαγωγών λειτούργησε στις δεκαετίες του ’50 και του ’60, ως στρατηγική για την ενθάρρυνση των μεταποιητικών κλάδων στις χώρες της Λατινικής Αμερικής."/>
          <p:cNvSpPr txBox="1">
            <a:spLocks noGrp="1"/>
          </p:cNvSpPr>
          <p:nvPr>
            <p:ph type="body" idx="1"/>
          </p:nvPr>
        </p:nvSpPr>
        <p:spPr>
          <a:xfrm>
            <a:off x="950118" y="1612949"/>
            <a:ext cx="8044062" cy="5245051"/>
          </a:xfrm>
          <a:prstGeom prst="rect">
            <a:avLst/>
          </a:prstGeom>
        </p:spPr>
        <p:txBody>
          <a:bodyPr/>
          <a:lstStyle/>
          <a:p>
            <a:pPr>
              <a:lnSpc>
                <a:spcPct val="120000"/>
              </a:lnSpc>
            </a:pPr>
            <a:r>
              <a:t>Η εκβιομηχάνιση με υποκατάσταση των εισαγωγών λειτούργησε στις δεκαετίες του ’50 και του ’60, ως στρατηγική για την ενθάρρυνση των </a:t>
            </a:r>
            <a:r>
              <a:rPr>
                <a:solidFill>
                  <a:srgbClr val="0433FF"/>
                </a:solidFill>
              </a:rPr>
              <a:t>μεταποιητικών κλάδων στις χώρες της Λατινικής Αμερικής</a:t>
            </a:r>
            <a:r>
              <a:t>.</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23" name="Εκβιομηχάνιση με υποκατάσταση εισαγωγών (συνέχεια)"/>
          <p:cNvSpPr txBox="1">
            <a:spLocks noGrp="1"/>
          </p:cNvSpPr>
          <p:nvPr>
            <p:ph type="title"/>
          </p:nvPr>
        </p:nvSpPr>
        <p:spPr>
          <a:xfrm>
            <a:off x="939800" y="0"/>
            <a:ext cx="7856538" cy="1105992"/>
          </a:xfrm>
          <a:prstGeom prst="rect">
            <a:avLst/>
          </a:prstGeom>
        </p:spPr>
        <p:txBody>
          <a:bodyPr/>
          <a:lstStyle>
            <a:lvl1pPr>
              <a:defRPr sz="3200"/>
            </a:lvl1pPr>
          </a:lstStyle>
          <a:p>
            <a:r>
              <a:rPr sz="2400" b="1"/>
              <a:t>Εκβιομηχάνιση με υποκατάσταση εισαγωγών (συνέχεια)</a:t>
            </a:r>
          </a:p>
        </p:txBody>
      </p:sp>
      <p:sp>
        <p:nvSpPr>
          <p:cNvPr id="124" name="Όμως, ο τελικός στόχος της πολιτικής ήταν η οικονομική ανάπτυξη, και όχι η ίδια η ενθάρρυνση της μεταποίησης.…"/>
          <p:cNvSpPr txBox="1">
            <a:spLocks noGrp="1"/>
          </p:cNvSpPr>
          <p:nvPr>
            <p:ph type="body" idx="1"/>
          </p:nvPr>
        </p:nvSpPr>
        <p:spPr>
          <a:xfrm>
            <a:off x="833437" y="1206500"/>
            <a:ext cx="8248403" cy="5575648"/>
          </a:xfrm>
          <a:prstGeom prst="rect">
            <a:avLst/>
          </a:prstGeom>
        </p:spPr>
        <p:txBody>
          <a:bodyPr/>
          <a:lstStyle/>
          <a:p>
            <a:pPr>
              <a:lnSpc>
                <a:spcPct val="150000"/>
              </a:lnSpc>
              <a:spcBef>
                <a:spcPts val="1600"/>
              </a:spcBef>
              <a:defRPr sz="2800"/>
            </a:pPr>
            <a:r>
              <a:rPr sz="2400" dirty="0" err="1"/>
              <a:t>Όμως</a:t>
            </a:r>
            <a:r>
              <a:rPr sz="2400" dirty="0"/>
              <a:t>, </a:t>
            </a:r>
            <a:r>
              <a:rPr sz="2400" dirty="0" err="1"/>
              <a:t>ο</a:t>
            </a:r>
            <a:r>
              <a:rPr sz="2400" dirty="0"/>
              <a:t> </a:t>
            </a:r>
            <a:r>
              <a:rPr sz="2400" dirty="0" err="1"/>
              <a:t>τελικός</a:t>
            </a:r>
            <a:r>
              <a:rPr sz="2400" dirty="0"/>
              <a:t> </a:t>
            </a:r>
            <a:r>
              <a:rPr sz="2400" dirty="0" err="1"/>
              <a:t>στόχος</a:t>
            </a:r>
            <a:r>
              <a:rPr sz="2400" dirty="0"/>
              <a:t> </a:t>
            </a:r>
            <a:r>
              <a:rPr sz="2400" dirty="0" err="1"/>
              <a:t>της</a:t>
            </a:r>
            <a:r>
              <a:rPr sz="2400" dirty="0"/>
              <a:t> π</a:t>
            </a:r>
            <a:r>
              <a:rPr sz="2400" dirty="0" err="1"/>
              <a:t>ολιτικής</a:t>
            </a:r>
            <a:r>
              <a:rPr sz="2400" dirty="0"/>
              <a:t> </a:t>
            </a:r>
            <a:r>
              <a:rPr sz="2400" dirty="0" err="1"/>
              <a:t>ήτ</a:t>
            </a:r>
            <a:r>
              <a:rPr sz="2400" dirty="0"/>
              <a:t>α</a:t>
            </a:r>
            <a:r>
              <a:rPr sz="2400" dirty="0" err="1"/>
              <a:t>ν</a:t>
            </a:r>
            <a:r>
              <a:rPr sz="2400" dirty="0"/>
              <a:t> </a:t>
            </a:r>
            <a:r>
              <a:rPr sz="2400" dirty="0" err="1"/>
              <a:t>η</a:t>
            </a:r>
            <a:r>
              <a:rPr sz="2400" dirty="0"/>
              <a:t> </a:t>
            </a:r>
            <a:r>
              <a:rPr sz="2400" dirty="0" err="1"/>
              <a:t>οικονομική</a:t>
            </a:r>
            <a:r>
              <a:rPr sz="2400" dirty="0"/>
              <a:t> α</a:t>
            </a:r>
            <a:r>
              <a:rPr sz="2400" dirty="0" err="1"/>
              <a:t>νά</a:t>
            </a:r>
            <a:r>
              <a:rPr sz="2400" dirty="0"/>
              <a:t>π</a:t>
            </a:r>
            <a:r>
              <a:rPr sz="2400" dirty="0" err="1"/>
              <a:t>τυξη</a:t>
            </a:r>
            <a:r>
              <a:rPr sz="2400" dirty="0"/>
              <a:t>, </a:t>
            </a:r>
            <a:r>
              <a:rPr sz="2400" dirty="0" err="1"/>
              <a:t>κ</a:t>
            </a:r>
            <a:r>
              <a:rPr sz="2400" dirty="0"/>
              <a:t>α</a:t>
            </a:r>
            <a:r>
              <a:rPr sz="2400" dirty="0" err="1"/>
              <a:t>ι</a:t>
            </a:r>
            <a:r>
              <a:rPr sz="2400" dirty="0"/>
              <a:t> </a:t>
            </a:r>
            <a:r>
              <a:rPr sz="2400" dirty="0" err="1"/>
              <a:t>όχι</a:t>
            </a:r>
            <a:r>
              <a:rPr sz="2400" dirty="0"/>
              <a:t> </a:t>
            </a:r>
            <a:r>
              <a:rPr sz="2400" dirty="0" err="1"/>
              <a:t>η</a:t>
            </a:r>
            <a:r>
              <a:rPr sz="2400" dirty="0"/>
              <a:t> </a:t>
            </a:r>
            <a:r>
              <a:rPr sz="2400" dirty="0" err="1"/>
              <a:t>ίδι</a:t>
            </a:r>
            <a:r>
              <a:rPr sz="2400" dirty="0"/>
              <a:t>α </a:t>
            </a:r>
            <a:r>
              <a:rPr sz="2400" dirty="0" err="1"/>
              <a:t>η</a:t>
            </a:r>
            <a:r>
              <a:rPr sz="2400" dirty="0"/>
              <a:t> </a:t>
            </a:r>
            <a:r>
              <a:rPr sz="2400" dirty="0" err="1"/>
              <a:t>ενθάρρυνση</a:t>
            </a:r>
            <a:r>
              <a:rPr sz="2400" dirty="0"/>
              <a:t> </a:t>
            </a:r>
            <a:r>
              <a:rPr sz="2400" dirty="0" err="1"/>
              <a:t>της</a:t>
            </a:r>
            <a:r>
              <a:rPr sz="2400" dirty="0"/>
              <a:t> </a:t>
            </a:r>
            <a:r>
              <a:rPr sz="2400" dirty="0" err="1"/>
              <a:t>μετ</a:t>
            </a:r>
            <a:r>
              <a:rPr sz="2400" dirty="0"/>
              <a:t>απ</a:t>
            </a:r>
            <a:r>
              <a:rPr sz="2400" dirty="0" err="1"/>
              <a:t>οίησης</a:t>
            </a:r>
            <a:r>
              <a:rPr sz="2400" dirty="0"/>
              <a:t>.</a:t>
            </a:r>
          </a:p>
          <a:p>
            <a:pPr>
              <a:lnSpc>
                <a:spcPct val="150000"/>
              </a:lnSpc>
              <a:spcBef>
                <a:spcPts val="1600"/>
              </a:spcBef>
              <a:defRPr sz="2800"/>
            </a:pPr>
            <a:r>
              <a:rPr sz="2400" dirty="0" err="1"/>
              <a:t>Η</a:t>
            </a:r>
            <a:r>
              <a:rPr sz="2400" dirty="0"/>
              <a:t> </a:t>
            </a:r>
            <a:r>
              <a:rPr sz="2400" dirty="0" err="1"/>
              <a:t>εκ</a:t>
            </a:r>
            <a:r>
              <a:rPr sz="2400" dirty="0"/>
              <a:t>β</a:t>
            </a:r>
            <a:r>
              <a:rPr sz="2400" dirty="0" err="1"/>
              <a:t>ιομηχάνιση</a:t>
            </a:r>
            <a:r>
              <a:rPr sz="2400" dirty="0"/>
              <a:t> </a:t>
            </a:r>
            <a:r>
              <a:rPr sz="2400" dirty="0" err="1"/>
              <a:t>μέσω</a:t>
            </a:r>
            <a:r>
              <a:rPr sz="2400" dirty="0"/>
              <a:t> </a:t>
            </a:r>
            <a:r>
              <a:rPr sz="2400" dirty="0" err="1"/>
              <a:t>της</a:t>
            </a:r>
            <a:r>
              <a:rPr sz="2400" dirty="0"/>
              <a:t> </a:t>
            </a:r>
            <a:r>
              <a:rPr sz="2400" dirty="0" err="1"/>
              <a:t>υ</a:t>
            </a:r>
            <a:r>
              <a:rPr sz="2400" dirty="0"/>
              <a:t>π</a:t>
            </a:r>
            <a:r>
              <a:rPr sz="2400" dirty="0" err="1"/>
              <a:t>οκ</a:t>
            </a:r>
            <a:r>
              <a:rPr sz="2400" dirty="0"/>
              <a:t>α</a:t>
            </a:r>
            <a:r>
              <a:rPr sz="2400" dirty="0" err="1"/>
              <a:t>τάστ</a:t>
            </a:r>
            <a:r>
              <a:rPr sz="2400" dirty="0"/>
              <a:t>α</a:t>
            </a:r>
            <a:r>
              <a:rPr sz="2400" dirty="0" err="1"/>
              <a:t>σης</a:t>
            </a:r>
            <a:r>
              <a:rPr sz="2400" dirty="0"/>
              <a:t> </a:t>
            </a:r>
            <a:r>
              <a:rPr sz="2400" dirty="0" err="1"/>
              <a:t>των</a:t>
            </a:r>
            <a:r>
              <a:rPr sz="2400" dirty="0"/>
              <a:t> </a:t>
            </a:r>
            <a:r>
              <a:rPr sz="2400" dirty="0" err="1"/>
              <a:t>εισ</a:t>
            </a:r>
            <a:r>
              <a:rPr sz="2400" dirty="0"/>
              <a:t>α</a:t>
            </a:r>
            <a:r>
              <a:rPr sz="2400" dirty="0" err="1"/>
              <a:t>γωγών</a:t>
            </a:r>
            <a:r>
              <a:rPr sz="2400" dirty="0"/>
              <a:t> </a:t>
            </a:r>
            <a:r>
              <a:rPr sz="2400" dirty="0">
                <a:solidFill>
                  <a:srgbClr val="FF9300"/>
                </a:solidFill>
              </a:rPr>
              <a:t>π</a:t>
            </a:r>
            <a:r>
              <a:rPr sz="2400" dirty="0" err="1">
                <a:solidFill>
                  <a:srgbClr val="FF9300"/>
                </a:solidFill>
              </a:rPr>
              <a:t>ροήγ</a:t>
            </a:r>
            <a:r>
              <a:rPr sz="2400" dirty="0">
                <a:solidFill>
                  <a:srgbClr val="FF9300"/>
                </a:solidFill>
              </a:rPr>
              <a:t>α</a:t>
            </a:r>
            <a:r>
              <a:rPr sz="2400" dirty="0" err="1">
                <a:solidFill>
                  <a:srgbClr val="FF9300"/>
                </a:solidFill>
              </a:rPr>
              <a:t>γε</a:t>
            </a:r>
            <a:r>
              <a:rPr sz="2400" dirty="0">
                <a:solidFill>
                  <a:srgbClr val="FF9300"/>
                </a:solidFill>
              </a:rPr>
              <a:t> </a:t>
            </a:r>
            <a:r>
              <a:rPr sz="2400" dirty="0" err="1">
                <a:solidFill>
                  <a:srgbClr val="FF9300"/>
                </a:solidFill>
              </a:rPr>
              <a:t>την</a:t>
            </a:r>
            <a:r>
              <a:rPr sz="2400" dirty="0">
                <a:solidFill>
                  <a:srgbClr val="FF9300"/>
                </a:solidFill>
              </a:rPr>
              <a:t> </a:t>
            </a:r>
            <a:r>
              <a:rPr sz="2400" dirty="0" err="1">
                <a:solidFill>
                  <a:srgbClr val="FF9300"/>
                </a:solidFill>
              </a:rPr>
              <a:t>οικονομική</a:t>
            </a:r>
            <a:r>
              <a:rPr sz="2400" dirty="0">
                <a:solidFill>
                  <a:srgbClr val="FF9300"/>
                </a:solidFill>
              </a:rPr>
              <a:t> α</a:t>
            </a:r>
            <a:r>
              <a:rPr sz="2400" dirty="0" err="1">
                <a:solidFill>
                  <a:srgbClr val="FF9300"/>
                </a:solidFill>
              </a:rPr>
              <a:t>νά</a:t>
            </a:r>
            <a:r>
              <a:rPr sz="2400" dirty="0">
                <a:solidFill>
                  <a:srgbClr val="FF9300"/>
                </a:solidFill>
              </a:rPr>
              <a:t>π</a:t>
            </a:r>
            <a:r>
              <a:rPr sz="2400" dirty="0" err="1">
                <a:solidFill>
                  <a:srgbClr val="FF9300"/>
                </a:solidFill>
              </a:rPr>
              <a:t>τυξη</a:t>
            </a:r>
            <a:r>
              <a:rPr sz="2400" dirty="0"/>
              <a:t>;</a:t>
            </a:r>
          </a:p>
          <a:p>
            <a:pPr lvl="1">
              <a:lnSpc>
                <a:spcPct val="150000"/>
              </a:lnSpc>
              <a:spcBef>
                <a:spcPts val="1400"/>
              </a:spcBef>
              <a:defRPr sz="2400"/>
            </a:pPr>
            <a:r>
              <a:rPr sz="2400" dirty="0" err="1">
                <a:solidFill>
                  <a:srgbClr val="0433FF"/>
                </a:solidFill>
              </a:rPr>
              <a:t>Όχι</a:t>
            </a:r>
            <a:r>
              <a:rPr sz="2400" dirty="0"/>
              <a:t>, </a:t>
            </a:r>
            <a:r>
              <a:rPr sz="2400" dirty="0" err="1"/>
              <a:t>οι</a:t>
            </a:r>
            <a:r>
              <a:rPr sz="2400" dirty="0"/>
              <a:t> </a:t>
            </a:r>
            <a:r>
              <a:rPr sz="2400" dirty="0" err="1"/>
              <a:t>χώρες</a:t>
            </a:r>
            <a:r>
              <a:rPr sz="2400" dirty="0"/>
              <a:t> π</a:t>
            </a:r>
            <a:r>
              <a:rPr sz="2400" dirty="0" err="1"/>
              <a:t>ου</a:t>
            </a:r>
            <a:r>
              <a:rPr sz="2400" dirty="0"/>
              <a:t> </a:t>
            </a:r>
            <a:r>
              <a:rPr sz="2400" dirty="0" err="1"/>
              <a:t>υιοθέτησ</a:t>
            </a:r>
            <a:r>
              <a:rPr sz="2400" dirty="0"/>
              <a:t>α</a:t>
            </a:r>
            <a:r>
              <a:rPr sz="2400" dirty="0" err="1"/>
              <a:t>ν</a:t>
            </a:r>
            <a:r>
              <a:rPr sz="2400" dirty="0"/>
              <a:t> α</a:t>
            </a:r>
            <a:r>
              <a:rPr sz="2400" dirty="0" err="1"/>
              <a:t>υτήν</a:t>
            </a:r>
            <a:r>
              <a:rPr sz="2400" dirty="0"/>
              <a:t> </a:t>
            </a:r>
            <a:r>
              <a:rPr sz="2400" dirty="0" err="1"/>
              <a:t>την</a:t>
            </a:r>
            <a:r>
              <a:rPr sz="2400" dirty="0"/>
              <a:t> π</a:t>
            </a:r>
            <a:r>
              <a:rPr sz="2400" dirty="0" err="1"/>
              <a:t>ολιτική</a:t>
            </a:r>
            <a:r>
              <a:rPr sz="2400" dirty="0"/>
              <a:t> </a:t>
            </a:r>
            <a:r>
              <a:rPr sz="2400" dirty="0" err="1">
                <a:solidFill>
                  <a:srgbClr val="FF0000"/>
                </a:solidFill>
              </a:rPr>
              <a:t>μεγεθύνθηκ</a:t>
            </a:r>
            <a:r>
              <a:rPr sz="2400" dirty="0">
                <a:solidFill>
                  <a:srgbClr val="FF0000"/>
                </a:solidFill>
              </a:rPr>
              <a:t>α</a:t>
            </a:r>
            <a:r>
              <a:rPr sz="2400" dirty="0" err="1">
                <a:solidFill>
                  <a:srgbClr val="FF0000"/>
                </a:solidFill>
              </a:rPr>
              <a:t>ν</a:t>
            </a:r>
            <a:r>
              <a:rPr sz="2400" dirty="0">
                <a:solidFill>
                  <a:srgbClr val="FF0000"/>
                </a:solidFill>
              </a:rPr>
              <a:t> </a:t>
            </a:r>
            <a:r>
              <a:rPr sz="2400" dirty="0" err="1">
                <a:solidFill>
                  <a:srgbClr val="FF0000"/>
                </a:solidFill>
              </a:rPr>
              <a:t>με</a:t>
            </a:r>
            <a:r>
              <a:rPr sz="2400" dirty="0">
                <a:solidFill>
                  <a:srgbClr val="FF0000"/>
                </a:solidFill>
              </a:rPr>
              <a:t> </a:t>
            </a:r>
            <a:r>
              <a:rPr sz="2400" dirty="0" err="1">
                <a:solidFill>
                  <a:srgbClr val="FF0000"/>
                </a:solidFill>
              </a:rPr>
              <a:t>χ</a:t>
            </a:r>
            <a:r>
              <a:rPr sz="2400" dirty="0">
                <a:solidFill>
                  <a:srgbClr val="FF0000"/>
                </a:solidFill>
              </a:rPr>
              <a:t>α</a:t>
            </a:r>
            <a:r>
              <a:rPr sz="2400" dirty="0" err="1">
                <a:solidFill>
                  <a:srgbClr val="FF0000"/>
                </a:solidFill>
              </a:rPr>
              <a:t>μηλότερο</a:t>
            </a:r>
            <a:r>
              <a:rPr sz="2400" dirty="0">
                <a:solidFill>
                  <a:srgbClr val="FF0000"/>
                </a:solidFill>
              </a:rPr>
              <a:t> </a:t>
            </a:r>
            <a:r>
              <a:rPr sz="2400" dirty="0" err="1">
                <a:solidFill>
                  <a:srgbClr val="FF0000"/>
                </a:solidFill>
              </a:rPr>
              <a:t>ρυθμό</a:t>
            </a:r>
            <a:r>
              <a:rPr sz="2400" dirty="0">
                <a:solidFill>
                  <a:srgbClr val="FF0000"/>
                </a:solidFill>
              </a:rPr>
              <a:t> </a:t>
            </a:r>
            <a:r>
              <a:rPr sz="2400" dirty="0"/>
              <a:t>απ</a:t>
            </a:r>
            <a:r>
              <a:rPr sz="2400" dirty="0" err="1"/>
              <a:t>ό</a:t>
            </a:r>
            <a:r>
              <a:rPr sz="2400" dirty="0"/>
              <a:t> </a:t>
            </a:r>
            <a:r>
              <a:rPr sz="2400" dirty="0" err="1"/>
              <a:t>τις</a:t>
            </a:r>
            <a:r>
              <a:rPr sz="2400" dirty="0"/>
              <a:t> π</a:t>
            </a:r>
            <a:r>
              <a:rPr sz="2400" dirty="0" err="1"/>
              <a:t>λούσιες</a:t>
            </a:r>
            <a:r>
              <a:rPr sz="2400" dirty="0"/>
              <a:t> </a:t>
            </a:r>
            <a:r>
              <a:rPr sz="2400" dirty="0" err="1"/>
              <a:t>χώρες</a:t>
            </a:r>
            <a:r>
              <a:rPr sz="2400" dirty="0"/>
              <a:t> </a:t>
            </a:r>
            <a:r>
              <a:rPr sz="2400" dirty="0" err="1"/>
              <a:t>κ</a:t>
            </a:r>
            <a:r>
              <a:rPr sz="2400" dirty="0"/>
              <a:t>α</a:t>
            </a:r>
            <a:r>
              <a:rPr sz="2400" dirty="0" err="1"/>
              <a:t>ι</a:t>
            </a:r>
            <a:r>
              <a:rPr sz="2400" dirty="0"/>
              <a:t> </a:t>
            </a:r>
            <a:r>
              <a:rPr sz="2400" dirty="0" err="1"/>
              <a:t>άλλες</a:t>
            </a:r>
            <a:r>
              <a:rPr sz="2400" dirty="0"/>
              <a:t> </a:t>
            </a:r>
            <a:r>
              <a:rPr sz="2400" dirty="0" err="1"/>
              <a:t>χώρες</a:t>
            </a:r>
            <a:r>
              <a:rPr sz="2400" dirty="0"/>
              <a:t> π</a:t>
            </a:r>
            <a:r>
              <a:rPr sz="2400" dirty="0" err="1"/>
              <a:t>ου</a:t>
            </a:r>
            <a:r>
              <a:rPr sz="2400" dirty="0"/>
              <a:t> </a:t>
            </a:r>
            <a:r>
              <a:rPr sz="2400" dirty="0" err="1"/>
              <a:t>δεν</a:t>
            </a:r>
            <a:r>
              <a:rPr sz="2400" dirty="0"/>
              <a:t> </a:t>
            </a:r>
            <a:r>
              <a:rPr sz="2400" dirty="0" err="1"/>
              <a:t>την</a:t>
            </a:r>
            <a:r>
              <a:rPr sz="2400" dirty="0"/>
              <a:t> </a:t>
            </a:r>
            <a:r>
              <a:rPr sz="2400" dirty="0" err="1"/>
              <a:t>υιοθέτησ</a:t>
            </a:r>
            <a:r>
              <a:rPr sz="2400" dirty="0"/>
              <a:t>α</a:t>
            </a:r>
            <a:r>
              <a:rPr sz="2400" dirty="0" err="1"/>
              <a:t>ν</a:t>
            </a:r>
            <a:r>
              <a:rPr sz="2400" dirty="0"/>
              <a:t>.</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24"/>
                                        </p:tgtEl>
                                        <p:attrNameLst>
                                          <p:attrName>style.visibility</p:attrName>
                                        </p:attrNameLst>
                                      </p:cBhvr>
                                      <p:to>
                                        <p:strVal val="visible"/>
                                      </p:to>
                                    </p:set>
                                    <p:animEffect transition="in" filter="strips(upLeft)">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27" name="Εκβιομηχάνιση με υποκατάσταση εισαγωγών (συνέχεια)"/>
          <p:cNvSpPr txBox="1">
            <a:spLocks noGrp="1"/>
          </p:cNvSpPr>
          <p:nvPr>
            <p:ph type="title"/>
          </p:nvPr>
        </p:nvSpPr>
        <p:spPr>
          <a:xfrm>
            <a:off x="939800" y="1"/>
            <a:ext cx="7856538" cy="570368"/>
          </a:xfrm>
          <a:prstGeom prst="rect">
            <a:avLst/>
          </a:prstGeom>
        </p:spPr>
        <p:txBody>
          <a:bodyPr/>
          <a:lstStyle>
            <a:lvl1pPr>
              <a:defRPr sz="3200"/>
            </a:lvl1pPr>
          </a:lstStyle>
          <a:p>
            <a:r>
              <a:rPr sz="2000" b="1"/>
              <a:t>Εκβιομηχάνιση με υποκατάσταση εισαγωγών (συνέχεια)</a:t>
            </a:r>
          </a:p>
        </p:txBody>
      </p:sp>
      <p:sp>
        <p:nvSpPr>
          <p:cNvPr id="128" name="Φαίνεται ότι το επιχείρημα της νηπιακής βιομηχανίας δεν ήταν τόσο βάσιμο όσο πίστευαν ορισμένοι αρχικά.…"/>
          <p:cNvSpPr txBox="1">
            <a:spLocks noGrp="1"/>
          </p:cNvSpPr>
          <p:nvPr>
            <p:ph type="body" idx="1"/>
          </p:nvPr>
        </p:nvSpPr>
        <p:spPr>
          <a:xfrm>
            <a:off x="939800" y="905347"/>
            <a:ext cx="8028336" cy="5816851"/>
          </a:xfrm>
          <a:prstGeom prst="rect">
            <a:avLst/>
          </a:prstGeom>
        </p:spPr>
        <p:txBody>
          <a:bodyPr>
            <a:normAutofit fontScale="92500"/>
          </a:bodyPr>
          <a:lstStyle/>
          <a:p>
            <a:pPr>
              <a:lnSpc>
                <a:spcPct val="150000"/>
              </a:lnSpc>
              <a:defRPr sz="2200"/>
            </a:pPr>
            <a:r>
              <a:rPr dirty="0" err="1"/>
              <a:t>Φ</a:t>
            </a:r>
            <a:r>
              <a:rPr dirty="0"/>
              <a:t>α</a:t>
            </a:r>
            <a:r>
              <a:rPr dirty="0" err="1"/>
              <a:t>ίνετ</a:t>
            </a:r>
            <a:r>
              <a:rPr dirty="0"/>
              <a:t>α</a:t>
            </a:r>
            <a:r>
              <a:rPr dirty="0" err="1"/>
              <a:t>ι</a:t>
            </a:r>
            <a:r>
              <a:rPr dirty="0"/>
              <a:t> </a:t>
            </a:r>
            <a:r>
              <a:rPr dirty="0" err="1"/>
              <a:t>ότι</a:t>
            </a:r>
            <a:r>
              <a:rPr dirty="0"/>
              <a:t> </a:t>
            </a:r>
            <a:r>
              <a:rPr dirty="0" err="1"/>
              <a:t>το</a:t>
            </a:r>
            <a:r>
              <a:rPr dirty="0"/>
              <a:t> </a:t>
            </a:r>
            <a:r>
              <a:rPr dirty="0" err="1"/>
              <a:t>ε</a:t>
            </a:r>
            <a:r>
              <a:rPr dirty="0"/>
              <a:t>π</a:t>
            </a:r>
            <a:r>
              <a:rPr dirty="0" err="1"/>
              <a:t>ιχείρημ</a:t>
            </a:r>
            <a:r>
              <a:rPr dirty="0"/>
              <a:t>α </a:t>
            </a:r>
            <a:r>
              <a:rPr dirty="0" err="1"/>
              <a:t>της</a:t>
            </a:r>
            <a:r>
              <a:rPr dirty="0"/>
              <a:t> </a:t>
            </a:r>
            <a:r>
              <a:rPr dirty="0" err="1"/>
              <a:t>νη</a:t>
            </a:r>
            <a:r>
              <a:rPr dirty="0"/>
              <a:t>π</a:t>
            </a:r>
            <a:r>
              <a:rPr dirty="0" err="1"/>
              <a:t>ι</a:t>
            </a:r>
            <a:r>
              <a:rPr dirty="0"/>
              <a:t>α</a:t>
            </a:r>
            <a:r>
              <a:rPr dirty="0" err="1"/>
              <a:t>κής</a:t>
            </a:r>
            <a:r>
              <a:rPr dirty="0"/>
              <a:t> β</a:t>
            </a:r>
            <a:r>
              <a:rPr dirty="0" err="1"/>
              <a:t>ιομηχ</a:t>
            </a:r>
            <a:r>
              <a:rPr dirty="0"/>
              <a:t>α</a:t>
            </a:r>
            <a:r>
              <a:rPr dirty="0" err="1"/>
              <a:t>νί</a:t>
            </a:r>
            <a:r>
              <a:rPr dirty="0"/>
              <a:t>α</a:t>
            </a:r>
            <a:r>
              <a:rPr dirty="0" err="1"/>
              <a:t>ς</a:t>
            </a:r>
            <a:r>
              <a:rPr dirty="0"/>
              <a:t> </a:t>
            </a:r>
            <a:r>
              <a:rPr dirty="0" err="1"/>
              <a:t>δεν</a:t>
            </a:r>
            <a:r>
              <a:rPr dirty="0"/>
              <a:t> </a:t>
            </a:r>
            <a:r>
              <a:rPr dirty="0" err="1"/>
              <a:t>ήτ</a:t>
            </a:r>
            <a:r>
              <a:rPr dirty="0"/>
              <a:t>α</a:t>
            </a:r>
            <a:r>
              <a:rPr dirty="0" err="1"/>
              <a:t>ν</a:t>
            </a:r>
            <a:r>
              <a:rPr dirty="0"/>
              <a:t> </a:t>
            </a:r>
            <a:r>
              <a:rPr dirty="0" err="1"/>
              <a:t>τόσο</a:t>
            </a:r>
            <a:r>
              <a:rPr dirty="0"/>
              <a:t> β</a:t>
            </a:r>
            <a:r>
              <a:rPr dirty="0" err="1"/>
              <a:t>άσιμο</a:t>
            </a:r>
            <a:r>
              <a:rPr dirty="0"/>
              <a:t> </a:t>
            </a:r>
            <a:r>
              <a:rPr dirty="0" err="1"/>
              <a:t>όσο</a:t>
            </a:r>
            <a:r>
              <a:rPr dirty="0"/>
              <a:t> π</a:t>
            </a:r>
            <a:r>
              <a:rPr dirty="0" err="1"/>
              <a:t>ίστευ</a:t>
            </a:r>
            <a:r>
              <a:rPr dirty="0"/>
              <a:t>α</a:t>
            </a:r>
            <a:r>
              <a:rPr dirty="0" err="1"/>
              <a:t>ν</a:t>
            </a:r>
            <a:r>
              <a:rPr dirty="0"/>
              <a:t> </a:t>
            </a:r>
            <a:r>
              <a:rPr dirty="0" err="1"/>
              <a:t>ορισμένοι</a:t>
            </a:r>
            <a:r>
              <a:rPr dirty="0"/>
              <a:t> α</a:t>
            </a:r>
            <a:r>
              <a:rPr dirty="0" err="1"/>
              <a:t>ρχικά</a:t>
            </a:r>
            <a:r>
              <a:rPr dirty="0"/>
              <a:t>. </a:t>
            </a:r>
          </a:p>
          <a:p>
            <a:pPr>
              <a:lnSpc>
                <a:spcPct val="150000"/>
              </a:lnSpc>
              <a:defRPr sz="2200"/>
            </a:pPr>
            <a:r>
              <a:rPr dirty="0" err="1">
                <a:solidFill>
                  <a:srgbClr val="FF341A"/>
                </a:solidFill>
              </a:rPr>
              <a:t>Οι</a:t>
            </a:r>
            <a:r>
              <a:rPr dirty="0">
                <a:solidFill>
                  <a:srgbClr val="FF341A"/>
                </a:solidFill>
              </a:rPr>
              <a:t> </a:t>
            </a:r>
            <a:r>
              <a:rPr dirty="0" err="1">
                <a:solidFill>
                  <a:srgbClr val="FF341A"/>
                </a:solidFill>
              </a:rPr>
              <a:t>νέοι</a:t>
            </a:r>
            <a:r>
              <a:rPr dirty="0">
                <a:solidFill>
                  <a:srgbClr val="FF341A"/>
                </a:solidFill>
              </a:rPr>
              <a:t> </a:t>
            </a:r>
            <a:r>
              <a:rPr dirty="0" err="1">
                <a:solidFill>
                  <a:srgbClr val="FF341A"/>
                </a:solidFill>
              </a:rPr>
              <a:t>κλάδοι</a:t>
            </a:r>
            <a:r>
              <a:rPr dirty="0">
                <a:solidFill>
                  <a:srgbClr val="FF341A"/>
                </a:solidFill>
              </a:rPr>
              <a:t> </a:t>
            </a:r>
            <a:r>
              <a:rPr dirty="0" err="1">
                <a:solidFill>
                  <a:srgbClr val="FF341A"/>
                </a:solidFill>
              </a:rPr>
              <a:t>δεν</a:t>
            </a:r>
            <a:r>
              <a:rPr dirty="0">
                <a:solidFill>
                  <a:srgbClr val="FF341A"/>
                </a:solidFill>
              </a:rPr>
              <a:t> </a:t>
            </a:r>
            <a:r>
              <a:rPr dirty="0" err="1">
                <a:solidFill>
                  <a:srgbClr val="FF341A"/>
                </a:solidFill>
              </a:rPr>
              <a:t>έγιν</a:t>
            </a:r>
            <a:r>
              <a:rPr dirty="0">
                <a:solidFill>
                  <a:srgbClr val="FF341A"/>
                </a:solidFill>
              </a:rPr>
              <a:t>α</a:t>
            </a:r>
            <a:r>
              <a:rPr dirty="0" err="1">
                <a:solidFill>
                  <a:srgbClr val="FF341A"/>
                </a:solidFill>
              </a:rPr>
              <a:t>ν</a:t>
            </a:r>
            <a:r>
              <a:rPr dirty="0">
                <a:solidFill>
                  <a:srgbClr val="FF341A"/>
                </a:solidFill>
              </a:rPr>
              <a:t> α</a:t>
            </a:r>
            <a:r>
              <a:rPr dirty="0" err="1">
                <a:solidFill>
                  <a:srgbClr val="FF341A"/>
                </a:solidFill>
              </a:rPr>
              <a:t>ντ</a:t>
            </a:r>
            <a:r>
              <a:rPr dirty="0">
                <a:solidFill>
                  <a:srgbClr val="FF341A"/>
                </a:solidFill>
              </a:rPr>
              <a:t>α</a:t>
            </a:r>
            <a:r>
              <a:rPr dirty="0" err="1">
                <a:solidFill>
                  <a:srgbClr val="FF341A"/>
                </a:solidFill>
              </a:rPr>
              <a:t>γωνιστικοί</a:t>
            </a:r>
            <a:r>
              <a:rPr dirty="0">
                <a:solidFill>
                  <a:srgbClr val="FF341A"/>
                </a:solidFill>
              </a:rPr>
              <a:t> πα</a:t>
            </a:r>
            <a:r>
              <a:rPr dirty="0" err="1">
                <a:solidFill>
                  <a:srgbClr val="FF341A"/>
                </a:solidFill>
              </a:rPr>
              <a:t>ρά</a:t>
            </a:r>
            <a:r>
              <a:rPr dirty="0">
                <a:solidFill>
                  <a:srgbClr val="FF341A"/>
                </a:solidFill>
              </a:rPr>
              <a:t> </a:t>
            </a:r>
            <a:r>
              <a:rPr dirty="0" err="1">
                <a:solidFill>
                  <a:srgbClr val="FF341A"/>
                </a:solidFill>
              </a:rPr>
              <a:t>τους</a:t>
            </a:r>
            <a:r>
              <a:rPr dirty="0">
                <a:solidFill>
                  <a:srgbClr val="FF341A"/>
                </a:solidFill>
              </a:rPr>
              <a:t> </a:t>
            </a:r>
            <a:r>
              <a:rPr dirty="0" err="1">
                <a:solidFill>
                  <a:srgbClr val="FF341A"/>
                </a:solidFill>
              </a:rPr>
              <a:t>εμ</a:t>
            </a:r>
            <a:r>
              <a:rPr dirty="0">
                <a:solidFill>
                  <a:srgbClr val="FF341A"/>
                </a:solidFill>
              </a:rPr>
              <a:t>π</a:t>
            </a:r>
            <a:r>
              <a:rPr dirty="0" err="1">
                <a:solidFill>
                  <a:srgbClr val="FF341A"/>
                </a:solidFill>
              </a:rPr>
              <a:t>ορικούς</a:t>
            </a:r>
            <a:r>
              <a:rPr dirty="0">
                <a:solidFill>
                  <a:srgbClr val="FF341A"/>
                </a:solidFill>
              </a:rPr>
              <a:t> π</a:t>
            </a:r>
            <a:r>
              <a:rPr dirty="0" err="1">
                <a:solidFill>
                  <a:srgbClr val="FF341A"/>
                </a:solidFill>
              </a:rPr>
              <a:t>εριορισμούς</a:t>
            </a:r>
            <a:r>
              <a:rPr dirty="0"/>
              <a:t>.</a:t>
            </a:r>
          </a:p>
          <a:p>
            <a:pPr>
              <a:lnSpc>
                <a:spcPct val="150000"/>
              </a:lnSpc>
              <a:defRPr sz="2200"/>
            </a:pPr>
            <a:r>
              <a:rPr dirty="0" err="1"/>
              <a:t>Η</a:t>
            </a:r>
            <a:r>
              <a:rPr dirty="0"/>
              <a:t> </a:t>
            </a:r>
            <a:r>
              <a:rPr dirty="0" err="1"/>
              <a:t>εκ</a:t>
            </a:r>
            <a:r>
              <a:rPr dirty="0"/>
              <a:t>β</a:t>
            </a:r>
            <a:r>
              <a:rPr dirty="0" err="1"/>
              <a:t>ιομηχάνιση</a:t>
            </a:r>
            <a:r>
              <a:rPr dirty="0"/>
              <a:t> </a:t>
            </a:r>
            <a:r>
              <a:rPr dirty="0" err="1"/>
              <a:t>με</a:t>
            </a:r>
            <a:r>
              <a:rPr dirty="0"/>
              <a:t> </a:t>
            </a:r>
            <a:r>
              <a:rPr dirty="0" err="1"/>
              <a:t>υ</a:t>
            </a:r>
            <a:r>
              <a:rPr dirty="0"/>
              <a:t>π</a:t>
            </a:r>
            <a:r>
              <a:rPr dirty="0" err="1"/>
              <a:t>οκ</a:t>
            </a:r>
            <a:r>
              <a:rPr dirty="0"/>
              <a:t>α</a:t>
            </a:r>
            <a:r>
              <a:rPr dirty="0" err="1"/>
              <a:t>τάστ</a:t>
            </a:r>
            <a:r>
              <a:rPr dirty="0"/>
              <a:t>α</a:t>
            </a:r>
            <a:r>
              <a:rPr dirty="0" err="1"/>
              <a:t>ση</a:t>
            </a:r>
            <a:r>
              <a:rPr dirty="0"/>
              <a:t> </a:t>
            </a:r>
            <a:r>
              <a:rPr dirty="0" err="1"/>
              <a:t>των</a:t>
            </a:r>
            <a:r>
              <a:rPr dirty="0"/>
              <a:t> </a:t>
            </a:r>
            <a:r>
              <a:rPr dirty="0" err="1"/>
              <a:t>εισ</a:t>
            </a:r>
            <a:r>
              <a:rPr dirty="0"/>
              <a:t>α</a:t>
            </a:r>
            <a:r>
              <a:rPr dirty="0" err="1"/>
              <a:t>γωγών</a:t>
            </a:r>
            <a:r>
              <a:rPr dirty="0"/>
              <a:t> </a:t>
            </a:r>
            <a:r>
              <a:rPr dirty="0" err="1"/>
              <a:t>είχε</a:t>
            </a:r>
            <a:r>
              <a:rPr dirty="0"/>
              <a:t> </a:t>
            </a:r>
            <a:r>
              <a:rPr dirty="0" err="1"/>
              <a:t>κόστος</a:t>
            </a:r>
            <a:r>
              <a:rPr dirty="0"/>
              <a:t> </a:t>
            </a:r>
            <a:r>
              <a:rPr dirty="0" err="1"/>
              <a:t>κ</a:t>
            </a:r>
            <a:r>
              <a:rPr dirty="0"/>
              <a:t>α</a:t>
            </a:r>
            <a:r>
              <a:rPr dirty="0" err="1"/>
              <a:t>ι</a:t>
            </a:r>
            <a:r>
              <a:rPr dirty="0"/>
              <a:t> π</a:t>
            </a:r>
            <a:r>
              <a:rPr dirty="0" err="1"/>
              <a:t>ροήγε</a:t>
            </a:r>
            <a:r>
              <a:rPr dirty="0"/>
              <a:t> </a:t>
            </a:r>
            <a:r>
              <a:rPr dirty="0" err="1"/>
              <a:t>την</a:t>
            </a:r>
            <a:r>
              <a:rPr dirty="0"/>
              <a:t> α</a:t>
            </a:r>
            <a:r>
              <a:rPr dirty="0" err="1"/>
              <a:t>ν</a:t>
            </a:r>
            <a:r>
              <a:rPr dirty="0"/>
              <a:t>απ</a:t>
            </a:r>
            <a:r>
              <a:rPr dirty="0" err="1"/>
              <a:t>οτελεσμ</a:t>
            </a:r>
            <a:r>
              <a:rPr dirty="0"/>
              <a:t>α</a:t>
            </a:r>
            <a:r>
              <a:rPr dirty="0" err="1"/>
              <a:t>τική</a:t>
            </a:r>
            <a:r>
              <a:rPr dirty="0"/>
              <a:t> </a:t>
            </a:r>
            <a:r>
              <a:rPr dirty="0" err="1"/>
              <a:t>χρήση</a:t>
            </a:r>
            <a:r>
              <a:rPr dirty="0"/>
              <a:t> </a:t>
            </a:r>
            <a:r>
              <a:rPr dirty="0" err="1"/>
              <a:t>των</a:t>
            </a:r>
            <a:r>
              <a:rPr dirty="0"/>
              <a:t> π</a:t>
            </a:r>
            <a:r>
              <a:rPr dirty="0" err="1"/>
              <a:t>όρων</a:t>
            </a:r>
            <a:r>
              <a:rPr dirty="0"/>
              <a:t>:</a:t>
            </a:r>
          </a:p>
          <a:p>
            <a:pPr lvl="1">
              <a:lnSpc>
                <a:spcPct val="150000"/>
              </a:lnSpc>
              <a:spcBef>
                <a:spcPts val="1000"/>
              </a:spcBef>
              <a:defRPr sz="2200"/>
            </a:pPr>
            <a:r>
              <a:rPr dirty="0" err="1"/>
              <a:t>Περιλάμ</a:t>
            </a:r>
            <a:r>
              <a:rPr dirty="0"/>
              <a:t>βα</a:t>
            </a:r>
            <a:r>
              <a:rPr dirty="0" err="1"/>
              <a:t>νε</a:t>
            </a:r>
            <a:r>
              <a:rPr dirty="0"/>
              <a:t> </a:t>
            </a:r>
            <a:r>
              <a:rPr dirty="0" err="1">
                <a:solidFill>
                  <a:srgbClr val="0433FF"/>
                </a:solidFill>
              </a:rPr>
              <a:t>σύνθετες</a:t>
            </a:r>
            <a:r>
              <a:rPr dirty="0">
                <a:solidFill>
                  <a:srgbClr val="0433FF"/>
                </a:solidFill>
              </a:rPr>
              <a:t>, </a:t>
            </a:r>
            <a:r>
              <a:rPr dirty="0" err="1">
                <a:solidFill>
                  <a:srgbClr val="0433FF"/>
                </a:solidFill>
              </a:rPr>
              <a:t>χρονο</a:t>
            </a:r>
            <a:r>
              <a:rPr dirty="0">
                <a:solidFill>
                  <a:srgbClr val="0433FF"/>
                </a:solidFill>
              </a:rPr>
              <a:t>β</a:t>
            </a:r>
            <a:r>
              <a:rPr dirty="0" err="1">
                <a:solidFill>
                  <a:srgbClr val="0433FF"/>
                </a:solidFill>
              </a:rPr>
              <a:t>όρες</a:t>
            </a:r>
            <a:r>
              <a:rPr dirty="0">
                <a:solidFill>
                  <a:srgbClr val="0433FF"/>
                </a:solidFill>
              </a:rPr>
              <a:t> </a:t>
            </a:r>
            <a:r>
              <a:rPr dirty="0" err="1">
                <a:solidFill>
                  <a:srgbClr val="0433FF"/>
                </a:solidFill>
              </a:rPr>
              <a:t>δι</a:t>
            </a:r>
            <a:r>
              <a:rPr dirty="0">
                <a:solidFill>
                  <a:srgbClr val="0433FF"/>
                </a:solidFill>
              </a:rPr>
              <a:t>α</a:t>
            </a:r>
            <a:r>
              <a:rPr dirty="0" err="1">
                <a:solidFill>
                  <a:srgbClr val="0433FF"/>
                </a:solidFill>
              </a:rPr>
              <a:t>τάξεις</a:t>
            </a:r>
            <a:r>
              <a:rPr dirty="0"/>
              <a:t>.</a:t>
            </a:r>
          </a:p>
          <a:p>
            <a:pPr lvl="1">
              <a:lnSpc>
                <a:spcPct val="150000"/>
              </a:lnSpc>
              <a:spcBef>
                <a:spcPts val="1000"/>
              </a:spcBef>
              <a:defRPr sz="2200"/>
            </a:pPr>
            <a:r>
              <a:rPr dirty="0" err="1"/>
              <a:t>Έθετε</a:t>
            </a:r>
            <a:r>
              <a:rPr dirty="0"/>
              <a:t> </a:t>
            </a:r>
            <a:r>
              <a:rPr dirty="0" err="1"/>
              <a:t>υ</a:t>
            </a:r>
            <a:r>
              <a:rPr dirty="0" err="1">
                <a:solidFill>
                  <a:srgbClr val="0433FF"/>
                </a:solidFill>
              </a:rPr>
              <a:t>ψηλούς</a:t>
            </a:r>
            <a:r>
              <a:rPr dirty="0">
                <a:solidFill>
                  <a:srgbClr val="0433FF"/>
                </a:solidFill>
              </a:rPr>
              <a:t> </a:t>
            </a:r>
            <a:r>
              <a:rPr dirty="0" err="1">
                <a:solidFill>
                  <a:srgbClr val="0433FF"/>
                </a:solidFill>
              </a:rPr>
              <a:t>δ</a:t>
            </a:r>
            <a:r>
              <a:rPr dirty="0">
                <a:solidFill>
                  <a:srgbClr val="0433FF"/>
                </a:solidFill>
              </a:rPr>
              <a:t>α</a:t>
            </a:r>
            <a:r>
              <a:rPr dirty="0" err="1">
                <a:solidFill>
                  <a:srgbClr val="0433FF"/>
                </a:solidFill>
              </a:rPr>
              <a:t>σμούς</a:t>
            </a:r>
            <a:r>
              <a:rPr dirty="0">
                <a:solidFill>
                  <a:srgbClr val="0433FF"/>
                </a:solidFill>
              </a:rPr>
              <a:t> </a:t>
            </a:r>
            <a:r>
              <a:rPr dirty="0" err="1">
                <a:solidFill>
                  <a:srgbClr val="0433FF"/>
                </a:solidFill>
              </a:rPr>
              <a:t>γι</a:t>
            </a:r>
            <a:r>
              <a:rPr dirty="0">
                <a:solidFill>
                  <a:srgbClr val="0433FF"/>
                </a:solidFill>
              </a:rPr>
              <a:t>α </a:t>
            </a:r>
            <a:r>
              <a:rPr dirty="0" err="1">
                <a:solidFill>
                  <a:srgbClr val="0433FF"/>
                </a:solidFill>
              </a:rPr>
              <a:t>τους</a:t>
            </a:r>
            <a:r>
              <a:rPr dirty="0">
                <a:solidFill>
                  <a:srgbClr val="0433FF"/>
                </a:solidFill>
              </a:rPr>
              <a:t> </a:t>
            </a:r>
            <a:r>
              <a:rPr dirty="0" err="1">
                <a:solidFill>
                  <a:srgbClr val="0433FF"/>
                </a:solidFill>
              </a:rPr>
              <a:t>κ</a:t>
            </a:r>
            <a:r>
              <a:rPr dirty="0">
                <a:solidFill>
                  <a:srgbClr val="0433FF"/>
                </a:solidFill>
              </a:rPr>
              <a:t>α</a:t>
            </a:r>
            <a:r>
              <a:rPr dirty="0" err="1">
                <a:solidFill>
                  <a:srgbClr val="0433FF"/>
                </a:solidFill>
              </a:rPr>
              <a:t>τ</a:t>
            </a:r>
            <a:r>
              <a:rPr dirty="0">
                <a:solidFill>
                  <a:srgbClr val="0433FF"/>
                </a:solidFill>
              </a:rPr>
              <a:t>α</a:t>
            </a:r>
            <a:r>
              <a:rPr dirty="0" err="1">
                <a:solidFill>
                  <a:srgbClr val="0433FF"/>
                </a:solidFill>
              </a:rPr>
              <a:t>ν</a:t>
            </a:r>
            <a:r>
              <a:rPr dirty="0">
                <a:solidFill>
                  <a:srgbClr val="0433FF"/>
                </a:solidFill>
              </a:rPr>
              <a:t>α</a:t>
            </a:r>
            <a:r>
              <a:rPr dirty="0" err="1">
                <a:solidFill>
                  <a:srgbClr val="0433FF"/>
                </a:solidFill>
              </a:rPr>
              <a:t>λωτές</a:t>
            </a:r>
            <a:r>
              <a:rPr dirty="0"/>
              <a:t>, α</a:t>
            </a:r>
            <a:r>
              <a:rPr dirty="0" err="1"/>
              <a:t>λλά</a:t>
            </a:r>
            <a:r>
              <a:rPr dirty="0"/>
              <a:t> </a:t>
            </a:r>
            <a:r>
              <a:rPr dirty="0" err="1"/>
              <a:t>κ</a:t>
            </a:r>
            <a:r>
              <a:rPr dirty="0"/>
              <a:t>α</a:t>
            </a:r>
            <a:r>
              <a:rPr dirty="0" err="1"/>
              <a:t>ι</a:t>
            </a:r>
            <a:r>
              <a:rPr dirty="0"/>
              <a:t> </a:t>
            </a:r>
            <a:r>
              <a:rPr dirty="0" err="1"/>
              <a:t>γι</a:t>
            </a:r>
            <a:r>
              <a:rPr dirty="0"/>
              <a:t>α </a:t>
            </a:r>
            <a:r>
              <a:rPr dirty="0" err="1"/>
              <a:t>τις</a:t>
            </a:r>
            <a:r>
              <a:rPr dirty="0"/>
              <a:t> </a:t>
            </a:r>
            <a:r>
              <a:rPr dirty="0" err="1"/>
              <a:t>ε</a:t>
            </a:r>
            <a:r>
              <a:rPr dirty="0"/>
              <a:t>π</a:t>
            </a:r>
            <a:r>
              <a:rPr dirty="0" err="1"/>
              <a:t>ιχειρήσεις</a:t>
            </a:r>
            <a:r>
              <a:rPr dirty="0"/>
              <a:t> π</a:t>
            </a:r>
            <a:r>
              <a:rPr dirty="0" err="1"/>
              <a:t>ου</a:t>
            </a:r>
            <a:r>
              <a:rPr dirty="0"/>
              <a:t> </a:t>
            </a:r>
            <a:r>
              <a:rPr dirty="0" err="1"/>
              <a:t>έ</a:t>
            </a:r>
            <a:r>
              <a:rPr dirty="0"/>
              <a:t>π</a:t>
            </a:r>
            <a:r>
              <a:rPr dirty="0" err="1"/>
              <a:t>ρε</a:t>
            </a:r>
            <a:r>
              <a:rPr dirty="0"/>
              <a:t>π</a:t>
            </a:r>
            <a:r>
              <a:rPr dirty="0" err="1"/>
              <a:t>ε</a:t>
            </a:r>
            <a:r>
              <a:rPr dirty="0"/>
              <a:t> </a:t>
            </a:r>
            <a:r>
              <a:rPr dirty="0" err="1"/>
              <a:t>ν</a:t>
            </a:r>
            <a:r>
              <a:rPr dirty="0"/>
              <a:t>α α</a:t>
            </a:r>
            <a:r>
              <a:rPr dirty="0" err="1"/>
              <a:t>γοράσουν</a:t>
            </a:r>
            <a:r>
              <a:rPr dirty="0"/>
              <a:t> </a:t>
            </a:r>
            <a:r>
              <a:rPr dirty="0" err="1"/>
              <a:t>εισ</a:t>
            </a:r>
            <a:r>
              <a:rPr dirty="0"/>
              <a:t>α</a:t>
            </a:r>
            <a:r>
              <a:rPr dirty="0" err="1"/>
              <a:t>γόμενες</a:t>
            </a:r>
            <a:r>
              <a:rPr dirty="0"/>
              <a:t> </a:t>
            </a:r>
            <a:r>
              <a:rPr dirty="0" err="1"/>
              <a:t>εισροές</a:t>
            </a:r>
            <a:r>
              <a:rPr dirty="0"/>
              <a:t> </a:t>
            </a:r>
            <a:r>
              <a:rPr dirty="0" err="1"/>
              <a:t>γι</a:t>
            </a:r>
            <a:r>
              <a:rPr dirty="0"/>
              <a:t>α </a:t>
            </a:r>
            <a:r>
              <a:rPr dirty="0" err="1"/>
              <a:t>τ</a:t>
            </a:r>
            <a:r>
              <a:rPr dirty="0"/>
              <a:t>α π</a:t>
            </a:r>
            <a:r>
              <a:rPr dirty="0" err="1"/>
              <a:t>ροϊόντ</a:t>
            </a:r>
            <a:r>
              <a:rPr dirty="0"/>
              <a:t>α </a:t>
            </a:r>
            <a:r>
              <a:rPr dirty="0" err="1"/>
              <a:t>τους</a:t>
            </a:r>
            <a:r>
              <a:rPr dirty="0"/>
              <a:t>.</a:t>
            </a:r>
          </a:p>
          <a:p>
            <a:pPr lvl="1">
              <a:lnSpc>
                <a:spcPct val="150000"/>
              </a:lnSpc>
              <a:spcBef>
                <a:spcPts val="1000"/>
              </a:spcBef>
              <a:defRPr sz="2200"/>
            </a:pPr>
            <a:r>
              <a:rPr dirty="0" err="1">
                <a:solidFill>
                  <a:srgbClr val="0433FF"/>
                </a:solidFill>
              </a:rPr>
              <a:t>Προήγε</a:t>
            </a:r>
            <a:r>
              <a:rPr dirty="0">
                <a:solidFill>
                  <a:srgbClr val="0433FF"/>
                </a:solidFill>
              </a:rPr>
              <a:t> </a:t>
            </a:r>
            <a:r>
              <a:rPr dirty="0" err="1">
                <a:solidFill>
                  <a:srgbClr val="0433FF"/>
                </a:solidFill>
              </a:rPr>
              <a:t>τους</a:t>
            </a:r>
            <a:r>
              <a:rPr dirty="0">
                <a:solidFill>
                  <a:srgbClr val="0433FF"/>
                </a:solidFill>
              </a:rPr>
              <a:t> α</a:t>
            </a:r>
            <a:r>
              <a:rPr dirty="0" err="1">
                <a:solidFill>
                  <a:srgbClr val="0433FF"/>
                </a:solidFill>
              </a:rPr>
              <a:t>ν</a:t>
            </a:r>
            <a:r>
              <a:rPr dirty="0">
                <a:solidFill>
                  <a:srgbClr val="0433FF"/>
                </a:solidFill>
              </a:rPr>
              <a:t>απ</a:t>
            </a:r>
            <a:r>
              <a:rPr dirty="0" err="1">
                <a:solidFill>
                  <a:srgbClr val="0433FF"/>
                </a:solidFill>
              </a:rPr>
              <a:t>οτελεσμ</a:t>
            </a:r>
            <a:r>
              <a:rPr dirty="0">
                <a:solidFill>
                  <a:srgbClr val="0433FF"/>
                </a:solidFill>
              </a:rPr>
              <a:t>α</a:t>
            </a:r>
            <a:r>
              <a:rPr dirty="0" err="1">
                <a:solidFill>
                  <a:srgbClr val="0433FF"/>
                </a:solidFill>
              </a:rPr>
              <a:t>τικά</a:t>
            </a:r>
            <a:r>
              <a:rPr dirty="0">
                <a:solidFill>
                  <a:srgbClr val="0433FF"/>
                </a:solidFill>
              </a:rPr>
              <a:t> </a:t>
            </a:r>
            <a:r>
              <a:rPr dirty="0" err="1">
                <a:solidFill>
                  <a:srgbClr val="0433FF"/>
                </a:solidFill>
              </a:rPr>
              <a:t>μικρούς</a:t>
            </a:r>
            <a:r>
              <a:rPr dirty="0">
                <a:solidFill>
                  <a:srgbClr val="0433FF"/>
                </a:solidFill>
              </a:rPr>
              <a:t> </a:t>
            </a:r>
            <a:r>
              <a:rPr dirty="0" err="1">
                <a:solidFill>
                  <a:srgbClr val="0433FF"/>
                </a:solidFill>
              </a:rPr>
              <a:t>κλάδους</a:t>
            </a:r>
            <a:r>
              <a:rPr dirty="0"/>
              <a:t>.</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28"/>
                                        </p:tgtEl>
                                        <p:attrNameLst>
                                          <p:attrName>style.visibility</p:attrName>
                                        </p:attrNameLst>
                                      </p:cBhvr>
                                      <p:to>
                                        <p:strVal val="visible"/>
                                      </p:to>
                                    </p:set>
                                    <p:animEffect transition="in" filter="strips(upLeft)">
                                      <p:cBhvr>
                                        <p:cTn id="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31" name="Απελευθέρωση εμπορίου"/>
          <p:cNvSpPr txBox="1">
            <a:spLocks noGrp="1"/>
          </p:cNvSpPr>
          <p:nvPr>
            <p:ph type="title"/>
          </p:nvPr>
        </p:nvSpPr>
        <p:spPr>
          <a:xfrm>
            <a:off x="939800" y="0"/>
            <a:ext cx="7856538" cy="891283"/>
          </a:xfrm>
          <a:prstGeom prst="rect">
            <a:avLst/>
          </a:prstGeom>
        </p:spPr>
        <p:txBody>
          <a:bodyPr/>
          <a:lstStyle/>
          <a:p>
            <a:r>
              <a:rPr sz="3200" b="1" dirty="0" err="1"/>
              <a:t>Α</a:t>
            </a:r>
            <a:r>
              <a:rPr sz="3200" b="1" dirty="0"/>
              <a:t>π</a:t>
            </a:r>
            <a:r>
              <a:rPr sz="3200" b="1" dirty="0" err="1"/>
              <a:t>ελευθέρωση</a:t>
            </a:r>
            <a:r>
              <a:rPr sz="3200" b="1" dirty="0"/>
              <a:t> </a:t>
            </a:r>
            <a:r>
              <a:rPr sz="3200" b="1" dirty="0" err="1"/>
              <a:t>εμ</a:t>
            </a:r>
            <a:r>
              <a:rPr sz="3200" b="1" dirty="0"/>
              <a:t>π</a:t>
            </a:r>
            <a:r>
              <a:rPr sz="3200" b="1" dirty="0" err="1"/>
              <a:t>ορίου</a:t>
            </a:r>
            <a:endParaRPr sz="3200" b="1" dirty="0"/>
          </a:p>
        </p:txBody>
      </p:sp>
      <p:sp>
        <p:nvSpPr>
          <p:cNvPr id="132" name="Υπάρχουν ορισμένες ενδείξεις ότι οι χώρες με χαμηλό και μεσαίο εισόδημα που είχαν σχετικά ελεύθερο εμπόριο είχαν υψηλότερη οικονομική μεγέθυνση από τις χώρες που ακολουθούσαν την πολιτική της εκβιομηχάνισης μέσω της υποκατάστασης εισαγωγών.…"/>
          <p:cNvSpPr txBox="1">
            <a:spLocks noGrp="1"/>
          </p:cNvSpPr>
          <p:nvPr>
            <p:ph type="body" idx="1"/>
          </p:nvPr>
        </p:nvSpPr>
        <p:spPr>
          <a:xfrm>
            <a:off x="858837" y="1041149"/>
            <a:ext cx="8285163" cy="5747597"/>
          </a:xfrm>
          <a:prstGeom prst="rect">
            <a:avLst/>
          </a:prstGeom>
        </p:spPr>
        <p:txBody>
          <a:bodyPr>
            <a:normAutofit lnSpcReduction="10000"/>
          </a:bodyPr>
          <a:lstStyle/>
          <a:p>
            <a:pPr>
              <a:lnSpc>
                <a:spcPct val="150000"/>
              </a:lnSpc>
              <a:spcBef>
                <a:spcPts val="1400"/>
              </a:spcBef>
              <a:defRPr sz="2300"/>
            </a:pPr>
            <a:r>
              <a:rPr dirty="0" err="1"/>
              <a:t>Υ</a:t>
            </a:r>
            <a:r>
              <a:rPr dirty="0"/>
              <a:t>π</a:t>
            </a:r>
            <a:r>
              <a:rPr dirty="0" err="1"/>
              <a:t>άρχουν</a:t>
            </a:r>
            <a:r>
              <a:rPr dirty="0"/>
              <a:t> </a:t>
            </a:r>
            <a:r>
              <a:rPr dirty="0" err="1"/>
              <a:t>ορισμένες</a:t>
            </a:r>
            <a:r>
              <a:rPr dirty="0"/>
              <a:t> </a:t>
            </a:r>
            <a:r>
              <a:rPr dirty="0" err="1"/>
              <a:t>ενδείξεις</a:t>
            </a:r>
            <a:r>
              <a:rPr dirty="0"/>
              <a:t> </a:t>
            </a:r>
            <a:r>
              <a:rPr dirty="0" err="1"/>
              <a:t>ότι</a:t>
            </a:r>
            <a:r>
              <a:rPr dirty="0"/>
              <a:t> </a:t>
            </a:r>
            <a:r>
              <a:rPr dirty="0" err="1"/>
              <a:t>οι</a:t>
            </a:r>
            <a:r>
              <a:rPr dirty="0"/>
              <a:t> </a:t>
            </a:r>
            <a:r>
              <a:rPr dirty="0" err="1"/>
              <a:t>χώρες</a:t>
            </a:r>
            <a:r>
              <a:rPr dirty="0"/>
              <a:t> </a:t>
            </a:r>
            <a:r>
              <a:rPr dirty="0" err="1"/>
              <a:t>με</a:t>
            </a:r>
            <a:r>
              <a:rPr dirty="0"/>
              <a:t> </a:t>
            </a:r>
            <a:r>
              <a:rPr dirty="0" err="1"/>
              <a:t>χ</a:t>
            </a:r>
            <a:r>
              <a:rPr dirty="0"/>
              <a:t>α</a:t>
            </a:r>
            <a:r>
              <a:rPr dirty="0" err="1"/>
              <a:t>μηλό</a:t>
            </a:r>
            <a:r>
              <a:rPr dirty="0"/>
              <a:t> </a:t>
            </a:r>
            <a:r>
              <a:rPr dirty="0" err="1"/>
              <a:t>κ</a:t>
            </a:r>
            <a:r>
              <a:rPr dirty="0"/>
              <a:t>α</a:t>
            </a:r>
            <a:r>
              <a:rPr dirty="0" err="1"/>
              <a:t>ι</a:t>
            </a:r>
            <a:r>
              <a:rPr dirty="0"/>
              <a:t> </a:t>
            </a:r>
            <a:r>
              <a:rPr dirty="0" err="1"/>
              <a:t>μεσ</a:t>
            </a:r>
            <a:r>
              <a:rPr dirty="0"/>
              <a:t>α</a:t>
            </a:r>
            <a:r>
              <a:rPr dirty="0" err="1"/>
              <a:t>ίο</a:t>
            </a:r>
            <a:r>
              <a:rPr dirty="0"/>
              <a:t> </a:t>
            </a:r>
            <a:r>
              <a:rPr dirty="0" err="1"/>
              <a:t>εισόδημ</a:t>
            </a:r>
            <a:r>
              <a:rPr dirty="0"/>
              <a:t>α </a:t>
            </a:r>
            <a:r>
              <a:rPr dirty="0">
                <a:solidFill>
                  <a:srgbClr val="0433FF"/>
                </a:solidFill>
              </a:rPr>
              <a:t>π</a:t>
            </a:r>
            <a:r>
              <a:rPr dirty="0" err="1">
                <a:solidFill>
                  <a:srgbClr val="0433FF"/>
                </a:solidFill>
              </a:rPr>
              <a:t>ου</a:t>
            </a:r>
            <a:r>
              <a:rPr dirty="0">
                <a:solidFill>
                  <a:srgbClr val="0433FF"/>
                </a:solidFill>
              </a:rPr>
              <a:t> </a:t>
            </a:r>
            <a:r>
              <a:rPr dirty="0" err="1">
                <a:solidFill>
                  <a:srgbClr val="0433FF"/>
                </a:solidFill>
              </a:rPr>
              <a:t>είχ</a:t>
            </a:r>
            <a:r>
              <a:rPr dirty="0">
                <a:solidFill>
                  <a:srgbClr val="0433FF"/>
                </a:solidFill>
              </a:rPr>
              <a:t>α</a:t>
            </a:r>
            <a:r>
              <a:rPr dirty="0" err="1">
                <a:solidFill>
                  <a:srgbClr val="0433FF"/>
                </a:solidFill>
              </a:rPr>
              <a:t>ν</a:t>
            </a:r>
            <a:r>
              <a:rPr dirty="0">
                <a:solidFill>
                  <a:srgbClr val="0433FF"/>
                </a:solidFill>
              </a:rPr>
              <a:t> </a:t>
            </a:r>
            <a:r>
              <a:rPr dirty="0" err="1">
                <a:solidFill>
                  <a:srgbClr val="0433FF"/>
                </a:solidFill>
              </a:rPr>
              <a:t>σχετικά</a:t>
            </a:r>
            <a:r>
              <a:rPr dirty="0">
                <a:solidFill>
                  <a:srgbClr val="0433FF"/>
                </a:solidFill>
              </a:rPr>
              <a:t> </a:t>
            </a:r>
            <a:r>
              <a:rPr dirty="0" err="1">
                <a:solidFill>
                  <a:srgbClr val="0433FF"/>
                </a:solidFill>
              </a:rPr>
              <a:t>ελεύθερο</a:t>
            </a:r>
            <a:r>
              <a:rPr dirty="0">
                <a:solidFill>
                  <a:srgbClr val="0433FF"/>
                </a:solidFill>
              </a:rPr>
              <a:t> </a:t>
            </a:r>
            <a:r>
              <a:rPr dirty="0" err="1">
                <a:solidFill>
                  <a:srgbClr val="0433FF"/>
                </a:solidFill>
              </a:rPr>
              <a:t>εμ</a:t>
            </a:r>
            <a:r>
              <a:rPr dirty="0">
                <a:solidFill>
                  <a:srgbClr val="0433FF"/>
                </a:solidFill>
              </a:rPr>
              <a:t>π</a:t>
            </a:r>
            <a:r>
              <a:rPr dirty="0" err="1">
                <a:solidFill>
                  <a:srgbClr val="0433FF"/>
                </a:solidFill>
              </a:rPr>
              <a:t>όριο</a:t>
            </a:r>
            <a:r>
              <a:rPr dirty="0">
                <a:solidFill>
                  <a:srgbClr val="0433FF"/>
                </a:solidFill>
              </a:rPr>
              <a:t> </a:t>
            </a:r>
            <a:r>
              <a:rPr dirty="0" err="1">
                <a:solidFill>
                  <a:srgbClr val="0433FF"/>
                </a:solidFill>
              </a:rPr>
              <a:t>είχ</a:t>
            </a:r>
            <a:r>
              <a:rPr dirty="0">
                <a:solidFill>
                  <a:srgbClr val="0433FF"/>
                </a:solidFill>
              </a:rPr>
              <a:t>α</a:t>
            </a:r>
            <a:r>
              <a:rPr dirty="0" err="1">
                <a:solidFill>
                  <a:srgbClr val="0433FF"/>
                </a:solidFill>
              </a:rPr>
              <a:t>ν</a:t>
            </a:r>
            <a:r>
              <a:rPr dirty="0">
                <a:solidFill>
                  <a:srgbClr val="0433FF"/>
                </a:solidFill>
              </a:rPr>
              <a:t> </a:t>
            </a:r>
            <a:r>
              <a:rPr dirty="0" err="1">
                <a:solidFill>
                  <a:srgbClr val="0433FF"/>
                </a:solidFill>
              </a:rPr>
              <a:t>υψηλότερη</a:t>
            </a:r>
            <a:r>
              <a:rPr dirty="0">
                <a:solidFill>
                  <a:srgbClr val="0433FF"/>
                </a:solidFill>
              </a:rPr>
              <a:t> </a:t>
            </a:r>
            <a:r>
              <a:rPr dirty="0" err="1">
                <a:solidFill>
                  <a:srgbClr val="0433FF"/>
                </a:solidFill>
              </a:rPr>
              <a:t>οικονομική</a:t>
            </a:r>
            <a:r>
              <a:rPr dirty="0">
                <a:solidFill>
                  <a:srgbClr val="0433FF"/>
                </a:solidFill>
              </a:rPr>
              <a:t> </a:t>
            </a:r>
            <a:r>
              <a:rPr dirty="0" err="1">
                <a:solidFill>
                  <a:srgbClr val="0433FF"/>
                </a:solidFill>
              </a:rPr>
              <a:t>μεγέθυνση</a:t>
            </a:r>
            <a:r>
              <a:rPr dirty="0"/>
              <a:t> απ</a:t>
            </a:r>
            <a:r>
              <a:rPr dirty="0" err="1"/>
              <a:t>ό</a:t>
            </a:r>
            <a:r>
              <a:rPr dirty="0"/>
              <a:t> </a:t>
            </a:r>
            <a:r>
              <a:rPr dirty="0" err="1"/>
              <a:t>τις</a:t>
            </a:r>
            <a:r>
              <a:rPr dirty="0"/>
              <a:t> </a:t>
            </a:r>
            <a:r>
              <a:rPr dirty="0" err="1"/>
              <a:t>χώρες</a:t>
            </a:r>
            <a:r>
              <a:rPr dirty="0"/>
              <a:t> π</a:t>
            </a:r>
            <a:r>
              <a:rPr dirty="0" err="1"/>
              <a:t>ου</a:t>
            </a:r>
            <a:r>
              <a:rPr dirty="0"/>
              <a:t> α</a:t>
            </a:r>
            <a:r>
              <a:rPr dirty="0" err="1"/>
              <a:t>κολουθούσ</a:t>
            </a:r>
            <a:r>
              <a:rPr dirty="0"/>
              <a:t>α</a:t>
            </a:r>
            <a:r>
              <a:rPr dirty="0" err="1"/>
              <a:t>ν</a:t>
            </a:r>
            <a:r>
              <a:rPr dirty="0"/>
              <a:t> </a:t>
            </a:r>
            <a:r>
              <a:rPr dirty="0" err="1"/>
              <a:t>την</a:t>
            </a:r>
            <a:r>
              <a:rPr dirty="0"/>
              <a:t> π</a:t>
            </a:r>
            <a:r>
              <a:rPr dirty="0" err="1"/>
              <a:t>ολιτική</a:t>
            </a:r>
            <a:r>
              <a:rPr dirty="0"/>
              <a:t> </a:t>
            </a:r>
            <a:r>
              <a:rPr dirty="0" err="1"/>
              <a:t>της</a:t>
            </a:r>
            <a:r>
              <a:rPr dirty="0"/>
              <a:t> </a:t>
            </a:r>
            <a:r>
              <a:rPr dirty="0" err="1"/>
              <a:t>εκ</a:t>
            </a:r>
            <a:r>
              <a:rPr dirty="0"/>
              <a:t>β</a:t>
            </a:r>
            <a:r>
              <a:rPr dirty="0" err="1"/>
              <a:t>ιομηχάνισης</a:t>
            </a:r>
            <a:r>
              <a:rPr dirty="0"/>
              <a:t> </a:t>
            </a:r>
            <a:r>
              <a:rPr dirty="0" err="1"/>
              <a:t>μέσω</a:t>
            </a:r>
            <a:r>
              <a:rPr dirty="0"/>
              <a:t> </a:t>
            </a:r>
            <a:r>
              <a:rPr dirty="0" err="1"/>
              <a:t>της</a:t>
            </a:r>
            <a:r>
              <a:rPr dirty="0"/>
              <a:t> </a:t>
            </a:r>
            <a:r>
              <a:rPr dirty="0" err="1"/>
              <a:t>υ</a:t>
            </a:r>
            <a:r>
              <a:rPr dirty="0"/>
              <a:t>π</a:t>
            </a:r>
            <a:r>
              <a:rPr dirty="0" err="1"/>
              <a:t>οκ</a:t>
            </a:r>
            <a:r>
              <a:rPr dirty="0"/>
              <a:t>α</a:t>
            </a:r>
            <a:r>
              <a:rPr dirty="0" err="1"/>
              <a:t>τάστ</a:t>
            </a:r>
            <a:r>
              <a:rPr dirty="0"/>
              <a:t>α</a:t>
            </a:r>
            <a:r>
              <a:rPr dirty="0" err="1"/>
              <a:t>σης</a:t>
            </a:r>
            <a:r>
              <a:rPr dirty="0"/>
              <a:t> </a:t>
            </a:r>
            <a:r>
              <a:rPr dirty="0" err="1"/>
              <a:t>εισ</a:t>
            </a:r>
            <a:r>
              <a:rPr dirty="0"/>
              <a:t>α</a:t>
            </a:r>
            <a:r>
              <a:rPr dirty="0" err="1"/>
              <a:t>γωγών</a:t>
            </a:r>
            <a:r>
              <a:rPr dirty="0"/>
              <a:t>.</a:t>
            </a:r>
          </a:p>
          <a:p>
            <a:pPr lvl="1">
              <a:lnSpc>
                <a:spcPct val="150000"/>
              </a:lnSpc>
              <a:defRPr sz="2300"/>
            </a:pPr>
            <a:r>
              <a:rPr dirty="0" err="1"/>
              <a:t>Αλλά</a:t>
            </a:r>
            <a:r>
              <a:rPr dirty="0"/>
              <a:t> α</a:t>
            </a:r>
            <a:r>
              <a:rPr dirty="0" err="1"/>
              <a:t>υτό</a:t>
            </a:r>
            <a:r>
              <a:rPr dirty="0"/>
              <a:t> </a:t>
            </a:r>
            <a:r>
              <a:rPr dirty="0" err="1"/>
              <a:t>το</a:t>
            </a:r>
            <a:r>
              <a:rPr dirty="0"/>
              <a:t> </a:t>
            </a:r>
            <a:r>
              <a:rPr dirty="0" err="1"/>
              <a:t>συμ</a:t>
            </a:r>
            <a:r>
              <a:rPr dirty="0"/>
              <a:t>π</a:t>
            </a:r>
            <a:r>
              <a:rPr dirty="0" err="1"/>
              <a:t>έρ</a:t>
            </a:r>
            <a:r>
              <a:rPr dirty="0"/>
              <a:t>α</a:t>
            </a:r>
            <a:r>
              <a:rPr dirty="0" err="1"/>
              <a:t>σμ</a:t>
            </a:r>
            <a:r>
              <a:rPr dirty="0"/>
              <a:t>α </a:t>
            </a:r>
            <a:r>
              <a:rPr dirty="0">
                <a:solidFill>
                  <a:srgbClr val="0433FF"/>
                </a:solidFill>
              </a:rPr>
              <a:t>απ</a:t>
            </a:r>
            <a:r>
              <a:rPr dirty="0" err="1">
                <a:solidFill>
                  <a:srgbClr val="0433FF"/>
                </a:solidFill>
              </a:rPr>
              <a:t>οτελεί</a:t>
            </a:r>
            <a:r>
              <a:rPr dirty="0">
                <a:solidFill>
                  <a:srgbClr val="0433FF"/>
                </a:solidFill>
              </a:rPr>
              <a:t> α</a:t>
            </a:r>
            <a:r>
              <a:rPr dirty="0" err="1">
                <a:solidFill>
                  <a:srgbClr val="0433FF"/>
                </a:solidFill>
              </a:rPr>
              <a:t>ντικείμενο</a:t>
            </a:r>
            <a:r>
              <a:rPr dirty="0">
                <a:solidFill>
                  <a:srgbClr val="0433FF"/>
                </a:solidFill>
              </a:rPr>
              <a:t> α</a:t>
            </a:r>
            <a:r>
              <a:rPr dirty="0" err="1">
                <a:solidFill>
                  <a:srgbClr val="0433FF"/>
                </a:solidFill>
              </a:rPr>
              <a:t>ντι</a:t>
            </a:r>
            <a:r>
              <a:rPr dirty="0">
                <a:solidFill>
                  <a:srgbClr val="0433FF"/>
                </a:solidFill>
              </a:rPr>
              <a:t>πα</a:t>
            </a:r>
            <a:r>
              <a:rPr dirty="0" err="1">
                <a:solidFill>
                  <a:srgbClr val="0433FF"/>
                </a:solidFill>
              </a:rPr>
              <a:t>ράθεσης</a:t>
            </a:r>
            <a:r>
              <a:rPr dirty="0"/>
              <a:t>.</a:t>
            </a:r>
          </a:p>
          <a:p>
            <a:pPr>
              <a:lnSpc>
                <a:spcPct val="150000"/>
              </a:lnSpc>
              <a:spcBef>
                <a:spcPts val="1400"/>
              </a:spcBef>
              <a:defRPr sz="2300"/>
            </a:pPr>
            <a:r>
              <a:rPr dirty="0" err="1"/>
              <a:t>Ωστόσο</a:t>
            </a:r>
            <a:r>
              <a:rPr dirty="0"/>
              <a:t>, </a:t>
            </a:r>
            <a:r>
              <a:rPr dirty="0" err="1"/>
              <a:t>μέχρι</a:t>
            </a:r>
            <a:r>
              <a:rPr dirty="0"/>
              <a:t> </a:t>
            </a:r>
            <a:r>
              <a:rPr dirty="0" err="1"/>
              <a:t>τ</a:t>
            </a:r>
            <a:r>
              <a:rPr dirty="0"/>
              <a:t>α </a:t>
            </a:r>
            <a:r>
              <a:rPr dirty="0" err="1"/>
              <a:t>μέσ</a:t>
            </a:r>
            <a:r>
              <a:rPr dirty="0"/>
              <a:t>α </a:t>
            </a:r>
            <a:r>
              <a:rPr dirty="0" err="1"/>
              <a:t>της</a:t>
            </a:r>
            <a:r>
              <a:rPr dirty="0"/>
              <a:t> </a:t>
            </a:r>
            <a:r>
              <a:rPr dirty="0" err="1"/>
              <a:t>δεκ</a:t>
            </a:r>
            <a:r>
              <a:rPr dirty="0"/>
              <a:t>α</a:t>
            </a:r>
            <a:r>
              <a:rPr dirty="0" err="1"/>
              <a:t>ετί</a:t>
            </a:r>
            <a:r>
              <a:rPr dirty="0"/>
              <a:t>α</a:t>
            </a:r>
            <a:r>
              <a:rPr dirty="0" err="1"/>
              <a:t>ς</a:t>
            </a:r>
            <a:r>
              <a:rPr dirty="0"/>
              <a:t> </a:t>
            </a:r>
            <a:r>
              <a:rPr dirty="0" err="1"/>
              <a:t>του</a:t>
            </a:r>
            <a:r>
              <a:rPr dirty="0"/>
              <a:t> 1980 π</a:t>
            </a:r>
            <a:r>
              <a:rPr dirty="0" err="1"/>
              <a:t>ολλές</a:t>
            </a:r>
            <a:r>
              <a:rPr dirty="0"/>
              <a:t> </a:t>
            </a:r>
            <a:r>
              <a:rPr dirty="0" err="1"/>
              <a:t>κυ</a:t>
            </a:r>
            <a:r>
              <a:rPr dirty="0"/>
              <a:t>β</a:t>
            </a:r>
            <a:r>
              <a:rPr dirty="0" err="1"/>
              <a:t>ερνήσεις</a:t>
            </a:r>
            <a:r>
              <a:rPr dirty="0"/>
              <a:t> </a:t>
            </a:r>
            <a:r>
              <a:rPr dirty="0" err="1"/>
              <a:t>έχ</a:t>
            </a:r>
            <a:r>
              <a:rPr dirty="0"/>
              <a:t>α</a:t>
            </a:r>
            <a:r>
              <a:rPr dirty="0" err="1"/>
              <a:t>σ</a:t>
            </a:r>
            <a:r>
              <a:rPr dirty="0"/>
              <a:t>α</a:t>
            </a:r>
            <a:r>
              <a:rPr dirty="0" err="1"/>
              <a:t>ν</a:t>
            </a:r>
            <a:r>
              <a:rPr dirty="0"/>
              <a:t> </a:t>
            </a:r>
            <a:r>
              <a:rPr dirty="0" err="1"/>
              <a:t>την</a:t>
            </a:r>
            <a:r>
              <a:rPr dirty="0"/>
              <a:t> π</a:t>
            </a:r>
            <a:r>
              <a:rPr dirty="0" err="1"/>
              <a:t>ίστη</a:t>
            </a:r>
            <a:r>
              <a:rPr dirty="0"/>
              <a:t> </a:t>
            </a:r>
            <a:r>
              <a:rPr dirty="0" err="1"/>
              <a:t>τους</a:t>
            </a:r>
            <a:r>
              <a:rPr dirty="0"/>
              <a:t> </a:t>
            </a:r>
            <a:r>
              <a:rPr dirty="0" err="1"/>
              <a:t>στην</a:t>
            </a:r>
            <a:r>
              <a:rPr dirty="0"/>
              <a:t> </a:t>
            </a:r>
            <a:r>
              <a:rPr dirty="0" err="1"/>
              <a:t>εκ</a:t>
            </a:r>
            <a:r>
              <a:rPr dirty="0"/>
              <a:t>β</a:t>
            </a:r>
            <a:r>
              <a:rPr dirty="0" err="1"/>
              <a:t>ιομηχάνιση</a:t>
            </a:r>
            <a:r>
              <a:rPr dirty="0"/>
              <a:t> </a:t>
            </a:r>
            <a:r>
              <a:rPr dirty="0" err="1"/>
              <a:t>μέσω</a:t>
            </a:r>
            <a:r>
              <a:rPr dirty="0"/>
              <a:t> </a:t>
            </a:r>
            <a:r>
              <a:rPr dirty="0" err="1"/>
              <a:t>της</a:t>
            </a:r>
            <a:r>
              <a:rPr dirty="0"/>
              <a:t> </a:t>
            </a:r>
            <a:r>
              <a:rPr dirty="0" err="1"/>
              <a:t>υ</a:t>
            </a:r>
            <a:r>
              <a:rPr dirty="0"/>
              <a:t>π</a:t>
            </a:r>
            <a:r>
              <a:rPr dirty="0" err="1"/>
              <a:t>οκ</a:t>
            </a:r>
            <a:r>
              <a:rPr dirty="0"/>
              <a:t>α</a:t>
            </a:r>
            <a:r>
              <a:rPr dirty="0" err="1"/>
              <a:t>τάστ</a:t>
            </a:r>
            <a:r>
              <a:rPr dirty="0"/>
              <a:t>α</a:t>
            </a:r>
            <a:r>
              <a:rPr dirty="0" err="1"/>
              <a:t>σης</a:t>
            </a:r>
            <a:r>
              <a:rPr dirty="0"/>
              <a:t> </a:t>
            </a:r>
            <a:r>
              <a:rPr dirty="0" err="1"/>
              <a:t>εισ</a:t>
            </a:r>
            <a:r>
              <a:rPr dirty="0"/>
              <a:t>α</a:t>
            </a:r>
            <a:r>
              <a:rPr dirty="0" err="1"/>
              <a:t>γωγών</a:t>
            </a:r>
            <a:r>
              <a:rPr dirty="0"/>
              <a:t> </a:t>
            </a:r>
            <a:r>
              <a:rPr dirty="0" err="1"/>
              <a:t>κ</a:t>
            </a:r>
            <a:r>
              <a:rPr dirty="0"/>
              <a:t>α</a:t>
            </a:r>
            <a:r>
              <a:rPr dirty="0" err="1"/>
              <a:t>ι</a:t>
            </a:r>
            <a:r>
              <a:rPr dirty="0"/>
              <a:t> </a:t>
            </a:r>
            <a:r>
              <a:rPr dirty="0" err="1"/>
              <a:t>άρχισ</a:t>
            </a:r>
            <a:r>
              <a:rPr dirty="0"/>
              <a:t>α</a:t>
            </a:r>
            <a:r>
              <a:rPr dirty="0" err="1"/>
              <a:t>ν</a:t>
            </a:r>
            <a:r>
              <a:rPr dirty="0"/>
              <a:t> </a:t>
            </a:r>
            <a:r>
              <a:rPr dirty="0" err="1"/>
              <a:t>ν</a:t>
            </a:r>
            <a:r>
              <a:rPr dirty="0"/>
              <a:t>α απ</a:t>
            </a:r>
            <a:r>
              <a:rPr dirty="0" err="1"/>
              <a:t>ελευθερώνουν</a:t>
            </a:r>
            <a:r>
              <a:rPr dirty="0"/>
              <a:t> </a:t>
            </a:r>
            <a:r>
              <a:rPr dirty="0" err="1"/>
              <a:t>το</a:t>
            </a:r>
            <a:r>
              <a:rPr dirty="0"/>
              <a:t> </a:t>
            </a:r>
            <a:r>
              <a:rPr dirty="0" err="1"/>
              <a:t>εμ</a:t>
            </a:r>
            <a:r>
              <a:rPr dirty="0"/>
              <a:t>π</a:t>
            </a:r>
            <a:r>
              <a:rPr dirty="0" err="1"/>
              <a:t>όριο</a:t>
            </a:r>
            <a:r>
              <a:rPr dirty="0"/>
              <a:t>.</a:t>
            </a:r>
            <a:r>
              <a:rPr lang="en-US" dirty="0"/>
              <a:t> </a:t>
            </a:r>
            <a:endParaRPr dirty="0"/>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32"/>
                                        </p:tgtEl>
                                        <p:attrNameLst>
                                          <p:attrName>style.visibility</p:attrName>
                                        </p:attrNameLst>
                                      </p:cBhvr>
                                      <p:to>
                                        <p:strVal val="visible"/>
                                      </p:to>
                                    </p:set>
                                    <p:animEffect transition="in" filter="strips(upLeft)">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1355" y="285406"/>
            <a:ext cx="8229600" cy="855332"/>
          </a:xfrm>
        </p:spPr>
        <p:txBody>
          <a:bodyPr/>
          <a:lstStyle/>
          <a:p>
            <a:r>
              <a:rPr lang="el-GR" dirty="0">
                <a:ea typeface="Verdana" panose="020B0604030504040204" pitchFamily="34" charset="0"/>
              </a:rPr>
              <a:t>Μαθησιακοί στόχοι</a:t>
            </a:r>
            <a:endParaRPr lang="en-US" dirty="0"/>
          </a:p>
        </p:txBody>
      </p:sp>
      <p:sp>
        <p:nvSpPr>
          <p:cNvPr id="4" name="Content Placeholder 3"/>
          <p:cNvSpPr>
            <a:spLocks noGrp="1"/>
          </p:cNvSpPr>
          <p:nvPr>
            <p:ph sz="quarter" idx="13"/>
          </p:nvPr>
        </p:nvSpPr>
        <p:spPr>
          <a:xfrm>
            <a:off x="828392" y="1213164"/>
            <a:ext cx="8229600" cy="5531668"/>
          </a:xfrm>
        </p:spPr>
        <p:txBody>
          <a:bodyPr/>
          <a:lstStyle/>
          <a:p>
            <a:pPr marL="342900" indent="-342900">
              <a:lnSpc>
                <a:spcPct val="150000"/>
              </a:lnSpc>
            </a:pPr>
            <a:r>
              <a:rPr lang="el-GR" sz="2200" dirty="0">
                <a:latin typeface="Arial (Body)"/>
                <a:ea typeface="Verdana" panose="020B0604030504040204" pitchFamily="34" charset="0"/>
                <a:cs typeface="Verdana" panose="020B0604030504040204" pitchFamily="34" charset="0"/>
              </a:rPr>
              <a:t>Να π</a:t>
            </a:r>
            <a:r>
              <a:rPr lang="el-GR" sz="2200" dirty="0">
                <a:latin typeface="Arial (Body)"/>
              </a:rPr>
              <a:t>εριγράψετε την ιστορική διαδρομή του προστατευτισμού στις αναπτυσσόμενες χώρες και να αναλύσετε τα επιχειρήματα της εκβιομηχάνισης μέσω υποκατάστασης των εισαγωγών και της νηπιακής βιομηχανίας.</a:t>
            </a:r>
            <a:endParaRPr lang="en-US" sz="2200" dirty="0">
              <a:latin typeface="Arial (Body)"/>
              <a:ea typeface="Verdana" panose="020B0604030504040204" pitchFamily="34" charset="0"/>
              <a:cs typeface="Verdana" panose="020B0604030504040204" pitchFamily="34" charset="0"/>
            </a:endParaRPr>
          </a:p>
          <a:p>
            <a:pPr marL="342900" indent="-342900">
              <a:lnSpc>
                <a:spcPct val="150000"/>
              </a:lnSpc>
            </a:pPr>
            <a:r>
              <a:rPr lang="el-GR" sz="2200" dirty="0">
                <a:latin typeface="Arial (Body)"/>
              </a:rPr>
              <a:t>Να συνοψίσετε τις βασικές ιδέες πίσω από τον οικονομικό δυαδισμό και τη σχέση του με το διεθνές εμπόριο.</a:t>
            </a:r>
            <a:endParaRPr lang="en-US" sz="2200" b="1" dirty="0">
              <a:solidFill>
                <a:srgbClr val="007FA3"/>
              </a:solidFill>
              <a:latin typeface="Arial (Body)"/>
              <a:ea typeface="Verdana" panose="020B0604030504040204" pitchFamily="34" charset="0"/>
              <a:cs typeface="Verdana" panose="020B0604030504040204" pitchFamily="34" charset="0"/>
            </a:endParaRPr>
          </a:p>
          <a:p>
            <a:pPr marL="342900" indent="-342900">
              <a:lnSpc>
                <a:spcPct val="150000"/>
              </a:lnSpc>
            </a:pPr>
            <a:r>
              <a:rPr lang="el-GR" sz="2200" dirty="0">
                <a:latin typeface="Arial (Body)"/>
              </a:rPr>
              <a:t>Να περιγράψετε την πρόσφατη οικονομική ιστορία των ασιατικών χωρών, όπως η Κίνα και η Ινδία, και να προσδιορίσετε τη σχέση ανάμεσα στη ραγδαία οικονομική τους μεγέθυνση και τη συμμετοχή τους στο διεθνές εμπόριο. </a:t>
            </a:r>
            <a:endParaRPr lang="en-US" sz="2200" dirty="0">
              <a:latin typeface="Arial (Body)"/>
            </a:endParaRPr>
          </a:p>
        </p:txBody>
      </p:sp>
    </p:spTree>
    <p:extLst>
      <p:ext uri="{BB962C8B-B14F-4D97-AF65-F5344CB8AC3E}">
        <p14:creationId xmlns:p14="http://schemas.microsoft.com/office/powerpoint/2010/main" val="170387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078" y="215371"/>
            <a:ext cx="7826721" cy="376157"/>
          </a:xfrm>
        </p:spPr>
        <p:txBody>
          <a:bodyPr/>
          <a:lstStyle/>
          <a:p>
            <a:r>
              <a:rPr lang="el-GR" altLang="en-US" sz="2400" dirty="0"/>
              <a:t>Επίπεδα δασμών στις αναπτυσσόμενες χώρες</a:t>
            </a:r>
            <a:endParaRPr lang="en-US" sz="2400" dirty="0"/>
          </a:p>
        </p:txBody>
      </p:sp>
      <p:pic>
        <p:nvPicPr>
          <p:cNvPr id="8" name="Content Placeholder 7"/>
          <p:cNvPicPr>
            <a:picLocks noGrp="1" noChangeAspect="1"/>
          </p:cNvPicPr>
          <p:nvPr>
            <p:ph sz="quarter" idx="13"/>
          </p:nvPr>
        </p:nvPicPr>
        <p:blipFill>
          <a:blip r:embed="rId3"/>
          <a:srcRect/>
          <a:stretch/>
        </p:blipFill>
        <p:spPr>
          <a:xfrm>
            <a:off x="1102784" y="652701"/>
            <a:ext cx="7498008" cy="3995911"/>
          </a:xfrm>
        </p:spPr>
      </p:pic>
      <p:sp>
        <p:nvSpPr>
          <p:cNvPr id="5" name="Content Placeholder 4"/>
          <p:cNvSpPr>
            <a:spLocks noGrp="1"/>
          </p:cNvSpPr>
          <p:nvPr>
            <p:ph sz="quarter" idx="14"/>
          </p:nvPr>
        </p:nvSpPr>
        <p:spPr>
          <a:xfrm>
            <a:off x="860078" y="4981699"/>
            <a:ext cx="8283922" cy="1601231"/>
          </a:xfrm>
        </p:spPr>
        <p:txBody>
          <a:bodyPr tIns="0" rIns="0" bIns="0">
            <a:normAutofit fontScale="92500" lnSpcReduction="20000"/>
          </a:bodyPr>
          <a:lstStyle/>
          <a:p>
            <a:pPr marL="285750" indent="-285750"/>
            <a:r>
              <a:rPr lang="el-GR" sz="1600" dirty="0">
                <a:latin typeface="Arial (Body)"/>
              </a:rPr>
              <a:t>Ένα μέτρο για την απομάκρυνση από την πολιτική της εκβιομηχάνισης μέσω υποκατάστασης των εισαγωγών είναι </a:t>
            </a:r>
            <a:r>
              <a:rPr lang="el-GR" sz="1600" dirty="0">
                <a:solidFill>
                  <a:srgbClr val="FF0000"/>
                </a:solidFill>
                <a:latin typeface="Arial (Body)"/>
              </a:rPr>
              <a:t>η μεγάλη πτώση του επιπέδου των δασμών </a:t>
            </a:r>
            <a:r>
              <a:rPr lang="el-GR" sz="1600" dirty="0">
                <a:latin typeface="Arial (Body)"/>
              </a:rPr>
              <a:t>που έχουν μειωθεί από έναν μέσο όρο που ήταν πάνω από 30% στις αρχές της δεκαετίας του 1980 σε </a:t>
            </a:r>
            <a:r>
              <a:rPr lang="el-GR" sz="1600" b="1" dirty="0">
                <a:latin typeface="Arial (Body)"/>
              </a:rPr>
              <a:t>μόνο 10% σήμερα</a:t>
            </a:r>
            <a:r>
              <a:rPr lang="el-GR" sz="1600" dirty="0">
                <a:latin typeface="Arial (Body)"/>
              </a:rPr>
              <a:t>. </a:t>
            </a:r>
            <a:endParaRPr lang="en-US" sz="1600" dirty="0">
              <a:latin typeface="Arial (Body)"/>
            </a:endParaRPr>
          </a:p>
          <a:p>
            <a:pPr marL="285750" indent="-285750"/>
            <a:r>
              <a:rPr lang="el-GR" sz="1600" dirty="0">
                <a:latin typeface="Arial (Body)"/>
              </a:rPr>
              <a:t>Χώρες που κάποτε στηρίζονταν πολύ στην πολιτική της εκβιομηχάνισης μέσω υποκατάστασης των εισαγωγών, όπως η </a:t>
            </a:r>
            <a:r>
              <a:rPr lang="el-GR" sz="1600" b="1" dirty="0">
                <a:latin typeface="Arial (Body)"/>
              </a:rPr>
              <a:t>Ινδία και η Βραζιλία</a:t>
            </a:r>
            <a:r>
              <a:rPr lang="el-GR" sz="1600" dirty="0">
                <a:latin typeface="Arial (Body)"/>
              </a:rPr>
              <a:t>, έχουν προβεί στις μεγαλύτερες μειώσεις δασμών.</a:t>
            </a:r>
            <a:endParaRPr lang="en-US" sz="1600" dirty="0">
              <a:latin typeface="Arial (Body)"/>
            </a:endParaRPr>
          </a:p>
          <a:p>
            <a:pPr marL="0" indent="0">
              <a:buNone/>
            </a:pPr>
            <a:r>
              <a:rPr lang="el-GR" sz="1500" b="1" dirty="0">
                <a:latin typeface="Arial (Body)"/>
              </a:rPr>
              <a:t>Πηγή</a:t>
            </a:r>
            <a:r>
              <a:rPr lang="en-US" sz="1500" b="1" dirty="0">
                <a:latin typeface="Arial (Body)"/>
              </a:rPr>
              <a:t>: </a:t>
            </a:r>
            <a:r>
              <a:rPr lang="en-US" sz="1500" dirty="0">
                <a:latin typeface="Arial (Body)"/>
              </a:rPr>
              <a:t>World Bank.</a:t>
            </a:r>
          </a:p>
        </p:txBody>
      </p:sp>
    </p:spTree>
    <p:extLst>
      <p:ext uri="{BB962C8B-B14F-4D97-AF65-F5344CB8AC3E}">
        <p14:creationId xmlns:p14="http://schemas.microsoft.com/office/powerpoint/2010/main" val="30196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35" name="Πίνακας 10-3: Πραγματικοί βαθμοί προστατευτισμού της μεταποίησης στην Ινδία και τη Βραζιλία"/>
          <p:cNvSpPr txBox="1">
            <a:spLocks noGrp="1"/>
          </p:cNvSpPr>
          <p:nvPr>
            <p:ph type="title"/>
          </p:nvPr>
        </p:nvSpPr>
        <p:spPr>
          <a:xfrm>
            <a:off x="939800" y="0"/>
            <a:ext cx="7856538" cy="1204111"/>
          </a:xfrm>
          <a:prstGeom prst="rect">
            <a:avLst/>
          </a:prstGeom>
        </p:spPr>
        <p:txBody>
          <a:bodyPr/>
          <a:lstStyle/>
          <a:p>
            <a:r>
              <a:rPr sz="2800" b="1" dirty="0" err="1"/>
              <a:t>Πρ</a:t>
            </a:r>
            <a:r>
              <a:rPr sz="2800" b="1" dirty="0"/>
              <a:t>α</a:t>
            </a:r>
            <a:r>
              <a:rPr sz="2800" b="1" dirty="0" err="1"/>
              <a:t>γμ</a:t>
            </a:r>
            <a:r>
              <a:rPr sz="2800" b="1" dirty="0"/>
              <a:t>α</a:t>
            </a:r>
            <a:r>
              <a:rPr sz="2800" b="1" dirty="0" err="1"/>
              <a:t>τικοί</a:t>
            </a:r>
            <a:r>
              <a:rPr sz="2800" b="1" dirty="0"/>
              <a:t> βα</a:t>
            </a:r>
            <a:r>
              <a:rPr sz="2800" b="1" dirty="0" err="1"/>
              <a:t>θμοί</a:t>
            </a:r>
            <a:r>
              <a:rPr sz="2800" b="1" dirty="0"/>
              <a:t> π</a:t>
            </a:r>
            <a:r>
              <a:rPr sz="2800" b="1" dirty="0" err="1"/>
              <a:t>ροστ</a:t>
            </a:r>
            <a:r>
              <a:rPr sz="2800" b="1" dirty="0"/>
              <a:t>α</a:t>
            </a:r>
            <a:r>
              <a:rPr sz="2800" b="1" dirty="0" err="1"/>
              <a:t>τευτισμού</a:t>
            </a:r>
            <a:r>
              <a:rPr sz="2800" b="1" dirty="0"/>
              <a:t> </a:t>
            </a:r>
            <a:r>
              <a:rPr sz="2800" b="1" dirty="0" err="1"/>
              <a:t>της</a:t>
            </a:r>
            <a:r>
              <a:rPr sz="2800" b="1" dirty="0"/>
              <a:t> </a:t>
            </a:r>
            <a:r>
              <a:rPr sz="2800" b="1" dirty="0" err="1"/>
              <a:t>μετ</a:t>
            </a:r>
            <a:r>
              <a:rPr sz="2800" b="1" dirty="0"/>
              <a:t>απ</a:t>
            </a:r>
            <a:r>
              <a:rPr sz="2800" b="1" dirty="0" err="1"/>
              <a:t>οίησης</a:t>
            </a:r>
            <a:r>
              <a:rPr sz="2800" b="1" dirty="0"/>
              <a:t> </a:t>
            </a:r>
            <a:r>
              <a:rPr sz="2800" b="1" dirty="0" err="1"/>
              <a:t>στην</a:t>
            </a:r>
            <a:r>
              <a:rPr sz="2800" b="1" dirty="0"/>
              <a:t> </a:t>
            </a:r>
            <a:r>
              <a:rPr sz="2800" b="1" dirty="0" err="1"/>
              <a:t>Ινδί</a:t>
            </a:r>
            <a:r>
              <a:rPr sz="2800" b="1" dirty="0"/>
              <a:t>α </a:t>
            </a:r>
            <a:r>
              <a:rPr sz="2800" b="1" dirty="0" err="1"/>
              <a:t>κ</a:t>
            </a:r>
            <a:r>
              <a:rPr sz="2800" b="1" dirty="0"/>
              <a:t>α</a:t>
            </a:r>
            <a:r>
              <a:rPr sz="2800" b="1" dirty="0" err="1"/>
              <a:t>ι</a:t>
            </a:r>
            <a:r>
              <a:rPr sz="2800" b="1" dirty="0"/>
              <a:t> </a:t>
            </a:r>
            <a:r>
              <a:rPr sz="2800" b="1" dirty="0" err="1"/>
              <a:t>τη</a:t>
            </a:r>
            <a:r>
              <a:rPr sz="2800" b="1" dirty="0"/>
              <a:t> </a:t>
            </a:r>
            <a:r>
              <a:rPr sz="2800" b="1" dirty="0" err="1"/>
              <a:t>Βρ</a:t>
            </a:r>
            <a:r>
              <a:rPr sz="2800" b="1" dirty="0"/>
              <a:t>α</a:t>
            </a:r>
            <a:r>
              <a:rPr sz="2800" b="1" dirty="0" err="1"/>
              <a:t>ζιλί</a:t>
            </a:r>
            <a:r>
              <a:rPr sz="2800" b="1" dirty="0"/>
              <a:t>α</a:t>
            </a:r>
            <a:r>
              <a:rPr b="1" dirty="0"/>
              <a:t> </a:t>
            </a:r>
          </a:p>
        </p:txBody>
      </p:sp>
      <p:pic>
        <p:nvPicPr>
          <p:cNvPr id="136" name="tab1003.png" descr="tab1003.png"/>
          <p:cNvPicPr>
            <a:picLocks/>
          </p:cNvPicPr>
          <p:nvPr/>
        </p:nvPicPr>
        <p:blipFill>
          <a:blip r:embed="rId3"/>
          <a:stretch>
            <a:fillRect/>
          </a:stretch>
        </p:blipFill>
        <p:spPr>
          <a:xfrm>
            <a:off x="1061690" y="1655365"/>
            <a:ext cx="7207598" cy="2905523"/>
          </a:xfrm>
          <a:prstGeom prst="rect">
            <a:avLst/>
          </a:prstGeom>
          <a:ln w="12700">
            <a:miter lim="400000"/>
          </a:ln>
        </p:spPr>
      </p:pic>
      <p:sp>
        <p:nvSpPr>
          <p:cNvPr id="137" name="Απελευθέρωση εμπορίου: Υψηλη αύξηση του όγκου εμπορίου και διαφοροποίηση της φύσης του εμπορίου (από αγροτικά και ορυκτά σε μεταποιημένα αγαθά)"/>
          <p:cNvSpPr txBox="1"/>
          <p:nvPr/>
        </p:nvSpPr>
        <p:spPr>
          <a:xfrm>
            <a:off x="855662" y="4838700"/>
            <a:ext cx="8183067" cy="177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a:defRPr>
                <a:uFill>
                  <a:solidFill>
                    <a:srgbClr val="007DD6"/>
                  </a:solidFill>
                </a:uFill>
                <a:latin typeface="+mn-lt"/>
                <a:ea typeface="+mn-ea"/>
                <a:cs typeface="+mn-cs"/>
                <a:sym typeface="Arial"/>
              </a:defRPr>
            </a:pPr>
            <a:r>
              <a:t>Απελευθέρωση εμπορίου: </a:t>
            </a:r>
            <a:r>
              <a:rPr b="1"/>
              <a:t>Υψηλη αύξηση του όγκου εμπορίου</a:t>
            </a:r>
            <a:r>
              <a:t> και </a:t>
            </a:r>
            <a:r>
              <a:rPr b="1"/>
              <a:t>διαφοροποίηση της φύσης του εμπορίου </a:t>
            </a:r>
            <a:r>
              <a:t>(από αγροτικά και ορυκτά σε μεταποιημένα αγαθά)</a:t>
            </a:r>
          </a:p>
        </p:txBody>
      </p:sp>
    </p:spTree>
  </p:cSld>
  <p:clrMapOvr>
    <a:masterClrMapping/>
  </p:clrMapOvr>
  <mc:AlternateContent xmlns:mc="http://schemas.openxmlformats.org/markup-compatibility/2006" xmlns:p14="http://schemas.microsoft.com/office/powerpoint/2010/main">
    <mc:Choice Requires="p14">
      <p:transition spd="slow" p14:dur="899">
        <p:pull dir="rd"/>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132" y="215371"/>
            <a:ext cx="7817667" cy="515207"/>
          </a:xfrm>
        </p:spPr>
        <p:txBody>
          <a:bodyPr/>
          <a:lstStyle/>
          <a:p>
            <a:pPr algn="ctr"/>
            <a:r>
              <a:rPr lang="el-GR" altLang="en-US" sz="2000" dirty="0">
                <a:solidFill>
                  <a:schemeClr val="accent1"/>
                </a:solidFill>
                <a:cs typeface="Times New Roman" panose="02020603050405020304" pitchFamily="18" charset="0"/>
              </a:rPr>
              <a:t>Η ανάπτυξη του εμπορίου των αναπτυσσόμενων χωρών</a:t>
            </a:r>
            <a:endParaRPr lang="en-US" sz="2000" dirty="0">
              <a:solidFill>
                <a:schemeClr val="accent1"/>
              </a:solidFill>
              <a:cs typeface="Times New Roman" panose="02020603050405020304" pitchFamily="18" charset="0"/>
            </a:endParaRPr>
          </a:p>
        </p:txBody>
      </p:sp>
      <p:sp>
        <p:nvSpPr>
          <p:cNvPr id="4" name="Content Placeholder 3"/>
          <p:cNvSpPr>
            <a:spLocks noGrp="1"/>
          </p:cNvSpPr>
          <p:nvPr>
            <p:ph sz="quarter" idx="14"/>
          </p:nvPr>
        </p:nvSpPr>
        <p:spPr>
          <a:xfrm>
            <a:off x="869132" y="4558847"/>
            <a:ext cx="8229600" cy="914747"/>
          </a:xfrm>
        </p:spPr>
        <p:txBody>
          <a:bodyPr>
            <a:normAutofit fontScale="92500" lnSpcReduction="20000"/>
          </a:bodyPr>
          <a:lstStyle/>
          <a:p>
            <a:pPr marL="285750" indent="-285750">
              <a:spcBef>
                <a:spcPts val="600"/>
              </a:spcBef>
            </a:pPr>
            <a:r>
              <a:rPr lang="el-GR" sz="1600" dirty="0">
                <a:solidFill>
                  <a:srgbClr val="FF0000"/>
                </a:solidFill>
                <a:latin typeface="Arial (Body)"/>
              </a:rPr>
              <a:t>Από το 1980 και μετά</a:t>
            </a:r>
            <a:r>
              <a:rPr lang="el-GR" sz="1600" dirty="0">
                <a:latin typeface="Arial (Body)"/>
              </a:rPr>
              <a:t>, πολλές αναπτυσσόμενες χώρες άρχισαν να </a:t>
            </a:r>
            <a:r>
              <a:rPr lang="el-GR" sz="1600" dirty="0">
                <a:solidFill>
                  <a:srgbClr val="FF0000"/>
                </a:solidFill>
                <a:latin typeface="Arial (Body)"/>
              </a:rPr>
              <a:t>εγκαταλείπουν</a:t>
            </a:r>
            <a:r>
              <a:rPr lang="el-GR" sz="1600" dirty="0">
                <a:latin typeface="Arial (Body)"/>
              </a:rPr>
              <a:t> την πολιτική εκβιομηχάνισης μέσω υποκατάστασης των εισαγωγών. </a:t>
            </a:r>
            <a:endParaRPr lang="en-US" sz="1600" dirty="0">
              <a:latin typeface="Arial (Body)"/>
            </a:endParaRPr>
          </a:p>
          <a:p>
            <a:pPr marL="285750" indent="-285750">
              <a:spcBef>
                <a:spcPts val="600"/>
              </a:spcBef>
            </a:pPr>
            <a:r>
              <a:rPr lang="el-GR" sz="1600" dirty="0">
                <a:latin typeface="Arial (Body)"/>
              </a:rPr>
              <a:t>Ένα αποτέλεσμα ήταν </a:t>
            </a:r>
            <a:r>
              <a:rPr lang="el-GR" sz="1600" dirty="0">
                <a:solidFill>
                  <a:srgbClr val="FF0000"/>
                </a:solidFill>
                <a:latin typeface="Arial (Body)"/>
              </a:rPr>
              <a:t>η μεγάλη αύξηση των εισαγωγών και των εξαγωγών </a:t>
            </a:r>
            <a:r>
              <a:rPr lang="el-GR" sz="1600" dirty="0">
                <a:latin typeface="Arial (Body)"/>
              </a:rPr>
              <a:t>ως ποσοστό του ΑΕΠ.</a:t>
            </a:r>
            <a:endParaRPr lang="en-US" sz="1600" dirty="0">
              <a:latin typeface="Arial (Body)"/>
            </a:endParaRPr>
          </a:p>
        </p:txBody>
      </p:sp>
      <p:sp>
        <p:nvSpPr>
          <p:cNvPr id="3" name="Content Placeholder 2">
            <a:extLst>
              <a:ext uri="{FF2B5EF4-FFF2-40B4-BE49-F238E27FC236}">
                <a16:creationId xmlns:a16="http://schemas.microsoft.com/office/drawing/2014/main" id="{6597FC75-0F9B-4909-BB99-1EAF8964E998}"/>
              </a:ext>
            </a:extLst>
          </p:cNvPr>
          <p:cNvSpPr>
            <a:spLocks noGrp="1"/>
          </p:cNvSpPr>
          <p:nvPr>
            <p:ph sz="quarter" idx="15"/>
          </p:nvPr>
        </p:nvSpPr>
        <p:spPr>
          <a:xfrm>
            <a:off x="753425" y="5573915"/>
            <a:ext cx="955040" cy="417865"/>
          </a:xfrm>
        </p:spPr>
        <p:txBody>
          <a:bodyPr/>
          <a:lstStyle/>
          <a:p>
            <a:pPr marL="432" indent="0">
              <a:buNone/>
            </a:pPr>
            <a:r>
              <a:rPr lang="el-GR" sz="1500" b="1" dirty="0">
                <a:latin typeface="Arial (Body)"/>
              </a:rPr>
              <a:t>Πηγή</a:t>
            </a:r>
            <a:r>
              <a:rPr lang="en-US" sz="1500" b="1" dirty="0">
                <a:latin typeface="Arial (Body)"/>
              </a:rPr>
              <a:t>:</a:t>
            </a:r>
            <a:endParaRPr lang="en-US" sz="1500" dirty="0">
              <a:latin typeface="Arial (Body)"/>
            </a:endParaRPr>
          </a:p>
        </p:txBody>
      </p:sp>
      <p:sp>
        <p:nvSpPr>
          <p:cNvPr id="6" name="Text Placeholder 5">
            <a:extLst>
              <a:ext uri="{FF2B5EF4-FFF2-40B4-BE49-F238E27FC236}">
                <a16:creationId xmlns:a16="http://schemas.microsoft.com/office/drawing/2014/main" id="{4D04AFA8-D2EA-41F2-8ED0-8164F3A19AE3}"/>
              </a:ext>
            </a:extLst>
          </p:cNvPr>
          <p:cNvSpPr>
            <a:spLocks noGrp="1"/>
          </p:cNvSpPr>
          <p:nvPr>
            <p:ph type="body" sz="quarter" idx="16"/>
          </p:nvPr>
        </p:nvSpPr>
        <p:spPr>
          <a:xfrm>
            <a:off x="1476376" y="5573915"/>
            <a:ext cx="4867274" cy="282891"/>
          </a:xfrm>
        </p:spPr>
        <p:txBody>
          <a:bodyPr lIns="0" tIns="0" rIns="0" bIns="0"/>
          <a:lstStyle/>
          <a:p>
            <a:pPr marL="0" indent="0">
              <a:buNone/>
            </a:pPr>
            <a:r>
              <a:rPr lang="en-IN" sz="1500" b="0" i="0" u="none" strike="noStrike" baseline="0" dirty="0">
                <a:latin typeface="+mn-lt"/>
                <a:hlinkClick r:id="rId3" tooltip="http://data.worldbank.org/indicator/NE.EXP.GNFS.ZS"/>
              </a:rPr>
              <a:t>http://data.worldbank.org/indicator/NE.EXP.GNFS.ZS</a:t>
            </a:r>
            <a:endParaRPr lang="en-IN" sz="1500" dirty="0">
              <a:latin typeface="+mn-lt"/>
            </a:endParaRPr>
          </a:p>
        </p:txBody>
      </p:sp>
      <p:sp>
        <p:nvSpPr>
          <p:cNvPr id="7" name="Content Placeholder 6">
            <a:extLst>
              <a:ext uri="{FF2B5EF4-FFF2-40B4-BE49-F238E27FC236}">
                <a16:creationId xmlns:a16="http://schemas.microsoft.com/office/drawing/2014/main" id="{BB2950D9-AE41-440B-9255-5FEB4B8D6C20}"/>
              </a:ext>
            </a:extLst>
          </p:cNvPr>
          <p:cNvSpPr>
            <a:spLocks noGrp="1"/>
          </p:cNvSpPr>
          <p:nvPr>
            <p:ph sz="quarter" idx="17"/>
          </p:nvPr>
        </p:nvSpPr>
        <p:spPr>
          <a:xfrm>
            <a:off x="6390004" y="5620490"/>
            <a:ext cx="134619" cy="239290"/>
          </a:xfrm>
        </p:spPr>
        <p:txBody>
          <a:bodyPr lIns="0" tIns="0" rIns="0" bIns="0"/>
          <a:lstStyle/>
          <a:p>
            <a:pPr marL="432" indent="0">
              <a:buNone/>
            </a:pPr>
            <a:r>
              <a:rPr lang="en-IN" sz="100" dirty="0"/>
              <a:t> </a:t>
            </a:r>
            <a:r>
              <a:rPr lang="en-IN" sz="1200" dirty="0"/>
              <a:t>,</a:t>
            </a:r>
          </a:p>
        </p:txBody>
      </p:sp>
      <p:sp>
        <p:nvSpPr>
          <p:cNvPr id="8" name="Text Placeholder 7">
            <a:extLst>
              <a:ext uri="{FF2B5EF4-FFF2-40B4-BE49-F238E27FC236}">
                <a16:creationId xmlns:a16="http://schemas.microsoft.com/office/drawing/2014/main" id="{EBF6FA7E-AAC1-4051-858D-2FEFD2C88F11}"/>
              </a:ext>
            </a:extLst>
          </p:cNvPr>
          <p:cNvSpPr>
            <a:spLocks noGrp="1"/>
          </p:cNvSpPr>
          <p:nvPr>
            <p:ph type="body" sz="quarter" idx="18"/>
          </p:nvPr>
        </p:nvSpPr>
        <p:spPr>
          <a:xfrm>
            <a:off x="1454151" y="5957126"/>
            <a:ext cx="4867274" cy="333052"/>
          </a:xfrm>
        </p:spPr>
        <p:txBody>
          <a:bodyPr lIns="0" tIns="0" rIns="0" bIns="0"/>
          <a:lstStyle/>
          <a:p>
            <a:pPr marL="0" indent="0">
              <a:buNone/>
            </a:pPr>
            <a:r>
              <a:rPr lang="en-IN" sz="1500" b="0" i="0" u="none" strike="noStrike" baseline="0" dirty="0">
                <a:latin typeface="+mn-lt"/>
                <a:hlinkClick r:id="rId4" tooltip="http://data.worldbank.org/indicator/NE.IMP.GNFS.ZS"/>
              </a:rPr>
              <a:t>http://data.worldbank.org/indicator/NE.IMP.GNFS.ZS</a:t>
            </a:r>
            <a:endParaRPr lang="en-IN" sz="1500" dirty="0">
              <a:latin typeface="+mn-lt"/>
            </a:endParaRPr>
          </a:p>
        </p:txBody>
      </p:sp>
      <p:pic>
        <p:nvPicPr>
          <p:cNvPr id="14" name="Εικόνα 13">
            <a:extLst>
              <a:ext uri="{FF2B5EF4-FFF2-40B4-BE49-F238E27FC236}">
                <a16:creationId xmlns:a16="http://schemas.microsoft.com/office/drawing/2014/main" id="{CEF6E67E-1B43-1936-0206-59D44874DBA7}"/>
              </a:ext>
            </a:extLst>
          </p:cNvPr>
          <p:cNvPicPr>
            <a:picLocks noChangeAspect="1"/>
          </p:cNvPicPr>
          <p:nvPr/>
        </p:nvPicPr>
        <p:blipFill rotWithShape="1">
          <a:blip r:embed="rId5"/>
          <a:srcRect l="19626" t="32845" r="32056" b="24787"/>
          <a:stretch/>
        </p:blipFill>
        <p:spPr>
          <a:xfrm>
            <a:off x="1146405" y="998219"/>
            <a:ext cx="7218997" cy="3560629"/>
          </a:xfrm>
          <a:prstGeom prst="rect">
            <a:avLst/>
          </a:prstGeom>
        </p:spPr>
      </p:pic>
    </p:spTree>
    <p:extLst>
      <p:ext uri="{BB962C8B-B14F-4D97-AF65-F5344CB8AC3E}">
        <p14:creationId xmlns:p14="http://schemas.microsoft.com/office/powerpoint/2010/main" val="364160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Διαφοροποίηση της σύνθεσης των εξαγωγών των αναπτυσσόμενων χωρών"/>
          <p:cNvSpPr txBox="1">
            <a:spLocks noGrp="1"/>
          </p:cNvSpPr>
          <p:nvPr>
            <p:ph type="title"/>
          </p:nvPr>
        </p:nvSpPr>
        <p:spPr>
          <a:xfrm>
            <a:off x="921693" y="124619"/>
            <a:ext cx="7856538" cy="906462"/>
          </a:xfrm>
          <a:prstGeom prst="rect">
            <a:avLst/>
          </a:prstGeom>
        </p:spPr>
        <p:txBody>
          <a:bodyPr/>
          <a:lstStyle>
            <a:lvl1pPr>
              <a:defRPr sz="2800"/>
            </a:lvl1pPr>
          </a:lstStyle>
          <a:p>
            <a:pPr>
              <a:defRPr sz="3600"/>
            </a:pPr>
            <a:r>
              <a:rPr sz="2400" b="1" dirty="0" err="1"/>
              <a:t>Δι</a:t>
            </a:r>
            <a:r>
              <a:rPr sz="2400" b="1" dirty="0"/>
              <a:t>α</a:t>
            </a:r>
            <a:r>
              <a:rPr sz="2400" b="1" dirty="0" err="1"/>
              <a:t>φορο</a:t>
            </a:r>
            <a:r>
              <a:rPr sz="2400" b="1" dirty="0"/>
              <a:t>π</a:t>
            </a:r>
            <a:r>
              <a:rPr sz="2400" b="1" dirty="0" err="1"/>
              <a:t>οίηση</a:t>
            </a:r>
            <a:r>
              <a:rPr sz="2400" b="1" dirty="0"/>
              <a:t> </a:t>
            </a:r>
            <a:r>
              <a:rPr sz="2400" b="1" dirty="0" err="1"/>
              <a:t>της</a:t>
            </a:r>
            <a:r>
              <a:rPr sz="2400" b="1" dirty="0"/>
              <a:t> </a:t>
            </a:r>
            <a:r>
              <a:rPr sz="2400" b="1" dirty="0" err="1"/>
              <a:t>σύνθεσης</a:t>
            </a:r>
            <a:r>
              <a:rPr sz="2400" b="1" dirty="0"/>
              <a:t> </a:t>
            </a:r>
            <a:r>
              <a:rPr sz="2400" b="1" dirty="0" err="1"/>
              <a:t>των</a:t>
            </a:r>
            <a:r>
              <a:rPr sz="2400" b="1" dirty="0"/>
              <a:t> </a:t>
            </a:r>
            <a:r>
              <a:rPr sz="2400" b="1" dirty="0" err="1"/>
              <a:t>εξ</a:t>
            </a:r>
            <a:r>
              <a:rPr sz="2400" b="1" dirty="0"/>
              <a:t>α</a:t>
            </a:r>
            <a:r>
              <a:rPr sz="2400" b="1" dirty="0" err="1"/>
              <a:t>γωγών</a:t>
            </a:r>
            <a:r>
              <a:rPr sz="2400" b="1" dirty="0"/>
              <a:t> </a:t>
            </a:r>
            <a:r>
              <a:rPr sz="2400" b="1" dirty="0" err="1"/>
              <a:t>των</a:t>
            </a:r>
            <a:r>
              <a:rPr sz="2400" b="1" dirty="0"/>
              <a:t> α</a:t>
            </a:r>
            <a:r>
              <a:rPr sz="2400" b="1" dirty="0" err="1"/>
              <a:t>ν</a:t>
            </a:r>
            <a:r>
              <a:rPr sz="2400" b="1" dirty="0"/>
              <a:t>απ</a:t>
            </a:r>
            <a:r>
              <a:rPr sz="2400" b="1" dirty="0" err="1"/>
              <a:t>τυσσόμενων</a:t>
            </a:r>
            <a:r>
              <a:rPr sz="2400" b="1" dirty="0"/>
              <a:t> </a:t>
            </a:r>
            <a:r>
              <a:rPr sz="2400" b="1" dirty="0" err="1"/>
              <a:t>χωρών</a:t>
            </a:r>
            <a:endParaRPr sz="2400" b="1" dirty="0"/>
          </a:p>
        </p:txBody>
      </p:sp>
      <p:pic>
        <p:nvPicPr>
          <p:cNvPr id="141" name="fig0207.png" descr="fig0207.png"/>
          <p:cNvPicPr>
            <a:picLocks/>
          </p:cNvPicPr>
          <p:nvPr/>
        </p:nvPicPr>
        <p:blipFill>
          <a:blip r:embed="rId2"/>
          <a:stretch>
            <a:fillRect/>
          </a:stretch>
        </p:blipFill>
        <p:spPr>
          <a:xfrm>
            <a:off x="1381125" y="1501775"/>
            <a:ext cx="7229475" cy="4449763"/>
          </a:xfrm>
          <a:prstGeom prst="rect">
            <a:avLst/>
          </a:prstGeom>
          <a:ln w="12700">
            <a:miter lim="400000"/>
          </a:ln>
        </p:spPr>
      </p:pic>
      <p:sp>
        <p:nvSpPr>
          <p:cNvPr id="142" name="Source: United Nations Council on Trade and Development"/>
          <p:cNvSpPr txBox="1"/>
          <p:nvPr/>
        </p:nvSpPr>
        <p:spPr>
          <a:xfrm>
            <a:off x="1143000" y="6000750"/>
            <a:ext cx="4756150" cy="279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spcBef>
                <a:spcPts val="700"/>
              </a:spcBef>
              <a:buClr>
                <a:srgbClr val="000000"/>
              </a:buClr>
              <a:buFont typeface="Times Roman"/>
            </a:pPr>
            <a:r>
              <a:rPr sz="1200" b="1"/>
              <a:t>Source: </a:t>
            </a:r>
            <a:r>
              <a:rPr sz="1200"/>
              <a:t>United Nations Council on Trade and Development</a:t>
            </a:r>
          </a:p>
        </p:txBody>
      </p:sp>
    </p:spTree>
  </p:cSld>
  <p:clrMapOvr>
    <a:masterClrMapping/>
  </p:clrMapOvr>
  <mc:AlternateContent xmlns:mc="http://schemas.openxmlformats.org/markup-compatibility/2006" xmlns:p14="http://schemas.microsoft.com/office/powerpoint/2010/main">
    <mc:Choice Requires="p14">
      <p:transition spd="slow" p14:dur="899">
        <p:pull dir="rd"/>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50" name="Απελευθέρωση εμπορίου (συνέχεια)"/>
          <p:cNvSpPr txBox="1">
            <a:spLocks noGrp="1"/>
          </p:cNvSpPr>
          <p:nvPr>
            <p:ph type="title"/>
          </p:nvPr>
        </p:nvSpPr>
        <p:spPr>
          <a:xfrm>
            <a:off x="1014685" y="25400"/>
            <a:ext cx="7856538" cy="907107"/>
          </a:xfrm>
          <a:prstGeom prst="rect">
            <a:avLst/>
          </a:prstGeom>
        </p:spPr>
        <p:txBody>
          <a:bodyPr/>
          <a:lstStyle/>
          <a:p>
            <a:r>
              <a:rPr sz="3200" b="1" dirty="0" err="1"/>
              <a:t>Α</a:t>
            </a:r>
            <a:r>
              <a:rPr sz="3200" b="1" dirty="0"/>
              <a:t>π</a:t>
            </a:r>
            <a:r>
              <a:rPr sz="3200" b="1" dirty="0" err="1"/>
              <a:t>ελευθέρωση</a:t>
            </a:r>
            <a:r>
              <a:rPr sz="3200" b="1" dirty="0"/>
              <a:t> </a:t>
            </a:r>
            <a:r>
              <a:rPr sz="3200" b="1" dirty="0" err="1"/>
              <a:t>εμ</a:t>
            </a:r>
            <a:r>
              <a:rPr sz="3200" b="1" dirty="0"/>
              <a:t>π</a:t>
            </a:r>
            <a:r>
              <a:rPr sz="3200" b="1" dirty="0" err="1"/>
              <a:t>ορίου</a:t>
            </a:r>
            <a:r>
              <a:rPr sz="3200" b="1" dirty="0"/>
              <a:t> (</a:t>
            </a:r>
            <a:r>
              <a:rPr sz="3200" b="1" dirty="0" err="1"/>
              <a:t>συνέχει</a:t>
            </a:r>
            <a:r>
              <a:rPr sz="3200" b="1" dirty="0"/>
              <a:t>α)</a:t>
            </a:r>
          </a:p>
        </p:txBody>
      </p:sp>
      <p:sp>
        <p:nvSpPr>
          <p:cNvPr id="151" name="Όπως και με την εκβιομηχάνιση μέσω της υποκατάστασης εισαγωγών, ο τελικός στόχος την απελευθέρωσης του εμπορίου ήταν η οικονομική ανάπτυξη.…"/>
          <p:cNvSpPr txBox="1">
            <a:spLocks noGrp="1"/>
          </p:cNvSpPr>
          <p:nvPr>
            <p:ph type="body" idx="1"/>
          </p:nvPr>
        </p:nvSpPr>
        <p:spPr>
          <a:xfrm>
            <a:off x="805085" y="1155700"/>
            <a:ext cx="8275738" cy="5639991"/>
          </a:xfrm>
          <a:prstGeom prst="rect">
            <a:avLst/>
          </a:prstGeom>
        </p:spPr>
        <p:txBody>
          <a:bodyPr>
            <a:normAutofit lnSpcReduction="10000"/>
          </a:bodyPr>
          <a:lstStyle/>
          <a:p>
            <a:pPr>
              <a:lnSpc>
                <a:spcPct val="150000"/>
              </a:lnSpc>
              <a:defRPr sz="2200"/>
            </a:pPr>
            <a:r>
              <a:rPr dirty="0" err="1"/>
              <a:t>Ό</a:t>
            </a:r>
            <a:r>
              <a:rPr dirty="0"/>
              <a:t>π</a:t>
            </a:r>
            <a:r>
              <a:rPr dirty="0" err="1"/>
              <a:t>ως</a:t>
            </a:r>
            <a:r>
              <a:rPr dirty="0"/>
              <a:t> </a:t>
            </a:r>
            <a:r>
              <a:rPr dirty="0" err="1"/>
              <a:t>κ</a:t>
            </a:r>
            <a:r>
              <a:rPr dirty="0"/>
              <a:t>α</a:t>
            </a:r>
            <a:r>
              <a:rPr dirty="0" err="1"/>
              <a:t>ι</a:t>
            </a:r>
            <a:r>
              <a:rPr dirty="0"/>
              <a:t> </a:t>
            </a:r>
            <a:r>
              <a:rPr dirty="0" err="1"/>
              <a:t>με</a:t>
            </a:r>
            <a:r>
              <a:rPr dirty="0"/>
              <a:t> </a:t>
            </a:r>
            <a:r>
              <a:rPr dirty="0" err="1"/>
              <a:t>την</a:t>
            </a:r>
            <a:r>
              <a:rPr dirty="0"/>
              <a:t> </a:t>
            </a:r>
            <a:r>
              <a:rPr dirty="0" err="1"/>
              <a:t>εκ</a:t>
            </a:r>
            <a:r>
              <a:rPr dirty="0"/>
              <a:t>β</a:t>
            </a:r>
            <a:r>
              <a:rPr dirty="0" err="1"/>
              <a:t>ιομηχάνιση</a:t>
            </a:r>
            <a:r>
              <a:rPr dirty="0"/>
              <a:t> </a:t>
            </a:r>
            <a:r>
              <a:rPr dirty="0" err="1"/>
              <a:t>μέσω</a:t>
            </a:r>
            <a:r>
              <a:rPr dirty="0"/>
              <a:t> </a:t>
            </a:r>
            <a:r>
              <a:rPr dirty="0" err="1"/>
              <a:t>της</a:t>
            </a:r>
            <a:r>
              <a:rPr dirty="0"/>
              <a:t> </a:t>
            </a:r>
            <a:r>
              <a:rPr dirty="0" err="1"/>
              <a:t>υ</a:t>
            </a:r>
            <a:r>
              <a:rPr dirty="0"/>
              <a:t>π</a:t>
            </a:r>
            <a:r>
              <a:rPr dirty="0" err="1"/>
              <a:t>οκ</a:t>
            </a:r>
            <a:r>
              <a:rPr dirty="0"/>
              <a:t>α</a:t>
            </a:r>
            <a:r>
              <a:rPr dirty="0" err="1"/>
              <a:t>τάστ</a:t>
            </a:r>
            <a:r>
              <a:rPr dirty="0"/>
              <a:t>α</a:t>
            </a:r>
            <a:r>
              <a:rPr dirty="0" err="1"/>
              <a:t>σης</a:t>
            </a:r>
            <a:r>
              <a:rPr dirty="0"/>
              <a:t> </a:t>
            </a:r>
            <a:r>
              <a:rPr dirty="0" err="1"/>
              <a:t>εισ</a:t>
            </a:r>
            <a:r>
              <a:rPr dirty="0"/>
              <a:t>α</a:t>
            </a:r>
            <a:r>
              <a:rPr dirty="0" err="1"/>
              <a:t>γωγών</a:t>
            </a:r>
            <a:r>
              <a:rPr dirty="0">
                <a:solidFill>
                  <a:srgbClr val="FF0000"/>
                </a:solidFill>
              </a:rPr>
              <a:t>, </a:t>
            </a:r>
            <a:r>
              <a:rPr dirty="0" err="1">
                <a:solidFill>
                  <a:srgbClr val="FF0000"/>
                </a:solidFill>
              </a:rPr>
              <a:t>ο</a:t>
            </a:r>
            <a:r>
              <a:rPr dirty="0">
                <a:solidFill>
                  <a:srgbClr val="FF0000"/>
                </a:solidFill>
              </a:rPr>
              <a:t> </a:t>
            </a:r>
            <a:r>
              <a:rPr dirty="0" err="1">
                <a:solidFill>
                  <a:srgbClr val="FF0000"/>
                </a:solidFill>
              </a:rPr>
              <a:t>τελικός</a:t>
            </a:r>
            <a:r>
              <a:rPr dirty="0">
                <a:solidFill>
                  <a:srgbClr val="FF0000"/>
                </a:solidFill>
              </a:rPr>
              <a:t> </a:t>
            </a:r>
            <a:r>
              <a:rPr dirty="0" err="1">
                <a:solidFill>
                  <a:srgbClr val="FF0000"/>
                </a:solidFill>
              </a:rPr>
              <a:t>στόχος</a:t>
            </a:r>
            <a:r>
              <a:rPr dirty="0">
                <a:solidFill>
                  <a:srgbClr val="FF0000"/>
                </a:solidFill>
              </a:rPr>
              <a:t> </a:t>
            </a:r>
            <a:r>
              <a:rPr dirty="0" err="1"/>
              <a:t>την</a:t>
            </a:r>
            <a:r>
              <a:rPr dirty="0"/>
              <a:t> απ</a:t>
            </a:r>
            <a:r>
              <a:rPr dirty="0" err="1"/>
              <a:t>ελευθέρωσης</a:t>
            </a:r>
            <a:r>
              <a:rPr dirty="0"/>
              <a:t> </a:t>
            </a:r>
            <a:r>
              <a:rPr dirty="0" err="1"/>
              <a:t>του</a:t>
            </a:r>
            <a:r>
              <a:rPr dirty="0"/>
              <a:t> </a:t>
            </a:r>
            <a:r>
              <a:rPr dirty="0" err="1"/>
              <a:t>εμ</a:t>
            </a:r>
            <a:r>
              <a:rPr dirty="0"/>
              <a:t>π</a:t>
            </a:r>
            <a:r>
              <a:rPr dirty="0" err="1"/>
              <a:t>ορίου</a:t>
            </a:r>
            <a:r>
              <a:rPr dirty="0"/>
              <a:t> </a:t>
            </a:r>
            <a:r>
              <a:rPr dirty="0" err="1"/>
              <a:t>ήτ</a:t>
            </a:r>
            <a:r>
              <a:rPr dirty="0"/>
              <a:t>α</a:t>
            </a:r>
            <a:r>
              <a:rPr dirty="0" err="1"/>
              <a:t>ν</a:t>
            </a:r>
            <a:r>
              <a:rPr dirty="0"/>
              <a:t> </a:t>
            </a:r>
            <a:r>
              <a:rPr dirty="0" err="1">
                <a:solidFill>
                  <a:srgbClr val="FF0000"/>
                </a:solidFill>
              </a:rPr>
              <a:t>η</a:t>
            </a:r>
            <a:r>
              <a:rPr dirty="0">
                <a:solidFill>
                  <a:srgbClr val="FF0000"/>
                </a:solidFill>
              </a:rPr>
              <a:t> </a:t>
            </a:r>
            <a:r>
              <a:rPr dirty="0" err="1">
                <a:solidFill>
                  <a:srgbClr val="FF0000"/>
                </a:solidFill>
              </a:rPr>
              <a:t>οικονομική</a:t>
            </a:r>
            <a:r>
              <a:rPr dirty="0">
                <a:solidFill>
                  <a:srgbClr val="FF0000"/>
                </a:solidFill>
              </a:rPr>
              <a:t> α</a:t>
            </a:r>
            <a:r>
              <a:rPr dirty="0" err="1">
                <a:solidFill>
                  <a:srgbClr val="FF0000"/>
                </a:solidFill>
              </a:rPr>
              <a:t>νά</a:t>
            </a:r>
            <a:r>
              <a:rPr dirty="0">
                <a:solidFill>
                  <a:srgbClr val="FF0000"/>
                </a:solidFill>
              </a:rPr>
              <a:t>π</a:t>
            </a:r>
            <a:r>
              <a:rPr dirty="0" err="1">
                <a:solidFill>
                  <a:srgbClr val="FF0000"/>
                </a:solidFill>
              </a:rPr>
              <a:t>τυξη</a:t>
            </a:r>
            <a:r>
              <a:rPr dirty="0"/>
              <a:t>.</a:t>
            </a:r>
          </a:p>
          <a:p>
            <a:pPr>
              <a:lnSpc>
                <a:spcPct val="150000"/>
              </a:lnSpc>
              <a:defRPr sz="2200"/>
            </a:pPr>
            <a:r>
              <a:rPr dirty="0" err="1"/>
              <a:t>Προήγ</a:t>
            </a:r>
            <a:r>
              <a:rPr dirty="0"/>
              <a:t>α</a:t>
            </a:r>
            <a:r>
              <a:rPr dirty="0" err="1"/>
              <a:t>γε</a:t>
            </a:r>
            <a:r>
              <a:rPr dirty="0"/>
              <a:t> </a:t>
            </a:r>
            <a:r>
              <a:rPr dirty="0" err="1"/>
              <a:t>η</a:t>
            </a:r>
            <a:r>
              <a:rPr dirty="0"/>
              <a:t> απ</a:t>
            </a:r>
            <a:r>
              <a:rPr dirty="0" err="1"/>
              <a:t>ελευθέρωση</a:t>
            </a:r>
            <a:r>
              <a:rPr dirty="0"/>
              <a:t> </a:t>
            </a:r>
            <a:r>
              <a:rPr dirty="0" err="1"/>
              <a:t>του</a:t>
            </a:r>
            <a:r>
              <a:rPr dirty="0"/>
              <a:t> </a:t>
            </a:r>
            <a:r>
              <a:rPr dirty="0" err="1"/>
              <a:t>εμ</a:t>
            </a:r>
            <a:r>
              <a:rPr dirty="0"/>
              <a:t>π</a:t>
            </a:r>
            <a:r>
              <a:rPr dirty="0" err="1"/>
              <a:t>ορίου</a:t>
            </a:r>
            <a:r>
              <a:rPr dirty="0"/>
              <a:t> </a:t>
            </a:r>
            <a:r>
              <a:rPr dirty="0" err="1"/>
              <a:t>την</a:t>
            </a:r>
            <a:r>
              <a:rPr dirty="0"/>
              <a:t> </a:t>
            </a:r>
            <a:r>
              <a:rPr dirty="0" err="1"/>
              <a:t>οικονομική</a:t>
            </a:r>
            <a:r>
              <a:rPr dirty="0"/>
              <a:t> α</a:t>
            </a:r>
            <a:r>
              <a:rPr dirty="0" err="1"/>
              <a:t>νά</a:t>
            </a:r>
            <a:r>
              <a:rPr dirty="0"/>
              <a:t>π</a:t>
            </a:r>
            <a:r>
              <a:rPr dirty="0" err="1"/>
              <a:t>τυξη</a:t>
            </a:r>
            <a:r>
              <a:rPr dirty="0"/>
              <a:t>;</a:t>
            </a:r>
          </a:p>
          <a:p>
            <a:pPr lvl="1">
              <a:lnSpc>
                <a:spcPct val="150000"/>
              </a:lnSpc>
              <a:spcBef>
                <a:spcPts val="1100"/>
              </a:spcBef>
              <a:defRPr sz="2200"/>
            </a:pPr>
            <a:r>
              <a:rPr dirty="0" err="1"/>
              <a:t>Οι</a:t>
            </a:r>
            <a:r>
              <a:rPr dirty="0"/>
              <a:t> </a:t>
            </a:r>
            <a:r>
              <a:rPr dirty="0" err="1">
                <a:solidFill>
                  <a:srgbClr val="FF341A"/>
                </a:solidFill>
              </a:rPr>
              <a:t>ενδείξεις</a:t>
            </a:r>
            <a:r>
              <a:rPr dirty="0">
                <a:solidFill>
                  <a:srgbClr val="FF341A"/>
                </a:solidFill>
              </a:rPr>
              <a:t> </a:t>
            </a:r>
            <a:r>
              <a:rPr dirty="0" err="1">
                <a:solidFill>
                  <a:srgbClr val="FF341A"/>
                </a:solidFill>
              </a:rPr>
              <a:t>είν</a:t>
            </a:r>
            <a:r>
              <a:rPr dirty="0">
                <a:solidFill>
                  <a:srgbClr val="FF341A"/>
                </a:solidFill>
              </a:rPr>
              <a:t>α</a:t>
            </a:r>
            <a:r>
              <a:rPr dirty="0" err="1">
                <a:solidFill>
                  <a:srgbClr val="FF341A"/>
                </a:solidFill>
              </a:rPr>
              <a:t>ι</a:t>
            </a:r>
            <a:r>
              <a:rPr dirty="0">
                <a:solidFill>
                  <a:srgbClr val="FF341A"/>
                </a:solidFill>
              </a:rPr>
              <a:t> </a:t>
            </a:r>
            <a:r>
              <a:rPr dirty="0" err="1">
                <a:solidFill>
                  <a:srgbClr val="FF341A"/>
                </a:solidFill>
              </a:rPr>
              <a:t>συγκεχυμένες</a:t>
            </a:r>
            <a:r>
              <a:rPr dirty="0"/>
              <a:t>.</a:t>
            </a:r>
          </a:p>
          <a:p>
            <a:pPr lvl="1">
              <a:lnSpc>
                <a:spcPct val="150000"/>
              </a:lnSpc>
              <a:spcBef>
                <a:spcPts val="1100"/>
              </a:spcBef>
              <a:defRPr sz="2200"/>
            </a:pPr>
            <a:r>
              <a:rPr dirty="0" err="1">
                <a:solidFill>
                  <a:srgbClr val="0433FF"/>
                </a:solidFill>
              </a:rPr>
              <a:t>Οι</a:t>
            </a:r>
            <a:r>
              <a:rPr dirty="0">
                <a:solidFill>
                  <a:srgbClr val="0433FF"/>
                </a:solidFill>
              </a:rPr>
              <a:t> </a:t>
            </a:r>
            <a:r>
              <a:rPr dirty="0" err="1">
                <a:solidFill>
                  <a:srgbClr val="0433FF"/>
                </a:solidFill>
              </a:rPr>
              <a:t>ρυθμοί</a:t>
            </a:r>
            <a:r>
              <a:rPr dirty="0">
                <a:solidFill>
                  <a:srgbClr val="0433FF"/>
                </a:solidFill>
              </a:rPr>
              <a:t> </a:t>
            </a:r>
            <a:r>
              <a:rPr dirty="0" err="1">
                <a:solidFill>
                  <a:srgbClr val="0433FF"/>
                </a:solidFill>
              </a:rPr>
              <a:t>μεγέθυνσης</a:t>
            </a:r>
            <a:r>
              <a:rPr dirty="0">
                <a:solidFill>
                  <a:srgbClr val="0433FF"/>
                </a:solidFill>
              </a:rPr>
              <a:t> </a:t>
            </a:r>
            <a:r>
              <a:rPr dirty="0" err="1">
                <a:solidFill>
                  <a:srgbClr val="0433FF"/>
                </a:solidFill>
              </a:rPr>
              <a:t>στη</a:t>
            </a:r>
            <a:r>
              <a:rPr dirty="0">
                <a:solidFill>
                  <a:srgbClr val="0433FF"/>
                </a:solidFill>
              </a:rPr>
              <a:t> </a:t>
            </a:r>
            <a:r>
              <a:rPr dirty="0" err="1">
                <a:solidFill>
                  <a:srgbClr val="0433FF"/>
                </a:solidFill>
              </a:rPr>
              <a:t>Βρ</a:t>
            </a:r>
            <a:r>
              <a:rPr dirty="0">
                <a:solidFill>
                  <a:srgbClr val="0433FF"/>
                </a:solidFill>
              </a:rPr>
              <a:t>α</a:t>
            </a:r>
            <a:r>
              <a:rPr dirty="0" err="1">
                <a:solidFill>
                  <a:srgbClr val="0433FF"/>
                </a:solidFill>
              </a:rPr>
              <a:t>ζιλί</a:t>
            </a:r>
            <a:r>
              <a:rPr dirty="0">
                <a:solidFill>
                  <a:srgbClr val="0433FF"/>
                </a:solidFill>
              </a:rPr>
              <a:t>α </a:t>
            </a:r>
            <a:r>
              <a:rPr dirty="0" err="1">
                <a:solidFill>
                  <a:srgbClr val="0433FF"/>
                </a:solidFill>
              </a:rPr>
              <a:t>κ</a:t>
            </a:r>
            <a:r>
              <a:rPr dirty="0">
                <a:solidFill>
                  <a:srgbClr val="0433FF"/>
                </a:solidFill>
              </a:rPr>
              <a:t>α</a:t>
            </a:r>
            <a:r>
              <a:rPr dirty="0" err="1">
                <a:solidFill>
                  <a:srgbClr val="0433FF"/>
                </a:solidFill>
              </a:rPr>
              <a:t>ι</a:t>
            </a:r>
            <a:r>
              <a:rPr dirty="0">
                <a:solidFill>
                  <a:srgbClr val="0433FF"/>
                </a:solidFill>
              </a:rPr>
              <a:t> </a:t>
            </a:r>
            <a:r>
              <a:rPr dirty="0" err="1">
                <a:solidFill>
                  <a:srgbClr val="0433FF"/>
                </a:solidFill>
              </a:rPr>
              <a:t>τις</a:t>
            </a:r>
            <a:r>
              <a:rPr dirty="0">
                <a:solidFill>
                  <a:srgbClr val="0433FF"/>
                </a:solidFill>
              </a:rPr>
              <a:t> </a:t>
            </a:r>
            <a:r>
              <a:rPr dirty="0" err="1">
                <a:solidFill>
                  <a:srgbClr val="0433FF"/>
                </a:solidFill>
              </a:rPr>
              <a:t>άλλες</a:t>
            </a:r>
            <a:r>
              <a:rPr dirty="0">
                <a:solidFill>
                  <a:srgbClr val="0433FF"/>
                </a:solidFill>
              </a:rPr>
              <a:t> </a:t>
            </a:r>
            <a:r>
              <a:rPr dirty="0" err="1">
                <a:solidFill>
                  <a:srgbClr val="0433FF"/>
                </a:solidFill>
              </a:rPr>
              <a:t>χώρες</a:t>
            </a:r>
            <a:r>
              <a:rPr dirty="0">
                <a:solidFill>
                  <a:srgbClr val="0433FF"/>
                </a:solidFill>
              </a:rPr>
              <a:t> </a:t>
            </a:r>
            <a:r>
              <a:rPr dirty="0" err="1">
                <a:solidFill>
                  <a:srgbClr val="0433FF"/>
                </a:solidFill>
              </a:rPr>
              <a:t>της</a:t>
            </a:r>
            <a:r>
              <a:rPr dirty="0">
                <a:solidFill>
                  <a:srgbClr val="0433FF"/>
                </a:solidFill>
              </a:rPr>
              <a:t> </a:t>
            </a:r>
            <a:r>
              <a:rPr dirty="0" err="1">
                <a:solidFill>
                  <a:srgbClr val="0433FF"/>
                </a:solidFill>
              </a:rPr>
              <a:t>Λ</a:t>
            </a:r>
            <a:r>
              <a:rPr dirty="0">
                <a:solidFill>
                  <a:srgbClr val="0433FF"/>
                </a:solidFill>
              </a:rPr>
              <a:t>α</a:t>
            </a:r>
            <a:r>
              <a:rPr dirty="0" err="1">
                <a:solidFill>
                  <a:srgbClr val="0433FF"/>
                </a:solidFill>
              </a:rPr>
              <a:t>τινικής</a:t>
            </a:r>
            <a:r>
              <a:rPr dirty="0">
                <a:solidFill>
                  <a:srgbClr val="0433FF"/>
                </a:solidFill>
              </a:rPr>
              <a:t> </a:t>
            </a:r>
            <a:r>
              <a:rPr dirty="0" err="1">
                <a:solidFill>
                  <a:srgbClr val="0433FF"/>
                </a:solidFill>
              </a:rPr>
              <a:t>Αμερικής</a:t>
            </a:r>
            <a:r>
              <a:rPr dirty="0">
                <a:solidFill>
                  <a:srgbClr val="0433FF"/>
                </a:solidFill>
              </a:rPr>
              <a:t> </a:t>
            </a:r>
            <a:r>
              <a:rPr dirty="0" err="1">
                <a:solidFill>
                  <a:srgbClr val="0433FF"/>
                </a:solidFill>
              </a:rPr>
              <a:t>ήτ</a:t>
            </a:r>
            <a:r>
              <a:rPr dirty="0">
                <a:solidFill>
                  <a:srgbClr val="0433FF"/>
                </a:solidFill>
              </a:rPr>
              <a:t>α</a:t>
            </a:r>
            <a:r>
              <a:rPr dirty="0" err="1">
                <a:solidFill>
                  <a:srgbClr val="0433FF"/>
                </a:solidFill>
              </a:rPr>
              <a:t>ν</a:t>
            </a:r>
            <a:r>
              <a:rPr dirty="0">
                <a:solidFill>
                  <a:srgbClr val="0433FF"/>
                </a:solidFill>
              </a:rPr>
              <a:t> </a:t>
            </a:r>
            <a:r>
              <a:rPr dirty="0" err="1">
                <a:solidFill>
                  <a:srgbClr val="0433FF"/>
                </a:solidFill>
              </a:rPr>
              <a:t>χ</a:t>
            </a:r>
            <a:r>
              <a:rPr dirty="0">
                <a:solidFill>
                  <a:srgbClr val="0433FF"/>
                </a:solidFill>
              </a:rPr>
              <a:t>α</a:t>
            </a:r>
            <a:r>
              <a:rPr dirty="0" err="1">
                <a:solidFill>
                  <a:srgbClr val="0433FF"/>
                </a:solidFill>
              </a:rPr>
              <a:t>μηλότεροι</a:t>
            </a:r>
            <a:r>
              <a:rPr dirty="0">
                <a:solidFill>
                  <a:srgbClr val="0433FF"/>
                </a:solidFill>
              </a:rPr>
              <a:t> </a:t>
            </a:r>
            <a:r>
              <a:rPr dirty="0" err="1">
                <a:solidFill>
                  <a:srgbClr val="0433FF"/>
                </a:solidFill>
              </a:rPr>
              <a:t>μετά</a:t>
            </a:r>
            <a:r>
              <a:rPr dirty="0">
                <a:solidFill>
                  <a:srgbClr val="0433FF"/>
                </a:solidFill>
              </a:rPr>
              <a:t> </a:t>
            </a:r>
            <a:r>
              <a:rPr dirty="0" err="1">
                <a:solidFill>
                  <a:srgbClr val="0433FF"/>
                </a:solidFill>
              </a:rPr>
              <a:t>την</a:t>
            </a:r>
            <a:r>
              <a:rPr dirty="0">
                <a:solidFill>
                  <a:srgbClr val="0433FF"/>
                </a:solidFill>
              </a:rPr>
              <a:t> απ</a:t>
            </a:r>
            <a:r>
              <a:rPr dirty="0" err="1">
                <a:solidFill>
                  <a:srgbClr val="0433FF"/>
                </a:solidFill>
              </a:rPr>
              <a:t>ελευθέρωση</a:t>
            </a:r>
            <a:r>
              <a:rPr dirty="0">
                <a:solidFill>
                  <a:srgbClr val="0433FF"/>
                </a:solidFill>
              </a:rPr>
              <a:t> </a:t>
            </a:r>
            <a:r>
              <a:rPr dirty="0" err="1">
                <a:solidFill>
                  <a:srgbClr val="0433FF"/>
                </a:solidFill>
              </a:rPr>
              <a:t>του</a:t>
            </a:r>
            <a:r>
              <a:rPr dirty="0">
                <a:solidFill>
                  <a:srgbClr val="0433FF"/>
                </a:solidFill>
              </a:rPr>
              <a:t> </a:t>
            </a:r>
            <a:r>
              <a:rPr dirty="0" err="1">
                <a:solidFill>
                  <a:srgbClr val="0433FF"/>
                </a:solidFill>
              </a:rPr>
              <a:t>εμ</a:t>
            </a:r>
            <a:r>
              <a:rPr dirty="0">
                <a:solidFill>
                  <a:srgbClr val="0433FF"/>
                </a:solidFill>
              </a:rPr>
              <a:t>π</a:t>
            </a:r>
            <a:r>
              <a:rPr dirty="0" err="1">
                <a:solidFill>
                  <a:srgbClr val="0433FF"/>
                </a:solidFill>
              </a:rPr>
              <a:t>ορίου</a:t>
            </a:r>
            <a:r>
              <a:rPr dirty="0"/>
              <a:t> απ</a:t>
            </a:r>
            <a:r>
              <a:rPr dirty="0" err="1"/>
              <a:t>ό</a:t>
            </a:r>
            <a:r>
              <a:rPr dirty="0"/>
              <a:t> </a:t>
            </a:r>
            <a:r>
              <a:rPr dirty="0" err="1"/>
              <a:t>ό,τι</a:t>
            </a:r>
            <a:r>
              <a:rPr dirty="0"/>
              <a:t> </a:t>
            </a:r>
            <a:r>
              <a:rPr dirty="0" err="1"/>
              <a:t>ήτ</a:t>
            </a:r>
            <a:r>
              <a:rPr dirty="0"/>
              <a:t>α</a:t>
            </a:r>
            <a:r>
              <a:rPr dirty="0" err="1"/>
              <a:t>ν</a:t>
            </a:r>
            <a:r>
              <a:rPr dirty="0"/>
              <a:t> </a:t>
            </a:r>
            <a:r>
              <a:rPr dirty="0" err="1"/>
              <a:t>κ</a:t>
            </a:r>
            <a:r>
              <a:rPr dirty="0"/>
              <a:t>α</a:t>
            </a:r>
            <a:r>
              <a:rPr dirty="0" err="1"/>
              <a:t>τά</a:t>
            </a:r>
            <a:r>
              <a:rPr dirty="0"/>
              <a:t> </a:t>
            </a:r>
            <a:r>
              <a:rPr dirty="0" err="1"/>
              <a:t>τη</a:t>
            </a:r>
            <a:r>
              <a:rPr dirty="0"/>
              <a:t> </a:t>
            </a:r>
            <a:r>
              <a:rPr dirty="0" err="1"/>
              <a:t>διάρκει</a:t>
            </a:r>
            <a:r>
              <a:rPr dirty="0"/>
              <a:t>α </a:t>
            </a:r>
            <a:r>
              <a:rPr dirty="0" err="1"/>
              <a:t>της</a:t>
            </a:r>
            <a:r>
              <a:rPr dirty="0"/>
              <a:t> </a:t>
            </a:r>
            <a:r>
              <a:rPr dirty="0" err="1"/>
              <a:t>εκ</a:t>
            </a:r>
            <a:r>
              <a:rPr dirty="0"/>
              <a:t>β</a:t>
            </a:r>
            <a:r>
              <a:rPr dirty="0" err="1"/>
              <a:t>ιομηχάνισης</a:t>
            </a:r>
            <a:r>
              <a:rPr dirty="0"/>
              <a:t> </a:t>
            </a:r>
            <a:r>
              <a:rPr dirty="0" err="1"/>
              <a:t>μέσω</a:t>
            </a:r>
            <a:r>
              <a:rPr dirty="0"/>
              <a:t> </a:t>
            </a:r>
            <a:r>
              <a:rPr dirty="0" err="1"/>
              <a:t>της</a:t>
            </a:r>
            <a:r>
              <a:rPr dirty="0"/>
              <a:t> </a:t>
            </a:r>
            <a:r>
              <a:rPr dirty="0" err="1"/>
              <a:t>υ</a:t>
            </a:r>
            <a:r>
              <a:rPr dirty="0"/>
              <a:t>π</a:t>
            </a:r>
            <a:r>
              <a:rPr dirty="0" err="1"/>
              <a:t>οκ</a:t>
            </a:r>
            <a:r>
              <a:rPr dirty="0"/>
              <a:t>α</a:t>
            </a:r>
            <a:r>
              <a:rPr dirty="0" err="1"/>
              <a:t>τάστ</a:t>
            </a:r>
            <a:r>
              <a:rPr dirty="0"/>
              <a:t>α</a:t>
            </a:r>
            <a:r>
              <a:rPr dirty="0" err="1"/>
              <a:t>σης</a:t>
            </a:r>
            <a:r>
              <a:rPr dirty="0"/>
              <a:t> </a:t>
            </a:r>
            <a:r>
              <a:rPr dirty="0" err="1"/>
              <a:t>των</a:t>
            </a:r>
            <a:r>
              <a:rPr dirty="0"/>
              <a:t> </a:t>
            </a:r>
            <a:r>
              <a:rPr dirty="0" err="1"/>
              <a:t>εισ</a:t>
            </a:r>
            <a:r>
              <a:rPr dirty="0"/>
              <a:t>α</a:t>
            </a:r>
            <a:r>
              <a:rPr dirty="0" err="1"/>
              <a:t>γωγών</a:t>
            </a:r>
            <a:r>
              <a:rPr dirty="0"/>
              <a:t> (Case Study-Mexico).</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51"/>
                                        </p:tgtEl>
                                        <p:attrNameLst>
                                          <p:attrName>style.visibility</p:attrName>
                                        </p:attrNameLst>
                                      </p:cBhvr>
                                      <p:to>
                                        <p:strVal val="visible"/>
                                      </p:to>
                                    </p:set>
                                    <p:animEffect transition="in" filter="strips(upLeft)">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54" name="Απελευθέρωση εμπορίου (συνέχεια)"/>
          <p:cNvSpPr txBox="1">
            <a:spLocks noGrp="1"/>
          </p:cNvSpPr>
          <p:nvPr>
            <p:ph type="title"/>
          </p:nvPr>
        </p:nvSpPr>
        <p:spPr>
          <a:xfrm>
            <a:off x="939800" y="0"/>
            <a:ext cx="7856538" cy="832919"/>
          </a:xfrm>
          <a:prstGeom prst="rect">
            <a:avLst/>
          </a:prstGeom>
        </p:spPr>
        <p:txBody>
          <a:bodyPr/>
          <a:lstStyle/>
          <a:p>
            <a:r>
              <a:rPr sz="3200" b="1" dirty="0" err="1"/>
              <a:t>Α</a:t>
            </a:r>
            <a:r>
              <a:rPr sz="3200" b="1" dirty="0"/>
              <a:t>π</a:t>
            </a:r>
            <a:r>
              <a:rPr sz="3200" b="1" dirty="0" err="1"/>
              <a:t>ελευθέρωση</a:t>
            </a:r>
            <a:r>
              <a:rPr sz="3200" b="1" dirty="0"/>
              <a:t> </a:t>
            </a:r>
            <a:r>
              <a:rPr sz="3200" b="1" dirty="0" err="1"/>
              <a:t>εμ</a:t>
            </a:r>
            <a:r>
              <a:rPr sz="3200" b="1" dirty="0"/>
              <a:t>π</a:t>
            </a:r>
            <a:r>
              <a:rPr sz="3200" b="1" dirty="0" err="1"/>
              <a:t>ορίου</a:t>
            </a:r>
            <a:r>
              <a:rPr sz="3200" b="1" dirty="0"/>
              <a:t> (</a:t>
            </a:r>
            <a:r>
              <a:rPr sz="3200" b="1" dirty="0" err="1"/>
              <a:t>συνέχει</a:t>
            </a:r>
            <a:r>
              <a:rPr sz="3200" b="1" dirty="0"/>
              <a:t>α)</a:t>
            </a:r>
          </a:p>
        </p:txBody>
      </p:sp>
      <p:sp>
        <p:nvSpPr>
          <p:cNvPr id="155" name="Αλλά οι ασταθείς μακροοικονομικές πολιτικές και οι χρηματοπιστωτικές κρίσεις συνέβαλαν στην επιβράδυνση της μεγέθυνσης μέχρι τη δεκαετία του 1980.…"/>
          <p:cNvSpPr txBox="1">
            <a:spLocks noGrp="1"/>
          </p:cNvSpPr>
          <p:nvPr>
            <p:ph type="body" idx="1"/>
          </p:nvPr>
        </p:nvSpPr>
        <p:spPr>
          <a:xfrm>
            <a:off x="960437" y="1068309"/>
            <a:ext cx="8059838" cy="5789691"/>
          </a:xfrm>
          <a:prstGeom prst="rect">
            <a:avLst/>
          </a:prstGeom>
        </p:spPr>
        <p:txBody>
          <a:bodyPr/>
          <a:lstStyle/>
          <a:p>
            <a:pPr marL="417829" indent="-377189">
              <a:lnSpc>
                <a:spcPct val="150000"/>
              </a:lnSpc>
              <a:defRPr sz="2400"/>
            </a:pPr>
            <a:r>
              <a:rPr dirty="0" err="1"/>
              <a:t>Αλλά</a:t>
            </a:r>
            <a:r>
              <a:rPr dirty="0"/>
              <a:t> </a:t>
            </a:r>
            <a:r>
              <a:rPr dirty="0" err="1"/>
              <a:t>οι</a:t>
            </a:r>
            <a:r>
              <a:rPr dirty="0"/>
              <a:t> α</a:t>
            </a:r>
            <a:r>
              <a:rPr dirty="0" err="1"/>
              <a:t>στ</a:t>
            </a:r>
            <a:r>
              <a:rPr dirty="0"/>
              <a:t>α</a:t>
            </a:r>
            <a:r>
              <a:rPr dirty="0" err="1"/>
              <a:t>θείς</a:t>
            </a:r>
            <a:r>
              <a:rPr dirty="0"/>
              <a:t> </a:t>
            </a:r>
            <a:r>
              <a:rPr dirty="0" err="1"/>
              <a:t>μ</a:t>
            </a:r>
            <a:r>
              <a:rPr dirty="0"/>
              <a:t>α</a:t>
            </a:r>
            <a:r>
              <a:rPr dirty="0" err="1"/>
              <a:t>κροοικονομικές</a:t>
            </a:r>
            <a:r>
              <a:rPr dirty="0"/>
              <a:t> π</a:t>
            </a:r>
            <a:r>
              <a:rPr dirty="0" err="1"/>
              <a:t>ολιτικές</a:t>
            </a:r>
            <a:r>
              <a:rPr dirty="0"/>
              <a:t> </a:t>
            </a:r>
            <a:r>
              <a:rPr dirty="0" err="1"/>
              <a:t>κ</a:t>
            </a:r>
            <a:r>
              <a:rPr dirty="0"/>
              <a:t>α</a:t>
            </a:r>
            <a:r>
              <a:rPr dirty="0" err="1"/>
              <a:t>ι</a:t>
            </a:r>
            <a:r>
              <a:rPr dirty="0"/>
              <a:t> </a:t>
            </a:r>
            <a:r>
              <a:rPr dirty="0" err="1"/>
              <a:t>οι</a:t>
            </a:r>
            <a:r>
              <a:rPr dirty="0"/>
              <a:t> </a:t>
            </a:r>
            <a:r>
              <a:rPr dirty="0" err="1"/>
              <a:t>χρημ</a:t>
            </a:r>
            <a:r>
              <a:rPr dirty="0"/>
              <a:t>α</a:t>
            </a:r>
            <a:r>
              <a:rPr dirty="0" err="1"/>
              <a:t>το</a:t>
            </a:r>
            <a:r>
              <a:rPr dirty="0"/>
              <a:t>π</a:t>
            </a:r>
            <a:r>
              <a:rPr dirty="0" err="1"/>
              <a:t>ιστωτικές</a:t>
            </a:r>
            <a:r>
              <a:rPr dirty="0"/>
              <a:t> </a:t>
            </a:r>
            <a:r>
              <a:rPr dirty="0" err="1"/>
              <a:t>κρίσεις</a:t>
            </a:r>
            <a:r>
              <a:rPr dirty="0"/>
              <a:t> </a:t>
            </a:r>
            <a:r>
              <a:rPr dirty="0" err="1"/>
              <a:t>συνέ</a:t>
            </a:r>
            <a:r>
              <a:rPr dirty="0"/>
              <a:t>βα</a:t>
            </a:r>
            <a:r>
              <a:rPr dirty="0" err="1"/>
              <a:t>λ</a:t>
            </a:r>
            <a:r>
              <a:rPr dirty="0"/>
              <a:t>α</a:t>
            </a:r>
            <a:r>
              <a:rPr dirty="0" err="1"/>
              <a:t>ν</a:t>
            </a:r>
            <a:r>
              <a:rPr dirty="0"/>
              <a:t> </a:t>
            </a:r>
            <a:r>
              <a:rPr dirty="0" err="1"/>
              <a:t>στην</a:t>
            </a:r>
            <a:r>
              <a:rPr dirty="0"/>
              <a:t> </a:t>
            </a:r>
            <a:r>
              <a:rPr dirty="0" err="1"/>
              <a:t>ε</a:t>
            </a:r>
            <a:r>
              <a:rPr dirty="0"/>
              <a:t>π</a:t>
            </a:r>
            <a:r>
              <a:rPr dirty="0" err="1"/>
              <a:t>ι</a:t>
            </a:r>
            <a:r>
              <a:rPr dirty="0"/>
              <a:t>β</a:t>
            </a:r>
            <a:r>
              <a:rPr dirty="0" err="1"/>
              <a:t>ράδυνση</a:t>
            </a:r>
            <a:r>
              <a:rPr dirty="0"/>
              <a:t> </a:t>
            </a:r>
            <a:r>
              <a:rPr dirty="0" err="1"/>
              <a:t>της</a:t>
            </a:r>
            <a:r>
              <a:rPr dirty="0"/>
              <a:t> </a:t>
            </a:r>
            <a:r>
              <a:rPr dirty="0" err="1"/>
              <a:t>μεγέθυνσης</a:t>
            </a:r>
            <a:r>
              <a:rPr dirty="0"/>
              <a:t> </a:t>
            </a:r>
            <a:r>
              <a:rPr dirty="0" err="1"/>
              <a:t>μέχρι</a:t>
            </a:r>
            <a:r>
              <a:rPr dirty="0"/>
              <a:t> </a:t>
            </a:r>
            <a:r>
              <a:rPr dirty="0" err="1"/>
              <a:t>τη</a:t>
            </a:r>
            <a:r>
              <a:rPr dirty="0"/>
              <a:t> </a:t>
            </a:r>
            <a:r>
              <a:rPr dirty="0" err="1"/>
              <a:t>δεκ</a:t>
            </a:r>
            <a:r>
              <a:rPr dirty="0"/>
              <a:t>α</a:t>
            </a:r>
            <a:r>
              <a:rPr dirty="0" err="1"/>
              <a:t>ετί</a:t>
            </a:r>
            <a:r>
              <a:rPr dirty="0"/>
              <a:t>α </a:t>
            </a:r>
            <a:r>
              <a:rPr dirty="0" err="1"/>
              <a:t>του</a:t>
            </a:r>
            <a:r>
              <a:rPr dirty="0"/>
              <a:t> 1980.</a:t>
            </a:r>
          </a:p>
          <a:p>
            <a:pPr marL="417829" indent="-377189">
              <a:lnSpc>
                <a:spcPct val="150000"/>
              </a:lnSpc>
              <a:defRPr sz="2400"/>
            </a:pPr>
            <a:r>
              <a:rPr dirty="0" err="1">
                <a:solidFill>
                  <a:srgbClr val="FF341A"/>
                </a:solidFill>
              </a:rPr>
              <a:t>Άλλες</a:t>
            </a:r>
            <a:r>
              <a:rPr dirty="0">
                <a:solidFill>
                  <a:srgbClr val="FF341A"/>
                </a:solidFill>
              </a:rPr>
              <a:t> </a:t>
            </a:r>
            <a:r>
              <a:rPr dirty="0" err="1">
                <a:solidFill>
                  <a:srgbClr val="FF341A"/>
                </a:solidFill>
              </a:rPr>
              <a:t>χώρες</a:t>
            </a:r>
            <a:r>
              <a:rPr dirty="0">
                <a:solidFill>
                  <a:srgbClr val="FF341A"/>
                </a:solidFill>
              </a:rPr>
              <a:t> </a:t>
            </a:r>
            <a:r>
              <a:rPr dirty="0" err="1">
                <a:solidFill>
                  <a:srgbClr val="FF341A"/>
                </a:solidFill>
              </a:rPr>
              <a:t>σ</a:t>
            </a:r>
            <a:r>
              <a:rPr dirty="0">
                <a:solidFill>
                  <a:srgbClr val="FF341A"/>
                </a:solidFill>
              </a:rPr>
              <a:t>α</a:t>
            </a:r>
            <a:r>
              <a:rPr dirty="0" err="1">
                <a:solidFill>
                  <a:srgbClr val="FF341A"/>
                </a:solidFill>
              </a:rPr>
              <a:t>ν</a:t>
            </a:r>
            <a:r>
              <a:rPr dirty="0">
                <a:solidFill>
                  <a:srgbClr val="FF341A"/>
                </a:solidFill>
              </a:rPr>
              <a:t> </a:t>
            </a:r>
            <a:r>
              <a:rPr dirty="0" err="1">
                <a:solidFill>
                  <a:srgbClr val="FF341A"/>
                </a:solidFill>
              </a:rPr>
              <a:t>την</a:t>
            </a:r>
            <a:r>
              <a:rPr dirty="0">
                <a:solidFill>
                  <a:srgbClr val="FF341A"/>
                </a:solidFill>
              </a:rPr>
              <a:t> </a:t>
            </a:r>
            <a:r>
              <a:rPr dirty="0" err="1">
                <a:solidFill>
                  <a:srgbClr val="FF341A"/>
                </a:solidFill>
              </a:rPr>
              <a:t>Ινδί</a:t>
            </a:r>
            <a:r>
              <a:rPr dirty="0">
                <a:solidFill>
                  <a:srgbClr val="FF341A"/>
                </a:solidFill>
              </a:rPr>
              <a:t>α </a:t>
            </a:r>
            <a:r>
              <a:rPr dirty="0" err="1">
                <a:solidFill>
                  <a:srgbClr val="FF341A"/>
                </a:solidFill>
              </a:rPr>
              <a:t>μεγεθύνθηκ</a:t>
            </a:r>
            <a:r>
              <a:rPr dirty="0">
                <a:solidFill>
                  <a:srgbClr val="FF341A"/>
                </a:solidFill>
              </a:rPr>
              <a:t>α</a:t>
            </a:r>
            <a:r>
              <a:rPr dirty="0" err="1">
                <a:solidFill>
                  <a:srgbClr val="FF341A"/>
                </a:solidFill>
              </a:rPr>
              <a:t>ν</a:t>
            </a:r>
            <a:r>
              <a:rPr dirty="0">
                <a:solidFill>
                  <a:srgbClr val="FF341A"/>
                </a:solidFill>
              </a:rPr>
              <a:t> </a:t>
            </a:r>
            <a:r>
              <a:rPr dirty="0" err="1">
                <a:solidFill>
                  <a:srgbClr val="FF341A"/>
                </a:solidFill>
              </a:rPr>
              <a:t>γρήγορ</a:t>
            </a:r>
            <a:r>
              <a:rPr dirty="0">
                <a:solidFill>
                  <a:srgbClr val="FF341A"/>
                </a:solidFill>
              </a:rPr>
              <a:t>α </a:t>
            </a:r>
            <a:r>
              <a:rPr dirty="0" err="1">
                <a:solidFill>
                  <a:srgbClr val="FF341A"/>
                </a:solidFill>
              </a:rPr>
              <a:t>μετά</a:t>
            </a:r>
            <a:r>
              <a:rPr dirty="0">
                <a:solidFill>
                  <a:srgbClr val="FF341A"/>
                </a:solidFill>
              </a:rPr>
              <a:t> </a:t>
            </a:r>
            <a:r>
              <a:rPr dirty="0" err="1">
                <a:solidFill>
                  <a:srgbClr val="FF341A"/>
                </a:solidFill>
              </a:rPr>
              <a:t>την</a:t>
            </a:r>
            <a:r>
              <a:rPr dirty="0">
                <a:solidFill>
                  <a:srgbClr val="FF341A"/>
                </a:solidFill>
              </a:rPr>
              <a:t> απ</a:t>
            </a:r>
            <a:r>
              <a:rPr dirty="0" err="1">
                <a:solidFill>
                  <a:srgbClr val="FF341A"/>
                </a:solidFill>
              </a:rPr>
              <a:t>ελευθέρωση</a:t>
            </a:r>
            <a:r>
              <a:rPr dirty="0">
                <a:solidFill>
                  <a:srgbClr val="FF341A"/>
                </a:solidFill>
              </a:rPr>
              <a:t> </a:t>
            </a:r>
            <a:r>
              <a:rPr dirty="0" err="1">
                <a:solidFill>
                  <a:srgbClr val="FF341A"/>
                </a:solidFill>
              </a:rPr>
              <a:t>του</a:t>
            </a:r>
            <a:r>
              <a:rPr dirty="0">
                <a:solidFill>
                  <a:srgbClr val="FF341A"/>
                </a:solidFill>
              </a:rPr>
              <a:t> </a:t>
            </a:r>
            <a:r>
              <a:rPr dirty="0" err="1">
                <a:solidFill>
                  <a:srgbClr val="FF341A"/>
                </a:solidFill>
              </a:rPr>
              <a:t>εμ</a:t>
            </a:r>
            <a:r>
              <a:rPr dirty="0">
                <a:solidFill>
                  <a:srgbClr val="FF341A"/>
                </a:solidFill>
              </a:rPr>
              <a:t>π</a:t>
            </a:r>
            <a:r>
              <a:rPr dirty="0" err="1">
                <a:solidFill>
                  <a:srgbClr val="FF341A"/>
                </a:solidFill>
              </a:rPr>
              <a:t>ορίου</a:t>
            </a:r>
            <a:r>
              <a:rPr dirty="0"/>
              <a:t> </a:t>
            </a:r>
            <a:r>
              <a:rPr dirty="0" err="1"/>
              <a:t>στη</a:t>
            </a:r>
            <a:r>
              <a:rPr dirty="0"/>
              <a:t> </a:t>
            </a:r>
            <a:r>
              <a:rPr dirty="0" err="1"/>
              <a:t>δεκ</a:t>
            </a:r>
            <a:r>
              <a:rPr dirty="0"/>
              <a:t>α</a:t>
            </a:r>
            <a:r>
              <a:rPr dirty="0" err="1"/>
              <a:t>ετί</a:t>
            </a:r>
            <a:r>
              <a:rPr dirty="0"/>
              <a:t>α </a:t>
            </a:r>
            <a:r>
              <a:rPr dirty="0" err="1"/>
              <a:t>του</a:t>
            </a:r>
            <a:r>
              <a:rPr dirty="0"/>
              <a:t> 1980, α</a:t>
            </a:r>
            <a:r>
              <a:rPr dirty="0" err="1"/>
              <a:t>λλά</a:t>
            </a:r>
            <a:r>
              <a:rPr dirty="0"/>
              <a:t> </a:t>
            </a:r>
            <a:r>
              <a:rPr dirty="0" err="1"/>
              <a:t>δεν</a:t>
            </a:r>
            <a:r>
              <a:rPr dirty="0"/>
              <a:t> </a:t>
            </a:r>
            <a:r>
              <a:rPr dirty="0" err="1"/>
              <a:t>είν</a:t>
            </a:r>
            <a:r>
              <a:rPr dirty="0"/>
              <a:t>α</a:t>
            </a:r>
            <a:r>
              <a:rPr dirty="0" err="1"/>
              <a:t>ι</a:t>
            </a:r>
            <a:r>
              <a:rPr dirty="0"/>
              <a:t> </a:t>
            </a:r>
            <a:r>
              <a:rPr dirty="0" err="1"/>
              <a:t>σ</a:t>
            </a:r>
            <a:r>
              <a:rPr dirty="0"/>
              <a:t>α</a:t>
            </a:r>
            <a:r>
              <a:rPr dirty="0" err="1"/>
              <a:t>φές</a:t>
            </a:r>
            <a:r>
              <a:rPr dirty="0"/>
              <a:t> </a:t>
            </a:r>
            <a:r>
              <a:rPr dirty="0" err="1"/>
              <a:t>μέχρι</a:t>
            </a:r>
            <a:r>
              <a:rPr dirty="0"/>
              <a:t> π</a:t>
            </a:r>
            <a:r>
              <a:rPr dirty="0" err="1"/>
              <a:t>οιο</a:t>
            </a:r>
            <a:r>
              <a:rPr dirty="0"/>
              <a:t> βα</a:t>
            </a:r>
            <a:r>
              <a:rPr dirty="0" err="1"/>
              <a:t>θμό</a:t>
            </a:r>
            <a:r>
              <a:rPr dirty="0"/>
              <a:t> </a:t>
            </a:r>
            <a:r>
              <a:rPr dirty="0" err="1"/>
              <a:t>το</a:t>
            </a:r>
            <a:r>
              <a:rPr dirty="0"/>
              <a:t> απ</a:t>
            </a:r>
            <a:r>
              <a:rPr dirty="0" err="1"/>
              <a:t>ελευθερωμένο</a:t>
            </a:r>
            <a:r>
              <a:rPr dirty="0"/>
              <a:t> </a:t>
            </a:r>
            <a:r>
              <a:rPr dirty="0" err="1"/>
              <a:t>εμ</a:t>
            </a:r>
            <a:r>
              <a:rPr dirty="0"/>
              <a:t>π</a:t>
            </a:r>
            <a:r>
              <a:rPr dirty="0" err="1"/>
              <a:t>όριο</a:t>
            </a:r>
            <a:r>
              <a:rPr dirty="0"/>
              <a:t> </a:t>
            </a:r>
            <a:r>
              <a:rPr dirty="0" err="1"/>
              <a:t>συνέ</a:t>
            </a:r>
            <a:r>
              <a:rPr dirty="0"/>
              <a:t>βα</a:t>
            </a:r>
            <a:r>
              <a:rPr dirty="0" err="1"/>
              <a:t>λε</a:t>
            </a:r>
            <a:r>
              <a:rPr dirty="0"/>
              <a:t> </a:t>
            </a:r>
            <a:r>
              <a:rPr dirty="0" err="1"/>
              <a:t>στη</a:t>
            </a:r>
            <a:r>
              <a:rPr dirty="0"/>
              <a:t> </a:t>
            </a:r>
            <a:r>
              <a:rPr dirty="0" err="1"/>
              <a:t>μεγέθυνση</a:t>
            </a:r>
            <a:r>
              <a:rPr dirty="0"/>
              <a:t>.</a:t>
            </a:r>
            <a:r>
              <a:rPr lang="en-US" dirty="0"/>
              <a:t> (Case study India)</a:t>
            </a:r>
            <a:r>
              <a:rPr dirty="0"/>
              <a:t> </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55"/>
                                        </p:tgtEl>
                                        <p:attrNameLst>
                                          <p:attrName>style.visibility</p:attrName>
                                        </p:attrNameLst>
                                      </p:cBhvr>
                                      <p:to>
                                        <p:strVal val="visible"/>
                                      </p:to>
                                    </p:set>
                                    <p:animEffect transition="in" filter="strips(upLeft)">
                                      <p:cBhvr>
                                        <p:cTn id="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Εκβιομηχάνιση με εξαγωγικό προσανατολισμό"/>
          <p:cNvSpPr txBox="1">
            <a:spLocks noGrp="1"/>
          </p:cNvSpPr>
          <p:nvPr>
            <p:ph type="title"/>
          </p:nvPr>
        </p:nvSpPr>
        <p:spPr>
          <a:xfrm>
            <a:off x="939800" y="25400"/>
            <a:ext cx="8132565" cy="635503"/>
          </a:xfrm>
          <a:prstGeom prst="rect">
            <a:avLst/>
          </a:prstGeom>
        </p:spPr>
        <p:txBody>
          <a:bodyPr/>
          <a:lstStyle>
            <a:lvl1pPr>
              <a:defRPr sz="3200"/>
            </a:lvl1pPr>
          </a:lstStyle>
          <a:p>
            <a:r>
              <a:rPr sz="2400" b="1" dirty="0" err="1"/>
              <a:t>Εκ</a:t>
            </a:r>
            <a:r>
              <a:rPr sz="2400" b="1" dirty="0"/>
              <a:t>β</a:t>
            </a:r>
            <a:r>
              <a:rPr sz="2400" b="1" dirty="0" err="1"/>
              <a:t>ιομηχάνιση</a:t>
            </a:r>
            <a:r>
              <a:rPr sz="2400" b="1" dirty="0"/>
              <a:t> </a:t>
            </a:r>
            <a:r>
              <a:rPr sz="2400" b="1" dirty="0" err="1"/>
              <a:t>με</a:t>
            </a:r>
            <a:r>
              <a:rPr sz="2400" b="1" dirty="0"/>
              <a:t> </a:t>
            </a:r>
            <a:r>
              <a:rPr sz="2400" b="1" dirty="0" err="1"/>
              <a:t>εξ</a:t>
            </a:r>
            <a:r>
              <a:rPr sz="2400" b="1" dirty="0"/>
              <a:t>α</a:t>
            </a:r>
            <a:r>
              <a:rPr sz="2400" b="1" dirty="0" err="1"/>
              <a:t>γωγικό</a:t>
            </a:r>
            <a:r>
              <a:rPr sz="2400" b="1" dirty="0"/>
              <a:t> π</a:t>
            </a:r>
            <a:r>
              <a:rPr sz="2400" b="1" dirty="0" err="1"/>
              <a:t>ροσ</a:t>
            </a:r>
            <a:r>
              <a:rPr sz="2400" b="1" dirty="0"/>
              <a:t>α</a:t>
            </a:r>
            <a:r>
              <a:rPr sz="2400" b="1" dirty="0" err="1"/>
              <a:t>ν</a:t>
            </a:r>
            <a:r>
              <a:rPr sz="2400" b="1" dirty="0"/>
              <a:t>α</a:t>
            </a:r>
            <a:r>
              <a:rPr sz="2400" b="1" dirty="0" err="1"/>
              <a:t>τολισμό</a:t>
            </a:r>
            <a:endParaRPr sz="2400" b="1" dirty="0"/>
          </a:p>
        </p:txBody>
      </p:sp>
      <p:sp>
        <p:nvSpPr>
          <p:cNvPr id="159" name="Αντί της εκβιομηχάνισης μέσω της υποκατάστασης εισαγωγών, αρκετές χώρες στην Ανατολική Ασία υιοθέτησαν εμπορικές πολιτικές που προήγαν τις εξαγωγές σε συγκεκριμένους κλάδους.…"/>
          <p:cNvSpPr txBox="1">
            <a:spLocks noGrp="1"/>
          </p:cNvSpPr>
          <p:nvPr>
            <p:ph type="body" idx="1"/>
          </p:nvPr>
        </p:nvSpPr>
        <p:spPr>
          <a:xfrm>
            <a:off x="796705" y="814812"/>
            <a:ext cx="8255021" cy="6043188"/>
          </a:xfrm>
          <a:prstGeom prst="rect">
            <a:avLst/>
          </a:prstGeom>
        </p:spPr>
        <p:txBody>
          <a:bodyPr>
            <a:normAutofit fontScale="92500" lnSpcReduction="20000"/>
          </a:bodyPr>
          <a:lstStyle/>
          <a:p>
            <a:pPr>
              <a:lnSpc>
                <a:spcPct val="160000"/>
              </a:lnSpc>
              <a:spcBef>
                <a:spcPts val="1600"/>
              </a:spcBef>
              <a:defRPr sz="2400"/>
            </a:pPr>
            <a:r>
              <a:rPr sz="2400" dirty="0" err="1"/>
              <a:t>Αντί</a:t>
            </a:r>
            <a:r>
              <a:rPr sz="2400" dirty="0"/>
              <a:t> </a:t>
            </a:r>
            <a:r>
              <a:rPr sz="2400" dirty="0" err="1"/>
              <a:t>της</a:t>
            </a:r>
            <a:r>
              <a:rPr sz="2400" dirty="0"/>
              <a:t> </a:t>
            </a:r>
            <a:r>
              <a:rPr sz="2400" dirty="0" err="1"/>
              <a:t>εκ</a:t>
            </a:r>
            <a:r>
              <a:rPr sz="2400" dirty="0"/>
              <a:t>β</a:t>
            </a:r>
            <a:r>
              <a:rPr sz="2400" dirty="0" err="1"/>
              <a:t>ιομηχάνισης</a:t>
            </a:r>
            <a:r>
              <a:rPr sz="2400" dirty="0"/>
              <a:t> </a:t>
            </a:r>
            <a:r>
              <a:rPr sz="2400" dirty="0" err="1"/>
              <a:t>μέσω</a:t>
            </a:r>
            <a:r>
              <a:rPr sz="2400" dirty="0"/>
              <a:t> </a:t>
            </a:r>
            <a:r>
              <a:rPr sz="2400" dirty="0" err="1"/>
              <a:t>της</a:t>
            </a:r>
            <a:r>
              <a:rPr sz="2400" dirty="0"/>
              <a:t> </a:t>
            </a:r>
            <a:r>
              <a:rPr sz="2400" dirty="0" err="1"/>
              <a:t>υ</a:t>
            </a:r>
            <a:r>
              <a:rPr sz="2400" dirty="0"/>
              <a:t>π</a:t>
            </a:r>
            <a:r>
              <a:rPr sz="2400" dirty="0" err="1"/>
              <a:t>οκ</a:t>
            </a:r>
            <a:r>
              <a:rPr sz="2400" dirty="0"/>
              <a:t>α</a:t>
            </a:r>
            <a:r>
              <a:rPr sz="2400" dirty="0" err="1"/>
              <a:t>τάστ</a:t>
            </a:r>
            <a:r>
              <a:rPr sz="2400" dirty="0"/>
              <a:t>α</a:t>
            </a:r>
            <a:r>
              <a:rPr sz="2400" dirty="0" err="1"/>
              <a:t>σης</a:t>
            </a:r>
            <a:r>
              <a:rPr sz="2400" dirty="0"/>
              <a:t> </a:t>
            </a:r>
            <a:r>
              <a:rPr sz="2400" dirty="0" err="1"/>
              <a:t>εισ</a:t>
            </a:r>
            <a:r>
              <a:rPr sz="2400" dirty="0"/>
              <a:t>α</a:t>
            </a:r>
            <a:r>
              <a:rPr sz="2400" dirty="0" err="1"/>
              <a:t>γωγών</a:t>
            </a:r>
            <a:r>
              <a:rPr sz="2400" dirty="0"/>
              <a:t>, </a:t>
            </a:r>
            <a:r>
              <a:rPr sz="2400" dirty="0">
                <a:solidFill>
                  <a:srgbClr val="0433FF"/>
                </a:solidFill>
              </a:rPr>
              <a:t>α</a:t>
            </a:r>
            <a:r>
              <a:rPr sz="2400" dirty="0" err="1">
                <a:solidFill>
                  <a:srgbClr val="0433FF"/>
                </a:solidFill>
              </a:rPr>
              <a:t>ρκετές</a:t>
            </a:r>
            <a:r>
              <a:rPr sz="2400" dirty="0">
                <a:solidFill>
                  <a:srgbClr val="0433FF"/>
                </a:solidFill>
              </a:rPr>
              <a:t> </a:t>
            </a:r>
            <a:r>
              <a:rPr sz="2400" dirty="0" err="1">
                <a:solidFill>
                  <a:srgbClr val="0433FF"/>
                </a:solidFill>
              </a:rPr>
              <a:t>χώρες</a:t>
            </a:r>
            <a:r>
              <a:rPr sz="2400" dirty="0">
                <a:solidFill>
                  <a:srgbClr val="0433FF"/>
                </a:solidFill>
              </a:rPr>
              <a:t> </a:t>
            </a:r>
            <a:r>
              <a:rPr sz="2400" dirty="0" err="1">
                <a:solidFill>
                  <a:srgbClr val="0433FF"/>
                </a:solidFill>
              </a:rPr>
              <a:t>στην</a:t>
            </a:r>
            <a:r>
              <a:rPr sz="2400" dirty="0">
                <a:solidFill>
                  <a:srgbClr val="0433FF"/>
                </a:solidFill>
              </a:rPr>
              <a:t> </a:t>
            </a:r>
            <a:r>
              <a:rPr sz="2400" dirty="0" err="1">
                <a:solidFill>
                  <a:srgbClr val="0433FF"/>
                </a:solidFill>
              </a:rPr>
              <a:t>Αν</a:t>
            </a:r>
            <a:r>
              <a:rPr sz="2400" dirty="0">
                <a:solidFill>
                  <a:srgbClr val="0433FF"/>
                </a:solidFill>
              </a:rPr>
              <a:t>α</a:t>
            </a:r>
            <a:r>
              <a:rPr sz="2400" dirty="0" err="1">
                <a:solidFill>
                  <a:srgbClr val="0433FF"/>
                </a:solidFill>
              </a:rPr>
              <a:t>τολική</a:t>
            </a:r>
            <a:r>
              <a:rPr sz="2400" dirty="0">
                <a:solidFill>
                  <a:srgbClr val="0433FF"/>
                </a:solidFill>
              </a:rPr>
              <a:t> </a:t>
            </a:r>
            <a:r>
              <a:rPr sz="2400" dirty="0" err="1">
                <a:solidFill>
                  <a:srgbClr val="0433FF"/>
                </a:solidFill>
              </a:rPr>
              <a:t>Ασί</a:t>
            </a:r>
            <a:r>
              <a:rPr sz="2400" dirty="0">
                <a:solidFill>
                  <a:srgbClr val="0433FF"/>
                </a:solidFill>
              </a:rPr>
              <a:t>α </a:t>
            </a:r>
            <a:r>
              <a:rPr sz="2400" dirty="0" err="1">
                <a:solidFill>
                  <a:srgbClr val="0433FF"/>
                </a:solidFill>
              </a:rPr>
              <a:t>υιοθέτησ</a:t>
            </a:r>
            <a:r>
              <a:rPr sz="2400" dirty="0">
                <a:solidFill>
                  <a:srgbClr val="0433FF"/>
                </a:solidFill>
              </a:rPr>
              <a:t>α</a:t>
            </a:r>
            <a:r>
              <a:rPr sz="2400" dirty="0" err="1">
                <a:solidFill>
                  <a:srgbClr val="0433FF"/>
                </a:solidFill>
              </a:rPr>
              <a:t>ν</a:t>
            </a:r>
            <a:r>
              <a:rPr sz="2400" dirty="0">
                <a:solidFill>
                  <a:srgbClr val="0433FF"/>
                </a:solidFill>
              </a:rPr>
              <a:t> </a:t>
            </a:r>
            <a:r>
              <a:rPr sz="2400" dirty="0" err="1">
                <a:solidFill>
                  <a:srgbClr val="0433FF"/>
                </a:solidFill>
              </a:rPr>
              <a:t>εμ</a:t>
            </a:r>
            <a:r>
              <a:rPr sz="2400" dirty="0">
                <a:solidFill>
                  <a:srgbClr val="0433FF"/>
                </a:solidFill>
              </a:rPr>
              <a:t>π</a:t>
            </a:r>
            <a:r>
              <a:rPr sz="2400" dirty="0" err="1">
                <a:solidFill>
                  <a:srgbClr val="0433FF"/>
                </a:solidFill>
              </a:rPr>
              <a:t>ορικές</a:t>
            </a:r>
            <a:r>
              <a:rPr sz="2400" dirty="0">
                <a:solidFill>
                  <a:srgbClr val="0433FF"/>
                </a:solidFill>
              </a:rPr>
              <a:t> π</a:t>
            </a:r>
            <a:r>
              <a:rPr sz="2400" dirty="0" err="1">
                <a:solidFill>
                  <a:srgbClr val="0433FF"/>
                </a:solidFill>
              </a:rPr>
              <a:t>ολιτικές</a:t>
            </a:r>
            <a:r>
              <a:rPr sz="2400" dirty="0">
                <a:solidFill>
                  <a:srgbClr val="0433FF"/>
                </a:solidFill>
              </a:rPr>
              <a:t> π</a:t>
            </a:r>
            <a:r>
              <a:rPr sz="2400" dirty="0" err="1">
                <a:solidFill>
                  <a:srgbClr val="0433FF"/>
                </a:solidFill>
              </a:rPr>
              <a:t>ου</a:t>
            </a:r>
            <a:r>
              <a:rPr sz="2400" dirty="0">
                <a:solidFill>
                  <a:srgbClr val="0433FF"/>
                </a:solidFill>
              </a:rPr>
              <a:t> π</a:t>
            </a:r>
            <a:r>
              <a:rPr sz="2400" dirty="0" err="1">
                <a:solidFill>
                  <a:srgbClr val="0433FF"/>
                </a:solidFill>
              </a:rPr>
              <a:t>ροήγ</a:t>
            </a:r>
            <a:r>
              <a:rPr sz="2400" dirty="0">
                <a:solidFill>
                  <a:srgbClr val="0433FF"/>
                </a:solidFill>
              </a:rPr>
              <a:t>α</a:t>
            </a:r>
            <a:r>
              <a:rPr sz="2400" dirty="0" err="1">
                <a:solidFill>
                  <a:srgbClr val="0433FF"/>
                </a:solidFill>
              </a:rPr>
              <a:t>ν</a:t>
            </a:r>
            <a:r>
              <a:rPr sz="2400" dirty="0">
                <a:solidFill>
                  <a:srgbClr val="0433FF"/>
                </a:solidFill>
              </a:rPr>
              <a:t> </a:t>
            </a:r>
            <a:r>
              <a:rPr sz="2400" dirty="0" err="1">
                <a:solidFill>
                  <a:srgbClr val="0433FF"/>
                </a:solidFill>
              </a:rPr>
              <a:t>τις</a:t>
            </a:r>
            <a:r>
              <a:rPr sz="2400" dirty="0">
                <a:solidFill>
                  <a:srgbClr val="0433FF"/>
                </a:solidFill>
              </a:rPr>
              <a:t> </a:t>
            </a:r>
            <a:r>
              <a:rPr sz="2400" dirty="0" err="1">
                <a:solidFill>
                  <a:srgbClr val="0433FF"/>
                </a:solidFill>
              </a:rPr>
              <a:t>εξ</a:t>
            </a:r>
            <a:r>
              <a:rPr sz="2400" dirty="0">
                <a:solidFill>
                  <a:srgbClr val="0433FF"/>
                </a:solidFill>
              </a:rPr>
              <a:t>α</a:t>
            </a:r>
            <a:r>
              <a:rPr sz="2400" dirty="0" err="1">
                <a:solidFill>
                  <a:srgbClr val="0433FF"/>
                </a:solidFill>
              </a:rPr>
              <a:t>γωγές</a:t>
            </a:r>
            <a:r>
              <a:rPr sz="2400" dirty="0">
                <a:solidFill>
                  <a:srgbClr val="0433FF"/>
                </a:solidFill>
              </a:rPr>
              <a:t> </a:t>
            </a:r>
            <a:r>
              <a:rPr sz="2400" dirty="0" err="1">
                <a:solidFill>
                  <a:srgbClr val="0433FF"/>
                </a:solidFill>
              </a:rPr>
              <a:t>σε</a:t>
            </a:r>
            <a:r>
              <a:rPr sz="2400" dirty="0">
                <a:solidFill>
                  <a:srgbClr val="0433FF"/>
                </a:solidFill>
              </a:rPr>
              <a:t> </a:t>
            </a:r>
            <a:r>
              <a:rPr sz="2400" dirty="0" err="1">
                <a:solidFill>
                  <a:srgbClr val="0433FF"/>
                </a:solidFill>
              </a:rPr>
              <a:t>συγκεκριμένους</a:t>
            </a:r>
            <a:r>
              <a:rPr sz="2400" dirty="0">
                <a:solidFill>
                  <a:srgbClr val="0433FF"/>
                </a:solidFill>
              </a:rPr>
              <a:t> </a:t>
            </a:r>
            <a:r>
              <a:rPr sz="2400" dirty="0" err="1">
                <a:solidFill>
                  <a:srgbClr val="0433FF"/>
                </a:solidFill>
              </a:rPr>
              <a:t>κλάδους</a:t>
            </a:r>
            <a:r>
              <a:rPr sz="2400" dirty="0"/>
              <a:t>.</a:t>
            </a:r>
          </a:p>
          <a:p>
            <a:pPr lvl="1">
              <a:lnSpc>
                <a:spcPct val="160000"/>
              </a:lnSpc>
              <a:spcBef>
                <a:spcPts val="1100"/>
              </a:spcBef>
              <a:defRPr sz="2400"/>
            </a:pPr>
            <a:r>
              <a:rPr sz="2400" dirty="0" err="1"/>
              <a:t>Η</a:t>
            </a:r>
            <a:r>
              <a:rPr sz="2400" dirty="0"/>
              <a:t> </a:t>
            </a:r>
            <a:r>
              <a:rPr sz="2400" dirty="0" err="1"/>
              <a:t>Ι</a:t>
            </a:r>
            <a:r>
              <a:rPr sz="2400" dirty="0"/>
              <a:t>απ</a:t>
            </a:r>
            <a:r>
              <a:rPr sz="2400" dirty="0" err="1"/>
              <a:t>ωνί</a:t>
            </a:r>
            <a:r>
              <a:rPr sz="2400" dirty="0"/>
              <a:t>α, </a:t>
            </a:r>
            <a:r>
              <a:rPr sz="2400" dirty="0" err="1"/>
              <a:t>το</a:t>
            </a:r>
            <a:r>
              <a:rPr sz="2400" dirty="0"/>
              <a:t> </a:t>
            </a:r>
            <a:r>
              <a:rPr sz="2400" dirty="0" err="1"/>
              <a:t>Χονγκ</a:t>
            </a:r>
            <a:r>
              <a:rPr sz="2400" dirty="0"/>
              <a:t> </a:t>
            </a:r>
            <a:r>
              <a:rPr sz="2400" dirty="0" err="1"/>
              <a:t>Κονγκ</a:t>
            </a:r>
            <a:r>
              <a:rPr sz="2400" dirty="0"/>
              <a:t>, </a:t>
            </a:r>
            <a:r>
              <a:rPr sz="2400" dirty="0" err="1"/>
              <a:t>η</a:t>
            </a:r>
            <a:r>
              <a:rPr sz="2400" dirty="0"/>
              <a:t> </a:t>
            </a:r>
            <a:r>
              <a:rPr sz="2400" dirty="0" err="1"/>
              <a:t>Τ</a:t>
            </a:r>
            <a:r>
              <a:rPr sz="2400" dirty="0"/>
              <a:t>α</a:t>
            </a:r>
            <a:r>
              <a:rPr sz="2400" dirty="0" err="1"/>
              <a:t>ϊ</a:t>
            </a:r>
            <a:r>
              <a:rPr sz="2400" dirty="0"/>
              <a:t>β</a:t>
            </a:r>
            <a:r>
              <a:rPr sz="2400" dirty="0" err="1"/>
              <a:t>άν</a:t>
            </a:r>
            <a:r>
              <a:rPr sz="2400" dirty="0"/>
              <a:t>, </a:t>
            </a:r>
            <a:r>
              <a:rPr sz="2400" dirty="0" err="1"/>
              <a:t>η</a:t>
            </a:r>
            <a:r>
              <a:rPr sz="2400" dirty="0"/>
              <a:t> </a:t>
            </a:r>
            <a:r>
              <a:rPr sz="2400" dirty="0" err="1"/>
              <a:t>Νότι</a:t>
            </a:r>
            <a:r>
              <a:rPr sz="2400" dirty="0"/>
              <a:t>α </a:t>
            </a:r>
            <a:r>
              <a:rPr sz="2400" dirty="0" err="1"/>
              <a:t>Κορέ</a:t>
            </a:r>
            <a:r>
              <a:rPr sz="2400" dirty="0"/>
              <a:t>α, </a:t>
            </a:r>
            <a:r>
              <a:rPr sz="2400" dirty="0" err="1"/>
              <a:t>η</a:t>
            </a:r>
            <a:r>
              <a:rPr sz="2400" dirty="0"/>
              <a:t> </a:t>
            </a:r>
            <a:r>
              <a:rPr sz="2400" dirty="0" err="1"/>
              <a:t>Σιγκ</a:t>
            </a:r>
            <a:r>
              <a:rPr sz="2400" dirty="0"/>
              <a:t>απ</a:t>
            </a:r>
            <a:r>
              <a:rPr sz="2400" dirty="0" err="1"/>
              <a:t>ούρη</a:t>
            </a:r>
            <a:r>
              <a:rPr sz="2400" dirty="0"/>
              <a:t>, </a:t>
            </a:r>
            <a:r>
              <a:rPr sz="2400" dirty="0" err="1"/>
              <a:t>η</a:t>
            </a:r>
            <a:r>
              <a:rPr sz="2400" dirty="0"/>
              <a:t> </a:t>
            </a:r>
            <a:r>
              <a:rPr sz="2400" dirty="0" err="1"/>
              <a:t>Μ</a:t>
            </a:r>
            <a:r>
              <a:rPr sz="2400" dirty="0"/>
              <a:t>α</a:t>
            </a:r>
            <a:r>
              <a:rPr sz="2400" dirty="0" err="1"/>
              <a:t>λ</a:t>
            </a:r>
            <a:r>
              <a:rPr sz="2400" dirty="0"/>
              <a:t>α</a:t>
            </a:r>
            <a:r>
              <a:rPr sz="2400" dirty="0" err="1"/>
              <a:t>ισί</a:t>
            </a:r>
            <a:r>
              <a:rPr sz="2400" dirty="0"/>
              <a:t>α, </a:t>
            </a:r>
            <a:r>
              <a:rPr sz="2400" dirty="0" err="1"/>
              <a:t>η</a:t>
            </a:r>
            <a:r>
              <a:rPr sz="2400" dirty="0"/>
              <a:t> </a:t>
            </a:r>
            <a:r>
              <a:rPr sz="2400" dirty="0" err="1"/>
              <a:t>Τ</a:t>
            </a:r>
            <a:r>
              <a:rPr sz="2400" dirty="0"/>
              <a:t>α</a:t>
            </a:r>
            <a:r>
              <a:rPr sz="2400" dirty="0" err="1"/>
              <a:t>ϊλάνδη</a:t>
            </a:r>
            <a:r>
              <a:rPr sz="2400" dirty="0"/>
              <a:t>, </a:t>
            </a:r>
            <a:r>
              <a:rPr sz="2400" dirty="0" err="1"/>
              <a:t>η</a:t>
            </a:r>
            <a:r>
              <a:rPr sz="2400" dirty="0"/>
              <a:t> </a:t>
            </a:r>
            <a:r>
              <a:rPr sz="2400" dirty="0" err="1"/>
              <a:t>Ινδονησί</a:t>
            </a:r>
            <a:r>
              <a:rPr sz="2400" dirty="0"/>
              <a:t>α </a:t>
            </a:r>
            <a:r>
              <a:rPr sz="2400" dirty="0" err="1"/>
              <a:t>κ</a:t>
            </a:r>
            <a:r>
              <a:rPr sz="2400" dirty="0"/>
              <a:t>α</a:t>
            </a:r>
            <a:r>
              <a:rPr sz="2400" dirty="0" err="1"/>
              <a:t>ι</a:t>
            </a:r>
            <a:r>
              <a:rPr sz="2400" dirty="0"/>
              <a:t> </a:t>
            </a:r>
            <a:r>
              <a:rPr sz="2400" dirty="0" err="1"/>
              <a:t>η</a:t>
            </a:r>
            <a:r>
              <a:rPr sz="2400" dirty="0"/>
              <a:t> </a:t>
            </a:r>
            <a:r>
              <a:rPr sz="2400" dirty="0" err="1"/>
              <a:t>Κίν</a:t>
            </a:r>
            <a:r>
              <a:rPr sz="2400" dirty="0"/>
              <a:t>α </a:t>
            </a:r>
            <a:r>
              <a:rPr sz="2400" dirty="0" err="1"/>
              <a:t>είν</a:t>
            </a:r>
            <a:r>
              <a:rPr sz="2400" dirty="0"/>
              <a:t>α</a:t>
            </a:r>
            <a:r>
              <a:rPr sz="2400" dirty="0" err="1"/>
              <a:t>ι</a:t>
            </a:r>
            <a:r>
              <a:rPr sz="2400" dirty="0"/>
              <a:t> </a:t>
            </a:r>
            <a:r>
              <a:rPr sz="2400" dirty="0" err="1"/>
              <a:t>χώρες</a:t>
            </a:r>
            <a:r>
              <a:rPr sz="2400" dirty="0"/>
              <a:t> π</a:t>
            </a:r>
            <a:r>
              <a:rPr sz="2400" dirty="0" err="1"/>
              <a:t>ου</a:t>
            </a:r>
            <a:r>
              <a:rPr sz="2400" dirty="0"/>
              <a:t> </a:t>
            </a:r>
            <a:r>
              <a:rPr sz="2400" dirty="0" err="1">
                <a:solidFill>
                  <a:srgbClr val="FF0000"/>
                </a:solidFill>
              </a:rPr>
              <a:t>γνώρισ</a:t>
            </a:r>
            <a:r>
              <a:rPr sz="2400" dirty="0">
                <a:solidFill>
                  <a:srgbClr val="FF0000"/>
                </a:solidFill>
              </a:rPr>
              <a:t>α</a:t>
            </a:r>
            <a:r>
              <a:rPr sz="2400" dirty="0" err="1">
                <a:solidFill>
                  <a:srgbClr val="FF0000"/>
                </a:solidFill>
              </a:rPr>
              <a:t>ν</a:t>
            </a:r>
            <a:r>
              <a:rPr sz="2400" dirty="0">
                <a:solidFill>
                  <a:srgbClr val="FF0000"/>
                </a:solidFill>
              </a:rPr>
              <a:t> </a:t>
            </a:r>
            <a:r>
              <a:rPr sz="2400" dirty="0" err="1">
                <a:solidFill>
                  <a:srgbClr val="FF0000"/>
                </a:solidFill>
              </a:rPr>
              <a:t>τ</a:t>
            </a:r>
            <a:r>
              <a:rPr sz="2400" dirty="0">
                <a:solidFill>
                  <a:srgbClr val="FF0000"/>
                </a:solidFill>
              </a:rPr>
              <a:t>α</a:t>
            </a:r>
            <a:r>
              <a:rPr sz="2400" dirty="0" err="1">
                <a:solidFill>
                  <a:srgbClr val="FF0000"/>
                </a:solidFill>
              </a:rPr>
              <a:t>χεί</a:t>
            </a:r>
            <a:r>
              <a:rPr sz="2400" dirty="0">
                <a:solidFill>
                  <a:srgbClr val="FF0000"/>
                </a:solidFill>
              </a:rPr>
              <a:t>α </a:t>
            </a:r>
            <a:r>
              <a:rPr sz="2400" dirty="0" err="1">
                <a:solidFill>
                  <a:srgbClr val="FF0000"/>
                </a:solidFill>
              </a:rPr>
              <a:t>μεγέθυνση</a:t>
            </a:r>
            <a:r>
              <a:rPr sz="2400" dirty="0">
                <a:solidFill>
                  <a:srgbClr val="FF0000"/>
                </a:solidFill>
              </a:rPr>
              <a:t> </a:t>
            </a:r>
            <a:r>
              <a:rPr sz="2400" dirty="0" err="1"/>
              <a:t>σε</a:t>
            </a:r>
            <a:r>
              <a:rPr sz="2400" dirty="0"/>
              <a:t> </a:t>
            </a:r>
            <a:r>
              <a:rPr sz="2400" dirty="0" err="1"/>
              <a:t>διάφορους</a:t>
            </a:r>
            <a:r>
              <a:rPr sz="2400" dirty="0"/>
              <a:t> </a:t>
            </a:r>
            <a:r>
              <a:rPr sz="2400" dirty="0" err="1"/>
              <a:t>εξ</a:t>
            </a:r>
            <a:r>
              <a:rPr sz="2400" dirty="0"/>
              <a:t>α</a:t>
            </a:r>
            <a:r>
              <a:rPr sz="2400" dirty="0" err="1"/>
              <a:t>γωγικούς</a:t>
            </a:r>
            <a:r>
              <a:rPr sz="2400" dirty="0"/>
              <a:t> </a:t>
            </a:r>
            <a:r>
              <a:rPr sz="2400" dirty="0" err="1"/>
              <a:t>τομείς</a:t>
            </a:r>
            <a:r>
              <a:rPr sz="2400" dirty="0"/>
              <a:t> </a:t>
            </a:r>
            <a:r>
              <a:rPr sz="2400" dirty="0" err="1"/>
              <a:t>κ</a:t>
            </a:r>
            <a:r>
              <a:rPr sz="2400" dirty="0"/>
              <a:t>α</a:t>
            </a:r>
            <a:r>
              <a:rPr sz="2400" dirty="0" err="1"/>
              <a:t>ι</a:t>
            </a:r>
            <a:r>
              <a:rPr sz="2400" dirty="0"/>
              <a:t> </a:t>
            </a:r>
            <a:r>
              <a:rPr sz="2400" dirty="0" err="1"/>
              <a:t>τ</a:t>
            </a:r>
            <a:r>
              <a:rPr sz="2400" dirty="0"/>
              <a:t>α</a:t>
            </a:r>
            <a:r>
              <a:rPr sz="2400" dirty="0" err="1"/>
              <a:t>χεί</a:t>
            </a:r>
            <a:r>
              <a:rPr sz="2400" dirty="0"/>
              <a:t>α </a:t>
            </a:r>
            <a:r>
              <a:rPr sz="2400" dirty="0" err="1"/>
              <a:t>οικονομική</a:t>
            </a:r>
            <a:r>
              <a:rPr sz="2400" dirty="0"/>
              <a:t> </a:t>
            </a:r>
            <a:r>
              <a:rPr sz="2400" dirty="0" err="1"/>
              <a:t>μεγέθυνση</a:t>
            </a:r>
            <a:r>
              <a:rPr sz="2400" dirty="0"/>
              <a:t> </a:t>
            </a:r>
            <a:r>
              <a:rPr sz="2400" dirty="0" err="1"/>
              <a:t>γενικά</a:t>
            </a:r>
            <a:r>
              <a:rPr sz="2400" dirty="0"/>
              <a:t>. </a:t>
            </a:r>
          </a:p>
          <a:p>
            <a:pPr lvl="1">
              <a:lnSpc>
                <a:spcPct val="160000"/>
              </a:lnSpc>
              <a:spcBef>
                <a:spcPts val="1100"/>
              </a:spcBef>
              <a:defRPr sz="2400"/>
            </a:pPr>
            <a:r>
              <a:rPr sz="2400" dirty="0" err="1"/>
              <a:t>Αυτές</a:t>
            </a:r>
            <a:r>
              <a:rPr sz="2400" dirty="0"/>
              <a:t> </a:t>
            </a:r>
            <a:r>
              <a:rPr sz="2400" dirty="0" err="1"/>
              <a:t>οι</a:t>
            </a:r>
            <a:r>
              <a:rPr sz="2400" dirty="0"/>
              <a:t> </a:t>
            </a:r>
            <a:r>
              <a:rPr sz="2400" dirty="0" err="1"/>
              <a:t>οικονομίες</a:t>
            </a:r>
            <a:r>
              <a:rPr sz="2400" dirty="0"/>
              <a:t> </a:t>
            </a:r>
            <a:r>
              <a:rPr sz="2400" dirty="0" err="1"/>
              <a:t>ή</a:t>
            </a:r>
            <a:r>
              <a:rPr sz="2400" dirty="0"/>
              <a:t> </a:t>
            </a:r>
            <a:r>
              <a:rPr sz="2400" dirty="0" err="1"/>
              <a:t>έν</a:t>
            </a:r>
            <a:r>
              <a:rPr sz="2400" dirty="0"/>
              <a:t>α </a:t>
            </a:r>
            <a:r>
              <a:rPr sz="2400" dirty="0" err="1"/>
              <a:t>υ</a:t>
            </a:r>
            <a:r>
              <a:rPr sz="2400" dirty="0"/>
              <a:t>π</a:t>
            </a:r>
            <a:r>
              <a:rPr sz="2400" dirty="0" err="1"/>
              <a:t>οσύνολο</a:t>
            </a:r>
            <a:r>
              <a:rPr sz="2400" dirty="0"/>
              <a:t> απ’ α</a:t>
            </a:r>
            <a:r>
              <a:rPr sz="2400" dirty="0" err="1"/>
              <a:t>υτές</a:t>
            </a:r>
            <a:r>
              <a:rPr sz="2400" dirty="0"/>
              <a:t> </a:t>
            </a:r>
            <a:r>
              <a:rPr sz="2400" dirty="0" err="1"/>
              <a:t>ορισμένες</a:t>
            </a:r>
            <a:r>
              <a:rPr sz="2400" dirty="0"/>
              <a:t> </a:t>
            </a:r>
            <a:r>
              <a:rPr sz="2400" dirty="0" err="1"/>
              <a:t>φορές</a:t>
            </a:r>
            <a:r>
              <a:rPr sz="2400" dirty="0"/>
              <a:t> </a:t>
            </a:r>
            <a:r>
              <a:rPr sz="2400" dirty="0" err="1"/>
              <a:t>ονομάζοντ</a:t>
            </a:r>
            <a:r>
              <a:rPr sz="2400" dirty="0"/>
              <a:t>α</a:t>
            </a:r>
            <a:r>
              <a:rPr sz="2400" dirty="0" err="1"/>
              <a:t>ι</a:t>
            </a:r>
            <a:r>
              <a:rPr sz="2400" dirty="0"/>
              <a:t> «</a:t>
            </a:r>
            <a:r>
              <a:rPr sz="2400" dirty="0">
                <a:solidFill>
                  <a:srgbClr val="0433FF"/>
                </a:solidFill>
              </a:rPr>
              <a:t>α</a:t>
            </a:r>
            <a:r>
              <a:rPr sz="2400" dirty="0" err="1">
                <a:solidFill>
                  <a:srgbClr val="0433FF"/>
                </a:solidFill>
              </a:rPr>
              <a:t>σι</a:t>
            </a:r>
            <a:r>
              <a:rPr sz="2400" dirty="0">
                <a:solidFill>
                  <a:srgbClr val="0433FF"/>
                </a:solidFill>
              </a:rPr>
              <a:t>α</a:t>
            </a:r>
            <a:r>
              <a:rPr sz="2400" dirty="0" err="1">
                <a:solidFill>
                  <a:srgbClr val="0433FF"/>
                </a:solidFill>
              </a:rPr>
              <a:t>τικές</a:t>
            </a:r>
            <a:r>
              <a:rPr sz="2400" dirty="0">
                <a:solidFill>
                  <a:srgbClr val="0433FF"/>
                </a:solidFill>
              </a:rPr>
              <a:t> </a:t>
            </a:r>
            <a:r>
              <a:rPr sz="2400" dirty="0" err="1">
                <a:solidFill>
                  <a:srgbClr val="0433FF"/>
                </a:solidFill>
              </a:rPr>
              <a:t>οικονομίες</a:t>
            </a:r>
            <a:r>
              <a:rPr sz="2400" dirty="0">
                <a:solidFill>
                  <a:srgbClr val="0433FF"/>
                </a:solidFill>
              </a:rPr>
              <a:t> </a:t>
            </a:r>
            <a:r>
              <a:rPr sz="2400" dirty="0" err="1">
                <a:solidFill>
                  <a:srgbClr val="0433FF"/>
                </a:solidFill>
              </a:rPr>
              <a:t>υψηλών</a:t>
            </a:r>
            <a:r>
              <a:rPr sz="2400" dirty="0">
                <a:solidFill>
                  <a:srgbClr val="0433FF"/>
                </a:solidFill>
              </a:rPr>
              <a:t> </a:t>
            </a:r>
            <a:r>
              <a:rPr sz="2400" dirty="0" err="1">
                <a:solidFill>
                  <a:srgbClr val="0433FF"/>
                </a:solidFill>
              </a:rPr>
              <a:t>ε</a:t>
            </a:r>
            <a:r>
              <a:rPr sz="2400" dirty="0">
                <a:solidFill>
                  <a:srgbClr val="0433FF"/>
                </a:solidFill>
              </a:rPr>
              <a:t>π</a:t>
            </a:r>
            <a:r>
              <a:rPr sz="2400" dirty="0" err="1">
                <a:solidFill>
                  <a:srgbClr val="0433FF"/>
                </a:solidFill>
              </a:rPr>
              <a:t>ιδόσεων</a:t>
            </a:r>
            <a:r>
              <a:rPr sz="2400" dirty="0">
                <a:solidFill>
                  <a:srgbClr val="0433FF"/>
                </a:solidFill>
              </a:rPr>
              <a:t> - AOYE</a:t>
            </a:r>
            <a:r>
              <a:rPr sz="2400" dirty="0"/>
              <a:t>».</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59"/>
                                        </p:tgtEl>
                                        <p:attrNameLst>
                                          <p:attrName>style.visibility</p:attrName>
                                        </p:attrNameLst>
                                      </p:cBhvr>
                                      <p:to>
                                        <p:strVal val="visible"/>
                                      </p:to>
                                    </p:set>
                                    <p:animEffect transition="in" filter="strips(upLeft)">
                                      <p:cBhvr>
                                        <p:cTn id="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62" name="Εκβιομηχάνιση με εξαγωγικό προσανατολισμό (συνέχεια)"/>
          <p:cNvSpPr txBox="1">
            <a:spLocks noGrp="1"/>
          </p:cNvSpPr>
          <p:nvPr>
            <p:ph type="title"/>
          </p:nvPr>
        </p:nvSpPr>
        <p:spPr>
          <a:xfrm>
            <a:off x="939800" y="0"/>
            <a:ext cx="8106024" cy="995881"/>
          </a:xfrm>
          <a:prstGeom prst="rect">
            <a:avLst/>
          </a:prstGeom>
        </p:spPr>
        <p:txBody>
          <a:bodyPr/>
          <a:lstStyle>
            <a:lvl1pPr>
              <a:defRPr sz="3200"/>
            </a:lvl1pPr>
          </a:lstStyle>
          <a:p>
            <a:r>
              <a:rPr sz="2400" b="1" dirty="0" err="1"/>
              <a:t>Εκ</a:t>
            </a:r>
            <a:r>
              <a:rPr sz="2400" b="1" dirty="0"/>
              <a:t>β</a:t>
            </a:r>
            <a:r>
              <a:rPr sz="2400" b="1" dirty="0" err="1"/>
              <a:t>ιομηχάνιση</a:t>
            </a:r>
            <a:r>
              <a:rPr sz="2400" b="1" dirty="0"/>
              <a:t> </a:t>
            </a:r>
            <a:r>
              <a:rPr sz="2400" b="1" dirty="0" err="1"/>
              <a:t>με</a:t>
            </a:r>
            <a:r>
              <a:rPr sz="2400" b="1" dirty="0"/>
              <a:t> </a:t>
            </a:r>
            <a:r>
              <a:rPr sz="2400" b="1" dirty="0" err="1"/>
              <a:t>εξ</a:t>
            </a:r>
            <a:r>
              <a:rPr sz="2400" b="1" dirty="0"/>
              <a:t>α</a:t>
            </a:r>
            <a:r>
              <a:rPr sz="2400" b="1" dirty="0" err="1"/>
              <a:t>γωγικό</a:t>
            </a:r>
            <a:r>
              <a:rPr sz="2400" b="1" dirty="0"/>
              <a:t> π</a:t>
            </a:r>
            <a:r>
              <a:rPr sz="2400" b="1" dirty="0" err="1"/>
              <a:t>ροσ</a:t>
            </a:r>
            <a:r>
              <a:rPr sz="2400" b="1" dirty="0"/>
              <a:t>α</a:t>
            </a:r>
            <a:r>
              <a:rPr sz="2400" b="1" dirty="0" err="1"/>
              <a:t>ν</a:t>
            </a:r>
            <a:r>
              <a:rPr sz="2400" b="1" dirty="0"/>
              <a:t>α</a:t>
            </a:r>
            <a:r>
              <a:rPr sz="2400" b="1" dirty="0" err="1"/>
              <a:t>τολισμό</a:t>
            </a:r>
            <a:r>
              <a:rPr sz="2400" b="1" dirty="0"/>
              <a:t> (</a:t>
            </a:r>
            <a:r>
              <a:rPr sz="2400" b="1" dirty="0" err="1"/>
              <a:t>συνέχει</a:t>
            </a:r>
            <a:r>
              <a:rPr sz="2400" b="1" dirty="0"/>
              <a:t>α)</a:t>
            </a:r>
          </a:p>
        </p:txBody>
      </p:sp>
      <p:sp>
        <p:nvSpPr>
          <p:cNvPr id="163" name="Αυτές οι ασιατικές οικονομίες υψηλών επιδόσεων έχουν υψηλό όγκο εξαγωγών και εισαγωγών σε σχέση με τη συνολική τους παραγωγή.…"/>
          <p:cNvSpPr txBox="1">
            <a:spLocks noGrp="1"/>
          </p:cNvSpPr>
          <p:nvPr>
            <p:ph type="body" idx="1"/>
          </p:nvPr>
        </p:nvSpPr>
        <p:spPr>
          <a:xfrm>
            <a:off x="960437" y="1145331"/>
            <a:ext cx="8064749" cy="5712669"/>
          </a:xfrm>
          <a:prstGeom prst="rect">
            <a:avLst/>
          </a:prstGeom>
        </p:spPr>
        <p:txBody>
          <a:bodyPr>
            <a:normAutofit fontScale="92500" lnSpcReduction="10000"/>
          </a:bodyPr>
          <a:lstStyle/>
          <a:p>
            <a:pPr>
              <a:lnSpc>
                <a:spcPct val="150000"/>
              </a:lnSpc>
              <a:defRPr sz="2300"/>
            </a:pPr>
            <a:r>
              <a:rPr dirty="0" err="1"/>
              <a:t>Αυτές</a:t>
            </a:r>
            <a:r>
              <a:rPr dirty="0"/>
              <a:t> </a:t>
            </a:r>
            <a:r>
              <a:rPr dirty="0" err="1"/>
              <a:t>οι</a:t>
            </a:r>
            <a:r>
              <a:rPr dirty="0"/>
              <a:t> α</a:t>
            </a:r>
            <a:r>
              <a:rPr dirty="0" err="1"/>
              <a:t>σι</a:t>
            </a:r>
            <a:r>
              <a:rPr dirty="0"/>
              <a:t>α</a:t>
            </a:r>
            <a:r>
              <a:rPr dirty="0" err="1"/>
              <a:t>τικές</a:t>
            </a:r>
            <a:r>
              <a:rPr dirty="0"/>
              <a:t> </a:t>
            </a:r>
            <a:r>
              <a:rPr dirty="0" err="1"/>
              <a:t>οικονομίες</a:t>
            </a:r>
            <a:r>
              <a:rPr dirty="0"/>
              <a:t> </a:t>
            </a:r>
            <a:r>
              <a:rPr dirty="0" err="1"/>
              <a:t>υψηλών</a:t>
            </a:r>
            <a:r>
              <a:rPr dirty="0"/>
              <a:t> </a:t>
            </a:r>
            <a:r>
              <a:rPr dirty="0" err="1"/>
              <a:t>ε</a:t>
            </a:r>
            <a:r>
              <a:rPr dirty="0"/>
              <a:t>π</a:t>
            </a:r>
            <a:r>
              <a:rPr dirty="0" err="1"/>
              <a:t>ιδόσεων</a:t>
            </a:r>
            <a:r>
              <a:rPr dirty="0"/>
              <a:t> </a:t>
            </a:r>
            <a:r>
              <a:rPr dirty="0" err="1"/>
              <a:t>έχουν</a:t>
            </a:r>
            <a:r>
              <a:rPr dirty="0"/>
              <a:t> </a:t>
            </a:r>
            <a:r>
              <a:rPr dirty="0" err="1"/>
              <a:t>υψηλό</a:t>
            </a:r>
            <a:r>
              <a:rPr dirty="0"/>
              <a:t> </a:t>
            </a:r>
            <a:r>
              <a:rPr dirty="0" err="1"/>
              <a:t>όγκο</a:t>
            </a:r>
            <a:r>
              <a:rPr dirty="0"/>
              <a:t> </a:t>
            </a:r>
            <a:r>
              <a:rPr dirty="0" err="1"/>
              <a:t>εξ</a:t>
            </a:r>
            <a:r>
              <a:rPr dirty="0"/>
              <a:t>α</a:t>
            </a:r>
            <a:r>
              <a:rPr dirty="0" err="1"/>
              <a:t>γωγών</a:t>
            </a:r>
            <a:r>
              <a:rPr dirty="0"/>
              <a:t> </a:t>
            </a:r>
            <a:r>
              <a:rPr dirty="0" err="1"/>
              <a:t>κ</a:t>
            </a:r>
            <a:r>
              <a:rPr dirty="0"/>
              <a:t>α</a:t>
            </a:r>
            <a:r>
              <a:rPr dirty="0" err="1"/>
              <a:t>ι</a:t>
            </a:r>
            <a:r>
              <a:rPr dirty="0"/>
              <a:t> </a:t>
            </a:r>
            <a:r>
              <a:rPr dirty="0" err="1"/>
              <a:t>εισ</a:t>
            </a:r>
            <a:r>
              <a:rPr dirty="0"/>
              <a:t>α</a:t>
            </a:r>
            <a:r>
              <a:rPr dirty="0" err="1"/>
              <a:t>γωγών</a:t>
            </a:r>
            <a:r>
              <a:rPr dirty="0"/>
              <a:t> </a:t>
            </a:r>
            <a:r>
              <a:rPr dirty="0" err="1"/>
              <a:t>σε</a:t>
            </a:r>
            <a:r>
              <a:rPr dirty="0"/>
              <a:t> </a:t>
            </a:r>
            <a:r>
              <a:rPr dirty="0" err="1"/>
              <a:t>σχέση</a:t>
            </a:r>
            <a:r>
              <a:rPr dirty="0"/>
              <a:t> </a:t>
            </a:r>
            <a:r>
              <a:rPr dirty="0" err="1"/>
              <a:t>με</a:t>
            </a:r>
            <a:r>
              <a:rPr dirty="0"/>
              <a:t> </a:t>
            </a:r>
            <a:r>
              <a:rPr dirty="0" err="1"/>
              <a:t>τη</a:t>
            </a:r>
            <a:r>
              <a:rPr dirty="0"/>
              <a:t> </a:t>
            </a:r>
            <a:r>
              <a:rPr dirty="0" err="1"/>
              <a:t>συνολική</a:t>
            </a:r>
            <a:r>
              <a:rPr dirty="0"/>
              <a:t> </a:t>
            </a:r>
            <a:r>
              <a:rPr dirty="0" err="1"/>
              <a:t>τους</a:t>
            </a:r>
            <a:r>
              <a:rPr dirty="0"/>
              <a:t> πα</a:t>
            </a:r>
            <a:r>
              <a:rPr dirty="0" err="1"/>
              <a:t>ρ</a:t>
            </a:r>
            <a:r>
              <a:rPr dirty="0"/>
              <a:t>α</a:t>
            </a:r>
            <a:r>
              <a:rPr dirty="0" err="1"/>
              <a:t>γωγή</a:t>
            </a:r>
            <a:r>
              <a:rPr dirty="0"/>
              <a:t>.</a:t>
            </a:r>
          </a:p>
          <a:p>
            <a:pPr lvl="1">
              <a:lnSpc>
                <a:spcPct val="150000"/>
              </a:lnSpc>
              <a:defRPr sz="2300"/>
            </a:pPr>
            <a:r>
              <a:rPr dirty="0" err="1"/>
              <a:t>Α</a:t>
            </a:r>
            <a:r>
              <a:rPr dirty="0"/>
              <a:t>π’ α</a:t>
            </a:r>
            <a:r>
              <a:rPr dirty="0" err="1"/>
              <a:t>υτήν</a:t>
            </a:r>
            <a:r>
              <a:rPr dirty="0"/>
              <a:t> </a:t>
            </a:r>
            <a:r>
              <a:rPr dirty="0" err="1"/>
              <a:t>την</a:t>
            </a:r>
            <a:r>
              <a:rPr dirty="0"/>
              <a:t> </a:t>
            </a:r>
            <a:r>
              <a:rPr dirty="0" err="1"/>
              <a:t>ά</a:t>
            </a:r>
            <a:r>
              <a:rPr dirty="0"/>
              <a:t>π</a:t>
            </a:r>
            <a:r>
              <a:rPr dirty="0" err="1"/>
              <a:t>οψη</a:t>
            </a:r>
            <a:r>
              <a:rPr dirty="0"/>
              <a:t>, α</a:t>
            </a:r>
            <a:r>
              <a:rPr dirty="0" err="1"/>
              <a:t>υτές</a:t>
            </a:r>
            <a:r>
              <a:rPr dirty="0">
                <a:solidFill>
                  <a:srgbClr val="FF341A"/>
                </a:solidFill>
              </a:rPr>
              <a:t> </a:t>
            </a:r>
            <a:r>
              <a:rPr dirty="0" err="1">
                <a:solidFill>
                  <a:srgbClr val="FF341A"/>
                </a:solidFill>
              </a:rPr>
              <a:t>οι</a:t>
            </a:r>
            <a:r>
              <a:rPr dirty="0">
                <a:solidFill>
                  <a:srgbClr val="FF341A"/>
                </a:solidFill>
              </a:rPr>
              <a:t> </a:t>
            </a:r>
            <a:r>
              <a:rPr dirty="0" err="1">
                <a:solidFill>
                  <a:srgbClr val="FF341A"/>
                </a:solidFill>
              </a:rPr>
              <a:t>οικονομίες</a:t>
            </a:r>
            <a:r>
              <a:rPr dirty="0">
                <a:solidFill>
                  <a:srgbClr val="FF341A"/>
                </a:solidFill>
              </a:rPr>
              <a:t> </a:t>
            </a:r>
            <a:r>
              <a:rPr dirty="0" err="1">
                <a:solidFill>
                  <a:srgbClr val="FF341A"/>
                </a:solidFill>
              </a:rPr>
              <a:t>είν</a:t>
            </a:r>
            <a:r>
              <a:rPr dirty="0">
                <a:solidFill>
                  <a:srgbClr val="FF341A"/>
                </a:solidFill>
              </a:rPr>
              <a:t>α</a:t>
            </a:r>
            <a:r>
              <a:rPr dirty="0" err="1">
                <a:solidFill>
                  <a:srgbClr val="FF341A"/>
                </a:solidFill>
              </a:rPr>
              <a:t>ι</a:t>
            </a:r>
            <a:r>
              <a:rPr dirty="0">
                <a:solidFill>
                  <a:srgbClr val="FF341A"/>
                </a:solidFill>
              </a:rPr>
              <a:t> «α</a:t>
            </a:r>
            <a:r>
              <a:rPr dirty="0" err="1">
                <a:solidFill>
                  <a:srgbClr val="FF341A"/>
                </a:solidFill>
              </a:rPr>
              <a:t>νοικτές</a:t>
            </a:r>
            <a:r>
              <a:rPr dirty="0"/>
              <a:t>» </a:t>
            </a:r>
            <a:r>
              <a:rPr dirty="0" err="1"/>
              <a:t>στο</a:t>
            </a:r>
            <a:r>
              <a:rPr dirty="0"/>
              <a:t> </a:t>
            </a:r>
            <a:r>
              <a:rPr dirty="0" err="1"/>
              <a:t>διεθνές</a:t>
            </a:r>
            <a:r>
              <a:rPr dirty="0"/>
              <a:t> </a:t>
            </a:r>
            <a:r>
              <a:rPr dirty="0" err="1"/>
              <a:t>εμ</a:t>
            </a:r>
            <a:r>
              <a:rPr dirty="0"/>
              <a:t>π</a:t>
            </a:r>
            <a:r>
              <a:rPr dirty="0" err="1"/>
              <a:t>όριο</a:t>
            </a:r>
            <a:r>
              <a:rPr dirty="0"/>
              <a:t>.</a:t>
            </a:r>
          </a:p>
          <a:p>
            <a:pPr>
              <a:lnSpc>
                <a:spcPct val="150000"/>
              </a:lnSpc>
              <a:spcBef>
                <a:spcPts val="1400"/>
              </a:spcBef>
              <a:defRPr sz="2300"/>
            </a:pPr>
            <a:r>
              <a:rPr dirty="0" err="1"/>
              <a:t>Αλλά</a:t>
            </a:r>
            <a:r>
              <a:rPr dirty="0"/>
              <a:t> </a:t>
            </a:r>
            <a:r>
              <a:rPr dirty="0" err="1"/>
              <a:t>είν</a:t>
            </a:r>
            <a:r>
              <a:rPr dirty="0"/>
              <a:t>α</a:t>
            </a:r>
            <a:r>
              <a:rPr dirty="0" err="1"/>
              <a:t>ι</a:t>
            </a:r>
            <a:r>
              <a:rPr dirty="0"/>
              <a:t> </a:t>
            </a:r>
            <a:r>
              <a:rPr dirty="0">
                <a:solidFill>
                  <a:srgbClr val="FF341A"/>
                </a:solidFill>
              </a:rPr>
              <a:t>α</a:t>
            </a:r>
            <a:r>
              <a:rPr dirty="0" err="1">
                <a:solidFill>
                  <a:srgbClr val="FF341A"/>
                </a:solidFill>
              </a:rPr>
              <a:t>μφισ</a:t>
            </a:r>
            <a:r>
              <a:rPr dirty="0">
                <a:solidFill>
                  <a:srgbClr val="FF341A"/>
                </a:solidFill>
              </a:rPr>
              <a:t>β</a:t>
            </a:r>
            <a:r>
              <a:rPr dirty="0" err="1">
                <a:solidFill>
                  <a:srgbClr val="FF341A"/>
                </a:solidFill>
              </a:rPr>
              <a:t>ητήσιμο</a:t>
            </a:r>
            <a:r>
              <a:rPr dirty="0"/>
              <a:t> α</a:t>
            </a:r>
            <a:r>
              <a:rPr dirty="0" err="1"/>
              <a:t>ν</a:t>
            </a:r>
            <a:r>
              <a:rPr dirty="0"/>
              <a:t> α</a:t>
            </a:r>
            <a:r>
              <a:rPr dirty="0" err="1"/>
              <a:t>υτές</a:t>
            </a:r>
            <a:r>
              <a:rPr dirty="0"/>
              <a:t> </a:t>
            </a:r>
            <a:r>
              <a:rPr dirty="0" err="1"/>
              <a:t>οι</a:t>
            </a:r>
            <a:r>
              <a:rPr dirty="0"/>
              <a:t> </a:t>
            </a:r>
            <a:r>
              <a:rPr dirty="0" err="1"/>
              <a:t>οικονομίες</a:t>
            </a:r>
            <a:r>
              <a:rPr dirty="0"/>
              <a:t> α</a:t>
            </a:r>
            <a:r>
              <a:rPr dirty="0" err="1"/>
              <a:t>κολούθησ</a:t>
            </a:r>
            <a:r>
              <a:rPr dirty="0"/>
              <a:t>α</a:t>
            </a:r>
            <a:r>
              <a:rPr dirty="0" err="1"/>
              <a:t>ν</a:t>
            </a:r>
            <a:r>
              <a:rPr dirty="0"/>
              <a:t> </a:t>
            </a:r>
            <a:r>
              <a:rPr dirty="0" err="1"/>
              <a:t>μι</a:t>
            </a:r>
            <a:r>
              <a:rPr dirty="0"/>
              <a:t>α π</a:t>
            </a:r>
            <a:r>
              <a:rPr dirty="0" err="1"/>
              <a:t>ολιτική</a:t>
            </a:r>
            <a:r>
              <a:rPr dirty="0"/>
              <a:t> απ</a:t>
            </a:r>
            <a:r>
              <a:rPr dirty="0" err="1"/>
              <a:t>όλυτ</a:t>
            </a:r>
            <a:r>
              <a:rPr dirty="0"/>
              <a:t>α «</a:t>
            </a:r>
            <a:r>
              <a:rPr dirty="0" err="1"/>
              <a:t>ελεύθερου</a:t>
            </a:r>
            <a:r>
              <a:rPr dirty="0"/>
              <a:t> </a:t>
            </a:r>
            <a:r>
              <a:rPr dirty="0" err="1"/>
              <a:t>εμ</a:t>
            </a:r>
            <a:r>
              <a:rPr dirty="0"/>
              <a:t>π</a:t>
            </a:r>
            <a:r>
              <a:rPr dirty="0" err="1"/>
              <a:t>ορίου</a:t>
            </a:r>
            <a:r>
              <a:rPr dirty="0"/>
              <a:t>».</a:t>
            </a:r>
          </a:p>
          <a:p>
            <a:pPr lvl="1">
              <a:lnSpc>
                <a:spcPct val="150000"/>
              </a:lnSpc>
              <a:defRPr sz="2300"/>
            </a:pPr>
            <a:r>
              <a:rPr dirty="0" err="1"/>
              <a:t>Π</a:t>
            </a:r>
            <a:r>
              <a:rPr dirty="0"/>
              <a:t>α</a:t>
            </a:r>
            <a:r>
              <a:rPr dirty="0" err="1"/>
              <a:t>ρότι</a:t>
            </a:r>
            <a:r>
              <a:rPr dirty="0"/>
              <a:t> </a:t>
            </a:r>
            <a:r>
              <a:rPr dirty="0" err="1"/>
              <a:t>οι</a:t>
            </a:r>
            <a:r>
              <a:rPr dirty="0"/>
              <a:t> </a:t>
            </a:r>
            <a:r>
              <a:rPr dirty="0" err="1"/>
              <a:t>ενδείξεις</a:t>
            </a:r>
            <a:r>
              <a:rPr dirty="0"/>
              <a:t> </a:t>
            </a:r>
            <a:r>
              <a:rPr dirty="0" err="1"/>
              <a:t>δείχνουν</a:t>
            </a:r>
            <a:r>
              <a:rPr dirty="0"/>
              <a:t> </a:t>
            </a:r>
            <a:r>
              <a:rPr dirty="0" err="1"/>
              <a:t>ότι</a:t>
            </a:r>
            <a:r>
              <a:rPr dirty="0"/>
              <a:t> </a:t>
            </a:r>
            <a:r>
              <a:rPr dirty="0" err="1"/>
              <a:t>το</a:t>
            </a:r>
            <a:r>
              <a:rPr dirty="0"/>
              <a:t> </a:t>
            </a:r>
            <a:r>
              <a:rPr dirty="0" err="1"/>
              <a:t>εμ</a:t>
            </a:r>
            <a:r>
              <a:rPr dirty="0"/>
              <a:t>π</a:t>
            </a:r>
            <a:r>
              <a:rPr dirty="0" err="1"/>
              <a:t>όριο</a:t>
            </a:r>
            <a:r>
              <a:rPr dirty="0"/>
              <a:t> </a:t>
            </a:r>
            <a:r>
              <a:rPr dirty="0" err="1"/>
              <a:t>σ</a:t>
            </a:r>
            <a:r>
              <a:rPr dirty="0"/>
              <a:t>’ α</a:t>
            </a:r>
            <a:r>
              <a:rPr dirty="0" err="1"/>
              <a:t>υτές</a:t>
            </a:r>
            <a:r>
              <a:rPr dirty="0"/>
              <a:t> </a:t>
            </a:r>
            <a:r>
              <a:rPr dirty="0" err="1"/>
              <a:t>τις</a:t>
            </a:r>
            <a:r>
              <a:rPr dirty="0"/>
              <a:t> </a:t>
            </a:r>
            <a:r>
              <a:rPr dirty="0" err="1"/>
              <a:t>οικονομίες</a:t>
            </a:r>
            <a:r>
              <a:rPr dirty="0"/>
              <a:t> </a:t>
            </a:r>
            <a:r>
              <a:rPr dirty="0" err="1"/>
              <a:t>ήτ</a:t>
            </a:r>
            <a:r>
              <a:rPr dirty="0"/>
              <a:t>α</a:t>
            </a:r>
            <a:r>
              <a:rPr dirty="0" err="1"/>
              <a:t>ν</a:t>
            </a:r>
            <a:r>
              <a:rPr dirty="0"/>
              <a:t> </a:t>
            </a:r>
            <a:r>
              <a:rPr dirty="0" err="1"/>
              <a:t>λιγότερο</a:t>
            </a:r>
            <a:r>
              <a:rPr dirty="0"/>
              <a:t> π</a:t>
            </a:r>
            <a:r>
              <a:rPr dirty="0" err="1"/>
              <a:t>εριορισμένο</a:t>
            </a:r>
            <a:r>
              <a:rPr dirty="0"/>
              <a:t>, </a:t>
            </a:r>
            <a:r>
              <a:rPr dirty="0" err="1"/>
              <a:t>σε</a:t>
            </a:r>
            <a:r>
              <a:rPr dirty="0"/>
              <a:t> </a:t>
            </a:r>
            <a:r>
              <a:rPr dirty="0" err="1"/>
              <a:t>σύγκριση</a:t>
            </a:r>
            <a:r>
              <a:rPr dirty="0"/>
              <a:t> </a:t>
            </a:r>
            <a:r>
              <a:rPr dirty="0" err="1"/>
              <a:t>με</a:t>
            </a:r>
            <a:r>
              <a:rPr dirty="0"/>
              <a:t> </a:t>
            </a:r>
            <a:r>
              <a:rPr dirty="0" err="1"/>
              <a:t>άλλες</a:t>
            </a:r>
            <a:r>
              <a:rPr dirty="0"/>
              <a:t> </a:t>
            </a:r>
            <a:r>
              <a:rPr dirty="0" err="1"/>
              <a:t>χώρες</a:t>
            </a:r>
            <a:r>
              <a:rPr dirty="0"/>
              <a:t> </a:t>
            </a:r>
            <a:r>
              <a:rPr dirty="0" err="1"/>
              <a:t>χ</a:t>
            </a:r>
            <a:r>
              <a:rPr dirty="0"/>
              <a:t>α</a:t>
            </a:r>
            <a:r>
              <a:rPr dirty="0" err="1"/>
              <a:t>μηλού</a:t>
            </a:r>
            <a:r>
              <a:rPr dirty="0"/>
              <a:t> </a:t>
            </a:r>
            <a:r>
              <a:rPr dirty="0" err="1"/>
              <a:t>κ</a:t>
            </a:r>
            <a:r>
              <a:rPr dirty="0"/>
              <a:t>α</a:t>
            </a:r>
            <a:r>
              <a:rPr dirty="0" err="1"/>
              <a:t>ι</a:t>
            </a:r>
            <a:r>
              <a:rPr dirty="0"/>
              <a:t> </a:t>
            </a:r>
            <a:r>
              <a:rPr dirty="0" err="1"/>
              <a:t>μεσ</a:t>
            </a:r>
            <a:r>
              <a:rPr dirty="0"/>
              <a:t>α</a:t>
            </a:r>
            <a:r>
              <a:rPr dirty="0" err="1"/>
              <a:t>ίου</a:t>
            </a:r>
            <a:r>
              <a:rPr dirty="0"/>
              <a:t> </a:t>
            </a:r>
            <a:r>
              <a:rPr dirty="0" err="1"/>
              <a:t>εισοδήμ</a:t>
            </a:r>
            <a:r>
              <a:rPr dirty="0"/>
              <a:t>α</a:t>
            </a:r>
            <a:r>
              <a:rPr dirty="0" err="1"/>
              <a:t>τος</a:t>
            </a:r>
            <a:r>
              <a:rPr dirty="0"/>
              <a:t>, </a:t>
            </a:r>
            <a:r>
              <a:rPr dirty="0" err="1">
                <a:solidFill>
                  <a:srgbClr val="0433FF"/>
                </a:solidFill>
              </a:rPr>
              <a:t>ορισμένες</a:t>
            </a:r>
            <a:r>
              <a:rPr dirty="0">
                <a:solidFill>
                  <a:srgbClr val="0433FF"/>
                </a:solidFill>
              </a:rPr>
              <a:t> </a:t>
            </a:r>
            <a:r>
              <a:rPr dirty="0" err="1">
                <a:solidFill>
                  <a:srgbClr val="0433FF"/>
                </a:solidFill>
              </a:rPr>
              <a:t>φορές</a:t>
            </a:r>
            <a:r>
              <a:rPr dirty="0">
                <a:solidFill>
                  <a:srgbClr val="0433FF"/>
                </a:solidFill>
              </a:rPr>
              <a:t> πα</a:t>
            </a:r>
            <a:r>
              <a:rPr dirty="0" err="1">
                <a:solidFill>
                  <a:srgbClr val="0433FF"/>
                </a:solidFill>
              </a:rPr>
              <a:t>ρέμεν</a:t>
            </a:r>
            <a:r>
              <a:rPr dirty="0">
                <a:solidFill>
                  <a:srgbClr val="0433FF"/>
                </a:solidFill>
              </a:rPr>
              <a:t>α</a:t>
            </a:r>
            <a:r>
              <a:rPr dirty="0" err="1">
                <a:solidFill>
                  <a:srgbClr val="0433FF"/>
                </a:solidFill>
              </a:rPr>
              <a:t>ν</a:t>
            </a:r>
            <a:r>
              <a:rPr dirty="0">
                <a:solidFill>
                  <a:srgbClr val="0433FF"/>
                </a:solidFill>
              </a:rPr>
              <a:t> </a:t>
            </a:r>
            <a:r>
              <a:rPr dirty="0" err="1">
                <a:solidFill>
                  <a:srgbClr val="0433FF"/>
                </a:solidFill>
              </a:rPr>
              <a:t>ορισμένοι</a:t>
            </a:r>
            <a:r>
              <a:rPr dirty="0">
                <a:solidFill>
                  <a:srgbClr val="0433FF"/>
                </a:solidFill>
              </a:rPr>
              <a:t> </a:t>
            </a:r>
            <a:r>
              <a:rPr dirty="0" err="1">
                <a:solidFill>
                  <a:srgbClr val="0433FF"/>
                </a:solidFill>
              </a:rPr>
              <a:t>εμ</a:t>
            </a:r>
            <a:r>
              <a:rPr dirty="0">
                <a:solidFill>
                  <a:srgbClr val="0433FF"/>
                </a:solidFill>
              </a:rPr>
              <a:t>π</a:t>
            </a:r>
            <a:r>
              <a:rPr dirty="0" err="1">
                <a:solidFill>
                  <a:srgbClr val="0433FF"/>
                </a:solidFill>
              </a:rPr>
              <a:t>ορικοί</a:t>
            </a:r>
            <a:r>
              <a:rPr dirty="0">
                <a:solidFill>
                  <a:srgbClr val="0433FF"/>
                </a:solidFill>
              </a:rPr>
              <a:t> π</a:t>
            </a:r>
            <a:r>
              <a:rPr dirty="0" err="1">
                <a:solidFill>
                  <a:srgbClr val="0433FF"/>
                </a:solidFill>
              </a:rPr>
              <a:t>εριορισμοί</a:t>
            </a:r>
            <a:r>
              <a:rPr dirty="0"/>
              <a:t>. </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63"/>
                                        </p:tgtEl>
                                        <p:attrNameLst>
                                          <p:attrName>style.visibility</p:attrName>
                                        </p:attrNameLst>
                                      </p:cBhvr>
                                      <p:to>
                                        <p:strVal val="visible"/>
                                      </p:to>
                                    </p:set>
                                    <p:animEffect transition="in" filter="strips(upLeft)">
                                      <p:cBhvr>
                                        <p:cTn id="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1935"/>
            <a:ext cx="8229600" cy="579319"/>
          </a:xfrm>
        </p:spPr>
        <p:txBody>
          <a:bodyPr/>
          <a:lstStyle/>
          <a:p>
            <a:r>
              <a:rPr lang="el-GR" altLang="en-US" sz="2800" dirty="0">
                <a:solidFill>
                  <a:srgbClr val="0070C0"/>
                </a:solidFill>
                <a:cs typeface="Times New Roman" panose="02020603050405020304" pitchFamily="18" charset="0"/>
              </a:rPr>
              <a:t>Η</a:t>
            </a:r>
            <a:r>
              <a:rPr lang="en-US" altLang="en-US" sz="2800" dirty="0">
                <a:solidFill>
                  <a:srgbClr val="0070C0"/>
                </a:solidFill>
                <a:cs typeface="Times New Roman" panose="02020603050405020304" pitchFamily="18" charset="0"/>
              </a:rPr>
              <a:t> </a:t>
            </a:r>
            <a:r>
              <a:rPr lang="el-GR" altLang="en-US" sz="2800" dirty="0">
                <a:solidFill>
                  <a:srgbClr val="0070C0"/>
                </a:solidFill>
                <a:cs typeface="Times New Roman" panose="02020603050405020304" pitchFamily="18" charset="0"/>
              </a:rPr>
              <a:t>ασιατική απογείωση</a:t>
            </a:r>
            <a:endParaRPr lang="en-US" sz="2800" dirty="0">
              <a:solidFill>
                <a:srgbClr val="0070C0"/>
              </a:solidFill>
              <a:cs typeface="Times New Roman" panose="02020603050405020304" pitchFamily="18" charset="0"/>
            </a:endParaRPr>
          </a:p>
        </p:txBody>
      </p:sp>
      <p:pic>
        <p:nvPicPr>
          <p:cNvPr id="6" name="Content Placeholder 5"/>
          <p:cNvPicPr>
            <a:picLocks noGrp="1" noChangeAspect="1"/>
          </p:cNvPicPr>
          <p:nvPr>
            <p:ph sz="quarter" idx="13"/>
          </p:nvPr>
        </p:nvPicPr>
        <p:blipFill>
          <a:blip r:embed="rId3"/>
          <a:srcRect/>
          <a:stretch/>
        </p:blipFill>
        <p:spPr>
          <a:xfrm>
            <a:off x="1091880" y="788418"/>
            <a:ext cx="7137719" cy="3888379"/>
          </a:xfrm>
        </p:spPr>
      </p:pic>
      <p:sp>
        <p:nvSpPr>
          <p:cNvPr id="5" name="Content Placeholder 4"/>
          <p:cNvSpPr>
            <a:spLocks noGrp="1"/>
          </p:cNvSpPr>
          <p:nvPr>
            <p:ph sz="quarter" idx="14"/>
          </p:nvPr>
        </p:nvSpPr>
        <p:spPr>
          <a:xfrm>
            <a:off x="792178" y="5023620"/>
            <a:ext cx="8229600" cy="1512602"/>
          </a:xfrm>
        </p:spPr>
        <p:txBody>
          <a:bodyPr/>
          <a:lstStyle/>
          <a:p>
            <a:pPr marL="0" indent="0">
              <a:buNone/>
            </a:pPr>
            <a:r>
              <a:rPr lang="el-GR" sz="1500" dirty="0">
                <a:latin typeface="Arial (Body)"/>
              </a:rPr>
              <a:t>Από τη δεκαετία του 1960 και μετά, πολλές οικονομίες άρχισαν να συγκλίνουν προς τα επίπεδα εισοδήματος των αναπτυγμένων χωρών. </a:t>
            </a:r>
            <a:endParaRPr lang="en-US" sz="1500" dirty="0">
              <a:latin typeface="Arial (Body)"/>
            </a:endParaRPr>
          </a:p>
          <a:p>
            <a:pPr marL="0" indent="0">
              <a:buNone/>
            </a:pPr>
            <a:r>
              <a:rPr lang="el-GR" sz="1500" dirty="0">
                <a:latin typeface="Arial (Body)"/>
              </a:rPr>
              <a:t>Η </a:t>
            </a:r>
            <a:r>
              <a:rPr lang="el-GR" sz="1500" dirty="0">
                <a:solidFill>
                  <a:srgbClr val="FF0000"/>
                </a:solidFill>
                <a:latin typeface="Arial (Body)"/>
              </a:rPr>
              <a:t>Νότια Κορέα </a:t>
            </a:r>
            <a:r>
              <a:rPr lang="el-GR" sz="1500" dirty="0">
                <a:latin typeface="Arial (Body)"/>
              </a:rPr>
              <a:t>άρχισε να ανεβαίνει οικονομικά στη δεκαετία του 1960, η </a:t>
            </a:r>
            <a:r>
              <a:rPr lang="el-GR" sz="1500" dirty="0">
                <a:solidFill>
                  <a:srgbClr val="FF0000"/>
                </a:solidFill>
                <a:latin typeface="Arial (Body)"/>
              </a:rPr>
              <a:t>Κίνα</a:t>
            </a:r>
            <a:r>
              <a:rPr lang="el-GR" sz="1500" dirty="0">
                <a:latin typeface="Arial (Body)"/>
              </a:rPr>
              <a:t> στα τέλη της δεκαετίας του 1970 και η </a:t>
            </a:r>
            <a:r>
              <a:rPr lang="el-GR" sz="1500" dirty="0">
                <a:solidFill>
                  <a:srgbClr val="FF0000"/>
                </a:solidFill>
                <a:latin typeface="Arial (Body)"/>
              </a:rPr>
              <a:t>Ινδία</a:t>
            </a:r>
            <a:r>
              <a:rPr lang="el-GR" sz="1500" dirty="0">
                <a:latin typeface="Arial (Body)"/>
              </a:rPr>
              <a:t> περίπου μια δεκαετία αργότερα.</a:t>
            </a:r>
          </a:p>
          <a:p>
            <a:pPr marL="0" indent="0">
              <a:buNone/>
            </a:pPr>
            <a:r>
              <a:rPr lang="el-GR" sz="1400" b="1" dirty="0">
                <a:latin typeface="Arial (Body)"/>
              </a:rPr>
              <a:t>Πηγή</a:t>
            </a:r>
            <a:r>
              <a:rPr lang="en-US" sz="1400" b="1" dirty="0">
                <a:latin typeface="Arial (Body)"/>
              </a:rPr>
              <a:t>: </a:t>
            </a:r>
            <a:r>
              <a:rPr lang="en-US" sz="1400" dirty="0">
                <a:latin typeface="Arial (Body)"/>
              </a:rPr>
              <a:t>Total Economy Database.</a:t>
            </a:r>
          </a:p>
        </p:txBody>
      </p:sp>
    </p:spTree>
    <p:extLst>
      <p:ext uri="{BB962C8B-B14F-4D97-AF65-F5344CB8AC3E}">
        <p14:creationId xmlns:p14="http://schemas.microsoft.com/office/powerpoint/2010/main" val="2545264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40" y="-40707"/>
            <a:ext cx="7799560" cy="1097279"/>
          </a:xfrm>
        </p:spPr>
        <p:txBody>
          <a:bodyPr/>
          <a:lstStyle/>
          <a:p>
            <a:pPr algn="ctr"/>
            <a:r>
              <a:rPr lang="el-GR" altLang="ja-JP" sz="2400" dirty="0">
                <a:solidFill>
                  <a:schemeClr val="accent1"/>
                </a:solidFill>
                <a:cs typeface="Times New Roman" panose="02020603050405020304" pitchFamily="18" charset="0"/>
              </a:rPr>
              <a:t>Η μεγάλη αύξηση του διεθνούς εμπορίου στις ασιατικές χώρες</a:t>
            </a:r>
            <a:endParaRPr lang="en-US" sz="2400" dirty="0">
              <a:solidFill>
                <a:schemeClr val="accent1"/>
              </a:solidFill>
              <a:cs typeface="Times New Roman" panose="02020603050405020304" pitchFamily="18" charset="0"/>
            </a:endParaRPr>
          </a:p>
        </p:txBody>
      </p:sp>
      <p:pic>
        <p:nvPicPr>
          <p:cNvPr id="3" name="Content Placeholder 2"/>
          <p:cNvPicPr>
            <a:picLocks noGrp="1" noChangeAspect="1"/>
          </p:cNvPicPr>
          <p:nvPr>
            <p:ph sz="quarter" idx="13"/>
          </p:nvPr>
        </p:nvPicPr>
        <p:blipFill>
          <a:blip r:embed="rId3"/>
          <a:srcRect t="475" b="475"/>
          <a:stretch/>
        </p:blipFill>
        <p:spPr>
          <a:xfrm>
            <a:off x="1199850" y="1312650"/>
            <a:ext cx="7486950" cy="4723628"/>
          </a:xfrm>
        </p:spPr>
      </p:pic>
      <p:sp>
        <p:nvSpPr>
          <p:cNvPr id="5" name="Content Placeholder 4"/>
          <p:cNvSpPr>
            <a:spLocks noGrp="1"/>
          </p:cNvSpPr>
          <p:nvPr>
            <p:ph sz="quarter" idx="14"/>
          </p:nvPr>
        </p:nvSpPr>
        <p:spPr>
          <a:xfrm>
            <a:off x="955139" y="6292356"/>
            <a:ext cx="2390775" cy="443067"/>
          </a:xfrm>
        </p:spPr>
        <p:txBody>
          <a:bodyPr/>
          <a:lstStyle/>
          <a:p>
            <a:pPr marL="0" indent="0">
              <a:buNone/>
            </a:pPr>
            <a:r>
              <a:rPr lang="el-GR" sz="1800" b="1" dirty="0">
                <a:latin typeface="Arial (Body)"/>
              </a:rPr>
              <a:t>Πηγή</a:t>
            </a:r>
            <a:r>
              <a:rPr lang="en-US" sz="1800" b="1" dirty="0">
                <a:latin typeface="Arial (Body)"/>
              </a:rPr>
              <a:t>: </a:t>
            </a:r>
            <a:r>
              <a:rPr lang="en-US" sz="1800" dirty="0">
                <a:latin typeface="Arial (Body)"/>
              </a:rPr>
              <a:t>World Bank</a:t>
            </a:r>
          </a:p>
        </p:txBody>
      </p:sp>
    </p:spTree>
    <p:extLst>
      <p:ext uri="{BB962C8B-B14F-4D97-AF65-F5344CB8AC3E}">
        <p14:creationId xmlns:p14="http://schemas.microsoft.com/office/powerpoint/2010/main" val="190742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82301" y="387386"/>
            <a:ext cx="8229600" cy="1097279"/>
          </a:xfrm>
        </p:spPr>
        <p:txBody>
          <a:bodyPr/>
          <a:lstStyle/>
          <a:p>
            <a:r>
              <a:rPr lang="el-GR" dirty="0">
                <a:cs typeface="Times New Roman" panose="02020603050405020304" pitchFamily="18" charset="0"/>
              </a:rPr>
              <a:t>Προεπισκόπηση</a:t>
            </a:r>
            <a:endParaRPr lang="en-IN" dirty="0">
              <a:cs typeface="Times New Roman" panose="02020603050405020304" pitchFamily="18" charset="0"/>
            </a:endParaRPr>
          </a:p>
        </p:txBody>
      </p:sp>
      <p:sp>
        <p:nvSpPr>
          <p:cNvPr id="7" name="Content Placeholder 6"/>
          <p:cNvSpPr>
            <a:spLocks noGrp="1"/>
          </p:cNvSpPr>
          <p:nvPr>
            <p:ph sz="quarter" idx="13"/>
          </p:nvPr>
        </p:nvSpPr>
        <p:spPr>
          <a:xfrm>
            <a:off x="837445" y="1909413"/>
            <a:ext cx="8229600" cy="2267528"/>
          </a:xfrm>
        </p:spPr>
        <p:txBody>
          <a:bodyPr/>
          <a:lstStyle/>
          <a:p>
            <a:pPr eaLnBrk="1" hangingPunct="1"/>
            <a:r>
              <a:rPr lang="el-GR" altLang="en-US" dirty="0">
                <a:latin typeface="Arial (Body)"/>
              </a:rPr>
              <a:t>Εκβιομηχάνιση με υποκατάσταση εισαγωγών.</a:t>
            </a:r>
          </a:p>
          <a:p>
            <a:pPr eaLnBrk="1" hangingPunct="1"/>
            <a:r>
              <a:rPr lang="el-GR" altLang="en-US" dirty="0">
                <a:latin typeface="Arial (Body)"/>
              </a:rPr>
              <a:t>Η απελευθέρωση του εμπορίου από το 1985 και μετά.</a:t>
            </a:r>
          </a:p>
          <a:p>
            <a:pPr eaLnBrk="1" hangingPunct="1"/>
            <a:r>
              <a:rPr lang="el-GR" altLang="en-US" dirty="0">
                <a:latin typeface="Arial (Body)"/>
              </a:rPr>
              <a:t>Διεθνές εμπόριο και μεγέθυνση: Η απογείωση της Ασίας.</a:t>
            </a:r>
          </a:p>
          <a:p>
            <a:pPr eaLnBrk="1" hangingPunct="1"/>
            <a:endParaRPr lang="en-US" altLang="en-US" dirty="0">
              <a:latin typeface="Arial (Body)"/>
            </a:endParaRPr>
          </a:p>
        </p:txBody>
      </p:sp>
    </p:spTree>
    <p:extLst>
      <p:ext uri="{BB962C8B-B14F-4D97-AF65-F5344CB8AC3E}">
        <p14:creationId xmlns:p14="http://schemas.microsoft.com/office/powerpoint/2010/main" val="1348958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66" name="Πίνακας 10-4: Μέσο ποσοστό προστασίας, 1985 (%)"/>
          <p:cNvSpPr txBox="1">
            <a:spLocks noGrp="1"/>
          </p:cNvSpPr>
          <p:nvPr>
            <p:ph type="title"/>
          </p:nvPr>
        </p:nvSpPr>
        <p:spPr>
          <a:xfrm>
            <a:off x="939800" y="0"/>
            <a:ext cx="7856538" cy="805758"/>
          </a:xfrm>
          <a:prstGeom prst="rect">
            <a:avLst/>
          </a:prstGeom>
        </p:spPr>
        <p:txBody>
          <a:bodyPr/>
          <a:lstStyle/>
          <a:p>
            <a:r>
              <a:rPr sz="3200" b="1" dirty="0" err="1"/>
              <a:t>Μέσο</a:t>
            </a:r>
            <a:r>
              <a:rPr sz="3200" b="1" dirty="0"/>
              <a:t> π</a:t>
            </a:r>
            <a:r>
              <a:rPr sz="3200" b="1" dirty="0" err="1"/>
              <a:t>οσοστό</a:t>
            </a:r>
            <a:r>
              <a:rPr sz="3200" b="1" dirty="0"/>
              <a:t> π</a:t>
            </a:r>
            <a:r>
              <a:rPr sz="3200" b="1" dirty="0" err="1"/>
              <a:t>ροστ</a:t>
            </a:r>
            <a:r>
              <a:rPr sz="3200" b="1" dirty="0"/>
              <a:t>α</a:t>
            </a:r>
            <a:r>
              <a:rPr sz="3200" b="1" dirty="0" err="1"/>
              <a:t>σί</a:t>
            </a:r>
            <a:r>
              <a:rPr sz="3200" b="1" dirty="0"/>
              <a:t>α</a:t>
            </a:r>
            <a:r>
              <a:rPr sz="3200" b="1" dirty="0" err="1"/>
              <a:t>ς</a:t>
            </a:r>
            <a:r>
              <a:rPr sz="3200" b="1" dirty="0"/>
              <a:t>, 1985 (%) </a:t>
            </a:r>
          </a:p>
        </p:txBody>
      </p:sp>
      <p:pic>
        <p:nvPicPr>
          <p:cNvPr id="167" name="tab1004.png" descr="tab1004.png"/>
          <p:cNvPicPr>
            <a:picLocks/>
          </p:cNvPicPr>
          <p:nvPr/>
        </p:nvPicPr>
        <p:blipFill>
          <a:blip r:embed="rId3"/>
          <a:stretch>
            <a:fillRect/>
          </a:stretch>
        </p:blipFill>
        <p:spPr>
          <a:xfrm>
            <a:off x="1183544" y="1800603"/>
            <a:ext cx="7453462" cy="295246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899">
        <p:pull dir="rd"/>
      </p:transition>
    </mc:Choice>
    <mc:Fallback xmlns:a14="http://schemas.microsoft.com/office/drawing/2010/main" xmlns:m="http://schemas.openxmlformats.org/officeDocument/2006/math"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Εκβιομηχάνιση με εξαγωγικό προσανατολισμό (συνέχεια)"/>
          <p:cNvSpPr txBox="1">
            <a:spLocks noGrp="1"/>
          </p:cNvSpPr>
          <p:nvPr>
            <p:ph type="title"/>
          </p:nvPr>
        </p:nvSpPr>
        <p:spPr>
          <a:xfrm>
            <a:off x="939800" y="0"/>
            <a:ext cx="7856538" cy="733331"/>
          </a:xfrm>
          <a:prstGeom prst="rect">
            <a:avLst/>
          </a:prstGeom>
        </p:spPr>
        <p:txBody>
          <a:bodyPr/>
          <a:lstStyle>
            <a:lvl1pPr>
              <a:defRPr sz="3200"/>
            </a:lvl1pPr>
          </a:lstStyle>
          <a:p>
            <a:r>
              <a:rPr sz="2000" b="1" dirty="0" err="1"/>
              <a:t>Εκ</a:t>
            </a:r>
            <a:r>
              <a:rPr sz="2000" b="1" dirty="0"/>
              <a:t>β</a:t>
            </a:r>
            <a:r>
              <a:rPr sz="2000" b="1" dirty="0" err="1"/>
              <a:t>ιομηχάνιση</a:t>
            </a:r>
            <a:r>
              <a:rPr sz="2000" b="1" dirty="0"/>
              <a:t> </a:t>
            </a:r>
            <a:r>
              <a:rPr sz="2000" b="1" dirty="0" err="1"/>
              <a:t>με</a:t>
            </a:r>
            <a:r>
              <a:rPr sz="2000" b="1" dirty="0"/>
              <a:t> </a:t>
            </a:r>
            <a:r>
              <a:rPr sz="2000" b="1" dirty="0" err="1"/>
              <a:t>εξ</a:t>
            </a:r>
            <a:r>
              <a:rPr sz="2000" b="1" dirty="0"/>
              <a:t>α</a:t>
            </a:r>
            <a:r>
              <a:rPr sz="2000" b="1" dirty="0" err="1"/>
              <a:t>γωγικό</a:t>
            </a:r>
            <a:r>
              <a:rPr sz="2000" b="1" dirty="0"/>
              <a:t> π</a:t>
            </a:r>
            <a:r>
              <a:rPr sz="2000" b="1" dirty="0" err="1"/>
              <a:t>ροσ</a:t>
            </a:r>
            <a:r>
              <a:rPr sz="2000" b="1" dirty="0"/>
              <a:t>α</a:t>
            </a:r>
            <a:r>
              <a:rPr sz="2000" b="1" dirty="0" err="1"/>
              <a:t>ν</a:t>
            </a:r>
            <a:r>
              <a:rPr sz="2000" b="1" dirty="0"/>
              <a:t>α</a:t>
            </a:r>
            <a:r>
              <a:rPr sz="2000" b="1" dirty="0" err="1"/>
              <a:t>τολισμό</a:t>
            </a:r>
            <a:r>
              <a:rPr sz="2000" b="1" dirty="0"/>
              <a:t> (</a:t>
            </a:r>
            <a:r>
              <a:rPr sz="2000" b="1" dirty="0" err="1"/>
              <a:t>συνέχει</a:t>
            </a:r>
            <a:r>
              <a:rPr sz="2000" b="1" dirty="0"/>
              <a:t>α)</a:t>
            </a:r>
          </a:p>
        </p:txBody>
      </p:sp>
      <p:sp>
        <p:nvSpPr>
          <p:cNvPr id="171" name="Είναι επίσης ασαφές αν ο υψηλός όγκος εξαγωγών και εισαγωγών προκάλεσε την ταχεία οικονομική μεγέθυνση ή απλά συνδεόταν με την ταχεία οικονομική μεγέθυνση.…"/>
          <p:cNvSpPr txBox="1">
            <a:spLocks noGrp="1"/>
          </p:cNvSpPr>
          <p:nvPr>
            <p:ph type="body" idx="1"/>
          </p:nvPr>
        </p:nvSpPr>
        <p:spPr>
          <a:xfrm>
            <a:off x="960437" y="905347"/>
            <a:ext cx="8103395" cy="5952653"/>
          </a:xfrm>
          <a:prstGeom prst="rect">
            <a:avLst/>
          </a:prstGeom>
        </p:spPr>
        <p:txBody>
          <a:bodyPr>
            <a:normAutofit fontScale="92500"/>
          </a:bodyPr>
          <a:lstStyle/>
          <a:p>
            <a:pPr marL="297815" indent="-257175">
              <a:lnSpc>
                <a:spcPct val="150000"/>
              </a:lnSpc>
              <a:spcBef>
                <a:spcPts val="1400"/>
              </a:spcBef>
            </a:pPr>
            <a:r>
              <a:rPr sz="2400" dirty="0" err="1"/>
              <a:t>Είν</a:t>
            </a:r>
            <a:r>
              <a:rPr sz="2400" dirty="0"/>
              <a:t>α</a:t>
            </a:r>
            <a:r>
              <a:rPr sz="2400" dirty="0" err="1"/>
              <a:t>ι</a:t>
            </a:r>
            <a:r>
              <a:rPr sz="2400" dirty="0"/>
              <a:t> </a:t>
            </a:r>
            <a:r>
              <a:rPr sz="2400" dirty="0" err="1"/>
              <a:t>ε</a:t>
            </a:r>
            <a:r>
              <a:rPr sz="2400" dirty="0"/>
              <a:t>π</a:t>
            </a:r>
            <a:r>
              <a:rPr sz="2400" dirty="0" err="1"/>
              <a:t>ίσης</a:t>
            </a:r>
            <a:r>
              <a:rPr sz="2400" dirty="0"/>
              <a:t> </a:t>
            </a:r>
            <a:r>
              <a:rPr sz="2400" dirty="0">
                <a:solidFill>
                  <a:srgbClr val="FF9300"/>
                </a:solidFill>
              </a:rPr>
              <a:t>α</a:t>
            </a:r>
            <a:r>
              <a:rPr sz="2400" dirty="0" err="1">
                <a:solidFill>
                  <a:srgbClr val="FF9300"/>
                </a:solidFill>
              </a:rPr>
              <a:t>σ</a:t>
            </a:r>
            <a:r>
              <a:rPr sz="2400" dirty="0">
                <a:solidFill>
                  <a:srgbClr val="FF9300"/>
                </a:solidFill>
              </a:rPr>
              <a:t>α</a:t>
            </a:r>
            <a:r>
              <a:rPr sz="2400" dirty="0" err="1">
                <a:solidFill>
                  <a:srgbClr val="FF9300"/>
                </a:solidFill>
              </a:rPr>
              <a:t>φές</a:t>
            </a:r>
            <a:r>
              <a:rPr sz="2400" dirty="0"/>
              <a:t> α</a:t>
            </a:r>
            <a:r>
              <a:rPr sz="2400" dirty="0" err="1"/>
              <a:t>ν</a:t>
            </a:r>
            <a:r>
              <a:rPr sz="2400" dirty="0"/>
              <a:t> </a:t>
            </a:r>
            <a:r>
              <a:rPr sz="2400" dirty="0" err="1"/>
              <a:t>ο</a:t>
            </a:r>
            <a:r>
              <a:rPr sz="2400" dirty="0"/>
              <a:t> </a:t>
            </a:r>
            <a:r>
              <a:rPr sz="2400" dirty="0" err="1"/>
              <a:t>υψηλός</a:t>
            </a:r>
            <a:r>
              <a:rPr sz="2400" dirty="0"/>
              <a:t> </a:t>
            </a:r>
            <a:r>
              <a:rPr sz="2400" dirty="0" err="1"/>
              <a:t>όγκος</a:t>
            </a:r>
            <a:r>
              <a:rPr sz="2400" dirty="0"/>
              <a:t> </a:t>
            </a:r>
            <a:r>
              <a:rPr sz="2400" dirty="0" err="1"/>
              <a:t>εξ</a:t>
            </a:r>
            <a:r>
              <a:rPr sz="2400" dirty="0"/>
              <a:t>α</a:t>
            </a:r>
            <a:r>
              <a:rPr sz="2400" dirty="0" err="1"/>
              <a:t>γωγών</a:t>
            </a:r>
            <a:r>
              <a:rPr sz="2400" dirty="0"/>
              <a:t> </a:t>
            </a:r>
            <a:r>
              <a:rPr sz="2400" dirty="0" err="1"/>
              <a:t>κ</a:t>
            </a:r>
            <a:r>
              <a:rPr sz="2400" dirty="0"/>
              <a:t>α</a:t>
            </a:r>
            <a:r>
              <a:rPr sz="2400" dirty="0" err="1"/>
              <a:t>ι</a:t>
            </a:r>
            <a:r>
              <a:rPr sz="2400" dirty="0"/>
              <a:t> </a:t>
            </a:r>
            <a:r>
              <a:rPr sz="2400" dirty="0" err="1"/>
              <a:t>εισ</a:t>
            </a:r>
            <a:r>
              <a:rPr sz="2400" dirty="0"/>
              <a:t>α</a:t>
            </a:r>
            <a:r>
              <a:rPr sz="2400" dirty="0" err="1"/>
              <a:t>γωγών</a:t>
            </a:r>
            <a:r>
              <a:rPr sz="2400" dirty="0"/>
              <a:t> </a:t>
            </a:r>
            <a:r>
              <a:rPr sz="2400" i="1" dirty="0">
                <a:solidFill>
                  <a:srgbClr val="FF9300"/>
                </a:solidFill>
              </a:rPr>
              <a:t>π</a:t>
            </a:r>
            <a:r>
              <a:rPr sz="2400" i="1" dirty="0" err="1">
                <a:solidFill>
                  <a:srgbClr val="FF9300"/>
                </a:solidFill>
              </a:rPr>
              <a:t>ροκάλεσε</a:t>
            </a:r>
            <a:r>
              <a:rPr sz="2400" dirty="0"/>
              <a:t> </a:t>
            </a:r>
            <a:r>
              <a:rPr sz="2400" dirty="0" err="1"/>
              <a:t>την</a:t>
            </a:r>
            <a:r>
              <a:rPr sz="2400" dirty="0"/>
              <a:t> </a:t>
            </a:r>
            <a:r>
              <a:rPr sz="2400" dirty="0" err="1"/>
              <a:t>τ</a:t>
            </a:r>
            <a:r>
              <a:rPr sz="2400" dirty="0"/>
              <a:t>α</a:t>
            </a:r>
            <a:r>
              <a:rPr sz="2400" dirty="0" err="1"/>
              <a:t>χεί</a:t>
            </a:r>
            <a:r>
              <a:rPr sz="2400" dirty="0"/>
              <a:t>α </a:t>
            </a:r>
            <a:r>
              <a:rPr sz="2400" dirty="0" err="1"/>
              <a:t>οικονομική</a:t>
            </a:r>
            <a:r>
              <a:rPr sz="2400" dirty="0"/>
              <a:t> </a:t>
            </a:r>
            <a:r>
              <a:rPr sz="2400" dirty="0" err="1"/>
              <a:t>μεγέθυνση</a:t>
            </a:r>
            <a:r>
              <a:rPr sz="2400" dirty="0"/>
              <a:t> </a:t>
            </a:r>
            <a:r>
              <a:rPr sz="2400" dirty="0" err="1">
                <a:solidFill>
                  <a:srgbClr val="FF9300"/>
                </a:solidFill>
              </a:rPr>
              <a:t>ή</a:t>
            </a:r>
            <a:r>
              <a:rPr sz="2400" dirty="0">
                <a:solidFill>
                  <a:srgbClr val="FF9300"/>
                </a:solidFill>
              </a:rPr>
              <a:t> απ</a:t>
            </a:r>
            <a:r>
              <a:rPr sz="2400" dirty="0" err="1">
                <a:solidFill>
                  <a:srgbClr val="FF9300"/>
                </a:solidFill>
              </a:rPr>
              <a:t>λά</a:t>
            </a:r>
            <a:r>
              <a:rPr sz="2400" dirty="0">
                <a:solidFill>
                  <a:srgbClr val="FF9300"/>
                </a:solidFill>
              </a:rPr>
              <a:t> </a:t>
            </a:r>
            <a:r>
              <a:rPr sz="2400" i="1" dirty="0" err="1">
                <a:solidFill>
                  <a:srgbClr val="FF9300"/>
                </a:solidFill>
              </a:rPr>
              <a:t>συνδεότ</a:t>
            </a:r>
            <a:r>
              <a:rPr sz="2400" i="1" dirty="0">
                <a:solidFill>
                  <a:srgbClr val="FF9300"/>
                </a:solidFill>
              </a:rPr>
              <a:t>α</a:t>
            </a:r>
            <a:r>
              <a:rPr sz="2400" i="1" dirty="0" err="1">
                <a:solidFill>
                  <a:srgbClr val="FF9300"/>
                </a:solidFill>
              </a:rPr>
              <a:t>ν</a:t>
            </a:r>
            <a:r>
              <a:rPr sz="2400" dirty="0"/>
              <a:t> </a:t>
            </a:r>
            <a:r>
              <a:rPr sz="2400" dirty="0" err="1"/>
              <a:t>με</a:t>
            </a:r>
            <a:r>
              <a:rPr sz="2400" dirty="0"/>
              <a:t> </a:t>
            </a:r>
            <a:r>
              <a:rPr sz="2400" dirty="0" err="1"/>
              <a:t>την</a:t>
            </a:r>
            <a:r>
              <a:rPr sz="2400" dirty="0"/>
              <a:t> </a:t>
            </a:r>
            <a:r>
              <a:rPr sz="2400" dirty="0" err="1"/>
              <a:t>τ</a:t>
            </a:r>
            <a:r>
              <a:rPr sz="2400" dirty="0"/>
              <a:t>α</a:t>
            </a:r>
            <a:r>
              <a:rPr sz="2400" dirty="0" err="1"/>
              <a:t>χεί</a:t>
            </a:r>
            <a:r>
              <a:rPr sz="2400" dirty="0"/>
              <a:t>α </a:t>
            </a:r>
            <a:r>
              <a:rPr sz="2400" dirty="0" err="1"/>
              <a:t>οικονομική</a:t>
            </a:r>
            <a:r>
              <a:rPr sz="2400" dirty="0"/>
              <a:t> </a:t>
            </a:r>
            <a:r>
              <a:rPr sz="2400" dirty="0" err="1"/>
              <a:t>μεγέθυνση</a:t>
            </a:r>
            <a:r>
              <a:rPr sz="2400" dirty="0"/>
              <a:t>.</a:t>
            </a:r>
          </a:p>
          <a:p>
            <a:pPr lvl="1">
              <a:lnSpc>
                <a:spcPct val="150000"/>
              </a:lnSpc>
              <a:spcBef>
                <a:spcPts val="1100"/>
              </a:spcBef>
              <a:defRPr sz="2000"/>
            </a:pPr>
            <a:r>
              <a:rPr dirty="0" err="1"/>
              <a:t>Ορισμένοι</a:t>
            </a:r>
            <a:r>
              <a:rPr dirty="0"/>
              <a:t> </a:t>
            </a:r>
            <a:r>
              <a:rPr dirty="0" err="1"/>
              <a:t>οικονομολόγοι</a:t>
            </a:r>
            <a:r>
              <a:rPr dirty="0"/>
              <a:t> </a:t>
            </a:r>
            <a:r>
              <a:rPr dirty="0" err="1"/>
              <a:t>υ</a:t>
            </a:r>
            <a:r>
              <a:rPr dirty="0"/>
              <a:t>π</a:t>
            </a:r>
            <a:r>
              <a:rPr dirty="0" err="1"/>
              <a:t>οστηρίζουν</a:t>
            </a:r>
            <a:r>
              <a:rPr dirty="0"/>
              <a:t> </a:t>
            </a:r>
            <a:r>
              <a:rPr dirty="0" err="1"/>
              <a:t>ότι</a:t>
            </a:r>
            <a:r>
              <a:rPr dirty="0"/>
              <a:t> </a:t>
            </a:r>
            <a:r>
              <a:rPr dirty="0" err="1"/>
              <a:t>η</a:t>
            </a:r>
            <a:r>
              <a:rPr dirty="0"/>
              <a:t> </a:t>
            </a:r>
            <a:r>
              <a:rPr dirty="0">
                <a:solidFill>
                  <a:srgbClr val="FF341A"/>
                </a:solidFill>
              </a:rPr>
              <a:t>α</a:t>
            </a:r>
            <a:r>
              <a:rPr dirty="0" err="1">
                <a:solidFill>
                  <a:srgbClr val="FF341A"/>
                </a:solidFill>
              </a:rPr>
              <a:t>ιτί</a:t>
            </a:r>
            <a:r>
              <a:rPr dirty="0">
                <a:solidFill>
                  <a:srgbClr val="FF341A"/>
                </a:solidFill>
              </a:rPr>
              <a:t>α </a:t>
            </a:r>
            <a:r>
              <a:rPr dirty="0" err="1"/>
              <a:t>της</a:t>
            </a:r>
            <a:r>
              <a:rPr dirty="0"/>
              <a:t> </a:t>
            </a:r>
            <a:r>
              <a:rPr dirty="0" err="1"/>
              <a:t>τ</a:t>
            </a:r>
            <a:r>
              <a:rPr dirty="0"/>
              <a:t>α</a:t>
            </a:r>
            <a:r>
              <a:rPr dirty="0" err="1"/>
              <a:t>χεί</a:t>
            </a:r>
            <a:r>
              <a:rPr dirty="0"/>
              <a:t>α</a:t>
            </a:r>
            <a:r>
              <a:rPr dirty="0" err="1"/>
              <a:t>ς</a:t>
            </a:r>
            <a:r>
              <a:rPr dirty="0"/>
              <a:t> </a:t>
            </a:r>
            <a:r>
              <a:rPr dirty="0" err="1"/>
              <a:t>οικονομικής</a:t>
            </a:r>
            <a:r>
              <a:rPr dirty="0"/>
              <a:t> </a:t>
            </a:r>
            <a:r>
              <a:rPr dirty="0" err="1"/>
              <a:t>μεγέθυνσης</a:t>
            </a:r>
            <a:r>
              <a:rPr dirty="0"/>
              <a:t> </a:t>
            </a:r>
            <a:r>
              <a:rPr dirty="0" err="1"/>
              <a:t>ήτ</a:t>
            </a:r>
            <a:r>
              <a:rPr dirty="0"/>
              <a:t>α</a:t>
            </a:r>
            <a:r>
              <a:rPr dirty="0" err="1"/>
              <a:t>ν</a:t>
            </a:r>
            <a:r>
              <a:rPr dirty="0"/>
              <a:t> </a:t>
            </a:r>
            <a:r>
              <a:rPr dirty="0" err="1">
                <a:solidFill>
                  <a:srgbClr val="FF341A"/>
                </a:solidFill>
              </a:rPr>
              <a:t>οι</a:t>
            </a:r>
            <a:r>
              <a:rPr dirty="0">
                <a:solidFill>
                  <a:srgbClr val="FF341A"/>
                </a:solidFill>
              </a:rPr>
              <a:t> </a:t>
            </a:r>
            <a:r>
              <a:rPr dirty="0" err="1">
                <a:solidFill>
                  <a:srgbClr val="FF341A"/>
                </a:solidFill>
              </a:rPr>
              <a:t>υψηλοί</a:t>
            </a:r>
            <a:r>
              <a:rPr dirty="0">
                <a:solidFill>
                  <a:srgbClr val="FF341A"/>
                </a:solidFill>
              </a:rPr>
              <a:t> </a:t>
            </a:r>
            <a:r>
              <a:rPr dirty="0" err="1">
                <a:solidFill>
                  <a:srgbClr val="FF341A"/>
                </a:solidFill>
              </a:rPr>
              <a:t>ρυθμοί</a:t>
            </a:r>
            <a:r>
              <a:rPr dirty="0">
                <a:solidFill>
                  <a:srgbClr val="FF341A"/>
                </a:solidFill>
              </a:rPr>
              <a:t> απ</a:t>
            </a:r>
            <a:r>
              <a:rPr dirty="0" err="1">
                <a:solidFill>
                  <a:srgbClr val="FF341A"/>
                </a:solidFill>
              </a:rPr>
              <a:t>οτ</a:t>
            </a:r>
            <a:r>
              <a:rPr dirty="0">
                <a:solidFill>
                  <a:srgbClr val="FF341A"/>
                </a:solidFill>
              </a:rPr>
              <a:t>α</a:t>
            </a:r>
            <a:r>
              <a:rPr dirty="0" err="1">
                <a:solidFill>
                  <a:srgbClr val="FF341A"/>
                </a:solidFill>
              </a:rPr>
              <a:t>μίευσης</a:t>
            </a:r>
            <a:r>
              <a:rPr dirty="0">
                <a:solidFill>
                  <a:srgbClr val="FF341A"/>
                </a:solidFill>
              </a:rPr>
              <a:t> </a:t>
            </a:r>
            <a:r>
              <a:rPr dirty="0" err="1">
                <a:solidFill>
                  <a:srgbClr val="FF341A"/>
                </a:solidFill>
              </a:rPr>
              <a:t>κ</a:t>
            </a:r>
            <a:r>
              <a:rPr dirty="0">
                <a:solidFill>
                  <a:srgbClr val="FF341A"/>
                </a:solidFill>
              </a:rPr>
              <a:t>α</a:t>
            </a:r>
            <a:r>
              <a:rPr dirty="0" err="1">
                <a:solidFill>
                  <a:srgbClr val="FF341A"/>
                </a:solidFill>
              </a:rPr>
              <a:t>ι</a:t>
            </a:r>
            <a:r>
              <a:rPr dirty="0">
                <a:solidFill>
                  <a:srgbClr val="FF341A"/>
                </a:solidFill>
              </a:rPr>
              <a:t> </a:t>
            </a:r>
            <a:r>
              <a:rPr dirty="0" err="1">
                <a:solidFill>
                  <a:srgbClr val="FF341A"/>
                </a:solidFill>
              </a:rPr>
              <a:t>ε</a:t>
            </a:r>
            <a:r>
              <a:rPr dirty="0">
                <a:solidFill>
                  <a:srgbClr val="FF341A"/>
                </a:solidFill>
              </a:rPr>
              <a:t>π</a:t>
            </a:r>
            <a:r>
              <a:rPr dirty="0" err="1">
                <a:solidFill>
                  <a:srgbClr val="FF341A"/>
                </a:solidFill>
              </a:rPr>
              <a:t>ένδυσης</a:t>
            </a:r>
            <a:r>
              <a:rPr dirty="0"/>
              <a:t>, π</a:t>
            </a:r>
            <a:r>
              <a:rPr dirty="0" err="1"/>
              <a:t>ου</a:t>
            </a:r>
            <a:r>
              <a:rPr dirty="0"/>
              <a:t> </a:t>
            </a:r>
            <a:r>
              <a:rPr dirty="0" err="1"/>
              <a:t>οδήγησ</a:t>
            </a:r>
            <a:r>
              <a:rPr dirty="0"/>
              <a:t>α</a:t>
            </a:r>
            <a:r>
              <a:rPr dirty="0" err="1"/>
              <a:t>ν</a:t>
            </a:r>
            <a:r>
              <a:rPr dirty="0"/>
              <a:t> </a:t>
            </a:r>
            <a:r>
              <a:rPr dirty="0" err="1"/>
              <a:t>τόσο</a:t>
            </a:r>
            <a:r>
              <a:rPr dirty="0"/>
              <a:t> </a:t>
            </a:r>
            <a:r>
              <a:rPr dirty="0" err="1"/>
              <a:t>στη</a:t>
            </a:r>
            <a:r>
              <a:rPr dirty="0"/>
              <a:t> </a:t>
            </a:r>
            <a:r>
              <a:rPr dirty="0" err="1"/>
              <a:t>γενική</a:t>
            </a:r>
            <a:r>
              <a:rPr dirty="0"/>
              <a:t> </a:t>
            </a:r>
            <a:r>
              <a:rPr dirty="0" err="1"/>
              <a:t>τ</a:t>
            </a:r>
            <a:r>
              <a:rPr dirty="0"/>
              <a:t>α</a:t>
            </a:r>
            <a:r>
              <a:rPr dirty="0" err="1"/>
              <a:t>χεί</a:t>
            </a:r>
            <a:r>
              <a:rPr dirty="0"/>
              <a:t>α </a:t>
            </a:r>
            <a:r>
              <a:rPr dirty="0" err="1"/>
              <a:t>οικονομική</a:t>
            </a:r>
            <a:r>
              <a:rPr dirty="0"/>
              <a:t> </a:t>
            </a:r>
            <a:r>
              <a:rPr dirty="0" err="1"/>
              <a:t>μεγέθυνση</a:t>
            </a:r>
            <a:r>
              <a:rPr dirty="0"/>
              <a:t>, </a:t>
            </a:r>
            <a:r>
              <a:rPr dirty="0" err="1"/>
              <a:t>όσο</a:t>
            </a:r>
            <a:r>
              <a:rPr dirty="0"/>
              <a:t> </a:t>
            </a:r>
            <a:r>
              <a:rPr dirty="0" err="1"/>
              <a:t>κ</a:t>
            </a:r>
            <a:r>
              <a:rPr dirty="0"/>
              <a:t>α</a:t>
            </a:r>
            <a:r>
              <a:rPr dirty="0" err="1"/>
              <a:t>ι</a:t>
            </a:r>
            <a:r>
              <a:rPr dirty="0"/>
              <a:t> </a:t>
            </a:r>
            <a:r>
              <a:rPr dirty="0" err="1"/>
              <a:t>στην</a:t>
            </a:r>
            <a:r>
              <a:rPr dirty="0"/>
              <a:t> </a:t>
            </a:r>
            <a:r>
              <a:rPr dirty="0" err="1"/>
              <a:t>τ</a:t>
            </a:r>
            <a:r>
              <a:rPr dirty="0"/>
              <a:t>α</a:t>
            </a:r>
            <a:r>
              <a:rPr dirty="0" err="1"/>
              <a:t>χεί</a:t>
            </a:r>
            <a:r>
              <a:rPr dirty="0"/>
              <a:t>α </a:t>
            </a:r>
            <a:r>
              <a:rPr dirty="0" err="1"/>
              <a:t>οικονομική</a:t>
            </a:r>
            <a:r>
              <a:rPr dirty="0"/>
              <a:t> </a:t>
            </a:r>
            <a:r>
              <a:rPr dirty="0" err="1"/>
              <a:t>μεγέθυνση</a:t>
            </a:r>
            <a:r>
              <a:rPr dirty="0"/>
              <a:t> </a:t>
            </a:r>
            <a:r>
              <a:rPr dirty="0" err="1"/>
              <a:t>στους</a:t>
            </a:r>
            <a:r>
              <a:rPr dirty="0"/>
              <a:t> </a:t>
            </a:r>
            <a:r>
              <a:rPr dirty="0" err="1"/>
              <a:t>εξ</a:t>
            </a:r>
            <a:r>
              <a:rPr dirty="0"/>
              <a:t>α</a:t>
            </a:r>
            <a:r>
              <a:rPr dirty="0" err="1"/>
              <a:t>γωγικούς</a:t>
            </a:r>
            <a:r>
              <a:rPr dirty="0"/>
              <a:t> </a:t>
            </a:r>
            <a:r>
              <a:rPr dirty="0" err="1"/>
              <a:t>τομείς</a:t>
            </a:r>
            <a:r>
              <a:rPr dirty="0"/>
              <a:t>. </a:t>
            </a:r>
          </a:p>
          <a:p>
            <a:pPr lvl="1">
              <a:lnSpc>
                <a:spcPct val="150000"/>
              </a:lnSpc>
              <a:spcBef>
                <a:spcPts val="1100"/>
              </a:spcBef>
              <a:defRPr sz="2000"/>
            </a:pPr>
            <a:r>
              <a:rPr dirty="0" err="1"/>
              <a:t>Ε</a:t>
            </a:r>
            <a:r>
              <a:rPr dirty="0"/>
              <a:t>π</a:t>
            </a:r>
            <a:r>
              <a:rPr dirty="0" err="1"/>
              <a:t>ι</a:t>
            </a:r>
            <a:r>
              <a:rPr dirty="0"/>
              <a:t>π</a:t>
            </a:r>
            <a:r>
              <a:rPr dirty="0" err="1"/>
              <a:t>ρόσθετ</a:t>
            </a:r>
            <a:r>
              <a:rPr dirty="0"/>
              <a:t>α, </a:t>
            </a:r>
            <a:r>
              <a:rPr dirty="0" err="1"/>
              <a:t>σχεδόν</a:t>
            </a:r>
            <a:r>
              <a:rPr dirty="0"/>
              <a:t> </a:t>
            </a:r>
            <a:r>
              <a:rPr dirty="0" err="1"/>
              <a:t>όλες</a:t>
            </a:r>
            <a:r>
              <a:rPr dirty="0"/>
              <a:t> </a:t>
            </a:r>
            <a:r>
              <a:rPr dirty="0" err="1"/>
              <a:t>οι</a:t>
            </a:r>
            <a:r>
              <a:rPr dirty="0"/>
              <a:t> α</a:t>
            </a:r>
            <a:r>
              <a:rPr dirty="0" err="1"/>
              <a:t>σι</a:t>
            </a:r>
            <a:r>
              <a:rPr dirty="0"/>
              <a:t>α</a:t>
            </a:r>
            <a:r>
              <a:rPr dirty="0" err="1"/>
              <a:t>τικές</a:t>
            </a:r>
            <a:r>
              <a:rPr dirty="0"/>
              <a:t> </a:t>
            </a:r>
            <a:r>
              <a:rPr dirty="0" err="1"/>
              <a:t>οικονομίες</a:t>
            </a:r>
            <a:r>
              <a:rPr dirty="0"/>
              <a:t> </a:t>
            </a:r>
            <a:r>
              <a:rPr dirty="0" err="1"/>
              <a:t>υψηλών</a:t>
            </a:r>
            <a:r>
              <a:rPr dirty="0"/>
              <a:t> </a:t>
            </a:r>
            <a:r>
              <a:rPr dirty="0" err="1"/>
              <a:t>ε</a:t>
            </a:r>
            <a:r>
              <a:rPr dirty="0"/>
              <a:t>π</a:t>
            </a:r>
            <a:r>
              <a:rPr dirty="0" err="1"/>
              <a:t>ιδόσεων</a:t>
            </a:r>
            <a:r>
              <a:rPr dirty="0"/>
              <a:t> </a:t>
            </a:r>
            <a:r>
              <a:rPr dirty="0" err="1"/>
              <a:t>έχουν</a:t>
            </a:r>
            <a:r>
              <a:rPr dirty="0"/>
              <a:t> </a:t>
            </a:r>
            <a:r>
              <a:rPr dirty="0" err="1"/>
              <a:t>γνωρίσει</a:t>
            </a:r>
            <a:r>
              <a:rPr dirty="0"/>
              <a:t> </a:t>
            </a:r>
            <a:r>
              <a:rPr dirty="0" err="1">
                <a:solidFill>
                  <a:srgbClr val="FF341A"/>
                </a:solidFill>
              </a:rPr>
              <a:t>τ</a:t>
            </a:r>
            <a:r>
              <a:rPr dirty="0">
                <a:solidFill>
                  <a:srgbClr val="FF341A"/>
                </a:solidFill>
              </a:rPr>
              <a:t>α</a:t>
            </a:r>
            <a:r>
              <a:rPr dirty="0" err="1">
                <a:solidFill>
                  <a:srgbClr val="FF341A"/>
                </a:solidFill>
              </a:rPr>
              <a:t>χεί</a:t>
            </a:r>
            <a:r>
              <a:rPr dirty="0">
                <a:solidFill>
                  <a:srgbClr val="FF341A"/>
                </a:solidFill>
              </a:rPr>
              <a:t>α </a:t>
            </a:r>
            <a:r>
              <a:rPr dirty="0" err="1">
                <a:solidFill>
                  <a:srgbClr val="FF341A"/>
                </a:solidFill>
              </a:rPr>
              <a:t>εκ</a:t>
            </a:r>
            <a:r>
              <a:rPr dirty="0">
                <a:solidFill>
                  <a:srgbClr val="FF341A"/>
                </a:solidFill>
              </a:rPr>
              <a:t>πα</a:t>
            </a:r>
            <a:r>
              <a:rPr dirty="0" err="1">
                <a:solidFill>
                  <a:srgbClr val="FF341A"/>
                </a:solidFill>
              </a:rPr>
              <a:t>ιδευτική</a:t>
            </a:r>
            <a:r>
              <a:rPr dirty="0">
                <a:solidFill>
                  <a:srgbClr val="FF341A"/>
                </a:solidFill>
              </a:rPr>
              <a:t> </a:t>
            </a:r>
            <a:r>
              <a:rPr dirty="0" err="1">
                <a:solidFill>
                  <a:srgbClr val="FF341A"/>
                </a:solidFill>
              </a:rPr>
              <a:t>μεγέθυνση</a:t>
            </a:r>
            <a:r>
              <a:rPr dirty="0">
                <a:solidFill>
                  <a:srgbClr val="FF341A"/>
                </a:solidFill>
              </a:rPr>
              <a:t>, π</a:t>
            </a:r>
            <a:r>
              <a:rPr dirty="0" err="1">
                <a:solidFill>
                  <a:srgbClr val="FF341A"/>
                </a:solidFill>
              </a:rPr>
              <a:t>ου</a:t>
            </a:r>
            <a:r>
              <a:rPr dirty="0">
                <a:solidFill>
                  <a:srgbClr val="FF341A"/>
                </a:solidFill>
              </a:rPr>
              <a:t> β</a:t>
            </a:r>
            <a:r>
              <a:rPr dirty="0" err="1">
                <a:solidFill>
                  <a:srgbClr val="FF341A"/>
                </a:solidFill>
              </a:rPr>
              <a:t>ελτίωσε</a:t>
            </a:r>
            <a:r>
              <a:rPr dirty="0">
                <a:solidFill>
                  <a:srgbClr val="FF341A"/>
                </a:solidFill>
              </a:rPr>
              <a:t> </a:t>
            </a:r>
            <a:r>
              <a:rPr dirty="0" err="1">
                <a:solidFill>
                  <a:srgbClr val="FF341A"/>
                </a:solidFill>
              </a:rPr>
              <a:t>το</a:t>
            </a:r>
            <a:r>
              <a:rPr dirty="0">
                <a:solidFill>
                  <a:srgbClr val="FF341A"/>
                </a:solidFill>
              </a:rPr>
              <a:t> </a:t>
            </a:r>
            <a:r>
              <a:rPr dirty="0" err="1">
                <a:solidFill>
                  <a:srgbClr val="FF341A"/>
                </a:solidFill>
              </a:rPr>
              <a:t>μορφωτικό</a:t>
            </a:r>
            <a:r>
              <a:rPr dirty="0">
                <a:solidFill>
                  <a:srgbClr val="FF341A"/>
                </a:solidFill>
              </a:rPr>
              <a:t> </a:t>
            </a:r>
            <a:r>
              <a:rPr dirty="0" err="1">
                <a:solidFill>
                  <a:srgbClr val="FF341A"/>
                </a:solidFill>
              </a:rPr>
              <a:t>ε</a:t>
            </a:r>
            <a:r>
              <a:rPr dirty="0">
                <a:solidFill>
                  <a:srgbClr val="FF341A"/>
                </a:solidFill>
              </a:rPr>
              <a:t>π</a:t>
            </a:r>
            <a:r>
              <a:rPr dirty="0" err="1">
                <a:solidFill>
                  <a:srgbClr val="FF341A"/>
                </a:solidFill>
              </a:rPr>
              <a:t>ί</a:t>
            </a:r>
            <a:r>
              <a:rPr dirty="0">
                <a:solidFill>
                  <a:srgbClr val="FF341A"/>
                </a:solidFill>
              </a:rPr>
              <a:t>π</a:t>
            </a:r>
            <a:r>
              <a:rPr dirty="0" err="1">
                <a:solidFill>
                  <a:srgbClr val="FF341A"/>
                </a:solidFill>
              </a:rPr>
              <a:t>εδο</a:t>
            </a:r>
            <a:r>
              <a:rPr dirty="0">
                <a:solidFill>
                  <a:srgbClr val="FF341A"/>
                </a:solidFill>
              </a:rPr>
              <a:t> </a:t>
            </a:r>
            <a:r>
              <a:rPr dirty="0" err="1">
                <a:solidFill>
                  <a:srgbClr val="FF341A"/>
                </a:solidFill>
              </a:rPr>
              <a:t>κ</a:t>
            </a:r>
            <a:r>
              <a:rPr dirty="0">
                <a:solidFill>
                  <a:srgbClr val="FF341A"/>
                </a:solidFill>
              </a:rPr>
              <a:t>α</a:t>
            </a:r>
            <a:r>
              <a:rPr dirty="0" err="1">
                <a:solidFill>
                  <a:srgbClr val="FF341A"/>
                </a:solidFill>
              </a:rPr>
              <a:t>ι</a:t>
            </a:r>
            <a:r>
              <a:rPr dirty="0">
                <a:solidFill>
                  <a:srgbClr val="FF341A"/>
                </a:solidFill>
              </a:rPr>
              <a:t> </a:t>
            </a:r>
            <a:r>
              <a:rPr dirty="0" err="1">
                <a:solidFill>
                  <a:srgbClr val="FF341A"/>
                </a:solidFill>
              </a:rPr>
              <a:t>την</a:t>
            </a:r>
            <a:r>
              <a:rPr dirty="0">
                <a:solidFill>
                  <a:srgbClr val="FF341A"/>
                </a:solidFill>
              </a:rPr>
              <a:t> </a:t>
            </a:r>
            <a:r>
              <a:rPr dirty="0" err="1">
                <a:solidFill>
                  <a:srgbClr val="FF341A"/>
                </a:solidFill>
              </a:rPr>
              <a:t>ε</a:t>
            </a:r>
            <a:r>
              <a:rPr dirty="0">
                <a:solidFill>
                  <a:srgbClr val="FF341A"/>
                </a:solidFill>
              </a:rPr>
              <a:t>π</a:t>
            </a:r>
            <a:r>
              <a:rPr dirty="0" err="1">
                <a:solidFill>
                  <a:srgbClr val="FF341A"/>
                </a:solidFill>
              </a:rPr>
              <a:t>ιστημονική</a:t>
            </a:r>
            <a:r>
              <a:rPr dirty="0">
                <a:solidFill>
                  <a:srgbClr val="FF341A"/>
                </a:solidFill>
              </a:rPr>
              <a:t> </a:t>
            </a:r>
            <a:r>
              <a:rPr dirty="0" err="1">
                <a:solidFill>
                  <a:srgbClr val="FF341A"/>
                </a:solidFill>
              </a:rPr>
              <a:t>κ</a:t>
            </a:r>
            <a:r>
              <a:rPr dirty="0">
                <a:solidFill>
                  <a:srgbClr val="FF341A"/>
                </a:solidFill>
              </a:rPr>
              <a:t>α</a:t>
            </a:r>
            <a:r>
              <a:rPr dirty="0" err="1">
                <a:solidFill>
                  <a:srgbClr val="FF341A"/>
                </a:solidFill>
              </a:rPr>
              <a:t>τάρτιση</a:t>
            </a:r>
            <a:r>
              <a:rPr dirty="0"/>
              <a:t>, </a:t>
            </a:r>
            <a:r>
              <a:rPr dirty="0" err="1"/>
              <a:t>στοιχεί</a:t>
            </a:r>
            <a:r>
              <a:rPr dirty="0"/>
              <a:t>α απα</a:t>
            </a:r>
            <a:r>
              <a:rPr dirty="0" err="1"/>
              <a:t>ρ</a:t>
            </a:r>
            <a:r>
              <a:rPr dirty="0"/>
              <a:t>α</a:t>
            </a:r>
            <a:r>
              <a:rPr dirty="0" err="1"/>
              <a:t>ίτητ</a:t>
            </a:r>
            <a:r>
              <a:rPr dirty="0"/>
              <a:t>α </a:t>
            </a:r>
            <a:r>
              <a:rPr dirty="0" err="1"/>
              <a:t>γι</a:t>
            </a:r>
            <a:r>
              <a:rPr dirty="0"/>
              <a:t>α </a:t>
            </a:r>
            <a:r>
              <a:rPr dirty="0" err="1"/>
              <a:t>έν</a:t>
            </a:r>
            <a:r>
              <a:rPr dirty="0"/>
              <a:t>α πα</a:t>
            </a:r>
            <a:r>
              <a:rPr dirty="0" err="1"/>
              <a:t>ρ</a:t>
            </a:r>
            <a:r>
              <a:rPr dirty="0"/>
              <a:t>α</a:t>
            </a:r>
            <a:r>
              <a:rPr dirty="0" err="1"/>
              <a:t>γωγικό</a:t>
            </a:r>
            <a:r>
              <a:rPr dirty="0"/>
              <a:t> </a:t>
            </a:r>
            <a:r>
              <a:rPr dirty="0" err="1"/>
              <a:t>εργ</a:t>
            </a:r>
            <a:r>
              <a:rPr dirty="0"/>
              <a:t>α</a:t>
            </a:r>
            <a:r>
              <a:rPr dirty="0" err="1"/>
              <a:t>τικό</a:t>
            </a:r>
            <a:r>
              <a:rPr dirty="0"/>
              <a:t> </a:t>
            </a:r>
            <a:r>
              <a:rPr dirty="0" err="1"/>
              <a:t>δυν</a:t>
            </a:r>
            <a:r>
              <a:rPr dirty="0"/>
              <a:t>α</a:t>
            </a:r>
            <a:r>
              <a:rPr dirty="0" err="1"/>
              <a:t>μικό</a:t>
            </a:r>
            <a:r>
              <a:rPr dirty="0"/>
              <a:t>.</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71"/>
                                        </p:tgtEl>
                                        <p:attrNameLst>
                                          <p:attrName>style.visibility</p:attrName>
                                        </p:attrNameLst>
                                      </p:cBhvr>
                                      <p:to>
                                        <p:strVal val="visible"/>
                                      </p:to>
                                    </p:set>
                                    <p:animEffect transition="in" filter="strips(upLeft)">
                                      <p:cBhvr>
                                        <p:cTn id="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74" name="Βιομηχανικές πολιτικές στην Ανατολική Ασία"/>
          <p:cNvSpPr txBox="1">
            <a:spLocks noGrp="1"/>
          </p:cNvSpPr>
          <p:nvPr>
            <p:ph type="title"/>
          </p:nvPr>
        </p:nvSpPr>
        <p:spPr>
          <a:xfrm>
            <a:off x="939800" y="25400"/>
            <a:ext cx="7856538" cy="744145"/>
          </a:xfrm>
          <a:prstGeom prst="rect">
            <a:avLst/>
          </a:prstGeom>
        </p:spPr>
        <p:txBody>
          <a:bodyPr/>
          <a:lstStyle>
            <a:lvl1pPr>
              <a:defRPr sz="3200"/>
            </a:lvl1pPr>
          </a:lstStyle>
          <a:p>
            <a:r>
              <a:rPr sz="2800" b="1" dirty="0" err="1"/>
              <a:t>Βιομηχ</a:t>
            </a:r>
            <a:r>
              <a:rPr sz="2800" b="1" dirty="0"/>
              <a:t>α</a:t>
            </a:r>
            <a:r>
              <a:rPr sz="2800" b="1" dirty="0" err="1"/>
              <a:t>νικές</a:t>
            </a:r>
            <a:r>
              <a:rPr sz="2800" b="1" dirty="0"/>
              <a:t> π</a:t>
            </a:r>
            <a:r>
              <a:rPr sz="2800" b="1" dirty="0" err="1"/>
              <a:t>ολιτικές</a:t>
            </a:r>
            <a:r>
              <a:rPr sz="2800" b="1" dirty="0"/>
              <a:t> </a:t>
            </a:r>
            <a:r>
              <a:rPr sz="2800" b="1" dirty="0" err="1"/>
              <a:t>στην</a:t>
            </a:r>
            <a:r>
              <a:rPr sz="2800" b="1" dirty="0"/>
              <a:t> </a:t>
            </a:r>
            <a:r>
              <a:rPr sz="2800" b="1" dirty="0" err="1"/>
              <a:t>Αν</a:t>
            </a:r>
            <a:r>
              <a:rPr sz="2800" b="1" dirty="0"/>
              <a:t>α</a:t>
            </a:r>
            <a:r>
              <a:rPr sz="2800" b="1" dirty="0" err="1"/>
              <a:t>τολική</a:t>
            </a:r>
            <a:r>
              <a:rPr sz="2800" b="1" dirty="0"/>
              <a:t> </a:t>
            </a:r>
            <a:r>
              <a:rPr sz="2800" b="1" dirty="0" err="1"/>
              <a:t>Ασί</a:t>
            </a:r>
            <a:r>
              <a:rPr sz="2800" b="1" dirty="0"/>
              <a:t>α</a:t>
            </a:r>
          </a:p>
        </p:txBody>
      </p:sp>
      <p:sp>
        <p:nvSpPr>
          <p:cNvPr id="175" name="Ορισμένες οικονομίες της Ανατολικής Ασίας έχουν ακολουθήσει βιομηχανικές πολιτικές: πολιτικές που αποσκοπούν στην ενθάρρυνση συγκεκριμένων βιομηχανικών κλάδων.…"/>
          <p:cNvSpPr txBox="1">
            <a:spLocks noGrp="1"/>
          </p:cNvSpPr>
          <p:nvPr>
            <p:ph type="body" idx="1"/>
          </p:nvPr>
        </p:nvSpPr>
        <p:spPr>
          <a:xfrm>
            <a:off x="774848" y="1142999"/>
            <a:ext cx="8317509" cy="5605663"/>
          </a:xfrm>
          <a:prstGeom prst="rect">
            <a:avLst/>
          </a:prstGeom>
        </p:spPr>
        <p:txBody>
          <a:bodyPr>
            <a:normAutofit lnSpcReduction="10000"/>
          </a:bodyPr>
          <a:lstStyle/>
          <a:p>
            <a:pPr marL="297815" indent="-257175">
              <a:lnSpc>
                <a:spcPct val="150000"/>
              </a:lnSpc>
            </a:pPr>
            <a:r>
              <a:rPr sz="2000" dirty="0" err="1"/>
              <a:t>Ορισμένες</a:t>
            </a:r>
            <a:r>
              <a:rPr sz="2000" dirty="0"/>
              <a:t> </a:t>
            </a:r>
            <a:r>
              <a:rPr sz="2000" dirty="0" err="1"/>
              <a:t>οικονομίες</a:t>
            </a:r>
            <a:r>
              <a:rPr sz="2000" dirty="0"/>
              <a:t> </a:t>
            </a:r>
            <a:r>
              <a:rPr sz="2000" dirty="0" err="1"/>
              <a:t>της</a:t>
            </a:r>
            <a:r>
              <a:rPr sz="2000" dirty="0"/>
              <a:t> </a:t>
            </a:r>
            <a:r>
              <a:rPr sz="2000" dirty="0" err="1"/>
              <a:t>Αν</a:t>
            </a:r>
            <a:r>
              <a:rPr sz="2000" dirty="0"/>
              <a:t>α</a:t>
            </a:r>
            <a:r>
              <a:rPr sz="2000" dirty="0" err="1"/>
              <a:t>τολικής</a:t>
            </a:r>
            <a:r>
              <a:rPr sz="2000" dirty="0"/>
              <a:t> </a:t>
            </a:r>
            <a:r>
              <a:rPr sz="2000" dirty="0" err="1"/>
              <a:t>Ασί</a:t>
            </a:r>
            <a:r>
              <a:rPr sz="2000" dirty="0"/>
              <a:t>α</a:t>
            </a:r>
            <a:r>
              <a:rPr sz="2000" dirty="0" err="1"/>
              <a:t>ς</a:t>
            </a:r>
            <a:r>
              <a:rPr sz="2000" dirty="0"/>
              <a:t> </a:t>
            </a:r>
            <a:r>
              <a:rPr sz="2000" dirty="0" err="1"/>
              <a:t>έχουν</a:t>
            </a:r>
            <a:r>
              <a:rPr sz="2000" dirty="0"/>
              <a:t> α</a:t>
            </a:r>
            <a:r>
              <a:rPr sz="2000" dirty="0" err="1"/>
              <a:t>κολουθήσει</a:t>
            </a:r>
            <a:r>
              <a:rPr sz="2000" dirty="0"/>
              <a:t> </a:t>
            </a:r>
            <a:r>
              <a:rPr sz="2000" b="1" dirty="0"/>
              <a:t>β</a:t>
            </a:r>
            <a:r>
              <a:rPr sz="2000" b="1" dirty="0" err="1"/>
              <a:t>ιομηχ</a:t>
            </a:r>
            <a:r>
              <a:rPr sz="2000" b="1" dirty="0"/>
              <a:t>α</a:t>
            </a:r>
            <a:r>
              <a:rPr sz="2000" b="1" dirty="0" err="1"/>
              <a:t>νικές</a:t>
            </a:r>
            <a:r>
              <a:rPr sz="2000" b="1" dirty="0"/>
              <a:t> π</a:t>
            </a:r>
            <a:r>
              <a:rPr sz="2000" b="1" dirty="0" err="1"/>
              <a:t>ολιτικές</a:t>
            </a:r>
            <a:r>
              <a:rPr sz="2000" dirty="0"/>
              <a:t>: </a:t>
            </a:r>
            <a:r>
              <a:rPr sz="2000" dirty="0">
                <a:solidFill>
                  <a:srgbClr val="FF0000"/>
                </a:solidFill>
              </a:rPr>
              <a:t>π</a:t>
            </a:r>
            <a:r>
              <a:rPr sz="2000" dirty="0" err="1">
                <a:solidFill>
                  <a:srgbClr val="FF0000"/>
                </a:solidFill>
              </a:rPr>
              <a:t>ολιτικές</a:t>
            </a:r>
            <a:r>
              <a:rPr sz="2000" dirty="0">
                <a:solidFill>
                  <a:srgbClr val="FF0000"/>
                </a:solidFill>
              </a:rPr>
              <a:t> π</a:t>
            </a:r>
            <a:r>
              <a:rPr sz="2000" dirty="0" err="1">
                <a:solidFill>
                  <a:srgbClr val="FF0000"/>
                </a:solidFill>
              </a:rPr>
              <a:t>ου</a:t>
            </a:r>
            <a:r>
              <a:rPr sz="2000" dirty="0">
                <a:solidFill>
                  <a:srgbClr val="FF0000"/>
                </a:solidFill>
              </a:rPr>
              <a:t> απ</a:t>
            </a:r>
            <a:r>
              <a:rPr sz="2000" dirty="0" err="1">
                <a:solidFill>
                  <a:srgbClr val="FF0000"/>
                </a:solidFill>
              </a:rPr>
              <a:t>οσκο</a:t>
            </a:r>
            <a:r>
              <a:rPr sz="2000" dirty="0">
                <a:solidFill>
                  <a:srgbClr val="FF0000"/>
                </a:solidFill>
              </a:rPr>
              <a:t>π</a:t>
            </a:r>
            <a:r>
              <a:rPr sz="2000" dirty="0" err="1">
                <a:solidFill>
                  <a:srgbClr val="FF0000"/>
                </a:solidFill>
              </a:rPr>
              <a:t>ούν</a:t>
            </a:r>
            <a:r>
              <a:rPr sz="2000" dirty="0">
                <a:solidFill>
                  <a:srgbClr val="FF0000"/>
                </a:solidFill>
              </a:rPr>
              <a:t> </a:t>
            </a:r>
            <a:r>
              <a:rPr sz="2000" dirty="0" err="1">
                <a:solidFill>
                  <a:srgbClr val="FF0000"/>
                </a:solidFill>
              </a:rPr>
              <a:t>στην</a:t>
            </a:r>
            <a:r>
              <a:rPr sz="2000" dirty="0">
                <a:solidFill>
                  <a:srgbClr val="FF0000"/>
                </a:solidFill>
              </a:rPr>
              <a:t> </a:t>
            </a:r>
            <a:r>
              <a:rPr sz="2000" dirty="0" err="1">
                <a:solidFill>
                  <a:srgbClr val="FF0000"/>
                </a:solidFill>
              </a:rPr>
              <a:t>ενθάρρυνση</a:t>
            </a:r>
            <a:r>
              <a:rPr sz="2000" dirty="0">
                <a:solidFill>
                  <a:srgbClr val="FF0000"/>
                </a:solidFill>
              </a:rPr>
              <a:t> </a:t>
            </a:r>
            <a:r>
              <a:rPr sz="2000" dirty="0" err="1">
                <a:solidFill>
                  <a:srgbClr val="FF0000"/>
                </a:solidFill>
              </a:rPr>
              <a:t>συγκεκριμένων</a:t>
            </a:r>
            <a:r>
              <a:rPr sz="2000" dirty="0">
                <a:solidFill>
                  <a:srgbClr val="FF0000"/>
                </a:solidFill>
              </a:rPr>
              <a:t> β</a:t>
            </a:r>
            <a:r>
              <a:rPr sz="2000" dirty="0" err="1">
                <a:solidFill>
                  <a:srgbClr val="FF0000"/>
                </a:solidFill>
              </a:rPr>
              <a:t>ιομηχ</a:t>
            </a:r>
            <a:r>
              <a:rPr sz="2000" dirty="0">
                <a:solidFill>
                  <a:srgbClr val="FF0000"/>
                </a:solidFill>
              </a:rPr>
              <a:t>α</a:t>
            </a:r>
            <a:r>
              <a:rPr sz="2000" dirty="0" err="1">
                <a:solidFill>
                  <a:srgbClr val="FF0000"/>
                </a:solidFill>
              </a:rPr>
              <a:t>νικών</a:t>
            </a:r>
            <a:r>
              <a:rPr sz="2000" dirty="0">
                <a:solidFill>
                  <a:srgbClr val="FF0000"/>
                </a:solidFill>
              </a:rPr>
              <a:t> </a:t>
            </a:r>
            <a:r>
              <a:rPr sz="2000" dirty="0" err="1">
                <a:solidFill>
                  <a:srgbClr val="FF0000"/>
                </a:solidFill>
              </a:rPr>
              <a:t>κλάδων</a:t>
            </a:r>
            <a:r>
              <a:rPr sz="2000" dirty="0"/>
              <a:t>.</a:t>
            </a:r>
          </a:p>
          <a:p>
            <a:pPr lvl="1">
              <a:lnSpc>
                <a:spcPct val="150000"/>
              </a:lnSpc>
              <a:defRPr sz="2000"/>
            </a:pPr>
            <a:r>
              <a:rPr sz="1800" dirty="0" err="1"/>
              <a:t>Π</a:t>
            </a:r>
            <a:r>
              <a:rPr sz="1800" dirty="0"/>
              <a:t>α</a:t>
            </a:r>
            <a:r>
              <a:rPr sz="1800" dirty="0" err="1"/>
              <a:t>ρ</a:t>
            </a:r>
            <a:r>
              <a:rPr sz="1800" dirty="0"/>
              <a:t>α</a:t>
            </a:r>
            <a:r>
              <a:rPr sz="1800" dirty="0" err="1"/>
              <a:t>δείγμ</a:t>
            </a:r>
            <a:r>
              <a:rPr sz="1800" dirty="0"/>
              <a:t>α</a:t>
            </a:r>
            <a:r>
              <a:rPr sz="1800" dirty="0" err="1"/>
              <a:t>τ</a:t>
            </a:r>
            <a:r>
              <a:rPr sz="1800" dirty="0"/>
              <a:t>α β</a:t>
            </a:r>
            <a:r>
              <a:rPr sz="1800" dirty="0" err="1"/>
              <a:t>ιομηχ</a:t>
            </a:r>
            <a:r>
              <a:rPr sz="1800" dirty="0"/>
              <a:t>α</a:t>
            </a:r>
            <a:r>
              <a:rPr sz="1800" dirty="0" err="1"/>
              <a:t>νικής</a:t>
            </a:r>
            <a:r>
              <a:rPr sz="1800" dirty="0"/>
              <a:t> π</a:t>
            </a:r>
            <a:r>
              <a:rPr sz="1800" dirty="0" err="1"/>
              <a:t>ολιτικής</a:t>
            </a:r>
            <a:r>
              <a:rPr sz="1800" dirty="0"/>
              <a:t> </a:t>
            </a:r>
            <a:r>
              <a:rPr sz="1800" dirty="0" err="1"/>
              <a:t>δεν</a:t>
            </a:r>
            <a:r>
              <a:rPr sz="1800" dirty="0"/>
              <a:t> απ</a:t>
            </a:r>
            <a:r>
              <a:rPr sz="1800" dirty="0" err="1"/>
              <a:t>οτελούν</a:t>
            </a:r>
            <a:r>
              <a:rPr sz="1800" dirty="0"/>
              <a:t> </a:t>
            </a:r>
            <a:r>
              <a:rPr sz="1800" dirty="0" err="1"/>
              <a:t>μόνο</a:t>
            </a:r>
            <a:r>
              <a:rPr sz="1800" dirty="0"/>
              <a:t> </a:t>
            </a:r>
            <a:r>
              <a:rPr sz="1800" dirty="0" err="1"/>
              <a:t>οι</a:t>
            </a:r>
            <a:r>
              <a:rPr sz="1800" dirty="0"/>
              <a:t> </a:t>
            </a:r>
            <a:r>
              <a:rPr sz="1800" dirty="0" err="1"/>
              <a:t>δ</a:t>
            </a:r>
            <a:r>
              <a:rPr sz="1800" dirty="0"/>
              <a:t>α</a:t>
            </a:r>
            <a:r>
              <a:rPr sz="1800" dirty="0" err="1"/>
              <a:t>σμοί</a:t>
            </a:r>
            <a:r>
              <a:rPr sz="1800" dirty="0"/>
              <a:t>, </a:t>
            </a:r>
            <a:r>
              <a:rPr sz="1800" dirty="0" err="1"/>
              <a:t>οι</a:t>
            </a:r>
            <a:r>
              <a:rPr sz="1800" dirty="0"/>
              <a:t> π</a:t>
            </a:r>
            <a:r>
              <a:rPr sz="1800" dirty="0" err="1"/>
              <a:t>εριορισμοί</a:t>
            </a:r>
            <a:r>
              <a:rPr sz="1800" dirty="0"/>
              <a:t> </a:t>
            </a:r>
            <a:r>
              <a:rPr sz="1800" dirty="0" err="1"/>
              <a:t>στις</a:t>
            </a:r>
            <a:r>
              <a:rPr sz="1800" dirty="0"/>
              <a:t> </a:t>
            </a:r>
            <a:r>
              <a:rPr sz="1800" dirty="0" err="1"/>
              <a:t>εισ</a:t>
            </a:r>
            <a:r>
              <a:rPr sz="1800" dirty="0"/>
              <a:t>α</a:t>
            </a:r>
            <a:r>
              <a:rPr sz="1800" dirty="0" err="1"/>
              <a:t>γωγές</a:t>
            </a:r>
            <a:r>
              <a:rPr sz="1800" dirty="0"/>
              <a:t> </a:t>
            </a:r>
            <a:r>
              <a:rPr sz="1800" dirty="0" err="1"/>
              <a:t>κ</a:t>
            </a:r>
            <a:r>
              <a:rPr sz="1800" dirty="0"/>
              <a:t>α</a:t>
            </a:r>
            <a:r>
              <a:rPr sz="1800" dirty="0" err="1"/>
              <a:t>ι</a:t>
            </a:r>
            <a:r>
              <a:rPr sz="1800" dirty="0"/>
              <a:t> </a:t>
            </a:r>
            <a:r>
              <a:rPr sz="1800" dirty="0" err="1"/>
              <a:t>οι</a:t>
            </a:r>
            <a:r>
              <a:rPr sz="1800" dirty="0"/>
              <a:t> </a:t>
            </a:r>
            <a:r>
              <a:rPr sz="1800" dirty="0" err="1"/>
              <a:t>ε</a:t>
            </a:r>
            <a:r>
              <a:rPr sz="1800" dirty="0"/>
              <a:t>π</a:t>
            </a:r>
            <a:r>
              <a:rPr sz="1800" dirty="0" err="1"/>
              <a:t>ιδοτήσεις</a:t>
            </a:r>
            <a:r>
              <a:rPr sz="1800" dirty="0"/>
              <a:t> </a:t>
            </a:r>
            <a:r>
              <a:rPr sz="1800" dirty="0" err="1"/>
              <a:t>των</a:t>
            </a:r>
            <a:r>
              <a:rPr sz="1800" dirty="0"/>
              <a:t> </a:t>
            </a:r>
            <a:r>
              <a:rPr sz="1800" dirty="0" err="1"/>
              <a:t>εξ</a:t>
            </a:r>
            <a:r>
              <a:rPr sz="1800" dirty="0"/>
              <a:t>α</a:t>
            </a:r>
            <a:r>
              <a:rPr sz="1800" dirty="0" err="1"/>
              <a:t>γωγών</a:t>
            </a:r>
            <a:r>
              <a:rPr sz="1800" dirty="0"/>
              <a:t> </a:t>
            </a:r>
            <a:r>
              <a:rPr sz="1800" dirty="0" err="1"/>
              <a:t>γι</a:t>
            </a:r>
            <a:r>
              <a:rPr sz="1800" dirty="0"/>
              <a:t>α </a:t>
            </a:r>
            <a:r>
              <a:rPr sz="1800" dirty="0" err="1"/>
              <a:t>τους</a:t>
            </a:r>
            <a:r>
              <a:rPr sz="1800" dirty="0"/>
              <a:t> β</a:t>
            </a:r>
            <a:r>
              <a:rPr sz="1800" dirty="0" err="1"/>
              <a:t>ιομηχ</a:t>
            </a:r>
            <a:r>
              <a:rPr sz="1800" dirty="0"/>
              <a:t>α</a:t>
            </a:r>
            <a:r>
              <a:rPr sz="1800" dirty="0" err="1"/>
              <a:t>νικούς</a:t>
            </a:r>
            <a:r>
              <a:rPr sz="1800" dirty="0"/>
              <a:t> </a:t>
            </a:r>
            <a:r>
              <a:rPr sz="1800" dirty="0" err="1"/>
              <a:t>κλάδους</a:t>
            </a:r>
            <a:r>
              <a:rPr sz="1800" dirty="0"/>
              <a:t> π</a:t>
            </a:r>
            <a:r>
              <a:rPr sz="1800" dirty="0" err="1"/>
              <a:t>ου</a:t>
            </a:r>
            <a:r>
              <a:rPr sz="1800" dirty="0"/>
              <a:t> α</a:t>
            </a:r>
            <a:r>
              <a:rPr sz="1800" dirty="0" err="1"/>
              <a:t>ντ</a:t>
            </a:r>
            <a:r>
              <a:rPr sz="1800" dirty="0"/>
              <a:t>α</a:t>
            </a:r>
            <a:r>
              <a:rPr sz="1800" dirty="0" err="1"/>
              <a:t>γωνίζοντ</a:t>
            </a:r>
            <a:r>
              <a:rPr sz="1800" dirty="0"/>
              <a:t>α</a:t>
            </a:r>
            <a:r>
              <a:rPr sz="1800" dirty="0" err="1"/>
              <a:t>ι</a:t>
            </a:r>
            <a:r>
              <a:rPr sz="1800" dirty="0"/>
              <a:t> </a:t>
            </a:r>
            <a:r>
              <a:rPr sz="1800" dirty="0" err="1"/>
              <a:t>τις</a:t>
            </a:r>
            <a:r>
              <a:rPr sz="1800" dirty="0"/>
              <a:t> </a:t>
            </a:r>
            <a:r>
              <a:rPr sz="1800" dirty="0" err="1"/>
              <a:t>εισ</a:t>
            </a:r>
            <a:r>
              <a:rPr sz="1800" dirty="0"/>
              <a:t>α</a:t>
            </a:r>
            <a:r>
              <a:rPr sz="1800" dirty="0" err="1"/>
              <a:t>γωγές</a:t>
            </a:r>
            <a:r>
              <a:rPr sz="1800" dirty="0"/>
              <a:t> </a:t>
            </a:r>
            <a:r>
              <a:rPr sz="1800" dirty="0" err="1"/>
              <a:t>κ</a:t>
            </a:r>
            <a:r>
              <a:rPr sz="1800" dirty="0"/>
              <a:t>α</a:t>
            </a:r>
            <a:r>
              <a:rPr sz="1800" dirty="0" err="1"/>
              <a:t>ι</a:t>
            </a:r>
            <a:r>
              <a:rPr sz="1800" dirty="0"/>
              <a:t> </a:t>
            </a:r>
            <a:r>
              <a:rPr sz="1800" dirty="0" err="1"/>
              <a:t>τους</a:t>
            </a:r>
            <a:r>
              <a:rPr sz="1800" dirty="0"/>
              <a:t> </a:t>
            </a:r>
            <a:r>
              <a:rPr sz="1800" dirty="0" err="1"/>
              <a:t>εξ</a:t>
            </a:r>
            <a:r>
              <a:rPr sz="1800" dirty="0"/>
              <a:t>α</a:t>
            </a:r>
            <a:r>
              <a:rPr sz="1800" dirty="0" err="1"/>
              <a:t>γωγικούς</a:t>
            </a:r>
            <a:r>
              <a:rPr sz="1800" dirty="0"/>
              <a:t> β</a:t>
            </a:r>
            <a:r>
              <a:rPr sz="1800" dirty="0" err="1"/>
              <a:t>ιομηχ</a:t>
            </a:r>
            <a:r>
              <a:rPr sz="1800" dirty="0"/>
              <a:t>α</a:t>
            </a:r>
            <a:r>
              <a:rPr sz="1800" dirty="0" err="1"/>
              <a:t>νικούς</a:t>
            </a:r>
            <a:r>
              <a:rPr sz="1800" dirty="0"/>
              <a:t> </a:t>
            </a:r>
            <a:r>
              <a:rPr sz="1800" dirty="0" err="1"/>
              <a:t>κλάδους</a:t>
            </a:r>
            <a:r>
              <a:rPr sz="1800" dirty="0"/>
              <a:t>, </a:t>
            </a:r>
          </a:p>
          <a:p>
            <a:pPr lvl="1">
              <a:lnSpc>
                <a:spcPct val="150000"/>
              </a:lnSpc>
              <a:defRPr sz="2000"/>
            </a:pPr>
            <a:r>
              <a:rPr sz="1800" dirty="0">
                <a:solidFill>
                  <a:srgbClr val="FF341A"/>
                </a:solidFill>
              </a:rPr>
              <a:t>α</a:t>
            </a:r>
            <a:r>
              <a:rPr sz="1800" dirty="0" err="1">
                <a:solidFill>
                  <a:srgbClr val="FF341A"/>
                </a:solidFill>
              </a:rPr>
              <a:t>λλά</a:t>
            </a:r>
            <a:r>
              <a:rPr sz="1800" dirty="0">
                <a:solidFill>
                  <a:srgbClr val="FF341A"/>
                </a:solidFill>
              </a:rPr>
              <a:t> </a:t>
            </a:r>
            <a:r>
              <a:rPr sz="1800" dirty="0" err="1">
                <a:solidFill>
                  <a:srgbClr val="FF341A"/>
                </a:solidFill>
              </a:rPr>
              <a:t>κ</a:t>
            </a:r>
            <a:r>
              <a:rPr sz="1800" dirty="0">
                <a:solidFill>
                  <a:srgbClr val="FF341A"/>
                </a:solidFill>
              </a:rPr>
              <a:t>α</a:t>
            </a:r>
            <a:r>
              <a:rPr sz="1800" dirty="0" err="1">
                <a:solidFill>
                  <a:srgbClr val="FF341A"/>
                </a:solidFill>
              </a:rPr>
              <a:t>ι</a:t>
            </a:r>
            <a:r>
              <a:rPr sz="1800" dirty="0">
                <a:solidFill>
                  <a:srgbClr val="FF341A"/>
                </a:solidFill>
              </a:rPr>
              <a:t> π</a:t>
            </a:r>
            <a:r>
              <a:rPr sz="1800" dirty="0" err="1">
                <a:solidFill>
                  <a:srgbClr val="FF341A"/>
                </a:solidFill>
              </a:rPr>
              <a:t>ολιτικές</a:t>
            </a:r>
            <a:r>
              <a:rPr sz="1800" dirty="0">
                <a:solidFill>
                  <a:srgbClr val="FF341A"/>
                </a:solidFill>
              </a:rPr>
              <a:t> </a:t>
            </a:r>
            <a:r>
              <a:rPr sz="1800" dirty="0" err="1">
                <a:solidFill>
                  <a:srgbClr val="FF341A"/>
                </a:solidFill>
              </a:rPr>
              <a:t>ό</a:t>
            </a:r>
            <a:r>
              <a:rPr sz="1800" dirty="0">
                <a:solidFill>
                  <a:srgbClr val="FF341A"/>
                </a:solidFill>
              </a:rPr>
              <a:t>π</a:t>
            </a:r>
            <a:r>
              <a:rPr sz="1800" dirty="0" err="1">
                <a:solidFill>
                  <a:srgbClr val="FF341A"/>
                </a:solidFill>
              </a:rPr>
              <a:t>ως</a:t>
            </a:r>
            <a:r>
              <a:rPr sz="1800" dirty="0">
                <a:solidFill>
                  <a:srgbClr val="FF341A"/>
                </a:solidFill>
              </a:rPr>
              <a:t> </a:t>
            </a:r>
            <a:r>
              <a:rPr sz="1800" dirty="0" err="1">
                <a:solidFill>
                  <a:srgbClr val="FF341A"/>
                </a:solidFill>
              </a:rPr>
              <a:t>τ</a:t>
            </a:r>
            <a:r>
              <a:rPr sz="1800" dirty="0">
                <a:solidFill>
                  <a:srgbClr val="FF341A"/>
                </a:solidFill>
              </a:rPr>
              <a:t>α </a:t>
            </a:r>
            <a:r>
              <a:rPr sz="1800" dirty="0" err="1">
                <a:solidFill>
                  <a:srgbClr val="FF341A"/>
                </a:solidFill>
              </a:rPr>
              <a:t>ε</a:t>
            </a:r>
            <a:r>
              <a:rPr sz="1800" dirty="0">
                <a:solidFill>
                  <a:srgbClr val="FF341A"/>
                </a:solidFill>
              </a:rPr>
              <a:t>π</a:t>
            </a:r>
            <a:r>
              <a:rPr sz="1800" dirty="0" err="1">
                <a:solidFill>
                  <a:srgbClr val="FF341A"/>
                </a:solidFill>
              </a:rPr>
              <a:t>ιδοτούμεν</a:t>
            </a:r>
            <a:r>
              <a:rPr sz="1800" dirty="0">
                <a:solidFill>
                  <a:srgbClr val="FF341A"/>
                </a:solidFill>
              </a:rPr>
              <a:t>α </a:t>
            </a:r>
            <a:r>
              <a:rPr sz="1800" dirty="0" err="1">
                <a:solidFill>
                  <a:srgbClr val="FF341A"/>
                </a:solidFill>
              </a:rPr>
              <a:t>δάνει</a:t>
            </a:r>
            <a:r>
              <a:rPr sz="1800" dirty="0">
                <a:solidFill>
                  <a:srgbClr val="FF341A"/>
                </a:solidFill>
              </a:rPr>
              <a:t>α π</a:t>
            </a:r>
            <a:r>
              <a:rPr sz="1800" dirty="0" err="1">
                <a:solidFill>
                  <a:srgbClr val="FF341A"/>
                </a:solidFill>
              </a:rPr>
              <a:t>ρος</a:t>
            </a:r>
            <a:r>
              <a:rPr sz="1800" dirty="0">
                <a:solidFill>
                  <a:srgbClr val="FF341A"/>
                </a:solidFill>
              </a:rPr>
              <a:t> </a:t>
            </a:r>
            <a:r>
              <a:rPr sz="1800" dirty="0" err="1">
                <a:solidFill>
                  <a:srgbClr val="FF341A"/>
                </a:solidFill>
              </a:rPr>
              <a:t>τους</a:t>
            </a:r>
            <a:r>
              <a:rPr sz="1800" dirty="0">
                <a:solidFill>
                  <a:srgbClr val="FF341A"/>
                </a:solidFill>
              </a:rPr>
              <a:t> β</a:t>
            </a:r>
            <a:r>
              <a:rPr sz="1800" dirty="0" err="1">
                <a:solidFill>
                  <a:srgbClr val="FF341A"/>
                </a:solidFill>
              </a:rPr>
              <a:t>ιομηχ</a:t>
            </a:r>
            <a:r>
              <a:rPr sz="1800" dirty="0">
                <a:solidFill>
                  <a:srgbClr val="FF341A"/>
                </a:solidFill>
              </a:rPr>
              <a:t>α</a:t>
            </a:r>
            <a:r>
              <a:rPr sz="1800" dirty="0" err="1">
                <a:solidFill>
                  <a:srgbClr val="FF341A"/>
                </a:solidFill>
              </a:rPr>
              <a:t>νικούς</a:t>
            </a:r>
            <a:r>
              <a:rPr sz="1800" dirty="0">
                <a:solidFill>
                  <a:srgbClr val="FF341A"/>
                </a:solidFill>
              </a:rPr>
              <a:t> </a:t>
            </a:r>
            <a:r>
              <a:rPr sz="1800" dirty="0" err="1">
                <a:solidFill>
                  <a:srgbClr val="FF341A"/>
                </a:solidFill>
              </a:rPr>
              <a:t>κλάδους</a:t>
            </a:r>
            <a:r>
              <a:rPr sz="1800" dirty="0">
                <a:solidFill>
                  <a:srgbClr val="FF341A"/>
                </a:solidFill>
              </a:rPr>
              <a:t> </a:t>
            </a:r>
            <a:r>
              <a:rPr sz="1800" dirty="0" err="1">
                <a:solidFill>
                  <a:srgbClr val="FF341A"/>
                </a:solidFill>
              </a:rPr>
              <a:t>κ</a:t>
            </a:r>
            <a:r>
              <a:rPr sz="1800" dirty="0">
                <a:solidFill>
                  <a:srgbClr val="FF341A"/>
                </a:solidFill>
              </a:rPr>
              <a:t>α</a:t>
            </a:r>
            <a:r>
              <a:rPr sz="1800" dirty="0" err="1">
                <a:solidFill>
                  <a:srgbClr val="FF341A"/>
                </a:solidFill>
              </a:rPr>
              <a:t>ι</a:t>
            </a:r>
            <a:r>
              <a:rPr sz="1800" dirty="0">
                <a:solidFill>
                  <a:srgbClr val="FF341A"/>
                </a:solidFill>
              </a:rPr>
              <a:t> </a:t>
            </a:r>
            <a:r>
              <a:rPr sz="1800" dirty="0" err="1">
                <a:solidFill>
                  <a:srgbClr val="FF341A"/>
                </a:solidFill>
              </a:rPr>
              <a:t>η</a:t>
            </a:r>
            <a:r>
              <a:rPr sz="1800" dirty="0">
                <a:solidFill>
                  <a:srgbClr val="FF341A"/>
                </a:solidFill>
              </a:rPr>
              <a:t> </a:t>
            </a:r>
            <a:r>
              <a:rPr sz="1800" dirty="0" err="1">
                <a:solidFill>
                  <a:srgbClr val="FF341A"/>
                </a:solidFill>
              </a:rPr>
              <a:t>ε</a:t>
            </a:r>
            <a:r>
              <a:rPr sz="1800" dirty="0">
                <a:solidFill>
                  <a:srgbClr val="FF341A"/>
                </a:solidFill>
              </a:rPr>
              <a:t>π</a:t>
            </a:r>
            <a:r>
              <a:rPr sz="1800" dirty="0" err="1">
                <a:solidFill>
                  <a:srgbClr val="FF341A"/>
                </a:solidFill>
              </a:rPr>
              <a:t>ιδότηση</a:t>
            </a:r>
            <a:r>
              <a:rPr sz="1800" dirty="0">
                <a:solidFill>
                  <a:srgbClr val="FF341A"/>
                </a:solidFill>
              </a:rPr>
              <a:t> </a:t>
            </a:r>
            <a:r>
              <a:rPr sz="1800" dirty="0" err="1">
                <a:solidFill>
                  <a:srgbClr val="FF341A"/>
                </a:solidFill>
              </a:rPr>
              <a:t>της</a:t>
            </a:r>
            <a:r>
              <a:rPr sz="1800" dirty="0">
                <a:solidFill>
                  <a:srgbClr val="FF341A"/>
                </a:solidFill>
              </a:rPr>
              <a:t> </a:t>
            </a:r>
            <a:r>
              <a:rPr sz="1800" dirty="0" err="1">
                <a:solidFill>
                  <a:srgbClr val="FF341A"/>
                </a:solidFill>
              </a:rPr>
              <a:t>έρευν</a:t>
            </a:r>
            <a:r>
              <a:rPr sz="1800" dirty="0">
                <a:solidFill>
                  <a:srgbClr val="FF341A"/>
                </a:solidFill>
              </a:rPr>
              <a:t>α</a:t>
            </a:r>
            <a:r>
              <a:rPr sz="1800" dirty="0" err="1">
                <a:solidFill>
                  <a:srgbClr val="FF341A"/>
                </a:solidFill>
              </a:rPr>
              <a:t>ς</a:t>
            </a:r>
            <a:r>
              <a:rPr sz="1800" dirty="0">
                <a:solidFill>
                  <a:srgbClr val="FF341A"/>
                </a:solidFill>
              </a:rPr>
              <a:t> </a:t>
            </a:r>
            <a:r>
              <a:rPr sz="1800" dirty="0" err="1">
                <a:solidFill>
                  <a:srgbClr val="FF341A"/>
                </a:solidFill>
              </a:rPr>
              <a:t>κ</a:t>
            </a:r>
            <a:r>
              <a:rPr sz="1800" dirty="0">
                <a:solidFill>
                  <a:srgbClr val="FF341A"/>
                </a:solidFill>
              </a:rPr>
              <a:t>α</a:t>
            </a:r>
            <a:r>
              <a:rPr sz="1800" dirty="0" err="1">
                <a:solidFill>
                  <a:srgbClr val="FF341A"/>
                </a:solidFill>
              </a:rPr>
              <a:t>ι</a:t>
            </a:r>
            <a:r>
              <a:rPr sz="1800" dirty="0">
                <a:solidFill>
                  <a:srgbClr val="FF341A"/>
                </a:solidFill>
              </a:rPr>
              <a:t> α</a:t>
            </a:r>
            <a:r>
              <a:rPr sz="1800" dirty="0" err="1">
                <a:solidFill>
                  <a:srgbClr val="FF341A"/>
                </a:solidFill>
              </a:rPr>
              <a:t>νά</a:t>
            </a:r>
            <a:r>
              <a:rPr sz="1800" dirty="0">
                <a:solidFill>
                  <a:srgbClr val="FF341A"/>
                </a:solidFill>
              </a:rPr>
              <a:t>π</a:t>
            </a:r>
            <a:r>
              <a:rPr sz="1800" dirty="0" err="1">
                <a:solidFill>
                  <a:srgbClr val="FF341A"/>
                </a:solidFill>
              </a:rPr>
              <a:t>τυξης</a:t>
            </a:r>
            <a:r>
              <a:rPr sz="1800" dirty="0"/>
              <a:t>.</a:t>
            </a:r>
          </a:p>
          <a:p>
            <a:pPr>
              <a:lnSpc>
                <a:spcPct val="150000"/>
              </a:lnSpc>
              <a:defRPr sz="2400"/>
            </a:pPr>
            <a:r>
              <a:rPr sz="2000" dirty="0" err="1"/>
              <a:t>Αλλά</a:t>
            </a:r>
            <a:r>
              <a:rPr sz="2000" dirty="0"/>
              <a:t> </a:t>
            </a:r>
            <a:r>
              <a:rPr sz="2000" dirty="0" err="1"/>
              <a:t>δεν</a:t>
            </a:r>
            <a:r>
              <a:rPr sz="2000" dirty="0"/>
              <a:t> </a:t>
            </a:r>
            <a:r>
              <a:rPr sz="2000" dirty="0" err="1"/>
              <a:t>υιοθέτησ</a:t>
            </a:r>
            <a:r>
              <a:rPr sz="2000" dirty="0"/>
              <a:t>α</a:t>
            </a:r>
            <a:r>
              <a:rPr sz="2000" dirty="0" err="1"/>
              <a:t>ν</a:t>
            </a:r>
            <a:r>
              <a:rPr sz="2000" dirty="0"/>
              <a:t> </a:t>
            </a:r>
            <a:r>
              <a:rPr sz="2000" dirty="0" err="1"/>
              <a:t>όλες</a:t>
            </a:r>
            <a:r>
              <a:rPr sz="2000" dirty="0"/>
              <a:t> </a:t>
            </a:r>
            <a:r>
              <a:rPr sz="2000" dirty="0" err="1"/>
              <a:t>οι</a:t>
            </a:r>
            <a:r>
              <a:rPr sz="2000" dirty="0"/>
              <a:t> α</a:t>
            </a:r>
            <a:r>
              <a:rPr sz="2000" dirty="0" err="1"/>
              <a:t>σι</a:t>
            </a:r>
            <a:r>
              <a:rPr sz="2000" dirty="0"/>
              <a:t>α</a:t>
            </a:r>
            <a:r>
              <a:rPr sz="2000" dirty="0" err="1"/>
              <a:t>τικές</a:t>
            </a:r>
            <a:r>
              <a:rPr sz="2000" dirty="0"/>
              <a:t> </a:t>
            </a:r>
            <a:r>
              <a:rPr sz="2000" dirty="0" err="1"/>
              <a:t>οικονομίες</a:t>
            </a:r>
            <a:r>
              <a:rPr sz="2000" dirty="0"/>
              <a:t> </a:t>
            </a:r>
            <a:r>
              <a:rPr sz="2000" dirty="0" err="1"/>
              <a:t>υψηλής</a:t>
            </a:r>
            <a:r>
              <a:rPr sz="2000" dirty="0"/>
              <a:t> </a:t>
            </a:r>
            <a:r>
              <a:rPr sz="2000" dirty="0" err="1"/>
              <a:t>ε</a:t>
            </a:r>
            <a:r>
              <a:rPr sz="2000" dirty="0"/>
              <a:t>π</a:t>
            </a:r>
            <a:r>
              <a:rPr sz="2000" dirty="0" err="1"/>
              <a:t>ίδοσης</a:t>
            </a:r>
            <a:r>
              <a:rPr sz="2000" dirty="0"/>
              <a:t> β</a:t>
            </a:r>
            <a:r>
              <a:rPr sz="2000" dirty="0" err="1"/>
              <a:t>ιομηχ</a:t>
            </a:r>
            <a:r>
              <a:rPr sz="2000" dirty="0"/>
              <a:t>α</a:t>
            </a:r>
            <a:r>
              <a:rPr sz="2000" dirty="0" err="1"/>
              <a:t>νικές</a:t>
            </a:r>
            <a:r>
              <a:rPr sz="2000" dirty="0"/>
              <a:t> π</a:t>
            </a:r>
            <a:r>
              <a:rPr sz="2000" dirty="0" err="1"/>
              <a:t>ολιτικές</a:t>
            </a:r>
            <a:r>
              <a:rPr sz="2000" dirty="0"/>
              <a:t>, </a:t>
            </a:r>
            <a:r>
              <a:rPr sz="2000" dirty="0" err="1"/>
              <a:t>ενώ</a:t>
            </a:r>
            <a:r>
              <a:rPr sz="2000" dirty="0"/>
              <a:t> </a:t>
            </a:r>
            <a:r>
              <a:rPr sz="2000" dirty="0" err="1"/>
              <a:t>όσες</a:t>
            </a:r>
            <a:r>
              <a:rPr sz="2000" dirty="0"/>
              <a:t> α</a:t>
            </a:r>
            <a:r>
              <a:rPr sz="2000" dirty="0" err="1"/>
              <a:t>κολούθησ</a:t>
            </a:r>
            <a:r>
              <a:rPr sz="2000" dirty="0"/>
              <a:t>α</a:t>
            </a:r>
            <a:r>
              <a:rPr sz="2000" dirty="0" err="1"/>
              <a:t>ν</a:t>
            </a:r>
            <a:r>
              <a:rPr sz="2000" dirty="0"/>
              <a:t> </a:t>
            </a:r>
            <a:r>
              <a:rPr sz="2000" dirty="0" err="1"/>
              <a:t>στηρίχθηκ</a:t>
            </a:r>
            <a:r>
              <a:rPr sz="2000" dirty="0"/>
              <a:t>α</a:t>
            </a:r>
            <a:r>
              <a:rPr sz="2000" dirty="0" err="1"/>
              <a:t>ν</a:t>
            </a:r>
            <a:r>
              <a:rPr sz="2000" dirty="0"/>
              <a:t> </a:t>
            </a:r>
            <a:r>
              <a:rPr sz="2000" dirty="0" err="1"/>
              <a:t>σε</a:t>
            </a:r>
            <a:r>
              <a:rPr sz="2000" dirty="0"/>
              <a:t> </a:t>
            </a:r>
            <a:r>
              <a:rPr sz="2000" dirty="0" err="1"/>
              <a:t>διάφορες</a:t>
            </a:r>
            <a:r>
              <a:rPr sz="2000" dirty="0"/>
              <a:t> π</a:t>
            </a:r>
            <a:r>
              <a:rPr sz="2000" dirty="0" err="1"/>
              <a:t>ολιτικές</a:t>
            </a:r>
            <a:r>
              <a:rPr sz="2000" dirty="0"/>
              <a:t>.</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75"/>
                                        </p:tgtEl>
                                        <p:attrNameLst>
                                          <p:attrName>style.visibility</p:attrName>
                                        </p:attrNameLst>
                                      </p:cBhvr>
                                      <p:to>
                                        <p:strVal val="visible"/>
                                      </p:to>
                                    </p:set>
                                    <p:animEffect transition="in" filter="strips(upLeft)">
                                      <p:cBhvr>
                                        <p:cTn id="7"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78" name="Σιγκαπούρη: λεπτομερής εποπτεία της οικονομίας…"/>
          <p:cNvSpPr txBox="1">
            <a:spLocks noGrp="1"/>
          </p:cNvSpPr>
          <p:nvPr>
            <p:ph type="body" idx="1"/>
          </p:nvPr>
        </p:nvSpPr>
        <p:spPr>
          <a:xfrm>
            <a:off x="960437" y="1431329"/>
            <a:ext cx="8115053" cy="5426671"/>
          </a:xfrm>
          <a:prstGeom prst="rect">
            <a:avLst/>
          </a:prstGeom>
        </p:spPr>
        <p:txBody>
          <a:bodyPr/>
          <a:lstStyle/>
          <a:p>
            <a:pPr>
              <a:defRPr sz="3000"/>
            </a:pPr>
            <a:r>
              <a:rPr b="1"/>
              <a:t>Σιγκαπούρη</a:t>
            </a:r>
            <a:r>
              <a:t>: λεπτομερής εποπτεία της οικονομίας</a:t>
            </a:r>
          </a:p>
          <a:p>
            <a:pPr>
              <a:defRPr sz="3000"/>
            </a:pPr>
            <a:r>
              <a:rPr b="1"/>
              <a:t>Χονγκ Κονγκ</a:t>
            </a:r>
            <a:r>
              <a:t>: απόλυτη ελευθερία οικονομίας</a:t>
            </a:r>
          </a:p>
          <a:p>
            <a:pPr>
              <a:defRPr sz="3000"/>
            </a:pPr>
            <a:r>
              <a:rPr b="1"/>
              <a:t>Ν. Κορέα</a:t>
            </a:r>
            <a:r>
              <a:t>: προμελετημένη προώθηση της δημιουργίας μεγάλων βιομηχανικών επιχειρήσεων.</a:t>
            </a:r>
          </a:p>
          <a:p>
            <a:pPr>
              <a:defRPr sz="3000"/>
            </a:pPr>
            <a:r>
              <a:rPr b="1"/>
              <a:t>Ταϊβάν</a:t>
            </a:r>
            <a:r>
              <a:t>: κυριαρχία μικρών οικογενειακών επιχειρήσεων.</a:t>
            </a:r>
          </a:p>
        </p:txBody>
      </p:sp>
      <p:sp>
        <p:nvSpPr>
          <p:cNvPr id="179" name="Ποικιλία Πολιτικών από τις ΑΟΥΕ"/>
          <p:cNvSpPr txBox="1">
            <a:spLocks noGrp="1"/>
          </p:cNvSpPr>
          <p:nvPr>
            <p:ph type="title"/>
          </p:nvPr>
        </p:nvSpPr>
        <p:spPr>
          <a:xfrm>
            <a:off x="960437" y="106881"/>
            <a:ext cx="7856538" cy="1259781"/>
          </a:xfrm>
          <a:prstGeom prst="rect">
            <a:avLst/>
          </a:prstGeom>
        </p:spPr>
        <p:txBody>
          <a:bodyPr/>
          <a:lstStyle>
            <a:lvl1pPr>
              <a:defRPr sz="3200"/>
            </a:lvl1pPr>
          </a:lstStyle>
          <a:p>
            <a:r>
              <a:rPr dirty="0" err="1"/>
              <a:t>Ποικιλί</a:t>
            </a:r>
            <a:r>
              <a:rPr dirty="0"/>
              <a:t>α </a:t>
            </a:r>
            <a:r>
              <a:rPr dirty="0" err="1"/>
              <a:t>Πολιτικών</a:t>
            </a:r>
            <a:r>
              <a:rPr dirty="0"/>
              <a:t> απ</a:t>
            </a:r>
            <a:r>
              <a:rPr dirty="0" err="1"/>
              <a:t>ό</a:t>
            </a:r>
            <a:r>
              <a:rPr dirty="0"/>
              <a:t> </a:t>
            </a:r>
            <a:r>
              <a:rPr dirty="0" err="1"/>
              <a:t>τις</a:t>
            </a:r>
            <a:r>
              <a:rPr dirty="0"/>
              <a:t> ΑΟΥΕ</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82" name="Βιομηχανικές πολιτικές στην Ανατολική Ασία (συνέχεια)"/>
          <p:cNvSpPr txBox="1">
            <a:spLocks noGrp="1"/>
          </p:cNvSpPr>
          <p:nvPr>
            <p:ph type="title"/>
          </p:nvPr>
        </p:nvSpPr>
        <p:spPr>
          <a:xfrm>
            <a:off x="960437" y="425513"/>
            <a:ext cx="7856538" cy="860079"/>
          </a:xfrm>
          <a:prstGeom prst="rect">
            <a:avLst/>
          </a:prstGeom>
        </p:spPr>
        <p:txBody>
          <a:bodyPr/>
          <a:lstStyle>
            <a:lvl1pPr>
              <a:defRPr sz="3200"/>
            </a:lvl1pPr>
          </a:lstStyle>
          <a:p>
            <a:r>
              <a:rPr sz="2400" b="1" dirty="0" err="1"/>
              <a:t>Βιομηχ</a:t>
            </a:r>
            <a:r>
              <a:rPr sz="2400" b="1" dirty="0"/>
              <a:t>α</a:t>
            </a:r>
            <a:r>
              <a:rPr sz="2400" b="1" dirty="0" err="1"/>
              <a:t>νικές</a:t>
            </a:r>
            <a:r>
              <a:rPr sz="2400" b="1" dirty="0"/>
              <a:t> π</a:t>
            </a:r>
            <a:r>
              <a:rPr sz="2400" b="1" dirty="0" err="1"/>
              <a:t>ολιτικές</a:t>
            </a:r>
            <a:r>
              <a:rPr sz="2400" b="1" dirty="0"/>
              <a:t> </a:t>
            </a:r>
            <a:r>
              <a:rPr sz="2400" b="1" dirty="0" err="1"/>
              <a:t>στην</a:t>
            </a:r>
            <a:r>
              <a:rPr sz="2400" b="1" dirty="0"/>
              <a:t> </a:t>
            </a:r>
            <a:r>
              <a:rPr sz="2400" b="1" dirty="0" err="1"/>
              <a:t>Αν</a:t>
            </a:r>
            <a:r>
              <a:rPr sz="2400" b="1" dirty="0"/>
              <a:t>α</a:t>
            </a:r>
            <a:r>
              <a:rPr sz="2400" b="1" dirty="0" err="1"/>
              <a:t>τολική</a:t>
            </a:r>
            <a:r>
              <a:rPr sz="2400" b="1" dirty="0"/>
              <a:t> </a:t>
            </a:r>
            <a:r>
              <a:rPr sz="2400" b="1" dirty="0" err="1"/>
              <a:t>Ασί</a:t>
            </a:r>
            <a:r>
              <a:rPr sz="2400" b="1" dirty="0"/>
              <a:t>α (</a:t>
            </a:r>
            <a:r>
              <a:rPr sz="2400" b="1" dirty="0" err="1"/>
              <a:t>συνέχει</a:t>
            </a:r>
            <a:r>
              <a:rPr sz="2400" b="1" dirty="0"/>
              <a:t>α)</a:t>
            </a:r>
          </a:p>
        </p:txBody>
      </p:sp>
      <p:sp>
        <p:nvSpPr>
          <p:cNvPr id="183" name="Δεν υπάρχουν επαρκείς ενδείξεις ότι οι χώρες με βιομηχανική πολιτική είχαν ταχύτερη οικονομική μεγέθυνση στους στηριζόμενους βιομηχανικούς κλάδους από τις υπόλοιπες χώρες.…"/>
          <p:cNvSpPr txBox="1">
            <a:spLocks noGrp="1"/>
          </p:cNvSpPr>
          <p:nvPr>
            <p:ph type="body" idx="1"/>
          </p:nvPr>
        </p:nvSpPr>
        <p:spPr>
          <a:xfrm>
            <a:off x="960437" y="1466661"/>
            <a:ext cx="7835901" cy="5391339"/>
          </a:xfrm>
          <a:prstGeom prst="rect">
            <a:avLst/>
          </a:prstGeom>
        </p:spPr>
        <p:txBody>
          <a:bodyPr>
            <a:normAutofit fontScale="92500" lnSpcReduction="10000"/>
          </a:bodyPr>
          <a:lstStyle/>
          <a:p>
            <a:pPr marL="297815" indent="-257175">
              <a:lnSpc>
                <a:spcPct val="150000"/>
              </a:lnSpc>
            </a:pPr>
            <a:r>
              <a:rPr sz="2400" dirty="0" err="1">
                <a:solidFill>
                  <a:srgbClr val="3965FF"/>
                </a:solidFill>
              </a:rPr>
              <a:t>Δεν</a:t>
            </a:r>
            <a:r>
              <a:rPr sz="2400" dirty="0">
                <a:solidFill>
                  <a:srgbClr val="3965FF"/>
                </a:solidFill>
              </a:rPr>
              <a:t> </a:t>
            </a:r>
            <a:r>
              <a:rPr sz="2400" dirty="0" err="1">
                <a:solidFill>
                  <a:srgbClr val="3965FF"/>
                </a:solidFill>
              </a:rPr>
              <a:t>υ</a:t>
            </a:r>
            <a:r>
              <a:rPr sz="2400" dirty="0">
                <a:solidFill>
                  <a:srgbClr val="3965FF"/>
                </a:solidFill>
              </a:rPr>
              <a:t>π</a:t>
            </a:r>
            <a:r>
              <a:rPr sz="2400" dirty="0" err="1">
                <a:solidFill>
                  <a:srgbClr val="3965FF"/>
                </a:solidFill>
              </a:rPr>
              <a:t>άρχουν</a:t>
            </a:r>
            <a:r>
              <a:rPr sz="2400" dirty="0">
                <a:solidFill>
                  <a:srgbClr val="3965FF"/>
                </a:solidFill>
              </a:rPr>
              <a:t> </a:t>
            </a:r>
            <a:r>
              <a:rPr sz="2400" dirty="0" err="1">
                <a:solidFill>
                  <a:srgbClr val="3965FF"/>
                </a:solidFill>
              </a:rPr>
              <a:t>ε</a:t>
            </a:r>
            <a:r>
              <a:rPr sz="2400" dirty="0">
                <a:solidFill>
                  <a:srgbClr val="3965FF"/>
                </a:solidFill>
              </a:rPr>
              <a:t>πα</a:t>
            </a:r>
            <a:r>
              <a:rPr sz="2400" dirty="0" err="1">
                <a:solidFill>
                  <a:srgbClr val="3965FF"/>
                </a:solidFill>
              </a:rPr>
              <a:t>ρκείς</a:t>
            </a:r>
            <a:r>
              <a:rPr sz="2400" dirty="0">
                <a:solidFill>
                  <a:srgbClr val="3965FF"/>
                </a:solidFill>
              </a:rPr>
              <a:t> </a:t>
            </a:r>
            <a:r>
              <a:rPr sz="2400" dirty="0" err="1">
                <a:solidFill>
                  <a:srgbClr val="3965FF"/>
                </a:solidFill>
              </a:rPr>
              <a:t>ενδείξεις</a:t>
            </a:r>
            <a:r>
              <a:rPr sz="2400" dirty="0"/>
              <a:t> </a:t>
            </a:r>
            <a:r>
              <a:rPr sz="2400" dirty="0" err="1"/>
              <a:t>ότι</a:t>
            </a:r>
            <a:r>
              <a:rPr sz="2400" dirty="0"/>
              <a:t> </a:t>
            </a:r>
            <a:r>
              <a:rPr sz="2400" dirty="0" err="1"/>
              <a:t>οι</a:t>
            </a:r>
            <a:r>
              <a:rPr sz="2400" dirty="0"/>
              <a:t> </a:t>
            </a:r>
            <a:r>
              <a:rPr sz="2400" dirty="0" err="1"/>
              <a:t>χώρες</a:t>
            </a:r>
            <a:r>
              <a:rPr sz="2400" dirty="0"/>
              <a:t> </a:t>
            </a:r>
            <a:r>
              <a:rPr sz="2400" dirty="0" err="1"/>
              <a:t>με</a:t>
            </a:r>
            <a:r>
              <a:rPr sz="2400" dirty="0"/>
              <a:t> β</a:t>
            </a:r>
            <a:r>
              <a:rPr sz="2400" dirty="0" err="1"/>
              <a:t>ιομηχ</a:t>
            </a:r>
            <a:r>
              <a:rPr sz="2400" dirty="0"/>
              <a:t>α</a:t>
            </a:r>
            <a:r>
              <a:rPr sz="2400" dirty="0" err="1"/>
              <a:t>νική</a:t>
            </a:r>
            <a:r>
              <a:rPr sz="2400" dirty="0"/>
              <a:t> π</a:t>
            </a:r>
            <a:r>
              <a:rPr sz="2400" dirty="0" err="1"/>
              <a:t>ολιτική</a:t>
            </a:r>
            <a:r>
              <a:rPr sz="2400" dirty="0"/>
              <a:t> </a:t>
            </a:r>
            <a:r>
              <a:rPr sz="2400" dirty="0" err="1"/>
              <a:t>ε</a:t>
            </a:r>
            <a:r>
              <a:rPr sz="2400" dirty="0" err="1">
                <a:solidFill>
                  <a:srgbClr val="FF2600"/>
                </a:solidFill>
              </a:rPr>
              <a:t>ίχ</a:t>
            </a:r>
            <a:r>
              <a:rPr sz="2400" dirty="0">
                <a:solidFill>
                  <a:srgbClr val="FF2600"/>
                </a:solidFill>
              </a:rPr>
              <a:t>α</a:t>
            </a:r>
            <a:r>
              <a:rPr sz="2400" dirty="0" err="1">
                <a:solidFill>
                  <a:srgbClr val="FF2600"/>
                </a:solidFill>
              </a:rPr>
              <a:t>ν</a:t>
            </a:r>
            <a:r>
              <a:rPr sz="2400" dirty="0">
                <a:solidFill>
                  <a:srgbClr val="FF2600"/>
                </a:solidFill>
              </a:rPr>
              <a:t> </a:t>
            </a:r>
            <a:r>
              <a:rPr sz="2400" dirty="0" err="1">
                <a:solidFill>
                  <a:srgbClr val="FF2600"/>
                </a:solidFill>
              </a:rPr>
              <a:t>τ</a:t>
            </a:r>
            <a:r>
              <a:rPr sz="2400" dirty="0">
                <a:solidFill>
                  <a:srgbClr val="FF2600"/>
                </a:solidFill>
              </a:rPr>
              <a:t>α</a:t>
            </a:r>
            <a:r>
              <a:rPr sz="2400" dirty="0" err="1">
                <a:solidFill>
                  <a:srgbClr val="FF2600"/>
                </a:solidFill>
              </a:rPr>
              <a:t>χύτερη</a:t>
            </a:r>
            <a:r>
              <a:rPr sz="2400" dirty="0">
                <a:solidFill>
                  <a:srgbClr val="FF2600"/>
                </a:solidFill>
              </a:rPr>
              <a:t> </a:t>
            </a:r>
            <a:r>
              <a:rPr sz="2400" dirty="0" err="1">
                <a:solidFill>
                  <a:srgbClr val="FF2600"/>
                </a:solidFill>
              </a:rPr>
              <a:t>οικονομική</a:t>
            </a:r>
            <a:r>
              <a:rPr sz="2400" dirty="0">
                <a:solidFill>
                  <a:srgbClr val="FF2600"/>
                </a:solidFill>
              </a:rPr>
              <a:t> </a:t>
            </a:r>
            <a:r>
              <a:rPr sz="2400" dirty="0" err="1">
                <a:solidFill>
                  <a:srgbClr val="FF2600"/>
                </a:solidFill>
              </a:rPr>
              <a:t>μεγέθυνση</a:t>
            </a:r>
            <a:r>
              <a:rPr sz="2400" dirty="0"/>
              <a:t> </a:t>
            </a:r>
            <a:r>
              <a:rPr sz="2400" dirty="0" err="1"/>
              <a:t>στους</a:t>
            </a:r>
            <a:r>
              <a:rPr sz="2400" dirty="0"/>
              <a:t> </a:t>
            </a:r>
            <a:r>
              <a:rPr sz="2400" dirty="0" err="1"/>
              <a:t>στηριζόμενους</a:t>
            </a:r>
            <a:r>
              <a:rPr sz="2400" dirty="0"/>
              <a:t> β</a:t>
            </a:r>
            <a:r>
              <a:rPr sz="2400" dirty="0" err="1"/>
              <a:t>ιομηχ</a:t>
            </a:r>
            <a:r>
              <a:rPr sz="2400" dirty="0"/>
              <a:t>α</a:t>
            </a:r>
            <a:r>
              <a:rPr sz="2400" dirty="0" err="1"/>
              <a:t>νικούς</a:t>
            </a:r>
            <a:r>
              <a:rPr sz="2400" dirty="0"/>
              <a:t> </a:t>
            </a:r>
            <a:r>
              <a:rPr sz="2400" dirty="0" err="1"/>
              <a:t>κλάδους</a:t>
            </a:r>
            <a:r>
              <a:rPr sz="2400" dirty="0"/>
              <a:t> απ</a:t>
            </a:r>
            <a:r>
              <a:rPr sz="2400" dirty="0" err="1"/>
              <a:t>ό</a:t>
            </a:r>
            <a:r>
              <a:rPr sz="2400" dirty="0"/>
              <a:t> </a:t>
            </a:r>
            <a:r>
              <a:rPr sz="2400" dirty="0" err="1"/>
              <a:t>τις</a:t>
            </a:r>
            <a:r>
              <a:rPr sz="2400" dirty="0"/>
              <a:t> </a:t>
            </a:r>
            <a:r>
              <a:rPr sz="2400" dirty="0" err="1"/>
              <a:t>υ</a:t>
            </a:r>
            <a:r>
              <a:rPr sz="2400" dirty="0"/>
              <a:t>π</a:t>
            </a:r>
            <a:r>
              <a:rPr sz="2400" dirty="0" err="1"/>
              <a:t>όλοι</a:t>
            </a:r>
            <a:r>
              <a:rPr sz="2400" dirty="0"/>
              <a:t>π</a:t>
            </a:r>
            <a:r>
              <a:rPr sz="2400" dirty="0" err="1"/>
              <a:t>ες</a:t>
            </a:r>
            <a:r>
              <a:rPr sz="2400" dirty="0"/>
              <a:t> </a:t>
            </a:r>
            <a:r>
              <a:rPr sz="2400" dirty="0" err="1"/>
              <a:t>χώρες</a:t>
            </a:r>
            <a:r>
              <a:rPr sz="2400" dirty="0"/>
              <a:t>.</a:t>
            </a:r>
          </a:p>
          <a:p>
            <a:pPr marL="297815" indent="-257175">
              <a:lnSpc>
                <a:spcPct val="150000"/>
              </a:lnSpc>
            </a:pPr>
            <a:r>
              <a:rPr sz="2400" dirty="0" err="1"/>
              <a:t>Υ</a:t>
            </a:r>
            <a:r>
              <a:rPr sz="2400" dirty="0"/>
              <a:t>π</a:t>
            </a:r>
            <a:r>
              <a:rPr sz="2400" dirty="0" err="1"/>
              <a:t>άρχουν</a:t>
            </a:r>
            <a:r>
              <a:rPr sz="2400" dirty="0"/>
              <a:t> </a:t>
            </a:r>
            <a:r>
              <a:rPr sz="2400" dirty="0" err="1"/>
              <a:t>ορισμένες</a:t>
            </a:r>
            <a:r>
              <a:rPr sz="2400" dirty="0"/>
              <a:t> </a:t>
            </a:r>
            <a:r>
              <a:rPr sz="2400" dirty="0" err="1"/>
              <a:t>ενδείξεις</a:t>
            </a:r>
            <a:r>
              <a:rPr sz="2400" dirty="0"/>
              <a:t> </a:t>
            </a:r>
            <a:r>
              <a:rPr sz="2400" dirty="0" err="1"/>
              <a:t>ότι</a:t>
            </a:r>
            <a:r>
              <a:rPr sz="2400" dirty="0"/>
              <a:t> </a:t>
            </a:r>
            <a:r>
              <a:rPr sz="2400" dirty="0" err="1"/>
              <a:t>οι</a:t>
            </a:r>
            <a:r>
              <a:rPr sz="2400" dirty="0"/>
              <a:t> β</a:t>
            </a:r>
            <a:r>
              <a:rPr sz="2400" dirty="0" err="1"/>
              <a:t>ιομηχ</a:t>
            </a:r>
            <a:r>
              <a:rPr sz="2400" dirty="0"/>
              <a:t>α</a:t>
            </a:r>
            <a:r>
              <a:rPr sz="2400" dirty="0" err="1"/>
              <a:t>νικές</a:t>
            </a:r>
            <a:r>
              <a:rPr sz="2400" dirty="0"/>
              <a:t> π</a:t>
            </a:r>
            <a:r>
              <a:rPr sz="2400" dirty="0" err="1"/>
              <a:t>ολιτικές</a:t>
            </a:r>
            <a:r>
              <a:rPr sz="2400" dirty="0"/>
              <a:t> απ</a:t>
            </a:r>
            <a:r>
              <a:rPr sz="2400" dirty="0" err="1"/>
              <a:t>έτυχ</a:t>
            </a:r>
            <a:r>
              <a:rPr sz="2400" dirty="0"/>
              <a:t>α</a:t>
            </a:r>
            <a:r>
              <a:rPr sz="2400" dirty="0" err="1"/>
              <a:t>ν</a:t>
            </a:r>
            <a:r>
              <a:rPr sz="2400" dirty="0"/>
              <a:t>: </a:t>
            </a:r>
            <a:r>
              <a:rPr sz="2400" dirty="0" err="1"/>
              <a:t>τ</a:t>
            </a:r>
            <a:r>
              <a:rPr sz="2400" dirty="0"/>
              <a:t>α </a:t>
            </a:r>
            <a:r>
              <a:rPr sz="2400" dirty="0" err="1"/>
              <a:t>χημικά</a:t>
            </a:r>
            <a:r>
              <a:rPr sz="2400" dirty="0"/>
              <a:t>, </a:t>
            </a:r>
            <a:r>
              <a:rPr sz="2400" dirty="0" err="1"/>
              <a:t>η</a:t>
            </a:r>
            <a:r>
              <a:rPr sz="2400" dirty="0"/>
              <a:t> </a:t>
            </a:r>
            <a:r>
              <a:rPr sz="2400" dirty="0" err="1"/>
              <a:t>χ</a:t>
            </a:r>
            <a:r>
              <a:rPr sz="2400" dirty="0"/>
              <a:t>α</a:t>
            </a:r>
            <a:r>
              <a:rPr sz="2400" dirty="0" err="1"/>
              <a:t>λυ</a:t>
            </a:r>
            <a:r>
              <a:rPr sz="2400" dirty="0"/>
              <a:t>β</a:t>
            </a:r>
            <a:r>
              <a:rPr sz="2400" dirty="0" err="1"/>
              <a:t>ουργί</a:t>
            </a:r>
            <a:r>
              <a:rPr sz="2400" dirty="0"/>
              <a:t>α </a:t>
            </a:r>
            <a:r>
              <a:rPr sz="2400" dirty="0" err="1"/>
              <a:t>κ</a:t>
            </a:r>
            <a:r>
              <a:rPr sz="2400" dirty="0"/>
              <a:t>α</a:t>
            </a:r>
            <a:r>
              <a:rPr sz="2400" dirty="0" err="1"/>
              <a:t>ι</a:t>
            </a:r>
            <a:r>
              <a:rPr sz="2400" dirty="0"/>
              <a:t> </a:t>
            </a:r>
            <a:r>
              <a:rPr sz="2400" dirty="0" err="1"/>
              <a:t>η</a:t>
            </a:r>
            <a:r>
              <a:rPr sz="2400" dirty="0"/>
              <a:t> </a:t>
            </a:r>
            <a:r>
              <a:rPr sz="2400" dirty="0" err="1"/>
              <a:t>κ</a:t>
            </a:r>
            <a:r>
              <a:rPr sz="2400" dirty="0"/>
              <a:t>α</a:t>
            </a:r>
            <a:r>
              <a:rPr sz="2400" dirty="0" err="1"/>
              <a:t>τ</a:t>
            </a:r>
            <a:r>
              <a:rPr sz="2400" dirty="0"/>
              <a:t>α</a:t>
            </a:r>
            <a:r>
              <a:rPr sz="2400" dirty="0" err="1"/>
              <a:t>σκευή</a:t>
            </a:r>
            <a:r>
              <a:rPr sz="2400" dirty="0"/>
              <a:t> α</a:t>
            </a:r>
            <a:r>
              <a:rPr sz="2400" dirty="0" err="1"/>
              <a:t>υτοκινήτων</a:t>
            </a:r>
            <a:r>
              <a:rPr sz="2400" dirty="0"/>
              <a:t> </a:t>
            </a:r>
            <a:r>
              <a:rPr sz="2400" dirty="0" err="1">
                <a:solidFill>
                  <a:srgbClr val="3965FF"/>
                </a:solidFill>
              </a:rPr>
              <a:t>στηρίχθηκ</a:t>
            </a:r>
            <a:r>
              <a:rPr sz="2400" dirty="0">
                <a:solidFill>
                  <a:srgbClr val="3965FF"/>
                </a:solidFill>
              </a:rPr>
              <a:t>α</a:t>
            </a:r>
            <a:r>
              <a:rPr sz="2400" dirty="0" err="1">
                <a:solidFill>
                  <a:srgbClr val="3965FF"/>
                </a:solidFill>
              </a:rPr>
              <a:t>ν</a:t>
            </a:r>
            <a:r>
              <a:rPr sz="2400" dirty="0"/>
              <a:t> </a:t>
            </a:r>
            <a:r>
              <a:rPr sz="2400" dirty="0" err="1"/>
              <a:t>στη</a:t>
            </a:r>
            <a:r>
              <a:rPr sz="2400" dirty="0"/>
              <a:t> </a:t>
            </a:r>
            <a:r>
              <a:rPr sz="2400" dirty="0" err="1"/>
              <a:t>Νότι</a:t>
            </a:r>
            <a:r>
              <a:rPr sz="2400" dirty="0"/>
              <a:t>α </a:t>
            </a:r>
            <a:r>
              <a:rPr sz="2400" dirty="0" err="1"/>
              <a:t>Κορέ</a:t>
            </a:r>
            <a:r>
              <a:rPr sz="2400" dirty="0"/>
              <a:t>α </a:t>
            </a:r>
            <a:r>
              <a:rPr sz="2400" dirty="0" err="1"/>
              <a:t>στη</a:t>
            </a:r>
            <a:r>
              <a:rPr sz="2400" dirty="0"/>
              <a:t> </a:t>
            </a:r>
            <a:r>
              <a:rPr sz="2400" dirty="0" err="1"/>
              <a:t>δεκ</a:t>
            </a:r>
            <a:r>
              <a:rPr sz="2400" dirty="0"/>
              <a:t>α</a:t>
            </a:r>
            <a:r>
              <a:rPr sz="2400" dirty="0" err="1"/>
              <a:t>ετί</a:t>
            </a:r>
            <a:r>
              <a:rPr sz="2400" dirty="0"/>
              <a:t>α </a:t>
            </a:r>
            <a:r>
              <a:rPr sz="2400" dirty="0" err="1"/>
              <a:t>του</a:t>
            </a:r>
            <a:r>
              <a:rPr sz="2400" dirty="0"/>
              <a:t> ’70,</a:t>
            </a:r>
            <a:r>
              <a:rPr sz="2800" dirty="0"/>
              <a:t> </a:t>
            </a:r>
          </a:p>
          <a:p>
            <a:pPr lvl="1">
              <a:lnSpc>
                <a:spcPct val="150000"/>
              </a:lnSpc>
              <a:spcBef>
                <a:spcPts val="1100"/>
              </a:spcBef>
              <a:defRPr sz="2000"/>
            </a:pPr>
            <a:r>
              <a:rPr dirty="0">
                <a:solidFill>
                  <a:srgbClr val="FF2600"/>
                </a:solidFill>
              </a:rPr>
              <a:t>α</a:t>
            </a:r>
            <a:r>
              <a:rPr dirty="0" err="1">
                <a:solidFill>
                  <a:srgbClr val="FF2600"/>
                </a:solidFill>
              </a:rPr>
              <a:t>λλά</a:t>
            </a:r>
            <a:r>
              <a:rPr dirty="0">
                <a:solidFill>
                  <a:srgbClr val="FF2600"/>
                </a:solidFill>
              </a:rPr>
              <a:t> α</a:t>
            </a:r>
            <a:r>
              <a:rPr dirty="0" err="1">
                <a:solidFill>
                  <a:srgbClr val="FF2600"/>
                </a:solidFill>
              </a:rPr>
              <a:t>υτές</a:t>
            </a:r>
            <a:r>
              <a:rPr dirty="0">
                <a:solidFill>
                  <a:srgbClr val="FF2600"/>
                </a:solidFill>
              </a:rPr>
              <a:t> </a:t>
            </a:r>
            <a:r>
              <a:rPr dirty="0" err="1">
                <a:solidFill>
                  <a:srgbClr val="FF2600"/>
                </a:solidFill>
              </a:rPr>
              <a:t>οι</a:t>
            </a:r>
            <a:r>
              <a:rPr dirty="0">
                <a:solidFill>
                  <a:srgbClr val="FF2600"/>
                </a:solidFill>
              </a:rPr>
              <a:t> π</a:t>
            </a:r>
            <a:r>
              <a:rPr dirty="0" err="1">
                <a:solidFill>
                  <a:srgbClr val="FF2600"/>
                </a:solidFill>
              </a:rPr>
              <a:t>ολιτικές</a:t>
            </a:r>
            <a:r>
              <a:rPr dirty="0">
                <a:solidFill>
                  <a:srgbClr val="FF2600"/>
                </a:solidFill>
              </a:rPr>
              <a:t> </a:t>
            </a:r>
            <a:r>
              <a:rPr dirty="0" err="1">
                <a:solidFill>
                  <a:srgbClr val="FF2600"/>
                </a:solidFill>
              </a:rPr>
              <a:t>εγκ</a:t>
            </a:r>
            <a:r>
              <a:rPr dirty="0">
                <a:solidFill>
                  <a:srgbClr val="FF2600"/>
                </a:solidFill>
              </a:rPr>
              <a:t>α</a:t>
            </a:r>
            <a:r>
              <a:rPr dirty="0" err="1">
                <a:solidFill>
                  <a:srgbClr val="FF2600"/>
                </a:solidFill>
              </a:rPr>
              <a:t>τ</a:t>
            </a:r>
            <a:r>
              <a:rPr dirty="0">
                <a:solidFill>
                  <a:srgbClr val="FF2600"/>
                </a:solidFill>
              </a:rPr>
              <a:t>α</a:t>
            </a:r>
            <a:r>
              <a:rPr dirty="0" err="1">
                <a:solidFill>
                  <a:srgbClr val="FF2600"/>
                </a:solidFill>
              </a:rPr>
              <a:t>λείφθηκ</a:t>
            </a:r>
            <a:r>
              <a:rPr dirty="0">
                <a:solidFill>
                  <a:srgbClr val="FF2600"/>
                </a:solidFill>
              </a:rPr>
              <a:t>α</a:t>
            </a:r>
            <a:r>
              <a:rPr dirty="0" err="1">
                <a:solidFill>
                  <a:srgbClr val="FF2600"/>
                </a:solidFill>
              </a:rPr>
              <a:t>ν</a:t>
            </a:r>
            <a:r>
              <a:rPr dirty="0"/>
              <a:t> </a:t>
            </a:r>
            <a:r>
              <a:rPr dirty="0" err="1"/>
              <a:t>στη</a:t>
            </a:r>
            <a:r>
              <a:rPr dirty="0"/>
              <a:t> </a:t>
            </a:r>
            <a:r>
              <a:rPr dirty="0" err="1"/>
              <a:t>συνέχει</a:t>
            </a:r>
            <a:r>
              <a:rPr dirty="0"/>
              <a:t>α, </a:t>
            </a:r>
            <a:r>
              <a:rPr dirty="0" err="1"/>
              <a:t>διότι</a:t>
            </a:r>
            <a:r>
              <a:rPr dirty="0"/>
              <a:t> </a:t>
            </a:r>
            <a:r>
              <a:rPr dirty="0" err="1"/>
              <a:t>ήτ</a:t>
            </a:r>
            <a:r>
              <a:rPr dirty="0"/>
              <a:t>α</a:t>
            </a:r>
            <a:r>
              <a:rPr dirty="0" err="1"/>
              <a:t>ν</a:t>
            </a:r>
            <a:r>
              <a:rPr dirty="0"/>
              <a:t> π</a:t>
            </a:r>
            <a:r>
              <a:rPr dirty="0" err="1"/>
              <a:t>ολύ</a:t>
            </a:r>
            <a:r>
              <a:rPr dirty="0"/>
              <a:t> </a:t>
            </a:r>
            <a:r>
              <a:rPr dirty="0" err="1">
                <a:solidFill>
                  <a:srgbClr val="FF2600"/>
                </a:solidFill>
              </a:rPr>
              <a:t>δ</a:t>
            </a:r>
            <a:r>
              <a:rPr dirty="0">
                <a:solidFill>
                  <a:srgbClr val="FF2600"/>
                </a:solidFill>
              </a:rPr>
              <a:t>απα</a:t>
            </a:r>
            <a:r>
              <a:rPr dirty="0" err="1">
                <a:solidFill>
                  <a:srgbClr val="FF2600"/>
                </a:solidFill>
              </a:rPr>
              <a:t>νηρές</a:t>
            </a:r>
            <a:r>
              <a:rPr dirty="0"/>
              <a:t> </a:t>
            </a:r>
            <a:r>
              <a:rPr dirty="0" err="1"/>
              <a:t>κ</a:t>
            </a:r>
            <a:r>
              <a:rPr dirty="0"/>
              <a:t>α</a:t>
            </a:r>
            <a:r>
              <a:rPr dirty="0" err="1"/>
              <a:t>ι</a:t>
            </a:r>
            <a:r>
              <a:rPr dirty="0"/>
              <a:t> </a:t>
            </a:r>
            <a:r>
              <a:rPr dirty="0" err="1">
                <a:solidFill>
                  <a:srgbClr val="3965FF"/>
                </a:solidFill>
              </a:rPr>
              <a:t>δεν</a:t>
            </a:r>
            <a:r>
              <a:rPr dirty="0">
                <a:solidFill>
                  <a:srgbClr val="3965FF"/>
                </a:solidFill>
              </a:rPr>
              <a:t> </a:t>
            </a:r>
            <a:r>
              <a:rPr dirty="0" err="1">
                <a:solidFill>
                  <a:srgbClr val="3965FF"/>
                </a:solidFill>
              </a:rPr>
              <a:t>συνέ</a:t>
            </a:r>
            <a:r>
              <a:rPr dirty="0">
                <a:solidFill>
                  <a:srgbClr val="3965FF"/>
                </a:solidFill>
              </a:rPr>
              <a:t>βα</a:t>
            </a:r>
            <a:r>
              <a:rPr dirty="0" err="1">
                <a:solidFill>
                  <a:srgbClr val="3965FF"/>
                </a:solidFill>
              </a:rPr>
              <a:t>λλ</a:t>
            </a:r>
            <a:r>
              <a:rPr dirty="0">
                <a:solidFill>
                  <a:srgbClr val="3965FF"/>
                </a:solidFill>
              </a:rPr>
              <a:t>α</a:t>
            </a:r>
            <a:r>
              <a:rPr dirty="0" err="1">
                <a:solidFill>
                  <a:srgbClr val="3965FF"/>
                </a:solidFill>
              </a:rPr>
              <a:t>ν</a:t>
            </a:r>
            <a:r>
              <a:rPr dirty="0"/>
              <a:t> </a:t>
            </a:r>
            <a:r>
              <a:rPr dirty="0" err="1"/>
              <a:t>στην</a:t>
            </a:r>
            <a:r>
              <a:rPr dirty="0"/>
              <a:t> </a:t>
            </a:r>
            <a:r>
              <a:rPr dirty="0" err="1"/>
              <a:t>ε</a:t>
            </a:r>
            <a:r>
              <a:rPr dirty="0"/>
              <a:t>π</a:t>
            </a:r>
            <a:r>
              <a:rPr dirty="0" err="1"/>
              <a:t>ιθυμητή</a:t>
            </a:r>
            <a:r>
              <a:rPr dirty="0"/>
              <a:t> </a:t>
            </a:r>
            <a:r>
              <a:rPr dirty="0" err="1"/>
              <a:t>μεγέθυνση</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83"/>
                                        </p:tgtEl>
                                        <p:attrNameLst>
                                          <p:attrName>style.visibility</p:attrName>
                                        </p:attrNameLst>
                                      </p:cBhvr>
                                      <p:to>
                                        <p:strVal val="visible"/>
                                      </p:to>
                                    </p:set>
                                    <p:animEffect transition="in" filter="strips(upLeft)">
                                      <p:cBhvr>
                                        <p:cTn id="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86" name="Περίληψη"/>
          <p:cNvSpPr txBox="1">
            <a:spLocks noGrp="1"/>
          </p:cNvSpPr>
          <p:nvPr>
            <p:ph type="title"/>
          </p:nvPr>
        </p:nvSpPr>
        <p:spPr>
          <a:xfrm>
            <a:off x="939800" y="293687"/>
            <a:ext cx="7856538" cy="1190626"/>
          </a:xfrm>
          <a:prstGeom prst="rect">
            <a:avLst/>
          </a:prstGeom>
        </p:spPr>
        <p:txBody>
          <a:bodyPr/>
          <a:lstStyle/>
          <a:p>
            <a:r>
              <a:t>Περίληψη</a:t>
            </a:r>
          </a:p>
        </p:txBody>
      </p:sp>
      <p:sp>
        <p:nvSpPr>
          <p:cNvPr id="187" name="Η εκβιομηχάνιση μέσω της υποκατάστασης των εισαγωγών αποσκοπούσε στην ενθάρρυνση της οικονομικής μεγέθυνσης, μέσω του περιορισμού των εισαγωγών που ανταγωνίζονταν τα εγχώρια προϊόντα στις χώρες χαμηλού και μεσαίου εισοδήματος.…"/>
          <p:cNvSpPr txBox="1">
            <a:spLocks noGrp="1"/>
          </p:cNvSpPr>
          <p:nvPr>
            <p:ph type="body" idx="1"/>
          </p:nvPr>
        </p:nvSpPr>
        <p:spPr>
          <a:xfrm>
            <a:off x="971550" y="1484312"/>
            <a:ext cx="7835900" cy="5373688"/>
          </a:xfrm>
          <a:prstGeom prst="rect">
            <a:avLst/>
          </a:prstGeom>
        </p:spPr>
        <p:txBody>
          <a:bodyPr/>
          <a:lstStyle/>
          <a:p>
            <a:pPr marL="574040" indent="-533400">
              <a:lnSpc>
                <a:spcPct val="120000"/>
              </a:lnSpc>
              <a:spcBef>
                <a:spcPts val="900"/>
              </a:spcBef>
              <a:buFont typeface="Arial"/>
              <a:buAutoNum type="arabicPeriod"/>
              <a:defRPr sz="2000"/>
            </a:pPr>
            <a:r>
              <a:t>Η εκβιομηχάνιση μέσω της υποκατάστασης των εισαγωγών αποσκοπούσε στην ενθάρρυνση της οικονομικής μεγέθυνσης, μέσω του περιορισμού των εισαγωγών που ανταγωνίζονταν τα εγχώρια προϊόντα στις χώρες χαμηλού και μεσαίου εισοδήματος. </a:t>
            </a:r>
          </a:p>
          <a:p>
            <a:pPr marL="574040" indent="-533400">
              <a:lnSpc>
                <a:spcPct val="120000"/>
              </a:lnSpc>
              <a:spcBef>
                <a:spcPts val="900"/>
              </a:spcBef>
              <a:buFont typeface="Arial"/>
              <a:buAutoNum type="arabicPeriod"/>
              <a:defRPr sz="2000"/>
            </a:pPr>
            <a:r>
              <a:t>Σύμφωνα με το επιχείρημα της νηπιακής βιομηχανίας, οι νέοι κλάδοι (π.χ. στις φτωχές χώρες) χρειάζονται προσωρινή προστασία εξαιτίας ανεπαρκειών της αγοράς:</a:t>
            </a:r>
          </a:p>
          <a:p>
            <a:pPr marL="955039" lvl="1" indent="-457199">
              <a:lnSpc>
                <a:spcPct val="120000"/>
              </a:lnSpc>
              <a:spcBef>
                <a:spcPts val="800"/>
              </a:spcBef>
              <a:defRPr sz="1800"/>
            </a:pPr>
            <a:r>
              <a:t>οι ανεπαρκείς χρηματοπιστωτικές αγορές περιορίζουν την αποταμίευση, τον δανεισμό και την επένδυση στην παραγωγική διαδικασία,</a:t>
            </a:r>
          </a:p>
          <a:p>
            <a:pPr marL="955039" lvl="1" indent="-457199">
              <a:lnSpc>
                <a:spcPct val="120000"/>
              </a:lnSpc>
              <a:spcBef>
                <a:spcPts val="800"/>
              </a:spcBef>
              <a:defRPr sz="1800"/>
            </a:pPr>
            <a:r>
              <a:t>προβλήματα ιδιοποίησης των κερδών από την ιδιωτική επένδυση στην παραγωγική διαδικασία.</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87">
                                            <p:bg/>
                                          </p:spTgt>
                                        </p:tgtEl>
                                        <p:attrNameLst>
                                          <p:attrName>style.visibility</p:attrName>
                                        </p:attrNameLst>
                                      </p:cBhvr>
                                      <p:to>
                                        <p:strVal val="visible"/>
                                      </p:to>
                                    </p:set>
                                    <p:animEffect transition="in" filter="strips(upLeft)">
                                      <p:cBhvr>
                                        <p:cTn id="7" dur="500"/>
                                        <p:tgtEl>
                                          <p:spTgt spid="187">
                                            <p:bg/>
                                          </p:spTgt>
                                        </p:tgtEl>
                                      </p:cBhvr>
                                    </p:animEffect>
                                  </p:childTnLst>
                                </p:cTn>
                              </p:par>
                              <p:par>
                                <p:cTn id="8" presetID="18" presetClass="entr" presetSubtype="9" fill="hold" grpId="1" nodeType="withEffect">
                                  <p:stCondLst>
                                    <p:cond delay="0"/>
                                  </p:stCondLst>
                                  <p:iterate>
                                    <p:tmAbs val="0"/>
                                  </p:iterate>
                                  <p:childTnLst>
                                    <p:set>
                                      <p:cBhvr>
                                        <p:cTn id="9" fill="hold"/>
                                        <p:tgtEl>
                                          <p:spTgt spid="187">
                                            <p:txEl>
                                              <p:pRg st="0" end="0"/>
                                            </p:txEl>
                                          </p:spTgt>
                                        </p:tgtEl>
                                        <p:attrNameLst>
                                          <p:attrName>style.visibility</p:attrName>
                                        </p:attrNameLst>
                                      </p:cBhvr>
                                      <p:to>
                                        <p:strVal val="visible"/>
                                      </p:to>
                                    </p:set>
                                    <p:animEffect transition="in" filter="strips(upLeft)">
                                      <p:cBhvr>
                                        <p:cTn id="10" dur="500"/>
                                        <p:tgtEl>
                                          <p:spTgt spid="1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9" fill="hold" grpId="1" nodeType="clickEffect">
                                  <p:stCondLst>
                                    <p:cond delay="0"/>
                                  </p:stCondLst>
                                  <p:iterate>
                                    <p:tmAbs val="0"/>
                                  </p:iterate>
                                  <p:childTnLst>
                                    <p:set>
                                      <p:cBhvr>
                                        <p:cTn id="14" fill="hold"/>
                                        <p:tgtEl>
                                          <p:spTgt spid="187">
                                            <p:txEl>
                                              <p:pRg st="1" end="1"/>
                                            </p:txEl>
                                          </p:spTgt>
                                        </p:tgtEl>
                                        <p:attrNameLst>
                                          <p:attrName>style.visibility</p:attrName>
                                        </p:attrNameLst>
                                      </p:cBhvr>
                                      <p:to>
                                        <p:strVal val="visible"/>
                                      </p:to>
                                    </p:set>
                                    <p:animEffect transition="in" filter="strips(upLeft)">
                                      <p:cBhvr>
                                        <p:cTn id="15" dur="500"/>
                                        <p:tgtEl>
                                          <p:spTgt spid="1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9" fill="hold" grpId="1" nodeType="clickEffect">
                                  <p:stCondLst>
                                    <p:cond delay="0"/>
                                  </p:stCondLst>
                                  <p:iterate>
                                    <p:tmAbs val="0"/>
                                  </p:iterate>
                                  <p:childTnLst>
                                    <p:set>
                                      <p:cBhvr>
                                        <p:cTn id="19" fill="hold"/>
                                        <p:tgtEl>
                                          <p:spTgt spid="187">
                                            <p:txEl>
                                              <p:pRg st="2" end="2"/>
                                            </p:txEl>
                                          </p:spTgt>
                                        </p:tgtEl>
                                        <p:attrNameLst>
                                          <p:attrName>style.visibility</p:attrName>
                                        </p:attrNameLst>
                                      </p:cBhvr>
                                      <p:to>
                                        <p:strVal val="visible"/>
                                      </p:to>
                                    </p:set>
                                    <p:animEffect transition="in" filter="strips(upLeft)">
                                      <p:cBhvr>
                                        <p:cTn id="20" dur="500"/>
                                        <p:tgtEl>
                                          <p:spTgt spid="18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9" fill="hold" grpId="1" nodeType="clickEffect">
                                  <p:stCondLst>
                                    <p:cond delay="0"/>
                                  </p:stCondLst>
                                  <p:iterate>
                                    <p:tmAbs val="0"/>
                                  </p:iterate>
                                  <p:childTnLst>
                                    <p:set>
                                      <p:cBhvr>
                                        <p:cTn id="24" fill="hold"/>
                                        <p:tgtEl>
                                          <p:spTgt spid="187">
                                            <p:txEl>
                                              <p:pRg st="3" end="3"/>
                                            </p:txEl>
                                          </p:spTgt>
                                        </p:tgtEl>
                                        <p:attrNameLst>
                                          <p:attrName>style.visibility</p:attrName>
                                        </p:attrNameLst>
                                      </p:cBhvr>
                                      <p:to>
                                        <p:strVal val="visible"/>
                                      </p:to>
                                    </p:set>
                                    <p:animEffect transition="in" filter="strips(upLeft)">
                                      <p:cBhvr>
                                        <p:cTn id="25" dur="500"/>
                                        <p:tgtEl>
                                          <p:spTgt spid="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bldLvl="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90" name="Περίληψη (συνέχεια)"/>
          <p:cNvSpPr txBox="1">
            <a:spLocks noGrp="1"/>
          </p:cNvSpPr>
          <p:nvPr>
            <p:ph type="title"/>
          </p:nvPr>
        </p:nvSpPr>
        <p:spPr>
          <a:xfrm>
            <a:off x="939800" y="25400"/>
            <a:ext cx="7856538" cy="1727200"/>
          </a:xfrm>
          <a:prstGeom prst="rect">
            <a:avLst/>
          </a:prstGeom>
        </p:spPr>
        <p:txBody>
          <a:bodyPr/>
          <a:lstStyle/>
          <a:p>
            <a:r>
              <a:t>Περίληψη (συνέχεια)</a:t>
            </a:r>
          </a:p>
        </p:txBody>
      </p:sp>
      <p:sp>
        <p:nvSpPr>
          <p:cNvPr id="191" name="Η πολιτική της εκβιομηχάνισης μέσω της υποκατάστασης των εισαγωγών επιχειρήθηκε στις δεκαετίες του 1950 και του 1960, αλλά στα μέσα της δεκαετίας του 1980 εγκαταλείφθηκε λόγω της απελευθέρωσης του εμπορίου.…"/>
          <p:cNvSpPr txBox="1">
            <a:spLocks noGrp="1"/>
          </p:cNvSpPr>
          <p:nvPr>
            <p:ph type="body" idx="1"/>
          </p:nvPr>
        </p:nvSpPr>
        <p:spPr>
          <a:xfrm>
            <a:off x="960437" y="1752600"/>
            <a:ext cx="7932738" cy="5105400"/>
          </a:xfrm>
          <a:prstGeom prst="rect">
            <a:avLst/>
          </a:prstGeom>
        </p:spPr>
        <p:txBody>
          <a:bodyPr/>
          <a:lstStyle/>
          <a:p>
            <a:pPr marL="574040" indent="-533400">
              <a:lnSpc>
                <a:spcPct val="80000"/>
              </a:lnSpc>
              <a:buFont typeface="Arial"/>
              <a:buAutoNum type="arabicPeriod" startAt="3"/>
              <a:defRPr sz="2400"/>
            </a:pPr>
            <a:r>
              <a:t>Η πολιτική της εκβιομηχάνισης μέσω της υποκατάστασης των εισαγωγών επιχειρήθηκε στις δεκαετίες του 1950 και του 1960, αλλά στα μέσα της δεκαετίας του 1980 εγκαταλείφθηκε λόγω της απελευθέρωσης του εμπορίου.</a:t>
            </a:r>
          </a:p>
          <a:p>
            <a:pPr marL="574040" indent="-533400">
              <a:lnSpc>
                <a:spcPct val="80000"/>
              </a:lnSpc>
              <a:buFont typeface="Arial"/>
              <a:buAutoNum type="arabicPeriod" startAt="3"/>
              <a:defRPr sz="2400"/>
            </a:pPr>
            <a:r>
              <a:t>Ακόμα και σήμερα υπάρχουν διαφωνίες για την ακριβή επίδραση του απελευθερωμένου εμπορίου στην εθνική ευημερία.</a:t>
            </a:r>
          </a:p>
          <a:p>
            <a:pPr marL="955039" lvl="1" indent="-457199">
              <a:lnSpc>
                <a:spcPct val="80000"/>
              </a:lnSpc>
              <a:defRPr sz="2000"/>
            </a:pPr>
            <a:r>
              <a:t>Το εμπόριο συνέβαλε στη μεγέθυνση ορισμένων τομέων, αλλά η άποψη ότι το εμπόριο συνέβαλε στη γενική οικονομική μεγέθυνση αντιμετωπίζεται με σκεπτικισμό. </a:t>
            </a:r>
          </a:p>
          <a:p>
            <a:pPr marL="955039" lvl="1" indent="-457199">
              <a:lnSpc>
                <a:spcPct val="80000"/>
              </a:lnSpc>
              <a:defRPr sz="2000"/>
            </a:pPr>
            <a:r>
              <a:t>Ορισμένοι υποστηρίζουν ότι το εμπόριο συνέβαλε στην αύξηση της εισοδηματικής ανισότητας.</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91">
                                            <p:bg/>
                                          </p:spTgt>
                                        </p:tgtEl>
                                        <p:attrNameLst>
                                          <p:attrName>style.visibility</p:attrName>
                                        </p:attrNameLst>
                                      </p:cBhvr>
                                      <p:to>
                                        <p:strVal val="visible"/>
                                      </p:to>
                                    </p:set>
                                    <p:animEffect transition="in" filter="strips(upLeft)">
                                      <p:cBhvr>
                                        <p:cTn id="7" dur="500"/>
                                        <p:tgtEl>
                                          <p:spTgt spid="191">
                                            <p:bg/>
                                          </p:spTgt>
                                        </p:tgtEl>
                                      </p:cBhvr>
                                    </p:animEffect>
                                  </p:childTnLst>
                                </p:cTn>
                              </p:par>
                              <p:par>
                                <p:cTn id="8" presetID="18" presetClass="entr" presetSubtype="9" fill="hold" grpId="1" nodeType="withEffect">
                                  <p:stCondLst>
                                    <p:cond delay="0"/>
                                  </p:stCondLst>
                                  <p:iterate>
                                    <p:tmAbs val="0"/>
                                  </p:iterate>
                                  <p:childTnLst>
                                    <p:set>
                                      <p:cBhvr>
                                        <p:cTn id="9" fill="hold"/>
                                        <p:tgtEl>
                                          <p:spTgt spid="191">
                                            <p:txEl>
                                              <p:pRg st="0" end="0"/>
                                            </p:txEl>
                                          </p:spTgt>
                                        </p:tgtEl>
                                        <p:attrNameLst>
                                          <p:attrName>style.visibility</p:attrName>
                                        </p:attrNameLst>
                                      </p:cBhvr>
                                      <p:to>
                                        <p:strVal val="visible"/>
                                      </p:to>
                                    </p:set>
                                    <p:animEffect transition="in" filter="strips(upLeft)">
                                      <p:cBhvr>
                                        <p:cTn id="10" dur="500"/>
                                        <p:tgtEl>
                                          <p:spTgt spid="1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9" fill="hold" grpId="1" nodeType="clickEffect">
                                  <p:stCondLst>
                                    <p:cond delay="0"/>
                                  </p:stCondLst>
                                  <p:iterate>
                                    <p:tmAbs val="0"/>
                                  </p:iterate>
                                  <p:childTnLst>
                                    <p:set>
                                      <p:cBhvr>
                                        <p:cTn id="14" fill="hold"/>
                                        <p:tgtEl>
                                          <p:spTgt spid="191">
                                            <p:txEl>
                                              <p:pRg st="1" end="1"/>
                                            </p:txEl>
                                          </p:spTgt>
                                        </p:tgtEl>
                                        <p:attrNameLst>
                                          <p:attrName>style.visibility</p:attrName>
                                        </p:attrNameLst>
                                      </p:cBhvr>
                                      <p:to>
                                        <p:strVal val="visible"/>
                                      </p:to>
                                    </p:set>
                                    <p:animEffect transition="in" filter="strips(upLeft)">
                                      <p:cBhvr>
                                        <p:cTn id="15" dur="500"/>
                                        <p:tgtEl>
                                          <p:spTgt spid="1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9" fill="hold" grpId="1" nodeType="clickEffect">
                                  <p:stCondLst>
                                    <p:cond delay="0"/>
                                  </p:stCondLst>
                                  <p:iterate>
                                    <p:tmAbs val="0"/>
                                  </p:iterate>
                                  <p:childTnLst>
                                    <p:set>
                                      <p:cBhvr>
                                        <p:cTn id="19" fill="hold"/>
                                        <p:tgtEl>
                                          <p:spTgt spid="191">
                                            <p:txEl>
                                              <p:pRg st="2" end="2"/>
                                            </p:txEl>
                                          </p:spTgt>
                                        </p:tgtEl>
                                        <p:attrNameLst>
                                          <p:attrName>style.visibility</p:attrName>
                                        </p:attrNameLst>
                                      </p:cBhvr>
                                      <p:to>
                                        <p:strVal val="visible"/>
                                      </p:to>
                                    </p:set>
                                    <p:animEffect transition="in" filter="strips(upLeft)">
                                      <p:cBhvr>
                                        <p:cTn id="20" dur="500"/>
                                        <p:tgtEl>
                                          <p:spTgt spid="19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9" fill="hold" grpId="1" nodeType="clickEffect">
                                  <p:stCondLst>
                                    <p:cond delay="0"/>
                                  </p:stCondLst>
                                  <p:iterate>
                                    <p:tmAbs val="0"/>
                                  </p:iterate>
                                  <p:childTnLst>
                                    <p:set>
                                      <p:cBhvr>
                                        <p:cTn id="24" fill="hold"/>
                                        <p:tgtEl>
                                          <p:spTgt spid="191">
                                            <p:txEl>
                                              <p:pRg st="3" end="3"/>
                                            </p:txEl>
                                          </p:spTgt>
                                        </p:tgtEl>
                                        <p:attrNameLst>
                                          <p:attrName>style.visibility</p:attrName>
                                        </p:attrNameLst>
                                      </p:cBhvr>
                                      <p:to>
                                        <p:strVal val="visible"/>
                                      </p:to>
                                    </p:set>
                                    <p:animEffect transition="in" filter="strips(upLeft)">
                                      <p:cBhvr>
                                        <p:cTn id="25" dur="500"/>
                                        <p:tgtEl>
                                          <p:spTgt spid="1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194" name="Περίληψη (συνέχεια)"/>
          <p:cNvSpPr txBox="1">
            <a:spLocks noGrp="1"/>
          </p:cNvSpPr>
          <p:nvPr>
            <p:ph type="title"/>
          </p:nvPr>
        </p:nvSpPr>
        <p:spPr>
          <a:prstGeom prst="rect">
            <a:avLst/>
          </a:prstGeom>
        </p:spPr>
        <p:txBody>
          <a:bodyPr/>
          <a:lstStyle/>
          <a:p>
            <a:r>
              <a:t>Περίληψη (συνέχεια)</a:t>
            </a:r>
          </a:p>
        </p:txBody>
      </p:sp>
      <p:sp>
        <p:nvSpPr>
          <p:cNvPr id="195" name="Αρκετές οικονομίες της Ανατολικής Ασίας υιοθέτησαν την εκβιομηχάνιση με εξαγωγικό προσανατολισμό, αντί την εκβιομηχάνιση μέσω της υποκατάστασης των εισαγωγών.…"/>
          <p:cNvSpPr txBox="1">
            <a:spLocks noGrp="1"/>
          </p:cNvSpPr>
          <p:nvPr>
            <p:ph type="body" idx="1"/>
          </p:nvPr>
        </p:nvSpPr>
        <p:spPr>
          <a:prstGeom prst="rect">
            <a:avLst/>
          </a:prstGeom>
        </p:spPr>
        <p:txBody>
          <a:bodyPr/>
          <a:lstStyle/>
          <a:p>
            <a:pPr marL="574040" indent="-533400">
              <a:buFont typeface="Arial"/>
              <a:buAutoNum type="arabicPeriod" startAt="5"/>
              <a:defRPr sz="2000"/>
            </a:pPr>
            <a:r>
              <a:t>Αρκετές οικονομίες της Ανατολικής Ασίας υιοθέτησαν την </a:t>
            </a:r>
            <a:r>
              <a:rPr>
                <a:solidFill>
                  <a:srgbClr val="0433FF"/>
                </a:solidFill>
              </a:rPr>
              <a:t>εκβιομηχάνιση με εξαγωγικό προσανατολισμό</a:t>
            </a:r>
            <a:r>
              <a:t>, αντί την εκβιομηχάνιση μέσω της υποκατάστασης των εισαγωγών.</a:t>
            </a:r>
          </a:p>
          <a:p>
            <a:pPr marL="955039" lvl="1" indent="-457199">
              <a:defRPr sz="1800"/>
            </a:pPr>
            <a:r>
              <a:t>Χαρακτηριστικά αυτής της πολιτικής ήταν οι υψηλοί όγκοι εισαγωγών και εξαγωγών και οι σχετικά χαμηλοί εμπορικοί περιορισμοί.</a:t>
            </a:r>
          </a:p>
          <a:p>
            <a:pPr marL="955039" lvl="1" indent="-457199">
              <a:defRPr sz="1800"/>
            </a:pPr>
            <a:r>
              <a:rPr>
                <a:solidFill>
                  <a:srgbClr val="FF2600"/>
                </a:solidFill>
              </a:rPr>
              <a:t>Αλλά δεν είναι σαφές σε ποιο βαθμό αυτή η πολιτική συνέβαλε στη συνολική οικονομική μεγέθυνση</a:t>
            </a:r>
            <a:r>
              <a:t>.</a:t>
            </a:r>
          </a:p>
          <a:p>
            <a:pPr marL="574040" indent="-533400">
              <a:buFont typeface="Arial"/>
              <a:buAutoNum type="arabicPeriod" startAt="5"/>
              <a:defRPr sz="2000"/>
            </a:pPr>
            <a:r>
              <a:t>Ορισμένες οικονομίες της Ανατολικής Ασίας χρησιμοποίησαν παράλληλα πιο γενικές βιομηχανικές πολιτικές.</a:t>
            </a:r>
          </a:p>
          <a:p>
            <a:pPr marL="955039" lvl="1" indent="-457199">
              <a:defRPr sz="1800"/>
            </a:pPr>
            <a:r>
              <a:t>Αλλά δεν είναι σαφές σε ποιο βαθμό αυτές οι πολιτικές συνέβαλαν στη συνολική οικονομική μεγέθυνση ή αν τη δυσχέραναν.</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195">
                                            <p:bg/>
                                          </p:spTgt>
                                        </p:tgtEl>
                                        <p:attrNameLst>
                                          <p:attrName>style.visibility</p:attrName>
                                        </p:attrNameLst>
                                      </p:cBhvr>
                                      <p:to>
                                        <p:strVal val="visible"/>
                                      </p:to>
                                    </p:set>
                                    <p:animEffect transition="in" filter="strips(upLeft)">
                                      <p:cBhvr>
                                        <p:cTn id="7" dur="500"/>
                                        <p:tgtEl>
                                          <p:spTgt spid="195">
                                            <p:bg/>
                                          </p:spTgt>
                                        </p:tgtEl>
                                      </p:cBhvr>
                                    </p:animEffect>
                                  </p:childTnLst>
                                </p:cTn>
                              </p:par>
                              <p:par>
                                <p:cTn id="8" presetID="18" presetClass="entr" presetSubtype="9" fill="hold" grpId="1" nodeType="withEffect">
                                  <p:stCondLst>
                                    <p:cond delay="0"/>
                                  </p:stCondLst>
                                  <p:iterate>
                                    <p:tmAbs val="0"/>
                                  </p:iterate>
                                  <p:childTnLst>
                                    <p:set>
                                      <p:cBhvr>
                                        <p:cTn id="9" fill="hold"/>
                                        <p:tgtEl>
                                          <p:spTgt spid="195">
                                            <p:txEl>
                                              <p:pRg st="0" end="0"/>
                                            </p:txEl>
                                          </p:spTgt>
                                        </p:tgtEl>
                                        <p:attrNameLst>
                                          <p:attrName>style.visibility</p:attrName>
                                        </p:attrNameLst>
                                      </p:cBhvr>
                                      <p:to>
                                        <p:strVal val="visible"/>
                                      </p:to>
                                    </p:set>
                                    <p:animEffect transition="in" filter="strips(upLeft)">
                                      <p:cBhvr>
                                        <p:cTn id="10" dur="500"/>
                                        <p:tgtEl>
                                          <p:spTgt spid="1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9" fill="hold" grpId="1" nodeType="clickEffect">
                                  <p:stCondLst>
                                    <p:cond delay="0"/>
                                  </p:stCondLst>
                                  <p:iterate>
                                    <p:tmAbs val="0"/>
                                  </p:iterate>
                                  <p:childTnLst>
                                    <p:set>
                                      <p:cBhvr>
                                        <p:cTn id="14" fill="hold"/>
                                        <p:tgtEl>
                                          <p:spTgt spid="195">
                                            <p:txEl>
                                              <p:pRg st="1" end="1"/>
                                            </p:txEl>
                                          </p:spTgt>
                                        </p:tgtEl>
                                        <p:attrNameLst>
                                          <p:attrName>style.visibility</p:attrName>
                                        </p:attrNameLst>
                                      </p:cBhvr>
                                      <p:to>
                                        <p:strVal val="visible"/>
                                      </p:to>
                                    </p:set>
                                    <p:animEffect transition="in" filter="strips(upLeft)">
                                      <p:cBhvr>
                                        <p:cTn id="15" dur="500"/>
                                        <p:tgtEl>
                                          <p:spTgt spid="19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9" fill="hold" grpId="1" nodeType="clickEffect">
                                  <p:stCondLst>
                                    <p:cond delay="0"/>
                                  </p:stCondLst>
                                  <p:iterate>
                                    <p:tmAbs val="0"/>
                                  </p:iterate>
                                  <p:childTnLst>
                                    <p:set>
                                      <p:cBhvr>
                                        <p:cTn id="19" fill="hold"/>
                                        <p:tgtEl>
                                          <p:spTgt spid="195">
                                            <p:txEl>
                                              <p:pRg st="2" end="2"/>
                                            </p:txEl>
                                          </p:spTgt>
                                        </p:tgtEl>
                                        <p:attrNameLst>
                                          <p:attrName>style.visibility</p:attrName>
                                        </p:attrNameLst>
                                      </p:cBhvr>
                                      <p:to>
                                        <p:strVal val="visible"/>
                                      </p:to>
                                    </p:set>
                                    <p:animEffect transition="in" filter="strips(upLeft)">
                                      <p:cBhvr>
                                        <p:cTn id="20" dur="500"/>
                                        <p:tgtEl>
                                          <p:spTgt spid="19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9" fill="hold" grpId="1" nodeType="clickEffect">
                                  <p:stCondLst>
                                    <p:cond delay="0"/>
                                  </p:stCondLst>
                                  <p:iterate>
                                    <p:tmAbs val="0"/>
                                  </p:iterate>
                                  <p:childTnLst>
                                    <p:set>
                                      <p:cBhvr>
                                        <p:cTn id="24" fill="hold"/>
                                        <p:tgtEl>
                                          <p:spTgt spid="195">
                                            <p:txEl>
                                              <p:pRg st="3" end="3"/>
                                            </p:txEl>
                                          </p:spTgt>
                                        </p:tgtEl>
                                        <p:attrNameLst>
                                          <p:attrName>style.visibility</p:attrName>
                                        </p:attrNameLst>
                                      </p:cBhvr>
                                      <p:to>
                                        <p:strVal val="visible"/>
                                      </p:to>
                                    </p:set>
                                    <p:animEffect transition="in" filter="strips(upLeft)">
                                      <p:cBhvr>
                                        <p:cTn id="25" dur="500"/>
                                        <p:tgtEl>
                                          <p:spTgt spid="19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9" fill="hold" grpId="1" nodeType="clickEffect">
                                  <p:stCondLst>
                                    <p:cond delay="0"/>
                                  </p:stCondLst>
                                  <p:iterate>
                                    <p:tmAbs val="0"/>
                                  </p:iterate>
                                  <p:childTnLst>
                                    <p:set>
                                      <p:cBhvr>
                                        <p:cTn id="29" fill="hold"/>
                                        <p:tgtEl>
                                          <p:spTgt spid="195">
                                            <p:txEl>
                                              <p:pRg st="4" end="4"/>
                                            </p:txEl>
                                          </p:spTgt>
                                        </p:tgtEl>
                                        <p:attrNameLst>
                                          <p:attrName>style.visibility</p:attrName>
                                        </p:attrNameLst>
                                      </p:cBhvr>
                                      <p:to>
                                        <p:strVal val="visible"/>
                                      </p:to>
                                    </p:set>
                                    <p:animEffect transition="in" filter="strips(upLeft)">
                                      <p:cBhvr>
                                        <p:cTn id="30" dur="500"/>
                                        <p:tgtEl>
                                          <p:spTgt spid="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p:cNvSpPr/>
          <p:nvPr/>
        </p:nvSpPr>
        <p:spPr>
          <a:xfrm>
            <a:off x="0" y="0"/>
            <a:ext cx="841375" cy="6858000"/>
          </a:xfrm>
          <a:prstGeom prst="rect">
            <a:avLst/>
          </a:prstGeom>
          <a:blipFill>
            <a:blip r:embed="rId2"/>
          </a:blipFill>
          <a:ln>
            <a:miter lim="400000"/>
          </a:ln>
        </p:spPr>
        <p:txBody>
          <a:bodyPr lIns="50800" tIns="50800" rIns="50800" bIns="50800" anchor="ctr"/>
          <a:lstStyle/>
          <a:p>
            <a:endParaRPr/>
          </a:p>
        </p:txBody>
      </p:sp>
      <p:sp>
        <p:nvSpPr>
          <p:cNvPr id="61" name="Εισαγωγή"/>
          <p:cNvSpPr txBox="1">
            <a:spLocks noGrp="1"/>
          </p:cNvSpPr>
          <p:nvPr>
            <p:ph type="title"/>
          </p:nvPr>
        </p:nvSpPr>
        <p:spPr>
          <a:prstGeom prst="rect">
            <a:avLst/>
          </a:prstGeom>
        </p:spPr>
        <p:txBody>
          <a:bodyPr/>
          <a:lstStyle/>
          <a:p>
            <a:r>
              <a:rPr b="1" dirty="0" err="1"/>
              <a:t>Εισ</a:t>
            </a:r>
            <a:r>
              <a:rPr b="1" dirty="0"/>
              <a:t>α</a:t>
            </a:r>
            <a:r>
              <a:rPr b="1" dirty="0" err="1"/>
              <a:t>γωγή</a:t>
            </a:r>
            <a:endParaRPr b="1" dirty="0"/>
          </a:p>
        </p:txBody>
      </p:sp>
      <p:sp>
        <p:nvSpPr>
          <p:cNvPr id="62" name="Ποιες χώρες είναι «αναπτυσσόμενες»;…"/>
          <p:cNvSpPr txBox="1">
            <a:spLocks noGrp="1"/>
          </p:cNvSpPr>
          <p:nvPr>
            <p:ph type="body" idx="1"/>
          </p:nvPr>
        </p:nvSpPr>
        <p:spPr>
          <a:prstGeom prst="rect">
            <a:avLst/>
          </a:prstGeom>
        </p:spPr>
        <p:txBody>
          <a:bodyPr/>
          <a:lstStyle/>
          <a:p>
            <a:r>
              <a:t>Ποιες χώρες είναι «αναπτυσσόμενες»;</a:t>
            </a:r>
          </a:p>
          <a:p>
            <a:r>
              <a:t>Ο όρος «αναπτυσσόμενες χώρες» δεν έχει ακριβή ορισμό, αλλά δίνεται σε πολλές χώρες με χαμηλό και μεσαίο εισόδημα. </a:t>
            </a:r>
          </a:p>
        </p:txBody>
      </p:sp>
    </p:spTree>
  </p:cSld>
  <p:clrMapOvr>
    <a:masterClrMapping/>
  </p:clrMapOvr>
  <mc:AlternateContent xmlns:mc="http://schemas.openxmlformats.org/markup-compatibility/2006" xmlns:p14="http://schemas.microsoft.com/office/powerpoint/2010/main">
    <mc:Choice Requires="p14">
      <p:transition spd="slow" p14:dur="899">
        <p:wipe dir="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9" fill="hold" grpId="1" nodeType="clickEffect">
                                  <p:stCondLst>
                                    <p:cond delay="0"/>
                                  </p:stCondLst>
                                  <p:iterate>
                                    <p:tmAbs val="0"/>
                                  </p:iterate>
                                  <p:childTnLst>
                                    <p:set>
                                      <p:cBhvr>
                                        <p:cTn id="6" fill="hold"/>
                                        <p:tgtEl>
                                          <p:spTgt spid="62"/>
                                        </p:tgtEl>
                                        <p:attrNameLst>
                                          <p:attrName>style.visibility</p:attrName>
                                        </p:attrNameLst>
                                      </p:cBhvr>
                                      <p:to>
                                        <p:strVal val="visible"/>
                                      </p:to>
                                    </p:set>
                                    <p:animEffect transition="in" filter="strips(upLeft)">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ΣΧΕΤΙΚΕΣ ΕΝΝΟΙΕΣ"/>
          <p:cNvSpPr txBox="1">
            <a:spLocks noGrp="1"/>
          </p:cNvSpPr>
          <p:nvPr>
            <p:ph type="title"/>
          </p:nvPr>
        </p:nvSpPr>
        <p:spPr>
          <a:xfrm>
            <a:off x="892968" y="178593"/>
            <a:ext cx="7358064" cy="616150"/>
          </a:xfrm>
          <a:prstGeom prst="rect">
            <a:avLst/>
          </a:prstGeom>
        </p:spPr>
        <p:txBody>
          <a:bodyPr/>
          <a:lstStyle>
            <a:lvl1pPr>
              <a:defRPr sz="3200" b="1">
                <a:solidFill>
                  <a:srgbClr val="FFFB00"/>
                </a:solidFill>
                <a:latin typeface="Cambria"/>
                <a:ea typeface="Cambria"/>
                <a:cs typeface="Cambria"/>
                <a:sym typeface="Cambria"/>
              </a:defRPr>
            </a:lvl1pPr>
          </a:lstStyle>
          <a:p>
            <a:r>
              <a:rPr>
                <a:latin typeface="+mn-lt"/>
              </a:rPr>
              <a:t>ΣΧΕΤΙΚΕΣ ΕΝΝΟΙΕΣ</a:t>
            </a:r>
          </a:p>
        </p:txBody>
      </p:sp>
      <p:sp>
        <p:nvSpPr>
          <p:cNvPr id="65" name="Μεγέθυνση ή αύξηση"/>
          <p:cNvSpPr/>
          <p:nvPr/>
        </p:nvSpPr>
        <p:spPr>
          <a:xfrm>
            <a:off x="2786062" y="1044773"/>
            <a:ext cx="3562946" cy="892970"/>
          </a:xfrm>
          <a:prstGeom prst="roundRect">
            <a:avLst>
              <a:gd name="adj" fmla="val 21333"/>
            </a:avLst>
          </a:prstGeom>
          <a:gradFill>
            <a:gsLst>
              <a:gs pos="0">
                <a:srgbClr val="FF9300"/>
              </a:gs>
              <a:gs pos="100000">
                <a:srgbClr val="FFFB00"/>
              </a:gs>
            </a:gsLst>
            <a:lin ang="239999"/>
          </a:gradFill>
          <a:ln w="12700">
            <a:miter lim="400000"/>
          </a:ln>
          <a:effectLst>
            <a:outerShdw blurRad="88900" dist="508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marL="0" marR="0" algn="ctr" defTabSz="584200">
              <a:defRPr b="1">
                <a:effectLst>
                  <a:outerShdw blurRad="38100" dist="12700" dir="5400000" rotWithShape="0">
                    <a:srgbClr val="000000">
                      <a:alpha val="50000"/>
                    </a:srgbClr>
                  </a:outerShdw>
                </a:effectLst>
                <a:uFillTx/>
                <a:latin typeface="Cambria"/>
                <a:ea typeface="Cambria"/>
                <a:cs typeface="Cambria"/>
                <a:sym typeface="Cambria"/>
              </a:defRPr>
            </a:lvl1pPr>
          </a:lstStyle>
          <a:p>
            <a:r>
              <a:rPr>
                <a:latin typeface="+mn-lt"/>
              </a:rPr>
              <a:t>Μεγέθυνση ή αύξηση</a:t>
            </a:r>
          </a:p>
        </p:txBody>
      </p:sp>
      <p:sp>
        <p:nvSpPr>
          <p:cNvPr id="66" name="Πιο στενή έννοια της ανάπτυξης…"/>
          <p:cNvSpPr txBox="1">
            <a:spLocks noGrp="1"/>
          </p:cNvSpPr>
          <p:nvPr>
            <p:ph type="body" idx="1"/>
          </p:nvPr>
        </p:nvSpPr>
        <p:spPr>
          <a:xfrm>
            <a:off x="44648" y="2116335"/>
            <a:ext cx="9036845" cy="4732736"/>
          </a:xfrm>
          <a:prstGeom prst="rect">
            <a:avLst/>
          </a:prstGeom>
        </p:spPr>
        <p:txBody>
          <a:bodyPr/>
          <a:lstStyle/>
          <a:p>
            <a:pPr>
              <a:spcBef>
                <a:spcPts val="2500"/>
              </a:spcBef>
              <a:buFont typeface="Lucida Grande"/>
              <a:buChar char="‣"/>
              <a:defRPr sz="2400">
                <a:latin typeface="Cambria"/>
                <a:ea typeface="Cambria"/>
                <a:cs typeface="Cambria"/>
                <a:sym typeface="Cambria"/>
              </a:defRPr>
            </a:pPr>
            <a:r>
              <a:rPr dirty="0" err="1">
                <a:latin typeface="+mn-lt"/>
              </a:rPr>
              <a:t>Πιο</a:t>
            </a:r>
            <a:r>
              <a:rPr dirty="0">
                <a:latin typeface="+mn-lt"/>
              </a:rPr>
              <a:t> </a:t>
            </a:r>
            <a:r>
              <a:rPr dirty="0" err="1">
                <a:latin typeface="+mn-lt"/>
              </a:rPr>
              <a:t>στενή</a:t>
            </a:r>
            <a:r>
              <a:rPr dirty="0">
                <a:latin typeface="+mn-lt"/>
              </a:rPr>
              <a:t> </a:t>
            </a:r>
            <a:r>
              <a:rPr dirty="0" err="1">
                <a:latin typeface="+mn-lt"/>
              </a:rPr>
              <a:t>έννοι</a:t>
            </a:r>
            <a:r>
              <a:rPr dirty="0">
                <a:latin typeface="+mn-lt"/>
              </a:rPr>
              <a:t>α </a:t>
            </a:r>
            <a:r>
              <a:rPr dirty="0" err="1">
                <a:latin typeface="+mn-lt"/>
              </a:rPr>
              <a:t>της</a:t>
            </a:r>
            <a:r>
              <a:rPr dirty="0">
                <a:latin typeface="+mn-lt"/>
              </a:rPr>
              <a:t> α</a:t>
            </a:r>
            <a:r>
              <a:rPr dirty="0" err="1">
                <a:latin typeface="+mn-lt"/>
              </a:rPr>
              <a:t>νά</a:t>
            </a:r>
            <a:r>
              <a:rPr dirty="0">
                <a:latin typeface="+mn-lt"/>
              </a:rPr>
              <a:t>π</a:t>
            </a:r>
            <a:r>
              <a:rPr dirty="0" err="1">
                <a:latin typeface="+mn-lt"/>
              </a:rPr>
              <a:t>τυξης</a:t>
            </a:r>
            <a:endParaRPr dirty="0">
              <a:latin typeface="+mn-lt"/>
            </a:endParaRPr>
          </a:p>
          <a:p>
            <a:pPr>
              <a:spcBef>
                <a:spcPts val="2500"/>
              </a:spcBef>
              <a:buFont typeface="Lucida Grande"/>
              <a:buChar char="‣"/>
              <a:defRPr sz="2400">
                <a:latin typeface="Cambria"/>
                <a:ea typeface="Cambria"/>
                <a:cs typeface="Cambria"/>
                <a:sym typeface="Cambria"/>
              </a:defRPr>
            </a:pPr>
            <a:r>
              <a:rPr dirty="0" err="1">
                <a:solidFill>
                  <a:srgbClr val="73FA79"/>
                </a:solidFill>
                <a:latin typeface="+mn-lt"/>
              </a:rPr>
              <a:t>Σημ</a:t>
            </a:r>
            <a:r>
              <a:rPr dirty="0">
                <a:solidFill>
                  <a:srgbClr val="73FA79"/>
                </a:solidFill>
                <a:latin typeface="+mn-lt"/>
              </a:rPr>
              <a:t>α</a:t>
            </a:r>
            <a:r>
              <a:rPr dirty="0" err="1">
                <a:solidFill>
                  <a:srgbClr val="73FA79"/>
                </a:solidFill>
                <a:latin typeface="+mn-lt"/>
              </a:rPr>
              <a:t>ίνει</a:t>
            </a:r>
            <a:r>
              <a:rPr dirty="0">
                <a:solidFill>
                  <a:srgbClr val="73FA79"/>
                </a:solidFill>
                <a:latin typeface="+mn-lt"/>
              </a:rPr>
              <a:t> </a:t>
            </a:r>
            <a:r>
              <a:rPr dirty="0" err="1">
                <a:solidFill>
                  <a:srgbClr val="73FA79"/>
                </a:solidFill>
                <a:latin typeface="+mn-lt"/>
              </a:rPr>
              <a:t>μεγέθυνση</a:t>
            </a:r>
            <a:r>
              <a:rPr dirty="0">
                <a:solidFill>
                  <a:srgbClr val="73FA79"/>
                </a:solidFill>
                <a:latin typeface="+mn-lt"/>
              </a:rPr>
              <a:t> α</a:t>
            </a:r>
            <a:r>
              <a:rPr dirty="0" err="1">
                <a:solidFill>
                  <a:srgbClr val="73FA79"/>
                </a:solidFill>
                <a:latin typeface="+mn-lt"/>
              </a:rPr>
              <a:t>ριθμών</a:t>
            </a:r>
            <a:r>
              <a:rPr dirty="0">
                <a:solidFill>
                  <a:srgbClr val="73FA79"/>
                </a:solidFill>
                <a:latin typeface="+mn-lt"/>
              </a:rPr>
              <a:t> π</a:t>
            </a:r>
            <a:r>
              <a:rPr dirty="0" err="1">
                <a:solidFill>
                  <a:srgbClr val="73FA79"/>
                </a:solidFill>
                <a:latin typeface="+mn-lt"/>
              </a:rPr>
              <a:t>ου</a:t>
            </a:r>
            <a:r>
              <a:rPr dirty="0">
                <a:solidFill>
                  <a:srgbClr val="73FA79"/>
                </a:solidFill>
                <a:latin typeface="+mn-lt"/>
              </a:rPr>
              <a:t> </a:t>
            </a:r>
            <a:r>
              <a:rPr dirty="0" err="1">
                <a:solidFill>
                  <a:srgbClr val="73FA79"/>
                </a:solidFill>
                <a:latin typeface="+mn-lt"/>
              </a:rPr>
              <a:t>μετρούν</a:t>
            </a:r>
            <a:r>
              <a:rPr dirty="0">
                <a:solidFill>
                  <a:srgbClr val="73FA79"/>
                </a:solidFill>
                <a:latin typeface="+mn-lt"/>
              </a:rPr>
              <a:t> </a:t>
            </a:r>
            <a:r>
              <a:rPr dirty="0" err="1">
                <a:solidFill>
                  <a:srgbClr val="73FA79"/>
                </a:solidFill>
                <a:latin typeface="+mn-lt"/>
              </a:rPr>
              <a:t>έν</a:t>
            </a:r>
            <a:r>
              <a:rPr dirty="0">
                <a:solidFill>
                  <a:srgbClr val="73FA79"/>
                </a:solidFill>
                <a:latin typeface="+mn-lt"/>
              </a:rPr>
              <a:t>α </a:t>
            </a:r>
            <a:r>
              <a:rPr dirty="0" err="1">
                <a:solidFill>
                  <a:srgbClr val="73FA79"/>
                </a:solidFill>
                <a:latin typeface="+mn-lt"/>
              </a:rPr>
              <a:t>οικονομικό</a:t>
            </a:r>
            <a:r>
              <a:rPr dirty="0">
                <a:solidFill>
                  <a:srgbClr val="73FA79"/>
                </a:solidFill>
                <a:latin typeface="+mn-lt"/>
              </a:rPr>
              <a:t> </a:t>
            </a:r>
            <a:r>
              <a:rPr dirty="0" err="1">
                <a:solidFill>
                  <a:srgbClr val="73FA79"/>
                </a:solidFill>
                <a:latin typeface="+mn-lt"/>
              </a:rPr>
              <a:t>φ</a:t>
            </a:r>
            <a:r>
              <a:rPr dirty="0">
                <a:solidFill>
                  <a:srgbClr val="73FA79"/>
                </a:solidFill>
                <a:latin typeface="+mn-lt"/>
              </a:rPr>
              <a:t>α</a:t>
            </a:r>
            <a:r>
              <a:rPr dirty="0" err="1">
                <a:solidFill>
                  <a:srgbClr val="73FA79"/>
                </a:solidFill>
                <a:latin typeface="+mn-lt"/>
              </a:rPr>
              <a:t>ινόμενο</a:t>
            </a:r>
            <a:r>
              <a:rPr dirty="0">
                <a:latin typeface="+mn-lt"/>
              </a:rPr>
              <a:t> (</a:t>
            </a:r>
            <a:r>
              <a:rPr dirty="0" err="1">
                <a:latin typeface="+mn-lt"/>
              </a:rPr>
              <a:t>ύψος</a:t>
            </a:r>
            <a:r>
              <a:rPr dirty="0">
                <a:latin typeface="+mn-lt"/>
              </a:rPr>
              <a:t> πα</a:t>
            </a:r>
            <a:r>
              <a:rPr dirty="0" err="1">
                <a:latin typeface="+mn-lt"/>
              </a:rPr>
              <a:t>ρ</a:t>
            </a:r>
            <a:r>
              <a:rPr dirty="0">
                <a:latin typeface="+mn-lt"/>
              </a:rPr>
              <a:t>α</a:t>
            </a:r>
            <a:r>
              <a:rPr dirty="0" err="1">
                <a:latin typeface="+mn-lt"/>
              </a:rPr>
              <a:t>γωγής</a:t>
            </a:r>
            <a:r>
              <a:rPr dirty="0">
                <a:latin typeface="+mn-lt"/>
              </a:rPr>
              <a:t>, </a:t>
            </a:r>
            <a:r>
              <a:rPr dirty="0" err="1">
                <a:latin typeface="+mn-lt"/>
              </a:rPr>
              <a:t>ε</a:t>
            </a:r>
            <a:r>
              <a:rPr dirty="0">
                <a:latin typeface="+mn-lt"/>
              </a:rPr>
              <a:t>π</a:t>
            </a:r>
            <a:r>
              <a:rPr dirty="0" err="1">
                <a:latin typeface="+mn-lt"/>
              </a:rPr>
              <a:t>ί</a:t>
            </a:r>
            <a:r>
              <a:rPr dirty="0">
                <a:latin typeface="+mn-lt"/>
              </a:rPr>
              <a:t>π</a:t>
            </a:r>
            <a:r>
              <a:rPr dirty="0" err="1">
                <a:latin typeface="+mn-lt"/>
              </a:rPr>
              <a:t>εδο</a:t>
            </a:r>
            <a:r>
              <a:rPr dirty="0">
                <a:latin typeface="+mn-lt"/>
              </a:rPr>
              <a:t> </a:t>
            </a:r>
            <a:r>
              <a:rPr dirty="0" err="1">
                <a:latin typeface="+mn-lt"/>
              </a:rPr>
              <a:t>εισοδήμ</a:t>
            </a:r>
            <a:r>
              <a:rPr dirty="0">
                <a:latin typeface="+mn-lt"/>
              </a:rPr>
              <a:t>α</a:t>
            </a:r>
            <a:r>
              <a:rPr dirty="0" err="1">
                <a:latin typeface="+mn-lt"/>
              </a:rPr>
              <a:t>τος</a:t>
            </a:r>
            <a:r>
              <a:rPr dirty="0">
                <a:latin typeface="+mn-lt"/>
              </a:rPr>
              <a:t> </a:t>
            </a:r>
            <a:r>
              <a:rPr dirty="0" err="1">
                <a:latin typeface="+mn-lt"/>
              </a:rPr>
              <a:t>κλ</a:t>
            </a:r>
            <a:r>
              <a:rPr dirty="0">
                <a:latin typeface="+mn-lt"/>
              </a:rPr>
              <a:t>π).</a:t>
            </a:r>
          </a:p>
          <a:p>
            <a:pPr>
              <a:spcBef>
                <a:spcPts val="2500"/>
              </a:spcBef>
              <a:buFont typeface="Arial" panose="020B0604020202020204" pitchFamily="34" charset="0"/>
              <a:buChar char="•"/>
              <a:defRPr sz="2400">
                <a:latin typeface="Cambria"/>
                <a:ea typeface="Cambria"/>
                <a:cs typeface="Cambria"/>
                <a:sym typeface="Cambria"/>
              </a:defRPr>
            </a:pPr>
            <a:r>
              <a:rPr dirty="0" err="1">
                <a:solidFill>
                  <a:srgbClr val="73FA79"/>
                </a:solidFill>
                <a:latin typeface="+mn-lt"/>
              </a:rPr>
              <a:t>Μη</a:t>
            </a:r>
            <a:r>
              <a:rPr dirty="0">
                <a:solidFill>
                  <a:srgbClr val="73FA79"/>
                </a:solidFill>
                <a:latin typeface="+mn-lt"/>
              </a:rPr>
              <a:t> α</a:t>
            </a:r>
            <a:r>
              <a:rPr dirty="0" err="1">
                <a:solidFill>
                  <a:srgbClr val="73FA79"/>
                </a:solidFill>
                <a:latin typeface="+mn-lt"/>
              </a:rPr>
              <a:t>ν</a:t>
            </a:r>
            <a:r>
              <a:rPr dirty="0">
                <a:solidFill>
                  <a:srgbClr val="73FA79"/>
                </a:solidFill>
                <a:latin typeface="+mn-lt"/>
              </a:rPr>
              <a:t>απ</a:t>
            </a:r>
            <a:r>
              <a:rPr dirty="0" err="1">
                <a:solidFill>
                  <a:srgbClr val="73FA79"/>
                </a:solidFill>
                <a:latin typeface="+mn-lt"/>
              </a:rPr>
              <a:t>τυγμένες</a:t>
            </a:r>
            <a:r>
              <a:rPr dirty="0">
                <a:solidFill>
                  <a:srgbClr val="73FA79"/>
                </a:solidFill>
                <a:latin typeface="+mn-lt"/>
              </a:rPr>
              <a:t> </a:t>
            </a:r>
            <a:r>
              <a:rPr dirty="0" err="1">
                <a:solidFill>
                  <a:srgbClr val="73FA79"/>
                </a:solidFill>
                <a:latin typeface="+mn-lt"/>
              </a:rPr>
              <a:t>χώρες</a:t>
            </a:r>
            <a:r>
              <a:rPr dirty="0">
                <a:solidFill>
                  <a:srgbClr val="73FA79"/>
                </a:solidFill>
                <a:latin typeface="+mn-lt"/>
              </a:rPr>
              <a:t> “α</a:t>
            </a:r>
            <a:r>
              <a:rPr dirty="0" err="1">
                <a:solidFill>
                  <a:srgbClr val="73FA79"/>
                </a:solidFill>
                <a:latin typeface="+mn-lt"/>
              </a:rPr>
              <a:t>νά</a:t>
            </a:r>
            <a:r>
              <a:rPr dirty="0">
                <a:solidFill>
                  <a:srgbClr val="73FA79"/>
                </a:solidFill>
                <a:latin typeface="+mn-lt"/>
              </a:rPr>
              <a:t>π</a:t>
            </a:r>
            <a:r>
              <a:rPr dirty="0" err="1">
                <a:solidFill>
                  <a:srgbClr val="73FA79"/>
                </a:solidFill>
                <a:latin typeface="+mn-lt"/>
              </a:rPr>
              <a:t>τυξη</a:t>
            </a:r>
            <a:r>
              <a:rPr dirty="0">
                <a:solidFill>
                  <a:srgbClr val="73FA79"/>
                </a:solidFill>
                <a:latin typeface="+mn-lt"/>
              </a:rPr>
              <a:t>”</a:t>
            </a:r>
            <a:r>
              <a:rPr dirty="0">
                <a:latin typeface="+mn-lt"/>
              </a:rPr>
              <a:t> </a:t>
            </a:r>
            <a:r>
              <a:rPr dirty="0" err="1">
                <a:latin typeface="+mn-lt"/>
              </a:rPr>
              <a:t>γι</a:t>
            </a:r>
            <a:r>
              <a:rPr dirty="0">
                <a:latin typeface="+mn-lt"/>
              </a:rPr>
              <a:t>α</a:t>
            </a:r>
            <a:r>
              <a:rPr dirty="0" err="1">
                <a:latin typeface="+mn-lt"/>
              </a:rPr>
              <a:t>τί</a:t>
            </a:r>
            <a:r>
              <a:rPr dirty="0">
                <a:latin typeface="+mn-lt"/>
              </a:rPr>
              <a:t> </a:t>
            </a:r>
            <a:r>
              <a:rPr dirty="0" err="1">
                <a:latin typeface="+mn-lt"/>
              </a:rPr>
              <a:t>έχουν</a:t>
            </a:r>
            <a:r>
              <a:rPr dirty="0">
                <a:latin typeface="+mn-lt"/>
              </a:rPr>
              <a:t> α</a:t>
            </a:r>
            <a:r>
              <a:rPr dirty="0" err="1">
                <a:latin typeface="+mn-lt"/>
              </a:rPr>
              <a:t>νάγκη</a:t>
            </a:r>
            <a:r>
              <a:rPr dirty="0">
                <a:latin typeface="+mn-lt"/>
              </a:rPr>
              <a:t> απ</a:t>
            </a:r>
            <a:r>
              <a:rPr dirty="0" err="1">
                <a:latin typeface="+mn-lt"/>
              </a:rPr>
              <a:t>ό</a:t>
            </a:r>
            <a:r>
              <a:rPr dirty="0">
                <a:latin typeface="+mn-lt"/>
              </a:rPr>
              <a:t> </a:t>
            </a:r>
            <a:r>
              <a:rPr dirty="0" err="1">
                <a:latin typeface="+mn-lt"/>
              </a:rPr>
              <a:t>δι</a:t>
            </a:r>
            <a:r>
              <a:rPr dirty="0">
                <a:latin typeface="+mn-lt"/>
              </a:rPr>
              <a:t>α</a:t>
            </a:r>
            <a:r>
              <a:rPr dirty="0" err="1">
                <a:latin typeface="+mn-lt"/>
              </a:rPr>
              <a:t>ρθρωτικές</a:t>
            </a:r>
            <a:r>
              <a:rPr dirty="0">
                <a:latin typeface="+mn-lt"/>
              </a:rPr>
              <a:t> α</a:t>
            </a:r>
            <a:r>
              <a:rPr dirty="0" err="1">
                <a:latin typeface="+mn-lt"/>
              </a:rPr>
              <a:t>λλ</a:t>
            </a:r>
            <a:r>
              <a:rPr dirty="0">
                <a:latin typeface="+mn-lt"/>
              </a:rPr>
              <a:t>α</a:t>
            </a:r>
            <a:r>
              <a:rPr dirty="0" err="1">
                <a:latin typeface="+mn-lt"/>
              </a:rPr>
              <a:t>γές</a:t>
            </a:r>
            <a:endParaRPr dirty="0">
              <a:latin typeface="+mn-lt"/>
            </a:endParaRPr>
          </a:p>
          <a:p>
            <a:pPr>
              <a:spcBef>
                <a:spcPts val="2500"/>
              </a:spcBef>
              <a:defRPr sz="2400">
                <a:latin typeface="Cambria"/>
                <a:ea typeface="Cambria"/>
                <a:cs typeface="Cambria"/>
                <a:sym typeface="Cambria"/>
              </a:defRPr>
            </a:pPr>
            <a:r>
              <a:rPr dirty="0" err="1">
                <a:solidFill>
                  <a:srgbClr val="00FDFF"/>
                </a:solidFill>
                <a:latin typeface="+mn-lt"/>
              </a:rPr>
              <a:t>Αν</a:t>
            </a:r>
            <a:r>
              <a:rPr dirty="0">
                <a:solidFill>
                  <a:srgbClr val="00FDFF"/>
                </a:solidFill>
                <a:latin typeface="+mn-lt"/>
              </a:rPr>
              <a:t>απ</a:t>
            </a:r>
            <a:r>
              <a:rPr dirty="0" err="1">
                <a:solidFill>
                  <a:srgbClr val="00FDFF"/>
                </a:solidFill>
                <a:latin typeface="+mn-lt"/>
              </a:rPr>
              <a:t>τυγμένες</a:t>
            </a:r>
            <a:r>
              <a:rPr dirty="0">
                <a:solidFill>
                  <a:srgbClr val="00FDFF"/>
                </a:solidFill>
                <a:latin typeface="+mn-lt"/>
              </a:rPr>
              <a:t> </a:t>
            </a:r>
            <a:r>
              <a:rPr dirty="0" err="1">
                <a:solidFill>
                  <a:srgbClr val="00FDFF"/>
                </a:solidFill>
                <a:latin typeface="+mn-lt"/>
              </a:rPr>
              <a:t>χώρες</a:t>
            </a:r>
            <a:r>
              <a:rPr dirty="0">
                <a:solidFill>
                  <a:srgbClr val="00FDFF"/>
                </a:solidFill>
                <a:latin typeface="+mn-lt"/>
              </a:rPr>
              <a:t> “</a:t>
            </a:r>
            <a:r>
              <a:rPr dirty="0" err="1">
                <a:solidFill>
                  <a:srgbClr val="00FDFF"/>
                </a:solidFill>
                <a:latin typeface="+mn-lt"/>
              </a:rPr>
              <a:t>μεγέθυνση</a:t>
            </a:r>
            <a:r>
              <a:rPr dirty="0">
                <a:solidFill>
                  <a:srgbClr val="00FDFF"/>
                </a:solidFill>
                <a:latin typeface="+mn-lt"/>
              </a:rPr>
              <a:t>”</a:t>
            </a:r>
            <a:r>
              <a:rPr dirty="0">
                <a:latin typeface="+mn-lt"/>
              </a:rPr>
              <a:t> </a:t>
            </a:r>
            <a:r>
              <a:rPr dirty="0" err="1">
                <a:latin typeface="+mn-lt"/>
              </a:rPr>
              <a:t>γι</a:t>
            </a:r>
            <a:r>
              <a:rPr dirty="0">
                <a:latin typeface="+mn-lt"/>
              </a:rPr>
              <a:t>α</a:t>
            </a:r>
            <a:r>
              <a:rPr dirty="0" err="1">
                <a:latin typeface="+mn-lt"/>
              </a:rPr>
              <a:t>τί</a:t>
            </a:r>
            <a:r>
              <a:rPr dirty="0">
                <a:latin typeface="+mn-lt"/>
              </a:rPr>
              <a:t> </a:t>
            </a:r>
            <a:r>
              <a:rPr dirty="0" err="1">
                <a:latin typeface="+mn-lt"/>
              </a:rPr>
              <a:t>έχουν</a:t>
            </a:r>
            <a:r>
              <a:rPr dirty="0">
                <a:latin typeface="+mn-lt"/>
              </a:rPr>
              <a:t> </a:t>
            </a:r>
            <a:r>
              <a:rPr dirty="0" err="1">
                <a:latin typeface="+mn-lt"/>
              </a:rPr>
              <a:t>ήδη</a:t>
            </a:r>
            <a:r>
              <a:rPr dirty="0">
                <a:latin typeface="+mn-lt"/>
              </a:rPr>
              <a:t> </a:t>
            </a:r>
            <a:r>
              <a:rPr dirty="0" err="1">
                <a:latin typeface="+mn-lt"/>
              </a:rPr>
              <a:t>συντελεστεί</a:t>
            </a:r>
            <a:r>
              <a:rPr dirty="0">
                <a:latin typeface="+mn-lt"/>
              </a:rPr>
              <a:t> </a:t>
            </a:r>
            <a:r>
              <a:rPr dirty="0" err="1">
                <a:latin typeface="+mn-lt"/>
              </a:rPr>
              <a:t>δι</a:t>
            </a:r>
            <a:r>
              <a:rPr dirty="0">
                <a:latin typeface="+mn-lt"/>
              </a:rPr>
              <a:t>α</a:t>
            </a:r>
            <a:r>
              <a:rPr dirty="0" err="1">
                <a:latin typeface="+mn-lt"/>
              </a:rPr>
              <a:t>ρθρωτικές</a:t>
            </a:r>
            <a:r>
              <a:rPr dirty="0">
                <a:latin typeface="+mn-lt"/>
              </a:rPr>
              <a:t> α</a:t>
            </a:r>
            <a:r>
              <a:rPr dirty="0" err="1">
                <a:latin typeface="+mn-lt"/>
              </a:rPr>
              <a:t>λλ</a:t>
            </a:r>
            <a:r>
              <a:rPr dirty="0">
                <a:latin typeface="+mn-lt"/>
              </a:rPr>
              <a:t>α</a:t>
            </a:r>
            <a:r>
              <a:rPr dirty="0" err="1">
                <a:latin typeface="+mn-lt"/>
              </a:rPr>
              <a:t>γές</a:t>
            </a:r>
            <a:r>
              <a:rPr dirty="0">
                <a:latin typeface="+mn-lt"/>
              </a:rPr>
              <a:t>.</a:t>
            </a:r>
          </a:p>
        </p:txBody>
      </p:sp>
    </p:spTree>
  </p:cSld>
  <p:clrMapOvr>
    <a:masterClrMapping/>
  </p:clrMapOvr>
  <mc:AlternateContent xmlns:mc="http://schemas.openxmlformats.org/markup-compatibility/2006" xmlns:p14="http://schemas.microsoft.com/office/powerpoint/2010/main">
    <mc:Choice Requires="p14">
      <p:transition spd="slow" p14:dur="899">
        <p:pull dir="rd"/>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Σημαίνει την ανοδική φάση ενός οικονομικού κύκλου."/>
          <p:cNvSpPr txBox="1">
            <a:spLocks noGrp="1"/>
          </p:cNvSpPr>
          <p:nvPr>
            <p:ph type="body" sz="quarter" idx="1"/>
          </p:nvPr>
        </p:nvSpPr>
        <p:spPr>
          <a:xfrm>
            <a:off x="142875" y="1232296"/>
            <a:ext cx="9018985" cy="1062634"/>
          </a:xfrm>
          <a:prstGeom prst="rect">
            <a:avLst/>
          </a:prstGeom>
        </p:spPr>
        <p:txBody>
          <a:bodyPr/>
          <a:lstStyle>
            <a:lvl1pPr marL="0" indent="317500">
              <a:buSzTx/>
              <a:buNone/>
              <a:defRPr sz="2400">
                <a:latin typeface="Cambria"/>
                <a:ea typeface="Cambria"/>
                <a:cs typeface="Cambria"/>
                <a:sym typeface="Cambria"/>
              </a:defRPr>
            </a:lvl1pPr>
          </a:lstStyle>
          <a:p>
            <a:r>
              <a:rPr>
                <a:latin typeface="+mn-lt"/>
              </a:rPr>
              <a:t>Σημαίνει την ανοδική φάση ενός οικονομικού κύκλου.</a:t>
            </a:r>
          </a:p>
        </p:txBody>
      </p:sp>
      <p:sp>
        <p:nvSpPr>
          <p:cNvPr id="69" name="Οικονομική Επέκταση"/>
          <p:cNvSpPr/>
          <p:nvPr/>
        </p:nvSpPr>
        <p:spPr>
          <a:xfrm>
            <a:off x="2786062" y="187523"/>
            <a:ext cx="3562946" cy="892970"/>
          </a:xfrm>
          <a:prstGeom prst="roundRect">
            <a:avLst>
              <a:gd name="adj" fmla="val 21333"/>
            </a:avLst>
          </a:prstGeom>
          <a:gradFill>
            <a:gsLst>
              <a:gs pos="0">
                <a:srgbClr val="FF9300"/>
              </a:gs>
              <a:gs pos="100000">
                <a:srgbClr val="FFFB00"/>
              </a:gs>
            </a:gsLst>
            <a:lin ang="239999"/>
          </a:gradFill>
          <a:ln w="12700">
            <a:miter lim="400000"/>
          </a:ln>
          <a:effectLst>
            <a:outerShdw blurRad="88900" dist="508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marL="0" marR="0" algn="ctr" defTabSz="584200">
              <a:defRPr b="1">
                <a:effectLst>
                  <a:outerShdw blurRad="38100" dist="12700" dir="5400000" rotWithShape="0">
                    <a:srgbClr val="000000">
                      <a:alpha val="50000"/>
                    </a:srgbClr>
                  </a:outerShdw>
                </a:effectLst>
                <a:uFillTx/>
                <a:latin typeface="Cambria"/>
                <a:ea typeface="Cambria"/>
                <a:cs typeface="Cambria"/>
                <a:sym typeface="Cambria"/>
              </a:defRPr>
            </a:lvl1pPr>
          </a:lstStyle>
          <a:p>
            <a:r>
              <a:rPr>
                <a:latin typeface="+mn-lt"/>
              </a:rPr>
              <a:t>Οικονομική Επέκταση</a:t>
            </a:r>
          </a:p>
        </p:txBody>
      </p:sp>
      <p:sp>
        <p:nvSpPr>
          <p:cNvPr id="70" name="Οικονομική Πρόοδος"/>
          <p:cNvSpPr/>
          <p:nvPr/>
        </p:nvSpPr>
        <p:spPr>
          <a:xfrm>
            <a:off x="2786062" y="2384226"/>
            <a:ext cx="3562946" cy="892970"/>
          </a:xfrm>
          <a:prstGeom prst="roundRect">
            <a:avLst>
              <a:gd name="adj" fmla="val 21333"/>
            </a:avLst>
          </a:prstGeom>
          <a:gradFill>
            <a:gsLst>
              <a:gs pos="0">
                <a:srgbClr val="FF9300"/>
              </a:gs>
              <a:gs pos="100000">
                <a:srgbClr val="FFFB00"/>
              </a:gs>
            </a:gsLst>
            <a:lin ang="239999"/>
          </a:gradFill>
          <a:ln w="12700">
            <a:miter lim="400000"/>
          </a:ln>
          <a:effectLst>
            <a:outerShdw blurRad="88900" dist="508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marL="0" marR="0" algn="ctr" defTabSz="584200">
              <a:defRPr b="1">
                <a:effectLst>
                  <a:outerShdw blurRad="38100" dist="12700" dir="5400000" rotWithShape="0">
                    <a:srgbClr val="000000">
                      <a:alpha val="50000"/>
                    </a:srgbClr>
                  </a:outerShdw>
                </a:effectLst>
                <a:uFillTx/>
                <a:latin typeface="Cambria"/>
                <a:ea typeface="Cambria"/>
                <a:cs typeface="Cambria"/>
                <a:sym typeface="Cambria"/>
              </a:defRPr>
            </a:lvl1pPr>
          </a:lstStyle>
          <a:p>
            <a:r>
              <a:rPr>
                <a:latin typeface="+mn-lt"/>
              </a:rPr>
              <a:t>Οικονομική Πρόοδος</a:t>
            </a:r>
          </a:p>
        </p:txBody>
      </p:sp>
      <p:sp>
        <p:nvSpPr>
          <p:cNvPr id="71" name="Ποιοτική σημασία παρά ποσοτική χωρίς να εκφράζει κάτι συγκεκριμένο."/>
          <p:cNvSpPr txBox="1"/>
          <p:nvPr/>
        </p:nvSpPr>
        <p:spPr>
          <a:xfrm>
            <a:off x="142875" y="3420070"/>
            <a:ext cx="9018985" cy="10626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normAutofit/>
          </a:bodyPr>
          <a:lstStyle>
            <a:lvl1pPr marL="0" marR="0" algn="l" defTabSz="584200">
              <a:spcBef>
                <a:spcPts val="2400"/>
              </a:spcBef>
              <a:defRPr>
                <a:solidFill>
                  <a:srgbClr val="FFFFFF"/>
                </a:solidFill>
                <a:uFillTx/>
                <a:latin typeface="Cambria"/>
                <a:ea typeface="Cambria"/>
                <a:cs typeface="Cambria"/>
                <a:sym typeface="Cambria"/>
              </a:defRPr>
            </a:lvl1pPr>
          </a:lstStyle>
          <a:p>
            <a:r>
              <a:rPr>
                <a:latin typeface="+mn-lt"/>
              </a:rPr>
              <a:t>Ποιοτική σημασία παρά ποσοτική χωρίς να εκφράζει κάτι συγκεκριμένο.</a:t>
            </a:r>
          </a:p>
        </p:txBody>
      </p:sp>
      <p:sp>
        <p:nvSpPr>
          <p:cNvPr id="72" name="Οικονομική Εξέλιξη"/>
          <p:cNvSpPr/>
          <p:nvPr/>
        </p:nvSpPr>
        <p:spPr>
          <a:xfrm>
            <a:off x="2786062" y="4607718"/>
            <a:ext cx="3562946" cy="892970"/>
          </a:xfrm>
          <a:prstGeom prst="roundRect">
            <a:avLst>
              <a:gd name="adj" fmla="val 21333"/>
            </a:avLst>
          </a:prstGeom>
          <a:gradFill>
            <a:gsLst>
              <a:gs pos="0">
                <a:srgbClr val="FF9300"/>
              </a:gs>
              <a:gs pos="100000">
                <a:srgbClr val="FFFB00"/>
              </a:gs>
            </a:gsLst>
            <a:lin ang="239999"/>
          </a:gradFill>
          <a:ln w="12700">
            <a:miter lim="400000"/>
          </a:ln>
          <a:effectLst>
            <a:outerShdw blurRad="88900" dist="508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marL="0" marR="0" algn="ctr" defTabSz="584200">
              <a:defRPr b="1">
                <a:effectLst>
                  <a:outerShdw blurRad="38100" dist="12700" dir="5400000" rotWithShape="0">
                    <a:srgbClr val="000000">
                      <a:alpha val="50000"/>
                    </a:srgbClr>
                  </a:outerShdw>
                </a:effectLst>
                <a:uFillTx/>
                <a:latin typeface="Cambria"/>
                <a:ea typeface="Cambria"/>
                <a:cs typeface="Cambria"/>
                <a:sym typeface="Cambria"/>
              </a:defRPr>
            </a:lvl1pPr>
          </a:lstStyle>
          <a:p>
            <a:r>
              <a:rPr>
                <a:latin typeface="+mn-lt"/>
              </a:rPr>
              <a:t>Οικονομική Εξέλιξη</a:t>
            </a:r>
          </a:p>
        </p:txBody>
      </p:sp>
      <p:sp>
        <p:nvSpPr>
          <p:cNvPr id="73" name="Διαχρονική μεταβολή των οικονομικών μεγεθών θετικά ή αρνητικά (θετική=αναπτυσσόμενη οικονομία)."/>
          <p:cNvSpPr txBox="1"/>
          <p:nvPr/>
        </p:nvSpPr>
        <p:spPr>
          <a:xfrm>
            <a:off x="71437" y="5643562"/>
            <a:ext cx="9161860" cy="10626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normAutofit/>
          </a:bodyPr>
          <a:lstStyle/>
          <a:p>
            <a:pPr marL="0" marR="0" algn="l" defTabSz="584200">
              <a:spcBef>
                <a:spcPts val="2400"/>
              </a:spcBef>
              <a:defRPr>
                <a:solidFill>
                  <a:srgbClr val="FFFFFF"/>
                </a:solidFill>
                <a:uFillTx/>
                <a:latin typeface="Cambria"/>
                <a:ea typeface="Cambria"/>
                <a:cs typeface="Cambria"/>
                <a:sym typeface="Cambria"/>
              </a:defRPr>
            </a:pPr>
            <a:r>
              <a:rPr u="sng">
                <a:latin typeface="+mn-lt"/>
              </a:rPr>
              <a:t>Διαχρονική μεταβολή</a:t>
            </a:r>
            <a:r>
              <a:rPr>
                <a:latin typeface="+mn-lt"/>
              </a:rPr>
              <a:t> των οικονομικών μεγεθών θετικά ή αρνητικά (θετική=αναπτυσσόμενη οικονομία).</a:t>
            </a: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a14="http://schemas.microsoft.com/office/drawing/2010/main" xmlns:m="http://schemas.openxmlformats.org/officeDocument/2006/math"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ΜΟΡΦΕΣ ΟΙΚΟΝΟΜΙΑΣ"/>
          <p:cNvSpPr txBox="1">
            <a:spLocks noGrp="1"/>
          </p:cNvSpPr>
          <p:nvPr>
            <p:ph type="title"/>
          </p:nvPr>
        </p:nvSpPr>
        <p:spPr>
          <a:xfrm>
            <a:off x="80367" y="44648"/>
            <a:ext cx="9018985" cy="669727"/>
          </a:xfrm>
          <a:prstGeom prst="rect">
            <a:avLst/>
          </a:prstGeom>
        </p:spPr>
        <p:txBody>
          <a:bodyPr/>
          <a:lstStyle>
            <a:lvl1pPr>
              <a:defRPr sz="3200" b="1">
                <a:solidFill>
                  <a:srgbClr val="FFFB00"/>
                </a:solidFill>
                <a:latin typeface="Cambria"/>
                <a:ea typeface="Cambria"/>
                <a:cs typeface="Cambria"/>
                <a:sym typeface="Cambria"/>
              </a:defRPr>
            </a:lvl1pPr>
          </a:lstStyle>
          <a:p>
            <a:r>
              <a:rPr>
                <a:latin typeface="+mn-lt"/>
              </a:rPr>
              <a:t>ΜΟΡΦΕΣ ΟΙΚΟΝΟΜΙΑΣ</a:t>
            </a:r>
          </a:p>
        </p:txBody>
      </p:sp>
      <p:sp>
        <p:nvSpPr>
          <p:cNvPr id="76" name="Υπανάπτυκτη"/>
          <p:cNvSpPr/>
          <p:nvPr/>
        </p:nvSpPr>
        <p:spPr>
          <a:xfrm>
            <a:off x="375046" y="973335"/>
            <a:ext cx="2277072" cy="419697"/>
          </a:xfrm>
          <a:prstGeom prst="rect">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marL="0" marR="0" algn="ctr" defTabSz="584200">
              <a:defRPr sz="2000">
                <a:effectLst>
                  <a:outerShdw blurRad="38100" dist="12700" dir="5400000" rotWithShape="0">
                    <a:srgbClr val="000000">
                      <a:alpha val="50000"/>
                    </a:srgbClr>
                  </a:outerShdw>
                </a:effectLst>
                <a:uFillTx/>
                <a:latin typeface="Cambria"/>
                <a:ea typeface="Cambria"/>
                <a:cs typeface="Cambria"/>
                <a:sym typeface="Cambria"/>
              </a:defRPr>
            </a:lvl1pPr>
          </a:lstStyle>
          <a:p>
            <a:r>
              <a:rPr>
                <a:latin typeface="+mn-lt"/>
              </a:rPr>
              <a:t>Υπανάπτυκτη</a:t>
            </a:r>
          </a:p>
        </p:txBody>
      </p:sp>
      <p:sp>
        <p:nvSpPr>
          <p:cNvPr id="77" name="Δεν πρέπει να ταυτίζεται με μία φτωχή οικονομία.…"/>
          <p:cNvSpPr txBox="1">
            <a:spLocks noGrp="1"/>
          </p:cNvSpPr>
          <p:nvPr>
            <p:ph type="body" sz="half" idx="1"/>
          </p:nvPr>
        </p:nvSpPr>
        <p:spPr>
          <a:xfrm>
            <a:off x="80367" y="1607343"/>
            <a:ext cx="9018985" cy="2080618"/>
          </a:xfrm>
          <a:prstGeom prst="rect">
            <a:avLst/>
          </a:prstGeom>
        </p:spPr>
        <p:txBody>
          <a:bodyPr>
            <a:normAutofit lnSpcReduction="10000"/>
          </a:bodyPr>
          <a:lstStyle/>
          <a:p>
            <a:pPr marL="340190" indent="-240622" defTabSz="572516">
              <a:buClr>
                <a:srgbClr val="FFFB00"/>
              </a:buClr>
              <a:buSzPct val="65000"/>
              <a:buFont typeface="Zapf Dingbats"/>
              <a:buChar char="✴"/>
              <a:defRPr sz="2352">
                <a:latin typeface="Cambria"/>
                <a:ea typeface="Cambria"/>
                <a:cs typeface="Cambria"/>
                <a:sym typeface="Cambria"/>
              </a:defRPr>
            </a:pPr>
            <a:r>
              <a:rPr>
                <a:latin typeface="+mn-lt"/>
              </a:rPr>
              <a:t>Δεν πρέπει να ταυτίζεται με μία φτωχή οικονομία.</a:t>
            </a:r>
          </a:p>
          <a:p>
            <a:pPr marL="340190" indent="-240622" defTabSz="572516">
              <a:buClr>
                <a:srgbClr val="FFFB00"/>
              </a:buClr>
              <a:buSzPct val="65000"/>
              <a:buFont typeface="Zapf Dingbats"/>
              <a:buChar char="✴"/>
              <a:defRPr sz="2352">
                <a:latin typeface="Cambria"/>
                <a:ea typeface="Cambria"/>
                <a:cs typeface="Cambria"/>
                <a:sym typeface="Cambria"/>
              </a:defRPr>
            </a:pPr>
            <a:r>
              <a:rPr>
                <a:latin typeface="+mn-lt"/>
              </a:rPr>
              <a:t>θεωρητικά πραγματοποιείται χαμηλό οικονομικό μέγεθος σε σχέση με τις υφιστάμενες πραγματικές δυνατότητες</a:t>
            </a:r>
          </a:p>
          <a:p>
            <a:pPr marL="340190" indent="-240622" defTabSz="572516">
              <a:buClr>
                <a:srgbClr val="FFFB00"/>
              </a:buClr>
              <a:buSzPct val="65000"/>
              <a:buFont typeface="Zapf Dingbats"/>
              <a:buChar char="✴"/>
              <a:defRPr sz="2352">
                <a:latin typeface="Cambria"/>
                <a:ea typeface="Cambria"/>
                <a:cs typeface="Cambria"/>
                <a:sym typeface="Cambria"/>
              </a:defRPr>
            </a:pPr>
            <a:r>
              <a:rPr>
                <a:latin typeface="+mn-lt"/>
              </a:rPr>
              <a:t>Αν και είναι δυνατή η ανάπτυξη εντούτοις είναι ατελής</a:t>
            </a:r>
          </a:p>
        </p:txBody>
      </p:sp>
      <p:sp>
        <p:nvSpPr>
          <p:cNvPr id="78" name="Αναπτυσσόμενη"/>
          <p:cNvSpPr/>
          <p:nvPr/>
        </p:nvSpPr>
        <p:spPr>
          <a:xfrm>
            <a:off x="339328" y="3929062"/>
            <a:ext cx="2277071" cy="419696"/>
          </a:xfrm>
          <a:prstGeom prst="rect">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marL="0" marR="0" algn="ctr" defTabSz="584200">
              <a:defRPr sz="2000">
                <a:effectLst>
                  <a:outerShdw blurRad="38100" dist="12700" dir="5400000" rotWithShape="0">
                    <a:srgbClr val="000000">
                      <a:alpha val="50000"/>
                    </a:srgbClr>
                  </a:outerShdw>
                </a:effectLst>
                <a:uFillTx/>
                <a:latin typeface="Cambria"/>
                <a:ea typeface="Cambria"/>
                <a:cs typeface="Cambria"/>
                <a:sym typeface="Cambria"/>
              </a:defRPr>
            </a:lvl1pPr>
          </a:lstStyle>
          <a:p>
            <a:r>
              <a:rPr>
                <a:latin typeface="+mn-lt"/>
              </a:rPr>
              <a:t>Αναπτυσσόμενη</a:t>
            </a:r>
          </a:p>
        </p:txBody>
      </p:sp>
      <p:sp>
        <p:nvSpPr>
          <p:cNvPr id="79" name="Συνεχώς μεταβάλλεται και μεταβαίνει σε υψηλότερα επίπεδα εισοδήματος.…"/>
          <p:cNvSpPr txBox="1"/>
          <p:nvPr/>
        </p:nvSpPr>
        <p:spPr>
          <a:xfrm>
            <a:off x="26789" y="4688085"/>
            <a:ext cx="9170790" cy="1964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normAutofit fontScale="92500" lnSpcReduction="10000"/>
          </a:bodyPr>
          <a:lstStyle/>
          <a:p>
            <a:pPr marL="215730" marR="0" indent="-116162" algn="l" defTabSz="572516">
              <a:lnSpc>
                <a:spcPct val="170000"/>
              </a:lnSpc>
              <a:spcBef>
                <a:spcPts val="2700"/>
              </a:spcBef>
              <a:buClr>
                <a:srgbClr val="FFFB00"/>
              </a:buClr>
              <a:buSzPct val="65000"/>
              <a:buFont typeface="Zapf Dingbats"/>
              <a:buChar char="✴"/>
              <a:defRPr sz="2352">
                <a:solidFill>
                  <a:srgbClr val="FFFFFF"/>
                </a:solidFill>
                <a:uFillTx/>
                <a:latin typeface="Cambria"/>
                <a:ea typeface="Cambria"/>
                <a:cs typeface="Cambria"/>
                <a:sym typeface="Cambria"/>
              </a:defRPr>
            </a:pPr>
            <a:r>
              <a:rPr>
                <a:latin typeface="+mn-lt"/>
              </a:rPr>
              <a:t>Συνεχώς μεταβάλλεται και μεταβαίνει σε υψηλότερα επίπεδα εισοδήματος.</a:t>
            </a:r>
          </a:p>
          <a:p>
            <a:pPr marL="215730" marR="0" indent="-116162" algn="l" defTabSz="572516">
              <a:lnSpc>
                <a:spcPct val="170000"/>
              </a:lnSpc>
              <a:spcBef>
                <a:spcPts val="2700"/>
              </a:spcBef>
              <a:buClr>
                <a:srgbClr val="FFFB00"/>
              </a:buClr>
              <a:buSzPct val="65000"/>
              <a:buFont typeface="Zapf Dingbats"/>
              <a:buChar char="✴"/>
              <a:defRPr sz="2352">
                <a:solidFill>
                  <a:srgbClr val="FFFFFF"/>
                </a:solidFill>
                <a:uFillTx/>
                <a:latin typeface="Cambria"/>
                <a:ea typeface="Cambria"/>
                <a:cs typeface="Cambria"/>
                <a:sym typeface="Cambria"/>
              </a:defRPr>
            </a:pPr>
            <a:r>
              <a:rPr>
                <a:latin typeface="+mn-lt"/>
              </a:rPr>
              <a:t>Έχει περισσότερα περιθώρια ανόδου.</a:t>
            </a: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a14="http://schemas.microsoft.com/office/drawing/2010/main" xmlns:m="http://schemas.openxmlformats.org/officeDocument/2006/math"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Αναπτυγμένη"/>
          <p:cNvSpPr/>
          <p:nvPr/>
        </p:nvSpPr>
        <p:spPr>
          <a:xfrm>
            <a:off x="357187" y="285750"/>
            <a:ext cx="2277071" cy="419696"/>
          </a:xfrm>
          <a:prstGeom prst="rect">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marL="0" marR="0" algn="ctr" defTabSz="584200">
              <a:defRPr sz="2000">
                <a:effectLst>
                  <a:outerShdw blurRad="38100" dist="12700" dir="5400000" rotWithShape="0">
                    <a:srgbClr val="000000">
                      <a:alpha val="50000"/>
                    </a:srgbClr>
                  </a:outerShdw>
                </a:effectLst>
                <a:uFillTx/>
                <a:latin typeface="Cambria"/>
                <a:ea typeface="Cambria"/>
                <a:cs typeface="Cambria"/>
                <a:sym typeface="Cambria"/>
              </a:defRPr>
            </a:lvl1pPr>
          </a:lstStyle>
          <a:p>
            <a:r>
              <a:rPr>
                <a:latin typeface="+mn-lt"/>
              </a:rPr>
              <a:t>Αναπτυγμένη</a:t>
            </a:r>
          </a:p>
        </p:txBody>
      </p:sp>
      <p:sp>
        <p:nvSpPr>
          <p:cNvPr id="82" name="Πλούσια οικονομία-υψηλοί δείκτες οικονομικών μεγεθών…"/>
          <p:cNvSpPr txBox="1">
            <a:spLocks noGrp="1"/>
          </p:cNvSpPr>
          <p:nvPr>
            <p:ph type="body" sz="half" idx="1"/>
          </p:nvPr>
        </p:nvSpPr>
        <p:spPr>
          <a:xfrm>
            <a:off x="8929" y="919757"/>
            <a:ext cx="9126142" cy="1964533"/>
          </a:xfrm>
          <a:prstGeom prst="rect">
            <a:avLst/>
          </a:prstGeom>
        </p:spPr>
        <p:txBody>
          <a:bodyPr/>
          <a:lstStyle/>
          <a:p>
            <a:pPr marL="647700" indent="-330200">
              <a:buClr>
                <a:srgbClr val="FFFB00"/>
              </a:buClr>
              <a:buSzPct val="125000"/>
              <a:buFont typeface="Zapf Dingbats"/>
              <a:buChar char="✴"/>
              <a:defRPr sz="2000">
                <a:latin typeface="Cambria"/>
                <a:ea typeface="Cambria"/>
                <a:cs typeface="Cambria"/>
                <a:sym typeface="Cambria"/>
              </a:defRPr>
            </a:pPr>
            <a:r>
              <a:rPr>
                <a:latin typeface="+mn-lt"/>
              </a:rPr>
              <a:t>Πλούσια οικονομία-υψηλοί δείκτες οικονομικών μεγεθών</a:t>
            </a:r>
          </a:p>
          <a:p>
            <a:pPr marL="647700" indent="-330200">
              <a:buClr>
                <a:srgbClr val="FFFB00"/>
              </a:buClr>
              <a:buSzPct val="125000"/>
              <a:buFont typeface="Zapf Dingbats"/>
              <a:buChar char="✴"/>
              <a:defRPr sz="2000">
                <a:latin typeface="Cambria"/>
                <a:ea typeface="Cambria"/>
                <a:cs typeface="Cambria"/>
                <a:sym typeface="Cambria"/>
              </a:defRPr>
            </a:pPr>
            <a:r>
              <a:rPr>
                <a:latin typeface="+mn-lt"/>
              </a:rPr>
              <a:t>Εξασφαλίζει υψηλό βιοτικό επίπεδο </a:t>
            </a:r>
          </a:p>
          <a:p>
            <a:pPr marL="647700" indent="-330200">
              <a:buClr>
                <a:srgbClr val="FFFB00"/>
              </a:buClr>
              <a:buSzPct val="125000"/>
              <a:buFont typeface="Zapf Dingbats"/>
              <a:buChar char="✴"/>
              <a:defRPr sz="2000">
                <a:latin typeface="Cambria"/>
                <a:ea typeface="Cambria"/>
                <a:cs typeface="Cambria"/>
                <a:sym typeface="Cambria"/>
              </a:defRPr>
            </a:pPr>
            <a:r>
              <a:rPr>
                <a:latin typeface="+mn-lt"/>
              </a:rPr>
              <a:t>Άφθονα και ποιοτικώς ανώτερα αγαθά και υπηρεσίες σε σύγκριση με τις προηγούμενες οικονομίες.</a:t>
            </a:r>
          </a:p>
        </p:txBody>
      </p:sp>
      <p:sp>
        <p:nvSpPr>
          <p:cNvPr id="83" name="Ώριμη"/>
          <p:cNvSpPr/>
          <p:nvPr/>
        </p:nvSpPr>
        <p:spPr>
          <a:xfrm>
            <a:off x="357187" y="2973585"/>
            <a:ext cx="2277071" cy="419697"/>
          </a:xfrm>
          <a:prstGeom prst="rect">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marL="0" marR="0" algn="ctr" defTabSz="584200">
              <a:defRPr sz="2000">
                <a:effectLst>
                  <a:outerShdw blurRad="38100" dist="12700" dir="5400000" rotWithShape="0">
                    <a:srgbClr val="000000">
                      <a:alpha val="50000"/>
                    </a:srgbClr>
                  </a:outerShdw>
                </a:effectLst>
                <a:uFillTx/>
                <a:latin typeface="Cambria"/>
                <a:ea typeface="Cambria"/>
                <a:cs typeface="Cambria"/>
                <a:sym typeface="Cambria"/>
              </a:defRPr>
            </a:lvl1pPr>
          </a:lstStyle>
          <a:p>
            <a:r>
              <a:rPr>
                <a:latin typeface="+mn-lt"/>
              </a:rPr>
              <a:t>Ώριμη</a:t>
            </a:r>
          </a:p>
        </p:txBody>
      </p:sp>
      <p:sp>
        <p:nvSpPr>
          <p:cNvPr id="84" name="Οικονομία που έχει περάσει τη φάση της επιτάχυνσης της ανάπτυξης και είναι στη φάση διατήρησης και σταθεροποίησης"/>
          <p:cNvSpPr txBox="1"/>
          <p:nvPr/>
        </p:nvSpPr>
        <p:spPr>
          <a:xfrm>
            <a:off x="62507" y="3607593"/>
            <a:ext cx="9081493" cy="1312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normAutofit/>
          </a:bodyPr>
          <a:lstStyle>
            <a:lvl1pPr marL="330200" marR="0" indent="-330200" algn="l" defTabSz="584200">
              <a:lnSpc>
                <a:spcPct val="190000"/>
              </a:lnSpc>
              <a:spcBef>
                <a:spcPts val="3200"/>
              </a:spcBef>
              <a:buClr>
                <a:srgbClr val="FFFB00"/>
              </a:buClr>
              <a:buSzPct val="125000"/>
              <a:buFont typeface="Zapf Dingbats"/>
              <a:buChar char="✴"/>
              <a:defRPr sz="2000">
                <a:solidFill>
                  <a:srgbClr val="FFFFFF"/>
                </a:solidFill>
                <a:uFillTx/>
                <a:latin typeface="Cambria"/>
                <a:ea typeface="Cambria"/>
                <a:cs typeface="Cambria"/>
                <a:sym typeface="Cambria"/>
              </a:defRPr>
            </a:lvl1pPr>
          </a:lstStyle>
          <a:p>
            <a:r>
              <a:rPr>
                <a:latin typeface="+mn-lt"/>
              </a:rPr>
              <a:t>Οικονομία που έχει περάσει τη φάση της επιτάχυνσης της ανάπτυξης και είναι στη φάση διατήρησης και σταθεροποίησης</a:t>
            </a:r>
          </a:p>
        </p:txBody>
      </p:sp>
      <p:sp>
        <p:nvSpPr>
          <p:cNvPr id="85" name="Οικονομική οπισθοδρόμηση"/>
          <p:cNvSpPr/>
          <p:nvPr/>
        </p:nvSpPr>
        <p:spPr>
          <a:xfrm>
            <a:off x="250031" y="4920257"/>
            <a:ext cx="4170165" cy="544712"/>
          </a:xfrm>
          <a:prstGeom prst="rect">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lstStyle>
            <a:lvl1pPr marL="0" marR="0" algn="ctr" defTabSz="584200">
              <a:defRPr sz="2000">
                <a:effectLst>
                  <a:outerShdw blurRad="38100" dist="12700" dir="5400000" rotWithShape="0">
                    <a:srgbClr val="000000">
                      <a:alpha val="50000"/>
                    </a:srgbClr>
                  </a:outerShdw>
                </a:effectLst>
                <a:uFillTx/>
                <a:latin typeface="Cambria"/>
                <a:ea typeface="Cambria"/>
                <a:cs typeface="Cambria"/>
                <a:sym typeface="Cambria"/>
              </a:defRPr>
            </a:lvl1pPr>
          </a:lstStyle>
          <a:p>
            <a:r>
              <a:rPr>
                <a:latin typeface="+mn-lt"/>
              </a:rPr>
              <a:t>Οικονομική οπισθοδρόμηση</a:t>
            </a:r>
          </a:p>
        </p:txBody>
      </p:sp>
      <p:sp>
        <p:nvSpPr>
          <p:cNvPr id="86" name="Οικονομία με χαμηλό μέσο κατα κεφαλήν εισόδημα-παραδοσιακές πρακτικές και αναποτελεσματική λειτουργία οικονομικών μονάδων = χειροτερεύει σε ορισμένο χρονικό διάστημα."/>
          <p:cNvSpPr txBox="1"/>
          <p:nvPr/>
        </p:nvSpPr>
        <p:spPr>
          <a:xfrm>
            <a:off x="62507" y="5420320"/>
            <a:ext cx="9018986" cy="1401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nchor="ctr">
            <a:normAutofit/>
          </a:bodyPr>
          <a:lstStyle/>
          <a:p>
            <a:pPr marL="330200" marR="0" indent="-330200" algn="l" defTabSz="584200">
              <a:lnSpc>
                <a:spcPct val="130000"/>
              </a:lnSpc>
              <a:spcBef>
                <a:spcPts val="3200"/>
              </a:spcBef>
              <a:buClr>
                <a:srgbClr val="FFFB00"/>
              </a:buClr>
              <a:buSzPct val="125000"/>
              <a:buFont typeface="Zapf Dingbats"/>
              <a:buChar char="✴"/>
              <a:defRPr sz="2000">
                <a:solidFill>
                  <a:srgbClr val="FFFFFF"/>
                </a:solidFill>
                <a:uFillTx/>
                <a:latin typeface="Cambria"/>
                <a:ea typeface="Cambria"/>
                <a:cs typeface="Cambria"/>
                <a:sym typeface="Cambria"/>
              </a:defRPr>
            </a:pPr>
            <a:r>
              <a:rPr>
                <a:latin typeface="+mn-lt"/>
              </a:rPr>
              <a:t>Οικονομία με χαμηλό μέσο κατα κεφαλήν εισόδημα-παραδοσιακές πρακτικές και αναποτελεσματική λειτουργία οικονομικών μονάδων </a:t>
            </a:r>
            <a:r>
              <a:rPr b="1">
                <a:solidFill>
                  <a:srgbClr val="00F900"/>
                </a:solidFill>
                <a:latin typeface="+mn-lt"/>
              </a:rPr>
              <a:t>=</a:t>
            </a:r>
            <a:r>
              <a:rPr>
                <a:latin typeface="+mn-lt"/>
              </a:rPr>
              <a:t> χειροτερεύει σε ορισμένο χρονικό διάστημα.</a:t>
            </a:r>
          </a:p>
        </p:txBody>
      </p:sp>
    </p:spTree>
  </p:cSld>
  <p:clrMapOvr>
    <a:masterClrMapping/>
  </p:clrMapOvr>
  <mc:AlternateContent xmlns:mc="http://schemas.openxmlformats.org/markup-compatibility/2006" xmlns:p14="http://schemas.microsoft.com/office/powerpoint/2010/main">
    <mc:Choice Requires="p14">
      <p:transition spd="med">
        <p:pull dir="r"/>
      </p:transition>
    </mc:Choice>
    <mc:Fallback xmlns:a14="http://schemas.microsoft.com/office/drawing/2010/main" xmlns:m="http://schemas.openxmlformats.org/officeDocument/2006/math"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6499" y="282996"/>
            <a:ext cx="8161699" cy="1097279"/>
          </a:xfrm>
        </p:spPr>
        <p:txBody>
          <a:bodyPr anchor="ctr"/>
          <a:lstStyle/>
          <a:p>
            <a:r>
              <a:rPr lang="el-GR" altLang="en-US" sz="2000" dirty="0">
                <a:cs typeface="Times New Roman" panose="02020603050405020304" pitchFamily="18" charset="0"/>
              </a:rPr>
              <a:t>Κατά κεφαλήν</a:t>
            </a:r>
            <a:r>
              <a:rPr lang="en-US" altLang="en-US" sz="2000" dirty="0">
                <a:cs typeface="Times New Roman" panose="02020603050405020304" pitchFamily="18" charset="0"/>
              </a:rPr>
              <a:t> </a:t>
            </a:r>
            <a:r>
              <a:rPr lang="el-GR" altLang="en-US" sz="2000" dirty="0">
                <a:cs typeface="Times New Roman" panose="02020603050405020304" pitchFamily="18" charset="0"/>
              </a:rPr>
              <a:t>Ακαθάριστο Εγχώριο</a:t>
            </a:r>
            <a:r>
              <a:rPr lang="en-US" altLang="en-US" sz="2000" dirty="0">
                <a:cs typeface="Times New Roman" panose="02020603050405020304" pitchFamily="18" charset="0"/>
              </a:rPr>
              <a:t> </a:t>
            </a:r>
            <a:r>
              <a:rPr lang="el-GR" altLang="en-US" sz="2000" dirty="0">
                <a:cs typeface="Times New Roman" panose="02020603050405020304" pitchFamily="18" charset="0"/>
              </a:rPr>
              <a:t>Προϊόν, 2019 (δολάρια,</a:t>
            </a:r>
            <a:r>
              <a:rPr lang="en-US" altLang="en-US" sz="2000" dirty="0">
                <a:cs typeface="Times New Roman" panose="02020603050405020304" pitchFamily="18" charset="0"/>
              </a:rPr>
              <a:t> </a:t>
            </a:r>
            <a:r>
              <a:rPr lang="el-GR" altLang="en-US" sz="2000" dirty="0">
                <a:cs typeface="Times New Roman" panose="02020603050405020304" pitchFamily="18" charset="0"/>
              </a:rPr>
              <a:t>προσαρμοσμένα ως προς τις διαφορές στα επίπεδα τιμών)</a:t>
            </a:r>
            <a:endParaRPr lang="en-IN" sz="2000" dirty="0">
              <a:cs typeface="Times New Roman" panose="02020603050405020304" pitchFamily="18"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370020039"/>
              </p:ext>
            </p:extLst>
          </p:nvPr>
        </p:nvGraphicFramePr>
        <p:xfrm>
          <a:off x="914400" y="1927871"/>
          <a:ext cx="8229600" cy="2773680"/>
        </p:xfrm>
        <a:graphic>
          <a:graphicData uri="http://schemas.openxmlformats.org/drawingml/2006/table">
            <a:tbl>
              <a:tblPr firstCol="1" bandRow="1">
                <a:tableStyleId>{2D5ABB26-0587-4C30-8999-92F81FD0307C}</a:tableStyleId>
              </a:tblPr>
              <a:tblGrid>
                <a:gridCol w="4114800">
                  <a:extLst>
                    <a:ext uri="{9D8B030D-6E8A-4147-A177-3AD203B41FA5}">
                      <a16:colId xmlns:a16="http://schemas.microsoft.com/office/drawing/2014/main" val="270111687"/>
                    </a:ext>
                  </a:extLst>
                </a:gridCol>
                <a:gridCol w="4114800">
                  <a:extLst>
                    <a:ext uri="{9D8B030D-6E8A-4147-A177-3AD203B41FA5}">
                      <a16:colId xmlns:a16="http://schemas.microsoft.com/office/drawing/2014/main" val="742603687"/>
                    </a:ext>
                  </a:extLst>
                </a:gridCol>
              </a:tblGrid>
              <a:tr h="370840">
                <a:tc>
                  <a:txBody>
                    <a:bodyPr/>
                    <a:lstStyle/>
                    <a:p>
                      <a:r>
                        <a:rPr lang="en-US" sz="2000" b="0" dirty="0">
                          <a:solidFill>
                            <a:schemeClr val="tx1"/>
                          </a:solidFill>
                          <a:latin typeface="Arial (Body)"/>
                        </a:rPr>
                        <a:t>H</a:t>
                      </a:r>
                      <a:r>
                        <a:rPr lang="el-GR" sz="2000" b="0" dirty="0" err="1">
                          <a:solidFill>
                            <a:schemeClr val="tx1"/>
                          </a:solidFill>
                          <a:latin typeface="Arial (Body)"/>
                        </a:rPr>
                        <a:t>νωμένες</a:t>
                      </a:r>
                      <a:r>
                        <a:rPr lang="el-GR" sz="2000" b="0" dirty="0">
                          <a:solidFill>
                            <a:schemeClr val="tx1"/>
                          </a:solidFill>
                          <a:latin typeface="Arial (Body)"/>
                        </a:rPr>
                        <a:t> Πολιτείες</a:t>
                      </a:r>
                      <a:endParaRPr lang="en-US" sz="2000" b="0" dirty="0">
                        <a:solidFill>
                          <a:schemeClr val="tx1"/>
                        </a:solidFill>
                        <a:latin typeface="Arial (Body)"/>
                      </a:endParaRPr>
                    </a:p>
                  </a:txBody>
                  <a:tcPr marL="123444" marR="123444">
                    <a:lnT w="12700" cap="flat" cmpd="sng" algn="ctr">
                      <a:solidFill>
                        <a:schemeClr val="tx1"/>
                      </a:solidFill>
                      <a:prstDash val="solid"/>
                      <a:round/>
                      <a:headEnd type="none" w="med" len="med"/>
                      <a:tailEnd type="none" w="med" len="med"/>
                    </a:lnT>
                  </a:tcPr>
                </a:tc>
                <a:tc>
                  <a:txBody>
                    <a:bodyPr/>
                    <a:lstStyle/>
                    <a:p>
                      <a:pPr algn="ctr"/>
                      <a:r>
                        <a:rPr lang="en-US" sz="2000" dirty="0"/>
                        <a:t>64.747</a:t>
                      </a:r>
                      <a:endParaRPr lang="en-US" sz="2000" b="0" dirty="0">
                        <a:solidFill>
                          <a:schemeClr val="tx1"/>
                        </a:solidFill>
                        <a:latin typeface="Arial (Body)"/>
                      </a:endParaRPr>
                    </a:p>
                  </a:txBody>
                  <a:tcPr marL="123444" marR="123444">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72960328"/>
                  </a:ext>
                </a:extLst>
              </a:tr>
              <a:tr h="370840">
                <a:tc>
                  <a:txBody>
                    <a:bodyPr/>
                    <a:lstStyle/>
                    <a:p>
                      <a:r>
                        <a:rPr lang="el-GR" sz="2000" dirty="0">
                          <a:solidFill>
                            <a:schemeClr val="tx1"/>
                          </a:solidFill>
                          <a:latin typeface="Arial (Body)"/>
                        </a:rPr>
                        <a:t>Γερμανία</a:t>
                      </a:r>
                      <a:endParaRPr lang="en-US" sz="2000" dirty="0">
                        <a:solidFill>
                          <a:schemeClr val="tx1"/>
                        </a:solidFill>
                        <a:latin typeface="Arial (Body)"/>
                      </a:endParaRPr>
                    </a:p>
                  </a:txBody>
                  <a:tcPr marL="123444" marR="123444"/>
                </a:tc>
                <a:tc>
                  <a:txBody>
                    <a:bodyPr/>
                    <a:lstStyle/>
                    <a:p>
                      <a:pPr algn="ctr"/>
                      <a:r>
                        <a:rPr lang="en-US" sz="2000" dirty="0"/>
                        <a:t>55.110</a:t>
                      </a:r>
                      <a:endParaRPr lang="en-US" sz="2000" dirty="0">
                        <a:solidFill>
                          <a:schemeClr val="tx1"/>
                        </a:solidFill>
                        <a:latin typeface="Arial (Body)"/>
                      </a:endParaRPr>
                    </a:p>
                  </a:txBody>
                  <a:tcPr marL="123444" marR="123444"/>
                </a:tc>
                <a:extLst>
                  <a:ext uri="{0D108BD9-81ED-4DB2-BD59-A6C34878D82A}">
                    <a16:rowId xmlns:a16="http://schemas.microsoft.com/office/drawing/2014/main" val="347695822"/>
                  </a:ext>
                </a:extLst>
              </a:tr>
              <a:tr h="370840">
                <a:tc>
                  <a:txBody>
                    <a:bodyPr/>
                    <a:lstStyle/>
                    <a:p>
                      <a:r>
                        <a:rPr lang="el-GR" sz="2000" dirty="0">
                          <a:solidFill>
                            <a:schemeClr val="tx1"/>
                          </a:solidFill>
                          <a:latin typeface="Arial (Body)"/>
                        </a:rPr>
                        <a:t>Ιαπωνία</a:t>
                      </a:r>
                      <a:endParaRPr lang="en-US" sz="2000" dirty="0">
                        <a:solidFill>
                          <a:schemeClr val="tx1"/>
                        </a:solidFill>
                        <a:latin typeface="Arial (Body)"/>
                      </a:endParaRPr>
                    </a:p>
                  </a:txBody>
                  <a:tcPr marL="123444" marR="123444"/>
                </a:tc>
                <a:tc>
                  <a:txBody>
                    <a:bodyPr/>
                    <a:lstStyle/>
                    <a:p>
                      <a:pPr algn="ctr"/>
                      <a:r>
                        <a:rPr lang="en-US" sz="2000" dirty="0"/>
                        <a:t>43.445</a:t>
                      </a:r>
                      <a:endParaRPr lang="en-US" sz="2000" dirty="0">
                        <a:solidFill>
                          <a:schemeClr val="tx1"/>
                        </a:solidFill>
                        <a:latin typeface="Arial (Body)"/>
                      </a:endParaRPr>
                    </a:p>
                  </a:txBody>
                  <a:tcPr marL="123444" marR="123444"/>
                </a:tc>
                <a:extLst>
                  <a:ext uri="{0D108BD9-81ED-4DB2-BD59-A6C34878D82A}">
                    <a16:rowId xmlns:a16="http://schemas.microsoft.com/office/drawing/2014/main" val="1513685225"/>
                  </a:ext>
                </a:extLst>
              </a:tr>
              <a:tr h="370840">
                <a:tc>
                  <a:txBody>
                    <a:bodyPr/>
                    <a:lstStyle/>
                    <a:p>
                      <a:r>
                        <a:rPr lang="el-GR" sz="2000" b="0" dirty="0">
                          <a:solidFill>
                            <a:schemeClr val="tx1"/>
                          </a:solidFill>
                          <a:latin typeface="Arial (Body)"/>
                        </a:rPr>
                        <a:t>Νότια Κορέα</a:t>
                      </a:r>
                      <a:endParaRPr lang="en-US" sz="2000" b="0" dirty="0">
                        <a:solidFill>
                          <a:schemeClr val="tx1"/>
                        </a:solidFill>
                        <a:latin typeface="Arial (Body)"/>
                      </a:endParaRPr>
                    </a:p>
                  </a:txBody>
                  <a:tcPr marL="123444" marR="123444"/>
                </a:tc>
                <a:tc>
                  <a:txBody>
                    <a:bodyPr/>
                    <a:lstStyle/>
                    <a:p>
                      <a:pPr algn="ctr"/>
                      <a:r>
                        <a:rPr lang="en-US" sz="2000" dirty="0"/>
                        <a:t>44.203</a:t>
                      </a:r>
                      <a:endParaRPr lang="en-US" sz="2000" dirty="0">
                        <a:solidFill>
                          <a:schemeClr val="bg1"/>
                        </a:solidFill>
                        <a:latin typeface="Arial (Body)"/>
                      </a:endParaRPr>
                    </a:p>
                  </a:txBody>
                  <a:tcPr marL="123444" marR="123444"/>
                </a:tc>
                <a:extLst>
                  <a:ext uri="{0D108BD9-81ED-4DB2-BD59-A6C34878D82A}">
                    <a16:rowId xmlns:a16="http://schemas.microsoft.com/office/drawing/2014/main" val="516524092"/>
                  </a:ext>
                </a:extLst>
              </a:tr>
              <a:tr h="370840">
                <a:tc>
                  <a:txBody>
                    <a:bodyPr/>
                    <a:lstStyle/>
                    <a:p>
                      <a:r>
                        <a:rPr lang="el-GR" sz="2000" dirty="0">
                          <a:solidFill>
                            <a:schemeClr val="tx1"/>
                          </a:solidFill>
                          <a:latin typeface="Arial (Body)"/>
                        </a:rPr>
                        <a:t>Μεξικό</a:t>
                      </a:r>
                      <a:endParaRPr lang="en-US" sz="2000" dirty="0">
                        <a:solidFill>
                          <a:schemeClr val="tx1"/>
                        </a:solidFill>
                        <a:latin typeface="Arial (Body)"/>
                      </a:endParaRPr>
                    </a:p>
                  </a:txBody>
                  <a:tcPr marL="123444" marR="123444"/>
                </a:tc>
                <a:tc>
                  <a:txBody>
                    <a:bodyPr/>
                    <a:lstStyle/>
                    <a:p>
                      <a:pPr algn="ctr"/>
                      <a:r>
                        <a:rPr lang="en-US" sz="2000" dirty="0"/>
                        <a:t>21.294</a:t>
                      </a:r>
                      <a:endParaRPr lang="en-US" sz="2000" dirty="0">
                        <a:solidFill>
                          <a:schemeClr val="tx1"/>
                        </a:solidFill>
                        <a:latin typeface="Arial (Body)"/>
                      </a:endParaRPr>
                    </a:p>
                  </a:txBody>
                  <a:tcPr marL="123444" marR="123444"/>
                </a:tc>
                <a:extLst>
                  <a:ext uri="{0D108BD9-81ED-4DB2-BD59-A6C34878D82A}">
                    <a16:rowId xmlns:a16="http://schemas.microsoft.com/office/drawing/2014/main" val="952544098"/>
                  </a:ext>
                </a:extLst>
              </a:tr>
              <a:tr h="370840">
                <a:tc>
                  <a:txBody>
                    <a:bodyPr/>
                    <a:lstStyle/>
                    <a:p>
                      <a:r>
                        <a:rPr lang="el-GR" sz="2000" dirty="0">
                          <a:solidFill>
                            <a:schemeClr val="tx1"/>
                          </a:solidFill>
                          <a:latin typeface="Arial (Body)"/>
                        </a:rPr>
                        <a:t>Κίνα</a:t>
                      </a:r>
                      <a:endParaRPr lang="en-US" sz="2000" dirty="0">
                        <a:solidFill>
                          <a:schemeClr val="tx1"/>
                        </a:solidFill>
                        <a:latin typeface="Arial (Body)"/>
                      </a:endParaRPr>
                    </a:p>
                  </a:txBody>
                  <a:tcPr marL="123444" marR="123444"/>
                </a:tc>
                <a:tc>
                  <a:txBody>
                    <a:bodyPr/>
                    <a:lstStyle/>
                    <a:p>
                      <a:pPr algn="ctr"/>
                      <a:r>
                        <a:rPr lang="en-US" sz="2000" dirty="0"/>
                        <a:t>13.548</a:t>
                      </a:r>
                      <a:endParaRPr lang="en-US" sz="2000" dirty="0">
                        <a:solidFill>
                          <a:schemeClr val="tx1"/>
                        </a:solidFill>
                        <a:latin typeface="Arial (Body)"/>
                      </a:endParaRPr>
                    </a:p>
                  </a:txBody>
                  <a:tcPr marL="123444" marR="123444"/>
                </a:tc>
                <a:extLst>
                  <a:ext uri="{0D108BD9-81ED-4DB2-BD59-A6C34878D82A}">
                    <a16:rowId xmlns:a16="http://schemas.microsoft.com/office/drawing/2014/main" val="3395327240"/>
                  </a:ext>
                </a:extLst>
              </a:tr>
              <a:tr h="370840">
                <a:tc>
                  <a:txBody>
                    <a:bodyPr/>
                    <a:lstStyle/>
                    <a:p>
                      <a:r>
                        <a:rPr lang="el-GR" sz="2000" dirty="0" err="1"/>
                        <a:t>Μπανγκλαντές</a:t>
                      </a:r>
                      <a:endParaRPr lang="en-US" sz="2000" dirty="0">
                        <a:solidFill>
                          <a:schemeClr val="tx1"/>
                        </a:solidFill>
                        <a:latin typeface="Arial (Body)"/>
                      </a:endParaRPr>
                    </a:p>
                  </a:txBody>
                  <a:tcPr marL="123444" marR="123444">
                    <a:lnB w="12700" cap="flat" cmpd="sng" algn="ctr">
                      <a:solidFill>
                        <a:schemeClr val="tx1"/>
                      </a:solidFill>
                      <a:prstDash val="solid"/>
                      <a:round/>
                      <a:headEnd type="none" w="med" len="med"/>
                      <a:tailEnd type="none" w="med" len="med"/>
                    </a:lnB>
                  </a:tcPr>
                </a:tc>
                <a:tc>
                  <a:txBody>
                    <a:bodyPr/>
                    <a:lstStyle/>
                    <a:p>
                      <a:pPr marL="0" lvl="0" algn="ctr"/>
                      <a:r>
                        <a:rPr lang="en-US" sz="2000" dirty="0"/>
                        <a:t>4.513</a:t>
                      </a:r>
                      <a:endParaRPr lang="en-US" sz="2000" dirty="0">
                        <a:solidFill>
                          <a:schemeClr val="tx1"/>
                        </a:solidFill>
                        <a:latin typeface="Arial (Body)"/>
                      </a:endParaRPr>
                    </a:p>
                  </a:txBody>
                  <a:tcPr marL="123444" marR="123444">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511906"/>
                  </a:ext>
                </a:extLst>
              </a:tr>
            </a:tbl>
          </a:graphicData>
        </a:graphic>
      </p:graphicFrame>
      <p:sp>
        <p:nvSpPr>
          <p:cNvPr id="3" name="Content Placeholder 2"/>
          <p:cNvSpPr>
            <a:spLocks noGrp="1"/>
          </p:cNvSpPr>
          <p:nvPr>
            <p:ph sz="quarter" idx="14"/>
          </p:nvPr>
        </p:nvSpPr>
        <p:spPr>
          <a:xfrm>
            <a:off x="991354" y="4991804"/>
            <a:ext cx="6307282" cy="514685"/>
          </a:xfrm>
        </p:spPr>
        <p:txBody>
          <a:bodyPr/>
          <a:lstStyle/>
          <a:p>
            <a:pPr marL="432" indent="0">
              <a:buNone/>
            </a:pPr>
            <a:r>
              <a:rPr lang="el-GR" sz="1800" b="1" dirty="0">
                <a:latin typeface="Arial (Body)"/>
              </a:rPr>
              <a:t>Πηγή</a:t>
            </a:r>
            <a:r>
              <a:rPr lang="en-US" sz="1800" b="1" dirty="0">
                <a:latin typeface="Arial (Body)"/>
              </a:rPr>
              <a:t>: </a:t>
            </a:r>
            <a:r>
              <a:rPr lang="en-US" sz="1800" dirty="0">
                <a:latin typeface="Arial (Body)"/>
              </a:rPr>
              <a:t>Conference Board Total Economy Database.</a:t>
            </a:r>
          </a:p>
        </p:txBody>
      </p:sp>
    </p:spTree>
    <p:extLst>
      <p:ext uri="{BB962C8B-B14F-4D97-AF65-F5344CB8AC3E}">
        <p14:creationId xmlns:p14="http://schemas.microsoft.com/office/powerpoint/2010/main" val="1747194462"/>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E6B7"/>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E6B7"/>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2843</TotalTime>
  <Words>2344</Words>
  <Application>Microsoft Macintosh PowerPoint</Application>
  <PresentationFormat>On-screen Show (4:3)</PresentationFormat>
  <Paragraphs>179</Paragraphs>
  <Slides>37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Arial (Body)</vt:lpstr>
      <vt:lpstr>Gill Sans</vt:lpstr>
      <vt:lpstr>Lucida Grande</vt:lpstr>
      <vt:lpstr>Symbol</vt:lpstr>
      <vt:lpstr>Times New Roman</vt:lpstr>
      <vt:lpstr>Times Roman</vt:lpstr>
      <vt:lpstr>Verdana</vt:lpstr>
      <vt:lpstr>Zapf Dingbats</vt:lpstr>
      <vt:lpstr>White</vt:lpstr>
      <vt:lpstr>PowerPoint Presentation</vt:lpstr>
      <vt:lpstr>Μαθησιακοί στόχοι</vt:lpstr>
      <vt:lpstr>Προεπισκόπηση</vt:lpstr>
      <vt:lpstr>Εισαγωγή</vt:lpstr>
      <vt:lpstr>ΣΧΕΤΙΚΕΣ ΕΝΝΟΙΕΣ</vt:lpstr>
      <vt:lpstr>PowerPoint Presentation</vt:lpstr>
      <vt:lpstr>ΜΟΡΦΕΣ ΟΙΚΟΝΟΜΙΑΣ</vt:lpstr>
      <vt:lpstr>PowerPoint Presentation</vt:lpstr>
      <vt:lpstr>Κατά κεφαλήν Ακαθάριστο Εγχώριο Προϊόν, 2019 (δολάρια, προσαρμοσμένα ως προς τις διαφορές στα επίπεδα τιμών)</vt:lpstr>
      <vt:lpstr>Εκβιομηχάνιση με υποκατάσταση εισαγωγών</vt:lpstr>
      <vt:lpstr>Πραγματική προστασία της μεταποίησης σε ορισμένες αναπτυσσόμενες χώρες (%)</vt:lpstr>
      <vt:lpstr>Εκβιομηχάνιση με υποκατάσταση εισαγωγών (συνέχεια)</vt:lpstr>
      <vt:lpstr>Προβλήματα του επιχειρήματος της νηπιακής βιομηχανίας</vt:lpstr>
      <vt:lpstr>Νηπιακή βιομηχανία και ανεπάρκεια της αγοράς</vt:lpstr>
      <vt:lpstr>Νηπιακή βιομηχανία και ανεπάρκεια της αγοράς (συνέχεια)</vt:lpstr>
      <vt:lpstr>Εκβιομηχάνιση με υποκατάσταση εισαγωγών</vt:lpstr>
      <vt:lpstr>Εκβιομηχάνιση με υποκατάσταση εισαγωγών (συνέχεια)</vt:lpstr>
      <vt:lpstr>Εκβιομηχάνιση με υποκατάσταση εισαγωγών (συνέχεια)</vt:lpstr>
      <vt:lpstr>Απελευθέρωση εμπορίου</vt:lpstr>
      <vt:lpstr>Επίπεδα δασμών στις αναπτυσσόμενες χώρες</vt:lpstr>
      <vt:lpstr>Πραγματικοί βαθμοί προστατευτισμού της μεταποίησης στην Ινδία και τη Βραζιλία </vt:lpstr>
      <vt:lpstr>Η ανάπτυξη του εμπορίου των αναπτυσσόμενων χωρών</vt:lpstr>
      <vt:lpstr>Διαφοροποίηση της σύνθεσης των εξαγωγών των αναπτυσσόμενων χωρών</vt:lpstr>
      <vt:lpstr>Απελευθέρωση εμπορίου (συνέχεια)</vt:lpstr>
      <vt:lpstr>Απελευθέρωση εμπορίου (συνέχεια)</vt:lpstr>
      <vt:lpstr>Εκβιομηχάνιση με εξαγωγικό προσανατολισμό</vt:lpstr>
      <vt:lpstr>Εκβιομηχάνιση με εξαγωγικό προσανατολισμό (συνέχεια)</vt:lpstr>
      <vt:lpstr>Η ασιατική απογείωση</vt:lpstr>
      <vt:lpstr>Η μεγάλη αύξηση του διεθνούς εμπορίου στις ασιατικές χώρες</vt:lpstr>
      <vt:lpstr>Μέσο ποσοστό προστασίας, 1985 (%) </vt:lpstr>
      <vt:lpstr>Εκβιομηχάνιση με εξαγωγικό προσανατολισμό (συνέχεια)</vt:lpstr>
      <vt:lpstr>Βιομηχανικές πολιτικές στην Ανατολική Ασία</vt:lpstr>
      <vt:lpstr>Ποικιλία Πολιτικών από τις ΑΟΥΕ</vt:lpstr>
      <vt:lpstr>Βιομηχανικές πολιτικές στην Ανατολική Ασία (συνέχεια)</vt:lpstr>
      <vt:lpstr>Περίληψη</vt:lpstr>
      <vt:lpstr>Περίληψη (συνέχεια)</vt:lpstr>
      <vt:lpstr>Περίληψη (συνέχεια)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Χρήστος Καρελάκης</cp:lastModifiedBy>
  <cp:revision>19</cp:revision>
  <dcterms:modified xsi:type="dcterms:W3CDTF">2025-01-13T15:43:29Z</dcterms:modified>
</cp:coreProperties>
</file>