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3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58" r:id="rId15"/>
    <p:sldId id="256" r:id="rId16"/>
    <p:sldId id="259" r:id="rId17"/>
    <p:sldId id="260" r:id="rId18"/>
    <p:sldId id="261" r:id="rId19"/>
    <p:sldId id="262" r:id="rId20"/>
    <p:sldId id="263" r:id="rId21"/>
    <p:sldId id="264" r:id="rId22"/>
    <p:sldId id="265" r:id="rId23"/>
    <p:sldId id="267" r:id="rId24"/>
    <p:sldId id="268" r:id="rId25"/>
    <p:sldId id="269" r:id="rId26"/>
    <p:sldId id="270" r:id="rId27"/>
    <p:sldId id="275" r:id="rId28"/>
    <p:sldId id="271" r:id="rId29"/>
    <p:sldId id="272" r:id="rId30"/>
    <p:sldId id="273" r:id="rId31"/>
    <p:sldId id="274" r:id="rId32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469F1-8C04-4C47-9B69-6F2C525C4305}" type="datetimeFigureOut">
              <a:rPr lang="el-GR" smtClean="0"/>
              <a:pPr/>
              <a:t>15/11/2012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07093-D5F8-4BC4-82B0-A870D28A1D1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98DB4-F1D3-4F48-8E8B-DA9A37DA651C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6D51E-00D2-4ECA-9DB7-ECC65AEF88EB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6869D-3F7E-424F-A722-7A959DB7562E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65023-32AB-4BF4-95F7-6B3CA37736E7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503FB-A989-4EE4-B109-E4EF9F57E353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EF04-F2B4-4C50-9E6B-C840A13D23FC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86B2F-9A85-47D7-A4AB-4D053A3E57BE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F6157-A590-4052-ABCB-99FAE7E5F7DE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6D6EE-1553-44A2-8B09-A4F16A0BEDB0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215B5-0947-413C-8C39-C85DF62F1944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6E61-39FD-43CE-BB0E-5F8C31D4159C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F23491-22FC-42DE-B260-6903D25B2884}" type="datetime1">
              <a:rPr lang="el-GR" smtClean="0"/>
              <a:pPr/>
              <a:t>15/11/2012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6E540D-233B-46FF-BD58-F194DF07B030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8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image" Target="../media/image49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10" Type="http://schemas.openxmlformats.org/officeDocument/2006/relationships/image" Target="../media/image77.png"/><Relationship Id="rId4" Type="http://schemas.openxmlformats.org/officeDocument/2006/relationships/image" Target="../media/image71.png"/><Relationship Id="rId9" Type="http://schemas.openxmlformats.org/officeDocument/2006/relationships/image" Target="../media/image7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5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l-GR" sz="5400" dirty="0" smtClean="0"/>
              <a:t>Ειδικές δίοδοι</a:t>
            </a:r>
            <a:endParaRPr lang="el-GR" b="1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1000100" y="773653"/>
            <a:ext cx="6072303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Αξιόπιστη προσομοίωση Μικροηλεκτρονικής διάταξης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l-GR" sz="12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 Η φυσική δομή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της διάταξης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 Τα φυσικά μοντέλα που θα χρησιμοποιηθούν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 Οι μέθοδοι επίλυσης των φυσικών μοντέλων.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 Οι καταστάσεις πόλωσης στις οποίες θα 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l-GR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προσομοιωθούν τα</a:t>
            </a:r>
            <a:r>
              <a:rPr kumimoji="0" lang="el-GR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ηλεκτρικά χαρακτηριστικά</a:t>
            </a: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993850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Band-To-Band Tunneling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1600" dirty="0" smtClean="0"/>
              <a:t>    </a:t>
            </a:r>
          </a:p>
          <a:p>
            <a:pPr>
              <a:buNone/>
            </a:pPr>
            <a:r>
              <a:rPr lang="en-US" sz="1600" dirty="0" smtClean="0"/>
              <a:t> </a:t>
            </a:r>
            <a:r>
              <a:rPr lang="el-GR" sz="1600" dirty="0" smtClean="0"/>
              <a:t>όπου Ε είναι το πλάτος του ηλεκτρικού πεδίου και ΒΒ.Α, ΒΒ.Β και </a:t>
            </a:r>
            <a:r>
              <a:rPr lang="en-US" sz="1600" dirty="0" smtClean="0"/>
              <a:t>BB</a:t>
            </a:r>
            <a:r>
              <a:rPr lang="el-GR" sz="1600" dirty="0" smtClean="0"/>
              <a:t>.</a:t>
            </a:r>
            <a:r>
              <a:rPr lang="en-US" sz="1600" dirty="0" smtClean="0"/>
              <a:t>GAMMA</a:t>
            </a:r>
            <a:r>
              <a:rPr lang="el-GR" sz="1600" dirty="0" smtClean="0"/>
              <a:t> είναι παράμετροι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2800" i="1" dirty="0" smtClean="0"/>
              <a:t>Tunneling</a:t>
            </a:r>
            <a:r>
              <a:rPr lang="el-GR" sz="2800" i="1" dirty="0" smtClean="0"/>
              <a:t> μέσω των κέντρων παγίδευσης</a:t>
            </a:r>
            <a:endParaRPr lang="el-GR" sz="2800" dirty="0" smtClean="0"/>
          </a:p>
          <a:p>
            <a:endParaRPr lang="el-GR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3553" name="Object 1"/>
          <p:cNvGraphicFramePr>
            <a:graphicFrameLocks noChangeAspect="1"/>
          </p:cNvGraphicFramePr>
          <p:nvPr/>
        </p:nvGraphicFramePr>
        <p:xfrm>
          <a:off x="1643042" y="2571744"/>
          <a:ext cx="2371725" cy="428625"/>
        </p:xfrm>
        <a:graphic>
          <a:graphicData uri="http://schemas.openxmlformats.org/presentationml/2006/ole">
            <p:oleObj spid="_x0000_s6146" name="Equation" r:id="rId3" imgW="2374900" imgH="431800" progId="Equation.3">
              <p:embed/>
            </p:oleObj>
          </a:graphicData>
        </a:graphic>
      </p:graphicFrame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928662" y="4857760"/>
          <a:ext cx="5553075" cy="638175"/>
        </p:xfrm>
        <a:graphic>
          <a:graphicData uri="http://schemas.openxmlformats.org/presentationml/2006/ole">
            <p:oleObj spid="_x0000_s6147" r:id="rId4" imgW="6743700" imgH="698500" progId="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4937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l-GR" sz="7400" b="1" dirty="0" smtClean="0"/>
              <a:t>Μοντέλο Ιονισμού κρούσης</a:t>
            </a:r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r>
              <a:rPr lang="en-US" sz="7400" i="1" dirty="0" smtClean="0"/>
              <a:t>	               G=</a:t>
            </a:r>
            <a:r>
              <a:rPr lang="el-GR" sz="7400" i="1" dirty="0" smtClean="0"/>
              <a:t>α</a:t>
            </a:r>
            <a:r>
              <a:rPr lang="en-US" sz="7400" i="1" baseline="-25000" dirty="0" err="1" smtClean="0"/>
              <a:t>n</a:t>
            </a:r>
            <a:r>
              <a:rPr lang="en-US" sz="7400" i="1" dirty="0" err="1" smtClean="0"/>
              <a:t>J</a:t>
            </a:r>
            <a:r>
              <a:rPr lang="en-US" sz="7400" i="1" baseline="-25000" dirty="0" err="1" smtClean="0"/>
              <a:t>n</a:t>
            </a:r>
            <a:r>
              <a:rPr lang="en-US" sz="7400" i="1" dirty="0" smtClean="0"/>
              <a:t> + </a:t>
            </a:r>
            <a:r>
              <a:rPr lang="el-GR" sz="7400" i="1" dirty="0" smtClean="0"/>
              <a:t>α</a:t>
            </a:r>
            <a:r>
              <a:rPr lang="en-US" sz="7400" i="1" baseline="-25000" dirty="0" err="1" smtClean="0"/>
              <a:t>p</a:t>
            </a:r>
            <a:r>
              <a:rPr lang="en-US" sz="7400" i="1" dirty="0" err="1" smtClean="0"/>
              <a:t>J</a:t>
            </a:r>
            <a:r>
              <a:rPr lang="en-US" sz="7400" i="1" baseline="-25000" dirty="0" err="1" smtClean="0"/>
              <a:t>p</a:t>
            </a:r>
            <a:endParaRPr lang="en-US" sz="7400" i="1" baseline="-25000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r>
              <a:rPr lang="el-GR" sz="7400" i="1" dirty="0" smtClean="0"/>
              <a:t>      </a:t>
            </a:r>
            <a:r>
              <a:rPr lang="en-US" sz="7400" b="1" dirty="0" err="1" smtClean="0"/>
              <a:t>Selberherr</a:t>
            </a:r>
            <a:endParaRPr lang="en-US" sz="7400" b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r>
              <a:rPr lang="el-GR" sz="7400" i="1" dirty="0" smtClean="0"/>
              <a:t>		με</a:t>
            </a:r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sz="7400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i="1" dirty="0" smtClean="0"/>
              <a:t>  </a:t>
            </a:r>
            <a:endParaRPr lang="el-GR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428860" y="3000372"/>
          <a:ext cx="1771650" cy="523875"/>
        </p:xfrm>
        <a:graphic>
          <a:graphicData uri="http://schemas.openxmlformats.org/presentationml/2006/ole">
            <p:oleObj spid="_x0000_s7170" name="Equation" r:id="rId3" imgW="1765300" imgH="533400" progId="Equation.3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572000" y="3000372"/>
          <a:ext cx="1819275" cy="457200"/>
        </p:xfrm>
        <a:graphic>
          <a:graphicData uri="http://schemas.openxmlformats.org/presentationml/2006/ole">
            <p:oleObj spid="_x0000_s7171" name="Equation" r:id="rId4" imgW="1701800" imgH="533400" progId="Equation.3">
              <p:embed/>
            </p:oleObj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2071670" y="3857628"/>
          <a:ext cx="2514600" cy="561975"/>
        </p:xfrm>
        <a:graphic>
          <a:graphicData uri="http://schemas.openxmlformats.org/presentationml/2006/ole">
            <p:oleObj spid="_x0000_s7172" name="Equation" r:id="rId5" imgW="2514600" imgH="558800" progId="Equation.3">
              <p:embed/>
            </p:oleObj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857752" y="3786190"/>
          <a:ext cx="2400300" cy="561975"/>
        </p:xfrm>
        <a:graphic>
          <a:graphicData uri="http://schemas.openxmlformats.org/presentationml/2006/ole">
            <p:oleObj spid="_x0000_s7173" name="Equation" r:id="rId6" imgW="2400300" imgH="558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i="1" dirty="0" smtClean="0"/>
              <a:t>Υπάρχει επίσης μία πληθώρα διαφόρων μοντέλων Ιονισμού κρούσης</a:t>
            </a:r>
            <a:r>
              <a:rPr lang="en-US" i="1" dirty="0" smtClean="0"/>
              <a:t> </a:t>
            </a:r>
            <a:r>
              <a:rPr lang="el-GR" i="1" dirty="0" smtClean="0"/>
              <a:t>όπως</a:t>
            </a:r>
            <a:r>
              <a:rPr lang="en-US" i="1" dirty="0" smtClean="0"/>
              <a:t>:</a:t>
            </a:r>
          </a:p>
          <a:p>
            <a:pPr>
              <a:buNone/>
            </a:pPr>
            <a:endParaRPr lang="el-GR" dirty="0" smtClean="0"/>
          </a:p>
          <a:p>
            <a:r>
              <a:rPr lang="en-US" sz="1600" b="1" dirty="0" smtClean="0"/>
              <a:t> Crowell-</a:t>
            </a:r>
            <a:r>
              <a:rPr lang="en-US" sz="1600" b="1" dirty="0" err="1" smtClean="0"/>
              <a:t>Sze</a:t>
            </a:r>
            <a:r>
              <a:rPr lang="en-US" sz="1600" b="1" dirty="0" smtClean="0"/>
              <a:t> Impact Ionization Model</a:t>
            </a:r>
          </a:p>
          <a:p>
            <a:pPr>
              <a:buNone/>
            </a:pPr>
            <a:endParaRPr lang="el-GR" sz="1600" dirty="0" smtClean="0"/>
          </a:p>
          <a:p>
            <a:r>
              <a:rPr lang="en-US" sz="1600" b="1" dirty="0" smtClean="0"/>
              <a:t>Grant’s Impact Ionization Model</a:t>
            </a:r>
          </a:p>
          <a:p>
            <a:pPr>
              <a:buNone/>
            </a:pPr>
            <a:endParaRPr lang="en-US" sz="1600" b="1" dirty="0" smtClean="0"/>
          </a:p>
          <a:p>
            <a:r>
              <a:rPr lang="en-US" sz="1600" dirty="0" smtClean="0"/>
              <a:t> </a:t>
            </a:r>
            <a:r>
              <a:rPr lang="en-US" sz="1600" b="1" dirty="0" err="1" smtClean="0"/>
              <a:t>Valdinoci</a:t>
            </a:r>
            <a:r>
              <a:rPr lang="en-US" sz="1600" b="1" dirty="0" smtClean="0"/>
              <a:t> Impact Ionization Model</a:t>
            </a:r>
          </a:p>
          <a:p>
            <a:pPr>
              <a:buNone/>
            </a:pPr>
            <a:endParaRPr lang="en-US" sz="1600" i="1" dirty="0" smtClean="0"/>
          </a:p>
          <a:p>
            <a:r>
              <a:rPr lang="en-US" sz="1600" b="1" dirty="0" smtClean="0"/>
              <a:t> Crowell-</a:t>
            </a:r>
            <a:r>
              <a:rPr lang="en-US" sz="1600" b="1" dirty="0" err="1" smtClean="0"/>
              <a:t>Sze</a:t>
            </a:r>
            <a:r>
              <a:rPr lang="en-US" sz="1600" b="1" dirty="0" smtClean="0"/>
              <a:t> Impact Ionization Model</a:t>
            </a:r>
            <a:endParaRPr lang="el-GR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642918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Μέθοδοι επίλυσης των διαφορικών εξισώσεων </a:t>
            </a:r>
          </a:p>
          <a:p>
            <a:pPr>
              <a:buNone/>
            </a:pPr>
            <a:r>
              <a:rPr lang="el-GR" dirty="0" smtClean="0"/>
              <a:t>	</a:t>
            </a:r>
          </a:p>
          <a:p>
            <a:pPr lvl="2"/>
            <a:r>
              <a:rPr lang="el-GR" dirty="0" smtClean="0"/>
              <a:t>NEWTON</a:t>
            </a:r>
          </a:p>
          <a:p>
            <a:pPr lvl="2"/>
            <a:endParaRPr lang="el-GR" dirty="0" smtClean="0"/>
          </a:p>
          <a:p>
            <a:pPr lvl="2"/>
            <a:r>
              <a:rPr lang="en-US" dirty="0" smtClean="0"/>
              <a:t>GUMMEL</a:t>
            </a:r>
            <a:endParaRPr lang="el-GR" dirty="0" smtClean="0"/>
          </a:p>
          <a:p>
            <a:pPr lvl="2"/>
            <a:endParaRPr lang="el-GR" dirty="0" smtClean="0"/>
          </a:p>
          <a:p>
            <a:pPr lvl="2"/>
            <a:r>
              <a:rPr lang="en-US" dirty="0" smtClean="0"/>
              <a:t>BLOCK</a:t>
            </a:r>
            <a:endParaRPr lang="el-GR" dirty="0" smtClean="0"/>
          </a:p>
          <a:p>
            <a:pPr lvl="2"/>
            <a:endParaRPr lang="el-GR" dirty="0" smtClean="0"/>
          </a:p>
          <a:p>
            <a:pPr lvl="2"/>
            <a:r>
              <a:rPr lang="el-GR" dirty="0" smtClean="0"/>
              <a:t>Συνδυασμός των μεθόδων επίλυσης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8429652" cy="500066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14</a:t>
            </a:fld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2" y="2571744"/>
            <a:ext cx="37814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928670"/>
            <a:ext cx="3090870" cy="4483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14282" y="5786454"/>
            <a:ext cx="45317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Δομή, ηλεκτρικό φορτίο, ηλεκτρικό πεδίο και ηλεκτρικό δυναμικό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διάταξης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τύπου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“Camel”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“Bulk-Barrier”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“Triangular”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857752" y="1928802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Φ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ράγματα  Δυναμικού σε θερμική ισορροπία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2066" y="5143512"/>
            <a:ext cx="16192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3504" y="5786454"/>
            <a:ext cx="146685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5" y="1"/>
            <a:ext cx="7772400" cy="571479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14554"/>
            <a:ext cx="6400800" cy="2143140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endParaRPr lang="el-GR" dirty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15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357298"/>
            <a:ext cx="3090870" cy="4483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785926"/>
            <a:ext cx="20193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500306"/>
            <a:ext cx="185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9124" y="3429000"/>
            <a:ext cx="17049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3357562"/>
            <a:ext cx="2457450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15074" y="4572008"/>
            <a:ext cx="13906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357158" y="6072206"/>
            <a:ext cx="45317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Δομή, ηλεκτρικό φορτίο, ηλεκτρικό πεδίο και ηλεκτρικό δυναμικό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διάταξης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τύπου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“Camel”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“Bulk-Barrier”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“Triangular”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2852"/>
            <a:ext cx="8610600" cy="42862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16</a:t>
            </a:fld>
            <a:endParaRPr lang="el-GR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1285860"/>
            <a:ext cx="29146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1357298"/>
            <a:ext cx="3090870" cy="4483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6380" y="2643182"/>
            <a:ext cx="12382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4942" y="3071810"/>
            <a:ext cx="18764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14942" y="3857628"/>
            <a:ext cx="374332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5000628" y="92867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Φ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ράγμα  δυναμικού από αριστερά 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540628"/>
          </a:xfrm>
        </p:spPr>
        <p:txBody>
          <a:bodyPr>
            <a:normAutofit/>
          </a:bodyPr>
          <a:lstStyle/>
          <a:p>
            <a:r>
              <a:rPr lang="el-GR" sz="2800" dirty="0" smtClean="0"/>
              <a:t>                                                                      Ειδικές δίοδοι</a:t>
            </a:r>
            <a:endParaRPr lang="el-GR" sz="2800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17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>
            <a:off x="3214678" y="4714884"/>
            <a:ext cx="7858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715008" y="4714884"/>
            <a:ext cx="10715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1214422"/>
            <a:ext cx="17621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24475" y="1643050"/>
            <a:ext cx="38195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3214686"/>
            <a:ext cx="21717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3929066"/>
            <a:ext cx="321945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0" y="1357298"/>
            <a:ext cx="3090870" cy="4483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6000768"/>
            <a:ext cx="45317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Δομή, ηλεκτρικό φορτίο, ηλεκτρικό πεδίο και ηλεκτρικό δυναμικό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διάταξης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τύπου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“Camel”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“Bulk-Barrier”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“Triangular”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43636" y="6143644"/>
            <a:ext cx="18383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5072066" y="785794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Φ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ράγμα  δυναμικού από </a:t>
            </a:r>
            <a:r>
              <a:rPr kumimoji="0" lang="el-G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δεξιά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772400" cy="46919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 </a:t>
            </a:r>
            <a:r>
              <a:rPr lang="el-GR" sz="2800" dirty="0" smtClean="0"/>
              <a:t>                           Ειδικές δίοδοι</a:t>
            </a:r>
            <a:endParaRPr lang="el-GR" sz="28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18</a:t>
            </a:fld>
            <a:endParaRPr lang="el-GR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928670"/>
            <a:ext cx="28575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785794"/>
            <a:ext cx="3090870" cy="4483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14282" y="5643578"/>
            <a:ext cx="45317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Δομή, ηλεκτρικό φορτίο, ηλεκτρικό πεδίο και ηλεκτρικό δυναμικό</a:t>
            </a:r>
            <a:endParaRPr kumimoji="0" lang="el-G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διάταξης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τύπου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“Camel”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“Bulk-Barrier”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ή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“Triangular”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2428868"/>
            <a:ext cx="32670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70" y="3429000"/>
            <a:ext cx="32385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43570" y="4357694"/>
            <a:ext cx="17430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5715008" y="4000504"/>
            <a:ext cx="3161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l-GR" sz="1000" dirty="0" smtClean="0">
                <a:latin typeface="Arial" pitchFamily="34" charset="0"/>
                <a:cs typeface="Arial" pitchFamily="34" charset="0"/>
              </a:rPr>
              <a:t>με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29322" y="5857892"/>
            <a:ext cx="186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072066" y="5500702"/>
            <a:ext cx="40719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Παράγοντας ιδανικότητας στην προς τα πρόσω πόλωση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5572132" y="1785926"/>
            <a:ext cx="335755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Ένταση ρεύματος στην προς τα πρόσω πόλωση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0"/>
            <a:ext cx="7772400" cy="57148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00034" y="1375960"/>
            <a:ext cx="3786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Ένταση ρεύματος στην ανάστροφη πόλωση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928802"/>
            <a:ext cx="31146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857496"/>
            <a:ext cx="32670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714752"/>
            <a:ext cx="16668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642910" y="4500570"/>
            <a:ext cx="407193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Παράγοντας ιδανικότητας στην</a:t>
            </a:r>
            <a:r>
              <a:rPr kumimoji="0" lang="el-G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ανάστροφη 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πόλωση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5143512"/>
            <a:ext cx="13906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l-GR" sz="5400" dirty="0" smtClean="0"/>
              <a:t>Ειδικές δίοδοι</a:t>
            </a:r>
            <a:endParaRPr lang="el-GR" b="1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71472" y="1142984"/>
            <a:ext cx="8229600" cy="41367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Τα φυσικά μοντέλα που εμπεριέχονται στο </a:t>
            </a:r>
            <a:r>
              <a:rPr lang="en-US" dirty="0" smtClean="0"/>
              <a:t>ATLAS</a:t>
            </a:r>
            <a:r>
              <a:rPr lang="el-GR" dirty="0" smtClean="0"/>
              <a:t> μπορούν να ομαδοποιηθούν στις εξής πέντε κατηγορίες: </a:t>
            </a:r>
          </a:p>
          <a:p>
            <a:pPr>
              <a:buNone/>
            </a:pPr>
            <a:endParaRPr lang="el-GR" dirty="0" smtClean="0"/>
          </a:p>
          <a:p>
            <a:pPr lvl="1"/>
            <a:r>
              <a:rPr lang="el-GR" sz="1800" dirty="0" smtClean="0"/>
              <a:t>μοντέλα στατιστικής φορέων,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ευκινησίας,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</a:t>
            </a:r>
            <a:r>
              <a:rPr lang="el-GR" sz="1800" dirty="0" err="1" smtClean="0"/>
              <a:t>ανασύζευξης</a:t>
            </a:r>
            <a:r>
              <a:rPr lang="el-GR" sz="1800" dirty="0" smtClean="0"/>
              <a:t>,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ιονισμού κρούσης, και </a:t>
            </a:r>
          </a:p>
          <a:p>
            <a:pPr lvl="1"/>
            <a:endParaRPr lang="el-GR" sz="1800" dirty="0" smtClean="0"/>
          </a:p>
          <a:p>
            <a:pPr lvl="1"/>
            <a:r>
              <a:rPr lang="el-GR" sz="1800" dirty="0" smtClean="0"/>
              <a:t>μοντέλα σήραγγας (</a:t>
            </a:r>
            <a:r>
              <a:rPr lang="en-US" sz="1800" dirty="0" smtClean="0"/>
              <a:t>tunneling</a:t>
            </a:r>
            <a:r>
              <a:rPr lang="el-GR" dirty="0" smtClean="0"/>
              <a:t>). </a:t>
            </a:r>
          </a:p>
          <a:p>
            <a:endParaRPr lang="el-G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20</a:t>
            </a:fld>
            <a:endParaRPr lang="el-GR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5088" y="1547813"/>
            <a:ext cx="393382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2357422" y="5715016"/>
            <a:ext cx="45005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Ένταση ρεύματος στην προς τα πρόσω και ανάστροφη πόλωση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(-----) αναλυτικό μοντέλο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el-G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οοοο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προσομοίωση 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PIECES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0"/>
            <a:ext cx="7772400" cy="42860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21</a:t>
            </a:fld>
            <a:endParaRPr lang="el-GR"/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86050" y="1547813"/>
            <a:ext cx="3771900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2500298" y="5715016"/>
            <a:ext cx="50006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Ένταση ρεύματος στην προς τα πρόσω  πόλωση  για διαφορετικές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τιμές του εύρους της μεσαίας περιοχής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0"/>
            <a:ext cx="7772400" cy="42860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 </a:t>
            </a:r>
            <a:r>
              <a:rPr lang="el-GR" sz="2800" dirty="0" smtClean="0"/>
              <a:t>  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22</a:t>
            </a:fld>
            <a:endParaRPr lang="el-GR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4613" y="1528763"/>
            <a:ext cx="3914775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00298" y="5715016"/>
            <a:ext cx="50006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Ένταση ρεύματος στην ανάστροφη  πόλωση  για διαφορετικές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τιμές του εύρους της μεσαίας περιοχής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772400" cy="5000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                                                         </a:t>
            </a:r>
            <a:r>
              <a:rPr lang="el-GR" sz="2400" dirty="0" smtClean="0"/>
              <a:t>                            Ειδικές δίοδοι</a:t>
            </a:r>
            <a:endParaRPr lang="el-GR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23</a:t>
            </a:fld>
            <a:endParaRPr lang="el-GR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857364"/>
            <a:ext cx="313372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214282" y="4857760"/>
            <a:ext cx="407193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Δομή και ενεργειακό διάγραμμα μιας διόδου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Bulk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Barrier </a:t>
            </a:r>
            <a:endParaRPr kumimoji="0" lang="el-G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σε συνθήκες σκότους και φωτισμού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57818" y="1500174"/>
            <a:ext cx="299085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357818" y="1000108"/>
            <a:ext cx="2040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συνθήκες σκότους </a:t>
            </a:r>
            <a:endParaRPr lang="el-GR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29256" y="4786322"/>
            <a:ext cx="2362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5214942" y="4214818"/>
            <a:ext cx="32861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Αύξηση του ρεύματος εξαιτίας του φωτισμού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500174"/>
            <a:ext cx="212407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4500570"/>
            <a:ext cx="18002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42844" y="371475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Η πυκνότητα των αποθηκευμένων ηλεκτρονίων μέσα στο ενεργειακό πηγάδι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6000768"/>
            <a:ext cx="1314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214282" y="5500702"/>
            <a:ext cx="578644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 ενεργός  χρόνος ζωής των αποθηκευμένων μέσα στο ενεργ. πηγάδι ηλεκτρονίων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428596" y="714356"/>
            <a:ext cx="51435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Στην σταθερή κατάσταση η ροή των ηλεκτρονίων που εισέρχεται στο πηγάδι είναι ίση με τη ροή των εξερχομένων ηλεκτρονίων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772400" cy="5000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                                                         </a:t>
            </a:r>
            <a:r>
              <a:rPr lang="el-GR" sz="2400" dirty="0" smtClean="0"/>
              <a:t>                            Ειδικές δίοδοι</a:t>
            </a:r>
            <a:endParaRPr lang="el-GR" sz="24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643050"/>
            <a:ext cx="2886075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3643314"/>
            <a:ext cx="31623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785786" y="1142984"/>
            <a:ext cx="25717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Πυκνότητα ρεύματος </a:t>
            </a:r>
            <a:r>
              <a:rPr kumimoji="0" lang="el-G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ανασύζευξης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785786" y="3071810"/>
            <a:ext cx="257176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Πυκνότητα ρεύματος </a:t>
            </a:r>
            <a:r>
              <a:rPr kumimoji="0" lang="el-GR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διάχυσης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5786" y="4643446"/>
            <a:ext cx="24288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57884" y="2000240"/>
            <a:ext cx="18288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143504" y="1214422"/>
            <a:ext cx="3786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Στην περίπτωση που ο κυρίαρχος μηχανισμός απωλειών είναι η </a:t>
            </a:r>
            <a:r>
              <a:rPr kumimoji="0" lang="el-G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ανασύζευξη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5214942" y="2786058"/>
            <a:ext cx="3786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Στην περίπτωση που ο κυρίαρχος μηχανισμός απωλειών είναι η διάχυση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2132" y="3500438"/>
            <a:ext cx="18669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7658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5008" y="5072074"/>
            <a:ext cx="1952625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5357818" y="4429132"/>
            <a:ext cx="27146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Στην περίπτωση που επικρατούν και οι δύο μηχανισμοί απωλειών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772400" cy="5000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                                                         </a:t>
            </a:r>
            <a:r>
              <a:rPr lang="el-GR" sz="2400" dirty="0" smtClean="0"/>
              <a:t>                            Ειδικές δίοδοι</a:t>
            </a:r>
            <a:endParaRPr lang="el-GR" sz="2400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26</a:t>
            </a:fld>
            <a:endParaRPr lang="el-GR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428736"/>
            <a:ext cx="5810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428596" y="1357298"/>
            <a:ext cx="529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 για</a:t>
            </a:r>
            <a:endParaRPr lang="el-GR" dirty="0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071678"/>
            <a:ext cx="2209800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3857628"/>
            <a:ext cx="209550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5000636"/>
            <a:ext cx="14478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500034" y="4572008"/>
            <a:ext cx="1728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γνωρίζοντας ότι</a:t>
            </a:r>
            <a:endParaRPr lang="el-GR" dirty="0"/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1472" y="5643578"/>
            <a:ext cx="21812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00892" y="1571612"/>
            <a:ext cx="6953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Rectangle 14"/>
          <p:cNvSpPr/>
          <p:nvPr/>
        </p:nvSpPr>
        <p:spPr>
          <a:xfrm>
            <a:off x="6429388" y="1500174"/>
            <a:ext cx="529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 για</a:t>
            </a:r>
            <a:endParaRPr lang="el-GR" dirty="0"/>
          </a:p>
        </p:txBody>
      </p:sp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86578" y="2214554"/>
            <a:ext cx="12858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215206" y="3214686"/>
            <a:ext cx="6953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6643702" y="3143248"/>
            <a:ext cx="5298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 για</a:t>
            </a:r>
            <a:endParaRPr lang="el-GR" dirty="0"/>
          </a:p>
        </p:txBody>
      </p:sp>
      <p:pic>
        <p:nvPicPr>
          <p:cNvPr id="26634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572264" y="3929066"/>
            <a:ext cx="16668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27</a:t>
            </a:fld>
            <a:endParaRPr lang="el-GR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4588" y="1190625"/>
            <a:ext cx="4314825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643042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Αποτελέσματα προσομοίωσης για την μείωση της </a:t>
            </a:r>
            <a:r>
              <a:rPr kumimoji="0" lang="el-GR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μπαριέρας</a:t>
            </a: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με την προσπίπτουσα οπτική ισχύ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28</a:t>
            </a:fld>
            <a:endParaRPr lang="el-GR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1652588"/>
            <a:ext cx="4114800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143108" y="550070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Εξωτερική κβαντική απόδοση ως συνάρτηση της προσπίπτουσας οπτικής ισχύος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29</a:t>
            </a:fld>
            <a:endParaRPr lang="el-GR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7463" y="1633538"/>
            <a:ext cx="4029075" cy="359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2428860" y="542926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Φασματική κατανομή της εξωτερικής κβαντικής απόδοσης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</a:t>
            </a:r>
            <a:r>
              <a:rPr lang="el-GR" sz="5400" dirty="0" smtClean="0"/>
              <a:t>Ειδικές δίοδοι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857232"/>
            <a:ext cx="7286676" cy="438912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b="1" i="1" u="sng" dirty="0" smtClean="0"/>
              <a:t>Βασικές εξισώσεις</a:t>
            </a:r>
            <a:endParaRPr lang="en-US" b="1" i="1" u="sng" dirty="0" smtClean="0"/>
          </a:p>
          <a:p>
            <a:pPr>
              <a:buNone/>
            </a:pPr>
            <a:endParaRPr lang="en-US" i="1" u="sng" dirty="0" smtClean="0"/>
          </a:p>
          <a:p>
            <a:pPr>
              <a:buNone/>
            </a:pPr>
            <a:r>
              <a:rPr lang="en-US" sz="2200" i="1" dirty="0" smtClean="0"/>
              <a:t>        </a:t>
            </a:r>
            <a:r>
              <a:rPr lang="el-GR" sz="2200" b="1" i="1" dirty="0" smtClean="0"/>
              <a:t>Εξίσωση Poisson</a:t>
            </a:r>
            <a:r>
              <a:rPr lang="en-US" sz="2200" b="1" i="1" dirty="0" smtClean="0"/>
              <a:t>  </a:t>
            </a:r>
            <a:r>
              <a:rPr lang="en-US" sz="2200" i="1" dirty="0" smtClean="0"/>
              <a:t>:                                                          </a:t>
            </a:r>
          </a:p>
          <a:p>
            <a:pPr>
              <a:buNone/>
            </a:pPr>
            <a:r>
              <a:rPr lang="en-US" sz="2200" i="1" u="sng" dirty="0" smtClean="0"/>
              <a:t>           </a:t>
            </a:r>
          </a:p>
          <a:p>
            <a:pPr>
              <a:buNone/>
            </a:pPr>
            <a:r>
              <a:rPr lang="en-US" sz="2200" i="1" dirty="0" smtClean="0"/>
              <a:t>   </a:t>
            </a:r>
            <a:r>
              <a:rPr lang="en-US" sz="2200" i="1" dirty="0" smtClean="0"/>
              <a:t>   </a:t>
            </a:r>
            <a:r>
              <a:rPr lang="el-GR" sz="2200" dirty="0" smtClean="0"/>
              <a:t>όπου </a:t>
            </a:r>
            <a:r>
              <a:rPr lang="el-GR" sz="2200" dirty="0" smtClean="0"/>
              <a:t>το ψ είναι το ηλεκτροστατικό δυναμικό, </a:t>
            </a:r>
            <a:r>
              <a:rPr lang="en-US" sz="2200" dirty="0" smtClean="0"/>
              <a:t>n,</a:t>
            </a:r>
            <a:r>
              <a:rPr lang="el-GR" sz="2200" dirty="0" smtClean="0"/>
              <a:t> </a:t>
            </a:r>
            <a:r>
              <a:rPr lang="en-US" sz="2200" dirty="0" smtClean="0"/>
              <a:t>p</a:t>
            </a:r>
            <a:r>
              <a:rPr lang="el-GR" sz="2200" dirty="0" smtClean="0"/>
              <a:t> είναι οι συγκεντρώσεις ηλεκτρονίων και οπών , Ν</a:t>
            </a:r>
            <a:r>
              <a:rPr lang="en-US" sz="2200" baseline="-25000" dirty="0" smtClean="0"/>
              <a:t>D</a:t>
            </a:r>
            <a:r>
              <a:rPr lang="en-US" sz="2200" dirty="0" smtClean="0"/>
              <a:t> </a:t>
            </a:r>
            <a:r>
              <a:rPr lang="el-GR" sz="2200" dirty="0" smtClean="0"/>
              <a:t>και Ν</a:t>
            </a:r>
            <a:r>
              <a:rPr lang="el-GR" sz="2200" baseline="-25000" dirty="0" smtClean="0"/>
              <a:t>Α </a:t>
            </a:r>
            <a:r>
              <a:rPr lang="el-GR" sz="2200" dirty="0" smtClean="0"/>
              <a:t> οι συγκεντρώσεις δοτών και αποδεκτών,</a:t>
            </a:r>
            <a:r>
              <a:rPr lang="el-GR" sz="2200" baseline="-25000" dirty="0" smtClean="0"/>
              <a:t> </a:t>
            </a:r>
            <a:r>
              <a:rPr lang="el-GR" sz="2200" dirty="0" smtClean="0"/>
              <a:t>ε η τοπική διηλεκτρική σταθερά και </a:t>
            </a:r>
            <a:r>
              <a:rPr lang="en-US" sz="2200" dirty="0" smtClean="0"/>
              <a:t>Q</a:t>
            </a:r>
            <a:r>
              <a:rPr lang="en-US" sz="2200" baseline="-25000" dirty="0" smtClean="0"/>
              <a:t>T</a:t>
            </a:r>
            <a:r>
              <a:rPr lang="en-US" sz="2200" i="1" dirty="0" smtClean="0"/>
              <a:t> </a:t>
            </a:r>
            <a:r>
              <a:rPr lang="el-GR" sz="2200" dirty="0" smtClean="0"/>
              <a:t>το φορτίο των </a:t>
            </a:r>
            <a:r>
              <a:rPr lang="en-US" sz="2200" dirty="0" smtClean="0"/>
              <a:t>Traps (</a:t>
            </a:r>
            <a:r>
              <a:rPr lang="el-GR" sz="2200" dirty="0" smtClean="0"/>
              <a:t>ατελειών)</a:t>
            </a:r>
            <a:r>
              <a:rPr lang="en-US" sz="2200" dirty="0" smtClean="0"/>
              <a:t>  </a:t>
            </a:r>
          </a:p>
          <a:p>
            <a:pPr>
              <a:buNone/>
            </a:pPr>
            <a:endParaRPr lang="en-US" sz="2200" i="1" dirty="0" smtClean="0"/>
          </a:p>
          <a:p>
            <a:pPr>
              <a:buNone/>
            </a:pPr>
            <a:endParaRPr lang="en-US" sz="2200" i="1" dirty="0" smtClean="0"/>
          </a:p>
          <a:p>
            <a:pPr>
              <a:buNone/>
            </a:pPr>
            <a:r>
              <a:rPr lang="el-GR" sz="2200" i="1" dirty="0" smtClean="0"/>
              <a:t>         </a:t>
            </a:r>
            <a:r>
              <a:rPr lang="el-GR" sz="2200" b="1" i="1" dirty="0" smtClean="0"/>
              <a:t>Εξισώσεις συνέχειας</a:t>
            </a:r>
            <a:r>
              <a:rPr lang="en-US" sz="2200" b="1" i="1" dirty="0" smtClean="0"/>
              <a:t>  </a:t>
            </a:r>
            <a:r>
              <a:rPr lang="en-US" sz="2200" i="1" dirty="0" smtClean="0"/>
              <a:t>:          </a:t>
            </a:r>
          </a:p>
          <a:p>
            <a:pPr>
              <a:buNone/>
            </a:pPr>
            <a:endParaRPr lang="en-US" sz="2200" i="1" u="sng" dirty="0" smtClean="0"/>
          </a:p>
          <a:p>
            <a:pPr>
              <a:buNone/>
            </a:pPr>
            <a:endParaRPr lang="el-GR" sz="2200" i="1" u="sng" dirty="0" smtClean="0"/>
          </a:p>
          <a:p>
            <a:pPr>
              <a:buNone/>
            </a:pPr>
            <a:endParaRPr lang="en-US" sz="2200" i="1" u="sng" dirty="0" smtClean="0"/>
          </a:p>
          <a:p>
            <a:pPr>
              <a:buNone/>
            </a:pPr>
            <a:endParaRPr lang="en-US" sz="2200" i="1" u="sng" dirty="0" smtClean="0"/>
          </a:p>
          <a:p>
            <a:pPr>
              <a:buNone/>
            </a:pPr>
            <a:r>
              <a:rPr lang="en-US" sz="2200" dirty="0" smtClean="0"/>
              <a:t>  </a:t>
            </a:r>
            <a:r>
              <a:rPr lang="el-GR" sz="2200" dirty="0" smtClean="0"/>
              <a:t>   ,όπου </a:t>
            </a:r>
            <a:r>
              <a:rPr lang="en-US" sz="2200" dirty="0" err="1" smtClean="0"/>
              <a:t>J</a:t>
            </a:r>
            <a:r>
              <a:rPr lang="en-US" sz="2200" baseline="-25000" dirty="0" err="1" smtClean="0"/>
              <a:t>n</a:t>
            </a:r>
            <a:r>
              <a:rPr lang="en-US" sz="2200" dirty="0" smtClean="0"/>
              <a:t> </a:t>
            </a:r>
            <a:r>
              <a:rPr lang="el-GR" sz="2200" dirty="0" smtClean="0"/>
              <a:t>και </a:t>
            </a:r>
            <a:r>
              <a:rPr lang="en-US" sz="2200" dirty="0" err="1" smtClean="0"/>
              <a:t>J</a:t>
            </a:r>
            <a:r>
              <a:rPr lang="en-US" sz="2200" baseline="-25000" dirty="0" err="1" smtClean="0"/>
              <a:t>p</a:t>
            </a:r>
            <a:r>
              <a:rPr lang="el-GR" sz="2200" dirty="0" smtClean="0"/>
              <a:t> και  είναι οι πυκνότητες ρευμάτων των ηλεκτρονίων και των οπών, αντίστοιχα, </a:t>
            </a:r>
            <a:r>
              <a:rPr lang="en-US" sz="2200" dirty="0" smtClean="0"/>
              <a:t>n</a:t>
            </a:r>
            <a:r>
              <a:rPr lang="el-GR" sz="2200" dirty="0" smtClean="0"/>
              <a:t> και </a:t>
            </a:r>
            <a:r>
              <a:rPr lang="en-US" sz="2200" dirty="0" smtClean="0"/>
              <a:t>p</a:t>
            </a:r>
            <a:r>
              <a:rPr lang="el-GR" sz="2200" dirty="0" smtClean="0"/>
              <a:t> είναι οι συγκεντρώσεις ηλεκτρονίων και οπών και </a:t>
            </a:r>
            <a:r>
              <a:rPr lang="en-US" sz="2200" dirty="0" smtClean="0"/>
              <a:t>q</a:t>
            </a:r>
            <a:r>
              <a:rPr lang="el-GR" sz="2200" dirty="0" smtClean="0"/>
              <a:t> είναι το φορτίο του ηλεκτρονίου. Τα </a:t>
            </a:r>
            <a:r>
              <a:rPr lang="el-GR" sz="2200" i="1" dirty="0" err="1" smtClean="0"/>
              <a:t>Gn</a:t>
            </a:r>
            <a:r>
              <a:rPr lang="el-GR" sz="2200" dirty="0" smtClean="0"/>
              <a:t> και </a:t>
            </a:r>
            <a:r>
              <a:rPr lang="el-GR" sz="2200" i="1" dirty="0" err="1" smtClean="0"/>
              <a:t>Gp</a:t>
            </a:r>
            <a:r>
              <a:rPr lang="el-GR" sz="2200" i="1" dirty="0" smtClean="0"/>
              <a:t> </a:t>
            </a:r>
            <a:r>
              <a:rPr lang="el-GR" sz="2200" dirty="0" smtClean="0"/>
              <a:t>είναι οι ρυθμοί γένεσης και τα </a:t>
            </a:r>
            <a:r>
              <a:rPr lang="el-GR" sz="2200" i="1" dirty="0" smtClean="0"/>
              <a:t>R</a:t>
            </a:r>
            <a:r>
              <a:rPr lang="en-US" sz="2200" i="1" dirty="0" smtClean="0"/>
              <a:t>n</a:t>
            </a:r>
            <a:r>
              <a:rPr lang="el-GR" sz="2200" dirty="0" smtClean="0"/>
              <a:t> και </a:t>
            </a:r>
            <a:r>
              <a:rPr lang="el-GR" sz="2200" i="1" dirty="0" smtClean="0"/>
              <a:t>Rp </a:t>
            </a:r>
            <a:r>
              <a:rPr lang="el-GR" sz="2200" dirty="0" smtClean="0"/>
              <a:t>οι ρυθμοί ανασύζευξης για τα ηλεκτρόνια και τις οπές</a:t>
            </a:r>
            <a:r>
              <a:rPr lang="en-US" sz="2200" dirty="0" smtClean="0"/>
              <a:t>, </a:t>
            </a:r>
            <a:r>
              <a:rPr lang="el-GR" sz="2200" dirty="0" smtClean="0"/>
              <a:t> αντίστοιχα</a:t>
            </a:r>
            <a:endParaRPr lang="en-US" sz="2200" i="1" u="sng" dirty="0" smtClean="0"/>
          </a:p>
          <a:p>
            <a:pPr>
              <a:buNone/>
            </a:pPr>
            <a:endParaRPr lang="en-US" sz="2000" i="1" u="sng" dirty="0" smtClean="0"/>
          </a:p>
          <a:p>
            <a:pPr>
              <a:buNone/>
            </a:pPr>
            <a:endParaRPr lang="en-US" sz="2000" i="1" u="sng" dirty="0" smtClean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3286116" y="1428736"/>
          <a:ext cx="2324100" cy="276225"/>
        </p:xfrm>
        <a:graphic>
          <a:graphicData uri="http://schemas.openxmlformats.org/presentationml/2006/ole">
            <p:oleObj spid="_x0000_s1026" r:id="rId3" imgW="2324100" imgH="279400" progId="">
              <p:embed/>
            </p:oleObj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857620" y="2857496"/>
          <a:ext cx="1400175" cy="419100"/>
        </p:xfrm>
        <a:graphic>
          <a:graphicData uri="http://schemas.openxmlformats.org/presentationml/2006/ole">
            <p:oleObj spid="_x0000_s1027" r:id="rId4" imgW="1397000" imgH="419100" progId="">
              <p:embed/>
            </p:oleObj>
          </a:graphicData>
        </a:graphic>
      </p:graphicFrame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929058" y="3429000"/>
          <a:ext cx="1533525" cy="419100"/>
        </p:xfrm>
        <a:graphic>
          <a:graphicData uri="http://schemas.openxmlformats.org/presentationml/2006/ole">
            <p:oleObj spid="_x0000_s1028" r:id="rId5" imgW="1536700" imgH="419100" progId="">
              <p:embed/>
            </p:oleObj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30</a:t>
            </a:fld>
            <a:endParaRPr lang="el-GR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7938" y="1604963"/>
            <a:ext cx="4048125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2285984" y="550070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Εξωτερική κβαντική απόδοση ως συνάρτηση της συχνότητας διαμόρφωσης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0"/>
            <a:ext cx="7772400" cy="50004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                                       </a:t>
            </a:r>
            <a:r>
              <a:rPr lang="el-GR" sz="2800" dirty="0" smtClean="0"/>
              <a:t>                        </a:t>
            </a:r>
            <a:r>
              <a:rPr lang="en-US" sz="2800" dirty="0" smtClean="0"/>
              <a:t> </a:t>
            </a:r>
            <a:r>
              <a:rPr lang="el-GR" sz="2800" dirty="0" smtClean="0"/>
              <a:t>Ειδικές δίοδοι</a:t>
            </a:r>
            <a:endParaRPr lang="el-GR" sz="2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E540D-233B-46FF-BD58-F194DF07B030}" type="slidenum">
              <a:rPr lang="el-GR" smtClean="0"/>
              <a:pPr/>
              <a:t>31</a:t>
            </a:fld>
            <a:endParaRPr lang="el-GR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071546"/>
            <a:ext cx="2947994" cy="305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1000108"/>
            <a:ext cx="3299687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4081810"/>
            <a:ext cx="3000396" cy="263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2786050" y="571480"/>
            <a:ext cx="29289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Πειραματικά αποτελέσματα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b="1" dirty="0" smtClean="0"/>
              <a:t>Μοντέλο μεταφοράς </a:t>
            </a:r>
            <a:r>
              <a:rPr lang="el-GR" sz="2000" dirty="0" smtClean="0"/>
              <a:t> </a:t>
            </a:r>
            <a:r>
              <a:rPr lang="el-GR" sz="2000" b="1" dirty="0" smtClean="0"/>
              <a:t>drift-diffusion(ολίσθησης-διάχυσης)</a:t>
            </a:r>
            <a:endParaRPr lang="en-US" sz="2000" b="1" dirty="0" smtClean="0"/>
          </a:p>
          <a:p>
            <a:pPr>
              <a:buNone/>
            </a:pPr>
            <a:r>
              <a:rPr lang="el-GR" sz="1600" b="1" dirty="0" smtClean="0"/>
              <a:t>Πυκνότητες ρευμάτων</a:t>
            </a:r>
            <a:r>
              <a:rPr lang="el-GR" sz="1600" dirty="0" smtClean="0"/>
              <a:t> </a:t>
            </a:r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r>
              <a:rPr lang="en-US" sz="1600" dirty="0" smtClean="0"/>
              <a:t>      </a:t>
            </a:r>
            <a:r>
              <a:rPr lang="el-GR" sz="1600" dirty="0" smtClean="0"/>
              <a:t>όπου μ</a:t>
            </a:r>
            <a:r>
              <a:rPr lang="en-US" sz="1600" baseline="-25000" dirty="0" smtClean="0"/>
              <a:t>n</a:t>
            </a:r>
            <a:r>
              <a:rPr lang="en-US" sz="1600" dirty="0" smtClean="0"/>
              <a:t> </a:t>
            </a:r>
            <a:r>
              <a:rPr lang="el-GR" sz="1600" dirty="0" smtClean="0"/>
              <a:t>και μ</a:t>
            </a:r>
            <a:r>
              <a:rPr lang="en-US" sz="1600" baseline="-25000" dirty="0" smtClean="0"/>
              <a:t>p</a:t>
            </a:r>
            <a:r>
              <a:rPr lang="el-GR" sz="1600" dirty="0" smtClean="0"/>
              <a:t> και  είναι οι ευκινησίες των ηλεκτρονίων και των οπών</a:t>
            </a:r>
            <a:r>
              <a:rPr lang="en-US" sz="1600" dirty="0" smtClean="0"/>
              <a:t>,</a:t>
            </a:r>
            <a:r>
              <a:rPr lang="el-GR" sz="1600" dirty="0" smtClean="0"/>
              <a:t> αντίστοιχα</a:t>
            </a:r>
            <a:r>
              <a:rPr lang="en-US" sz="1600" dirty="0" smtClean="0"/>
              <a:t>, </a:t>
            </a:r>
            <a:r>
              <a:rPr lang="el-GR" sz="1600" dirty="0" smtClean="0"/>
              <a:t>και </a:t>
            </a:r>
            <a:r>
              <a:rPr lang="el-GR" sz="1600" i="1" dirty="0" smtClean="0"/>
              <a:t>Φ</a:t>
            </a:r>
            <a:r>
              <a:rPr lang="en-US" sz="1600" i="1" baseline="-25000" dirty="0" smtClean="0"/>
              <a:t>n</a:t>
            </a:r>
            <a:r>
              <a:rPr lang="en-US" sz="1600" i="1" dirty="0" smtClean="0"/>
              <a:t>,  </a:t>
            </a:r>
            <a:r>
              <a:rPr lang="el-GR" sz="1600" i="1" dirty="0" smtClean="0"/>
              <a:t>Φ</a:t>
            </a:r>
            <a:r>
              <a:rPr lang="en-US" sz="1600" i="1" baseline="-25000" dirty="0" smtClean="0"/>
              <a:t>p </a:t>
            </a:r>
            <a:r>
              <a:rPr lang="en-US" sz="1600" i="1" dirty="0" smtClean="0"/>
              <a:t> </a:t>
            </a:r>
            <a:r>
              <a:rPr lang="el-GR" sz="1600" dirty="0" smtClean="0"/>
              <a:t>τα επίπεδα </a:t>
            </a:r>
            <a:r>
              <a:rPr lang="en-US" sz="1600" dirty="0" smtClean="0"/>
              <a:t> quasi -Fermi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l-GR" sz="1600" dirty="0" smtClean="0"/>
              <a:t>Τα επίπεδα </a:t>
            </a:r>
            <a:r>
              <a:rPr lang="en-US" sz="1600" dirty="0" smtClean="0"/>
              <a:t>quasi</a:t>
            </a:r>
            <a:r>
              <a:rPr lang="el-GR" sz="1600" dirty="0" smtClean="0"/>
              <a:t>-</a:t>
            </a:r>
            <a:r>
              <a:rPr lang="en-US" sz="1600" dirty="0" smtClean="0"/>
              <a:t>Fermi</a:t>
            </a:r>
            <a:r>
              <a:rPr lang="el-GR" sz="1600" dirty="0" smtClean="0"/>
              <a:t> συνδέονται με την συγκέντρωση των φορέων και το δυναμικό μέσω των προσεγγίσεων του </a:t>
            </a:r>
            <a:r>
              <a:rPr lang="en-US" sz="1600" dirty="0" smtClean="0"/>
              <a:t>Boltzmann</a:t>
            </a:r>
            <a:r>
              <a:rPr lang="el-GR" sz="1600" dirty="0" smtClean="0"/>
              <a:t> ως εξής</a:t>
            </a:r>
            <a:r>
              <a:rPr lang="en-US" sz="1600" dirty="0" smtClean="0"/>
              <a:t>:</a:t>
            </a:r>
          </a:p>
          <a:p>
            <a:pPr>
              <a:buNone/>
            </a:pPr>
            <a:endParaRPr lang="el-GR" sz="1600" dirty="0" smtClean="0"/>
          </a:p>
          <a:p>
            <a:pPr>
              <a:buNone/>
            </a:pPr>
            <a:r>
              <a:rPr lang="el-GR" sz="1600" dirty="0" smtClean="0"/>
              <a:t>	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l-GR" sz="1600" dirty="0" smtClean="0"/>
              <a:t>όπου </a:t>
            </a:r>
            <a:r>
              <a:rPr lang="en-US" sz="1600" dirty="0" smtClean="0"/>
              <a:t> </a:t>
            </a:r>
            <a:r>
              <a:rPr lang="en-US" sz="1600" dirty="0" err="1" smtClean="0"/>
              <a:t>n</a:t>
            </a:r>
            <a:r>
              <a:rPr lang="en-US" sz="1600" baseline="-25000" dirty="0" err="1" smtClean="0"/>
              <a:t>i</a:t>
            </a:r>
            <a:r>
              <a:rPr lang="en-US" sz="1600" dirty="0" smtClean="0"/>
              <a:t> </a:t>
            </a:r>
            <a:r>
              <a:rPr lang="el-GR" sz="1600" dirty="0" smtClean="0"/>
              <a:t>είναι η ενεργή πραγματική συγκέντρωση και Τ</a:t>
            </a:r>
            <a:r>
              <a:rPr lang="en-US" sz="1600" baseline="-25000" dirty="0" smtClean="0"/>
              <a:t>L</a:t>
            </a:r>
            <a:r>
              <a:rPr lang="en-US" sz="1600" dirty="0" smtClean="0"/>
              <a:t> </a:t>
            </a:r>
            <a:r>
              <a:rPr lang="el-GR" sz="1600" dirty="0" smtClean="0"/>
              <a:t>η θερμοκρασία του πλέγματος</a:t>
            </a:r>
            <a:endParaRPr lang="el-GR" sz="1600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3000364" y="2357430"/>
          <a:ext cx="981075" cy="257175"/>
        </p:xfrm>
        <a:graphic>
          <a:graphicData uri="http://schemas.openxmlformats.org/presentationml/2006/ole">
            <p:oleObj spid="_x0000_s2050" r:id="rId3" imgW="977476" imgH="253890" progId="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000364" y="2786058"/>
          <a:ext cx="1019175" cy="266700"/>
        </p:xfrm>
        <a:graphic>
          <a:graphicData uri="http://schemas.openxmlformats.org/presentationml/2006/ole">
            <p:oleObj spid="_x0000_s2051" r:id="rId4" imgW="1015559" imgH="266584" progId="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285852" y="4714884"/>
          <a:ext cx="1438275" cy="485775"/>
        </p:xfrm>
        <a:graphic>
          <a:graphicData uri="http://schemas.openxmlformats.org/presentationml/2006/ole">
            <p:oleObj spid="_x0000_s2052" r:id="rId5" imgW="1435100" imgH="482600" progId="">
              <p:embed/>
            </p:oleObj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4143372" y="4643446"/>
          <a:ext cx="1562100" cy="561975"/>
        </p:xfrm>
        <a:graphic>
          <a:graphicData uri="http://schemas.openxmlformats.org/presentationml/2006/ole">
            <p:oleObj spid="_x0000_s2053" r:id="rId6" imgW="1562100" imgH="558800" progId="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58204" cy="43891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    </a:t>
            </a:r>
            <a:r>
              <a:rPr lang="el-GR" sz="2000" dirty="0" smtClean="0"/>
              <a:t>Τα </a:t>
            </a:r>
            <a:r>
              <a:rPr lang="en-US" sz="2000" dirty="0" smtClean="0"/>
              <a:t>quasi-Fermi </a:t>
            </a:r>
            <a:r>
              <a:rPr lang="el-GR" sz="2000" dirty="0" smtClean="0"/>
              <a:t>επίπεδα δίνονται από τις σχέσεις</a:t>
            </a:r>
            <a:r>
              <a:rPr lang="en-US" sz="2000" dirty="0" smtClean="0"/>
              <a:t>: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   </a:t>
            </a:r>
            <a:r>
              <a:rPr lang="el-GR" sz="2000" dirty="0" smtClean="0"/>
              <a:t>Αντικαθιστώντας αυτές τις εξισώσεις στις εκφράσεις για την πυκνότητα του ρεύματος έχουμε :</a:t>
            </a:r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endParaRPr lang="el-GR" sz="2000" dirty="0" smtClean="0"/>
          </a:p>
          <a:p>
            <a:pPr>
              <a:buNone/>
            </a:pPr>
            <a:r>
              <a:rPr lang="el-GR" sz="2000" dirty="0" smtClean="0"/>
              <a:t>όπου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l-GR" sz="20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2000232" y="2500306"/>
          <a:ext cx="1143000" cy="428625"/>
        </p:xfrm>
        <a:graphic>
          <a:graphicData uri="http://schemas.openxmlformats.org/presentationml/2006/ole">
            <p:oleObj spid="_x0000_s3074" r:id="rId3" imgW="1143000" imgH="431800" progId="">
              <p:embed/>
            </p:oleObj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286248" y="2500306"/>
          <a:ext cx="1152525" cy="428625"/>
        </p:xfrm>
        <a:graphic>
          <a:graphicData uri="http://schemas.openxmlformats.org/presentationml/2006/ole">
            <p:oleObj spid="_x0000_s3075" r:id="rId4" imgW="1155700" imgH="431800" progId="">
              <p:embed/>
            </p:oleObj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2643174" y="3786190"/>
          <a:ext cx="1381125" cy="257175"/>
        </p:xfrm>
        <a:graphic>
          <a:graphicData uri="http://schemas.openxmlformats.org/presentationml/2006/ole">
            <p:oleObj spid="_x0000_s3076" r:id="rId5" imgW="1384300" imgH="254000" progId="">
              <p:embed/>
            </p:oleObj>
          </a:graphicData>
        </a:graphic>
      </p:graphicFrame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2571736" y="4214818"/>
          <a:ext cx="1438275" cy="266700"/>
        </p:xfrm>
        <a:graphic>
          <a:graphicData uri="http://schemas.openxmlformats.org/presentationml/2006/ole">
            <p:oleObj spid="_x0000_s3077" r:id="rId6" imgW="1434477" imgH="266584" progId="">
              <p:embed/>
            </p:oleObj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2285984" y="4857760"/>
          <a:ext cx="771525" cy="419100"/>
        </p:xfrm>
        <a:graphic>
          <a:graphicData uri="http://schemas.openxmlformats.org/presentationml/2006/ole">
            <p:oleObj spid="_x0000_s3078" r:id="rId7" imgW="774364" imgH="418918" progId="">
              <p:embed/>
            </p:oleObj>
          </a:graphicData>
        </a:graphic>
      </p:graphicFrame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6399" name="Object 15"/>
          <p:cNvGraphicFramePr>
            <a:graphicFrameLocks noChangeAspect="1"/>
          </p:cNvGraphicFramePr>
          <p:nvPr/>
        </p:nvGraphicFramePr>
        <p:xfrm>
          <a:off x="3714744" y="4857760"/>
          <a:ext cx="800100" cy="419100"/>
        </p:xfrm>
        <a:graphic>
          <a:graphicData uri="http://schemas.openxmlformats.org/presentationml/2006/ole">
            <p:oleObj spid="_x0000_s3079" r:id="rId8" imgW="800100" imgH="41910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6329378" cy="438912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u="sng" dirty="0" smtClean="0"/>
              <a:t> </a:t>
            </a:r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r>
              <a:rPr lang="el-GR" sz="2000" b="1" dirty="0" smtClean="0"/>
              <a:t>Το μοντέλο στατιστικής φορέων </a:t>
            </a:r>
            <a:r>
              <a:rPr lang="en-US" sz="2000" b="1" dirty="0" smtClean="0"/>
              <a:t>Fermi</a:t>
            </a:r>
            <a:r>
              <a:rPr lang="el-GR" sz="2000" b="1" dirty="0" smtClean="0"/>
              <a:t>-</a:t>
            </a:r>
            <a:r>
              <a:rPr lang="en-US" sz="2000" b="1" dirty="0" smtClean="0"/>
              <a:t>Dirac</a:t>
            </a:r>
            <a:r>
              <a:rPr lang="el-GR" sz="2000" b="1" dirty="0" smtClean="0"/>
              <a:t> και </a:t>
            </a:r>
            <a:r>
              <a:rPr lang="en-US" sz="2000" b="1" dirty="0" err="1" smtClean="0"/>
              <a:t>Boltzman</a:t>
            </a:r>
            <a:endParaRPr lang="el-GR" sz="2000" b="1" dirty="0" smtClean="0"/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r>
              <a:rPr lang="en-US" sz="2000" i="1" dirty="0" smtClean="0"/>
              <a:t>Fermi</a:t>
            </a:r>
            <a:r>
              <a:rPr lang="el-GR" sz="2000" i="1" dirty="0" smtClean="0"/>
              <a:t>-</a:t>
            </a:r>
            <a:r>
              <a:rPr lang="en-US" sz="2000" i="1" dirty="0" smtClean="0"/>
              <a:t>Dirac</a:t>
            </a:r>
            <a:endParaRPr lang="el-GR" sz="2000" i="1" dirty="0" smtClean="0"/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endParaRPr lang="el-GR" sz="2000" i="1" dirty="0" smtClean="0"/>
          </a:p>
          <a:p>
            <a:pPr>
              <a:buNone/>
            </a:pPr>
            <a:r>
              <a:rPr lang="en-US" sz="2000" i="1" dirty="0" err="1" smtClean="0"/>
              <a:t>Boltzman</a:t>
            </a:r>
            <a:r>
              <a:rPr lang="el-GR" sz="2000" i="1" dirty="0" smtClean="0"/>
              <a:t>                                       όταν  (ε-ε</a:t>
            </a:r>
            <a:r>
              <a:rPr lang="en-US" sz="2000" i="1" baseline="-25000" dirty="0" smtClean="0"/>
              <a:t>F</a:t>
            </a:r>
            <a:r>
              <a:rPr lang="en-US" sz="2000" i="1" dirty="0" smtClean="0"/>
              <a:t> )&gt;&gt;</a:t>
            </a:r>
            <a:r>
              <a:rPr lang="en-US" sz="2000" i="1" dirty="0" err="1" smtClean="0"/>
              <a:t>kT</a:t>
            </a:r>
            <a:r>
              <a:rPr lang="en-US" sz="2000" i="1" baseline="-25000" dirty="0" err="1" smtClean="0"/>
              <a:t>L</a:t>
            </a:r>
            <a:r>
              <a:rPr lang="en-US" sz="2000" i="1" baseline="-25000" dirty="0" smtClean="0"/>
              <a:t>  </a:t>
            </a:r>
          </a:p>
          <a:p>
            <a:pPr>
              <a:buNone/>
            </a:pPr>
            <a:endParaRPr lang="en-US" sz="2000" i="1" baseline="-25000" dirty="0" smtClean="0"/>
          </a:p>
          <a:p>
            <a:pPr>
              <a:buNone/>
            </a:pPr>
            <a:endParaRPr lang="en-US" sz="2000" i="1" baseline="-25000" dirty="0" smtClean="0"/>
          </a:p>
          <a:p>
            <a:pPr>
              <a:buNone/>
            </a:pPr>
            <a:r>
              <a:rPr lang="en-US" sz="2000" i="1" dirty="0" smtClean="0"/>
              <a:t>                     n=N</a:t>
            </a:r>
            <a:r>
              <a:rPr lang="en-US" sz="2000" i="1" baseline="-25000" dirty="0" smtClean="0"/>
              <a:t>C</a:t>
            </a:r>
            <a:r>
              <a:rPr lang="en-US" sz="2000" i="1" dirty="0" smtClean="0"/>
              <a:t> exp[(E</a:t>
            </a:r>
            <a:r>
              <a:rPr lang="en-US" sz="2000" i="1" baseline="-25000" dirty="0" smtClean="0"/>
              <a:t>F</a:t>
            </a:r>
            <a:r>
              <a:rPr lang="en-US" sz="2000" i="1" dirty="0" smtClean="0"/>
              <a:t>-E</a:t>
            </a:r>
            <a:r>
              <a:rPr lang="en-US" sz="2000" i="1" baseline="-25000" dirty="0" smtClean="0"/>
              <a:t>C</a:t>
            </a:r>
            <a:r>
              <a:rPr lang="en-US" sz="2000" i="1" dirty="0" smtClean="0"/>
              <a:t>)/KT</a:t>
            </a:r>
            <a:r>
              <a:rPr lang="en-US" sz="2000" i="1" baseline="-25000" dirty="0" smtClean="0"/>
              <a:t>L</a:t>
            </a:r>
            <a:r>
              <a:rPr lang="en-US" sz="2000" i="1" dirty="0" smtClean="0"/>
              <a:t>]</a:t>
            </a:r>
          </a:p>
          <a:p>
            <a:pPr>
              <a:buNone/>
            </a:pP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                     p=N</a:t>
            </a:r>
            <a:r>
              <a:rPr lang="en-US" sz="2000" i="1" baseline="-25000" dirty="0" smtClean="0"/>
              <a:t>V</a:t>
            </a:r>
            <a:r>
              <a:rPr lang="en-US" sz="2000" i="1" dirty="0" smtClean="0"/>
              <a:t> exp[(E</a:t>
            </a:r>
            <a:r>
              <a:rPr lang="en-US" sz="2000" i="1" baseline="-25000" dirty="0" smtClean="0"/>
              <a:t>V</a:t>
            </a:r>
            <a:r>
              <a:rPr lang="en-US" sz="2000" i="1" dirty="0" smtClean="0"/>
              <a:t>-E</a:t>
            </a:r>
            <a:r>
              <a:rPr lang="en-US" sz="2000" i="1" baseline="-25000" dirty="0" smtClean="0"/>
              <a:t>F</a:t>
            </a:r>
            <a:r>
              <a:rPr lang="en-US" sz="2000" i="1" dirty="0" smtClean="0"/>
              <a:t>)/KT</a:t>
            </a:r>
            <a:r>
              <a:rPr lang="en-US" sz="2000" i="1" baseline="-25000" dirty="0" smtClean="0"/>
              <a:t>L</a:t>
            </a:r>
            <a:r>
              <a:rPr lang="en-US" sz="2000" i="1" dirty="0" smtClean="0"/>
              <a:t>]</a:t>
            </a:r>
            <a:endParaRPr lang="el-GR" sz="20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2357422" y="2643182"/>
          <a:ext cx="1485900" cy="657225"/>
        </p:xfrm>
        <a:graphic>
          <a:graphicData uri="http://schemas.openxmlformats.org/presentationml/2006/ole">
            <p:oleObj spid="_x0000_s4098" r:id="rId3" imgW="1485900" imgH="660400" progId="">
              <p:embed/>
            </p:oleObj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214546" y="3571876"/>
          <a:ext cx="1266825" cy="485775"/>
        </p:xfrm>
        <a:graphic>
          <a:graphicData uri="http://schemas.openxmlformats.org/presentationml/2006/ole">
            <p:oleObj spid="_x0000_s4099" r:id="rId4" imgW="1269449" imgH="482391" progId="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Μοντέλα ευκινησίας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Εξαρτήσεις ευκινησίας από </a:t>
            </a:r>
            <a:r>
              <a:rPr lang="en-US" dirty="0" smtClean="0"/>
              <a:t>:</a:t>
            </a:r>
          </a:p>
          <a:p>
            <a:r>
              <a:rPr lang="en-US" dirty="0" smtClean="0"/>
              <a:t>	</a:t>
            </a:r>
            <a:r>
              <a:rPr lang="el-GR" dirty="0" smtClean="0"/>
              <a:t>ηλεκτρικό πεδίο  (χαμηλής, υψηλής έντασης)</a:t>
            </a:r>
          </a:p>
          <a:p>
            <a:r>
              <a:rPr lang="el-GR" dirty="0" smtClean="0"/>
              <a:t>	συγκεντρώσεις φορέων</a:t>
            </a:r>
          </a:p>
          <a:p>
            <a:r>
              <a:rPr lang="el-GR" dirty="0" smtClean="0"/>
              <a:t>	θερμοκρασία</a:t>
            </a:r>
          </a:p>
          <a:p>
            <a:r>
              <a:rPr lang="el-GR" dirty="0" smtClean="0"/>
              <a:t>	κρυσταλλικές ατέλειες</a:t>
            </a:r>
          </a:p>
          <a:p>
            <a:r>
              <a:rPr lang="el-GR" dirty="0" smtClean="0"/>
              <a:t>	προσμίξεις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Μοντέλα γένεσης-ανασύζευξης</a:t>
            </a:r>
          </a:p>
          <a:p>
            <a:endParaRPr lang="el-GR" dirty="0" smtClean="0"/>
          </a:p>
          <a:p>
            <a:pPr>
              <a:buNone/>
            </a:pPr>
            <a:r>
              <a:rPr lang="en-US" dirty="0" smtClean="0"/>
              <a:t>		n</a:t>
            </a:r>
            <a:r>
              <a:rPr lang="en-US" baseline="-25000" dirty="0" smtClean="0"/>
              <a:t>0</a:t>
            </a:r>
            <a:r>
              <a:rPr lang="en-US" dirty="0" smtClean="0"/>
              <a:t>p</a:t>
            </a:r>
            <a:r>
              <a:rPr lang="en-US" baseline="-25000" dirty="0" smtClean="0"/>
              <a:t>0</a:t>
            </a:r>
            <a:r>
              <a:rPr lang="en-US" dirty="0" smtClean="0"/>
              <a:t>=n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2</a:t>
            </a:r>
            <a:endParaRPr lang="el-GR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571480"/>
          </a:xfrm>
        </p:spPr>
        <p:txBody>
          <a:bodyPr>
            <a:normAutofit fontScale="90000"/>
          </a:bodyPr>
          <a:lstStyle/>
          <a:p>
            <a:r>
              <a:rPr lang="el-GR" sz="5400" dirty="0" smtClean="0"/>
              <a:t>Ειδικές δίοδοι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58204" cy="52530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Ανασύζευξη</a:t>
            </a:r>
          </a:p>
          <a:p>
            <a:pPr>
              <a:buNone/>
            </a:pPr>
            <a:r>
              <a:rPr lang="el-GR" dirty="0" smtClean="0"/>
              <a:t>		Α</a:t>
            </a:r>
            <a:r>
              <a:rPr lang="en-US" dirty="0" err="1" smtClean="0"/>
              <a:t>uger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i="1" dirty="0" smtClean="0"/>
              <a:t>Shockley-Read-Hall</a:t>
            </a:r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l-GR" sz="1600" dirty="0" smtClean="0"/>
              <a:t>όπου </a:t>
            </a:r>
            <a:r>
              <a:rPr lang="en-US" sz="1600" dirty="0" smtClean="0"/>
              <a:t>ETRAP</a:t>
            </a:r>
            <a:r>
              <a:rPr lang="el-GR" sz="1600" dirty="0" smtClean="0"/>
              <a:t> είναι η διαφορά μεταξύ της ενέργειας της παγίδας και της ενέργειας </a:t>
            </a:r>
            <a:r>
              <a:rPr lang="en-US" sz="1600" dirty="0" smtClean="0"/>
              <a:t>Fermi</a:t>
            </a:r>
            <a:r>
              <a:rPr lang="el-GR" sz="1600" dirty="0" smtClean="0"/>
              <a:t>, το </a:t>
            </a:r>
            <a:r>
              <a:rPr lang="en-US" sz="1600" dirty="0" smtClean="0"/>
              <a:t>T</a:t>
            </a:r>
            <a:r>
              <a:rPr lang="en-US" sz="1600" baseline="-25000" dirty="0" smtClean="0"/>
              <a:t>L</a:t>
            </a:r>
            <a:r>
              <a:rPr lang="el-GR" sz="1600" dirty="0" smtClean="0"/>
              <a:t> είναι η θερμοκρασία της κρυσταλλικής δομής σε βαθμούς </a:t>
            </a:r>
            <a:r>
              <a:rPr lang="en-US" sz="1600" dirty="0" smtClean="0"/>
              <a:t>Kelvin</a:t>
            </a:r>
            <a:r>
              <a:rPr lang="el-GR" sz="1600" dirty="0" smtClean="0"/>
              <a:t> και τ</a:t>
            </a:r>
            <a:r>
              <a:rPr lang="en-US" sz="1600" baseline="-25000" dirty="0" smtClean="0"/>
              <a:t>n</a:t>
            </a:r>
            <a:r>
              <a:rPr lang="el-GR" sz="1600" dirty="0" smtClean="0"/>
              <a:t> και τ</a:t>
            </a:r>
            <a:r>
              <a:rPr lang="en-US" sz="1600" baseline="-25000" dirty="0" smtClean="0"/>
              <a:t>p</a:t>
            </a:r>
            <a:r>
              <a:rPr lang="el-GR" sz="1600" dirty="0" smtClean="0"/>
              <a:t> οι χρόνοι ζωής των ηλεκτρονίων και των οπών</a:t>
            </a:r>
            <a:endParaRPr lang="en-US" sz="1600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n-US" i="1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11CC0-B73C-4C6D-9799-C51B37797B90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2571736" y="1714488"/>
          <a:ext cx="3000375" cy="238125"/>
        </p:xfrm>
        <a:graphic>
          <a:graphicData uri="http://schemas.openxmlformats.org/presentationml/2006/ole">
            <p:oleObj spid="_x0000_s5122" name="Equation" r:id="rId3" imgW="2997200" imgH="241300" progId="Equation.3">
              <p:embed/>
            </p:oleObj>
          </a:graphicData>
        </a:graphic>
      </p:graphicFrame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357422" y="3000372"/>
          <a:ext cx="3781425" cy="714375"/>
        </p:xfrm>
        <a:graphic>
          <a:graphicData uri="http://schemas.openxmlformats.org/presentationml/2006/ole">
            <p:oleObj spid="_x0000_s5123" name="Equation" r:id="rId4" imgW="3784600" imgH="711200" progId="Equation.3">
              <p:embed/>
            </p:oleObj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14546" y="5000636"/>
          <a:ext cx="1152525" cy="428625"/>
        </p:xfrm>
        <a:graphic>
          <a:graphicData uri="http://schemas.openxmlformats.org/presentationml/2006/ole">
            <p:oleObj spid="_x0000_s5124" name="Equation" r:id="rId5" imgW="1155700" imgH="431800" progId="Equation.3">
              <p:embed/>
            </p:oleObj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4071934" y="4929198"/>
          <a:ext cx="1152525" cy="466725"/>
        </p:xfrm>
        <a:graphic>
          <a:graphicData uri="http://schemas.openxmlformats.org/presentationml/2006/ole">
            <p:oleObj spid="_x0000_s5125" name="Equation" r:id="rId6" imgW="1155700" imgH="46990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</TotalTime>
  <Words>820</Words>
  <Application>Microsoft Office PowerPoint</Application>
  <PresentationFormat>On-screen Show (4:3)</PresentationFormat>
  <Paragraphs>240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Flow</vt:lpstr>
      <vt:lpstr>Equation</vt:lpstr>
      <vt:lpstr>   Ειδικές δίοδοι</vt:lpstr>
      <vt:lpstr>   Ειδικές δίοδοι</vt:lpstr>
      <vt:lpstr>   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Ειδικές δίοδοι</vt:lpstr>
      <vt:lpstr>                                                                      Ειδικές δίοδοι</vt:lpstr>
      <vt:lpstr>                                                                     Ειδικές δίοδοι</vt:lpstr>
      <vt:lpstr>                                                                Ειδικές δίοδοι</vt:lpstr>
      <vt:lpstr>                                                                  Ειδικές δίοδοι</vt:lpstr>
      <vt:lpstr>                                                                 Ειδικές δίοδοι</vt:lpstr>
      <vt:lpstr>                                                                     Ειδικές δίοδοι</vt:lpstr>
      <vt:lpstr>                                                                                      Ειδικές δίοδοι</vt:lpstr>
      <vt:lpstr>                                                                                      Ειδικές δίοδοι</vt:lpstr>
      <vt:lpstr>                                                                                      Ειδικές δίοδοι</vt:lpstr>
      <vt:lpstr>                                                                  Ειδικές δίοδοι</vt:lpstr>
      <vt:lpstr>                                                                  Ειδικές δίοδοι</vt:lpstr>
      <vt:lpstr>                                                                  Ειδικές δίοδοι</vt:lpstr>
      <vt:lpstr>                                                                  Ειδικές δίοδοι</vt:lpstr>
      <vt:lpstr>                                                                  Ειδικές δίοδοι</vt:lpstr>
      <vt:lpstr>                                                                  Ειδικές δίοδοι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ΦΩΤΟΒΟΛΤΑΪΚΑ ΣΥΣΤΗΜΑΤΑ</dc:title>
  <dc:creator>NG_Home</dc:creator>
  <cp:lastModifiedBy>NG</cp:lastModifiedBy>
  <cp:revision>63</cp:revision>
  <dcterms:created xsi:type="dcterms:W3CDTF">2010-06-01T15:41:35Z</dcterms:created>
  <dcterms:modified xsi:type="dcterms:W3CDTF">2012-11-15T07:28:55Z</dcterms:modified>
</cp:coreProperties>
</file>