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8" r:id="rId3"/>
    <p:sldId id="449" r:id="rId4"/>
    <p:sldId id="261" r:id="rId5"/>
    <p:sldId id="260" r:id="rId6"/>
    <p:sldId id="259" r:id="rId7"/>
    <p:sldId id="265" r:id="rId8"/>
    <p:sldId id="395" r:id="rId9"/>
    <p:sldId id="408" r:id="rId10"/>
    <p:sldId id="409" r:id="rId11"/>
    <p:sldId id="269" r:id="rId12"/>
    <p:sldId id="280" r:id="rId13"/>
    <p:sldId id="266" r:id="rId14"/>
    <p:sldId id="405" r:id="rId15"/>
    <p:sldId id="406" r:id="rId16"/>
    <p:sldId id="404" r:id="rId17"/>
    <p:sldId id="418" r:id="rId18"/>
    <p:sldId id="427" r:id="rId19"/>
    <p:sldId id="429" r:id="rId20"/>
    <p:sldId id="428" r:id="rId21"/>
    <p:sldId id="435" r:id="rId22"/>
    <p:sldId id="431" r:id="rId23"/>
    <p:sldId id="432" r:id="rId24"/>
    <p:sldId id="433" r:id="rId25"/>
    <p:sldId id="434" r:id="rId26"/>
    <p:sldId id="437" r:id="rId27"/>
    <p:sldId id="299" r:id="rId28"/>
    <p:sldId id="301" r:id="rId29"/>
    <p:sldId id="302" r:id="rId30"/>
    <p:sldId id="303" r:id="rId31"/>
    <p:sldId id="305" r:id="rId32"/>
    <p:sldId id="282" r:id="rId33"/>
    <p:sldId id="263" r:id="rId34"/>
    <p:sldId id="264" r:id="rId35"/>
    <p:sldId id="413" r:id="rId36"/>
    <p:sldId id="272" r:id="rId37"/>
    <p:sldId id="273" r:id="rId38"/>
    <p:sldId id="275" r:id="rId39"/>
    <p:sldId id="289" r:id="rId40"/>
    <p:sldId id="276" r:id="rId41"/>
    <p:sldId id="450" r:id="rId42"/>
    <p:sldId id="436" r:id="rId43"/>
    <p:sldId id="440" r:id="rId44"/>
    <p:sldId id="445" r:id="rId45"/>
    <p:sldId id="414" r:id="rId46"/>
    <p:sldId id="447"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6642E-1B25-4853-850E-BE895D19D59A}" type="doc">
      <dgm:prSet loTypeId="urn:microsoft.com/office/officeart/2005/8/layout/radial1" loCatId="cycle" qsTypeId="urn:microsoft.com/office/officeart/2005/8/quickstyle/simple3" qsCatId="simple" csTypeId="urn:microsoft.com/office/officeart/2005/8/colors/colorful2" csCatId="colorful" phldr="1"/>
      <dgm:spPr/>
      <dgm:t>
        <a:bodyPr/>
        <a:lstStyle/>
        <a:p>
          <a:endParaRPr lang="el-GR"/>
        </a:p>
      </dgm:t>
    </dgm:pt>
    <dgm:pt modelId="{640117F8-1801-45CC-9941-1D813F833E05}">
      <dgm:prSet phldrT="[Κείμενο]"/>
      <dgm:spPr/>
      <dgm:t>
        <a:bodyPr/>
        <a:lstStyle/>
        <a:p>
          <a:r>
            <a:rPr lang="en-US" dirty="0"/>
            <a:t>The Solar system</a:t>
          </a:r>
          <a:endParaRPr lang="el-GR" dirty="0"/>
        </a:p>
      </dgm:t>
    </dgm:pt>
    <dgm:pt modelId="{0010EB04-C8F1-4C0F-AFBE-1E9D42DDE326}" type="parTrans" cxnId="{9A4C5D01-883C-4A83-8C72-C2602D0F2274}">
      <dgm:prSet/>
      <dgm:spPr/>
      <dgm:t>
        <a:bodyPr/>
        <a:lstStyle/>
        <a:p>
          <a:endParaRPr lang="el-GR"/>
        </a:p>
      </dgm:t>
    </dgm:pt>
    <dgm:pt modelId="{A6B44DBA-9225-4D0E-8744-58BF31BAAD5C}" type="sibTrans" cxnId="{9A4C5D01-883C-4A83-8C72-C2602D0F2274}">
      <dgm:prSet/>
      <dgm:spPr/>
      <dgm:t>
        <a:bodyPr/>
        <a:lstStyle/>
        <a:p>
          <a:endParaRPr lang="el-GR"/>
        </a:p>
      </dgm:t>
    </dgm:pt>
    <dgm:pt modelId="{D2AE468C-8E32-460F-AD36-2DA484574603}">
      <dgm:prSet phldrT="[Κείμενο]" custT="1"/>
      <dgm:spPr/>
      <dgm:t>
        <a:bodyPr/>
        <a:lstStyle/>
        <a:p>
          <a:r>
            <a:rPr lang="en-US" sz="1400"/>
            <a:t>song</a:t>
          </a:r>
          <a:endParaRPr lang="el-GR" sz="1400"/>
        </a:p>
      </dgm:t>
    </dgm:pt>
    <dgm:pt modelId="{DD5B5A57-1276-4C6E-B4E9-6013BA50F8C8}" type="parTrans" cxnId="{B49997C2-389E-4C31-87B4-911DA1265DC4}">
      <dgm:prSet/>
      <dgm:spPr/>
      <dgm:t>
        <a:bodyPr/>
        <a:lstStyle/>
        <a:p>
          <a:endParaRPr lang="el-GR"/>
        </a:p>
      </dgm:t>
    </dgm:pt>
    <dgm:pt modelId="{B584CD39-642E-4209-A346-336680AA083A}" type="sibTrans" cxnId="{B49997C2-389E-4C31-87B4-911DA1265DC4}">
      <dgm:prSet/>
      <dgm:spPr/>
      <dgm:t>
        <a:bodyPr/>
        <a:lstStyle/>
        <a:p>
          <a:endParaRPr lang="el-GR"/>
        </a:p>
      </dgm:t>
    </dgm:pt>
    <dgm:pt modelId="{5710A45A-09A2-47C5-B039-FE087417DAB9}">
      <dgm:prSet phldrT="[Κείμενο]" custT="1"/>
      <dgm:spPr/>
      <dgm:t>
        <a:bodyPr/>
        <a:lstStyle/>
        <a:p>
          <a:r>
            <a:rPr lang="en-US" sz="1400"/>
            <a:t>science</a:t>
          </a:r>
          <a:endParaRPr lang="el-GR" sz="1400"/>
        </a:p>
      </dgm:t>
    </dgm:pt>
    <dgm:pt modelId="{233A31E3-9647-4C2F-AEC8-BDEE83B417A1}" type="parTrans" cxnId="{E4FBC054-D554-42D9-9155-715C45F7EDB1}">
      <dgm:prSet/>
      <dgm:spPr/>
      <dgm:t>
        <a:bodyPr/>
        <a:lstStyle/>
        <a:p>
          <a:endParaRPr lang="el-GR"/>
        </a:p>
      </dgm:t>
    </dgm:pt>
    <dgm:pt modelId="{EB909455-9214-40A4-9C50-170F2AA7FD78}" type="sibTrans" cxnId="{E4FBC054-D554-42D9-9155-715C45F7EDB1}">
      <dgm:prSet/>
      <dgm:spPr/>
      <dgm:t>
        <a:bodyPr/>
        <a:lstStyle/>
        <a:p>
          <a:endParaRPr lang="el-GR"/>
        </a:p>
      </dgm:t>
    </dgm:pt>
    <dgm:pt modelId="{F41BFF48-3A19-4EE4-A12A-89F52BB92E40}">
      <dgm:prSet phldrT="[Κείμενο]" custT="1"/>
      <dgm:spPr/>
      <dgm:t>
        <a:bodyPr/>
        <a:lstStyle/>
        <a:p>
          <a:r>
            <a:rPr lang="en-US" sz="1400"/>
            <a:t>story telling</a:t>
          </a:r>
          <a:endParaRPr lang="el-GR" sz="1400"/>
        </a:p>
      </dgm:t>
    </dgm:pt>
    <dgm:pt modelId="{5CBB77D2-87F9-44EE-AEA3-04633210CD09}" type="parTrans" cxnId="{3CDCF792-8E75-44BE-963F-B325D5754051}">
      <dgm:prSet/>
      <dgm:spPr/>
      <dgm:t>
        <a:bodyPr/>
        <a:lstStyle/>
        <a:p>
          <a:endParaRPr lang="el-GR"/>
        </a:p>
      </dgm:t>
    </dgm:pt>
    <dgm:pt modelId="{211BD5A2-EB36-4B6D-8AFD-C220BF139D37}" type="sibTrans" cxnId="{3CDCF792-8E75-44BE-963F-B325D5754051}">
      <dgm:prSet/>
      <dgm:spPr/>
      <dgm:t>
        <a:bodyPr/>
        <a:lstStyle/>
        <a:p>
          <a:endParaRPr lang="el-GR"/>
        </a:p>
      </dgm:t>
    </dgm:pt>
    <dgm:pt modelId="{C30FA3CF-1A6E-40D5-AD74-07A632942508}">
      <dgm:prSet phldrT="[Κείμενο]" custT="1"/>
      <dgm:spPr/>
      <dgm:t>
        <a:bodyPr/>
        <a:lstStyle/>
        <a:p>
          <a:r>
            <a:rPr lang="en-US" sz="1400"/>
            <a:t>art </a:t>
          </a:r>
          <a:endParaRPr lang="el-GR" sz="1400"/>
        </a:p>
      </dgm:t>
    </dgm:pt>
    <dgm:pt modelId="{370C64A4-0837-424B-8515-EABB2C3CA63D}" type="parTrans" cxnId="{D06DB122-5111-438E-970C-2BED41386358}">
      <dgm:prSet/>
      <dgm:spPr/>
      <dgm:t>
        <a:bodyPr/>
        <a:lstStyle/>
        <a:p>
          <a:endParaRPr lang="el-GR"/>
        </a:p>
      </dgm:t>
    </dgm:pt>
    <dgm:pt modelId="{5454CDD1-143B-40B7-A672-48BBAEEB98F5}" type="sibTrans" cxnId="{D06DB122-5111-438E-970C-2BED41386358}">
      <dgm:prSet/>
      <dgm:spPr/>
      <dgm:t>
        <a:bodyPr/>
        <a:lstStyle/>
        <a:p>
          <a:endParaRPr lang="el-GR"/>
        </a:p>
      </dgm:t>
    </dgm:pt>
    <dgm:pt modelId="{E6C11D16-90B9-4C68-B438-1347FBA3D0FB}">
      <dgm:prSet phldrT="[Κείμενο]" phldr="1"/>
      <dgm:spPr/>
      <dgm:t>
        <a:bodyPr/>
        <a:lstStyle/>
        <a:p>
          <a:endParaRPr lang="el-GR"/>
        </a:p>
      </dgm:t>
    </dgm:pt>
    <dgm:pt modelId="{E41E4D89-E544-40FA-B0A4-FE439D4EB63A}" type="parTrans" cxnId="{0644623B-67ED-4F7D-B3FB-5C67FC5B2384}">
      <dgm:prSet/>
      <dgm:spPr/>
      <dgm:t>
        <a:bodyPr/>
        <a:lstStyle/>
        <a:p>
          <a:endParaRPr lang="el-GR"/>
        </a:p>
      </dgm:t>
    </dgm:pt>
    <dgm:pt modelId="{98C3DBF5-D371-49D0-94C1-4B01DB5A8D85}" type="sibTrans" cxnId="{0644623B-67ED-4F7D-B3FB-5C67FC5B2384}">
      <dgm:prSet/>
      <dgm:spPr/>
      <dgm:t>
        <a:bodyPr/>
        <a:lstStyle/>
        <a:p>
          <a:endParaRPr lang="el-GR"/>
        </a:p>
      </dgm:t>
    </dgm:pt>
    <dgm:pt modelId="{3BE3EE15-AF2E-4718-9C21-8DFD80300FE6}">
      <dgm:prSet custT="1"/>
      <dgm:spPr/>
      <dgm:t>
        <a:bodyPr/>
        <a:lstStyle/>
        <a:p>
          <a:r>
            <a:rPr lang="en-US" sz="1400"/>
            <a:t>drama</a:t>
          </a:r>
        </a:p>
        <a:p>
          <a:r>
            <a:rPr lang="en-US" sz="1400"/>
            <a:t>and</a:t>
          </a:r>
        </a:p>
        <a:p>
          <a:r>
            <a:rPr lang="en-US" sz="1400"/>
            <a:t>movement</a:t>
          </a:r>
          <a:endParaRPr lang="el-GR" sz="1400"/>
        </a:p>
      </dgm:t>
    </dgm:pt>
    <dgm:pt modelId="{CD7923D7-0573-4860-B047-A8F709DD13DA}" type="parTrans" cxnId="{69AEC2DB-142B-4DB0-8C02-A68D67D97F81}">
      <dgm:prSet/>
      <dgm:spPr/>
      <dgm:t>
        <a:bodyPr/>
        <a:lstStyle/>
        <a:p>
          <a:endParaRPr lang="el-GR"/>
        </a:p>
      </dgm:t>
    </dgm:pt>
    <dgm:pt modelId="{D74D0DA6-4952-4295-B186-EC3FAE2D589A}" type="sibTrans" cxnId="{69AEC2DB-142B-4DB0-8C02-A68D67D97F81}">
      <dgm:prSet/>
      <dgm:spPr/>
      <dgm:t>
        <a:bodyPr/>
        <a:lstStyle/>
        <a:p>
          <a:endParaRPr lang="el-GR"/>
        </a:p>
      </dgm:t>
    </dgm:pt>
    <dgm:pt modelId="{0A3DCA48-8C46-4404-99ED-1EF018ABAAE7}">
      <dgm:prSet custT="1"/>
      <dgm:spPr/>
      <dgm:t>
        <a:bodyPr/>
        <a:lstStyle/>
        <a:p>
          <a:r>
            <a:rPr lang="en-US" sz="1400"/>
            <a:t>quiz</a:t>
          </a:r>
          <a:endParaRPr lang="el-GR" sz="1400"/>
        </a:p>
      </dgm:t>
    </dgm:pt>
    <dgm:pt modelId="{881CB640-2F39-4BCE-B56E-12C8F1B53AD4}" type="parTrans" cxnId="{FF4A1871-99B3-4A3E-9146-ECEA1622519A}">
      <dgm:prSet/>
      <dgm:spPr/>
      <dgm:t>
        <a:bodyPr/>
        <a:lstStyle/>
        <a:p>
          <a:endParaRPr lang="el-GR"/>
        </a:p>
      </dgm:t>
    </dgm:pt>
    <dgm:pt modelId="{CA3330EE-4F23-4216-87CA-B34212D26A82}" type="sibTrans" cxnId="{FF4A1871-99B3-4A3E-9146-ECEA1622519A}">
      <dgm:prSet/>
      <dgm:spPr/>
      <dgm:t>
        <a:bodyPr/>
        <a:lstStyle/>
        <a:p>
          <a:endParaRPr lang="el-GR"/>
        </a:p>
      </dgm:t>
    </dgm:pt>
    <dgm:pt modelId="{D70E2A71-D097-4396-A755-5678D28E095A}">
      <dgm:prSet/>
      <dgm:spPr/>
      <dgm:t>
        <a:bodyPr/>
        <a:lstStyle/>
        <a:p>
          <a:endParaRPr lang="el-GR"/>
        </a:p>
      </dgm:t>
    </dgm:pt>
    <dgm:pt modelId="{05AF248E-DC53-4BAC-BB10-7550C900CE42}" type="parTrans" cxnId="{25E9516E-6FCD-4E9C-9059-551A35468868}">
      <dgm:prSet/>
      <dgm:spPr/>
      <dgm:t>
        <a:bodyPr/>
        <a:lstStyle/>
        <a:p>
          <a:endParaRPr lang="el-GR"/>
        </a:p>
      </dgm:t>
    </dgm:pt>
    <dgm:pt modelId="{C28099F6-FC26-4B7D-AF0D-9F46EC52022D}" type="sibTrans" cxnId="{25E9516E-6FCD-4E9C-9059-551A35468868}">
      <dgm:prSet/>
      <dgm:spPr/>
      <dgm:t>
        <a:bodyPr/>
        <a:lstStyle/>
        <a:p>
          <a:endParaRPr lang="el-GR"/>
        </a:p>
      </dgm:t>
    </dgm:pt>
    <dgm:pt modelId="{327DDAA4-46AC-47A0-9E79-9043BEA9EC93}">
      <dgm:prSet/>
      <dgm:spPr/>
      <dgm:t>
        <a:bodyPr/>
        <a:lstStyle/>
        <a:p>
          <a:endParaRPr lang="el-GR"/>
        </a:p>
      </dgm:t>
    </dgm:pt>
    <dgm:pt modelId="{644C2D6A-14D0-4241-9684-EAAE6A02EB90}" type="parTrans" cxnId="{2459DBF9-92E1-4E80-B8FB-7511389CB02F}">
      <dgm:prSet/>
      <dgm:spPr/>
      <dgm:t>
        <a:bodyPr/>
        <a:lstStyle/>
        <a:p>
          <a:endParaRPr lang="el-GR"/>
        </a:p>
      </dgm:t>
    </dgm:pt>
    <dgm:pt modelId="{9C8CD0BE-69B7-4B0B-9F04-EF8A299CFAA4}" type="sibTrans" cxnId="{2459DBF9-92E1-4E80-B8FB-7511389CB02F}">
      <dgm:prSet/>
      <dgm:spPr/>
      <dgm:t>
        <a:bodyPr/>
        <a:lstStyle/>
        <a:p>
          <a:endParaRPr lang="el-GR"/>
        </a:p>
      </dgm:t>
    </dgm:pt>
    <dgm:pt modelId="{FBD1D901-60B7-4937-A006-29AA33292F8D}">
      <dgm:prSet/>
      <dgm:spPr/>
      <dgm:t>
        <a:bodyPr/>
        <a:lstStyle/>
        <a:p>
          <a:endParaRPr lang="el-GR"/>
        </a:p>
      </dgm:t>
    </dgm:pt>
    <dgm:pt modelId="{36E1C495-C5C1-40E2-B6E5-B8067F3125F3}" type="parTrans" cxnId="{D622BA6A-2559-4FFB-94CB-1767172762A2}">
      <dgm:prSet/>
      <dgm:spPr/>
      <dgm:t>
        <a:bodyPr/>
        <a:lstStyle/>
        <a:p>
          <a:endParaRPr lang="el-GR"/>
        </a:p>
      </dgm:t>
    </dgm:pt>
    <dgm:pt modelId="{8421BBEA-41C9-48BA-A311-5F89D0D62169}" type="sibTrans" cxnId="{D622BA6A-2559-4FFB-94CB-1767172762A2}">
      <dgm:prSet/>
      <dgm:spPr/>
      <dgm:t>
        <a:bodyPr/>
        <a:lstStyle/>
        <a:p>
          <a:endParaRPr lang="el-GR"/>
        </a:p>
      </dgm:t>
    </dgm:pt>
    <dgm:pt modelId="{47A0AA0F-9400-47E8-966A-518D4EB6F1A9}">
      <dgm:prSet custT="1"/>
      <dgm:spPr>
        <a:gradFill rotWithShape="0">
          <a:gsLst>
            <a:gs pos="0">
              <a:srgbClr val="FF3399"/>
            </a:gs>
            <a:gs pos="0">
              <a:srgbClr val="FF3399"/>
            </a:gs>
            <a:gs pos="25000">
              <a:srgbClr val="FF6633"/>
            </a:gs>
            <a:gs pos="50000">
              <a:srgbClr val="FFFF00"/>
            </a:gs>
            <a:gs pos="75000">
              <a:srgbClr val="01A78F"/>
            </a:gs>
            <a:gs pos="100000">
              <a:srgbClr val="3366FF"/>
            </a:gs>
          </a:gsLst>
          <a:lin ang="16200000" scaled="0"/>
        </a:gradFill>
        <a:effectLst>
          <a:outerShdw blurRad="40000" dist="20000" dir="5400000" rotWithShape="0">
            <a:srgbClr val="FF0000">
              <a:alpha val="38000"/>
            </a:srgbClr>
          </a:outerShdw>
        </a:effectLst>
        <a:scene3d>
          <a:camera prst="orthographicFront"/>
          <a:lightRig rig="flat" dir="t"/>
        </a:scene3d>
      </dgm:spPr>
      <dgm:t>
        <a:bodyPr/>
        <a:lstStyle/>
        <a:p>
          <a:r>
            <a:rPr lang="en-US" sz="1100" b="1" i="0"/>
            <a:t>translanguaging</a:t>
          </a:r>
          <a:endParaRPr lang="el-GR" sz="1100" b="1" i="0"/>
        </a:p>
      </dgm:t>
    </dgm:pt>
    <dgm:pt modelId="{8D7CB203-A487-46A8-8CEC-6D18A5068BDC}" type="parTrans" cxnId="{AA871D84-C8FB-4EF8-92E7-1D258F1ABC04}">
      <dgm:prSet/>
      <dgm:spPr/>
      <dgm:t>
        <a:bodyPr/>
        <a:lstStyle/>
        <a:p>
          <a:endParaRPr lang="el-GR"/>
        </a:p>
      </dgm:t>
    </dgm:pt>
    <dgm:pt modelId="{294CA457-72A8-4550-86CB-325B6D1AAB09}" type="sibTrans" cxnId="{AA871D84-C8FB-4EF8-92E7-1D258F1ABC04}">
      <dgm:prSet/>
      <dgm:spPr/>
      <dgm:t>
        <a:bodyPr/>
        <a:lstStyle/>
        <a:p>
          <a:endParaRPr lang="el-GR"/>
        </a:p>
      </dgm:t>
    </dgm:pt>
    <dgm:pt modelId="{F2C1218A-E7F4-4928-B0C9-A0139785E4AB}" type="pres">
      <dgm:prSet presAssocID="{DC06642E-1B25-4853-850E-BE895D19D59A}" presName="cycle" presStyleCnt="0">
        <dgm:presLayoutVars>
          <dgm:chMax val="1"/>
          <dgm:dir/>
          <dgm:animLvl val="ctr"/>
          <dgm:resizeHandles val="exact"/>
        </dgm:presLayoutVars>
      </dgm:prSet>
      <dgm:spPr/>
    </dgm:pt>
    <dgm:pt modelId="{3827011B-1BA7-46D2-9455-B7523547F8A1}" type="pres">
      <dgm:prSet presAssocID="{640117F8-1801-45CC-9941-1D813F833E05}" presName="centerShape" presStyleLbl="node0" presStyleIdx="0" presStyleCnt="1"/>
      <dgm:spPr/>
    </dgm:pt>
    <dgm:pt modelId="{2767E04B-A72D-40EF-8098-542475C632F6}" type="pres">
      <dgm:prSet presAssocID="{DD5B5A57-1276-4C6E-B4E9-6013BA50F8C8}" presName="Name9" presStyleLbl="parChTrans1D2" presStyleIdx="0" presStyleCnt="7"/>
      <dgm:spPr/>
    </dgm:pt>
    <dgm:pt modelId="{ACD408D7-BF59-4428-975D-D416E5240B20}" type="pres">
      <dgm:prSet presAssocID="{DD5B5A57-1276-4C6E-B4E9-6013BA50F8C8}" presName="connTx" presStyleLbl="parChTrans1D2" presStyleIdx="0" presStyleCnt="7"/>
      <dgm:spPr/>
    </dgm:pt>
    <dgm:pt modelId="{AAE33CA6-72B5-4F16-9177-2E603359CE4A}" type="pres">
      <dgm:prSet presAssocID="{D2AE468C-8E32-460F-AD36-2DA484574603}" presName="node" presStyleLbl="node1" presStyleIdx="0" presStyleCnt="7">
        <dgm:presLayoutVars>
          <dgm:bulletEnabled val="1"/>
        </dgm:presLayoutVars>
      </dgm:prSet>
      <dgm:spPr/>
    </dgm:pt>
    <dgm:pt modelId="{F1CD70D8-E40D-4DCD-82E7-0A7A0535552F}" type="pres">
      <dgm:prSet presAssocID="{881CB640-2F39-4BCE-B56E-12C8F1B53AD4}" presName="Name9" presStyleLbl="parChTrans1D2" presStyleIdx="1" presStyleCnt="7"/>
      <dgm:spPr/>
    </dgm:pt>
    <dgm:pt modelId="{72F6278A-5EAA-44BB-9804-E56B1580893F}" type="pres">
      <dgm:prSet presAssocID="{881CB640-2F39-4BCE-B56E-12C8F1B53AD4}" presName="connTx" presStyleLbl="parChTrans1D2" presStyleIdx="1" presStyleCnt="7"/>
      <dgm:spPr/>
    </dgm:pt>
    <dgm:pt modelId="{B171AC7F-D710-424C-9356-0F93FF8A7CD8}" type="pres">
      <dgm:prSet presAssocID="{0A3DCA48-8C46-4404-99ED-1EF018ABAAE7}" presName="node" presStyleLbl="node1" presStyleIdx="1" presStyleCnt="7">
        <dgm:presLayoutVars>
          <dgm:bulletEnabled val="1"/>
        </dgm:presLayoutVars>
      </dgm:prSet>
      <dgm:spPr/>
    </dgm:pt>
    <dgm:pt modelId="{7CAB8AC0-7784-49A2-BD27-FDB2E67D5EB0}" type="pres">
      <dgm:prSet presAssocID="{233A31E3-9647-4C2F-AEC8-BDEE83B417A1}" presName="Name9" presStyleLbl="parChTrans1D2" presStyleIdx="2" presStyleCnt="7"/>
      <dgm:spPr/>
    </dgm:pt>
    <dgm:pt modelId="{80C1F712-16EC-43FB-9698-C4EF3DE33BBC}" type="pres">
      <dgm:prSet presAssocID="{233A31E3-9647-4C2F-AEC8-BDEE83B417A1}" presName="connTx" presStyleLbl="parChTrans1D2" presStyleIdx="2" presStyleCnt="7"/>
      <dgm:spPr/>
    </dgm:pt>
    <dgm:pt modelId="{7182E9AD-0D7E-415C-A6F0-B4358EF9362D}" type="pres">
      <dgm:prSet presAssocID="{5710A45A-09A2-47C5-B039-FE087417DAB9}" presName="node" presStyleLbl="node1" presStyleIdx="2" presStyleCnt="7">
        <dgm:presLayoutVars>
          <dgm:bulletEnabled val="1"/>
        </dgm:presLayoutVars>
      </dgm:prSet>
      <dgm:spPr/>
    </dgm:pt>
    <dgm:pt modelId="{79B70727-988A-4E6B-816C-318648EB3841}" type="pres">
      <dgm:prSet presAssocID="{CD7923D7-0573-4860-B047-A8F709DD13DA}" presName="Name9" presStyleLbl="parChTrans1D2" presStyleIdx="3" presStyleCnt="7"/>
      <dgm:spPr/>
    </dgm:pt>
    <dgm:pt modelId="{1B48BB37-3EDC-4260-858A-F2AB5FF3C13A}" type="pres">
      <dgm:prSet presAssocID="{CD7923D7-0573-4860-B047-A8F709DD13DA}" presName="connTx" presStyleLbl="parChTrans1D2" presStyleIdx="3" presStyleCnt="7"/>
      <dgm:spPr/>
    </dgm:pt>
    <dgm:pt modelId="{E4F5B81D-62B5-471A-9304-D732364A77E6}" type="pres">
      <dgm:prSet presAssocID="{3BE3EE15-AF2E-4718-9C21-8DFD80300FE6}" presName="node" presStyleLbl="node1" presStyleIdx="3" presStyleCnt="7">
        <dgm:presLayoutVars>
          <dgm:bulletEnabled val="1"/>
        </dgm:presLayoutVars>
      </dgm:prSet>
      <dgm:spPr/>
    </dgm:pt>
    <dgm:pt modelId="{8FC09855-3832-4F26-905F-140D00FAF283}" type="pres">
      <dgm:prSet presAssocID="{5CBB77D2-87F9-44EE-AEA3-04633210CD09}" presName="Name9" presStyleLbl="parChTrans1D2" presStyleIdx="4" presStyleCnt="7"/>
      <dgm:spPr/>
    </dgm:pt>
    <dgm:pt modelId="{359989E1-EDD3-48B2-AC8B-564CE2A75C0E}" type="pres">
      <dgm:prSet presAssocID="{5CBB77D2-87F9-44EE-AEA3-04633210CD09}" presName="connTx" presStyleLbl="parChTrans1D2" presStyleIdx="4" presStyleCnt="7"/>
      <dgm:spPr/>
    </dgm:pt>
    <dgm:pt modelId="{B22633BC-D8D8-46CF-B60B-5D70268980B1}" type="pres">
      <dgm:prSet presAssocID="{F41BFF48-3A19-4EE4-A12A-89F52BB92E40}" presName="node" presStyleLbl="node1" presStyleIdx="4" presStyleCnt="7" custRadScaleRad="101079" custRadScaleInc="2283">
        <dgm:presLayoutVars>
          <dgm:bulletEnabled val="1"/>
        </dgm:presLayoutVars>
      </dgm:prSet>
      <dgm:spPr/>
    </dgm:pt>
    <dgm:pt modelId="{22306596-E9D1-49E8-AB91-9896CF40BD22}" type="pres">
      <dgm:prSet presAssocID="{8D7CB203-A487-46A8-8CEC-6D18A5068BDC}" presName="Name9" presStyleLbl="parChTrans1D2" presStyleIdx="5" presStyleCnt="7"/>
      <dgm:spPr/>
    </dgm:pt>
    <dgm:pt modelId="{39EB5F4A-3876-408D-9946-9AA41481771A}" type="pres">
      <dgm:prSet presAssocID="{8D7CB203-A487-46A8-8CEC-6D18A5068BDC}" presName="connTx" presStyleLbl="parChTrans1D2" presStyleIdx="5" presStyleCnt="7"/>
      <dgm:spPr/>
    </dgm:pt>
    <dgm:pt modelId="{B962BFF1-4F0C-481D-B1A4-7B7EDD47F66C}" type="pres">
      <dgm:prSet presAssocID="{47A0AA0F-9400-47E8-966A-518D4EB6F1A9}" presName="node" presStyleLbl="node1" presStyleIdx="5" presStyleCnt="7" custRadScaleRad="101473" custRadScaleInc="-4610">
        <dgm:presLayoutVars>
          <dgm:bulletEnabled val="1"/>
        </dgm:presLayoutVars>
      </dgm:prSet>
      <dgm:spPr/>
    </dgm:pt>
    <dgm:pt modelId="{709879A9-3DAD-4EB0-BFE7-572E8A7E2E99}" type="pres">
      <dgm:prSet presAssocID="{370C64A4-0837-424B-8515-EABB2C3CA63D}" presName="Name9" presStyleLbl="parChTrans1D2" presStyleIdx="6" presStyleCnt="7"/>
      <dgm:spPr/>
    </dgm:pt>
    <dgm:pt modelId="{C6185680-FAB2-4EB4-9BA3-7E73B453A515}" type="pres">
      <dgm:prSet presAssocID="{370C64A4-0837-424B-8515-EABB2C3CA63D}" presName="connTx" presStyleLbl="parChTrans1D2" presStyleIdx="6" presStyleCnt="7"/>
      <dgm:spPr/>
    </dgm:pt>
    <dgm:pt modelId="{2B5000CC-8046-4F9F-9E77-349DBC3EDFBC}" type="pres">
      <dgm:prSet presAssocID="{C30FA3CF-1A6E-40D5-AD74-07A632942508}" presName="node" presStyleLbl="node1" presStyleIdx="6" presStyleCnt="7">
        <dgm:presLayoutVars>
          <dgm:bulletEnabled val="1"/>
        </dgm:presLayoutVars>
      </dgm:prSet>
      <dgm:spPr/>
    </dgm:pt>
  </dgm:ptLst>
  <dgm:cxnLst>
    <dgm:cxn modelId="{43805600-177A-4D92-805F-6B392AC6D3A0}" type="presOf" srcId="{47A0AA0F-9400-47E8-966A-518D4EB6F1A9}" destId="{B962BFF1-4F0C-481D-B1A4-7B7EDD47F66C}" srcOrd="0" destOrd="0" presId="urn:microsoft.com/office/officeart/2005/8/layout/radial1"/>
    <dgm:cxn modelId="{9A4C5D01-883C-4A83-8C72-C2602D0F2274}" srcId="{DC06642E-1B25-4853-850E-BE895D19D59A}" destId="{640117F8-1801-45CC-9941-1D813F833E05}" srcOrd="0" destOrd="0" parTransId="{0010EB04-C8F1-4C0F-AFBE-1E9D42DDE326}" sibTransId="{A6B44DBA-9225-4D0E-8744-58BF31BAAD5C}"/>
    <dgm:cxn modelId="{7B84380B-F8A2-449A-B3B6-857CBB64FBDF}" type="presOf" srcId="{0A3DCA48-8C46-4404-99ED-1EF018ABAAE7}" destId="{B171AC7F-D710-424C-9356-0F93FF8A7CD8}" srcOrd="0" destOrd="0" presId="urn:microsoft.com/office/officeart/2005/8/layout/radial1"/>
    <dgm:cxn modelId="{D06DB122-5111-438E-970C-2BED41386358}" srcId="{640117F8-1801-45CC-9941-1D813F833E05}" destId="{C30FA3CF-1A6E-40D5-AD74-07A632942508}" srcOrd="6" destOrd="0" parTransId="{370C64A4-0837-424B-8515-EABB2C3CA63D}" sibTransId="{5454CDD1-143B-40B7-A672-48BBAEEB98F5}"/>
    <dgm:cxn modelId="{F517952A-3C4F-4AD5-B024-A03BB082DAF3}" type="presOf" srcId="{CD7923D7-0573-4860-B047-A8F709DD13DA}" destId="{79B70727-988A-4E6B-816C-318648EB3841}" srcOrd="0" destOrd="0" presId="urn:microsoft.com/office/officeart/2005/8/layout/radial1"/>
    <dgm:cxn modelId="{19C2573A-42C5-4ABC-9101-AF9C3C3E4303}" type="presOf" srcId="{8D7CB203-A487-46A8-8CEC-6D18A5068BDC}" destId="{22306596-E9D1-49E8-AB91-9896CF40BD22}" srcOrd="0" destOrd="0" presId="urn:microsoft.com/office/officeart/2005/8/layout/radial1"/>
    <dgm:cxn modelId="{0644623B-67ED-4F7D-B3FB-5C67FC5B2384}" srcId="{DC06642E-1B25-4853-850E-BE895D19D59A}" destId="{E6C11D16-90B9-4C68-B438-1347FBA3D0FB}" srcOrd="4" destOrd="0" parTransId="{E41E4D89-E544-40FA-B0A4-FE439D4EB63A}" sibTransId="{98C3DBF5-D371-49D0-94C1-4B01DB5A8D85}"/>
    <dgm:cxn modelId="{76AAF73D-D9C5-4B41-B299-39FA10C16BEA}" type="presOf" srcId="{C30FA3CF-1A6E-40D5-AD74-07A632942508}" destId="{2B5000CC-8046-4F9F-9E77-349DBC3EDFBC}" srcOrd="0" destOrd="0" presId="urn:microsoft.com/office/officeart/2005/8/layout/radial1"/>
    <dgm:cxn modelId="{55F43C40-FA44-4412-A000-9713F61390D5}" type="presOf" srcId="{233A31E3-9647-4C2F-AEC8-BDEE83B417A1}" destId="{80C1F712-16EC-43FB-9698-C4EF3DE33BBC}" srcOrd="1" destOrd="0" presId="urn:microsoft.com/office/officeart/2005/8/layout/radial1"/>
    <dgm:cxn modelId="{43466A62-F15F-40B8-92AF-EBC763588E9D}" type="presOf" srcId="{5CBB77D2-87F9-44EE-AEA3-04633210CD09}" destId="{8FC09855-3832-4F26-905F-140D00FAF283}" srcOrd="0" destOrd="0" presId="urn:microsoft.com/office/officeart/2005/8/layout/radial1"/>
    <dgm:cxn modelId="{D622BA6A-2559-4FFB-94CB-1767172762A2}" srcId="{DC06642E-1B25-4853-850E-BE895D19D59A}" destId="{FBD1D901-60B7-4937-A006-29AA33292F8D}" srcOrd="1" destOrd="0" parTransId="{36E1C495-C5C1-40E2-B6E5-B8067F3125F3}" sibTransId="{8421BBEA-41C9-48BA-A311-5F89D0D62169}"/>
    <dgm:cxn modelId="{BBD0086B-B4EB-4748-926E-2D5C3EBF60AC}" type="presOf" srcId="{640117F8-1801-45CC-9941-1D813F833E05}" destId="{3827011B-1BA7-46D2-9455-B7523547F8A1}" srcOrd="0" destOrd="0" presId="urn:microsoft.com/office/officeart/2005/8/layout/radial1"/>
    <dgm:cxn modelId="{25E9516E-6FCD-4E9C-9059-551A35468868}" srcId="{DC06642E-1B25-4853-850E-BE895D19D59A}" destId="{D70E2A71-D097-4396-A755-5678D28E095A}" srcOrd="3" destOrd="0" parTransId="{05AF248E-DC53-4BAC-BB10-7550C900CE42}" sibTransId="{C28099F6-FC26-4B7D-AF0D-9F46EC52022D}"/>
    <dgm:cxn modelId="{FF4A1871-99B3-4A3E-9146-ECEA1622519A}" srcId="{640117F8-1801-45CC-9941-1D813F833E05}" destId="{0A3DCA48-8C46-4404-99ED-1EF018ABAAE7}" srcOrd="1" destOrd="0" parTransId="{881CB640-2F39-4BCE-B56E-12C8F1B53AD4}" sibTransId="{CA3330EE-4F23-4216-87CA-B34212D26A82}"/>
    <dgm:cxn modelId="{E4FBC054-D554-42D9-9155-715C45F7EDB1}" srcId="{640117F8-1801-45CC-9941-1D813F833E05}" destId="{5710A45A-09A2-47C5-B039-FE087417DAB9}" srcOrd="2" destOrd="0" parTransId="{233A31E3-9647-4C2F-AEC8-BDEE83B417A1}" sibTransId="{EB909455-9214-40A4-9C50-170F2AA7FD78}"/>
    <dgm:cxn modelId="{4EC30B59-0D25-4EFC-942B-774348688DA5}" type="presOf" srcId="{8D7CB203-A487-46A8-8CEC-6D18A5068BDC}" destId="{39EB5F4A-3876-408D-9946-9AA41481771A}" srcOrd="1" destOrd="0" presId="urn:microsoft.com/office/officeart/2005/8/layout/radial1"/>
    <dgm:cxn modelId="{AA871D84-C8FB-4EF8-92E7-1D258F1ABC04}" srcId="{640117F8-1801-45CC-9941-1D813F833E05}" destId="{47A0AA0F-9400-47E8-966A-518D4EB6F1A9}" srcOrd="5" destOrd="0" parTransId="{8D7CB203-A487-46A8-8CEC-6D18A5068BDC}" sibTransId="{294CA457-72A8-4550-86CB-325B6D1AAB09}"/>
    <dgm:cxn modelId="{40B2D38E-FCDB-4B8C-8DA8-89673EEEB157}" type="presOf" srcId="{881CB640-2F39-4BCE-B56E-12C8F1B53AD4}" destId="{F1CD70D8-E40D-4DCD-82E7-0A7A0535552F}" srcOrd="0" destOrd="0" presId="urn:microsoft.com/office/officeart/2005/8/layout/radial1"/>
    <dgm:cxn modelId="{BE0B2691-120D-4530-A958-052D353B42B7}" type="presOf" srcId="{DD5B5A57-1276-4C6E-B4E9-6013BA50F8C8}" destId="{2767E04B-A72D-40EF-8098-542475C632F6}" srcOrd="0" destOrd="0" presId="urn:microsoft.com/office/officeart/2005/8/layout/radial1"/>
    <dgm:cxn modelId="{3CDCF792-8E75-44BE-963F-B325D5754051}" srcId="{640117F8-1801-45CC-9941-1D813F833E05}" destId="{F41BFF48-3A19-4EE4-A12A-89F52BB92E40}" srcOrd="4" destOrd="0" parTransId="{5CBB77D2-87F9-44EE-AEA3-04633210CD09}" sibTransId="{211BD5A2-EB36-4B6D-8AFD-C220BF139D37}"/>
    <dgm:cxn modelId="{FD6AA4A8-3CCC-4D82-BFC1-6A0BD0BCDC5B}" type="presOf" srcId="{233A31E3-9647-4C2F-AEC8-BDEE83B417A1}" destId="{7CAB8AC0-7784-49A2-BD27-FDB2E67D5EB0}" srcOrd="0" destOrd="0" presId="urn:microsoft.com/office/officeart/2005/8/layout/radial1"/>
    <dgm:cxn modelId="{B49997C2-389E-4C31-87B4-911DA1265DC4}" srcId="{640117F8-1801-45CC-9941-1D813F833E05}" destId="{D2AE468C-8E32-460F-AD36-2DA484574603}" srcOrd="0" destOrd="0" parTransId="{DD5B5A57-1276-4C6E-B4E9-6013BA50F8C8}" sibTransId="{B584CD39-642E-4209-A346-336680AA083A}"/>
    <dgm:cxn modelId="{80212EC9-FE4E-412C-A731-A2B24200F7BB}" type="presOf" srcId="{881CB640-2F39-4BCE-B56E-12C8F1B53AD4}" destId="{72F6278A-5EAA-44BB-9804-E56B1580893F}" srcOrd="1" destOrd="0" presId="urn:microsoft.com/office/officeart/2005/8/layout/radial1"/>
    <dgm:cxn modelId="{9B4E64CB-AAE0-4103-A100-35A1B8FFDD36}" type="presOf" srcId="{CD7923D7-0573-4860-B047-A8F709DD13DA}" destId="{1B48BB37-3EDC-4260-858A-F2AB5FF3C13A}" srcOrd="1" destOrd="0" presId="urn:microsoft.com/office/officeart/2005/8/layout/radial1"/>
    <dgm:cxn modelId="{E1EDDDCC-F215-4E62-9887-0A11FED7FCB8}" type="presOf" srcId="{5CBB77D2-87F9-44EE-AEA3-04633210CD09}" destId="{359989E1-EDD3-48B2-AC8B-564CE2A75C0E}" srcOrd="1" destOrd="0" presId="urn:microsoft.com/office/officeart/2005/8/layout/radial1"/>
    <dgm:cxn modelId="{5F7311D0-75E7-4C39-A32A-D4FE9276366E}" type="presOf" srcId="{3BE3EE15-AF2E-4718-9C21-8DFD80300FE6}" destId="{E4F5B81D-62B5-471A-9304-D732364A77E6}" srcOrd="0" destOrd="0" presId="urn:microsoft.com/office/officeart/2005/8/layout/radial1"/>
    <dgm:cxn modelId="{6172B1D8-8D7F-4C3C-984F-1C859C5F865A}" type="presOf" srcId="{DC06642E-1B25-4853-850E-BE895D19D59A}" destId="{F2C1218A-E7F4-4928-B0C9-A0139785E4AB}" srcOrd="0" destOrd="0" presId="urn:microsoft.com/office/officeart/2005/8/layout/radial1"/>
    <dgm:cxn modelId="{F2304CD9-16E0-4360-8303-7643839B93AC}" type="presOf" srcId="{F41BFF48-3A19-4EE4-A12A-89F52BB92E40}" destId="{B22633BC-D8D8-46CF-B60B-5D70268980B1}" srcOrd="0" destOrd="0" presId="urn:microsoft.com/office/officeart/2005/8/layout/radial1"/>
    <dgm:cxn modelId="{69AEC2DB-142B-4DB0-8C02-A68D67D97F81}" srcId="{640117F8-1801-45CC-9941-1D813F833E05}" destId="{3BE3EE15-AF2E-4718-9C21-8DFD80300FE6}" srcOrd="3" destOrd="0" parTransId="{CD7923D7-0573-4860-B047-A8F709DD13DA}" sibTransId="{D74D0DA6-4952-4295-B186-EC3FAE2D589A}"/>
    <dgm:cxn modelId="{5A7C9EDD-A007-4085-BAC6-7C3F70A969DE}" type="presOf" srcId="{DD5B5A57-1276-4C6E-B4E9-6013BA50F8C8}" destId="{ACD408D7-BF59-4428-975D-D416E5240B20}" srcOrd="1" destOrd="0" presId="urn:microsoft.com/office/officeart/2005/8/layout/radial1"/>
    <dgm:cxn modelId="{22A44CE0-C6B4-4246-B19D-540604D3149A}" type="presOf" srcId="{370C64A4-0837-424B-8515-EABB2C3CA63D}" destId="{709879A9-3DAD-4EB0-BFE7-572E8A7E2E99}" srcOrd="0" destOrd="0" presId="urn:microsoft.com/office/officeart/2005/8/layout/radial1"/>
    <dgm:cxn modelId="{368829EB-9B62-4575-9641-1DC694029632}" type="presOf" srcId="{370C64A4-0837-424B-8515-EABB2C3CA63D}" destId="{C6185680-FAB2-4EB4-9BA3-7E73B453A515}" srcOrd="1" destOrd="0" presId="urn:microsoft.com/office/officeart/2005/8/layout/radial1"/>
    <dgm:cxn modelId="{1C361AEE-135A-4F86-8541-23992ECE9086}" type="presOf" srcId="{D2AE468C-8E32-460F-AD36-2DA484574603}" destId="{AAE33CA6-72B5-4F16-9177-2E603359CE4A}" srcOrd="0" destOrd="0" presId="urn:microsoft.com/office/officeart/2005/8/layout/radial1"/>
    <dgm:cxn modelId="{2459DBF9-92E1-4E80-B8FB-7511389CB02F}" srcId="{DC06642E-1B25-4853-850E-BE895D19D59A}" destId="{327DDAA4-46AC-47A0-9E79-9043BEA9EC93}" srcOrd="2" destOrd="0" parTransId="{644C2D6A-14D0-4241-9684-EAAE6A02EB90}" sibTransId="{9C8CD0BE-69B7-4B0B-9F04-EF8A299CFAA4}"/>
    <dgm:cxn modelId="{4E678BFF-4566-4911-AF93-9C0A708AD09F}" type="presOf" srcId="{5710A45A-09A2-47C5-B039-FE087417DAB9}" destId="{7182E9AD-0D7E-415C-A6F0-B4358EF9362D}" srcOrd="0" destOrd="0" presId="urn:microsoft.com/office/officeart/2005/8/layout/radial1"/>
    <dgm:cxn modelId="{FED0C792-24B8-4668-9F67-917BE61DA76C}" type="presParOf" srcId="{F2C1218A-E7F4-4928-B0C9-A0139785E4AB}" destId="{3827011B-1BA7-46D2-9455-B7523547F8A1}" srcOrd="0" destOrd="0" presId="urn:microsoft.com/office/officeart/2005/8/layout/radial1"/>
    <dgm:cxn modelId="{E24CE194-360E-4888-8B25-9A346DB52AA7}" type="presParOf" srcId="{F2C1218A-E7F4-4928-B0C9-A0139785E4AB}" destId="{2767E04B-A72D-40EF-8098-542475C632F6}" srcOrd="1" destOrd="0" presId="urn:microsoft.com/office/officeart/2005/8/layout/radial1"/>
    <dgm:cxn modelId="{5FF57D84-AE75-4F5F-8698-8633EA0E6EF6}" type="presParOf" srcId="{2767E04B-A72D-40EF-8098-542475C632F6}" destId="{ACD408D7-BF59-4428-975D-D416E5240B20}" srcOrd="0" destOrd="0" presId="urn:microsoft.com/office/officeart/2005/8/layout/radial1"/>
    <dgm:cxn modelId="{56AAC46D-3387-4A33-9990-BE96936D96F2}" type="presParOf" srcId="{F2C1218A-E7F4-4928-B0C9-A0139785E4AB}" destId="{AAE33CA6-72B5-4F16-9177-2E603359CE4A}" srcOrd="2" destOrd="0" presId="urn:microsoft.com/office/officeart/2005/8/layout/radial1"/>
    <dgm:cxn modelId="{400046F2-4DC6-4339-89D3-1795211537FB}" type="presParOf" srcId="{F2C1218A-E7F4-4928-B0C9-A0139785E4AB}" destId="{F1CD70D8-E40D-4DCD-82E7-0A7A0535552F}" srcOrd="3" destOrd="0" presId="urn:microsoft.com/office/officeart/2005/8/layout/radial1"/>
    <dgm:cxn modelId="{9AE0E9B4-DD00-4FDC-9332-14239E234975}" type="presParOf" srcId="{F1CD70D8-E40D-4DCD-82E7-0A7A0535552F}" destId="{72F6278A-5EAA-44BB-9804-E56B1580893F}" srcOrd="0" destOrd="0" presId="urn:microsoft.com/office/officeart/2005/8/layout/radial1"/>
    <dgm:cxn modelId="{3EBAD139-A730-4A5C-A98C-4AA5C3A45EFA}" type="presParOf" srcId="{F2C1218A-E7F4-4928-B0C9-A0139785E4AB}" destId="{B171AC7F-D710-424C-9356-0F93FF8A7CD8}" srcOrd="4" destOrd="0" presId="urn:microsoft.com/office/officeart/2005/8/layout/radial1"/>
    <dgm:cxn modelId="{FACCA232-88F5-48DA-A5EC-A78C486EEA41}" type="presParOf" srcId="{F2C1218A-E7F4-4928-B0C9-A0139785E4AB}" destId="{7CAB8AC0-7784-49A2-BD27-FDB2E67D5EB0}" srcOrd="5" destOrd="0" presId="urn:microsoft.com/office/officeart/2005/8/layout/radial1"/>
    <dgm:cxn modelId="{D7171400-15D5-40A6-9B34-E00AEE262C2A}" type="presParOf" srcId="{7CAB8AC0-7784-49A2-BD27-FDB2E67D5EB0}" destId="{80C1F712-16EC-43FB-9698-C4EF3DE33BBC}" srcOrd="0" destOrd="0" presId="urn:microsoft.com/office/officeart/2005/8/layout/radial1"/>
    <dgm:cxn modelId="{1A055AE4-BF06-4B96-BCEB-05EF35899BA2}" type="presParOf" srcId="{F2C1218A-E7F4-4928-B0C9-A0139785E4AB}" destId="{7182E9AD-0D7E-415C-A6F0-B4358EF9362D}" srcOrd="6" destOrd="0" presId="urn:microsoft.com/office/officeart/2005/8/layout/radial1"/>
    <dgm:cxn modelId="{2343C429-6969-4CD7-B487-927229E3A65E}" type="presParOf" srcId="{F2C1218A-E7F4-4928-B0C9-A0139785E4AB}" destId="{79B70727-988A-4E6B-816C-318648EB3841}" srcOrd="7" destOrd="0" presId="urn:microsoft.com/office/officeart/2005/8/layout/radial1"/>
    <dgm:cxn modelId="{15443361-E9E5-47C0-8191-5C7B5CED3933}" type="presParOf" srcId="{79B70727-988A-4E6B-816C-318648EB3841}" destId="{1B48BB37-3EDC-4260-858A-F2AB5FF3C13A}" srcOrd="0" destOrd="0" presId="urn:microsoft.com/office/officeart/2005/8/layout/radial1"/>
    <dgm:cxn modelId="{FC0FBD00-45C4-48E1-B5B7-AE6D6600D8FE}" type="presParOf" srcId="{F2C1218A-E7F4-4928-B0C9-A0139785E4AB}" destId="{E4F5B81D-62B5-471A-9304-D732364A77E6}" srcOrd="8" destOrd="0" presId="urn:microsoft.com/office/officeart/2005/8/layout/radial1"/>
    <dgm:cxn modelId="{C67802CF-9568-4CA9-80BC-3B9BBC1EDB6C}" type="presParOf" srcId="{F2C1218A-E7F4-4928-B0C9-A0139785E4AB}" destId="{8FC09855-3832-4F26-905F-140D00FAF283}" srcOrd="9" destOrd="0" presId="urn:microsoft.com/office/officeart/2005/8/layout/radial1"/>
    <dgm:cxn modelId="{87902902-A416-4CB1-B80C-9A0E54FD0EFF}" type="presParOf" srcId="{8FC09855-3832-4F26-905F-140D00FAF283}" destId="{359989E1-EDD3-48B2-AC8B-564CE2A75C0E}" srcOrd="0" destOrd="0" presId="urn:microsoft.com/office/officeart/2005/8/layout/radial1"/>
    <dgm:cxn modelId="{CA4BE09A-8E33-4E03-BC5B-CA4D5949C7CD}" type="presParOf" srcId="{F2C1218A-E7F4-4928-B0C9-A0139785E4AB}" destId="{B22633BC-D8D8-46CF-B60B-5D70268980B1}" srcOrd="10" destOrd="0" presId="urn:microsoft.com/office/officeart/2005/8/layout/radial1"/>
    <dgm:cxn modelId="{F1D54551-DF13-4934-9D46-45ACCF0042FD}" type="presParOf" srcId="{F2C1218A-E7F4-4928-B0C9-A0139785E4AB}" destId="{22306596-E9D1-49E8-AB91-9896CF40BD22}" srcOrd="11" destOrd="0" presId="urn:microsoft.com/office/officeart/2005/8/layout/radial1"/>
    <dgm:cxn modelId="{19AEBECC-E6D3-4874-BD91-B8C7E22F5205}" type="presParOf" srcId="{22306596-E9D1-49E8-AB91-9896CF40BD22}" destId="{39EB5F4A-3876-408D-9946-9AA41481771A}" srcOrd="0" destOrd="0" presId="urn:microsoft.com/office/officeart/2005/8/layout/radial1"/>
    <dgm:cxn modelId="{0E7E2C30-DF4A-4794-ACB9-CC1B2B3DA4CA}" type="presParOf" srcId="{F2C1218A-E7F4-4928-B0C9-A0139785E4AB}" destId="{B962BFF1-4F0C-481D-B1A4-7B7EDD47F66C}" srcOrd="12" destOrd="0" presId="urn:microsoft.com/office/officeart/2005/8/layout/radial1"/>
    <dgm:cxn modelId="{C78BBAEA-E40D-4015-A332-DDF6D268BED4}" type="presParOf" srcId="{F2C1218A-E7F4-4928-B0C9-A0139785E4AB}" destId="{709879A9-3DAD-4EB0-BFE7-572E8A7E2E99}" srcOrd="13" destOrd="0" presId="urn:microsoft.com/office/officeart/2005/8/layout/radial1"/>
    <dgm:cxn modelId="{49F02E88-AD04-4533-8513-BD7A703983C9}" type="presParOf" srcId="{709879A9-3DAD-4EB0-BFE7-572E8A7E2E99}" destId="{C6185680-FAB2-4EB4-9BA3-7E73B453A515}" srcOrd="0" destOrd="0" presId="urn:microsoft.com/office/officeart/2005/8/layout/radial1"/>
    <dgm:cxn modelId="{F958F499-8EC5-4EF7-A215-0C3DDDC1A85A}" type="presParOf" srcId="{F2C1218A-E7F4-4928-B0C9-A0139785E4AB}" destId="{2B5000CC-8046-4F9F-9E77-349DBC3EDFBC}"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E0249-D74D-49B9-8016-0D9A6AE0C3FB}"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l-GR"/>
        </a:p>
      </dgm:t>
    </dgm:pt>
    <dgm:pt modelId="{573BDA40-C452-48F1-9B78-90AAE9AF7CFF}">
      <dgm:prSet phldrT="[Κείμενο]"/>
      <dgm:spPr/>
      <dgm:t>
        <a:bodyPr/>
        <a:lstStyle/>
        <a:p>
          <a:r>
            <a:rPr lang="en-US" dirty="0"/>
            <a:t>topic</a:t>
          </a:r>
          <a:endParaRPr lang="el-GR" dirty="0"/>
        </a:p>
      </dgm:t>
    </dgm:pt>
    <dgm:pt modelId="{7A625B52-24C9-4A72-9DF5-1611BBD6CCBB}" type="parTrans" cxnId="{7CBA68DF-5FB3-40B3-A80E-0CA15F7DC7B2}">
      <dgm:prSet/>
      <dgm:spPr/>
      <dgm:t>
        <a:bodyPr/>
        <a:lstStyle/>
        <a:p>
          <a:endParaRPr lang="el-GR"/>
        </a:p>
      </dgm:t>
    </dgm:pt>
    <dgm:pt modelId="{876B7783-755B-4F41-9E44-E77B4A2B5C1A}" type="sibTrans" cxnId="{7CBA68DF-5FB3-40B3-A80E-0CA15F7DC7B2}">
      <dgm:prSet/>
      <dgm:spPr/>
      <dgm:t>
        <a:bodyPr/>
        <a:lstStyle/>
        <a:p>
          <a:endParaRPr lang="el-GR"/>
        </a:p>
      </dgm:t>
    </dgm:pt>
    <dgm:pt modelId="{1BF53651-DFA9-461B-B82E-72D913822BA2}">
      <dgm:prSet phldrT="[Κείμενο]"/>
      <dgm:spPr/>
      <dgm:t>
        <a:bodyPr/>
        <a:lstStyle/>
        <a:p>
          <a:r>
            <a:rPr lang="en-US" dirty="0"/>
            <a:t>Cross-curricular area</a:t>
          </a:r>
          <a:endParaRPr lang="el-GR" dirty="0"/>
        </a:p>
      </dgm:t>
    </dgm:pt>
    <dgm:pt modelId="{FDFAEACB-9D07-40F0-941C-02CBF414D91A}" type="parTrans" cxnId="{915B3679-C194-4F3B-8FE6-5581AF3D90C6}">
      <dgm:prSet/>
      <dgm:spPr/>
      <dgm:t>
        <a:bodyPr/>
        <a:lstStyle/>
        <a:p>
          <a:endParaRPr lang="el-GR"/>
        </a:p>
      </dgm:t>
    </dgm:pt>
    <dgm:pt modelId="{07965C7E-9065-4D6C-9E59-1BD89EEA5F1C}" type="sibTrans" cxnId="{915B3679-C194-4F3B-8FE6-5581AF3D90C6}">
      <dgm:prSet/>
      <dgm:spPr/>
      <dgm:t>
        <a:bodyPr/>
        <a:lstStyle/>
        <a:p>
          <a:endParaRPr lang="el-GR"/>
        </a:p>
      </dgm:t>
    </dgm:pt>
    <dgm:pt modelId="{B972419F-1390-4D2C-AF87-C547B85ADC67}">
      <dgm:prSet phldrT="[Κείμενο]"/>
      <dgm:spPr/>
      <dgm:t>
        <a:bodyPr/>
        <a:lstStyle/>
        <a:p>
          <a:r>
            <a:rPr lang="en-US" dirty="0"/>
            <a:t>Cross-curricular area</a:t>
          </a:r>
          <a:endParaRPr lang="el-GR" dirty="0"/>
        </a:p>
      </dgm:t>
    </dgm:pt>
    <dgm:pt modelId="{6344F767-7215-4305-9F8D-B0F075DEC66D}" type="parTrans" cxnId="{1636B31C-EBC7-4BF5-94C6-010988709468}">
      <dgm:prSet/>
      <dgm:spPr/>
      <dgm:t>
        <a:bodyPr/>
        <a:lstStyle/>
        <a:p>
          <a:endParaRPr lang="el-GR"/>
        </a:p>
      </dgm:t>
    </dgm:pt>
    <dgm:pt modelId="{34D2506F-9D0C-441D-93A1-C50FE8BBC7BC}" type="sibTrans" cxnId="{1636B31C-EBC7-4BF5-94C6-010988709468}">
      <dgm:prSet/>
      <dgm:spPr/>
      <dgm:t>
        <a:bodyPr/>
        <a:lstStyle/>
        <a:p>
          <a:endParaRPr lang="el-GR"/>
        </a:p>
      </dgm:t>
    </dgm:pt>
    <dgm:pt modelId="{C8A36D2D-4256-4328-B236-30E178FB7F36}">
      <dgm:prSet phldrT="[Κείμενο]"/>
      <dgm:spPr/>
      <dgm:t>
        <a:bodyPr/>
        <a:lstStyle/>
        <a:p>
          <a:r>
            <a:rPr lang="en-US" dirty="0"/>
            <a:t>Cross-curricular area</a:t>
          </a:r>
          <a:endParaRPr lang="el-GR" dirty="0"/>
        </a:p>
      </dgm:t>
    </dgm:pt>
    <dgm:pt modelId="{D3711D8B-B09E-4134-8731-234A5C832854}" type="parTrans" cxnId="{B70DB1DF-0B56-4ABD-9538-24685D038ED2}">
      <dgm:prSet/>
      <dgm:spPr/>
      <dgm:t>
        <a:bodyPr/>
        <a:lstStyle/>
        <a:p>
          <a:endParaRPr lang="el-GR"/>
        </a:p>
      </dgm:t>
    </dgm:pt>
    <dgm:pt modelId="{C77FD91D-DB4C-4425-A013-DCABA26378C7}" type="sibTrans" cxnId="{B70DB1DF-0B56-4ABD-9538-24685D038ED2}">
      <dgm:prSet/>
      <dgm:spPr/>
      <dgm:t>
        <a:bodyPr/>
        <a:lstStyle/>
        <a:p>
          <a:endParaRPr lang="el-GR"/>
        </a:p>
      </dgm:t>
    </dgm:pt>
    <dgm:pt modelId="{07213527-15CA-4957-BCD4-4E3F2A9241A6}">
      <dgm:prSet/>
      <dgm:spPr/>
      <dgm:t>
        <a:bodyPr/>
        <a:lstStyle/>
        <a:p>
          <a:r>
            <a:rPr lang="en-US"/>
            <a:t>Cross-curricular area</a:t>
          </a:r>
          <a:endParaRPr lang="el-GR" dirty="0"/>
        </a:p>
      </dgm:t>
    </dgm:pt>
    <dgm:pt modelId="{E703E5FE-4598-412A-8E7F-86E46263FF78}" type="parTrans" cxnId="{20149F23-42A5-4AE5-855E-C6D06B556FE0}">
      <dgm:prSet/>
      <dgm:spPr/>
      <dgm:t>
        <a:bodyPr/>
        <a:lstStyle/>
        <a:p>
          <a:endParaRPr lang="el-GR"/>
        </a:p>
      </dgm:t>
    </dgm:pt>
    <dgm:pt modelId="{3F8B67C7-E2D8-4664-9FD4-6744942D4CF2}" type="sibTrans" cxnId="{20149F23-42A5-4AE5-855E-C6D06B556FE0}">
      <dgm:prSet/>
      <dgm:spPr/>
      <dgm:t>
        <a:bodyPr/>
        <a:lstStyle/>
        <a:p>
          <a:endParaRPr lang="el-GR"/>
        </a:p>
      </dgm:t>
    </dgm:pt>
    <dgm:pt modelId="{4FC6D21B-28FF-45CA-8CD6-4FA488265671}">
      <dgm:prSet/>
      <dgm:spPr/>
      <dgm:t>
        <a:bodyPr/>
        <a:lstStyle/>
        <a:p>
          <a:r>
            <a:rPr lang="en-US" dirty="0"/>
            <a:t>Cross-curricular area</a:t>
          </a:r>
          <a:endParaRPr lang="el-GR" dirty="0"/>
        </a:p>
      </dgm:t>
    </dgm:pt>
    <dgm:pt modelId="{F07658BA-96CF-42C4-8DAC-8507A8A409B8}" type="parTrans" cxnId="{6984CAF3-E370-42B8-B523-A8645B55A10E}">
      <dgm:prSet/>
      <dgm:spPr/>
      <dgm:t>
        <a:bodyPr/>
        <a:lstStyle/>
        <a:p>
          <a:endParaRPr lang="el-GR"/>
        </a:p>
      </dgm:t>
    </dgm:pt>
    <dgm:pt modelId="{13AA13FE-9C8C-4A57-9FF9-D892629A7194}" type="sibTrans" cxnId="{6984CAF3-E370-42B8-B523-A8645B55A10E}">
      <dgm:prSet/>
      <dgm:spPr/>
      <dgm:t>
        <a:bodyPr/>
        <a:lstStyle/>
        <a:p>
          <a:endParaRPr lang="el-GR"/>
        </a:p>
      </dgm:t>
    </dgm:pt>
    <dgm:pt modelId="{C3AC87F0-FD03-443B-A3CC-D13E45444FDD}">
      <dgm:prSet/>
      <dgm:spPr/>
      <dgm:t>
        <a:bodyPr/>
        <a:lstStyle/>
        <a:p>
          <a:r>
            <a:rPr lang="en-US" dirty="0"/>
            <a:t>Cross-curricular area</a:t>
          </a:r>
          <a:endParaRPr lang="el-GR" dirty="0"/>
        </a:p>
      </dgm:t>
    </dgm:pt>
    <dgm:pt modelId="{EC796A15-FC83-4FCD-B1FC-C155AAC409C9}" type="parTrans" cxnId="{EED17FF7-0059-4510-ABB1-144830621371}">
      <dgm:prSet/>
      <dgm:spPr/>
      <dgm:t>
        <a:bodyPr/>
        <a:lstStyle/>
        <a:p>
          <a:endParaRPr lang="el-GR"/>
        </a:p>
      </dgm:t>
    </dgm:pt>
    <dgm:pt modelId="{1ABECDFD-43A4-436E-8E9C-656A941AAB46}" type="sibTrans" cxnId="{EED17FF7-0059-4510-ABB1-144830621371}">
      <dgm:prSet/>
      <dgm:spPr/>
      <dgm:t>
        <a:bodyPr/>
        <a:lstStyle/>
        <a:p>
          <a:endParaRPr lang="el-GR"/>
        </a:p>
      </dgm:t>
    </dgm:pt>
    <dgm:pt modelId="{6E1041EC-7C1D-4EE4-8E74-88FD8C7BB311}" type="pres">
      <dgm:prSet presAssocID="{B6DE0249-D74D-49B9-8016-0D9A6AE0C3FB}" presName="composite" presStyleCnt="0">
        <dgm:presLayoutVars>
          <dgm:chMax val="1"/>
          <dgm:dir/>
          <dgm:resizeHandles val="exact"/>
        </dgm:presLayoutVars>
      </dgm:prSet>
      <dgm:spPr/>
    </dgm:pt>
    <dgm:pt modelId="{2336BCBF-0645-40B8-A247-E27A1E8586C0}" type="pres">
      <dgm:prSet presAssocID="{B6DE0249-D74D-49B9-8016-0D9A6AE0C3FB}" presName="radial" presStyleCnt="0">
        <dgm:presLayoutVars>
          <dgm:animLvl val="ctr"/>
        </dgm:presLayoutVars>
      </dgm:prSet>
      <dgm:spPr/>
    </dgm:pt>
    <dgm:pt modelId="{7C305108-9BA7-4A3F-953C-5508E37588A2}" type="pres">
      <dgm:prSet presAssocID="{573BDA40-C452-48F1-9B78-90AAE9AF7CFF}" presName="centerShape" presStyleLbl="vennNode1" presStyleIdx="0" presStyleCnt="7"/>
      <dgm:spPr/>
    </dgm:pt>
    <dgm:pt modelId="{B0D31A65-059F-4846-832D-A4C8C171A385}" type="pres">
      <dgm:prSet presAssocID="{1BF53651-DFA9-461B-B82E-72D913822BA2}" presName="node" presStyleLbl="vennNode1" presStyleIdx="1" presStyleCnt="7">
        <dgm:presLayoutVars>
          <dgm:bulletEnabled val="1"/>
        </dgm:presLayoutVars>
      </dgm:prSet>
      <dgm:spPr/>
    </dgm:pt>
    <dgm:pt modelId="{04794373-CAC6-4CEC-B958-2ADFBD977821}" type="pres">
      <dgm:prSet presAssocID="{B972419F-1390-4D2C-AF87-C547B85ADC67}" presName="node" presStyleLbl="vennNode1" presStyleIdx="2" presStyleCnt="7">
        <dgm:presLayoutVars>
          <dgm:bulletEnabled val="1"/>
        </dgm:presLayoutVars>
      </dgm:prSet>
      <dgm:spPr/>
    </dgm:pt>
    <dgm:pt modelId="{3B183915-B9C7-47CF-92D6-CF52AC0FCFBA}" type="pres">
      <dgm:prSet presAssocID="{C8A36D2D-4256-4328-B236-30E178FB7F36}" presName="node" presStyleLbl="vennNode1" presStyleIdx="3" presStyleCnt="7">
        <dgm:presLayoutVars>
          <dgm:bulletEnabled val="1"/>
        </dgm:presLayoutVars>
      </dgm:prSet>
      <dgm:spPr/>
    </dgm:pt>
    <dgm:pt modelId="{FFC02D55-5782-41EA-B6B8-F4FFCA639176}" type="pres">
      <dgm:prSet presAssocID="{07213527-15CA-4957-BCD4-4E3F2A9241A6}" presName="node" presStyleLbl="vennNode1" presStyleIdx="4" presStyleCnt="7">
        <dgm:presLayoutVars>
          <dgm:bulletEnabled val="1"/>
        </dgm:presLayoutVars>
      </dgm:prSet>
      <dgm:spPr/>
    </dgm:pt>
    <dgm:pt modelId="{F6063294-F345-4B11-8714-4A14D7178329}" type="pres">
      <dgm:prSet presAssocID="{C3AC87F0-FD03-443B-A3CC-D13E45444FDD}" presName="node" presStyleLbl="vennNode1" presStyleIdx="5" presStyleCnt="7">
        <dgm:presLayoutVars>
          <dgm:bulletEnabled val="1"/>
        </dgm:presLayoutVars>
      </dgm:prSet>
      <dgm:spPr/>
    </dgm:pt>
    <dgm:pt modelId="{6F3ABAC1-B1CB-4588-A1DD-9B252D293D5C}" type="pres">
      <dgm:prSet presAssocID="{4FC6D21B-28FF-45CA-8CD6-4FA488265671}" presName="node" presStyleLbl="vennNode1" presStyleIdx="6" presStyleCnt="7">
        <dgm:presLayoutVars>
          <dgm:bulletEnabled val="1"/>
        </dgm:presLayoutVars>
      </dgm:prSet>
      <dgm:spPr/>
    </dgm:pt>
  </dgm:ptLst>
  <dgm:cxnLst>
    <dgm:cxn modelId="{23607D10-B9CF-474B-9634-AEFAA9E36062}" type="presOf" srcId="{B972419F-1390-4D2C-AF87-C547B85ADC67}" destId="{04794373-CAC6-4CEC-B958-2ADFBD977821}" srcOrd="0" destOrd="0" presId="urn:microsoft.com/office/officeart/2005/8/layout/radial3"/>
    <dgm:cxn modelId="{1636B31C-EBC7-4BF5-94C6-010988709468}" srcId="{573BDA40-C452-48F1-9B78-90AAE9AF7CFF}" destId="{B972419F-1390-4D2C-AF87-C547B85ADC67}" srcOrd="1" destOrd="0" parTransId="{6344F767-7215-4305-9F8D-B0F075DEC66D}" sibTransId="{34D2506F-9D0C-441D-93A1-C50FE8BBC7BC}"/>
    <dgm:cxn modelId="{20149F23-42A5-4AE5-855E-C6D06B556FE0}" srcId="{573BDA40-C452-48F1-9B78-90AAE9AF7CFF}" destId="{07213527-15CA-4957-BCD4-4E3F2A9241A6}" srcOrd="3" destOrd="0" parTransId="{E703E5FE-4598-412A-8E7F-86E46263FF78}" sibTransId="{3F8B67C7-E2D8-4664-9FD4-6744942D4CF2}"/>
    <dgm:cxn modelId="{F6EF2A3E-8176-4642-A656-EB55F54BF740}" type="presOf" srcId="{C8A36D2D-4256-4328-B236-30E178FB7F36}" destId="{3B183915-B9C7-47CF-92D6-CF52AC0FCFBA}" srcOrd="0" destOrd="0" presId="urn:microsoft.com/office/officeart/2005/8/layout/radial3"/>
    <dgm:cxn modelId="{BFE3205E-E706-4500-A18D-19DB60E30107}" type="presOf" srcId="{1BF53651-DFA9-461B-B82E-72D913822BA2}" destId="{B0D31A65-059F-4846-832D-A4C8C171A385}" srcOrd="0" destOrd="0" presId="urn:microsoft.com/office/officeart/2005/8/layout/radial3"/>
    <dgm:cxn modelId="{439BC168-9C69-4A20-9139-F367D147BF1F}" type="presOf" srcId="{B6DE0249-D74D-49B9-8016-0D9A6AE0C3FB}" destId="{6E1041EC-7C1D-4EE4-8E74-88FD8C7BB311}" srcOrd="0" destOrd="0" presId="urn:microsoft.com/office/officeart/2005/8/layout/radial3"/>
    <dgm:cxn modelId="{DE80814C-9C68-495B-8657-BA4A0C7831D8}" type="presOf" srcId="{07213527-15CA-4957-BCD4-4E3F2A9241A6}" destId="{FFC02D55-5782-41EA-B6B8-F4FFCA639176}" srcOrd="0" destOrd="0" presId="urn:microsoft.com/office/officeart/2005/8/layout/radial3"/>
    <dgm:cxn modelId="{915B3679-C194-4F3B-8FE6-5581AF3D90C6}" srcId="{573BDA40-C452-48F1-9B78-90AAE9AF7CFF}" destId="{1BF53651-DFA9-461B-B82E-72D913822BA2}" srcOrd="0" destOrd="0" parTransId="{FDFAEACB-9D07-40F0-941C-02CBF414D91A}" sibTransId="{07965C7E-9065-4D6C-9E59-1BD89EEA5F1C}"/>
    <dgm:cxn modelId="{87A78292-AFEE-481F-8085-5E5401388797}" type="presOf" srcId="{C3AC87F0-FD03-443B-A3CC-D13E45444FDD}" destId="{F6063294-F345-4B11-8714-4A14D7178329}" srcOrd="0" destOrd="0" presId="urn:microsoft.com/office/officeart/2005/8/layout/radial3"/>
    <dgm:cxn modelId="{BA2B96BF-3D75-4343-934D-2F59D6D17DE6}" type="presOf" srcId="{573BDA40-C452-48F1-9B78-90AAE9AF7CFF}" destId="{7C305108-9BA7-4A3F-953C-5508E37588A2}" srcOrd="0" destOrd="0" presId="urn:microsoft.com/office/officeart/2005/8/layout/radial3"/>
    <dgm:cxn modelId="{7CBA68DF-5FB3-40B3-A80E-0CA15F7DC7B2}" srcId="{B6DE0249-D74D-49B9-8016-0D9A6AE0C3FB}" destId="{573BDA40-C452-48F1-9B78-90AAE9AF7CFF}" srcOrd="0" destOrd="0" parTransId="{7A625B52-24C9-4A72-9DF5-1611BBD6CCBB}" sibTransId="{876B7783-755B-4F41-9E44-E77B4A2B5C1A}"/>
    <dgm:cxn modelId="{B70DB1DF-0B56-4ABD-9538-24685D038ED2}" srcId="{573BDA40-C452-48F1-9B78-90AAE9AF7CFF}" destId="{C8A36D2D-4256-4328-B236-30E178FB7F36}" srcOrd="2" destOrd="0" parTransId="{D3711D8B-B09E-4134-8731-234A5C832854}" sibTransId="{C77FD91D-DB4C-4425-A013-DCABA26378C7}"/>
    <dgm:cxn modelId="{118F84E0-13B8-4432-95C4-E9259BC65DB6}" type="presOf" srcId="{4FC6D21B-28FF-45CA-8CD6-4FA488265671}" destId="{6F3ABAC1-B1CB-4588-A1DD-9B252D293D5C}" srcOrd="0" destOrd="0" presId="urn:microsoft.com/office/officeart/2005/8/layout/radial3"/>
    <dgm:cxn modelId="{6984CAF3-E370-42B8-B523-A8645B55A10E}" srcId="{573BDA40-C452-48F1-9B78-90AAE9AF7CFF}" destId="{4FC6D21B-28FF-45CA-8CD6-4FA488265671}" srcOrd="5" destOrd="0" parTransId="{F07658BA-96CF-42C4-8DAC-8507A8A409B8}" sibTransId="{13AA13FE-9C8C-4A57-9FF9-D892629A7194}"/>
    <dgm:cxn modelId="{EED17FF7-0059-4510-ABB1-144830621371}" srcId="{573BDA40-C452-48F1-9B78-90AAE9AF7CFF}" destId="{C3AC87F0-FD03-443B-A3CC-D13E45444FDD}" srcOrd="4" destOrd="0" parTransId="{EC796A15-FC83-4FCD-B1FC-C155AAC409C9}" sibTransId="{1ABECDFD-43A4-436E-8E9C-656A941AAB46}"/>
    <dgm:cxn modelId="{EB210239-009B-4E82-9DD5-AA2C300F5A65}" type="presParOf" srcId="{6E1041EC-7C1D-4EE4-8E74-88FD8C7BB311}" destId="{2336BCBF-0645-40B8-A247-E27A1E8586C0}" srcOrd="0" destOrd="0" presId="urn:microsoft.com/office/officeart/2005/8/layout/radial3"/>
    <dgm:cxn modelId="{D1BAC24B-A43F-40A7-8D24-42D273309D7D}" type="presParOf" srcId="{2336BCBF-0645-40B8-A247-E27A1E8586C0}" destId="{7C305108-9BA7-4A3F-953C-5508E37588A2}" srcOrd="0" destOrd="0" presId="urn:microsoft.com/office/officeart/2005/8/layout/radial3"/>
    <dgm:cxn modelId="{3614F583-867E-442B-938E-B85D39541804}" type="presParOf" srcId="{2336BCBF-0645-40B8-A247-E27A1E8586C0}" destId="{B0D31A65-059F-4846-832D-A4C8C171A385}" srcOrd="1" destOrd="0" presId="urn:microsoft.com/office/officeart/2005/8/layout/radial3"/>
    <dgm:cxn modelId="{AF54A9CA-E871-481E-9570-E349058FF1DF}" type="presParOf" srcId="{2336BCBF-0645-40B8-A247-E27A1E8586C0}" destId="{04794373-CAC6-4CEC-B958-2ADFBD977821}" srcOrd="2" destOrd="0" presId="urn:microsoft.com/office/officeart/2005/8/layout/radial3"/>
    <dgm:cxn modelId="{15774DF3-D31E-4B5D-9EFA-BB5AEC70B20C}" type="presParOf" srcId="{2336BCBF-0645-40B8-A247-E27A1E8586C0}" destId="{3B183915-B9C7-47CF-92D6-CF52AC0FCFBA}" srcOrd="3" destOrd="0" presId="urn:microsoft.com/office/officeart/2005/8/layout/radial3"/>
    <dgm:cxn modelId="{1CF1D83F-DC31-4663-BFF9-639E3C3987BC}" type="presParOf" srcId="{2336BCBF-0645-40B8-A247-E27A1E8586C0}" destId="{FFC02D55-5782-41EA-B6B8-F4FFCA639176}" srcOrd="4" destOrd="0" presId="urn:microsoft.com/office/officeart/2005/8/layout/radial3"/>
    <dgm:cxn modelId="{16757A64-CCA3-4398-B476-370E7332782C}" type="presParOf" srcId="{2336BCBF-0645-40B8-A247-E27A1E8586C0}" destId="{F6063294-F345-4B11-8714-4A14D7178329}" srcOrd="5" destOrd="0" presId="urn:microsoft.com/office/officeart/2005/8/layout/radial3"/>
    <dgm:cxn modelId="{347CD4D0-728E-4E3D-B5DA-52BD570D3D78}" type="presParOf" srcId="{2336BCBF-0645-40B8-A247-E27A1E8586C0}" destId="{6F3ABAC1-B1CB-4588-A1DD-9B252D293D5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7011B-1BA7-46D2-9455-B7523547F8A1}">
      <dsp:nvSpPr>
        <dsp:cNvPr id="0" name=""/>
        <dsp:cNvSpPr/>
      </dsp:nvSpPr>
      <dsp:spPr>
        <a:xfrm>
          <a:off x="3947210" y="2025690"/>
          <a:ext cx="1349589" cy="134958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The Solar system</a:t>
          </a:r>
          <a:endParaRPr lang="el-GR" sz="2200" kern="1200" dirty="0"/>
        </a:p>
      </dsp:txBody>
      <dsp:txXfrm>
        <a:off x="4144853" y="2223333"/>
        <a:ext cx="954303" cy="954303"/>
      </dsp:txXfrm>
    </dsp:sp>
    <dsp:sp modelId="{2767E04B-A72D-40EF-8098-542475C632F6}">
      <dsp:nvSpPr>
        <dsp:cNvPr id="0" name=""/>
        <dsp:cNvSpPr/>
      </dsp:nvSpPr>
      <dsp:spPr>
        <a:xfrm rot="16200000">
          <a:off x="4285399" y="1675944"/>
          <a:ext cx="673212" cy="26279"/>
        </a:xfrm>
        <a:custGeom>
          <a:avLst/>
          <a:gdLst/>
          <a:ahLst/>
          <a:cxnLst/>
          <a:rect l="0" t="0" r="0" b="0"/>
          <a:pathLst>
            <a:path>
              <a:moveTo>
                <a:pt x="0" y="13139"/>
              </a:moveTo>
              <a:lnTo>
                <a:pt x="673212" y="13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605175" y="1672253"/>
        <a:ext cx="33660" cy="33660"/>
      </dsp:txXfrm>
    </dsp:sp>
    <dsp:sp modelId="{AAE33CA6-72B5-4F16-9177-2E603359CE4A}">
      <dsp:nvSpPr>
        <dsp:cNvPr id="0" name=""/>
        <dsp:cNvSpPr/>
      </dsp:nvSpPr>
      <dsp:spPr>
        <a:xfrm>
          <a:off x="3947210" y="2888"/>
          <a:ext cx="1349589" cy="1349589"/>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song</a:t>
          </a:r>
          <a:endParaRPr lang="el-GR" sz="1400" kern="1200"/>
        </a:p>
      </dsp:txBody>
      <dsp:txXfrm>
        <a:off x="4144853" y="200531"/>
        <a:ext cx="954303" cy="954303"/>
      </dsp:txXfrm>
    </dsp:sp>
    <dsp:sp modelId="{F1CD70D8-E40D-4DCD-82E7-0A7A0535552F}">
      <dsp:nvSpPr>
        <dsp:cNvPr id="0" name=""/>
        <dsp:cNvSpPr/>
      </dsp:nvSpPr>
      <dsp:spPr>
        <a:xfrm rot="19285714">
          <a:off x="5076144" y="2056747"/>
          <a:ext cx="673212" cy="26279"/>
        </a:xfrm>
        <a:custGeom>
          <a:avLst/>
          <a:gdLst/>
          <a:ahLst/>
          <a:cxnLst/>
          <a:rect l="0" t="0" r="0" b="0"/>
          <a:pathLst>
            <a:path>
              <a:moveTo>
                <a:pt x="0" y="13139"/>
              </a:moveTo>
              <a:lnTo>
                <a:pt x="673212" y="13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395920" y="2053056"/>
        <a:ext cx="33660" cy="33660"/>
      </dsp:txXfrm>
    </dsp:sp>
    <dsp:sp modelId="{B171AC7F-D710-424C-9356-0F93FF8A7CD8}">
      <dsp:nvSpPr>
        <dsp:cNvPr id="0" name=""/>
        <dsp:cNvSpPr/>
      </dsp:nvSpPr>
      <dsp:spPr>
        <a:xfrm>
          <a:off x="5528700" y="764494"/>
          <a:ext cx="1349589" cy="1349589"/>
        </a:xfrm>
        <a:prstGeom prst="ellipse">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quiz</a:t>
          </a:r>
          <a:endParaRPr lang="el-GR" sz="1400" kern="1200"/>
        </a:p>
      </dsp:txBody>
      <dsp:txXfrm>
        <a:off x="5726343" y="962137"/>
        <a:ext cx="954303" cy="954303"/>
      </dsp:txXfrm>
    </dsp:sp>
    <dsp:sp modelId="{7CAB8AC0-7784-49A2-BD27-FDB2E67D5EB0}">
      <dsp:nvSpPr>
        <dsp:cNvPr id="0" name=""/>
        <dsp:cNvSpPr/>
      </dsp:nvSpPr>
      <dsp:spPr>
        <a:xfrm rot="771429">
          <a:off x="5271442" y="2912403"/>
          <a:ext cx="673212" cy="26279"/>
        </a:xfrm>
        <a:custGeom>
          <a:avLst/>
          <a:gdLst/>
          <a:ahLst/>
          <a:cxnLst/>
          <a:rect l="0" t="0" r="0" b="0"/>
          <a:pathLst>
            <a:path>
              <a:moveTo>
                <a:pt x="0" y="13139"/>
              </a:moveTo>
              <a:lnTo>
                <a:pt x="673212" y="13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591218" y="2908712"/>
        <a:ext cx="33660" cy="33660"/>
      </dsp:txXfrm>
    </dsp:sp>
    <dsp:sp modelId="{7182E9AD-0D7E-415C-A6F0-B4358EF9362D}">
      <dsp:nvSpPr>
        <dsp:cNvPr id="0" name=""/>
        <dsp:cNvSpPr/>
      </dsp:nvSpPr>
      <dsp:spPr>
        <a:xfrm>
          <a:off x="5919296" y="2475806"/>
          <a:ext cx="1349589" cy="1349589"/>
        </a:xfrm>
        <a:prstGeom prst="ellipse">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science</a:t>
          </a:r>
          <a:endParaRPr lang="el-GR" sz="1400" kern="1200"/>
        </a:p>
      </dsp:txBody>
      <dsp:txXfrm>
        <a:off x="6116939" y="2673449"/>
        <a:ext cx="954303" cy="954303"/>
      </dsp:txXfrm>
    </dsp:sp>
    <dsp:sp modelId="{79B70727-988A-4E6B-816C-318648EB3841}">
      <dsp:nvSpPr>
        <dsp:cNvPr id="0" name=""/>
        <dsp:cNvSpPr/>
      </dsp:nvSpPr>
      <dsp:spPr>
        <a:xfrm rot="3857143">
          <a:off x="4724229" y="3598586"/>
          <a:ext cx="673212" cy="26279"/>
        </a:xfrm>
        <a:custGeom>
          <a:avLst/>
          <a:gdLst/>
          <a:ahLst/>
          <a:cxnLst/>
          <a:rect l="0" t="0" r="0" b="0"/>
          <a:pathLst>
            <a:path>
              <a:moveTo>
                <a:pt x="0" y="13139"/>
              </a:moveTo>
              <a:lnTo>
                <a:pt x="673212" y="13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044005" y="3594895"/>
        <a:ext cx="33660" cy="33660"/>
      </dsp:txXfrm>
    </dsp:sp>
    <dsp:sp modelId="{E4F5B81D-62B5-471A-9304-D732364A77E6}">
      <dsp:nvSpPr>
        <dsp:cNvPr id="0" name=""/>
        <dsp:cNvSpPr/>
      </dsp:nvSpPr>
      <dsp:spPr>
        <a:xfrm>
          <a:off x="4824871" y="3848171"/>
          <a:ext cx="1349589" cy="1349589"/>
        </a:xfrm>
        <a:prstGeom prst="ellipse">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drama</a:t>
          </a:r>
        </a:p>
        <a:p>
          <a:pPr marL="0" lvl="0" indent="0" algn="ctr" defTabSz="622300">
            <a:lnSpc>
              <a:spcPct val="90000"/>
            </a:lnSpc>
            <a:spcBef>
              <a:spcPct val="0"/>
            </a:spcBef>
            <a:spcAft>
              <a:spcPct val="35000"/>
            </a:spcAft>
            <a:buNone/>
          </a:pPr>
          <a:r>
            <a:rPr lang="en-US" sz="1400" kern="1200"/>
            <a:t>and</a:t>
          </a:r>
        </a:p>
        <a:p>
          <a:pPr marL="0" lvl="0" indent="0" algn="ctr" defTabSz="622300">
            <a:lnSpc>
              <a:spcPct val="90000"/>
            </a:lnSpc>
            <a:spcBef>
              <a:spcPct val="0"/>
            </a:spcBef>
            <a:spcAft>
              <a:spcPct val="35000"/>
            </a:spcAft>
            <a:buNone/>
          </a:pPr>
          <a:r>
            <a:rPr lang="en-US" sz="1400" kern="1200"/>
            <a:t>movement</a:t>
          </a:r>
          <a:endParaRPr lang="el-GR" sz="1400" kern="1200"/>
        </a:p>
      </dsp:txBody>
      <dsp:txXfrm>
        <a:off x="5022514" y="4045814"/>
        <a:ext cx="954303" cy="954303"/>
      </dsp:txXfrm>
    </dsp:sp>
    <dsp:sp modelId="{8FC09855-3832-4F26-905F-140D00FAF283}">
      <dsp:nvSpPr>
        <dsp:cNvPr id="0" name=""/>
        <dsp:cNvSpPr/>
      </dsp:nvSpPr>
      <dsp:spPr>
        <a:xfrm rot="6983754">
          <a:off x="3824907" y="3600030"/>
          <a:ext cx="688237" cy="26279"/>
        </a:xfrm>
        <a:custGeom>
          <a:avLst/>
          <a:gdLst/>
          <a:ahLst/>
          <a:cxnLst/>
          <a:rect l="0" t="0" r="0" b="0"/>
          <a:pathLst>
            <a:path>
              <a:moveTo>
                <a:pt x="0" y="13139"/>
              </a:moveTo>
              <a:lnTo>
                <a:pt x="688237" y="13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4151820" y="3595964"/>
        <a:ext cx="34411" cy="34411"/>
      </dsp:txXfrm>
    </dsp:sp>
    <dsp:sp modelId="{B22633BC-D8D8-46CF-B60B-5D70268980B1}">
      <dsp:nvSpPr>
        <dsp:cNvPr id="0" name=""/>
        <dsp:cNvSpPr/>
      </dsp:nvSpPr>
      <dsp:spPr>
        <a:xfrm>
          <a:off x="3041252" y="3851060"/>
          <a:ext cx="1349589" cy="1349589"/>
        </a:xfrm>
        <a:prstGeom prst="ellipse">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story telling</a:t>
          </a:r>
          <a:endParaRPr lang="el-GR" sz="1400" kern="1200"/>
        </a:p>
      </dsp:txBody>
      <dsp:txXfrm>
        <a:off x="3238895" y="4048703"/>
        <a:ext cx="954303" cy="954303"/>
      </dsp:txXfrm>
    </dsp:sp>
    <dsp:sp modelId="{22306596-E9D1-49E8-AB91-9896CF40BD22}">
      <dsp:nvSpPr>
        <dsp:cNvPr id="0" name=""/>
        <dsp:cNvSpPr/>
      </dsp:nvSpPr>
      <dsp:spPr>
        <a:xfrm rot="9957446">
          <a:off x="3274872" y="2936369"/>
          <a:ext cx="703008" cy="26279"/>
        </a:xfrm>
        <a:custGeom>
          <a:avLst/>
          <a:gdLst/>
          <a:ahLst/>
          <a:cxnLst/>
          <a:rect l="0" t="0" r="0" b="0"/>
          <a:pathLst>
            <a:path>
              <a:moveTo>
                <a:pt x="0" y="13139"/>
              </a:moveTo>
              <a:lnTo>
                <a:pt x="703008" y="13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608801" y="2931933"/>
        <a:ext cx="35150" cy="35150"/>
      </dsp:txXfrm>
    </dsp:sp>
    <dsp:sp modelId="{B962BFF1-4F0C-481D-B1A4-7B7EDD47F66C}">
      <dsp:nvSpPr>
        <dsp:cNvPr id="0" name=""/>
        <dsp:cNvSpPr/>
      </dsp:nvSpPr>
      <dsp:spPr>
        <a:xfrm>
          <a:off x="1955953" y="2523738"/>
          <a:ext cx="1349589" cy="1349589"/>
        </a:xfrm>
        <a:prstGeom prst="ellipse">
          <a:avLst/>
        </a:prstGeom>
        <a:gradFill rotWithShape="0">
          <a:gsLst>
            <a:gs pos="0">
              <a:srgbClr val="FF3399"/>
            </a:gs>
            <a:gs pos="0">
              <a:srgbClr val="FF3399"/>
            </a:gs>
            <a:gs pos="25000">
              <a:srgbClr val="FF6633"/>
            </a:gs>
            <a:gs pos="50000">
              <a:srgbClr val="FFFF00"/>
            </a:gs>
            <a:gs pos="75000">
              <a:srgbClr val="01A78F"/>
            </a:gs>
            <a:gs pos="100000">
              <a:srgbClr val="3366FF"/>
            </a:gs>
          </a:gsLst>
          <a:lin ang="16200000" scaled="0"/>
        </a:gradFill>
        <a:ln>
          <a:noFill/>
        </a:ln>
        <a:effectLst>
          <a:outerShdw blurRad="40000" dist="20000" dir="5400000" rotWithShape="0">
            <a:srgbClr val="FF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a:t>translanguaging</a:t>
          </a:r>
          <a:endParaRPr lang="el-GR" sz="1100" b="1" i="0" kern="1200"/>
        </a:p>
      </dsp:txBody>
      <dsp:txXfrm>
        <a:off x="2153596" y="2721381"/>
        <a:ext cx="954303" cy="954303"/>
      </dsp:txXfrm>
    </dsp:sp>
    <dsp:sp modelId="{709879A9-3DAD-4EB0-BFE7-572E8A7E2E99}">
      <dsp:nvSpPr>
        <dsp:cNvPr id="0" name=""/>
        <dsp:cNvSpPr/>
      </dsp:nvSpPr>
      <dsp:spPr>
        <a:xfrm rot="13114286">
          <a:off x="3494654" y="2056747"/>
          <a:ext cx="673212" cy="26279"/>
        </a:xfrm>
        <a:custGeom>
          <a:avLst/>
          <a:gdLst/>
          <a:ahLst/>
          <a:cxnLst/>
          <a:rect l="0" t="0" r="0" b="0"/>
          <a:pathLst>
            <a:path>
              <a:moveTo>
                <a:pt x="0" y="13139"/>
              </a:moveTo>
              <a:lnTo>
                <a:pt x="673212" y="13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814430" y="2053056"/>
        <a:ext cx="33660" cy="33660"/>
      </dsp:txXfrm>
    </dsp:sp>
    <dsp:sp modelId="{2B5000CC-8046-4F9F-9E77-349DBC3EDFBC}">
      <dsp:nvSpPr>
        <dsp:cNvPr id="0" name=""/>
        <dsp:cNvSpPr/>
      </dsp:nvSpPr>
      <dsp:spPr>
        <a:xfrm>
          <a:off x="2365720" y="764494"/>
          <a:ext cx="1349589" cy="1349589"/>
        </a:xfrm>
        <a:prstGeom prst="ellipse">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art </a:t>
          </a:r>
          <a:endParaRPr lang="el-GR" sz="1400" kern="1200"/>
        </a:p>
      </dsp:txBody>
      <dsp:txXfrm>
        <a:off x="2563363" y="962137"/>
        <a:ext cx="954303" cy="954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05108-9BA7-4A3F-953C-5508E37588A2}">
      <dsp:nvSpPr>
        <dsp:cNvPr id="0" name=""/>
        <dsp:cNvSpPr/>
      </dsp:nvSpPr>
      <dsp:spPr>
        <a:xfrm>
          <a:off x="1920875" y="904875"/>
          <a:ext cx="2254249" cy="225424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topic</a:t>
          </a:r>
          <a:endParaRPr lang="el-GR" sz="5600" kern="1200" dirty="0"/>
        </a:p>
      </dsp:txBody>
      <dsp:txXfrm>
        <a:off x="2251002" y="1235002"/>
        <a:ext cx="1593995" cy="1593995"/>
      </dsp:txXfrm>
    </dsp:sp>
    <dsp:sp modelId="{B0D31A65-059F-4846-832D-A4C8C171A385}">
      <dsp:nvSpPr>
        <dsp:cNvPr id="0" name=""/>
        <dsp:cNvSpPr/>
      </dsp:nvSpPr>
      <dsp:spPr>
        <a:xfrm>
          <a:off x="2484437" y="402"/>
          <a:ext cx="1127124" cy="1127124"/>
        </a:xfrm>
        <a:prstGeom prst="ellipse">
          <a:avLst/>
        </a:prstGeom>
        <a:solidFill>
          <a:schemeClr val="accent5">
            <a:alpha val="50000"/>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Cross-curricular area</a:t>
          </a:r>
          <a:endParaRPr lang="el-GR" sz="1500" kern="1200" dirty="0"/>
        </a:p>
      </dsp:txBody>
      <dsp:txXfrm>
        <a:off x="2649500" y="165465"/>
        <a:ext cx="796998" cy="796998"/>
      </dsp:txXfrm>
    </dsp:sp>
    <dsp:sp modelId="{04794373-CAC6-4CEC-B958-2ADFBD977821}">
      <dsp:nvSpPr>
        <dsp:cNvPr id="0" name=""/>
        <dsp:cNvSpPr/>
      </dsp:nvSpPr>
      <dsp:spPr>
        <a:xfrm>
          <a:off x="3755793" y="734419"/>
          <a:ext cx="1127124" cy="1127124"/>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Cross-curricular area</a:t>
          </a:r>
          <a:endParaRPr lang="el-GR" sz="1500" kern="1200" dirty="0"/>
        </a:p>
      </dsp:txBody>
      <dsp:txXfrm>
        <a:off x="3920856" y="899482"/>
        <a:ext cx="796998" cy="796998"/>
      </dsp:txXfrm>
    </dsp:sp>
    <dsp:sp modelId="{3B183915-B9C7-47CF-92D6-CF52AC0FCFBA}">
      <dsp:nvSpPr>
        <dsp:cNvPr id="0" name=""/>
        <dsp:cNvSpPr/>
      </dsp:nvSpPr>
      <dsp:spPr>
        <a:xfrm>
          <a:off x="3755793" y="2202455"/>
          <a:ext cx="1127124" cy="1127124"/>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Cross-curricular area</a:t>
          </a:r>
          <a:endParaRPr lang="el-GR" sz="1500" kern="1200" dirty="0"/>
        </a:p>
      </dsp:txBody>
      <dsp:txXfrm>
        <a:off x="3920856" y="2367518"/>
        <a:ext cx="796998" cy="796998"/>
      </dsp:txXfrm>
    </dsp:sp>
    <dsp:sp modelId="{FFC02D55-5782-41EA-B6B8-F4FFCA639176}">
      <dsp:nvSpPr>
        <dsp:cNvPr id="0" name=""/>
        <dsp:cNvSpPr/>
      </dsp:nvSpPr>
      <dsp:spPr>
        <a:xfrm>
          <a:off x="2484437" y="2936472"/>
          <a:ext cx="1127124" cy="1127124"/>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Cross-curricular area</a:t>
          </a:r>
          <a:endParaRPr lang="el-GR" sz="1500" kern="1200" dirty="0"/>
        </a:p>
      </dsp:txBody>
      <dsp:txXfrm>
        <a:off x="2649500" y="3101535"/>
        <a:ext cx="796998" cy="796998"/>
      </dsp:txXfrm>
    </dsp:sp>
    <dsp:sp modelId="{F6063294-F345-4B11-8714-4A14D7178329}">
      <dsp:nvSpPr>
        <dsp:cNvPr id="0" name=""/>
        <dsp:cNvSpPr/>
      </dsp:nvSpPr>
      <dsp:spPr>
        <a:xfrm>
          <a:off x="1213081" y="2202455"/>
          <a:ext cx="1127124" cy="1127124"/>
        </a:xfrm>
        <a:prstGeom prst="ellipse">
          <a:avLst/>
        </a:prstGeom>
        <a:solidFill>
          <a:schemeClr val="accent5">
            <a:alpha val="50000"/>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Cross-curricular area</a:t>
          </a:r>
          <a:endParaRPr lang="el-GR" sz="1500" kern="1200" dirty="0"/>
        </a:p>
      </dsp:txBody>
      <dsp:txXfrm>
        <a:off x="1378144" y="2367518"/>
        <a:ext cx="796998" cy="796998"/>
      </dsp:txXfrm>
    </dsp:sp>
    <dsp:sp modelId="{6F3ABAC1-B1CB-4588-A1DD-9B252D293D5C}">
      <dsp:nvSpPr>
        <dsp:cNvPr id="0" name=""/>
        <dsp:cNvSpPr/>
      </dsp:nvSpPr>
      <dsp:spPr>
        <a:xfrm>
          <a:off x="1213081" y="734419"/>
          <a:ext cx="1127124" cy="1127124"/>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Cross-curricular area</a:t>
          </a:r>
          <a:endParaRPr lang="el-GR" sz="1500" kern="1200" dirty="0"/>
        </a:p>
      </dsp:txBody>
      <dsp:txXfrm>
        <a:off x="1378144" y="899482"/>
        <a:ext cx="796998"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BA82-1642-42FB-87FF-141ED08519F1}" type="datetimeFigureOut">
              <a:rPr lang="el-GR" smtClean="0"/>
              <a:t>2/3/2024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09C57-A64C-487A-B320-FFCB3791862B}" type="slidenum">
              <a:rPr lang="el-GR" smtClean="0"/>
              <a:t>‹#›</a:t>
            </a:fld>
            <a:endParaRPr lang="el-GR"/>
          </a:p>
        </p:txBody>
      </p:sp>
    </p:spTree>
    <p:extLst>
      <p:ext uri="{BB962C8B-B14F-4D97-AF65-F5344CB8AC3E}">
        <p14:creationId xmlns:p14="http://schemas.microsoft.com/office/powerpoint/2010/main" val="274779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91427-4A0E-442F-884F-1E221E969750}" type="slidenum">
              <a:rPr lang="en-US" smtClean="0"/>
              <a:t>12</a:t>
            </a:fld>
            <a:endParaRPr lang="en-US"/>
          </a:p>
        </p:txBody>
      </p:sp>
    </p:spTree>
    <p:extLst>
      <p:ext uri="{BB962C8B-B14F-4D97-AF65-F5344CB8AC3E}">
        <p14:creationId xmlns:p14="http://schemas.microsoft.com/office/powerpoint/2010/main" val="108354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32</a:t>
            </a:fld>
            <a:endParaRPr lang="en-US"/>
          </a:p>
        </p:txBody>
      </p:sp>
    </p:spTree>
    <p:extLst>
      <p:ext uri="{BB962C8B-B14F-4D97-AF65-F5344CB8AC3E}">
        <p14:creationId xmlns:p14="http://schemas.microsoft.com/office/powerpoint/2010/main" val="59521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BD40DA-89EF-4E12-B56D-4CC248F37BB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78B30D-ADEB-4A47-B42B-A93B99787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FB4AAF0-A459-43E7-BC3D-D6D3E8E1CACC}"/>
              </a:ext>
            </a:extLst>
          </p:cNvPr>
          <p:cNvSpPr>
            <a:spLocks noGrp="1"/>
          </p:cNvSpPr>
          <p:nvPr>
            <p:ph type="dt" sz="half" idx="10"/>
          </p:nvPr>
        </p:nvSpPr>
        <p:spPr/>
        <p:txBody>
          <a:bodyPr/>
          <a:lstStyle/>
          <a:p>
            <a:fld id="{FAF38ECB-AF7D-4958-9893-FE7F396E3318}" type="datetime1">
              <a:rPr lang="el-GR" smtClean="0"/>
              <a:t>2/3/2024</a:t>
            </a:fld>
            <a:endParaRPr lang="el-GR"/>
          </a:p>
        </p:txBody>
      </p:sp>
      <p:sp>
        <p:nvSpPr>
          <p:cNvPr id="5" name="Θέση υποσέλιδου 4">
            <a:extLst>
              <a:ext uri="{FF2B5EF4-FFF2-40B4-BE49-F238E27FC236}">
                <a16:creationId xmlns:a16="http://schemas.microsoft.com/office/drawing/2014/main" id="{F58B5D51-9EEC-4A30-8C13-AE337BA57E2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7AE3037-7F96-45D2-A9B0-7D8B0B061F47}"/>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216472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DE7951-CC0B-4129-8A5B-9BEE8173F50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2D9BCD0-B1CA-4F98-A51B-8D6F80DBF1A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8CE839-2673-4D71-8366-EF14B55753C5}"/>
              </a:ext>
            </a:extLst>
          </p:cNvPr>
          <p:cNvSpPr>
            <a:spLocks noGrp="1"/>
          </p:cNvSpPr>
          <p:nvPr>
            <p:ph type="dt" sz="half" idx="10"/>
          </p:nvPr>
        </p:nvSpPr>
        <p:spPr/>
        <p:txBody>
          <a:bodyPr/>
          <a:lstStyle/>
          <a:p>
            <a:fld id="{24B650B1-F9E2-4508-BD14-F42107435AE9}" type="datetime1">
              <a:rPr lang="el-GR" smtClean="0"/>
              <a:t>2/3/2024</a:t>
            </a:fld>
            <a:endParaRPr lang="el-GR"/>
          </a:p>
        </p:txBody>
      </p:sp>
      <p:sp>
        <p:nvSpPr>
          <p:cNvPr id="5" name="Θέση υποσέλιδου 4">
            <a:extLst>
              <a:ext uri="{FF2B5EF4-FFF2-40B4-BE49-F238E27FC236}">
                <a16:creationId xmlns:a16="http://schemas.microsoft.com/office/drawing/2014/main" id="{0D615384-F056-4ACB-8103-EACB2B14F3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462FDFC-F8EE-461D-9E83-38366F6781FE}"/>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90674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DDDE5B6-B5E2-42AD-9DB3-A3B07480EB3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83AED44-880A-4846-9F37-45753992E99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D9BD01-C59E-4356-9DFB-A7B646A8863E}"/>
              </a:ext>
            </a:extLst>
          </p:cNvPr>
          <p:cNvSpPr>
            <a:spLocks noGrp="1"/>
          </p:cNvSpPr>
          <p:nvPr>
            <p:ph type="dt" sz="half" idx="10"/>
          </p:nvPr>
        </p:nvSpPr>
        <p:spPr/>
        <p:txBody>
          <a:bodyPr/>
          <a:lstStyle/>
          <a:p>
            <a:fld id="{AE949A74-4676-429F-BD57-4B0644210FAC}" type="datetime1">
              <a:rPr lang="el-GR" smtClean="0"/>
              <a:t>2/3/2024</a:t>
            </a:fld>
            <a:endParaRPr lang="el-GR"/>
          </a:p>
        </p:txBody>
      </p:sp>
      <p:sp>
        <p:nvSpPr>
          <p:cNvPr id="5" name="Θέση υποσέλιδου 4">
            <a:extLst>
              <a:ext uri="{FF2B5EF4-FFF2-40B4-BE49-F238E27FC236}">
                <a16:creationId xmlns:a16="http://schemas.microsoft.com/office/drawing/2014/main" id="{E813DAB4-E47D-48F5-B0A1-FC465D474A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A84C3BA-9793-4A15-AF20-2510D81A2238}"/>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132952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7C2045-3CF1-45A9-9251-F6822A45E9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1CCA5E-F8F2-4AAF-B540-702ED4B1232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745F3DE-B311-4349-A335-0EE8EA3017CC}"/>
              </a:ext>
            </a:extLst>
          </p:cNvPr>
          <p:cNvSpPr>
            <a:spLocks noGrp="1"/>
          </p:cNvSpPr>
          <p:nvPr>
            <p:ph type="dt" sz="half" idx="10"/>
          </p:nvPr>
        </p:nvSpPr>
        <p:spPr/>
        <p:txBody>
          <a:bodyPr/>
          <a:lstStyle/>
          <a:p>
            <a:fld id="{FDFF25E5-733F-46D3-9317-9EC058BD06BE}" type="datetime1">
              <a:rPr lang="el-GR" smtClean="0"/>
              <a:t>2/3/2024</a:t>
            </a:fld>
            <a:endParaRPr lang="el-GR"/>
          </a:p>
        </p:txBody>
      </p:sp>
      <p:sp>
        <p:nvSpPr>
          <p:cNvPr id="5" name="Θέση υποσέλιδου 4">
            <a:extLst>
              <a:ext uri="{FF2B5EF4-FFF2-40B4-BE49-F238E27FC236}">
                <a16:creationId xmlns:a16="http://schemas.microsoft.com/office/drawing/2014/main" id="{94792759-6C27-410C-A0A2-605F33625F1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C772EA2-944A-43F7-9B1C-9F4A456592CF}"/>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108211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F59598-8DD2-47BB-B0DE-0733480F020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DF448DB-2632-4FB7-88D2-639707596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F625173-3CF4-4839-B0A0-4E59A441B198}"/>
              </a:ext>
            </a:extLst>
          </p:cNvPr>
          <p:cNvSpPr>
            <a:spLocks noGrp="1"/>
          </p:cNvSpPr>
          <p:nvPr>
            <p:ph type="dt" sz="half" idx="10"/>
          </p:nvPr>
        </p:nvSpPr>
        <p:spPr/>
        <p:txBody>
          <a:bodyPr/>
          <a:lstStyle/>
          <a:p>
            <a:fld id="{43E3E04F-751B-4F94-AF58-113849DE8682}" type="datetime1">
              <a:rPr lang="el-GR" smtClean="0"/>
              <a:t>2/3/2024</a:t>
            </a:fld>
            <a:endParaRPr lang="el-GR"/>
          </a:p>
        </p:txBody>
      </p:sp>
      <p:sp>
        <p:nvSpPr>
          <p:cNvPr id="5" name="Θέση υποσέλιδου 4">
            <a:extLst>
              <a:ext uri="{FF2B5EF4-FFF2-40B4-BE49-F238E27FC236}">
                <a16:creationId xmlns:a16="http://schemas.microsoft.com/office/drawing/2014/main" id="{0B21E9EE-BF63-4E4A-ACB9-915EB8D83A3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77CF69-5DF9-40A0-B7E1-74970431E719}"/>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10770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956D5E-E60E-4107-9615-0C0DE67E6BC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C1FE4AC-D873-4008-B0C0-705ECCB0B3B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60A1716-5969-470B-8EDF-7D3B66F01E2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A4D253A-6770-4E3E-BEDD-E165E0A4224D}"/>
              </a:ext>
            </a:extLst>
          </p:cNvPr>
          <p:cNvSpPr>
            <a:spLocks noGrp="1"/>
          </p:cNvSpPr>
          <p:nvPr>
            <p:ph type="dt" sz="half" idx="10"/>
          </p:nvPr>
        </p:nvSpPr>
        <p:spPr/>
        <p:txBody>
          <a:bodyPr/>
          <a:lstStyle/>
          <a:p>
            <a:fld id="{322FC771-DD1D-463A-886D-0876F7AB5112}" type="datetime1">
              <a:rPr lang="el-GR" smtClean="0"/>
              <a:t>2/3/2024</a:t>
            </a:fld>
            <a:endParaRPr lang="el-GR"/>
          </a:p>
        </p:txBody>
      </p:sp>
      <p:sp>
        <p:nvSpPr>
          <p:cNvPr id="6" name="Θέση υποσέλιδου 5">
            <a:extLst>
              <a:ext uri="{FF2B5EF4-FFF2-40B4-BE49-F238E27FC236}">
                <a16:creationId xmlns:a16="http://schemas.microsoft.com/office/drawing/2014/main" id="{89C05C3C-65BE-45E4-9A8E-AEC51EA5956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726A15E-99CE-47B4-AC82-E70A0F707FBC}"/>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428639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1C679-41D9-4E61-B59B-ED691CBED79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BD4851A-68FD-48F9-9401-C4187A5F0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079BED1-BDC1-4833-BD05-4005267C37E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5FCAC99-00C4-4690-84C5-19B8C6AEA0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88C621D-EECB-433A-B2A9-50B475DBB19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50CFDB2-8AFE-40DD-AF94-F5CB76567394}"/>
              </a:ext>
            </a:extLst>
          </p:cNvPr>
          <p:cNvSpPr>
            <a:spLocks noGrp="1"/>
          </p:cNvSpPr>
          <p:nvPr>
            <p:ph type="dt" sz="half" idx="10"/>
          </p:nvPr>
        </p:nvSpPr>
        <p:spPr/>
        <p:txBody>
          <a:bodyPr/>
          <a:lstStyle/>
          <a:p>
            <a:fld id="{19661A25-699A-4437-8EC5-EE4B1B0BD8FF}" type="datetime1">
              <a:rPr lang="el-GR" smtClean="0"/>
              <a:t>2/3/2024</a:t>
            </a:fld>
            <a:endParaRPr lang="el-GR"/>
          </a:p>
        </p:txBody>
      </p:sp>
      <p:sp>
        <p:nvSpPr>
          <p:cNvPr id="8" name="Θέση υποσέλιδου 7">
            <a:extLst>
              <a:ext uri="{FF2B5EF4-FFF2-40B4-BE49-F238E27FC236}">
                <a16:creationId xmlns:a16="http://schemas.microsoft.com/office/drawing/2014/main" id="{2E4E7378-DECF-4FCC-B94C-0C609B6EEDD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96E86A2-CF6D-4037-9792-61D826EE270B}"/>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266790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A761C-1EB0-4477-94A9-A0C701947B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3E302F4-C464-47AB-A07D-D9B6E19DC4F4}"/>
              </a:ext>
            </a:extLst>
          </p:cNvPr>
          <p:cNvSpPr>
            <a:spLocks noGrp="1"/>
          </p:cNvSpPr>
          <p:nvPr>
            <p:ph type="dt" sz="half" idx="10"/>
          </p:nvPr>
        </p:nvSpPr>
        <p:spPr/>
        <p:txBody>
          <a:bodyPr/>
          <a:lstStyle/>
          <a:p>
            <a:fld id="{82BFADBE-C55C-4802-AB39-590A9E52A407}" type="datetime1">
              <a:rPr lang="el-GR" smtClean="0"/>
              <a:t>2/3/2024</a:t>
            </a:fld>
            <a:endParaRPr lang="el-GR"/>
          </a:p>
        </p:txBody>
      </p:sp>
      <p:sp>
        <p:nvSpPr>
          <p:cNvPr id="4" name="Θέση υποσέλιδου 3">
            <a:extLst>
              <a:ext uri="{FF2B5EF4-FFF2-40B4-BE49-F238E27FC236}">
                <a16:creationId xmlns:a16="http://schemas.microsoft.com/office/drawing/2014/main" id="{0DC08AEA-DA4F-48A4-A54D-9BD68995CDD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C0E4F00-AC68-449E-A135-582338396F71}"/>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293202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BFC94C8-4D03-43B2-8C17-D73DF5246831}"/>
              </a:ext>
            </a:extLst>
          </p:cNvPr>
          <p:cNvSpPr>
            <a:spLocks noGrp="1"/>
          </p:cNvSpPr>
          <p:nvPr>
            <p:ph type="dt" sz="half" idx="10"/>
          </p:nvPr>
        </p:nvSpPr>
        <p:spPr/>
        <p:txBody>
          <a:bodyPr/>
          <a:lstStyle/>
          <a:p>
            <a:fld id="{C501A49B-06CC-48B6-BECC-2132603DC61A}" type="datetime1">
              <a:rPr lang="el-GR" smtClean="0"/>
              <a:t>2/3/2024</a:t>
            </a:fld>
            <a:endParaRPr lang="el-GR"/>
          </a:p>
        </p:txBody>
      </p:sp>
      <p:sp>
        <p:nvSpPr>
          <p:cNvPr id="3" name="Θέση υποσέλιδου 2">
            <a:extLst>
              <a:ext uri="{FF2B5EF4-FFF2-40B4-BE49-F238E27FC236}">
                <a16:creationId xmlns:a16="http://schemas.microsoft.com/office/drawing/2014/main" id="{658E8ADE-B648-4F20-BBE2-31011305B32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B177051-AB40-4CF3-8D72-1A6BC1FC8E9C}"/>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17198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E1AE70-8775-4250-B53D-54F5D823127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A25627E-EAB6-4037-98E5-2B1ADA019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728E556-DBD4-40C1-A9D4-C4BF14F3E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D416408-9FC9-453C-8AAE-8F98DB2B1EF6}"/>
              </a:ext>
            </a:extLst>
          </p:cNvPr>
          <p:cNvSpPr>
            <a:spLocks noGrp="1"/>
          </p:cNvSpPr>
          <p:nvPr>
            <p:ph type="dt" sz="half" idx="10"/>
          </p:nvPr>
        </p:nvSpPr>
        <p:spPr/>
        <p:txBody>
          <a:bodyPr/>
          <a:lstStyle/>
          <a:p>
            <a:fld id="{8F011D51-A0B1-4CD7-AC08-893DB91358C1}" type="datetime1">
              <a:rPr lang="el-GR" smtClean="0"/>
              <a:t>2/3/2024</a:t>
            </a:fld>
            <a:endParaRPr lang="el-GR"/>
          </a:p>
        </p:txBody>
      </p:sp>
      <p:sp>
        <p:nvSpPr>
          <p:cNvPr id="6" name="Θέση υποσέλιδου 5">
            <a:extLst>
              <a:ext uri="{FF2B5EF4-FFF2-40B4-BE49-F238E27FC236}">
                <a16:creationId xmlns:a16="http://schemas.microsoft.com/office/drawing/2014/main" id="{B1548801-6314-49B5-B452-6DFE7ED03F1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874C6E2-0B80-4129-932E-FB158D12D4BB}"/>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21977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3ACFBE-6615-4EB2-B4BF-7E331F29C64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91D04A4-F5A3-4E00-87AD-C74660738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E2001AE-EE46-4A6D-9643-9CD4D2BEF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D4C383-BD19-4B24-83CF-9F6CC6D5A94C}"/>
              </a:ext>
            </a:extLst>
          </p:cNvPr>
          <p:cNvSpPr>
            <a:spLocks noGrp="1"/>
          </p:cNvSpPr>
          <p:nvPr>
            <p:ph type="dt" sz="half" idx="10"/>
          </p:nvPr>
        </p:nvSpPr>
        <p:spPr/>
        <p:txBody>
          <a:bodyPr/>
          <a:lstStyle/>
          <a:p>
            <a:fld id="{A183C9B9-0FDD-4E7C-9521-5CD0B05F3D42}" type="datetime1">
              <a:rPr lang="el-GR" smtClean="0"/>
              <a:t>2/3/2024</a:t>
            </a:fld>
            <a:endParaRPr lang="el-GR"/>
          </a:p>
        </p:txBody>
      </p:sp>
      <p:sp>
        <p:nvSpPr>
          <p:cNvPr id="6" name="Θέση υποσέλιδου 5">
            <a:extLst>
              <a:ext uri="{FF2B5EF4-FFF2-40B4-BE49-F238E27FC236}">
                <a16:creationId xmlns:a16="http://schemas.microsoft.com/office/drawing/2014/main" id="{EDFA3234-7C0C-4B39-BCA9-4E6ABADDA13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09D9893-0A88-47A5-B6A7-DF31572D9B0E}"/>
              </a:ext>
            </a:extLst>
          </p:cNvPr>
          <p:cNvSpPr>
            <a:spLocks noGrp="1"/>
          </p:cNvSpPr>
          <p:nvPr>
            <p:ph type="sldNum" sz="quarter" idx="12"/>
          </p:nvPr>
        </p:nvSpPr>
        <p:spPr/>
        <p:txBody>
          <a:bodyPr/>
          <a:lstStyle/>
          <a:p>
            <a:fld id="{DF2147BA-8F16-448F-BC3F-F5ED06962B5D}" type="slidenum">
              <a:rPr lang="el-GR" smtClean="0"/>
              <a:t>‹#›</a:t>
            </a:fld>
            <a:endParaRPr lang="el-GR"/>
          </a:p>
        </p:txBody>
      </p:sp>
    </p:spTree>
    <p:extLst>
      <p:ext uri="{BB962C8B-B14F-4D97-AF65-F5344CB8AC3E}">
        <p14:creationId xmlns:p14="http://schemas.microsoft.com/office/powerpoint/2010/main" val="334305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3F6BD4E-DE52-4C9E-933D-8B9922352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6FEB0D-0956-4604-A5AE-8465CB4CD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B343034-E94A-400E-BC76-CC599F638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8AF4-74D2-41D3-B43E-DEF9EF6A08C3}" type="datetime1">
              <a:rPr lang="el-GR" smtClean="0"/>
              <a:t>2/3/2024</a:t>
            </a:fld>
            <a:endParaRPr lang="el-GR"/>
          </a:p>
        </p:txBody>
      </p:sp>
      <p:sp>
        <p:nvSpPr>
          <p:cNvPr id="5" name="Θέση υποσέλιδου 4">
            <a:extLst>
              <a:ext uri="{FF2B5EF4-FFF2-40B4-BE49-F238E27FC236}">
                <a16:creationId xmlns:a16="http://schemas.microsoft.com/office/drawing/2014/main" id="{0E6C5D0A-0FAD-48B3-816C-404C3ECB3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432FF0F-42FF-434F-8065-E989BE6E77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147BA-8F16-448F-BC3F-F5ED06962B5D}" type="slidenum">
              <a:rPr lang="el-GR" smtClean="0"/>
              <a:t>‹#›</a:t>
            </a:fld>
            <a:endParaRPr lang="el-GR"/>
          </a:p>
        </p:txBody>
      </p:sp>
    </p:spTree>
    <p:extLst>
      <p:ext uri="{BB962C8B-B14F-4D97-AF65-F5344CB8AC3E}">
        <p14:creationId xmlns:p14="http://schemas.microsoft.com/office/powerpoint/2010/main" val="358237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CTRf76MsmYs" TargetMode="External"/><Relationship Id="rId4" Type="http://schemas.openxmlformats.org/officeDocument/2006/relationships/slide" Target="slide4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learning.greek-language.gr/?lang=e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tesol.org/docs/default-source/new-resource-library/symposium-on-dual-language-education-3.pdf?sfvrsn=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onestopenglish.com/clil/what-is-clil/"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tesol.org/docs/default-source/new-resource-library/symposium-on-dual-language-education-3.pdf?sfvrsn=0"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dl.ecml.at/Teachers/Teachingmaterials/tabid/3097/Default.aspx" TargetMode="External"/><Relationship Id="rId2" Type="http://schemas.openxmlformats.org/officeDocument/2006/relationships/hyperlink" Target="https://edl.ecml.at/Home/tabid/1455/language/el-GR/Default.aspx" TargetMode="External"/><Relationship Id="rId1" Type="http://schemas.openxmlformats.org/officeDocument/2006/relationships/slideLayout" Target="../slideLayouts/slideLayout2.xml"/><Relationship Id="rId4" Type="http://schemas.openxmlformats.org/officeDocument/2006/relationships/hyperlink" Target="http://www.schools.ac.cy/klimakio/Themata/Anglika/european_programmes/eisigiseis_imera_glosson_2009.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M3bmfrk_V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3bmfrk_V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RMLltwsk1G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DE3A9B9-25A9-4C8F-BC3D-B2A14037A769}"/>
              </a:ext>
            </a:extLst>
          </p:cNvPr>
          <p:cNvPicPr>
            <a:picLocks noChangeAspect="1"/>
          </p:cNvPicPr>
          <p:nvPr/>
        </p:nvPicPr>
        <p:blipFill>
          <a:blip r:embed="rId2"/>
          <a:stretch>
            <a:fillRect/>
          </a:stretch>
        </p:blipFill>
        <p:spPr>
          <a:xfrm>
            <a:off x="7743825" y="190500"/>
            <a:ext cx="4476750" cy="3238500"/>
          </a:xfrm>
          <a:prstGeom prst="rect">
            <a:avLst/>
          </a:prstGeom>
        </p:spPr>
      </p:pic>
      <p:sp>
        <p:nvSpPr>
          <p:cNvPr id="2" name="Τίτλος 1">
            <a:extLst>
              <a:ext uri="{FF2B5EF4-FFF2-40B4-BE49-F238E27FC236}">
                <a16:creationId xmlns:a16="http://schemas.microsoft.com/office/drawing/2014/main" id="{3F87C0E7-E44B-4FDB-91A6-19CADF6D757B}"/>
              </a:ext>
            </a:extLst>
          </p:cNvPr>
          <p:cNvSpPr>
            <a:spLocks noGrp="1"/>
          </p:cNvSpPr>
          <p:nvPr>
            <p:ph type="title"/>
          </p:nvPr>
        </p:nvSpPr>
        <p:spPr>
          <a:xfrm>
            <a:off x="389245" y="3816626"/>
            <a:ext cx="11661912" cy="1488522"/>
          </a:xfrm>
        </p:spPr>
        <p:txBody>
          <a:bodyPr>
            <a:normAutofit/>
          </a:bodyPr>
          <a:lstStyle/>
          <a:p>
            <a:br>
              <a:rPr lang="en-US" sz="2400" dirty="0"/>
            </a:br>
            <a:r>
              <a:rPr lang="el-GR" sz="2400" dirty="0"/>
              <a:t>Αρχές και εφαρμογή </a:t>
            </a:r>
            <a:r>
              <a:rPr lang="en-US" sz="2400" dirty="0"/>
              <a:t> </a:t>
            </a:r>
            <a:r>
              <a:rPr lang="el-GR" sz="2400" dirty="0"/>
              <a:t>του </a:t>
            </a:r>
            <a:r>
              <a:rPr lang="en-GB" sz="2400" dirty="0"/>
              <a:t>TBL (Task-Based Learning) </a:t>
            </a:r>
            <a:r>
              <a:rPr lang="el-GR" sz="2400" dirty="0"/>
              <a:t>και του </a:t>
            </a:r>
            <a:r>
              <a:rPr lang="en-GB" sz="2400" dirty="0"/>
              <a:t>CLIL (Content and Language Integrated Learning) </a:t>
            </a:r>
            <a:r>
              <a:rPr lang="el-GR" sz="2400" dirty="0"/>
              <a:t>στη διδασκαλία της</a:t>
            </a:r>
            <a:r>
              <a:rPr lang="en-US" sz="2400" dirty="0"/>
              <a:t> </a:t>
            </a:r>
            <a:r>
              <a:rPr lang="el-GR" sz="2400" dirty="0"/>
              <a:t>ελληνικής ως γλώσσας πολιτισμικής κληρονομιάς</a:t>
            </a:r>
          </a:p>
        </p:txBody>
      </p:sp>
      <p:sp>
        <p:nvSpPr>
          <p:cNvPr id="6" name="TextBox 5">
            <a:extLst>
              <a:ext uri="{FF2B5EF4-FFF2-40B4-BE49-F238E27FC236}">
                <a16:creationId xmlns:a16="http://schemas.microsoft.com/office/drawing/2014/main" id="{67E05746-2E43-4869-B20E-E8A10D6D6B99}"/>
              </a:ext>
            </a:extLst>
          </p:cNvPr>
          <p:cNvSpPr txBox="1"/>
          <p:nvPr/>
        </p:nvSpPr>
        <p:spPr>
          <a:xfrm>
            <a:off x="389245" y="5615582"/>
            <a:ext cx="3192156" cy="923330"/>
          </a:xfrm>
          <a:prstGeom prst="rect">
            <a:avLst/>
          </a:prstGeom>
          <a:noFill/>
        </p:spPr>
        <p:txBody>
          <a:bodyPr wrap="none" rtlCol="0">
            <a:spAutoFit/>
          </a:bodyPr>
          <a:lstStyle/>
          <a:p>
            <a:r>
              <a:rPr lang="en-US" dirty="0"/>
              <a:t>Lydia Mitits</a:t>
            </a:r>
          </a:p>
          <a:p>
            <a:r>
              <a:rPr lang="en-US" dirty="0"/>
              <a:t>Democritus University of Thrace</a:t>
            </a:r>
          </a:p>
          <a:p>
            <a:r>
              <a:rPr lang="en-US" dirty="0"/>
              <a:t>lydiamitits@gmail.com</a:t>
            </a:r>
            <a:endParaRPr lang="el-GR" dirty="0"/>
          </a:p>
        </p:txBody>
      </p:sp>
      <p:sp>
        <p:nvSpPr>
          <p:cNvPr id="8" name="Θέση αριθμού διαφάνειας 7">
            <a:extLst>
              <a:ext uri="{FF2B5EF4-FFF2-40B4-BE49-F238E27FC236}">
                <a16:creationId xmlns:a16="http://schemas.microsoft.com/office/drawing/2014/main" id="{BF670F6E-0EA6-442A-B94C-7D25CDE83E85}"/>
              </a:ext>
            </a:extLst>
          </p:cNvPr>
          <p:cNvSpPr>
            <a:spLocks noGrp="1"/>
          </p:cNvSpPr>
          <p:nvPr>
            <p:ph type="sldNum" sz="quarter" idx="12"/>
          </p:nvPr>
        </p:nvSpPr>
        <p:spPr/>
        <p:txBody>
          <a:bodyPr/>
          <a:lstStyle/>
          <a:p>
            <a:fld id="{DF2147BA-8F16-448F-BC3F-F5ED06962B5D}" type="slidenum">
              <a:rPr lang="el-GR" smtClean="0"/>
              <a:t>1</a:t>
            </a:fld>
            <a:endParaRPr lang="el-GR"/>
          </a:p>
        </p:txBody>
      </p:sp>
    </p:spTree>
    <p:extLst>
      <p:ext uri="{BB962C8B-B14F-4D97-AF65-F5344CB8AC3E}">
        <p14:creationId xmlns:p14="http://schemas.microsoft.com/office/powerpoint/2010/main" val="46892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8DBB-C25B-4DC0-83AA-004FBB6B0BE7}"/>
              </a:ext>
            </a:extLst>
          </p:cNvPr>
          <p:cNvSpPr>
            <a:spLocks noGrp="1"/>
          </p:cNvSpPr>
          <p:nvPr>
            <p:ph type="title"/>
          </p:nvPr>
        </p:nvSpPr>
        <p:spPr>
          <a:xfrm>
            <a:off x="838200" y="365126"/>
            <a:ext cx="10515600" cy="718130"/>
          </a:xfrm>
        </p:spPr>
        <p:txBody>
          <a:bodyPr/>
          <a:lstStyle/>
          <a:p>
            <a:r>
              <a:rPr lang="el-GR" dirty="0"/>
              <a:t>Κοινή Υποκείμενη γλωσσική Ικανότητα</a:t>
            </a:r>
            <a:endParaRPr lang="en-US" dirty="0"/>
          </a:p>
        </p:txBody>
      </p:sp>
      <p:sp>
        <p:nvSpPr>
          <p:cNvPr id="3" name="Content Placeholder 2">
            <a:extLst>
              <a:ext uri="{FF2B5EF4-FFF2-40B4-BE49-F238E27FC236}">
                <a16:creationId xmlns:a16="http://schemas.microsoft.com/office/drawing/2014/main" id="{1F242B7F-33F0-4193-8356-97D4E9DBB360}"/>
              </a:ext>
            </a:extLst>
          </p:cNvPr>
          <p:cNvSpPr>
            <a:spLocks noGrp="1"/>
          </p:cNvSpPr>
          <p:nvPr>
            <p:ph idx="1"/>
          </p:nvPr>
        </p:nvSpPr>
        <p:spPr>
          <a:xfrm>
            <a:off x="838200" y="1423408"/>
            <a:ext cx="6145696" cy="4818366"/>
          </a:xfrm>
        </p:spPr>
        <p:txBody>
          <a:bodyPr>
            <a:normAutofit fontScale="92500" lnSpcReduction="20000"/>
          </a:bodyPr>
          <a:lstStyle/>
          <a:p>
            <a:pPr>
              <a:lnSpc>
                <a:spcPct val="110000"/>
              </a:lnSpc>
              <a:spcBef>
                <a:spcPts val="0"/>
              </a:spcBef>
            </a:pPr>
            <a:r>
              <a:rPr lang="el-GR" dirty="0"/>
              <a:t>Έτσι, σύμφωνα με τον Cummins (1976), για τη κατάκτηση κάθε γλώσσας πρέπει να προϋπάρχουν κάποιες υποκείμενες γνωστικές ικανότητες, όπως ο </a:t>
            </a:r>
            <a:r>
              <a:rPr lang="el-GR" dirty="0">
                <a:solidFill>
                  <a:srgbClr val="00B050"/>
                </a:solidFill>
              </a:rPr>
              <a:t>γραμματισμός,</a:t>
            </a:r>
            <a:r>
              <a:rPr lang="el-GR" dirty="0"/>
              <a:t> η </a:t>
            </a:r>
            <a:r>
              <a:rPr lang="el-GR" dirty="0">
                <a:solidFill>
                  <a:srgbClr val="00B0F0"/>
                </a:solidFill>
              </a:rPr>
              <a:t>αφηρημένη σκέψη</a:t>
            </a:r>
            <a:r>
              <a:rPr lang="el-GR" dirty="0"/>
              <a:t>, η </a:t>
            </a:r>
            <a:r>
              <a:rPr lang="el-GR" dirty="0">
                <a:solidFill>
                  <a:srgbClr val="7030A0"/>
                </a:solidFill>
              </a:rPr>
              <a:t>επίλυση προβλημάτων </a:t>
            </a:r>
            <a:r>
              <a:rPr lang="el-GR" dirty="0"/>
              <a:t>κ.λπ. </a:t>
            </a:r>
          </a:p>
          <a:p>
            <a:pPr>
              <a:lnSpc>
                <a:spcPct val="110000"/>
              </a:lnSpc>
              <a:spcBef>
                <a:spcPts val="0"/>
              </a:spcBef>
            </a:pPr>
            <a:r>
              <a:rPr lang="el-GR" dirty="0"/>
              <a:t>Οι ικανότητες αυτές μπορούν να μεταφερθούν από τη μια γλώσσα στην άλλη, ενώ οι δύο γλώσσες που κατακτά κάποιο παιδί διαφοροποιούνται ως προς επιφανειακά χαρακτηριστικά, δηλαδή τη </a:t>
            </a:r>
            <a:r>
              <a:rPr lang="el-GR" dirty="0">
                <a:hlinkClick r:id="rId2" action="ppaction://hlinksldjump"/>
              </a:rPr>
              <a:t>γλωσσική έκφραση</a:t>
            </a:r>
            <a:r>
              <a:rPr lang="el-GR" dirty="0"/>
              <a:t>.</a:t>
            </a:r>
            <a:endParaRPr lang="en-US" dirty="0"/>
          </a:p>
        </p:txBody>
      </p:sp>
      <p:pic>
        <p:nvPicPr>
          <p:cNvPr id="5" name="Picture 4">
            <a:extLst>
              <a:ext uri="{FF2B5EF4-FFF2-40B4-BE49-F238E27FC236}">
                <a16:creationId xmlns:a16="http://schemas.microsoft.com/office/drawing/2014/main" id="{0D2253EE-4476-458A-AEDE-3912CE382B0B}"/>
              </a:ext>
            </a:extLst>
          </p:cNvPr>
          <p:cNvPicPr>
            <a:picLocks noChangeAspect="1"/>
          </p:cNvPicPr>
          <p:nvPr/>
        </p:nvPicPr>
        <p:blipFill>
          <a:blip r:embed="rId3"/>
          <a:stretch>
            <a:fillRect/>
          </a:stretch>
        </p:blipFill>
        <p:spPr>
          <a:xfrm>
            <a:off x="6802582" y="1563757"/>
            <a:ext cx="5278846" cy="4399721"/>
          </a:xfrm>
          <a:prstGeom prst="rect">
            <a:avLst/>
          </a:prstGeom>
        </p:spPr>
      </p:pic>
      <p:sp>
        <p:nvSpPr>
          <p:cNvPr id="4" name="Slide Number Placeholder 3">
            <a:extLst>
              <a:ext uri="{FF2B5EF4-FFF2-40B4-BE49-F238E27FC236}">
                <a16:creationId xmlns:a16="http://schemas.microsoft.com/office/drawing/2014/main" id="{04058CCD-237A-4DA5-A28D-3BC393992AB9}"/>
              </a:ext>
            </a:extLst>
          </p:cNvPr>
          <p:cNvSpPr>
            <a:spLocks noGrp="1"/>
          </p:cNvSpPr>
          <p:nvPr>
            <p:ph type="sldNum" sz="quarter" idx="12"/>
          </p:nvPr>
        </p:nvSpPr>
        <p:spPr/>
        <p:txBody>
          <a:bodyPr/>
          <a:lstStyle/>
          <a:p>
            <a:fld id="{E7E47378-E891-491A-AFDB-B8F746D9BD8C}" type="slidenum">
              <a:rPr lang="en-US" smtClean="0"/>
              <a:t>10</a:t>
            </a:fld>
            <a:endParaRPr lang="en-US"/>
          </a:p>
        </p:txBody>
      </p:sp>
    </p:spTree>
    <p:extLst>
      <p:ext uri="{BB962C8B-B14F-4D97-AF65-F5344CB8AC3E}">
        <p14:creationId xmlns:p14="http://schemas.microsoft.com/office/powerpoint/2010/main" val="256223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8318" y="859800"/>
            <a:ext cx="10515600" cy="1325563"/>
          </a:xfrm>
        </p:spPr>
        <p:txBody>
          <a:bodyPr/>
          <a:lstStyle/>
          <a:p>
            <a:r>
              <a:rPr lang="el-GR" dirty="0"/>
              <a:t>Άρα…</a:t>
            </a:r>
          </a:p>
        </p:txBody>
      </p:sp>
      <p:sp>
        <p:nvSpPr>
          <p:cNvPr id="19459" name="Rectangle 3"/>
          <p:cNvSpPr>
            <a:spLocks noGrp="1" noChangeArrowheads="1"/>
          </p:cNvSpPr>
          <p:nvPr>
            <p:ph type="body" idx="1"/>
          </p:nvPr>
        </p:nvSpPr>
        <p:spPr>
          <a:xfrm>
            <a:off x="3021496" y="450574"/>
            <a:ext cx="8512186" cy="6270901"/>
          </a:xfrm>
        </p:spPr>
        <p:txBody>
          <a:bodyPr>
            <a:normAutofit/>
          </a:bodyPr>
          <a:lstStyle/>
          <a:p>
            <a:pPr>
              <a:lnSpc>
                <a:spcPct val="100000"/>
              </a:lnSpc>
              <a:spcBef>
                <a:spcPts val="0"/>
              </a:spcBef>
            </a:pPr>
            <a:r>
              <a:rPr lang="el-GR" dirty="0"/>
              <a:t>η </a:t>
            </a:r>
            <a:r>
              <a:rPr lang="el-GR" dirty="0">
                <a:solidFill>
                  <a:schemeClr val="accent6">
                    <a:lumMod val="75000"/>
                  </a:schemeClr>
                </a:solidFill>
              </a:rPr>
              <a:t>επιφανειακή γλωσσική ευχέρεια</a:t>
            </a:r>
            <a:r>
              <a:rPr lang="el-GR" dirty="0"/>
              <a:t> δεν πρέπει να συγχέεται με τις </a:t>
            </a:r>
            <a:r>
              <a:rPr lang="el-GR" dirty="0">
                <a:solidFill>
                  <a:schemeClr val="accent1">
                    <a:lumMod val="75000"/>
                  </a:schemeClr>
                </a:solidFill>
              </a:rPr>
              <a:t>πιο εξελιγμένες γλωσσικές δεξιότητες</a:t>
            </a:r>
            <a:r>
              <a:rPr lang="el-GR" dirty="0"/>
              <a:t> που χρειάζεται να κατέχει ο μαθητής, έτσι ώστε να ωφεληθεί από την εκπαιδευτική διαδικασία. Επιπλέον, δεν πρέπει να ξεχνάμε πως, για να μπορέσει να συμβαδίσει με τις </a:t>
            </a:r>
            <a:r>
              <a:rPr lang="el-GR" dirty="0">
                <a:solidFill>
                  <a:srgbClr val="FF0000"/>
                </a:solidFill>
              </a:rPr>
              <a:t>ακαδημαϊκές και γνωστικές απαιτήσεις</a:t>
            </a:r>
            <a:r>
              <a:rPr lang="el-GR" dirty="0"/>
              <a:t> της τάξης, το παιδί αναπτύσσει </a:t>
            </a:r>
            <a:r>
              <a:rPr lang="el-GR" dirty="0">
                <a:solidFill>
                  <a:srgbClr val="FFC000"/>
                </a:solidFill>
              </a:rPr>
              <a:t>απλές επικοινωνιακές δεξιότητες</a:t>
            </a:r>
            <a:r>
              <a:rPr lang="el-GR" dirty="0"/>
              <a:t> που μπορεί να κρύβουν την περιορισμένη γλωσσική του επάρκεια. Έτσι, πολλές φορές οι δυσκολίες που τα παιδιά ομιλητές της ελληνικής ως </a:t>
            </a:r>
            <a:r>
              <a:rPr lang="el-GR" dirty="0" err="1"/>
              <a:t>ΓΠΚ</a:t>
            </a:r>
            <a:r>
              <a:rPr lang="el-GR" dirty="0"/>
              <a:t> αντιμετωπίζουν στη φοίτησή τους είναι πολύ πιο πιθανό να οφείλονται στην έλλειψη γλωσσικών δεξιοτήτων παρά σε άλλους παράγοντες.</a:t>
            </a:r>
          </a:p>
        </p:txBody>
      </p:sp>
      <p:sp>
        <p:nvSpPr>
          <p:cNvPr id="2" name="Slide Number Placeholder 1">
            <a:extLst>
              <a:ext uri="{FF2B5EF4-FFF2-40B4-BE49-F238E27FC236}">
                <a16:creationId xmlns:a16="http://schemas.microsoft.com/office/drawing/2014/main" id="{E2CD5FAD-A1D6-4C9C-929F-200C2F9668AD}"/>
              </a:ext>
            </a:extLst>
          </p:cNvPr>
          <p:cNvSpPr>
            <a:spLocks noGrp="1"/>
          </p:cNvSpPr>
          <p:nvPr>
            <p:ph type="sldNum" sz="quarter" idx="12"/>
          </p:nvPr>
        </p:nvSpPr>
        <p:spPr/>
        <p:txBody>
          <a:bodyPr/>
          <a:lstStyle/>
          <a:p>
            <a:fld id="{4D39137B-5ED3-4695-9BD9-5D28951439C0}" type="slidenum">
              <a:rPr lang="en-US" smtClean="0"/>
              <a:t>11</a:t>
            </a:fld>
            <a:endParaRPr lang="en-US" dirty="0"/>
          </a:p>
        </p:txBody>
      </p:sp>
    </p:spTree>
    <p:extLst>
      <p:ext uri="{BB962C8B-B14F-4D97-AF65-F5344CB8AC3E}">
        <p14:creationId xmlns:p14="http://schemas.microsoft.com/office/powerpoint/2010/main" val="138648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art6_11"/>
          <p:cNvPicPr>
            <a:picLocks noGrp="1" noChangeAspect="1" noChangeArrowheads="1"/>
          </p:cNvPicPr>
          <p:nvPr>
            <p:ph type="body" idx="1"/>
          </p:nvPr>
        </p:nvPicPr>
        <p:blipFill>
          <a:blip r:embed="rId3" cstate="print"/>
          <a:srcRect/>
          <a:stretch>
            <a:fillRect/>
          </a:stretch>
        </p:blipFill>
        <p:spPr>
          <a:xfrm>
            <a:off x="6648317" y="1173836"/>
            <a:ext cx="5543683" cy="5182514"/>
          </a:xfrm>
          <a:noFill/>
          <a:ln/>
        </p:spPr>
      </p:pic>
      <p:sp>
        <p:nvSpPr>
          <p:cNvPr id="2" name="Slide Number Placeholder 1">
            <a:extLst>
              <a:ext uri="{FF2B5EF4-FFF2-40B4-BE49-F238E27FC236}">
                <a16:creationId xmlns:a16="http://schemas.microsoft.com/office/drawing/2014/main" id="{5DCC0378-AEA9-4D84-A43F-14FD6C8C9EAE}"/>
              </a:ext>
            </a:extLst>
          </p:cNvPr>
          <p:cNvSpPr>
            <a:spLocks noGrp="1"/>
          </p:cNvSpPr>
          <p:nvPr>
            <p:ph type="sldNum" sz="quarter" idx="12"/>
          </p:nvPr>
        </p:nvSpPr>
        <p:spPr/>
        <p:txBody>
          <a:bodyPr/>
          <a:lstStyle/>
          <a:p>
            <a:fld id="{4D39137B-5ED3-4695-9BD9-5D28951439C0}" type="slidenum">
              <a:rPr lang="en-US" smtClean="0"/>
              <a:t>12</a:t>
            </a:fld>
            <a:endParaRPr lang="en-US"/>
          </a:p>
        </p:txBody>
      </p:sp>
      <p:sp>
        <p:nvSpPr>
          <p:cNvPr id="3" name="Rectangle 2">
            <a:extLst>
              <a:ext uri="{FF2B5EF4-FFF2-40B4-BE49-F238E27FC236}">
                <a16:creationId xmlns:a16="http://schemas.microsoft.com/office/drawing/2014/main" id="{4184C470-63FA-4B11-A81B-9634A7502E1D}"/>
              </a:ext>
            </a:extLst>
          </p:cNvPr>
          <p:cNvSpPr/>
          <p:nvPr/>
        </p:nvSpPr>
        <p:spPr>
          <a:xfrm>
            <a:off x="465329" y="240040"/>
            <a:ext cx="9261766" cy="523220"/>
          </a:xfrm>
          <a:prstGeom prst="rect">
            <a:avLst/>
          </a:prstGeom>
        </p:spPr>
        <p:txBody>
          <a:bodyPr wrap="square">
            <a:spAutoFit/>
          </a:bodyPr>
          <a:lstStyle/>
          <a:p>
            <a:r>
              <a:rPr lang="el-GR" sz="2800" i="1" dirty="0"/>
              <a:t>Μοντέλο των αξόνων της επικοινωνιακής επάρκειας</a:t>
            </a:r>
            <a:endParaRPr lang="en-US" sz="2800" dirty="0"/>
          </a:p>
        </p:txBody>
      </p:sp>
      <p:sp>
        <p:nvSpPr>
          <p:cNvPr id="4" name="Rectangle 3">
            <a:extLst>
              <a:ext uri="{FF2B5EF4-FFF2-40B4-BE49-F238E27FC236}">
                <a16:creationId xmlns:a16="http://schemas.microsoft.com/office/drawing/2014/main" id="{D1A9DBE8-CD65-46ED-9C67-345273C4A924}"/>
              </a:ext>
            </a:extLst>
          </p:cNvPr>
          <p:cNvSpPr/>
          <p:nvPr/>
        </p:nvSpPr>
        <p:spPr>
          <a:xfrm>
            <a:off x="465329" y="1031815"/>
            <a:ext cx="6182988" cy="5632311"/>
          </a:xfrm>
          <a:prstGeom prst="rect">
            <a:avLst/>
          </a:prstGeom>
        </p:spPr>
        <p:txBody>
          <a:bodyPr wrap="square">
            <a:spAutoFit/>
          </a:bodyPr>
          <a:lstStyle/>
          <a:p>
            <a:r>
              <a:rPr lang="el-GR" sz="2400" dirty="0"/>
              <a:t>Οι άξονες αυτοί αντιπροσωπεύουν τις διαστάσεις της επικοινωνιακής επάρκειας. </a:t>
            </a:r>
            <a:endParaRPr lang="en-US" sz="2400" dirty="0"/>
          </a:p>
          <a:p>
            <a:endParaRPr lang="en-US" sz="2400" dirty="0"/>
          </a:p>
          <a:p>
            <a:r>
              <a:rPr lang="el-GR" sz="2400" dirty="0"/>
              <a:t>Ο οριζόντιος άξονας αντιπροσωπεύει την υποστήριξη από </a:t>
            </a:r>
            <a:r>
              <a:rPr lang="el-GR" sz="2400" dirty="0">
                <a:hlinkClick r:id="rId4" action="ppaction://hlinksldjump"/>
              </a:rPr>
              <a:t>εξωγλωσσικά στοιχεία </a:t>
            </a:r>
            <a:r>
              <a:rPr lang="el-GR" sz="2400" dirty="0"/>
              <a:t>που έχει κατά την επικοινωνία στη διάθεσή του ο μαθητής. Η στήριξη αυτή μειώνεται από τα αριστερά προς τα δεξιά. </a:t>
            </a:r>
            <a:endParaRPr lang="en-US" sz="2400" dirty="0"/>
          </a:p>
          <a:p>
            <a:endParaRPr lang="en-US" sz="2400" dirty="0"/>
          </a:p>
          <a:p>
            <a:r>
              <a:rPr lang="el-GR" sz="2400" dirty="0"/>
              <a:t>Ο κάθετος άξονας αναφέρεται στο επίπεδο δυσκολίας της επικοινωνίας. Εδώ η απαιτητικότητα μεγαλώνει από πάνω προς τα κάτω. </a:t>
            </a:r>
            <a:r>
              <a:rPr lang="en-US" sz="2400" dirty="0">
                <a:hlinkClick r:id="rId5"/>
              </a:rPr>
              <a:t>https://www.youtube.com/watch?v=CTRf76MsmYs</a:t>
            </a:r>
            <a:endParaRPr lang="en-US" sz="2400" dirty="0"/>
          </a:p>
        </p:txBody>
      </p:sp>
    </p:spTree>
    <p:extLst>
      <p:ext uri="{BB962C8B-B14F-4D97-AF65-F5344CB8AC3E}">
        <p14:creationId xmlns:p14="http://schemas.microsoft.com/office/powerpoint/2010/main" val="145688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5971-5EB2-4870-A3C1-6F61506B18BB}"/>
              </a:ext>
            </a:extLst>
          </p:cNvPr>
          <p:cNvSpPr>
            <a:spLocks noGrp="1"/>
          </p:cNvSpPr>
          <p:nvPr>
            <p:ph type="title"/>
          </p:nvPr>
        </p:nvSpPr>
        <p:spPr>
          <a:xfrm>
            <a:off x="718929" y="230383"/>
            <a:ext cx="10515600" cy="738461"/>
          </a:xfrm>
        </p:spPr>
        <p:txBody>
          <a:bodyPr>
            <a:normAutofit/>
          </a:bodyPr>
          <a:lstStyle/>
          <a:p>
            <a:r>
              <a:rPr lang="el-GR" sz="3200" dirty="0"/>
              <a:t>Μοντέλο των αξόνων της επικοινωνιακής επάρκειας</a:t>
            </a:r>
            <a:endParaRPr lang="en-US" sz="3200" dirty="0"/>
          </a:p>
        </p:txBody>
      </p:sp>
      <p:sp>
        <p:nvSpPr>
          <p:cNvPr id="3" name="Content Placeholder 2">
            <a:extLst>
              <a:ext uri="{FF2B5EF4-FFF2-40B4-BE49-F238E27FC236}">
                <a16:creationId xmlns:a16="http://schemas.microsoft.com/office/drawing/2014/main" id="{7C76E30C-95E3-4909-ABE1-52F2A6DFC3F0}"/>
              </a:ext>
            </a:extLst>
          </p:cNvPr>
          <p:cNvSpPr>
            <a:spLocks noGrp="1"/>
          </p:cNvSpPr>
          <p:nvPr>
            <p:ph idx="1"/>
          </p:nvPr>
        </p:nvSpPr>
        <p:spPr>
          <a:xfrm>
            <a:off x="718929" y="1011349"/>
            <a:ext cx="5257801" cy="5078313"/>
          </a:xfrm>
        </p:spPr>
        <p:txBody>
          <a:bodyPr>
            <a:noAutofit/>
          </a:bodyPr>
          <a:lstStyle/>
          <a:p>
            <a:pPr>
              <a:lnSpc>
                <a:spcPct val="100000"/>
              </a:lnSpc>
              <a:spcBef>
                <a:spcPts val="0"/>
              </a:spcBef>
            </a:pPr>
            <a:r>
              <a:rPr lang="el-GR" dirty="0"/>
              <a:t>Η πρόκληση για τον εκπαιδευτικό που θέλει να βοηθήσει τον μαθητή είναι μεγάλη. Πρέπει να συνεχίζει να τον θέτει μπροστά σε νοητικά προκλητικές και γόνιμες μαθησιακές διαδικασίες, με μια κατάλληλη </a:t>
            </a:r>
            <a:r>
              <a:rPr lang="el-GR" dirty="0" err="1"/>
              <a:t>πλαισιακή</a:t>
            </a:r>
            <a:r>
              <a:rPr lang="el-GR" dirty="0"/>
              <a:t> στήριξη. Μπορεί να το πετύχει αυτό εφαρμόζοντας  το </a:t>
            </a:r>
            <a:r>
              <a:rPr lang="el-GR" i="1" dirty="0"/>
              <a:t>Μοντέλο των αξόνων της επικοινωνιακής επάρκειας </a:t>
            </a:r>
            <a:r>
              <a:rPr lang="el-GR" dirty="0"/>
              <a:t>(</a:t>
            </a:r>
            <a:r>
              <a:rPr lang="en-US" dirty="0"/>
              <a:t>Cummins 2003)</a:t>
            </a:r>
            <a:r>
              <a:rPr lang="el-GR" dirty="0"/>
              <a:t>.</a:t>
            </a:r>
          </a:p>
        </p:txBody>
      </p:sp>
      <p:sp>
        <p:nvSpPr>
          <p:cNvPr id="4" name="Slide Number Placeholder 3">
            <a:extLst>
              <a:ext uri="{FF2B5EF4-FFF2-40B4-BE49-F238E27FC236}">
                <a16:creationId xmlns:a16="http://schemas.microsoft.com/office/drawing/2014/main" id="{950CF8DD-7CEE-4B7A-B5BA-70DD2D195F9B}"/>
              </a:ext>
            </a:extLst>
          </p:cNvPr>
          <p:cNvSpPr>
            <a:spLocks noGrp="1"/>
          </p:cNvSpPr>
          <p:nvPr>
            <p:ph type="sldNum" sz="quarter" idx="12"/>
          </p:nvPr>
        </p:nvSpPr>
        <p:spPr/>
        <p:txBody>
          <a:bodyPr/>
          <a:lstStyle/>
          <a:p>
            <a:fld id="{E7E47378-E891-491A-AFDB-B8F746D9BD8C}" type="slidenum">
              <a:rPr lang="en-US" smtClean="0"/>
              <a:t>13</a:t>
            </a:fld>
            <a:endParaRPr lang="en-US"/>
          </a:p>
        </p:txBody>
      </p:sp>
      <p:sp>
        <p:nvSpPr>
          <p:cNvPr id="6" name="Rectangle 5">
            <a:extLst>
              <a:ext uri="{FF2B5EF4-FFF2-40B4-BE49-F238E27FC236}">
                <a16:creationId xmlns:a16="http://schemas.microsoft.com/office/drawing/2014/main" id="{C8A8286E-7562-48FD-BF2A-AF3882870644}"/>
              </a:ext>
            </a:extLst>
          </p:cNvPr>
          <p:cNvSpPr/>
          <p:nvPr/>
        </p:nvSpPr>
        <p:spPr>
          <a:xfrm>
            <a:off x="6400800" y="5766496"/>
            <a:ext cx="4650827" cy="646331"/>
          </a:xfrm>
          <a:prstGeom prst="rect">
            <a:avLst/>
          </a:prstGeom>
        </p:spPr>
        <p:txBody>
          <a:bodyPr wrap="square">
            <a:spAutoFit/>
          </a:bodyPr>
          <a:lstStyle/>
          <a:p>
            <a:r>
              <a:rPr lang="en-US" dirty="0">
                <a:hlinkClick r:id="rId2"/>
              </a:rPr>
              <a:t>http://elearning.greek-language.gr/?lang=el</a:t>
            </a:r>
            <a:endParaRPr lang="en-US" dirty="0"/>
          </a:p>
          <a:p>
            <a:endParaRPr lang="el-GR" dirty="0"/>
          </a:p>
        </p:txBody>
      </p:sp>
      <p:pic>
        <p:nvPicPr>
          <p:cNvPr id="5" name="Εικόνα 4">
            <a:extLst>
              <a:ext uri="{FF2B5EF4-FFF2-40B4-BE49-F238E27FC236}">
                <a16:creationId xmlns:a16="http://schemas.microsoft.com/office/drawing/2014/main" id="{C3CBB0BA-0D33-499A-BFD7-4F0902996182}"/>
              </a:ext>
            </a:extLst>
          </p:cNvPr>
          <p:cNvPicPr>
            <a:picLocks noChangeAspect="1"/>
          </p:cNvPicPr>
          <p:nvPr/>
        </p:nvPicPr>
        <p:blipFill>
          <a:blip r:embed="rId3"/>
          <a:stretch>
            <a:fillRect/>
          </a:stretch>
        </p:blipFill>
        <p:spPr>
          <a:xfrm>
            <a:off x="6215272" y="1272209"/>
            <a:ext cx="5138528" cy="4359965"/>
          </a:xfrm>
          <a:prstGeom prst="rect">
            <a:avLst/>
          </a:prstGeom>
        </p:spPr>
      </p:pic>
    </p:spTree>
    <p:extLst>
      <p:ext uri="{BB962C8B-B14F-4D97-AF65-F5344CB8AC3E}">
        <p14:creationId xmlns:p14="http://schemas.microsoft.com/office/powerpoint/2010/main" val="103064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982817" y="781878"/>
            <a:ext cx="6370983" cy="5574472"/>
          </a:xfrm>
        </p:spPr>
        <p:txBody>
          <a:bodyPr>
            <a:normAutofit fontScale="70000" lnSpcReduction="20000"/>
          </a:bodyPr>
          <a:lstStyle/>
          <a:p>
            <a:pPr>
              <a:lnSpc>
                <a:spcPct val="120000"/>
              </a:lnSpc>
              <a:spcBef>
                <a:spcPts val="0"/>
              </a:spcBef>
            </a:pPr>
            <a:r>
              <a:rPr lang="el-GR" sz="3200" dirty="0"/>
              <a:t>Τα παιδιά έρχονται σε επαφή με την ελληνική γλώσσα καθημερινά. Αυτό συμβαίνει όταν παρακολουθούν την ελληνική τηλεόραση, όταν συναναστρέφονται με του </a:t>
            </a:r>
            <a:r>
              <a:rPr lang="el-GR" sz="3200" dirty="0" err="1"/>
              <a:t>συνομηλικούς</a:t>
            </a:r>
            <a:r>
              <a:rPr lang="el-GR" sz="3200" dirty="0"/>
              <a:t> τους είτε στα διαλείμματα είτε εκτός σχολείου. Με αυτόν τον τρόπο είναι σε θέση να κατακτήσουν έναν υψηλό βαθμό επικοινωνιακών δεξιοτήτων στην ελληνική γλώσσα. Αυτό συμβαίνει επειδή η γλώσσα του παιχνιδιού και των καθημερινών δραστηριοτήτων, σε συνδυασμό με τα συμφραζόμενα, την περίσταση, τις χειρονομίες, τη γλώσσα του σώματος και τον επιτονισμό, βοηθάνε την επικοινωνία. Η γλώσσα αυτή είναι πολύτιμη γιατί επιτρέπει σ’ ένα παιδί να έχει μια φυσιολογική κοινωνική ζωή.</a:t>
            </a:r>
          </a:p>
        </p:txBody>
      </p:sp>
      <p:sp>
        <p:nvSpPr>
          <p:cNvPr id="2" name="Slide Number Placeholder 1">
            <a:extLst>
              <a:ext uri="{FF2B5EF4-FFF2-40B4-BE49-F238E27FC236}">
                <a16:creationId xmlns:a16="http://schemas.microsoft.com/office/drawing/2014/main" id="{3262589F-422D-4CEA-8F35-58B762CA58FF}"/>
              </a:ext>
            </a:extLst>
          </p:cNvPr>
          <p:cNvSpPr>
            <a:spLocks noGrp="1"/>
          </p:cNvSpPr>
          <p:nvPr>
            <p:ph type="sldNum" sz="quarter" idx="12"/>
          </p:nvPr>
        </p:nvSpPr>
        <p:spPr/>
        <p:txBody>
          <a:bodyPr/>
          <a:lstStyle/>
          <a:p>
            <a:fld id="{4D39137B-5ED3-4695-9BD9-5D28951439C0}" type="slidenum">
              <a:rPr lang="en-US" smtClean="0"/>
              <a:t>14</a:t>
            </a:fld>
            <a:endParaRPr lang="en-US"/>
          </a:p>
        </p:txBody>
      </p:sp>
      <p:sp>
        <p:nvSpPr>
          <p:cNvPr id="3" name="TextBox 2">
            <a:extLst>
              <a:ext uri="{FF2B5EF4-FFF2-40B4-BE49-F238E27FC236}">
                <a16:creationId xmlns:a16="http://schemas.microsoft.com/office/drawing/2014/main" id="{4A24A705-11E9-4C88-8527-4B7C37EC6BA0}"/>
              </a:ext>
            </a:extLst>
          </p:cNvPr>
          <p:cNvSpPr txBox="1"/>
          <p:nvPr/>
        </p:nvSpPr>
        <p:spPr>
          <a:xfrm>
            <a:off x="980661" y="2551837"/>
            <a:ext cx="3861506" cy="1754326"/>
          </a:xfrm>
          <a:prstGeom prst="rect">
            <a:avLst/>
          </a:prstGeom>
          <a:noFill/>
        </p:spPr>
        <p:txBody>
          <a:bodyPr wrap="none" rtlCol="0">
            <a:spAutoFit/>
          </a:bodyPr>
          <a:lstStyle/>
          <a:p>
            <a:r>
              <a:rPr lang="el-GR" sz="3600" dirty="0">
                <a:solidFill>
                  <a:srgbClr val="FF0000"/>
                </a:solidFill>
              </a:rPr>
              <a:t>Αρά, </a:t>
            </a:r>
          </a:p>
          <a:p>
            <a:r>
              <a:rPr lang="el-GR" sz="3600" dirty="0">
                <a:solidFill>
                  <a:srgbClr val="FF0000"/>
                </a:solidFill>
              </a:rPr>
              <a:t>μέσα στο σχολείο </a:t>
            </a:r>
          </a:p>
          <a:p>
            <a:r>
              <a:rPr lang="el-GR" sz="3600" dirty="0">
                <a:solidFill>
                  <a:srgbClr val="FF0000"/>
                </a:solidFill>
              </a:rPr>
              <a:t>αυτό σημαίνει ότι…</a:t>
            </a:r>
            <a:endParaRPr lang="en-US" sz="3600" dirty="0">
              <a:solidFill>
                <a:srgbClr val="FF0000"/>
              </a:solidFill>
            </a:endParaRPr>
          </a:p>
        </p:txBody>
      </p:sp>
    </p:spTree>
    <p:extLst>
      <p:ext uri="{BB962C8B-B14F-4D97-AF65-F5344CB8AC3E}">
        <p14:creationId xmlns:p14="http://schemas.microsoft.com/office/powerpoint/2010/main" val="3056004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02284" y="331304"/>
            <a:ext cx="6348544" cy="6188765"/>
          </a:xfrm>
        </p:spPr>
        <p:txBody>
          <a:bodyPr>
            <a:normAutofit fontScale="77500" lnSpcReduction="20000"/>
          </a:bodyPr>
          <a:lstStyle/>
          <a:p>
            <a:pPr>
              <a:lnSpc>
                <a:spcPct val="120000"/>
              </a:lnSpc>
              <a:spcBef>
                <a:spcPts val="0"/>
              </a:spcBef>
            </a:pPr>
            <a:r>
              <a:rPr lang="el-GR" dirty="0"/>
              <a:t>Αυτή η καθημερινή όμως γλώσσα διαφέρει κατά πολύ από την επίσημη γλώσσα της τάξης, η οποία είναι η ακαδημαϊκή γλώσσα, και σχετίζεται με την ικανότητα να σκεφτόμαστε αφηρημένα και να κατανοούμε θεωρητικά νοήματα. Συνδέεται με ανώτερες νοητικές ικανότητες, όπως η διατύπωση υποθέσεων, η εξαγωγή συμπερασμάτων, η γενίκευση, η αξιολόγηση, κτλ. Το πλαίσιο της άμεσης επικοινωνιακής περίστασης που υπάρχει στο παιχνίδι και την ανεπίσημη επικοινωνία ανάμεσα στα παιδιά και βοηθάει την κατανόηση δεν υπάρχει στην τάξη στην πλειοψηφία των σχολικών δραστηριοτήτων. Σε αυτές τις περιπτώσεις, το παιδί θα πρέπει πολλές φορές να βασιστεί μόνο στο γλωσσικό </a:t>
            </a:r>
            <a:r>
              <a:rPr lang="el-GR" dirty="0">
                <a:hlinkClick r:id="rId2" action="ppaction://hlinksldjump"/>
              </a:rPr>
              <a:t>συγκείμενο</a:t>
            </a:r>
            <a:r>
              <a:rPr lang="el-GR" dirty="0"/>
              <a:t> για να κατανοήσει τι πρέπει να κάνει και βεβαίως να έχει μια αυξημένη γλωσσική ικανότητα για να μπορέσει να ανταποκριθεί στο κάθε φορά ζητούμενο. </a:t>
            </a:r>
          </a:p>
        </p:txBody>
      </p:sp>
      <p:sp>
        <p:nvSpPr>
          <p:cNvPr id="2" name="Slide Number Placeholder 1">
            <a:extLst>
              <a:ext uri="{FF2B5EF4-FFF2-40B4-BE49-F238E27FC236}">
                <a16:creationId xmlns:a16="http://schemas.microsoft.com/office/drawing/2014/main" id="{9263BC50-AAC0-4316-BE72-227A31F749E1}"/>
              </a:ext>
            </a:extLst>
          </p:cNvPr>
          <p:cNvSpPr>
            <a:spLocks noGrp="1"/>
          </p:cNvSpPr>
          <p:nvPr>
            <p:ph type="sldNum" sz="quarter" idx="12"/>
          </p:nvPr>
        </p:nvSpPr>
        <p:spPr/>
        <p:txBody>
          <a:bodyPr/>
          <a:lstStyle/>
          <a:p>
            <a:fld id="{4D39137B-5ED3-4695-9BD9-5D28951439C0}" type="slidenum">
              <a:rPr lang="en-US" smtClean="0"/>
              <a:t>15</a:t>
            </a:fld>
            <a:endParaRPr lang="en-US"/>
          </a:p>
        </p:txBody>
      </p:sp>
      <p:pic>
        <p:nvPicPr>
          <p:cNvPr id="3" name="Picture 2">
            <a:extLst>
              <a:ext uri="{FF2B5EF4-FFF2-40B4-BE49-F238E27FC236}">
                <a16:creationId xmlns:a16="http://schemas.microsoft.com/office/drawing/2014/main" id="{4CB9FCE3-9C39-491B-B61B-E8035F10B4EA}"/>
              </a:ext>
            </a:extLst>
          </p:cNvPr>
          <p:cNvPicPr>
            <a:picLocks noChangeAspect="1"/>
          </p:cNvPicPr>
          <p:nvPr/>
        </p:nvPicPr>
        <p:blipFill>
          <a:blip r:embed="rId3"/>
          <a:stretch>
            <a:fillRect/>
          </a:stretch>
        </p:blipFill>
        <p:spPr>
          <a:xfrm>
            <a:off x="7543800" y="904875"/>
            <a:ext cx="3810000" cy="2524125"/>
          </a:xfrm>
          <a:prstGeom prst="rect">
            <a:avLst/>
          </a:prstGeom>
        </p:spPr>
      </p:pic>
      <p:pic>
        <p:nvPicPr>
          <p:cNvPr id="4" name="Picture 3">
            <a:extLst>
              <a:ext uri="{FF2B5EF4-FFF2-40B4-BE49-F238E27FC236}">
                <a16:creationId xmlns:a16="http://schemas.microsoft.com/office/drawing/2014/main" id="{CAAB56C8-B068-4F87-9083-8FC2C6B5FA48}"/>
              </a:ext>
            </a:extLst>
          </p:cNvPr>
          <p:cNvPicPr>
            <a:picLocks noChangeAspect="1"/>
          </p:cNvPicPr>
          <p:nvPr/>
        </p:nvPicPr>
        <p:blipFill>
          <a:blip r:embed="rId4"/>
          <a:stretch>
            <a:fillRect/>
          </a:stretch>
        </p:blipFill>
        <p:spPr>
          <a:xfrm>
            <a:off x="8020050" y="3498850"/>
            <a:ext cx="2857500" cy="2857500"/>
          </a:xfrm>
          <a:prstGeom prst="rect">
            <a:avLst/>
          </a:prstGeom>
        </p:spPr>
      </p:pic>
    </p:spTree>
    <p:extLst>
      <p:ext uri="{BB962C8B-B14F-4D97-AF65-F5344CB8AC3E}">
        <p14:creationId xmlns:p14="http://schemas.microsoft.com/office/powerpoint/2010/main" val="340418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450574"/>
            <a:ext cx="10515600" cy="6185723"/>
          </a:xfrm>
        </p:spPr>
        <p:txBody>
          <a:bodyPr>
            <a:normAutofit fontScale="92500" lnSpcReduction="20000"/>
          </a:bodyPr>
          <a:lstStyle/>
          <a:p>
            <a:pPr marL="0" indent="0">
              <a:lnSpc>
                <a:spcPct val="100000"/>
              </a:lnSpc>
              <a:spcBef>
                <a:spcPts val="0"/>
              </a:spcBef>
              <a:buNone/>
            </a:pPr>
            <a:r>
              <a:rPr lang="el-GR" dirty="0"/>
              <a:t>Ας πάρουμε ως παράδειγμα δύο παιδιά:</a:t>
            </a:r>
          </a:p>
          <a:p>
            <a:pPr marL="0" indent="0">
              <a:lnSpc>
                <a:spcPct val="100000"/>
              </a:lnSpc>
              <a:spcBef>
                <a:spcPts val="0"/>
              </a:spcBef>
              <a:buNone/>
            </a:pPr>
            <a:endParaRPr lang="el-GR" dirty="0"/>
          </a:p>
          <a:p>
            <a:pPr marL="0" indent="0">
              <a:lnSpc>
                <a:spcPct val="100000"/>
              </a:lnSpc>
              <a:spcBef>
                <a:spcPts val="0"/>
              </a:spcBef>
              <a:buNone/>
            </a:pPr>
            <a:r>
              <a:rPr lang="el-GR" i="1" dirty="0"/>
              <a:t>Στην πρώτη περίπτωση έχουμε το παράδειγμα του Νίκου που ήρθε στις ΗΠΑ με την οικογένειά του πριν από δύο χρόνια και πηγαίνει στη Β' τάξη σε ένα δίγλωσσο σχολείο. Σύμφωνα με τον δάσκαλό του, τα ελληνικά του Νίκου είναι πολύ καλά. Προσθέτει όμως ότι δυσκολεύεται να προσαρμοστεί στο πρόγραμμα της τάξης κάτι που τον κάνει να αναρωτιέται αν το παιδί έχει ειδικές μαθησιακές δυσκολίες ή απλά αδιαφορεί. </a:t>
            </a:r>
          </a:p>
          <a:p>
            <a:pPr marL="0" indent="0">
              <a:lnSpc>
                <a:spcPct val="100000"/>
              </a:lnSpc>
              <a:spcBef>
                <a:spcPts val="0"/>
              </a:spcBef>
              <a:buNone/>
            </a:pPr>
            <a:endParaRPr lang="el-GR" dirty="0"/>
          </a:p>
          <a:p>
            <a:pPr marL="0" indent="0">
              <a:lnSpc>
                <a:spcPct val="100000"/>
              </a:lnSpc>
              <a:spcBef>
                <a:spcPts val="0"/>
              </a:spcBef>
              <a:buNone/>
            </a:pPr>
            <a:r>
              <a:rPr lang="el-GR" i="1" dirty="0"/>
              <a:t>Η δεύτερη περίπτωση έχει να κάνει με την Άννα που γεννήθηκε στις ΗΠΑ από γονείς 1</a:t>
            </a:r>
            <a:r>
              <a:rPr lang="el-GR" i="1" baseline="30000" dirty="0"/>
              <a:t>ης</a:t>
            </a:r>
            <a:r>
              <a:rPr lang="el-GR" i="1" dirty="0"/>
              <a:t> γενιάς ομιλητών </a:t>
            </a:r>
            <a:r>
              <a:rPr lang="el-GR" i="1" dirty="0" err="1"/>
              <a:t>ΓΠΚ</a:t>
            </a:r>
            <a:r>
              <a:rPr lang="el-GR" i="1" dirty="0"/>
              <a:t>. Πηγαίνει στη Β’ τάξη και παρακολουθεί το ελληνικό απογευματινό σχολείο. Ο προφορικός της λόγος είναι πολύ καλύτερος από τον γραπτό, κάτι που έκανε τη δασκάλα της να προβληματίζετε πώς να την βοηθήσει. </a:t>
            </a:r>
          </a:p>
          <a:p>
            <a:pPr marL="0" indent="0">
              <a:lnSpc>
                <a:spcPct val="100000"/>
              </a:lnSpc>
              <a:spcBef>
                <a:spcPts val="0"/>
              </a:spcBef>
              <a:buNone/>
            </a:pPr>
            <a:endParaRPr lang="el-GR" dirty="0"/>
          </a:p>
          <a:p>
            <a:pPr>
              <a:lnSpc>
                <a:spcPct val="100000"/>
              </a:lnSpc>
              <a:spcBef>
                <a:spcPts val="0"/>
              </a:spcBef>
              <a:buFont typeface="Wingdings" panose="05000000000000000000" pitchFamily="2" charset="2"/>
              <a:buChar char="Ø"/>
            </a:pPr>
            <a:r>
              <a:rPr lang="el-GR" dirty="0"/>
              <a:t>Η ικανότητα των δύο αυτών παιδιών να ελέγχουν σε ικανοποιητικό βαθμό κάποια στοιχεία της γλώσσας δεν σημαίνει ταυτόχρονα και αντίστοιχη επάρκεια σε όλες της πλευρές της ελληνικής γλώσσας.</a:t>
            </a:r>
          </a:p>
        </p:txBody>
      </p:sp>
      <p:sp>
        <p:nvSpPr>
          <p:cNvPr id="2" name="Slide Number Placeholder 1">
            <a:extLst>
              <a:ext uri="{FF2B5EF4-FFF2-40B4-BE49-F238E27FC236}">
                <a16:creationId xmlns:a16="http://schemas.microsoft.com/office/drawing/2014/main" id="{E0BE4412-F804-4D86-8D7D-E2D7E4F535E3}"/>
              </a:ext>
            </a:extLst>
          </p:cNvPr>
          <p:cNvSpPr>
            <a:spLocks noGrp="1"/>
          </p:cNvSpPr>
          <p:nvPr>
            <p:ph type="sldNum" sz="quarter" idx="12"/>
          </p:nvPr>
        </p:nvSpPr>
        <p:spPr/>
        <p:txBody>
          <a:bodyPr/>
          <a:lstStyle/>
          <a:p>
            <a:fld id="{4D39137B-5ED3-4695-9BD9-5D28951439C0}" type="slidenum">
              <a:rPr lang="en-US" smtClean="0"/>
              <a:t>16</a:t>
            </a:fld>
            <a:endParaRPr lang="en-US"/>
          </a:p>
        </p:txBody>
      </p:sp>
    </p:spTree>
    <p:extLst>
      <p:ext uri="{BB962C8B-B14F-4D97-AF65-F5344CB8AC3E}">
        <p14:creationId xmlns:p14="http://schemas.microsoft.com/office/powerpoint/2010/main" val="206707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B3F21-38A5-4C4C-A75F-05C2E059A6B7}"/>
              </a:ext>
            </a:extLst>
          </p:cNvPr>
          <p:cNvSpPr>
            <a:spLocks noGrp="1"/>
          </p:cNvSpPr>
          <p:nvPr>
            <p:ph idx="1"/>
          </p:nvPr>
        </p:nvSpPr>
        <p:spPr>
          <a:xfrm>
            <a:off x="718280" y="636105"/>
            <a:ext cx="10635520" cy="5902808"/>
          </a:xfrm>
        </p:spPr>
        <p:txBody>
          <a:bodyPr>
            <a:normAutofit/>
          </a:bodyPr>
          <a:lstStyle/>
          <a:p>
            <a:pPr marL="0" indent="0">
              <a:lnSpc>
                <a:spcPct val="100000"/>
              </a:lnSpc>
              <a:spcBef>
                <a:spcPts val="0"/>
              </a:spcBef>
              <a:buNone/>
            </a:pPr>
            <a:r>
              <a:rPr lang="el-GR" dirty="0"/>
              <a:t>Το τεταρτημόριο Α αντιστοιχεί στις βασικές επικοινωνιακές δεξιότητες με ταυτόχρονη μεγάλη </a:t>
            </a:r>
            <a:r>
              <a:rPr lang="el-GR" dirty="0" err="1"/>
              <a:t>πλαισιακή</a:t>
            </a:r>
            <a:r>
              <a:rPr lang="el-GR" dirty="0"/>
              <a:t>/</a:t>
            </a:r>
            <a:r>
              <a:rPr lang="el-GR" dirty="0" err="1"/>
              <a:t>εξωγλωσσική</a:t>
            </a:r>
            <a:r>
              <a:rPr lang="el-GR" dirty="0"/>
              <a:t> στήριξη.</a:t>
            </a:r>
          </a:p>
          <a:p>
            <a:pPr marL="0" indent="0">
              <a:lnSpc>
                <a:spcPct val="100000"/>
              </a:lnSpc>
              <a:spcBef>
                <a:spcPts val="0"/>
              </a:spcBef>
              <a:buNone/>
            </a:pPr>
            <a:endParaRPr lang="en-US" dirty="0"/>
          </a:p>
          <a:p>
            <a:pPr marL="0" indent="0">
              <a:lnSpc>
                <a:spcPct val="100000"/>
              </a:lnSpc>
              <a:spcBef>
                <a:spcPts val="0"/>
              </a:spcBef>
              <a:buNone/>
            </a:pPr>
            <a:r>
              <a:rPr lang="el-GR" dirty="0"/>
              <a:t>Ο τελικός στόχος του εκπαιδευτικού είναι το τέταρτο τεταρτημόριο Δ, όπου οι επικοινωνιακές απαιτήσεις είναι αυξημένες ενώ ταυτόχρονα η </a:t>
            </a:r>
            <a:r>
              <a:rPr lang="el-GR" dirty="0" err="1"/>
              <a:t>πλαισιακή</a:t>
            </a:r>
            <a:r>
              <a:rPr lang="el-GR" dirty="0"/>
              <a:t>/</a:t>
            </a:r>
            <a:r>
              <a:rPr lang="el-GR" dirty="0" err="1"/>
              <a:t>εξωγλωσσική</a:t>
            </a:r>
            <a:r>
              <a:rPr lang="el-GR" dirty="0"/>
              <a:t> στήριξη είναι περιορισμένη. </a:t>
            </a:r>
            <a:endParaRPr lang="en-US" dirty="0"/>
          </a:p>
          <a:p>
            <a:pPr marL="0" indent="0">
              <a:lnSpc>
                <a:spcPct val="100000"/>
              </a:lnSpc>
              <a:spcBef>
                <a:spcPts val="0"/>
              </a:spcBef>
              <a:buNone/>
            </a:pPr>
            <a:endParaRPr lang="en-US" dirty="0"/>
          </a:p>
          <a:p>
            <a:pPr marL="0" indent="0">
              <a:lnSpc>
                <a:spcPct val="100000"/>
              </a:lnSpc>
              <a:spcBef>
                <a:spcPts val="0"/>
              </a:spcBef>
              <a:buNone/>
            </a:pPr>
            <a:r>
              <a:rPr lang="el-GR" dirty="0"/>
              <a:t>Εάν ο μαθητής αδυνατεί να ανταπεξέλθει στις απαιτήσεις αυτές στα ελληνικά, ο εκπαιδευτικός έχει δύο δυνατότητες: (1) να επιστρέψει στο τεταρτημόριο Γ, μειώνοντας το βαθμό δυσκολίας της δραστηριότητας, (2) να μεταβεί στο τεταρτημόριο Β αυξάνοντας την </a:t>
            </a:r>
            <a:r>
              <a:rPr lang="el-GR" dirty="0" err="1"/>
              <a:t>πλαισιακή</a:t>
            </a:r>
            <a:r>
              <a:rPr lang="el-GR" dirty="0"/>
              <a:t> στήριξη προς τον μαθητή. Η δεύτερη επιλογή θεωρείται και η πλέον ενδεδειγμένη.</a:t>
            </a:r>
            <a:endParaRPr lang="en-US" dirty="0"/>
          </a:p>
        </p:txBody>
      </p:sp>
      <p:sp>
        <p:nvSpPr>
          <p:cNvPr id="4" name="Slide Number Placeholder 3">
            <a:extLst>
              <a:ext uri="{FF2B5EF4-FFF2-40B4-BE49-F238E27FC236}">
                <a16:creationId xmlns:a16="http://schemas.microsoft.com/office/drawing/2014/main" id="{68D482E2-B4E5-4C4A-9FCF-EC68CC80A875}"/>
              </a:ext>
            </a:extLst>
          </p:cNvPr>
          <p:cNvSpPr>
            <a:spLocks noGrp="1"/>
          </p:cNvSpPr>
          <p:nvPr>
            <p:ph type="sldNum" sz="quarter" idx="12"/>
          </p:nvPr>
        </p:nvSpPr>
        <p:spPr/>
        <p:txBody>
          <a:bodyPr/>
          <a:lstStyle/>
          <a:p>
            <a:fld id="{E7E47378-E891-491A-AFDB-B8F746D9BD8C}" type="slidenum">
              <a:rPr lang="en-US" smtClean="0"/>
              <a:t>17</a:t>
            </a:fld>
            <a:endParaRPr lang="en-US"/>
          </a:p>
        </p:txBody>
      </p:sp>
    </p:spTree>
    <p:extLst>
      <p:ext uri="{BB962C8B-B14F-4D97-AF65-F5344CB8AC3E}">
        <p14:creationId xmlns:p14="http://schemas.microsoft.com/office/powerpoint/2010/main" val="209098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AEB9B02-9CA1-4639-B97A-A10DC5799B76}"/>
              </a:ext>
            </a:extLst>
          </p:cNvPr>
          <p:cNvSpPr>
            <a:spLocks noGrp="1"/>
          </p:cNvSpPr>
          <p:nvPr>
            <p:ph idx="1"/>
          </p:nvPr>
        </p:nvSpPr>
        <p:spPr>
          <a:xfrm>
            <a:off x="838200" y="821635"/>
            <a:ext cx="10515600" cy="5355328"/>
          </a:xfrm>
        </p:spPr>
        <p:txBody>
          <a:bodyPr>
            <a:normAutofit/>
          </a:bodyPr>
          <a:lstStyle/>
          <a:p>
            <a:pPr marL="0" indent="0">
              <a:lnSpc>
                <a:spcPct val="100000"/>
              </a:lnSpc>
              <a:spcBef>
                <a:spcPts val="0"/>
              </a:spcBef>
              <a:buNone/>
            </a:pPr>
            <a:r>
              <a:rPr lang="el-GR" sz="3200" dirty="0"/>
              <a:t>Ένα παιδί, ομιλητής ΓΠΚ, κατακτά τη συγκεκριμένη γλώσσα σε ένα περιβάλλον όπου εκτίθεται σε άνισο γλωσσικό εισερχόμενο ή σε περίπτωση όπου εκτίθεται πρώτα στην ΓΠΚ και βιώνει μια απότομη μετατόπιση προς την κυρίαρχη γλώσσα της χώρας όταν ξεκινάει το σχολείο</a:t>
            </a:r>
            <a:r>
              <a:rPr lang="en-US" sz="3200" dirty="0"/>
              <a:t>.</a:t>
            </a:r>
            <a:endParaRPr lang="el-GR" sz="3200" dirty="0"/>
          </a:p>
          <a:p>
            <a:pPr marL="0" indent="0">
              <a:lnSpc>
                <a:spcPct val="100000"/>
              </a:lnSpc>
              <a:spcBef>
                <a:spcPts val="0"/>
              </a:spcBef>
              <a:buNone/>
            </a:pPr>
            <a:endParaRPr lang="el-GR" sz="3200" dirty="0"/>
          </a:p>
          <a:p>
            <a:pPr marL="0" indent="0">
              <a:lnSpc>
                <a:spcPct val="100000"/>
              </a:lnSpc>
              <a:spcBef>
                <a:spcPts val="0"/>
              </a:spcBef>
              <a:buNone/>
            </a:pPr>
            <a:endParaRPr lang="el-GR" sz="3200" dirty="0"/>
          </a:p>
          <a:p>
            <a:pPr marL="0" indent="0">
              <a:lnSpc>
                <a:spcPct val="100000"/>
              </a:lnSpc>
              <a:spcBef>
                <a:spcPts val="0"/>
              </a:spcBef>
              <a:buNone/>
            </a:pPr>
            <a:r>
              <a:rPr lang="el-GR" sz="3200" dirty="0"/>
              <a:t>Κατά συνέπεια</a:t>
            </a:r>
            <a:r>
              <a:rPr lang="en-US" sz="3200" dirty="0"/>
              <a:t>,</a:t>
            </a:r>
            <a:r>
              <a:rPr lang="el-GR" sz="3200" dirty="0"/>
              <a:t> τα παιδιά γίνονται κυρίαρχα δίγλωσσα, με την επίσημη γλώσσα ως Γ1, και γνωρίζουν την </a:t>
            </a:r>
            <a:r>
              <a:rPr lang="el-GR" sz="3200" dirty="0" err="1"/>
              <a:t>ΓΠΚ</a:t>
            </a:r>
            <a:r>
              <a:rPr lang="el-GR" sz="3200" dirty="0"/>
              <a:t> σε ποικίλους βαθμούς ανάλογα με την περίπτωση. </a:t>
            </a:r>
          </a:p>
        </p:txBody>
      </p:sp>
      <p:sp>
        <p:nvSpPr>
          <p:cNvPr id="2" name="Βέλος: Κάτω 1">
            <a:extLst>
              <a:ext uri="{FF2B5EF4-FFF2-40B4-BE49-F238E27FC236}">
                <a16:creationId xmlns:a16="http://schemas.microsoft.com/office/drawing/2014/main" id="{EBA78863-7029-4858-AC5A-9366599827A9}"/>
              </a:ext>
            </a:extLst>
          </p:cNvPr>
          <p:cNvSpPr/>
          <p:nvPr/>
        </p:nvSpPr>
        <p:spPr>
          <a:xfrm>
            <a:off x="5853684" y="3429000"/>
            <a:ext cx="484632" cy="599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Κάτω 4">
            <a:extLst>
              <a:ext uri="{FF2B5EF4-FFF2-40B4-BE49-F238E27FC236}">
                <a16:creationId xmlns:a16="http://schemas.microsoft.com/office/drawing/2014/main" id="{E30757E6-5658-426E-B87D-C09157679906}"/>
              </a:ext>
            </a:extLst>
          </p:cNvPr>
          <p:cNvSpPr/>
          <p:nvPr/>
        </p:nvSpPr>
        <p:spPr>
          <a:xfrm>
            <a:off x="8852684" y="3428999"/>
            <a:ext cx="484632" cy="599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Κάτω 5">
            <a:extLst>
              <a:ext uri="{FF2B5EF4-FFF2-40B4-BE49-F238E27FC236}">
                <a16:creationId xmlns:a16="http://schemas.microsoft.com/office/drawing/2014/main" id="{69D5FB13-81BD-42B7-8425-FB9C28BF38AC}"/>
              </a:ext>
            </a:extLst>
          </p:cNvPr>
          <p:cNvSpPr/>
          <p:nvPr/>
        </p:nvSpPr>
        <p:spPr>
          <a:xfrm>
            <a:off x="2861310" y="3499299"/>
            <a:ext cx="484632" cy="599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αριθμού διαφάνειας 3">
            <a:extLst>
              <a:ext uri="{FF2B5EF4-FFF2-40B4-BE49-F238E27FC236}">
                <a16:creationId xmlns:a16="http://schemas.microsoft.com/office/drawing/2014/main" id="{8573D40B-3A2E-44FF-BB71-15B1AB239406}"/>
              </a:ext>
            </a:extLst>
          </p:cNvPr>
          <p:cNvSpPr>
            <a:spLocks noGrp="1"/>
          </p:cNvSpPr>
          <p:nvPr>
            <p:ph type="sldNum" sz="quarter" idx="12"/>
          </p:nvPr>
        </p:nvSpPr>
        <p:spPr/>
        <p:txBody>
          <a:bodyPr/>
          <a:lstStyle/>
          <a:p>
            <a:fld id="{DF2147BA-8F16-448F-BC3F-F5ED06962B5D}" type="slidenum">
              <a:rPr lang="el-GR" smtClean="0"/>
              <a:t>18</a:t>
            </a:fld>
            <a:endParaRPr lang="el-GR"/>
          </a:p>
        </p:txBody>
      </p:sp>
    </p:spTree>
    <p:extLst>
      <p:ext uri="{BB962C8B-B14F-4D97-AF65-F5344CB8AC3E}">
        <p14:creationId xmlns:p14="http://schemas.microsoft.com/office/powerpoint/2010/main" val="114768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6029DD4-1C92-46D8-B177-AC2F44F66124}"/>
              </a:ext>
            </a:extLst>
          </p:cNvPr>
          <p:cNvSpPr>
            <a:spLocks noGrp="1"/>
          </p:cNvSpPr>
          <p:nvPr>
            <p:ph idx="1"/>
          </p:nvPr>
        </p:nvSpPr>
        <p:spPr>
          <a:xfrm>
            <a:off x="967409" y="808383"/>
            <a:ext cx="7063408" cy="5539408"/>
          </a:xfrm>
        </p:spPr>
        <p:txBody>
          <a:bodyPr>
            <a:normAutofit/>
          </a:bodyPr>
          <a:lstStyle/>
          <a:p>
            <a:pPr marL="0" indent="0">
              <a:buNone/>
            </a:pPr>
            <a:r>
              <a:rPr lang="en-US" dirty="0"/>
              <a:t>Carreira </a:t>
            </a:r>
            <a:r>
              <a:rPr lang="el-GR" dirty="0"/>
              <a:t>&amp;</a:t>
            </a:r>
            <a:r>
              <a:rPr lang="en-US" dirty="0"/>
              <a:t> Kagan (2018): </a:t>
            </a:r>
            <a:endParaRPr lang="el-GR" dirty="0"/>
          </a:p>
          <a:p>
            <a:pPr marL="0" indent="0">
              <a:buNone/>
            </a:pPr>
            <a:r>
              <a:rPr lang="el-GR" dirty="0"/>
              <a:t>«Ότι οι εκπαιδευτικές ανάγκες των μαθητών της </a:t>
            </a:r>
            <a:r>
              <a:rPr lang="el-GR" dirty="0" err="1"/>
              <a:t>ΓΠΚ</a:t>
            </a:r>
            <a:r>
              <a:rPr lang="el-GR" dirty="0"/>
              <a:t> διαφέρουν από τις ανάγκες των μαθητών της Γ2 γενικά, το γνωρίζουμε από την έναρξη της ενασχόλησης με το πεδίο. Ωστόσο, ποιες είναι ακριβώς αυτές οι  ανάγκες και πώς αυτές μεταφράζονται στην εκπαιδευτική διαδικασία είναι κάτι το οποίο αρχίσαμε να το ερευνάμε πρόσφατα». </a:t>
            </a:r>
          </a:p>
        </p:txBody>
      </p:sp>
      <p:pic>
        <p:nvPicPr>
          <p:cNvPr id="2" name="Εικόνα 1">
            <a:extLst>
              <a:ext uri="{FF2B5EF4-FFF2-40B4-BE49-F238E27FC236}">
                <a16:creationId xmlns:a16="http://schemas.microsoft.com/office/drawing/2014/main" id="{23DF8DAB-50BF-4A71-88DD-0660D3403B9C}"/>
              </a:ext>
            </a:extLst>
          </p:cNvPr>
          <p:cNvPicPr>
            <a:picLocks noChangeAspect="1"/>
          </p:cNvPicPr>
          <p:nvPr/>
        </p:nvPicPr>
        <p:blipFill>
          <a:blip r:embed="rId2"/>
          <a:stretch>
            <a:fillRect/>
          </a:stretch>
        </p:blipFill>
        <p:spPr>
          <a:xfrm>
            <a:off x="8918713" y="1863724"/>
            <a:ext cx="2451651" cy="3130551"/>
          </a:xfrm>
          <a:prstGeom prst="rect">
            <a:avLst/>
          </a:prstGeom>
        </p:spPr>
      </p:pic>
      <p:sp>
        <p:nvSpPr>
          <p:cNvPr id="4" name="Θέση αριθμού διαφάνειας 3">
            <a:extLst>
              <a:ext uri="{FF2B5EF4-FFF2-40B4-BE49-F238E27FC236}">
                <a16:creationId xmlns:a16="http://schemas.microsoft.com/office/drawing/2014/main" id="{EA42BFB4-B0D1-49B3-9C8C-A566BDB60C30}"/>
              </a:ext>
            </a:extLst>
          </p:cNvPr>
          <p:cNvSpPr>
            <a:spLocks noGrp="1"/>
          </p:cNvSpPr>
          <p:nvPr>
            <p:ph type="sldNum" sz="quarter" idx="12"/>
          </p:nvPr>
        </p:nvSpPr>
        <p:spPr/>
        <p:txBody>
          <a:bodyPr/>
          <a:lstStyle/>
          <a:p>
            <a:fld id="{DF2147BA-8F16-448F-BC3F-F5ED06962B5D}" type="slidenum">
              <a:rPr lang="el-GR" smtClean="0"/>
              <a:t>19</a:t>
            </a:fld>
            <a:endParaRPr lang="el-GR"/>
          </a:p>
        </p:txBody>
      </p:sp>
    </p:spTree>
    <p:extLst>
      <p:ext uri="{BB962C8B-B14F-4D97-AF65-F5344CB8AC3E}">
        <p14:creationId xmlns:p14="http://schemas.microsoft.com/office/powerpoint/2010/main" val="412686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0A2A35-1FF4-400B-81C2-277F0A9C3541}"/>
              </a:ext>
            </a:extLst>
          </p:cNvPr>
          <p:cNvSpPr>
            <a:spLocks noGrp="1"/>
          </p:cNvSpPr>
          <p:nvPr>
            <p:ph type="title"/>
          </p:nvPr>
        </p:nvSpPr>
        <p:spPr>
          <a:xfrm>
            <a:off x="838200" y="365126"/>
            <a:ext cx="10515600" cy="315911"/>
          </a:xfrm>
        </p:spPr>
        <p:txBody>
          <a:bodyPr>
            <a:noAutofit/>
          </a:bodyPr>
          <a:lstStyle/>
          <a:p>
            <a:r>
              <a:rPr lang="el-GR" sz="3200" dirty="0"/>
              <a:t>Τι συζητήσαμε…</a:t>
            </a:r>
          </a:p>
        </p:txBody>
      </p:sp>
      <p:sp>
        <p:nvSpPr>
          <p:cNvPr id="3" name="Θέση περιεχομένου 2">
            <a:extLst>
              <a:ext uri="{FF2B5EF4-FFF2-40B4-BE49-F238E27FC236}">
                <a16:creationId xmlns:a16="http://schemas.microsoft.com/office/drawing/2014/main" id="{DD000AA6-B931-4F8B-8AAE-7B8EA6619863}"/>
              </a:ext>
            </a:extLst>
          </p:cNvPr>
          <p:cNvSpPr>
            <a:spLocks noGrp="1"/>
          </p:cNvSpPr>
          <p:nvPr>
            <p:ph idx="1"/>
          </p:nvPr>
        </p:nvSpPr>
        <p:spPr>
          <a:xfrm>
            <a:off x="2952925" y="1208014"/>
            <a:ext cx="7868874" cy="5284859"/>
          </a:xfrm>
        </p:spPr>
        <p:txBody>
          <a:bodyPr>
            <a:normAutofit fontScale="55000" lnSpcReduction="20000"/>
          </a:bodyPr>
          <a:lstStyle/>
          <a:p>
            <a:r>
              <a:rPr lang="el-GR" dirty="0" err="1"/>
              <a:t>Αμφιδύναμη</a:t>
            </a:r>
            <a:r>
              <a:rPr lang="el-GR" dirty="0"/>
              <a:t> διγλωσσία </a:t>
            </a:r>
            <a:r>
              <a:rPr lang="en-US" dirty="0">
                <a:solidFill>
                  <a:srgbClr val="0070C0"/>
                </a:solidFill>
              </a:rPr>
              <a:t>balanced bilingualism</a:t>
            </a:r>
            <a:endParaRPr lang="el-GR" dirty="0">
              <a:solidFill>
                <a:srgbClr val="0070C0"/>
              </a:solidFill>
            </a:endParaRPr>
          </a:p>
          <a:p>
            <a:r>
              <a:rPr lang="el-GR" dirty="0"/>
              <a:t>Κυρίαρχη διγλωσσία</a:t>
            </a:r>
            <a:r>
              <a:rPr lang="en-US" dirty="0"/>
              <a:t> </a:t>
            </a:r>
            <a:r>
              <a:rPr lang="en-US" dirty="0">
                <a:solidFill>
                  <a:srgbClr val="0070C0"/>
                </a:solidFill>
              </a:rPr>
              <a:t>dominant bilingualism</a:t>
            </a:r>
            <a:endParaRPr lang="el-GR" dirty="0">
              <a:solidFill>
                <a:srgbClr val="0070C0"/>
              </a:solidFill>
            </a:endParaRPr>
          </a:p>
          <a:p>
            <a:r>
              <a:rPr lang="el-GR" dirty="0"/>
              <a:t>Ταυτόχρονη διγλωσσία</a:t>
            </a:r>
            <a:r>
              <a:rPr lang="en-US" dirty="0"/>
              <a:t> </a:t>
            </a:r>
            <a:r>
              <a:rPr lang="en-US" dirty="0">
                <a:solidFill>
                  <a:srgbClr val="0070C0"/>
                </a:solidFill>
              </a:rPr>
              <a:t>simultaneous bilingualism</a:t>
            </a:r>
            <a:endParaRPr lang="el-GR" dirty="0">
              <a:solidFill>
                <a:srgbClr val="0070C0"/>
              </a:solidFill>
            </a:endParaRPr>
          </a:p>
          <a:p>
            <a:r>
              <a:rPr lang="el-GR" dirty="0"/>
              <a:t>Διαδοχική διγλωσσία</a:t>
            </a:r>
            <a:r>
              <a:rPr lang="en-US" dirty="0"/>
              <a:t> </a:t>
            </a:r>
            <a:r>
              <a:rPr lang="en-US" dirty="0">
                <a:solidFill>
                  <a:srgbClr val="0070C0"/>
                </a:solidFill>
              </a:rPr>
              <a:t>consecutive bilingualism </a:t>
            </a:r>
            <a:endParaRPr lang="el-GR" dirty="0">
              <a:solidFill>
                <a:srgbClr val="0070C0"/>
              </a:solidFill>
            </a:endParaRPr>
          </a:p>
          <a:p>
            <a:r>
              <a:rPr lang="el-GR" dirty="0"/>
              <a:t>Γλωσσικά εισερχόμενα</a:t>
            </a:r>
            <a:r>
              <a:rPr lang="en-US" dirty="0"/>
              <a:t> </a:t>
            </a:r>
            <a:r>
              <a:rPr lang="en-US" dirty="0">
                <a:solidFill>
                  <a:srgbClr val="0070C0"/>
                </a:solidFill>
              </a:rPr>
              <a:t>linguistic input </a:t>
            </a:r>
            <a:endParaRPr lang="el-GR" dirty="0">
              <a:solidFill>
                <a:srgbClr val="0070C0"/>
              </a:solidFill>
            </a:endParaRPr>
          </a:p>
          <a:p>
            <a:r>
              <a:rPr lang="el-GR" dirty="0" err="1"/>
              <a:t>Διαγλώσσα</a:t>
            </a:r>
            <a:r>
              <a:rPr lang="el-GR" dirty="0"/>
              <a:t>  </a:t>
            </a:r>
            <a:r>
              <a:rPr lang="en-US" dirty="0">
                <a:solidFill>
                  <a:srgbClr val="0070C0"/>
                </a:solidFill>
              </a:rPr>
              <a:t>interlanguage</a:t>
            </a:r>
            <a:endParaRPr lang="el-GR" dirty="0">
              <a:solidFill>
                <a:srgbClr val="0070C0"/>
              </a:solidFill>
            </a:endParaRPr>
          </a:p>
          <a:p>
            <a:r>
              <a:rPr lang="el-GR" dirty="0"/>
              <a:t>Παρεμβολή </a:t>
            </a:r>
            <a:r>
              <a:rPr lang="en-US" dirty="0">
                <a:solidFill>
                  <a:srgbClr val="0070C0"/>
                </a:solidFill>
              </a:rPr>
              <a:t>interference</a:t>
            </a:r>
            <a:endParaRPr lang="el-GR" dirty="0">
              <a:solidFill>
                <a:srgbClr val="0070C0"/>
              </a:solidFill>
            </a:endParaRPr>
          </a:p>
          <a:p>
            <a:r>
              <a:rPr lang="el-GR" dirty="0"/>
              <a:t>Μίξη των κωδίκων </a:t>
            </a:r>
            <a:r>
              <a:rPr lang="en-US" dirty="0">
                <a:solidFill>
                  <a:srgbClr val="0070C0"/>
                </a:solidFill>
              </a:rPr>
              <a:t>code mixing </a:t>
            </a:r>
            <a:endParaRPr lang="el-GR" dirty="0">
              <a:solidFill>
                <a:srgbClr val="0070C0"/>
              </a:solidFill>
            </a:endParaRPr>
          </a:p>
          <a:p>
            <a:r>
              <a:rPr lang="el-GR" dirty="0"/>
              <a:t>Αρνητική μεταφορά</a:t>
            </a:r>
            <a:r>
              <a:rPr lang="en-US" dirty="0"/>
              <a:t> </a:t>
            </a:r>
            <a:r>
              <a:rPr lang="en-US" dirty="0">
                <a:solidFill>
                  <a:srgbClr val="0070C0"/>
                </a:solidFill>
              </a:rPr>
              <a:t>negative transfer</a:t>
            </a:r>
            <a:endParaRPr lang="el-GR" dirty="0">
              <a:solidFill>
                <a:srgbClr val="0070C0"/>
              </a:solidFill>
            </a:endParaRPr>
          </a:p>
          <a:p>
            <a:r>
              <a:rPr lang="el-GR" dirty="0"/>
              <a:t>Περιορισμένη γλωσσική ικανότητα </a:t>
            </a:r>
            <a:r>
              <a:rPr lang="en-US" dirty="0">
                <a:solidFill>
                  <a:srgbClr val="0070C0"/>
                </a:solidFill>
              </a:rPr>
              <a:t>limited linguistic competence</a:t>
            </a:r>
            <a:endParaRPr lang="el-GR" dirty="0">
              <a:solidFill>
                <a:srgbClr val="0070C0"/>
              </a:solidFill>
            </a:endParaRPr>
          </a:p>
          <a:p>
            <a:r>
              <a:rPr lang="el-GR" dirty="0"/>
              <a:t>Επικοινωνιακή δεξιότητα </a:t>
            </a:r>
            <a:r>
              <a:rPr lang="en-US" dirty="0">
                <a:solidFill>
                  <a:srgbClr val="0070C0"/>
                </a:solidFill>
              </a:rPr>
              <a:t>communicative skill </a:t>
            </a:r>
            <a:endParaRPr lang="el-GR" dirty="0">
              <a:solidFill>
                <a:srgbClr val="0070C0"/>
              </a:solidFill>
            </a:endParaRPr>
          </a:p>
          <a:p>
            <a:r>
              <a:rPr lang="el-GR" dirty="0"/>
              <a:t>Γνωστική προσαρμοστικότητα</a:t>
            </a:r>
            <a:r>
              <a:rPr lang="en-US" dirty="0"/>
              <a:t> </a:t>
            </a:r>
            <a:r>
              <a:rPr lang="en-US" dirty="0">
                <a:solidFill>
                  <a:srgbClr val="0070C0"/>
                </a:solidFill>
              </a:rPr>
              <a:t>cognitive adaptation </a:t>
            </a:r>
            <a:endParaRPr lang="el-GR" dirty="0">
              <a:solidFill>
                <a:srgbClr val="0070C0"/>
              </a:solidFill>
            </a:endParaRPr>
          </a:p>
          <a:p>
            <a:r>
              <a:rPr lang="el-GR" dirty="0"/>
              <a:t>Εύρος του λεξιλογίου</a:t>
            </a:r>
            <a:r>
              <a:rPr lang="en-US" dirty="0"/>
              <a:t> </a:t>
            </a:r>
            <a:r>
              <a:rPr lang="en-US" dirty="0">
                <a:solidFill>
                  <a:srgbClr val="0070C0"/>
                </a:solidFill>
              </a:rPr>
              <a:t>vocabulary range </a:t>
            </a:r>
            <a:endParaRPr lang="el-GR" dirty="0">
              <a:solidFill>
                <a:srgbClr val="0070C0"/>
              </a:solidFill>
            </a:endParaRPr>
          </a:p>
          <a:p>
            <a:r>
              <a:rPr lang="el-GR" dirty="0"/>
              <a:t>Επικοινωνιακή ευαισθησία</a:t>
            </a:r>
            <a:r>
              <a:rPr lang="en-US" dirty="0"/>
              <a:t> </a:t>
            </a:r>
            <a:r>
              <a:rPr lang="en-US" dirty="0">
                <a:solidFill>
                  <a:srgbClr val="0070C0"/>
                </a:solidFill>
              </a:rPr>
              <a:t>communicative sensitivity </a:t>
            </a:r>
            <a:endParaRPr lang="el-GR" dirty="0">
              <a:solidFill>
                <a:srgbClr val="0070C0"/>
              </a:solidFill>
            </a:endParaRPr>
          </a:p>
          <a:p>
            <a:r>
              <a:rPr lang="el-GR" dirty="0"/>
              <a:t>Ευελιξία και δημιουργικότητα στη χρήση της γλώσσας</a:t>
            </a:r>
            <a:r>
              <a:rPr lang="en-US" dirty="0"/>
              <a:t> </a:t>
            </a:r>
            <a:r>
              <a:rPr lang="en-US" dirty="0">
                <a:solidFill>
                  <a:srgbClr val="0070C0"/>
                </a:solidFill>
              </a:rPr>
              <a:t>flexibility and creativity in language use </a:t>
            </a:r>
            <a:endParaRPr lang="el-GR" dirty="0">
              <a:solidFill>
                <a:srgbClr val="0070C0"/>
              </a:solidFill>
            </a:endParaRPr>
          </a:p>
          <a:p>
            <a:r>
              <a:rPr lang="el-GR" dirty="0"/>
              <a:t>Μεταγλωσσική συνείδηση</a:t>
            </a:r>
            <a:r>
              <a:rPr lang="en-US" dirty="0"/>
              <a:t> </a:t>
            </a:r>
            <a:r>
              <a:rPr lang="en-US" dirty="0">
                <a:solidFill>
                  <a:srgbClr val="0070C0"/>
                </a:solidFill>
              </a:rPr>
              <a:t>metalinguistic awareness</a:t>
            </a:r>
            <a:endParaRPr lang="el-GR" dirty="0">
              <a:solidFill>
                <a:srgbClr val="0070C0"/>
              </a:solidFill>
            </a:endParaRPr>
          </a:p>
          <a:p>
            <a:r>
              <a:rPr lang="el-GR" dirty="0"/>
              <a:t>Πραγματολογική ικανότητα </a:t>
            </a:r>
            <a:r>
              <a:rPr lang="en-US" dirty="0">
                <a:solidFill>
                  <a:srgbClr val="0070C0"/>
                </a:solidFill>
              </a:rPr>
              <a:t>pragmatic competence</a:t>
            </a:r>
            <a:endParaRPr lang="el-GR" dirty="0">
              <a:solidFill>
                <a:srgbClr val="0070C0"/>
              </a:solidFill>
            </a:endParaRPr>
          </a:p>
          <a:p>
            <a:endParaRPr lang="el-GR" dirty="0"/>
          </a:p>
          <a:p>
            <a:endParaRPr lang="el-GR" dirty="0"/>
          </a:p>
        </p:txBody>
      </p:sp>
      <p:sp>
        <p:nvSpPr>
          <p:cNvPr id="4" name="Θέση αριθμού διαφάνειας 3">
            <a:extLst>
              <a:ext uri="{FF2B5EF4-FFF2-40B4-BE49-F238E27FC236}">
                <a16:creationId xmlns:a16="http://schemas.microsoft.com/office/drawing/2014/main" id="{FE8BF0ED-35B7-41B5-A369-B19E8447BAE9}"/>
              </a:ext>
            </a:extLst>
          </p:cNvPr>
          <p:cNvSpPr>
            <a:spLocks noGrp="1"/>
          </p:cNvSpPr>
          <p:nvPr>
            <p:ph type="sldNum" sz="quarter" idx="12"/>
          </p:nvPr>
        </p:nvSpPr>
        <p:spPr/>
        <p:txBody>
          <a:bodyPr/>
          <a:lstStyle/>
          <a:p>
            <a:fld id="{DF2147BA-8F16-448F-BC3F-F5ED06962B5D}" type="slidenum">
              <a:rPr lang="el-GR" smtClean="0"/>
              <a:t>2</a:t>
            </a:fld>
            <a:endParaRPr lang="el-GR"/>
          </a:p>
        </p:txBody>
      </p:sp>
    </p:spTree>
    <p:extLst>
      <p:ext uri="{BB962C8B-B14F-4D97-AF65-F5344CB8AC3E}">
        <p14:creationId xmlns:p14="http://schemas.microsoft.com/office/powerpoint/2010/main" val="387664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2D4CC0-CEB3-4E57-90C5-1F06CB89BBD4}"/>
              </a:ext>
            </a:extLst>
          </p:cNvPr>
          <p:cNvSpPr>
            <a:spLocks noGrp="1"/>
          </p:cNvSpPr>
          <p:nvPr>
            <p:ph type="title"/>
          </p:nvPr>
        </p:nvSpPr>
        <p:spPr>
          <a:xfrm>
            <a:off x="838200" y="365125"/>
            <a:ext cx="10515600" cy="734805"/>
          </a:xfrm>
        </p:spPr>
        <p:txBody>
          <a:bodyPr/>
          <a:lstStyle/>
          <a:p>
            <a:r>
              <a:rPr lang="el-GR" dirty="0"/>
              <a:t>Τι έχουν δείξει οι έρευνες;</a:t>
            </a:r>
          </a:p>
        </p:txBody>
      </p:sp>
      <p:sp>
        <p:nvSpPr>
          <p:cNvPr id="3" name="Θέση περιεχομένου 2">
            <a:extLst>
              <a:ext uri="{FF2B5EF4-FFF2-40B4-BE49-F238E27FC236}">
                <a16:creationId xmlns:a16="http://schemas.microsoft.com/office/drawing/2014/main" id="{1905E56B-A1F3-4C9D-BC1E-1A3AC011DED0}"/>
              </a:ext>
            </a:extLst>
          </p:cNvPr>
          <p:cNvSpPr>
            <a:spLocks noGrp="1"/>
          </p:cNvSpPr>
          <p:nvPr>
            <p:ph idx="1"/>
          </p:nvPr>
        </p:nvSpPr>
        <p:spPr>
          <a:xfrm>
            <a:off x="838200" y="1497496"/>
            <a:ext cx="10515600" cy="4306957"/>
          </a:xfrm>
        </p:spPr>
        <p:txBody>
          <a:bodyPr>
            <a:normAutofit/>
          </a:bodyPr>
          <a:lstStyle/>
          <a:p>
            <a:pPr>
              <a:lnSpc>
                <a:spcPct val="100000"/>
              </a:lnSpc>
              <a:spcBef>
                <a:spcPts val="0"/>
              </a:spcBef>
              <a:buFont typeface="Wingdings" panose="05000000000000000000" pitchFamily="2" charset="2"/>
              <a:buChar char="ü"/>
            </a:pPr>
            <a:r>
              <a:rPr lang="el-GR" dirty="0"/>
              <a:t>Η διδασκαλία κάνει τη διαφορά</a:t>
            </a:r>
            <a:endParaRPr lang="en-US" dirty="0"/>
          </a:p>
          <a:p>
            <a:pPr>
              <a:lnSpc>
                <a:spcPct val="100000"/>
              </a:lnSpc>
              <a:spcBef>
                <a:spcPts val="0"/>
              </a:spcBef>
              <a:buFont typeface="Wingdings" panose="05000000000000000000" pitchFamily="2" charset="2"/>
              <a:buChar char="ü"/>
            </a:pPr>
            <a:r>
              <a:rPr lang="el-GR" dirty="0"/>
              <a:t>Ο εκπαιδευτικός πρέπει να έχει τον ρολό του διαμεσολαβητή</a:t>
            </a:r>
            <a:endParaRPr lang="en-US" dirty="0"/>
          </a:p>
          <a:p>
            <a:pPr>
              <a:lnSpc>
                <a:spcPct val="100000"/>
              </a:lnSpc>
              <a:spcBef>
                <a:spcPts val="0"/>
              </a:spcBef>
              <a:buFont typeface="Wingdings" panose="05000000000000000000" pitchFamily="2" charset="2"/>
              <a:buChar char="ü"/>
            </a:pPr>
            <a:r>
              <a:rPr lang="el-GR" dirty="0"/>
              <a:t>Δεν αρκεί η γλωσσική επάρκεια στη ΓΠΚ</a:t>
            </a:r>
            <a:endParaRPr lang="en-US" dirty="0"/>
          </a:p>
          <a:p>
            <a:pPr>
              <a:lnSpc>
                <a:spcPct val="100000"/>
              </a:lnSpc>
              <a:spcBef>
                <a:spcPts val="0"/>
              </a:spcBef>
              <a:buFont typeface="Wingdings" panose="05000000000000000000" pitchFamily="2" charset="2"/>
              <a:buChar char="ü"/>
            </a:pPr>
            <a:r>
              <a:rPr lang="el-GR" dirty="0"/>
              <a:t>Απαραίτητη είναι η υψηλού επιπέδου κατάρτιση</a:t>
            </a:r>
            <a:endParaRPr lang="en-US" dirty="0"/>
          </a:p>
          <a:p>
            <a:pPr>
              <a:lnSpc>
                <a:spcPct val="100000"/>
              </a:lnSpc>
              <a:spcBef>
                <a:spcPts val="0"/>
              </a:spcBef>
              <a:buFont typeface="Wingdings" panose="05000000000000000000" pitchFamily="2" charset="2"/>
              <a:buChar char="ü"/>
            </a:pPr>
            <a:r>
              <a:rPr lang="el-GR" dirty="0"/>
              <a:t>Η κατάρτιση πρέπει να αφορά και τη γνώση της παιδαγωγικής </a:t>
            </a:r>
            <a:endParaRPr lang="en-US" dirty="0"/>
          </a:p>
          <a:p>
            <a:pPr>
              <a:lnSpc>
                <a:spcPct val="100000"/>
              </a:lnSpc>
              <a:spcBef>
                <a:spcPts val="0"/>
              </a:spcBef>
              <a:buFont typeface="Wingdings" panose="05000000000000000000" pitchFamily="2" charset="2"/>
              <a:buChar char="ü"/>
            </a:pPr>
            <a:r>
              <a:rPr lang="el-GR" dirty="0"/>
              <a:t>Η γνώση της </a:t>
            </a:r>
            <a:r>
              <a:rPr lang="el-GR" dirty="0" err="1"/>
              <a:t>ΓΠΚ</a:t>
            </a:r>
            <a:r>
              <a:rPr lang="el-GR" dirty="0"/>
              <a:t> πρέπει να εντάσσεται μέσα σε επικοινωνιακές δραστηριότητες</a:t>
            </a:r>
            <a:endParaRPr lang="en-US" dirty="0"/>
          </a:p>
          <a:p>
            <a:pPr>
              <a:lnSpc>
                <a:spcPct val="100000"/>
              </a:lnSpc>
              <a:spcBef>
                <a:spcPts val="0"/>
              </a:spcBef>
              <a:buFont typeface="Wingdings" panose="05000000000000000000" pitchFamily="2" charset="2"/>
              <a:buChar char="ü"/>
            </a:pPr>
            <a:r>
              <a:rPr lang="el-GR" dirty="0"/>
              <a:t>Η γνώση της </a:t>
            </a:r>
            <a:r>
              <a:rPr lang="el-GR" dirty="0" err="1"/>
              <a:t>ΓΠΚ</a:t>
            </a:r>
            <a:r>
              <a:rPr lang="el-GR" dirty="0"/>
              <a:t> πρέπει να συνδέεται με την επικοινωνιακή ικανότητα</a:t>
            </a:r>
          </a:p>
        </p:txBody>
      </p:sp>
      <p:sp>
        <p:nvSpPr>
          <p:cNvPr id="4" name="Θέση αριθμού διαφάνειας 3">
            <a:extLst>
              <a:ext uri="{FF2B5EF4-FFF2-40B4-BE49-F238E27FC236}">
                <a16:creationId xmlns:a16="http://schemas.microsoft.com/office/drawing/2014/main" id="{F5121D58-370F-4C1D-89ED-73B428CEE956}"/>
              </a:ext>
            </a:extLst>
          </p:cNvPr>
          <p:cNvSpPr>
            <a:spLocks noGrp="1"/>
          </p:cNvSpPr>
          <p:nvPr>
            <p:ph type="sldNum" sz="quarter" idx="12"/>
          </p:nvPr>
        </p:nvSpPr>
        <p:spPr/>
        <p:txBody>
          <a:bodyPr/>
          <a:lstStyle/>
          <a:p>
            <a:fld id="{DF2147BA-8F16-448F-BC3F-F5ED06962B5D}" type="slidenum">
              <a:rPr lang="el-GR" smtClean="0"/>
              <a:t>20</a:t>
            </a:fld>
            <a:endParaRPr lang="el-GR"/>
          </a:p>
        </p:txBody>
      </p:sp>
    </p:spTree>
    <p:extLst>
      <p:ext uri="{BB962C8B-B14F-4D97-AF65-F5344CB8AC3E}">
        <p14:creationId xmlns:p14="http://schemas.microsoft.com/office/powerpoint/2010/main" val="301927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7751BF53-BF3C-4B6F-9E25-0AA7F4B6D00C}"/>
              </a:ext>
            </a:extLst>
          </p:cNvPr>
          <p:cNvSpPr>
            <a:spLocks noGrp="1"/>
          </p:cNvSpPr>
          <p:nvPr>
            <p:ph type="title"/>
          </p:nvPr>
        </p:nvSpPr>
        <p:spPr>
          <a:xfrm>
            <a:off x="838200" y="365125"/>
            <a:ext cx="10515600" cy="668545"/>
          </a:xfrm>
        </p:spPr>
        <p:txBody>
          <a:bodyPr>
            <a:normAutofit fontScale="90000"/>
          </a:bodyPr>
          <a:lstStyle/>
          <a:p>
            <a:r>
              <a:rPr lang="el-GR" dirty="0"/>
              <a:t>Διαφορές ανάμεσα σε μαθητές </a:t>
            </a:r>
            <a:r>
              <a:rPr lang="el-GR" dirty="0" err="1"/>
              <a:t>ΓΠΚ</a:t>
            </a:r>
            <a:r>
              <a:rPr lang="el-GR" dirty="0"/>
              <a:t> και Γ2</a:t>
            </a:r>
          </a:p>
        </p:txBody>
      </p:sp>
      <p:sp>
        <p:nvSpPr>
          <p:cNvPr id="11" name="Θέση περιεχομένου 10">
            <a:extLst>
              <a:ext uri="{FF2B5EF4-FFF2-40B4-BE49-F238E27FC236}">
                <a16:creationId xmlns:a16="http://schemas.microsoft.com/office/drawing/2014/main" id="{9D45F15C-C6FB-4596-85B1-0A9C16DFDA75}"/>
              </a:ext>
            </a:extLst>
          </p:cNvPr>
          <p:cNvSpPr>
            <a:spLocks noGrp="1"/>
          </p:cNvSpPr>
          <p:nvPr>
            <p:ph sz="half" idx="1"/>
          </p:nvPr>
        </p:nvSpPr>
        <p:spPr>
          <a:xfrm>
            <a:off x="838200" y="1417983"/>
            <a:ext cx="5181600" cy="4758980"/>
          </a:xfrm>
        </p:spPr>
        <p:txBody>
          <a:bodyPr/>
          <a:lstStyle/>
          <a:p>
            <a:pPr marL="0" indent="0">
              <a:lnSpc>
                <a:spcPct val="100000"/>
              </a:lnSpc>
              <a:spcBef>
                <a:spcPts val="0"/>
              </a:spcBef>
              <a:buNone/>
            </a:pPr>
            <a:r>
              <a:rPr lang="el-GR" dirty="0"/>
              <a:t>Μαθητές </a:t>
            </a:r>
            <a:r>
              <a:rPr lang="el-GR" dirty="0" err="1"/>
              <a:t>ΓΠΚ</a:t>
            </a:r>
            <a:endParaRPr lang="el-GR" dirty="0"/>
          </a:p>
          <a:p>
            <a:pPr>
              <a:lnSpc>
                <a:spcPct val="100000"/>
              </a:lnSpc>
              <a:spcBef>
                <a:spcPts val="0"/>
              </a:spcBef>
            </a:pPr>
            <a:r>
              <a:rPr lang="el-GR" dirty="0"/>
              <a:t>Σύνθετη αλληλεπίδραση αναμεσά σε εκείνα που ήδη γνωρίζουν και εκείνα που διδάσκονται</a:t>
            </a:r>
          </a:p>
          <a:p>
            <a:pPr>
              <a:lnSpc>
                <a:spcPct val="100000"/>
              </a:lnSpc>
              <a:spcBef>
                <a:spcPts val="0"/>
              </a:spcBef>
            </a:pPr>
            <a:r>
              <a:rPr lang="el-GR" dirty="0" err="1"/>
              <a:t>Προϋπάρχουσα</a:t>
            </a:r>
            <a:r>
              <a:rPr lang="el-GR" dirty="0"/>
              <a:t> γνώση</a:t>
            </a:r>
          </a:p>
          <a:p>
            <a:pPr>
              <a:lnSpc>
                <a:spcPct val="100000"/>
              </a:lnSpc>
              <a:spcBef>
                <a:spcPts val="0"/>
              </a:spcBef>
            </a:pPr>
            <a:r>
              <a:rPr lang="el-GR" dirty="0"/>
              <a:t>Εμπειρία με την γλώσσα</a:t>
            </a:r>
          </a:p>
          <a:p>
            <a:pPr>
              <a:lnSpc>
                <a:spcPct val="100000"/>
              </a:lnSpc>
              <a:spcBef>
                <a:spcPts val="0"/>
              </a:spcBef>
            </a:pPr>
            <a:r>
              <a:rPr lang="el-GR" dirty="0"/>
              <a:t>Η διδασκαλία τον γραμματικών φαινομένων τους βοηθά</a:t>
            </a:r>
          </a:p>
          <a:p>
            <a:endParaRPr lang="el-GR" dirty="0"/>
          </a:p>
          <a:p>
            <a:endParaRPr lang="el-GR" dirty="0"/>
          </a:p>
        </p:txBody>
      </p:sp>
      <p:sp>
        <p:nvSpPr>
          <p:cNvPr id="12" name="Θέση περιεχομένου 11">
            <a:extLst>
              <a:ext uri="{FF2B5EF4-FFF2-40B4-BE49-F238E27FC236}">
                <a16:creationId xmlns:a16="http://schemas.microsoft.com/office/drawing/2014/main" id="{3D52FE17-4279-4030-B3AC-B65B741A60D2}"/>
              </a:ext>
            </a:extLst>
          </p:cNvPr>
          <p:cNvSpPr>
            <a:spLocks noGrp="1"/>
          </p:cNvSpPr>
          <p:nvPr>
            <p:ph sz="half" idx="2"/>
          </p:nvPr>
        </p:nvSpPr>
        <p:spPr>
          <a:xfrm>
            <a:off x="6172200" y="1550504"/>
            <a:ext cx="5181600" cy="4626459"/>
          </a:xfrm>
        </p:spPr>
        <p:txBody>
          <a:bodyPr/>
          <a:lstStyle/>
          <a:p>
            <a:pPr marL="0" indent="0">
              <a:lnSpc>
                <a:spcPct val="100000"/>
              </a:lnSpc>
              <a:spcBef>
                <a:spcPts val="0"/>
              </a:spcBef>
              <a:buNone/>
            </a:pPr>
            <a:r>
              <a:rPr lang="el-GR" dirty="0"/>
              <a:t>Μαθητές Γ2</a:t>
            </a:r>
          </a:p>
          <a:p>
            <a:pPr>
              <a:lnSpc>
                <a:spcPct val="100000"/>
              </a:lnSpc>
              <a:spcBef>
                <a:spcPts val="0"/>
              </a:spcBef>
            </a:pPr>
            <a:r>
              <a:rPr lang="en-US" dirty="0"/>
              <a:t>Tabula rasa</a:t>
            </a:r>
            <a:r>
              <a:rPr lang="el-GR" dirty="0"/>
              <a:t> – ελάχιστη ή καθόλου γνώση των δομών της γλώσσας που διδάσκονται </a:t>
            </a:r>
          </a:p>
        </p:txBody>
      </p:sp>
      <p:sp>
        <p:nvSpPr>
          <p:cNvPr id="2" name="Θέση αριθμού διαφάνειας 1">
            <a:extLst>
              <a:ext uri="{FF2B5EF4-FFF2-40B4-BE49-F238E27FC236}">
                <a16:creationId xmlns:a16="http://schemas.microsoft.com/office/drawing/2014/main" id="{31A9404F-8CA7-465C-9EC5-B6C8A7855433}"/>
              </a:ext>
            </a:extLst>
          </p:cNvPr>
          <p:cNvSpPr>
            <a:spLocks noGrp="1"/>
          </p:cNvSpPr>
          <p:nvPr>
            <p:ph type="sldNum" sz="quarter" idx="12"/>
          </p:nvPr>
        </p:nvSpPr>
        <p:spPr/>
        <p:txBody>
          <a:bodyPr/>
          <a:lstStyle/>
          <a:p>
            <a:fld id="{DF2147BA-8F16-448F-BC3F-F5ED06962B5D}" type="slidenum">
              <a:rPr lang="el-GR" smtClean="0"/>
              <a:t>21</a:t>
            </a:fld>
            <a:endParaRPr lang="el-GR"/>
          </a:p>
        </p:txBody>
      </p:sp>
    </p:spTree>
    <p:extLst>
      <p:ext uri="{BB962C8B-B14F-4D97-AF65-F5344CB8AC3E}">
        <p14:creationId xmlns:p14="http://schemas.microsoft.com/office/powerpoint/2010/main" val="44121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54A4BD-CDCF-4A49-9D29-AE46798240F3}"/>
              </a:ext>
            </a:extLst>
          </p:cNvPr>
          <p:cNvSpPr>
            <a:spLocks noGrp="1"/>
          </p:cNvSpPr>
          <p:nvPr>
            <p:ph type="title"/>
          </p:nvPr>
        </p:nvSpPr>
        <p:spPr>
          <a:xfrm>
            <a:off x="697395" y="375306"/>
            <a:ext cx="10797209" cy="907084"/>
          </a:xfrm>
        </p:spPr>
        <p:txBody>
          <a:bodyPr>
            <a:noAutofit/>
          </a:bodyPr>
          <a:lstStyle/>
          <a:p>
            <a:r>
              <a:rPr lang="el-GR" sz="3200" dirty="0"/>
              <a:t>Σημαντικές παιδαγωγικές διαστάσεις για την εκμάθηση της ΓΠΚ</a:t>
            </a:r>
          </a:p>
        </p:txBody>
      </p:sp>
      <p:sp>
        <p:nvSpPr>
          <p:cNvPr id="3" name="Θέση περιεχομένου 2">
            <a:extLst>
              <a:ext uri="{FF2B5EF4-FFF2-40B4-BE49-F238E27FC236}">
                <a16:creationId xmlns:a16="http://schemas.microsoft.com/office/drawing/2014/main" id="{9124D88C-EB5D-4C72-92FC-8586A4A17D0B}"/>
              </a:ext>
            </a:extLst>
          </p:cNvPr>
          <p:cNvSpPr>
            <a:spLocks noGrp="1"/>
          </p:cNvSpPr>
          <p:nvPr>
            <p:ph idx="1"/>
          </p:nvPr>
        </p:nvSpPr>
        <p:spPr>
          <a:xfrm>
            <a:off x="838200" y="1537252"/>
            <a:ext cx="10515600" cy="4639711"/>
          </a:xfrm>
        </p:spPr>
        <p:txBody>
          <a:bodyPr>
            <a:normAutofit/>
          </a:bodyPr>
          <a:lstStyle/>
          <a:p>
            <a:pPr marL="0" indent="0">
              <a:lnSpc>
                <a:spcPct val="100000"/>
              </a:lnSpc>
              <a:spcBef>
                <a:spcPts val="0"/>
              </a:spcBef>
              <a:buNone/>
            </a:pPr>
            <a:r>
              <a:rPr lang="el-GR" dirty="0"/>
              <a:t>1. Γλωσσική </a:t>
            </a:r>
            <a:r>
              <a:rPr lang="en-US" dirty="0"/>
              <a:t>                     </a:t>
            </a:r>
            <a:r>
              <a:rPr lang="el-GR" dirty="0"/>
              <a:t>κατανόηση και παραγωγή προφορικού λόγου</a:t>
            </a:r>
            <a:endParaRPr lang="en-US" dirty="0"/>
          </a:p>
          <a:p>
            <a:pPr marL="0" indent="0">
              <a:lnSpc>
                <a:spcPct val="100000"/>
              </a:lnSpc>
              <a:spcBef>
                <a:spcPts val="0"/>
              </a:spcBef>
              <a:buNone/>
            </a:pPr>
            <a:r>
              <a:rPr lang="el-GR" dirty="0"/>
              <a:t>2. Κοινωνική και συναισθηματική </a:t>
            </a:r>
            <a:r>
              <a:rPr lang="en-US" dirty="0"/>
              <a:t>                 </a:t>
            </a:r>
            <a:r>
              <a:rPr lang="el-GR" dirty="0"/>
              <a:t>(οικογένεια)</a:t>
            </a:r>
          </a:p>
          <a:p>
            <a:pPr marL="0" indent="0">
              <a:lnSpc>
                <a:spcPct val="100000"/>
              </a:lnSpc>
              <a:spcBef>
                <a:spcPts val="0"/>
              </a:spcBef>
              <a:buNone/>
            </a:pPr>
            <a:endParaRPr lang="en-US" dirty="0"/>
          </a:p>
          <a:p>
            <a:pPr>
              <a:lnSpc>
                <a:spcPct val="100000"/>
              </a:lnSpc>
              <a:spcBef>
                <a:spcPts val="0"/>
              </a:spcBef>
            </a:pPr>
            <a:r>
              <a:rPr lang="el-GR" dirty="0"/>
              <a:t>Γλωσσική – οι ελλείψεις στις γνώσεις και τις δεξιότητες είναι αποτέλεσμα της διακοπτόμενης/μειωμένης έκθεσης στην </a:t>
            </a:r>
            <a:r>
              <a:rPr lang="el-GR" dirty="0" err="1"/>
              <a:t>ΓΠΚ</a:t>
            </a:r>
            <a:r>
              <a:rPr lang="el-GR" dirty="0"/>
              <a:t> προτού ολοκληρωθεί η κατάκτησή της</a:t>
            </a:r>
          </a:p>
          <a:p>
            <a:pPr>
              <a:lnSpc>
                <a:spcPct val="100000"/>
              </a:lnSpc>
              <a:spcBef>
                <a:spcPts val="0"/>
              </a:spcBef>
            </a:pPr>
            <a:r>
              <a:rPr lang="el-GR" dirty="0"/>
              <a:t>Ξεκινήστε με το τι μπορούν να κάνουν οι μαθητές</a:t>
            </a:r>
          </a:p>
          <a:p>
            <a:pPr>
              <a:lnSpc>
                <a:spcPct val="100000"/>
              </a:lnSpc>
              <a:spcBef>
                <a:spcPts val="0"/>
              </a:spcBef>
            </a:pPr>
            <a:r>
              <a:rPr lang="el-GR" dirty="0"/>
              <a:t>Ενισχύστε την γενική γλωσσική ικανότητα</a:t>
            </a:r>
          </a:p>
          <a:p>
            <a:pPr>
              <a:lnSpc>
                <a:spcPct val="100000"/>
              </a:lnSpc>
              <a:spcBef>
                <a:spcPts val="0"/>
              </a:spcBef>
            </a:pPr>
            <a:r>
              <a:rPr lang="el-GR" dirty="0"/>
              <a:t>Εστιάστε στην γραμματική όταν διακόπτεται η επικοινωνία</a:t>
            </a:r>
          </a:p>
          <a:p>
            <a:pPr>
              <a:lnSpc>
                <a:spcPct val="100000"/>
              </a:lnSpc>
              <a:spcBef>
                <a:spcPts val="0"/>
              </a:spcBef>
            </a:pPr>
            <a:endParaRPr lang="en-US" dirty="0"/>
          </a:p>
        </p:txBody>
      </p:sp>
      <p:sp>
        <p:nvSpPr>
          <p:cNvPr id="5" name="Βέλος: Δεξιό 4">
            <a:extLst>
              <a:ext uri="{FF2B5EF4-FFF2-40B4-BE49-F238E27FC236}">
                <a16:creationId xmlns:a16="http://schemas.microsoft.com/office/drawing/2014/main" id="{ACF383C4-0DA9-48C7-95EB-164B73ABEEB5}"/>
              </a:ext>
            </a:extLst>
          </p:cNvPr>
          <p:cNvSpPr/>
          <p:nvPr/>
        </p:nvSpPr>
        <p:spPr>
          <a:xfrm>
            <a:off x="3045814" y="15372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Αριστερό-δεξιό 7">
            <a:extLst>
              <a:ext uri="{FF2B5EF4-FFF2-40B4-BE49-F238E27FC236}">
                <a16:creationId xmlns:a16="http://schemas.microsoft.com/office/drawing/2014/main" id="{182B503A-59E9-4B66-8B4B-8A58CDD709C1}"/>
              </a:ext>
            </a:extLst>
          </p:cNvPr>
          <p:cNvSpPr/>
          <p:nvPr/>
        </p:nvSpPr>
        <p:spPr>
          <a:xfrm>
            <a:off x="5783746" y="2021884"/>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αριθμού διαφάνειας 3">
            <a:extLst>
              <a:ext uri="{FF2B5EF4-FFF2-40B4-BE49-F238E27FC236}">
                <a16:creationId xmlns:a16="http://schemas.microsoft.com/office/drawing/2014/main" id="{433E2D80-3C3B-4C86-93A9-FF8F50709329}"/>
              </a:ext>
            </a:extLst>
          </p:cNvPr>
          <p:cNvSpPr>
            <a:spLocks noGrp="1"/>
          </p:cNvSpPr>
          <p:nvPr>
            <p:ph type="sldNum" sz="quarter" idx="12"/>
          </p:nvPr>
        </p:nvSpPr>
        <p:spPr/>
        <p:txBody>
          <a:bodyPr/>
          <a:lstStyle/>
          <a:p>
            <a:fld id="{DF2147BA-8F16-448F-BC3F-F5ED06962B5D}" type="slidenum">
              <a:rPr lang="el-GR" smtClean="0"/>
              <a:t>22</a:t>
            </a:fld>
            <a:endParaRPr lang="el-GR"/>
          </a:p>
        </p:txBody>
      </p:sp>
    </p:spTree>
    <p:extLst>
      <p:ext uri="{BB962C8B-B14F-4D97-AF65-F5344CB8AC3E}">
        <p14:creationId xmlns:p14="http://schemas.microsoft.com/office/powerpoint/2010/main" val="409508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B73EABA-D876-4775-80EB-85B530087C6E}"/>
              </a:ext>
            </a:extLst>
          </p:cNvPr>
          <p:cNvSpPr>
            <a:spLocks noGrp="1"/>
          </p:cNvSpPr>
          <p:nvPr>
            <p:ph idx="1"/>
          </p:nvPr>
        </p:nvSpPr>
        <p:spPr>
          <a:xfrm>
            <a:off x="838200" y="1179443"/>
            <a:ext cx="10515600" cy="4997520"/>
          </a:xfrm>
        </p:spPr>
        <p:txBody>
          <a:bodyPr>
            <a:normAutofit/>
          </a:bodyPr>
          <a:lstStyle/>
          <a:p>
            <a:pPr marL="0" indent="0">
              <a:lnSpc>
                <a:spcPct val="100000"/>
              </a:lnSpc>
              <a:spcBef>
                <a:spcPts val="0"/>
              </a:spcBef>
              <a:buNone/>
            </a:pPr>
            <a:r>
              <a:rPr lang="el-GR" b="1" i="1" dirty="0">
                <a:solidFill>
                  <a:srgbClr val="FF0000"/>
                </a:solidFill>
              </a:rPr>
              <a:t>Ποιες είναι οι γλωσσικές δεξιότητες των μαθητών της </a:t>
            </a:r>
            <a:r>
              <a:rPr lang="el-GR" b="1" i="1" dirty="0" err="1">
                <a:solidFill>
                  <a:srgbClr val="FF0000"/>
                </a:solidFill>
              </a:rPr>
              <a:t>ΓΠΚ</a:t>
            </a:r>
            <a:r>
              <a:rPr lang="el-GR" b="1" i="1" dirty="0">
                <a:solidFill>
                  <a:srgbClr val="FF0000"/>
                </a:solidFill>
              </a:rPr>
              <a:t>;</a:t>
            </a:r>
          </a:p>
          <a:p>
            <a:pPr>
              <a:lnSpc>
                <a:spcPct val="100000"/>
              </a:lnSpc>
              <a:spcBef>
                <a:spcPts val="0"/>
              </a:spcBef>
            </a:pPr>
            <a:endParaRPr lang="el-GR" dirty="0"/>
          </a:p>
          <a:p>
            <a:pPr>
              <a:lnSpc>
                <a:spcPct val="100000"/>
              </a:lnSpc>
              <a:spcBef>
                <a:spcPts val="0"/>
              </a:spcBef>
            </a:pPr>
            <a:r>
              <a:rPr lang="el-GR" dirty="0"/>
              <a:t>Κατανόηση προφορικού λόγου (ακρόαση): </a:t>
            </a:r>
            <a:r>
              <a:rPr lang="el-GR" dirty="0">
                <a:solidFill>
                  <a:srgbClr val="0070C0"/>
                </a:solidFill>
              </a:rPr>
              <a:t>υψηλότερη </a:t>
            </a:r>
          </a:p>
          <a:p>
            <a:pPr>
              <a:lnSpc>
                <a:spcPct val="100000"/>
              </a:lnSpc>
              <a:spcBef>
                <a:spcPts val="0"/>
              </a:spcBef>
            </a:pPr>
            <a:r>
              <a:rPr lang="el-GR" dirty="0"/>
              <a:t>Παραγωγή προφορικού λόγου (ομιλία): </a:t>
            </a:r>
            <a:r>
              <a:rPr lang="el-GR" dirty="0">
                <a:solidFill>
                  <a:srgbClr val="00B050"/>
                </a:solidFill>
              </a:rPr>
              <a:t>μέτρια</a:t>
            </a:r>
          </a:p>
          <a:p>
            <a:pPr>
              <a:lnSpc>
                <a:spcPct val="100000"/>
              </a:lnSpc>
              <a:spcBef>
                <a:spcPts val="0"/>
              </a:spcBef>
            </a:pPr>
            <a:r>
              <a:rPr lang="el-GR" dirty="0"/>
              <a:t>Κατανόηση γραπτού λόγου (ανάγνωση): </a:t>
            </a:r>
            <a:r>
              <a:rPr lang="el-GR" dirty="0">
                <a:solidFill>
                  <a:srgbClr val="FFC000"/>
                </a:solidFill>
              </a:rPr>
              <a:t>ανάμεσα σε ομιλία και γραφή</a:t>
            </a:r>
          </a:p>
          <a:p>
            <a:pPr>
              <a:lnSpc>
                <a:spcPct val="100000"/>
              </a:lnSpc>
              <a:spcBef>
                <a:spcPts val="0"/>
              </a:spcBef>
            </a:pPr>
            <a:r>
              <a:rPr lang="el-GR" dirty="0"/>
              <a:t>Παραγωγή γραπτού λόγου (γραφή): </a:t>
            </a:r>
            <a:r>
              <a:rPr lang="el-GR" dirty="0">
                <a:solidFill>
                  <a:srgbClr val="FF0000"/>
                </a:solidFill>
              </a:rPr>
              <a:t>χαμηλότερη</a:t>
            </a:r>
            <a:endParaRPr lang="en-US" dirty="0">
              <a:solidFill>
                <a:srgbClr val="FF0000"/>
              </a:solidFill>
            </a:endParaRPr>
          </a:p>
        </p:txBody>
      </p:sp>
      <p:sp>
        <p:nvSpPr>
          <p:cNvPr id="2" name="Θέση αριθμού διαφάνειας 1">
            <a:extLst>
              <a:ext uri="{FF2B5EF4-FFF2-40B4-BE49-F238E27FC236}">
                <a16:creationId xmlns:a16="http://schemas.microsoft.com/office/drawing/2014/main" id="{73AD10DE-922F-46FC-98A7-5D1AF68B4887}"/>
              </a:ext>
            </a:extLst>
          </p:cNvPr>
          <p:cNvSpPr>
            <a:spLocks noGrp="1"/>
          </p:cNvSpPr>
          <p:nvPr>
            <p:ph type="sldNum" sz="quarter" idx="12"/>
          </p:nvPr>
        </p:nvSpPr>
        <p:spPr/>
        <p:txBody>
          <a:bodyPr/>
          <a:lstStyle/>
          <a:p>
            <a:fld id="{DF2147BA-8F16-448F-BC3F-F5ED06962B5D}" type="slidenum">
              <a:rPr lang="el-GR" smtClean="0"/>
              <a:t>23</a:t>
            </a:fld>
            <a:endParaRPr lang="el-GR"/>
          </a:p>
        </p:txBody>
      </p:sp>
    </p:spTree>
    <p:extLst>
      <p:ext uri="{BB962C8B-B14F-4D97-AF65-F5344CB8AC3E}">
        <p14:creationId xmlns:p14="http://schemas.microsoft.com/office/powerpoint/2010/main" val="146769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1ED589-CFF9-494A-B11A-7D6C761B35AA}"/>
              </a:ext>
            </a:extLst>
          </p:cNvPr>
          <p:cNvSpPr>
            <a:spLocks noGrp="1"/>
          </p:cNvSpPr>
          <p:nvPr>
            <p:ph type="title"/>
          </p:nvPr>
        </p:nvSpPr>
        <p:spPr>
          <a:xfrm>
            <a:off x="838200" y="365126"/>
            <a:ext cx="10515600" cy="642040"/>
          </a:xfrm>
        </p:spPr>
        <p:txBody>
          <a:bodyPr>
            <a:normAutofit/>
          </a:bodyPr>
          <a:lstStyle/>
          <a:p>
            <a:r>
              <a:rPr lang="el-GR" sz="3200" dirty="0"/>
              <a:t>Ξεκινάμε από τα εύκολα προς τα δύσκολα (</a:t>
            </a:r>
            <a:r>
              <a:rPr lang="en-GB" sz="3200" dirty="0"/>
              <a:t>From-to Principles</a:t>
            </a:r>
            <a:r>
              <a:rPr lang="el-GR" sz="3200" dirty="0"/>
              <a:t>)</a:t>
            </a:r>
            <a:r>
              <a:rPr lang="en-GB" sz="3200" dirty="0"/>
              <a:t> </a:t>
            </a:r>
            <a:endParaRPr lang="el-GR" sz="3200" dirty="0"/>
          </a:p>
        </p:txBody>
      </p:sp>
      <p:sp>
        <p:nvSpPr>
          <p:cNvPr id="3" name="Θέση περιεχομένου 2">
            <a:extLst>
              <a:ext uri="{FF2B5EF4-FFF2-40B4-BE49-F238E27FC236}">
                <a16:creationId xmlns:a16="http://schemas.microsoft.com/office/drawing/2014/main" id="{2C55F50B-2A16-4D6C-91C9-F5D5208E72CB}"/>
              </a:ext>
            </a:extLst>
          </p:cNvPr>
          <p:cNvSpPr>
            <a:spLocks noGrp="1"/>
          </p:cNvSpPr>
          <p:nvPr>
            <p:ph idx="1"/>
          </p:nvPr>
        </p:nvSpPr>
        <p:spPr>
          <a:xfrm>
            <a:off x="424070" y="1749287"/>
            <a:ext cx="11343860" cy="4427676"/>
          </a:xfrm>
        </p:spPr>
        <p:txBody>
          <a:bodyPr>
            <a:normAutofit/>
          </a:bodyPr>
          <a:lstStyle/>
          <a:p>
            <a:pPr algn="l">
              <a:lnSpc>
                <a:spcPct val="100000"/>
              </a:lnSpc>
              <a:spcBef>
                <a:spcPts val="0"/>
              </a:spcBef>
            </a:pPr>
            <a:r>
              <a:rPr lang="el-GR" sz="3200" b="0" i="0" u="none" strike="noStrike" baseline="0" dirty="0">
                <a:solidFill>
                  <a:srgbClr val="000000"/>
                </a:solidFill>
                <a:latin typeface="Calibri" panose="020F0502020204030204" pitchFamily="34" charset="0"/>
              </a:rPr>
              <a:t>Κατανόηση προφορικού λόγου       κατανόηση γραπτού λόγου</a:t>
            </a:r>
          </a:p>
          <a:p>
            <a:pPr algn="l">
              <a:lnSpc>
                <a:spcPct val="100000"/>
              </a:lnSpc>
              <a:spcBef>
                <a:spcPts val="0"/>
              </a:spcBef>
            </a:pPr>
            <a:r>
              <a:rPr lang="el-GR" sz="3200" dirty="0">
                <a:solidFill>
                  <a:srgbClr val="000000"/>
                </a:solidFill>
                <a:latin typeface="Calibri" panose="020F0502020204030204" pitchFamily="34" charset="0"/>
              </a:rPr>
              <a:t>Παραγωγή προφορικού λόγου       παραγωγή γραπτού λόγου</a:t>
            </a:r>
          </a:p>
          <a:p>
            <a:pPr algn="l">
              <a:lnSpc>
                <a:spcPct val="100000"/>
              </a:lnSpc>
              <a:spcBef>
                <a:spcPts val="0"/>
              </a:spcBef>
            </a:pPr>
            <a:r>
              <a:rPr lang="el-GR" sz="3200" b="0" i="0" u="none" strike="noStrike" baseline="0" dirty="0">
                <a:solidFill>
                  <a:srgbClr val="000000"/>
                </a:solidFill>
                <a:latin typeface="Calibri" panose="020F0502020204030204" pitchFamily="34" charset="0"/>
              </a:rPr>
              <a:t>Γλώσσα του σπιτιού        γλώσσα του σχολείου/ ακαδημαϊκός λόγος</a:t>
            </a:r>
          </a:p>
          <a:p>
            <a:pPr algn="l">
              <a:lnSpc>
                <a:spcPct val="100000"/>
              </a:lnSpc>
              <a:spcBef>
                <a:spcPts val="0"/>
              </a:spcBef>
            </a:pPr>
            <a:r>
              <a:rPr lang="el-GR" sz="3200" b="0" i="0" u="none" strike="noStrike" baseline="0" dirty="0">
                <a:solidFill>
                  <a:srgbClr val="000000"/>
                </a:solidFill>
                <a:latin typeface="Calibri" panose="020F0502020204030204" pitchFamily="34" charset="0"/>
              </a:rPr>
              <a:t>Καθημερινές αυθεντικές δραστηριότητες         σχολικές δραστηριότητες</a:t>
            </a:r>
          </a:p>
        </p:txBody>
      </p:sp>
      <p:sp>
        <p:nvSpPr>
          <p:cNvPr id="11" name="Βέλος: Διάσημα 10">
            <a:extLst>
              <a:ext uri="{FF2B5EF4-FFF2-40B4-BE49-F238E27FC236}">
                <a16:creationId xmlns:a16="http://schemas.microsoft.com/office/drawing/2014/main" id="{3E12C524-6B64-4332-B3A2-831B53B90CA4}"/>
              </a:ext>
            </a:extLst>
          </p:cNvPr>
          <p:cNvSpPr/>
          <p:nvPr/>
        </p:nvSpPr>
        <p:spPr>
          <a:xfrm>
            <a:off x="5883965" y="1950663"/>
            <a:ext cx="484632" cy="3104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Βέλος: Διάσημα 11">
            <a:extLst>
              <a:ext uri="{FF2B5EF4-FFF2-40B4-BE49-F238E27FC236}">
                <a16:creationId xmlns:a16="http://schemas.microsoft.com/office/drawing/2014/main" id="{17C2F098-10D0-49C1-B9D6-47060360B188}"/>
              </a:ext>
            </a:extLst>
          </p:cNvPr>
          <p:cNvSpPr/>
          <p:nvPr/>
        </p:nvSpPr>
        <p:spPr>
          <a:xfrm>
            <a:off x="5853684" y="2421152"/>
            <a:ext cx="484632" cy="3104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Βέλος: Διάσημα 12">
            <a:extLst>
              <a:ext uri="{FF2B5EF4-FFF2-40B4-BE49-F238E27FC236}">
                <a16:creationId xmlns:a16="http://schemas.microsoft.com/office/drawing/2014/main" id="{2B55BC60-89CF-4BB7-86DE-4BC697CFCF68}"/>
              </a:ext>
            </a:extLst>
          </p:cNvPr>
          <p:cNvSpPr/>
          <p:nvPr/>
        </p:nvSpPr>
        <p:spPr>
          <a:xfrm>
            <a:off x="4243081" y="2870022"/>
            <a:ext cx="484632" cy="3104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Βέλος: Διάσημα 14">
            <a:extLst>
              <a:ext uri="{FF2B5EF4-FFF2-40B4-BE49-F238E27FC236}">
                <a16:creationId xmlns:a16="http://schemas.microsoft.com/office/drawing/2014/main" id="{DB5B1BC9-D4B1-4ADA-B7E8-74A1DFB9D24B}"/>
              </a:ext>
            </a:extLst>
          </p:cNvPr>
          <p:cNvSpPr/>
          <p:nvPr/>
        </p:nvSpPr>
        <p:spPr>
          <a:xfrm>
            <a:off x="7764847" y="3920316"/>
            <a:ext cx="484632" cy="3104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Θέση αριθμού διαφάνειας 3">
            <a:extLst>
              <a:ext uri="{FF2B5EF4-FFF2-40B4-BE49-F238E27FC236}">
                <a16:creationId xmlns:a16="http://schemas.microsoft.com/office/drawing/2014/main" id="{C809F0BA-E3F5-4640-9265-7960F58AF69A}"/>
              </a:ext>
            </a:extLst>
          </p:cNvPr>
          <p:cNvSpPr>
            <a:spLocks noGrp="1"/>
          </p:cNvSpPr>
          <p:nvPr>
            <p:ph type="sldNum" sz="quarter" idx="12"/>
          </p:nvPr>
        </p:nvSpPr>
        <p:spPr/>
        <p:txBody>
          <a:bodyPr/>
          <a:lstStyle/>
          <a:p>
            <a:fld id="{DF2147BA-8F16-448F-BC3F-F5ED06962B5D}" type="slidenum">
              <a:rPr lang="el-GR" smtClean="0"/>
              <a:t>24</a:t>
            </a:fld>
            <a:endParaRPr lang="el-GR"/>
          </a:p>
        </p:txBody>
      </p:sp>
    </p:spTree>
    <p:extLst>
      <p:ext uri="{BB962C8B-B14F-4D97-AF65-F5344CB8AC3E}">
        <p14:creationId xmlns:p14="http://schemas.microsoft.com/office/powerpoint/2010/main" val="609694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D71D74-3F64-4F1A-868A-0697FBA02E3F}"/>
              </a:ext>
            </a:extLst>
          </p:cNvPr>
          <p:cNvSpPr>
            <a:spLocks noGrp="1"/>
          </p:cNvSpPr>
          <p:nvPr>
            <p:ph idx="1"/>
          </p:nvPr>
        </p:nvSpPr>
        <p:spPr>
          <a:xfrm>
            <a:off x="838200" y="1232452"/>
            <a:ext cx="10515600" cy="4944511"/>
          </a:xfrm>
        </p:spPr>
        <p:txBody>
          <a:bodyPr/>
          <a:lstStyle/>
          <a:p>
            <a:pPr algn="l"/>
            <a:r>
              <a:rPr lang="el-GR" dirty="0"/>
              <a:t>Γνωστό          άγνωστο</a:t>
            </a:r>
          </a:p>
          <a:p>
            <a:pPr algn="l"/>
            <a:r>
              <a:rPr lang="el-GR" dirty="0"/>
              <a:t>Υποβοηθούμενη μάθηση         ανεξάρτητη μάθηση </a:t>
            </a:r>
          </a:p>
          <a:p>
            <a:pPr algn="l"/>
            <a:endParaRPr lang="el-GR" dirty="0"/>
          </a:p>
          <a:p>
            <a:pPr marL="0" indent="0" algn="l">
              <a:buNone/>
            </a:pPr>
            <a:endParaRPr lang="el-GR" dirty="0"/>
          </a:p>
          <a:p>
            <a:r>
              <a:rPr lang="el-GR" dirty="0"/>
              <a:t>Συσχετίζουμε τα κίνητρα των μαθητών, τις εμπειρίες τους και τους στόχους τους με το περιεχόμενο διδασκαλίας/μάθησης</a:t>
            </a:r>
          </a:p>
          <a:p>
            <a:r>
              <a:rPr lang="el-GR" dirty="0"/>
              <a:t>Αυθεντικές διαδικασίες μάθησης </a:t>
            </a:r>
          </a:p>
          <a:p>
            <a:endParaRPr lang="el-GR" dirty="0"/>
          </a:p>
        </p:txBody>
      </p:sp>
      <p:sp>
        <p:nvSpPr>
          <p:cNvPr id="5" name="Βέλος: Διάσημα 4">
            <a:extLst>
              <a:ext uri="{FF2B5EF4-FFF2-40B4-BE49-F238E27FC236}">
                <a16:creationId xmlns:a16="http://schemas.microsoft.com/office/drawing/2014/main" id="{58F999B6-53AC-4789-97F1-386D844BBA79}"/>
              </a:ext>
            </a:extLst>
          </p:cNvPr>
          <p:cNvSpPr/>
          <p:nvPr/>
        </p:nvSpPr>
        <p:spPr>
          <a:xfrm>
            <a:off x="2410969" y="1336142"/>
            <a:ext cx="484632" cy="3104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Βέλος: Διάσημα 5">
            <a:extLst>
              <a:ext uri="{FF2B5EF4-FFF2-40B4-BE49-F238E27FC236}">
                <a16:creationId xmlns:a16="http://schemas.microsoft.com/office/drawing/2014/main" id="{A6F61B85-4A28-407C-99FF-68797053CA72}"/>
              </a:ext>
            </a:extLst>
          </p:cNvPr>
          <p:cNvSpPr/>
          <p:nvPr/>
        </p:nvSpPr>
        <p:spPr>
          <a:xfrm>
            <a:off x="4928881" y="1813220"/>
            <a:ext cx="484632" cy="3104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Βέλος: Διάσημα 6">
            <a:extLst>
              <a:ext uri="{FF2B5EF4-FFF2-40B4-BE49-F238E27FC236}">
                <a16:creationId xmlns:a16="http://schemas.microsoft.com/office/drawing/2014/main" id="{DA7D0045-31C2-4A7A-AADC-1731AE26D056}"/>
              </a:ext>
            </a:extLst>
          </p:cNvPr>
          <p:cNvSpPr/>
          <p:nvPr/>
        </p:nvSpPr>
        <p:spPr>
          <a:xfrm rot="5400000">
            <a:off x="5319820" y="2475829"/>
            <a:ext cx="484632" cy="893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 name="Θέση αριθμού διαφάνειας 1">
            <a:extLst>
              <a:ext uri="{FF2B5EF4-FFF2-40B4-BE49-F238E27FC236}">
                <a16:creationId xmlns:a16="http://schemas.microsoft.com/office/drawing/2014/main" id="{59E8E4BF-2063-43DA-BC8E-F73B1E6B956F}"/>
              </a:ext>
            </a:extLst>
          </p:cNvPr>
          <p:cNvSpPr>
            <a:spLocks noGrp="1"/>
          </p:cNvSpPr>
          <p:nvPr>
            <p:ph type="sldNum" sz="quarter" idx="12"/>
          </p:nvPr>
        </p:nvSpPr>
        <p:spPr/>
        <p:txBody>
          <a:bodyPr/>
          <a:lstStyle/>
          <a:p>
            <a:fld id="{DF2147BA-8F16-448F-BC3F-F5ED06962B5D}" type="slidenum">
              <a:rPr lang="el-GR" smtClean="0"/>
              <a:t>25</a:t>
            </a:fld>
            <a:endParaRPr lang="el-GR"/>
          </a:p>
        </p:txBody>
      </p:sp>
    </p:spTree>
    <p:extLst>
      <p:ext uri="{BB962C8B-B14F-4D97-AF65-F5344CB8AC3E}">
        <p14:creationId xmlns:p14="http://schemas.microsoft.com/office/powerpoint/2010/main" val="1610694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FD3110-889E-465E-BB15-8BCBC4B4AED1}"/>
              </a:ext>
            </a:extLst>
          </p:cNvPr>
          <p:cNvSpPr>
            <a:spLocks noGrp="1"/>
          </p:cNvSpPr>
          <p:nvPr>
            <p:ph type="title"/>
          </p:nvPr>
        </p:nvSpPr>
        <p:spPr>
          <a:xfrm>
            <a:off x="838200" y="365125"/>
            <a:ext cx="10515600" cy="683499"/>
          </a:xfrm>
        </p:spPr>
        <p:txBody>
          <a:bodyPr>
            <a:normAutofit fontScale="90000"/>
          </a:bodyPr>
          <a:lstStyle/>
          <a:p>
            <a:r>
              <a:rPr lang="en-US" dirty="0"/>
              <a:t>Must-do’s of HL teaching</a:t>
            </a:r>
            <a:endParaRPr lang="el-GR" dirty="0"/>
          </a:p>
        </p:txBody>
      </p:sp>
      <p:sp>
        <p:nvSpPr>
          <p:cNvPr id="3" name="Θέση περιεχομένου 2">
            <a:extLst>
              <a:ext uri="{FF2B5EF4-FFF2-40B4-BE49-F238E27FC236}">
                <a16:creationId xmlns:a16="http://schemas.microsoft.com/office/drawing/2014/main" id="{9BE1913D-8E63-49FA-9AFE-15AA9653A2E1}"/>
              </a:ext>
            </a:extLst>
          </p:cNvPr>
          <p:cNvSpPr>
            <a:spLocks noGrp="1"/>
          </p:cNvSpPr>
          <p:nvPr>
            <p:ph idx="1"/>
          </p:nvPr>
        </p:nvSpPr>
        <p:spPr>
          <a:xfrm>
            <a:off x="369116" y="1241571"/>
            <a:ext cx="11576807" cy="4935392"/>
          </a:xfrm>
        </p:spPr>
        <p:txBody>
          <a:bodyPr>
            <a:normAutofit fontScale="92500"/>
          </a:bodyPr>
          <a:lstStyle/>
          <a:p>
            <a:pPr>
              <a:lnSpc>
                <a:spcPct val="110000"/>
              </a:lnSpc>
              <a:spcBef>
                <a:spcPts val="0"/>
              </a:spcBef>
            </a:pPr>
            <a:r>
              <a:rPr lang="en-US" dirty="0"/>
              <a:t>Address the </a:t>
            </a:r>
            <a:r>
              <a:rPr lang="en-US" dirty="0">
                <a:solidFill>
                  <a:srgbClr val="FF0000"/>
                </a:solidFill>
              </a:rPr>
              <a:t>linguistic needs </a:t>
            </a:r>
            <a:r>
              <a:rPr lang="en-US" dirty="0"/>
              <a:t>of HL learners using the From-to principles, Macro-based teaching, and targeted grammar instruction (</a:t>
            </a:r>
            <a:r>
              <a:rPr lang="el-GR" dirty="0">
                <a:solidFill>
                  <a:srgbClr val="00B050"/>
                </a:solidFill>
              </a:rPr>
              <a:t>γλωσσικές ανάγκες</a:t>
            </a:r>
            <a:r>
              <a:rPr lang="el-GR" dirty="0"/>
              <a:t>)</a:t>
            </a:r>
            <a:endParaRPr lang="en-US" dirty="0"/>
          </a:p>
          <a:p>
            <a:pPr marL="0" indent="0">
              <a:lnSpc>
                <a:spcPct val="110000"/>
              </a:lnSpc>
              <a:spcBef>
                <a:spcPts val="0"/>
              </a:spcBef>
              <a:buNone/>
            </a:pPr>
            <a:r>
              <a:rPr lang="en-US" dirty="0"/>
              <a:t>• Address the </a:t>
            </a:r>
            <a:r>
              <a:rPr lang="en-US" dirty="0">
                <a:solidFill>
                  <a:srgbClr val="FF0000"/>
                </a:solidFill>
              </a:rPr>
              <a:t>social and emotional needs </a:t>
            </a:r>
            <a:r>
              <a:rPr lang="en-US" dirty="0"/>
              <a:t>of HL learners in developmentally</a:t>
            </a:r>
            <a:endParaRPr lang="el-GR" dirty="0"/>
          </a:p>
          <a:p>
            <a:pPr marL="0" indent="0">
              <a:lnSpc>
                <a:spcPct val="110000"/>
              </a:lnSpc>
              <a:spcBef>
                <a:spcPts val="0"/>
              </a:spcBef>
              <a:buNone/>
            </a:pPr>
            <a:r>
              <a:rPr lang="en-US" dirty="0"/>
              <a:t>appropriate ways</a:t>
            </a:r>
            <a:r>
              <a:rPr lang="el-GR" dirty="0"/>
              <a:t> (</a:t>
            </a:r>
            <a:r>
              <a:rPr lang="el-GR" dirty="0">
                <a:solidFill>
                  <a:srgbClr val="00B050"/>
                </a:solidFill>
              </a:rPr>
              <a:t>κοινωνικές και συναισθηματικές ανάγκες</a:t>
            </a:r>
            <a:r>
              <a:rPr lang="el-GR" dirty="0"/>
              <a:t>) </a:t>
            </a:r>
            <a:endParaRPr lang="en-US" dirty="0"/>
          </a:p>
          <a:p>
            <a:pPr marL="0" indent="0">
              <a:lnSpc>
                <a:spcPct val="110000"/>
              </a:lnSpc>
              <a:spcBef>
                <a:spcPts val="0"/>
              </a:spcBef>
              <a:buNone/>
            </a:pPr>
            <a:r>
              <a:rPr lang="en-US" dirty="0"/>
              <a:t>• Respond to individual variation</a:t>
            </a:r>
            <a:r>
              <a:rPr lang="el-GR" dirty="0"/>
              <a:t> (ατομικές διάφορες) </a:t>
            </a:r>
            <a:endParaRPr lang="en-US" dirty="0"/>
          </a:p>
          <a:p>
            <a:pPr>
              <a:lnSpc>
                <a:spcPct val="110000"/>
              </a:lnSpc>
              <a:spcBef>
                <a:spcPts val="0"/>
              </a:spcBef>
            </a:pPr>
            <a:r>
              <a:rPr lang="en-US" dirty="0"/>
              <a:t>Overarching </a:t>
            </a:r>
            <a:r>
              <a:rPr lang="en-US" dirty="0">
                <a:solidFill>
                  <a:srgbClr val="FF0000"/>
                </a:solidFill>
              </a:rPr>
              <a:t>linguistic goal</a:t>
            </a:r>
            <a:r>
              <a:rPr lang="en-US" dirty="0"/>
              <a:t>:</a:t>
            </a:r>
          </a:p>
          <a:p>
            <a:pPr>
              <a:lnSpc>
                <a:spcPct val="110000"/>
              </a:lnSpc>
              <a:spcBef>
                <a:spcPts val="0"/>
              </a:spcBef>
            </a:pPr>
            <a:r>
              <a:rPr lang="en-US" dirty="0"/>
              <a:t>Expand broad-based proficiency</a:t>
            </a:r>
            <a:r>
              <a:rPr lang="el-GR" dirty="0"/>
              <a:t> (</a:t>
            </a:r>
            <a:r>
              <a:rPr lang="el-GR" dirty="0">
                <a:solidFill>
                  <a:srgbClr val="00B050"/>
                </a:solidFill>
              </a:rPr>
              <a:t>γενική ελληνομάθεια</a:t>
            </a:r>
            <a:r>
              <a:rPr lang="el-GR" dirty="0"/>
              <a:t>) </a:t>
            </a:r>
            <a:endParaRPr lang="en-US" dirty="0"/>
          </a:p>
          <a:p>
            <a:pPr>
              <a:lnSpc>
                <a:spcPct val="110000"/>
              </a:lnSpc>
              <a:spcBef>
                <a:spcPts val="0"/>
              </a:spcBef>
            </a:pPr>
            <a:r>
              <a:rPr lang="en-US" dirty="0"/>
              <a:t>Overarching </a:t>
            </a:r>
            <a:r>
              <a:rPr lang="en-US" dirty="0">
                <a:solidFill>
                  <a:srgbClr val="FF0000"/>
                </a:solidFill>
              </a:rPr>
              <a:t>socio-affective goal</a:t>
            </a:r>
            <a:r>
              <a:rPr lang="en-US" dirty="0"/>
              <a:t>:</a:t>
            </a:r>
          </a:p>
          <a:p>
            <a:pPr>
              <a:lnSpc>
                <a:spcPct val="110000"/>
              </a:lnSpc>
              <a:spcBef>
                <a:spcPts val="0"/>
              </a:spcBef>
            </a:pPr>
            <a:r>
              <a:rPr lang="en-US" dirty="0"/>
              <a:t>Design curricula with HL learners’ motivations, goals, and life experiences in mind</a:t>
            </a:r>
          </a:p>
          <a:p>
            <a:pPr>
              <a:lnSpc>
                <a:spcPct val="110000"/>
              </a:lnSpc>
              <a:spcBef>
                <a:spcPts val="0"/>
              </a:spcBef>
            </a:pPr>
            <a:r>
              <a:rPr lang="en-US" dirty="0"/>
              <a:t>Start with the learner, not the curriculum</a:t>
            </a:r>
            <a:endParaRPr lang="el-GR" dirty="0"/>
          </a:p>
        </p:txBody>
      </p:sp>
      <p:sp>
        <p:nvSpPr>
          <p:cNvPr id="4" name="Θέση αριθμού διαφάνειας 3">
            <a:extLst>
              <a:ext uri="{FF2B5EF4-FFF2-40B4-BE49-F238E27FC236}">
                <a16:creationId xmlns:a16="http://schemas.microsoft.com/office/drawing/2014/main" id="{7A98F747-6FC0-4DE4-AB27-0C7666B0E063}"/>
              </a:ext>
            </a:extLst>
          </p:cNvPr>
          <p:cNvSpPr>
            <a:spLocks noGrp="1"/>
          </p:cNvSpPr>
          <p:nvPr>
            <p:ph type="sldNum" sz="quarter" idx="12"/>
          </p:nvPr>
        </p:nvSpPr>
        <p:spPr/>
        <p:txBody>
          <a:bodyPr/>
          <a:lstStyle/>
          <a:p>
            <a:fld id="{DF2147BA-8F16-448F-BC3F-F5ED06962B5D}" type="slidenum">
              <a:rPr lang="el-GR" smtClean="0"/>
              <a:t>26</a:t>
            </a:fld>
            <a:endParaRPr lang="el-GR"/>
          </a:p>
        </p:txBody>
      </p:sp>
    </p:spTree>
    <p:extLst>
      <p:ext uri="{BB962C8B-B14F-4D97-AF65-F5344CB8AC3E}">
        <p14:creationId xmlns:p14="http://schemas.microsoft.com/office/powerpoint/2010/main" val="387533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EB7E2-F2C4-41EC-8B7C-C700EC0C8D26}"/>
              </a:ext>
            </a:extLst>
          </p:cNvPr>
          <p:cNvSpPr>
            <a:spLocks noGrp="1"/>
          </p:cNvSpPr>
          <p:nvPr>
            <p:ph idx="1"/>
          </p:nvPr>
        </p:nvSpPr>
        <p:spPr>
          <a:xfrm>
            <a:off x="838200" y="734291"/>
            <a:ext cx="10515599" cy="5442672"/>
          </a:xfrm>
        </p:spPr>
        <p:txBody>
          <a:bodyPr>
            <a:normAutofit fontScale="92500" lnSpcReduction="20000"/>
          </a:bodyPr>
          <a:lstStyle/>
          <a:p>
            <a:pPr>
              <a:lnSpc>
                <a:spcPct val="110000"/>
              </a:lnSpc>
              <a:spcBef>
                <a:spcPts val="0"/>
              </a:spcBef>
            </a:pPr>
            <a:r>
              <a:rPr lang="el-GR" sz="3000" dirty="0"/>
              <a:t>Μελέτες που έγιναν επάνω στη </a:t>
            </a:r>
            <a:r>
              <a:rPr lang="el-GR" sz="3000" dirty="0">
                <a:solidFill>
                  <a:srgbClr val="FF0000"/>
                </a:solidFill>
              </a:rPr>
              <a:t>μεταγλωσσική επίγνωση </a:t>
            </a:r>
            <a:r>
              <a:rPr lang="el-GR" sz="3000" dirty="0"/>
              <a:t>των δίγλωσσων/πολύγλωσσων, έδειξαν ότι χρησιμοποιώντας μεθόδους διδασκαλίας που επιτρέπουν την επαφή και τη συνεργασία ανάμεσα στις γλώσσες μπορούμε να έχουμε πολλά θετικά αποτελέσματα</a:t>
            </a:r>
            <a:r>
              <a:rPr lang="en-US" sz="3000" dirty="0"/>
              <a:t> (Clyne 2003</a:t>
            </a:r>
            <a:r>
              <a:rPr lang="el-GR" sz="3000" dirty="0"/>
              <a:t>,</a:t>
            </a:r>
            <a:r>
              <a:rPr lang="en-US" sz="3000" dirty="0"/>
              <a:t> Cummins 2001</a:t>
            </a:r>
            <a:r>
              <a:rPr lang="el-GR" sz="3000" dirty="0"/>
              <a:t>,</a:t>
            </a:r>
            <a:r>
              <a:rPr lang="en-US" sz="3000" dirty="0"/>
              <a:t> </a:t>
            </a:r>
            <a:r>
              <a:rPr lang="en-US" sz="3000" dirty="0" err="1"/>
              <a:t>Jessner</a:t>
            </a:r>
            <a:r>
              <a:rPr lang="en-US" sz="3000" dirty="0"/>
              <a:t> 1999</a:t>
            </a:r>
            <a:r>
              <a:rPr lang="el-GR" sz="3000" dirty="0"/>
              <a:t>,</a:t>
            </a:r>
            <a:r>
              <a:rPr lang="en-US" sz="3000" dirty="0"/>
              <a:t> ´O </a:t>
            </a:r>
            <a:r>
              <a:rPr lang="en-US" sz="3000" dirty="0" err="1"/>
              <a:t>Laoire</a:t>
            </a:r>
            <a:r>
              <a:rPr lang="en-US" sz="3000" dirty="0"/>
              <a:t> 2004</a:t>
            </a:r>
            <a:r>
              <a:rPr lang="el-GR" sz="3000" dirty="0"/>
              <a:t>,</a:t>
            </a:r>
            <a:r>
              <a:rPr lang="en-US" sz="3000" dirty="0"/>
              <a:t> </a:t>
            </a:r>
            <a:r>
              <a:rPr lang="en-US" sz="3000" dirty="0" err="1"/>
              <a:t>Yelland</a:t>
            </a:r>
            <a:r>
              <a:rPr lang="en-US" sz="3000" dirty="0"/>
              <a:t>, et al., 1993)</a:t>
            </a:r>
            <a:r>
              <a:rPr lang="el-GR" sz="3000" dirty="0"/>
              <a:t>.</a:t>
            </a:r>
          </a:p>
          <a:p>
            <a:pPr>
              <a:lnSpc>
                <a:spcPct val="110000"/>
              </a:lnSpc>
              <a:spcBef>
                <a:spcPts val="0"/>
              </a:spcBef>
            </a:pPr>
            <a:r>
              <a:rPr lang="el-GR" sz="3000" dirty="0"/>
              <a:t>Είναι δυνατόν, οι εμπειρίες που αποκομίζει ο μαθητής όταν μαθαίνει κάποιες γλώσσες να ενισχύσουν την γλωσσική του επίγνωση, αφού όμως πρώτα έχουν διαμορφωθεί οι ανάλογες συνδέσεις ανάμεσα στις γλώσσες αυτές</a:t>
            </a:r>
            <a:r>
              <a:rPr lang="en-US" sz="3000" dirty="0"/>
              <a:t> </a:t>
            </a:r>
            <a:r>
              <a:rPr lang="el-GR" sz="3000" dirty="0"/>
              <a:t>(</a:t>
            </a:r>
            <a:r>
              <a:rPr lang="en-US" sz="3000" dirty="0"/>
              <a:t>McCarthy 1997)</a:t>
            </a:r>
            <a:r>
              <a:rPr lang="el-GR" sz="3000" dirty="0"/>
              <a:t>.</a:t>
            </a:r>
          </a:p>
          <a:p>
            <a:pPr>
              <a:lnSpc>
                <a:spcPct val="110000"/>
              </a:lnSpc>
              <a:spcBef>
                <a:spcPts val="0"/>
              </a:spcBef>
            </a:pPr>
            <a:r>
              <a:rPr lang="el-GR" sz="3000" dirty="0"/>
              <a:t>Για να μπορεί να γίνει αυτό, η ανάπτυξη των αναλυτικών προγραμμάτων πρέπει να γίνεται μέσα από μία </a:t>
            </a:r>
            <a:r>
              <a:rPr lang="el-GR" sz="3000" u="sng" dirty="0">
                <a:solidFill>
                  <a:srgbClr val="FF0000"/>
                </a:solidFill>
              </a:rPr>
              <a:t>διαθεματική προσέγγιση (</a:t>
            </a:r>
            <a:r>
              <a:rPr lang="en-US" sz="3000" u="sng" dirty="0">
                <a:solidFill>
                  <a:srgbClr val="FF0000"/>
                </a:solidFill>
              </a:rPr>
              <a:t>cross-curricular approach)</a:t>
            </a:r>
            <a:r>
              <a:rPr lang="el-GR" sz="3000" dirty="0"/>
              <a:t>.</a:t>
            </a:r>
            <a:endParaRPr lang="en-US" sz="3000" dirty="0"/>
          </a:p>
          <a:p>
            <a:endParaRPr lang="en-US" dirty="0"/>
          </a:p>
        </p:txBody>
      </p:sp>
      <p:sp>
        <p:nvSpPr>
          <p:cNvPr id="2" name="Slide Number Placeholder 1">
            <a:extLst>
              <a:ext uri="{FF2B5EF4-FFF2-40B4-BE49-F238E27FC236}">
                <a16:creationId xmlns:a16="http://schemas.microsoft.com/office/drawing/2014/main" id="{5B785BD6-D35A-473B-ABAC-FB6360263001}"/>
              </a:ext>
            </a:extLst>
          </p:cNvPr>
          <p:cNvSpPr>
            <a:spLocks noGrp="1"/>
          </p:cNvSpPr>
          <p:nvPr>
            <p:ph type="sldNum" sz="quarter" idx="12"/>
          </p:nvPr>
        </p:nvSpPr>
        <p:spPr/>
        <p:txBody>
          <a:bodyPr/>
          <a:lstStyle/>
          <a:p>
            <a:fld id="{E5B40687-A47C-4D4A-BBD2-73B8421B8391}" type="slidenum">
              <a:rPr lang="en-US" smtClean="0"/>
              <a:t>27</a:t>
            </a:fld>
            <a:endParaRPr lang="en-US"/>
          </a:p>
        </p:txBody>
      </p:sp>
    </p:spTree>
    <p:extLst>
      <p:ext uri="{BB962C8B-B14F-4D97-AF65-F5344CB8AC3E}">
        <p14:creationId xmlns:p14="http://schemas.microsoft.com/office/powerpoint/2010/main" val="1932092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2D5E1-973B-43A6-A417-5D9514FB0B2C}"/>
              </a:ext>
            </a:extLst>
          </p:cNvPr>
          <p:cNvSpPr>
            <a:spLocks noGrp="1"/>
          </p:cNvSpPr>
          <p:nvPr>
            <p:ph idx="1"/>
          </p:nvPr>
        </p:nvSpPr>
        <p:spPr>
          <a:xfrm>
            <a:off x="838200" y="526474"/>
            <a:ext cx="7045036" cy="5650490"/>
          </a:xfrm>
        </p:spPr>
        <p:txBody>
          <a:bodyPr>
            <a:normAutofit lnSpcReduction="10000"/>
          </a:bodyPr>
          <a:lstStyle/>
          <a:p>
            <a:r>
              <a:rPr lang="el-GR" sz="3600" dirty="0"/>
              <a:t>Η πρόταση λοιπόν είναι να συνεργάζονται μεταξύ τους οι δάσκαλοι της Γ1 με τους δάσκαλους των άλλων γλωσσών (και άλλων γνωστικών αντικειμένων), κάτι που θα βοηθήσει τη διαθεματική αυτή συνεργασία, μέσα από την οποία θα αναπτυχθούν οι </a:t>
            </a:r>
            <a:r>
              <a:rPr lang="el-GR" sz="3600" dirty="0">
                <a:solidFill>
                  <a:schemeClr val="accent5">
                    <a:lumMod val="75000"/>
                  </a:schemeClr>
                </a:solidFill>
              </a:rPr>
              <a:t>στρατηγικές εκμάθησης γλωσσών</a:t>
            </a:r>
            <a:r>
              <a:rPr lang="el-GR" sz="3600" dirty="0"/>
              <a:t> και ο </a:t>
            </a:r>
            <a:r>
              <a:rPr lang="el-GR" sz="3600" dirty="0">
                <a:solidFill>
                  <a:srgbClr val="FF0000"/>
                </a:solidFill>
              </a:rPr>
              <a:t>γραμματισμός</a:t>
            </a:r>
            <a:r>
              <a:rPr lang="en-US" dirty="0"/>
              <a:t> </a:t>
            </a:r>
            <a:r>
              <a:rPr lang="el-GR" sz="3600" dirty="0"/>
              <a:t>(</a:t>
            </a:r>
            <a:r>
              <a:rPr lang="en-US" sz="3600" dirty="0"/>
              <a:t>Harris </a:t>
            </a:r>
            <a:r>
              <a:rPr lang="el-GR" sz="3600" dirty="0"/>
              <a:t>&amp; </a:t>
            </a:r>
            <a:r>
              <a:rPr lang="en-US" sz="3600" dirty="0"/>
              <a:t>Grenfell 2004)</a:t>
            </a:r>
            <a:r>
              <a:rPr lang="el-GR" sz="3600" dirty="0"/>
              <a:t>.</a:t>
            </a:r>
            <a:endParaRPr lang="en-US" dirty="0"/>
          </a:p>
        </p:txBody>
      </p:sp>
      <p:sp>
        <p:nvSpPr>
          <p:cNvPr id="2" name="Slide Number Placeholder 1">
            <a:extLst>
              <a:ext uri="{FF2B5EF4-FFF2-40B4-BE49-F238E27FC236}">
                <a16:creationId xmlns:a16="http://schemas.microsoft.com/office/drawing/2014/main" id="{640A3CB0-41E6-4BD2-87F1-1A65C47AD710}"/>
              </a:ext>
            </a:extLst>
          </p:cNvPr>
          <p:cNvSpPr>
            <a:spLocks noGrp="1"/>
          </p:cNvSpPr>
          <p:nvPr>
            <p:ph type="sldNum" sz="quarter" idx="12"/>
          </p:nvPr>
        </p:nvSpPr>
        <p:spPr/>
        <p:txBody>
          <a:bodyPr/>
          <a:lstStyle/>
          <a:p>
            <a:fld id="{E5B40687-A47C-4D4A-BBD2-73B8421B8391}" type="slidenum">
              <a:rPr lang="en-US" smtClean="0"/>
              <a:t>28</a:t>
            </a:fld>
            <a:endParaRPr lang="en-US"/>
          </a:p>
        </p:txBody>
      </p:sp>
      <p:pic>
        <p:nvPicPr>
          <p:cNvPr id="4" name="Picture 3">
            <a:extLst>
              <a:ext uri="{FF2B5EF4-FFF2-40B4-BE49-F238E27FC236}">
                <a16:creationId xmlns:a16="http://schemas.microsoft.com/office/drawing/2014/main" id="{A02BD68B-CC94-410B-9EC2-19FF1762F6A8}"/>
              </a:ext>
            </a:extLst>
          </p:cNvPr>
          <p:cNvPicPr>
            <a:picLocks noChangeAspect="1"/>
          </p:cNvPicPr>
          <p:nvPr/>
        </p:nvPicPr>
        <p:blipFill>
          <a:blip r:embed="rId2"/>
          <a:stretch>
            <a:fillRect/>
          </a:stretch>
        </p:blipFill>
        <p:spPr>
          <a:xfrm>
            <a:off x="7675416" y="1967345"/>
            <a:ext cx="4145973" cy="3061855"/>
          </a:xfrm>
          <a:prstGeom prst="rect">
            <a:avLst/>
          </a:prstGeom>
        </p:spPr>
      </p:pic>
    </p:spTree>
    <p:extLst>
      <p:ext uri="{BB962C8B-B14F-4D97-AF65-F5344CB8AC3E}">
        <p14:creationId xmlns:p14="http://schemas.microsoft.com/office/powerpoint/2010/main" val="311872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40FCAC-C672-4AAB-8F88-D0E3DDD69DAB}"/>
              </a:ext>
            </a:extLst>
          </p:cNvPr>
          <p:cNvSpPr>
            <a:spLocks noGrp="1"/>
          </p:cNvSpPr>
          <p:nvPr>
            <p:ph idx="1"/>
          </p:nvPr>
        </p:nvSpPr>
        <p:spPr>
          <a:xfrm>
            <a:off x="838200" y="874643"/>
            <a:ext cx="10515600" cy="5302320"/>
          </a:xfrm>
        </p:spPr>
        <p:txBody>
          <a:bodyPr>
            <a:normAutofit/>
          </a:bodyPr>
          <a:lstStyle/>
          <a:p>
            <a:r>
              <a:rPr lang="el-GR" sz="3200" dirty="0"/>
              <a:t>Μια νέα προσέγγιση κάνει χρήση της </a:t>
            </a:r>
            <a:r>
              <a:rPr lang="el-GR" sz="3200" dirty="0">
                <a:solidFill>
                  <a:srgbClr val="FF0000"/>
                </a:solidFill>
              </a:rPr>
              <a:t>συγκριτικής ανάλυσης </a:t>
            </a:r>
            <a:r>
              <a:rPr lang="el-GR" sz="3200" dirty="0"/>
              <a:t>και της </a:t>
            </a:r>
            <a:r>
              <a:rPr lang="el-GR" sz="3200" dirty="0">
                <a:solidFill>
                  <a:srgbClr val="FF0000"/>
                </a:solidFill>
              </a:rPr>
              <a:t>μετάφρασης</a:t>
            </a:r>
            <a:r>
              <a:rPr lang="el-GR" sz="3200" dirty="0"/>
              <a:t> με σκοπό τη διαμόρφωση της γλωσσικής επίγνωσης</a:t>
            </a:r>
            <a:r>
              <a:rPr lang="en-US" dirty="0"/>
              <a:t> </a:t>
            </a:r>
            <a:r>
              <a:rPr lang="el-GR" sz="3200" dirty="0"/>
              <a:t>(</a:t>
            </a:r>
            <a:r>
              <a:rPr lang="en-US" sz="3200" dirty="0"/>
              <a:t>James 1996</a:t>
            </a:r>
            <a:r>
              <a:rPr lang="el-GR" sz="3200" dirty="0"/>
              <a:t>,</a:t>
            </a:r>
            <a:r>
              <a:rPr lang="en-US" sz="3200" dirty="0"/>
              <a:t> </a:t>
            </a:r>
            <a:r>
              <a:rPr lang="en-US" sz="3200" dirty="0" err="1"/>
              <a:t>Kupferberg</a:t>
            </a:r>
            <a:r>
              <a:rPr lang="en-US" sz="3200" dirty="0"/>
              <a:t> &amp; </a:t>
            </a:r>
            <a:r>
              <a:rPr lang="en-US" sz="3200" dirty="0" err="1"/>
              <a:t>Olshtain</a:t>
            </a:r>
            <a:r>
              <a:rPr lang="el-GR" sz="3200" dirty="0"/>
              <a:t> </a:t>
            </a:r>
            <a:r>
              <a:rPr lang="en-US" sz="3200" dirty="0"/>
              <a:t>1996).</a:t>
            </a:r>
            <a:endParaRPr lang="el-GR" sz="3200" dirty="0"/>
          </a:p>
          <a:p>
            <a:r>
              <a:rPr lang="el-GR" sz="3200" dirty="0"/>
              <a:t>Σύμφωνα με τον Cummins (2007), η νοητική γνώση της Γ1 και της Γ2 (ή και οποιασδήποτε άλλης γλώσσας) είναι αλληλεξαρτώμενες. Έτσι, οι έννοιες και το ακαδημαϊκό περιεχόμενο μεταφέρονται από τη μία γλώσσα στην άλλη.</a:t>
            </a:r>
            <a:endParaRPr lang="en-US" dirty="0"/>
          </a:p>
        </p:txBody>
      </p:sp>
      <p:sp>
        <p:nvSpPr>
          <p:cNvPr id="2" name="Slide Number Placeholder 1">
            <a:extLst>
              <a:ext uri="{FF2B5EF4-FFF2-40B4-BE49-F238E27FC236}">
                <a16:creationId xmlns:a16="http://schemas.microsoft.com/office/drawing/2014/main" id="{AD59FB69-1116-45ED-8EE9-FFF78C0A385D}"/>
              </a:ext>
            </a:extLst>
          </p:cNvPr>
          <p:cNvSpPr>
            <a:spLocks noGrp="1"/>
          </p:cNvSpPr>
          <p:nvPr>
            <p:ph type="sldNum" sz="quarter" idx="12"/>
          </p:nvPr>
        </p:nvSpPr>
        <p:spPr/>
        <p:txBody>
          <a:bodyPr/>
          <a:lstStyle/>
          <a:p>
            <a:fld id="{E5B40687-A47C-4D4A-BBD2-73B8421B8391}" type="slidenum">
              <a:rPr lang="en-US" smtClean="0"/>
              <a:t>29</a:t>
            </a:fld>
            <a:endParaRPr lang="en-US"/>
          </a:p>
        </p:txBody>
      </p:sp>
    </p:spTree>
    <p:extLst>
      <p:ext uri="{BB962C8B-B14F-4D97-AF65-F5344CB8AC3E}">
        <p14:creationId xmlns:p14="http://schemas.microsoft.com/office/powerpoint/2010/main" val="178281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4A8BF7-AD80-4E4B-BC97-7C9D5907B32D}"/>
              </a:ext>
            </a:extLst>
          </p:cNvPr>
          <p:cNvSpPr>
            <a:spLocks noGrp="1"/>
          </p:cNvSpPr>
          <p:nvPr>
            <p:ph type="title"/>
          </p:nvPr>
        </p:nvSpPr>
        <p:spPr>
          <a:xfrm>
            <a:off x="838200" y="365125"/>
            <a:ext cx="10515600" cy="985503"/>
          </a:xfrm>
        </p:spPr>
        <p:txBody>
          <a:bodyPr/>
          <a:lstStyle/>
          <a:p>
            <a:r>
              <a:rPr lang="el-GR" dirty="0"/>
              <a:t>Τι θα συζητήσουμε… </a:t>
            </a:r>
          </a:p>
        </p:txBody>
      </p:sp>
      <p:sp>
        <p:nvSpPr>
          <p:cNvPr id="3" name="Θέση περιεχομένου 2">
            <a:extLst>
              <a:ext uri="{FF2B5EF4-FFF2-40B4-BE49-F238E27FC236}">
                <a16:creationId xmlns:a16="http://schemas.microsoft.com/office/drawing/2014/main" id="{10F0FB8F-F0CC-4565-96DC-2911101F8461}"/>
              </a:ext>
            </a:extLst>
          </p:cNvPr>
          <p:cNvSpPr>
            <a:spLocks noGrp="1"/>
          </p:cNvSpPr>
          <p:nvPr>
            <p:ph idx="1"/>
          </p:nvPr>
        </p:nvSpPr>
        <p:spPr>
          <a:xfrm>
            <a:off x="838200" y="2105637"/>
            <a:ext cx="10515600" cy="4037770"/>
          </a:xfrm>
        </p:spPr>
        <p:txBody>
          <a:bodyPr/>
          <a:lstStyle/>
          <a:p>
            <a:pPr>
              <a:lnSpc>
                <a:spcPct val="100000"/>
              </a:lnSpc>
              <a:spcBef>
                <a:spcPts val="0"/>
              </a:spcBef>
            </a:pPr>
            <a:r>
              <a:rPr lang="el-GR" dirty="0"/>
              <a:t>Κανόνας της διπλής </a:t>
            </a:r>
            <a:r>
              <a:rPr lang="el-GR" dirty="0" err="1"/>
              <a:t>μονογλωσσίας</a:t>
            </a:r>
            <a:r>
              <a:rPr lang="el-GR" dirty="0"/>
              <a:t> (</a:t>
            </a:r>
            <a:r>
              <a:rPr lang="el-GR" dirty="0">
                <a:solidFill>
                  <a:srgbClr val="7030A0"/>
                </a:solidFill>
              </a:rPr>
              <a:t>double </a:t>
            </a:r>
            <a:r>
              <a:rPr lang="el-GR" dirty="0" err="1">
                <a:solidFill>
                  <a:srgbClr val="7030A0"/>
                </a:solidFill>
              </a:rPr>
              <a:t>monolingual</a:t>
            </a:r>
            <a:r>
              <a:rPr lang="en-US" dirty="0">
                <a:solidFill>
                  <a:srgbClr val="7030A0"/>
                </a:solidFill>
              </a:rPr>
              <a:t>ism</a:t>
            </a:r>
            <a:r>
              <a:rPr lang="el-GR" dirty="0">
                <a:solidFill>
                  <a:srgbClr val="7030A0"/>
                </a:solidFill>
              </a:rPr>
              <a:t> </a:t>
            </a:r>
            <a:r>
              <a:rPr lang="el-GR" dirty="0" err="1">
                <a:solidFill>
                  <a:srgbClr val="7030A0"/>
                </a:solidFill>
              </a:rPr>
              <a:t>norm</a:t>
            </a:r>
            <a:r>
              <a:rPr lang="el-GR" dirty="0"/>
              <a:t>). </a:t>
            </a:r>
            <a:endParaRPr lang="en-US" dirty="0"/>
          </a:p>
          <a:p>
            <a:pPr>
              <a:lnSpc>
                <a:spcPct val="100000"/>
              </a:lnSpc>
              <a:spcBef>
                <a:spcPts val="0"/>
              </a:spcBef>
            </a:pPr>
            <a:r>
              <a:rPr lang="el-GR" dirty="0"/>
              <a:t>Μοντέλο του παγόβουνου</a:t>
            </a:r>
            <a:r>
              <a:rPr lang="en-US" dirty="0"/>
              <a:t> (</a:t>
            </a:r>
            <a:r>
              <a:rPr lang="en-US" dirty="0">
                <a:solidFill>
                  <a:srgbClr val="7030A0"/>
                </a:solidFill>
              </a:rPr>
              <a:t>the iceberg analogy</a:t>
            </a:r>
            <a:r>
              <a:rPr lang="en-US" dirty="0"/>
              <a:t>)</a:t>
            </a:r>
          </a:p>
          <a:p>
            <a:pPr>
              <a:lnSpc>
                <a:spcPct val="100000"/>
              </a:lnSpc>
              <a:spcBef>
                <a:spcPts val="0"/>
              </a:spcBef>
            </a:pPr>
            <a:r>
              <a:rPr lang="el-GR" dirty="0"/>
              <a:t>Υπόθεση Οριακών Επιπέδων</a:t>
            </a:r>
            <a:r>
              <a:rPr lang="en-US" dirty="0"/>
              <a:t> (</a:t>
            </a:r>
            <a:r>
              <a:rPr lang="en-US" dirty="0">
                <a:solidFill>
                  <a:srgbClr val="7030A0"/>
                </a:solidFill>
              </a:rPr>
              <a:t>the threshold hypothesis</a:t>
            </a:r>
            <a:r>
              <a:rPr lang="en-US" dirty="0"/>
              <a:t>) </a:t>
            </a:r>
          </a:p>
          <a:p>
            <a:pPr>
              <a:lnSpc>
                <a:spcPct val="100000"/>
              </a:lnSpc>
              <a:spcBef>
                <a:spcPts val="0"/>
              </a:spcBef>
            </a:pPr>
            <a:r>
              <a:rPr lang="el-GR" dirty="0"/>
              <a:t>Μοντέλο των αξόνων της επικοινωνιακής επάρκειας</a:t>
            </a:r>
            <a:r>
              <a:rPr lang="en-US" dirty="0"/>
              <a:t> (</a:t>
            </a:r>
            <a:r>
              <a:rPr lang="en-US" dirty="0">
                <a:solidFill>
                  <a:srgbClr val="7030A0"/>
                </a:solidFill>
              </a:rPr>
              <a:t>four quadrants model</a:t>
            </a:r>
            <a:r>
              <a:rPr lang="en-US" dirty="0"/>
              <a:t>) </a:t>
            </a:r>
          </a:p>
          <a:p>
            <a:pPr>
              <a:lnSpc>
                <a:spcPct val="100000"/>
              </a:lnSpc>
              <a:spcBef>
                <a:spcPts val="0"/>
              </a:spcBef>
            </a:pPr>
            <a:r>
              <a:rPr lang="en-US" dirty="0"/>
              <a:t>CLIL (</a:t>
            </a:r>
            <a:r>
              <a:rPr lang="en-US" dirty="0">
                <a:solidFill>
                  <a:srgbClr val="7030A0"/>
                </a:solidFill>
              </a:rPr>
              <a:t>content and language integrated learning</a:t>
            </a:r>
            <a:r>
              <a:rPr lang="en-US" dirty="0"/>
              <a:t>)</a:t>
            </a:r>
          </a:p>
          <a:p>
            <a:pPr>
              <a:lnSpc>
                <a:spcPct val="100000"/>
              </a:lnSpc>
              <a:spcBef>
                <a:spcPts val="0"/>
              </a:spcBef>
            </a:pPr>
            <a:r>
              <a:rPr lang="en-US" dirty="0"/>
              <a:t>TBL (</a:t>
            </a:r>
            <a:r>
              <a:rPr lang="en-US" dirty="0">
                <a:solidFill>
                  <a:srgbClr val="7030A0"/>
                </a:solidFill>
              </a:rPr>
              <a:t>task-based learning</a:t>
            </a:r>
            <a:r>
              <a:rPr lang="en-US" dirty="0"/>
              <a:t>)</a:t>
            </a:r>
          </a:p>
          <a:p>
            <a:pPr marL="0" indent="0">
              <a:buNone/>
            </a:pPr>
            <a:endParaRPr lang="el-GR" dirty="0"/>
          </a:p>
          <a:p>
            <a:endParaRPr lang="el-GR" dirty="0"/>
          </a:p>
        </p:txBody>
      </p:sp>
      <p:sp>
        <p:nvSpPr>
          <p:cNvPr id="4" name="Θέση αριθμού διαφάνειας 3">
            <a:extLst>
              <a:ext uri="{FF2B5EF4-FFF2-40B4-BE49-F238E27FC236}">
                <a16:creationId xmlns:a16="http://schemas.microsoft.com/office/drawing/2014/main" id="{E124C2D5-D0E7-4F1E-8C2B-7CCE56F167C5}"/>
              </a:ext>
            </a:extLst>
          </p:cNvPr>
          <p:cNvSpPr>
            <a:spLocks noGrp="1"/>
          </p:cNvSpPr>
          <p:nvPr>
            <p:ph type="sldNum" sz="quarter" idx="12"/>
          </p:nvPr>
        </p:nvSpPr>
        <p:spPr/>
        <p:txBody>
          <a:bodyPr/>
          <a:lstStyle/>
          <a:p>
            <a:fld id="{DF2147BA-8F16-448F-BC3F-F5ED06962B5D}" type="slidenum">
              <a:rPr lang="el-GR" smtClean="0"/>
              <a:t>3</a:t>
            </a:fld>
            <a:endParaRPr lang="el-GR"/>
          </a:p>
        </p:txBody>
      </p:sp>
    </p:spTree>
    <p:extLst>
      <p:ext uri="{BB962C8B-B14F-4D97-AF65-F5344CB8AC3E}">
        <p14:creationId xmlns:p14="http://schemas.microsoft.com/office/powerpoint/2010/main" val="304709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7B69F-2257-4793-99A3-317F1A41327B}"/>
              </a:ext>
            </a:extLst>
          </p:cNvPr>
          <p:cNvSpPr>
            <a:spLocks noGrp="1"/>
          </p:cNvSpPr>
          <p:nvPr>
            <p:ph idx="1"/>
          </p:nvPr>
        </p:nvSpPr>
        <p:spPr>
          <a:xfrm>
            <a:off x="838199" y="848139"/>
            <a:ext cx="10259291" cy="5328824"/>
          </a:xfrm>
        </p:spPr>
        <p:txBody>
          <a:bodyPr>
            <a:normAutofit/>
          </a:bodyPr>
          <a:lstStyle/>
          <a:p>
            <a:pPr>
              <a:lnSpc>
                <a:spcPct val="100000"/>
              </a:lnSpc>
              <a:spcBef>
                <a:spcPts val="0"/>
              </a:spcBef>
            </a:pPr>
            <a:r>
              <a:rPr lang="el-GR" sz="3200" dirty="0">
                <a:hlinkClick r:id="rId2"/>
              </a:rPr>
              <a:t>Ούτε η διδασκαλία στη γλώσσα-στόχο (</a:t>
            </a:r>
            <a:r>
              <a:rPr lang="en-US" sz="3200" dirty="0">
                <a:hlinkClick r:id="rId2"/>
              </a:rPr>
              <a:t>The Direct Method</a:t>
            </a:r>
            <a:r>
              <a:rPr lang="el-GR" sz="3200" dirty="0">
                <a:hlinkClick r:id="rId2"/>
              </a:rPr>
              <a:t>) ούτε ο αυστηρός διαχωρισμός ανάμεσα σε δύο γλώσσες (</a:t>
            </a:r>
            <a:r>
              <a:rPr lang="en-US" sz="3200" dirty="0">
                <a:hlinkClick r:id="rId2"/>
              </a:rPr>
              <a:t>The Two Solitudes</a:t>
            </a:r>
            <a:r>
              <a:rPr lang="el-GR" sz="3200" dirty="0">
                <a:hlinkClick r:id="rId2"/>
              </a:rPr>
              <a:t>) σε ένα πρόγραμμα ένταξης, μπορούν να βοηθήσουν</a:t>
            </a:r>
            <a:r>
              <a:rPr lang="el-GR" sz="3200" dirty="0"/>
              <a:t>. </a:t>
            </a:r>
          </a:p>
          <a:p>
            <a:pPr>
              <a:lnSpc>
                <a:spcPct val="100000"/>
              </a:lnSpc>
              <a:spcBef>
                <a:spcPts val="0"/>
              </a:spcBef>
            </a:pPr>
            <a:r>
              <a:rPr lang="el-GR" sz="3200" dirty="0"/>
              <a:t>Σύμφωνα με την </a:t>
            </a:r>
            <a:r>
              <a:rPr lang="el-GR" sz="3200" i="1" dirty="0"/>
              <a:t>Υπόθεση της αλληλεπίδρασης</a:t>
            </a:r>
            <a:r>
              <a:rPr lang="el-GR" sz="3200" dirty="0"/>
              <a:t>, την οποία προτείνει ο </a:t>
            </a:r>
            <a:r>
              <a:rPr lang="en-US" sz="3200" dirty="0"/>
              <a:t>Cummins</a:t>
            </a:r>
            <a:r>
              <a:rPr lang="el-GR" sz="3200" dirty="0"/>
              <a:t> (2005), η μονόγλωσση διδασκαλία πρέπει να συνοδεύεται από δίγλωσση/πολύγλωσση διδασκαλία γιατί μόνο έτσι θα είναι πιο αποτελεσματική και συνεπής σε σχέση με την αλληλεπίδραση που υπάρχει ανάμεσα στις γλώσσες.</a:t>
            </a:r>
            <a:endParaRPr lang="en-US" sz="3200" dirty="0"/>
          </a:p>
          <a:p>
            <a:endParaRPr lang="en-US" dirty="0"/>
          </a:p>
        </p:txBody>
      </p:sp>
      <p:sp>
        <p:nvSpPr>
          <p:cNvPr id="2" name="Slide Number Placeholder 1">
            <a:extLst>
              <a:ext uri="{FF2B5EF4-FFF2-40B4-BE49-F238E27FC236}">
                <a16:creationId xmlns:a16="http://schemas.microsoft.com/office/drawing/2014/main" id="{D4835498-CF4B-4BFF-B57D-01CE696E9168}"/>
              </a:ext>
            </a:extLst>
          </p:cNvPr>
          <p:cNvSpPr>
            <a:spLocks noGrp="1"/>
          </p:cNvSpPr>
          <p:nvPr>
            <p:ph type="sldNum" sz="quarter" idx="12"/>
          </p:nvPr>
        </p:nvSpPr>
        <p:spPr/>
        <p:txBody>
          <a:bodyPr/>
          <a:lstStyle/>
          <a:p>
            <a:fld id="{E5B40687-A47C-4D4A-BBD2-73B8421B8391}" type="slidenum">
              <a:rPr lang="en-US" smtClean="0"/>
              <a:t>30</a:t>
            </a:fld>
            <a:endParaRPr lang="en-US"/>
          </a:p>
        </p:txBody>
      </p:sp>
    </p:spTree>
    <p:extLst>
      <p:ext uri="{BB962C8B-B14F-4D97-AF65-F5344CB8AC3E}">
        <p14:creationId xmlns:p14="http://schemas.microsoft.com/office/powerpoint/2010/main" val="3165327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B5667-7E32-4D48-B379-662C43FD48B9}"/>
              </a:ext>
            </a:extLst>
          </p:cNvPr>
          <p:cNvSpPr>
            <a:spLocks noGrp="1"/>
          </p:cNvSpPr>
          <p:nvPr>
            <p:ph idx="1"/>
          </p:nvPr>
        </p:nvSpPr>
        <p:spPr>
          <a:xfrm>
            <a:off x="838201" y="775856"/>
            <a:ext cx="7142018" cy="5401108"/>
          </a:xfrm>
        </p:spPr>
        <p:txBody>
          <a:bodyPr>
            <a:normAutofit fontScale="77500" lnSpcReduction="20000"/>
          </a:bodyPr>
          <a:lstStyle/>
          <a:p>
            <a:pPr>
              <a:lnSpc>
                <a:spcPct val="120000"/>
              </a:lnSpc>
              <a:spcBef>
                <a:spcPts val="0"/>
              </a:spcBef>
            </a:pPr>
            <a:r>
              <a:rPr lang="el-GR" sz="3200" dirty="0"/>
              <a:t>Υπάρχει η αναγκαιότητα οι μαθητές να χρησιμοποιούν και τις δύο γλώσσες, επειδή έτσι μπορούν να παίρνουν στοιχεία και από τις γλώσσες που γνωρίζουν, κάτι που τους κάνει να αισθάνονται μεγαλύτερη σιγουριά αλλά τους βοηθάει επίσης στην επίτευξη των μαθησιακών τους στόχων.</a:t>
            </a:r>
            <a:endParaRPr lang="en-US" sz="3200" dirty="0"/>
          </a:p>
          <a:p>
            <a:pPr marL="0" indent="0">
              <a:lnSpc>
                <a:spcPct val="120000"/>
              </a:lnSpc>
              <a:spcBef>
                <a:spcPts val="0"/>
              </a:spcBef>
              <a:buNone/>
            </a:pPr>
            <a:endParaRPr lang="el-GR" sz="3200" dirty="0"/>
          </a:p>
          <a:p>
            <a:pPr>
              <a:lnSpc>
                <a:spcPct val="120000"/>
              </a:lnSpc>
              <a:spcBef>
                <a:spcPts val="0"/>
              </a:spcBef>
            </a:pPr>
            <a:r>
              <a:rPr lang="el-GR" sz="3200" dirty="0"/>
              <a:t>Σκοπός της πολύγλωσσης εκπαίδευσης θα πρέπει να είναι</a:t>
            </a:r>
            <a:r>
              <a:rPr lang="en-US" sz="3200" dirty="0"/>
              <a:t> </a:t>
            </a:r>
            <a:r>
              <a:rPr lang="el-GR" sz="3200" dirty="0"/>
              <a:t>η ανάπτυξη και χρήση ποικίλων γλωσσικών πρακτικών που έχουν σαν σκοπό την υπέρβαση των φυσικών και νοητικών εμποδίων μέσα από τη βελτίωση των γλωσσικών ικανοτήτων και των δεξιοτήτων χρήσης των γλωσσών των μαθητών.</a:t>
            </a:r>
            <a:endParaRPr lang="en-US" dirty="0"/>
          </a:p>
        </p:txBody>
      </p:sp>
      <p:sp>
        <p:nvSpPr>
          <p:cNvPr id="2" name="Slide Number Placeholder 1">
            <a:extLst>
              <a:ext uri="{FF2B5EF4-FFF2-40B4-BE49-F238E27FC236}">
                <a16:creationId xmlns:a16="http://schemas.microsoft.com/office/drawing/2014/main" id="{569D5D76-1D15-48AF-ADE5-15C9F6728024}"/>
              </a:ext>
            </a:extLst>
          </p:cNvPr>
          <p:cNvSpPr>
            <a:spLocks noGrp="1"/>
          </p:cNvSpPr>
          <p:nvPr>
            <p:ph type="sldNum" sz="quarter" idx="12"/>
          </p:nvPr>
        </p:nvSpPr>
        <p:spPr/>
        <p:txBody>
          <a:bodyPr/>
          <a:lstStyle/>
          <a:p>
            <a:fld id="{E5B40687-A47C-4D4A-BBD2-73B8421B8391}" type="slidenum">
              <a:rPr lang="en-US" smtClean="0"/>
              <a:t>31</a:t>
            </a:fld>
            <a:endParaRPr lang="en-US"/>
          </a:p>
        </p:txBody>
      </p:sp>
      <p:sp>
        <p:nvSpPr>
          <p:cNvPr id="4" name="Rectangle 3">
            <a:extLst>
              <a:ext uri="{FF2B5EF4-FFF2-40B4-BE49-F238E27FC236}">
                <a16:creationId xmlns:a16="http://schemas.microsoft.com/office/drawing/2014/main" id="{7794541B-B5F4-4B22-ABCB-EB37B2145357}"/>
              </a:ext>
            </a:extLst>
          </p:cNvPr>
          <p:cNvSpPr/>
          <p:nvPr/>
        </p:nvSpPr>
        <p:spPr>
          <a:xfrm>
            <a:off x="8411918" y="584893"/>
            <a:ext cx="2769604" cy="646331"/>
          </a:xfrm>
          <a:prstGeom prst="rect">
            <a:avLst/>
          </a:prstGeom>
        </p:spPr>
        <p:txBody>
          <a:bodyPr wrap="none">
            <a:spAutoFit/>
          </a:bodyPr>
          <a:lstStyle/>
          <a:p>
            <a:r>
              <a:rPr lang="en-US" dirty="0">
                <a:hlinkClick r:id="rId2"/>
              </a:rPr>
              <a:t>https://www.youtube.com/</a:t>
            </a:r>
          </a:p>
          <a:p>
            <a:r>
              <a:rPr lang="en-US" dirty="0" err="1">
                <a:hlinkClick r:id="rId2"/>
              </a:rPr>
              <a:t>watch?v</a:t>
            </a:r>
            <a:r>
              <a:rPr lang="en-US" dirty="0">
                <a:hlinkClick r:id="rId2"/>
              </a:rPr>
              <a:t>=iJAatN4PMBA</a:t>
            </a:r>
            <a:endParaRPr lang="en-US" dirty="0"/>
          </a:p>
        </p:txBody>
      </p:sp>
      <p:pic>
        <p:nvPicPr>
          <p:cNvPr id="7" name="Εικόνα 6">
            <a:extLst>
              <a:ext uri="{FF2B5EF4-FFF2-40B4-BE49-F238E27FC236}">
                <a16:creationId xmlns:a16="http://schemas.microsoft.com/office/drawing/2014/main" id="{91668C0C-C21F-4384-80E0-7AEE8E164A53}"/>
              </a:ext>
            </a:extLst>
          </p:cNvPr>
          <p:cNvPicPr>
            <a:picLocks noChangeAspect="1"/>
          </p:cNvPicPr>
          <p:nvPr/>
        </p:nvPicPr>
        <p:blipFill>
          <a:blip r:embed="rId3"/>
          <a:stretch>
            <a:fillRect/>
          </a:stretch>
        </p:blipFill>
        <p:spPr>
          <a:xfrm>
            <a:off x="8148139" y="1734998"/>
            <a:ext cx="3668121" cy="4803914"/>
          </a:xfrm>
          <a:prstGeom prst="rect">
            <a:avLst/>
          </a:prstGeom>
        </p:spPr>
      </p:pic>
    </p:spTree>
    <p:extLst>
      <p:ext uri="{BB962C8B-B14F-4D97-AF65-F5344CB8AC3E}">
        <p14:creationId xmlns:p14="http://schemas.microsoft.com/office/powerpoint/2010/main" val="313728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F9BDCB-88A3-4B56-9F54-FFC90DFB5429}"/>
              </a:ext>
            </a:extLst>
          </p:cNvPr>
          <p:cNvPicPr>
            <a:picLocks noChangeAspect="1"/>
          </p:cNvPicPr>
          <p:nvPr/>
        </p:nvPicPr>
        <p:blipFill>
          <a:blip r:embed="rId3"/>
          <a:stretch>
            <a:fillRect/>
          </a:stretch>
        </p:blipFill>
        <p:spPr>
          <a:xfrm>
            <a:off x="713063" y="5580571"/>
            <a:ext cx="2868337" cy="1210339"/>
          </a:xfrm>
          <a:prstGeom prst="rect">
            <a:avLst/>
          </a:prstGeom>
        </p:spPr>
      </p:pic>
      <p:sp>
        <p:nvSpPr>
          <p:cNvPr id="3" name="Θέση περιεχομένου 2"/>
          <p:cNvSpPr>
            <a:spLocks noGrp="1"/>
          </p:cNvSpPr>
          <p:nvPr>
            <p:ph idx="1"/>
          </p:nvPr>
        </p:nvSpPr>
        <p:spPr>
          <a:xfrm>
            <a:off x="838200" y="1264120"/>
            <a:ext cx="11085566" cy="4719224"/>
          </a:xfrm>
        </p:spPr>
        <p:txBody>
          <a:bodyPr>
            <a:normAutofit fontScale="92500" lnSpcReduction="20000"/>
          </a:bodyPr>
          <a:lstStyle/>
          <a:p>
            <a:r>
              <a:rPr lang="en-US" sz="4000" dirty="0">
                <a:hlinkClick r:id="rId4"/>
              </a:rPr>
              <a:t>CLIL</a:t>
            </a:r>
            <a:r>
              <a:rPr lang="el-GR" sz="4000" dirty="0"/>
              <a:t> = </a:t>
            </a:r>
            <a:r>
              <a:rPr lang="en-US" sz="3200" dirty="0"/>
              <a:t>Content and Language Integrated Learning</a:t>
            </a:r>
            <a:r>
              <a:rPr lang="el-GR" sz="3200" dirty="0"/>
              <a:t> = </a:t>
            </a:r>
            <a:r>
              <a:rPr lang="el-GR" sz="2000" dirty="0"/>
              <a:t>Διδασκαλία της γλώσσας με βάση το περιεχόμενο </a:t>
            </a:r>
            <a:endParaRPr lang="en-US" sz="2000" dirty="0"/>
          </a:p>
          <a:p>
            <a:pPr marL="0" indent="0">
              <a:buNone/>
            </a:pPr>
            <a:r>
              <a:rPr lang="el-GR" dirty="0"/>
              <a:t>«Το CLIL είναι μια εκπαιδευτική προσέγγιση με διπλό στόχο, κατά την οποία χρησιμοποιείται επιπρόσθετη γλώσσα για τη διδασκαλία και την εκμάθηση τόσο της γλώσσας όσο και του περιεχομένου». (</a:t>
            </a:r>
            <a:r>
              <a:rPr lang="el-GR" dirty="0" err="1"/>
              <a:t>EuroCLIC</a:t>
            </a:r>
            <a:r>
              <a:rPr lang="el-GR" dirty="0"/>
              <a:t> 1994)</a:t>
            </a:r>
          </a:p>
          <a:p>
            <a:r>
              <a:rPr lang="el-GR" dirty="0"/>
              <a:t>Στη Διδασκαλία της Γλώσσας με βάση το Περιεχόμενο συνδυάζεται το γλωσσικό μάθημα με τη διδασκαλία του περιεχομένου ποικίλων γνωστικών αντικειμένων. </a:t>
            </a:r>
          </a:p>
          <a:p>
            <a:r>
              <a:rPr lang="el-GR" dirty="0"/>
              <a:t>Η Διδασκαλία με βάση το Περιεχόμενο διαφοροποιείται από την παραδοσιακή γλωσσική διδασκαλία, όπου το μάθημα της γλώσσας διδάσκεται ξεχωριστά και αυτόνομα από τα υπόλοιπα γνωστικά αντικείμενα. </a:t>
            </a:r>
          </a:p>
          <a:p>
            <a:r>
              <a:rPr lang="el-GR" dirty="0"/>
              <a:t>Βασική αρχή της Διδασκαλίας με βάση το Περιεχόμενο είναι ότι το γλωσσικό μάθημα διδάσκεται με τη βοήθεια και άλλων γνωστικών αντικειμένων τα οποία χρησιμεύουν ως «όχημα» για τη γλωσσική διδασκαλία. </a:t>
            </a:r>
          </a:p>
          <a:p>
            <a:endParaRPr lang="el-GR" dirty="0"/>
          </a:p>
          <a:p>
            <a:endParaRPr lang="el-GR" sz="2000" dirty="0"/>
          </a:p>
        </p:txBody>
      </p:sp>
      <p:sp>
        <p:nvSpPr>
          <p:cNvPr id="4" name="Slide Number Placeholder 3">
            <a:extLst>
              <a:ext uri="{FF2B5EF4-FFF2-40B4-BE49-F238E27FC236}">
                <a16:creationId xmlns:a16="http://schemas.microsoft.com/office/drawing/2014/main" id="{17E27438-3364-4C7E-895D-5232FC027490}"/>
              </a:ext>
            </a:extLst>
          </p:cNvPr>
          <p:cNvSpPr>
            <a:spLocks noGrp="1"/>
          </p:cNvSpPr>
          <p:nvPr>
            <p:ph type="sldNum" sz="quarter" idx="12"/>
          </p:nvPr>
        </p:nvSpPr>
        <p:spPr/>
        <p:txBody>
          <a:bodyPr/>
          <a:lstStyle/>
          <a:p>
            <a:fld id="{212007AB-11E1-47BE-AAB8-20BD1F66D5A4}" type="slidenum">
              <a:rPr lang="el-GR" smtClean="0"/>
              <a:t>32</a:t>
            </a:fld>
            <a:endParaRPr lang="el-GR"/>
          </a:p>
        </p:txBody>
      </p:sp>
      <p:sp>
        <p:nvSpPr>
          <p:cNvPr id="6" name="Τίτλος 1">
            <a:extLst>
              <a:ext uri="{FF2B5EF4-FFF2-40B4-BE49-F238E27FC236}">
                <a16:creationId xmlns:a16="http://schemas.microsoft.com/office/drawing/2014/main" id="{D974778A-391F-465E-A2F8-3F5AFB9539F7}"/>
              </a:ext>
            </a:extLst>
          </p:cNvPr>
          <p:cNvSpPr>
            <a:spLocks noGrp="1"/>
          </p:cNvSpPr>
          <p:nvPr>
            <p:ph type="title"/>
          </p:nvPr>
        </p:nvSpPr>
        <p:spPr>
          <a:xfrm>
            <a:off x="838200" y="365125"/>
            <a:ext cx="10515600" cy="737759"/>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l-GR" sz="4000" b="1" dirty="0"/>
              <a:t>Τι μπορούμε να κάνουμε ως εκπαιδευτικοί;</a:t>
            </a:r>
          </a:p>
        </p:txBody>
      </p:sp>
      <p:sp>
        <p:nvSpPr>
          <p:cNvPr id="8" name="Rectangle 7">
            <a:extLst>
              <a:ext uri="{FF2B5EF4-FFF2-40B4-BE49-F238E27FC236}">
                <a16:creationId xmlns:a16="http://schemas.microsoft.com/office/drawing/2014/main" id="{399FF364-1490-4908-AF8F-DACEA8352111}"/>
              </a:ext>
            </a:extLst>
          </p:cNvPr>
          <p:cNvSpPr/>
          <p:nvPr/>
        </p:nvSpPr>
        <p:spPr>
          <a:xfrm>
            <a:off x="7908115" y="5978794"/>
            <a:ext cx="3883128" cy="646331"/>
          </a:xfrm>
          <a:prstGeom prst="rect">
            <a:avLst/>
          </a:prstGeom>
        </p:spPr>
        <p:txBody>
          <a:bodyPr wrap="square">
            <a:spAutoFit/>
          </a:bodyPr>
          <a:lstStyle/>
          <a:p>
            <a:r>
              <a:rPr lang="en-US" dirty="0"/>
              <a:t>https://www.languages.dk/archive/clil4u/book/CLIL%20Book%20GR.pdf</a:t>
            </a:r>
          </a:p>
        </p:txBody>
      </p:sp>
    </p:spTree>
    <p:extLst>
      <p:ext uri="{BB962C8B-B14F-4D97-AF65-F5344CB8AC3E}">
        <p14:creationId xmlns:p14="http://schemas.microsoft.com/office/powerpoint/2010/main" val="104369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423990" y="828675"/>
          <a:ext cx="9244011" cy="520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2" name="AutoShape 2"/>
          <p:cNvSpPr>
            <a:spLocks noChangeArrowheads="1"/>
          </p:cNvSpPr>
          <p:nvPr/>
        </p:nvSpPr>
        <p:spPr bwMode="auto">
          <a:xfrm>
            <a:off x="2711624" y="2348881"/>
            <a:ext cx="1257300" cy="4159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latin typeface="RustysHand" charset="0"/>
                <a:cs typeface="Arial" pitchFamily="34" charset="0"/>
              </a:rPr>
              <a:t> Color the planets</a:t>
            </a:r>
            <a:endParaRPr lang="el-GR">
              <a:latin typeface="Arial" pitchFamily="34" charset="0"/>
              <a:cs typeface="Arial" pitchFamily="34" charset="0"/>
            </a:endParaRPr>
          </a:p>
        </p:txBody>
      </p:sp>
      <p:sp>
        <p:nvSpPr>
          <p:cNvPr id="40963" name="AutoShape 3"/>
          <p:cNvSpPr>
            <a:spLocks noChangeArrowheads="1"/>
          </p:cNvSpPr>
          <p:nvPr/>
        </p:nvSpPr>
        <p:spPr bwMode="auto">
          <a:xfrm>
            <a:off x="2711624" y="4149080"/>
            <a:ext cx="914400" cy="914400"/>
          </a:xfrm>
          <a:prstGeom prst="roundRect">
            <a:avLst>
              <a:gd name="adj" fmla="val 16667"/>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100" dirty="0">
                <a:latin typeface="Calibri" pitchFamily="34" charset="0"/>
                <a:cs typeface="Arial" pitchFamily="34" charset="0"/>
              </a:rPr>
              <a:t>Make a dual-language book</a:t>
            </a:r>
            <a:endParaRPr lang="el-GR" dirty="0">
              <a:latin typeface="Arial" pitchFamily="34" charset="0"/>
              <a:cs typeface="Arial" pitchFamily="34" charset="0"/>
            </a:endParaRPr>
          </a:p>
        </p:txBody>
      </p:sp>
      <p:sp>
        <p:nvSpPr>
          <p:cNvPr id="40964" name="AutoShape 4"/>
          <p:cNvSpPr>
            <a:spLocks noChangeArrowheads="1"/>
          </p:cNvSpPr>
          <p:nvPr/>
        </p:nvSpPr>
        <p:spPr bwMode="auto">
          <a:xfrm>
            <a:off x="6600056" y="980728"/>
            <a:ext cx="1466850" cy="62388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latin typeface="RustysHand" charset="0"/>
                <a:cs typeface="Arial" pitchFamily="34" charset="0"/>
              </a:rPr>
              <a:t>‘Flying from the sun to the stars’</a:t>
            </a:r>
            <a:endParaRPr lang="el-GR">
              <a:latin typeface="Arial" pitchFamily="34" charset="0"/>
              <a:cs typeface="Arial" pitchFamily="34" charset="0"/>
            </a:endParaRPr>
          </a:p>
        </p:txBody>
      </p:sp>
      <p:sp>
        <p:nvSpPr>
          <p:cNvPr id="40965" name="AutoShape 5"/>
          <p:cNvSpPr>
            <a:spLocks noChangeArrowheads="1"/>
          </p:cNvSpPr>
          <p:nvPr/>
        </p:nvSpPr>
        <p:spPr bwMode="auto">
          <a:xfrm>
            <a:off x="8040216" y="2420889"/>
            <a:ext cx="1187450" cy="4222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100">
                <a:latin typeface="RustysHand" charset="0"/>
                <a:cs typeface="Arial" pitchFamily="34" charset="0"/>
              </a:rPr>
              <a:t>The solar system</a:t>
            </a:r>
            <a:endParaRPr lang="el-GR">
              <a:latin typeface="Arial" pitchFamily="34" charset="0"/>
              <a:cs typeface="Arial" pitchFamily="34" charset="0"/>
            </a:endParaRPr>
          </a:p>
        </p:txBody>
      </p:sp>
      <p:sp>
        <p:nvSpPr>
          <p:cNvPr id="40966" name="AutoShape 6"/>
          <p:cNvSpPr>
            <a:spLocks noChangeArrowheads="1"/>
          </p:cNvSpPr>
          <p:nvPr/>
        </p:nvSpPr>
        <p:spPr bwMode="auto">
          <a:xfrm>
            <a:off x="8616280" y="3861048"/>
            <a:ext cx="1257300" cy="6032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100">
                <a:latin typeface="RustysHand" charset="0"/>
                <a:cs typeface="Arial" pitchFamily="34" charset="0"/>
              </a:rPr>
              <a:t> Order the planets</a:t>
            </a:r>
            <a:endParaRPr lang="el-GR">
              <a:latin typeface="Arial" pitchFamily="34" charset="0"/>
              <a:cs typeface="Arial" pitchFamily="34" charset="0"/>
            </a:endParaRPr>
          </a:p>
        </p:txBody>
      </p:sp>
      <p:sp>
        <p:nvSpPr>
          <p:cNvPr id="40967" name="AutoShape 7"/>
          <p:cNvSpPr>
            <a:spLocks noChangeArrowheads="1"/>
          </p:cNvSpPr>
          <p:nvPr/>
        </p:nvSpPr>
        <p:spPr bwMode="auto">
          <a:xfrm>
            <a:off x="7536160" y="5301208"/>
            <a:ext cx="1600200" cy="7747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000">
                <a:latin typeface="RustysHand" charset="0"/>
                <a:cs typeface="Arial" pitchFamily="34" charset="0"/>
              </a:rPr>
              <a:t> Represent the movement of the Earth, Moon and Sun</a:t>
            </a:r>
            <a:endParaRPr lang="el-GR">
              <a:latin typeface="Arial" pitchFamily="34" charset="0"/>
              <a:cs typeface="Arial" pitchFamily="34" charset="0"/>
            </a:endParaRPr>
          </a:p>
        </p:txBody>
      </p:sp>
      <p:sp>
        <p:nvSpPr>
          <p:cNvPr id="40968" name="AutoShape 8"/>
          <p:cNvSpPr>
            <a:spLocks noChangeArrowheads="1"/>
          </p:cNvSpPr>
          <p:nvPr/>
        </p:nvSpPr>
        <p:spPr bwMode="auto">
          <a:xfrm>
            <a:off x="3941763" y="5705476"/>
            <a:ext cx="1466850" cy="3841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a:latin typeface="RustysHand" charset="0"/>
                <a:cs typeface="Arial" pitchFamily="34" charset="0"/>
              </a:rPr>
              <a:t>‘The Cold Planet’</a:t>
            </a:r>
            <a:endParaRPr lang="el-GR">
              <a:latin typeface="Arial" pitchFamily="34" charset="0"/>
              <a:cs typeface="Arial" pitchFamily="34" charset="0"/>
            </a:endParaRPr>
          </a:p>
        </p:txBody>
      </p:sp>
      <p:sp>
        <p:nvSpPr>
          <p:cNvPr id="2" name="1 - Τίτλος"/>
          <p:cNvSpPr>
            <a:spLocks noGrp="1"/>
          </p:cNvSpPr>
          <p:nvPr>
            <p:ph type="title"/>
          </p:nvPr>
        </p:nvSpPr>
        <p:spPr>
          <a:xfrm>
            <a:off x="1981200" y="274638"/>
            <a:ext cx="8229600" cy="634082"/>
          </a:xfrm>
        </p:spPr>
        <p:txBody>
          <a:bodyPr>
            <a:normAutofit fontScale="90000"/>
          </a:bodyPr>
          <a:lstStyle/>
          <a:p>
            <a:r>
              <a:rPr lang="en-US" dirty="0"/>
              <a:t>Greek lesson framework</a:t>
            </a:r>
            <a:endParaRPr lang="el-GR" dirty="0"/>
          </a:p>
        </p:txBody>
      </p:sp>
      <p:sp>
        <p:nvSpPr>
          <p:cNvPr id="12" name="11 - Θέση αριθμού διαφάνειας"/>
          <p:cNvSpPr>
            <a:spLocks noGrp="1"/>
          </p:cNvSpPr>
          <p:nvPr>
            <p:ph type="sldNum" sz="quarter" idx="12"/>
          </p:nvPr>
        </p:nvSpPr>
        <p:spPr/>
        <p:txBody>
          <a:bodyPr/>
          <a:lstStyle/>
          <a:p>
            <a:fld id="{6405417A-6362-44E4-B39A-5A50BF9CD8E9}" type="slidenum">
              <a:rPr lang="el-GR" smtClean="0"/>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74638"/>
            <a:ext cx="8229600" cy="850106"/>
          </a:xfrm>
        </p:spPr>
        <p:txBody>
          <a:bodyPr>
            <a:normAutofit/>
          </a:bodyPr>
          <a:lstStyle/>
          <a:p>
            <a:r>
              <a:rPr lang="en-US" sz="3200" dirty="0">
                <a:latin typeface="Arial" pitchFamily="34" charset="0"/>
                <a:cs typeface="Arial" pitchFamily="34" charset="0"/>
              </a:rPr>
              <a:t>Activity planning</a:t>
            </a:r>
            <a:endParaRPr lang="el-GR" sz="3200" dirty="0">
              <a:latin typeface="Arial" pitchFamily="34" charset="0"/>
              <a:cs typeface="Arial" pitchFamily="34" charset="0"/>
            </a:endParaRPr>
          </a:p>
        </p:txBody>
      </p:sp>
      <p:graphicFrame>
        <p:nvGraphicFramePr>
          <p:cNvPr id="3" name="2 - Πίνακας"/>
          <p:cNvGraphicFramePr>
            <a:graphicFrameLocks noGrp="1"/>
          </p:cNvGraphicFramePr>
          <p:nvPr>
            <p:extLst>
              <p:ext uri="{D42A27DB-BD31-4B8C-83A1-F6EECF244321}">
                <p14:modId xmlns:p14="http://schemas.microsoft.com/office/powerpoint/2010/main" val="3583546302"/>
              </p:ext>
            </p:extLst>
          </p:nvPr>
        </p:nvGraphicFramePr>
        <p:xfrm>
          <a:off x="1864273" y="1079621"/>
          <a:ext cx="8463454" cy="5458620"/>
        </p:xfrm>
        <a:graphic>
          <a:graphicData uri="http://schemas.openxmlformats.org/drawingml/2006/table">
            <a:tbl>
              <a:tblPr>
                <a:tableStyleId>{35758FB7-9AC5-4552-8A53-C91805E547FA}</a:tableStyleId>
              </a:tblPr>
              <a:tblGrid>
                <a:gridCol w="2182805">
                  <a:extLst>
                    <a:ext uri="{9D8B030D-6E8A-4147-A177-3AD203B41FA5}">
                      <a16:colId xmlns:a16="http://schemas.microsoft.com/office/drawing/2014/main" val="20000"/>
                    </a:ext>
                  </a:extLst>
                </a:gridCol>
                <a:gridCol w="484692">
                  <a:extLst>
                    <a:ext uri="{9D8B030D-6E8A-4147-A177-3AD203B41FA5}">
                      <a16:colId xmlns:a16="http://schemas.microsoft.com/office/drawing/2014/main" val="20001"/>
                    </a:ext>
                  </a:extLst>
                </a:gridCol>
                <a:gridCol w="5795957">
                  <a:extLst>
                    <a:ext uri="{9D8B030D-6E8A-4147-A177-3AD203B41FA5}">
                      <a16:colId xmlns:a16="http://schemas.microsoft.com/office/drawing/2014/main" val="20002"/>
                    </a:ext>
                  </a:extLst>
                </a:gridCol>
              </a:tblGrid>
              <a:tr h="613330">
                <a:tc>
                  <a:txBody>
                    <a:bodyPr/>
                    <a:lstStyle/>
                    <a:p>
                      <a:pPr>
                        <a:lnSpc>
                          <a:spcPct val="115000"/>
                        </a:lnSpc>
                        <a:spcAft>
                          <a:spcPts val="0"/>
                        </a:spcAft>
                        <a:buFont typeface="Arial" pitchFamily="34" charset="0"/>
                        <a:buChar char="•"/>
                      </a:pPr>
                      <a:r>
                        <a:rPr lang="en-US" sz="1600" b="1" i="1" dirty="0"/>
                        <a:t>Activity – </a:t>
                      </a:r>
                      <a:r>
                        <a:rPr lang="en-US" sz="1600" b="1" i="1" dirty="0" err="1"/>
                        <a:t>Translanguaging</a:t>
                      </a:r>
                      <a:endParaRPr lang="el-GR" sz="1600" b="1"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dirty="0"/>
                        <a:t>-</a:t>
                      </a:r>
                      <a:endParaRPr lang="el-GR" sz="1600" dirty="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Making a dual-language book</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0"/>
                  </a:ext>
                </a:extLst>
              </a:tr>
              <a:tr h="296440">
                <a:tc>
                  <a:txBody>
                    <a:bodyPr/>
                    <a:lstStyle/>
                    <a:p>
                      <a:pPr>
                        <a:lnSpc>
                          <a:spcPct val="115000"/>
                        </a:lnSpc>
                        <a:spcAft>
                          <a:spcPts val="0"/>
                        </a:spcAft>
                        <a:buFont typeface="Arial" pitchFamily="34" charset="0"/>
                        <a:buChar char="•"/>
                      </a:pPr>
                      <a:r>
                        <a:rPr lang="en-US" sz="1600" i="1" dirty="0"/>
                        <a:t>Time</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4 teaching hours</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1"/>
                  </a:ext>
                </a:extLst>
              </a:tr>
              <a:tr h="613330">
                <a:tc>
                  <a:txBody>
                    <a:bodyPr/>
                    <a:lstStyle/>
                    <a:p>
                      <a:pPr>
                        <a:lnSpc>
                          <a:spcPct val="115000"/>
                        </a:lnSpc>
                        <a:spcAft>
                          <a:spcPts val="0"/>
                        </a:spcAft>
                        <a:buFont typeface="Arial" pitchFamily="34" charset="0"/>
                        <a:buChar char="•"/>
                      </a:pPr>
                      <a:r>
                        <a:rPr lang="en-US" sz="1600" i="1" dirty="0"/>
                        <a:t>Purpose</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dirty="0"/>
                        <a:t>-</a:t>
                      </a:r>
                      <a:endParaRPr lang="el-GR" sz="1600" dirty="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To raise metalinguistic understanding and awareness, to allow contrastive analysis, to facilitate self-directed learning</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2"/>
                  </a:ext>
                </a:extLst>
              </a:tr>
              <a:tr h="296440">
                <a:tc>
                  <a:txBody>
                    <a:bodyPr/>
                    <a:lstStyle/>
                    <a:p>
                      <a:pPr>
                        <a:lnSpc>
                          <a:spcPct val="115000"/>
                        </a:lnSpc>
                        <a:spcAft>
                          <a:spcPts val="0"/>
                        </a:spcAft>
                        <a:buFont typeface="Arial" pitchFamily="34" charset="0"/>
                        <a:buChar char="•"/>
                      </a:pPr>
                      <a:r>
                        <a:rPr lang="en-US" sz="1600" i="1" dirty="0"/>
                        <a:t>Language skills</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dirty="0"/>
                        <a:t>-</a:t>
                      </a:r>
                      <a:endParaRPr lang="el-GR" sz="1600" dirty="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Reading, writing</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3"/>
                  </a:ext>
                </a:extLst>
              </a:tr>
              <a:tr h="296440">
                <a:tc>
                  <a:txBody>
                    <a:bodyPr/>
                    <a:lstStyle/>
                    <a:p>
                      <a:pPr>
                        <a:lnSpc>
                          <a:spcPct val="115000"/>
                        </a:lnSpc>
                        <a:spcAft>
                          <a:spcPts val="0"/>
                        </a:spcAft>
                        <a:buFont typeface="Arial" pitchFamily="34" charset="0"/>
                        <a:buChar char="•"/>
                      </a:pPr>
                      <a:r>
                        <a:rPr lang="en-US" sz="1600" i="1" dirty="0"/>
                        <a:t>General skills</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Using a dictionary, translating, drawing, designing, </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4"/>
                  </a:ext>
                </a:extLst>
              </a:tr>
              <a:tr h="613330">
                <a:tc>
                  <a:txBody>
                    <a:bodyPr/>
                    <a:lstStyle/>
                    <a:p>
                      <a:pPr>
                        <a:lnSpc>
                          <a:spcPct val="115000"/>
                        </a:lnSpc>
                        <a:spcAft>
                          <a:spcPts val="0"/>
                        </a:spcAft>
                        <a:buFont typeface="Arial" pitchFamily="34" charset="0"/>
                        <a:buChar char="•"/>
                      </a:pPr>
                      <a:r>
                        <a:rPr lang="en-US" sz="1600" i="1" dirty="0"/>
                        <a:t>Physical response </a:t>
                      </a:r>
                      <a:br>
                        <a:rPr lang="en-US" sz="1600" i="1" dirty="0"/>
                      </a:br>
                      <a:r>
                        <a:rPr lang="en-US" sz="1600" i="1" dirty="0"/>
                        <a:t>language</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5"/>
                  </a:ext>
                </a:extLst>
              </a:tr>
              <a:tr h="296440">
                <a:tc>
                  <a:txBody>
                    <a:bodyPr/>
                    <a:lstStyle/>
                    <a:p>
                      <a:pPr>
                        <a:lnSpc>
                          <a:spcPct val="115000"/>
                        </a:lnSpc>
                        <a:spcAft>
                          <a:spcPts val="0"/>
                        </a:spcAft>
                        <a:buFont typeface="Arial" pitchFamily="34" charset="0"/>
                        <a:buChar char="•"/>
                      </a:pPr>
                      <a:r>
                        <a:rPr lang="en-US" sz="1600" i="1" dirty="0"/>
                        <a:t>Materials</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Color pens, paper</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6"/>
                  </a:ext>
                </a:extLst>
              </a:tr>
              <a:tr h="613330">
                <a:tc>
                  <a:txBody>
                    <a:bodyPr/>
                    <a:lstStyle/>
                    <a:p>
                      <a:pPr>
                        <a:lnSpc>
                          <a:spcPct val="115000"/>
                        </a:lnSpc>
                        <a:spcAft>
                          <a:spcPts val="0"/>
                        </a:spcAft>
                        <a:buFont typeface="Arial" pitchFamily="34" charset="0"/>
                        <a:buChar char="•"/>
                      </a:pPr>
                      <a:r>
                        <a:rPr lang="en-US" sz="1600" i="1" dirty="0"/>
                        <a:t>Classroom organization</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Pair and group work</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7"/>
                  </a:ext>
                </a:extLst>
              </a:tr>
              <a:tr h="296440">
                <a:tc>
                  <a:txBody>
                    <a:bodyPr/>
                    <a:lstStyle/>
                    <a:p>
                      <a:pPr>
                        <a:lnSpc>
                          <a:spcPct val="115000"/>
                        </a:lnSpc>
                        <a:spcAft>
                          <a:spcPts val="0"/>
                        </a:spcAft>
                        <a:buFont typeface="Arial" pitchFamily="34" charset="0"/>
                        <a:buChar char="•"/>
                      </a:pPr>
                      <a:r>
                        <a:rPr lang="en-US" sz="1600" i="1" dirty="0"/>
                        <a:t>Teacher’s role</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Initiator, manager, editor, facilitator</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8"/>
                  </a:ext>
                </a:extLst>
              </a:tr>
              <a:tr h="613330">
                <a:tc>
                  <a:txBody>
                    <a:bodyPr/>
                    <a:lstStyle/>
                    <a:p>
                      <a:pPr>
                        <a:lnSpc>
                          <a:spcPct val="115000"/>
                        </a:lnSpc>
                        <a:spcAft>
                          <a:spcPts val="0"/>
                        </a:spcAft>
                        <a:buFont typeface="Arial" pitchFamily="34" charset="0"/>
                        <a:buChar char="•"/>
                      </a:pPr>
                      <a:r>
                        <a:rPr lang="en-US" sz="1600" i="1" dirty="0"/>
                        <a:t>Language input from teacher</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GB" sz="1600" dirty="0"/>
                        <a:t>Text on the planets, new vocabulary</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09"/>
                  </a:ext>
                </a:extLst>
              </a:tr>
              <a:tr h="613330">
                <a:tc>
                  <a:txBody>
                    <a:bodyPr/>
                    <a:lstStyle/>
                    <a:p>
                      <a:pPr>
                        <a:lnSpc>
                          <a:spcPct val="115000"/>
                        </a:lnSpc>
                        <a:spcAft>
                          <a:spcPts val="0"/>
                        </a:spcAft>
                        <a:buFont typeface="Arial" pitchFamily="34" charset="0"/>
                        <a:buChar char="•"/>
                      </a:pPr>
                      <a:r>
                        <a:rPr lang="en-US" sz="1600" i="1" dirty="0"/>
                        <a:t>Potential language </a:t>
                      </a:r>
                      <a:br>
                        <a:rPr lang="en-US" sz="1600" i="1" dirty="0"/>
                      </a:br>
                      <a:r>
                        <a:rPr lang="en-US" sz="1600" i="1" dirty="0"/>
                        <a:t>output from Ls</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endParaRPr lang="en-US" sz="1600"/>
                    </a:p>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Texts in Greek and English </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10"/>
                  </a:ext>
                </a:extLst>
              </a:tr>
              <a:tr h="296440">
                <a:tc>
                  <a:txBody>
                    <a:bodyPr/>
                    <a:lstStyle/>
                    <a:p>
                      <a:pPr>
                        <a:lnSpc>
                          <a:spcPct val="115000"/>
                        </a:lnSpc>
                        <a:spcAft>
                          <a:spcPts val="0"/>
                        </a:spcAft>
                        <a:buFont typeface="Arial" pitchFamily="34" charset="0"/>
                        <a:buChar char="•"/>
                      </a:pPr>
                      <a:r>
                        <a:rPr lang="en-GB" sz="1600" i="1" dirty="0"/>
                        <a:t>Outcome</a:t>
                      </a:r>
                      <a:endParaRPr lang="el-GR" sz="1600" i="1" dirty="0">
                        <a:latin typeface="Arial" pitchFamily="34" charset="0"/>
                        <a:ea typeface="Times New Roman"/>
                        <a:cs typeface="Arial" pitchFamily="34" charset="0"/>
                      </a:endParaRPr>
                    </a:p>
                  </a:txBody>
                  <a:tcPr marL="65916" marR="65916" marT="0" marB="0">
                    <a:solidFill>
                      <a:schemeClr val="accent6">
                        <a:lumMod val="40000"/>
                        <a:lumOff val="60000"/>
                      </a:schemeClr>
                    </a:solidFill>
                  </a:tcPr>
                </a:tc>
                <a:tc>
                  <a:txBody>
                    <a:bodyPr/>
                    <a:lstStyle/>
                    <a:p>
                      <a:pPr algn="ctr">
                        <a:lnSpc>
                          <a:spcPct val="115000"/>
                        </a:lnSpc>
                        <a:spcAft>
                          <a:spcPts val="0"/>
                        </a:spcAft>
                      </a:pPr>
                      <a:r>
                        <a:rPr lang="en-US" sz="1600"/>
                        <a:t>-</a:t>
                      </a:r>
                      <a:endParaRPr lang="el-GR" sz="1600">
                        <a:latin typeface="Arial" pitchFamily="34" charset="0"/>
                        <a:ea typeface="Times New Roman"/>
                        <a:cs typeface="Arial" pitchFamily="34" charset="0"/>
                      </a:endParaRPr>
                    </a:p>
                  </a:txBody>
                  <a:tcPr marL="65916" marR="65916" marT="0" marB="0"/>
                </a:tc>
                <a:tc>
                  <a:txBody>
                    <a:bodyPr/>
                    <a:lstStyle/>
                    <a:p>
                      <a:pPr algn="ctr">
                        <a:lnSpc>
                          <a:spcPct val="115000"/>
                        </a:lnSpc>
                        <a:spcAft>
                          <a:spcPts val="0"/>
                        </a:spcAft>
                      </a:pPr>
                      <a:r>
                        <a:rPr lang="en-US" sz="1600" dirty="0"/>
                        <a:t>A completed dual-language book</a:t>
                      </a:r>
                      <a:endParaRPr lang="el-GR" sz="1600" dirty="0">
                        <a:latin typeface="Arial" pitchFamily="34" charset="0"/>
                        <a:ea typeface="Times New Roman"/>
                        <a:cs typeface="Arial" pitchFamily="34" charset="0"/>
                      </a:endParaRPr>
                    </a:p>
                  </a:txBody>
                  <a:tcPr marL="65916" marR="65916" marT="0" marB="0"/>
                </a:tc>
                <a:extLst>
                  <a:ext uri="{0D108BD9-81ED-4DB2-BD59-A6C34878D82A}">
                    <a16:rowId xmlns:a16="http://schemas.microsoft.com/office/drawing/2014/main" val="10011"/>
                  </a:ext>
                </a:extLst>
              </a:tr>
            </a:tbl>
          </a:graphicData>
        </a:graphic>
      </p:graphicFrame>
      <p:sp>
        <p:nvSpPr>
          <p:cNvPr id="5" name="4 - Θέση αριθμού διαφάνειας"/>
          <p:cNvSpPr>
            <a:spLocks noGrp="1"/>
          </p:cNvSpPr>
          <p:nvPr>
            <p:ph type="sldNum" sz="quarter" idx="12"/>
          </p:nvPr>
        </p:nvSpPr>
        <p:spPr/>
        <p:txBody>
          <a:bodyPr/>
          <a:lstStyle/>
          <a:p>
            <a:fld id="{6405417A-6362-44E4-B39A-5A50BF9CD8E9}" type="slidenum">
              <a:rPr lang="el-GR" smtClean="0"/>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1CAB7-1A17-4884-A715-260E7EBBB774}"/>
              </a:ext>
            </a:extLst>
          </p:cNvPr>
          <p:cNvSpPr>
            <a:spLocks noGrp="1"/>
          </p:cNvSpPr>
          <p:nvPr>
            <p:ph idx="1"/>
          </p:nvPr>
        </p:nvSpPr>
        <p:spPr>
          <a:xfrm>
            <a:off x="506895" y="1494320"/>
            <a:ext cx="6304722" cy="5139028"/>
          </a:xfrm>
        </p:spPr>
        <p:txBody>
          <a:bodyPr>
            <a:normAutofit fontScale="85000" lnSpcReduction="20000"/>
          </a:bodyPr>
          <a:lstStyle/>
          <a:p>
            <a:r>
              <a:rPr lang="en-US" sz="3200" dirty="0">
                <a:hlinkClick r:id="rId2"/>
              </a:rPr>
              <a:t>Dual language books</a:t>
            </a:r>
            <a:r>
              <a:rPr lang="el-GR" sz="3200" dirty="0">
                <a:hlinkClick r:id="rId2"/>
              </a:rPr>
              <a:t> (δίγλωσσα βιβλία)</a:t>
            </a:r>
            <a:endParaRPr lang="en-US" sz="3200" dirty="0"/>
          </a:p>
          <a:p>
            <a:r>
              <a:rPr lang="el-GR" sz="3200" dirty="0"/>
              <a:t>«Τα δίγλωσσα βιβλία αποτελούν μία σημαντική πηγή ενίσχυσης της παιδικής διγλωσσίας τόσο στο πλαίσιο της οικογένειας, όσο και της σχολικής τάξης. Ένα προφανές πλεονέκτημά τους είναι η παράλληλη ανάπτυξη και ενίσχυση των γλωσσών, αλλά και η δημιουργία γεφυρών ανάμεσα στις γλώσσες και στους πολιτισμούς που συνθέτουν τη </a:t>
            </a:r>
            <a:r>
              <a:rPr lang="el-GR" sz="3200" dirty="0" err="1"/>
              <a:t>διγλωσσική</a:t>
            </a:r>
            <a:r>
              <a:rPr lang="el-GR" sz="3200" dirty="0"/>
              <a:t> πραγματικότητα των παιδιών. Η συνύπαρξη των γλωσσών όμως μέσα σε ένα βιβλίο, όπως και μέσα στην ίδια την κοινωνία, δεν είναι απλή υπόθεση, αλλά περιλαμβάνει ποικίλες και σύνθετες πτυχές που αξίζει να μελετηθούν.» (Γαβριηλίδου &amp; </a:t>
            </a:r>
            <a:r>
              <a:rPr lang="el-GR" sz="3200" dirty="0" err="1"/>
              <a:t>Τσοκαλίδου</a:t>
            </a:r>
            <a:r>
              <a:rPr lang="el-GR" sz="3200" dirty="0"/>
              <a:t> 2013)</a:t>
            </a:r>
          </a:p>
          <a:p>
            <a:endParaRPr lang="el-GR" sz="3200" dirty="0"/>
          </a:p>
          <a:p>
            <a:endParaRPr lang="el-GR" dirty="0"/>
          </a:p>
          <a:p>
            <a:endParaRPr lang="el-GR" dirty="0"/>
          </a:p>
        </p:txBody>
      </p:sp>
      <p:sp>
        <p:nvSpPr>
          <p:cNvPr id="4" name="Τίτλος 1">
            <a:extLst>
              <a:ext uri="{FF2B5EF4-FFF2-40B4-BE49-F238E27FC236}">
                <a16:creationId xmlns:a16="http://schemas.microsoft.com/office/drawing/2014/main" id="{5E3318D4-C781-478C-9D4C-CD35950702B4}"/>
              </a:ext>
            </a:extLst>
          </p:cNvPr>
          <p:cNvSpPr>
            <a:spLocks noGrp="1"/>
          </p:cNvSpPr>
          <p:nvPr>
            <p:ph type="title"/>
          </p:nvPr>
        </p:nvSpPr>
        <p:spPr>
          <a:xfrm>
            <a:off x="838200" y="365125"/>
            <a:ext cx="10515600" cy="575779"/>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l-GR" sz="4000" b="1" dirty="0"/>
              <a:t>Τι μπορούμε να κάνουμε ως εκπαιδευτικοί;</a:t>
            </a:r>
          </a:p>
        </p:txBody>
      </p:sp>
      <p:pic>
        <p:nvPicPr>
          <p:cNvPr id="5" name="Picture 4">
            <a:extLst>
              <a:ext uri="{FF2B5EF4-FFF2-40B4-BE49-F238E27FC236}">
                <a16:creationId xmlns:a16="http://schemas.microsoft.com/office/drawing/2014/main" id="{FAD64FCC-252A-47CE-A2DD-4746BB7A6E68}"/>
              </a:ext>
            </a:extLst>
          </p:cNvPr>
          <p:cNvPicPr>
            <a:picLocks noChangeAspect="1"/>
          </p:cNvPicPr>
          <p:nvPr/>
        </p:nvPicPr>
        <p:blipFill>
          <a:blip r:embed="rId3"/>
          <a:stretch>
            <a:fillRect/>
          </a:stretch>
        </p:blipFill>
        <p:spPr>
          <a:xfrm>
            <a:off x="6963104" y="1818250"/>
            <a:ext cx="2499360" cy="3626069"/>
          </a:xfrm>
          <a:prstGeom prst="rect">
            <a:avLst/>
          </a:prstGeom>
        </p:spPr>
      </p:pic>
      <p:pic>
        <p:nvPicPr>
          <p:cNvPr id="6" name="Picture 5">
            <a:extLst>
              <a:ext uri="{FF2B5EF4-FFF2-40B4-BE49-F238E27FC236}">
                <a16:creationId xmlns:a16="http://schemas.microsoft.com/office/drawing/2014/main" id="{DCBF760F-CEEB-41C2-8456-CABB38EAF334}"/>
              </a:ext>
            </a:extLst>
          </p:cNvPr>
          <p:cNvPicPr>
            <a:picLocks noChangeAspect="1"/>
          </p:cNvPicPr>
          <p:nvPr/>
        </p:nvPicPr>
        <p:blipFill>
          <a:blip r:embed="rId4"/>
          <a:stretch>
            <a:fillRect/>
          </a:stretch>
        </p:blipFill>
        <p:spPr>
          <a:xfrm>
            <a:off x="9462464" y="1818249"/>
            <a:ext cx="2499361" cy="3626069"/>
          </a:xfrm>
          <a:prstGeom prst="rect">
            <a:avLst/>
          </a:prstGeom>
        </p:spPr>
      </p:pic>
      <p:sp>
        <p:nvSpPr>
          <p:cNvPr id="7" name="Slide Number Placeholder 6">
            <a:extLst>
              <a:ext uri="{FF2B5EF4-FFF2-40B4-BE49-F238E27FC236}">
                <a16:creationId xmlns:a16="http://schemas.microsoft.com/office/drawing/2014/main" id="{97157431-C742-47D3-A741-37C09856BC19}"/>
              </a:ext>
            </a:extLst>
          </p:cNvPr>
          <p:cNvSpPr>
            <a:spLocks noGrp="1"/>
          </p:cNvSpPr>
          <p:nvPr>
            <p:ph type="sldNum" sz="quarter" idx="12"/>
          </p:nvPr>
        </p:nvSpPr>
        <p:spPr/>
        <p:txBody>
          <a:bodyPr/>
          <a:lstStyle/>
          <a:p>
            <a:fld id="{E7E47378-E891-491A-AFDB-B8F746D9BD8C}" type="slidenum">
              <a:rPr lang="en-US" smtClean="0"/>
              <a:t>35</a:t>
            </a:fld>
            <a:endParaRPr lang="en-US"/>
          </a:p>
        </p:txBody>
      </p:sp>
      <p:sp>
        <p:nvSpPr>
          <p:cNvPr id="8" name="Rectangle 7">
            <a:extLst>
              <a:ext uri="{FF2B5EF4-FFF2-40B4-BE49-F238E27FC236}">
                <a16:creationId xmlns:a16="http://schemas.microsoft.com/office/drawing/2014/main" id="{725EB0C3-615E-4058-8E75-FC052A2DED0E}"/>
              </a:ext>
            </a:extLst>
          </p:cNvPr>
          <p:cNvSpPr/>
          <p:nvPr/>
        </p:nvSpPr>
        <p:spPr>
          <a:xfrm>
            <a:off x="6963103" y="5710018"/>
            <a:ext cx="4998721" cy="923330"/>
          </a:xfrm>
          <a:prstGeom prst="rect">
            <a:avLst/>
          </a:prstGeom>
        </p:spPr>
        <p:txBody>
          <a:bodyPr wrap="square">
            <a:spAutoFit/>
          </a:bodyPr>
          <a:lstStyle/>
          <a:p>
            <a:r>
              <a:rPr lang="en-US" dirty="0"/>
              <a:t>http://www.polydromo.gr/pdf/issues/6%CE%BF%CE%A4%CE%B5%CF%8D%CF%87%CE%BF%CF%82.pdf</a:t>
            </a:r>
          </a:p>
        </p:txBody>
      </p:sp>
    </p:spTree>
    <p:extLst>
      <p:ext uri="{BB962C8B-B14F-4D97-AF65-F5344CB8AC3E}">
        <p14:creationId xmlns:p14="http://schemas.microsoft.com/office/powerpoint/2010/main" val="2951086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087" y="136525"/>
            <a:ext cx="11131826" cy="1533924"/>
          </a:xfrm>
        </p:spPr>
        <p:txBody>
          <a:bodyPr>
            <a:normAutofit fontScale="90000"/>
          </a:bodyPr>
          <a:lstStyle/>
          <a:p>
            <a:pPr algn="ctr"/>
            <a:r>
              <a:rPr lang="en-US" b="1" dirty="0">
                <a:solidFill>
                  <a:schemeClr val="accent1"/>
                </a:solidFill>
              </a:rPr>
              <a:t>TBL = Task-Based or Activity-Based Learning = </a:t>
            </a:r>
            <a:r>
              <a:rPr lang="el-GR" b="1" dirty="0">
                <a:solidFill>
                  <a:schemeClr val="accent1"/>
                </a:solidFill>
              </a:rPr>
              <a:t>Δραστηριοκεντρική προσέγγιση</a:t>
            </a:r>
            <a:br>
              <a:rPr lang="el-GR" b="1" dirty="0">
                <a:solidFill>
                  <a:schemeClr val="accent1"/>
                </a:solidFill>
              </a:rPr>
            </a:br>
            <a:endParaRPr lang="en-US" sz="2800" b="1" dirty="0">
              <a:solidFill>
                <a:schemeClr val="accent1"/>
              </a:solidFill>
            </a:endParaRPr>
          </a:p>
        </p:txBody>
      </p:sp>
      <p:sp>
        <p:nvSpPr>
          <p:cNvPr id="3" name="Content Placeholder 2"/>
          <p:cNvSpPr>
            <a:spLocks noGrp="1"/>
          </p:cNvSpPr>
          <p:nvPr>
            <p:ph idx="1"/>
          </p:nvPr>
        </p:nvSpPr>
        <p:spPr>
          <a:xfrm>
            <a:off x="1090569" y="1602297"/>
            <a:ext cx="10494627" cy="4395831"/>
          </a:xfrm>
        </p:spPr>
        <p:txBody>
          <a:bodyPr/>
          <a:lstStyle/>
          <a:p>
            <a:pPr marL="0" indent="0">
              <a:buClr>
                <a:schemeClr val="accent1"/>
              </a:buClr>
              <a:buNone/>
            </a:pPr>
            <a:r>
              <a:rPr lang="el-GR" sz="2600" dirty="0"/>
              <a:t>Η συνέχεια της Επικοινωνιακής προσέγγισης </a:t>
            </a:r>
          </a:p>
          <a:p>
            <a:pPr marL="0" indent="0">
              <a:buClr>
                <a:schemeClr val="accent1"/>
              </a:buClr>
              <a:buNone/>
            </a:pPr>
            <a:r>
              <a:rPr lang="el-GR" sz="2600" dirty="0"/>
              <a:t>Μάθηση: επηρεάζεται από εσωτερικές διαδικασίες – </a:t>
            </a:r>
            <a:r>
              <a:rPr lang="el-GR" sz="2600" dirty="0">
                <a:solidFill>
                  <a:srgbClr val="FF0000"/>
                </a:solidFill>
              </a:rPr>
              <a:t>Πώς μαθαίνουμε</a:t>
            </a:r>
            <a:r>
              <a:rPr lang="el-GR" sz="2600" dirty="0"/>
              <a:t>;</a:t>
            </a:r>
          </a:p>
          <a:p>
            <a:pPr marL="0" indent="0">
              <a:buClr>
                <a:schemeClr val="accent1"/>
              </a:buClr>
              <a:buNone/>
            </a:pPr>
            <a:r>
              <a:rPr lang="el-GR" sz="2600" dirty="0"/>
              <a:t>Χρήση της ΓΣ (γλώσσας στόχο) για επικοινωνιακό σκοπό και εμπλοκή των μαθητών σε </a:t>
            </a:r>
            <a:r>
              <a:rPr lang="el-GR" sz="2600" dirty="0">
                <a:solidFill>
                  <a:srgbClr val="FF0000"/>
                </a:solidFill>
              </a:rPr>
              <a:t>γνωστικές διαδικασίες </a:t>
            </a:r>
            <a:r>
              <a:rPr lang="el-GR" sz="2600" dirty="0"/>
              <a:t>με συνδυασμό των </a:t>
            </a:r>
            <a:r>
              <a:rPr lang="el-GR" sz="2600" dirty="0">
                <a:solidFill>
                  <a:srgbClr val="FF0000"/>
                </a:solidFill>
              </a:rPr>
              <a:t>4 δεξιοτήτων </a:t>
            </a:r>
          </a:p>
          <a:p>
            <a:pPr marL="0" indent="0">
              <a:buClr>
                <a:schemeClr val="accent1"/>
              </a:buClr>
              <a:buNone/>
            </a:pPr>
            <a:r>
              <a:rPr lang="el-GR" sz="2600" dirty="0"/>
              <a:t>Είδη δραστηριοτήτων:</a:t>
            </a:r>
          </a:p>
          <a:p>
            <a:pPr lvl="1">
              <a:buClr>
                <a:schemeClr val="accent1"/>
              </a:buClr>
              <a:buFont typeface="Wingdings" charset="2"/>
              <a:buChar char="§"/>
            </a:pPr>
            <a:r>
              <a:rPr lang="el-GR" sz="2000" dirty="0"/>
              <a:t>μη εστιασμένες στη γλωσσική δομή</a:t>
            </a:r>
          </a:p>
          <a:p>
            <a:pPr lvl="1">
              <a:buClr>
                <a:schemeClr val="accent1"/>
              </a:buClr>
              <a:buFont typeface="Wingdings" charset="2"/>
              <a:buChar char="§"/>
            </a:pPr>
            <a:r>
              <a:rPr lang="el-GR" sz="2000" dirty="0"/>
              <a:t>εστιασμένες στη γλωσσική δομή</a:t>
            </a:r>
          </a:p>
          <a:p>
            <a:pPr marL="0" indent="0" algn="ctr">
              <a:buNone/>
            </a:pPr>
            <a:r>
              <a:rPr lang="el-GR" sz="2600" b="1" dirty="0">
                <a:solidFill>
                  <a:srgbClr val="4F81BD"/>
                </a:solidFill>
              </a:rPr>
              <a:t>Γλωσσική επεξεργασία</a:t>
            </a:r>
          </a:p>
          <a:p>
            <a:pPr marL="0" indent="0" algn="ctr">
              <a:buNone/>
            </a:pPr>
            <a:endParaRPr lang="el-GR" sz="2600" b="1" dirty="0">
              <a:solidFill>
                <a:srgbClr val="4F81BD"/>
              </a:solidFill>
            </a:endParaRPr>
          </a:p>
          <a:p>
            <a:pPr marL="0" indent="0" algn="ctr">
              <a:buNone/>
            </a:pPr>
            <a:r>
              <a:rPr lang="el-GR" sz="2600" b="1" dirty="0">
                <a:solidFill>
                  <a:srgbClr val="4F81BD"/>
                </a:solidFill>
              </a:rPr>
              <a:t>αποτέλεσμα της πραγματοποίησης της δραστηριότητας</a:t>
            </a:r>
            <a:endParaRPr lang="en-US" sz="2600" b="1" dirty="0">
              <a:solidFill>
                <a:srgbClr val="4F81BD"/>
              </a:solidFill>
            </a:endParaRPr>
          </a:p>
        </p:txBody>
      </p:sp>
      <p:sp>
        <p:nvSpPr>
          <p:cNvPr id="4" name="Θέση αριθμού διαφάνειας 3">
            <a:extLst>
              <a:ext uri="{FF2B5EF4-FFF2-40B4-BE49-F238E27FC236}">
                <a16:creationId xmlns:a16="http://schemas.microsoft.com/office/drawing/2014/main" id="{E959D127-F416-4872-8D27-D2AA40FE0A03}"/>
              </a:ext>
            </a:extLst>
          </p:cNvPr>
          <p:cNvSpPr>
            <a:spLocks noGrp="1"/>
          </p:cNvSpPr>
          <p:nvPr>
            <p:ph type="sldNum" sz="quarter" idx="12"/>
          </p:nvPr>
        </p:nvSpPr>
        <p:spPr/>
        <p:txBody>
          <a:bodyPr/>
          <a:lstStyle/>
          <a:p>
            <a:fld id="{DF2147BA-8F16-448F-BC3F-F5ED06962B5D}" type="slidenum">
              <a:rPr lang="el-GR" smtClean="0"/>
              <a:t>36</a:t>
            </a:fld>
            <a:endParaRPr lang="el-GR"/>
          </a:p>
        </p:txBody>
      </p:sp>
      <p:sp>
        <p:nvSpPr>
          <p:cNvPr id="5" name="Βέλος: Κάτω 4">
            <a:extLst>
              <a:ext uri="{FF2B5EF4-FFF2-40B4-BE49-F238E27FC236}">
                <a16:creationId xmlns:a16="http://schemas.microsoft.com/office/drawing/2014/main" id="{B0A95391-FAAB-43DC-A86C-D718FFAF6203}"/>
              </a:ext>
            </a:extLst>
          </p:cNvPr>
          <p:cNvSpPr/>
          <p:nvPr/>
        </p:nvSpPr>
        <p:spPr>
          <a:xfrm>
            <a:off x="6191075" y="5019720"/>
            <a:ext cx="484632" cy="542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49244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686"/>
            <a:ext cx="8229600" cy="655155"/>
          </a:xfrm>
        </p:spPr>
        <p:txBody>
          <a:bodyPr/>
          <a:lstStyle/>
          <a:p>
            <a:pPr algn="ctr"/>
            <a:r>
              <a:rPr lang="el-GR" sz="2800" b="1" dirty="0">
                <a:solidFill>
                  <a:schemeClr val="accent1"/>
                </a:solidFill>
              </a:rPr>
              <a:t>Ποια είναι τα στάδια; </a:t>
            </a:r>
            <a:endParaRPr lang="en-US" sz="2800" b="1" dirty="0">
              <a:solidFill>
                <a:schemeClr val="accent1"/>
              </a:solidFill>
            </a:endParaRPr>
          </a:p>
        </p:txBody>
      </p:sp>
      <p:sp>
        <p:nvSpPr>
          <p:cNvPr id="3" name="Content Placeholder 2"/>
          <p:cNvSpPr>
            <a:spLocks noGrp="1"/>
          </p:cNvSpPr>
          <p:nvPr>
            <p:ph idx="1"/>
          </p:nvPr>
        </p:nvSpPr>
        <p:spPr>
          <a:xfrm>
            <a:off x="755009" y="1124125"/>
            <a:ext cx="5125674" cy="4742607"/>
          </a:xfrm>
        </p:spPr>
        <p:txBody>
          <a:bodyPr/>
          <a:lstStyle/>
          <a:p>
            <a:pPr marL="0" indent="0">
              <a:buClr>
                <a:schemeClr val="accent1"/>
              </a:buClr>
              <a:buNone/>
            </a:pPr>
            <a:r>
              <a:rPr lang="el-GR" sz="2600" b="1" dirty="0"/>
              <a:t>Εισαγωγική δραστηριότητα</a:t>
            </a:r>
            <a:r>
              <a:rPr lang="el-GR" sz="2600" dirty="0"/>
              <a:t>: </a:t>
            </a:r>
          </a:p>
          <a:p>
            <a:pPr marL="0" indent="0">
              <a:buClr>
                <a:schemeClr val="accent1"/>
              </a:buClr>
              <a:buNone/>
            </a:pPr>
            <a:r>
              <a:rPr lang="el-GR" sz="2600" dirty="0"/>
              <a:t>θέμα &amp; στόχος δραστηριότητας</a:t>
            </a:r>
            <a:r>
              <a:rPr lang="en-US" sz="2600" dirty="0">
                <a:sym typeface="Wingdings"/>
              </a:rPr>
              <a:t></a:t>
            </a:r>
            <a:r>
              <a:rPr lang="el-GR" sz="2600" dirty="0">
                <a:sym typeface="Wingdings"/>
              </a:rPr>
              <a:t> ενεργοποίηση προϋπάρχουσας γνώσης, δημιουργία ενδιαφέροντος </a:t>
            </a:r>
            <a:r>
              <a:rPr lang="el-GR" sz="2600" dirty="0"/>
              <a:t> </a:t>
            </a:r>
          </a:p>
          <a:p>
            <a:pPr marL="0" indent="0">
              <a:buClr>
                <a:schemeClr val="accent1"/>
              </a:buClr>
              <a:buNone/>
            </a:pPr>
            <a:r>
              <a:rPr lang="el-GR" sz="2600" b="1" dirty="0"/>
              <a:t>Κύκλος δραστηριοτήτων </a:t>
            </a:r>
          </a:p>
          <a:p>
            <a:pPr lvl="1">
              <a:spcBef>
                <a:spcPts val="0"/>
              </a:spcBef>
              <a:buClr>
                <a:schemeClr val="accent1"/>
              </a:buClr>
              <a:buFont typeface="Wingdings" charset="2"/>
              <a:buChar char="§"/>
            </a:pPr>
            <a:r>
              <a:rPr lang="el-GR" dirty="0"/>
              <a:t>Σχεδιασμός</a:t>
            </a:r>
          </a:p>
          <a:p>
            <a:pPr lvl="1">
              <a:spcBef>
                <a:spcPts val="0"/>
              </a:spcBef>
              <a:buClr>
                <a:schemeClr val="accent1"/>
              </a:buClr>
              <a:buFont typeface="Wingdings" charset="2"/>
              <a:buChar char="§"/>
            </a:pPr>
            <a:r>
              <a:rPr lang="el-GR" dirty="0" err="1"/>
              <a:t>διεκπεραιωτική</a:t>
            </a:r>
            <a:r>
              <a:rPr lang="el-GR" dirty="0"/>
              <a:t> δραστηριότητα </a:t>
            </a:r>
          </a:p>
          <a:p>
            <a:pPr lvl="1">
              <a:spcBef>
                <a:spcPts val="0"/>
              </a:spcBef>
              <a:buClr>
                <a:schemeClr val="accent1"/>
              </a:buClr>
              <a:buFont typeface="Wingdings" charset="2"/>
              <a:buChar char="§"/>
            </a:pPr>
            <a:r>
              <a:rPr lang="el-GR" dirty="0"/>
              <a:t>αναφορά </a:t>
            </a:r>
          </a:p>
          <a:p>
            <a:pPr marL="0" indent="0">
              <a:buClr>
                <a:schemeClr val="accent1"/>
              </a:buClr>
              <a:buNone/>
            </a:pPr>
            <a:r>
              <a:rPr lang="el-GR" sz="2600" b="1" dirty="0"/>
              <a:t>Εστίαση σε γλωσσικά στοιχεία</a:t>
            </a:r>
          </a:p>
          <a:p>
            <a:pPr marL="914400" lvl="1" indent="-514350">
              <a:spcBef>
                <a:spcPts val="0"/>
              </a:spcBef>
              <a:buClr>
                <a:schemeClr val="accent1"/>
              </a:buClr>
              <a:buFont typeface="Wingdings" charset="2"/>
              <a:buChar char="§"/>
            </a:pPr>
            <a:r>
              <a:rPr lang="el-GR" dirty="0"/>
              <a:t>γλωσσική ανάλυση</a:t>
            </a:r>
          </a:p>
          <a:p>
            <a:pPr marL="914400" lvl="1" indent="-514350">
              <a:spcBef>
                <a:spcPts val="0"/>
              </a:spcBef>
              <a:buClr>
                <a:schemeClr val="accent1"/>
              </a:buClr>
              <a:buFont typeface="Wingdings" charset="2"/>
              <a:buChar char="§"/>
            </a:pPr>
            <a:r>
              <a:rPr lang="el-GR" dirty="0"/>
              <a:t>εξάσκηση</a:t>
            </a:r>
            <a:endParaRPr lang="en-US" dirty="0"/>
          </a:p>
        </p:txBody>
      </p:sp>
      <p:sp>
        <p:nvSpPr>
          <p:cNvPr id="4" name="Θέση αριθμού διαφάνειας 3">
            <a:extLst>
              <a:ext uri="{FF2B5EF4-FFF2-40B4-BE49-F238E27FC236}">
                <a16:creationId xmlns:a16="http://schemas.microsoft.com/office/drawing/2014/main" id="{B2FD471C-E396-4505-A7A7-69F3138D343E}"/>
              </a:ext>
            </a:extLst>
          </p:cNvPr>
          <p:cNvSpPr>
            <a:spLocks noGrp="1"/>
          </p:cNvSpPr>
          <p:nvPr>
            <p:ph type="sldNum" sz="quarter" idx="12"/>
          </p:nvPr>
        </p:nvSpPr>
        <p:spPr/>
        <p:txBody>
          <a:bodyPr/>
          <a:lstStyle/>
          <a:p>
            <a:fld id="{DF2147BA-8F16-448F-BC3F-F5ED06962B5D}" type="slidenum">
              <a:rPr lang="el-GR" smtClean="0"/>
              <a:t>37</a:t>
            </a:fld>
            <a:endParaRPr lang="el-GR"/>
          </a:p>
        </p:txBody>
      </p:sp>
      <p:pic>
        <p:nvPicPr>
          <p:cNvPr id="5" name="Εικόνα 4">
            <a:extLst>
              <a:ext uri="{FF2B5EF4-FFF2-40B4-BE49-F238E27FC236}">
                <a16:creationId xmlns:a16="http://schemas.microsoft.com/office/drawing/2014/main" id="{09796806-7748-4553-BB3E-1FAA3425DFDF}"/>
              </a:ext>
            </a:extLst>
          </p:cNvPr>
          <p:cNvPicPr>
            <a:picLocks noChangeAspect="1"/>
          </p:cNvPicPr>
          <p:nvPr/>
        </p:nvPicPr>
        <p:blipFill>
          <a:blip r:embed="rId2"/>
          <a:stretch>
            <a:fillRect/>
          </a:stretch>
        </p:blipFill>
        <p:spPr>
          <a:xfrm>
            <a:off x="5880683" y="935372"/>
            <a:ext cx="6216242" cy="5120111"/>
          </a:xfrm>
          <a:prstGeom prst="rect">
            <a:avLst/>
          </a:prstGeom>
        </p:spPr>
      </p:pic>
    </p:spTree>
    <p:extLst>
      <p:ext uri="{BB962C8B-B14F-4D97-AF65-F5344CB8AC3E}">
        <p14:creationId xmlns:p14="http://schemas.microsoft.com/office/powerpoint/2010/main" val="3972145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9558" y="309579"/>
            <a:ext cx="8229600" cy="504153"/>
          </a:xfrm>
        </p:spPr>
        <p:txBody>
          <a:bodyPr/>
          <a:lstStyle/>
          <a:p>
            <a:pPr algn="ctr"/>
            <a:r>
              <a:rPr lang="el-GR" sz="2800" b="1" dirty="0">
                <a:solidFill>
                  <a:schemeClr val="accent1"/>
                </a:solidFill>
              </a:rPr>
              <a:t>Ποιες δραστηριότητες μπορούμε να κάνουμε;</a:t>
            </a:r>
            <a:endParaRPr lang="en-US" sz="2800" b="1" dirty="0">
              <a:solidFill>
                <a:schemeClr val="accent1"/>
              </a:solidFill>
            </a:endParaRPr>
          </a:p>
        </p:txBody>
      </p:sp>
      <p:sp>
        <p:nvSpPr>
          <p:cNvPr id="3" name="Content Placeholder 2"/>
          <p:cNvSpPr>
            <a:spLocks noGrp="1"/>
          </p:cNvSpPr>
          <p:nvPr>
            <p:ph idx="1"/>
          </p:nvPr>
        </p:nvSpPr>
        <p:spPr>
          <a:xfrm>
            <a:off x="1251358" y="944445"/>
            <a:ext cx="9906000" cy="4969110"/>
          </a:xfrm>
        </p:spPr>
        <p:txBody>
          <a:bodyPr/>
          <a:lstStyle/>
          <a:p>
            <a:pPr marL="0" indent="0" algn="ctr">
              <a:buClr>
                <a:schemeClr val="accent1"/>
              </a:buClr>
              <a:buNone/>
            </a:pPr>
            <a:endParaRPr lang="el-GR" dirty="0"/>
          </a:p>
          <a:p>
            <a:pPr marL="514350" indent="-514350" algn="ctr">
              <a:buClr>
                <a:schemeClr val="accent1"/>
              </a:buClr>
              <a:buFont typeface="+mj-ea"/>
              <a:buAutoNum type="circleNumDbPlain"/>
            </a:pPr>
            <a:r>
              <a:rPr lang="el-GR" dirty="0"/>
              <a:t>δημιουργία καταλόγου/λίστας </a:t>
            </a:r>
          </a:p>
          <a:p>
            <a:pPr marL="457200" indent="-457200" algn="ctr">
              <a:buClr>
                <a:schemeClr val="accent1"/>
              </a:buClr>
              <a:buFont typeface="+mj-ea"/>
              <a:buAutoNum type="circleNumDbPlain"/>
            </a:pPr>
            <a:r>
              <a:rPr lang="el-GR" dirty="0"/>
              <a:t>ταξινόμηση</a:t>
            </a:r>
          </a:p>
          <a:p>
            <a:pPr marL="457200" indent="-457200" algn="ctr">
              <a:buClr>
                <a:schemeClr val="accent1"/>
              </a:buClr>
              <a:buFont typeface="+mj-ea"/>
              <a:buAutoNum type="circleNumDbPlain"/>
            </a:pPr>
            <a:r>
              <a:rPr lang="el-GR" dirty="0"/>
              <a:t>σύγκριση </a:t>
            </a:r>
          </a:p>
          <a:p>
            <a:pPr marL="457200" indent="-457200" algn="ctr">
              <a:buClr>
                <a:schemeClr val="accent1"/>
              </a:buClr>
              <a:buFont typeface="+mj-ea"/>
              <a:buAutoNum type="circleNumDbPlain"/>
            </a:pPr>
            <a:r>
              <a:rPr lang="el-GR" dirty="0"/>
              <a:t>επίλυση προβλήματος </a:t>
            </a:r>
          </a:p>
          <a:p>
            <a:pPr marL="457200" indent="-457200" algn="ctr">
              <a:buClr>
                <a:schemeClr val="accent1"/>
              </a:buClr>
              <a:buFont typeface="+mj-ea"/>
              <a:buAutoNum type="circleNumDbPlain"/>
            </a:pPr>
            <a:r>
              <a:rPr lang="el-GR" dirty="0"/>
              <a:t>ανταλλαγή προσωπικών εμπειριών</a:t>
            </a:r>
          </a:p>
          <a:p>
            <a:pPr marL="457200" indent="-457200" algn="ctr">
              <a:buClr>
                <a:schemeClr val="accent1"/>
              </a:buClr>
              <a:buFont typeface="+mj-ea"/>
              <a:buAutoNum type="circleNumDbPlain"/>
            </a:pPr>
            <a:r>
              <a:rPr lang="el-GR" dirty="0"/>
              <a:t>δημιουργικές δραστηριότητες </a:t>
            </a:r>
          </a:p>
          <a:p>
            <a:pPr marL="514350" indent="-514350" algn="ctr">
              <a:buClr>
                <a:schemeClr val="accent1"/>
              </a:buClr>
              <a:buFont typeface="+mj-ea"/>
              <a:buAutoNum type="circleNumDbPlain"/>
            </a:pPr>
            <a:endParaRPr lang="en-US" sz="2400" dirty="0"/>
          </a:p>
        </p:txBody>
      </p:sp>
      <p:sp>
        <p:nvSpPr>
          <p:cNvPr id="4" name="Θέση αριθμού διαφάνειας 3">
            <a:extLst>
              <a:ext uri="{FF2B5EF4-FFF2-40B4-BE49-F238E27FC236}">
                <a16:creationId xmlns:a16="http://schemas.microsoft.com/office/drawing/2014/main" id="{51FA749F-9606-433B-BE4A-1F06BE54A987}"/>
              </a:ext>
            </a:extLst>
          </p:cNvPr>
          <p:cNvSpPr>
            <a:spLocks noGrp="1"/>
          </p:cNvSpPr>
          <p:nvPr>
            <p:ph type="sldNum" sz="quarter" idx="12"/>
          </p:nvPr>
        </p:nvSpPr>
        <p:spPr/>
        <p:txBody>
          <a:bodyPr/>
          <a:lstStyle/>
          <a:p>
            <a:fld id="{DF2147BA-8F16-448F-BC3F-F5ED06962B5D}" type="slidenum">
              <a:rPr lang="el-GR" smtClean="0"/>
              <a:t>38</a:t>
            </a:fld>
            <a:endParaRPr lang="el-GR"/>
          </a:p>
        </p:txBody>
      </p:sp>
    </p:spTree>
    <p:extLst>
      <p:ext uri="{BB962C8B-B14F-4D97-AF65-F5344CB8AC3E}">
        <p14:creationId xmlns:p14="http://schemas.microsoft.com/office/powerpoint/2010/main" val="761438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6405417A-6362-44E4-B39A-5A50BF9CD8E9}" type="slidenum">
              <a:rPr lang="el-GR" smtClean="0"/>
              <a:pPr/>
              <a:t>39</a:t>
            </a:fld>
            <a:endParaRPr lang="el-GR"/>
          </a:p>
        </p:txBody>
      </p:sp>
      <p:graphicFrame>
        <p:nvGraphicFramePr>
          <p:cNvPr id="5" name="4 - Διάγραμμα"/>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6 - Ευθεία γραμμή σύνδεσης"/>
          <p:cNvCxnSpPr/>
          <p:nvPr/>
        </p:nvCxnSpPr>
        <p:spPr>
          <a:xfrm flipV="1">
            <a:off x="7680176" y="1700808"/>
            <a:ext cx="576064"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112224" y="7647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a:t>
            </a:r>
            <a:endParaRPr lang="el-GR" dirty="0"/>
          </a:p>
        </p:txBody>
      </p:sp>
      <p:sp>
        <p:nvSpPr>
          <p:cNvPr id="9" name="8 - Ορθογώνιο"/>
          <p:cNvSpPr/>
          <p:nvPr/>
        </p:nvSpPr>
        <p:spPr>
          <a:xfrm>
            <a:off x="3647728" y="188640"/>
            <a:ext cx="4572000" cy="923330"/>
          </a:xfrm>
          <a:prstGeom prst="rect">
            <a:avLst/>
          </a:prstGeom>
        </p:spPr>
        <p:txBody>
          <a:bodyPr>
            <a:spAutoFit/>
          </a:bodyPr>
          <a:lstStyle/>
          <a:p>
            <a:pPr algn="ctr"/>
            <a:r>
              <a:rPr lang="en-US" b="1" i="1" dirty="0"/>
              <a:t>A generic framework for an activity-based project developed around cross-curricular topics</a:t>
            </a:r>
            <a:endParaRPr lang="el-GR" dirty="0"/>
          </a:p>
        </p:txBody>
      </p:sp>
      <p:graphicFrame>
        <p:nvGraphicFramePr>
          <p:cNvPr id="10" name="9 - Πίνακας"/>
          <p:cNvGraphicFramePr>
            <a:graphicFrameLocks noGrp="1"/>
          </p:cNvGraphicFramePr>
          <p:nvPr/>
        </p:nvGraphicFramePr>
        <p:xfrm>
          <a:off x="1524000" y="1700808"/>
          <a:ext cx="2706370" cy="4632960"/>
        </p:xfrm>
        <a:graphic>
          <a:graphicData uri="http://schemas.openxmlformats.org/drawingml/2006/table">
            <a:tbl>
              <a:tblPr/>
              <a:tblGrid>
                <a:gridCol w="2706370">
                  <a:extLst>
                    <a:ext uri="{9D8B030D-6E8A-4147-A177-3AD203B41FA5}">
                      <a16:colId xmlns:a16="http://schemas.microsoft.com/office/drawing/2014/main" val="20000"/>
                    </a:ext>
                  </a:extLst>
                </a:gridCol>
              </a:tblGrid>
              <a:tr h="38864">
                <a:tc>
                  <a:txBody>
                    <a:bodyPr/>
                    <a:lstStyle/>
                    <a:p>
                      <a:pPr algn="ctr">
                        <a:spcAft>
                          <a:spcPts val="0"/>
                        </a:spcAft>
                      </a:pPr>
                      <a:r>
                        <a:rPr lang="en-US" sz="1600" b="1" u="sng" dirty="0">
                          <a:latin typeface="Times New Roman"/>
                          <a:ea typeface="Times New Roman"/>
                        </a:rPr>
                        <a:t>Cross-curricular areas</a:t>
                      </a:r>
                      <a:endParaRPr lang="el-GR" sz="16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ctr">
                        <a:spcAft>
                          <a:spcPts val="0"/>
                        </a:spcAft>
                      </a:pPr>
                      <a:endParaRPr lang="en-US" sz="1600" dirty="0">
                        <a:latin typeface="Times New Roman"/>
                        <a:ea typeface="Times New Roman"/>
                      </a:endParaRPr>
                    </a:p>
                    <a:p>
                      <a:pPr algn="ctr">
                        <a:spcAft>
                          <a:spcPts val="0"/>
                        </a:spcAft>
                      </a:pPr>
                      <a:r>
                        <a:rPr lang="en-US" sz="1600" b="1" i="1" dirty="0">
                          <a:latin typeface="Times New Roman"/>
                          <a:ea typeface="Times New Roman"/>
                        </a:rPr>
                        <a:t>Languages</a:t>
                      </a:r>
                      <a:endParaRPr lang="el-GR" sz="1600" dirty="0">
                        <a:latin typeface="Times New Roman"/>
                        <a:ea typeface="Times New Roman"/>
                      </a:endParaRPr>
                    </a:p>
                    <a:p>
                      <a:pPr algn="ctr">
                        <a:spcAft>
                          <a:spcPts val="0"/>
                        </a:spcAft>
                      </a:pPr>
                      <a:r>
                        <a:rPr lang="en-US" sz="1600" dirty="0">
                          <a:latin typeface="Times New Roman"/>
                          <a:ea typeface="Times New Roman"/>
                        </a:rPr>
                        <a:t>Math</a:t>
                      </a:r>
                      <a:endParaRPr lang="el-GR" sz="1600" dirty="0">
                        <a:latin typeface="Times New Roman"/>
                        <a:ea typeface="Times New Roman"/>
                      </a:endParaRPr>
                    </a:p>
                    <a:p>
                      <a:pPr algn="ctr">
                        <a:spcAft>
                          <a:spcPts val="0"/>
                        </a:spcAft>
                      </a:pPr>
                      <a:r>
                        <a:rPr lang="en-US" sz="1600" dirty="0">
                          <a:latin typeface="Times New Roman"/>
                          <a:ea typeface="Times New Roman"/>
                        </a:rPr>
                        <a:t>Science</a:t>
                      </a:r>
                      <a:endParaRPr lang="el-GR" sz="1600" dirty="0">
                        <a:latin typeface="Times New Roman"/>
                        <a:ea typeface="Times New Roman"/>
                      </a:endParaRPr>
                    </a:p>
                    <a:p>
                      <a:pPr algn="ctr">
                        <a:spcAft>
                          <a:spcPts val="0"/>
                        </a:spcAft>
                      </a:pPr>
                      <a:r>
                        <a:rPr lang="en-US" sz="1600" dirty="0">
                          <a:latin typeface="Times New Roman"/>
                          <a:ea typeface="Times New Roman"/>
                        </a:rPr>
                        <a:t>General education</a:t>
                      </a:r>
                      <a:endParaRPr lang="el-GR" sz="1600" dirty="0">
                        <a:latin typeface="Times New Roman"/>
                        <a:ea typeface="Times New Roman"/>
                      </a:endParaRPr>
                    </a:p>
                    <a:p>
                      <a:pPr algn="ctr">
                        <a:spcAft>
                          <a:spcPts val="0"/>
                        </a:spcAft>
                      </a:pPr>
                      <a:r>
                        <a:rPr lang="en-US" sz="1600" dirty="0">
                          <a:latin typeface="Times New Roman"/>
                          <a:ea typeface="Times New Roman"/>
                        </a:rPr>
                        <a:t>Home science</a:t>
                      </a:r>
                      <a:endParaRPr lang="el-GR" sz="1600" dirty="0">
                        <a:latin typeface="Times New Roman"/>
                        <a:ea typeface="Times New Roman"/>
                      </a:endParaRPr>
                    </a:p>
                    <a:p>
                      <a:pPr algn="ctr">
                        <a:spcAft>
                          <a:spcPts val="0"/>
                        </a:spcAft>
                      </a:pPr>
                      <a:r>
                        <a:rPr lang="en-US" sz="1600" dirty="0" err="1">
                          <a:latin typeface="Times New Roman"/>
                          <a:ea typeface="Times New Roman"/>
                        </a:rPr>
                        <a:t>Oracy</a:t>
                      </a:r>
                      <a:endParaRPr lang="el-GR" sz="1600" dirty="0">
                        <a:latin typeface="Times New Roman"/>
                        <a:ea typeface="Times New Roman"/>
                      </a:endParaRPr>
                    </a:p>
                    <a:p>
                      <a:pPr algn="ctr">
                        <a:spcAft>
                          <a:spcPts val="0"/>
                        </a:spcAft>
                      </a:pPr>
                      <a:r>
                        <a:rPr lang="en-US" sz="1600" dirty="0">
                          <a:latin typeface="Times New Roman"/>
                          <a:ea typeface="Times New Roman"/>
                        </a:rPr>
                        <a:t>Literacy</a:t>
                      </a:r>
                      <a:endParaRPr lang="el-GR" sz="1600" dirty="0">
                        <a:latin typeface="Times New Roman"/>
                        <a:ea typeface="Times New Roman"/>
                      </a:endParaRPr>
                    </a:p>
                    <a:p>
                      <a:pPr algn="ctr">
                        <a:spcAft>
                          <a:spcPts val="0"/>
                        </a:spcAft>
                      </a:pPr>
                      <a:r>
                        <a:rPr lang="en-US" sz="1600" dirty="0">
                          <a:latin typeface="Times New Roman"/>
                          <a:ea typeface="Times New Roman"/>
                        </a:rPr>
                        <a:t>Technology</a:t>
                      </a:r>
                      <a:endParaRPr lang="el-GR" sz="1600" dirty="0">
                        <a:latin typeface="Times New Roman"/>
                        <a:ea typeface="Times New Roman"/>
                      </a:endParaRPr>
                    </a:p>
                    <a:p>
                      <a:pPr algn="ctr">
                        <a:spcAft>
                          <a:spcPts val="0"/>
                        </a:spcAft>
                      </a:pPr>
                      <a:r>
                        <a:rPr lang="en-US" sz="1600" dirty="0">
                          <a:latin typeface="Times New Roman"/>
                          <a:ea typeface="Times New Roman"/>
                        </a:rPr>
                        <a:t>Music</a:t>
                      </a:r>
                      <a:endParaRPr lang="el-GR" sz="1600" dirty="0">
                        <a:latin typeface="Times New Roman"/>
                        <a:ea typeface="Times New Roman"/>
                      </a:endParaRPr>
                    </a:p>
                    <a:p>
                      <a:pPr algn="ctr">
                        <a:spcAft>
                          <a:spcPts val="0"/>
                        </a:spcAft>
                      </a:pPr>
                      <a:r>
                        <a:rPr lang="en-US" sz="1600" dirty="0">
                          <a:latin typeface="Times New Roman"/>
                          <a:ea typeface="Times New Roman"/>
                        </a:rPr>
                        <a:t>Physical education</a:t>
                      </a:r>
                      <a:endParaRPr lang="el-GR" sz="1600" dirty="0">
                        <a:latin typeface="Times New Roman"/>
                        <a:ea typeface="Times New Roman"/>
                      </a:endParaRPr>
                    </a:p>
                    <a:p>
                      <a:pPr algn="ctr">
                        <a:spcAft>
                          <a:spcPts val="0"/>
                        </a:spcAft>
                      </a:pPr>
                      <a:r>
                        <a:rPr lang="en-US" sz="1600" dirty="0">
                          <a:latin typeface="Times New Roman"/>
                          <a:ea typeface="Times New Roman"/>
                        </a:rPr>
                        <a:t>Drama and movement</a:t>
                      </a:r>
                      <a:endParaRPr lang="el-GR" sz="1600" dirty="0">
                        <a:latin typeface="Times New Roman"/>
                        <a:ea typeface="Times New Roman"/>
                      </a:endParaRPr>
                    </a:p>
                    <a:p>
                      <a:pPr algn="ctr">
                        <a:spcAft>
                          <a:spcPts val="0"/>
                        </a:spcAft>
                      </a:pPr>
                      <a:r>
                        <a:rPr lang="en-US" sz="1600" dirty="0">
                          <a:latin typeface="Times New Roman"/>
                          <a:ea typeface="Times New Roman"/>
                        </a:rPr>
                        <a:t>Geography</a:t>
                      </a:r>
                      <a:endParaRPr lang="el-GR" sz="1600" dirty="0">
                        <a:latin typeface="Times New Roman"/>
                        <a:ea typeface="Times New Roman"/>
                      </a:endParaRPr>
                    </a:p>
                    <a:p>
                      <a:pPr algn="ctr">
                        <a:spcAft>
                          <a:spcPts val="0"/>
                        </a:spcAft>
                      </a:pPr>
                      <a:r>
                        <a:rPr lang="en-US" sz="1600" dirty="0">
                          <a:latin typeface="Times New Roman"/>
                          <a:ea typeface="Times New Roman"/>
                        </a:rPr>
                        <a:t>History</a:t>
                      </a:r>
                      <a:endParaRPr lang="el-GR" sz="1600" dirty="0">
                        <a:latin typeface="Times New Roman"/>
                        <a:ea typeface="Times New Roman"/>
                      </a:endParaRPr>
                    </a:p>
                    <a:p>
                      <a:pPr algn="ctr">
                        <a:spcAft>
                          <a:spcPts val="0"/>
                        </a:spcAft>
                      </a:pPr>
                      <a:r>
                        <a:rPr lang="en-US" sz="1600" dirty="0">
                          <a:latin typeface="Times New Roman"/>
                          <a:ea typeface="Times New Roman"/>
                        </a:rPr>
                        <a:t>Art and crafts</a:t>
                      </a:r>
                      <a:endParaRPr lang="el-GR" sz="1600" dirty="0">
                        <a:latin typeface="Times New Roman"/>
                        <a:ea typeface="Times New Roman"/>
                      </a:endParaRPr>
                    </a:p>
                    <a:p>
                      <a:pPr algn="ctr">
                        <a:spcAft>
                          <a:spcPts val="0"/>
                        </a:spcAft>
                      </a:pPr>
                      <a:r>
                        <a:rPr lang="en-US" sz="1600" dirty="0">
                          <a:latin typeface="Times New Roman"/>
                          <a:ea typeface="Times New Roman"/>
                        </a:rPr>
                        <a:t>Games</a:t>
                      </a:r>
                      <a:endParaRPr lang="el-GR" sz="1600" dirty="0">
                        <a:latin typeface="Times New Roman"/>
                        <a:ea typeface="Times New Roman"/>
                      </a:endParaRPr>
                    </a:p>
                    <a:p>
                      <a:pPr algn="ctr">
                        <a:spcAft>
                          <a:spcPts val="0"/>
                        </a:spcAft>
                      </a:pPr>
                      <a:r>
                        <a:rPr lang="en-US" sz="1600" dirty="0">
                          <a:latin typeface="Times New Roman"/>
                          <a:ea typeface="Times New Roman"/>
                        </a:rPr>
                        <a:t>Stories</a:t>
                      </a:r>
                      <a:endParaRPr lang="el-GR" sz="1600" dirty="0">
                        <a:latin typeface="Times New Roman"/>
                        <a:ea typeface="Times New Roman"/>
                      </a:endParaRPr>
                    </a:p>
                    <a:p>
                      <a:pPr algn="ctr">
                        <a:spcAft>
                          <a:spcPts val="0"/>
                        </a:spcAft>
                      </a:pPr>
                      <a:r>
                        <a:rPr lang="en-US" sz="1600" dirty="0">
                          <a:latin typeface="Times New Roman"/>
                          <a:ea typeface="Times New Roman"/>
                        </a:rPr>
                        <a:t>Rhythm and songs</a:t>
                      </a:r>
                      <a:endParaRPr lang="el-GR" sz="16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1" name="Rectangle 15"/>
          <p:cNvSpPr>
            <a:spLocks noChangeArrowheads="1"/>
          </p:cNvSpPr>
          <p:nvPr/>
        </p:nvSpPr>
        <p:spPr bwMode="auto">
          <a:xfrm>
            <a:off x="9067574" y="188641"/>
            <a:ext cx="1600427" cy="114327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b="1" u="sng" dirty="0">
                <a:latin typeface="Arial" pitchFamily="34" charset="0"/>
                <a:ea typeface="Times New Roman" pitchFamily="18" charset="0"/>
                <a:cs typeface="Arial" pitchFamily="34" charset="0"/>
              </a:rPr>
              <a:t>Language focus</a:t>
            </a:r>
            <a:endParaRPr lang="en-US" sz="1100" b="1" dirty="0">
              <a:latin typeface="Arial" pitchFamily="34" charset="0"/>
              <a:cs typeface="Arial" pitchFamily="34" charset="0"/>
            </a:endParaRPr>
          </a:p>
          <a:p>
            <a:pPr eaLnBrk="0" fontAlgn="base" hangingPunct="0">
              <a:spcBef>
                <a:spcPct val="0"/>
              </a:spcBef>
              <a:spcAft>
                <a:spcPct val="0"/>
              </a:spcAft>
            </a:pPr>
            <a:r>
              <a:rPr lang="en-US" sz="1100" b="1" dirty="0">
                <a:latin typeface="Arial" pitchFamily="34" charset="0"/>
                <a:ea typeface="Times New Roman" pitchFamily="18" charset="0"/>
                <a:cs typeface="Arial" pitchFamily="34" charset="0"/>
              </a:rPr>
              <a:t>Pronunciation</a:t>
            </a:r>
            <a:endParaRPr lang="en-US" sz="1100" dirty="0">
              <a:latin typeface="Arial" pitchFamily="34" charset="0"/>
              <a:cs typeface="Arial" pitchFamily="34" charset="0"/>
            </a:endParaRPr>
          </a:p>
          <a:p>
            <a:pPr eaLnBrk="0" fontAlgn="base" hangingPunct="0">
              <a:spcBef>
                <a:spcPct val="0"/>
              </a:spcBef>
              <a:spcAft>
                <a:spcPct val="0"/>
              </a:spcAft>
            </a:pPr>
            <a:r>
              <a:rPr lang="en-US" sz="1100" b="1" dirty="0">
                <a:latin typeface="Arial" pitchFamily="34" charset="0"/>
                <a:ea typeface="Times New Roman" pitchFamily="18" charset="0"/>
                <a:cs typeface="Arial" pitchFamily="34" charset="0"/>
              </a:rPr>
              <a:t>Grammar</a:t>
            </a:r>
            <a:endParaRPr lang="en-US" sz="1100" dirty="0">
              <a:latin typeface="Arial" pitchFamily="34" charset="0"/>
              <a:cs typeface="Arial" pitchFamily="34" charset="0"/>
            </a:endParaRPr>
          </a:p>
          <a:p>
            <a:pPr eaLnBrk="0" fontAlgn="base" hangingPunct="0">
              <a:spcBef>
                <a:spcPct val="0"/>
              </a:spcBef>
              <a:spcAft>
                <a:spcPct val="0"/>
              </a:spcAft>
            </a:pPr>
            <a:r>
              <a:rPr lang="en-US" sz="1100" b="1" dirty="0">
                <a:latin typeface="Arial" pitchFamily="34" charset="0"/>
                <a:ea typeface="Times New Roman" pitchFamily="18" charset="0"/>
                <a:cs typeface="Arial" pitchFamily="34" charset="0"/>
              </a:rPr>
              <a:t>Vocabulary</a:t>
            </a:r>
            <a:endParaRPr lang="en-US" sz="1100" dirty="0">
              <a:latin typeface="Arial" pitchFamily="34" charset="0"/>
              <a:cs typeface="Arial" pitchFamily="34" charset="0"/>
            </a:endParaRPr>
          </a:p>
          <a:p>
            <a:pPr eaLnBrk="0" fontAlgn="base" hangingPunct="0">
              <a:spcBef>
                <a:spcPct val="0"/>
              </a:spcBef>
              <a:spcAft>
                <a:spcPct val="0"/>
              </a:spcAft>
            </a:pPr>
            <a:r>
              <a:rPr lang="en-US" sz="1100" b="1" dirty="0">
                <a:latin typeface="Arial" pitchFamily="34" charset="0"/>
                <a:ea typeface="Times New Roman" pitchFamily="18" charset="0"/>
                <a:cs typeface="Arial" pitchFamily="34" charset="0"/>
              </a:rPr>
              <a:t>Functions</a:t>
            </a:r>
            <a:endParaRPr lang="en-US" sz="1100" dirty="0">
              <a:latin typeface="Arial" pitchFamily="34" charset="0"/>
              <a:cs typeface="Arial" pitchFamily="34" charset="0"/>
            </a:endParaRPr>
          </a:p>
          <a:p>
            <a:pPr eaLnBrk="0" fontAlgn="base" hangingPunct="0">
              <a:spcBef>
                <a:spcPct val="0"/>
              </a:spcBef>
              <a:spcAft>
                <a:spcPct val="0"/>
              </a:spcAft>
            </a:pPr>
            <a:r>
              <a:rPr lang="en-US" sz="1100" b="1" dirty="0">
                <a:latin typeface="Arial" pitchFamily="34" charset="0"/>
                <a:ea typeface="Times New Roman" pitchFamily="18" charset="0"/>
                <a:cs typeface="Arial" pitchFamily="34" charset="0"/>
              </a:rPr>
              <a:t>Skills</a:t>
            </a:r>
            <a:r>
              <a:rPr lang="en-US" sz="1100" dirty="0">
                <a:latin typeface="Arial" pitchFamily="34" charset="0"/>
                <a:ea typeface="Times New Roman" pitchFamily="18" charset="0"/>
                <a:cs typeface="Arial" pitchFamily="34" charset="0"/>
              </a:rPr>
              <a:t>: listening, speaking, reading, writing</a:t>
            </a:r>
            <a:endParaRPr lang="en-US" sz="1100" dirty="0">
              <a:latin typeface="Arial" pitchFamily="34" charset="0"/>
              <a:cs typeface="Arial" pitchFamily="34" charset="0"/>
            </a:endParaRPr>
          </a:p>
        </p:txBody>
      </p:sp>
      <p:graphicFrame>
        <p:nvGraphicFramePr>
          <p:cNvPr id="12" name="11 - Πίνακας"/>
          <p:cNvGraphicFramePr>
            <a:graphicFrameLocks noGrp="1"/>
          </p:cNvGraphicFramePr>
          <p:nvPr/>
        </p:nvGraphicFramePr>
        <p:xfrm>
          <a:off x="7962900" y="1772816"/>
          <a:ext cx="2705100" cy="4876800"/>
        </p:xfrm>
        <a:graphic>
          <a:graphicData uri="http://schemas.openxmlformats.org/drawingml/2006/table">
            <a:tbl>
              <a:tblPr/>
              <a:tblGrid>
                <a:gridCol w="2705100">
                  <a:extLst>
                    <a:ext uri="{9D8B030D-6E8A-4147-A177-3AD203B41FA5}">
                      <a16:colId xmlns:a16="http://schemas.microsoft.com/office/drawing/2014/main" val="20000"/>
                    </a:ext>
                  </a:extLst>
                </a:gridCol>
              </a:tblGrid>
              <a:tr h="0">
                <a:tc>
                  <a:txBody>
                    <a:bodyPr/>
                    <a:lstStyle/>
                    <a:p>
                      <a:pPr algn="ctr">
                        <a:spcAft>
                          <a:spcPts val="0"/>
                        </a:spcAft>
                      </a:pPr>
                      <a:r>
                        <a:rPr lang="en-US" sz="1600" b="1" u="sng" dirty="0">
                          <a:latin typeface="Times New Roman"/>
                          <a:ea typeface="Times New Roman"/>
                        </a:rPr>
                        <a:t>Activities</a:t>
                      </a:r>
                      <a:endParaRPr lang="el-GR" sz="16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ctr">
                        <a:spcAft>
                          <a:spcPts val="0"/>
                        </a:spcAft>
                      </a:pPr>
                      <a:endParaRPr lang="en-US" sz="1600" dirty="0">
                        <a:latin typeface="Times New Roman"/>
                        <a:ea typeface="Times New Roman"/>
                      </a:endParaRPr>
                    </a:p>
                    <a:p>
                      <a:pPr algn="ctr">
                        <a:spcAft>
                          <a:spcPts val="0"/>
                        </a:spcAft>
                      </a:pPr>
                      <a:r>
                        <a:rPr lang="en-US" sz="1600" b="1" i="1" dirty="0" err="1">
                          <a:latin typeface="Times New Roman"/>
                          <a:ea typeface="Times New Roman"/>
                        </a:rPr>
                        <a:t>Translanguaging</a:t>
                      </a:r>
                      <a:endParaRPr lang="el-GR" sz="1600" dirty="0">
                        <a:latin typeface="Times New Roman"/>
                        <a:ea typeface="Times New Roman"/>
                      </a:endParaRPr>
                    </a:p>
                    <a:p>
                      <a:pPr algn="ctr">
                        <a:spcAft>
                          <a:spcPts val="0"/>
                        </a:spcAft>
                      </a:pPr>
                      <a:r>
                        <a:rPr lang="en-US" sz="1600" dirty="0">
                          <a:latin typeface="Times New Roman"/>
                          <a:ea typeface="Times New Roman"/>
                        </a:rPr>
                        <a:t>Listening and doing</a:t>
                      </a:r>
                      <a:endParaRPr lang="el-GR" sz="1600" dirty="0">
                        <a:latin typeface="Times New Roman"/>
                        <a:ea typeface="Times New Roman"/>
                      </a:endParaRPr>
                    </a:p>
                    <a:p>
                      <a:pPr algn="ctr">
                        <a:spcAft>
                          <a:spcPts val="0"/>
                        </a:spcAft>
                      </a:pPr>
                      <a:r>
                        <a:rPr lang="en-US" sz="1600" dirty="0">
                          <a:latin typeface="Times New Roman"/>
                          <a:ea typeface="Times New Roman"/>
                        </a:rPr>
                        <a:t>Playing games</a:t>
                      </a:r>
                      <a:endParaRPr lang="el-GR" sz="1600" dirty="0">
                        <a:latin typeface="Times New Roman"/>
                        <a:ea typeface="Times New Roman"/>
                      </a:endParaRPr>
                    </a:p>
                    <a:p>
                      <a:pPr algn="ctr">
                        <a:spcAft>
                          <a:spcPts val="0"/>
                        </a:spcAft>
                      </a:pPr>
                      <a:r>
                        <a:rPr lang="en-US" sz="1600" dirty="0">
                          <a:latin typeface="Times New Roman"/>
                          <a:ea typeface="Times New Roman"/>
                        </a:rPr>
                        <a:t>Singing</a:t>
                      </a:r>
                      <a:endParaRPr lang="el-GR" sz="1600" dirty="0">
                        <a:latin typeface="Times New Roman"/>
                        <a:ea typeface="Times New Roman"/>
                      </a:endParaRPr>
                    </a:p>
                    <a:p>
                      <a:pPr algn="ctr">
                        <a:spcAft>
                          <a:spcPts val="0"/>
                        </a:spcAft>
                      </a:pPr>
                      <a:r>
                        <a:rPr lang="en-US" sz="1600" dirty="0">
                          <a:latin typeface="Times New Roman"/>
                          <a:ea typeface="Times New Roman"/>
                        </a:rPr>
                        <a:t>a story</a:t>
                      </a:r>
                      <a:endParaRPr lang="el-GR" sz="1600" dirty="0">
                        <a:latin typeface="Times New Roman"/>
                        <a:ea typeface="Times New Roman"/>
                      </a:endParaRPr>
                    </a:p>
                    <a:p>
                      <a:pPr algn="ctr">
                        <a:spcAft>
                          <a:spcPts val="0"/>
                        </a:spcAft>
                      </a:pPr>
                      <a:r>
                        <a:rPr lang="en-US" sz="1600" dirty="0">
                          <a:latin typeface="Times New Roman"/>
                          <a:ea typeface="Times New Roman"/>
                        </a:rPr>
                        <a:t>Retelling a story</a:t>
                      </a:r>
                      <a:endParaRPr lang="el-GR" sz="1600" dirty="0">
                        <a:latin typeface="Times New Roman"/>
                        <a:ea typeface="Times New Roman"/>
                      </a:endParaRPr>
                    </a:p>
                    <a:p>
                      <a:pPr algn="ctr">
                        <a:spcAft>
                          <a:spcPts val="0"/>
                        </a:spcAft>
                      </a:pPr>
                      <a:r>
                        <a:rPr lang="en-US" sz="1600" dirty="0">
                          <a:latin typeface="Times New Roman"/>
                          <a:ea typeface="Times New Roman"/>
                        </a:rPr>
                        <a:t>Illustrating a story</a:t>
                      </a:r>
                      <a:endParaRPr lang="el-GR" sz="1600" dirty="0">
                        <a:latin typeface="Times New Roman"/>
                        <a:ea typeface="Times New Roman"/>
                      </a:endParaRPr>
                    </a:p>
                    <a:p>
                      <a:pPr algn="ctr">
                        <a:spcAft>
                          <a:spcPts val="0"/>
                        </a:spcAft>
                      </a:pPr>
                      <a:r>
                        <a:rPr lang="en-US" sz="1600" dirty="0">
                          <a:latin typeface="Times New Roman"/>
                          <a:ea typeface="Times New Roman"/>
                        </a:rPr>
                        <a:t>Role-playing / acting</a:t>
                      </a:r>
                      <a:endParaRPr lang="el-GR" sz="1600" dirty="0">
                        <a:latin typeface="Times New Roman"/>
                        <a:ea typeface="Times New Roman"/>
                      </a:endParaRPr>
                    </a:p>
                    <a:p>
                      <a:pPr algn="ctr">
                        <a:spcAft>
                          <a:spcPts val="0"/>
                        </a:spcAft>
                      </a:pPr>
                      <a:r>
                        <a:rPr lang="en-US" sz="1600" dirty="0">
                          <a:latin typeface="Times New Roman"/>
                          <a:ea typeface="Times New Roman"/>
                        </a:rPr>
                        <a:t>Making surveys</a:t>
                      </a:r>
                      <a:endParaRPr lang="el-GR" sz="1600" dirty="0">
                        <a:latin typeface="Times New Roman"/>
                        <a:ea typeface="Times New Roman"/>
                      </a:endParaRPr>
                    </a:p>
                    <a:p>
                      <a:pPr algn="ctr">
                        <a:spcAft>
                          <a:spcPts val="0"/>
                        </a:spcAft>
                      </a:pPr>
                      <a:r>
                        <a:rPr lang="en-US" sz="1600" dirty="0">
                          <a:latin typeface="Times New Roman"/>
                          <a:ea typeface="Times New Roman"/>
                        </a:rPr>
                        <a:t>Completing charts</a:t>
                      </a:r>
                      <a:endParaRPr lang="el-GR" sz="1600" dirty="0">
                        <a:latin typeface="Times New Roman"/>
                        <a:ea typeface="Times New Roman"/>
                      </a:endParaRPr>
                    </a:p>
                    <a:p>
                      <a:pPr algn="ctr">
                        <a:spcAft>
                          <a:spcPts val="0"/>
                        </a:spcAft>
                      </a:pPr>
                      <a:r>
                        <a:rPr lang="en-US" sz="1600" dirty="0">
                          <a:latin typeface="Times New Roman"/>
                          <a:ea typeface="Times New Roman"/>
                        </a:rPr>
                        <a:t>Doing quizzes</a:t>
                      </a:r>
                      <a:endParaRPr lang="el-GR" sz="1600" dirty="0">
                        <a:latin typeface="Times New Roman"/>
                        <a:ea typeface="Times New Roman"/>
                      </a:endParaRPr>
                    </a:p>
                    <a:p>
                      <a:pPr algn="ctr">
                        <a:spcAft>
                          <a:spcPts val="0"/>
                        </a:spcAft>
                      </a:pPr>
                      <a:r>
                        <a:rPr lang="en-US" sz="1600" dirty="0">
                          <a:latin typeface="Times New Roman"/>
                          <a:ea typeface="Times New Roman"/>
                        </a:rPr>
                        <a:t>Writing an invitation</a:t>
                      </a:r>
                      <a:endParaRPr lang="el-GR" sz="1600" dirty="0">
                        <a:latin typeface="Times New Roman"/>
                        <a:ea typeface="Times New Roman"/>
                      </a:endParaRPr>
                    </a:p>
                    <a:p>
                      <a:pPr algn="ctr">
                        <a:spcAft>
                          <a:spcPts val="0"/>
                        </a:spcAft>
                      </a:pPr>
                      <a:r>
                        <a:rPr lang="en-US" sz="1600" dirty="0">
                          <a:latin typeface="Times New Roman"/>
                          <a:ea typeface="Times New Roman"/>
                        </a:rPr>
                        <a:t>Writing about yourself and others</a:t>
                      </a:r>
                      <a:endParaRPr lang="el-GR" sz="1600" dirty="0">
                        <a:latin typeface="Times New Roman"/>
                        <a:ea typeface="Times New Roman"/>
                      </a:endParaRPr>
                    </a:p>
                    <a:p>
                      <a:pPr algn="ctr">
                        <a:spcAft>
                          <a:spcPts val="0"/>
                        </a:spcAft>
                      </a:pPr>
                      <a:r>
                        <a:rPr lang="en-US" sz="1600" dirty="0">
                          <a:latin typeface="Times New Roman"/>
                          <a:ea typeface="Times New Roman"/>
                        </a:rPr>
                        <a:t>Making models</a:t>
                      </a:r>
                      <a:endParaRPr lang="el-GR" sz="1600" dirty="0">
                        <a:latin typeface="Times New Roman"/>
                        <a:ea typeface="Times New Roman"/>
                      </a:endParaRPr>
                    </a:p>
                    <a:p>
                      <a:pPr algn="ctr">
                        <a:spcAft>
                          <a:spcPts val="0"/>
                        </a:spcAft>
                      </a:pPr>
                      <a:r>
                        <a:rPr lang="en-US" sz="1600" dirty="0">
                          <a:latin typeface="Times New Roman"/>
                          <a:ea typeface="Times New Roman"/>
                        </a:rPr>
                        <a:t>Measuring and recording</a:t>
                      </a:r>
                      <a:endParaRPr lang="el-GR" sz="1600" dirty="0">
                        <a:latin typeface="Times New Roman"/>
                        <a:ea typeface="Times New Roman"/>
                      </a:endParaRPr>
                    </a:p>
                    <a:p>
                      <a:pPr algn="ctr">
                        <a:spcAft>
                          <a:spcPts val="0"/>
                        </a:spcAft>
                      </a:pPr>
                      <a:r>
                        <a:rPr lang="en-US" sz="1600" dirty="0">
                          <a:latin typeface="Times New Roman"/>
                          <a:ea typeface="Times New Roman"/>
                        </a:rPr>
                        <a:t>Drawing processes</a:t>
                      </a:r>
                      <a:endParaRPr lang="el-GR" sz="1600" dirty="0">
                        <a:latin typeface="Times New Roman"/>
                        <a:ea typeface="Times New Roman"/>
                      </a:endParaRPr>
                    </a:p>
                    <a:p>
                      <a:pPr algn="ctr">
                        <a:spcAft>
                          <a:spcPts val="0"/>
                        </a:spcAft>
                      </a:pPr>
                      <a:r>
                        <a:rPr lang="en-US" sz="1600" dirty="0">
                          <a:latin typeface="Times New Roman"/>
                          <a:ea typeface="Times New Roman"/>
                        </a:rPr>
                        <a:t>Cooking</a:t>
                      </a:r>
                      <a:endParaRPr lang="el-GR" sz="16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01A6-C291-42A1-B5F9-C090D6EF8CBA}"/>
              </a:ext>
            </a:extLst>
          </p:cNvPr>
          <p:cNvSpPr>
            <a:spLocks noGrp="1"/>
          </p:cNvSpPr>
          <p:nvPr>
            <p:ph type="title"/>
          </p:nvPr>
        </p:nvSpPr>
        <p:spPr>
          <a:xfrm>
            <a:off x="838200" y="365125"/>
            <a:ext cx="10515600" cy="394393"/>
          </a:xfrm>
        </p:spPr>
        <p:txBody>
          <a:bodyPr>
            <a:normAutofit fontScale="90000"/>
          </a:bodyPr>
          <a:lstStyle/>
          <a:p>
            <a:r>
              <a:rPr lang="el-GR" dirty="0"/>
              <a:t>«Κανόνας της διπλής μονογλωσσίας»</a:t>
            </a:r>
            <a:endParaRPr lang="en-US" dirty="0"/>
          </a:p>
        </p:txBody>
      </p:sp>
      <p:sp>
        <p:nvSpPr>
          <p:cNvPr id="3" name="Content Placeholder 2">
            <a:extLst>
              <a:ext uri="{FF2B5EF4-FFF2-40B4-BE49-F238E27FC236}">
                <a16:creationId xmlns:a16="http://schemas.microsoft.com/office/drawing/2014/main" id="{2A10BA3A-E969-4BBA-A896-B6053E453328}"/>
              </a:ext>
            </a:extLst>
          </p:cNvPr>
          <p:cNvSpPr>
            <a:spLocks noGrp="1"/>
          </p:cNvSpPr>
          <p:nvPr>
            <p:ph idx="1"/>
          </p:nvPr>
        </p:nvSpPr>
        <p:spPr>
          <a:xfrm>
            <a:off x="838200" y="1141000"/>
            <a:ext cx="7946595" cy="5125655"/>
          </a:xfrm>
        </p:spPr>
        <p:txBody>
          <a:bodyPr>
            <a:normAutofit fontScale="77500" lnSpcReduction="20000"/>
          </a:bodyPr>
          <a:lstStyle/>
          <a:p>
            <a:pPr>
              <a:lnSpc>
                <a:spcPct val="120000"/>
              </a:lnSpc>
              <a:spcBef>
                <a:spcPts val="0"/>
              </a:spcBef>
            </a:pPr>
            <a:r>
              <a:rPr lang="el-GR" dirty="0"/>
              <a:t>Η έρευνα στον τομέα της διγλωσσίας έχει επηρεασθεί από τη θεωρία ότι στην πραγματικότητα ένας δίγλωσσος ομιλητής δεν είναι παρά το άθροισμα δύο μονόγλωσσων ομιλητών με δύο ξεχωριστές γλωσσικές ικανότητες, κάθε μια εκ των οποίων μπορεί να μετρηθεί χρησιμοποιώντας τα κριτήρια της μονόγλωσσης γλωσσικής ικανότητας -</a:t>
            </a:r>
            <a:r>
              <a:rPr lang="el-GR" i="1" dirty="0">
                <a:solidFill>
                  <a:srgbClr val="FF0000"/>
                </a:solidFill>
              </a:rPr>
              <a:t> κανόνας της διπλής μονογλωσσίας </a:t>
            </a:r>
            <a:r>
              <a:rPr lang="el-GR" dirty="0"/>
              <a:t>(double </a:t>
            </a:r>
            <a:r>
              <a:rPr lang="en-US" dirty="0"/>
              <a:t>monolingual norm</a:t>
            </a:r>
            <a:r>
              <a:rPr lang="el-GR" dirty="0"/>
              <a:t>). </a:t>
            </a:r>
          </a:p>
          <a:p>
            <a:pPr>
              <a:lnSpc>
                <a:spcPct val="120000"/>
              </a:lnSpc>
              <a:spcBef>
                <a:spcPts val="0"/>
              </a:spcBef>
            </a:pPr>
            <a:r>
              <a:rPr lang="el-GR" dirty="0"/>
              <a:t>Αυτό έχει ως αποτέλεσμα, οι δίγλωσσοι να φαίνονται ότι μειονεκτούν σημαντικά σε γλωσσικό αλλά και γνωστικό επίπεδο σε σχέση με τους μονόγλωσσους. </a:t>
            </a:r>
          </a:p>
          <a:p>
            <a:pPr>
              <a:lnSpc>
                <a:spcPct val="120000"/>
              </a:lnSpc>
              <a:spcBef>
                <a:spcPts val="0"/>
              </a:spcBef>
            </a:pPr>
            <a:r>
              <a:rPr lang="el-GR" dirty="0"/>
              <a:t>Σύγχρονες έρευνες έχουν όμως δείξει ότι σε πολλές περιπτώσεις τα δίγλωσσα άτομα υπερέχουν των μονόγλωσσων σε διάφορους τομείς και γι’ αυτό το λόγο έχουν πλέον αναπτυχθεί μοντέλα και θεωρίες που</a:t>
            </a:r>
            <a:r>
              <a:rPr lang="en-US" dirty="0"/>
              <a:t> </a:t>
            </a:r>
            <a:r>
              <a:rPr lang="el-GR" dirty="0"/>
              <a:t>προσπαθούν να εξηγήσουν αυτά τα ερευνητικά αποτελέσματα (Baker, 1996). </a:t>
            </a:r>
            <a:endParaRPr lang="en-US" dirty="0"/>
          </a:p>
        </p:txBody>
      </p:sp>
      <p:pic>
        <p:nvPicPr>
          <p:cNvPr id="4" name="Picture 3">
            <a:extLst>
              <a:ext uri="{FF2B5EF4-FFF2-40B4-BE49-F238E27FC236}">
                <a16:creationId xmlns:a16="http://schemas.microsoft.com/office/drawing/2014/main" id="{E4F3B61E-CBBE-4CF0-A7D3-F83BD2ADAA3E}"/>
              </a:ext>
            </a:extLst>
          </p:cNvPr>
          <p:cNvPicPr>
            <a:picLocks noChangeAspect="1"/>
          </p:cNvPicPr>
          <p:nvPr/>
        </p:nvPicPr>
        <p:blipFill>
          <a:blip r:embed="rId2"/>
          <a:stretch>
            <a:fillRect/>
          </a:stretch>
        </p:blipFill>
        <p:spPr>
          <a:xfrm>
            <a:off x="8851056" y="788115"/>
            <a:ext cx="3106482" cy="2995019"/>
          </a:xfrm>
          <a:prstGeom prst="rect">
            <a:avLst/>
          </a:prstGeom>
        </p:spPr>
      </p:pic>
      <p:pic>
        <p:nvPicPr>
          <p:cNvPr id="5" name="Picture 4">
            <a:extLst>
              <a:ext uri="{FF2B5EF4-FFF2-40B4-BE49-F238E27FC236}">
                <a16:creationId xmlns:a16="http://schemas.microsoft.com/office/drawing/2014/main" id="{192CE5A6-E680-4FC3-AAFF-9C07EE8E82A7}"/>
              </a:ext>
            </a:extLst>
          </p:cNvPr>
          <p:cNvPicPr>
            <a:picLocks noChangeAspect="1"/>
          </p:cNvPicPr>
          <p:nvPr/>
        </p:nvPicPr>
        <p:blipFill>
          <a:blip r:embed="rId3"/>
          <a:stretch>
            <a:fillRect/>
          </a:stretch>
        </p:blipFill>
        <p:spPr>
          <a:xfrm>
            <a:off x="8851055" y="3783134"/>
            <a:ext cx="3106481" cy="2709741"/>
          </a:xfrm>
          <a:prstGeom prst="rect">
            <a:avLst/>
          </a:prstGeom>
        </p:spPr>
      </p:pic>
      <p:sp>
        <p:nvSpPr>
          <p:cNvPr id="6" name="Slide Number Placeholder 5">
            <a:extLst>
              <a:ext uri="{FF2B5EF4-FFF2-40B4-BE49-F238E27FC236}">
                <a16:creationId xmlns:a16="http://schemas.microsoft.com/office/drawing/2014/main" id="{D108407E-EC77-4F5E-ADB9-E5544F777DED}"/>
              </a:ext>
            </a:extLst>
          </p:cNvPr>
          <p:cNvSpPr>
            <a:spLocks noGrp="1"/>
          </p:cNvSpPr>
          <p:nvPr>
            <p:ph type="sldNum" sz="quarter" idx="12"/>
          </p:nvPr>
        </p:nvSpPr>
        <p:spPr/>
        <p:txBody>
          <a:bodyPr/>
          <a:lstStyle/>
          <a:p>
            <a:fld id="{E7E47378-E891-491A-AFDB-B8F746D9BD8C}" type="slidenum">
              <a:rPr lang="en-US" smtClean="0"/>
              <a:t>4</a:t>
            </a:fld>
            <a:endParaRPr lang="en-US"/>
          </a:p>
        </p:txBody>
      </p:sp>
    </p:spTree>
    <p:extLst>
      <p:ext uri="{BB962C8B-B14F-4D97-AF65-F5344CB8AC3E}">
        <p14:creationId xmlns:p14="http://schemas.microsoft.com/office/powerpoint/2010/main" val="135913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chemeClr val="accent1"/>
                </a:solidFill>
              </a:rPr>
              <a:t>Για παράδειγμα…</a:t>
            </a:r>
            <a:endParaRPr lang="en-US" sz="2800" b="1" dirty="0">
              <a:solidFill>
                <a:schemeClr val="accent1"/>
              </a:solidFill>
            </a:endParaRPr>
          </a:p>
        </p:txBody>
      </p:sp>
      <p:sp>
        <p:nvSpPr>
          <p:cNvPr id="9" name="Content Placeholder 8"/>
          <p:cNvSpPr>
            <a:spLocks noGrp="1"/>
          </p:cNvSpPr>
          <p:nvPr>
            <p:ph idx="1"/>
          </p:nvPr>
        </p:nvSpPr>
        <p:spPr/>
        <p:txBody>
          <a:bodyPr>
            <a:normAutofit/>
          </a:bodyPr>
          <a:lstStyle/>
          <a:p>
            <a:pPr marL="0" indent="0">
              <a:lnSpc>
                <a:spcPct val="100000"/>
              </a:lnSpc>
              <a:spcBef>
                <a:spcPts val="0"/>
              </a:spcBef>
              <a:buNone/>
            </a:pPr>
            <a:r>
              <a:rPr lang="el-GR" sz="2600" dirty="0"/>
              <a:t> Στόχοι:</a:t>
            </a:r>
          </a:p>
          <a:p>
            <a:pPr marL="514350" indent="-514350">
              <a:lnSpc>
                <a:spcPct val="100000"/>
              </a:lnSpc>
              <a:spcBef>
                <a:spcPts val="0"/>
              </a:spcBef>
              <a:buFont typeface="+mj-ea"/>
              <a:buAutoNum type="circleNumDbPlain"/>
            </a:pPr>
            <a:r>
              <a:rPr lang="el-GR" sz="2600" dirty="0"/>
              <a:t> να σχεδιάσουν μία πρόσκληση σε πάρτι</a:t>
            </a:r>
          </a:p>
          <a:p>
            <a:pPr marL="514350" indent="-514350">
              <a:lnSpc>
                <a:spcPct val="100000"/>
              </a:lnSpc>
              <a:spcBef>
                <a:spcPts val="0"/>
              </a:spcBef>
              <a:buFont typeface="+mj-ea"/>
              <a:buAutoNum type="circleNumDbPlain"/>
            </a:pPr>
            <a:r>
              <a:rPr lang="el-GR" sz="2600" dirty="0"/>
              <a:t> να μπορέσουν να χρησιμοποιήσουν μελλοντικές εκφράσεις</a:t>
            </a:r>
          </a:p>
          <a:p>
            <a:pPr marL="514350" indent="-514350">
              <a:lnSpc>
                <a:spcPct val="100000"/>
              </a:lnSpc>
              <a:spcBef>
                <a:spcPts val="0"/>
              </a:spcBef>
              <a:buFont typeface="+mj-ea"/>
              <a:buAutoNum type="circleNumDbPlain"/>
            </a:pPr>
            <a:r>
              <a:rPr lang="el-GR" sz="2600" dirty="0"/>
              <a:t>να μπορέσουν να χρησιμοποιήσουν λεξιλόγιο που ενδείκνυται για προσκλήσεις σε πάρτι, π.χ. καλώ, γενέθλια, μουσική, μπαλόνια κτλ.</a:t>
            </a:r>
          </a:p>
          <a:p>
            <a:pPr marL="0" indent="0">
              <a:lnSpc>
                <a:spcPct val="100000"/>
              </a:lnSpc>
              <a:spcBef>
                <a:spcPts val="0"/>
              </a:spcBef>
              <a:buNone/>
            </a:pPr>
            <a:r>
              <a:rPr lang="el-GR" sz="2600" dirty="0"/>
              <a:t>Στόχοι:</a:t>
            </a:r>
          </a:p>
          <a:p>
            <a:pPr marL="514350" indent="-514350">
              <a:lnSpc>
                <a:spcPct val="100000"/>
              </a:lnSpc>
              <a:spcBef>
                <a:spcPts val="0"/>
              </a:spcBef>
              <a:buFont typeface="+mj-lt"/>
              <a:buAutoNum type="arabicPeriod"/>
            </a:pPr>
            <a:r>
              <a:rPr lang="el-GR" sz="2600" dirty="0"/>
              <a:t>να παρουσιάσουν ένα ελληνικό φαγητό</a:t>
            </a:r>
          </a:p>
          <a:p>
            <a:pPr marL="514350" indent="-514350">
              <a:lnSpc>
                <a:spcPct val="100000"/>
              </a:lnSpc>
              <a:spcBef>
                <a:spcPts val="0"/>
              </a:spcBef>
              <a:buFont typeface="+mj-lt"/>
              <a:buAutoNum type="arabicPeriod"/>
            </a:pPr>
            <a:r>
              <a:rPr lang="el-GR" sz="2600" dirty="0"/>
              <a:t>να μπορέσουν να χρησιμοποιήσουν περιγραφικό λεξιλόγιο </a:t>
            </a:r>
          </a:p>
          <a:p>
            <a:pPr marL="514350" indent="-514350">
              <a:lnSpc>
                <a:spcPct val="100000"/>
              </a:lnSpc>
              <a:spcBef>
                <a:spcPts val="0"/>
              </a:spcBef>
              <a:buFont typeface="+mj-lt"/>
              <a:buAutoNum type="arabicPeriod"/>
            </a:pPr>
            <a:r>
              <a:rPr lang="el-GR" sz="2600" dirty="0"/>
              <a:t>να μπορέσουν να χρησιμοποιήσουν οδηγίες </a:t>
            </a:r>
          </a:p>
          <a:p>
            <a:pPr marL="0" indent="0">
              <a:lnSpc>
                <a:spcPct val="100000"/>
              </a:lnSpc>
              <a:spcBef>
                <a:spcPts val="0"/>
              </a:spcBef>
              <a:buNone/>
            </a:pPr>
            <a:endParaRPr lang="el-GR" sz="2600" dirty="0"/>
          </a:p>
          <a:p>
            <a:pPr marL="0" indent="0">
              <a:lnSpc>
                <a:spcPct val="100000"/>
              </a:lnSpc>
              <a:spcBef>
                <a:spcPts val="0"/>
              </a:spcBef>
              <a:buNone/>
            </a:pPr>
            <a:endParaRPr lang="el-GR" sz="2600" dirty="0"/>
          </a:p>
          <a:p>
            <a:pPr marL="0" indent="0">
              <a:lnSpc>
                <a:spcPct val="100000"/>
              </a:lnSpc>
              <a:spcBef>
                <a:spcPts val="0"/>
              </a:spcBef>
              <a:buNone/>
            </a:pPr>
            <a:endParaRPr lang="el-GR" sz="2600" dirty="0"/>
          </a:p>
          <a:p>
            <a:pPr marL="0" indent="0">
              <a:lnSpc>
                <a:spcPct val="100000"/>
              </a:lnSpc>
              <a:spcBef>
                <a:spcPts val="0"/>
              </a:spcBef>
              <a:buNone/>
            </a:pPr>
            <a:endParaRPr lang="el-GR" sz="2600" dirty="0"/>
          </a:p>
          <a:p>
            <a:pPr marL="0" indent="0">
              <a:lnSpc>
                <a:spcPct val="100000"/>
              </a:lnSpc>
              <a:spcBef>
                <a:spcPts val="0"/>
              </a:spcBef>
              <a:buNone/>
            </a:pPr>
            <a:endParaRPr lang="el-GR" sz="2600" dirty="0"/>
          </a:p>
        </p:txBody>
      </p:sp>
      <p:sp>
        <p:nvSpPr>
          <p:cNvPr id="3" name="Θέση αριθμού διαφάνειας 2">
            <a:extLst>
              <a:ext uri="{FF2B5EF4-FFF2-40B4-BE49-F238E27FC236}">
                <a16:creationId xmlns:a16="http://schemas.microsoft.com/office/drawing/2014/main" id="{6460A115-52A9-46F5-A067-2D27C14BC3CF}"/>
              </a:ext>
            </a:extLst>
          </p:cNvPr>
          <p:cNvSpPr>
            <a:spLocks noGrp="1"/>
          </p:cNvSpPr>
          <p:nvPr>
            <p:ph type="sldNum" sz="quarter" idx="12"/>
          </p:nvPr>
        </p:nvSpPr>
        <p:spPr/>
        <p:txBody>
          <a:bodyPr/>
          <a:lstStyle/>
          <a:p>
            <a:fld id="{DF2147BA-8F16-448F-BC3F-F5ED06962B5D}" type="slidenum">
              <a:rPr lang="el-GR" smtClean="0"/>
              <a:t>40</a:t>
            </a:fld>
            <a:endParaRPr lang="el-GR"/>
          </a:p>
        </p:txBody>
      </p:sp>
    </p:spTree>
    <p:extLst>
      <p:ext uri="{BB962C8B-B14F-4D97-AF65-F5344CB8AC3E}">
        <p14:creationId xmlns:p14="http://schemas.microsoft.com/office/powerpoint/2010/main" val="229612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9AD0AB58-C77A-42E9-B511-ED69293824B2}"/>
              </a:ext>
            </a:extLst>
          </p:cNvPr>
          <p:cNvSpPr>
            <a:spLocks noGrp="1"/>
          </p:cNvSpPr>
          <p:nvPr>
            <p:ph type="sldNum" sz="quarter" idx="12"/>
          </p:nvPr>
        </p:nvSpPr>
        <p:spPr/>
        <p:txBody>
          <a:bodyPr/>
          <a:lstStyle/>
          <a:p>
            <a:fld id="{DF2147BA-8F16-448F-BC3F-F5ED06962B5D}" type="slidenum">
              <a:rPr lang="el-GR" smtClean="0"/>
              <a:t>41</a:t>
            </a:fld>
            <a:endParaRPr lang="el-GR"/>
          </a:p>
        </p:txBody>
      </p:sp>
      <p:pic>
        <p:nvPicPr>
          <p:cNvPr id="31" name="Εικόνα 30">
            <a:extLst>
              <a:ext uri="{FF2B5EF4-FFF2-40B4-BE49-F238E27FC236}">
                <a16:creationId xmlns:a16="http://schemas.microsoft.com/office/drawing/2014/main" id="{A714805F-EF1E-4082-BDE9-9EF058D5ED17}"/>
              </a:ext>
            </a:extLst>
          </p:cNvPr>
          <p:cNvPicPr>
            <a:picLocks noChangeAspect="1"/>
          </p:cNvPicPr>
          <p:nvPr/>
        </p:nvPicPr>
        <p:blipFill>
          <a:blip r:embed="rId2"/>
          <a:stretch>
            <a:fillRect/>
          </a:stretch>
        </p:blipFill>
        <p:spPr>
          <a:xfrm>
            <a:off x="318053" y="1"/>
            <a:ext cx="11436626" cy="6858000"/>
          </a:xfrm>
          <a:prstGeom prst="rect">
            <a:avLst/>
          </a:prstGeom>
        </p:spPr>
      </p:pic>
    </p:spTree>
    <p:extLst>
      <p:ext uri="{BB962C8B-B14F-4D97-AF65-F5344CB8AC3E}">
        <p14:creationId xmlns:p14="http://schemas.microsoft.com/office/powerpoint/2010/main" val="4010728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07EED-FB6B-4FDE-BC10-E652CBAFDD03}"/>
              </a:ext>
            </a:extLst>
          </p:cNvPr>
          <p:cNvSpPr>
            <a:spLocks noGrp="1"/>
          </p:cNvSpPr>
          <p:nvPr>
            <p:ph type="title"/>
          </p:nvPr>
        </p:nvSpPr>
        <p:spPr>
          <a:xfrm>
            <a:off x="838200" y="365125"/>
            <a:ext cx="10515600" cy="750611"/>
          </a:xfrm>
        </p:spPr>
        <p:txBody>
          <a:bodyPr/>
          <a:lstStyle/>
          <a:p>
            <a:pPr algn="ctr"/>
            <a:r>
              <a:rPr lang="el-GR" dirty="0"/>
              <a:t>Είναι αποτελεσματική:</a:t>
            </a:r>
          </a:p>
        </p:txBody>
      </p:sp>
      <p:sp>
        <p:nvSpPr>
          <p:cNvPr id="3" name="Θέση περιεχομένου 2">
            <a:extLst>
              <a:ext uri="{FF2B5EF4-FFF2-40B4-BE49-F238E27FC236}">
                <a16:creationId xmlns:a16="http://schemas.microsoft.com/office/drawing/2014/main" id="{4938A1F1-CA43-4569-BC8B-B6B95AA0600D}"/>
              </a:ext>
            </a:extLst>
          </p:cNvPr>
          <p:cNvSpPr>
            <a:spLocks noGrp="1"/>
          </p:cNvSpPr>
          <p:nvPr>
            <p:ph idx="1"/>
          </p:nvPr>
        </p:nvSpPr>
        <p:spPr>
          <a:xfrm>
            <a:off x="2181138" y="1825625"/>
            <a:ext cx="9172662" cy="4351338"/>
          </a:xfrm>
        </p:spPr>
        <p:txBody>
          <a:bodyPr/>
          <a:lstStyle/>
          <a:p>
            <a:pPr>
              <a:buFont typeface="Wingdings" panose="05000000000000000000" pitchFamily="2" charset="2"/>
              <a:buChar char="ü"/>
            </a:pPr>
            <a:r>
              <a:rPr lang="el-GR" dirty="0"/>
              <a:t>Για την διδασκαλία και μάθηση των ΓΠΚ</a:t>
            </a:r>
            <a:endParaRPr lang="en-US" dirty="0"/>
          </a:p>
          <a:p>
            <a:pPr>
              <a:buFont typeface="Wingdings" panose="05000000000000000000" pitchFamily="2" charset="2"/>
              <a:buChar char="ü"/>
            </a:pPr>
            <a:r>
              <a:rPr lang="el-GR" dirty="0"/>
              <a:t>Για μικτές τάξεις </a:t>
            </a:r>
            <a:endParaRPr lang="en-US" dirty="0"/>
          </a:p>
          <a:p>
            <a:pPr>
              <a:buFont typeface="Wingdings" panose="05000000000000000000" pitchFamily="2" charset="2"/>
              <a:buChar char="ü"/>
            </a:pPr>
            <a:r>
              <a:rPr lang="el-GR" dirty="0"/>
              <a:t>Για τη μάθηση της γλώσσας γενικά </a:t>
            </a:r>
            <a:endParaRPr lang="en-US" dirty="0"/>
          </a:p>
          <a:p>
            <a:pPr>
              <a:buFont typeface="Wingdings" panose="05000000000000000000" pitchFamily="2" charset="2"/>
              <a:buChar char="ü"/>
            </a:pPr>
            <a:r>
              <a:rPr lang="el-GR" dirty="0"/>
              <a:t>Για την εξ αποστάσεως μάθηση </a:t>
            </a:r>
          </a:p>
        </p:txBody>
      </p:sp>
      <p:sp>
        <p:nvSpPr>
          <p:cNvPr id="4" name="Θέση αριθμού διαφάνειας 3">
            <a:extLst>
              <a:ext uri="{FF2B5EF4-FFF2-40B4-BE49-F238E27FC236}">
                <a16:creationId xmlns:a16="http://schemas.microsoft.com/office/drawing/2014/main" id="{A798BB67-2106-4E71-93B3-C76B5FFCBCC1}"/>
              </a:ext>
            </a:extLst>
          </p:cNvPr>
          <p:cNvSpPr>
            <a:spLocks noGrp="1"/>
          </p:cNvSpPr>
          <p:nvPr>
            <p:ph type="sldNum" sz="quarter" idx="12"/>
          </p:nvPr>
        </p:nvSpPr>
        <p:spPr/>
        <p:txBody>
          <a:bodyPr/>
          <a:lstStyle/>
          <a:p>
            <a:fld id="{DF2147BA-8F16-448F-BC3F-F5ED06962B5D}" type="slidenum">
              <a:rPr lang="el-GR" smtClean="0"/>
              <a:t>42</a:t>
            </a:fld>
            <a:endParaRPr lang="el-GR"/>
          </a:p>
        </p:txBody>
      </p:sp>
    </p:spTree>
    <p:extLst>
      <p:ext uri="{BB962C8B-B14F-4D97-AF65-F5344CB8AC3E}">
        <p14:creationId xmlns:p14="http://schemas.microsoft.com/office/powerpoint/2010/main" val="356115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B599CB-0FB7-4878-B7C2-6C469154C74D}"/>
              </a:ext>
            </a:extLst>
          </p:cNvPr>
          <p:cNvSpPr>
            <a:spLocks noGrp="1"/>
          </p:cNvSpPr>
          <p:nvPr>
            <p:ph type="title"/>
          </p:nvPr>
        </p:nvSpPr>
        <p:spPr>
          <a:xfrm>
            <a:off x="838200" y="365126"/>
            <a:ext cx="10515600" cy="691888"/>
          </a:xfrm>
        </p:spPr>
        <p:txBody>
          <a:bodyPr>
            <a:normAutofit fontScale="90000"/>
          </a:bodyPr>
          <a:lstStyle/>
          <a:p>
            <a:r>
              <a:rPr lang="el-GR" dirty="0"/>
              <a:t>Πώς να αποφύγουμε τα λάθη…</a:t>
            </a:r>
          </a:p>
        </p:txBody>
      </p:sp>
      <p:sp>
        <p:nvSpPr>
          <p:cNvPr id="3" name="Θέση περιεχομένου 2">
            <a:extLst>
              <a:ext uri="{FF2B5EF4-FFF2-40B4-BE49-F238E27FC236}">
                <a16:creationId xmlns:a16="http://schemas.microsoft.com/office/drawing/2014/main" id="{244558B4-263D-47D5-AD11-E45AE08E83A4}"/>
              </a:ext>
            </a:extLst>
          </p:cNvPr>
          <p:cNvSpPr>
            <a:spLocks noGrp="1"/>
          </p:cNvSpPr>
          <p:nvPr>
            <p:ph idx="1"/>
          </p:nvPr>
        </p:nvSpPr>
        <p:spPr>
          <a:xfrm>
            <a:off x="838199" y="1375794"/>
            <a:ext cx="10973499" cy="4801169"/>
          </a:xfrm>
        </p:spPr>
        <p:txBody>
          <a:bodyPr>
            <a:normAutofit/>
          </a:bodyPr>
          <a:lstStyle/>
          <a:p>
            <a:pPr marL="0" indent="0">
              <a:lnSpc>
                <a:spcPct val="100000"/>
              </a:lnSpc>
              <a:spcBef>
                <a:spcPts val="0"/>
              </a:spcBef>
              <a:buNone/>
            </a:pPr>
            <a:r>
              <a:rPr lang="en-US" dirty="0"/>
              <a:t>• Thinking that a not-so-good student will improve by the sole act of being grouped with good students</a:t>
            </a:r>
          </a:p>
          <a:p>
            <a:pPr marL="0" indent="0">
              <a:lnSpc>
                <a:spcPct val="100000"/>
              </a:lnSpc>
              <a:spcBef>
                <a:spcPts val="0"/>
              </a:spcBef>
              <a:buNone/>
            </a:pPr>
            <a:r>
              <a:rPr lang="en-US" dirty="0"/>
              <a:t>• Assuming that everything will be clear</a:t>
            </a:r>
          </a:p>
          <a:p>
            <a:pPr marL="0" indent="0">
              <a:lnSpc>
                <a:spcPct val="100000"/>
              </a:lnSpc>
              <a:spcBef>
                <a:spcPts val="0"/>
              </a:spcBef>
              <a:buNone/>
            </a:pPr>
            <a:endParaRPr lang="el-GR" dirty="0"/>
          </a:p>
          <a:p>
            <a:pPr marL="0" indent="0">
              <a:lnSpc>
                <a:spcPct val="100000"/>
              </a:lnSpc>
              <a:spcBef>
                <a:spcPts val="0"/>
              </a:spcBef>
              <a:buNone/>
            </a:pPr>
            <a:r>
              <a:rPr lang="en-US" dirty="0"/>
              <a:t>Anticipate problems and prearrange options for dealing with them</a:t>
            </a:r>
            <a:endParaRPr lang="el-GR" dirty="0"/>
          </a:p>
          <a:p>
            <a:pPr marL="0" indent="0">
              <a:lnSpc>
                <a:spcPct val="100000"/>
              </a:lnSpc>
              <a:spcBef>
                <a:spcPts val="0"/>
              </a:spcBef>
              <a:buNone/>
            </a:pPr>
            <a:endParaRPr lang="en-US" dirty="0"/>
          </a:p>
          <a:p>
            <a:pPr marL="0" indent="0">
              <a:lnSpc>
                <a:spcPct val="100000"/>
              </a:lnSpc>
              <a:spcBef>
                <a:spcPts val="0"/>
              </a:spcBef>
              <a:buNone/>
            </a:pPr>
            <a:r>
              <a:rPr lang="en-US" dirty="0"/>
              <a:t>• Create contracts for students to sign</a:t>
            </a:r>
            <a:r>
              <a:rPr lang="el-GR" dirty="0"/>
              <a:t> (</a:t>
            </a:r>
            <a:r>
              <a:rPr lang="el-GR" dirty="0">
                <a:solidFill>
                  <a:srgbClr val="00B050"/>
                </a:solidFill>
              </a:rPr>
              <a:t>συμβόλαια</a:t>
            </a:r>
            <a:r>
              <a:rPr lang="el-GR" dirty="0"/>
              <a:t>) </a:t>
            </a:r>
            <a:endParaRPr lang="en-US" dirty="0"/>
          </a:p>
          <a:p>
            <a:pPr marL="0" indent="0">
              <a:lnSpc>
                <a:spcPct val="100000"/>
              </a:lnSpc>
              <a:spcBef>
                <a:spcPts val="0"/>
              </a:spcBef>
              <a:buNone/>
            </a:pPr>
            <a:r>
              <a:rPr lang="en-US" dirty="0"/>
              <a:t>• Give a group grade + individual grade</a:t>
            </a:r>
            <a:r>
              <a:rPr lang="el-GR" dirty="0"/>
              <a:t> (</a:t>
            </a:r>
            <a:r>
              <a:rPr lang="el-GR" dirty="0">
                <a:solidFill>
                  <a:srgbClr val="00B050"/>
                </a:solidFill>
              </a:rPr>
              <a:t>ομαδική και ατομική αξιολόγηση</a:t>
            </a:r>
            <a:r>
              <a:rPr lang="el-GR" dirty="0"/>
              <a:t>) </a:t>
            </a:r>
            <a:endParaRPr lang="en-US" dirty="0"/>
          </a:p>
          <a:p>
            <a:pPr marL="0" indent="0">
              <a:lnSpc>
                <a:spcPct val="100000"/>
              </a:lnSpc>
              <a:spcBef>
                <a:spcPts val="0"/>
              </a:spcBef>
              <a:buNone/>
            </a:pPr>
            <a:r>
              <a:rPr lang="en-US" dirty="0"/>
              <a:t>• Monitor students’ progress closely and intervene early on</a:t>
            </a:r>
            <a:r>
              <a:rPr lang="el-GR" dirty="0"/>
              <a:t> (</a:t>
            </a:r>
            <a:r>
              <a:rPr lang="el-GR" dirty="0">
                <a:solidFill>
                  <a:srgbClr val="00B050"/>
                </a:solidFill>
              </a:rPr>
              <a:t>συνεχής παρακολούθηση της προόδου</a:t>
            </a:r>
            <a:r>
              <a:rPr lang="el-GR" dirty="0"/>
              <a:t>) </a:t>
            </a:r>
          </a:p>
        </p:txBody>
      </p:sp>
      <p:sp>
        <p:nvSpPr>
          <p:cNvPr id="4" name="Θέση αριθμού διαφάνειας 3">
            <a:extLst>
              <a:ext uri="{FF2B5EF4-FFF2-40B4-BE49-F238E27FC236}">
                <a16:creationId xmlns:a16="http://schemas.microsoft.com/office/drawing/2014/main" id="{B79789F7-FF6E-4E3E-A575-FF8020BA11DA}"/>
              </a:ext>
            </a:extLst>
          </p:cNvPr>
          <p:cNvSpPr>
            <a:spLocks noGrp="1"/>
          </p:cNvSpPr>
          <p:nvPr>
            <p:ph type="sldNum" sz="quarter" idx="12"/>
          </p:nvPr>
        </p:nvSpPr>
        <p:spPr/>
        <p:txBody>
          <a:bodyPr/>
          <a:lstStyle/>
          <a:p>
            <a:fld id="{DF2147BA-8F16-448F-BC3F-F5ED06962B5D}" type="slidenum">
              <a:rPr lang="el-GR" smtClean="0"/>
              <a:t>43</a:t>
            </a:fld>
            <a:endParaRPr lang="el-GR"/>
          </a:p>
        </p:txBody>
      </p:sp>
    </p:spTree>
    <p:extLst>
      <p:ext uri="{BB962C8B-B14F-4D97-AF65-F5344CB8AC3E}">
        <p14:creationId xmlns:p14="http://schemas.microsoft.com/office/powerpoint/2010/main" val="924196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662BBF-9282-49AB-A7E0-DC7F4B4FDF3D}"/>
              </a:ext>
            </a:extLst>
          </p:cNvPr>
          <p:cNvSpPr>
            <a:spLocks noGrp="1"/>
          </p:cNvSpPr>
          <p:nvPr>
            <p:ph type="title"/>
          </p:nvPr>
        </p:nvSpPr>
        <p:spPr>
          <a:xfrm>
            <a:off x="838200" y="365126"/>
            <a:ext cx="10515600" cy="566052"/>
          </a:xfrm>
        </p:spPr>
        <p:txBody>
          <a:bodyPr>
            <a:normAutofit fontScale="90000"/>
          </a:bodyPr>
          <a:lstStyle/>
          <a:p>
            <a:r>
              <a:rPr lang="el-GR" dirty="0"/>
              <a:t>Καλές πρακτικές </a:t>
            </a:r>
          </a:p>
        </p:txBody>
      </p:sp>
      <p:sp>
        <p:nvSpPr>
          <p:cNvPr id="3" name="Θέση περιεχομένου 2">
            <a:extLst>
              <a:ext uri="{FF2B5EF4-FFF2-40B4-BE49-F238E27FC236}">
                <a16:creationId xmlns:a16="http://schemas.microsoft.com/office/drawing/2014/main" id="{2B113675-78D6-431C-A2D1-2B90A3428453}"/>
              </a:ext>
            </a:extLst>
          </p:cNvPr>
          <p:cNvSpPr>
            <a:spLocks noGrp="1"/>
          </p:cNvSpPr>
          <p:nvPr>
            <p:ph idx="1"/>
          </p:nvPr>
        </p:nvSpPr>
        <p:spPr>
          <a:xfrm>
            <a:off x="838200" y="1082180"/>
            <a:ext cx="10696662" cy="5410694"/>
          </a:xfrm>
        </p:spPr>
        <p:txBody>
          <a:bodyPr>
            <a:normAutofit fontScale="77500" lnSpcReduction="20000"/>
          </a:bodyPr>
          <a:lstStyle/>
          <a:p>
            <a:pPr>
              <a:lnSpc>
                <a:spcPct val="120000"/>
              </a:lnSpc>
              <a:spcBef>
                <a:spcPts val="0"/>
              </a:spcBef>
            </a:pPr>
            <a:r>
              <a:rPr lang="en-US" dirty="0"/>
              <a:t>Give students a choice.</a:t>
            </a:r>
          </a:p>
          <a:p>
            <a:pPr marL="0" indent="0">
              <a:lnSpc>
                <a:spcPct val="120000"/>
              </a:lnSpc>
              <a:spcBef>
                <a:spcPts val="0"/>
              </a:spcBef>
              <a:buNone/>
            </a:pPr>
            <a:r>
              <a:rPr lang="en-US" dirty="0"/>
              <a:t>• Aim for a process &amp; product orientation.</a:t>
            </a:r>
            <a:r>
              <a:rPr lang="el-GR" dirty="0"/>
              <a:t> (</a:t>
            </a:r>
            <a:r>
              <a:rPr lang="el-GR" dirty="0">
                <a:solidFill>
                  <a:srgbClr val="00B050"/>
                </a:solidFill>
              </a:rPr>
              <a:t>μάθηση ως διαδικασία και ως τελικό προϊόν</a:t>
            </a:r>
            <a:r>
              <a:rPr lang="el-GR" dirty="0"/>
              <a:t>)</a:t>
            </a:r>
            <a:endParaRPr lang="en-US" dirty="0"/>
          </a:p>
          <a:p>
            <a:pPr marL="0" indent="0">
              <a:lnSpc>
                <a:spcPct val="120000"/>
              </a:lnSpc>
              <a:spcBef>
                <a:spcPts val="0"/>
              </a:spcBef>
              <a:buNone/>
            </a:pPr>
            <a:r>
              <a:rPr lang="en-US" dirty="0"/>
              <a:t>• Provide plentiful input and output.</a:t>
            </a:r>
            <a:r>
              <a:rPr lang="el-GR" dirty="0"/>
              <a:t> (</a:t>
            </a:r>
            <a:r>
              <a:rPr lang="el-GR" dirty="0">
                <a:solidFill>
                  <a:srgbClr val="00B050"/>
                </a:solidFill>
              </a:rPr>
              <a:t>γλωσσικά εισερχόμενα και εξερχόμενα</a:t>
            </a:r>
            <a:r>
              <a:rPr lang="el-GR" dirty="0"/>
              <a:t>)</a:t>
            </a:r>
            <a:endParaRPr lang="en-US" dirty="0"/>
          </a:p>
          <a:p>
            <a:pPr marL="0" indent="0">
              <a:lnSpc>
                <a:spcPct val="120000"/>
              </a:lnSpc>
              <a:spcBef>
                <a:spcPts val="0"/>
              </a:spcBef>
              <a:buNone/>
            </a:pPr>
            <a:r>
              <a:rPr lang="en-US" dirty="0"/>
              <a:t>• Aim for authentic integration of skills</a:t>
            </a:r>
            <a:r>
              <a:rPr lang="el-GR" dirty="0"/>
              <a:t> (</a:t>
            </a:r>
            <a:r>
              <a:rPr lang="el-GR" dirty="0">
                <a:solidFill>
                  <a:srgbClr val="00B050"/>
                </a:solidFill>
              </a:rPr>
              <a:t>αυθεντική χρήση των 4 δεξιοτήτων</a:t>
            </a:r>
            <a:r>
              <a:rPr lang="el-GR" dirty="0"/>
              <a:t>)</a:t>
            </a:r>
            <a:endParaRPr lang="en-US" dirty="0"/>
          </a:p>
          <a:p>
            <a:pPr marL="0" indent="0">
              <a:lnSpc>
                <a:spcPct val="120000"/>
              </a:lnSpc>
              <a:spcBef>
                <a:spcPts val="0"/>
              </a:spcBef>
              <a:buNone/>
            </a:pPr>
            <a:r>
              <a:rPr lang="en-US" dirty="0"/>
              <a:t>• Be content driven – not language driven</a:t>
            </a:r>
            <a:r>
              <a:rPr lang="el-GR" dirty="0"/>
              <a:t> (</a:t>
            </a:r>
            <a:r>
              <a:rPr lang="el-GR" dirty="0">
                <a:solidFill>
                  <a:srgbClr val="00B050"/>
                </a:solidFill>
              </a:rPr>
              <a:t>κίνητρο το περιεχόμενο, όχι η γλώσσα</a:t>
            </a:r>
            <a:r>
              <a:rPr lang="el-GR" dirty="0"/>
              <a:t>)</a:t>
            </a:r>
            <a:endParaRPr lang="en-US" dirty="0"/>
          </a:p>
          <a:p>
            <a:pPr marL="0" indent="0">
              <a:lnSpc>
                <a:spcPct val="120000"/>
              </a:lnSpc>
              <a:spcBef>
                <a:spcPts val="0"/>
              </a:spcBef>
              <a:buNone/>
            </a:pPr>
            <a:r>
              <a:rPr lang="en-US" dirty="0"/>
              <a:t>• Engage in meaningful language, strategy, and study skill instruction.</a:t>
            </a:r>
          </a:p>
          <a:p>
            <a:pPr marL="0" indent="0">
              <a:lnSpc>
                <a:spcPct val="120000"/>
              </a:lnSpc>
              <a:spcBef>
                <a:spcPts val="0"/>
              </a:spcBef>
              <a:buNone/>
            </a:pPr>
            <a:r>
              <a:rPr lang="en-US" dirty="0"/>
              <a:t>• Focus on developing topic-related vocabulary and key grammatical</a:t>
            </a:r>
            <a:r>
              <a:rPr lang="el-GR" dirty="0"/>
              <a:t> </a:t>
            </a:r>
            <a:r>
              <a:rPr lang="en-US" dirty="0"/>
              <a:t>structures.</a:t>
            </a:r>
            <a:r>
              <a:rPr lang="el-GR" dirty="0"/>
              <a:t> (</a:t>
            </a:r>
            <a:r>
              <a:rPr lang="el-GR" dirty="0">
                <a:solidFill>
                  <a:srgbClr val="00B050"/>
                </a:solidFill>
              </a:rPr>
              <a:t>θεματικό λεξιλόγιο</a:t>
            </a:r>
            <a:r>
              <a:rPr lang="el-GR" dirty="0"/>
              <a:t>) </a:t>
            </a:r>
            <a:endParaRPr lang="en-US" dirty="0"/>
          </a:p>
          <a:p>
            <a:pPr marL="0" indent="0">
              <a:lnSpc>
                <a:spcPct val="120000"/>
              </a:lnSpc>
              <a:spcBef>
                <a:spcPts val="0"/>
              </a:spcBef>
              <a:buNone/>
            </a:pPr>
            <a:r>
              <a:rPr lang="en-US" dirty="0"/>
              <a:t>• Provide opportunities for students to reflect on the learning process</a:t>
            </a:r>
            <a:r>
              <a:rPr lang="el-GR" dirty="0"/>
              <a:t> (</a:t>
            </a:r>
            <a:r>
              <a:rPr lang="el-GR" dirty="0" err="1">
                <a:solidFill>
                  <a:srgbClr val="00B050"/>
                </a:solidFill>
              </a:rPr>
              <a:t>αναστοχασμός</a:t>
            </a:r>
            <a:r>
              <a:rPr lang="el-GR" dirty="0"/>
              <a:t>) </a:t>
            </a:r>
          </a:p>
          <a:p>
            <a:pPr>
              <a:lnSpc>
                <a:spcPct val="120000"/>
              </a:lnSpc>
              <a:spcBef>
                <a:spcPts val="0"/>
              </a:spcBef>
            </a:pPr>
            <a:r>
              <a:rPr lang="en-US" dirty="0"/>
              <a:t>Assess not just the final product, but also the process by making extensive use of formative assessment.</a:t>
            </a:r>
            <a:r>
              <a:rPr lang="el-GR" dirty="0"/>
              <a:t> (</a:t>
            </a:r>
            <a:r>
              <a:rPr lang="el-GR" dirty="0">
                <a:solidFill>
                  <a:srgbClr val="00B050"/>
                </a:solidFill>
              </a:rPr>
              <a:t>διαμορφωτική αξιολόγηση</a:t>
            </a:r>
            <a:r>
              <a:rPr lang="el-GR" dirty="0"/>
              <a:t>)</a:t>
            </a:r>
            <a:endParaRPr lang="en-US" dirty="0"/>
          </a:p>
          <a:p>
            <a:pPr marL="0" indent="0">
              <a:lnSpc>
                <a:spcPct val="120000"/>
              </a:lnSpc>
              <a:spcBef>
                <a:spcPts val="0"/>
              </a:spcBef>
              <a:buNone/>
            </a:pPr>
            <a:r>
              <a:rPr lang="en-US" dirty="0"/>
              <a:t>• Prioritize assessment of performance (what students can do) over proficiency (what students know)</a:t>
            </a:r>
            <a:r>
              <a:rPr lang="el-GR" dirty="0"/>
              <a:t> (</a:t>
            </a:r>
            <a:r>
              <a:rPr lang="el-GR" dirty="0">
                <a:solidFill>
                  <a:srgbClr val="00B050"/>
                </a:solidFill>
              </a:rPr>
              <a:t>δεξιότητες – γνώσεις</a:t>
            </a:r>
            <a:r>
              <a:rPr lang="el-GR" dirty="0"/>
              <a:t>) </a:t>
            </a:r>
            <a:endParaRPr lang="en-US" dirty="0"/>
          </a:p>
          <a:p>
            <a:pPr marL="0" indent="0">
              <a:lnSpc>
                <a:spcPct val="110000"/>
              </a:lnSpc>
              <a:spcBef>
                <a:spcPts val="0"/>
              </a:spcBef>
              <a:buNone/>
            </a:pPr>
            <a:endParaRPr lang="el-GR" dirty="0"/>
          </a:p>
        </p:txBody>
      </p:sp>
      <p:sp>
        <p:nvSpPr>
          <p:cNvPr id="4" name="Θέση αριθμού διαφάνειας 3">
            <a:extLst>
              <a:ext uri="{FF2B5EF4-FFF2-40B4-BE49-F238E27FC236}">
                <a16:creationId xmlns:a16="http://schemas.microsoft.com/office/drawing/2014/main" id="{1C023EF5-4DE3-4926-B949-F856930C8B79}"/>
              </a:ext>
            </a:extLst>
          </p:cNvPr>
          <p:cNvSpPr>
            <a:spLocks noGrp="1"/>
          </p:cNvSpPr>
          <p:nvPr>
            <p:ph type="sldNum" sz="quarter" idx="12"/>
          </p:nvPr>
        </p:nvSpPr>
        <p:spPr/>
        <p:txBody>
          <a:bodyPr/>
          <a:lstStyle/>
          <a:p>
            <a:fld id="{DF2147BA-8F16-448F-BC3F-F5ED06962B5D}" type="slidenum">
              <a:rPr lang="el-GR" smtClean="0"/>
              <a:t>44</a:t>
            </a:fld>
            <a:endParaRPr lang="el-GR"/>
          </a:p>
        </p:txBody>
      </p:sp>
    </p:spTree>
    <p:extLst>
      <p:ext uri="{BB962C8B-B14F-4D97-AF65-F5344CB8AC3E}">
        <p14:creationId xmlns:p14="http://schemas.microsoft.com/office/powerpoint/2010/main" val="1562470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8C1AFF-A88E-460D-A37F-3D30036C1B8B}"/>
              </a:ext>
            </a:extLst>
          </p:cNvPr>
          <p:cNvSpPr>
            <a:spLocks noGrp="1"/>
          </p:cNvSpPr>
          <p:nvPr>
            <p:ph idx="1"/>
          </p:nvPr>
        </p:nvSpPr>
        <p:spPr/>
        <p:txBody>
          <a:bodyPr/>
          <a:lstStyle/>
          <a:p>
            <a:r>
              <a:rPr lang="en-US" dirty="0"/>
              <a:t>Language day</a:t>
            </a:r>
            <a:r>
              <a:rPr lang="el-GR" dirty="0"/>
              <a:t> (</a:t>
            </a:r>
            <a:r>
              <a:rPr lang="el-GR" dirty="0">
                <a:hlinkClick r:id="rId2"/>
              </a:rPr>
              <a:t>ημέρα γλωσσών</a:t>
            </a:r>
            <a:r>
              <a:rPr lang="el-GR" dirty="0"/>
              <a:t>)</a:t>
            </a:r>
            <a:endParaRPr lang="en-US" dirty="0"/>
          </a:p>
          <a:p>
            <a:r>
              <a:rPr lang="en-US" dirty="0">
                <a:hlinkClick r:id="rId3"/>
              </a:rPr>
              <a:t>https://edl.ecml.at/Teachers/Teachingmaterials/tabid/3097/Default.aspx</a:t>
            </a:r>
            <a:endParaRPr lang="en-US" dirty="0"/>
          </a:p>
          <a:p>
            <a:r>
              <a:rPr lang="en-US" dirty="0"/>
              <a:t>https://en.unesco.org/international-days/international-mother-language-day</a:t>
            </a:r>
          </a:p>
          <a:p>
            <a:r>
              <a:rPr lang="el-GR" dirty="0">
                <a:hlinkClick r:id="rId4"/>
              </a:rPr>
              <a:t>Κάποιες ιδέες</a:t>
            </a:r>
            <a:r>
              <a:rPr lang="el-GR" dirty="0"/>
              <a:t>: </a:t>
            </a:r>
            <a:r>
              <a:rPr lang="en-US" dirty="0"/>
              <a:t>https://www.scilt.org.uk/Portals/24/Library/edl/edl2014/EDL_Primary_Ideas%202014.pdf</a:t>
            </a:r>
          </a:p>
          <a:p>
            <a:endParaRPr lang="en-US" dirty="0"/>
          </a:p>
        </p:txBody>
      </p:sp>
      <p:sp>
        <p:nvSpPr>
          <p:cNvPr id="4" name="Τίτλος 1">
            <a:extLst>
              <a:ext uri="{FF2B5EF4-FFF2-40B4-BE49-F238E27FC236}">
                <a16:creationId xmlns:a16="http://schemas.microsoft.com/office/drawing/2014/main" id="{1B92C462-108D-428B-B142-C32BA2B8B9F0}"/>
              </a:ext>
            </a:extLst>
          </p:cNvPr>
          <p:cNvSpPr>
            <a:spLocks noGrp="1"/>
          </p:cNvSpPr>
          <p:nvPr>
            <p:ph type="title"/>
          </p:nvPr>
        </p:nvSpPr>
        <p:spPr>
          <a:xfrm>
            <a:off x="838200" y="365125"/>
            <a:ext cx="10515600" cy="668545"/>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l-GR" sz="4000" b="1" dirty="0"/>
              <a:t>Τι μπορούμε να κάνουμε ως εκπαιδευτικοί;</a:t>
            </a:r>
          </a:p>
        </p:txBody>
      </p:sp>
      <p:sp>
        <p:nvSpPr>
          <p:cNvPr id="5" name="Slide Number Placeholder 4">
            <a:extLst>
              <a:ext uri="{FF2B5EF4-FFF2-40B4-BE49-F238E27FC236}">
                <a16:creationId xmlns:a16="http://schemas.microsoft.com/office/drawing/2014/main" id="{A11E8C40-F82F-4F55-99CA-4EDFDC414AA4}"/>
              </a:ext>
            </a:extLst>
          </p:cNvPr>
          <p:cNvSpPr>
            <a:spLocks noGrp="1"/>
          </p:cNvSpPr>
          <p:nvPr>
            <p:ph type="sldNum" sz="quarter" idx="12"/>
          </p:nvPr>
        </p:nvSpPr>
        <p:spPr/>
        <p:txBody>
          <a:bodyPr/>
          <a:lstStyle/>
          <a:p>
            <a:fld id="{E7E47378-E891-491A-AFDB-B8F746D9BD8C}" type="slidenum">
              <a:rPr lang="en-US" smtClean="0"/>
              <a:t>45</a:t>
            </a:fld>
            <a:endParaRPr lang="en-US"/>
          </a:p>
        </p:txBody>
      </p:sp>
    </p:spTree>
    <p:extLst>
      <p:ext uri="{BB962C8B-B14F-4D97-AF65-F5344CB8AC3E}">
        <p14:creationId xmlns:p14="http://schemas.microsoft.com/office/powerpoint/2010/main" val="216067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2763AD4F-3304-4EF3-AA99-8AAC075AA7A5}"/>
              </a:ext>
            </a:extLst>
          </p:cNvPr>
          <p:cNvPicPr>
            <a:picLocks noGrp="1" noChangeAspect="1"/>
          </p:cNvPicPr>
          <p:nvPr>
            <p:ph idx="1"/>
          </p:nvPr>
        </p:nvPicPr>
        <p:blipFill>
          <a:blip r:embed="rId2"/>
          <a:stretch>
            <a:fillRect/>
          </a:stretch>
        </p:blipFill>
        <p:spPr>
          <a:xfrm>
            <a:off x="4131698" y="784466"/>
            <a:ext cx="3928603" cy="5289067"/>
          </a:xfrm>
          <a:prstGeom prst="rect">
            <a:avLst/>
          </a:prstGeom>
        </p:spPr>
      </p:pic>
      <p:sp>
        <p:nvSpPr>
          <p:cNvPr id="5" name="Θέση αριθμού διαφάνειας 4">
            <a:extLst>
              <a:ext uri="{FF2B5EF4-FFF2-40B4-BE49-F238E27FC236}">
                <a16:creationId xmlns:a16="http://schemas.microsoft.com/office/drawing/2014/main" id="{355823E2-126C-43A1-8052-335E348804D6}"/>
              </a:ext>
            </a:extLst>
          </p:cNvPr>
          <p:cNvSpPr>
            <a:spLocks noGrp="1"/>
          </p:cNvSpPr>
          <p:nvPr>
            <p:ph type="sldNum" sz="quarter" idx="12"/>
          </p:nvPr>
        </p:nvSpPr>
        <p:spPr/>
        <p:txBody>
          <a:bodyPr/>
          <a:lstStyle/>
          <a:p>
            <a:fld id="{DF2147BA-8F16-448F-BC3F-F5ED06962B5D}" type="slidenum">
              <a:rPr lang="el-GR" smtClean="0"/>
              <a:t>46</a:t>
            </a:fld>
            <a:endParaRPr lang="el-GR"/>
          </a:p>
        </p:txBody>
      </p:sp>
      <p:sp>
        <p:nvSpPr>
          <p:cNvPr id="6" name="TextBox 5">
            <a:extLst>
              <a:ext uri="{FF2B5EF4-FFF2-40B4-BE49-F238E27FC236}">
                <a16:creationId xmlns:a16="http://schemas.microsoft.com/office/drawing/2014/main" id="{EDFD59D6-8EB7-4476-B99B-936DD9BAA934}"/>
              </a:ext>
            </a:extLst>
          </p:cNvPr>
          <p:cNvSpPr txBox="1"/>
          <p:nvPr/>
        </p:nvSpPr>
        <p:spPr>
          <a:xfrm>
            <a:off x="358870" y="477078"/>
            <a:ext cx="3772828" cy="923330"/>
          </a:xfrm>
          <a:prstGeom prst="rect">
            <a:avLst/>
          </a:prstGeom>
          <a:noFill/>
        </p:spPr>
        <p:txBody>
          <a:bodyPr wrap="none" rtlCol="0">
            <a:spAutoFit/>
          </a:bodyPr>
          <a:lstStyle/>
          <a:p>
            <a:r>
              <a:rPr lang="en-US" sz="5400" dirty="0"/>
              <a:t>Remember…</a:t>
            </a:r>
            <a:endParaRPr lang="el-GR" sz="5400" dirty="0"/>
          </a:p>
        </p:txBody>
      </p:sp>
    </p:spTree>
    <p:extLst>
      <p:ext uri="{BB962C8B-B14F-4D97-AF65-F5344CB8AC3E}">
        <p14:creationId xmlns:p14="http://schemas.microsoft.com/office/powerpoint/2010/main" val="151369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83D1-9345-45F1-AAD0-8D1342746E94}"/>
              </a:ext>
            </a:extLst>
          </p:cNvPr>
          <p:cNvSpPr>
            <a:spLocks noGrp="1"/>
          </p:cNvSpPr>
          <p:nvPr>
            <p:ph type="title"/>
          </p:nvPr>
        </p:nvSpPr>
        <p:spPr>
          <a:xfrm>
            <a:off x="838200" y="365126"/>
            <a:ext cx="10515600" cy="615536"/>
          </a:xfrm>
        </p:spPr>
        <p:txBody>
          <a:bodyPr>
            <a:normAutofit fontScale="90000"/>
          </a:bodyPr>
          <a:lstStyle/>
          <a:p>
            <a:r>
              <a:rPr lang="el-GR" dirty="0"/>
              <a:t>Θεωρία της Αλληλεξάρτησης των Γλωσσών</a:t>
            </a:r>
            <a:endParaRPr lang="en-US" dirty="0"/>
          </a:p>
        </p:txBody>
      </p:sp>
      <p:sp>
        <p:nvSpPr>
          <p:cNvPr id="3" name="Content Placeholder 2">
            <a:extLst>
              <a:ext uri="{FF2B5EF4-FFF2-40B4-BE49-F238E27FC236}">
                <a16:creationId xmlns:a16="http://schemas.microsoft.com/office/drawing/2014/main" id="{D43ADCA0-6230-4818-B1B5-D4BAC37D2D21}"/>
              </a:ext>
            </a:extLst>
          </p:cNvPr>
          <p:cNvSpPr>
            <a:spLocks noGrp="1"/>
          </p:cNvSpPr>
          <p:nvPr>
            <p:ph idx="1"/>
          </p:nvPr>
        </p:nvSpPr>
        <p:spPr>
          <a:xfrm>
            <a:off x="838200" y="1431235"/>
            <a:ext cx="5960165" cy="4745728"/>
          </a:xfrm>
        </p:spPr>
        <p:txBody>
          <a:bodyPr>
            <a:normAutofit lnSpcReduction="10000"/>
          </a:bodyPr>
          <a:lstStyle/>
          <a:p>
            <a:pPr>
              <a:lnSpc>
                <a:spcPct val="100000"/>
              </a:lnSpc>
              <a:spcBef>
                <a:spcPts val="0"/>
              </a:spcBef>
            </a:pPr>
            <a:r>
              <a:rPr lang="el-GR" dirty="0"/>
              <a:t>Υπό την επιρροή των Skutnabb-Kangas και </a:t>
            </a:r>
            <a:r>
              <a:rPr lang="el-GR" dirty="0" err="1"/>
              <a:t>Toukomaa</a:t>
            </a:r>
            <a:r>
              <a:rPr lang="el-GR" dirty="0"/>
              <a:t> (1976), ο Cummins (1976) ανέπτυξε ένα θεωρητικό πλαίσιο σύμφωνα με το οποίο η ανάπτυξη και η ικανότητα στην Γ1 και την Γ2 </a:t>
            </a:r>
            <a:r>
              <a:rPr lang="el-GR" dirty="0">
                <a:solidFill>
                  <a:srgbClr val="FF0000"/>
                </a:solidFill>
              </a:rPr>
              <a:t>αλληλοσυνδέονται</a:t>
            </a:r>
            <a:r>
              <a:rPr lang="el-GR" dirty="0"/>
              <a:t>.</a:t>
            </a:r>
            <a:endParaRPr lang="en-US" dirty="0"/>
          </a:p>
          <a:p>
            <a:pPr marL="0" indent="0">
              <a:lnSpc>
                <a:spcPct val="100000"/>
              </a:lnSpc>
              <a:spcBef>
                <a:spcPts val="0"/>
              </a:spcBef>
              <a:buNone/>
            </a:pPr>
            <a:endParaRPr lang="en-US" dirty="0"/>
          </a:p>
          <a:p>
            <a:pPr>
              <a:lnSpc>
                <a:spcPct val="100000"/>
              </a:lnSpc>
              <a:spcBef>
                <a:spcPts val="0"/>
              </a:spcBef>
            </a:pPr>
            <a:r>
              <a:rPr lang="el-GR" dirty="0"/>
              <a:t>Υποστήριξε ότι η πρώτη γλώσσα συνδέεται στενά με την κατάκτηση της δεύτερης, δηλαδή οι δύο διαδικασίες είναι αλληλένδετες </a:t>
            </a:r>
            <a:r>
              <a:rPr lang="el-GR" dirty="0">
                <a:solidFill>
                  <a:srgbClr val="00B050"/>
                </a:solidFill>
              </a:rPr>
              <a:t>ψυχολογικά</a:t>
            </a:r>
            <a:r>
              <a:rPr lang="el-GR" dirty="0"/>
              <a:t>.</a:t>
            </a:r>
            <a:endParaRPr lang="en-US" dirty="0"/>
          </a:p>
        </p:txBody>
      </p:sp>
      <p:pic>
        <p:nvPicPr>
          <p:cNvPr id="4" name="Picture 3">
            <a:extLst>
              <a:ext uri="{FF2B5EF4-FFF2-40B4-BE49-F238E27FC236}">
                <a16:creationId xmlns:a16="http://schemas.microsoft.com/office/drawing/2014/main" id="{554ECDE4-9974-4D8D-A62A-D96062A4CEF0}"/>
              </a:ext>
            </a:extLst>
          </p:cNvPr>
          <p:cNvPicPr>
            <a:picLocks noChangeAspect="1"/>
          </p:cNvPicPr>
          <p:nvPr/>
        </p:nvPicPr>
        <p:blipFill>
          <a:blip r:embed="rId2"/>
          <a:stretch>
            <a:fillRect/>
          </a:stretch>
        </p:blipFill>
        <p:spPr>
          <a:xfrm>
            <a:off x="7645976" y="1921565"/>
            <a:ext cx="3707824" cy="3763618"/>
          </a:xfrm>
          <a:prstGeom prst="rect">
            <a:avLst/>
          </a:prstGeom>
        </p:spPr>
      </p:pic>
      <p:sp>
        <p:nvSpPr>
          <p:cNvPr id="5" name="Slide Number Placeholder 4">
            <a:extLst>
              <a:ext uri="{FF2B5EF4-FFF2-40B4-BE49-F238E27FC236}">
                <a16:creationId xmlns:a16="http://schemas.microsoft.com/office/drawing/2014/main" id="{FF9E739B-FDFA-41F7-91FB-2FCD5BFFD62C}"/>
              </a:ext>
            </a:extLst>
          </p:cNvPr>
          <p:cNvSpPr>
            <a:spLocks noGrp="1"/>
          </p:cNvSpPr>
          <p:nvPr>
            <p:ph type="sldNum" sz="quarter" idx="12"/>
          </p:nvPr>
        </p:nvSpPr>
        <p:spPr/>
        <p:txBody>
          <a:bodyPr/>
          <a:lstStyle/>
          <a:p>
            <a:fld id="{E7E47378-E891-491A-AFDB-B8F746D9BD8C}" type="slidenum">
              <a:rPr lang="en-US" smtClean="0"/>
              <a:t>5</a:t>
            </a:fld>
            <a:endParaRPr lang="en-US"/>
          </a:p>
        </p:txBody>
      </p:sp>
    </p:spTree>
    <p:extLst>
      <p:ext uri="{BB962C8B-B14F-4D97-AF65-F5344CB8AC3E}">
        <p14:creationId xmlns:p14="http://schemas.microsoft.com/office/powerpoint/2010/main" val="340558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CE74-A7DE-4C64-9003-1A708EE9A318}"/>
              </a:ext>
            </a:extLst>
          </p:cNvPr>
          <p:cNvSpPr>
            <a:spLocks noGrp="1"/>
          </p:cNvSpPr>
          <p:nvPr>
            <p:ph type="title"/>
          </p:nvPr>
        </p:nvSpPr>
        <p:spPr>
          <a:xfrm>
            <a:off x="838200" y="365126"/>
            <a:ext cx="10515600" cy="655292"/>
          </a:xfrm>
        </p:spPr>
        <p:txBody>
          <a:bodyPr>
            <a:normAutofit/>
          </a:bodyPr>
          <a:lstStyle/>
          <a:p>
            <a:r>
              <a:rPr lang="el-GR" sz="3600" dirty="0"/>
              <a:t>«Το διπλό μοντέλο του παγόβουνου» του Cummins</a:t>
            </a:r>
            <a:endParaRPr lang="en-US" sz="3600" dirty="0"/>
          </a:p>
        </p:txBody>
      </p:sp>
      <p:sp>
        <p:nvSpPr>
          <p:cNvPr id="3" name="Content Placeholder 2">
            <a:extLst>
              <a:ext uri="{FF2B5EF4-FFF2-40B4-BE49-F238E27FC236}">
                <a16:creationId xmlns:a16="http://schemas.microsoft.com/office/drawing/2014/main" id="{F9EEEEBB-DEC3-47D9-92EF-73FD4DAEC941}"/>
              </a:ext>
            </a:extLst>
          </p:cNvPr>
          <p:cNvSpPr>
            <a:spLocks noGrp="1"/>
          </p:cNvSpPr>
          <p:nvPr>
            <p:ph idx="1"/>
          </p:nvPr>
        </p:nvSpPr>
        <p:spPr>
          <a:xfrm>
            <a:off x="838200" y="1338470"/>
            <a:ext cx="5257800" cy="5017880"/>
          </a:xfrm>
        </p:spPr>
        <p:txBody>
          <a:bodyPr>
            <a:normAutofit/>
          </a:bodyPr>
          <a:lstStyle/>
          <a:p>
            <a:pPr>
              <a:lnSpc>
                <a:spcPct val="100000"/>
              </a:lnSpc>
              <a:spcBef>
                <a:spcPts val="0"/>
              </a:spcBef>
            </a:pPr>
            <a:r>
              <a:rPr lang="el-GR" dirty="0"/>
              <a:t>Πιο συγκεκριμένα, πρότεινε το λεγόμενο </a:t>
            </a:r>
            <a:r>
              <a:rPr lang="el-GR" dirty="0">
                <a:hlinkClick r:id="rId2"/>
              </a:rPr>
              <a:t>μοντέλο του παγόβουνου.</a:t>
            </a:r>
            <a:r>
              <a:rPr lang="el-GR" dirty="0"/>
              <a:t> Με βάση το </a:t>
            </a:r>
            <a:r>
              <a:rPr lang="el-GR" b="1" i="1" dirty="0"/>
              <a:t>διπλό μοντέλο του παγόβουνου</a:t>
            </a:r>
            <a:r>
              <a:rPr lang="el-GR" dirty="0"/>
              <a:t>, για να επωφεληθεί το παιδί από τις δύο του γλώσσες, πρέπει να ενισχύεται η μητρική του γλώσσα και να μην σταματά η κατάκτησή της όταν ξεκινά την εκμάθηση της δεύτερης γλώσσας. </a:t>
            </a:r>
            <a:endParaRPr lang="en-US" dirty="0"/>
          </a:p>
        </p:txBody>
      </p:sp>
      <p:pic>
        <p:nvPicPr>
          <p:cNvPr id="6" name="Picture 5">
            <a:extLst>
              <a:ext uri="{FF2B5EF4-FFF2-40B4-BE49-F238E27FC236}">
                <a16:creationId xmlns:a16="http://schemas.microsoft.com/office/drawing/2014/main" id="{72A9C56F-42B8-43D2-A0D2-21B492B86A0D}"/>
              </a:ext>
            </a:extLst>
          </p:cNvPr>
          <p:cNvPicPr>
            <a:picLocks noChangeAspect="1"/>
          </p:cNvPicPr>
          <p:nvPr/>
        </p:nvPicPr>
        <p:blipFill>
          <a:blip r:embed="rId3"/>
          <a:stretch>
            <a:fillRect/>
          </a:stretch>
        </p:blipFill>
        <p:spPr>
          <a:xfrm>
            <a:off x="6785219" y="1616765"/>
            <a:ext cx="4218798" cy="4378094"/>
          </a:xfrm>
          <a:prstGeom prst="rect">
            <a:avLst/>
          </a:prstGeom>
        </p:spPr>
      </p:pic>
      <p:sp>
        <p:nvSpPr>
          <p:cNvPr id="4" name="Slide Number Placeholder 3">
            <a:extLst>
              <a:ext uri="{FF2B5EF4-FFF2-40B4-BE49-F238E27FC236}">
                <a16:creationId xmlns:a16="http://schemas.microsoft.com/office/drawing/2014/main" id="{FDC205D9-8006-41BC-A833-0CF6C796CC36}"/>
              </a:ext>
            </a:extLst>
          </p:cNvPr>
          <p:cNvSpPr>
            <a:spLocks noGrp="1"/>
          </p:cNvSpPr>
          <p:nvPr>
            <p:ph type="sldNum" sz="quarter" idx="12"/>
          </p:nvPr>
        </p:nvSpPr>
        <p:spPr/>
        <p:txBody>
          <a:bodyPr/>
          <a:lstStyle/>
          <a:p>
            <a:fld id="{E7E47378-E891-491A-AFDB-B8F746D9BD8C}" type="slidenum">
              <a:rPr lang="en-US" smtClean="0"/>
              <a:t>6</a:t>
            </a:fld>
            <a:endParaRPr lang="en-US"/>
          </a:p>
        </p:txBody>
      </p:sp>
    </p:spTree>
    <p:extLst>
      <p:ext uri="{BB962C8B-B14F-4D97-AF65-F5344CB8AC3E}">
        <p14:creationId xmlns:p14="http://schemas.microsoft.com/office/powerpoint/2010/main" val="105456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E940-B5E0-4276-80A1-A22DE5266B52}"/>
              </a:ext>
            </a:extLst>
          </p:cNvPr>
          <p:cNvSpPr>
            <a:spLocks noGrp="1"/>
          </p:cNvSpPr>
          <p:nvPr>
            <p:ph type="title"/>
          </p:nvPr>
        </p:nvSpPr>
        <p:spPr>
          <a:xfrm>
            <a:off x="838200" y="365125"/>
            <a:ext cx="10515600" cy="549275"/>
          </a:xfrm>
        </p:spPr>
        <p:txBody>
          <a:bodyPr>
            <a:normAutofit fontScale="90000"/>
          </a:bodyPr>
          <a:lstStyle/>
          <a:p>
            <a:r>
              <a:rPr lang="el-GR" dirty="0"/>
              <a:t>Υπόθεση Οριακών Επιπέδων</a:t>
            </a:r>
            <a:endParaRPr lang="en-US" dirty="0"/>
          </a:p>
        </p:txBody>
      </p:sp>
      <p:sp>
        <p:nvSpPr>
          <p:cNvPr id="3" name="Content Placeholder 2">
            <a:extLst>
              <a:ext uri="{FF2B5EF4-FFF2-40B4-BE49-F238E27FC236}">
                <a16:creationId xmlns:a16="http://schemas.microsoft.com/office/drawing/2014/main" id="{A31D4EEE-7888-4E04-8110-28B53659B62E}"/>
              </a:ext>
            </a:extLst>
          </p:cNvPr>
          <p:cNvSpPr>
            <a:spLocks noGrp="1"/>
          </p:cNvSpPr>
          <p:nvPr>
            <p:ph idx="1"/>
          </p:nvPr>
        </p:nvSpPr>
        <p:spPr>
          <a:xfrm>
            <a:off x="838199" y="1258956"/>
            <a:ext cx="6384235" cy="4996069"/>
          </a:xfrm>
        </p:spPr>
        <p:txBody>
          <a:bodyPr>
            <a:normAutofit/>
          </a:bodyPr>
          <a:lstStyle/>
          <a:p>
            <a:pPr marL="0" indent="0">
              <a:lnSpc>
                <a:spcPct val="100000"/>
              </a:lnSpc>
              <a:spcBef>
                <a:spcPts val="0"/>
              </a:spcBef>
              <a:buNone/>
            </a:pPr>
            <a:r>
              <a:rPr lang="el-GR" i="1" dirty="0">
                <a:solidFill>
                  <a:srgbClr val="FF0000"/>
                </a:solidFill>
              </a:rPr>
              <a:t>Γιατί κάποια παιδιά όμως κατακτούν και τις δυο γλώσσες εξίσου καλά, ενώ κάποια άλλα όχι;</a:t>
            </a:r>
            <a:endParaRPr lang="en-US" i="1" dirty="0">
              <a:solidFill>
                <a:srgbClr val="FF0000"/>
              </a:solidFill>
            </a:endParaRPr>
          </a:p>
          <a:p>
            <a:pPr>
              <a:lnSpc>
                <a:spcPct val="100000"/>
              </a:lnSpc>
              <a:spcBef>
                <a:spcPts val="0"/>
              </a:spcBef>
            </a:pPr>
            <a:r>
              <a:rPr lang="el-GR" dirty="0"/>
              <a:t>Για να εξηγήσει την επίτευξη της δίγλωσσης ικανότητας ο Cummins (1976, 1979) προτείνει</a:t>
            </a:r>
            <a:r>
              <a:rPr lang="en-US" dirty="0"/>
              <a:t> </a:t>
            </a:r>
            <a:r>
              <a:rPr lang="el-GR" dirty="0"/>
              <a:t>την ύπαρξη οριακών επίπεδων. </a:t>
            </a:r>
            <a:endParaRPr lang="en-US" dirty="0"/>
          </a:p>
          <a:p>
            <a:pPr marL="0" indent="0">
              <a:lnSpc>
                <a:spcPct val="100000"/>
              </a:lnSpc>
              <a:spcBef>
                <a:spcPts val="0"/>
              </a:spcBef>
              <a:buNone/>
            </a:pPr>
            <a:r>
              <a:rPr lang="en-US" dirty="0">
                <a:hlinkClick r:id="rId2"/>
              </a:rPr>
              <a:t>https://www.youtube.com/watch?v=M3bmfrk_Vnk</a:t>
            </a:r>
            <a:endParaRPr lang="en-US" dirty="0"/>
          </a:p>
          <a:p>
            <a:endParaRPr lang="en-US" dirty="0"/>
          </a:p>
          <a:p>
            <a:endParaRPr lang="en-US" dirty="0"/>
          </a:p>
        </p:txBody>
      </p:sp>
      <p:pic>
        <p:nvPicPr>
          <p:cNvPr id="4" name="Picture 3">
            <a:extLst>
              <a:ext uri="{FF2B5EF4-FFF2-40B4-BE49-F238E27FC236}">
                <a16:creationId xmlns:a16="http://schemas.microsoft.com/office/drawing/2014/main" id="{017B320E-0D79-4E2F-87C8-8140EE9F1B02}"/>
              </a:ext>
            </a:extLst>
          </p:cNvPr>
          <p:cNvPicPr>
            <a:picLocks noChangeAspect="1"/>
          </p:cNvPicPr>
          <p:nvPr/>
        </p:nvPicPr>
        <p:blipFill>
          <a:blip r:embed="rId3"/>
          <a:stretch>
            <a:fillRect/>
          </a:stretch>
        </p:blipFill>
        <p:spPr>
          <a:xfrm>
            <a:off x="7328453" y="503583"/>
            <a:ext cx="4465982" cy="4996069"/>
          </a:xfrm>
          <a:prstGeom prst="rect">
            <a:avLst/>
          </a:prstGeom>
        </p:spPr>
      </p:pic>
      <p:sp>
        <p:nvSpPr>
          <p:cNvPr id="5" name="Slide Number Placeholder 4">
            <a:extLst>
              <a:ext uri="{FF2B5EF4-FFF2-40B4-BE49-F238E27FC236}">
                <a16:creationId xmlns:a16="http://schemas.microsoft.com/office/drawing/2014/main" id="{B2A9B021-A7E6-446E-AED1-3E6BBF429497}"/>
              </a:ext>
            </a:extLst>
          </p:cNvPr>
          <p:cNvSpPr>
            <a:spLocks noGrp="1"/>
          </p:cNvSpPr>
          <p:nvPr>
            <p:ph type="sldNum" sz="quarter" idx="12"/>
          </p:nvPr>
        </p:nvSpPr>
        <p:spPr/>
        <p:txBody>
          <a:bodyPr/>
          <a:lstStyle/>
          <a:p>
            <a:fld id="{E7E47378-E891-491A-AFDB-B8F746D9BD8C}" type="slidenum">
              <a:rPr lang="en-US" smtClean="0"/>
              <a:t>7</a:t>
            </a:fld>
            <a:endParaRPr lang="en-US"/>
          </a:p>
        </p:txBody>
      </p:sp>
    </p:spTree>
    <p:extLst>
      <p:ext uri="{BB962C8B-B14F-4D97-AF65-F5344CB8AC3E}">
        <p14:creationId xmlns:p14="http://schemas.microsoft.com/office/powerpoint/2010/main" val="199832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2DBE8-4A00-4EA5-ABF7-DA085360C31D}"/>
              </a:ext>
            </a:extLst>
          </p:cNvPr>
          <p:cNvSpPr>
            <a:spLocks noGrp="1"/>
          </p:cNvSpPr>
          <p:nvPr>
            <p:ph idx="1"/>
          </p:nvPr>
        </p:nvSpPr>
        <p:spPr>
          <a:xfrm>
            <a:off x="838200" y="622852"/>
            <a:ext cx="6061364" cy="5733497"/>
          </a:xfrm>
        </p:spPr>
        <p:txBody>
          <a:bodyPr>
            <a:normAutofit fontScale="70000" lnSpcReduction="20000"/>
          </a:bodyPr>
          <a:lstStyle/>
          <a:p>
            <a:pPr>
              <a:lnSpc>
                <a:spcPct val="120000"/>
              </a:lnSpc>
              <a:spcBef>
                <a:spcPts val="0"/>
              </a:spcBef>
            </a:pPr>
            <a:r>
              <a:rPr lang="el-GR" dirty="0"/>
              <a:t>Το κατώτερο επίπεδο ικανότητας χαρακτηρίζεται από την αρνητική γνωστική επιρροή της διγλωσσίας, επειδή η γλωσσική ικανότητα στη Γ1, και κατ’ επέκταση και στη Γ2, είναι χαμηλή με αποτέλεσμα να εμποδίζεται η αλληλεπίδραση με το κοινωνικό και εκπαιδευτικό περιβάλλον. </a:t>
            </a:r>
          </a:p>
          <a:p>
            <a:pPr>
              <a:lnSpc>
                <a:spcPct val="120000"/>
              </a:lnSpc>
              <a:spcBef>
                <a:spcPts val="0"/>
              </a:spcBef>
            </a:pPr>
            <a:r>
              <a:rPr lang="el-GR" dirty="0"/>
              <a:t>Το δεύτερο επίπεδο το οποίο βρίσκεται ανάμεσα σε δύο κατώφλια και αντιπροσωπεύει την κυρίαρχη διγλωσσία, δεν έχει ούτε αρνητικές ούτε θετικές επιρροές στην ανάπτυξη της διγλωσσίας. Σε αυτή την περίπτωση το άτομο αναπτύσσει περισσότερο τη μία από τις δύο γλώσσες που κατακτά. </a:t>
            </a:r>
          </a:p>
          <a:p>
            <a:pPr>
              <a:lnSpc>
                <a:spcPct val="120000"/>
              </a:lnSpc>
              <a:spcBef>
                <a:spcPts val="0"/>
              </a:spcBef>
            </a:pPr>
            <a:r>
              <a:rPr lang="el-GR" dirty="0"/>
              <a:t>Το τρίτο επίπεδο αναφέρεται σε δίγλωσσα άτομα που είχαν την ευκαιρία να αναπτύξουν και τις δύο γλώσσες σε ικανοποιητικό βαθμό, με αποτέλεσμα να γίνουν αμφιδύναμα δίγλωσσα. Σε αυτό το επίπεδο εμφανίζονται και οι θετικές γνωστικές επιρροές της διγλωσσίας στα άτομα. </a:t>
            </a:r>
            <a:endParaRPr lang="en-US" dirty="0"/>
          </a:p>
          <a:p>
            <a:endParaRPr lang="en-US" dirty="0"/>
          </a:p>
        </p:txBody>
      </p:sp>
      <p:pic>
        <p:nvPicPr>
          <p:cNvPr id="2" name="Picture 1">
            <a:extLst>
              <a:ext uri="{FF2B5EF4-FFF2-40B4-BE49-F238E27FC236}">
                <a16:creationId xmlns:a16="http://schemas.microsoft.com/office/drawing/2014/main" id="{9A684CCC-C823-46B3-8A47-0566A9BB710B}"/>
              </a:ext>
            </a:extLst>
          </p:cNvPr>
          <p:cNvPicPr>
            <a:picLocks noChangeAspect="1"/>
          </p:cNvPicPr>
          <p:nvPr/>
        </p:nvPicPr>
        <p:blipFill>
          <a:blip r:embed="rId2"/>
          <a:stretch>
            <a:fillRect/>
          </a:stretch>
        </p:blipFill>
        <p:spPr>
          <a:xfrm>
            <a:off x="7010398" y="1066800"/>
            <a:ext cx="4779819" cy="4724400"/>
          </a:xfrm>
          <a:prstGeom prst="rect">
            <a:avLst/>
          </a:prstGeom>
        </p:spPr>
      </p:pic>
      <p:sp>
        <p:nvSpPr>
          <p:cNvPr id="4" name="Slide Number Placeholder 3">
            <a:extLst>
              <a:ext uri="{FF2B5EF4-FFF2-40B4-BE49-F238E27FC236}">
                <a16:creationId xmlns:a16="http://schemas.microsoft.com/office/drawing/2014/main" id="{FC5350FC-57DA-4245-AA79-7059BDBC41A6}"/>
              </a:ext>
            </a:extLst>
          </p:cNvPr>
          <p:cNvSpPr>
            <a:spLocks noGrp="1"/>
          </p:cNvSpPr>
          <p:nvPr>
            <p:ph type="sldNum" sz="quarter" idx="12"/>
          </p:nvPr>
        </p:nvSpPr>
        <p:spPr/>
        <p:txBody>
          <a:bodyPr/>
          <a:lstStyle/>
          <a:p>
            <a:fld id="{E7E47378-E891-491A-AFDB-B8F746D9BD8C}" type="slidenum">
              <a:rPr lang="en-US" smtClean="0"/>
              <a:t>8</a:t>
            </a:fld>
            <a:endParaRPr lang="en-US"/>
          </a:p>
        </p:txBody>
      </p:sp>
    </p:spTree>
    <p:extLst>
      <p:ext uri="{BB962C8B-B14F-4D97-AF65-F5344CB8AC3E}">
        <p14:creationId xmlns:p14="http://schemas.microsoft.com/office/powerpoint/2010/main" val="243216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789709" y="1391479"/>
            <a:ext cx="4793673" cy="4739448"/>
          </a:xfrm>
        </p:spPr>
        <p:txBody>
          <a:bodyPr/>
          <a:lstStyle/>
          <a:p>
            <a:pPr marL="0" indent="0">
              <a:buNone/>
            </a:pPr>
            <a:r>
              <a:rPr lang="en-US" b="1" dirty="0"/>
              <a:t>BICS: </a:t>
            </a:r>
            <a:r>
              <a:rPr lang="el-GR" b="1" dirty="0"/>
              <a:t>Βασικές διαπροσωπικές επικοινωνιακές δεξιότητες</a:t>
            </a:r>
          </a:p>
          <a:p>
            <a:pPr marL="0" indent="0">
              <a:buNone/>
            </a:pPr>
            <a:endParaRPr lang="en-US" b="1" dirty="0"/>
          </a:p>
          <a:p>
            <a:pPr marL="0" indent="0">
              <a:buNone/>
            </a:pPr>
            <a:r>
              <a:rPr lang="en-US" b="1" dirty="0"/>
              <a:t>CALP: </a:t>
            </a:r>
            <a:r>
              <a:rPr lang="el-GR" b="1" dirty="0"/>
              <a:t>γνωστική</a:t>
            </a:r>
            <a:r>
              <a:rPr lang="en-US" b="1" dirty="0"/>
              <a:t> </a:t>
            </a:r>
            <a:r>
              <a:rPr lang="el-GR" b="1" dirty="0"/>
              <a:t>ακαδημαϊκή γλωσσική επάρκεια</a:t>
            </a:r>
          </a:p>
          <a:p>
            <a:pPr marL="0" indent="0">
              <a:buNone/>
            </a:pPr>
            <a:r>
              <a:rPr lang="el-GR" dirty="0"/>
              <a:t>και </a:t>
            </a:r>
            <a:r>
              <a:rPr lang="el-GR" b="1" dirty="0"/>
              <a:t>διακριτές γλωσσικές ικανότητες</a:t>
            </a:r>
            <a:r>
              <a:rPr lang="el-GR" dirty="0"/>
              <a:t> </a:t>
            </a:r>
            <a:endParaRPr lang="en-US" dirty="0"/>
          </a:p>
          <a:p>
            <a:pPr marL="0" indent="0">
              <a:buNone/>
            </a:pPr>
            <a:r>
              <a:rPr lang="en-US" dirty="0">
                <a:hlinkClick r:id="rId2"/>
              </a:rPr>
              <a:t>https://www.youtube.com/watch?v=RMLltwsk1Go</a:t>
            </a:r>
            <a:endParaRPr lang="en-US" dirty="0"/>
          </a:p>
          <a:p>
            <a:pPr marL="0" indent="0">
              <a:buNone/>
            </a:pPr>
            <a:endParaRPr lang="el-GR" dirty="0"/>
          </a:p>
        </p:txBody>
      </p:sp>
      <p:sp>
        <p:nvSpPr>
          <p:cNvPr id="2" name="Slide Number Placeholder 1">
            <a:extLst>
              <a:ext uri="{FF2B5EF4-FFF2-40B4-BE49-F238E27FC236}">
                <a16:creationId xmlns:a16="http://schemas.microsoft.com/office/drawing/2014/main" id="{A77EFD73-FA57-49F8-8974-450220570982}"/>
              </a:ext>
            </a:extLst>
          </p:cNvPr>
          <p:cNvSpPr>
            <a:spLocks noGrp="1"/>
          </p:cNvSpPr>
          <p:nvPr>
            <p:ph type="sldNum" sz="quarter" idx="12"/>
          </p:nvPr>
        </p:nvSpPr>
        <p:spPr/>
        <p:txBody>
          <a:bodyPr/>
          <a:lstStyle/>
          <a:p>
            <a:fld id="{4D39137B-5ED3-4695-9BD9-5D28951439C0}" type="slidenum">
              <a:rPr lang="en-US" smtClean="0"/>
              <a:t>9</a:t>
            </a:fld>
            <a:endParaRPr lang="en-US"/>
          </a:p>
        </p:txBody>
      </p:sp>
      <p:pic>
        <p:nvPicPr>
          <p:cNvPr id="3" name="Picture 2">
            <a:extLst>
              <a:ext uri="{FF2B5EF4-FFF2-40B4-BE49-F238E27FC236}">
                <a16:creationId xmlns:a16="http://schemas.microsoft.com/office/drawing/2014/main" id="{7D68537A-ECC3-4FA5-AFAB-CE3DF541033B}"/>
              </a:ext>
            </a:extLst>
          </p:cNvPr>
          <p:cNvPicPr>
            <a:picLocks noChangeAspect="1"/>
          </p:cNvPicPr>
          <p:nvPr/>
        </p:nvPicPr>
        <p:blipFill>
          <a:blip r:embed="rId3"/>
          <a:stretch>
            <a:fillRect/>
          </a:stretch>
        </p:blipFill>
        <p:spPr>
          <a:xfrm>
            <a:off x="5650847" y="727073"/>
            <a:ext cx="5919505" cy="5403854"/>
          </a:xfrm>
          <a:prstGeom prst="rect">
            <a:avLst/>
          </a:prstGeom>
        </p:spPr>
      </p:pic>
    </p:spTree>
    <p:extLst>
      <p:ext uri="{BB962C8B-B14F-4D97-AF65-F5344CB8AC3E}">
        <p14:creationId xmlns:p14="http://schemas.microsoft.com/office/powerpoint/2010/main" val="29128488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3562</Words>
  <Application>Microsoft Office PowerPoint</Application>
  <PresentationFormat>Ευρεία οθόνη</PresentationFormat>
  <Paragraphs>392</Paragraphs>
  <Slides>46</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46</vt:i4>
      </vt:variant>
    </vt:vector>
  </HeadingPairs>
  <TitlesOfParts>
    <vt:vector size="53" baseType="lpstr">
      <vt:lpstr>Arial</vt:lpstr>
      <vt:lpstr>Calibri</vt:lpstr>
      <vt:lpstr>Calibri Light</vt:lpstr>
      <vt:lpstr>RustysHand</vt:lpstr>
      <vt:lpstr>Times New Roman</vt:lpstr>
      <vt:lpstr>Wingdings</vt:lpstr>
      <vt:lpstr>Θέμα του Office</vt:lpstr>
      <vt:lpstr> Αρχές και εφαρμογή  του TBL (Task-Based Learning) και του CLIL (Content and Language Integrated Learning) στη διδασκαλία της ελληνικής ως γλώσσας πολιτισμικής κληρονομιάς</vt:lpstr>
      <vt:lpstr>Τι συζητήσαμε…</vt:lpstr>
      <vt:lpstr>Τι θα συζητήσουμε… </vt:lpstr>
      <vt:lpstr>«Κανόνας της διπλής μονογλωσσίας»</vt:lpstr>
      <vt:lpstr>Θεωρία της Αλληλεξάρτησης των Γλωσσών</vt:lpstr>
      <vt:lpstr>«Το διπλό μοντέλο του παγόβουνου» του Cummins</vt:lpstr>
      <vt:lpstr>Υπόθεση Οριακών Επιπέδων</vt:lpstr>
      <vt:lpstr>Παρουσίαση του PowerPoint</vt:lpstr>
      <vt:lpstr>Παρουσίαση του PowerPoint</vt:lpstr>
      <vt:lpstr>Κοινή Υποκείμενη γλωσσική Ικανότητα</vt:lpstr>
      <vt:lpstr>Άρα…</vt:lpstr>
      <vt:lpstr>Παρουσίαση του PowerPoint</vt:lpstr>
      <vt:lpstr>Μοντέλο των αξόνων της επικοινωνιακής επάρκειας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έχουν δείξει οι έρευνες;</vt:lpstr>
      <vt:lpstr>Διαφορές ανάμεσα σε μαθητές ΓΠΚ και Γ2</vt:lpstr>
      <vt:lpstr>Σημαντικές παιδαγωγικές διαστάσεις για την εκμάθηση της ΓΠΚ</vt:lpstr>
      <vt:lpstr>Παρουσίαση του PowerPoint</vt:lpstr>
      <vt:lpstr>Ξεκινάμε από τα εύκολα προς τα δύσκολα (From-to Principles) </vt:lpstr>
      <vt:lpstr>Παρουσίαση του PowerPoint</vt:lpstr>
      <vt:lpstr>Must-do’s of HL teaching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μπορούμε να κάνουμε ως εκπαιδευτικοί;</vt:lpstr>
      <vt:lpstr>Greek lesson framework</vt:lpstr>
      <vt:lpstr>Activity planning</vt:lpstr>
      <vt:lpstr>Τι μπορούμε να κάνουμε ως εκπαιδευτικοί;</vt:lpstr>
      <vt:lpstr>TBL = Task-Based or Activity-Based Learning = Δραστηριοκεντρική προσέγγιση </vt:lpstr>
      <vt:lpstr>Ποια είναι τα στάδια; </vt:lpstr>
      <vt:lpstr>Ποιες δραστηριότητες μπορούμε να κάνουμε;</vt:lpstr>
      <vt:lpstr>Παρουσίαση του PowerPoint</vt:lpstr>
      <vt:lpstr>Για παράδειγμα…</vt:lpstr>
      <vt:lpstr>Παρουσίαση του PowerPoint</vt:lpstr>
      <vt:lpstr>Είναι αποτελεσματική:</vt:lpstr>
      <vt:lpstr>Πώς να αποφύγουμε τα λάθη…</vt:lpstr>
      <vt:lpstr>Καλές πρακτικές </vt:lpstr>
      <vt:lpstr>Τι μπορούμε να κάνουμε ως εκπαιδευτικοί;</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Lydia Mitits</dc:creator>
  <cp:lastModifiedBy>Λύδια Μίτιτς</cp:lastModifiedBy>
  <cp:revision>40</cp:revision>
  <dcterms:created xsi:type="dcterms:W3CDTF">2021-03-11T07:08:14Z</dcterms:created>
  <dcterms:modified xsi:type="dcterms:W3CDTF">2024-03-02T16:18:34Z</dcterms:modified>
</cp:coreProperties>
</file>