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58" r:id="rId3"/>
    <p:sldId id="301" r:id="rId4"/>
    <p:sldId id="302" r:id="rId5"/>
    <p:sldId id="303" r:id="rId6"/>
    <p:sldId id="304" r:id="rId7"/>
    <p:sldId id="305" r:id="rId8"/>
    <p:sldId id="306" r:id="rId9"/>
    <p:sldId id="307" r:id="rId10"/>
    <p:sldId id="308" r:id="rId11"/>
    <p:sldId id="309" r:id="rId12"/>
    <p:sldId id="259" r:id="rId13"/>
    <p:sldId id="260" r:id="rId14"/>
    <p:sldId id="261" r:id="rId15"/>
    <p:sldId id="262" r:id="rId16"/>
    <p:sldId id="312" r:id="rId17"/>
    <p:sldId id="313"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310" r:id="rId33"/>
    <p:sldId id="311" r:id="rId34"/>
    <p:sldId id="279" r:id="rId35"/>
    <p:sldId id="280" r:id="rId36"/>
    <p:sldId id="281" r:id="rId37"/>
    <p:sldId id="282" r:id="rId38"/>
    <p:sldId id="283" r:id="rId39"/>
    <p:sldId id="284" r:id="rId40"/>
    <p:sldId id="294" r:id="rId41"/>
    <p:sldId id="295" r:id="rId42"/>
    <p:sldId id="296" r:id="rId43"/>
    <p:sldId id="297" r:id="rId44"/>
    <p:sldId id="298" r:id="rId45"/>
    <p:sldId id="331" r:id="rId46"/>
    <p:sldId id="314" r:id="rId47"/>
    <p:sldId id="315" r:id="rId48"/>
    <p:sldId id="316" r:id="rId49"/>
    <p:sldId id="317" r:id="rId50"/>
    <p:sldId id="318" r:id="rId51"/>
    <p:sldId id="319" r:id="rId52"/>
    <p:sldId id="320" r:id="rId53"/>
    <p:sldId id="321" r:id="rId54"/>
    <p:sldId id="322" r:id="rId55"/>
    <p:sldId id="323" r:id="rId56"/>
    <p:sldId id="332" r:id="rId57"/>
    <p:sldId id="325" r:id="rId58"/>
    <p:sldId id="324" r:id="rId59"/>
    <p:sldId id="326" r:id="rId60"/>
    <p:sldId id="299" r:id="rId61"/>
    <p:sldId id="300" r:id="rId62"/>
    <p:sldId id="327" r:id="rId63"/>
    <p:sldId id="328" r:id="rId64"/>
    <p:sldId id="330" r:id="rId65"/>
    <p:sldId id="333" r:id="rId66"/>
    <p:sldId id="336" r:id="rId67"/>
    <p:sldId id="334" r:id="rId68"/>
    <p:sldId id="33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079AD-660E-4C71-8E5E-3AC9B88B5D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997D1B53-966F-4429-817B-4B2C6F0509E2}">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l-GR" sz="2000" dirty="0">
              <a:latin typeface="Times New Roman" pitchFamily="18" charset="0"/>
              <a:cs typeface="Times New Roman" pitchFamily="18" charset="0"/>
            </a:rPr>
            <a:t>πρόσθεση ΑΣΤΑ με α-τομές για α=0 (διατηρείται η γραμμικότητα)</a:t>
          </a:r>
        </a:p>
      </dgm:t>
    </dgm:pt>
    <dgm:pt modelId="{CF7F5C4E-E207-41CF-8118-6CF133DA7A6C}" type="parTrans" cxnId="{4D836573-2263-4058-8D9A-593C0B3905C5}">
      <dgm:prSet/>
      <dgm:spPr/>
      <dgm:t>
        <a:bodyPr/>
        <a:lstStyle/>
        <a:p>
          <a:endParaRPr lang="el-GR"/>
        </a:p>
      </dgm:t>
    </dgm:pt>
    <dgm:pt modelId="{2BD6B9DC-3FFE-46D1-A764-B113C45CF531}" type="sibTrans" cxnId="{4D836573-2263-4058-8D9A-593C0B3905C5}">
      <dgm:prSet/>
      <dgm:spPr/>
      <dgm:t>
        <a:bodyPr/>
        <a:lstStyle/>
        <a:p>
          <a:endParaRPr lang="el-GR"/>
        </a:p>
      </dgm:t>
    </dgm:pt>
    <dgm:pt modelId="{FB649874-534D-4EC2-9099-6A712A84CA17}" type="pres">
      <dgm:prSet presAssocID="{38E079AD-660E-4C71-8E5E-3AC9B88B5DE7}" presName="Name0" presStyleCnt="0">
        <dgm:presLayoutVars>
          <dgm:dir/>
          <dgm:animLvl val="lvl"/>
          <dgm:resizeHandles val="exact"/>
        </dgm:presLayoutVars>
      </dgm:prSet>
      <dgm:spPr/>
    </dgm:pt>
    <dgm:pt modelId="{0D8E04E2-0D84-44CB-BF53-A1E9DF2352B7}" type="pres">
      <dgm:prSet presAssocID="{997D1B53-966F-4429-817B-4B2C6F0509E2}" presName="linNode" presStyleCnt="0"/>
      <dgm:spPr/>
    </dgm:pt>
    <dgm:pt modelId="{0FBFB52F-9406-4B9F-AFAD-61B8C4187033}" type="pres">
      <dgm:prSet presAssocID="{997D1B53-966F-4429-817B-4B2C6F0509E2}" presName="parentText" presStyleLbl="node1" presStyleIdx="0" presStyleCnt="1" custScaleX="247585">
        <dgm:presLayoutVars>
          <dgm:chMax val="1"/>
          <dgm:bulletEnabled val="1"/>
        </dgm:presLayoutVars>
      </dgm:prSet>
      <dgm:spPr/>
    </dgm:pt>
  </dgm:ptLst>
  <dgm:cxnLst>
    <dgm:cxn modelId="{4D836573-2263-4058-8D9A-593C0B3905C5}" srcId="{38E079AD-660E-4C71-8E5E-3AC9B88B5DE7}" destId="{997D1B53-966F-4429-817B-4B2C6F0509E2}" srcOrd="0" destOrd="0" parTransId="{CF7F5C4E-E207-41CF-8118-6CF133DA7A6C}" sibTransId="{2BD6B9DC-3FFE-46D1-A764-B113C45CF531}"/>
    <dgm:cxn modelId="{6A69FF9C-C574-40D4-BAF3-D8C51CD41834}" type="presOf" srcId="{997D1B53-966F-4429-817B-4B2C6F0509E2}" destId="{0FBFB52F-9406-4B9F-AFAD-61B8C4187033}" srcOrd="0" destOrd="0" presId="urn:microsoft.com/office/officeart/2005/8/layout/vList5"/>
    <dgm:cxn modelId="{18F90CAA-C140-4604-8FD4-3CEB15B296C0}" type="presOf" srcId="{38E079AD-660E-4C71-8E5E-3AC9B88B5DE7}" destId="{FB649874-534D-4EC2-9099-6A712A84CA17}" srcOrd="0" destOrd="0" presId="urn:microsoft.com/office/officeart/2005/8/layout/vList5"/>
    <dgm:cxn modelId="{FB6091E3-08F3-4AE1-AC2E-EE630823D587}" type="presParOf" srcId="{FB649874-534D-4EC2-9099-6A712A84CA17}" destId="{0D8E04E2-0D84-44CB-BF53-A1E9DF2352B7}" srcOrd="0" destOrd="0" presId="urn:microsoft.com/office/officeart/2005/8/layout/vList5"/>
    <dgm:cxn modelId="{DD06AD14-D6CE-48E4-98EC-FDDCD324C298}" type="presParOf" srcId="{0D8E04E2-0D84-44CB-BF53-A1E9DF2352B7}" destId="{0FBFB52F-9406-4B9F-AFAD-61B8C4187033}" srcOrd="0"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FB52F-9406-4B9F-AFAD-61B8C4187033}">
      <dsp:nvSpPr>
        <dsp:cNvPr id="0" name=""/>
        <dsp:cNvSpPr/>
      </dsp:nvSpPr>
      <dsp:spPr>
        <a:xfrm>
          <a:off x="453956" y="285"/>
          <a:ext cx="7445014" cy="584784"/>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l-GR" sz="2000" kern="1200" dirty="0">
              <a:latin typeface="Times New Roman" pitchFamily="18" charset="0"/>
              <a:cs typeface="Times New Roman" pitchFamily="18" charset="0"/>
            </a:rPr>
            <a:t>πρόσθεση ΑΣΤΑ με α-τομές για α=0 (διατηρείται η γραμμικότητα)</a:t>
          </a:r>
        </a:p>
      </dsp:txBody>
      <dsp:txXfrm>
        <a:off x="482503" y="28832"/>
        <a:ext cx="7387920" cy="5276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6486E-C9A3-4B19-A11F-273AD77EEA77}" type="datetimeFigureOut">
              <a:rPr lang="el-GR" smtClean="0"/>
              <a:t>6/6/2023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8390B-406C-4F54-805A-CB3ED5747D6E}" type="slidenum">
              <a:rPr lang="el-GR" smtClean="0"/>
              <a:t>‹#›</a:t>
            </a:fld>
            <a:endParaRPr lang="el-GR"/>
          </a:p>
        </p:txBody>
      </p:sp>
    </p:spTree>
    <p:extLst>
      <p:ext uri="{BB962C8B-B14F-4D97-AF65-F5344CB8AC3E}">
        <p14:creationId xmlns:p14="http://schemas.microsoft.com/office/powerpoint/2010/main" val="176986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a:ln/>
        </p:spPr>
      </p:sp>
      <p:sp>
        <p:nvSpPr>
          <p:cNvPr id="1034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034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09E3AFA1-5B38-46AF-8958-F9D16B1F9629}" type="slidenum">
              <a:rPr lang="en-US" altLang="zh-TW"/>
              <a:pPr eaLnBrk="1" hangingPunct="1"/>
              <a:t>65</a:t>
            </a:fld>
            <a:endParaRPr lang="en-US" altLang="zh-TW"/>
          </a:p>
        </p:txBody>
      </p:sp>
    </p:spTree>
    <p:extLst>
      <p:ext uri="{BB962C8B-B14F-4D97-AF65-F5344CB8AC3E}">
        <p14:creationId xmlns:p14="http://schemas.microsoft.com/office/powerpoint/2010/main" val="367705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a:ln/>
        </p:spPr>
      </p:sp>
      <p:sp>
        <p:nvSpPr>
          <p:cNvPr id="1044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044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54F83968-7A60-48EE-8E39-3CA614A9ECBD}" type="slidenum">
              <a:rPr lang="en-US" altLang="zh-TW"/>
              <a:pPr eaLnBrk="1" hangingPunct="1"/>
              <a:t>67</a:t>
            </a:fld>
            <a:endParaRPr lang="en-US" altLang="zh-TW"/>
          </a:p>
        </p:txBody>
      </p:sp>
    </p:spTree>
    <p:extLst>
      <p:ext uri="{BB962C8B-B14F-4D97-AF65-F5344CB8AC3E}">
        <p14:creationId xmlns:p14="http://schemas.microsoft.com/office/powerpoint/2010/main" val="42159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a:ln/>
        </p:spPr>
      </p:sp>
      <p:sp>
        <p:nvSpPr>
          <p:cNvPr id="1054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054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BCB24058-1CBE-430C-9EF3-5EA07140044A}" type="slidenum">
              <a:rPr lang="en-US" altLang="zh-TW"/>
              <a:pPr eaLnBrk="1" hangingPunct="1"/>
              <a:t>68</a:t>
            </a:fld>
            <a:endParaRPr lang="en-US" altLang="zh-TW"/>
          </a:p>
        </p:txBody>
      </p:sp>
    </p:spTree>
    <p:extLst>
      <p:ext uri="{BB962C8B-B14F-4D97-AF65-F5344CB8AC3E}">
        <p14:creationId xmlns:p14="http://schemas.microsoft.com/office/powerpoint/2010/main" val="136475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9"/>
          <p:cNvSpPr>
            <a:spLocks noGrp="1" noChangeArrowheads="1"/>
          </p:cNvSpPr>
          <p:nvPr>
            <p:ph type="dt" sz="half" idx="10"/>
          </p:nvPr>
        </p:nvSpPr>
        <p:spPr>
          <a:ln/>
        </p:spPr>
        <p:txBody>
          <a:bodyPr/>
          <a:lstStyle>
            <a:lvl1pPr>
              <a:defRPr/>
            </a:lvl1pPr>
          </a:lstStyle>
          <a:p>
            <a:endParaRPr lang="en-US" altLang="zh-TW"/>
          </a:p>
        </p:txBody>
      </p:sp>
      <p:sp>
        <p:nvSpPr>
          <p:cNvPr id="7" name="Rectangle 10"/>
          <p:cNvSpPr>
            <a:spLocks noGrp="1" noChangeArrowheads="1"/>
          </p:cNvSpPr>
          <p:nvPr>
            <p:ph type="ftr" sz="quarter" idx="11"/>
          </p:nvPr>
        </p:nvSpPr>
        <p:spPr>
          <a:ln/>
        </p:spPr>
        <p:txBody>
          <a:bodyPr/>
          <a:lstStyle>
            <a:lvl1pPr>
              <a:defRPr/>
            </a:lvl1pPr>
          </a:lstStyle>
          <a:p>
            <a:endParaRPr lang="en-US" altLang="zh-TW"/>
          </a:p>
        </p:txBody>
      </p:sp>
      <p:sp>
        <p:nvSpPr>
          <p:cNvPr id="8" name="Rectangle 11"/>
          <p:cNvSpPr>
            <a:spLocks noGrp="1" noChangeArrowheads="1"/>
          </p:cNvSpPr>
          <p:nvPr>
            <p:ph type="sldNum" sz="quarter" idx="12"/>
          </p:nvPr>
        </p:nvSpPr>
        <p:spPr>
          <a:ln/>
        </p:spPr>
        <p:txBody>
          <a:bodyPr/>
          <a:lstStyle>
            <a:lvl1pPr>
              <a:defRPr/>
            </a:lvl1pPr>
          </a:lstStyle>
          <a:p>
            <a:fld id="{5BE43469-D87A-4CEF-84F3-3C66B72F633F}" type="slidenum">
              <a:rPr lang="en-US" altLang="zh-TW"/>
              <a:pPr/>
              <a:t>‹#›</a:t>
            </a:fld>
            <a:endParaRPr lang="en-US" altLang="zh-TW"/>
          </a:p>
        </p:txBody>
      </p:sp>
    </p:spTree>
    <p:extLst>
      <p:ext uri="{BB962C8B-B14F-4D97-AF65-F5344CB8AC3E}">
        <p14:creationId xmlns:p14="http://schemas.microsoft.com/office/powerpoint/2010/main" val="273749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68A4D7-8A18-43E2-9692-FFA7CD1E9C46}" type="datetimeFigureOut">
              <a:rPr lang="en-US" smtClean="0"/>
              <a:pPr/>
              <a:t>6/6/2023</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41386614-1369-4C26-B9C7-0DBC551437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8A4D7-8A18-43E2-9692-FFA7CD1E9C46}" type="datetimeFigureOut">
              <a:rPr lang="en-US" smtClean="0"/>
              <a:pPr/>
              <a:t>6/6/2023</a:t>
            </a:fld>
            <a:endParaRPr lang="en-GB"/>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86614-1369-4C26-B9C7-0DBC551437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oleObject" Target="../embeddings/oleObject12.bin"/><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oleObject" Target="../embeddings/oleObject14.bin"/><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64.wmf"/><Relationship Id="rId18" Type="http://schemas.microsoft.com/office/2007/relationships/diagramDrawing" Target="../diagrams/drawing1.xml"/><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22.bin"/><Relationship Id="rId17" Type="http://schemas.openxmlformats.org/officeDocument/2006/relationships/diagramColors" Target="../diagrams/colors1.xml"/><Relationship Id="rId2" Type="http://schemas.openxmlformats.org/officeDocument/2006/relationships/oleObject" Target="../embeddings/oleObject17.bin"/><Relationship Id="rId16" Type="http://schemas.openxmlformats.org/officeDocument/2006/relationships/diagramQuickStyle" Target="../diagrams/quickStyle1.xml"/><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diagramLayout" Target="../diagrams/layout1.xml"/><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62.wmf"/><Relationship Id="rId14" Type="http://schemas.openxmlformats.org/officeDocument/2006/relationships/diagramData" Target="../diagrams/data1.xml"/></Relationships>
</file>

<file path=ppt/slides/_rels/slide61.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1.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66.w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oleObject" Target="../embeddings/oleObject28.bin"/></Relationships>
</file>

<file path=ppt/slides/_rels/slide6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Ασαφησ</a:t>
            </a:r>
            <a:r>
              <a:rPr lang="el-GR" dirty="0"/>
              <a:t> </a:t>
            </a:r>
            <a:r>
              <a:rPr lang="el-GR" dirty="0" err="1"/>
              <a:t>λογικη</a:t>
            </a:r>
            <a:r>
              <a:rPr lang="el-GR" dirty="0"/>
              <a:t> και </a:t>
            </a:r>
            <a:r>
              <a:rPr lang="el-GR" dirty="0" err="1"/>
              <a:t>συνολα</a:t>
            </a:r>
            <a:endParaRPr lang="el-GR" dirty="0"/>
          </a:p>
        </p:txBody>
      </p:sp>
      <p:sp>
        <p:nvSpPr>
          <p:cNvPr id="3" name="2 - Θέση κειμένου"/>
          <p:cNvSpPr>
            <a:spLocks noGrp="1"/>
          </p:cNvSpPr>
          <p:nvPr>
            <p:ph type="body"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a:t>Μία σημαντική διαφορά με τη θεωρία πιθανοτήτων βρίσκεται στο γεγονός ότι η συνάρτηση συμμετοχής των ασαφών συνόλων έχει μέγιστη επιτρεπτή τιμή τη μονάδα και όχι συνολικό εμβαδόν τη μονάδα όπως η κατανομή πιθανότητας. Μία επίσης σημαντική διαφορά με τη θεωρία πιθανοτήτων βρίσκεται στο γεγονός της μη ισχύος στα ασαφή σύνολα, των αρχών του αποκλειόμενου τρίτου και της αντίφασης σε αντίθεση με τη θεωρία πιθανοτήτων. </a:t>
            </a:r>
          </a:p>
          <a:p>
            <a:br>
              <a:rPr lang="el-GR" dirty="0"/>
            </a:br>
            <a:endParaRPr lang="el-GR" dirty="0"/>
          </a:p>
          <a:p>
            <a:endParaRPr lang="el-GR" dirty="0"/>
          </a:p>
        </p:txBody>
      </p:sp>
    </p:spTree>
    <p:extLst>
      <p:ext uri="{BB962C8B-B14F-4D97-AF65-F5344CB8AC3E}">
        <p14:creationId xmlns:p14="http://schemas.microsoft.com/office/powerpoint/2010/main" val="34901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Ορισμοί…</a:t>
            </a:r>
          </a:p>
        </p:txBody>
      </p:sp>
      <p:pic>
        <p:nvPicPr>
          <p:cNvPr id="20483" name="Picture 3"/>
          <p:cNvPicPr>
            <a:picLocks noGrp="1" noChangeAspect="1" noChangeArrowheads="1"/>
          </p:cNvPicPr>
          <p:nvPr>
            <p:ph idx="1"/>
          </p:nvPr>
        </p:nvPicPr>
        <p:blipFill>
          <a:blip r:embed="rId2" cstate="print"/>
          <a:srcRect/>
          <a:stretch>
            <a:fillRect/>
          </a:stretch>
        </p:blipFill>
        <p:spPr bwMode="auto">
          <a:xfrm>
            <a:off x="899592" y="1883596"/>
            <a:ext cx="7632848" cy="4114433"/>
          </a:xfrm>
          <a:prstGeom prst="rect">
            <a:avLst/>
          </a:prstGeom>
          <a:noFill/>
          <a:ln w="9525">
            <a:noFill/>
            <a:miter lim="800000"/>
            <a:headEnd/>
            <a:tailEnd/>
          </a:ln>
          <a:effectLst/>
        </p:spPr>
      </p:pic>
    </p:spTree>
    <p:extLst>
      <p:ext uri="{BB962C8B-B14F-4D97-AF65-F5344CB8AC3E}">
        <p14:creationId xmlns:p14="http://schemas.microsoft.com/office/powerpoint/2010/main" val="190143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0" y="4291857"/>
            <a:ext cx="9144000" cy="24724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fontAlgn="base">
              <a:lnSpc>
                <a:spcPct val="150000"/>
              </a:lnSpc>
              <a:spcBef>
                <a:spcPct val="0"/>
              </a:spcBef>
              <a:spcAft>
                <a:spcPct val="0"/>
              </a:spcAft>
              <a:buAutoNum type="romanLcParenR"/>
            </a:pPr>
            <a:r>
              <a:rPr lang="el-GR" sz="2000" dirty="0">
                <a:latin typeface="Times New Roman" pitchFamily="18" charset="0"/>
                <a:cs typeface="Times New Roman" pitchFamily="18" charset="0"/>
              </a:rPr>
              <a:t>για τουλάχιστον ένα </a:t>
            </a:r>
            <a:r>
              <a:rPr lang="en-US" sz="2000" dirty="0">
                <a:latin typeface="Times New Roman" pitchFamily="18" charset="0"/>
                <a:cs typeface="Times New Roman" pitchFamily="18" charset="0"/>
              </a:rPr>
              <a:t>x</a:t>
            </a:r>
            <a:r>
              <a:rPr lang="el-GR" sz="2000" dirty="0">
                <a:latin typeface="Times New Roman" pitchFamily="18" charset="0"/>
                <a:cs typeface="Times New Roman" pitchFamily="18" charset="0"/>
              </a:rPr>
              <a:t> η </a:t>
            </a:r>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(x)=1 (κανονικό σύνολο)</a:t>
            </a:r>
          </a:p>
          <a:p>
            <a:pPr marL="514350" indent="-514350" fontAlgn="base">
              <a:lnSpc>
                <a:spcPct val="150000"/>
              </a:lnSpc>
              <a:spcBef>
                <a:spcPct val="0"/>
              </a:spcBef>
              <a:spcAft>
                <a:spcPct val="0"/>
              </a:spcAft>
              <a:buAutoNum type="romanLcParenR"/>
            </a:pPr>
            <a:r>
              <a:rPr lang="el-GR" sz="2000" dirty="0">
                <a:latin typeface="Times New Roman" pitchFamily="18" charset="0"/>
                <a:cs typeface="Times New Roman" pitchFamily="18" charset="0"/>
              </a:rPr>
              <a:t>να έχει ένα διάστημα τιμών κλειστό και περατωμένο (σύνολο υποστήριξης)</a:t>
            </a:r>
          </a:p>
          <a:p>
            <a:pPr marL="514350" indent="-514350" fontAlgn="base">
              <a:lnSpc>
                <a:spcPct val="150000"/>
              </a:lnSpc>
              <a:spcBef>
                <a:spcPct val="0"/>
              </a:spcBef>
              <a:spcAft>
                <a:spcPct val="0"/>
              </a:spcAft>
              <a:buAutoNum type="romanLcParenR"/>
            </a:pPr>
            <a:r>
              <a:rPr lang="el-GR" sz="2000" dirty="0">
                <a:latin typeface="Times New Roman" pitchFamily="18" charset="0"/>
                <a:cs typeface="Times New Roman" pitchFamily="18" charset="0"/>
              </a:rPr>
              <a:t>να είναι κυρτό σύνολο (ενώνοντας δύο σημεία </a:t>
            </a:r>
            <a:r>
              <a:rPr lang="en-US" sz="2000" dirty="0">
                <a:latin typeface="Times New Roman" pitchFamily="18" charset="0"/>
                <a:cs typeface="Times New Roman" pitchFamily="18" charset="0"/>
              </a:rPr>
              <a:t>x</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και </a:t>
            </a:r>
            <a:r>
              <a:rPr lang="en-US" sz="2000" dirty="0">
                <a:latin typeface="Times New Roman" pitchFamily="18" charset="0"/>
                <a:cs typeface="Times New Roman" pitchFamily="18" charset="0"/>
              </a:rPr>
              <a:t>x</a:t>
            </a:r>
            <a:r>
              <a:rPr lang="en-US" sz="2000" baseline="-25000" dirty="0">
                <a:latin typeface="Times New Roman" pitchFamily="18" charset="0"/>
                <a:cs typeface="Times New Roman" pitchFamily="18" charset="0"/>
              </a:rPr>
              <a:t>2 </a:t>
            </a:r>
            <a:r>
              <a:rPr lang="el-GR" sz="2000" dirty="0">
                <a:latin typeface="Times New Roman" pitchFamily="18" charset="0"/>
                <a:cs typeface="Times New Roman" pitchFamily="18" charset="0"/>
              </a:rPr>
              <a:t>με ένα ευθύγραμμο τμήμα, για οποιοδήποτε σημείο </a:t>
            </a:r>
            <a:r>
              <a:rPr lang="en-US" sz="2000" dirty="0">
                <a:latin typeface="Times New Roman" pitchFamily="18" charset="0"/>
                <a:cs typeface="Times New Roman" pitchFamily="18" charset="0"/>
              </a:rPr>
              <a:t>x</a:t>
            </a:r>
            <a:r>
              <a:rPr lang="el-GR" sz="2000" dirty="0">
                <a:latin typeface="Times New Roman" pitchFamily="18" charset="0"/>
                <a:cs typeface="Times New Roman" pitchFamily="18" charset="0"/>
              </a:rPr>
              <a:t> μέσα σ’ αυτό το διάστημα να ισχύει:</a:t>
            </a:r>
          </a:p>
          <a:p>
            <a:pPr marL="514350" indent="-514350" fontAlgn="base">
              <a:spcBef>
                <a:spcPct val="0"/>
              </a:spcBef>
              <a:spcAft>
                <a:spcPct val="0"/>
              </a:spcAft>
            </a:pPr>
            <a:endParaRPr lang="el-GR" sz="2200" baseline="-25000"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l-GR" sz="2000" dirty="0">
                <a:latin typeface="Times New Roman" pitchFamily="18" charset="0"/>
                <a:cs typeface="Times New Roman" pitchFamily="18" charset="0"/>
              </a:rPr>
              <a:t>    </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270" name="Rectangle 6"/>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6" name="35 - Έλλειψη"/>
          <p:cNvSpPr/>
          <p:nvPr/>
        </p:nvSpPr>
        <p:spPr>
          <a:xfrm>
            <a:off x="4823520" y="980728"/>
            <a:ext cx="4320480" cy="18894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400" b="1" spc="50" dirty="0">
                <a:ln w="11430"/>
                <a:gradFill>
                  <a:gsLst>
                    <a:gs pos="25000">
                      <a:schemeClr val="accent2">
                        <a:satMod val="155000"/>
                      </a:schemeClr>
                    </a:gs>
                    <a:gs pos="100000">
                      <a:schemeClr val="accent2">
                        <a:shade val="45000"/>
                        <a:satMod val="165000"/>
                      </a:schemeClr>
                    </a:gs>
                  </a:gsLst>
                  <a:lin ang="5400000"/>
                </a:gradFill>
              </a:rPr>
              <a:t>Ασαφής αριθμός</a:t>
            </a:r>
          </a:p>
          <a:p>
            <a:pPr algn="ctr"/>
            <a:r>
              <a:rPr lang="el-GR" sz="2400" b="1" spc="50" dirty="0">
                <a:ln w="11430"/>
                <a:gradFill>
                  <a:gsLst>
                    <a:gs pos="25000">
                      <a:schemeClr val="accent2">
                        <a:satMod val="155000"/>
                      </a:schemeClr>
                    </a:gs>
                    <a:gs pos="100000">
                      <a:schemeClr val="accent2">
                        <a:shade val="45000"/>
                        <a:satMod val="165000"/>
                      </a:schemeClr>
                    </a:gs>
                  </a:gsLst>
                  <a:lin ang="5400000"/>
                </a:gradFill>
              </a:rPr>
              <a:t>(</a:t>
            </a:r>
            <a:r>
              <a:rPr lang="en-US" sz="2400" b="1" spc="50" dirty="0">
                <a:ln w="11430"/>
                <a:gradFill>
                  <a:gsLst>
                    <a:gs pos="25000">
                      <a:schemeClr val="accent2">
                        <a:satMod val="155000"/>
                      </a:schemeClr>
                    </a:gs>
                    <a:gs pos="100000">
                      <a:schemeClr val="accent2">
                        <a:shade val="45000"/>
                        <a:satMod val="165000"/>
                      </a:schemeClr>
                    </a:gs>
                  </a:gsLst>
                  <a:lin ang="5400000"/>
                </a:gradFill>
              </a:rPr>
              <a:t>fuzzy number)</a:t>
            </a:r>
            <a:endParaRPr lang="el-GR" sz="2400" b="1" spc="50" dirty="0">
              <a:ln w="11430"/>
              <a:gradFill>
                <a:gsLst>
                  <a:gs pos="25000">
                    <a:schemeClr val="accent2">
                      <a:satMod val="155000"/>
                    </a:schemeClr>
                  </a:gs>
                  <a:gs pos="100000">
                    <a:schemeClr val="accent2">
                      <a:shade val="45000"/>
                      <a:satMod val="165000"/>
                    </a:schemeClr>
                  </a:gs>
                </a:gsLst>
                <a:lin ang="5400000"/>
              </a:gradFill>
            </a:endParaRPr>
          </a:p>
          <a:p>
            <a:pPr algn="ctr"/>
            <a:r>
              <a:rPr lang="el-GR" sz="2400" b="1" spc="50" dirty="0">
                <a:ln w="11430"/>
                <a:gradFill>
                  <a:gsLst>
                    <a:gs pos="25000">
                      <a:schemeClr val="accent2">
                        <a:satMod val="155000"/>
                      </a:schemeClr>
                    </a:gs>
                    <a:gs pos="100000">
                      <a:schemeClr val="accent2">
                        <a:shade val="45000"/>
                        <a:satMod val="165000"/>
                      </a:schemeClr>
                    </a:gs>
                  </a:gsLst>
                  <a:lin ang="5400000"/>
                </a:gradFill>
              </a:rPr>
              <a:t>ειδική κατηγορία ασαφούς συνόλου</a:t>
            </a:r>
          </a:p>
        </p:txBody>
      </p:sp>
      <p:sp>
        <p:nvSpPr>
          <p:cNvPr id="47" name="46 - TextBox"/>
          <p:cNvSpPr txBox="1"/>
          <p:nvPr/>
        </p:nvSpPr>
        <p:spPr>
          <a:xfrm>
            <a:off x="6017146" y="3284984"/>
            <a:ext cx="504056" cy="369332"/>
          </a:xfrm>
          <a:prstGeom prst="rect">
            <a:avLst/>
          </a:prstGeom>
          <a:noFill/>
        </p:spPr>
        <p:txBody>
          <a:bodyPr wrap="square" rtlCol="0">
            <a:spAutoFit/>
          </a:bodyPr>
          <a:lstStyle/>
          <a:p>
            <a:r>
              <a:rPr lang="en-US" dirty="0"/>
              <a:t>X</a:t>
            </a:r>
            <a:endParaRPr lang="el-GR" dirty="0"/>
          </a:p>
        </p:txBody>
      </p:sp>
      <p:graphicFrame>
        <p:nvGraphicFramePr>
          <p:cNvPr id="62" name="61 - Αντικείμενο"/>
          <p:cNvGraphicFramePr>
            <a:graphicFrameLocks noChangeAspect="1"/>
          </p:cNvGraphicFramePr>
          <p:nvPr/>
        </p:nvGraphicFramePr>
        <p:xfrm>
          <a:off x="3491880" y="6165304"/>
          <a:ext cx="648072" cy="504056"/>
        </p:xfrm>
        <a:graphic>
          <a:graphicData uri="http://schemas.openxmlformats.org/presentationml/2006/ole">
            <mc:AlternateContent xmlns:mc="http://schemas.openxmlformats.org/markup-compatibility/2006">
              <mc:Choice xmlns:v="urn:schemas-microsoft-com:vml" Requires="v">
                <p:oleObj name="Equation" r:id="rId2" imgW="126720" imgH="152280" progId="Equation.DSMT4">
                  <p:embed/>
                </p:oleObj>
              </mc:Choice>
              <mc:Fallback>
                <p:oleObj name="Equation" r:id="rId2" imgW="126720" imgH="152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6165304"/>
                        <a:ext cx="648072"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62 - Ορθογώνιο"/>
          <p:cNvSpPr/>
          <p:nvPr/>
        </p:nvSpPr>
        <p:spPr>
          <a:xfrm>
            <a:off x="3923928" y="6165304"/>
            <a:ext cx="966931" cy="430887"/>
          </a:xfrm>
          <a:prstGeom prst="rect">
            <a:avLst/>
          </a:prstGeom>
        </p:spPr>
        <p:txBody>
          <a:bodyPr wrap="none">
            <a:spAutoFit/>
          </a:bodyPr>
          <a:lstStyle/>
          <a:p>
            <a:r>
              <a:rPr lang="el-GR" sz="2200" dirty="0" err="1">
                <a:latin typeface="Times New Roman" pitchFamily="18" charset="0"/>
                <a:cs typeface="Times New Roman" pitchFamily="18" charset="0"/>
              </a:rPr>
              <a:t>μ</a:t>
            </a:r>
            <a:r>
              <a:rPr lang="el-GR" sz="2200" baseline="-25000" dirty="0" err="1">
                <a:latin typeface="Times New Roman" pitchFamily="18" charset="0"/>
                <a:cs typeface="Times New Roman" pitchFamily="18" charset="0"/>
              </a:rPr>
              <a:t>Α</a:t>
            </a:r>
            <a:r>
              <a:rPr lang="el-GR" sz="2200" dirty="0">
                <a:latin typeface="Times New Roman" pitchFamily="18" charset="0"/>
                <a:cs typeface="Times New Roman" pitchFamily="18" charset="0"/>
              </a:rPr>
              <a:t>(</a:t>
            </a:r>
            <a:r>
              <a:rPr lang="el-GR" sz="2200" dirty="0" err="1">
                <a:latin typeface="Times New Roman" pitchFamily="18" charset="0"/>
                <a:cs typeface="Times New Roman" pitchFamily="18" charset="0"/>
              </a:rPr>
              <a:t>x</a:t>
            </a:r>
            <a:r>
              <a:rPr lang="el-GR" sz="2200" baseline="-25000" dirty="0" err="1">
                <a:latin typeface="Times New Roman" pitchFamily="18" charset="0"/>
                <a:cs typeface="Times New Roman" pitchFamily="18" charset="0"/>
              </a:rPr>
              <a:t>1</a:t>
            </a:r>
            <a:r>
              <a:rPr lang="el-GR" sz="2200" dirty="0">
                <a:latin typeface="Times New Roman" pitchFamily="18" charset="0"/>
                <a:cs typeface="Times New Roman" pitchFamily="18" charset="0"/>
              </a:rPr>
              <a:t>),</a:t>
            </a:r>
            <a:endParaRPr lang="el-GR" sz="2200" dirty="0"/>
          </a:p>
        </p:txBody>
      </p:sp>
      <p:sp>
        <p:nvSpPr>
          <p:cNvPr id="64" name="63 - Ορθογώνιο"/>
          <p:cNvSpPr/>
          <p:nvPr/>
        </p:nvSpPr>
        <p:spPr>
          <a:xfrm>
            <a:off x="4860032" y="6165304"/>
            <a:ext cx="896399" cy="430887"/>
          </a:xfrm>
          <a:prstGeom prst="rect">
            <a:avLst/>
          </a:prstGeom>
        </p:spPr>
        <p:txBody>
          <a:bodyPr wrap="none">
            <a:spAutoFit/>
          </a:bodyPr>
          <a:lstStyle/>
          <a:p>
            <a:r>
              <a:rPr lang="el-GR" sz="2200" dirty="0" err="1">
                <a:latin typeface="Times New Roman" pitchFamily="18" charset="0"/>
                <a:cs typeface="Times New Roman" pitchFamily="18" charset="0"/>
              </a:rPr>
              <a:t>μ</a:t>
            </a:r>
            <a:r>
              <a:rPr lang="el-GR" sz="2200" baseline="-25000" dirty="0" err="1">
                <a:latin typeface="Times New Roman" pitchFamily="18" charset="0"/>
                <a:cs typeface="Times New Roman" pitchFamily="18" charset="0"/>
              </a:rPr>
              <a:t>Α</a:t>
            </a:r>
            <a:r>
              <a:rPr lang="el-GR" sz="2200" dirty="0">
                <a:latin typeface="Times New Roman" pitchFamily="18" charset="0"/>
                <a:cs typeface="Times New Roman" pitchFamily="18" charset="0"/>
              </a:rPr>
              <a:t>(</a:t>
            </a:r>
            <a:r>
              <a:rPr lang="el-GR" sz="2200" dirty="0" err="1">
                <a:latin typeface="Times New Roman" pitchFamily="18" charset="0"/>
                <a:cs typeface="Times New Roman" pitchFamily="18" charset="0"/>
              </a:rPr>
              <a:t>x</a:t>
            </a:r>
            <a:r>
              <a:rPr lang="el-GR" sz="2200" baseline="-25000" dirty="0" err="1">
                <a:latin typeface="Times New Roman" pitchFamily="18" charset="0"/>
                <a:cs typeface="Times New Roman" pitchFamily="18" charset="0"/>
              </a:rPr>
              <a:t>2</a:t>
            </a:r>
            <a:r>
              <a:rPr lang="el-GR" sz="2200" dirty="0">
                <a:latin typeface="Times New Roman" pitchFamily="18" charset="0"/>
                <a:cs typeface="Times New Roman" pitchFamily="18" charset="0"/>
              </a:rPr>
              <a:t>)</a:t>
            </a:r>
            <a:endParaRPr lang="el-GR" sz="2200" dirty="0"/>
          </a:p>
        </p:txBody>
      </p:sp>
      <p:sp>
        <p:nvSpPr>
          <p:cNvPr id="97" name="96 - TextBox"/>
          <p:cNvSpPr txBox="1"/>
          <p:nvPr/>
        </p:nvSpPr>
        <p:spPr>
          <a:xfrm>
            <a:off x="2843808" y="116632"/>
            <a:ext cx="1728192" cy="369332"/>
          </a:xfrm>
          <a:prstGeom prst="rect">
            <a:avLst/>
          </a:prstGeom>
          <a:noFill/>
        </p:spPr>
        <p:txBody>
          <a:bodyPr wrap="square" rtlCol="0">
            <a:spAutoFit/>
          </a:bodyPr>
          <a:lstStyle/>
          <a:p>
            <a:r>
              <a:rPr lang="el-GR" dirty="0"/>
              <a:t>κανονικότητα</a:t>
            </a:r>
          </a:p>
        </p:txBody>
      </p:sp>
      <p:grpSp>
        <p:nvGrpSpPr>
          <p:cNvPr id="2" name="104 - Ομάδα"/>
          <p:cNvGrpSpPr/>
          <p:nvPr/>
        </p:nvGrpSpPr>
        <p:grpSpPr>
          <a:xfrm>
            <a:off x="611560" y="548680"/>
            <a:ext cx="5765626" cy="3681700"/>
            <a:chOff x="611560" y="548680"/>
            <a:chExt cx="5765626" cy="3681700"/>
          </a:xfrm>
        </p:grpSpPr>
        <p:cxnSp>
          <p:nvCxnSpPr>
            <p:cNvPr id="12" name="11 - Ευθύγραμμο βέλος σύνδεσης"/>
            <p:cNvCxnSpPr/>
            <p:nvPr/>
          </p:nvCxnSpPr>
          <p:spPr>
            <a:xfrm flipV="1">
              <a:off x="1331640" y="620688"/>
              <a:ext cx="0"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611560" y="3284984"/>
              <a:ext cx="576562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976586" y="980728"/>
              <a:ext cx="504056" cy="369332"/>
            </a:xfrm>
            <a:prstGeom prst="rect">
              <a:avLst/>
            </a:prstGeom>
            <a:noFill/>
          </p:spPr>
          <p:txBody>
            <a:bodyPr wrap="square" rtlCol="0">
              <a:spAutoFit/>
            </a:bodyPr>
            <a:lstStyle/>
            <a:p>
              <a:r>
                <a:rPr lang="en-US" dirty="0"/>
                <a:t>1</a:t>
              </a:r>
              <a:endParaRPr lang="el-GR" dirty="0"/>
            </a:p>
          </p:txBody>
        </p:sp>
        <p:cxnSp>
          <p:nvCxnSpPr>
            <p:cNvPr id="30" name="29 - Ευθεία γραμμή σύνδεσης"/>
            <p:cNvCxnSpPr/>
            <p:nvPr/>
          </p:nvCxnSpPr>
          <p:spPr>
            <a:xfrm>
              <a:off x="1192610" y="1196752"/>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39 - Ελεύθερη σχεδίαση"/>
            <p:cNvSpPr/>
            <p:nvPr/>
          </p:nvSpPr>
          <p:spPr>
            <a:xfrm>
              <a:off x="2051720" y="1052736"/>
              <a:ext cx="2279650" cy="2283296"/>
            </a:xfrm>
            <a:custGeom>
              <a:avLst/>
              <a:gdLst>
                <a:gd name="connsiteX0" fmla="*/ 0 w 2279650"/>
                <a:gd name="connsiteY0" fmla="*/ 2318808 h 2318808"/>
                <a:gd name="connsiteX1" fmla="*/ 444500 w 2279650"/>
                <a:gd name="connsiteY1" fmla="*/ 1963208 h 2318808"/>
                <a:gd name="connsiteX2" fmla="*/ 825500 w 2279650"/>
                <a:gd name="connsiteY2" fmla="*/ 426508 h 2318808"/>
                <a:gd name="connsiteX3" fmla="*/ 1238250 w 2279650"/>
                <a:gd name="connsiteY3" fmla="*/ 312208 h 2318808"/>
                <a:gd name="connsiteX4" fmla="*/ 2279650 w 2279650"/>
                <a:gd name="connsiteY4" fmla="*/ 2299758 h 2318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650" h="2318808">
                  <a:moveTo>
                    <a:pt x="0" y="2318808"/>
                  </a:moveTo>
                  <a:cubicBezTo>
                    <a:pt x="153458" y="2298699"/>
                    <a:pt x="306917" y="2278591"/>
                    <a:pt x="444500" y="1963208"/>
                  </a:cubicBezTo>
                  <a:cubicBezTo>
                    <a:pt x="582083" y="1647825"/>
                    <a:pt x="693208" y="701675"/>
                    <a:pt x="825500" y="426508"/>
                  </a:cubicBezTo>
                  <a:cubicBezTo>
                    <a:pt x="957792" y="151341"/>
                    <a:pt x="995892" y="0"/>
                    <a:pt x="1238250" y="312208"/>
                  </a:cubicBezTo>
                  <a:cubicBezTo>
                    <a:pt x="1480608" y="624416"/>
                    <a:pt x="2117725" y="1979083"/>
                    <a:pt x="2279650" y="229975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2" name="41 - Ευθεία γραμμή σύνδεσης"/>
            <p:cNvCxnSpPr/>
            <p:nvPr/>
          </p:nvCxnSpPr>
          <p:spPr>
            <a:xfrm flipH="1">
              <a:off x="1336626" y="1196752"/>
              <a:ext cx="1800200"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45 - TextBox"/>
            <p:cNvSpPr txBox="1"/>
            <p:nvPr/>
          </p:nvSpPr>
          <p:spPr>
            <a:xfrm>
              <a:off x="976586" y="3284984"/>
              <a:ext cx="504056" cy="369332"/>
            </a:xfrm>
            <a:prstGeom prst="rect">
              <a:avLst/>
            </a:prstGeom>
            <a:noFill/>
          </p:spPr>
          <p:txBody>
            <a:bodyPr wrap="square" rtlCol="0">
              <a:spAutoFit/>
            </a:bodyPr>
            <a:lstStyle/>
            <a:p>
              <a:r>
                <a:rPr lang="en-US" dirty="0"/>
                <a:t>0</a:t>
              </a:r>
              <a:endParaRPr lang="el-GR" dirty="0"/>
            </a:p>
          </p:txBody>
        </p:sp>
        <p:cxnSp>
          <p:nvCxnSpPr>
            <p:cNvPr id="49" name="48 - Ευθεία γραμμή σύνδεσης"/>
            <p:cNvCxnSpPr>
              <a:stCxn id="40" idx="0"/>
              <a:endCxn id="40" idx="4"/>
            </p:cNvCxnSpPr>
            <p:nvPr/>
          </p:nvCxnSpPr>
          <p:spPr>
            <a:xfrm flipV="1">
              <a:off x="2051720" y="3317274"/>
              <a:ext cx="2279650" cy="187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 Ευθεία γραμμή σύνδεσης"/>
            <p:cNvCxnSpPr/>
            <p:nvPr/>
          </p:nvCxnSpPr>
          <p:spPr>
            <a:xfrm flipH="1">
              <a:off x="3131840" y="1196752"/>
              <a:ext cx="4986" cy="216024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59 - TextBox"/>
            <p:cNvSpPr txBox="1"/>
            <p:nvPr/>
          </p:nvSpPr>
          <p:spPr>
            <a:xfrm>
              <a:off x="2987824" y="3284984"/>
              <a:ext cx="427062" cy="246221"/>
            </a:xfrm>
            <a:prstGeom prst="rect">
              <a:avLst/>
            </a:prstGeom>
            <a:noFill/>
          </p:spPr>
          <p:txBody>
            <a:bodyPr wrap="square" rtlCol="0">
              <a:spAutoFit/>
            </a:bodyPr>
            <a:lstStyle/>
            <a:p>
              <a:r>
                <a:rPr lang="en-US" sz="1000" dirty="0">
                  <a:latin typeface="Times New Roman" pitchFamily="18" charset="0"/>
                  <a:cs typeface="Times New Roman" pitchFamily="18" charset="0"/>
                </a:rPr>
                <a:t>X</a:t>
              </a:r>
              <a:endParaRPr lang="el-GR" sz="1200" dirty="0">
                <a:latin typeface="Times New Roman" pitchFamily="18" charset="0"/>
                <a:cs typeface="Times New Roman" pitchFamily="18" charset="0"/>
              </a:endParaRPr>
            </a:p>
          </p:txBody>
        </p:sp>
        <p:sp>
          <p:nvSpPr>
            <p:cNvPr id="61" name="60 - Ορθογώνιο"/>
            <p:cNvSpPr/>
            <p:nvPr/>
          </p:nvSpPr>
          <p:spPr>
            <a:xfrm>
              <a:off x="611560" y="620688"/>
              <a:ext cx="864096" cy="400110"/>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sp>
          <p:nvSpPr>
            <p:cNvPr id="65" name="64 - TextBox"/>
            <p:cNvSpPr txBox="1"/>
            <p:nvPr/>
          </p:nvSpPr>
          <p:spPr>
            <a:xfrm>
              <a:off x="4000922" y="3861048"/>
              <a:ext cx="2232248" cy="369332"/>
            </a:xfrm>
            <a:prstGeom prst="rect">
              <a:avLst/>
            </a:prstGeom>
            <a:noFill/>
          </p:spPr>
          <p:txBody>
            <a:bodyPr wrap="square" rtlCol="0">
              <a:spAutoFit/>
            </a:bodyPr>
            <a:lstStyle/>
            <a:p>
              <a:r>
                <a:rPr lang="el-GR" b="1" dirty="0">
                  <a:latin typeface="Times New Roman" pitchFamily="18" charset="0"/>
                  <a:cs typeface="Times New Roman" pitchFamily="18" charset="0"/>
                </a:rPr>
                <a:t>σύνολο υποστήριξης</a:t>
              </a:r>
            </a:p>
          </p:txBody>
        </p:sp>
        <p:cxnSp>
          <p:nvCxnSpPr>
            <p:cNvPr id="67" name="66 - Ευθύγραμμο βέλος σύνδεσης"/>
            <p:cNvCxnSpPr/>
            <p:nvPr/>
          </p:nvCxnSpPr>
          <p:spPr>
            <a:xfrm flipH="1" flipV="1">
              <a:off x="4000922" y="3429000"/>
              <a:ext cx="576064"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68 - Ευθεία γραμμή σύνδεσης"/>
            <p:cNvCxnSpPr/>
            <p:nvPr/>
          </p:nvCxnSpPr>
          <p:spPr>
            <a:xfrm>
              <a:off x="2627784" y="2492896"/>
              <a:ext cx="0" cy="8640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72 - TextBox"/>
            <p:cNvSpPr txBox="1"/>
            <p:nvPr/>
          </p:nvSpPr>
          <p:spPr>
            <a:xfrm>
              <a:off x="2483768" y="3284984"/>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X</a:t>
              </a:r>
              <a:r>
                <a:rPr lang="el-GR" sz="1200" baseline="-25000" dirty="0">
                  <a:latin typeface="Times New Roman" pitchFamily="18" charset="0"/>
                  <a:cs typeface="Times New Roman" pitchFamily="18" charset="0"/>
                </a:rPr>
                <a:t>1</a:t>
              </a:r>
            </a:p>
          </p:txBody>
        </p:sp>
        <p:cxnSp>
          <p:nvCxnSpPr>
            <p:cNvPr id="75" name="74 - Ευθεία γραμμή σύνδεσης"/>
            <p:cNvCxnSpPr>
              <a:endCxn id="78" idx="0"/>
            </p:cNvCxnSpPr>
            <p:nvPr/>
          </p:nvCxnSpPr>
          <p:spPr>
            <a:xfrm>
              <a:off x="3563888" y="1844824"/>
              <a:ext cx="36004" cy="14401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77 - TextBox"/>
            <p:cNvSpPr txBox="1"/>
            <p:nvPr/>
          </p:nvSpPr>
          <p:spPr>
            <a:xfrm>
              <a:off x="3419872" y="3284984"/>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X</a:t>
              </a:r>
              <a:r>
                <a:rPr lang="el-GR" sz="1200" baseline="-25000" dirty="0">
                  <a:latin typeface="Times New Roman" pitchFamily="18" charset="0"/>
                  <a:cs typeface="Times New Roman" pitchFamily="18" charset="0"/>
                </a:rPr>
                <a:t>2</a:t>
              </a:r>
            </a:p>
          </p:txBody>
        </p:sp>
        <p:cxnSp>
          <p:nvCxnSpPr>
            <p:cNvPr id="87" name="86 - Ευθεία γραμμή σύνδεσης"/>
            <p:cNvCxnSpPr/>
            <p:nvPr/>
          </p:nvCxnSpPr>
          <p:spPr>
            <a:xfrm flipV="1">
              <a:off x="2627784" y="1844824"/>
              <a:ext cx="936104" cy="6480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88 - Ευθεία γραμμή σύνδεσης"/>
            <p:cNvCxnSpPr/>
            <p:nvPr/>
          </p:nvCxnSpPr>
          <p:spPr>
            <a:xfrm flipH="1">
              <a:off x="1331640" y="1844824"/>
              <a:ext cx="22322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91 - Ευθεία γραμμή σύνδεσης"/>
            <p:cNvCxnSpPr/>
            <p:nvPr/>
          </p:nvCxnSpPr>
          <p:spPr>
            <a:xfrm flipH="1">
              <a:off x="1331640" y="2492896"/>
              <a:ext cx="1296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94 - Ορθογώνιο"/>
            <p:cNvSpPr/>
            <p:nvPr/>
          </p:nvSpPr>
          <p:spPr>
            <a:xfrm>
              <a:off x="683568" y="2276872"/>
              <a:ext cx="704039" cy="338554"/>
            </a:xfrm>
            <a:prstGeom prst="rect">
              <a:avLst/>
            </a:prstGeom>
          </p:spPr>
          <p:txBody>
            <a:bodyPr wrap="none">
              <a:spAutoFit/>
            </a:bodyPr>
            <a:lstStyle/>
            <a:p>
              <a:r>
                <a:rPr lang="el-GR" sz="1600" dirty="0" err="1">
                  <a:latin typeface="Times New Roman" pitchFamily="18" charset="0"/>
                  <a:cs typeface="Times New Roman" pitchFamily="18" charset="0"/>
                </a:rPr>
                <a:t>μ</a:t>
              </a:r>
              <a:r>
                <a:rPr lang="el-GR" sz="1600" baseline="-25000" dirty="0" err="1">
                  <a:latin typeface="Times New Roman" pitchFamily="18" charset="0"/>
                  <a:cs typeface="Times New Roman" pitchFamily="18" charset="0"/>
                </a:rPr>
                <a:t>Α</a:t>
              </a:r>
              <a:r>
                <a:rPr lang="el-GR" sz="1600" dirty="0">
                  <a:latin typeface="Times New Roman" pitchFamily="18" charset="0"/>
                  <a:cs typeface="Times New Roman" pitchFamily="18" charset="0"/>
                </a:rPr>
                <a:t>(</a:t>
              </a:r>
              <a:r>
                <a:rPr lang="el-GR" sz="1600" dirty="0" err="1">
                  <a:latin typeface="Times New Roman" pitchFamily="18" charset="0"/>
                  <a:cs typeface="Times New Roman" pitchFamily="18" charset="0"/>
                </a:rPr>
                <a:t>x</a:t>
              </a:r>
              <a:r>
                <a:rPr lang="el-GR" sz="1600" baseline="-25000" dirty="0" err="1">
                  <a:latin typeface="Times New Roman" pitchFamily="18" charset="0"/>
                  <a:cs typeface="Times New Roman" pitchFamily="18" charset="0"/>
                </a:rPr>
                <a:t>1</a:t>
              </a:r>
              <a:r>
                <a:rPr lang="el-GR" sz="1600" dirty="0">
                  <a:latin typeface="Times New Roman" pitchFamily="18" charset="0"/>
                  <a:cs typeface="Times New Roman" pitchFamily="18" charset="0"/>
                </a:rPr>
                <a:t>)</a:t>
              </a:r>
            </a:p>
          </p:txBody>
        </p:sp>
        <p:sp>
          <p:nvSpPr>
            <p:cNvPr id="96" name="95 - Ορθογώνιο"/>
            <p:cNvSpPr/>
            <p:nvPr/>
          </p:nvSpPr>
          <p:spPr>
            <a:xfrm>
              <a:off x="683568" y="1628800"/>
              <a:ext cx="704039" cy="338554"/>
            </a:xfrm>
            <a:prstGeom prst="rect">
              <a:avLst/>
            </a:prstGeom>
          </p:spPr>
          <p:txBody>
            <a:bodyPr wrap="none">
              <a:spAutoFit/>
            </a:bodyPr>
            <a:lstStyle/>
            <a:p>
              <a:r>
                <a:rPr lang="el-GR" sz="1600" dirty="0" err="1">
                  <a:latin typeface="Times New Roman" pitchFamily="18" charset="0"/>
                  <a:cs typeface="Times New Roman" pitchFamily="18" charset="0"/>
                </a:rPr>
                <a:t>μ</a:t>
              </a:r>
              <a:r>
                <a:rPr lang="el-GR" sz="1600" baseline="-25000" dirty="0" err="1">
                  <a:latin typeface="Times New Roman" pitchFamily="18" charset="0"/>
                  <a:cs typeface="Times New Roman" pitchFamily="18" charset="0"/>
                </a:rPr>
                <a:t>Α</a:t>
              </a:r>
              <a:r>
                <a:rPr lang="el-GR" sz="1600" dirty="0">
                  <a:latin typeface="Times New Roman" pitchFamily="18" charset="0"/>
                  <a:cs typeface="Times New Roman" pitchFamily="18" charset="0"/>
                </a:rPr>
                <a:t>(</a:t>
              </a:r>
              <a:r>
                <a:rPr lang="el-GR" sz="1600" dirty="0" err="1">
                  <a:latin typeface="Times New Roman" pitchFamily="18" charset="0"/>
                  <a:cs typeface="Times New Roman" pitchFamily="18" charset="0"/>
                </a:rPr>
                <a:t>x</a:t>
              </a:r>
              <a:r>
                <a:rPr lang="el-GR" sz="1600" baseline="-25000" dirty="0" err="1">
                  <a:latin typeface="Times New Roman" pitchFamily="18" charset="0"/>
                  <a:cs typeface="Times New Roman" pitchFamily="18" charset="0"/>
                </a:rPr>
                <a:t>2</a:t>
              </a:r>
              <a:r>
                <a:rPr lang="el-GR" sz="1600" dirty="0">
                  <a:latin typeface="Times New Roman" pitchFamily="18" charset="0"/>
                  <a:cs typeface="Times New Roman" pitchFamily="18" charset="0"/>
                </a:rPr>
                <a:t>)</a:t>
              </a:r>
            </a:p>
          </p:txBody>
        </p:sp>
        <p:cxnSp>
          <p:nvCxnSpPr>
            <p:cNvPr id="99" name="98 - Ευθύγραμμο βέλος σύνδεσης"/>
            <p:cNvCxnSpPr/>
            <p:nvPr/>
          </p:nvCxnSpPr>
          <p:spPr>
            <a:xfrm flipH="1">
              <a:off x="3131840" y="548680"/>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99 - TextBox"/>
            <p:cNvSpPr txBox="1"/>
            <p:nvPr/>
          </p:nvSpPr>
          <p:spPr>
            <a:xfrm>
              <a:off x="3851920" y="980728"/>
              <a:ext cx="1368152" cy="369332"/>
            </a:xfrm>
            <a:prstGeom prst="rect">
              <a:avLst/>
            </a:prstGeom>
            <a:noFill/>
          </p:spPr>
          <p:txBody>
            <a:bodyPr wrap="square" rtlCol="0">
              <a:spAutoFit/>
            </a:bodyPr>
            <a:lstStyle/>
            <a:p>
              <a:r>
                <a:rPr lang="el-GR" dirty="0"/>
                <a:t>κυρτότητα</a:t>
              </a:r>
            </a:p>
          </p:txBody>
        </p:sp>
        <p:cxnSp>
          <p:nvCxnSpPr>
            <p:cNvPr id="102" name="101 - Ευθύγραμμο βέλος σύνδεσης"/>
            <p:cNvCxnSpPr/>
            <p:nvPr/>
          </p:nvCxnSpPr>
          <p:spPr>
            <a:xfrm flipH="1">
              <a:off x="3635896" y="1268760"/>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4" name="103 - Ορθογώνιο"/>
          <p:cNvSpPr/>
          <p:nvPr/>
        </p:nvSpPr>
        <p:spPr>
          <a:xfrm>
            <a:off x="2771800" y="6165304"/>
            <a:ext cx="801823" cy="430887"/>
          </a:xfrm>
          <a:prstGeom prst="rect">
            <a:avLst/>
          </a:prstGeom>
        </p:spPr>
        <p:txBody>
          <a:bodyPr wrap="none">
            <a:spAutoFit/>
          </a:bodyPr>
          <a:lstStyle/>
          <a:p>
            <a:r>
              <a:rPr lang="el-GR" sz="2200" dirty="0" err="1">
                <a:latin typeface="Times New Roman" pitchFamily="18" charset="0"/>
                <a:cs typeface="Times New Roman" pitchFamily="18" charset="0"/>
              </a:rPr>
              <a:t>μ</a:t>
            </a:r>
            <a:r>
              <a:rPr lang="el-GR" sz="2200" baseline="-25000" dirty="0" err="1">
                <a:latin typeface="Times New Roman" pitchFamily="18" charset="0"/>
                <a:cs typeface="Times New Roman" pitchFamily="18" charset="0"/>
              </a:rPr>
              <a:t>Α</a:t>
            </a:r>
            <a:r>
              <a:rPr lang="el-GR" sz="2200" dirty="0">
                <a:latin typeface="Times New Roman" pitchFamily="18" charset="0"/>
                <a:cs typeface="Times New Roman" pitchFamily="18" charset="0"/>
              </a:rPr>
              <a:t>(x)</a:t>
            </a:r>
            <a:endParaRPr lang="el-G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Ασαφείς αριθμοί</a:t>
            </a:r>
          </a:p>
        </p:txBody>
      </p:sp>
      <p:pic>
        <p:nvPicPr>
          <p:cNvPr id="23554" name="Picture 2"/>
          <p:cNvPicPr>
            <a:picLocks noGrp="1" noChangeAspect="1" noChangeArrowheads="1"/>
          </p:cNvPicPr>
          <p:nvPr>
            <p:ph idx="1"/>
          </p:nvPr>
        </p:nvPicPr>
        <p:blipFill>
          <a:blip r:embed="rId2" cstate="print"/>
          <a:srcRect/>
          <a:stretch>
            <a:fillRect/>
          </a:stretch>
        </p:blipFill>
        <p:spPr bwMode="auto">
          <a:xfrm>
            <a:off x="500034" y="2143116"/>
            <a:ext cx="8331231" cy="282684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Μορφή ασαφών αριθμών</a:t>
            </a:r>
          </a:p>
        </p:txBody>
      </p:sp>
      <p:pic>
        <p:nvPicPr>
          <p:cNvPr id="24578" name="Picture 2"/>
          <p:cNvPicPr>
            <a:picLocks noGrp="1" noChangeAspect="1" noChangeArrowheads="1"/>
          </p:cNvPicPr>
          <p:nvPr>
            <p:ph idx="1"/>
          </p:nvPr>
        </p:nvPicPr>
        <p:blipFill>
          <a:blip r:embed="rId2" cstate="print"/>
          <a:srcRect/>
          <a:stretch>
            <a:fillRect/>
          </a:stretch>
        </p:blipFill>
        <p:spPr bwMode="auto">
          <a:xfrm>
            <a:off x="792720" y="1988840"/>
            <a:ext cx="7549956" cy="374441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1475656" y="247298"/>
            <a:ext cx="6336704" cy="630677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τύποι ασαφών αριθμών </a:t>
            </a: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cxnSp>
        <p:nvCxnSpPr>
          <p:cNvPr id="7" name="6 - Ευθύγραμμο βέλος σύνδεσης"/>
          <p:cNvCxnSpPr/>
          <p:nvPr/>
        </p:nvCxnSpPr>
        <p:spPr>
          <a:xfrm flipV="1">
            <a:off x="4932040" y="1038334"/>
            <a:ext cx="0"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4576986" y="1326366"/>
            <a:ext cx="504056" cy="295466"/>
          </a:xfrm>
          <a:prstGeom prst="rect">
            <a:avLst/>
          </a:prstGeom>
          <a:noFill/>
        </p:spPr>
        <p:txBody>
          <a:bodyPr wrap="square" rtlCol="0">
            <a:spAutoFit/>
          </a:bodyPr>
          <a:lstStyle/>
          <a:p>
            <a:r>
              <a:rPr lang="en-US" dirty="0"/>
              <a:t>1</a:t>
            </a:r>
            <a:endParaRPr lang="el-GR" dirty="0"/>
          </a:p>
        </p:txBody>
      </p:sp>
      <p:cxnSp>
        <p:nvCxnSpPr>
          <p:cNvPr id="10" name="9 - Ευθεία γραμμή σύνδεσης"/>
          <p:cNvCxnSpPr/>
          <p:nvPr/>
        </p:nvCxnSpPr>
        <p:spPr>
          <a:xfrm>
            <a:off x="4793010" y="149918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flipH="1">
            <a:off x="4937026" y="1484784"/>
            <a:ext cx="1723206" cy="1440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4576986" y="3169771"/>
            <a:ext cx="504056" cy="295466"/>
          </a:xfrm>
          <a:prstGeom prst="rect">
            <a:avLst/>
          </a:prstGeom>
          <a:noFill/>
        </p:spPr>
        <p:txBody>
          <a:bodyPr wrap="square" rtlCol="0">
            <a:spAutoFit/>
          </a:bodyPr>
          <a:lstStyle/>
          <a:p>
            <a:r>
              <a:rPr lang="en-US" dirty="0"/>
              <a:t>0</a:t>
            </a:r>
            <a:endParaRPr lang="el-GR" dirty="0"/>
          </a:p>
        </p:txBody>
      </p:sp>
      <p:cxnSp>
        <p:nvCxnSpPr>
          <p:cNvPr id="15" name="14 - Ευθεία γραμμή σύνδεσης"/>
          <p:cNvCxnSpPr/>
          <p:nvPr/>
        </p:nvCxnSpPr>
        <p:spPr>
          <a:xfrm>
            <a:off x="6660232" y="1484784"/>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16 - Ορθογώνιο"/>
          <p:cNvSpPr/>
          <p:nvPr/>
        </p:nvSpPr>
        <p:spPr>
          <a:xfrm>
            <a:off x="4211960" y="1038334"/>
            <a:ext cx="864096" cy="320088"/>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sp>
        <p:nvSpPr>
          <p:cNvPr id="21" name="20 - TextBox"/>
          <p:cNvSpPr txBox="1"/>
          <p:nvPr/>
        </p:nvSpPr>
        <p:spPr>
          <a:xfrm>
            <a:off x="6516216"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1</a:t>
            </a:r>
          </a:p>
        </p:txBody>
      </p:sp>
      <p:sp>
        <p:nvSpPr>
          <p:cNvPr id="23" name="22 - TextBox"/>
          <p:cNvSpPr txBox="1"/>
          <p:nvPr/>
        </p:nvSpPr>
        <p:spPr>
          <a:xfrm>
            <a:off x="6804248"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β</a:t>
            </a:r>
            <a:r>
              <a:rPr lang="el-GR" sz="1200" baseline="-25000" dirty="0">
                <a:latin typeface="Times New Roman" pitchFamily="18" charset="0"/>
                <a:cs typeface="Times New Roman" pitchFamily="18" charset="0"/>
              </a:rPr>
              <a:t>1</a:t>
            </a:r>
          </a:p>
        </p:txBody>
      </p:sp>
      <p:sp>
        <p:nvSpPr>
          <p:cNvPr id="35" name="34 - Ελεύθερη σχεδίαση"/>
          <p:cNvSpPr/>
          <p:nvPr/>
        </p:nvSpPr>
        <p:spPr>
          <a:xfrm>
            <a:off x="5580112" y="1412776"/>
            <a:ext cx="2326512" cy="1800200"/>
          </a:xfrm>
          <a:custGeom>
            <a:avLst/>
            <a:gdLst>
              <a:gd name="connsiteX0" fmla="*/ 0 w 2326512"/>
              <a:gd name="connsiteY0" fmla="*/ 1796005 h 1796005"/>
              <a:gd name="connsiteX1" fmla="*/ 567160 w 2326512"/>
              <a:gd name="connsiteY1" fmla="*/ 939478 h 1796005"/>
              <a:gd name="connsiteX2" fmla="*/ 821803 w 2326512"/>
              <a:gd name="connsiteY2" fmla="*/ 163974 h 1796005"/>
              <a:gd name="connsiteX3" fmla="*/ 1516284 w 2326512"/>
              <a:gd name="connsiteY3" fmla="*/ 175549 h 1796005"/>
              <a:gd name="connsiteX4" fmla="*/ 1851950 w 2326512"/>
              <a:gd name="connsiteY4" fmla="*/ 1217271 h 1796005"/>
              <a:gd name="connsiteX5" fmla="*/ 2326512 w 2326512"/>
              <a:gd name="connsiteY5" fmla="*/ 1772855 h 179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512" h="1796005">
                <a:moveTo>
                  <a:pt x="0" y="1796005"/>
                </a:moveTo>
                <a:cubicBezTo>
                  <a:pt x="215096" y="1503744"/>
                  <a:pt x="430193" y="1211483"/>
                  <a:pt x="567160" y="939478"/>
                </a:cubicBezTo>
                <a:cubicBezTo>
                  <a:pt x="704127" y="667473"/>
                  <a:pt x="663616" y="291295"/>
                  <a:pt x="821803" y="163974"/>
                </a:cubicBezTo>
                <a:cubicBezTo>
                  <a:pt x="979990" y="36653"/>
                  <a:pt x="1344593" y="0"/>
                  <a:pt x="1516284" y="175549"/>
                </a:cubicBezTo>
                <a:cubicBezTo>
                  <a:pt x="1687975" y="351098"/>
                  <a:pt x="1716912" y="951053"/>
                  <a:pt x="1851950" y="1217271"/>
                </a:cubicBezTo>
                <a:cubicBezTo>
                  <a:pt x="1986988" y="1483489"/>
                  <a:pt x="2289859" y="1632030"/>
                  <a:pt x="2326512" y="177285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6" name="35 - Ευθεία γραμμή σύνδεσης"/>
          <p:cNvCxnSpPr/>
          <p:nvPr/>
        </p:nvCxnSpPr>
        <p:spPr>
          <a:xfrm>
            <a:off x="6876256" y="1484784"/>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46 - TextBox"/>
          <p:cNvSpPr txBox="1"/>
          <p:nvPr/>
        </p:nvSpPr>
        <p:spPr>
          <a:xfrm>
            <a:off x="5724128" y="1844824"/>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L(x)</a:t>
            </a:r>
            <a:endParaRPr lang="el-GR" dirty="0">
              <a:latin typeface="Times New Roman" pitchFamily="18" charset="0"/>
              <a:cs typeface="Times New Roman" pitchFamily="18" charset="0"/>
            </a:endParaRPr>
          </a:p>
        </p:txBody>
      </p:sp>
      <p:sp>
        <p:nvSpPr>
          <p:cNvPr id="48" name="47 - TextBox"/>
          <p:cNvSpPr txBox="1"/>
          <p:nvPr/>
        </p:nvSpPr>
        <p:spPr>
          <a:xfrm>
            <a:off x="7380312" y="1844824"/>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R(x)</a:t>
            </a:r>
            <a:endParaRPr lang="el-GR" dirty="0">
              <a:latin typeface="Times New Roman" pitchFamily="18" charset="0"/>
              <a:cs typeface="Times New Roman" pitchFamily="18" charset="0"/>
            </a:endParaRPr>
          </a:p>
        </p:txBody>
      </p:sp>
      <p:sp>
        <p:nvSpPr>
          <p:cNvPr id="49" name="48 - TextBox"/>
          <p:cNvSpPr txBox="1"/>
          <p:nvPr/>
        </p:nvSpPr>
        <p:spPr>
          <a:xfrm>
            <a:off x="971600" y="908720"/>
            <a:ext cx="2736304" cy="369332"/>
          </a:xfrm>
          <a:prstGeom prst="rect">
            <a:avLst/>
          </a:prstGeom>
          <a:noFill/>
        </p:spPr>
        <p:txBody>
          <a:bodyPr wrap="square" rtlCol="0">
            <a:spAutoFit/>
          </a:bodyPr>
          <a:lstStyle/>
          <a:p>
            <a:pPr>
              <a:buFont typeface="Arial" pitchFamily="34" charset="0"/>
              <a:buChar char="•"/>
            </a:pPr>
            <a:r>
              <a:rPr lang="en-US" b="1" dirty="0">
                <a:latin typeface="Times New Roman" pitchFamily="18" charset="0"/>
                <a:cs typeface="Times New Roman" pitchFamily="18" charset="0"/>
              </a:rPr>
              <a:t>L-R </a:t>
            </a:r>
            <a:r>
              <a:rPr lang="el-GR" b="1" dirty="0">
                <a:latin typeface="Times New Roman" pitchFamily="18" charset="0"/>
                <a:cs typeface="Times New Roman" pitchFamily="18" charset="0"/>
              </a:rPr>
              <a:t>ασαφές σύστημα</a:t>
            </a:r>
          </a:p>
        </p:txBody>
      </p:sp>
      <p:cxnSp>
        <p:nvCxnSpPr>
          <p:cNvPr id="54" name="53 - Ευθύγραμμο βέλος σύνδεσης"/>
          <p:cNvCxnSpPr/>
          <p:nvPr/>
        </p:nvCxnSpPr>
        <p:spPr>
          <a:xfrm>
            <a:off x="4572000" y="3212976"/>
            <a:ext cx="41764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57 - TextBox"/>
          <p:cNvSpPr txBox="1"/>
          <p:nvPr/>
        </p:nvSpPr>
        <p:spPr>
          <a:xfrm>
            <a:off x="8316416" y="3140968"/>
            <a:ext cx="504056" cy="369332"/>
          </a:xfrm>
          <a:prstGeom prst="rect">
            <a:avLst/>
          </a:prstGeom>
          <a:noFill/>
        </p:spPr>
        <p:txBody>
          <a:bodyPr wrap="square" rtlCol="0">
            <a:spAutoFit/>
          </a:bodyPr>
          <a:lstStyle/>
          <a:p>
            <a:r>
              <a:rPr lang="en-US" dirty="0"/>
              <a:t>R</a:t>
            </a:r>
            <a:endParaRPr lang="el-GR" dirty="0"/>
          </a:p>
        </p:txBody>
      </p:sp>
      <p:sp>
        <p:nvSpPr>
          <p:cNvPr id="60" name="59 - TextBox"/>
          <p:cNvSpPr txBox="1"/>
          <p:nvPr/>
        </p:nvSpPr>
        <p:spPr>
          <a:xfrm>
            <a:off x="5436096"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ω</a:t>
            </a:r>
            <a:r>
              <a:rPr lang="el-GR" sz="1200" baseline="-25000" dirty="0">
                <a:latin typeface="Times New Roman" pitchFamily="18" charset="0"/>
                <a:cs typeface="Times New Roman" pitchFamily="18" charset="0"/>
              </a:rPr>
              <a:t>1</a:t>
            </a:r>
          </a:p>
        </p:txBody>
      </p:sp>
      <p:sp>
        <p:nvSpPr>
          <p:cNvPr id="61" name="60 - TextBox"/>
          <p:cNvSpPr txBox="1"/>
          <p:nvPr/>
        </p:nvSpPr>
        <p:spPr>
          <a:xfrm>
            <a:off x="7812360"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ω</a:t>
            </a:r>
            <a:r>
              <a:rPr lang="el-GR" sz="1200" baseline="-25000" dirty="0">
                <a:latin typeface="Times New Roman" pitchFamily="18" charset="0"/>
                <a:cs typeface="Times New Roman" pitchFamily="18" charset="0"/>
              </a:rPr>
              <a:t>2</a:t>
            </a:r>
          </a:p>
        </p:txBody>
      </p:sp>
      <p:cxnSp>
        <p:nvCxnSpPr>
          <p:cNvPr id="62" name="61 - Ευθύγραμμο βέλος σύνδεσης"/>
          <p:cNvCxnSpPr/>
          <p:nvPr/>
        </p:nvCxnSpPr>
        <p:spPr>
          <a:xfrm flipV="1">
            <a:off x="5148064" y="3789040"/>
            <a:ext cx="0"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62 - TextBox"/>
          <p:cNvSpPr txBox="1"/>
          <p:nvPr/>
        </p:nvSpPr>
        <p:spPr>
          <a:xfrm>
            <a:off x="4793010" y="4077072"/>
            <a:ext cx="504056" cy="295466"/>
          </a:xfrm>
          <a:prstGeom prst="rect">
            <a:avLst/>
          </a:prstGeom>
          <a:noFill/>
        </p:spPr>
        <p:txBody>
          <a:bodyPr wrap="square" rtlCol="0">
            <a:spAutoFit/>
          </a:bodyPr>
          <a:lstStyle/>
          <a:p>
            <a:r>
              <a:rPr lang="en-US" dirty="0"/>
              <a:t>1</a:t>
            </a:r>
            <a:endParaRPr lang="el-GR" dirty="0"/>
          </a:p>
        </p:txBody>
      </p:sp>
      <p:cxnSp>
        <p:nvCxnSpPr>
          <p:cNvPr id="64" name="63 - Ευθεία γραμμή σύνδεσης"/>
          <p:cNvCxnSpPr/>
          <p:nvPr/>
        </p:nvCxnSpPr>
        <p:spPr>
          <a:xfrm>
            <a:off x="5009034" y="4249892"/>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 Ευθεία γραμμή σύνδεσης"/>
          <p:cNvCxnSpPr/>
          <p:nvPr/>
        </p:nvCxnSpPr>
        <p:spPr>
          <a:xfrm flipH="1">
            <a:off x="5153050" y="4221088"/>
            <a:ext cx="2659310" cy="28804"/>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65 - TextBox"/>
          <p:cNvSpPr txBox="1"/>
          <p:nvPr/>
        </p:nvSpPr>
        <p:spPr>
          <a:xfrm>
            <a:off x="4793010" y="5920477"/>
            <a:ext cx="504056" cy="295466"/>
          </a:xfrm>
          <a:prstGeom prst="rect">
            <a:avLst/>
          </a:prstGeom>
          <a:noFill/>
        </p:spPr>
        <p:txBody>
          <a:bodyPr wrap="square" rtlCol="0">
            <a:spAutoFit/>
          </a:bodyPr>
          <a:lstStyle/>
          <a:p>
            <a:r>
              <a:rPr lang="en-US" dirty="0"/>
              <a:t>0</a:t>
            </a:r>
            <a:endParaRPr lang="el-GR" dirty="0"/>
          </a:p>
        </p:txBody>
      </p:sp>
      <p:cxnSp>
        <p:nvCxnSpPr>
          <p:cNvPr id="67" name="66 - Ευθεία γραμμή σύνδεσης"/>
          <p:cNvCxnSpPr/>
          <p:nvPr/>
        </p:nvCxnSpPr>
        <p:spPr>
          <a:xfrm>
            <a:off x="6660232" y="4221088"/>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67 - Ορθογώνιο"/>
          <p:cNvSpPr/>
          <p:nvPr/>
        </p:nvSpPr>
        <p:spPr>
          <a:xfrm>
            <a:off x="4427984" y="3789040"/>
            <a:ext cx="864096" cy="320088"/>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sp>
        <p:nvSpPr>
          <p:cNvPr id="69" name="68 - TextBox"/>
          <p:cNvSpPr txBox="1"/>
          <p:nvPr/>
        </p:nvSpPr>
        <p:spPr>
          <a:xfrm>
            <a:off x="6444208"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2</a:t>
            </a:r>
          </a:p>
        </p:txBody>
      </p:sp>
      <p:sp>
        <p:nvSpPr>
          <p:cNvPr id="70" name="69 - TextBox"/>
          <p:cNvSpPr txBox="1"/>
          <p:nvPr/>
        </p:nvSpPr>
        <p:spPr>
          <a:xfrm>
            <a:off x="7164288"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3</a:t>
            </a:r>
          </a:p>
        </p:txBody>
      </p:sp>
      <p:cxnSp>
        <p:nvCxnSpPr>
          <p:cNvPr id="72" name="71 - Ευθεία γραμμή σύνδεσης"/>
          <p:cNvCxnSpPr/>
          <p:nvPr/>
        </p:nvCxnSpPr>
        <p:spPr>
          <a:xfrm>
            <a:off x="7308304" y="4221088"/>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72 - TextBox"/>
          <p:cNvSpPr txBox="1"/>
          <p:nvPr/>
        </p:nvSpPr>
        <p:spPr>
          <a:xfrm>
            <a:off x="5940152" y="4595530"/>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l(x)</a:t>
            </a:r>
            <a:endParaRPr lang="el-GR" dirty="0">
              <a:latin typeface="Times New Roman" pitchFamily="18" charset="0"/>
              <a:cs typeface="Times New Roman" pitchFamily="18" charset="0"/>
            </a:endParaRPr>
          </a:p>
        </p:txBody>
      </p:sp>
      <p:sp>
        <p:nvSpPr>
          <p:cNvPr id="74" name="73 - TextBox"/>
          <p:cNvSpPr txBox="1"/>
          <p:nvPr/>
        </p:nvSpPr>
        <p:spPr>
          <a:xfrm>
            <a:off x="7596336" y="4595530"/>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r(x)</a:t>
            </a:r>
            <a:endParaRPr lang="el-GR" dirty="0">
              <a:latin typeface="Times New Roman" pitchFamily="18" charset="0"/>
              <a:cs typeface="Times New Roman" pitchFamily="18" charset="0"/>
            </a:endParaRPr>
          </a:p>
        </p:txBody>
      </p:sp>
      <p:cxnSp>
        <p:nvCxnSpPr>
          <p:cNvPr id="75" name="74 - Ευθύγραμμο βέλος σύνδεσης"/>
          <p:cNvCxnSpPr/>
          <p:nvPr/>
        </p:nvCxnSpPr>
        <p:spPr>
          <a:xfrm>
            <a:off x="4788024" y="5963682"/>
            <a:ext cx="41764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75 - TextBox"/>
          <p:cNvSpPr txBox="1"/>
          <p:nvPr/>
        </p:nvSpPr>
        <p:spPr>
          <a:xfrm>
            <a:off x="8532440" y="5891674"/>
            <a:ext cx="504056" cy="369332"/>
          </a:xfrm>
          <a:prstGeom prst="rect">
            <a:avLst/>
          </a:prstGeom>
          <a:noFill/>
        </p:spPr>
        <p:txBody>
          <a:bodyPr wrap="square" rtlCol="0">
            <a:spAutoFit/>
          </a:bodyPr>
          <a:lstStyle/>
          <a:p>
            <a:r>
              <a:rPr lang="en-US" dirty="0"/>
              <a:t>R</a:t>
            </a:r>
            <a:endParaRPr lang="el-GR" dirty="0"/>
          </a:p>
        </p:txBody>
      </p:sp>
      <p:sp>
        <p:nvSpPr>
          <p:cNvPr id="77" name="76 - TextBox"/>
          <p:cNvSpPr txBox="1"/>
          <p:nvPr/>
        </p:nvSpPr>
        <p:spPr>
          <a:xfrm>
            <a:off x="5940152"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1</a:t>
            </a:r>
          </a:p>
        </p:txBody>
      </p:sp>
      <p:sp>
        <p:nvSpPr>
          <p:cNvPr id="78" name="77 - TextBox"/>
          <p:cNvSpPr txBox="1"/>
          <p:nvPr/>
        </p:nvSpPr>
        <p:spPr>
          <a:xfrm>
            <a:off x="7884368"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4</a:t>
            </a:r>
          </a:p>
        </p:txBody>
      </p:sp>
      <p:cxnSp>
        <p:nvCxnSpPr>
          <p:cNvPr id="81" name="80 - Ευθεία γραμμή σύνδεσης"/>
          <p:cNvCxnSpPr/>
          <p:nvPr/>
        </p:nvCxnSpPr>
        <p:spPr>
          <a:xfrm flipV="1">
            <a:off x="6084168" y="4221088"/>
            <a:ext cx="576064"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83 - Ευθεία γραμμή σύνδεσης"/>
          <p:cNvCxnSpPr/>
          <p:nvPr/>
        </p:nvCxnSpPr>
        <p:spPr>
          <a:xfrm>
            <a:off x="6660232" y="422108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86 - Ευθεία γραμμή σύνδεσης"/>
          <p:cNvCxnSpPr/>
          <p:nvPr/>
        </p:nvCxnSpPr>
        <p:spPr>
          <a:xfrm>
            <a:off x="7308304" y="4221088"/>
            <a:ext cx="720080" cy="1728192"/>
          </a:xfrm>
          <a:prstGeom prst="line">
            <a:avLst/>
          </a:prstGeom>
        </p:spPr>
        <p:style>
          <a:lnRef idx="1">
            <a:schemeClr val="accent1"/>
          </a:lnRef>
          <a:fillRef idx="0">
            <a:schemeClr val="accent1"/>
          </a:fillRef>
          <a:effectRef idx="0">
            <a:schemeClr val="accent1"/>
          </a:effectRef>
          <a:fontRef idx="minor">
            <a:schemeClr val="tx1"/>
          </a:fontRef>
        </p:style>
      </p:cxnSp>
      <p:sp>
        <p:nvSpPr>
          <p:cNvPr id="92" name="91 - TextBox"/>
          <p:cNvSpPr txBox="1"/>
          <p:nvPr/>
        </p:nvSpPr>
        <p:spPr>
          <a:xfrm>
            <a:off x="827584" y="3573016"/>
            <a:ext cx="3672408" cy="369332"/>
          </a:xfrm>
          <a:prstGeom prst="rect">
            <a:avLst/>
          </a:prstGeom>
          <a:noFill/>
        </p:spPr>
        <p:txBody>
          <a:bodyPr wrap="square" rtlCol="0">
            <a:spAutoFit/>
          </a:bodyPr>
          <a:lstStyle/>
          <a:p>
            <a:pPr>
              <a:buFont typeface="Arial" pitchFamily="34" charset="0"/>
              <a:buChar char="•"/>
            </a:pPr>
            <a:r>
              <a:rPr lang="el-GR" b="1" dirty="0">
                <a:latin typeface="Times New Roman" pitchFamily="18" charset="0"/>
                <a:cs typeface="Times New Roman" pitchFamily="18" charset="0"/>
              </a:rPr>
              <a:t>ασαφής τραπεζοειδής αριθμός</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409" name="Object 1"/>
          <p:cNvGraphicFramePr>
            <a:graphicFrameLocks noChangeAspect="1"/>
          </p:cNvGraphicFramePr>
          <p:nvPr/>
        </p:nvGraphicFramePr>
        <p:xfrm>
          <a:off x="323528" y="4005064"/>
          <a:ext cx="3240360" cy="2734481"/>
        </p:xfrm>
        <a:graphic>
          <a:graphicData uri="http://schemas.openxmlformats.org/presentationml/2006/ole">
            <mc:AlternateContent xmlns:mc="http://schemas.openxmlformats.org/markup-compatibility/2006">
              <mc:Choice xmlns:v="urn:schemas-microsoft-com:vml" Requires="v">
                <p:oleObj name="Equation" r:id="rId2" imgW="2260600" imgH="1905000" progId="Equation.DSMT4">
                  <p:embed/>
                </p:oleObj>
              </mc:Choice>
              <mc:Fallback>
                <p:oleObj name="Equation" r:id="rId2" imgW="2260600" imgH="1905000" progId="Equation.DSMT4">
                  <p:embed/>
                  <p:pic>
                    <p:nvPicPr>
                      <p:cNvPr id="17409"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05064"/>
                        <a:ext cx="3240360" cy="2734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413" name="Object 5"/>
          <p:cNvGraphicFramePr>
            <a:graphicFrameLocks noChangeAspect="1"/>
          </p:cNvGraphicFramePr>
          <p:nvPr/>
        </p:nvGraphicFramePr>
        <p:xfrm>
          <a:off x="419100" y="1412875"/>
          <a:ext cx="3554413" cy="2041525"/>
        </p:xfrm>
        <a:graphic>
          <a:graphicData uri="http://schemas.openxmlformats.org/presentationml/2006/ole">
            <mc:AlternateContent xmlns:mc="http://schemas.openxmlformats.org/markup-compatibility/2006">
              <mc:Choice xmlns:v="urn:schemas-microsoft-com:vml" Requires="v">
                <p:oleObj name="Equation" r:id="rId4" imgW="2387520" imgH="1371600" progId="Equation.DSMT4">
                  <p:embed/>
                </p:oleObj>
              </mc:Choice>
              <mc:Fallback>
                <p:oleObj name="Equation" r:id="rId4" imgW="2387520" imgH="1371600" progId="Equation.DSMT4">
                  <p:embed/>
                  <p:pic>
                    <p:nvPicPr>
                      <p:cNvPr id="174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412875"/>
                        <a:ext cx="3554413" cy="204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9" name="98 - Ευθύγραμμο βέλος σύνδεσης"/>
          <p:cNvCxnSpPr/>
          <p:nvPr/>
        </p:nvCxnSpPr>
        <p:spPr>
          <a:xfrm>
            <a:off x="6156176" y="3429000"/>
            <a:ext cx="504056"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0" name="99 - Ευθύγραμμο βέλος σύνδεσης"/>
          <p:cNvCxnSpPr/>
          <p:nvPr/>
        </p:nvCxnSpPr>
        <p:spPr>
          <a:xfrm flipH="1">
            <a:off x="5508104" y="3429000"/>
            <a:ext cx="504056"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1" name="100 - Ευθύγραμμο βέλος σύνδεσης"/>
          <p:cNvCxnSpPr/>
          <p:nvPr/>
        </p:nvCxnSpPr>
        <p:spPr>
          <a:xfrm>
            <a:off x="7524328" y="3429000"/>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 name="101 - Ευθύγραμμο βέλος σύνδεσης"/>
          <p:cNvCxnSpPr/>
          <p:nvPr/>
        </p:nvCxnSpPr>
        <p:spPr>
          <a:xfrm flipH="1">
            <a:off x="6948264" y="3429000"/>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3" name="102 - TextBox"/>
          <p:cNvSpPr txBox="1"/>
          <p:nvPr/>
        </p:nvSpPr>
        <p:spPr>
          <a:xfrm>
            <a:off x="5940152" y="3284984"/>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c</a:t>
            </a:r>
            <a:r>
              <a:rPr lang="el-GR" sz="1200" baseline="-25000" dirty="0">
                <a:latin typeface="Times New Roman" pitchFamily="18" charset="0"/>
                <a:cs typeface="Times New Roman" pitchFamily="18" charset="0"/>
              </a:rPr>
              <a:t>1</a:t>
            </a:r>
          </a:p>
        </p:txBody>
      </p:sp>
      <p:sp>
        <p:nvSpPr>
          <p:cNvPr id="104" name="103 - TextBox"/>
          <p:cNvSpPr txBox="1"/>
          <p:nvPr/>
        </p:nvSpPr>
        <p:spPr>
          <a:xfrm>
            <a:off x="7308304" y="3284984"/>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c</a:t>
            </a:r>
            <a:r>
              <a:rPr lang="el-GR" sz="1200" baseline="-25000" dirty="0">
                <a:latin typeface="Times New Roman" pitchFamily="18" charset="0"/>
                <a:cs typeface="Times New Roman" pitchFamily="18" charset="0"/>
              </a:rPr>
              <a:t>2</a:t>
            </a:r>
          </a:p>
        </p:txBody>
      </p:sp>
    </p:spTree>
    <p:extLst>
      <p:ext uri="{BB962C8B-B14F-4D97-AF65-F5344CB8AC3E}">
        <p14:creationId xmlns:p14="http://schemas.microsoft.com/office/powerpoint/2010/main" val="86617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τύποι ασαφών αριθμών </a:t>
            </a: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cxnSp>
        <p:nvCxnSpPr>
          <p:cNvPr id="7" name="6 - Ευθύγραμμο βέλος σύνδεσης"/>
          <p:cNvCxnSpPr/>
          <p:nvPr/>
        </p:nvCxnSpPr>
        <p:spPr>
          <a:xfrm flipV="1">
            <a:off x="4932040" y="1038334"/>
            <a:ext cx="0"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 Ορθογώνιο"/>
          <p:cNvSpPr/>
          <p:nvPr/>
        </p:nvSpPr>
        <p:spPr>
          <a:xfrm>
            <a:off x="4211960" y="1038334"/>
            <a:ext cx="864096" cy="320088"/>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sp>
        <p:nvSpPr>
          <p:cNvPr id="49" name="48 - TextBox"/>
          <p:cNvSpPr txBox="1"/>
          <p:nvPr/>
        </p:nvSpPr>
        <p:spPr>
          <a:xfrm>
            <a:off x="899592" y="908720"/>
            <a:ext cx="2736304" cy="369332"/>
          </a:xfrm>
          <a:prstGeom prst="rect">
            <a:avLst/>
          </a:prstGeom>
          <a:noFill/>
        </p:spPr>
        <p:txBody>
          <a:bodyPr wrap="square" rtlCol="0">
            <a:spAutoFit/>
          </a:bodyPr>
          <a:lstStyle/>
          <a:p>
            <a:pPr>
              <a:buFont typeface="Arial" pitchFamily="34" charset="0"/>
              <a:buChar char="•"/>
            </a:pPr>
            <a:r>
              <a:rPr lang="en-US" b="1" dirty="0">
                <a:latin typeface="Times New Roman" pitchFamily="18" charset="0"/>
                <a:cs typeface="Times New Roman" pitchFamily="18" charset="0"/>
              </a:rPr>
              <a:t>L-R </a:t>
            </a:r>
            <a:r>
              <a:rPr lang="el-GR" b="1" dirty="0">
                <a:latin typeface="Times New Roman" pitchFamily="18" charset="0"/>
                <a:cs typeface="Times New Roman" pitchFamily="18" charset="0"/>
              </a:rPr>
              <a:t>τριγωνικός αριθμός</a:t>
            </a:r>
          </a:p>
        </p:txBody>
      </p:sp>
      <p:sp>
        <p:nvSpPr>
          <p:cNvPr id="92" name="91 - TextBox"/>
          <p:cNvSpPr txBox="1"/>
          <p:nvPr/>
        </p:nvSpPr>
        <p:spPr>
          <a:xfrm>
            <a:off x="0" y="3429000"/>
            <a:ext cx="4355976" cy="646331"/>
          </a:xfrm>
          <a:prstGeom prst="rect">
            <a:avLst/>
          </a:prstGeom>
          <a:noFill/>
        </p:spPr>
        <p:txBody>
          <a:bodyPr wrap="square" rtlCol="0">
            <a:spAutoFit/>
          </a:bodyPr>
          <a:lstStyle/>
          <a:p>
            <a:pPr algn="ctr">
              <a:buFont typeface="Arial" pitchFamily="34" charset="0"/>
              <a:buChar char="•"/>
            </a:pPr>
            <a:r>
              <a:rPr lang="el-GR" b="1" dirty="0">
                <a:latin typeface="Times New Roman" pitchFamily="18" charset="0"/>
                <a:cs typeface="Times New Roman" pitchFamily="18" charset="0"/>
              </a:rPr>
              <a:t>ασαφής συμμετρικός τριγωνικός αριθμός (ΑΣΤΑ)</a:t>
            </a:r>
          </a:p>
        </p:txBody>
      </p:sp>
      <p:grpSp>
        <p:nvGrpSpPr>
          <p:cNvPr id="3" name="127 - Ομάδα"/>
          <p:cNvGrpSpPr/>
          <p:nvPr/>
        </p:nvGrpSpPr>
        <p:grpSpPr>
          <a:xfrm>
            <a:off x="4427984" y="3789040"/>
            <a:ext cx="4608512" cy="2478469"/>
            <a:chOff x="4427984" y="3789040"/>
            <a:chExt cx="4608512" cy="2478469"/>
          </a:xfrm>
        </p:grpSpPr>
        <p:cxnSp>
          <p:nvCxnSpPr>
            <p:cNvPr id="62" name="61 - Ευθύγραμμο βέλος σύνδεσης"/>
            <p:cNvCxnSpPr/>
            <p:nvPr/>
          </p:nvCxnSpPr>
          <p:spPr>
            <a:xfrm flipV="1">
              <a:off x="5148064" y="3789040"/>
              <a:ext cx="0"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62 - TextBox"/>
            <p:cNvSpPr txBox="1"/>
            <p:nvPr/>
          </p:nvSpPr>
          <p:spPr>
            <a:xfrm>
              <a:off x="4793010" y="4077072"/>
              <a:ext cx="504056" cy="295466"/>
            </a:xfrm>
            <a:prstGeom prst="rect">
              <a:avLst/>
            </a:prstGeom>
            <a:noFill/>
          </p:spPr>
          <p:txBody>
            <a:bodyPr wrap="square" rtlCol="0">
              <a:spAutoFit/>
            </a:bodyPr>
            <a:lstStyle/>
            <a:p>
              <a:r>
                <a:rPr lang="en-US" dirty="0"/>
                <a:t>1</a:t>
              </a:r>
              <a:endParaRPr lang="el-GR" dirty="0"/>
            </a:p>
          </p:txBody>
        </p:sp>
        <p:cxnSp>
          <p:nvCxnSpPr>
            <p:cNvPr id="64" name="63 - Ευθεία γραμμή σύνδεσης"/>
            <p:cNvCxnSpPr/>
            <p:nvPr/>
          </p:nvCxnSpPr>
          <p:spPr>
            <a:xfrm>
              <a:off x="5009034" y="4249892"/>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 Ευθεία γραμμή σύνδεσης"/>
            <p:cNvCxnSpPr/>
            <p:nvPr/>
          </p:nvCxnSpPr>
          <p:spPr>
            <a:xfrm flipH="1">
              <a:off x="5153050" y="4221088"/>
              <a:ext cx="2659310" cy="28804"/>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65 - TextBox"/>
            <p:cNvSpPr txBox="1"/>
            <p:nvPr/>
          </p:nvSpPr>
          <p:spPr>
            <a:xfrm>
              <a:off x="4793010" y="5920477"/>
              <a:ext cx="504056" cy="295466"/>
            </a:xfrm>
            <a:prstGeom prst="rect">
              <a:avLst/>
            </a:prstGeom>
            <a:noFill/>
          </p:spPr>
          <p:txBody>
            <a:bodyPr wrap="square" rtlCol="0">
              <a:spAutoFit/>
            </a:bodyPr>
            <a:lstStyle/>
            <a:p>
              <a:r>
                <a:rPr lang="en-US" dirty="0"/>
                <a:t>0</a:t>
              </a:r>
              <a:endParaRPr lang="el-GR" dirty="0"/>
            </a:p>
          </p:txBody>
        </p:sp>
        <p:sp>
          <p:nvSpPr>
            <p:cNvPr id="68" name="67 - Ορθογώνιο"/>
            <p:cNvSpPr/>
            <p:nvPr/>
          </p:nvSpPr>
          <p:spPr>
            <a:xfrm>
              <a:off x="4427984" y="3789040"/>
              <a:ext cx="864096" cy="320088"/>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sp>
          <p:nvSpPr>
            <p:cNvPr id="69" name="68 - TextBox"/>
            <p:cNvSpPr txBox="1"/>
            <p:nvPr/>
          </p:nvSpPr>
          <p:spPr>
            <a:xfrm>
              <a:off x="6876256"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2</a:t>
              </a:r>
            </a:p>
          </p:txBody>
        </p:sp>
        <p:cxnSp>
          <p:nvCxnSpPr>
            <p:cNvPr id="72" name="71 - Ευθεία γραμμή σύνδεσης"/>
            <p:cNvCxnSpPr/>
            <p:nvPr/>
          </p:nvCxnSpPr>
          <p:spPr>
            <a:xfrm>
              <a:off x="7020272" y="4221088"/>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72 - TextBox"/>
            <p:cNvSpPr txBox="1"/>
            <p:nvPr/>
          </p:nvSpPr>
          <p:spPr>
            <a:xfrm>
              <a:off x="5940152" y="4595530"/>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l(x)</a:t>
              </a:r>
              <a:endParaRPr lang="el-GR" dirty="0">
                <a:latin typeface="Times New Roman" pitchFamily="18" charset="0"/>
                <a:cs typeface="Times New Roman" pitchFamily="18" charset="0"/>
              </a:endParaRPr>
            </a:p>
          </p:txBody>
        </p:sp>
        <p:sp>
          <p:nvSpPr>
            <p:cNvPr id="74" name="73 - TextBox"/>
            <p:cNvSpPr txBox="1"/>
            <p:nvPr/>
          </p:nvSpPr>
          <p:spPr>
            <a:xfrm>
              <a:off x="7596336" y="4595530"/>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r(x)</a:t>
              </a:r>
              <a:endParaRPr lang="el-GR" dirty="0">
                <a:latin typeface="Times New Roman" pitchFamily="18" charset="0"/>
                <a:cs typeface="Times New Roman" pitchFamily="18" charset="0"/>
              </a:endParaRPr>
            </a:p>
          </p:txBody>
        </p:sp>
        <p:cxnSp>
          <p:nvCxnSpPr>
            <p:cNvPr id="75" name="74 - Ευθύγραμμο βέλος σύνδεσης"/>
            <p:cNvCxnSpPr/>
            <p:nvPr/>
          </p:nvCxnSpPr>
          <p:spPr>
            <a:xfrm>
              <a:off x="4788024" y="5963682"/>
              <a:ext cx="41764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75 - TextBox"/>
            <p:cNvSpPr txBox="1"/>
            <p:nvPr/>
          </p:nvSpPr>
          <p:spPr>
            <a:xfrm>
              <a:off x="8532440" y="5891674"/>
              <a:ext cx="504056" cy="369332"/>
            </a:xfrm>
            <a:prstGeom prst="rect">
              <a:avLst/>
            </a:prstGeom>
            <a:noFill/>
          </p:spPr>
          <p:txBody>
            <a:bodyPr wrap="square" rtlCol="0">
              <a:spAutoFit/>
            </a:bodyPr>
            <a:lstStyle/>
            <a:p>
              <a:r>
                <a:rPr lang="en-US" dirty="0"/>
                <a:t>R</a:t>
              </a:r>
              <a:endParaRPr lang="el-GR" dirty="0"/>
            </a:p>
          </p:txBody>
        </p:sp>
        <p:sp>
          <p:nvSpPr>
            <p:cNvPr id="77" name="76 - TextBox"/>
            <p:cNvSpPr txBox="1"/>
            <p:nvPr/>
          </p:nvSpPr>
          <p:spPr>
            <a:xfrm>
              <a:off x="5940152"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1</a:t>
              </a:r>
            </a:p>
          </p:txBody>
        </p:sp>
        <p:sp>
          <p:nvSpPr>
            <p:cNvPr id="78" name="77 - TextBox"/>
            <p:cNvSpPr txBox="1"/>
            <p:nvPr/>
          </p:nvSpPr>
          <p:spPr>
            <a:xfrm>
              <a:off x="7884368" y="5877272"/>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3</a:t>
              </a:r>
            </a:p>
          </p:txBody>
        </p:sp>
        <p:cxnSp>
          <p:nvCxnSpPr>
            <p:cNvPr id="81" name="80 - Ευθεία γραμμή σύνδεσης"/>
            <p:cNvCxnSpPr/>
            <p:nvPr/>
          </p:nvCxnSpPr>
          <p:spPr>
            <a:xfrm flipV="1">
              <a:off x="6084168" y="4221088"/>
              <a:ext cx="936104"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86 - Ευθεία γραμμή σύνδεσης"/>
            <p:cNvCxnSpPr/>
            <p:nvPr/>
          </p:nvCxnSpPr>
          <p:spPr>
            <a:xfrm>
              <a:off x="7020272" y="4221088"/>
              <a:ext cx="1008112" cy="1728192"/>
            </a:xfrm>
            <a:prstGeom prst="line">
              <a:avLst/>
            </a:prstGeom>
          </p:spPr>
          <p:style>
            <a:lnRef idx="1">
              <a:schemeClr val="accent1"/>
            </a:lnRef>
            <a:fillRef idx="0">
              <a:schemeClr val="accent1"/>
            </a:fillRef>
            <a:effectRef idx="0">
              <a:schemeClr val="accent1"/>
            </a:effectRef>
            <a:fontRef idx="minor">
              <a:schemeClr val="tx1"/>
            </a:fontRef>
          </p:style>
        </p:cxnSp>
        <p:sp>
          <p:nvSpPr>
            <p:cNvPr id="46" name="45 - TextBox"/>
            <p:cNvSpPr txBox="1"/>
            <p:nvPr/>
          </p:nvSpPr>
          <p:spPr>
            <a:xfrm>
              <a:off x="6372200" y="6021288"/>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c</a:t>
              </a:r>
              <a:r>
                <a:rPr lang="el-GR" sz="1200" baseline="-25000" dirty="0">
                  <a:latin typeface="Times New Roman" pitchFamily="18" charset="0"/>
                  <a:cs typeface="Times New Roman" pitchFamily="18" charset="0"/>
                </a:rPr>
                <a:t>1</a:t>
              </a:r>
            </a:p>
          </p:txBody>
        </p:sp>
        <p:sp>
          <p:nvSpPr>
            <p:cNvPr id="94" name="93 - TextBox"/>
            <p:cNvSpPr txBox="1"/>
            <p:nvPr/>
          </p:nvSpPr>
          <p:spPr>
            <a:xfrm>
              <a:off x="7452320" y="6021288"/>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c</a:t>
              </a:r>
              <a:r>
                <a:rPr lang="el-GR" sz="1200" baseline="-25000" dirty="0">
                  <a:latin typeface="Times New Roman" pitchFamily="18" charset="0"/>
                  <a:cs typeface="Times New Roman" pitchFamily="18" charset="0"/>
                </a:rPr>
                <a:t>1</a:t>
              </a:r>
            </a:p>
          </p:txBody>
        </p:sp>
        <p:grpSp>
          <p:nvGrpSpPr>
            <p:cNvPr id="4" name="105 - Ομάδα"/>
            <p:cNvGrpSpPr/>
            <p:nvPr/>
          </p:nvGrpSpPr>
          <p:grpSpPr>
            <a:xfrm>
              <a:off x="6012160" y="6165304"/>
              <a:ext cx="2088232" cy="0"/>
              <a:chOff x="6012160" y="6165304"/>
              <a:chExt cx="2088232" cy="0"/>
            </a:xfrm>
          </p:grpSpPr>
          <p:cxnSp>
            <p:nvCxnSpPr>
              <p:cNvPr id="52" name="51 - Ευθύγραμμο βέλος σύνδεσης"/>
              <p:cNvCxnSpPr/>
              <p:nvPr/>
            </p:nvCxnSpPr>
            <p:spPr>
              <a:xfrm>
                <a:off x="6588224" y="6165304"/>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92 - Ευθύγραμμο βέλος σύνδεσης"/>
              <p:cNvCxnSpPr/>
              <p:nvPr/>
            </p:nvCxnSpPr>
            <p:spPr>
              <a:xfrm flipH="1">
                <a:off x="6012160" y="6165304"/>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5" name="94 - Ευθύγραμμο βέλος σύνδεσης"/>
              <p:cNvCxnSpPr/>
              <p:nvPr/>
            </p:nvCxnSpPr>
            <p:spPr>
              <a:xfrm>
                <a:off x="7668344" y="6165304"/>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95 - Ευθύγραμμο βέλος σύνδεσης"/>
              <p:cNvCxnSpPr/>
              <p:nvPr/>
            </p:nvCxnSpPr>
            <p:spPr>
              <a:xfrm flipH="1">
                <a:off x="7020272" y="6165304"/>
                <a:ext cx="504056"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5" name="126 - Ομάδα"/>
          <p:cNvGrpSpPr/>
          <p:nvPr/>
        </p:nvGrpSpPr>
        <p:grpSpPr>
          <a:xfrm>
            <a:off x="4572000" y="1326366"/>
            <a:ext cx="4248472" cy="2204839"/>
            <a:chOff x="4572000" y="1326366"/>
            <a:chExt cx="4248472" cy="2204839"/>
          </a:xfrm>
        </p:grpSpPr>
        <p:sp>
          <p:nvSpPr>
            <p:cNvPr id="9" name="8 - TextBox"/>
            <p:cNvSpPr txBox="1"/>
            <p:nvPr/>
          </p:nvSpPr>
          <p:spPr>
            <a:xfrm>
              <a:off x="4576986" y="1326366"/>
              <a:ext cx="504056" cy="295466"/>
            </a:xfrm>
            <a:prstGeom prst="rect">
              <a:avLst/>
            </a:prstGeom>
            <a:noFill/>
          </p:spPr>
          <p:txBody>
            <a:bodyPr wrap="square" rtlCol="0">
              <a:spAutoFit/>
            </a:bodyPr>
            <a:lstStyle/>
            <a:p>
              <a:r>
                <a:rPr lang="en-US" dirty="0"/>
                <a:t>1</a:t>
              </a:r>
              <a:endParaRPr lang="el-GR" dirty="0"/>
            </a:p>
          </p:txBody>
        </p:sp>
        <p:cxnSp>
          <p:nvCxnSpPr>
            <p:cNvPr id="10" name="9 - Ευθεία γραμμή σύνδεσης"/>
            <p:cNvCxnSpPr/>
            <p:nvPr/>
          </p:nvCxnSpPr>
          <p:spPr>
            <a:xfrm>
              <a:off x="4793010" y="149918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flipH="1">
              <a:off x="4937026" y="1484784"/>
              <a:ext cx="1939230" cy="1440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4576986" y="3169771"/>
              <a:ext cx="504056" cy="295466"/>
            </a:xfrm>
            <a:prstGeom prst="rect">
              <a:avLst/>
            </a:prstGeom>
            <a:noFill/>
          </p:spPr>
          <p:txBody>
            <a:bodyPr wrap="square" rtlCol="0">
              <a:spAutoFit/>
            </a:bodyPr>
            <a:lstStyle/>
            <a:p>
              <a:r>
                <a:rPr lang="en-US" dirty="0"/>
                <a:t>0</a:t>
              </a:r>
              <a:endParaRPr lang="el-GR" dirty="0"/>
            </a:p>
          </p:txBody>
        </p:sp>
        <p:sp>
          <p:nvSpPr>
            <p:cNvPr id="23" name="22 - TextBox"/>
            <p:cNvSpPr txBox="1"/>
            <p:nvPr/>
          </p:nvSpPr>
          <p:spPr>
            <a:xfrm>
              <a:off x="6732240"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2</a:t>
              </a:r>
            </a:p>
          </p:txBody>
        </p:sp>
        <p:cxnSp>
          <p:nvCxnSpPr>
            <p:cNvPr id="36" name="35 - Ευθεία γραμμή σύνδεσης"/>
            <p:cNvCxnSpPr/>
            <p:nvPr/>
          </p:nvCxnSpPr>
          <p:spPr>
            <a:xfrm>
              <a:off x="6876256" y="1484784"/>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46 - TextBox"/>
            <p:cNvSpPr txBox="1"/>
            <p:nvPr/>
          </p:nvSpPr>
          <p:spPr>
            <a:xfrm>
              <a:off x="5724128" y="1844824"/>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l(x)</a:t>
              </a:r>
              <a:endParaRPr lang="el-GR" dirty="0">
                <a:latin typeface="Times New Roman" pitchFamily="18" charset="0"/>
                <a:cs typeface="Times New Roman" pitchFamily="18" charset="0"/>
              </a:endParaRPr>
            </a:p>
          </p:txBody>
        </p:sp>
        <p:sp>
          <p:nvSpPr>
            <p:cNvPr id="48" name="47 - TextBox"/>
            <p:cNvSpPr txBox="1"/>
            <p:nvPr/>
          </p:nvSpPr>
          <p:spPr>
            <a:xfrm>
              <a:off x="7380312" y="1844824"/>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r(x)</a:t>
              </a:r>
              <a:endParaRPr lang="el-GR" dirty="0">
                <a:latin typeface="Times New Roman" pitchFamily="18" charset="0"/>
                <a:cs typeface="Times New Roman" pitchFamily="18" charset="0"/>
              </a:endParaRPr>
            </a:p>
          </p:txBody>
        </p:sp>
        <p:cxnSp>
          <p:nvCxnSpPr>
            <p:cNvPr id="54" name="53 - Ευθύγραμμο βέλος σύνδεσης"/>
            <p:cNvCxnSpPr/>
            <p:nvPr/>
          </p:nvCxnSpPr>
          <p:spPr>
            <a:xfrm>
              <a:off x="4572000" y="3212976"/>
              <a:ext cx="41764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57 - TextBox"/>
            <p:cNvSpPr txBox="1"/>
            <p:nvPr/>
          </p:nvSpPr>
          <p:spPr>
            <a:xfrm>
              <a:off x="8316416" y="3140968"/>
              <a:ext cx="504056" cy="369332"/>
            </a:xfrm>
            <a:prstGeom prst="rect">
              <a:avLst/>
            </a:prstGeom>
            <a:noFill/>
          </p:spPr>
          <p:txBody>
            <a:bodyPr wrap="square" rtlCol="0">
              <a:spAutoFit/>
            </a:bodyPr>
            <a:lstStyle/>
            <a:p>
              <a:r>
                <a:rPr lang="en-US" dirty="0"/>
                <a:t>R</a:t>
              </a:r>
              <a:endParaRPr lang="el-GR" dirty="0"/>
            </a:p>
          </p:txBody>
        </p:sp>
        <p:sp>
          <p:nvSpPr>
            <p:cNvPr id="60" name="59 - TextBox"/>
            <p:cNvSpPr txBox="1"/>
            <p:nvPr/>
          </p:nvSpPr>
          <p:spPr>
            <a:xfrm>
              <a:off x="5724128"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1</a:t>
              </a:r>
            </a:p>
          </p:txBody>
        </p:sp>
        <p:sp>
          <p:nvSpPr>
            <p:cNvPr id="61" name="60 - TextBox"/>
            <p:cNvSpPr txBox="1"/>
            <p:nvPr/>
          </p:nvSpPr>
          <p:spPr>
            <a:xfrm>
              <a:off x="7524328" y="3140968"/>
              <a:ext cx="360040" cy="246221"/>
            </a:xfrm>
            <a:prstGeom prst="rect">
              <a:avLst/>
            </a:prstGeom>
            <a:noFill/>
          </p:spPr>
          <p:txBody>
            <a:bodyPr wrap="square" rtlCol="0">
              <a:spAutoFit/>
            </a:bodyPr>
            <a:lstStyle/>
            <a:p>
              <a:r>
                <a:rPr lang="el-GR" sz="1000" dirty="0">
                  <a:latin typeface="Times New Roman" pitchFamily="18" charset="0"/>
                  <a:cs typeface="Times New Roman" pitchFamily="18" charset="0"/>
                </a:rPr>
                <a:t>α</a:t>
              </a:r>
              <a:r>
                <a:rPr lang="el-GR" sz="1200" baseline="-25000" dirty="0">
                  <a:latin typeface="Times New Roman" pitchFamily="18" charset="0"/>
                  <a:cs typeface="Times New Roman" pitchFamily="18" charset="0"/>
                </a:rPr>
                <a:t>3</a:t>
              </a:r>
            </a:p>
          </p:txBody>
        </p:sp>
        <p:sp>
          <p:nvSpPr>
            <p:cNvPr id="104" name="103 - Ελεύθερη σχεδίαση"/>
            <p:cNvSpPr/>
            <p:nvPr/>
          </p:nvSpPr>
          <p:spPr>
            <a:xfrm>
              <a:off x="5886450" y="1407319"/>
              <a:ext cx="1776413" cy="1807369"/>
            </a:xfrm>
            <a:custGeom>
              <a:avLst/>
              <a:gdLst>
                <a:gd name="connsiteX0" fmla="*/ 0 w 1776413"/>
                <a:gd name="connsiteY0" fmla="*/ 1807369 h 1807369"/>
                <a:gd name="connsiteX1" fmla="*/ 471488 w 1776413"/>
                <a:gd name="connsiteY1" fmla="*/ 1388269 h 1807369"/>
                <a:gd name="connsiteX2" fmla="*/ 871538 w 1776413"/>
                <a:gd name="connsiteY2" fmla="*/ 192881 h 1807369"/>
                <a:gd name="connsiteX3" fmla="*/ 1171575 w 1776413"/>
                <a:gd name="connsiteY3" fmla="*/ 230981 h 1807369"/>
                <a:gd name="connsiteX4" fmla="*/ 1385888 w 1776413"/>
                <a:gd name="connsiteY4" fmla="*/ 1364456 h 1807369"/>
                <a:gd name="connsiteX5" fmla="*/ 1776413 w 1776413"/>
                <a:gd name="connsiteY5" fmla="*/ 1807369 h 180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413" h="1807369">
                  <a:moveTo>
                    <a:pt x="0" y="1807369"/>
                  </a:moveTo>
                  <a:cubicBezTo>
                    <a:pt x="163116" y="1732359"/>
                    <a:pt x="326232" y="1657350"/>
                    <a:pt x="471488" y="1388269"/>
                  </a:cubicBezTo>
                  <a:cubicBezTo>
                    <a:pt x="616744" y="1119188"/>
                    <a:pt x="754857" y="385762"/>
                    <a:pt x="871538" y="192881"/>
                  </a:cubicBezTo>
                  <a:cubicBezTo>
                    <a:pt x="988219" y="0"/>
                    <a:pt x="1085850" y="35719"/>
                    <a:pt x="1171575" y="230981"/>
                  </a:cubicBezTo>
                  <a:cubicBezTo>
                    <a:pt x="1257300" y="426243"/>
                    <a:pt x="1285082" y="1101725"/>
                    <a:pt x="1385888" y="1364456"/>
                  </a:cubicBezTo>
                  <a:cubicBezTo>
                    <a:pt x="1486694" y="1627187"/>
                    <a:pt x="1705769" y="1729582"/>
                    <a:pt x="1776413" y="180736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08" name="107 - Ευθύγραμμο βέλος σύνδεσης"/>
            <p:cNvCxnSpPr/>
            <p:nvPr/>
          </p:nvCxnSpPr>
          <p:spPr>
            <a:xfrm>
              <a:off x="6444208" y="3429000"/>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9" name="108 - Ευθύγραμμο βέλος σύνδεσης"/>
            <p:cNvCxnSpPr/>
            <p:nvPr/>
          </p:nvCxnSpPr>
          <p:spPr>
            <a:xfrm flipH="1">
              <a:off x="5868144" y="3429000"/>
              <a:ext cx="4320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0" name="109 - Ευθύγραμμο βέλος σύνδεσης"/>
            <p:cNvCxnSpPr/>
            <p:nvPr/>
          </p:nvCxnSpPr>
          <p:spPr>
            <a:xfrm>
              <a:off x="7308304" y="3429000"/>
              <a:ext cx="36004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1" name="110 - Ευθύγραμμο βέλος σύνδεσης"/>
            <p:cNvCxnSpPr/>
            <p:nvPr/>
          </p:nvCxnSpPr>
          <p:spPr>
            <a:xfrm flipH="1">
              <a:off x="6876256" y="3429000"/>
              <a:ext cx="2880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2" name="121 - TextBox"/>
            <p:cNvSpPr txBox="1"/>
            <p:nvPr/>
          </p:nvSpPr>
          <p:spPr>
            <a:xfrm>
              <a:off x="6228184" y="3284984"/>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c</a:t>
              </a:r>
              <a:r>
                <a:rPr lang="el-GR" sz="1200" baseline="-25000" dirty="0">
                  <a:latin typeface="Times New Roman" pitchFamily="18" charset="0"/>
                  <a:cs typeface="Times New Roman" pitchFamily="18" charset="0"/>
                </a:rPr>
                <a:t>1</a:t>
              </a:r>
            </a:p>
          </p:txBody>
        </p:sp>
        <p:sp>
          <p:nvSpPr>
            <p:cNvPr id="123" name="122 - TextBox"/>
            <p:cNvSpPr txBox="1"/>
            <p:nvPr/>
          </p:nvSpPr>
          <p:spPr>
            <a:xfrm>
              <a:off x="7092280" y="3284984"/>
              <a:ext cx="360040" cy="246221"/>
            </a:xfrm>
            <a:prstGeom prst="rect">
              <a:avLst/>
            </a:prstGeom>
            <a:noFill/>
          </p:spPr>
          <p:txBody>
            <a:bodyPr wrap="square" rtlCol="0">
              <a:spAutoFit/>
            </a:bodyPr>
            <a:lstStyle/>
            <a:p>
              <a:r>
                <a:rPr lang="en-US" sz="1000" dirty="0">
                  <a:latin typeface="Times New Roman" pitchFamily="18" charset="0"/>
                  <a:cs typeface="Times New Roman" pitchFamily="18" charset="0"/>
                </a:rPr>
                <a:t>c</a:t>
              </a:r>
              <a:r>
                <a:rPr lang="el-GR" sz="1200" baseline="-25000" dirty="0">
                  <a:latin typeface="Times New Roman" pitchFamily="18" charset="0"/>
                  <a:cs typeface="Times New Roman" pitchFamily="18" charset="0"/>
                </a:rPr>
                <a:t>2</a:t>
              </a:r>
            </a:p>
          </p:txBody>
        </p:sp>
      </p:grpSp>
      <p:graphicFrame>
        <p:nvGraphicFramePr>
          <p:cNvPr id="16385" name="Object 1"/>
          <p:cNvGraphicFramePr>
            <a:graphicFrameLocks noChangeAspect="1"/>
          </p:cNvGraphicFramePr>
          <p:nvPr/>
        </p:nvGraphicFramePr>
        <p:xfrm>
          <a:off x="395536" y="4149725"/>
          <a:ext cx="3354387" cy="2708275"/>
        </p:xfrm>
        <a:graphic>
          <a:graphicData uri="http://schemas.openxmlformats.org/presentationml/2006/ole">
            <mc:AlternateContent xmlns:mc="http://schemas.openxmlformats.org/markup-compatibility/2006">
              <mc:Choice xmlns:v="urn:schemas-microsoft-com:vml" Requires="v">
                <p:oleObj name="Equation" r:id="rId2" imgW="2361960" imgH="1904760" progId="Equation.DSMT4">
                  <p:embed/>
                </p:oleObj>
              </mc:Choice>
              <mc:Fallback>
                <p:oleObj name="Equation" r:id="rId2" imgW="2361960" imgH="1904760" progId="Equation.DSMT4">
                  <p:embed/>
                  <p:pic>
                    <p:nvPicPr>
                      <p:cNvPr id="1638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725"/>
                        <a:ext cx="3354387"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6" name="Object 2"/>
          <p:cNvGraphicFramePr>
            <a:graphicFrameLocks noChangeAspect="1"/>
          </p:cNvGraphicFramePr>
          <p:nvPr/>
        </p:nvGraphicFramePr>
        <p:xfrm>
          <a:off x="390525" y="1412875"/>
          <a:ext cx="3611563" cy="2041525"/>
        </p:xfrm>
        <a:graphic>
          <a:graphicData uri="http://schemas.openxmlformats.org/presentationml/2006/ole">
            <mc:AlternateContent xmlns:mc="http://schemas.openxmlformats.org/markup-compatibility/2006">
              <mc:Choice xmlns:v="urn:schemas-microsoft-com:vml" Requires="v">
                <p:oleObj name="Equation" r:id="rId4" imgW="2425680" imgH="1371600" progId="Equation.DSMT4">
                  <p:embed/>
                </p:oleObj>
              </mc:Choice>
              <mc:Fallback>
                <p:oleObj name="Equation" r:id="rId4" imgW="2425680" imgH="1371600" progId="Equation.DSMT4">
                  <p:embed/>
                  <p:pic>
                    <p:nvPicPr>
                      <p:cNvPr id="163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412875"/>
                        <a:ext cx="3611563" cy="204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 name="135 - TextBox"/>
          <p:cNvSpPr txBox="1"/>
          <p:nvPr/>
        </p:nvSpPr>
        <p:spPr>
          <a:xfrm>
            <a:off x="3923928" y="6381328"/>
            <a:ext cx="2664296" cy="369332"/>
          </a:xfrm>
          <a:prstGeom prst="rect">
            <a:avLst/>
          </a:prstGeom>
          <a:noFill/>
        </p:spPr>
        <p:txBody>
          <a:bodyPr wrap="square" rtlCol="0">
            <a:spAutoFit/>
          </a:bodyPr>
          <a:lstStyle/>
          <a:p>
            <a:r>
              <a:rPr lang="el-GR" dirty="0">
                <a:latin typeface="Times New Roman" pitchFamily="18" charset="0"/>
                <a:cs typeface="Times New Roman" pitchFamily="18" charset="0"/>
              </a:rPr>
              <a:t>όπου </a:t>
            </a:r>
            <a:r>
              <a:rPr lang="en-US" dirty="0">
                <a:latin typeface="Times New Roman" pitchFamily="18" charset="0"/>
                <a:cs typeface="Times New Roman" pitchFamily="18" charset="0"/>
              </a:rPr>
              <a:t>c</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a:t>
            </a:r>
            <a:r>
              <a:rPr lang="el-GR" dirty="0">
                <a:latin typeface="Times New Roman" pitchFamily="18" charset="0"/>
                <a:cs typeface="Times New Roman" pitchFamily="18" charset="0"/>
              </a:rPr>
              <a:t>(α</a:t>
            </a:r>
            <a:r>
              <a:rPr lang="el-GR" baseline="-25000" dirty="0">
                <a:latin typeface="Times New Roman" pitchFamily="18" charset="0"/>
                <a:cs typeface="Times New Roman" pitchFamily="18" charset="0"/>
              </a:rPr>
              <a:t>2</a:t>
            </a:r>
            <a:r>
              <a:rPr lang="el-GR" dirty="0">
                <a:latin typeface="Times New Roman" pitchFamily="18" charset="0"/>
                <a:cs typeface="Times New Roman" pitchFamily="18" charset="0"/>
              </a:rPr>
              <a:t>-α</a:t>
            </a:r>
            <a:r>
              <a:rPr lang="el-GR" baseline="-25000" dirty="0">
                <a:latin typeface="Times New Roman" pitchFamily="18" charset="0"/>
                <a:cs typeface="Times New Roman" pitchFamily="18" charset="0"/>
              </a:rPr>
              <a:t>1</a:t>
            </a:r>
            <a:r>
              <a:rPr lang="el-GR" dirty="0">
                <a:latin typeface="Times New Roman" pitchFamily="18" charset="0"/>
                <a:cs typeface="Times New Roman" pitchFamily="18" charset="0"/>
              </a:rPr>
              <a:t>)=(α</a:t>
            </a:r>
            <a:r>
              <a:rPr lang="el-GR" baseline="-25000" dirty="0">
                <a:latin typeface="Times New Roman" pitchFamily="18" charset="0"/>
                <a:cs typeface="Times New Roman" pitchFamily="18" charset="0"/>
              </a:rPr>
              <a:t>3</a:t>
            </a:r>
            <a:r>
              <a:rPr lang="el-GR" dirty="0">
                <a:latin typeface="Times New Roman" pitchFamily="18" charset="0"/>
                <a:cs typeface="Times New Roman" pitchFamily="18" charset="0"/>
              </a:rPr>
              <a:t>-α</a:t>
            </a:r>
            <a:r>
              <a:rPr lang="el-GR" baseline="-25000" dirty="0">
                <a:latin typeface="Times New Roman" pitchFamily="18" charset="0"/>
                <a:cs typeface="Times New Roman" pitchFamily="18" charset="0"/>
              </a:rPr>
              <a:t>2</a:t>
            </a:r>
            <a:r>
              <a:rPr lang="el-GR" dirty="0">
                <a:latin typeface="Times New Roman" pitchFamily="18" charset="0"/>
                <a:cs typeface="Times New Roman" pitchFamily="18" charset="0"/>
              </a:rPr>
              <a:t>)</a:t>
            </a:r>
          </a:p>
        </p:txBody>
      </p:sp>
    </p:spTree>
    <p:extLst>
      <p:ext uri="{BB962C8B-B14F-4D97-AF65-F5344CB8AC3E}">
        <p14:creationId xmlns:p14="http://schemas.microsoft.com/office/powerpoint/2010/main" val="10291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srcRect/>
          <a:stretch>
            <a:fillRect/>
          </a:stretch>
        </p:blipFill>
        <p:spPr bwMode="auto">
          <a:xfrm>
            <a:off x="2195736" y="404664"/>
            <a:ext cx="4896544" cy="623230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043608" y="1988839"/>
            <a:ext cx="6912768" cy="46725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0" y="4941168"/>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κάθε απεικόνιση </a:t>
            </a:r>
            <a:r>
              <a:rPr kumimoji="0" lang="en-US" sz="22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l-GR" sz="22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συνάρτηση)</a:t>
            </a:r>
            <a:r>
              <a:rPr kumimoji="0" lang="el-GR" sz="22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lang="el-GR" sz="2200" dirty="0">
                <a:latin typeface="Times New Roman" pitchFamily="18" charset="0"/>
                <a:ea typeface="Times New Roman" pitchFamily="18" charset="0"/>
                <a:cs typeface="Times New Roman" pitchFamily="18" charset="0"/>
              </a:rPr>
              <a:t>από το </a:t>
            </a:r>
            <a:r>
              <a:rPr kumimoji="0" lang="el-GR" sz="22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γενικό σύνολο Χ στο διάστημα [0, 1], δηλ</a:t>
            </a:r>
            <a:r>
              <a:rPr kumimoji="0" lang="el-GR" b="0" i="0" u="none" strike="noStrike" cap="none" normalizeH="0" baseline="0" dirty="0">
                <a:ln>
                  <a:noFill/>
                </a:ln>
                <a:solidFill>
                  <a:schemeClr val="tx1"/>
                </a:solidFill>
                <a:effectLst/>
                <a:latin typeface="Book Antiqua" pitchFamily="18" charset="0"/>
                <a:ea typeface="Times New Roman" pitchFamily="18" charset="0"/>
                <a:cs typeface="Times New Roman" pitchFamily="18" charset="0"/>
              </a:rPr>
              <a:t>. </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1268" name="Object 4"/>
          <p:cNvGraphicFramePr>
            <a:graphicFrameLocks noChangeAspect="1"/>
          </p:cNvGraphicFramePr>
          <p:nvPr/>
        </p:nvGraphicFramePr>
        <p:xfrm>
          <a:off x="755576" y="5301208"/>
          <a:ext cx="1872208" cy="373133"/>
        </p:xfrm>
        <a:graphic>
          <a:graphicData uri="http://schemas.openxmlformats.org/presentationml/2006/ole">
            <mc:AlternateContent xmlns:mc="http://schemas.openxmlformats.org/markup-compatibility/2006">
              <mc:Choice xmlns:v="urn:schemas-microsoft-com:vml" Requires="v">
                <p:oleObj name="Equation" r:id="rId2" imgW="800447" imgH="215994" progId="Equation.DSMT4">
                  <p:embed/>
                </p:oleObj>
              </mc:Choice>
              <mc:Fallback>
                <p:oleObj name="Equation" r:id="rId2" imgW="800447" imgH="215994"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301208"/>
                        <a:ext cx="1872208" cy="373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Rectangle 6"/>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cxnSp>
        <p:nvCxnSpPr>
          <p:cNvPr id="12" name="11 - Ευθύγραμμο βέλος σύνδεσης"/>
          <p:cNvCxnSpPr/>
          <p:nvPr/>
        </p:nvCxnSpPr>
        <p:spPr>
          <a:xfrm flipV="1">
            <a:off x="1187624" y="1772816"/>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 Έλλειψη"/>
          <p:cNvSpPr/>
          <p:nvPr/>
        </p:nvSpPr>
        <p:spPr>
          <a:xfrm>
            <a:off x="4139952" y="2348880"/>
            <a:ext cx="3816424" cy="1268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400" b="1" spc="50" dirty="0">
                <a:ln w="11430"/>
                <a:gradFill>
                  <a:gsLst>
                    <a:gs pos="25000">
                      <a:schemeClr val="accent2">
                        <a:satMod val="155000"/>
                      </a:schemeClr>
                    </a:gs>
                    <a:gs pos="100000">
                      <a:schemeClr val="accent2">
                        <a:shade val="45000"/>
                        <a:satMod val="165000"/>
                      </a:schemeClr>
                    </a:gs>
                  </a:gsLst>
                  <a:lin ang="5400000"/>
                </a:gradFill>
              </a:rPr>
              <a:t>Ασαφές σύνολο</a:t>
            </a:r>
          </a:p>
          <a:p>
            <a:pPr algn="ctr"/>
            <a:r>
              <a:rPr lang="el-GR" sz="2400" b="1" spc="50" dirty="0">
                <a:ln w="11430"/>
                <a:gradFill>
                  <a:gsLst>
                    <a:gs pos="25000">
                      <a:schemeClr val="accent2">
                        <a:satMod val="155000"/>
                      </a:schemeClr>
                    </a:gs>
                    <a:gs pos="100000">
                      <a:schemeClr val="accent2">
                        <a:shade val="45000"/>
                        <a:satMod val="165000"/>
                      </a:schemeClr>
                    </a:gs>
                  </a:gsLst>
                  <a:lin ang="5400000"/>
                </a:gradFill>
              </a:rPr>
              <a:t>(</a:t>
            </a:r>
            <a:r>
              <a:rPr lang="en-US" sz="2400" b="1" spc="50" dirty="0">
                <a:ln w="11430"/>
                <a:gradFill>
                  <a:gsLst>
                    <a:gs pos="25000">
                      <a:schemeClr val="accent2">
                        <a:satMod val="155000"/>
                      </a:schemeClr>
                    </a:gs>
                    <a:gs pos="100000">
                      <a:schemeClr val="accent2">
                        <a:shade val="45000"/>
                        <a:satMod val="165000"/>
                      </a:schemeClr>
                    </a:gs>
                  </a:gsLst>
                  <a:lin ang="5400000"/>
                </a:gradFill>
              </a:rPr>
              <a:t>fuzzy set)</a:t>
            </a:r>
            <a:endParaRPr lang="el-GR" sz="24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17" name="16 - TextBox"/>
          <p:cNvSpPr txBox="1"/>
          <p:nvPr/>
        </p:nvSpPr>
        <p:spPr>
          <a:xfrm>
            <a:off x="899592" y="4437112"/>
            <a:ext cx="576064" cy="369332"/>
          </a:xfrm>
          <a:prstGeom prst="rect">
            <a:avLst/>
          </a:prstGeom>
          <a:noFill/>
        </p:spPr>
        <p:txBody>
          <a:bodyPr wrap="square" rtlCol="0">
            <a:spAutoFit/>
          </a:bodyPr>
          <a:lstStyle/>
          <a:p>
            <a:r>
              <a:rPr lang="en-US" dirty="0"/>
              <a:t>0</a:t>
            </a:r>
            <a:endParaRPr lang="el-GR" dirty="0"/>
          </a:p>
        </p:txBody>
      </p:sp>
      <p:sp>
        <p:nvSpPr>
          <p:cNvPr id="35" name="34 - TextBox"/>
          <p:cNvSpPr txBox="1"/>
          <p:nvPr/>
        </p:nvSpPr>
        <p:spPr>
          <a:xfrm>
            <a:off x="8244408" y="1772816"/>
            <a:ext cx="576064" cy="430887"/>
          </a:xfrm>
          <a:prstGeom prst="rect">
            <a:avLst/>
          </a:prstGeom>
          <a:noFill/>
        </p:spPr>
        <p:txBody>
          <a:bodyPr wrap="square" rtlCol="0">
            <a:spAutoFit/>
          </a:bodyPr>
          <a:lstStyle/>
          <a:p>
            <a:r>
              <a:rPr lang="en-US" sz="2200" dirty="0"/>
              <a:t>x</a:t>
            </a:r>
            <a:endParaRPr lang="el-GR" sz="2200" dirty="0"/>
          </a:p>
        </p:txBody>
      </p:sp>
      <p:sp>
        <p:nvSpPr>
          <p:cNvPr id="41" name="40 - TextBox"/>
          <p:cNvSpPr txBox="1"/>
          <p:nvPr/>
        </p:nvSpPr>
        <p:spPr>
          <a:xfrm>
            <a:off x="6372200" y="1916832"/>
            <a:ext cx="504056" cy="307777"/>
          </a:xfrm>
          <a:prstGeom prst="rect">
            <a:avLst/>
          </a:prstGeom>
          <a:noFill/>
        </p:spPr>
        <p:txBody>
          <a:bodyPr wrap="square" rtlCol="0">
            <a:spAutoFit/>
          </a:bodyPr>
          <a:lstStyle/>
          <a:p>
            <a:r>
              <a:rPr lang="el-GR" sz="1400" dirty="0">
                <a:latin typeface="Times New Roman" pitchFamily="18" charset="0"/>
                <a:cs typeface="Times New Roman" pitchFamily="18" charset="0"/>
              </a:rPr>
              <a:t>190</a:t>
            </a:r>
          </a:p>
        </p:txBody>
      </p:sp>
      <p:sp>
        <p:nvSpPr>
          <p:cNvPr id="42" name="41 - TextBox"/>
          <p:cNvSpPr txBox="1"/>
          <p:nvPr/>
        </p:nvSpPr>
        <p:spPr>
          <a:xfrm>
            <a:off x="7452320" y="1916832"/>
            <a:ext cx="504056" cy="307777"/>
          </a:xfrm>
          <a:prstGeom prst="rect">
            <a:avLst/>
          </a:prstGeom>
          <a:noFill/>
        </p:spPr>
        <p:txBody>
          <a:bodyPr wrap="square" rtlCol="0">
            <a:spAutoFit/>
          </a:bodyPr>
          <a:lstStyle/>
          <a:p>
            <a:r>
              <a:rPr lang="el-GR" sz="1400" dirty="0">
                <a:latin typeface="Times New Roman" pitchFamily="18" charset="0"/>
                <a:cs typeface="Times New Roman" pitchFamily="18" charset="0"/>
              </a:rPr>
              <a:t>220</a:t>
            </a:r>
          </a:p>
        </p:txBody>
      </p:sp>
      <p:grpSp>
        <p:nvGrpSpPr>
          <p:cNvPr id="2" name="68 - Ομάδα"/>
          <p:cNvGrpSpPr/>
          <p:nvPr/>
        </p:nvGrpSpPr>
        <p:grpSpPr>
          <a:xfrm>
            <a:off x="5508104" y="72008"/>
            <a:ext cx="3024336" cy="2070140"/>
            <a:chOff x="5508104" y="72008"/>
            <a:chExt cx="3024336" cy="2070140"/>
          </a:xfrm>
        </p:grpSpPr>
        <p:cxnSp>
          <p:nvCxnSpPr>
            <p:cNvPr id="24" name="23 - Ευθύγραμμο βέλος σύνδεσης"/>
            <p:cNvCxnSpPr/>
            <p:nvPr/>
          </p:nvCxnSpPr>
          <p:spPr>
            <a:xfrm flipV="1">
              <a:off x="5868144" y="72008"/>
              <a:ext cx="0" cy="1988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5508104" y="1844824"/>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5580112" y="360040"/>
              <a:ext cx="504056" cy="369332"/>
            </a:xfrm>
            <a:prstGeom prst="rect">
              <a:avLst/>
            </a:prstGeom>
            <a:noFill/>
          </p:spPr>
          <p:txBody>
            <a:bodyPr wrap="square" rtlCol="0">
              <a:spAutoFit/>
            </a:bodyPr>
            <a:lstStyle/>
            <a:p>
              <a:r>
                <a:rPr lang="en-US" dirty="0"/>
                <a:t>1</a:t>
              </a:r>
              <a:endParaRPr lang="el-GR" dirty="0"/>
            </a:p>
          </p:txBody>
        </p:sp>
        <p:cxnSp>
          <p:nvCxnSpPr>
            <p:cNvPr id="28" name="27 - Ευθεία γραμμή σύνδεσης"/>
            <p:cNvCxnSpPr/>
            <p:nvPr/>
          </p:nvCxnSpPr>
          <p:spPr>
            <a:xfrm>
              <a:off x="5796136" y="548680"/>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33 - TextBox"/>
            <p:cNvSpPr txBox="1"/>
            <p:nvPr/>
          </p:nvSpPr>
          <p:spPr>
            <a:xfrm>
              <a:off x="5580112" y="1772816"/>
              <a:ext cx="576064" cy="369332"/>
            </a:xfrm>
            <a:prstGeom prst="rect">
              <a:avLst/>
            </a:prstGeom>
            <a:noFill/>
          </p:spPr>
          <p:txBody>
            <a:bodyPr wrap="square" rtlCol="0">
              <a:spAutoFit/>
            </a:bodyPr>
            <a:lstStyle/>
            <a:p>
              <a:r>
                <a:rPr lang="en-US" dirty="0"/>
                <a:t>0</a:t>
              </a:r>
              <a:endParaRPr lang="el-GR" dirty="0"/>
            </a:p>
          </p:txBody>
        </p:sp>
        <p:cxnSp>
          <p:nvCxnSpPr>
            <p:cNvPr id="37" name="36 - Ευθεία γραμμή σύνδεσης"/>
            <p:cNvCxnSpPr/>
            <p:nvPr/>
          </p:nvCxnSpPr>
          <p:spPr>
            <a:xfrm>
              <a:off x="6588224" y="17728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a:off x="7668344" y="17728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 Ευθεία γραμμή σύνδεσης"/>
            <p:cNvCxnSpPr/>
            <p:nvPr/>
          </p:nvCxnSpPr>
          <p:spPr>
            <a:xfrm>
              <a:off x="5868144" y="184482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6588224" y="548680"/>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p:nvPr/>
          </p:nvCxnSpPr>
          <p:spPr>
            <a:xfrm>
              <a:off x="6588224" y="548680"/>
              <a:ext cx="0" cy="12961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a:off x="7668344" y="548680"/>
              <a:ext cx="0" cy="12961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2" name="51 - Έλλειψη"/>
          <p:cNvSpPr/>
          <p:nvPr/>
        </p:nvSpPr>
        <p:spPr>
          <a:xfrm>
            <a:off x="251520" y="188640"/>
            <a:ext cx="4752528" cy="1296144"/>
          </a:xfrm>
          <a:prstGeom prst="ellips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400" b="1" spc="50" dirty="0">
                <a:ln w="11430"/>
                <a:solidFill>
                  <a:schemeClr val="tx1">
                    <a:lumMod val="95000"/>
                    <a:lumOff val="5000"/>
                  </a:schemeClr>
                </a:solidFill>
              </a:rPr>
              <a:t>Κλασσικό σύνολο</a:t>
            </a:r>
          </a:p>
          <a:p>
            <a:pPr algn="ctr"/>
            <a:r>
              <a:rPr lang="el-GR" sz="2400" b="1" spc="50" dirty="0">
                <a:ln w="11430"/>
                <a:solidFill>
                  <a:schemeClr val="tx1">
                    <a:lumMod val="95000"/>
                    <a:lumOff val="5000"/>
                  </a:schemeClr>
                </a:solidFill>
              </a:rPr>
              <a:t>(</a:t>
            </a:r>
            <a:r>
              <a:rPr lang="en-US" sz="2400" b="1" spc="50" dirty="0">
                <a:ln w="11430"/>
                <a:solidFill>
                  <a:schemeClr val="tx1">
                    <a:lumMod val="95000"/>
                    <a:lumOff val="5000"/>
                  </a:schemeClr>
                </a:solidFill>
              </a:rPr>
              <a:t>crisp set)</a:t>
            </a:r>
            <a:endParaRPr lang="el-GR" sz="2400" b="1" spc="50" dirty="0">
              <a:ln w="11430"/>
              <a:solidFill>
                <a:schemeClr val="tx1">
                  <a:lumMod val="95000"/>
                  <a:lumOff val="5000"/>
                </a:schemeClr>
              </a:solidFill>
            </a:endParaRPr>
          </a:p>
          <a:p>
            <a:pPr algn="ctr"/>
            <a:r>
              <a:rPr lang="el-GR" sz="2400" b="1" spc="50" dirty="0" err="1">
                <a:ln w="11430"/>
                <a:solidFill>
                  <a:schemeClr val="tx1">
                    <a:lumMod val="95000"/>
                    <a:lumOff val="5000"/>
                  </a:schemeClr>
                </a:solidFill>
              </a:rPr>
              <a:t>π.χ</a:t>
            </a:r>
            <a:r>
              <a:rPr lang="el-GR" sz="2400" b="1" spc="50" dirty="0">
                <a:ln w="11430"/>
                <a:solidFill>
                  <a:schemeClr val="tx1">
                    <a:lumMod val="95000"/>
                    <a:lumOff val="5000"/>
                  </a:schemeClr>
                </a:solidFill>
              </a:rPr>
              <a:t> ψηλοί άνθρωποι</a:t>
            </a:r>
          </a:p>
        </p:txBody>
      </p:sp>
      <p:grpSp>
        <p:nvGrpSpPr>
          <p:cNvPr id="3" name="67 - Ομάδα"/>
          <p:cNvGrpSpPr/>
          <p:nvPr/>
        </p:nvGrpSpPr>
        <p:grpSpPr>
          <a:xfrm>
            <a:off x="179512" y="1628800"/>
            <a:ext cx="6336704" cy="3125961"/>
            <a:chOff x="179512" y="1628800"/>
            <a:chExt cx="6336704" cy="3125961"/>
          </a:xfrm>
        </p:grpSpPr>
        <p:cxnSp>
          <p:nvCxnSpPr>
            <p:cNvPr id="16" name="15 - Ευθύγραμμο βέλος σύνδεσης"/>
            <p:cNvCxnSpPr/>
            <p:nvPr/>
          </p:nvCxnSpPr>
          <p:spPr>
            <a:xfrm flipV="1">
              <a:off x="179512" y="4365104"/>
              <a:ext cx="61206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 Ελεύθερη σχεδίαση"/>
            <p:cNvSpPr/>
            <p:nvPr/>
          </p:nvSpPr>
          <p:spPr>
            <a:xfrm>
              <a:off x="683568" y="2564904"/>
              <a:ext cx="4441372" cy="1657048"/>
            </a:xfrm>
            <a:custGeom>
              <a:avLst/>
              <a:gdLst>
                <a:gd name="connsiteX0" fmla="*/ 0 w 4441372"/>
                <a:gd name="connsiteY0" fmla="*/ 1608667 h 1657048"/>
                <a:gd name="connsiteX1" fmla="*/ 1277258 w 4441372"/>
                <a:gd name="connsiteY1" fmla="*/ 1231296 h 1657048"/>
                <a:gd name="connsiteX2" fmla="*/ 1886858 w 4441372"/>
                <a:gd name="connsiteY2" fmla="*/ 157238 h 1657048"/>
                <a:gd name="connsiteX3" fmla="*/ 2685143 w 4441372"/>
                <a:gd name="connsiteY3" fmla="*/ 287867 h 1657048"/>
                <a:gd name="connsiteX4" fmla="*/ 3381829 w 4441372"/>
                <a:gd name="connsiteY4" fmla="*/ 1434496 h 1657048"/>
                <a:gd name="connsiteX5" fmla="*/ 4441372 w 4441372"/>
                <a:gd name="connsiteY5" fmla="*/ 1623181 h 165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1372" h="1657048">
                  <a:moveTo>
                    <a:pt x="0" y="1608667"/>
                  </a:moveTo>
                  <a:cubicBezTo>
                    <a:pt x="481391" y="1540934"/>
                    <a:pt x="962782" y="1473201"/>
                    <a:pt x="1277258" y="1231296"/>
                  </a:cubicBezTo>
                  <a:cubicBezTo>
                    <a:pt x="1591734" y="989391"/>
                    <a:pt x="1652211" y="314476"/>
                    <a:pt x="1886858" y="157238"/>
                  </a:cubicBezTo>
                  <a:cubicBezTo>
                    <a:pt x="2121505" y="0"/>
                    <a:pt x="2435981" y="74991"/>
                    <a:pt x="2685143" y="287867"/>
                  </a:cubicBezTo>
                  <a:cubicBezTo>
                    <a:pt x="2934305" y="500743"/>
                    <a:pt x="3089124" y="1211944"/>
                    <a:pt x="3381829" y="1434496"/>
                  </a:cubicBezTo>
                  <a:cubicBezTo>
                    <a:pt x="3674534" y="1657048"/>
                    <a:pt x="4243010" y="1591733"/>
                    <a:pt x="4441372" y="162318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14 - TextBox"/>
            <p:cNvSpPr txBox="1"/>
            <p:nvPr/>
          </p:nvSpPr>
          <p:spPr>
            <a:xfrm>
              <a:off x="5940152" y="4293096"/>
              <a:ext cx="576064" cy="461665"/>
            </a:xfrm>
            <a:prstGeom prst="rect">
              <a:avLst/>
            </a:prstGeom>
            <a:noFill/>
          </p:spPr>
          <p:txBody>
            <a:bodyPr wrap="square" rtlCol="0">
              <a:spAutoFit/>
            </a:bodyPr>
            <a:lstStyle/>
            <a:p>
              <a:r>
                <a:rPr lang="en-US" sz="2400" dirty="0">
                  <a:latin typeface="Times New Roman" pitchFamily="18" charset="0"/>
                  <a:cs typeface="Times New Roman" pitchFamily="18" charset="0"/>
                </a:rPr>
                <a:t>x</a:t>
              </a:r>
              <a:endParaRPr lang="el-GR" sz="2400" dirty="0">
                <a:latin typeface="Times New Roman" pitchFamily="18" charset="0"/>
                <a:cs typeface="Times New Roman" pitchFamily="18" charset="0"/>
              </a:endParaRPr>
            </a:p>
          </p:txBody>
        </p:sp>
        <p:sp>
          <p:nvSpPr>
            <p:cNvPr id="53" name="52 - Ορθογώνιο"/>
            <p:cNvSpPr/>
            <p:nvPr/>
          </p:nvSpPr>
          <p:spPr>
            <a:xfrm>
              <a:off x="467544" y="1628800"/>
              <a:ext cx="864096" cy="400110"/>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grpSp>
          <p:nvGrpSpPr>
            <p:cNvPr id="4" name="66 - Ομάδα"/>
            <p:cNvGrpSpPr/>
            <p:nvPr/>
          </p:nvGrpSpPr>
          <p:grpSpPr>
            <a:xfrm>
              <a:off x="683568" y="2060848"/>
              <a:ext cx="3312368" cy="2570802"/>
              <a:chOff x="683568" y="2060848"/>
              <a:chExt cx="3312368" cy="2570802"/>
            </a:xfrm>
          </p:grpSpPr>
          <p:sp>
            <p:nvSpPr>
              <p:cNvPr id="27" name="26 - TextBox"/>
              <p:cNvSpPr txBox="1"/>
              <p:nvPr/>
            </p:nvSpPr>
            <p:spPr>
              <a:xfrm>
                <a:off x="899592" y="2060848"/>
                <a:ext cx="504056" cy="369332"/>
              </a:xfrm>
              <a:prstGeom prst="rect">
                <a:avLst/>
              </a:prstGeom>
              <a:noFill/>
            </p:spPr>
            <p:txBody>
              <a:bodyPr wrap="square" rtlCol="0">
                <a:spAutoFit/>
              </a:bodyPr>
              <a:lstStyle/>
              <a:p>
                <a:r>
                  <a:rPr lang="en-US" dirty="0"/>
                  <a:t>1</a:t>
                </a:r>
                <a:endParaRPr lang="el-GR" dirty="0"/>
              </a:p>
            </p:txBody>
          </p:sp>
          <p:cxnSp>
            <p:nvCxnSpPr>
              <p:cNvPr id="30" name="29 - Ευθεία γραμμή σύνδεσης"/>
              <p:cNvCxnSpPr/>
              <p:nvPr/>
            </p:nvCxnSpPr>
            <p:spPr>
              <a:xfrm>
                <a:off x="1115616" y="2276872"/>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3419872" y="2060848"/>
                <a:ext cx="576064" cy="430887"/>
              </a:xfrm>
              <a:prstGeom prst="rect">
                <a:avLst/>
              </a:prstGeom>
              <a:noFill/>
            </p:spPr>
            <p:txBody>
              <a:bodyPr wrap="square" rtlCol="0">
                <a:spAutoFit/>
              </a:bodyPr>
              <a:lstStyle/>
              <a:p>
                <a:r>
                  <a:rPr lang="en-US" sz="2200" dirty="0">
                    <a:latin typeface="Times New Roman" pitchFamily="18" charset="0"/>
                    <a:cs typeface="Times New Roman" pitchFamily="18" charset="0"/>
                  </a:rPr>
                  <a:t>A</a:t>
                </a:r>
                <a:endParaRPr lang="el-GR" sz="2200" dirty="0">
                  <a:latin typeface="Times New Roman" pitchFamily="18" charset="0"/>
                  <a:cs typeface="Times New Roman" pitchFamily="18" charset="0"/>
                </a:endParaRPr>
              </a:p>
            </p:txBody>
          </p:sp>
          <p:cxnSp>
            <p:nvCxnSpPr>
              <p:cNvPr id="23" name="22 - Ευθύγραμμο βέλος σύνδεσης"/>
              <p:cNvCxnSpPr/>
              <p:nvPr/>
            </p:nvCxnSpPr>
            <p:spPr>
              <a:xfrm flipH="1">
                <a:off x="3419872" y="2420888"/>
                <a:ext cx="14401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p:nvPr/>
            </p:nvCxnSpPr>
            <p:spPr>
              <a:xfrm flipH="1">
                <a:off x="1187624" y="3140968"/>
                <a:ext cx="115212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flipV="1">
                <a:off x="2339752" y="3140968"/>
                <a:ext cx="0" cy="129614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59 - TextBox"/>
              <p:cNvSpPr txBox="1"/>
              <p:nvPr/>
            </p:nvSpPr>
            <p:spPr>
              <a:xfrm>
                <a:off x="2195736" y="4293096"/>
                <a:ext cx="576064" cy="338554"/>
              </a:xfrm>
              <a:prstGeom prst="rect">
                <a:avLst/>
              </a:prstGeom>
              <a:noFill/>
            </p:spPr>
            <p:txBody>
              <a:bodyPr wrap="square" rtlCol="0">
                <a:spAutoFit/>
              </a:bodyPr>
              <a:lstStyle/>
              <a:p>
                <a:r>
                  <a:rPr lang="en-US" sz="1600" dirty="0">
                    <a:latin typeface="Times New Roman" pitchFamily="18" charset="0"/>
                    <a:cs typeface="Times New Roman" pitchFamily="18" charset="0"/>
                  </a:rPr>
                  <a:t>x</a:t>
                </a:r>
                <a:endParaRPr lang="el-GR" sz="1600" dirty="0">
                  <a:latin typeface="Times New Roman" pitchFamily="18" charset="0"/>
                  <a:cs typeface="Times New Roman" pitchFamily="18" charset="0"/>
                </a:endParaRPr>
              </a:p>
            </p:txBody>
          </p:sp>
          <p:sp>
            <p:nvSpPr>
              <p:cNvPr id="61" name="60 - TextBox"/>
              <p:cNvSpPr txBox="1"/>
              <p:nvPr/>
            </p:nvSpPr>
            <p:spPr>
              <a:xfrm>
                <a:off x="683568" y="2924944"/>
                <a:ext cx="504056" cy="369332"/>
              </a:xfrm>
              <a:prstGeom prst="rect">
                <a:avLst/>
              </a:prstGeom>
              <a:noFill/>
            </p:spPr>
            <p:txBody>
              <a:bodyPr wrap="square" rtlCol="0">
                <a:spAutoFit/>
              </a:bodyPr>
              <a:lstStyle/>
              <a:p>
                <a:r>
                  <a:rPr lang="en-US" dirty="0"/>
                  <a:t>0.6</a:t>
                </a:r>
                <a:endParaRPr lang="el-GR" dirty="0"/>
              </a:p>
            </p:txBody>
          </p:sp>
          <p:cxnSp>
            <p:nvCxnSpPr>
              <p:cNvPr id="62" name="61 - Ευθεία γραμμή σύνδεσης"/>
              <p:cNvCxnSpPr/>
              <p:nvPr/>
            </p:nvCxnSpPr>
            <p:spPr>
              <a:xfrm>
                <a:off x="1403648" y="3573016"/>
                <a:ext cx="144016" cy="0"/>
              </a:xfrm>
              <a:prstGeom prst="line">
                <a:avLst/>
              </a:prstGeom>
            </p:spPr>
            <p:style>
              <a:lnRef idx="1">
                <a:schemeClr val="accent1"/>
              </a:lnRef>
              <a:fillRef idx="0">
                <a:schemeClr val="accent1"/>
              </a:fillRef>
              <a:effectRef idx="0">
                <a:schemeClr val="accent1"/>
              </a:effectRef>
              <a:fontRef idx="minor">
                <a:schemeClr val="tx1"/>
              </a:fontRef>
            </p:style>
          </p:cxnSp>
        </p:grpSp>
      </p:grpSp>
      <p:graphicFrame>
        <p:nvGraphicFramePr>
          <p:cNvPr id="14340" name="Object 4"/>
          <p:cNvGraphicFramePr>
            <a:graphicFrameLocks noChangeAspect="1"/>
          </p:cNvGraphicFramePr>
          <p:nvPr/>
        </p:nvGraphicFramePr>
        <p:xfrm>
          <a:off x="5868144" y="6237312"/>
          <a:ext cx="2664296" cy="432048"/>
        </p:xfrm>
        <a:graphic>
          <a:graphicData uri="http://schemas.openxmlformats.org/presentationml/2006/ole">
            <mc:AlternateContent xmlns:mc="http://schemas.openxmlformats.org/markup-compatibility/2006">
              <mc:Choice xmlns:v="urn:schemas-microsoft-com:vml" Requires="v">
                <p:oleObj name="Equation" r:id="rId4" imgW="1257300" imgH="215900" progId="Equation.DSMT4">
                  <p:embed/>
                </p:oleObj>
              </mc:Choice>
              <mc:Fallback>
                <p:oleObj name="Equation" r:id="rId4" imgW="1257300" imgH="2159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237312"/>
                        <a:ext cx="2664296"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62 - Ορθογώνιο"/>
          <p:cNvSpPr/>
          <p:nvPr/>
        </p:nvSpPr>
        <p:spPr>
          <a:xfrm>
            <a:off x="0" y="5877272"/>
            <a:ext cx="9144000" cy="769441"/>
          </a:xfrm>
          <a:prstGeom prst="rect">
            <a:avLst/>
          </a:prstGeom>
        </p:spPr>
        <p:txBody>
          <a:bodyPr wrap="square">
            <a:spAutoFit/>
          </a:bodyPr>
          <a:lstStyle/>
          <a:p>
            <a:r>
              <a:rPr lang="el-GR" sz="2200" dirty="0" err="1">
                <a:latin typeface="Times New Roman" pitchFamily="18" charset="0"/>
                <a:cs typeface="Times New Roman" pitchFamily="18" charset="0"/>
              </a:rPr>
              <a:t>μ</a:t>
            </a:r>
            <a:r>
              <a:rPr lang="el-GR" sz="2200" baseline="-25000" dirty="0" err="1">
                <a:latin typeface="Times New Roman" pitchFamily="18" charset="0"/>
                <a:cs typeface="Times New Roman" pitchFamily="18" charset="0"/>
              </a:rPr>
              <a:t>Α</a:t>
            </a:r>
            <a:r>
              <a:rPr lang="el-GR" sz="2200" dirty="0">
                <a:latin typeface="Times New Roman" pitchFamily="18" charset="0"/>
                <a:cs typeface="Times New Roman" pitchFamily="18" charset="0"/>
              </a:rPr>
              <a:t>(x) η συνάρτηση συμμετοχής  δείχνει σε ποιο βαθμό ένα στοιχείο του γενικού συνόλου Χ ανήκει στο ασαφές σύνολο Α.</a:t>
            </a:r>
          </a:p>
        </p:txBody>
      </p:sp>
      <p:sp>
        <p:nvSpPr>
          <p:cNvPr id="64" name="63 - Δεξιό βέλος"/>
          <p:cNvSpPr/>
          <p:nvPr/>
        </p:nvSpPr>
        <p:spPr>
          <a:xfrm>
            <a:off x="4860032" y="764704"/>
            <a:ext cx="864096" cy="2880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65 - Ορθογώνιο"/>
          <p:cNvSpPr/>
          <p:nvPr/>
        </p:nvSpPr>
        <p:spPr>
          <a:xfrm>
            <a:off x="5220072" y="0"/>
            <a:ext cx="864096" cy="369332"/>
          </a:xfrm>
          <a:prstGeom prst="rect">
            <a:avLst/>
          </a:prstGeom>
        </p:spPr>
        <p:txBody>
          <a:bodyPr wrap="square">
            <a:spAutoFit/>
          </a:bodyPr>
          <a:lstStyle/>
          <a:p>
            <a:r>
              <a:rPr lang="el-GR" dirty="0" err="1">
                <a:latin typeface="Times New Roman" pitchFamily="18" charset="0"/>
                <a:cs typeface="Times New Roman" pitchFamily="18" charset="0"/>
              </a:rPr>
              <a:t>χ</a:t>
            </a:r>
            <a:r>
              <a:rPr lang="el-GR" baseline="-25000" dirty="0" err="1">
                <a:latin typeface="Times New Roman" pitchFamily="18" charset="0"/>
                <a:cs typeface="Times New Roman" pitchFamily="18" charset="0"/>
              </a:rPr>
              <a:t>Α</a:t>
            </a:r>
            <a:r>
              <a:rPr lang="el-GR" dirty="0">
                <a:latin typeface="Times New Roman" pitchFamily="18" charset="0"/>
                <a:cs typeface="Times New Roman" pitchFamily="18" charset="0"/>
              </a:rPr>
              <a:t>(x)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2946" name="Picture 2"/>
          <p:cNvPicPr>
            <a:picLocks noGrp="1" noChangeAspect="1" noChangeArrowheads="1"/>
          </p:cNvPicPr>
          <p:nvPr>
            <p:ph idx="1"/>
          </p:nvPr>
        </p:nvPicPr>
        <p:blipFill>
          <a:blip r:embed="rId2" cstate="print"/>
          <a:srcRect/>
          <a:stretch>
            <a:fillRect/>
          </a:stretch>
        </p:blipFill>
        <p:spPr bwMode="auto">
          <a:xfrm>
            <a:off x="268150" y="620688"/>
            <a:ext cx="7110550" cy="535704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3970" name="Picture 2"/>
          <p:cNvPicPr>
            <a:picLocks noGrp="1" noChangeAspect="1" noChangeArrowheads="1"/>
          </p:cNvPicPr>
          <p:nvPr>
            <p:ph idx="1"/>
          </p:nvPr>
        </p:nvPicPr>
        <p:blipFill>
          <a:blip r:embed="rId2" cstate="print"/>
          <a:srcRect/>
          <a:stretch>
            <a:fillRect/>
          </a:stretch>
        </p:blipFill>
        <p:spPr bwMode="auto">
          <a:xfrm>
            <a:off x="395536" y="1844824"/>
            <a:ext cx="8043580" cy="321100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effectLst>
                  <a:outerShdw blurRad="38100" dist="38100" dir="2700000" algn="tl">
                    <a:srgbClr val="000000">
                      <a:alpha val="43137"/>
                    </a:srgbClr>
                  </a:outerShdw>
                </a:effectLst>
              </a:rPr>
              <a:t>Συνάρτηση συμμετοχής</a:t>
            </a:r>
          </a:p>
        </p:txBody>
      </p:sp>
      <p:sp>
        <p:nvSpPr>
          <p:cNvPr id="3" name="2 - Θέση περιεχομένου"/>
          <p:cNvSpPr>
            <a:spLocks noGrp="1"/>
          </p:cNvSpPr>
          <p:nvPr>
            <p:ph idx="1"/>
          </p:nvPr>
        </p:nvSpPr>
        <p:spPr/>
        <p:txBody>
          <a:bodyPr>
            <a:normAutofit fontScale="92500" lnSpcReduction="20000"/>
          </a:bodyPr>
          <a:lstStyle/>
          <a:p>
            <a:pPr>
              <a:buNone/>
            </a:pPr>
            <a:r>
              <a:rPr lang="el-GR" dirty="0"/>
              <a:t>Όταν υπάρχει μία πληροφορία, π.χ. για κεντρική τιμή, αλλά όχι τόση πληροφορία ώστε να χρησιμοποιηθεί μία </a:t>
            </a:r>
            <a:r>
              <a:rPr lang="el-GR" b="1" dirty="0">
                <a:effectLst>
                  <a:outerShdw blurRad="38100" dist="38100" dir="2700000" algn="tl">
                    <a:srgbClr val="000000">
                      <a:alpha val="43137"/>
                    </a:srgbClr>
                  </a:outerShdw>
                </a:effectLst>
              </a:rPr>
              <a:t>κατανομή πιθανοτήτων </a:t>
            </a:r>
            <a:r>
              <a:rPr lang="el-GR" b="1" dirty="0" err="1">
                <a:effectLst>
                  <a:outerShdw blurRad="38100" dist="38100" dir="2700000" algn="tl">
                    <a:srgbClr val="000000">
                      <a:alpha val="43137"/>
                    </a:srgbClr>
                  </a:outerShdw>
                </a:effectLst>
              </a:rPr>
              <a:t>βλπ</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Ελεγχος</a:t>
            </a:r>
            <a:r>
              <a:rPr lang="el-GR" b="1" dirty="0">
                <a:effectLst>
                  <a:outerShdw blurRad="38100" dist="38100" dir="2700000" algn="tl">
                    <a:srgbClr val="000000">
                      <a:alpha val="43137"/>
                    </a:srgbClr>
                  </a:outerShdw>
                </a:effectLst>
              </a:rPr>
              <a:t> προσαρμογής με δείγμα)</a:t>
            </a:r>
          </a:p>
          <a:p>
            <a:r>
              <a:rPr lang="el-GR" dirty="0"/>
              <a:t>Συνάρτηση συμμετοχής από </a:t>
            </a:r>
            <a:r>
              <a:rPr lang="el-GR" b="1" dirty="0">
                <a:solidFill>
                  <a:srgbClr val="FF0000"/>
                </a:solidFill>
              </a:rPr>
              <a:t>βελτιστοποίηση</a:t>
            </a:r>
          </a:p>
          <a:p>
            <a:r>
              <a:rPr lang="el-GR" dirty="0"/>
              <a:t>Συνάρτηση συμμετοχής από μία </a:t>
            </a:r>
            <a:r>
              <a:rPr lang="en-US" b="1" dirty="0">
                <a:solidFill>
                  <a:srgbClr val="FF0000"/>
                </a:solidFill>
                <a:effectLst>
                  <a:outerShdw blurRad="38100" dist="38100" dir="2700000" algn="tl">
                    <a:srgbClr val="000000">
                      <a:alpha val="43137"/>
                    </a:srgbClr>
                  </a:outerShdw>
                </a:effectLst>
              </a:rPr>
              <a:t>a-priori </a:t>
            </a:r>
            <a:r>
              <a:rPr lang="el-GR" b="1" dirty="0">
                <a:solidFill>
                  <a:srgbClr val="FF0000"/>
                </a:solidFill>
                <a:effectLst>
                  <a:outerShdw blurRad="38100" dist="38100" dir="2700000" algn="tl">
                    <a:srgbClr val="000000">
                      <a:alpha val="43137"/>
                    </a:srgbClr>
                  </a:outerShdw>
                </a:effectLst>
              </a:rPr>
              <a:t>πληροφορία</a:t>
            </a:r>
            <a:r>
              <a:rPr lang="el-GR" dirty="0"/>
              <a:t>, π.χ. ύψος πίεσης στους κόμβους από κανονισμούς</a:t>
            </a:r>
          </a:p>
          <a:p>
            <a:r>
              <a:rPr lang="el-GR" dirty="0"/>
              <a:t>Συνάρτηση συμμετοχής από μία </a:t>
            </a:r>
            <a:r>
              <a:rPr lang="el-GR" b="1" dirty="0">
                <a:solidFill>
                  <a:srgbClr val="0070C0"/>
                </a:solidFill>
              </a:rPr>
              <a:t>αλληλεπιδραστική  διαδικασία </a:t>
            </a:r>
            <a:r>
              <a:rPr lang="el-GR" dirty="0"/>
              <a:t>σε </a:t>
            </a:r>
            <a:r>
              <a:rPr lang="el-GR" i="1" dirty="0" err="1"/>
              <a:t>πολυκριτηρικά</a:t>
            </a:r>
            <a:r>
              <a:rPr lang="el-GR" i="1" dirty="0"/>
              <a:t> προβλήματα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Οι τρεις θεμελιώδεις Πράξεις των ασαφών συνόλων </a:t>
            </a:r>
            <a:br>
              <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p:txBody>
          <a:bodyPr>
            <a:normAutofit lnSpcReduction="10000"/>
          </a:bodyPr>
          <a:lstStyle/>
          <a:p>
            <a:pPr hangingPunct="0"/>
            <a:r>
              <a:rPr lang="el-GR" dirty="0"/>
              <a:t>Όπως και στα κλασσικά σύνολα ομοίως και στα ασαφή σύνολα ορίζονται οι τρεις θεμελιώδεις πράξεις των κλασσικών συνόλων: άρνηση, τομή και ένωση. Οι πράξεις αυτές στα ασαφή σύνολα γενικεύονται για διάφορες οικογένειες άρνησης, τομής και συμπληρώματος που μπορούν να υιοθετηθούν σε κάθε περίπτωση. Οι θεμελιώδεις πράξεις των ασαφών συνόλων ορίζονται αξιωματικά.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Ασαφές συμπλήρωμα</a:t>
            </a:r>
          </a:p>
        </p:txBody>
      </p:sp>
      <p:pic>
        <p:nvPicPr>
          <p:cNvPr id="28674" name="Picture 2"/>
          <p:cNvPicPr>
            <a:picLocks noGrp="1" noChangeAspect="1" noChangeArrowheads="1"/>
          </p:cNvPicPr>
          <p:nvPr>
            <p:ph idx="1"/>
          </p:nvPr>
        </p:nvPicPr>
        <p:blipFill>
          <a:blip r:embed="rId2" cstate="print"/>
          <a:srcRect/>
          <a:stretch>
            <a:fillRect/>
          </a:stretch>
        </p:blipFill>
        <p:spPr bwMode="auto">
          <a:xfrm>
            <a:off x="899591" y="1952269"/>
            <a:ext cx="7958261" cy="414102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Ασαφής άρνηση, αξιωματικός ορισμός</a:t>
            </a:r>
          </a:p>
        </p:txBody>
      </p:sp>
      <p:pic>
        <p:nvPicPr>
          <p:cNvPr id="29698" name="Picture 2"/>
          <p:cNvPicPr>
            <a:picLocks noGrp="1" noChangeAspect="1" noChangeArrowheads="1"/>
          </p:cNvPicPr>
          <p:nvPr>
            <p:ph idx="1"/>
          </p:nvPr>
        </p:nvPicPr>
        <p:blipFill>
          <a:blip r:embed="rId2" cstate="print"/>
          <a:srcRect/>
          <a:stretch>
            <a:fillRect/>
          </a:stretch>
        </p:blipFill>
        <p:spPr bwMode="auto">
          <a:xfrm>
            <a:off x="827584" y="1499754"/>
            <a:ext cx="7848872" cy="495410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22" name="Picture 2"/>
          <p:cNvPicPr>
            <a:picLocks noGrp="1" noChangeAspect="1" noChangeArrowheads="1"/>
          </p:cNvPicPr>
          <p:nvPr>
            <p:ph idx="1"/>
          </p:nvPr>
        </p:nvPicPr>
        <p:blipFill>
          <a:blip r:embed="rId2" cstate="print"/>
          <a:srcRect/>
          <a:stretch>
            <a:fillRect/>
          </a:stretch>
        </p:blipFill>
        <p:spPr bwMode="auto">
          <a:xfrm>
            <a:off x="1951123" y="1600200"/>
            <a:ext cx="5241753" cy="45259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Ασαφής ένωση και τομή</a:t>
            </a:r>
            <a:br>
              <a:rPr lang="el-GR" dirty="0"/>
            </a:br>
            <a:r>
              <a:rPr lang="el-GR" dirty="0"/>
              <a:t>- συμβατική προσέγγιση</a:t>
            </a:r>
          </a:p>
        </p:txBody>
      </p:sp>
      <p:pic>
        <p:nvPicPr>
          <p:cNvPr id="31746" name="Picture 2"/>
          <p:cNvPicPr>
            <a:picLocks noGrp="1" noChangeAspect="1" noChangeArrowheads="1"/>
          </p:cNvPicPr>
          <p:nvPr>
            <p:ph idx="1"/>
          </p:nvPr>
        </p:nvPicPr>
        <p:blipFill>
          <a:blip r:embed="rId2" cstate="print"/>
          <a:srcRect/>
          <a:stretch>
            <a:fillRect/>
          </a:stretch>
        </p:blipFill>
        <p:spPr bwMode="auto">
          <a:xfrm>
            <a:off x="611560" y="1551235"/>
            <a:ext cx="7920880" cy="462389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971600" y="2060848"/>
            <a:ext cx="10248075" cy="411603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3794" name="Picture 2"/>
          <p:cNvPicPr>
            <a:picLocks noGrp="1" noChangeAspect="1" noChangeArrowheads="1"/>
          </p:cNvPicPr>
          <p:nvPr>
            <p:ph idx="1"/>
          </p:nvPr>
        </p:nvPicPr>
        <p:blipFill>
          <a:blip r:embed="rId2" cstate="print"/>
          <a:srcRect/>
          <a:stretch>
            <a:fillRect/>
          </a:stretch>
        </p:blipFill>
        <p:spPr bwMode="auto">
          <a:xfrm>
            <a:off x="440675" y="1628800"/>
            <a:ext cx="9668682" cy="52291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print"/>
          <a:srcRect/>
          <a:stretch>
            <a:fillRect/>
          </a:stretch>
        </p:blipFill>
        <p:spPr bwMode="auto">
          <a:xfrm>
            <a:off x="395536" y="1196752"/>
            <a:ext cx="8028384" cy="1158618"/>
          </a:xfrm>
          <a:prstGeom prst="rect">
            <a:avLst/>
          </a:prstGeom>
          <a:noFill/>
          <a:ln w="9525">
            <a:noFill/>
            <a:miter lim="800000"/>
            <a:headEnd/>
            <a:tailEnd/>
          </a:ln>
          <a:effectLst/>
        </p:spPr>
      </p:pic>
      <p:sp>
        <p:nvSpPr>
          <p:cNvPr id="6" name="5 - Έκρηξη 1"/>
          <p:cNvSpPr/>
          <p:nvPr/>
        </p:nvSpPr>
        <p:spPr>
          <a:xfrm>
            <a:off x="1187624" y="2924944"/>
            <a:ext cx="7488832" cy="38164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Εντελώς ελαστικός ορισμός δεν </a:t>
            </a:r>
            <a:r>
              <a:rPr lang="el-GR" dirty="0" err="1"/>
              <a:t>υπαρχουνστατιστικά</a:t>
            </a:r>
            <a:r>
              <a:rPr lang="el-GR" dirty="0"/>
              <a:t> τεστ των πιθανοτήτων</a:t>
            </a:r>
          </a:p>
          <a:p>
            <a:pPr algn="ctr"/>
            <a:r>
              <a:rPr lang="el-GR" dirty="0"/>
              <a:t>Δύναμη και αδυναμία</a:t>
            </a:r>
          </a:p>
        </p:txBody>
      </p:sp>
    </p:spTree>
    <p:extLst>
      <p:ext uri="{BB962C8B-B14F-4D97-AF65-F5344CB8AC3E}">
        <p14:creationId xmlns:p14="http://schemas.microsoft.com/office/powerpoint/2010/main" val="861089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259632" y="980728"/>
            <a:ext cx="7209643" cy="1872208"/>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2339752" y="3592952"/>
            <a:ext cx="6482308" cy="242416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5842" name="Picture 2"/>
          <p:cNvPicPr>
            <a:picLocks noGrp="1" noChangeAspect="1" noChangeArrowheads="1"/>
          </p:cNvPicPr>
          <p:nvPr>
            <p:ph idx="1"/>
          </p:nvPr>
        </p:nvPicPr>
        <p:blipFill>
          <a:blip r:embed="rId2" cstate="print"/>
          <a:srcRect/>
          <a:stretch>
            <a:fillRect/>
          </a:stretch>
        </p:blipFill>
        <p:spPr bwMode="auto">
          <a:xfrm>
            <a:off x="200770" y="1628800"/>
            <a:ext cx="8734113" cy="446449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467544" y="260648"/>
            <a:ext cx="7344816" cy="5965629"/>
          </a:xfrm>
          <a:prstGeom prst="rect">
            <a:avLst/>
          </a:prstGeom>
          <a:noFill/>
          <a:ln w="9525">
            <a:noFill/>
            <a:miter lim="800000"/>
            <a:headEnd/>
            <a:tailEnd/>
          </a:ln>
          <a:effectLst/>
        </p:spPr>
      </p:pic>
    </p:spTree>
    <p:extLst>
      <p:ext uri="{BB962C8B-B14F-4D97-AF65-F5344CB8AC3E}">
        <p14:creationId xmlns:p14="http://schemas.microsoft.com/office/powerpoint/2010/main" val="55575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8916" name="Object 4"/>
          <p:cNvGraphicFramePr>
            <a:graphicFrameLocks noChangeAspect="1"/>
          </p:cNvGraphicFramePr>
          <p:nvPr/>
        </p:nvGraphicFramePr>
        <p:xfrm>
          <a:off x="0" y="457200"/>
          <a:ext cx="6657975" cy="5448300"/>
        </p:xfrm>
        <a:graphic>
          <a:graphicData uri="http://schemas.openxmlformats.org/presentationml/2006/ole">
            <mc:AlternateContent xmlns:mc="http://schemas.openxmlformats.org/markup-compatibility/2006">
              <mc:Choice xmlns:v="urn:schemas-microsoft-com:vml" Requires="v">
                <p:oleObj name="Picture" r:id="rId2" imgW="6057900" imgH="4696968" progId="Word.Picture.8">
                  <p:embed/>
                </p:oleObj>
              </mc:Choice>
              <mc:Fallback>
                <p:oleObj name="Picture" r:id="rId2" imgW="6057900" imgH="4696968" progId="Word.Picture.8">
                  <p:embed/>
                  <p:pic>
                    <p:nvPicPr>
                      <p:cNvPr id="389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6657975"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Rectangle 6"/>
          <p:cNvSpPr>
            <a:spLocks noChangeArrowheads="1"/>
          </p:cNvSpPr>
          <p:nvPr/>
        </p:nvSpPr>
        <p:spPr bwMode="auto">
          <a:xfrm>
            <a:off x="86637" y="5949434"/>
            <a:ext cx="897072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581650" algn="r"/>
              </a:tabLst>
            </a:pPr>
            <a:r>
              <a:rPr kumimoji="0" lang="el-GR" sz="900" b="0" i="1" u="none" strike="noStrike" cap="none" normalizeH="0" baseline="0" dirty="0" err="1">
                <a:ln>
                  <a:noFill/>
                </a:ln>
                <a:solidFill>
                  <a:schemeClr val="tx1"/>
                </a:solidFill>
                <a:effectLst/>
                <a:latin typeface="Book Antiqua" pitchFamily="18" charset="0"/>
                <a:ea typeface="Times New Roman" pitchFamily="18" charset="0"/>
                <a:cs typeface="Arial" pitchFamily="34" charset="0"/>
              </a:rPr>
              <a:t>Σχ</a:t>
            </a:r>
            <a:r>
              <a:rPr kumimoji="0" lang="el-GR" sz="9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 Ι.4. </a:t>
            </a:r>
            <a:r>
              <a:rPr kumimoji="0" lang="el-GR" sz="9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Ασαφές σύνολο και το κλασσικό του συμπλήρωμα (α) και η μη ισχύς του νόμου της αντίφασης και του αποκλειόμενου τρίτου </a:t>
            </a:r>
            <a:r>
              <a:rPr kumimoji="0" lang="el-GR" sz="900" b="0" i="0" u="none" strike="noStrike" cap="none" normalizeH="0" baseline="0" dirty="0" err="1">
                <a:ln>
                  <a:noFill/>
                </a:ln>
                <a:solidFill>
                  <a:schemeClr val="tx1"/>
                </a:solidFill>
                <a:effectLst/>
                <a:latin typeface="Book Antiqua" pitchFamily="18" charset="0"/>
                <a:ea typeface="Times New Roman" pitchFamily="18" charset="0"/>
                <a:cs typeface="Arial" pitchFamily="34" charset="0"/>
              </a:rPr>
              <a:t>γι΄</a:t>
            </a:r>
            <a:r>
              <a:rPr kumimoji="0" lang="el-GR" sz="9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αυτή την περίπτωση με τη χρήση της</a:t>
            </a:r>
          </a:p>
          <a:p>
            <a:pPr marL="0" marR="0" lvl="0" indent="0" algn="just" defTabSz="914400" rtl="0" eaLnBrk="1" fontAlgn="base" latinLnBrk="0" hangingPunct="1">
              <a:lnSpc>
                <a:spcPct val="100000"/>
              </a:lnSpc>
              <a:spcBef>
                <a:spcPct val="0"/>
              </a:spcBef>
              <a:spcAft>
                <a:spcPct val="0"/>
              </a:spcAft>
              <a:buClrTx/>
              <a:buSzTx/>
              <a:buFontTx/>
              <a:buNone/>
              <a:tabLst>
                <a:tab pos="5581650" algn="r"/>
              </a:tabLst>
            </a:pPr>
            <a:r>
              <a:rPr kumimoji="0" lang="el-GR" sz="9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κλασσικής ένωσης και τομής (β).</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6041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3346450"/>
          <a:ext cx="6096000" cy="160828"/>
        </p:xfrm>
        <a:graphic>
          <a:graphicData uri="http://schemas.openxmlformats.org/drawingml/2006/table">
            <a:tbl>
              <a:tblPr/>
              <a:tblGrid>
                <a:gridCol w="6096000">
                  <a:extLst>
                    <a:ext uri="{9D8B030D-6E8A-4147-A177-3AD203B41FA5}">
                      <a16:colId xmlns:a16="http://schemas.microsoft.com/office/drawing/2014/main" val="20000"/>
                    </a:ext>
                  </a:extLst>
                </a:gridCol>
              </a:tblGrid>
              <a:tr h="160828">
                <a:tc>
                  <a:txBody>
                    <a:bodyPr/>
                    <a:lstStyle/>
                    <a:p>
                      <a:pPr algn="just" hangingPunct="0">
                        <a:lnSpc>
                          <a:spcPts val="1300"/>
                        </a:lnSpc>
                        <a:spcAft>
                          <a:spcPts val="0"/>
                        </a:spcAft>
                        <a:tabLst>
                          <a:tab pos="5581015" algn="r"/>
                        </a:tabLst>
                      </a:pPr>
                      <a:endParaRPr lang="el-GR" sz="1000" dirty="0">
                        <a:latin typeface="Times New Roman"/>
                        <a:ea typeface="Times New Roman"/>
                      </a:endParaRPr>
                    </a:p>
                  </a:txBody>
                  <a:tcPr marL="66805" marR="66805"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40961" name="Object 1"/>
          <p:cNvGraphicFramePr>
            <a:graphicFrameLocks noChangeAspect="1"/>
          </p:cNvGraphicFramePr>
          <p:nvPr/>
        </p:nvGraphicFramePr>
        <p:xfrm>
          <a:off x="1115616" y="1412776"/>
          <a:ext cx="7041806" cy="2304256"/>
        </p:xfrm>
        <a:graphic>
          <a:graphicData uri="http://schemas.openxmlformats.org/presentationml/2006/ole">
            <mc:AlternateContent xmlns:mc="http://schemas.openxmlformats.org/markup-compatibility/2006">
              <mc:Choice xmlns:v="urn:schemas-microsoft-com:vml" Requires="v">
                <p:oleObj name="Picture" r:id="rId2" imgW="3639312" imgH="1191768" progId="Word.Picture.8">
                  <p:embed/>
                </p:oleObj>
              </mc:Choice>
              <mc:Fallback>
                <p:oleObj name="Picture" r:id="rId2" imgW="3639312" imgH="1191768" progId="Word.Picture.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7041806" cy="2304256"/>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581650" algn="r"/>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πεξήγηση με στρογγυλεμένο παραλληλόγραμμο"/>
          <p:cNvSpPr/>
          <p:nvPr/>
        </p:nvSpPr>
        <p:spPr>
          <a:xfrm>
            <a:off x="1187624" y="980728"/>
            <a:ext cx="6912768" cy="48965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l-GR" b="1" cap="all" dirty="0" err="1"/>
              <a:t>λεκτικεσ</a:t>
            </a:r>
            <a:r>
              <a:rPr lang="el-GR" b="1" cap="all" dirty="0"/>
              <a:t> μεταβλητές και </a:t>
            </a:r>
            <a:r>
              <a:rPr lang="el-GR" b="1" cap="all" dirty="0" err="1"/>
              <a:t>λεκτικοι</a:t>
            </a:r>
            <a:r>
              <a:rPr lang="el-GR" b="1" cap="all" dirty="0"/>
              <a:t> </a:t>
            </a:r>
            <a:r>
              <a:rPr lang="el-GR" b="1" cap="all" dirty="0" err="1"/>
              <a:t>τροποποιητεσ</a:t>
            </a:r>
            <a:endParaRPr lang="el-GR" b="1" cap="all" dirty="0"/>
          </a:p>
          <a:p>
            <a:pPr hangingPunct="0"/>
            <a:r>
              <a:rPr lang="el-GR" dirty="0"/>
              <a:t>Η λεκτική μεταβλητή </a:t>
            </a:r>
            <a:r>
              <a:rPr lang="en-US" dirty="0"/>
              <a:t>(linguistic variable) </a:t>
            </a:r>
            <a:r>
              <a:rPr lang="el-GR" dirty="0"/>
              <a:t>σε πιο ελεύθερη απόδοση έχει ως τιμές λέξεις οι οποίες αντιστοιχούν σε ασαφή σύνολα. Για παράδειγμα η ικανοποίηση ενός κριτηρίου είναι μία λεκτική μεταβλητή και δέχεται ως τιμές τις λέξεις: εξαιρετικά θετική, </a:t>
            </a:r>
            <a:r>
              <a:rPr lang="el-GR" dirty="0" err="1"/>
              <a:t>θετική,</a:t>
            </a:r>
            <a:r>
              <a:rPr lang="el-GR" dirty="0"/>
              <a:t> μετρία, μετρίως αρνητική, εξαιρετικά αρνητική. Σε κάθε λέξη αντιστοιχεί ένα ασαφές σύνολο, συνεπώς κάθε λέξη μπορεί να ερμηνευθεί με αριθμητικές τιμές. Ο ορισμός είναι ο ακόλουθος:</a:t>
            </a:r>
          </a:p>
          <a:p>
            <a:pPr algn="ct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Λεκτικές μεταβλητές</a:t>
            </a:r>
          </a:p>
        </p:txBody>
      </p:sp>
      <p:pic>
        <p:nvPicPr>
          <p:cNvPr id="43010" name="Picture 2"/>
          <p:cNvPicPr>
            <a:picLocks noGrp="1" noChangeAspect="1" noChangeArrowheads="1"/>
          </p:cNvPicPr>
          <p:nvPr>
            <p:ph idx="1"/>
          </p:nvPr>
        </p:nvPicPr>
        <p:blipFill>
          <a:blip r:embed="rId2" cstate="print"/>
          <a:srcRect/>
          <a:stretch>
            <a:fillRect/>
          </a:stretch>
        </p:blipFill>
        <p:spPr bwMode="auto">
          <a:xfrm>
            <a:off x="827584" y="1844824"/>
            <a:ext cx="7560840" cy="167409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86482" y="1340768"/>
            <a:ext cx="8802978" cy="410445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cstate="print"/>
          <a:srcRect/>
          <a:stretch>
            <a:fillRect/>
          </a:stretch>
        </p:blipFill>
        <p:spPr bwMode="auto">
          <a:xfrm>
            <a:off x="687208" y="908720"/>
            <a:ext cx="7759809" cy="504056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πεξήγηση με στρογγυλεμένο παραλληλόγραμμο"/>
          <p:cNvSpPr/>
          <p:nvPr/>
        </p:nvSpPr>
        <p:spPr>
          <a:xfrm>
            <a:off x="1259632" y="1124744"/>
            <a:ext cx="6552728" cy="4176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a:t>
            </a:r>
            <a:r>
              <a:rPr lang="el-GR" i="1" dirty="0"/>
              <a:t>επέκταση του κανόνα</a:t>
            </a:r>
            <a:r>
              <a:rPr lang="el-GR" dirty="0"/>
              <a:t> είναι μία πολύ σημαντική αρχή της ασαφούς λογικής και αποτελεί την γέφυρα για την επέκταση των λειτουργιών των πραγματικών αριθμών στους ασαφείς αριθμούς. Οπότε η χρήση συναρτήσεων </a:t>
            </a:r>
            <a:r>
              <a:rPr lang="el-GR" dirty="0" err="1"/>
              <a:t>μιάς</a:t>
            </a:r>
            <a:r>
              <a:rPr lang="el-GR" dirty="0"/>
              <a:t> ή περισσοτέρων μεταβλητών, οι πράξεις των ασαφών αριθμών καθώς και η έννοια του ασαφούς MIN και ΜΑΧ επιτυγχάνονται δια μέσου της αρχής της επέκτασης του κανόνα.</a:t>
            </a:r>
          </a:p>
          <a:p>
            <a:pPr algn="ct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effectLst>
                  <a:outerShdw blurRad="38100" dist="38100" dir="2700000" algn="tl">
                    <a:srgbClr val="000000">
                      <a:alpha val="43137"/>
                    </a:srgbClr>
                  </a:outerShdw>
                </a:effectLst>
              </a:rPr>
              <a:t>Συνάρτηση συμμετοχής</a:t>
            </a:r>
          </a:p>
        </p:txBody>
      </p:sp>
      <p:pic>
        <p:nvPicPr>
          <p:cNvPr id="16386" name="Picture 2"/>
          <p:cNvPicPr>
            <a:picLocks noGrp="1" noChangeAspect="1" noChangeArrowheads="1"/>
          </p:cNvPicPr>
          <p:nvPr>
            <p:ph idx="1"/>
          </p:nvPr>
        </p:nvPicPr>
        <p:blipFill>
          <a:blip r:embed="rId2" cstate="print"/>
          <a:srcRect/>
          <a:stretch>
            <a:fillRect/>
          </a:stretch>
        </p:blipFill>
        <p:spPr bwMode="auto">
          <a:xfrm>
            <a:off x="333389" y="2060848"/>
            <a:ext cx="8636528" cy="3672407"/>
          </a:xfrm>
          <a:prstGeom prst="rect">
            <a:avLst/>
          </a:prstGeom>
          <a:noFill/>
          <a:ln w="9525">
            <a:noFill/>
            <a:miter lim="800000"/>
            <a:headEnd/>
            <a:tailEnd/>
          </a:ln>
          <a:effectLst/>
        </p:spPr>
      </p:pic>
    </p:spTree>
    <p:extLst>
      <p:ext uri="{BB962C8B-B14F-4D97-AF65-F5344CB8AC3E}">
        <p14:creationId xmlns:p14="http://schemas.microsoft.com/office/powerpoint/2010/main" val="294764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80728"/>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α-τομές (</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ut</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γέφυρα από ασαφή σε συμβατικά(κλασσικά) σύνολα</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70" name="69 - Ορθογώνιο"/>
          <p:cNvSpPr/>
          <p:nvPr/>
        </p:nvSpPr>
        <p:spPr>
          <a:xfrm>
            <a:off x="4139952" y="1484784"/>
            <a:ext cx="864096" cy="320088"/>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sp>
        <p:nvSpPr>
          <p:cNvPr id="153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366" name="Object 6"/>
          <p:cNvGraphicFramePr>
            <a:graphicFrameLocks noChangeAspect="1"/>
          </p:cNvGraphicFramePr>
          <p:nvPr/>
        </p:nvGraphicFramePr>
        <p:xfrm>
          <a:off x="179512" y="3501008"/>
          <a:ext cx="4104456" cy="530074"/>
        </p:xfrm>
        <a:graphic>
          <a:graphicData uri="http://schemas.openxmlformats.org/presentationml/2006/ole">
            <mc:AlternateContent xmlns:mc="http://schemas.openxmlformats.org/markup-compatibility/2006">
              <mc:Choice xmlns:v="urn:schemas-microsoft-com:vml" Requires="v">
                <p:oleObj name="Equation" r:id="rId2" imgW="1904760" imgH="253800" progId="Equation.DSMT4">
                  <p:embed/>
                </p:oleObj>
              </mc:Choice>
              <mc:Fallback>
                <p:oleObj name="Equation" r:id="rId2" imgW="19047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4104456" cy="53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8"/>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79" name="78 - Στρογγυλεμένο ορθογώνιο"/>
          <p:cNvSpPr/>
          <p:nvPr/>
        </p:nvSpPr>
        <p:spPr>
          <a:xfrm>
            <a:off x="0" y="1196752"/>
            <a:ext cx="4032448" cy="21602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just" fontAlgn="base">
              <a:spcBef>
                <a:spcPct val="0"/>
              </a:spcBef>
              <a:spcAft>
                <a:spcPct val="0"/>
              </a:spcAft>
              <a:tabLst>
                <a:tab pos="5581650" algn="r"/>
              </a:tabLst>
            </a:pPr>
            <a:r>
              <a:rPr kumimoji="0" lang="el-GR" sz="20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Μια  α - τομή είναι ένα συμβατικό  σύνολο που περιέχει εκείνα τα στοιχεία του γενικού συνόλου Χ για τα οποία  η συνάρτηση συμμετοχής  έχει τιμές: </a:t>
            </a:r>
            <a:endParaRPr kumimoji="0" lang="el-GR" sz="2000" b="1"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153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85" name="84 - Εικόνα" descr="Εικόνα1.png"/>
          <p:cNvPicPr>
            <a:picLocks noChangeAspect="1"/>
          </p:cNvPicPr>
          <p:nvPr/>
        </p:nvPicPr>
        <p:blipFill>
          <a:blip r:embed="rId4" cstate="print"/>
          <a:srcRect t="51601"/>
          <a:stretch>
            <a:fillRect/>
          </a:stretch>
        </p:blipFill>
        <p:spPr>
          <a:xfrm>
            <a:off x="4572000" y="1052736"/>
            <a:ext cx="4355976" cy="3353226"/>
          </a:xfrm>
          <a:prstGeom prst="rect">
            <a:avLst/>
          </a:prstGeom>
        </p:spPr>
      </p:pic>
      <p:sp>
        <p:nvSpPr>
          <p:cNvPr id="88" name="87 - Διάγραμμα ροής: Διάτρητη ταινία"/>
          <p:cNvSpPr/>
          <p:nvPr/>
        </p:nvSpPr>
        <p:spPr>
          <a:xfrm>
            <a:off x="323528" y="4553744"/>
            <a:ext cx="8640960" cy="230425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2200" b="1" dirty="0">
                <a:solidFill>
                  <a:schemeClr val="tx1"/>
                </a:solidFill>
                <a:latin typeface="Times New Roman" pitchFamily="18" charset="0"/>
                <a:cs typeface="Times New Roman" pitchFamily="18" charset="0"/>
              </a:rPr>
              <a:t>Η α- τομή (α -</a:t>
            </a:r>
            <a:r>
              <a:rPr lang="en-US" sz="2200" b="1" dirty="0">
                <a:solidFill>
                  <a:schemeClr val="tx1"/>
                </a:solidFill>
                <a:latin typeface="Times New Roman" pitchFamily="18" charset="0"/>
                <a:cs typeface="Times New Roman" pitchFamily="18" charset="0"/>
              </a:rPr>
              <a:t>cut</a:t>
            </a:r>
            <a:r>
              <a:rPr lang="el-GR" sz="2200" b="1" dirty="0">
                <a:solidFill>
                  <a:schemeClr val="tx1"/>
                </a:solidFill>
                <a:latin typeface="Times New Roman" pitchFamily="18" charset="0"/>
                <a:cs typeface="Times New Roman" pitchFamily="18" charset="0"/>
              </a:rPr>
              <a:t>) χαρακτηρίζεται από έναν αριθμό α που δεν υπερβαίνει ποτέ τη μονάδα και ποτέ δεν είναι μικρότερος του μηδενός, περιορισμοί που απορρέουν από το πεδίο τιμών της συνάρτησης συμμετοχής των ασαφών συνόλων</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α-τομές (</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ut</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7" name="56 - Εικόνα" descr="Klir G.J.bmp"/>
          <p:cNvPicPr>
            <a:picLocks noChangeAspect="1"/>
          </p:cNvPicPr>
          <p:nvPr/>
        </p:nvPicPr>
        <p:blipFill>
          <a:blip r:embed="rId2" cstate="print"/>
          <a:stretch>
            <a:fillRect/>
          </a:stretch>
        </p:blipFill>
        <p:spPr>
          <a:xfrm>
            <a:off x="0" y="1844824"/>
            <a:ext cx="5934075" cy="4608512"/>
          </a:xfrm>
          <a:prstGeom prst="rect">
            <a:avLst/>
          </a:prstGeom>
        </p:spPr>
      </p:pic>
      <p:sp>
        <p:nvSpPr>
          <p:cNvPr id="67" name="66 - Επεξήγηση με σύννεφο"/>
          <p:cNvSpPr/>
          <p:nvPr/>
        </p:nvSpPr>
        <p:spPr>
          <a:xfrm>
            <a:off x="4355976" y="908720"/>
            <a:ext cx="4788024" cy="3348952"/>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r>
              <a:rPr lang="el-GR" sz="2200" b="1" dirty="0">
                <a:latin typeface="Times New Roman" pitchFamily="18" charset="0"/>
                <a:cs typeface="Times New Roman" pitchFamily="18" charset="0"/>
              </a:rPr>
              <a:t>κάθε ασαφές σύνολο μπορεί να θεωρηθεί σαν μία οικογένεια από συμβατικά σύνολα τα οποία παράγονται  από το ασαφές σύνολο  με τη διαδικασία της α-τομής</a:t>
            </a:r>
          </a:p>
        </p:txBody>
      </p:sp>
      <p:sp>
        <p:nvSpPr>
          <p:cNvPr id="70" name="69 - TextBox"/>
          <p:cNvSpPr txBox="1"/>
          <p:nvPr/>
        </p:nvSpPr>
        <p:spPr>
          <a:xfrm>
            <a:off x="1547664" y="6488668"/>
            <a:ext cx="3240360" cy="369332"/>
          </a:xfrm>
          <a:prstGeom prst="rect">
            <a:avLst/>
          </a:prstGeom>
          <a:noFill/>
        </p:spPr>
        <p:txBody>
          <a:bodyPr wrap="square" rtlCol="0">
            <a:spAutoFit/>
          </a:bodyPr>
          <a:lstStyle/>
          <a:p>
            <a:r>
              <a:rPr lang="en-US" dirty="0"/>
              <a:t>(</a:t>
            </a:r>
            <a:r>
              <a:rPr lang="en-US" dirty="0" err="1"/>
              <a:t>Klir</a:t>
            </a:r>
            <a:r>
              <a:rPr lang="en-US" dirty="0"/>
              <a:t> G.J and Bo Yuan, 1995)</a:t>
            </a:r>
            <a:r>
              <a:rPr lang="el-GR"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α-τομές (</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ut</a:t>
            </a:r>
            <a: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cxnSp>
        <p:nvCxnSpPr>
          <p:cNvPr id="8" name="7 - Ευθύγραμμο βέλος σύνδεσης"/>
          <p:cNvCxnSpPr/>
          <p:nvPr/>
        </p:nvCxnSpPr>
        <p:spPr>
          <a:xfrm flipV="1">
            <a:off x="1619672" y="2708920"/>
            <a:ext cx="0" cy="3020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 Ορθογώνιο"/>
          <p:cNvSpPr/>
          <p:nvPr/>
        </p:nvSpPr>
        <p:spPr>
          <a:xfrm>
            <a:off x="467544" y="2636912"/>
            <a:ext cx="1134126" cy="419585"/>
          </a:xfrm>
          <a:prstGeom prst="rect">
            <a:avLst/>
          </a:prstGeom>
        </p:spPr>
        <p:txBody>
          <a:bodyPr wrap="square">
            <a:spAutoFit/>
          </a:bodyPr>
          <a:lstStyle/>
          <a:p>
            <a:r>
              <a:rPr lang="el-GR" sz="2000" dirty="0" err="1">
                <a:latin typeface="Times New Roman" pitchFamily="18" charset="0"/>
                <a:cs typeface="Times New Roman" pitchFamily="18" charset="0"/>
              </a:rPr>
              <a:t>μ</a:t>
            </a:r>
            <a:r>
              <a:rPr lang="el-GR" sz="2000" baseline="-25000" dirty="0" err="1">
                <a:latin typeface="Times New Roman" pitchFamily="18" charset="0"/>
                <a:cs typeface="Times New Roman" pitchFamily="18" charset="0"/>
              </a:rPr>
              <a:t>Α</a:t>
            </a:r>
            <a:r>
              <a:rPr lang="el-GR" sz="2000" dirty="0">
                <a:latin typeface="Times New Roman" pitchFamily="18" charset="0"/>
                <a:cs typeface="Times New Roman" pitchFamily="18" charset="0"/>
              </a:rPr>
              <a:t>(x)</a:t>
            </a:r>
          </a:p>
        </p:txBody>
      </p:sp>
      <p:grpSp>
        <p:nvGrpSpPr>
          <p:cNvPr id="3" name="70 - Ομάδα"/>
          <p:cNvGrpSpPr/>
          <p:nvPr/>
        </p:nvGrpSpPr>
        <p:grpSpPr>
          <a:xfrm>
            <a:off x="940097" y="2996953"/>
            <a:ext cx="5576120" cy="2880318"/>
            <a:chOff x="3923928" y="2695552"/>
            <a:chExt cx="4248472" cy="2197302"/>
          </a:xfrm>
        </p:grpSpPr>
        <p:sp>
          <p:nvSpPr>
            <p:cNvPr id="9" name="8 - TextBox"/>
            <p:cNvSpPr txBox="1"/>
            <p:nvPr/>
          </p:nvSpPr>
          <p:spPr>
            <a:xfrm>
              <a:off x="4167383" y="2695552"/>
              <a:ext cx="504056" cy="295466"/>
            </a:xfrm>
            <a:prstGeom prst="rect">
              <a:avLst/>
            </a:prstGeom>
            <a:noFill/>
          </p:spPr>
          <p:txBody>
            <a:bodyPr wrap="square" rtlCol="0">
              <a:spAutoFit/>
            </a:bodyPr>
            <a:lstStyle/>
            <a:p>
              <a:r>
                <a:rPr lang="en-US" dirty="0"/>
                <a:t>1</a:t>
              </a:r>
              <a:endParaRPr lang="el-GR" dirty="0"/>
            </a:p>
          </p:txBody>
        </p:sp>
        <p:cxnSp>
          <p:nvCxnSpPr>
            <p:cNvPr id="11" name="10 - Ευθεία γραμμή σύνδεσης"/>
            <p:cNvCxnSpPr/>
            <p:nvPr/>
          </p:nvCxnSpPr>
          <p:spPr>
            <a:xfrm flipH="1">
              <a:off x="4331973" y="2852936"/>
              <a:ext cx="2616292" cy="7413"/>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4277110" y="4563259"/>
              <a:ext cx="504056" cy="307777"/>
            </a:xfrm>
            <a:prstGeom prst="rect">
              <a:avLst/>
            </a:prstGeom>
            <a:noFill/>
          </p:spPr>
          <p:txBody>
            <a:bodyPr wrap="square" rtlCol="0">
              <a:spAutoFit/>
            </a:bodyPr>
            <a:lstStyle/>
            <a:p>
              <a:r>
                <a:rPr lang="en-US" sz="1400" dirty="0">
                  <a:latin typeface="Times New Roman" pitchFamily="18" charset="0"/>
                  <a:cs typeface="Times New Roman" pitchFamily="18" charset="0"/>
                </a:rPr>
                <a:t>0</a:t>
              </a:r>
              <a:endParaRPr lang="el-GR" sz="1400" dirty="0">
                <a:latin typeface="Times New Roman" pitchFamily="18" charset="0"/>
                <a:cs typeface="Times New Roman" pitchFamily="18" charset="0"/>
              </a:endParaRPr>
            </a:p>
          </p:txBody>
        </p:sp>
        <p:cxnSp>
          <p:nvCxnSpPr>
            <p:cNvPr id="18" name="17 - Ευθύγραμμο βέλος σύνδεσης"/>
            <p:cNvCxnSpPr/>
            <p:nvPr/>
          </p:nvCxnSpPr>
          <p:spPr>
            <a:xfrm>
              <a:off x="3923928" y="4595530"/>
              <a:ext cx="41764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7668344" y="4523522"/>
              <a:ext cx="504056" cy="369332"/>
            </a:xfrm>
            <a:prstGeom prst="rect">
              <a:avLst/>
            </a:prstGeom>
            <a:noFill/>
          </p:spPr>
          <p:txBody>
            <a:bodyPr wrap="square" rtlCol="0">
              <a:spAutoFit/>
            </a:bodyPr>
            <a:lstStyle/>
            <a:p>
              <a:r>
                <a:rPr lang="en-US" dirty="0"/>
                <a:t>R</a:t>
              </a:r>
              <a:endParaRPr lang="el-GR" dirty="0"/>
            </a:p>
          </p:txBody>
        </p:sp>
        <p:sp>
          <p:nvSpPr>
            <p:cNvPr id="20" name="19 - TextBox"/>
            <p:cNvSpPr txBox="1"/>
            <p:nvPr/>
          </p:nvSpPr>
          <p:spPr>
            <a:xfrm>
              <a:off x="5538964" y="4563259"/>
              <a:ext cx="360040" cy="234793"/>
            </a:xfrm>
            <a:prstGeom prst="rect">
              <a:avLst/>
            </a:prstGeom>
            <a:noFill/>
          </p:spPr>
          <p:txBody>
            <a:bodyPr wrap="square" rtlCol="0">
              <a:spAutoFit/>
            </a:bodyPr>
            <a:lstStyle/>
            <a:p>
              <a:r>
                <a:rPr lang="el-GR" sz="1400" dirty="0">
                  <a:latin typeface="Times New Roman" pitchFamily="18" charset="0"/>
                  <a:cs typeface="Times New Roman" pitchFamily="18" charset="0"/>
                </a:rPr>
                <a:t>α</a:t>
              </a:r>
              <a:endParaRPr lang="el-GR" sz="1400" baseline="-25000" dirty="0">
                <a:latin typeface="Times New Roman" pitchFamily="18" charset="0"/>
                <a:cs typeface="Times New Roman" pitchFamily="18" charset="0"/>
              </a:endParaRPr>
            </a:p>
          </p:txBody>
        </p:sp>
        <p:sp>
          <p:nvSpPr>
            <p:cNvPr id="21" name="20 - TextBox"/>
            <p:cNvSpPr txBox="1"/>
            <p:nvPr/>
          </p:nvSpPr>
          <p:spPr>
            <a:xfrm>
              <a:off x="6581365" y="4563259"/>
              <a:ext cx="360040" cy="234793"/>
            </a:xfrm>
            <a:prstGeom prst="rect">
              <a:avLst/>
            </a:prstGeom>
            <a:noFill/>
          </p:spPr>
          <p:txBody>
            <a:bodyPr wrap="square" rtlCol="0">
              <a:spAutoFit/>
            </a:bodyPr>
            <a:lstStyle/>
            <a:p>
              <a:r>
                <a:rPr lang="el-GR" sz="1400" dirty="0">
                  <a:latin typeface="Times New Roman" pitchFamily="18" charset="0"/>
                  <a:cs typeface="Times New Roman" pitchFamily="18" charset="0"/>
                </a:rPr>
                <a:t>2-α</a:t>
              </a:r>
              <a:endParaRPr lang="el-GR" sz="1400" baseline="-25000" dirty="0">
                <a:latin typeface="Times New Roman" pitchFamily="18" charset="0"/>
                <a:cs typeface="Times New Roman" pitchFamily="18" charset="0"/>
              </a:endParaRPr>
            </a:p>
          </p:txBody>
        </p:sp>
        <p:cxnSp>
          <p:nvCxnSpPr>
            <p:cNvPr id="22" name="21 - Ευθεία γραμμή σύνδεσης"/>
            <p:cNvCxnSpPr/>
            <p:nvPr/>
          </p:nvCxnSpPr>
          <p:spPr>
            <a:xfrm flipV="1">
              <a:off x="5220072" y="2852936"/>
              <a:ext cx="936104"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6156176" y="2852936"/>
              <a:ext cx="1008112"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flipH="1">
              <a:off x="4283968" y="3789040"/>
              <a:ext cx="2448272" cy="28804"/>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43 - Ευθεία γραμμή σύνδεσης"/>
            <p:cNvCxnSpPr/>
            <p:nvPr/>
          </p:nvCxnSpPr>
          <p:spPr>
            <a:xfrm>
              <a:off x="5652120" y="3789040"/>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 name="46 - Ευθεία γραμμή σύνδεσης"/>
            <p:cNvCxnSpPr/>
            <p:nvPr/>
          </p:nvCxnSpPr>
          <p:spPr>
            <a:xfrm>
              <a:off x="6732240" y="3789040"/>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47 - TextBox"/>
            <p:cNvSpPr txBox="1"/>
            <p:nvPr/>
          </p:nvSpPr>
          <p:spPr>
            <a:xfrm>
              <a:off x="4277110" y="3629405"/>
              <a:ext cx="360040" cy="276999"/>
            </a:xfrm>
            <a:prstGeom prst="rect">
              <a:avLst/>
            </a:prstGeom>
            <a:noFill/>
          </p:spPr>
          <p:txBody>
            <a:bodyPr wrap="square" rtlCol="0">
              <a:spAutoFit/>
            </a:bodyPr>
            <a:lstStyle/>
            <a:p>
              <a:r>
                <a:rPr lang="el-GR" sz="1200" dirty="0">
                  <a:latin typeface="Times New Roman" pitchFamily="18" charset="0"/>
                  <a:cs typeface="Times New Roman" pitchFamily="18" charset="0"/>
                </a:rPr>
                <a:t>α</a:t>
              </a:r>
              <a:endParaRPr lang="el-GR" sz="1200" baseline="-25000" dirty="0">
                <a:latin typeface="Times New Roman" pitchFamily="18" charset="0"/>
                <a:cs typeface="Times New Roman" pitchFamily="18" charset="0"/>
              </a:endParaRPr>
            </a:p>
          </p:txBody>
        </p:sp>
        <p:cxnSp>
          <p:nvCxnSpPr>
            <p:cNvPr id="49" name="48 - Ευθεία γραμμή σύνδεσης"/>
            <p:cNvCxnSpPr/>
            <p:nvPr/>
          </p:nvCxnSpPr>
          <p:spPr>
            <a:xfrm flipV="1">
              <a:off x="6156176" y="2852936"/>
              <a:ext cx="0" cy="1728192"/>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52 - TextBox"/>
            <p:cNvSpPr txBox="1"/>
            <p:nvPr/>
          </p:nvSpPr>
          <p:spPr>
            <a:xfrm>
              <a:off x="6032733" y="4563259"/>
              <a:ext cx="288032" cy="276999"/>
            </a:xfrm>
            <a:prstGeom prst="rect">
              <a:avLst/>
            </a:prstGeom>
            <a:noFill/>
          </p:spPr>
          <p:txBody>
            <a:bodyPr wrap="square" rtlCol="0">
              <a:spAutoFit/>
            </a:bodyPr>
            <a:lstStyle/>
            <a:p>
              <a:r>
                <a:rPr lang="el-GR" sz="1200" dirty="0">
                  <a:latin typeface="Times New Roman" pitchFamily="18" charset="0"/>
                  <a:cs typeface="Times New Roman" pitchFamily="18" charset="0"/>
                </a:rPr>
                <a:t>2</a:t>
              </a:r>
              <a:endParaRPr lang="el-GR" sz="1200" baseline="-25000" dirty="0">
                <a:latin typeface="Times New Roman" pitchFamily="18" charset="0"/>
                <a:cs typeface="Times New Roman" pitchFamily="18" charset="0"/>
              </a:endParaRPr>
            </a:p>
          </p:txBody>
        </p:sp>
        <p:sp>
          <p:nvSpPr>
            <p:cNvPr id="54" name="53 - TextBox"/>
            <p:cNvSpPr txBox="1"/>
            <p:nvPr/>
          </p:nvSpPr>
          <p:spPr>
            <a:xfrm>
              <a:off x="7129998" y="4563259"/>
              <a:ext cx="288032" cy="276999"/>
            </a:xfrm>
            <a:prstGeom prst="rect">
              <a:avLst/>
            </a:prstGeom>
            <a:noFill/>
          </p:spPr>
          <p:txBody>
            <a:bodyPr wrap="square" rtlCol="0">
              <a:spAutoFit/>
            </a:bodyPr>
            <a:lstStyle/>
            <a:p>
              <a:r>
                <a:rPr lang="el-GR" sz="1200" dirty="0">
                  <a:latin typeface="Times New Roman" pitchFamily="18" charset="0"/>
                  <a:cs typeface="Times New Roman" pitchFamily="18" charset="0"/>
                </a:rPr>
                <a:t>3</a:t>
              </a:r>
              <a:endParaRPr lang="el-GR" sz="1200" baseline="-25000" dirty="0">
                <a:latin typeface="Times New Roman" pitchFamily="18" charset="0"/>
                <a:cs typeface="Times New Roman" pitchFamily="18" charset="0"/>
              </a:endParaRPr>
            </a:p>
          </p:txBody>
        </p:sp>
        <p:sp>
          <p:nvSpPr>
            <p:cNvPr id="55" name="54 - TextBox"/>
            <p:cNvSpPr txBox="1"/>
            <p:nvPr/>
          </p:nvSpPr>
          <p:spPr>
            <a:xfrm>
              <a:off x="5100058" y="4563259"/>
              <a:ext cx="288032" cy="276999"/>
            </a:xfrm>
            <a:prstGeom prst="rect">
              <a:avLst/>
            </a:prstGeom>
            <a:noFill/>
          </p:spPr>
          <p:txBody>
            <a:bodyPr wrap="square" rtlCol="0">
              <a:spAutoFit/>
            </a:bodyPr>
            <a:lstStyle/>
            <a:p>
              <a:r>
                <a:rPr lang="el-GR" sz="1200" dirty="0">
                  <a:latin typeface="Times New Roman" pitchFamily="18" charset="0"/>
                  <a:cs typeface="Times New Roman" pitchFamily="18" charset="0"/>
                </a:rPr>
                <a:t>1</a:t>
              </a:r>
              <a:endParaRPr lang="el-GR" sz="1200" baseline="-25000" dirty="0">
                <a:latin typeface="Times New Roman" pitchFamily="18" charset="0"/>
                <a:cs typeface="Times New Roman" pitchFamily="18" charset="0"/>
              </a:endParaRPr>
            </a:p>
          </p:txBody>
        </p:sp>
        <p:cxnSp>
          <p:nvCxnSpPr>
            <p:cNvPr id="65" name="64 - Ευθεία γραμμή σύνδεσης"/>
            <p:cNvCxnSpPr/>
            <p:nvPr/>
          </p:nvCxnSpPr>
          <p:spPr>
            <a:xfrm>
              <a:off x="5652120" y="4581128"/>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74" name="73 - Αντικείμενο"/>
          <p:cNvGraphicFramePr>
            <a:graphicFrameLocks noChangeAspect="1"/>
          </p:cNvGraphicFramePr>
          <p:nvPr/>
        </p:nvGraphicFramePr>
        <p:xfrm>
          <a:off x="1403648" y="2060848"/>
          <a:ext cx="3254763" cy="437207"/>
        </p:xfrm>
        <a:graphic>
          <a:graphicData uri="http://schemas.openxmlformats.org/presentationml/2006/ole">
            <mc:AlternateContent xmlns:mc="http://schemas.openxmlformats.org/markup-compatibility/2006">
              <mc:Choice xmlns:v="urn:schemas-microsoft-com:vml" Requires="v">
                <p:oleObj name="Equation" r:id="rId2" imgW="1701720" imgH="228600" progId="Equation.DSMT4">
                  <p:embed/>
                </p:oleObj>
              </mc:Choice>
              <mc:Fallback>
                <p:oleObj name="Equation" r:id="rId2" imgW="170172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3254763" cy="4372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74 - TextBox"/>
          <p:cNvSpPr txBox="1"/>
          <p:nvPr/>
        </p:nvSpPr>
        <p:spPr>
          <a:xfrm>
            <a:off x="5364088" y="2708920"/>
            <a:ext cx="352839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sz="2200" b="1" dirty="0">
                <a:solidFill>
                  <a:schemeClr val="bg1"/>
                </a:solidFill>
                <a:latin typeface="Times New Roman" pitchFamily="18" charset="0"/>
                <a:cs typeface="Times New Roman" pitchFamily="18" charset="0"/>
              </a:rPr>
              <a:t>ο ασαφής αριθμός 2 και οι α-τομές του</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971599" y="489542"/>
            <a:ext cx="7384981" cy="603580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6866" name="Picture 2"/>
          <p:cNvPicPr>
            <a:picLocks noGrp="1" noChangeAspect="1" noChangeArrowheads="1"/>
          </p:cNvPicPr>
          <p:nvPr>
            <p:ph idx="1"/>
          </p:nvPr>
        </p:nvPicPr>
        <p:blipFill>
          <a:blip r:embed="rId2" cstate="print"/>
          <a:srcRect/>
          <a:stretch>
            <a:fillRect/>
          </a:stretch>
        </p:blipFill>
        <p:spPr bwMode="auto">
          <a:xfrm>
            <a:off x="1790700" y="1943894"/>
            <a:ext cx="5562600" cy="38385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Τομή ασαφών τριγωνικών αριθμών</a:t>
            </a:r>
          </a:p>
        </p:txBody>
      </p:sp>
      <p:pic>
        <p:nvPicPr>
          <p:cNvPr id="4" name="Θέση περιεχομένου 3"/>
          <p:cNvPicPr>
            <a:picLocks noGrp="1" noChangeAspect="1"/>
          </p:cNvPicPr>
          <p:nvPr>
            <p:ph idx="1"/>
          </p:nvPr>
        </p:nvPicPr>
        <p:blipFill>
          <a:blip r:embed="rId2"/>
          <a:stretch>
            <a:fillRect/>
          </a:stretch>
        </p:blipFill>
        <p:spPr>
          <a:xfrm>
            <a:off x="1259631" y="1844824"/>
            <a:ext cx="6363961" cy="4176464"/>
          </a:xfrm>
          <a:prstGeom prst="rect">
            <a:avLst/>
          </a:prstGeom>
        </p:spPr>
      </p:pic>
    </p:spTree>
    <p:extLst>
      <p:ext uri="{BB962C8B-B14F-4D97-AF65-F5344CB8AC3E}">
        <p14:creationId xmlns:p14="http://schemas.microsoft.com/office/powerpoint/2010/main" val="4135927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a:stretch>
            <a:fillRect/>
          </a:stretch>
        </p:blipFill>
        <p:spPr bwMode="auto">
          <a:xfrm>
            <a:off x="1619672" y="188640"/>
            <a:ext cx="5400600" cy="6508024"/>
          </a:xfrm>
          <a:prstGeom prst="rect">
            <a:avLst/>
          </a:prstGeom>
          <a:noFill/>
          <a:ln w="9525">
            <a:noFill/>
            <a:miter lim="800000"/>
            <a:headEnd/>
            <a:tailEnd/>
          </a:ln>
          <a:effectLst/>
        </p:spPr>
      </p:pic>
    </p:spTree>
    <p:extLst>
      <p:ext uri="{BB962C8B-B14F-4D97-AF65-F5344CB8AC3E}">
        <p14:creationId xmlns:p14="http://schemas.microsoft.com/office/powerpoint/2010/main" val="1927080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7105" name="Picture 1"/>
          <p:cNvPicPr>
            <a:picLocks noGrp="1" noChangeAspect="1" noChangeArrowheads="1"/>
          </p:cNvPicPr>
          <p:nvPr>
            <p:ph idx="1"/>
          </p:nvPr>
        </p:nvPicPr>
        <p:blipFill>
          <a:blip r:embed="rId2" cstate="print"/>
          <a:srcRect/>
          <a:stretch>
            <a:fillRect/>
          </a:stretch>
        </p:blipFill>
        <p:spPr bwMode="auto">
          <a:xfrm>
            <a:off x="683568" y="1540739"/>
            <a:ext cx="6679257" cy="3989317"/>
          </a:xfrm>
          <a:prstGeom prst="rect">
            <a:avLst/>
          </a:prstGeom>
          <a:noFill/>
          <a:ln w="9525">
            <a:noFill/>
            <a:miter lim="800000"/>
            <a:headEnd/>
            <a:tailEnd/>
          </a:ln>
        </p:spPr>
      </p:pic>
    </p:spTree>
    <p:extLst>
      <p:ext uri="{BB962C8B-B14F-4D97-AF65-F5344CB8AC3E}">
        <p14:creationId xmlns:p14="http://schemas.microsoft.com/office/powerpoint/2010/main" val="890676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πεξήγηση με στρογγυλεμένο παραλληλόγραμμο"/>
          <p:cNvSpPr/>
          <p:nvPr/>
        </p:nvSpPr>
        <p:spPr>
          <a:xfrm>
            <a:off x="1259632" y="1124744"/>
            <a:ext cx="6552728" cy="4176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a:t>
            </a:r>
            <a:r>
              <a:rPr lang="el-GR" i="1" dirty="0"/>
              <a:t>επέκταση του κανόνα</a:t>
            </a:r>
            <a:r>
              <a:rPr lang="el-GR" dirty="0"/>
              <a:t> είναι μία πολύ σημαντική αρχή της ασαφούς λογικής και αποτελεί την γέφυρα για την επέκταση των λειτουργιών των πραγματικών αριθμών στους ασαφείς αριθμούς. Οπότε η χρήση συναρτήσεων </a:t>
            </a:r>
            <a:r>
              <a:rPr lang="el-GR" dirty="0" err="1"/>
              <a:t>μιάς</a:t>
            </a:r>
            <a:r>
              <a:rPr lang="el-GR" dirty="0"/>
              <a:t> ή περισσοτέρων μεταβλητών, οι πράξεις των ασαφών αριθμών καθώς και η έννοια του ασαφούς MIN και ΜΑΧ επιτυγχάνονται δια μέσου της αρχής της επέκτασης του κανόνα.</a:t>
            </a:r>
          </a:p>
          <a:p>
            <a:pPr algn="ctr"/>
            <a:endParaRPr lang="el-GR" dirty="0"/>
          </a:p>
        </p:txBody>
      </p:sp>
    </p:spTree>
    <p:extLst>
      <p:ext uri="{BB962C8B-B14F-4D97-AF65-F5344CB8AC3E}">
        <p14:creationId xmlns:p14="http://schemas.microsoft.com/office/powerpoint/2010/main" val="1001966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Επέκταση του κανόνα συνάρτηση μίας μεταβλητής</a:t>
            </a:r>
          </a:p>
        </p:txBody>
      </p:sp>
      <p:pic>
        <p:nvPicPr>
          <p:cNvPr id="84994" name="Picture 2"/>
          <p:cNvPicPr>
            <a:picLocks noGrp="1" noChangeAspect="1" noChangeArrowheads="1"/>
          </p:cNvPicPr>
          <p:nvPr>
            <p:ph idx="1"/>
          </p:nvPr>
        </p:nvPicPr>
        <p:blipFill>
          <a:blip r:embed="rId2" cstate="print"/>
          <a:srcRect/>
          <a:stretch>
            <a:fillRect/>
          </a:stretch>
        </p:blipFill>
        <p:spPr bwMode="auto">
          <a:xfrm>
            <a:off x="539552" y="1628800"/>
            <a:ext cx="8336369" cy="3151663"/>
          </a:xfrm>
          <a:prstGeom prst="rect">
            <a:avLst/>
          </a:prstGeom>
          <a:noFill/>
          <a:ln w="9525">
            <a:noFill/>
            <a:miter lim="800000"/>
            <a:headEnd/>
            <a:tailEnd/>
          </a:ln>
          <a:effectLst/>
        </p:spPr>
      </p:pic>
    </p:spTree>
    <p:extLst>
      <p:ext uri="{BB962C8B-B14F-4D97-AF65-F5344CB8AC3E}">
        <p14:creationId xmlns:p14="http://schemas.microsoft.com/office/powerpoint/2010/main" val="193508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Συμβατικά σύνολα και συνάρτηση συμμετοχής</a:t>
            </a:r>
          </a:p>
        </p:txBody>
      </p:sp>
      <p:pic>
        <p:nvPicPr>
          <p:cNvPr id="17410" name="Picture 2"/>
          <p:cNvPicPr>
            <a:picLocks noGrp="1" noChangeAspect="1" noChangeArrowheads="1"/>
          </p:cNvPicPr>
          <p:nvPr>
            <p:ph idx="1"/>
          </p:nvPr>
        </p:nvPicPr>
        <p:blipFill>
          <a:blip r:embed="rId2" cstate="print"/>
          <a:srcRect/>
          <a:stretch>
            <a:fillRect/>
          </a:stretch>
        </p:blipFill>
        <p:spPr bwMode="auto">
          <a:xfrm>
            <a:off x="539552" y="2132856"/>
            <a:ext cx="8292328" cy="2615881"/>
          </a:xfrm>
          <a:prstGeom prst="rect">
            <a:avLst/>
          </a:prstGeom>
          <a:noFill/>
          <a:ln w="9525">
            <a:noFill/>
            <a:miter lim="800000"/>
            <a:headEnd/>
            <a:tailEnd/>
          </a:ln>
          <a:effectLst/>
        </p:spPr>
      </p:pic>
    </p:spTree>
    <p:extLst>
      <p:ext uri="{BB962C8B-B14F-4D97-AF65-F5344CB8AC3E}">
        <p14:creationId xmlns:p14="http://schemas.microsoft.com/office/powerpoint/2010/main" val="3073253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8066" name="Picture 2"/>
          <p:cNvPicPr>
            <a:picLocks noGrp="1" noChangeAspect="1" noChangeArrowheads="1"/>
          </p:cNvPicPr>
          <p:nvPr>
            <p:ph idx="1"/>
          </p:nvPr>
        </p:nvPicPr>
        <p:blipFill>
          <a:blip r:embed="rId2" cstate="print"/>
          <a:srcRect/>
          <a:stretch>
            <a:fillRect/>
          </a:stretch>
        </p:blipFill>
        <p:spPr bwMode="auto">
          <a:xfrm>
            <a:off x="1691680" y="0"/>
            <a:ext cx="4292460" cy="6545004"/>
          </a:xfrm>
          <a:prstGeom prst="rect">
            <a:avLst/>
          </a:prstGeom>
          <a:noFill/>
          <a:ln w="9525">
            <a:noFill/>
            <a:miter lim="800000"/>
            <a:headEnd/>
            <a:tailEnd/>
          </a:ln>
          <a:effectLst/>
        </p:spPr>
      </p:pic>
    </p:spTree>
    <p:extLst>
      <p:ext uri="{BB962C8B-B14F-4D97-AF65-F5344CB8AC3E}">
        <p14:creationId xmlns:p14="http://schemas.microsoft.com/office/powerpoint/2010/main" val="563997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6"/>
          <p:cNvSpPr>
            <a:spLocks noGrp="1"/>
          </p:cNvSpPr>
          <p:nvPr>
            <p:ph type="sldNum" sz="quarter" idx="12"/>
          </p:nvPr>
        </p:nvSpPr>
        <p:spPr>
          <a:noFill/>
        </p:spPr>
        <p:txBody>
          <a:bodyPr/>
          <a:lstStyle/>
          <a:p>
            <a:fld id="{3F0B8482-4617-4995-B2D9-A381C510A52C}" type="slidenum">
              <a:rPr lang="en-US" altLang="zh-TW"/>
              <a:pPr/>
              <a:t>51</a:t>
            </a:fld>
            <a:endParaRPr lang="en-US" altLang="zh-TW"/>
          </a:p>
        </p:txBody>
      </p:sp>
      <p:sp>
        <p:nvSpPr>
          <p:cNvPr id="26627" name="Rectangle 2"/>
          <p:cNvSpPr>
            <a:spLocks noGrp="1" noChangeArrowheads="1"/>
          </p:cNvSpPr>
          <p:nvPr>
            <p:ph type="title"/>
          </p:nvPr>
        </p:nvSpPr>
        <p:spPr/>
        <p:txBody>
          <a:bodyPr/>
          <a:lstStyle/>
          <a:p>
            <a:pPr eaLnBrk="1" hangingPunct="1"/>
            <a:r>
              <a:rPr lang="en-US" altLang="zh-TW"/>
              <a:t>2.3 Extension principle for fuzzy set</a:t>
            </a:r>
          </a:p>
        </p:txBody>
      </p:sp>
      <p:graphicFrame>
        <p:nvGraphicFramePr>
          <p:cNvPr id="26628" name="Object 3"/>
          <p:cNvGraphicFramePr>
            <a:graphicFrameLocks noGrp="1" noChangeAspect="1"/>
          </p:cNvGraphicFramePr>
          <p:nvPr>
            <p:ph sz="half" idx="1"/>
          </p:nvPr>
        </p:nvGraphicFramePr>
        <p:xfrm>
          <a:off x="3203575" y="1844675"/>
          <a:ext cx="5338763" cy="4776788"/>
        </p:xfrm>
        <a:graphic>
          <a:graphicData uri="http://schemas.openxmlformats.org/presentationml/2006/ole">
            <mc:AlternateContent xmlns:mc="http://schemas.openxmlformats.org/markup-compatibility/2006">
              <mc:Choice xmlns:v="urn:schemas-microsoft-com:vml" Requires="v">
                <p:oleObj name="PhotoImpact" r:id="rId2" imgW="5419048" imgH="4847619" progId="">
                  <p:embed/>
                </p:oleObj>
              </mc:Choice>
              <mc:Fallback>
                <p:oleObj name="PhotoImpact" r:id="rId2" imgW="5419048" imgH="4847619" progId="">
                  <p:embed/>
                  <p:pic>
                    <p:nvPicPr>
                      <p:cNvPr id="2662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844675"/>
                        <a:ext cx="5338763" cy="477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Grp="1" noChangeAspect="1"/>
          </p:cNvGraphicFramePr>
          <p:nvPr>
            <p:ph sz="half" idx="2"/>
          </p:nvPr>
        </p:nvGraphicFramePr>
        <p:xfrm>
          <a:off x="684213" y="4941888"/>
          <a:ext cx="2143125" cy="1333500"/>
        </p:xfrm>
        <a:graphic>
          <a:graphicData uri="http://schemas.openxmlformats.org/presentationml/2006/ole">
            <mc:AlternateContent xmlns:mc="http://schemas.openxmlformats.org/markup-compatibility/2006">
              <mc:Choice xmlns:v="urn:schemas-microsoft-com:vml" Requires="v">
                <p:oleObj name="PhotoImpact" r:id="rId4" imgW="2142857" imgH="1333333" progId="">
                  <p:embed/>
                </p:oleObj>
              </mc:Choice>
              <mc:Fallback>
                <p:oleObj name="PhotoImpact" r:id="rId4" imgW="2142857" imgH="1333333" progId="">
                  <p:embed/>
                  <p:pic>
                    <p:nvPicPr>
                      <p:cNvPr id="266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941888"/>
                        <a:ext cx="2143125" cy="1333500"/>
                      </a:xfrm>
                      <a:prstGeom prst="rect">
                        <a:avLst/>
                      </a:prstGeom>
                      <a:solidFill>
                        <a:schemeClr val="accent2"/>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4356100" y="3571875"/>
            <a:ext cx="1117600" cy="1225550"/>
            <a:chOff x="2744" y="2250"/>
            <a:chExt cx="704" cy="772"/>
          </a:xfrm>
        </p:grpSpPr>
        <p:sp>
          <p:nvSpPr>
            <p:cNvPr id="26631" name="Line 7"/>
            <p:cNvSpPr>
              <a:spLocks noChangeShapeType="1"/>
            </p:cNvSpPr>
            <p:nvPr/>
          </p:nvSpPr>
          <p:spPr bwMode="auto">
            <a:xfrm>
              <a:off x="2744" y="2496"/>
              <a:ext cx="268" cy="33"/>
            </a:xfrm>
            <a:prstGeom prst="line">
              <a:avLst/>
            </a:prstGeom>
            <a:noFill/>
            <a:ln w="38100">
              <a:solidFill>
                <a:srgbClr val="CC3300"/>
              </a:solidFill>
              <a:round/>
              <a:headEnd/>
              <a:tailEnd/>
            </a:ln>
          </p:spPr>
          <p:txBody>
            <a:bodyPr/>
            <a:lstStyle/>
            <a:p>
              <a:endParaRPr lang="el-GR"/>
            </a:p>
          </p:txBody>
        </p:sp>
        <p:sp>
          <p:nvSpPr>
            <p:cNvPr id="26632" name="Line 8"/>
            <p:cNvSpPr>
              <a:spLocks noChangeShapeType="1"/>
            </p:cNvSpPr>
            <p:nvPr/>
          </p:nvSpPr>
          <p:spPr bwMode="auto">
            <a:xfrm flipV="1">
              <a:off x="2744" y="2250"/>
              <a:ext cx="700" cy="1"/>
            </a:xfrm>
            <a:prstGeom prst="line">
              <a:avLst/>
            </a:prstGeom>
            <a:noFill/>
            <a:ln w="38100">
              <a:solidFill>
                <a:srgbClr val="008000"/>
              </a:solidFill>
              <a:round/>
              <a:headEnd/>
              <a:tailEnd/>
            </a:ln>
          </p:spPr>
          <p:txBody>
            <a:bodyPr/>
            <a:lstStyle/>
            <a:p>
              <a:endParaRPr lang="el-GR"/>
            </a:p>
          </p:txBody>
        </p:sp>
        <p:sp>
          <p:nvSpPr>
            <p:cNvPr id="26633" name="Line 9"/>
            <p:cNvSpPr>
              <a:spLocks noChangeShapeType="1"/>
            </p:cNvSpPr>
            <p:nvPr/>
          </p:nvSpPr>
          <p:spPr bwMode="auto">
            <a:xfrm flipV="1">
              <a:off x="2971" y="2514"/>
              <a:ext cx="39" cy="508"/>
            </a:xfrm>
            <a:prstGeom prst="line">
              <a:avLst/>
            </a:prstGeom>
            <a:noFill/>
            <a:ln w="38100">
              <a:solidFill>
                <a:srgbClr val="CC3300"/>
              </a:solidFill>
              <a:round/>
              <a:headEnd/>
              <a:tailEnd/>
            </a:ln>
          </p:spPr>
          <p:txBody>
            <a:bodyPr/>
            <a:lstStyle/>
            <a:p>
              <a:endParaRPr lang="el-GR"/>
            </a:p>
          </p:txBody>
        </p:sp>
        <p:sp>
          <p:nvSpPr>
            <p:cNvPr id="26634" name="Line 10"/>
            <p:cNvSpPr>
              <a:spLocks noChangeShapeType="1"/>
            </p:cNvSpPr>
            <p:nvPr/>
          </p:nvSpPr>
          <p:spPr bwMode="auto">
            <a:xfrm>
              <a:off x="3448" y="2251"/>
              <a:ext cx="0" cy="771"/>
            </a:xfrm>
            <a:prstGeom prst="line">
              <a:avLst/>
            </a:prstGeom>
            <a:noFill/>
            <a:ln w="38100">
              <a:solidFill>
                <a:srgbClr val="008000"/>
              </a:solidFill>
              <a:round/>
              <a:headEnd/>
              <a:tailEnd/>
            </a:ln>
          </p:spPr>
          <p:txBody>
            <a:bodyPr/>
            <a:lstStyle/>
            <a:p>
              <a:endParaRPr lang="el-GR"/>
            </a:p>
          </p:txBody>
        </p:sp>
      </p:grpSp>
    </p:spTree>
    <p:extLst>
      <p:ext uri="{BB962C8B-B14F-4D97-AF65-F5344CB8AC3E}">
        <p14:creationId xmlns:p14="http://schemas.microsoft.com/office/powerpoint/2010/main" val="2265893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1138" name="Picture 2"/>
          <p:cNvPicPr>
            <a:picLocks noGrp="1" noChangeAspect="1" noChangeArrowheads="1"/>
          </p:cNvPicPr>
          <p:nvPr>
            <p:ph idx="1"/>
          </p:nvPr>
        </p:nvPicPr>
        <p:blipFill>
          <a:blip r:embed="rId2" cstate="print"/>
          <a:srcRect/>
          <a:stretch>
            <a:fillRect/>
          </a:stretch>
        </p:blipFill>
        <p:spPr bwMode="auto">
          <a:xfrm>
            <a:off x="395535" y="476672"/>
            <a:ext cx="8795211" cy="3816424"/>
          </a:xfrm>
          <a:prstGeom prst="rect">
            <a:avLst/>
          </a:prstGeom>
          <a:noFill/>
          <a:ln w="9525">
            <a:noFill/>
            <a:miter lim="800000"/>
            <a:headEnd/>
            <a:tailEnd/>
          </a:ln>
        </p:spPr>
      </p:pic>
    </p:spTree>
    <p:extLst>
      <p:ext uri="{BB962C8B-B14F-4D97-AF65-F5344CB8AC3E}">
        <p14:creationId xmlns:p14="http://schemas.microsoft.com/office/powerpoint/2010/main" val="4214640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7"/>
          <p:cNvSpPr>
            <a:spLocks noGrp="1"/>
          </p:cNvSpPr>
          <p:nvPr>
            <p:ph type="sldNum" sz="quarter" idx="12"/>
          </p:nvPr>
        </p:nvSpPr>
        <p:spPr>
          <a:noFill/>
        </p:spPr>
        <p:txBody>
          <a:bodyPr/>
          <a:lstStyle/>
          <a:p>
            <a:fld id="{28B3ED6D-33B4-4FF2-BF5F-60FA03FBCC57}" type="slidenum">
              <a:rPr lang="en-US" altLang="zh-TW"/>
              <a:pPr/>
              <a:t>53</a:t>
            </a:fld>
            <a:endParaRPr lang="en-US" altLang="zh-TW"/>
          </a:p>
        </p:txBody>
      </p:sp>
      <p:graphicFrame>
        <p:nvGraphicFramePr>
          <p:cNvPr id="27651" name="Object 9"/>
          <p:cNvGraphicFramePr>
            <a:graphicFrameLocks noGrp="1" noChangeAspect="1"/>
          </p:cNvGraphicFramePr>
          <p:nvPr>
            <p:ph sz="quarter" idx="3"/>
          </p:nvPr>
        </p:nvGraphicFramePr>
        <p:xfrm>
          <a:off x="4356100" y="2708275"/>
          <a:ext cx="4608513" cy="3468688"/>
        </p:xfrm>
        <a:graphic>
          <a:graphicData uri="http://schemas.openxmlformats.org/presentationml/2006/ole">
            <mc:AlternateContent xmlns:mc="http://schemas.openxmlformats.org/markup-compatibility/2006">
              <mc:Choice xmlns:v="urn:schemas-microsoft-com:vml" Requires="v">
                <p:oleObj name="PhotoImpact" r:id="rId2" imgW="8866667" imgH="6676190" progId="">
                  <p:embed/>
                </p:oleObj>
              </mc:Choice>
              <mc:Fallback>
                <p:oleObj name="PhotoImpact" r:id="rId2" imgW="8866667" imgH="6676190" progId="">
                  <p:embed/>
                  <p:pic>
                    <p:nvPicPr>
                      <p:cNvPr id="27651"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708275"/>
                        <a:ext cx="4608513"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6"/>
          <p:cNvGraphicFramePr>
            <a:graphicFrameLocks noGrp="1" noChangeAspect="1"/>
          </p:cNvGraphicFramePr>
          <p:nvPr>
            <p:ph sz="quarter" idx="2"/>
          </p:nvPr>
        </p:nvGraphicFramePr>
        <p:xfrm>
          <a:off x="179388" y="908050"/>
          <a:ext cx="4895850" cy="3702050"/>
        </p:xfrm>
        <a:graphic>
          <a:graphicData uri="http://schemas.openxmlformats.org/presentationml/2006/ole">
            <mc:AlternateContent xmlns:mc="http://schemas.openxmlformats.org/markup-compatibility/2006">
              <mc:Choice xmlns:v="urn:schemas-microsoft-com:vml" Requires="v">
                <p:oleObj name="PhotoImpact" r:id="rId4" imgW="8828571" imgH="6676190" progId="">
                  <p:embed/>
                </p:oleObj>
              </mc:Choice>
              <mc:Fallback>
                <p:oleObj name="PhotoImpact" r:id="rId4" imgW="8828571" imgH="6676190" progId="">
                  <p:embed/>
                  <p:pic>
                    <p:nvPicPr>
                      <p:cNvPr id="2765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08050"/>
                        <a:ext cx="4895850"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91738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l="54570" t="24040" r="8103" b="31440"/>
          <a:stretch>
            <a:fillRect/>
          </a:stretch>
        </p:blipFill>
        <p:spPr bwMode="auto">
          <a:xfrm>
            <a:off x="1043608" y="663528"/>
            <a:ext cx="6912768" cy="4637680"/>
          </a:xfrm>
          <a:prstGeom prst="rect">
            <a:avLst/>
          </a:prstGeom>
          <a:noFill/>
          <a:ln w="9525">
            <a:noFill/>
            <a:miter lim="800000"/>
            <a:headEnd/>
            <a:tailEnd/>
          </a:ln>
        </p:spPr>
      </p:pic>
    </p:spTree>
    <p:extLst>
      <p:ext uri="{BB962C8B-B14F-4D97-AF65-F5344CB8AC3E}">
        <p14:creationId xmlns:p14="http://schemas.microsoft.com/office/powerpoint/2010/main" val="1161574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6018" name="Picture 2"/>
          <p:cNvPicPr>
            <a:picLocks noGrp="1" noChangeAspect="1" noChangeArrowheads="1"/>
          </p:cNvPicPr>
          <p:nvPr>
            <p:ph idx="1"/>
          </p:nvPr>
        </p:nvPicPr>
        <p:blipFill>
          <a:blip r:embed="rId2" cstate="print"/>
          <a:srcRect/>
          <a:stretch>
            <a:fillRect/>
          </a:stretch>
        </p:blipFill>
        <p:spPr bwMode="auto">
          <a:xfrm>
            <a:off x="1331640" y="120874"/>
            <a:ext cx="6236613" cy="6737126"/>
          </a:xfrm>
          <a:prstGeom prst="rect">
            <a:avLst/>
          </a:prstGeom>
          <a:noFill/>
          <a:ln w="9525">
            <a:noFill/>
            <a:miter lim="800000"/>
            <a:headEnd/>
            <a:tailEnd/>
          </a:ln>
          <a:effectLst/>
        </p:spPr>
      </p:pic>
    </p:spTree>
    <p:extLst>
      <p:ext uri="{BB962C8B-B14F-4D97-AF65-F5344CB8AC3E}">
        <p14:creationId xmlns:p14="http://schemas.microsoft.com/office/powerpoint/2010/main" val="1499119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1115616" y="404664"/>
            <a:ext cx="6552728" cy="6236638"/>
          </a:xfrm>
          <a:prstGeom prst="rect">
            <a:avLst/>
          </a:prstGeom>
        </p:spPr>
      </p:pic>
    </p:spTree>
    <p:extLst>
      <p:ext uri="{BB962C8B-B14F-4D97-AF65-F5344CB8AC3E}">
        <p14:creationId xmlns:p14="http://schemas.microsoft.com/office/powerpoint/2010/main" val="1874265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en-US" altLang="ko-KR" sz="4000" dirty="0"/>
              <a:t>A</a:t>
            </a:r>
            <a:r>
              <a:rPr lang="el-GR" altLang="ko-KR" sz="4000" dirty="0" err="1"/>
              <a:t>ριθμητικές</a:t>
            </a:r>
            <a:r>
              <a:rPr lang="el-GR" altLang="ko-KR" sz="4000" dirty="0"/>
              <a:t> πράξεις με βάση την επέκταση του κανόνα</a:t>
            </a:r>
            <a:endParaRPr lang="en-US" altLang="ko-KR" sz="4000" dirty="0"/>
          </a:p>
        </p:txBody>
      </p:sp>
      <p:sp>
        <p:nvSpPr>
          <p:cNvPr id="13315" name="Rectangle 3"/>
          <p:cNvSpPr>
            <a:spLocks noGrp="1" noChangeArrowheads="1"/>
          </p:cNvSpPr>
          <p:nvPr>
            <p:ph type="body" idx="1"/>
          </p:nvPr>
        </p:nvSpPr>
        <p:spPr/>
        <p:txBody>
          <a:bodyPr/>
          <a:lstStyle/>
          <a:p>
            <a:pPr eaLnBrk="1" hangingPunct="1">
              <a:defRPr/>
            </a:pPr>
            <a:endParaRPr lang="en-US" altLang="ko-KR" dirty="0"/>
          </a:p>
          <a:p>
            <a:pPr eaLnBrk="1" hangingPunct="1">
              <a:defRPr/>
            </a:pPr>
            <a:endParaRPr lang="en-US" altLang="ko-KR" dirty="0"/>
          </a:p>
          <a:p>
            <a:pPr lvl="1" eaLnBrk="1" hangingPunct="1">
              <a:defRPr/>
            </a:pPr>
            <a:r>
              <a:rPr lang="en-US" altLang="ko-KR" dirty="0"/>
              <a:t>* </a:t>
            </a:r>
            <a:r>
              <a:rPr lang="el-GR" altLang="ko-KR" dirty="0"/>
              <a:t>Κάθε αλγεβρική πράξη</a:t>
            </a:r>
            <a:endParaRPr lang="en-US" altLang="ko-KR" dirty="0"/>
          </a:p>
          <a:p>
            <a:pPr eaLnBrk="1" hangingPunct="1">
              <a:buFont typeface="Wingdings" panose="05000000000000000000" pitchFamily="2" charset="2"/>
              <a:buNone/>
              <a:defRPr/>
            </a:pPr>
            <a:endParaRPr lang="en-US" altLang="ko-KR" sz="2400" dirty="0"/>
          </a:p>
          <a:p>
            <a:pPr eaLnBrk="1" hangingPunct="1">
              <a:buFont typeface="Wingdings" panose="05000000000000000000" pitchFamily="2" charset="2"/>
              <a:buNone/>
              <a:defRPr/>
            </a:pPr>
            <a:endParaRPr lang="en-US" altLang="ko-KR" dirty="0"/>
          </a:p>
        </p:txBody>
      </p:sp>
      <p:graphicFrame>
        <p:nvGraphicFramePr>
          <p:cNvPr id="4098" name="Object 4"/>
          <p:cNvGraphicFramePr>
            <a:graphicFrameLocks noChangeAspect="1"/>
          </p:cNvGraphicFramePr>
          <p:nvPr/>
        </p:nvGraphicFramePr>
        <p:xfrm>
          <a:off x="1214438" y="1643063"/>
          <a:ext cx="4943475" cy="928687"/>
        </p:xfrm>
        <a:graphic>
          <a:graphicData uri="http://schemas.openxmlformats.org/presentationml/2006/ole">
            <mc:AlternateContent xmlns:mc="http://schemas.openxmlformats.org/markup-compatibility/2006">
              <mc:Choice xmlns:v="urn:schemas-microsoft-com:vml" Requires="v">
                <p:oleObj name="Equation" r:id="rId2" imgW="2095200" imgH="393480" progId="Equation.3">
                  <p:embed/>
                </p:oleObj>
              </mc:Choice>
              <mc:Fallback>
                <p:oleObj name="Equation" r:id="rId2" imgW="2095200" imgH="393480" progId="Equation.3">
                  <p:embed/>
                  <p:pic>
                    <p:nvPicPr>
                      <p:cNvPr id="409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643063"/>
                        <a:ext cx="4943475" cy="928687"/>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0437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Ορθογώνιο 4"/>
              <p:cNvSpPr/>
              <p:nvPr/>
            </p:nvSpPr>
            <p:spPr>
              <a:xfrm>
                <a:off x="2286000" y="685396"/>
                <a:ext cx="4572000" cy="5384616"/>
              </a:xfrm>
              <a:prstGeom prst="rect">
                <a:avLst/>
              </a:prstGeom>
            </p:spPr>
            <p:txBody>
              <a:bodyPr>
                <a:spAutoFit/>
              </a:bodyPr>
              <a:lstStyle/>
              <a:p>
                <a:pPr algn="ctr">
                  <a:lnSpc>
                    <a:spcPct val="107000"/>
                  </a:lnSpc>
                  <a:spcAft>
                    <a:spcPts val="800"/>
                  </a:spcAft>
                </a:pPr>
                <a:r>
                  <a:rPr lang="el-GR"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Ασαφή παραδείγματα –πράξεις μεταξύ ασαφών αριθμών-διακριτά ασαφή σύνολα</a:t>
                </a:r>
                <a:endParaRPr lang="el-GR"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a:t>
                </a:r>
                <a:r>
                  <a:rPr lang="el-GR" dirty="0">
                    <a:latin typeface="Times New Roman" panose="02020603050405020304" pitchFamily="18" charset="0"/>
                    <a:ea typeface="Calibri" panose="020F0502020204030204" pitchFamily="34" charset="0"/>
                    <a:cs typeface="Times New Roman" panose="02020603050405020304" pitchFamily="18" charset="0"/>
                  </a:rPr>
                  <a:t>=2=κατά προσέγγιση 2= {</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0.6</m:t>
                        </m:r>
                      </m:num>
                      <m:den>
                        <m:r>
                          <a:rPr lang="el-GR" i="1">
                            <a:latin typeface="Cambria Math" panose="02040503050406030204" pitchFamily="18" charset="0"/>
                            <a:ea typeface="Calibri" panose="020F0502020204030204" pitchFamily="34" charset="0"/>
                            <a:cs typeface="Times New Roman" panose="02020603050405020304" pitchFamily="18" charset="0"/>
                          </a:rPr>
                          <m:t>1</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1</m:t>
                        </m:r>
                      </m:num>
                      <m:den>
                        <m:r>
                          <a:rPr lang="el-GR" i="1">
                            <a:latin typeface="Cambria Math" panose="02040503050406030204" pitchFamily="18" charset="0"/>
                            <a:ea typeface="Calibri" panose="020F0502020204030204" pitchFamily="34" charset="0"/>
                            <a:cs typeface="Times New Roman" panose="02020603050405020304" pitchFamily="18" charset="0"/>
                          </a:rPr>
                          <m:t>2</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0.8</m:t>
                        </m:r>
                      </m:num>
                      <m:den>
                        <m:r>
                          <a:rPr lang="el-GR" i="1">
                            <a:latin typeface="Cambria Math" panose="02040503050406030204" pitchFamily="18" charset="0"/>
                            <a:ea typeface="Calibri" panose="020F0502020204030204" pitchFamily="34" charset="0"/>
                            <a:cs typeface="Times New Roman" panose="02020603050405020304" pitchFamily="18" charset="0"/>
                          </a:rPr>
                          <m:t>3</m:t>
                        </m:r>
                      </m:den>
                    </m:f>
                  </m:oMath>
                </a14:m>
                <a:r>
                  <a:rPr lang="el-GR"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B</a:t>
                </a:r>
                <a:r>
                  <a:rPr lang="el-GR" dirty="0">
                    <a:latin typeface="Times New Roman" panose="02020603050405020304" pitchFamily="18" charset="0"/>
                    <a:ea typeface="Calibri" panose="020F0502020204030204" pitchFamily="34" charset="0"/>
                    <a:cs typeface="Times New Roman" panose="02020603050405020304" pitchFamily="18" charset="0"/>
                  </a:rPr>
                  <a:t>=6=κατά προσέγγιση 6= {</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0.8</m:t>
                        </m:r>
                      </m:num>
                      <m:den>
                        <m:r>
                          <a:rPr lang="el-GR" i="1">
                            <a:latin typeface="Cambria Math" panose="02040503050406030204" pitchFamily="18" charset="0"/>
                            <a:ea typeface="Calibri" panose="020F0502020204030204" pitchFamily="34" charset="0"/>
                            <a:cs typeface="Times New Roman" panose="02020603050405020304" pitchFamily="18" charset="0"/>
                          </a:rPr>
                          <m:t>5</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1</m:t>
                        </m:r>
                      </m:num>
                      <m:den>
                        <m:r>
                          <a:rPr lang="el-GR" i="1">
                            <a:latin typeface="Cambria Math" panose="02040503050406030204" pitchFamily="18" charset="0"/>
                            <a:ea typeface="Calibri" panose="020F0502020204030204" pitchFamily="34" charset="0"/>
                            <a:cs typeface="Times New Roman" panose="02020603050405020304" pitchFamily="18" charset="0"/>
                          </a:rPr>
                          <m:t>6</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0.7</m:t>
                        </m:r>
                      </m:num>
                      <m:den>
                        <m:r>
                          <a:rPr lang="el-GR" i="1">
                            <a:latin typeface="Cambria Math" panose="02040503050406030204" pitchFamily="18" charset="0"/>
                            <a:ea typeface="Calibri" panose="020F0502020204030204" pitchFamily="34" charset="0"/>
                            <a:cs typeface="Times New Roman" panose="02020603050405020304" pitchFamily="18" charset="0"/>
                          </a:rPr>
                          <m:t>7</m:t>
                        </m:r>
                      </m:den>
                    </m:f>
                  </m:oMath>
                </a14:m>
                <a:r>
                  <a:rPr lang="el-GR"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AxB</a:t>
                </a:r>
                <a:r>
                  <a:rPr lang="en-US" dirty="0">
                    <a:latin typeface="Times New Roman" panose="02020603050405020304" pitchFamily="18" charset="0"/>
                    <a:ea typeface="Times New Roman" panose="02020603050405020304" pitchFamily="18" charset="0"/>
                    <a:cs typeface="Times New Roman" panose="02020603050405020304" pitchFamily="18" charset="0"/>
                  </a:rPr>
                  <a:t>=12 </a:t>
                </a:r>
                <a:r>
                  <a:rPr lang="el-GR" dirty="0">
                    <a:latin typeface="Times New Roman" panose="02020603050405020304" pitchFamily="18" charset="0"/>
                    <a:ea typeface="Calibri" panose="020F0502020204030204" pitchFamily="34" charset="0"/>
                    <a:cs typeface="Times New Roman" panose="02020603050405020304" pitchFamily="18" charset="0"/>
                  </a:rPr>
                  <a:t>κατά προσέγγιση</a:t>
                </a:r>
                <a:r>
                  <a:rPr lang="en-US" dirty="0">
                    <a:latin typeface="Times New Roman" panose="02020603050405020304" pitchFamily="18" charset="0"/>
                    <a:ea typeface="Calibri" panose="020F0502020204030204" pitchFamily="34" charset="0"/>
                    <a:cs typeface="Times New Roman" panose="02020603050405020304" pitchFamily="18" charset="0"/>
                  </a:rPr>
                  <a:t> 12= </a:t>
                </a:r>
                <a:r>
                  <a:rPr lang="el-GR"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0.6</m:t>
                        </m:r>
                      </m:num>
                      <m:den>
                        <m:r>
                          <a:rPr lang="el-GR" i="1">
                            <a:latin typeface="Cambria Math" panose="02040503050406030204" pitchFamily="18" charset="0"/>
                            <a:ea typeface="Calibri" panose="020F0502020204030204" pitchFamily="34" charset="0"/>
                            <a:cs typeface="Times New Roman" panose="02020603050405020304" pitchFamily="18" charset="0"/>
                          </a:rPr>
                          <m:t>1</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1</m:t>
                        </m:r>
                      </m:num>
                      <m:den>
                        <m:r>
                          <a:rPr lang="el-GR" i="1">
                            <a:latin typeface="Cambria Math" panose="02040503050406030204" pitchFamily="18" charset="0"/>
                            <a:ea typeface="Calibri" panose="020F0502020204030204" pitchFamily="34" charset="0"/>
                            <a:cs typeface="Times New Roman" panose="02020603050405020304" pitchFamily="18" charset="0"/>
                          </a:rPr>
                          <m:t>2</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0.8</m:t>
                        </m:r>
                      </m:num>
                      <m:den>
                        <m:r>
                          <a:rPr lang="el-GR" i="1">
                            <a:latin typeface="Cambria Math" panose="02040503050406030204" pitchFamily="18" charset="0"/>
                            <a:ea typeface="Calibri" panose="020F0502020204030204" pitchFamily="34" charset="0"/>
                            <a:cs typeface="Times New Roman" panose="02020603050405020304" pitchFamily="18" charset="0"/>
                          </a:rPr>
                          <m:t>3</m:t>
                        </m:r>
                      </m:den>
                    </m:f>
                  </m:oMath>
                </a14:m>
                <a:r>
                  <a:rPr lang="el-GR"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x</a:t>
                </a:r>
                <a:r>
                  <a:rPr lang="el-GR"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0.8</m:t>
                        </m:r>
                      </m:num>
                      <m:den>
                        <m:r>
                          <a:rPr lang="el-GR" i="1">
                            <a:latin typeface="Cambria Math" panose="02040503050406030204" pitchFamily="18" charset="0"/>
                            <a:ea typeface="Calibri" panose="020F0502020204030204" pitchFamily="34" charset="0"/>
                            <a:cs typeface="Times New Roman" panose="02020603050405020304" pitchFamily="18" charset="0"/>
                          </a:rPr>
                          <m:t>5</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1</m:t>
                        </m:r>
                      </m:num>
                      <m:den>
                        <m:r>
                          <a:rPr lang="el-GR" i="1">
                            <a:latin typeface="Cambria Math" panose="02040503050406030204" pitchFamily="18" charset="0"/>
                            <a:ea typeface="Calibri" panose="020F0502020204030204" pitchFamily="34" charset="0"/>
                            <a:cs typeface="Times New Roman" panose="02020603050405020304" pitchFamily="18" charset="0"/>
                          </a:rPr>
                          <m:t>6</m:t>
                        </m:r>
                      </m:den>
                    </m:f>
                    <m:r>
                      <a:rPr lang="el-GR" i="1">
                        <a:latin typeface="Cambria Math" panose="02040503050406030204" pitchFamily="18" charset="0"/>
                        <a:ea typeface="Calibri" panose="020F0502020204030204" pitchFamily="34" charset="0"/>
                        <a:cs typeface="Times New Roman" panose="02020603050405020304" pitchFamily="18" charset="0"/>
                      </a:rPr>
                      <m:t>+</m:t>
                    </m:r>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a:rPr lang="el-GR" i="1">
                            <a:latin typeface="Cambria Math" panose="02040503050406030204" pitchFamily="18" charset="0"/>
                            <a:ea typeface="Calibri" panose="020F0502020204030204" pitchFamily="34" charset="0"/>
                            <a:cs typeface="Times New Roman" panose="02020603050405020304" pitchFamily="18" charset="0"/>
                          </a:rPr>
                          <m:t>0.7</m:t>
                        </m:r>
                      </m:num>
                      <m:den>
                        <m:r>
                          <a:rPr lang="el-GR" i="1">
                            <a:latin typeface="Cambria Math" panose="02040503050406030204" pitchFamily="18" charset="0"/>
                            <a:ea typeface="Calibri" panose="020F0502020204030204" pitchFamily="34" charset="0"/>
                            <a:cs typeface="Times New Roman" panose="02020603050405020304" pitchFamily="18" charset="0"/>
                          </a:rPr>
                          <m:t>7</m:t>
                        </m:r>
                      </m:den>
                    </m:f>
                  </m:oMath>
                </a14:m>
                <a:r>
                  <a:rPr lang="el-GR"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Times New Roman" panose="02020603050405020304" pitchFamily="18" charset="0"/>
                          </a:rPr>
                          <m:t>min</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(0.6,0.8)</m:t>
                        </m:r>
                      </m:num>
                      <m:den>
                        <m:r>
                          <a:rPr lang="en-US" i="1">
                            <a:latin typeface="Cambria Math" panose="02040503050406030204" pitchFamily="18" charset="0"/>
                            <a:ea typeface="Calibri" panose="020F0502020204030204" pitchFamily="34" charset="0"/>
                            <a:cs typeface="Times New Roman" panose="02020603050405020304" pitchFamily="18" charset="0"/>
                          </a:rPr>
                          <m:t>5</m:t>
                        </m:r>
                      </m:den>
                    </m:f>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Times New Roman" panose="02020603050405020304" pitchFamily="18" charset="0"/>
                          </a:rPr>
                          <m:t>min</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(0.6,0.1)</m:t>
                        </m:r>
                      </m:num>
                      <m:den>
                        <m:r>
                          <a:rPr lang="en-US" i="1">
                            <a:latin typeface="Cambria Math" panose="02040503050406030204" pitchFamily="18" charset="0"/>
                            <a:ea typeface="Calibri" panose="020F0502020204030204" pitchFamily="34" charset="0"/>
                            <a:cs typeface="Times New Roman" panose="02020603050405020304" pitchFamily="18" charset="0"/>
                          </a:rPr>
                          <m:t>6</m:t>
                        </m:r>
                      </m:den>
                    </m:f>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 ….+ </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Times New Roman" panose="02020603050405020304" pitchFamily="18" charset="0"/>
                          </a:rPr>
                          <m:t>min</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(0.8,0.1)</m:t>
                        </m:r>
                      </m:num>
                      <m:den>
                        <m:r>
                          <a:rPr lang="en-US" i="1">
                            <a:latin typeface="Cambria Math" panose="02040503050406030204" pitchFamily="18" charset="0"/>
                            <a:ea typeface="Calibri" panose="020F0502020204030204" pitchFamily="34" charset="0"/>
                            <a:cs typeface="Times New Roman" panose="02020603050405020304" pitchFamily="18" charset="0"/>
                          </a:rPr>
                          <m:t>18</m:t>
                        </m:r>
                      </m:den>
                    </m:f>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Times New Roman" panose="02020603050405020304" pitchFamily="18" charset="0"/>
                          </a:rPr>
                          <m:t>min</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(0.8,0.7)</m:t>
                        </m:r>
                      </m:num>
                      <m:den>
                        <m:r>
                          <a:rPr lang="en-US" i="1">
                            <a:latin typeface="Cambria Math" panose="02040503050406030204" pitchFamily="18" charset="0"/>
                            <a:ea typeface="Calibri" panose="020F0502020204030204" pitchFamily="34" charset="0"/>
                            <a:cs typeface="Times New Roman" panose="02020603050405020304" pitchFamily="18" charset="0"/>
                          </a:rPr>
                          <m:t>21</m:t>
                        </m:r>
                      </m:den>
                    </m:f>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0.6</m:t>
                        </m:r>
                      </m:num>
                      <m:den>
                        <m:r>
                          <a:rPr lang="en-US" i="1">
                            <a:latin typeface="Cambria Math" panose="02040503050406030204" pitchFamily="18" charset="0"/>
                            <a:ea typeface="Times New Roman" panose="02020603050405020304" pitchFamily="18" charset="0"/>
                            <a:cs typeface="Times New Roman" panose="02020603050405020304" pitchFamily="18" charset="0"/>
                          </a:rPr>
                          <m:t>5</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0.6</m:t>
                        </m:r>
                      </m:num>
                      <m:den>
                        <m:r>
                          <a:rPr lang="en-US" i="1">
                            <a:latin typeface="Cambria Math" panose="02040503050406030204" pitchFamily="18" charset="0"/>
                            <a:ea typeface="Times New Roman" panose="02020603050405020304" pitchFamily="18" charset="0"/>
                            <a:cs typeface="Times New Roman" panose="02020603050405020304" pitchFamily="18" charset="0"/>
                          </a:rPr>
                          <m:t>6</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0.6</m:t>
                        </m:r>
                      </m:num>
                      <m:den>
                        <m:r>
                          <a:rPr lang="en-US" i="1">
                            <a:latin typeface="Cambria Math" panose="02040503050406030204" pitchFamily="18" charset="0"/>
                            <a:ea typeface="Times New Roman" panose="02020603050405020304" pitchFamily="18" charset="0"/>
                            <a:cs typeface="Times New Roman" panose="02020603050405020304" pitchFamily="18" charset="0"/>
                          </a:rPr>
                          <m:t>7</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0.8</m:t>
                        </m:r>
                      </m:num>
                      <m:den>
                        <m:r>
                          <a:rPr lang="en-US" i="1">
                            <a:latin typeface="Cambria Math" panose="02040503050406030204" pitchFamily="18" charset="0"/>
                            <a:ea typeface="Times New Roman" panose="02020603050405020304" pitchFamily="18" charset="0"/>
                            <a:cs typeface="Times New Roman" panose="02020603050405020304" pitchFamily="18" charset="0"/>
                          </a:rPr>
                          <m:t>10</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12</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0.7</m:t>
                        </m:r>
                      </m:num>
                      <m:den>
                        <m:r>
                          <a:rPr lang="en-US" i="1">
                            <a:latin typeface="Cambria Math" panose="02040503050406030204" pitchFamily="18" charset="0"/>
                            <a:ea typeface="Times New Roman" panose="02020603050405020304" pitchFamily="18" charset="0"/>
                            <a:cs typeface="Times New Roman" panose="02020603050405020304" pitchFamily="18" charset="0"/>
                          </a:rPr>
                          <m:t>14</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0.8</m:t>
                        </m:r>
                      </m:num>
                      <m:den>
                        <m:r>
                          <a:rPr lang="en-US" i="1">
                            <a:latin typeface="Cambria Math" panose="02040503050406030204" pitchFamily="18" charset="0"/>
                            <a:ea typeface="Times New Roman" panose="02020603050405020304" pitchFamily="18" charset="0"/>
                            <a:cs typeface="Times New Roman" panose="02020603050405020304" pitchFamily="18" charset="0"/>
                          </a:rPr>
                          <m:t>15</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0.8</m:t>
                        </m:r>
                      </m:num>
                      <m:den>
                        <m:r>
                          <a:rPr lang="en-US" i="1">
                            <a:latin typeface="Cambria Math" panose="02040503050406030204" pitchFamily="18" charset="0"/>
                            <a:ea typeface="Times New Roman" panose="02020603050405020304" pitchFamily="18" charset="0"/>
                            <a:cs typeface="Times New Roman" panose="02020603050405020304" pitchFamily="18" charset="0"/>
                          </a:rPr>
                          <m:t>18</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0.7</m:t>
                        </m:r>
                      </m:num>
                      <m:den>
                        <m:r>
                          <a:rPr lang="en-US" i="1">
                            <a:latin typeface="Cambria Math" panose="02040503050406030204" pitchFamily="18" charset="0"/>
                            <a:ea typeface="Times New Roman" panose="02020603050405020304" pitchFamily="18" charset="0"/>
                            <a:cs typeface="Times New Roman" panose="02020603050405020304" pitchFamily="18" charset="0"/>
                          </a:rPr>
                          <m:t>21</m:t>
                        </m:r>
                      </m:den>
                    </m:f>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286000" y="685396"/>
                <a:ext cx="4572000" cy="5384616"/>
              </a:xfrm>
              <a:prstGeom prst="rect">
                <a:avLst/>
              </a:prstGeom>
              <a:blipFill>
                <a:blip r:embed="rId2"/>
                <a:stretch>
                  <a:fillRect l="-1067" t="-679"/>
                </a:stretch>
              </a:blipFill>
            </p:spPr>
            <p:txBody>
              <a:bodyPr/>
              <a:lstStyle/>
              <a:p>
                <a:r>
                  <a:rPr lang="el-GR">
                    <a:noFill/>
                  </a:rPr>
                  <a:t> </a:t>
                </a:r>
              </a:p>
            </p:txBody>
          </p:sp>
        </mc:Fallback>
      </mc:AlternateContent>
    </p:spTree>
    <p:extLst>
      <p:ext uri="{BB962C8B-B14F-4D97-AF65-F5344CB8AC3E}">
        <p14:creationId xmlns:p14="http://schemas.microsoft.com/office/powerpoint/2010/main" val="1757015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Εικόνα 22"/>
          <p:cNvPicPr>
            <a:picLocks noChangeAspect="1"/>
          </p:cNvPicPr>
          <p:nvPr/>
        </p:nvPicPr>
        <p:blipFill>
          <a:blip r:embed="rId2"/>
          <a:stretch>
            <a:fillRect/>
          </a:stretch>
        </p:blipFill>
        <p:spPr>
          <a:xfrm>
            <a:off x="1933956" y="329184"/>
            <a:ext cx="5276088" cy="6199632"/>
          </a:xfrm>
          <a:prstGeom prst="rect">
            <a:avLst/>
          </a:prstGeom>
        </p:spPr>
      </p:pic>
    </p:spTree>
    <p:extLst>
      <p:ext uri="{BB962C8B-B14F-4D97-AF65-F5344CB8AC3E}">
        <p14:creationId xmlns:p14="http://schemas.microsoft.com/office/powerpoint/2010/main" val="26172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1765299" y="692696"/>
            <a:ext cx="7341827" cy="5132635"/>
          </a:xfrm>
          <a:prstGeom prst="rect">
            <a:avLst/>
          </a:prstGeom>
          <a:noFill/>
          <a:ln w="9525">
            <a:noFill/>
            <a:miter lim="800000"/>
            <a:headEnd/>
            <a:tailEnd/>
          </a:ln>
          <a:effectLst/>
        </p:spPr>
      </p:pic>
    </p:spTree>
    <p:extLst>
      <p:ext uri="{BB962C8B-B14F-4D97-AF65-F5344CB8AC3E}">
        <p14:creationId xmlns:p14="http://schemas.microsoft.com/office/powerpoint/2010/main" val="3324446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03874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πράξεις ασαφών αριθμών με α-τομές</a:t>
            </a:r>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αξιοποίηση αριθμητικής διαστημάτων</a:t>
            </a:r>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81" name="Object 1"/>
          <p:cNvGraphicFramePr>
            <a:graphicFrameLocks noChangeAspect="1"/>
          </p:cNvGraphicFramePr>
          <p:nvPr/>
        </p:nvGraphicFramePr>
        <p:xfrm>
          <a:off x="0" y="1772816"/>
          <a:ext cx="3552825" cy="503237"/>
        </p:xfrm>
        <a:graphic>
          <a:graphicData uri="http://schemas.openxmlformats.org/presentationml/2006/ole">
            <mc:AlternateContent xmlns:mc="http://schemas.openxmlformats.org/markup-compatibility/2006">
              <mc:Choice xmlns:v="urn:schemas-microsoft-com:vml" Requires="v">
                <p:oleObj name="Equation" r:id="rId2" imgW="1815840" imgH="253800" progId="Equation.DSMT4">
                  <p:embed/>
                </p:oleObj>
              </mc:Choice>
              <mc:Fallback>
                <p:oleObj name="Equation" r:id="rId2" imgW="18158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35528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83" name="Object 3"/>
          <p:cNvGraphicFramePr>
            <a:graphicFrameLocks noChangeAspect="1"/>
          </p:cNvGraphicFramePr>
          <p:nvPr/>
        </p:nvGraphicFramePr>
        <p:xfrm>
          <a:off x="0" y="2348880"/>
          <a:ext cx="3743325" cy="519112"/>
        </p:xfrm>
        <a:graphic>
          <a:graphicData uri="http://schemas.openxmlformats.org/presentationml/2006/ole">
            <mc:AlternateContent xmlns:mc="http://schemas.openxmlformats.org/markup-compatibility/2006">
              <mc:Choice xmlns:v="urn:schemas-microsoft-com:vml" Requires="v">
                <p:oleObj name="Equation" r:id="rId4" imgW="1854000" imgH="253800" progId="Equation.DSMT4">
                  <p:embed/>
                </p:oleObj>
              </mc:Choice>
              <mc:Fallback>
                <p:oleObj name="Equation" r:id="rId4" imgW="18540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48880"/>
                        <a:ext cx="374332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8" name="17 - Αντικείμενο"/>
          <p:cNvGraphicFramePr>
            <a:graphicFrameLocks noChangeAspect="1"/>
          </p:cNvGraphicFramePr>
          <p:nvPr/>
        </p:nvGraphicFramePr>
        <p:xfrm>
          <a:off x="2915816" y="1052736"/>
          <a:ext cx="3152775" cy="590550"/>
        </p:xfrm>
        <a:graphic>
          <a:graphicData uri="http://schemas.openxmlformats.org/presentationml/2006/ole">
            <mc:AlternateContent xmlns:mc="http://schemas.openxmlformats.org/markup-compatibility/2006">
              <mc:Choice xmlns:v="urn:schemas-microsoft-com:vml" Requires="v">
                <p:oleObj name="Equation" r:id="rId6" imgW="1218960" imgH="228600" progId="Equation.DSMT4">
                  <p:embed/>
                </p:oleObj>
              </mc:Choice>
              <mc:Fallback>
                <p:oleObj name="Equation" r:id="rId6" imgW="121896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1052736"/>
                        <a:ext cx="31527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 TextBox"/>
          <p:cNvSpPr txBox="1"/>
          <p:nvPr/>
        </p:nvSpPr>
        <p:spPr>
          <a:xfrm>
            <a:off x="3923928" y="1772816"/>
            <a:ext cx="187220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200" dirty="0">
                <a:latin typeface="Times New Roman" pitchFamily="18" charset="0"/>
                <a:cs typeface="Times New Roman" pitchFamily="18" charset="0"/>
              </a:rPr>
              <a:t>πρόσθεση</a:t>
            </a:r>
          </a:p>
        </p:txBody>
      </p:sp>
      <p:sp>
        <p:nvSpPr>
          <p:cNvPr id="20" name="19 - TextBox"/>
          <p:cNvSpPr txBox="1"/>
          <p:nvPr/>
        </p:nvSpPr>
        <p:spPr>
          <a:xfrm>
            <a:off x="3923928" y="2420888"/>
            <a:ext cx="1944216"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200" dirty="0">
                <a:latin typeface="Times New Roman" pitchFamily="18" charset="0"/>
                <a:cs typeface="Times New Roman" pitchFamily="18" charset="0"/>
              </a:rPr>
              <a:t>αφαίρεση</a:t>
            </a:r>
          </a:p>
        </p:txBody>
      </p:sp>
      <p:sp>
        <p:nvSpPr>
          <p:cNvPr id="22" name="21 - TextBox"/>
          <p:cNvSpPr txBox="1"/>
          <p:nvPr/>
        </p:nvSpPr>
        <p:spPr>
          <a:xfrm>
            <a:off x="319535" y="3977682"/>
            <a:ext cx="661574" cy="387310"/>
          </a:xfrm>
          <a:prstGeom prst="rect">
            <a:avLst/>
          </a:prstGeom>
          <a:noFill/>
        </p:spPr>
        <p:txBody>
          <a:bodyPr wrap="square" rtlCol="0">
            <a:spAutoFit/>
          </a:bodyPr>
          <a:lstStyle/>
          <a:p>
            <a:r>
              <a:rPr lang="en-US" dirty="0"/>
              <a:t>1</a:t>
            </a:r>
            <a:endParaRPr lang="el-GR" dirty="0"/>
          </a:p>
        </p:txBody>
      </p:sp>
      <p:cxnSp>
        <p:nvCxnSpPr>
          <p:cNvPr id="23" name="22 - Ευθεία γραμμή σύνδεσης"/>
          <p:cNvCxnSpPr/>
          <p:nvPr/>
        </p:nvCxnSpPr>
        <p:spPr>
          <a:xfrm flipH="1" flipV="1">
            <a:off x="535559" y="4193705"/>
            <a:ext cx="8500937" cy="27383"/>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463551" y="6425953"/>
            <a:ext cx="661574" cy="403447"/>
          </a:xfrm>
          <a:prstGeom prst="rect">
            <a:avLst/>
          </a:prstGeom>
          <a:noFill/>
        </p:spPr>
        <p:txBody>
          <a:bodyPr wrap="square" rtlCol="0">
            <a:spAutoFit/>
          </a:bodyPr>
          <a:lstStyle/>
          <a:p>
            <a:r>
              <a:rPr lang="en-US" sz="1400" dirty="0">
                <a:latin typeface="Times New Roman" pitchFamily="18" charset="0"/>
                <a:cs typeface="Times New Roman" pitchFamily="18" charset="0"/>
              </a:rPr>
              <a:t>0</a:t>
            </a:r>
            <a:endParaRPr lang="el-GR" sz="1400" dirty="0">
              <a:latin typeface="Times New Roman" pitchFamily="18" charset="0"/>
              <a:cs typeface="Times New Roman" pitchFamily="18" charset="0"/>
            </a:endParaRPr>
          </a:p>
        </p:txBody>
      </p:sp>
      <p:cxnSp>
        <p:nvCxnSpPr>
          <p:cNvPr id="25" name="24 - Ευθύγραμμο βέλος σύνδεσης"/>
          <p:cNvCxnSpPr/>
          <p:nvPr/>
        </p:nvCxnSpPr>
        <p:spPr>
          <a:xfrm flipV="1">
            <a:off x="0" y="6453336"/>
            <a:ext cx="9144000" cy="14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8813213" y="6373864"/>
            <a:ext cx="661574" cy="484136"/>
          </a:xfrm>
          <a:prstGeom prst="rect">
            <a:avLst/>
          </a:prstGeom>
          <a:noFill/>
        </p:spPr>
        <p:txBody>
          <a:bodyPr wrap="square" rtlCol="0">
            <a:spAutoFit/>
          </a:bodyPr>
          <a:lstStyle/>
          <a:p>
            <a:r>
              <a:rPr lang="en-US" dirty="0"/>
              <a:t>R</a:t>
            </a:r>
            <a:endParaRPr lang="el-GR" dirty="0"/>
          </a:p>
        </p:txBody>
      </p:sp>
      <p:cxnSp>
        <p:nvCxnSpPr>
          <p:cNvPr id="29" name="28 - Ευθεία γραμμή σύνδεσης"/>
          <p:cNvCxnSpPr/>
          <p:nvPr/>
        </p:nvCxnSpPr>
        <p:spPr>
          <a:xfrm flipV="1">
            <a:off x="2051720" y="4183988"/>
            <a:ext cx="878106" cy="2269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a:off x="2929826" y="4183988"/>
            <a:ext cx="922094" cy="2269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flipV="1">
            <a:off x="2929826" y="4183988"/>
            <a:ext cx="0" cy="2265388"/>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35 - TextBox"/>
          <p:cNvSpPr txBox="1"/>
          <p:nvPr/>
        </p:nvSpPr>
        <p:spPr>
          <a:xfrm>
            <a:off x="2767807" y="6425953"/>
            <a:ext cx="378042" cy="363102"/>
          </a:xfrm>
          <a:prstGeom prst="rect">
            <a:avLst/>
          </a:prstGeom>
          <a:noFill/>
        </p:spPr>
        <p:txBody>
          <a:bodyPr wrap="square" rtlCol="0">
            <a:spAutoFit/>
          </a:bodyPr>
          <a:lstStyle/>
          <a:p>
            <a:r>
              <a:rPr lang="el-GR" sz="1200" dirty="0">
                <a:latin typeface="Times New Roman" pitchFamily="18" charset="0"/>
                <a:cs typeface="Times New Roman" pitchFamily="18" charset="0"/>
              </a:rPr>
              <a:t>2</a:t>
            </a:r>
            <a:endParaRPr lang="el-GR" sz="1200" baseline="-25000" dirty="0">
              <a:latin typeface="Times New Roman" pitchFamily="18" charset="0"/>
              <a:cs typeface="Times New Roman" pitchFamily="18" charset="0"/>
            </a:endParaRPr>
          </a:p>
        </p:txBody>
      </p:sp>
      <p:sp>
        <p:nvSpPr>
          <p:cNvPr id="37" name="36 - TextBox"/>
          <p:cNvSpPr txBox="1"/>
          <p:nvPr/>
        </p:nvSpPr>
        <p:spPr>
          <a:xfrm>
            <a:off x="3707904" y="6381328"/>
            <a:ext cx="378042" cy="363102"/>
          </a:xfrm>
          <a:prstGeom prst="rect">
            <a:avLst/>
          </a:prstGeom>
          <a:noFill/>
        </p:spPr>
        <p:txBody>
          <a:bodyPr wrap="square" rtlCol="0">
            <a:spAutoFit/>
          </a:bodyPr>
          <a:lstStyle/>
          <a:p>
            <a:r>
              <a:rPr lang="el-GR" sz="1200" dirty="0">
                <a:latin typeface="Times New Roman" pitchFamily="18" charset="0"/>
                <a:cs typeface="Times New Roman" pitchFamily="18" charset="0"/>
              </a:rPr>
              <a:t>3</a:t>
            </a:r>
            <a:endParaRPr lang="el-GR" sz="1200" baseline="-25000" dirty="0">
              <a:latin typeface="Times New Roman" pitchFamily="18" charset="0"/>
              <a:cs typeface="Times New Roman" pitchFamily="18" charset="0"/>
            </a:endParaRPr>
          </a:p>
        </p:txBody>
      </p:sp>
      <p:sp>
        <p:nvSpPr>
          <p:cNvPr id="38" name="37 - TextBox"/>
          <p:cNvSpPr txBox="1"/>
          <p:nvPr/>
        </p:nvSpPr>
        <p:spPr>
          <a:xfrm>
            <a:off x="1907704" y="6381328"/>
            <a:ext cx="378042" cy="363102"/>
          </a:xfrm>
          <a:prstGeom prst="rect">
            <a:avLst/>
          </a:prstGeom>
          <a:noFill/>
        </p:spPr>
        <p:txBody>
          <a:bodyPr wrap="square" rtlCol="0">
            <a:spAutoFit/>
          </a:bodyPr>
          <a:lstStyle/>
          <a:p>
            <a:r>
              <a:rPr lang="el-GR" sz="1200" dirty="0">
                <a:latin typeface="Times New Roman" pitchFamily="18" charset="0"/>
                <a:cs typeface="Times New Roman" pitchFamily="18" charset="0"/>
              </a:rPr>
              <a:t>1</a:t>
            </a:r>
            <a:endParaRPr lang="el-GR" sz="1200" baseline="-25000" dirty="0">
              <a:latin typeface="Times New Roman" pitchFamily="18" charset="0"/>
              <a:cs typeface="Times New Roman" pitchFamily="18" charset="0"/>
            </a:endParaRPr>
          </a:p>
        </p:txBody>
      </p:sp>
      <p:cxnSp>
        <p:nvCxnSpPr>
          <p:cNvPr id="39" name="38 - Ευθεία γραμμή σύνδεσης"/>
          <p:cNvCxnSpPr/>
          <p:nvPr/>
        </p:nvCxnSpPr>
        <p:spPr>
          <a:xfrm>
            <a:off x="2051720" y="645333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flipV="1">
            <a:off x="683568" y="3837481"/>
            <a:ext cx="0" cy="3020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46 - TextBox"/>
          <p:cNvSpPr txBox="1"/>
          <p:nvPr/>
        </p:nvSpPr>
        <p:spPr>
          <a:xfrm>
            <a:off x="4499992" y="6453336"/>
            <a:ext cx="378042" cy="256480"/>
          </a:xfrm>
          <a:prstGeom prst="rect">
            <a:avLst/>
          </a:prstGeom>
          <a:noFill/>
        </p:spPr>
        <p:txBody>
          <a:bodyPr wrap="square" rtlCol="0">
            <a:spAutoFit/>
          </a:bodyPr>
          <a:lstStyle/>
          <a:p>
            <a:r>
              <a:rPr lang="el-GR" sz="1600" baseline="-25000" dirty="0">
                <a:latin typeface="Times New Roman" pitchFamily="18" charset="0"/>
                <a:cs typeface="Times New Roman" pitchFamily="18" charset="0"/>
              </a:rPr>
              <a:t>4</a:t>
            </a:r>
          </a:p>
        </p:txBody>
      </p:sp>
      <p:sp>
        <p:nvSpPr>
          <p:cNvPr id="48" name="47 - TextBox"/>
          <p:cNvSpPr txBox="1"/>
          <p:nvPr/>
        </p:nvSpPr>
        <p:spPr>
          <a:xfrm>
            <a:off x="5508104" y="6381328"/>
            <a:ext cx="378042" cy="256480"/>
          </a:xfrm>
          <a:prstGeom prst="rect">
            <a:avLst/>
          </a:prstGeom>
          <a:noFill/>
        </p:spPr>
        <p:txBody>
          <a:bodyPr wrap="square" rtlCol="0">
            <a:spAutoFit/>
          </a:bodyPr>
          <a:lstStyle/>
          <a:p>
            <a:r>
              <a:rPr lang="el-GR" sz="1600" baseline="-25000" dirty="0">
                <a:latin typeface="Times New Roman" pitchFamily="18" charset="0"/>
                <a:cs typeface="Times New Roman" pitchFamily="18" charset="0"/>
              </a:rPr>
              <a:t>5</a:t>
            </a:r>
          </a:p>
        </p:txBody>
      </p:sp>
      <p:cxnSp>
        <p:nvCxnSpPr>
          <p:cNvPr id="53" name="52 - Ευθεία γραμμή σύνδεσης"/>
          <p:cNvCxnSpPr/>
          <p:nvPr/>
        </p:nvCxnSpPr>
        <p:spPr>
          <a:xfrm>
            <a:off x="6516216" y="4221088"/>
            <a:ext cx="180020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flipV="1">
            <a:off x="6516216" y="4221088"/>
            <a:ext cx="0" cy="2265388"/>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61 - TextBox"/>
          <p:cNvSpPr txBox="1"/>
          <p:nvPr/>
        </p:nvSpPr>
        <p:spPr>
          <a:xfrm>
            <a:off x="6444208" y="6381328"/>
            <a:ext cx="378042" cy="256480"/>
          </a:xfrm>
          <a:prstGeom prst="rect">
            <a:avLst/>
          </a:prstGeom>
          <a:noFill/>
        </p:spPr>
        <p:txBody>
          <a:bodyPr wrap="square" rtlCol="0">
            <a:spAutoFit/>
          </a:bodyPr>
          <a:lstStyle/>
          <a:p>
            <a:r>
              <a:rPr lang="el-GR" sz="1600" baseline="-25000" dirty="0">
                <a:latin typeface="Times New Roman" pitchFamily="18" charset="0"/>
                <a:cs typeface="Times New Roman" pitchFamily="18" charset="0"/>
              </a:rPr>
              <a:t>6</a:t>
            </a:r>
          </a:p>
        </p:txBody>
      </p:sp>
      <p:cxnSp>
        <p:nvCxnSpPr>
          <p:cNvPr id="72" name="71 - Ευθεία γραμμή σύνδεσης"/>
          <p:cNvCxnSpPr/>
          <p:nvPr/>
        </p:nvCxnSpPr>
        <p:spPr>
          <a:xfrm flipV="1">
            <a:off x="3851920" y="4221088"/>
            <a:ext cx="864096"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72 - Ευθεία γραμμή σύνδεσης"/>
          <p:cNvCxnSpPr/>
          <p:nvPr/>
        </p:nvCxnSpPr>
        <p:spPr>
          <a:xfrm>
            <a:off x="4716016" y="4221088"/>
            <a:ext cx="936104"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73 - Ευθεία γραμμή σύνδεσης"/>
          <p:cNvCxnSpPr/>
          <p:nvPr/>
        </p:nvCxnSpPr>
        <p:spPr>
          <a:xfrm flipV="1">
            <a:off x="4716016" y="4221088"/>
            <a:ext cx="0" cy="216024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74 - Ευθεία γραμμή σύνδεσης"/>
          <p:cNvCxnSpPr/>
          <p:nvPr/>
        </p:nvCxnSpPr>
        <p:spPr>
          <a:xfrm>
            <a:off x="3851920" y="645333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 Ευθεία γραμμή σύνδεσης"/>
          <p:cNvCxnSpPr>
            <a:stCxn id="47" idx="0"/>
          </p:cNvCxnSpPr>
          <p:nvPr/>
        </p:nvCxnSpPr>
        <p:spPr>
          <a:xfrm flipV="1">
            <a:off x="4689013" y="4221088"/>
            <a:ext cx="1827203"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83 - Ευθεία γραμμή σύνδεσης"/>
          <p:cNvCxnSpPr/>
          <p:nvPr/>
        </p:nvCxnSpPr>
        <p:spPr>
          <a:xfrm>
            <a:off x="6516216" y="645333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 Ευθεία γραμμή σύνδεσης"/>
          <p:cNvCxnSpPr/>
          <p:nvPr/>
        </p:nvCxnSpPr>
        <p:spPr>
          <a:xfrm>
            <a:off x="4716016" y="645333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86 - TextBox"/>
          <p:cNvSpPr txBox="1"/>
          <p:nvPr/>
        </p:nvSpPr>
        <p:spPr>
          <a:xfrm>
            <a:off x="8172400" y="6381328"/>
            <a:ext cx="378042" cy="256480"/>
          </a:xfrm>
          <a:prstGeom prst="rect">
            <a:avLst/>
          </a:prstGeom>
          <a:noFill/>
        </p:spPr>
        <p:txBody>
          <a:bodyPr wrap="square" rtlCol="0">
            <a:spAutoFit/>
          </a:bodyPr>
          <a:lstStyle/>
          <a:p>
            <a:r>
              <a:rPr lang="el-GR" sz="1600" baseline="-25000" dirty="0">
                <a:latin typeface="Times New Roman" pitchFamily="18" charset="0"/>
                <a:cs typeface="Times New Roman" pitchFamily="18" charset="0"/>
              </a:rPr>
              <a:t>8</a:t>
            </a:r>
          </a:p>
        </p:txBody>
      </p:sp>
      <p:graphicFrame>
        <p:nvGraphicFramePr>
          <p:cNvPr id="88" name="87 - Αντικείμενο"/>
          <p:cNvGraphicFramePr>
            <a:graphicFrameLocks noChangeAspect="1"/>
          </p:cNvGraphicFramePr>
          <p:nvPr/>
        </p:nvGraphicFramePr>
        <p:xfrm>
          <a:off x="2771800" y="3601819"/>
          <a:ext cx="288032" cy="460851"/>
        </p:xfrm>
        <a:graphic>
          <a:graphicData uri="http://schemas.openxmlformats.org/presentationml/2006/ole">
            <mc:AlternateContent xmlns:mc="http://schemas.openxmlformats.org/markup-compatibility/2006">
              <mc:Choice xmlns:v="urn:schemas-microsoft-com:vml" Requires="v">
                <p:oleObj name="Equation" r:id="rId8" imgW="126720" imgH="203040" progId="Equation.DSMT4">
                  <p:embed/>
                </p:oleObj>
              </mc:Choice>
              <mc:Fallback>
                <p:oleObj name="Equation" r:id="rId8" imgW="12672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3601819"/>
                        <a:ext cx="288032" cy="460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3" name="Object 13"/>
          <p:cNvGraphicFramePr>
            <a:graphicFrameLocks noChangeAspect="1"/>
          </p:cNvGraphicFramePr>
          <p:nvPr/>
        </p:nvGraphicFramePr>
        <p:xfrm>
          <a:off x="4572000" y="3645024"/>
          <a:ext cx="287338" cy="460375"/>
        </p:xfrm>
        <a:graphic>
          <a:graphicData uri="http://schemas.openxmlformats.org/presentationml/2006/ole">
            <mc:AlternateContent xmlns:mc="http://schemas.openxmlformats.org/markup-compatibility/2006">
              <mc:Choice xmlns:v="urn:schemas-microsoft-com:vml" Requires="v">
                <p:oleObj name="Equation" r:id="rId10" imgW="126720" imgH="203040" progId="Equation.DSMT4">
                  <p:embed/>
                </p:oleObj>
              </mc:Choice>
              <mc:Fallback>
                <p:oleObj name="Equation" r:id="rId10" imgW="12672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3645024"/>
                        <a:ext cx="2873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4" name="Object 14"/>
          <p:cNvGraphicFramePr>
            <a:graphicFrameLocks noChangeAspect="1"/>
          </p:cNvGraphicFramePr>
          <p:nvPr/>
        </p:nvGraphicFramePr>
        <p:xfrm>
          <a:off x="6443663" y="3630613"/>
          <a:ext cx="287337" cy="488950"/>
        </p:xfrm>
        <a:graphic>
          <a:graphicData uri="http://schemas.openxmlformats.org/presentationml/2006/ole">
            <mc:AlternateContent xmlns:mc="http://schemas.openxmlformats.org/markup-compatibility/2006">
              <mc:Choice xmlns:v="urn:schemas-microsoft-com:vml" Requires="v">
                <p:oleObj name="Equation" r:id="rId12" imgW="126720" imgH="215640" progId="Equation.DSMT4">
                  <p:embed/>
                </p:oleObj>
              </mc:Choice>
              <mc:Fallback>
                <p:oleObj name="Equation" r:id="rId12" imgW="126720" imgH="215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3663" y="3630613"/>
                        <a:ext cx="287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 name="96 - Συν"/>
          <p:cNvSpPr/>
          <p:nvPr/>
        </p:nvSpPr>
        <p:spPr>
          <a:xfrm>
            <a:off x="3563888" y="3645024"/>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98 - Ίσο"/>
          <p:cNvSpPr/>
          <p:nvPr/>
        </p:nvSpPr>
        <p:spPr>
          <a:xfrm>
            <a:off x="5364088" y="3717032"/>
            <a:ext cx="648072" cy="36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101" name="100 - Διάγραμμα"/>
          <p:cNvGraphicFramePr/>
          <p:nvPr/>
        </p:nvGraphicFramePr>
        <p:xfrm>
          <a:off x="323528" y="2996952"/>
          <a:ext cx="8352928" cy="58535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πράξεις ασαφών αριθμών με α-τομές</a:t>
            </a:r>
            <a:br>
              <a:rPr lang="el-GR"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br>
              <a:rPr lang="el-GR" sz="3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3400" b="1"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85" name="Object 5"/>
          <p:cNvGraphicFramePr>
            <a:graphicFrameLocks noChangeAspect="1"/>
          </p:cNvGraphicFramePr>
          <p:nvPr/>
        </p:nvGraphicFramePr>
        <p:xfrm>
          <a:off x="179512" y="2996952"/>
          <a:ext cx="6513512" cy="1589088"/>
        </p:xfrm>
        <a:graphic>
          <a:graphicData uri="http://schemas.openxmlformats.org/presentationml/2006/ole">
            <mc:AlternateContent xmlns:mc="http://schemas.openxmlformats.org/markup-compatibility/2006">
              <mc:Choice xmlns:v="urn:schemas-microsoft-com:vml" Requires="v">
                <p:oleObj name="Equation" r:id="rId2" imgW="3492360" imgH="863280" progId="Equation.DSMT4">
                  <p:embed/>
                </p:oleObj>
              </mc:Choice>
              <mc:Fallback>
                <p:oleObj name="Equation" r:id="rId2" imgW="3492360" imgH="86328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96952"/>
                        <a:ext cx="6513512"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89" name="Object 9"/>
          <p:cNvGraphicFramePr>
            <a:graphicFrameLocks noChangeAspect="1"/>
          </p:cNvGraphicFramePr>
          <p:nvPr/>
        </p:nvGraphicFramePr>
        <p:xfrm>
          <a:off x="251520" y="5075238"/>
          <a:ext cx="3960440" cy="1782762"/>
        </p:xfrm>
        <a:graphic>
          <a:graphicData uri="http://schemas.openxmlformats.org/presentationml/2006/ole">
            <mc:AlternateContent xmlns:mc="http://schemas.openxmlformats.org/markup-compatibility/2006">
              <mc:Choice xmlns:v="urn:schemas-microsoft-com:vml" Requires="v">
                <p:oleObj name="Equation" r:id="rId4" imgW="1828800" imgH="939600" progId="Equation.DSMT4">
                  <p:embed/>
                </p:oleObj>
              </mc:Choice>
              <mc:Fallback>
                <p:oleObj name="Equation" r:id="rId4" imgW="1828800" imgH="9396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075238"/>
                        <a:ext cx="3960440" cy="178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17 - Αντικείμενο"/>
          <p:cNvGraphicFramePr>
            <a:graphicFrameLocks noChangeAspect="1"/>
          </p:cNvGraphicFramePr>
          <p:nvPr/>
        </p:nvGraphicFramePr>
        <p:xfrm>
          <a:off x="2843808" y="1052736"/>
          <a:ext cx="3152775" cy="590550"/>
        </p:xfrm>
        <a:graphic>
          <a:graphicData uri="http://schemas.openxmlformats.org/presentationml/2006/ole">
            <mc:AlternateContent xmlns:mc="http://schemas.openxmlformats.org/markup-compatibility/2006">
              <mc:Choice xmlns:v="urn:schemas-microsoft-com:vml" Requires="v">
                <p:oleObj name="Equation" r:id="rId6" imgW="1218960" imgH="228600" progId="Equation.DSMT4">
                  <p:embed/>
                </p:oleObj>
              </mc:Choice>
              <mc:Fallback>
                <p:oleObj name="Equation" r:id="rId6" imgW="1218960" imgH="2286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1052736"/>
                        <a:ext cx="31527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 TextBox"/>
          <p:cNvSpPr txBox="1"/>
          <p:nvPr/>
        </p:nvSpPr>
        <p:spPr>
          <a:xfrm>
            <a:off x="6084168" y="3284984"/>
            <a:ext cx="2520280"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200" dirty="0">
                <a:latin typeface="Times New Roman" pitchFamily="18" charset="0"/>
                <a:cs typeface="Times New Roman" pitchFamily="18" charset="0"/>
              </a:rPr>
              <a:t>πολλαπλασιασμός</a:t>
            </a:r>
          </a:p>
        </p:txBody>
      </p:sp>
      <p:sp>
        <p:nvSpPr>
          <p:cNvPr id="15" name="14 - TextBox"/>
          <p:cNvSpPr txBox="1"/>
          <p:nvPr/>
        </p:nvSpPr>
        <p:spPr>
          <a:xfrm>
            <a:off x="6012160" y="5805264"/>
            <a:ext cx="2520280"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200" dirty="0">
                <a:latin typeface="Times New Roman" pitchFamily="18" charset="0"/>
                <a:cs typeface="Times New Roman" pitchFamily="18" charset="0"/>
              </a:rPr>
              <a:t>διαίρεση</a:t>
            </a:r>
          </a:p>
        </p:txBody>
      </p:sp>
      <p:sp>
        <p:nvSpPr>
          <p:cNvPr id="17" name="16 - Επεξήγηση με παραλληλόγραμμο"/>
          <p:cNvSpPr/>
          <p:nvPr/>
        </p:nvSpPr>
        <p:spPr>
          <a:xfrm>
            <a:off x="1187624" y="1772816"/>
            <a:ext cx="5976664" cy="936104"/>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sz="2400" b="1" dirty="0">
                <a:latin typeface="Times New Roman" pitchFamily="18" charset="0"/>
                <a:cs typeface="Times New Roman" pitchFamily="18" charset="0"/>
              </a:rPr>
              <a:t>στον πολλαπλασιασμό και στη διαίρεση χάνεται η γραμμικότητα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l-GR" altLang="ko-KR" dirty="0"/>
              <a:t>Πράξεις αριθμών διαστημάτων</a:t>
            </a:r>
            <a:endParaRPr lang="en-US" altLang="ko-KR" dirty="0"/>
          </a:p>
        </p:txBody>
      </p:sp>
      <p:sp>
        <p:nvSpPr>
          <p:cNvPr id="9219" name="Rectangle 3"/>
          <p:cNvSpPr>
            <a:spLocks noGrp="1" noChangeArrowheads="1"/>
          </p:cNvSpPr>
          <p:nvPr>
            <p:ph type="body" idx="1"/>
          </p:nvPr>
        </p:nvSpPr>
        <p:spPr/>
        <p:txBody>
          <a:bodyPr/>
          <a:lstStyle/>
          <a:p>
            <a:pPr eaLnBrk="1" hangingPunct="1">
              <a:defRPr/>
            </a:pPr>
            <a:r>
              <a:rPr lang="en-US" altLang="ko-KR" dirty="0"/>
              <a:t> </a:t>
            </a:r>
          </a:p>
        </p:txBody>
      </p:sp>
      <p:sp>
        <p:nvSpPr>
          <p:cNvPr id="1029" name="Rectangle 5"/>
          <p:cNvSpPr>
            <a:spLocks noChangeArrowheads="1"/>
          </p:cNvSpPr>
          <p:nvPr/>
        </p:nvSpPr>
        <p:spPr bwMode="auto">
          <a:xfrm>
            <a:off x="4859338" y="1773238"/>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80000"/>
              </a:lnSpc>
              <a:spcBef>
                <a:spcPct val="20000"/>
              </a:spcBef>
              <a:buClr>
                <a:schemeClr val="bg1"/>
              </a:buClr>
              <a:buSzPct val="80000"/>
              <a:buFont typeface="Monotype Sorts" pitchFamily="2" charset="2"/>
              <a:buNone/>
            </a:pPr>
            <a:r>
              <a:rPr lang="en-US" altLang="ko-KR" sz="2000" b="1" i="1" dirty="0">
                <a:solidFill>
                  <a:srgbClr val="100389"/>
                </a:solidFill>
                <a:latin typeface="Times New Roman" panose="02020603050405020304" pitchFamily="18" charset="0"/>
              </a:rPr>
              <a:t>A = </a:t>
            </a:r>
            <a:r>
              <a:rPr lang="en-US" altLang="ko-KR" sz="2000" b="1" dirty="0">
                <a:solidFill>
                  <a:srgbClr val="100389"/>
                </a:solidFill>
                <a:latin typeface="Times New Roman" panose="02020603050405020304" pitchFamily="18" charset="0"/>
              </a:rPr>
              <a:t>[</a:t>
            </a:r>
            <a:r>
              <a:rPr lang="en-US" altLang="ko-KR" sz="2000" b="1" i="1" dirty="0">
                <a:solidFill>
                  <a:srgbClr val="100389"/>
                </a:solidFill>
                <a:latin typeface="Times New Roman" panose="02020603050405020304" pitchFamily="18" charset="0"/>
              </a:rPr>
              <a:t> a</a:t>
            </a:r>
            <a:r>
              <a:rPr lang="en-US" altLang="ko-KR" sz="2000" b="1" i="1" baseline="-25000" dirty="0">
                <a:solidFill>
                  <a:srgbClr val="100389"/>
                </a:solidFill>
                <a:latin typeface="Times New Roman" panose="02020603050405020304" pitchFamily="18" charset="0"/>
              </a:rPr>
              <a:t>1 </a:t>
            </a:r>
            <a:r>
              <a:rPr lang="en-US" altLang="ko-KR" sz="2000" b="1" i="1" dirty="0">
                <a:solidFill>
                  <a:srgbClr val="100389"/>
                </a:solidFill>
                <a:latin typeface="Times New Roman" panose="02020603050405020304" pitchFamily="18" charset="0"/>
              </a:rPr>
              <a:t>, a</a:t>
            </a:r>
            <a:r>
              <a:rPr lang="en-US" altLang="ko-KR" sz="2000" b="1" i="1" baseline="-25000" dirty="0">
                <a:solidFill>
                  <a:srgbClr val="100389"/>
                </a:solidFill>
                <a:latin typeface="Times New Roman" panose="02020603050405020304" pitchFamily="18" charset="0"/>
              </a:rPr>
              <a:t>3</a:t>
            </a:r>
            <a:r>
              <a:rPr lang="en-US" altLang="ko-KR" sz="2000" b="1" i="1" dirty="0">
                <a:solidFill>
                  <a:srgbClr val="100389"/>
                </a:solidFill>
                <a:latin typeface="Times New Roman" panose="02020603050405020304" pitchFamily="18" charset="0"/>
              </a:rPr>
              <a:t> </a:t>
            </a:r>
            <a:r>
              <a:rPr lang="en-US" altLang="ko-KR" sz="2000" b="1" dirty="0">
                <a:solidFill>
                  <a:srgbClr val="100389"/>
                </a:solidFill>
                <a:latin typeface="Times New Roman" panose="02020603050405020304" pitchFamily="18" charset="0"/>
              </a:rPr>
              <a:t>] , </a:t>
            </a:r>
            <a:r>
              <a:rPr lang="en-US" altLang="ko-KR" sz="2000" b="1" i="1" dirty="0">
                <a:solidFill>
                  <a:srgbClr val="100389"/>
                </a:solidFill>
                <a:latin typeface="Times New Roman" panose="02020603050405020304" pitchFamily="18" charset="0"/>
              </a:rPr>
              <a:t>	B = </a:t>
            </a:r>
            <a:r>
              <a:rPr lang="en-US" altLang="ko-KR" sz="2000" b="1" dirty="0">
                <a:solidFill>
                  <a:srgbClr val="100389"/>
                </a:solidFill>
                <a:latin typeface="Times New Roman" panose="02020603050405020304" pitchFamily="18" charset="0"/>
              </a:rPr>
              <a:t>[</a:t>
            </a:r>
            <a:r>
              <a:rPr lang="en-US" altLang="ko-KR" sz="2000" b="1" i="1" dirty="0">
                <a:solidFill>
                  <a:srgbClr val="100389"/>
                </a:solidFill>
                <a:latin typeface="Times New Roman" panose="02020603050405020304" pitchFamily="18" charset="0"/>
              </a:rPr>
              <a:t> b</a:t>
            </a:r>
            <a:r>
              <a:rPr lang="en-US" altLang="ko-KR" sz="2000" b="1" i="1" baseline="-25000" dirty="0">
                <a:solidFill>
                  <a:srgbClr val="100389"/>
                </a:solidFill>
                <a:latin typeface="Times New Roman" panose="02020603050405020304" pitchFamily="18" charset="0"/>
              </a:rPr>
              <a:t>1 </a:t>
            </a:r>
            <a:r>
              <a:rPr lang="en-US" altLang="ko-KR" sz="2000" b="1" i="1" dirty="0">
                <a:solidFill>
                  <a:srgbClr val="100389"/>
                </a:solidFill>
                <a:latin typeface="Times New Roman" panose="02020603050405020304" pitchFamily="18" charset="0"/>
              </a:rPr>
              <a:t>, b</a:t>
            </a:r>
            <a:r>
              <a:rPr lang="en-US" altLang="ko-KR" sz="2000" b="1" i="1" baseline="-25000" dirty="0">
                <a:solidFill>
                  <a:srgbClr val="100389"/>
                </a:solidFill>
                <a:latin typeface="Times New Roman" panose="02020603050405020304" pitchFamily="18" charset="0"/>
              </a:rPr>
              <a:t>3</a:t>
            </a:r>
            <a:r>
              <a:rPr lang="en-US" altLang="ko-KR" sz="2000" b="1" i="1" dirty="0">
                <a:solidFill>
                  <a:srgbClr val="100389"/>
                </a:solidFill>
                <a:latin typeface="Times New Roman" panose="02020603050405020304" pitchFamily="18" charset="0"/>
              </a:rPr>
              <a:t> </a:t>
            </a:r>
            <a:r>
              <a:rPr lang="en-US" altLang="ko-KR" sz="2000" b="1" dirty="0">
                <a:solidFill>
                  <a:srgbClr val="100389"/>
                </a:solidFill>
                <a:latin typeface="Times New Roman" panose="02020603050405020304" pitchFamily="18" charset="0"/>
              </a:rPr>
              <a:t>]</a:t>
            </a:r>
          </a:p>
        </p:txBody>
      </p:sp>
      <p:graphicFrame>
        <p:nvGraphicFramePr>
          <p:cNvPr id="1026" name="Object 6"/>
          <p:cNvGraphicFramePr>
            <a:graphicFrameLocks/>
          </p:cNvGraphicFramePr>
          <p:nvPr/>
        </p:nvGraphicFramePr>
        <p:xfrm>
          <a:off x="1187624" y="2289239"/>
          <a:ext cx="7215187" cy="4286250"/>
        </p:xfrm>
        <a:graphic>
          <a:graphicData uri="http://schemas.openxmlformats.org/presentationml/2006/ole">
            <mc:AlternateContent xmlns:mc="http://schemas.openxmlformats.org/markup-compatibility/2006">
              <mc:Choice xmlns:v="urn:schemas-microsoft-com:vml" Requires="v">
                <p:oleObj name="Equation" r:id="rId2" imgW="2793960" imgH="1904760" progId="Equation.DSMT4">
                  <p:embed/>
                </p:oleObj>
              </mc:Choice>
              <mc:Fallback>
                <p:oleObj name="Equation" r:id="rId2" imgW="2793960" imgH="1904760" progId="Equation.DSMT4">
                  <p:embed/>
                  <p:pic>
                    <p:nvPicPr>
                      <p:cNvPr id="1026" name="Object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89239"/>
                        <a:ext cx="7215187" cy="42862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24211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defRPr/>
            </a:pPr>
            <a:r>
              <a:rPr lang="el-GR" altLang="ko-KR" dirty="0"/>
              <a:t>Παράδειγμα</a:t>
            </a:r>
            <a:br>
              <a:rPr lang="el-GR" altLang="ko-KR" dirty="0"/>
            </a:br>
            <a:endParaRPr lang="en-US" altLang="ko-KR" dirty="0"/>
          </a:p>
        </p:txBody>
      </p:sp>
      <p:sp>
        <p:nvSpPr>
          <p:cNvPr id="10243" name="Rectangle 3"/>
          <p:cNvSpPr>
            <a:spLocks noGrp="1" noChangeArrowheads="1"/>
          </p:cNvSpPr>
          <p:nvPr>
            <p:ph type="body" idx="1"/>
          </p:nvPr>
        </p:nvSpPr>
        <p:spPr>
          <a:xfrm>
            <a:off x="457200" y="1600200"/>
            <a:ext cx="8507413" cy="4533900"/>
          </a:xfrm>
        </p:spPr>
        <p:txBody>
          <a:bodyPr/>
          <a:lstStyle/>
          <a:p>
            <a:pPr eaLnBrk="1" hangingPunct="1">
              <a:defRPr/>
            </a:pPr>
            <a:r>
              <a:rPr lang="el-GR" altLang="ko-KR" sz="2800" dirty="0"/>
              <a:t>πρόσθεση</a:t>
            </a:r>
            <a:endParaRPr lang="en-US" altLang="ko-KR" sz="2800" dirty="0"/>
          </a:p>
          <a:p>
            <a:pPr lvl="1" eaLnBrk="1" hangingPunct="1">
              <a:buFont typeface="Wingdings" panose="05000000000000000000" pitchFamily="2" charset="2"/>
              <a:buNone/>
              <a:defRPr/>
            </a:pPr>
            <a:r>
              <a:rPr lang="en-US" altLang="ko-KR" sz="2400" dirty="0"/>
              <a:t>   [2,5]+[1,3]=[3,8]   [0,1]+[-6,5]=[-6,6]</a:t>
            </a:r>
          </a:p>
          <a:p>
            <a:pPr eaLnBrk="1" hangingPunct="1">
              <a:defRPr/>
            </a:pPr>
            <a:r>
              <a:rPr lang="el-GR" altLang="ko-KR" sz="2800" dirty="0"/>
              <a:t>αφαίρεση</a:t>
            </a:r>
            <a:endParaRPr lang="en-US" altLang="ko-KR" sz="2800" dirty="0"/>
          </a:p>
          <a:p>
            <a:pPr lvl="2" eaLnBrk="1" hangingPunct="1">
              <a:buFont typeface="Wingdings" panose="05000000000000000000" pitchFamily="2" charset="2"/>
              <a:buNone/>
              <a:defRPr/>
            </a:pPr>
            <a:r>
              <a:rPr lang="en-US" altLang="ko-KR" sz="2000" dirty="0"/>
              <a:t>[2,5]-[1,3]=[-1,4]    [0,1]-[-6,5]=[-5,7]</a:t>
            </a:r>
          </a:p>
          <a:p>
            <a:pPr eaLnBrk="1" hangingPunct="1">
              <a:defRPr/>
            </a:pPr>
            <a:r>
              <a:rPr lang="el-GR" altLang="ko-KR" sz="2800" dirty="0"/>
              <a:t>πολλαπλασιασμός</a:t>
            </a:r>
            <a:endParaRPr lang="en-US" altLang="ko-KR" sz="2800" dirty="0"/>
          </a:p>
          <a:p>
            <a:pPr lvl="1" eaLnBrk="1" hangingPunct="1">
              <a:buFont typeface="Wingdings" panose="05000000000000000000" pitchFamily="2" charset="2"/>
              <a:buNone/>
              <a:defRPr/>
            </a:pPr>
            <a:r>
              <a:rPr lang="en-US" altLang="ko-KR" sz="2000" dirty="0"/>
              <a:t>[-1,1]*[-2,-0.5]=[-2,2]    [3,4]*[2,2]=[6,8]</a:t>
            </a:r>
          </a:p>
          <a:p>
            <a:pPr eaLnBrk="1" hangingPunct="1">
              <a:defRPr/>
            </a:pPr>
            <a:r>
              <a:rPr lang="el-GR" altLang="ko-KR" sz="2800" dirty="0"/>
              <a:t>διαίρεση</a:t>
            </a:r>
            <a:endParaRPr lang="en-US" altLang="ko-KR" sz="2800" dirty="0"/>
          </a:p>
          <a:p>
            <a:pPr lvl="1" eaLnBrk="1" hangingPunct="1">
              <a:buFont typeface="Wingdings" panose="05000000000000000000" pitchFamily="2" charset="2"/>
              <a:buNone/>
              <a:defRPr/>
            </a:pPr>
            <a:r>
              <a:rPr lang="en-US" altLang="ko-KR" sz="2000" dirty="0"/>
              <a:t>[-1,1]/[-2,-0.5]=[-2,2]    [4,10]*[1,2]=[2,10]</a:t>
            </a:r>
          </a:p>
        </p:txBody>
      </p:sp>
    </p:spTree>
    <p:extLst>
      <p:ext uri="{BB962C8B-B14F-4D97-AF65-F5344CB8AC3E}">
        <p14:creationId xmlns:p14="http://schemas.microsoft.com/office/powerpoint/2010/main" val="3767345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l-GR" altLang="ko-KR" sz="4000" dirty="0"/>
              <a:t>Αριθμητικές πράξεις ασαφών αριθμών με διάστημα</a:t>
            </a:r>
            <a:endParaRPr lang="en-US" altLang="ko-KR" sz="4000" dirty="0"/>
          </a:p>
        </p:txBody>
      </p:sp>
      <p:sp>
        <p:nvSpPr>
          <p:cNvPr id="12291" name="Rectangle 3"/>
          <p:cNvSpPr>
            <a:spLocks noGrp="1" noChangeArrowheads="1"/>
          </p:cNvSpPr>
          <p:nvPr>
            <p:ph type="body" idx="1"/>
          </p:nvPr>
        </p:nvSpPr>
        <p:spPr/>
        <p:txBody>
          <a:bodyPr/>
          <a:lstStyle/>
          <a:p>
            <a:pPr eaLnBrk="1" hangingPunct="1">
              <a:lnSpc>
                <a:spcPct val="90000"/>
              </a:lnSpc>
              <a:defRPr/>
            </a:pPr>
            <a:r>
              <a:rPr lang="el-GR" altLang="ko-KR" dirty="0"/>
              <a:t>Κλειδί: α-τομή</a:t>
            </a:r>
            <a:endParaRPr lang="en-US" altLang="ko-KR" dirty="0"/>
          </a:p>
          <a:p>
            <a:pPr eaLnBrk="1" hangingPunct="1">
              <a:lnSpc>
                <a:spcPct val="90000"/>
              </a:lnSpc>
              <a:defRPr/>
            </a:pPr>
            <a:endParaRPr lang="en-US" altLang="ko-KR" dirty="0"/>
          </a:p>
          <a:p>
            <a:pPr eaLnBrk="1" hangingPunct="1">
              <a:lnSpc>
                <a:spcPct val="90000"/>
              </a:lnSpc>
              <a:defRPr/>
            </a:pPr>
            <a:endParaRPr lang="en-US" altLang="ko-KR" dirty="0"/>
          </a:p>
          <a:p>
            <a:pPr eaLnBrk="1" hangingPunct="1">
              <a:lnSpc>
                <a:spcPct val="90000"/>
              </a:lnSpc>
              <a:defRPr/>
            </a:pPr>
            <a:endParaRPr lang="en-US" altLang="ko-KR" dirty="0"/>
          </a:p>
          <a:p>
            <a:pPr eaLnBrk="1" hangingPunct="1">
              <a:lnSpc>
                <a:spcPct val="90000"/>
              </a:lnSpc>
              <a:defRPr/>
            </a:pPr>
            <a:endParaRPr lang="en-US" altLang="ko-KR" dirty="0"/>
          </a:p>
          <a:p>
            <a:pPr eaLnBrk="1" hangingPunct="1">
              <a:lnSpc>
                <a:spcPct val="90000"/>
              </a:lnSpc>
              <a:defRPr/>
            </a:pPr>
            <a:endParaRPr lang="el-GR" altLang="ko-KR" dirty="0"/>
          </a:p>
          <a:p>
            <a:pPr eaLnBrk="1" hangingPunct="1">
              <a:lnSpc>
                <a:spcPct val="90000"/>
              </a:lnSpc>
              <a:defRPr/>
            </a:pPr>
            <a:r>
              <a:rPr lang="el-GR" altLang="ko-KR" dirty="0"/>
              <a:t>Αποτέλεσμα Ασαφής αριθμός</a:t>
            </a:r>
            <a:endParaRPr lang="en-US" altLang="ko-KR" dirty="0"/>
          </a:p>
          <a:p>
            <a:pPr eaLnBrk="1" hangingPunct="1">
              <a:lnSpc>
                <a:spcPct val="90000"/>
              </a:lnSpc>
              <a:buFont typeface="Wingdings" panose="05000000000000000000" pitchFamily="2" charset="2"/>
              <a:buNone/>
              <a:defRPr/>
            </a:pPr>
            <a:r>
              <a:rPr lang="en-US" altLang="ko-KR" dirty="0"/>
              <a:t>  </a:t>
            </a:r>
          </a:p>
        </p:txBody>
      </p:sp>
      <p:graphicFrame>
        <p:nvGraphicFramePr>
          <p:cNvPr id="3074" name="Object 4"/>
          <p:cNvGraphicFramePr>
            <a:graphicFrameLocks noChangeAspect="1"/>
          </p:cNvGraphicFramePr>
          <p:nvPr/>
        </p:nvGraphicFramePr>
        <p:xfrm>
          <a:off x="2054225" y="2617788"/>
          <a:ext cx="3732213" cy="2143125"/>
        </p:xfrm>
        <a:graphic>
          <a:graphicData uri="http://schemas.openxmlformats.org/presentationml/2006/ole">
            <mc:AlternateContent xmlns:mc="http://schemas.openxmlformats.org/markup-compatibility/2006">
              <mc:Choice xmlns:v="urn:schemas-microsoft-com:vml" Requires="v">
                <p:oleObj name="Equation" r:id="rId2" imgW="1460160" imgH="838080" progId="Equation.DSMT4">
                  <p:embed/>
                </p:oleObj>
              </mc:Choice>
              <mc:Fallback>
                <p:oleObj name="Equation" r:id="rId2" imgW="1460160" imgH="838080" progId="Equation.DSMT4">
                  <p:embed/>
                  <p:pic>
                    <p:nvPicPr>
                      <p:cNvPr id="307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2617788"/>
                        <a:ext cx="3732213" cy="2143125"/>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50382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77788" y="274638"/>
            <a:ext cx="9288463" cy="1143000"/>
          </a:xfrm>
        </p:spPr>
        <p:txBody>
          <a:bodyPr/>
          <a:lstStyle/>
          <a:p>
            <a:r>
              <a:rPr lang="en-US" altLang="zh-TW" sz="4000">
                <a:latin typeface="Times New Roman" panose="02020603050405020304" pitchFamily="18" charset="0"/>
                <a:cs typeface="Times New Roman" panose="02020603050405020304" pitchFamily="18" charset="0"/>
              </a:rPr>
              <a:t>Approximation of Triangular Fuzzy Number</a:t>
            </a:r>
            <a:endParaRPr lang="zh-TW" altLang="en-US" sz="4000">
              <a:latin typeface="Times New Roman" panose="02020603050405020304" pitchFamily="18" charset="0"/>
              <a:cs typeface="Times New Roman" panose="02020603050405020304" pitchFamily="18" charset="0"/>
            </a:endParaRPr>
          </a:p>
        </p:txBody>
      </p:sp>
      <p:sp>
        <p:nvSpPr>
          <p:cNvPr id="5120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439A892A-D7B5-4BDC-89E0-E0B2BC5F27F4}" type="slidenum">
              <a:rPr lang="en-US" altLang="zh-TW"/>
              <a:pPr eaLnBrk="1" hangingPunct="1"/>
              <a:t>65</a:t>
            </a:fld>
            <a:endParaRPr lang="en-US" altLang="zh-TW"/>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48836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Αντικείμενο 1"/>
          <p:cNvGraphicFramePr>
            <a:graphicFrameLocks noChangeAspect="1"/>
          </p:cNvGraphicFramePr>
          <p:nvPr>
            <p:extLst>
              <p:ext uri="{D42A27DB-BD31-4B8C-83A1-F6EECF244321}">
                <p14:modId xmlns:p14="http://schemas.microsoft.com/office/powerpoint/2010/main" val="3105651757"/>
              </p:ext>
            </p:extLst>
          </p:nvPr>
        </p:nvGraphicFramePr>
        <p:xfrm>
          <a:off x="4927600" y="2641600"/>
          <a:ext cx="914400" cy="180975"/>
        </p:xfrm>
        <a:graphic>
          <a:graphicData uri="http://schemas.openxmlformats.org/presentationml/2006/ole">
            <mc:AlternateContent xmlns:mc="http://schemas.openxmlformats.org/markup-compatibility/2006">
              <mc:Choice xmlns:v="urn:schemas-microsoft-com:vml" Requires="v">
                <p:oleObj name="Equation" r:id="rId4" imgW="914400" imgH="181440" progId="Equation.DSMT4">
                  <p:embed/>
                </p:oleObj>
              </mc:Choice>
              <mc:Fallback>
                <p:oleObj name="Equation" r:id="rId4" imgW="914400" imgH="181440" progId="Equation.DSMT4">
                  <p:embed/>
                  <p:pic>
                    <p:nvPicPr>
                      <p:cNvPr id="0" name=""/>
                      <p:cNvPicPr/>
                      <p:nvPr/>
                    </p:nvPicPr>
                    <p:blipFill>
                      <a:blip r:embed="rId5"/>
                      <a:stretch>
                        <a:fillRect/>
                      </a:stretch>
                    </p:blipFill>
                    <p:spPr>
                      <a:xfrm>
                        <a:off x="4927600" y="2641600"/>
                        <a:ext cx="914400" cy="180975"/>
                      </a:xfrm>
                      <a:prstGeom prst="rect">
                        <a:avLst/>
                      </a:prstGeom>
                    </p:spPr>
                  </p:pic>
                </p:oleObj>
              </mc:Fallback>
            </mc:AlternateContent>
          </a:graphicData>
        </a:graphic>
      </p:graphicFrame>
    </p:spTree>
    <p:extLst>
      <p:ext uri="{BB962C8B-B14F-4D97-AF65-F5344CB8AC3E}">
        <p14:creationId xmlns:p14="http://schemas.microsoft.com/office/powerpoint/2010/main" val="1838746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2EE55-AC4E-26F7-C779-CDB03A1B5F15}"/>
              </a:ext>
            </a:extLst>
          </p:cNvPr>
          <p:cNvSpPr>
            <a:spLocks noGrp="1"/>
          </p:cNvSpPr>
          <p:nvPr>
            <p:ph type="title"/>
          </p:nvPr>
        </p:nvSpPr>
        <p:spPr/>
        <p:txBody>
          <a:bodyPr/>
          <a:lstStyle/>
          <a:p>
            <a:r>
              <a:rPr lang="el-GR" dirty="0"/>
              <a:t>Πράξεις με α τομές</a:t>
            </a:r>
          </a:p>
        </p:txBody>
      </p:sp>
      <p:graphicFrame>
        <p:nvGraphicFramePr>
          <p:cNvPr id="4" name="Αντικείμενο 3">
            <a:extLst>
              <a:ext uri="{FF2B5EF4-FFF2-40B4-BE49-F238E27FC236}">
                <a16:creationId xmlns:a16="http://schemas.microsoft.com/office/drawing/2014/main" id="{FD958491-462B-4633-FA30-224C4DB74796}"/>
              </a:ext>
            </a:extLst>
          </p:cNvPr>
          <p:cNvGraphicFramePr>
            <a:graphicFrameLocks noChangeAspect="1"/>
          </p:cNvGraphicFramePr>
          <p:nvPr>
            <p:extLst>
              <p:ext uri="{D42A27DB-BD31-4B8C-83A1-F6EECF244321}">
                <p14:modId xmlns:p14="http://schemas.microsoft.com/office/powerpoint/2010/main" val="4070010426"/>
              </p:ext>
            </p:extLst>
          </p:nvPr>
        </p:nvGraphicFramePr>
        <p:xfrm>
          <a:off x="817563" y="2328863"/>
          <a:ext cx="8482012" cy="2776537"/>
        </p:xfrm>
        <a:graphic>
          <a:graphicData uri="http://schemas.openxmlformats.org/presentationml/2006/ole">
            <mc:AlternateContent xmlns:mc="http://schemas.openxmlformats.org/markup-compatibility/2006">
              <mc:Choice xmlns:v="urn:schemas-microsoft-com:vml" Requires="v">
                <p:oleObj name="Equation" r:id="rId2" imgW="4457520" imgH="1460160" progId="Equation.DSMT4">
                  <p:embed/>
                </p:oleObj>
              </mc:Choice>
              <mc:Fallback>
                <p:oleObj name="Equation" r:id="rId2" imgW="4457520" imgH="1460160" progId="Equation.DSMT4">
                  <p:embed/>
                  <p:pic>
                    <p:nvPicPr>
                      <p:cNvPr id="0" name=""/>
                      <p:cNvPicPr/>
                      <p:nvPr/>
                    </p:nvPicPr>
                    <p:blipFill>
                      <a:blip r:embed="rId3"/>
                      <a:stretch>
                        <a:fillRect/>
                      </a:stretch>
                    </p:blipFill>
                    <p:spPr>
                      <a:xfrm>
                        <a:off x="817563" y="2328863"/>
                        <a:ext cx="8482012" cy="2776537"/>
                      </a:xfrm>
                      <a:prstGeom prst="rect">
                        <a:avLst/>
                      </a:prstGeom>
                    </p:spPr>
                  </p:pic>
                </p:oleObj>
              </mc:Fallback>
            </mc:AlternateContent>
          </a:graphicData>
        </a:graphic>
      </p:graphicFrame>
    </p:spTree>
    <p:extLst>
      <p:ext uri="{BB962C8B-B14F-4D97-AF65-F5344CB8AC3E}">
        <p14:creationId xmlns:p14="http://schemas.microsoft.com/office/powerpoint/2010/main" val="359184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82550" y="274638"/>
            <a:ext cx="9286875" cy="1143000"/>
          </a:xfrm>
        </p:spPr>
        <p:txBody>
          <a:bodyPr/>
          <a:lstStyle/>
          <a:p>
            <a:r>
              <a:rPr lang="en-US" altLang="zh-TW" sz="4000">
                <a:latin typeface="Times New Roman" panose="02020603050405020304" pitchFamily="18" charset="0"/>
                <a:cs typeface="Times New Roman" panose="02020603050405020304" pitchFamily="18" charset="0"/>
              </a:rPr>
              <a:t>Approximation of Triangular Fuzzy Number</a:t>
            </a:r>
            <a:endParaRPr lang="zh-TW" altLang="en-US" sz="4000">
              <a:latin typeface="Times New Roman" panose="02020603050405020304" pitchFamily="18" charset="0"/>
              <a:cs typeface="Times New Roman" panose="02020603050405020304" pitchFamily="18" charset="0"/>
            </a:endParaRPr>
          </a:p>
        </p:txBody>
      </p:sp>
      <p:sp>
        <p:nvSpPr>
          <p:cNvPr id="5222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934EEC5E-8199-4FF9-9DC4-D6EE9CEA2F71}" type="slidenum">
              <a:rPr lang="en-US" altLang="zh-TW"/>
              <a:pPr eaLnBrk="1" hangingPunct="1"/>
              <a:t>67</a:t>
            </a:fld>
            <a:endParaRPr lang="en-US" altLang="zh-TW"/>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57375"/>
            <a:ext cx="83296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15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7F48344D-E881-474D-9CDD-12990EB0E05B}" type="slidenum">
              <a:rPr lang="en-US" altLang="zh-TW"/>
              <a:pPr eaLnBrk="1" hangingPunct="1"/>
              <a:t>68</a:t>
            </a:fld>
            <a:endParaRPr lang="en-US" altLang="zh-TW"/>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41550"/>
            <a:ext cx="78422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5589588"/>
            <a:ext cx="22590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接點 6"/>
          <p:cNvCxnSpPr/>
          <p:nvPr/>
        </p:nvCxnSpPr>
        <p:spPr>
          <a:xfrm rot="5400000">
            <a:off x="1547812" y="3141663"/>
            <a:ext cx="2016125" cy="172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419475" y="2997200"/>
            <a:ext cx="4537075" cy="2016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255" name="標題 1"/>
          <p:cNvSpPr>
            <a:spLocks noGrp="1"/>
          </p:cNvSpPr>
          <p:nvPr>
            <p:ph type="title"/>
          </p:nvPr>
        </p:nvSpPr>
        <p:spPr>
          <a:xfrm>
            <a:off x="-82550" y="274638"/>
            <a:ext cx="9286875" cy="1143000"/>
          </a:xfrm>
        </p:spPr>
        <p:txBody>
          <a:bodyPr/>
          <a:lstStyle/>
          <a:p>
            <a:r>
              <a:rPr lang="el-GR" altLang="zh-TW" sz="4000" dirty="0">
                <a:latin typeface="Times New Roman" panose="02020603050405020304" pitchFamily="18" charset="0"/>
                <a:cs typeface="Times New Roman" panose="02020603050405020304" pitchFamily="18" charset="0"/>
              </a:rPr>
              <a:t>Προσέγγιση για τον πολλαπλασιασμό</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84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p:cNvPicPr>
            <a:picLocks noChangeAspect="1" noChangeArrowheads="1"/>
          </p:cNvPicPr>
          <p:nvPr/>
        </p:nvPicPr>
        <p:blipFill>
          <a:blip r:embed="rId2" cstate="print"/>
          <a:srcRect/>
          <a:stretch>
            <a:fillRect/>
          </a:stretch>
        </p:blipFill>
        <p:spPr bwMode="auto">
          <a:xfrm>
            <a:off x="1555750" y="2071688"/>
            <a:ext cx="6032500" cy="2720975"/>
          </a:xfrm>
          <a:prstGeom prst="rect">
            <a:avLst/>
          </a:prstGeom>
          <a:noFill/>
          <a:ln w="9525">
            <a:noFill/>
            <a:miter lim="800000"/>
            <a:headEnd/>
            <a:tailEnd/>
          </a:ln>
          <a:effectLst/>
        </p:spPr>
      </p:pic>
    </p:spTree>
    <p:extLst>
      <p:ext uri="{BB962C8B-B14F-4D97-AF65-F5344CB8AC3E}">
        <p14:creationId xmlns:p14="http://schemas.microsoft.com/office/powerpoint/2010/main" val="296075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115616" y="1844824"/>
            <a:ext cx="7178185" cy="2535609"/>
          </a:xfrm>
          <a:prstGeom prst="rect">
            <a:avLst/>
          </a:prstGeom>
          <a:noFill/>
          <a:ln w="9525">
            <a:noFill/>
            <a:miter lim="800000"/>
            <a:headEnd/>
            <a:tailEnd/>
          </a:ln>
          <a:effectLst/>
        </p:spPr>
      </p:pic>
    </p:spTree>
    <p:extLst>
      <p:ext uri="{BB962C8B-B14F-4D97-AF65-F5344CB8AC3E}">
        <p14:creationId xmlns:p14="http://schemas.microsoft.com/office/powerpoint/2010/main" val="357575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1014288" y="836712"/>
            <a:ext cx="6217919" cy="5289451"/>
          </a:xfrm>
          <a:prstGeom prst="rect">
            <a:avLst/>
          </a:prstGeom>
          <a:noFill/>
          <a:ln w="9525">
            <a:noFill/>
            <a:miter lim="800000"/>
            <a:headEnd/>
            <a:tailEnd/>
          </a:ln>
          <a:effectLst/>
        </p:spPr>
      </p:pic>
    </p:spTree>
    <p:extLst>
      <p:ext uri="{BB962C8B-B14F-4D97-AF65-F5344CB8AC3E}">
        <p14:creationId xmlns:p14="http://schemas.microsoft.com/office/powerpoint/2010/main" val="38593265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1251</Words>
  <Application>Microsoft Office PowerPoint</Application>
  <PresentationFormat>Προβολή στην οθόνη (4:3)</PresentationFormat>
  <Paragraphs>206</Paragraphs>
  <Slides>68</Slides>
  <Notes>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68</vt:i4>
      </vt:variant>
    </vt:vector>
  </HeadingPairs>
  <TitlesOfParts>
    <vt:vector size="80" baseType="lpstr">
      <vt:lpstr>Arial</vt:lpstr>
      <vt:lpstr>Book Antiqua</vt:lpstr>
      <vt:lpstr>Calibri</vt:lpstr>
      <vt:lpstr>Cambria Math</vt:lpstr>
      <vt:lpstr>Monotype Sorts</vt:lpstr>
      <vt:lpstr>Times New Roman</vt:lpstr>
      <vt:lpstr>Wingdings</vt:lpstr>
      <vt:lpstr>Θέμα του Office</vt:lpstr>
      <vt:lpstr>Equation</vt:lpstr>
      <vt:lpstr>Picture</vt:lpstr>
      <vt:lpstr>PhotoImpact</vt:lpstr>
      <vt:lpstr>MathType 7.0 Equation</vt:lpstr>
      <vt:lpstr>Ασαφησ λογικη και συνολα</vt:lpstr>
      <vt:lpstr>Παρουσίαση του PowerPoint</vt:lpstr>
      <vt:lpstr>Παρουσίαση του PowerPoint</vt:lpstr>
      <vt:lpstr>Συνάρτηση συμμετοχής</vt:lpstr>
      <vt:lpstr>Συμβατικά σύνολα και συνάρτηση συμμετοχής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Ορισμοί…</vt:lpstr>
      <vt:lpstr>Παρουσίαση του PowerPoint</vt:lpstr>
      <vt:lpstr>Ασαφείς αριθμοί</vt:lpstr>
      <vt:lpstr>Μορφή ασαφών αριθμών</vt:lpstr>
      <vt:lpstr>Παρουσίαση του PowerPoint</vt:lpstr>
      <vt:lpstr> τύποι ασαφών αριθμών  </vt:lpstr>
      <vt:lpstr> τύποι ασαφών αριθμών  </vt:lpstr>
      <vt:lpstr>Παρουσίαση του PowerPoint</vt:lpstr>
      <vt:lpstr>Παρουσίαση του PowerPoint</vt:lpstr>
      <vt:lpstr>Παρουσίαση του PowerPoint</vt:lpstr>
      <vt:lpstr>Παρουσίαση του PowerPoint</vt:lpstr>
      <vt:lpstr>Συνάρτηση συμμετοχής</vt:lpstr>
      <vt:lpstr>Οι τρεις θεμελιώδεις Πράξεις των ασαφών συνόλων  </vt:lpstr>
      <vt:lpstr>Ασαφές συμπλήρωμα</vt:lpstr>
      <vt:lpstr>Ασαφής άρνηση, αξιωματικός ορισμός</vt:lpstr>
      <vt:lpstr>Παρουσίαση του PowerPoint</vt:lpstr>
      <vt:lpstr>Ασαφής ένωση και τομή - συμβατική προσέγγιση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Λεκτικές μεταβλητές</vt:lpstr>
      <vt:lpstr>Παρουσίαση του PowerPoint</vt:lpstr>
      <vt:lpstr>Παρουσίαση του PowerPoint</vt:lpstr>
      <vt:lpstr>Παρουσίαση του PowerPoint</vt:lpstr>
      <vt:lpstr> α-τομές (a-cut) γέφυρα από ασαφή σε συμβατικά(κλασσικά) σύνολα  </vt:lpstr>
      <vt:lpstr> α-τομές (a-cut)  </vt:lpstr>
      <vt:lpstr> α-τομές (a-cut)  </vt:lpstr>
      <vt:lpstr>Παρουσίαση του PowerPoint</vt:lpstr>
      <vt:lpstr>Παρουσίαση του PowerPoint</vt:lpstr>
      <vt:lpstr>Τομή ασαφών τριγωνικών αριθμών</vt:lpstr>
      <vt:lpstr>Παρουσίαση του PowerPoint</vt:lpstr>
      <vt:lpstr>Παρουσίαση του PowerPoint</vt:lpstr>
      <vt:lpstr>Παρουσίαση του PowerPoint</vt:lpstr>
      <vt:lpstr>Επέκταση του κανόνα συνάρτηση μίας μεταβλητής</vt:lpstr>
      <vt:lpstr>Παρουσίαση του PowerPoint</vt:lpstr>
      <vt:lpstr>2.3 Extension principle for fuzzy set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Aριθμητικές πράξεις με βάση την επέκταση του κανόνα</vt:lpstr>
      <vt:lpstr>Παρουσίαση του PowerPoint</vt:lpstr>
      <vt:lpstr>Παρουσίαση του PowerPoint</vt:lpstr>
      <vt:lpstr>  πράξεις ασαφών αριθμών με α-τομές αξιοποίηση αριθμητικής διαστημάτων  </vt:lpstr>
      <vt:lpstr> πράξεις ασαφών αριθμών με α-τομές  </vt:lpstr>
      <vt:lpstr>Πράξεις αριθμών διαστημάτων</vt:lpstr>
      <vt:lpstr>Παράδειγμα </vt:lpstr>
      <vt:lpstr>Αριθμητικές πράξεις ασαφών αριθμών με διάστημα</vt:lpstr>
      <vt:lpstr>Approximation of Triangular Fuzzy Number</vt:lpstr>
      <vt:lpstr>Πράξεις με α τομές</vt:lpstr>
      <vt:lpstr>Approximation of Triangular Fuzzy Number</vt:lpstr>
      <vt:lpstr>Προσέγγιση για τον πολλαπλασιασμό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Μιχαήλ Σπηλιώτης</cp:lastModifiedBy>
  <cp:revision>8</cp:revision>
  <dcterms:created xsi:type="dcterms:W3CDTF">2018-05-09T19:54:11Z</dcterms:created>
  <dcterms:modified xsi:type="dcterms:W3CDTF">2023-06-06T17:11:51Z</dcterms:modified>
</cp:coreProperties>
</file>