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39"/>
  </p:notesMasterIdLst>
  <p:handoutMasterIdLst>
    <p:handoutMasterId r:id="rId40"/>
  </p:handoutMasterIdLst>
  <p:sldIdLst>
    <p:sldId id="276" r:id="rId2"/>
    <p:sldId id="291" r:id="rId3"/>
    <p:sldId id="262" r:id="rId4"/>
    <p:sldId id="277" r:id="rId5"/>
    <p:sldId id="284" r:id="rId6"/>
    <p:sldId id="290" r:id="rId7"/>
    <p:sldId id="298" r:id="rId8"/>
    <p:sldId id="296" r:id="rId9"/>
    <p:sldId id="286" r:id="rId10"/>
    <p:sldId id="297" r:id="rId11"/>
    <p:sldId id="295" r:id="rId12"/>
    <p:sldId id="283" r:id="rId13"/>
    <p:sldId id="263" r:id="rId14"/>
    <p:sldId id="289" r:id="rId15"/>
    <p:sldId id="285" r:id="rId16"/>
    <p:sldId id="294" r:id="rId17"/>
    <p:sldId id="264" r:id="rId18"/>
    <p:sldId id="268" r:id="rId19"/>
    <p:sldId id="278" r:id="rId20"/>
    <p:sldId id="265" r:id="rId21"/>
    <p:sldId id="266" r:id="rId22"/>
    <p:sldId id="270" r:id="rId23"/>
    <p:sldId id="271" r:id="rId24"/>
    <p:sldId id="292" r:id="rId25"/>
    <p:sldId id="293" r:id="rId26"/>
    <p:sldId id="267" r:id="rId27"/>
    <p:sldId id="287" r:id="rId28"/>
    <p:sldId id="272" r:id="rId29"/>
    <p:sldId id="273" r:id="rId30"/>
    <p:sldId id="279" r:id="rId31"/>
    <p:sldId id="274" r:id="rId32"/>
    <p:sldId id="275" r:id="rId33"/>
    <p:sldId id="288" r:id="rId34"/>
    <p:sldId id="299" r:id="rId35"/>
    <p:sldId id="280" r:id="rId36"/>
    <p:sldId id="281" r:id="rId37"/>
    <p:sldId id="282" r:id="rId38"/>
  </p:sldIdLst>
  <p:sldSz cx="9144000" cy="6858000" type="screen4x3"/>
  <p:notesSz cx="6858000" cy="9945688"/>
  <p:defaultTextStyle>
    <a:defPPr>
      <a:defRPr lang="el-GR"/>
    </a:defPPr>
    <a:lvl1pPr algn="l" rtl="0" fontAlgn="base">
      <a:spcBef>
        <a:spcPct val="0"/>
      </a:spcBef>
      <a:spcAft>
        <a:spcPct val="0"/>
      </a:spcAft>
      <a:defRPr sz="2400" kern="1200">
        <a:solidFill>
          <a:schemeClr val="tx1"/>
        </a:solidFill>
        <a:latin typeface="Arial Narrow" pitchFamily="34" charset="0"/>
        <a:ea typeface="+mn-ea"/>
        <a:cs typeface="+mn-cs"/>
      </a:defRPr>
    </a:lvl1pPr>
    <a:lvl2pPr marL="457200" algn="l" rtl="0" fontAlgn="base">
      <a:spcBef>
        <a:spcPct val="0"/>
      </a:spcBef>
      <a:spcAft>
        <a:spcPct val="0"/>
      </a:spcAft>
      <a:defRPr sz="2400" kern="1200">
        <a:solidFill>
          <a:schemeClr val="tx1"/>
        </a:solidFill>
        <a:latin typeface="Arial Narrow" pitchFamily="34" charset="0"/>
        <a:ea typeface="+mn-ea"/>
        <a:cs typeface="+mn-cs"/>
      </a:defRPr>
    </a:lvl2pPr>
    <a:lvl3pPr marL="914400" algn="l" rtl="0" fontAlgn="base">
      <a:spcBef>
        <a:spcPct val="0"/>
      </a:spcBef>
      <a:spcAft>
        <a:spcPct val="0"/>
      </a:spcAft>
      <a:defRPr sz="2400" kern="1200">
        <a:solidFill>
          <a:schemeClr val="tx1"/>
        </a:solidFill>
        <a:latin typeface="Arial Narrow" pitchFamily="34" charset="0"/>
        <a:ea typeface="+mn-ea"/>
        <a:cs typeface="+mn-cs"/>
      </a:defRPr>
    </a:lvl3pPr>
    <a:lvl4pPr marL="1371600" algn="l" rtl="0" fontAlgn="base">
      <a:spcBef>
        <a:spcPct val="0"/>
      </a:spcBef>
      <a:spcAft>
        <a:spcPct val="0"/>
      </a:spcAft>
      <a:defRPr sz="2400" kern="1200">
        <a:solidFill>
          <a:schemeClr val="tx1"/>
        </a:solidFill>
        <a:latin typeface="Arial Narrow" pitchFamily="34" charset="0"/>
        <a:ea typeface="+mn-ea"/>
        <a:cs typeface="+mn-cs"/>
      </a:defRPr>
    </a:lvl4pPr>
    <a:lvl5pPr marL="1828800" algn="l" rtl="0" fontAlgn="base">
      <a:spcBef>
        <a:spcPct val="0"/>
      </a:spcBef>
      <a:spcAft>
        <a:spcPct val="0"/>
      </a:spcAft>
      <a:defRPr sz="2400" kern="1200">
        <a:solidFill>
          <a:schemeClr val="tx1"/>
        </a:solidFill>
        <a:latin typeface="Arial Narrow" pitchFamily="34" charset="0"/>
        <a:ea typeface="+mn-ea"/>
        <a:cs typeface="+mn-cs"/>
      </a:defRPr>
    </a:lvl5pPr>
    <a:lvl6pPr marL="2286000" algn="l" defTabSz="914400" rtl="0" eaLnBrk="1" latinLnBrk="0" hangingPunct="1">
      <a:defRPr sz="2400" kern="1200">
        <a:solidFill>
          <a:schemeClr val="tx1"/>
        </a:solidFill>
        <a:latin typeface="Arial Narrow" pitchFamily="34" charset="0"/>
        <a:ea typeface="+mn-ea"/>
        <a:cs typeface="+mn-cs"/>
      </a:defRPr>
    </a:lvl6pPr>
    <a:lvl7pPr marL="2743200" algn="l" defTabSz="914400" rtl="0" eaLnBrk="1" latinLnBrk="0" hangingPunct="1">
      <a:defRPr sz="2400" kern="1200">
        <a:solidFill>
          <a:schemeClr val="tx1"/>
        </a:solidFill>
        <a:latin typeface="Arial Narrow" pitchFamily="34" charset="0"/>
        <a:ea typeface="+mn-ea"/>
        <a:cs typeface="+mn-cs"/>
      </a:defRPr>
    </a:lvl7pPr>
    <a:lvl8pPr marL="3200400" algn="l" defTabSz="914400" rtl="0" eaLnBrk="1" latinLnBrk="0" hangingPunct="1">
      <a:defRPr sz="2400" kern="1200">
        <a:solidFill>
          <a:schemeClr val="tx1"/>
        </a:solidFill>
        <a:latin typeface="Arial Narrow" pitchFamily="34" charset="0"/>
        <a:ea typeface="+mn-ea"/>
        <a:cs typeface="+mn-cs"/>
      </a:defRPr>
    </a:lvl8pPr>
    <a:lvl9pPr marL="3657600" algn="l" defTabSz="914400" rtl="0" eaLnBrk="1" latinLnBrk="0" hangingPunct="1">
      <a:defRPr sz="2400" kern="1200">
        <a:solidFill>
          <a:schemeClr val="tx1"/>
        </a:solidFill>
        <a:latin typeface="Arial Narrow"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877" autoAdjust="0"/>
  </p:normalViewPr>
  <p:slideViewPr>
    <p:cSldViewPr>
      <p:cViewPr varScale="1">
        <p:scale>
          <a:sx n="103" d="100"/>
          <a:sy n="103" d="100"/>
        </p:scale>
        <p:origin x="1854"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hdr" sz="quarter"/>
          </p:nvPr>
        </p:nvSpPr>
        <p:spPr bwMode="auto">
          <a:xfrm>
            <a:off x="0" y="0"/>
            <a:ext cx="29718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l-GR" altLang="el-GR"/>
          </a:p>
        </p:txBody>
      </p:sp>
      <p:sp>
        <p:nvSpPr>
          <p:cNvPr id="61443" name="Rectangle 3"/>
          <p:cNvSpPr>
            <a:spLocks noGrp="1" noChangeArrowheads="1"/>
          </p:cNvSpPr>
          <p:nvPr>
            <p:ph type="dt" sz="quarter" idx="1"/>
          </p:nvPr>
        </p:nvSpPr>
        <p:spPr bwMode="auto">
          <a:xfrm>
            <a:off x="3884613" y="0"/>
            <a:ext cx="29718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l-GR" altLang="el-GR"/>
          </a:p>
        </p:txBody>
      </p:sp>
      <p:sp>
        <p:nvSpPr>
          <p:cNvPr id="61444" name="Rectangle 4"/>
          <p:cNvSpPr>
            <a:spLocks noGrp="1" noChangeArrowheads="1"/>
          </p:cNvSpPr>
          <p:nvPr>
            <p:ph type="ftr" sz="quarter" idx="2"/>
          </p:nvPr>
        </p:nvSpPr>
        <p:spPr bwMode="auto">
          <a:xfrm>
            <a:off x="0" y="9447213"/>
            <a:ext cx="29718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l-GR" altLang="el-GR"/>
          </a:p>
        </p:txBody>
      </p:sp>
      <p:sp>
        <p:nvSpPr>
          <p:cNvPr id="61445" name="Rectangle 5"/>
          <p:cNvSpPr>
            <a:spLocks noGrp="1" noChangeArrowheads="1"/>
          </p:cNvSpPr>
          <p:nvPr>
            <p:ph type="sldNum" sz="quarter" idx="3"/>
          </p:nvPr>
        </p:nvSpPr>
        <p:spPr bwMode="auto">
          <a:xfrm>
            <a:off x="3884613" y="9447213"/>
            <a:ext cx="29718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DF6D0BC3-AD7E-4F00-88A3-F336059FA182}" type="slidenum">
              <a:rPr lang="el-GR" altLang="el-GR"/>
              <a:pPr>
                <a:defRPr/>
              </a:pPr>
              <a:t>‹#›</a:t>
            </a:fld>
            <a:endParaRPr lang="el-GR" altLang="el-GR"/>
          </a:p>
        </p:txBody>
      </p:sp>
    </p:spTree>
    <p:extLst>
      <p:ext uri="{BB962C8B-B14F-4D97-AF65-F5344CB8AC3E}">
        <p14:creationId xmlns:p14="http://schemas.microsoft.com/office/powerpoint/2010/main" val="14124735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hdr" sz="quarter"/>
          </p:nvPr>
        </p:nvSpPr>
        <p:spPr bwMode="auto">
          <a:xfrm>
            <a:off x="0" y="0"/>
            <a:ext cx="29718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l-GR" altLang="el-GR"/>
          </a:p>
        </p:txBody>
      </p:sp>
      <p:sp>
        <p:nvSpPr>
          <p:cNvPr id="54275" name="Rectangle 3"/>
          <p:cNvSpPr>
            <a:spLocks noGrp="1" noChangeArrowheads="1"/>
          </p:cNvSpPr>
          <p:nvPr>
            <p:ph type="dt" idx="1"/>
          </p:nvPr>
        </p:nvSpPr>
        <p:spPr bwMode="auto">
          <a:xfrm>
            <a:off x="3884613" y="0"/>
            <a:ext cx="29718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l-GR" altLang="el-GR"/>
          </a:p>
        </p:txBody>
      </p:sp>
      <p:sp>
        <p:nvSpPr>
          <p:cNvPr id="30724" name="Rectangle 4"/>
          <p:cNvSpPr>
            <a:spLocks noGrp="1" noRot="1" noChangeAspect="1" noChangeArrowheads="1" noTextEdit="1"/>
          </p:cNvSpPr>
          <p:nvPr>
            <p:ph type="sldImg" idx="2"/>
          </p:nvPr>
        </p:nvSpPr>
        <p:spPr bwMode="auto">
          <a:xfrm>
            <a:off x="944563" y="747713"/>
            <a:ext cx="4970462" cy="37274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endParaRPr lang="el-GR"/>
          </a:p>
        </p:txBody>
      </p:sp>
      <p:sp>
        <p:nvSpPr>
          <p:cNvPr id="54277" name="Rectangle 5"/>
          <p:cNvSpPr>
            <a:spLocks noGrp="1" noChangeArrowheads="1"/>
          </p:cNvSpPr>
          <p:nvPr>
            <p:ph type="body" sz="quarter" idx="3"/>
          </p:nvPr>
        </p:nvSpPr>
        <p:spPr bwMode="auto">
          <a:xfrm>
            <a:off x="685800" y="4722813"/>
            <a:ext cx="5486400" cy="4475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l-GR" altLang="el-GR" noProof="0"/>
              <a:t>Click to edit Master text styles</a:t>
            </a:r>
          </a:p>
          <a:p>
            <a:pPr lvl="1"/>
            <a:r>
              <a:rPr lang="el-GR" altLang="el-GR" noProof="0"/>
              <a:t>Second level</a:t>
            </a:r>
          </a:p>
          <a:p>
            <a:pPr lvl="2"/>
            <a:r>
              <a:rPr lang="el-GR" altLang="el-GR" noProof="0"/>
              <a:t>Third level</a:t>
            </a:r>
          </a:p>
          <a:p>
            <a:pPr lvl="3"/>
            <a:r>
              <a:rPr lang="el-GR" altLang="el-GR" noProof="0"/>
              <a:t>Fourth level</a:t>
            </a:r>
          </a:p>
          <a:p>
            <a:pPr lvl="4"/>
            <a:r>
              <a:rPr lang="el-GR" altLang="el-GR" noProof="0"/>
              <a:t>Fifth level</a:t>
            </a:r>
          </a:p>
        </p:txBody>
      </p:sp>
      <p:sp>
        <p:nvSpPr>
          <p:cNvPr id="54278" name="Rectangle 6"/>
          <p:cNvSpPr>
            <a:spLocks noGrp="1" noChangeArrowheads="1"/>
          </p:cNvSpPr>
          <p:nvPr>
            <p:ph type="ftr" sz="quarter" idx="4"/>
          </p:nvPr>
        </p:nvSpPr>
        <p:spPr bwMode="auto">
          <a:xfrm>
            <a:off x="0" y="9447213"/>
            <a:ext cx="29718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l-GR" altLang="el-GR"/>
          </a:p>
        </p:txBody>
      </p:sp>
      <p:sp>
        <p:nvSpPr>
          <p:cNvPr id="54279" name="Rectangle 7"/>
          <p:cNvSpPr>
            <a:spLocks noGrp="1" noChangeArrowheads="1"/>
          </p:cNvSpPr>
          <p:nvPr>
            <p:ph type="sldNum" sz="quarter" idx="5"/>
          </p:nvPr>
        </p:nvSpPr>
        <p:spPr bwMode="auto">
          <a:xfrm>
            <a:off x="3884613" y="9447213"/>
            <a:ext cx="29718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81D5824A-B0F1-463A-BA90-0AABFA2DE972}" type="slidenum">
              <a:rPr lang="el-GR" altLang="el-GR"/>
              <a:pPr>
                <a:defRPr/>
              </a:pPr>
              <a:t>‹#›</a:t>
            </a:fld>
            <a:endParaRPr lang="el-GR" altLang="el-GR"/>
          </a:p>
        </p:txBody>
      </p:sp>
    </p:spTree>
    <p:extLst>
      <p:ext uri="{BB962C8B-B14F-4D97-AF65-F5344CB8AC3E}">
        <p14:creationId xmlns:p14="http://schemas.microsoft.com/office/powerpoint/2010/main" val="14448838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txBody>
          <a:bodyPr/>
          <a:lstStyle/>
          <a:p>
            <a:endParaRPr lang="el-GR"/>
          </a:p>
        </p:txBody>
      </p:sp>
      <p:sp>
        <p:nvSpPr>
          <p:cNvPr id="3" name="Θέση σημειώσεων 2"/>
          <p:cNvSpPr>
            <a:spLocks noGrp="1"/>
          </p:cNvSpPr>
          <p:nvPr>
            <p:ph type="body" idx="1"/>
          </p:nvPr>
        </p:nvSpPr>
        <p:spPr/>
        <p:txBody>
          <a:bodyPr/>
          <a:lstStyle/>
          <a:p>
            <a:r>
              <a:rPr lang="el-GR" dirty="0"/>
              <a:t>Συμπερασματικά: α) Τι διαφορά έχει το προφίλ ροής όσον αφορά την ταχύτητα ή την ανάδευση του ρευστού?</a:t>
            </a:r>
          </a:p>
        </p:txBody>
      </p:sp>
      <p:sp>
        <p:nvSpPr>
          <p:cNvPr id="4" name="Θέση αριθμού διαφάνειας 3"/>
          <p:cNvSpPr>
            <a:spLocks noGrp="1"/>
          </p:cNvSpPr>
          <p:nvPr>
            <p:ph type="sldNum" sz="quarter" idx="5"/>
          </p:nvPr>
        </p:nvSpPr>
        <p:spPr/>
        <p:txBody>
          <a:bodyPr/>
          <a:lstStyle/>
          <a:p>
            <a:pPr>
              <a:defRPr/>
            </a:pPr>
            <a:fld id="{81D5824A-B0F1-463A-BA90-0AABFA2DE972}" type="slidenum">
              <a:rPr lang="el-GR" altLang="el-GR" smtClean="0"/>
              <a:pPr>
                <a:defRPr/>
              </a:pPr>
              <a:t>4</a:t>
            </a:fld>
            <a:endParaRPr lang="el-GR" altLang="el-GR"/>
          </a:p>
        </p:txBody>
      </p:sp>
    </p:spTree>
    <p:extLst>
      <p:ext uri="{BB962C8B-B14F-4D97-AF65-F5344CB8AC3E}">
        <p14:creationId xmlns:p14="http://schemas.microsoft.com/office/powerpoint/2010/main" val="2962656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txBody>
          <a:bodyPr/>
          <a:lstStyle/>
          <a:p>
            <a:endParaRPr lang="el-GR"/>
          </a:p>
        </p:txBody>
      </p:sp>
      <p:sp>
        <p:nvSpPr>
          <p:cNvPr id="3" name="Θέση σημειώσεων 2"/>
          <p:cNvSpPr>
            <a:spLocks noGrp="1"/>
          </p:cNvSpPr>
          <p:nvPr>
            <p:ph type="body" idx="1"/>
          </p:nvPr>
        </p:nvSpPr>
        <p:spPr/>
        <p:txBody>
          <a:bodyPr/>
          <a:lstStyle/>
          <a:p>
            <a:r>
              <a:rPr lang="el-GR" dirty="0"/>
              <a:t>Προσέξτε τα προφίλ των δύο τύπων ροής. </a:t>
            </a:r>
          </a:p>
        </p:txBody>
      </p:sp>
      <p:sp>
        <p:nvSpPr>
          <p:cNvPr id="4" name="Θέση αριθμού διαφάνειας 3"/>
          <p:cNvSpPr>
            <a:spLocks noGrp="1"/>
          </p:cNvSpPr>
          <p:nvPr>
            <p:ph type="sldNum" sz="quarter" idx="5"/>
          </p:nvPr>
        </p:nvSpPr>
        <p:spPr/>
        <p:txBody>
          <a:bodyPr/>
          <a:lstStyle/>
          <a:p>
            <a:pPr>
              <a:defRPr/>
            </a:pPr>
            <a:fld id="{81D5824A-B0F1-463A-BA90-0AABFA2DE972}" type="slidenum">
              <a:rPr lang="el-GR" altLang="el-GR" smtClean="0"/>
              <a:pPr>
                <a:defRPr/>
              </a:pPr>
              <a:t>5</a:t>
            </a:fld>
            <a:endParaRPr lang="el-GR" altLang="el-GR"/>
          </a:p>
        </p:txBody>
      </p:sp>
    </p:spTree>
    <p:extLst>
      <p:ext uri="{BB962C8B-B14F-4D97-AF65-F5344CB8AC3E}">
        <p14:creationId xmlns:p14="http://schemas.microsoft.com/office/powerpoint/2010/main" val="17070309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txBody>
          <a:bodyPr/>
          <a:lstStyle/>
          <a:p>
            <a:endParaRPr lang="el-GR"/>
          </a:p>
        </p:txBody>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a:defRPr/>
            </a:pPr>
            <a:fld id="{81D5824A-B0F1-463A-BA90-0AABFA2DE972}" type="slidenum">
              <a:rPr lang="el-GR" altLang="el-GR" smtClean="0"/>
              <a:pPr>
                <a:defRPr/>
              </a:pPr>
              <a:t>17</a:t>
            </a:fld>
            <a:endParaRPr lang="el-GR" altLang="el-GR"/>
          </a:p>
        </p:txBody>
      </p:sp>
    </p:spTree>
    <p:extLst>
      <p:ext uri="{BB962C8B-B14F-4D97-AF65-F5344CB8AC3E}">
        <p14:creationId xmlns:p14="http://schemas.microsoft.com/office/powerpoint/2010/main" val="30493816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2" name="Freeform 2"/>
          <p:cNvSpPr>
            <a:spLocks/>
          </p:cNvSpPr>
          <p:nvPr/>
        </p:nvSpPr>
        <p:spPr bwMode="hidden">
          <a:xfrm>
            <a:off x="-11113" y="1836738"/>
            <a:ext cx="2268538" cy="2709862"/>
          </a:xfrm>
          <a:custGeom>
            <a:avLst/>
            <a:gdLst>
              <a:gd name="T0" fmla="*/ 2147483647 w 1429"/>
              <a:gd name="T1" fmla="*/ 2147483647 h 1707"/>
              <a:gd name="T2" fmla="*/ 2147483647 w 1429"/>
              <a:gd name="T3" fmla="*/ 2147483647 h 1707"/>
              <a:gd name="T4" fmla="*/ 2147483647 w 1429"/>
              <a:gd name="T5" fmla="*/ 0 h 1707"/>
              <a:gd name="T6" fmla="*/ 2147483647 w 1429"/>
              <a:gd name="T7" fmla="*/ 2147483647 h 1707"/>
              <a:gd name="T8" fmla="*/ 2147483647 w 1429"/>
              <a:gd name="T9" fmla="*/ 2147483647 h 1707"/>
              <a:gd name="T10" fmla="*/ 2147483647 w 1429"/>
              <a:gd name="T11" fmla="*/ 2147483647 h 1707"/>
              <a:gd name="T12" fmla="*/ 2147483647 w 1429"/>
              <a:gd name="T13" fmla="*/ 2147483647 h 1707"/>
              <a:gd name="T14" fmla="*/ 2147483647 w 1429"/>
              <a:gd name="T15" fmla="*/ 2147483647 h 1707"/>
              <a:gd name="T16" fmla="*/ 2147483647 w 1429"/>
              <a:gd name="T17" fmla="*/ 2147483647 h 1707"/>
              <a:gd name="T18" fmla="*/ 2147483647 w 1429"/>
              <a:gd name="T19" fmla="*/ 2147483647 h 1707"/>
              <a:gd name="T20" fmla="*/ 0 w 1429"/>
              <a:gd name="T21" fmla="*/ 2147483647 h 1707"/>
              <a:gd name="T22" fmla="*/ 0 w 1429"/>
              <a:gd name="T23" fmla="*/ 2147483647 h 1707"/>
              <a:gd name="T24" fmla="*/ 2147483647 w 1429"/>
              <a:gd name="T25" fmla="*/ 2147483647 h 1707"/>
              <a:gd name="T26" fmla="*/ 2147483647 w 1429"/>
              <a:gd name="T27" fmla="*/ 2147483647 h 1707"/>
              <a:gd name="T28" fmla="*/ 2147483647 w 1429"/>
              <a:gd name="T29" fmla="*/ 2147483647 h 1707"/>
              <a:gd name="T30" fmla="*/ 2147483647 w 1429"/>
              <a:gd name="T31" fmla="*/ 2147483647 h 1707"/>
              <a:gd name="T32" fmla="*/ 2147483647 w 1429"/>
              <a:gd name="T33" fmla="*/ 2147483647 h 1707"/>
              <a:gd name="T34" fmla="*/ 2147483647 w 1429"/>
              <a:gd name="T35" fmla="*/ 2147483647 h 1707"/>
              <a:gd name="T36" fmla="*/ 2147483647 w 1429"/>
              <a:gd name="T37" fmla="*/ 2147483647 h 1707"/>
              <a:gd name="T38" fmla="*/ 2147483647 w 1429"/>
              <a:gd name="T39" fmla="*/ 2147483647 h 1707"/>
              <a:gd name="T40" fmla="*/ 2147483647 w 1429"/>
              <a:gd name="T41" fmla="*/ 2147483647 h 1707"/>
              <a:gd name="T42" fmla="*/ 2147483647 w 1429"/>
              <a:gd name="T43" fmla="*/ 2147483647 h 1707"/>
              <a:gd name="T44" fmla="*/ 2147483647 w 1429"/>
              <a:gd name="T45" fmla="*/ 2147483647 h 1707"/>
              <a:gd name="T46" fmla="*/ 2147483647 w 1429"/>
              <a:gd name="T47" fmla="*/ 2147483647 h 1707"/>
              <a:gd name="T48" fmla="*/ 2147483647 w 1429"/>
              <a:gd name="T49" fmla="*/ 2147483647 h 1707"/>
              <a:gd name="T50" fmla="*/ 2147483647 w 1429"/>
              <a:gd name="T51" fmla="*/ 2147483647 h 1707"/>
              <a:gd name="T52" fmla="*/ 2147483647 w 1429"/>
              <a:gd name="T53" fmla="*/ 2147483647 h 1707"/>
              <a:gd name="T54" fmla="*/ 2147483647 w 1429"/>
              <a:gd name="T55" fmla="*/ 2147483647 h 1707"/>
              <a:gd name="T56" fmla="*/ 2147483647 w 1429"/>
              <a:gd name="T57" fmla="*/ 2147483647 h 1707"/>
              <a:gd name="T58" fmla="*/ 2147483647 w 1429"/>
              <a:gd name="T59" fmla="*/ 2147483647 h 1707"/>
              <a:gd name="T60" fmla="*/ 2147483647 w 1429"/>
              <a:gd name="T61" fmla="*/ 2147483647 h 1707"/>
              <a:gd name="T62" fmla="*/ 2147483647 w 1429"/>
              <a:gd name="T63" fmla="*/ 2147483647 h 1707"/>
              <a:gd name="T64" fmla="*/ 2147483647 w 1429"/>
              <a:gd name="T65" fmla="*/ 2147483647 h 1707"/>
              <a:gd name="T66" fmla="*/ 2147483647 w 1429"/>
              <a:gd name="T67" fmla="*/ 2147483647 h 1707"/>
              <a:gd name="T68" fmla="*/ 2147483647 w 1429"/>
              <a:gd name="T69" fmla="*/ 2147483647 h 1707"/>
              <a:gd name="T70" fmla="*/ 2147483647 w 1429"/>
              <a:gd name="T71" fmla="*/ 2147483647 h 1707"/>
              <a:gd name="T72" fmla="*/ 2147483647 w 1429"/>
              <a:gd name="T73" fmla="*/ 2147483647 h 1707"/>
              <a:gd name="T74" fmla="*/ 2147483647 w 1429"/>
              <a:gd name="T75" fmla="*/ 2147483647 h 1707"/>
              <a:gd name="T76" fmla="*/ 2147483647 w 1429"/>
              <a:gd name="T77" fmla="*/ 2147483647 h 1707"/>
              <a:gd name="T78" fmla="*/ 2147483647 w 1429"/>
              <a:gd name="T79" fmla="*/ 2147483647 h 1707"/>
              <a:gd name="T80" fmla="*/ 2147483647 w 1429"/>
              <a:gd name="T81" fmla="*/ 2147483647 h 170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429" h="1707">
                <a:moveTo>
                  <a:pt x="808" y="283"/>
                </a:moveTo>
                <a:lnTo>
                  <a:pt x="673" y="252"/>
                </a:lnTo>
                <a:lnTo>
                  <a:pt x="654" y="0"/>
                </a:lnTo>
                <a:lnTo>
                  <a:pt x="488" y="13"/>
                </a:lnTo>
                <a:lnTo>
                  <a:pt x="476" y="252"/>
                </a:lnTo>
                <a:lnTo>
                  <a:pt x="365" y="290"/>
                </a:lnTo>
                <a:lnTo>
                  <a:pt x="206" y="86"/>
                </a:lnTo>
                <a:lnTo>
                  <a:pt x="95" y="148"/>
                </a:lnTo>
                <a:lnTo>
                  <a:pt x="200" y="376"/>
                </a:lnTo>
                <a:lnTo>
                  <a:pt x="126" y="450"/>
                </a:lnTo>
                <a:lnTo>
                  <a:pt x="0" y="423"/>
                </a:lnTo>
                <a:lnTo>
                  <a:pt x="0" y="1273"/>
                </a:lnTo>
                <a:lnTo>
                  <a:pt x="101" y="1226"/>
                </a:lnTo>
                <a:lnTo>
                  <a:pt x="181" y="1306"/>
                </a:lnTo>
                <a:lnTo>
                  <a:pt x="70" y="1509"/>
                </a:lnTo>
                <a:lnTo>
                  <a:pt x="175" y="1596"/>
                </a:lnTo>
                <a:lnTo>
                  <a:pt x="365" y="1411"/>
                </a:lnTo>
                <a:lnTo>
                  <a:pt x="476" y="1448"/>
                </a:lnTo>
                <a:lnTo>
                  <a:pt x="501" y="1700"/>
                </a:lnTo>
                <a:lnTo>
                  <a:pt x="667" y="1707"/>
                </a:lnTo>
                <a:lnTo>
                  <a:pt x="685" y="1442"/>
                </a:lnTo>
                <a:lnTo>
                  <a:pt x="826" y="1405"/>
                </a:lnTo>
                <a:lnTo>
                  <a:pt x="993" y="1590"/>
                </a:lnTo>
                <a:lnTo>
                  <a:pt x="1103" y="1522"/>
                </a:lnTo>
                <a:lnTo>
                  <a:pt x="993" y="1300"/>
                </a:lnTo>
                <a:lnTo>
                  <a:pt x="1067" y="1207"/>
                </a:lnTo>
                <a:lnTo>
                  <a:pt x="1288" y="1312"/>
                </a:lnTo>
                <a:lnTo>
                  <a:pt x="1355" y="1196"/>
                </a:lnTo>
                <a:lnTo>
                  <a:pt x="1153" y="1047"/>
                </a:lnTo>
                <a:lnTo>
                  <a:pt x="1177" y="918"/>
                </a:lnTo>
                <a:lnTo>
                  <a:pt x="1429" y="894"/>
                </a:lnTo>
                <a:lnTo>
                  <a:pt x="1423" y="764"/>
                </a:lnTo>
                <a:lnTo>
                  <a:pt x="1171" y="727"/>
                </a:lnTo>
                <a:lnTo>
                  <a:pt x="1146" y="629"/>
                </a:lnTo>
                <a:lnTo>
                  <a:pt x="1349" y="487"/>
                </a:lnTo>
                <a:lnTo>
                  <a:pt x="1282" y="370"/>
                </a:lnTo>
                <a:lnTo>
                  <a:pt x="1054" y="462"/>
                </a:lnTo>
                <a:lnTo>
                  <a:pt x="980" y="388"/>
                </a:lnTo>
                <a:lnTo>
                  <a:pt x="1097" y="173"/>
                </a:lnTo>
                <a:lnTo>
                  <a:pt x="986" y="105"/>
                </a:lnTo>
                <a:lnTo>
                  <a:pt x="808" y="283"/>
                </a:lnTo>
                <a:close/>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3" name="Freeform 3"/>
          <p:cNvSpPr>
            <a:spLocks/>
          </p:cNvSpPr>
          <p:nvPr/>
        </p:nvSpPr>
        <p:spPr bwMode="hidden">
          <a:xfrm>
            <a:off x="107950" y="15875"/>
            <a:ext cx="838200" cy="787400"/>
          </a:xfrm>
          <a:custGeom>
            <a:avLst/>
            <a:gdLst>
              <a:gd name="T0" fmla="*/ 2147483647 w 528"/>
              <a:gd name="T1" fmla="*/ 2147483647 h 496"/>
              <a:gd name="T2" fmla="*/ 2147483647 w 528"/>
              <a:gd name="T3" fmla="*/ 2147483647 h 496"/>
              <a:gd name="T4" fmla="*/ 2147483647 w 528"/>
              <a:gd name="T5" fmla="*/ 0 h 496"/>
              <a:gd name="T6" fmla="*/ 2147483647 w 528"/>
              <a:gd name="T7" fmla="*/ 0 h 496"/>
              <a:gd name="T8" fmla="*/ 2147483647 w 528"/>
              <a:gd name="T9" fmla="*/ 2147483647 h 496"/>
              <a:gd name="T10" fmla="*/ 2147483647 w 528"/>
              <a:gd name="T11" fmla="*/ 2147483647 h 496"/>
              <a:gd name="T12" fmla="*/ 2147483647 w 528"/>
              <a:gd name="T13" fmla="*/ 0 h 496"/>
              <a:gd name="T14" fmla="*/ 2147483647 w 528"/>
              <a:gd name="T15" fmla="*/ 2147483647 h 496"/>
              <a:gd name="T16" fmla="*/ 2147483647 w 528"/>
              <a:gd name="T17" fmla="*/ 2147483647 h 496"/>
              <a:gd name="T18" fmla="*/ 2147483647 w 528"/>
              <a:gd name="T19" fmla="*/ 2147483647 h 496"/>
              <a:gd name="T20" fmla="*/ 2147483647 w 528"/>
              <a:gd name="T21" fmla="*/ 2147483647 h 496"/>
              <a:gd name="T22" fmla="*/ 2147483647 w 528"/>
              <a:gd name="T23" fmla="*/ 2147483647 h 496"/>
              <a:gd name="T24" fmla="*/ 2147483647 w 528"/>
              <a:gd name="T25" fmla="*/ 2147483647 h 496"/>
              <a:gd name="T26" fmla="*/ 2147483647 w 528"/>
              <a:gd name="T27" fmla="*/ 2147483647 h 496"/>
              <a:gd name="T28" fmla="*/ 2147483647 w 528"/>
              <a:gd name="T29" fmla="*/ 2147483647 h 496"/>
              <a:gd name="T30" fmla="*/ 0 w 528"/>
              <a:gd name="T31" fmla="*/ 2147483647 h 496"/>
              <a:gd name="T32" fmla="*/ 2147483647 w 528"/>
              <a:gd name="T33" fmla="*/ 2147483647 h 496"/>
              <a:gd name="T34" fmla="*/ 2147483647 w 528"/>
              <a:gd name="T35" fmla="*/ 2147483647 h 496"/>
              <a:gd name="T36" fmla="*/ 2147483647 w 528"/>
              <a:gd name="T37" fmla="*/ 2147483647 h 496"/>
              <a:gd name="T38" fmla="*/ 2147483647 w 528"/>
              <a:gd name="T39" fmla="*/ 2147483647 h 496"/>
              <a:gd name="T40" fmla="*/ 2147483647 w 528"/>
              <a:gd name="T41" fmla="*/ 2147483647 h 496"/>
              <a:gd name="T42" fmla="*/ 2147483647 w 528"/>
              <a:gd name="T43" fmla="*/ 2147483647 h 496"/>
              <a:gd name="T44" fmla="*/ 2147483647 w 528"/>
              <a:gd name="T45" fmla="*/ 2147483647 h 496"/>
              <a:gd name="T46" fmla="*/ 2147483647 w 528"/>
              <a:gd name="T47" fmla="*/ 2147483647 h 496"/>
              <a:gd name="T48" fmla="*/ 2147483647 w 528"/>
              <a:gd name="T49" fmla="*/ 2147483647 h 496"/>
              <a:gd name="T50" fmla="*/ 2147483647 w 528"/>
              <a:gd name="T51" fmla="*/ 2147483647 h 496"/>
              <a:gd name="T52" fmla="*/ 2147483647 w 528"/>
              <a:gd name="T53" fmla="*/ 2147483647 h 496"/>
              <a:gd name="T54" fmla="*/ 2147483647 w 528"/>
              <a:gd name="T55" fmla="*/ 2147483647 h 496"/>
              <a:gd name="T56" fmla="*/ 2147483647 w 528"/>
              <a:gd name="T57" fmla="*/ 2147483647 h 496"/>
              <a:gd name="T58" fmla="*/ 2147483647 w 528"/>
              <a:gd name="T59" fmla="*/ 2147483647 h 496"/>
              <a:gd name="T60" fmla="*/ 2147483647 w 528"/>
              <a:gd name="T61" fmla="*/ 2147483647 h 496"/>
              <a:gd name="T62" fmla="*/ 2147483647 w 528"/>
              <a:gd name="T63" fmla="*/ 2147483647 h 496"/>
              <a:gd name="T64" fmla="*/ 2147483647 w 528"/>
              <a:gd name="T65" fmla="*/ 2147483647 h 496"/>
              <a:gd name="T66" fmla="*/ 2147483647 w 528"/>
              <a:gd name="T67" fmla="*/ 2147483647 h 496"/>
              <a:gd name="T68" fmla="*/ 2147483647 w 528"/>
              <a:gd name="T69" fmla="*/ 2147483647 h 496"/>
              <a:gd name="T70" fmla="*/ 2147483647 w 528"/>
              <a:gd name="T71" fmla="*/ 2147483647 h 496"/>
              <a:gd name="T72" fmla="*/ 2147483647 w 528"/>
              <a:gd name="T73" fmla="*/ 2147483647 h 496"/>
              <a:gd name="T74" fmla="*/ 2147483647 w 528"/>
              <a:gd name="T75" fmla="*/ 2147483647 h 496"/>
              <a:gd name="T76" fmla="*/ 2147483647 w 528"/>
              <a:gd name="T77" fmla="*/ 2147483647 h 496"/>
              <a:gd name="T78" fmla="*/ 2147483647 w 528"/>
              <a:gd name="T79" fmla="*/ 2147483647 h 496"/>
              <a:gd name="T80" fmla="*/ 2147483647 w 528"/>
              <a:gd name="T81" fmla="*/ 2147483647 h 496"/>
              <a:gd name="T82" fmla="*/ 2147483647 w 528"/>
              <a:gd name="T83" fmla="*/ 2147483647 h 496"/>
              <a:gd name="T84" fmla="*/ 2147483647 w 528"/>
              <a:gd name="T85" fmla="*/ 2147483647 h 496"/>
              <a:gd name="T86" fmla="*/ 2147483647 w 528"/>
              <a:gd name="T87" fmla="*/ 2147483647 h 496"/>
              <a:gd name="T88" fmla="*/ 2147483647 w 528"/>
              <a:gd name="T89" fmla="*/ 2147483647 h 496"/>
              <a:gd name="T90" fmla="*/ 2147483647 w 528"/>
              <a:gd name="T91" fmla="*/ 2147483647 h 496"/>
              <a:gd name="T92" fmla="*/ 2147483647 w 528"/>
              <a:gd name="T93" fmla="*/ 2147483647 h 496"/>
              <a:gd name="T94" fmla="*/ 2147483647 w 528"/>
              <a:gd name="T95" fmla="*/ 0 h 496"/>
              <a:gd name="T96" fmla="*/ 2147483647 w 528"/>
              <a:gd name="T97" fmla="*/ 2147483647 h 49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28" h="496">
                <a:moveTo>
                  <a:pt x="335" y="56"/>
                </a:moveTo>
                <a:lnTo>
                  <a:pt x="293" y="46"/>
                </a:lnTo>
                <a:lnTo>
                  <a:pt x="288" y="0"/>
                </a:lnTo>
                <a:lnTo>
                  <a:pt x="238" y="0"/>
                </a:lnTo>
                <a:lnTo>
                  <a:pt x="232" y="46"/>
                </a:lnTo>
                <a:lnTo>
                  <a:pt x="198" y="58"/>
                </a:lnTo>
                <a:lnTo>
                  <a:pt x="146" y="0"/>
                </a:lnTo>
                <a:lnTo>
                  <a:pt x="114" y="14"/>
                </a:lnTo>
                <a:lnTo>
                  <a:pt x="147" y="84"/>
                </a:lnTo>
                <a:lnTo>
                  <a:pt x="124" y="107"/>
                </a:lnTo>
                <a:lnTo>
                  <a:pt x="50" y="81"/>
                </a:lnTo>
                <a:lnTo>
                  <a:pt x="32" y="109"/>
                </a:lnTo>
                <a:lnTo>
                  <a:pt x="90" y="159"/>
                </a:lnTo>
                <a:lnTo>
                  <a:pt x="80" y="197"/>
                </a:lnTo>
                <a:lnTo>
                  <a:pt x="2" y="202"/>
                </a:lnTo>
                <a:lnTo>
                  <a:pt x="0" y="244"/>
                </a:lnTo>
                <a:lnTo>
                  <a:pt x="80" y="256"/>
                </a:lnTo>
                <a:lnTo>
                  <a:pt x="88" y="292"/>
                </a:lnTo>
                <a:lnTo>
                  <a:pt x="29" y="345"/>
                </a:lnTo>
                <a:lnTo>
                  <a:pt x="50" y="378"/>
                </a:lnTo>
                <a:lnTo>
                  <a:pt x="116" y="347"/>
                </a:lnTo>
                <a:lnTo>
                  <a:pt x="141" y="372"/>
                </a:lnTo>
                <a:lnTo>
                  <a:pt x="107" y="435"/>
                </a:lnTo>
                <a:lnTo>
                  <a:pt x="139" y="462"/>
                </a:lnTo>
                <a:lnTo>
                  <a:pt x="198" y="404"/>
                </a:lnTo>
                <a:lnTo>
                  <a:pt x="232" y="416"/>
                </a:lnTo>
                <a:lnTo>
                  <a:pt x="240" y="494"/>
                </a:lnTo>
                <a:lnTo>
                  <a:pt x="292" y="496"/>
                </a:lnTo>
                <a:lnTo>
                  <a:pt x="297" y="414"/>
                </a:lnTo>
                <a:lnTo>
                  <a:pt x="341" y="403"/>
                </a:lnTo>
                <a:lnTo>
                  <a:pt x="393" y="460"/>
                </a:lnTo>
                <a:lnTo>
                  <a:pt x="427" y="439"/>
                </a:lnTo>
                <a:lnTo>
                  <a:pt x="393" y="370"/>
                </a:lnTo>
                <a:lnTo>
                  <a:pt x="416" y="341"/>
                </a:lnTo>
                <a:lnTo>
                  <a:pt x="484" y="374"/>
                </a:lnTo>
                <a:lnTo>
                  <a:pt x="505" y="338"/>
                </a:lnTo>
                <a:lnTo>
                  <a:pt x="442" y="292"/>
                </a:lnTo>
                <a:lnTo>
                  <a:pt x="450" y="252"/>
                </a:lnTo>
                <a:lnTo>
                  <a:pt x="528" y="244"/>
                </a:lnTo>
                <a:lnTo>
                  <a:pt x="526" y="204"/>
                </a:lnTo>
                <a:lnTo>
                  <a:pt x="448" y="193"/>
                </a:lnTo>
                <a:lnTo>
                  <a:pt x="440" y="162"/>
                </a:lnTo>
                <a:lnTo>
                  <a:pt x="503" y="119"/>
                </a:lnTo>
                <a:lnTo>
                  <a:pt x="482" y="82"/>
                </a:lnTo>
                <a:lnTo>
                  <a:pt x="412" y="111"/>
                </a:lnTo>
                <a:lnTo>
                  <a:pt x="389" y="88"/>
                </a:lnTo>
                <a:lnTo>
                  <a:pt x="425" y="21"/>
                </a:lnTo>
                <a:lnTo>
                  <a:pt x="391" y="0"/>
                </a:lnTo>
                <a:lnTo>
                  <a:pt x="335" y="56"/>
                </a:lnTo>
                <a:close/>
              </a:path>
            </a:pathLst>
          </a:custGeom>
          <a:gradFill rotWithShape="0">
            <a:gsLst>
              <a:gs pos="0">
                <a:schemeClr val="accent1"/>
              </a:gs>
              <a:gs pos="100000">
                <a:schemeClr val="bg1"/>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4" name="Freeform 4"/>
          <p:cNvSpPr>
            <a:spLocks/>
          </p:cNvSpPr>
          <p:nvPr/>
        </p:nvSpPr>
        <p:spPr bwMode="hidden">
          <a:xfrm>
            <a:off x="1192213" y="354013"/>
            <a:ext cx="2266950" cy="2270125"/>
          </a:xfrm>
          <a:custGeom>
            <a:avLst/>
            <a:gdLst>
              <a:gd name="T0" fmla="*/ 2147483647 w 2312"/>
              <a:gd name="T1" fmla="*/ 2147483647 h 2313"/>
              <a:gd name="T2" fmla="*/ 2147483647 w 2312"/>
              <a:gd name="T3" fmla="*/ 2147483647 h 2313"/>
              <a:gd name="T4" fmla="*/ 2147483647 w 2312"/>
              <a:gd name="T5" fmla="*/ 0 h 2313"/>
              <a:gd name="T6" fmla="*/ 2147483647 w 2312"/>
              <a:gd name="T7" fmla="*/ 2147483647 h 2313"/>
              <a:gd name="T8" fmla="*/ 2147483647 w 2312"/>
              <a:gd name="T9" fmla="*/ 2147483647 h 2313"/>
              <a:gd name="T10" fmla="*/ 2147483647 w 2312"/>
              <a:gd name="T11" fmla="*/ 2147483647 h 2313"/>
              <a:gd name="T12" fmla="*/ 2147483647 w 2312"/>
              <a:gd name="T13" fmla="*/ 2147483647 h 2313"/>
              <a:gd name="T14" fmla="*/ 2147483647 w 2312"/>
              <a:gd name="T15" fmla="*/ 2147483647 h 2313"/>
              <a:gd name="T16" fmla="*/ 2147483647 w 2312"/>
              <a:gd name="T17" fmla="*/ 2147483647 h 2313"/>
              <a:gd name="T18" fmla="*/ 2147483647 w 2312"/>
              <a:gd name="T19" fmla="*/ 2147483647 h 2313"/>
              <a:gd name="T20" fmla="*/ 2147483647 w 2312"/>
              <a:gd name="T21" fmla="*/ 2147483647 h 2313"/>
              <a:gd name="T22" fmla="*/ 2147483647 w 2312"/>
              <a:gd name="T23" fmla="*/ 2147483647 h 2313"/>
              <a:gd name="T24" fmla="*/ 2147483647 w 2312"/>
              <a:gd name="T25" fmla="*/ 2147483647 h 2313"/>
              <a:gd name="T26" fmla="*/ 2147483647 w 2312"/>
              <a:gd name="T27" fmla="*/ 2147483647 h 2313"/>
              <a:gd name="T28" fmla="*/ 2147483647 w 2312"/>
              <a:gd name="T29" fmla="*/ 2147483647 h 2313"/>
              <a:gd name="T30" fmla="*/ 0 w 2312"/>
              <a:gd name="T31" fmla="*/ 2147483647 h 2313"/>
              <a:gd name="T32" fmla="*/ 2147483647 w 2312"/>
              <a:gd name="T33" fmla="*/ 2147483647 h 2313"/>
              <a:gd name="T34" fmla="*/ 2147483647 w 2312"/>
              <a:gd name="T35" fmla="*/ 2147483647 h 2313"/>
              <a:gd name="T36" fmla="*/ 2147483647 w 2312"/>
              <a:gd name="T37" fmla="*/ 2147483647 h 2313"/>
              <a:gd name="T38" fmla="*/ 2147483647 w 2312"/>
              <a:gd name="T39" fmla="*/ 2147483647 h 2313"/>
              <a:gd name="T40" fmla="*/ 2147483647 w 2312"/>
              <a:gd name="T41" fmla="*/ 2147483647 h 2313"/>
              <a:gd name="T42" fmla="*/ 2147483647 w 2312"/>
              <a:gd name="T43" fmla="*/ 2147483647 h 2313"/>
              <a:gd name="T44" fmla="*/ 2147483647 w 2312"/>
              <a:gd name="T45" fmla="*/ 2147483647 h 2313"/>
              <a:gd name="T46" fmla="*/ 2147483647 w 2312"/>
              <a:gd name="T47" fmla="*/ 2147483647 h 2313"/>
              <a:gd name="T48" fmla="*/ 2147483647 w 2312"/>
              <a:gd name="T49" fmla="*/ 2147483647 h 2313"/>
              <a:gd name="T50" fmla="*/ 2147483647 w 2312"/>
              <a:gd name="T51" fmla="*/ 2147483647 h 2313"/>
              <a:gd name="T52" fmla="*/ 2147483647 w 2312"/>
              <a:gd name="T53" fmla="*/ 2147483647 h 2313"/>
              <a:gd name="T54" fmla="*/ 2147483647 w 2312"/>
              <a:gd name="T55" fmla="*/ 2147483647 h 2313"/>
              <a:gd name="T56" fmla="*/ 2147483647 w 2312"/>
              <a:gd name="T57" fmla="*/ 2147483647 h 2313"/>
              <a:gd name="T58" fmla="*/ 2147483647 w 2312"/>
              <a:gd name="T59" fmla="*/ 2147483647 h 2313"/>
              <a:gd name="T60" fmla="*/ 2147483647 w 2312"/>
              <a:gd name="T61" fmla="*/ 2147483647 h 2313"/>
              <a:gd name="T62" fmla="*/ 2147483647 w 2312"/>
              <a:gd name="T63" fmla="*/ 2147483647 h 2313"/>
              <a:gd name="T64" fmla="*/ 2147483647 w 2312"/>
              <a:gd name="T65" fmla="*/ 2147483647 h 2313"/>
              <a:gd name="T66" fmla="*/ 2147483647 w 2312"/>
              <a:gd name="T67" fmla="*/ 2147483647 h 2313"/>
              <a:gd name="T68" fmla="*/ 2147483647 w 2312"/>
              <a:gd name="T69" fmla="*/ 2147483647 h 2313"/>
              <a:gd name="T70" fmla="*/ 2147483647 w 2312"/>
              <a:gd name="T71" fmla="*/ 2147483647 h 2313"/>
              <a:gd name="T72" fmla="*/ 2147483647 w 2312"/>
              <a:gd name="T73" fmla="*/ 2147483647 h 2313"/>
              <a:gd name="T74" fmla="*/ 2147483647 w 2312"/>
              <a:gd name="T75" fmla="*/ 2147483647 h 2313"/>
              <a:gd name="T76" fmla="*/ 2147483647 w 2312"/>
              <a:gd name="T77" fmla="*/ 2147483647 h 2313"/>
              <a:gd name="T78" fmla="*/ 2147483647 w 2312"/>
              <a:gd name="T79" fmla="*/ 2147483647 h 2313"/>
              <a:gd name="T80" fmla="*/ 2147483647 w 2312"/>
              <a:gd name="T81" fmla="*/ 2147483647 h 2313"/>
              <a:gd name="T82" fmla="*/ 2147483647 w 2312"/>
              <a:gd name="T83" fmla="*/ 2147483647 h 2313"/>
              <a:gd name="T84" fmla="*/ 2147483647 w 2312"/>
              <a:gd name="T85" fmla="*/ 2147483647 h 2313"/>
              <a:gd name="T86" fmla="*/ 2147483647 w 2312"/>
              <a:gd name="T87" fmla="*/ 2147483647 h 2313"/>
              <a:gd name="T88" fmla="*/ 2147483647 w 2312"/>
              <a:gd name="T89" fmla="*/ 2147483647 h 2313"/>
              <a:gd name="T90" fmla="*/ 2147483647 w 2312"/>
              <a:gd name="T91" fmla="*/ 2147483647 h 2313"/>
              <a:gd name="T92" fmla="*/ 2147483647 w 2312"/>
              <a:gd name="T93" fmla="*/ 2147483647 h 2313"/>
              <a:gd name="T94" fmla="*/ 2147483647 w 2312"/>
              <a:gd name="T95" fmla="*/ 2147483647 h 2313"/>
              <a:gd name="T96" fmla="*/ 2147483647 w 2312"/>
              <a:gd name="T97" fmla="*/ 2147483647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5" name="Freeform 5"/>
          <p:cNvSpPr>
            <a:spLocks/>
          </p:cNvSpPr>
          <p:nvPr/>
        </p:nvSpPr>
        <p:spPr bwMode="hidden">
          <a:xfrm>
            <a:off x="2532063" y="1270000"/>
            <a:ext cx="3670300" cy="3671888"/>
          </a:xfrm>
          <a:custGeom>
            <a:avLst/>
            <a:gdLst>
              <a:gd name="T0" fmla="*/ 2147483647 w 2312"/>
              <a:gd name="T1" fmla="*/ 2147483647 h 2313"/>
              <a:gd name="T2" fmla="*/ 2147483647 w 2312"/>
              <a:gd name="T3" fmla="*/ 2147483647 h 2313"/>
              <a:gd name="T4" fmla="*/ 2147483647 w 2312"/>
              <a:gd name="T5" fmla="*/ 0 h 2313"/>
              <a:gd name="T6" fmla="*/ 2147483647 w 2312"/>
              <a:gd name="T7" fmla="*/ 2147483647 h 2313"/>
              <a:gd name="T8" fmla="*/ 2147483647 w 2312"/>
              <a:gd name="T9" fmla="*/ 2147483647 h 2313"/>
              <a:gd name="T10" fmla="*/ 2147483647 w 2312"/>
              <a:gd name="T11" fmla="*/ 2147483647 h 2313"/>
              <a:gd name="T12" fmla="*/ 2147483647 w 2312"/>
              <a:gd name="T13" fmla="*/ 2147483647 h 2313"/>
              <a:gd name="T14" fmla="*/ 2147483647 w 2312"/>
              <a:gd name="T15" fmla="*/ 2147483647 h 2313"/>
              <a:gd name="T16" fmla="*/ 2147483647 w 2312"/>
              <a:gd name="T17" fmla="*/ 2147483647 h 2313"/>
              <a:gd name="T18" fmla="*/ 2147483647 w 2312"/>
              <a:gd name="T19" fmla="*/ 2147483647 h 2313"/>
              <a:gd name="T20" fmla="*/ 2147483647 w 2312"/>
              <a:gd name="T21" fmla="*/ 2147483647 h 2313"/>
              <a:gd name="T22" fmla="*/ 2147483647 w 2312"/>
              <a:gd name="T23" fmla="*/ 2147483647 h 2313"/>
              <a:gd name="T24" fmla="*/ 2147483647 w 2312"/>
              <a:gd name="T25" fmla="*/ 2147483647 h 2313"/>
              <a:gd name="T26" fmla="*/ 2147483647 w 2312"/>
              <a:gd name="T27" fmla="*/ 2147483647 h 2313"/>
              <a:gd name="T28" fmla="*/ 2147483647 w 2312"/>
              <a:gd name="T29" fmla="*/ 2147483647 h 2313"/>
              <a:gd name="T30" fmla="*/ 0 w 2312"/>
              <a:gd name="T31" fmla="*/ 2147483647 h 2313"/>
              <a:gd name="T32" fmla="*/ 2147483647 w 2312"/>
              <a:gd name="T33" fmla="*/ 2147483647 h 2313"/>
              <a:gd name="T34" fmla="*/ 2147483647 w 2312"/>
              <a:gd name="T35" fmla="*/ 2147483647 h 2313"/>
              <a:gd name="T36" fmla="*/ 2147483647 w 2312"/>
              <a:gd name="T37" fmla="*/ 2147483647 h 2313"/>
              <a:gd name="T38" fmla="*/ 2147483647 w 2312"/>
              <a:gd name="T39" fmla="*/ 2147483647 h 2313"/>
              <a:gd name="T40" fmla="*/ 2147483647 w 2312"/>
              <a:gd name="T41" fmla="*/ 2147483647 h 2313"/>
              <a:gd name="T42" fmla="*/ 2147483647 w 2312"/>
              <a:gd name="T43" fmla="*/ 2147483647 h 2313"/>
              <a:gd name="T44" fmla="*/ 2147483647 w 2312"/>
              <a:gd name="T45" fmla="*/ 2147483647 h 2313"/>
              <a:gd name="T46" fmla="*/ 2147483647 w 2312"/>
              <a:gd name="T47" fmla="*/ 2147483647 h 2313"/>
              <a:gd name="T48" fmla="*/ 2147483647 w 2312"/>
              <a:gd name="T49" fmla="*/ 2147483647 h 2313"/>
              <a:gd name="T50" fmla="*/ 2147483647 w 2312"/>
              <a:gd name="T51" fmla="*/ 2147483647 h 2313"/>
              <a:gd name="T52" fmla="*/ 2147483647 w 2312"/>
              <a:gd name="T53" fmla="*/ 2147483647 h 2313"/>
              <a:gd name="T54" fmla="*/ 2147483647 w 2312"/>
              <a:gd name="T55" fmla="*/ 2147483647 h 2313"/>
              <a:gd name="T56" fmla="*/ 2147483647 w 2312"/>
              <a:gd name="T57" fmla="*/ 2147483647 h 2313"/>
              <a:gd name="T58" fmla="*/ 2147483647 w 2312"/>
              <a:gd name="T59" fmla="*/ 2147483647 h 2313"/>
              <a:gd name="T60" fmla="*/ 2147483647 w 2312"/>
              <a:gd name="T61" fmla="*/ 2147483647 h 2313"/>
              <a:gd name="T62" fmla="*/ 2147483647 w 2312"/>
              <a:gd name="T63" fmla="*/ 2147483647 h 2313"/>
              <a:gd name="T64" fmla="*/ 2147483647 w 2312"/>
              <a:gd name="T65" fmla="*/ 2147483647 h 2313"/>
              <a:gd name="T66" fmla="*/ 2147483647 w 2312"/>
              <a:gd name="T67" fmla="*/ 2147483647 h 2313"/>
              <a:gd name="T68" fmla="*/ 2147483647 w 2312"/>
              <a:gd name="T69" fmla="*/ 2147483647 h 2313"/>
              <a:gd name="T70" fmla="*/ 2147483647 w 2312"/>
              <a:gd name="T71" fmla="*/ 2147483647 h 2313"/>
              <a:gd name="T72" fmla="*/ 2147483647 w 2312"/>
              <a:gd name="T73" fmla="*/ 2147483647 h 2313"/>
              <a:gd name="T74" fmla="*/ 2147483647 w 2312"/>
              <a:gd name="T75" fmla="*/ 2147483647 h 2313"/>
              <a:gd name="T76" fmla="*/ 2147483647 w 2312"/>
              <a:gd name="T77" fmla="*/ 2147483647 h 2313"/>
              <a:gd name="T78" fmla="*/ 2147483647 w 2312"/>
              <a:gd name="T79" fmla="*/ 2147483647 h 2313"/>
              <a:gd name="T80" fmla="*/ 2147483647 w 2312"/>
              <a:gd name="T81" fmla="*/ 2147483647 h 2313"/>
              <a:gd name="T82" fmla="*/ 2147483647 w 2312"/>
              <a:gd name="T83" fmla="*/ 2147483647 h 2313"/>
              <a:gd name="T84" fmla="*/ 2147483647 w 2312"/>
              <a:gd name="T85" fmla="*/ 2147483647 h 2313"/>
              <a:gd name="T86" fmla="*/ 2147483647 w 2312"/>
              <a:gd name="T87" fmla="*/ 2147483647 h 2313"/>
              <a:gd name="T88" fmla="*/ 2147483647 w 2312"/>
              <a:gd name="T89" fmla="*/ 2147483647 h 2313"/>
              <a:gd name="T90" fmla="*/ 2147483647 w 2312"/>
              <a:gd name="T91" fmla="*/ 2147483647 h 2313"/>
              <a:gd name="T92" fmla="*/ 2147483647 w 2312"/>
              <a:gd name="T93" fmla="*/ 2147483647 h 2313"/>
              <a:gd name="T94" fmla="*/ 2147483647 w 2312"/>
              <a:gd name="T95" fmla="*/ 2147483647 h 2313"/>
              <a:gd name="T96" fmla="*/ 2147483647 w 2312"/>
              <a:gd name="T97" fmla="*/ 2147483647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6" name="Freeform 6"/>
          <p:cNvSpPr>
            <a:spLocks/>
          </p:cNvSpPr>
          <p:nvPr/>
        </p:nvSpPr>
        <p:spPr bwMode="hidden">
          <a:xfrm>
            <a:off x="4494213" y="4425950"/>
            <a:ext cx="2263775" cy="2263775"/>
          </a:xfrm>
          <a:custGeom>
            <a:avLst/>
            <a:gdLst>
              <a:gd name="T0" fmla="*/ 2147483647 w 2312"/>
              <a:gd name="T1" fmla="*/ 2147483647 h 2313"/>
              <a:gd name="T2" fmla="*/ 2147483647 w 2312"/>
              <a:gd name="T3" fmla="*/ 2147483647 h 2313"/>
              <a:gd name="T4" fmla="*/ 2147483647 w 2312"/>
              <a:gd name="T5" fmla="*/ 0 h 2313"/>
              <a:gd name="T6" fmla="*/ 2147483647 w 2312"/>
              <a:gd name="T7" fmla="*/ 2147483647 h 2313"/>
              <a:gd name="T8" fmla="*/ 2147483647 w 2312"/>
              <a:gd name="T9" fmla="*/ 2147483647 h 2313"/>
              <a:gd name="T10" fmla="*/ 2147483647 w 2312"/>
              <a:gd name="T11" fmla="*/ 2147483647 h 2313"/>
              <a:gd name="T12" fmla="*/ 2147483647 w 2312"/>
              <a:gd name="T13" fmla="*/ 2147483647 h 2313"/>
              <a:gd name="T14" fmla="*/ 2147483647 w 2312"/>
              <a:gd name="T15" fmla="*/ 2147483647 h 2313"/>
              <a:gd name="T16" fmla="*/ 2147483647 w 2312"/>
              <a:gd name="T17" fmla="*/ 2147483647 h 2313"/>
              <a:gd name="T18" fmla="*/ 2147483647 w 2312"/>
              <a:gd name="T19" fmla="*/ 2147483647 h 2313"/>
              <a:gd name="T20" fmla="*/ 2147483647 w 2312"/>
              <a:gd name="T21" fmla="*/ 2147483647 h 2313"/>
              <a:gd name="T22" fmla="*/ 2147483647 w 2312"/>
              <a:gd name="T23" fmla="*/ 2147483647 h 2313"/>
              <a:gd name="T24" fmla="*/ 2147483647 w 2312"/>
              <a:gd name="T25" fmla="*/ 2147483647 h 2313"/>
              <a:gd name="T26" fmla="*/ 2147483647 w 2312"/>
              <a:gd name="T27" fmla="*/ 2147483647 h 2313"/>
              <a:gd name="T28" fmla="*/ 2147483647 w 2312"/>
              <a:gd name="T29" fmla="*/ 2147483647 h 2313"/>
              <a:gd name="T30" fmla="*/ 0 w 2312"/>
              <a:gd name="T31" fmla="*/ 2147483647 h 2313"/>
              <a:gd name="T32" fmla="*/ 2147483647 w 2312"/>
              <a:gd name="T33" fmla="*/ 2147483647 h 2313"/>
              <a:gd name="T34" fmla="*/ 2147483647 w 2312"/>
              <a:gd name="T35" fmla="*/ 2147483647 h 2313"/>
              <a:gd name="T36" fmla="*/ 2147483647 w 2312"/>
              <a:gd name="T37" fmla="*/ 2147483647 h 2313"/>
              <a:gd name="T38" fmla="*/ 2147483647 w 2312"/>
              <a:gd name="T39" fmla="*/ 2147483647 h 2313"/>
              <a:gd name="T40" fmla="*/ 2147483647 w 2312"/>
              <a:gd name="T41" fmla="*/ 2147483647 h 2313"/>
              <a:gd name="T42" fmla="*/ 2147483647 w 2312"/>
              <a:gd name="T43" fmla="*/ 2147483647 h 2313"/>
              <a:gd name="T44" fmla="*/ 2147483647 w 2312"/>
              <a:gd name="T45" fmla="*/ 2147483647 h 2313"/>
              <a:gd name="T46" fmla="*/ 2147483647 w 2312"/>
              <a:gd name="T47" fmla="*/ 2147483647 h 2313"/>
              <a:gd name="T48" fmla="*/ 2147483647 w 2312"/>
              <a:gd name="T49" fmla="*/ 2147483647 h 2313"/>
              <a:gd name="T50" fmla="*/ 2147483647 w 2312"/>
              <a:gd name="T51" fmla="*/ 2147483647 h 2313"/>
              <a:gd name="T52" fmla="*/ 2147483647 w 2312"/>
              <a:gd name="T53" fmla="*/ 2147483647 h 2313"/>
              <a:gd name="T54" fmla="*/ 2147483647 w 2312"/>
              <a:gd name="T55" fmla="*/ 2147483647 h 2313"/>
              <a:gd name="T56" fmla="*/ 2147483647 w 2312"/>
              <a:gd name="T57" fmla="*/ 2147483647 h 2313"/>
              <a:gd name="T58" fmla="*/ 2147483647 w 2312"/>
              <a:gd name="T59" fmla="*/ 2147483647 h 2313"/>
              <a:gd name="T60" fmla="*/ 2147483647 w 2312"/>
              <a:gd name="T61" fmla="*/ 2147483647 h 2313"/>
              <a:gd name="T62" fmla="*/ 2147483647 w 2312"/>
              <a:gd name="T63" fmla="*/ 2147483647 h 2313"/>
              <a:gd name="T64" fmla="*/ 2147483647 w 2312"/>
              <a:gd name="T65" fmla="*/ 2147483647 h 2313"/>
              <a:gd name="T66" fmla="*/ 2147483647 w 2312"/>
              <a:gd name="T67" fmla="*/ 2147483647 h 2313"/>
              <a:gd name="T68" fmla="*/ 2147483647 w 2312"/>
              <a:gd name="T69" fmla="*/ 2147483647 h 2313"/>
              <a:gd name="T70" fmla="*/ 2147483647 w 2312"/>
              <a:gd name="T71" fmla="*/ 2147483647 h 2313"/>
              <a:gd name="T72" fmla="*/ 2147483647 w 2312"/>
              <a:gd name="T73" fmla="*/ 2147483647 h 2313"/>
              <a:gd name="T74" fmla="*/ 2147483647 w 2312"/>
              <a:gd name="T75" fmla="*/ 2147483647 h 2313"/>
              <a:gd name="T76" fmla="*/ 2147483647 w 2312"/>
              <a:gd name="T77" fmla="*/ 2147483647 h 2313"/>
              <a:gd name="T78" fmla="*/ 2147483647 w 2312"/>
              <a:gd name="T79" fmla="*/ 2147483647 h 2313"/>
              <a:gd name="T80" fmla="*/ 2147483647 w 2312"/>
              <a:gd name="T81" fmla="*/ 2147483647 h 2313"/>
              <a:gd name="T82" fmla="*/ 2147483647 w 2312"/>
              <a:gd name="T83" fmla="*/ 2147483647 h 2313"/>
              <a:gd name="T84" fmla="*/ 2147483647 w 2312"/>
              <a:gd name="T85" fmla="*/ 2147483647 h 2313"/>
              <a:gd name="T86" fmla="*/ 2147483647 w 2312"/>
              <a:gd name="T87" fmla="*/ 2147483647 h 2313"/>
              <a:gd name="T88" fmla="*/ 2147483647 w 2312"/>
              <a:gd name="T89" fmla="*/ 2147483647 h 2313"/>
              <a:gd name="T90" fmla="*/ 2147483647 w 2312"/>
              <a:gd name="T91" fmla="*/ 2147483647 h 2313"/>
              <a:gd name="T92" fmla="*/ 2147483647 w 2312"/>
              <a:gd name="T93" fmla="*/ 2147483647 h 2313"/>
              <a:gd name="T94" fmla="*/ 2147483647 w 2312"/>
              <a:gd name="T95" fmla="*/ 2147483647 h 2313"/>
              <a:gd name="T96" fmla="*/ 2147483647 w 2312"/>
              <a:gd name="T97" fmla="*/ 2147483647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7" name="Freeform 7"/>
          <p:cNvSpPr>
            <a:spLocks/>
          </p:cNvSpPr>
          <p:nvPr/>
        </p:nvSpPr>
        <p:spPr bwMode="hidden">
          <a:xfrm>
            <a:off x="5646738" y="487363"/>
            <a:ext cx="2928937" cy="2930525"/>
          </a:xfrm>
          <a:custGeom>
            <a:avLst/>
            <a:gdLst>
              <a:gd name="T0" fmla="*/ 2147483647 w 2312"/>
              <a:gd name="T1" fmla="*/ 2147483647 h 2313"/>
              <a:gd name="T2" fmla="*/ 2147483647 w 2312"/>
              <a:gd name="T3" fmla="*/ 2147483647 h 2313"/>
              <a:gd name="T4" fmla="*/ 2147483647 w 2312"/>
              <a:gd name="T5" fmla="*/ 0 h 2313"/>
              <a:gd name="T6" fmla="*/ 2147483647 w 2312"/>
              <a:gd name="T7" fmla="*/ 2147483647 h 2313"/>
              <a:gd name="T8" fmla="*/ 2147483647 w 2312"/>
              <a:gd name="T9" fmla="*/ 2147483647 h 2313"/>
              <a:gd name="T10" fmla="*/ 2147483647 w 2312"/>
              <a:gd name="T11" fmla="*/ 2147483647 h 2313"/>
              <a:gd name="T12" fmla="*/ 2147483647 w 2312"/>
              <a:gd name="T13" fmla="*/ 2147483647 h 2313"/>
              <a:gd name="T14" fmla="*/ 2147483647 w 2312"/>
              <a:gd name="T15" fmla="*/ 2147483647 h 2313"/>
              <a:gd name="T16" fmla="*/ 2147483647 w 2312"/>
              <a:gd name="T17" fmla="*/ 2147483647 h 2313"/>
              <a:gd name="T18" fmla="*/ 2147483647 w 2312"/>
              <a:gd name="T19" fmla="*/ 2147483647 h 2313"/>
              <a:gd name="T20" fmla="*/ 2147483647 w 2312"/>
              <a:gd name="T21" fmla="*/ 2147483647 h 2313"/>
              <a:gd name="T22" fmla="*/ 2147483647 w 2312"/>
              <a:gd name="T23" fmla="*/ 2147483647 h 2313"/>
              <a:gd name="T24" fmla="*/ 2147483647 w 2312"/>
              <a:gd name="T25" fmla="*/ 2147483647 h 2313"/>
              <a:gd name="T26" fmla="*/ 2147483647 w 2312"/>
              <a:gd name="T27" fmla="*/ 2147483647 h 2313"/>
              <a:gd name="T28" fmla="*/ 2147483647 w 2312"/>
              <a:gd name="T29" fmla="*/ 2147483647 h 2313"/>
              <a:gd name="T30" fmla="*/ 0 w 2312"/>
              <a:gd name="T31" fmla="*/ 2147483647 h 2313"/>
              <a:gd name="T32" fmla="*/ 2147483647 w 2312"/>
              <a:gd name="T33" fmla="*/ 2147483647 h 2313"/>
              <a:gd name="T34" fmla="*/ 2147483647 w 2312"/>
              <a:gd name="T35" fmla="*/ 2147483647 h 2313"/>
              <a:gd name="T36" fmla="*/ 2147483647 w 2312"/>
              <a:gd name="T37" fmla="*/ 2147483647 h 2313"/>
              <a:gd name="T38" fmla="*/ 2147483647 w 2312"/>
              <a:gd name="T39" fmla="*/ 2147483647 h 2313"/>
              <a:gd name="T40" fmla="*/ 2147483647 w 2312"/>
              <a:gd name="T41" fmla="*/ 2147483647 h 2313"/>
              <a:gd name="T42" fmla="*/ 2147483647 w 2312"/>
              <a:gd name="T43" fmla="*/ 2147483647 h 2313"/>
              <a:gd name="T44" fmla="*/ 2147483647 w 2312"/>
              <a:gd name="T45" fmla="*/ 2147483647 h 2313"/>
              <a:gd name="T46" fmla="*/ 2147483647 w 2312"/>
              <a:gd name="T47" fmla="*/ 2147483647 h 2313"/>
              <a:gd name="T48" fmla="*/ 2147483647 w 2312"/>
              <a:gd name="T49" fmla="*/ 2147483647 h 2313"/>
              <a:gd name="T50" fmla="*/ 2147483647 w 2312"/>
              <a:gd name="T51" fmla="*/ 2147483647 h 2313"/>
              <a:gd name="T52" fmla="*/ 2147483647 w 2312"/>
              <a:gd name="T53" fmla="*/ 2147483647 h 2313"/>
              <a:gd name="T54" fmla="*/ 2147483647 w 2312"/>
              <a:gd name="T55" fmla="*/ 2147483647 h 2313"/>
              <a:gd name="T56" fmla="*/ 2147483647 w 2312"/>
              <a:gd name="T57" fmla="*/ 2147483647 h 2313"/>
              <a:gd name="T58" fmla="*/ 2147483647 w 2312"/>
              <a:gd name="T59" fmla="*/ 2147483647 h 2313"/>
              <a:gd name="T60" fmla="*/ 2147483647 w 2312"/>
              <a:gd name="T61" fmla="*/ 2147483647 h 2313"/>
              <a:gd name="T62" fmla="*/ 2147483647 w 2312"/>
              <a:gd name="T63" fmla="*/ 2147483647 h 2313"/>
              <a:gd name="T64" fmla="*/ 2147483647 w 2312"/>
              <a:gd name="T65" fmla="*/ 2147483647 h 2313"/>
              <a:gd name="T66" fmla="*/ 2147483647 w 2312"/>
              <a:gd name="T67" fmla="*/ 2147483647 h 2313"/>
              <a:gd name="T68" fmla="*/ 2147483647 w 2312"/>
              <a:gd name="T69" fmla="*/ 2147483647 h 2313"/>
              <a:gd name="T70" fmla="*/ 2147483647 w 2312"/>
              <a:gd name="T71" fmla="*/ 2147483647 h 2313"/>
              <a:gd name="T72" fmla="*/ 2147483647 w 2312"/>
              <a:gd name="T73" fmla="*/ 2147483647 h 2313"/>
              <a:gd name="T74" fmla="*/ 2147483647 w 2312"/>
              <a:gd name="T75" fmla="*/ 2147483647 h 2313"/>
              <a:gd name="T76" fmla="*/ 2147483647 w 2312"/>
              <a:gd name="T77" fmla="*/ 2147483647 h 2313"/>
              <a:gd name="T78" fmla="*/ 2147483647 w 2312"/>
              <a:gd name="T79" fmla="*/ 2147483647 h 2313"/>
              <a:gd name="T80" fmla="*/ 2147483647 w 2312"/>
              <a:gd name="T81" fmla="*/ 2147483647 h 2313"/>
              <a:gd name="T82" fmla="*/ 2147483647 w 2312"/>
              <a:gd name="T83" fmla="*/ 2147483647 h 2313"/>
              <a:gd name="T84" fmla="*/ 2147483647 w 2312"/>
              <a:gd name="T85" fmla="*/ 2147483647 h 2313"/>
              <a:gd name="T86" fmla="*/ 2147483647 w 2312"/>
              <a:gd name="T87" fmla="*/ 2147483647 h 2313"/>
              <a:gd name="T88" fmla="*/ 2147483647 w 2312"/>
              <a:gd name="T89" fmla="*/ 2147483647 h 2313"/>
              <a:gd name="T90" fmla="*/ 2147483647 w 2312"/>
              <a:gd name="T91" fmla="*/ 2147483647 h 2313"/>
              <a:gd name="T92" fmla="*/ 2147483647 w 2312"/>
              <a:gd name="T93" fmla="*/ 2147483647 h 2313"/>
              <a:gd name="T94" fmla="*/ 2147483647 w 2312"/>
              <a:gd name="T95" fmla="*/ 2147483647 h 2313"/>
              <a:gd name="T96" fmla="*/ 2147483647 w 2312"/>
              <a:gd name="T97" fmla="*/ 2147483647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8" name="Freeform 8"/>
          <p:cNvSpPr>
            <a:spLocks/>
          </p:cNvSpPr>
          <p:nvPr/>
        </p:nvSpPr>
        <p:spPr bwMode="hidden">
          <a:xfrm>
            <a:off x="7146925" y="2555875"/>
            <a:ext cx="2008188" cy="3997325"/>
          </a:xfrm>
          <a:custGeom>
            <a:avLst/>
            <a:gdLst>
              <a:gd name="T0" fmla="*/ 2147483647 w 1265"/>
              <a:gd name="T1" fmla="*/ 0 h 2518"/>
              <a:gd name="T2" fmla="*/ 2147483647 w 1265"/>
              <a:gd name="T3" fmla="*/ 2147483647 h 2518"/>
              <a:gd name="T4" fmla="*/ 2147483647 w 1265"/>
              <a:gd name="T5" fmla="*/ 2147483647 h 2518"/>
              <a:gd name="T6" fmla="*/ 2147483647 w 1265"/>
              <a:gd name="T7" fmla="*/ 2147483647 h 2518"/>
              <a:gd name="T8" fmla="*/ 2147483647 w 1265"/>
              <a:gd name="T9" fmla="*/ 2147483647 h 2518"/>
              <a:gd name="T10" fmla="*/ 2147483647 w 1265"/>
              <a:gd name="T11" fmla="*/ 2147483647 h 2518"/>
              <a:gd name="T12" fmla="*/ 2147483647 w 1265"/>
              <a:gd name="T13" fmla="*/ 2147483647 h 2518"/>
              <a:gd name="T14" fmla="*/ 2147483647 w 1265"/>
              <a:gd name="T15" fmla="*/ 2147483647 h 2518"/>
              <a:gd name="T16" fmla="*/ 2147483647 w 1265"/>
              <a:gd name="T17" fmla="*/ 2147483647 h 2518"/>
              <a:gd name="T18" fmla="*/ 2147483647 w 1265"/>
              <a:gd name="T19" fmla="*/ 2147483647 h 2518"/>
              <a:gd name="T20" fmla="*/ 2147483647 w 1265"/>
              <a:gd name="T21" fmla="*/ 2147483647 h 2518"/>
              <a:gd name="T22" fmla="*/ 2147483647 w 1265"/>
              <a:gd name="T23" fmla="*/ 2147483647 h 2518"/>
              <a:gd name="T24" fmla="*/ 2147483647 w 1265"/>
              <a:gd name="T25" fmla="*/ 2147483647 h 2518"/>
              <a:gd name="T26" fmla="*/ 0 w 1265"/>
              <a:gd name="T27" fmla="*/ 2147483647 h 2518"/>
              <a:gd name="T28" fmla="*/ 2147483647 w 1265"/>
              <a:gd name="T29" fmla="*/ 2147483647 h 2518"/>
              <a:gd name="T30" fmla="*/ 2147483647 w 1265"/>
              <a:gd name="T31" fmla="*/ 2147483647 h 2518"/>
              <a:gd name="T32" fmla="*/ 2147483647 w 1265"/>
              <a:gd name="T33" fmla="*/ 2147483647 h 2518"/>
              <a:gd name="T34" fmla="*/ 2147483647 w 1265"/>
              <a:gd name="T35" fmla="*/ 2147483647 h 2518"/>
              <a:gd name="T36" fmla="*/ 2147483647 w 1265"/>
              <a:gd name="T37" fmla="*/ 2147483647 h 2518"/>
              <a:gd name="T38" fmla="*/ 2147483647 w 1265"/>
              <a:gd name="T39" fmla="*/ 2147483647 h 2518"/>
              <a:gd name="T40" fmla="*/ 2147483647 w 1265"/>
              <a:gd name="T41" fmla="*/ 2147483647 h 2518"/>
              <a:gd name="T42" fmla="*/ 2147483647 w 1265"/>
              <a:gd name="T43" fmla="*/ 2147483647 h 2518"/>
              <a:gd name="T44" fmla="*/ 2147483647 w 1265"/>
              <a:gd name="T45" fmla="*/ 2147483647 h 2518"/>
              <a:gd name="T46" fmla="*/ 2147483647 w 1265"/>
              <a:gd name="T47" fmla="*/ 2147483647 h 2518"/>
              <a:gd name="T48" fmla="*/ 2147483647 w 1265"/>
              <a:gd name="T49" fmla="*/ 2147483647 h 2518"/>
              <a:gd name="T50" fmla="*/ 2147483647 w 1265"/>
              <a:gd name="T51" fmla="*/ 2147483647 h 2518"/>
              <a:gd name="T52" fmla="*/ 2147483647 w 1265"/>
              <a:gd name="T53" fmla="*/ 0 h 251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265" h="2518">
                <a:moveTo>
                  <a:pt x="1265" y="0"/>
                </a:moveTo>
                <a:lnTo>
                  <a:pt x="1128" y="18"/>
                </a:lnTo>
                <a:lnTo>
                  <a:pt x="1110" y="372"/>
                </a:lnTo>
                <a:lnTo>
                  <a:pt x="946" y="428"/>
                </a:lnTo>
                <a:lnTo>
                  <a:pt x="710" y="127"/>
                </a:lnTo>
                <a:lnTo>
                  <a:pt x="546" y="219"/>
                </a:lnTo>
                <a:lnTo>
                  <a:pt x="701" y="555"/>
                </a:lnTo>
                <a:lnTo>
                  <a:pt x="592" y="665"/>
                </a:lnTo>
                <a:lnTo>
                  <a:pt x="237" y="537"/>
                </a:lnTo>
                <a:lnTo>
                  <a:pt x="155" y="674"/>
                </a:lnTo>
                <a:lnTo>
                  <a:pt x="427" y="911"/>
                </a:lnTo>
                <a:lnTo>
                  <a:pt x="383" y="1093"/>
                </a:lnTo>
                <a:lnTo>
                  <a:pt x="9" y="1121"/>
                </a:lnTo>
                <a:lnTo>
                  <a:pt x="0" y="1322"/>
                </a:lnTo>
                <a:lnTo>
                  <a:pt x="383" y="1376"/>
                </a:lnTo>
                <a:lnTo>
                  <a:pt x="419" y="1549"/>
                </a:lnTo>
                <a:lnTo>
                  <a:pt x="136" y="1804"/>
                </a:lnTo>
                <a:lnTo>
                  <a:pt x="237" y="1959"/>
                </a:lnTo>
                <a:lnTo>
                  <a:pt x="555" y="1813"/>
                </a:lnTo>
                <a:lnTo>
                  <a:pt x="674" y="1932"/>
                </a:lnTo>
                <a:lnTo>
                  <a:pt x="509" y="2232"/>
                </a:lnTo>
                <a:lnTo>
                  <a:pt x="664" y="2360"/>
                </a:lnTo>
                <a:lnTo>
                  <a:pt x="946" y="2087"/>
                </a:lnTo>
                <a:lnTo>
                  <a:pt x="1110" y="2142"/>
                </a:lnTo>
                <a:lnTo>
                  <a:pt x="1147" y="2515"/>
                </a:lnTo>
                <a:lnTo>
                  <a:pt x="1265" y="2518"/>
                </a:lnTo>
                <a:lnTo>
                  <a:pt x="1265" y="0"/>
                </a:lnTo>
                <a:close/>
              </a:path>
            </a:pathLst>
          </a:custGeom>
          <a:gradFill rotWithShape="0">
            <a:gsLst>
              <a:gs pos="0">
                <a:schemeClr val="bg1"/>
              </a:gs>
              <a:gs pos="100000">
                <a:schemeClr val="accent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9" name="Freeform 9"/>
          <p:cNvSpPr>
            <a:spLocks/>
          </p:cNvSpPr>
          <p:nvPr/>
        </p:nvSpPr>
        <p:spPr bwMode="hidden">
          <a:xfrm rot="16200000">
            <a:off x="3977481" y="-853281"/>
            <a:ext cx="1722438" cy="3429000"/>
          </a:xfrm>
          <a:custGeom>
            <a:avLst/>
            <a:gdLst>
              <a:gd name="T0" fmla="*/ 2147483647 w 1265"/>
              <a:gd name="T1" fmla="*/ 0 h 2518"/>
              <a:gd name="T2" fmla="*/ 2147483647 w 1265"/>
              <a:gd name="T3" fmla="*/ 2147483647 h 2518"/>
              <a:gd name="T4" fmla="*/ 2147483647 w 1265"/>
              <a:gd name="T5" fmla="*/ 2147483647 h 2518"/>
              <a:gd name="T6" fmla="*/ 2147483647 w 1265"/>
              <a:gd name="T7" fmla="*/ 2147483647 h 2518"/>
              <a:gd name="T8" fmla="*/ 2147483647 w 1265"/>
              <a:gd name="T9" fmla="*/ 2147483647 h 2518"/>
              <a:gd name="T10" fmla="*/ 2147483647 w 1265"/>
              <a:gd name="T11" fmla="*/ 2147483647 h 2518"/>
              <a:gd name="T12" fmla="*/ 2147483647 w 1265"/>
              <a:gd name="T13" fmla="*/ 2147483647 h 2518"/>
              <a:gd name="T14" fmla="*/ 2147483647 w 1265"/>
              <a:gd name="T15" fmla="*/ 2147483647 h 2518"/>
              <a:gd name="T16" fmla="*/ 2147483647 w 1265"/>
              <a:gd name="T17" fmla="*/ 2147483647 h 2518"/>
              <a:gd name="T18" fmla="*/ 2147483647 w 1265"/>
              <a:gd name="T19" fmla="*/ 2147483647 h 2518"/>
              <a:gd name="T20" fmla="*/ 2147483647 w 1265"/>
              <a:gd name="T21" fmla="*/ 2147483647 h 2518"/>
              <a:gd name="T22" fmla="*/ 2147483647 w 1265"/>
              <a:gd name="T23" fmla="*/ 2147483647 h 2518"/>
              <a:gd name="T24" fmla="*/ 2147483647 w 1265"/>
              <a:gd name="T25" fmla="*/ 2147483647 h 2518"/>
              <a:gd name="T26" fmla="*/ 0 w 1265"/>
              <a:gd name="T27" fmla="*/ 2147483647 h 2518"/>
              <a:gd name="T28" fmla="*/ 2147483647 w 1265"/>
              <a:gd name="T29" fmla="*/ 2147483647 h 2518"/>
              <a:gd name="T30" fmla="*/ 2147483647 w 1265"/>
              <a:gd name="T31" fmla="*/ 2147483647 h 2518"/>
              <a:gd name="T32" fmla="*/ 2147483647 w 1265"/>
              <a:gd name="T33" fmla="*/ 2147483647 h 2518"/>
              <a:gd name="T34" fmla="*/ 2147483647 w 1265"/>
              <a:gd name="T35" fmla="*/ 2147483647 h 2518"/>
              <a:gd name="T36" fmla="*/ 2147483647 w 1265"/>
              <a:gd name="T37" fmla="*/ 2147483647 h 2518"/>
              <a:gd name="T38" fmla="*/ 2147483647 w 1265"/>
              <a:gd name="T39" fmla="*/ 2147483647 h 2518"/>
              <a:gd name="T40" fmla="*/ 2147483647 w 1265"/>
              <a:gd name="T41" fmla="*/ 2147483647 h 2518"/>
              <a:gd name="T42" fmla="*/ 2147483647 w 1265"/>
              <a:gd name="T43" fmla="*/ 2147483647 h 2518"/>
              <a:gd name="T44" fmla="*/ 2147483647 w 1265"/>
              <a:gd name="T45" fmla="*/ 2147483647 h 2518"/>
              <a:gd name="T46" fmla="*/ 2147483647 w 1265"/>
              <a:gd name="T47" fmla="*/ 2147483647 h 2518"/>
              <a:gd name="T48" fmla="*/ 2147483647 w 1265"/>
              <a:gd name="T49" fmla="*/ 2147483647 h 2518"/>
              <a:gd name="T50" fmla="*/ 2147483647 w 1265"/>
              <a:gd name="T51" fmla="*/ 2147483647 h 2518"/>
              <a:gd name="T52" fmla="*/ 2147483647 w 1265"/>
              <a:gd name="T53" fmla="*/ 0 h 251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265" h="2518">
                <a:moveTo>
                  <a:pt x="1265" y="0"/>
                </a:moveTo>
                <a:lnTo>
                  <a:pt x="1128" y="18"/>
                </a:lnTo>
                <a:lnTo>
                  <a:pt x="1110" y="372"/>
                </a:lnTo>
                <a:lnTo>
                  <a:pt x="946" y="428"/>
                </a:lnTo>
                <a:lnTo>
                  <a:pt x="710" y="127"/>
                </a:lnTo>
                <a:lnTo>
                  <a:pt x="546" y="219"/>
                </a:lnTo>
                <a:lnTo>
                  <a:pt x="701" y="555"/>
                </a:lnTo>
                <a:lnTo>
                  <a:pt x="592" y="665"/>
                </a:lnTo>
                <a:lnTo>
                  <a:pt x="237" y="537"/>
                </a:lnTo>
                <a:lnTo>
                  <a:pt x="155" y="674"/>
                </a:lnTo>
                <a:lnTo>
                  <a:pt x="427" y="911"/>
                </a:lnTo>
                <a:lnTo>
                  <a:pt x="383" y="1093"/>
                </a:lnTo>
                <a:lnTo>
                  <a:pt x="9" y="1121"/>
                </a:lnTo>
                <a:lnTo>
                  <a:pt x="0" y="1322"/>
                </a:lnTo>
                <a:lnTo>
                  <a:pt x="383" y="1376"/>
                </a:lnTo>
                <a:lnTo>
                  <a:pt x="419" y="1549"/>
                </a:lnTo>
                <a:lnTo>
                  <a:pt x="136" y="1804"/>
                </a:lnTo>
                <a:lnTo>
                  <a:pt x="237" y="1959"/>
                </a:lnTo>
                <a:lnTo>
                  <a:pt x="555" y="1813"/>
                </a:lnTo>
                <a:lnTo>
                  <a:pt x="674" y="1932"/>
                </a:lnTo>
                <a:lnTo>
                  <a:pt x="509" y="2232"/>
                </a:lnTo>
                <a:lnTo>
                  <a:pt x="664" y="2360"/>
                </a:lnTo>
                <a:lnTo>
                  <a:pt x="946" y="2087"/>
                </a:lnTo>
                <a:lnTo>
                  <a:pt x="1110" y="2142"/>
                </a:lnTo>
                <a:lnTo>
                  <a:pt x="1147" y="2515"/>
                </a:lnTo>
                <a:lnTo>
                  <a:pt x="1265" y="2518"/>
                </a:lnTo>
                <a:lnTo>
                  <a:pt x="1265" y="0"/>
                </a:lnTo>
                <a:close/>
              </a:path>
            </a:pathLst>
          </a:custGeom>
          <a:gradFill rotWithShape="0">
            <a:gsLst>
              <a:gs pos="0">
                <a:schemeClr val="bg1"/>
              </a:gs>
              <a:gs pos="100000">
                <a:schemeClr val="accent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Tree>
    <p:extLst>
      <p:ext uri="{BB962C8B-B14F-4D97-AF65-F5344CB8AC3E}">
        <p14:creationId xmlns:p14="http://schemas.microsoft.com/office/powerpoint/2010/main" val="21201624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ltLang="el-G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ltLang="el-GR"/>
          </a:p>
        </p:txBody>
      </p:sp>
      <p:sp>
        <p:nvSpPr>
          <p:cNvPr id="6" name="Rectangle 14"/>
          <p:cNvSpPr>
            <a:spLocks noGrp="1" noChangeArrowheads="1"/>
          </p:cNvSpPr>
          <p:nvPr>
            <p:ph type="sldNum" sz="quarter" idx="12"/>
          </p:nvPr>
        </p:nvSpPr>
        <p:spPr>
          <a:ln/>
        </p:spPr>
        <p:txBody>
          <a:bodyPr/>
          <a:lstStyle>
            <a:lvl1pPr>
              <a:defRPr/>
            </a:lvl1pPr>
          </a:lstStyle>
          <a:p>
            <a:pPr>
              <a:defRPr/>
            </a:pPr>
            <a:fld id="{A9A5D3AC-3E18-47DC-B1E2-70BBD60837C3}" type="slidenum">
              <a:rPr lang="en-US" altLang="el-GR"/>
              <a:pPr>
                <a:defRPr/>
              </a:pPr>
              <a:t>‹#›</a:t>
            </a:fld>
            <a:endParaRPr lang="en-US" altLang="el-GR"/>
          </a:p>
        </p:txBody>
      </p:sp>
    </p:spTree>
    <p:extLst>
      <p:ext uri="{BB962C8B-B14F-4D97-AF65-F5344CB8AC3E}">
        <p14:creationId xmlns:p14="http://schemas.microsoft.com/office/powerpoint/2010/main" val="38747989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896100" y="304800"/>
            <a:ext cx="1943100" cy="5486400"/>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1066800" y="304800"/>
            <a:ext cx="5676900" cy="5486400"/>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ltLang="el-G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ltLang="el-GR"/>
          </a:p>
        </p:txBody>
      </p:sp>
      <p:sp>
        <p:nvSpPr>
          <p:cNvPr id="6" name="Rectangle 14"/>
          <p:cNvSpPr>
            <a:spLocks noGrp="1" noChangeArrowheads="1"/>
          </p:cNvSpPr>
          <p:nvPr>
            <p:ph type="sldNum" sz="quarter" idx="12"/>
          </p:nvPr>
        </p:nvSpPr>
        <p:spPr>
          <a:ln/>
        </p:spPr>
        <p:txBody>
          <a:bodyPr/>
          <a:lstStyle>
            <a:lvl1pPr>
              <a:defRPr/>
            </a:lvl1pPr>
          </a:lstStyle>
          <a:p>
            <a:pPr>
              <a:defRPr/>
            </a:pPr>
            <a:fld id="{EB2F698D-1D61-4BD8-88D8-374084C23253}" type="slidenum">
              <a:rPr lang="en-US" altLang="el-GR"/>
              <a:pPr>
                <a:defRPr/>
              </a:pPr>
              <a:t>‹#›</a:t>
            </a:fld>
            <a:endParaRPr lang="en-US" altLang="el-GR"/>
          </a:p>
        </p:txBody>
      </p:sp>
    </p:spTree>
    <p:extLst>
      <p:ext uri="{BB962C8B-B14F-4D97-AF65-F5344CB8AC3E}">
        <p14:creationId xmlns:p14="http://schemas.microsoft.com/office/powerpoint/2010/main" val="31348106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Τίτλος, Κείμενο και Αντικείμενο">
    <p:spTree>
      <p:nvGrpSpPr>
        <p:cNvPr id="1" name=""/>
        <p:cNvGrpSpPr/>
        <p:nvPr/>
      </p:nvGrpSpPr>
      <p:grpSpPr>
        <a:xfrm>
          <a:off x="0" y="0"/>
          <a:ext cx="0" cy="0"/>
          <a:chOff x="0" y="0"/>
          <a:chExt cx="0" cy="0"/>
        </a:xfrm>
      </p:grpSpPr>
      <p:sp>
        <p:nvSpPr>
          <p:cNvPr id="2" name="Τίτλος 1"/>
          <p:cNvSpPr>
            <a:spLocks noGrp="1"/>
          </p:cNvSpPr>
          <p:nvPr>
            <p:ph type="title"/>
          </p:nvPr>
        </p:nvSpPr>
        <p:spPr>
          <a:xfrm>
            <a:off x="1066800" y="304800"/>
            <a:ext cx="7772400" cy="1143000"/>
          </a:xfrm>
        </p:spPr>
        <p:txBody>
          <a:bodyPr/>
          <a:lstStyle/>
          <a:p>
            <a:r>
              <a:rPr lang="el-GR"/>
              <a:t>Στυλ κύριου τίτλου</a:t>
            </a:r>
          </a:p>
        </p:txBody>
      </p:sp>
      <p:sp>
        <p:nvSpPr>
          <p:cNvPr id="3" name="Θέση κειμένου 2"/>
          <p:cNvSpPr>
            <a:spLocks noGrp="1"/>
          </p:cNvSpPr>
          <p:nvPr>
            <p:ph type="body" sz="half" idx="1"/>
          </p:nvPr>
        </p:nvSpPr>
        <p:spPr>
          <a:xfrm>
            <a:off x="1066800" y="1676400"/>
            <a:ext cx="3810000" cy="4114800"/>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5029200" y="1676400"/>
            <a:ext cx="3810000" cy="4114800"/>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ltLang="el-G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ltLang="el-GR"/>
          </a:p>
        </p:txBody>
      </p:sp>
      <p:sp>
        <p:nvSpPr>
          <p:cNvPr id="7" name="Rectangle 14"/>
          <p:cNvSpPr>
            <a:spLocks noGrp="1" noChangeArrowheads="1"/>
          </p:cNvSpPr>
          <p:nvPr>
            <p:ph type="sldNum" sz="quarter" idx="12"/>
          </p:nvPr>
        </p:nvSpPr>
        <p:spPr>
          <a:ln/>
        </p:spPr>
        <p:txBody>
          <a:bodyPr/>
          <a:lstStyle>
            <a:lvl1pPr>
              <a:defRPr/>
            </a:lvl1pPr>
          </a:lstStyle>
          <a:p>
            <a:pPr>
              <a:defRPr/>
            </a:pPr>
            <a:fld id="{628DB367-1159-4134-A25C-F604581B7EDA}" type="slidenum">
              <a:rPr lang="en-US" altLang="el-GR"/>
              <a:pPr>
                <a:defRPr/>
              </a:pPr>
              <a:t>‹#›</a:t>
            </a:fld>
            <a:endParaRPr lang="en-US" altLang="el-GR"/>
          </a:p>
        </p:txBody>
      </p:sp>
    </p:spTree>
    <p:extLst>
      <p:ext uri="{BB962C8B-B14F-4D97-AF65-F5344CB8AC3E}">
        <p14:creationId xmlns:p14="http://schemas.microsoft.com/office/powerpoint/2010/main" val="5723489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Αντικείμενο">
    <p:spTree>
      <p:nvGrpSpPr>
        <p:cNvPr id="1" name=""/>
        <p:cNvGrpSpPr/>
        <p:nvPr/>
      </p:nvGrpSpPr>
      <p:grpSpPr>
        <a:xfrm>
          <a:off x="0" y="0"/>
          <a:ext cx="0" cy="0"/>
          <a:chOff x="0" y="0"/>
          <a:chExt cx="0" cy="0"/>
        </a:xfrm>
      </p:grpSpPr>
      <p:sp>
        <p:nvSpPr>
          <p:cNvPr id="2" name="Θέση περιεχομένου 1"/>
          <p:cNvSpPr>
            <a:spLocks noGrp="1"/>
          </p:cNvSpPr>
          <p:nvPr>
            <p:ph/>
          </p:nvPr>
        </p:nvSpPr>
        <p:spPr>
          <a:xfrm>
            <a:off x="1066800" y="304800"/>
            <a:ext cx="7772400" cy="5486400"/>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ltLang="el-G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ltLang="el-GR"/>
          </a:p>
        </p:txBody>
      </p:sp>
      <p:sp>
        <p:nvSpPr>
          <p:cNvPr id="5" name="Rectangle 14"/>
          <p:cNvSpPr>
            <a:spLocks noGrp="1" noChangeArrowheads="1"/>
          </p:cNvSpPr>
          <p:nvPr>
            <p:ph type="sldNum" sz="quarter" idx="12"/>
          </p:nvPr>
        </p:nvSpPr>
        <p:spPr>
          <a:ln/>
        </p:spPr>
        <p:txBody>
          <a:bodyPr/>
          <a:lstStyle>
            <a:lvl1pPr>
              <a:defRPr/>
            </a:lvl1pPr>
          </a:lstStyle>
          <a:p>
            <a:pPr>
              <a:defRPr/>
            </a:pPr>
            <a:fld id="{F8E8441F-9E08-4BEF-B55E-AA3410451878}" type="slidenum">
              <a:rPr lang="en-US" altLang="el-GR"/>
              <a:pPr>
                <a:defRPr/>
              </a:pPr>
              <a:t>‹#›</a:t>
            </a:fld>
            <a:endParaRPr lang="en-US" altLang="el-GR"/>
          </a:p>
        </p:txBody>
      </p:sp>
    </p:spTree>
    <p:extLst>
      <p:ext uri="{BB962C8B-B14F-4D97-AF65-F5344CB8AC3E}">
        <p14:creationId xmlns:p14="http://schemas.microsoft.com/office/powerpoint/2010/main" val="2229643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ltLang="el-G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ltLang="el-GR"/>
          </a:p>
        </p:txBody>
      </p:sp>
      <p:sp>
        <p:nvSpPr>
          <p:cNvPr id="6" name="Rectangle 14"/>
          <p:cNvSpPr>
            <a:spLocks noGrp="1" noChangeArrowheads="1"/>
          </p:cNvSpPr>
          <p:nvPr>
            <p:ph type="sldNum" sz="quarter" idx="12"/>
          </p:nvPr>
        </p:nvSpPr>
        <p:spPr>
          <a:ln/>
        </p:spPr>
        <p:txBody>
          <a:bodyPr/>
          <a:lstStyle>
            <a:lvl1pPr>
              <a:defRPr/>
            </a:lvl1pPr>
          </a:lstStyle>
          <a:p>
            <a:pPr>
              <a:defRPr/>
            </a:pPr>
            <a:fld id="{558FDE51-0186-4EAF-A713-F23F5639391D}" type="slidenum">
              <a:rPr lang="en-US" altLang="el-GR"/>
              <a:pPr>
                <a:defRPr/>
              </a:pPr>
              <a:t>‹#›</a:t>
            </a:fld>
            <a:endParaRPr lang="en-US" altLang="el-GR"/>
          </a:p>
        </p:txBody>
      </p:sp>
    </p:spTree>
    <p:extLst>
      <p:ext uri="{BB962C8B-B14F-4D97-AF65-F5344CB8AC3E}">
        <p14:creationId xmlns:p14="http://schemas.microsoft.com/office/powerpoint/2010/main" val="28109765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a:t>Στυλ κύριου τίτλου</a:t>
            </a: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a:t>Στυλ υποδείγματος κειμένου</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ltLang="el-G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ltLang="el-GR"/>
          </a:p>
        </p:txBody>
      </p:sp>
      <p:sp>
        <p:nvSpPr>
          <p:cNvPr id="6" name="Rectangle 14"/>
          <p:cNvSpPr>
            <a:spLocks noGrp="1" noChangeArrowheads="1"/>
          </p:cNvSpPr>
          <p:nvPr>
            <p:ph type="sldNum" sz="quarter" idx="12"/>
          </p:nvPr>
        </p:nvSpPr>
        <p:spPr>
          <a:ln/>
        </p:spPr>
        <p:txBody>
          <a:bodyPr/>
          <a:lstStyle>
            <a:lvl1pPr>
              <a:defRPr/>
            </a:lvl1pPr>
          </a:lstStyle>
          <a:p>
            <a:pPr>
              <a:defRPr/>
            </a:pPr>
            <a:fld id="{ECE1C323-E6F7-4206-8B64-A9885DA4424D}" type="slidenum">
              <a:rPr lang="en-US" altLang="el-GR"/>
              <a:pPr>
                <a:defRPr/>
              </a:pPr>
              <a:t>‹#›</a:t>
            </a:fld>
            <a:endParaRPr lang="en-US" altLang="el-GR"/>
          </a:p>
        </p:txBody>
      </p:sp>
    </p:spTree>
    <p:extLst>
      <p:ext uri="{BB962C8B-B14F-4D97-AF65-F5344CB8AC3E}">
        <p14:creationId xmlns:p14="http://schemas.microsoft.com/office/powerpoint/2010/main" val="1904351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1066800" y="1676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5029200" y="1676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ltLang="el-G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ltLang="el-GR"/>
          </a:p>
        </p:txBody>
      </p:sp>
      <p:sp>
        <p:nvSpPr>
          <p:cNvPr id="7" name="Rectangle 14"/>
          <p:cNvSpPr>
            <a:spLocks noGrp="1" noChangeArrowheads="1"/>
          </p:cNvSpPr>
          <p:nvPr>
            <p:ph type="sldNum" sz="quarter" idx="12"/>
          </p:nvPr>
        </p:nvSpPr>
        <p:spPr>
          <a:ln/>
        </p:spPr>
        <p:txBody>
          <a:bodyPr/>
          <a:lstStyle>
            <a:lvl1pPr>
              <a:defRPr/>
            </a:lvl1pPr>
          </a:lstStyle>
          <a:p>
            <a:pPr>
              <a:defRPr/>
            </a:pPr>
            <a:fld id="{EAFCFDC2-6B5C-4A93-AE8B-CFF2AF587277}" type="slidenum">
              <a:rPr lang="en-US" altLang="el-GR"/>
              <a:pPr>
                <a:defRPr/>
              </a:pPr>
              <a:t>‹#›</a:t>
            </a:fld>
            <a:endParaRPr lang="en-US" altLang="el-GR"/>
          </a:p>
        </p:txBody>
      </p:sp>
    </p:spTree>
    <p:extLst>
      <p:ext uri="{BB962C8B-B14F-4D97-AF65-F5344CB8AC3E}">
        <p14:creationId xmlns:p14="http://schemas.microsoft.com/office/powerpoint/2010/main" val="1969406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1143000"/>
          </a:xfrm>
        </p:spPr>
        <p:txBody>
          <a:bodyPr/>
          <a:lstStyle>
            <a:lvl1pPr>
              <a:defRPr/>
            </a:lvl1pPr>
          </a:lstStyle>
          <a:p>
            <a:r>
              <a:rPr lang="el-GR"/>
              <a:t>Στυλ κύριου τίτλου</a:t>
            </a: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ltLang="el-G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ltLang="el-GR"/>
          </a:p>
        </p:txBody>
      </p:sp>
      <p:sp>
        <p:nvSpPr>
          <p:cNvPr id="9" name="Rectangle 14"/>
          <p:cNvSpPr>
            <a:spLocks noGrp="1" noChangeArrowheads="1"/>
          </p:cNvSpPr>
          <p:nvPr>
            <p:ph type="sldNum" sz="quarter" idx="12"/>
          </p:nvPr>
        </p:nvSpPr>
        <p:spPr>
          <a:ln/>
        </p:spPr>
        <p:txBody>
          <a:bodyPr/>
          <a:lstStyle>
            <a:lvl1pPr>
              <a:defRPr/>
            </a:lvl1pPr>
          </a:lstStyle>
          <a:p>
            <a:pPr>
              <a:defRPr/>
            </a:pPr>
            <a:fld id="{29AFDCCD-2720-4606-91F1-9DDD1BB77CFE}" type="slidenum">
              <a:rPr lang="en-US" altLang="el-GR"/>
              <a:pPr>
                <a:defRPr/>
              </a:pPr>
              <a:t>‹#›</a:t>
            </a:fld>
            <a:endParaRPr lang="en-US" altLang="el-GR"/>
          </a:p>
        </p:txBody>
      </p:sp>
    </p:spTree>
    <p:extLst>
      <p:ext uri="{BB962C8B-B14F-4D97-AF65-F5344CB8AC3E}">
        <p14:creationId xmlns:p14="http://schemas.microsoft.com/office/powerpoint/2010/main" val="1822730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ltLang="el-G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ltLang="el-GR"/>
          </a:p>
        </p:txBody>
      </p:sp>
      <p:sp>
        <p:nvSpPr>
          <p:cNvPr id="5" name="Rectangle 14"/>
          <p:cNvSpPr>
            <a:spLocks noGrp="1" noChangeArrowheads="1"/>
          </p:cNvSpPr>
          <p:nvPr>
            <p:ph type="sldNum" sz="quarter" idx="12"/>
          </p:nvPr>
        </p:nvSpPr>
        <p:spPr>
          <a:ln/>
        </p:spPr>
        <p:txBody>
          <a:bodyPr/>
          <a:lstStyle>
            <a:lvl1pPr>
              <a:defRPr/>
            </a:lvl1pPr>
          </a:lstStyle>
          <a:p>
            <a:pPr>
              <a:defRPr/>
            </a:pPr>
            <a:fld id="{A928E2B2-B103-4F3F-A8BB-58D345A22694}" type="slidenum">
              <a:rPr lang="en-US" altLang="el-GR"/>
              <a:pPr>
                <a:defRPr/>
              </a:pPr>
              <a:t>‹#›</a:t>
            </a:fld>
            <a:endParaRPr lang="en-US" altLang="el-GR"/>
          </a:p>
        </p:txBody>
      </p:sp>
    </p:spTree>
    <p:extLst>
      <p:ext uri="{BB962C8B-B14F-4D97-AF65-F5344CB8AC3E}">
        <p14:creationId xmlns:p14="http://schemas.microsoft.com/office/powerpoint/2010/main" val="33486357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ltLang="el-G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ltLang="el-GR"/>
          </a:p>
        </p:txBody>
      </p:sp>
      <p:sp>
        <p:nvSpPr>
          <p:cNvPr id="4" name="Rectangle 14"/>
          <p:cNvSpPr>
            <a:spLocks noGrp="1" noChangeArrowheads="1"/>
          </p:cNvSpPr>
          <p:nvPr>
            <p:ph type="sldNum" sz="quarter" idx="12"/>
          </p:nvPr>
        </p:nvSpPr>
        <p:spPr>
          <a:ln/>
        </p:spPr>
        <p:txBody>
          <a:bodyPr/>
          <a:lstStyle>
            <a:lvl1pPr>
              <a:defRPr/>
            </a:lvl1pPr>
          </a:lstStyle>
          <a:p>
            <a:pPr>
              <a:defRPr/>
            </a:pPr>
            <a:fld id="{A2B67561-888A-4753-8F0D-0E00539BCECB}" type="slidenum">
              <a:rPr lang="en-US" altLang="el-GR"/>
              <a:pPr>
                <a:defRPr/>
              </a:pPr>
              <a:t>‹#›</a:t>
            </a:fld>
            <a:endParaRPr lang="en-US" altLang="el-GR"/>
          </a:p>
        </p:txBody>
      </p:sp>
    </p:spTree>
    <p:extLst>
      <p:ext uri="{BB962C8B-B14F-4D97-AF65-F5344CB8AC3E}">
        <p14:creationId xmlns:p14="http://schemas.microsoft.com/office/powerpoint/2010/main" val="3485062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lstStyle>
            <a:lvl1pPr algn="l">
              <a:defRPr sz="2000" b="1"/>
            </a:lvl1pPr>
          </a:lstStyle>
          <a:p>
            <a:r>
              <a:rPr lang="el-GR"/>
              <a:t>Στυλ κύριου τίτλου</a:t>
            </a: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ltLang="el-G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ltLang="el-GR"/>
          </a:p>
        </p:txBody>
      </p:sp>
      <p:sp>
        <p:nvSpPr>
          <p:cNvPr id="7" name="Rectangle 14"/>
          <p:cNvSpPr>
            <a:spLocks noGrp="1" noChangeArrowheads="1"/>
          </p:cNvSpPr>
          <p:nvPr>
            <p:ph type="sldNum" sz="quarter" idx="12"/>
          </p:nvPr>
        </p:nvSpPr>
        <p:spPr>
          <a:ln/>
        </p:spPr>
        <p:txBody>
          <a:bodyPr/>
          <a:lstStyle>
            <a:lvl1pPr>
              <a:defRPr/>
            </a:lvl1pPr>
          </a:lstStyle>
          <a:p>
            <a:pPr>
              <a:defRPr/>
            </a:pPr>
            <a:fld id="{5A5349A8-A638-4F86-8607-4FCA75BB4509}" type="slidenum">
              <a:rPr lang="en-US" altLang="el-GR"/>
              <a:pPr>
                <a:defRPr/>
              </a:pPr>
              <a:t>‹#›</a:t>
            </a:fld>
            <a:endParaRPr lang="en-US" altLang="el-GR"/>
          </a:p>
        </p:txBody>
      </p:sp>
    </p:spTree>
    <p:extLst>
      <p:ext uri="{BB962C8B-B14F-4D97-AF65-F5344CB8AC3E}">
        <p14:creationId xmlns:p14="http://schemas.microsoft.com/office/powerpoint/2010/main" val="21328135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lstStyle>
            <a:lvl1pPr algn="l">
              <a:defRPr sz="2000" b="1"/>
            </a:lvl1pPr>
          </a:lstStyle>
          <a:p>
            <a:r>
              <a:rPr lang="el-GR"/>
              <a:t>Στυλ κύριου τίτλου</a:t>
            </a: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ltLang="el-G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ltLang="el-GR"/>
          </a:p>
        </p:txBody>
      </p:sp>
      <p:sp>
        <p:nvSpPr>
          <p:cNvPr id="7" name="Rectangle 14"/>
          <p:cNvSpPr>
            <a:spLocks noGrp="1" noChangeArrowheads="1"/>
          </p:cNvSpPr>
          <p:nvPr>
            <p:ph type="sldNum" sz="quarter" idx="12"/>
          </p:nvPr>
        </p:nvSpPr>
        <p:spPr>
          <a:ln/>
        </p:spPr>
        <p:txBody>
          <a:bodyPr/>
          <a:lstStyle>
            <a:lvl1pPr>
              <a:defRPr/>
            </a:lvl1pPr>
          </a:lstStyle>
          <a:p>
            <a:pPr>
              <a:defRPr/>
            </a:pPr>
            <a:fld id="{E3A95355-E30E-4DC5-9D81-EEB7F9EE8C22}" type="slidenum">
              <a:rPr lang="en-US" altLang="el-GR"/>
              <a:pPr>
                <a:defRPr/>
              </a:pPr>
              <a:t>‹#›</a:t>
            </a:fld>
            <a:endParaRPr lang="en-US" altLang="el-GR"/>
          </a:p>
        </p:txBody>
      </p:sp>
    </p:spTree>
    <p:extLst>
      <p:ext uri="{BB962C8B-B14F-4D97-AF65-F5344CB8AC3E}">
        <p14:creationId xmlns:p14="http://schemas.microsoft.com/office/powerpoint/2010/main" val="25471536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1026" name="Freeform 2"/>
          <p:cNvSpPr>
            <a:spLocks/>
          </p:cNvSpPr>
          <p:nvPr/>
        </p:nvSpPr>
        <p:spPr bwMode="hidden">
          <a:xfrm>
            <a:off x="-11113" y="1836738"/>
            <a:ext cx="2268538" cy="2709862"/>
          </a:xfrm>
          <a:custGeom>
            <a:avLst/>
            <a:gdLst>
              <a:gd name="T0" fmla="*/ 2147483647 w 1429"/>
              <a:gd name="T1" fmla="*/ 2147483647 h 1707"/>
              <a:gd name="T2" fmla="*/ 2147483647 w 1429"/>
              <a:gd name="T3" fmla="*/ 2147483647 h 1707"/>
              <a:gd name="T4" fmla="*/ 2147483647 w 1429"/>
              <a:gd name="T5" fmla="*/ 0 h 1707"/>
              <a:gd name="T6" fmla="*/ 2147483647 w 1429"/>
              <a:gd name="T7" fmla="*/ 2147483647 h 1707"/>
              <a:gd name="T8" fmla="*/ 2147483647 w 1429"/>
              <a:gd name="T9" fmla="*/ 2147483647 h 1707"/>
              <a:gd name="T10" fmla="*/ 2147483647 w 1429"/>
              <a:gd name="T11" fmla="*/ 2147483647 h 1707"/>
              <a:gd name="T12" fmla="*/ 2147483647 w 1429"/>
              <a:gd name="T13" fmla="*/ 2147483647 h 1707"/>
              <a:gd name="T14" fmla="*/ 2147483647 w 1429"/>
              <a:gd name="T15" fmla="*/ 2147483647 h 1707"/>
              <a:gd name="T16" fmla="*/ 2147483647 w 1429"/>
              <a:gd name="T17" fmla="*/ 2147483647 h 1707"/>
              <a:gd name="T18" fmla="*/ 2147483647 w 1429"/>
              <a:gd name="T19" fmla="*/ 2147483647 h 1707"/>
              <a:gd name="T20" fmla="*/ 0 w 1429"/>
              <a:gd name="T21" fmla="*/ 2147483647 h 1707"/>
              <a:gd name="T22" fmla="*/ 0 w 1429"/>
              <a:gd name="T23" fmla="*/ 2147483647 h 1707"/>
              <a:gd name="T24" fmla="*/ 2147483647 w 1429"/>
              <a:gd name="T25" fmla="*/ 2147483647 h 1707"/>
              <a:gd name="T26" fmla="*/ 2147483647 w 1429"/>
              <a:gd name="T27" fmla="*/ 2147483647 h 1707"/>
              <a:gd name="T28" fmla="*/ 2147483647 w 1429"/>
              <a:gd name="T29" fmla="*/ 2147483647 h 1707"/>
              <a:gd name="T30" fmla="*/ 2147483647 w 1429"/>
              <a:gd name="T31" fmla="*/ 2147483647 h 1707"/>
              <a:gd name="T32" fmla="*/ 2147483647 w 1429"/>
              <a:gd name="T33" fmla="*/ 2147483647 h 1707"/>
              <a:gd name="T34" fmla="*/ 2147483647 w 1429"/>
              <a:gd name="T35" fmla="*/ 2147483647 h 1707"/>
              <a:gd name="T36" fmla="*/ 2147483647 w 1429"/>
              <a:gd name="T37" fmla="*/ 2147483647 h 1707"/>
              <a:gd name="T38" fmla="*/ 2147483647 w 1429"/>
              <a:gd name="T39" fmla="*/ 2147483647 h 1707"/>
              <a:gd name="T40" fmla="*/ 2147483647 w 1429"/>
              <a:gd name="T41" fmla="*/ 2147483647 h 1707"/>
              <a:gd name="T42" fmla="*/ 2147483647 w 1429"/>
              <a:gd name="T43" fmla="*/ 2147483647 h 1707"/>
              <a:gd name="T44" fmla="*/ 2147483647 w 1429"/>
              <a:gd name="T45" fmla="*/ 2147483647 h 1707"/>
              <a:gd name="T46" fmla="*/ 2147483647 w 1429"/>
              <a:gd name="T47" fmla="*/ 2147483647 h 1707"/>
              <a:gd name="T48" fmla="*/ 2147483647 w 1429"/>
              <a:gd name="T49" fmla="*/ 2147483647 h 1707"/>
              <a:gd name="T50" fmla="*/ 2147483647 w 1429"/>
              <a:gd name="T51" fmla="*/ 2147483647 h 1707"/>
              <a:gd name="T52" fmla="*/ 2147483647 w 1429"/>
              <a:gd name="T53" fmla="*/ 2147483647 h 1707"/>
              <a:gd name="T54" fmla="*/ 2147483647 w 1429"/>
              <a:gd name="T55" fmla="*/ 2147483647 h 1707"/>
              <a:gd name="T56" fmla="*/ 2147483647 w 1429"/>
              <a:gd name="T57" fmla="*/ 2147483647 h 1707"/>
              <a:gd name="T58" fmla="*/ 2147483647 w 1429"/>
              <a:gd name="T59" fmla="*/ 2147483647 h 1707"/>
              <a:gd name="T60" fmla="*/ 2147483647 w 1429"/>
              <a:gd name="T61" fmla="*/ 2147483647 h 1707"/>
              <a:gd name="T62" fmla="*/ 2147483647 w 1429"/>
              <a:gd name="T63" fmla="*/ 2147483647 h 1707"/>
              <a:gd name="T64" fmla="*/ 2147483647 w 1429"/>
              <a:gd name="T65" fmla="*/ 2147483647 h 1707"/>
              <a:gd name="T66" fmla="*/ 2147483647 w 1429"/>
              <a:gd name="T67" fmla="*/ 2147483647 h 1707"/>
              <a:gd name="T68" fmla="*/ 2147483647 w 1429"/>
              <a:gd name="T69" fmla="*/ 2147483647 h 1707"/>
              <a:gd name="T70" fmla="*/ 2147483647 w 1429"/>
              <a:gd name="T71" fmla="*/ 2147483647 h 1707"/>
              <a:gd name="T72" fmla="*/ 2147483647 w 1429"/>
              <a:gd name="T73" fmla="*/ 2147483647 h 1707"/>
              <a:gd name="T74" fmla="*/ 2147483647 w 1429"/>
              <a:gd name="T75" fmla="*/ 2147483647 h 1707"/>
              <a:gd name="T76" fmla="*/ 2147483647 w 1429"/>
              <a:gd name="T77" fmla="*/ 2147483647 h 1707"/>
              <a:gd name="T78" fmla="*/ 2147483647 w 1429"/>
              <a:gd name="T79" fmla="*/ 2147483647 h 1707"/>
              <a:gd name="T80" fmla="*/ 2147483647 w 1429"/>
              <a:gd name="T81" fmla="*/ 2147483647 h 170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429" h="1707">
                <a:moveTo>
                  <a:pt x="808" y="283"/>
                </a:moveTo>
                <a:lnTo>
                  <a:pt x="673" y="252"/>
                </a:lnTo>
                <a:lnTo>
                  <a:pt x="654" y="0"/>
                </a:lnTo>
                <a:lnTo>
                  <a:pt x="488" y="13"/>
                </a:lnTo>
                <a:lnTo>
                  <a:pt x="476" y="252"/>
                </a:lnTo>
                <a:lnTo>
                  <a:pt x="365" y="290"/>
                </a:lnTo>
                <a:lnTo>
                  <a:pt x="206" y="86"/>
                </a:lnTo>
                <a:lnTo>
                  <a:pt x="95" y="148"/>
                </a:lnTo>
                <a:lnTo>
                  <a:pt x="200" y="376"/>
                </a:lnTo>
                <a:lnTo>
                  <a:pt x="126" y="450"/>
                </a:lnTo>
                <a:lnTo>
                  <a:pt x="0" y="423"/>
                </a:lnTo>
                <a:lnTo>
                  <a:pt x="0" y="1273"/>
                </a:lnTo>
                <a:lnTo>
                  <a:pt x="101" y="1226"/>
                </a:lnTo>
                <a:lnTo>
                  <a:pt x="181" y="1306"/>
                </a:lnTo>
                <a:lnTo>
                  <a:pt x="70" y="1509"/>
                </a:lnTo>
                <a:lnTo>
                  <a:pt x="175" y="1596"/>
                </a:lnTo>
                <a:lnTo>
                  <a:pt x="365" y="1411"/>
                </a:lnTo>
                <a:lnTo>
                  <a:pt x="476" y="1448"/>
                </a:lnTo>
                <a:lnTo>
                  <a:pt x="501" y="1700"/>
                </a:lnTo>
                <a:lnTo>
                  <a:pt x="667" y="1707"/>
                </a:lnTo>
                <a:lnTo>
                  <a:pt x="685" y="1442"/>
                </a:lnTo>
                <a:lnTo>
                  <a:pt x="826" y="1405"/>
                </a:lnTo>
                <a:lnTo>
                  <a:pt x="993" y="1590"/>
                </a:lnTo>
                <a:lnTo>
                  <a:pt x="1103" y="1522"/>
                </a:lnTo>
                <a:lnTo>
                  <a:pt x="993" y="1300"/>
                </a:lnTo>
                <a:lnTo>
                  <a:pt x="1067" y="1207"/>
                </a:lnTo>
                <a:lnTo>
                  <a:pt x="1288" y="1312"/>
                </a:lnTo>
                <a:lnTo>
                  <a:pt x="1355" y="1196"/>
                </a:lnTo>
                <a:lnTo>
                  <a:pt x="1153" y="1047"/>
                </a:lnTo>
                <a:lnTo>
                  <a:pt x="1177" y="918"/>
                </a:lnTo>
                <a:lnTo>
                  <a:pt x="1429" y="894"/>
                </a:lnTo>
                <a:lnTo>
                  <a:pt x="1423" y="764"/>
                </a:lnTo>
                <a:lnTo>
                  <a:pt x="1171" y="727"/>
                </a:lnTo>
                <a:lnTo>
                  <a:pt x="1146" y="629"/>
                </a:lnTo>
                <a:lnTo>
                  <a:pt x="1349" y="487"/>
                </a:lnTo>
                <a:lnTo>
                  <a:pt x="1282" y="370"/>
                </a:lnTo>
                <a:lnTo>
                  <a:pt x="1054" y="462"/>
                </a:lnTo>
                <a:lnTo>
                  <a:pt x="980" y="388"/>
                </a:lnTo>
                <a:lnTo>
                  <a:pt x="1097" y="173"/>
                </a:lnTo>
                <a:lnTo>
                  <a:pt x="986" y="105"/>
                </a:lnTo>
                <a:lnTo>
                  <a:pt x="808" y="283"/>
                </a:lnTo>
                <a:close/>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027" name="Freeform 3"/>
          <p:cNvSpPr>
            <a:spLocks/>
          </p:cNvSpPr>
          <p:nvPr/>
        </p:nvSpPr>
        <p:spPr bwMode="hidden">
          <a:xfrm>
            <a:off x="107950" y="15875"/>
            <a:ext cx="838200" cy="787400"/>
          </a:xfrm>
          <a:custGeom>
            <a:avLst/>
            <a:gdLst>
              <a:gd name="T0" fmla="*/ 2147483647 w 528"/>
              <a:gd name="T1" fmla="*/ 2147483647 h 496"/>
              <a:gd name="T2" fmla="*/ 2147483647 w 528"/>
              <a:gd name="T3" fmla="*/ 2147483647 h 496"/>
              <a:gd name="T4" fmla="*/ 2147483647 w 528"/>
              <a:gd name="T5" fmla="*/ 0 h 496"/>
              <a:gd name="T6" fmla="*/ 2147483647 w 528"/>
              <a:gd name="T7" fmla="*/ 0 h 496"/>
              <a:gd name="T8" fmla="*/ 2147483647 w 528"/>
              <a:gd name="T9" fmla="*/ 2147483647 h 496"/>
              <a:gd name="T10" fmla="*/ 2147483647 w 528"/>
              <a:gd name="T11" fmla="*/ 2147483647 h 496"/>
              <a:gd name="T12" fmla="*/ 2147483647 w 528"/>
              <a:gd name="T13" fmla="*/ 0 h 496"/>
              <a:gd name="T14" fmla="*/ 2147483647 w 528"/>
              <a:gd name="T15" fmla="*/ 2147483647 h 496"/>
              <a:gd name="T16" fmla="*/ 2147483647 w 528"/>
              <a:gd name="T17" fmla="*/ 2147483647 h 496"/>
              <a:gd name="T18" fmla="*/ 2147483647 w 528"/>
              <a:gd name="T19" fmla="*/ 2147483647 h 496"/>
              <a:gd name="T20" fmla="*/ 2147483647 w 528"/>
              <a:gd name="T21" fmla="*/ 2147483647 h 496"/>
              <a:gd name="T22" fmla="*/ 2147483647 w 528"/>
              <a:gd name="T23" fmla="*/ 2147483647 h 496"/>
              <a:gd name="T24" fmla="*/ 2147483647 w 528"/>
              <a:gd name="T25" fmla="*/ 2147483647 h 496"/>
              <a:gd name="T26" fmla="*/ 2147483647 w 528"/>
              <a:gd name="T27" fmla="*/ 2147483647 h 496"/>
              <a:gd name="T28" fmla="*/ 2147483647 w 528"/>
              <a:gd name="T29" fmla="*/ 2147483647 h 496"/>
              <a:gd name="T30" fmla="*/ 0 w 528"/>
              <a:gd name="T31" fmla="*/ 2147483647 h 496"/>
              <a:gd name="T32" fmla="*/ 2147483647 w 528"/>
              <a:gd name="T33" fmla="*/ 2147483647 h 496"/>
              <a:gd name="T34" fmla="*/ 2147483647 w 528"/>
              <a:gd name="T35" fmla="*/ 2147483647 h 496"/>
              <a:gd name="T36" fmla="*/ 2147483647 w 528"/>
              <a:gd name="T37" fmla="*/ 2147483647 h 496"/>
              <a:gd name="T38" fmla="*/ 2147483647 w 528"/>
              <a:gd name="T39" fmla="*/ 2147483647 h 496"/>
              <a:gd name="T40" fmla="*/ 2147483647 w 528"/>
              <a:gd name="T41" fmla="*/ 2147483647 h 496"/>
              <a:gd name="T42" fmla="*/ 2147483647 w 528"/>
              <a:gd name="T43" fmla="*/ 2147483647 h 496"/>
              <a:gd name="T44" fmla="*/ 2147483647 w 528"/>
              <a:gd name="T45" fmla="*/ 2147483647 h 496"/>
              <a:gd name="T46" fmla="*/ 2147483647 w 528"/>
              <a:gd name="T47" fmla="*/ 2147483647 h 496"/>
              <a:gd name="T48" fmla="*/ 2147483647 w 528"/>
              <a:gd name="T49" fmla="*/ 2147483647 h 496"/>
              <a:gd name="T50" fmla="*/ 2147483647 w 528"/>
              <a:gd name="T51" fmla="*/ 2147483647 h 496"/>
              <a:gd name="T52" fmla="*/ 2147483647 w 528"/>
              <a:gd name="T53" fmla="*/ 2147483647 h 496"/>
              <a:gd name="T54" fmla="*/ 2147483647 w 528"/>
              <a:gd name="T55" fmla="*/ 2147483647 h 496"/>
              <a:gd name="T56" fmla="*/ 2147483647 w 528"/>
              <a:gd name="T57" fmla="*/ 2147483647 h 496"/>
              <a:gd name="T58" fmla="*/ 2147483647 w 528"/>
              <a:gd name="T59" fmla="*/ 2147483647 h 496"/>
              <a:gd name="T60" fmla="*/ 2147483647 w 528"/>
              <a:gd name="T61" fmla="*/ 2147483647 h 496"/>
              <a:gd name="T62" fmla="*/ 2147483647 w 528"/>
              <a:gd name="T63" fmla="*/ 2147483647 h 496"/>
              <a:gd name="T64" fmla="*/ 2147483647 w 528"/>
              <a:gd name="T65" fmla="*/ 2147483647 h 496"/>
              <a:gd name="T66" fmla="*/ 2147483647 w 528"/>
              <a:gd name="T67" fmla="*/ 2147483647 h 496"/>
              <a:gd name="T68" fmla="*/ 2147483647 w 528"/>
              <a:gd name="T69" fmla="*/ 2147483647 h 496"/>
              <a:gd name="T70" fmla="*/ 2147483647 w 528"/>
              <a:gd name="T71" fmla="*/ 2147483647 h 496"/>
              <a:gd name="T72" fmla="*/ 2147483647 w 528"/>
              <a:gd name="T73" fmla="*/ 2147483647 h 496"/>
              <a:gd name="T74" fmla="*/ 2147483647 w 528"/>
              <a:gd name="T75" fmla="*/ 2147483647 h 496"/>
              <a:gd name="T76" fmla="*/ 2147483647 w 528"/>
              <a:gd name="T77" fmla="*/ 2147483647 h 496"/>
              <a:gd name="T78" fmla="*/ 2147483647 w 528"/>
              <a:gd name="T79" fmla="*/ 2147483647 h 496"/>
              <a:gd name="T80" fmla="*/ 2147483647 w 528"/>
              <a:gd name="T81" fmla="*/ 2147483647 h 496"/>
              <a:gd name="T82" fmla="*/ 2147483647 w 528"/>
              <a:gd name="T83" fmla="*/ 2147483647 h 496"/>
              <a:gd name="T84" fmla="*/ 2147483647 w 528"/>
              <a:gd name="T85" fmla="*/ 2147483647 h 496"/>
              <a:gd name="T86" fmla="*/ 2147483647 w 528"/>
              <a:gd name="T87" fmla="*/ 2147483647 h 496"/>
              <a:gd name="T88" fmla="*/ 2147483647 w 528"/>
              <a:gd name="T89" fmla="*/ 2147483647 h 496"/>
              <a:gd name="T90" fmla="*/ 2147483647 w 528"/>
              <a:gd name="T91" fmla="*/ 2147483647 h 496"/>
              <a:gd name="T92" fmla="*/ 2147483647 w 528"/>
              <a:gd name="T93" fmla="*/ 2147483647 h 496"/>
              <a:gd name="T94" fmla="*/ 2147483647 w 528"/>
              <a:gd name="T95" fmla="*/ 0 h 496"/>
              <a:gd name="T96" fmla="*/ 2147483647 w 528"/>
              <a:gd name="T97" fmla="*/ 2147483647 h 49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28" h="496">
                <a:moveTo>
                  <a:pt x="335" y="56"/>
                </a:moveTo>
                <a:lnTo>
                  <a:pt x="293" y="46"/>
                </a:lnTo>
                <a:lnTo>
                  <a:pt x="288" y="0"/>
                </a:lnTo>
                <a:lnTo>
                  <a:pt x="238" y="0"/>
                </a:lnTo>
                <a:lnTo>
                  <a:pt x="232" y="46"/>
                </a:lnTo>
                <a:lnTo>
                  <a:pt x="198" y="58"/>
                </a:lnTo>
                <a:lnTo>
                  <a:pt x="146" y="0"/>
                </a:lnTo>
                <a:lnTo>
                  <a:pt x="114" y="14"/>
                </a:lnTo>
                <a:lnTo>
                  <a:pt x="147" y="84"/>
                </a:lnTo>
                <a:lnTo>
                  <a:pt x="124" y="107"/>
                </a:lnTo>
                <a:lnTo>
                  <a:pt x="50" y="81"/>
                </a:lnTo>
                <a:lnTo>
                  <a:pt x="32" y="109"/>
                </a:lnTo>
                <a:lnTo>
                  <a:pt x="90" y="159"/>
                </a:lnTo>
                <a:lnTo>
                  <a:pt x="80" y="197"/>
                </a:lnTo>
                <a:lnTo>
                  <a:pt x="2" y="202"/>
                </a:lnTo>
                <a:lnTo>
                  <a:pt x="0" y="244"/>
                </a:lnTo>
                <a:lnTo>
                  <a:pt x="80" y="256"/>
                </a:lnTo>
                <a:lnTo>
                  <a:pt x="88" y="292"/>
                </a:lnTo>
                <a:lnTo>
                  <a:pt x="29" y="345"/>
                </a:lnTo>
                <a:lnTo>
                  <a:pt x="50" y="378"/>
                </a:lnTo>
                <a:lnTo>
                  <a:pt x="116" y="347"/>
                </a:lnTo>
                <a:lnTo>
                  <a:pt x="141" y="372"/>
                </a:lnTo>
                <a:lnTo>
                  <a:pt x="107" y="435"/>
                </a:lnTo>
                <a:lnTo>
                  <a:pt x="139" y="462"/>
                </a:lnTo>
                <a:lnTo>
                  <a:pt x="198" y="404"/>
                </a:lnTo>
                <a:lnTo>
                  <a:pt x="232" y="416"/>
                </a:lnTo>
                <a:lnTo>
                  <a:pt x="240" y="494"/>
                </a:lnTo>
                <a:lnTo>
                  <a:pt x="292" y="496"/>
                </a:lnTo>
                <a:lnTo>
                  <a:pt x="297" y="414"/>
                </a:lnTo>
                <a:lnTo>
                  <a:pt x="341" y="403"/>
                </a:lnTo>
                <a:lnTo>
                  <a:pt x="393" y="460"/>
                </a:lnTo>
                <a:lnTo>
                  <a:pt x="427" y="439"/>
                </a:lnTo>
                <a:lnTo>
                  <a:pt x="393" y="370"/>
                </a:lnTo>
                <a:lnTo>
                  <a:pt x="416" y="341"/>
                </a:lnTo>
                <a:lnTo>
                  <a:pt x="484" y="374"/>
                </a:lnTo>
                <a:lnTo>
                  <a:pt x="505" y="338"/>
                </a:lnTo>
                <a:lnTo>
                  <a:pt x="442" y="292"/>
                </a:lnTo>
                <a:lnTo>
                  <a:pt x="450" y="252"/>
                </a:lnTo>
                <a:lnTo>
                  <a:pt x="528" y="244"/>
                </a:lnTo>
                <a:lnTo>
                  <a:pt x="526" y="204"/>
                </a:lnTo>
                <a:lnTo>
                  <a:pt x="448" y="193"/>
                </a:lnTo>
                <a:lnTo>
                  <a:pt x="440" y="162"/>
                </a:lnTo>
                <a:lnTo>
                  <a:pt x="503" y="119"/>
                </a:lnTo>
                <a:lnTo>
                  <a:pt x="482" y="82"/>
                </a:lnTo>
                <a:lnTo>
                  <a:pt x="412" y="111"/>
                </a:lnTo>
                <a:lnTo>
                  <a:pt x="389" y="88"/>
                </a:lnTo>
                <a:lnTo>
                  <a:pt x="425" y="21"/>
                </a:lnTo>
                <a:lnTo>
                  <a:pt x="391" y="0"/>
                </a:lnTo>
                <a:lnTo>
                  <a:pt x="335" y="56"/>
                </a:lnTo>
                <a:close/>
              </a:path>
            </a:pathLst>
          </a:custGeom>
          <a:gradFill rotWithShape="0">
            <a:gsLst>
              <a:gs pos="0">
                <a:schemeClr val="accent1"/>
              </a:gs>
              <a:gs pos="100000">
                <a:schemeClr val="bg1"/>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028" name="Freeform 4"/>
          <p:cNvSpPr>
            <a:spLocks/>
          </p:cNvSpPr>
          <p:nvPr/>
        </p:nvSpPr>
        <p:spPr bwMode="hidden">
          <a:xfrm>
            <a:off x="1192213" y="354013"/>
            <a:ext cx="2266950" cy="2270125"/>
          </a:xfrm>
          <a:custGeom>
            <a:avLst/>
            <a:gdLst>
              <a:gd name="T0" fmla="*/ 2147483647 w 2312"/>
              <a:gd name="T1" fmla="*/ 2147483647 h 2313"/>
              <a:gd name="T2" fmla="*/ 2147483647 w 2312"/>
              <a:gd name="T3" fmla="*/ 2147483647 h 2313"/>
              <a:gd name="T4" fmla="*/ 2147483647 w 2312"/>
              <a:gd name="T5" fmla="*/ 0 h 2313"/>
              <a:gd name="T6" fmla="*/ 2147483647 w 2312"/>
              <a:gd name="T7" fmla="*/ 2147483647 h 2313"/>
              <a:gd name="T8" fmla="*/ 2147483647 w 2312"/>
              <a:gd name="T9" fmla="*/ 2147483647 h 2313"/>
              <a:gd name="T10" fmla="*/ 2147483647 w 2312"/>
              <a:gd name="T11" fmla="*/ 2147483647 h 2313"/>
              <a:gd name="T12" fmla="*/ 2147483647 w 2312"/>
              <a:gd name="T13" fmla="*/ 2147483647 h 2313"/>
              <a:gd name="T14" fmla="*/ 2147483647 w 2312"/>
              <a:gd name="T15" fmla="*/ 2147483647 h 2313"/>
              <a:gd name="T16" fmla="*/ 2147483647 w 2312"/>
              <a:gd name="T17" fmla="*/ 2147483647 h 2313"/>
              <a:gd name="T18" fmla="*/ 2147483647 w 2312"/>
              <a:gd name="T19" fmla="*/ 2147483647 h 2313"/>
              <a:gd name="T20" fmla="*/ 2147483647 w 2312"/>
              <a:gd name="T21" fmla="*/ 2147483647 h 2313"/>
              <a:gd name="T22" fmla="*/ 2147483647 w 2312"/>
              <a:gd name="T23" fmla="*/ 2147483647 h 2313"/>
              <a:gd name="T24" fmla="*/ 2147483647 w 2312"/>
              <a:gd name="T25" fmla="*/ 2147483647 h 2313"/>
              <a:gd name="T26" fmla="*/ 2147483647 w 2312"/>
              <a:gd name="T27" fmla="*/ 2147483647 h 2313"/>
              <a:gd name="T28" fmla="*/ 2147483647 w 2312"/>
              <a:gd name="T29" fmla="*/ 2147483647 h 2313"/>
              <a:gd name="T30" fmla="*/ 0 w 2312"/>
              <a:gd name="T31" fmla="*/ 2147483647 h 2313"/>
              <a:gd name="T32" fmla="*/ 2147483647 w 2312"/>
              <a:gd name="T33" fmla="*/ 2147483647 h 2313"/>
              <a:gd name="T34" fmla="*/ 2147483647 w 2312"/>
              <a:gd name="T35" fmla="*/ 2147483647 h 2313"/>
              <a:gd name="T36" fmla="*/ 2147483647 w 2312"/>
              <a:gd name="T37" fmla="*/ 2147483647 h 2313"/>
              <a:gd name="T38" fmla="*/ 2147483647 w 2312"/>
              <a:gd name="T39" fmla="*/ 2147483647 h 2313"/>
              <a:gd name="T40" fmla="*/ 2147483647 w 2312"/>
              <a:gd name="T41" fmla="*/ 2147483647 h 2313"/>
              <a:gd name="T42" fmla="*/ 2147483647 w 2312"/>
              <a:gd name="T43" fmla="*/ 2147483647 h 2313"/>
              <a:gd name="T44" fmla="*/ 2147483647 w 2312"/>
              <a:gd name="T45" fmla="*/ 2147483647 h 2313"/>
              <a:gd name="T46" fmla="*/ 2147483647 w 2312"/>
              <a:gd name="T47" fmla="*/ 2147483647 h 2313"/>
              <a:gd name="T48" fmla="*/ 2147483647 w 2312"/>
              <a:gd name="T49" fmla="*/ 2147483647 h 2313"/>
              <a:gd name="T50" fmla="*/ 2147483647 w 2312"/>
              <a:gd name="T51" fmla="*/ 2147483647 h 2313"/>
              <a:gd name="T52" fmla="*/ 2147483647 w 2312"/>
              <a:gd name="T53" fmla="*/ 2147483647 h 2313"/>
              <a:gd name="T54" fmla="*/ 2147483647 w 2312"/>
              <a:gd name="T55" fmla="*/ 2147483647 h 2313"/>
              <a:gd name="T56" fmla="*/ 2147483647 w 2312"/>
              <a:gd name="T57" fmla="*/ 2147483647 h 2313"/>
              <a:gd name="T58" fmla="*/ 2147483647 w 2312"/>
              <a:gd name="T59" fmla="*/ 2147483647 h 2313"/>
              <a:gd name="T60" fmla="*/ 2147483647 w 2312"/>
              <a:gd name="T61" fmla="*/ 2147483647 h 2313"/>
              <a:gd name="T62" fmla="*/ 2147483647 w 2312"/>
              <a:gd name="T63" fmla="*/ 2147483647 h 2313"/>
              <a:gd name="T64" fmla="*/ 2147483647 w 2312"/>
              <a:gd name="T65" fmla="*/ 2147483647 h 2313"/>
              <a:gd name="T66" fmla="*/ 2147483647 w 2312"/>
              <a:gd name="T67" fmla="*/ 2147483647 h 2313"/>
              <a:gd name="T68" fmla="*/ 2147483647 w 2312"/>
              <a:gd name="T69" fmla="*/ 2147483647 h 2313"/>
              <a:gd name="T70" fmla="*/ 2147483647 w 2312"/>
              <a:gd name="T71" fmla="*/ 2147483647 h 2313"/>
              <a:gd name="T72" fmla="*/ 2147483647 w 2312"/>
              <a:gd name="T73" fmla="*/ 2147483647 h 2313"/>
              <a:gd name="T74" fmla="*/ 2147483647 w 2312"/>
              <a:gd name="T75" fmla="*/ 2147483647 h 2313"/>
              <a:gd name="T76" fmla="*/ 2147483647 w 2312"/>
              <a:gd name="T77" fmla="*/ 2147483647 h 2313"/>
              <a:gd name="T78" fmla="*/ 2147483647 w 2312"/>
              <a:gd name="T79" fmla="*/ 2147483647 h 2313"/>
              <a:gd name="T80" fmla="*/ 2147483647 w 2312"/>
              <a:gd name="T81" fmla="*/ 2147483647 h 2313"/>
              <a:gd name="T82" fmla="*/ 2147483647 w 2312"/>
              <a:gd name="T83" fmla="*/ 2147483647 h 2313"/>
              <a:gd name="T84" fmla="*/ 2147483647 w 2312"/>
              <a:gd name="T85" fmla="*/ 2147483647 h 2313"/>
              <a:gd name="T86" fmla="*/ 2147483647 w 2312"/>
              <a:gd name="T87" fmla="*/ 2147483647 h 2313"/>
              <a:gd name="T88" fmla="*/ 2147483647 w 2312"/>
              <a:gd name="T89" fmla="*/ 2147483647 h 2313"/>
              <a:gd name="T90" fmla="*/ 2147483647 w 2312"/>
              <a:gd name="T91" fmla="*/ 2147483647 h 2313"/>
              <a:gd name="T92" fmla="*/ 2147483647 w 2312"/>
              <a:gd name="T93" fmla="*/ 2147483647 h 2313"/>
              <a:gd name="T94" fmla="*/ 2147483647 w 2312"/>
              <a:gd name="T95" fmla="*/ 2147483647 h 2313"/>
              <a:gd name="T96" fmla="*/ 2147483647 w 2312"/>
              <a:gd name="T97" fmla="*/ 2147483647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029" name="Freeform 5"/>
          <p:cNvSpPr>
            <a:spLocks/>
          </p:cNvSpPr>
          <p:nvPr/>
        </p:nvSpPr>
        <p:spPr bwMode="hidden">
          <a:xfrm>
            <a:off x="2532063" y="1270000"/>
            <a:ext cx="3670300" cy="3671888"/>
          </a:xfrm>
          <a:custGeom>
            <a:avLst/>
            <a:gdLst>
              <a:gd name="T0" fmla="*/ 2147483647 w 2312"/>
              <a:gd name="T1" fmla="*/ 2147483647 h 2313"/>
              <a:gd name="T2" fmla="*/ 2147483647 w 2312"/>
              <a:gd name="T3" fmla="*/ 2147483647 h 2313"/>
              <a:gd name="T4" fmla="*/ 2147483647 w 2312"/>
              <a:gd name="T5" fmla="*/ 0 h 2313"/>
              <a:gd name="T6" fmla="*/ 2147483647 w 2312"/>
              <a:gd name="T7" fmla="*/ 2147483647 h 2313"/>
              <a:gd name="T8" fmla="*/ 2147483647 w 2312"/>
              <a:gd name="T9" fmla="*/ 2147483647 h 2313"/>
              <a:gd name="T10" fmla="*/ 2147483647 w 2312"/>
              <a:gd name="T11" fmla="*/ 2147483647 h 2313"/>
              <a:gd name="T12" fmla="*/ 2147483647 w 2312"/>
              <a:gd name="T13" fmla="*/ 2147483647 h 2313"/>
              <a:gd name="T14" fmla="*/ 2147483647 w 2312"/>
              <a:gd name="T15" fmla="*/ 2147483647 h 2313"/>
              <a:gd name="T16" fmla="*/ 2147483647 w 2312"/>
              <a:gd name="T17" fmla="*/ 2147483647 h 2313"/>
              <a:gd name="T18" fmla="*/ 2147483647 w 2312"/>
              <a:gd name="T19" fmla="*/ 2147483647 h 2313"/>
              <a:gd name="T20" fmla="*/ 2147483647 w 2312"/>
              <a:gd name="T21" fmla="*/ 2147483647 h 2313"/>
              <a:gd name="T22" fmla="*/ 2147483647 w 2312"/>
              <a:gd name="T23" fmla="*/ 2147483647 h 2313"/>
              <a:gd name="T24" fmla="*/ 2147483647 w 2312"/>
              <a:gd name="T25" fmla="*/ 2147483647 h 2313"/>
              <a:gd name="T26" fmla="*/ 2147483647 w 2312"/>
              <a:gd name="T27" fmla="*/ 2147483647 h 2313"/>
              <a:gd name="T28" fmla="*/ 2147483647 w 2312"/>
              <a:gd name="T29" fmla="*/ 2147483647 h 2313"/>
              <a:gd name="T30" fmla="*/ 0 w 2312"/>
              <a:gd name="T31" fmla="*/ 2147483647 h 2313"/>
              <a:gd name="T32" fmla="*/ 2147483647 w 2312"/>
              <a:gd name="T33" fmla="*/ 2147483647 h 2313"/>
              <a:gd name="T34" fmla="*/ 2147483647 w 2312"/>
              <a:gd name="T35" fmla="*/ 2147483647 h 2313"/>
              <a:gd name="T36" fmla="*/ 2147483647 w 2312"/>
              <a:gd name="T37" fmla="*/ 2147483647 h 2313"/>
              <a:gd name="T38" fmla="*/ 2147483647 w 2312"/>
              <a:gd name="T39" fmla="*/ 2147483647 h 2313"/>
              <a:gd name="T40" fmla="*/ 2147483647 w 2312"/>
              <a:gd name="T41" fmla="*/ 2147483647 h 2313"/>
              <a:gd name="T42" fmla="*/ 2147483647 w 2312"/>
              <a:gd name="T43" fmla="*/ 2147483647 h 2313"/>
              <a:gd name="T44" fmla="*/ 2147483647 w 2312"/>
              <a:gd name="T45" fmla="*/ 2147483647 h 2313"/>
              <a:gd name="T46" fmla="*/ 2147483647 w 2312"/>
              <a:gd name="T47" fmla="*/ 2147483647 h 2313"/>
              <a:gd name="T48" fmla="*/ 2147483647 w 2312"/>
              <a:gd name="T49" fmla="*/ 2147483647 h 2313"/>
              <a:gd name="T50" fmla="*/ 2147483647 w 2312"/>
              <a:gd name="T51" fmla="*/ 2147483647 h 2313"/>
              <a:gd name="T52" fmla="*/ 2147483647 w 2312"/>
              <a:gd name="T53" fmla="*/ 2147483647 h 2313"/>
              <a:gd name="T54" fmla="*/ 2147483647 w 2312"/>
              <a:gd name="T55" fmla="*/ 2147483647 h 2313"/>
              <a:gd name="T56" fmla="*/ 2147483647 w 2312"/>
              <a:gd name="T57" fmla="*/ 2147483647 h 2313"/>
              <a:gd name="T58" fmla="*/ 2147483647 w 2312"/>
              <a:gd name="T59" fmla="*/ 2147483647 h 2313"/>
              <a:gd name="T60" fmla="*/ 2147483647 w 2312"/>
              <a:gd name="T61" fmla="*/ 2147483647 h 2313"/>
              <a:gd name="T62" fmla="*/ 2147483647 w 2312"/>
              <a:gd name="T63" fmla="*/ 2147483647 h 2313"/>
              <a:gd name="T64" fmla="*/ 2147483647 w 2312"/>
              <a:gd name="T65" fmla="*/ 2147483647 h 2313"/>
              <a:gd name="T66" fmla="*/ 2147483647 w 2312"/>
              <a:gd name="T67" fmla="*/ 2147483647 h 2313"/>
              <a:gd name="T68" fmla="*/ 2147483647 w 2312"/>
              <a:gd name="T69" fmla="*/ 2147483647 h 2313"/>
              <a:gd name="T70" fmla="*/ 2147483647 w 2312"/>
              <a:gd name="T71" fmla="*/ 2147483647 h 2313"/>
              <a:gd name="T72" fmla="*/ 2147483647 w 2312"/>
              <a:gd name="T73" fmla="*/ 2147483647 h 2313"/>
              <a:gd name="T74" fmla="*/ 2147483647 w 2312"/>
              <a:gd name="T75" fmla="*/ 2147483647 h 2313"/>
              <a:gd name="T76" fmla="*/ 2147483647 w 2312"/>
              <a:gd name="T77" fmla="*/ 2147483647 h 2313"/>
              <a:gd name="T78" fmla="*/ 2147483647 w 2312"/>
              <a:gd name="T79" fmla="*/ 2147483647 h 2313"/>
              <a:gd name="T80" fmla="*/ 2147483647 w 2312"/>
              <a:gd name="T81" fmla="*/ 2147483647 h 2313"/>
              <a:gd name="T82" fmla="*/ 2147483647 w 2312"/>
              <a:gd name="T83" fmla="*/ 2147483647 h 2313"/>
              <a:gd name="T84" fmla="*/ 2147483647 w 2312"/>
              <a:gd name="T85" fmla="*/ 2147483647 h 2313"/>
              <a:gd name="T86" fmla="*/ 2147483647 w 2312"/>
              <a:gd name="T87" fmla="*/ 2147483647 h 2313"/>
              <a:gd name="T88" fmla="*/ 2147483647 w 2312"/>
              <a:gd name="T89" fmla="*/ 2147483647 h 2313"/>
              <a:gd name="T90" fmla="*/ 2147483647 w 2312"/>
              <a:gd name="T91" fmla="*/ 2147483647 h 2313"/>
              <a:gd name="T92" fmla="*/ 2147483647 w 2312"/>
              <a:gd name="T93" fmla="*/ 2147483647 h 2313"/>
              <a:gd name="T94" fmla="*/ 2147483647 w 2312"/>
              <a:gd name="T95" fmla="*/ 2147483647 h 2313"/>
              <a:gd name="T96" fmla="*/ 2147483647 w 2312"/>
              <a:gd name="T97" fmla="*/ 2147483647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030" name="Freeform 6"/>
          <p:cNvSpPr>
            <a:spLocks/>
          </p:cNvSpPr>
          <p:nvPr/>
        </p:nvSpPr>
        <p:spPr bwMode="hidden">
          <a:xfrm>
            <a:off x="3175" y="4797425"/>
            <a:ext cx="3417888" cy="2097088"/>
          </a:xfrm>
          <a:custGeom>
            <a:avLst/>
            <a:gdLst>
              <a:gd name="T0" fmla="*/ 2147483647 w 2153"/>
              <a:gd name="T1" fmla="*/ 2147483647 h 1321"/>
              <a:gd name="T2" fmla="*/ 2147483647 w 2153"/>
              <a:gd name="T3" fmla="*/ 2147483647 h 1321"/>
              <a:gd name="T4" fmla="*/ 2147483647 w 2153"/>
              <a:gd name="T5" fmla="*/ 0 h 1321"/>
              <a:gd name="T6" fmla="*/ 2147483647 w 2153"/>
              <a:gd name="T7" fmla="*/ 2147483647 h 1321"/>
              <a:gd name="T8" fmla="*/ 2147483647 w 2153"/>
              <a:gd name="T9" fmla="*/ 2147483647 h 1321"/>
              <a:gd name="T10" fmla="*/ 2147483647 w 2153"/>
              <a:gd name="T11" fmla="*/ 2147483647 h 1321"/>
              <a:gd name="T12" fmla="*/ 2147483647 w 2153"/>
              <a:gd name="T13" fmla="*/ 2147483647 h 1321"/>
              <a:gd name="T14" fmla="*/ 2147483647 w 2153"/>
              <a:gd name="T15" fmla="*/ 2147483647 h 1321"/>
              <a:gd name="T16" fmla="*/ 2147483647 w 2153"/>
              <a:gd name="T17" fmla="*/ 2147483647 h 1321"/>
              <a:gd name="T18" fmla="*/ 2147483647 w 2153"/>
              <a:gd name="T19" fmla="*/ 2147483647 h 1321"/>
              <a:gd name="T20" fmla="*/ 2147483647 w 2153"/>
              <a:gd name="T21" fmla="*/ 2147483647 h 1321"/>
              <a:gd name="T22" fmla="*/ 2147483647 w 2153"/>
              <a:gd name="T23" fmla="*/ 2147483647 h 1321"/>
              <a:gd name="T24" fmla="*/ 2147483647 w 2153"/>
              <a:gd name="T25" fmla="*/ 2147483647 h 1321"/>
              <a:gd name="T26" fmla="*/ 2147483647 w 2153"/>
              <a:gd name="T27" fmla="*/ 2147483647 h 1321"/>
              <a:gd name="T28" fmla="*/ 2147483647 w 2153"/>
              <a:gd name="T29" fmla="*/ 2147483647 h 1321"/>
              <a:gd name="T30" fmla="*/ 0 w 2153"/>
              <a:gd name="T31" fmla="*/ 2147483647 h 1321"/>
              <a:gd name="T32" fmla="*/ 2147483647 w 2153"/>
              <a:gd name="T33" fmla="*/ 2147483647 h 1321"/>
              <a:gd name="T34" fmla="*/ 2147483647 w 2153"/>
              <a:gd name="T35" fmla="*/ 2147483647 h 1321"/>
              <a:gd name="T36" fmla="*/ 2147483647 w 2153"/>
              <a:gd name="T37" fmla="*/ 2147483647 h 1321"/>
              <a:gd name="T38" fmla="*/ 2147483647 w 2153"/>
              <a:gd name="T39" fmla="*/ 2147483647 h 1321"/>
              <a:gd name="T40" fmla="*/ 2147483647 w 2153"/>
              <a:gd name="T41" fmla="*/ 2147483647 h 1321"/>
              <a:gd name="T42" fmla="*/ 2147483647 w 2153"/>
              <a:gd name="T43" fmla="*/ 2147483647 h 1321"/>
              <a:gd name="T44" fmla="*/ 2147483647 w 2153"/>
              <a:gd name="T45" fmla="*/ 2147483647 h 1321"/>
              <a:gd name="T46" fmla="*/ 2147483647 w 2153"/>
              <a:gd name="T47" fmla="*/ 2147483647 h 1321"/>
              <a:gd name="T48" fmla="*/ 2147483647 w 2153"/>
              <a:gd name="T49" fmla="*/ 2147483647 h 1321"/>
              <a:gd name="T50" fmla="*/ 2147483647 w 2153"/>
              <a:gd name="T51" fmla="*/ 2147483647 h 1321"/>
              <a:gd name="T52" fmla="*/ 2147483647 w 2153"/>
              <a:gd name="T53" fmla="*/ 2147483647 h 1321"/>
              <a:gd name="T54" fmla="*/ 2147483647 w 2153"/>
              <a:gd name="T55" fmla="*/ 2147483647 h 1321"/>
              <a:gd name="T56" fmla="*/ 2147483647 w 2153"/>
              <a:gd name="T57" fmla="*/ 2147483647 h 1321"/>
              <a:gd name="T58" fmla="*/ 2147483647 w 2153"/>
              <a:gd name="T59" fmla="*/ 2147483647 h 1321"/>
              <a:gd name="T60" fmla="*/ 2147483647 w 2153"/>
              <a:gd name="T61" fmla="*/ 2147483647 h 13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53" h="1321">
                <a:moveTo>
                  <a:pt x="1368" y="358"/>
                </a:moveTo>
                <a:lnTo>
                  <a:pt x="1197" y="318"/>
                </a:lnTo>
                <a:lnTo>
                  <a:pt x="1173" y="0"/>
                </a:lnTo>
                <a:lnTo>
                  <a:pt x="964" y="16"/>
                </a:lnTo>
                <a:lnTo>
                  <a:pt x="948" y="318"/>
                </a:lnTo>
                <a:lnTo>
                  <a:pt x="808" y="366"/>
                </a:lnTo>
                <a:lnTo>
                  <a:pt x="606" y="109"/>
                </a:lnTo>
                <a:lnTo>
                  <a:pt x="467" y="187"/>
                </a:lnTo>
                <a:lnTo>
                  <a:pt x="599" y="474"/>
                </a:lnTo>
                <a:lnTo>
                  <a:pt x="506" y="568"/>
                </a:lnTo>
                <a:lnTo>
                  <a:pt x="202" y="459"/>
                </a:lnTo>
                <a:lnTo>
                  <a:pt x="132" y="576"/>
                </a:lnTo>
                <a:lnTo>
                  <a:pt x="365" y="778"/>
                </a:lnTo>
                <a:lnTo>
                  <a:pt x="327" y="933"/>
                </a:lnTo>
                <a:lnTo>
                  <a:pt x="7" y="956"/>
                </a:lnTo>
                <a:lnTo>
                  <a:pt x="0" y="1128"/>
                </a:lnTo>
                <a:lnTo>
                  <a:pt x="327" y="1174"/>
                </a:lnTo>
                <a:lnTo>
                  <a:pt x="358" y="1321"/>
                </a:lnTo>
                <a:lnTo>
                  <a:pt x="1804" y="1321"/>
                </a:lnTo>
                <a:lnTo>
                  <a:pt x="1835" y="1158"/>
                </a:lnTo>
                <a:lnTo>
                  <a:pt x="2153" y="1128"/>
                </a:lnTo>
                <a:lnTo>
                  <a:pt x="2146" y="964"/>
                </a:lnTo>
                <a:lnTo>
                  <a:pt x="1827" y="917"/>
                </a:lnTo>
                <a:lnTo>
                  <a:pt x="1795" y="793"/>
                </a:lnTo>
                <a:lnTo>
                  <a:pt x="2052" y="615"/>
                </a:lnTo>
                <a:lnTo>
                  <a:pt x="1967" y="467"/>
                </a:lnTo>
                <a:lnTo>
                  <a:pt x="1679" y="583"/>
                </a:lnTo>
                <a:lnTo>
                  <a:pt x="1586" y="490"/>
                </a:lnTo>
                <a:lnTo>
                  <a:pt x="1733" y="218"/>
                </a:lnTo>
                <a:lnTo>
                  <a:pt x="1593" y="132"/>
                </a:lnTo>
                <a:lnTo>
                  <a:pt x="1368" y="358"/>
                </a:lnTo>
                <a:close/>
              </a:path>
            </a:pathLst>
          </a:custGeom>
          <a:solidFill>
            <a:schemeClr val="bg1">
              <a:alpha val="50195"/>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031" name="Freeform 7"/>
          <p:cNvSpPr>
            <a:spLocks/>
          </p:cNvSpPr>
          <p:nvPr/>
        </p:nvSpPr>
        <p:spPr bwMode="hidden">
          <a:xfrm>
            <a:off x="4494213" y="4425950"/>
            <a:ext cx="2263775" cy="2263775"/>
          </a:xfrm>
          <a:custGeom>
            <a:avLst/>
            <a:gdLst>
              <a:gd name="T0" fmla="*/ 2147483647 w 2312"/>
              <a:gd name="T1" fmla="*/ 2147483647 h 2313"/>
              <a:gd name="T2" fmla="*/ 2147483647 w 2312"/>
              <a:gd name="T3" fmla="*/ 2147483647 h 2313"/>
              <a:gd name="T4" fmla="*/ 2147483647 w 2312"/>
              <a:gd name="T5" fmla="*/ 0 h 2313"/>
              <a:gd name="T6" fmla="*/ 2147483647 w 2312"/>
              <a:gd name="T7" fmla="*/ 2147483647 h 2313"/>
              <a:gd name="T8" fmla="*/ 2147483647 w 2312"/>
              <a:gd name="T9" fmla="*/ 2147483647 h 2313"/>
              <a:gd name="T10" fmla="*/ 2147483647 w 2312"/>
              <a:gd name="T11" fmla="*/ 2147483647 h 2313"/>
              <a:gd name="T12" fmla="*/ 2147483647 w 2312"/>
              <a:gd name="T13" fmla="*/ 2147483647 h 2313"/>
              <a:gd name="T14" fmla="*/ 2147483647 w 2312"/>
              <a:gd name="T15" fmla="*/ 2147483647 h 2313"/>
              <a:gd name="T16" fmla="*/ 2147483647 w 2312"/>
              <a:gd name="T17" fmla="*/ 2147483647 h 2313"/>
              <a:gd name="T18" fmla="*/ 2147483647 w 2312"/>
              <a:gd name="T19" fmla="*/ 2147483647 h 2313"/>
              <a:gd name="T20" fmla="*/ 2147483647 w 2312"/>
              <a:gd name="T21" fmla="*/ 2147483647 h 2313"/>
              <a:gd name="T22" fmla="*/ 2147483647 w 2312"/>
              <a:gd name="T23" fmla="*/ 2147483647 h 2313"/>
              <a:gd name="T24" fmla="*/ 2147483647 w 2312"/>
              <a:gd name="T25" fmla="*/ 2147483647 h 2313"/>
              <a:gd name="T26" fmla="*/ 2147483647 w 2312"/>
              <a:gd name="T27" fmla="*/ 2147483647 h 2313"/>
              <a:gd name="T28" fmla="*/ 2147483647 w 2312"/>
              <a:gd name="T29" fmla="*/ 2147483647 h 2313"/>
              <a:gd name="T30" fmla="*/ 0 w 2312"/>
              <a:gd name="T31" fmla="*/ 2147483647 h 2313"/>
              <a:gd name="T32" fmla="*/ 2147483647 w 2312"/>
              <a:gd name="T33" fmla="*/ 2147483647 h 2313"/>
              <a:gd name="T34" fmla="*/ 2147483647 w 2312"/>
              <a:gd name="T35" fmla="*/ 2147483647 h 2313"/>
              <a:gd name="T36" fmla="*/ 2147483647 w 2312"/>
              <a:gd name="T37" fmla="*/ 2147483647 h 2313"/>
              <a:gd name="T38" fmla="*/ 2147483647 w 2312"/>
              <a:gd name="T39" fmla="*/ 2147483647 h 2313"/>
              <a:gd name="T40" fmla="*/ 2147483647 w 2312"/>
              <a:gd name="T41" fmla="*/ 2147483647 h 2313"/>
              <a:gd name="T42" fmla="*/ 2147483647 w 2312"/>
              <a:gd name="T43" fmla="*/ 2147483647 h 2313"/>
              <a:gd name="T44" fmla="*/ 2147483647 w 2312"/>
              <a:gd name="T45" fmla="*/ 2147483647 h 2313"/>
              <a:gd name="T46" fmla="*/ 2147483647 w 2312"/>
              <a:gd name="T47" fmla="*/ 2147483647 h 2313"/>
              <a:gd name="T48" fmla="*/ 2147483647 w 2312"/>
              <a:gd name="T49" fmla="*/ 2147483647 h 2313"/>
              <a:gd name="T50" fmla="*/ 2147483647 w 2312"/>
              <a:gd name="T51" fmla="*/ 2147483647 h 2313"/>
              <a:gd name="T52" fmla="*/ 2147483647 w 2312"/>
              <a:gd name="T53" fmla="*/ 2147483647 h 2313"/>
              <a:gd name="T54" fmla="*/ 2147483647 w 2312"/>
              <a:gd name="T55" fmla="*/ 2147483647 h 2313"/>
              <a:gd name="T56" fmla="*/ 2147483647 w 2312"/>
              <a:gd name="T57" fmla="*/ 2147483647 h 2313"/>
              <a:gd name="T58" fmla="*/ 2147483647 w 2312"/>
              <a:gd name="T59" fmla="*/ 2147483647 h 2313"/>
              <a:gd name="T60" fmla="*/ 2147483647 w 2312"/>
              <a:gd name="T61" fmla="*/ 2147483647 h 2313"/>
              <a:gd name="T62" fmla="*/ 2147483647 w 2312"/>
              <a:gd name="T63" fmla="*/ 2147483647 h 2313"/>
              <a:gd name="T64" fmla="*/ 2147483647 w 2312"/>
              <a:gd name="T65" fmla="*/ 2147483647 h 2313"/>
              <a:gd name="T66" fmla="*/ 2147483647 w 2312"/>
              <a:gd name="T67" fmla="*/ 2147483647 h 2313"/>
              <a:gd name="T68" fmla="*/ 2147483647 w 2312"/>
              <a:gd name="T69" fmla="*/ 2147483647 h 2313"/>
              <a:gd name="T70" fmla="*/ 2147483647 w 2312"/>
              <a:gd name="T71" fmla="*/ 2147483647 h 2313"/>
              <a:gd name="T72" fmla="*/ 2147483647 w 2312"/>
              <a:gd name="T73" fmla="*/ 2147483647 h 2313"/>
              <a:gd name="T74" fmla="*/ 2147483647 w 2312"/>
              <a:gd name="T75" fmla="*/ 2147483647 h 2313"/>
              <a:gd name="T76" fmla="*/ 2147483647 w 2312"/>
              <a:gd name="T77" fmla="*/ 2147483647 h 2313"/>
              <a:gd name="T78" fmla="*/ 2147483647 w 2312"/>
              <a:gd name="T79" fmla="*/ 2147483647 h 2313"/>
              <a:gd name="T80" fmla="*/ 2147483647 w 2312"/>
              <a:gd name="T81" fmla="*/ 2147483647 h 2313"/>
              <a:gd name="T82" fmla="*/ 2147483647 w 2312"/>
              <a:gd name="T83" fmla="*/ 2147483647 h 2313"/>
              <a:gd name="T84" fmla="*/ 2147483647 w 2312"/>
              <a:gd name="T85" fmla="*/ 2147483647 h 2313"/>
              <a:gd name="T86" fmla="*/ 2147483647 w 2312"/>
              <a:gd name="T87" fmla="*/ 2147483647 h 2313"/>
              <a:gd name="T88" fmla="*/ 2147483647 w 2312"/>
              <a:gd name="T89" fmla="*/ 2147483647 h 2313"/>
              <a:gd name="T90" fmla="*/ 2147483647 w 2312"/>
              <a:gd name="T91" fmla="*/ 2147483647 h 2313"/>
              <a:gd name="T92" fmla="*/ 2147483647 w 2312"/>
              <a:gd name="T93" fmla="*/ 2147483647 h 2313"/>
              <a:gd name="T94" fmla="*/ 2147483647 w 2312"/>
              <a:gd name="T95" fmla="*/ 2147483647 h 2313"/>
              <a:gd name="T96" fmla="*/ 2147483647 w 2312"/>
              <a:gd name="T97" fmla="*/ 2147483647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032" name="Freeform 8"/>
          <p:cNvSpPr>
            <a:spLocks/>
          </p:cNvSpPr>
          <p:nvPr/>
        </p:nvSpPr>
        <p:spPr bwMode="hidden">
          <a:xfrm>
            <a:off x="5646738" y="487363"/>
            <a:ext cx="2928937" cy="2930525"/>
          </a:xfrm>
          <a:custGeom>
            <a:avLst/>
            <a:gdLst>
              <a:gd name="T0" fmla="*/ 2147483647 w 2312"/>
              <a:gd name="T1" fmla="*/ 2147483647 h 2313"/>
              <a:gd name="T2" fmla="*/ 2147483647 w 2312"/>
              <a:gd name="T3" fmla="*/ 2147483647 h 2313"/>
              <a:gd name="T4" fmla="*/ 2147483647 w 2312"/>
              <a:gd name="T5" fmla="*/ 0 h 2313"/>
              <a:gd name="T6" fmla="*/ 2147483647 w 2312"/>
              <a:gd name="T7" fmla="*/ 2147483647 h 2313"/>
              <a:gd name="T8" fmla="*/ 2147483647 w 2312"/>
              <a:gd name="T9" fmla="*/ 2147483647 h 2313"/>
              <a:gd name="T10" fmla="*/ 2147483647 w 2312"/>
              <a:gd name="T11" fmla="*/ 2147483647 h 2313"/>
              <a:gd name="T12" fmla="*/ 2147483647 w 2312"/>
              <a:gd name="T13" fmla="*/ 2147483647 h 2313"/>
              <a:gd name="T14" fmla="*/ 2147483647 w 2312"/>
              <a:gd name="T15" fmla="*/ 2147483647 h 2313"/>
              <a:gd name="T16" fmla="*/ 2147483647 w 2312"/>
              <a:gd name="T17" fmla="*/ 2147483647 h 2313"/>
              <a:gd name="T18" fmla="*/ 2147483647 w 2312"/>
              <a:gd name="T19" fmla="*/ 2147483647 h 2313"/>
              <a:gd name="T20" fmla="*/ 2147483647 w 2312"/>
              <a:gd name="T21" fmla="*/ 2147483647 h 2313"/>
              <a:gd name="T22" fmla="*/ 2147483647 w 2312"/>
              <a:gd name="T23" fmla="*/ 2147483647 h 2313"/>
              <a:gd name="T24" fmla="*/ 2147483647 w 2312"/>
              <a:gd name="T25" fmla="*/ 2147483647 h 2313"/>
              <a:gd name="T26" fmla="*/ 2147483647 w 2312"/>
              <a:gd name="T27" fmla="*/ 2147483647 h 2313"/>
              <a:gd name="T28" fmla="*/ 2147483647 w 2312"/>
              <a:gd name="T29" fmla="*/ 2147483647 h 2313"/>
              <a:gd name="T30" fmla="*/ 0 w 2312"/>
              <a:gd name="T31" fmla="*/ 2147483647 h 2313"/>
              <a:gd name="T32" fmla="*/ 2147483647 w 2312"/>
              <a:gd name="T33" fmla="*/ 2147483647 h 2313"/>
              <a:gd name="T34" fmla="*/ 2147483647 w 2312"/>
              <a:gd name="T35" fmla="*/ 2147483647 h 2313"/>
              <a:gd name="T36" fmla="*/ 2147483647 w 2312"/>
              <a:gd name="T37" fmla="*/ 2147483647 h 2313"/>
              <a:gd name="T38" fmla="*/ 2147483647 w 2312"/>
              <a:gd name="T39" fmla="*/ 2147483647 h 2313"/>
              <a:gd name="T40" fmla="*/ 2147483647 w 2312"/>
              <a:gd name="T41" fmla="*/ 2147483647 h 2313"/>
              <a:gd name="T42" fmla="*/ 2147483647 w 2312"/>
              <a:gd name="T43" fmla="*/ 2147483647 h 2313"/>
              <a:gd name="T44" fmla="*/ 2147483647 w 2312"/>
              <a:gd name="T45" fmla="*/ 2147483647 h 2313"/>
              <a:gd name="T46" fmla="*/ 2147483647 w 2312"/>
              <a:gd name="T47" fmla="*/ 2147483647 h 2313"/>
              <a:gd name="T48" fmla="*/ 2147483647 w 2312"/>
              <a:gd name="T49" fmla="*/ 2147483647 h 2313"/>
              <a:gd name="T50" fmla="*/ 2147483647 w 2312"/>
              <a:gd name="T51" fmla="*/ 2147483647 h 2313"/>
              <a:gd name="T52" fmla="*/ 2147483647 w 2312"/>
              <a:gd name="T53" fmla="*/ 2147483647 h 2313"/>
              <a:gd name="T54" fmla="*/ 2147483647 w 2312"/>
              <a:gd name="T55" fmla="*/ 2147483647 h 2313"/>
              <a:gd name="T56" fmla="*/ 2147483647 w 2312"/>
              <a:gd name="T57" fmla="*/ 2147483647 h 2313"/>
              <a:gd name="T58" fmla="*/ 2147483647 w 2312"/>
              <a:gd name="T59" fmla="*/ 2147483647 h 2313"/>
              <a:gd name="T60" fmla="*/ 2147483647 w 2312"/>
              <a:gd name="T61" fmla="*/ 2147483647 h 2313"/>
              <a:gd name="T62" fmla="*/ 2147483647 w 2312"/>
              <a:gd name="T63" fmla="*/ 2147483647 h 2313"/>
              <a:gd name="T64" fmla="*/ 2147483647 w 2312"/>
              <a:gd name="T65" fmla="*/ 2147483647 h 2313"/>
              <a:gd name="T66" fmla="*/ 2147483647 w 2312"/>
              <a:gd name="T67" fmla="*/ 2147483647 h 2313"/>
              <a:gd name="T68" fmla="*/ 2147483647 w 2312"/>
              <a:gd name="T69" fmla="*/ 2147483647 h 2313"/>
              <a:gd name="T70" fmla="*/ 2147483647 w 2312"/>
              <a:gd name="T71" fmla="*/ 2147483647 h 2313"/>
              <a:gd name="T72" fmla="*/ 2147483647 w 2312"/>
              <a:gd name="T73" fmla="*/ 2147483647 h 2313"/>
              <a:gd name="T74" fmla="*/ 2147483647 w 2312"/>
              <a:gd name="T75" fmla="*/ 2147483647 h 2313"/>
              <a:gd name="T76" fmla="*/ 2147483647 w 2312"/>
              <a:gd name="T77" fmla="*/ 2147483647 h 2313"/>
              <a:gd name="T78" fmla="*/ 2147483647 w 2312"/>
              <a:gd name="T79" fmla="*/ 2147483647 h 2313"/>
              <a:gd name="T80" fmla="*/ 2147483647 w 2312"/>
              <a:gd name="T81" fmla="*/ 2147483647 h 2313"/>
              <a:gd name="T82" fmla="*/ 2147483647 w 2312"/>
              <a:gd name="T83" fmla="*/ 2147483647 h 2313"/>
              <a:gd name="T84" fmla="*/ 2147483647 w 2312"/>
              <a:gd name="T85" fmla="*/ 2147483647 h 2313"/>
              <a:gd name="T86" fmla="*/ 2147483647 w 2312"/>
              <a:gd name="T87" fmla="*/ 2147483647 h 2313"/>
              <a:gd name="T88" fmla="*/ 2147483647 w 2312"/>
              <a:gd name="T89" fmla="*/ 2147483647 h 2313"/>
              <a:gd name="T90" fmla="*/ 2147483647 w 2312"/>
              <a:gd name="T91" fmla="*/ 2147483647 h 2313"/>
              <a:gd name="T92" fmla="*/ 2147483647 w 2312"/>
              <a:gd name="T93" fmla="*/ 2147483647 h 2313"/>
              <a:gd name="T94" fmla="*/ 2147483647 w 2312"/>
              <a:gd name="T95" fmla="*/ 2147483647 h 2313"/>
              <a:gd name="T96" fmla="*/ 2147483647 w 2312"/>
              <a:gd name="T97" fmla="*/ 2147483647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033" name="Freeform 9"/>
          <p:cNvSpPr>
            <a:spLocks/>
          </p:cNvSpPr>
          <p:nvPr/>
        </p:nvSpPr>
        <p:spPr bwMode="hidden">
          <a:xfrm>
            <a:off x="7146925" y="2555875"/>
            <a:ext cx="2008188" cy="3997325"/>
          </a:xfrm>
          <a:custGeom>
            <a:avLst/>
            <a:gdLst>
              <a:gd name="T0" fmla="*/ 2147483647 w 1265"/>
              <a:gd name="T1" fmla="*/ 0 h 2518"/>
              <a:gd name="T2" fmla="*/ 2147483647 w 1265"/>
              <a:gd name="T3" fmla="*/ 2147483647 h 2518"/>
              <a:gd name="T4" fmla="*/ 2147483647 w 1265"/>
              <a:gd name="T5" fmla="*/ 2147483647 h 2518"/>
              <a:gd name="T6" fmla="*/ 2147483647 w 1265"/>
              <a:gd name="T7" fmla="*/ 2147483647 h 2518"/>
              <a:gd name="T8" fmla="*/ 2147483647 w 1265"/>
              <a:gd name="T9" fmla="*/ 2147483647 h 2518"/>
              <a:gd name="T10" fmla="*/ 2147483647 w 1265"/>
              <a:gd name="T11" fmla="*/ 2147483647 h 2518"/>
              <a:gd name="T12" fmla="*/ 2147483647 w 1265"/>
              <a:gd name="T13" fmla="*/ 2147483647 h 2518"/>
              <a:gd name="T14" fmla="*/ 2147483647 w 1265"/>
              <a:gd name="T15" fmla="*/ 2147483647 h 2518"/>
              <a:gd name="T16" fmla="*/ 2147483647 w 1265"/>
              <a:gd name="T17" fmla="*/ 2147483647 h 2518"/>
              <a:gd name="T18" fmla="*/ 2147483647 w 1265"/>
              <a:gd name="T19" fmla="*/ 2147483647 h 2518"/>
              <a:gd name="T20" fmla="*/ 2147483647 w 1265"/>
              <a:gd name="T21" fmla="*/ 2147483647 h 2518"/>
              <a:gd name="T22" fmla="*/ 2147483647 w 1265"/>
              <a:gd name="T23" fmla="*/ 2147483647 h 2518"/>
              <a:gd name="T24" fmla="*/ 2147483647 w 1265"/>
              <a:gd name="T25" fmla="*/ 2147483647 h 2518"/>
              <a:gd name="T26" fmla="*/ 0 w 1265"/>
              <a:gd name="T27" fmla="*/ 2147483647 h 2518"/>
              <a:gd name="T28" fmla="*/ 2147483647 w 1265"/>
              <a:gd name="T29" fmla="*/ 2147483647 h 2518"/>
              <a:gd name="T30" fmla="*/ 2147483647 w 1265"/>
              <a:gd name="T31" fmla="*/ 2147483647 h 2518"/>
              <a:gd name="T32" fmla="*/ 2147483647 w 1265"/>
              <a:gd name="T33" fmla="*/ 2147483647 h 2518"/>
              <a:gd name="T34" fmla="*/ 2147483647 w 1265"/>
              <a:gd name="T35" fmla="*/ 2147483647 h 2518"/>
              <a:gd name="T36" fmla="*/ 2147483647 w 1265"/>
              <a:gd name="T37" fmla="*/ 2147483647 h 2518"/>
              <a:gd name="T38" fmla="*/ 2147483647 w 1265"/>
              <a:gd name="T39" fmla="*/ 2147483647 h 2518"/>
              <a:gd name="T40" fmla="*/ 2147483647 w 1265"/>
              <a:gd name="T41" fmla="*/ 2147483647 h 2518"/>
              <a:gd name="T42" fmla="*/ 2147483647 w 1265"/>
              <a:gd name="T43" fmla="*/ 2147483647 h 2518"/>
              <a:gd name="T44" fmla="*/ 2147483647 w 1265"/>
              <a:gd name="T45" fmla="*/ 2147483647 h 2518"/>
              <a:gd name="T46" fmla="*/ 2147483647 w 1265"/>
              <a:gd name="T47" fmla="*/ 2147483647 h 2518"/>
              <a:gd name="T48" fmla="*/ 2147483647 w 1265"/>
              <a:gd name="T49" fmla="*/ 2147483647 h 2518"/>
              <a:gd name="T50" fmla="*/ 2147483647 w 1265"/>
              <a:gd name="T51" fmla="*/ 2147483647 h 2518"/>
              <a:gd name="T52" fmla="*/ 2147483647 w 1265"/>
              <a:gd name="T53" fmla="*/ 0 h 251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265" h="2518">
                <a:moveTo>
                  <a:pt x="1265" y="0"/>
                </a:moveTo>
                <a:lnTo>
                  <a:pt x="1128" y="18"/>
                </a:lnTo>
                <a:lnTo>
                  <a:pt x="1110" y="372"/>
                </a:lnTo>
                <a:lnTo>
                  <a:pt x="946" y="428"/>
                </a:lnTo>
                <a:lnTo>
                  <a:pt x="710" y="127"/>
                </a:lnTo>
                <a:lnTo>
                  <a:pt x="546" y="219"/>
                </a:lnTo>
                <a:lnTo>
                  <a:pt x="701" y="555"/>
                </a:lnTo>
                <a:lnTo>
                  <a:pt x="592" y="665"/>
                </a:lnTo>
                <a:lnTo>
                  <a:pt x="237" y="537"/>
                </a:lnTo>
                <a:lnTo>
                  <a:pt x="155" y="674"/>
                </a:lnTo>
                <a:lnTo>
                  <a:pt x="427" y="911"/>
                </a:lnTo>
                <a:lnTo>
                  <a:pt x="383" y="1093"/>
                </a:lnTo>
                <a:lnTo>
                  <a:pt x="9" y="1121"/>
                </a:lnTo>
                <a:lnTo>
                  <a:pt x="0" y="1322"/>
                </a:lnTo>
                <a:lnTo>
                  <a:pt x="383" y="1376"/>
                </a:lnTo>
                <a:lnTo>
                  <a:pt x="419" y="1549"/>
                </a:lnTo>
                <a:lnTo>
                  <a:pt x="136" y="1804"/>
                </a:lnTo>
                <a:lnTo>
                  <a:pt x="237" y="1959"/>
                </a:lnTo>
                <a:lnTo>
                  <a:pt x="555" y="1813"/>
                </a:lnTo>
                <a:lnTo>
                  <a:pt x="674" y="1932"/>
                </a:lnTo>
                <a:lnTo>
                  <a:pt x="509" y="2232"/>
                </a:lnTo>
                <a:lnTo>
                  <a:pt x="664" y="2360"/>
                </a:lnTo>
                <a:lnTo>
                  <a:pt x="946" y="2087"/>
                </a:lnTo>
                <a:lnTo>
                  <a:pt x="1110" y="2142"/>
                </a:lnTo>
                <a:lnTo>
                  <a:pt x="1147" y="2515"/>
                </a:lnTo>
                <a:lnTo>
                  <a:pt x="1265" y="2518"/>
                </a:lnTo>
                <a:lnTo>
                  <a:pt x="1265" y="0"/>
                </a:lnTo>
                <a:close/>
              </a:path>
            </a:pathLst>
          </a:custGeom>
          <a:gradFill rotWithShape="0">
            <a:gsLst>
              <a:gs pos="0">
                <a:schemeClr val="bg1"/>
              </a:gs>
              <a:gs pos="100000">
                <a:schemeClr val="accent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034" name="Rectangle 10"/>
          <p:cNvSpPr>
            <a:spLocks noGrp="1" noChangeArrowheads="1"/>
          </p:cNvSpPr>
          <p:nvPr>
            <p:ph type="title"/>
          </p:nvPr>
        </p:nvSpPr>
        <p:spPr bwMode="auto">
          <a:xfrm>
            <a:off x="1066800" y="3048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l-GR"/>
              <a:t>Click to edit Master title style</a:t>
            </a:r>
          </a:p>
        </p:txBody>
      </p:sp>
      <p:sp>
        <p:nvSpPr>
          <p:cNvPr id="1035" name="Rectangle 11"/>
          <p:cNvSpPr>
            <a:spLocks noGrp="1" noChangeArrowheads="1"/>
          </p:cNvSpPr>
          <p:nvPr>
            <p:ph type="body" idx="1"/>
          </p:nvPr>
        </p:nvSpPr>
        <p:spPr bwMode="auto">
          <a:xfrm>
            <a:off x="1066800" y="16764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l-GR"/>
              <a:t>Click to edit Master text styles</a:t>
            </a:r>
          </a:p>
          <a:p>
            <a:pPr lvl="1"/>
            <a:r>
              <a:rPr lang="en-US" altLang="el-GR"/>
              <a:t>Second level</a:t>
            </a:r>
          </a:p>
          <a:p>
            <a:pPr lvl="2"/>
            <a:r>
              <a:rPr lang="en-US" altLang="el-GR"/>
              <a:t>Third level</a:t>
            </a:r>
          </a:p>
          <a:p>
            <a:pPr lvl="3"/>
            <a:r>
              <a:rPr lang="en-US" altLang="el-GR"/>
              <a:t>Fourth level</a:t>
            </a:r>
          </a:p>
          <a:p>
            <a:pPr lvl="4"/>
            <a:r>
              <a:rPr lang="en-US" altLang="el-GR"/>
              <a:t>Fifth level</a:t>
            </a:r>
          </a:p>
        </p:txBody>
      </p:sp>
      <p:sp>
        <p:nvSpPr>
          <p:cNvPr id="173068" name="Rectangle 12"/>
          <p:cNvSpPr>
            <a:spLocks noGrp="1" noChangeArrowheads="1"/>
          </p:cNvSpPr>
          <p:nvPr>
            <p:ph type="dt" sz="half" idx="2"/>
          </p:nvPr>
        </p:nvSpPr>
        <p:spPr bwMode="auto">
          <a:xfrm>
            <a:off x="10668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solidFill>
                  <a:schemeClr val="tx2"/>
                </a:solidFill>
                <a:latin typeface="Arial" charset="0"/>
              </a:defRPr>
            </a:lvl1pPr>
          </a:lstStyle>
          <a:p>
            <a:pPr>
              <a:defRPr/>
            </a:pPr>
            <a:endParaRPr lang="en-US" altLang="el-GR"/>
          </a:p>
        </p:txBody>
      </p:sp>
      <p:sp>
        <p:nvSpPr>
          <p:cNvPr id="173069" name="Rectangle 13"/>
          <p:cNvSpPr>
            <a:spLocks noGrp="1" noChangeArrowheads="1"/>
          </p:cNvSpPr>
          <p:nvPr>
            <p:ph type="ftr" sz="quarter" idx="3"/>
          </p:nvPr>
        </p:nvSpPr>
        <p:spPr bwMode="auto">
          <a:xfrm>
            <a:off x="3505200" y="63246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solidFill>
                  <a:schemeClr val="tx2"/>
                </a:solidFill>
                <a:latin typeface="Arial" charset="0"/>
              </a:defRPr>
            </a:lvl1pPr>
          </a:lstStyle>
          <a:p>
            <a:pPr>
              <a:defRPr/>
            </a:pPr>
            <a:endParaRPr lang="en-US" altLang="el-GR"/>
          </a:p>
        </p:txBody>
      </p:sp>
      <p:sp>
        <p:nvSpPr>
          <p:cNvPr id="173070" name="Rectangle 14"/>
          <p:cNvSpPr>
            <a:spLocks noGrp="1" noChangeArrowheads="1"/>
          </p:cNvSpPr>
          <p:nvPr>
            <p:ph type="sldNum" sz="quarter" idx="4"/>
          </p:nvPr>
        </p:nvSpPr>
        <p:spPr bwMode="auto">
          <a:xfrm>
            <a:off x="69342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solidFill>
                  <a:schemeClr val="tx2"/>
                </a:solidFill>
                <a:latin typeface="Arial" charset="0"/>
              </a:defRPr>
            </a:lvl1pPr>
          </a:lstStyle>
          <a:p>
            <a:pPr>
              <a:defRPr/>
            </a:pPr>
            <a:fld id="{7138A404-DE2C-489C-8809-0FA3C371E5E8}" type="slidenum">
              <a:rPr lang="en-US" altLang="el-GR"/>
              <a:pPr>
                <a:defRPr/>
              </a:pPr>
              <a:t>‹#›</a:t>
            </a:fld>
            <a:endParaRPr lang="en-US" altLang="el-GR"/>
          </a:p>
        </p:txBody>
      </p:sp>
    </p:spTree>
  </p:cSld>
  <p:clrMap bg1="dk2" tx1="lt1" bg2="dk1" tx2="lt2" accent1="accent1" accent2="accent2" accent3="accent3" accent4="accent4" accent5="accent5" accent6="accent6" hlink="hlink" folHlink="folHlink"/>
  <p:sldLayoutIdLst>
    <p:sldLayoutId id="2147483788"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Comic Sans MS" pitchFamily="66" charset="0"/>
        </a:defRPr>
      </a:lvl2pPr>
      <a:lvl3pPr algn="l" rtl="0" eaLnBrk="0" fontAlgn="base" hangingPunct="0">
        <a:spcBef>
          <a:spcPct val="0"/>
        </a:spcBef>
        <a:spcAft>
          <a:spcPct val="0"/>
        </a:spcAft>
        <a:defRPr sz="4400">
          <a:solidFill>
            <a:schemeClr val="tx2"/>
          </a:solidFill>
          <a:latin typeface="Comic Sans MS" pitchFamily="66" charset="0"/>
        </a:defRPr>
      </a:lvl3pPr>
      <a:lvl4pPr algn="l" rtl="0" eaLnBrk="0" fontAlgn="base" hangingPunct="0">
        <a:spcBef>
          <a:spcPct val="0"/>
        </a:spcBef>
        <a:spcAft>
          <a:spcPct val="0"/>
        </a:spcAft>
        <a:defRPr sz="4400">
          <a:solidFill>
            <a:schemeClr val="tx2"/>
          </a:solidFill>
          <a:latin typeface="Comic Sans MS" pitchFamily="66" charset="0"/>
        </a:defRPr>
      </a:lvl4pPr>
      <a:lvl5pPr algn="l" rtl="0" eaLnBrk="0" fontAlgn="base" hangingPunct="0">
        <a:spcBef>
          <a:spcPct val="0"/>
        </a:spcBef>
        <a:spcAft>
          <a:spcPct val="0"/>
        </a:spcAft>
        <a:defRPr sz="4400">
          <a:solidFill>
            <a:schemeClr val="tx2"/>
          </a:solidFill>
          <a:latin typeface="Comic Sans MS" pitchFamily="66" charset="0"/>
        </a:defRPr>
      </a:lvl5pPr>
      <a:lvl6pPr marL="457200" algn="l" rtl="0" fontAlgn="base">
        <a:spcBef>
          <a:spcPct val="0"/>
        </a:spcBef>
        <a:spcAft>
          <a:spcPct val="0"/>
        </a:spcAft>
        <a:defRPr sz="4400">
          <a:solidFill>
            <a:schemeClr val="tx2"/>
          </a:solidFill>
          <a:latin typeface="Comic Sans MS" pitchFamily="66" charset="0"/>
        </a:defRPr>
      </a:lvl6pPr>
      <a:lvl7pPr marL="914400" algn="l" rtl="0" fontAlgn="base">
        <a:spcBef>
          <a:spcPct val="0"/>
        </a:spcBef>
        <a:spcAft>
          <a:spcPct val="0"/>
        </a:spcAft>
        <a:defRPr sz="4400">
          <a:solidFill>
            <a:schemeClr val="tx2"/>
          </a:solidFill>
          <a:latin typeface="Comic Sans MS" pitchFamily="66" charset="0"/>
        </a:defRPr>
      </a:lvl7pPr>
      <a:lvl8pPr marL="1371600" algn="l" rtl="0" fontAlgn="base">
        <a:spcBef>
          <a:spcPct val="0"/>
        </a:spcBef>
        <a:spcAft>
          <a:spcPct val="0"/>
        </a:spcAft>
        <a:defRPr sz="4400">
          <a:solidFill>
            <a:schemeClr val="tx2"/>
          </a:solidFill>
          <a:latin typeface="Comic Sans MS" pitchFamily="66" charset="0"/>
        </a:defRPr>
      </a:lvl8pPr>
      <a:lvl9pPr marL="1828800" algn="l" rtl="0" fontAlgn="base">
        <a:spcBef>
          <a:spcPct val="0"/>
        </a:spcBef>
        <a:spcAft>
          <a:spcPct val="0"/>
        </a:spcAft>
        <a:defRPr sz="4400">
          <a:solidFill>
            <a:schemeClr val="tx2"/>
          </a:solidFill>
          <a:latin typeface="Comic Sans MS" pitchFamily="66" charset="0"/>
        </a:defRPr>
      </a:lvl9pPr>
    </p:titleStyle>
    <p:bodyStyle>
      <a:lvl1pPr marL="342900" indent="-342900" algn="l" rtl="0" eaLnBrk="0" fontAlgn="base" hangingPunct="0">
        <a:spcBef>
          <a:spcPct val="20000"/>
        </a:spcBef>
        <a:spcAft>
          <a:spcPct val="0"/>
        </a:spcAft>
        <a:buClr>
          <a:srgbClr val="FFFF00"/>
        </a:buClr>
        <a:buSzPct val="80000"/>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CC0000"/>
        </a:buClr>
        <a:buSzPct val="70000"/>
        <a:buFont typeface="Wingdings"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rgbClr val="009900"/>
        </a:buClr>
        <a:buSzPct val="60000"/>
        <a:buFont typeface="Wingdings" pitchFamily="2" charset="2"/>
        <a:buChar char="®"/>
        <a:defRPr sz="2400">
          <a:solidFill>
            <a:schemeClr val="tx1"/>
          </a:solidFill>
          <a:latin typeface="+mn-lt"/>
        </a:defRPr>
      </a:lvl3pPr>
      <a:lvl4pPr marL="1600200" indent="-228600" algn="l" rtl="0" eaLnBrk="0" fontAlgn="base" hangingPunct="0">
        <a:spcBef>
          <a:spcPct val="20000"/>
        </a:spcBef>
        <a:spcAft>
          <a:spcPct val="0"/>
        </a:spcAft>
        <a:buClr>
          <a:schemeClr val="hlink"/>
        </a:buClr>
        <a:buSzPct val="60000"/>
        <a:buFont typeface="Wingdings" pitchFamily="2" charset="2"/>
        <a:buChar char="l"/>
        <a:defRPr sz="2000">
          <a:solidFill>
            <a:schemeClr val="tx1"/>
          </a:solidFill>
          <a:latin typeface="+mn-lt"/>
        </a:defRPr>
      </a:lvl4pPr>
      <a:lvl5pPr marL="2057400" indent="-228600" algn="l" rtl="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mn-lt"/>
        </a:defRPr>
      </a:lvl5pPr>
      <a:lvl6pPr marL="25146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6pPr>
      <a:lvl7pPr marL="29718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7pPr>
      <a:lvl8pPr marL="34290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8pPr>
      <a:lvl9pPr marL="38862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1.xml"/><Relationship Id="rId1" Type="http://schemas.openxmlformats.org/officeDocument/2006/relationships/video" Target="https://www.youtube.com/embed/9m-E0sKGa_c?feature=oembed"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gif"/><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gi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oleObject" Target="../embeddings/oleObject1.bin"/><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oleObject" Target="../embeddings/oleObject2.bin"/><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oleObject" Target="../embeddings/oleObject3.bin"/><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ctrTitle" idx="4294967295"/>
          </p:nvPr>
        </p:nvSpPr>
        <p:spPr>
          <a:xfrm>
            <a:off x="685800" y="2130425"/>
            <a:ext cx="7772400" cy="1470025"/>
          </a:xfrm>
          <a:noFill/>
        </p:spPr>
        <p:txBody>
          <a:bodyPr/>
          <a:lstStyle/>
          <a:p>
            <a:pPr algn="ctr" eaLnBrk="1" hangingPunct="1"/>
            <a:r>
              <a:rPr lang="el-GR" altLang="el-GR"/>
              <a:t>ΜΗΧΑΝΙΚΗ ΤΡΟΦΙΜΩΝ</a:t>
            </a:r>
          </a:p>
        </p:txBody>
      </p:sp>
      <p:sp>
        <p:nvSpPr>
          <p:cNvPr id="176133" name="Rectangle 5"/>
          <p:cNvSpPr>
            <a:spLocks noGrp="1" noChangeArrowheads="1"/>
          </p:cNvSpPr>
          <p:nvPr>
            <p:ph type="subTitle" idx="4294967295"/>
          </p:nvPr>
        </p:nvSpPr>
        <p:spPr>
          <a:xfrm>
            <a:off x="1371600" y="3886200"/>
            <a:ext cx="6400800" cy="1752600"/>
          </a:xfrm>
        </p:spPr>
        <p:txBody>
          <a:bodyPr/>
          <a:lstStyle/>
          <a:p>
            <a:pPr marL="0" indent="0" algn="ctr" eaLnBrk="1" hangingPunct="1">
              <a:buFont typeface="Wingdings" pitchFamily="2" charset="2"/>
              <a:buNone/>
              <a:defRPr/>
            </a:pPr>
            <a:r>
              <a:rPr lang="el-GR" altLang="el-GR" b="1">
                <a:effectLst>
                  <a:outerShdw blurRad="38100" dist="38100" dir="2700000" algn="tl">
                    <a:srgbClr val="000000"/>
                  </a:outerShdw>
                </a:effectLst>
              </a:rPr>
              <a:t>ΜΕΤΑΦΟΡΑ ΟΡΜΗΣ – ΡΕΟΛΟΓΙΑ</a:t>
            </a:r>
            <a:br>
              <a:rPr lang="en-US" altLang="el-GR" b="1">
                <a:effectLst>
                  <a:outerShdw blurRad="38100" dist="38100" dir="2700000" algn="tl">
                    <a:srgbClr val="000000"/>
                  </a:outerShdw>
                </a:effectLst>
              </a:rPr>
            </a:br>
            <a:r>
              <a:rPr lang="en-US" altLang="el-GR" sz="2000" b="1">
                <a:effectLst>
                  <a:outerShdw blurRad="38100" dist="38100" dir="2700000" algn="tl">
                    <a:srgbClr val="000000"/>
                  </a:outerShdw>
                </a:effectLst>
              </a:rPr>
              <a:t>(</a:t>
            </a:r>
            <a:r>
              <a:rPr lang="el-GR" altLang="el-GR" sz="2000" b="1">
                <a:effectLst>
                  <a:outerShdw blurRad="38100" dist="38100" dir="2700000" algn="tl">
                    <a:srgbClr val="000000"/>
                  </a:outerShdw>
                </a:effectLst>
              </a:rPr>
              <a:t>συνέχεια)</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EAFDBA0-77B4-0492-7EAE-6ABAB13DEFC2}"/>
              </a:ext>
            </a:extLst>
          </p:cNvPr>
          <p:cNvSpPr>
            <a:spLocks noGrp="1"/>
          </p:cNvSpPr>
          <p:nvPr>
            <p:ph type="title"/>
          </p:nvPr>
        </p:nvSpPr>
        <p:spPr/>
        <p:txBody>
          <a:bodyPr/>
          <a:lstStyle/>
          <a:p>
            <a:r>
              <a:rPr lang="el-GR" dirty="0"/>
              <a:t>Στη στροβιλώδη ροή:</a:t>
            </a:r>
          </a:p>
        </p:txBody>
      </p:sp>
      <p:pic>
        <p:nvPicPr>
          <p:cNvPr id="6" name="Εικόνα 5">
            <a:extLst>
              <a:ext uri="{FF2B5EF4-FFF2-40B4-BE49-F238E27FC236}">
                <a16:creationId xmlns:a16="http://schemas.microsoft.com/office/drawing/2014/main" id="{720305F8-FF74-1396-7E64-6B9E350DBBDE}"/>
              </a:ext>
            </a:extLst>
          </p:cNvPr>
          <p:cNvPicPr>
            <a:picLocks noChangeAspect="1"/>
          </p:cNvPicPr>
          <p:nvPr/>
        </p:nvPicPr>
        <p:blipFill>
          <a:blip r:embed="rId2"/>
          <a:stretch>
            <a:fillRect/>
          </a:stretch>
        </p:blipFill>
        <p:spPr>
          <a:xfrm>
            <a:off x="1660581" y="1628800"/>
            <a:ext cx="6218873" cy="1800200"/>
          </a:xfrm>
          <a:prstGeom prst="rect">
            <a:avLst/>
          </a:prstGeom>
        </p:spPr>
      </p:pic>
      <p:sp>
        <p:nvSpPr>
          <p:cNvPr id="7" name="Θέση περιεχομένου 6">
            <a:extLst>
              <a:ext uri="{FF2B5EF4-FFF2-40B4-BE49-F238E27FC236}">
                <a16:creationId xmlns:a16="http://schemas.microsoft.com/office/drawing/2014/main" id="{6ADC5A6D-EA4D-F9CE-1524-16A8E3C1C334}"/>
              </a:ext>
            </a:extLst>
          </p:cNvPr>
          <p:cNvSpPr>
            <a:spLocks noGrp="1"/>
          </p:cNvSpPr>
          <p:nvPr>
            <p:ph idx="1"/>
          </p:nvPr>
        </p:nvSpPr>
        <p:spPr>
          <a:xfrm>
            <a:off x="1066800" y="3715172"/>
            <a:ext cx="7772400" cy="2076028"/>
          </a:xfrm>
        </p:spPr>
        <p:txBody>
          <a:bodyPr/>
          <a:lstStyle/>
          <a:p>
            <a:r>
              <a:rPr lang="el-GR" sz="2800" dirty="0"/>
              <a:t>Η ταχύτητα των μορίων του ρευστού είναι άνιση και υψηλή</a:t>
            </a:r>
          </a:p>
          <a:p>
            <a:r>
              <a:rPr lang="el-GR" sz="2800" dirty="0"/>
              <a:t>Το προφίλ ροής αλλάζει διαρκώς </a:t>
            </a:r>
          </a:p>
          <a:p>
            <a:r>
              <a:rPr lang="el-GR" sz="2800" dirty="0"/>
              <a:t>Υπάρχει απώλεια ενέργειας</a:t>
            </a:r>
          </a:p>
          <a:p>
            <a:r>
              <a:rPr lang="el-GR" sz="2800" dirty="0"/>
              <a:t>Δεν ικανοποιείται ο νόμος του </a:t>
            </a:r>
            <a:r>
              <a:rPr lang="en-US" sz="2800" dirty="0"/>
              <a:t>Poiseuille</a:t>
            </a:r>
            <a:endParaRPr lang="el-GR" sz="2800" dirty="0"/>
          </a:p>
        </p:txBody>
      </p:sp>
    </p:spTree>
    <p:extLst>
      <p:ext uri="{BB962C8B-B14F-4D97-AF65-F5344CB8AC3E}">
        <p14:creationId xmlns:p14="http://schemas.microsoft.com/office/powerpoint/2010/main" val="26473257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Ηλεκτρονικά πολυμέσα 1" title="Laminar Flow Facts #dndx1">
            <a:hlinkClick r:id="" action="ppaction://media"/>
            <a:extLst>
              <a:ext uri="{FF2B5EF4-FFF2-40B4-BE49-F238E27FC236}">
                <a16:creationId xmlns:a16="http://schemas.microsoft.com/office/drawing/2014/main" id="{D4F9D24F-A899-3963-3705-5DAC54202DB9}"/>
              </a:ext>
            </a:extLst>
          </p:cNvPr>
          <p:cNvPicPr>
            <a:picLocks noRot="1" noChangeAspect="1"/>
          </p:cNvPicPr>
          <p:nvPr>
            <a:videoFile r:link="rId1"/>
          </p:nvPr>
        </p:nvPicPr>
        <p:blipFill>
          <a:blip r:embed="rId3"/>
          <a:stretch>
            <a:fillRect/>
          </a:stretch>
        </p:blipFill>
        <p:spPr>
          <a:xfrm>
            <a:off x="2633663" y="0"/>
            <a:ext cx="3875087" cy="6858000"/>
          </a:xfrm>
          <a:prstGeom prst="rect">
            <a:avLst/>
          </a:prstGeom>
        </p:spPr>
      </p:pic>
    </p:spTree>
    <p:extLst>
      <p:ext uri="{BB962C8B-B14F-4D97-AF65-F5344CB8AC3E}">
        <p14:creationId xmlns:p14="http://schemas.microsoft.com/office/powerpoint/2010/main" val="2153883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Τίτλος 1"/>
          <p:cNvSpPr>
            <a:spLocks noGrp="1"/>
          </p:cNvSpPr>
          <p:nvPr>
            <p:ph type="title"/>
          </p:nvPr>
        </p:nvSpPr>
        <p:spPr/>
        <p:txBody>
          <a:bodyPr/>
          <a:lstStyle/>
          <a:p>
            <a:r>
              <a:rPr lang="el-GR" altLang="el-GR"/>
              <a:t>Είδη στροβιλώδους ροής</a:t>
            </a:r>
          </a:p>
        </p:txBody>
      </p:sp>
      <p:sp>
        <p:nvSpPr>
          <p:cNvPr id="11267" name="Θέση περιεχομένου 2"/>
          <p:cNvSpPr>
            <a:spLocks noGrp="1"/>
          </p:cNvSpPr>
          <p:nvPr>
            <p:ph idx="1"/>
          </p:nvPr>
        </p:nvSpPr>
        <p:spPr>
          <a:xfrm>
            <a:off x="1043608" y="1412776"/>
            <a:ext cx="7772400" cy="4114800"/>
          </a:xfrm>
        </p:spPr>
        <p:txBody>
          <a:bodyPr/>
          <a:lstStyle/>
          <a:p>
            <a:r>
              <a:rPr lang="el-GR" altLang="el-GR" sz="2800" dirty="0"/>
              <a:t>Στην φύση και σε μηχανικές κατασκευές η κίνηση ρευστών (υγρά &amp; αέρια) είναι στροβιλώδης</a:t>
            </a:r>
          </a:p>
          <a:p>
            <a:r>
              <a:rPr lang="el-GR" altLang="el-GR" sz="2800" dirty="0"/>
              <a:t>Ροή του αίματος στα περισσότερα αγγεία, υγρά εντός σωλήνων, ο καπνός, η κίνηση των αερίων μαζών στην ατμόσφαιρα, τα θαλάσσια ρεύματα κ.α. </a:t>
            </a:r>
          </a:p>
        </p:txBody>
      </p:sp>
      <p:pic>
        <p:nvPicPr>
          <p:cNvPr id="11268" name="Picture 4" descr="http://abyss.uoregon.edu/%7Ejs/images/turbulent_flow.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5229224"/>
            <a:ext cx="3343275"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5463" y="5008563"/>
            <a:ext cx="2095500" cy="1704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6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4971063"/>
            <a:ext cx="1584176" cy="1779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l-GR" altLang="el-GR" sz="4000" b="1"/>
              <a:t>Αριθμός </a:t>
            </a:r>
            <a:r>
              <a:rPr lang="en-US" altLang="el-GR" sz="4000" b="1"/>
              <a:t>Reynolds</a:t>
            </a:r>
            <a:br>
              <a:rPr lang="el-GR" altLang="el-GR" sz="4000" b="1"/>
            </a:br>
            <a:endParaRPr lang="el-GR" altLang="el-GR" sz="4000" b="1"/>
          </a:p>
        </p:txBody>
      </p:sp>
      <mc:AlternateContent xmlns:mc="http://schemas.openxmlformats.org/markup-compatibility/2006" xmlns:a14="http://schemas.microsoft.com/office/drawing/2010/main">
        <mc:Choice Requires="a14">
          <p:sp>
            <p:nvSpPr>
              <p:cNvPr id="12291" name="Rectangle 3"/>
              <p:cNvSpPr>
                <a:spLocks noGrp="1" noChangeArrowheads="1"/>
              </p:cNvSpPr>
              <p:nvPr>
                <p:ph type="body" idx="1"/>
              </p:nvPr>
            </p:nvSpPr>
            <p:spPr>
              <a:xfrm>
                <a:off x="250825" y="1268760"/>
                <a:ext cx="8893175" cy="5068888"/>
              </a:xfrm>
              <a:noFill/>
            </p:spPr>
            <p:txBody>
              <a:bodyPr/>
              <a:lstStyle/>
              <a:p>
                <a:pPr eaLnBrk="1" hangingPunct="1">
                  <a:lnSpc>
                    <a:spcPct val="80000"/>
                  </a:lnSpc>
                </a:pPr>
                <a:r>
                  <a:rPr lang="el-GR" altLang="el-GR" sz="2400" dirty="0"/>
                  <a:t>Ο αριθμός </a:t>
                </a:r>
                <a:r>
                  <a:rPr lang="en-US" altLang="el-GR" sz="2400" dirty="0"/>
                  <a:t>Reynolds </a:t>
                </a:r>
                <a:r>
                  <a:rPr lang="el-GR" altLang="el-GR" sz="2400" dirty="0"/>
                  <a:t>(</a:t>
                </a:r>
                <a:r>
                  <a:rPr lang="en-US" altLang="el-GR" sz="2400" dirty="0"/>
                  <a:t>Re)</a:t>
                </a:r>
                <a:r>
                  <a:rPr lang="el-GR" altLang="el-GR" sz="2400" dirty="0"/>
                  <a:t> είναι μια </a:t>
                </a:r>
                <a:r>
                  <a:rPr lang="el-GR" altLang="el-GR" sz="2400" dirty="0" err="1"/>
                  <a:t>αδιάστατη</a:t>
                </a:r>
                <a:r>
                  <a:rPr lang="el-GR" altLang="el-GR" sz="2400" dirty="0"/>
                  <a:t> ποσότητα που χρησιμοποιείται ως δείκτης του τύπου ροής (ποτάμια ή στροβιλώδης) ενός ρευστού. Είναι συνάρτηση της διαμέτρου (</a:t>
                </a:r>
                <a:r>
                  <a:rPr lang="en-US" altLang="el-GR" sz="2400" dirty="0"/>
                  <a:t>D</a:t>
                </a:r>
                <a:r>
                  <a:rPr lang="el-GR" altLang="el-GR" sz="2400" dirty="0"/>
                  <a:t>)* του σωλήνα, της μέσης ταχύτητας του ρευστού </a:t>
                </a:r>
                <a:r>
                  <a:rPr lang="en-US" altLang="el-GR" sz="2400" dirty="0"/>
                  <a:t>(v)</a:t>
                </a:r>
                <a:r>
                  <a:rPr lang="el-GR" altLang="el-GR" sz="2400" dirty="0"/>
                  <a:t>, της πυκνότητας (ρ)</a:t>
                </a:r>
                <a:r>
                  <a:rPr lang="en-US" altLang="el-GR" sz="2400" dirty="0"/>
                  <a:t> </a:t>
                </a:r>
                <a:r>
                  <a:rPr lang="el-GR" altLang="el-GR" sz="2400" dirty="0"/>
                  <a:t>και του ιξώδους (μ). </a:t>
                </a:r>
                <a:endParaRPr lang="en-US" altLang="el-GR" sz="2400" dirty="0"/>
              </a:p>
              <a:p>
                <a:pPr eaLnBrk="1" hangingPunct="1">
                  <a:lnSpc>
                    <a:spcPct val="80000"/>
                  </a:lnSpc>
                  <a:buFont typeface="Wingdings" pitchFamily="2" charset="2"/>
                  <a:buNone/>
                </a:pPr>
                <a:r>
                  <a:rPr lang="en-US" altLang="el-GR" sz="2400" dirty="0"/>
                  <a:t>	</a:t>
                </a:r>
                <a:endParaRPr lang="el-GR" altLang="el-GR" sz="2400" dirty="0"/>
              </a:p>
              <a:p>
                <a:pPr eaLnBrk="1" hangingPunct="1">
                  <a:lnSpc>
                    <a:spcPct val="80000"/>
                  </a:lnSpc>
                  <a:buFont typeface="Wingdings" pitchFamily="2" charset="2"/>
                  <a:buNone/>
                </a:pPr>
                <a:r>
                  <a:rPr lang="el-GR" altLang="el-GR" sz="2400" dirty="0"/>
                  <a:t>	</a:t>
                </a:r>
                <a14:m>
                  <m:oMath xmlns:m="http://schemas.openxmlformats.org/officeDocument/2006/math">
                    <m:r>
                      <a:rPr lang="en-US" altLang="el-GR" sz="2800" b="0" i="1" smtClean="0">
                        <a:latin typeface="Cambria Math" panose="02040503050406030204" pitchFamily="18" charset="0"/>
                      </a:rPr>
                      <m:t>𝑅𝑒</m:t>
                    </m:r>
                    <m:r>
                      <a:rPr lang="en-US" altLang="el-GR" sz="2800" b="0" i="1" smtClean="0">
                        <a:latin typeface="Cambria Math" panose="02040503050406030204" pitchFamily="18" charset="0"/>
                      </a:rPr>
                      <m:t> =</m:t>
                    </m:r>
                    <m:f>
                      <m:fPr>
                        <m:ctrlPr>
                          <a:rPr lang="en-US" altLang="el-GR" sz="2800" b="0" i="1" smtClean="0">
                            <a:latin typeface="Cambria Math" panose="02040503050406030204" pitchFamily="18" charset="0"/>
                            <a:ea typeface="Cambria Math" panose="02040503050406030204" pitchFamily="18" charset="0"/>
                          </a:rPr>
                        </m:ctrlPr>
                      </m:fPr>
                      <m:num>
                        <m:r>
                          <a:rPr lang="el-GR" altLang="el-GR" sz="2800" b="0" i="1" smtClean="0">
                            <a:latin typeface="Cambria Math" panose="02040503050406030204" pitchFamily="18" charset="0"/>
                            <a:ea typeface="Cambria Math" panose="02040503050406030204" pitchFamily="18" charset="0"/>
                          </a:rPr>
                          <m:t>𝜌</m:t>
                        </m:r>
                        <m:r>
                          <a:rPr lang="el-GR" altLang="el-GR" sz="2800" b="0" i="1" smtClean="0">
                            <a:latin typeface="Cambria Math" panose="02040503050406030204" pitchFamily="18" charset="0"/>
                            <a:ea typeface="Cambria Math" panose="02040503050406030204" pitchFamily="18" charset="0"/>
                          </a:rPr>
                          <m:t>∙</m:t>
                        </m:r>
                        <m:r>
                          <a:rPr lang="en-US" altLang="el-GR" sz="2800" b="0" i="1" smtClean="0">
                            <a:latin typeface="Cambria Math" panose="02040503050406030204" pitchFamily="18" charset="0"/>
                            <a:ea typeface="Cambria Math" panose="02040503050406030204" pitchFamily="18" charset="0"/>
                          </a:rPr>
                          <m:t>𝑣</m:t>
                        </m:r>
                        <m:r>
                          <a:rPr lang="en-US" altLang="el-GR" sz="2800" b="0" i="1" smtClean="0">
                            <a:latin typeface="Cambria Math" panose="02040503050406030204" pitchFamily="18" charset="0"/>
                            <a:ea typeface="Cambria Math" panose="02040503050406030204" pitchFamily="18" charset="0"/>
                          </a:rPr>
                          <m:t>∙</m:t>
                        </m:r>
                        <m:r>
                          <a:rPr lang="en-US" altLang="el-GR" sz="2800" b="0" i="1" smtClean="0">
                            <a:latin typeface="Cambria Math" panose="02040503050406030204" pitchFamily="18" charset="0"/>
                            <a:ea typeface="Cambria Math" panose="02040503050406030204" pitchFamily="18" charset="0"/>
                          </a:rPr>
                          <m:t>𝐷</m:t>
                        </m:r>
                      </m:num>
                      <m:den>
                        <m:r>
                          <a:rPr lang="el-GR" altLang="el-GR" sz="2800" b="0" i="1" smtClean="0">
                            <a:latin typeface="Cambria Math" panose="02040503050406030204" pitchFamily="18" charset="0"/>
                            <a:ea typeface="Cambria Math" panose="02040503050406030204" pitchFamily="18" charset="0"/>
                          </a:rPr>
                          <m:t>𝜇</m:t>
                        </m:r>
                      </m:den>
                    </m:f>
                  </m:oMath>
                </a14:m>
                <a:r>
                  <a:rPr lang="el-GR" altLang="el-GR" sz="2400" dirty="0"/>
                  <a:t> </a:t>
                </a:r>
                <a:r>
                  <a:rPr lang="en-US" altLang="el-GR" sz="2400" dirty="0"/>
                  <a:t>= </a:t>
                </a:r>
                <a:r>
                  <a:rPr lang="el-GR" altLang="el-GR" sz="2400" dirty="0"/>
                  <a:t>Δυνάμεις ροής/δυνάμεις ιξώδους.</a:t>
                </a:r>
              </a:p>
              <a:p>
                <a:pPr eaLnBrk="1" hangingPunct="1">
                  <a:lnSpc>
                    <a:spcPct val="80000"/>
                  </a:lnSpc>
                  <a:buFont typeface="Wingdings" pitchFamily="2" charset="2"/>
                  <a:buNone/>
                </a:pPr>
                <a:endParaRPr lang="el-GR" altLang="el-GR" sz="2400" dirty="0"/>
              </a:p>
              <a:p>
                <a:pPr eaLnBrk="1" hangingPunct="1">
                  <a:lnSpc>
                    <a:spcPct val="80000"/>
                  </a:lnSpc>
                  <a:buFont typeface="Wingdings" pitchFamily="2" charset="2"/>
                  <a:buNone/>
                </a:pPr>
                <a:r>
                  <a:rPr lang="el-GR" altLang="el-GR" sz="2400" dirty="0"/>
                  <a:t>	Για </a:t>
                </a:r>
                <a:r>
                  <a:rPr lang="en-US" altLang="el-GR" sz="2400" dirty="0"/>
                  <a:t>Re </a:t>
                </a:r>
                <a:r>
                  <a:rPr lang="el-GR" altLang="el-GR" sz="2400" dirty="0"/>
                  <a:t>&lt; 2</a:t>
                </a:r>
                <a:r>
                  <a:rPr lang="en-US" altLang="el-GR" sz="2400" dirty="0"/>
                  <a:t>3</a:t>
                </a:r>
                <a:r>
                  <a:rPr lang="el-GR" altLang="el-GR" sz="2400" dirty="0"/>
                  <a:t>00</a:t>
                </a:r>
                <a:r>
                  <a:rPr lang="en-US" altLang="el-GR" sz="2400" dirty="0"/>
                  <a:t> </a:t>
                </a:r>
                <a:r>
                  <a:rPr lang="el-GR" altLang="el-GR" sz="2400" dirty="0"/>
                  <a:t>η ροή θεωρείται </a:t>
                </a:r>
                <a:r>
                  <a:rPr lang="el-GR" altLang="el-GR" sz="2400" u="sng" dirty="0"/>
                  <a:t>ποτάμια</a:t>
                </a:r>
              </a:p>
              <a:p>
                <a:pPr eaLnBrk="1" hangingPunct="1">
                  <a:lnSpc>
                    <a:spcPct val="80000"/>
                  </a:lnSpc>
                  <a:buFont typeface="Wingdings" pitchFamily="2" charset="2"/>
                  <a:buNone/>
                </a:pPr>
                <a:r>
                  <a:rPr lang="el-GR" altLang="el-GR" sz="2400" dirty="0"/>
                  <a:t>	Για </a:t>
                </a:r>
                <a:r>
                  <a:rPr lang="en-US" altLang="el-GR" sz="2400" dirty="0"/>
                  <a:t>Re</a:t>
                </a:r>
                <a:r>
                  <a:rPr lang="el-GR" altLang="el-GR" sz="2400" dirty="0"/>
                  <a:t> </a:t>
                </a:r>
                <a:r>
                  <a:rPr lang="en-US" altLang="el-GR" sz="2400" dirty="0"/>
                  <a:t>&gt; 4000</a:t>
                </a:r>
                <a:r>
                  <a:rPr lang="el-GR" altLang="el-GR" sz="2400" dirty="0"/>
                  <a:t> η ροή θεωρείται </a:t>
                </a:r>
                <a:r>
                  <a:rPr lang="el-GR" altLang="el-GR" sz="2400" u="sng" dirty="0"/>
                  <a:t>στροβιλώδης</a:t>
                </a:r>
                <a:r>
                  <a:rPr lang="el-GR" altLang="el-GR" sz="2400" dirty="0"/>
                  <a:t>**</a:t>
                </a:r>
                <a:endParaRPr lang="el-GR" altLang="el-GR" sz="2400" u="sng" dirty="0"/>
              </a:p>
              <a:p>
                <a:pPr eaLnBrk="1" hangingPunct="1">
                  <a:lnSpc>
                    <a:spcPct val="80000"/>
                  </a:lnSpc>
                  <a:buFont typeface="Wingdings" pitchFamily="2" charset="2"/>
                  <a:buNone/>
                </a:pPr>
                <a:r>
                  <a:rPr lang="el-GR" altLang="el-GR" sz="2400" dirty="0"/>
                  <a:t>	Για 2</a:t>
                </a:r>
                <a:r>
                  <a:rPr lang="en-US" altLang="el-GR" sz="2400" dirty="0"/>
                  <a:t>3</a:t>
                </a:r>
                <a:r>
                  <a:rPr lang="el-GR" altLang="el-GR" sz="2400" dirty="0"/>
                  <a:t>00 &lt; </a:t>
                </a:r>
                <a:r>
                  <a:rPr lang="en-US" altLang="el-GR" sz="2400" dirty="0"/>
                  <a:t>Re</a:t>
                </a:r>
                <a:r>
                  <a:rPr lang="el-GR" altLang="el-GR" sz="2400" dirty="0"/>
                  <a:t> &lt; 4000 η θεωρείται ως </a:t>
                </a:r>
                <a:r>
                  <a:rPr lang="el-GR" altLang="el-GR" sz="2400" u="sng" dirty="0"/>
                  <a:t>μικτή ή μεταβατική</a:t>
                </a:r>
                <a:r>
                  <a:rPr lang="el-GR" altLang="el-GR" sz="2400" dirty="0"/>
                  <a:t>.</a:t>
                </a:r>
              </a:p>
              <a:p>
                <a:pPr eaLnBrk="1" hangingPunct="1">
                  <a:lnSpc>
                    <a:spcPct val="80000"/>
                  </a:lnSpc>
                  <a:buFont typeface="Wingdings" pitchFamily="2" charset="2"/>
                  <a:buNone/>
                </a:pPr>
                <a:endParaRPr lang="el-GR" altLang="el-GR" sz="2400" dirty="0"/>
              </a:p>
              <a:p>
                <a:pPr marL="0" indent="0" eaLnBrk="1" hangingPunct="1">
                  <a:lnSpc>
                    <a:spcPct val="80000"/>
                  </a:lnSpc>
                  <a:buNone/>
                </a:pPr>
                <a:r>
                  <a:rPr lang="el-GR" altLang="el-GR" sz="2000" dirty="0"/>
                  <a:t>*Για την ακρίβεια είναι μέτρο διάστασης (μήκος, διάμετρος </a:t>
                </a:r>
                <a:r>
                  <a:rPr lang="el-GR" altLang="el-GR" sz="2000" dirty="0" err="1"/>
                  <a:t>κλπ</a:t>
                </a:r>
                <a:r>
                  <a:rPr lang="el-GR" altLang="el-GR" sz="2000" dirty="0"/>
                  <a:t>)     </a:t>
                </a:r>
              </a:p>
              <a:p>
                <a:pPr marL="0" indent="0" eaLnBrk="1" hangingPunct="1">
                  <a:lnSpc>
                    <a:spcPct val="80000"/>
                  </a:lnSpc>
                  <a:buNone/>
                </a:pPr>
                <a:r>
                  <a:rPr lang="el-GR" altLang="el-GR" sz="2000" dirty="0"/>
                  <a:t>**Στα εκθετικά ρευστά η στροβιλώδης ροή εμφανίζεται σε πολύ υψηλότερους αριθμούς </a:t>
                </a:r>
                <a:r>
                  <a:rPr lang="en-US" altLang="el-GR" sz="2000" dirty="0"/>
                  <a:t>Re</a:t>
                </a:r>
                <a:r>
                  <a:rPr lang="el-GR" altLang="el-GR" sz="2000" dirty="0"/>
                  <a:t> (&gt; 70.000)</a:t>
                </a:r>
              </a:p>
            </p:txBody>
          </p:sp>
        </mc:Choice>
        <mc:Fallback xmlns="">
          <p:sp>
            <p:nvSpPr>
              <p:cNvPr id="12291" name="Rectangle 3"/>
              <p:cNvSpPr>
                <a:spLocks noGrp="1" noRot="1" noChangeAspect="1" noMove="1" noResize="1" noEditPoints="1" noAdjustHandles="1" noChangeArrowheads="1" noChangeShapeType="1" noTextEdit="1"/>
              </p:cNvSpPr>
              <p:nvPr>
                <p:ph type="body" idx="1"/>
              </p:nvPr>
            </p:nvSpPr>
            <p:spPr>
              <a:xfrm>
                <a:off x="250825" y="1268760"/>
                <a:ext cx="8893175" cy="5068888"/>
              </a:xfrm>
              <a:blipFill>
                <a:blip r:embed="rId2"/>
                <a:stretch>
                  <a:fillRect l="-685" t="-2284" b="-5769"/>
                </a:stretch>
              </a:blipFill>
            </p:spPr>
            <p:txBody>
              <a:bodyPr/>
              <a:lstStyle/>
              <a:p>
                <a:r>
                  <a:rPr lang="el-GR">
                    <a:noFill/>
                  </a:rPr>
                  <a:t> </a:t>
                </a:r>
              </a:p>
            </p:txBody>
          </p:sp>
        </mc:Fallback>
      </mc:AlternateContent>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01911639-3B95-45B7-9342-B03BCF1B68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7664" y="0"/>
            <a:ext cx="4968552" cy="3813781"/>
          </a:xfrm>
          <a:prstGeom prst="rect">
            <a:avLst/>
          </a:prstGeom>
        </p:spPr>
      </p:pic>
      <p:pic>
        <p:nvPicPr>
          <p:cNvPr id="5" name="Εικόνα 4">
            <a:extLst>
              <a:ext uri="{FF2B5EF4-FFF2-40B4-BE49-F238E27FC236}">
                <a16:creationId xmlns:a16="http://schemas.microsoft.com/office/drawing/2014/main" id="{C1945148-FD7A-4057-A135-B2C01D2D35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1760" y="3803093"/>
            <a:ext cx="3672408" cy="2983831"/>
          </a:xfrm>
          <a:prstGeom prst="rect">
            <a:avLst/>
          </a:prstGeom>
        </p:spPr>
      </p:pic>
    </p:spTree>
    <p:extLst>
      <p:ext uri="{BB962C8B-B14F-4D97-AF65-F5344CB8AC3E}">
        <p14:creationId xmlns:p14="http://schemas.microsoft.com/office/powerpoint/2010/main" val="24986018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Τίτλος 1"/>
          <p:cNvSpPr>
            <a:spLocks noGrp="1"/>
          </p:cNvSpPr>
          <p:nvPr>
            <p:ph type="title"/>
          </p:nvPr>
        </p:nvSpPr>
        <p:spPr/>
        <p:txBody>
          <a:bodyPr/>
          <a:lstStyle/>
          <a:p>
            <a:r>
              <a:rPr lang="el-GR" altLang="el-GR" dirty="0"/>
              <a:t>Παράδειγμα</a:t>
            </a:r>
            <a:r>
              <a:rPr lang="en-US" altLang="el-GR" dirty="0"/>
              <a:t>:</a:t>
            </a:r>
            <a:endParaRPr lang="el-GR" altLang="el-GR" dirty="0"/>
          </a:p>
        </p:txBody>
      </p:sp>
      <p:sp>
        <p:nvSpPr>
          <p:cNvPr id="13315" name="Θέση περιεχομένου 2"/>
          <p:cNvSpPr>
            <a:spLocks noGrp="1"/>
          </p:cNvSpPr>
          <p:nvPr>
            <p:ph idx="1"/>
          </p:nvPr>
        </p:nvSpPr>
        <p:spPr/>
        <p:txBody>
          <a:bodyPr/>
          <a:lstStyle/>
          <a:p>
            <a:r>
              <a:rPr lang="el-GR" altLang="el-GR" dirty="0"/>
              <a:t>Να εκτιμηθεί το προφίλ ροής ελαιολάδου (πυκνότητα 0,910</a:t>
            </a:r>
            <a:r>
              <a:rPr lang="en-US" altLang="el-GR" dirty="0"/>
              <a:t> kg/L </a:t>
            </a:r>
            <a:r>
              <a:rPr lang="el-GR" altLang="el-GR" dirty="0"/>
              <a:t>κ’ με ιξώδες </a:t>
            </a:r>
            <a:r>
              <a:rPr lang="en-US" altLang="el-GR" dirty="0"/>
              <a:t>107,5</a:t>
            </a:r>
            <a:r>
              <a:rPr lang="el-GR" altLang="el-GR" dirty="0"/>
              <a:t> </a:t>
            </a:r>
            <a:r>
              <a:rPr lang="en-US" altLang="el-GR" dirty="0" err="1"/>
              <a:t>mPas</a:t>
            </a:r>
            <a:r>
              <a:rPr lang="el-GR" altLang="el-GR" dirty="0"/>
              <a:t>) το οποίο ρέει εντός σωλήνα διαμέτρου 0,2 </a:t>
            </a:r>
            <a:r>
              <a:rPr lang="en-US" altLang="el-GR" dirty="0"/>
              <a:t>m </a:t>
            </a:r>
            <a:r>
              <a:rPr lang="el-GR" altLang="el-GR" dirty="0"/>
              <a:t>με ταχύτητα 2 </a:t>
            </a:r>
            <a:r>
              <a:rPr lang="en-US" altLang="el-GR" dirty="0"/>
              <a:t>m/s.</a:t>
            </a:r>
          </a:p>
          <a:p>
            <a:pPr marL="0" indent="0">
              <a:buNone/>
            </a:pPr>
            <a:endParaRPr lang="en-US" altLang="el-GR" dirty="0"/>
          </a:p>
          <a:p>
            <a:endParaRPr lang="el-GR" altLang="el-G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Τίτλος 1"/>
          <p:cNvSpPr>
            <a:spLocks noGrp="1"/>
          </p:cNvSpPr>
          <p:nvPr>
            <p:ph type="title"/>
          </p:nvPr>
        </p:nvSpPr>
        <p:spPr/>
        <p:txBody>
          <a:bodyPr/>
          <a:lstStyle/>
          <a:p>
            <a:r>
              <a:rPr lang="el-GR" altLang="el-GR" dirty="0"/>
              <a:t>Παράδειγμα</a:t>
            </a:r>
            <a:r>
              <a:rPr lang="en-US" altLang="el-GR" dirty="0"/>
              <a:t>:</a:t>
            </a:r>
            <a:endParaRPr lang="el-GR" altLang="el-GR" dirty="0"/>
          </a:p>
        </p:txBody>
      </p:sp>
      <p:sp>
        <p:nvSpPr>
          <p:cNvPr id="13315" name="Θέση περιεχομένου 2"/>
          <p:cNvSpPr>
            <a:spLocks noGrp="1"/>
          </p:cNvSpPr>
          <p:nvPr>
            <p:ph idx="1"/>
          </p:nvPr>
        </p:nvSpPr>
        <p:spPr/>
        <p:txBody>
          <a:bodyPr/>
          <a:lstStyle/>
          <a:p>
            <a:r>
              <a:rPr lang="el-GR" altLang="el-GR" dirty="0"/>
              <a:t>Να εκτιμηθεί το προφίλ ροής ελαιολάδου (πυκνότητα 0,910</a:t>
            </a:r>
            <a:r>
              <a:rPr lang="en-US" altLang="el-GR" dirty="0"/>
              <a:t> kg/L </a:t>
            </a:r>
            <a:r>
              <a:rPr lang="el-GR" altLang="el-GR" dirty="0"/>
              <a:t>κ’ με ιξώδες </a:t>
            </a:r>
            <a:r>
              <a:rPr lang="en-US" altLang="el-GR" dirty="0"/>
              <a:t>107,5</a:t>
            </a:r>
            <a:r>
              <a:rPr lang="el-GR" altLang="el-GR" dirty="0"/>
              <a:t> </a:t>
            </a:r>
            <a:r>
              <a:rPr lang="en-US" altLang="el-GR" dirty="0" err="1"/>
              <a:t>mPas</a:t>
            </a:r>
            <a:r>
              <a:rPr lang="el-GR" altLang="el-GR" dirty="0"/>
              <a:t>) το οποίο ρέει εντός σωλήνα διαμέτρου 0,2 </a:t>
            </a:r>
            <a:r>
              <a:rPr lang="en-US" altLang="el-GR" dirty="0"/>
              <a:t>m </a:t>
            </a:r>
            <a:r>
              <a:rPr lang="el-GR" altLang="el-GR" dirty="0"/>
              <a:t>με ταχύτητα 2 </a:t>
            </a:r>
            <a:r>
              <a:rPr lang="en-US" altLang="el-GR" dirty="0"/>
              <a:t>m/s.</a:t>
            </a:r>
          </a:p>
          <a:p>
            <a:pPr marL="0" indent="0">
              <a:buNone/>
            </a:pPr>
            <a:endParaRPr lang="en-US" altLang="el-GR" dirty="0"/>
          </a:p>
          <a:p>
            <a:endParaRPr lang="el-GR" altLang="el-GR" dirty="0"/>
          </a:p>
        </p:txBody>
      </p:sp>
      <p:sp>
        <p:nvSpPr>
          <p:cNvPr id="4" name="Θέση περιεχομένου 2"/>
          <p:cNvSpPr txBox="1">
            <a:spLocks/>
          </p:cNvSpPr>
          <p:nvPr/>
        </p:nvSpPr>
        <p:spPr bwMode="auto">
          <a:xfrm>
            <a:off x="530188" y="4653136"/>
            <a:ext cx="8083624" cy="1536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FF00"/>
              </a:buClr>
              <a:buSzPct val="80000"/>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CC0000"/>
              </a:buClr>
              <a:buSzPct val="70000"/>
              <a:buFont typeface="Wingdings"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rgbClr val="009900"/>
              </a:buClr>
              <a:buSzPct val="60000"/>
              <a:buFont typeface="Wingdings" pitchFamily="2" charset="2"/>
              <a:buChar char="®"/>
              <a:defRPr sz="2400">
                <a:solidFill>
                  <a:schemeClr val="tx1"/>
                </a:solidFill>
                <a:latin typeface="+mn-lt"/>
              </a:defRPr>
            </a:lvl3pPr>
            <a:lvl4pPr marL="1600200" indent="-228600" algn="l" rtl="0" eaLnBrk="0" fontAlgn="base" hangingPunct="0">
              <a:spcBef>
                <a:spcPct val="20000"/>
              </a:spcBef>
              <a:spcAft>
                <a:spcPct val="0"/>
              </a:spcAft>
              <a:buClr>
                <a:schemeClr val="hlink"/>
              </a:buClr>
              <a:buSzPct val="60000"/>
              <a:buFont typeface="Wingdings" pitchFamily="2" charset="2"/>
              <a:buChar char="l"/>
              <a:defRPr sz="2000">
                <a:solidFill>
                  <a:schemeClr val="tx1"/>
                </a:solidFill>
                <a:latin typeface="+mn-lt"/>
              </a:defRPr>
            </a:lvl4pPr>
            <a:lvl5pPr marL="2057400" indent="-228600" algn="l" rtl="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mn-lt"/>
              </a:defRPr>
            </a:lvl5pPr>
            <a:lvl6pPr marL="25146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6pPr>
            <a:lvl7pPr marL="29718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7pPr>
            <a:lvl8pPr marL="34290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8pPr>
            <a:lvl9pPr marL="38862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9pPr>
          </a:lstStyle>
          <a:p>
            <a:pPr marL="1371600" lvl="3" indent="0">
              <a:buFont typeface="Wingdings" pitchFamily="2" charset="2"/>
              <a:buNone/>
            </a:pPr>
            <a:endParaRPr lang="el-GR" sz="1800" kern="0" dirty="0"/>
          </a:p>
          <a:p>
            <a:pPr marL="0" indent="0">
              <a:buFont typeface="Wingdings" pitchFamily="2" charset="2"/>
              <a:buNone/>
            </a:pPr>
            <a:r>
              <a:rPr lang="en-US" sz="2800" kern="0" dirty="0"/>
              <a:t>Re = 910•2•0,2/0,1075 = 3336,05 (&lt; 4000)                                              </a:t>
            </a:r>
            <a:endParaRPr lang="el-GR" sz="2800" kern="0" dirty="0"/>
          </a:p>
        </p:txBody>
      </p:sp>
    </p:spTree>
    <p:extLst>
      <p:ext uri="{BB962C8B-B14F-4D97-AF65-F5344CB8AC3E}">
        <p14:creationId xmlns:p14="http://schemas.microsoft.com/office/powerpoint/2010/main" val="20299935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p:txBody>
          <a:bodyPr/>
          <a:lstStyle/>
          <a:p>
            <a:pPr eaLnBrk="1" hangingPunct="1">
              <a:defRPr/>
            </a:pPr>
            <a:r>
              <a:rPr lang="el-GR" altLang="el-GR" sz="4000" b="1">
                <a:effectLst>
                  <a:outerShdw blurRad="38100" dist="38100" dir="2700000" algn="tl">
                    <a:srgbClr val="000000"/>
                  </a:outerShdw>
                </a:effectLst>
              </a:rPr>
              <a:t>Κυλινδρικοί αγωγοί και σωλήνες</a:t>
            </a:r>
            <a:br>
              <a:rPr lang="el-GR" altLang="el-GR" sz="4000" b="1">
                <a:effectLst>
                  <a:outerShdw blurRad="38100" dist="38100" dir="2700000" algn="tl">
                    <a:srgbClr val="000000"/>
                  </a:outerShdw>
                </a:effectLst>
              </a:rPr>
            </a:br>
            <a:endParaRPr lang="el-GR" altLang="el-GR" sz="4000" b="1">
              <a:effectLst>
                <a:outerShdw blurRad="38100" dist="38100" dir="2700000" algn="tl">
                  <a:srgbClr val="000000"/>
                </a:outerShdw>
              </a:effectLst>
            </a:endParaRPr>
          </a:p>
        </p:txBody>
      </p:sp>
      <p:sp>
        <p:nvSpPr>
          <p:cNvPr id="14339" name="Rectangle 3"/>
          <p:cNvSpPr>
            <a:spLocks noGrp="1" noChangeArrowheads="1"/>
          </p:cNvSpPr>
          <p:nvPr>
            <p:ph type="body" idx="1"/>
          </p:nvPr>
        </p:nvSpPr>
        <p:spPr>
          <a:xfrm>
            <a:off x="107950" y="1700213"/>
            <a:ext cx="6911975" cy="4114800"/>
          </a:xfrm>
        </p:spPr>
        <p:txBody>
          <a:bodyPr/>
          <a:lstStyle/>
          <a:p>
            <a:pPr eaLnBrk="1" hangingPunct="1">
              <a:lnSpc>
                <a:spcPct val="90000"/>
              </a:lnSpc>
            </a:pPr>
            <a:r>
              <a:rPr lang="el-GR" altLang="el-GR" sz="2400" u="sng" dirty="0"/>
              <a:t>Σωλήνες</a:t>
            </a:r>
            <a:r>
              <a:rPr lang="el-GR" altLang="el-GR" sz="2400" dirty="0"/>
              <a:t> (</a:t>
            </a:r>
            <a:r>
              <a:rPr lang="en-US" altLang="el-GR" sz="2400" dirty="0"/>
              <a:t>pipes)</a:t>
            </a:r>
            <a:r>
              <a:rPr lang="el-GR" altLang="el-GR" sz="2400" dirty="0"/>
              <a:t>:</a:t>
            </a:r>
            <a:r>
              <a:rPr lang="en-US" altLang="el-GR" sz="2400" dirty="0"/>
              <a:t> </a:t>
            </a:r>
            <a:r>
              <a:rPr lang="el-GR" altLang="el-GR" sz="2400" dirty="0"/>
              <a:t>λέγονται οι </a:t>
            </a:r>
            <a:r>
              <a:rPr lang="el-GR" altLang="el-GR" sz="2400" dirty="0" err="1"/>
              <a:t>λεπτότοιχοι</a:t>
            </a:r>
            <a:r>
              <a:rPr lang="el-GR" altLang="el-GR" sz="2400" dirty="0"/>
              <a:t> δίαυλοι των οποίων το ονομαστικό μέγεθος βασίζεται στην εξωτερική τους διάμετρο. </a:t>
            </a:r>
          </a:p>
          <a:p>
            <a:pPr eaLnBrk="1" hangingPunct="1">
              <a:lnSpc>
                <a:spcPct val="90000"/>
              </a:lnSpc>
            </a:pPr>
            <a:r>
              <a:rPr lang="el-GR" altLang="el-GR" sz="2400" dirty="0"/>
              <a:t>Οι </a:t>
            </a:r>
            <a:r>
              <a:rPr lang="el-GR" altLang="el-GR" sz="2400" u="sng" dirty="0"/>
              <a:t>σωλήνες υγιεινής κλάσης</a:t>
            </a:r>
            <a:r>
              <a:rPr lang="el-GR" altLang="el-GR" sz="2400" dirty="0"/>
              <a:t> είναι δίαυλοι ανοξείδωτου ατσαλιού που η ονομασία τους βασίζεται στην εξωτερική διάμετρο. </a:t>
            </a:r>
          </a:p>
          <a:p>
            <a:pPr eaLnBrk="1" hangingPunct="1">
              <a:lnSpc>
                <a:spcPct val="90000"/>
              </a:lnSpc>
            </a:pPr>
            <a:r>
              <a:rPr lang="el-GR" altLang="el-GR" sz="2400" u="sng" dirty="0"/>
              <a:t>Αγωγοί</a:t>
            </a:r>
            <a:r>
              <a:rPr lang="el-GR" altLang="el-GR" sz="2400" dirty="0"/>
              <a:t> </a:t>
            </a:r>
            <a:r>
              <a:rPr lang="en-US" altLang="el-GR" sz="2400" dirty="0"/>
              <a:t>(tubes)</a:t>
            </a:r>
            <a:r>
              <a:rPr lang="el-GR" altLang="el-GR" sz="2400" dirty="0"/>
              <a:t>:</a:t>
            </a:r>
            <a:r>
              <a:rPr lang="en-US" altLang="el-GR" sz="2400" dirty="0"/>
              <a:t> </a:t>
            </a:r>
            <a:r>
              <a:rPr lang="el-GR" altLang="el-GR" sz="2400" dirty="0"/>
              <a:t>είναι οι </a:t>
            </a:r>
            <a:r>
              <a:rPr lang="el-GR" altLang="el-GR" sz="2400" dirty="0" err="1"/>
              <a:t>παχείς</a:t>
            </a:r>
            <a:r>
              <a:rPr lang="el-GR" altLang="el-GR" sz="2400" dirty="0"/>
              <a:t> στο τοίχωμα δίαυλοι των οποίων το ονομαστικό μέγεθος βασίζεται στην εσωτερική διάμετρο. </a:t>
            </a:r>
          </a:p>
          <a:p>
            <a:pPr eaLnBrk="1" hangingPunct="1">
              <a:lnSpc>
                <a:spcPct val="90000"/>
              </a:lnSpc>
              <a:buFont typeface="Wingdings" pitchFamily="2" charset="2"/>
              <a:buNone/>
            </a:pPr>
            <a:r>
              <a:rPr lang="el-GR" altLang="el-GR" sz="2400" dirty="0"/>
              <a:t>	</a:t>
            </a:r>
          </a:p>
          <a:p>
            <a:pPr eaLnBrk="1" hangingPunct="1">
              <a:lnSpc>
                <a:spcPct val="90000"/>
              </a:lnSpc>
              <a:buFont typeface="Wingdings" pitchFamily="2" charset="2"/>
              <a:buNone/>
            </a:pPr>
            <a:r>
              <a:rPr lang="el-GR" altLang="el-GR" sz="2400" dirty="0"/>
              <a:t>	Τις μετατροπές από ονομαστική σε εσωτερική διάμετρο τις λαμβάνουμε από την χρήση πινάκων.</a:t>
            </a:r>
          </a:p>
        </p:txBody>
      </p:sp>
      <p:pic>
        <p:nvPicPr>
          <p:cNvPr id="143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0056" y="2693072"/>
            <a:ext cx="2259012" cy="968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7993" y="1133142"/>
            <a:ext cx="2251075" cy="1484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197" y="3708109"/>
            <a:ext cx="2254853" cy="1772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p:txBody>
          <a:bodyPr/>
          <a:lstStyle/>
          <a:p>
            <a:pPr eaLnBrk="1" hangingPunct="1">
              <a:defRPr/>
            </a:pPr>
            <a:r>
              <a:rPr lang="el-GR" altLang="el-GR" sz="3600" b="1">
                <a:effectLst>
                  <a:outerShdw blurRad="38100" dist="38100" dir="2700000" algn="tl">
                    <a:srgbClr val="000000"/>
                  </a:outerShdw>
                </a:effectLst>
              </a:rPr>
              <a:t>Διαστάσεις αγωγών και σωλήνων</a:t>
            </a:r>
            <a:br>
              <a:rPr lang="el-GR" altLang="el-GR" sz="3600" b="1">
                <a:effectLst>
                  <a:outerShdw blurRad="38100" dist="38100" dir="2700000" algn="tl">
                    <a:srgbClr val="000000"/>
                  </a:outerShdw>
                </a:effectLst>
              </a:rPr>
            </a:br>
            <a:endParaRPr lang="el-GR" altLang="el-GR" sz="3600" b="1">
              <a:effectLst>
                <a:outerShdw blurRad="38100" dist="38100" dir="2700000" algn="tl">
                  <a:srgbClr val="000000"/>
                </a:outerShdw>
              </a:effectLst>
            </a:endParaRPr>
          </a:p>
        </p:txBody>
      </p:sp>
      <p:pic>
        <p:nvPicPr>
          <p:cNvPr id="15363" name="Picture 4" descr="mso203A9"/>
          <p:cNvPicPr>
            <a:picLocks noChangeAspect="1" noChangeArrowheads="1"/>
          </p:cNvPicPr>
          <p:nvPr/>
        </p:nvPicPr>
        <p:blipFill>
          <a:blip r:embed="rId2">
            <a:extLst>
              <a:ext uri="{28A0092B-C50C-407E-A947-70E740481C1C}">
                <a14:useLocalDpi xmlns:a14="http://schemas.microsoft.com/office/drawing/2010/main" val="0"/>
              </a:ext>
            </a:extLst>
          </a:blip>
          <a:srcRect t="5492"/>
          <a:stretch>
            <a:fillRect/>
          </a:stretch>
        </p:blipFill>
        <p:spPr bwMode="auto">
          <a:xfrm>
            <a:off x="323850" y="1277938"/>
            <a:ext cx="8569325" cy="539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066800" y="304800"/>
            <a:ext cx="7772400" cy="891952"/>
          </a:xfrm>
        </p:spPr>
        <p:txBody>
          <a:bodyPr/>
          <a:lstStyle/>
          <a:p>
            <a:pPr eaLnBrk="1" hangingPunct="1"/>
            <a:r>
              <a:rPr lang="el-GR" altLang="el-GR" sz="4000" dirty="0"/>
              <a:t>Πτώση πίεσης λόγω τριβών</a:t>
            </a:r>
          </a:p>
        </p:txBody>
      </p:sp>
      <p:sp>
        <p:nvSpPr>
          <p:cNvPr id="16387" name="Rectangle 3"/>
          <p:cNvSpPr>
            <a:spLocks noGrp="1" noChangeArrowheads="1"/>
          </p:cNvSpPr>
          <p:nvPr>
            <p:ph type="body" idx="1"/>
          </p:nvPr>
        </p:nvSpPr>
        <p:spPr>
          <a:xfrm>
            <a:off x="1066800" y="1676400"/>
            <a:ext cx="7772400" cy="4992688"/>
          </a:xfrm>
        </p:spPr>
        <p:txBody>
          <a:bodyPr/>
          <a:lstStyle/>
          <a:p>
            <a:pPr eaLnBrk="1" hangingPunct="1">
              <a:lnSpc>
                <a:spcPct val="90000"/>
              </a:lnSpc>
            </a:pPr>
            <a:r>
              <a:rPr lang="el-GR" altLang="el-GR" sz="2800"/>
              <a:t>Είναι προφανές ότι η ροή μέσω ενός σωληνοειδούς αγωγού συνοδεύεται από κάποια πτώση πίεσης λόγω των τριβών που αναπτύσσονται.</a:t>
            </a:r>
          </a:p>
          <a:p>
            <a:pPr eaLnBrk="1" hangingPunct="1">
              <a:lnSpc>
                <a:spcPct val="90000"/>
              </a:lnSpc>
            </a:pPr>
            <a:r>
              <a:rPr lang="el-GR" altLang="el-GR" sz="2800"/>
              <a:t>Η πτώση της πίεσης ισοδυναμεί με την δύναμη που πρέπει να εφαρμοσθεί στο ρευστό για να υπερνικήσει τις τριβές (αντίσταση τριβής στην ροή).</a:t>
            </a:r>
          </a:p>
          <a:p>
            <a:pPr eaLnBrk="1" hangingPunct="1">
              <a:lnSpc>
                <a:spcPct val="90000"/>
              </a:lnSpc>
            </a:pPr>
            <a:r>
              <a:rPr lang="el-GR" altLang="el-GR" sz="2800"/>
              <a:t>Έτσι, θα ήταν χρήσιμη μια έκφραση της πτώσης της πίεσης σαν συνάρτηση των χαρακτηριστικών του ρευστού αλλά και αυτών του αγωγού.</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D166B945-14CB-40B4-853C-5E5D0E9834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510" y="949224"/>
            <a:ext cx="8816980" cy="4959551"/>
          </a:xfrm>
          <a:prstGeom prst="rect">
            <a:avLst/>
          </a:prstGeom>
        </p:spPr>
      </p:pic>
    </p:spTree>
    <p:extLst>
      <p:ext uri="{BB962C8B-B14F-4D97-AF65-F5344CB8AC3E}">
        <p14:creationId xmlns:p14="http://schemas.microsoft.com/office/powerpoint/2010/main" val="7312577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p:txBody>
          <a:bodyPr/>
          <a:lstStyle/>
          <a:p>
            <a:pPr eaLnBrk="1" hangingPunct="1">
              <a:defRPr/>
            </a:pPr>
            <a:r>
              <a:rPr lang="el-GR" altLang="el-GR" sz="4000" b="1" dirty="0">
                <a:effectLst>
                  <a:outerShdw blurRad="38100" dist="38100" dir="2700000" algn="tl">
                    <a:srgbClr val="000000"/>
                  </a:outerShdw>
                </a:effectLst>
              </a:rPr>
              <a:t>Τριβές ροής Νευτώνειων ρευστών</a:t>
            </a:r>
          </a:p>
        </p:txBody>
      </p:sp>
      <p:sp>
        <p:nvSpPr>
          <p:cNvPr id="17411" name="Rectangle 3"/>
          <p:cNvSpPr>
            <a:spLocks noGrp="1" noChangeArrowheads="1"/>
          </p:cNvSpPr>
          <p:nvPr>
            <p:ph type="body" idx="1"/>
          </p:nvPr>
        </p:nvSpPr>
        <p:spPr>
          <a:xfrm>
            <a:off x="457200" y="1600200"/>
            <a:ext cx="8229600" cy="5068888"/>
          </a:xfrm>
        </p:spPr>
        <p:txBody>
          <a:bodyPr/>
          <a:lstStyle/>
          <a:p>
            <a:pPr eaLnBrk="1" hangingPunct="1"/>
            <a:r>
              <a:rPr lang="el-GR" altLang="el-GR" dirty="0"/>
              <a:t>Γενικά, το μέτρο των δυνάμεων των τριβών δίνεται από τον τύπο: </a:t>
            </a:r>
          </a:p>
          <a:p>
            <a:pPr eaLnBrk="1" hangingPunct="1">
              <a:buFont typeface="Wingdings" pitchFamily="2" charset="2"/>
              <a:buNone/>
            </a:pPr>
            <a:r>
              <a:rPr lang="el-GR" altLang="el-GR" dirty="0"/>
              <a:t>		</a:t>
            </a:r>
            <a:r>
              <a:rPr lang="en-US" altLang="el-GR" dirty="0"/>
              <a:t>F=</a:t>
            </a:r>
            <a:r>
              <a:rPr lang="el-GR" altLang="el-GR" dirty="0"/>
              <a:t>ρ</a:t>
            </a:r>
            <a:r>
              <a:rPr lang="en-US" altLang="el-GR" dirty="0">
                <a:cs typeface="Arial" charset="0"/>
              </a:rPr>
              <a:t>·</a:t>
            </a:r>
            <a:r>
              <a:rPr lang="en-US" altLang="el-GR" dirty="0"/>
              <a:t>A</a:t>
            </a:r>
            <a:r>
              <a:rPr lang="en-US" altLang="el-GR" dirty="0">
                <a:cs typeface="Arial" charset="0"/>
              </a:rPr>
              <a:t>·</a:t>
            </a:r>
            <a:r>
              <a:rPr lang="en-US" altLang="el-GR" dirty="0"/>
              <a:t> K</a:t>
            </a:r>
            <a:r>
              <a:rPr lang="el-GR" altLang="el-GR" baseline="-25000" dirty="0"/>
              <a:t>Ε</a:t>
            </a:r>
            <a:r>
              <a:rPr lang="el-GR" altLang="el-GR" dirty="0"/>
              <a:t> </a:t>
            </a:r>
            <a:r>
              <a:rPr lang="en-US" altLang="el-GR" dirty="0">
                <a:cs typeface="Arial" charset="0"/>
              </a:rPr>
              <a:t>·f</a:t>
            </a:r>
            <a:endParaRPr lang="el-GR" altLang="el-GR" dirty="0"/>
          </a:p>
          <a:p>
            <a:pPr eaLnBrk="1" hangingPunct="1">
              <a:buFont typeface="Wingdings" pitchFamily="2" charset="2"/>
              <a:buNone/>
            </a:pPr>
            <a:r>
              <a:rPr lang="el-GR" altLang="el-GR" dirty="0"/>
              <a:t>	όπου (ρ) η πυκνότητα του ρευστού</a:t>
            </a:r>
            <a:r>
              <a:rPr lang="en-US" altLang="el-GR" dirty="0"/>
              <a:t>,</a:t>
            </a:r>
            <a:r>
              <a:rPr lang="el-GR" altLang="el-GR" dirty="0"/>
              <a:t> (</a:t>
            </a:r>
            <a:r>
              <a:rPr lang="en-US" altLang="el-GR" dirty="0"/>
              <a:t>A</a:t>
            </a:r>
            <a:r>
              <a:rPr lang="el-GR" altLang="el-GR" dirty="0"/>
              <a:t>)</a:t>
            </a:r>
            <a:r>
              <a:rPr lang="en-US" altLang="el-GR" dirty="0"/>
              <a:t> </a:t>
            </a:r>
            <a:r>
              <a:rPr lang="el-GR" altLang="el-GR" dirty="0"/>
              <a:t>η επιφάνεια που αναπτύσσονται οι τριβές, (Κ</a:t>
            </a:r>
            <a:r>
              <a:rPr lang="el-GR" altLang="el-GR" baseline="-25000" dirty="0"/>
              <a:t>Ε</a:t>
            </a:r>
            <a:r>
              <a:rPr lang="el-GR" altLang="el-GR" dirty="0"/>
              <a:t>) η κινητική ενέργεια</a:t>
            </a:r>
            <a:r>
              <a:rPr lang="en-US" altLang="el-GR" dirty="0"/>
              <a:t> </a:t>
            </a:r>
            <a:r>
              <a:rPr lang="el-GR" altLang="el-GR" dirty="0"/>
              <a:t>και (</a:t>
            </a:r>
            <a:r>
              <a:rPr lang="en-US" altLang="el-GR" dirty="0"/>
              <a:t>f</a:t>
            </a:r>
            <a:r>
              <a:rPr lang="el-GR" altLang="el-GR" dirty="0"/>
              <a:t>) ο συντελεστής τριβών.  </a:t>
            </a:r>
            <a:endParaRPr lang="el-GR" altLang="el-GR" baseline="-250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Grp="1" noChangeArrowheads="1"/>
          </p:cNvSpPr>
          <p:nvPr>
            <p:ph type="body" idx="1"/>
          </p:nvPr>
        </p:nvSpPr>
        <p:spPr>
          <a:xfrm>
            <a:off x="468313" y="1628775"/>
            <a:ext cx="8424862" cy="5040313"/>
          </a:xfrm>
        </p:spPr>
        <p:txBody>
          <a:bodyPr/>
          <a:lstStyle/>
          <a:p>
            <a:pPr eaLnBrk="1" hangingPunct="1">
              <a:lnSpc>
                <a:spcPct val="80000"/>
              </a:lnSpc>
            </a:pPr>
            <a:r>
              <a:rPr lang="el-GR" altLang="el-GR" sz="2100" dirty="0"/>
              <a:t>Από την εξίσωση του </a:t>
            </a:r>
            <a:r>
              <a:rPr lang="en-US" altLang="el-GR" sz="2100" dirty="0" err="1"/>
              <a:t>Poiseuille</a:t>
            </a:r>
            <a:r>
              <a:rPr lang="el-GR" altLang="el-GR" sz="2100" dirty="0"/>
              <a:t> (για νευτώνεια ρευστά και ποτάμια ροή):</a:t>
            </a:r>
            <a:endParaRPr lang="en-US" altLang="el-GR" sz="2100" dirty="0"/>
          </a:p>
          <a:p>
            <a:pPr eaLnBrk="1" hangingPunct="1">
              <a:lnSpc>
                <a:spcPct val="80000"/>
              </a:lnSpc>
              <a:buFont typeface="Wingdings" pitchFamily="2" charset="2"/>
              <a:buNone/>
            </a:pPr>
            <a:r>
              <a:rPr lang="en-US" altLang="el-GR" sz="2100" dirty="0"/>
              <a:t> </a:t>
            </a:r>
            <a:endParaRPr lang="el-GR" altLang="el-GR" sz="2100" dirty="0"/>
          </a:p>
          <a:p>
            <a:pPr eaLnBrk="1" hangingPunct="1">
              <a:lnSpc>
                <a:spcPct val="80000"/>
              </a:lnSpc>
              <a:buFont typeface="Wingdings" pitchFamily="2" charset="2"/>
              <a:buNone/>
            </a:pPr>
            <a:r>
              <a:rPr lang="el-GR" altLang="el-GR" sz="2100" dirty="0"/>
              <a:t>	ΔΡ/</a:t>
            </a:r>
            <a:r>
              <a:rPr lang="en-US" altLang="el-GR" sz="2100" dirty="0"/>
              <a:t>L =</a:t>
            </a:r>
            <a:r>
              <a:rPr lang="el-GR" altLang="el-GR" sz="2100" dirty="0"/>
              <a:t> 32</a:t>
            </a:r>
            <a:r>
              <a:rPr lang="en-US" altLang="el-GR" sz="2100" dirty="0">
                <a:cs typeface="Arial" charset="0"/>
              </a:rPr>
              <a:t>·</a:t>
            </a:r>
            <a:r>
              <a:rPr lang="en-US" altLang="el-GR" sz="2100" dirty="0"/>
              <a:t>v</a:t>
            </a:r>
            <a:r>
              <a:rPr lang="en-US" altLang="el-GR" sz="2100" dirty="0">
                <a:cs typeface="Arial" charset="0"/>
              </a:rPr>
              <a:t>·</a:t>
            </a:r>
            <a:r>
              <a:rPr lang="el-GR" altLang="el-GR" sz="2100" dirty="0"/>
              <a:t>μ/</a:t>
            </a:r>
            <a:r>
              <a:rPr lang="en-US" altLang="el-GR" sz="2100" dirty="0"/>
              <a:t>D</a:t>
            </a:r>
            <a:r>
              <a:rPr lang="en-US" altLang="el-GR" sz="2100" baseline="30000" dirty="0"/>
              <a:t>2 </a:t>
            </a:r>
            <a:r>
              <a:rPr lang="el-GR" altLang="el-GR" sz="2100" baseline="30000" dirty="0"/>
              <a:t> </a:t>
            </a:r>
            <a:r>
              <a:rPr lang="el-GR" altLang="el-GR" sz="2100" dirty="0"/>
              <a:t>ή με χρήση του αριθμού </a:t>
            </a:r>
            <a:r>
              <a:rPr lang="en-US" altLang="el-GR" sz="2100" dirty="0"/>
              <a:t>Re</a:t>
            </a:r>
            <a:r>
              <a:rPr lang="el-GR" altLang="el-GR" sz="2100" dirty="0"/>
              <a:t>:</a:t>
            </a:r>
            <a:endParaRPr lang="en-US" altLang="el-GR" sz="2100" dirty="0"/>
          </a:p>
          <a:p>
            <a:pPr eaLnBrk="1" hangingPunct="1">
              <a:lnSpc>
                <a:spcPct val="80000"/>
              </a:lnSpc>
              <a:buFont typeface="Wingdings" pitchFamily="2" charset="2"/>
              <a:buNone/>
            </a:pPr>
            <a:r>
              <a:rPr lang="el-GR" altLang="el-GR" sz="2100" dirty="0"/>
              <a:t> </a:t>
            </a:r>
          </a:p>
          <a:p>
            <a:pPr eaLnBrk="1" hangingPunct="1">
              <a:lnSpc>
                <a:spcPct val="80000"/>
              </a:lnSpc>
              <a:buFont typeface="Wingdings" pitchFamily="2" charset="2"/>
              <a:buNone/>
            </a:pPr>
            <a:r>
              <a:rPr lang="el-GR" altLang="el-GR" sz="2100" dirty="0"/>
              <a:t>	ΔΡ/</a:t>
            </a:r>
            <a:r>
              <a:rPr lang="en-US" altLang="el-GR" sz="2100" dirty="0"/>
              <a:t>L = </a:t>
            </a:r>
            <a:r>
              <a:rPr lang="el-GR" altLang="el-GR" sz="2100" dirty="0"/>
              <a:t>2</a:t>
            </a:r>
            <a:r>
              <a:rPr lang="en-US" altLang="el-GR" sz="2100" dirty="0">
                <a:cs typeface="Arial" charset="0"/>
              </a:rPr>
              <a:t>·</a:t>
            </a:r>
            <a:r>
              <a:rPr lang="el-GR" altLang="el-GR" sz="2100" dirty="0"/>
              <a:t> (16/</a:t>
            </a:r>
            <a:r>
              <a:rPr lang="en-US" altLang="el-GR" sz="2100" dirty="0"/>
              <a:t>Re) </a:t>
            </a:r>
            <a:r>
              <a:rPr lang="en-US" altLang="el-GR" sz="2100" dirty="0">
                <a:cs typeface="Arial" charset="0"/>
              </a:rPr>
              <a:t>·</a:t>
            </a:r>
            <a:r>
              <a:rPr lang="en-US" altLang="el-GR" sz="2100" dirty="0"/>
              <a:t>v</a:t>
            </a:r>
            <a:r>
              <a:rPr lang="en-US" altLang="el-GR" sz="2100" baseline="30000" dirty="0"/>
              <a:t>2</a:t>
            </a:r>
            <a:r>
              <a:rPr lang="en-US" altLang="el-GR" sz="2100" dirty="0">
                <a:cs typeface="Arial" charset="0"/>
              </a:rPr>
              <a:t>·</a:t>
            </a:r>
            <a:r>
              <a:rPr lang="el-GR" altLang="el-GR" sz="2100" dirty="0"/>
              <a:t>ρ/</a:t>
            </a:r>
            <a:r>
              <a:rPr lang="en-US" altLang="el-GR" sz="2100" dirty="0"/>
              <a:t>D</a:t>
            </a:r>
            <a:r>
              <a:rPr lang="el-GR" altLang="el-GR" sz="2100" dirty="0"/>
              <a:t>   ή με τον συντελεστή τριβής: </a:t>
            </a:r>
          </a:p>
          <a:p>
            <a:pPr eaLnBrk="1" hangingPunct="1">
              <a:lnSpc>
                <a:spcPct val="80000"/>
              </a:lnSpc>
              <a:buFont typeface="Wingdings" pitchFamily="2" charset="2"/>
              <a:buNone/>
            </a:pPr>
            <a:r>
              <a:rPr lang="el-GR" altLang="el-GR" sz="2100" dirty="0"/>
              <a:t>	</a:t>
            </a:r>
            <a:endParaRPr lang="en-US" altLang="el-GR" sz="2100" dirty="0"/>
          </a:p>
          <a:p>
            <a:pPr eaLnBrk="1" hangingPunct="1">
              <a:lnSpc>
                <a:spcPct val="80000"/>
              </a:lnSpc>
              <a:buFont typeface="Wingdings" pitchFamily="2" charset="2"/>
              <a:buNone/>
            </a:pPr>
            <a:r>
              <a:rPr lang="en-US" altLang="el-GR" sz="2100" dirty="0"/>
              <a:t>	</a:t>
            </a:r>
            <a:r>
              <a:rPr lang="el-GR" altLang="el-GR" sz="2100" dirty="0"/>
              <a:t>ΔΡ/</a:t>
            </a:r>
            <a:r>
              <a:rPr lang="en-US" altLang="el-GR" sz="2100" dirty="0"/>
              <a:t>L</a:t>
            </a:r>
            <a:r>
              <a:rPr lang="el-GR" altLang="el-GR" sz="2100" dirty="0"/>
              <a:t> </a:t>
            </a:r>
            <a:r>
              <a:rPr lang="en-US" altLang="el-GR" sz="2100" dirty="0"/>
              <a:t>=</a:t>
            </a:r>
            <a:r>
              <a:rPr lang="el-GR" altLang="el-GR" sz="2100" dirty="0"/>
              <a:t> 2</a:t>
            </a:r>
            <a:r>
              <a:rPr lang="en-US" altLang="el-GR" sz="2100" dirty="0">
                <a:cs typeface="Arial" charset="0"/>
              </a:rPr>
              <a:t>·</a:t>
            </a:r>
            <a:r>
              <a:rPr lang="en-US" altLang="el-GR" sz="2100" dirty="0"/>
              <a:t>f</a:t>
            </a:r>
            <a:r>
              <a:rPr lang="en-US" altLang="el-GR" sz="2100" dirty="0">
                <a:cs typeface="Arial" charset="0"/>
              </a:rPr>
              <a:t>·</a:t>
            </a:r>
            <a:r>
              <a:rPr lang="el-GR" altLang="el-GR" sz="2100" dirty="0">
                <a:cs typeface="Arial" charset="0"/>
              </a:rPr>
              <a:t>ρ</a:t>
            </a:r>
            <a:r>
              <a:rPr lang="en-US" altLang="el-GR" sz="2100" dirty="0">
                <a:cs typeface="Arial" charset="0"/>
              </a:rPr>
              <a:t>·</a:t>
            </a:r>
            <a:r>
              <a:rPr lang="en-US" altLang="el-GR" sz="2100" dirty="0"/>
              <a:t>v</a:t>
            </a:r>
            <a:r>
              <a:rPr lang="en-US" altLang="el-GR" sz="2100" baseline="30000" dirty="0"/>
              <a:t>2</a:t>
            </a:r>
            <a:r>
              <a:rPr lang="en-US" altLang="el-GR" sz="2100" dirty="0"/>
              <a:t>/D</a:t>
            </a:r>
            <a:r>
              <a:rPr lang="el-GR" altLang="el-GR" sz="2100" dirty="0"/>
              <a:t> (γενικός τύπος όπου για ποτάμια ροή </a:t>
            </a:r>
            <a:r>
              <a:rPr lang="en-US" altLang="el-GR" sz="2100" dirty="0"/>
              <a:t>f=16/Re</a:t>
            </a:r>
            <a:r>
              <a:rPr lang="el-GR" altLang="el-GR" sz="2100" dirty="0"/>
              <a:t>)</a:t>
            </a:r>
            <a:endParaRPr lang="en-US" altLang="el-GR" sz="2100" dirty="0"/>
          </a:p>
          <a:p>
            <a:pPr eaLnBrk="1" hangingPunct="1">
              <a:lnSpc>
                <a:spcPct val="80000"/>
              </a:lnSpc>
              <a:buFont typeface="Wingdings" pitchFamily="2" charset="2"/>
              <a:buNone/>
            </a:pPr>
            <a:r>
              <a:rPr lang="en-US" altLang="el-GR" sz="2100" dirty="0"/>
              <a:t>	</a:t>
            </a:r>
          </a:p>
          <a:p>
            <a:pPr eaLnBrk="1" hangingPunct="1">
              <a:lnSpc>
                <a:spcPct val="80000"/>
              </a:lnSpc>
              <a:buFont typeface="Wingdings" pitchFamily="2" charset="2"/>
              <a:buNone/>
            </a:pPr>
            <a:r>
              <a:rPr lang="en-US" altLang="el-GR" sz="2100" dirty="0"/>
              <a:t>	(Re: </a:t>
            </a:r>
            <a:r>
              <a:rPr lang="el-GR" altLang="el-GR" sz="2100" dirty="0"/>
              <a:t>αριθμός </a:t>
            </a:r>
            <a:r>
              <a:rPr lang="en-US" altLang="el-GR" sz="2100" dirty="0"/>
              <a:t>Re, v: </a:t>
            </a:r>
            <a:r>
              <a:rPr lang="el-GR" altLang="el-GR" sz="2100" dirty="0"/>
              <a:t>ταχύτητα, μ: ιξώδες, </a:t>
            </a:r>
            <a:r>
              <a:rPr lang="en-US" altLang="el-GR" sz="2100" dirty="0"/>
              <a:t>D:</a:t>
            </a:r>
            <a:r>
              <a:rPr lang="el-GR" altLang="el-GR" sz="2100" dirty="0"/>
              <a:t> διάμετρος, ρ: πυκνότητα</a:t>
            </a:r>
            <a:r>
              <a:rPr lang="en-US" altLang="el-GR" sz="2100" dirty="0"/>
              <a:t>, f: </a:t>
            </a:r>
            <a:r>
              <a:rPr lang="el-GR" altLang="el-GR" sz="2100" dirty="0"/>
              <a:t>συντελεστής τριβής)</a:t>
            </a:r>
          </a:p>
          <a:p>
            <a:pPr eaLnBrk="1" hangingPunct="1">
              <a:lnSpc>
                <a:spcPct val="80000"/>
              </a:lnSpc>
              <a:buFont typeface="Wingdings" pitchFamily="2" charset="2"/>
              <a:buNone/>
            </a:pPr>
            <a:r>
              <a:rPr lang="el-GR" altLang="el-GR" sz="2100" dirty="0"/>
              <a:t>	</a:t>
            </a:r>
            <a:r>
              <a:rPr lang="en-US" altLang="el-GR" sz="2100" dirty="0"/>
              <a:t>O</a:t>
            </a:r>
            <a:r>
              <a:rPr lang="el-GR" altLang="el-GR" sz="2100" dirty="0"/>
              <a:t> συντελεστής τριβής</a:t>
            </a:r>
            <a:r>
              <a:rPr lang="en-US" altLang="el-GR" sz="2100" dirty="0"/>
              <a:t> (f), </a:t>
            </a:r>
            <a:r>
              <a:rPr lang="el-GR" altLang="el-GR" sz="2100" dirty="0"/>
              <a:t>για ποτάμια ή στροβιλώδη ροή, μπορεί να προσδιορισθεί από τα διαγράμματα </a:t>
            </a:r>
            <a:r>
              <a:rPr lang="en-US" altLang="el-GR" sz="2100" dirty="0"/>
              <a:t>Moody </a:t>
            </a:r>
            <a:r>
              <a:rPr lang="el-GR" altLang="el-GR" sz="2100" dirty="0"/>
              <a:t>με βάση τον αριθμό </a:t>
            </a:r>
            <a:r>
              <a:rPr lang="en-US" altLang="el-GR" sz="2100" dirty="0"/>
              <a:t>Re</a:t>
            </a:r>
            <a:r>
              <a:rPr lang="el-GR" altLang="el-GR" sz="2100" dirty="0"/>
              <a:t> και τον συντελεστή αδρότητας, ενώ για λείους αγωγούς όπως αυτούς των βιομηχανιών τροφίμων δίνεται από τις σχέσεις :	</a:t>
            </a:r>
          </a:p>
          <a:p>
            <a:pPr eaLnBrk="1" hangingPunct="1">
              <a:lnSpc>
                <a:spcPct val="80000"/>
              </a:lnSpc>
              <a:buFont typeface="Wingdings" pitchFamily="2" charset="2"/>
              <a:buNone/>
            </a:pPr>
            <a:r>
              <a:rPr lang="el-GR" altLang="el-GR" sz="2100" dirty="0"/>
              <a:t>		10.000 &lt; </a:t>
            </a:r>
            <a:r>
              <a:rPr lang="en-US" altLang="el-GR" sz="2100" dirty="0"/>
              <a:t>Re</a:t>
            </a:r>
            <a:r>
              <a:rPr lang="el-GR" altLang="el-GR" sz="2100" dirty="0"/>
              <a:t> </a:t>
            </a:r>
            <a:r>
              <a:rPr lang="en-US" altLang="el-GR" sz="2100" dirty="0"/>
              <a:t>&lt;</a:t>
            </a:r>
            <a:r>
              <a:rPr lang="el-GR" altLang="el-GR" sz="2100" dirty="0"/>
              <a:t> 1.000.000 : </a:t>
            </a:r>
            <a:r>
              <a:rPr lang="en-US" altLang="el-GR" sz="2100" dirty="0"/>
              <a:t>f = 0,048∙Re</a:t>
            </a:r>
            <a:r>
              <a:rPr lang="en-US" altLang="el-GR" sz="2100" baseline="30000" dirty="0"/>
              <a:t>-0,20     </a:t>
            </a:r>
            <a:r>
              <a:rPr lang="en-US" altLang="el-GR" sz="2100" dirty="0"/>
              <a:t>(1)</a:t>
            </a:r>
            <a:r>
              <a:rPr lang="en-US" altLang="el-GR" sz="2100" baseline="30000" dirty="0"/>
              <a:t> </a:t>
            </a:r>
            <a:r>
              <a:rPr lang="el-GR" altLang="el-GR" sz="2100" dirty="0"/>
              <a:t> </a:t>
            </a:r>
            <a:r>
              <a:rPr lang="en-US" altLang="el-GR" sz="2100" dirty="0"/>
              <a:t>	</a:t>
            </a:r>
          </a:p>
          <a:p>
            <a:pPr eaLnBrk="1" hangingPunct="1">
              <a:lnSpc>
                <a:spcPct val="80000"/>
              </a:lnSpc>
              <a:buFont typeface="Wingdings" pitchFamily="2" charset="2"/>
              <a:buNone/>
            </a:pPr>
            <a:r>
              <a:rPr lang="en-US" altLang="el-GR" sz="2100" dirty="0"/>
              <a:t>	</a:t>
            </a:r>
            <a:r>
              <a:rPr lang="el-GR" altLang="el-GR" sz="2100" dirty="0"/>
              <a:t>	3000 </a:t>
            </a:r>
            <a:r>
              <a:rPr lang="el-GR" altLang="el-GR" sz="2100" dirty="0">
                <a:cs typeface="Arial" charset="0"/>
              </a:rPr>
              <a:t>&lt; </a:t>
            </a:r>
            <a:r>
              <a:rPr lang="en-US" altLang="el-GR" sz="2100" dirty="0">
                <a:cs typeface="Arial" charset="0"/>
              </a:rPr>
              <a:t>Re</a:t>
            </a:r>
            <a:r>
              <a:rPr lang="el-GR" altLang="el-GR" sz="2100" dirty="0">
                <a:cs typeface="Arial" charset="0"/>
              </a:rPr>
              <a:t> </a:t>
            </a:r>
            <a:r>
              <a:rPr lang="en-US" altLang="el-GR" sz="2100" dirty="0">
                <a:cs typeface="Arial" charset="0"/>
              </a:rPr>
              <a:t>&lt;</a:t>
            </a:r>
            <a:r>
              <a:rPr lang="el-GR" altLang="el-GR" sz="2100" dirty="0">
                <a:cs typeface="Arial" charset="0"/>
              </a:rPr>
              <a:t> 10.000: </a:t>
            </a:r>
            <a:r>
              <a:rPr lang="en-US" altLang="el-GR" sz="2100" dirty="0">
                <a:cs typeface="Arial" charset="0"/>
              </a:rPr>
              <a:t>f = 0,193∙Re</a:t>
            </a:r>
            <a:r>
              <a:rPr lang="en-US" altLang="el-GR" sz="2100" baseline="30000" dirty="0">
                <a:cs typeface="Arial" charset="0"/>
              </a:rPr>
              <a:t>-0,35                  </a:t>
            </a:r>
            <a:r>
              <a:rPr lang="en-US" altLang="el-GR" sz="2100" dirty="0">
                <a:cs typeface="Arial" charset="0"/>
              </a:rPr>
              <a:t>(2)</a:t>
            </a:r>
            <a:endParaRPr lang="el-GR" altLang="el-GR" sz="2100" baseline="30000" dirty="0">
              <a:cs typeface="Arial" charset="0"/>
            </a:endParaRPr>
          </a:p>
        </p:txBody>
      </p:sp>
      <p:sp>
        <p:nvSpPr>
          <p:cNvPr id="18435" name="Rectangle 4"/>
          <p:cNvSpPr>
            <a:spLocks noGrp="1" noChangeArrowheads="1"/>
          </p:cNvSpPr>
          <p:nvPr>
            <p:ph type="title"/>
          </p:nvPr>
        </p:nvSpPr>
        <p:spPr/>
        <p:txBody>
          <a:bodyPr/>
          <a:lstStyle/>
          <a:p>
            <a:pPr eaLnBrk="1" hangingPunct="1"/>
            <a:r>
              <a:rPr lang="el-GR" altLang="el-GR" sz="4000"/>
              <a:t>Πτώση πίεσης ανά μονάδα μήκους αγωγού:</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p:txBody>
          <a:bodyPr/>
          <a:lstStyle/>
          <a:p>
            <a:pPr eaLnBrk="1" hangingPunct="1">
              <a:defRPr/>
            </a:pPr>
            <a:r>
              <a:rPr lang="el-GR" altLang="el-GR" sz="4000" b="1">
                <a:effectLst>
                  <a:outerShdw blurRad="38100" dist="38100" dir="2700000" algn="tl">
                    <a:srgbClr val="000000"/>
                  </a:outerShdw>
                </a:effectLst>
              </a:rPr>
              <a:t>Προσδιορισμός τριβής</a:t>
            </a:r>
            <a:r>
              <a:rPr lang="en-US" altLang="el-GR" sz="4000" b="1">
                <a:effectLst>
                  <a:outerShdw blurRad="38100" dist="38100" dir="2700000" algn="tl">
                    <a:srgbClr val="000000"/>
                  </a:outerShdw>
                </a:effectLst>
              </a:rPr>
              <a:t> </a:t>
            </a:r>
            <a:r>
              <a:rPr lang="el-GR" altLang="el-GR" sz="4000" b="1">
                <a:effectLst>
                  <a:outerShdw blurRad="38100" dist="38100" dir="2700000" algn="tl">
                    <a:srgbClr val="000000"/>
                  </a:outerShdw>
                </a:effectLst>
              </a:rPr>
              <a:t>με την χρήση διαγράμματος </a:t>
            </a:r>
            <a:r>
              <a:rPr lang="en-US" altLang="el-GR" sz="4000" b="1">
                <a:effectLst>
                  <a:outerShdw blurRad="38100" dist="38100" dir="2700000" algn="tl">
                    <a:srgbClr val="000000"/>
                  </a:outerShdw>
                </a:effectLst>
              </a:rPr>
              <a:t>Moody</a:t>
            </a:r>
            <a:endParaRPr lang="el-GR" altLang="el-GR" sz="4000" b="1">
              <a:effectLst>
                <a:outerShdw blurRad="38100" dist="38100" dir="2700000" algn="tl">
                  <a:srgbClr val="000000"/>
                </a:outerShdw>
              </a:effectLst>
            </a:endParaRPr>
          </a:p>
        </p:txBody>
      </p:sp>
      <p:sp>
        <p:nvSpPr>
          <p:cNvPr id="19459" name="Rectangle 3"/>
          <p:cNvSpPr>
            <a:spLocks noGrp="1" noChangeArrowheads="1"/>
          </p:cNvSpPr>
          <p:nvPr>
            <p:ph type="body" idx="1"/>
          </p:nvPr>
        </p:nvSpPr>
        <p:spPr/>
        <p:txBody>
          <a:bodyPr/>
          <a:lstStyle/>
          <a:p>
            <a:pPr eaLnBrk="1" hangingPunct="1"/>
            <a:r>
              <a:rPr lang="el-GR" altLang="el-GR" dirty="0"/>
              <a:t>Για τον προσδιορισμό της τριβής αρχικά εκτιμάμε την τιμή του αριθμού </a:t>
            </a:r>
            <a:r>
              <a:rPr lang="en-US" altLang="el-GR" dirty="0"/>
              <a:t>Re</a:t>
            </a:r>
            <a:r>
              <a:rPr lang="el-GR" altLang="el-GR" dirty="0"/>
              <a:t>. Στην συνέχεια από την τιμή της ισοδύναμης αδρότητας (ε) που δίνεται από τους πίνακες, εκτιμάμε την σχετική αδρότητα (ε/</a:t>
            </a:r>
            <a:r>
              <a:rPr lang="en-US" altLang="el-GR" dirty="0"/>
              <a:t>D)</a:t>
            </a:r>
            <a:r>
              <a:rPr lang="el-GR" altLang="el-GR" dirty="0"/>
              <a:t>. Με βάση τις δύο αυτές τιμές βρίσκουμε τον συντελεστή τριβής </a:t>
            </a:r>
            <a:r>
              <a:rPr lang="en-US" altLang="el-GR" dirty="0"/>
              <a:t>f </a:t>
            </a:r>
            <a:r>
              <a:rPr lang="el-GR" altLang="el-GR" dirty="0"/>
              <a:t>από το σχετικό διάγραμμα </a:t>
            </a:r>
            <a:r>
              <a:rPr lang="en-US" altLang="el-GR" dirty="0"/>
              <a:t>Moody. </a:t>
            </a:r>
            <a:endParaRPr lang="el-GR" altLang="el-G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p:txBody>
          <a:bodyPr/>
          <a:lstStyle/>
          <a:p>
            <a:pPr eaLnBrk="1" hangingPunct="1">
              <a:defRPr/>
            </a:pPr>
            <a:r>
              <a:rPr lang="el-GR" altLang="el-GR" sz="4000" b="1">
                <a:effectLst>
                  <a:outerShdw blurRad="38100" dist="38100" dir="2700000" algn="tl">
                    <a:srgbClr val="000000"/>
                  </a:outerShdw>
                </a:effectLst>
              </a:rPr>
              <a:t>Διάγραμμα </a:t>
            </a:r>
            <a:r>
              <a:rPr lang="en-US" altLang="el-GR" sz="4000" b="1">
                <a:effectLst>
                  <a:outerShdw blurRad="38100" dist="38100" dir="2700000" algn="tl">
                    <a:srgbClr val="000000"/>
                  </a:outerShdw>
                </a:effectLst>
              </a:rPr>
              <a:t>Moody</a:t>
            </a:r>
            <a:br>
              <a:rPr lang="el-GR" altLang="el-GR" sz="4000" b="1">
                <a:effectLst>
                  <a:outerShdw blurRad="38100" dist="38100" dir="2700000" algn="tl">
                    <a:srgbClr val="000000"/>
                  </a:outerShdw>
                </a:effectLst>
              </a:rPr>
            </a:br>
            <a:endParaRPr lang="el-GR" altLang="el-GR" sz="4000" b="1">
              <a:effectLst>
                <a:outerShdw blurRad="38100" dist="38100" dir="2700000" algn="tl">
                  <a:srgbClr val="000000"/>
                </a:outerShdw>
              </a:effectLst>
            </a:endParaRPr>
          </a:p>
        </p:txBody>
      </p:sp>
      <p:pic>
        <p:nvPicPr>
          <p:cNvPr id="20483" name="Picture 4" descr="msoF3288"/>
          <p:cNvPicPr>
            <a:picLocks noChangeAspect="1" noChangeArrowheads="1"/>
          </p:cNvPicPr>
          <p:nvPr/>
        </p:nvPicPr>
        <p:blipFill>
          <a:blip r:embed="rId2">
            <a:extLst>
              <a:ext uri="{28A0092B-C50C-407E-A947-70E740481C1C}">
                <a14:useLocalDpi xmlns:a14="http://schemas.microsoft.com/office/drawing/2010/main" val="0"/>
              </a:ext>
            </a:extLst>
          </a:blip>
          <a:srcRect l="1945" r="3976" b="2730"/>
          <a:stretch>
            <a:fillRect/>
          </a:stretch>
        </p:blipFill>
        <p:spPr bwMode="auto">
          <a:xfrm>
            <a:off x="71883" y="1268413"/>
            <a:ext cx="8964613" cy="544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094488" y="6247110"/>
            <a:ext cx="504056" cy="461665"/>
          </a:xfrm>
          <a:prstGeom prst="rect">
            <a:avLst/>
          </a:prstGeom>
          <a:noFill/>
        </p:spPr>
        <p:txBody>
          <a:bodyPr wrap="square" rtlCol="0">
            <a:spAutoFit/>
          </a:bodyPr>
          <a:lstStyle/>
          <a:p>
            <a:r>
              <a:rPr lang="en-US" dirty="0">
                <a:solidFill>
                  <a:srgbClr val="C00000"/>
                </a:solidFill>
              </a:rPr>
              <a:t>1</a:t>
            </a:r>
            <a:endParaRPr lang="el-GR" dirty="0">
              <a:solidFill>
                <a:srgbClr val="C00000"/>
              </a:solidFill>
            </a:endParaRPr>
          </a:p>
        </p:txBody>
      </p:sp>
      <p:sp>
        <p:nvSpPr>
          <p:cNvPr id="5" name="TextBox 4"/>
          <p:cNvSpPr txBox="1"/>
          <p:nvPr/>
        </p:nvSpPr>
        <p:spPr>
          <a:xfrm>
            <a:off x="8568061" y="2636912"/>
            <a:ext cx="504056" cy="461665"/>
          </a:xfrm>
          <a:prstGeom prst="rect">
            <a:avLst/>
          </a:prstGeom>
          <a:noFill/>
        </p:spPr>
        <p:txBody>
          <a:bodyPr wrap="square" rtlCol="0">
            <a:spAutoFit/>
          </a:bodyPr>
          <a:lstStyle/>
          <a:p>
            <a:r>
              <a:rPr lang="en-US" dirty="0">
                <a:solidFill>
                  <a:srgbClr val="C00000"/>
                </a:solidFill>
              </a:rPr>
              <a:t>2</a:t>
            </a:r>
            <a:endParaRPr lang="el-GR" dirty="0">
              <a:solidFill>
                <a:srgbClr val="C00000"/>
              </a:solidFill>
            </a:endParaRPr>
          </a:p>
        </p:txBody>
      </p:sp>
      <p:sp>
        <p:nvSpPr>
          <p:cNvPr id="6" name="TextBox 5">
            <a:extLst>
              <a:ext uri="{FF2B5EF4-FFF2-40B4-BE49-F238E27FC236}">
                <a16:creationId xmlns:a16="http://schemas.microsoft.com/office/drawing/2014/main" id="{D997D10E-37B4-4B24-A228-2A62ACA26502}"/>
              </a:ext>
            </a:extLst>
          </p:cNvPr>
          <p:cNvSpPr txBox="1"/>
          <p:nvPr/>
        </p:nvSpPr>
        <p:spPr>
          <a:xfrm>
            <a:off x="0" y="3757761"/>
            <a:ext cx="504056" cy="461665"/>
          </a:xfrm>
          <a:prstGeom prst="rect">
            <a:avLst/>
          </a:prstGeom>
          <a:noFill/>
        </p:spPr>
        <p:txBody>
          <a:bodyPr wrap="square" rtlCol="0">
            <a:spAutoFit/>
          </a:bodyPr>
          <a:lstStyle/>
          <a:p>
            <a:r>
              <a:rPr lang="en-US" dirty="0">
                <a:solidFill>
                  <a:srgbClr val="C00000"/>
                </a:solidFill>
              </a:rPr>
              <a:t>3</a:t>
            </a:r>
            <a:endParaRPr lang="el-GR" dirty="0">
              <a:solidFill>
                <a:srgbClr val="C0000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550670F2-FFAF-4E01-941E-06E9440D3413}"/>
              </a:ext>
            </a:extLst>
          </p:cNvPr>
          <p:cNvPicPr>
            <a:picLocks noChangeAspect="1"/>
          </p:cNvPicPr>
          <p:nvPr/>
        </p:nvPicPr>
        <p:blipFill>
          <a:blip r:embed="rId2"/>
          <a:stretch>
            <a:fillRect/>
          </a:stretch>
        </p:blipFill>
        <p:spPr>
          <a:xfrm>
            <a:off x="611560" y="274544"/>
            <a:ext cx="7848872" cy="6251558"/>
          </a:xfrm>
          <a:prstGeom prst="rect">
            <a:avLst/>
          </a:prstGeom>
        </p:spPr>
      </p:pic>
    </p:spTree>
    <p:extLst>
      <p:ext uri="{BB962C8B-B14F-4D97-AF65-F5344CB8AC3E}">
        <p14:creationId xmlns:p14="http://schemas.microsoft.com/office/powerpoint/2010/main" val="41971607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D6F0101C-AF52-4F3C-A2F4-209214B0B1F2}"/>
              </a:ext>
            </a:extLst>
          </p:cNvPr>
          <p:cNvPicPr>
            <a:picLocks noChangeAspect="1"/>
          </p:cNvPicPr>
          <p:nvPr/>
        </p:nvPicPr>
        <p:blipFill>
          <a:blip r:embed="rId2"/>
          <a:stretch>
            <a:fillRect/>
          </a:stretch>
        </p:blipFill>
        <p:spPr>
          <a:xfrm>
            <a:off x="309643" y="260648"/>
            <a:ext cx="8582837" cy="6379909"/>
          </a:xfrm>
          <a:prstGeom prst="rect">
            <a:avLst/>
          </a:prstGeom>
        </p:spPr>
      </p:pic>
      <p:sp>
        <p:nvSpPr>
          <p:cNvPr id="3" name="Οβάλ 2">
            <a:extLst>
              <a:ext uri="{FF2B5EF4-FFF2-40B4-BE49-F238E27FC236}">
                <a16:creationId xmlns:a16="http://schemas.microsoft.com/office/drawing/2014/main" id="{5CBC5CC5-8745-71AF-4885-E750ECDFA9E1}"/>
              </a:ext>
            </a:extLst>
          </p:cNvPr>
          <p:cNvSpPr/>
          <p:nvPr/>
        </p:nvSpPr>
        <p:spPr bwMode="auto">
          <a:xfrm>
            <a:off x="7308304" y="980728"/>
            <a:ext cx="1224136" cy="648072"/>
          </a:xfrm>
          <a:prstGeom prst="ellipse">
            <a:avLst/>
          </a:prstGeom>
          <a:noFill/>
          <a:ln w="9525"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l-GR" sz="2400" b="0" i="0" u="none" strike="noStrike" cap="none" normalizeH="0" baseline="0">
              <a:ln>
                <a:noFill/>
              </a:ln>
              <a:solidFill>
                <a:schemeClr val="tx1"/>
              </a:solidFill>
              <a:effectLst/>
              <a:latin typeface="Arial Narrow" pitchFamily="34" charset="0"/>
            </a:endParaRPr>
          </a:p>
        </p:txBody>
      </p:sp>
      <p:sp>
        <p:nvSpPr>
          <p:cNvPr id="5" name="Οβάλ 4">
            <a:extLst>
              <a:ext uri="{FF2B5EF4-FFF2-40B4-BE49-F238E27FC236}">
                <a16:creationId xmlns:a16="http://schemas.microsoft.com/office/drawing/2014/main" id="{38D2E02B-72BA-49AF-8176-252A645807CA}"/>
              </a:ext>
            </a:extLst>
          </p:cNvPr>
          <p:cNvSpPr/>
          <p:nvPr/>
        </p:nvSpPr>
        <p:spPr bwMode="auto">
          <a:xfrm>
            <a:off x="4139952" y="1131801"/>
            <a:ext cx="1656184" cy="648072"/>
          </a:xfrm>
          <a:prstGeom prst="ellipse">
            <a:avLst/>
          </a:prstGeom>
          <a:noFill/>
          <a:ln w="9525"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l-GR" sz="2400" b="0" i="0" u="none" strike="noStrike" cap="none" normalizeH="0" baseline="0">
              <a:ln>
                <a:noFill/>
              </a:ln>
              <a:solidFill>
                <a:schemeClr val="tx1"/>
              </a:solidFill>
              <a:effectLst/>
              <a:latin typeface="Arial Narrow" pitchFamily="34" charset="0"/>
            </a:endParaRPr>
          </a:p>
        </p:txBody>
      </p:sp>
      <p:sp>
        <p:nvSpPr>
          <p:cNvPr id="4" name="Οβάλ 3">
            <a:extLst>
              <a:ext uri="{FF2B5EF4-FFF2-40B4-BE49-F238E27FC236}">
                <a16:creationId xmlns:a16="http://schemas.microsoft.com/office/drawing/2014/main" id="{31B7EA7A-8C49-5212-6142-62DBB9E44B87}"/>
              </a:ext>
            </a:extLst>
          </p:cNvPr>
          <p:cNvSpPr/>
          <p:nvPr/>
        </p:nvSpPr>
        <p:spPr bwMode="auto">
          <a:xfrm>
            <a:off x="3068216" y="2717304"/>
            <a:ext cx="1656184" cy="648072"/>
          </a:xfrm>
          <a:prstGeom prst="ellipse">
            <a:avLst/>
          </a:prstGeom>
          <a:noFill/>
          <a:ln w="9525"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l-GR" sz="2400" b="0" i="0" u="none" strike="noStrike" cap="none" normalizeH="0" baseline="0">
              <a:ln>
                <a:noFill/>
              </a:ln>
              <a:solidFill>
                <a:schemeClr val="tx1"/>
              </a:solidFill>
              <a:effectLst/>
              <a:latin typeface="Arial Narrow" pitchFamily="34" charset="0"/>
            </a:endParaRPr>
          </a:p>
        </p:txBody>
      </p:sp>
    </p:spTree>
    <p:extLst>
      <p:ext uri="{BB962C8B-B14F-4D97-AF65-F5344CB8AC3E}">
        <p14:creationId xmlns:p14="http://schemas.microsoft.com/office/powerpoint/2010/main" val="17815806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p:txBody>
          <a:bodyPr/>
          <a:lstStyle/>
          <a:p>
            <a:pPr eaLnBrk="1" hangingPunct="1">
              <a:defRPr/>
            </a:pPr>
            <a:r>
              <a:rPr lang="el-GR" altLang="el-GR" b="1" dirty="0">
                <a:effectLst>
                  <a:outerShdw blurRad="38100" dist="38100" dir="2700000" algn="tl">
                    <a:srgbClr val="000000"/>
                  </a:outerShdw>
                </a:effectLst>
              </a:rPr>
              <a:t>Παράδειγμα</a:t>
            </a:r>
            <a:r>
              <a:rPr lang="en-US" altLang="el-GR" b="1" dirty="0">
                <a:effectLst>
                  <a:outerShdw blurRad="38100" dist="38100" dir="2700000" algn="tl">
                    <a:srgbClr val="000000"/>
                  </a:outerShdw>
                </a:effectLst>
              </a:rPr>
              <a:t> </a:t>
            </a:r>
            <a:endParaRPr lang="el-GR" altLang="el-GR" b="1" dirty="0">
              <a:effectLst>
                <a:outerShdw blurRad="38100" dist="38100" dir="2700000" algn="tl">
                  <a:srgbClr val="000000"/>
                </a:outerShdw>
              </a:effectLst>
            </a:endParaRPr>
          </a:p>
        </p:txBody>
      </p:sp>
      <p:sp>
        <p:nvSpPr>
          <p:cNvPr id="21507" name="Rectangle 3"/>
          <p:cNvSpPr>
            <a:spLocks noGrp="1" noChangeArrowheads="1"/>
          </p:cNvSpPr>
          <p:nvPr>
            <p:ph type="body" idx="1"/>
          </p:nvPr>
        </p:nvSpPr>
        <p:spPr/>
        <p:txBody>
          <a:bodyPr/>
          <a:lstStyle/>
          <a:p>
            <a:pPr eaLnBrk="1" hangingPunct="1"/>
            <a:r>
              <a:rPr lang="el-GR" altLang="el-GR" sz="2800" dirty="0"/>
              <a:t>Ποιος ο τύπος της ροής και τι πίεση πρέπει να αναπτυχθεί στην έξοδο μιας αντλίας που δίνει 100</a:t>
            </a:r>
            <a:r>
              <a:rPr lang="en-US" altLang="el-GR" sz="2800" dirty="0"/>
              <a:t> l/min</a:t>
            </a:r>
            <a:r>
              <a:rPr lang="el-GR" altLang="el-GR" sz="2800" dirty="0"/>
              <a:t> ρευστού με ειδικό βάρος 1,02 και ιξώδες </a:t>
            </a:r>
            <a:r>
              <a:rPr lang="en-US" altLang="el-GR" sz="2800" dirty="0"/>
              <a:t>0,</a:t>
            </a:r>
            <a:r>
              <a:rPr lang="el-GR" altLang="el-GR" sz="2800" dirty="0"/>
              <a:t>1 </a:t>
            </a:r>
            <a:r>
              <a:rPr lang="en-US" altLang="el-GR" sz="2800" dirty="0"/>
              <a:t>Kg/</a:t>
            </a:r>
            <a:r>
              <a:rPr lang="en-US" altLang="el-GR" sz="2800" dirty="0" err="1"/>
              <a:t>m·s</a:t>
            </a:r>
            <a:r>
              <a:rPr lang="el-GR" altLang="el-GR" sz="2800" dirty="0"/>
              <a:t>. Το ρευστό πρέπει να κινείται μέσα σε ανοξείδωτο σωλήνα (υγιεινής κλάσης) 1,5 </a:t>
            </a:r>
            <a:r>
              <a:rPr lang="en-US" altLang="el-GR" sz="2800" dirty="0"/>
              <a:t>in</a:t>
            </a:r>
            <a:r>
              <a:rPr lang="el-GR" altLang="el-GR" sz="2800" dirty="0"/>
              <a:t> (ονομαστικό μέγεθος), μήκους 50 </a:t>
            </a:r>
            <a:r>
              <a:rPr lang="en-US" altLang="el-GR" sz="2800" dirty="0"/>
              <a:t>m. </a:t>
            </a:r>
            <a:r>
              <a:rPr lang="el-GR" altLang="el-GR" sz="2800" dirty="0"/>
              <a:t>Ο σωλήνας είναι ευθύς και οριζόντιος και το άνοιγμα κένωσής του βρίσκεται σε ατμοσφαιρική πίεση.</a:t>
            </a:r>
            <a:r>
              <a:rPr lang="en-US" altLang="el-GR" sz="2800" dirty="0"/>
              <a:t> </a:t>
            </a:r>
            <a:endParaRPr lang="el-GR" altLang="el-GR" sz="28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Απάντηση</a:t>
            </a:r>
          </a:p>
        </p:txBody>
      </p:sp>
      <p:sp>
        <p:nvSpPr>
          <p:cNvPr id="3" name="Θέση περιεχομένου 2"/>
          <p:cNvSpPr>
            <a:spLocks noGrp="1"/>
          </p:cNvSpPr>
          <p:nvPr>
            <p:ph idx="1"/>
          </p:nvPr>
        </p:nvSpPr>
        <p:spPr/>
        <p:txBody>
          <a:bodyPr/>
          <a:lstStyle/>
          <a:p>
            <a:r>
              <a:rPr lang="en-US" sz="2000" dirty="0"/>
              <a:t>D= 0,03561m (</a:t>
            </a:r>
            <a:r>
              <a:rPr lang="el-GR" sz="2000" dirty="0"/>
              <a:t>από πίνακα διαστάσεων αγωγών και σωλήνων)</a:t>
            </a:r>
          </a:p>
          <a:p>
            <a:r>
              <a:rPr lang="el-GR" sz="2000" dirty="0"/>
              <a:t>ρ=1,02</a:t>
            </a:r>
            <a:r>
              <a:rPr lang="en-US" sz="2000" dirty="0"/>
              <a:t>x1000 kg/m</a:t>
            </a:r>
            <a:r>
              <a:rPr lang="en-US" sz="2000" baseline="30000" dirty="0"/>
              <a:t>3</a:t>
            </a:r>
            <a:r>
              <a:rPr lang="en-US" sz="2000" dirty="0"/>
              <a:t>= 1020 kg/m</a:t>
            </a:r>
            <a:r>
              <a:rPr lang="en-US" sz="2000" baseline="30000" dirty="0"/>
              <a:t>3</a:t>
            </a:r>
          </a:p>
          <a:p>
            <a:r>
              <a:rPr lang="el-GR" sz="2000" dirty="0"/>
              <a:t>μ=</a:t>
            </a:r>
            <a:r>
              <a:rPr lang="en-US" sz="2000" dirty="0"/>
              <a:t> </a:t>
            </a:r>
            <a:r>
              <a:rPr lang="el-GR" sz="2000" dirty="0"/>
              <a:t>0,1 </a:t>
            </a:r>
            <a:r>
              <a:rPr lang="en-US" sz="2000" dirty="0"/>
              <a:t>Kg/</a:t>
            </a:r>
            <a:r>
              <a:rPr lang="en-US" sz="2000" dirty="0" err="1"/>
              <a:t>m•s</a:t>
            </a:r>
            <a:r>
              <a:rPr lang="en-US" sz="2000" dirty="0"/>
              <a:t> (</a:t>
            </a:r>
            <a:r>
              <a:rPr lang="en-US" sz="2000" dirty="0" err="1"/>
              <a:t>Pa•s</a:t>
            </a:r>
            <a:r>
              <a:rPr lang="en-US" sz="2000" dirty="0"/>
              <a:t>)</a:t>
            </a:r>
            <a:endParaRPr lang="el-GR" sz="2000" dirty="0"/>
          </a:p>
          <a:p>
            <a:r>
              <a:rPr lang="el-GR" sz="2000" dirty="0"/>
              <a:t>Από τον τύπο της ογκομετρικής παροχής ισχύει ότι </a:t>
            </a:r>
            <a:r>
              <a:rPr lang="en-US" sz="2000" dirty="0"/>
              <a:t>q=</a:t>
            </a:r>
            <a:r>
              <a:rPr lang="en-US" sz="2000" dirty="0" err="1"/>
              <a:t>v•A</a:t>
            </a:r>
            <a:r>
              <a:rPr lang="el-GR" sz="2000" dirty="0"/>
              <a:t> ή </a:t>
            </a:r>
            <a:r>
              <a:rPr lang="en-US" sz="2000" dirty="0"/>
              <a:t>v=q/A </a:t>
            </a:r>
            <a:r>
              <a:rPr lang="el-GR" sz="2000" dirty="0"/>
              <a:t>δηλ. οπότε: </a:t>
            </a:r>
          </a:p>
          <a:p>
            <a:pPr marL="0" indent="0">
              <a:buNone/>
            </a:pPr>
            <a:r>
              <a:rPr lang="el-GR" sz="2000" dirty="0"/>
              <a:t>    </a:t>
            </a:r>
            <a:r>
              <a:rPr lang="en-US" sz="2000" dirty="0"/>
              <a:t>q=</a:t>
            </a:r>
            <a:r>
              <a:rPr lang="el-GR" sz="2000" dirty="0"/>
              <a:t>100</a:t>
            </a:r>
            <a:r>
              <a:rPr lang="en-US" sz="2000" dirty="0"/>
              <a:t> l/min = 0,1 m</a:t>
            </a:r>
            <a:r>
              <a:rPr lang="en-US" sz="2000" baseline="30000" dirty="0"/>
              <a:t>3</a:t>
            </a:r>
            <a:r>
              <a:rPr lang="en-US" sz="2000" dirty="0"/>
              <a:t>/min=0,1 m</a:t>
            </a:r>
            <a:r>
              <a:rPr lang="en-US" sz="2000" baseline="30000" dirty="0"/>
              <a:t>3</a:t>
            </a:r>
            <a:r>
              <a:rPr lang="en-US" sz="2000" dirty="0"/>
              <a:t>/60 s = 0,00167m</a:t>
            </a:r>
            <a:r>
              <a:rPr lang="en-US" sz="2000" baseline="30000" dirty="0"/>
              <a:t>3</a:t>
            </a:r>
            <a:r>
              <a:rPr lang="en-US" sz="2000" dirty="0"/>
              <a:t>/s</a:t>
            </a:r>
          </a:p>
          <a:p>
            <a:pPr marL="0" indent="0">
              <a:buNone/>
            </a:pPr>
            <a:r>
              <a:rPr lang="en-US" sz="2000" dirty="0"/>
              <a:t>    A=3,14• (0,03561/2)</a:t>
            </a:r>
            <a:r>
              <a:rPr lang="en-US" sz="2000" baseline="30000" dirty="0"/>
              <a:t>2</a:t>
            </a:r>
            <a:r>
              <a:rPr lang="en-US" sz="2000" dirty="0"/>
              <a:t> = 0,0009954 m</a:t>
            </a:r>
            <a:r>
              <a:rPr lang="en-US" sz="2000" baseline="30000" dirty="0"/>
              <a:t>2</a:t>
            </a:r>
            <a:r>
              <a:rPr lang="en-US" sz="2000" dirty="0"/>
              <a:t> </a:t>
            </a:r>
          </a:p>
          <a:p>
            <a:pPr marL="0" indent="0">
              <a:buNone/>
            </a:pPr>
            <a:r>
              <a:rPr lang="en-US" sz="2000" dirty="0"/>
              <a:t>     v=0,00167/0,0009954 = 1,677 m/s</a:t>
            </a:r>
          </a:p>
          <a:p>
            <a:r>
              <a:rPr lang="en-US" sz="2000" dirty="0"/>
              <a:t>Re =(1020•1,677•0,03561)/0,1 = 609,1 (&lt; 2100) </a:t>
            </a:r>
            <a:r>
              <a:rPr lang="el-GR" sz="2000" dirty="0"/>
              <a:t>δηλ. ποτάμια ροή</a:t>
            </a:r>
          </a:p>
          <a:p>
            <a:r>
              <a:rPr lang="el-GR" altLang="el-GR" sz="2000" dirty="0"/>
              <a:t>ΔΡ</a:t>
            </a:r>
            <a:r>
              <a:rPr lang="en-US" altLang="el-GR" sz="2000" dirty="0"/>
              <a:t> = </a:t>
            </a:r>
            <a:r>
              <a:rPr lang="el-GR" altLang="el-GR" sz="2000" dirty="0"/>
              <a:t>2</a:t>
            </a:r>
            <a:r>
              <a:rPr lang="en-US" altLang="el-GR" sz="2000" dirty="0">
                <a:cs typeface="Arial" charset="0"/>
              </a:rPr>
              <a:t>·</a:t>
            </a:r>
            <a:r>
              <a:rPr lang="el-GR" altLang="el-GR" sz="2000" dirty="0"/>
              <a:t> (16/</a:t>
            </a:r>
            <a:r>
              <a:rPr lang="en-US" altLang="el-GR" sz="2000" dirty="0"/>
              <a:t>Re) </a:t>
            </a:r>
            <a:r>
              <a:rPr lang="en-US" altLang="el-GR" sz="2000" dirty="0">
                <a:cs typeface="Arial" charset="0"/>
              </a:rPr>
              <a:t>·</a:t>
            </a:r>
            <a:r>
              <a:rPr lang="en-US" altLang="el-GR" sz="2000" dirty="0"/>
              <a:t>v</a:t>
            </a:r>
            <a:r>
              <a:rPr lang="en-US" altLang="el-GR" sz="2000" baseline="30000" dirty="0"/>
              <a:t>2</a:t>
            </a:r>
            <a:r>
              <a:rPr lang="en-US" altLang="el-GR" sz="2000" dirty="0">
                <a:cs typeface="Arial" charset="0"/>
              </a:rPr>
              <a:t>·</a:t>
            </a:r>
            <a:r>
              <a:rPr lang="el-GR" altLang="el-GR" sz="2000" dirty="0"/>
              <a:t>ρ</a:t>
            </a:r>
            <a:r>
              <a:rPr lang="en-US" altLang="el-GR" sz="2000" dirty="0">
                <a:cs typeface="Arial" charset="0"/>
              </a:rPr>
              <a:t>·L</a:t>
            </a:r>
            <a:r>
              <a:rPr lang="el-GR" altLang="el-GR" sz="2000" dirty="0"/>
              <a:t>/</a:t>
            </a:r>
            <a:r>
              <a:rPr lang="en-US" altLang="el-GR" sz="2000" dirty="0"/>
              <a:t>D = 211,7 </a:t>
            </a:r>
            <a:r>
              <a:rPr lang="en-US" altLang="el-GR" sz="2000" dirty="0" err="1"/>
              <a:t>kPa</a:t>
            </a:r>
            <a:endParaRPr lang="el-GR" sz="2000" dirty="0"/>
          </a:p>
          <a:p>
            <a:endParaRPr lang="en-US" sz="2000" dirty="0"/>
          </a:p>
          <a:p>
            <a:pPr marL="0" indent="0">
              <a:buNone/>
            </a:pPr>
            <a:endParaRPr lang="en-US" sz="2000" dirty="0"/>
          </a:p>
          <a:p>
            <a:endParaRPr lang="el-GR" sz="2000" dirty="0"/>
          </a:p>
        </p:txBody>
      </p:sp>
    </p:spTree>
    <p:extLst>
      <p:ext uri="{BB962C8B-B14F-4D97-AF65-F5344CB8AC3E}">
        <p14:creationId xmlns:p14="http://schemas.microsoft.com/office/powerpoint/2010/main" val="16863276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p:txBody>
          <a:bodyPr/>
          <a:lstStyle/>
          <a:p>
            <a:pPr eaLnBrk="1" hangingPunct="1">
              <a:defRPr/>
            </a:pPr>
            <a:r>
              <a:rPr lang="el-GR" altLang="el-GR" sz="3600" b="1">
                <a:effectLst>
                  <a:outerShdw blurRad="38100" dist="38100" dir="2700000" algn="tl">
                    <a:srgbClr val="000000"/>
                  </a:outerShdw>
                </a:effectLst>
              </a:rPr>
              <a:t>Τριβές κατά τη ροή Μη Νευτώνειων ρευστών</a:t>
            </a:r>
          </a:p>
        </p:txBody>
      </p:sp>
      <p:sp>
        <p:nvSpPr>
          <p:cNvPr id="22531" name="Rectangle 3"/>
          <p:cNvSpPr>
            <a:spLocks noGrp="1" noChangeArrowheads="1"/>
          </p:cNvSpPr>
          <p:nvPr>
            <p:ph type="body" sz="half" idx="1"/>
          </p:nvPr>
        </p:nvSpPr>
        <p:spPr>
          <a:xfrm>
            <a:off x="1066800" y="1676400"/>
            <a:ext cx="3814763" cy="4114800"/>
          </a:xfrm>
        </p:spPr>
        <p:txBody>
          <a:bodyPr/>
          <a:lstStyle/>
          <a:p>
            <a:pPr eaLnBrk="1" hangingPunct="1"/>
            <a:r>
              <a:rPr lang="el-GR" altLang="el-GR" sz="2400"/>
              <a:t>Για ποτάμια ροή και μη Νευτώνεια ρευστά η πτώση πίεσης μπορεί να υπολογισθεί από την γενική εξίσωση με την διαφορά ότι ο αριθμός </a:t>
            </a:r>
            <a:r>
              <a:rPr lang="en-US" altLang="el-GR" sz="2400"/>
              <a:t>Reynolds </a:t>
            </a:r>
            <a:r>
              <a:rPr lang="el-GR" altLang="el-GR" sz="2400"/>
              <a:t>υπολογίζεται διαφορετικά</a:t>
            </a:r>
            <a:r>
              <a:rPr lang="en-US" altLang="el-GR" sz="2400"/>
              <a:t> </a:t>
            </a:r>
            <a:r>
              <a:rPr lang="el-GR" altLang="el-GR" sz="2400"/>
              <a:t>και καλείται </a:t>
            </a:r>
            <a:r>
              <a:rPr lang="el-GR" altLang="el-GR" sz="2400" u="sng"/>
              <a:t>γενικευμένος</a:t>
            </a:r>
            <a:r>
              <a:rPr lang="el-GR" altLang="el-GR" sz="2400"/>
              <a:t> (</a:t>
            </a:r>
            <a:r>
              <a:rPr lang="en-US" altLang="el-GR" sz="2400"/>
              <a:t>GRe)</a:t>
            </a:r>
            <a:r>
              <a:rPr lang="el-GR" altLang="el-GR" sz="2400"/>
              <a:t>:</a:t>
            </a:r>
            <a:r>
              <a:rPr lang="en-US" altLang="el-GR" sz="2400"/>
              <a:t> </a:t>
            </a:r>
          </a:p>
          <a:p>
            <a:pPr eaLnBrk="1" hangingPunct="1">
              <a:buFont typeface="Wingdings" pitchFamily="2" charset="2"/>
              <a:buNone/>
            </a:pPr>
            <a:endParaRPr lang="el-GR" altLang="el-GR" sz="2400"/>
          </a:p>
        </p:txBody>
      </p:sp>
      <p:graphicFrame>
        <p:nvGraphicFramePr>
          <p:cNvPr id="22532" name="Object 4"/>
          <p:cNvGraphicFramePr>
            <a:graphicFrameLocks noGrp="1" noChangeAspect="1"/>
          </p:cNvGraphicFramePr>
          <p:nvPr>
            <p:ph sz="half" idx="2"/>
          </p:nvPr>
        </p:nvGraphicFramePr>
        <p:xfrm>
          <a:off x="5121275" y="1833563"/>
          <a:ext cx="3476625" cy="2154237"/>
        </p:xfrm>
        <a:graphic>
          <a:graphicData uri="http://schemas.openxmlformats.org/presentationml/2006/ole">
            <mc:AlternateContent xmlns:mc="http://schemas.openxmlformats.org/markup-compatibility/2006">
              <mc:Choice xmlns:v="urn:schemas-microsoft-com:vml" Requires="v">
                <p:oleObj name="Εξίσωση" r:id="rId2" imgW="1167893" imgH="723586" progId="Equation.3">
                  <p:embed/>
                </p:oleObj>
              </mc:Choice>
              <mc:Fallback>
                <p:oleObj name="Εξίσωση" r:id="rId2" imgW="1167893" imgH="723586" progId="Equation.3">
                  <p:embed/>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1275" y="1833563"/>
                        <a:ext cx="3476625" cy="2154237"/>
                      </a:xfrm>
                      <a:prstGeom prst="rect">
                        <a:avLst/>
                      </a:prstGeom>
                      <a:solidFill>
                        <a:schemeClr val="tx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533" name="Text Box 6"/>
          <p:cNvSpPr txBox="1">
            <a:spLocks noChangeArrowheads="1"/>
          </p:cNvSpPr>
          <p:nvPr/>
        </p:nvSpPr>
        <p:spPr bwMode="auto">
          <a:xfrm>
            <a:off x="4944194" y="4149080"/>
            <a:ext cx="3960439" cy="1354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rgbClr val="FFFF00"/>
              </a:buClr>
              <a:buSzPct val="80000"/>
              <a:buFont typeface="Wingdings" pitchFamily="2" charset="2"/>
              <a:buChar char="®"/>
              <a:defRPr sz="3200">
                <a:solidFill>
                  <a:schemeClr val="tx1"/>
                </a:solidFill>
                <a:latin typeface="Comic Sans MS" pitchFamily="66" charset="0"/>
              </a:defRPr>
            </a:lvl1pPr>
            <a:lvl2pPr marL="742950" indent="-285750" eaLnBrk="0" hangingPunct="0">
              <a:spcBef>
                <a:spcPct val="20000"/>
              </a:spcBef>
              <a:buClr>
                <a:srgbClr val="CC0000"/>
              </a:buClr>
              <a:buSzPct val="70000"/>
              <a:buFont typeface="Wingdings" pitchFamily="2" charset="2"/>
              <a:buChar char="®"/>
              <a:defRPr sz="2800">
                <a:solidFill>
                  <a:schemeClr val="tx1"/>
                </a:solidFill>
                <a:latin typeface="Comic Sans MS" pitchFamily="66" charset="0"/>
              </a:defRPr>
            </a:lvl2pPr>
            <a:lvl3pPr marL="1143000" indent="-228600" eaLnBrk="0" hangingPunct="0">
              <a:spcBef>
                <a:spcPct val="20000"/>
              </a:spcBef>
              <a:buClr>
                <a:srgbClr val="009900"/>
              </a:buClr>
              <a:buSzPct val="60000"/>
              <a:buFont typeface="Wingdings" pitchFamily="2" charset="2"/>
              <a:buChar char="®"/>
              <a:defRPr sz="2400">
                <a:solidFill>
                  <a:schemeClr val="tx1"/>
                </a:solidFill>
                <a:latin typeface="Comic Sans MS" pitchFamily="66" charset="0"/>
              </a:defRPr>
            </a:lvl3pPr>
            <a:lvl4pPr marL="1600200" indent="-228600" eaLnBrk="0" hangingPunct="0">
              <a:spcBef>
                <a:spcPct val="20000"/>
              </a:spcBef>
              <a:buClr>
                <a:schemeClr val="hlink"/>
              </a:buClr>
              <a:buSzPct val="60000"/>
              <a:buFont typeface="Wingdings" pitchFamily="2" charset="2"/>
              <a:buChar char="l"/>
              <a:defRPr sz="2000">
                <a:solidFill>
                  <a:schemeClr val="tx1"/>
                </a:solidFill>
                <a:latin typeface="Comic Sans MS" pitchFamily="66" charset="0"/>
              </a:defRPr>
            </a:lvl4pPr>
            <a:lvl5pPr marL="2057400" indent="-228600" eaLnBrk="0" hangingPunct="0">
              <a:spcBef>
                <a:spcPct val="20000"/>
              </a:spcBef>
              <a:buClr>
                <a:schemeClr val="accent2"/>
              </a:buClr>
              <a:buSzPct val="55000"/>
              <a:buFont typeface="Wingdings" pitchFamily="2" charset="2"/>
              <a:buChar char="l"/>
              <a:defRPr sz="2000">
                <a:solidFill>
                  <a:schemeClr val="tx1"/>
                </a:solidFill>
                <a:latin typeface="Comic Sans MS" pitchFamily="66" charset="0"/>
              </a:defRPr>
            </a:lvl5pPr>
            <a:lvl6pPr marL="25146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Comic Sans MS" pitchFamily="66" charset="0"/>
              </a:defRPr>
            </a:lvl6pPr>
            <a:lvl7pPr marL="29718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Comic Sans MS" pitchFamily="66" charset="0"/>
              </a:defRPr>
            </a:lvl7pPr>
            <a:lvl8pPr marL="34290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Comic Sans MS" pitchFamily="66" charset="0"/>
              </a:defRPr>
            </a:lvl8pPr>
            <a:lvl9pPr marL="38862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Comic Sans MS" pitchFamily="66" charset="0"/>
              </a:defRPr>
            </a:lvl9pPr>
          </a:lstStyle>
          <a:p>
            <a:pPr eaLnBrk="1" hangingPunct="1">
              <a:spcBef>
                <a:spcPts val="600"/>
              </a:spcBef>
              <a:buClrTx/>
              <a:buSzTx/>
              <a:buFontTx/>
              <a:buNone/>
            </a:pPr>
            <a:r>
              <a:rPr lang="en-US" altLang="el-GR" sz="1800" b="1" dirty="0"/>
              <a:t>R</a:t>
            </a:r>
            <a:r>
              <a:rPr lang="en-US" altLang="el-GR" sz="1800" dirty="0"/>
              <a:t>: </a:t>
            </a:r>
            <a:r>
              <a:rPr lang="el-GR" altLang="el-GR" sz="1800" dirty="0"/>
              <a:t>η ακτίνα του αγωγού</a:t>
            </a:r>
          </a:p>
          <a:p>
            <a:pPr eaLnBrk="1" hangingPunct="1">
              <a:spcBef>
                <a:spcPts val="600"/>
              </a:spcBef>
              <a:buClrTx/>
              <a:buSzTx/>
              <a:buFontTx/>
              <a:buNone/>
            </a:pPr>
            <a:r>
              <a:rPr lang="en-US" altLang="el-GR" sz="1800" b="1" dirty="0"/>
              <a:t>n</a:t>
            </a:r>
            <a:r>
              <a:rPr lang="en-US" altLang="el-GR" sz="1800" dirty="0"/>
              <a:t>: </a:t>
            </a:r>
            <a:r>
              <a:rPr lang="el-GR" altLang="el-GR" sz="1800" dirty="0"/>
              <a:t> ο δείκτης συμπεριφοράς στην ροή</a:t>
            </a:r>
          </a:p>
          <a:p>
            <a:pPr eaLnBrk="1" hangingPunct="1">
              <a:spcBef>
                <a:spcPts val="600"/>
              </a:spcBef>
              <a:buClrTx/>
              <a:buSzTx/>
              <a:buFontTx/>
              <a:buNone/>
            </a:pPr>
            <a:r>
              <a:rPr lang="en-US" altLang="el-GR" sz="1800" b="1" dirty="0"/>
              <a:t>b</a:t>
            </a:r>
            <a:r>
              <a:rPr lang="en-US" altLang="el-GR" sz="1800" dirty="0"/>
              <a:t>: </a:t>
            </a:r>
            <a:r>
              <a:rPr lang="el-GR" altLang="el-GR" sz="1800" dirty="0"/>
              <a:t>ο δείκτης συνεκτικότητας του ρευστού</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l-GR" altLang="el-GR" sz="4000" b="1"/>
              <a:t>Τριβές στενώσεων ή διεύρυνσης αγωγών </a:t>
            </a:r>
          </a:p>
        </p:txBody>
      </p:sp>
      <p:sp>
        <p:nvSpPr>
          <p:cNvPr id="23555" name="Rectangle 3"/>
          <p:cNvSpPr>
            <a:spLocks noGrp="1" noChangeArrowheads="1"/>
          </p:cNvSpPr>
          <p:nvPr>
            <p:ph type="body" idx="1"/>
          </p:nvPr>
        </p:nvSpPr>
        <p:spPr>
          <a:xfrm>
            <a:off x="323850" y="1676400"/>
            <a:ext cx="8515350" cy="4992688"/>
          </a:xfrm>
        </p:spPr>
        <p:txBody>
          <a:bodyPr/>
          <a:lstStyle/>
          <a:p>
            <a:pPr eaLnBrk="1" hangingPunct="1">
              <a:lnSpc>
                <a:spcPct val="80000"/>
              </a:lnSpc>
            </a:pPr>
            <a:r>
              <a:rPr lang="el-GR" altLang="el-GR" sz="2000" dirty="0"/>
              <a:t>Στην περίπτωση στένωσης, η σχέση που χρησιμοποιείται για προσδιορισμό των τριβών είναι: 	</a:t>
            </a:r>
          </a:p>
          <a:p>
            <a:pPr eaLnBrk="1" hangingPunct="1">
              <a:lnSpc>
                <a:spcPct val="80000"/>
              </a:lnSpc>
              <a:buFont typeface="Wingdings" pitchFamily="2" charset="2"/>
              <a:buNone/>
            </a:pPr>
            <a:r>
              <a:rPr lang="el-GR" altLang="el-GR" sz="2000" dirty="0"/>
              <a:t>				ΔΡ/ρ = </a:t>
            </a:r>
            <a:r>
              <a:rPr lang="en-US" altLang="el-GR" sz="2000" dirty="0"/>
              <a:t>k</a:t>
            </a:r>
            <a:r>
              <a:rPr lang="en-US" altLang="el-GR" sz="2000" baseline="-25000" dirty="0"/>
              <a:t>f·</a:t>
            </a:r>
            <a:r>
              <a:rPr lang="en-US" altLang="el-GR" sz="2000" dirty="0"/>
              <a:t>v</a:t>
            </a:r>
            <a:r>
              <a:rPr lang="en-US" altLang="el-GR" sz="2000" baseline="-25000" dirty="0"/>
              <a:t>2</a:t>
            </a:r>
            <a:r>
              <a:rPr lang="en-US" altLang="el-GR" sz="2000" baseline="30000" dirty="0"/>
              <a:t>2</a:t>
            </a:r>
            <a:r>
              <a:rPr lang="en-US" altLang="el-GR" sz="2000" dirty="0"/>
              <a:t>/a</a:t>
            </a:r>
            <a:r>
              <a:rPr lang="el-GR" altLang="el-GR" sz="2000" dirty="0"/>
              <a:t>, </a:t>
            </a:r>
          </a:p>
          <a:p>
            <a:pPr eaLnBrk="1" hangingPunct="1">
              <a:lnSpc>
                <a:spcPct val="80000"/>
              </a:lnSpc>
            </a:pPr>
            <a:r>
              <a:rPr lang="el-GR" altLang="el-GR" sz="2000" dirty="0"/>
              <a:t>Στην περίπτωση διεύρυνσης των αγωγών, οι απώλειες λόγω τριβών δίνονται από τη σχέση:</a:t>
            </a:r>
          </a:p>
          <a:p>
            <a:pPr eaLnBrk="1" hangingPunct="1">
              <a:lnSpc>
                <a:spcPct val="80000"/>
              </a:lnSpc>
              <a:buNone/>
            </a:pPr>
            <a:r>
              <a:rPr lang="el-GR" altLang="el-GR" sz="2000" dirty="0"/>
              <a:t>			ΔΡ/ρ = </a:t>
            </a:r>
            <a:r>
              <a:rPr lang="en-US" altLang="el-GR" sz="2000" dirty="0"/>
              <a:t>(P</a:t>
            </a:r>
            <a:r>
              <a:rPr lang="en-US" altLang="el-GR" sz="2000" baseline="-25000" dirty="0"/>
              <a:t>1</a:t>
            </a:r>
            <a:r>
              <a:rPr lang="en-US" altLang="el-GR" sz="2000" dirty="0"/>
              <a:t>-P</a:t>
            </a:r>
            <a:r>
              <a:rPr lang="en-US" altLang="el-GR" sz="2000" baseline="-25000" dirty="0"/>
              <a:t>2</a:t>
            </a:r>
            <a:r>
              <a:rPr lang="en-US" altLang="el-GR" sz="2000" dirty="0"/>
              <a:t>)/</a:t>
            </a:r>
            <a:r>
              <a:rPr lang="el-GR" altLang="el-GR" sz="2000" dirty="0"/>
              <a:t>ρ = </a:t>
            </a:r>
            <a:r>
              <a:rPr lang="en-US" altLang="el-GR" sz="2000" dirty="0"/>
              <a:t>k</a:t>
            </a:r>
            <a:r>
              <a:rPr lang="en-US" altLang="el-GR" sz="2000" baseline="-25000" dirty="0"/>
              <a:t>f</a:t>
            </a:r>
            <a:r>
              <a:rPr lang="en-US" altLang="el-GR" sz="2000" dirty="0"/>
              <a:t>·v</a:t>
            </a:r>
            <a:r>
              <a:rPr lang="en-US" altLang="el-GR" sz="2000" baseline="-25000" dirty="0"/>
              <a:t>1</a:t>
            </a:r>
            <a:r>
              <a:rPr lang="en-US" altLang="el-GR" sz="2000" baseline="30000" dirty="0"/>
              <a:t>2</a:t>
            </a:r>
            <a:r>
              <a:rPr lang="en-US" altLang="el-GR" sz="2000" dirty="0"/>
              <a:t>/a</a:t>
            </a:r>
            <a:endParaRPr lang="el-GR" altLang="el-GR" sz="2000" dirty="0"/>
          </a:p>
          <a:p>
            <a:pPr eaLnBrk="1" hangingPunct="1">
              <a:lnSpc>
                <a:spcPct val="80000"/>
              </a:lnSpc>
              <a:buFont typeface="Wingdings" pitchFamily="2" charset="2"/>
              <a:buNone/>
            </a:pPr>
            <a:r>
              <a:rPr lang="el-GR" altLang="el-GR" sz="2000" dirty="0"/>
              <a:t>όπου:</a:t>
            </a:r>
            <a:r>
              <a:rPr lang="en-US" altLang="el-GR" sz="2000" dirty="0"/>
              <a:t>        </a:t>
            </a:r>
          </a:p>
          <a:p>
            <a:pPr eaLnBrk="1" hangingPunct="1">
              <a:lnSpc>
                <a:spcPct val="80000"/>
              </a:lnSpc>
              <a:buFont typeface="Wingdings" pitchFamily="2" charset="2"/>
              <a:buNone/>
            </a:pPr>
            <a:r>
              <a:rPr lang="en-US" altLang="el-GR" sz="2000" dirty="0"/>
              <a:t>	</a:t>
            </a:r>
            <a:r>
              <a:rPr lang="el-GR" altLang="el-GR" sz="2000" dirty="0"/>
              <a:t>	</a:t>
            </a:r>
            <a:r>
              <a:rPr lang="en-US" altLang="el-GR" sz="2000" dirty="0" err="1"/>
              <a:t>k</a:t>
            </a:r>
            <a:r>
              <a:rPr lang="en-US" altLang="el-GR" sz="2000" baseline="-25000" dirty="0" err="1"/>
              <a:t>f</a:t>
            </a:r>
            <a:r>
              <a:rPr lang="en-US" altLang="el-GR" sz="2000" dirty="0"/>
              <a:t>=0,94[1,25-(D2/D1)</a:t>
            </a:r>
            <a:r>
              <a:rPr lang="en-US" altLang="el-GR" sz="2000" baseline="30000" dirty="0"/>
              <a:t>2</a:t>
            </a:r>
            <a:r>
              <a:rPr lang="en-US" altLang="el-GR" sz="2000" dirty="0"/>
              <a:t>] </a:t>
            </a:r>
            <a:r>
              <a:rPr lang="el-GR" altLang="el-GR" sz="2000" dirty="0"/>
              <a:t>όταν (</a:t>
            </a:r>
            <a:r>
              <a:rPr lang="en-US" altLang="el-GR" sz="2000" dirty="0"/>
              <a:t>D2/D1)</a:t>
            </a:r>
            <a:r>
              <a:rPr lang="en-US" altLang="el-GR" sz="2000" baseline="30000" dirty="0"/>
              <a:t>2</a:t>
            </a:r>
            <a:r>
              <a:rPr lang="en-US" altLang="el-GR" sz="2000" dirty="0"/>
              <a:t>&lt;0,7</a:t>
            </a:r>
          </a:p>
          <a:p>
            <a:pPr eaLnBrk="1" hangingPunct="1">
              <a:lnSpc>
                <a:spcPct val="80000"/>
              </a:lnSpc>
              <a:buFont typeface="Wingdings" pitchFamily="2" charset="2"/>
              <a:buNone/>
            </a:pPr>
            <a:r>
              <a:rPr lang="en-US" altLang="el-GR" sz="2000" dirty="0"/>
              <a:t>	</a:t>
            </a:r>
            <a:r>
              <a:rPr lang="el-GR" altLang="el-GR" sz="2000" dirty="0"/>
              <a:t>	</a:t>
            </a:r>
            <a:r>
              <a:rPr lang="en-US" altLang="el-GR" sz="2000" dirty="0" err="1"/>
              <a:t>k</a:t>
            </a:r>
            <a:r>
              <a:rPr lang="en-US" altLang="el-GR" sz="2000" baseline="-25000" dirty="0" err="1"/>
              <a:t>f</a:t>
            </a:r>
            <a:r>
              <a:rPr lang="en-US" altLang="el-GR" sz="2000" dirty="0"/>
              <a:t>=0,75[1-(D2/D1)</a:t>
            </a:r>
            <a:r>
              <a:rPr lang="en-US" altLang="el-GR" sz="2000" baseline="30000" dirty="0"/>
              <a:t>2</a:t>
            </a:r>
            <a:r>
              <a:rPr lang="en-US" altLang="el-GR" sz="2000" dirty="0"/>
              <a:t>] </a:t>
            </a:r>
            <a:r>
              <a:rPr lang="el-GR" altLang="el-GR" sz="2000" dirty="0"/>
              <a:t>όταν (</a:t>
            </a:r>
            <a:r>
              <a:rPr lang="en-US" altLang="el-GR" sz="2000" dirty="0"/>
              <a:t>D2/D1)</a:t>
            </a:r>
            <a:r>
              <a:rPr lang="en-US" altLang="el-GR" sz="2000" baseline="30000" dirty="0"/>
              <a:t>2</a:t>
            </a:r>
            <a:r>
              <a:rPr lang="en-US" altLang="el-GR" sz="2000" dirty="0"/>
              <a:t>&gt;0,7</a:t>
            </a:r>
          </a:p>
          <a:p>
            <a:pPr eaLnBrk="1" hangingPunct="1">
              <a:lnSpc>
                <a:spcPct val="80000"/>
              </a:lnSpc>
              <a:buFont typeface="Wingdings" pitchFamily="2" charset="2"/>
              <a:buNone/>
            </a:pPr>
            <a:r>
              <a:rPr lang="el-GR" altLang="el-GR" sz="2000" dirty="0"/>
              <a:t>		για νευτώνεια ρευστά το α=2 και για μη νευτώνεια: </a:t>
            </a:r>
          </a:p>
          <a:p>
            <a:pPr eaLnBrk="1" hangingPunct="1">
              <a:lnSpc>
                <a:spcPct val="80000"/>
              </a:lnSpc>
              <a:buFont typeface="Wingdings" pitchFamily="2" charset="2"/>
              <a:buNone/>
            </a:pPr>
            <a:r>
              <a:rPr lang="el-GR" altLang="el-GR" sz="2000" dirty="0"/>
              <a:t>		για ποτάμια το α= (4</a:t>
            </a:r>
            <a:r>
              <a:rPr lang="en-US" altLang="el-GR" sz="2000" dirty="0"/>
              <a:t>n+2)(5n+3)/3(3n+1)</a:t>
            </a:r>
            <a:r>
              <a:rPr lang="el-GR" altLang="el-GR" sz="2000" dirty="0"/>
              <a:t> ενώ για στροβιλώδη α=2</a:t>
            </a:r>
            <a:endParaRPr lang="en-US" altLang="el-GR" sz="2000" dirty="0"/>
          </a:p>
          <a:p>
            <a:pPr eaLnBrk="1" hangingPunct="1">
              <a:lnSpc>
                <a:spcPct val="80000"/>
              </a:lnSpc>
              <a:buFont typeface="Wingdings" pitchFamily="2" charset="2"/>
              <a:buNone/>
            </a:pPr>
            <a:r>
              <a:rPr lang="el-GR" altLang="el-GR" sz="2000" dirty="0"/>
              <a:t>Όπου </a:t>
            </a:r>
            <a:r>
              <a:rPr lang="en-US" altLang="el-GR" sz="2000" dirty="0"/>
              <a:t>P</a:t>
            </a:r>
            <a:r>
              <a:rPr lang="en-US" altLang="el-GR" sz="2000" baseline="-25000" dirty="0"/>
              <a:t>1</a:t>
            </a:r>
            <a:r>
              <a:rPr lang="en-US" altLang="el-GR" sz="2000" dirty="0"/>
              <a:t> </a:t>
            </a:r>
            <a:r>
              <a:rPr lang="el-GR" altLang="el-GR" sz="2000" dirty="0"/>
              <a:t>και </a:t>
            </a:r>
            <a:r>
              <a:rPr lang="en-US" altLang="el-GR" sz="2000" dirty="0"/>
              <a:t>v</a:t>
            </a:r>
            <a:r>
              <a:rPr lang="el-GR" altLang="el-GR" sz="2000" baseline="-25000" dirty="0"/>
              <a:t>1</a:t>
            </a:r>
            <a:r>
              <a:rPr lang="en-US" altLang="el-GR" sz="2000" dirty="0"/>
              <a:t> </a:t>
            </a:r>
            <a:r>
              <a:rPr lang="el-GR" altLang="el-GR" sz="2000" dirty="0"/>
              <a:t>η πίεση και η ταχύτητα στο στενό τμήμα του αγωγού.</a:t>
            </a:r>
            <a:endParaRPr lang="en-US" altLang="el-GR" sz="2000" dirty="0"/>
          </a:p>
          <a:p>
            <a:pPr eaLnBrk="1" hangingPunct="1">
              <a:lnSpc>
                <a:spcPct val="80000"/>
              </a:lnSpc>
              <a:buFont typeface="Wingdings" pitchFamily="2" charset="2"/>
              <a:buNone/>
            </a:pPr>
            <a:r>
              <a:rPr lang="el-GR" altLang="el-GR" sz="2000" dirty="0"/>
              <a:t>	</a:t>
            </a:r>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3059832" y="5213927"/>
            <a:ext cx="3096344" cy="1591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987824" y="6144792"/>
            <a:ext cx="936104" cy="261610"/>
          </a:xfrm>
          <a:prstGeom prst="rect">
            <a:avLst/>
          </a:prstGeom>
          <a:noFill/>
        </p:spPr>
        <p:txBody>
          <a:bodyPr wrap="square" rtlCol="0">
            <a:spAutoFit/>
          </a:bodyPr>
          <a:lstStyle/>
          <a:p>
            <a:r>
              <a:rPr lang="en-US" sz="1100" dirty="0">
                <a:solidFill>
                  <a:schemeClr val="bg1"/>
                </a:solidFill>
                <a:latin typeface="+mj-lt"/>
              </a:rPr>
              <a:t>P1, v1, D1</a:t>
            </a:r>
            <a:endParaRPr lang="el-GR" sz="1100" dirty="0">
              <a:solidFill>
                <a:schemeClr val="bg1"/>
              </a:solidFill>
              <a:latin typeface="+mj-lt"/>
            </a:endParaRPr>
          </a:p>
        </p:txBody>
      </p:sp>
      <p:sp>
        <p:nvSpPr>
          <p:cNvPr id="7" name="TextBox 6"/>
          <p:cNvSpPr txBox="1"/>
          <p:nvPr/>
        </p:nvSpPr>
        <p:spPr>
          <a:xfrm>
            <a:off x="4364483" y="5805264"/>
            <a:ext cx="936104" cy="261610"/>
          </a:xfrm>
          <a:prstGeom prst="rect">
            <a:avLst/>
          </a:prstGeom>
          <a:noFill/>
        </p:spPr>
        <p:txBody>
          <a:bodyPr wrap="square" rtlCol="0">
            <a:spAutoFit/>
          </a:bodyPr>
          <a:lstStyle/>
          <a:p>
            <a:r>
              <a:rPr lang="en-US" sz="1100" dirty="0">
                <a:solidFill>
                  <a:schemeClr val="bg1"/>
                </a:solidFill>
                <a:latin typeface="+mj-lt"/>
              </a:rPr>
              <a:t>P2, v2, D2</a:t>
            </a:r>
            <a:endParaRPr lang="el-GR" sz="1100" dirty="0">
              <a:solidFill>
                <a:schemeClr val="bg1"/>
              </a:solidFill>
              <a:latin typeface="+mj-l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p:txBody>
          <a:bodyPr/>
          <a:lstStyle/>
          <a:p>
            <a:pPr eaLnBrk="1" hangingPunct="1">
              <a:defRPr/>
            </a:pPr>
            <a:r>
              <a:rPr lang="el-GR" altLang="el-GR" sz="4000" b="1" dirty="0">
                <a:effectLst>
                  <a:outerShdw blurRad="38100" dist="38100" dir="2700000" algn="tl">
                    <a:srgbClr val="000000"/>
                  </a:outerShdw>
                </a:effectLst>
              </a:rPr>
              <a:t>Προφίλ Ροής ρευστών</a:t>
            </a:r>
            <a:br>
              <a:rPr lang="el-GR" altLang="el-GR" sz="4000" b="1" dirty="0">
                <a:effectLst>
                  <a:outerShdw blurRad="38100" dist="38100" dir="2700000" algn="tl">
                    <a:srgbClr val="000000"/>
                  </a:outerShdw>
                </a:effectLst>
              </a:rPr>
            </a:br>
            <a:endParaRPr lang="el-GR" altLang="el-GR" sz="4000" b="1" dirty="0">
              <a:effectLst>
                <a:outerShdw blurRad="38100" dist="38100" dir="2700000" algn="tl">
                  <a:srgbClr val="000000"/>
                </a:outerShdw>
              </a:effectLst>
            </a:endParaRPr>
          </a:p>
        </p:txBody>
      </p:sp>
      <p:sp>
        <p:nvSpPr>
          <p:cNvPr id="8195" name="Rectangle 3"/>
          <p:cNvSpPr>
            <a:spLocks noGrp="1" noChangeArrowheads="1"/>
          </p:cNvSpPr>
          <p:nvPr>
            <p:ph type="body" idx="1"/>
          </p:nvPr>
        </p:nvSpPr>
        <p:spPr>
          <a:xfrm>
            <a:off x="457200" y="1600200"/>
            <a:ext cx="8229600" cy="4781550"/>
          </a:xfrm>
        </p:spPr>
        <p:txBody>
          <a:bodyPr/>
          <a:lstStyle/>
          <a:p>
            <a:pPr eaLnBrk="1" hangingPunct="1">
              <a:lnSpc>
                <a:spcPct val="80000"/>
              </a:lnSpc>
            </a:pPr>
            <a:r>
              <a:rPr lang="el-GR" altLang="el-GR" sz="2800" dirty="0"/>
              <a:t>Το προφίλ ταχύτητας ενός ρευστού που κινείται σε έναν σωλήνα είναι παραβολικό. Αυτό σημαίνει ότι τα μόρια του ρευστού που βρίσκονται στο κέντρο ενός σωλήνα τρέχουν με μεγαλύτερη ταχύτητα εξαιτίας του ότι στο σημείο αυτό δεν υπάρχουν τριβές με τα τοιχώματα (</a:t>
            </a:r>
            <a:r>
              <a:rPr lang="el-GR" altLang="el-GR" sz="2800" u="sng" dirty="0"/>
              <a:t>ποτάμια ή γραμμική ροή</a:t>
            </a:r>
            <a:r>
              <a:rPr lang="el-GR" altLang="el-GR" sz="2800" dirty="0"/>
              <a:t>). Στην περίπτωση αυτή το κάθε μόριο του ρευστού κινείται σε μια πορεία παράλληλη προς το διπλανό του μόριο.</a:t>
            </a:r>
          </a:p>
          <a:p>
            <a:pPr eaLnBrk="1" hangingPunct="1">
              <a:lnSpc>
                <a:spcPct val="80000"/>
              </a:lnSpc>
            </a:pPr>
            <a:r>
              <a:rPr lang="el-GR" altLang="el-GR" sz="2800" dirty="0"/>
              <a:t>Στην αντίθετη περίπτωση, ως αποτέλεσμα των συνεχών κινήσεων των μορίων και την «ανάδευση» μέσα στον αγωγό ή τις τριβές, η κίνηση μετατρέπεται σε </a:t>
            </a:r>
            <a:r>
              <a:rPr lang="el-GR" altLang="el-GR" sz="2800" u="sng" dirty="0"/>
              <a:t>στροβιλώδη (ή τυρβώδη ροή)</a:t>
            </a:r>
            <a:r>
              <a:rPr lang="el-GR" altLang="el-GR" sz="2800" dirty="0"/>
              <a:t>.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l-GR" altLang="el-GR" sz="4000"/>
              <a:t>Περίπτωση δεξαμενής με σωλήνα μεταφοράς.</a:t>
            </a:r>
          </a:p>
        </p:txBody>
      </p:sp>
      <p:sp>
        <p:nvSpPr>
          <p:cNvPr id="24579" name="Rectangle 3"/>
          <p:cNvSpPr>
            <a:spLocks noGrp="1" noChangeArrowheads="1"/>
          </p:cNvSpPr>
          <p:nvPr>
            <p:ph type="body" sz="half" idx="1"/>
          </p:nvPr>
        </p:nvSpPr>
        <p:spPr/>
        <p:txBody>
          <a:bodyPr/>
          <a:lstStyle/>
          <a:p>
            <a:pPr eaLnBrk="1" hangingPunct="1">
              <a:lnSpc>
                <a:spcPct val="90000"/>
              </a:lnSpc>
            </a:pPr>
            <a:r>
              <a:rPr lang="el-GR" altLang="el-GR" sz="2800"/>
              <a:t>Ειδική περίπτωση στένωσης είναι αυτή δεξαμενής με σωλήνα μεταφοράς του ρευστού. Στην περίπτωση αυτή η πτώση πίεσης δίδεται από σχετικό τύπο (</a:t>
            </a:r>
            <a:r>
              <a:rPr lang="en-US" altLang="el-GR" sz="2800"/>
              <a:t>Skelland, 1967).</a:t>
            </a:r>
          </a:p>
          <a:p>
            <a:pPr eaLnBrk="1" hangingPunct="1">
              <a:lnSpc>
                <a:spcPct val="90000"/>
              </a:lnSpc>
              <a:buFont typeface="Wingdings" pitchFamily="2" charset="2"/>
              <a:buNone/>
            </a:pPr>
            <a:endParaRPr lang="en-US" altLang="el-GR" sz="2800"/>
          </a:p>
          <a:p>
            <a:pPr eaLnBrk="1" hangingPunct="1">
              <a:lnSpc>
                <a:spcPct val="90000"/>
              </a:lnSpc>
              <a:buFont typeface="Wingdings" pitchFamily="2" charset="2"/>
              <a:buNone/>
            </a:pPr>
            <a:endParaRPr lang="el-GR" altLang="el-GR" sz="2800"/>
          </a:p>
        </p:txBody>
      </p:sp>
      <p:graphicFrame>
        <p:nvGraphicFramePr>
          <p:cNvPr id="24580" name="Object 4"/>
          <p:cNvGraphicFramePr>
            <a:graphicFrameLocks noGrp="1" noChangeAspect="1"/>
          </p:cNvGraphicFramePr>
          <p:nvPr>
            <p:ph sz="half" idx="2"/>
          </p:nvPr>
        </p:nvGraphicFramePr>
        <p:xfrm>
          <a:off x="5003800" y="1700213"/>
          <a:ext cx="3810000" cy="2271712"/>
        </p:xfrm>
        <a:graphic>
          <a:graphicData uri="http://schemas.openxmlformats.org/presentationml/2006/ole">
            <mc:AlternateContent xmlns:mc="http://schemas.openxmlformats.org/markup-compatibility/2006">
              <mc:Choice xmlns:v="urn:schemas-microsoft-com:vml" Requires="v">
                <p:oleObj name="Εξίσωση" r:id="rId2" imgW="1320800" imgH="787400" progId="Equation.3">
                  <p:embed/>
                </p:oleObj>
              </mc:Choice>
              <mc:Fallback>
                <p:oleObj name="Εξίσωση" r:id="rId2" imgW="1320800" imgH="787400" progId="Equation.3">
                  <p:embed/>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3800" y="1700213"/>
                        <a:ext cx="3810000" cy="2271712"/>
                      </a:xfrm>
                      <a:prstGeom prst="rect">
                        <a:avLst/>
                      </a:prstGeom>
                      <a:solidFill>
                        <a:schemeClr val="tx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4581" name="Text Box 6"/>
          <p:cNvSpPr txBox="1">
            <a:spLocks noChangeArrowheads="1"/>
          </p:cNvSpPr>
          <p:nvPr/>
        </p:nvSpPr>
        <p:spPr bwMode="auto">
          <a:xfrm>
            <a:off x="5003800" y="4292600"/>
            <a:ext cx="3960813"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FFFF00"/>
              </a:buClr>
              <a:buSzPct val="80000"/>
              <a:buFont typeface="Wingdings" pitchFamily="2" charset="2"/>
              <a:buChar char="®"/>
              <a:defRPr sz="3200">
                <a:solidFill>
                  <a:schemeClr val="tx1"/>
                </a:solidFill>
                <a:latin typeface="Comic Sans MS" pitchFamily="66" charset="0"/>
              </a:defRPr>
            </a:lvl1pPr>
            <a:lvl2pPr marL="742950" indent="-285750" eaLnBrk="0" hangingPunct="0">
              <a:spcBef>
                <a:spcPct val="20000"/>
              </a:spcBef>
              <a:buClr>
                <a:srgbClr val="CC0000"/>
              </a:buClr>
              <a:buSzPct val="70000"/>
              <a:buFont typeface="Wingdings" pitchFamily="2" charset="2"/>
              <a:buChar char="®"/>
              <a:defRPr sz="2800">
                <a:solidFill>
                  <a:schemeClr val="tx1"/>
                </a:solidFill>
                <a:latin typeface="Comic Sans MS" pitchFamily="66" charset="0"/>
              </a:defRPr>
            </a:lvl2pPr>
            <a:lvl3pPr marL="1143000" indent="-228600" eaLnBrk="0" hangingPunct="0">
              <a:spcBef>
                <a:spcPct val="20000"/>
              </a:spcBef>
              <a:buClr>
                <a:srgbClr val="009900"/>
              </a:buClr>
              <a:buSzPct val="60000"/>
              <a:buFont typeface="Wingdings" pitchFamily="2" charset="2"/>
              <a:buChar char="®"/>
              <a:defRPr sz="2400">
                <a:solidFill>
                  <a:schemeClr val="tx1"/>
                </a:solidFill>
                <a:latin typeface="Comic Sans MS" pitchFamily="66" charset="0"/>
              </a:defRPr>
            </a:lvl3pPr>
            <a:lvl4pPr marL="1600200" indent="-228600" eaLnBrk="0" hangingPunct="0">
              <a:spcBef>
                <a:spcPct val="20000"/>
              </a:spcBef>
              <a:buClr>
                <a:schemeClr val="hlink"/>
              </a:buClr>
              <a:buSzPct val="60000"/>
              <a:buFont typeface="Wingdings" pitchFamily="2" charset="2"/>
              <a:buChar char="l"/>
              <a:defRPr sz="2000">
                <a:solidFill>
                  <a:schemeClr val="tx1"/>
                </a:solidFill>
                <a:latin typeface="Comic Sans MS" pitchFamily="66" charset="0"/>
              </a:defRPr>
            </a:lvl4pPr>
            <a:lvl5pPr marL="2057400" indent="-228600" eaLnBrk="0" hangingPunct="0">
              <a:spcBef>
                <a:spcPct val="20000"/>
              </a:spcBef>
              <a:buClr>
                <a:schemeClr val="accent2"/>
              </a:buClr>
              <a:buSzPct val="55000"/>
              <a:buFont typeface="Wingdings" pitchFamily="2" charset="2"/>
              <a:buChar char="l"/>
              <a:defRPr sz="2000">
                <a:solidFill>
                  <a:schemeClr val="tx1"/>
                </a:solidFill>
                <a:latin typeface="Comic Sans MS" pitchFamily="66" charset="0"/>
              </a:defRPr>
            </a:lvl5pPr>
            <a:lvl6pPr marL="25146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Comic Sans MS" pitchFamily="66" charset="0"/>
              </a:defRPr>
            </a:lvl6pPr>
            <a:lvl7pPr marL="29718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Comic Sans MS" pitchFamily="66" charset="0"/>
              </a:defRPr>
            </a:lvl7pPr>
            <a:lvl8pPr marL="34290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Comic Sans MS" pitchFamily="66" charset="0"/>
              </a:defRPr>
            </a:lvl8pPr>
            <a:lvl9pPr marL="38862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Comic Sans MS" pitchFamily="66" charset="0"/>
              </a:defRPr>
            </a:lvl9pPr>
          </a:lstStyle>
          <a:p>
            <a:pPr eaLnBrk="1" hangingPunct="1">
              <a:spcBef>
                <a:spcPct val="50000"/>
              </a:spcBef>
              <a:buClrTx/>
              <a:buSzTx/>
              <a:buFontTx/>
              <a:buNone/>
            </a:pPr>
            <a:r>
              <a:rPr lang="en-US" altLang="el-GR" sz="2400"/>
              <a:t>L: </a:t>
            </a:r>
            <a:r>
              <a:rPr lang="el-GR" altLang="el-GR" sz="2400"/>
              <a:t>η απόσταση που απαιτείται για τέλεια ανάπτυξη της ροής</a:t>
            </a:r>
          </a:p>
          <a:p>
            <a:pPr eaLnBrk="1" hangingPunct="1">
              <a:spcBef>
                <a:spcPct val="50000"/>
              </a:spcBef>
              <a:buClrTx/>
              <a:buSzTx/>
              <a:buFontTx/>
              <a:buNone/>
            </a:pPr>
            <a:r>
              <a:rPr lang="en-US" altLang="el-GR" sz="2400"/>
              <a:t>R: </a:t>
            </a:r>
            <a:r>
              <a:rPr lang="el-GR" altLang="el-GR" sz="2400"/>
              <a:t>η ακτίνα του αγωγού</a:t>
            </a:r>
          </a:p>
          <a:p>
            <a:pPr eaLnBrk="1" hangingPunct="1">
              <a:spcBef>
                <a:spcPct val="50000"/>
              </a:spcBef>
              <a:buClrTx/>
              <a:buSzTx/>
              <a:buFontTx/>
              <a:buNone/>
            </a:pPr>
            <a:r>
              <a:rPr lang="en-US" altLang="el-GR" sz="2400"/>
              <a:t>Ca:</a:t>
            </a:r>
            <a:r>
              <a:rPr lang="el-GR" altLang="el-GR" sz="2400"/>
              <a:t> σταθερά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68313" y="0"/>
            <a:ext cx="8229600" cy="1143000"/>
          </a:xfrm>
        </p:spPr>
        <p:txBody>
          <a:bodyPr/>
          <a:lstStyle/>
          <a:p>
            <a:pPr eaLnBrk="1" hangingPunct="1"/>
            <a:r>
              <a:rPr lang="el-GR" altLang="el-GR" b="1"/>
              <a:t>Τριβές συνδεσμιακού υλικού</a:t>
            </a:r>
          </a:p>
        </p:txBody>
      </p:sp>
      <p:sp>
        <p:nvSpPr>
          <p:cNvPr id="25603" name="Rectangle 3"/>
          <p:cNvSpPr>
            <a:spLocks noGrp="1" noChangeArrowheads="1"/>
          </p:cNvSpPr>
          <p:nvPr>
            <p:ph type="body" idx="1"/>
          </p:nvPr>
        </p:nvSpPr>
        <p:spPr>
          <a:xfrm>
            <a:off x="457200" y="1268413"/>
            <a:ext cx="8229600" cy="4857750"/>
          </a:xfrm>
        </p:spPr>
        <p:txBody>
          <a:bodyPr/>
          <a:lstStyle/>
          <a:p>
            <a:pPr eaLnBrk="1" hangingPunct="1">
              <a:lnSpc>
                <a:spcPct val="90000"/>
              </a:lnSpc>
            </a:pPr>
            <a:r>
              <a:rPr lang="el-GR" altLang="el-GR" dirty="0"/>
              <a:t>Για τον προσδιορισμό της αντίστασης στην ροή που οφείλεται σε εξαρτήματα διασύνδεσης πολλαπλασιάζουμε το κλάσμα (</a:t>
            </a:r>
            <a:r>
              <a:rPr lang="en-US" altLang="el-GR" dirty="0"/>
              <a:t>L’/D -  </a:t>
            </a:r>
            <a:r>
              <a:rPr lang="el-GR" altLang="el-GR" u="sng" dirty="0"/>
              <a:t>ειδική αντίσταση</a:t>
            </a:r>
            <a:r>
              <a:rPr lang="en-US" altLang="el-GR" dirty="0"/>
              <a:t>)</a:t>
            </a:r>
            <a:r>
              <a:rPr lang="el-GR" altLang="el-GR" dirty="0"/>
              <a:t> του κάθε εξαρτήματος επί την διάμετρο και βρίσκουμε το </a:t>
            </a:r>
            <a:r>
              <a:rPr lang="el-GR" altLang="el-GR" u="sng" dirty="0"/>
              <a:t>ισοδύναμο μήκος </a:t>
            </a:r>
            <a:r>
              <a:rPr lang="el-GR" altLang="el-GR" dirty="0"/>
              <a:t>(</a:t>
            </a:r>
            <a:r>
              <a:rPr lang="en-US" altLang="el-GR" dirty="0"/>
              <a:t>L’)</a:t>
            </a:r>
            <a:r>
              <a:rPr lang="el-GR" altLang="el-GR" dirty="0"/>
              <a:t> ευθύγραμμου σωλήνα που παρουσιάζει την ίδια αντίσταση με το εξάρτημα. </a:t>
            </a:r>
          </a:p>
          <a:p>
            <a:pPr eaLnBrk="1" hangingPunct="1">
              <a:lnSpc>
                <a:spcPct val="90000"/>
              </a:lnSpc>
            </a:pPr>
            <a:r>
              <a:rPr lang="el-GR" altLang="el-GR" dirty="0"/>
              <a:t>Η ειδική αντίσταση εξαρτημάτων δίνεται από σχετικούς πίνακες.</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l-GR" altLang="el-GR" sz="4000" b="1"/>
              <a:t>Ειδική αντίσταση εξαρτημάτων</a:t>
            </a:r>
          </a:p>
        </p:txBody>
      </p:sp>
      <p:pic>
        <p:nvPicPr>
          <p:cNvPr id="26627" name="Picture 4" descr="mso3A3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2062" y="1595154"/>
            <a:ext cx="7127875" cy="336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Εικόνα 1">
            <a:extLst>
              <a:ext uri="{FF2B5EF4-FFF2-40B4-BE49-F238E27FC236}">
                <a16:creationId xmlns:a16="http://schemas.microsoft.com/office/drawing/2014/main" id="{8A712204-CB1F-4F93-B210-8B1B375221BB}"/>
              </a:ext>
            </a:extLst>
          </p:cNvPr>
          <p:cNvPicPr>
            <a:picLocks noChangeAspect="1"/>
          </p:cNvPicPr>
          <p:nvPr/>
        </p:nvPicPr>
        <p:blipFill>
          <a:blip r:embed="rId3"/>
          <a:stretch>
            <a:fillRect/>
          </a:stretch>
        </p:blipFill>
        <p:spPr>
          <a:xfrm>
            <a:off x="664287" y="5102103"/>
            <a:ext cx="2762250" cy="1733550"/>
          </a:xfrm>
          <a:prstGeom prst="rect">
            <a:avLst/>
          </a:prstGeom>
        </p:spPr>
      </p:pic>
      <p:pic>
        <p:nvPicPr>
          <p:cNvPr id="3" name="Εικόνα 2">
            <a:extLst>
              <a:ext uri="{FF2B5EF4-FFF2-40B4-BE49-F238E27FC236}">
                <a16:creationId xmlns:a16="http://schemas.microsoft.com/office/drawing/2014/main" id="{5FC12D5D-1880-4C4C-A8AC-AE1CAE47F27F}"/>
              </a:ext>
            </a:extLst>
          </p:cNvPr>
          <p:cNvPicPr>
            <a:picLocks noChangeAspect="1"/>
          </p:cNvPicPr>
          <p:nvPr/>
        </p:nvPicPr>
        <p:blipFill>
          <a:blip r:embed="rId4"/>
          <a:stretch>
            <a:fillRect/>
          </a:stretch>
        </p:blipFill>
        <p:spPr>
          <a:xfrm>
            <a:off x="3711236" y="4960654"/>
            <a:ext cx="1833527" cy="1968718"/>
          </a:xfrm>
          <a:prstGeom prst="rect">
            <a:avLst/>
          </a:prstGeom>
        </p:spPr>
      </p:pic>
      <p:pic>
        <p:nvPicPr>
          <p:cNvPr id="4" name="Εικόνα 3">
            <a:extLst>
              <a:ext uri="{FF2B5EF4-FFF2-40B4-BE49-F238E27FC236}">
                <a16:creationId xmlns:a16="http://schemas.microsoft.com/office/drawing/2014/main" id="{EFBC99B2-762A-4296-A776-2CA39C0AF1EF}"/>
              </a:ext>
            </a:extLst>
          </p:cNvPr>
          <p:cNvPicPr>
            <a:picLocks noChangeAspect="1"/>
          </p:cNvPicPr>
          <p:nvPr/>
        </p:nvPicPr>
        <p:blipFill>
          <a:blip r:embed="rId5"/>
          <a:stretch>
            <a:fillRect/>
          </a:stretch>
        </p:blipFill>
        <p:spPr>
          <a:xfrm>
            <a:off x="5724128" y="5132935"/>
            <a:ext cx="2952750" cy="154305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Παράδειγμα</a:t>
            </a:r>
          </a:p>
        </p:txBody>
      </p:sp>
      <p:sp>
        <p:nvSpPr>
          <p:cNvPr id="5" name="Text Box 5"/>
          <p:cNvSpPr txBox="1">
            <a:spLocks noChangeArrowheads="1"/>
          </p:cNvSpPr>
          <p:nvPr/>
        </p:nvSpPr>
        <p:spPr bwMode="auto">
          <a:xfrm>
            <a:off x="467544" y="1628800"/>
            <a:ext cx="856932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FFFF00"/>
              </a:buClr>
              <a:buSzPct val="80000"/>
              <a:buFont typeface="Wingdings" pitchFamily="2" charset="2"/>
              <a:buChar char="®"/>
              <a:defRPr sz="3200">
                <a:solidFill>
                  <a:schemeClr val="tx1"/>
                </a:solidFill>
                <a:latin typeface="Comic Sans MS" pitchFamily="66" charset="0"/>
              </a:defRPr>
            </a:lvl1pPr>
            <a:lvl2pPr marL="742950" indent="-285750" eaLnBrk="0" hangingPunct="0">
              <a:spcBef>
                <a:spcPct val="20000"/>
              </a:spcBef>
              <a:buClr>
                <a:srgbClr val="CC0000"/>
              </a:buClr>
              <a:buSzPct val="70000"/>
              <a:buFont typeface="Wingdings" pitchFamily="2" charset="2"/>
              <a:buChar char="®"/>
              <a:defRPr sz="2800">
                <a:solidFill>
                  <a:schemeClr val="tx1"/>
                </a:solidFill>
                <a:latin typeface="Comic Sans MS" pitchFamily="66" charset="0"/>
              </a:defRPr>
            </a:lvl2pPr>
            <a:lvl3pPr marL="1143000" indent="-228600" eaLnBrk="0" hangingPunct="0">
              <a:spcBef>
                <a:spcPct val="20000"/>
              </a:spcBef>
              <a:buClr>
                <a:srgbClr val="009900"/>
              </a:buClr>
              <a:buSzPct val="60000"/>
              <a:buFont typeface="Wingdings" pitchFamily="2" charset="2"/>
              <a:buChar char="®"/>
              <a:defRPr sz="2400">
                <a:solidFill>
                  <a:schemeClr val="tx1"/>
                </a:solidFill>
                <a:latin typeface="Comic Sans MS" pitchFamily="66" charset="0"/>
              </a:defRPr>
            </a:lvl3pPr>
            <a:lvl4pPr marL="1600200" indent="-228600" eaLnBrk="0" hangingPunct="0">
              <a:spcBef>
                <a:spcPct val="20000"/>
              </a:spcBef>
              <a:buClr>
                <a:schemeClr val="hlink"/>
              </a:buClr>
              <a:buSzPct val="60000"/>
              <a:buFont typeface="Wingdings" pitchFamily="2" charset="2"/>
              <a:buChar char="l"/>
              <a:defRPr sz="2000">
                <a:solidFill>
                  <a:schemeClr val="tx1"/>
                </a:solidFill>
                <a:latin typeface="Comic Sans MS" pitchFamily="66" charset="0"/>
              </a:defRPr>
            </a:lvl4pPr>
            <a:lvl5pPr marL="2057400" indent="-228600" eaLnBrk="0" hangingPunct="0">
              <a:spcBef>
                <a:spcPct val="20000"/>
              </a:spcBef>
              <a:buClr>
                <a:schemeClr val="accent2"/>
              </a:buClr>
              <a:buSzPct val="55000"/>
              <a:buFont typeface="Wingdings" pitchFamily="2" charset="2"/>
              <a:buChar char="l"/>
              <a:defRPr sz="2000">
                <a:solidFill>
                  <a:schemeClr val="tx1"/>
                </a:solidFill>
                <a:latin typeface="Comic Sans MS" pitchFamily="66" charset="0"/>
              </a:defRPr>
            </a:lvl5pPr>
            <a:lvl6pPr marL="25146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Comic Sans MS" pitchFamily="66" charset="0"/>
              </a:defRPr>
            </a:lvl6pPr>
            <a:lvl7pPr marL="29718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Comic Sans MS" pitchFamily="66" charset="0"/>
              </a:defRPr>
            </a:lvl7pPr>
            <a:lvl8pPr marL="34290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Comic Sans MS" pitchFamily="66" charset="0"/>
              </a:defRPr>
            </a:lvl8pPr>
            <a:lvl9pPr marL="38862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Comic Sans MS" pitchFamily="66" charset="0"/>
              </a:defRPr>
            </a:lvl9pPr>
          </a:lstStyle>
          <a:p>
            <a:pPr eaLnBrk="1" hangingPunct="1">
              <a:spcBef>
                <a:spcPct val="50000"/>
              </a:spcBef>
              <a:buClrTx/>
              <a:buSzTx/>
              <a:buFontTx/>
              <a:buNone/>
            </a:pPr>
            <a:r>
              <a:rPr lang="el-GR" altLang="el-GR" sz="1800" dirty="0"/>
              <a:t>Η πτώση πίεσης για 5 γωνίες 90</a:t>
            </a:r>
            <a:r>
              <a:rPr lang="el-GR" altLang="el-GR" sz="1800" baseline="30000" dirty="0"/>
              <a:t>ο</a:t>
            </a:r>
            <a:r>
              <a:rPr lang="el-GR" altLang="el-GR" sz="1800" dirty="0"/>
              <a:t> (1</a:t>
            </a:r>
            <a:r>
              <a:rPr lang="en-US" altLang="el-GR" sz="1800" dirty="0"/>
              <a:t>in)</a:t>
            </a:r>
            <a:r>
              <a:rPr lang="el-GR" altLang="el-GR" sz="1800" dirty="0"/>
              <a:t> θα είναι ίση με την πτώση πίεσης που προκαλεί  ισοδύναμο μήκος σωλήνα : 5 </a:t>
            </a:r>
            <a:r>
              <a:rPr lang="en-US" altLang="el-GR" sz="1800" dirty="0"/>
              <a:t>x (L’/D) x D = 5 x 35 x 0,02291 m = 4 m</a:t>
            </a:r>
            <a:r>
              <a:rPr lang="el-GR" altLang="el-GR" sz="1800" dirty="0"/>
              <a:t> ή για μάθε μια γωνία που προστίθεται, αυξάνεται η πτώση της πίεσης το ίδιο με την προσθήκη σωλήνα με ισοδύναμο μήκος 0,8 </a:t>
            </a:r>
            <a:r>
              <a:rPr lang="en-US" altLang="el-GR" sz="1800" dirty="0"/>
              <a:t>m.</a:t>
            </a:r>
            <a:endParaRPr lang="el-GR" altLang="el-GR" sz="1800" dirty="0"/>
          </a:p>
        </p:txBody>
      </p:sp>
      <p:grpSp>
        <p:nvGrpSpPr>
          <p:cNvPr id="15" name="Ομάδα 14"/>
          <p:cNvGrpSpPr/>
          <p:nvPr/>
        </p:nvGrpSpPr>
        <p:grpSpPr>
          <a:xfrm>
            <a:off x="2754772" y="3468197"/>
            <a:ext cx="3058204" cy="2945941"/>
            <a:chOff x="1115616" y="2816932"/>
            <a:chExt cx="3058204" cy="2945941"/>
          </a:xfrm>
        </p:grpSpPr>
        <p:sp>
          <p:nvSpPr>
            <p:cNvPr id="4" name="Βέλος λυγισμένο προς τα επάνω 3"/>
            <p:cNvSpPr/>
            <p:nvPr/>
          </p:nvSpPr>
          <p:spPr bwMode="auto">
            <a:xfrm rot="5400000">
              <a:off x="1547664" y="2852936"/>
              <a:ext cx="720080" cy="648072"/>
            </a:xfrm>
            <a:prstGeom prst="bentUp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l-GR" sz="2400" b="0" i="0" u="none" strike="noStrike" cap="none" normalizeH="0" baseline="0">
                <a:ln>
                  <a:noFill/>
                </a:ln>
                <a:solidFill>
                  <a:schemeClr val="tx1"/>
                </a:solidFill>
                <a:effectLst/>
                <a:latin typeface="Arial Narrow" pitchFamily="34" charset="0"/>
              </a:endParaRPr>
            </a:p>
          </p:txBody>
        </p:sp>
        <p:sp>
          <p:nvSpPr>
            <p:cNvPr id="6" name="Βέλος λυγισμένο προς τα επάνω 5"/>
            <p:cNvSpPr/>
            <p:nvPr/>
          </p:nvSpPr>
          <p:spPr bwMode="auto">
            <a:xfrm rot="5400000">
              <a:off x="3489744" y="4689139"/>
              <a:ext cx="720080" cy="648072"/>
            </a:xfrm>
            <a:prstGeom prst="bentUp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l-GR" sz="2400" b="0" i="0" u="none" strike="noStrike" cap="none" normalizeH="0" baseline="0" dirty="0">
                <a:ln>
                  <a:noFill/>
                </a:ln>
                <a:solidFill>
                  <a:schemeClr val="tx1"/>
                </a:solidFill>
                <a:effectLst/>
                <a:latin typeface="Arial Narrow" pitchFamily="34" charset="0"/>
              </a:endParaRPr>
            </a:p>
          </p:txBody>
        </p:sp>
        <p:sp>
          <p:nvSpPr>
            <p:cNvPr id="7" name="Βέλος λυγισμένο προς τα επάνω 6"/>
            <p:cNvSpPr/>
            <p:nvPr/>
          </p:nvSpPr>
          <p:spPr bwMode="auto">
            <a:xfrm rot="5400000">
              <a:off x="3003104" y="4257092"/>
              <a:ext cx="720080" cy="648072"/>
            </a:xfrm>
            <a:prstGeom prst="bentUp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l-GR" sz="2400" b="0" i="0" u="none" strike="noStrike" cap="none" normalizeH="0" baseline="0">
                <a:ln>
                  <a:noFill/>
                </a:ln>
                <a:solidFill>
                  <a:schemeClr val="tx1"/>
                </a:solidFill>
                <a:effectLst/>
                <a:latin typeface="Arial Narrow" pitchFamily="34" charset="0"/>
              </a:endParaRPr>
            </a:p>
          </p:txBody>
        </p:sp>
        <p:sp>
          <p:nvSpPr>
            <p:cNvPr id="8" name="Βέλος λυγισμένο προς τα επάνω 7"/>
            <p:cNvSpPr/>
            <p:nvPr/>
          </p:nvSpPr>
          <p:spPr bwMode="auto">
            <a:xfrm rot="5400000">
              <a:off x="2015716" y="3320575"/>
              <a:ext cx="720080" cy="648072"/>
            </a:xfrm>
            <a:prstGeom prst="bentUp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l-GR" sz="2400" b="0" i="0" u="none" strike="noStrike" cap="none" normalizeH="0" baseline="0">
                <a:ln>
                  <a:noFill/>
                </a:ln>
                <a:solidFill>
                  <a:schemeClr val="tx1"/>
                </a:solidFill>
                <a:effectLst/>
                <a:latin typeface="Arial Narrow" pitchFamily="34" charset="0"/>
              </a:endParaRPr>
            </a:p>
          </p:txBody>
        </p:sp>
        <p:sp>
          <p:nvSpPr>
            <p:cNvPr id="9" name="Βέλος λυγισμένο προς τα επάνω 8"/>
            <p:cNvSpPr/>
            <p:nvPr/>
          </p:nvSpPr>
          <p:spPr bwMode="auto">
            <a:xfrm rot="5400000">
              <a:off x="2519772" y="3805973"/>
              <a:ext cx="720080" cy="648072"/>
            </a:xfrm>
            <a:prstGeom prst="bentUp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l-GR" sz="2400" b="0" i="0" u="none" strike="noStrike" cap="none" normalizeH="0" baseline="0">
                <a:ln>
                  <a:noFill/>
                </a:ln>
                <a:solidFill>
                  <a:schemeClr val="tx1"/>
                </a:solidFill>
                <a:effectLst/>
                <a:latin typeface="Arial Narrow" pitchFamily="34" charset="0"/>
              </a:endParaRPr>
            </a:p>
          </p:txBody>
        </p:sp>
        <p:sp>
          <p:nvSpPr>
            <p:cNvPr id="10" name="TextBox 9"/>
            <p:cNvSpPr txBox="1"/>
            <p:nvPr/>
          </p:nvSpPr>
          <p:spPr>
            <a:xfrm>
              <a:off x="1115616" y="3284571"/>
              <a:ext cx="468052" cy="461665"/>
            </a:xfrm>
            <a:prstGeom prst="rect">
              <a:avLst/>
            </a:prstGeom>
            <a:noFill/>
          </p:spPr>
          <p:txBody>
            <a:bodyPr wrap="square" rtlCol="0">
              <a:spAutoFit/>
            </a:bodyPr>
            <a:lstStyle/>
            <a:p>
              <a:r>
                <a:rPr lang="el-GR" dirty="0"/>
                <a:t>1</a:t>
              </a:r>
            </a:p>
          </p:txBody>
        </p:sp>
        <p:sp>
          <p:nvSpPr>
            <p:cNvPr id="11" name="TextBox 10"/>
            <p:cNvSpPr txBox="1"/>
            <p:nvPr/>
          </p:nvSpPr>
          <p:spPr>
            <a:xfrm>
              <a:off x="1583668" y="3899176"/>
              <a:ext cx="468052" cy="461665"/>
            </a:xfrm>
            <a:prstGeom prst="rect">
              <a:avLst/>
            </a:prstGeom>
            <a:noFill/>
          </p:spPr>
          <p:txBody>
            <a:bodyPr wrap="square" rtlCol="0">
              <a:spAutoFit/>
            </a:bodyPr>
            <a:lstStyle/>
            <a:p>
              <a:r>
                <a:rPr lang="el-GR" dirty="0"/>
                <a:t>2</a:t>
              </a:r>
            </a:p>
          </p:txBody>
        </p:sp>
        <p:sp>
          <p:nvSpPr>
            <p:cNvPr id="12" name="TextBox 11"/>
            <p:cNvSpPr txBox="1"/>
            <p:nvPr/>
          </p:nvSpPr>
          <p:spPr>
            <a:xfrm>
              <a:off x="2137036" y="4422303"/>
              <a:ext cx="468052" cy="461665"/>
            </a:xfrm>
            <a:prstGeom prst="rect">
              <a:avLst/>
            </a:prstGeom>
            <a:noFill/>
          </p:spPr>
          <p:txBody>
            <a:bodyPr wrap="square" rtlCol="0">
              <a:spAutoFit/>
            </a:bodyPr>
            <a:lstStyle/>
            <a:p>
              <a:r>
                <a:rPr lang="el-GR" dirty="0"/>
                <a:t>3</a:t>
              </a:r>
            </a:p>
          </p:txBody>
        </p:sp>
        <p:sp>
          <p:nvSpPr>
            <p:cNvPr id="13" name="TextBox 12"/>
            <p:cNvSpPr txBox="1"/>
            <p:nvPr/>
          </p:nvSpPr>
          <p:spPr>
            <a:xfrm>
              <a:off x="2605088" y="4839543"/>
              <a:ext cx="468052" cy="461665"/>
            </a:xfrm>
            <a:prstGeom prst="rect">
              <a:avLst/>
            </a:prstGeom>
            <a:noFill/>
          </p:spPr>
          <p:txBody>
            <a:bodyPr wrap="square" rtlCol="0">
              <a:spAutoFit/>
            </a:bodyPr>
            <a:lstStyle/>
            <a:p>
              <a:r>
                <a:rPr lang="el-GR" dirty="0"/>
                <a:t>4</a:t>
              </a:r>
            </a:p>
          </p:txBody>
        </p:sp>
        <p:sp>
          <p:nvSpPr>
            <p:cNvPr id="14" name="TextBox 13"/>
            <p:cNvSpPr txBox="1"/>
            <p:nvPr/>
          </p:nvSpPr>
          <p:spPr>
            <a:xfrm>
              <a:off x="3095836" y="5301208"/>
              <a:ext cx="468052" cy="461665"/>
            </a:xfrm>
            <a:prstGeom prst="rect">
              <a:avLst/>
            </a:prstGeom>
            <a:noFill/>
          </p:spPr>
          <p:txBody>
            <a:bodyPr wrap="square" rtlCol="0">
              <a:spAutoFit/>
            </a:bodyPr>
            <a:lstStyle/>
            <a:p>
              <a:r>
                <a:rPr lang="el-GR" dirty="0"/>
                <a:t>5</a:t>
              </a:r>
            </a:p>
          </p:txBody>
        </p:sp>
      </p:grpSp>
    </p:spTree>
    <p:extLst>
      <p:ext uri="{BB962C8B-B14F-4D97-AF65-F5344CB8AC3E}">
        <p14:creationId xmlns:p14="http://schemas.microsoft.com/office/powerpoint/2010/main" val="27450158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08F2F67-1897-32CC-B318-A8C82121474F}"/>
              </a:ext>
            </a:extLst>
          </p:cNvPr>
          <p:cNvSpPr>
            <a:spLocks noGrp="1"/>
          </p:cNvSpPr>
          <p:nvPr>
            <p:ph type="title"/>
          </p:nvPr>
        </p:nvSpPr>
        <p:spPr>
          <a:xfrm>
            <a:off x="1066800" y="685800"/>
            <a:ext cx="7772400" cy="762000"/>
          </a:xfrm>
        </p:spPr>
        <p:txBody>
          <a:bodyPr/>
          <a:lstStyle/>
          <a:p>
            <a:r>
              <a:rPr lang="el-GR" sz="4000" dirty="0"/>
              <a:t>Εφαρμογές του </a:t>
            </a:r>
            <a:r>
              <a:rPr lang="en-US" sz="4000" dirty="0"/>
              <a:t>Re</a:t>
            </a:r>
            <a:r>
              <a:rPr lang="el-GR" sz="4000" dirty="0"/>
              <a:t> (είδος ροής)</a:t>
            </a:r>
            <a:r>
              <a:rPr lang="en-US" sz="4000" dirty="0"/>
              <a:t> </a:t>
            </a:r>
            <a:r>
              <a:rPr lang="el-GR" sz="4000" dirty="0"/>
              <a:t>στα τρόφιμα</a:t>
            </a:r>
          </a:p>
        </p:txBody>
      </p:sp>
      <p:sp>
        <p:nvSpPr>
          <p:cNvPr id="3" name="Θέση περιεχομένου 2">
            <a:extLst>
              <a:ext uri="{FF2B5EF4-FFF2-40B4-BE49-F238E27FC236}">
                <a16:creationId xmlns:a16="http://schemas.microsoft.com/office/drawing/2014/main" id="{CE2DEFBA-8D60-CBAA-5F3D-65BD1754C502}"/>
              </a:ext>
            </a:extLst>
          </p:cNvPr>
          <p:cNvSpPr>
            <a:spLocks noGrp="1"/>
          </p:cNvSpPr>
          <p:nvPr>
            <p:ph idx="1"/>
          </p:nvPr>
        </p:nvSpPr>
        <p:spPr/>
        <p:txBody>
          <a:bodyPr/>
          <a:lstStyle/>
          <a:p>
            <a:r>
              <a:rPr lang="el-GR" sz="2800" dirty="0"/>
              <a:t>Σχεδιασμός σωληνώσεων</a:t>
            </a:r>
          </a:p>
          <a:p>
            <a:r>
              <a:rPr lang="el-GR" sz="2800" dirty="0"/>
              <a:t>Επιλογή τύπου αντλίας</a:t>
            </a:r>
          </a:p>
          <a:p>
            <a:r>
              <a:rPr lang="el-GR" sz="2800" dirty="0"/>
              <a:t>Σχεδιασμός εναλλακτών θερμότητας</a:t>
            </a:r>
          </a:p>
          <a:p>
            <a:r>
              <a:rPr lang="el-GR" sz="2800" dirty="0"/>
              <a:t>Ανάμιξη ρευστών σε δεξαμενές (σχεδιασμός αναδευτήρων)</a:t>
            </a:r>
          </a:p>
          <a:p>
            <a:r>
              <a:rPr lang="el-GR" sz="2800" dirty="0"/>
              <a:t>Καθαρισμός εξοπλισμού (</a:t>
            </a:r>
            <a:r>
              <a:rPr lang="en-US" sz="2800" dirty="0"/>
              <a:t>CIP)</a:t>
            </a:r>
          </a:p>
          <a:p>
            <a:r>
              <a:rPr lang="el-GR" sz="2800" dirty="0"/>
              <a:t>Ψεκασμός και </a:t>
            </a:r>
            <a:r>
              <a:rPr lang="el-GR" sz="2800" dirty="0" err="1"/>
              <a:t>εκνέφωση</a:t>
            </a:r>
            <a:endParaRPr lang="el-GR" sz="2800" dirty="0"/>
          </a:p>
          <a:p>
            <a:r>
              <a:rPr lang="el-GR" sz="2800" dirty="0"/>
              <a:t>Ζύμωση και βιοτεχνολογία</a:t>
            </a:r>
          </a:p>
          <a:p>
            <a:r>
              <a:rPr lang="el-GR" sz="2800" dirty="0"/>
              <a:t>Σχεδιασμός φίλτρων</a:t>
            </a:r>
          </a:p>
        </p:txBody>
      </p:sp>
    </p:spTree>
    <p:extLst>
      <p:ext uri="{BB962C8B-B14F-4D97-AF65-F5344CB8AC3E}">
        <p14:creationId xmlns:p14="http://schemas.microsoft.com/office/powerpoint/2010/main" val="23392517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l-GR" altLang="el-GR"/>
              <a:t>Ισοζύγιο μηχανικής ενέργειας</a:t>
            </a:r>
          </a:p>
        </p:txBody>
      </p:sp>
      <p:sp>
        <p:nvSpPr>
          <p:cNvPr id="27651" name="Rectangle 3"/>
          <p:cNvSpPr>
            <a:spLocks noGrp="1" noChangeArrowheads="1"/>
          </p:cNvSpPr>
          <p:nvPr>
            <p:ph type="body" sz="half" idx="1"/>
          </p:nvPr>
        </p:nvSpPr>
        <p:spPr>
          <a:xfrm>
            <a:off x="1066800" y="1676400"/>
            <a:ext cx="7753350" cy="2257425"/>
          </a:xfrm>
        </p:spPr>
        <p:txBody>
          <a:bodyPr/>
          <a:lstStyle/>
          <a:p>
            <a:pPr eaLnBrk="1" hangingPunct="1">
              <a:lnSpc>
                <a:spcPct val="80000"/>
              </a:lnSpc>
            </a:pPr>
            <a:r>
              <a:rPr lang="el-GR" altLang="el-GR" sz="2000" dirty="0"/>
              <a:t>Για να υπερνικηθούν οι τριβές και να προκληθεί ροή σε ένα ρευστό θα πρέπει να προσφερθεί ενέργεια είτε με μηχανικό τρόπο (αντλία) ή απλά εξαιτίας αλλαγής της δυναμικής ενέργειας του ρευστού.  Άρα, η μηχανική ή η δυναμική ενέργεια που απαιτείται για την προώθηση του ρευστού θα πρέπει να ισοσταθμίζει τις τριβές. Η σχέση αυτή είναι μια </a:t>
            </a:r>
            <a:r>
              <a:rPr lang="el-GR" altLang="el-GR" sz="2000" b="1" dirty="0"/>
              <a:t>σχέση ισοζυγίου μηχανικής ενέργειας</a:t>
            </a:r>
            <a:r>
              <a:rPr lang="en-US" altLang="el-GR" sz="2000" dirty="0"/>
              <a:t> </a:t>
            </a:r>
            <a:r>
              <a:rPr lang="el-GR" altLang="el-GR" sz="2000" dirty="0"/>
              <a:t>και λαμβάνει υπόψη όλες τις εμπλεκόμενες μορφές της ενέργειας. </a:t>
            </a:r>
          </a:p>
        </p:txBody>
      </p:sp>
      <p:pic>
        <p:nvPicPr>
          <p:cNvPr id="27652" name="Picture 8" descr="εικόνα"/>
          <p:cNvPicPr>
            <a:picLocks noChangeAspect="1" noChangeArrowheads="1"/>
          </p:cNvPicPr>
          <p:nvPr/>
        </p:nvPicPr>
        <p:blipFill>
          <a:blip r:embed="rId2" cstate="print">
            <a:extLst>
              <a:ext uri="{28A0092B-C50C-407E-A947-70E740481C1C}">
                <a14:useLocalDpi xmlns:a14="http://schemas.microsoft.com/office/drawing/2010/main" val="0"/>
              </a:ext>
            </a:extLst>
          </a:blip>
          <a:srcRect l="7573" t="4935" r="4037" b="13937"/>
          <a:stretch>
            <a:fillRect/>
          </a:stretch>
        </p:blipFill>
        <p:spPr bwMode="auto">
          <a:xfrm>
            <a:off x="1692275" y="3832225"/>
            <a:ext cx="5975350" cy="281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l-GR" altLang="el-GR"/>
              <a:t>Εξίσωση </a:t>
            </a:r>
            <a:r>
              <a:rPr lang="en-US" altLang="el-GR"/>
              <a:t>Bernoulli</a:t>
            </a:r>
            <a:endParaRPr lang="el-GR" altLang="el-GR"/>
          </a:p>
        </p:txBody>
      </p:sp>
      <p:sp>
        <p:nvSpPr>
          <p:cNvPr id="28675" name="Rectangle 3"/>
          <p:cNvSpPr>
            <a:spLocks noGrp="1" noChangeArrowheads="1"/>
          </p:cNvSpPr>
          <p:nvPr>
            <p:ph type="body" sz="half" idx="1"/>
          </p:nvPr>
        </p:nvSpPr>
        <p:spPr>
          <a:xfrm>
            <a:off x="1066800" y="1676400"/>
            <a:ext cx="7250113" cy="3265488"/>
          </a:xfrm>
        </p:spPr>
        <p:txBody>
          <a:bodyPr/>
          <a:lstStyle/>
          <a:p>
            <a:pPr eaLnBrk="1" hangingPunct="1"/>
            <a:r>
              <a:rPr lang="el-GR" altLang="el-GR" sz="2400"/>
              <a:t>Μια τέτοιου τύπου σχέση </a:t>
            </a:r>
            <a:r>
              <a:rPr lang="el-GR" altLang="el-GR" sz="2400" u="sng"/>
              <a:t>μηχανικής ενέργειας </a:t>
            </a:r>
            <a:r>
              <a:rPr lang="el-GR" altLang="el-GR" sz="2400"/>
              <a:t>εκφράζεται με την εξίσωση </a:t>
            </a:r>
            <a:r>
              <a:rPr lang="en-US" altLang="el-GR" sz="2400"/>
              <a:t>Bernoulli </a:t>
            </a:r>
            <a:r>
              <a:rPr lang="el-GR" altLang="el-GR" sz="2400"/>
              <a:t>και χρησιμοποιείται εκτεταμένα στην ανάλυση συστημάτων ροής, κύρια για το προσδιορισμό της ενέργειας (</a:t>
            </a:r>
            <a:r>
              <a:rPr lang="en-US" altLang="el-GR" sz="2400"/>
              <a:t>Ws) </a:t>
            </a:r>
            <a:r>
              <a:rPr lang="el-GR" altLang="el-GR" sz="2400"/>
              <a:t>που πρέπει να προσφέρει η χρησιμοποιούμενη αντλία. </a:t>
            </a:r>
            <a:r>
              <a:rPr lang="el-GR" altLang="el-GR" sz="2400" u="sng"/>
              <a:t>Το γινόμενο της ενέργειας αυτής επί την μαζική παροχή μας δίνει την ισχύ της απαιτούμενης αντλίας</a:t>
            </a:r>
            <a:r>
              <a:rPr lang="el-GR" altLang="el-GR" sz="2400"/>
              <a:t>. </a:t>
            </a:r>
          </a:p>
        </p:txBody>
      </p:sp>
      <p:graphicFrame>
        <p:nvGraphicFramePr>
          <p:cNvPr id="28676" name="Object 4"/>
          <p:cNvGraphicFramePr>
            <a:graphicFrameLocks noGrp="1" noChangeAspect="1"/>
          </p:cNvGraphicFramePr>
          <p:nvPr>
            <p:ph sz="half" idx="2"/>
          </p:nvPr>
        </p:nvGraphicFramePr>
        <p:xfrm>
          <a:off x="1835150" y="5075238"/>
          <a:ext cx="6408738" cy="1174750"/>
        </p:xfrm>
        <a:graphic>
          <a:graphicData uri="http://schemas.openxmlformats.org/presentationml/2006/ole">
            <mc:AlternateContent xmlns:mc="http://schemas.openxmlformats.org/markup-compatibility/2006">
              <mc:Choice xmlns:v="urn:schemas-microsoft-com:vml" Requires="v">
                <p:oleObj name="Εξίσωση" r:id="rId2" imgW="2425700" imgH="444500" progId="Equation.3">
                  <p:embed/>
                </p:oleObj>
              </mc:Choice>
              <mc:Fallback>
                <p:oleObj name="Εξίσωση" r:id="rId2" imgW="2425700" imgH="444500" progId="Equation.3">
                  <p:embed/>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5075238"/>
                        <a:ext cx="6408738" cy="1174750"/>
                      </a:xfrm>
                      <a:prstGeom prst="rect">
                        <a:avLst/>
                      </a:prstGeom>
                      <a:solidFill>
                        <a:schemeClr val="tx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l-GR" altLang="el-GR"/>
              <a:t>Άσκηση</a:t>
            </a:r>
          </a:p>
        </p:txBody>
      </p:sp>
      <p:sp>
        <p:nvSpPr>
          <p:cNvPr id="29699" name="Rectangle 3"/>
          <p:cNvSpPr>
            <a:spLocks noGrp="1" noChangeArrowheads="1"/>
          </p:cNvSpPr>
          <p:nvPr>
            <p:ph type="body" idx="1"/>
          </p:nvPr>
        </p:nvSpPr>
        <p:spPr/>
        <p:txBody>
          <a:bodyPr/>
          <a:lstStyle/>
          <a:p>
            <a:pPr eaLnBrk="1" hangingPunct="1"/>
            <a:r>
              <a:rPr lang="el-GR" altLang="el-GR" dirty="0"/>
              <a:t>Να προσδιοριστεί η πτώση της πίεσης ενός ρευστού πυκνότητας 950 </a:t>
            </a:r>
            <a:r>
              <a:rPr lang="en-US" altLang="el-GR" dirty="0"/>
              <a:t>Kg/m</a:t>
            </a:r>
            <a:r>
              <a:rPr lang="en-US" altLang="el-GR" baseline="30000" dirty="0"/>
              <a:t>3</a:t>
            </a:r>
            <a:r>
              <a:rPr lang="en-US" altLang="el-GR" dirty="0"/>
              <a:t>, </a:t>
            </a:r>
            <a:r>
              <a:rPr lang="el-GR" altLang="el-GR" dirty="0"/>
              <a:t>ιξώδους 7,7</a:t>
            </a:r>
            <a:r>
              <a:rPr lang="en-US" altLang="el-GR" dirty="0">
                <a:cs typeface="Times New Roman" pitchFamily="18" charset="0"/>
              </a:rPr>
              <a:t>·</a:t>
            </a:r>
            <a:r>
              <a:rPr lang="el-GR" altLang="el-GR" dirty="0">
                <a:cs typeface="Times New Roman" pitchFamily="18" charset="0"/>
              </a:rPr>
              <a:t>10</a:t>
            </a:r>
            <a:r>
              <a:rPr lang="el-GR" altLang="el-GR" baseline="30000" dirty="0">
                <a:cs typeface="Times New Roman" pitchFamily="18" charset="0"/>
              </a:rPr>
              <a:t>-4</a:t>
            </a:r>
            <a:r>
              <a:rPr lang="en-US" altLang="el-GR" baseline="30000" dirty="0">
                <a:cs typeface="Times New Roman" pitchFamily="18" charset="0"/>
              </a:rPr>
              <a:t> </a:t>
            </a:r>
            <a:r>
              <a:rPr lang="en-US" altLang="el-GR" dirty="0" err="1">
                <a:cs typeface="Times New Roman" pitchFamily="18" charset="0"/>
              </a:rPr>
              <a:t>Pa∙s</a:t>
            </a:r>
            <a:r>
              <a:rPr lang="el-GR" altLang="el-GR" dirty="0">
                <a:cs typeface="Times New Roman" pitchFamily="18" charset="0"/>
              </a:rPr>
              <a:t>, το οποίο ρέει με παροχή 0,0008 </a:t>
            </a:r>
            <a:r>
              <a:rPr lang="en-US" altLang="el-GR" dirty="0">
                <a:cs typeface="Times New Roman" pitchFamily="18" charset="0"/>
              </a:rPr>
              <a:t>m</a:t>
            </a:r>
            <a:r>
              <a:rPr lang="en-US" altLang="el-GR" baseline="30000" dirty="0">
                <a:cs typeface="Times New Roman" pitchFamily="18" charset="0"/>
              </a:rPr>
              <a:t>3</a:t>
            </a:r>
            <a:r>
              <a:rPr lang="en-US" altLang="el-GR" dirty="0">
                <a:cs typeface="Times New Roman" pitchFamily="18" charset="0"/>
              </a:rPr>
              <a:t>/s</a:t>
            </a:r>
            <a:r>
              <a:rPr lang="el-GR" altLang="el-GR" dirty="0">
                <a:cs typeface="Times New Roman" pitchFamily="18" charset="0"/>
              </a:rPr>
              <a:t> σε οριζόντιο ευθύγραμμο σωλήνα από σφυρήλατο χάλυβα με μήκος 100 </a:t>
            </a:r>
            <a:r>
              <a:rPr lang="en-US" altLang="el-GR" dirty="0">
                <a:cs typeface="Times New Roman" pitchFamily="18" charset="0"/>
              </a:rPr>
              <a:t>m </a:t>
            </a:r>
            <a:r>
              <a:rPr lang="el-GR" altLang="el-GR" dirty="0">
                <a:cs typeface="Times New Roman" pitchFamily="18" charset="0"/>
              </a:rPr>
              <a:t>και εσωτερική διάμετρο 0,03 </a:t>
            </a:r>
            <a:r>
              <a:rPr lang="en-US" altLang="el-GR" dirty="0">
                <a:cs typeface="Times New Roman" pitchFamily="18" charset="0"/>
              </a:rPr>
              <a:t>m.</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l-GR" altLang="el-GR" sz="4000"/>
              <a:t>Ταχύτητα ροής ρευστού</a:t>
            </a:r>
            <a:br>
              <a:rPr lang="el-GR" altLang="el-GR" sz="4000"/>
            </a:br>
            <a:endParaRPr lang="el-GR" altLang="el-GR" sz="4000"/>
          </a:p>
        </p:txBody>
      </p:sp>
      <p:sp>
        <p:nvSpPr>
          <p:cNvPr id="10243" name="Rectangle 3"/>
          <p:cNvSpPr>
            <a:spLocks noGrp="1" noChangeArrowheads="1"/>
          </p:cNvSpPr>
          <p:nvPr>
            <p:ph type="body" idx="1"/>
          </p:nvPr>
        </p:nvSpPr>
        <p:spPr>
          <a:xfrm>
            <a:off x="1066800" y="1676400"/>
            <a:ext cx="7772400" cy="4632325"/>
          </a:xfrm>
        </p:spPr>
        <p:txBody>
          <a:bodyPr/>
          <a:lstStyle/>
          <a:p>
            <a:pPr eaLnBrk="1" hangingPunct="1"/>
            <a:r>
              <a:rPr lang="el-GR" altLang="el-GR" sz="2800" dirty="0"/>
              <a:t>Στην ποτάμια ροή</a:t>
            </a:r>
          </a:p>
          <a:p>
            <a:pPr lvl="1" eaLnBrk="1" hangingPunct="1"/>
            <a:r>
              <a:rPr lang="el-GR" altLang="el-GR" sz="2400" dirty="0"/>
              <a:t>Η ταχύτητα του ρευστού δεν είναι ίδια σε όλη την μάζα του. Επίσης διαφοροποιείται έντονα κατά την κίνηση του ρευστού μέσα στον αγωγό. Έτσι ο λόγος της μέσης προς την μέγιστη ταχύτητα είναι σχετικά μικρός : (</a:t>
            </a:r>
            <a:r>
              <a:rPr lang="en-US" altLang="el-GR" sz="2400" dirty="0"/>
              <a:t>v/</a:t>
            </a:r>
            <a:r>
              <a:rPr lang="en-US" altLang="el-GR" sz="2400" dirty="0" err="1"/>
              <a:t>v</a:t>
            </a:r>
            <a:r>
              <a:rPr lang="en-US" altLang="el-GR" sz="2400" baseline="-25000" dirty="0" err="1"/>
              <a:t>max</a:t>
            </a:r>
            <a:r>
              <a:rPr lang="en-US" altLang="el-GR" sz="2400" dirty="0"/>
              <a:t> ≈ 0,5)</a:t>
            </a:r>
            <a:r>
              <a:rPr lang="el-GR" altLang="el-GR" sz="2400" dirty="0"/>
              <a:t> </a:t>
            </a:r>
          </a:p>
          <a:p>
            <a:pPr eaLnBrk="1" hangingPunct="1"/>
            <a:r>
              <a:rPr lang="el-GR" altLang="el-GR" sz="2800" dirty="0"/>
              <a:t>Στην στροβιλώδη ροή</a:t>
            </a:r>
            <a:endParaRPr lang="en-US" altLang="el-GR" sz="2800" dirty="0"/>
          </a:p>
          <a:p>
            <a:pPr lvl="1" eaLnBrk="1" hangingPunct="1"/>
            <a:r>
              <a:rPr lang="el-GR" altLang="el-GR" sz="2400" dirty="0"/>
              <a:t>Η ταχύτητα του ρευστού είναι περισσότερο ομοιογενής σε όλη την μάζα του και αυτή η ομοιογένεια αυξάνει κατά την μετακίνηση του ρευστού στον αγωγό: (</a:t>
            </a:r>
            <a:r>
              <a:rPr lang="en-US" altLang="el-GR" sz="2400" dirty="0"/>
              <a:t>v/</a:t>
            </a:r>
            <a:r>
              <a:rPr lang="en-US" altLang="el-GR" sz="2400" dirty="0" err="1"/>
              <a:t>v</a:t>
            </a:r>
            <a:r>
              <a:rPr lang="en-US" altLang="el-GR" sz="2400" baseline="-25000" dirty="0" err="1"/>
              <a:t>max</a:t>
            </a:r>
            <a:r>
              <a:rPr lang="en-US" altLang="el-GR" sz="2400" dirty="0"/>
              <a:t> ≈</a:t>
            </a:r>
            <a:r>
              <a:rPr lang="el-GR" altLang="el-GR" sz="2400" dirty="0"/>
              <a:t> 0,8)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124744"/>
            <a:ext cx="5099050" cy="4651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219" name="TextBox 1"/>
          <p:cNvSpPr txBox="1">
            <a:spLocks noChangeArrowheads="1"/>
          </p:cNvSpPr>
          <p:nvPr/>
        </p:nvSpPr>
        <p:spPr bwMode="auto">
          <a:xfrm>
            <a:off x="971600" y="1240433"/>
            <a:ext cx="3313113" cy="4603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FF00"/>
              </a:buClr>
              <a:buSzPct val="80000"/>
              <a:buFont typeface="Wingdings" pitchFamily="2" charset="2"/>
              <a:buChar char="®"/>
              <a:defRPr sz="3200">
                <a:solidFill>
                  <a:schemeClr val="tx1"/>
                </a:solidFill>
                <a:latin typeface="Comic Sans MS" pitchFamily="66" charset="0"/>
              </a:defRPr>
            </a:lvl1pPr>
            <a:lvl2pPr marL="742950" indent="-285750" eaLnBrk="0" hangingPunct="0">
              <a:spcBef>
                <a:spcPct val="20000"/>
              </a:spcBef>
              <a:buClr>
                <a:srgbClr val="CC0000"/>
              </a:buClr>
              <a:buSzPct val="70000"/>
              <a:buFont typeface="Wingdings" pitchFamily="2" charset="2"/>
              <a:buChar char="®"/>
              <a:defRPr sz="2800">
                <a:solidFill>
                  <a:schemeClr val="tx1"/>
                </a:solidFill>
                <a:latin typeface="Comic Sans MS" pitchFamily="66" charset="0"/>
              </a:defRPr>
            </a:lvl2pPr>
            <a:lvl3pPr marL="1143000" indent="-228600" eaLnBrk="0" hangingPunct="0">
              <a:spcBef>
                <a:spcPct val="20000"/>
              </a:spcBef>
              <a:buClr>
                <a:srgbClr val="009900"/>
              </a:buClr>
              <a:buSzPct val="60000"/>
              <a:buFont typeface="Wingdings" pitchFamily="2" charset="2"/>
              <a:buChar char="®"/>
              <a:defRPr sz="2400">
                <a:solidFill>
                  <a:schemeClr val="tx1"/>
                </a:solidFill>
                <a:latin typeface="Comic Sans MS" pitchFamily="66" charset="0"/>
              </a:defRPr>
            </a:lvl3pPr>
            <a:lvl4pPr marL="1600200" indent="-228600" eaLnBrk="0" hangingPunct="0">
              <a:spcBef>
                <a:spcPct val="20000"/>
              </a:spcBef>
              <a:buClr>
                <a:schemeClr val="hlink"/>
              </a:buClr>
              <a:buSzPct val="60000"/>
              <a:buFont typeface="Wingdings" pitchFamily="2" charset="2"/>
              <a:buChar char="l"/>
              <a:defRPr sz="2000">
                <a:solidFill>
                  <a:schemeClr val="tx1"/>
                </a:solidFill>
                <a:latin typeface="Comic Sans MS" pitchFamily="66" charset="0"/>
              </a:defRPr>
            </a:lvl4pPr>
            <a:lvl5pPr marL="2057400" indent="-228600" eaLnBrk="0" hangingPunct="0">
              <a:spcBef>
                <a:spcPct val="20000"/>
              </a:spcBef>
              <a:buClr>
                <a:schemeClr val="accent2"/>
              </a:buClr>
              <a:buSzPct val="55000"/>
              <a:buFont typeface="Wingdings" pitchFamily="2" charset="2"/>
              <a:buChar char="l"/>
              <a:defRPr sz="2000">
                <a:solidFill>
                  <a:schemeClr val="tx1"/>
                </a:solidFill>
                <a:latin typeface="Comic Sans MS" pitchFamily="66" charset="0"/>
              </a:defRPr>
            </a:lvl5pPr>
            <a:lvl6pPr marL="25146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Comic Sans MS" pitchFamily="66" charset="0"/>
              </a:defRPr>
            </a:lvl6pPr>
            <a:lvl7pPr marL="29718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Comic Sans MS" pitchFamily="66" charset="0"/>
              </a:defRPr>
            </a:lvl7pPr>
            <a:lvl8pPr marL="34290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Comic Sans MS" pitchFamily="66" charset="0"/>
              </a:defRPr>
            </a:lvl8pPr>
            <a:lvl9pPr marL="38862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Comic Sans MS" pitchFamily="66" charset="0"/>
              </a:defRPr>
            </a:lvl9pPr>
          </a:lstStyle>
          <a:p>
            <a:pPr algn="ctr" eaLnBrk="1" hangingPunct="1">
              <a:spcBef>
                <a:spcPct val="0"/>
              </a:spcBef>
              <a:buClrTx/>
              <a:buSzTx/>
              <a:buFontTx/>
              <a:buNone/>
            </a:pPr>
            <a:r>
              <a:rPr lang="el-GR" altLang="el-GR" sz="2400" b="1">
                <a:solidFill>
                  <a:schemeClr val="bg1"/>
                </a:solidFill>
                <a:latin typeface="Arial Narrow" pitchFamily="34" charset="0"/>
              </a:rPr>
              <a:t>Ποτάμια ροή</a:t>
            </a:r>
          </a:p>
        </p:txBody>
      </p:sp>
      <p:sp>
        <p:nvSpPr>
          <p:cNvPr id="9220" name="TextBox 3"/>
          <p:cNvSpPr txBox="1">
            <a:spLocks noChangeArrowheads="1"/>
          </p:cNvSpPr>
          <p:nvPr/>
        </p:nvSpPr>
        <p:spPr bwMode="auto">
          <a:xfrm>
            <a:off x="1259632" y="3399086"/>
            <a:ext cx="3311525" cy="46196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FF00"/>
              </a:buClr>
              <a:buSzPct val="80000"/>
              <a:buFont typeface="Wingdings" pitchFamily="2" charset="2"/>
              <a:buChar char="®"/>
              <a:defRPr sz="3200">
                <a:solidFill>
                  <a:schemeClr val="tx1"/>
                </a:solidFill>
                <a:latin typeface="Comic Sans MS" pitchFamily="66" charset="0"/>
              </a:defRPr>
            </a:lvl1pPr>
            <a:lvl2pPr marL="742950" indent="-285750" eaLnBrk="0" hangingPunct="0">
              <a:spcBef>
                <a:spcPct val="20000"/>
              </a:spcBef>
              <a:buClr>
                <a:srgbClr val="CC0000"/>
              </a:buClr>
              <a:buSzPct val="70000"/>
              <a:buFont typeface="Wingdings" pitchFamily="2" charset="2"/>
              <a:buChar char="®"/>
              <a:defRPr sz="2800">
                <a:solidFill>
                  <a:schemeClr val="tx1"/>
                </a:solidFill>
                <a:latin typeface="Comic Sans MS" pitchFamily="66" charset="0"/>
              </a:defRPr>
            </a:lvl2pPr>
            <a:lvl3pPr marL="1143000" indent="-228600" eaLnBrk="0" hangingPunct="0">
              <a:spcBef>
                <a:spcPct val="20000"/>
              </a:spcBef>
              <a:buClr>
                <a:srgbClr val="009900"/>
              </a:buClr>
              <a:buSzPct val="60000"/>
              <a:buFont typeface="Wingdings" pitchFamily="2" charset="2"/>
              <a:buChar char="®"/>
              <a:defRPr sz="2400">
                <a:solidFill>
                  <a:schemeClr val="tx1"/>
                </a:solidFill>
                <a:latin typeface="Comic Sans MS" pitchFamily="66" charset="0"/>
              </a:defRPr>
            </a:lvl3pPr>
            <a:lvl4pPr marL="1600200" indent="-228600" eaLnBrk="0" hangingPunct="0">
              <a:spcBef>
                <a:spcPct val="20000"/>
              </a:spcBef>
              <a:buClr>
                <a:schemeClr val="hlink"/>
              </a:buClr>
              <a:buSzPct val="60000"/>
              <a:buFont typeface="Wingdings" pitchFamily="2" charset="2"/>
              <a:buChar char="l"/>
              <a:defRPr sz="2000">
                <a:solidFill>
                  <a:schemeClr val="tx1"/>
                </a:solidFill>
                <a:latin typeface="Comic Sans MS" pitchFamily="66" charset="0"/>
              </a:defRPr>
            </a:lvl4pPr>
            <a:lvl5pPr marL="2057400" indent="-228600" eaLnBrk="0" hangingPunct="0">
              <a:spcBef>
                <a:spcPct val="20000"/>
              </a:spcBef>
              <a:buClr>
                <a:schemeClr val="accent2"/>
              </a:buClr>
              <a:buSzPct val="55000"/>
              <a:buFont typeface="Wingdings" pitchFamily="2" charset="2"/>
              <a:buChar char="l"/>
              <a:defRPr sz="2000">
                <a:solidFill>
                  <a:schemeClr val="tx1"/>
                </a:solidFill>
                <a:latin typeface="Comic Sans MS" pitchFamily="66" charset="0"/>
              </a:defRPr>
            </a:lvl5pPr>
            <a:lvl6pPr marL="25146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Comic Sans MS" pitchFamily="66" charset="0"/>
              </a:defRPr>
            </a:lvl6pPr>
            <a:lvl7pPr marL="29718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Comic Sans MS" pitchFamily="66" charset="0"/>
              </a:defRPr>
            </a:lvl7pPr>
            <a:lvl8pPr marL="34290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Comic Sans MS" pitchFamily="66" charset="0"/>
              </a:defRPr>
            </a:lvl8pPr>
            <a:lvl9pPr marL="38862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Comic Sans MS" pitchFamily="66" charset="0"/>
              </a:defRPr>
            </a:lvl9pPr>
          </a:lstStyle>
          <a:p>
            <a:pPr algn="ctr" eaLnBrk="1" hangingPunct="1">
              <a:spcBef>
                <a:spcPct val="0"/>
              </a:spcBef>
              <a:buClrTx/>
              <a:buSzTx/>
              <a:buFontTx/>
              <a:buNone/>
            </a:pPr>
            <a:r>
              <a:rPr lang="el-GR" altLang="el-GR" sz="2400" b="1">
                <a:solidFill>
                  <a:schemeClr val="bg1"/>
                </a:solidFill>
                <a:latin typeface="Arial Narrow" pitchFamily="34" charset="0"/>
              </a:rPr>
              <a:t>Στροβιλώδης ροή</a:t>
            </a:r>
          </a:p>
        </p:txBody>
      </p:sp>
      <mc:AlternateContent xmlns:mc="http://schemas.openxmlformats.org/markup-compatibility/2006" xmlns:a14="http://schemas.microsoft.com/office/drawing/2010/main">
        <mc:Choice Requires="a14">
          <p:sp>
            <p:nvSpPr>
              <p:cNvPr id="3" name="TextBox 2"/>
              <p:cNvSpPr txBox="1"/>
              <p:nvPr/>
            </p:nvSpPr>
            <p:spPr>
              <a:xfrm>
                <a:off x="6166048" y="2027704"/>
                <a:ext cx="1773434" cy="78790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GB" i="1" smtClean="0">
                              <a:latin typeface="Cambria Math" panose="02040503050406030204" pitchFamily="18" charset="0"/>
                            </a:rPr>
                          </m:ctrlPr>
                        </m:fPr>
                        <m:num>
                          <m:r>
                            <a:rPr lang="en-US" b="0" i="1" smtClean="0">
                              <a:latin typeface="Cambria Math"/>
                            </a:rPr>
                            <m:t>𝑣</m:t>
                          </m:r>
                        </m:num>
                        <m:den>
                          <m:sSub>
                            <m:sSubPr>
                              <m:ctrlPr>
                                <a:rPr lang="en-GB" i="1" smtClean="0">
                                  <a:latin typeface="Cambria Math" panose="02040503050406030204" pitchFamily="18" charset="0"/>
                                </a:rPr>
                              </m:ctrlPr>
                            </m:sSubPr>
                            <m:e>
                              <m:r>
                                <a:rPr lang="en-US" b="0" i="1" smtClean="0">
                                  <a:latin typeface="Cambria Math"/>
                                </a:rPr>
                                <m:t>𝑣</m:t>
                              </m:r>
                            </m:e>
                            <m:sub>
                              <m:r>
                                <a:rPr lang="en-US" b="0" i="1" smtClean="0">
                                  <a:latin typeface="Cambria Math"/>
                                </a:rPr>
                                <m:t>𝑚𝑎𝑥</m:t>
                              </m:r>
                            </m:sub>
                          </m:sSub>
                        </m:den>
                      </m:f>
                      <m:r>
                        <a:rPr lang="en-GB" i="1">
                          <a:latin typeface="Cambria Math"/>
                          <a:ea typeface="Cambria Math"/>
                        </a:rPr>
                        <m:t>≈</m:t>
                      </m:r>
                      <m:r>
                        <a:rPr lang="en-US" b="0" i="1" smtClean="0">
                          <a:latin typeface="Cambria Math"/>
                          <a:ea typeface="Cambria Math"/>
                        </a:rPr>
                        <m:t> 0,5</m:t>
                      </m:r>
                    </m:oMath>
                  </m:oMathPara>
                </a14:m>
                <a:endParaRPr lang="el-GR" dirty="0"/>
              </a:p>
            </p:txBody>
          </p:sp>
        </mc:Choice>
        <mc:Fallback xmlns="">
          <p:sp>
            <p:nvSpPr>
              <p:cNvPr id="3" name="TextBox 2"/>
              <p:cNvSpPr txBox="1">
                <a:spLocks noRot="1" noChangeAspect="1" noMove="1" noResize="1" noEditPoints="1" noAdjustHandles="1" noChangeArrowheads="1" noChangeShapeType="1" noTextEdit="1"/>
              </p:cNvSpPr>
              <p:nvPr/>
            </p:nvSpPr>
            <p:spPr>
              <a:xfrm>
                <a:off x="6166048" y="2027704"/>
                <a:ext cx="1773434" cy="787908"/>
              </a:xfrm>
              <a:prstGeom prst="rect">
                <a:avLst/>
              </a:prstGeom>
              <a:blipFill>
                <a:blip r:embed="rId4"/>
                <a:stretch>
                  <a:fillRect/>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6318448" y="4365104"/>
                <a:ext cx="1706108" cy="78790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GB" i="1" smtClean="0">
                              <a:latin typeface="Cambria Math" panose="02040503050406030204" pitchFamily="18" charset="0"/>
                            </a:rPr>
                          </m:ctrlPr>
                        </m:fPr>
                        <m:num>
                          <m:r>
                            <a:rPr lang="en-US" b="0" i="1" smtClean="0">
                              <a:latin typeface="Cambria Math"/>
                            </a:rPr>
                            <m:t>𝑣</m:t>
                          </m:r>
                        </m:num>
                        <m:den>
                          <m:sSub>
                            <m:sSubPr>
                              <m:ctrlPr>
                                <a:rPr lang="en-GB" i="1" smtClean="0">
                                  <a:latin typeface="Cambria Math" panose="02040503050406030204" pitchFamily="18" charset="0"/>
                                </a:rPr>
                              </m:ctrlPr>
                            </m:sSubPr>
                            <m:e>
                              <m:r>
                                <a:rPr lang="en-US" b="0" i="1" smtClean="0">
                                  <a:latin typeface="Cambria Math"/>
                                </a:rPr>
                                <m:t>𝑣</m:t>
                              </m:r>
                            </m:e>
                            <m:sub>
                              <m:r>
                                <a:rPr lang="en-US" b="0" i="1" smtClean="0">
                                  <a:latin typeface="Cambria Math"/>
                                </a:rPr>
                                <m:t>𝑚𝑎𝑥</m:t>
                              </m:r>
                            </m:sub>
                          </m:sSub>
                        </m:den>
                      </m:f>
                      <m:r>
                        <a:rPr lang="en-GB" i="1">
                          <a:latin typeface="Cambria Math"/>
                          <a:ea typeface="Cambria Math"/>
                        </a:rPr>
                        <m:t>≈</m:t>
                      </m:r>
                      <m:r>
                        <a:rPr lang="en-US" b="0" i="1" smtClean="0">
                          <a:latin typeface="Cambria Math"/>
                          <a:ea typeface="Cambria Math"/>
                        </a:rPr>
                        <m:t>0,8</m:t>
                      </m:r>
                    </m:oMath>
                  </m:oMathPara>
                </a14:m>
                <a:endParaRPr lang="el-GR" dirty="0"/>
              </a:p>
            </p:txBody>
          </p:sp>
        </mc:Choice>
        <mc:Fallback xmlns="">
          <p:sp>
            <p:nvSpPr>
              <p:cNvPr id="7" name="TextBox 6"/>
              <p:cNvSpPr txBox="1">
                <a:spLocks noRot="1" noChangeAspect="1" noMove="1" noResize="1" noEditPoints="1" noAdjustHandles="1" noChangeArrowheads="1" noChangeShapeType="1" noTextEdit="1"/>
              </p:cNvSpPr>
              <p:nvPr/>
            </p:nvSpPr>
            <p:spPr>
              <a:xfrm>
                <a:off x="6318448" y="4365104"/>
                <a:ext cx="1706108" cy="787908"/>
              </a:xfrm>
              <a:prstGeom prst="rect">
                <a:avLst/>
              </a:prstGeom>
              <a:blipFill>
                <a:blip r:embed="rId5"/>
                <a:stretch>
                  <a:fillRect/>
                </a:stretch>
              </a:blipFill>
            </p:spPr>
            <p:txBody>
              <a:bodyPr/>
              <a:lstStyle/>
              <a:p>
                <a:r>
                  <a:rPr lang="el-GR">
                    <a:noFill/>
                  </a:rPr>
                  <a:t> </a:t>
                </a:r>
              </a:p>
            </p:txBody>
          </p:sp>
        </mc:Fallback>
      </mc:AlternateContent>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BFEBDAE-3F33-45D6-B241-6EE2985D7FB3}"/>
              </a:ext>
            </a:extLst>
          </p:cNvPr>
          <p:cNvSpPr>
            <a:spLocks noGrp="1"/>
          </p:cNvSpPr>
          <p:nvPr>
            <p:ph type="title"/>
          </p:nvPr>
        </p:nvSpPr>
        <p:spPr/>
        <p:txBody>
          <a:bodyPr/>
          <a:lstStyle/>
          <a:p>
            <a:r>
              <a:rPr lang="el-GR" dirty="0"/>
              <a:t>Ποτάμια ροή</a:t>
            </a:r>
          </a:p>
        </p:txBody>
      </p:sp>
      <p:sp>
        <p:nvSpPr>
          <p:cNvPr id="3" name="Θέση περιεχομένου 2">
            <a:extLst>
              <a:ext uri="{FF2B5EF4-FFF2-40B4-BE49-F238E27FC236}">
                <a16:creationId xmlns:a16="http://schemas.microsoft.com/office/drawing/2014/main" id="{A9BDF558-1A93-4382-AD38-FB72E983E3CE}"/>
              </a:ext>
            </a:extLst>
          </p:cNvPr>
          <p:cNvSpPr>
            <a:spLocks noGrp="1"/>
          </p:cNvSpPr>
          <p:nvPr>
            <p:ph idx="1"/>
          </p:nvPr>
        </p:nvSpPr>
        <p:spPr>
          <a:xfrm>
            <a:off x="1066800" y="1447800"/>
            <a:ext cx="7772400" cy="4114800"/>
          </a:xfrm>
        </p:spPr>
        <p:txBody>
          <a:bodyPr/>
          <a:lstStyle/>
          <a:p>
            <a:r>
              <a:rPr lang="el-GR" sz="2400" dirty="0"/>
              <a:t>Στην φύση η ποτάμια ροή παρατηρείται σε υγρά τα οποία </a:t>
            </a:r>
            <a:r>
              <a:rPr lang="el-GR" sz="2400" u="sng" dirty="0"/>
              <a:t>κινούνται με μικρές ταχύτητες </a:t>
            </a:r>
            <a:r>
              <a:rPr lang="el-GR" sz="2400" dirty="0"/>
              <a:t>και στα οποία η ανάδευση ή η διαταραχή της ροής είναι η ελάχιστη. Τέτοια παραδείγματα είναι η ροή (με μικρή ταχύτητα) του νερού σε ποτάμια ή κανάλια με ομαλή κοίτη, η ροή της λάβας των ηφαιστείων, του αίματος στα τριχοειδή αγγεία, ο καπνός μόλις βγαίνει από τα φουγάρα όταν δεν φυσάει, το νερό στα σιντριβάνια ή σε μικρούς καταρράκτες, η ροή του αέρα γύρω από τα φτερά ενός αεροπλάνου ή ενός καλά σχεδιασμένου αυτοκινήτου.  </a:t>
            </a:r>
          </a:p>
          <a:p>
            <a:r>
              <a:rPr lang="el-GR" sz="2400" dirty="0"/>
              <a:t>Εντούτοις, οι ροές των περισσότερων ρευστών στην φύση είναι ή γρήγορα μετατρέπονται, σε στροβιλώδεις. </a:t>
            </a:r>
          </a:p>
          <a:p>
            <a:endParaRPr lang="el-GR" sz="2400" dirty="0"/>
          </a:p>
        </p:txBody>
      </p:sp>
    </p:spTree>
    <p:extLst>
      <p:ext uri="{BB962C8B-B14F-4D97-AF65-F5344CB8AC3E}">
        <p14:creationId xmlns:p14="http://schemas.microsoft.com/office/powerpoint/2010/main" val="11601427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C3AFB7C-0D73-618F-C452-0A4E0741087B}"/>
              </a:ext>
            </a:extLst>
          </p:cNvPr>
          <p:cNvSpPr>
            <a:spLocks noGrp="1"/>
          </p:cNvSpPr>
          <p:nvPr>
            <p:ph type="title"/>
          </p:nvPr>
        </p:nvSpPr>
        <p:spPr/>
        <p:txBody>
          <a:bodyPr/>
          <a:lstStyle/>
          <a:p>
            <a:r>
              <a:rPr lang="el-GR" dirty="0"/>
              <a:t>Νόμος του </a:t>
            </a:r>
            <a:r>
              <a:rPr lang="en-US" dirty="0"/>
              <a:t>Poiseuille (Hagen-Poiseuille)</a:t>
            </a:r>
            <a:endParaRPr lang="el-GR" dirty="0"/>
          </a:p>
        </p:txBody>
      </p:sp>
      <mc:AlternateContent xmlns:mc="http://schemas.openxmlformats.org/markup-compatibility/2006" xmlns:a14="http://schemas.microsoft.com/office/drawing/2010/main">
        <mc:Choice Requires="a14">
          <p:sp>
            <p:nvSpPr>
              <p:cNvPr id="3" name="Θέση περιεχομένου 2">
                <a:extLst>
                  <a:ext uri="{FF2B5EF4-FFF2-40B4-BE49-F238E27FC236}">
                    <a16:creationId xmlns:a16="http://schemas.microsoft.com/office/drawing/2014/main" id="{7DAD89A9-6713-28A8-6342-73673508E369}"/>
                  </a:ext>
                </a:extLst>
              </p:cNvPr>
              <p:cNvSpPr>
                <a:spLocks noGrp="1"/>
              </p:cNvSpPr>
              <p:nvPr>
                <p:ph idx="1"/>
              </p:nvPr>
            </p:nvSpPr>
            <p:spPr/>
            <p:txBody>
              <a:bodyPr/>
              <a:lstStyle/>
              <a:p>
                <a:r>
                  <a:rPr lang="el-GR" sz="2400" dirty="0"/>
                  <a:t>Η ποτάμια (ή </a:t>
                </a:r>
                <a:r>
                  <a:rPr lang="el-GR" sz="2400" dirty="0" err="1"/>
                  <a:t>νηματική</a:t>
                </a:r>
                <a:r>
                  <a:rPr lang="el-GR" sz="2400" dirty="0"/>
                  <a:t>) παροχή ενός ασυμπίεστου ρευστού που ρέει διαμέσου ενός κυλινδρικού αγωγού,  είναι ανάλογη της διαφοράς πίεσης και της τέταρτης δύναμης της ακτίνας του αγωγού και αντιστρόφως ανάλογη του ιξώδους και του μήκους του αγωγού.</a:t>
                </a:r>
              </a:p>
              <a:p>
                <a:endParaRPr lang="el-GR" sz="2400" dirty="0"/>
              </a:p>
              <a:p>
                <a:pPr marL="0" indent="0">
                  <a:buNone/>
                </a:pPr>
                <a:r>
                  <a:rPr lang="el-GR" sz="2400" dirty="0"/>
                  <a:t>	</a:t>
                </a:r>
                <a14:m>
                  <m:oMath xmlns:m="http://schemas.openxmlformats.org/officeDocument/2006/math">
                    <m:r>
                      <a:rPr lang="en-US" b="0" i="1" smtClean="0">
                        <a:latin typeface="Cambria Math" panose="02040503050406030204" pitchFamily="18" charset="0"/>
                      </a:rPr>
                      <m:t>𝑄</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m:t>
                        </m:r>
                        <m:r>
                          <a:rPr lang="en-US" b="0" i="1" smtClean="0">
                            <a:latin typeface="Cambria Math" panose="02040503050406030204" pitchFamily="18" charset="0"/>
                          </a:rPr>
                          <m:t>𝑃</m:t>
                        </m:r>
                        <m:r>
                          <a:rPr lang="en-US" b="0" i="1" smtClean="0">
                            <a:latin typeface="Cambria Math" panose="02040503050406030204" pitchFamily="18" charset="0"/>
                          </a:rPr>
                          <m:t>2−</m:t>
                        </m:r>
                        <m:r>
                          <a:rPr lang="en-US" b="0" i="1" smtClean="0">
                            <a:latin typeface="Cambria Math" panose="02040503050406030204" pitchFamily="18" charset="0"/>
                          </a:rPr>
                          <m:t>𝑃</m:t>
                        </m:r>
                        <m:r>
                          <a:rPr lang="en-US" b="0" i="1" smtClean="0">
                            <a:latin typeface="Cambria Math" panose="02040503050406030204" pitchFamily="18" charset="0"/>
                          </a:rPr>
                          <m:t>1)∙</m:t>
                        </m:r>
                        <m:r>
                          <a:rPr lang="el-GR" b="0" i="1" smtClean="0">
                            <a:latin typeface="Cambria Math" panose="02040503050406030204" pitchFamily="18" charset="0"/>
                            <a:ea typeface="Cambria Math" panose="02040503050406030204" pitchFamily="18" charset="0"/>
                          </a:rPr>
                          <m:t>𝜋</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𝑟</m:t>
                            </m:r>
                          </m:e>
                          <m:sup>
                            <m:r>
                              <a:rPr lang="en-US" b="0" i="1" smtClean="0">
                                <a:latin typeface="Cambria Math" panose="02040503050406030204" pitchFamily="18" charset="0"/>
                                <a:ea typeface="Cambria Math" panose="02040503050406030204" pitchFamily="18" charset="0"/>
                              </a:rPr>
                              <m:t>4</m:t>
                            </m:r>
                          </m:sup>
                        </m:sSup>
                      </m:num>
                      <m:den>
                        <m:r>
                          <a:rPr lang="en-US" b="0" i="1" smtClean="0">
                            <a:latin typeface="Cambria Math" panose="02040503050406030204" pitchFamily="18" charset="0"/>
                          </a:rPr>
                          <m:t>8</m:t>
                        </m:r>
                        <m:r>
                          <a:rPr lang="en-US" b="0" i="1" smtClean="0">
                            <a:latin typeface="Cambria Math" panose="02040503050406030204" pitchFamily="18" charset="0"/>
                            <a:ea typeface="Cambria Math" panose="02040503050406030204" pitchFamily="18" charset="0"/>
                          </a:rPr>
                          <m:t>∙</m:t>
                        </m:r>
                        <m:r>
                          <a:rPr lang="el-GR" b="0" i="1" smtClean="0">
                            <a:latin typeface="Cambria Math" panose="02040503050406030204" pitchFamily="18" charset="0"/>
                            <a:ea typeface="Cambria Math" panose="02040503050406030204" pitchFamily="18" charset="0"/>
                          </a:rPr>
                          <m:t>𝜇</m:t>
                        </m:r>
                        <m:r>
                          <a:rPr lang="el-GR"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𝐿</m:t>
                        </m:r>
                      </m:den>
                    </m:f>
                  </m:oMath>
                </a14:m>
                <a:endParaRPr lang="el-GR" sz="2400" dirty="0"/>
              </a:p>
            </p:txBody>
          </p:sp>
        </mc:Choice>
        <mc:Fallback xmlns="">
          <p:sp>
            <p:nvSpPr>
              <p:cNvPr id="3" name="Θέση περιεχομένου 2">
                <a:extLst>
                  <a:ext uri="{FF2B5EF4-FFF2-40B4-BE49-F238E27FC236}">
                    <a16:creationId xmlns:a16="http://schemas.microsoft.com/office/drawing/2014/main" id="{7DAD89A9-6713-28A8-6342-73673508E369}"/>
                  </a:ext>
                </a:extLst>
              </p:cNvPr>
              <p:cNvSpPr>
                <a:spLocks noGrp="1" noRot="1" noChangeAspect="1" noMove="1" noResize="1" noEditPoints="1" noAdjustHandles="1" noChangeArrowheads="1" noChangeShapeType="1" noTextEdit="1"/>
              </p:cNvSpPr>
              <p:nvPr>
                <p:ph idx="1"/>
              </p:nvPr>
            </p:nvSpPr>
            <p:spPr>
              <a:blipFill>
                <a:blip r:embed="rId2"/>
                <a:stretch>
                  <a:fillRect l="-549" t="-1185" r="-2745"/>
                </a:stretch>
              </a:blipFill>
            </p:spPr>
            <p:txBody>
              <a:bodyPr/>
              <a:lstStyle/>
              <a:p>
                <a:r>
                  <a:rPr lang="el-GR">
                    <a:noFill/>
                  </a:rPr>
                  <a:t> </a:t>
                </a:r>
              </a:p>
            </p:txBody>
          </p:sp>
        </mc:Fallback>
      </mc:AlternateContent>
    </p:spTree>
    <p:extLst>
      <p:ext uri="{BB962C8B-B14F-4D97-AF65-F5344CB8AC3E}">
        <p14:creationId xmlns:p14="http://schemas.microsoft.com/office/powerpoint/2010/main" val="18729332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5">
            <a:extLst>
              <a:ext uri="{FF2B5EF4-FFF2-40B4-BE49-F238E27FC236}">
                <a16:creationId xmlns:a16="http://schemas.microsoft.com/office/drawing/2014/main" id="{5FD6EDCC-042D-89DF-A05A-518F20B13001}"/>
              </a:ext>
            </a:extLst>
          </p:cNvPr>
          <p:cNvSpPr>
            <a:spLocks noGrp="1"/>
          </p:cNvSpPr>
          <p:nvPr>
            <p:ph type="title"/>
          </p:nvPr>
        </p:nvSpPr>
        <p:spPr/>
        <p:txBody>
          <a:bodyPr/>
          <a:lstStyle/>
          <a:p>
            <a:r>
              <a:rPr lang="el-GR" dirty="0"/>
              <a:t>Στη ποτάμια ροή:</a:t>
            </a:r>
          </a:p>
        </p:txBody>
      </p:sp>
      <p:sp>
        <p:nvSpPr>
          <p:cNvPr id="7" name="Θέση περιεχομένου 6">
            <a:extLst>
              <a:ext uri="{FF2B5EF4-FFF2-40B4-BE49-F238E27FC236}">
                <a16:creationId xmlns:a16="http://schemas.microsoft.com/office/drawing/2014/main" id="{1BF89625-86F5-7172-E943-830FC63F9438}"/>
              </a:ext>
            </a:extLst>
          </p:cNvPr>
          <p:cNvSpPr>
            <a:spLocks noGrp="1"/>
          </p:cNvSpPr>
          <p:nvPr>
            <p:ph idx="1"/>
          </p:nvPr>
        </p:nvSpPr>
        <p:spPr>
          <a:xfrm>
            <a:off x="685800" y="4149080"/>
            <a:ext cx="7772400" cy="2520280"/>
          </a:xfrm>
        </p:spPr>
        <p:txBody>
          <a:bodyPr/>
          <a:lstStyle/>
          <a:p>
            <a:r>
              <a:rPr lang="el-GR" sz="2400" dirty="0"/>
              <a:t>Η ταχύτητα των μορίων του ρευστού είναι σχεδόν σταθερή και χαμηλή</a:t>
            </a:r>
          </a:p>
          <a:p>
            <a:r>
              <a:rPr lang="el-GR" sz="2400" dirty="0"/>
              <a:t>Το προφίλ της ροής είναι ομοιόμορφο</a:t>
            </a:r>
          </a:p>
          <a:p>
            <a:r>
              <a:rPr lang="el-GR" sz="2400" dirty="0"/>
              <a:t>Δεν υπάρχει απώλεια ενέργειας</a:t>
            </a:r>
          </a:p>
          <a:p>
            <a:r>
              <a:rPr lang="el-GR" sz="2400" dirty="0"/>
              <a:t>Ισχύει ο νόμος του </a:t>
            </a:r>
            <a:r>
              <a:rPr lang="en-US" sz="2400" dirty="0"/>
              <a:t>Poiseuille</a:t>
            </a:r>
            <a:endParaRPr lang="el-GR" sz="2400" dirty="0"/>
          </a:p>
        </p:txBody>
      </p:sp>
      <p:pic>
        <p:nvPicPr>
          <p:cNvPr id="5" name="Εικόνα 4">
            <a:extLst>
              <a:ext uri="{FF2B5EF4-FFF2-40B4-BE49-F238E27FC236}">
                <a16:creationId xmlns:a16="http://schemas.microsoft.com/office/drawing/2014/main" id="{40BE3E73-EC2B-F1F7-7427-DAADA25444A9}"/>
              </a:ext>
            </a:extLst>
          </p:cNvPr>
          <p:cNvPicPr>
            <a:picLocks noChangeAspect="1"/>
          </p:cNvPicPr>
          <p:nvPr/>
        </p:nvPicPr>
        <p:blipFill>
          <a:blip r:embed="rId2"/>
          <a:stretch>
            <a:fillRect/>
          </a:stretch>
        </p:blipFill>
        <p:spPr>
          <a:xfrm>
            <a:off x="1835696" y="1988840"/>
            <a:ext cx="5930071" cy="1800200"/>
          </a:xfrm>
          <a:prstGeom prst="rect">
            <a:avLst/>
          </a:prstGeom>
        </p:spPr>
      </p:pic>
      <p:sp>
        <p:nvSpPr>
          <p:cNvPr id="8" name="Βέλος: Δεξιό 7">
            <a:extLst>
              <a:ext uri="{FF2B5EF4-FFF2-40B4-BE49-F238E27FC236}">
                <a16:creationId xmlns:a16="http://schemas.microsoft.com/office/drawing/2014/main" id="{72987D7F-2268-9541-5106-2273C16F45CA}"/>
              </a:ext>
            </a:extLst>
          </p:cNvPr>
          <p:cNvSpPr/>
          <p:nvPr/>
        </p:nvSpPr>
        <p:spPr bwMode="auto">
          <a:xfrm>
            <a:off x="3131840" y="2420888"/>
            <a:ext cx="504056" cy="144016"/>
          </a:xfrm>
          <a:prstGeom prst="right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l-GR" sz="2400" b="0" i="0" u="none" strike="noStrike" cap="none" normalizeH="0" baseline="0">
              <a:ln>
                <a:noFill/>
              </a:ln>
              <a:solidFill>
                <a:schemeClr val="tx1"/>
              </a:solidFill>
              <a:effectLst/>
              <a:latin typeface="Arial Narrow" pitchFamily="34" charset="0"/>
            </a:endParaRPr>
          </a:p>
        </p:txBody>
      </p:sp>
      <p:sp>
        <p:nvSpPr>
          <p:cNvPr id="9" name="Βέλος: Δεξιό 8">
            <a:extLst>
              <a:ext uri="{FF2B5EF4-FFF2-40B4-BE49-F238E27FC236}">
                <a16:creationId xmlns:a16="http://schemas.microsoft.com/office/drawing/2014/main" id="{8857AFEB-7A87-E5DE-4FBC-ED1EECDAC837}"/>
              </a:ext>
            </a:extLst>
          </p:cNvPr>
          <p:cNvSpPr/>
          <p:nvPr/>
        </p:nvSpPr>
        <p:spPr bwMode="auto">
          <a:xfrm>
            <a:off x="3131840" y="2816285"/>
            <a:ext cx="504056" cy="119022"/>
          </a:xfrm>
          <a:prstGeom prst="right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l-GR" sz="2400" b="0" i="0" u="none" strike="noStrike" cap="none" normalizeH="0" baseline="0">
              <a:ln>
                <a:noFill/>
              </a:ln>
              <a:solidFill>
                <a:schemeClr val="tx1"/>
              </a:solidFill>
              <a:effectLst/>
              <a:latin typeface="Arial Narrow" pitchFamily="34" charset="0"/>
            </a:endParaRPr>
          </a:p>
        </p:txBody>
      </p:sp>
      <p:sp>
        <p:nvSpPr>
          <p:cNvPr id="10" name="Βέλος: Δεξιό 9">
            <a:extLst>
              <a:ext uri="{FF2B5EF4-FFF2-40B4-BE49-F238E27FC236}">
                <a16:creationId xmlns:a16="http://schemas.microsoft.com/office/drawing/2014/main" id="{7AA95D09-A699-0C04-71BD-DADB9E8A6F3C}"/>
              </a:ext>
            </a:extLst>
          </p:cNvPr>
          <p:cNvSpPr/>
          <p:nvPr/>
        </p:nvSpPr>
        <p:spPr bwMode="auto">
          <a:xfrm>
            <a:off x="3131840" y="3165962"/>
            <a:ext cx="504056" cy="119022"/>
          </a:xfrm>
          <a:prstGeom prst="right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l-GR" sz="2400" b="0" i="0" u="none" strike="noStrike" cap="none" normalizeH="0" baseline="0">
              <a:ln>
                <a:noFill/>
              </a:ln>
              <a:solidFill>
                <a:schemeClr val="tx1"/>
              </a:solidFill>
              <a:effectLst/>
              <a:latin typeface="Arial Narrow" pitchFamily="34" charset="0"/>
            </a:endParaRPr>
          </a:p>
        </p:txBody>
      </p:sp>
      <p:sp>
        <p:nvSpPr>
          <p:cNvPr id="11" name="Βέλος: Δεξιό 10">
            <a:extLst>
              <a:ext uri="{FF2B5EF4-FFF2-40B4-BE49-F238E27FC236}">
                <a16:creationId xmlns:a16="http://schemas.microsoft.com/office/drawing/2014/main" id="{8ABCE01D-96C6-0F9E-E989-C1145FF4C132}"/>
              </a:ext>
            </a:extLst>
          </p:cNvPr>
          <p:cNvSpPr/>
          <p:nvPr/>
        </p:nvSpPr>
        <p:spPr bwMode="auto">
          <a:xfrm>
            <a:off x="4932040" y="2420888"/>
            <a:ext cx="504056" cy="119022"/>
          </a:xfrm>
          <a:prstGeom prst="right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l-GR" sz="2400" b="0" i="0" u="none" strike="noStrike" cap="none" normalizeH="0" baseline="0">
              <a:ln>
                <a:noFill/>
              </a:ln>
              <a:solidFill>
                <a:schemeClr val="tx1"/>
              </a:solidFill>
              <a:effectLst/>
              <a:latin typeface="Arial Narrow" pitchFamily="34" charset="0"/>
            </a:endParaRPr>
          </a:p>
        </p:txBody>
      </p:sp>
      <p:sp>
        <p:nvSpPr>
          <p:cNvPr id="12" name="Βέλος: Δεξιό 11">
            <a:extLst>
              <a:ext uri="{FF2B5EF4-FFF2-40B4-BE49-F238E27FC236}">
                <a16:creationId xmlns:a16="http://schemas.microsoft.com/office/drawing/2014/main" id="{3155830D-F6FB-B132-3B0C-E9155891AB09}"/>
              </a:ext>
            </a:extLst>
          </p:cNvPr>
          <p:cNvSpPr/>
          <p:nvPr/>
        </p:nvSpPr>
        <p:spPr bwMode="auto">
          <a:xfrm>
            <a:off x="4932040" y="2805922"/>
            <a:ext cx="504056" cy="119022"/>
          </a:xfrm>
          <a:prstGeom prst="right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l-GR" sz="2400" b="0" i="0" u="none" strike="noStrike" cap="none" normalizeH="0" baseline="0">
              <a:ln>
                <a:noFill/>
              </a:ln>
              <a:solidFill>
                <a:schemeClr val="tx1"/>
              </a:solidFill>
              <a:effectLst/>
              <a:latin typeface="Arial Narrow" pitchFamily="34" charset="0"/>
            </a:endParaRPr>
          </a:p>
        </p:txBody>
      </p:sp>
      <p:sp>
        <p:nvSpPr>
          <p:cNvPr id="13" name="Βέλος: Δεξιό 12">
            <a:extLst>
              <a:ext uri="{FF2B5EF4-FFF2-40B4-BE49-F238E27FC236}">
                <a16:creationId xmlns:a16="http://schemas.microsoft.com/office/drawing/2014/main" id="{BD09F896-CC4C-B179-2A53-19DFA0AEFE83}"/>
              </a:ext>
            </a:extLst>
          </p:cNvPr>
          <p:cNvSpPr/>
          <p:nvPr/>
        </p:nvSpPr>
        <p:spPr bwMode="auto">
          <a:xfrm>
            <a:off x="4932040" y="3165962"/>
            <a:ext cx="504056" cy="119022"/>
          </a:xfrm>
          <a:prstGeom prst="right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l-GR" sz="2400" b="0" i="0" u="none" strike="noStrike" cap="none" normalizeH="0" baseline="0">
              <a:ln>
                <a:noFill/>
              </a:ln>
              <a:solidFill>
                <a:schemeClr val="tx1"/>
              </a:solidFill>
              <a:effectLst/>
              <a:latin typeface="Arial Narrow" pitchFamily="34" charset="0"/>
            </a:endParaRPr>
          </a:p>
        </p:txBody>
      </p:sp>
      <p:sp>
        <p:nvSpPr>
          <p:cNvPr id="14" name="Βέλος: Δεξιό 13">
            <a:extLst>
              <a:ext uri="{FF2B5EF4-FFF2-40B4-BE49-F238E27FC236}">
                <a16:creationId xmlns:a16="http://schemas.microsoft.com/office/drawing/2014/main" id="{9A7068A7-6527-C633-A7E0-DF68491DDC59}"/>
              </a:ext>
            </a:extLst>
          </p:cNvPr>
          <p:cNvSpPr/>
          <p:nvPr/>
        </p:nvSpPr>
        <p:spPr bwMode="auto">
          <a:xfrm>
            <a:off x="6660232" y="2420888"/>
            <a:ext cx="504056" cy="119022"/>
          </a:xfrm>
          <a:prstGeom prst="right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l-GR" sz="2400" b="0" i="0" u="none" strike="noStrike" cap="none" normalizeH="0" baseline="0">
              <a:ln>
                <a:noFill/>
              </a:ln>
              <a:solidFill>
                <a:schemeClr val="tx1"/>
              </a:solidFill>
              <a:effectLst/>
              <a:latin typeface="Arial Narrow" pitchFamily="34" charset="0"/>
            </a:endParaRPr>
          </a:p>
        </p:txBody>
      </p:sp>
      <p:sp>
        <p:nvSpPr>
          <p:cNvPr id="15" name="Βέλος: Δεξιό 14">
            <a:extLst>
              <a:ext uri="{FF2B5EF4-FFF2-40B4-BE49-F238E27FC236}">
                <a16:creationId xmlns:a16="http://schemas.microsoft.com/office/drawing/2014/main" id="{7A27FB5D-C816-1FA4-F8E1-6140268F0439}"/>
              </a:ext>
            </a:extLst>
          </p:cNvPr>
          <p:cNvSpPr/>
          <p:nvPr/>
        </p:nvSpPr>
        <p:spPr bwMode="auto">
          <a:xfrm>
            <a:off x="6660232" y="2805922"/>
            <a:ext cx="504056" cy="119022"/>
          </a:xfrm>
          <a:prstGeom prst="right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l-GR" sz="2400" b="0" i="0" u="none" strike="noStrike" cap="none" normalizeH="0" baseline="0">
              <a:ln>
                <a:noFill/>
              </a:ln>
              <a:solidFill>
                <a:schemeClr val="tx1"/>
              </a:solidFill>
              <a:effectLst/>
              <a:latin typeface="Arial Narrow" pitchFamily="34" charset="0"/>
            </a:endParaRPr>
          </a:p>
        </p:txBody>
      </p:sp>
      <p:sp>
        <p:nvSpPr>
          <p:cNvPr id="16" name="Βέλος: Δεξιό 15">
            <a:extLst>
              <a:ext uri="{FF2B5EF4-FFF2-40B4-BE49-F238E27FC236}">
                <a16:creationId xmlns:a16="http://schemas.microsoft.com/office/drawing/2014/main" id="{AD599F70-BA60-9B3B-88F9-7DF74CED384C}"/>
              </a:ext>
            </a:extLst>
          </p:cNvPr>
          <p:cNvSpPr/>
          <p:nvPr/>
        </p:nvSpPr>
        <p:spPr bwMode="auto">
          <a:xfrm>
            <a:off x="6660232" y="3165962"/>
            <a:ext cx="504056" cy="119022"/>
          </a:xfrm>
          <a:prstGeom prst="right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l-GR" sz="2400" b="0" i="0" u="none" strike="noStrike" cap="none" normalizeH="0" baseline="0">
              <a:ln>
                <a:noFill/>
              </a:ln>
              <a:solidFill>
                <a:schemeClr val="tx1"/>
              </a:solidFill>
              <a:effectLst/>
              <a:latin typeface="Arial Narrow" pitchFamily="34" charset="0"/>
            </a:endParaRPr>
          </a:p>
        </p:txBody>
      </p:sp>
    </p:spTree>
    <p:extLst>
      <p:ext uri="{BB962C8B-B14F-4D97-AF65-F5344CB8AC3E}">
        <p14:creationId xmlns:p14="http://schemas.microsoft.com/office/powerpoint/2010/main" val="12952258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https://i.pinimg.com/originals/3c/48/4f/3c484fa46ba1bf7827a83d38dfa114c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46386"/>
            <a:ext cx="3270861" cy="3270861"/>
          </a:xfrm>
          <a:prstGeom prst="rect">
            <a:avLst/>
          </a:prstGeom>
          <a:noFill/>
          <a:extLst>
            <a:ext uri="{909E8E84-426E-40DD-AFC4-6F175D3DCCD1}">
              <a14:hiddenFill xmlns:a14="http://schemas.microsoft.com/office/drawing/2010/main">
                <a:solidFill>
                  <a:srgbClr val="FFFFFF"/>
                </a:solidFill>
              </a14:hiddenFill>
            </a:ext>
          </a:extLst>
        </p:spPr>
      </p:pic>
      <p:pic>
        <p:nvPicPr>
          <p:cNvPr id="46084" name="Picture 4" descr="https://i.pinimg.com/originals/50/f7/5a/50f75a3539aecd3b66f9f97a4fcfe7ff.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116632"/>
            <a:ext cx="4248472" cy="3186354"/>
          </a:xfrm>
          <a:prstGeom prst="rect">
            <a:avLst/>
          </a:prstGeom>
          <a:noFill/>
          <a:extLst>
            <a:ext uri="{909E8E84-426E-40DD-AFC4-6F175D3DCCD1}">
              <a14:hiddenFill xmlns:a14="http://schemas.microsoft.com/office/drawing/2010/main">
                <a:solidFill>
                  <a:srgbClr val="FFFFFF"/>
                </a:solidFill>
              </a14:hiddenFill>
            </a:ext>
          </a:extLst>
        </p:spPr>
      </p:pic>
      <p:pic>
        <p:nvPicPr>
          <p:cNvPr id="46086" name="Picture 6" descr="Σχετική εικόνα"/>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080" y="3401616"/>
            <a:ext cx="3456384" cy="3456384"/>
          </a:xfrm>
          <a:prstGeom prst="rect">
            <a:avLst/>
          </a:prstGeom>
          <a:noFill/>
          <a:extLst>
            <a:ext uri="{909E8E84-426E-40DD-AFC4-6F175D3DCCD1}">
              <a14:hiddenFill xmlns:a14="http://schemas.microsoft.com/office/drawing/2010/main">
                <a:solidFill>
                  <a:srgbClr val="FFFFFF"/>
                </a:solidFill>
              </a14:hiddenFill>
            </a:ext>
          </a:extLst>
        </p:spPr>
      </p:pic>
      <p:pic>
        <p:nvPicPr>
          <p:cNvPr id="46088" name="Picture 8" descr="http://www.indosquare.com/wp-content/uploads/2019/04/Bell-Jet-Fountain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5616" y="3559743"/>
            <a:ext cx="4104456" cy="316432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rot="5400000">
            <a:off x="-1137828" y="2744924"/>
            <a:ext cx="3384376" cy="461665"/>
          </a:xfrm>
          <a:prstGeom prst="rect">
            <a:avLst/>
          </a:prstGeom>
          <a:noFill/>
        </p:spPr>
        <p:txBody>
          <a:bodyPr wrap="square" rtlCol="0">
            <a:spAutoFit/>
          </a:bodyPr>
          <a:lstStyle/>
          <a:p>
            <a:r>
              <a:rPr lang="el-GR" dirty="0">
                <a:latin typeface="+mj-lt"/>
              </a:rPr>
              <a:t>Ποτάμια ροή </a:t>
            </a:r>
          </a:p>
        </p:txBody>
      </p:sp>
    </p:spTree>
    <p:extLst>
      <p:ext uri="{BB962C8B-B14F-4D97-AF65-F5344CB8AC3E}">
        <p14:creationId xmlns:p14="http://schemas.microsoft.com/office/powerpoint/2010/main" val="3930244957"/>
      </p:ext>
    </p:extLst>
  </p:cSld>
  <p:clrMapOvr>
    <a:masterClrMapping/>
  </p:clrMapOvr>
</p:sld>
</file>

<file path=ppt/theme/theme1.xml><?xml version="1.0" encoding="utf-8"?>
<a:theme xmlns:a="http://schemas.openxmlformats.org/drawingml/2006/main" name="Factory">
  <a:themeElements>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fontScheme name="Factory">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l-GR" altLang="el-GR" sz="2400" b="0"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l-GR" altLang="el-GR" sz="2400" b="0"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clrMap bg1="dk2" tx1="lt1" bg2="dk1" tx2="lt2" accent1="accent1" accent2="accent2" accent3="accent3" accent4="accent4" accent5="accent5" accent6="accent6" hlink="hlink" folHlink="folHlink"/>
    </a:extraClrScheme>
    <a:extraClrScheme>
      <a:clrScheme name="Factory 2">
        <a:dk1>
          <a:srgbClr val="000000"/>
        </a:dk1>
        <a:lt1>
          <a:srgbClr val="FFFFCC"/>
        </a:lt1>
        <a:dk2>
          <a:srgbClr val="993300"/>
        </a:dk2>
        <a:lt2>
          <a:srgbClr val="EDE1AF"/>
        </a:lt2>
        <a:accent1>
          <a:srgbClr val="CAC0E2"/>
        </a:accent1>
        <a:accent2>
          <a:srgbClr val="DFC977"/>
        </a:accent2>
        <a:accent3>
          <a:srgbClr val="FFFFE2"/>
        </a:accent3>
        <a:accent4>
          <a:srgbClr val="000000"/>
        </a:accent4>
        <a:accent5>
          <a:srgbClr val="E1DCEE"/>
        </a:accent5>
        <a:accent6>
          <a:srgbClr val="CAB66B"/>
        </a:accent6>
        <a:hlink>
          <a:srgbClr val="660033"/>
        </a:hlink>
        <a:folHlink>
          <a:srgbClr val="993366"/>
        </a:folHlink>
      </a:clrScheme>
      <a:clrMap bg1="lt1" tx1="dk1" bg2="lt2" tx2="dk2" accent1="accent1" accent2="accent2" accent3="accent3" accent4="accent4" accent5="accent5" accent6="accent6" hlink="hlink" folHlink="folHlink"/>
    </a:extraClrScheme>
    <a:extraClrScheme>
      <a:clrScheme name="Factory 3">
        <a:dk1>
          <a:srgbClr val="000000"/>
        </a:dk1>
        <a:lt1>
          <a:srgbClr val="FFFFFF"/>
        </a:lt1>
        <a:dk2>
          <a:srgbClr val="000000"/>
        </a:dk2>
        <a:lt2>
          <a:srgbClr val="EAEAEA"/>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Factory 4">
        <a:dk1>
          <a:srgbClr val="481800"/>
        </a:dk1>
        <a:lt1>
          <a:srgbClr val="EAEAEA"/>
        </a:lt1>
        <a:dk2>
          <a:srgbClr val="762700"/>
        </a:dk2>
        <a:lt2>
          <a:srgbClr val="EBD189"/>
        </a:lt2>
        <a:accent1>
          <a:srgbClr val="FCAB40"/>
        </a:accent1>
        <a:accent2>
          <a:srgbClr val="AD717F"/>
        </a:accent2>
        <a:accent3>
          <a:srgbClr val="BDACAA"/>
        </a:accent3>
        <a:accent4>
          <a:srgbClr val="C8C8C8"/>
        </a:accent4>
        <a:accent5>
          <a:srgbClr val="FDD2AF"/>
        </a:accent5>
        <a:accent6>
          <a:srgbClr val="9C6672"/>
        </a:accent6>
        <a:hlink>
          <a:srgbClr val="FFFF99"/>
        </a:hlink>
        <a:folHlink>
          <a:srgbClr val="CC9900"/>
        </a:folHlink>
      </a:clrScheme>
      <a:clrMap bg1="dk2" tx1="lt1" bg2="dk1" tx2="lt2" accent1="accent1" accent2="accent2" accent3="accent3" accent4="accent4" accent5="accent5" accent6="accent6" hlink="hlink" folHlink="folHlink"/>
    </a:extraClrScheme>
    <a:extraClrScheme>
      <a:clrScheme name="Factory 5">
        <a:dk1>
          <a:srgbClr val="330066"/>
        </a:dk1>
        <a:lt1>
          <a:srgbClr val="EAEAEA"/>
        </a:lt1>
        <a:dk2>
          <a:srgbClr val="4E009C"/>
        </a:dk2>
        <a:lt2>
          <a:srgbClr val="EBD189"/>
        </a:lt2>
        <a:accent1>
          <a:srgbClr val="FCAB40"/>
        </a:accent1>
        <a:accent2>
          <a:srgbClr val="8871BB"/>
        </a:accent2>
        <a:accent3>
          <a:srgbClr val="B2AACB"/>
        </a:accent3>
        <a:accent4>
          <a:srgbClr val="C8C8C8"/>
        </a:accent4>
        <a:accent5>
          <a:srgbClr val="FDD2AF"/>
        </a:accent5>
        <a:accent6>
          <a:srgbClr val="7B66A9"/>
        </a:accent6>
        <a:hlink>
          <a:srgbClr val="99CC00"/>
        </a:hlink>
        <a:folHlink>
          <a:srgbClr val="808000"/>
        </a:folHlink>
      </a:clrScheme>
      <a:clrMap bg1="dk2" tx1="lt1" bg2="dk1" tx2="lt2" accent1="accent1" accent2="accent2" accent3="accent3" accent4="accent4" accent5="accent5" accent6="accent6" hlink="hlink" folHlink="folHlink"/>
    </a:extraClrScheme>
    <a:extraClrScheme>
      <a:clrScheme name="Factory 6">
        <a:dk1>
          <a:srgbClr val="454425"/>
        </a:dk1>
        <a:lt1>
          <a:srgbClr val="EAEAEA"/>
        </a:lt1>
        <a:dk2>
          <a:srgbClr val="4D6A2A"/>
        </a:dk2>
        <a:lt2>
          <a:srgbClr val="EBD189"/>
        </a:lt2>
        <a:accent1>
          <a:srgbClr val="FCAB40"/>
        </a:accent1>
        <a:accent2>
          <a:srgbClr val="A59E79"/>
        </a:accent2>
        <a:accent3>
          <a:srgbClr val="B2B9AC"/>
        </a:accent3>
        <a:accent4>
          <a:srgbClr val="C8C8C8"/>
        </a:accent4>
        <a:accent5>
          <a:srgbClr val="FDD2AF"/>
        </a:accent5>
        <a:accent6>
          <a:srgbClr val="958F6D"/>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Factory 7">
        <a:dk1>
          <a:srgbClr val="3C2924"/>
        </a:dk1>
        <a:lt1>
          <a:srgbClr val="EAEAEA"/>
        </a:lt1>
        <a:dk2>
          <a:srgbClr val="0D0A46"/>
        </a:dk2>
        <a:lt2>
          <a:srgbClr val="EBD189"/>
        </a:lt2>
        <a:accent1>
          <a:srgbClr val="FCAB40"/>
        </a:accent1>
        <a:accent2>
          <a:srgbClr val="633D4E"/>
        </a:accent2>
        <a:accent3>
          <a:srgbClr val="AAAAB0"/>
        </a:accent3>
        <a:accent4>
          <a:srgbClr val="C8C8C8"/>
        </a:accent4>
        <a:accent5>
          <a:srgbClr val="FDD2AF"/>
        </a:accent5>
        <a:accent6>
          <a:srgbClr val="593646"/>
        </a:accent6>
        <a:hlink>
          <a:srgbClr val="FFCC66"/>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Γραναζια</Template>
  <TotalTime>2935</TotalTime>
  <Words>2067</Words>
  <Application>Microsoft Office PowerPoint</Application>
  <PresentationFormat>Προβολή στην οθόνη (4:3)</PresentationFormat>
  <Paragraphs>154</Paragraphs>
  <Slides>37</Slides>
  <Notes>3</Notes>
  <HiddenSlides>1</HiddenSlides>
  <MMClips>1</MMClips>
  <ScaleCrop>false</ScaleCrop>
  <HeadingPairs>
    <vt:vector size="8" baseType="variant">
      <vt:variant>
        <vt:lpstr>Γραμματοσειρές που χρησιμοποιούνται</vt:lpstr>
      </vt:variant>
      <vt:variant>
        <vt:i4>6</vt:i4>
      </vt:variant>
      <vt:variant>
        <vt:lpstr>Θέμα</vt:lpstr>
      </vt:variant>
      <vt:variant>
        <vt:i4>1</vt:i4>
      </vt:variant>
      <vt:variant>
        <vt:lpstr>Ενσωματωμένοι διακομιστές OLE</vt:lpstr>
      </vt:variant>
      <vt:variant>
        <vt:i4>1</vt:i4>
      </vt:variant>
      <vt:variant>
        <vt:lpstr>Τίτλοι διαφανειών</vt:lpstr>
      </vt:variant>
      <vt:variant>
        <vt:i4>37</vt:i4>
      </vt:variant>
    </vt:vector>
  </HeadingPairs>
  <TitlesOfParts>
    <vt:vector size="45" baseType="lpstr">
      <vt:lpstr>Arial</vt:lpstr>
      <vt:lpstr>Arial Narrow</vt:lpstr>
      <vt:lpstr>Cambria Math</vt:lpstr>
      <vt:lpstr>Comic Sans MS</vt:lpstr>
      <vt:lpstr>Times New Roman</vt:lpstr>
      <vt:lpstr>Wingdings</vt:lpstr>
      <vt:lpstr>Factory</vt:lpstr>
      <vt:lpstr>Εξίσωση</vt:lpstr>
      <vt:lpstr>ΜΗΧΑΝΙΚΗ ΤΡΟΦΙΜΩΝ</vt:lpstr>
      <vt:lpstr>Παρουσίαση του PowerPoint</vt:lpstr>
      <vt:lpstr>Προφίλ Ροής ρευστών </vt:lpstr>
      <vt:lpstr>Ταχύτητα ροής ρευστού </vt:lpstr>
      <vt:lpstr>Παρουσίαση του PowerPoint</vt:lpstr>
      <vt:lpstr>Ποτάμια ροή</vt:lpstr>
      <vt:lpstr>Νόμος του Poiseuille (Hagen-Poiseuille)</vt:lpstr>
      <vt:lpstr>Στη ποτάμια ροή:</vt:lpstr>
      <vt:lpstr>Παρουσίαση του PowerPoint</vt:lpstr>
      <vt:lpstr>Στη στροβιλώδη ροή:</vt:lpstr>
      <vt:lpstr>Παρουσίαση του PowerPoint</vt:lpstr>
      <vt:lpstr>Είδη στροβιλώδους ροής</vt:lpstr>
      <vt:lpstr>Αριθμός Reynolds </vt:lpstr>
      <vt:lpstr>Παρουσίαση του PowerPoint</vt:lpstr>
      <vt:lpstr>Παράδειγμα:</vt:lpstr>
      <vt:lpstr>Παράδειγμα:</vt:lpstr>
      <vt:lpstr>Κυλινδρικοί αγωγοί και σωλήνες </vt:lpstr>
      <vt:lpstr>Διαστάσεις αγωγών και σωλήνων </vt:lpstr>
      <vt:lpstr>Πτώση πίεσης λόγω τριβών</vt:lpstr>
      <vt:lpstr>Τριβές ροής Νευτώνειων ρευστών</vt:lpstr>
      <vt:lpstr>Πτώση πίεσης ανά μονάδα μήκους αγωγού:</vt:lpstr>
      <vt:lpstr>Προσδιορισμός τριβής με την χρήση διαγράμματος Moody</vt:lpstr>
      <vt:lpstr>Διάγραμμα Moody </vt:lpstr>
      <vt:lpstr>Παρουσίαση του PowerPoint</vt:lpstr>
      <vt:lpstr>Παρουσίαση του PowerPoint</vt:lpstr>
      <vt:lpstr>Παράδειγμα </vt:lpstr>
      <vt:lpstr>Απάντηση</vt:lpstr>
      <vt:lpstr>Τριβές κατά τη ροή Μη Νευτώνειων ρευστών</vt:lpstr>
      <vt:lpstr>Τριβές στενώσεων ή διεύρυνσης αγωγών </vt:lpstr>
      <vt:lpstr>Περίπτωση δεξαμενής με σωλήνα μεταφοράς.</vt:lpstr>
      <vt:lpstr>Τριβές συνδεσμιακού υλικού</vt:lpstr>
      <vt:lpstr>Ειδική αντίσταση εξαρτημάτων</vt:lpstr>
      <vt:lpstr>Παράδειγμα</vt:lpstr>
      <vt:lpstr>Εφαρμογές του Re (είδος ροής) στα τρόφιμα</vt:lpstr>
      <vt:lpstr>Ισοζύγιο μηχανικής ενέργειας</vt:lpstr>
      <vt:lpstr>Εξίσωση Bernoulli</vt:lpstr>
      <vt:lpstr>Άσκηση</vt:lpstr>
    </vt:vector>
  </TitlesOfParts>
  <Company>Microsoft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Θεμελιώδεις Έννοιες Μηχανικής</dc:title>
  <dc:creator>user</dc:creator>
  <cp:lastModifiedBy>SA</cp:lastModifiedBy>
  <cp:revision>111</cp:revision>
  <dcterms:created xsi:type="dcterms:W3CDTF">2004-03-19T17:48:17Z</dcterms:created>
  <dcterms:modified xsi:type="dcterms:W3CDTF">2026-03-24T08:12:07Z</dcterms:modified>
</cp:coreProperties>
</file>