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88" r:id="rId2"/>
    <p:sldId id="323" r:id="rId3"/>
    <p:sldId id="371" r:id="rId4"/>
    <p:sldId id="332" r:id="rId5"/>
    <p:sldId id="372" r:id="rId6"/>
    <p:sldId id="405" r:id="rId7"/>
    <p:sldId id="406" r:id="rId8"/>
    <p:sldId id="407" r:id="rId9"/>
    <p:sldId id="408" r:id="rId10"/>
    <p:sldId id="347" r:id="rId11"/>
    <p:sldId id="348" r:id="rId12"/>
    <p:sldId id="349" r:id="rId13"/>
    <p:sldId id="328" r:id="rId14"/>
    <p:sldId id="409" r:id="rId15"/>
    <p:sldId id="410" r:id="rId16"/>
    <p:sldId id="411" r:id="rId17"/>
    <p:sldId id="412" r:id="rId18"/>
    <p:sldId id="413"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401" r:id="rId32"/>
    <p:sldId id="402" r:id="rId33"/>
    <p:sldId id="403" r:id="rId34"/>
    <p:sldId id="418" r:id="rId35"/>
    <p:sldId id="414" r:id="rId36"/>
    <p:sldId id="415" r:id="rId37"/>
    <p:sldId id="416" r:id="rId38"/>
    <p:sldId id="417"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276" autoAdjust="0"/>
  </p:normalViewPr>
  <p:slideViewPr>
    <p:cSldViewPr>
      <p:cViewPr varScale="1">
        <p:scale>
          <a:sx n="79" d="100"/>
          <a:sy n="79" d="100"/>
        </p:scale>
        <p:origin x="-17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AF3F8-0961-4D85-846B-4AD452BAC129}" type="datetimeFigureOut">
              <a:rPr lang="el-GR" smtClean="0"/>
              <a:pPr/>
              <a:t>4/1/2024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E439DF-FEE5-443E-B902-8A06A83DA37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4FBF6E8-ABF8-42C9-BDBE-08B0FEDDCB88}" type="datetimeFigureOut">
              <a:rPr lang="el-GR" smtClean="0"/>
              <a:pPr/>
              <a:t>4/1/2024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4FBF6E8-ABF8-42C9-BDBE-08B0FEDDCB88}" type="datetimeFigureOut">
              <a:rPr lang="el-GR" smtClean="0"/>
              <a:pPr/>
              <a:t>4/1/2024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4FBF6E8-ABF8-42C9-BDBE-08B0FEDDCB88}" type="datetimeFigureOut">
              <a:rPr lang="el-GR" smtClean="0"/>
              <a:pPr/>
              <a:t>4/1/2024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4FBF6E8-ABF8-42C9-BDBE-08B0FEDDCB88}" type="datetimeFigureOut">
              <a:rPr lang="el-GR" smtClean="0"/>
              <a:pPr/>
              <a:t>4/1/2024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4FBF6E8-ABF8-42C9-BDBE-08B0FEDDCB88}" type="datetimeFigureOut">
              <a:rPr lang="el-GR" smtClean="0"/>
              <a:pPr/>
              <a:t>4/1/2024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4FBF6E8-ABF8-42C9-BDBE-08B0FEDDCB88}" type="datetimeFigureOut">
              <a:rPr lang="el-GR" smtClean="0"/>
              <a:pPr/>
              <a:t>4/1/2024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4FBF6E8-ABF8-42C9-BDBE-08B0FEDDCB88}" type="datetimeFigureOut">
              <a:rPr lang="el-GR" smtClean="0"/>
              <a:pPr/>
              <a:t>4/1/2024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4FBF6E8-ABF8-42C9-BDBE-08B0FEDDCB88}" type="datetimeFigureOut">
              <a:rPr lang="el-GR" smtClean="0"/>
              <a:pPr/>
              <a:t>4/1/2024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4FBF6E8-ABF8-42C9-BDBE-08B0FEDDCB88}" type="datetimeFigureOut">
              <a:rPr lang="el-GR" smtClean="0"/>
              <a:pPr/>
              <a:t>4/1/2024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4FBF6E8-ABF8-42C9-BDBE-08B0FEDDCB88}" type="datetimeFigureOut">
              <a:rPr lang="el-GR" smtClean="0"/>
              <a:pPr/>
              <a:t>4/1/2024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4FBF6E8-ABF8-42C9-BDBE-08B0FEDDCB88}" type="datetimeFigureOut">
              <a:rPr lang="el-GR" smtClean="0"/>
              <a:pPr/>
              <a:t>4/1/2024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BF6E8-ABF8-42C9-BDBE-08B0FEDDCB88}" type="datetimeFigureOut">
              <a:rPr lang="el-GR" smtClean="0"/>
              <a:pPr/>
              <a:t>4/1/2024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F8E71-D90F-4F23-9B6E-6EE4704453A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Υπότιτλος"/>
          <p:cNvSpPr>
            <a:spLocks noGrp="1"/>
          </p:cNvSpPr>
          <p:nvPr>
            <p:ph type="subTitle" idx="1"/>
          </p:nvPr>
        </p:nvSpPr>
        <p:spPr>
          <a:xfrm>
            <a:off x="3000364" y="285728"/>
            <a:ext cx="3319208" cy="1000132"/>
          </a:xfrm>
        </p:spPr>
        <p:txBody>
          <a:bodyPr>
            <a:noAutofit/>
          </a:bodyPr>
          <a:lstStyle/>
          <a:p>
            <a:pPr algn="l"/>
            <a:r>
              <a:rPr lang="el-GR" sz="6000" dirty="0" smtClean="0">
                <a:solidFill>
                  <a:schemeClr val="tx1"/>
                </a:solidFill>
              </a:rPr>
              <a:t>Επίθεση</a:t>
            </a:r>
          </a:p>
        </p:txBody>
      </p:sp>
      <p:sp>
        <p:nvSpPr>
          <p:cNvPr id="6" name="5 - TextBox"/>
          <p:cNvSpPr txBox="1"/>
          <p:nvPr/>
        </p:nvSpPr>
        <p:spPr>
          <a:xfrm>
            <a:off x="857224" y="5643578"/>
            <a:ext cx="6215106" cy="646331"/>
          </a:xfrm>
          <a:prstGeom prst="rect">
            <a:avLst/>
          </a:prstGeom>
          <a:noFill/>
        </p:spPr>
        <p:txBody>
          <a:bodyPr wrap="square" rtlCol="0">
            <a:spAutoFit/>
          </a:bodyPr>
          <a:lstStyle/>
          <a:p>
            <a:pPr lvl="0" algn="r">
              <a:defRPr/>
            </a:pPr>
            <a:r>
              <a:rPr lang="el-GR" kern="0" dirty="0" smtClean="0"/>
              <a:t>Ανέστης Γιαννακόπουλος</a:t>
            </a:r>
          </a:p>
          <a:p>
            <a:pPr lvl="0" algn="r">
              <a:defRPr/>
            </a:pPr>
            <a:r>
              <a:rPr lang="el-GR" kern="0" dirty="0" smtClean="0"/>
              <a:t>Μέλος Ε.Ε.Π.  / Σ.Ε.Φ.Α.Α. – Τ.Ε.Φ.Α.Α.  του Δ.Π.Θ. </a:t>
            </a:r>
            <a:endParaRPr lang="en-US" kern="0" dirty="0"/>
          </a:p>
        </p:txBody>
      </p:sp>
      <p:pic>
        <p:nvPicPr>
          <p:cNvPr id="1026" name="Picture 2"/>
          <p:cNvPicPr>
            <a:picLocks noChangeAspect="1" noChangeArrowheads="1"/>
          </p:cNvPicPr>
          <p:nvPr/>
        </p:nvPicPr>
        <p:blipFill>
          <a:blip r:embed="rId2" cstate="print"/>
          <a:srcRect/>
          <a:stretch>
            <a:fillRect/>
          </a:stretch>
        </p:blipFill>
        <p:spPr bwMode="auto">
          <a:xfrm>
            <a:off x="7715272" y="2500306"/>
            <a:ext cx="1045718" cy="178592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7358082" y="4429132"/>
            <a:ext cx="1619247" cy="121443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l="69108"/>
          <a:stretch>
            <a:fillRect/>
          </a:stretch>
        </p:blipFill>
        <p:spPr bwMode="auto">
          <a:xfrm>
            <a:off x="142844" y="1000108"/>
            <a:ext cx="1071570" cy="4000528"/>
          </a:xfrm>
          <a:prstGeom prst="rect">
            <a:avLst/>
          </a:prstGeom>
          <a:noFill/>
          <a:ln w="9525">
            <a:noFill/>
            <a:miter lim="800000"/>
            <a:headEnd/>
            <a:tailEnd/>
          </a:ln>
          <a:effectLst/>
        </p:spPr>
      </p:pic>
      <p:pic>
        <p:nvPicPr>
          <p:cNvPr id="38914" name="Picture 2" descr="Βολει και στην Κάλυμνο - ΑΟ Καλυμνιακός"/>
          <p:cNvPicPr>
            <a:picLocks noChangeAspect="1" noChangeArrowheads="1"/>
          </p:cNvPicPr>
          <p:nvPr/>
        </p:nvPicPr>
        <p:blipFill>
          <a:blip r:embed="rId5"/>
          <a:srcRect/>
          <a:stretch>
            <a:fillRect/>
          </a:stretch>
        </p:blipFill>
        <p:spPr bwMode="auto">
          <a:xfrm>
            <a:off x="5429256" y="2857496"/>
            <a:ext cx="1881182" cy="1881182"/>
          </a:xfrm>
          <a:prstGeom prst="rect">
            <a:avLst/>
          </a:prstGeom>
          <a:noFill/>
        </p:spPr>
      </p:pic>
      <p:pic>
        <p:nvPicPr>
          <p:cNvPr id="38916" name="Picture 4" descr="ΠΕΤΟΣΦΑΙΡΙΣΗ"/>
          <p:cNvPicPr>
            <a:picLocks noChangeAspect="1" noChangeArrowheads="1"/>
          </p:cNvPicPr>
          <p:nvPr/>
        </p:nvPicPr>
        <p:blipFill>
          <a:blip r:embed="rId6"/>
          <a:srcRect/>
          <a:stretch>
            <a:fillRect/>
          </a:stretch>
        </p:blipFill>
        <p:spPr bwMode="auto">
          <a:xfrm>
            <a:off x="6643702" y="1071546"/>
            <a:ext cx="1309682" cy="136326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457200" y="274638"/>
            <a:ext cx="8229600" cy="1143000"/>
          </a:xfrm>
        </p:spPr>
        <p:txBody>
          <a:bodyPr/>
          <a:lstStyle/>
          <a:p>
            <a:r>
              <a:rPr lang="el-GR" dirty="0" smtClean="0"/>
              <a:t>Άσκηση</a:t>
            </a:r>
            <a:endParaRPr lang="el-GR" dirty="0"/>
          </a:p>
        </p:txBody>
      </p:sp>
      <p:sp>
        <p:nvSpPr>
          <p:cNvPr id="6" name="object 13"/>
          <p:cNvSpPr/>
          <p:nvPr/>
        </p:nvSpPr>
        <p:spPr>
          <a:xfrm>
            <a:off x="5357818" y="2214554"/>
            <a:ext cx="3429024" cy="2643206"/>
          </a:xfrm>
          <a:prstGeom prst="rect">
            <a:avLst/>
          </a:prstGeom>
          <a:blipFill>
            <a:blip r:embed="rId2" cstate="print"/>
            <a:stretch>
              <a:fillRect/>
            </a:stretch>
          </a:blipFill>
        </p:spPr>
        <p:txBody>
          <a:bodyPr wrap="square" lIns="0" tIns="0" rIns="0" bIns="0" rtlCol="0"/>
          <a:lstStyle/>
          <a:p>
            <a:endParaRPr/>
          </a:p>
        </p:txBody>
      </p:sp>
      <p:sp>
        <p:nvSpPr>
          <p:cNvPr id="4" name="3 - Ορθογώνιο"/>
          <p:cNvSpPr/>
          <p:nvPr/>
        </p:nvSpPr>
        <p:spPr>
          <a:xfrm>
            <a:off x="214282" y="1857364"/>
            <a:ext cx="4786346" cy="3108543"/>
          </a:xfrm>
          <a:prstGeom prst="rect">
            <a:avLst/>
          </a:prstGeom>
        </p:spPr>
        <p:txBody>
          <a:bodyPr wrap="square">
            <a:spAutoFit/>
          </a:bodyPr>
          <a:lstStyle/>
          <a:p>
            <a:pPr algn="just"/>
            <a:r>
              <a:rPr lang="el-GR" sz="1400" b="1" dirty="0" smtClean="0"/>
              <a:t>1. Με ένα χέρι αναπήδηση της μπάλας </a:t>
            </a:r>
          </a:p>
          <a:p>
            <a:pPr algn="just"/>
            <a:r>
              <a:rPr lang="el-GR" sz="1400" dirty="0" smtClean="0"/>
              <a:t>Κάντε τα παιδιά να κρατήσουν τη μπάλα στην παλάμη του χεριού τους, και τα πέντε δάχτυλα ευθυγραμμισμένα. Στη συνέχεια, πείτε τους να κάνουν τη μπάλα να αναπηδήσει στο έδαφος προς την κατεύθυνση των ποδιών των συμπαικτών τους, προσπαθώντας να την κάνουν να φτάσει όσο το δυνατόν ψηλότερα. Πείτε τους να πετάξουν τη μπάλα από το ψηλότερο σημείο πάνω από το κεφάλι τους, οπλίζοντας το χέρι στο ύψος του κεφαλιού ολοκληρώνοντας με μια κίνηση καρπού. Βεβαιωθείτε ότι διατηρούν τον αγκώνα που ρίχνει κοντά στο κεφάλι και ότι ο άλλος αγκώνας τοποθετημένος κοντά στο σώμα τους. Προσέξτε ότι τα δεξιόχειρα παιδιά τοποθετούν το αριστερό τους πόδι μπροστά και το αντίστροφο. Αλλάξτε ρόλους στα παιδιά μετά από δέκα επαναλήψεις. </a:t>
            </a:r>
            <a:endParaRPr lang="el-GR"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57200" y="274638"/>
            <a:ext cx="8229600" cy="1143000"/>
          </a:xfrm>
        </p:spPr>
        <p:txBody>
          <a:bodyPr/>
          <a:lstStyle/>
          <a:p>
            <a:r>
              <a:rPr lang="el-GR" dirty="0" smtClean="0"/>
              <a:t>Άσκηση</a:t>
            </a:r>
            <a:endParaRPr lang="el-GR" dirty="0"/>
          </a:p>
        </p:txBody>
      </p:sp>
      <p:sp>
        <p:nvSpPr>
          <p:cNvPr id="6" name="object 5"/>
          <p:cNvSpPr/>
          <p:nvPr/>
        </p:nvSpPr>
        <p:spPr>
          <a:xfrm>
            <a:off x="5214942" y="2285992"/>
            <a:ext cx="3605845" cy="3000396"/>
          </a:xfrm>
          <a:prstGeom prst="rect">
            <a:avLst/>
          </a:prstGeom>
          <a:blipFill>
            <a:blip r:embed="rId2" cstate="print"/>
            <a:stretch>
              <a:fillRect/>
            </a:stretch>
          </a:blipFill>
        </p:spPr>
        <p:txBody>
          <a:bodyPr wrap="square" lIns="0" tIns="0" rIns="0" bIns="0" rtlCol="0"/>
          <a:lstStyle/>
          <a:p>
            <a:endParaRPr/>
          </a:p>
        </p:txBody>
      </p:sp>
      <p:sp>
        <p:nvSpPr>
          <p:cNvPr id="5" name="4 - Ορθογώνιο"/>
          <p:cNvSpPr/>
          <p:nvPr/>
        </p:nvSpPr>
        <p:spPr>
          <a:xfrm>
            <a:off x="357158" y="2285992"/>
            <a:ext cx="4572000" cy="2462213"/>
          </a:xfrm>
          <a:prstGeom prst="rect">
            <a:avLst/>
          </a:prstGeom>
        </p:spPr>
        <p:txBody>
          <a:bodyPr>
            <a:spAutoFit/>
          </a:bodyPr>
          <a:lstStyle/>
          <a:p>
            <a:pPr algn="just"/>
            <a:r>
              <a:rPr lang="el-GR" sz="1400" b="1" dirty="0" smtClean="0"/>
              <a:t>2. Χτύπημα της μπάλας κοντά στα πόδια του συμπαίκτη τους </a:t>
            </a:r>
          </a:p>
          <a:p>
            <a:pPr algn="just"/>
            <a:r>
              <a:rPr lang="el-GR" sz="1400" dirty="0" smtClean="0"/>
              <a:t>Ο στόχος αυτής της άσκησης είναι να ζητηθεί από τα παιδιά να πετάξουν τη μπάλα μπροστά με το χέρι που δεν χτυπά. Βεβαιωθείτε ότι δεν πετούν τη μπάλα πολύ ψηλά και ότι αυξάνουν σταδιακά την απόσταση μεταξύ τους. Κατά το χτύπημα, τα παιδιά θα πρέπει να έχουν μπροστά το αντίθετο πόδι από το χέρι χτυπήματος. Βεβαιωθείτε ότι χτυπούν τη μπάλα προς τα πόδια των συμπαικτών τους και ότι την πετούν πάνω από το ύψος των ώμων του κυρίαρχου χεριού τους. </a:t>
            </a:r>
            <a:endParaRPr lang="el-GR"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457200" y="274638"/>
            <a:ext cx="8229600" cy="1143000"/>
          </a:xfrm>
        </p:spPr>
        <p:txBody>
          <a:bodyPr/>
          <a:lstStyle/>
          <a:p>
            <a:r>
              <a:rPr lang="el-GR" dirty="0" smtClean="0"/>
              <a:t>Άσκηση</a:t>
            </a:r>
            <a:endParaRPr lang="el-GR" dirty="0"/>
          </a:p>
        </p:txBody>
      </p:sp>
      <p:sp>
        <p:nvSpPr>
          <p:cNvPr id="6" name="object 6"/>
          <p:cNvSpPr/>
          <p:nvPr/>
        </p:nvSpPr>
        <p:spPr>
          <a:xfrm>
            <a:off x="4929190" y="2071678"/>
            <a:ext cx="3857652" cy="2928958"/>
          </a:xfrm>
          <a:prstGeom prst="rect">
            <a:avLst/>
          </a:prstGeom>
          <a:blipFill>
            <a:blip r:embed="rId2" cstate="print"/>
            <a:stretch>
              <a:fillRect/>
            </a:stretch>
          </a:blipFill>
        </p:spPr>
        <p:txBody>
          <a:bodyPr wrap="square" lIns="0" tIns="0" rIns="0" bIns="0" rtlCol="0"/>
          <a:lstStyle/>
          <a:p>
            <a:endParaRPr/>
          </a:p>
        </p:txBody>
      </p:sp>
      <p:sp>
        <p:nvSpPr>
          <p:cNvPr id="4" name="3 - Ορθογώνιο"/>
          <p:cNvSpPr/>
          <p:nvPr/>
        </p:nvSpPr>
        <p:spPr>
          <a:xfrm>
            <a:off x="142844" y="2000240"/>
            <a:ext cx="4572000" cy="2893100"/>
          </a:xfrm>
          <a:prstGeom prst="rect">
            <a:avLst/>
          </a:prstGeom>
        </p:spPr>
        <p:txBody>
          <a:bodyPr>
            <a:spAutoFit/>
          </a:bodyPr>
          <a:lstStyle/>
          <a:p>
            <a:pPr algn="just"/>
            <a:r>
              <a:rPr lang="el-GR" sz="1400" b="1" dirty="0" smtClean="0"/>
              <a:t>3. Στατική επίθεση κοντά στο φιλέ </a:t>
            </a:r>
          </a:p>
          <a:p>
            <a:pPr algn="just"/>
            <a:r>
              <a:rPr lang="el-GR" sz="1400" dirty="0" smtClean="0"/>
              <a:t>Φτιάξτε το φιλέ στο ύψος των αγκώνων των παιδιών και πείτε τους να σταθούν 1 μέτρο μακριά από αυτό. Ζητήστε τους να πετάξουν τη μπάλα προς τα πάνω, και να οπλίσουν το χέρι τους χτυπώντας τη μπάλα πάνω από το φιλέ με μικρή γωνία προς το έδαφος. Εάν ο αγκώνας δεν τεντώνεται, μπορεί να αγγίξει το φιλέ ή η μπάλα να μην περάσει. Βεβαιωθείτε ότι χτυπούν τη μπάλα όσο πιο ψηλά γίνεται, με τον αγκώνα να είναι πλήρως τεντωμένος. Χωρίστε τα παιδιά σε αυτά που χτυπούν τη μπάλα, και σε αυτά που έχουν αναμονή. Πείτε τους να αλλάξουν ρόλους μετά από δέκα επαναλήψεις. Πείτε τους να μην πετούν τη μπάλα πολύ ψηλά. </a:t>
            </a:r>
            <a:endParaRPr lang="el-GR"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
          <p:cNvSpPr/>
          <p:nvPr/>
        </p:nvSpPr>
        <p:spPr>
          <a:xfrm>
            <a:off x="5072066" y="2285992"/>
            <a:ext cx="3429024" cy="2571768"/>
          </a:xfrm>
          <a:prstGeom prst="rect">
            <a:avLst/>
          </a:prstGeom>
          <a:blipFill>
            <a:blip r:embed="rId2" cstate="print"/>
            <a:stretch>
              <a:fillRect/>
            </a:stretch>
          </a:blipFill>
        </p:spPr>
        <p:txBody>
          <a:bodyPr wrap="square" lIns="0" tIns="0" rIns="0" bIns="0" rtlCol="0"/>
          <a:lstStyle/>
          <a:p>
            <a:endParaRPr/>
          </a:p>
        </p:txBody>
      </p:sp>
      <p:sp>
        <p:nvSpPr>
          <p:cNvPr id="4" name="1 - Τίτλος"/>
          <p:cNvSpPr>
            <a:spLocks noGrp="1"/>
          </p:cNvSpPr>
          <p:nvPr>
            <p:ph type="title"/>
          </p:nvPr>
        </p:nvSpPr>
        <p:spPr>
          <a:xfrm>
            <a:off x="457200" y="274638"/>
            <a:ext cx="8229600" cy="1011222"/>
          </a:xfrm>
        </p:spPr>
        <p:txBody>
          <a:bodyPr/>
          <a:lstStyle/>
          <a:p>
            <a:r>
              <a:rPr lang="el-GR" dirty="0" smtClean="0"/>
              <a:t>Άσκηση</a:t>
            </a:r>
            <a:endParaRPr lang="el-GR" dirty="0"/>
          </a:p>
        </p:txBody>
      </p:sp>
      <p:sp>
        <p:nvSpPr>
          <p:cNvPr id="5" name="4 - Ορθογώνιο"/>
          <p:cNvSpPr/>
          <p:nvPr/>
        </p:nvSpPr>
        <p:spPr>
          <a:xfrm>
            <a:off x="214282" y="2571744"/>
            <a:ext cx="4572000" cy="2246769"/>
          </a:xfrm>
          <a:prstGeom prst="rect">
            <a:avLst/>
          </a:prstGeom>
        </p:spPr>
        <p:txBody>
          <a:bodyPr>
            <a:spAutoFit/>
          </a:bodyPr>
          <a:lstStyle/>
          <a:p>
            <a:pPr algn="just"/>
            <a:r>
              <a:rPr lang="el-GR" sz="1400" b="1" dirty="0" smtClean="0"/>
              <a:t>4. Συνεργασία τριών παιδιών για επίθεση </a:t>
            </a:r>
          </a:p>
          <a:p>
            <a:pPr algn="just"/>
            <a:r>
              <a:rPr lang="el-GR" sz="1400" dirty="0" smtClean="0"/>
              <a:t>Σε αυτήν την άσκηση, πείτε στα παιδιά να πασάρουν τη μπάλα μπροστά από το σώμα των επιθετικών. Ενθαρρύνετε τους </a:t>
            </a:r>
            <a:r>
              <a:rPr lang="el-GR" sz="1400" dirty="0" err="1" smtClean="0"/>
              <a:t>πασαδόρους</a:t>
            </a:r>
            <a:r>
              <a:rPr lang="el-GR" sz="1400" dirty="0" smtClean="0"/>
              <a:t> να χρησιμοποιήσουν πάσα με δάχτυλα και βεβαιωθείτε ότι οι επιθετικοί χτυπούν τη μπάλα στο υψηλότερο δυνατό σημείο που μπορούν. Προσπαθήστε να ελαχιστοποιήσετε την απόσταση μεταξύ των </a:t>
            </a:r>
            <a:r>
              <a:rPr lang="el-GR" sz="1400" dirty="0" err="1" smtClean="0"/>
              <a:t>πασαδόρων</a:t>
            </a:r>
            <a:r>
              <a:rPr lang="el-GR" sz="1400" dirty="0" smtClean="0"/>
              <a:t> και των επιθετικών. Εάν είναι δυνατόν, κάντε τα παιδιά να πηδούν πριν χτυπήσουν τη μπάλα. Αλλάξτε ρόλους μετά από δέκα επαναλήψεις. </a:t>
            </a:r>
            <a:endParaRPr lang="el-GR"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5582" y="546329"/>
            <a:ext cx="8118383" cy="627783"/>
          </a:xfrm>
          <a:prstGeom prst="rect">
            <a:avLst/>
          </a:prstGeom>
        </p:spPr>
        <p:txBody>
          <a:bodyPr vert="horz" wrap="square" lIns="0" tIns="12112" rIns="0" bIns="0" rtlCol="0">
            <a:spAutoFit/>
          </a:bodyPr>
          <a:lstStyle/>
          <a:p>
            <a:pPr marL="12750">
              <a:spcBef>
                <a:spcPts val="95"/>
              </a:spcBef>
            </a:pPr>
            <a:r>
              <a:rPr sz="4000" b="1" spc="-5" dirty="0"/>
              <a:t>Τα </a:t>
            </a:r>
            <a:r>
              <a:rPr sz="4000" b="1" spc="-10" dirty="0"/>
              <a:t>στάδια </a:t>
            </a:r>
            <a:r>
              <a:rPr sz="4000" b="1" spc="-5" dirty="0"/>
              <a:t>της </a:t>
            </a:r>
            <a:r>
              <a:rPr sz="4000" b="1" spc="-10" dirty="0"/>
              <a:t>διδασκαλίας</a:t>
            </a:r>
            <a:r>
              <a:rPr sz="4000" b="1" spc="70" dirty="0"/>
              <a:t> </a:t>
            </a:r>
            <a:r>
              <a:rPr sz="4000" b="1" dirty="0"/>
              <a:t>είναι:</a:t>
            </a:r>
            <a:endParaRPr sz="4000" b="1"/>
          </a:p>
        </p:txBody>
      </p:sp>
      <p:sp>
        <p:nvSpPr>
          <p:cNvPr id="3" name="object 3"/>
          <p:cNvSpPr txBox="1"/>
          <p:nvPr/>
        </p:nvSpPr>
        <p:spPr>
          <a:xfrm>
            <a:off x="525595" y="1456654"/>
            <a:ext cx="7844355" cy="4750793"/>
          </a:xfrm>
          <a:prstGeom prst="rect">
            <a:avLst/>
          </a:prstGeom>
        </p:spPr>
        <p:txBody>
          <a:bodyPr vert="horz" wrap="square" lIns="0" tIns="12750" rIns="0" bIns="0" rtlCol="0">
            <a:spAutoFit/>
          </a:bodyPr>
          <a:lstStyle/>
          <a:p>
            <a:pPr marL="356987" indent="-344237">
              <a:spcBef>
                <a:spcPts val="100"/>
              </a:spcBef>
              <a:buClr>
                <a:srgbClr val="FFCC00"/>
              </a:buClr>
              <a:buSzPct val="139285"/>
              <a:buChar char="•"/>
              <a:tabLst>
                <a:tab pos="356987" algn="l"/>
              </a:tabLst>
            </a:pPr>
            <a:r>
              <a:rPr sz="2800" spc="-5" dirty="0">
                <a:cs typeface="Comic Sans MS"/>
              </a:rPr>
              <a:t>Επαφή µε τη µπάλα,</a:t>
            </a:r>
            <a:r>
              <a:rPr sz="2800" spc="5" dirty="0">
                <a:cs typeface="Comic Sans MS"/>
              </a:rPr>
              <a:t> </a:t>
            </a:r>
            <a:r>
              <a:rPr sz="2800" spc="-5" dirty="0">
                <a:cs typeface="Comic Sans MS"/>
              </a:rPr>
              <a:t>χτύπηµα</a:t>
            </a:r>
            <a:endParaRPr sz="2800">
              <a:cs typeface="Comic Sans MS"/>
            </a:endParaRPr>
          </a:p>
          <a:p>
            <a:pPr marL="356987" indent="-344237">
              <a:spcBef>
                <a:spcPts val="683"/>
              </a:spcBef>
              <a:buClr>
                <a:srgbClr val="FFCC00"/>
              </a:buClr>
              <a:buSzPct val="139285"/>
              <a:buChar char="•"/>
              <a:tabLst>
                <a:tab pos="356987" algn="l"/>
              </a:tabLst>
            </a:pPr>
            <a:r>
              <a:rPr sz="2800" spc="-5" dirty="0">
                <a:cs typeface="Comic Sans MS"/>
              </a:rPr>
              <a:t>Πάτηµα-άλµα, επαφή µε τη µπάλα-</a:t>
            </a:r>
            <a:r>
              <a:rPr sz="2800" spc="-45" dirty="0">
                <a:cs typeface="Comic Sans MS"/>
              </a:rPr>
              <a:t> </a:t>
            </a:r>
            <a:r>
              <a:rPr sz="2800" spc="-5" dirty="0">
                <a:cs typeface="Comic Sans MS"/>
              </a:rPr>
              <a:t>προσγείωση</a:t>
            </a:r>
            <a:endParaRPr sz="2800">
              <a:cs typeface="Comic Sans MS"/>
            </a:endParaRPr>
          </a:p>
          <a:p>
            <a:pPr marL="356987" indent="-344237">
              <a:spcBef>
                <a:spcPts val="678"/>
              </a:spcBef>
              <a:buClr>
                <a:srgbClr val="FFCC00"/>
              </a:buClr>
              <a:buSzPct val="139285"/>
              <a:buChar char="•"/>
              <a:tabLst>
                <a:tab pos="356987" algn="l"/>
              </a:tabLst>
            </a:pPr>
            <a:r>
              <a:rPr sz="2800" dirty="0">
                <a:cs typeface="Comic Sans MS"/>
              </a:rPr>
              <a:t>Φορά</a:t>
            </a:r>
            <a:endParaRPr sz="2800">
              <a:cs typeface="Comic Sans MS"/>
            </a:endParaRPr>
          </a:p>
          <a:p>
            <a:pPr marL="356987" indent="-344237">
              <a:spcBef>
                <a:spcPts val="683"/>
              </a:spcBef>
              <a:buClr>
                <a:srgbClr val="FFCC00"/>
              </a:buClr>
              <a:buSzPct val="139285"/>
              <a:buChar char="•"/>
              <a:tabLst>
                <a:tab pos="356987" algn="l"/>
              </a:tabLst>
            </a:pPr>
            <a:r>
              <a:rPr sz="2800" spc="-5" dirty="0">
                <a:cs typeface="Comic Sans MS"/>
              </a:rPr>
              <a:t>Σύνδεση-εκτέλεση ολοκληρωµένης της</a:t>
            </a:r>
            <a:r>
              <a:rPr sz="2800" spc="-20" dirty="0">
                <a:cs typeface="Comic Sans MS"/>
              </a:rPr>
              <a:t> </a:t>
            </a:r>
            <a:r>
              <a:rPr sz="2800" spc="-5" dirty="0">
                <a:cs typeface="Comic Sans MS"/>
              </a:rPr>
              <a:t>κίνησης</a:t>
            </a:r>
            <a:endParaRPr sz="2800">
              <a:cs typeface="Comic Sans MS"/>
            </a:endParaRPr>
          </a:p>
          <a:p>
            <a:pPr marL="356987"/>
            <a:r>
              <a:rPr sz="2800" spc="-5" dirty="0">
                <a:cs typeface="Comic Sans MS"/>
              </a:rPr>
              <a:t>(συγχρονισµός)</a:t>
            </a:r>
            <a:endParaRPr sz="2800">
              <a:cs typeface="Comic Sans MS"/>
            </a:endParaRPr>
          </a:p>
          <a:p>
            <a:pPr marL="356987" indent="-344237">
              <a:spcBef>
                <a:spcPts val="683"/>
              </a:spcBef>
              <a:buClr>
                <a:srgbClr val="FFCC00"/>
              </a:buClr>
              <a:buSzPct val="139285"/>
              <a:buChar char="•"/>
              <a:tabLst>
                <a:tab pos="356987" algn="l"/>
              </a:tabLst>
            </a:pPr>
            <a:r>
              <a:rPr sz="2800" dirty="0">
                <a:cs typeface="Comic Sans MS"/>
              </a:rPr>
              <a:t>Επίθεση σε </a:t>
            </a:r>
            <a:r>
              <a:rPr sz="2800" spc="-5" dirty="0">
                <a:cs typeface="Comic Sans MS"/>
              </a:rPr>
              <a:t>δυο βασικές</a:t>
            </a:r>
            <a:r>
              <a:rPr sz="2800" spc="-20" dirty="0">
                <a:cs typeface="Comic Sans MS"/>
              </a:rPr>
              <a:t> </a:t>
            </a:r>
            <a:r>
              <a:rPr sz="2800" spc="-5" dirty="0">
                <a:cs typeface="Comic Sans MS"/>
              </a:rPr>
              <a:t>κατευθύνσεις</a:t>
            </a:r>
            <a:endParaRPr sz="2800">
              <a:cs typeface="Comic Sans MS"/>
            </a:endParaRPr>
          </a:p>
          <a:p>
            <a:pPr marL="356349">
              <a:spcBef>
                <a:spcPts val="5"/>
              </a:spcBef>
            </a:pPr>
            <a:r>
              <a:rPr sz="2800" spc="-5" dirty="0">
                <a:cs typeface="Comic Sans MS"/>
              </a:rPr>
              <a:t>(διαγώνια-ευθεία)</a:t>
            </a:r>
            <a:endParaRPr sz="2800">
              <a:cs typeface="Comic Sans MS"/>
            </a:endParaRPr>
          </a:p>
          <a:p>
            <a:pPr marL="356349" marR="199530" indent="-344237">
              <a:spcBef>
                <a:spcPts val="678"/>
              </a:spcBef>
              <a:buClr>
                <a:srgbClr val="FFCC00"/>
              </a:buClr>
              <a:buSzPct val="139285"/>
              <a:buChar char="•"/>
              <a:tabLst>
                <a:tab pos="356987" algn="l"/>
              </a:tabLst>
            </a:pPr>
            <a:r>
              <a:rPr sz="2800" spc="-5" dirty="0">
                <a:cs typeface="Comic Sans MS"/>
              </a:rPr>
              <a:t>Σύνδεση επιθετικού χτυπήµατος µε ενέργειες  πριν </a:t>
            </a:r>
            <a:r>
              <a:rPr sz="2800" dirty="0">
                <a:cs typeface="Comic Sans MS"/>
              </a:rPr>
              <a:t>και </a:t>
            </a:r>
            <a:r>
              <a:rPr sz="2800" spc="-5" dirty="0">
                <a:cs typeface="Comic Sans MS"/>
              </a:rPr>
              <a:t>µετά το χτύπηµα (υποδοχή-επίθεση,  άµυνα-επίθεση, επίθεση-µπλοκ)</a:t>
            </a:r>
            <a:endParaRPr sz="2800">
              <a:cs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5918" y="764712"/>
            <a:ext cx="5286412" cy="627783"/>
          </a:xfrm>
          <a:prstGeom prst="rect">
            <a:avLst/>
          </a:prstGeom>
        </p:spPr>
        <p:txBody>
          <a:bodyPr vert="horz" wrap="square" lIns="0" tIns="12112" rIns="0" bIns="0" rtlCol="0">
            <a:spAutoFit/>
          </a:bodyPr>
          <a:lstStyle/>
          <a:p>
            <a:pPr marL="12750">
              <a:spcBef>
                <a:spcPts val="95"/>
              </a:spcBef>
            </a:pPr>
            <a:r>
              <a:rPr sz="4000" b="1" spc="-5" dirty="0">
                <a:cs typeface="Comic Sans MS"/>
              </a:rPr>
              <a:t>Συνηθισµένα</a:t>
            </a:r>
            <a:r>
              <a:rPr sz="4000" b="1" spc="-25" dirty="0">
                <a:cs typeface="Comic Sans MS"/>
              </a:rPr>
              <a:t> </a:t>
            </a:r>
            <a:r>
              <a:rPr sz="4000" b="1" spc="-5" dirty="0">
                <a:cs typeface="Comic Sans MS"/>
              </a:rPr>
              <a:t>λάθη</a:t>
            </a:r>
            <a:endParaRPr sz="4000" b="1">
              <a:cs typeface="Comic Sans MS"/>
            </a:endParaRPr>
          </a:p>
        </p:txBody>
      </p:sp>
      <p:sp>
        <p:nvSpPr>
          <p:cNvPr id="3" name="object 3"/>
          <p:cNvSpPr txBox="1"/>
          <p:nvPr/>
        </p:nvSpPr>
        <p:spPr>
          <a:xfrm>
            <a:off x="525595" y="1748598"/>
            <a:ext cx="7955153" cy="3806382"/>
          </a:xfrm>
          <a:prstGeom prst="rect">
            <a:avLst/>
          </a:prstGeom>
        </p:spPr>
        <p:txBody>
          <a:bodyPr vert="horz" wrap="square" lIns="0" tIns="12750" rIns="0" bIns="0" rtlCol="0">
            <a:spAutoFit/>
          </a:bodyPr>
          <a:lstStyle/>
          <a:p>
            <a:pPr marL="356987" indent="-344237">
              <a:spcBef>
                <a:spcPts val="100"/>
              </a:spcBef>
              <a:buClr>
                <a:srgbClr val="FFCC00"/>
              </a:buClr>
              <a:buSzPct val="139285"/>
              <a:buChar char="•"/>
              <a:tabLst>
                <a:tab pos="356987" algn="l"/>
              </a:tabLst>
            </a:pPr>
            <a:r>
              <a:rPr sz="2800" spc="-5" dirty="0">
                <a:cs typeface="Comic Sans MS"/>
              </a:rPr>
              <a:t>Άσχηµη </a:t>
            </a:r>
            <a:r>
              <a:rPr sz="2800" dirty="0">
                <a:cs typeface="Comic Sans MS"/>
              </a:rPr>
              <a:t>φορά- </a:t>
            </a:r>
            <a:r>
              <a:rPr sz="2800" spc="-5" dirty="0">
                <a:cs typeface="Comic Sans MS"/>
              </a:rPr>
              <a:t>ανακριβής εργασία</a:t>
            </a:r>
            <a:r>
              <a:rPr sz="2800" dirty="0">
                <a:cs typeface="Comic Sans MS"/>
              </a:rPr>
              <a:t> </a:t>
            </a:r>
            <a:r>
              <a:rPr sz="2800" spc="-5" dirty="0">
                <a:cs typeface="Comic Sans MS"/>
              </a:rPr>
              <a:t>ποδιών</a:t>
            </a:r>
            <a:endParaRPr sz="2800">
              <a:cs typeface="Comic Sans MS"/>
            </a:endParaRPr>
          </a:p>
          <a:p>
            <a:pPr marL="356987" marR="5100" indent="-344875">
              <a:spcBef>
                <a:spcPts val="683"/>
              </a:spcBef>
              <a:buClr>
                <a:srgbClr val="FFCC00"/>
              </a:buClr>
              <a:buSzPct val="139285"/>
              <a:buChar char="•"/>
              <a:tabLst>
                <a:tab pos="356987" algn="l"/>
              </a:tabLst>
            </a:pPr>
            <a:r>
              <a:rPr sz="2800" spc="-5" dirty="0">
                <a:cs typeface="Comic Sans MS"/>
              </a:rPr>
              <a:t>Ελλιπής συγχρονισµός άλµατος (πιο νωρίς </a:t>
            </a:r>
            <a:r>
              <a:rPr sz="2800" dirty="0">
                <a:cs typeface="Comic Sans MS"/>
              </a:rPr>
              <a:t>ή </a:t>
            </a:r>
            <a:r>
              <a:rPr sz="2800" spc="-5" dirty="0">
                <a:cs typeface="Comic Sans MS"/>
              </a:rPr>
              <a:t>πιο  αργά)</a:t>
            </a:r>
            <a:endParaRPr sz="2800">
              <a:cs typeface="Comic Sans MS"/>
            </a:endParaRPr>
          </a:p>
          <a:p>
            <a:pPr marL="356349" marR="573091" indent="-344237">
              <a:spcBef>
                <a:spcPts val="683"/>
              </a:spcBef>
              <a:buClr>
                <a:srgbClr val="FFCC00"/>
              </a:buClr>
              <a:buSzPct val="139285"/>
              <a:buChar char="•"/>
              <a:tabLst>
                <a:tab pos="356987" algn="l"/>
              </a:tabLst>
            </a:pPr>
            <a:r>
              <a:rPr sz="2800" spc="-5" dirty="0">
                <a:cs typeface="Comic Sans MS"/>
              </a:rPr>
              <a:t>Λάθος </a:t>
            </a:r>
            <a:r>
              <a:rPr sz="2800" dirty="0">
                <a:cs typeface="Comic Sans MS"/>
              </a:rPr>
              <a:t>τοποθέτηση </a:t>
            </a:r>
            <a:r>
              <a:rPr sz="2800" spc="-5" dirty="0">
                <a:cs typeface="Comic Sans MS"/>
              </a:rPr>
              <a:t>στο άλµα (µακριά </a:t>
            </a:r>
            <a:r>
              <a:rPr sz="2800" dirty="0">
                <a:cs typeface="Comic Sans MS"/>
              </a:rPr>
              <a:t>ή </a:t>
            </a:r>
            <a:r>
              <a:rPr sz="2800" spc="-5" dirty="0">
                <a:cs typeface="Comic Sans MS"/>
              </a:rPr>
              <a:t>κάτω  από τη</a:t>
            </a:r>
            <a:r>
              <a:rPr sz="2800" dirty="0">
                <a:cs typeface="Comic Sans MS"/>
              </a:rPr>
              <a:t> </a:t>
            </a:r>
            <a:r>
              <a:rPr sz="2800" spc="-5" dirty="0">
                <a:cs typeface="Comic Sans MS"/>
              </a:rPr>
              <a:t>µπάλα)</a:t>
            </a:r>
            <a:endParaRPr sz="2800">
              <a:cs typeface="Comic Sans MS"/>
            </a:endParaRPr>
          </a:p>
          <a:p>
            <a:pPr marL="356987" indent="-344237">
              <a:spcBef>
                <a:spcPts val="683"/>
              </a:spcBef>
              <a:buClr>
                <a:srgbClr val="FFCC00"/>
              </a:buClr>
              <a:buSzPct val="139285"/>
              <a:buChar char="•"/>
              <a:tabLst>
                <a:tab pos="356987" algn="l"/>
              </a:tabLst>
            </a:pPr>
            <a:r>
              <a:rPr sz="2800" spc="-5" dirty="0">
                <a:cs typeface="Comic Sans MS"/>
              </a:rPr>
              <a:t>Λάθος σηµείο επαφής (δάχτυλα </a:t>
            </a:r>
            <a:r>
              <a:rPr sz="2800" dirty="0">
                <a:cs typeface="Comic Sans MS"/>
              </a:rPr>
              <a:t>ή</a:t>
            </a:r>
            <a:r>
              <a:rPr sz="2800" spc="15" dirty="0">
                <a:cs typeface="Comic Sans MS"/>
              </a:rPr>
              <a:t> </a:t>
            </a:r>
            <a:r>
              <a:rPr sz="2800" spc="-5" dirty="0">
                <a:cs typeface="Comic Sans MS"/>
              </a:rPr>
              <a:t>βραχίονας)</a:t>
            </a:r>
            <a:endParaRPr sz="2800">
              <a:cs typeface="Comic Sans MS"/>
            </a:endParaRPr>
          </a:p>
          <a:p>
            <a:pPr marL="356987" marR="803858" indent="-344875">
              <a:spcBef>
                <a:spcPts val="683"/>
              </a:spcBef>
              <a:buClr>
                <a:srgbClr val="FFCC00"/>
              </a:buClr>
              <a:buSzPct val="139285"/>
              <a:buChar char="•"/>
              <a:tabLst>
                <a:tab pos="356987" algn="l"/>
              </a:tabLst>
            </a:pPr>
            <a:r>
              <a:rPr sz="2800" spc="-5" dirty="0">
                <a:cs typeface="Comic Sans MS"/>
              </a:rPr>
              <a:t>Σπρώξιµο της µπάλας </a:t>
            </a:r>
            <a:r>
              <a:rPr sz="2800" spc="-10" dirty="0">
                <a:cs typeface="Comic Sans MS"/>
              </a:rPr>
              <a:t>(σαν </a:t>
            </a:r>
            <a:r>
              <a:rPr sz="2800" spc="-5" dirty="0">
                <a:cs typeface="Comic Sans MS"/>
              </a:rPr>
              <a:t>πλασέ) αντί για  χτύπηµα</a:t>
            </a:r>
            <a:endParaRPr sz="2800">
              <a:cs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720" y="477365"/>
            <a:ext cx="8572560" cy="566228"/>
          </a:xfrm>
          <a:prstGeom prst="rect">
            <a:avLst/>
          </a:prstGeom>
        </p:spPr>
        <p:txBody>
          <a:bodyPr vert="horz" wrap="square" lIns="0" tIns="12112" rIns="0" bIns="0" rtlCol="0">
            <a:spAutoFit/>
          </a:bodyPr>
          <a:lstStyle/>
          <a:p>
            <a:pPr marL="12750">
              <a:spcBef>
                <a:spcPts val="95"/>
              </a:spcBef>
            </a:pPr>
            <a:r>
              <a:rPr sz="3600" b="1" spc="-5" dirty="0"/>
              <a:t>Ασκησιολόγιο </a:t>
            </a:r>
            <a:r>
              <a:rPr sz="3600" b="1" spc="-40" dirty="0"/>
              <a:t>εκµάθησης </a:t>
            </a:r>
            <a:r>
              <a:rPr sz="3600" b="1" spc="-5" dirty="0"/>
              <a:t>της</a:t>
            </a:r>
            <a:r>
              <a:rPr sz="3600" b="1" spc="100" dirty="0"/>
              <a:t> </a:t>
            </a:r>
            <a:r>
              <a:rPr sz="3600" b="1" spc="-10" dirty="0"/>
              <a:t>επίθεσης</a:t>
            </a:r>
            <a:endParaRPr sz="3600" b="1"/>
          </a:p>
        </p:txBody>
      </p:sp>
      <p:sp>
        <p:nvSpPr>
          <p:cNvPr id="3" name="object 3"/>
          <p:cNvSpPr txBox="1"/>
          <p:nvPr/>
        </p:nvSpPr>
        <p:spPr>
          <a:xfrm>
            <a:off x="285721" y="1674839"/>
            <a:ext cx="8429684" cy="4183053"/>
          </a:xfrm>
          <a:prstGeom prst="rect">
            <a:avLst/>
          </a:prstGeom>
        </p:spPr>
        <p:txBody>
          <a:bodyPr vert="horz" wrap="square" lIns="0" tIns="61834" rIns="0" bIns="0" rtlCol="0">
            <a:spAutoFit/>
          </a:bodyPr>
          <a:lstStyle/>
          <a:p>
            <a:pPr marL="356349" marR="5100" indent="-344237">
              <a:lnSpc>
                <a:spcPts val="3032"/>
              </a:lnSpc>
              <a:spcBef>
                <a:spcPts val="486"/>
              </a:spcBef>
              <a:buClr>
                <a:srgbClr val="FFCC00"/>
              </a:buClr>
              <a:buSzPct val="139285"/>
              <a:buChar char="•"/>
              <a:tabLst>
                <a:tab pos="356987" algn="l"/>
              </a:tabLst>
            </a:pPr>
            <a:r>
              <a:rPr sz="2800" spc="-5" dirty="0">
                <a:cs typeface="Comic Sans MS"/>
              </a:rPr>
              <a:t>Ασκήσεις σχεδιασµένες να βοηθήσουν στην  εκµάθηση της σωστής κίνησης </a:t>
            </a:r>
            <a:r>
              <a:rPr sz="2800" dirty="0">
                <a:cs typeface="Comic Sans MS"/>
              </a:rPr>
              <a:t>του </a:t>
            </a:r>
            <a:r>
              <a:rPr sz="2800" spc="-5" dirty="0">
                <a:cs typeface="Comic Sans MS"/>
              </a:rPr>
              <a:t>βραχίονα και  της επαφής </a:t>
            </a:r>
            <a:r>
              <a:rPr sz="2800" dirty="0">
                <a:cs typeface="Comic Sans MS"/>
              </a:rPr>
              <a:t>του </a:t>
            </a:r>
            <a:r>
              <a:rPr sz="2800" spc="-5" dirty="0">
                <a:cs typeface="Comic Sans MS"/>
              </a:rPr>
              <a:t>χεριού µε τη</a:t>
            </a:r>
            <a:r>
              <a:rPr sz="2800" spc="5" dirty="0">
                <a:cs typeface="Comic Sans MS"/>
              </a:rPr>
              <a:t> </a:t>
            </a:r>
            <a:r>
              <a:rPr sz="2800" spc="-10" dirty="0">
                <a:cs typeface="Comic Sans MS"/>
              </a:rPr>
              <a:t>µπάλα</a:t>
            </a:r>
            <a:endParaRPr sz="2800">
              <a:cs typeface="Comic Sans MS"/>
            </a:endParaRPr>
          </a:p>
          <a:p>
            <a:pPr marL="356987" marR="650226" indent="-344875" algn="just">
              <a:lnSpc>
                <a:spcPts val="3032"/>
              </a:lnSpc>
              <a:spcBef>
                <a:spcPts val="693"/>
              </a:spcBef>
              <a:buClr>
                <a:srgbClr val="FFCC00"/>
              </a:buClr>
              <a:buSzPct val="139285"/>
              <a:buChar char="•"/>
              <a:tabLst>
                <a:tab pos="356987" algn="l"/>
              </a:tabLst>
            </a:pPr>
            <a:r>
              <a:rPr sz="2800" spc="-5" dirty="0">
                <a:cs typeface="Comic Sans MS"/>
              </a:rPr>
              <a:t>Ασκήσεις σχεδιασµένες να βοηθήσουν στην  εκµάθηση της σωστής εργασίας των ποδιών  (φορά-πάτηµα-άλµα)</a:t>
            </a:r>
            <a:endParaRPr sz="2800">
              <a:cs typeface="Comic Sans MS"/>
            </a:endParaRPr>
          </a:p>
          <a:p>
            <a:pPr marL="356987" indent="-344237">
              <a:spcBef>
                <a:spcPts val="306"/>
              </a:spcBef>
              <a:buClr>
                <a:srgbClr val="FFCC00"/>
              </a:buClr>
              <a:buSzPct val="139285"/>
              <a:buChar char="•"/>
              <a:tabLst>
                <a:tab pos="356987" algn="l"/>
              </a:tabLst>
            </a:pPr>
            <a:r>
              <a:rPr sz="2800" spc="-5" dirty="0">
                <a:cs typeface="Comic Sans MS"/>
              </a:rPr>
              <a:t>Ασκήσεις ολοκληρωµένης επιθετικής</a:t>
            </a:r>
            <a:r>
              <a:rPr sz="2800" spc="5" dirty="0">
                <a:cs typeface="Comic Sans MS"/>
              </a:rPr>
              <a:t> </a:t>
            </a:r>
            <a:r>
              <a:rPr sz="2800" spc="-5" dirty="0">
                <a:cs typeface="Comic Sans MS"/>
              </a:rPr>
              <a:t>ενέργειας</a:t>
            </a:r>
            <a:endParaRPr sz="2800">
              <a:cs typeface="Comic Sans MS"/>
            </a:endParaRPr>
          </a:p>
          <a:p>
            <a:pPr marL="356349" marR="600503" indent="-344237">
              <a:lnSpc>
                <a:spcPct val="90100"/>
              </a:lnSpc>
              <a:spcBef>
                <a:spcPts val="673"/>
              </a:spcBef>
              <a:buClr>
                <a:srgbClr val="FFCC00"/>
              </a:buClr>
              <a:buSzPct val="139285"/>
              <a:buChar char="•"/>
              <a:tabLst>
                <a:tab pos="356987" algn="l"/>
              </a:tabLst>
            </a:pPr>
            <a:r>
              <a:rPr sz="2800" spc="-5" dirty="0">
                <a:cs typeface="Comic Sans MS"/>
              </a:rPr>
              <a:t>Ασκήσεις σχεδιασµένες για τη βελτίωση </a:t>
            </a:r>
            <a:r>
              <a:rPr sz="2800" dirty="0">
                <a:cs typeface="Comic Sans MS"/>
              </a:rPr>
              <a:t>του  </a:t>
            </a:r>
            <a:r>
              <a:rPr sz="2800" spc="-5" dirty="0">
                <a:cs typeface="Comic Sans MS"/>
              </a:rPr>
              <a:t>συγχρονισµού στο άλµα </a:t>
            </a:r>
            <a:r>
              <a:rPr sz="2800" dirty="0">
                <a:cs typeface="Comic Sans MS"/>
              </a:rPr>
              <a:t>και </a:t>
            </a:r>
            <a:r>
              <a:rPr sz="2800" spc="-5">
                <a:cs typeface="Comic Sans MS"/>
              </a:rPr>
              <a:t>της </a:t>
            </a:r>
            <a:r>
              <a:rPr sz="2800" spc="-5" smtClean="0">
                <a:cs typeface="Comic Sans MS"/>
              </a:rPr>
              <a:t>αποτελεσµατικότητας </a:t>
            </a:r>
            <a:r>
              <a:rPr sz="2800" dirty="0">
                <a:cs typeface="Comic Sans MS"/>
              </a:rPr>
              <a:t>του </a:t>
            </a:r>
            <a:r>
              <a:rPr sz="2800" spc="-5" dirty="0">
                <a:cs typeface="Comic Sans MS"/>
              </a:rPr>
              <a:t>επιθετικού  χτυπήµατος.</a:t>
            </a:r>
            <a:endParaRPr sz="2800">
              <a:cs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1442" y="552458"/>
            <a:ext cx="2939384" cy="627783"/>
          </a:xfrm>
          <a:prstGeom prst="rect">
            <a:avLst/>
          </a:prstGeom>
        </p:spPr>
        <p:txBody>
          <a:bodyPr vert="horz" wrap="square" lIns="0" tIns="12112" rIns="0" bIns="0" rtlCol="0">
            <a:spAutoFit/>
          </a:bodyPr>
          <a:lstStyle/>
          <a:p>
            <a:pPr marL="12750">
              <a:spcBef>
                <a:spcPts val="95"/>
              </a:spcBef>
            </a:pPr>
            <a:r>
              <a:rPr sz="4000" b="1" spc="-5" dirty="0"/>
              <a:t>Yποδείξεις</a:t>
            </a:r>
            <a:endParaRPr sz="4000" b="1"/>
          </a:p>
        </p:txBody>
      </p:sp>
      <p:sp>
        <p:nvSpPr>
          <p:cNvPr id="3" name="object 3"/>
          <p:cNvSpPr txBox="1"/>
          <p:nvPr/>
        </p:nvSpPr>
        <p:spPr>
          <a:xfrm>
            <a:off x="525595" y="1416809"/>
            <a:ext cx="8034112" cy="4249932"/>
          </a:xfrm>
          <a:prstGeom prst="rect">
            <a:avLst/>
          </a:prstGeom>
        </p:spPr>
        <p:txBody>
          <a:bodyPr vert="horz" wrap="square" lIns="0" tIns="12750" rIns="0" bIns="0" rtlCol="0">
            <a:spAutoFit/>
          </a:bodyPr>
          <a:lstStyle/>
          <a:p>
            <a:pPr marL="356349" marR="5100" indent="-344237">
              <a:spcBef>
                <a:spcPts val="100"/>
              </a:spcBef>
              <a:buClr>
                <a:srgbClr val="FFCC00"/>
              </a:buClr>
              <a:buSzPct val="139285"/>
              <a:buChar char="•"/>
              <a:tabLst>
                <a:tab pos="356987" algn="l"/>
              </a:tabLst>
            </a:pPr>
            <a:r>
              <a:rPr sz="2800" spc="-5" dirty="0">
                <a:cs typeface="Comic Sans MS"/>
              </a:rPr>
              <a:t>Εξάσκηση πάνω σε σταθερή αλλά επιταχυνόµενη  από </a:t>
            </a:r>
            <a:r>
              <a:rPr sz="2800" spc="-10" dirty="0">
                <a:cs typeface="Comic Sans MS"/>
              </a:rPr>
              <a:t>βήµα </a:t>
            </a:r>
            <a:r>
              <a:rPr sz="2800" dirty="0">
                <a:cs typeface="Comic Sans MS"/>
              </a:rPr>
              <a:t>σε </a:t>
            </a:r>
            <a:r>
              <a:rPr sz="2800" spc="-10" dirty="0">
                <a:cs typeface="Comic Sans MS"/>
              </a:rPr>
              <a:t>βήµα </a:t>
            </a:r>
            <a:r>
              <a:rPr sz="2800" dirty="0">
                <a:cs typeface="Comic Sans MS"/>
              </a:rPr>
              <a:t>φορά </a:t>
            </a:r>
            <a:r>
              <a:rPr sz="2800" spc="-5" dirty="0">
                <a:cs typeface="Comic Sans MS"/>
              </a:rPr>
              <a:t>προς τη</a:t>
            </a:r>
            <a:r>
              <a:rPr sz="2800" spc="5" dirty="0">
                <a:cs typeface="Comic Sans MS"/>
              </a:rPr>
              <a:t> </a:t>
            </a:r>
            <a:r>
              <a:rPr sz="2800" spc="-5" dirty="0">
                <a:cs typeface="Comic Sans MS"/>
              </a:rPr>
              <a:t>µπάλα.</a:t>
            </a:r>
            <a:endParaRPr sz="2800">
              <a:cs typeface="Comic Sans MS"/>
            </a:endParaRPr>
          </a:p>
          <a:p>
            <a:pPr marL="356349" marR="501056" indent="-344237">
              <a:spcBef>
                <a:spcPts val="683"/>
              </a:spcBef>
              <a:buClr>
                <a:srgbClr val="FFCC00"/>
              </a:buClr>
              <a:buSzPct val="139285"/>
              <a:buChar char="•"/>
              <a:tabLst>
                <a:tab pos="356987" algn="l"/>
              </a:tabLst>
            </a:pPr>
            <a:r>
              <a:rPr sz="2800" spc="-5" dirty="0">
                <a:cs typeface="Comic Sans MS"/>
              </a:rPr>
              <a:t>Επίσης αυξανόµενο να είναι </a:t>
            </a:r>
            <a:r>
              <a:rPr sz="2800" dirty="0">
                <a:cs typeface="Comic Sans MS"/>
              </a:rPr>
              <a:t>και </a:t>
            </a:r>
            <a:r>
              <a:rPr sz="2800" spc="-5" dirty="0">
                <a:cs typeface="Comic Sans MS"/>
              </a:rPr>
              <a:t>το µήκος των  βηµάτων </a:t>
            </a:r>
            <a:r>
              <a:rPr sz="2800" dirty="0">
                <a:cs typeface="Comic Sans MS"/>
              </a:rPr>
              <a:t>όσο ο </a:t>
            </a:r>
            <a:r>
              <a:rPr sz="2800" spc="-5" dirty="0">
                <a:cs typeface="Comic Sans MS"/>
              </a:rPr>
              <a:t>παίκτης πλησιάζει τη</a:t>
            </a:r>
            <a:r>
              <a:rPr sz="2800" spc="20" dirty="0">
                <a:cs typeface="Comic Sans MS"/>
              </a:rPr>
              <a:t> </a:t>
            </a:r>
            <a:r>
              <a:rPr sz="2800" spc="-5" dirty="0">
                <a:cs typeface="Comic Sans MS"/>
              </a:rPr>
              <a:t>µπάλα.</a:t>
            </a:r>
            <a:endParaRPr sz="2800">
              <a:cs typeface="Comic Sans MS"/>
            </a:endParaRPr>
          </a:p>
          <a:p>
            <a:pPr marL="356349" marR="1053749" indent="-344237">
              <a:spcBef>
                <a:spcPts val="683"/>
              </a:spcBef>
              <a:buClr>
                <a:srgbClr val="FFCC00"/>
              </a:buClr>
              <a:buSzPct val="139285"/>
              <a:buChar char="•"/>
              <a:tabLst>
                <a:tab pos="356987" algn="l"/>
              </a:tabLst>
            </a:pPr>
            <a:r>
              <a:rPr sz="2800" dirty="0">
                <a:cs typeface="Comic Sans MS"/>
              </a:rPr>
              <a:t>Προστίθεται </a:t>
            </a:r>
            <a:r>
              <a:rPr sz="2800" spc="-5" dirty="0">
                <a:cs typeface="Comic Sans MS"/>
              </a:rPr>
              <a:t>µετακίνηση για επίθεση: </a:t>
            </a:r>
            <a:r>
              <a:rPr sz="2800" spc="-10" dirty="0">
                <a:cs typeface="Comic Sans MS"/>
              </a:rPr>
              <a:t>από  </a:t>
            </a:r>
            <a:r>
              <a:rPr sz="2800" spc="-5" dirty="0">
                <a:cs typeface="Comic Sans MS"/>
              </a:rPr>
              <a:t>υποδοχή σέρβις, από</a:t>
            </a:r>
            <a:r>
              <a:rPr sz="2800" spc="-10" dirty="0">
                <a:cs typeface="Comic Sans MS"/>
              </a:rPr>
              <a:t> </a:t>
            </a:r>
            <a:r>
              <a:rPr sz="2800" spc="-5" dirty="0">
                <a:cs typeface="Comic Sans MS"/>
              </a:rPr>
              <a:t>άµυνα.</a:t>
            </a:r>
            <a:endParaRPr sz="2800">
              <a:cs typeface="Comic Sans MS"/>
            </a:endParaRPr>
          </a:p>
          <a:p>
            <a:pPr marL="356987" indent="-344237">
              <a:spcBef>
                <a:spcPts val="683"/>
              </a:spcBef>
              <a:buClr>
                <a:srgbClr val="FFCC00"/>
              </a:buClr>
              <a:buSzPct val="139285"/>
              <a:buChar char="•"/>
              <a:tabLst>
                <a:tab pos="356987" algn="l"/>
              </a:tabLst>
            </a:pPr>
            <a:r>
              <a:rPr sz="2800" dirty="0">
                <a:cs typeface="Comic Sans MS"/>
              </a:rPr>
              <a:t>Προστίθεται η </a:t>
            </a:r>
            <a:r>
              <a:rPr sz="2800" spc="-5" dirty="0">
                <a:cs typeface="Comic Sans MS"/>
              </a:rPr>
              <a:t>κάλυψη της</a:t>
            </a:r>
            <a:r>
              <a:rPr sz="2800" spc="-15" dirty="0">
                <a:cs typeface="Comic Sans MS"/>
              </a:rPr>
              <a:t> </a:t>
            </a:r>
            <a:r>
              <a:rPr sz="2800" spc="-5" dirty="0">
                <a:cs typeface="Comic Sans MS"/>
              </a:rPr>
              <a:t>επίθεσης.</a:t>
            </a:r>
            <a:endParaRPr sz="2800">
              <a:cs typeface="Comic Sans MS"/>
            </a:endParaRPr>
          </a:p>
          <a:p>
            <a:pPr marL="356349" marR="137057" indent="-344237">
              <a:spcBef>
                <a:spcPts val="683"/>
              </a:spcBef>
              <a:buClr>
                <a:srgbClr val="FFCC00"/>
              </a:buClr>
              <a:buSzPct val="139285"/>
              <a:buChar char="•"/>
              <a:tabLst>
                <a:tab pos="356987" algn="l"/>
              </a:tabLst>
            </a:pPr>
            <a:r>
              <a:rPr sz="2800" dirty="0">
                <a:cs typeface="Comic Sans MS"/>
              </a:rPr>
              <a:t>Οι </a:t>
            </a:r>
            <a:r>
              <a:rPr sz="2800" spc="-5" dirty="0">
                <a:cs typeface="Comic Sans MS"/>
              </a:rPr>
              <a:t>επιθετικοί να καρφώνουν προς </a:t>
            </a:r>
            <a:r>
              <a:rPr sz="2800" dirty="0">
                <a:cs typeface="Comic Sans MS"/>
              </a:rPr>
              <a:t>ή </a:t>
            </a:r>
            <a:r>
              <a:rPr sz="2800" spc="-5" dirty="0">
                <a:cs typeface="Comic Sans MS"/>
              </a:rPr>
              <a:t>µακριά από  συγκεκριµένους</a:t>
            </a:r>
            <a:r>
              <a:rPr sz="2800" spc="5" dirty="0">
                <a:cs typeface="Comic Sans MS"/>
              </a:rPr>
              <a:t> </a:t>
            </a:r>
            <a:r>
              <a:rPr sz="2800" spc="-5" dirty="0">
                <a:cs typeface="Comic Sans MS"/>
              </a:rPr>
              <a:t>στόχους.</a:t>
            </a:r>
            <a:endParaRPr sz="2800">
              <a:cs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720" y="370864"/>
            <a:ext cx="7929618" cy="997760"/>
          </a:xfrm>
          <a:prstGeom prst="rect">
            <a:avLst/>
          </a:prstGeom>
        </p:spPr>
        <p:txBody>
          <a:bodyPr vert="horz" wrap="square" lIns="0" tIns="12750" rIns="0" bIns="0" rtlCol="0">
            <a:spAutoFit/>
          </a:bodyPr>
          <a:lstStyle/>
          <a:p>
            <a:pPr marL="1995301" marR="5100" indent="-1983189" algn="just">
              <a:spcBef>
                <a:spcPts val="100"/>
              </a:spcBef>
            </a:pPr>
            <a:r>
              <a:rPr sz="3200" b="1" spc="-5" dirty="0">
                <a:cs typeface="Comic Sans MS"/>
              </a:rPr>
              <a:t>Οργάνωση της διδακτικής σειράς εκµάθησης </a:t>
            </a:r>
            <a:r>
              <a:rPr sz="3200" b="1" dirty="0">
                <a:cs typeface="Comic Sans MS"/>
              </a:rPr>
              <a:t>του  </a:t>
            </a:r>
            <a:r>
              <a:rPr sz="3200" b="1" spc="-5" dirty="0">
                <a:cs typeface="Comic Sans MS"/>
              </a:rPr>
              <a:t>επιθετικού</a:t>
            </a:r>
            <a:r>
              <a:rPr sz="3200" b="1" dirty="0">
                <a:cs typeface="Comic Sans MS"/>
              </a:rPr>
              <a:t> </a:t>
            </a:r>
            <a:r>
              <a:rPr sz="3200" b="1" spc="-5" dirty="0">
                <a:cs typeface="Comic Sans MS"/>
              </a:rPr>
              <a:t>χτυπήµατος</a:t>
            </a:r>
          </a:p>
        </p:txBody>
      </p:sp>
      <p:sp>
        <p:nvSpPr>
          <p:cNvPr id="3" name="object 3"/>
          <p:cNvSpPr txBox="1"/>
          <p:nvPr/>
        </p:nvSpPr>
        <p:spPr>
          <a:xfrm>
            <a:off x="285721" y="1578489"/>
            <a:ext cx="8643998" cy="4389235"/>
          </a:xfrm>
          <a:prstGeom prst="rect">
            <a:avLst/>
          </a:prstGeom>
        </p:spPr>
        <p:txBody>
          <a:bodyPr vert="horz" wrap="square" lIns="0" tIns="54186" rIns="0" bIns="0" rtlCol="0">
            <a:spAutoFit/>
          </a:bodyPr>
          <a:lstStyle/>
          <a:p>
            <a:pPr marL="471733" marR="24224" indent="-458983">
              <a:lnSpc>
                <a:spcPts val="2600"/>
              </a:lnSpc>
              <a:spcBef>
                <a:spcPts val="427"/>
              </a:spcBef>
              <a:buClr>
                <a:srgbClr val="FFCC00"/>
              </a:buClr>
              <a:buSzPct val="141666"/>
              <a:buChar char="•"/>
              <a:tabLst>
                <a:tab pos="471095" algn="l"/>
                <a:tab pos="471733" algn="l"/>
              </a:tabLst>
            </a:pPr>
            <a:r>
              <a:rPr sz="2400" dirty="0">
                <a:cs typeface="Comic Sans MS"/>
              </a:rPr>
              <a:t>Mια </a:t>
            </a:r>
            <a:r>
              <a:rPr sz="2400" spc="-5" dirty="0">
                <a:cs typeface="Comic Sans MS"/>
              </a:rPr>
              <a:t>συνιστώµενη µέθοδος παρουσίασης νέων τεχνικών  επίθεσης </a:t>
            </a:r>
            <a:r>
              <a:rPr sz="2400" dirty="0">
                <a:cs typeface="Comic Sans MS"/>
              </a:rPr>
              <a:t>ή </a:t>
            </a:r>
            <a:r>
              <a:rPr sz="2400" spc="-5" dirty="0">
                <a:cs typeface="Comic Sans MS"/>
              </a:rPr>
              <a:t>τακτικών </a:t>
            </a:r>
            <a:r>
              <a:rPr sz="2400" spc="-10" dirty="0">
                <a:cs typeface="Comic Sans MS"/>
              </a:rPr>
              <a:t>αλλαγών </a:t>
            </a:r>
            <a:r>
              <a:rPr sz="2400" spc="-5" dirty="0">
                <a:cs typeface="Comic Sans MS"/>
              </a:rPr>
              <a:t>είναι </a:t>
            </a:r>
            <a:r>
              <a:rPr sz="2400" dirty="0">
                <a:cs typeface="Comic Sans MS"/>
              </a:rPr>
              <a:t>η</a:t>
            </a:r>
            <a:r>
              <a:rPr sz="2400" spc="5" dirty="0">
                <a:cs typeface="Comic Sans MS"/>
              </a:rPr>
              <a:t> </a:t>
            </a:r>
            <a:r>
              <a:rPr sz="2400" spc="-5" dirty="0">
                <a:cs typeface="Comic Sans MS"/>
              </a:rPr>
              <a:t>παρακάτω:</a:t>
            </a:r>
            <a:endParaRPr sz="2400">
              <a:cs typeface="Comic Sans MS"/>
            </a:endParaRPr>
          </a:p>
          <a:p>
            <a:pPr marL="471733" marR="551417" indent="-458983">
              <a:lnSpc>
                <a:spcPts val="2600"/>
              </a:lnSpc>
              <a:spcBef>
                <a:spcPts val="572"/>
              </a:spcBef>
              <a:buClr>
                <a:srgbClr val="FFCC00"/>
              </a:buClr>
              <a:buAutoNum type="arabicPeriod"/>
              <a:tabLst>
                <a:tab pos="471095" algn="l"/>
                <a:tab pos="472369" algn="l"/>
              </a:tabLst>
            </a:pPr>
            <a:r>
              <a:rPr sz="2400" dirty="0">
                <a:cs typeface="Comic Sans MS"/>
              </a:rPr>
              <a:t>Ο </a:t>
            </a:r>
            <a:r>
              <a:rPr sz="2400" spc="-5" dirty="0">
                <a:cs typeface="Comic Sans MS"/>
              </a:rPr>
              <a:t>προπονητής στο </a:t>
            </a:r>
            <a:r>
              <a:rPr sz="2400" dirty="0">
                <a:cs typeface="Comic Sans MS"/>
              </a:rPr>
              <a:t>3 </a:t>
            </a:r>
            <a:r>
              <a:rPr sz="2400" spc="-10" dirty="0">
                <a:cs typeface="Comic Sans MS"/>
              </a:rPr>
              <a:t>σε </a:t>
            </a:r>
            <a:r>
              <a:rPr sz="2400" spc="-5" dirty="0">
                <a:cs typeface="Comic Sans MS"/>
              </a:rPr>
              <a:t>καρέκλα κρατάει µπάλα. Οι  παίκτες πλησιάζουν και</a:t>
            </a:r>
            <a:r>
              <a:rPr sz="2400" spc="25" dirty="0">
                <a:cs typeface="Comic Sans MS"/>
              </a:rPr>
              <a:t> </a:t>
            </a:r>
            <a:r>
              <a:rPr sz="2400" spc="-5" dirty="0">
                <a:cs typeface="Comic Sans MS"/>
              </a:rPr>
              <a:t>χτυπούν</a:t>
            </a:r>
            <a:endParaRPr sz="2400">
              <a:cs typeface="Comic Sans MS"/>
            </a:endParaRPr>
          </a:p>
          <a:p>
            <a:pPr marL="471733" indent="-459620">
              <a:lnSpc>
                <a:spcPts val="2746"/>
              </a:lnSpc>
              <a:spcBef>
                <a:spcPts val="241"/>
              </a:spcBef>
              <a:buClr>
                <a:srgbClr val="FFCC00"/>
              </a:buClr>
              <a:buAutoNum type="arabicPeriod"/>
              <a:tabLst>
                <a:tab pos="471095" algn="l"/>
                <a:tab pos="472369" algn="l"/>
              </a:tabLst>
            </a:pPr>
            <a:r>
              <a:rPr sz="2400" dirty="0">
                <a:cs typeface="Comic Sans MS"/>
              </a:rPr>
              <a:t>Ο </a:t>
            </a:r>
            <a:r>
              <a:rPr sz="2400" spc="-5" dirty="0">
                <a:cs typeface="Comic Sans MS"/>
              </a:rPr>
              <a:t>προπονητής στο </a:t>
            </a:r>
            <a:r>
              <a:rPr sz="2400" dirty="0">
                <a:cs typeface="Comic Sans MS"/>
              </a:rPr>
              <a:t>3 </a:t>
            </a:r>
            <a:r>
              <a:rPr sz="2400" spc="-10" dirty="0">
                <a:cs typeface="Comic Sans MS"/>
              </a:rPr>
              <a:t>σε </a:t>
            </a:r>
            <a:r>
              <a:rPr sz="2400" spc="-5" dirty="0">
                <a:cs typeface="Comic Sans MS"/>
              </a:rPr>
              <a:t>καρέκλα ρίχνει πιαστές</a:t>
            </a:r>
            <a:r>
              <a:rPr sz="2400" spc="-25" dirty="0">
                <a:cs typeface="Comic Sans MS"/>
              </a:rPr>
              <a:t> </a:t>
            </a:r>
            <a:r>
              <a:rPr sz="2400" spc="-5" dirty="0">
                <a:cs typeface="Comic Sans MS"/>
              </a:rPr>
              <a:t>πάσες</a:t>
            </a:r>
            <a:endParaRPr sz="2400">
              <a:cs typeface="Comic Sans MS"/>
            </a:endParaRPr>
          </a:p>
          <a:p>
            <a:pPr marL="471733">
              <a:lnSpc>
                <a:spcPts val="2746"/>
              </a:lnSpc>
            </a:pPr>
            <a:r>
              <a:rPr sz="2400" spc="-5" dirty="0">
                <a:cs typeface="Comic Sans MS"/>
              </a:rPr>
              <a:t>1ου χρόνου τη στιγµή που οι παίκτες είναι </a:t>
            </a:r>
            <a:r>
              <a:rPr sz="2400" spc="-10" dirty="0">
                <a:cs typeface="Comic Sans MS"/>
              </a:rPr>
              <a:t>στον</a:t>
            </a:r>
            <a:r>
              <a:rPr sz="2400" spc="35" dirty="0">
                <a:cs typeface="Comic Sans MS"/>
              </a:rPr>
              <a:t> </a:t>
            </a:r>
            <a:r>
              <a:rPr sz="2400" spc="-10" dirty="0">
                <a:cs typeface="Comic Sans MS"/>
              </a:rPr>
              <a:t>αέρα.</a:t>
            </a:r>
            <a:endParaRPr sz="2400">
              <a:cs typeface="Comic Sans MS"/>
            </a:endParaRPr>
          </a:p>
          <a:p>
            <a:pPr marL="471095" marR="5100" indent="-458983">
              <a:lnSpc>
                <a:spcPts val="2600"/>
              </a:lnSpc>
              <a:spcBef>
                <a:spcPts val="612"/>
              </a:spcBef>
              <a:buClr>
                <a:srgbClr val="FFCC00"/>
              </a:buClr>
              <a:buAutoNum type="arabicPeriod" startAt="3"/>
              <a:tabLst>
                <a:tab pos="471095" algn="l"/>
                <a:tab pos="472369" algn="l"/>
              </a:tabLst>
            </a:pPr>
            <a:r>
              <a:rPr sz="2400" dirty="0">
                <a:cs typeface="Comic Sans MS"/>
              </a:rPr>
              <a:t>Ο </a:t>
            </a:r>
            <a:r>
              <a:rPr sz="2400" spc="-5" dirty="0">
                <a:cs typeface="Comic Sans MS"/>
              </a:rPr>
              <a:t>προπονητής στο </a:t>
            </a:r>
            <a:r>
              <a:rPr sz="2400" dirty="0">
                <a:cs typeface="Comic Sans MS"/>
              </a:rPr>
              <a:t>4 </a:t>
            </a:r>
            <a:r>
              <a:rPr sz="2400" spc="-5" dirty="0">
                <a:cs typeface="Comic Sans MS"/>
              </a:rPr>
              <a:t>ρίχνει κατακόρυφες πιαστές  πάσες 3ου χρόνου. Οι παίκτες πλησιάζουν και</a:t>
            </a:r>
            <a:r>
              <a:rPr sz="2400" spc="-15" dirty="0">
                <a:cs typeface="Comic Sans MS"/>
              </a:rPr>
              <a:t> </a:t>
            </a:r>
            <a:r>
              <a:rPr sz="2400" spc="-5" dirty="0">
                <a:cs typeface="Comic Sans MS"/>
              </a:rPr>
              <a:t>χτυπούν</a:t>
            </a:r>
            <a:endParaRPr sz="2400">
              <a:cs typeface="Comic Sans MS"/>
            </a:endParaRPr>
          </a:p>
          <a:p>
            <a:pPr marL="471733" indent="-458983">
              <a:lnSpc>
                <a:spcPts val="2746"/>
              </a:lnSpc>
              <a:spcBef>
                <a:spcPts val="241"/>
              </a:spcBef>
              <a:buClr>
                <a:srgbClr val="FFCC00"/>
              </a:buClr>
              <a:buAutoNum type="arabicPeriod" startAt="3"/>
              <a:tabLst>
                <a:tab pos="471095" algn="l"/>
                <a:tab pos="471733" algn="l"/>
              </a:tabLst>
            </a:pPr>
            <a:r>
              <a:rPr sz="2400" dirty="0">
                <a:cs typeface="Comic Sans MS"/>
              </a:rPr>
              <a:t>Ο </a:t>
            </a:r>
            <a:r>
              <a:rPr sz="2400" spc="-5" dirty="0">
                <a:cs typeface="Comic Sans MS"/>
              </a:rPr>
              <a:t>προπονητής στο </a:t>
            </a:r>
            <a:r>
              <a:rPr sz="2400" dirty="0">
                <a:cs typeface="Comic Sans MS"/>
              </a:rPr>
              <a:t>3 </a:t>
            </a:r>
            <a:r>
              <a:rPr sz="2400" spc="-5" dirty="0">
                <a:cs typeface="Comic Sans MS"/>
              </a:rPr>
              <a:t>ρίχνει οριζόντιες πιαστές</a:t>
            </a:r>
            <a:r>
              <a:rPr sz="2400" dirty="0">
                <a:cs typeface="Comic Sans MS"/>
              </a:rPr>
              <a:t> </a:t>
            </a:r>
            <a:r>
              <a:rPr sz="2400" spc="-5" dirty="0">
                <a:cs typeface="Comic Sans MS"/>
              </a:rPr>
              <a:t>πάσες</a:t>
            </a:r>
            <a:endParaRPr sz="2400">
              <a:cs typeface="Comic Sans MS"/>
            </a:endParaRPr>
          </a:p>
          <a:p>
            <a:pPr marL="471733">
              <a:lnSpc>
                <a:spcPts val="2746"/>
              </a:lnSpc>
            </a:pPr>
            <a:r>
              <a:rPr sz="2400" spc="-5" dirty="0">
                <a:cs typeface="Comic Sans MS"/>
              </a:rPr>
              <a:t>3ου χρόνου. Οι παίκτες πλησιάζουν και</a:t>
            </a:r>
            <a:r>
              <a:rPr sz="2400" spc="20" dirty="0">
                <a:cs typeface="Comic Sans MS"/>
              </a:rPr>
              <a:t> </a:t>
            </a:r>
            <a:r>
              <a:rPr sz="2400" spc="-5" dirty="0">
                <a:cs typeface="Comic Sans MS"/>
              </a:rPr>
              <a:t>χτυπούν</a:t>
            </a:r>
            <a:endParaRPr sz="2400">
              <a:cs typeface="Comic Sans MS"/>
            </a:endParaRPr>
          </a:p>
          <a:p>
            <a:pPr marL="471733" marR="1029525" indent="-459620">
              <a:lnSpc>
                <a:spcPts val="2600"/>
              </a:lnSpc>
              <a:spcBef>
                <a:spcPts val="612"/>
              </a:spcBef>
              <a:buClr>
                <a:srgbClr val="FFCC00"/>
              </a:buClr>
              <a:buAutoNum type="arabicPeriod" startAt="5"/>
              <a:tabLst>
                <a:tab pos="471095" algn="l"/>
                <a:tab pos="472369" algn="l"/>
              </a:tabLst>
            </a:pPr>
            <a:r>
              <a:rPr sz="2400" dirty="0">
                <a:cs typeface="Comic Sans MS"/>
              </a:rPr>
              <a:t>Ο </a:t>
            </a:r>
            <a:r>
              <a:rPr sz="2400" spc="-5" dirty="0">
                <a:cs typeface="Comic Sans MS"/>
              </a:rPr>
              <a:t>προπονητής στο </a:t>
            </a:r>
            <a:r>
              <a:rPr sz="2400" dirty="0">
                <a:cs typeface="Comic Sans MS"/>
              </a:rPr>
              <a:t>6 </a:t>
            </a:r>
            <a:r>
              <a:rPr sz="2400" spc="-5" dirty="0">
                <a:cs typeface="Comic Sans MS"/>
              </a:rPr>
              <a:t>ρίχνει πιαστές πάσες στον  πασαδόρο και αυτός στους</a:t>
            </a:r>
            <a:r>
              <a:rPr sz="2400" spc="10" dirty="0">
                <a:cs typeface="Comic Sans MS"/>
              </a:rPr>
              <a:t> </a:t>
            </a:r>
            <a:r>
              <a:rPr sz="2400" spc="-5" dirty="0">
                <a:cs typeface="Comic Sans MS"/>
              </a:rPr>
              <a:t>επιθετικούς</a:t>
            </a:r>
            <a:endParaRPr sz="2400">
              <a:cs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348" y="406103"/>
            <a:ext cx="7858179" cy="627783"/>
          </a:xfrm>
          <a:prstGeom prst="rect">
            <a:avLst/>
          </a:prstGeom>
        </p:spPr>
        <p:txBody>
          <a:bodyPr vert="horz" wrap="square" lIns="0" tIns="12112" rIns="0" bIns="0" rtlCol="0">
            <a:spAutoFit/>
          </a:bodyPr>
          <a:lstStyle/>
          <a:p>
            <a:pPr marL="12750">
              <a:spcBef>
                <a:spcPts val="95"/>
              </a:spcBef>
            </a:pPr>
            <a:r>
              <a:rPr sz="4000" b="1" spc="-5" dirty="0"/>
              <a:t>Θέση </a:t>
            </a:r>
            <a:r>
              <a:rPr sz="4000" b="1" spc="-30" dirty="0"/>
              <a:t>ετοιµότητας </a:t>
            </a:r>
            <a:r>
              <a:rPr sz="4000" b="1" spc="-5" dirty="0"/>
              <a:t>–</a:t>
            </a:r>
            <a:r>
              <a:rPr sz="4000" b="1" spc="55" dirty="0"/>
              <a:t> </a:t>
            </a:r>
            <a:r>
              <a:rPr sz="4000" b="1" spc="-30" dirty="0"/>
              <a:t>προετοιµασία</a:t>
            </a:r>
            <a:endParaRPr sz="4000" b="1"/>
          </a:p>
        </p:txBody>
      </p:sp>
      <p:sp>
        <p:nvSpPr>
          <p:cNvPr id="3" name="object 3"/>
          <p:cNvSpPr txBox="1"/>
          <p:nvPr/>
        </p:nvSpPr>
        <p:spPr>
          <a:xfrm>
            <a:off x="525595" y="1605307"/>
            <a:ext cx="7915672" cy="3996016"/>
          </a:xfrm>
          <a:prstGeom prst="rect">
            <a:avLst/>
          </a:prstGeom>
        </p:spPr>
        <p:txBody>
          <a:bodyPr vert="horz" wrap="square" lIns="0" tIns="12750" rIns="0" bIns="0" rtlCol="0">
            <a:spAutoFit/>
          </a:bodyPr>
          <a:lstStyle/>
          <a:p>
            <a:pPr marL="356987" indent="-344237">
              <a:spcBef>
                <a:spcPts val="100"/>
              </a:spcBef>
              <a:buClr>
                <a:srgbClr val="FFCC00"/>
              </a:buClr>
              <a:buSzPct val="139285"/>
              <a:buChar char="•"/>
              <a:tabLst>
                <a:tab pos="356987" algn="l"/>
              </a:tabLst>
            </a:pPr>
            <a:r>
              <a:rPr sz="2800" spc="-5" dirty="0">
                <a:cs typeface="Comic Sans MS"/>
              </a:rPr>
              <a:t>Πριν από την πάσα όλοι </a:t>
            </a:r>
            <a:r>
              <a:rPr sz="2800" dirty="0">
                <a:cs typeface="Comic Sans MS"/>
              </a:rPr>
              <a:t>οι </a:t>
            </a:r>
            <a:r>
              <a:rPr sz="2800" spc="-5" dirty="0">
                <a:cs typeface="Comic Sans MS"/>
              </a:rPr>
              <a:t>επιθετικοί</a:t>
            </a:r>
            <a:r>
              <a:rPr sz="2800" spc="45" dirty="0">
                <a:cs typeface="Comic Sans MS"/>
              </a:rPr>
              <a:t> </a:t>
            </a:r>
            <a:r>
              <a:rPr sz="2800" dirty="0">
                <a:cs typeface="Comic Sans MS"/>
              </a:rPr>
              <a:t>της</a:t>
            </a:r>
            <a:endParaRPr sz="2800">
              <a:cs typeface="Comic Sans MS"/>
            </a:endParaRPr>
          </a:p>
          <a:p>
            <a:pPr marL="356987" marR="130683"/>
            <a:r>
              <a:rPr sz="2800" spc="-5" dirty="0">
                <a:cs typeface="Comic Sans MS"/>
              </a:rPr>
              <a:t>µπροστινής γραµµής θα πρέπει να προβλέπουν  το σηµείο στο οποίο </a:t>
            </a:r>
            <a:r>
              <a:rPr sz="2800" dirty="0">
                <a:cs typeface="Comic Sans MS"/>
              </a:rPr>
              <a:t>ο </a:t>
            </a:r>
            <a:r>
              <a:rPr sz="2800" spc="-5" dirty="0">
                <a:cs typeface="Comic Sans MS"/>
              </a:rPr>
              <a:t>πασαδόρος θα στείλει</a:t>
            </a:r>
            <a:r>
              <a:rPr sz="2800" spc="60" dirty="0">
                <a:cs typeface="Comic Sans MS"/>
              </a:rPr>
              <a:t> </a:t>
            </a:r>
            <a:r>
              <a:rPr sz="2800" spc="-5" dirty="0">
                <a:cs typeface="Comic Sans MS"/>
              </a:rPr>
              <a:t>τη</a:t>
            </a:r>
            <a:endParaRPr sz="2800">
              <a:cs typeface="Comic Sans MS"/>
            </a:endParaRPr>
          </a:p>
          <a:p>
            <a:pPr marL="356987">
              <a:spcBef>
                <a:spcPts val="5"/>
              </a:spcBef>
            </a:pPr>
            <a:r>
              <a:rPr sz="2800" spc="-10" dirty="0">
                <a:cs typeface="Comic Sans MS"/>
              </a:rPr>
              <a:t>µπάλα</a:t>
            </a:r>
            <a:endParaRPr sz="2800">
              <a:cs typeface="Comic Sans MS"/>
            </a:endParaRPr>
          </a:p>
          <a:p>
            <a:pPr>
              <a:spcBef>
                <a:spcPts val="50"/>
              </a:spcBef>
            </a:pPr>
            <a:endParaRPr sz="3400">
              <a:cs typeface="Comic Sans MS"/>
            </a:endParaRPr>
          </a:p>
          <a:p>
            <a:pPr marL="356349" marR="5100" indent="-344237">
              <a:buClr>
                <a:srgbClr val="FFCC00"/>
              </a:buClr>
              <a:buSzPct val="139285"/>
              <a:buChar char="•"/>
              <a:tabLst>
                <a:tab pos="356987" algn="l"/>
              </a:tabLst>
            </a:pPr>
            <a:r>
              <a:rPr sz="2800" spc="-5" dirty="0">
                <a:cs typeface="Comic Sans MS"/>
              </a:rPr>
              <a:t>Μόλις ολοκληρωθούν </a:t>
            </a:r>
            <a:r>
              <a:rPr sz="2800" dirty="0">
                <a:cs typeface="Comic Sans MS"/>
              </a:rPr>
              <a:t>οι </a:t>
            </a:r>
            <a:r>
              <a:rPr sz="2800" spc="-5" dirty="0">
                <a:cs typeface="Comic Sans MS"/>
              </a:rPr>
              <a:t>φάσεις της υποδοχής </a:t>
            </a:r>
            <a:r>
              <a:rPr sz="2800" dirty="0">
                <a:cs typeface="Comic Sans MS"/>
              </a:rPr>
              <a:t>ή  του </a:t>
            </a:r>
            <a:r>
              <a:rPr sz="2800" spc="-5" dirty="0">
                <a:cs typeface="Comic Sans MS"/>
              </a:rPr>
              <a:t>µπλοκ </a:t>
            </a:r>
            <a:r>
              <a:rPr sz="2800" dirty="0">
                <a:cs typeface="Comic Sans MS"/>
              </a:rPr>
              <a:t>και </a:t>
            </a:r>
            <a:r>
              <a:rPr sz="2800" spc="-5" dirty="0">
                <a:cs typeface="Comic Sans MS"/>
              </a:rPr>
              <a:t>της άµυνας, οι επιθετικοί θα  πρέπει να µετακινηθούν σε µια θέση που </a:t>
            </a:r>
            <a:r>
              <a:rPr sz="2800" spc="-10" dirty="0">
                <a:cs typeface="Comic Sans MS"/>
              </a:rPr>
              <a:t>να  </a:t>
            </a:r>
            <a:r>
              <a:rPr sz="2800" dirty="0">
                <a:cs typeface="Comic Sans MS"/>
              </a:rPr>
              <a:t>τους </a:t>
            </a:r>
            <a:r>
              <a:rPr sz="2800" spc="-5" dirty="0">
                <a:cs typeface="Comic Sans MS"/>
              </a:rPr>
              <a:t>επιτρέπει να πλησιάζουν µε ευχέρεια την  πάσα</a:t>
            </a:r>
            <a:endParaRPr sz="2800">
              <a:cs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Επίθεση</a:t>
            </a:r>
            <a:endParaRPr lang="el-GR" dirty="0"/>
          </a:p>
        </p:txBody>
      </p:sp>
      <p:sp>
        <p:nvSpPr>
          <p:cNvPr id="4" name="object 12"/>
          <p:cNvSpPr/>
          <p:nvPr/>
        </p:nvSpPr>
        <p:spPr>
          <a:xfrm>
            <a:off x="2928926" y="2071678"/>
            <a:ext cx="2857520" cy="38576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8596" y="619901"/>
            <a:ext cx="8261247" cy="997760"/>
          </a:xfrm>
          <a:prstGeom prst="rect">
            <a:avLst/>
          </a:prstGeom>
        </p:spPr>
        <p:txBody>
          <a:bodyPr vert="horz" wrap="square" lIns="0" tIns="12750" rIns="0" bIns="0" rtlCol="0">
            <a:spAutoFit/>
          </a:bodyPr>
          <a:lstStyle/>
          <a:p>
            <a:pPr marL="372924" marR="5100" indent="-360812">
              <a:spcBef>
                <a:spcPts val="100"/>
              </a:spcBef>
              <a:buClr>
                <a:srgbClr val="FFCC00"/>
              </a:buClr>
              <a:buSzPct val="139285"/>
              <a:tabLst>
                <a:tab pos="373561" algn="l"/>
              </a:tabLst>
            </a:pPr>
            <a:r>
              <a:rPr sz="3200" spc="-5" dirty="0">
                <a:latin typeface="+mj-lt"/>
                <a:cs typeface="Comic Sans MS"/>
              </a:rPr>
              <a:t>Τυπικές αρχικές θέσεις εκκίνησης της  επιθετικής φοράς για δεξιόχειρα παίκτη</a:t>
            </a:r>
            <a:endParaRPr sz="3200">
              <a:latin typeface="+mj-lt"/>
              <a:cs typeface="Comic Sans MS"/>
            </a:endParaRPr>
          </a:p>
        </p:txBody>
      </p:sp>
      <p:sp>
        <p:nvSpPr>
          <p:cNvPr id="3" name="object 3"/>
          <p:cNvSpPr/>
          <p:nvPr/>
        </p:nvSpPr>
        <p:spPr>
          <a:xfrm>
            <a:off x="377864" y="5411830"/>
            <a:ext cx="0" cy="145589"/>
          </a:xfrm>
          <a:custGeom>
            <a:avLst/>
            <a:gdLst/>
            <a:ahLst/>
            <a:cxnLst/>
            <a:rect l="l" t="t" r="r" b="b"/>
            <a:pathLst>
              <a:path h="144779">
                <a:moveTo>
                  <a:pt x="0" y="0"/>
                </a:moveTo>
                <a:lnTo>
                  <a:pt x="0" y="144781"/>
                </a:lnTo>
              </a:path>
            </a:pathLst>
          </a:custGeom>
          <a:ln w="18078">
            <a:solidFill>
              <a:srgbClr val="000000"/>
            </a:solidFill>
          </a:ln>
        </p:spPr>
        <p:txBody>
          <a:bodyPr wrap="square" lIns="0" tIns="0" rIns="0" bIns="0" rtlCol="0"/>
          <a:lstStyle/>
          <a:p>
            <a:endParaRPr/>
          </a:p>
        </p:txBody>
      </p:sp>
      <p:sp>
        <p:nvSpPr>
          <p:cNvPr id="4" name="object 4"/>
          <p:cNvSpPr/>
          <p:nvPr/>
        </p:nvSpPr>
        <p:spPr>
          <a:xfrm>
            <a:off x="2826864" y="5411830"/>
            <a:ext cx="0" cy="145589"/>
          </a:xfrm>
          <a:custGeom>
            <a:avLst/>
            <a:gdLst/>
            <a:ahLst/>
            <a:cxnLst/>
            <a:rect l="l" t="t" r="r" b="b"/>
            <a:pathLst>
              <a:path h="144779">
                <a:moveTo>
                  <a:pt x="0" y="0"/>
                </a:moveTo>
                <a:lnTo>
                  <a:pt x="0" y="144781"/>
                </a:lnTo>
              </a:path>
            </a:pathLst>
          </a:custGeom>
          <a:ln w="18078">
            <a:solidFill>
              <a:srgbClr val="000000"/>
            </a:solidFill>
          </a:ln>
        </p:spPr>
        <p:txBody>
          <a:bodyPr wrap="square" lIns="0" tIns="0" rIns="0" bIns="0" rtlCol="0"/>
          <a:lstStyle/>
          <a:p>
            <a:endParaRPr/>
          </a:p>
        </p:txBody>
      </p:sp>
      <p:grpSp>
        <p:nvGrpSpPr>
          <p:cNvPr id="5" name="object 5"/>
          <p:cNvGrpSpPr/>
          <p:nvPr/>
        </p:nvGrpSpPr>
        <p:grpSpPr>
          <a:xfrm>
            <a:off x="51397" y="2338352"/>
            <a:ext cx="2929136" cy="2948174"/>
            <a:chOff x="51254" y="2325361"/>
            <a:chExt cx="2921000" cy="2931795"/>
          </a:xfrm>
        </p:grpSpPr>
        <p:sp>
          <p:nvSpPr>
            <p:cNvPr id="6" name="object 6"/>
            <p:cNvSpPr/>
            <p:nvPr/>
          </p:nvSpPr>
          <p:spPr>
            <a:xfrm>
              <a:off x="376802" y="2768096"/>
              <a:ext cx="2447925" cy="2479675"/>
            </a:xfrm>
            <a:custGeom>
              <a:avLst/>
              <a:gdLst/>
              <a:ahLst/>
              <a:cxnLst/>
              <a:rect l="l" t="t" r="r" b="b"/>
              <a:pathLst>
                <a:path w="2447925" h="2479675">
                  <a:moveTo>
                    <a:pt x="2447534" y="2479547"/>
                  </a:moveTo>
                  <a:lnTo>
                    <a:pt x="0" y="2479547"/>
                  </a:lnTo>
                  <a:lnTo>
                    <a:pt x="0" y="0"/>
                  </a:lnTo>
                  <a:lnTo>
                    <a:pt x="2447534" y="0"/>
                  </a:lnTo>
                  <a:lnTo>
                    <a:pt x="2447534" y="2479547"/>
                  </a:lnTo>
                  <a:close/>
                </a:path>
              </a:pathLst>
            </a:custGeom>
            <a:solidFill>
              <a:srgbClr val="FFFFFF"/>
            </a:solidFill>
          </p:spPr>
          <p:txBody>
            <a:bodyPr wrap="square" lIns="0" tIns="0" rIns="0" bIns="0" rtlCol="0"/>
            <a:lstStyle/>
            <a:p>
              <a:endParaRPr/>
            </a:p>
          </p:txBody>
        </p:sp>
        <p:sp>
          <p:nvSpPr>
            <p:cNvPr id="7" name="object 7"/>
            <p:cNvSpPr/>
            <p:nvPr/>
          </p:nvSpPr>
          <p:spPr>
            <a:xfrm>
              <a:off x="376802" y="2768096"/>
              <a:ext cx="2447925" cy="2479675"/>
            </a:xfrm>
            <a:custGeom>
              <a:avLst/>
              <a:gdLst/>
              <a:ahLst/>
              <a:cxnLst/>
              <a:rect l="l" t="t" r="r" b="b"/>
              <a:pathLst>
                <a:path w="2447925" h="2479675">
                  <a:moveTo>
                    <a:pt x="2447534" y="0"/>
                  </a:moveTo>
                  <a:lnTo>
                    <a:pt x="0" y="0"/>
                  </a:lnTo>
                  <a:lnTo>
                    <a:pt x="0" y="2479547"/>
                  </a:lnTo>
                  <a:lnTo>
                    <a:pt x="2447534" y="2479547"/>
                  </a:lnTo>
                  <a:lnTo>
                    <a:pt x="2447534" y="0"/>
                  </a:lnTo>
                  <a:close/>
                </a:path>
              </a:pathLst>
            </a:custGeom>
            <a:ln w="18109">
              <a:solidFill>
                <a:srgbClr val="000000"/>
              </a:solidFill>
            </a:ln>
          </p:spPr>
          <p:txBody>
            <a:bodyPr wrap="square" lIns="0" tIns="0" rIns="0" bIns="0" rtlCol="0"/>
            <a:lstStyle/>
            <a:p>
              <a:endParaRPr/>
            </a:p>
          </p:txBody>
        </p:sp>
        <p:sp>
          <p:nvSpPr>
            <p:cNvPr id="8" name="object 8"/>
            <p:cNvSpPr/>
            <p:nvPr/>
          </p:nvSpPr>
          <p:spPr>
            <a:xfrm>
              <a:off x="376814" y="3630757"/>
              <a:ext cx="2442210" cy="18415"/>
            </a:xfrm>
            <a:custGeom>
              <a:avLst/>
              <a:gdLst/>
              <a:ahLst/>
              <a:cxnLst/>
              <a:rect l="l" t="t" r="r" b="b"/>
              <a:pathLst>
                <a:path w="2442210" h="18414">
                  <a:moveTo>
                    <a:pt x="0" y="0"/>
                  </a:moveTo>
                  <a:lnTo>
                    <a:pt x="2442197" y="0"/>
                  </a:lnTo>
                  <a:lnTo>
                    <a:pt x="2442197" y="18142"/>
                  </a:lnTo>
                  <a:lnTo>
                    <a:pt x="0" y="18142"/>
                  </a:lnTo>
                  <a:lnTo>
                    <a:pt x="0" y="0"/>
                  </a:lnTo>
                  <a:close/>
                </a:path>
              </a:pathLst>
            </a:custGeom>
            <a:solidFill>
              <a:srgbClr val="000000"/>
            </a:solidFill>
          </p:spPr>
          <p:txBody>
            <a:bodyPr wrap="square" lIns="0" tIns="0" rIns="0" bIns="0" rtlCol="0"/>
            <a:lstStyle/>
            <a:p>
              <a:endParaRPr/>
            </a:p>
          </p:txBody>
        </p:sp>
        <p:sp>
          <p:nvSpPr>
            <p:cNvPr id="9" name="object 9"/>
            <p:cNvSpPr/>
            <p:nvPr/>
          </p:nvSpPr>
          <p:spPr>
            <a:xfrm>
              <a:off x="2809946" y="2614251"/>
              <a:ext cx="162124" cy="16822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235163" y="2614251"/>
              <a:ext cx="156025" cy="16821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6017" y="3855452"/>
              <a:ext cx="311150" cy="319405"/>
            </a:xfrm>
            <a:custGeom>
              <a:avLst/>
              <a:gdLst/>
              <a:ahLst/>
              <a:cxnLst/>
              <a:rect l="l" t="t" r="r" b="b"/>
              <a:pathLst>
                <a:path w="311150" h="319404">
                  <a:moveTo>
                    <a:pt x="310895" y="160019"/>
                  </a:moveTo>
                  <a:lnTo>
                    <a:pt x="302921" y="109435"/>
                  </a:lnTo>
                  <a:lnTo>
                    <a:pt x="280756" y="65507"/>
                  </a:lnTo>
                  <a:lnTo>
                    <a:pt x="247033" y="30870"/>
                  </a:lnTo>
                  <a:lnTo>
                    <a:pt x="204385" y="8156"/>
                  </a:lnTo>
                  <a:lnTo>
                    <a:pt x="155447" y="0"/>
                  </a:lnTo>
                  <a:lnTo>
                    <a:pt x="106216" y="8156"/>
                  </a:lnTo>
                  <a:lnTo>
                    <a:pt x="63532" y="30870"/>
                  </a:lnTo>
                  <a:lnTo>
                    <a:pt x="29919" y="65507"/>
                  </a:lnTo>
                  <a:lnTo>
                    <a:pt x="7900" y="109435"/>
                  </a:lnTo>
                  <a:lnTo>
                    <a:pt x="0" y="160019"/>
                  </a:lnTo>
                  <a:lnTo>
                    <a:pt x="7900" y="210232"/>
                  </a:lnTo>
                  <a:lnTo>
                    <a:pt x="29919" y="253934"/>
                  </a:lnTo>
                  <a:lnTo>
                    <a:pt x="63532" y="288455"/>
                  </a:lnTo>
                  <a:lnTo>
                    <a:pt x="106216" y="311126"/>
                  </a:lnTo>
                  <a:lnTo>
                    <a:pt x="155447" y="319277"/>
                  </a:lnTo>
                  <a:lnTo>
                    <a:pt x="204385" y="311126"/>
                  </a:lnTo>
                  <a:lnTo>
                    <a:pt x="247033" y="288455"/>
                  </a:lnTo>
                  <a:lnTo>
                    <a:pt x="280756" y="253934"/>
                  </a:lnTo>
                  <a:lnTo>
                    <a:pt x="302921" y="210232"/>
                  </a:lnTo>
                  <a:lnTo>
                    <a:pt x="310895" y="160019"/>
                  </a:lnTo>
                  <a:close/>
                </a:path>
              </a:pathLst>
            </a:custGeom>
            <a:solidFill>
              <a:srgbClr val="FFFF01"/>
            </a:solidFill>
          </p:spPr>
          <p:txBody>
            <a:bodyPr wrap="square" lIns="0" tIns="0" rIns="0" bIns="0" rtlCol="0"/>
            <a:lstStyle/>
            <a:p>
              <a:endParaRPr/>
            </a:p>
          </p:txBody>
        </p:sp>
        <p:sp>
          <p:nvSpPr>
            <p:cNvPr id="12" name="object 12"/>
            <p:cNvSpPr/>
            <p:nvPr/>
          </p:nvSpPr>
          <p:spPr>
            <a:xfrm>
              <a:off x="56017" y="3855452"/>
              <a:ext cx="311150" cy="319405"/>
            </a:xfrm>
            <a:custGeom>
              <a:avLst/>
              <a:gdLst/>
              <a:ahLst/>
              <a:cxnLst/>
              <a:rect l="l" t="t" r="r" b="b"/>
              <a:pathLst>
                <a:path w="311150" h="319404">
                  <a:moveTo>
                    <a:pt x="155447" y="0"/>
                  </a:moveTo>
                  <a:lnTo>
                    <a:pt x="106216" y="8156"/>
                  </a:lnTo>
                  <a:lnTo>
                    <a:pt x="63532" y="30870"/>
                  </a:lnTo>
                  <a:lnTo>
                    <a:pt x="29919" y="65507"/>
                  </a:lnTo>
                  <a:lnTo>
                    <a:pt x="7900" y="109435"/>
                  </a:lnTo>
                  <a:lnTo>
                    <a:pt x="0" y="160019"/>
                  </a:lnTo>
                  <a:lnTo>
                    <a:pt x="7900" y="210232"/>
                  </a:lnTo>
                  <a:lnTo>
                    <a:pt x="29919" y="253934"/>
                  </a:lnTo>
                  <a:lnTo>
                    <a:pt x="63532" y="288455"/>
                  </a:lnTo>
                  <a:lnTo>
                    <a:pt x="106216" y="311126"/>
                  </a:lnTo>
                  <a:lnTo>
                    <a:pt x="155447" y="319277"/>
                  </a:lnTo>
                  <a:lnTo>
                    <a:pt x="204385" y="311126"/>
                  </a:lnTo>
                  <a:lnTo>
                    <a:pt x="247033" y="288455"/>
                  </a:lnTo>
                  <a:lnTo>
                    <a:pt x="280756" y="253934"/>
                  </a:lnTo>
                  <a:lnTo>
                    <a:pt x="302921" y="210232"/>
                  </a:lnTo>
                  <a:lnTo>
                    <a:pt x="310895" y="160019"/>
                  </a:lnTo>
                  <a:lnTo>
                    <a:pt x="302921" y="109435"/>
                  </a:lnTo>
                  <a:lnTo>
                    <a:pt x="280756" y="65507"/>
                  </a:lnTo>
                  <a:lnTo>
                    <a:pt x="247033" y="30870"/>
                  </a:lnTo>
                  <a:lnTo>
                    <a:pt x="204385" y="8156"/>
                  </a:lnTo>
                  <a:lnTo>
                    <a:pt x="155447" y="0"/>
                  </a:lnTo>
                  <a:close/>
                </a:path>
              </a:pathLst>
            </a:custGeom>
            <a:ln w="9524">
              <a:solidFill>
                <a:srgbClr val="010101"/>
              </a:solidFill>
            </a:ln>
          </p:spPr>
          <p:txBody>
            <a:bodyPr wrap="square" lIns="0" tIns="0" rIns="0" bIns="0" rtlCol="0"/>
            <a:lstStyle/>
            <a:p>
              <a:endParaRPr/>
            </a:p>
          </p:txBody>
        </p:sp>
        <p:sp>
          <p:nvSpPr>
            <p:cNvPr id="13" name="object 13"/>
            <p:cNvSpPr/>
            <p:nvPr/>
          </p:nvSpPr>
          <p:spPr>
            <a:xfrm>
              <a:off x="2087502" y="2849615"/>
              <a:ext cx="311785" cy="320040"/>
            </a:xfrm>
            <a:custGeom>
              <a:avLst/>
              <a:gdLst/>
              <a:ahLst/>
              <a:cxnLst/>
              <a:rect l="l" t="t" r="r" b="b"/>
              <a:pathLst>
                <a:path w="311785" h="320039">
                  <a:moveTo>
                    <a:pt x="311656" y="160019"/>
                  </a:moveTo>
                  <a:lnTo>
                    <a:pt x="303677" y="109434"/>
                  </a:lnTo>
                  <a:lnTo>
                    <a:pt x="281469" y="65507"/>
                  </a:lnTo>
                  <a:lnTo>
                    <a:pt x="247630" y="30870"/>
                  </a:lnTo>
                  <a:lnTo>
                    <a:pt x="204757" y="8156"/>
                  </a:lnTo>
                  <a:lnTo>
                    <a:pt x="155447" y="0"/>
                  </a:lnTo>
                  <a:lnTo>
                    <a:pt x="106508" y="8156"/>
                  </a:lnTo>
                  <a:lnTo>
                    <a:pt x="63861" y="30870"/>
                  </a:lnTo>
                  <a:lnTo>
                    <a:pt x="30138" y="65507"/>
                  </a:lnTo>
                  <a:lnTo>
                    <a:pt x="7973" y="109434"/>
                  </a:lnTo>
                  <a:lnTo>
                    <a:pt x="0" y="160019"/>
                  </a:lnTo>
                  <a:lnTo>
                    <a:pt x="7973" y="210603"/>
                  </a:lnTo>
                  <a:lnTo>
                    <a:pt x="30138" y="254531"/>
                  </a:lnTo>
                  <a:lnTo>
                    <a:pt x="63861" y="289168"/>
                  </a:lnTo>
                  <a:lnTo>
                    <a:pt x="106508" y="311882"/>
                  </a:lnTo>
                  <a:lnTo>
                    <a:pt x="155447" y="320038"/>
                  </a:lnTo>
                  <a:lnTo>
                    <a:pt x="204757" y="311882"/>
                  </a:lnTo>
                  <a:lnTo>
                    <a:pt x="247630" y="289168"/>
                  </a:lnTo>
                  <a:lnTo>
                    <a:pt x="281469" y="254531"/>
                  </a:lnTo>
                  <a:lnTo>
                    <a:pt x="303677" y="210603"/>
                  </a:lnTo>
                  <a:lnTo>
                    <a:pt x="311656" y="160019"/>
                  </a:lnTo>
                  <a:close/>
                </a:path>
              </a:pathLst>
            </a:custGeom>
            <a:solidFill>
              <a:srgbClr val="EAEAEA"/>
            </a:solidFill>
          </p:spPr>
          <p:txBody>
            <a:bodyPr wrap="square" lIns="0" tIns="0" rIns="0" bIns="0" rtlCol="0"/>
            <a:lstStyle/>
            <a:p>
              <a:endParaRPr/>
            </a:p>
          </p:txBody>
        </p:sp>
        <p:sp>
          <p:nvSpPr>
            <p:cNvPr id="14" name="object 14"/>
            <p:cNvSpPr/>
            <p:nvPr/>
          </p:nvSpPr>
          <p:spPr>
            <a:xfrm>
              <a:off x="2087502" y="2849615"/>
              <a:ext cx="311785" cy="320040"/>
            </a:xfrm>
            <a:custGeom>
              <a:avLst/>
              <a:gdLst/>
              <a:ahLst/>
              <a:cxnLst/>
              <a:rect l="l" t="t" r="r" b="b"/>
              <a:pathLst>
                <a:path w="311785" h="320039">
                  <a:moveTo>
                    <a:pt x="155447" y="0"/>
                  </a:moveTo>
                  <a:lnTo>
                    <a:pt x="106508" y="8156"/>
                  </a:lnTo>
                  <a:lnTo>
                    <a:pt x="63861" y="30870"/>
                  </a:lnTo>
                  <a:lnTo>
                    <a:pt x="30138" y="65507"/>
                  </a:lnTo>
                  <a:lnTo>
                    <a:pt x="7973" y="109434"/>
                  </a:lnTo>
                  <a:lnTo>
                    <a:pt x="0" y="160019"/>
                  </a:lnTo>
                  <a:lnTo>
                    <a:pt x="7973" y="210603"/>
                  </a:lnTo>
                  <a:lnTo>
                    <a:pt x="30138" y="254531"/>
                  </a:lnTo>
                  <a:lnTo>
                    <a:pt x="63861" y="289168"/>
                  </a:lnTo>
                  <a:lnTo>
                    <a:pt x="106508" y="311882"/>
                  </a:lnTo>
                  <a:lnTo>
                    <a:pt x="155447" y="320038"/>
                  </a:lnTo>
                  <a:lnTo>
                    <a:pt x="204757" y="311882"/>
                  </a:lnTo>
                  <a:lnTo>
                    <a:pt x="247630" y="289168"/>
                  </a:lnTo>
                  <a:lnTo>
                    <a:pt x="281469" y="254531"/>
                  </a:lnTo>
                  <a:lnTo>
                    <a:pt x="303677" y="210603"/>
                  </a:lnTo>
                  <a:lnTo>
                    <a:pt x="311656" y="160019"/>
                  </a:lnTo>
                  <a:lnTo>
                    <a:pt x="303677" y="109434"/>
                  </a:lnTo>
                  <a:lnTo>
                    <a:pt x="281469" y="65507"/>
                  </a:lnTo>
                  <a:lnTo>
                    <a:pt x="247630" y="30870"/>
                  </a:lnTo>
                  <a:lnTo>
                    <a:pt x="204757" y="8156"/>
                  </a:lnTo>
                  <a:lnTo>
                    <a:pt x="155447" y="0"/>
                  </a:lnTo>
                  <a:close/>
                </a:path>
              </a:pathLst>
            </a:custGeom>
            <a:ln w="9524">
              <a:solidFill>
                <a:srgbClr val="010101"/>
              </a:solidFill>
            </a:ln>
          </p:spPr>
          <p:txBody>
            <a:bodyPr wrap="square" lIns="0" tIns="0" rIns="0" bIns="0" rtlCol="0"/>
            <a:lstStyle/>
            <a:p>
              <a:endParaRPr/>
            </a:p>
          </p:txBody>
        </p:sp>
        <p:sp>
          <p:nvSpPr>
            <p:cNvPr id="15" name="object 15"/>
            <p:cNvSpPr/>
            <p:nvPr/>
          </p:nvSpPr>
          <p:spPr>
            <a:xfrm>
              <a:off x="207645" y="2325369"/>
              <a:ext cx="1920239" cy="1447165"/>
            </a:xfrm>
            <a:custGeom>
              <a:avLst/>
              <a:gdLst/>
              <a:ahLst/>
              <a:cxnLst/>
              <a:rect l="l" t="t" r="r" b="b"/>
              <a:pathLst>
                <a:path w="1920239" h="1447164">
                  <a:moveTo>
                    <a:pt x="17526" y="1412735"/>
                  </a:moveTo>
                  <a:lnTo>
                    <a:pt x="16002" y="1409700"/>
                  </a:lnTo>
                  <a:lnTo>
                    <a:pt x="13716" y="1408925"/>
                  </a:lnTo>
                  <a:lnTo>
                    <a:pt x="10668" y="1408163"/>
                  </a:lnTo>
                  <a:lnTo>
                    <a:pt x="8382" y="1409700"/>
                  </a:lnTo>
                  <a:lnTo>
                    <a:pt x="0" y="1443215"/>
                  </a:lnTo>
                  <a:lnTo>
                    <a:pt x="1524" y="1445501"/>
                  </a:lnTo>
                  <a:lnTo>
                    <a:pt x="3810" y="1446263"/>
                  </a:lnTo>
                  <a:lnTo>
                    <a:pt x="6858" y="1447025"/>
                  </a:lnTo>
                  <a:lnTo>
                    <a:pt x="9144" y="1445501"/>
                  </a:lnTo>
                  <a:lnTo>
                    <a:pt x="16764" y="1415021"/>
                  </a:lnTo>
                  <a:lnTo>
                    <a:pt x="17526" y="1412735"/>
                  </a:lnTo>
                  <a:close/>
                </a:path>
                <a:path w="1920239" h="1447164">
                  <a:moveTo>
                    <a:pt x="34290" y="1347965"/>
                  </a:moveTo>
                  <a:lnTo>
                    <a:pt x="32766" y="1344930"/>
                  </a:lnTo>
                  <a:lnTo>
                    <a:pt x="29718" y="1344930"/>
                  </a:lnTo>
                  <a:lnTo>
                    <a:pt x="27432" y="1344168"/>
                  </a:lnTo>
                  <a:lnTo>
                    <a:pt x="24384" y="1345692"/>
                  </a:lnTo>
                  <a:lnTo>
                    <a:pt x="24384" y="1347965"/>
                  </a:lnTo>
                  <a:lnTo>
                    <a:pt x="16764" y="1375397"/>
                  </a:lnTo>
                  <a:lnTo>
                    <a:pt x="16002" y="1378445"/>
                  </a:lnTo>
                  <a:lnTo>
                    <a:pt x="17526" y="1380744"/>
                  </a:lnTo>
                  <a:lnTo>
                    <a:pt x="20574" y="1381506"/>
                  </a:lnTo>
                  <a:lnTo>
                    <a:pt x="22860" y="1382268"/>
                  </a:lnTo>
                  <a:lnTo>
                    <a:pt x="25908" y="1380744"/>
                  </a:lnTo>
                  <a:lnTo>
                    <a:pt x="25908" y="1377683"/>
                  </a:lnTo>
                  <a:lnTo>
                    <a:pt x="33528" y="1350251"/>
                  </a:lnTo>
                  <a:lnTo>
                    <a:pt x="34290" y="1347965"/>
                  </a:lnTo>
                  <a:close/>
                </a:path>
                <a:path w="1920239" h="1447164">
                  <a:moveTo>
                    <a:pt x="50292" y="1283208"/>
                  </a:moveTo>
                  <a:lnTo>
                    <a:pt x="48768" y="1280922"/>
                  </a:lnTo>
                  <a:lnTo>
                    <a:pt x="46482" y="1280160"/>
                  </a:lnTo>
                  <a:lnTo>
                    <a:pt x="43434" y="1279398"/>
                  </a:lnTo>
                  <a:lnTo>
                    <a:pt x="41148" y="1280922"/>
                  </a:lnTo>
                  <a:lnTo>
                    <a:pt x="40386" y="1283208"/>
                  </a:lnTo>
                  <a:lnTo>
                    <a:pt x="33528" y="1311402"/>
                  </a:lnTo>
                  <a:lnTo>
                    <a:pt x="32766" y="1313675"/>
                  </a:lnTo>
                  <a:lnTo>
                    <a:pt x="34290" y="1315974"/>
                  </a:lnTo>
                  <a:lnTo>
                    <a:pt x="36576" y="1316736"/>
                  </a:lnTo>
                  <a:lnTo>
                    <a:pt x="39624" y="1317498"/>
                  </a:lnTo>
                  <a:lnTo>
                    <a:pt x="41910" y="1315974"/>
                  </a:lnTo>
                  <a:lnTo>
                    <a:pt x="42672" y="1313675"/>
                  </a:lnTo>
                  <a:lnTo>
                    <a:pt x="49530" y="1285494"/>
                  </a:lnTo>
                  <a:lnTo>
                    <a:pt x="50292" y="1283208"/>
                  </a:lnTo>
                  <a:close/>
                </a:path>
                <a:path w="1920239" h="1447164">
                  <a:moveTo>
                    <a:pt x="67056" y="1218438"/>
                  </a:moveTo>
                  <a:lnTo>
                    <a:pt x="65532" y="1216152"/>
                  </a:lnTo>
                  <a:lnTo>
                    <a:pt x="62484" y="1215390"/>
                  </a:lnTo>
                  <a:lnTo>
                    <a:pt x="60198" y="1214628"/>
                  </a:lnTo>
                  <a:lnTo>
                    <a:pt x="57912" y="1216152"/>
                  </a:lnTo>
                  <a:lnTo>
                    <a:pt x="57150" y="1218438"/>
                  </a:lnTo>
                  <a:lnTo>
                    <a:pt x="49530" y="1246632"/>
                  </a:lnTo>
                  <a:lnTo>
                    <a:pt x="49530" y="1248918"/>
                  </a:lnTo>
                  <a:lnTo>
                    <a:pt x="51054" y="1251966"/>
                  </a:lnTo>
                  <a:lnTo>
                    <a:pt x="53340" y="1251966"/>
                  </a:lnTo>
                  <a:lnTo>
                    <a:pt x="55626" y="1252728"/>
                  </a:lnTo>
                  <a:lnTo>
                    <a:pt x="58674" y="1251204"/>
                  </a:lnTo>
                  <a:lnTo>
                    <a:pt x="59436" y="1248918"/>
                  </a:lnTo>
                  <a:lnTo>
                    <a:pt x="67056" y="1218438"/>
                  </a:lnTo>
                  <a:close/>
                </a:path>
                <a:path w="1920239" h="1447164">
                  <a:moveTo>
                    <a:pt x="94488" y="1159002"/>
                  </a:moveTo>
                  <a:lnTo>
                    <a:pt x="93726" y="1156716"/>
                  </a:lnTo>
                  <a:lnTo>
                    <a:pt x="89154" y="1153668"/>
                  </a:lnTo>
                  <a:lnTo>
                    <a:pt x="86106" y="1155192"/>
                  </a:lnTo>
                  <a:lnTo>
                    <a:pt x="84582" y="1157478"/>
                  </a:lnTo>
                  <a:lnTo>
                    <a:pt x="71628" y="1182624"/>
                  </a:lnTo>
                  <a:lnTo>
                    <a:pt x="70866" y="1184910"/>
                  </a:lnTo>
                  <a:lnTo>
                    <a:pt x="71628" y="1187958"/>
                  </a:lnTo>
                  <a:lnTo>
                    <a:pt x="73914" y="1189482"/>
                  </a:lnTo>
                  <a:lnTo>
                    <a:pt x="76200" y="1190244"/>
                  </a:lnTo>
                  <a:lnTo>
                    <a:pt x="79248" y="1189482"/>
                  </a:lnTo>
                  <a:lnTo>
                    <a:pt x="80010" y="1187196"/>
                  </a:lnTo>
                  <a:lnTo>
                    <a:pt x="92964" y="1161288"/>
                  </a:lnTo>
                  <a:lnTo>
                    <a:pt x="94488" y="1159002"/>
                  </a:lnTo>
                  <a:close/>
                </a:path>
                <a:path w="1920239" h="1447164">
                  <a:moveTo>
                    <a:pt x="124968" y="1099566"/>
                  </a:moveTo>
                  <a:lnTo>
                    <a:pt x="123444" y="1097280"/>
                  </a:lnTo>
                  <a:lnTo>
                    <a:pt x="118872" y="1094232"/>
                  </a:lnTo>
                  <a:lnTo>
                    <a:pt x="115824" y="1095756"/>
                  </a:lnTo>
                  <a:lnTo>
                    <a:pt x="115062" y="1098042"/>
                  </a:lnTo>
                  <a:lnTo>
                    <a:pt x="102108" y="1123188"/>
                  </a:lnTo>
                  <a:lnTo>
                    <a:pt x="100584" y="1125474"/>
                  </a:lnTo>
                  <a:lnTo>
                    <a:pt x="102108" y="1128522"/>
                  </a:lnTo>
                  <a:lnTo>
                    <a:pt x="104394" y="1130046"/>
                  </a:lnTo>
                  <a:lnTo>
                    <a:pt x="106680" y="1130808"/>
                  </a:lnTo>
                  <a:lnTo>
                    <a:pt x="108966" y="1130046"/>
                  </a:lnTo>
                  <a:lnTo>
                    <a:pt x="110490" y="1127760"/>
                  </a:lnTo>
                  <a:lnTo>
                    <a:pt x="123444" y="1101852"/>
                  </a:lnTo>
                  <a:lnTo>
                    <a:pt x="124968" y="1099566"/>
                  </a:lnTo>
                  <a:close/>
                </a:path>
                <a:path w="1920239" h="1447164">
                  <a:moveTo>
                    <a:pt x="154686" y="1040130"/>
                  </a:moveTo>
                  <a:lnTo>
                    <a:pt x="153924" y="1037844"/>
                  </a:lnTo>
                  <a:lnTo>
                    <a:pt x="149352" y="1034796"/>
                  </a:lnTo>
                  <a:lnTo>
                    <a:pt x="146304" y="1036320"/>
                  </a:lnTo>
                  <a:lnTo>
                    <a:pt x="144780" y="1038606"/>
                  </a:lnTo>
                  <a:lnTo>
                    <a:pt x="132588" y="1063752"/>
                  </a:lnTo>
                  <a:lnTo>
                    <a:pt x="131064" y="1066038"/>
                  </a:lnTo>
                  <a:lnTo>
                    <a:pt x="131826" y="1069086"/>
                  </a:lnTo>
                  <a:lnTo>
                    <a:pt x="134112" y="1070610"/>
                  </a:lnTo>
                  <a:lnTo>
                    <a:pt x="136398" y="1071372"/>
                  </a:lnTo>
                  <a:lnTo>
                    <a:pt x="139446" y="1070610"/>
                  </a:lnTo>
                  <a:lnTo>
                    <a:pt x="140970" y="1068324"/>
                  </a:lnTo>
                  <a:lnTo>
                    <a:pt x="153924" y="1042416"/>
                  </a:lnTo>
                  <a:lnTo>
                    <a:pt x="154686" y="1040130"/>
                  </a:lnTo>
                  <a:close/>
                </a:path>
                <a:path w="1920239" h="1447164">
                  <a:moveTo>
                    <a:pt x="185166" y="980694"/>
                  </a:moveTo>
                  <a:lnTo>
                    <a:pt x="184404" y="978408"/>
                  </a:lnTo>
                  <a:lnTo>
                    <a:pt x="181356" y="976884"/>
                  </a:lnTo>
                  <a:lnTo>
                    <a:pt x="179070" y="975360"/>
                  </a:lnTo>
                  <a:lnTo>
                    <a:pt x="176784" y="976884"/>
                  </a:lnTo>
                  <a:lnTo>
                    <a:pt x="175260" y="979170"/>
                  </a:lnTo>
                  <a:lnTo>
                    <a:pt x="162306" y="1004316"/>
                  </a:lnTo>
                  <a:lnTo>
                    <a:pt x="161544" y="1006602"/>
                  </a:lnTo>
                  <a:lnTo>
                    <a:pt x="162306" y="1009650"/>
                  </a:lnTo>
                  <a:lnTo>
                    <a:pt x="164592" y="1011174"/>
                  </a:lnTo>
                  <a:lnTo>
                    <a:pt x="166878" y="1011936"/>
                  </a:lnTo>
                  <a:lnTo>
                    <a:pt x="169926" y="1011174"/>
                  </a:lnTo>
                  <a:lnTo>
                    <a:pt x="170688" y="1008888"/>
                  </a:lnTo>
                  <a:lnTo>
                    <a:pt x="183642" y="982980"/>
                  </a:lnTo>
                  <a:lnTo>
                    <a:pt x="185166" y="980694"/>
                  </a:lnTo>
                  <a:close/>
                </a:path>
                <a:path w="1920239" h="1447164">
                  <a:moveTo>
                    <a:pt x="217170" y="921258"/>
                  </a:moveTo>
                  <a:lnTo>
                    <a:pt x="214884" y="919734"/>
                  </a:lnTo>
                  <a:lnTo>
                    <a:pt x="213360" y="918210"/>
                  </a:lnTo>
                  <a:lnTo>
                    <a:pt x="210312" y="918210"/>
                  </a:lnTo>
                  <a:lnTo>
                    <a:pt x="208026" y="919734"/>
                  </a:lnTo>
                  <a:lnTo>
                    <a:pt x="201930" y="926592"/>
                  </a:lnTo>
                  <a:lnTo>
                    <a:pt x="201930" y="927354"/>
                  </a:lnTo>
                  <a:lnTo>
                    <a:pt x="201168" y="927354"/>
                  </a:lnTo>
                  <a:lnTo>
                    <a:pt x="201168" y="928116"/>
                  </a:lnTo>
                  <a:lnTo>
                    <a:pt x="192786" y="944880"/>
                  </a:lnTo>
                  <a:lnTo>
                    <a:pt x="191262" y="947166"/>
                  </a:lnTo>
                  <a:lnTo>
                    <a:pt x="192024" y="950214"/>
                  </a:lnTo>
                  <a:lnTo>
                    <a:pt x="194310" y="951738"/>
                  </a:lnTo>
                  <a:lnTo>
                    <a:pt x="197358" y="952500"/>
                  </a:lnTo>
                  <a:lnTo>
                    <a:pt x="199644" y="951738"/>
                  </a:lnTo>
                  <a:lnTo>
                    <a:pt x="201168" y="949452"/>
                  </a:lnTo>
                  <a:lnTo>
                    <a:pt x="208788" y="933513"/>
                  </a:lnTo>
                  <a:lnTo>
                    <a:pt x="208851" y="933386"/>
                  </a:lnTo>
                  <a:lnTo>
                    <a:pt x="209550" y="932688"/>
                  </a:lnTo>
                  <a:lnTo>
                    <a:pt x="215646" y="926592"/>
                  </a:lnTo>
                  <a:lnTo>
                    <a:pt x="217170" y="924306"/>
                  </a:lnTo>
                  <a:lnTo>
                    <a:pt x="217170" y="921258"/>
                  </a:lnTo>
                  <a:close/>
                </a:path>
                <a:path w="1920239" h="1447164">
                  <a:moveTo>
                    <a:pt x="262128" y="872490"/>
                  </a:moveTo>
                  <a:lnTo>
                    <a:pt x="258318" y="868680"/>
                  </a:lnTo>
                  <a:lnTo>
                    <a:pt x="255270" y="868680"/>
                  </a:lnTo>
                  <a:lnTo>
                    <a:pt x="253746" y="870966"/>
                  </a:lnTo>
                  <a:lnTo>
                    <a:pt x="233934" y="892302"/>
                  </a:lnTo>
                  <a:lnTo>
                    <a:pt x="232410" y="893826"/>
                  </a:lnTo>
                  <a:lnTo>
                    <a:pt x="232410" y="896874"/>
                  </a:lnTo>
                  <a:lnTo>
                    <a:pt x="234696" y="898398"/>
                  </a:lnTo>
                  <a:lnTo>
                    <a:pt x="236220" y="900684"/>
                  </a:lnTo>
                  <a:lnTo>
                    <a:pt x="239268" y="900684"/>
                  </a:lnTo>
                  <a:lnTo>
                    <a:pt x="241554" y="898398"/>
                  </a:lnTo>
                  <a:lnTo>
                    <a:pt x="260604" y="877062"/>
                  </a:lnTo>
                  <a:lnTo>
                    <a:pt x="262128" y="875538"/>
                  </a:lnTo>
                  <a:lnTo>
                    <a:pt x="262128" y="872490"/>
                  </a:lnTo>
                  <a:close/>
                </a:path>
                <a:path w="1920239" h="1447164">
                  <a:moveTo>
                    <a:pt x="307848" y="823722"/>
                  </a:moveTo>
                  <a:lnTo>
                    <a:pt x="304038" y="819912"/>
                  </a:lnTo>
                  <a:lnTo>
                    <a:pt x="300990" y="819912"/>
                  </a:lnTo>
                  <a:lnTo>
                    <a:pt x="298704" y="822198"/>
                  </a:lnTo>
                  <a:lnTo>
                    <a:pt x="279654" y="842772"/>
                  </a:lnTo>
                  <a:lnTo>
                    <a:pt x="277368" y="845058"/>
                  </a:lnTo>
                  <a:lnTo>
                    <a:pt x="278130" y="848106"/>
                  </a:lnTo>
                  <a:lnTo>
                    <a:pt x="279654" y="849630"/>
                  </a:lnTo>
                  <a:lnTo>
                    <a:pt x="281940" y="851154"/>
                  </a:lnTo>
                  <a:lnTo>
                    <a:pt x="284988" y="851154"/>
                  </a:lnTo>
                  <a:lnTo>
                    <a:pt x="286512" y="849630"/>
                  </a:lnTo>
                  <a:lnTo>
                    <a:pt x="305562" y="828294"/>
                  </a:lnTo>
                  <a:lnTo>
                    <a:pt x="307848" y="826770"/>
                  </a:lnTo>
                  <a:lnTo>
                    <a:pt x="307848" y="823722"/>
                  </a:lnTo>
                  <a:close/>
                </a:path>
                <a:path w="1920239" h="1447164">
                  <a:moveTo>
                    <a:pt x="352806" y="774954"/>
                  </a:moveTo>
                  <a:lnTo>
                    <a:pt x="351282" y="772668"/>
                  </a:lnTo>
                  <a:lnTo>
                    <a:pt x="348996" y="771144"/>
                  </a:lnTo>
                  <a:lnTo>
                    <a:pt x="345948" y="771144"/>
                  </a:lnTo>
                  <a:lnTo>
                    <a:pt x="344424" y="773430"/>
                  </a:lnTo>
                  <a:lnTo>
                    <a:pt x="324612" y="794004"/>
                  </a:lnTo>
                  <a:lnTo>
                    <a:pt x="323088" y="796290"/>
                  </a:lnTo>
                  <a:lnTo>
                    <a:pt x="323088" y="799338"/>
                  </a:lnTo>
                  <a:lnTo>
                    <a:pt x="325374" y="800862"/>
                  </a:lnTo>
                  <a:lnTo>
                    <a:pt x="326898" y="802386"/>
                  </a:lnTo>
                  <a:lnTo>
                    <a:pt x="329946" y="802386"/>
                  </a:lnTo>
                  <a:lnTo>
                    <a:pt x="331470" y="800862"/>
                  </a:lnTo>
                  <a:lnTo>
                    <a:pt x="351282" y="779526"/>
                  </a:lnTo>
                  <a:lnTo>
                    <a:pt x="352806" y="777240"/>
                  </a:lnTo>
                  <a:lnTo>
                    <a:pt x="352806" y="774954"/>
                  </a:lnTo>
                  <a:close/>
                </a:path>
                <a:path w="1920239" h="1447164">
                  <a:moveTo>
                    <a:pt x="398526" y="725424"/>
                  </a:moveTo>
                  <a:lnTo>
                    <a:pt x="393954" y="722376"/>
                  </a:lnTo>
                  <a:lnTo>
                    <a:pt x="390906" y="722376"/>
                  </a:lnTo>
                  <a:lnTo>
                    <a:pt x="389382" y="723900"/>
                  </a:lnTo>
                  <a:lnTo>
                    <a:pt x="370332" y="745236"/>
                  </a:lnTo>
                  <a:lnTo>
                    <a:pt x="368046" y="746760"/>
                  </a:lnTo>
                  <a:lnTo>
                    <a:pt x="368046" y="749808"/>
                  </a:lnTo>
                  <a:lnTo>
                    <a:pt x="370332" y="752094"/>
                  </a:lnTo>
                  <a:lnTo>
                    <a:pt x="372618" y="753618"/>
                  </a:lnTo>
                  <a:lnTo>
                    <a:pt x="375666" y="753618"/>
                  </a:lnTo>
                  <a:lnTo>
                    <a:pt x="377190" y="751332"/>
                  </a:lnTo>
                  <a:lnTo>
                    <a:pt x="396240" y="730758"/>
                  </a:lnTo>
                  <a:lnTo>
                    <a:pt x="398526" y="728472"/>
                  </a:lnTo>
                  <a:lnTo>
                    <a:pt x="398526" y="725424"/>
                  </a:lnTo>
                  <a:close/>
                </a:path>
                <a:path w="1920239" h="1447164">
                  <a:moveTo>
                    <a:pt x="446532" y="680466"/>
                  </a:moveTo>
                  <a:lnTo>
                    <a:pt x="445008" y="678180"/>
                  </a:lnTo>
                  <a:lnTo>
                    <a:pt x="443484" y="676656"/>
                  </a:lnTo>
                  <a:lnTo>
                    <a:pt x="440436" y="675894"/>
                  </a:lnTo>
                  <a:lnTo>
                    <a:pt x="438150" y="678180"/>
                  </a:lnTo>
                  <a:lnTo>
                    <a:pt x="416814" y="697230"/>
                  </a:lnTo>
                  <a:lnTo>
                    <a:pt x="415290" y="698754"/>
                  </a:lnTo>
                  <a:lnTo>
                    <a:pt x="415290" y="701802"/>
                  </a:lnTo>
                  <a:lnTo>
                    <a:pt x="416814" y="704088"/>
                  </a:lnTo>
                  <a:lnTo>
                    <a:pt x="418338" y="705612"/>
                  </a:lnTo>
                  <a:lnTo>
                    <a:pt x="421386" y="706374"/>
                  </a:lnTo>
                  <a:lnTo>
                    <a:pt x="423672" y="704088"/>
                  </a:lnTo>
                  <a:lnTo>
                    <a:pt x="444246" y="685038"/>
                  </a:lnTo>
                  <a:lnTo>
                    <a:pt x="446532" y="683514"/>
                  </a:lnTo>
                  <a:lnTo>
                    <a:pt x="446532" y="680466"/>
                  </a:lnTo>
                  <a:close/>
                </a:path>
                <a:path w="1920239" h="1447164">
                  <a:moveTo>
                    <a:pt x="496062" y="635508"/>
                  </a:moveTo>
                  <a:lnTo>
                    <a:pt x="494538" y="633222"/>
                  </a:lnTo>
                  <a:lnTo>
                    <a:pt x="492252" y="631698"/>
                  </a:lnTo>
                  <a:lnTo>
                    <a:pt x="489204" y="631698"/>
                  </a:lnTo>
                  <a:lnTo>
                    <a:pt x="487680" y="633222"/>
                  </a:lnTo>
                  <a:lnTo>
                    <a:pt x="466344" y="652272"/>
                  </a:lnTo>
                  <a:lnTo>
                    <a:pt x="464058" y="654558"/>
                  </a:lnTo>
                  <a:lnTo>
                    <a:pt x="464058" y="656844"/>
                  </a:lnTo>
                  <a:lnTo>
                    <a:pt x="466344" y="659130"/>
                  </a:lnTo>
                  <a:lnTo>
                    <a:pt x="467868" y="661416"/>
                  </a:lnTo>
                  <a:lnTo>
                    <a:pt x="470916" y="661416"/>
                  </a:lnTo>
                  <a:lnTo>
                    <a:pt x="472440" y="659130"/>
                  </a:lnTo>
                  <a:lnTo>
                    <a:pt x="493776" y="640080"/>
                  </a:lnTo>
                  <a:lnTo>
                    <a:pt x="496062" y="638556"/>
                  </a:lnTo>
                  <a:lnTo>
                    <a:pt x="496062" y="635508"/>
                  </a:lnTo>
                  <a:close/>
                </a:path>
                <a:path w="1920239" h="1447164">
                  <a:moveTo>
                    <a:pt x="545592" y="590550"/>
                  </a:moveTo>
                  <a:lnTo>
                    <a:pt x="543306" y="589026"/>
                  </a:lnTo>
                  <a:lnTo>
                    <a:pt x="541782" y="586740"/>
                  </a:lnTo>
                  <a:lnTo>
                    <a:pt x="538734" y="586740"/>
                  </a:lnTo>
                  <a:lnTo>
                    <a:pt x="537210" y="588264"/>
                  </a:lnTo>
                  <a:lnTo>
                    <a:pt x="515874" y="607314"/>
                  </a:lnTo>
                  <a:lnTo>
                    <a:pt x="513588" y="609600"/>
                  </a:lnTo>
                  <a:lnTo>
                    <a:pt x="513588" y="612648"/>
                  </a:lnTo>
                  <a:lnTo>
                    <a:pt x="517398" y="616458"/>
                  </a:lnTo>
                  <a:lnTo>
                    <a:pt x="520446" y="616458"/>
                  </a:lnTo>
                  <a:lnTo>
                    <a:pt x="521970" y="614934"/>
                  </a:lnTo>
                  <a:lnTo>
                    <a:pt x="543306" y="595122"/>
                  </a:lnTo>
                  <a:lnTo>
                    <a:pt x="544830" y="593598"/>
                  </a:lnTo>
                  <a:lnTo>
                    <a:pt x="545592" y="590550"/>
                  </a:lnTo>
                  <a:close/>
                </a:path>
                <a:path w="1920239" h="1447164">
                  <a:moveTo>
                    <a:pt x="614934" y="524256"/>
                  </a:moveTo>
                  <a:lnTo>
                    <a:pt x="560070" y="539496"/>
                  </a:lnTo>
                  <a:lnTo>
                    <a:pt x="574090" y="554748"/>
                  </a:lnTo>
                  <a:lnTo>
                    <a:pt x="565404" y="562356"/>
                  </a:lnTo>
                  <a:lnTo>
                    <a:pt x="563118" y="564642"/>
                  </a:lnTo>
                  <a:lnTo>
                    <a:pt x="563118" y="567690"/>
                  </a:lnTo>
                  <a:lnTo>
                    <a:pt x="564642" y="569214"/>
                  </a:lnTo>
                  <a:lnTo>
                    <a:pt x="566166" y="571500"/>
                  </a:lnTo>
                  <a:lnTo>
                    <a:pt x="569214" y="571500"/>
                  </a:lnTo>
                  <a:lnTo>
                    <a:pt x="571500" y="569976"/>
                  </a:lnTo>
                  <a:lnTo>
                    <a:pt x="580491" y="561733"/>
                  </a:lnTo>
                  <a:lnTo>
                    <a:pt x="592074" y="574344"/>
                  </a:lnTo>
                  <a:lnTo>
                    <a:pt x="594360" y="576834"/>
                  </a:lnTo>
                  <a:lnTo>
                    <a:pt x="614934" y="524256"/>
                  </a:lnTo>
                  <a:close/>
                </a:path>
                <a:path w="1920239" h="1447164">
                  <a:moveTo>
                    <a:pt x="1920240" y="545592"/>
                  </a:moveTo>
                  <a:lnTo>
                    <a:pt x="1918716" y="543306"/>
                  </a:lnTo>
                  <a:lnTo>
                    <a:pt x="1712976" y="262890"/>
                  </a:lnTo>
                  <a:lnTo>
                    <a:pt x="1712214" y="262128"/>
                  </a:lnTo>
                  <a:lnTo>
                    <a:pt x="1511046" y="92964"/>
                  </a:lnTo>
                  <a:lnTo>
                    <a:pt x="1510284" y="92964"/>
                  </a:lnTo>
                  <a:lnTo>
                    <a:pt x="1363980" y="20574"/>
                  </a:lnTo>
                  <a:lnTo>
                    <a:pt x="1363218" y="20574"/>
                  </a:lnTo>
                  <a:lnTo>
                    <a:pt x="1362456" y="19812"/>
                  </a:lnTo>
                  <a:lnTo>
                    <a:pt x="1219200" y="0"/>
                  </a:lnTo>
                  <a:lnTo>
                    <a:pt x="1217676" y="0"/>
                  </a:lnTo>
                  <a:lnTo>
                    <a:pt x="1016508" y="36576"/>
                  </a:lnTo>
                  <a:lnTo>
                    <a:pt x="1015746" y="36576"/>
                  </a:lnTo>
                  <a:lnTo>
                    <a:pt x="1015746" y="37338"/>
                  </a:lnTo>
                  <a:lnTo>
                    <a:pt x="798576" y="131064"/>
                  </a:lnTo>
                  <a:lnTo>
                    <a:pt x="796290" y="133350"/>
                  </a:lnTo>
                  <a:lnTo>
                    <a:pt x="706374" y="262890"/>
                  </a:lnTo>
                  <a:lnTo>
                    <a:pt x="706374" y="263652"/>
                  </a:lnTo>
                  <a:lnTo>
                    <a:pt x="705612" y="263652"/>
                  </a:lnTo>
                  <a:lnTo>
                    <a:pt x="641286" y="448767"/>
                  </a:lnTo>
                  <a:lnTo>
                    <a:pt x="621792" y="441960"/>
                  </a:lnTo>
                  <a:lnTo>
                    <a:pt x="629412" y="498348"/>
                  </a:lnTo>
                  <a:lnTo>
                    <a:pt x="636270" y="491617"/>
                  </a:lnTo>
                  <a:lnTo>
                    <a:pt x="669798" y="458724"/>
                  </a:lnTo>
                  <a:lnTo>
                    <a:pt x="650392" y="451942"/>
                  </a:lnTo>
                  <a:lnTo>
                    <a:pt x="713994" y="268884"/>
                  </a:lnTo>
                  <a:lnTo>
                    <a:pt x="714451" y="267563"/>
                  </a:lnTo>
                  <a:lnTo>
                    <a:pt x="714756" y="267131"/>
                  </a:lnTo>
                  <a:lnTo>
                    <a:pt x="802386" y="141947"/>
                  </a:lnTo>
                  <a:lnTo>
                    <a:pt x="1018032" y="46380"/>
                  </a:lnTo>
                  <a:lnTo>
                    <a:pt x="1019556" y="45720"/>
                  </a:lnTo>
                  <a:lnTo>
                    <a:pt x="1018032" y="45720"/>
                  </a:lnTo>
                  <a:lnTo>
                    <a:pt x="1217676" y="9423"/>
                  </a:lnTo>
                  <a:lnTo>
                    <a:pt x="1218526" y="9258"/>
                  </a:lnTo>
                  <a:lnTo>
                    <a:pt x="1217676" y="9144"/>
                  </a:lnTo>
                  <a:lnTo>
                    <a:pt x="1219200" y="9144"/>
                  </a:lnTo>
                  <a:lnTo>
                    <a:pt x="1218526" y="9258"/>
                  </a:lnTo>
                  <a:lnTo>
                    <a:pt x="1219200" y="9359"/>
                  </a:lnTo>
                  <a:lnTo>
                    <a:pt x="1359408" y="29502"/>
                  </a:lnTo>
                  <a:lnTo>
                    <a:pt x="1360932" y="29718"/>
                  </a:lnTo>
                  <a:lnTo>
                    <a:pt x="1504950" y="100965"/>
                  </a:lnTo>
                  <a:lnTo>
                    <a:pt x="1505712" y="101346"/>
                  </a:lnTo>
                  <a:lnTo>
                    <a:pt x="1504950" y="100584"/>
                  </a:lnTo>
                  <a:lnTo>
                    <a:pt x="1704594" y="268338"/>
                  </a:lnTo>
                  <a:lnTo>
                    <a:pt x="1704822" y="268541"/>
                  </a:lnTo>
                  <a:lnTo>
                    <a:pt x="1705356" y="269252"/>
                  </a:lnTo>
                  <a:lnTo>
                    <a:pt x="1911096" y="548640"/>
                  </a:lnTo>
                  <a:lnTo>
                    <a:pt x="1912620" y="550926"/>
                  </a:lnTo>
                  <a:lnTo>
                    <a:pt x="1915668" y="551688"/>
                  </a:lnTo>
                  <a:lnTo>
                    <a:pt x="1920240" y="548640"/>
                  </a:lnTo>
                  <a:lnTo>
                    <a:pt x="1920240" y="545592"/>
                  </a:lnTo>
                  <a:close/>
                </a:path>
              </a:pathLst>
            </a:custGeom>
            <a:solidFill>
              <a:srgbClr val="010101"/>
            </a:solidFill>
          </p:spPr>
          <p:txBody>
            <a:bodyPr wrap="square" lIns="0" tIns="0" rIns="0" bIns="0" rtlCol="0"/>
            <a:lstStyle/>
            <a:p>
              <a:endParaRPr/>
            </a:p>
          </p:txBody>
        </p:sp>
      </p:grpSp>
      <p:sp>
        <p:nvSpPr>
          <p:cNvPr id="16" name="object 16"/>
          <p:cNvSpPr txBox="1"/>
          <p:nvPr/>
        </p:nvSpPr>
        <p:spPr>
          <a:xfrm>
            <a:off x="168747" y="3962301"/>
            <a:ext cx="119076" cy="197540"/>
          </a:xfrm>
          <a:prstGeom prst="rect">
            <a:avLst/>
          </a:prstGeom>
        </p:spPr>
        <p:txBody>
          <a:bodyPr vert="horz" wrap="square" lIns="0" tIns="12750" rIns="0" bIns="0" rtlCol="0">
            <a:spAutoFit/>
          </a:bodyPr>
          <a:lstStyle/>
          <a:p>
            <a:pPr marL="12750">
              <a:spcBef>
                <a:spcPts val="100"/>
              </a:spcBef>
            </a:pPr>
            <a:r>
              <a:rPr sz="1200" b="1" dirty="0">
                <a:latin typeface="Comic Sans MS"/>
                <a:cs typeface="Comic Sans MS"/>
              </a:rPr>
              <a:t>4</a:t>
            </a:r>
            <a:endParaRPr sz="1200">
              <a:latin typeface="Comic Sans MS"/>
              <a:cs typeface="Comic Sans MS"/>
            </a:endParaRPr>
          </a:p>
        </p:txBody>
      </p:sp>
      <p:sp>
        <p:nvSpPr>
          <p:cNvPr id="17" name="object 17"/>
          <p:cNvSpPr/>
          <p:nvPr/>
        </p:nvSpPr>
        <p:spPr>
          <a:xfrm>
            <a:off x="6302132" y="5435611"/>
            <a:ext cx="0" cy="147504"/>
          </a:xfrm>
          <a:custGeom>
            <a:avLst/>
            <a:gdLst/>
            <a:ahLst/>
            <a:cxnLst/>
            <a:rect l="l" t="t" r="r" b="b"/>
            <a:pathLst>
              <a:path h="146685">
                <a:moveTo>
                  <a:pt x="0" y="0"/>
                </a:moveTo>
                <a:lnTo>
                  <a:pt x="0" y="146301"/>
                </a:lnTo>
              </a:path>
            </a:pathLst>
          </a:custGeom>
          <a:ln w="18387">
            <a:solidFill>
              <a:srgbClr val="000000"/>
            </a:solidFill>
          </a:ln>
        </p:spPr>
        <p:txBody>
          <a:bodyPr wrap="square" lIns="0" tIns="0" rIns="0" bIns="0" rtlCol="0"/>
          <a:lstStyle/>
          <a:p>
            <a:endParaRPr/>
          </a:p>
        </p:txBody>
      </p:sp>
      <p:sp>
        <p:nvSpPr>
          <p:cNvPr id="18" name="object 18"/>
          <p:cNvSpPr/>
          <p:nvPr/>
        </p:nvSpPr>
        <p:spPr>
          <a:xfrm>
            <a:off x="8791655" y="5435611"/>
            <a:ext cx="0" cy="147504"/>
          </a:xfrm>
          <a:custGeom>
            <a:avLst/>
            <a:gdLst/>
            <a:ahLst/>
            <a:cxnLst/>
            <a:rect l="l" t="t" r="r" b="b"/>
            <a:pathLst>
              <a:path h="146685">
                <a:moveTo>
                  <a:pt x="0" y="0"/>
                </a:moveTo>
                <a:lnTo>
                  <a:pt x="0" y="146301"/>
                </a:lnTo>
              </a:path>
            </a:pathLst>
          </a:custGeom>
          <a:ln w="18387">
            <a:solidFill>
              <a:srgbClr val="000000"/>
            </a:solidFill>
          </a:ln>
        </p:spPr>
        <p:txBody>
          <a:bodyPr wrap="square" lIns="0" tIns="0" rIns="0" bIns="0" rtlCol="0"/>
          <a:lstStyle/>
          <a:p>
            <a:endParaRPr/>
          </a:p>
        </p:txBody>
      </p:sp>
      <p:grpSp>
        <p:nvGrpSpPr>
          <p:cNvPr id="19" name="object 19"/>
          <p:cNvGrpSpPr/>
          <p:nvPr/>
        </p:nvGrpSpPr>
        <p:grpSpPr>
          <a:xfrm>
            <a:off x="6157660" y="2338342"/>
            <a:ext cx="2790321" cy="2970523"/>
            <a:chOff x="6140555" y="2325351"/>
            <a:chExt cx="2782570" cy="2954020"/>
          </a:xfrm>
        </p:grpSpPr>
        <p:sp>
          <p:nvSpPr>
            <p:cNvPr id="20" name="object 20"/>
            <p:cNvSpPr/>
            <p:nvPr/>
          </p:nvSpPr>
          <p:spPr>
            <a:xfrm>
              <a:off x="6284627" y="2766585"/>
              <a:ext cx="2488565" cy="2503805"/>
            </a:xfrm>
            <a:custGeom>
              <a:avLst/>
              <a:gdLst/>
              <a:ahLst/>
              <a:cxnLst/>
              <a:rect l="l" t="t" r="r" b="b"/>
              <a:pathLst>
                <a:path w="2488565" h="2503804">
                  <a:moveTo>
                    <a:pt x="2487939" y="2503185"/>
                  </a:moveTo>
                  <a:lnTo>
                    <a:pt x="0" y="2503185"/>
                  </a:lnTo>
                  <a:lnTo>
                    <a:pt x="0" y="0"/>
                  </a:lnTo>
                  <a:lnTo>
                    <a:pt x="2487939" y="0"/>
                  </a:lnTo>
                  <a:lnTo>
                    <a:pt x="2487939" y="2503185"/>
                  </a:lnTo>
                  <a:close/>
                </a:path>
              </a:pathLst>
            </a:custGeom>
            <a:solidFill>
              <a:srgbClr val="FFFFFF"/>
            </a:solidFill>
          </p:spPr>
          <p:txBody>
            <a:bodyPr wrap="square" lIns="0" tIns="0" rIns="0" bIns="0" rtlCol="0"/>
            <a:lstStyle/>
            <a:p>
              <a:endParaRPr/>
            </a:p>
          </p:txBody>
        </p:sp>
        <p:sp>
          <p:nvSpPr>
            <p:cNvPr id="21" name="object 21"/>
            <p:cNvSpPr/>
            <p:nvPr/>
          </p:nvSpPr>
          <p:spPr>
            <a:xfrm>
              <a:off x="6284627" y="2766585"/>
              <a:ext cx="2488565" cy="2503805"/>
            </a:xfrm>
            <a:custGeom>
              <a:avLst/>
              <a:gdLst/>
              <a:ahLst/>
              <a:cxnLst/>
              <a:rect l="l" t="t" r="r" b="b"/>
              <a:pathLst>
                <a:path w="2488565" h="2503804">
                  <a:moveTo>
                    <a:pt x="2487939" y="0"/>
                  </a:moveTo>
                  <a:lnTo>
                    <a:pt x="0" y="0"/>
                  </a:lnTo>
                  <a:lnTo>
                    <a:pt x="0" y="2503185"/>
                  </a:lnTo>
                  <a:lnTo>
                    <a:pt x="2487939" y="2503185"/>
                  </a:lnTo>
                  <a:lnTo>
                    <a:pt x="2487939" y="0"/>
                  </a:lnTo>
                  <a:close/>
                </a:path>
              </a:pathLst>
            </a:custGeom>
            <a:ln w="18351">
              <a:solidFill>
                <a:srgbClr val="000000"/>
              </a:solidFill>
            </a:ln>
          </p:spPr>
          <p:txBody>
            <a:bodyPr wrap="square" lIns="0" tIns="0" rIns="0" bIns="0" rtlCol="0"/>
            <a:lstStyle/>
            <a:p>
              <a:endParaRPr/>
            </a:p>
          </p:txBody>
        </p:sp>
        <p:sp>
          <p:nvSpPr>
            <p:cNvPr id="22" name="object 22"/>
            <p:cNvSpPr/>
            <p:nvPr/>
          </p:nvSpPr>
          <p:spPr>
            <a:xfrm>
              <a:off x="6284626" y="3636782"/>
              <a:ext cx="2482850" cy="18415"/>
            </a:xfrm>
            <a:custGeom>
              <a:avLst/>
              <a:gdLst/>
              <a:ahLst/>
              <a:cxnLst/>
              <a:rect l="l" t="t" r="r" b="b"/>
              <a:pathLst>
                <a:path w="2482850" h="18414">
                  <a:moveTo>
                    <a:pt x="0" y="0"/>
                  </a:moveTo>
                  <a:lnTo>
                    <a:pt x="2482607" y="0"/>
                  </a:lnTo>
                  <a:lnTo>
                    <a:pt x="2482607" y="18316"/>
                  </a:lnTo>
                  <a:lnTo>
                    <a:pt x="0" y="18316"/>
                  </a:lnTo>
                  <a:lnTo>
                    <a:pt x="0" y="0"/>
                  </a:lnTo>
                  <a:close/>
                </a:path>
              </a:pathLst>
            </a:custGeom>
            <a:solidFill>
              <a:srgbClr val="000000"/>
            </a:solidFill>
          </p:spPr>
          <p:txBody>
            <a:bodyPr wrap="square" lIns="0" tIns="0" rIns="0" bIns="0" rtlCol="0"/>
            <a:lstStyle/>
            <a:p>
              <a:endParaRPr/>
            </a:p>
          </p:txBody>
        </p:sp>
        <p:sp>
          <p:nvSpPr>
            <p:cNvPr id="23" name="object 23"/>
            <p:cNvSpPr/>
            <p:nvPr/>
          </p:nvSpPr>
          <p:spPr>
            <a:xfrm>
              <a:off x="8758021" y="2611096"/>
              <a:ext cx="164659" cy="169990"/>
            </a:xfrm>
            <a:prstGeom prst="rect">
              <a:avLst/>
            </a:prstGeom>
            <a:blipFill>
              <a:blip r:embed="rId4" cstate="print"/>
              <a:stretch>
                <a:fillRect/>
              </a:stretch>
            </a:blipFill>
          </p:spPr>
          <p:txBody>
            <a:bodyPr wrap="square" lIns="0" tIns="0" rIns="0" bIns="0" rtlCol="0"/>
            <a:lstStyle/>
            <a:p>
              <a:endParaRPr/>
            </a:p>
          </p:txBody>
        </p:sp>
        <p:sp>
          <p:nvSpPr>
            <p:cNvPr id="24" name="object 24"/>
            <p:cNvSpPr/>
            <p:nvPr/>
          </p:nvSpPr>
          <p:spPr>
            <a:xfrm>
              <a:off x="6140555" y="2611095"/>
              <a:ext cx="158566" cy="169991"/>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8392985" y="3920968"/>
              <a:ext cx="295910" cy="302260"/>
            </a:xfrm>
            <a:custGeom>
              <a:avLst/>
              <a:gdLst/>
              <a:ahLst/>
              <a:cxnLst/>
              <a:rect l="l" t="t" r="r" b="b"/>
              <a:pathLst>
                <a:path w="295909" h="302260">
                  <a:moveTo>
                    <a:pt x="295667" y="150875"/>
                  </a:moveTo>
                  <a:lnTo>
                    <a:pt x="288120" y="102997"/>
                  </a:lnTo>
                  <a:lnTo>
                    <a:pt x="267112" y="61557"/>
                  </a:lnTo>
                  <a:lnTo>
                    <a:pt x="235094" y="28968"/>
                  </a:lnTo>
                  <a:lnTo>
                    <a:pt x="194516" y="7644"/>
                  </a:lnTo>
                  <a:lnTo>
                    <a:pt x="147827" y="0"/>
                  </a:lnTo>
                  <a:lnTo>
                    <a:pt x="101149" y="7644"/>
                  </a:lnTo>
                  <a:lnTo>
                    <a:pt x="60575" y="28968"/>
                  </a:lnTo>
                  <a:lnTo>
                    <a:pt x="28557" y="61557"/>
                  </a:lnTo>
                  <a:lnTo>
                    <a:pt x="7548" y="102997"/>
                  </a:lnTo>
                  <a:lnTo>
                    <a:pt x="0" y="150875"/>
                  </a:lnTo>
                  <a:lnTo>
                    <a:pt x="7548" y="198460"/>
                  </a:lnTo>
                  <a:lnTo>
                    <a:pt x="28557" y="239863"/>
                  </a:lnTo>
                  <a:lnTo>
                    <a:pt x="60575" y="272562"/>
                  </a:lnTo>
                  <a:lnTo>
                    <a:pt x="101149" y="294032"/>
                  </a:lnTo>
                  <a:lnTo>
                    <a:pt x="147827" y="301750"/>
                  </a:lnTo>
                  <a:lnTo>
                    <a:pt x="194516" y="294032"/>
                  </a:lnTo>
                  <a:lnTo>
                    <a:pt x="235094" y="272562"/>
                  </a:lnTo>
                  <a:lnTo>
                    <a:pt x="267112" y="239863"/>
                  </a:lnTo>
                  <a:lnTo>
                    <a:pt x="288120" y="198460"/>
                  </a:lnTo>
                  <a:lnTo>
                    <a:pt x="295667" y="150875"/>
                  </a:lnTo>
                  <a:close/>
                </a:path>
              </a:pathLst>
            </a:custGeom>
            <a:solidFill>
              <a:srgbClr val="FFFF01"/>
            </a:solidFill>
          </p:spPr>
          <p:txBody>
            <a:bodyPr wrap="square" lIns="0" tIns="0" rIns="0" bIns="0" rtlCol="0"/>
            <a:lstStyle/>
            <a:p>
              <a:endParaRPr/>
            </a:p>
          </p:txBody>
        </p:sp>
        <p:sp>
          <p:nvSpPr>
            <p:cNvPr id="26" name="object 26"/>
            <p:cNvSpPr/>
            <p:nvPr/>
          </p:nvSpPr>
          <p:spPr>
            <a:xfrm>
              <a:off x="8392985" y="3920968"/>
              <a:ext cx="295910" cy="302260"/>
            </a:xfrm>
            <a:custGeom>
              <a:avLst/>
              <a:gdLst/>
              <a:ahLst/>
              <a:cxnLst/>
              <a:rect l="l" t="t" r="r" b="b"/>
              <a:pathLst>
                <a:path w="295909" h="302260">
                  <a:moveTo>
                    <a:pt x="147827" y="0"/>
                  </a:moveTo>
                  <a:lnTo>
                    <a:pt x="101149" y="7644"/>
                  </a:lnTo>
                  <a:lnTo>
                    <a:pt x="60575" y="28968"/>
                  </a:lnTo>
                  <a:lnTo>
                    <a:pt x="28557" y="61557"/>
                  </a:lnTo>
                  <a:lnTo>
                    <a:pt x="7548" y="102997"/>
                  </a:lnTo>
                  <a:lnTo>
                    <a:pt x="0" y="150875"/>
                  </a:lnTo>
                  <a:lnTo>
                    <a:pt x="7548" y="198460"/>
                  </a:lnTo>
                  <a:lnTo>
                    <a:pt x="28557" y="239863"/>
                  </a:lnTo>
                  <a:lnTo>
                    <a:pt x="60575" y="272562"/>
                  </a:lnTo>
                  <a:lnTo>
                    <a:pt x="101149" y="294032"/>
                  </a:lnTo>
                  <a:lnTo>
                    <a:pt x="147827" y="301750"/>
                  </a:lnTo>
                  <a:lnTo>
                    <a:pt x="194516" y="294032"/>
                  </a:lnTo>
                  <a:lnTo>
                    <a:pt x="235094" y="272562"/>
                  </a:lnTo>
                  <a:lnTo>
                    <a:pt x="267112" y="239863"/>
                  </a:lnTo>
                  <a:lnTo>
                    <a:pt x="288120" y="198460"/>
                  </a:lnTo>
                  <a:lnTo>
                    <a:pt x="295667" y="150875"/>
                  </a:lnTo>
                  <a:lnTo>
                    <a:pt x="288120" y="102997"/>
                  </a:lnTo>
                  <a:lnTo>
                    <a:pt x="267112" y="61557"/>
                  </a:lnTo>
                  <a:lnTo>
                    <a:pt x="235094" y="28968"/>
                  </a:lnTo>
                  <a:lnTo>
                    <a:pt x="194516" y="7644"/>
                  </a:lnTo>
                  <a:lnTo>
                    <a:pt x="147827" y="0"/>
                  </a:lnTo>
                  <a:close/>
                </a:path>
              </a:pathLst>
            </a:custGeom>
            <a:ln w="9524">
              <a:solidFill>
                <a:srgbClr val="010101"/>
              </a:solidFill>
            </a:ln>
          </p:spPr>
          <p:txBody>
            <a:bodyPr wrap="square" lIns="0" tIns="0" rIns="0" bIns="0" rtlCol="0"/>
            <a:lstStyle/>
            <a:p>
              <a:endParaRPr/>
            </a:p>
          </p:txBody>
        </p:sp>
        <p:sp>
          <p:nvSpPr>
            <p:cNvPr id="27" name="object 27"/>
            <p:cNvSpPr/>
            <p:nvPr/>
          </p:nvSpPr>
          <p:spPr>
            <a:xfrm>
              <a:off x="7799391" y="2801598"/>
              <a:ext cx="295910" cy="300355"/>
            </a:xfrm>
            <a:custGeom>
              <a:avLst/>
              <a:gdLst/>
              <a:ahLst/>
              <a:cxnLst/>
              <a:rect l="l" t="t" r="r" b="b"/>
              <a:pathLst>
                <a:path w="295909" h="300355">
                  <a:moveTo>
                    <a:pt x="295666" y="150112"/>
                  </a:moveTo>
                  <a:lnTo>
                    <a:pt x="288120" y="102606"/>
                  </a:lnTo>
                  <a:lnTo>
                    <a:pt x="267113" y="61392"/>
                  </a:lnTo>
                  <a:lnTo>
                    <a:pt x="235097" y="28919"/>
                  </a:lnTo>
                  <a:lnTo>
                    <a:pt x="194523" y="7638"/>
                  </a:lnTo>
                  <a:lnTo>
                    <a:pt x="147840" y="0"/>
                  </a:lnTo>
                  <a:lnTo>
                    <a:pt x="101150" y="7638"/>
                  </a:lnTo>
                  <a:lnTo>
                    <a:pt x="60572" y="28919"/>
                  </a:lnTo>
                  <a:lnTo>
                    <a:pt x="28554" y="61392"/>
                  </a:lnTo>
                  <a:lnTo>
                    <a:pt x="7546" y="102606"/>
                  </a:lnTo>
                  <a:lnTo>
                    <a:pt x="0" y="150112"/>
                  </a:lnTo>
                  <a:lnTo>
                    <a:pt x="7546" y="197618"/>
                  </a:lnTo>
                  <a:lnTo>
                    <a:pt x="28554" y="238833"/>
                  </a:lnTo>
                  <a:lnTo>
                    <a:pt x="60572" y="271306"/>
                  </a:lnTo>
                  <a:lnTo>
                    <a:pt x="101150" y="292587"/>
                  </a:lnTo>
                  <a:lnTo>
                    <a:pt x="147840" y="300225"/>
                  </a:lnTo>
                  <a:lnTo>
                    <a:pt x="194523" y="292587"/>
                  </a:lnTo>
                  <a:lnTo>
                    <a:pt x="235097" y="271306"/>
                  </a:lnTo>
                  <a:lnTo>
                    <a:pt x="267113" y="238833"/>
                  </a:lnTo>
                  <a:lnTo>
                    <a:pt x="288120" y="197618"/>
                  </a:lnTo>
                  <a:lnTo>
                    <a:pt x="295666" y="150112"/>
                  </a:lnTo>
                  <a:close/>
                </a:path>
              </a:pathLst>
            </a:custGeom>
            <a:solidFill>
              <a:srgbClr val="EAEAEA"/>
            </a:solidFill>
          </p:spPr>
          <p:txBody>
            <a:bodyPr wrap="square" lIns="0" tIns="0" rIns="0" bIns="0" rtlCol="0"/>
            <a:lstStyle/>
            <a:p>
              <a:endParaRPr/>
            </a:p>
          </p:txBody>
        </p:sp>
        <p:sp>
          <p:nvSpPr>
            <p:cNvPr id="28" name="object 28"/>
            <p:cNvSpPr/>
            <p:nvPr/>
          </p:nvSpPr>
          <p:spPr>
            <a:xfrm>
              <a:off x="7799391" y="2801598"/>
              <a:ext cx="295910" cy="300355"/>
            </a:xfrm>
            <a:custGeom>
              <a:avLst/>
              <a:gdLst/>
              <a:ahLst/>
              <a:cxnLst/>
              <a:rect l="l" t="t" r="r" b="b"/>
              <a:pathLst>
                <a:path w="295909" h="300355">
                  <a:moveTo>
                    <a:pt x="147840" y="0"/>
                  </a:moveTo>
                  <a:lnTo>
                    <a:pt x="101150" y="7638"/>
                  </a:lnTo>
                  <a:lnTo>
                    <a:pt x="60572" y="28919"/>
                  </a:lnTo>
                  <a:lnTo>
                    <a:pt x="28554" y="61392"/>
                  </a:lnTo>
                  <a:lnTo>
                    <a:pt x="7546" y="102606"/>
                  </a:lnTo>
                  <a:lnTo>
                    <a:pt x="0" y="150112"/>
                  </a:lnTo>
                  <a:lnTo>
                    <a:pt x="7546" y="197618"/>
                  </a:lnTo>
                  <a:lnTo>
                    <a:pt x="28554" y="238833"/>
                  </a:lnTo>
                  <a:lnTo>
                    <a:pt x="60572" y="271306"/>
                  </a:lnTo>
                  <a:lnTo>
                    <a:pt x="101150" y="292587"/>
                  </a:lnTo>
                  <a:lnTo>
                    <a:pt x="147840" y="300225"/>
                  </a:lnTo>
                  <a:lnTo>
                    <a:pt x="194523" y="292587"/>
                  </a:lnTo>
                  <a:lnTo>
                    <a:pt x="235097" y="271306"/>
                  </a:lnTo>
                  <a:lnTo>
                    <a:pt x="267113" y="238833"/>
                  </a:lnTo>
                  <a:lnTo>
                    <a:pt x="288120" y="197618"/>
                  </a:lnTo>
                  <a:lnTo>
                    <a:pt x="295666" y="150112"/>
                  </a:lnTo>
                  <a:lnTo>
                    <a:pt x="288120" y="102606"/>
                  </a:lnTo>
                  <a:lnTo>
                    <a:pt x="267113" y="61392"/>
                  </a:lnTo>
                  <a:lnTo>
                    <a:pt x="235097" y="28919"/>
                  </a:lnTo>
                  <a:lnTo>
                    <a:pt x="194523" y="7638"/>
                  </a:lnTo>
                  <a:lnTo>
                    <a:pt x="147840" y="0"/>
                  </a:lnTo>
                  <a:close/>
                </a:path>
              </a:pathLst>
            </a:custGeom>
            <a:ln w="9524">
              <a:solidFill>
                <a:srgbClr val="010101"/>
              </a:solidFill>
            </a:ln>
          </p:spPr>
          <p:txBody>
            <a:bodyPr wrap="square" lIns="0" tIns="0" rIns="0" bIns="0" rtlCol="0"/>
            <a:lstStyle/>
            <a:p>
              <a:endParaRPr/>
            </a:p>
          </p:txBody>
        </p:sp>
        <p:sp>
          <p:nvSpPr>
            <p:cNvPr id="29" name="object 29"/>
            <p:cNvSpPr/>
            <p:nvPr/>
          </p:nvSpPr>
          <p:spPr>
            <a:xfrm>
              <a:off x="7943418" y="2325357"/>
              <a:ext cx="622935" cy="1535430"/>
            </a:xfrm>
            <a:custGeom>
              <a:avLst/>
              <a:gdLst/>
              <a:ahLst/>
              <a:cxnLst/>
              <a:rect l="l" t="t" r="r" b="b"/>
              <a:pathLst>
                <a:path w="622934" h="1535429">
                  <a:moveTo>
                    <a:pt x="601954" y="1498841"/>
                  </a:moveTo>
                  <a:lnTo>
                    <a:pt x="599681" y="1497317"/>
                  </a:lnTo>
                  <a:lnTo>
                    <a:pt x="595109" y="1497317"/>
                  </a:lnTo>
                  <a:lnTo>
                    <a:pt x="592823" y="1498841"/>
                  </a:lnTo>
                  <a:lnTo>
                    <a:pt x="592823" y="1533131"/>
                  </a:lnTo>
                  <a:lnTo>
                    <a:pt x="595109" y="1535417"/>
                  </a:lnTo>
                  <a:lnTo>
                    <a:pt x="599681" y="1535417"/>
                  </a:lnTo>
                  <a:lnTo>
                    <a:pt x="601954" y="1533131"/>
                  </a:lnTo>
                  <a:lnTo>
                    <a:pt x="601954" y="1498841"/>
                  </a:lnTo>
                  <a:close/>
                </a:path>
                <a:path w="622934" h="1535429">
                  <a:moveTo>
                    <a:pt x="601954" y="1432547"/>
                  </a:moveTo>
                  <a:lnTo>
                    <a:pt x="599681" y="1430261"/>
                  </a:lnTo>
                  <a:lnTo>
                    <a:pt x="595109" y="1430261"/>
                  </a:lnTo>
                  <a:lnTo>
                    <a:pt x="592823" y="1432547"/>
                  </a:lnTo>
                  <a:lnTo>
                    <a:pt x="592823" y="1466075"/>
                  </a:lnTo>
                  <a:lnTo>
                    <a:pt x="595109" y="1468361"/>
                  </a:lnTo>
                  <a:lnTo>
                    <a:pt x="599681" y="1468361"/>
                  </a:lnTo>
                  <a:lnTo>
                    <a:pt x="601954" y="1466075"/>
                  </a:lnTo>
                  <a:lnTo>
                    <a:pt x="601954" y="1432547"/>
                  </a:lnTo>
                  <a:close/>
                </a:path>
                <a:path w="622934" h="1535429">
                  <a:moveTo>
                    <a:pt x="601954" y="1365491"/>
                  </a:moveTo>
                  <a:lnTo>
                    <a:pt x="599681" y="1363967"/>
                  </a:lnTo>
                  <a:lnTo>
                    <a:pt x="595109" y="1363967"/>
                  </a:lnTo>
                  <a:lnTo>
                    <a:pt x="592823" y="1365491"/>
                  </a:lnTo>
                  <a:lnTo>
                    <a:pt x="592823" y="1399781"/>
                  </a:lnTo>
                  <a:lnTo>
                    <a:pt x="595109" y="1402067"/>
                  </a:lnTo>
                  <a:lnTo>
                    <a:pt x="599681" y="1402067"/>
                  </a:lnTo>
                  <a:lnTo>
                    <a:pt x="601954" y="1399781"/>
                  </a:lnTo>
                  <a:lnTo>
                    <a:pt x="601954" y="1365491"/>
                  </a:lnTo>
                  <a:close/>
                </a:path>
                <a:path w="622934" h="1535429">
                  <a:moveTo>
                    <a:pt x="601954" y="1299197"/>
                  </a:moveTo>
                  <a:lnTo>
                    <a:pt x="599681" y="1296911"/>
                  </a:lnTo>
                  <a:lnTo>
                    <a:pt x="595109" y="1296911"/>
                  </a:lnTo>
                  <a:lnTo>
                    <a:pt x="592823" y="1299197"/>
                  </a:lnTo>
                  <a:lnTo>
                    <a:pt x="592823" y="1332725"/>
                  </a:lnTo>
                  <a:lnTo>
                    <a:pt x="595109" y="1335011"/>
                  </a:lnTo>
                  <a:lnTo>
                    <a:pt x="599681" y="1335011"/>
                  </a:lnTo>
                  <a:lnTo>
                    <a:pt x="601954" y="1332725"/>
                  </a:lnTo>
                  <a:lnTo>
                    <a:pt x="601954" y="1299197"/>
                  </a:lnTo>
                  <a:close/>
                </a:path>
                <a:path w="622934" h="1535429">
                  <a:moveTo>
                    <a:pt x="601954" y="1232141"/>
                  </a:moveTo>
                  <a:lnTo>
                    <a:pt x="599681" y="1230617"/>
                  </a:lnTo>
                  <a:lnTo>
                    <a:pt x="595109" y="1230617"/>
                  </a:lnTo>
                  <a:lnTo>
                    <a:pt x="592823" y="1232141"/>
                  </a:lnTo>
                  <a:lnTo>
                    <a:pt x="592823" y="1266431"/>
                  </a:lnTo>
                  <a:lnTo>
                    <a:pt x="595109" y="1268717"/>
                  </a:lnTo>
                  <a:lnTo>
                    <a:pt x="599681" y="1268717"/>
                  </a:lnTo>
                  <a:lnTo>
                    <a:pt x="601954" y="1266431"/>
                  </a:lnTo>
                  <a:lnTo>
                    <a:pt x="601954" y="1232141"/>
                  </a:lnTo>
                  <a:close/>
                </a:path>
                <a:path w="622934" h="1535429">
                  <a:moveTo>
                    <a:pt x="601954" y="1165847"/>
                  </a:moveTo>
                  <a:lnTo>
                    <a:pt x="599681" y="1163561"/>
                  </a:lnTo>
                  <a:lnTo>
                    <a:pt x="595109" y="1163561"/>
                  </a:lnTo>
                  <a:lnTo>
                    <a:pt x="592823" y="1165847"/>
                  </a:lnTo>
                  <a:lnTo>
                    <a:pt x="592823" y="1199375"/>
                  </a:lnTo>
                  <a:lnTo>
                    <a:pt x="595109" y="1201661"/>
                  </a:lnTo>
                  <a:lnTo>
                    <a:pt x="599681" y="1201661"/>
                  </a:lnTo>
                  <a:lnTo>
                    <a:pt x="601954" y="1199375"/>
                  </a:lnTo>
                  <a:lnTo>
                    <a:pt x="601954" y="1165847"/>
                  </a:lnTo>
                  <a:close/>
                </a:path>
                <a:path w="622934" h="1535429">
                  <a:moveTo>
                    <a:pt x="601954" y="1098791"/>
                  </a:moveTo>
                  <a:lnTo>
                    <a:pt x="599681" y="1097267"/>
                  </a:lnTo>
                  <a:lnTo>
                    <a:pt x="595109" y="1097267"/>
                  </a:lnTo>
                  <a:lnTo>
                    <a:pt x="592823" y="1098791"/>
                  </a:lnTo>
                  <a:lnTo>
                    <a:pt x="592823" y="1133081"/>
                  </a:lnTo>
                  <a:lnTo>
                    <a:pt x="595109" y="1135367"/>
                  </a:lnTo>
                  <a:lnTo>
                    <a:pt x="599681" y="1135367"/>
                  </a:lnTo>
                  <a:lnTo>
                    <a:pt x="601954" y="1133081"/>
                  </a:lnTo>
                  <a:lnTo>
                    <a:pt x="601954" y="1098791"/>
                  </a:lnTo>
                  <a:close/>
                </a:path>
                <a:path w="622934" h="1535429">
                  <a:moveTo>
                    <a:pt x="601954" y="1032497"/>
                  </a:moveTo>
                  <a:lnTo>
                    <a:pt x="599681" y="1030211"/>
                  </a:lnTo>
                  <a:lnTo>
                    <a:pt x="595109" y="1030211"/>
                  </a:lnTo>
                  <a:lnTo>
                    <a:pt x="592823" y="1032497"/>
                  </a:lnTo>
                  <a:lnTo>
                    <a:pt x="592823" y="1066025"/>
                  </a:lnTo>
                  <a:lnTo>
                    <a:pt x="595109" y="1068311"/>
                  </a:lnTo>
                  <a:lnTo>
                    <a:pt x="599681" y="1068311"/>
                  </a:lnTo>
                  <a:lnTo>
                    <a:pt x="601954" y="1066025"/>
                  </a:lnTo>
                  <a:lnTo>
                    <a:pt x="601954" y="1032497"/>
                  </a:lnTo>
                  <a:close/>
                </a:path>
                <a:path w="622934" h="1535429">
                  <a:moveTo>
                    <a:pt x="601954" y="965454"/>
                  </a:moveTo>
                  <a:lnTo>
                    <a:pt x="599681" y="963930"/>
                  </a:lnTo>
                  <a:lnTo>
                    <a:pt x="595109" y="963930"/>
                  </a:lnTo>
                  <a:lnTo>
                    <a:pt x="592823" y="965454"/>
                  </a:lnTo>
                  <a:lnTo>
                    <a:pt x="592823" y="999744"/>
                  </a:lnTo>
                  <a:lnTo>
                    <a:pt x="595109" y="1002030"/>
                  </a:lnTo>
                  <a:lnTo>
                    <a:pt x="599681" y="1002030"/>
                  </a:lnTo>
                  <a:lnTo>
                    <a:pt x="601954" y="999744"/>
                  </a:lnTo>
                  <a:lnTo>
                    <a:pt x="601954" y="965454"/>
                  </a:lnTo>
                  <a:close/>
                </a:path>
                <a:path w="622934" h="1535429">
                  <a:moveTo>
                    <a:pt x="601954" y="899160"/>
                  </a:moveTo>
                  <a:lnTo>
                    <a:pt x="599681" y="896874"/>
                  </a:lnTo>
                  <a:lnTo>
                    <a:pt x="595109" y="896874"/>
                  </a:lnTo>
                  <a:lnTo>
                    <a:pt x="592823" y="899160"/>
                  </a:lnTo>
                  <a:lnTo>
                    <a:pt x="592823" y="932688"/>
                  </a:lnTo>
                  <a:lnTo>
                    <a:pt x="595109" y="934974"/>
                  </a:lnTo>
                  <a:lnTo>
                    <a:pt x="599681" y="934974"/>
                  </a:lnTo>
                  <a:lnTo>
                    <a:pt x="601954" y="932688"/>
                  </a:lnTo>
                  <a:lnTo>
                    <a:pt x="601954" y="899160"/>
                  </a:lnTo>
                  <a:close/>
                </a:path>
                <a:path w="622934" h="1535429">
                  <a:moveTo>
                    <a:pt x="601954" y="832104"/>
                  </a:moveTo>
                  <a:lnTo>
                    <a:pt x="599681" y="830580"/>
                  </a:lnTo>
                  <a:lnTo>
                    <a:pt x="595109" y="830580"/>
                  </a:lnTo>
                  <a:lnTo>
                    <a:pt x="592823" y="832104"/>
                  </a:lnTo>
                  <a:lnTo>
                    <a:pt x="592823" y="866394"/>
                  </a:lnTo>
                  <a:lnTo>
                    <a:pt x="595109" y="868680"/>
                  </a:lnTo>
                  <a:lnTo>
                    <a:pt x="599681" y="868680"/>
                  </a:lnTo>
                  <a:lnTo>
                    <a:pt x="601954" y="866394"/>
                  </a:lnTo>
                  <a:lnTo>
                    <a:pt x="601954" y="832104"/>
                  </a:lnTo>
                  <a:close/>
                </a:path>
                <a:path w="622934" h="1535429">
                  <a:moveTo>
                    <a:pt x="601954" y="765810"/>
                  </a:moveTo>
                  <a:lnTo>
                    <a:pt x="599681" y="763524"/>
                  </a:lnTo>
                  <a:lnTo>
                    <a:pt x="595109" y="763524"/>
                  </a:lnTo>
                  <a:lnTo>
                    <a:pt x="592823" y="765810"/>
                  </a:lnTo>
                  <a:lnTo>
                    <a:pt x="592823" y="799338"/>
                  </a:lnTo>
                  <a:lnTo>
                    <a:pt x="595109" y="801624"/>
                  </a:lnTo>
                  <a:lnTo>
                    <a:pt x="599681" y="801624"/>
                  </a:lnTo>
                  <a:lnTo>
                    <a:pt x="601954" y="799338"/>
                  </a:lnTo>
                  <a:lnTo>
                    <a:pt x="601954" y="765810"/>
                  </a:lnTo>
                  <a:close/>
                </a:path>
                <a:path w="622934" h="1535429">
                  <a:moveTo>
                    <a:pt x="601954" y="698754"/>
                  </a:moveTo>
                  <a:lnTo>
                    <a:pt x="599681" y="697230"/>
                  </a:lnTo>
                  <a:lnTo>
                    <a:pt x="595109" y="697230"/>
                  </a:lnTo>
                  <a:lnTo>
                    <a:pt x="592823" y="698754"/>
                  </a:lnTo>
                  <a:lnTo>
                    <a:pt x="592823" y="733044"/>
                  </a:lnTo>
                  <a:lnTo>
                    <a:pt x="595109" y="735330"/>
                  </a:lnTo>
                  <a:lnTo>
                    <a:pt x="599681" y="735330"/>
                  </a:lnTo>
                  <a:lnTo>
                    <a:pt x="601954" y="733044"/>
                  </a:lnTo>
                  <a:lnTo>
                    <a:pt x="601954" y="698754"/>
                  </a:lnTo>
                  <a:close/>
                </a:path>
                <a:path w="622934" h="1535429">
                  <a:moveTo>
                    <a:pt x="601954" y="632460"/>
                  </a:moveTo>
                  <a:lnTo>
                    <a:pt x="599681" y="630174"/>
                  </a:lnTo>
                  <a:lnTo>
                    <a:pt x="595109" y="630174"/>
                  </a:lnTo>
                  <a:lnTo>
                    <a:pt x="592823" y="632460"/>
                  </a:lnTo>
                  <a:lnTo>
                    <a:pt x="592823" y="665988"/>
                  </a:lnTo>
                  <a:lnTo>
                    <a:pt x="595109" y="668274"/>
                  </a:lnTo>
                  <a:lnTo>
                    <a:pt x="599681" y="668274"/>
                  </a:lnTo>
                  <a:lnTo>
                    <a:pt x="601954" y="665988"/>
                  </a:lnTo>
                  <a:lnTo>
                    <a:pt x="601954" y="632460"/>
                  </a:lnTo>
                  <a:close/>
                </a:path>
                <a:path w="622934" h="1535429">
                  <a:moveTo>
                    <a:pt x="601954" y="565404"/>
                  </a:moveTo>
                  <a:lnTo>
                    <a:pt x="599681" y="563880"/>
                  </a:lnTo>
                  <a:lnTo>
                    <a:pt x="595109" y="563880"/>
                  </a:lnTo>
                  <a:lnTo>
                    <a:pt x="592823" y="565404"/>
                  </a:lnTo>
                  <a:lnTo>
                    <a:pt x="592823" y="599694"/>
                  </a:lnTo>
                  <a:lnTo>
                    <a:pt x="595109" y="601980"/>
                  </a:lnTo>
                  <a:lnTo>
                    <a:pt x="599681" y="601980"/>
                  </a:lnTo>
                  <a:lnTo>
                    <a:pt x="601954" y="599694"/>
                  </a:lnTo>
                  <a:lnTo>
                    <a:pt x="601954" y="565404"/>
                  </a:lnTo>
                  <a:close/>
                </a:path>
                <a:path w="622934" h="1535429">
                  <a:moveTo>
                    <a:pt x="610349" y="398526"/>
                  </a:moveTo>
                  <a:lnTo>
                    <a:pt x="589927" y="403555"/>
                  </a:lnTo>
                  <a:lnTo>
                    <a:pt x="578332" y="353568"/>
                  </a:lnTo>
                  <a:lnTo>
                    <a:pt x="542544" y="231648"/>
                  </a:lnTo>
                  <a:lnTo>
                    <a:pt x="509752" y="108204"/>
                  </a:lnTo>
                  <a:lnTo>
                    <a:pt x="509016" y="107442"/>
                  </a:lnTo>
                  <a:lnTo>
                    <a:pt x="509016" y="106680"/>
                  </a:lnTo>
                  <a:lnTo>
                    <a:pt x="437388" y="35052"/>
                  </a:lnTo>
                  <a:lnTo>
                    <a:pt x="436626" y="35052"/>
                  </a:lnTo>
                  <a:lnTo>
                    <a:pt x="316217" y="0"/>
                  </a:lnTo>
                  <a:lnTo>
                    <a:pt x="313169" y="0"/>
                  </a:lnTo>
                  <a:lnTo>
                    <a:pt x="192024" y="35052"/>
                  </a:lnTo>
                  <a:lnTo>
                    <a:pt x="191262" y="35052"/>
                  </a:lnTo>
                  <a:lnTo>
                    <a:pt x="189738" y="36576"/>
                  </a:lnTo>
                  <a:lnTo>
                    <a:pt x="86868" y="158496"/>
                  </a:lnTo>
                  <a:lnTo>
                    <a:pt x="86868" y="159258"/>
                  </a:lnTo>
                  <a:lnTo>
                    <a:pt x="86093" y="159258"/>
                  </a:lnTo>
                  <a:lnTo>
                    <a:pt x="86093" y="160020"/>
                  </a:lnTo>
                  <a:lnTo>
                    <a:pt x="762" y="450342"/>
                  </a:lnTo>
                  <a:lnTo>
                    <a:pt x="0" y="453390"/>
                  </a:lnTo>
                  <a:lnTo>
                    <a:pt x="1524" y="455676"/>
                  </a:lnTo>
                  <a:lnTo>
                    <a:pt x="6096" y="457200"/>
                  </a:lnTo>
                  <a:lnTo>
                    <a:pt x="9144" y="455676"/>
                  </a:lnTo>
                  <a:lnTo>
                    <a:pt x="9893" y="453390"/>
                  </a:lnTo>
                  <a:lnTo>
                    <a:pt x="94488" y="165658"/>
                  </a:lnTo>
                  <a:lnTo>
                    <a:pt x="94970" y="164020"/>
                  </a:lnTo>
                  <a:lnTo>
                    <a:pt x="95250" y="163690"/>
                  </a:lnTo>
                  <a:lnTo>
                    <a:pt x="194310" y="46266"/>
                  </a:lnTo>
                  <a:lnTo>
                    <a:pt x="196621" y="43535"/>
                  </a:lnTo>
                  <a:lnTo>
                    <a:pt x="197345" y="43319"/>
                  </a:lnTo>
                  <a:lnTo>
                    <a:pt x="313169" y="10020"/>
                  </a:lnTo>
                  <a:lnTo>
                    <a:pt x="314680" y="9588"/>
                  </a:lnTo>
                  <a:lnTo>
                    <a:pt x="316217" y="10033"/>
                  </a:lnTo>
                  <a:lnTo>
                    <a:pt x="431292" y="43535"/>
                  </a:lnTo>
                  <a:lnTo>
                    <a:pt x="432498" y="43891"/>
                  </a:lnTo>
                  <a:lnTo>
                    <a:pt x="433565" y="44945"/>
                  </a:lnTo>
                  <a:lnTo>
                    <a:pt x="500634" y="112014"/>
                  </a:lnTo>
                  <a:lnTo>
                    <a:pt x="501180" y="112560"/>
                  </a:lnTo>
                  <a:lnTo>
                    <a:pt x="501396" y="113360"/>
                  </a:lnTo>
                  <a:lnTo>
                    <a:pt x="533387" y="233934"/>
                  </a:lnTo>
                  <a:lnTo>
                    <a:pt x="569201" y="355854"/>
                  </a:lnTo>
                  <a:lnTo>
                    <a:pt x="580783" y="405803"/>
                  </a:lnTo>
                  <a:lnTo>
                    <a:pt x="560806" y="410718"/>
                  </a:lnTo>
                  <a:lnTo>
                    <a:pt x="593585" y="449643"/>
                  </a:lnTo>
                  <a:lnTo>
                    <a:pt x="597382" y="454152"/>
                  </a:lnTo>
                  <a:lnTo>
                    <a:pt x="610349" y="398526"/>
                  </a:lnTo>
                  <a:close/>
                </a:path>
                <a:path w="622934" h="1535429">
                  <a:moveTo>
                    <a:pt x="622528" y="527304"/>
                  </a:moveTo>
                  <a:lnTo>
                    <a:pt x="597382" y="476250"/>
                  </a:lnTo>
                  <a:lnTo>
                    <a:pt x="572249" y="527304"/>
                  </a:lnTo>
                  <a:lnTo>
                    <a:pt x="592823" y="527304"/>
                  </a:lnTo>
                  <a:lnTo>
                    <a:pt x="592823" y="532638"/>
                  </a:lnTo>
                  <a:lnTo>
                    <a:pt x="595109" y="534924"/>
                  </a:lnTo>
                  <a:lnTo>
                    <a:pt x="599681" y="534924"/>
                  </a:lnTo>
                  <a:lnTo>
                    <a:pt x="601954" y="532638"/>
                  </a:lnTo>
                  <a:lnTo>
                    <a:pt x="601954" y="527304"/>
                  </a:lnTo>
                  <a:lnTo>
                    <a:pt x="622528" y="527304"/>
                  </a:lnTo>
                  <a:close/>
                </a:path>
              </a:pathLst>
            </a:custGeom>
            <a:solidFill>
              <a:srgbClr val="010101"/>
            </a:solidFill>
          </p:spPr>
          <p:txBody>
            <a:bodyPr wrap="square" lIns="0" tIns="0" rIns="0" bIns="0" rtlCol="0"/>
            <a:lstStyle/>
            <a:p>
              <a:endParaRPr/>
            </a:p>
          </p:txBody>
        </p:sp>
      </p:grpSp>
      <p:sp>
        <p:nvSpPr>
          <p:cNvPr id="30" name="object 30"/>
          <p:cNvSpPr txBox="1"/>
          <p:nvPr/>
        </p:nvSpPr>
        <p:spPr>
          <a:xfrm>
            <a:off x="8537865" y="3939297"/>
            <a:ext cx="106340" cy="197540"/>
          </a:xfrm>
          <a:prstGeom prst="rect">
            <a:avLst/>
          </a:prstGeom>
        </p:spPr>
        <p:txBody>
          <a:bodyPr vert="horz" wrap="square" lIns="0" tIns="12750" rIns="0" bIns="0" rtlCol="0">
            <a:spAutoFit/>
          </a:bodyPr>
          <a:lstStyle/>
          <a:p>
            <a:pPr>
              <a:spcBef>
                <a:spcPts val="100"/>
              </a:spcBef>
            </a:pPr>
            <a:r>
              <a:rPr sz="1200" b="1" dirty="0">
                <a:latin typeface="Comic Sans MS"/>
                <a:cs typeface="Comic Sans MS"/>
              </a:rPr>
              <a:t>2</a:t>
            </a:r>
            <a:endParaRPr sz="1200">
              <a:latin typeface="Comic Sans MS"/>
              <a:cs typeface="Comic Sans MS"/>
            </a:endParaRPr>
          </a:p>
        </p:txBody>
      </p:sp>
      <p:sp>
        <p:nvSpPr>
          <p:cNvPr id="31" name="object 31"/>
          <p:cNvSpPr/>
          <p:nvPr/>
        </p:nvSpPr>
        <p:spPr>
          <a:xfrm>
            <a:off x="3330426" y="5418634"/>
            <a:ext cx="0" cy="146866"/>
          </a:xfrm>
          <a:custGeom>
            <a:avLst/>
            <a:gdLst/>
            <a:ahLst/>
            <a:cxnLst/>
            <a:rect l="l" t="t" r="r" b="b"/>
            <a:pathLst>
              <a:path h="146050">
                <a:moveTo>
                  <a:pt x="0" y="0"/>
                </a:moveTo>
                <a:lnTo>
                  <a:pt x="0" y="145545"/>
                </a:lnTo>
              </a:path>
            </a:pathLst>
          </a:custGeom>
          <a:ln w="18176">
            <a:solidFill>
              <a:srgbClr val="000000"/>
            </a:solidFill>
          </a:ln>
        </p:spPr>
        <p:txBody>
          <a:bodyPr wrap="square" lIns="0" tIns="0" rIns="0" bIns="0" rtlCol="0"/>
          <a:lstStyle/>
          <a:p>
            <a:endParaRPr/>
          </a:p>
        </p:txBody>
      </p:sp>
      <p:sp>
        <p:nvSpPr>
          <p:cNvPr id="32" name="object 32"/>
          <p:cNvSpPr/>
          <p:nvPr/>
        </p:nvSpPr>
        <p:spPr>
          <a:xfrm>
            <a:off x="5792425" y="5418634"/>
            <a:ext cx="0" cy="146866"/>
          </a:xfrm>
          <a:custGeom>
            <a:avLst/>
            <a:gdLst/>
            <a:ahLst/>
            <a:cxnLst/>
            <a:rect l="l" t="t" r="r" b="b"/>
            <a:pathLst>
              <a:path h="146050">
                <a:moveTo>
                  <a:pt x="0" y="0"/>
                </a:moveTo>
                <a:lnTo>
                  <a:pt x="0" y="145545"/>
                </a:lnTo>
              </a:path>
            </a:pathLst>
          </a:custGeom>
          <a:ln w="18176">
            <a:solidFill>
              <a:srgbClr val="000000"/>
            </a:solidFill>
          </a:ln>
        </p:spPr>
        <p:txBody>
          <a:bodyPr wrap="square" lIns="0" tIns="0" rIns="0" bIns="0" rtlCol="0"/>
          <a:lstStyle/>
          <a:p>
            <a:endParaRPr/>
          </a:p>
        </p:txBody>
      </p:sp>
      <p:grpSp>
        <p:nvGrpSpPr>
          <p:cNvPr id="33" name="object 33"/>
          <p:cNvGrpSpPr/>
          <p:nvPr/>
        </p:nvGrpSpPr>
        <p:grpSpPr>
          <a:xfrm>
            <a:off x="3187577" y="2483159"/>
            <a:ext cx="2759756" cy="2809609"/>
            <a:chOff x="3178723" y="2469364"/>
            <a:chExt cx="2752090" cy="2794000"/>
          </a:xfrm>
        </p:grpSpPr>
        <p:sp>
          <p:nvSpPr>
            <p:cNvPr id="34" name="object 34"/>
            <p:cNvSpPr/>
            <p:nvPr/>
          </p:nvSpPr>
          <p:spPr>
            <a:xfrm>
              <a:off x="3321175" y="2762721"/>
              <a:ext cx="2460625" cy="2491105"/>
            </a:xfrm>
            <a:custGeom>
              <a:avLst/>
              <a:gdLst/>
              <a:ahLst/>
              <a:cxnLst/>
              <a:rect l="l" t="t" r="r" b="b"/>
              <a:pathLst>
                <a:path w="2460625" h="2491104">
                  <a:moveTo>
                    <a:pt x="2460487" y="2490946"/>
                  </a:moveTo>
                  <a:lnTo>
                    <a:pt x="0" y="2490946"/>
                  </a:lnTo>
                  <a:lnTo>
                    <a:pt x="0" y="0"/>
                  </a:lnTo>
                  <a:lnTo>
                    <a:pt x="2460487" y="0"/>
                  </a:lnTo>
                  <a:lnTo>
                    <a:pt x="2460487" y="2490946"/>
                  </a:lnTo>
                  <a:close/>
                </a:path>
              </a:pathLst>
            </a:custGeom>
            <a:solidFill>
              <a:srgbClr val="FFFFFF"/>
            </a:solidFill>
          </p:spPr>
          <p:txBody>
            <a:bodyPr wrap="square" lIns="0" tIns="0" rIns="0" bIns="0" rtlCol="0"/>
            <a:lstStyle/>
            <a:p>
              <a:endParaRPr/>
            </a:p>
          </p:txBody>
        </p:sp>
        <p:sp>
          <p:nvSpPr>
            <p:cNvPr id="35" name="object 35"/>
            <p:cNvSpPr/>
            <p:nvPr/>
          </p:nvSpPr>
          <p:spPr>
            <a:xfrm>
              <a:off x="3321175" y="2762721"/>
              <a:ext cx="2460625" cy="2491105"/>
            </a:xfrm>
            <a:custGeom>
              <a:avLst/>
              <a:gdLst/>
              <a:ahLst/>
              <a:cxnLst/>
              <a:rect l="l" t="t" r="r" b="b"/>
              <a:pathLst>
                <a:path w="2460625" h="2491104">
                  <a:moveTo>
                    <a:pt x="2460487" y="0"/>
                  </a:moveTo>
                  <a:lnTo>
                    <a:pt x="0" y="0"/>
                  </a:lnTo>
                  <a:lnTo>
                    <a:pt x="0" y="2490946"/>
                  </a:lnTo>
                  <a:lnTo>
                    <a:pt x="2460487" y="2490946"/>
                  </a:lnTo>
                  <a:lnTo>
                    <a:pt x="2460487" y="0"/>
                  </a:lnTo>
                  <a:close/>
                </a:path>
              </a:pathLst>
            </a:custGeom>
            <a:ln w="18198">
              <a:solidFill>
                <a:srgbClr val="000000"/>
              </a:solidFill>
            </a:ln>
          </p:spPr>
          <p:txBody>
            <a:bodyPr wrap="square" lIns="0" tIns="0" rIns="0" bIns="0" rtlCol="0"/>
            <a:lstStyle/>
            <a:p>
              <a:endParaRPr/>
            </a:p>
          </p:txBody>
        </p:sp>
        <p:sp>
          <p:nvSpPr>
            <p:cNvPr id="36" name="object 36"/>
            <p:cNvSpPr/>
            <p:nvPr/>
          </p:nvSpPr>
          <p:spPr>
            <a:xfrm>
              <a:off x="3321175" y="3629130"/>
              <a:ext cx="2455545" cy="18415"/>
            </a:xfrm>
            <a:custGeom>
              <a:avLst/>
              <a:gdLst/>
              <a:ahLst/>
              <a:cxnLst/>
              <a:rect l="l" t="t" r="r" b="b"/>
              <a:pathLst>
                <a:path w="2455545" h="18414">
                  <a:moveTo>
                    <a:pt x="0" y="0"/>
                  </a:moveTo>
                  <a:lnTo>
                    <a:pt x="2455159" y="0"/>
                  </a:lnTo>
                  <a:lnTo>
                    <a:pt x="2455159" y="18221"/>
                  </a:lnTo>
                  <a:lnTo>
                    <a:pt x="0" y="18221"/>
                  </a:lnTo>
                  <a:lnTo>
                    <a:pt x="0" y="0"/>
                  </a:lnTo>
                  <a:close/>
                </a:path>
              </a:pathLst>
            </a:custGeom>
            <a:solidFill>
              <a:srgbClr val="000000"/>
            </a:solidFill>
          </p:spPr>
          <p:txBody>
            <a:bodyPr wrap="square" lIns="0" tIns="0" rIns="0" bIns="0" rtlCol="0"/>
            <a:lstStyle/>
            <a:p>
              <a:endParaRPr/>
            </a:p>
          </p:txBody>
        </p:sp>
        <p:sp>
          <p:nvSpPr>
            <p:cNvPr id="37" name="object 37"/>
            <p:cNvSpPr/>
            <p:nvPr/>
          </p:nvSpPr>
          <p:spPr>
            <a:xfrm>
              <a:off x="5767226" y="2608072"/>
              <a:ext cx="162974" cy="169070"/>
            </a:xfrm>
            <a:prstGeom prst="rect">
              <a:avLst/>
            </a:prstGeom>
            <a:blipFill>
              <a:blip r:embed="rId6" cstate="print"/>
              <a:stretch>
                <a:fillRect/>
              </a:stretch>
            </a:blipFill>
          </p:spPr>
          <p:txBody>
            <a:bodyPr wrap="square" lIns="0" tIns="0" rIns="0" bIns="0" rtlCol="0"/>
            <a:lstStyle/>
            <a:p>
              <a:endParaRPr/>
            </a:p>
          </p:txBody>
        </p:sp>
        <p:sp>
          <p:nvSpPr>
            <p:cNvPr id="38" name="object 38"/>
            <p:cNvSpPr/>
            <p:nvPr/>
          </p:nvSpPr>
          <p:spPr>
            <a:xfrm>
              <a:off x="3178723" y="2608073"/>
              <a:ext cx="156884" cy="169069"/>
            </a:xfrm>
            <a:prstGeom prst="rect">
              <a:avLst/>
            </a:prstGeom>
            <a:blipFill>
              <a:blip r:embed="rId7" cstate="print"/>
              <a:stretch>
                <a:fillRect/>
              </a:stretch>
            </a:blipFill>
          </p:spPr>
          <p:txBody>
            <a:bodyPr wrap="square" lIns="0" tIns="0" rIns="0" bIns="0" rtlCol="0"/>
            <a:lstStyle/>
            <a:p>
              <a:endParaRPr/>
            </a:p>
          </p:txBody>
        </p:sp>
        <p:sp>
          <p:nvSpPr>
            <p:cNvPr id="39" name="object 39"/>
            <p:cNvSpPr/>
            <p:nvPr/>
          </p:nvSpPr>
          <p:spPr>
            <a:xfrm>
              <a:off x="4352894" y="3609306"/>
              <a:ext cx="304800" cy="299085"/>
            </a:xfrm>
            <a:custGeom>
              <a:avLst/>
              <a:gdLst/>
              <a:ahLst/>
              <a:cxnLst/>
              <a:rect l="l" t="t" r="r" b="b"/>
              <a:pathLst>
                <a:path w="304800" h="299085">
                  <a:moveTo>
                    <a:pt x="304797" y="149350"/>
                  </a:moveTo>
                  <a:lnTo>
                    <a:pt x="297067" y="102216"/>
                  </a:lnTo>
                  <a:lnTo>
                    <a:pt x="275512" y="61227"/>
                  </a:lnTo>
                  <a:lnTo>
                    <a:pt x="242582" y="28870"/>
                  </a:lnTo>
                  <a:lnTo>
                    <a:pt x="200727" y="7632"/>
                  </a:lnTo>
                  <a:lnTo>
                    <a:pt x="152398" y="0"/>
                  </a:lnTo>
                  <a:lnTo>
                    <a:pt x="104362" y="7632"/>
                  </a:lnTo>
                  <a:lnTo>
                    <a:pt x="62544" y="28870"/>
                  </a:lnTo>
                  <a:lnTo>
                    <a:pt x="29504" y="61227"/>
                  </a:lnTo>
                  <a:lnTo>
                    <a:pt x="7802" y="102216"/>
                  </a:lnTo>
                  <a:lnTo>
                    <a:pt x="0" y="149350"/>
                  </a:lnTo>
                  <a:lnTo>
                    <a:pt x="7802" y="196484"/>
                  </a:lnTo>
                  <a:lnTo>
                    <a:pt x="29504" y="237473"/>
                  </a:lnTo>
                  <a:lnTo>
                    <a:pt x="62544" y="269830"/>
                  </a:lnTo>
                  <a:lnTo>
                    <a:pt x="104362" y="291069"/>
                  </a:lnTo>
                  <a:lnTo>
                    <a:pt x="152398" y="298701"/>
                  </a:lnTo>
                  <a:lnTo>
                    <a:pt x="200727" y="291069"/>
                  </a:lnTo>
                  <a:lnTo>
                    <a:pt x="242582" y="269830"/>
                  </a:lnTo>
                  <a:lnTo>
                    <a:pt x="275512" y="237473"/>
                  </a:lnTo>
                  <a:lnTo>
                    <a:pt x="297067" y="196484"/>
                  </a:lnTo>
                  <a:lnTo>
                    <a:pt x="304797" y="149350"/>
                  </a:lnTo>
                  <a:close/>
                </a:path>
              </a:pathLst>
            </a:custGeom>
            <a:solidFill>
              <a:srgbClr val="FFFF01"/>
            </a:solidFill>
          </p:spPr>
          <p:txBody>
            <a:bodyPr wrap="square" lIns="0" tIns="0" rIns="0" bIns="0" rtlCol="0"/>
            <a:lstStyle/>
            <a:p>
              <a:endParaRPr/>
            </a:p>
          </p:txBody>
        </p:sp>
        <p:sp>
          <p:nvSpPr>
            <p:cNvPr id="40" name="object 40"/>
            <p:cNvSpPr/>
            <p:nvPr/>
          </p:nvSpPr>
          <p:spPr>
            <a:xfrm>
              <a:off x="4352894" y="3609306"/>
              <a:ext cx="304800" cy="299085"/>
            </a:xfrm>
            <a:custGeom>
              <a:avLst/>
              <a:gdLst/>
              <a:ahLst/>
              <a:cxnLst/>
              <a:rect l="l" t="t" r="r" b="b"/>
              <a:pathLst>
                <a:path w="304800" h="299085">
                  <a:moveTo>
                    <a:pt x="152398" y="0"/>
                  </a:moveTo>
                  <a:lnTo>
                    <a:pt x="104362" y="7632"/>
                  </a:lnTo>
                  <a:lnTo>
                    <a:pt x="62544" y="28870"/>
                  </a:lnTo>
                  <a:lnTo>
                    <a:pt x="29504" y="61227"/>
                  </a:lnTo>
                  <a:lnTo>
                    <a:pt x="7802" y="102216"/>
                  </a:lnTo>
                  <a:lnTo>
                    <a:pt x="0" y="149350"/>
                  </a:lnTo>
                  <a:lnTo>
                    <a:pt x="7802" y="196484"/>
                  </a:lnTo>
                  <a:lnTo>
                    <a:pt x="29504" y="237473"/>
                  </a:lnTo>
                  <a:lnTo>
                    <a:pt x="62544" y="269830"/>
                  </a:lnTo>
                  <a:lnTo>
                    <a:pt x="104362" y="291069"/>
                  </a:lnTo>
                  <a:lnTo>
                    <a:pt x="152398" y="298701"/>
                  </a:lnTo>
                  <a:lnTo>
                    <a:pt x="200727" y="291069"/>
                  </a:lnTo>
                  <a:lnTo>
                    <a:pt x="242582" y="269830"/>
                  </a:lnTo>
                  <a:lnTo>
                    <a:pt x="275512" y="237473"/>
                  </a:lnTo>
                  <a:lnTo>
                    <a:pt x="297067" y="196484"/>
                  </a:lnTo>
                  <a:lnTo>
                    <a:pt x="304797" y="149350"/>
                  </a:lnTo>
                  <a:lnTo>
                    <a:pt x="297067" y="102216"/>
                  </a:lnTo>
                  <a:lnTo>
                    <a:pt x="275512" y="61227"/>
                  </a:lnTo>
                  <a:lnTo>
                    <a:pt x="242582" y="28870"/>
                  </a:lnTo>
                  <a:lnTo>
                    <a:pt x="200727" y="7632"/>
                  </a:lnTo>
                  <a:lnTo>
                    <a:pt x="152398" y="0"/>
                  </a:lnTo>
                  <a:close/>
                </a:path>
              </a:pathLst>
            </a:custGeom>
            <a:ln w="9524">
              <a:solidFill>
                <a:srgbClr val="010101"/>
              </a:solidFill>
            </a:ln>
          </p:spPr>
          <p:txBody>
            <a:bodyPr wrap="square" lIns="0" tIns="0" rIns="0" bIns="0" rtlCol="0"/>
            <a:lstStyle/>
            <a:p>
              <a:endParaRPr/>
            </a:p>
          </p:txBody>
        </p:sp>
        <p:sp>
          <p:nvSpPr>
            <p:cNvPr id="41" name="object 41"/>
            <p:cNvSpPr/>
            <p:nvPr/>
          </p:nvSpPr>
          <p:spPr>
            <a:xfrm>
              <a:off x="5117936" y="2820643"/>
              <a:ext cx="304800" cy="299085"/>
            </a:xfrm>
            <a:custGeom>
              <a:avLst/>
              <a:gdLst/>
              <a:ahLst/>
              <a:cxnLst/>
              <a:rect l="l" t="t" r="r" b="b"/>
              <a:pathLst>
                <a:path w="304800" h="299085">
                  <a:moveTo>
                    <a:pt x="304797" y="149350"/>
                  </a:moveTo>
                  <a:lnTo>
                    <a:pt x="297067" y="102216"/>
                  </a:lnTo>
                  <a:lnTo>
                    <a:pt x="275512" y="61227"/>
                  </a:lnTo>
                  <a:lnTo>
                    <a:pt x="242582" y="28870"/>
                  </a:lnTo>
                  <a:lnTo>
                    <a:pt x="200727" y="7632"/>
                  </a:lnTo>
                  <a:lnTo>
                    <a:pt x="152398" y="0"/>
                  </a:lnTo>
                  <a:lnTo>
                    <a:pt x="104362" y="7632"/>
                  </a:lnTo>
                  <a:lnTo>
                    <a:pt x="62544" y="28870"/>
                  </a:lnTo>
                  <a:lnTo>
                    <a:pt x="29504" y="61227"/>
                  </a:lnTo>
                  <a:lnTo>
                    <a:pt x="7802" y="102216"/>
                  </a:lnTo>
                  <a:lnTo>
                    <a:pt x="0" y="149350"/>
                  </a:lnTo>
                  <a:lnTo>
                    <a:pt x="7802" y="196484"/>
                  </a:lnTo>
                  <a:lnTo>
                    <a:pt x="29504" y="237473"/>
                  </a:lnTo>
                  <a:lnTo>
                    <a:pt x="62544" y="269830"/>
                  </a:lnTo>
                  <a:lnTo>
                    <a:pt x="104362" y="291069"/>
                  </a:lnTo>
                  <a:lnTo>
                    <a:pt x="152398" y="298701"/>
                  </a:lnTo>
                  <a:lnTo>
                    <a:pt x="200727" y="291069"/>
                  </a:lnTo>
                  <a:lnTo>
                    <a:pt x="242582" y="269830"/>
                  </a:lnTo>
                  <a:lnTo>
                    <a:pt x="275512" y="237473"/>
                  </a:lnTo>
                  <a:lnTo>
                    <a:pt x="297067" y="196484"/>
                  </a:lnTo>
                  <a:lnTo>
                    <a:pt x="304797" y="149350"/>
                  </a:lnTo>
                  <a:close/>
                </a:path>
              </a:pathLst>
            </a:custGeom>
            <a:solidFill>
              <a:srgbClr val="EAEAEA"/>
            </a:solidFill>
          </p:spPr>
          <p:txBody>
            <a:bodyPr wrap="square" lIns="0" tIns="0" rIns="0" bIns="0" rtlCol="0"/>
            <a:lstStyle/>
            <a:p>
              <a:endParaRPr/>
            </a:p>
          </p:txBody>
        </p:sp>
        <p:sp>
          <p:nvSpPr>
            <p:cNvPr id="42" name="object 42"/>
            <p:cNvSpPr/>
            <p:nvPr/>
          </p:nvSpPr>
          <p:spPr>
            <a:xfrm>
              <a:off x="5117936" y="2820643"/>
              <a:ext cx="304800" cy="299085"/>
            </a:xfrm>
            <a:custGeom>
              <a:avLst/>
              <a:gdLst/>
              <a:ahLst/>
              <a:cxnLst/>
              <a:rect l="l" t="t" r="r" b="b"/>
              <a:pathLst>
                <a:path w="304800" h="299085">
                  <a:moveTo>
                    <a:pt x="152398" y="0"/>
                  </a:moveTo>
                  <a:lnTo>
                    <a:pt x="104362" y="7632"/>
                  </a:lnTo>
                  <a:lnTo>
                    <a:pt x="62544" y="28870"/>
                  </a:lnTo>
                  <a:lnTo>
                    <a:pt x="29504" y="61227"/>
                  </a:lnTo>
                  <a:lnTo>
                    <a:pt x="7802" y="102216"/>
                  </a:lnTo>
                  <a:lnTo>
                    <a:pt x="0" y="149350"/>
                  </a:lnTo>
                  <a:lnTo>
                    <a:pt x="7802" y="196484"/>
                  </a:lnTo>
                  <a:lnTo>
                    <a:pt x="29504" y="237473"/>
                  </a:lnTo>
                  <a:lnTo>
                    <a:pt x="62544" y="269830"/>
                  </a:lnTo>
                  <a:lnTo>
                    <a:pt x="104362" y="291069"/>
                  </a:lnTo>
                  <a:lnTo>
                    <a:pt x="152398" y="298701"/>
                  </a:lnTo>
                  <a:lnTo>
                    <a:pt x="200727" y="291069"/>
                  </a:lnTo>
                  <a:lnTo>
                    <a:pt x="242582" y="269830"/>
                  </a:lnTo>
                  <a:lnTo>
                    <a:pt x="275512" y="237473"/>
                  </a:lnTo>
                  <a:lnTo>
                    <a:pt x="297067" y="196484"/>
                  </a:lnTo>
                  <a:lnTo>
                    <a:pt x="304797" y="149350"/>
                  </a:lnTo>
                  <a:lnTo>
                    <a:pt x="297067" y="102216"/>
                  </a:lnTo>
                  <a:lnTo>
                    <a:pt x="275512" y="61227"/>
                  </a:lnTo>
                  <a:lnTo>
                    <a:pt x="242582" y="28870"/>
                  </a:lnTo>
                  <a:lnTo>
                    <a:pt x="200727" y="7632"/>
                  </a:lnTo>
                  <a:lnTo>
                    <a:pt x="152398" y="0"/>
                  </a:lnTo>
                  <a:close/>
                </a:path>
              </a:pathLst>
            </a:custGeom>
            <a:ln w="9524">
              <a:solidFill>
                <a:srgbClr val="010101"/>
              </a:solidFill>
            </a:ln>
          </p:spPr>
          <p:txBody>
            <a:bodyPr wrap="square" lIns="0" tIns="0" rIns="0" bIns="0" rtlCol="0"/>
            <a:lstStyle/>
            <a:p>
              <a:endParaRPr/>
            </a:p>
          </p:txBody>
        </p:sp>
        <p:sp>
          <p:nvSpPr>
            <p:cNvPr id="43" name="object 43"/>
            <p:cNvSpPr/>
            <p:nvPr/>
          </p:nvSpPr>
          <p:spPr>
            <a:xfrm>
              <a:off x="4501477" y="2469375"/>
              <a:ext cx="695325" cy="1104265"/>
            </a:xfrm>
            <a:custGeom>
              <a:avLst/>
              <a:gdLst/>
              <a:ahLst/>
              <a:cxnLst/>
              <a:rect l="l" t="t" r="r" b="b"/>
              <a:pathLst>
                <a:path w="695325" h="1104264">
                  <a:moveTo>
                    <a:pt x="21336" y="1072121"/>
                  </a:moveTo>
                  <a:lnTo>
                    <a:pt x="20574" y="1069073"/>
                  </a:lnTo>
                  <a:lnTo>
                    <a:pt x="18288" y="1068311"/>
                  </a:lnTo>
                  <a:lnTo>
                    <a:pt x="16002" y="1066787"/>
                  </a:lnTo>
                  <a:lnTo>
                    <a:pt x="12954" y="1068311"/>
                  </a:lnTo>
                  <a:lnTo>
                    <a:pt x="12192" y="1070597"/>
                  </a:lnTo>
                  <a:lnTo>
                    <a:pt x="762" y="1097267"/>
                  </a:lnTo>
                  <a:lnTo>
                    <a:pt x="0" y="1099553"/>
                  </a:lnTo>
                  <a:lnTo>
                    <a:pt x="1524" y="1102601"/>
                  </a:lnTo>
                  <a:lnTo>
                    <a:pt x="6096" y="1104125"/>
                  </a:lnTo>
                  <a:lnTo>
                    <a:pt x="9144" y="1103363"/>
                  </a:lnTo>
                  <a:lnTo>
                    <a:pt x="9906" y="1101077"/>
                  </a:lnTo>
                  <a:lnTo>
                    <a:pt x="20574" y="1074407"/>
                  </a:lnTo>
                  <a:lnTo>
                    <a:pt x="21336" y="1072121"/>
                  </a:lnTo>
                  <a:close/>
                </a:path>
                <a:path w="695325" h="1104264">
                  <a:moveTo>
                    <a:pt x="46482" y="1010399"/>
                  </a:moveTo>
                  <a:lnTo>
                    <a:pt x="45720" y="1007351"/>
                  </a:lnTo>
                  <a:lnTo>
                    <a:pt x="43434" y="1006589"/>
                  </a:lnTo>
                  <a:lnTo>
                    <a:pt x="41148" y="1005065"/>
                  </a:lnTo>
                  <a:lnTo>
                    <a:pt x="38100" y="1006589"/>
                  </a:lnTo>
                  <a:lnTo>
                    <a:pt x="37338" y="1008875"/>
                  </a:lnTo>
                  <a:lnTo>
                    <a:pt x="25908" y="1035545"/>
                  </a:lnTo>
                  <a:lnTo>
                    <a:pt x="25146" y="1037831"/>
                  </a:lnTo>
                  <a:lnTo>
                    <a:pt x="26670" y="1040879"/>
                  </a:lnTo>
                  <a:lnTo>
                    <a:pt x="31242" y="1042403"/>
                  </a:lnTo>
                  <a:lnTo>
                    <a:pt x="34290" y="1041641"/>
                  </a:lnTo>
                  <a:lnTo>
                    <a:pt x="35052" y="1039355"/>
                  </a:lnTo>
                  <a:lnTo>
                    <a:pt x="45720" y="1012685"/>
                  </a:lnTo>
                  <a:lnTo>
                    <a:pt x="46482" y="1010399"/>
                  </a:lnTo>
                  <a:close/>
                </a:path>
                <a:path w="695325" h="1104264">
                  <a:moveTo>
                    <a:pt x="72390" y="948677"/>
                  </a:moveTo>
                  <a:lnTo>
                    <a:pt x="70866" y="945629"/>
                  </a:lnTo>
                  <a:lnTo>
                    <a:pt x="68580" y="944867"/>
                  </a:lnTo>
                  <a:lnTo>
                    <a:pt x="66294" y="943343"/>
                  </a:lnTo>
                  <a:lnTo>
                    <a:pt x="63246" y="944867"/>
                  </a:lnTo>
                  <a:lnTo>
                    <a:pt x="62484" y="947153"/>
                  </a:lnTo>
                  <a:lnTo>
                    <a:pt x="51054" y="973823"/>
                  </a:lnTo>
                  <a:lnTo>
                    <a:pt x="50292" y="976109"/>
                  </a:lnTo>
                  <a:lnTo>
                    <a:pt x="51816" y="979157"/>
                  </a:lnTo>
                  <a:lnTo>
                    <a:pt x="56388" y="980681"/>
                  </a:lnTo>
                  <a:lnTo>
                    <a:pt x="59436" y="979919"/>
                  </a:lnTo>
                  <a:lnTo>
                    <a:pt x="60198" y="977633"/>
                  </a:lnTo>
                  <a:lnTo>
                    <a:pt x="70866" y="950963"/>
                  </a:lnTo>
                  <a:lnTo>
                    <a:pt x="72390" y="948677"/>
                  </a:lnTo>
                  <a:close/>
                </a:path>
                <a:path w="695325" h="1104264">
                  <a:moveTo>
                    <a:pt x="97536" y="886955"/>
                  </a:moveTo>
                  <a:lnTo>
                    <a:pt x="96012" y="883907"/>
                  </a:lnTo>
                  <a:lnTo>
                    <a:pt x="93726" y="883145"/>
                  </a:lnTo>
                  <a:lnTo>
                    <a:pt x="91440" y="881621"/>
                  </a:lnTo>
                  <a:lnTo>
                    <a:pt x="88392" y="883145"/>
                  </a:lnTo>
                  <a:lnTo>
                    <a:pt x="87630" y="885431"/>
                  </a:lnTo>
                  <a:lnTo>
                    <a:pt x="76962" y="912101"/>
                  </a:lnTo>
                  <a:lnTo>
                    <a:pt x="75438" y="914387"/>
                  </a:lnTo>
                  <a:lnTo>
                    <a:pt x="76962" y="917435"/>
                  </a:lnTo>
                  <a:lnTo>
                    <a:pt x="81534" y="918959"/>
                  </a:lnTo>
                  <a:lnTo>
                    <a:pt x="84582" y="918197"/>
                  </a:lnTo>
                  <a:lnTo>
                    <a:pt x="85344" y="915911"/>
                  </a:lnTo>
                  <a:lnTo>
                    <a:pt x="96012" y="889241"/>
                  </a:lnTo>
                  <a:lnTo>
                    <a:pt x="97536" y="886955"/>
                  </a:lnTo>
                  <a:close/>
                </a:path>
                <a:path w="695325" h="1104264">
                  <a:moveTo>
                    <a:pt x="122682" y="825233"/>
                  </a:moveTo>
                  <a:lnTo>
                    <a:pt x="121158" y="822185"/>
                  </a:lnTo>
                  <a:lnTo>
                    <a:pt x="118872" y="821423"/>
                  </a:lnTo>
                  <a:lnTo>
                    <a:pt x="116586" y="819899"/>
                  </a:lnTo>
                  <a:lnTo>
                    <a:pt x="113538" y="821423"/>
                  </a:lnTo>
                  <a:lnTo>
                    <a:pt x="112776" y="823709"/>
                  </a:lnTo>
                  <a:lnTo>
                    <a:pt x="102108" y="850379"/>
                  </a:lnTo>
                  <a:lnTo>
                    <a:pt x="100584" y="852665"/>
                  </a:lnTo>
                  <a:lnTo>
                    <a:pt x="102108" y="855713"/>
                  </a:lnTo>
                  <a:lnTo>
                    <a:pt x="106680" y="857237"/>
                  </a:lnTo>
                  <a:lnTo>
                    <a:pt x="109728" y="856475"/>
                  </a:lnTo>
                  <a:lnTo>
                    <a:pt x="110490" y="854189"/>
                  </a:lnTo>
                  <a:lnTo>
                    <a:pt x="121158" y="827519"/>
                  </a:lnTo>
                  <a:lnTo>
                    <a:pt x="122682" y="825233"/>
                  </a:lnTo>
                  <a:close/>
                </a:path>
                <a:path w="695325" h="1104264">
                  <a:moveTo>
                    <a:pt x="147828" y="763511"/>
                  </a:moveTo>
                  <a:lnTo>
                    <a:pt x="146304" y="760463"/>
                  </a:lnTo>
                  <a:lnTo>
                    <a:pt x="144018" y="759701"/>
                  </a:lnTo>
                  <a:lnTo>
                    <a:pt x="141732" y="758177"/>
                  </a:lnTo>
                  <a:lnTo>
                    <a:pt x="138684" y="759701"/>
                  </a:lnTo>
                  <a:lnTo>
                    <a:pt x="137922" y="761987"/>
                  </a:lnTo>
                  <a:lnTo>
                    <a:pt x="127254" y="788657"/>
                  </a:lnTo>
                  <a:lnTo>
                    <a:pt x="125730" y="790943"/>
                  </a:lnTo>
                  <a:lnTo>
                    <a:pt x="127254" y="793991"/>
                  </a:lnTo>
                  <a:lnTo>
                    <a:pt x="131826" y="795515"/>
                  </a:lnTo>
                  <a:lnTo>
                    <a:pt x="134874" y="794753"/>
                  </a:lnTo>
                  <a:lnTo>
                    <a:pt x="135636" y="792467"/>
                  </a:lnTo>
                  <a:lnTo>
                    <a:pt x="146304" y="765797"/>
                  </a:lnTo>
                  <a:lnTo>
                    <a:pt x="147828" y="763511"/>
                  </a:lnTo>
                  <a:close/>
                </a:path>
                <a:path w="695325" h="1104264">
                  <a:moveTo>
                    <a:pt x="172974" y="701789"/>
                  </a:moveTo>
                  <a:lnTo>
                    <a:pt x="171450" y="698741"/>
                  </a:lnTo>
                  <a:lnTo>
                    <a:pt x="169164" y="697979"/>
                  </a:lnTo>
                  <a:lnTo>
                    <a:pt x="166878" y="696455"/>
                  </a:lnTo>
                  <a:lnTo>
                    <a:pt x="163830" y="697979"/>
                  </a:lnTo>
                  <a:lnTo>
                    <a:pt x="163068" y="700265"/>
                  </a:lnTo>
                  <a:lnTo>
                    <a:pt x="152400" y="726935"/>
                  </a:lnTo>
                  <a:lnTo>
                    <a:pt x="150876" y="729221"/>
                  </a:lnTo>
                  <a:lnTo>
                    <a:pt x="152400" y="732269"/>
                  </a:lnTo>
                  <a:lnTo>
                    <a:pt x="156972" y="733793"/>
                  </a:lnTo>
                  <a:lnTo>
                    <a:pt x="160020" y="733031"/>
                  </a:lnTo>
                  <a:lnTo>
                    <a:pt x="160782" y="730745"/>
                  </a:lnTo>
                  <a:lnTo>
                    <a:pt x="171450" y="704075"/>
                  </a:lnTo>
                  <a:lnTo>
                    <a:pt x="172974" y="701789"/>
                  </a:lnTo>
                  <a:close/>
                </a:path>
                <a:path w="695325" h="1104264">
                  <a:moveTo>
                    <a:pt x="198120" y="640067"/>
                  </a:moveTo>
                  <a:lnTo>
                    <a:pt x="196596" y="637019"/>
                  </a:lnTo>
                  <a:lnTo>
                    <a:pt x="194310" y="636257"/>
                  </a:lnTo>
                  <a:lnTo>
                    <a:pt x="192024" y="634733"/>
                  </a:lnTo>
                  <a:lnTo>
                    <a:pt x="188976" y="636257"/>
                  </a:lnTo>
                  <a:lnTo>
                    <a:pt x="188214" y="638543"/>
                  </a:lnTo>
                  <a:lnTo>
                    <a:pt x="177546" y="665213"/>
                  </a:lnTo>
                  <a:lnTo>
                    <a:pt x="176022" y="667499"/>
                  </a:lnTo>
                  <a:lnTo>
                    <a:pt x="177546" y="670547"/>
                  </a:lnTo>
                  <a:lnTo>
                    <a:pt x="182118" y="672071"/>
                  </a:lnTo>
                  <a:lnTo>
                    <a:pt x="185166" y="671309"/>
                  </a:lnTo>
                  <a:lnTo>
                    <a:pt x="185928" y="668261"/>
                  </a:lnTo>
                  <a:lnTo>
                    <a:pt x="196596" y="642353"/>
                  </a:lnTo>
                  <a:lnTo>
                    <a:pt x="198120" y="640067"/>
                  </a:lnTo>
                  <a:close/>
                </a:path>
                <a:path w="695325" h="1104264">
                  <a:moveTo>
                    <a:pt x="223266" y="578345"/>
                  </a:moveTo>
                  <a:lnTo>
                    <a:pt x="221742" y="575297"/>
                  </a:lnTo>
                  <a:lnTo>
                    <a:pt x="219456" y="574535"/>
                  </a:lnTo>
                  <a:lnTo>
                    <a:pt x="217170" y="573011"/>
                  </a:lnTo>
                  <a:lnTo>
                    <a:pt x="214122" y="574535"/>
                  </a:lnTo>
                  <a:lnTo>
                    <a:pt x="213360" y="576821"/>
                  </a:lnTo>
                  <a:lnTo>
                    <a:pt x="202692" y="603491"/>
                  </a:lnTo>
                  <a:lnTo>
                    <a:pt x="201168" y="605777"/>
                  </a:lnTo>
                  <a:lnTo>
                    <a:pt x="202692" y="608825"/>
                  </a:lnTo>
                  <a:lnTo>
                    <a:pt x="207264" y="610349"/>
                  </a:lnTo>
                  <a:lnTo>
                    <a:pt x="210312" y="609587"/>
                  </a:lnTo>
                  <a:lnTo>
                    <a:pt x="211074" y="606539"/>
                  </a:lnTo>
                  <a:lnTo>
                    <a:pt x="221742" y="580631"/>
                  </a:lnTo>
                  <a:lnTo>
                    <a:pt x="223266" y="578345"/>
                  </a:lnTo>
                  <a:close/>
                </a:path>
                <a:path w="695325" h="1104264">
                  <a:moveTo>
                    <a:pt x="248412" y="516623"/>
                  </a:moveTo>
                  <a:lnTo>
                    <a:pt x="246888" y="513575"/>
                  </a:lnTo>
                  <a:lnTo>
                    <a:pt x="244602" y="512813"/>
                  </a:lnTo>
                  <a:lnTo>
                    <a:pt x="242316" y="511289"/>
                  </a:lnTo>
                  <a:lnTo>
                    <a:pt x="239268" y="512813"/>
                  </a:lnTo>
                  <a:lnTo>
                    <a:pt x="238506" y="515099"/>
                  </a:lnTo>
                  <a:lnTo>
                    <a:pt x="227838" y="541769"/>
                  </a:lnTo>
                  <a:lnTo>
                    <a:pt x="226314" y="544055"/>
                  </a:lnTo>
                  <a:lnTo>
                    <a:pt x="227838" y="547103"/>
                  </a:lnTo>
                  <a:lnTo>
                    <a:pt x="232410" y="548627"/>
                  </a:lnTo>
                  <a:lnTo>
                    <a:pt x="235458" y="547865"/>
                  </a:lnTo>
                  <a:lnTo>
                    <a:pt x="236220" y="544817"/>
                  </a:lnTo>
                  <a:lnTo>
                    <a:pt x="246888" y="518909"/>
                  </a:lnTo>
                  <a:lnTo>
                    <a:pt x="248412" y="516623"/>
                  </a:lnTo>
                  <a:close/>
                </a:path>
                <a:path w="695325" h="1104264">
                  <a:moveTo>
                    <a:pt x="273558" y="454139"/>
                  </a:moveTo>
                  <a:lnTo>
                    <a:pt x="272034" y="451853"/>
                  </a:lnTo>
                  <a:lnTo>
                    <a:pt x="269748" y="451091"/>
                  </a:lnTo>
                  <a:lnTo>
                    <a:pt x="267462" y="449567"/>
                  </a:lnTo>
                  <a:lnTo>
                    <a:pt x="264414" y="451091"/>
                  </a:lnTo>
                  <a:lnTo>
                    <a:pt x="263652" y="453377"/>
                  </a:lnTo>
                  <a:lnTo>
                    <a:pt x="252984" y="480047"/>
                  </a:lnTo>
                  <a:lnTo>
                    <a:pt x="251460" y="482333"/>
                  </a:lnTo>
                  <a:lnTo>
                    <a:pt x="252984" y="485381"/>
                  </a:lnTo>
                  <a:lnTo>
                    <a:pt x="257556" y="486905"/>
                  </a:lnTo>
                  <a:lnTo>
                    <a:pt x="260604" y="486143"/>
                  </a:lnTo>
                  <a:lnTo>
                    <a:pt x="261366" y="483095"/>
                  </a:lnTo>
                  <a:lnTo>
                    <a:pt x="272034" y="457187"/>
                  </a:lnTo>
                  <a:lnTo>
                    <a:pt x="273558" y="454139"/>
                  </a:lnTo>
                  <a:close/>
                </a:path>
                <a:path w="695325" h="1104264">
                  <a:moveTo>
                    <a:pt x="314706" y="407657"/>
                  </a:moveTo>
                  <a:lnTo>
                    <a:pt x="310134" y="351269"/>
                  </a:lnTo>
                  <a:lnTo>
                    <a:pt x="267462" y="388607"/>
                  </a:lnTo>
                  <a:lnTo>
                    <a:pt x="286880" y="396443"/>
                  </a:lnTo>
                  <a:lnTo>
                    <a:pt x="278130" y="418325"/>
                  </a:lnTo>
                  <a:lnTo>
                    <a:pt x="276606" y="420611"/>
                  </a:lnTo>
                  <a:lnTo>
                    <a:pt x="278130" y="422897"/>
                  </a:lnTo>
                  <a:lnTo>
                    <a:pt x="280416" y="424421"/>
                  </a:lnTo>
                  <a:lnTo>
                    <a:pt x="282702" y="425183"/>
                  </a:lnTo>
                  <a:lnTo>
                    <a:pt x="285750" y="424421"/>
                  </a:lnTo>
                  <a:lnTo>
                    <a:pt x="286512" y="421373"/>
                  </a:lnTo>
                  <a:lnTo>
                    <a:pt x="295363" y="399859"/>
                  </a:lnTo>
                  <a:lnTo>
                    <a:pt x="298704" y="401205"/>
                  </a:lnTo>
                  <a:lnTo>
                    <a:pt x="314706" y="407657"/>
                  </a:lnTo>
                  <a:close/>
                </a:path>
                <a:path w="695325" h="1104264">
                  <a:moveTo>
                    <a:pt x="694944" y="352793"/>
                  </a:moveTo>
                  <a:lnTo>
                    <a:pt x="694182" y="349745"/>
                  </a:lnTo>
                  <a:lnTo>
                    <a:pt x="622554" y="89916"/>
                  </a:lnTo>
                  <a:lnTo>
                    <a:pt x="621792" y="89154"/>
                  </a:lnTo>
                  <a:lnTo>
                    <a:pt x="621792" y="88392"/>
                  </a:lnTo>
                  <a:lnTo>
                    <a:pt x="621030" y="87630"/>
                  </a:lnTo>
                  <a:lnTo>
                    <a:pt x="567690" y="35814"/>
                  </a:lnTo>
                  <a:lnTo>
                    <a:pt x="566928" y="35052"/>
                  </a:lnTo>
                  <a:lnTo>
                    <a:pt x="566166" y="35052"/>
                  </a:lnTo>
                  <a:lnTo>
                    <a:pt x="444246" y="762"/>
                  </a:lnTo>
                  <a:lnTo>
                    <a:pt x="442722" y="0"/>
                  </a:lnTo>
                  <a:lnTo>
                    <a:pt x="439674" y="1524"/>
                  </a:lnTo>
                  <a:lnTo>
                    <a:pt x="349758" y="71628"/>
                  </a:lnTo>
                  <a:lnTo>
                    <a:pt x="348996" y="72390"/>
                  </a:lnTo>
                  <a:lnTo>
                    <a:pt x="348234" y="73914"/>
                  </a:lnTo>
                  <a:lnTo>
                    <a:pt x="348234" y="74676"/>
                  </a:lnTo>
                  <a:lnTo>
                    <a:pt x="329946" y="160782"/>
                  </a:lnTo>
                  <a:lnTo>
                    <a:pt x="312661" y="279641"/>
                  </a:lnTo>
                  <a:lnTo>
                    <a:pt x="292608" y="276593"/>
                  </a:lnTo>
                  <a:lnTo>
                    <a:pt x="310134" y="330695"/>
                  </a:lnTo>
                  <a:lnTo>
                    <a:pt x="310896" y="329615"/>
                  </a:lnTo>
                  <a:lnTo>
                    <a:pt x="342900" y="284213"/>
                  </a:lnTo>
                  <a:lnTo>
                    <a:pt x="322503" y="281127"/>
                  </a:lnTo>
                  <a:lnTo>
                    <a:pt x="339090" y="162306"/>
                  </a:lnTo>
                  <a:lnTo>
                    <a:pt x="355854" y="84074"/>
                  </a:lnTo>
                  <a:lnTo>
                    <a:pt x="357098" y="78270"/>
                  </a:lnTo>
                  <a:lnTo>
                    <a:pt x="357378" y="78054"/>
                  </a:lnTo>
                  <a:lnTo>
                    <a:pt x="441198" y="12700"/>
                  </a:lnTo>
                  <a:lnTo>
                    <a:pt x="443839" y="10642"/>
                  </a:lnTo>
                  <a:lnTo>
                    <a:pt x="445770" y="11188"/>
                  </a:lnTo>
                  <a:lnTo>
                    <a:pt x="561594" y="43764"/>
                  </a:lnTo>
                  <a:lnTo>
                    <a:pt x="613410" y="93726"/>
                  </a:lnTo>
                  <a:lnTo>
                    <a:pt x="685038" y="352793"/>
                  </a:lnTo>
                  <a:lnTo>
                    <a:pt x="685800" y="355079"/>
                  </a:lnTo>
                  <a:lnTo>
                    <a:pt x="688086" y="356603"/>
                  </a:lnTo>
                  <a:lnTo>
                    <a:pt x="691134" y="355841"/>
                  </a:lnTo>
                  <a:lnTo>
                    <a:pt x="693420" y="355079"/>
                  </a:lnTo>
                  <a:lnTo>
                    <a:pt x="694944" y="352793"/>
                  </a:lnTo>
                  <a:close/>
                </a:path>
              </a:pathLst>
            </a:custGeom>
            <a:solidFill>
              <a:srgbClr val="010101"/>
            </a:solidFill>
          </p:spPr>
          <p:txBody>
            <a:bodyPr wrap="square" lIns="0" tIns="0" rIns="0" bIns="0" rtlCol="0"/>
            <a:lstStyle/>
            <a:p>
              <a:endParaRPr/>
            </a:p>
          </p:txBody>
        </p:sp>
      </p:grpSp>
      <p:sp>
        <p:nvSpPr>
          <p:cNvPr id="44" name="object 44"/>
          <p:cNvSpPr txBox="1"/>
          <p:nvPr/>
        </p:nvSpPr>
        <p:spPr>
          <a:xfrm>
            <a:off x="4473517" y="3655778"/>
            <a:ext cx="106340" cy="197540"/>
          </a:xfrm>
          <a:prstGeom prst="rect">
            <a:avLst/>
          </a:prstGeom>
        </p:spPr>
        <p:txBody>
          <a:bodyPr vert="horz" wrap="square" lIns="0" tIns="12750" rIns="0" bIns="0" rtlCol="0">
            <a:spAutoFit/>
          </a:bodyPr>
          <a:lstStyle/>
          <a:p>
            <a:pPr>
              <a:spcBef>
                <a:spcPts val="100"/>
              </a:spcBef>
            </a:pPr>
            <a:r>
              <a:rPr sz="1200" b="1" dirty="0">
                <a:latin typeface="Comic Sans MS"/>
                <a:cs typeface="Comic Sans MS"/>
              </a:rPr>
              <a:t>3</a:t>
            </a:r>
            <a:endParaRPr sz="1200">
              <a:latin typeface="Comic Sans MS"/>
              <a:cs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7389" y="691931"/>
            <a:ext cx="8010552" cy="5363057"/>
          </a:xfrm>
          <a:prstGeom prst="rect">
            <a:avLst/>
          </a:prstGeom>
        </p:spPr>
        <p:txBody>
          <a:bodyPr vert="horz" wrap="square" lIns="0" tIns="12750" rIns="0" bIns="0" rtlCol="0">
            <a:spAutoFit/>
          </a:bodyPr>
          <a:lstStyle/>
          <a:p>
            <a:pPr marL="394598" marR="137057" indent="-344237">
              <a:spcBef>
                <a:spcPts val="100"/>
              </a:spcBef>
              <a:buClr>
                <a:srgbClr val="FFCC00"/>
              </a:buClr>
              <a:buSzPct val="139285"/>
              <a:buChar char="•"/>
              <a:tabLst>
                <a:tab pos="395235" algn="l"/>
              </a:tabLst>
            </a:pPr>
            <a:r>
              <a:rPr sz="2800" spc="-5" dirty="0">
                <a:cs typeface="Comic Sans MS"/>
              </a:rPr>
              <a:t>Οι θέσεις ετοιµότητας πρέπει να </a:t>
            </a:r>
            <a:r>
              <a:rPr sz="2800" spc="-5">
                <a:cs typeface="Comic Sans MS"/>
              </a:rPr>
              <a:t>είναι </a:t>
            </a:r>
            <a:r>
              <a:rPr sz="2800" spc="-5" smtClean="0">
                <a:cs typeface="Comic Sans MS"/>
              </a:rPr>
              <a:t>3-4 </a:t>
            </a:r>
            <a:r>
              <a:rPr sz="2800" spc="-5" dirty="0">
                <a:cs typeface="Comic Sans MS"/>
              </a:rPr>
              <a:t>µ.  από το δίχτυ για </a:t>
            </a:r>
            <a:r>
              <a:rPr sz="2800" dirty="0">
                <a:cs typeface="Comic Sans MS"/>
              </a:rPr>
              <a:t>τον </a:t>
            </a:r>
            <a:r>
              <a:rPr sz="2800" spc="-5" dirty="0">
                <a:cs typeface="Comic Sans MS"/>
              </a:rPr>
              <a:t>βασικό ακραίο επιθετικό  (Νο 4) </a:t>
            </a:r>
            <a:r>
              <a:rPr sz="2800" dirty="0">
                <a:cs typeface="Comic Sans MS"/>
              </a:rPr>
              <a:t>και </a:t>
            </a:r>
            <a:r>
              <a:rPr sz="2800" spc="-5" dirty="0">
                <a:cs typeface="Comic Sans MS"/>
              </a:rPr>
              <a:t>τον ακραίο (Νο 2) </a:t>
            </a:r>
            <a:r>
              <a:rPr sz="2800" dirty="0">
                <a:cs typeface="Comic Sans MS"/>
              </a:rPr>
              <a:t>και </a:t>
            </a:r>
            <a:r>
              <a:rPr sz="2800" spc="-5" dirty="0">
                <a:cs typeface="Comic Sans MS"/>
              </a:rPr>
              <a:t>2-3 µ. για </a:t>
            </a:r>
            <a:r>
              <a:rPr sz="2800" dirty="0">
                <a:cs typeface="Comic Sans MS"/>
              </a:rPr>
              <a:t>τον  κεντρικό </a:t>
            </a:r>
            <a:r>
              <a:rPr sz="2800" spc="-5" dirty="0">
                <a:cs typeface="Comic Sans MS"/>
              </a:rPr>
              <a:t>επιθετικό</a:t>
            </a:r>
            <a:endParaRPr sz="2800">
              <a:cs typeface="Comic Sans MS"/>
            </a:endParaRPr>
          </a:p>
          <a:p>
            <a:pPr marL="394598" marR="43348" indent="-344237">
              <a:spcBef>
                <a:spcPts val="10"/>
              </a:spcBef>
              <a:buClr>
                <a:srgbClr val="FFCC00"/>
              </a:buClr>
              <a:buSzPct val="139285"/>
              <a:buChar char="•"/>
              <a:tabLst>
                <a:tab pos="395235" algn="l"/>
              </a:tabLst>
            </a:pPr>
            <a:r>
              <a:rPr sz="2800" dirty="0">
                <a:cs typeface="Comic Sans MS"/>
              </a:rPr>
              <a:t>Η </a:t>
            </a:r>
            <a:r>
              <a:rPr sz="2800" spc="-5" dirty="0">
                <a:cs typeface="Comic Sans MS"/>
              </a:rPr>
              <a:t>ακρίβεια της απόστασης </a:t>
            </a:r>
            <a:r>
              <a:rPr sz="2800" spc="-10" dirty="0">
                <a:cs typeface="Comic Sans MS"/>
              </a:rPr>
              <a:t>αυτής </a:t>
            </a:r>
            <a:r>
              <a:rPr sz="2800" spc="-5" dirty="0">
                <a:cs typeface="Comic Sans MS"/>
              </a:rPr>
              <a:t>εξαρτάται </a:t>
            </a:r>
            <a:r>
              <a:rPr sz="2800" spc="-10" dirty="0">
                <a:cs typeface="Comic Sans MS"/>
              </a:rPr>
              <a:t>από  </a:t>
            </a:r>
            <a:r>
              <a:rPr sz="2800" spc="-5" dirty="0">
                <a:cs typeface="Comic Sans MS"/>
              </a:rPr>
              <a:t>το µήκος διασκελισµού </a:t>
            </a:r>
            <a:r>
              <a:rPr sz="2800" dirty="0">
                <a:cs typeface="Comic Sans MS"/>
              </a:rPr>
              <a:t>του </a:t>
            </a:r>
            <a:r>
              <a:rPr sz="2800" spc="-5" dirty="0">
                <a:cs typeface="Comic Sans MS"/>
              </a:rPr>
              <a:t>κάθε</a:t>
            </a:r>
            <a:r>
              <a:rPr sz="2800" spc="-10" dirty="0">
                <a:cs typeface="Comic Sans MS"/>
              </a:rPr>
              <a:t> </a:t>
            </a:r>
            <a:r>
              <a:rPr sz="2800" spc="-5" dirty="0">
                <a:cs typeface="Comic Sans MS"/>
              </a:rPr>
              <a:t>αθλητή</a:t>
            </a:r>
            <a:endParaRPr sz="2800">
              <a:cs typeface="Comic Sans MS"/>
            </a:endParaRPr>
          </a:p>
          <a:p>
            <a:pPr marL="395235" marR="110283" indent="-344237">
              <a:spcBef>
                <a:spcPts val="683"/>
              </a:spcBef>
              <a:buClr>
                <a:srgbClr val="FFCC00"/>
              </a:buClr>
              <a:buSzPct val="139285"/>
              <a:buChar char="•"/>
              <a:tabLst>
                <a:tab pos="395235" algn="l"/>
              </a:tabLst>
            </a:pPr>
            <a:r>
              <a:rPr sz="2800" spc="-5" dirty="0">
                <a:cs typeface="Comic Sans MS"/>
              </a:rPr>
              <a:t>Τα γόνατα είναι λυγισµένα </a:t>
            </a:r>
            <a:r>
              <a:rPr sz="2800" dirty="0">
                <a:cs typeface="Comic Sans MS"/>
              </a:rPr>
              <a:t>και </a:t>
            </a:r>
            <a:r>
              <a:rPr sz="2800" spc="-5" dirty="0">
                <a:cs typeface="Comic Sans MS"/>
              </a:rPr>
              <a:t>το </a:t>
            </a:r>
            <a:r>
              <a:rPr sz="2800" spc="-10" dirty="0">
                <a:cs typeface="Comic Sans MS"/>
              </a:rPr>
              <a:t>σώµα </a:t>
            </a:r>
            <a:r>
              <a:rPr sz="2800" spc="-5" dirty="0">
                <a:cs typeface="Comic Sans MS"/>
              </a:rPr>
              <a:t>περίπου  </a:t>
            </a:r>
            <a:r>
              <a:rPr sz="2800" dirty="0">
                <a:cs typeface="Comic Sans MS"/>
              </a:rPr>
              <a:t>σε </a:t>
            </a:r>
            <a:r>
              <a:rPr sz="2800" spc="-5" dirty="0">
                <a:cs typeface="Comic Sans MS"/>
              </a:rPr>
              <a:t>γωνία 45</a:t>
            </a:r>
            <a:r>
              <a:rPr sz="2800" spc="-7" baseline="23391" dirty="0">
                <a:cs typeface="Comic Sans MS"/>
              </a:rPr>
              <a:t>ο </a:t>
            </a:r>
            <a:r>
              <a:rPr sz="2800" dirty="0">
                <a:cs typeface="Comic Sans MS"/>
              </a:rPr>
              <a:t>σε </a:t>
            </a:r>
            <a:r>
              <a:rPr sz="2800" spc="-5" dirty="0">
                <a:cs typeface="Comic Sans MS"/>
              </a:rPr>
              <a:t>σχέση µε το δίχτυ, για τους  παίκτες των θέσεων </a:t>
            </a:r>
            <a:r>
              <a:rPr sz="2800" dirty="0">
                <a:cs typeface="Comic Sans MS"/>
              </a:rPr>
              <a:t>4 και</a:t>
            </a:r>
            <a:r>
              <a:rPr sz="2800" spc="5" dirty="0">
                <a:cs typeface="Comic Sans MS"/>
              </a:rPr>
              <a:t> </a:t>
            </a:r>
            <a:r>
              <a:rPr sz="2800" dirty="0">
                <a:cs typeface="Comic Sans MS"/>
              </a:rPr>
              <a:t>3</a:t>
            </a:r>
            <a:endParaRPr sz="2800">
              <a:cs typeface="Comic Sans MS"/>
            </a:endParaRPr>
          </a:p>
          <a:p>
            <a:pPr marL="394598" marR="189331" indent="-344237">
              <a:spcBef>
                <a:spcPts val="688"/>
              </a:spcBef>
              <a:buClr>
                <a:srgbClr val="FFCC00"/>
              </a:buClr>
              <a:buSzPct val="139285"/>
              <a:buChar char="•"/>
              <a:tabLst>
                <a:tab pos="395235" algn="l"/>
              </a:tabLst>
            </a:pPr>
            <a:r>
              <a:rPr sz="2800" dirty="0">
                <a:cs typeface="Comic Sans MS"/>
              </a:rPr>
              <a:t>Στη θέση 2 ο </a:t>
            </a:r>
            <a:r>
              <a:rPr sz="2800" spc="-5" dirty="0">
                <a:cs typeface="Comic Sans MS"/>
              </a:rPr>
              <a:t>επιθετικός περιµένει µε το </a:t>
            </a:r>
            <a:r>
              <a:rPr sz="2800" spc="-10" dirty="0">
                <a:cs typeface="Comic Sans MS"/>
              </a:rPr>
              <a:t>σώµα  </a:t>
            </a:r>
            <a:r>
              <a:rPr sz="2800" spc="-5" dirty="0">
                <a:cs typeface="Comic Sans MS"/>
              </a:rPr>
              <a:t>(ευθεία που ενώνει τους δύο ώµους) σχεδόν  παράλληλο µε το</a:t>
            </a:r>
            <a:r>
              <a:rPr sz="2800" spc="25" dirty="0">
                <a:cs typeface="Comic Sans MS"/>
              </a:rPr>
              <a:t> </a:t>
            </a:r>
            <a:r>
              <a:rPr sz="2800" spc="-5" dirty="0">
                <a:cs typeface="Comic Sans MS"/>
              </a:rPr>
              <a:t>δίχτυ</a:t>
            </a:r>
            <a:endParaRPr sz="2800">
              <a:cs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0364" y="442117"/>
            <a:ext cx="2286085" cy="566228"/>
          </a:xfrm>
          <a:prstGeom prst="rect">
            <a:avLst/>
          </a:prstGeom>
        </p:spPr>
        <p:txBody>
          <a:bodyPr vert="horz" wrap="square" lIns="0" tIns="12112" rIns="0" bIns="0" rtlCol="0">
            <a:spAutoFit/>
          </a:bodyPr>
          <a:lstStyle/>
          <a:p>
            <a:pPr marL="12750">
              <a:spcBef>
                <a:spcPts val="95"/>
              </a:spcBef>
            </a:pPr>
            <a:r>
              <a:rPr sz="3600" b="1" spc="-5" dirty="0"/>
              <a:t>Η</a:t>
            </a:r>
            <a:r>
              <a:rPr sz="3600" b="1" spc="-75" dirty="0"/>
              <a:t> </a:t>
            </a:r>
            <a:r>
              <a:rPr sz="3600" b="1" spc="-10" dirty="0"/>
              <a:t>φορά</a:t>
            </a:r>
            <a:endParaRPr sz="3600" b="1"/>
          </a:p>
        </p:txBody>
      </p:sp>
      <p:sp>
        <p:nvSpPr>
          <p:cNvPr id="3" name="object 3"/>
          <p:cNvSpPr txBox="1"/>
          <p:nvPr/>
        </p:nvSpPr>
        <p:spPr>
          <a:xfrm>
            <a:off x="525596" y="1273520"/>
            <a:ext cx="8118370" cy="1128313"/>
          </a:xfrm>
          <a:prstGeom prst="rect">
            <a:avLst/>
          </a:prstGeom>
        </p:spPr>
        <p:txBody>
          <a:bodyPr vert="horz" wrap="square" lIns="0" tIns="12750" rIns="0" bIns="0" rtlCol="0">
            <a:spAutoFit/>
          </a:bodyPr>
          <a:lstStyle/>
          <a:p>
            <a:pPr marL="356987" marR="5100" indent="-344237">
              <a:spcBef>
                <a:spcPts val="100"/>
              </a:spcBef>
              <a:buClr>
                <a:srgbClr val="FFCC00"/>
              </a:buClr>
              <a:buSzPct val="141666"/>
              <a:tabLst>
                <a:tab pos="356987" algn="l"/>
              </a:tabLst>
            </a:pPr>
            <a:r>
              <a:rPr lang="el-GR" sz="2400" dirty="0" smtClean="0">
                <a:cs typeface="Comic Sans MS"/>
              </a:rPr>
              <a:t>	</a:t>
            </a:r>
            <a:r>
              <a:rPr sz="2400" smtClean="0">
                <a:cs typeface="Comic Sans MS"/>
              </a:rPr>
              <a:t>Η </a:t>
            </a:r>
            <a:r>
              <a:rPr sz="2400" spc="-10" dirty="0">
                <a:cs typeface="Comic Sans MS"/>
              </a:rPr>
              <a:t>φορά </a:t>
            </a:r>
            <a:r>
              <a:rPr sz="2400" spc="-5" dirty="0">
                <a:cs typeface="Comic Sans MS"/>
              </a:rPr>
              <a:t>θα πρέπει να φέρει </a:t>
            </a:r>
            <a:r>
              <a:rPr sz="2400" spc="-10" dirty="0">
                <a:cs typeface="Comic Sans MS"/>
              </a:rPr>
              <a:t>τον </a:t>
            </a:r>
            <a:r>
              <a:rPr sz="2400" spc="-5" dirty="0">
                <a:cs typeface="Comic Sans MS"/>
              </a:rPr>
              <a:t>επιθετικό στο </a:t>
            </a:r>
            <a:r>
              <a:rPr sz="2400" dirty="0">
                <a:cs typeface="Comic Sans MS"/>
              </a:rPr>
              <a:t>ακριβές  </a:t>
            </a:r>
            <a:r>
              <a:rPr sz="2400" spc="-5" dirty="0">
                <a:cs typeface="Comic Sans MS"/>
              </a:rPr>
              <a:t>σηµείο του </a:t>
            </a:r>
            <a:r>
              <a:rPr sz="2400" spc="-10" dirty="0">
                <a:cs typeface="Comic Sans MS"/>
              </a:rPr>
              <a:t>άλµατος </a:t>
            </a:r>
            <a:r>
              <a:rPr sz="2400" spc="-5" dirty="0">
                <a:cs typeface="Comic Sans MS"/>
              </a:rPr>
              <a:t>(*πλησίασµα της </a:t>
            </a:r>
            <a:r>
              <a:rPr sz="2400" spc="-10" dirty="0">
                <a:cs typeface="Comic Sans MS"/>
              </a:rPr>
              <a:t>µπάλας </a:t>
            </a:r>
            <a:r>
              <a:rPr sz="2400" spc="-5" dirty="0">
                <a:cs typeface="Comic Sans MS"/>
              </a:rPr>
              <a:t>και όχι  </a:t>
            </a:r>
            <a:r>
              <a:rPr sz="2400" dirty="0">
                <a:cs typeface="Comic Sans MS"/>
              </a:rPr>
              <a:t>κάποιου </a:t>
            </a:r>
            <a:r>
              <a:rPr sz="2400" spc="-5" dirty="0">
                <a:cs typeface="Comic Sans MS"/>
              </a:rPr>
              <a:t>σηµείου του διχτύου)</a:t>
            </a:r>
            <a:endParaRPr sz="2400">
              <a:cs typeface="Comic Sans MS"/>
            </a:endParaRPr>
          </a:p>
        </p:txBody>
      </p:sp>
      <p:sp>
        <p:nvSpPr>
          <p:cNvPr id="4" name="object 4"/>
          <p:cNvSpPr/>
          <p:nvPr/>
        </p:nvSpPr>
        <p:spPr>
          <a:xfrm>
            <a:off x="59226" y="2828765"/>
            <a:ext cx="2996124" cy="2534777"/>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3362527" y="2809608"/>
            <a:ext cx="2508869" cy="2574623"/>
            <a:chOff x="3353187" y="2793999"/>
            <a:chExt cx="2501900" cy="2560320"/>
          </a:xfrm>
        </p:grpSpPr>
        <p:sp>
          <p:nvSpPr>
            <p:cNvPr id="6" name="object 6"/>
            <p:cNvSpPr/>
            <p:nvPr/>
          </p:nvSpPr>
          <p:spPr>
            <a:xfrm>
              <a:off x="3353187" y="2793999"/>
              <a:ext cx="2501646" cy="256031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376559" y="3452367"/>
              <a:ext cx="353060" cy="413384"/>
            </a:xfrm>
            <a:custGeom>
              <a:avLst/>
              <a:gdLst/>
              <a:ahLst/>
              <a:cxnLst/>
              <a:rect l="l" t="t" r="r" b="b"/>
              <a:pathLst>
                <a:path w="353060" h="413385">
                  <a:moveTo>
                    <a:pt x="48006" y="197358"/>
                  </a:moveTo>
                  <a:lnTo>
                    <a:pt x="0" y="227838"/>
                  </a:lnTo>
                  <a:lnTo>
                    <a:pt x="17678" y="238391"/>
                  </a:lnTo>
                  <a:lnTo>
                    <a:pt x="12192" y="247650"/>
                  </a:lnTo>
                  <a:lnTo>
                    <a:pt x="11430" y="248412"/>
                  </a:lnTo>
                  <a:lnTo>
                    <a:pt x="11430" y="410718"/>
                  </a:lnTo>
                  <a:lnTo>
                    <a:pt x="13716" y="413004"/>
                  </a:lnTo>
                  <a:lnTo>
                    <a:pt x="19050" y="413004"/>
                  </a:lnTo>
                  <a:lnTo>
                    <a:pt x="20574" y="410718"/>
                  </a:lnTo>
                  <a:lnTo>
                    <a:pt x="20574" y="252234"/>
                  </a:lnTo>
                  <a:lnTo>
                    <a:pt x="26022" y="243370"/>
                  </a:lnTo>
                  <a:lnTo>
                    <a:pt x="33528" y="247840"/>
                  </a:lnTo>
                  <a:lnTo>
                    <a:pt x="43434" y="253758"/>
                  </a:lnTo>
                  <a:lnTo>
                    <a:pt x="48006" y="197358"/>
                  </a:lnTo>
                  <a:close/>
                </a:path>
                <a:path w="353060" h="413385">
                  <a:moveTo>
                    <a:pt x="352806" y="51054"/>
                  </a:moveTo>
                  <a:lnTo>
                    <a:pt x="327660" y="0"/>
                  </a:lnTo>
                  <a:lnTo>
                    <a:pt x="301752" y="51054"/>
                  </a:lnTo>
                  <a:lnTo>
                    <a:pt x="322326" y="51054"/>
                  </a:lnTo>
                  <a:lnTo>
                    <a:pt x="322326" y="105918"/>
                  </a:lnTo>
                  <a:lnTo>
                    <a:pt x="323088" y="104394"/>
                  </a:lnTo>
                  <a:lnTo>
                    <a:pt x="301752" y="178308"/>
                  </a:lnTo>
                  <a:lnTo>
                    <a:pt x="301752" y="180594"/>
                  </a:lnTo>
                  <a:lnTo>
                    <a:pt x="302514" y="183654"/>
                  </a:lnTo>
                  <a:lnTo>
                    <a:pt x="305562" y="184404"/>
                  </a:lnTo>
                  <a:lnTo>
                    <a:pt x="307848" y="185166"/>
                  </a:lnTo>
                  <a:lnTo>
                    <a:pt x="310896" y="183654"/>
                  </a:lnTo>
                  <a:lnTo>
                    <a:pt x="310896" y="180594"/>
                  </a:lnTo>
                  <a:lnTo>
                    <a:pt x="323088" y="138366"/>
                  </a:lnTo>
                  <a:lnTo>
                    <a:pt x="332232" y="106680"/>
                  </a:lnTo>
                  <a:lnTo>
                    <a:pt x="332232" y="51054"/>
                  </a:lnTo>
                  <a:lnTo>
                    <a:pt x="352806" y="51054"/>
                  </a:lnTo>
                  <a:close/>
                </a:path>
              </a:pathLst>
            </a:custGeom>
            <a:solidFill>
              <a:srgbClr val="010101"/>
            </a:solidFill>
          </p:spPr>
          <p:txBody>
            <a:bodyPr wrap="square" lIns="0" tIns="0" rIns="0" bIns="0" rtlCol="0"/>
            <a:lstStyle/>
            <a:p>
              <a:endParaRPr/>
            </a:p>
          </p:txBody>
        </p:sp>
        <p:sp>
          <p:nvSpPr>
            <p:cNvPr id="8" name="object 8"/>
            <p:cNvSpPr/>
            <p:nvPr/>
          </p:nvSpPr>
          <p:spPr>
            <a:xfrm>
              <a:off x="4397133" y="3338067"/>
              <a:ext cx="78485" cy="184403"/>
            </a:xfrm>
            <a:prstGeom prst="rect">
              <a:avLst/>
            </a:prstGeom>
            <a:blipFill>
              <a:blip r:embed="rId4" cstate="print"/>
              <a:stretch>
                <a:fillRect/>
              </a:stretch>
            </a:blipFill>
          </p:spPr>
          <p:txBody>
            <a:bodyPr wrap="square" lIns="0" tIns="0" rIns="0" bIns="0" rtlCol="0"/>
            <a:lstStyle/>
            <a:p>
              <a:endParaRPr/>
            </a:p>
          </p:txBody>
        </p:sp>
      </p:grpSp>
      <p:grpSp>
        <p:nvGrpSpPr>
          <p:cNvPr id="9" name="object 9"/>
          <p:cNvGrpSpPr/>
          <p:nvPr/>
        </p:nvGrpSpPr>
        <p:grpSpPr>
          <a:xfrm>
            <a:off x="6197422" y="2814206"/>
            <a:ext cx="2634949" cy="2570154"/>
            <a:chOff x="6180207" y="2798571"/>
            <a:chExt cx="2627630" cy="2555875"/>
          </a:xfrm>
        </p:grpSpPr>
        <p:sp>
          <p:nvSpPr>
            <p:cNvPr id="10" name="object 10"/>
            <p:cNvSpPr/>
            <p:nvPr/>
          </p:nvSpPr>
          <p:spPr>
            <a:xfrm>
              <a:off x="6180207" y="2798571"/>
              <a:ext cx="2627375" cy="2555747"/>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8245220" y="3306825"/>
              <a:ext cx="150127" cy="141731"/>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8188070" y="3479037"/>
              <a:ext cx="174511" cy="233172"/>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8434197" y="3580383"/>
              <a:ext cx="121171" cy="121920"/>
            </a:xfrm>
            <a:prstGeom prst="rect">
              <a:avLst/>
            </a:prstGeom>
            <a:blipFill>
              <a:blip r:embed="rId8" cstate="print"/>
              <a:stretch>
                <a:fillRect/>
              </a:stretch>
            </a:blipFill>
          </p:spPr>
          <p:txBody>
            <a:bodyPr wrap="square" lIns="0" tIns="0" rIns="0" bIns="0" rtlCol="0"/>
            <a:lstStyle/>
            <a:p>
              <a:endParaRPr/>
            </a:p>
          </p:txBody>
        </p:sp>
      </p:grpSp>
      <p:sp>
        <p:nvSpPr>
          <p:cNvPr id="14" name="object 14"/>
          <p:cNvSpPr txBox="1"/>
          <p:nvPr/>
        </p:nvSpPr>
        <p:spPr>
          <a:xfrm>
            <a:off x="654733" y="3293372"/>
            <a:ext cx="82143" cy="135341"/>
          </a:xfrm>
          <a:prstGeom prst="rect">
            <a:avLst/>
          </a:prstGeom>
        </p:spPr>
        <p:txBody>
          <a:bodyPr vert="horz" wrap="square" lIns="0" tIns="12112" rIns="0" bIns="0" rtlCol="0">
            <a:spAutoFit/>
          </a:bodyPr>
          <a:lstStyle/>
          <a:p>
            <a:pPr marL="12750">
              <a:spcBef>
                <a:spcPts val="95"/>
              </a:spcBef>
            </a:pPr>
            <a:r>
              <a:rPr sz="800" spc="-5" dirty="0">
                <a:latin typeface="Arial"/>
                <a:cs typeface="Arial"/>
              </a:rPr>
              <a:t>4</a:t>
            </a:r>
            <a:endParaRPr sz="800">
              <a:latin typeface="Arial"/>
              <a:cs typeface="Arial"/>
            </a:endParaRPr>
          </a:p>
        </p:txBody>
      </p:sp>
      <p:sp>
        <p:nvSpPr>
          <p:cNvPr id="15" name="object 15"/>
          <p:cNvSpPr txBox="1"/>
          <p:nvPr/>
        </p:nvSpPr>
        <p:spPr>
          <a:xfrm>
            <a:off x="712041" y="3539336"/>
            <a:ext cx="82143" cy="135341"/>
          </a:xfrm>
          <a:prstGeom prst="rect">
            <a:avLst/>
          </a:prstGeom>
        </p:spPr>
        <p:txBody>
          <a:bodyPr vert="horz" wrap="square" lIns="0" tIns="12112" rIns="0" bIns="0" rtlCol="0">
            <a:spAutoFit/>
          </a:bodyPr>
          <a:lstStyle/>
          <a:p>
            <a:pPr marL="12750">
              <a:spcBef>
                <a:spcPts val="95"/>
              </a:spcBef>
            </a:pPr>
            <a:r>
              <a:rPr sz="800" spc="-5" dirty="0">
                <a:latin typeface="Arial"/>
                <a:cs typeface="Arial"/>
              </a:rPr>
              <a:t>3</a:t>
            </a:r>
            <a:endParaRPr sz="800">
              <a:latin typeface="Arial"/>
              <a:cs typeface="Arial"/>
            </a:endParaRPr>
          </a:p>
        </p:txBody>
      </p:sp>
      <p:sp>
        <p:nvSpPr>
          <p:cNvPr id="16" name="object 16"/>
          <p:cNvSpPr txBox="1"/>
          <p:nvPr/>
        </p:nvSpPr>
        <p:spPr>
          <a:xfrm>
            <a:off x="368182" y="3661937"/>
            <a:ext cx="82143" cy="135341"/>
          </a:xfrm>
          <a:prstGeom prst="rect">
            <a:avLst/>
          </a:prstGeom>
        </p:spPr>
        <p:txBody>
          <a:bodyPr vert="horz" wrap="square" lIns="0" tIns="12112" rIns="0" bIns="0" rtlCol="0">
            <a:spAutoFit/>
          </a:bodyPr>
          <a:lstStyle/>
          <a:p>
            <a:pPr marL="12750">
              <a:spcBef>
                <a:spcPts val="95"/>
              </a:spcBef>
            </a:pPr>
            <a:r>
              <a:rPr sz="800" spc="-5" dirty="0">
                <a:latin typeface="Arial"/>
                <a:cs typeface="Arial"/>
              </a:rPr>
              <a:t>2</a:t>
            </a:r>
            <a:endParaRPr sz="800">
              <a:latin typeface="Arial"/>
              <a:cs typeface="Arial"/>
            </a:endParaRPr>
          </a:p>
        </p:txBody>
      </p:sp>
      <p:sp>
        <p:nvSpPr>
          <p:cNvPr id="17" name="object 17"/>
          <p:cNvSpPr txBox="1"/>
          <p:nvPr/>
        </p:nvSpPr>
        <p:spPr>
          <a:xfrm>
            <a:off x="540107" y="4031277"/>
            <a:ext cx="82143" cy="135341"/>
          </a:xfrm>
          <a:prstGeom prst="rect">
            <a:avLst/>
          </a:prstGeom>
        </p:spPr>
        <p:txBody>
          <a:bodyPr vert="horz" wrap="square" lIns="0" tIns="12112" rIns="0" bIns="0" rtlCol="0">
            <a:spAutoFit/>
          </a:bodyPr>
          <a:lstStyle/>
          <a:p>
            <a:pPr marL="12750">
              <a:spcBef>
                <a:spcPts val="95"/>
              </a:spcBef>
            </a:pPr>
            <a:r>
              <a:rPr sz="800" spc="-5" dirty="0">
                <a:latin typeface="Arial"/>
                <a:cs typeface="Arial"/>
              </a:rPr>
              <a:t>1</a:t>
            </a:r>
            <a:endParaRPr sz="800">
              <a:latin typeface="Arial"/>
              <a:cs typeface="Arial"/>
            </a:endParaRPr>
          </a:p>
        </p:txBody>
      </p:sp>
      <p:grpSp>
        <p:nvGrpSpPr>
          <p:cNvPr id="18" name="object 18"/>
          <p:cNvGrpSpPr/>
          <p:nvPr/>
        </p:nvGrpSpPr>
        <p:grpSpPr>
          <a:xfrm>
            <a:off x="421426" y="3283155"/>
            <a:ext cx="468661" cy="837773"/>
            <a:chOff x="420255" y="3264915"/>
            <a:chExt cx="467359" cy="833119"/>
          </a:xfrm>
        </p:grpSpPr>
        <p:sp>
          <p:nvSpPr>
            <p:cNvPr id="19" name="object 19"/>
            <p:cNvSpPr/>
            <p:nvPr/>
          </p:nvSpPr>
          <p:spPr>
            <a:xfrm>
              <a:off x="420255" y="3677920"/>
              <a:ext cx="188214" cy="419861"/>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698385" y="3546093"/>
              <a:ext cx="188975" cy="140207"/>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738009" y="3264915"/>
              <a:ext cx="131826" cy="141731"/>
            </a:xfrm>
            <a:prstGeom prst="rect">
              <a:avLst/>
            </a:prstGeom>
            <a:blipFill>
              <a:blip r:embed="rId11" cstate="print"/>
              <a:stretch>
                <a:fillRect/>
              </a:stretch>
            </a:blipFill>
          </p:spPr>
          <p:txBody>
            <a:bodyPr wrap="square" lIns="0" tIns="0" rIns="0" bIns="0" rtlCol="0"/>
            <a:lstStyle/>
            <a:p>
              <a:endParaRPr/>
            </a:p>
          </p:txBody>
        </p:sp>
      </p:grpSp>
      <p:sp>
        <p:nvSpPr>
          <p:cNvPr id="22" name="object 22"/>
          <p:cNvSpPr txBox="1"/>
          <p:nvPr/>
        </p:nvSpPr>
        <p:spPr>
          <a:xfrm>
            <a:off x="4322521" y="3314060"/>
            <a:ext cx="82143" cy="135341"/>
          </a:xfrm>
          <a:prstGeom prst="rect">
            <a:avLst/>
          </a:prstGeom>
        </p:spPr>
        <p:txBody>
          <a:bodyPr vert="horz" wrap="square" lIns="0" tIns="12112" rIns="0" bIns="0" rtlCol="0">
            <a:spAutoFit/>
          </a:bodyPr>
          <a:lstStyle/>
          <a:p>
            <a:pPr marL="12750">
              <a:spcBef>
                <a:spcPts val="95"/>
              </a:spcBef>
            </a:pPr>
            <a:r>
              <a:rPr sz="800" b="1" spc="-5" dirty="0">
                <a:latin typeface="Arial"/>
                <a:cs typeface="Arial"/>
              </a:rPr>
              <a:t>3</a:t>
            </a:r>
            <a:endParaRPr sz="800">
              <a:latin typeface="Arial"/>
              <a:cs typeface="Arial"/>
            </a:endParaRPr>
          </a:p>
        </p:txBody>
      </p:sp>
      <p:sp>
        <p:nvSpPr>
          <p:cNvPr id="23" name="object 23"/>
          <p:cNvSpPr txBox="1"/>
          <p:nvPr/>
        </p:nvSpPr>
        <p:spPr>
          <a:xfrm>
            <a:off x="4580798" y="3437425"/>
            <a:ext cx="82143" cy="135341"/>
          </a:xfrm>
          <a:prstGeom prst="rect">
            <a:avLst/>
          </a:prstGeom>
        </p:spPr>
        <p:txBody>
          <a:bodyPr vert="horz" wrap="square" lIns="0" tIns="12112" rIns="0" bIns="0" rtlCol="0">
            <a:spAutoFit/>
          </a:bodyPr>
          <a:lstStyle/>
          <a:p>
            <a:pPr marL="12750">
              <a:spcBef>
                <a:spcPts val="95"/>
              </a:spcBef>
            </a:pPr>
            <a:r>
              <a:rPr sz="800" b="1" spc="-5" dirty="0">
                <a:latin typeface="Arial"/>
                <a:cs typeface="Arial"/>
              </a:rPr>
              <a:t>2</a:t>
            </a:r>
            <a:endParaRPr sz="800">
              <a:latin typeface="Arial"/>
              <a:cs typeface="Arial"/>
            </a:endParaRPr>
          </a:p>
        </p:txBody>
      </p:sp>
      <p:sp>
        <p:nvSpPr>
          <p:cNvPr id="24" name="object 24"/>
          <p:cNvSpPr txBox="1"/>
          <p:nvPr/>
        </p:nvSpPr>
        <p:spPr>
          <a:xfrm>
            <a:off x="4294257" y="3683389"/>
            <a:ext cx="82143" cy="135341"/>
          </a:xfrm>
          <a:prstGeom prst="rect">
            <a:avLst/>
          </a:prstGeom>
        </p:spPr>
        <p:txBody>
          <a:bodyPr vert="horz" wrap="square" lIns="0" tIns="12112" rIns="0" bIns="0" rtlCol="0">
            <a:spAutoFit/>
          </a:bodyPr>
          <a:lstStyle/>
          <a:p>
            <a:pPr marL="12750">
              <a:spcBef>
                <a:spcPts val="95"/>
              </a:spcBef>
            </a:pPr>
            <a:r>
              <a:rPr sz="800" b="1" spc="-5" dirty="0">
                <a:latin typeface="Arial"/>
                <a:cs typeface="Arial"/>
              </a:rPr>
              <a:t>1</a:t>
            </a:r>
            <a:endParaRPr sz="800">
              <a:latin typeface="Arial"/>
              <a:cs typeface="Arial"/>
            </a:endParaRPr>
          </a:p>
        </p:txBody>
      </p:sp>
      <p:sp>
        <p:nvSpPr>
          <p:cNvPr id="25" name="object 25"/>
          <p:cNvSpPr txBox="1"/>
          <p:nvPr/>
        </p:nvSpPr>
        <p:spPr>
          <a:xfrm>
            <a:off x="8216488" y="3304865"/>
            <a:ext cx="82143" cy="135341"/>
          </a:xfrm>
          <a:prstGeom prst="rect">
            <a:avLst/>
          </a:prstGeom>
        </p:spPr>
        <p:txBody>
          <a:bodyPr vert="horz" wrap="square" lIns="0" tIns="12112" rIns="0" bIns="0" rtlCol="0">
            <a:spAutoFit/>
          </a:bodyPr>
          <a:lstStyle/>
          <a:p>
            <a:pPr marL="12750">
              <a:spcBef>
                <a:spcPts val="95"/>
              </a:spcBef>
            </a:pPr>
            <a:r>
              <a:rPr sz="800" b="1" spc="-5" dirty="0">
                <a:latin typeface="Arial"/>
                <a:cs typeface="Arial"/>
              </a:rPr>
              <a:t>3</a:t>
            </a:r>
            <a:endParaRPr sz="800">
              <a:latin typeface="Arial"/>
              <a:cs typeface="Arial"/>
            </a:endParaRPr>
          </a:p>
        </p:txBody>
      </p:sp>
      <p:sp>
        <p:nvSpPr>
          <p:cNvPr id="26" name="object 26"/>
          <p:cNvSpPr txBox="1"/>
          <p:nvPr/>
        </p:nvSpPr>
        <p:spPr>
          <a:xfrm>
            <a:off x="8159180" y="3550830"/>
            <a:ext cx="82143" cy="135341"/>
          </a:xfrm>
          <a:prstGeom prst="rect">
            <a:avLst/>
          </a:prstGeom>
        </p:spPr>
        <p:txBody>
          <a:bodyPr vert="horz" wrap="square" lIns="0" tIns="12112" rIns="0" bIns="0" rtlCol="0">
            <a:spAutoFit/>
          </a:bodyPr>
          <a:lstStyle/>
          <a:p>
            <a:pPr marL="12750">
              <a:spcBef>
                <a:spcPts val="95"/>
              </a:spcBef>
            </a:pPr>
            <a:r>
              <a:rPr sz="800" b="1" spc="-5" dirty="0">
                <a:latin typeface="Arial"/>
                <a:cs typeface="Arial"/>
              </a:rPr>
              <a:t>2</a:t>
            </a:r>
            <a:endParaRPr sz="800">
              <a:latin typeface="Arial"/>
              <a:cs typeface="Arial"/>
            </a:endParaRPr>
          </a:p>
        </p:txBody>
      </p:sp>
      <p:sp>
        <p:nvSpPr>
          <p:cNvPr id="27" name="object 27"/>
          <p:cNvSpPr txBox="1"/>
          <p:nvPr/>
        </p:nvSpPr>
        <p:spPr>
          <a:xfrm>
            <a:off x="8473994" y="3673431"/>
            <a:ext cx="82143" cy="135341"/>
          </a:xfrm>
          <a:prstGeom prst="rect">
            <a:avLst/>
          </a:prstGeom>
        </p:spPr>
        <p:txBody>
          <a:bodyPr vert="horz" wrap="square" lIns="0" tIns="12112" rIns="0" bIns="0" rtlCol="0">
            <a:spAutoFit/>
          </a:bodyPr>
          <a:lstStyle/>
          <a:p>
            <a:pPr marL="12750">
              <a:spcBef>
                <a:spcPts val="95"/>
              </a:spcBef>
            </a:pPr>
            <a:r>
              <a:rPr sz="800" b="1" spc="-5" dirty="0">
                <a:latin typeface="Arial"/>
                <a:cs typeface="Arial"/>
              </a:rPr>
              <a:t>1</a:t>
            </a:r>
            <a:endParaRPr sz="800">
              <a:latin typeface="Arial"/>
              <a:cs typeface="Arial"/>
            </a:endParaRPr>
          </a:p>
        </p:txBody>
      </p:sp>
      <p:sp>
        <p:nvSpPr>
          <p:cNvPr id="28" name="object 28"/>
          <p:cNvSpPr/>
          <p:nvPr/>
        </p:nvSpPr>
        <p:spPr>
          <a:xfrm>
            <a:off x="8470681" y="4008034"/>
            <a:ext cx="289730" cy="215828"/>
          </a:xfrm>
          <a:custGeom>
            <a:avLst/>
            <a:gdLst/>
            <a:ahLst/>
            <a:cxnLst/>
            <a:rect l="l" t="t" r="r" b="b"/>
            <a:pathLst>
              <a:path w="288925" h="214629">
                <a:moveTo>
                  <a:pt x="288798" y="214122"/>
                </a:moveTo>
                <a:lnTo>
                  <a:pt x="288798" y="0"/>
                </a:lnTo>
                <a:lnTo>
                  <a:pt x="0" y="0"/>
                </a:lnTo>
                <a:lnTo>
                  <a:pt x="0" y="214122"/>
                </a:lnTo>
                <a:lnTo>
                  <a:pt x="288798" y="214122"/>
                </a:lnTo>
                <a:close/>
              </a:path>
            </a:pathLst>
          </a:custGeom>
          <a:solidFill>
            <a:srgbClr val="FFFFFF"/>
          </a:solidFill>
        </p:spPr>
        <p:txBody>
          <a:bodyPr wrap="square" lIns="0" tIns="0" rIns="0" bIns="0" rtlCol="0"/>
          <a:lstStyle/>
          <a:p>
            <a:endParaRPr/>
          </a:p>
        </p:txBody>
      </p:sp>
      <p:sp>
        <p:nvSpPr>
          <p:cNvPr id="29" name="object 29"/>
          <p:cNvSpPr txBox="1"/>
          <p:nvPr/>
        </p:nvSpPr>
        <p:spPr>
          <a:xfrm>
            <a:off x="679948" y="5549999"/>
            <a:ext cx="1922404" cy="301394"/>
          </a:xfrm>
          <a:prstGeom prst="rect">
            <a:avLst/>
          </a:prstGeom>
        </p:spPr>
        <p:txBody>
          <a:bodyPr vert="horz" wrap="square" lIns="0" tIns="12750" rIns="0" bIns="0" rtlCol="0">
            <a:spAutoFit/>
          </a:bodyPr>
          <a:lstStyle/>
          <a:p>
            <a:pPr marL="12750">
              <a:spcBef>
                <a:spcPts val="100"/>
              </a:spcBef>
            </a:pPr>
            <a:r>
              <a:rPr spc="-5" dirty="0">
                <a:latin typeface="Comic Sans MS"/>
                <a:cs typeface="Comic Sans MS"/>
              </a:rPr>
              <a:t>∆εξιόχειρας στο</a:t>
            </a:r>
            <a:r>
              <a:rPr spc="-65" dirty="0">
                <a:latin typeface="Comic Sans MS"/>
                <a:cs typeface="Comic Sans MS"/>
              </a:rPr>
              <a:t> </a:t>
            </a:r>
            <a:r>
              <a:rPr dirty="0">
                <a:latin typeface="Comic Sans MS"/>
                <a:cs typeface="Comic Sans MS"/>
              </a:rPr>
              <a:t>4</a:t>
            </a:r>
            <a:endParaRPr>
              <a:latin typeface="Comic Sans MS"/>
              <a:cs typeface="Comic Sans MS"/>
            </a:endParaRPr>
          </a:p>
        </p:txBody>
      </p:sp>
      <p:sp>
        <p:nvSpPr>
          <p:cNvPr id="30" name="object 30"/>
          <p:cNvSpPr txBox="1"/>
          <p:nvPr/>
        </p:nvSpPr>
        <p:spPr>
          <a:xfrm>
            <a:off x="3639395" y="5549999"/>
            <a:ext cx="1922404" cy="301394"/>
          </a:xfrm>
          <a:prstGeom prst="rect">
            <a:avLst/>
          </a:prstGeom>
        </p:spPr>
        <p:txBody>
          <a:bodyPr vert="horz" wrap="square" lIns="0" tIns="12750" rIns="0" bIns="0" rtlCol="0">
            <a:spAutoFit/>
          </a:bodyPr>
          <a:lstStyle/>
          <a:p>
            <a:pPr marL="12750">
              <a:spcBef>
                <a:spcPts val="100"/>
              </a:spcBef>
            </a:pPr>
            <a:r>
              <a:rPr spc="-5" dirty="0">
                <a:latin typeface="Comic Sans MS"/>
                <a:cs typeface="Comic Sans MS"/>
              </a:rPr>
              <a:t>∆εξιόχειρας στο</a:t>
            </a:r>
            <a:r>
              <a:rPr spc="-65" dirty="0">
                <a:latin typeface="Comic Sans MS"/>
                <a:cs typeface="Comic Sans MS"/>
              </a:rPr>
              <a:t> </a:t>
            </a:r>
            <a:r>
              <a:rPr dirty="0">
                <a:latin typeface="Comic Sans MS"/>
                <a:cs typeface="Comic Sans MS"/>
              </a:rPr>
              <a:t>3</a:t>
            </a:r>
            <a:endParaRPr>
              <a:latin typeface="Comic Sans MS"/>
              <a:cs typeface="Comic Sans MS"/>
            </a:endParaRPr>
          </a:p>
        </p:txBody>
      </p:sp>
      <p:sp>
        <p:nvSpPr>
          <p:cNvPr id="31" name="object 31"/>
          <p:cNvSpPr txBox="1"/>
          <p:nvPr/>
        </p:nvSpPr>
        <p:spPr>
          <a:xfrm>
            <a:off x="6240453" y="5549999"/>
            <a:ext cx="2261803" cy="301394"/>
          </a:xfrm>
          <a:prstGeom prst="rect">
            <a:avLst/>
          </a:prstGeom>
        </p:spPr>
        <p:txBody>
          <a:bodyPr vert="horz" wrap="square" lIns="0" tIns="12750" rIns="0" bIns="0" rtlCol="0">
            <a:spAutoFit/>
          </a:bodyPr>
          <a:lstStyle/>
          <a:p>
            <a:pPr marL="12750">
              <a:spcBef>
                <a:spcPts val="100"/>
              </a:spcBef>
            </a:pPr>
            <a:r>
              <a:rPr dirty="0">
                <a:latin typeface="Comic Sans MS"/>
                <a:cs typeface="Comic Sans MS"/>
              </a:rPr>
              <a:t>Αριστερόχειρας </a:t>
            </a:r>
            <a:r>
              <a:rPr spc="-5" dirty="0">
                <a:latin typeface="Comic Sans MS"/>
                <a:cs typeface="Comic Sans MS"/>
              </a:rPr>
              <a:t>στο</a:t>
            </a:r>
            <a:r>
              <a:rPr spc="-75" dirty="0">
                <a:latin typeface="Comic Sans MS"/>
                <a:cs typeface="Comic Sans MS"/>
              </a:rPr>
              <a:t> </a:t>
            </a:r>
            <a:r>
              <a:rPr dirty="0">
                <a:latin typeface="Comic Sans MS"/>
                <a:cs typeface="Comic Sans MS"/>
              </a:rPr>
              <a:t>2</a:t>
            </a:r>
            <a:endParaRPr>
              <a:latin typeface="Comic Sans MS"/>
              <a:cs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2844" y="214290"/>
            <a:ext cx="5903793" cy="6046127"/>
          </a:xfrm>
          <a:prstGeom prst="rect">
            <a:avLst/>
          </a:prstGeom>
        </p:spPr>
        <p:txBody>
          <a:bodyPr vert="horz" wrap="square" lIns="0" tIns="61834" rIns="0" bIns="0" rtlCol="0">
            <a:spAutoFit/>
          </a:bodyPr>
          <a:lstStyle/>
          <a:p>
            <a:pPr marL="356349" marR="5100" indent="-344237" algn="just">
              <a:lnSpc>
                <a:spcPts val="3032"/>
              </a:lnSpc>
              <a:spcBef>
                <a:spcPts val="486"/>
              </a:spcBef>
              <a:buClr>
                <a:srgbClr val="FFCC00"/>
              </a:buClr>
              <a:buSzPct val="139285"/>
              <a:buChar char="•"/>
              <a:tabLst>
                <a:tab pos="356987" algn="l"/>
              </a:tabLst>
            </a:pPr>
            <a:r>
              <a:rPr sz="2800" spc="-5" dirty="0">
                <a:cs typeface="Comic Sans MS"/>
              </a:rPr>
              <a:t>Μια αποτελεσµατική </a:t>
            </a:r>
            <a:r>
              <a:rPr sz="2800" dirty="0">
                <a:cs typeface="Comic Sans MS"/>
              </a:rPr>
              <a:t>φορά </a:t>
            </a:r>
            <a:r>
              <a:rPr sz="2800" spc="-5" dirty="0">
                <a:cs typeface="Comic Sans MS"/>
              </a:rPr>
              <a:t>µπορεί να δώσει ύψος  στο άλµα </a:t>
            </a:r>
            <a:r>
              <a:rPr sz="2800" dirty="0">
                <a:cs typeface="Comic Sans MS"/>
              </a:rPr>
              <a:t>του </a:t>
            </a:r>
            <a:r>
              <a:rPr sz="2800" spc="-5" dirty="0">
                <a:cs typeface="Comic Sans MS"/>
              </a:rPr>
              <a:t>επιθετικού και να </a:t>
            </a:r>
            <a:r>
              <a:rPr sz="2800" dirty="0">
                <a:cs typeface="Comic Sans MS"/>
              </a:rPr>
              <a:t>του </a:t>
            </a:r>
            <a:r>
              <a:rPr sz="2800" spc="-5" dirty="0">
                <a:cs typeface="Comic Sans MS"/>
              </a:rPr>
              <a:t>δώσει την  ευχέρεια να εφαρµόσει την κατάλληλη τεχνική  στον</a:t>
            </a:r>
            <a:r>
              <a:rPr sz="2800" spc="5" dirty="0">
                <a:cs typeface="Comic Sans MS"/>
              </a:rPr>
              <a:t> </a:t>
            </a:r>
            <a:r>
              <a:rPr sz="2800" spc="-5" dirty="0">
                <a:cs typeface="Comic Sans MS"/>
              </a:rPr>
              <a:t>αέρα</a:t>
            </a:r>
            <a:endParaRPr sz="2800">
              <a:cs typeface="Comic Sans MS"/>
            </a:endParaRPr>
          </a:p>
          <a:p>
            <a:pPr algn="just">
              <a:spcBef>
                <a:spcPts val="5"/>
              </a:spcBef>
              <a:buClr>
                <a:srgbClr val="FFCC00"/>
              </a:buClr>
              <a:buFont typeface="Comic Sans MS"/>
              <a:buChar char="•"/>
            </a:pPr>
            <a:endParaRPr sz="3200">
              <a:cs typeface="Comic Sans MS"/>
            </a:endParaRPr>
          </a:p>
          <a:p>
            <a:pPr marL="356349" marR="1018687" indent="-344237" algn="just">
              <a:lnSpc>
                <a:spcPts val="3032"/>
              </a:lnSpc>
              <a:buClr>
                <a:srgbClr val="FFCC00"/>
              </a:buClr>
              <a:buSzPct val="139285"/>
              <a:buChar char="•"/>
              <a:tabLst>
                <a:tab pos="356987" algn="l"/>
              </a:tabLst>
            </a:pPr>
            <a:r>
              <a:rPr sz="2800" dirty="0">
                <a:cs typeface="Comic Sans MS"/>
              </a:rPr>
              <a:t>Έχει </a:t>
            </a:r>
            <a:r>
              <a:rPr sz="2800" spc="-5" dirty="0">
                <a:cs typeface="Comic Sans MS"/>
              </a:rPr>
              <a:t>µεγάλη σηµασία αυτή </a:t>
            </a:r>
            <a:r>
              <a:rPr sz="2800" dirty="0">
                <a:cs typeface="Comic Sans MS"/>
              </a:rPr>
              <a:t>η φορά </a:t>
            </a:r>
            <a:r>
              <a:rPr sz="2800" spc="-5" dirty="0">
                <a:cs typeface="Comic Sans MS"/>
              </a:rPr>
              <a:t>να είναι  ευέλικτη, έτσι ώστε να είναι δυνατές  </a:t>
            </a:r>
            <a:r>
              <a:rPr sz="2800" dirty="0">
                <a:cs typeface="Comic Sans MS"/>
              </a:rPr>
              <a:t>τροποποιήσεις </a:t>
            </a:r>
            <a:r>
              <a:rPr sz="2800" spc="-5" dirty="0">
                <a:cs typeface="Comic Sans MS"/>
              </a:rPr>
              <a:t>της προσέγγισης στο</a:t>
            </a:r>
            <a:r>
              <a:rPr sz="2800" spc="10" dirty="0">
                <a:cs typeface="Comic Sans MS"/>
              </a:rPr>
              <a:t> </a:t>
            </a:r>
            <a:r>
              <a:rPr sz="2800" spc="-5" dirty="0">
                <a:cs typeface="Comic Sans MS"/>
              </a:rPr>
              <a:t>δίχτυ</a:t>
            </a:r>
            <a:endParaRPr sz="2800">
              <a:cs typeface="Comic Sans MS"/>
            </a:endParaRPr>
          </a:p>
          <a:p>
            <a:pPr algn="just">
              <a:spcBef>
                <a:spcPts val="65"/>
              </a:spcBef>
              <a:buClr>
                <a:srgbClr val="FFCC00"/>
              </a:buClr>
              <a:buFont typeface="Comic Sans MS"/>
              <a:buChar char="•"/>
            </a:pPr>
            <a:endParaRPr sz="3100">
              <a:cs typeface="Comic Sans MS"/>
            </a:endParaRPr>
          </a:p>
          <a:p>
            <a:pPr marL="356349" marR="228216" indent="-344237" algn="just">
              <a:lnSpc>
                <a:spcPts val="3032"/>
              </a:lnSpc>
              <a:buClr>
                <a:srgbClr val="FFCC00"/>
              </a:buClr>
              <a:buSzPct val="139285"/>
              <a:buChar char="•"/>
              <a:tabLst>
                <a:tab pos="356987" algn="l"/>
              </a:tabLst>
            </a:pPr>
            <a:r>
              <a:rPr sz="2800" dirty="0">
                <a:cs typeface="Comic Sans MS"/>
              </a:rPr>
              <a:t>Ο </a:t>
            </a:r>
            <a:r>
              <a:rPr sz="2800" spc="-5" dirty="0">
                <a:cs typeface="Comic Sans MS"/>
              </a:rPr>
              <a:t>αριθµός των </a:t>
            </a:r>
            <a:r>
              <a:rPr sz="2800" spc="-10" dirty="0">
                <a:cs typeface="Comic Sans MS"/>
              </a:rPr>
              <a:t>βηµάτων </a:t>
            </a:r>
            <a:r>
              <a:rPr sz="2800" spc="-5" dirty="0">
                <a:cs typeface="Comic Sans MS"/>
              </a:rPr>
              <a:t>εξαρτάται από την  απόσταση που πρέπει να διανύσει </a:t>
            </a:r>
            <a:r>
              <a:rPr sz="2800" dirty="0">
                <a:cs typeface="Comic Sans MS"/>
              </a:rPr>
              <a:t>ο </a:t>
            </a:r>
            <a:r>
              <a:rPr sz="2800" spc="-5" dirty="0">
                <a:cs typeface="Comic Sans MS"/>
              </a:rPr>
              <a:t>επιθετικός</a:t>
            </a:r>
            <a:endParaRPr sz="2800">
              <a:cs typeface="Comic Sans MS"/>
            </a:endParaRPr>
          </a:p>
        </p:txBody>
      </p:sp>
      <p:pic>
        <p:nvPicPr>
          <p:cNvPr id="4098" name="Picture 2"/>
          <p:cNvPicPr>
            <a:picLocks noChangeAspect="1" noChangeArrowheads="1"/>
          </p:cNvPicPr>
          <p:nvPr/>
        </p:nvPicPr>
        <p:blipFill>
          <a:blip r:embed="rId2"/>
          <a:srcRect/>
          <a:stretch>
            <a:fillRect/>
          </a:stretch>
        </p:blipFill>
        <p:spPr bwMode="auto">
          <a:xfrm>
            <a:off x="5926125" y="2000240"/>
            <a:ext cx="3146469" cy="3333759"/>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638"/>
            <a:ext cx="8229600" cy="997760"/>
          </a:xfrm>
          <a:prstGeom prst="rect">
            <a:avLst/>
          </a:prstGeom>
        </p:spPr>
        <p:txBody>
          <a:bodyPr vert="horz" wrap="square" lIns="0" tIns="12750" rIns="0" bIns="0" rtlCol="0">
            <a:spAutoFit/>
          </a:bodyPr>
          <a:lstStyle/>
          <a:p>
            <a:pPr marL="12750">
              <a:spcBef>
                <a:spcPts val="100"/>
              </a:spcBef>
            </a:pPr>
            <a:r>
              <a:rPr sz="3200" spc="-5" dirty="0"/>
              <a:t>∆εξιόχειρας ακραίος σε φορά </a:t>
            </a:r>
            <a:r>
              <a:rPr sz="3200" dirty="0"/>
              <a:t>3 </a:t>
            </a:r>
            <a:r>
              <a:rPr sz="3200" spc="-45" dirty="0"/>
              <a:t>βηµάτων </a:t>
            </a:r>
            <a:r>
              <a:rPr sz="3200" spc="-5" dirty="0"/>
              <a:t>στη </a:t>
            </a:r>
            <a:r>
              <a:rPr sz="3200" spc="-10" dirty="0"/>
              <a:t>ζώνη</a:t>
            </a:r>
            <a:r>
              <a:rPr sz="3200" spc="40" dirty="0"/>
              <a:t> </a:t>
            </a:r>
            <a:r>
              <a:rPr sz="3200" dirty="0"/>
              <a:t>4</a:t>
            </a:r>
          </a:p>
        </p:txBody>
      </p:sp>
      <p:grpSp>
        <p:nvGrpSpPr>
          <p:cNvPr id="3" name="object 3"/>
          <p:cNvGrpSpPr/>
          <p:nvPr/>
        </p:nvGrpSpPr>
        <p:grpSpPr>
          <a:xfrm>
            <a:off x="6237786" y="1771330"/>
            <a:ext cx="2659147" cy="3603962"/>
            <a:chOff x="6220459" y="1761489"/>
            <a:chExt cx="2651760" cy="3583940"/>
          </a:xfrm>
        </p:grpSpPr>
        <p:sp>
          <p:nvSpPr>
            <p:cNvPr id="4" name="object 4"/>
            <p:cNvSpPr/>
            <p:nvPr/>
          </p:nvSpPr>
          <p:spPr>
            <a:xfrm>
              <a:off x="6283077" y="1825497"/>
              <a:ext cx="2528783" cy="345566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220460" y="1761489"/>
              <a:ext cx="2651760" cy="3583940"/>
            </a:xfrm>
            <a:custGeom>
              <a:avLst/>
              <a:gdLst/>
              <a:ahLst/>
              <a:cxnLst/>
              <a:rect l="l" t="t" r="r" b="b"/>
              <a:pathLst>
                <a:path w="2651759" h="3583940">
                  <a:moveTo>
                    <a:pt x="2608580" y="42672"/>
                  </a:moveTo>
                  <a:lnTo>
                    <a:pt x="2586990" y="42672"/>
                  </a:lnTo>
                  <a:lnTo>
                    <a:pt x="62230" y="42672"/>
                  </a:lnTo>
                  <a:lnTo>
                    <a:pt x="41910" y="42672"/>
                  </a:lnTo>
                  <a:lnTo>
                    <a:pt x="41910" y="3541014"/>
                  </a:lnTo>
                  <a:lnTo>
                    <a:pt x="62230" y="3541014"/>
                  </a:lnTo>
                  <a:lnTo>
                    <a:pt x="62230" y="63246"/>
                  </a:lnTo>
                  <a:lnTo>
                    <a:pt x="2586990" y="63246"/>
                  </a:lnTo>
                  <a:lnTo>
                    <a:pt x="2586990" y="3520440"/>
                  </a:lnTo>
                  <a:lnTo>
                    <a:pt x="62598" y="3520440"/>
                  </a:lnTo>
                  <a:lnTo>
                    <a:pt x="62598" y="3541014"/>
                  </a:lnTo>
                  <a:lnTo>
                    <a:pt x="2586990" y="3541014"/>
                  </a:lnTo>
                  <a:lnTo>
                    <a:pt x="2608580" y="3541014"/>
                  </a:lnTo>
                  <a:lnTo>
                    <a:pt x="2608580" y="42672"/>
                  </a:lnTo>
                  <a:close/>
                </a:path>
                <a:path w="2651759" h="3583940">
                  <a:moveTo>
                    <a:pt x="2629776" y="3562350"/>
                  </a:moveTo>
                  <a:lnTo>
                    <a:pt x="20688" y="3562350"/>
                  </a:lnTo>
                  <a:lnTo>
                    <a:pt x="20688" y="3583686"/>
                  </a:lnTo>
                  <a:lnTo>
                    <a:pt x="2629776" y="3583686"/>
                  </a:lnTo>
                  <a:lnTo>
                    <a:pt x="2629776" y="3562350"/>
                  </a:lnTo>
                  <a:close/>
                </a:path>
                <a:path w="2651759" h="3583940">
                  <a:moveTo>
                    <a:pt x="2651760" y="0"/>
                  </a:moveTo>
                  <a:lnTo>
                    <a:pt x="2630170" y="0"/>
                  </a:lnTo>
                  <a:lnTo>
                    <a:pt x="20320" y="0"/>
                  </a:lnTo>
                  <a:lnTo>
                    <a:pt x="0" y="0"/>
                  </a:lnTo>
                  <a:lnTo>
                    <a:pt x="0" y="3583686"/>
                  </a:lnTo>
                  <a:lnTo>
                    <a:pt x="20320" y="3583686"/>
                  </a:lnTo>
                  <a:lnTo>
                    <a:pt x="20320" y="21336"/>
                  </a:lnTo>
                  <a:lnTo>
                    <a:pt x="2630170" y="21336"/>
                  </a:lnTo>
                  <a:lnTo>
                    <a:pt x="2630170" y="3583686"/>
                  </a:lnTo>
                  <a:lnTo>
                    <a:pt x="2651760" y="3583686"/>
                  </a:lnTo>
                  <a:lnTo>
                    <a:pt x="2651760" y="0"/>
                  </a:lnTo>
                  <a:close/>
                </a:path>
              </a:pathLst>
            </a:custGeom>
            <a:solidFill>
              <a:srgbClr val="993401"/>
            </a:solidFill>
          </p:spPr>
          <p:txBody>
            <a:bodyPr wrap="square" lIns="0" tIns="0" rIns="0" bIns="0" rtlCol="0"/>
            <a:lstStyle/>
            <a:p>
              <a:endParaRPr/>
            </a:p>
          </p:txBody>
        </p:sp>
      </p:grpSp>
      <p:grpSp>
        <p:nvGrpSpPr>
          <p:cNvPr id="6" name="object 6"/>
          <p:cNvGrpSpPr/>
          <p:nvPr/>
        </p:nvGrpSpPr>
        <p:grpSpPr>
          <a:xfrm>
            <a:off x="3303556" y="2279358"/>
            <a:ext cx="2776312" cy="3603322"/>
            <a:chOff x="3294379" y="2266695"/>
            <a:chExt cx="2768600" cy="3583304"/>
          </a:xfrm>
        </p:grpSpPr>
        <p:sp>
          <p:nvSpPr>
            <p:cNvPr id="7" name="object 7"/>
            <p:cNvSpPr/>
            <p:nvPr/>
          </p:nvSpPr>
          <p:spPr>
            <a:xfrm>
              <a:off x="3357759" y="2329941"/>
              <a:ext cx="2645227" cy="345643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294380" y="2266695"/>
              <a:ext cx="2768600" cy="3583304"/>
            </a:xfrm>
            <a:custGeom>
              <a:avLst/>
              <a:gdLst/>
              <a:ahLst/>
              <a:cxnLst/>
              <a:rect l="l" t="t" r="r" b="b"/>
              <a:pathLst>
                <a:path w="2768600" h="3583304">
                  <a:moveTo>
                    <a:pt x="2726690" y="41910"/>
                  </a:moveTo>
                  <a:lnTo>
                    <a:pt x="2705100" y="41910"/>
                  </a:lnTo>
                  <a:lnTo>
                    <a:pt x="2705100" y="63246"/>
                  </a:lnTo>
                  <a:lnTo>
                    <a:pt x="2705100" y="3519678"/>
                  </a:lnTo>
                  <a:lnTo>
                    <a:pt x="63500" y="3519678"/>
                  </a:lnTo>
                  <a:lnTo>
                    <a:pt x="63500" y="63246"/>
                  </a:lnTo>
                  <a:lnTo>
                    <a:pt x="2705100" y="63246"/>
                  </a:lnTo>
                  <a:lnTo>
                    <a:pt x="2705100" y="41910"/>
                  </a:lnTo>
                  <a:lnTo>
                    <a:pt x="63500" y="41910"/>
                  </a:lnTo>
                  <a:lnTo>
                    <a:pt x="41910" y="41910"/>
                  </a:lnTo>
                  <a:lnTo>
                    <a:pt x="41910" y="3541014"/>
                  </a:lnTo>
                  <a:lnTo>
                    <a:pt x="2726690" y="3541014"/>
                  </a:lnTo>
                  <a:lnTo>
                    <a:pt x="2726690" y="41910"/>
                  </a:lnTo>
                  <a:close/>
                </a:path>
                <a:path w="2768600" h="3583304">
                  <a:moveTo>
                    <a:pt x="2768600" y="0"/>
                  </a:moveTo>
                  <a:lnTo>
                    <a:pt x="2747010" y="0"/>
                  </a:lnTo>
                  <a:lnTo>
                    <a:pt x="20320" y="0"/>
                  </a:lnTo>
                  <a:lnTo>
                    <a:pt x="0" y="0"/>
                  </a:lnTo>
                  <a:lnTo>
                    <a:pt x="0" y="3582924"/>
                  </a:lnTo>
                  <a:lnTo>
                    <a:pt x="20320" y="3582924"/>
                  </a:lnTo>
                  <a:lnTo>
                    <a:pt x="20320" y="20586"/>
                  </a:lnTo>
                  <a:lnTo>
                    <a:pt x="2747010" y="20586"/>
                  </a:lnTo>
                  <a:lnTo>
                    <a:pt x="2747010" y="3562362"/>
                  </a:lnTo>
                  <a:lnTo>
                    <a:pt x="20713" y="3562362"/>
                  </a:lnTo>
                  <a:lnTo>
                    <a:pt x="20713" y="3582924"/>
                  </a:lnTo>
                  <a:lnTo>
                    <a:pt x="2747010" y="3582924"/>
                  </a:lnTo>
                  <a:lnTo>
                    <a:pt x="2747149" y="3582924"/>
                  </a:lnTo>
                  <a:lnTo>
                    <a:pt x="2768600" y="3582924"/>
                  </a:lnTo>
                  <a:lnTo>
                    <a:pt x="2768600" y="0"/>
                  </a:lnTo>
                  <a:close/>
                </a:path>
              </a:pathLst>
            </a:custGeom>
            <a:solidFill>
              <a:srgbClr val="993401"/>
            </a:solidFill>
          </p:spPr>
          <p:txBody>
            <a:bodyPr wrap="square" lIns="0" tIns="0" rIns="0" bIns="0" rtlCol="0"/>
            <a:lstStyle/>
            <a:p>
              <a:endParaRPr/>
            </a:p>
          </p:txBody>
        </p:sp>
      </p:grpSp>
      <p:grpSp>
        <p:nvGrpSpPr>
          <p:cNvPr id="9" name="object 9"/>
          <p:cNvGrpSpPr/>
          <p:nvPr/>
        </p:nvGrpSpPr>
        <p:grpSpPr>
          <a:xfrm>
            <a:off x="319658" y="2641799"/>
            <a:ext cx="2773765" cy="3603322"/>
            <a:chOff x="318770" y="2627122"/>
            <a:chExt cx="2766060" cy="3583304"/>
          </a:xfrm>
        </p:grpSpPr>
        <p:sp>
          <p:nvSpPr>
            <p:cNvPr id="10" name="object 10"/>
            <p:cNvSpPr/>
            <p:nvPr/>
          </p:nvSpPr>
          <p:spPr>
            <a:xfrm>
              <a:off x="382911" y="2690368"/>
              <a:ext cx="2639543" cy="345643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18770" y="2627121"/>
              <a:ext cx="2766060" cy="3583304"/>
            </a:xfrm>
            <a:custGeom>
              <a:avLst/>
              <a:gdLst/>
              <a:ahLst/>
              <a:cxnLst/>
              <a:rect l="l" t="t" r="r" b="b"/>
              <a:pathLst>
                <a:path w="2766060" h="3583304">
                  <a:moveTo>
                    <a:pt x="2724150" y="41910"/>
                  </a:moveTo>
                  <a:lnTo>
                    <a:pt x="2702560" y="41910"/>
                  </a:lnTo>
                  <a:lnTo>
                    <a:pt x="2702560" y="63246"/>
                  </a:lnTo>
                  <a:lnTo>
                    <a:pt x="2702560" y="3519678"/>
                  </a:lnTo>
                  <a:lnTo>
                    <a:pt x="63500" y="3519678"/>
                  </a:lnTo>
                  <a:lnTo>
                    <a:pt x="63500" y="63246"/>
                  </a:lnTo>
                  <a:lnTo>
                    <a:pt x="2702560" y="63246"/>
                  </a:lnTo>
                  <a:lnTo>
                    <a:pt x="2702560" y="41910"/>
                  </a:lnTo>
                  <a:lnTo>
                    <a:pt x="63500" y="41910"/>
                  </a:lnTo>
                  <a:lnTo>
                    <a:pt x="43180" y="41910"/>
                  </a:lnTo>
                  <a:lnTo>
                    <a:pt x="43180" y="3541014"/>
                  </a:lnTo>
                  <a:lnTo>
                    <a:pt x="2724150" y="3541014"/>
                  </a:lnTo>
                  <a:lnTo>
                    <a:pt x="2724150" y="41910"/>
                  </a:lnTo>
                  <a:close/>
                </a:path>
                <a:path w="2766060" h="3583304">
                  <a:moveTo>
                    <a:pt x="2766060" y="0"/>
                  </a:moveTo>
                  <a:lnTo>
                    <a:pt x="2744470" y="0"/>
                  </a:lnTo>
                  <a:lnTo>
                    <a:pt x="2744470" y="20574"/>
                  </a:lnTo>
                  <a:lnTo>
                    <a:pt x="2744470" y="3562350"/>
                  </a:lnTo>
                  <a:lnTo>
                    <a:pt x="21590" y="3562350"/>
                  </a:lnTo>
                  <a:lnTo>
                    <a:pt x="21590" y="20574"/>
                  </a:lnTo>
                  <a:lnTo>
                    <a:pt x="2744470" y="20574"/>
                  </a:lnTo>
                  <a:lnTo>
                    <a:pt x="2744470" y="0"/>
                  </a:lnTo>
                  <a:lnTo>
                    <a:pt x="21590" y="0"/>
                  </a:lnTo>
                  <a:lnTo>
                    <a:pt x="0" y="0"/>
                  </a:lnTo>
                  <a:lnTo>
                    <a:pt x="0" y="3582924"/>
                  </a:lnTo>
                  <a:lnTo>
                    <a:pt x="2766060" y="3582924"/>
                  </a:lnTo>
                  <a:lnTo>
                    <a:pt x="2766060" y="0"/>
                  </a:lnTo>
                  <a:close/>
                </a:path>
              </a:pathLst>
            </a:custGeom>
            <a:solidFill>
              <a:srgbClr val="993401"/>
            </a:solidFill>
          </p:spPr>
          <p:txBody>
            <a:bodyPr wrap="square" lIns="0" tIns="0" rIns="0" bIns="0" rtlCol="0"/>
            <a:lstStyle/>
            <a:p>
              <a:endParaRPr/>
            </a:p>
          </p:txBody>
        </p:sp>
      </p:grpSp>
      <p:sp>
        <p:nvSpPr>
          <p:cNvPr id="12" name="object 12"/>
          <p:cNvSpPr txBox="1"/>
          <p:nvPr/>
        </p:nvSpPr>
        <p:spPr>
          <a:xfrm>
            <a:off x="4314123" y="5478729"/>
            <a:ext cx="4714636" cy="809040"/>
          </a:xfrm>
          <a:prstGeom prst="rect">
            <a:avLst/>
          </a:prstGeom>
        </p:spPr>
        <p:txBody>
          <a:bodyPr vert="horz" wrap="square" lIns="0" tIns="12750" rIns="0" bIns="0" rtlCol="0">
            <a:spAutoFit/>
          </a:bodyPr>
          <a:lstStyle/>
          <a:p>
            <a:pPr marL="1942391">
              <a:spcBef>
                <a:spcPts val="100"/>
              </a:spcBef>
            </a:pPr>
            <a:r>
              <a:rPr b="1" spc="-5" dirty="0">
                <a:latin typeface="Comic Sans MS"/>
                <a:cs typeface="Comic Sans MS"/>
              </a:rPr>
              <a:t>γ:</a:t>
            </a:r>
            <a:r>
              <a:rPr b="1" spc="-45" dirty="0">
                <a:latin typeface="Comic Sans MS"/>
                <a:cs typeface="Comic Sans MS"/>
              </a:rPr>
              <a:t> </a:t>
            </a:r>
            <a:r>
              <a:rPr b="1" spc="-20" dirty="0">
                <a:latin typeface="Comic Sans MS"/>
                <a:cs typeface="Comic Sans MS"/>
              </a:rPr>
              <a:t>αριστερό(πάτηµα-άλµα)</a:t>
            </a:r>
            <a:endParaRPr>
              <a:latin typeface="Comic Sans MS"/>
              <a:cs typeface="Comic Sans MS"/>
            </a:endParaRPr>
          </a:p>
          <a:p>
            <a:pPr marL="12750">
              <a:spcBef>
                <a:spcPts val="1817"/>
              </a:spcBef>
            </a:pPr>
            <a:r>
              <a:rPr b="1" spc="-5" dirty="0">
                <a:latin typeface="Comic Sans MS"/>
                <a:cs typeface="Comic Sans MS"/>
              </a:rPr>
              <a:t>β:</a:t>
            </a:r>
            <a:r>
              <a:rPr b="1" spc="-15" dirty="0">
                <a:latin typeface="Comic Sans MS"/>
                <a:cs typeface="Comic Sans MS"/>
              </a:rPr>
              <a:t> </a:t>
            </a:r>
            <a:r>
              <a:rPr b="1" spc="-5" dirty="0">
                <a:latin typeface="Comic Sans MS"/>
                <a:cs typeface="Comic Sans MS"/>
              </a:rPr>
              <a:t>δεξί</a:t>
            </a:r>
            <a:endParaRPr>
              <a:latin typeface="Comic Sans MS"/>
              <a:cs typeface="Comic Sans MS"/>
            </a:endParaRPr>
          </a:p>
        </p:txBody>
      </p:sp>
      <p:sp>
        <p:nvSpPr>
          <p:cNvPr id="13" name="object 13"/>
          <p:cNvSpPr txBox="1"/>
          <p:nvPr/>
        </p:nvSpPr>
        <p:spPr>
          <a:xfrm>
            <a:off x="1041378" y="6346906"/>
            <a:ext cx="1252524" cy="301394"/>
          </a:xfrm>
          <a:prstGeom prst="rect">
            <a:avLst/>
          </a:prstGeom>
        </p:spPr>
        <p:txBody>
          <a:bodyPr vert="horz" wrap="square" lIns="0" tIns="12750" rIns="0" bIns="0" rtlCol="0">
            <a:spAutoFit/>
          </a:bodyPr>
          <a:lstStyle/>
          <a:p>
            <a:pPr marL="12750">
              <a:spcBef>
                <a:spcPts val="100"/>
              </a:spcBef>
            </a:pPr>
            <a:r>
              <a:rPr b="1" dirty="0">
                <a:latin typeface="Comic Sans MS"/>
                <a:cs typeface="Comic Sans MS"/>
              </a:rPr>
              <a:t>α:</a:t>
            </a:r>
            <a:r>
              <a:rPr b="1" spc="-95" dirty="0">
                <a:latin typeface="Comic Sans MS"/>
                <a:cs typeface="Comic Sans MS"/>
              </a:rPr>
              <a:t> </a:t>
            </a:r>
            <a:r>
              <a:rPr b="1" spc="-5" dirty="0">
                <a:latin typeface="Comic Sans MS"/>
                <a:cs typeface="Comic Sans MS"/>
              </a:rPr>
              <a:t>αριστερό</a:t>
            </a:r>
            <a:endParaRPr>
              <a:latin typeface="Comic Sans MS"/>
              <a:cs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5720" y="642918"/>
            <a:ext cx="6072230" cy="5695493"/>
          </a:xfrm>
          <a:prstGeom prst="rect">
            <a:avLst/>
          </a:prstGeom>
        </p:spPr>
        <p:txBody>
          <a:bodyPr vert="horz" wrap="square" lIns="0" tIns="55459" rIns="0" bIns="0" rtlCol="0">
            <a:spAutoFit/>
          </a:bodyPr>
          <a:lstStyle/>
          <a:p>
            <a:pPr marL="356349" marR="488306" indent="-344237" algn="just">
              <a:lnSpc>
                <a:spcPct val="90100"/>
              </a:lnSpc>
              <a:spcBef>
                <a:spcPts val="436"/>
              </a:spcBef>
              <a:buClr>
                <a:srgbClr val="FFCC00"/>
              </a:buClr>
              <a:buSzPct val="139285"/>
              <a:buChar char="•"/>
              <a:tabLst>
                <a:tab pos="356987" algn="l"/>
              </a:tabLst>
            </a:pPr>
            <a:r>
              <a:rPr sz="2400" spc="-5" dirty="0">
                <a:cs typeface="Comic Sans MS"/>
              </a:rPr>
              <a:t>Τα βήµατα </a:t>
            </a:r>
            <a:r>
              <a:rPr sz="2400" spc="-10" dirty="0">
                <a:cs typeface="Comic Sans MS"/>
              </a:rPr>
              <a:t>αυτά </a:t>
            </a:r>
            <a:r>
              <a:rPr sz="2400" spc="-5" dirty="0">
                <a:cs typeface="Comic Sans MS"/>
              </a:rPr>
              <a:t>µπορούν να γίνουν </a:t>
            </a:r>
            <a:r>
              <a:rPr sz="2400" dirty="0">
                <a:cs typeface="Comic Sans MS"/>
              </a:rPr>
              <a:t>σ’ </a:t>
            </a:r>
            <a:r>
              <a:rPr sz="2400" spc="-5" dirty="0">
                <a:cs typeface="Comic Sans MS"/>
              </a:rPr>
              <a:t>ευθεία  γραµµή, σε καµπύλη, </a:t>
            </a:r>
            <a:r>
              <a:rPr sz="2400" dirty="0">
                <a:cs typeface="Comic Sans MS"/>
              </a:rPr>
              <a:t>ή σε </a:t>
            </a:r>
            <a:r>
              <a:rPr sz="2400" spc="-10" dirty="0">
                <a:cs typeface="Comic Sans MS"/>
              </a:rPr>
              <a:t>συνδυασµό </a:t>
            </a:r>
            <a:r>
              <a:rPr sz="2400" dirty="0">
                <a:cs typeface="Comic Sans MS"/>
              </a:rPr>
              <a:t>και </a:t>
            </a:r>
            <a:r>
              <a:rPr sz="2400" spc="-5" dirty="0">
                <a:cs typeface="Comic Sans MS"/>
              </a:rPr>
              <a:t>των  δυο, ανάλογα µε την πρόθεση </a:t>
            </a:r>
            <a:r>
              <a:rPr sz="2400" dirty="0">
                <a:cs typeface="Comic Sans MS"/>
              </a:rPr>
              <a:t>του</a:t>
            </a:r>
            <a:r>
              <a:rPr sz="2400" spc="-15" dirty="0">
                <a:cs typeface="Comic Sans MS"/>
              </a:rPr>
              <a:t> </a:t>
            </a:r>
            <a:r>
              <a:rPr sz="2400" dirty="0">
                <a:cs typeface="Comic Sans MS"/>
              </a:rPr>
              <a:t>επιθετικού</a:t>
            </a:r>
            <a:endParaRPr sz="2400">
              <a:cs typeface="Comic Sans MS"/>
            </a:endParaRPr>
          </a:p>
          <a:p>
            <a:pPr marL="356349" marR="376749" indent="-344237" algn="just">
              <a:lnSpc>
                <a:spcPct val="90100"/>
              </a:lnSpc>
              <a:spcBef>
                <a:spcPts val="668"/>
              </a:spcBef>
              <a:buClr>
                <a:srgbClr val="FFCC00"/>
              </a:buClr>
              <a:buSzPct val="139285"/>
              <a:buChar char="•"/>
              <a:tabLst>
                <a:tab pos="356987" algn="l"/>
              </a:tabLst>
            </a:pPr>
            <a:r>
              <a:rPr sz="2400" spc="-5" dirty="0">
                <a:cs typeface="Comic Sans MS"/>
              </a:rPr>
              <a:t>Τα </a:t>
            </a:r>
            <a:r>
              <a:rPr sz="2400" spc="-10" dirty="0">
                <a:cs typeface="Comic Sans MS"/>
              </a:rPr>
              <a:t>βήµατα </a:t>
            </a:r>
            <a:r>
              <a:rPr sz="2400" dirty="0">
                <a:cs typeface="Comic Sans MS"/>
              </a:rPr>
              <a:t>1 </a:t>
            </a:r>
            <a:r>
              <a:rPr sz="2400" spc="-5" dirty="0">
                <a:cs typeface="Comic Sans MS"/>
              </a:rPr>
              <a:t>και </a:t>
            </a:r>
            <a:r>
              <a:rPr sz="2400" dirty="0">
                <a:cs typeface="Comic Sans MS"/>
              </a:rPr>
              <a:t>2 </a:t>
            </a:r>
            <a:r>
              <a:rPr sz="2400" spc="-5" dirty="0">
                <a:cs typeface="Comic Sans MS"/>
              </a:rPr>
              <a:t>είναι </a:t>
            </a:r>
            <a:r>
              <a:rPr sz="2400" spc="-10" dirty="0">
                <a:cs typeface="Comic Sans MS"/>
              </a:rPr>
              <a:t>βήµατα  </a:t>
            </a:r>
            <a:r>
              <a:rPr sz="2400" spc="-5" dirty="0">
                <a:cs typeface="Comic Sans MS"/>
              </a:rPr>
              <a:t>προσανατολισµού </a:t>
            </a:r>
            <a:r>
              <a:rPr sz="2400" dirty="0">
                <a:cs typeface="Comic Sans MS"/>
              </a:rPr>
              <a:t>ή </a:t>
            </a:r>
            <a:r>
              <a:rPr sz="2400" spc="-10" dirty="0">
                <a:cs typeface="Comic Sans MS"/>
              </a:rPr>
              <a:t>βήµατα </a:t>
            </a:r>
            <a:r>
              <a:rPr sz="2400" spc="-5" dirty="0">
                <a:cs typeface="Comic Sans MS"/>
              </a:rPr>
              <a:t>τροποποίησης </a:t>
            </a:r>
            <a:r>
              <a:rPr sz="2400" dirty="0">
                <a:cs typeface="Comic Sans MS"/>
              </a:rPr>
              <a:t>του  </a:t>
            </a:r>
            <a:r>
              <a:rPr sz="2400" spc="-5" dirty="0">
                <a:cs typeface="Comic Sans MS"/>
              </a:rPr>
              <a:t>σώµατος, έτσι ώστε </a:t>
            </a:r>
            <a:r>
              <a:rPr sz="2400" dirty="0">
                <a:cs typeface="Comic Sans MS"/>
              </a:rPr>
              <a:t>ο </a:t>
            </a:r>
            <a:r>
              <a:rPr sz="2400" spc="-5" dirty="0">
                <a:cs typeface="Comic Sans MS"/>
              </a:rPr>
              <a:t>παίκτης να πάρει τη  σωστή </a:t>
            </a:r>
            <a:r>
              <a:rPr sz="2400" dirty="0">
                <a:cs typeface="Comic Sans MS"/>
              </a:rPr>
              <a:t>θέση πίσω </a:t>
            </a:r>
            <a:r>
              <a:rPr sz="2400" spc="-10" dirty="0">
                <a:cs typeface="Comic Sans MS"/>
              </a:rPr>
              <a:t>από </a:t>
            </a:r>
            <a:r>
              <a:rPr sz="2400" dirty="0">
                <a:cs typeface="Comic Sans MS"/>
              </a:rPr>
              <a:t>τη</a:t>
            </a:r>
            <a:r>
              <a:rPr sz="2400" spc="5" dirty="0">
                <a:cs typeface="Comic Sans MS"/>
              </a:rPr>
              <a:t> </a:t>
            </a:r>
            <a:r>
              <a:rPr sz="2400" spc="-10" dirty="0">
                <a:cs typeface="Comic Sans MS"/>
              </a:rPr>
              <a:t>µπάλα</a:t>
            </a:r>
            <a:endParaRPr sz="2400">
              <a:cs typeface="Comic Sans MS"/>
            </a:endParaRPr>
          </a:p>
          <a:p>
            <a:pPr marL="356349" marR="285589" indent="-344237" algn="just">
              <a:lnSpc>
                <a:spcPct val="90100"/>
              </a:lnSpc>
              <a:spcBef>
                <a:spcPts val="673"/>
              </a:spcBef>
              <a:buClr>
                <a:srgbClr val="FFCC00"/>
              </a:buClr>
              <a:buSzPct val="139285"/>
              <a:buChar char="•"/>
              <a:tabLst>
                <a:tab pos="356987" algn="l"/>
              </a:tabLst>
            </a:pPr>
            <a:r>
              <a:rPr sz="2400" spc="-5" dirty="0">
                <a:cs typeface="Comic Sans MS"/>
              </a:rPr>
              <a:t>Τα </a:t>
            </a:r>
            <a:r>
              <a:rPr sz="2400" spc="-10" dirty="0">
                <a:cs typeface="Comic Sans MS"/>
              </a:rPr>
              <a:t>βήµατα </a:t>
            </a:r>
            <a:r>
              <a:rPr sz="2400" dirty="0">
                <a:cs typeface="Comic Sans MS"/>
              </a:rPr>
              <a:t>3 και 4 </a:t>
            </a:r>
            <a:r>
              <a:rPr sz="2400" spc="-5" dirty="0">
                <a:cs typeface="Comic Sans MS"/>
              </a:rPr>
              <a:t>είναι τα τελικά </a:t>
            </a:r>
            <a:r>
              <a:rPr sz="2400" spc="-10" dirty="0">
                <a:cs typeface="Comic Sans MS"/>
              </a:rPr>
              <a:t>βήµατα  </a:t>
            </a:r>
            <a:r>
              <a:rPr sz="2400" spc="-5" dirty="0">
                <a:cs typeface="Comic Sans MS"/>
              </a:rPr>
              <a:t>προετοιµασίας πριν </a:t>
            </a:r>
            <a:r>
              <a:rPr sz="2400" spc="-10" dirty="0">
                <a:cs typeface="Comic Sans MS"/>
              </a:rPr>
              <a:t>από </a:t>
            </a:r>
            <a:r>
              <a:rPr sz="2400" dirty="0">
                <a:cs typeface="Comic Sans MS"/>
              </a:rPr>
              <a:t>το </a:t>
            </a:r>
            <a:r>
              <a:rPr sz="2400" spc="-5" dirty="0">
                <a:cs typeface="Comic Sans MS"/>
              </a:rPr>
              <a:t>άλµα και µπορεί να  γίνουν το ένα </a:t>
            </a:r>
            <a:r>
              <a:rPr sz="2400" spc="-10" dirty="0">
                <a:cs typeface="Comic Sans MS"/>
              </a:rPr>
              <a:t>µετά </a:t>
            </a:r>
            <a:r>
              <a:rPr sz="2400" spc="-5" dirty="0">
                <a:cs typeface="Comic Sans MS"/>
              </a:rPr>
              <a:t>το άλλο (διχρονικά), </a:t>
            </a:r>
            <a:r>
              <a:rPr sz="2400" dirty="0">
                <a:cs typeface="Comic Sans MS"/>
              </a:rPr>
              <a:t>ή  </a:t>
            </a:r>
            <a:r>
              <a:rPr sz="2400" spc="-5" dirty="0">
                <a:cs typeface="Comic Sans MS"/>
              </a:rPr>
              <a:t>ταυτόχρονα (µονοχρονικά)</a:t>
            </a:r>
            <a:endParaRPr sz="2400">
              <a:cs typeface="Comic Sans MS"/>
            </a:endParaRPr>
          </a:p>
          <a:p>
            <a:pPr algn="just">
              <a:spcBef>
                <a:spcPts val="30"/>
              </a:spcBef>
              <a:buClr>
                <a:srgbClr val="FFCC00"/>
              </a:buClr>
              <a:buFont typeface="Comic Sans MS"/>
              <a:buChar char="•"/>
            </a:pPr>
            <a:endParaRPr sz="2400">
              <a:cs typeface="Comic Sans MS"/>
            </a:endParaRPr>
          </a:p>
          <a:p>
            <a:pPr marL="356349" marR="5100" indent="-344237" algn="just">
              <a:lnSpc>
                <a:spcPts val="3032"/>
              </a:lnSpc>
              <a:spcBef>
                <a:spcPts val="5"/>
              </a:spcBef>
              <a:buClr>
                <a:srgbClr val="FFCC00"/>
              </a:buClr>
              <a:buSzPct val="139285"/>
              <a:buFont typeface="Comic Sans MS"/>
              <a:buChar char="•"/>
              <a:tabLst>
                <a:tab pos="356987" algn="l"/>
              </a:tabLst>
            </a:pPr>
            <a:r>
              <a:rPr sz="2400" b="1" spc="-5" dirty="0">
                <a:cs typeface="Comic Sans MS"/>
              </a:rPr>
              <a:t>*Πάντα προσγειώνεται τελευταίο το </a:t>
            </a:r>
            <a:r>
              <a:rPr sz="2400" b="1" dirty="0">
                <a:cs typeface="Comic Sans MS"/>
              </a:rPr>
              <a:t>πόδι </a:t>
            </a:r>
            <a:r>
              <a:rPr sz="2400" b="1" spc="-5" dirty="0">
                <a:cs typeface="Comic Sans MS"/>
              </a:rPr>
              <a:t>το  αντίθετο από το χέρι που εκτελεί το</a:t>
            </a:r>
            <a:r>
              <a:rPr sz="2400" b="1" spc="5" dirty="0">
                <a:cs typeface="Comic Sans MS"/>
              </a:rPr>
              <a:t> </a:t>
            </a:r>
            <a:r>
              <a:rPr sz="2400" b="1" spc="-40" dirty="0">
                <a:cs typeface="Comic Sans MS"/>
              </a:rPr>
              <a:t>χτύπηµα</a:t>
            </a:r>
            <a:endParaRPr sz="2400">
              <a:cs typeface="Comic Sans MS"/>
            </a:endParaRPr>
          </a:p>
        </p:txBody>
      </p:sp>
      <p:pic>
        <p:nvPicPr>
          <p:cNvPr id="3074" name="Picture 2"/>
          <p:cNvPicPr>
            <a:picLocks noChangeAspect="1" noChangeArrowheads="1"/>
          </p:cNvPicPr>
          <p:nvPr/>
        </p:nvPicPr>
        <p:blipFill>
          <a:blip r:embed="rId2"/>
          <a:srcRect/>
          <a:stretch>
            <a:fillRect/>
          </a:stretch>
        </p:blipFill>
        <p:spPr bwMode="auto">
          <a:xfrm>
            <a:off x="6457857" y="1928802"/>
            <a:ext cx="2481679" cy="3071834"/>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9051" y="214290"/>
            <a:ext cx="7745656" cy="443762"/>
          </a:xfrm>
          <a:prstGeom prst="rect">
            <a:avLst/>
          </a:prstGeom>
        </p:spPr>
        <p:txBody>
          <a:bodyPr vert="horz" wrap="square" lIns="0" tIns="12750" rIns="0" bIns="0" rtlCol="0">
            <a:spAutoFit/>
          </a:bodyPr>
          <a:lstStyle/>
          <a:p>
            <a:pPr marL="12750">
              <a:spcBef>
                <a:spcPts val="100"/>
              </a:spcBef>
            </a:pPr>
            <a:r>
              <a:rPr sz="2800" b="1" spc="-5" dirty="0"/>
              <a:t>Κεντρικός σε φορά </a:t>
            </a:r>
            <a:r>
              <a:rPr sz="2800" b="1" dirty="0"/>
              <a:t>τριών </a:t>
            </a:r>
            <a:r>
              <a:rPr sz="2800" b="1" spc="-45" dirty="0"/>
              <a:t>βηµάτων </a:t>
            </a:r>
            <a:r>
              <a:rPr sz="2800" b="1" spc="-5" dirty="0"/>
              <a:t>στη </a:t>
            </a:r>
            <a:r>
              <a:rPr sz="2800" b="1" spc="-10" dirty="0"/>
              <a:t>ζώνη</a:t>
            </a:r>
            <a:r>
              <a:rPr sz="2800" b="1" spc="45" dirty="0"/>
              <a:t> </a:t>
            </a:r>
            <a:r>
              <a:rPr sz="2800" b="1" dirty="0"/>
              <a:t>3</a:t>
            </a:r>
          </a:p>
        </p:txBody>
      </p:sp>
      <p:grpSp>
        <p:nvGrpSpPr>
          <p:cNvPr id="3" name="object 3"/>
          <p:cNvGrpSpPr/>
          <p:nvPr/>
        </p:nvGrpSpPr>
        <p:grpSpPr>
          <a:xfrm>
            <a:off x="6000760" y="785794"/>
            <a:ext cx="2606931" cy="3416868"/>
            <a:chOff x="6159500" y="1660144"/>
            <a:chExt cx="2599690" cy="3397885"/>
          </a:xfrm>
        </p:grpSpPr>
        <p:sp>
          <p:nvSpPr>
            <p:cNvPr id="4" name="object 4"/>
            <p:cNvSpPr/>
            <p:nvPr/>
          </p:nvSpPr>
          <p:spPr>
            <a:xfrm>
              <a:off x="6222879" y="1724151"/>
              <a:ext cx="2474120" cy="326974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159500" y="1660143"/>
              <a:ext cx="2599690" cy="3397885"/>
            </a:xfrm>
            <a:custGeom>
              <a:avLst/>
              <a:gdLst/>
              <a:ahLst/>
              <a:cxnLst/>
              <a:rect l="l" t="t" r="r" b="b"/>
              <a:pathLst>
                <a:path w="2599690" h="3397885">
                  <a:moveTo>
                    <a:pt x="2556510" y="41910"/>
                  </a:moveTo>
                  <a:lnTo>
                    <a:pt x="2534920" y="41910"/>
                  </a:lnTo>
                  <a:lnTo>
                    <a:pt x="2534920" y="63246"/>
                  </a:lnTo>
                  <a:lnTo>
                    <a:pt x="2534920" y="3333750"/>
                  </a:lnTo>
                  <a:lnTo>
                    <a:pt x="63500" y="3333750"/>
                  </a:lnTo>
                  <a:lnTo>
                    <a:pt x="63500" y="63246"/>
                  </a:lnTo>
                  <a:lnTo>
                    <a:pt x="2534920" y="63246"/>
                  </a:lnTo>
                  <a:lnTo>
                    <a:pt x="2534920" y="41910"/>
                  </a:lnTo>
                  <a:lnTo>
                    <a:pt x="63500" y="41910"/>
                  </a:lnTo>
                  <a:lnTo>
                    <a:pt x="41910" y="41910"/>
                  </a:lnTo>
                  <a:lnTo>
                    <a:pt x="41910" y="3355086"/>
                  </a:lnTo>
                  <a:lnTo>
                    <a:pt x="2556510" y="3355086"/>
                  </a:lnTo>
                  <a:lnTo>
                    <a:pt x="2556510" y="41910"/>
                  </a:lnTo>
                  <a:close/>
                </a:path>
                <a:path w="2599690" h="3397885">
                  <a:moveTo>
                    <a:pt x="2577973" y="3376422"/>
                  </a:moveTo>
                  <a:lnTo>
                    <a:pt x="20701" y="3376422"/>
                  </a:lnTo>
                  <a:lnTo>
                    <a:pt x="20701" y="3397770"/>
                  </a:lnTo>
                  <a:lnTo>
                    <a:pt x="2577973" y="3397770"/>
                  </a:lnTo>
                  <a:lnTo>
                    <a:pt x="2577973" y="3376422"/>
                  </a:lnTo>
                  <a:close/>
                </a:path>
                <a:path w="2599690" h="3397885">
                  <a:moveTo>
                    <a:pt x="2599690" y="0"/>
                  </a:moveTo>
                  <a:lnTo>
                    <a:pt x="2578100" y="0"/>
                  </a:lnTo>
                  <a:lnTo>
                    <a:pt x="20320" y="0"/>
                  </a:lnTo>
                  <a:lnTo>
                    <a:pt x="0" y="0"/>
                  </a:lnTo>
                  <a:lnTo>
                    <a:pt x="0" y="3397770"/>
                  </a:lnTo>
                  <a:lnTo>
                    <a:pt x="20320" y="3397770"/>
                  </a:lnTo>
                  <a:lnTo>
                    <a:pt x="20320" y="21348"/>
                  </a:lnTo>
                  <a:lnTo>
                    <a:pt x="2578100" y="21348"/>
                  </a:lnTo>
                  <a:lnTo>
                    <a:pt x="2578100" y="3397770"/>
                  </a:lnTo>
                  <a:lnTo>
                    <a:pt x="2599690" y="3397770"/>
                  </a:lnTo>
                  <a:lnTo>
                    <a:pt x="2599690" y="0"/>
                  </a:lnTo>
                  <a:close/>
                </a:path>
              </a:pathLst>
            </a:custGeom>
            <a:solidFill>
              <a:srgbClr val="800101"/>
            </a:solidFill>
          </p:spPr>
          <p:txBody>
            <a:bodyPr wrap="square" lIns="0" tIns="0" rIns="0" bIns="0" rtlCol="0"/>
            <a:lstStyle/>
            <a:p>
              <a:endParaRPr/>
            </a:p>
          </p:txBody>
        </p:sp>
      </p:grpSp>
      <p:grpSp>
        <p:nvGrpSpPr>
          <p:cNvPr id="6" name="object 6"/>
          <p:cNvGrpSpPr/>
          <p:nvPr/>
        </p:nvGrpSpPr>
        <p:grpSpPr>
          <a:xfrm>
            <a:off x="3000364" y="785794"/>
            <a:ext cx="2712635" cy="3384940"/>
            <a:chOff x="3141979" y="2123439"/>
            <a:chExt cx="2705100" cy="3366135"/>
          </a:xfrm>
        </p:grpSpPr>
        <p:sp>
          <p:nvSpPr>
            <p:cNvPr id="7" name="object 7"/>
            <p:cNvSpPr/>
            <p:nvPr/>
          </p:nvSpPr>
          <p:spPr>
            <a:xfrm>
              <a:off x="3205359" y="2187447"/>
              <a:ext cx="2582440" cy="32385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141980" y="2123439"/>
              <a:ext cx="2705100" cy="3366135"/>
            </a:xfrm>
            <a:custGeom>
              <a:avLst/>
              <a:gdLst/>
              <a:ahLst/>
              <a:cxnLst/>
              <a:rect l="l" t="t" r="r" b="b"/>
              <a:pathLst>
                <a:path w="2705100" h="3366135">
                  <a:moveTo>
                    <a:pt x="2661920" y="42672"/>
                  </a:moveTo>
                  <a:lnTo>
                    <a:pt x="2641600" y="42672"/>
                  </a:lnTo>
                  <a:lnTo>
                    <a:pt x="2641600" y="64008"/>
                  </a:lnTo>
                  <a:lnTo>
                    <a:pt x="2641600" y="3302508"/>
                  </a:lnTo>
                  <a:lnTo>
                    <a:pt x="63500" y="3302508"/>
                  </a:lnTo>
                  <a:lnTo>
                    <a:pt x="63500" y="64008"/>
                  </a:lnTo>
                  <a:lnTo>
                    <a:pt x="2641600" y="64008"/>
                  </a:lnTo>
                  <a:lnTo>
                    <a:pt x="2641600" y="42672"/>
                  </a:lnTo>
                  <a:lnTo>
                    <a:pt x="63500" y="42672"/>
                  </a:lnTo>
                  <a:lnTo>
                    <a:pt x="41910" y="42672"/>
                  </a:lnTo>
                  <a:lnTo>
                    <a:pt x="41910" y="3323844"/>
                  </a:lnTo>
                  <a:lnTo>
                    <a:pt x="2661920" y="3323844"/>
                  </a:lnTo>
                  <a:lnTo>
                    <a:pt x="2661920" y="42672"/>
                  </a:lnTo>
                  <a:close/>
                </a:path>
                <a:path w="2705100" h="3366135">
                  <a:moveTo>
                    <a:pt x="2705100" y="0"/>
                  </a:moveTo>
                  <a:lnTo>
                    <a:pt x="2683510" y="0"/>
                  </a:lnTo>
                  <a:lnTo>
                    <a:pt x="20320" y="0"/>
                  </a:lnTo>
                  <a:lnTo>
                    <a:pt x="0" y="0"/>
                  </a:lnTo>
                  <a:lnTo>
                    <a:pt x="0" y="3365754"/>
                  </a:lnTo>
                  <a:lnTo>
                    <a:pt x="20320" y="3365754"/>
                  </a:lnTo>
                  <a:lnTo>
                    <a:pt x="20320" y="21336"/>
                  </a:lnTo>
                  <a:lnTo>
                    <a:pt x="2683510" y="21336"/>
                  </a:lnTo>
                  <a:lnTo>
                    <a:pt x="2683510" y="3345180"/>
                  </a:lnTo>
                  <a:lnTo>
                    <a:pt x="20713" y="3345180"/>
                  </a:lnTo>
                  <a:lnTo>
                    <a:pt x="20713" y="3365754"/>
                  </a:lnTo>
                  <a:lnTo>
                    <a:pt x="2683510" y="3365754"/>
                  </a:lnTo>
                  <a:lnTo>
                    <a:pt x="2683903" y="3365754"/>
                  </a:lnTo>
                  <a:lnTo>
                    <a:pt x="2705100" y="3365754"/>
                  </a:lnTo>
                  <a:lnTo>
                    <a:pt x="2705100" y="0"/>
                  </a:lnTo>
                  <a:close/>
                </a:path>
              </a:pathLst>
            </a:custGeom>
            <a:solidFill>
              <a:srgbClr val="800101"/>
            </a:solidFill>
          </p:spPr>
          <p:txBody>
            <a:bodyPr wrap="square" lIns="0" tIns="0" rIns="0" bIns="0" rtlCol="0"/>
            <a:lstStyle/>
            <a:p>
              <a:endParaRPr/>
            </a:p>
          </p:txBody>
        </p:sp>
      </p:grpSp>
      <p:grpSp>
        <p:nvGrpSpPr>
          <p:cNvPr id="9" name="object 9"/>
          <p:cNvGrpSpPr/>
          <p:nvPr/>
        </p:nvGrpSpPr>
        <p:grpSpPr>
          <a:xfrm>
            <a:off x="285720" y="785794"/>
            <a:ext cx="2584008" cy="3357586"/>
            <a:chOff x="317500" y="2380995"/>
            <a:chExt cx="2576830" cy="3613785"/>
          </a:xfrm>
        </p:grpSpPr>
        <p:sp>
          <p:nvSpPr>
            <p:cNvPr id="10" name="object 10"/>
            <p:cNvSpPr/>
            <p:nvPr/>
          </p:nvSpPr>
          <p:spPr>
            <a:xfrm>
              <a:off x="381387" y="2444241"/>
              <a:ext cx="2451471" cy="348614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17500" y="2380995"/>
              <a:ext cx="2576830" cy="3613785"/>
            </a:xfrm>
            <a:custGeom>
              <a:avLst/>
              <a:gdLst/>
              <a:ahLst/>
              <a:cxnLst/>
              <a:rect l="l" t="t" r="r" b="b"/>
              <a:pathLst>
                <a:path w="2576830" h="3613785">
                  <a:moveTo>
                    <a:pt x="2534920" y="41910"/>
                  </a:moveTo>
                  <a:lnTo>
                    <a:pt x="2513330" y="41910"/>
                  </a:lnTo>
                  <a:lnTo>
                    <a:pt x="2513330" y="63246"/>
                  </a:lnTo>
                  <a:lnTo>
                    <a:pt x="2513330" y="3550158"/>
                  </a:lnTo>
                  <a:lnTo>
                    <a:pt x="63500" y="3550158"/>
                  </a:lnTo>
                  <a:lnTo>
                    <a:pt x="63500" y="63246"/>
                  </a:lnTo>
                  <a:lnTo>
                    <a:pt x="2513330" y="63246"/>
                  </a:lnTo>
                  <a:lnTo>
                    <a:pt x="2513330" y="41910"/>
                  </a:lnTo>
                  <a:lnTo>
                    <a:pt x="63500" y="41910"/>
                  </a:lnTo>
                  <a:lnTo>
                    <a:pt x="43180" y="41910"/>
                  </a:lnTo>
                  <a:lnTo>
                    <a:pt x="43180" y="3570732"/>
                  </a:lnTo>
                  <a:lnTo>
                    <a:pt x="2534920" y="3570732"/>
                  </a:lnTo>
                  <a:lnTo>
                    <a:pt x="2534920" y="41910"/>
                  </a:lnTo>
                  <a:close/>
                </a:path>
                <a:path w="2576830" h="3613785">
                  <a:moveTo>
                    <a:pt x="2576830" y="0"/>
                  </a:moveTo>
                  <a:lnTo>
                    <a:pt x="2555240" y="0"/>
                  </a:lnTo>
                  <a:lnTo>
                    <a:pt x="2555240" y="20586"/>
                  </a:lnTo>
                  <a:lnTo>
                    <a:pt x="2555240" y="3592080"/>
                  </a:lnTo>
                  <a:lnTo>
                    <a:pt x="21590" y="3592080"/>
                  </a:lnTo>
                  <a:lnTo>
                    <a:pt x="21590" y="20586"/>
                  </a:lnTo>
                  <a:lnTo>
                    <a:pt x="2555240" y="20586"/>
                  </a:lnTo>
                  <a:lnTo>
                    <a:pt x="2555240" y="0"/>
                  </a:lnTo>
                  <a:lnTo>
                    <a:pt x="21590" y="0"/>
                  </a:lnTo>
                  <a:lnTo>
                    <a:pt x="0" y="0"/>
                  </a:lnTo>
                  <a:lnTo>
                    <a:pt x="0" y="3613404"/>
                  </a:lnTo>
                  <a:lnTo>
                    <a:pt x="2576830" y="3613404"/>
                  </a:lnTo>
                  <a:lnTo>
                    <a:pt x="2576830" y="0"/>
                  </a:lnTo>
                  <a:close/>
                </a:path>
              </a:pathLst>
            </a:custGeom>
            <a:solidFill>
              <a:srgbClr val="800101"/>
            </a:solidFill>
          </p:spPr>
          <p:txBody>
            <a:bodyPr wrap="square" lIns="0" tIns="0" rIns="0" bIns="0" rtlCol="0"/>
            <a:lstStyle/>
            <a:p>
              <a:endParaRPr/>
            </a:p>
          </p:txBody>
        </p:sp>
      </p:grpSp>
      <p:sp>
        <p:nvSpPr>
          <p:cNvPr id="12" name="object 12"/>
          <p:cNvSpPr txBox="1"/>
          <p:nvPr/>
        </p:nvSpPr>
        <p:spPr>
          <a:xfrm>
            <a:off x="4143372" y="4071942"/>
            <a:ext cx="4857784" cy="448867"/>
          </a:xfrm>
          <a:prstGeom prst="rect">
            <a:avLst/>
          </a:prstGeom>
        </p:spPr>
        <p:txBody>
          <a:bodyPr vert="horz" wrap="square" lIns="0" tIns="170206" rIns="0" bIns="0" rtlCol="0">
            <a:spAutoFit/>
          </a:bodyPr>
          <a:lstStyle/>
          <a:p>
            <a:pPr marL="1942391">
              <a:spcBef>
                <a:spcPts val="1340"/>
              </a:spcBef>
            </a:pPr>
            <a:r>
              <a:rPr b="1" spc="-5" smtClean="0">
                <a:latin typeface="Comic Sans MS"/>
                <a:cs typeface="Comic Sans MS"/>
              </a:rPr>
              <a:t>γ:</a:t>
            </a:r>
            <a:r>
              <a:rPr b="1" spc="-45" smtClean="0">
                <a:latin typeface="Comic Sans MS"/>
                <a:cs typeface="Comic Sans MS"/>
              </a:rPr>
              <a:t> </a:t>
            </a:r>
            <a:r>
              <a:rPr b="1" spc="-20" smtClean="0">
                <a:latin typeface="Comic Sans MS"/>
                <a:cs typeface="Comic Sans MS"/>
              </a:rPr>
              <a:t>αριστερό(πάτηµα-άλµα)</a:t>
            </a:r>
          </a:p>
        </p:txBody>
      </p:sp>
      <p:sp>
        <p:nvSpPr>
          <p:cNvPr id="13" name="object 13"/>
          <p:cNvSpPr txBox="1"/>
          <p:nvPr/>
        </p:nvSpPr>
        <p:spPr>
          <a:xfrm>
            <a:off x="857224" y="4143380"/>
            <a:ext cx="1252524" cy="301394"/>
          </a:xfrm>
          <a:prstGeom prst="rect">
            <a:avLst/>
          </a:prstGeom>
        </p:spPr>
        <p:txBody>
          <a:bodyPr vert="horz" wrap="square" lIns="0" tIns="12750" rIns="0" bIns="0" rtlCol="0">
            <a:spAutoFit/>
          </a:bodyPr>
          <a:lstStyle/>
          <a:p>
            <a:pPr marL="12750">
              <a:spcBef>
                <a:spcPts val="100"/>
              </a:spcBef>
            </a:pPr>
            <a:r>
              <a:rPr b="1" dirty="0">
                <a:latin typeface="Comic Sans MS"/>
                <a:cs typeface="Comic Sans MS"/>
              </a:rPr>
              <a:t>α:</a:t>
            </a:r>
            <a:r>
              <a:rPr b="1" spc="-95" dirty="0">
                <a:latin typeface="Comic Sans MS"/>
                <a:cs typeface="Comic Sans MS"/>
              </a:rPr>
              <a:t> </a:t>
            </a:r>
            <a:r>
              <a:rPr b="1" spc="-5" dirty="0">
                <a:latin typeface="Comic Sans MS"/>
                <a:cs typeface="Comic Sans MS"/>
              </a:rPr>
              <a:t>αριστερό</a:t>
            </a:r>
            <a:endParaRPr>
              <a:latin typeface="Comic Sans MS"/>
              <a:cs typeface="Comic Sans MS"/>
            </a:endParaRPr>
          </a:p>
        </p:txBody>
      </p:sp>
      <p:sp>
        <p:nvSpPr>
          <p:cNvPr id="14" name="13 - Ορθογώνιο"/>
          <p:cNvSpPr/>
          <p:nvPr/>
        </p:nvSpPr>
        <p:spPr>
          <a:xfrm>
            <a:off x="3857620" y="4214818"/>
            <a:ext cx="943528" cy="369332"/>
          </a:xfrm>
          <a:prstGeom prst="rect">
            <a:avLst/>
          </a:prstGeom>
        </p:spPr>
        <p:txBody>
          <a:bodyPr wrap="none">
            <a:spAutoFit/>
          </a:bodyPr>
          <a:lstStyle/>
          <a:p>
            <a:pPr marL="12750">
              <a:spcBef>
                <a:spcPts val="1240"/>
              </a:spcBef>
            </a:pPr>
            <a:r>
              <a:rPr lang="el-GR" b="1" spc="-5" dirty="0" smtClean="0">
                <a:latin typeface="Comic Sans MS"/>
                <a:cs typeface="Comic Sans MS"/>
              </a:rPr>
              <a:t>β:</a:t>
            </a:r>
            <a:r>
              <a:rPr lang="el-GR" b="1" spc="-15" dirty="0" smtClean="0">
                <a:latin typeface="Comic Sans MS"/>
                <a:cs typeface="Comic Sans MS"/>
              </a:rPr>
              <a:t> </a:t>
            </a:r>
            <a:r>
              <a:rPr lang="el-GR" b="1" spc="-5" dirty="0" smtClean="0">
                <a:latin typeface="Comic Sans MS"/>
                <a:cs typeface="Comic Sans MS"/>
              </a:rPr>
              <a:t>δεξί</a:t>
            </a:r>
            <a:endParaRPr lang="el-GR" dirty="0">
              <a:latin typeface="Comic Sans MS"/>
              <a:cs typeface="Comic Sans MS"/>
            </a:endParaRPr>
          </a:p>
        </p:txBody>
      </p:sp>
      <p:pic>
        <p:nvPicPr>
          <p:cNvPr id="5122" name="Picture 2"/>
          <p:cNvPicPr>
            <a:picLocks noChangeAspect="1" noChangeArrowheads="1"/>
          </p:cNvPicPr>
          <p:nvPr/>
        </p:nvPicPr>
        <p:blipFill>
          <a:blip r:embed="rId5"/>
          <a:srcRect/>
          <a:stretch>
            <a:fillRect/>
          </a:stretch>
        </p:blipFill>
        <p:spPr bwMode="auto">
          <a:xfrm>
            <a:off x="1285852" y="4652981"/>
            <a:ext cx="6500858" cy="213360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5595" y="548640"/>
            <a:ext cx="8055125" cy="4950124"/>
          </a:xfrm>
          <a:prstGeom prst="rect">
            <a:avLst/>
          </a:prstGeom>
        </p:spPr>
        <p:txBody>
          <a:bodyPr vert="horz" wrap="square" lIns="0" tIns="12750" rIns="0" bIns="0" rtlCol="0">
            <a:spAutoFit/>
          </a:bodyPr>
          <a:lstStyle/>
          <a:p>
            <a:pPr marL="356349" marR="5100" indent="-344237" algn="just">
              <a:spcBef>
                <a:spcPts val="100"/>
              </a:spcBef>
              <a:buClr>
                <a:srgbClr val="FFCC00"/>
              </a:buClr>
              <a:buSzPct val="139285"/>
              <a:buChar char="•"/>
              <a:tabLst>
                <a:tab pos="356987" algn="l"/>
                <a:tab pos="3138934" algn="l"/>
              </a:tabLst>
            </a:pPr>
            <a:r>
              <a:rPr sz="2800" spc="-5" dirty="0">
                <a:cs typeface="Comic Sans MS"/>
              </a:rPr>
              <a:t>*</a:t>
            </a:r>
            <a:r>
              <a:rPr sz="2800" b="1" spc="-5" dirty="0">
                <a:cs typeface="Comic Sans MS"/>
              </a:rPr>
              <a:t>Τα</a:t>
            </a:r>
            <a:r>
              <a:rPr sz="2800" b="1" dirty="0">
                <a:cs typeface="Comic Sans MS"/>
              </a:rPr>
              <a:t> </a:t>
            </a:r>
            <a:r>
              <a:rPr sz="2800" b="1" spc="-50">
                <a:cs typeface="Comic Sans MS"/>
              </a:rPr>
              <a:t>βήµατα</a:t>
            </a:r>
            <a:r>
              <a:rPr sz="2800" b="1" spc="5">
                <a:cs typeface="Comic Sans MS"/>
              </a:rPr>
              <a:t> </a:t>
            </a:r>
            <a:r>
              <a:rPr sz="2800" b="1" spc="-5" smtClean="0">
                <a:cs typeface="Comic Sans MS"/>
              </a:rPr>
              <a:t>της</a:t>
            </a:r>
            <a:r>
              <a:rPr lang="el-GR" sz="2800" b="1" spc="-5" dirty="0" smtClean="0">
                <a:cs typeface="Comic Sans MS"/>
              </a:rPr>
              <a:t> </a:t>
            </a:r>
            <a:r>
              <a:rPr sz="2800" b="1" spc="-5" smtClean="0">
                <a:cs typeface="Comic Sans MS"/>
              </a:rPr>
              <a:t>φοράς </a:t>
            </a:r>
            <a:r>
              <a:rPr sz="2800" b="1" spc="-5" dirty="0">
                <a:cs typeface="Comic Sans MS"/>
              </a:rPr>
              <a:t>πρέπει να είναι  </a:t>
            </a:r>
            <a:r>
              <a:rPr sz="2800" b="1" spc="-35" dirty="0">
                <a:cs typeface="Comic Sans MS"/>
              </a:rPr>
              <a:t>αυξανόµενα </a:t>
            </a:r>
            <a:r>
              <a:rPr sz="2800" b="1" spc="-5" dirty="0">
                <a:cs typeface="Comic Sans MS"/>
              </a:rPr>
              <a:t>και σε ταχύτητα και σε </a:t>
            </a:r>
            <a:r>
              <a:rPr sz="2800" b="1" spc="-55" dirty="0">
                <a:cs typeface="Comic Sans MS"/>
              </a:rPr>
              <a:t>µήκος  </a:t>
            </a:r>
            <a:r>
              <a:rPr sz="2800" b="1" spc="-25" dirty="0">
                <a:cs typeface="Comic Sans MS"/>
              </a:rPr>
              <a:t>διασκελισµού </a:t>
            </a:r>
            <a:r>
              <a:rPr sz="2800" b="1" spc="-5" dirty="0">
                <a:cs typeface="Comic Sans MS"/>
              </a:rPr>
              <a:t>από το πρώτο </a:t>
            </a:r>
            <a:r>
              <a:rPr sz="2800" b="1" dirty="0">
                <a:cs typeface="Comic Sans MS"/>
              </a:rPr>
              <a:t>προς </a:t>
            </a:r>
            <a:r>
              <a:rPr sz="2800" b="1" spc="-5" dirty="0">
                <a:cs typeface="Comic Sans MS"/>
              </a:rPr>
              <a:t>το</a:t>
            </a:r>
            <a:r>
              <a:rPr sz="2800" b="1" spc="25" dirty="0">
                <a:cs typeface="Comic Sans MS"/>
              </a:rPr>
              <a:t> </a:t>
            </a:r>
            <a:r>
              <a:rPr sz="2800" b="1" spc="-5" dirty="0">
                <a:cs typeface="Comic Sans MS"/>
              </a:rPr>
              <a:t>τελευταίο</a:t>
            </a:r>
            <a:endParaRPr sz="2800">
              <a:cs typeface="Comic Sans MS"/>
            </a:endParaRPr>
          </a:p>
          <a:p>
            <a:pPr>
              <a:spcBef>
                <a:spcPts val="45"/>
              </a:spcBef>
              <a:buClr>
                <a:srgbClr val="FFCC00"/>
              </a:buClr>
              <a:buFont typeface="Comic Sans MS"/>
              <a:buChar char="•"/>
            </a:pPr>
            <a:endParaRPr sz="3400">
              <a:cs typeface="Comic Sans MS"/>
            </a:endParaRPr>
          </a:p>
          <a:p>
            <a:pPr marL="356349" marR="206542" indent="-344237">
              <a:spcBef>
                <a:spcPts val="5"/>
              </a:spcBef>
              <a:buClr>
                <a:srgbClr val="FFCC00"/>
              </a:buClr>
              <a:buSzPct val="139285"/>
              <a:buChar char="•"/>
              <a:tabLst>
                <a:tab pos="356987" algn="l"/>
              </a:tabLst>
            </a:pPr>
            <a:r>
              <a:rPr sz="2800" dirty="0">
                <a:cs typeface="Comic Sans MS"/>
              </a:rPr>
              <a:t>Η </a:t>
            </a:r>
            <a:r>
              <a:rPr sz="2800" spc="-5" dirty="0">
                <a:cs typeface="Comic Sans MS"/>
              </a:rPr>
              <a:t>φορά θα εξαρτηθεί από την αρχική </a:t>
            </a:r>
            <a:r>
              <a:rPr sz="2800" dirty="0">
                <a:cs typeface="Comic Sans MS"/>
              </a:rPr>
              <a:t>θέση  </a:t>
            </a:r>
            <a:r>
              <a:rPr sz="2800" spc="-5" dirty="0">
                <a:cs typeface="Comic Sans MS"/>
              </a:rPr>
              <a:t>ετοιµότητας </a:t>
            </a:r>
            <a:r>
              <a:rPr sz="2800" dirty="0">
                <a:cs typeface="Comic Sans MS"/>
              </a:rPr>
              <a:t>του </a:t>
            </a:r>
            <a:r>
              <a:rPr sz="2800" spc="-5" dirty="0">
                <a:cs typeface="Comic Sans MS"/>
              </a:rPr>
              <a:t>επιθετικού, </a:t>
            </a:r>
            <a:r>
              <a:rPr sz="2800" spc="-10" dirty="0">
                <a:cs typeface="Comic Sans MS"/>
              </a:rPr>
              <a:t>από </a:t>
            </a:r>
            <a:r>
              <a:rPr sz="2800" dirty="0">
                <a:cs typeface="Comic Sans MS"/>
              </a:rPr>
              <a:t>το </a:t>
            </a:r>
            <a:r>
              <a:rPr sz="2800" spc="-5" dirty="0">
                <a:cs typeface="Comic Sans MS"/>
              </a:rPr>
              <a:t>σηµείο που  θα σταλεί </a:t>
            </a:r>
            <a:r>
              <a:rPr sz="2800" dirty="0">
                <a:cs typeface="Comic Sans MS"/>
              </a:rPr>
              <a:t>η </a:t>
            </a:r>
            <a:r>
              <a:rPr sz="2800" spc="-5" dirty="0">
                <a:cs typeface="Comic Sans MS"/>
              </a:rPr>
              <a:t>πάσα </a:t>
            </a:r>
            <a:r>
              <a:rPr sz="2800" dirty="0">
                <a:cs typeface="Comic Sans MS"/>
              </a:rPr>
              <a:t>και </a:t>
            </a:r>
            <a:r>
              <a:rPr sz="2800" spc="-10" dirty="0">
                <a:cs typeface="Comic Sans MS"/>
              </a:rPr>
              <a:t>από </a:t>
            </a:r>
            <a:r>
              <a:rPr sz="2800" dirty="0">
                <a:cs typeface="Comic Sans MS"/>
              </a:rPr>
              <a:t>την </a:t>
            </a:r>
            <a:r>
              <a:rPr sz="2800" spc="-5" dirty="0">
                <a:cs typeface="Comic Sans MS"/>
              </a:rPr>
              <a:t>ταχύτητα </a:t>
            </a:r>
            <a:r>
              <a:rPr sz="2800" dirty="0">
                <a:cs typeface="Comic Sans MS"/>
              </a:rPr>
              <a:t>του  </a:t>
            </a:r>
            <a:r>
              <a:rPr sz="2800" spc="-5" dirty="0">
                <a:cs typeface="Comic Sans MS"/>
              </a:rPr>
              <a:t>παίκτη</a:t>
            </a:r>
            <a:endParaRPr sz="2800">
              <a:cs typeface="Comic Sans MS"/>
            </a:endParaRPr>
          </a:p>
          <a:p>
            <a:pPr>
              <a:spcBef>
                <a:spcPts val="50"/>
              </a:spcBef>
              <a:buClr>
                <a:srgbClr val="FFCC00"/>
              </a:buClr>
              <a:buFont typeface="Comic Sans MS"/>
              <a:buChar char="•"/>
            </a:pPr>
            <a:endParaRPr sz="3400">
              <a:cs typeface="Comic Sans MS"/>
            </a:endParaRPr>
          </a:p>
          <a:p>
            <a:pPr marL="356987" indent="-344237">
              <a:buClr>
                <a:srgbClr val="FFCC00"/>
              </a:buClr>
              <a:buSzPct val="139285"/>
              <a:buChar char="•"/>
              <a:tabLst>
                <a:tab pos="356987" algn="l"/>
              </a:tabLst>
            </a:pPr>
            <a:r>
              <a:rPr sz="2800" dirty="0">
                <a:cs typeface="Comic Sans MS"/>
              </a:rPr>
              <a:t>Θα </a:t>
            </a:r>
            <a:r>
              <a:rPr sz="2800" spc="-5" dirty="0">
                <a:cs typeface="Comic Sans MS"/>
              </a:rPr>
              <a:t>πρέπει επίσης να είναι έγκαιρη έτσι ώστε</a:t>
            </a:r>
            <a:r>
              <a:rPr sz="2800" spc="30" dirty="0">
                <a:cs typeface="Comic Sans MS"/>
              </a:rPr>
              <a:t> </a:t>
            </a:r>
            <a:r>
              <a:rPr sz="2800" spc="-5" dirty="0">
                <a:cs typeface="Comic Sans MS"/>
              </a:rPr>
              <a:t>το</a:t>
            </a:r>
            <a:endParaRPr sz="2800">
              <a:cs typeface="Comic Sans MS"/>
            </a:endParaRPr>
          </a:p>
          <a:p>
            <a:pPr marL="356349" marR="123033">
              <a:spcBef>
                <a:spcPts val="10"/>
              </a:spcBef>
            </a:pPr>
            <a:r>
              <a:rPr sz="2800" spc="-5" dirty="0">
                <a:cs typeface="Comic Sans MS"/>
              </a:rPr>
              <a:t>µέγιστο ύψος </a:t>
            </a:r>
            <a:r>
              <a:rPr sz="2800" dirty="0">
                <a:cs typeface="Comic Sans MS"/>
              </a:rPr>
              <a:t>του </a:t>
            </a:r>
            <a:r>
              <a:rPr sz="2800" spc="-5" dirty="0">
                <a:cs typeface="Comic Sans MS"/>
              </a:rPr>
              <a:t>άλµατος να επιτευχθεί  ακριβώς ταυτόχρονα </a:t>
            </a:r>
            <a:r>
              <a:rPr sz="2800" spc="-10" dirty="0">
                <a:cs typeface="Comic Sans MS"/>
              </a:rPr>
              <a:t>µε </a:t>
            </a:r>
            <a:r>
              <a:rPr sz="2800" spc="-5" dirty="0">
                <a:cs typeface="Comic Sans MS"/>
              </a:rPr>
              <a:t>το χτύπηµα της</a:t>
            </a:r>
            <a:r>
              <a:rPr sz="2800" dirty="0">
                <a:cs typeface="Comic Sans MS"/>
              </a:rPr>
              <a:t> </a:t>
            </a:r>
            <a:r>
              <a:rPr sz="2800" spc="-5" dirty="0">
                <a:cs typeface="Comic Sans MS"/>
              </a:rPr>
              <a:t>µπάλας</a:t>
            </a:r>
            <a:endParaRPr sz="2800">
              <a:cs typeface="Comic Sans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638"/>
            <a:ext cx="8229600" cy="997760"/>
          </a:xfrm>
          <a:prstGeom prst="rect">
            <a:avLst/>
          </a:prstGeom>
        </p:spPr>
        <p:txBody>
          <a:bodyPr vert="horz" wrap="square" lIns="0" tIns="12750" rIns="0" bIns="0" rtlCol="0">
            <a:spAutoFit/>
          </a:bodyPr>
          <a:lstStyle/>
          <a:p>
            <a:pPr marL="12750">
              <a:spcBef>
                <a:spcPts val="100"/>
              </a:spcBef>
            </a:pPr>
            <a:r>
              <a:rPr sz="3200" spc="-5" dirty="0"/>
              <a:t>∆εξιόχειρας ακραίος σε φορά </a:t>
            </a:r>
            <a:r>
              <a:rPr sz="3200" dirty="0"/>
              <a:t>3 </a:t>
            </a:r>
            <a:r>
              <a:rPr sz="3200" spc="-45" dirty="0"/>
              <a:t>βηµάτων </a:t>
            </a:r>
            <a:r>
              <a:rPr sz="3200" spc="-5" dirty="0"/>
              <a:t>στη </a:t>
            </a:r>
            <a:r>
              <a:rPr sz="3200" spc="-10" dirty="0"/>
              <a:t>ζώνη</a:t>
            </a:r>
            <a:r>
              <a:rPr sz="3200" spc="40" dirty="0"/>
              <a:t> </a:t>
            </a:r>
            <a:r>
              <a:rPr sz="3200" dirty="0"/>
              <a:t>2</a:t>
            </a:r>
          </a:p>
        </p:txBody>
      </p:sp>
      <p:grpSp>
        <p:nvGrpSpPr>
          <p:cNvPr id="3" name="object 3"/>
          <p:cNvGrpSpPr/>
          <p:nvPr/>
        </p:nvGrpSpPr>
        <p:grpSpPr>
          <a:xfrm>
            <a:off x="6096424" y="1749109"/>
            <a:ext cx="2785227" cy="3480722"/>
            <a:chOff x="6079490" y="1739391"/>
            <a:chExt cx="2777490" cy="3461385"/>
          </a:xfrm>
        </p:grpSpPr>
        <p:sp>
          <p:nvSpPr>
            <p:cNvPr id="4" name="object 4"/>
            <p:cNvSpPr/>
            <p:nvPr/>
          </p:nvSpPr>
          <p:spPr>
            <a:xfrm>
              <a:off x="6143631" y="1803399"/>
              <a:ext cx="2650469" cy="333374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079490" y="1739391"/>
              <a:ext cx="2777490" cy="3461385"/>
            </a:xfrm>
            <a:custGeom>
              <a:avLst/>
              <a:gdLst/>
              <a:ahLst/>
              <a:cxnLst/>
              <a:rect l="l" t="t" r="r" b="b"/>
              <a:pathLst>
                <a:path w="2777490" h="3461385">
                  <a:moveTo>
                    <a:pt x="2735580" y="42672"/>
                  </a:moveTo>
                  <a:lnTo>
                    <a:pt x="2713990" y="42672"/>
                  </a:lnTo>
                  <a:lnTo>
                    <a:pt x="63500" y="42672"/>
                  </a:lnTo>
                  <a:lnTo>
                    <a:pt x="43180" y="42672"/>
                  </a:lnTo>
                  <a:lnTo>
                    <a:pt x="43180" y="3419094"/>
                  </a:lnTo>
                  <a:lnTo>
                    <a:pt x="63500" y="3419094"/>
                  </a:lnTo>
                  <a:lnTo>
                    <a:pt x="63500" y="63246"/>
                  </a:lnTo>
                  <a:lnTo>
                    <a:pt x="2713990" y="63246"/>
                  </a:lnTo>
                  <a:lnTo>
                    <a:pt x="2713990" y="3397758"/>
                  </a:lnTo>
                  <a:lnTo>
                    <a:pt x="64135" y="3397758"/>
                  </a:lnTo>
                  <a:lnTo>
                    <a:pt x="64135" y="3419094"/>
                  </a:lnTo>
                  <a:lnTo>
                    <a:pt x="2713990" y="3419094"/>
                  </a:lnTo>
                  <a:lnTo>
                    <a:pt x="2714358" y="3419094"/>
                  </a:lnTo>
                  <a:lnTo>
                    <a:pt x="2735580" y="3419094"/>
                  </a:lnTo>
                  <a:lnTo>
                    <a:pt x="2735580" y="42672"/>
                  </a:lnTo>
                  <a:close/>
                </a:path>
                <a:path w="2777490" h="3461385">
                  <a:moveTo>
                    <a:pt x="2777490" y="0"/>
                  </a:moveTo>
                  <a:lnTo>
                    <a:pt x="2755900" y="0"/>
                  </a:lnTo>
                  <a:lnTo>
                    <a:pt x="2755900" y="21336"/>
                  </a:lnTo>
                  <a:lnTo>
                    <a:pt x="2755900" y="3439668"/>
                  </a:lnTo>
                  <a:lnTo>
                    <a:pt x="21590" y="3439668"/>
                  </a:lnTo>
                  <a:lnTo>
                    <a:pt x="21590" y="21336"/>
                  </a:lnTo>
                  <a:lnTo>
                    <a:pt x="2755900" y="21336"/>
                  </a:lnTo>
                  <a:lnTo>
                    <a:pt x="2755900" y="0"/>
                  </a:lnTo>
                  <a:lnTo>
                    <a:pt x="21590" y="0"/>
                  </a:lnTo>
                  <a:lnTo>
                    <a:pt x="0" y="0"/>
                  </a:lnTo>
                  <a:lnTo>
                    <a:pt x="0" y="3461004"/>
                  </a:lnTo>
                  <a:lnTo>
                    <a:pt x="2777490" y="3461004"/>
                  </a:lnTo>
                  <a:lnTo>
                    <a:pt x="2777490" y="0"/>
                  </a:lnTo>
                  <a:close/>
                </a:path>
              </a:pathLst>
            </a:custGeom>
            <a:solidFill>
              <a:srgbClr val="993401"/>
            </a:solidFill>
          </p:spPr>
          <p:txBody>
            <a:bodyPr wrap="square" lIns="0" tIns="0" rIns="0" bIns="0" rtlCol="0"/>
            <a:lstStyle/>
            <a:p>
              <a:endParaRPr/>
            </a:p>
          </p:txBody>
        </p:sp>
      </p:grpSp>
      <p:grpSp>
        <p:nvGrpSpPr>
          <p:cNvPr id="6" name="object 6"/>
          <p:cNvGrpSpPr/>
          <p:nvPr/>
        </p:nvGrpSpPr>
        <p:grpSpPr>
          <a:xfrm>
            <a:off x="3136723" y="2160588"/>
            <a:ext cx="2801783" cy="3577143"/>
            <a:chOff x="3128010" y="2148585"/>
            <a:chExt cx="2794000" cy="3557270"/>
          </a:xfrm>
        </p:grpSpPr>
        <p:sp>
          <p:nvSpPr>
            <p:cNvPr id="7" name="object 7"/>
            <p:cNvSpPr/>
            <p:nvPr/>
          </p:nvSpPr>
          <p:spPr>
            <a:xfrm>
              <a:off x="3190881" y="2212594"/>
              <a:ext cx="2669217" cy="342899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128010" y="2148585"/>
              <a:ext cx="2794000" cy="3557270"/>
            </a:xfrm>
            <a:custGeom>
              <a:avLst/>
              <a:gdLst/>
              <a:ahLst/>
              <a:cxnLst/>
              <a:rect l="l" t="t" r="r" b="b"/>
              <a:pathLst>
                <a:path w="2794000" h="3557270">
                  <a:moveTo>
                    <a:pt x="2750820" y="42672"/>
                  </a:moveTo>
                  <a:lnTo>
                    <a:pt x="2730500" y="42672"/>
                  </a:lnTo>
                  <a:lnTo>
                    <a:pt x="63500" y="42672"/>
                  </a:lnTo>
                  <a:lnTo>
                    <a:pt x="41910" y="42672"/>
                  </a:lnTo>
                  <a:lnTo>
                    <a:pt x="41910" y="3514344"/>
                  </a:lnTo>
                  <a:lnTo>
                    <a:pt x="62877" y="3514344"/>
                  </a:lnTo>
                  <a:lnTo>
                    <a:pt x="63500" y="3514344"/>
                  </a:lnTo>
                  <a:lnTo>
                    <a:pt x="2729877" y="3514344"/>
                  </a:lnTo>
                  <a:lnTo>
                    <a:pt x="2729877" y="3493770"/>
                  </a:lnTo>
                  <a:lnTo>
                    <a:pt x="63500" y="3493770"/>
                  </a:lnTo>
                  <a:lnTo>
                    <a:pt x="63500" y="64008"/>
                  </a:lnTo>
                  <a:lnTo>
                    <a:pt x="2730500" y="64008"/>
                  </a:lnTo>
                  <a:lnTo>
                    <a:pt x="2730500" y="3514344"/>
                  </a:lnTo>
                  <a:lnTo>
                    <a:pt x="2750820" y="3514344"/>
                  </a:lnTo>
                  <a:lnTo>
                    <a:pt x="2750820" y="42672"/>
                  </a:lnTo>
                  <a:close/>
                </a:path>
                <a:path w="2794000" h="3557270">
                  <a:moveTo>
                    <a:pt x="2794000" y="0"/>
                  </a:moveTo>
                  <a:lnTo>
                    <a:pt x="2772410" y="0"/>
                  </a:lnTo>
                  <a:lnTo>
                    <a:pt x="2772410" y="21336"/>
                  </a:lnTo>
                  <a:lnTo>
                    <a:pt x="2772410" y="3535692"/>
                  </a:lnTo>
                  <a:lnTo>
                    <a:pt x="20320" y="3535692"/>
                  </a:lnTo>
                  <a:lnTo>
                    <a:pt x="20320" y="21336"/>
                  </a:lnTo>
                  <a:lnTo>
                    <a:pt x="2772410" y="21336"/>
                  </a:lnTo>
                  <a:lnTo>
                    <a:pt x="2772410" y="0"/>
                  </a:lnTo>
                  <a:lnTo>
                    <a:pt x="20320" y="0"/>
                  </a:lnTo>
                  <a:lnTo>
                    <a:pt x="0" y="0"/>
                  </a:lnTo>
                  <a:lnTo>
                    <a:pt x="0" y="3557016"/>
                  </a:lnTo>
                  <a:lnTo>
                    <a:pt x="2794000" y="3557016"/>
                  </a:lnTo>
                  <a:lnTo>
                    <a:pt x="2794000" y="0"/>
                  </a:lnTo>
                  <a:close/>
                </a:path>
              </a:pathLst>
            </a:custGeom>
            <a:solidFill>
              <a:srgbClr val="993401"/>
            </a:solidFill>
          </p:spPr>
          <p:txBody>
            <a:bodyPr wrap="square" lIns="0" tIns="0" rIns="0" bIns="0" rtlCol="0"/>
            <a:lstStyle/>
            <a:p>
              <a:endParaRPr/>
            </a:p>
          </p:txBody>
        </p:sp>
      </p:grpSp>
      <p:grpSp>
        <p:nvGrpSpPr>
          <p:cNvPr id="9" name="object 9"/>
          <p:cNvGrpSpPr/>
          <p:nvPr/>
        </p:nvGrpSpPr>
        <p:grpSpPr>
          <a:xfrm>
            <a:off x="248340" y="2808842"/>
            <a:ext cx="2734285" cy="3362591"/>
            <a:chOff x="247650" y="2793237"/>
            <a:chExt cx="2726690" cy="3343910"/>
          </a:xfrm>
        </p:grpSpPr>
        <p:sp>
          <p:nvSpPr>
            <p:cNvPr id="10" name="object 10"/>
            <p:cNvSpPr/>
            <p:nvPr/>
          </p:nvSpPr>
          <p:spPr>
            <a:xfrm>
              <a:off x="311283" y="2857245"/>
              <a:ext cx="2601840" cy="321640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247650" y="2793237"/>
              <a:ext cx="2726690" cy="3343910"/>
            </a:xfrm>
            <a:custGeom>
              <a:avLst/>
              <a:gdLst/>
              <a:ahLst/>
              <a:cxnLst/>
              <a:rect l="l" t="t" r="r" b="b"/>
              <a:pathLst>
                <a:path w="2726690" h="3343910">
                  <a:moveTo>
                    <a:pt x="2662809" y="3280410"/>
                  </a:moveTo>
                  <a:lnTo>
                    <a:pt x="63639" y="3280410"/>
                  </a:lnTo>
                  <a:lnTo>
                    <a:pt x="63639" y="3301746"/>
                  </a:lnTo>
                  <a:lnTo>
                    <a:pt x="2662809" y="3301746"/>
                  </a:lnTo>
                  <a:lnTo>
                    <a:pt x="2662809" y="3280410"/>
                  </a:lnTo>
                  <a:close/>
                </a:path>
                <a:path w="2726690" h="3343910">
                  <a:moveTo>
                    <a:pt x="2683510" y="42672"/>
                  </a:moveTo>
                  <a:lnTo>
                    <a:pt x="2663190" y="42672"/>
                  </a:lnTo>
                  <a:lnTo>
                    <a:pt x="63500" y="42672"/>
                  </a:lnTo>
                  <a:lnTo>
                    <a:pt x="41910" y="42672"/>
                  </a:lnTo>
                  <a:lnTo>
                    <a:pt x="41910" y="3301746"/>
                  </a:lnTo>
                  <a:lnTo>
                    <a:pt x="63500" y="3301746"/>
                  </a:lnTo>
                  <a:lnTo>
                    <a:pt x="63500" y="64008"/>
                  </a:lnTo>
                  <a:lnTo>
                    <a:pt x="2663190" y="64008"/>
                  </a:lnTo>
                  <a:lnTo>
                    <a:pt x="2663190" y="3301746"/>
                  </a:lnTo>
                  <a:lnTo>
                    <a:pt x="2683510" y="3301746"/>
                  </a:lnTo>
                  <a:lnTo>
                    <a:pt x="2683510" y="42672"/>
                  </a:lnTo>
                  <a:close/>
                </a:path>
                <a:path w="2726690" h="3343910">
                  <a:moveTo>
                    <a:pt x="2726690" y="0"/>
                  </a:moveTo>
                  <a:lnTo>
                    <a:pt x="2705100" y="0"/>
                  </a:lnTo>
                  <a:lnTo>
                    <a:pt x="21590" y="0"/>
                  </a:lnTo>
                  <a:lnTo>
                    <a:pt x="0" y="0"/>
                  </a:lnTo>
                  <a:lnTo>
                    <a:pt x="0" y="3343656"/>
                  </a:lnTo>
                  <a:lnTo>
                    <a:pt x="20967" y="3343656"/>
                  </a:lnTo>
                  <a:lnTo>
                    <a:pt x="21590" y="3343656"/>
                  </a:lnTo>
                  <a:lnTo>
                    <a:pt x="2704719" y="3343656"/>
                  </a:lnTo>
                  <a:lnTo>
                    <a:pt x="2704719" y="3323082"/>
                  </a:lnTo>
                  <a:lnTo>
                    <a:pt x="21590" y="3323082"/>
                  </a:lnTo>
                  <a:lnTo>
                    <a:pt x="21590" y="21336"/>
                  </a:lnTo>
                  <a:lnTo>
                    <a:pt x="2705100" y="21336"/>
                  </a:lnTo>
                  <a:lnTo>
                    <a:pt x="2705100" y="3343656"/>
                  </a:lnTo>
                  <a:lnTo>
                    <a:pt x="2726690" y="3343656"/>
                  </a:lnTo>
                  <a:lnTo>
                    <a:pt x="2726690" y="0"/>
                  </a:lnTo>
                  <a:close/>
                </a:path>
              </a:pathLst>
            </a:custGeom>
            <a:solidFill>
              <a:srgbClr val="993401"/>
            </a:solidFill>
          </p:spPr>
          <p:txBody>
            <a:bodyPr wrap="square" lIns="0" tIns="0" rIns="0" bIns="0" rtlCol="0"/>
            <a:lstStyle/>
            <a:p>
              <a:endParaRPr/>
            </a:p>
          </p:txBody>
        </p:sp>
      </p:grpSp>
      <p:sp>
        <p:nvSpPr>
          <p:cNvPr id="12" name="object 12"/>
          <p:cNvSpPr txBox="1"/>
          <p:nvPr/>
        </p:nvSpPr>
        <p:spPr>
          <a:xfrm>
            <a:off x="4169696" y="5334690"/>
            <a:ext cx="4714636" cy="801377"/>
          </a:xfrm>
          <a:prstGeom prst="rect">
            <a:avLst/>
          </a:prstGeom>
        </p:spPr>
        <p:txBody>
          <a:bodyPr vert="horz" wrap="square" lIns="0" tIns="12750" rIns="0" bIns="0" rtlCol="0">
            <a:spAutoFit/>
          </a:bodyPr>
          <a:lstStyle/>
          <a:p>
            <a:pPr marL="1942391">
              <a:spcBef>
                <a:spcPts val="100"/>
              </a:spcBef>
            </a:pPr>
            <a:r>
              <a:rPr b="1" spc="-5" dirty="0">
                <a:latin typeface="Comic Sans MS"/>
                <a:cs typeface="Comic Sans MS"/>
              </a:rPr>
              <a:t>γ:</a:t>
            </a:r>
            <a:r>
              <a:rPr b="1" spc="-45" dirty="0">
                <a:latin typeface="Comic Sans MS"/>
                <a:cs typeface="Comic Sans MS"/>
              </a:rPr>
              <a:t> </a:t>
            </a:r>
            <a:r>
              <a:rPr b="1" spc="-20" dirty="0">
                <a:latin typeface="Comic Sans MS"/>
                <a:cs typeface="Comic Sans MS"/>
              </a:rPr>
              <a:t>αριστερό(πάτηµα-άλµα)</a:t>
            </a:r>
            <a:endParaRPr>
              <a:latin typeface="Comic Sans MS"/>
              <a:cs typeface="Comic Sans MS"/>
            </a:endParaRPr>
          </a:p>
          <a:p>
            <a:pPr marL="12750">
              <a:spcBef>
                <a:spcPts val="1757"/>
              </a:spcBef>
            </a:pPr>
            <a:r>
              <a:rPr b="1" spc="-5" dirty="0">
                <a:latin typeface="Comic Sans MS"/>
                <a:cs typeface="Comic Sans MS"/>
              </a:rPr>
              <a:t>β:</a:t>
            </a:r>
            <a:r>
              <a:rPr b="1" spc="-15" dirty="0">
                <a:latin typeface="Comic Sans MS"/>
                <a:cs typeface="Comic Sans MS"/>
              </a:rPr>
              <a:t> </a:t>
            </a:r>
            <a:r>
              <a:rPr b="1" spc="-5" dirty="0">
                <a:latin typeface="Comic Sans MS"/>
                <a:cs typeface="Comic Sans MS"/>
              </a:rPr>
              <a:t>δεξί</a:t>
            </a:r>
            <a:endParaRPr>
              <a:latin typeface="Comic Sans MS"/>
              <a:cs typeface="Comic Sans MS"/>
            </a:endParaRPr>
          </a:p>
        </p:txBody>
      </p:sp>
      <p:sp>
        <p:nvSpPr>
          <p:cNvPr id="13" name="object 13"/>
          <p:cNvSpPr txBox="1"/>
          <p:nvPr/>
        </p:nvSpPr>
        <p:spPr>
          <a:xfrm>
            <a:off x="896195" y="6268748"/>
            <a:ext cx="1252524" cy="301394"/>
          </a:xfrm>
          <a:prstGeom prst="rect">
            <a:avLst/>
          </a:prstGeom>
        </p:spPr>
        <p:txBody>
          <a:bodyPr vert="horz" wrap="square" lIns="0" tIns="12750" rIns="0" bIns="0" rtlCol="0">
            <a:spAutoFit/>
          </a:bodyPr>
          <a:lstStyle/>
          <a:p>
            <a:pPr marL="12750">
              <a:spcBef>
                <a:spcPts val="100"/>
              </a:spcBef>
            </a:pPr>
            <a:r>
              <a:rPr b="1" dirty="0">
                <a:latin typeface="Comic Sans MS"/>
                <a:cs typeface="Comic Sans MS"/>
              </a:rPr>
              <a:t>α:</a:t>
            </a:r>
            <a:r>
              <a:rPr b="1" spc="-95" dirty="0">
                <a:latin typeface="Comic Sans MS"/>
                <a:cs typeface="Comic Sans MS"/>
              </a:rPr>
              <a:t> </a:t>
            </a:r>
            <a:r>
              <a:rPr b="1" spc="-5" dirty="0">
                <a:latin typeface="Comic Sans MS"/>
                <a:cs typeface="Comic Sans MS"/>
              </a:rPr>
              <a:t>αριστερό</a:t>
            </a:r>
            <a:endParaRPr>
              <a:latin typeface="Comic Sans MS"/>
              <a:cs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8518" y="550172"/>
            <a:ext cx="8361410" cy="2303241"/>
          </a:xfrm>
          <a:prstGeom prst="rect">
            <a:avLst/>
          </a:prstGeom>
        </p:spPr>
        <p:txBody>
          <a:bodyPr vert="horz" wrap="square" lIns="0" tIns="12750" rIns="0" bIns="0" rtlCol="0">
            <a:spAutoFit/>
          </a:bodyPr>
          <a:lstStyle/>
          <a:p>
            <a:pPr marL="356349" marR="5100" indent="-344237">
              <a:spcBef>
                <a:spcPts val="100"/>
              </a:spcBef>
              <a:buClr>
                <a:srgbClr val="FFCC00"/>
              </a:buClr>
              <a:buSzPct val="141666"/>
              <a:buChar char="•"/>
              <a:tabLst>
                <a:tab pos="356987" algn="l"/>
              </a:tabLst>
            </a:pPr>
            <a:r>
              <a:rPr sz="2400" dirty="0">
                <a:cs typeface="Comic Sans MS"/>
              </a:rPr>
              <a:t>*</a:t>
            </a:r>
            <a:r>
              <a:rPr sz="2400" b="1" dirty="0">
                <a:cs typeface="Comic Sans MS"/>
              </a:rPr>
              <a:t>Τα </a:t>
            </a:r>
            <a:r>
              <a:rPr sz="2400" b="1" spc="-50" dirty="0">
                <a:cs typeface="Comic Sans MS"/>
              </a:rPr>
              <a:t>µάτια </a:t>
            </a:r>
            <a:r>
              <a:rPr sz="2400" b="1" spc="-5" dirty="0">
                <a:cs typeface="Comic Sans MS"/>
              </a:rPr>
              <a:t>πρέπει να παρακολουθούν </a:t>
            </a:r>
            <a:r>
              <a:rPr sz="2400" b="1" spc="-10" dirty="0">
                <a:cs typeface="Comic Sans MS"/>
              </a:rPr>
              <a:t>την </a:t>
            </a:r>
            <a:r>
              <a:rPr sz="2400" b="1" spc="-45" dirty="0">
                <a:cs typeface="Comic Sans MS"/>
              </a:rPr>
              <a:t>µπάλα </a:t>
            </a:r>
            <a:r>
              <a:rPr sz="2400" b="1" dirty="0">
                <a:cs typeface="Comic Sans MS"/>
              </a:rPr>
              <a:t>από </a:t>
            </a:r>
            <a:r>
              <a:rPr sz="2400" b="1" spc="-5" dirty="0">
                <a:cs typeface="Comic Sans MS"/>
              </a:rPr>
              <a:t>την  </a:t>
            </a:r>
            <a:r>
              <a:rPr sz="2400" b="1" dirty="0">
                <a:cs typeface="Comic Sans MS"/>
              </a:rPr>
              <a:t>υποδοχή ή την </a:t>
            </a:r>
            <a:r>
              <a:rPr sz="2400" b="1" spc="-50" dirty="0">
                <a:cs typeface="Comic Sans MS"/>
              </a:rPr>
              <a:t>άµυνα </a:t>
            </a:r>
            <a:r>
              <a:rPr sz="2400" b="1" dirty="0">
                <a:cs typeface="Comic Sans MS"/>
              </a:rPr>
              <a:t>και </a:t>
            </a:r>
            <a:r>
              <a:rPr sz="2400" b="1" spc="-5" dirty="0">
                <a:cs typeface="Comic Sans MS"/>
              </a:rPr>
              <a:t>σε όλη τη διάρκεια </a:t>
            </a:r>
            <a:r>
              <a:rPr sz="2400" b="1" dirty="0">
                <a:cs typeface="Comic Sans MS"/>
              </a:rPr>
              <a:t>της</a:t>
            </a:r>
            <a:r>
              <a:rPr sz="2400" b="1" spc="15" dirty="0">
                <a:cs typeface="Comic Sans MS"/>
              </a:rPr>
              <a:t> </a:t>
            </a:r>
            <a:r>
              <a:rPr sz="2400" b="1" dirty="0">
                <a:cs typeface="Comic Sans MS"/>
              </a:rPr>
              <a:t>φοράς</a:t>
            </a:r>
            <a:endParaRPr sz="2400">
              <a:cs typeface="Comic Sans MS"/>
            </a:endParaRPr>
          </a:p>
          <a:p>
            <a:pPr marL="356987" marR="118571" indent="-344237">
              <a:spcBef>
                <a:spcPts val="572"/>
              </a:spcBef>
              <a:buClr>
                <a:srgbClr val="FFCC00"/>
              </a:buClr>
              <a:buSzPct val="141666"/>
              <a:buChar char="•"/>
              <a:tabLst>
                <a:tab pos="356987" algn="l"/>
              </a:tabLst>
            </a:pPr>
            <a:r>
              <a:rPr sz="2400" spc="-5" dirty="0">
                <a:cs typeface="Comic Sans MS"/>
              </a:rPr>
              <a:t>Σε µια φυσιολογική </a:t>
            </a:r>
            <a:r>
              <a:rPr sz="2400" dirty="0">
                <a:cs typeface="Comic Sans MS"/>
              </a:rPr>
              <a:t>ψηλή </a:t>
            </a:r>
            <a:r>
              <a:rPr sz="2400" spc="-5" dirty="0">
                <a:cs typeface="Comic Sans MS"/>
              </a:rPr>
              <a:t>πάσα, ως γενικός κανόνας ισχύει  ότι οι επιθετικοί αρχίζουν τη φορά τους, </a:t>
            </a:r>
            <a:r>
              <a:rPr sz="2400" spc="-10" dirty="0">
                <a:cs typeface="Comic Sans MS"/>
              </a:rPr>
              <a:t>όταν </a:t>
            </a:r>
            <a:r>
              <a:rPr sz="2400" dirty="0">
                <a:cs typeface="Comic Sans MS"/>
              </a:rPr>
              <a:t>η </a:t>
            </a:r>
            <a:r>
              <a:rPr sz="2400" spc="-10" dirty="0">
                <a:cs typeface="Comic Sans MS"/>
              </a:rPr>
              <a:t>µπάλα  </a:t>
            </a:r>
            <a:r>
              <a:rPr sz="2400" spc="-5" dirty="0">
                <a:cs typeface="Comic Sans MS"/>
              </a:rPr>
              <a:t>βρίσκεται στο ανοδικό µέρος της τροχιάς της, </a:t>
            </a:r>
            <a:r>
              <a:rPr sz="2400" dirty="0">
                <a:cs typeface="Comic Sans MS"/>
              </a:rPr>
              <a:t>ή </a:t>
            </a:r>
            <a:r>
              <a:rPr sz="2400" spc="-5" dirty="0">
                <a:cs typeface="Comic Sans MS"/>
              </a:rPr>
              <a:t>µόλις  φύγει </a:t>
            </a:r>
            <a:r>
              <a:rPr sz="2400" spc="-10" dirty="0">
                <a:cs typeface="Comic Sans MS"/>
              </a:rPr>
              <a:t>πάνω </a:t>
            </a:r>
            <a:r>
              <a:rPr sz="2400" dirty="0">
                <a:cs typeface="Comic Sans MS"/>
              </a:rPr>
              <a:t>από </a:t>
            </a:r>
            <a:r>
              <a:rPr sz="2400" spc="-5" dirty="0">
                <a:cs typeface="Comic Sans MS"/>
              </a:rPr>
              <a:t>το ύψος του επάνω µέρους </a:t>
            </a:r>
            <a:r>
              <a:rPr sz="2400" spc="-10" dirty="0">
                <a:cs typeface="Comic Sans MS"/>
              </a:rPr>
              <a:t>του</a:t>
            </a:r>
            <a:r>
              <a:rPr sz="2400" spc="-15" dirty="0">
                <a:cs typeface="Comic Sans MS"/>
              </a:rPr>
              <a:t> </a:t>
            </a:r>
            <a:r>
              <a:rPr sz="2400" spc="-5" dirty="0">
                <a:cs typeface="Comic Sans MS"/>
              </a:rPr>
              <a:t>διχτύου</a:t>
            </a:r>
            <a:endParaRPr sz="2400">
              <a:cs typeface="Comic Sans MS"/>
            </a:endParaRPr>
          </a:p>
        </p:txBody>
      </p:sp>
      <p:grpSp>
        <p:nvGrpSpPr>
          <p:cNvPr id="3" name="object 3"/>
          <p:cNvGrpSpPr/>
          <p:nvPr/>
        </p:nvGrpSpPr>
        <p:grpSpPr>
          <a:xfrm>
            <a:off x="1087423" y="3358696"/>
            <a:ext cx="7113343" cy="2815994"/>
            <a:chOff x="1084402" y="3340036"/>
            <a:chExt cx="7093584" cy="2800350"/>
          </a:xfrm>
        </p:grpSpPr>
        <p:sp>
          <p:nvSpPr>
            <p:cNvPr id="4" name="object 4"/>
            <p:cNvSpPr/>
            <p:nvPr/>
          </p:nvSpPr>
          <p:spPr>
            <a:xfrm>
              <a:off x="1682127" y="4542790"/>
              <a:ext cx="5426201" cy="79476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82115" y="4542789"/>
              <a:ext cx="5431155" cy="799465"/>
            </a:xfrm>
            <a:custGeom>
              <a:avLst/>
              <a:gdLst/>
              <a:ahLst/>
              <a:cxnLst/>
              <a:rect l="l" t="t" r="r" b="b"/>
              <a:pathLst>
                <a:path w="5431155" h="799464">
                  <a:moveTo>
                    <a:pt x="5430774" y="799338"/>
                  </a:moveTo>
                  <a:lnTo>
                    <a:pt x="5430774" y="0"/>
                  </a:lnTo>
                  <a:lnTo>
                    <a:pt x="0" y="0"/>
                  </a:lnTo>
                  <a:lnTo>
                    <a:pt x="0" y="799338"/>
                  </a:lnTo>
                  <a:lnTo>
                    <a:pt x="5430774" y="799338"/>
                  </a:lnTo>
                  <a:close/>
                </a:path>
              </a:pathLst>
            </a:custGeom>
            <a:ln w="15379">
              <a:solidFill>
                <a:srgbClr val="000000"/>
              </a:solidFill>
            </a:ln>
          </p:spPr>
          <p:txBody>
            <a:bodyPr wrap="square" lIns="0" tIns="0" rIns="0" bIns="0" rtlCol="0"/>
            <a:lstStyle/>
            <a:p>
              <a:endParaRPr/>
            </a:p>
          </p:txBody>
        </p:sp>
        <p:sp>
          <p:nvSpPr>
            <p:cNvPr id="6" name="object 6"/>
            <p:cNvSpPr/>
            <p:nvPr/>
          </p:nvSpPr>
          <p:spPr>
            <a:xfrm>
              <a:off x="1650885" y="4542802"/>
              <a:ext cx="5488305" cy="1492250"/>
            </a:xfrm>
            <a:custGeom>
              <a:avLst/>
              <a:gdLst/>
              <a:ahLst/>
              <a:cxnLst/>
              <a:rect l="l" t="t" r="r" b="b"/>
              <a:pathLst>
                <a:path w="5488305" h="1492250">
                  <a:moveTo>
                    <a:pt x="61722" y="0"/>
                  </a:moveTo>
                  <a:lnTo>
                    <a:pt x="0" y="0"/>
                  </a:lnTo>
                  <a:lnTo>
                    <a:pt x="0" y="1491996"/>
                  </a:lnTo>
                  <a:lnTo>
                    <a:pt x="61722" y="1491996"/>
                  </a:lnTo>
                  <a:lnTo>
                    <a:pt x="61722" y="0"/>
                  </a:lnTo>
                  <a:close/>
                </a:path>
                <a:path w="5488305" h="1492250">
                  <a:moveTo>
                    <a:pt x="5487898" y="0"/>
                  </a:moveTo>
                  <a:lnTo>
                    <a:pt x="5426951" y="0"/>
                  </a:lnTo>
                  <a:lnTo>
                    <a:pt x="5426951" y="1491996"/>
                  </a:lnTo>
                  <a:lnTo>
                    <a:pt x="5487898" y="1491996"/>
                  </a:lnTo>
                  <a:lnTo>
                    <a:pt x="5487898" y="0"/>
                  </a:lnTo>
                  <a:close/>
                </a:path>
              </a:pathLst>
            </a:custGeom>
            <a:solidFill>
              <a:srgbClr val="000000"/>
            </a:solidFill>
          </p:spPr>
          <p:txBody>
            <a:bodyPr wrap="square" lIns="0" tIns="0" rIns="0" bIns="0" rtlCol="0"/>
            <a:lstStyle/>
            <a:p>
              <a:endParaRPr/>
            </a:p>
          </p:txBody>
        </p:sp>
        <p:sp>
          <p:nvSpPr>
            <p:cNvPr id="7" name="object 7"/>
            <p:cNvSpPr/>
            <p:nvPr/>
          </p:nvSpPr>
          <p:spPr>
            <a:xfrm>
              <a:off x="1682127" y="3845560"/>
              <a:ext cx="5426710" cy="697230"/>
            </a:xfrm>
            <a:custGeom>
              <a:avLst/>
              <a:gdLst/>
              <a:ahLst/>
              <a:cxnLst/>
              <a:rect l="l" t="t" r="r" b="b"/>
              <a:pathLst>
                <a:path w="5426709" h="697229">
                  <a:moveTo>
                    <a:pt x="0" y="0"/>
                  </a:moveTo>
                  <a:lnTo>
                    <a:pt x="0" y="697229"/>
                  </a:lnTo>
                </a:path>
                <a:path w="5426709" h="697229">
                  <a:moveTo>
                    <a:pt x="5426202" y="0"/>
                  </a:moveTo>
                  <a:lnTo>
                    <a:pt x="5426202" y="697229"/>
                  </a:lnTo>
                </a:path>
              </a:pathLst>
            </a:custGeom>
            <a:ln w="15379">
              <a:solidFill>
                <a:srgbClr val="000000"/>
              </a:solidFill>
            </a:ln>
          </p:spPr>
          <p:txBody>
            <a:bodyPr wrap="square" lIns="0" tIns="0" rIns="0" bIns="0" rtlCol="0"/>
            <a:lstStyle/>
            <a:p>
              <a:endParaRPr/>
            </a:p>
          </p:txBody>
        </p:sp>
        <p:sp>
          <p:nvSpPr>
            <p:cNvPr id="8" name="object 8"/>
            <p:cNvSpPr/>
            <p:nvPr/>
          </p:nvSpPr>
          <p:spPr>
            <a:xfrm>
              <a:off x="1092339" y="6034785"/>
              <a:ext cx="7077709" cy="97790"/>
            </a:xfrm>
            <a:custGeom>
              <a:avLst/>
              <a:gdLst/>
              <a:ahLst/>
              <a:cxnLst/>
              <a:rect l="l" t="t" r="r" b="b"/>
              <a:pathLst>
                <a:path w="7077709" h="97789">
                  <a:moveTo>
                    <a:pt x="7077456" y="97536"/>
                  </a:moveTo>
                  <a:lnTo>
                    <a:pt x="6364973" y="0"/>
                  </a:lnTo>
                  <a:lnTo>
                    <a:pt x="0" y="0"/>
                  </a:lnTo>
                  <a:lnTo>
                    <a:pt x="712470" y="97536"/>
                  </a:lnTo>
                  <a:lnTo>
                    <a:pt x="7077456" y="97536"/>
                  </a:lnTo>
                  <a:close/>
                </a:path>
              </a:pathLst>
            </a:custGeom>
            <a:solidFill>
              <a:srgbClr val="EAEAEA"/>
            </a:solidFill>
          </p:spPr>
          <p:txBody>
            <a:bodyPr wrap="square" lIns="0" tIns="0" rIns="0" bIns="0" rtlCol="0"/>
            <a:lstStyle/>
            <a:p>
              <a:endParaRPr/>
            </a:p>
          </p:txBody>
        </p:sp>
        <p:sp>
          <p:nvSpPr>
            <p:cNvPr id="9" name="object 9"/>
            <p:cNvSpPr/>
            <p:nvPr/>
          </p:nvSpPr>
          <p:spPr>
            <a:xfrm>
              <a:off x="1092339" y="3347973"/>
              <a:ext cx="7077709" cy="2784475"/>
            </a:xfrm>
            <a:custGeom>
              <a:avLst/>
              <a:gdLst/>
              <a:ahLst/>
              <a:cxnLst/>
              <a:rect l="l" t="t" r="r" b="b"/>
              <a:pathLst>
                <a:path w="7077709" h="2784475">
                  <a:moveTo>
                    <a:pt x="6364973" y="2686811"/>
                  </a:moveTo>
                  <a:lnTo>
                    <a:pt x="7077456" y="2784347"/>
                  </a:lnTo>
                  <a:lnTo>
                    <a:pt x="712470" y="2784347"/>
                  </a:lnTo>
                  <a:lnTo>
                    <a:pt x="0" y="2686811"/>
                  </a:lnTo>
                  <a:lnTo>
                    <a:pt x="6364973" y="2686811"/>
                  </a:lnTo>
                  <a:close/>
                </a:path>
                <a:path w="7077709" h="2784475">
                  <a:moveTo>
                    <a:pt x="3456432" y="697991"/>
                  </a:moveTo>
                  <a:lnTo>
                    <a:pt x="3492246" y="769620"/>
                  </a:lnTo>
                  <a:lnTo>
                    <a:pt x="3313176" y="502920"/>
                  </a:lnTo>
                  <a:lnTo>
                    <a:pt x="2990088" y="210311"/>
                  </a:lnTo>
                  <a:lnTo>
                    <a:pt x="2708148" y="72390"/>
                  </a:lnTo>
                  <a:lnTo>
                    <a:pt x="2389632" y="0"/>
                  </a:lnTo>
                  <a:lnTo>
                    <a:pt x="2158746" y="0"/>
                  </a:lnTo>
                  <a:lnTo>
                    <a:pt x="1835658" y="108203"/>
                  </a:lnTo>
                  <a:lnTo>
                    <a:pt x="1553718" y="246125"/>
                  </a:lnTo>
                  <a:lnTo>
                    <a:pt x="1287018" y="472440"/>
                  </a:lnTo>
                  <a:lnTo>
                    <a:pt x="768858" y="1030986"/>
                  </a:lnTo>
                </a:path>
              </a:pathLst>
            </a:custGeom>
            <a:ln w="15379">
              <a:solidFill>
                <a:srgbClr val="000000"/>
              </a:solidFill>
            </a:ln>
          </p:spPr>
          <p:txBody>
            <a:bodyPr wrap="square" lIns="0" tIns="0" rIns="0" bIns="0" rtlCol="0"/>
            <a:lstStyle/>
            <a:p>
              <a:endParaRPr/>
            </a:p>
          </p:txBody>
        </p:sp>
        <p:sp>
          <p:nvSpPr>
            <p:cNvPr id="10" name="object 10"/>
            <p:cNvSpPr/>
            <p:nvPr/>
          </p:nvSpPr>
          <p:spPr>
            <a:xfrm>
              <a:off x="1800237" y="4327905"/>
              <a:ext cx="113030" cy="117475"/>
            </a:xfrm>
            <a:custGeom>
              <a:avLst/>
              <a:gdLst/>
              <a:ahLst/>
              <a:cxnLst/>
              <a:rect l="l" t="t" r="r" b="b"/>
              <a:pathLst>
                <a:path w="113030" h="117475">
                  <a:moveTo>
                    <a:pt x="112775" y="71627"/>
                  </a:moveTo>
                  <a:lnTo>
                    <a:pt x="30480" y="0"/>
                  </a:lnTo>
                  <a:lnTo>
                    <a:pt x="0" y="117347"/>
                  </a:lnTo>
                  <a:lnTo>
                    <a:pt x="112775" y="71627"/>
                  </a:lnTo>
                  <a:close/>
                </a:path>
              </a:pathLst>
            </a:custGeom>
            <a:solidFill>
              <a:srgbClr val="000000"/>
            </a:solidFill>
          </p:spPr>
          <p:txBody>
            <a:bodyPr wrap="square" lIns="0" tIns="0" rIns="0" bIns="0" rtlCol="0"/>
            <a:lstStyle/>
            <a:p>
              <a:endParaRPr/>
            </a:p>
          </p:txBody>
        </p:sp>
        <p:sp>
          <p:nvSpPr>
            <p:cNvPr id="11" name="object 11"/>
            <p:cNvSpPr/>
            <p:nvPr/>
          </p:nvSpPr>
          <p:spPr>
            <a:xfrm>
              <a:off x="5085150" y="4740078"/>
              <a:ext cx="148729" cy="205117"/>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4841380" y="4707381"/>
              <a:ext cx="426084" cy="1327785"/>
            </a:xfrm>
            <a:custGeom>
              <a:avLst/>
              <a:gdLst/>
              <a:ahLst/>
              <a:cxnLst/>
              <a:rect l="l" t="t" r="r" b="b"/>
              <a:pathLst>
                <a:path w="426085" h="1327785">
                  <a:moveTo>
                    <a:pt x="313182" y="230123"/>
                  </a:moveTo>
                  <a:lnTo>
                    <a:pt x="261365" y="810005"/>
                  </a:lnTo>
                  <a:lnTo>
                    <a:pt x="107441" y="1086612"/>
                  </a:lnTo>
                  <a:lnTo>
                    <a:pt x="261365" y="1307591"/>
                  </a:lnTo>
                  <a:lnTo>
                    <a:pt x="163829" y="1327403"/>
                  </a:lnTo>
                </a:path>
                <a:path w="426085" h="1327785">
                  <a:moveTo>
                    <a:pt x="261365" y="830579"/>
                  </a:moveTo>
                  <a:lnTo>
                    <a:pt x="246126" y="1097279"/>
                  </a:lnTo>
                  <a:lnTo>
                    <a:pt x="425958" y="1271015"/>
                  </a:lnTo>
                  <a:lnTo>
                    <a:pt x="369570" y="1317497"/>
                  </a:lnTo>
                </a:path>
                <a:path w="426085" h="1327785">
                  <a:moveTo>
                    <a:pt x="261365" y="332993"/>
                  </a:moveTo>
                  <a:lnTo>
                    <a:pt x="0" y="266700"/>
                  </a:lnTo>
                  <a:lnTo>
                    <a:pt x="138683" y="71628"/>
                  </a:lnTo>
                  <a:lnTo>
                    <a:pt x="138683" y="0"/>
                  </a:lnTo>
                </a:path>
              </a:pathLst>
            </a:custGeom>
            <a:ln w="15379">
              <a:solidFill>
                <a:srgbClr val="000000"/>
              </a:solidFill>
            </a:ln>
          </p:spPr>
          <p:txBody>
            <a:bodyPr wrap="square" lIns="0" tIns="0" rIns="0" bIns="0" rtlCol="0"/>
            <a:lstStyle/>
            <a:p>
              <a:endParaRPr/>
            </a:p>
          </p:txBody>
        </p:sp>
      </p:grpSp>
      <p:sp>
        <p:nvSpPr>
          <p:cNvPr id="13" name="object 13"/>
          <p:cNvSpPr txBox="1"/>
          <p:nvPr/>
        </p:nvSpPr>
        <p:spPr>
          <a:xfrm>
            <a:off x="4636575" y="4144214"/>
            <a:ext cx="144547" cy="273840"/>
          </a:xfrm>
          <a:prstGeom prst="rect">
            <a:avLst/>
          </a:prstGeom>
        </p:spPr>
        <p:txBody>
          <a:bodyPr vert="horz" wrap="square" lIns="0" tIns="12112" rIns="0" bIns="0" rtlCol="0">
            <a:spAutoFit/>
          </a:bodyPr>
          <a:lstStyle/>
          <a:p>
            <a:pPr marL="12750">
              <a:spcBef>
                <a:spcPts val="95"/>
              </a:spcBef>
            </a:pPr>
            <a:r>
              <a:rPr sz="1700" spc="-5" dirty="0">
                <a:solidFill>
                  <a:srgbClr val="010000"/>
                </a:solidFill>
                <a:latin typeface="Symbol"/>
                <a:cs typeface="Symbol"/>
              </a:rPr>
              <a:t></a:t>
            </a:r>
            <a:endParaRPr sz="1700">
              <a:latin typeface="Symbol"/>
              <a:cs typeface="Symbol"/>
            </a:endParaRPr>
          </a:p>
        </p:txBody>
      </p:sp>
      <p:sp>
        <p:nvSpPr>
          <p:cNvPr id="14" name="object 14"/>
          <p:cNvSpPr/>
          <p:nvPr/>
        </p:nvSpPr>
        <p:spPr>
          <a:xfrm>
            <a:off x="4798321" y="4393461"/>
            <a:ext cx="154735" cy="309057"/>
          </a:xfrm>
          <a:custGeom>
            <a:avLst/>
            <a:gdLst/>
            <a:ahLst/>
            <a:cxnLst/>
            <a:rect l="l" t="t" r="r" b="b"/>
            <a:pathLst>
              <a:path w="154304" h="307339">
                <a:moveTo>
                  <a:pt x="0" y="0"/>
                </a:moveTo>
                <a:lnTo>
                  <a:pt x="153923" y="307086"/>
                </a:lnTo>
              </a:path>
            </a:pathLst>
          </a:custGeom>
          <a:ln w="15379">
            <a:solidFill>
              <a:srgbClr val="000000"/>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57166"/>
            <a:ext cx="8229600" cy="654032"/>
          </a:xfrm>
        </p:spPr>
        <p:txBody>
          <a:bodyPr>
            <a:normAutofit fontScale="90000"/>
          </a:bodyPr>
          <a:lstStyle/>
          <a:p>
            <a:r>
              <a:rPr lang="el-GR" dirty="0" smtClean="0"/>
              <a:t>Το επιθετικό χτύπημα</a:t>
            </a:r>
            <a:endParaRPr lang="el-GR" dirty="0"/>
          </a:p>
        </p:txBody>
      </p:sp>
      <p:sp>
        <p:nvSpPr>
          <p:cNvPr id="3" name="2 - Θέση περιεχομένου"/>
          <p:cNvSpPr>
            <a:spLocks noGrp="1"/>
          </p:cNvSpPr>
          <p:nvPr>
            <p:ph idx="1"/>
          </p:nvPr>
        </p:nvSpPr>
        <p:spPr>
          <a:xfrm>
            <a:off x="214282" y="1142984"/>
            <a:ext cx="8715436" cy="5572140"/>
          </a:xfrm>
        </p:spPr>
        <p:txBody>
          <a:bodyPr>
            <a:normAutofit/>
          </a:bodyPr>
          <a:lstStyle/>
          <a:p>
            <a:r>
              <a:rPr lang="el-GR" sz="2400" dirty="0" smtClean="0"/>
              <a:t>Ο αντικειμενικός σκοπός της συνέχειας του παιγνιδιού μιας ομάδας από την υποδοχή ή τη χαμηλή άμυνα, είναι ένα αποτελεσματικό επιθετικό χτύπημα</a:t>
            </a:r>
          </a:p>
          <a:p>
            <a:r>
              <a:rPr lang="el-GR" sz="2400" dirty="0" smtClean="0"/>
              <a:t>Αποτελεί την κορυφαία ενέργεια της εξέλιξης των φάσεων ενός αγώνα και δικαιολογημένα συγκεντρώνει το μεγαλύτερο ενδιαφέρον αθλητών και θεατών </a:t>
            </a:r>
          </a:p>
          <a:p>
            <a:r>
              <a:rPr lang="el-GR" sz="2400" dirty="0" smtClean="0"/>
              <a:t>Είναι πιθανόν η πλέον δύσκολη ατομική επιδεξιότητα στην Πετοσφαίριση επειδή απαιτεί τον έλεγχο μεγάλου μέρους του σώματος στον αέρα</a:t>
            </a:r>
          </a:p>
          <a:p>
            <a:r>
              <a:rPr lang="el-GR" sz="2400" dirty="0" smtClean="0"/>
              <a:t>Όσο πιο σίγουρος είναι ο επιθετικός παίκτης ότι η προσπάθεια της θα ξεκινήσει κάτω από ιδανικές συνθήκες πάσας, τόσο περισσότερο μπορεί να συγκεντρωθεί στη συμπλήρωση του τελευταίου μέρους της προσπάθειας που αποτελεί το επιθετικό χτύπημα</a:t>
            </a:r>
            <a:endParaRPr lang="el-G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28926" y="142852"/>
            <a:ext cx="1563267" cy="515946"/>
          </a:xfrm>
          <a:prstGeom prst="rect">
            <a:avLst/>
          </a:prstGeom>
        </p:spPr>
        <p:txBody>
          <a:bodyPr vert="horz" wrap="square" lIns="0" tIns="12112" rIns="0" bIns="0" rtlCol="0">
            <a:spAutoFit/>
          </a:bodyPr>
          <a:lstStyle/>
          <a:p>
            <a:pPr marL="12750">
              <a:spcBef>
                <a:spcPts val="95"/>
              </a:spcBef>
            </a:pPr>
            <a:r>
              <a:rPr sz="3200" b="1" spc="-5" dirty="0"/>
              <a:t>Το</a:t>
            </a:r>
            <a:r>
              <a:rPr sz="3200" b="1" spc="-80" dirty="0"/>
              <a:t> </a:t>
            </a:r>
            <a:r>
              <a:rPr sz="3200" b="1" spc="-75" dirty="0"/>
              <a:t>άλµα</a:t>
            </a:r>
            <a:endParaRPr sz="3200" b="1"/>
          </a:p>
        </p:txBody>
      </p:sp>
      <p:grpSp>
        <p:nvGrpSpPr>
          <p:cNvPr id="3" name="object 3"/>
          <p:cNvGrpSpPr/>
          <p:nvPr/>
        </p:nvGrpSpPr>
        <p:grpSpPr>
          <a:xfrm>
            <a:off x="5000628" y="857232"/>
            <a:ext cx="3929090" cy="5239685"/>
            <a:chOff x="5040629" y="1329435"/>
            <a:chExt cx="3686810" cy="4449445"/>
          </a:xfrm>
        </p:grpSpPr>
        <p:sp>
          <p:nvSpPr>
            <p:cNvPr id="4" name="object 4"/>
            <p:cNvSpPr/>
            <p:nvPr/>
          </p:nvSpPr>
          <p:spPr>
            <a:xfrm>
              <a:off x="5104263" y="1393443"/>
              <a:ext cx="3563936" cy="432130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040630" y="1329435"/>
              <a:ext cx="3686810" cy="4449445"/>
            </a:xfrm>
            <a:custGeom>
              <a:avLst/>
              <a:gdLst/>
              <a:ahLst/>
              <a:cxnLst/>
              <a:rect l="l" t="t" r="r" b="b"/>
              <a:pathLst>
                <a:path w="3686809" h="4449445">
                  <a:moveTo>
                    <a:pt x="3643630" y="42672"/>
                  </a:moveTo>
                  <a:lnTo>
                    <a:pt x="3623310" y="42672"/>
                  </a:lnTo>
                  <a:lnTo>
                    <a:pt x="63500" y="42672"/>
                  </a:lnTo>
                  <a:lnTo>
                    <a:pt x="41910" y="42672"/>
                  </a:lnTo>
                  <a:lnTo>
                    <a:pt x="41910" y="4406646"/>
                  </a:lnTo>
                  <a:lnTo>
                    <a:pt x="62877" y="4406646"/>
                  </a:lnTo>
                  <a:lnTo>
                    <a:pt x="63500" y="4406646"/>
                  </a:lnTo>
                  <a:lnTo>
                    <a:pt x="3622941" y="4406646"/>
                  </a:lnTo>
                  <a:lnTo>
                    <a:pt x="3622941" y="4385310"/>
                  </a:lnTo>
                  <a:lnTo>
                    <a:pt x="63500" y="4385310"/>
                  </a:lnTo>
                  <a:lnTo>
                    <a:pt x="63500" y="64008"/>
                  </a:lnTo>
                  <a:lnTo>
                    <a:pt x="3623310" y="64008"/>
                  </a:lnTo>
                  <a:lnTo>
                    <a:pt x="3623310" y="4406646"/>
                  </a:lnTo>
                  <a:lnTo>
                    <a:pt x="3643630" y="4406646"/>
                  </a:lnTo>
                  <a:lnTo>
                    <a:pt x="3643630" y="42672"/>
                  </a:lnTo>
                  <a:close/>
                </a:path>
                <a:path w="3686809" h="4449445">
                  <a:moveTo>
                    <a:pt x="3686810" y="0"/>
                  </a:moveTo>
                  <a:lnTo>
                    <a:pt x="3665220" y="0"/>
                  </a:lnTo>
                  <a:lnTo>
                    <a:pt x="21590" y="0"/>
                  </a:lnTo>
                  <a:lnTo>
                    <a:pt x="0" y="0"/>
                  </a:lnTo>
                  <a:lnTo>
                    <a:pt x="0" y="4449318"/>
                  </a:lnTo>
                  <a:lnTo>
                    <a:pt x="20967" y="4449318"/>
                  </a:lnTo>
                  <a:lnTo>
                    <a:pt x="21590" y="4449318"/>
                  </a:lnTo>
                  <a:lnTo>
                    <a:pt x="3664851" y="4449318"/>
                  </a:lnTo>
                  <a:lnTo>
                    <a:pt x="3664851" y="4427982"/>
                  </a:lnTo>
                  <a:lnTo>
                    <a:pt x="21590" y="4427982"/>
                  </a:lnTo>
                  <a:lnTo>
                    <a:pt x="21590" y="21336"/>
                  </a:lnTo>
                  <a:lnTo>
                    <a:pt x="3665220" y="21336"/>
                  </a:lnTo>
                  <a:lnTo>
                    <a:pt x="3665220" y="4449318"/>
                  </a:lnTo>
                  <a:lnTo>
                    <a:pt x="3686810" y="4449318"/>
                  </a:lnTo>
                  <a:lnTo>
                    <a:pt x="3686810" y="0"/>
                  </a:lnTo>
                  <a:close/>
                </a:path>
              </a:pathLst>
            </a:custGeom>
            <a:solidFill>
              <a:srgbClr val="993401"/>
            </a:solidFill>
          </p:spPr>
          <p:txBody>
            <a:bodyPr wrap="square" lIns="0" tIns="0" rIns="0" bIns="0" rtlCol="0"/>
            <a:lstStyle/>
            <a:p>
              <a:endParaRPr/>
            </a:p>
          </p:txBody>
        </p:sp>
      </p:grpSp>
      <p:sp>
        <p:nvSpPr>
          <p:cNvPr id="6" name="object 6"/>
          <p:cNvSpPr txBox="1"/>
          <p:nvPr/>
        </p:nvSpPr>
        <p:spPr>
          <a:xfrm>
            <a:off x="142844" y="857232"/>
            <a:ext cx="8572560" cy="3308103"/>
          </a:xfrm>
          <a:prstGeom prst="rect">
            <a:avLst/>
          </a:prstGeom>
        </p:spPr>
        <p:txBody>
          <a:bodyPr vert="horz" wrap="square" lIns="0" tIns="70122" rIns="0" bIns="0" rtlCol="0">
            <a:spAutoFit/>
          </a:bodyPr>
          <a:lstStyle/>
          <a:p>
            <a:pPr marL="356987" marR="3952992" indent="-344237" algn="just">
              <a:lnSpc>
                <a:spcPts val="1938"/>
              </a:lnSpc>
              <a:spcBef>
                <a:spcPts val="552"/>
              </a:spcBef>
              <a:buClr>
                <a:srgbClr val="FFCC00"/>
              </a:buClr>
              <a:buSzPct val="140000"/>
              <a:buChar char="•"/>
              <a:tabLst>
                <a:tab pos="356987" algn="l"/>
                <a:tab pos="357624" algn="l"/>
              </a:tabLst>
            </a:pPr>
            <a:r>
              <a:rPr sz="1600" spc="-5" dirty="0">
                <a:latin typeface="Arial" pitchFamily="34" charset="0"/>
                <a:cs typeface="Arial" pitchFamily="34" charset="0"/>
              </a:rPr>
              <a:t>Για να </a:t>
            </a:r>
            <a:r>
              <a:rPr sz="1600" spc="-10" dirty="0">
                <a:latin typeface="Arial" pitchFamily="34" charset="0"/>
                <a:cs typeface="Arial" pitchFamily="34" charset="0"/>
              </a:rPr>
              <a:t>επιτευχθεί </a:t>
            </a:r>
            <a:r>
              <a:rPr sz="1600" dirty="0">
                <a:latin typeface="Arial" pitchFamily="34" charset="0"/>
                <a:cs typeface="Arial" pitchFamily="34" charset="0"/>
              </a:rPr>
              <a:t>το </a:t>
            </a:r>
            <a:r>
              <a:rPr sz="1600" spc="-10" dirty="0">
                <a:latin typeface="Arial" pitchFamily="34" charset="0"/>
                <a:cs typeface="Arial" pitchFamily="34" charset="0"/>
              </a:rPr>
              <a:t>µεγαλύτερο  δυνατό </a:t>
            </a:r>
            <a:r>
              <a:rPr sz="1600" spc="-5" dirty="0">
                <a:latin typeface="Arial" pitchFamily="34" charset="0"/>
                <a:cs typeface="Arial" pitchFamily="34" charset="0"/>
              </a:rPr>
              <a:t>ύψος µε την καλύτερη  </a:t>
            </a:r>
            <a:r>
              <a:rPr sz="1600" spc="-10" dirty="0">
                <a:latin typeface="Arial" pitchFamily="34" charset="0"/>
                <a:cs typeface="Arial" pitchFamily="34" charset="0"/>
              </a:rPr>
              <a:t>ισορροπία </a:t>
            </a:r>
            <a:r>
              <a:rPr sz="1600" spc="-5" dirty="0">
                <a:latin typeface="Arial" pitchFamily="34" charset="0"/>
                <a:cs typeface="Arial" pitchFamily="34" charset="0"/>
              </a:rPr>
              <a:t>και έλεγχο, η </a:t>
            </a:r>
            <a:r>
              <a:rPr sz="1600" spc="-10" dirty="0">
                <a:latin typeface="Arial" pitchFamily="34" charset="0"/>
                <a:cs typeface="Arial" pitchFamily="34" charset="0"/>
              </a:rPr>
              <a:t>απογείωση  πρέπει </a:t>
            </a:r>
            <a:r>
              <a:rPr sz="1600" spc="-5" dirty="0">
                <a:latin typeface="Arial" pitchFamily="34" charset="0"/>
                <a:cs typeface="Arial" pitchFamily="34" charset="0"/>
              </a:rPr>
              <a:t>να γίνει µε δύο</a:t>
            </a:r>
            <a:r>
              <a:rPr sz="1600" spc="35" dirty="0">
                <a:latin typeface="Arial" pitchFamily="34" charset="0"/>
                <a:cs typeface="Arial" pitchFamily="34" charset="0"/>
              </a:rPr>
              <a:t> </a:t>
            </a:r>
            <a:r>
              <a:rPr sz="1600" spc="-10" dirty="0">
                <a:latin typeface="Arial" pitchFamily="34" charset="0"/>
                <a:cs typeface="Arial" pitchFamily="34" charset="0"/>
              </a:rPr>
              <a:t>πόδια</a:t>
            </a:r>
            <a:endParaRPr sz="1600">
              <a:latin typeface="Arial" pitchFamily="34" charset="0"/>
              <a:cs typeface="Arial" pitchFamily="34" charset="0"/>
            </a:endParaRPr>
          </a:p>
          <a:p>
            <a:pPr marL="356987" marR="4211170" indent="-344237" algn="just">
              <a:lnSpc>
                <a:spcPts val="1927"/>
              </a:lnSpc>
              <a:spcBef>
                <a:spcPts val="472"/>
              </a:spcBef>
              <a:buClr>
                <a:srgbClr val="FFCC00"/>
              </a:buClr>
              <a:buSzPct val="140000"/>
              <a:buChar char="•"/>
              <a:tabLst>
                <a:tab pos="356987" algn="l"/>
                <a:tab pos="357624" algn="l"/>
              </a:tabLst>
            </a:pPr>
            <a:r>
              <a:rPr sz="1600" spc="-5" dirty="0">
                <a:latin typeface="Arial" pitchFamily="34" charset="0"/>
                <a:cs typeface="Arial" pitchFamily="34" charset="0"/>
              </a:rPr>
              <a:t>Το µέγεθος του άλµατος είναι το  άθροισµα µιας </a:t>
            </a:r>
            <a:r>
              <a:rPr sz="1600" spc="-5">
                <a:latin typeface="Arial" pitchFamily="34" charset="0"/>
                <a:cs typeface="Arial" pitchFamily="34" charset="0"/>
              </a:rPr>
              <a:t>δύναµης</a:t>
            </a:r>
            <a:r>
              <a:rPr sz="1600" spc="-10">
                <a:latin typeface="Arial" pitchFamily="34" charset="0"/>
                <a:cs typeface="Arial" pitchFamily="34" charset="0"/>
              </a:rPr>
              <a:t> </a:t>
            </a:r>
            <a:r>
              <a:rPr sz="1600" spc="-10" smtClean="0">
                <a:latin typeface="Arial" pitchFamily="34" charset="0"/>
                <a:cs typeface="Arial" pitchFamily="34" charset="0"/>
              </a:rPr>
              <a:t>που</a:t>
            </a:r>
            <a:r>
              <a:rPr lang="el-GR" sz="1600" spc="-10" dirty="0" smtClean="0">
                <a:latin typeface="Arial" pitchFamily="34" charset="0"/>
                <a:cs typeface="Arial" pitchFamily="34" charset="0"/>
              </a:rPr>
              <a:t> </a:t>
            </a:r>
            <a:r>
              <a:rPr sz="1600" spc="-5" smtClean="0">
                <a:latin typeface="Arial" pitchFamily="34" charset="0"/>
                <a:cs typeface="Arial" pitchFamily="34" charset="0"/>
              </a:rPr>
              <a:t>εφαρµόζεται </a:t>
            </a:r>
            <a:r>
              <a:rPr sz="1600" spc="-5" dirty="0">
                <a:latin typeface="Arial" pitchFamily="34" charset="0"/>
                <a:cs typeface="Arial" pitchFamily="34" charset="0"/>
              </a:rPr>
              <a:t>από </a:t>
            </a:r>
            <a:r>
              <a:rPr sz="1600" spc="-10" dirty="0">
                <a:latin typeface="Arial" pitchFamily="34" charset="0"/>
                <a:cs typeface="Arial" pitchFamily="34" charset="0"/>
              </a:rPr>
              <a:t>αρκετά </a:t>
            </a:r>
            <a:r>
              <a:rPr sz="1600" spc="-5" dirty="0">
                <a:latin typeface="Arial" pitchFamily="34" charset="0"/>
                <a:cs typeface="Arial" pitchFamily="34" charset="0"/>
              </a:rPr>
              <a:t>µέλη </a:t>
            </a:r>
            <a:r>
              <a:rPr sz="1600" spc="-10" dirty="0">
                <a:latin typeface="Arial" pitchFamily="34" charset="0"/>
                <a:cs typeface="Arial" pitchFamily="34" charset="0"/>
              </a:rPr>
              <a:t>του  σώµατος</a:t>
            </a:r>
            <a:endParaRPr sz="1600">
              <a:latin typeface="Arial" pitchFamily="34" charset="0"/>
              <a:cs typeface="Arial" pitchFamily="34" charset="0"/>
            </a:endParaRPr>
          </a:p>
          <a:p>
            <a:pPr marL="356349" marR="3949804" indent="-344237" algn="just">
              <a:lnSpc>
                <a:spcPct val="80200"/>
              </a:lnSpc>
              <a:spcBef>
                <a:spcPts val="477"/>
              </a:spcBef>
            </a:pPr>
            <a:r>
              <a:rPr sz="1600" spc="-5" dirty="0">
                <a:latin typeface="Arial" pitchFamily="34" charset="0"/>
                <a:cs typeface="Arial" pitchFamily="34" charset="0"/>
              </a:rPr>
              <a:t>α) Από τους </a:t>
            </a:r>
            <a:r>
              <a:rPr sz="1600" spc="-10" dirty="0">
                <a:latin typeface="Arial" pitchFamily="34" charset="0"/>
                <a:cs typeface="Arial" pitchFamily="34" charset="0"/>
              </a:rPr>
              <a:t>βραχίονες </a:t>
            </a:r>
            <a:r>
              <a:rPr sz="1600" spc="-5" dirty="0">
                <a:latin typeface="Arial" pitchFamily="34" charset="0"/>
                <a:cs typeface="Arial" pitchFamily="34" charset="0"/>
              </a:rPr>
              <a:t>οι </a:t>
            </a:r>
            <a:r>
              <a:rPr sz="1600" spc="-10" dirty="0">
                <a:latin typeface="Arial" pitchFamily="34" charset="0"/>
                <a:cs typeface="Arial" pitchFamily="34" charset="0"/>
              </a:rPr>
              <a:t>οποίοι  </a:t>
            </a:r>
            <a:r>
              <a:rPr sz="1600" spc="-5" dirty="0">
                <a:latin typeface="Arial" pitchFamily="34" charset="0"/>
                <a:cs typeface="Arial" pitchFamily="34" charset="0"/>
              </a:rPr>
              <a:t>κινούµενοι πίσω από τον </a:t>
            </a:r>
            <a:r>
              <a:rPr sz="1600" spc="-5">
                <a:latin typeface="Arial" pitchFamily="34" charset="0"/>
                <a:cs typeface="Arial" pitchFamily="34" charset="0"/>
              </a:rPr>
              <a:t>επιθετικό </a:t>
            </a:r>
            <a:r>
              <a:rPr sz="1600" spc="-5" smtClean="0">
                <a:latin typeface="Arial" pitchFamily="34" charset="0"/>
                <a:cs typeface="Arial" pitchFamily="34" charset="0"/>
              </a:rPr>
              <a:t>(</a:t>
            </a:r>
            <a:r>
              <a:rPr sz="1600" spc="-5" dirty="0">
                <a:latin typeface="Arial" pitchFamily="34" charset="0"/>
                <a:cs typeface="Arial" pitchFamily="34" charset="0"/>
              </a:rPr>
              <a:t>στο </a:t>
            </a:r>
            <a:r>
              <a:rPr sz="1600" spc="-10" dirty="0">
                <a:latin typeface="Arial" pitchFamily="34" charset="0"/>
                <a:cs typeface="Arial" pitchFamily="34" charset="0"/>
              </a:rPr>
              <a:t>προτελευταίο </a:t>
            </a:r>
            <a:r>
              <a:rPr sz="1600" spc="-5" dirty="0">
                <a:latin typeface="Arial" pitchFamily="34" charset="0"/>
                <a:cs typeface="Arial" pitchFamily="34" charset="0"/>
              </a:rPr>
              <a:t>βήµα) προς </a:t>
            </a:r>
            <a:r>
              <a:rPr sz="1600" spc="-15" dirty="0">
                <a:latin typeface="Arial" pitchFamily="34" charset="0"/>
                <a:cs typeface="Arial" pitchFamily="34" charset="0"/>
              </a:rPr>
              <a:t>τα  </a:t>
            </a:r>
            <a:r>
              <a:rPr sz="1600" spc="-5" dirty="0">
                <a:latin typeface="Arial" pitchFamily="34" charset="0"/>
                <a:cs typeface="Arial" pitchFamily="34" charset="0"/>
              </a:rPr>
              <a:t>εµπρός και πάνω από τους ώµους  </a:t>
            </a:r>
            <a:r>
              <a:rPr sz="1600" spc="-10" dirty="0">
                <a:latin typeface="Arial" pitchFamily="34" charset="0"/>
                <a:cs typeface="Arial" pitchFamily="34" charset="0"/>
              </a:rPr>
              <a:t>και</a:t>
            </a:r>
            <a:endParaRPr sz="1600">
              <a:latin typeface="Arial" pitchFamily="34" charset="0"/>
              <a:cs typeface="Arial" pitchFamily="34" charset="0"/>
            </a:endParaRPr>
          </a:p>
          <a:p>
            <a:pPr marL="356987" marR="3892432" indent="-344875" algn="just">
              <a:lnSpc>
                <a:spcPts val="1938"/>
              </a:lnSpc>
              <a:spcBef>
                <a:spcPts val="457"/>
              </a:spcBef>
            </a:pPr>
            <a:r>
              <a:rPr sz="1600" spc="-5" smtClean="0">
                <a:latin typeface="Arial" pitchFamily="34" charset="0"/>
                <a:cs typeface="Arial" pitchFamily="34" charset="0"/>
              </a:rPr>
              <a:t>β) Από την </a:t>
            </a:r>
            <a:r>
              <a:rPr sz="1600" spc="-10" smtClean="0">
                <a:latin typeface="Arial" pitchFamily="34" charset="0"/>
                <a:cs typeface="Arial" pitchFamily="34" charset="0"/>
              </a:rPr>
              <a:t>έκταση </a:t>
            </a:r>
            <a:r>
              <a:rPr sz="1600" spc="-5" smtClean="0">
                <a:latin typeface="Arial" pitchFamily="34" charset="0"/>
                <a:cs typeface="Arial" pitchFamily="34" charset="0"/>
              </a:rPr>
              <a:t>των µηρών και των  γονάτων</a:t>
            </a:r>
            <a:r>
              <a:rPr lang="el-GR" sz="1600" spc="-5" dirty="0" smtClean="0">
                <a:latin typeface="Arial" pitchFamily="34" charset="0"/>
                <a:cs typeface="Arial" pitchFamily="34" charset="0"/>
              </a:rPr>
              <a:t> και τις γωνίες του </a:t>
            </a:r>
            <a:r>
              <a:rPr lang="el-GR" sz="1600" spc="-10" dirty="0" smtClean="0">
                <a:latin typeface="Arial" pitchFamily="34" charset="0"/>
                <a:cs typeface="Arial" pitchFamily="34" charset="0"/>
              </a:rPr>
              <a:t>ισχίου </a:t>
            </a:r>
            <a:r>
              <a:rPr lang="el-GR" sz="1600" spc="-5" dirty="0" smtClean="0">
                <a:latin typeface="Arial" pitchFamily="34" charset="0"/>
                <a:cs typeface="Arial" pitchFamily="34" charset="0"/>
              </a:rPr>
              <a:t>και</a:t>
            </a:r>
            <a:r>
              <a:rPr lang="el-GR" sz="1600" spc="20" dirty="0" smtClean="0">
                <a:latin typeface="Arial" pitchFamily="34" charset="0"/>
                <a:cs typeface="Arial" pitchFamily="34" charset="0"/>
              </a:rPr>
              <a:t> </a:t>
            </a:r>
            <a:r>
              <a:rPr lang="el-GR" sz="1600" spc="-5" dirty="0" smtClean="0">
                <a:latin typeface="Arial" pitchFamily="34" charset="0"/>
                <a:cs typeface="Arial" pitchFamily="34" charset="0"/>
              </a:rPr>
              <a:t>γονάτων</a:t>
            </a:r>
            <a:endParaRPr lang="el-GR" sz="1600" dirty="0" smtClean="0">
              <a:latin typeface="Arial" pitchFamily="34" charset="0"/>
              <a:cs typeface="Arial" pitchFamily="34" charset="0"/>
            </a:endParaRPr>
          </a:p>
          <a:p>
            <a:pPr marL="356987" marR="3892432" indent="-344875" algn="just">
              <a:lnSpc>
                <a:spcPts val="1938"/>
              </a:lnSpc>
              <a:spcBef>
                <a:spcPts val="457"/>
              </a:spcBef>
            </a:pPr>
            <a:endParaRPr sz="1600" smtClean="0">
              <a:latin typeface="Arial" pitchFamily="34" charset="0"/>
              <a:cs typeface="Arial" pitchFamily="34" charset="0"/>
            </a:endParaRPr>
          </a:p>
        </p:txBody>
      </p:sp>
      <p:pic>
        <p:nvPicPr>
          <p:cNvPr id="2050" name="Picture 2"/>
          <p:cNvPicPr>
            <a:picLocks noChangeAspect="1" noChangeArrowheads="1"/>
          </p:cNvPicPr>
          <p:nvPr/>
        </p:nvPicPr>
        <p:blipFill>
          <a:blip r:embed="rId3"/>
          <a:srcRect/>
          <a:stretch>
            <a:fillRect/>
          </a:stretch>
        </p:blipFill>
        <p:spPr bwMode="auto">
          <a:xfrm>
            <a:off x="214282" y="4000504"/>
            <a:ext cx="4419600" cy="237172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3304" y="596914"/>
            <a:ext cx="7415808" cy="393345"/>
          </a:xfrm>
          <a:prstGeom prst="rect">
            <a:avLst/>
          </a:prstGeom>
        </p:spPr>
        <p:txBody>
          <a:bodyPr vert="horz" wrap="square" lIns="0" tIns="12750" rIns="0" bIns="0" rtlCol="0">
            <a:spAutoFit/>
          </a:bodyPr>
          <a:lstStyle/>
          <a:p>
            <a:pPr marL="12750">
              <a:spcBef>
                <a:spcPts val="100"/>
              </a:spcBef>
            </a:pPr>
            <a:r>
              <a:rPr sz="2400" b="1" dirty="0">
                <a:cs typeface="Comic Sans MS"/>
              </a:rPr>
              <a:t>*Η </a:t>
            </a:r>
            <a:r>
              <a:rPr sz="2400" b="1" spc="-5" dirty="0">
                <a:cs typeface="Comic Sans MS"/>
              </a:rPr>
              <a:t>επαφή να γίνεται µέσα στη γραµµή του σώµατος</a:t>
            </a:r>
            <a:r>
              <a:rPr sz="2400" b="1" spc="-10" dirty="0">
                <a:cs typeface="Comic Sans MS"/>
              </a:rPr>
              <a:t> </a:t>
            </a:r>
            <a:r>
              <a:rPr sz="2400" b="1" spc="-5" dirty="0">
                <a:cs typeface="Comic Sans MS"/>
              </a:rPr>
              <a:t>(β)</a:t>
            </a:r>
            <a:endParaRPr sz="2400" b="1">
              <a:cs typeface="Comic Sans MS"/>
            </a:endParaRPr>
          </a:p>
        </p:txBody>
      </p:sp>
      <p:grpSp>
        <p:nvGrpSpPr>
          <p:cNvPr id="3" name="object 3"/>
          <p:cNvGrpSpPr/>
          <p:nvPr/>
        </p:nvGrpSpPr>
        <p:grpSpPr>
          <a:xfrm>
            <a:off x="3136723" y="1554480"/>
            <a:ext cx="2590375" cy="3832562"/>
            <a:chOff x="3128010" y="1545844"/>
            <a:chExt cx="2583180" cy="3811270"/>
          </a:xfrm>
        </p:grpSpPr>
        <p:sp>
          <p:nvSpPr>
            <p:cNvPr id="4" name="object 4"/>
            <p:cNvSpPr/>
            <p:nvPr/>
          </p:nvSpPr>
          <p:spPr>
            <a:xfrm>
              <a:off x="3190881" y="1609089"/>
              <a:ext cx="2457512" cy="368350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128010" y="1545843"/>
              <a:ext cx="2583180" cy="3811270"/>
            </a:xfrm>
            <a:custGeom>
              <a:avLst/>
              <a:gdLst/>
              <a:ahLst/>
              <a:cxnLst/>
              <a:rect l="l" t="t" r="r" b="b"/>
              <a:pathLst>
                <a:path w="2583179" h="3811270">
                  <a:moveTo>
                    <a:pt x="2540000" y="41910"/>
                  </a:moveTo>
                  <a:lnTo>
                    <a:pt x="2518410" y="41910"/>
                  </a:lnTo>
                  <a:lnTo>
                    <a:pt x="2518410" y="63246"/>
                  </a:lnTo>
                  <a:lnTo>
                    <a:pt x="2518410" y="3746766"/>
                  </a:lnTo>
                  <a:lnTo>
                    <a:pt x="63500" y="3746766"/>
                  </a:lnTo>
                  <a:lnTo>
                    <a:pt x="63500" y="63246"/>
                  </a:lnTo>
                  <a:lnTo>
                    <a:pt x="2518410" y="63246"/>
                  </a:lnTo>
                  <a:lnTo>
                    <a:pt x="2518410" y="41910"/>
                  </a:lnTo>
                  <a:lnTo>
                    <a:pt x="63500" y="41910"/>
                  </a:lnTo>
                  <a:lnTo>
                    <a:pt x="41910" y="41910"/>
                  </a:lnTo>
                  <a:lnTo>
                    <a:pt x="41910" y="3768090"/>
                  </a:lnTo>
                  <a:lnTo>
                    <a:pt x="2540000" y="3768090"/>
                  </a:lnTo>
                  <a:lnTo>
                    <a:pt x="2540000" y="41910"/>
                  </a:lnTo>
                  <a:close/>
                </a:path>
                <a:path w="2583179" h="3811270">
                  <a:moveTo>
                    <a:pt x="2583180" y="0"/>
                  </a:moveTo>
                  <a:lnTo>
                    <a:pt x="2561590" y="0"/>
                  </a:lnTo>
                  <a:lnTo>
                    <a:pt x="20320" y="0"/>
                  </a:lnTo>
                  <a:lnTo>
                    <a:pt x="0" y="0"/>
                  </a:lnTo>
                  <a:lnTo>
                    <a:pt x="0" y="3810762"/>
                  </a:lnTo>
                  <a:lnTo>
                    <a:pt x="20205" y="3810762"/>
                  </a:lnTo>
                  <a:lnTo>
                    <a:pt x="2561475" y="3810762"/>
                  </a:lnTo>
                  <a:lnTo>
                    <a:pt x="2561475" y="3789438"/>
                  </a:lnTo>
                  <a:lnTo>
                    <a:pt x="20320" y="3789438"/>
                  </a:lnTo>
                  <a:lnTo>
                    <a:pt x="20320" y="21348"/>
                  </a:lnTo>
                  <a:lnTo>
                    <a:pt x="2561590" y="21348"/>
                  </a:lnTo>
                  <a:lnTo>
                    <a:pt x="2561590" y="3810762"/>
                  </a:lnTo>
                  <a:lnTo>
                    <a:pt x="2583180" y="3810762"/>
                  </a:lnTo>
                  <a:lnTo>
                    <a:pt x="2583180" y="0"/>
                  </a:lnTo>
                  <a:close/>
                </a:path>
              </a:pathLst>
            </a:custGeom>
            <a:solidFill>
              <a:srgbClr val="993401"/>
            </a:solidFill>
          </p:spPr>
          <p:txBody>
            <a:bodyPr wrap="square" lIns="0" tIns="0" rIns="0" bIns="0" rtlCol="0"/>
            <a:lstStyle/>
            <a:p>
              <a:endParaRPr/>
            </a:p>
          </p:txBody>
        </p:sp>
      </p:grpSp>
      <p:grpSp>
        <p:nvGrpSpPr>
          <p:cNvPr id="6" name="object 6"/>
          <p:cNvGrpSpPr/>
          <p:nvPr/>
        </p:nvGrpSpPr>
        <p:grpSpPr>
          <a:xfrm>
            <a:off x="248340" y="1822670"/>
            <a:ext cx="2409533" cy="3552878"/>
            <a:chOff x="247650" y="1812544"/>
            <a:chExt cx="2402840" cy="3533140"/>
          </a:xfrm>
        </p:grpSpPr>
        <p:sp>
          <p:nvSpPr>
            <p:cNvPr id="7" name="object 7"/>
            <p:cNvSpPr/>
            <p:nvPr/>
          </p:nvSpPr>
          <p:spPr>
            <a:xfrm>
              <a:off x="311283" y="1875790"/>
              <a:ext cx="2279746" cy="340537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47650" y="1812543"/>
              <a:ext cx="2402840" cy="3533140"/>
            </a:xfrm>
            <a:custGeom>
              <a:avLst/>
              <a:gdLst/>
              <a:ahLst/>
              <a:cxnLst/>
              <a:rect l="l" t="t" r="r" b="b"/>
              <a:pathLst>
                <a:path w="2402840" h="3533140">
                  <a:moveTo>
                    <a:pt x="2338959" y="3469398"/>
                  </a:moveTo>
                  <a:lnTo>
                    <a:pt x="63639" y="3469398"/>
                  </a:lnTo>
                  <a:lnTo>
                    <a:pt x="63639" y="3489960"/>
                  </a:lnTo>
                  <a:lnTo>
                    <a:pt x="2338959" y="3489960"/>
                  </a:lnTo>
                  <a:lnTo>
                    <a:pt x="2338959" y="3469398"/>
                  </a:lnTo>
                  <a:close/>
                </a:path>
                <a:path w="2402840" h="3533140">
                  <a:moveTo>
                    <a:pt x="2360930" y="41910"/>
                  </a:moveTo>
                  <a:lnTo>
                    <a:pt x="2339340" y="41910"/>
                  </a:lnTo>
                  <a:lnTo>
                    <a:pt x="63500" y="41910"/>
                  </a:lnTo>
                  <a:lnTo>
                    <a:pt x="41910" y="41910"/>
                  </a:lnTo>
                  <a:lnTo>
                    <a:pt x="41910" y="3489960"/>
                  </a:lnTo>
                  <a:lnTo>
                    <a:pt x="63500" y="3489960"/>
                  </a:lnTo>
                  <a:lnTo>
                    <a:pt x="63500" y="63246"/>
                  </a:lnTo>
                  <a:lnTo>
                    <a:pt x="2339340" y="63246"/>
                  </a:lnTo>
                  <a:lnTo>
                    <a:pt x="2339340" y="3489960"/>
                  </a:lnTo>
                  <a:lnTo>
                    <a:pt x="2360930" y="3489960"/>
                  </a:lnTo>
                  <a:lnTo>
                    <a:pt x="2360930" y="41910"/>
                  </a:lnTo>
                  <a:close/>
                </a:path>
                <a:path w="2402840" h="3533140">
                  <a:moveTo>
                    <a:pt x="2402840" y="0"/>
                  </a:moveTo>
                  <a:lnTo>
                    <a:pt x="2381250" y="0"/>
                  </a:lnTo>
                  <a:lnTo>
                    <a:pt x="21590" y="0"/>
                  </a:lnTo>
                  <a:lnTo>
                    <a:pt x="0" y="0"/>
                  </a:lnTo>
                  <a:lnTo>
                    <a:pt x="0" y="3532632"/>
                  </a:lnTo>
                  <a:lnTo>
                    <a:pt x="20967" y="3532632"/>
                  </a:lnTo>
                  <a:lnTo>
                    <a:pt x="21590" y="3532632"/>
                  </a:lnTo>
                  <a:lnTo>
                    <a:pt x="2380869" y="3532632"/>
                  </a:lnTo>
                  <a:lnTo>
                    <a:pt x="2380869" y="3511308"/>
                  </a:lnTo>
                  <a:lnTo>
                    <a:pt x="21590" y="3511308"/>
                  </a:lnTo>
                  <a:lnTo>
                    <a:pt x="21590" y="21348"/>
                  </a:lnTo>
                  <a:lnTo>
                    <a:pt x="2381250" y="21348"/>
                  </a:lnTo>
                  <a:lnTo>
                    <a:pt x="2381250" y="3532632"/>
                  </a:lnTo>
                  <a:lnTo>
                    <a:pt x="2402840" y="3532632"/>
                  </a:lnTo>
                  <a:lnTo>
                    <a:pt x="2402840" y="0"/>
                  </a:lnTo>
                  <a:close/>
                </a:path>
              </a:pathLst>
            </a:custGeom>
            <a:solidFill>
              <a:srgbClr val="993401"/>
            </a:solidFill>
          </p:spPr>
          <p:txBody>
            <a:bodyPr wrap="square" lIns="0" tIns="0" rIns="0" bIns="0" rtlCol="0"/>
            <a:lstStyle/>
            <a:p>
              <a:endParaRPr/>
            </a:p>
          </p:txBody>
        </p:sp>
      </p:grpSp>
      <p:grpSp>
        <p:nvGrpSpPr>
          <p:cNvPr id="9" name="object 9"/>
          <p:cNvGrpSpPr/>
          <p:nvPr/>
        </p:nvGrpSpPr>
        <p:grpSpPr>
          <a:xfrm>
            <a:off x="6184298" y="1843358"/>
            <a:ext cx="2512690" cy="3596937"/>
            <a:chOff x="6167120" y="1833117"/>
            <a:chExt cx="2505710" cy="3576954"/>
          </a:xfrm>
        </p:grpSpPr>
        <p:sp>
          <p:nvSpPr>
            <p:cNvPr id="10" name="object 10"/>
            <p:cNvSpPr/>
            <p:nvPr/>
          </p:nvSpPr>
          <p:spPr>
            <a:xfrm>
              <a:off x="6231261" y="1897125"/>
              <a:ext cx="2381789" cy="344957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167120" y="1833117"/>
              <a:ext cx="2505710" cy="3576954"/>
            </a:xfrm>
            <a:custGeom>
              <a:avLst/>
              <a:gdLst/>
              <a:ahLst/>
              <a:cxnLst/>
              <a:rect l="l" t="t" r="r" b="b"/>
              <a:pathLst>
                <a:path w="2505709" h="3576954">
                  <a:moveTo>
                    <a:pt x="2463800" y="42672"/>
                  </a:moveTo>
                  <a:lnTo>
                    <a:pt x="2442210" y="42672"/>
                  </a:lnTo>
                  <a:lnTo>
                    <a:pt x="2442210" y="63246"/>
                  </a:lnTo>
                  <a:lnTo>
                    <a:pt x="2442210" y="3513582"/>
                  </a:lnTo>
                  <a:lnTo>
                    <a:pt x="63500" y="3513582"/>
                  </a:lnTo>
                  <a:lnTo>
                    <a:pt x="63500" y="63246"/>
                  </a:lnTo>
                  <a:lnTo>
                    <a:pt x="2442210" y="63246"/>
                  </a:lnTo>
                  <a:lnTo>
                    <a:pt x="2442210" y="42672"/>
                  </a:lnTo>
                  <a:lnTo>
                    <a:pt x="63500" y="42672"/>
                  </a:lnTo>
                  <a:lnTo>
                    <a:pt x="43180" y="42672"/>
                  </a:lnTo>
                  <a:lnTo>
                    <a:pt x="43180" y="3534918"/>
                  </a:lnTo>
                  <a:lnTo>
                    <a:pt x="2463800" y="3534918"/>
                  </a:lnTo>
                  <a:lnTo>
                    <a:pt x="2463800" y="42672"/>
                  </a:lnTo>
                  <a:close/>
                </a:path>
                <a:path w="2505709" h="3576954">
                  <a:moveTo>
                    <a:pt x="2505710" y="0"/>
                  </a:moveTo>
                  <a:lnTo>
                    <a:pt x="2484120" y="0"/>
                  </a:lnTo>
                  <a:lnTo>
                    <a:pt x="2484120" y="21336"/>
                  </a:lnTo>
                  <a:lnTo>
                    <a:pt x="2484120" y="3555492"/>
                  </a:lnTo>
                  <a:lnTo>
                    <a:pt x="21590" y="3555492"/>
                  </a:lnTo>
                  <a:lnTo>
                    <a:pt x="21590" y="21336"/>
                  </a:lnTo>
                  <a:lnTo>
                    <a:pt x="2484120" y="21336"/>
                  </a:lnTo>
                  <a:lnTo>
                    <a:pt x="2484120" y="0"/>
                  </a:lnTo>
                  <a:lnTo>
                    <a:pt x="21590" y="0"/>
                  </a:lnTo>
                  <a:lnTo>
                    <a:pt x="0" y="0"/>
                  </a:lnTo>
                  <a:lnTo>
                    <a:pt x="0" y="3576828"/>
                  </a:lnTo>
                  <a:lnTo>
                    <a:pt x="2505710" y="3576828"/>
                  </a:lnTo>
                  <a:lnTo>
                    <a:pt x="2505710" y="0"/>
                  </a:lnTo>
                  <a:close/>
                </a:path>
              </a:pathLst>
            </a:custGeom>
            <a:solidFill>
              <a:srgbClr val="993401"/>
            </a:solidFill>
          </p:spPr>
          <p:txBody>
            <a:bodyPr wrap="square" lIns="0" tIns="0" rIns="0" bIns="0" rtlCol="0"/>
            <a:lstStyle/>
            <a:p>
              <a:endParaRPr/>
            </a:p>
          </p:txBody>
        </p:sp>
      </p:grpSp>
      <p:sp>
        <p:nvSpPr>
          <p:cNvPr id="12" name="object 12"/>
          <p:cNvSpPr txBox="1"/>
          <p:nvPr/>
        </p:nvSpPr>
        <p:spPr>
          <a:xfrm>
            <a:off x="616526" y="5589845"/>
            <a:ext cx="1609752" cy="393345"/>
          </a:xfrm>
          <a:prstGeom prst="rect">
            <a:avLst/>
          </a:prstGeom>
        </p:spPr>
        <p:txBody>
          <a:bodyPr vert="horz" wrap="square" lIns="0" tIns="12750" rIns="0" bIns="0" rtlCol="0">
            <a:spAutoFit/>
          </a:bodyPr>
          <a:lstStyle/>
          <a:p>
            <a:pPr marL="12750">
              <a:spcBef>
                <a:spcPts val="100"/>
              </a:spcBef>
            </a:pPr>
            <a:r>
              <a:rPr sz="2400" spc="-5" dirty="0">
                <a:latin typeface="Comic Sans MS"/>
                <a:cs typeface="Comic Sans MS"/>
              </a:rPr>
              <a:t>α) λίγο</a:t>
            </a:r>
            <a:r>
              <a:rPr sz="2400" spc="-105" dirty="0">
                <a:latin typeface="Comic Sans MS"/>
                <a:cs typeface="Comic Sans MS"/>
              </a:rPr>
              <a:t> </a:t>
            </a:r>
            <a:r>
              <a:rPr sz="2400" spc="-5" dirty="0">
                <a:latin typeface="Comic Sans MS"/>
                <a:cs typeface="Comic Sans MS"/>
              </a:rPr>
              <a:t>πριν</a:t>
            </a:r>
            <a:endParaRPr sz="2400">
              <a:latin typeface="Comic Sans MS"/>
              <a:cs typeface="Comic Sans MS"/>
            </a:endParaRPr>
          </a:p>
        </p:txBody>
      </p:sp>
      <p:sp>
        <p:nvSpPr>
          <p:cNvPr id="13" name="object 13"/>
          <p:cNvSpPr txBox="1"/>
          <p:nvPr/>
        </p:nvSpPr>
        <p:spPr>
          <a:xfrm>
            <a:off x="3654679" y="5589845"/>
            <a:ext cx="1258892" cy="393345"/>
          </a:xfrm>
          <a:prstGeom prst="rect">
            <a:avLst/>
          </a:prstGeom>
        </p:spPr>
        <p:txBody>
          <a:bodyPr vert="horz" wrap="square" lIns="0" tIns="12750" rIns="0" bIns="0" rtlCol="0">
            <a:spAutoFit/>
          </a:bodyPr>
          <a:lstStyle/>
          <a:p>
            <a:pPr marL="12750">
              <a:spcBef>
                <a:spcPts val="100"/>
              </a:spcBef>
            </a:pPr>
            <a:r>
              <a:rPr sz="2400" dirty="0">
                <a:latin typeface="Comic Sans MS"/>
                <a:cs typeface="Comic Sans MS"/>
              </a:rPr>
              <a:t>β)</a:t>
            </a:r>
            <a:r>
              <a:rPr sz="2400" spc="-95" dirty="0">
                <a:latin typeface="Comic Sans MS"/>
                <a:cs typeface="Comic Sans MS"/>
              </a:rPr>
              <a:t> </a:t>
            </a:r>
            <a:r>
              <a:rPr sz="2400" spc="-5" dirty="0">
                <a:latin typeface="Comic Sans MS"/>
                <a:cs typeface="Comic Sans MS"/>
              </a:rPr>
              <a:t>επαφή</a:t>
            </a:r>
            <a:endParaRPr sz="2400">
              <a:latin typeface="Comic Sans MS"/>
              <a:cs typeface="Comic Sans MS"/>
            </a:endParaRPr>
          </a:p>
        </p:txBody>
      </p:sp>
      <p:sp>
        <p:nvSpPr>
          <p:cNvPr id="14" name="object 14"/>
          <p:cNvSpPr txBox="1"/>
          <p:nvPr/>
        </p:nvSpPr>
        <p:spPr>
          <a:xfrm>
            <a:off x="6522428" y="5589845"/>
            <a:ext cx="1623124" cy="393345"/>
          </a:xfrm>
          <a:prstGeom prst="rect">
            <a:avLst/>
          </a:prstGeom>
        </p:spPr>
        <p:txBody>
          <a:bodyPr vert="horz" wrap="square" lIns="0" tIns="12750" rIns="0" bIns="0" rtlCol="0">
            <a:spAutoFit/>
          </a:bodyPr>
          <a:lstStyle/>
          <a:p>
            <a:pPr marL="12750">
              <a:spcBef>
                <a:spcPts val="100"/>
              </a:spcBef>
            </a:pPr>
            <a:r>
              <a:rPr sz="2400" spc="-5" dirty="0">
                <a:latin typeface="Comic Sans MS"/>
                <a:cs typeface="Comic Sans MS"/>
              </a:rPr>
              <a:t>γ) λίγο</a:t>
            </a:r>
            <a:r>
              <a:rPr sz="2400" spc="-100" dirty="0">
                <a:latin typeface="Comic Sans MS"/>
                <a:cs typeface="Comic Sans MS"/>
              </a:rPr>
              <a:t> </a:t>
            </a:r>
            <a:r>
              <a:rPr sz="2400" spc="-10" dirty="0">
                <a:latin typeface="Comic Sans MS"/>
                <a:cs typeface="Comic Sans MS"/>
              </a:rPr>
              <a:t>µετά</a:t>
            </a:r>
            <a:endParaRPr sz="2400">
              <a:latin typeface="Comic Sans MS"/>
              <a:cs typeface="Comic Sans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2038" y="442117"/>
            <a:ext cx="3118894" cy="515946"/>
          </a:xfrm>
          <a:prstGeom prst="rect">
            <a:avLst/>
          </a:prstGeom>
        </p:spPr>
        <p:txBody>
          <a:bodyPr vert="horz" wrap="square" lIns="0" tIns="12112" rIns="0" bIns="0" rtlCol="0">
            <a:spAutoFit/>
          </a:bodyPr>
          <a:lstStyle/>
          <a:p>
            <a:pPr marL="12750">
              <a:spcBef>
                <a:spcPts val="95"/>
              </a:spcBef>
            </a:pPr>
            <a:r>
              <a:rPr sz="3200" b="1" spc="-5" dirty="0"/>
              <a:t>Μετά </a:t>
            </a:r>
            <a:r>
              <a:rPr sz="3200" b="1" dirty="0"/>
              <a:t>την</a:t>
            </a:r>
            <a:r>
              <a:rPr sz="3200" b="1" spc="-60" dirty="0"/>
              <a:t> </a:t>
            </a:r>
            <a:r>
              <a:rPr sz="3200" b="1" spc="-10" dirty="0"/>
              <a:t>επαφή</a:t>
            </a:r>
            <a:endParaRPr sz="3200" b="1"/>
          </a:p>
        </p:txBody>
      </p:sp>
      <p:sp>
        <p:nvSpPr>
          <p:cNvPr id="3" name="object 3"/>
          <p:cNvSpPr txBox="1"/>
          <p:nvPr/>
        </p:nvSpPr>
        <p:spPr>
          <a:xfrm>
            <a:off x="739909" y="1777716"/>
            <a:ext cx="7261115" cy="3565129"/>
          </a:xfrm>
          <a:prstGeom prst="rect">
            <a:avLst/>
          </a:prstGeom>
        </p:spPr>
        <p:txBody>
          <a:bodyPr vert="horz" wrap="square" lIns="0" tIns="12750" rIns="0" bIns="0" rtlCol="0">
            <a:spAutoFit/>
          </a:bodyPr>
          <a:lstStyle/>
          <a:p>
            <a:pPr marL="356987" marR="5100" indent="-344237" algn="just">
              <a:spcBef>
                <a:spcPts val="100"/>
              </a:spcBef>
              <a:buClr>
                <a:srgbClr val="FFCC00"/>
              </a:buClr>
              <a:buSzPct val="139285"/>
              <a:buChar char="•"/>
              <a:tabLst>
                <a:tab pos="356987" algn="l"/>
              </a:tabLst>
            </a:pPr>
            <a:r>
              <a:rPr sz="2800" spc="-5" dirty="0">
                <a:cs typeface="Comic Sans MS"/>
              </a:rPr>
              <a:t>Μετά </a:t>
            </a:r>
            <a:r>
              <a:rPr sz="2800" dirty="0">
                <a:cs typeface="Comic Sans MS"/>
              </a:rPr>
              <a:t>την </a:t>
            </a:r>
            <a:r>
              <a:rPr sz="2800" spc="-5" dirty="0">
                <a:cs typeface="Comic Sans MS"/>
              </a:rPr>
              <a:t>επαφή µε τη µπάλα, το σώµα συνεχίζει  την φυσική πορεία ολοκληρώνοντας την </a:t>
            </a:r>
            <a:r>
              <a:rPr sz="2800" dirty="0">
                <a:cs typeface="Comic Sans MS"/>
              </a:rPr>
              <a:t>κίνησή  του</a:t>
            </a:r>
            <a:endParaRPr sz="2800">
              <a:cs typeface="Comic Sans MS"/>
            </a:endParaRPr>
          </a:p>
          <a:p>
            <a:pPr algn="just">
              <a:spcBef>
                <a:spcPts val="55"/>
              </a:spcBef>
              <a:buClr>
                <a:srgbClr val="FFCC00"/>
              </a:buClr>
              <a:buFont typeface="Comic Sans MS"/>
              <a:buChar char="•"/>
            </a:pPr>
            <a:endParaRPr sz="3400">
              <a:cs typeface="Comic Sans MS"/>
            </a:endParaRPr>
          </a:p>
          <a:p>
            <a:pPr marL="356987" marR="681462" indent="-344875" algn="just">
              <a:buClr>
                <a:srgbClr val="FFCC00"/>
              </a:buClr>
              <a:buSzPct val="139285"/>
              <a:buChar char="•"/>
              <a:tabLst>
                <a:tab pos="356987" algn="l"/>
              </a:tabLst>
            </a:pPr>
            <a:r>
              <a:rPr sz="2800" spc="-5" dirty="0">
                <a:cs typeface="Comic Sans MS"/>
              </a:rPr>
              <a:t>Το χέρι συνεχίζει χαλαρά την πορεία του  αποφεύγοντας το δίχτυ αν </a:t>
            </a:r>
            <a:r>
              <a:rPr sz="2800" dirty="0">
                <a:cs typeface="Comic Sans MS"/>
              </a:rPr>
              <a:t>ο </a:t>
            </a:r>
            <a:r>
              <a:rPr sz="2800" spc="-5" dirty="0">
                <a:cs typeface="Comic Sans MS"/>
              </a:rPr>
              <a:t>παίκτης είναι  </a:t>
            </a:r>
            <a:r>
              <a:rPr sz="2800" dirty="0">
                <a:cs typeface="Comic Sans MS"/>
              </a:rPr>
              <a:t>κοντά, </a:t>
            </a:r>
            <a:r>
              <a:rPr sz="2800" spc="-5" dirty="0">
                <a:cs typeface="Comic Sans MS"/>
              </a:rPr>
              <a:t>µε οποιονδήποτε τρόπο (είτε µε έσω,  είτε µε έξω</a:t>
            </a:r>
            <a:r>
              <a:rPr sz="2800" spc="5" dirty="0">
                <a:cs typeface="Comic Sans MS"/>
              </a:rPr>
              <a:t> </a:t>
            </a:r>
            <a:r>
              <a:rPr sz="2800" spc="-5" dirty="0">
                <a:cs typeface="Comic Sans MS"/>
              </a:rPr>
              <a:t>στροφή)</a:t>
            </a:r>
            <a:endParaRPr sz="2800">
              <a:cs typeface="Comic Sans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17587" y="442117"/>
            <a:ext cx="2704994" cy="515946"/>
          </a:xfrm>
          <a:prstGeom prst="rect">
            <a:avLst/>
          </a:prstGeom>
        </p:spPr>
        <p:txBody>
          <a:bodyPr vert="horz" wrap="square" lIns="0" tIns="12112" rIns="0" bIns="0" rtlCol="0">
            <a:spAutoFit/>
          </a:bodyPr>
          <a:lstStyle/>
          <a:p>
            <a:pPr marL="12750">
              <a:spcBef>
                <a:spcPts val="95"/>
              </a:spcBef>
            </a:pPr>
            <a:r>
              <a:rPr sz="3200" b="1" spc="-5" dirty="0"/>
              <a:t>Η</a:t>
            </a:r>
            <a:r>
              <a:rPr sz="3200" b="1" spc="-55" dirty="0"/>
              <a:t> </a:t>
            </a:r>
            <a:r>
              <a:rPr sz="3200" b="1" spc="-10" dirty="0"/>
              <a:t>προσγείωση</a:t>
            </a:r>
            <a:endParaRPr sz="3200" b="1"/>
          </a:p>
        </p:txBody>
      </p:sp>
      <p:sp>
        <p:nvSpPr>
          <p:cNvPr id="3" name="object 3"/>
          <p:cNvSpPr txBox="1"/>
          <p:nvPr/>
        </p:nvSpPr>
        <p:spPr>
          <a:xfrm>
            <a:off x="525595" y="1311831"/>
            <a:ext cx="7944327" cy="4963430"/>
          </a:xfrm>
          <a:prstGeom prst="rect">
            <a:avLst/>
          </a:prstGeom>
        </p:spPr>
        <p:txBody>
          <a:bodyPr vert="horz" wrap="square" lIns="0" tIns="61834" rIns="0" bIns="0" rtlCol="0">
            <a:spAutoFit/>
          </a:bodyPr>
          <a:lstStyle/>
          <a:p>
            <a:pPr marL="356349" marR="295152" indent="-344237" algn="just">
              <a:lnSpc>
                <a:spcPts val="3032"/>
              </a:lnSpc>
              <a:spcBef>
                <a:spcPts val="486"/>
              </a:spcBef>
              <a:buClr>
                <a:srgbClr val="FFCC00"/>
              </a:buClr>
              <a:buSzPct val="139285"/>
              <a:buChar char="•"/>
              <a:tabLst>
                <a:tab pos="356987" algn="l"/>
              </a:tabLst>
            </a:pPr>
            <a:r>
              <a:rPr sz="2800" spc="-5" dirty="0">
                <a:cs typeface="Comic Sans MS"/>
              </a:rPr>
              <a:t>Σκοπός της προσγείωσης είναι </a:t>
            </a:r>
            <a:r>
              <a:rPr sz="2800" dirty="0">
                <a:cs typeface="Comic Sans MS"/>
              </a:rPr>
              <a:t>ο </a:t>
            </a:r>
            <a:r>
              <a:rPr sz="2800" spc="-5" dirty="0">
                <a:cs typeface="Comic Sans MS"/>
              </a:rPr>
              <a:t>παίκτης να  πατήσει στο δάπεδο απαλά, µε όσο το δυνατόν  λιγότερους κραδασµούς στις</a:t>
            </a:r>
            <a:r>
              <a:rPr sz="2800" spc="15" dirty="0">
                <a:cs typeface="Comic Sans MS"/>
              </a:rPr>
              <a:t> </a:t>
            </a:r>
            <a:r>
              <a:rPr sz="2800" spc="-5" dirty="0">
                <a:cs typeface="Comic Sans MS"/>
              </a:rPr>
              <a:t>αρθρώσεις</a:t>
            </a:r>
            <a:endParaRPr sz="2800">
              <a:cs typeface="Comic Sans MS"/>
            </a:endParaRPr>
          </a:p>
          <a:p>
            <a:pPr marL="356987" indent="-344237" algn="just">
              <a:lnSpc>
                <a:spcPts val="3202"/>
              </a:lnSpc>
              <a:spcBef>
                <a:spcPts val="306"/>
              </a:spcBef>
              <a:buClr>
                <a:srgbClr val="FFCC00"/>
              </a:buClr>
              <a:buSzPct val="139285"/>
              <a:buChar char="•"/>
              <a:tabLst>
                <a:tab pos="356987" algn="l"/>
              </a:tabLst>
            </a:pPr>
            <a:r>
              <a:rPr sz="2800" spc="-5" dirty="0">
                <a:cs typeface="Comic Sans MS"/>
              </a:rPr>
              <a:t>Πρώτα θα πρέπει να πατήσουν τα </a:t>
            </a:r>
            <a:r>
              <a:rPr sz="2800" spc="-10" dirty="0">
                <a:cs typeface="Comic Sans MS"/>
              </a:rPr>
              <a:t>δάχτυλα</a:t>
            </a:r>
            <a:r>
              <a:rPr sz="2800" spc="55" dirty="0">
                <a:cs typeface="Comic Sans MS"/>
              </a:rPr>
              <a:t> </a:t>
            </a:r>
            <a:r>
              <a:rPr sz="2800" spc="-5" dirty="0">
                <a:cs typeface="Comic Sans MS"/>
              </a:rPr>
              <a:t>και</a:t>
            </a:r>
            <a:endParaRPr sz="2800">
              <a:cs typeface="Comic Sans MS"/>
            </a:endParaRPr>
          </a:p>
          <a:p>
            <a:pPr marL="356987" marR="227579" indent="-637" algn="just">
              <a:lnSpc>
                <a:spcPts val="3032"/>
              </a:lnSpc>
              <a:spcBef>
                <a:spcPts val="216"/>
              </a:spcBef>
            </a:pPr>
            <a:r>
              <a:rPr sz="2800" spc="-5" dirty="0">
                <a:cs typeface="Comic Sans MS"/>
              </a:rPr>
              <a:t>µετά να λυγίσουν τα γόνατα, απορροφώντας τη  δύναµη καθόδου </a:t>
            </a:r>
            <a:r>
              <a:rPr sz="2800" dirty="0">
                <a:cs typeface="Comic Sans MS"/>
              </a:rPr>
              <a:t>του</a:t>
            </a:r>
            <a:r>
              <a:rPr sz="2800" spc="-10" dirty="0">
                <a:cs typeface="Comic Sans MS"/>
              </a:rPr>
              <a:t> </a:t>
            </a:r>
            <a:r>
              <a:rPr sz="2800" spc="-5" dirty="0">
                <a:cs typeface="Comic Sans MS"/>
              </a:rPr>
              <a:t>σώµατος</a:t>
            </a:r>
            <a:endParaRPr sz="2800">
              <a:cs typeface="Comic Sans MS"/>
            </a:endParaRPr>
          </a:p>
          <a:p>
            <a:pPr marL="356987" marR="242879" indent="-344875" algn="just">
              <a:lnSpc>
                <a:spcPts val="3032"/>
              </a:lnSpc>
              <a:spcBef>
                <a:spcPts val="693"/>
              </a:spcBef>
              <a:buClr>
                <a:srgbClr val="FFCC00"/>
              </a:buClr>
              <a:buSzPct val="139285"/>
              <a:buChar char="•"/>
              <a:tabLst>
                <a:tab pos="356987" algn="l"/>
              </a:tabLst>
            </a:pPr>
            <a:r>
              <a:rPr sz="2800" spc="-5" dirty="0">
                <a:cs typeface="Comic Sans MS"/>
              </a:rPr>
              <a:t>Είναι πολύ </a:t>
            </a:r>
            <a:r>
              <a:rPr sz="2800" spc="-10" dirty="0">
                <a:cs typeface="Comic Sans MS"/>
              </a:rPr>
              <a:t>σηµαντικό </a:t>
            </a:r>
            <a:r>
              <a:rPr sz="2800" dirty="0">
                <a:cs typeface="Comic Sans MS"/>
              </a:rPr>
              <a:t>η </a:t>
            </a:r>
            <a:r>
              <a:rPr sz="2800" spc="-5" dirty="0">
                <a:cs typeface="Comic Sans MS"/>
              </a:rPr>
              <a:t>προσγείωση (ιδιαίτερα  στους νεαρούς παίκτες) να γίνεται </a:t>
            </a:r>
            <a:r>
              <a:rPr sz="2800" dirty="0">
                <a:cs typeface="Comic Sans MS"/>
              </a:rPr>
              <a:t>και </a:t>
            </a:r>
            <a:r>
              <a:rPr sz="2800" spc="-5" dirty="0">
                <a:cs typeface="Comic Sans MS"/>
              </a:rPr>
              <a:t>στα δυο  πόδια</a:t>
            </a:r>
            <a:endParaRPr sz="2800">
              <a:cs typeface="Comic Sans MS"/>
            </a:endParaRPr>
          </a:p>
          <a:p>
            <a:pPr marL="356349" marR="5100" indent="-344237" algn="just">
              <a:lnSpc>
                <a:spcPts val="3032"/>
              </a:lnSpc>
              <a:spcBef>
                <a:spcPts val="693"/>
              </a:spcBef>
              <a:buClr>
                <a:srgbClr val="FFCC00"/>
              </a:buClr>
              <a:buSzPct val="139285"/>
              <a:buChar char="•"/>
              <a:tabLst>
                <a:tab pos="356987" algn="l"/>
              </a:tabLst>
            </a:pPr>
            <a:r>
              <a:rPr sz="2800" dirty="0">
                <a:cs typeface="Comic Sans MS"/>
              </a:rPr>
              <a:t>Η </a:t>
            </a:r>
            <a:r>
              <a:rPr sz="2800" spc="-5" dirty="0">
                <a:cs typeface="Comic Sans MS"/>
              </a:rPr>
              <a:t>προσγείωση πρέπει να επιδιώκεται να γίνεται  </a:t>
            </a:r>
            <a:r>
              <a:rPr sz="2800" dirty="0">
                <a:cs typeface="Comic Sans MS"/>
              </a:rPr>
              <a:t>σε </a:t>
            </a:r>
            <a:r>
              <a:rPr sz="2800" spc="-5" dirty="0">
                <a:cs typeface="Comic Sans MS"/>
              </a:rPr>
              <a:t>απόσταση από το δίχτυ µε </a:t>
            </a:r>
            <a:r>
              <a:rPr sz="2800" dirty="0">
                <a:cs typeface="Comic Sans MS"/>
              </a:rPr>
              <a:t>τον υπολογισµό  του </a:t>
            </a:r>
            <a:r>
              <a:rPr sz="2800" spc="-5" dirty="0">
                <a:cs typeface="Comic Sans MS"/>
              </a:rPr>
              <a:t>τελευταίου πατήµατος</a:t>
            </a:r>
            <a:r>
              <a:rPr sz="2800" spc="-15" dirty="0">
                <a:cs typeface="Comic Sans MS"/>
              </a:rPr>
              <a:t> </a:t>
            </a:r>
            <a:r>
              <a:rPr sz="2800" spc="-5" dirty="0">
                <a:cs typeface="Comic Sans MS"/>
              </a:rPr>
              <a:t>(άλµατος)</a:t>
            </a:r>
            <a:endParaRPr sz="2800">
              <a:cs typeface="Comic Sans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2594"/>
          </a:xfrm>
          <a:solidFill>
            <a:schemeClr val="accent3">
              <a:lumMod val="60000"/>
              <a:lumOff val="40000"/>
            </a:schemeClr>
          </a:solidFill>
        </p:spPr>
        <p:txBody>
          <a:bodyPr>
            <a:normAutofit fontScale="90000"/>
          </a:bodyPr>
          <a:lstStyle/>
          <a:p>
            <a:r>
              <a:rPr lang="el-GR" dirty="0" smtClean="0"/>
              <a:t>Προτεινόμενο ασκησιολόγιο</a:t>
            </a:r>
            <a:endParaRPr lang="el-GR" dirty="0"/>
          </a:p>
        </p:txBody>
      </p:sp>
      <p:pic>
        <p:nvPicPr>
          <p:cNvPr id="21506" name="Picture 2" descr="Free Volleyball Practice Plan"/>
          <p:cNvPicPr>
            <a:picLocks noChangeAspect="1" noChangeArrowheads="1"/>
          </p:cNvPicPr>
          <p:nvPr/>
        </p:nvPicPr>
        <p:blipFill>
          <a:blip r:embed="rId2"/>
          <a:srcRect r="38688" b="68631"/>
          <a:stretch>
            <a:fillRect/>
          </a:stretch>
        </p:blipFill>
        <p:spPr bwMode="auto">
          <a:xfrm>
            <a:off x="642910" y="1428736"/>
            <a:ext cx="7929618" cy="405701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p:cNvSpPr/>
          <p:nvPr/>
        </p:nvSpPr>
        <p:spPr>
          <a:xfrm>
            <a:off x="5500694" y="1928802"/>
            <a:ext cx="3286148" cy="3214710"/>
          </a:xfrm>
          <a:prstGeom prst="rect">
            <a:avLst/>
          </a:prstGeom>
          <a:blipFill>
            <a:blip r:embed="rId2" cstate="print"/>
            <a:stretch>
              <a:fillRect/>
            </a:stretch>
          </a:blipFill>
        </p:spPr>
        <p:txBody>
          <a:bodyPr wrap="square" lIns="0" tIns="0" rIns="0" bIns="0" rtlCol="0"/>
          <a:lstStyle/>
          <a:p>
            <a:endParaRPr/>
          </a:p>
        </p:txBody>
      </p:sp>
      <p:sp>
        <p:nvSpPr>
          <p:cNvPr id="3" name="1 - Τίτλος"/>
          <p:cNvSpPr>
            <a:spLocks noGrp="1"/>
          </p:cNvSpPr>
          <p:nvPr>
            <p:ph type="title"/>
          </p:nvPr>
        </p:nvSpPr>
        <p:spPr>
          <a:xfrm>
            <a:off x="457200" y="274638"/>
            <a:ext cx="8229600" cy="582594"/>
          </a:xfrm>
          <a:solidFill>
            <a:schemeClr val="accent3">
              <a:lumMod val="60000"/>
              <a:lumOff val="40000"/>
            </a:schemeClr>
          </a:solidFill>
        </p:spPr>
        <p:txBody>
          <a:bodyPr>
            <a:normAutofit fontScale="90000"/>
          </a:bodyPr>
          <a:lstStyle/>
          <a:p>
            <a:r>
              <a:rPr lang="el-GR" dirty="0" smtClean="0"/>
              <a:t>Προτεινόμενο ασκησιολόγιο</a:t>
            </a:r>
            <a:endParaRPr lang="el-GR" dirty="0"/>
          </a:p>
        </p:txBody>
      </p:sp>
      <p:sp>
        <p:nvSpPr>
          <p:cNvPr id="5" name="4 - Ορθογώνιο"/>
          <p:cNvSpPr/>
          <p:nvPr/>
        </p:nvSpPr>
        <p:spPr>
          <a:xfrm>
            <a:off x="214282" y="1889834"/>
            <a:ext cx="4929222" cy="3539430"/>
          </a:xfrm>
          <a:prstGeom prst="rect">
            <a:avLst/>
          </a:prstGeom>
        </p:spPr>
        <p:txBody>
          <a:bodyPr wrap="square">
            <a:spAutoFit/>
          </a:bodyPr>
          <a:lstStyle/>
          <a:p>
            <a:pPr algn="just"/>
            <a:r>
              <a:rPr lang="el-GR" sz="1400" b="1" dirty="0" smtClean="0"/>
              <a:t>1. Άλμα μετά από τρία βήματα προσέγγισης </a:t>
            </a:r>
          </a:p>
          <a:p>
            <a:pPr algn="just"/>
            <a:r>
              <a:rPr lang="el-GR" sz="1400" dirty="0" smtClean="0"/>
              <a:t>Ο στόχος αυτής της άσκησης είναι να κάνει τα παιδιά να μάθουν τη χρονική στιγμή του συντονισμού των χεριών και των ποδιών. Για να κάνουν αυτό, πείτε τους να ξεκινήσουν χαμηλά, γέρνοντας προς τα εμπρός. Εάν είναι δεξιόχειρες, θα πρέπει να κάνουν ένα μικρό βήμα με το αριστερό πόδι στο 1, το βήμα και το άλμα με το δεξί πόδι στο 2, και να φέρουν το αριστερό τους πόδι και να πηδήσουν με τα δύο πόδια στο 3. Πρέπει επίσης να αγγίξουν το δικό τους δεξί πέλμα στο 2, και ταυτόχρονα να χαλαρώσουν τα χέρια τους και να τα τραβήξουν πίσω. Τα παιδιά πρέπει να επωφεληθούν από το αντανακλαστικό της κίνησης για να αιωρηθούν τα χέρια προς τα εμπρός και πάνω από το κεφάλι. Κάντε τους πρώτα να κατεβάσουν το δυνατό τους χέρι γρήγορα και μετά να προσγειώνονται Μια καλή ιδέα είναι να τους κάνετε να χτυπήσουν απαλά παλαμάκια όταν φτάσουν στο υψηλότερο σημείο. </a:t>
            </a:r>
            <a:endParaRPr lang="el-GR"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000628" y="2071678"/>
            <a:ext cx="3714776" cy="2643206"/>
          </a:xfrm>
          <a:prstGeom prst="rect">
            <a:avLst/>
          </a:prstGeom>
          <a:blipFill>
            <a:blip r:embed="rId2" cstate="print"/>
            <a:stretch>
              <a:fillRect/>
            </a:stretch>
          </a:blipFill>
        </p:spPr>
        <p:txBody>
          <a:bodyPr wrap="square" lIns="0" tIns="0" rIns="0" bIns="0" rtlCol="0"/>
          <a:lstStyle/>
          <a:p>
            <a:endParaRPr/>
          </a:p>
        </p:txBody>
      </p:sp>
      <p:sp>
        <p:nvSpPr>
          <p:cNvPr id="5" name="1 - Τίτλος"/>
          <p:cNvSpPr txBox="1">
            <a:spLocks/>
          </p:cNvSpPr>
          <p:nvPr/>
        </p:nvSpPr>
        <p:spPr>
          <a:xfrm>
            <a:off x="457200" y="274638"/>
            <a:ext cx="8229600" cy="582594"/>
          </a:xfrm>
          <a:prstGeom prst="rect">
            <a:avLst/>
          </a:prstGeom>
          <a:solidFill>
            <a:schemeClr val="accent3">
              <a:lumMod val="60000"/>
              <a:lumOff val="40000"/>
            </a:schemeClr>
          </a:solidFill>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smtClean="0">
                <a:ln>
                  <a:noFill/>
                </a:ln>
                <a:solidFill>
                  <a:schemeClr val="tx1"/>
                </a:solidFill>
                <a:effectLst/>
                <a:uLnTx/>
                <a:uFillTx/>
                <a:latin typeface="+mj-lt"/>
                <a:ea typeface="+mj-ea"/>
                <a:cs typeface="+mj-cs"/>
              </a:rPr>
              <a:t>Προτεινόμενο ασκησιολόγιο</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6 - Ορθογώνιο"/>
          <p:cNvSpPr/>
          <p:nvPr/>
        </p:nvSpPr>
        <p:spPr>
          <a:xfrm>
            <a:off x="500034" y="2071678"/>
            <a:ext cx="4143404" cy="2462213"/>
          </a:xfrm>
          <a:prstGeom prst="rect">
            <a:avLst/>
          </a:prstGeom>
        </p:spPr>
        <p:txBody>
          <a:bodyPr wrap="square">
            <a:spAutoFit/>
          </a:bodyPr>
          <a:lstStyle/>
          <a:p>
            <a:pPr algn="just"/>
            <a:r>
              <a:rPr lang="el-GR" sz="1400" b="1" dirty="0" smtClean="0"/>
              <a:t>2. Ζευγάρια, άλμα και πιάσιμο της μπάλας </a:t>
            </a:r>
          </a:p>
          <a:p>
            <a:pPr algn="just"/>
            <a:r>
              <a:rPr lang="el-GR" sz="1400" dirty="0" smtClean="0"/>
              <a:t>Στην άσκηση 2, πείτε στα παιδιά να σταθούν κοντά στο φιλέ και πετάξτε τη μπάλα 2-3 μέτρα πάνω από αυτό. Ζητήστε τους να πλησιάσουν από τη γραμμή επίθεσης και να πηδήξουν για να πιάσουν τη μπάλα στο υψηλότερο σημείο. Βεβαιωθείτε ότι τα παιδιά που πηδούν το κάνουν με όλη την δύναμη και κατακόρυφα. Πρέπει να πιάσουν τη μπάλα μπροστά από τον ώμο του δυνατού τους χεριού, με τα χέρια τους πλήρως τεντωμένα. Σταματήστε τα όταν πετάξουν τη μπάλα πολύ ψηλά. </a:t>
            </a:r>
            <a:endParaRPr lang="el-GR" sz="1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p:cNvSpPr/>
          <p:nvPr/>
        </p:nvSpPr>
        <p:spPr>
          <a:xfrm>
            <a:off x="5143504" y="2071678"/>
            <a:ext cx="3286148" cy="3357586"/>
          </a:xfrm>
          <a:prstGeom prst="rect">
            <a:avLst/>
          </a:prstGeom>
          <a:blipFill>
            <a:blip r:embed="rId2" cstate="print"/>
            <a:stretch>
              <a:fillRect/>
            </a:stretch>
          </a:blipFill>
        </p:spPr>
        <p:txBody>
          <a:bodyPr wrap="square" lIns="0" tIns="0" rIns="0" bIns="0" rtlCol="0"/>
          <a:lstStyle/>
          <a:p>
            <a:endParaRPr/>
          </a:p>
        </p:txBody>
      </p:sp>
      <p:sp>
        <p:nvSpPr>
          <p:cNvPr id="5" name="1 - Τίτλος"/>
          <p:cNvSpPr txBox="1">
            <a:spLocks/>
          </p:cNvSpPr>
          <p:nvPr/>
        </p:nvSpPr>
        <p:spPr>
          <a:xfrm>
            <a:off x="457200" y="274638"/>
            <a:ext cx="8229600" cy="582594"/>
          </a:xfrm>
          <a:prstGeom prst="rect">
            <a:avLst/>
          </a:prstGeom>
          <a:solidFill>
            <a:schemeClr val="accent3">
              <a:lumMod val="60000"/>
              <a:lumOff val="40000"/>
            </a:schemeClr>
          </a:solidFill>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smtClean="0">
                <a:ln>
                  <a:noFill/>
                </a:ln>
                <a:solidFill>
                  <a:schemeClr val="tx1"/>
                </a:solidFill>
                <a:effectLst/>
                <a:uLnTx/>
                <a:uFillTx/>
                <a:latin typeface="+mj-lt"/>
                <a:ea typeface="+mj-ea"/>
                <a:cs typeface="+mj-cs"/>
              </a:rPr>
              <a:t>Προτεινόμενο ασκησιολόγιο</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6 - Ορθογώνιο"/>
          <p:cNvSpPr/>
          <p:nvPr/>
        </p:nvSpPr>
        <p:spPr>
          <a:xfrm>
            <a:off x="500034" y="2357430"/>
            <a:ext cx="4143404" cy="2246769"/>
          </a:xfrm>
          <a:prstGeom prst="rect">
            <a:avLst/>
          </a:prstGeom>
        </p:spPr>
        <p:txBody>
          <a:bodyPr wrap="square">
            <a:spAutoFit/>
          </a:bodyPr>
          <a:lstStyle/>
          <a:p>
            <a:pPr algn="just"/>
            <a:r>
              <a:rPr lang="el-GR" sz="1400" b="1" dirty="0" smtClean="0"/>
              <a:t>3. Πέρασμα της μπάλας πάνω από το φιλέ μετά από πάσα με δάχτυλα με δύο παίκτες </a:t>
            </a:r>
          </a:p>
          <a:p>
            <a:pPr algn="just"/>
            <a:r>
              <a:rPr lang="el-GR" sz="1400" dirty="0" smtClean="0"/>
              <a:t>Στην άσκηση 3, πείτε στα παιδιά να πετάξουν τη μπάλα μπροστά από το πρόσωπο των συμπαικτών τους. Βεβαιωθείτε ότι κινούνται γρήγορα προς τη μπάλα και την στέλνουν με δάχτυλα πάνω από το φιλέ και μπροστά από το σώμα τους, έχοντας σωστό συγχρονισμό στο άλμα τους. Οργανώστε έναν διαγωνισμό για να δείτε ποιος κάνει τα περισσότερα σωστά περάσματα στις δέκα επαναλήψεις. </a:t>
            </a:r>
            <a:endParaRPr lang="el-GR"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p:cNvSpPr/>
          <p:nvPr/>
        </p:nvSpPr>
        <p:spPr>
          <a:xfrm>
            <a:off x="5072066" y="2000240"/>
            <a:ext cx="3214710" cy="3714776"/>
          </a:xfrm>
          <a:prstGeom prst="rect">
            <a:avLst/>
          </a:prstGeom>
          <a:blipFill>
            <a:blip r:embed="rId2" cstate="print"/>
            <a:stretch>
              <a:fillRect/>
            </a:stretch>
          </a:blipFill>
        </p:spPr>
        <p:txBody>
          <a:bodyPr wrap="square" lIns="0" tIns="0" rIns="0" bIns="0" rtlCol="0"/>
          <a:lstStyle/>
          <a:p>
            <a:endParaRPr/>
          </a:p>
        </p:txBody>
      </p:sp>
      <p:sp>
        <p:nvSpPr>
          <p:cNvPr id="5" name="1 - Τίτλος"/>
          <p:cNvSpPr txBox="1">
            <a:spLocks/>
          </p:cNvSpPr>
          <p:nvPr/>
        </p:nvSpPr>
        <p:spPr>
          <a:xfrm>
            <a:off x="457200" y="274638"/>
            <a:ext cx="8229600" cy="582594"/>
          </a:xfrm>
          <a:prstGeom prst="rect">
            <a:avLst/>
          </a:prstGeom>
          <a:solidFill>
            <a:schemeClr val="accent3">
              <a:lumMod val="60000"/>
              <a:lumOff val="40000"/>
            </a:schemeClr>
          </a:solidFill>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smtClean="0">
                <a:ln>
                  <a:noFill/>
                </a:ln>
                <a:solidFill>
                  <a:schemeClr val="tx1"/>
                </a:solidFill>
                <a:effectLst/>
                <a:uLnTx/>
                <a:uFillTx/>
                <a:latin typeface="+mj-lt"/>
                <a:ea typeface="+mj-ea"/>
                <a:cs typeface="+mj-cs"/>
              </a:rPr>
              <a:t>Προτεινόμενο ασκησιολόγιο</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6 - Ορθογώνιο"/>
          <p:cNvSpPr/>
          <p:nvPr/>
        </p:nvSpPr>
        <p:spPr>
          <a:xfrm>
            <a:off x="357158" y="2285992"/>
            <a:ext cx="3929090" cy="2462213"/>
          </a:xfrm>
          <a:prstGeom prst="rect">
            <a:avLst/>
          </a:prstGeom>
        </p:spPr>
        <p:txBody>
          <a:bodyPr wrap="square">
            <a:spAutoFit/>
          </a:bodyPr>
          <a:lstStyle/>
          <a:p>
            <a:pPr algn="just"/>
            <a:r>
              <a:rPr lang="el-GR" sz="1400" b="1" dirty="0" smtClean="0"/>
              <a:t>4. Πέταγμα της μπάλας πάνω από το φιλέ με πάσα πάνω από το κεφάλι </a:t>
            </a:r>
          </a:p>
          <a:p>
            <a:pPr algn="just"/>
            <a:r>
              <a:rPr lang="el-GR" sz="1400" dirty="0" smtClean="0"/>
              <a:t>Στην άσκηση 4, τα παιδιά πετούν μια μπάλα ανάμεσα στους επιθετικούς και το φιλέ. Βεβαιωθείτε ότι τα παιδιά δεν πασάρουν τη μπάλα πολύ κοντά στο φιλέ. Πείτε τους να ρίξουν τη μπάλα μετά από μια αναπήδηση. Σταματήστε τη μπάλα αν επιστρέφει κάτω από το φιλέ και να την δίνετε στους </a:t>
            </a:r>
            <a:r>
              <a:rPr lang="el-GR" sz="1400" dirty="0" err="1" smtClean="0"/>
              <a:t>πασαδόρους</a:t>
            </a:r>
            <a:r>
              <a:rPr lang="el-GR" sz="1400" dirty="0" smtClean="0"/>
              <a:t> μόλις έρθει η σειρά τους. Ζητήστε από τα παιδιά να αλλάξουν ρόλους μετά από δέκα επαναλήψεις. </a:t>
            </a:r>
            <a:endParaRPr lang="el-GR"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142852"/>
            <a:ext cx="8229600" cy="846158"/>
          </a:xfrm>
        </p:spPr>
        <p:txBody>
          <a:bodyPr>
            <a:normAutofit fontScale="90000"/>
          </a:bodyPr>
          <a:lstStyle/>
          <a:p>
            <a:r>
              <a:rPr lang="el-GR" dirty="0" smtClean="0"/>
              <a:t>Η τεχνική του επιθετικού χτυπήματος</a:t>
            </a:r>
            <a:endParaRPr lang="el-GR" dirty="0"/>
          </a:p>
        </p:txBody>
      </p:sp>
      <p:sp>
        <p:nvSpPr>
          <p:cNvPr id="3" name="2 - Θέση περιεχομένου"/>
          <p:cNvSpPr>
            <a:spLocks noGrp="1"/>
          </p:cNvSpPr>
          <p:nvPr>
            <p:ph idx="1"/>
          </p:nvPr>
        </p:nvSpPr>
        <p:spPr>
          <a:xfrm>
            <a:off x="285720" y="1214422"/>
            <a:ext cx="8572560" cy="5472114"/>
          </a:xfrm>
        </p:spPr>
        <p:txBody>
          <a:bodyPr>
            <a:normAutofit/>
          </a:bodyPr>
          <a:lstStyle/>
          <a:p>
            <a:r>
              <a:rPr lang="el-GR" sz="2800" dirty="0" smtClean="0"/>
              <a:t>Για εκπαιδευτικούς λόγους χωρίζουμε τη διδασκαλία του στις παρακάτω φάσεις: </a:t>
            </a:r>
          </a:p>
          <a:p>
            <a:pPr>
              <a:buNone/>
            </a:pPr>
            <a:r>
              <a:rPr lang="el-GR" sz="2800" dirty="0" smtClean="0"/>
              <a:t>		•τη φορά </a:t>
            </a:r>
          </a:p>
          <a:p>
            <a:pPr>
              <a:buNone/>
            </a:pPr>
            <a:r>
              <a:rPr lang="el-GR" sz="2800" dirty="0" smtClean="0"/>
              <a:t>		•το άλμα </a:t>
            </a:r>
          </a:p>
          <a:p>
            <a:pPr>
              <a:buNone/>
            </a:pPr>
            <a:r>
              <a:rPr lang="el-GR" sz="2800" dirty="0" smtClean="0"/>
              <a:t>		•το χτύπημα της μπάλας </a:t>
            </a:r>
          </a:p>
          <a:p>
            <a:pPr>
              <a:buNone/>
            </a:pPr>
            <a:r>
              <a:rPr lang="el-GR" sz="2800" dirty="0" smtClean="0"/>
              <a:t>		•την προσγείωση </a:t>
            </a:r>
          </a:p>
          <a:p>
            <a:endParaRPr lang="el-GR" sz="2800" dirty="0" smtClean="0"/>
          </a:p>
          <a:p>
            <a:pPr>
              <a:buNone/>
            </a:pPr>
            <a:r>
              <a:rPr lang="el-GR" sz="2800" dirty="0" smtClean="0"/>
              <a:t>	Η ολοκλήρωση των φάσεων σε μία συνεχή ενότητα, είναι εξίσου σημαντική με την κατανόηση του κάθε μέρους ξεχωριστά</a:t>
            </a:r>
            <a:endParaRPr lang="el-GR"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6585" y="552458"/>
            <a:ext cx="6014439" cy="627783"/>
          </a:xfrm>
          <a:prstGeom prst="rect">
            <a:avLst/>
          </a:prstGeom>
        </p:spPr>
        <p:txBody>
          <a:bodyPr vert="horz" wrap="square" lIns="0" tIns="12112" rIns="0" bIns="0" rtlCol="0">
            <a:spAutoFit/>
          </a:bodyPr>
          <a:lstStyle/>
          <a:p>
            <a:pPr marL="12750">
              <a:spcBef>
                <a:spcPts val="95"/>
              </a:spcBef>
            </a:pPr>
            <a:r>
              <a:rPr sz="4000" spc="-10" dirty="0"/>
              <a:t>∆ιδακτική </a:t>
            </a:r>
            <a:r>
              <a:rPr sz="4000" spc="-5" dirty="0"/>
              <a:t>σειρά</a:t>
            </a:r>
            <a:r>
              <a:rPr sz="4000" dirty="0"/>
              <a:t> </a:t>
            </a:r>
            <a:r>
              <a:rPr sz="4000" spc="-40" dirty="0"/>
              <a:t>εκµάθησης</a:t>
            </a:r>
            <a:endParaRPr sz="4000"/>
          </a:p>
        </p:txBody>
      </p:sp>
      <p:sp>
        <p:nvSpPr>
          <p:cNvPr id="3" name="object 3"/>
          <p:cNvSpPr txBox="1"/>
          <p:nvPr/>
        </p:nvSpPr>
        <p:spPr>
          <a:xfrm>
            <a:off x="214282" y="1500174"/>
            <a:ext cx="8715436" cy="4797149"/>
          </a:xfrm>
          <a:prstGeom prst="rect">
            <a:avLst/>
          </a:prstGeom>
        </p:spPr>
        <p:txBody>
          <a:bodyPr vert="horz" wrap="square" lIns="0" tIns="49723" rIns="0" bIns="0" rtlCol="0">
            <a:spAutoFit/>
          </a:bodyPr>
          <a:lstStyle/>
          <a:p>
            <a:pPr marL="356987" marR="36974" indent="-344237">
              <a:lnSpc>
                <a:spcPct val="89900"/>
              </a:lnSpc>
              <a:spcBef>
                <a:spcPts val="392"/>
              </a:spcBef>
              <a:buClr>
                <a:srgbClr val="FFCC00"/>
              </a:buClr>
              <a:buSzPct val="141666"/>
              <a:buChar char="•"/>
              <a:tabLst>
                <a:tab pos="356987" algn="l"/>
              </a:tabLst>
            </a:pPr>
            <a:r>
              <a:rPr sz="2800" dirty="0">
                <a:cs typeface="Comic Sans MS"/>
              </a:rPr>
              <a:t>Η </a:t>
            </a:r>
            <a:r>
              <a:rPr sz="2800" spc="-5" dirty="0">
                <a:cs typeface="Comic Sans MS"/>
              </a:rPr>
              <a:t>διδασκαλία της επίθεσης είναι προτιµότερο να αρχίζει  από </a:t>
            </a:r>
            <a:r>
              <a:rPr sz="2800" spc="-10" dirty="0">
                <a:cs typeface="Comic Sans MS"/>
              </a:rPr>
              <a:t>την ενέργεια </a:t>
            </a:r>
            <a:r>
              <a:rPr sz="2800" spc="-5" dirty="0">
                <a:cs typeface="Comic Sans MS"/>
              </a:rPr>
              <a:t>του χτυπήµατος και την </a:t>
            </a:r>
            <a:r>
              <a:rPr sz="2800" dirty="0">
                <a:cs typeface="Comic Sans MS"/>
              </a:rPr>
              <a:t>κίνηση </a:t>
            </a:r>
            <a:r>
              <a:rPr sz="2800" spc="-5" dirty="0">
                <a:cs typeface="Comic Sans MS"/>
              </a:rPr>
              <a:t>των  χεριών, γιατί έχουν περισσότερο ενδιαφέρον για </a:t>
            </a:r>
            <a:r>
              <a:rPr sz="2800" spc="-10" dirty="0">
                <a:cs typeface="Comic Sans MS"/>
              </a:rPr>
              <a:t>τα  </a:t>
            </a:r>
            <a:r>
              <a:rPr sz="2800" spc="-5" dirty="0">
                <a:cs typeface="Comic Sans MS"/>
              </a:rPr>
              <a:t>παιδιά και τα ικανοποιεί </a:t>
            </a:r>
            <a:r>
              <a:rPr sz="2800" spc="-10" dirty="0">
                <a:cs typeface="Comic Sans MS"/>
              </a:rPr>
              <a:t>στην</a:t>
            </a:r>
            <a:r>
              <a:rPr sz="2800" dirty="0">
                <a:cs typeface="Comic Sans MS"/>
              </a:rPr>
              <a:t> </a:t>
            </a:r>
            <a:r>
              <a:rPr sz="2800" spc="-5" dirty="0">
                <a:cs typeface="Comic Sans MS"/>
              </a:rPr>
              <a:t>προπόνηση</a:t>
            </a:r>
            <a:endParaRPr sz="2800">
              <a:cs typeface="Comic Sans MS"/>
            </a:endParaRPr>
          </a:p>
          <a:p>
            <a:pPr>
              <a:spcBef>
                <a:spcPts val="10"/>
              </a:spcBef>
              <a:buClr>
                <a:srgbClr val="FFCC00"/>
              </a:buClr>
              <a:buFont typeface="Comic Sans MS"/>
              <a:buChar char="•"/>
            </a:pPr>
            <a:endParaRPr sz="2800">
              <a:cs typeface="Comic Sans MS"/>
            </a:endParaRPr>
          </a:p>
          <a:p>
            <a:pPr marL="356349" marR="5100" indent="-344237" algn="just">
              <a:lnSpc>
                <a:spcPts val="2600"/>
              </a:lnSpc>
              <a:buClr>
                <a:srgbClr val="FFCC00"/>
              </a:buClr>
              <a:buSzPct val="141666"/>
              <a:buChar char="•"/>
              <a:tabLst>
                <a:tab pos="356987" algn="l"/>
              </a:tabLst>
            </a:pPr>
            <a:r>
              <a:rPr sz="2800" spc="-10" dirty="0">
                <a:cs typeface="Comic Sans MS"/>
              </a:rPr>
              <a:t>Όταν </a:t>
            </a:r>
            <a:r>
              <a:rPr sz="2800" dirty="0">
                <a:cs typeface="Comic Sans MS"/>
              </a:rPr>
              <a:t>ο </a:t>
            </a:r>
            <a:r>
              <a:rPr sz="2800" spc="-5" dirty="0">
                <a:cs typeface="Comic Sans MS"/>
              </a:rPr>
              <a:t>παίκτης </a:t>
            </a:r>
            <a:r>
              <a:rPr sz="2800" spc="-10" dirty="0">
                <a:cs typeface="Comic Sans MS"/>
              </a:rPr>
              <a:t>µάθει </a:t>
            </a:r>
            <a:r>
              <a:rPr sz="2800" dirty="0">
                <a:cs typeface="Comic Sans MS"/>
              </a:rPr>
              <a:t>ικανοποιητικά </a:t>
            </a:r>
            <a:r>
              <a:rPr sz="2800" spc="-5" dirty="0">
                <a:cs typeface="Comic Sans MS"/>
              </a:rPr>
              <a:t>το χτύπηµα, πρέπει  να κατανοήσει </a:t>
            </a:r>
            <a:r>
              <a:rPr sz="2800" spc="-10" dirty="0">
                <a:cs typeface="Comic Sans MS"/>
              </a:rPr>
              <a:t>ότι </a:t>
            </a:r>
            <a:r>
              <a:rPr sz="2800" dirty="0">
                <a:cs typeface="Comic Sans MS"/>
              </a:rPr>
              <a:t>για </a:t>
            </a:r>
            <a:r>
              <a:rPr sz="2800" spc="-5" dirty="0">
                <a:cs typeface="Comic Sans MS"/>
              </a:rPr>
              <a:t>να γίνει αυτό (σωστά και µε δύναµη  στον αέρα) πρέπει να προηγηθούν </a:t>
            </a:r>
            <a:r>
              <a:rPr sz="2800" dirty="0">
                <a:cs typeface="Comic Sans MS"/>
              </a:rPr>
              <a:t>η </a:t>
            </a:r>
            <a:r>
              <a:rPr sz="2800" spc="-5" dirty="0">
                <a:cs typeface="Comic Sans MS"/>
              </a:rPr>
              <a:t>φορά και το</a:t>
            </a:r>
            <a:r>
              <a:rPr sz="2800" spc="-10" dirty="0">
                <a:cs typeface="Comic Sans MS"/>
              </a:rPr>
              <a:t> </a:t>
            </a:r>
            <a:r>
              <a:rPr sz="2800" spc="-5" dirty="0">
                <a:cs typeface="Comic Sans MS"/>
              </a:rPr>
              <a:t>άλµα</a:t>
            </a:r>
            <a:endParaRPr sz="2800">
              <a:cs typeface="Comic Sans MS"/>
            </a:endParaRPr>
          </a:p>
          <a:p>
            <a:pPr>
              <a:spcBef>
                <a:spcPts val="35"/>
              </a:spcBef>
              <a:buClr>
                <a:srgbClr val="FFCC00"/>
              </a:buClr>
              <a:buFont typeface="Comic Sans MS"/>
              <a:buChar char="•"/>
            </a:pPr>
            <a:endParaRPr sz="2800">
              <a:cs typeface="Comic Sans MS"/>
            </a:endParaRPr>
          </a:p>
          <a:p>
            <a:pPr marL="356349" marR="282402" indent="-344237">
              <a:lnSpc>
                <a:spcPts val="2600"/>
              </a:lnSpc>
              <a:spcBef>
                <a:spcPts val="5"/>
              </a:spcBef>
              <a:buClr>
                <a:srgbClr val="FFCC00"/>
              </a:buClr>
              <a:buSzPct val="141666"/>
              <a:buChar char="•"/>
              <a:tabLst>
                <a:tab pos="356987" algn="l"/>
              </a:tabLst>
            </a:pPr>
            <a:r>
              <a:rPr sz="2800" spc="-5" dirty="0">
                <a:cs typeface="Comic Sans MS"/>
              </a:rPr>
              <a:t>Έτσι είναι σίγουρο ότι τα παιδιά θα δείξουν το </a:t>
            </a:r>
            <a:r>
              <a:rPr sz="2800" spc="-10" dirty="0">
                <a:cs typeface="Comic Sans MS"/>
              </a:rPr>
              <a:t>ανάλογο  </a:t>
            </a:r>
            <a:r>
              <a:rPr sz="2800" spc="-5" dirty="0">
                <a:cs typeface="Comic Sans MS"/>
              </a:rPr>
              <a:t>ενδιαφέρον και </a:t>
            </a:r>
            <a:r>
              <a:rPr sz="2800" dirty="0">
                <a:cs typeface="Comic Sans MS"/>
              </a:rPr>
              <a:t>για </a:t>
            </a:r>
            <a:r>
              <a:rPr sz="2800" spc="-5" dirty="0">
                <a:cs typeface="Comic Sans MS"/>
              </a:rPr>
              <a:t>τα στοιχεία αυτά που αν τα  εκτελούσαν πρώτα ίσως να τους φαινόταν</a:t>
            </a:r>
            <a:r>
              <a:rPr sz="2800" spc="-10" dirty="0">
                <a:cs typeface="Comic Sans MS"/>
              </a:rPr>
              <a:t> </a:t>
            </a:r>
            <a:r>
              <a:rPr sz="2800" spc="-5" dirty="0">
                <a:cs typeface="Comic Sans MS"/>
              </a:rPr>
              <a:t>ανιαρά</a:t>
            </a:r>
            <a:endParaRPr sz="2800">
              <a:cs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7549" y="357166"/>
            <a:ext cx="5227235" cy="504673"/>
          </a:xfrm>
          <a:prstGeom prst="rect">
            <a:avLst/>
          </a:prstGeom>
        </p:spPr>
        <p:txBody>
          <a:bodyPr vert="horz" wrap="square" lIns="0" tIns="12112" rIns="0" bIns="0" rtlCol="0">
            <a:spAutoFit/>
          </a:bodyPr>
          <a:lstStyle/>
          <a:p>
            <a:pPr marL="12750">
              <a:spcBef>
                <a:spcPts val="95"/>
              </a:spcBef>
            </a:pPr>
            <a:r>
              <a:rPr sz="3200" b="1" spc="-5" dirty="0"/>
              <a:t>Η ενέργεια </a:t>
            </a:r>
            <a:r>
              <a:rPr sz="3200" b="1" dirty="0"/>
              <a:t>του</a:t>
            </a:r>
            <a:r>
              <a:rPr sz="3200" b="1" spc="5" dirty="0"/>
              <a:t> </a:t>
            </a:r>
            <a:r>
              <a:rPr sz="3200" b="1" spc="-35" dirty="0"/>
              <a:t>χτυπήµατος</a:t>
            </a:r>
            <a:endParaRPr sz="3200" b="1"/>
          </a:p>
        </p:txBody>
      </p:sp>
      <p:sp>
        <p:nvSpPr>
          <p:cNvPr id="3" name="object 3"/>
          <p:cNvSpPr txBox="1"/>
          <p:nvPr/>
        </p:nvSpPr>
        <p:spPr>
          <a:xfrm>
            <a:off x="525595" y="1536345"/>
            <a:ext cx="5771036" cy="4060523"/>
          </a:xfrm>
          <a:prstGeom prst="rect">
            <a:avLst/>
          </a:prstGeom>
        </p:spPr>
        <p:txBody>
          <a:bodyPr vert="horz" wrap="square" lIns="0" tIns="12750" rIns="0" bIns="0" rtlCol="0">
            <a:spAutoFit/>
          </a:bodyPr>
          <a:lstStyle/>
          <a:p>
            <a:pPr marL="356987" indent="-344237">
              <a:lnSpc>
                <a:spcPts val="3037"/>
              </a:lnSpc>
              <a:spcBef>
                <a:spcPts val="100"/>
              </a:spcBef>
              <a:buClr>
                <a:srgbClr val="FFCC00"/>
              </a:buClr>
              <a:buSzPct val="139285"/>
              <a:buChar char="•"/>
              <a:tabLst>
                <a:tab pos="356987" algn="l"/>
              </a:tabLst>
            </a:pPr>
            <a:r>
              <a:rPr sz="2800" dirty="0">
                <a:cs typeface="Comic Sans MS"/>
              </a:rPr>
              <a:t>Η </a:t>
            </a:r>
            <a:r>
              <a:rPr sz="2800" spc="-5" dirty="0">
                <a:cs typeface="Comic Sans MS"/>
              </a:rPr>
              <a:t>µπάλα θα πρέπει να</a:t>
            </a:r>
            <a:r>
              <a:rPr sz="2800" spc="-20" dirty="0">
                <a:cs typeface="Comic Sans MS"/>
              </a:rPr>
              <a:t> </a:t>
            </a:r>
            <a:r>
              <a:rPr sz="2800" spc="-5" dirty="0">
                <a:cs typeface="Comic Sans MS"/>
              </a:rPr>
              <a:t>χτυπηθεί</a:t>
            </a:r>
            <a:endParaRPr sz="2800">
              <a:cs typeface="Comic Sans MS"/>
            </a:endParaRPr>
          </a:p>
          <a:p>
            <a:pPr marL="356987">
              <a:lnSpc>
                <a:spcPts val="3037"/>
              </a:lnSpc>
            </a:pPr>
            <a:r>
              <a:rPr sz="2800" dirty="0">
                <a:cs typeface="Comic Sans MS"/>
              </a:rPr>
              <a:t>όσο </a:t>
            </a:r>
            <a:r>
              <a:rPr sz="2800" spc="-5" dirty="0">
                <a:cs typeface="Comic Sans MS"/>
              </a:rPr>
              <a:t>το δυνατόν πιο</a:t>
            </a:r>
            <a:r>
              <a:rPr sz="2800" spc="25" dirty="0">
                <a:cs typeface="Comic Sans MS"/>
              </a:rPr>
              <a:t> </a:t>
            </a:r>
            <a:r>
              <a:rPr sz="2800" spc="-5" dirty="0">
                <a:cs typeface="Comic Sans MS"/>
              </a:rPr>
              <a:t>ψηλά</a:t>
            </a:r>
            <a:endParaRPr sz="2800">
              <a:cs typeface="Comic Sans MS"/>
            </a:endParaRPr>
          </a:p>
          <a:p>
            <a:pPr marL="356987" indent="-344237">
              <a:lnSpc>
                <a:spcPts val="3037"/>
              </a:lnSpc>
              <a:spcBef>
                <a:spcPts val="5"/>
              </a:spcBef>
              <a:buClr>
                <a:srgbClr val="FFCC00"/>
              </a:buClr>
              <a:buSzPct val="139285"/>
              <a:buChar char="•"/>
              <a:tabLst>
                <a:tab pos="356987" algn="l"/>
              </a:tabLst>
            </a:pPr>
            <a:r>
              <a:rPr sz="2800" spc="-5" dirty="0">
                <a:cs typeface="Comic Sans MS"/>
              </a:rPr>
              <a:t>Επαφή µε το χέρι εκτέλεσης,</a:t>
            </a:r>
            <a:r>
              <a:rPr sz="2800" spc="-10" dirty="0">
                <a:cs typeface="Comic Sans MS"/>
              </a:rPr>
              <a:t> </a:t>
            </a:r>
            <a:r>
              <a:rPr sz="2800" spc="-5" dirty="0">
                <a:cs typeface="Comic Sans MS"/>
              </a:rPr>
              <a:t>όταν</a:t>
            </a:r>
            <a:endParaRPr sz="2800">
              <a:cs typeface="Comic Sans MS"/>
            </a:endParaRPr>
          </a:p>
          <a:p>
            <a:pPr marL="356987">
              <a:lnSpc>
                <a:spcPts val="2700"/>
              </a:lnSpc>
            </a:pPr>
            <a:r>
              <a:rPr sz="2800" spc="-5" dirty="0">
                <a:cs typeface="Comic Sans MS"/>
              </a:rPr>
              <a:t>αυτό είναι </a:t>
            </a:r>
            <a:r>
              <a:rPr sz="2800" dirty="0">
                <a:cs typeface="Comic Sans MS"/>
              </a:rPr>
              <a:t>σε </a:t>
            </a:r>
            <a:r>
              <a:rPr sz="2800" spc="-5" dirty="0">
                <a:cs typeface="Comic Sans MS"/>
              </a:rPr>
              <a:t>πλήρη έκταση, στην</a:t>
            </a:r>
            <a:endParaRPr sz="2800">
              <a:cs typeface="Comic Sans MS"/>
            </a:endParaRPr>
          </a:p>
          <a:p>
            <a:pPr marL="356349">
              <a:lnSpc>
                <a:spcPts val="2695"/>
              </a:lnSpc>
            </a:pPr>
            <a:r>
              <a:rPr sz="2800" spc="-5" dirty="0">
                <a:cs typeface="Comic Sans MS"/>
              </a:rPr>
              <a:t>προέκταση (επάνω) και</a:t>
            </a:r>
            <a:r>
              <a:rPr sz="2800" spc="-10" dirty="0">
                <a:cs typeface="Comic Sans MS"/>
              </a:rPr>
              <a:t> </a:t>
            </a:r>
            <a:r>
              <a:rPr sz="2800" spc="-5" dirty="0">
                <a:cs typeface="Comic Sans MS"/>
              </a:rPr>
              <a:t>ελαφρώς</a:t>
            </a:r>
            <a:endParaRPr sz="2800">
              <a:cs typeface="Comic Sans MS"/>
            </a:endParaRPr>
          </a:p>
          <a:p>
            <a:pPr marL="356349">
              <a:lnSpc>
                <a:spcPts val="3032"/>
              </a:lnSpc>
            </a:pPr>
            <a:r>
              <a:rPr sz="2800" spc="-5" dirty="0">
                <a:cs typeface="Comic Sans MS"/>
              </a:rPr>
              <a:t>µπροστά από </a:t>
            </a:r>
            <a:r>
              <a:rPr sz="2800" dirty="0">
                <a:cs typeface="Comic Sans MS"/>
              </a:rPr>
              <a:t>τον</a:t>
            </a:r>
            <a:r>
              <a:rPr sz="2800" spc="10" dirty="0">
                <a:cs typeface="Comic Sans MS"/>
              </a:rPr>
              <a:t> </a:t>
            </a:r>
            <a:r>
              <a:rPr sz="2800" spc="-5" dirty="0">
                <a:cs typeface="Comic Sans MS"/>
              </a:rPr>
              <a:t>ώµο</a:t>
            </a:r>
            <a:endParaRPr sz="2800">
              <a:cs typeface="Comic Sans MS"/>
            </a:endParaRPr>
          </a:p>
          <a:p>
            <a:pPr marL="356987" indent="-344237">
              <a:lnSpc>
                <a:spcPts val="3037"/>
              </a:lnSpc>
              <a:spcBef>
                <a:spcPts val="10"/>
              </a:spcBef>
              <a:buClr>
                <a:srgbClr val="FFCC00"/>
              </a:buClr>
              <a:buSzPct val="139285"/>
              <a:buChar char="•"/>
              <a:tabLst>
                <a:tab pos="356987" algn="l"/>
              </a:tabLst>
            </a:pPr>
            <a:r>
              <a:rPr sz="2800" dirty="0">
                <a:cs typeface="Comic Sans MS"/>
              </a:rPr>
              <a:t>Ο </a:t>
            </a:r>
            <a:r>
              <a:rPr sz="2800" spc="-5" dirty="0">
                <a:cs typeface="Comic Sans MS"/>
              </a:rPr>
              <a:t>βραχίονας για να κινηθεί</a:t>
            </a:r>
            <a:r>
              <a:rPr sz="2800" spc="-30" dirty="0">
                <a:cs typeface="Comic Sans MS"/>
              </a:rPr>
              <a:t> </a:t>
            </a:r>
            <a:r>
              <a:rPr sz="2800" spc="-5" dirty="0">
                <a:cs typeface="Comic Sans MS"/>
              </a:rPr>
              <a:t>κατά</a:t>
            </a:r>
            <a:endParaRPr sz="2800">
              <a:cs typeface="Comic Sans MS"/>
            </a:endParaRPr>
          </a:p>
          <a:p>
            <a:pPr marL="356987">
              <a:lnSpc>
                <a:spcPts val="2700"/>
              </a:lnSpc>
              <a:tabLst>
                <a:tab pos="3850358" algn="l"/>
              </a:tabLst>
            </a:pPr>
            <a:r>
              <a:rPr sz="2800" spc="-5" dirty="0">
                <a:cs typeface="Comic Sans MS"/>
              </a:rPr>
              <a:t>τη </a:t>
            </a:r>
            <a:r>
              <a:rPr sz="2800" dirty="0">
                <a:cs typeface="Comic Sans MS"/>
              </a:rPr>
              <a:t>φάση</a:t>
            </a:r>
            <a:r>
              <a:rPr sz="2800" spc="-5" dirty="0">
                <a:cs typeface="Comic Sans MS"/>
              </a:rPr>
              <a:t> </a:t>
            </a:r>
            <a:r>
              <a:rPr sz="2800" dirty="0">
                <a:cs typeface="Comic Sans MS"/>
              </a:rPr>
              <a:t>του </a:t>
            </a:r>
            <a:r>
              <a:rPr sz="2800" spc="-5" dirty="0">
                <a:cs typeface="Comic Sans MS"/>
              </a:rPr>
              <a:t>άλµατος	ακριβώς</a:t>
            </a:r>
            <a:endParaRPr sz="2800">
              <a:cs typeface="Comic Sans MS"/>
            </a:endParaRPr>
          </a:p>
          <a:p>
            <a:pPr marL="356349">
              <a:lnSpc>
                <a:spcPts val="2700"/>
              </a:lnSpc>
            </a:pPr>
            <a:r>
              <a:rPr sz="2800" spc="-5" dirty="0">
                <a:cs typeface="Comic Sans MS"/>
              </a:rPr>
              <a:t>πάνω </a:t>
            </a:r>
            <a:r>
              <a:rPr sz="2800" spc="-10" dirty="0">
                <a:cs typeface="Comic Sans MS"/>
              </a:rPr>
              <a:t>από </a:t>
            </a:r>
            <a:r>
              <a:rPr sz="2800" dirty="0">
                <a:cs typeface="Comic Sans MS"/>
              </a:rPr>
              <a:t>το </a:t>
            </a:r>
            <a:r>
              <a:rPr sz="2800" spc="-5" dirty="0">
                <a:cs typeface="Comic Sans MS"/>
              </a:rPr>
              <a:t>κεφάλι φέρνει</a:t>
            </a:r>
            <a:r>
              <a:rPr sz="2800" spc="15" dirty="0">
                <a:cs typeface="Comic Sans MS"/>
              </a:rPr>
              <a:t> </a:t>
            </a:r>
            <a:r>
              <a:rPr sz="2800" spc="-5" dirty="0">
                <a:cs typeface="Comic Sans MS"/>
              </a:rPr>
              <a:t>τα</a:t>
            </a:r>
            <a:endParaRPr sz="2800">
              <a:cs typeface="Comic Sans MS"/>
            </a:endParaRPr>
          </a:p>
          <a:p>
            <a:pPr marL="356987">
              <a:lnSpc>
                <a:spcPts val="2700"/>
              </a:lnSpc>
            </a:pPr>
            <a:r>
              <a:rPr sz="2800" spc="-5" dirty="0">
                <a:cs typeface="Comic Sans MS"/>
              </a:rPr>
              <a:t>χέρια στην αρχική τους</a:t>
            </a:r>
            <a:r>
              <a:rPr sz="2800" spc="20" dirty="0">
                <a:cs typeface="Comic Sans MS"/>
              </a:rPr>
              <a:t> </a:t>
            </a:r>
            <a:r>
              <a:rPr sz="2800" spc="-5" dirty="0">
                <a:cs typeface="Comic Sans MS"/>
              </a:rPr>
              <a:t>θέση</a:t>
            </a:r>
            <a:endParaRPr sz="2800">
              <a:cs typeface="Comic Sans MS"/>
            </a:endParaRPr>
          </a:p>
          <a:p>
            <a:pPr marL="356987">
              <a:lnSpc>
                <a:spcPts val="3037"/>
              </a:lnSpc>
            </a:pPr>
            <a:r>
              <a:rPr sz="2800" spc="-5" dirty="0">
                <a:cs typeface="Comic Sans MS"/>
              </a:rPr>
              <a:t>µπροστά από </a:t>
            </a:r>
            <a:r>
              <a:rPr sz="2800" dirty="0">
                <a:cs typeface="Comic Sans MS"/>
              </a:rPr>
              <a:t>τον</a:t>
            </a:r>
            <a:r>
              <a:rPr sz="2800" spc="5" dirty="0">
                <a:cs typeface="Comic Sans MS"/>
              </a:rPr>
              <a:t> </a:t>
            </a:r>
            <a:r>
              <a:rPr sz="2800" spc="-5" dirty="0">
                <a:cs typeface="Comic Sans MS"/>
              </a:rPr>
              <a:t>επιθετικό</a:t>
            </a:r>
            <a:endParaRPr sz="2800">
              <a:cs typeface="Comic Sans MS"/>
            </a:endParaRPr>
          </a:p>
        </p:txBody>
      </p:sp>
      <p:sp>
        <p:nvSpPr>
          <p:cNvPr id="4" name="object 4"/>
          <p:cNvSpPr txBox="1"/>
          <p:nvPr/>
        </p:nvSpPr>
        <p:spPr>
          <a:xfrm>
            <a:off x="4929190" y="5118496"/>
            <a:ext cx="1620577" cy="382206"/>
          </a:xfrm>
          <a:prstGeom prst="rect">
            <a:avLst/>
          </a:prstGeom>
        </p:spPr>
        <p:txBody>
          <a:bodyPr vert="horz" wrap="square" lIns="0" tIns="12750" rIns="0" bIns="0" rtlCol="0">
            <a:spAutoFit/>
          </a:bodyPr>
          <a:lstStyle/>
          <a:p>
            <a:pPr marL="12750">
              <a:spcBef>
                <a:spcPts val="100"/>
              </a:spcBef>
            </a:pPr>
            <a:r>
              <a:rPr sz="2400" spc="-5" dirty="0">
                <a:cs typeface="Comic Sans MS"/>
              </a:rPr>
              <a:t>(Σχήµα</a:t>
            </a:r>
            <a:r>
              <a:rPr sz="2400" spc="-90" dirty="0">
                <a:cs typeface="Comic Sans MS"/>
              </a:rPr>
              <a:t> </a:t>
            </a:r>
            <a:r>
              <a:rPr sz="2400" dirty="0">
                <a:cs typeface="Comic Sans MS"/>
              </a:rPr>
              <a:t>α)</a:t>
            </a:r>
            <a:endParaRPr sz="2400">
              <a:cs typeface="Comic Sans MS"/>
            </a:endParaRPr>
          </a:p>
        </p:txBody>
      </p:sp>
      <p:grpSp>
        <p:nvGrpSpPr>
          <p:cNvPr id="5" name="object 5"/>
          <p:cNvGrpSpPr/>
          <p:nvPr/>
        </p:nvGrpSpPr>
        <p:grpSpPr>
          <a:xfrm>
            <a:off x="7162121" y="1285860"/>
            <a:ext cx="1534613" cy="4106545"/>
            <a:chOff x="7142226" y="1815972"/>
            <a:chExt cx="1530350" cy="3546475"/>
          </a:xfrm>
        </p:grpSpPr>
        <p:sp>
          <p:nvSpPr>
            <p:cNvPr id="6" name="object 6"/>
            <p:cNvSpPr/>
            <p:nvPr/>
          </p:nvSpPr>
          <p:spPr>
            <a:xfrm>
              <a:off x="7459599" y="2377947"/>
              <a:ext cx="297815" cy="372745"/>
            </a:xfrm>
            <a:custGeom>
              <a:avLst/>
              <a:gdLst/>
              <a:ahLst/>
              <a:cxnLst/>
              <a:rect l="l" t="t" r="r" b="b"/>
              <a:pathLst>
                <a:path w="297815" h="372744">
                  <a:moveTo>
                    <a:pt x="297193" y="186690"/>
                  </a:moveTo>
                  <a:lnTo>
                    <a:pt x="291901" y="136877"/>
                  </a:lnTo>
                  <a:lnTo>
                    <a:pt x="276957" y="92230"/>
                  </a:lnTo>
                  <a:lnTo>
                    <a:pt x="253757" y="54483"/>
                  </a:lnTo>
                  <a:lnTo>
                    <a:pt x="223698" y="25371"/>
                  </a:lnTo>
                  <a:lnTo>
                    <a:pt x="188177" y="6632"/>
                  </a:lnTo>
                  <a:lnTo>
                    <a:pt x="148590" y="0"/>
                  </a:lnTo>
                  <a:lnTo>
                    <a:pt x="109012" y="6632"/>
                  </a:lnTo>
                  <a:lnTo>
                    <a:pt x="73496" y="25371"/>
                  </a:lnTo>
                  <a:lnTo>
                    <a:pt x="43438" y="54483"/>
                  </a:lnTo>
                  <a:lnTo>
                    <a:pt x="20238" y="92230"/>
                  </a:lnTo>
                  <a:lnTo>
                    <a:pt x="5292" y="136877"/>
                  </a:lnTo>
                  <a:lnTo>
                    <a:pt x="0" y="186690"/>
                  </a:lnTo>
                  <a:lnTo>
                    <a:pt x="5292" y="236181"/>
                  </a:lnTo>
                  <a:lnTo>
                    <a:pt x="20238" y="280613"/>
                  </a:lnTo>
                  <a:lnTo>
                    <a:pt x="43438" y="318230"/>
                  </a:lnTo>
                  <a:lnTo>
                    <a:pt x="73496" y="347274"/>
                  </a:lnTo>
                  <a:lnTo>
                    <a:pt x="109012" y="365989"/>
                  </a:lnTo>
                  <a:lnTo>
                    <a:pt x="148590" y="372618"/>
                  </a:lnTo>
                  <a:lnTo>
                    <a:pt x="188177" y="365989"/>
                  </a:lnTo>
                  <a:lnTo>
                    <a:pt x="223698" y="347274"/>
                  </a:lnTo>
                  <a:lnTo>
                    <a:pt x="253757" y="318230"/>
                  </a:lnTo>
                  <a:lnTo>
                    <a:pt x="276957" y="280613"/>
                  </a:lnTo>
                  <a:lnTo>
                    <a:pt x="291901" y="236181"/>
                  </a:lnTo>
                  <a:lnTo>
                    <a:pt x="297193" y="186690"/>
                  </a:lnTo>
                  <a:close/>
                </a:path>
              </a:pathLst>
            </a:custGeom>
            <a:solidFill>
              <a:srgbClr val="FFFFFF"/>
            </a:solidFill>
          </p:spPr>
          <p:txBody>
            <a:bodyPr wrap="square" lIns="0" tIns="0" rIns="0" bIns="0" rtlCol="0"/>
            <a:lstStyle/>
            <a:p>
              <a:endParaRPr/>
            </a:p>
          </p:txBody>
        </p:sp>
        <p:sp>
          <p:nvSpPr>
            <p:cNvPr id="7" name="object 7"/>
            <p:cNvSpPr/>
            <p:nvPr/>
          </p:nvSpPr>
          <p:spPr>
            <a:xfrm>
              <a:off x="7459599" y="2377947"/>
              <a:ext cx="297815" cy="372745"/>
            </a:xfrm>
            <a:custGeom>
              <a:avLst/>
              <a:gdLst/>
              <a:ahLst/>
              <a:cxnLst/>
              <a:rect l="l" t="t" r="r" b="b"/>
              <a:pathLst>
                <a:path w="297815" h="372744">
                  <a:moveTo>
                    <a:pt x="148590" y="0"/>
                  </a:moveTo>
                  <a:lnTo>
                    <a:pt x="188177" y="6632"/>
                  </a:lnTo>
                  <a:lnTo>
                    <a:pt x="223698" y="25371"/>
                  </a:lnTo>
                  <a:lnTo>
                    <a:pt x="253757" y="54483"/>
                  </a:lnTo>
                  <a:lnTo>
                    <a:pt x="276957" y="92230"/>
                  </a:lnTo>
                  <a:lnTo>
                    <a:pt x="291901" y="136877"/>
                  </a:lnTo>
                  <a:lnTo>
                    <a:pt x="297193" y="186690"/>
                  </a:lnTo>
                  <a:lnTo>
                    <a:pt x="291901" y="236181"/>
                  </a:lnTo>
                  <a:lnTo>
                    <a:pt x="276957" y="280613"/>
                  </a:lnTo>
                  <a:lnTo>
                    <a:pt x="253757" y="318230"/>
                  </a:lnTo>
                  <a:lnTo>
                    <a:pt x="223698" y="347274"/>
                  </a:lnTo>
                  <a:lnTo>
                    <a:pt x="188177" y="365989"/>
                  </a:lnTo>
                  <a:lnTo>
                    <a:pt x="148590" y="372618"/>
                  </a:lnTo>
                  <a:lnTo>
                    <a:pt x="109012" y="365989"/>
                  </a:lnTo>
                  <a:lnTo>
                    <a:pt x="73496" y="347274"/>
                  </a:lnTo>
                  <a:lnTo>
                    <a:pt x="43438" y="318230"/>
                  </a:lnTo>
                  <a:lnTo>
                    <a:pt x="20238" y="280613"/>
                  </a:lnTo>
                  <a:lnTo>
                    <a:pt x="5292" y="236181"/>
                  </a:lnTo>
                  <a:lnTo>
                    <a:pt x="0" y="186690"/>
                  </a:lnTo>
                  <a:lnTo>
                    <a:pt x="5292" y="136877"/>
                  </a:lnTo>
                  <a:lnTo>
                    <a:pt x="20238" y="92230"/>
                  </a:lnTo>
                  <a:lnTo>
                    <a:pt x="43438" y="54483"/>
                  </a:lnTo>
                  <a:lnTo>
                    <a:pt x="73496" y="25371"/>
                  </a:lnTo>
                  <a:lnTo>
                    <a:pt x="109012" y="6632"/>
                  </a:lnTo>
                  <a:lnTo>
                    <a:pt x="148590" y="0"/>
                  </a:lnTo>
                  <a:close/>
                </a:path>
              </a:pathLst>
            </a:custGeom>
            <a:ln w="19050">
              <a:solidFill>
                <a:srgbClr val="010101"/>
              </a:solidFill>
            </a:ln>
          </p:spPr>
          <p:txBody>
            <a:bodyPr wrap="square" lIns="0" tIns="0" rIns="0" bIns="0" rtlCol="0"/>
            <a:lstStyle/>
            <a:p>
              <a:endParaRPr/>
            </a:p>
          </p:txBody>
        </p:sp>
        <p:sp>
          <p:nvSpPr>
            <p:cNvPr id="8" name="object 8"/>
            <p:cNvSpPr/>
            <p:nvPr/>
          </p:nvSpPr>
          <p:spPr>
            <a:xfrm>
              <a:off x="7326249" y="2744470"/>
              <a:ext cx="593725" cy="1000125"/>
            </a:xfrm>
            <a:custGeom>
              <a:avLst/>
              <a:gdLst/>
              <a:ahLst/>
              <a:cxnLst/>
              <a:rect l="l" t="t" r="r" b="b"/>
              <a:pathLst>
                <a:path w="593725" h="1000125">
                  <a:moveTo>
                    <a:pt x="593597" y="12953"/>
                  </a:moveTo>
                  <a:lnTo>
                    <a:pt x="0" y="0"/>
                  </a:lnTo>
                  <a:lnTo>
                    <a:pt x="275094" y="999743"/>
                  </a:lnTo>
                  <a:lnTo>
                    <a:pt x="593597" y="12953"/>
                  </a:lnTo>
                  <a:close/>
                </a:path>
              </a:pathLst>
            </a:custGeom>
            <a:solidFill>
              <a:srgbClr val="FFFFFF"/>
            </a:solidFill>
          </p:spPr>
          <p:txBody>
            <a:bodyPr wrap="square" lIns="0" tIns="0" rIns="0" bIns="0" rtlCol="0"/>
            <a:lstStyle/>
            <a:p>
              <a:endParaRPr/>
            </a:p>
          </p:txBody>
        </p:sp>
        <p:sp>
          <p:nvSpPr>
            <p:cNvPr id="9" name="object 9"/>
            <p:cNvSpPr/>
            <p:nvPr/>
          </p:nvSpPr>
          <p:spPr>
            <a:xfrm>
              <a:off x="7326249" y="2744470"/>
              <a:ext cx="593725" cy="1000125"/>
            </a:xfrm>
            <a:custGeom>
              <a:avLst/>
              <a:gdLst/>
              <a:ahLst/>
              <a:cxnLst/>
              <a:rect l="l" t="t" r="r" b="b"/>
              <a:pathLst>
                <a:path w="593725" h="1000125">
                  <a:moveTo>
                    <a:pt x="275094" y="999743"/>
                  </a:moveTo>
                  <a:lnTo>
                    <a:pt x="0" y="0"/>
                  </a:lnTo>
                  <a:lnTo>
                    <a:pt x="593597" y="12953"/>
                  </a:lnTo>
                  <a:lnTo>
                    <a:pt x="275094" y="999743"/>
                  </a:lnTo>
                  <a:close/>
                </a:path>
              </a:pathLst>
            </a:custGeom>
            <a:ln w="19049">
              <a:solidFill>
                <a:srgbClr val="010101"/>
              </a:solidFill>
            </a:ln>
          </p:spPr>
          <p:txBody>
            <a:bodyPr wrap="square" lIns="0" tIns="0" rIns="0" bIns="0" rtlCol="0"/>
            <a:lstStyle/>
            <a:p>
              <a:endParaRPr/>
            </a:p>
          </p:txBody>
        </p:sp>
        <p:sp>
          <p:nvSpPr>
            <p:cNvPr id="10" name="object 10"/>
            <p:cNvSpPr/>
            <p:nvPr/>
          </p:nvSpPr>
          <p:spPr>
            <a:xfrm>
              <a:off x="7151751" y="1825497"/>
              <a:ext cx="1511300" cy="3527425"/>
            </a:xfrm>
            <a:custGeom>
              <a:avLst/>
              <a:gdLst/>
              <a:ahLst/>
              <a:cxnLst/>
              <a:rect l="l" t="t" r="r" b="b"/>
              <a:pathLst>
                <a:path w="1511300" h="3527425">
                  <a:moveTo>
                    <a:pt x="455676" y="1925574"/>
                  </a:moveTo>
                  <a:lnTo>
                    <a:pt x="752868" y="2628900"/>
                  </a:lnTo>
                  <a:lnTo>
                    <a:pt x="480073" y="3441953"/>
                  </a:lnTo>
                  <a:lnTo>
                    <a:pt x="668274" y="3527297"/>
                  </a:lnTo>
                </a:path>
                <a:path w="1511300" h="3527425">
                  <a:moveTo>
                    <a:pt x="422148" y="1919478"/>
                  </a:moveTo>
                  <a:lnTo>
                    <a:pt x="422148" y="2624328"/>
                  </a:lnTo>
                  <a:lnTo>
                    <a:pt x="0" y="3335274"/>
                  </a:lnTo>
                  <a:lnTo>
                    <a:pt x="150876" y="3460242"/>
                  </a:lnTo>
                </a:path>
                <a:path w="1511300" h="3527425">
                  <a:moveTo>
                    <a:pt x="752868" y="925068"/>
                  </a:moveTo>
                  <a:lnTo>
                    <a:pt x="1324368" y="598170"/>
                  </a:lnTo>
                  <a:lnTo>
                    <a:pt x="1511045" y="83820"/>
                  </a:lnTo>
                </a:path>
                <a:path w="1511300" h="3527425">
                  <a:moveTo>
                    <a:pt x="160019" y="925068"/>
                  </a:moveTo>
                  <a:lnTo>
                    <a:pt x="885443" y="598932"/>
                  </a:lnTo>
                  <a:lnTo>
                    <a:pt x="1341119" y="0"/>
                  </a:lnTo>
                </a:path>
              </a:pathLst>
            </a:custGeom>
            <a:ln w="19050">
              <a:solidFill>
                <a:srgbClr val="010101"/>
              </a:solidFill>
            </a:ln>
          </p:spPr>
          <p:txBody>
            <a:bodyPr wrap="square" lIns="0" tIns="0" rIns="0" bIns="0" rtlCol="0"/>
            <a:lstStyle/>
            <a:p>
              <a:endParaRPr/>
            </a:p>
          </p:txBody>
        </p:sp>
      </p:grpSp>
      <p:sp>
        <p:nvSpPr>
          <p:cNvPr id="11" name="object 11"/>
          <p:cNvSpPr txBox="1"/>
          <p:nvPr/>
        </p:nvSpPr>
        <p:spPr>
          <a:xfrm>
            <a:off x="7106219" y="5477205"/>
            <a:ext cx="932866" cy="332045"/>
          </a:xfrm>
          <a:prstGeom prst="rect">
            <a:avLst/>
          </a:prstGeom>
        </p:spPr>
        <p:txBody>
          <a:bodyPr vert="horz" wrap="square" lIns="0" tIns="12112" rIns="0" bIns="0" rtlCol="0">
            <a:spAutoFit/>
          </a:bodyPr>
          <a:lstStyle/>
          <a:p>
            <a:pPr marL="12750">
              <a:spcBef>
                <a:spcPts val="95"/>
              </a:spcBef>
            </a:pPr>
            <a:r>
              <a:rPr b="1" spc="-35" dirty="0">
                <a:latin typeface="Comic Sans MS"/>
                <a:cs typeface="Comic Sans MS"/>
              </a:rPr>
              <a:t>Σχήµα</a:t>
            </a:r>
            <a:r>
              <a:rPr b="1" spc="-100" dirty="0">
                <a:latin typeface="Comic Sans MS"/>
                <a:cs typeface="Comic Sans MS"/>
              </a:rPr>
              <a:t> </a:t>
            </a:r>
            <a:r>
              <a:rPr sz="2000" b="1" spc="-5" dirty="0">
                <a:latin typeface="Comic Sans MS"/>
                <a:cs typeface="Comic Sans MS"/>
              </a:rPr>
              <a:t>α</a:t>
            </a:r>
            <a:endParaRPr sz="2000">
              <a:latin typeface="Comic Sans MS"/>
              <a:cs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8662" y="2071678"/>
            <a:ext cx="4533061" cy="3206056"/>
          </a:xfrm>
          <a:prstGeom prst="rect">
            <a:avLst/>
          </a:prstGeom>
        </p:spPr>
        <p:txBody>
          <a:bodyPr vert="horz" wrap="square" lIns="0" tIns="12750" rIns="0" bIns="0" rtlCol="0">
            <a:spAutoFit/>
          </a:bodyPr>
          <a:lstStyle/>
          <a:p>
            <a:pPr marL="356987" indent="-344237" algn="just">
              <a:lnSpc>
                <a:spcPts val="3037"/>
              </a:lnSpc>
              <a:spcBef>
                <a:spcPts val="100"/>
              </a:spcBef>
              <a:buClr>
                <a:srgbClr val="FFCC00"/>
              </a:buClr>
              <a:buSzPct val="139285"/>
              <a:buChar char="•"/>
              <a:tabLst>
                <a:tab pos="356987" algn="l"/>
              </a:tabLst>
            </a:pPr>
            <a:r>
              <a:rPr sz="3600" spc="-5" dirty="0">
                <a:cs typeface="Comic Sans MS"/>
              </a:rPr>
              <a:t>Απ’ αυτή τη</a:t>
            </a:r>
            <a:r>
              <a:rPr sz="3600" spc="-50" dirty="0">
                <a:cs typeface="Comic Sans MS"/>
              </a:rPr>
              <a:t> </a:t>
            </a:r>
            <a:r>
              <a:rPr sz="3600" dirty="0">
                <a:cs typeface="Comic Sans MS"/>
              </a:rPr>
              <a:t>θέση</a:t>
            </a:r>
            <a:endParaRPr sz="3600">
              <a:cs typeface="Comic Sans MS"/>
            </a:endParaRPr>
          </a:p>
          <a:p>
            <a:pPr marL="356987" algn="just">
              <a:lnSpc>
                <a:spcPts val="2695"/>
              </a:lnSpc>
            </a:pPr>
            <a:r>
              <a:rPr sz="3600" dirty="0">
                <a:cs typeface="Comic Sans MS"/>
              </a:rPr>
              <a:t>ο </a:t>
            </a:r>
            <a:r>
              <a:rPr sz="3600" spc="-5" dirty="0">
                <a:cs typeface="Comic Sans MS"/>
              </a:rPr>
              <a:t>αγκώνας</a:t>
            </a:r>
            <a:r>
              <a:rPr sz="3600" spc="-25" dirty="0">
                <a:cs typeface="Comic Sans MS"/>
              </a:rPr>
              <a:t> </a:t>
            </a:r>
            <a:r>
              <a:rPr sz="3600" dirty="0">
                <a:cs typeface="Comic Sans MS"/>
              </a:rPr>
              <a:t>του</a:t>
            </a:r>
            <a:endParaRPr sz="3600">
              <a:cs typeface="Comic Sans MS"/>
            </a:endParaRPr>
          </a:p>
          <a:p>
            <a:pPr marL="356987" algn="just">
              <a:lnSpc>
                <a:spcPts val="2695"/>
              </a:lnSpc>
            </a:pPr>
            <a:r>
              <a:rPr sz="3600" spc="-5" dirty="0">
                <a:cs typeface="Comic Sans MS"/>
              </a:rPr>
              <a:t>χεριού</a:t>
            </a:r>
            <a:r>
              <a:rPr sz="3600" spc="-10" dirty="0">
                <a:cs typeface="Comic Sans MS"/>
              </a:rPr>
              <a:t> </a:t>
            </a:r>
            <a:r>
              <a:rPr sz="3600" spc="-5" dirty="0">
                <a:cs typeface="Comic Sans MS"/>
              </a:rPr>
              <a:t>που</a:t>
            </a:r>
            <a:endParaRPr sz="3600">
              <a:cs typeface="Comic Sans MS"/>
            </a:endParaRPr>
          </a:p>
          <a:p>
            <a:pPr marL="356987" algn="just">
              <a:lnSpc>
                <a:spcPts val="2700"/>
              </a:lnSpc>
            </a:pPr>
            <a:r>
              <a:rPr sz="3600" spc="-5" dirty="0">
                <a:cs typeface="Comic Sans MS"/>
              </a:rPr>
              <a:t>χτυπάει</a:t>
            </a:r>
            <a:r>
              <a:rPr sz="3600" spc="-70" dirty="0">
                <a:cs typeface="Comic Sans MS"/>
              </a:rPr>
              <a:t> </a:t>
            </a:r>
            <a:r>
              <a:rPr sz="3600" spc="-5" dirty="0">
                <a:cs typeface="Comic Sans MS"/>
              </a:rPr>
              <a:t>τραβιέται</a:t>
            </a:r>
            <a:endParaRPr sz="3600">
              <a:cs typeface="Comic Sans MS"/>
            </a:endParaRPr>
          </a:p>
          <a:p>
            <a:pPr marL="356987" algn="just">
              <a:lnSpc>
                <a:spcPts val="2700"/>
              </a:lnSpc>
            </a:pPr>
            <a:r>
              <a:rPr sz="3600" dirty="0">
                <a:cs typeface="Comic Sans MS"/>
              </a:rPr>
              <a:t>πίσω </a:t>
            </a:r>
            <a:r>
              <a:rPr sz="3600" spc="-5" dirty="0">
                <a:cs typeface="Comic Sans MS"/>
              </a:rPr>
              <a:t>(σαν</a:t>
            </a:r>
            <a:r>
              <a:rPr sz="3600" spc="-35" dirty="0">
                <a:cs typeface="Comic Sans MS"/>
              </a:rPr>
              <a:t> </a:t>
            </a:r>
            <a:r>
              <a:rPr sz="3600" spc="-5" dirty="0">
                <a:cs typeface="Comic Sans MS"/>
              </a:rPr>
              <a:t>τόξο),</a:t>
            </a:r>
            <a:endParaRPr sz="3600">
              <a:cs typeface="Comic Sans MS"/>
            </a:endParaRPr>
          </a:p>
          <a:p>
            <a:pPr marL="356987" algn="just">
              <a:lnSpc>
                <a:spcPts val="2700"/>
              </a:lnSpc>
            </a:pPr>
            <a:r>
              <a:rPr sz="3600" spc="-5" dirty="0">
                <a:cs typeface="Comic Sans MS"/>
              </a:rPr>
              <a:t>από το άλλο</a:t>
            </a:r>
            <a:r>
              <a:rPr sz="3600" spc="-50" dirty="0">
                <a:cs typeface="Comic Sans MS"/>
              </a:rPr>
              <a:t> </a:t>
            </a:r>
            <a:r>
              <a:rPr sz="3600" spc="-5" dirty="0">
                <a:cs typeface="Comic Sans MS"/>
              </a:rPr>
              <a:t>χέρι</a:t>
            </a:r>
            <a:endParaRPr sz="3600">
              <a:cs typeface="Comic Sans MS"/>
            </a:endParaRPr>
          </a:p>
          <a:p>
            <a:pPr marL="356987" algn="just">
              <a:lnSpc>
                <a:spcPts val="2700"/>
              </a:lnSpc>
            </a:pPr>
            <a:r>
              <a:rPr sz="3600" spc="-5" dirty="0">
                <a:cs typeface="Comic Sans MS"/>
              </a:rPr>
              <a:t>προς την</a:t>
            </a:r>
            <a:r>
              <a:rPr sz="3600" spc="-65" dirty="0">
                <a:cs typeface="Comic Sans MS"/>
              </a:rPr>
              <a:t> </a:t>
            </a:r>
            <a:r>
              <a:rPr sz="3600" spc="-5" dirty="0">
                <a:cs typeface="Comic Sans MS"/>
              </a:rPr>
              <a:t>πλευρά</a:t>
            </a:r>
            <a:endParaRPr sz="3600">
              <a:cs typeface="Comic Sans MS"/>
            </a:endParaRPr>
          </a:p>
          <a:p>
            <a:pPr marL="356987" algn="just">
              <a:lnSpc>
                <a:spcPts val="2700"/>
              </a:lnSpc>
            </a:pPr>
            <a:r>
              <a:rPr sz="3600" dirty="0">
                <a:cs typeface="Comic Sans MS"/>
              </a:rPr>
              <a:t>του</a:t>
            </a:r>
            <a:r>
              <a:rPr sz="3600" spc="-20" dirty="0">
                <a:cs typeface="Comic Sans MS"/>
              </a:rPr>
              <a:t> </a:t>
            </a:r>
            <a:r>
              <a:rPr sz="3600" spc="-5" dirty="0">
                <a:cs typeface="Comic Sans MS"/>
              </a:rPr>
              <a:t>κεφαλιού</a:t>
            </a:r>
            <a:endParaRPr sz="3600">
              <a:cs typeface="Comic Sans MS"/>
            </a:endParaRPr>
          </a:p>
          <a:p>
            <a:pPr marL="356987" algn="just">
              <a:lnSpc>
                <a:spcPts val="3037"/>
              </a:lnSpc>
            </a:pPr>
            <a:r>
              <a:rPr sz="3600" spc="-5" dirty="0">
                <a:cs typeface="Comic Sans MS"/>
              </a:rPr>
              <a:t>(Σχήµα</a:t>
            </a:r>
            <a:r>
              <a:rPr sz="3600" spc="-15" dirty="0">
                <a:cs typeface="Comic Sans MS"/>
              </a:rPr>
              <a:t> </a:t>
            </a:r>
            <a:r>
              <a:rPr sz="3600" spc="-5" dirty="0">
                <a:cs typeface="Comic Sans MS"/>
              </a:rPr>
              <a:t>β).</a:t>
            </a:r>
            <a:endParaRPr sz="3600">
              <a:cs typeface="Comic Sans MS"/>
            </a:endParaRPr>
          </a:p>
        </p:txBody>
      </p:sp>
      <p:grpSp>
        <p:nvGrpSpPr>
          <p:cNvPr id="3" name="object 3"/>
          <p:cNvGrpSpPr/>
          <p:nvPr/>
        </p:nvGrpSpPr>
        <p:grpSpPr>
          <a:xfrm>
            <a:off x="6015936" y="1357298"/>
            <a:ext cx="2556591" cy="3927831"/>
            <a:chOff x="5999226" y="1815972"/>
            <a:chExt cx="1955164" cy="3439795"/>
          </a:xfrm>
        </p:grpSpPr>
        <p:sp>
          <p:nvSpPr>
            <p:cNvPr id="4" name="object 4"/>
            <p:cNvSpPr/>
            <p:nvPr/>
          </p:nvSpPr>
          <p:spPr>
            <a:xfrm>
              <a:off x="6999351" y="2342895"/>
              <a:ext cx="281305" cy="407670"/>
            </a:xfrm>
            <a:custGeom>
              <a:avLst/>
              <a:gdLst/>
              <a:ahLst/>
              <a:cxnLst/>
              <a:rect l="l" t="t" r="r" b="b"/>
              <a:pathLst>
                <a:path w="281304" h="407669">
                  <a:moveTo>
                    <a:pt x="281191" y="204216"/>
                  </a:moveTo>
                  <a:lnTo>
                    <a:pt x="276146" y="149930"/>
                  </a:lnTo>
                  <a:lnTo>
                    <a:pt x="261915" y="101148"/>
                  </a:lnTo>
                  <a:lnTo>
                    <a:pt x="239852" y="59816"/>
                  </a:lnTo>
                  <a:lnTo>
                    <a:pt x="211312" y="27883"/>
                  </a:lnTo>
                  <a:lnTo>
                    <a:pt x="177650" y="7295"/>
                  </a:lnTo>
                  <a:lnTo>
                    <a:pt x="140220" y="0"/>
                  </a:lnTo>
                  <a:lnTo>
                    <a:pt x="103106" y="7295"/>
                  </a:lnTo>
                  <a:lnTo>
                    <a:pt x="69656" y="27883"/>
                  </a:lnTo>
                  <a:lnTo>
                    <a:pt x="41244" y="59816"/>
                  </a:lnTo>
                  <a:lnTo>
                    <a:pt x="19248" y="101148"/>
                  </a:lnTo>
                  <a:lnTo>
                    <a:pt x="5041" y="149930"/>
                  </a:lnTo>
                  <a:lnTo>
                    <a:pt x="0" y="204216"/>
                  </a:lnTo>
                  <a:lnTo>
                    <a:pt x="5041" y="258444"/>
                  </a:lnTo>
                  <a:lnTo>
                    <a:pt x="19248" y="307085"/>
                  </a:lnTo>
                  <a:lnTo>
                    <a:pt x="41244" y="348233"/>
                  </a:lnTo>
                  <a:lnTo>
                    <a:pt x="69656" y="379983"/>
                  </a:lnTo>
                  <a:lnTo>
                    <a:pt x="103106" y="400430"/>
                  </a:lnTo>
                  <a:lnTo>
                    <a:pt x="140220" y="407670"/>
                  </a:lnTo>
                  <a:lnTo>
                    <a:pt x="177650" y="400430"/>
                  </a:lnTo>
                  <a:lnTo>
                    <a:pt x="211312" y="379983"/>
                  </a:lnTo>
                  <a:lnTo>
                    <a:pt x="239852" y="348233"/>
                  </a:lnTo>
                  <a:lnTo>
                    <a:pt x="261915" y="307085"/>
                  </a:lnTo>
                  <a:lnTo>
                    <a:pt x="276146" y="258444"/>
                  </a:lnTo>
                  <a:lnTo>
                    <a:pt x="281191" y="204216"/>
                  </a:lnTo>
                  <a:close/>
                </a:path>
              </a:pathLst>
            </a:custGeom>
            <a:solidFill>
              <a:srgbClr val="FFFFFF"/>
            </a:solidFill>
          </p:spPr>
          <p:txBody>
            <a:bodyPr wrap="square" lIns="0" tIns="0" rIns="0" bIns="0" rtlCol="0"/>
            <a:lstStyle/>
            <a:p>
              <a:endParaRPr/>
            </a:p>
          </p:txBody>
        </p:sp>
        <p:sp>
          <p:nvSpPr>
            <p:cNvPr id="5" name="object 5"/>
            <p:cNvSpPr/>
            <p:nvPr/>
          </p:nvSpPr>
          <p:spPr>
            <a:xfrm>
              <a:off x="6999351" y="2342895"/>
              <a:ext cx="281305" cy="407670"/>
            </a:xfrm>
            <a:custGeom>
              <a:avLst/>
              <a:gdLst/>
              <a:ahLst/>
              <a:cxnLst/>
              <a:rect l="l" t="t" r="r" b="b"/>
              <a:pathLst>
                <a:path w="281304" h="407669">
                  <a:moveTo>
                    <a:pt x="140220" y="0"/>
                  </a:moveTo>
                  <a:lnTo>
                    <a:pt x="177650" y="7295"/>
                  </a:lnTo>
                  <a:lnTo>
                    <a:pt x="211312" y="27883"/>
                  </a:lnTo>
                  <a:lnTo>
                    <a:pt x="239852" y="59816"/>
                  </a:lnTo>
                  <a:lnTo>
                    <a:pt x="261915" y="101148"/>
                  </a:lnTo>
                  <a:lnTo>
                    <a:pt x="276146" y="149930"/>
                  </a:lnTo>
                  <a:lnTo>
                    <a:pt x="281191" y="204216"/>
                  </a:lnTo>
                  <a:lnTo>
                    <a:pt x="276146" y="258444"/>
                  </a:lnTo>
                  <a:lnTo>
                    <a:pt x="261915" y="307085"/>
                  </a:lnTo>
                  <a:lnTo>
                    <a:pt x="239852" y="348233"/>
                  </a:lnTo>
                  <a:lnTo>
                    <a:pt x="211312" y="379983"/>
                  </a:lnTo>
                  <a:lnTo>
                    <a:pt x="177650" y="400430"/>
                  </a:lnTo>
                  <a:lnTo>
                    <a:pt x="140220" y="407670"/>
                  </a:lnTo>
                  <a:lnTo>
                    <a:pt x="103106" y="400430"/>
                  </a:lnTo>
                  <a:lnTo>
                    <a:pt x="69656" y="379983"/>
                  </a:lnTo>
                  <a:lnTo>
                    <a:pt x="41244" y="348233"/>
                  </a:lnTo>
                  <a:lnTo>
                    <a:pt x="19248" y="307085"/>
                  </a:lnTo>
                  <a:lnTo>
                    <a:pt x="5041" y="258444"/>
                  </a:lnTo>
                  <a:lnTo>
                    <a:pt x="0" y="204216"/>
                  </a:lnTo>
                  <a:lnTo>
                    <a:pt x="5041" y="149930"/>
                  </a:lnTo>
                  <a:lnTo>
                    <a:pt x="19248" y="101148"/>
                  </a:lnTo>
                  <a:lnTo>
                    <a:pt x="41244" y="59816"/>
                  </a:lnTo>
                  <a:lnTo>
                    <a:pt x="69656" y="27883"/>
                  </a:lnTo>
                  <a:lnTo>
                    <a:pt x="103106" y="7295"/>
                  </a:lnTo>
                  <a:lnTo>
                    <a:pt x="140220" y="0"/>
                  </a:lnTo>
                  <a:close/>
                </a:path>
              </a:pathLst>
            </a:custGeom>
            <a:ln w="19050">
              <a:solidFill>
                <a:srgbClr val="010101"/>
              </a:solidFill>
            </a:ln>
          </p:spPr>
          <p:txBody>
            <a:bodyPr wrap="square" lIns="0" tIns="0" rIns="0" bIns="0" rtlCol="0"/>
            <a:lstStyle/>
            <a:p>
              <a:endParaRPr/>
            </a:p>
          </p:txBody>
        </p:sp>
        <p:sp>
          <p:nvSpPr>
            <p:cNvPr id="6" name="object 6"/>
            <p:cNvSpPr/>
            <p:nvPr/>
          </p:nvSpPr>
          <p:spPr>
            <a:xfrm>
              <a:off x="6868287" y="2697225"/>
              <a:ext cx="542290" cy="1193800"/>
            </a:xfrm>
            <a:custGeom>
              <a:avLst/>
              <a:gdLst/>
              <a:ahLst/>
              <a:cxnLst/>
              <a:rect l="l" t="t" r="r" b="b"/>
              <a:pathLst>
                <a:path w="542290" h="1193800">
                  <a:moveTo>
                    <a:pt x="541794" y="0"/>
                  </a:moveTo>
                  <a:lnTo>
                    <a:pt x="0" y="144780"/>
                  </a:lnTo>
                  <a:lnTo>
                    <a:pt x="281191" y="1193292"/>
                  </a:lnTo>
                  <a:lnTo>
                    <a:pt x="541794" y="0"/>
                  </a:lnTo>
                  <a:close/>
                </a:path>
              </a:pathLst>
            </a:custGeom>
            <a:solidFill>
              <a:srgbClr val="FFFFFF"/>
            </a:solidFill>
          </p:spPr>
          <p:txBody>
            <a:bodyPr wrap="square" lIns="0" tIns="0" rIns="0" bIns="0" rtlCol="0"/>
            <a:lstStyle/>
            <a:p>
              <a:endParaRPr/>
            </a:p>
          </p:txBody>
        </p:sp>
        <p:sp>
          <p:nvSpPr>
            <p:cNvPr id="7" name="object 7"/>
            <p:cNvSpPr/>
            <p:nvPr/>
          </p:nvSpPr>
          <p:spPr>
            <a:xfrm>
              <a:off x="6868287" y="2697225"/>
              <a:ext cx="542290" cy="1193800"/>
            </a:xfrm>
            <a:custGeom>
              <a:avLst/>
              <a:gdLst/>
              <a:ahLst/>
              <a:cxnLst/>
              <a:rect l="l" t="t" r="r" b="b"/>
              <a:pathLst>
                <a:path w="542290" h="1193800">
                  <a:moveTo>
                    <a:pt x="281191" y="1193292"/>
                  </a:moveTo>
                  <a:lnTo>
                    <a:pt x="541794" y="0"/>
                  </a:lnTo>
                  <a:lnTo>
                    <a:pt x="0" y="144780"/>
                  </a:lnTo>
                  <a:lnTo>
                    <a:pt x="281191" y="1193292"/>
                  </a:lnTo>
                  <a:close/>
                </a:path>
              </a:pathLst>
            </a:custGeom>
            <a:ln w="19050">
              <a:solidFill>
                <a:srgbClr val="010101"/>
              </a:solidFill>
            </a:ln>
          </p:spPr>
          <p:txBody>
            <a:bodyPr wrap="square" lIns="0" tIns="0" rIns="0" bIns="0" rtlCol="0"/>
            <a:lstStyle/>
            <a:p>
              <a:endParaRPr/>
            </a:p>
          </p:txBody>
        </p:sp>
        <p:sp>
          <p:nvSpPr>
            <p:cNvPr id="8" name="object 8"/>
            <p:cNvSpPr/>
            <p:nvPr/>
          </p:nvSpPr>
          <p:spPr>
            <a:xfrm>
              <a:off x="6008751" y="1825497"/>
              <a:ext cx="1936114" cy="3420745"/>
            </a:xfrm>
            <a:custGeom>
              <a:avLst/>
              <a:gdLst/>
              <a:ahLst/>
              <a:cxnLst/>
              <a:rect l="l" t="t" r="r" b="b"/>
              <a:pathLst>
                <a:path w="1936115" h="3420745">
                  <a:moveTo>
                    <a:pt x="1131569" y="2010917"/>
                  </a:moveTo>
                  <a:lnTo>
                    <a:pt x="934974" y="2827020"/>
                  </a:lnTo>
                  <a:lnTo>
                    <a:pt x="306324" y="3201923"/>
                  </a:lnTo>
                  <a:lnTo>
                    <a:pt x="225565" y="3420617"/>
                  </a:lnTo>
                </a:path>
                <a:path w="1936115" h="3420745">
                  <a:moveTo>
                    <a:pt x="1110995" y="2029967"/>
                  </a:moveTo>
                  <a:lnTo>
                    <a:pt x="765048" y="2777490"/>
                  </a:lnTo>
                  <a:lnTo>
                    <a:pt x="128790" y="2983992"/>
                  </a:lnTo>
                  <a:lnTo>
                    <a:pt x="0" y="3233928"/>
                  </a:lnTo>
                </a:path>
                <a:path w="1936115" h="3420745">
                  <a:moveTo>
                    <a:pt x="1386091" y="906018"/>
                  </a:moveTo>
                  <a:lnTo>
                    <a:pt x="1935492" y="567690"/>
                  </a:lnTo>
                  <a:lnTo>
                    <a:pt x="1562862" y="0"/>
                  </a:lnTo>
                </a:path>
                <a:path w="1936115" h="3420745">
                  <a:moveTo>
                    <a:pt x="838200" y="1015746"/>
                  </a:moveTo>
                  <a:lnTo>
                    <a:pt x="272795" y="827532"/>
                  </a:lnTo>
                  <a:lnTo>
                    <a:pt x="1079766" y="593598"/>
                  </a:lnTo>
                </a:path>
              </a:pathLst>
            </a:custGeom>
            <a:ln w="19050">
              <a:solidFill>
                <a:srgbClr val="010101"/>
              </a:solidFill>
            </a:ln>
          </p:spPr>
          <p:txBody>
            <a:bodyPr wrap="square" lIns="0" tIns="0" rIns="0" bIns="0" rtlCol="0"/>
            <a:lstStyle/>
            <a:p>
              <a:endParaRPr/>
            </a:p>
          </p:txBody>
        </p:sp>
      </p:grpSp>
      <p:sp>
        <p:nvSpPr>
          <p:cNvPr id="9" name="object 9"/>
          <p:cNvSpPr txBox="1"/>
          <p:nvPr/>
        </p:nvSpPr>
        <p:spPr>
          <a:xfrm>
            <a:off x="6095284" y="5406708"/>
            <a:ext cx="925862" cy="301394"/>
          </a:xfrm>
          <a:prstGeom prst="rect">
            <a:avLst/>
          </a:prstGeom>
        </p:spPr>
        <p:txBody>
          <a:bodyPr vert="horz" wrap="square" lIns="0" tIns="12750" rIns="0" bIns="0" rtlCol="0">
            <a:spAutoFit/>
          </a:bodyPr>
          <a:lstStyle/>
          <a:p>
            <a:pPr marL="12750">
              <a:spcBef>
                <a:spcPts val="100"/>
              </a:spcBef>
            </a:pPr>
            <a:r>
              <a:rPr b="1" spc="-35" dirty="0">
                <a:latin typeface="Comic Sans MS"/>
                <a:cs typeface="Comic Sans MS"/>
              </a:rPr>
              <a:t>Σχήµα</a:t>
            </a:r>
            <a:r>
              <a:rPr b="1" spc="-105" dirty="0">
                <a:latin typeface="Comic Sans MS"/>
                <a:cs typeface="Comic Sans MS"/>
              </a:rPr>
              <a:t> </a:t>
            </a:r>
            <a:r>
              <a:rPr b="1" dirty="0">
                <a:latin typeface="Comic Sans MS"/>
                <a:cs typeface="Comic Sans MS"/>
              </a:rPr>
              <a:t>β</a:t>
            </a:r>
            <a:endParaRPr>
              <a:latin typeface="Comic Sans MS"/>
              <a:cs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5595" y="1238272"/>
            <a:ext cx="4648412" cy="3937576"/>
          </a:xfrm>
          <a:prstGeom prst="rect">
            <a:avLst/>
          </a:prstGeom>
        </p:spPr>
        <p:txBody>
          <a:bodyPr vert="horz" wrap="square" lIns="0" tIns="55459" rIns="0" bIns="0" rtlCol="0">
            <a:spAutoFit/>
          </a:bodyPr>
          <a:lstStyle/>
          <a:p>
            <a:pPr marL="356987" marR="5100" indent="-344237">
              <a:lnSpc>
                <a:spcPct val="90000"/>
              </a:lnSpc>
              <a:spcBef>
                <a:spcPts val="436"/>
              </a:spcBef>
              <a:buClr>
                <a:srgbClr val="FFCC00"/>
              </a:buClr>
              <a:buSzPct val="139285"/>
              <a:buChar char="•"/>
              <a:tabLst>
                <a:tab pos="356987" algn="l"/>
              </a:tabLst>
            </a:pPr>
            <a:r>
              <a:rPr sz="2800" dirty="0">
                <a:cs typeface="Comic Sans MS"/>
              </a:rPr>
              <a:t>Ο </a:t>
            </a:r>
            <a:r>
              <a:rPr sz="2800" spc="-5" dirty="0">
                <a:cs typeface="Comic Sans MS"/>
              </a:rPr>
              <a:t>αγκώνας </a:t>
            </a:r>
            <a:r>
              <a:rPr sz="2800" dirty="0">
                <a:cs typeface="Comic Sans MS"/>
              </a:rPr>
              <a:t>του </a:t>
            </a:r>
            <a:r>
              <a:rPr sz="2800" spc="-5" dirty="0">
                <a:cs typeface="Comic Sans MS"/>
              </a:rPr>
              <a:t>χεριού που  </a:t>
            </a:r>
            <a:r>
              <a:rPr sz="2800" dirty="0">
                <a:cs typeface="Comic Sans MS"/>
              </a:rPr>
              <a:t>δεν </a:t>
            </a:r>
            <a:r>
              <a:rPr sz="2800" spc="-5" dirty="0">
                <a:cs typeface="Comic Sans MS"/>
              </a:rPr>
              <a:t>χτυπάει αρχίζει την  προς τα εµπρός κίνησή </a:t>
            </a:r>
            <a:r>
              <a:rPr sz="2800" dirty="0">
                <a:cs typeface="Comic Sans MS"/>
              </a:rPr>
              <a:t>του  και ο </a:t>
            </a:r>
            <a:r>
              <a:rPr sz="2800" spc="-10" dirty="0">
                <a:cs typeface="Comic Sans MS"/>
              </a:rPr>
              <a:t>αγκώνας </a:t>
            </a:r>
            <a:r>
              <a:rPr sz="2800">
                <a:cs typeface="Comic Sans MS"/>
              </a:rPr>
              <a:t>του </a:t>
            </a:r>
            <a:r>
              <a:rPr sz="2800" spc="-5" smtClean="0">
                <a:cs typeface="Comic Sans MS"/>
              </a:rPr>
              <a:t>εκτελεστικού </a:t>
            </a:r>
            <a:r>
              <a:rPr sz="2800" spc="-5" dirty="0">
                <a:cs typeface="Comic Sans MS"/>
              </a:rPr>
              <a:t>χεριού  συνεχίζει την προς τα  πάνω </a:t>
            </a:r>
            <a:r>
              <a:rPr sz="2800" spc="-10" dirty="0">
                <a:cs typeface="Comic Sans MS"/>
              </a:rPr>
              <a:t>και </a:t>
            </a:r>
            <a:r>
              <a:rPr sz="2800" spc="-5" dirty="0">
                <a:cs typeface="Comic Sans MS"/>
              </a:rPr>
              <a:t>εµπρός </a:t>
            </a:r>
            <a:r>
              <a:rPr sz="2800" dirty="0">
                <a:cs typeface="Comic Sans MS"/>
              </a:rPr>
              <a:t>κίνηση  </a:t>
            </a:r>
            <a:r>
              <a:rPr sz="2800" spc="-5" dirty="0">
                <a:cs typeface="Comic Sans MS"/>
              </a:rPr>
              <a:t>για να συναντήσει</a:t>
            </a:r>
            <a:r>
              <a:rPr sz="2800" spc="5" dirty="0">
                <a:cs typeface="Comic Sans MS"/>
              </a:rPr>
              <a:t> </a:t>
            </a:r>
            <a:r>
              <a:rPr sz="2800" spc="-5" dirty="0">
                <a:cs typeface="Comic Sans MS"/>
              </a:rPr>
              <a:t>την</a:t>
            </a:r>
            <a:endParaRPr sz="2800">
              <a:cs typeface="Comic Sans MS"/>
            </a:endParaRPr>
          </a:p>
          <a:p>
            <a:pPr marL="356987" marR="60560">
              <a:lnSpc>
                <a:spcPts val="3032"/>
              </a:lnSpc>
              <a:spcBef>
                <a:spcPts val="55"/>
              </a:spcBef>
            </a:pPr>
            <a:r>
              <a:rPr sz="2800" spc="-5" dirty="0">
                <a:cs typeface="Comic Sans MS"/>
              </a:rPr>
              <a:t>µπάλα µε χαλαρό </a:t>
            </a:r>
            <a:r>
              <a:rPr sz="2800" dirty="0">
                <a:cs typeface="Comic Sans MS"/>
              </a:rPr>
              <a:t>τον</a:t>
            </a:r>
            <a:r>
              <a:rPr sz="2800" spc="-65" dirty="0">
                <a:cs typeface="Comic Sans MS"/>
              </a:rPr>
              <a:t> </a:t>
            </a:r>
            <a:r>
              <a:rPr sz="2800" spc="-5" dirty="0">
                <a:cs typeface="Comic Sans MS"/>
              </a:rPr>
              <a:t>πήχη  </a:t>
            </a:r>
            <a:r>
              <a:rPr sz="2800" spc="-10" dirty="0">
                <a:cs typeface="Comic Sans MS"/>
              </a:rPr>
              <a:t>αλλά </a:t>
            </a:r>
            <a:r>
              <a:rPr sz="2800" spc="-5" dirty="0">
                <a:cs typeface="Comic Sans MS"/>
              </a:rPr>
              <a:t>µε αστραπιαία  ταχύτητα </a:t>
            </a:r>
            <a:r>
              <a:rPr sz="2800" spc="-10" dirty="0">
                <a:cs typeface="Comic Sans MS"/>
              </a:rPr>
              <a:t>(Σχήµα </a:t>
            </a:r>
            <a:r>
              <a:rPr sz="2800" spc="-5" dirty="0">
                <a:cs typeface="Comic Sans MS"/>
              </a:rPr>
              <a:t>γ).</a:t>
            </a:r>
            <a:endParaRPr sz="2800">
              <a:cs typeface="Comic Sans MS"/>
            </a:endParaRPr>
          </a:p>
        </p:txBody>
      </p:sp>
      <p:grpSp>
        <p:nvGrpSpPr>
          <p:cNvPr id="3" name="object 3"/>
          <p:cNvGrpSpPr/>
          <p:nvPr/>
        </p:nvGrpSpPr>
        <p:grpSpPr>
          <a:xfrm>
            <a:off x="5861585" y="1500174"/>
            <a:ext cx="2782381" cy="3893635"/>
            <a:chOff x="5845302" y="1980564"/>
            <a:chExt cx="2412365" cy="3383279"/>
          </a:xfrm>
        </p:grpSpPr>
        <p:sp>
          <p:nvSpPr>
            <p:cNvPr id="4" name="object 4"/>
            <p:cNvSpPr/>
            <p:nvPr/>
          </p:nvSpPr>
          <p:spPr>
            <a:xfrm>
              <a:off x="6702170" y="2108199"/>
              <a:ext cx="281305" cy="407670"/>
            </a:xfrm>
            <a:custGeom>
              <a:avLst/>
              <a:gdLst/>
              <a:ahLst/>
              <a:cxnLst/>
              <a:rect l="l" t="t" r="r" b="b"/>
              <a:pathLst>
                <a:path w="281304" h="407669">
                  <a:moveTo>
                    <a:pt x="281178" y="203453"/>
                  </a:moveTo>
                  <a:lnTo>
                    <a:pt x="276190" y="149224"/>
                  </a:lnTo>
                  <a:lnTo>
                    <a:pt x="262103" y="100583"/>
                  </a:lnTo>
                  <a:lnTo>
                    <a:pt x="240227" y="59435"/>
                  </a:lnTo>
                  <a:lnTo>
                    <a:pt x="211874" y="27685"/>
                  </a:lnTo>
                  <a:lnTo>
                    <a:pt x="178355" y="7238"/>
                  </a:lnTo>
                  <a:lnTo>
                    <a:pt x="140983" y="0"/>
                  </a:lnTo>
                  <a:lnTo>
                    <a:pt x="103552" y="7238"/>
                  </a:lnTo>
                  <a:lnTo>
                    <a:pt x="69888" y="27685"/>
                  </a:lnTo>
                  <a:lnTo>
                    <a:pt x="41345" y="59435"/>
                  </a:lnTo>
                  <a:lnTo>
                    <a:pt x="19279" y="100583"/>
                  </a:lnTo>
                  <a:lnTo>
                    <a:pt x="5045" y="149224"/>
                  </a:lnTo>
                  <a:lnTo>
                    <a:pt x="0" y="203453"/>
                  </a:lnTo>
                  <a:lnTo>
                    <a:pt x="5045" y="257739"/>
                  </a:lnTo>
                  <a:lnTo>
                    <a:pt x="19279" y="306521"/>
                  </a:lnTo>
                  <a:lnTo>
                    <a:pt x="41345" y="347853"/>
                  </a:lnTo>
                  <a:lnTo>
                    <a:pt x="69888" y="379786"/>
                  </a:lnTo>
                  <a:lnTo>
                    <a:pt x="103552" y="400374"/>
                  </a:lnTo>
                  <a:lnTo>
                    <a:pt x="140983" y="407670"/>
                  </a:lnTo>
                  <a:lnTo>
                    <a:pt x="178355" y="400374"/>
                  </a:lnTo>
                  <a:lnTo>
                    <a:pt x="211874" y="379786"/>
                  </a:lnTo>
                  <a:lnTo>
                    <a:pt x="240227" y="347853"/>
                  </a:lnTo>
                  <a:lnTo>
                    <a:pt x="262103" y="306521"/>
                  </a:lnTo>
                  <a:lnTo>
                    <a:pt x="276190" y="257739"/>
                  </a:lnTo>
                  <a:lnTo>
                    <a:pt x="281178" y="203453"/>
                  </a:lnTo>
                  <a:close/>
                </a:path>
              </a:pathLst>
            </a:custGeom>
            <a:solidFill>
              <a:srgbClr val="FFFFFF"/>
            </a:solidFill>
          </p:spPr>
          <p:txBody>
            <a:bodyPr wrap="square" lIns="0" tIns="0" rIns="0" bIns="0" rtlCol="0"/>
            <a:lstStyle/>
            <a:p>
              <a:endParaRPr/>
            </a:p>
          </p:txBody>
        </p:sp>
        <p:sp>
          <p:nvSpPr>
            <p:cNvPr id="5" name="object 5"/>
            <p:cNvSpPr/>
            <p:nvPr/>
          </p:nvSpPr>
          <p:spPr>
            <a:xfrm>
              <a:off x="6702170" y="2108199"/>
              <a:ext cx="281305" cy="407670"/>
            </a:xfrm>
            <a:custGeom>
              <a:avLst/>
              <a:gdLst/>
              <a:ahLst/>
              <a:cxnLst/>
              <a:rect l="l" t="t" r="r" b="b"/>
              <a:pathLst>
                <a:path w="281304" h="407669">
                  <a:moveTo>
                    <a:pt x="140983" y="0"/>
                  </a:moveTo>
                  <a:lnTo>
                    <a:pt x="211874" y="27685"/>
                  </a:lnTo>
                  <a:lnTo>
                    <a:pt x="240227" y="59435"/>
                  </a:lnTo>
                  <a:lnTo>
                    <a:pt x="262103" y="100583"/>
                  </a:lnTo>
                  <a:lnTo>
                    <a:pt x="276190" y="149224"/>
                  </a:lnTo>
                  <a:lnTo>
                    <a:pt x="281178" y="203453"/>
                  </a:lnTo>
                  <a:lnTo>
                    <a:pt x="276190" y="257739"/>
                  </a:lnTo>
                  <a:lnTo>
                    <a:pt x="262103" y="306521"/>
                  </a:lnTo>
                  <a:lnTo>
                    <a:pt x="240227" y="347853"/>
                  </a:lnTo>
                  <a:lnTo>
                    <a:pt x="211874" y="379786"/>
                  </a:lnTo>
                  <a:lnTo>
                    <a:pt x="178355" y="400374"/>
                  </a:lnTo>
                  <a:lnTo>
                    <a:pt x="140983" y="407670"/>
                  </a:lnTo>
                  <a:lnTo>
                    <a:pt x="103552" y="400374"/>
                  </a:lnTo>
                  <a:lnTo>
                    <a:pt x="69888" y="379786"/>
                  </a:lnTo>
                  <a:lnTo>
                    <a:pt x="41345" y="347853"/>
                  </a:lnTo>
                  <a:lnTo>
                    <a:pt x="19279" y="306521"/>
                  </a:lnTo>
                  <a:lnTo>
                    <a:pt x="5045" y="257739"/>
                  </a:lnTo>
                  <a:lnTo>
                    <a:pt x="0" y="203453"/>
                  </a:lnTo>
                  <a:lnTo>
                    <a:pt x="5045" y="149224"/>
                  </a:lnTo>
                  <a:lnTo>
                    <a:pt x="19279" y="100583"/>
                  </a:lnTo>
                  <a:lnTo>
                    <a:pt x="41345" y="59435"/>
                  </a:lnTo>
                  <a:lnTo>
                    <a:pt x="69888" y="27685"/>
                  </a:lnTo>
                  <a:lnTo>
                    <a:pt x="103552" y="7238"/>
                  </a:lnTo>
                  <a:lnTo>
                    <a:pt x="140983" y="0"/>
                  </a:lnTo>
                  <a:close/>
                </a:path>
              </a:pathLst>
            </a:custGeom>
            <a:ln w="19049">
              <a:solidFill>
                <a:srgbClr val="010101"/>
              </a:solidFill>
            </a:ln>
          </p:spPr>
          <p:txBody>
            <a:bodyPr wrap="square" lIns="0" tIns="0" rIns="0" bIns="0" rtlCol="0"/>
            <a:lstStyle/>
            <a:p>
              <a:endParaRPr/>
            </a:p>
          </p:txBody>
        </p:sp>
        <p:sp>
          <p:nvSpPr>
            <p:cNvPr id="6" name="object 6"/>
            <p:cNvSpPr/>
            <p:nvPr/>
          </p:nvSpPr>
          <p:spPr>
            <a:xfrm>
              <a:off x="6688467" y="2448051"/>
              <a:ext cx="521334" cy="1223010"/>
            </a:xfrm>
            <a:custGeom>
              <a:avLst/>
              <a:gdLst/>
              <a:ahLst/>
              <a:cxnLst/>
              <a:rect l="l" t="t" r="r" b="b"/>
              <a:pathLst>
                <a:path w="521334" h="1223010">
                  <a:moveTo>
                    <a:pt x="521195" y="268986"/>
                  </a:moveTo>
                  <a:lnTo>
                    <a:pt x="29705" y="0"/>
                  </a:lnTo>
                  <a:lnTo>
                    <a:pt x="0" y="1223010"/>
                  </a:lnTo>
                  <a:lnTo>
                    <a:pt x="521195" y="268986"/>
                  </a:lnTo>
                  <a:close/>
                </a:path>
              </a:pathLst>
            </a:custGeom>
            <a:solidFill>
              <a:srgbClr val="FFFFFF"/>
            </a:solidFill>
          </p:spPr>
          <p:txBody>
            <a:bodyPr wrap="square" lIns="0" tIns="0" rIns="0" bIns="0" rtlCol="0"/>
            <a:lstStyle/>
            <a:p>
              <a:endParaRPr/>
            </a:p>
          </p:txBody>
        </p:sp>
        <p:sp>
          <p:nvSpPr>
            <p:cNvPr id="7" name="object 7"/>
            <p:cNvSpPr/>
            <p:nvPr/>
          </p:nvSpPr>
          <p:spPr>
            <a:xfrm>
              <a:off x="6688467" y="2448051"/>
              <a:ext cx="521334" cy="1223010"/>
            </a:xfrm>
            <a:custGeom>
              <a:avLst/>
              <a:gdLst/>
              <a:ahLst/>
              <a:cxnLst/>
              <a:rect l="l" t="t" r="r" b="b"/>
              <a:pathLst>
                <a:path w="521334" h="1223010">
                  <a:moveTo>
                    <a:pt x="0" y="1223010"/>
                  </a:moveTo>
                  <a:lnTo>
                    <a:pt x="29705" y="0"/>
                  </a:lnTo>
                  <a:lnTo>
                    <a:pt x="521195" y="268986"/>
                  </a:lnTo>
                  <a:lnTo>
                    <a:pt x="0" y="1223010"/>
                  </a:lnTo>
                  <a:close/>
                </a:path>
              </a:pathLst>
            </a:custGeom>
            <a:ln w="19050">
              <a:solidFill>
                <a:srgbClr val="010101"/>
              </a:solidFill>
            </a:ln>
          </p:spPr>
          <p:txBody>
            <a:bodyPr wrap="square" lIns="0" tIns="0" rIns="0" bIns="0" rtlCol="0"/>
            <a:lstStyle/>
            <a:p>
              <a:endParaRPr/>
            </a:p>
          </p:txBody>
        </p:sp>
        <p:sp>
          <p:nvSpPr>
            <p:cNvPr id="8" name="object 8"/>
            <p:cNvSpPr/>
            <p:nvPr/>
          </p:nvSpPr>
          <p:spPr>
            <a:xfrm>
              <a:off x="5854827" y="1990089"/>
              <a:ext cx="2393315" cy="3364229"/>
            </a:xfrm>
            <a:custGeom>
              <a:avLst/>
              <a:gdLst/>
              <a:ahLst/>
              <a:cxnLst/>
              <a:rect l="l" t="t" r="r" b="b"/>
              <a:pathLst>
                <a:path w="2393315" h="3364229">
                  <a:moveTo>
                    <a:pt x="864869" y="480060"/>
                  </a:moveTo>
                  <a:lnTo>
                    <a:pt x="631697" y="0"/>
                  </a:lnTo>
                  <a:lnTo>
                    <a:pt x="0" y="275844"/>
                  </a:lnTo>
                </a:path>
                <a:path w="2393315" h="3364229">
                  <a:moveTo>
                    <a:pt x="1346466" y="730757"/>
                  </a:moveTo>
                  <a:lnTo>
                    <a:pt x="1844815" y="683513"/>
                  </a:lnTo>
                  <a:lnTo>
                    <a:pt x="2392692" y="137160"/>
                  </a:lnTo>
                </a:path>
                <a:path w="2393315" h="3364229">
                  <a:moveTo>
                    <a:pt x="864869" y="1651254"/>
                  </a:moveTo>
                  <a:lnTo>
                    <a:pt x="912889" y="2465070"/>
                  </a:lnTo>
                  <a:lnTo>
                    <a:pt x="542543" y="3233166"/>
                  </a:lnTo>
                  <a:lnTo>
                    <a:pt x="691895" y="3364230"/>
                  </a:lnTo>
                </a:path>
                <a:path w="2393315" h="3364229">
                  <a:moveTo>
                    <a:pt x="847343" y="1668017"/>
                  </a:moveTo>
                  <a:lnTo>
                    <a:pt x="697242" y="2426970"/>
                  </a:lnTo>
                  <a:lnTo>
                    <a:pt x="155447" y="3115817"/>
                  </a:lnTo>
                  <a:lnTo>
                    <a:pt x="268985" y="3278886"/>
                  </a:lnTo>
                </a:path>
              </a:pathLst>
            </a:custGeom>
            <a:ln w="19050">
              <a:solidFill>
                <a:srgbClr val="010101"/>
              </a:solidFill>
            </a:ln>
          </p:spPr>
          <p:txBody>
            <a:bodyPr wrap="square" lIns="0" tIns="0" rIns="0" bIns="0" rtlCol="0"/>
            <a:lstStyle/>
            <a:p>
              <a:endParaRPr/>
            </a:p>
          </p:txBody>
        </p:sp>
      </p:grpSp>
      <p:sp>
        <p:nvSpPr>
          <p:cNvPr id="9" name="object 9"/>
          <p:cNvSpPr txBox="1"/>
          <p:nvPr/>
        </p:nvSpPr>
        <p:spPr>
          <a:xfrm>
            <a:off x="5879038" y="5586779"/>
            <a:ext cx="911216" cy="301394"/>
          </a:xfrm>
          <a:prstGeom prst="rect">
            <a:avLst/>
          </a:prstGeom>
        </p:spPr>
        <p:txBody>
          <a:bodyPr vert="horz" wrap="square" lIns="0" tIns="12750" rIns="0" bIns="0" rtlCol="0">
            <a:spAutoFit/>
          </a:bodyPr>
          <a:lstStyle/>
          <a:p>
            <a:pPr marL="12750">
              <a:spcBef>
                <a:spcPts val="100"/>
              </a:spcBef>
            </a:pPr>
            <a:r>
              <a:rPr b="1" spc="-35" dirty="0">
                <a:latin typeface="Comic Sans MS"/>
                <a:cs typeface="Comic Sans MS"/>
              </a:rPr>
              <a:t>Σχήµα</a:t>
            </a:r>
            <a:r>
              <a:rPr b="1" spc="-105" dirty="0">
                <a:latin typeface="Comic Sans MS"/>
                <a:cs typeface="Comic Sans MS"/>
              </a:rPr>
              <a:t> </a:t>
            </a:r>
            <a:r>
              <a:rPr b="1" dirty="0">
                <a:latin typeface="Comic Sans MS"/>
                <a:cs typeface="Comic Sans MS"/>
              </a:rPr>
              <a:t>γ</a:t>
            </a:r>
            <a:endParaRPr>
              <a:latin typeface="Comic Sans MS"/>
              <a:cs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93" y="1021420"/>
            <a:ext cx="4168925" cy="4318497"/>
          </a:xfrm>
          <a:prstGeom prst="rect">
            <a:avLst/>
          </a:prstGeom>
        </p:spPr>
        <p:txBody>
          <a:bodyPr vert="horz" wrap="square" lIns="0" tIns="61834" rIns="0" bIns="0" rtlCol="0">
            <a:spAutoFit/>
          </a:bodyPr>
          <a:lstStyle/>
          <a:p>
            <a:pPr marL="356987" marR="192518" indent="-344237">
              <a:lnSpc>
                <a:spcPts val="3032"/>
              </a:lnSpc>
              <a:spcBef>
                <a:spcPts val="486"/>
              </a:spcBef>
              <a:buClr>
                <a:srgbClr val="FFCC00"/>
              </a:buClr>
              <a:buSzPct val="139285"/>
              <a:buChar char="•"/>
              <a:tabLst>
                <a:tab pos="356987" algn="l"/>
              </a:tabLst>
            </a:pPr>
            <a:r>
              <a:rPr sz="2800" spc="-5" dirty="0">
                <a:cs typeface="Comic Sans MS"/>
              </a:rPr>
              <a:t>Τελικά το χέρι  εκτέλεσης χτυπάει</a:t>
            </a:r>
            <a:r>
              <a:rPr sz="2800" spc="-50" dirty="0">
                <a:cs typeface="Comic Sans MS"/>
              </a:rPr>
              <a:t> </a:t>
            </a:r>
            <a:r>
              <a:rPr sz="2800" spc="-5" dirty="0">
                <a:cs typeface="Comic Sans MS"/>
              </a:rPr>
              <a:t>την</a:t>
            </a:r>
            <a:endParaRPr sz="2800">
              <a:cs typeface="Comic Sans MS"/>
            </a:endParaRPr>
          </a:p>
          <a:p>
            <a:pPr marL="356349" marR="5100">
              <a:lnSpc>
                <a:spcPts val="3032"/>
              </a:lnSpc>
              <a:spcBef>
                <a:spcPts val="5"/>
              </a:spcBef>
            </a:pPr>
            <a:r>
              <a:rPr sz="2800" spc="-5" dirty="0">
                <a:cs typeface="Comic Sans MS"/>
              </a:rPr>
              <a:t>µπάλα κατευθείαν</a:t>
            </a:r>
            <a:r>
              <a:rPr sz="2800" spc="-70" dirty="0">
                <a:cs typeface="Comic Sans MS"/>
              </a:rPr>
              <a:t> </a:t>
            </a:r>
            <a:r>
              <a:rPr sz="2800" spc="-5" dirty="0">
                <a:cs typeface="Comic Sans MS"/>
              </a:rPr>
              <a:t>πάνω  από </a:t>
            </a:r>
            <a:r>
              <a:rPr sz="2800" dirty="0">
                <a:cs typeface="Comic Sans MS"/>
              </a:rPr>
              <a:t>τον </a:t>
            </a:r>
            <a:r>
              <a:rPr sz="2800" spc="-5" dirty="0">
                <a:cs typeface="Comic Sans MS"/>
              </a:rPr>
              <a:t>αγκώνα,</a:t>
            </a:r>
            <a:r>
              <a:rPr sz="2800" spc="-40" dirty="0">
                <a:cs typeface="Comic Sans MS"/>
              </a:rPr>
              <a:t> </a:t>
            </a:r>
            <a:r>
              <a:rPr sz="2800" spc="-10" dirty="0">
                <a:cs typeface="Comic Sans MS"/>
              </a:rPr>
              <a:t>µετά</a:t>
            </a:r>
            <a:endParaRPr sz="2800">
              <a:cs typeface="Comic Sans MS"/>
            </a:endParaRPr>
          </a:p>
          <a:p>
            <a:pPr marL="356349" marR="117933">
              <a:lnSpc>
                <a:spcPts val="3032"/>
              </a:lnSpc>
              <a:spcBef>
                <a:spcPts val="15"/>
              </a:spcBef>
            </a:pPr>
            <a:r>
              <a:rPr sz="2800" spc="-5" dirty="0">
                <a:cs typeface="Comic Sans MS"/>
              </a:rPr>
              <a:t>από τη δύναµη της  έκτασης </a:t>
            </a:r>
            <a:r>
              <a:rPr sz="2800" dirty="0">
                <a:cs typeface="Comic Sans MS"/>
              </a:rPr>
              <a:t>του </a:t>
            </a:r>
            <a:r>
              <a:rPr sz="2800" spc="-5" dirty="0">
                <a:cs typeface="Comic Sans MS"/>
              </a:rPr>
              <a:t>ισχίου την  περιστροφή </a:t>
            </a:r>
            <a:r>
              <a:rPr sz="2800" dirty="0">
                <a:cs typeface="Comic Sans MS"/>
              </a:rPr>
              <a:t>και  </a:t>
            </a:r>
            <a:r>
              <a:rPr sz="2800" spc="-5" dirty="0">
                <a:cs typeface="Comic Sans MS"/>
              </a:rPr>
              <a:t>ανύψωση </a:t>
            </a:r>
            <a:r>
              <a:rPr sz="2800" dirty="0">
                <a:cs typeface="Comic Sans MS"/>
              </a:rPr>
              <a:t>του </a:t>
            </a:r>
            <a:r>
              <a:rPr sz="2800" spc="-5" dirty="0">
                <a:cs typeface="Comic Sans MS"/>
              </a:rPr>
              <a:t>ώµου, το  τράβηγµα </a:t>
            </a:r>
            <a:r>
              <a:rPr sz="2800" dirty="0">
                <a:cs typeface="Comic Sans MS"/>
              </a:rPr>
              <a:t>του </a:t>
            </a:r>
            <a:r>
              <a:rPr sz="2800" spc="-10" dirty="0">
                <a:cs typeface="Comic Sans MS"/>
              </a:rPr>
              <a:t>αγκώνα  </a:t>
            </a:r>
            <a:r>
              <a:rPr sz="2800" dirty="0">
                <a:cs typeface="Comic Sans MS"/>
              </a:rPr>
              <a:t>και </a:t>
            </a:r>
            <a:r>
              <a:rPr sz="2800" spc="-5" dirty="0">
                <a:cs typeface="Comic Sans MS"/>
              </a:rPr>
              <a:t>το σκέπασµα µε</a:t>
            </a:r>
            <a:r>
              <a:rPr sz="2800" spc="-60" dirty="0">
                <a:cs typeface="Comic Sans MS"/>
              </a:rPr>
              <a:t> </a:t>
            </a:r>
            <a:r>
              <a:rPr sz="2800" spc="-5" dirty="0">
                <a:cs typeface="Comic Sans MS"/>
              </a:rPr>
              <a:t>τον</a:t>
            </a:r>
            <a:endParaRPr sz="2800">
              <a:cs typeface="Comic Sans MS"/>
            </a:endParaRPr>
          </a:p>
          <a:p>
            <a:pPr marL="356349">
              <a:lnSpc>
                <a:spcPts val="3017"/>
              </a:lnSpc>
            </a:pPr>
            <a:r>
              <a:rPr sz="2800" spc="-5" dirty="0">
                <a:cs typeface="Comic Sans MS"/>
              </a:rPr>
              <a:t>καρπό (Σχήµα</a:t>
            </a:r>
            <a:r>
              <a:rPr sz="2800" spc="-10" dirty="0">
                <a:cs typeface="Comic Sans MS"/>
              </a:rPr>
              <a:t> </a:t>
            </a:r>
            <a:r>
              <a:rPr sz="2800" spc="-5" dirty="0">
                <a:cs typeface="Comic Sans MS"/>
              </a:rPr>
              <a:t>δ).</a:t>
            </a:r>
            <a:endParaRPr sz="2800">
              <a:cs typeface="Comic Sans MS"/>
            </a:endParaRPr>
          </a:p>
        </p:txBody>
      </p:sp>
      <p:grpSp>
        <p:nvGrpSpPr>
          <p:cNvPr id="3" name="object 3"/>
          <p:cNvGrpSpPr/>
          <p:nvPr/>
        </p:nvGrpSpPr>
        <p:grpSpPr>
          <a:xfrm>
            <a:off x="5985371" y="1102772"/>
            <a:ext cx="2135086" cy="4074572"/>
            <a:chOff x="5968745" y="1096645"/>
            <a:chExt cx="2129155" cy="4051935"/>
          </a:xfrm>
        </p:grpSpPr>
        <p:sp>
          <p:nvSpPr>
            <p:cNvPr id="4" name="object 4"/>
            <p:cNvSpPr/>
            <p:nvPr/>
          </p:nvSpPr>
          <p:spPr>
            <a:xfrm>
              <a:off x="6308991" y="3463797"/>
              <a:ext cx="421005" cy="1675130"/>
            </a:xfrm>
            <a:custGeom>
              <a:avLst/>
              <a:gdLst/>
              <a:ahLst/>
              <a:cxnLst/>
              <a:rect l="l" t="t" r="r" b="b"/>
              <a:pathLst>
                <a:path w="421004" h="1675129">
                  <a:moveTo>
                    <a:pt x="0" y="0"/>
                  </a:moveTo>
                  <a:lnTo>
                    <a:pt x="234683" y="790194"/>
                  </a:lnTo>
                  <a:lnTo>
                    <a:pt x="201155" y="1604772"/>
                  </a:lnTo>
                  <a:lnTo>
                    <a:pt x="420624" y="1674876"/>
                  </a:lnTo>
                </a:path>
              </a:pathLst>
            </a:custGeom>
            <a:ln w="19050">
              <a:solidFill>
                <a:srgbClr val="010101"/>
              </a:solidFill>
            </a:ln>
          </p:spPr>
          <p:txBody>
            <a:bodyPr wrap="square" lIns="0" tIns="0" rIns="0" bIns="0" rtlCol="0"/>
            <a:lstStyle/>
            <a:p>
              <a:endParaRPr/>
            </a:p>
          </p:txBody>
        </p:sp>
        <p:sp>
          <p:nvSpPr>
            <p:cNvPr id="5" name="object 5"/>
            <p:cNvSpPr/>
            <p:nvPr/>
          </p:nvSpPr>
          <p:spPr>
            <a:xfrm>
              <a:off x="6454520" y="1990090"/>
              <a:ext cx="328295" cy="411480"/>
            </a:xfrm>
            <a:custGeom>
              <a:avLst/>
              <a:gdLst/>
              <a:ahLst/>
              <a:cxnLst/>
              <a:rect l="l" t="t" r="r" b="b"/>
              <a:pathLst>
                <a:path w="328295" h="411480">
                  <a:moveTo>
                    <a:pt x="327673" y="205740"/>
                  </a:moveTo>
                  <a:lnTo>
                    <a:pt x="321834" y="151077"/>
                  </a:lnTo>
                  <a:lnTo>
                    <a:pt x="305348" y="101938"/>
                  </a:lnTo>
                  <a:lnTo>
                    <a:pt x="279760" y="60293"/>
                  </a:lnTo>
                  <a:lnTo>
                    <a:pt x="246615" y="28109"/>
                  </a:lnTo>
                  <a:lnTo>
                    <a:pt x="207456" y="7355"/>
                  </a:lnTo>
                  <a:lnTo>
                    <a:pt x="163830" y="0"/>
                  </a:lnTo>
                  <a:lnTo>
                    <a:pt x="120478" y="7355"/>
                  </a:lnTo>
                  <a:lnTo>
                    <a:pt x="81398" y="28109"/>
                  </a:lnTo>
                  <a:lnTo>
                    <a:pt x="48201" y="60293"/>
                  </a:lnTo>
                  <a:lnTo>
                    <a:pt x="22496" y="101938"/>
                  </a:lnTo>
                  <a:lnTo>
                    <a:pt x="5892" y="151077"/>
                  </a:lnTo>
                  <a:lnTo>
                    <a:pt x="0" y="205740"/>
                  </a:lnTo>
                  <a:lnTo>
                    <a:pt x="5892" y="260402"/>
                  </a:lnTo>
                  <a:lnTo>
                    <a:pt x="22496" y="309541"/>
                  </a:lnTo>
                  <a:lnTo>
                    <a:pt x="48201" y="351186"/>
                  </a:lnTo>
                  <a:lnTo>
                    <a:pt x="81398" y="383370"/>
                  </a:lnTo>
                  <a:lnTo>
                    <a:pt x="120478" y="404124"/>
                  </a:lnTo>
                  <a:lnTo>
                    <a:pt x="163830" y="411480"/>
                  </a:lnTo>
                  <a:lnTo>
                    <a:pt x="207456" y="404124"/>
                  </a:lnTo>
                  <a:lnTo>
                    <a:pt x="246615" y="383370"/>
                  </a:lnTo>
                  <a:lnTo>
                    <a:pt x="279760" y="351186"/>
                  </a:lnTo>
                  <a:lnTo>
                    <a:pt x="305348" y="309541"/>
                  </a:lnTo>
                  <a:lnTo>
                    <a:pt x="321834" y="260402"/>
                  </a:lnTo>
                  <a:lnTo>
                    <a:pt x="327673" y="205740"/>
                  </a:lnTo>
                  <a:close/>
                </a:path>
              </a:pathLst>
            </a:custGeom>
            <a:solidFill>
              <a:srgbClr val="FFFFFF"/>
            </a:solidFill>
          </p:spPr>
          <p:txBody>
            <a:bodyPr wrap="square" lIns="0" tIns="0" rIns="0" bIns="0" rtlCol="0"/>
            <a:lstStyle/>
            <a:p>
              <a:endParaRPr/>
            </a:p>
          </p:txBody>
        </p:sp>
        <p:sp>
          <p:nvSpPr>
            <p:cNvPr id="6" name="object 6"/>
            <p:cNvSpPr/>
            <p:nvPr/>
          </p:nvSpPr>
          <p:spPr>
            <a:xfrm>
              <a:off x="6454520" y="1990090"/>
              <a:ext cx="328295" cy="411480"/>
            </a:xfrm>
            <a:custGeom>
              <a:avLst/>
              <a:gdLst/>
              <a:ahLst/>
              <a:cxnLst/>
              <a:rect l="l" t="t" r="r" b="b"/>
              <a:pathLst>
                <a:path w="328295" h="411480">
                  <a:moveTo>
                    <a:pt x="163830" y="0"/>
                  </a:moveTo>
                  <a:lnTo>
                    <a:pt x="207456" y="7355"/>
                  </a:lnTo>
                  <a:lnTo>
                    <a:pt x="246615" y="28109"/>
                  </a:lnTo>
                  <a:lnTo>
                    <a:pt x="279760" y="60293"/>
                  </a:lnTo>
                  <a:lnTo>
                    <a:pt x="305348" y="101938"/>
                  </a:lnTo>
                  <a:lnTo>
                    <a:pt x="321834" y="151077"/>
                  </a:lnTo>
                  <a:lnTo>
                    <a:pt x="327673" y="205740"/>
                  </a:lnTo>
                  <a:lnTo>
                    <a:pt x="321834" y="260402"/>
                  </a:lnTo>
                  <a:lnTo>
                    <a:pt x="305348" y="309541"/>
                  </a:lnTo>
                  <a:lnTo>
                    <a:pt x="279760" y="351186"/>
                  </a:lnTo>
                  <a:lnTo>
                    <a:pt x="246615" y="383370"/>
                  </a:lnTo>
                  <a:lnTo>
                    <a:pt x="207456" y="404124"/>
                  </a:lnTo>
                  <a:lnTo>
                    <a:pt x="163830" y="411480"/>
                  </a:lnTo>
                  <a:lnTo>
                    <a:pt x="120478" y="404124"/>
                  </a:lnTo>
                  <a:lnTo>
                    <a:pt x="81398" y="383370"/>
                  </a:lnTo>
                  <a:lnTo>
                    <a:pt x="48201" y="351186"/>
                  </a:lnTo>
                  <a:lnTo>
                    <a:pt x="22496" y="309541"/>
                  </a:lnTo>
                  <a:lnTo>
                    <a:pt x="5892" y="260402"/>
                  </a:lnTo>
                  <a:lnTo>
                    <a:pt x="0" y="205740"/>
                  </a:lnTo>
                  <a:lnTo>
                    <a:pt x="5892" y="151077"/>
                  </a:lnTo>
                  <a:lnTo>
                    <a:pt x="22496" y="101938"/>
                  </a:lnTo>
                  <a:lnTo>
                    <a:pt x="48201" y="60293"/>
                  </a:lnTo>
                  <a:lnTo>
                    <a:pt x="81398" y="28109"/>
                  </a:lnTo>
                  <a:lnTo>
                    <a:pt x="120478" y="7355"/>
                  </a:lnTo>
                  <a:lnTo>
                    <a:pt x="163830" y="0"/>
                  </a:lnTo>
                  <a:close/>
                </a:path>
              </a:pathLst>
            </a:custGeom>
            <a:ln w="19050">
              <a:solidFill>
                <a:srgbClr val="010101"/>
              </a:solidFill>
            </a:ln>
          </p:spPr>
          <p:txBody>
            <a:bodyPr wrap="square" lIns="0" tIns="0" rIns="0" bIns="0" rtlCol="0"/>
            <a:lstStyle/>
            <a:p>
              <a:endParaRPr/>
            </a:p>
          </p:txBody>
        </p:sp>
        <p:sp>
          <p:nvSpPr>
            <p:cNvPr id="7" name="object 7"/>
            <p:cNvSpPr/>
            <p:nvPr/>
          </p:nvSpPr>
          <p:spPr>
            <a:xfrm>
              <a:off x="6298310" y="2342896"/>
              <a:ext cx="648970" cy="1123315"/>
            </a:xfrm>
            <a:custGeom>
              <a:avLst/>
              <a:gdLst/>
              <a:ahLst/>
              <a:cxnLst/>
              <a:rect l="l" t="t" r="r" b="b"/>
              <a:pathLst>
                <a:path w="648970" h="1123314">
                  <a:moveTo>
                    <a:pt x="648462" y="492251"/>
                  </a:moveTo>
                  <a:lnTo>
                    <a:pt x="117361" y="0"/>
                  </a:lnTo>
                  <a:lnTo>
                    <a:pt x="0" y="1123187"/>
                  </a:lnTo>
                  <a:lnTo>
                    <a:pt x="648462" y="492251"/>
                  </a:lnTo>
                  <a:close/>
                </a:path>
              </a:pathLst>
            </a:custGeom>
            <a:solidFill>
              <a:srgbClr val="FFFFFF"/>
            </a:solidFill>
          </p:spPr>
          <p:txBody>
            <a:bodyPr wrap="square" lIns="0" tIns="0" rIns="0" bIns="0" rtlCol="0"/>
            <a:lstStyle/>
            <a:p>
              <a:endParaRPr/>
            </a:p>
          </p:txBody>
        </p:sp>
        <p:sp>
          <p:nvSpPr>
            <p:cNvPr id="8" name="object 8"/>
            <p:cNvSpPr/>
            <p:nvPr/>
          </p:nvSpPr>
          <p:spPr>
            <a:xfrm>
              <a:off x="6298310" y="2342896"/>
              <a:ext cx="648970" cy="1123315"/>
            </a:xfrm>
            <a:custGeom>
              <a:avLst/>
              <a:gdLst/>
              <a:ahLst/>
              <a:cxnLst/>
              <a:rect l="l" t="t" r="r" b="b"/>
              <a:pathLst>
                <a:path w="648970" h="1123314">
                  <a:moveTo>
                    <a:pt x="0" y="1123187"/>
                  </a:moveTo>
                  <a:lnTo>
                    <a:pt x="117361" y="0"/>
                  </a:lnTo>
                  <a:lnTo>
                    <a:pt x="648462" y="492251"/>
                  </a:lnTo>
                  <a:lnTo>
                    <a:pt x="0" y="1123187"/>
                  </a:lnTo>
                  <a:close/>
                </a:path>
              </a:pathLst>
            </a:custGeom>
            <a:ln w="19050">
              <a:solidFill>
                <a:srgbClr val="010101"/>
              </a:solidFill>
            </a:ln>
          </p:spPr>
          <p:txBody>
            <a:bodyPr wrap="square" lIns="0" tIns="0" rIns="0" bIns="0" rtlCol="0"/>
            <a:lstStyle/>
            <a:p>
              <a:endParaRPr/>
            </a:p>
          </p:txBody>
        </p:sp>
        <p:sp>
          <p:nvSpPr>
            <p:cNvPr id="9" name="object 9"/>
            <p:cNvSpPr/>
            <p:nvPr/>
          </p:nvSpPr>
          <p:spPr>
            <a:xfrm>
              <a:off x="5978270" y="1106170"/>
              <a:ext cx="2110105" cy="3896360"/>
            </a:xfrm>
            <a:custGeom>
              <a:avLst/>
              <a:gdLst/>
              <a:ahLst/>
              <a:cxnLst/>
              <a:rect l="l" t="t" r="r" b="b"/>
              <a:pathLst>
                <a:path w="2110104" h="3896360">
                  <a:moveTo>
                    <a:pt x="960895" y="1727453"/>
                  </a:moveTo>
                  <a:lnTo>
                    <a:pt x="1488199" y="2070353"/>
                  </a:lnTo>
                  <a:lnTo>
                    <a:pt x="2109978" y="1928621"/>
                  </a:lnTo>
                </a:path>
                <a:path w="2110104" h="3896360">
                  <a:moveTo>
                    <a:pt x="314706" y="2325623"/>
                  </a:moveTo>
                  <a:lnTo>
                    <a:pt x="291096" y="3140201"/>
                  </a:lnTo>
                  <a:lnTo>
                    <a:pt x="0" y="3783329"/>
                  </a:lnTo>
                  <a:lnTo>
                    <a:pt x="194323" y="3896105"/>
                  </a:lnTo>
                </a:path>
                <a:path w="2110104" h="3896360">
                  <a:moveTo>
                    <a:pt x="440449" y="1238250"/>
                  </a:moveTo>
                  <a:lnTo>
                    <a:pt x="1213104" y="73151"/>
                  </a:lnTo>
                  <a:lnTo>
                    <a:pt x="1460754" y="0"/>
                  </a:lnTo>
                </a:path>
              </a:pathLst>
            </a:custGeom>
            <a:ln w="19050">
              <a:solidFill>
                <a:srgbClr val="010101"/>
              </a:solidFill>
            </a:ln>
          </p:spPr>
          <p:txBody>
            <a:bodyPr wrap="square" lIns="0" tIns="0" rIns="0" bIns="0" rtlCol="0"/>
            <a:lstStyle/>
            <a:p>
              <a:endParaRPr/>
            </a:p>
          </p:txBody>
        </p:sp>
        <p:sp>
          <p:nvSpPr>
            <p:cNvPr id="10" name="object 10"/>
            <p:cNvSpPr/>
            <p:nvPr/>
          </p:nvSpPr>
          <p:spPr>
            <a:xfrm>
              <a:off x="7150227" y="1128268"/>
              <a:ext cx="400050" cy="410209"/>
            </a:xfrm>
            <a:custGeom>
              <a:avLst/>
              <a:gdLst/>
              <a:ahLst/>
              <a:cxnLst/>
              <a:rect l="l" t="t" r="r" b="b"/>
              <a:pathLst>
                <a:path w="400050" h="410209">
                  <a:moveTo>
                    <a:pt x="400050" y="204977"/>
                  </a:moveTo>
                  <a:lnTo>
                    <a:pt x="394747" y="158113"/>
                  </a:lnTo>
                  <a:lnTo>
                    <a:pt x="379649" y="115022"/>
                  </a:lnTo>
                  <a:lnTo>
                    <a:pt x="355966" y="76955"/>
                  </a:lnTo>
                  <a:lnTo>
                    <a:pt x="324912" y="45166"/>
                  </a:lnTo>
                  <a:lnTo>
                    <a:pt x="287699" y="20909"/>
                  </a:lnTo>
                  <a:lnTo>
                    <a:pt x="245538" y="5436"/>
                  </a:lnTo>
                  <a:lnTo>
                    <a:pt x="199643" y="0"/>
                  </a:lnTo>
                  <a:lnTo>
                    <a:pt x="153798" y="5436"/>
                  </a:lnTo>
                  <a:lnTo>
                    <a:pt x="111750" y="20909"/>
                  </a:lnTo>
                  <a:lnTo>
                    <a:pt x="74685" y="45166"/>
                  </a:lnTo>
                  <a:lnTo>
                    <a:pt x="43791" y="76955"/>
                  </a:lnTo>
                  <a:lnTo>
                    <a:pt x="20254" y="115022"/>
                  </a:lnTo>
                  <a:lnTo>
                    <a:pt x="5261" y="158113"/>
                  </a:lnTo>
                  <a:lnTo>
                    <a:pt x="0" y="204977"/>
                  </a:lnTo>
                  <a:lnTo>
                    <a:pt x="5261" y="251842"/>
                  </a:lnTo>
                  <a:lnTo>
                    <a:pt x="20254" y="294933"/>
                  </a:lnTo>
                  <a:lnTo>
                    <a:pt x="43791" y="333000"/>
                  </a:lnTo>
                  <a:lnTo>
                    <a:pt x="74685" y="364789"/>
                  </a:lnTo>
                  <a:lnTo>
                    <a:pt x="111750" y="389046"/>
                  </a:lnTo>
                  <a:lnTo>
                    <a:pt x="153798" y="404519"/>
                  </a:lnTo>
                  <a:lnTo>
                    <a:pt x="199643" y="409956"/>
                  </a:lnTo>
                  <a:lnTo>
                    <a:pt x="245538" y="404519"/>
                  </a:lnTo>
                  <a:lnTo>
                    <a:pt x="287699" y="389046"/>
                  </a:lnTo>
                  <a:lnTo>
                    <a:pt x="324912" y="364789"/>
                  </a:lnTo>
                  <a:lnTo>
                    <a:pt x="355966" y="333000"/>
                  </a:lnTo>
                  <a:lnTo>
                    <a:pt x="379649" y="294933"/>
                  </a:lnTo>
                  <a:lnTo>
                    <a:pt x="394747" y="251842"/>
                  </a:lnTo>
                  <a:lnTo>
                    <a:pt x="400050" y="204977"/>
                  </a:lnTo>
                  <a:close/>
                </a:path>
              </a:pathLst>
            </a:custGeom>
            <a:solidFill>
              <a:srgbClr val="FFFFFF"/>
            </a:solidFill>
          </p:spPr>
          <p:txBody>
            <a:bodyPr wrap="square" lIns="0" tIns="0" rIns="0" bIns="0" rtlCol="0"/>
            <a:lstStyle/>
            <a:p>
              <a:endParaRPr/>
            </a:p>
          </p:txBody>
        </p:sp>
        <p:sp>
          <p:nvSpPr>
            <p:cNvPr id="11" name="object 11"/>
            <p:cNvSpPr/>
            <p:nvPr/>
          </p:nvSpPr>
          <p:spPr>
            <a:xfrm>
              <a:off x="7150227" y="1128268"/>
              <a:ext cx="400050" cy="410209"/>
            </a:xfrm>
            <a:custGeom>
              <a:avLst/>
              <a:gdLst/>
              <a:ahLst/>
              <a:cxnLst/>
              <a:rect l="l" t="t" r="r" b="b"/>
              <a:pathLst>
                <a:path w="400050" h="410209">
                  <a:moveTo>
                    <a:pt x="199643" y="0"/>
                  </a:moveTo>
                  <a:lnTo>
                    <a:pt x="245538" y="5436"/>
                  </a:lnTo>
                  <a:lnTo>
                    <a:pt x="287699" y="20909"/>
                  </a:lnTo>
                  <a:lnTo>
                    <a:pt x="324912" y="45166"/>
                  </a:lnTo>
                  <a:lnTo>
                    <a:pt x="355966" y="76955"/>
                  </a:lnTo>
                  <a:lnTo>
                    <a:pt x="379649" y="115022"/>
                  </a:lnTo>
                  <a:lnTo>
                    <a:pt x="394747" y="158113"/>
                  </a:lnTo>
                  <a:lnTo>
                    <a:pt x="400050" y="204977"/>
                  </a:lnTo>
                  <a:lnTo>
                    <a:pt x="394747" y="251842"/>
                  </a:lnTo>
                  <a:lnTo>
                    <a:pt x="379649" y="294933"/>
                  </a:lnTo>
                  <a:lnTo>
                    <a:pt x="355966" y="333000"/>
                  </a:lnTo>
                  <a:lnTo>
                    <a:pt x="324912" y="364789"/>
                  </a:lnTo>
                  <a:lnTo>
                    <a:pt x="287699" y="389046"/>
                  </a:lnTo>
                  <a:lnTo>
                    <a:pt x="245538" y="404519"/>
                  </a:lnTo>
                  <a:lnTo>
                    <a:pt x="199643" y="409956"/>
                  </a:lnTo>
                  <a:lnTo>
                    <a:pt x="153798" y="404519"/>
                  </a:lnTo>
                  <a:lnTo>
                    <a:pt x="111750" y="389046"/>
                  </a:lnTo>
                  <a:lnTo>
                    <a:pt x="74685" y="364789"/>
                  </a:lnTo>
                  <a:lnTo>
                    <a:pt x="43791" y="333000"/>
                  </a:lnTo>
                  <a:lnTo>
                    <a:pt x="20254" y="294933"/>
                  </a:lnTo>
                  <a:lnTo>
                    <a:pt x="5261" y="251842"/>
                  </a:lnTo>
                  <a:lnTo>
                    <a:pt x="0" y="204977"/>
                  </a:lnTo>
                  <a:lnTo>
                    <a:pt x="5261" y="158113"/>
                  </a:lnTo>
                  <a:lnTo>
                    <a:pt x="20254" y="115022"/>
                  </a:lnTo>
                  <a:lnTo>
                    <a:pt x="43791" y="76955"/>
                  </a:lnTo>
                  <a:lnTo>
                    <a:pt x="74685" y="45166"/>
                  </a:lnTo>
                  <a:lnTo>
                    <a:pt x="111750" y="20909"/>
                  </a:lnTo>
                  <a:lnTo>
                    <a:pt x="153798" y="5436"/>
                  </a:lnTo>
                  <a:lnTo>
                    <a:pt x="199643" y="0"/>
                  </a:lnTo>
                  <a:close/>
                </a:path>
              </a:pathLst>
            </a:custGeom>
            <a:ln w="19050">
              <a:solidFill>
                <a:srgbClr val="010101"/>
              </a:solidFill>
            </a:ln>
          </p:spPr>
          <p:txBody>
            <a:bodyPr wrap="square" lIns="0" tIns="0" rIns="0" bIns="0" rtlCol="0"/>
            <a:lstStyle/>
            <a:p>
              <a:endParaRPr/>
            </a:p>
          </p:txBody>
        </p:sp>
      </p:grpSp>
      <p:sp>
        <p:nvSpPr>
          <p:cNvPr id="12" name="object 12"/>
          <p:cNvSpPr txBox="1"/>
          <p:nvPr/>
        </p:nvSpPr>
        <p:spPr>
          <a:xfrm>
            <a:off x="5950866" y="5478738"/>
            <a:ext cx="911852" cy="301394"/>
          </a:xfrm>
          <a:prstGeom prst="rect">
            <a:avLst/>
          </a:prstGeom>
        </p:spPr>
        <p:txBody>
          <a:bodyPr vert="horz" wrap="square" lIns="0" tIns="12750" rIns="0" bIns="0" rtlCol="0">
            <a:spAutoFit/>
          </a:bodyPr>
          <a:lstStyle/>
          <a:p>
            <a:pPr marL="12750">
              <a:spcBef>
                <a:spcPts val="100"/>
              </a:spcBef>
            </a:pPr>
            <a:r>
              <a:rPr b="1" spc="-35" dirty="0">
                <a:latin typeface="Comic Sans MS"/>
                <a:cs typeface="Comic Sans MS"/>
              </a:rPr>
              <a:t>Σχήµα</a:t>
            </a:r>
            <a:r>
              <a:rPr b="1" spc="-105" dirty="0">
                <a:latin typeface="Comic Sans MS"/>
                <a:cs typeface="Comic Sans MS"/>
              </a:rPr>
              <a:t> </a:t>
            </a:r>
            <a:r>
              <a:rPr b="1" dirty="0">
                <a:latin typeface="Comic Sans MS"/>
                <a:cs typeface="Comic Sans MS"/>
              </a:rPr>
              <a:t>δ</a:t>
            </a:r>
            <a:endParaRPr>
              <a:latin typeface="Comic Sans MS"/>
              <a:cs typeface="Comic Sans MS"/>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1830</TotalTime>
  <Words>2393</Words>
  <Application>Microsoft Office PowerPoint</Application>
  <PresentationFormat>Προβολή στην οθόνη (4:3)</PresentationFormat>
  <Paragraphs>194</Paragraphs>
  <Slides>38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Θέμα του Office</vt:lpstr>
      <vt:lpstr>Διαφάνεια 1</vt:lpstr>
      <vt:lpstr>Επίθεση</vt:lpstr>
      <vt:lpstr>Το επιθετικό χτύπημα</vt:lpstr>
      <vt:lpstr>Η τεχνική του επιθετικού χτυπήματος</vt:lpstr>
      <vt:lpstr>∆ιδακτική σειρά εκµάθησης</vt:lpstr>
      <vt:lpstr>Η ενέργεια του χτυπήµατος</vt:lpstr>
      <vt:lpstr>Διαφάνεια 7</vt:lpstr>
      <vt:lpstr>Διαφάνεια 8</vt:lpstr>
      <vt:lpstr>Διαφάνεια 9</vt:lpstr>
      <vt:lpstr>Άσκηση</vt:lpstr>
      <vt:lpstr>Άσκηση</vt:lpstr>
      <vt:lpstr>Άσκηση</vt:lpstr>
      <vt:lpstr>Άσκηση</vt:lpstr>
      <vt:lpstr>Τα στάδια της διδασκαλίας είναι:</vt:lpstr>
      <vt:lpstr>Συνηθισµένα λάθη</vt:lpstr>
      <vt:lpstr>Ασκησιολόγιο εκµάθησης της επίθεσης</vt:lpstr>
      <vt:lpstr>Yποδείξεις</vt:lpstr>
      <vt:lpstr>Οργάνωση της διδακτικής σειράς εκµάθησης του  επιθετικού χτυπήµατος</vt:lpstr>
      <vt:lpstr>Θέση ετοιµότητας – προετοιµασία</vt:lpstr>
      <vt:lpstr>Διαφάνεια 20</vt:lpstr>
      <vt:lpstr>Διαφάνεια 21</vt:lpstr>
      <vt:lpstr>Η φορά</vt:lpstr>
      <vt:lpstr>Διαφάνεια 23</vt:lpstr>
      <vt:lpstr>∆εξιόχειρας ακραίος σε φορά 3 βηµάτων στη ζώνη 4</vt:lpstr>
      <vt:lpstr>Διαφάνεια 25</vt:lpstr>
      <vt:lpstr>Κεντρικός σε φορά τριών βηµάτων στη ζώνη 3</vt:lpstr>
      <vt:lpstr>Διαφάνεια 27</vt:lpstr>
      <vt:lpstr>∆εξιόχειρας ακραίος σε φορά 3 βηµάτων στη ζώνη 2</vt:lpstr>
      <vt:lpstr>Διαφάνεια 29</vt:lpstr>
      <vt:lpstr>Το άλµα</vt:lpstr>
      <vt:lpstr>*Η επαφή να γίνεται µέσα στη γραµµή του σώµατος (β)</vt:lpstr>
      <vt:lpstr>Μετά την επαφή</vt:lpstr>
      <vt:lpstr>Η προσγείωση</vt:lpstr>
      <vt:lpstr>Προτεινόμενο ασκησιολόγιο</vt:lpstr>
      <vt:lpstr>Προτεινόμενο ασκησιολόγιο</vt:lpstr>
      <vt:lpstr>Διαφάνεια 36</vt:lpstr>
      <vt:lpstr>Διαφάνεια 37</vt:lpstr>
      <vt:lpstr>Διαφάνεια 38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N. KΟΥΦΟΥ</dc:creator>
  <cp:lastModifiedBy>User</cp:lastModifiedBy>
  <cp:revision>221</cp:revision>
  <dcterms:created xsi:type="dcterms:W3CDTF">2020-05-15T14:07:35Z</dcterms:created>
  <dcterms:modified xsi:type="dcterms:W3CDTF">2024-01-04T14:58:29Z</dcterms:modified>
</cp:coreProperties>
</file>