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Comfortaa Light"/>
      <p:regular r:id="rId36"/>
      <p:bold r:id="rId37"/>
    </p:embeddedFont>
    <p:embeddedFont>
      <p:font typeface="Roboto"/>
      <p:regular r:id="rId38"/>
      <p:bold r:id="rId39"/>
      <p:italic r:id="rId40"/>
      <p:boldItalic r:id="rId41"/>
    </p:embeddedFont>
    <p:embeddedFont>
      <p:font typeface="Average"/>
      <p:regular r:id="rId42"/>
    </p:embeddedFont>
    <p:embeddedFont>
      <p:font typeface="Oswald"/>
      <p:regular r:id="rId43"/>
      <p:bold r:id="rId44"/>
    </p:embeddedFont>
    <p:embeddedFont>
      <p:font typeface="Comfortaa"/>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6.xml"/><Relationship Id="rId42" Type="http://schemas.openxmlformats.org/officeDocument/2006/relationships/font" Target="fonts/Average-regular.fntdata"/><Relationship Id="rId41" Type="http://schemas.openxmlformats.org/officeDocument/2006/relationships/font" Target="fonts/Roboto-boldItalic.fntdata"/><Relationship Id="rId22" Type="http://schemas.openxmlformats.org/officeDocument/2006/relationships/slide" Target="slides/slide18.xml"/><Relationship Id="rId44" Type="http://schemas.openxmlformats.org/officeDocument/2006/relationships/font" Target="fonts/Oswald-bold.fntdata"/><Relationship Id="rId21" Type="http://schemas.openxmlformats.org/officeDocument/2006/relationships/slide" Target="slides/slide17.xml"/><Relationship Id="rId43" Type="http://schemas.openxmlformats.org/officeDocument/2006/relationships/font" Target="fonts/Oswald-regular.fntdata"/><Relationship Id="rId24" Type="http://schemas.openxmlformats.org/officeDocument/2006/relationships/slide" Target="slides/slide20.xml"/><Relationship Id="rId46" Type="http://schemas.openxmlformats.org/officeDocument/2006/relationships/font" Target="fonts/Comfortaa-bold.fntdata"/><Relationship Id="rId23" Type="http://schemas.openxmlformats.org/officeDocument/2006/relationships/slide" Target="slides/slide19.xml"/><Relationship Id="rId45" Type="http://schemas.openxmlformats.org/officeDocument/2006/relationships/font" Target="fonts/Comforta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ComfortaaLight-bold.fntdata"/><Relationship Id="rId14" Type="http://schemas.openxmlformats.org/officeDocument/2006/relationships/slide" Target="slides/slide10.xml"/><Relationship Id="rId36" Type="http://schemas.openxmlformats.org/officeDocument/2006/relationships/font" Target="fonts/ComfortaaLight-regular.fntdata"/><Relationship Id="rId17" Type="http://schemas.openxmlformats.org/officeDocument/2006/relationships/slide" Target="slides/slide13.xml"/><Relationship Id="rId39" Type="http://schemas.openxmlformats.org/officeDocument/2006/relationships/font" Target="fonts/Roboto-bold.fntdata"/><Relationship Id="rId16" Type="http://schemas.openxmlformats.org/officeDocument/2006/relationships/slide" Target="slides/slide12.xml"/><Relationship Id="rId38" Type="http://schemas.openxmlformats.org/officeDocument/2006/relationships/font" Target="fonts/Robo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a7a65b40b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a7a65b40b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a7a65b40b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a7a65b40b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a7a65b40b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a7a65b40b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a7a65b40b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a7a65b40b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a7a65b40b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a7a65b40b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a7a65b40b0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a7a65b40b0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a7a65b40b0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a7a65b40b0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7f3f9b8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a7f3f9b8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a7f3f9b87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a7f3f9b87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a7f3f9b87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a7f3f9b87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a04c04bf6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a04c04bf6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a7f3f9b87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a7f3f9b87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a7f3f9b87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a7f3f9b87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a7f3f9b87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a7f3f9b87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a7f3f9b87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a7f3f9b87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a7f3f9b87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a7f3f9b87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7f3f9b87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a7f3f9b87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a7f3f9b87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a7f3f9b87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a7f3f9b87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a7f3f9b87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a7f3f9b87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a7f3f9b87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c770524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ec770524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a575fed6f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a575fed6f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a7f3f9b87e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a7f3f9b87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3fb48f7d7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3fb48f7d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a0aa1185a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a0aa1185a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a575fed6f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a575fed6f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a575fed6f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a575fed6f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a575fed6f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a575fed6f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a575fed6f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a575fed6f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a7a65b40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a7a65b40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XtXVReyB78c" TargetMode="External"/><Relationship Id="rId4" Type="http://schemas.openxmlformats.org/officeDocument/2006/relationships/image" Target="../media/image2.jpg"/><Relationship Id="rId5"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24.jpg"/><Relationship Id="rId5"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iQN4ehFmAYM" TargetMode="External"/><Relationship Id="rId4" Type="http://schemas.openxmlformats.org/officeDocument/2006/relationships/image" Target="../media/image16.jpg"/><Relationship Id="rId5" Type="http://schemas.openxmlformats.org/officeDocument/2006/relationships/hyperlink" Target="http://www.youtube.com/watch?v=k56r734zt3s" TargetMode="External"/><Relationship Id="rId6"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IC3KMbSkYNI" TargetMode="External"/><Relationship Id="rId4" Type="http://schemas.openxmlformats.org/officeDocument/2006/relationships/image" Target="../media/image13.jpg"/><Relationship Id="rId5" Type="http://schemas.openxmlformats.org/officeDocument/2006/relationships/hyperlink" Target="http://www.youtube.com/watch?v=ANtPDhjjRsw" TargetMode="External"/><Relationship Id="rId6"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youtube.com/watch?v=zDxpa-XPMTo" TargetMode="External"/><Relationship Id="rId4" Type="http://schemas.openxmlformats.org/officeDocument/2006/relationships/image" Target="../media/image17.jpg"/><Relationship Id="rId5" Type="http://schemas.openxmlformats.org/officeDocument/2006/relationships/hyperlink" Target="http://www.youtube.com/watch?v=aL77mHnCrNs" TargetMode="External"/><Relationship Id="rId6"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aeYVCd84zek" TargetMode="Externa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youtube.com/watch?v=p0KSWLtfLPE" TargetMode="External"/><Relationship Id="rId4" Type="http://schemas.openxmlformats.org/officeDocument/2006/relationships/image" Target="../media/image22.jpg"/><Relationship Id="rId5" Type="http://schemas.openxmlformats.org/officeDocument/2006/relationships/hyperlink" Target="https://www.dailymotion.com/video/x83x9k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JTEFKFiXSx4" TargetMode="External"/><Relationship Id="rId4" Type="http://schemas.openxmlformats.org/officeDocument/2006/relationships/image" Target="../media/image1.jpg"/><Relationship Id="rId5" Type="http://schemas.openxmlformats.org/officeDocument/2006/relationships/hyperlink" Target="http://www.youtube.com/watch?v=AWVUp12XPpU" TargetMode="External"/><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hyperlink" Target="https://soundcloud.com/nnealby/r-murray-schafer-entrance-to-the-harbour-the-vancouver-soundscape-197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4511525" y="285250"/>
            <a:ext cx="3961200" cy="1264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400">
                <a:latin typeface="Comfortaa Light"/>
                <a:ea typeface="Comfortaa Light"/>
                <a:cs typeface="Comfortaa Light"/>
                <a:sym typeface="Comfortaa Light"/>
              </a:rPr>
              <a:t>Η εξέλιξη του αστικού ηχοτοπίου και ο </a:t>
            </a:r>
            <a:r>
              <a:rPr lang="en" sz="2400">
                <a:latin typeface="Comfortaa Light"/>
                <a:ea typeface="Comfortaa Light"/>
                <a:cs typeface="Comfortaa Light"/>
                <a:sym typeface="Comfortaa Light"/>
              </a:rPr>
              <a:t>θόρυβος</a:t>
            </a:r>
            <a:r>
              <a:rPr lang="en" sz="2400">
                <a:latin typeface="Comfortaa Light"/>
                <a:ea typeface="Comfortaa Light"/>
                <a:cs typeface="Comfortaa Light"/>
                <a:sym typeface="Comfortaa Light"/>
              </a:rPr>
              <a:t> ως αισθητικό φαινόμενο</a:t>
            </a:r>
            <a:endParaRPr sz="2400">
              <a:latin typeface="Comfortaa Light"/>
              <a:ea typeface="Comfortaa Light"/>
              <a:cs typeface="Comfortaa Light"/>
              <a:sym typeface="Comfortaa Light"/>
            </a:endParaRPr>
          </a:p>
        </p:txBody>
      </p:sp>
      <p:sp>
        <p:nvSpPr>
          <p:cNvPr id="60" name="Google Shape;60;p13"/>
          <p:cNvSpPr txBox="1"/>
          <p:nvPr>
            <p:ph idx="1" type="subTitle"/>
          </p:nvPr>
        </p:nvSpPr>
        <p:spPr>
          <a:xfrm>
            <a:off x="5268525" y="2201400"/>
            <a:ext cx="2767500" cy="620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latin typeface="Comfortaa Light"/>
                <a:ea typeface="Comfortaa Light"/>
                <a:cs typeface="Comfortaa Light"/>
                <a:sym typeface="Comfortaa Light"/>
              </a:rPr>
              <a:t>Αιμιλία καραποστόλη</a:t>
            </a:r>
            <a:endParaRPr>
              <a:latin typeface="Comfortaa Light"/>
              <a:ea typeface="Comfortaa Light"/>
              <a:cs typeface="Comfortaa Light"/>
              <a:sym typeface="Comfortaa Light"/>
            </a:endParaRPr>
          </a:p>
          <a:p>
            <a:pPr indent="0" lvl="0" marL="0" rtl="0" algn="l">
              <a:spcBef>
                <a:spcPts val="0"/>
              </a:spcBef>
              <a:spcAft>
                <a:spcPts val="0"/>
              </a:spcAft>
              <a:buNone/>
            </a:pPr>
            <a:r>
              <a:rPr lang="en">
                <a:latin typeface="Comfortaa Light"/>
                <a:ea typeface="Comfortaa Light"/>
                <a:cs typeface="Comfortaa Light"/>
                <a:sym typeface="Comfortaa Light"/>
              </a:rPr>
              <a:t>Αρχιτέκτονας PhD</a:t>
            </a:r>
            <a:endParaRPr>
              <a:latin typeface="Comfortaa Light"/>
              <a:ea typeface="Comfortaa Light"/>
              <a:cs typeface="Comfortaa Light"/>
              <a:sym typeface="Comfortaa Light"/>
            </a:endParaRPr>
          </a:p>
        </p:txBody>
      </p:sp>
      <p:sp>
        <p:nvSpPr>
          <p:cNvPr id="61" name="Google Shape;61;p13"/>
          <p:cNvSpPr txBox="1"/>
          <p:nvPr>
            <p:ph idx="1" type="subTitle"/>
          </p:nvPr>
        </p:nvSpPr>
        <p:spPr>
          <a:xfrm>
            <a:off x="5206300" y="4208050"/>
            <a:ext cx="2767500" cy="62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omfortaa Light"/>
                <a:ea typeface="Comfortaa Light"/>
                <a:cs typeface="Comfortaa Light"/>
                <a:sym typeface="Comfortaa Light"/>
              </a:rPr>
              <a:t>Μάρτιος 2025</a:t>
            </a:r>
            <a:endParaRPr>
              <a:latin typeface="Comfortaa Light"/>
              <a:ea typeface="Comfortaa Light"/>
              <a:cs typeface="Comfortaa Light"/>
              <a:sym typeface="Comfortaa Light"/>
            </a:endParaRPr>
          </a:p>
        </p:txBody>
      </p:sp>
      <p:pic>
        <p:nvPicPr>
          <p:cNvPr id="62" name="Google Shape;62;p13"/>
          <p:cNvPicPr preferRelativeResize="0"/>
          <p:nvPr/>
        </p:nvPicPr>
        <p:blipFill>
          <a:blip r:embed="rId3">
            <a:alphaModFix/>
          </a:blip>
          <a:stretch>
            <a:fillRect/>
          </a:stretch>
        </p:blipFill>
        <p:spPr>
          <a:xfrm>
            <a:off x="105700" y="-25241"/>
            <a:ext cx="3961200" cy="51939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22" name="Shape 122"/>
        <p:cNvGrpSpPr/>
        <p:nvPr/>
      </p:nvGrpSpPr>
      <p:grpSpPr>
        <a:xfrm>
          <a:off x="0" y="0"/>
          <a:ext cx="0" cy="0"/>
          <a:chOff x="0" y="0"/>
          <a:chExt cx="0" cy="0"/>
        </a:xfrm>
      </p:grpSpPr>
      <p:sp>
        <p:nvSpPr>
          <p:cNvPr id="123" name="Google Shape;123;p22"/>
          <p:cNvSpPr txBox="1"/>
          <p:nvPr/>
        </p:nvSpPr>
        <p:spPr>
          <a:xfrm>
            <a:off x="-124550" y="0"/>
            <a:ext cx="4566900" cy="520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600">
                <a:solidFill>
                  <a:schemeClr val="lt2"/>
                </a:solidFill>
                <a:latin typeface="Comfortaa"/>
                <a:ea typeface="Comfortaa"/>
                <a:cs typeface="Comfortaa"/>
                <a:sym typeface="Comfortaa"/>
              </a:rPr>
              <a:t> </a:t>
            </a:r>
            <a:r>
              <a:rPr b="1" lang="en" sz="1800" u="sng">
                <a:solidFill>
                  <a:schemeClr val="lt2"/>
                </a:solidFill>
                <a:latin typeface="Comfortaa"/>
                <a:ea typeface="Comfortaa"/>
                <a:cs typeface="Comfortaa"/>
                <a:sym typeface="Comfortaa"/>
              </a:rPr>
              <a:t>Προϊστορία </a:t>
            </a:r>
            <a:endParaRPr b="1" sz="1800" u="sng">
              <a:solidFill>
                <a:schemeClr val="lt2"/>
              </a:solidFill>
              <a:latin typeface="Comfortaa"/>
              <a:ea typeface="Comfortaa"/>
              <a:cs typeface="Comfortaa"/>
              <a:sym typeface="Comfortaa"/>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Μπαίνοντας σε μία σπηλιά, παρόμοια με αυτές όπου συνήθιζαν να ζουν οι προϊστορικοί άνθρωποι, ο επισκέπτης βιώνει μια έντονη εμπειρία˙ το σκοτάδι γίνεται σταδιακά απόλυτο και η βοή του εξωτερικού περιβάλλοντος καταλαγιάζει.</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Το ενδιαφέρον στοιχείο έγκειται στο ότι το 80% της προϊστορικής ζωγραφικής τέχνης εντοπίζεται σε σημεία όπου η ακουστική είναι αρκετά ασυνήθιστη (Reznikoff, 2002).</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Σήμερα, στις ελάχιστες ακαλλιέργητες και άγριες φυσικές περιοχές, η απουσία ήχων, και γενικότερα η ησυχία, είναι αδιανόητες καταστάσεις. Η λεγόμενη μεγάλη ορχήστρα των ζώων (Krause, 2012) μεταβάλλεται διαρκώς από τόπο σε τόπο, από ώρα σε ώρα και από εποχή σε εποχή. </a:t>
            </a:r>
            <a:endParaRPr>
              <a:solidFill>
                <a:schemeClr val="lt2"/>
              </a:solidFill>
              <a:latin typeface="Comfortaa Light"/>
              <a:ea typeface="Comfortaa Light"/>
              <a:cs typeface="Comfortaa Light"/>
              <a:sym typeface="Comfortaa Light"/>
            </a:endParaRPr>
          </a:p>
        </p:txBody>
      </p:sp>
      <p:pic>
        <p:nvPicPr>
          <p:cNvPr descr="Sonoma Index Times reporter Chase Hunter shares the story of Sonoma's Bernie Krause, a 'soundscape' engineer whose describes in vivid detail his encounter with an exotic predator.&#10;&#10;Read the story: https://www.pressdemocrat.com/article/news/sonoma-soundscape-engineer-bernie-krause-featured-at-san-francisco-explor/&#10;&#10;Subscribe to our channel: https://pdne.ws/youtube&#10;Support local journalism: https://pdne.ws/subscribe&#10;Sign up for our newsletters: https://pdne.ws/newsletters&#10;More from The Press Democrat: https://www.pressdemocrat.com/&#10;----------&#10;Follow us: &#10;Twitter ▶ https://twitter.com/northbaynews&#10;Instagram ▶ https://www.instagram.com/pressdemo&#10;Facebook ▶ https://www.facebook.com/pressdemocrat&#10;TikTok ▶ https://www.tiktok.com/@pressdemo &#10;----------&#10;The Press Democrat delivers breaking local news, information, sports, entertainment, shopping, dining, weather and more for residents of Sonoma, Lake and Mendocino counties as well as real-time news from the Bay Area, the state, the nation and the world." id="124" name="Google Shape;124;p22" title="Sonoma ‘soundscape’ engineer Bernie Krause creates the low snarl of a Jaguar encounter">
            <a:hlinkClick r:id="rId3"/>
          </p:cNvPr>
          <p:cNvPicPr preferRelativeResize="0"/>
          <p:nvPr/>
        </p:nvPicPr>
        <p:blipFill>
          <a:blip r:embed="rId4">
            <a:alphaModFix/>
          </a:blip>
          <a:stretch>
            <a:fillRect/>
          </a:stretch>
        </p:blipFill>
        <p:spPr>
          <a:xfrm>
            <a:off x="5883875" y="509925"/>
            <a:ext cx="3004325" cy="1689925"/>
          </a:xfrm>
          <a:prstGeom prst="rect">
            <a:avLst/>
          </a:prstGeom>
          <a:noFill/>
          <a:ln>
            <a:noFill/>
          </a:ln>
        </p:spPr>
      </p:pic>
      <p:pic>
        <p:nvPicPr>
          <p:cNvPr id="125" name="Google Shape;125;p22"/>
          <p:cNvPicPr preferRelativeResize="0"/>
          <p:nvPr/>
        </p:nvPicPr>
        <p:blipFill>
          <a:blip r:embed="rId5">
            <a:alphaModFix/>
          </a:blip>
          <a:stretch>
            <a:fillRect/>
          </a:stretch>
        </p:blipFill>
        <p:spPr>
          <a:xfrm>
            <a:off x="4413550" y="2630200"/>
            <a:ext cx="4566898" cy="21572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129" name="Shape 129"/>
        <p:cNvGrpSpPr/>
        <p:nvPr/>
      </p:nvGrpSpPr>
      <p:grpSpPr>
        <a:xfrm>
          <a:off x="0" y="0"/>
          <a:ext cx="0" cy="0"/>
          <a:chOff x="0" y="0"/>
          <a:chExt cx="0" cy="0"/>
        </a:xfrm>
      </p:grpSpPr>
      <p:sp>
        <p:nvSpPr>
          <p:cNvPr id="130" name="Google Shape;130;p23"/>
          <p:cNvSpPr txBox="1"/>
          <p:nvPr/>
        </p:nvSpPr>
        <p:spPr>
          <a:xfrm>
            <a:off x="-170675" y="-37200"/>
            <a:ext cx="9144000" cy="5217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800" u="sng">
                <a:solidFill>
                  <a:schemeClr val="lt2"/>
                </a:solidFill>
                <a:latin typeface="Comfortaa"/>
                <a:ea typeface="Comfortaa"/>
                <a:cs typeface="Comfortaa"/>
                <a:sym typeface="Comfortaa"/>
              </a:rPr>
              <a:t>Αρχαιότητα</a:t>
            </a:r>
            <a:r>
              <a:rPr b="1" lang="en" sz="1500">
                <a:solidFill>
                  <a:schemeClr val="lt2"/>
                </a:solidFill>
                <a:latin typeface="Comfortaa"/>
                <a:ea typeface="Comfortaa"/>
                <a:cs typeface="Comfortaa"/>
                <a:sym typeface="Comfortaa"/>
              </a:rPr>
              <a:t> </a:t>
            </a:r>
            <a:endParaRPr b="1" sz="1500">
              <a:solidFill>
                <a:schemeClr val="lt2"/>
              </a:solidFill>
              <a:latin typeface="Comfortaa"/>
              <a:ea typeface="Comfortaa"/>
              <a:cs typeface="Comfortaa"/>
              <a:sym typeface="Comfortaa"/>
            </a:endParaRPr>
          </a:p>
          <a:p>
            <a:pPr indent="0" lvl="0" marL="457200" rtl="0" algn="l">
              <a:spcBef>
                <a:spcPts val="0"/>
              </a:spcBef>
              <a:spcAft>
                <a:spcPts val="0"/>
              </a:spcAft>
              <a:buNone/>
            </a:pPr>
            <a:r>
              <a:t/>
            </a:r>
            <a:endParaRPr b="1" sz="1500">
              <a:solidFill>
                <a:schemeClr val="lt2"/>
              </a:solidFill>
              <a:latin typeface="Comfortaa"/>
              <a:ea typeface="Comfortaa"/>
              <a:cs typeface="Comfortaa"/>
              <a:sym typeface="Comfortaa"/>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Η κουλτούρα της καθημερινής ζωής στην αρχαιότητα ήταν, ως επί το πλείστον, προφορική.</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Στις περισσότερες εκφάνσεις της καθημερινής ζωής της αρχαιότητας, η ηχητική σφαίρα, και η ενεργή συμμετοχή της στην εμπειρία του αρχιτεκτονικού χώρου, ήταν καταλυτική.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Συγκεκριμένα, στην περίπτωση του </a:t>
            </a:r>
            <a:r>
              <a:rPr b="1" lang="en">
                <a:solidFill>
                  <a:schemeClr val="lt2"/>
                </a:solidFill>
                <a:latin typeface="Comfortaa"/>
                <a:ea typeface="Comfortaa"/>
                <a:cs typeface="Comfortaa"/>
                <a:sym typeface="Comfortaa"/>
              </a:rPr>
              <a:t>αρχαίου ελληνικού δράματος</a:t>
            </a:r>
            <a:r>
              <a:rPr lang="en">
                <a:solidFill>
                  <a:schemeClr val="lt2"/>
                </a:solidFill>
                <a:latin typeface="Comfortaa Light"/>
                <a:ea typeface="Comfortaa Light"/>
                <a:cs typeface="Comfortaa Light"/>
                <a:sym typeface="Comfortaa Light"/>
              </a:rPr>
              <a:t>, η παράσταση πλαισιωμένη από το αρχιτεκτόνημα του αρχαίου ελληνικού θεάτρου έκανε δυνατή τη συμμετοχή του εκάστοτε πολίτη-θεατή ακροατή, αναδεικνύοντας τη λειτουργία της αρχιτεκτονικής να δημιουργεί έναν υπερφυσικό χώρο, μεταξύ ρυθμού και αρμονίας, εμπεριεχομένου σε όλα τα επίπεδα της ανθρώπινης εμπειρίας (Holl, Pallasmaa and Gómez, 2006).</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“Και έπειτα υπάρχει η κίνηση… Πολλοί πεθαίνουν από αϋπνία εδώ, αν και η ασθένεια προκαλείται κυρίως από τη δυσπεψία των τροφών. Αλλά ακόμα και αν δεν είναι αυτός ο λόγος, πρέπει να είναι κανείς υπερβολικά πλούσιος για να μπορέσει να απολαύσει έναν καλό νυχτερινό ύπνο στη Ρώμη. Αυτή είναι και η πηγή της ασθένειας μας. Ο ήχος της συνεχούς κυκλοφορίας που δεν σταματά ακόμα και στα στενά, φιδοειδή δρομάκια…”.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Το παραπάνω απόσπασμα από τα Σατυρικά του ρωμαίου ποιητή Juvenal, γραμμένα στα τέλη του 1ου αιώνα μ.Χ., αναδεικνύει το πρόβλημα της συνεχούς κυκλοφοριακής κίνησης και της ηχορρύπανσης στην αρχαία Ρώμη. </a:t>
            </a:r>
            <a:endParaRPr>
              <a:solidFill>
                <a:schemeClr val="lt2"/>
              </a:solidFill>
              <a:latin typeface="Comfortaa Light"/>
              <a:ea typeface="Comfortaa Light"/>
              <a:cs typeface="Comfortaa Light"/>
              <a:sym typeface="Comfortaa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4" name="Shape 134"/>
        <p:cNvGrpSpPr/>
        <p:nvPr/>
      </p:nvGrpSpPr>
      <p:grpSpPr>
        <a:xfrm>
          <a:off x="0" y="0"/>
          <a:ext cx="0" cy="0"/>
          <a:chOff x="0" y="0"/>
          <a:chExt cx="0" cy="0"/>
        </a:xfrm>
      </p:grpSpPr>
      <p:sp>
        <p:nvSpPr>
          <p:cNvPr id="135" name="Google Shape;135;p24"/>
          <p:cNvSpPr txBox="1"/>
          <p:nvPr/>
        </p:nvSpPr>
        <p:spPr>
          <a:xfrm>
            <a:off x="-193750" y="239850"/>
            <a:ext cx="4624500" cy="4833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800" u="sng">
                <a:solidFill>
                  <a:schemeClr val="lt2"/>
                </a:solidFill>
                <a:latin typeface="Comfortaa"/>
                <a:ea typeface="Comfortaa"/>
                <a:cs typeface="Comfortaa"/>
                <a:sym typeface="Comfortaa"/>
              </a:rPr>
              <a:t>Μεσαίωνας και Αναγέννηση </a:t>
            </a:r>
            <a:endParaRPr b="1" sz="1800" u="sng">
              <a:solidFill>
                <a:schemeClr val="lt2"/>
              </a:solidFill>
              <a:latin typeface="Comfortaa"/>
              <a:ea typeface="Comfortaa"/>
              <a:cs typeface="Comfortaa"/>
              <a:sym typeface="Comfortaa"/>
            </a:endParaRPr>
          </a:p>
          <a:p>
            <a:pPr indent="0" lvl="0" marL="457200" rtl="0" algn="l">
              <a:spcBef>
                <a:spcPts val="0"/>
              </a:spcBef>
              <a:spcAft>
                <a:spcPts val="0"/>
              </a:spcAft>
              <a:buNone/>
            </a:pPr>
            <a:r>
              <a:t/>
            </a:r>
            <a:endParaRPr b="1" sz="1800" u="sng">
              <a:solidFill>
                <a:schemeClr val="lt2"/>
              </a:solidFill>
              <a:latin typeface="Comfortaa"/>
              <a:ea typeface="Comfortaa"/>
              <a:cs typeface="Comfortaa"/>
              <a:sym typeface="Comfortaa"/>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Το ηχοτοπίο του Μεσαίωνα, αν και δεν μπορεί να αναλυθεί και να περιγραφεί ως ένα μοναδικό ηχητικό περιβάλλον, χαρακτηρίζεται έντονα από τον ήχο της καμπάνας των εκκλησιαστικών ιδρυμάτων, ο οποίος προγραμμάτιζε τις καθημερινές ανθρώπινες εργασίες της εποχής.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Ωστόσο, ακόμα και στην καθημερινή ζωή των πιστών, ήταν αναγκαίο να υπάρχει κάποιος σύνδεσμος με τις περίφημες γιορτές των προηγούμενων παγανιστικών θρησκειών. Ήχοι από χορούς, μουσικές, τραγούδια και φαγοπότια, κυρίως κατά τη διάρκεια του Καρναβαλιού αλλά και των μεγάλων χριστιανικών γιορτών, γέμιζαν, ακόμα και για λίγες μέρες του χρόνου, την καθημερινότητα. </a:t>
            </a:r>
            <a:endParaRPr>
              <a:solidFill>
                <a:schemeClr val="lt2"/>
              </a:solidFill>
              <a:latin typeface="Comfortaa Light"/>
              <a:ea typeface="Comfortaa Light"/>
              <a:cs typeface="Comfortaa Light"/>
              <a:sym typeface="Comfortaa Light"/>
            </a:endParaRPr>
          </a:p>
        </p:txBody>
      </p:sp>
      <p:pic>
        <p:nvPicPr>
          <p:cNvPr id="136" name="Google Shape;136;p24"/>
          <p:cNvPicPr preferRelativeResize="0"/>
          <p:nvPr/>
        </p:nvPicPr>
        <p:blipFill>
          <a:blip r:embed="rId3">
            <a:alphaModFix/>
          </a:blip>
          <a:stretch>
            <a:fillRect/>
          </a:stretch>
        </p:blipFill>
        <p:spPr>
          <a:xfrm>
            <a:off x="4430750" y="544500"/>
            <a:ext cx="4445526" cy="3177843"/>
          </a:xfrm>
          <a:prstGeom prst="rect">
            <a:avLst/>
          </a:prstGeom>
          <a:noFill/>
          <a:ln>
            <a:noFill/>
          </a:ln>
        </p:spPr>
      </p:pic>
      <p:sp>
        <p:nvSpPr>
          <p:cNvPr id="137" name="Google Shape;137;p24"/>
          <p:cNvSpPr txBox="1"/>
          <p:nvPr/>
        </p:nvSpPr>
        <p:spPr>
          <a:xfrm>
            <a:off x="4430750" y="3780150"/>
            <a:ext cx="4565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Comfortaa"/>
                <a:ea typeface="Comfortaa"/>
                <a:cs typeface="Comfortaa"/>
                <a:sym typeface="Comfortaa"/>
              </a:rPr>
              <a:t>Η μάχη μεταξύ του Καρναβαλιού και της Σαρακοστής</a:t>
            </a:r>
            <a:r>
              <a:rPr lang="en" sz="1200">
                <a:latin typeface="Comfortaa"/>
                <a:ea typeface="Comfortaa"/>
                <a:cs typeface="Comfortaa"/>
                <a:sym typeface="Comfortaa"/>
              </a:rPr>
              <a:t> του Pieter Bruegel the Elder, 1559. Ο πίνακας είναι μια αλληγορία της μάχης ανάμεσα στο Καρναβάλι, τη γιορτή των σωματικών απολαύσεων, και στη Σαρακοστή, τη γιορτή της εγκράτειας, της ευλάβειας και της λογικής.</a:t>
            </a:r>
            <a:endParaRPr sz="1200">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1" name="Shape 141"/>
        <p:cNvGrpSpPr/>
        <p:nvPr/>
      </p:nvGrpSpPr>
      <p:grpSpPr>
        <a:xfrm>
          <a:off x="0" y="0"/>
          <a:ext cx="0" cy="0"/>
          <a:chOff x="0" y="0"/>
          <a:chExt cx="0" cy="0"/>
        </a:xfrm>
      </p:grpSpPr>
      <p:sp>
        <p:nvSpPr>
          <p:cNvPr id="142" name="Google Shape;142;p25"/>
          <p:cNvSpPr txBox="1"/>
          <p:nvPr/>
        </p:nvSpPr>
        <p:spPr>
          <a:xfrm>
            <a:off x="-78425" y="138400"/>
            <a:ext cx="5489400" cy="1693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Όμως, ο φρενήρης ήχος των γιορτών δημιουργούσε, πολλές φορές, εξεγέρσεις, όπως για παράδειγμα στα 1600, όταν ένα καρναβάλι στην πόλη Udine της Ιταλίας, γεμάτο από τους συνήθεις εκστατικούς ήχους, έληξε με τη λεηλασία είκοσι ανακτόρων και τη δολοφονία πενήντα αριστοκρατών και της Αυλής τους (Hendy, 2013).</a:t>
            </a:r>
            <a:endParaRPr>
              <a:solidFill>
                <a:schemeClr val="lt2"/>
              </a:solidFill>
              <a:latin typeface="Comfortaa Light"/>
              <a:ea typeface="Comfortaa Light"/>
              <a:cs typeface="Comfortaa Light"/>
              <a:sym typeface="Comfortaa Light"/>
            </a:endParaRPr>
          </a:p>
        </p:txBody>
      </p:sp>
      <p:sp>
        <p:nvSpPr>
          <p:cNvPr id="143" name="Google Shape;143;p25"/>
          <p:cNvSpPr txBox="1"/>
          <p:nvPr/>
        </p:nvSpPr>
        <p:spPr>
          <a:xfrm>
            <a:off x="5823925" y="232000"/>
            <a:ext cx="3000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mfortaa"/>
                <a:ea typeface="Comfortaa"/>
                <a:cs typeface="Comfortaa"/>
                <a:sym typeface="Comfortaa"/>
              </a:rPr>
              <a:t>Από τεχνολογικής πλευράς, τα κείμενα του Αριστοτέλη, De anima και Problemata, τα οποία πραγματεύονταν ζητήματα του ήχου, της ακοής και της αρμονίας, ήταν κάποια από τα βασικά συγγράμματα που επηρέασαν την επιστημονική σκέψη της εποχής για τα ζητήματα του ήχου και του θορύβου στη Δύση, αλλά και στον αραβικό κόσμο.</a:t>
            </a:r>
            <a:endParaRPr>
              <a:latin typeface="Comfortaa"/>
              <a:ea typeface="Comfortaa"/>
              <a:cs typeface="Comfortaa"/>
              <a:sym typeface="Comfortaa"/>
            </a:endParaRPr>
          </a:p>
        </p:txBody>
      </p:sp>
      <p:sp>
        <p:nvSpPr>
          <p:cNvPr id="144" name="Google Shape;144;p25"/>
          <p:cNvSpPr txBox="1"/>
          <p:nvPr/>
        </p:nvSpPr>
        <p:spPr>
          <a:xfrm>
            <a:off x="335525" y="2029725"/>
            <a:ext cx="5122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mfortaa"/>
                <a:ea typeface="Comfortaa"/>
                <a:cs typeface="Comfortaa"/>
                <a:sym typeface="Comfortaa"/>
              </a:rPr>
              <a:t>Στο τέλος της Αναγέννησης, γύρω στον 17ο αιώνα, ο Ιησουίτης μοναχός Athanasius Kircher έγραψε μια εκτεταμένη μελέτη για την αρμονία της μουσικής, την αρχιτεκτονική ακουστική των θεάτρων και μια πληθώρα ακουστικών φαινόμενων. Η δίτομη Musurgia Universalis περιείχε ακουστικά σκίτσα, σχέδια και διαγράμματα αυτόματων μουσικών οργάνων, όπως η αιολική άρπα, καθώς και μελέτες ηχητικών φαινομένων, όπως η πολλαπλή ηχώ (manifold echoes), η οποία είχε κινήσει εξ’ αρχής την περιέργεια του Kircher για τον ήχο (Cox, 2014). </a:t>
            </a:r>
            <a:endParaRPr>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8" name="Shape 148"/>
        <p:cNvGrpSpPr/>
        <p:nvPr/>
      </p:nvGrpSpPr>
      <p:grpSpPr>
        <a:xfrm>
          <a:off x="0" y="0"/>
          <a:ext cx="0" cy="0"/>
          <a:chOff x="0" y="0"/>
          <a:chExt cx="0" cy="0"/>
        </a:xfrm>
      </p:grpSpPr>
      <p:pic>
        <p:nvPicPr>
          <p:cNvPr id="149" name="Google Shape;149;p26"/>
          <p:cNvPicPr preferRelativeResize="0"/>
          <p:nvPr/>
        </p:nvPicPr>
        <p:blipFill>
          <a:blip r:embed="rId3">
            <a:alphaModFix/>
          </a:blip>
          <a:stretch>
            <a:fillRect/>
          </a:stretch>
        </p:blipFill>
        <p:spPr>
          <a:xfrm>
            <a:off x="152400" y="152400"/>
            <a:ext cx="3473092" cy="4838702"/>
          </a:xfrm>
          <a:prstGeom prst="rect">
            <a:avLst/>
          </a:prstGeom>
          <a:noFill/>
          <a:ln>
            <a:noFill/>
          </a:ln>
        </p:spPr>
      </p:pic>
      <p:pic>
        <p:nvPicPr>
          <p:cNvPr id="150" name="Google Shape;150;p26"/>
          <p:cNvPicPr preferRelativeResize="0"/>
          <p:nvPr/>
        </p:nvPicPr>
        <p:blipFill>
          <a:blip r:embed="rId4">
            <a:alphaModFix/>
          </a:blip>
          <a:stretch>
            <a:fillRect/>
          </a:stretch>
        </p:blipFill>
        <p:spPr>
          <a:xfrm>
            <a:off x="3992575" y="152400"/>
            <a:ext cx="4526200" cy="2402176"/>
          </a:xfrm>
          <a:prstGeom prst="rect">
            <a:avLst/>
          </a:prstGeom>
          <a:noFill/>
          <a:ln>
            <a:noFill/>
          </a:ln>
        </p:spPr>
      </p:pic>
      <p:pic>
        <p:nvPicPr>
          <p:cNvPr id="151" name="Google Shape;151;p26"/>
          <p:cNvPicPr preferRelativeResize="0"/>
          <p:nvPr/>
        </p:nvPicPr>
        <p:blipFill>
          <a:blip r:embed="rId5">
            <a:alphaModFix/>
          </a:blip>
          <a:stretch>
            <a:fillRect/>
          </a:stretch>
        </p:blipFill>
        <p:spPr>
          <a:xfrm>
            <a:off x="4631302" y="2695800"/>
            <a:ext cx="3374577" cy="22952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5" name="Shape 155"/>
        <p:cNvGrpSpPr/>
        <p:nvPr/>
      </p:nvGrpSpPr>
      <p:grpSpPr>
        <a:xfrm>
          <a:off x="0" y="0"/>
          <a:ext cx="0" cy="0"/>
          <a:chOff x="0" y="0"/>
          <a:chExt cx="0" cy="0"/>
        </a:xfrm>
      </p:grpSpPr>
      <p:sp>
        <p:nvSpPr>
          <p:cNvPr id="156" name="Google Shape;156;p27"/>
          <p:cNvSpPr txBox="1"/>
          <p:nvPr/>
        </p:nvSpPr>
        <p:spPr>
          <a:xfrm>
            <a:off x="3950700" y="80725"/>
            <a:ext cx="5193300" cy="4802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700" u="sng">
                <a:solidFill>
                  <a:schemeClr val="lt2"/>
                </a:solidFill>
                <a:latin typeface="Comfortaa"/>
                <a:ea typeface="Comfortaa"/>
                <a:cs typeface="Comfortaa"/>
                <a:sym typeface="Comfortaa"/>
              </a:rPr>
              <a:t> Βικτωριανή εποχή</a:t>
            </a:r>
            <a:endParaRPr b="1" sz="1700" u="sng">
              <a:solidFill>
                <a:schemeClr val="lt2"/>
              </a:solidFill>
              <a:latin typeface="Comfortaa"/>
              <a:ea typeface="Comfortaa"/>
              <a:cs typeface="Comfortaa"/>
              <a:sym typeface="Comfortaa"/>
            </a:endParaRPr>
          </a:p>
          <a:p>
            <a:pPr indent="0" lvl="0" marL="457200" rtl="0" algn="l">
              <a:spcBef>
                <a:spcPts val="0"/>
              </a:spcBef>
              <a:spcAft>
                <a:spcPts val="0"/>
              </a:spcAft>
              <a:buNone/>
            </a:pPr>
            <a:r>
              <a:t/>
            </a:r>
            <a:endParaRPr b="1" sz="1700" u="sng">
              <a:solidFill>
                <a:schemeClr val="lt2"/>
              </a:solidFill>
              <a:latin typeface="Comfortaa"/>
              <a:ea typeface="Comfortaa"/>
              <a:cs typeface="Comfortaa"/>
              <a:sym typeface="Comfortaa"/>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Στα τέλη Οκτωβρίου του 1864, κατά τη διάρκεια ενός δείπνου με την οικογένεια και τους φίλους του, ο Charles Dickens έλαβε ένα τηλεγράφημα που γνωστοποιούσε πως ο εικονογράφος και καλός του φίλος, John Leech ήταν νεκρός.</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 Η επιδείνωση της σοβαρής κατάστασης της υγείας του Leech, διαταραγμένη από τη φρενήρη </a:t>
            </a:r>
            <a:r>
              <a:rPr b="1" lang="en">
                <a:solidFill>
                  <a:schemeClr val="lt2"/>
                </a:solidFill>
                <a:latin typeface="Comfortaa"/>
                <a:ea typeface="Comfortaa"/>
                <a:cs typeface="Comfortaa"/>
                <a:sym typeface="Comfortaa"/>
              </a:rPr>
              <a:t>μουσική του δρόμου</a:t>
            </a:r>
            <a:r>
              <a:rPr lang="en">
                <a:solidFill>
                  <a:schemeClr val="lt2"/>
                </a:solidFill>
                <a:latin typeface="Comfortaa Light"/>
                <a:ea typeface="Comfortaa Light"/>
                <a:cs typeface="Comfortaa Light"/>
                <a:sym typeface="Comfortaa Light"/>
              </a:rPr>
              <a:t> που τόσο αντιπαθούσε, τον έκανε να αποζητά την ησυχία του θανάτου, πιστεύοντας πως την είχε, αδίκως, αρνηθεί σε αυτήν τη ζωή. Τα χτυπήματα των κουδουνιών και των μαστιγίων, τα κροταλίσματα των αμαξιών, οι φωνές από τους πλανόδιους πωλητές, οι βρυχηθμοί από τα πλήθη και τα γαβγίσματα των σκύλων μορφοποιούσαν το βικτωριανό ηχοτοπίο του Λονδίνου, αναδεικνύοντας ως χειρότερους παραβάτες όλων τους </a:t>
            </a:r>
            <a:r>
              <a:rPr b="1" lang="en">
                <a:solidFill>
                  <a:schemeClr val="lt2"/>
                </a:solidFill>
                <a:latin typeface="Comfortaa"/>
                <a:ea typeface="Comfortaa"/>
                <a:cs typeface="Comfortaa"/>
                <a:sym typeface="Comfortaa"/>
              </a:rPr>
              <a:t>πλανόδιους μουσικούς </a:t>
            </a:r>
            <a:r>
              <a:rPr lang="en">
                <a:solidFill>
                  <a:schemeClr val="lt2"/>
                </a:solidFill>
                <a:latin typeface="Comfortaa Light"/>
                <a:ea typeface="Comfortaa Light"/>
                <a:cs typeface="Comfortaa Light"/>
                <a:sym typeface="Comfortaa Light"/>
              </a:rPr>
              <a:t>(Picker, 2003). </a:t>
            </a:r>
            <a:endParaRPr>
              <a:solidFill>
                <a:schemeClr val="lt2"/>
              </a:solidFill>
              <a:latin typeface="Comfortaa Light"/>
              <a:ea typeface="Comfortaa Light"/>
              <a:cs typeface="Comfortaa Light"/>
              <a:sym typeface="Comfortaa Light"/>
            </a:endParaRPr>
          </a:p>
        </p:txBody>
      </p:sp>
      <p:pic>
        <p:nvPicPr>
          <p:cNvPr id="157" name="Google Shape;157;p27"/>
          <p:cNvPicPr preferRelativeResize="0"/>
          <p:nvPr/>
        </p:nvPicPr>
        <p:blipFill>
          <a:blip r:embed="rId3">
            <a:alphaModFix/>
          </a:blip>
          <a:stretch>
            <a:fillRect/>
          </a:stretch>
        </p:blipFill>
        <p:spPr>
          <a:xfrm>
            <a:off x="350725" y="775175"/>
            <a:ext cx="3852724" cy="3277374"/>
          </a:xfrm>
          <a:prstGeom prst="rect">
            <a:avLst/>
          </a:prstGeom>
          <a:noFill/>
          <a:ln>
            <a:noFill/>
          </a:ln>
        </p:spPr>
      </p:pic>
      <p:sp>
        <p:nvSpPr>
          <p:cNvPr id="158" name="Google Shape;158;p27"/>
          <p:cNvSpPr txBox="1"/>
          <p:nvPr/>
        </p:nvSpPr>
        <p:spPr>
          <a:xfrm>
            <a:off x="276775" y="4052550"/>
            <a:ext cx="3852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chemeClr val="dk1"/>
                </a:highlight>
                <a:latin typeface="Comfortaa"/>
                <a:ea typeface="Comfortaa"/>
                <a:cs typeface="Comfortaa"/>
                <a:sym typeface="Comfortaa"/>
              </a:rPr>
              <a:t>Ο εξοργισμένος μουσικός του William Hogarth, 1741. </a:t>
            </a:r>
            <a:r>
              <a:rPr lang="en" sz="1200">
                <a:latin typeface="Comfortaa"/>
                <a:ea typeface="Comfortaa"/>
                <a:cs typeface="Comfortaa"/>
                <a:sym typeface="Comfortaa"/>
              </a:rPr>
              <a:t>Το χαρακτικό ζωντανεύει τον θόρυβο του δρόμου το 18ο αιώνα (Thompson, 2004).</a:t>
            </a:r>
            <a:endParaRPr sz="1200">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62" name="Shape 162"/>
        <p:cNvGrpSpPr/>
        <p:nvPr/>
      </p:nvGrpSpPr>
      <p:grpSpPr>
        <a:xfrm>
          <a:off x="0" y="0"/>
          <a:ext cx="0" cy="0"/>
          <a:chOff x="0" y="0"/>
          <a:chExt cx="0" cy="0"/>
        </a:xfrm>
      </p:grpSpPr>
      <p:sp>
        <p:nvSpPr>
          <p:cNvPr id="163" name="Google Shape;163;p28"/>
          <p:cNvSpPr txBox="1"/>
          <p:nvPr/>
        </p:nvSpPr>
        <p:spPr>
          <a:xfrm>
            <a:off x="410200" y="219125"/>
            <a:ext cx="8449200" cy="4279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 H αλλαγή της συμπεριφοράς του κοινού των μουσικών παραστάσεων το διάστημα 1800 - 1830 ηταν αρκετά μεγάλη.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Η ακρόαση της παράστασης ήταν πλέον </a:t>
            </a:r>
            <a:r>
              <a:rPr b="1" lang="en">
                <a:solidFill>
                  <a:schemeClr val="lt2"/>
                </a:solidFill>
                <a:latin typeface="Comfortaa"/>
                <a:ea typeface="Comfortaa"/>
                <a:cs typeface="Comfortaa"/>
                <a:sym typeface="Comfortaa"/>
              </a:rPr>
              <a:t>σιωπηλή</a:t>
            </a:r>
            <a:r>
              <a:rPr lang="en">
                <a:solidFill>
                  <a:schemeClr val="lt2"/>
                </a:solidFill>
                <a:latin typeface="Comfortaa Light"/>
                <a:ea typeface="Comfortaa Light"/>
                <a:cs typeface="Comfortaa Light"/>
                <a:sym typeface="Comfortaa Light"/>
              </a:rPr>
              <a:t>, σε αντίθεση με την προηγούμενη </a:t>
            </a:r>
            <a:r>
              <a:rPr b="1" lang="en">
                <a:solidFill>
                  <a:schemeClr val="lt2"/>
                </a:solidFill>
                <a:latin typeface="Comfortaa"/>
                <a:ea typeface="Comfortaa"/>
                <a:cs typeface="Comfortaa"/>
                <a:sym typeface="Comfortaa"/>
              </a:rPr>
              <a:t>θορυβώδη παρουσία</a:t>
            </a:r>
            <a:r>
              <a:rPr lang="en">
                <a:solidFill>
                  <a:schemeClr val="lt2"/>
                </a:solidFill>
                <a:latin typeface="Comfortaa Light"/>
                <a:ea typeface="Comfortaa Light"/>
                <a:cs typeface="Comfortaa Light"/>
                <a:sym typeface="Comfortaa Light"/>
              </a:rPr>
              <a:t> του κοινού.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Σύμφωνα με τον </a:t>
            </a:r>
            <a:r>
              <a:rPr b="1" lang="en">
                <a:solidFill>
                  <a:schemeClr val="lt2"/>
                </a:solidFill>
                <a:latin typeface="Comfortaa"/>
                <a:ea typeface="Comfortaa"/>
                <a:cs typeface="Comfortaa"/>
                <a:sym typeface="Comfortaa"/>
              </a:rPr>
              <a:t>Richard Sennett,</a:t>
            </a:r>
            <a:r>
              <a:rPr lang="en">
                <a:solidFill>
                  <a:schemeClr val="lt2"/>
                </a:solidFill>
                <a:latin typeface="Comfortaa Light"/>
                <a:ea typeface="Comfortaa Light"/>
                <a:cs typeface="Comfortaa Light"/>
                <a:sym typeface="Comfortaa Light"/>
              </a:rPr>
              <a:t> η σιωπή αυτή ήταν άρρηκτα συνδεδεμένη με την ανάπτυξη της πόλης και την ανάπτυξη του καπιταλισμού. Ο καταναλωτής, απομονωμένος από την ανθρώπινη επαφή που του χάριζε η συναναστροφή στην αγορά, φοβούμενος μήπως εκτεθεί, αποσύρθηκε στην </a:t>
            </a:r>
            <a:r>
              <a:rPr b="1" lang="en">
                <a:solidFill>
                  <a:schemeClr val="lt2"/>
                </a:solidFill>
                <a:latin typeface="Comfortaa"/>
                <a:ea typeface="Comfortaa"/>
                <a:cs typeface="Comfortaa"/>
                <a:sym typeface="Comfortaa"/>
              </a:rPr>
              <a:t>παθητικότητα.</a:t>
            </a:r>
            <a:r>
              <a:rPr lang="en">
                <a:solidFill>
                  <a:schemeClr val="lt2"/>
                </a:solidFill>
                <a:latin typeface="Comfortaa Light"/>
                <a:ea typeface="Comfortaa Light"/>
                <a:cs typeface="Comfortaa Light"/>
                <a:sym typeface="Comfortaa Light"/>
              </a:rPr>
              <a:t> Στο κέντρο της </a:t>
            </a:r>
            <a:r>
              <a:rPr b="1" lang="en">
                <a:solidFill>
                  <a:schemeClr val="lt2"/>
                </a:solidFill>
                <a:latin typeface="Comfortaa"/>
                <a:ea typeface="Comfortaa"/>
                <a:cs typeface="Comfortaa"/>
                <a:sym typeface="Comfortaa"/>
              </a:rPr>
              <a:t>σιωπής </a:t>
            </a:r>
            <a:r>
              <a:rPr lang="en">
                <a:solidFill>
                  <a:schemeClr val="lt2"/>
                </a:solidFill>
                <a:latin typeface="Comfortaa Light"/>
                <a:ea typeface="Comfortaa Light"/>
                <a:cs typeface="Comfortaa Light"/>
                <a:sym typeface="Comfortaa Light"/>
              </a:rPr>
              <a:t>βρισκόταν ο φόβος της απόδειξης της αμάθειας (Smith, 2004).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O Amadeus Mozart , όταν διηύθυνε τα έργα του στη Βιέννη του 1781, περιέγραφε στα γράμματά του το σύνηθες</a:t>
            </a:r>
            <a:r>
              <a:rPr b="1" lang="en">
                <a:solidFill>
                  <a:schemeClr val="lt2"/>
                </a:solidFill>
                <a:latin typeface="Comfortaa"/>
                <a:ea typeface="Comfortaa"/>
                <a:cs typeface="Comfortaa"/>
                <a:sym typeface="Comfortaa"/>
              </a:rPr>
              <a:t> θορυβώδες</a:t>
            </a:r>
            <a:r>
              <a:rPr lang="en">
                <a:solidFill>
                  <a:schemeClr val="lt2"/>
                </a:solidFill>
                <a:latin typeface="Comfortaa Light"/>
                <a:ea typeface="Comfortaa Light"/>
                <a:cs typeface="Comfortaa Light"/>
                <a:sym typeface="Comfortaa Light"/>
              </a:rPr>
              <a:t> κοινό της προηγούμενης ιστορικής περιόδου. Συγκεκριμένα, στην αλληλογραφία με τον πατέρα του, εξέφραζε το πόσο χαρούμενος ήταν με τις ζητωκραυγές του κοινού της Βιέννης κατά τη διάρκεια της παράστασής του.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Το κοινό συνήθιζε να μην περιμένει μέχρι το τέλος για να εκφράσει την επιδοκιμασία του, και οι ίδιοι οι συνθέτες εκλάμβαναν τη σιωπή ως ένα σημάδι απόρριψης (Hendy, 2013).</a:t>
            </a:r>
            <a:endParaRPr>
              <a:solidFill>
                <a:schemeClr val="lt2"/>
              </a:solidFill>
              <a:latin typeface="Comfortaa Light"/>
              <a:ea typeface="Comfortaa Light"/>
              <a:cs typeface="Comfortaa Light"/>
              <a:sym typeface="Comfortaa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67" name="Shape 167"/>
        <p:cNvGrpSpPr/>
        <p:nvPr/>
      </p:nvGrpSpPr>
      <p:grpSpPr>
        <a:xfrm>
          <a:off x="0" y="0"/>
          <a:ext cx="0" cy="0"/>
          <a:chOff x="0" y="0"/>
          <a:chExt cx="0" cy="0"/>
        </a:xfrm>
      </p:grpSpPr>
      <p:sp>
        <p:nvSpPr>
          <p:cNvPr id="168" name="Google Shape;168;p29"/>
          <p:cNvSpPr txBox="1"/>
          <p:nvPr/>
        </p:nvSpPr>
        <p:spPr>
          <a:xfrm>
            <a:off x="0" y="46150"/>
            <a:ext cx="5193300" cy="4802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700" u="sng">
                <a:solidFill>
                  <a:schemeClr val="lt2"/>
                </a:solidFill>
                <a:latin typeface="Comfortaa"/>
                <a:ea typeface="Comfortaa"/>
                <a:cs typeface="Comfortaa"/>
                <a:sym typeface="Comfortaa"/>
              </a:rPr>
              <a:t>Η άνοδος του μοντερνισμού</a:t>
            </a:r>
            <a:endParaRPr b="1" sz="1700" u="sng">
              <a:solidFill>
                <a:schemeClr val="lt2"/>
              </a:solidFill>
              <a:latin typeface="Comfortaa"/>
              <a:ea typeface="Comfortaa"/>
              <a:cs typeface="Comfortaa"/>
              <a:sym typeface="Comfortaa"/>
            </a:endParaRPr>
          </a:p>
          <a:p>
            <a:pPr indent="0" lvl="0" marL="457200" rtl="0" algn="l">
              <a:spcBef>
                <a:spcPts val="0"/>
              </a:spcBef>
              <a:spcAft>
                <a:spcPts val="0"/>
              </a:spcAft>
              <a:buNone/>
            </a:pPr>
            <a:r>
              <a:t/>
            </a:r>
            <a:endParaRPr b="1" sz="1700" u="sng">
              <a:solidFill>
                <a:schemeClr val="lt2"/>
              </a:solidFill>
              <a:latin typeface="Comfortaa"/>
              <a:ea typeface="Comfortaa"/>
              <a:cs typeface="Comfortaa"/>
              <a:sym typeface="Comfortaa"/>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Η παράσταση άρχιζε στις οκτώ. Ήταν μια καλοκαιρινή βραδιά στο Παρίσι, στα τέλη Μάιου του 1913.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Η Ιεροτελεστία της Άνοιξης επρόκειτο να παρουσιαστεί για πρώτη φορά στο κοινό. Ο συνθέτης Igor Stravinsky φιλοδοξούσε να αποτελέσει τον πιο μοντέρνο συνθέτη της εποχής.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Το έργο άρχισε με ένα ήρεμο τρέμολο του φαγκότο, αλλά στο δεύτερο τμήμα του ακολούθησε ένας καταιγισμός ήχων˙ η ένταση αυξήθηκε, ο ακανόνιστος ρυθμός έγινε ακόμα πιο έντονος και το κοινό της πρεμιέρας άρχισε να διαμαρτύρεται.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Τελικά, επενέβη η αστυνομία του Παρισιού, σύμφωνα με την περιγραφή της Gertrude Stein, όμως, η αναταραχή σταμάτησε μόνο όταν σιώπησε η ίδια η μουσική. </a:t>
            </a:r>
            <a:endParaRPr>
              <a:solidFill>
                <a:schemeClr val="lt2"/>
              </a:solidFill>
              <a:latin typeface="Comfortaa Light"/>
              <a:ea typeface="Comfortaa Light"/>
              <a:cs typeface="Comfortaa Light"/>
              <a:sym typeface="Comfortaa Light"/>
            </a:endParaRPr>
          </a:p>
        </p:txBody>
      </p:sp>
      <p:pic>
        <p:nvPicPr>
          <p:cNvPr descr="Description" id="169" name="Google Shape;169;p29" title="COCO CHANEL &amp; IGOR STRAVINSKY">
            <a:hlinkClick r:id="rId3"/>
          </p:cNvPr>
          <p:cNvPicPr preferRelativeResize="0"/>
          <p:nvPr/>
        </p:nvPicPr>
        <p:blipFill>
          <a:blip r:embed="rId4">
            <a:alphaModFix/>
          </a:blip>
          <a:stretch>
            <a:fillRect/>
          </a:stretch>
        </p:blipFill>
        <p:spPr>
          <a:xfrm>
            <a:off x="5011075" y="279250"/>
            <a:ext cx="3919725" cy="2204850"/>
          </a:xfrm>
          <a:prstGeom prst="rect">
            <a:avLst/>
          </a:prstGeom>
          <a:noFill/>
          <a:ln>
            <a:noFill/>
          </a:ln>
        </p:spPr>
      </p:pic>
      <p:pic>
        <p:nvPicPr>
          <p:cNvPr descr="Lead animator/illustrations: Kristofer Ström&#10;Animation/compositing: Martin Ottosson&#10;Producer: Nicholas Wakeham&#10;&#10;Animated segment for the award winning feature film Sound of Noise, directed by Ola Simonsson and Johannes Stjärne Nilsson. Music by Magnus Börjeson. Starring in this clip: Magnus Börjeson and Sanna Persson.&#10;&#10;Winner of Young Critics Award and Grand Rail d'Or at the International Critic's Week in Cannes.&#10;Best Fantastic Film at Fantastic Fest in Austin.&#10;Free Spirit Award and Audience Award at the 2010 Warsaw International Film Festival.&#10;Best Full length Film and Audience Price at Molodist International Film Festival in Kiev.&#10;Best Achievment Guldbagge in Sweden.&#10;&#10;Sound of Noise is a 2010 Swedish-French comedy-crime film written and directed by Ola Simonsson and Johannes Stjärne Nilsson. It tells the story of a group of musicians who illegally perform music on objects in the various institutions of a city. The film is a follow-up to the 2001 short film Music for One Apartment and Six Drummers, which was made by the same people and followed the same basic concept. The title comes from the Italian futurist Luigi Russolo's 1913 manifesto The Art of Noises." id="170" name="Google Shape;170;p29" title="Sound of Noise -- The Score">
            <a:hlinkClick r:id="rId5"/>
          </p:cNvPr>
          <p:cNvPicPr preferRelativeResize="0"/>
          <p:nvPr/>
        </p:nvPicPr>
        <p:blipFill>
          <a:blip r:embed="rId6">
            <a:alphaModFix/>
          </a:blip>
          <a:stretch>
            <a:fillRect/>
          </a:stretch>
        </p:blipFill>
        <p:spPr>
          <a:xfrm>
            <a:off x="5068925" y="2717225"/>
            <a:ext cx="3789010" cy="2131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4" name="Shape 174"/>
        <p:cNvGrpSpPr/>
        <p:nvPr/>
      </p:nvGrpSpPr>
      <p:grpSpPr>
        <a:xfrm>
          <a:off x="0" y="0"/>
          <a:ext cx="0" cy="0"/>
          <a:chOff x="0" y="0"/>
          <a:chExt cx="0" cy="0"/>
        </a:xfrm>
      </p:grpSpPr>
      <p:sp>
        <p:nvSpPr>
          <p:cNvPr id="175" name="Google Shape;175;p30"/>
          <p:cNvSpPr txBox="1"/>
          <p:nvPr/>
        </p:nvSpPr>
        <p:spPr>
          <a:xfrm>
            <a:off x="507425" y="109050"/>
            <a:ext cx="8363400" cy="49254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Ενώ το κοινό της πρεμιέρας θεωρούσε δεδομένο ότι η ομορφιά ήταν μια σταθερή αξία και κάποιες αρμονίες ήταν πιο εύηχες από άλλες, ο Stravinsky είχε μια διαφορετική άποψη. Συνειδητοποίησε ότι η αίσθηση του ωραίου είναι εύπλαστη και ότι η αρμονία και η τονικότητα που εμπιστευόταν μέχρι τότε δεν ήταν ιερή.</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 Σύμφωνα με τον ίδιο, </a:t>
            </a:r>
            <a:r>
              <a:rPr b="1" lang="en">
                <a:solidFill>
                  <a:schemeClr val="lt2"/>
                </a:solidFill>
                <a:latin typeface="Comfortaa"/>
                <a:ea typeface="Comfortaa"/>
                <a:cs typeface="Comfortaa"/>
                <a:sym typeface="Comfortaa"/>
              </a:rPr>
              <a:t>η μουσική δεν είναι τίποτε παραπάνω από ένα μικρό κλάσμα του συνόλου των ήχων που έχει μάθει ο ακροατής να ακούει, ο θόρυβος γίνεται μουσική μόνο μέσα από την οργάνωσή του και αυτό προϋποθέτει μια συνειδητή ανθρώπινη ενέργεια</a:t>
            </a:r>
            <a:r>
              <a:rPr lang="en">
                <a:solidFill>
                  <a:schemeClr val="lt2"/>
                </a:solidFill>
                <a:latin typeface="Comfortaa Light"/>
                <a:ea typeface="Comfortaa Light"/>
                <a:cs typeface="Comfortaa Light"/>
                <a:sym typeface="Comfortaa Light"/>
              </a:rPr>
              <a:t> (Lehrer, 2008).</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Τον Μάρτιο του ίδιου έτους, στο θέατρο Constanzi της Ρώμης, ο φουτουριστής συνθέτης Francesco Balilla Pratella έδινε τη δική του συναυλία, εμπνέοντας τον </a:t>
            </a:r>
            <a:r>
              <a:rPr b="1" lang="en">
                <a:solidFill>
                  <a:schemeClr val="lt2"/>
                </a:solidFill>
                <a:latin typeface="Comfortaa"/>
                <a:ea typeface="Comfortaa"/>
                <a:cs typeface="Comfortaa"/>
                <a:sym typeface="Comfortaa"/>
              </a:rPr>
              <a:t>Luigi Russolo</a:t>
            </a:r>
            <a:r>
              <a:rPr lang="en">
                <a:solidFill>
                  <a:schemeClr val="lt2"/>
                </a:solidFill>
                <a:latin typeface="Comfortaa Light"/>
                <a:ea typeface="Comfortaa Light"/>
                <a:cs typeface="Comfortaa Light"/>
                <a:sym typeface="Comfortaa Light"/>
              </a:rPr>
              <a:t> να γράψει το μανιφέστο L’ arte dei Rumori (η τέχνη των θορύβων).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Σύμφωνα με τον Russolo, η αρχαιότητα ήταν συνώνυμη με τη σιωπή και ο αληθινός θόρυβος δημιουργήθηκε με τη γέννηση της μηχανής στις αρχές του 19ου αιώνα. Η επαναστατική μοντέρνα μουσική προσεγγίζει τον θόρυβο ως ήχο, και την διαρκώς αυξανόμενη χρήση της </a:t>
            </a:r>
            <a:r>
              <a:rPr b="1" lang="en">
                <a:solidFill>
                  <a:schemeClr val="lt2"/>
                </a:solidFill>
                <a:latin typeface="Comfortaa"/>
                <a:ea typeface="Comfortaa"/>
                <a:cs typeface="Comfortaa"/>
                <a:sym typeface="Comfortaa"/>
              </a:rPr>
              <a:t>μηχανής</a:t>
            </a:r>
            <a:r>
              <a:rPr lang="en">
                <a:solidFill>
                  <a:schemeClr val="lt2"/>
                </a:solidFill>
                <a:latin typeface="Comfortaa Light"/>
                <a:ea typeface="Comfortaa Light"/>
                <a:cs typeface="Comfortaa Light"/>
                <a:sym typeface="Comfortaa Light"/>
              </a:rPr>
              <a:t>, που πραγματοποιείται μέσα από την ανθρώπινη εργασία, ως έναν μουσικό ήχο.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Η αυτοτέλεια των παραδοσιακών μουσικών ήχων είχε κλονιστεί και η μοντέρνα μουσική είχε σκοπό να κατακτήσει την αχανή ποικιλία των θορύβων - ήχων. Ο ουσιαστικός, όμως, θάνατος της τονικότητας και της οικείας αρμονίας είχε επέλθει, μερικά χρόνια νωρίτερα, μέσα από τις σελίδες του Harmonielehre (Θεωρία της Αρμονίας) γραμμένες από τον Arnold Schoenberg (Ross, 2007)</a:t>
            </a:r>
            <a:endParaRPr>
              <a:solidFill>
                <a:schemeClr val="lt2"/>
              </a:solidFill>
              <a:latin typeface="Comfortaa Light"/>
              <a:ea typeface="Comfortaa Light"/>
              <a:cs typeface="Comfortaa Light"/>
              <a:sym typeface="Comfortaa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9" name="Shape 179"/>
        <p:cNvGrpSpPr/>
        <p:nvPr/>
      </p:nvGrpSpPr>
      <p:grpSpPr>
        <a:xfrm>
          <a:off x="0" y="0"/>
          <a:ext cx="0" cy="0"/>
          <a:chOff x="0" y="0"/>
          <a:chExt cx="0" cy="0"/>
        </a:xfrm>
      </p:grpSpPr>
      <p:pic>
        <p:nvPicPr>
          <p:cNvPr descr="Song: Risveglio di una Città (1/13)&#10;Album: Die Kunst Der Geräusche (2000)&#10;Artist: Luigi Russolo" id="180" name="Google Shape;180;p31" title="Luigi Russolo - Risveglio di una Città">
            <a:hlinkClick r:id="rId3"/>
          </p:cNvPr>
          <p:cNvPicPr preferRelativeResize="0"/>
          <p:nvPr/>
        </p:nvPicPr>
        <p:blipFill>
          <a:blip r:embed="rId4">
            <a:alphaModFix/>
          </a:blip>
          <a:stretch>
            <a:fillRect/>
          </a:stretch>
        </p:blipFill>
        <p:spPr>
          <a:xfrm>
            <a:off x="117825" y="111475"/>
            <a:ext cx="4341025" cy="2441825"/>
          </a:xfrm>
          <a:prstGeom prst="rect">
            <a:avLst/>
          </a:prstGeom>
          <a:noFill/>
          <a:ln>
            <a:noFill/>
          </a:ln>
        </p:spPr>
      </p:pic>
      <p:pic>
        <p:nvPicPr>
          <p:cNvPr descr="PBS Member Stations rely on viewers like you. To support your local station, go to: http://to.pbs.org/DonateSoundField&#10;↓ More info below ↓&#10;&#10;What is music? From John Cage to Legendary Stardust Cowboy, avant-garde artists have forever been pushing on the edges of what is considered music.  Composers like Arnold Schoenberg, Harry Partch and outsider musicians like The Shaggs are constantly changing music.&#10;&#10;Hosts Nahre Sol and LA Buckner examine the space between music and not music and create an original composition - but is it music? &#10;&#10;The Golden Ratio and Fibonacci Sequence in Music&#10;https://www.youtube.com/watch?v=9mozmHgg9Sk&amp;list=PLIOqzinRwOsrWi5SSyTdFzN-t0mqE8imQ&amp;index=2&amp;t=0s&#10;&#10;Why Is This Song So Sad?&#10;https://www.youtube.com/watch?v=SHipCeYasYY&amp;list=PLIOqzinRwOsrWi5SSyTdFzN-t0mqE8imQ&amp;index=4&amp;t=0s&#10;&#10;Please SUBSCRIBE! ►►  https://tinyurl.com/SoundFieldPBS&#10;&#10;We like music. You like music. Let’s break it down. Sound Field is a PBS Digital Studios web series produced by Rewire.org. #SoundFieldPBS #Rewire #PBSDigitalStudios" id="181" name="Google Shape;181;p31" title="Is This Even Music? John Cage, Schoenberg and Outsider Artists">
            <a:hlinkClick r:id="rId5"/>
          </p:cNvPr>
          <p:cNvPicPr preferRelativeResize="0"/>
          <p:nvPr/>
        </p:nvPicPr>
        <p:blipFill>
          <a:blip r:embed="rId6">
            <a:alphaModFix/>
          </a:blip>
          <a:stretch>
            <a:fillRect/>
          </a:stretch>
        </p:blipFill>
        <p:spPr>
          <a:xfrm>
            <a:off x="4403675" y="2470450"/>
            <a:ext cx="4534800" cy="2550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494225" y="227950"/>
            <a:ext cx="19674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latin typeface="Comfortaa Light"/>
                <a:ea typeface="Comfortaa Light"/>
                <a:cs typeface="Comfortaa Light"/>
                <a:sym typeface="Comfortaa Light"/>
              </a:rPr>
              <a:t>εισαγωγή</a:t>
            </a:r>
            <a:endParaRPr sz="2400">
              <a:latin typeface="Comfortaa Light"/>
              <a:ea typeface="Comfortaa Light"/>
              <a:cs typeface="Comfortaa Light"/>
              <a:sym typeface="Comfortaa Light"/>
            </a:endParaRPr>
          </a:p>
        </p:txBody>
      </p:sp>
      <p:sp>
        <p:nvSpPr>
          <p:cNvPr id="68" name="Google Shape;68;p14"/>
          <p:cNvSpPr txBox="1"/>
          <p:nvPr/>
        </p:nvSpPr>
        <p:spPr>
          <a:xfrm>
            <a:off x="494225" y="800650"/>
            <a:ext cx="5213100" cy="4279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2"/>
              </a:buClr>
              <a:buSzPts val="1400"/>
              <a:buFont typeface="Comfortaa Light"/>
              <a:buChar char="●"/>
            </a:pPr>
            <a:r>
              <a:rPr b="1" lang="en">
                <a:solidFill>
                  <a:schemeClr val="lt2"/>
                </a:solidFill>
                <a:latin typeface="Comfortaa"/>
                <a:ea typeface="Comfortaa"/>
                <a:cs typeface="Comfortaa"/>
                <a:sym typeface="Comfortaa"/>
              </a:rPr>
              <a:t>Θ</a:t>
            </a:r>
            <a:r>
              <a:rPr b="1" lang="en">
                <a:solidFill>
                  <a:schemeClr val="lt2"/>
                </a:solidFill>
                <a:latin typeface="Comfortaa"/>
                <a:ea typeface="Comfortaa"/>
                <a:cs typeface="Comfortaa"/>
                <a:sym typeface="Comfortaa"/>
              </a:rPr>
              <a:t>όρυβος</a:t>
            </a:r>
            <a:r>
              <a:rPr lang="en">
                <a:solidFill>
                  <a:schemeClr val="lt2"/>
                </a:solidFill>
                <a:latin typeface="Comfortaa Light"/>
                <a:ea typeface="Comfortaa Light"/>
                <a:cs typeface="Comfortaa Light"/>
                <a:sym typeface="Comfortaa Light"/>
              </a:rPr>
              <a:t> - </a:t>
            </a:r>
            <a:r>
              <a:rPr lang="en">
                <a:solidFill>
                  <a:schemeClr val="lt2"/>
                </a:solidFill>
                <a:latin typeface="Comfortaa Light"/>
                <a:ea typeface="Comfortaa Light"/>
                <a:cs typeface="Comfortaa Light"/>
                <a:sym typeface="Comfortaa Light"/>
              </a:rPr>
              <a:t>μη επιθυμητός ήχος </a:t>
            </a:r>
            <a:r>
              <a:rPr lang="en">
                <a:solidFill>
                  <a:schemeClr val="lt2"/>
                </a:solidFill>
                <a:latin typeface="Comfortaa Light"/>
                <a:ea typeface="Comfortaa Light"/>
                <a:cs typeface="Comfortaa Light"/>
                <a:sym typeface="Comfortaa Light"/>
              </a:rPr>
              <a:t>- σύμφωνα με τη νομοθεσία αντιθορυβικής προστασίας των περισσοτέρων κρατών</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317500" lvl="0" marL="457200" rtl="0" algn="l">
              <a:spcBef>
                <a:spcPts val="0"/>
              </a:spcBef>
              <a:spcAft>
                <a:spcPts val="0"/>
              </a:spcAft>
              <a:buClr>
                <a:schemeClr val="lt2"/>
              </a:buClr>
              <a:buSzPts val="1400"/>
              <a:buFont typeface="Comfortaa Light"/>
              <a:buChar char="●"/>
            </a:pPr>
            <a:r>
              <a:rPr b="1" lang="en">
                <a:solidFill>
                  <a:schemeClr val="lt2"/>
                </a:solidFill>
                <a:latin typeface="Comfortaa"/>
                <a:ea typeface="Comfortaa"/>
                <a:cs typeface="Comfortaa"/>
                <a:sym typeface="Comfortaa"/>
              </a:rPr>
              <a:t>Θόρυβος </a:t>
            </a:r>
            <a:r>
              <a:rPr lang="en">
                <a:solidFill>
                  <a:schemeClr val="lt2"/>
                </a:solidFill>
                <a:latin typeface="Comfortaa Light"/>
                <a:ea typeface="Comfortaa Light"/>
                <a:cs typeface="Comfortaa Light"/>
                <a:sym typeface="Comfortaa Light"/>
              </a:rPr>
              <a:t>- (μεταβαλλόμενη έννοια με πολλαπλές ερμηνείες και ορισμούς) </a:t>
            </a:r>
            <a:r>
              <a:rPr lang="en">
                <a:solidFill>
                  <a:schemeClr val="lt2"/>
                </a:solidFill>
                <a:latin typeface="Comfortaa Light"/>
                <a:ea typeface="Comfortaa Light"/>
                <a:cs typeface="Comfortaa Light"/>
                <a:sym typeface="Comfortaa Light"/>
              </a:rPr>
              <a:t>αποτελεί ένα χαρακτηριστικό της </a:t>
            </a:r>
            <a:r>
              <a:rPr b="1" lang="en">
                <a:solidFill>
                  <a:schemeClr val="lt2"/>
                </a:solidFill>
                <a:latin typeface="Comfortaa"/>
                <a:ea typeface="Comfortaa"/>
                <a:cs typeface="Comfortaa"/>
                <a:sym typeface="Comfortaa"/>
              </a:rPr>
              <a:t>εξουσίας</a:t>
            </a:r>
            <a:r>
              <a:rPr lang="en">
                <a:solidFill>
                  <a:schemeClr val="lt2"/>
                </a:solidFill>
                <a:latin typeface="Comfortaa Light"/>
                <a:ea typeface="Comfortaa Light"/>
                <a:cs typeface="Comfortaa Light"/>
                <a:sym typeface="Comfortaa Light"/>
              </a:rPr>
              <a:t> </a:t>
            </a:r>
            <a:endParaRPr>
              <a:solidFill>
                <a:schemeClr val="lt2"/>
              </a:solidFill>
              <a:latin typeface="Comfortaa Light"/>
              <a:ea typeface="Comfortaa Light"/>
              <a:cs typeface="Comfortaa Light"/>
              <a:sym typeface="Comfortaa Light"/>
            </a:endParaRPr>
          </a:p>
          <a:p>
            <a:pPr indent="-317500" lvl="0" marL="457200" rtl="0" algn="l">
              <a:spcBef>
                <a:spcPts val="0"/>
              </a:spcBef>
              <a:spcAft>
                <a:spcPts val="0"/>
              </a:spcAft>
              <a:buClr>
                <a:schemeClr val="lt2"/>
              </a:buClr>
              <a:buSzPts val="1400"/>
              <a:buFont typeface="Comfortaa Light"/>
              <a:buChar char="-"/>
            </a:pPr>
            <a:r>
              <a:rPr lang="en">
                <a:solidFill>
                  <a:schemeClr val="lt2"/>
                </a:solidFill>
                <a:latin typeface="Comfortaa Light"/>
                <a:ea typeface="Comfortaa Light"/>
                <a:cs typeface="Comfortaa Light"/>
                <a:sym typeface="Comfortaa Light"/>
              </a:rPr>
              <a:t>εξουσία κατασκευάζει τη νομιμότητα της μέσα από το φόβο και την επιβολή της τάξης, μονοπωλώντας τη </a:t>
            </a:r>
            <a:r>
              <a:rPr b="1" lang="en">
                <a:solidFill>
                  <a:schemeClr val="lt2"/>
                </a:solidFill>
                <a:latin typeface="Comfortaa"/>
                <a:ea typeface="Comfortaa"/>
                <a:cs typeface="Comfortaa"/>
                <a:sym typeface="Comfortaa"/>
              </a:rPr>
              <a:t>βία</a:t>
            </a:r>
            <a:r>
              <a:rPr lang="en">
                <a:solidFill>
                  <a:schemeClr val="lt2"/>
                </a:solidFill>
                <a:latin typeface="Comfortaa Light"/>
                <a:ea typeface="Comfortaa Light"/>
                <a:cs typeface="Comfortaa Light"/>
                <a:sym typeface="Comfortaa Light"/>
              </a:rPr>
              <a:t>, τότε μονοπωλεί και τον </a:t>
            </a:r>
            <a:r>
              <a:rPr b="1" lang="en">
                <a:solidFill>
                  <a:schemeClr val="lt2"/>
                </a:solidFill>
                <a:latin typeface="Comfortaa"/>
                <a:ea typeface="Comfortaa"/>
                <a:cs typeface="Comfortaa"/>
                <a:sym typeface="Comfortaa"/>
              </a:rPr>
              <a:t>θόρυβο</a:t>
            </a:r>
            <a:r>
              <a:rPr lang="en">
                <a:solidFill>
                  <a:schemeClr val="lt2"/>
                </a:solidFill>
                <a:latin typeface="Comfortaa Light"/>
                <a:ea typeface="Comfortaa Light"/>
                <a:cs typeface="Comfortaa Light"/>
                <a:sym typeface="Comfortaa Light"/>
              </a:rPr>
              <a:t>. (Jacques Attali, 1985 - Noise: The Political Economy of Music) ναζί - μεγάφωνα</a:t>
            </a:r>
            <a:endParaRPr>
              <a:solidFill>
                <a:schemeClr val="lt2"/>
              </a:solidFill>
              <a:latin typeface="Comfortaa Light"/>
              <a:ea typeface="Comfortaa Light"/>
              <a:cs typeface="Comfortaa Light"/>
              <a:sym typeface="Comfortaa Light"/>
            </a:endParaRPr>
          </a:p>
          <a:p>
            <a:pPr indent="0" lvl="0" marL="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317500" lvl="0" marL="457200" rtl="0" algn="l">
              <a:spcBef>
                <a:spcPts val="0"/>
              </a:spcBef>
              <a:spcAft>
                <a:spcPts val="0"/>
              </a:spcAft>
              <a:buClr>
                <a:schemeClr val="lt2"/>
              </a:buClr>
              <a:buSzPts val="1400"/>
              <a:buFont typeface="Comfortaa Light"/>
              <a:buChar char="●"/>
            </a:pPr>
            <a:r>
              <a:rPr lang="en">
                <a:solidFill>
                  <a:schemeClr val="lt2"/>
                </a:solidFill>
                <a:latin typeface="Comfortaa Light"/>
                <a:ea typeface="Comfortaa Light"/>
                <a:cs typeface="Comfortaa Light"/>
                <a:sym typeface="Comfortaa Light"/>
              </a:rPr>
              <a:t>Στους περισσότερους πολιτισμούς, το πρόβλημα του θορύβου, η ακρόαση και η ερμηνεία του αποτέλεσαν προϊόντα της </a:t>
            </a:r>
            <a:r>
              <a:rPr b="1" lang="en">
                <a:solidFill>
                  <a:schemeClr val="lt2"/>
                </a:solidFill>
                <a:latin typeface="Comfortaa"/>
                <a:ea typeface="Comfortaa"/>
                <a:cs typeface="Comfortaa"/>
                <a:sym typeface="Comfortaa"/>
              </a:rPr>
              <a:t>άρχουσας θρησκευτικής τάξης</a:t>
            </a:r>
            <a:r>
              <a:rPr lang="en">
                <a:solidFill>
                  <a:schemeClr val="lt2"/>
                </a:solidFill>
                <a:latin typeface="Comfortaa Light"/>
                <a:ea typeface="Comfortaa Light"/>
                <a:cs typeface="Comfortaa Light"/>
                <a:sym typeface="Comfortaa Light"/>
              </a:rPr>
              <a:t>. Πριν από τη κατασκευή του κόσμου υπήρχε το χάος, το κενό και στο φόντο ο θόρυβος. </a:t>
            </a:r>
            <a:endParaRPr>
              <a:solidFill>
                <a:schemeClr val="lt2"/>
              </a:solidFill>
              <a:latin typeface="Comfortaa Light"/>
              <a:ea typeface="Comfortaa Light"/>
              <a:cs typeface="Comfortaa Light"/>
              <a:sym typeface="Comfortaa Light"/>
            </a:endParaRPr>
          </a:p>
        </p:txBody>
      </p:sp>
      <p:pic>
        <p:nvPicPr>
          <p:cNvPr id="69" name="Google Shape;69;p14"/>
          <p:cNvPicPr preferRelativeResize="0"/>
          <p:nvPr/>
        </p:nvPicPr>
        <p:blipFill>
          <a:blip r:embed="rId3">
            <a:alphaModFix/>
          </a:blip>
          <a:stretch>
            <a:fillRect/>
          </a:stretch>
        </p:blipFill>
        <p:spPr>
          <a:xfrm>
            <a:off x="5943076" y="864300"/>
            <a:ext cx="2561100" cy="3957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5" name="Shape 185"/>
        <p:cNvGrpSpPr/>
        <p:nvPr/>
      </p:nvGrpSpPr>
      <p:grpSpPr>
        <a:xfrm>
          <a:off x="0" y="0"/>
          <a:ext cx="0" cy="0"/>
          <a:chOff x="0" y="0"/>
          <a:chExt cx="0" cy="0"/>
        </a:xfrm>
      </p:grpSpPr>
      <p:sp>
        <p:nvSpPr>
          <p:cNvPr id="186" name="Google Shape;186;p32"/>
          <p:cNvSpPr txBox="1"/>
          <p:nvPr/>
        </p:nvSpPr>
        <p:spPr>
          <a:xfrm>
            <a:off x="507425" y="109050"/>
            <a:ext cx="8363400" cy="51411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Η εμφάνιση του </a:t>
            </a:r>
            <a:r>
              <a:rPr b="1" lang="en">
                <a:solidFill>
                  <a:schemeClr val="lt2"/>
                </a:solidFill>
                <a:latin typeface="Comfortaa"/>
                <a:ea typeface="Comfortaa"/>
                <a:cs typeface="Comfortaa"/>
                <a:sym typeface="Comfortaa"/>
              </a:rPr>
              <a:t>μοντέρνου ήχου</a:t>
            </a:r>
            <a:r>
              <a:rPr lang="en">
                <a:solidFill>
                  <a:schemeClr val="lt2"/>
                </a:solidFill>
                <a:latin typeface="Comfortaa Light"/>
                <a:ea typeface="Comfortaa Light"/>
                <a:cs typeface="Comfortaa Light"/>
                <a:sym typeface="Comfortaa Light"/>
              </a:rPr>
              <a:t> άλλαξε ρηξικέλευθα τη </a:t>
            </a:r>
            <a:r>
              <a:rPr b="1" lang="en">
                <a:solidFill>
                  <a:schemeClr val="lt2"/>
                </a:solidFill>
                <a:latin typeface="Comfortaa"/>
                <a:ea typeface="Comfortaa"/>
                <a:cs typeface="Comfortaa"/>
                <a:sym typeface="Comfortaa"/>
              </a:rPr>
              <a:t>μουσική τέχνη</a:t>
            </a:r>
            <a:r>
              <a:rPr lang="en">
                <a:solidFill>
                  <a:schemeClr val="lt2"/>
                </a:solidFill>
                <a:latin typeface="Comfortaa Light"/>
                <a:ea typeface="Comfortaa Light"/>
                <a:cs typeface="Comfortaa Light"/>
                <a:sym typeface="Comfortaa Light"/>
              </a:rPr>
              <a:t>, αλλά και οι αλλαγές που επέφερε η </a:t>
            </a:r>
            <a:r>
              <a:rPr b="1" lang="en">
                <a:solidFill>
                  <a:schemeClr val="lt2"/>
                </a:solidFill>
                <a:latin typeface="Comfortaa"/>
                <a:ea typeface="Comfortaa"/>
                <a:cs typeface="Comfortaa"/>
                <a:sym typeface="Comfortaa"/>
              </a:rPr>
              <a:t>τεχνολογική πρόοδος</a:t>
            </a:r>
            <a:r>
              <a:rPr lang="en">
                <a:solidFill>
                  <a:schemeClr val="lt2"/>
                </a:solidFill>
                <a:latin typeface="Comfortaa Light"/>
                <a:ea typeface="Comfortaa Light"/>
                <a:cs typeface="Comfortaa Light"/>
                <a:sym typeface="Comfortaa Light"/>
              </a:rPr>
              <a:t> στην παραγωγή, φύση και χειραγώγηση του ήχου διέρρηξαν βαθιά τη σχέση ήχου και αρχιτεκτονικού χώρου.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Οι αρχιτεκτονικοί τόποι που μορφοποίησαν το νεωτερικό ηχοτοπίο ακούγονταν πλέον όλοι το ίδιο, και ο απευθείας, χωρίς επιστροφές, ήχος της νεωτερικότητας ήταν διαυγής δίχως, όμως, να έχει να εκφράσει πληροφορίες σχετικά με τους χώρους όπου παράχθηκε και καταναλώθηκε.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Ο μοντέρνος ήχος ήταν λειτουργικός (απογυμνωμένος από τα στοιχεία που θα διακύβευαν την καθαρότητά του, όπως το φαινόμενο της αντήχησης), αποτελούσε ένα προϊόν (κοινωνία της κατανάλωσης) και, τέλος, ήταν η απόδειξη της τεχνικής αρτιότητας του ανθρώπου πάνω στο φυσικό περιβάλλον (Thompson, 2004).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Οι κάτοικοι της πόλης των αρχών του εικοστού αιώνα βίωσαν μια πραγματικά θορυβώδη εποχή. Εκτός από τα </a:t>
            </a:r>
            <a:r>
              <a:rPr b="1" lang="en">
                <a:solidFill>
                  <a:schemeClr val="lt2"/>
                </a:solidFill>
                <a:latin typeface="Comfortaa"/>
                <a:ea typeface="Comfortaa"/>
                <a:cs typeface="Comfortaa"/>
                <a:sym typeface="Comfortaa"/>
              </a:rPr>
              <a:t>υψηλά επίπεδα του περιβαλλοντικού θορύβου</a:t>
            </a:r>
            <a:r>
              <a:rPr lang="en">
                <a:solidFill>
                  <a:schemeClr val="lt2"/>
                </a:solidFill>
                <a:latin typeface="Comfortaa Light"/>
                <a:ea typeface="Comfortaa Light"/>
                <a:cs typeface="Comfortaa Light"/>
                <a:sym typeface="Comfortaa Light"/>
              </a:rPr>
              <a:t>, η φύση του είχε αλλάξει ριζικά, και ενώ μέχρι πρότινος η νομοθεσία ρύθμιζε ανθρώπινες ηχητικές συμπεριφορές, το </a:t>
            </a:r>
            <a:r>
              <a:rPr b="1" lang="en">
                <a:solidFill>
                  <a:schemeClr val="lt2"/>
                </a:solidFill>
                <a:latin typeface="Comfortaa"/>
                <a:ea typeface="Comfortaa"/>
                <a:cs typeface="Comfortaa"/>
                <a:sym typeface="Comfortaa"/>
              </a:rPr>
              <a:t>1929</a:t>
            </a:r>
            <a:r>
              <a:rPr lang="en">
                <a:solidFill>
                  <a:schemeClr val="lt2"/>
                </a:solidFill>
                <a:latin typeface="Comfortaa Light"/>
                <a:ea typeface="Comfortaa Light"/>
                <a:cs typeface="Comfortaa Light"/>
                <a:sym typeface="Comfortaa Light"/>
              </a:rPr>
              <a:t>, με τον πρώτο αντιθορυβικό κανονισμό, οι ειδικοί προσπάθησαν να επανεφεύρουν την αρμονία της μοντέρνας πόλης.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Οι τεχνοκράτες είχαν την πεποίθηση πως μοναχά η</a:t>
            </a:r>
            <a:r>
              <a:rPr b="1" lang="en">
                <a:solidFill>
                  <a:schemeClr val="lt2"/>
                </a:solidFill>
                <a:latin typeface="Comfortaa"/>
                <a:ea typeface="Comfortaa"/>
                <a:cs typeface="Comfortaa"/>
                <a:sym typeface="Comfortaa"/>
              </a:rPr>
              <a:t> επιστήμη</a:t>
            </a:r>
            <a:r>
              <a:rPr lang="en">
                <a:solidFill>
                  <a:schemeClr val="lt2"/>
                </a:solidFill>
                <a:latin typeface="Comfortaa Light"/>
                <a:ea typeface="Comfortaa Light"/>
                <a:cs typeface="Comfortaa Light"/>
                <a:sym typeface="Comfortaa Light"/>
              </a:rPr>
              <a:t> θα είχε την ικανότητα να αντιμετωπίσει επαρκώς το πρόβλημα του θορύβου (Smith, 2004). Ακόμα και όταν δημιουργήθηκαν οι πρώτες ήσυχες ζώνες, γύρω από τα νοσοκομεία και τα σχολεία, το 1914, ο περιβαλλοντικός θόρυβος που θεωρήθηκε ότι θα αντιμετωπιστεί με τη δυνατότητα μέτρησης του αστικού θορύβου με το ηχόμετρο, η οποία έγινε πραγματικότητα το </a:t>
            </a:r>
            <a:r>
              <a:rPr b="1" lang="en">
                <a:solidFill>
                  <a:schemeClr val="lt2"/>
                </a:solidFill>
                <a:latin typeface="Comfortaa"/>
                <a:ea typeface="Comfortaa"/>
                <a:cs typeface="Comfortaa"/>
                <a:sym typeface="Comfortaa"/>
              </a:rPr>
              <a:t>1926.</a:t>
            </a:r>
            <a:endParaRPr b="1">
              <a:solidFill>
                <a:schemeClr val="lt2"/>
              </a:solidFill>
              <a:latin typeface="Comfortaa"/>
              <a:ea typeface="Comfortaa"/>
              <a:cs typeface="Comfortaa"/>
              <a:sym typeface="Comforta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90" name="Shape 190"/>
        <p:cNvGrpSpPr/>
        <p:nvPr/>
      </p:nvGrpSpPr>
      <p:grpSpPr>
        <a:xfrm>
          <a:off x="0" y="0"/>
          <a:ext cx="0" cy="0"/>
          <a:chOff x="0" y="0"/>
          <a:chExt cx="0" cy="0"/>
        </a:xfrm>
      </p:grpSpPr>
      <p:sp>
        <p:nvSpPr>
          <p:cNvPr id="191" name="Google Shape;191;p33"/>
          <p:cNvSpPr txBox="1"/>
          <p:nvPr/>
        </p:nvSpPr>
        <p:spPr>
          <a:xfrm>
            <a:off x="507425" y="109050"/>
            <a:ext cx="8363400" cy="49254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Η διαρκής, όμως, κατασκευαστική δραστηριότητα στις πόλεις είχε ως αποτέλεσμα την αύξηση της παραγωγής των νέων ακουστικών υλικών και την εξέλιξη της τεχνολογίας εφαρμογής τους.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Τα συγκεκριμένα υλικά έβρισκε κανείς όχι μόνο σε χώρους για μουσικές παραστάσεις και σε εκκλησιαστικά κτίρια, αλλά σε γραφεία, διαμερίσματα, σχολεία και, γενικότερα, χώρους που φιλοξενούσαν δραστηριότητες της καθημερινής ζωής. Αυτά τα υλικά άλλαξαν τα ηχητικά χαρακτηριστικά των ιδιωτικών χώρων, εξαλείφοντας όχι μόνο τους </a:t>
            </a:r>
            <a:r>
              <a:rPr b="1" lang="en">
                <a:solidFill>
                  <a:schemeClr val="lt2"/>
                </a:solidFill>
                <a:latin typeface="Comfortaa"/>
                <a:ea typeface="Comfortaa"/>
                <a:cs typeface="Comfortaa"/>
                <a:sym typeface="Comfortaa"/>
              </a:rPr>
              <a:t>θορύβους του δρόμου και των γειτόνων, δηλαδή τον μοντέρνο δημόσιο χώρο, αλλά δημιουργώντας έναν νέο και ιδιαίτερο μοντέρνο ήχο.</a:t>
            </a:r>
            <a:r>
              <a:rPr lang="en">
                <a:solidFill>
                  <a:schemeClr val="lt2"/>
                </a:solidFill>
                <a:latin typeface="Comfortaa Light"/>
                <a:ea typeface="Comfortaa Light"/>
                <a:cs typeface="Comfortaa Light"/>
                <a:sym typeface="Comfortaa Light"/>
              </a:rPr>
              <a:t> Κύρια χαρακτηριστικά αποτέλεσαν η μηδενική αντήχηση και η αφαίρεση της διάστασης του χρόνου από την εξίσωση της σχέσης χώρου και ήχου, διαρρηγνύοντας ανεπιστρεπτί τις παραδοσιακές χωροχρονικές σχέσεις και συμπιέζοντας τον ίδιο το χρόνο.</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Αν και οι μελέτες του </a:t>
            </a:r>
            <a:r>
              <a:rPr b="1" lang="en">
                <a:solidFill>
                  <a:schemeClr val="lt2"/>
                </a:solidFill>
                <a:latin typeface="Comfortaa"/>
                <a:ea typeface="Comfortaa"/>
                <a:cs typeface="Comfortaa"/>
                <a:sym typeface="Comfortaa"/>
              </a:rPr>
              <a:t>Wallace Sabine</a:t>
            </a:r>
            <a:r>
              <a:rPr lang="en">
                <a:solidFill>
                  <a:schemeClr val="lt2"/>
                </a:solidFill>
                <a:latin typeface="Comfortaa Light"/>
                <a:ea typeface="Comfortaa Light"/>
                <a:cs typeface="Comfortaa Light"/>
                <a:sym typeface="Comfortaa Light"/>
              </a:rPr>
              <a:t>, στις αρχές του 20ου αιώνα, μετέτρεψαν τη θεωρητική και ασαφή επιστήμη της ακουστικής σε ένα πρακτικό και καθορισμένο πεδίο, η αρχιτεκτονική θεωρία και σχεδιαστική πρακτική δεν έμεινε αμέτοχη στη γέννηση αυτής της μοντέρνας επιστήμης. </a:t>
            </a:r>
            <a:endParaRPr>
              <a:solidFill>
                <a:schemeClr val="lt2"/>
              </a:solidFill>
              <a:latin typeface="Comfortaa Light"/>
              <a:ea typeface="Comfortaa Light"/>
              <a:cs typeface="Comfortaa Light"/>
              <a:sym typeface="Comfortaa Light"/>
            </a:endParaRPr>
          </a:p>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Οι σχέσεις μεταξύ χώρου και ήχου έπαψαν πλέον αποδεδειγμένα να αποτελούν αποτέλεσμα του καλλιτεχνικού ενστίκτου, της οπτικής αρμονίας και της παράδοσης, αλλά αναδύθηκαν ως μετρήσιμα φυσικά χαρακτηριστικά της αρχιτεκτονικής ακουστικής. </a:t>
            </a:r>
            <a:endParaRPr>
              <a:solidFill>
                <a:schemeClr val="lt2"/>
              </a:solidFill>
              <a:latin typeface="Comfortaa Light"/>
              <a:ea typeface="Comfortaa Light"/>
              <a:cs typeface="Comfortaa Light"/>
              <a:sym typeface="Comfortaa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95" name="Shape 195"/>
        <p:cNvGrpSpPr/>
        <p:nvPr/>
      </p:nvGrpSpPr>
      <p:grpSpPr>
        <a:xfrm>
          <a:off x="0" y="0"/>
          <a:ext cx="0" cy="0"/>
          <a:chOff x="0" y="0"/>
          <a:chExt cx="0" cy="0"/>
        </a:xfrm>
      </p:grpSpPr>
      <p:sp>
        <p:nvSpPr>
          <p:cNvPr id="196" name="Google Shape;196;p34"/>
          <p:cNvSpPr txBox="1"/>
          <p:nvPr/>
        </p:nvSpPr>
        <p:spPr>
          <a:xfrm>
            <a:off x="507425" y="109050"/>
            <a:ext cx="8363400" cy="12621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a:solidFill>
                  <a:schemeClr val="lt2"/>
                </a:solidFill>
                <a:latin typeface="Comfortaa Light"/>
                <a:ea typeface="Comfortaa Light"/>
                <a:cs typeface="Comfortaa Light"/>
                <a:sym typeface="Comfortaa Light"/>
              </a:rPr>
              <a:t>Ακόμα κι αν το μυστήριο της μουσικής αποδομήθηκε σε δευτερόλεπτα, hertz και decibel, ο ανταγωνισμός μεταξύ της </a:t>
            </a:r>
            <a:r>
              <a:rPr b="1" lang="en">
                <a:solidFill>
                  <a:schemeClr val="lt2"/>
                </a:solidFill>
                <a:latin typeface="Comfortaa"/>
                <a:ea typeface="Comfortaa"/>
                <a:cs typeface="Comfortaa"/>
                <a:sym typeface="Comfortaa"/>
              </a:rPr>
              <a:t>εμπειρικής και της τεχνικής γνώσης</a:t>
            </a:r>
            <a:r>
              <a:rPr lang="en">
                <a:solidFill>
                  <a:schemeClr val="lt2"/>
                </a:solidFill>
                <a:latin typeface="Comfortaa Light"/>
                <a:ea typeface="Comfortaa Light"/>
                <a:cs typeface="Comfortaa Light"/>
                <a:sym typeface="Comfortaa Light"/>
              </a:rPr>
              <a:t>, μεταξύ της </a:t>
            </a:r>
            <a:r>
              <a:rPr b="1" lang="en">
                <a:solidFill>
                  <a:schemeClr val="lt2"/>
                </a:solidFill>
                <a:latin typeface="Comfortaa"/>
                <a:ea typeface="Comfortaa"/>
                <a:cs typeface="Comfortaa"/>
                <a:sym typeface="Comfortaa"/>
              </a:rPr>
              <a:t>αισθητικής οπτικής και της επιστημονικής μέτρησης</a:t>
            </a:r>
            <a:r>
              <a:rPr lang="en">
                <a:solidFill>
                  <a:schemeClr val="lt2"/>
                </a:solidFill>
                <a:latin typeface="Comfortaa Light"/>
                <a:ea typeface="Comfortaa Light"/>
                <a:cs typeface="Comfortaa Light"/>
                <a:sym typeface="Comfortaa Light"/>
              </a:rPr>
              <a:t>, μέσα στα πεδία της </a:t>
            </a:r>
            <a:r>
              <a:rPr b="1" lang="en">
                <a:solidFill>
                  <a:schemeClr val="lt2"/>
                </a:solidFill>
                <a:latin typeface="Comfortaa"/>
                <a:ea typeface="Comfortaa"/>
                <a:cs typeface="Comfortaa"/>
                <a:sym typeface="Comfortaa"/>
              </a:rPr>
              <a:t>αρχιτεκτονικής δημιουργίας, της μουσικής τέχνης και της ακουστικής επιστήμης</a:t>
            </a:r>
            <a:r>
              <a:rPr lang="en">
                <a:solidFill>
                  <a:schemeClr val="lt2"/>
                </a:solidFill>
                <a:latin typeface="Comfortaa Light"/>
                <a:ea typeface="Comfortaa Light"/>
                <a:cs typeface="Comfortaa Light"/>
                <a:sym typeface="Comfortaa Light"/>
              </a:rPr>
              <a:t>, ήταν και παραμένει ακόμα και σήμερα αρκετά έντονος (Fischer, 2012).</a:t>
            </a:r>
            <a:endParaRPr>
              <a:solidFill>
                <a:schemeClr val="lt2"/>
              </a:solidFill>
              <a:latin typeface="Comfortaa Light"/>
              <a:ea typeface="Comfortaa Light"/>
              <a:cs typeface="Comfortaa Light"/>
              <a:sym typeface="Comfortaa Light"/>
            </a:endParaRPr>
          </a:p>
        </p:txBody>
      </p:sp>
      <p:pic>
        <p:nvPicPr>
          <p:cNvPr id="197" name="Google Shape;197;p34"/>
          <p:cNvPicPr preferRelativeResize="0"/>
          <p:nvPr/>
        </p:nvPicPr>
        <p:blipFill rotWithShape="1">
          <a:blip r:embed="rId3">
            <a:alphaModFix/>
          </a:blip>
          <a:srcRect b="30061" l="40033" r="21802" t="33540"/>
          <a:stretch/>
        </p:blipFill>
        <p:spPr>
          <a:xfrm>
            <a:off x="1722500" y="1538425"/>
            <a:ext cx="5933251" cy="31829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01" name="Shape 201"/>
        <p:cNvGrpSpPr/>
        <p:nvPr/>
      </p:nvGrpSpPr>
      <p:grpSpPr>
        <a:xfrm>
          <a:off x="0" y="0"/>
          <a:ext cx="0" cy="0"/>
          <a:chOff x="0" y="0"/>
          <a:chExt cx="0" cy="0"/>
        </a:xfrm>
      </p:grpSpPr>
      <p:sp>
        <p:nvSpPr>
          <p:cNvPr id="202" name="Google Shape;202;p35"/>
          <p:cNvSpPr txBox="1"/>
          <p:nvPr/>
        </p:nvSpPr>
        <p:spPr>
          <a:xfrm>
            <a:off x="0" y="46150"/>
            <a:ext cx="8594100" cy="509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700" u="sng">
                <a:solidFill>
                  <a:srgbClr val="0F0F0F"/>
                </a:solidFill>
                <a:latin typeface="Comfortaa"/>
                <a:ea typeface="Comfortaa"/>
                <a:cs typeface="Comfortaa"/>
                <a:sym typeface="Comfortaa"/>
              </a:rPr>
              <a:t>Σύγχρονη εποχή </a:t>
            </a:r>
            <a:endParaRPr b="1" sz="1700" u="sng">
              <a:solidFill>
                <a:srgbClr val="0F0F0F"/>
              </a:solidFill>
              <a:latin typeface="Comfortaa"/>
              <a:ea typeface="Comfortaa"/>
              <a:cs typeface="Comfortaa"/>
              <a:sym typeface="Comfortaa"/>
            </a:endParaRPr>
          </a:p>
          <a:p>
            <a:pPr indent="0" lvl="0" marL="457200" rtl="0" algn="l">
              <a:spcBef>
                <a:spcPts val="0"/>
              </a:spcBef>
              <a:spcAft>
                <a:spcPts val="0"/>
              </a:spcAft>
              <a:buNone/>
            </a:pPr>
            <a:r>
              <a:t/>
            </a:r>
            <a:endParaRPr b="1" sz="1700" u="sng">
              <a:solidFill>
                <a:srgbClr val="0F0F0F"/>
              </a:solidFill>
              <a:latin typeface="Comfortaa"/>
              <a:ea typeface="Comfortaa"/>
              <a:cs typeface="Comfortaa"/>
              <a:sym typeface="Comfortaa"/>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Ο Le Corbusier , στο βιβλίο του </a:t>
            </a:r>
            <a:r>
              <a:rPr b="1" lang="en" sz="1500">
                <a:solidFill>
                  <a:srgbClr val="0F0F0F"/>
                </a:solidFill>
                <a:latin typeface="Comfortaa"/>
                <a:ea typeface="Comfortaa"/>
                <a:cs typeface="Comfortaa"/>
                <a:sym typeface="Comfortaa"/>
              </a:rPr>
              <a:t>Le Modulor</a:t>
            </a:r>
            <a:r>
              <a:rPr lang="en" sz="1500">
                <a:solidFill>
                  <a:srgbClr val="0F0F0F"/>
                </a:solidFill>
                <a:latin typeface="Comfortaa Light"/>
                <a:ea typeface="Comfortaa Light"/>
                <a:cs typeface="Comfortaa Light"/>
                <a:sym typeface="Comfortaa Light"/>
              </a:rPr>
              <a:t>, το 1948, υποστήριξε την ελεύθερη κίνηση στο χώρο, μέσα στο πλαίσιο μιας αρχιτεκτονικής που ενίσχυε την αυτονομία του χρήστη, βελτίωνε τις συνθήκες της ανθρώπινης ζωής και υπηρετούσε την κοινωνία.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Ο ίδιος ο αρχιτέκτονας, αναζητούσε τις αρμονικές σχέσεις μεταξύ εσωτερικών και εξωτερικών χώρων, χρηστών και περιβάλλοντος χώρου, μέσα από την επιστημονική γνώση και, κατ΄ επέκταση, μέσα από μια αρχιτεκτονική αγνή και απαλλαγμένη από τον τόπο, τον δρόμο και τον θόρυβο του αστικού χώρου.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Έναν θόρυβο που, σύμφωνα με τον Brandon LaBelle, θα μπορούσε να απειλήσει την τέλεια εσωτερική οργάνωση του αρχιτεκτονικού χώρου. Σε αντίθεση, το σύγχρονο καλλιτεχνικό κίνημα των </a:t>
            </a:r>
            <a:r>
              <a:rPr b="1" lang="en" sz="1500">
                <a:solidFill>
                  <a:srgbClr val="0F0F0F"/>
                </a:solidFill>
                <a:latin typeface="Comfortaa"/>
                <a:ea typeface="Comfortaa"/>
                <a:cs typeface="Comfortaa"/>
                <a:sym typeface="Comfortaa"/>
              </a:rPr>
              <a:t>καταστασιακών</a:t>
            </a:r>
            <a:r>
              <a:rPr lang="en" sz="1500">
                <a:solidFill>
                  <a:srgbClr val="0F0F0F"/>
                </a:solidFill>
                <a:latin typeface="Comfortaa Light"/>
                <a:ea typeface="Comfortaa Light"/>
                <a:cs typeface="Comfortaa Light"/>
                <a:sym typeface="Comfortaa Light"/>
              </a:rPr>
              <a:t>, αντιδρώντας στην ομογενοποίηση του αστικού μοντέρνου χώρου, εισήγαγε την αυθορμητικότητα στον μοντέρνο παραγωγικό τρόπο ζωής, ερχόμενο σε καθημερινή επαφή με τον αστικό χώρο του Παρισιού.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b="1" lang="en" sz="1500">
                <a:solidFill>
                  <a:srgbClr val="0F0F0F"/>
                </a:solidFill>
                <a:latin typeface="Comfortaa"/>
                <a:ea typeface="Comfortaa"/>
                <a:cs typeface="Comfortaa"/>
                <a:sym typeface="Comfortaa"/>
              </a:rPr>
              <a:t>Οι αντιθέσεις, οι συγκρούσεις, αλλά και η ζωηράδα</a:t>
            </a:r>
            <a:r>
              <a:rPr lang="en" sz="1500">
                <a:solidFill>
                  <a:srgbClr val="0F0F0F"/>
                </a:solidFill>
                <a:latin typeface="Comfortaa Light"/>
                <a:ea typeface="Comfortaa Light"/>
                <a:cs typeface="Comfortaa Light"/>
                <a:sym typeface="Comfortaa Light"/>
              </a:rPr>
              <a:t> που ανέδιδε ο δρόμος έπαιξαν κύριο ρόλο και μορφοποίησαν τον πραγματικά ροϊκό και ελεύθερο χώρο, απαλλαγμένο από τη μοντέρνα επιστήμη του κατοικείν και τη φαντασιακή ελευθερία της κίνησης του μοντέρνου κινήματος (LaBelle, 1999)</a:t>
            </a:r>
            <a:endParaRPr sz="1500">
              <a:solidFill>
                <a:srgbClr val="0F0F0F"/>
              </a:solidFill>
              <a:latin typeface="Comfortaa Light"/>
              <a:ea typeface="Comfortaa Light"/>
              <a:cs typeface="Comfortaa Light"/>
              <a:sym typeface="Comfortaa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06" name="Shape 206"/>
        <p:cNvGrpSpPr/>
        <p:nvPr/>
      </p:nvGrpSpPr>
      <p:grpSpPr>
        <a:xfrm>
          <a:off x="0" y="0"/>
          <a:ext cx="0" cy="0"/>
          <a:chOff x="0" y="0"/>
          <a:chExt cx="0" cy="0"/>
        </a:xfrm>
      </p:grpSpPr>
      <p:sp>
        <p:nvSpPr>
          <p:cNvPr id="207" name="Google Shape;207;p36"/>
          <p:cNvSpPr txBox="1"/>
          <p:nvPr/>
        </p:nvSpPr>
        <p:spPr>
          <a:xfrm>
            <a:off x="0" y="486150"/>
            <a:ext cx="8974500" cy="4171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Η σωματικότητα, η εμπειρία και η διάδραση με τον αρχιτεκτονικό χώρο και το αστικό ηχητικό περιβάλλον αναδύονταν μέσα από το καταστασιακό καλλιτεχνικό κίνημα.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Παράλληλα, το μουσικό είδος της </a:t>
            </a:r>
            <a:r>
              <a:rPr b="1" lang="en" sz="1500">
                <a:solidFill>
                  <a:srgbClr val="0F0F0F"/>
                </a:solidFill>
                <a:latin typeface="Comfortaa"/>
                <a:ea typeface="Comfortaa"/>
                <a:cs typeface="Comfortaa"/>
                <a:sym typeface="Comfortaa"/>
              </a:rPr>
              <a:t>musique concrète</a:t>
            </a:r>
            <a:r>
              <a:rPr lang="en" sz="1500">
                <a:solidFill>
                  <a:srgbClr val="0F0F0F"/>
                </a:solidFill>
                <a:latin typeface="Comfortaa Light"/>
                <a:ea typeface="Comfortaa Light"/>
                <a:cs typeface="Comfortaa Light"/>
                <a:sym typeface="Comfortaa Light"/>
              </a:rPr>
              <a:t> εξαπλωνόταν στο Παρίσι της εποχής. Αντίθετα με την ανάπτυξη της </a:t>
            </a:r>
            <a:r>
              <a:rPr b="1" lang="en" sz="1500">
                <a:solidFill>
                  <a:srgbClr val="0F0F0F"/>
                </a:solidFill>
                <a:latin typeface="Comfortaa"/>
                <a:ea typeface="Comfortaa"/>
                <a:cs typeface="Comfortaa"/>
                <a:sym typeface="Comfortaa"/>
              </a:rPr>
              <a:t>καθαρής ηλεκτρονικής μουσικής</a:t>
            </a:r>
            <a:r>
              <a:rPr lang="en" sz="1500">
                <a:solidFill>
                  <a:srgbClr val="0F0F0F"/>
                </a:solidFill>
                <a:latin typeface="Comfortaa Light"/>
                <a:ea typeface="Comfortaa Light"/>
                <a:cs typeface="Comfortaa Light"/>
                <a:sym typeface="Comfortaa Light"/>
              </a:rPr>
              <a:t> στη Γερμανία, οι μουσικοί αυτού του κινήματος πραγματοποιούσαν ηχογραφήσεις περιβαλλοντικών ήχων και αστικού θορύβου, δηλαδή χαρακτηριστικών του αστικού ηχοτοπίου, σε συνεχή τριβή με τον αρχιτεκτονικό χώρο της πόλης.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t/>
            </a:r>
            <a:endParaRPr b="1" sz="1700">
              <a:solidFill>
                <a:srgbClr val="0F0F0F"/>
              </a:solidFill>
              <a:latin typeface="Comfortaa"/>
              <a:ea typeface="Comfortaa"/>
              <a:cs typeface="Comfortaa"/>
              <a:sym typeface="Comfortaa"/>
            </a:endParaRPr>
          </a:p>
          <a:p>
            <a:pPr indent="0" lvl="0" marL="457200" rtl="0" algn="l">
              <a:spcBef>
                <a:spcPts val="0"/>
              </a:spcBef>
              <a:spcAft>
                <a:spcPts val="0"/>
              </a:spcAft>
              <a:buNone/>
            </a:pPr>
            <a:r>
              <a:rPr b="1" lang="en" sz="1700">
                <a:solidFill>
                  <a:srgbClr val="0F0F0F"/>
                </a:solidFill>
                <a:latin typeface="Comfortaa"/>
                <a:ea typeface="Comfortaa"/>
                <a:cs typeface="Comfortaa"/>
                <a:sym typeface="Comfortaa"/>
              </a:rPr>
              <a:t>musique concrete vs. elektronische musik (</a:t>
            </a:r>
            <a:r>
              <a:rPr lang="en" sz="1500">
                <a:solidFill>
                  <a:srgbClr val="0F0F0F"/>
                </a:solidFill>
                <a:latin typeface="Comfortaa Light"/>
                <a:ea typeface="Comfortaa Light"/>
                <a:cs typeface="Comfortaa Light"/>
                <a:sym typeface="Comfortaa Light"/>
              </a:rPr>
              <a:t>Pierre Schaeffer vs Karlheinz Stockhausen).</a:t>
            </a:r>
            <a:endParaRPr b="1" sz="1700">
              <a:solidFill>
                <a:srgbClr val="0F0F0F"/>
              </a:solidFill>
              <a:latin typeface="Comfortaa"/>
              <a:ea typeface="Comfortaa"/>
              <a:cs typeface="Comfortaa"/>
              <a:sym typeface="Comfortaa"/>
            </a:endParaRPr>
          </a:p>
          <a:p>
            <a:pPr indent="0" lvl="0" marL="457200" rtl="0" algn="l">
              <a:spcBef>
                <a:spcPts val="0"/>
              </a:spcBef>
              <a:spcAft>
                <a:spcPts val="0"/>
              </a:spcAft>
              <a:buNone/>
            </a:pPr>
            <a:r>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Ο LaBelle σημειώνει πως η μοντέρνα πόλη και η φαντασιακή ησυχία του καθαρού αρχιτεκτονικού χώρου κινούνται στο ίδιο πλαίσιο με τους κατασκευασμένους ήχους της ηλεκτρονικής μουσικής, οι οποίοι αντιτίθενται στην ελεύθερη σωματική κίνηση στον δρόμο, πλαισιωμένη από τους ηχογραφημένους αστικούς θορύβους του Pierre Schaeffer .</a:t>
            </a:r>
            <a:endParaRPr sz="1300">
              <a:solidFill>
                <a:srgbClr val="0F0F0F"/>
              </a:solidFill>
              <a:latin typeface="Comfortaa Light"/>
              <a:ea typeface="Comfortaa Light"/>
              <a:cs typeface="Comfortaa Light"/>
              <a:sym typeface="Comfortaa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11" name="Shape 211"/>
        <p:cNvGrpSpPr/>
        <p:nvPr/>
      </p:nvGrpSpPr>
      <p:grpSpPr>
        <a:xfrm>
          <a:off x="0" y="0"/>
          <a:ext cx="0" cy="0"/>
          <a:chOff x="0" y="0"/>
          <a:chExt cx="0" cy="0"/>
        </a:xfrm>
      </p:grpSpPr>
      <p:sp>
        <p:nvSpPr>
          <p:cNvPr id="212" name="Google Shape;212;p37"/>
          <p:cNvSpPr txBox="1"/>
          <p:nvPr/>
        </p:nvSpPr>
        <p:spPr>
          <a:xfrm>
            <a:off x="0" y="46150"/>
            <a:ext cx="8974500" cy="1277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3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Η σωματικότητα, η εμπειρία και η διάδραση με τον αρχιτεκτονικό χώρο και το αστικό ηχητικό περιβάλλον αναδύονταν μέσα από το καταστασιακό καλλιτεχνικό κίνημα.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t/>
            </a:r>
            <a:endParaRPr sz="1300">
              <a:solidFill>
                <a:srgbClr val="0F0F0F"/>
              </a:solidFill>
              <a:latin typeface="Comfortaa Light"/>
              <a:ea typeface="Comfortaa Light"/>
              <a:cs typeface="Comfortaa Light"/>
              <a:sym typeface="Comfortaa Light"/>
            </a:endParaRPr>
          </a:p>
        </p:txBody>
      </p:sp>
      <p:pic>
        <p:nvPicPr>
          <p:cNvPr descr="PLEASE SUPPORT THE ARTIST. You can order this music on http://stockhausencds.com/. Thank you!&#10;&#10;1. Region: Die Internationale und die Marseillaise. &#10;2. Region: Das Deutschlandlied, der Anfang der Hymne der Russischen Föderation, mehrere afrikanische Nationalhymnen und einer Momentaufnahme von Stockhausen selbst: &quot;Das mit dem Horst Wessel Lied gibt böses Blut.&quot;&#10;&#10;Hymnen (Elektronische und konkrete Musik) für 4-Spur Magnet., 4x 2 Lautsprecher, Mischpult und Klangregie (ca. 114 Min.)&#10;&#10;&quot;Hymnen&quot; ist eine Komposition von Karlheinz Stockhausen, die von 1966 bis 1967 realisiert und 1969 nochmals modifiziert wurde. In Stockhausens Werkverzeichnis trägt sie die Nummer 22. Das Werk ist von einem weltmusikalischen Charakter geprägt, indem ca. 40 Nationalhymnen als Klangobjekte Verwendung finden, die als Grundlage für elektronische Modulation und Transformation dienen und somit zu einer Einheit verknüpft werden.&#10;&#10;Die quadrophonische, elektronische und konkrete Musik entstand im Studio für elektronische Musik des WDR in Köln und wurde am 30. November 1967 als Version mit Solisten in der Apostelschule in Köln-Lindenthal uraufgeführt.&#10;Stockhausen gliederte das Werk in verschiedene Regionen, die verschiedene Nationalhymnen als Schwerpunkt aufweisen. (siehe oben) &#10;&#10;Werkeinführung&#10;„Nationalhymnen sind die bekannteste Musik, die man sich vorstellen kann. Jeder kennt die Hymne seines Landes und vielleicht noch einige andere, wenigstens deren Anfänge. Integriert man bekannte Musik in eine Komposition unbekannter neuer Musik, so kann man besonders gut hören, wie sie integriert wurde: untransformiert, mehr oder weniger transformiert, transponiert, moduliert usw. Je selbstverständlicher das Was, umso aufmerksamer wird man für das Wie.&quot; (K. Stockhausen, CD-Booklet zu Hymnen, S. 26)&#10;Stockhausen verwendete die Nationalhymnen, welche ihm „das Populärste, was es überhaupt gibt&quot; waren, als das Was seiner Komposition. Indem er dieses allgemein-kulturelle Wissen in neuer Konstellation stellte und durch Hinzunahme weiterer gefundener Objekte wie Sprachfetzen und Radioereignisse neue Klangverbindungen schuf, eröffnete er die Möglichkeit die „alten&quot; Hymnen neu zu hören. Dabei kann das Werk nicht einfach als collageartige Zusammenstellung verschiedener Nationalhymnen gesehen werden. Vielmehr werden die Klangobjekte durch elektronische Modulationen von Rhythmus, Harmonie und Dynamik so miteinander verbunden, dass sich die Grade der Erkennbarkeit vom Rohmaterial bis hin zur Unkenntlichkeit bewegen.&#10;Hymnen greift einen neuen Gedanken der Weltmusik auf: Mit dem in vier Regionen gegliedertem zweistündigen Werk verfolgte Stockhausen den Wunsch, eine Musik zu schreiben, die die Menschen aller Ethnien und Nationen einbezieht. In diesem Sinne ist Hymnen auch utopisch als eine Zukunftsvision vom Zusammenleben der Menschen aller Nationen zu verstehen. Diese Sichtweise verfolgte Stockhausen bereits in der 1966 entstandenen Komposition Telemusik und führte sie mit Hymnen noch weiter aus.&#10;„Die Komposition von so vielen Nationalhymnen zu einer gemeinsamen musikalischen Zeit- und Raumpolyphonie könnte die Einheit der Völker und Nationen in einer harmonischen Menschenfamilie als musikalische Vision erlebbar machen.&quot; (K. Stockhausen, CD Booklet zu Hymnen, S. 28)&#10;Hiermit greift der Komponist den später von ihm weiter vertieften Gedanken eines Weltparlamentes auf, den er in der Oper Mittwoch aus dem Zyklus Licht weiter konkretisiert.&#10;&#10;Exzerpiert aus https://de.wikipedia.org/wiki/Hymnen_(Stockhausen)&#10;&#10;Video created with Sonic Visualizer, Vokoscreen, Kdenlive and Audacity on an OpenSUSE 12.3 Linux System." id="213" name="Google Shape;213;p37" title="Karlheinz Stockhausen - HYMNEN (Elektronische und konkrete Musik) Region 1 + 2">
            <a:hlinkClick r:id="rId3"/>
          </p:cNvPr>
          <p:cNvPicPr preferRelativeResize="0"/>
          <p:nvPr/>
        </p:nvPicPr>
        <p:blipFill>
          <a:blip r:embed="rId4">
            <a:alphaModFix/>
          </a:blip>
          <a:stretch>
            <a:fillRect/>
          </a:stretch>
        </p:blipFill>
        <p:spPr>
          <a:xfrm>
            <a:off x="313875" y="1256825"/>
            <a:ext cx="4116925" cy="2315775"/>
          </a:xfrm>
          <a:prstGeom prst="rect">
            <a:avLst/>
          </a:prstGeom>
          <a:noFill/>
          <a:ln>
            <a:noFill/>
          </a:ln>
        </p:spPr>
      </p:pic>
      <p:pic>
        <p:nvPicPr>
          <p:cNvPr descr="musique concrete composition set to moving images of trains, etc." id="214" name="Google Shape;214;p37" title="Pierre Schaeffer - Etude aux chemins de fer 1948">
            <a:hlinkClick r:id="rId5"/>
          </p:cNvPr>
          <p:cNvPicPr preferRelativeResize="0"/>
          <p:nvPr/>
        </p:nvPicPr>
        <p:blipFill>
          <a:blip r:embed="rId6">
            <a:alphaModFix/>
          </a:blip>
          <a:stretch>
            <a:fillRect/>
          </a:stretch>
        </p:blipFill>
        <p:spPr>
          <a:xfrm>
            <a:off x="4548600" y="1256825"/>
            <a:ext cx="4116930" cy="2315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18" name="Shape 218"/>
        <p:cNvGrpSpPr/>
        <p:nvPr/>
      </p:nvGrpSpPr>
      <p:grpSpPr>
        <a:xfrm>
          <a:off x="0" y="0"/>
          <a:ext cx="0" cy="0"/>
          <a:chOff x="0" y="0"/>
          <a:chExt cx="0" cy="0"/>
        </a:xfrm>
      </p:grpSpPr>
      <p:sp>
        <p:nvSpPr>
          <p:cNvPr id="219" name="Google Shape;219;p38"/>
          <p:cNvSpPr txBox="1"/>
          <p:nvPr/>
        </p:nvSpPr>
        <p:spPr>
          <a:xfrm>
            <a:off x="0" y="46150"/>
            <a:ext cx="8974500" cy="4509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3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Ο αρχιτεκτονικός χώρος, από τις αρχές του εικοστού αιώνα, είχε αρχίσει να απαιτεί το δικό του ηχητικό χαρακτήρα. Το 1920, ο συνθέτης Erik Satie δημιούργησε μια μουσική που είχε τη λειτουργία </a:t>
            </a:r>
            <a:r>
              <a:rPr b="1" lang="en" sz="1500">
                <a:solidFill>
                  <a:srgbClr val="0F0F0F"/>
                </a:solidFill>
                <a:latin typeface="Comfortaa"/>
                <a:ea typeface="Comfortaa"/>
                <a:cs typeface="Comfortaa"/>
                <a:sym typeface="Comfortaa"/>
              </a:rPr>
              <a:t>ενός επίπλου (furniture music)</a:t>
            </a:r>
            <a:r>
              <a:rPr lang="en" sz="1500">
                <a:solidFill>
                  <a:srgbClr val="0F0F0F"/>
                </a:solidFill>
                <a:latin typeface="Comfortaa Light"/>
                <a:ea typeface="Comfortaa Light"/>
                <a:cs typeface="Comfortaa Light"/>
                <a:sym typeface="Comfortaa Light"/>
              </a:rPr>
              <a:t>, μια μουσική που επικάλυπτε τους “ανεπιθύμητους” ήχους των μαχαιροπίρουνων και τους ήχους του δρόμου, χωρίς να επιβάλλεται στο χώρο, γεμίζοντας, όμως, τις αμήχανες σιωπές κατά τη διάρκεια ενός δείπνου (Lanza, 2004).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Ωστόσο, η δημιουργία της </a:t>
            </a:r>
            <a:r>
              <a:rPr b="1" lang="en" sz="1500">
                <a:solidFill>
                  <a:srgbClr val="0F0F0F"/>
                </a:solidFill>
                <a:latin typeface="Comfortaa"/>
                <a:ea typeface="Comfortaa"/>
                <a:cs typeface="Comfortaa"/>
                <a:sym typeface="Comfortaa"/>
              </a:rPr>
              <a:t>μουσικής muzak</a:t>
            </a:r>
            <a:r>
              <a:rPr lang="en" sz="1500">
                <a:solidFill>
                  <a:srgbClr val="0F0F0F"/>
                </a:solidFill>
                <a:latin typeface="Comfortaa Light"/>
                <a:ea typeface="Comfortaa Light"/>
                <a:cs typeface="Comfortaa Light"/>
                <a:sym typeface="Comfortaa Light"/>
              </a:rPr>
              <a:t>, σύμφωνα με τον ιστορικό Joseph Lanza, είχε και έναν άλλο βασικό σκοπό, να μετατρέψει τους νέους τεχνολογικούς χώρους της μοντέρνας εποχής, οι οποίοι δημιουργούσαν φόβο στους χρήστες, σε οικείους και ευχάριστους.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b="1" lang="en" sz="1500">
                <a:solidFill>
                  <a:srgbClr val="0F0F0F"/>
                </a:solidFill>
                <a:latin typeface="Comfortaa"/>
                <a:ea typeface="Comfortaa"/>
                <a:cs typeface="Comfortaa"/>
                <a:sym typeface="Comfortaa"/>
              </a:rPr>
              <a:t>Ανελκυστήρες, αεροδρόμια, χώροι εργασίας, εμπορικά καταστήματα και πλούσια εστιατόρια ξενοδοχείων</a:t>
            </a:r>
            <a:r>
              <a:rPr lang="en" sz="1500">
                <a:solidFill>
                  <a:srgbClr val="0F0F0F"/>
                </a:solidFill>
                <a:latin typeface="Comfortaa Light"/>
                <a:ea typeface="Comfortaa Light"/>
                <a:cs typeface="Comfortaa Light"/>
                <a:sym typeface="Comfortaa Light"/>
              </a:rPr>
              <a:t> στους, όλο και υψηλότερους ορόφους, των ουρανοξυστών, όπως το Empire State Building, γέμιζαν από ήχους ενός μουσικού προϊόντος που δεν μπορούσε να συγκαταλεχθεί ούτε στην τζαζ, ούτε στη δυτική μουσική (Hendy, 2013).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t/>
            </a:r>
            <a:endParaRPr sz="1300">
              <a:solidFill>
                <a:srgbClr val="0F0F0F"/>
              </a:solidFill>
              <a:latin typeface="Comfortaa Light"/>
              <a:ea typeface="Comfortaa Light"/>
              <a:cs typeface="Comfortaa Light"/>
              <a:sym typeface="Comfortaa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23" name="Shape 223"/>
        <p:cNvGrpSpPr/>
        <p:nvPr/>
      </p:nvGrpSpPr>
      <p:grpSpPr>
        <a:xfrm>
          <a:off x="0" y="0"/>
          <a:ext cx="0" cy="0"/>
          <a:chOff x="0" y="0"/>
          <a:chExt cx="0" cy="0"/>
        </a:xfrm>
      </p:grpSpPr>
      <p:pic>
        <p:nvPicPr>
          <p:cNvPr descr="What is Satie's Furniture Music, and did it give birth to modern-day Muzak, and even more beloved forms of background music such as film music?&#10;&#10;🎁 FREE &#10;Accelerate your ear training, sight reading, and musicianship skills with this free mini-course:&#10;https://www.insidethescore.com/fast-track&#10;&#10;Your journey towards musical mastery begins here... 🛤️&#10;&#10;🎼 The Training Ground for Next-Level Musicianship -  https://www.insidethescore.com/musicality&#10;🎻 Where to Start with Classical Music? -  https://www.insidethescore.com/14-pieces&#10;🎹 Learn the Art and Craft of Composing, and Develop Your Unique Musical Voice - https://www.insidethescore.com/composer&#10;&#10;💖 Support this Channel -  https://www.patreon.com/insidethescore&#10;💬 Join the Discord -  https://discord.gg/HSZYJXD5Cj&#10;&#10;Video script by Louis Wild&#10;Narrated by Oscar Osicki" id="224" name="Google Shape;224;p39" title="Satie's Furniture Music: Designed to be Ignored?">
            <a:hlinkClick r:id="rId3"/>
          </p:cNvPr>
          <p:cNvPicPr preferRelativeResize="0"/>
          <p:nvPr/>
        </p:nvPicPr>
        <p:blipFill>
          <a:blip r:embed="rId4">
            <a:alphaModFix/>
          </a:blip>
          <a:stretch>
            <a:fillRect/>
          </a:stretch>
        </p:blipFill>
        <p:spPr>
          <a:xfrm>
            <a:off x="187000" y="2303900"/>
            <a:ext cx="4336025" cy="2439000"/>
          </a:xfrm>
          <a:prstGeom prst="rect">
            <a:avLst/>
          </a:prstGeom>
          <a:noFill/>
          <a:ln>
            <a:noFill/>
          </a:ln>
        </p:spPr>
      </p:pic>
      <p:sp>
        <p:nvSpPr>
          <p:cNvPr id="225" name="Google Shape;225;p39"/>
          <p:cNvSpPr txBox="1"/>
          <p:nvPr/>
        </p:nvSpPr>
        <p:spPr>
          <a:xfrm>
            <a:off x="287550" y="117800"/>
            <a:ext cx="85689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F0F0F"/>
                </a:solidFill>
                <a:latin typeface="Comfortaa"/>
                <a:ea typeface="Comfortaa"/>
                <a:cs typeface="Comfortaa"/>
                <a:sym typeface="Comfortaa"/>
              </a:rPr>
              <a:t>Η παρούσα εποχή, η οποία, σύμφωνα με τον Jacques Attali , αποτελεί τη σύγχρονη κοινωνία του θεάματος, είναι συνώνυμη με την κοινωνία μιας κατασκευασμένης σιωπής. </a:t>
            </a:r>
            <a:endParaRPr sz="1500">
              <a:solidFill>
                <a:srgbClr val="0F0F0F"/>
              </a:solidFill>
              <a:latin typeface="Comfortaa"/>
              <a:ea typeface="Comfortaa"/>
              <a:cs typeface="Comfortaa"/>
              <a:sym typeface="Comfortaa"/>
            </a:endParaRPr>
          </a:p>
          <a:p>
            <a:pPr indent="0" lvl="0" marL="0" rtl="0" algn="l">
              <a:spcBef>
                <a:spcPts val="0"/>
              </a:spcBef>
              <a:spcAft>
                <a:spcPts val="0"/>
              </a:spcAft>
              <a:buNone/>
            </a:pPr>
            <a:r>
              <a:t/>
            </a:r>
            <a:endParaRPr sz="1500">
              <a:solidFill>
                <a:srgbClr val="0F0F0F"/>
              </a:solidFill>
              <a:latin typeface="Comfortaa"/>
              <a:ea typeface="Comfortaa"/>
              <a:cs typeface="Comfortaa"/>
              <a:sym typeface="Comfortaa"/>
            </a:endParaRPr>
          </a:p>
          <a:p>
            <a:pPr indent="0" lvl="0" marL="0" rtl="0" algn="l">
              <a:spcBef>
                <a:spcPts val="0"/>
              </a:spcBef>
              <a:spcAft>
                <a:spcPts val="0"/>
              </a:spcAft>
              <a:buNone/>
            </a:pPr>
            <a:r>
              <a:rPr lang="en" sz="1500">
                <a:solidFill>
                  <a:srgbClr val="0F0F0F"/>
                </a:solidFill>
                <a:latin typeface="Comfortaa"/>
                <a:ea typeface="Comfortaa"/>
                <a:cs typeface="Comfortaa"/>
                <a:sym typeface="Comfortaa"/>
              </a:rPr>
              <a:t>Η αποσιώπηση του αστικού χώρου, με την απομάκρυνση των βιομηχανιών και των εργοστασίων από τα μεγάλα αστικά κέντρα στις χώρες του τρίτου κόσμου, έδωσε την ευκαιρία σε νέα είδη ήχων και μουσικής να τον οικειοποιηθούν. </a:t>
            </a:r>
            <a:endParaRPr sz="1500">
              <a:solidFill>
                <a:srgbClr val="0F0F0F"/>
              </a:solidFill>
              <a:latin typeface="Comfortaa"/>
              <a:ea typeface="Comfortaa"/>
              <a:cs typeface="Comfortaa"/>
              <a:sym typeface="Comfortaa"/>
            </a:endParaRPr>
          </a:p>
        </p:txBody>
      </p:sp>
      <p:sp>
        <p:nvSpPr>
          <p:cNvPr id="226" name="Google Shape;226;p39"/>
          <p:cNvSpPr txBox="1"/>
          <p:nvPr/>
        </p:nvSpPr>
        <p:spPr>
          <a:xfrm>
            <a:off x="4603775" y="1814900"/>
            <a:ext cx="44745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F0F0F"/>
                </a:solidFill>
                <a:latin typeface="Comfortaa"/>
                <a:ea typeface="Comfortaa"/>
                <a:cs typeface="Comfortaa"/>
                <a:sym typeface="Comfortaa"/>
              </a:rPr>
              <a:t>Για να κατανοήσει κάποιος καλύτερα το φαινόμενο θα μπορούσε να ακολουθήσει τη δύναμη του ίδιου του </a:t>
            </a:r>
            <a:r>
              <a:rPr b="1" lang="en" sz="1500">
                <a:solidFill>
                  <a:srgbClr val="0F0F0F"/>
                </a:solidFill>
                <a:latin typeface="Comfortaa"/>
                <a:ea typeface="Comfortaa"/>
                <a:cs typeface="Comfortaa"/>
                <a:sym typeface="Comfortaa"/>
              </a:rPr>
              <a:t>χρηματικού κεφαλαίου στη μουσική αγορά</a:t>
            </a:r>
            <a:r>
              <a:rPr lang="en" sz="1500">
                <a:solidFill>
                  <a:srgbClr val="0F0F0F"/>
                </a:solidFill>
                <a:latin typeface="Comfortaa"/>
                <a:ea typeface="Comfortaa"/>
                <a:cs typeface="Comfortaa"/>
                <a:sym typeface="Comfortaa"/>
              </a:rPr>
              <a:t>, όσον αφορά την εκπροσώπηση της μουσικής της πόλης μέσα από το λεγόμενο περιθώριο (μουσική των γκέτο όπως η τζαζ και μεταγενέστερα η ραπ). </a:t>
            </a:r>
            <a:endParaRPr sz="1500">
              <a:solidFill>
                <a:srgbClr val="0F0F0F"/>
              </a:solidFill>
              <a:latin typeface="Comfortaa"/>
              <a:ea typeface="Comfortaa"/>
              <a:cs typeface="Comfortaa"/>
              <a:sym typeface="Comfortaa"/>
            </a:endParaRPr>
          </a:p>
          <a:p>
            <a:pPr indent="0" lvl="0" marL="0" rtl="0" algn="l">
              <a:spcBef>
                <a:spcPts val="0"/>
              </a:spcBef>
              <a:spcAft>
                <a:spcPts val="0"/>
              </a:spcAft>
              <a:buNone/>
            </a:pPr>
            <a:r>
              <a:rPr b="1" lang="en" sz="1500">
                <a:solidFill>
                  <a:srgbClr val="0F0F0F"/>
                </a:solidFill>
                <a:latin typeface="Comfortaa"/>
                <a:ea typeface="Comfortaa"/>
                <a:cs typeface="Comfortaa"/>
                <a:sym typeface="Comfortaa"/>
              </a:rPr>
              <a:t>Επιστροφή</a:t>
            </a:r>
            <a:r>
              <a:rPr lang="en" sz="1500">
                <a:solidFill>
                  <a:srgbClr val="0F0F0F"/>
                </a:solidFill>
                <a:latin typeface="Comfortaa"/>
                <a:ea typeface="Comfortaa"/>
                <a:cs typeface="Comfortaa"/>
                <a:sym typeface="Comfortaa"/>
              </a:rPr>
              <a:t> των μορφωμένων αστών στα κέντρα των πόλεων και η ταυτόχρονη ανέγερση της πόλης των φραγμών, διαχωρίζοντάς τους από τους υπόλοιπους κατοίκους της πόλης (Krims, 2012).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30" name="Shape 230"/>
        <p:cNvGrpSpPr/>
        <p:nvPr/>
      </p:nvGrpSpPr>
      <p:grpSpPr>
        <a:xfrm>
          <a:off x="0" y="0"/>
          <a:ext cx="0" cy="0"/>
          <a:chOff x="0" y="0"/>
          <a:chExt cx="0" cy="0"/>
        </a:xfrm>
      </p:grpSpPr>
      <p:sp>
        <p:nvSpPr>
          <p:cNvPr id="231" name="Google Shape;231;p40"/>
          <p:cNvSpPr txBox="1"/>
          <p:nvPr/>
        </p:nvSpPr>
        <p:spPr>
          <a:xfrm>
            <a:off x="-170675" y="-145050"/>
            <a:ext cx="9287700" cy="5433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3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Όπως έγινε εμφανές στην ιστορία του ηχητικού περιβάλλοντος που προηγήθηκε, η εξέλιξη του υλικού πολιτισμού, της τεχνολογίας και της ηχητικής τέχνης αποτυπώνεται στη </a:t>
            </a:r>
            <a:r>
              <a:rPr b="1" lang="en" sz="1500">
                <a:solidFill>
                  <a:srgbClr val="0F0F0F"/>
                </a:solidFill>
                <a:latin typeface="Comfortaa"/>
                <a:ea typeface="Comfortaa"/>
                <a:cs typeface="Comfortaa"/>
                <a:sym typeface="Comfortaa"/>
              </a:rPr>
              <a:t>σύγχρονη ηχητική εμπειρία της καθημερινής ζωής</a:t>
            </a:r>
            <a:r>
              <a:rPr lang="en" sz="1500">
                <a:solidFill>
                  <a:srgbClr val="0F0F0F"/>
                </a:solidFill>
                <a:latin typeface="Comfortaa Light"/>
                <a:ea typeface="Comfortaa Light"/>
                <a:cs typeface="Comfortaa Light"/>
                <a:sym typeface="Comfortaa Light"/>
              </a:rPr>
              <a:t>, πέρα από το αυστηρό μουσικό πλαίσιο.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Ο Πάνος Πανόπουλος μελετώντας τις ηχητικές διαστάσεις του </a:t>
            </a:r>
            <a:r>
              <a:rPr b="1" lang="en" sz="1500">
                <a:solidFill>
                  <a:srgbClr val="0F0F0F"/>
                </a:solidFill>
                <a:latin typeface="Comfortaa"/>
                <a:ea typeface="Comfortaa"/>
                <a:cs typeface="Comfortaa"/>
                <a:sym typeface="Comfortaa"/>
              </a:rPr>
              <a:t>χωρικού-χρονικού-αισθητηριακού συνεχούς του σύγχρονου αστικού πλαισίου</a:t>
            </a:r>
            <a:r>
              <a:rPr lang="en" sz="1500">
                <a:solidFill>
                  <a:srgbClr val="0F0F0F"/>
                </a:solidFill>
                <a:latin typeface="Comfortaa Light"/>
                <a:ea typeface="Comfortaa Light"/>
                <a:cs typeface="Comfortaa Light"/>
                <a:sym typeface="Comfortaa Light"/>
              </a:rPr>
              <a:t> και τις εμπειρίες όλων εκείνων των ανθρώπων που μετακινούνται από και προς το χώρο δουλειάς ή κατοικίας τους, εντοπίζει μετασχηματισμούς που, σε σχέση με το χώρο, το χρόνο, τις αισθήσεις, τη νεωτερικότητα και τη μετα-νεωτερικότητα, νοηματοδοτούν και νοηματοδοτούνται μέσα από την </a:t>
            </a:r>
            <a:r>
              <a:rPr b="1" lang="en" sz="1500">
                <a:solidFill>
                  <a:srgbClr val="0F0F0F"/>
                </a:solidFill>
                <a:latin typeface="Comfortaa"/>
                <a:ea typeface="Comfortaa"/>
                <a:cs typeface="Comfortaa"/>
                <a:sym typeface="Comfortaa"/>
              </a:rPr>
              <a:t>ηχητική τεχνολογία (για παράδειγμα τα κινητά τηλέφωνα</a:t>
            </a:r>
            <a:r>
              <a:rPr lang="en" sz="1500">
                <a:solidFill>
                  <a:srgbClr val="0F0F0F"/>
                </a:solidFill>
                <a:latin typeface="Comfortaa Light"/>
                <a:ea typeface="Comfortaa Light"/>
                <a:cs typeface="Comfortaa Light"/>
                <a:sym typeface="Comfortaa Light"/>
              </a:rPr>
              <a:t>), αλλά και από τις αισθητηριακές πρακτικές των κατοίκων της πόλης (Πανόπουλος, 2010).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Όπως σημειώνει η Sophie Arkette, </a:t>
            </a:r>
            <a:r>
              <a:rPr b="1" lang="en" sz="1500">
                <a:solidFill>
                  <a:srgbClr val="0F0F0F"/>
                </a:solidFill>
                <a:latin typeface="Comfortaa"/>
                <a:ea typeface="Comfortaa"/>
                <a:cs typeface="Comfortaa"/>
                <a:sym typeface="Comfortaa"/>
              </a:rPr>
              <a:t>ο χρόνος και ο χώρος της σύγχρονης πόλης βιώνονται ως ένα ρευστό στοιχείο,</a:t>
            </a:r>
            <a:r>
              <a:rPr lang="en" sz="1500">
                <a:solidFill>
                  <a:srgbClr val="0F0F0F"/>
                </a:solidFill>
                <a:latin typeface="Comfortaa Light"/>
                <a:ea typeface="Comfortaa Light"/>
                <a:cs typeface="Comfortaa Light"/>
                <a:sym typeface="Comfortaa Light"/>
              </a:rPr>
              <a:t> και όχι ως μια αμετάβλητη σύνθεση, αναδεικνύοντας τον ρόλο του </a:t>
            </a:r>
            <a:r>
              <a:rPr b="1" lang="en" sz="1500">
                <a:solidFill>
                  <a:srgbClr val="0F0F0F"/>
                </a:solidFill>
                <a:latin typeface="Comfortaa"/>
                <a:ea typeface="Comfortaa"/>
                <a:cs typeface="Comfortaa"/>
                <a:sym typeface="Comfortaa"/>
              </a:rPr>
              <a:t>ήχου</a:t>
            </a:r>
            <a:r>
              <a:rPr lang="en" sz="1500">
                <a:solidFill>
                  <a:srgbClr val="0F0F0F"/>
                </a:solidFill>
                <a:latin typeface="Comfortaa Light"/>
                <a:ea typeface="Comfortaa Light"/>
                <a:cs typeface="Comfortaa Light"/>
                <a:sym typeface="Comfortaa Light"/>
              </a:rPr>
              <a:t> ως μια βασική συνιστώσα της αστικής εμπειρίας.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rPr lang="en" sz="1500">
                <a:solidFill>
                  <a:srgbClr val="0F0F0F"/>
                </a:solidFill>
                <a:latin typeface="Comfortaa Light"/>
                <a:ea typeface="Comfortaa Light"/>
                <a:cs typeface="Comfortaa Light"/>
                <a:sym typeface="Comfortaa Light"/>
              </a:rPr>
              <a:t>Ο ήχος της σύγχρονης πόλης, που δεν αποτελεί ποτέ ένα ουδέτερο φαινόμενο, έχει δικό του κώδικα και πολιτικές, μπορεί να μεταφραστεί ως μια ένδειξη, ένα σύμβολο ή μια κινητή επικράτεια, που προσδιορίζει ή και απελευθερώνει τον αστικό τόπο (Arkette, 2004). </a:t>
            </a:r>
            <a:endParaRPr sz="1500">
              <a:solidFill>
                <a:srgbClr val="0F0F0F"/>
              </a:solidFill>
              <a:latin typeface="Comfortaa Light"/>
              <a:ea typeface="Comfortaa Light"/>
              <a:cs typeface="Comfortaa Light"/>
              <a:sym typeface="Comfortaa Light"/>
            </a:endParaRPr>
          </a:p>
          <a:p>
            <a:pPr indent="0" lvl="0" marL="457200" rtl="0" algn="l">
              <a:spcBef>
                <a:spcPts val="0"/>
              </a:spcBef>
              <a:spcAft>
                <a:spcPts val="0"/>
              </a:spcAft>
              <a:buNone/>
            </a:pPr>
            <a:r>
              <a:t/>
            </a:r>
            <a:endParaRPr sz="1300">
              <a:solidFill>
                <a:srgbClr val="0F0F0F"/>
              </a:solidFill>
              <a:latin typeface="Comfortaa Light"/>
              <a:ea typeface="Comfortaa Light"/>
              <a:cs typeface="Comfortaa Light"/>
              <a:sym typeface="Comfortaa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235" name="Shape 235"/>
        <p:cNvGrpSpPr/>
        <p:nvPr/>
      </p:nvGrpSpPr>
      <p:grpSpPr>
        <a:xfrm>
          <a:off x="0" y="0"/>
          <a:ext cx="0" cy="0"/>
          <a:chOff x="0" y="0"/>
          <a:chExt cx="0" cy="0"/>
        </a:xfrm>
      </p:grpSpPr>
      <p:pic>
        <p:nvPicPr>
          <p:cNvPr descr="#grunge #90s #nirvana #soundgarden #pearljam #seattle #aliceinchains #punk #metal #rock" id="236" name="Google Shape;236;p41" title="The Dark Side Of The 90s: Grunge and the Seattle Sound">
            <a:hlinkClick r:id="rId3"/>
          </p:cNvPr>
          <p:cNvPicPr preferRelativeResize="0"/>
          <p:nvPr/>
        </p:nvPicPr>
        <p:blipFill>
          <a:blip r:embed="rId4">
            <a:alphaModFix/>
          </a:blip>
          <a:stretch>
            <a:fillRect/>
          </a:stretch>
        </p:blipFill>
        <p:spPr>
          <a:xfrm>
            <a:off x="1474263" y="290775"/>
            <a:ext cx="6195475" cy="3484950"/>
          </a:xfrm>
          <a:prstGeom prst="rect">
            <a:avLst/>
          </a:prstGeom>
          <a:noFill/>
          <a:ln>
            <a:noFill/>
          </a:ln>
        </p:spPr>
      </p:pic>
      <p:sp>
        <p:nvSpPr>
          <p:cNvPr id="237" name="Google Shape;237;p41"/>
          <p:cNvSpPr txBox="1"/>
          <p:nvPr/>
        </p:nvSpPr>
        <p:spPr>
          <a:xfrm>
            <a:off x="1329325" y="4133250"/>
            <a:ext cx="6658500" cy="1332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en" sz="1800">
                <a:latin typeface="Comfortaa"/>
                <a:ea typeface="Comfortaa"/>
                <a:cs typeface="Comfortaa"/>
                <a:sym typeface="Comfortaa"/>
              </a:rPr>
              <a:t>GRUNGE AND THE SEATTLE SOUN</a:t>
            </a:r>
            <a:r>
              <a:rPr b="1" lang="en" sz="1800">
                <a:latin typeface="Comfortaa"/>
                <a:ea typeface="Comfortaa"/>
                <a:cs typeface="Comfortaa"/>
                <a:sym typeface="Comfortaa"/>
              </a:rPr>
              <a:t>D</a:t>
            </a:r>
            <a:endParaRPr b="1" sz="1800">
              <a:latin typeface="Comfortaa"/>
              <a:ea typeface="Comfortaa"/>
              <a:cs typeface="Comfortaa"/>
              <a:sym typeface="Comfortaa"/>
            </a:endParaRPr>
          </a:p>
          <a:p>
            <a:pPr indent="0" lvl="0" marL="0" rtl="0" algn="l">
              <a:lnSpc>
                <a:spcPct val="120000"/>
              </a:lnSpc>
              <a:spcBef>
                <a:spcPts val="800"/>
              </a:spcBef>
              <a:spcAft>
                <a:spcPts val="0"/>
              </a:spcAft>
              <a:buNone/>
            </a:pPr>
            <a:r>
              <a:rPr b="1" lang="en" sz="1800" u="sng">
                <a:solidFill>
                  <a:schemeClr val="hlink"/>
                </a:solidFill>
                <a:latin typeface="Comfortaa"/>
                <a:ea typeface="Comfortaa"/>
                <a:cs typeface="Comfortaa"/>
                <a:sym typeface="Comfortaa"/>
                <a:hlinkClick r:id="rId5"/>
              </a:rPr>
              <a:t>https://www.dailymotion.com/video/x83x9km</a:t>
            </a:r>
            <a:endParaRPr b="1" sz="1800">
              <a:latin typeface="Comfortaa"/>
              <a:ea typeface="Comfortaa"/>
              <a:cs typeface="Comfortaa"/>
              <a:sym typeface="Comfortaa"/>
            </a:endParaRPr>
          </a:p>
          <a:p>
            <a:pPr indent="0" lvl="0" marL="0" rtl="0" algn="l">
              <a:lnSpc>
                <a:spcPct val="120000"/>
              </a:lnSpc>
              <a:spcBef>
                <a:spcPts val="800"/>
              </a:spcBef>
              <a:spcAft>
                <a:spcPts val="800"/>
              </a:spcAft>
              <a:buNone/>
            </a:pPr>
            <a:r>
              <a:t/>
            </a:r>
            <a:endParaRPr b="1" sz="1800">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73" name="Shape 73"/>
        <p:cNvGrpSpPr/>
        <p:nvPr/>
      </p:nvGrpSpPr>
      <p:grpSpPr>
        <a:xfrm>
          <a:off x="0" y="0"/>
          <a:ext cx="0" cy="0"/>
          <a:chOff x="0" y="0"/>
          <a:chExt cx="0" cy="0"/>
        </a:xfrm>
      </p:grpSpPr>
      <p:sp>
        <p:nvSpPr>
          <p:cNvPr id="74" name="Google Shape;74;p15"/>
          <p:cNvSpPr txBox="1"/>
          <p:nvPr/>
        </p:nvSpPr>
        <p:spPr>
          <a:xfrm>
            <a:off x="372575" y="206375"/>
            <a:ext cx="7910100" cy="3848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317500" lvl="0" marL="457200" rtl="0" algn="l">
              <a:spcBef>
                <a:spcPts val="0"/>
              </a:spcBef>
              <a:spcAft>
                <a:spcPts val="0"/>
              </a:spcAft>
              <a:buClr>
                <a:schemeClr val="lt2"/>
              </a:buClr>
              <a:buSzPts val="1400"/>
              <a:buFont typeface="Comfortaa Light"/>
              <a:buChar char="●"/>
            </a:pPr>
            <a:r>
              <a:rPr lang="en">
                <a:solidFill>
                  <a:schemeClr val="lt2"/>
                </a:solidFill>
                <a:latin typeface="Comfortaa Light"/>
                <a:ea typeface="Comfortaa Light"/>
                <a:cs typeface="Comfortaa Light"/>
                <a:sym typeface="Comfortaa Light"/>
              </a:rPr>
              <a:t>Στην Παλαιά Διαθήκη, ο άνθρωπος δεν ακούει</a:t>
            </a:r>
            <a:r>
              <a:rPr b="1" lang="en">
                <a:solidFill>
                  <a:schemeClr val="lt2"/>
                </a:solidFill>
                <a:latin typeface="Comfortaa"/>
                <a:ea typeface="Comfortaa"/>
                <a:cs typeface="Comfortaa"/>
                <a:sym typeface="Comfortaa"/>
              </a:rPr>
              <a:t> θόρυβο </a:t>
            </a:r>
            <a:r>
              <a:rPr lang="en">
                <a:solidFill>
                  <a:schemeClr val="lt2"/>
                </a:solidFill>
                <a:latin typeface="Comfortaa Light"/>
                <a:ea typeface="Comfortaa Light"/>
                <a:cs typeface="Comfortaa Light"/>
                <a:sym typeface="Comfortaa Light"/>
              </a:rPr>
              <a:t>παρά μόνο μετά το προπατορικό αμάρτημα, και οι πρώτοι ήχοι που ακούει είναι τα </a:t>
            </a:r>
            <a:r>
              <a:rPr b="1" lang="en">
                <a:solidFill>
                  <a:schemeClr val="lt2"/>
                </a:solidFill>
                <a:latin typeface="Comfortaa"/>
                <a:ea typeface="Comfortaa"/>
                <a:cs typeface="Comfortaa"/>
                <a:sym typeface="Comfortaa"/>
              </a:rPr>
              <a:t>βήματα του Θεού</a:t>
            </a:r>
            <a:r>
              <a:rPr lang="en">
                <a:solidFill>
                  <a:schemeClr val="lt2"/>
                </a:solidFill>
                <a:latin typeface="Comfortaa Light"/>
                <a:ea typeface="Comfortaa Light"/>
                <a:cs typeface="Comfortaa Light"/>
                <a:sym typeface="Comfortaa Light"/>
              </a:rPr>
              <a:t>. Η μουσική, σύμφωνα με αυτήν την προσέγγιση, αποτελεί την επικοινωνία του ανθρώπου με αυτό το αρχέγονο στοιχείο και, ουσιαστικά, απειλεί την ύπαρξη του θορύβου ως χαρακτηριστικό της θεϊκής εξουσίας.</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317500" lvl="0" marL="457200" rtl="0" algn="l">
              <a:spcBef>
                <a:spcPts val="0"/>
              </a:spcBef>
              <a:spcAft>
                <a:spcPts val="0"/>
              </a:spcAft>
              <a:buClr>
                <a:schemeClr val="lt2"/>
              </a:buClr>
              <a:buSzPts val="1400"/>
              <a:buFont typeface="Comfortaa Light"/>
              <a:buChar char="●"/>
            </a:pPr>
            <a:r>
              <a:rPr b="1" lang="en">
                <a:solidFill>
                  <a:schemeClr val="lt2"/>
                </a:solidFill>
                <a:latin typeface="Comfortaa"/>
                <a:ea typeface="Comfortaa"/>
                <a:cs typeface="Comfortaa"/>
                <a:sym typeface="Comfortaa"/>
              </a:rPr>
              <a:t>Θόρυβος + μουσική - μέσα παραγωγής</a:t>
            </a:r>
            <a:r>
              <a:rPr lang="en">
                <a:solidFill>
                  <a:schemeClr val="lt2"/>
                </a:solidFill>
                <a:latin typeface="Comfortaa Light"/>
                <a:ea typeface="Comfortaa Light"/>
                <a:cs typeface="Comfortaa Light"/>
                <a:sym typeface="Comfortaa Light"/>
              </a:rPr>
              <a:t>, </a:t>
            </a:r>
            <a:endParaRPr>
              <a:solidFill>
                <a:schemeClr val="lt2"/>
              </a:solidFill>
              <a:latin typeface="Comfortaa Light"/>
              <a:ea typeface="Comfortaa Light"/>
              <a:cs typeface="Comfortaa Light"/>
              <a:sym typeface="Comfortaa Light"/>
            </a:endParaRPr>
          </a:p>
          <a:p>
            <a:pPr indent="-317500" lvl="0" marL="457200" rtl="0" algn="l">
              <a:spcBef>
                <a:spcPts val="0"/>
              </a:spcBef>
              <a:spcAft>
                <a:spcPts val="0"/>
              </a:spcAft>
              <a:buClr>
                <a:schemeClr val="lt2"/>
              </a:buClr>
              <a:buSzPts val="1400"/>
              <a:buFont typeface="Comfortaa Light"/>
              <a:buChar char="●"/>
            </a:pPr>
            <a:r>
              <a:rPr lang="en">
                <a:solidFill>
                  <a:schemeClr val="lt2"/>
                </a:solidFill>
                <a:latin typeface="Comfortaa Light"/>
                <a:ea typeface="Comfortaa Light"/>
                <a:cs typeface="Comfortaa Light"/>
                <a:sym typeface="Comfortaa Light"/>
              </a:rPr>
              <a:t>αγοράζονται, πωλούνται και απαγορεύονται Σύμφωνα με τον Γάλλο οικονομολόγο, δε συμβαίνει τίποτα ουσιαστικό στη σιωπή.</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317500" lvl="0" marL="457200" rtl="0" algn="l">
              <a:spcBef>
                <a:spcPts val="0"/>
              </a:spcBef>
              <a:spcAft>
                <a:spcPts val="0"/>
              </a:spcAft>
              <a:buClr>
                <a:schemeClr val="lt2"/>
              </a:buClr>
              <a:buSzPts val="1400"/>
              <a:buFont typeface="Comfortaa Light"/>
              <a:buChar char="●"/>
            </a:pPr>
            <a:r>
              <a:rPr lang="en">
                <a:solidFill>
                  <a:srgbClr val="D1D5DB"/>
                </a:solidFill>
                <a:latin typeface="Comfortaa"/>
                <a:ea typeface="Comfortaa"/>
                <a:cs typeface="Comfortaa"/>
                <a:sym typeface="Comfortaa"/>
              </a:rPr>
              <a:t>Ο Άταλι βλέπει τον </a:t>
            </a:r>
            <a:r>
              <a:rPr b="1" lang="en">
                <a:solidFill>
                  <a:srgbClr val="D1D5DB"/>
                </a:solidFill>
                <a:latin typeface="Comfortaa"/>
                <a:ea typeface="Comfortaa"/>
                <a:cs typeface="Comfortaa"/>
                <a:sym typeface="Comfortaa"/>
              </a:rPr>
              <a:t>θόρυβο</a:t>
            </a:r>
            <a:r>
              <a:rPr lang="en">
                <a:solidFill>
                  <a:srgbClr val="D1D5DB"/>
                </a:solidFill>
                <a:latin typeface="Comfortaa"/>
                <a:ea typeface="Comfortaa"/>
                <a:cs typeface="Comfortaa"/>
                <a:sym typeface="Comfortaa"/>
              </a:rPr>
              <a:t> ως ένα κρίσιμο στοιχείο στην εξέλιξη της μουσικής και της κοινωνίας. Θεωρεί το θόρυβο ως μια δυναμική που προκαλεί αναταραχή, πρωτοπορία και ανατροπές στις υπάρχουσες δομές. </a:t>
            </a:r>
            <a:endParaRPr>
              <a:solidFill>
                <a:srgbClr val="D1D5DB"/>
              </a:solidFill>
              <a:latin typeface="Comfortaa"/>
              <a:ea typeface="Comfortaa"/>
              <a:cs typeface="Comfortaa"/>
              <a:sym typeface="Comfortaa"/>
            </a:endParaRPr>
          </a:p>
          <a:p>
            <a:pPr indent="0" lvl="0" marL="457200" rtl="0" algn="l">
              <a:spcBef>
                <a:spcPts val="0"/>
              </a:spcBef>
              <a:spcAft>
                <a:spcPts val="0"/>
              </a:spcAft>
              <a:buNone/>
            </a:pPr>
            <a:r>
              <a:t/>
            </a:r>
            <a:endParaRPr>
              <a:solidFill>
                <a:srgbClr val="D1D5DB"/>
              </a:solidFill>
              <a:latin typeface="Comfortaa"/>
              <a:ea typeface="Comfortaa"/>
              <a:cs typeface="Comfortaa"/>
              <a:sym typeface="Comfortaa"/>
            </a:endParaRPr>
          </a:p>
          <a:p>
            <a:pPr indent="-317500" lvl="0" marL="457200" rtl="0" algn="l">
              <a:spcBef>
                <a:spcPts val="0"/>
              </a:spcBef>
              <a:spcAft>
                <a:spcPts val="0"/>
              </a:spcAft>
              <a:buClr>
                <a:schemeClr val="lt2"/>
              </a:buClr>
              <a:buSzPts val="1400"/>
              <a:buFont typeface="Comfortaa Light"/>
              <a:buChar char="●"/>
            </a:pPr>
            <a:r>
              <a:rPr b="1" lang="en">
                <a:solidFill>
                  <a:srgbClr val="D1D5DB"/>
                </a:solidFill>
                <a:latin typeface="Comfortaa"/>
                <a:ea typeface="Comfortaa"/>
                <a:cs typeface="Comfortaa"/>
                <a:sym typeface="Comfortaa"/>
              </a:rPr>
              <a:t>Στο βιβλίο του, συνδέει τον θόρυβο με την εξέγερση, την καινοτομία και την ανατροπή των καθιερωμένων κανόνων.</a:t>
            </a:r>
            <a:endParaRPr b="1">
              <a:solidFill>
                <a:schemeClr val="lt2"/>
              </a:solidFill>
              <a:latin typeface="Comfortaa"/>
              <a:ea typeface="Comfortaa"/>
              <a:cs typeface="Comfortaa"/>
              <a:sym typeface="Comforta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241" name="Shape 241"/>
        <p:cNvGrpSpPr/>
        <p:nvPr/>
      </p:nvGrpSpPr>
      <p:grpSpPr>
        <a:xfrm>
          <a:off x="0" y="0"/>
          <a:ext cx="0" cy="0"/>
          <a:chOff x="0" y="0"/>
          <a:chExt cx="0" cy="0"/>
        </a:xfrm>
      </p:grpSpPr>
      <p:sp>
        <p:nvSpPr>
          <p:cNvPr id="242" name="Google Shape;242;p42"/>
          <p:cNvSpPr txBox="1"/>
          <p:nvPr/>
        </p:nvSpPr>
        <p:spPr>
          <a:xfrm>
            <a:off x="1335000" y="1676850"/>
            <a:ext cx="6474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2"/>
                </a:solidFill>
                <a:latin typeface="Comfortaa"/>
                <a:ea typeface="Comfortaa"/>
                <a:cs typeface="Comfortaa"/>
                <a:sym typeface="Comfortaa"/>
              </a:rPr>
              <a:t>https://dgmrsoftware.com/products/inoise/download-inoise/</a:t>
            </a:r>
            <a:endParaRPr sz="1500">
              <a:solidFill>
                <a:schemeClr val="lt2"/>
              </a:solidFill>
              <a:latin typeface="Comfortaa"/>
              <a:ea typeface="Comfortaa"/>
              <a:cs typeface="Comfortaa"/>
              <a:sym typeface="Comfortaa"/>
            </a:endParaRPr>
          </a:p>
        </p:txBody>
      </p:sp>
      <p:sp>
        <p:nvSpPr>
          <p:cNvPr id="243" name="Google Shape;243;p42"/>
          <p:cNvSpPr txBox="1"/>
          <p:nvPr/>
        </p:nvSpPr>
        <p:spPr>
          <a:xfrm>
            <a:off x="1872300" y="2172700"/>
            <a:ext cx="521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Comfortaa"/>
                <a:ea typeface="Comfortaa"/>
                <a:cs typeface="Comfortaa"/>
                <a:sym typeface="Comfortaa"/>
              </a:rPr>
              <a:t>https://dgmrsoftware.com/products/inoise/gallery/</a:t>
            </a:r>
            <a:endParaRPr>
              <a:solidFill>
                <a:schemeClr val="lt2"/>
              </a:solidFill>
              <a:latin typeface="Comfortaa"/>
              <a:ea typeface="Comfortaa"/>
              <a:cs typeface="Comfortaa"/>
              <a:sym typeface="Comfortaa"/>
            </a:endParaRPr>
          </a:p>
        </p:txBody>
      </p:sp>
      <p:sp>
        <p:nvSpPr>
          <p:cNvPr id="244" name="Google Shape;244;p42"/>
          <p:cNvSpPr txBox="1"/>
          <p:nvPr/>
        </p:nvSpPr>
        <p:spPr>
          <a:xfrm>
            <a:off x="1743700" y="292925"/>
            <a:ext cx="5005200" cy="9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Comfortaa"/>
                <a:ea typeface="Comfortaa"/>
                <a:cs typeface="Comfortaa"/>
                <a:sym typeface="Comfortaa"/>
              </a:rPr>
              <a:t>iNoise®</a:t>
            </a:r>
            <a:endParaRPr sz="1800">
              <a:solidFill>
                <a:schemeClr val="accent3"/>
              </a:solidFill>
              <a:latin typeface="Comfortaa"/>
              <a:ea typeface="Comfortaa"/>
              <a:cs typeface="Comfortaa"/>
              <a:sym typeface="Comfortaa"/>
            </a:endParaRPr>
          </a:p>
          <a:p>
            <a:pPr indent="0" lvl="0" marL="0" rtl="0" algn="l">
              <a:spcBef>
                <a:spcPts val="0"/>
              </a:spcBef>
              <a:spcAft>
                <a:spcPts val="0"/>
              </a:spcAft>
              <a:buNone/>
            </a:pPr>
            <a:r>
              <a:rPr lang="en" sz="1800">
                <a:solidFill>
                  <a:schemeClr val="accent3"/>
                </a:solidFill>
                <a:latin typeface="Comfortaa"/>
                <a:ea typeface="Comfortaa"/>
                <a:cs typeface="Comfortaa"/>
                <a:sym typeface="Comfortaa"/>
              </a:rPr>
              <a:t>Noise Prediction for Road, Rail, Industry and Wind Turbines</a:t>
            </a:r>
            <a:endParaRPr sz="1800">
              <a:solidFill>
                <a:schemeClr val="accent3"/>
              </a:solidFill>
              <a:latin typeface="Comfortaa"/>
              <a:ea typeface="Comfortaa"/>
              <a:cs typeface="Comfortaa"/>
              <a:sym typeface="Comfortaa"/>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248" name="Shape 248"/>
        <p:cNvGrpSpPr/>
        <p:nvPr/>
      </p:nvGrpSpPr>
      <p:grpSpPr>
        <a:xfrm>
          <a:off x="0" y="0"/>
          <a:ext cx="0" cy="0"/>
          <a:chOff x="0" y="0"/>
          <a:chExt cx="0" cy="0"/>
        </a:xfrm>
      </p:grpSpPr>
      <p:sp>
        <p:nvSpPr>
          <p:cNvPr id="249" name="Google Shape;249;p43"/>
          <p:cNvSpPr txBox="1"/>
          <p:nvPr/>
        </p:nvSpPr>
        <p:spPr>
          <a:xfrm>
            <a:off x="1335000" y="885425"/>
            <a:ext cx="64740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2"/>
                </a:solidFill>
                <a:latin typeface="Comfortaa"/>
                <a:ea typeface="Comfortaa"/>
                <a:cs typeface="Comfortaa"/>
                <a:sym typeface="Comfortaa"/>
              </a:rPr>
              <a:t>Προσπαθήστε</a:t>
            </a:r>
            <a:r>
              <a:rPr lang="en" sz="1500">
                <a:solidFill>
                  <a:schemeClr val="lt2"/>
                </a:solidFill>
                <a:latin typeface="Comfortaa"/>
                <a:ea typeface="Comfortaa"/>
                <a:cs typeface="Comfortaa"/>
                <a:sym typeface="Comfortaa"/>
              </a:rPr>
              <a:t> να </a:t>
            </a:r>
            <a:r>
              <a:rPr lang="en" sz="1500">
                <a:solidFill>
                  <a:schemeClr val="lt2"/>
                </a:solidFill>
                <a:latin typeface="Comfortaa"/>
                <a:ea typeface="Comfortaa"/>
                <a:cs typeface="Comfortaa"/>
                <a:sym typeface="Comfortaa"/>
              </a:rPr>
              <a:t>ανασυνθεσετε</a:t>
            </a:r>
            <a:r>
              <a:rPr lang="en" sz="1500">
                <a:solidFill>
                  <a:schemeClr val="lt2"/>
                </a:solidFill>
                <a:latin typeface="Comfortaa"/>
                <a:ea typeface="Comfortaa"/>
                <a:cs typeface="Comfortaa"/>
                <a:sym typeface="Comfortaa"/>
              </a:rPr>
              <a:t> το ιστορικό ηχοτοπίο (</a:t>
            </a:r>
            <a:r>
              <a:rPr lang="en" sz="1500">
                <a:solidFill>
                  <a:schemeClr val="lt2"/>
                </a:solidFill>
                <a:latin typeface="Comfortaa"/>
                <a:ea typeface="Comfortaa"/>
                <a:cs typeface="Comfortaa"/>
                <a:sym typeface="Comfortaa"/>
              </a:rPr>
              <a:t>χρησιμοποιώντας</a:t>
            </a:r>
            <a:r>
              <a:rPr lang="en" sz="1500">
                <a:solidFill>
                  <a:schemeClr val="lt2"/>
                </a:solidFill>
                <a:latin typeface="Comfortaa"/>
                <a:ea typeface="Comfortaa"/>
                <a:cs typeface="Comfortaa"/>
                <a:sym typeface="Comfortaa"/>
              </a:rPr>
              <a:t> τις αρχές της ακουστικής οικολογίας, δλδ ήχοι προσκηνιου και παρασκηνιου/ ηχόσημα, ηχητικά σήματα και Keynote sounds) κάποιας από τις ακόλουθες επικράτειες σε ένα αρχείο mp3 με τη βοήθεια του audacity, </a:t>
            </a:r>
            <a:r>
              <a:rPr lang="en" sz="1500">
                <a:solidFill>
                  <a:schemeClr val="lt2"/>
                </a:solidFill>
                <a:latin typeface="Comfortaa"/>
                <a:ea typeface="Comfortaa"/>
                <a:cs typeface="Comfortaa"/>
                <a:sym typeface="Comfortaa"/>
              </a:rPr>
              <a:t>βοηθηθείτε</a:t>
            </a:r>
            <a:r>
              <a:rPr lang="en" sz="1500">
                <a:solidFill>
                  <a:schemeClr val="lt2"/>
                </a:solidFill>
                <a:latin typeface="Comfortaa"/>
                <a:ea typeface="Comfortaa"/>
                <a:cs typeface="Comfortaa"/>
                <a:sym typeface="Comfortaa"/>
              </a:rPr>
              <a:t> με την χρήση ενός storyboard for sound:</a:t>
            </a:r>
            <a:endParaRPr sz="1500">
              <a:solidFill>
                <a:schemeClr val="lt2"/>
              </a:solidFill>
              <a:latin typeface="Comfortaa"/>
              <a:ea typeface="Comfortaa"/>
              <a:cs typeface="Comfortaa"/>
              <a:sym typeface="Comfortaa"/>
            </a:endParaRPr>
          </a:p>
          <a:p>
            <a:pPr indent="0" lvl="0" marL="0" rtl="0" algn="l">
              <a:spcBef>
                <a:spcPts val="0"/>
              </a:spcBef>
              <a:spcAft>
                <a:spcPts val="0"/>
              </a:spcAft>
              <a:buNone/>
            </a:pPr>
            <a:r>
              <a:t/>
            </a:r>
            <a:endParaRPr sz="1500">
              <a:solidFill>
                <a:schemeClr val="lt2"/>
              </a:solidFill>
              <a:latin typeface="Comfortaa"/>
              <a:ea typeface="Comfortaa"/>
              <a:cs typeface="Comfortaa"/>
              <a:sym typeface="Comfortaa"/>
            </a:endParaRPr>
          </a:p>
          <a:p>
            <a:pPr indent="-323850" lvl="0" marL="457200" rtl="0" algn="l">
              <a:spcBef>
                <a:spcPts val="0"/>
              </a:spcBef>
              <a:spcAft>
                <a:spcPts val="0"/>
              </a:spcAft>
              <a:buClr>
                <a:schemeClr val="lt2"/>
              </a:buClr>
              <a:buSzPts val="1500"/>
              <a:buFont typeface="Comfortaa"/>
              <a:buChar char="-"/>
            </a:pPr>
            <a:r>
              <a:rPr lang="en" sz="1500">
                <a:solidFill>
                  <a:schemeClr val="lt2"/>
                </a:solidFill>
                <a:latin typeface="Comfortaa"/>
                <a:ea typeface="Comfortaa"/>
                <a:cs typeface="Comfortaa"/>
                <a:sym typeface="Comfortaa"/>
              </a:rPr>
              <a:t>Προϊστορική</a:t>
            </a:r>
            <a:r>
              <a:rPr lang="en" sz="1500">
                <a:solidFill>
                  <a:schemeClr val="lt2"/>
                </a:solidFill>
                <a:latin typeface="Comfortaa"/>
                <a:ea typeface="Comfortaa"/>
                <a:cs typeface="Comfortaa"/>
                <a:sym typeface="Comfortaa"/>
              </a:rPr>
              <a:t> Αμερική (εποχή </a:t>
            </a:r>
            <a:r>
              <a:rPr lang="en" sz="1500">
                <a:solidFill>
                  <a:schemeClr val="lt2"/>
                </a:solidFill>
                <a:latin typeface="Comfortaa"/>
                <a:ea typeface="Comfortaa"/>
                <a:cs typeface="Comfortaa"/>
                <a:sym typeface="Comfortaa"/>
              </a:rPr>
              <a:t>δεινοσαύρων</a:t>
            </a:r>
            <a:r>
              <a:rPr lang="en" sz="1500">
                <a:solidFill>
                  <a:schemeClr val="lt2"/>
                </a:solidFill>
                <a:latin typeface="Comfortaa"/>
                <a:ea typeface="Comfortaa"/>
                <a:cs typeface="Comfortaa"/>
                <a:sym typeface="Comfortaa"/>
              </a:rPr>
              <a:t>) εκατ πΧ</a:t>
            </a:r>
            <a:endParaRPr sz="1500">
              <a:solidFill>
                <a:schemeClr val="lt2"/>
              </a:solidFill>
              <a:latin typeface="Comfortaa"/>
              <a:ea typeface="Comfortaa"/>
              <a:cs typeface="Comfortaa"/>
              <a:sym typeface="Comfortaa"/>
            </a:endParaRPr>
          </a:p>
          <a:p>
            <a:pPr indent="-323850" lvl="0" marL="457200" rtl="0" algn="l">
              <a:spcBef>
                <a:spcPts val="0"/>
              </a:spcBef>
              <a:spcAft>
                <a:spcPts val="0"/>
              </a:spcAft>
              <a:buClr>
                <a:schemeClr val="lt2"/>
              </a:buClr>
              <a:buSzPts val="1500"/>
              <a:buFont typeface="Comfortaa"/>
              <a:buChar char="-"/>
            </a:pPr>
            <a:r>
              <a:rPr lang="en" sz="1500">
                <a:solidFill>
                  <a:schemeClr val="lt2"/>
                </a:solidFill>
                <a:latin typeface="Comfortaa"/>
                <a:ea typeface="Comfortaa"/>
                <a:cs typeface="Comfortaa"/>
                <a:sym typeface="Comfortaa"/>
              </a:rPr>
              <a:t>Αθήνα την κλασική εποχή/ή Ρώμη αντίστοιχα 500 πΧ - 0</a:t>
            </a:r>
            <a:endParaRPr sz="1500">
              <a:solidFill>
                <a:schemeClr val="lt2"/>
              </a:solidFill>
              <a:latin typeface="Comfortaa"/>
              <a:ea typeface="Comfortaa"/>
              <a:cs typeface="Comfortaa"/>
              <a:sym typeface="Comfortaa"/>
            </a:endParaRPr>
          </a:p>
          <a:p>
            <a:pPr indent="-323850" lvl="0" marL="457200" rtl="0" algn="l">
              <a:spcBef>
                <a:spcPts val="0"/>
              </a:spcBef>
              <a:spcAft>
                <a:spcPts val="0"/>
              </a:spcAft>
              <a:buClr>
                <a:schemeClr val="lt2"/>
              </a:buClr>
              <a:buSzPts val="1500"/>
              <a:buFont typeface="Comfortaa"/>
              <a:buChar char="-"/>
            </a:pPr>
            <a:r>
              <a:rPr lang="en" sz="1500">
                <a:solidFill>
                  <a:schemeClr val="lt2"/>
                </a:solidFill>
                <a:latin typeface="Comfortaa"/>
                <a:ea typeface="Comfortaa"/>
                <a:cs typeface="Comfortaa"/>
                <a:sym typeface="Comfortaa"/>
              </a:rPr>
              <a:t>Επαρχία στην Γαλλία ή Ιταλία κατά τον Μεσαίωνα ή Αναγέννηση 1400-1600</a:t>
            </a:r>
            <a:endParaRPr sz="1500">
              <a:solidFill>
                <a:schemeClr val="lt2"/>
              </a:solidFill>
              <a:latin typeface="Comfortaa"/>
              <a:ea typeface="Comfortaa"/>
              <a:cs typeface="Comfortaa"/>
              <a:sym typeface="Comfortaa"/>
            </a:endParaRPr>
          </a:p>
          <a:p>
            <a:pPr indent="-323850" lvl="0" marL="457200" rtl="0" algn="l">
              <a:spcBef>
                <a:spcPts val="0"/>
              </a:spcBef>
              <a:spcAft>
                <a:spcPts val="0"/>
              </a:spcAft>
              <a:buClr>
                <a:schemeClr val="lt2"/>
              </a:buClr>
              <a:buSzPts val="1500"/>
              <a:buFont typeface="Comfortaa"/>
              <a:buChar char="-"/>
            </a:pPr>
            <a:r>
              <a:rPr lang="en" sz="1500">
                <a:solidFill>
                  <a:schemeClr val="lt2"/>
                </a:solidFill>
                <a:latin typeface="Comfortaa"/>
                <a:ea typeface="Comfortaa"/>
                <a:cs typeface="Comfortaa"/>
                <a:sym typeface="Comfortaa"/>
              </a:rPr>
              <a:t>Βικτωριανό Λονδίνο 1800</a:t>
            </a:r>
            <a:endParaRPr sz="1500">
              <a:solidFill>
                <a:schemeClr val="lt2"/>
              </a:solidFill>
              <a:latin typeface="Comfortaa"/>
              <a:ea typeface="Comfortaa"/>
              <a:cs typeface="Comfortaa"/>
              <a:sym typeface="Comfortaa"/>
            </a:endParaRPr>
          </a:p>
          <a:p>
            <a:pPr indent="-323850" lvl="0" marL="457200" rtl="0" algn="l">
              <a:spcBef>
                <a:spcPts val="0"/>
              </a:spcBef>
              <a:spcAft>
                <a:spcPts val="0"/>
              </a:spcAft>
              <a:buClr>
                <a:schemeClr val="lt2"/>
              </a:buClr>
              <a:buSzPts val="1500"/>
              <a:buFont typeface="Comfortaa"/>
              <a:buChar char="-"/>
            </a:pPr>
            <a:r>
              <a:rPr lang="en" sz="1500">
                <a:solidFill>
                  <a:schemeClr val="lt2"/>
                </a:solidFill>
                <a:latin typeface="Comfortaa"/>
                <a:ea typeface="Comfortaa"/>
                <a:cs typeface="Comfortaa"/>
                <a:sym typeface="Comfortaa"/>
              </a:rPr>
              <a:t>Νέα Υόρκη το 1900</a:t>
            </a:r>
            <a:endParaRPr sz="1500">
              <a:solidFill>
                <a:schemeClr val="lt2"/>
              </a:solidFill>
              <a:latin typeface="Comfortaa"/>
              <a:ea typeface="Comfortaa"/>
              <a:cs typeface="Comfortaa"/>
              <a:sym typeface="Comfortaa"/>
            </a:endParaRPr>
          </a:p>
          <a:p>
            <a:pPr indent="-323850" lvl="0" marL="457200" rtl="0" algn="l">
              <a:spcBef>
                <a:spcPts val="0"/>
              </a:spcBef>
              <a:spcAft>
                <a:spcPts val="0"/>
              </a:spcAft>
              <a:buClr>
                <a:schemeClr val="lt2"/>
              </a:buClr>
              <a:buSzPts val="1500"/>
              <a:buFont typeface="Comfortaa"/>
              <a:buChar char="-"/>
            </a:pPr>
            <a:r>
              <a:rPr lang="en" sz="1500">
                <a:solidFill>
                  <a:schemeClr val="lt2"/>
                </a:solidFill>
                <a:latin typeface="Comfortaa"/>
                <a:ea typeface="Comfortaa"/>
                <a:cs typeface="Comfortaa"/>
                <a:sym typeface="Comfortaa"/>
              </a:rPr>
              <a:t>Παρίσι μετά τον Μάη του ‘68</a:t>
            </a:r>
            <a:endParaRPr sz="1500">
              <a:solidFill>
                <a:schemeClr val="lt2"/>
              </a:solidFill>
              <a:latin typeface="Comfortaa"/>
              <a:ea typeface="Comfortaa"/>
              <a:cs typeface="Comfortaa"/>
              <a:sym typeface="Comfortaa"/>
            </a:endParaRPr>
          </a:p>
          <a:p>
            <a:pPr indent="0" lvl="0" marL="0" rtl="0" algn="l">
              <a:spcBef>
                <a:spcPts val="0"/>
              </a:spcBef>
              <a:spcAft>
                <a:spcPts val="0"/>
              </a:spcAft>
              <a:buNone/>
            </a:pPr>
            <a:r>
              <a:t/>
            </a:r>
            <a:endParaRPr sz="1500">
              <a:solidFill>
                <a:schemeClr val="lt2"/>
              </a:solidFill>
              <a:latin typeface="Comfortaa"/>
              <a:ea typeface="Comfortaa"/>
              <a:cs typeface="Comfortaa"/>
              <a:sym typeface="Comfortaa"/>
            </a:endParaRPr>
          </a:p>
          <a:p>
            <a:pPr indent="0" lvl="0" marL="0" rtl="0" algn="l">
              <a:spcBef>
                <a:spcPts val="0"/>
              </a:spcBef>
              <a:spcAft>
                <a:spcPts val="0"/>
              </a:spcAft>
              <a:buNone/>
            </a:pPr>
            <a:r>
              <a:rPr lang="en" sz="1500">
                <a:solidFill>
                  <a:schemeClr val="lt2"/>
                </a:solidFill>
                <a:latin typeface="Comfortaa"/>
                <a:ea typeface="Comfortaa"/>
                <a:cs typeface="Comfortaa"/>
                <a:sym typeface="Comfortaa"/>
              </a:rPr>
              <a:t>Χρησιμοποιήστε</a:t>
            </a:r>
            <a:r>
              <a:rPr lang="en" sz="1500">
                <a:solidFill>
                  <a:schemeClr val="lt2"/>
                </a:solidFill>
                <a:latin typeface="Comfortaa"/>
                <a:ea typeface="Comfortaa"/>
                <a:cs typeface="Comfortaa"/>
                <a:sym typeface="Comfortaa"/>
              </a:rPr>
              <a:t> το free sound ή όποιον άλλο ήχο ηχογραφήσετε ή extract sound from any file.</a:t>
            </a:r>
            <a:endParaRPr sz="1500">
              <a:solidFill>
                <a:schemeClr val="lt2"/>
              </a:solidFill>
              <a:latin typeface="Comfortaa"/>
              <a:ea typeface="Comfortaa"/>
              <a:cs typeface="Comfortaa"/>
              <a:sym typeface="Comfortaa"/>
            </a:endParaRPr>
          </a:p>
        </p:txBody>
      </p:sp>
      <p:sp>
        <p:nvSpPr>
          <p:cNvPr id="250" name="Google Shape;250;p43"/>
          <p:cNvSpPr txBox="1"/>
          <p:nvPr/>
        </p:nvSpPr>
        <p:spPr>
          <a:xfrm>
            <a:off x="1743700" y="292925"/>
            <a:ext cx="5005200" cy="5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Comfortaa"/>
                <a:ea typeface="Comfortaa"/>
                <a:cs typeface="Comfortaa"/>
                <a:sym typeface="Comfortaa"/>
              </a:rPr>
              <a:t>ΑΣΚΗΣΗ ιστορικά Ηχοτοπία:</a:t>
            </a:r>
            <a:endParaRPr sz="1800">
              <a:solidFill>
                <a:schemeClr val="accent3"/>
              </a:solidFill>
              <a:latin typeface="Comfortaa"/>
              <a:ea typeface="Comfortaa"/>
              <a:cs typeface="Comfortaa"/>
              <a:sym typeface="Comfortaa"/>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78" name="Shape 78"/>
        <p:cNvGrpSpPr/>
        <p:nvPr/>
      </p:nvGrpSpPr>
      <p:grpSpPr>
        <a:xfrm>
          <a:off x="0" y="0"/>
          <a:ext cx="0" cy="0"/>
          <a:chOff x="0" y="0"/>
          <a:chExt cx="0" cy="0"/>
        </a:xfrm>
      </p:grpSpPr>
      <p:sp>
        <p:nvSpPr>
          <p:cNvPr id="79" name="Google Shape;79;p16"/>
          <p:cNvSpPr txBox="1"/>
          <p:nvPr/>
        </p:nvSpPr>
        <p:spPr>
          <a:xfrm>
            <a:off x="743450" y="303550"/>
            <a:ext cx="2953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Comfortaa Light"/>
                <a:ea typeface="Comfortaa Light"/>
                <a:cs typeface="Comfortaa Light"/>
                <a:sym typeface="Comfortaa Light"/>
              </a:rPr>
              <a:t>ο μουσικός συνθέτης </a:t>
            </a:r>
            <a:r>
              <a:rPr b="1" lang="en">
                <a:solidFill>
                  <a:schemeClr val="lt2"/>
                </a:solidFill>
                <a:latin typeface="Comfortaa"/>
                <a:ea typeface="Comfortaa"/>
                <a:cs typeface="Comfortaa"/>
                <a:sym typeface="Comfortaa"/>
              </a:rPr>
              <a:t>John Cage</a:t>
            </a:r>
            <a:r>
              <a:rPr lang="en">
                <a:solidFill>
                  <a:schemeClr val="lt2"/>
                </a:solidFill>
                <a:latin typeface="Comfortaa Light"/>
                <a:ea typeface="Comfortaa Light"/>
                <a:cs typeface="Comfortaa Light"/>
                <a:sym typeface="Comfortaa Light"/>
              </a:rPr>
              <a:t> έλεγε: </a:t>
            </a:r>
            <a:endParaRPr>
              <a:solidFill>
                <a:schemeClr val="lt2"/>
              </a:solidFill>
              <a:latin typeface="Comfortaa Light"/>
              <a:ea typeface="Comfortaa Light"/>
              <a:cs typeface="Comfortaa Light"/>
              <a:sym typeface="Comfortaa Light"/>
            </a:endParaRPr>
          </a:p>
          <a:p>
            <a:pPr indent="0" lvl="0" marL="0" rtl="0" algn="l">
              <a:spcBef>
                <a:spcPts val="0"/>
              </a:spcBef>
              <a:spcAft>
                <a:spcPts val="0"/>
              </a:spcAft>
              <a:buNone/>
            </a:pPr>
            <a:r>
              <a:rPr lang="en">
                <a:solidFill>
                  <a:schemeClr val="lt2"/>
                </a:solidFill>
                <a:latin typeface="Comfortaa Light"/>
                <a:ea typeface="Comfortaa Light"/>
                <a:cs typeface="Comfortaa Light"/>
                <a:sym typeface="Comfortaa Light"/>
              </a:rPr>
              <a:t>Το αστικό ηχητικό περιβάλλον, όπου και να βρισκόμαστε, το αντιλαμβανόμαστε ως </a:t>
            </a:r>
            <a:r>
              <a:rPr b="1" lang="en">
                <a:solidFill>
                  <a:schemeClr val="lt2"/>
                </a:solidFill>
                <a:latin typeface="Comfortaa"/>
                <a:ea typeface="Comfortaa"/>
                <a:cs typeface="Comfortaa"/>
                <a:sym typeface="Comfortaa"/>
              </a:rPr>
              <a:t>θόρυβο</a:t>
            </a:r>
            <a:r>
              <a:rPr lang="en">
                <a:solidFill>
                  <a:schemeClr val="lt2"/>
                </a:solidFill>
                <a:latin typeface="Comfortaa Light"/>
                <a:ea typeface="Comfortaa Light"/>
                <a:cs typeface="Comfortaa Light"/>
                <a:sym typeface="Comfortaa Light"/>
              </a:rPr>
              <a:t>. Όταν το αγνοούμε μας ενοχλεί, και όταν το ακούμε συνειδητά, το βρίσκουμε αναπάντεχα συναρπαστικό.</a:t>
            </a:r>
            <a:endParaRPr>
              <a:solidFill>
                <a:schemeClr val="lt2"/>
              </a:solidFill>
              <a:latin typeface="Comfortaa Light"/>
              <a:ea typeface="Comfortaa Light"/>
              <a:cs typeface="Comfortaa Light"/>
              <a:sym typeface="Comfortaa Light"/>
            </a:endParaRPr>
          </a:p>
        </p:txBody>
      </p:sp>
      <p:pic>
        <p:nvPicPr>
          <p:cNvPr id="80" name="Google Shape;80;p16"/>
          <p:cNvPicPr preferRelativeResize="0"/>
          <p:nvPr/>
        </p:nvPicPr>
        <p:blipFill>
          <a:blip r:embed="rId3">
            <a:alphaModFix/>
          </a:blip>
          <a:stretch>
            <a:fillRect/>
          </a:stretch>
        </p:blipFill>
        <p:spPr>
          <a:xfrm>
            <a:off x="3795925" y="329425"/>
            <a:ext cx="4752600" cy="2732759"/>
          </a:xfrm>
          <a:prstGeom prst="rect">
            <a:avLst/>
          </a:prstGeom>
          <a:noFill/>
          <a:ln>
            <a:noFill/>
          </a:ln>
        </p:spPr>
      </p:pic>
      <p:sp>
        <p:nvSpPr>
          <p:cNvPr id="81" name="Google Shape;81;p16"/>
          <p:cNvSpPr txBox="1"/>
          <p:nvPr/>
        </p:nvSpPr>
        <p:spPr>
          <a:xfrm>
            <a:off x="671500" y="3246275"/>
            <a:ext cx="8056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Comfortaa Light"/>
                <a:ea typeface="Comfortaa Light"/>
                <a:cs typeface="Comfortaa Light"/>
                <a:sym typeface="Comfortaa Light"/>
              </a:rPr>
              <a:t>“αν ακούσουμε προσεκτικά τους ήχους που συνήθως απορρίπτονται ως μη μουσικοί ή αισθητικά δυσάρεστοι, καθημερινοί ή συνηθισμένοι, αρχίζουμε να επανασυνδεόμαστε με ένα ολόκληρο φάσμα της ανθρώπινης εμπειρίας που πρωτύτερα το αφήναμε να μας προσπεράσει. Αντί να ανησυχούμε για τα συνηθισμένα όρια μεταξύ θορύβου και μουσικής, ή κακοφωνίας και σιωπής, ή λόγου και τραγουδιού, χρειάζεται να ανακαλύψουμε τις αρετές που κρύβει η καταστροφή τους”</a:t>
            </a:r>
            <a:endParaRPr>
              <a:solidFill>
                <a:schemeClr val="lt2"/>
              </a:solidFill>
              <a:latin typeface="Comfortaa Light"/>
              <a:ea typeface="Comfortaa Light"/>
              <a:cs typeface="Comfortaa Light"/>
              <a:sym typeface="Comfortaa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85" name="Shape 85"/>
        <p:cNvGrpSpPr/>
        <p:nvPr/>
      </p:nvGrpSpPr>
      <p:grpSpPr>
        <a:xfrm>
          <a:off x="0" y="0"/>
          <a:ext cx="0" cy="0"/>
          <a:chOff x="0" y="0"/>
          <a:chExt cx="0" cy="0"/>
        </a:xfrm>
      </p:grpSpPr>
      <p:sp>
        <p:nvSpPr>
          <p:cNvPr id="86" name="Google Shape;86;p17"/>
          <p:cNvSpPr txBox="1"/>
          <p:nvPr/>
        </p:nvSpPr>
        <p:spPr>
          <a:xfrm>
            <a:off x="743450" y="608350"/>
            <a:ext cx="29538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a:solidFill>
                  <a:srgbClr val="F1F1F1"/>
                </a:solidFill>
                <a:highlight>
                  <a:srgbClr val="0F0F0F"/>
                </a:highlight>
                <a:latin typeface="Roboto"/>
                <a:ea typeface="Roboto"/>
                <a:cs typeface="Roboto"/>
                <a:sym typeface="Roboto"/>
              </a:rPr>
              <a:t>John Cage's 4'33"</a:t>
            </a:r>
            <a:endParaRPr>
              <a:solidFill>
                <a:schemeClr val="lt2"/>
              </a:solidFill>
              <a:latin typeface="Comfortaa Light"/>
              <a:ea typeface="Comfortaa Light"/>
              <a:cs typeface="Comfortaa Light"/>
              <a:sym typeface="Comfortaa Light"/>
            </a:endParaRPr>
          </a:p>
        </p:txBody>
      </p:sp>
      <p:pic>
        <p:nvPicPr>
          <p:cNvPr descr="A performance by William Marx of John Cage's 4'33.&#10;Filmed at McCallum Theatre, Palm Desert, CA.&#10;&#10;Composer John Adams wrote the following in The New York Times review of Mr. Cage's new biography, &quot;The Zen of Silence&quot; :&#10;&quot;John Cage....prodded us to reevaluate how we define not only music but the entire experience of encountering art.&quot;  &#10;Read the complete review of Kenneth Silverman's book:&#10;http://www.nytimes.com/2010/11/21/books/review/Adams-t.html?_r=1&amp;ref=john_cage&#10;&#10;To see reaction of the audience after the filming: http://www.youtube.com/watch?v=u8lXRusTpY4" id="87" name="Google Shape;87;p17" title="John Cage's 4'33&quot;">
            <a:hlinkClick r:id="rId3"/>
          </p:cNvPr>
          <p:cNvPicPr preferRelativeResize="0"/>
          <p:nvPr/>
        </p:nvPicPr>
        <p:blipFill>
          <a:blip r:embed="rId4">
            <a:alphaModFix/>
          </a:blip>
          <a:stretch>
            <a:fillRect/>
          </a:stretch>
        </p:blipFill>
        <p:spPr>
          <a:xfrm>
            <a:off x="376488" y="2093675"/>
            <a:ext cx="4144925" cy="2331525"/>
          </a:xfrm>
          <a:prstGeom prst="rect">
            <a:avLst/>
          </a:prstGeom>
          <a:noFill/>
          <a:ln>
            <a:noFill/>
          </a:ln>
        </p:spPr>
      </p:pic>
      <p:pic>
        <p:nvPicPr>
          <p:cNvPr descr="Following measures taken by the Federal and regional authorities in Germany to contain the corona pandemic, the Philharmonie Berlin will be closed from 2 to 30 November 2020. In view of this, the Berliner Philharmoniker and their chief conductor Kirill Petrenko added another work, 4‘33‘‘ by John Cage, to their concert from 31 October.&#10;&#10;http://www.berliner-philharmoniker.de&#10;http://www.digitalconcerthall.com" id="88" name="Google Shape;88;p17" title="John Cage: 4'33'' / Petrenko · Berliner Philharmoniker">
            <a:hlinkClick r:id="rId5"/>
          </p:cNvPr>
          <p:cNvPicPr preferRelativeResize="0"/>
          <p:nvPr/>
        </p:nvPicPr>
        <p:blipFill>
          <a:blip r:embed="rId6">
            <a:alphaModFix/>
          </a:blip>
          <a:stretch>
            <a:fillRect/>
          </a:stretch>
        </p:blipFill>
        <p:spPr>
          <a:xfrm>
            <a:off x="4673796" y="2093675"/>
            <a:ext cx="4144900" cy="23315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92" name="Shape 92"/>
        <p:cNvGrpSpPr/>
        <p:nvPr/>
      </p:nvGrpSpPr>
      <p:grpSpPr>
        <a:xfrm>
          <a:off x="0" y="0"/>
          <a:ext cx="0" cy="0"/>
          <a:chOff x="0" y="0"/>
          <a:chExt cx="0" cy="0"/>
        </a:xfrm>
      </p:grpSpPr>
      <p:sp>
        <p:nvSpPr>
          <p:cNvPr id="93" name="Google Shape;93;p18"/>
          <p:cNvSpPr txBox="1"/>
          <p:nvPr>
            <p:ph type="title"/>
          </p:nvPr>
        </p:nvSpPr>
        <p:spPr>
          <a:xfrm>
            <a:off x="494225" y="227950"/>
            <a:ext cx="34161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latin typeface="Comfortaa Light"/>
                <a:ea typeface="Comfortaa Light"/>
                <a:cs typeface="Comfortaa Light"/>
                <a:sym typeface="Comfortaa Light"/>
              </a:rPr>
              <a:t>Αστικό ηχοτοπίο</a:t>
            </a:r>
            <a:endParaRPr sz="2400">
              <a:latin typeface="Comfortaa Light"/>
              <a:ea typeface="Comfortaa Light"/>
              <a:cs typeface="Comfortaa Light"/>
              <a:sym typeface="Comfortaa Light"/>
            </a:endParaRPr>
          </a:p>
        </p:txBody>
      </p:sp>
      <p:sp>
        <p:nvSpPr>
          <p:cNvPr id="94" name="Google Shape;94;p18"/>
          <p:cNvSpPr txBox="1"/>
          <p:nvPr/>
        </p:nvSpPr>
        <p:spPr>
          <a:xfrm>
            <a:off x="494225" y="710825"/>
            <a:ext cx="80994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Comfortaa Light"/>
                <a:ea typeface="Comfortaa Light"/>
                <a:cs typeface="Comfortaa Light"/>
                <a:sym typeface="Comfortaa Light"/>
              </a:rPr>
              <a:t>Η ιστορία των αστικών ηχητικών περιβαλλόντων αποτυπώνεται, σύμφωνα με τον R. Murray Schafer, ως η μετατροπή των ηχοτοπίων υψηλής πιστότητας (hi fi) σε ηχοτοπία χαμηλής πιστότητας ( lo fi).</a:t>
            </a:r>
            <a:endParaRPr>
              <a:solidFill>
                <a:schemeClr val="lt2"/>
              </a:solidFill>
              <a:latin typeface="Comfortaa Light"/>
              <a:ea typeface="Comfortaa Light"/>
              <a:cs typeface="Comfortaa Light"/>
              <a:sym typeface="Comfortaa Light"/>
            </a:endParaRPr>
          </a:p>
          <a:p>
            <a:pPr indent="0" lvl="0" marL="0" rtl="0" algn="l">
              <a:spcBef>
                <a:spcPts val="0"/>
              </a:spcBef>
              <a:spcAft>
                <a:spcPts val="0"/>
              </a:spcAft>
              <a:buNone/>
            </a:pPr>
            <a:r>
              <a:t/>
            </a:r>
            <a:endParaRPr sz="1300">
              <a:solidFill>
                <a:srgbClr val="D9D9D9"/>
              </a:solidFill>
              <a:latin typeface="Comfortaa"/>
              <a:ea typeface="Comfortaa"/>
              <a:cs typeface="Comfortaa"/>
              <a:sym typeface="Comfortaa"/>
            </a:endParaRPr>
          </a:p>
          <a:p>
            <a:pPr indent="0" lvl="0" marL="0" rtl="0" algn="l">
              <a:spcBef>
                <a:spcPts val="0"/>
              </a:spcBef>
              <a:spcAft>
                <a:spcPts val="0"/>
              </a:spcAft>
              <a:buNone/>
            </a:pPr>
            <a:r>
              <a:rPr lang="en" sz="1300">
                <a:solidFill>
                  <a:srgbClr val="D9D9D9"/>
                </a:solidFill>
                <a:latin typeface="Comfortaa"/>
                <a:ea typeface="Comfortaa"/>
                <a:cs typeface="Comfortaa"/>
                <a:sym typeface="Comfortaa"/>
              </a:rPr>
              <a:t>R. Murray Schafer (1993), </a:t>
            </a:r>
            <a:r>
              <a:rPr lang="en" sz="1200">
                <a:solidFill>
                  <a:srgbClr val="D9D9D9"/>
                </a:solidFill>
                <a:latin typeface="Comfortaa"/>
                <a:ea typeface="Comfortaa"/>
                <a:cs typeface="Comfortaa"/>
                <a:sym typeface="Comfortaa"/>
              </a:rPr>
              <a:t>The Soundscape: Our Sonic Environment and the Tuning of the World.</a:t>
            </a:r>
            <a:endParaRPr sz="1300">
              <a:solidFill>
                <a:schemeClr val="lt2"/>
              </a:solidFill>
              <a:latin typeface="Comfortaa Light"/>
              <a:ea typeface="Comfortaa Light"/>
              <a:cs typeface="Comfortaa Light"/>
              <a:sym typeface="Comfortaa Light"/>
            </a:endParaRPr>
          </a:p>
        </p:txBody>
      </p:sp>
      <p:sp>
        <p:nvSpPr>
          <p:cNvPr id="95" name="Google Shape;95;p18"/>
          <p:cNvSpPr txBox="1"/>
          <p:nvPr/>
        </p:nvSpPr>
        <p:spPr>
          <a:xfrm>
            <a:off x="595200" y="2329575"/>
            <a:ext cx="25515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D9D9D9"/>
                </a:solidFill>
                <a:latin typeface="Comfortaa"/>
                <a:ea typeface="Comfortaa"/>
                <a:cs typeface="Comfortaa"/>
                <a:sym typeface="Comfortaa"/>
              </a:rPr>
              <a:t>T</a:t>
            </a:r>
            <a:r>
              <a:rPr lang="en" sz="1300">
                <a:solidFill>
                  <a:srgbClr val="D9D9D9"/>
                </a:solidFill>
                <a:latin typeface="Comfortaa"/>
                <a:ea typeface="Comfortaa"/>
                <a:cs typeface="Comfortaa"/>
                <a:sym typeface="Comfortaa"/>
              </a:rPr>
              <a:t>ο Hi - Fi ή αλλιώς υψηλής πιστότητας ηχοτοπίο είναι ένα αγροτικό ηχοτοπίο, σε αντίθεση με ένα αστικό ηχοτοπίο. Σε ένα Hi – Fi ηχοτοπίο, οι διακριτοί ήχοι μπορούν να γίνουν εύκολα αντιληπτοί λόγω του χαμηλού περιβαλλοντικού θορύβου. </a:t>
            </a:r>
            <a:endParaRPr sz="1300">
              <a:solidFill>
                <a:srgbClr val="D9D9D9"/>
              </a:solidFill>
              <a:latin typeface="Comfortaa"/>
              <a:ea typeface="Comfortaa"/>
              <a:cs typeface="Comfortaa"/>
              <a:sym typeface="Comfortaa"/>
            </a:endParaRPr>
          </a:p>
          <a:p>
            <a:pPr indent="0" lvl="0" marL="0" rtl="0" algn="l">
              <a:spcBef>
                <a:spcPts val="0"/>
              </a:spcBef>
              <a:spcAft>
                <a:spcPts val="0"/>
              </a:spcAft>
              <a:buNone/>
            </a:pPr>
            <a:r>
              <a:t/>
            </a:r>
            <a:endParaRPr sz="1300">
              <a:solidFill>
                <a:srgbClr val="D9D9D9"/>
              </a:solidFill>
              <a:latin typeface="Comfortaa"/>
              <a:ea typeface="Comfortaa"/>
              <a:cs typeface="Comfortaa"/>
              <a:sym typeface="Comfortaa"/>
            </a:endParaRPr>
          </a:p>
        </p:txBody>
      </p:sp>
      <p:pic>
        <p:nvPicPr>
          <p:cNvPr id="96" name="Google Shape;96;p18"/>
          <p:cNvPicPr preferRelativeResize="0"/>
          <p:nvPr/>
        </p:nvPicPr>
        <p:blipFill>
          <a:blip r:embed="rId3">
            <a:alphaModFix/>
          </a:blip>
          <a:stretch>
            <a:fillRect/>
          </a:stretch>
        </p:blipFill>
        <p:spPr>
          <a:xfrm>
            <a:off x="3275950" y="1995350"/>
            <a:ext cx="2225265" cy="3206750"/>
          </a:xfrm>
          <a:prstGeom prst="rect">
            <a:avLst/>
          </a:prstGeom>
          <a:noFill/>
          <a:ln>
            <a:noFill/>
          </a:ln>
        </p:spPr>
      </p:pic>
      <p:sp>
        <p:nvSpPr>
          <p:cNvPr id="97" name="Google Shape;97;p18"/>
          <p:cNvSpPr txBox="1"/>
          <p:nvPr/>
        </p:nvSpPr>
        <p:spPr>
          <a:xfrm>
            <a:off x="5682550" y="2347125"/>
            <a:ext cx="28323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D9D9D9"/>
                </a:solidFill>
                <a:latin typeface="Comfortaa"/>
                <a:ea typeface="Comfortaa"/>
                <a:cs typeface="Comfortaa"/>
                <a:sym typeface="Comfortaa"/>
              </a:rPr>
              <a:t>Σε αντίθεση με τον παραπάνω χαρακτηρισμό, τα Lo – Fi ηχοτοπία χαρακτηρίζουν συνήθως την πόλη. Σε αντίθεση με τα Hi – Fi ηχοτοπία, τα οποία επιτρέπουν στον ακροατή να ακούσει σε μεγάλη ακτίνα, η πόλη στερεί αυτήν τη δυνατότητα της ακρόασης μεγάλων αποστάσεων.</a:t>
            </a:r>
            <a:endParaRPr sz="1300">
              <a:solidFill>
                <a:srgbClr val="D9D9D9"/>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4532275" y="152400"/>
            <a:ext cx="4459325" cy="2738300"/>
          </a:xfrm>
          <a:prstGeom prst="rect">
            <a:avLst/>
          </a:prstGeom>
          <a:noFill/>
          <a:ln>
            <a:noFill/>
          </a:ln>
        </p:spPr>
      </p:pic>
      <p:pic>
        <p:nvPicPr>
          <p:cNvPr id="103" name="Google Shape;103;p19"/>
          <p:cNvPicPr preferRelativeResize="0"/>
          <p:nvPr/>
        </p:nvPicPr>
        <p:blipFill>
          <a:blip r:embed="rId4">
            <a:alphaModFix/>
          </a:blip>
          <a:stretch>
            <a:fillRect/>
          </a:stretch>
        </p:blipFill>
        <p:spPr>
          <a:xfrm>
            <a:off x="100425" y="588475"/>
            <a:ext cx="4357500" cy="3852000"/>
          </a:xfrm>
          <a:prstGeom prst="rect">
            <a:avLst/>
          </a:prstGeom>
          <a:noFill/>
          <a:ln>
            <a:noFill/>
          </a:ln>
        </p:spPr>
      </p:pic>
      <p:sp>
        <p:nvSpPr>
          <p:cNvPr id="104" name="Google Shape;104;p19"/>
          <p:cNvSpPr txBox="1"/>
          <p:nvPr/>
        </p:nvSpPr>
        <p:spPr>
          <a:xfrm>
            <a:off x="4532275" y="4137250"/>
            <a:ext cx="4128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B7B7B7"/>
                </a:solidFill>
                <a:latin typeface="Comfortaa"/>
                <a:ea typeface="Comfortaa"/>
                <a:cs typeface="Comfortaa"/>
                <a:sym typeface="Comfortaa"/>
                <a:hlinkClick r:id="rId5">
                  <a:extLst>
                    <a:ext uri="{A12FA001-AC4F-418D-AE19-62706E023703}">
                      <ahyp:hlinkClr val="tx"/>
                    </a:ext>
                  </a:extLst>
                </a:hlinkClick>
              </a:rPr>
              <a:t>https://soundcloud.com/nnealby/r-murray-schafer-entrance-to-the-harbour-the-vancouver-soundscape-1973</a:t>
            </a:r>
            <a:r>
              <a:rPr lang="en" sz="1200">
                <a:solidFill>
                  <a:srgbClr val="B7B7B7"/>
                </a:solidFill>
                <a:latin typeface="Comfortaa"/>
                <a:ea typeface="Comfortaa"/>
                <a:cs typeface="Comfortaa"/>
                <a:sym typeface="Comfortaa"/>
              </a:rPr>
              <a:t> </a:t>
            </a:r>
            <a:endParaRPr sz="1200">
              <a:solidFill>
                <a:srgbClr val="B7B7B7"/>
              </a:solidFill>
              <a:latin typeface="Comfortaa"/>
              <a:ea typeface="Comfortaa"/>
              <a:cs typeface="Comfortaa"/>
              <a:sym typeface="Comfortaa"/>
            </a:endParaRPr>
          </a:p>
        </p:txBody>
      </p:sp>
      <p:sp>
        <p:nvSpPr>
          <p:cNvPr id="105" name="Google Shape;105;p19"/>
          <p:cNvSpPr txBox="1"/>
          <p:nvPr/>
        </p:nvSpPr>
        <p:spPr>
          <a:xfrm>
            <a:off x="4531575" y="2890700"/>
            <a:ext cx="44607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AA84F"/>
                </a:solidFill>
                <a:latin typeface="Comfortaa"/>
                <a:ea typeface="Comfortaa"/>
                <a:cs typeface="Comfortaa"/>
                <a:sym typeface="Comfortaa"/>
              </a:rPr>
              <a:t>Ο R. Murray Schafer ορίζει τον θόρυβο ως το σύνολο των ήχων που έχει μάθει ο άνθρωπος να μην ακούει, και σχολιάζει πως η αντιθορυβική προστασία αποτελεί μια αρνητική προσέγγιση που απαγορεύει και θέτει όρια.</a:t>
            </a:r>
            <a:endParaRPr sz="1300">
              <a:solidFill>
                <a:srgbClr val="6AA84F"/>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09" name="Shape 109"/>
        <p:cNvGrpSpPr/>
        <p:nvPr/>
      </p:nvGrpSpPr>
      <p:grpSpPr>
        <a:xfrm>
          <a:off x="0" y="0"/>
          <a:ext cx="0" cy="0"/>
          <a:chOff x="0" y="0"/>
          <a:chExt cx="0" cy="0"/>
        </a:xfrm>
      </p:grpSpPr>
      <p:sp>
        <p:nvSpPr>
          <p:cNvPr id="110" name="Google Shape;110;p20"/>
          <p:cNvSpPr txBox="1"/>
          <p:nvPr/>
        </p:nvSpPr>
        <p:spPr>
          <a:xfrm>
            <a:off x="307300" y="236150"/>
            <a:ext cx="46656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Comfortaa Light"/>
                <a:ea typeface="Comfortaa Light"/>
                <a:cs typeface="Comfortaa Light"/>
                <a:sym typeface="Comfortaa Light"/>
              </a:rPr>
              <a:t>Ο Barry Truax, αναγνωρίζει τρεις λειτουργίες του θορύβου (2001, Acoustic Communication) : </a:t>
            </a:r>
            <a:endParaRPr>
              <a:solidFill>
                <a:schemeClr val="lt2"/>
              </a:solidFill>
              <a:latin typeface="Comfortaa Light"/>
              <a:ea typeface="Comfortaa Light"/>
              <a:cs typeface="Comfortaa Light"/>
              <a:sym typeface="Comfortaa Light"/>
            </a:endParaRPr>
          </a:p>
          <a:p>
            <a:pPr indent="0" lvl="0" marL="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317500" lvl="0" marL="457200" rtl="0" algn="l">
              <a:spcBef>
                <a:spcPts val="0"/>
              </a:spcBef>
              <a:spcAft>
                <a:spcPts val="0"/>
              </a:spcAft>
              <a:buClr>
                <a:schemeClr val="lt2"/>
              </a:buClr>
              <a:buSzPts val="1400"/>
              <a:buFont typeface="Comfortaa Light"/>
              <a:buChar char="●"/>
            </a:pPr>
            <a:r>
              <a:rPr lang="en">
                <a:solidFill>
                  <a:schemeClr val="lt2"/>
                </a:solidFill>
                <a:latin typeface="Comfortaa Light"/>
                <a:ea typeface="Comfortaa Light"/>
                <a:cs typeface="Comfortaa Light"/>
                <a:sym typeface="Comfortaa Light"/>
              </a:rPr>
              <a:t>Η πρώτη αφορά ήχους που είναι αναγνωρίσιμοι και διακατέχονται από κάποιο νόημα, αλλά έχουν αρνητικούς συνειρμούς, δηλαδή δημιουργούν ενόχληση, στρες ή διαταραχή κάποιας δραστηριότητας.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317500" lvl="0" marL="457200" rtl="0" algn="l">
              <a:spcBef>
                <a:spcPts val="0"/>
              </a:spcBef>
              <a:spcAft>
                <a:spcPts val="0"/>
              </a:spcAft>
              <a:buClr>
                <a:schemeClr val="lt2"/>
              </a:buClr>
              <a:buSzPts val="1400"/>
              <a:buFont typeface="Comfortaa Light"/>
              <a:buChar char="●"/>
            </a:pPr>
            <a:r>
              <a:rPr lang="en">
                <a:solidFill>
                  <a:schemeClr val="lt2"/>
                </a:solidFill>
                <a:latin typeface="Comfortaa Light"/>
                <a:ea typeface="Comfortaa Light"/>
                <a:cs typeface="Comfortaa Light"/>
                <a:sym typeface="Comfortaa Light"/>
              </a:rPr>
              <a:t>Η δεύτερη αποτελεί τη συσκότιση της ηχητικής εικόνας, δηλαδή ήχους που μειώνουν τη σαφήνεια ή την καθαρότητα της ηχητικής πληροφορίας που προέρχεται από το περιβάλλον.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317500" lvl="0" marL="457200" rtl="0" algn="l">
              <a:spcBef>
                <a:spcPts val="0"/>
              </a:spcBef>
              <a:spcAft>
                <a:spcPts val="0"/>
              </a:spcAft>
              <a:buClr>
                <a:schemeClr val="lt2"/>
              </a:buClr>
              <a:buSzPts val="1400"/>
              <a:buFont typeface="Comfortaa Light"/>
              <a:buChar char="●"/>
            </a:pPr>
            <a:r>
              <a:rPr lang="en">
                <a:solidFill>
                  <a:schemeClr val="lt2"/>
                </a:solidFill>
                <a:latin typeface="Comfortaa Light"/>
                <a:ea typeface="Comfortaa Light"/>
                <a:cs typeface="Comfortaa Light"/>
                <a:sym typeface="Comfortaa Light"/>
              </a:rPr>
              <a:t>Η τρίτη λειτουργία προσεγγίζει την έννοια της πληροφορίας που δεν είναι ταξινομημένη και καθορισμένη νοητικά, αποτελώντας πηγή νέων δεδομένων.</a:t>
            </a:r>
            <a:endParaRPr sz="1300">
              <a:solidFill>
                <a:schemeClr val="lt2"/>
              </a:solidFill>
              <a:latin typeface="Comfortaa Light"/>
              <a:ea typeface="Comfortaa Light"/>
              <a:cs typeface="Comfortaa Light"/>
              <a:sym typeface="Comfortaa Light"/>
            </a:endParaRPr>
          </a:p>
        </p:txBody>
      </p:sp>
      <p:pic>
        <p:nvPicPr>
          <p:cNvPr id="111" name="Google Shape;111;p20"/>
          <p:cNvPicPr preferRelativeResize="0"/>
          <p:nvPr/>
        </p:nvPicPr>
        <p:blipFill>
          <a:blip r:embed="rId3">
            <a:alphaModFix/>
          </a:blip>
          <a:stretch>
            <a:fillRect/>
          </a:stretch>
        </p:blipFill>
        <p:spPr>
          <a:xfrm>
            <a:off x="5078975" y="503813"/>
            <a:ext cx="3589699" cy="3443868"/>
          </a:xfrm>
          <a:prstGeom prst="rect">
            <a:avLst/>
          </a:prstGeom>
          <a:noFill/>
          <a:ln>
            <a:noFill/>
          </a:ln>
        </p:spPr>
      </p:pic>
      <p:sp>
        <p:nvSpPr>
          <p:cNvPr id="112" name="Google Shape;112;p20"/>
          <p:cNvSpPr txBox="1"/>
          <p:nvPr/>
        </p:nvSpPr>
        <p:spPr>
          <a:xfrm>
            <a:off x="5134275" y="4121725"/>
            <a:ext cx="3897900" cy="9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262626"/>
                </a:solidFill>
                <a:highlight>
                  <a:srgbClr val="FFFFFF"/>
                </a:highlight>
                <a:latin typeface="Comfortaa"/>
                <a:ea typeface="Comfortaa"/>
                <a:cs typeface="Comfortaa"/>
                <a:sym typeface="Comfortaa"/>
              </a:rPr>
              <a:t>Nauener Platz calculated noise map</a:t>
            </a:r>
            <a:r>
              <a:rPr lang="en" sz="1050">
                <a:solidFill>
                  <a:srgbClr val="262626"/>
                </a:solidFill>
                <a:latin typeface="Comfortaa"/>
                <a:ea typeface="Comfortaa"/>
                <a:cs typeface="Comfortaa"/>
                <a:sym typeface="Comfortaa"/>
              </a:rPr>
              <a:t> (with points of intensified study highlighted, image: B. Schulte-Fortkamp). </a:t>
            </a:r>
            <a:endParaRPr sz="1050">
              <a:solidFill>
                <a:srgbClr val="262626"/>
              </a:solidFill>
              <a:latin typeface="Comfortaa"/>
              <a:ea typeface="Comfortaa"/>
              <a:cs typeface="Comfortaa"/>
              <a:sym typeface="Comfortaa"/>
            </a:endParaRPr>
          </a:p>
          <a:p>
            <a:pPr indent="0" lvl="0" marL="0" rtl="0" algn="l">
              <a:spcBef>
                <a:spcPts val="0"/>
              </a:spcBef>
              <a:spcAft>
                <a:spcPts val="0"/>
              </a:spcAft>
              <a:buNone/>
            </a:pPr>
            <a:r>
              <a:rPr i="1" lang="en" sz="1050">
                <a:solidFill>
                  <a:srgbClr val="262626"/>
                </a:solidFill>
                <a:latin typeface="Comfortaa"/>
                <a:ea typeface="Comfortaa"/>
                <a:cs typeface="Comfortaa"/>
                <a:sym typeface="Comfortaa"/>
              </a:rPr>
              <a:t>When soundscape meets architecture</a:t>
            </a:r>
            <a:endParaRPr i="1" sz="1050">
              <a:solidFill>
                <a:srgbClr val="262626"/>
              </a:solidFill>
              <a:latin typeface="Comfortaa"/>
              <a:ea typeface="Comfortaa"/>
              <a:cs typeface="Comfortaa"/>
              <a:sym typeface="Comfortaa"/>
            </a:endParaRPr>
          </a:p>
          <a:p>
            <a:pPr indent="0" lvl="0" marL="0" rtl="0" algn="l">
              <a:spcBef>
                <a:spcPts val="0"/>
              </a:spcBef>
              <a:spcAft>
                <a:spcPts val="0"/>
              </a:spcAft>
              <a:buNone/>
            </a:pPr>
            <a:r>
              <a:rPr lang="en" sz="1050">
                <a:solidFill>
                  <a:srgbClr val="262626"/>
                </a:solidFill>
                <a:latin typeface="Comfortaa"/>
                <a:ea typeface="Comfortaa"/>
                <a:cs typeface="Comfortaa"/>
                <a:sym typeface="Comfortaa"/>
              </a:rPr>
              <a:t>August 2016, Noise Mapping</a:t>
            </a:r>
            <a:endParaRPr sz="1050">
              <a:solidFill>
                <a:srgbClr val="262626"/>
              </a:solidFill>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16" name="Shape 116"/>
        <p:cNvGrpSpPr/>
        <p:nvPr/>
      </p:nvGrpSpPr>
      <p:grpSpPr>
        <a:xfrm>
          <a:off x="0" y="0"/>
          <a:ext cx="0" cy="0"/>
          <a:chOff x="0" y="0"/>
          <a:chExt cx="0" cy="0"/>
        </a:xfrm>
      </p:grpSpPr>
      <p:sp>
        <p:nvSpPr>
          <p:cNvPr id="117" name="Google Shape;117;p21"/>
          <p:cNvSpPr txBox="1"/>
          <p:nvPr/>
        </p:nvSpPr>
        <p:spPr>
          <a:xfrm>
            <a:off x="4200150" y="647700"/>
            <a:ext cx="4368000" cy="3848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Ο συνθέτης </a:t>
            </a:r>
            <a:r>
              <a:rPr b="1" lang="en">
                <a:solidFill>
                  <a:schemeClr val="lt2"/>
                </a:solidFill>
                <a:latin typeface="Comfortaa"/>
                <a:ea typeface="Comfortaa"/>
                <a:cs typeface="Comfortaa"/>
                <a:sym typeface="Comfortaa"/>
              </a:rPr>
              <a:t>Michel Chion</a:t>
            </a:r>
            <a:r>
              <a:rPr lang="en">
                <a:solidFill>
                  <a:schemeClr val="lt2"/>
                </a:solidFill>
                <a:latin typeface="Comfortaa Light"/>
                <a:ea typeface="Comfortaa Light"/>
                <a:cs typeface="Comfortaa Light"/>
                <a:sym typeface="Comfortaa Light"/>
              </a:rPr>
              <a:t>, στο άρθρο του “Let’s have done with the notion of Noise” (2011), προσεγγίζει τον θόρυβο ως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μια έννοια που δεν είναι πλέον χρήσιμη, διότι δεν έχει έναν ευδιάκριτο ορισμό˙ μπορεί να χαρακτηρίσει ανεπιθύμητους τονικούς ήχους, αλλά και μη μουσικούς ήχους τυχαίων πηγών και φασμάτων, χωρίς καθαρούς τόνους.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t/>
            </a:r>
            <a:endParaRPr>
              <a:solidFill>
                <a:schemeClr val="lt2"/>
              </a:solidFill>
              <a:latin typeface="Comfortaa Light"/>
              <a:ea typeface="Comfortaa Light"/>
              <a:cs typeface="Comfortaa Light"/>
              <a:sym typeface="Comfortaa Light"/>
            </a:endParaRPr>
          </a:p>
          <a:p>
            <a:pPr indent="0" lvl="0" marL="457200" rtl="0" algn="l">
              <a:spcBef>
                <a:spcPts val="0"/>
              </a:spcBef>
              <a:spcAft>
                <a:spcPts val="0"/>
              </a:spcAft>
              <a:buNone/>
            </a:pPr>
            <a:r>
              <a:rPr lang="en">
                <a:solidFill>
                  <a:schemeClr val="lt2"/>
                </a:solidFill>
                <a:latin typeface="Comfortaa Light"/>
                <a:ea typeface="Comfortaa Light"/>
                <a:cs typeface="Comfortaa Light"/>
                <a:sym typeface="Comfortaa Light"/>
              </a:rPr>
              <a:t>Ουσιαστικά, βασίζεται στη </a:t>
            </a:r>
            <a:r>
              <a:rPr b="1" lang="en">
                <a:solidFill>
                  <a:schemeClr val="lt2"/>
                </a:solidFill>
                <a:latin typeface="Comfortaa"/>
                <a:ea typeface="Comfortaa"/>
                <a:cs typeface="Comfortaa"/>
                <a:sym typeface="Comfortaa"/>
              </a:rPr>
              <a:t>δυαδικότητα του ηχητικού σύμπαντος</a:t>
            </a:r>
            <a:r>
              <a:rPr lang="en">
                <a:solidFill>
                  <a:schemeClr val="lt2"/>
                </a:solidFill>
                <a:latin typeface="Comfortaa Light"/>
                <a:ea typeface="Comfortaa Light"/>
                <a:cs typeface="Comfortaa Light"/>
                <a:sym typeface="Comfortaa Light"/>
              </a:rPr>
              <a:t> που αποτελείται από τις κατηγορίες των </a:t>
            </a:r>
            <a:r>
              <a:rPr b="1" lang="en">
                <a:solidFill>
                  <a:schemeClr val="lt2"/>
                </a:solidFill>
                <a:latin typeface="Comfortaa"/>
                <a:ea typeface="Comfortaa"/>
                <a:cs typeface="Comfortaa"/>
                <a:sym typeface="Comfortaa"/>
              </a:rPr>
              <a:t>ανεπιθύμητων–επιθυμητών</a:t>
            </a:r>
            <a:r>
              <a:rPr lang="en">
                <a:solidFill>
                  <a:schemeClr val="lt2"/>
                </a:solidFill>
                <a:latin typeface="Comfortaa Light"/>
                <a:ea typeface="Comfortaa Light"/>
                <a:cs typeface="Comfortaa Light"/>
                <a:sym typeface="Comfortaa Light"/>
              </a:rPr>
              <a:t> και </a:t>
            </a:r>
            <a:r>
              <a:rPr b="1" lang="en">
                <a:solidFill>
                  <a:schemeClr val="lt2"/>
                </a:solidFill>
                <a:latin typeface="Comfortaa"/>
                <a:ea typeface="Comfortaa"/>
                <a:cs typeface="Comfortaa"/>
                <a:sym typeface="Comfortaa"/>
              </a:rPr>
              <a:t>μουσικών–μη μουσικών</a:t>
            </a:r>
            <a:r>
              <a:rPr lang="en">
                <a:solidFill>
                  <a:schemeClr val="lt2"/>
                </a:solidFill>
                <a:latin typeface="Comfortaa Light"/>
                <a:ea typeface="Comfortaa Light"/>
                <a:cs typeface="Comfortaa Light"/>
                <a:sym typeface="Comfortaa Light"/>
              </a:rPr>
              <a:t> ήχων. </a:t>
            </a:r>
            <a:endParaRPr sz="1300">
              <a:solidFill>
                <a:schemeClr val="lt2"/>
              </a:solidFill>
              <a:latin typeface="Comfortaa Light"/>
              <a:ea typeface="Comfortaa Light"/>
              <a:cs typeface="Comfortaa Light"/>
              <a:sym typeface="Comfortaa Light"/>
            </a:endParaRPr>
          </a:p>
        </p:txBody>
      </p:sp>
      <p:pic>
        <p:nvPicPr>
          <p:cNvPr id="118" name="Google Shape;118;p21"/>
          <p:cNvPicPr preferRelativeResize="0"/>
          <p:nvPr/>
        </p:nvPicPr>
        <p:blipFill>
          <a:blip r:embed="rId3">
            <a:alphaModFix/>
          </a:blip>
          <a:stretch>
            <a:fillRect/>
          </a:stretch>
        </p:blipFill>
        <p:spPr>
          <a:xfrm>
            <a:off x="1198300" y="487148"/>
            <a:ext cx="2794250" cy="42871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