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54" r:id="rId2"/>
    <p:sldId id="323" r:id="rId3"/>
    <p:sldId id="325" r:id="rId4"/>
    <p:sldId id="312" r:id="rId5"/>
    <p:sldId id="263" r:id="rId6"/>
    <p:sldId id="276" r:id="rId7"/>
    <p:sldId id="272" r:id="rId8"/>
    <p:sldId id="324" r:id="rId9"/>
    <p:sldId id="329" r:id="rId10"/>
    <p:sldId id="273" r:id="rId11"/>
    <p:sldId id="322" r:id="rId12"/>
    <p:sldId id="277" r:id="rId13"/>
    <p:sldId id="269" r:id="rId14"/>
    <p:sldId id="292" r:id="rId15"/>
    <p:sldId id="316" r:id="rId16"/>
    <p:sldId id="336" r:id="rId17"/>
    <p:sldId id="334" r:id="rId18"/>
    <p:sldId id="270" r:id="rId19"/>
    <p:sldId id="274" r:id="rId20"/>
    <p:sldId id="330" r:id="rId21"/>
    <p:sldId id="296" r:id="rId22"/>
    <p:sldId id="331" r:id="rId23"/>
    <p:sldId id="282" r:id="rId24"/>
    <p:sldId id="332" r:id="rId25"/>
    <p:sldId id="353" r:id="rId26"/>
    <p:sldId id="280" r:id="rId27"/>
    <p:sldId id="338" r:id="rId28"/>
    <p:sldId id="318" r:id="rId29"/>
    <p:sldId id="291" r:id="rId30"/>
    <p:sldId id="337" r:id="rId31"/>
    <p:sldId id="327" r:id="rId32"/>
    <p:sldId id="290" r:id="rId33"/>
    <p:sldId id="284" r:id="rId34"/>
    <p:sldId id="307" r:id="rId35"/>
    <p:sldId id="339" r:id="rId36"/>
    <p:sldId id="341" r:id="rId37"/>
    <p:sldId id="340" r:id="rId38"/>
    <p:sldId id="342" r:id="rId39"/>
    <p:sldId id="343" r:id="rId40"/>
    <p:sldId id="328" r:id="rId41"/>
    <p:sldId id="346" r:id="rId42"/>
    <p:sldId id="345" r:id="rId43"/>
    <p:sldId id="348" r:id="rId44"/>
    <p:sldId id="347" r:id="rId45"/>
    <p:sldId id="298" r:id="rId46"/>
    <p:sldId id="300" r:id="rId47"/>
    <p:sldId id="349" r:id="rId48"/>
    <p:sldId id="350" r:id="rId49"/>
    <p:sldId id="351" r:id="rId50"/>
    <p:sldId id="352" r:id="rId51"/>
    <p:sldId id="294" r:id="rId52"/>
    <p:sldId id="344" r:id="rId53"/>
    <p:sldId id="301" r:id="rId54"/>
    <p:sldId id="305" r:id="rId55"/>
    <p:sldId id="304" r:id="rId56"/>
    <p:sldId id="355" r:id="rId5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75" d="100"/>
          <a:sy n="75" d="100"/>
        </p:scale>
        <p:origin x="970" y="1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5603BC-1191-4B06-89CE-6A3192BA53D9}" type="datetimeFigureOut">
              <a:rPr lang="en-US" smtClean="0"/>
              <a:t>2/18/2026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BAEB13-A143-4493-93A5-BB2BF9E34925}" type="slidenum">
              <a:rPr lang="en-US" smtClean="0"/>
              <a:t>‹#›</a:t>
            </a:fld>
            <a:endParaRPr lang="en-US"/>
          </a:p>
        </p:txBody>
      </p:sp>
    </p:spTree>
    <p:extLst>
      <p:ext uri="{BB962C8B-B14F-4D97-AF65-F5344CB8AC3E}">
        <p14:creationId xmlns:p14="http://schemas.microsoft.com/office/powerpoint/2010/main" val="2038390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5603BC-1191-4B06-89CE-6A3192BA53D9}" type="datetimeFigureOut">
              <a:rPr lang="en-US" smtClean="0"/>
              <a:t>2/18/2026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BAEB13-A143-4493-93A5-BB2BF9E34925}" type="slidenum">
              <a:rPr lang="en-US" smtClean="0"/>
              <a:t>‹#›</a:t>
            </a:fld>
            <a:endParaRPr lang="en-US"/>
          </a:p>
        </p:txBody>
      </p:sp>
    </p:spTree>
    <p:extLst>
      <p:ext uri="{BB962C8B-B14F-4D97-AF65-F5344CB8AC3E}">
        <p14:creationId xmlns:p14="http://schemas.microsoft.com/office/powerpoint/2010/main" val="4074073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5603BC-1191-4B06-89CE-6A3192BA53D9}" type="datetimeFigureOut">
              <a:rPr lang="en-US" smtClean="0"/>
              <a:t>2/18/2026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BAEB13-A143-4493-93A5-BB2BF9E34925}" type="slidenum">
              <a:rPr lang="en-US" smtClean="0"/>
              <a:t>‹#›</a:t>
            </a:fld>
            <a:endParaRPr lang="en-US"/>
          </a:p>
        </p:txBody>
      </p:sp>
    </p:spTree>
    <p:extLst>
      <p:ext uri="{BB962C8B-B14F-4D97-AF65-F5344CB8AC3E}">
        <p14:creationId xmlns:p14="http://schemas.microsoft.com/office/powerpoint/2010/main" val="2991781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5603BC-1191-4B06-89CE-6A3192BA53D9}" type="datetimeFigureOut">
              <a:rPr lang="en-US" smtClean="0"/>
              <a:t>2/18/2026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BAEB13-A143-4493-93A5-BB2BF9E34925}" type="slidenum">
              <a:rPr lang="en-US" smtClean="0"/>
              <a:t>‹#›</a:t>
            </a:fld>
            <a:endParaRPr lang="en-US"/>
          </a:p>
        </p:txBody>
      </p:sp>
    </p:spTree>
    <p:extLst>
      <p:ext uri="{BB962C8B-B14F-4D97-AF65-F5344CB8AC3E}">
        <p14:creationId xmlns:p14="http://schemas.microsoft.com/office/powerpoint/2010/main" val="1102030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A5603BC-1191-4B06-89CE-6A3192BA53D9}" type="datetimeFigureOut">
              <a:rPr lang="en-US" smtClean="0"/>
              <a:t>2/18/2026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BAEB13-A143-4493-93A5-BB2BF9E34925}" type="slidenum">
              <a:rPr lang="en-US" smtClean="0"/>
              <a:t>‹#›</a:t>
            </a:fld>
            <a:endParaRPr lang="en-US"/>
          </a:p>
        </p:txBody>
      </p:sp>
    </p:spTree>
    <p:extLst>
      <p:ext uri="{BB962C8B-B14F-4D97-AF65-F5344CB8AC3E}">
        <p14:creationId xmlns:p14="http://schemas.microsoft.com/office/powerpoint/2010/main" val="3317288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A5603BC-1191-4B06-89CE-6A3192BA53D9}" type="datetimeFigureOut">
              <a:rPr lang="en-US" smtClean="0"/>
              <a:t>2/18/2026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BAEB13-A143-4493-93A5-BB2BF9E34925}" type="slidenum">
              <a:rPr lang="en-US" smtClean="0"/>
              <a:t>‹#›</a:t>
            </a:fld>
            <a:endParaRPr lang="en-US"/>
          </a:p>
        </p:txBody>
      </p:sp>
    </p:spTree>
    <p:extLst>
      <p:ext uri="{BB962C8B-B14F-4D97-AF65-F5344CB8AC3E}">
        <p14:creationId xmlns:p14="http://schemas.microsoft.com/office/powerpoint/2010/main" val="1066844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A5603BC-1191-4B06-89CE-6A3192BA53D9}" type="datetimeFigureOut">
              <a:rPr lang="en-US" smtClean="0"/>
              <a:t>2/18/2026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BAEB13-A143-4493-93A5-BB2BF9E34925}" type="slidenum">
              <a:rPr lang="en-US" smtClean="0"/>
              <a:t>‹#›</a:t>
            </a:fld>
            <a:endParaRPr lang="en-US"/>
          </a:p>
        </p:txBody>
      </p:sp>
    </p:spTree>
    <p:extLst>
      <p:ext uri="{BB962C8B-B14F-4D97-AF65-F5344CB8AC3E}">
        <p14:creationId xmlns:p14="http://schemas.microsoft.com/office/powerpoint/2010/main" val="2980001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A5603BC-1191-4B06-89CE-6A3192BA53D9}" type="datetimeFigureOut">
              <a:rPr lang="en-US" smtClean="0"/>
              <a:t>2/18/2026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BAEB13-A143-4493-93A5-BB2BF9E34925}" type="slidenum">
              <a:rPr lang="en-US" smtClean="0"/>
              <a:t>‹#›</a:t>
            </a:fld>
            <a:endParaRPr lang="en-US"/>
          </a:p>
        </p:txBody>
      </p:sp>
    </p:spTree>
    <p:extLst>
      <p:ext uri="{BB962C8B-B14F-4D97-AF65-F5344CB8AC3E}">
        <p14:creationId xmlns:p14="http://schemas.microsoft.com/office/powerpoint/2010/main" val="1774871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5603BC-1191-4B06-89CE-6A3192BA53D9}" type="datetimeFigureOut">
              <a:rPr lang="en-US" smtClean="0"/>
              <a:t>2/18/2026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BAEB13-A143-4493-93A5-BB2BF9E34925}" type="slidenum">
              <a:rPr lang="en-US" smtClean="0"/>
              <a:t>‹#›</a:t>
            </a:fld>
            <a:endParaRPr lang="en-US"/>
          </a:p>
        </p:txBody>
      </p:sp>
    </p:spTree>
    <p:extLst>
      <p:ext uri="{BB962C8B-B14F-4D97-AF65-F5344CB8AC3E}">
        <p14:creationId xmlns:p14="http://schemas.microsoft.com/office/powerpoint/2010/main" val="2910073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5603BC-1191-4B06-89CE-6A3192BA53D9}" type="datetimeFigureOut">
              <a:rPr lang="en-US" smtClean="0"/>
              <a:t>2/18/2026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BAEB13-A143-4493-93A5-BB2BF9E34925}" type="slidenum">
              <a:rPr lang="en-US" smtClean="0"/>
              <a:t>‹#›</a:t>
            </a:fld>
            <a:endParaRPr lang="en-US"/>
          </a:p>
        </p:txBody>
      </p:sp>
    </p:spTree>
    <p:extLst>
      <p:ext uri="{BB962C8B-B14F-4D97-AF65-F5344CB8AC3E}">
        <p14:creationId xmlns:p14="http://schemas.microsoft.com/office/powerpoint/2010/main" val="2317548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5603BC-1191-4B06-89CE-6A3192BA53D9}" type="datetimeFigureOut">
              <a:rPr lang="en-US" smtClean="0"/>
              <a:t>2/18/2026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BAEB13-A143-4493-93A5-BB2BF9E34925}" type="slidenum">
              <a:rPr lang="en-US" smtClean="0"/>
              <a:t>‹#›</a:t>
            </a:fld>
            <a:endParaRPr lang="en-US"/>
          </a:p>
        </p:txBody>
      </p:sp>
    </p:spTree>
    <p:extLst>
      <p:ext uri="{BB962C8B-B14F-4D97-AF65-F5344CB8AC3E}">
        <p14:creationId xmlns:p14="http://schemas.microsoft.com/office/powerpoint/2010/main" val="2000166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5603BC-1191-4B06-89CE-6A3192BA53D9}" type="datetimeFigureOut">
              <a:rPr lang="en-US" smtClean="0"/>
              <a:t>2/18/2026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BAEB13-A143-4493-93A5-BB2BF9E34925}" type="slidenum">
              <a:rPr lang="en-US" smtClean="0"/>
              <a:t>‹#›</a:t>
            </a:fld>
            <a:endParaRPr lang="en-US"/>
          </a:p>
        </p:txBody>
      </p:sp>
    </p:spTree>
    <p:extLst>
      <p:ext uri="{BB962C8B-B14F-4D97-AF65-F5344CB8AC3E}">
        <p14:creationId xmlns:p14="http://schemas.microsoft.com/office/powerpoint/2010/main" val="312460296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www.greek-language.gr/digitalResources/ancient_greek/library/browse.html?text_id=141&amp;page=1"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F2946B-D8DB-417C-9C95-4670EEC04F9E}"/>
              </a:ext>
            </a:extLst>
          </p:cNvPr>
          <p:cNvPicPr>
            <a:picLocks noChangeAspect="1"/>
          </p:cNvPicPr>
          <p:nvPr/>
        </p:nvPicPr>
        <p:blipFill>
          <a:blip r:embed="rId2"/>
          <a:stretch>
            <a:fillRect/>
          </a:stretch>
        </p:blipFill>
        <p:spPr>
          <a:xfrm>
            <a:off x="1633341" y="78957"/>
            <a:ext cx="8925318" cy="6700085"/>
          </a:xfrm>
          <a:prstGeom prst="rect">
            <a:avLst/>
          </a:prstGeom>
        </p:spPr>
      </p:pic>
      <p:sp>
        <p:nvSpPr>
          <p:cNvPr id="2" name="Title 1">
            <a:extLst>
              <a:ext uri="{FF2B5EF4-FFF2-40B4-BE49-F238E27FC236}">
                <a16:creationId xmlns:a16="http://schemas.microsoft.com/office/drawing/2014/main" id="{EAA85823-63B1-4032-9931-8389CEBB33C3}"/>
              </a:ext>
            </a:extLst>
          </p:cNvPr>
          <p:cNvSpPr>
            <a:spLocks noGrp="1"/>
          </p:cNvSpPr>
          <p:nvPr>
            <p:ph type="title"/>
          </p:nvPr>
        </p:nvSpPr>
        <p:spPr>
          <a:xfrm>
            <a:off x="838200" y="365125"/>
            <a:ext cx="10515600" cy="1784688"/>
          </a:xfrm>
        </p:spPr>
        <p:txBody>
          <a:bodyPr/>
          <a:lstStyle/>
          <a:p>
            <a:pPr algn="ctr"/>
            <a:r>
              <a:rPr lang="el-GR" b="1" dirty="0">
                <a:solidFill>
                  <a:srgbClr val="FFFF00"/>
                </a:solidFill>
              </a:rPr>
              <a:t>ΑΡΧΑΙΟ ΔΡΑΜΑ, ΔΙΚΑΙΟ ΚΑΙ ΠΟΛΙΤΙΚΗ</a:t>
            </a:r>
          </a:p>
        </p:txBody>
      </p:sp>
      <p:sp>
        <p:nvSpPr>
          <p:cNvPr id="3" name="Content Placeholder 2">
            <a:extLst>
              <a:ext uri="{FF2B5EF4-FFF2-40B4-BE49-F238E27FC236}">
                <a16:creationId xmlns:a16="http://schemas.microsoft.com/office/drawing/2014/main" id="{0CA3B987-344B-4E5E-BFE8-74C29A9F5BD6}"/>
              </a:ext>
            </a:extLst>
          </p:cNvPr>
          <p:cNvSpPr>
            <a:spLocks noGrp="1"/>
          </p:cNvSpPr>
          <p:nvPr>
            <p:ph idx="1"/>
          </p:nvPr>
        </p:nvSpPr>
        <p:spPr/>
        <p:txBody>
          <a:bodyPr>
            <a:normAutofit lnSpcReduction="10000"/>
          </a:bodyPr>
          <a:lstStyle/>
          <a:p>
            <a:pPr marL="0" indent="0" algn="ctr">
              <a:buNone/>
            </a:pPr>
            <a:endParaRPr lang="el-GR" dirty="0"/>
          </a:p>
          <a:p>
            <a:pPr marL="0" indent="0" algn="ctr">
              <a:buNone/>
            </a:pPr>
            <a:endParaRPr lang="el-GR" dirty="0"/>
          </a:p>
          <a:p>
            <a:pPr marL="0" indent="0" algn="ctr">
              <a:buNone/>
            </a:pPr>
            <a:r>
              <a:rPr lang="el-GR" dirty="0">
                <a:solidFill>
                  <a:srgbClr val="FFFF00"/>
                </a:solidFill>
              </a:rPr>
              <a:t>ΠΜΣ ΙΣΤΟΡΙΑΣ ΤΟΥ ΔΙΚΑΙΟΥ ΚΑΙ ΤΩΝ ΘΕΣΜΩΝ</a:t>
            </a:r>
          </a:p>
          <a:p>
            <a:pPr marL="0" indent="0" algn="ctr">
              <a:buNone/>
            </a:pPr>
            <a:r>
              <a:rPr lang="el-GR" dirty="0">
                <a:solidFill>
                  <a:srgbClr val="FFFF00"/>
                </a:solidFill>
              </a:rPr>
              <a:t>Β΄ Εξάμηνο</a:t>
            </a:r>
          </a:p>
          <a:p>
            <a:endParaRPr lang="el-GR" dirty="0">
              <a:solidFill>
                <a:srgbClr val="FFFF00"/>
              </a:solidFill>
            </a:endParaRPr>
          </a:p>
          <a:p>
            <a:endParaRPr lang="el-GR" dirty="0">
              <a:solidFill>
                <a:srgbClr val="FFFF00"/>
              </a:solidFill>
            </a:endParaRPr>
          </a:p>
          <a:p>
            <a:endParaRPr lang="el-GR" dirty="0">
              <a:solidFill>
                <a:srgbClr val="FFFF00"/>
              </a:solidFill>
            </a:endParaRPr>
          </a:p>
          <a:p>
            <a:pPr marL="0" indent="0" algn="ctr">
              <a:buNone/>
            </a:pPr>
            <a:r>
              <a:rPr lang="el-GR" dirty="0">
                <a:solidFill>
                  <a:schemeClr val="bg1"/>
                </a:solidFill>
              </a:rPr>
              <a:t>Μαρία Γιούνη</a:t>
            </a:r>
          </a:p>
          <a:p>
            <a:pPr marL="0" indent="0" algn="ctr">
              <a:buNone/>
            </a:pPr>
            <a:r>
              <a:rPr lang="el-GR" dirty="0">
                <a:solidFill>
                  <a:schemeClr val="bg1"/>
                </a:solidFill>
              </a:rPr>
              <a:t>Καθηγήτρια Νομικής ΔΠΘ</a:t>
            </a:r>
          </a:p>
        </p:txBody>
      </p:sp>
    </p:spTree>
    <p:extLst>
      <p:ext uri="{BB962C8B-B14F-4D97-AF65-F5344CB8AC3E}">
        <p14:creationId xmlns:p14="http://schemas.microsoft.com/office/powerpoint/2010/main" val="3825189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 y="34456"/>
            <a:ext cx="12115799" cy="994244"/>
          </a:xfrm>
        </p:spPr>
        <p:txBody>
          <a:bodyPr>
            <a:normAutofit/>
          </a:bodyPr>
          <a:lstStyle/>
          <a:p>
            <a:pPr algn="ctr"/>
            <a:r>
              <a:rPr lang="el-GR" dirty="0">
                <a:solidFill>
                  <a:srgbClr val="FF0000"/>
                </a:solidFill>
              </a:rPr>
              <a:t>Τραγωδία και κωμωδία: Ετυμολογία</a:t>
            </a:r>
          </a:p>
        </p:txBody>
      </p:sp>
      <p:sp>
        <p:nvSpPr>
          <p:cNvPr id="3" name="Content Placeholder 2"/>
          <p:cNvSpPr>
            <a:spLocks noGrp="1"/>
          </p:cNvSpPr>
          <p:nvPr>
            <p:ph idx="1"/>
          </p:nvPr>
        </p:nvSpPr>
        <p:spPr>
          <a:xfrm>
            <a:off x="628650" y="1371600"/>
            <a:ext cx="11563350" cy="3371850"/>
          </a:xfrm>
        </p:spPr>
        <p:txBody>
          <a:bodyPr/>
          <a:lstStyle/>
          <a:p>
            <a:r>
              <a:rPr lang="el-GR" sz="2500" dirty="0"/>
              <a:t>Τραγωδία &gt; τράγος + ωδή, άσμα που τραγουδιέται σε θυσία τράγου. </a:t>
            </a:r>
          </a:p>
          <a:p>
            <a:pPr lvl="1"/>
            <a:r>
              <a:rPr lang="el-GR" sz="2100" dirty="0"/>
              <a:t>Θυσία τράγου την 1η μέρα; Ο τράγος διδόταν ως έπαθλο την τελευταία μέρα των Διονυσίων;</a:t>
            </a:r>
          </a:p>
          <a:p>
            <a:r>
              <a:rPr lang="el-GR" sz="2500" dirty="0"/>
              <a:t>Κωμωδία &gt; </a:t>
            </a:r>
            <a:r>
              <a:rPr lang="el-GR" sz="2500" dirty="0" err="1"/>
              <a:t>κῶμος</a:t>
            </a:r>
            <a:r>
              <a:rPr lang="el-GR" sz="2500" dirty="0"/>
              <a:t> + ωδή, </a:t>
            </a:r>
            <a:r>
              <a:rPr lang="el-GR" sz="2500" dirty="0" err="1"/>
              <a:t>σκώματα</a:t>
            </a:r>
            <a:r>
              <a:rPr lang="el-GR" sz="2500" dirty="0"/>
              <a:t>, πειράγματα, βωμολοχίες. </a:t>
            </a:r>
          </a:p>
          <a:p>
            <a:pPr lvl="1"/>
            <a:r>
              <a:rPr lang="el-GR" sz="2100" dirty="0"/>
              <a:t>Έξαλλη διασκέδαση, μασκαράτα. </a:t>
            </a:r>
          </a:p>
          <a:p>
            <a:endParaRPr lang="el-GR"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38" t="-754" r="40390"/>
          <a:stretch/>
        </p:blipFill>
        <p:spPr bwMode="auto">
          <a:xfrm>
            <a:off x="1847528" y="3137368"/>
            <a:ext cx="8640960" cy="370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4789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1473B7-FFE2-4B32-9A63-62C0220D573B}"/>
              </a:ext>
            </a:extLst>
          </p:cNvPr>
          <p:cNvSpPr>
            <a:spLocks noGrp="1"/>
          </p:cNvSpPr>
          <p:nvPr>
            <p:ph type="ctrTitle"/>
          </p:nvPr>
        </p:nvSpPr>
        <p:spPr>
          <a:xfrm>
            <a:off x="114300" y="0"/>
            <a:ext cx="12077700" cy="1972072"/>
          </a:xfrm>
        </p:spPr>
        <p:txBody>
          <a:bodyPr>
            <a:normAutofit/>
          </a:bodyPr>
          <a:lstStyle/>
          <a:p>
            <a:r>
              <a:rPr lang="en-US" dirty="0">
                <a:solidFill>
                  <a:srgbClr val="00B0F0"/>
                </a:solidFill>
              </a:rPr>
              <a:t>2. </a:t>
            </a:r>
            <a:r>
              <a:rPr lang="el-GR" dirty="0">
                <a:solidFill>
                  <a:srgbClr val="00B0F0"/>
                </a:solidFill>
              </a:rPr>
              <a:t>Η οργάνωση των παραστάσεων: Υπόθεση της </a:t>
            </a:r>
            <a:r>
              <a:rPr lang="el-GR" i="1" dirty="0">
                <a:solidFill>
                  <a:srgbClr val="00B0F0"/>
                </a:solidFill>
              </a:rPr>
              <a:t>πόλεως</a:t>
            </a:r>
            <a:endParaRPr lang="en-US" i="1" dirty="0">
              <a:solidFill>
                <a:srgbClr val="00B0F0"/>
              </a:solidFill>
            </a:endParaRPr>
          </a:p>
        </p:txBody>
      </p:sp>
      <p:sp>
        <p:nvSpPr>
          <p:cNvPr id="5" name="Subtitle 4">
            <a:extLst>
              <a:ext uri="{FF2B5EF4-FFF2-40B4-BE49-F238E27FC236}">
                <a16:creationId xmlns:a16="http://schemas.microsoft.com/office/drawing/2014/main" id="{AD360DAD-B383-49FA-8A70-FD7C2C8C11CA}"/>
              </a:ext>
            </a:extLst>
          </p:cNvPr>
          <p:cNvSpPr>
            <a:spLocks noGrp="1"/>
          </p:cNvSpPr>
          <p:nvPr>
            <p:ph type="subTitle" idx="1"/>
          </p:nvPr>
        </p:nvSpPr>
        <p:spPr>
          <a:xfrm>
            <a:off x="1524000" y="5248274"/>
            <a:ext cx="9144000" cy="1609725"/>
          </a:xfrm>
        </p:spPr>
        <p:txBody>
          <a:bodyPr/>
          <a:lstStyle/>
          <a:p>
            <a:endParaRPr lang="el-GR" dirty="0"/>
          </a:p>
          <a:p>
            <a:endParaRPr lang="el-GR" dirty="0"/>
          </a:p>
          <a:p>
            <a:endParaRPr lang="el-GR" sz="1100" dirty="0"/>
          </a:p>
          <a:p>
            <a:r>
              <a:rPr lang="el-GR" sz="1400" dirty="0"/>
              <a:t>Το αρχαίο θέατρο της Ταορμίνα (Ταυρομένιο) στη Σικελία</a:t>
            </a:r>
            <a:endParaRPr lang="en-US" sz="1100" dirty="0"/>
          </a:p>
        </p:txBody>
      </p:sp>
      <p:pic>
        <p:nvPicPr>
          <p:cNvPr id="6" name="Picture 5">
            <a:extLst>
              <a:ext uri="{FF2B5EF4-FFF2-40B4-BE49-F238E27FC236}">
                <a16:creationId xmlns:a16="http://schemas.microsoft.com/office/drawing/2014/main" id="{9FE7B0FE-F6BC-4AE5-BEF5-BB12DBF8D97B}"/>
              </a:ext>
            </a:extLst>
          </p:cNvPr>
          <p:cNvPicPr>
            <a:picLocks noChangeAspect="1"/>
          </p:cNvPicPr>
          <p:nvPr/>
        </p:nvPicPr>
        <p:blipFill>
          <a:blip r:embed="rId2"/>
          <a:stretch>
            <a:fillRect/>
          </a:stretch>
        </p:blipFill>
        <p:spPr>
          <a:xfrm>
            <a:off x="270936" y="2525535"/>
            <a:ext cx="11650127" cy="3931920"/>
          </a:xfrm>
          <a:prstGeom prst="rect">
            <a:avLst/>
          </a:prstGeom>
        </p:spPr>
      </p:pic>
    </p:spTree>
    <p:extLst>
      <p:ext uri="{BB962C8B-B14F-4D97-AF65-F5344CB8AC3E}">
        <p14:creationId xmlns:p14="http://schemas.microsoft.com/office/powerpoint/2010/main" val="1074622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85850"/>
          </a:xfrm>
        </p:spPr>
        <p:txBody>
          <a:bodyPr/>
          <a:lstStyle/>
          <a:p>
            <a:pPr algn="ctr"/>
            <a:r>
              <a:rPr lang="el-GR" dirty="0">
                <a:solidFill>
                  <a:srgbClr val="00B0F0"/>
                </a:solidFill>
              </a:rPr>
              <a:t>Οι πρώτοι δραματικοί αγώνες</a:t>
            </a:r>
          </a:p>
        </p:txBody>
      </p:sp>
      <p:sp>
        <p:nvSpPr>
          <p:cNvPr id="3" name="Content Placeholder 2"/>
          <p:cNvSpPr>
            <a:spLocks noGrp="1"/>
          </p:cNvSpPr>
          <p:nvPr>
            <p:ph idx="1"/>
          </p:nvPr>
        </p:nvSpPr>
        <p:spPr>
          <a:xfrm>
            <a:off x="1524000" y="1733550"/>
            <a:ext cx="8964488" cy="4392614"/>
          </a:xfrm>
        </p:spPr>
        <p:txBody>
          <a:bodyPr/>
          <a:lstStyle/>
          <a:p>
            <a:r>
              <a:rPr lang="el-GR" dirty="0"/>
              <a:t>Οι πρώτοι δραματικοί αγώνες διοργανώθηκαν στο πλαίσιο των Μεγάλων Διονυσίων το έτος 534 π.Χ. </a:t>
            </a:r>
          </a:p>
          <a:p>
            <a:endParaRPr lang="el-G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2" y="3068960"/>
            <a:ext cx="9143999" cy="378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8558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5725"/>
            <a:ext cx="10515600" cy="1438275"/>
          </a:xfrm>
        </p:spPr>
        <p:txBody>
          <a:bodyPr/>
          <a:lstStyle/>
          <a:p>
            <a:pPr algn="ctr"/>
            <a:r>
              <a:rPr lang="el-GR" dirty="0">
                <a:solidFill>
                  <a:srgbClr val="00B0F0"/>
                </a:solidFill>
              </a:rPr>
              <a:t>Η θεατρική παράσταση ως </a:t>
            </a:r>
            <a:r>
              <a:rPr lang="el-GR" i="1" dirty="0">
                <a:solidFill>
                  <a:srgbClr val="00B0F0"/>
                </a:solidFill>
              </a:rPr>
              <a:t>Διδασκαλία</a:t>
            </a:r>
          </a:p>
        </p:txBody>
      </p:sp>
      <p:sp>
        <p:nvSpPr>
          <p:cNvPr id="3" name="Content Placeholder 2"/>
          <p:cNvSpPr>
            <a:spLocks noGrp="1"/>
          </p:cNvSpPr>
          <p:nvPr>
            <p:ph idx="1"/>
          </p:nvPr>
        </p:nvSpPr>
        <p:spPr>
          <a:xfrm>
            <a:off x="1057275" y="1914524"/>
            <a:ext cx="10039349" cy="4610819"/>
          </a:xfrm>
        </p:spPr>
        <p:txBody>
          <a:bodyPr>
            <a:normAutofit/>
          </a:bodyPr>
          <a:lstStyle/>
          <a:p>
            <a:r>
              <a:rPr lang="el-GR" dirty="0"/>
              <a:t>Η θεατρική παράσταση ονομαζόταν </a:t>
            </a:r>
            <a:r>
              <a:rPr lang="el-GR" i="1" dirty="0">
                <a:solidFill>
                  <a:srgbClr val="00B0F0"/>
                </a:solidFill>
              </a:rPr>
              <a:t>διδασκαλία.</a:t>
            </a:r>
            <a:r>
              <a:rPr lang="el-GR" dirty="0">
                <a:solidFill>
                  <a:srgbClr val="00B0F0"/>
                </a:solidFill>
              </a:rPr>
              <a:t> </a:t>
            </a:r>
          </a:p>
          <a:p>
            <a:r>
              <a:rPr lang="el-GR" dirty="0"/>
              <a:t>Οι ποιητές </a:t>
            </a:r>
            <a:r>
              <a:rPr lang="el-GR" i="1" dirty="0">
                <a:solidFill>
                  <a:srgbClr val="00B0F0"/>
                </a:solidFill>
              </a:rPr>
              <a:t>δίδασκαν</a:t>
            </a:r>
            <a:r>
              <a:rPr lang="el-GR" i="1" dirty="0"/>
              <a:t> </a:t>
            </a:r>
            <a:r>
              <a:rPr lang="el-GR" dirty="0"/>
              <a:t>μέσω της θεατρικής παραγωγής, γεγονός που αποδίδει στην αρχαιοελληνική δραματουργία, εκτός του πολιτικού και θρησκευτικού, και </a:t>
            </a:r>
            <a:r>
              <a:rPr lang="el-GR" dirty="0">
                <a:solidFill>
                  <a:srgbClr val="00B0F0"/>
                </a:solidFill>
              </a:rPr>
              <a:t>παιδευτικό</a:t>
            </a:r>
            <a:r>
              <a:rPr lang="el-GR" dirty="0"/>
              <a:t> χαρακτήρα. </a:t>
            </a:r>
          </a:p>
          <a:p>
            <a:r>
              <a:rPr lang="el-GR" dirty="0"/>
              <a:t>Τα ονόματα των ποιητών, χορηγών και πρωταγωνιστών χαράζονταν σε επιγραφές, επάνω σε πλάκες τις οποίες κατέθεταν στο δημόσιο αρχείο. </a:t>
            </a:r>
          </a:p>
          <a:p>
            <a:r>
              <a:rPr lang="el-GR" dirty="0"/>
              <a:t>Οι πλάκες αυτές ονομάζονταν επίσης διδασκαλίες.</a:t>
            </a:r>
          </a:p>
          <a:p>
            <a:endParaRPr lang="el-GR" dirty="0"/>
          </a:p>
        </p:txBody>
      </p:sp>
    </p:spTree>
    <p:extLst>
      <p:ext uri="{BB962C8B-B14F-4D97-AF65-F5344CB8AC3E}">
        <p14:creationId xmlns:p14="http://schemas.microsoft.com/office/powerpoint/2010/main" val="4062299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4775"/>
            <a:ext cx="10515600" cy="1352551"/>
          </a:xfrm>
        </p:spPr>
        <p:txBody>
          <a:bodyPr/>
          <a:lstStyle/>
          <a:p>
            <a:pPr algn="ctr"/>
            <a:r>
              <a:rPr lang="el-GR" dirty="0">
                <a:solidFill>
                  <a:srgbClr val="00B0F0"/>
                </a:solidFill>
              </a:rPr>
              <a:t>Ο παιδευτικός ρόλος της τραγωδίας</a:t>
            </a:r>
          </a:p>
        </p:txBody>
      </p:sp>
      <p:sp>
        <p:nvSpPr>
          <p:cNvPr id="3" name="Content Placeholder 2"/>
          <p:cNvSpPr>
            <a:spLocks noGrp="1"/>
          </p:cNvSpPr>
          <p:nvPr>
            <p:ph idx="1"/>
          </p:nvPr>
        </p:nvSpPr>
        <p:spPr>
          <a:xfrm>
            <a:off x="1703512" y="1600200"/>
            <a:ext cx="8712968" cy="5069160"/>
          </a:xfrm>
        </p:spPr>
        <p:txBody>
          <a:bodyPr>
            <a:normAutofit/>
          </a:bodyPr>
          <a:lstStyle/>
          <a:p>
            <a:r>
              <a:rPr lang="el-GR" dirty="0"/>
              <a:t>Το αρχαίο δράμα έχει κατεξοχήν παιδευτικό χαρακτήρα, διαμορφώνει την κοινή γνώμη και αποτελεί </a:t>
            </a:r>
            <a:r>
              <a:rPr lang="el-GR" dirty="0">
                <a:solidFill>
                  <a:srgbClr val="00B0F0"/>
                </a:solidFill>
              </a:rPr>
              <a:t>εργαλείο πολιτικής παιδείας.</a:t>
            </a:r>
          </a:p>
          <a:p>
            <a:r>
              <a:rPr lang="el-GR" dirty="0"/>
              <a:t>Τo θέατρο, οι δικαστικές αίθουσες και η Πνύκα (η εκκλησία του δήμου) συνδέονται με την πολιτική δράση. </a:t>
            </a:r>
          </a:p>
          <a:p>
            <a:r>
              <a:rPr lang="el-GR" dirty="0"/>
              <a:t>Η διαδικασία που περιγράφεται στις </a:t>
            </a:r>
            <a:r>
              <a:rPr lang="el-GR" i="1" dirty="0"/>
              <a:t>Ευμενίδες</a:t>
            </a:r>
            <a:r>
              <a:rPr lang="el-GR" dirty="0"/>
              <a:t> παρέχει στο κοινό που παρακολουθεί, στους Aθηναίους πολίτες, ένα πρότυπο εκπλήρωσης των υποχρεώσεών τους, όταν πιθανόν κάποια στιγμή κατά τη διάρκεια του βίου τους θα κληρώνονταν ως μέλη των αθηναϊκών δικαστηρίων. </a:t>
            </a:r>
          </a:p>
          <a:p>
            <a:endParaRPr lang="el-GR" dirty="0"/>
          </a:p>
        </p:txBody>
      </p:sp>
    </p:spTree>
    <p:extLst>
      <p:ext uri="{BB962C8B-B14F-4D97-AF65-F5344CB8AC3E}">
        <p14:creationId xmlns:p14="http://schemas.microsoft.com/office/powerpoint/2010/main" val="628097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5" y="0"/>
            <a:ext cx="12011025" cy="1200150"/>
          </a:xfrm>
        </p:spPr>
        <p:txBody>
          <a:bodyPr>
            <a:normAutofit/>
          </a:bodyPr>
          <a:lstStyle/>
          <a:p>
            <a:pPr algn="ctr"/>
            <a:r>
              <a:rPr lang="el-GR" dirty="0">
                <a:solidFill>
                  <a:srgbClr val="00B0F0"/>
                </a:solidFill>
              </a:rPr>
              <a:t>Διοργάνωση των παραστάσεων</a:t>
            </a:r>
          </a:p>
        </p:txBody>
      </p:sp>
      <p:sp>
        <p:nvSpPr>
          <p:cNvPr id="3" name="Content Placeholder 2"/>
          <p:cNvSpPr>
            <a:spLocks noGrp="1"/>
          </p:cNvSpPr>
          <p:nvPr>
            <p:ph idx="1"/>
          </p:nvPr>
        </p:nvSpPr>
        <p:spPr>
          <a:xfrm>
            <a:off x="485775" y="1200150"/>
            <a:ext cx="11201400" cy="5541218"/>
          </a:xfrm>
        </p:spPr>
        <p:txBody>
          <a:bodyPr>
            <a:normAutofit/>
          </a:bodyPr>
          <a:lstStyle/>
          <a:p>
            <a:r>
              <a:rPr lang="el-GR" dirty="0"/>
              <a:t>Οι θεατρικές παραστάσεις διοργανώνονταν από το δημόσιο και ήταν υπόθεση της </a:t>
            </a:r>
            <a:r>
              <a:rPr lang="el-GR" i="1" dirty="0"/>
              <a:t>πόλεως</a:t>
            </a:r>
            <a:r>
              <a:rPr lang="el-GR" dirty="0"/>
              <a:t>.</a:t>
            </a:r>
          </a:p>
          <a:p>
            <a:r>
              <a:rPr lang="el-GR" dirty="0"/>
              <a:t>Στη διοργάνωση εμπλέκονταν διαφορετικά πολιτειακά όργανα.</a:t>
            </a:r>
          </a:p>
          <a:p>
            <a:r>
              <a:rPr lang="el-GR" dirty="0"/>
              <a:t>Ο Επώνυμος Άρχων ήταν αρμόδιος για τα προκριματικά:</a:t>
            </a:r>
          </a:p>
          <a:p>
            <a:r>
              <a:rPr lang="el-GR" dirty="0"/>
              <a:t>Αποφάσιζε σε ποιους ποιητές θα </a:t>
            </a:r>
            <a:r>
              <a:rPr lang="el-GR" dirty="0">
                <a:solidFill>
                  <a:srgbClr val="00B0F0"/>
                </a:solidFill>
              </a:rPr>
              <a:t>«έδινε χορό»,</a:t>
            </a:r>
            <a:r>
              <a:rPr lang="el-GR" dirty="0"/>
              <a:t> δηλαδή σε ποιους ποιητές θα έδινε το δικαίωμα να συμμετάσχουν στους θεατρικούς αγώνες της επόμενης χρονιάς.</a:t>
            </a:r>
          </a:p>
          <a:p>
            <a:r>
              <a:rPr lang="el-GR" dirty="0"/>
              <a:t>Όριζε τους υποκριτές που θα κρατούσαν τους πρωταγωνιστικούς ρόλους.</a:t>
            </a:r>
          </a:p>
          <a:p>
            <a:r>
              <a:rPr lang="el-GR" dirty="0"/>
              <a:t>Αναζητούσε τους εύπορους πολίτες που θα αναλάμβαναν τα έξοδα της χορηγίας.</a:t>
            </a:r>
          </a:p>
          <a:p>
            <a:endParaRPr lang="el-GR" dirty="0"/>
          </a:p>
        </p:txBody>
      </p:sp>
    </p:spTree>
    <p:extLst>
      <p:ext uri="{BB962C8B-B14F-4D97-AF65-F5344CB8AC3E}">
        <p14:creationId xmlns:p14="http://schemas.microsoft.com/office/powerpoint/2010/main" val="1002059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35611-4BA2-4FE6-8243-0F8B7EF16E39}"/>
              </a:ext>
            </a:extLst>
          </p:cNvPr>
          <p:cNvSpPr>
            <a:spLocks noGrp="1"/>
          </p:cNvSpPr>
          <p:nvPr>
            <p:ph type="title"/>
          </p:nvPr>
        </p:nvSpPr>
        <p:spPr/>
        <p:txBody>
          <a:bodyPr/>
          <a:lstStyle/>
          <a:p>
            <a:pPr algn="ctr"/>
            <a:r>
              <a:rPr lang="el-GR" dirty="0">
                <a:solidFill>
                  <a:srgbClr val="00B0F0"/>
                </a:solidFill>
              </a:rPr>
              <a:t>Χρηματοδότηση των παραστάσεων</a:t>
            </a:r>
            <a:endParaRPr lang="el-GR" dirty="0"/>
          </a:p>
        </p:txBody>
      </p:sp>
      <p:sp>
        <p:nvSpPr>
          <p:cNvPr id="3" name="Content Placeholder 2">
            <a:extLst>
              <a:ext uri="{FF2B5EF4-FFF2-40B4-BE49-F238E27FC236}">
                <a16:creationId xmlns:a16="http://schemas.microsoft.com/office/drawing/2014/main" id="{E8204562-DF06-43FE-BF42-C866E54DF4BB}"/>
              </a:ext>
            </a:extLst>
          </p:cNvPr>
          <p:cNvSpPr>
            <a:spLocks noGrp="1"/>
          </p:cNvSpPr>
          <p:nvPr>
            <p:ph idx="1"/>
          </p:nvPr>
        </p:nvSpPr>
        <p:spPr/>
        <p:txBody>
          <a:bodyPr/>
          <a:lstStyle/>
          <a:p>
            <a:r>
              <a:rPr lang="el-GR" dirty="0"/>
              <a:t>Οι </a:t>
            </a:r>
            <a:r>
              <a:rPr lang="el-GR" i="1" dirty="0">
                <a:solidFill>
                  <a:srgbClr val="00B0F0"/>
                </a:solidFill>
              </a:rPr>
              <a:t>χορηγοί </a:t>
            </a:r>
            <a:r>
              <a:rPr lang="el-GR" dirty="0"/>
              <a:t>επωμίζονταν τις δαπάνες του χορού (αμοιβή, σίτιση και στέγη για τις πρόβες), του </a:t>
            </a:r>
            <a:r>
              <a:rPr lang="el-GR" dirty="0" err="1"/>
              <a:t>χοροδιδάσκαλου</a:t>
            </a:r>
            <a:r>
              <a:rPr lang="el-GR" dirty="0"/>
              <a:t> και του αυλητή, και για την όλη σκευή (κοστούμια, μάσκες) των υποκριτών, των χορευτών και των βωβών προσώπων.</a:t>
            </a:r>
          </a:p>
          <a:p>
            <a:r>
              <a:rPr lang="el-GR" dirty="0"/>
              <a:t>Η χορηγία αποτελεί μια από τις σημαντικότερες </a:t>
            </a:r>
            <a:r>
              <a:rPr lang="el-GR" i="1" dirty="0">
                <a:solidFill>
                  <a:srgbClr val="00B0F0"/>
                </a:solidFill>
              </a:rPr>
              <a:t>λειτουργίες.</a:t>
            </a:r>
          </a:p>
          <a:p>
            <a:r>
              <a:rPr lang="el-GR" dirty="0"/>
              <a:t>Στα Μεγάλα Διονύσια κάθε παραγωγή χρηματοδοτούνταν συνήθως από έναν μόνο χορηγό.</a:t>
            </a:r>
          </a:p>
          <a:p>
            <a:r>
              <a:rPr lang="el-GR" dirty="0"/>
              <a:t>Μαζί με τον δραματουργό βραβευόταν και ο χορηγός που είχε χρηματοδοτήσει την παράσταση.</a:t>
            </a:r>
          </a:p>
          <a:p>
            <a:endParaRPr lang="el-GR" dirty="0"/>
          </a:p>
        </p:txBody>
      </p:sp>
    </p:spTree>
    <p:extLst>
      <p:ext uri="{BB962C8B-B14F-4D97-AF65-F5344CB8AC3E}">
        <p14:creationId xmlns:p14="http://schemas.microsoft.com/office/powerpoint/2010/main" val="333140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A354B-73FF-4910-AF77-B748F11AC888}"/>
              </a:ext>
            </a:extLst>
          </p:cNvPr>
          <p:cNvSpPr>
            <a:spLocks noGrp="1"/>
          </p:cNvSpPr>
          <p:nvPr>
            <p:ph type="title"/>
          </p:nvPr>
        </p:nvSpPr>
        <p:spPr>
          <a:xfrm>
            <a:off x="838200" y="104775"/>
            <a:ext cx="10515600" cy="1409701"/>
          </a:xfrm>
        </p:spPr>
        <p:txBody>
          <a:bodyPr/>
          <a:lstStyle/>
          <a:p>
            <a:pPr algn="ctr"/>
            <a:r>
              <a:rPr lang="el-GR" dirty="0">
                <a:solidFill>
                  <a:srgbClr val="FF0000"/>
                </a:solidFill>
              </a:rPr>
              <a:t>Ποιητές και χορηγοί</a:t>
            </a:r>
          </a:p>
        </p:txBody>
      </p:sp>
      <p:sp>
        <p:nvSpPr>
          <p:cNvPr id="3" name="Content Placeholder 2">
            <a:extLst>
              <a:ext uri="{FF2B5EF4-FFF2-40B4-BE49-F238E27FC236}">
                <a16:creationId xmlns:a16="http://schemas.microsoft.com/office/drawing/2014/main" id="{7A06B8A8-EEDC-4382-8908-E94E856B9F51}"/>
              </a:ext>
            </a:extLst>
          </p:cNvPr>
          <p:cNvSpPr>
            <a:spLocks noGrp="1"/>
          </p:cNvSpPr>
          <p:nvPr>
            <p:ph idx="1"/>
          </p:nvPr>
        </p:nvSpPr>
        <p:spPr>
          <a:xfrm>
            <a:off x="161925" y="1514475"/>
            <a:ext cx="7810500" cy="5238750"/>
          </a:xfrm>
        </p:spPr>
        <p:txBody>
          <a:bodyPr>
            <a:normAutofit/>
          </a:bodyPr>
          <a:lstStyle/>
          <a:p>
            <a:r>
              <a:rPr lang="el-GR" dirty="0"/>
              <a:t>Ο νικητής ποιητής, καθώς και ο χορηγός, στεφανώνονταν με κισσό, το ιερό φυτό του Διονύσου. </a:t>
            </a:r>
          </a:p>
          <a:p>
            <a:r>
              <a:rPr lang="el-GR" dirty="0"/>
              <a:t>Είχαν επίσης το δικαίωμα να οικοδομήσουν χορηγικό μνημείο στην περίφημη οδό Τριπόδων. </a:t>
            </a:r>
          </a:p>
          <a:p>
            <a:r>
              <a:rPr lang="el-GR" dirty="0"/>
              <a:t>Επάνω σε αυτό τοποθετούσαν τον τρίποδα που δινόταν ως τιμητικό έπαθλο στον χορηγό, όπου αναγράφονταν οι συντελεστές της παράστασης. </a:t>
            </a:r>
          </a:p>
          <a:p>
            <a:r>
              <a:rPr lang="el-GR" dirty="0"/>
              <a:t>Το μνημείο του Λυσικράτη στην Πλάκα είναι χορηγικό μνημείο που υπενθυμίζει τη χορηγία του Λυσικράτη και τη νίκη του χορού </a:t>
            </a:r>
            <a:r>
              <a:rPr lang="el-GR" dirty="0" err="1"/>
              <a:t>παίδων</a:t>
            </a:r>
            <a:r>
              <a:rPr lang="el-GR" dirty="0"/>
              <a:t> το 335 π.Χ. </a:t>
            </a:r>
          </a:p>
          <a:p>
            <a:endParaRPr lang="el-GR" dirty="0"/>
          </a:p>
        </p:txBody>
      </p:sp>
      <p:pic>
        <p:nvPicPr>
          <p:cNvPr id="4" name="Picture 3">
            <a:extLst>
              <a:ext uri="{FF2B5EF4-FFF2-40B4-BE49-F238E27FC236}">
                <a16:creationId xmlns:a16="http://schemas.microsoft.com/office/drawing/2014/main" id="{8C9BA71D-EA76-4DA5-BFD3-129759ABAA8C}"/>
              </a:ext>
            </a:extLst>
          </p:cNvPr>
          <p:cNvPicPr>
            <a:picLocks noChangeAspect="1"/>
          </p:cNvPicPr>
          <p:nvPr/>
        </p:nvPicPr>
        <p:blipFill>
          <a:blip r:embed="rId2"/>
          <a:stretch>
            <a:fillRect/>
          </a:stretch>
        </p:blipFill>
        <p:spPr>
          <a:xfrm>
            <a:off x="8386810" y="1690688"/>
            <a:ext cx="3286029" cy="4639458"/>
          </a:xfrm>
          <a:prstGeom prst="rect">
            <a:avLst/>
          </a:prstGeom>
        </p:spPr>
      </p:pic>
    </p:spTree>
    <p:extLst>
      <p:ext uri="{BB962C8B-B14F-4D97-AF65-F5344CB8AC3E}">
        <p14:creationId xmlns:p14="http://schemas.microsoft.com/office/powerpoint/2010/main" val="2695965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6632"/>
            <a:ext cx="8229600" cy="936104"/>
          </a:xfrm>
        </p:spPr>
        <p:txBody>
          <a:bodyPr/>
          <a:lstStyle/>
          <a:p>
            <a:pPr algn="ctr"/>
            <a:r>
              <a:rPr lang="el-GR" dirty="0">
                <a:solidFill>
                  <a:srgbClr val="00B0F0"/>
                </a:solidFill>
              </a:rPr>
              <a:t>Μεγάλα Διονύσια</a:t>
            </a:r>
          </a:p>
        </p:txBody>
      </p:sp>
      <p:sp>
        <p:nvSpPr>
          <p:cNvPr id="3" name="Content Placeholder 2"/>
          <p:cNvSpPr>
            <a:spLocks noGrp="1"/>
          </p:cNvSpPr>
          <p:nvPr>
            <p:ph idx="1"/>
          </p:nvPr>
        </p:nvSpPr>
        <p:spPr>
          <a:xfrm>
            <a:off x="314324" y="1124744"/>
            <a:ext cx="11877675" cy="5733256"/>
          </a:xfrm>
        </p:spPr>
        <p:txBody>
          <a:bodyPr>
            <a:noAutofit/>
          </a:bodyPr>
          <a:lstStyle/>
          <a:p>
            <a:r>
              <a:rPr lang="el-GR" sz="2600" dirty="0"/>
              <a:t>Η προετοιμασία τους διαρκούσε τουλάχιστον έξι μήνες. </a:t>
            </a:r>
          </a:p>
          <a:p>
            <a:r>
              <a:rPr lang="el-GR" sz="2600" dirty="0"/>
              <a:t>Την παραμονή, μετά τη δύση του ηλίου, το λατρευτικό άγαλμα (</a:t>
            </a:r>
            <a:r>
              <a:rPr lang="el-GR" sz="2600" i="1" dirty="0"/>
              <a:t>ξόανο</a:t>
            </a:r>
            <a:r>
              <a:rPr lang="el-GR" sz="2600" dirty="0"/>
              <a:t>) του θεού, κατέληγε στη μόνιμη θέση του στο ιερό, κοντά στο θέατρο.</a:t>
            </a:r>
          </a:p>
          <a:p>
            <a:r>
              <a:rPr lang="el-GR" sz="2600" dirty="0"/>
              <a:t>Η πρώτη μέρα των Μεγάλων Διονυσίων ξεκινούσε με τη μεγάλη πομπή, που κατέληγε μπροστά στο ναό του Διονύσου. Συμμετείχαν ομάδες ανδρών και παιδιών που έψαλλαν διθυράμβους χορεύοντας, νέοι που οδηγούσαν ζώα για θυσία στο Θεό και νέες που έφεραν κάνιστρα με τα απαραίτητα σκεύη.</a:t>
            </a:r>
          </a:p>
          <a:p>
            <a:r>
              <a:rPr lang="el-GR" sz="2600" dirty="0"/>
              <a:t>Την 1</a:t>
            </a:r>
            <a:r>
              <a:rPr lang="el-GR" sz="2600" baseline="30000" dirty="0"/>
              <a:t>η</a:t>
            </a:r>
            <a:r>
              <a:rPr lang="el-GR" sz="2600" dirty="0"/>
              <a:t> ημέρα διεξάγονταν αγώνες διθυράμβου. </a:t>
            </a:r>
          </a:p>
          <a:p>
            <a:r>
              <a:rPr lang="el-GR" sz="2600" dirty="0"/>
              <a:t>Τη 2</a:t>
            </a:r>
            <a:r>
              <a:rPr lang="el-GR" sz="2600" baseline="30000" dirty="0"/>
              <a:t>η</a:t>
            </a:r>
            <a:r>
              <a:rPr lang="el-GR" sz="2600" dirty="0"/>
              <a:t> ημέρα ξεκινούσαν </a:t>
            </a:r>
            <a:r>
              <a:rPr lang="el-GR" sz="2600" dirty="0">
                <a:solidFill>
                  <a:srgbClr val="00B0F0"/>
                </a:solidFill>
              </a:rPr>
              <a:t>οι δραματικοί αγώνες,</a:t>
            </a:r>
            <a:r>
              <a:rPr lang="el-GR" sz="2600" dirty="0"/>
              <a:t> οι οποίοι ολοκληρώνονταν την 5</a:t>
            </a:r>
            <a:r>
              <a:rPr lang="el-GR" sz="2600" baseline="30000" dirty="0"/>
              <a:t>η</a:t>
            </a:r>
            <a:r>
              <a:rPr lang="el-GR" sz="2600" dirty="0"/>
              <a:t> ημέρα της γιορτής (ίσως 2</a:t>
            </a:r>
            <a:r>
              <a:rPr lang="el-GR" sz="2600" baseline="30000" dirty="0"/>
              <a:t>η</a:t>
            </a:r>
            <a:r>
              <a:rPr lang="el-GR" sz="2600" dirty="0"/>
              <a:t>-4</a:t>
            </a:r>
            <a:r>
              <a:rPr lang="el-GR" sz="2600" baseline="30000" dirty="0"/>
              <a:t>η</a:t>
            </a:r>
            <a:r>
              <a:rPr lang="el-GR" sz="2600" dirty="0"/>
              <a:t> ημέρα τραγωδίες, 5</a:t>
            </a:r>
            <a:r>
              <a:rPr lang="el-GR" sz="2600" baseline="30000" dirty="0"/>
              <a:t>η</a:t>
            </a:r>
            <a:r>
              <a:rPr lang="el-GR" sz="2600" dirty="0"/>
              <a:t> ημέρα κωμωδίες).</a:t>
            </a:r>
          </a:p>
          <a:p>
            <a:r>
              <a:rPr lang="el-GR" sz="2600" dirty="0"/>
              <a:t>Η επίσημη παρουσίαση όλων των διαγωνιζομένων δραμάτων γινόταν δύο μέρες νωρίτερα, στη γιορτή του Ασκληπιού (την 8η ημέρα του μηνός Ελαφηβολιώνα). </a:t>
            </a:r>
          </a:p>
        </p:txBody>
      </p:sp>
    </p:spTree>
    <p:extLst>
      <p:ext uri="{BB962C8B-B14F-4D97-AF65-F5344CB8AC3E}">
        <p14:creationId xmlns:p14="http://schemas.microsoft.com/office/powerpoint/2010/main" val="3851652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447799"/>
          </a:xfrm>
        </p:spPr>
        <p:txBody>
          <a:bodyPr/>
          <a:lstStyle/>
          <a:p>
            <a:pPr algn="ctr"/>
            <a:r>
              <a:rPr lang="el-GR" dirty="0">
                <a:solidFill>
                  <a:srgbClr val="00B0F0"/>
                </a:solidFill>
              </a:rPr>
              <a:t>Οι παραστάσεις</a:t>
            </a:r>
          </a:p>
        </p:txBody>
      </p:sp>
      <p:sp>
        <p:nvSpPr>
          <p:cNvPr id="3" name="Content Placeholder 2"/>
          <p:cNvSpPr>
            <a:spLocks noGrp="1"/>
          </p:cNvSpPr>
          <p:nvPr>
            <p:ph idx="1"/>
          </p:nvPr>
        </p:nvSpPr>
        <p:spPr>
          <a:xfrm>
            <a:off x="304800" y="1600200"/>
            <a:ext cx="11563350" cy="5141168"/>
          </a:xfrm>
        </p:spPr>
        <p:txBody>
          <a:bodyPr>
            <a:normAutofit lnSpcReduction="10000"/>
          </a:bodyPr>
          <a:lstStyle/>
          <a:p>
            <a:r>
              <a:rPr lang="el-GR" dirty="0"/>
              <a:t>Πριν από τις παραστάσεις τελούνταν θυσίες. Μετά τη θυσία του ζώου (τράγου) έκαναν καθαρμούς ραντίζοντας με το αίμα το θέατρο και τους θεατές. </a:t>
            </a:r>
          </a:p>
          <a:p>
            <a:r>
              <a:rPr lang="el-GR" dirty="0"/>
              <a:t>Στη συνέχεια, και αφού οι κριτές καταλάμβαναν τις ειδικές τιμητικές θέσεις τους, άρχιζαν οι παραστάσεις.</a:t>
            </a:r>
          </a:p>
          <a:p>
            <a:r>
              <a:rPr lang="el-GR" dirty="0"/>
              <a:t>Στα Μεγάλα Διονύσια, λάμβαναν μέρος </a:t>
            </a:r>
            <a:r>
              <a:rPr lang="el-GR" dirty="0">
                <a:solidFill>
                  <a:srgbClr val="00B0F0"/>
                </a:solidFill>
              </a:rPr>
              <a:t>τρεις</a:t>
            </a:r>
            <a:r>
              <a:rPr lang="el-GR" dirty="0"/>
              <a:t> τραγικοί ποιητές που αγωνίζονταν με </a:t>
            </a:r>
            <a:r>
              <a:rPr lang="el-GR" dirty="0">
                <a:solidFill>
                  <a:srgbClr val="00B0F0"/>
                </a:solidFill>
              </a:rPr>
              <a:t>τέσσερα</a:t>
            </a:r>
            <a:r>
              <a:rPr lang="el-GR" dirty="0">
                <a:solidFill>
                  <a:srgbClr val="0070C0"/>
                </a:solidFill>
              </a:rPr>
              <a:t> </a:t>
            </a:r>
            <a:r>
              <a:rPr lang="el-GR" dirty="0"/>
              <a:t>δράματα (τετραλογία): </a:t>
            </a:r>
          </a:p>
          <a:p>
            <a:pPr lvl="1"/>
            <a:r>
              <a:rPr lang="el-GR" dirty="0"/>
              <a:t>Τρεις τραγωδίες και ένα σατυρικό δράμα, ή και 4 τραγωδίες.</a:t>
            </a:r>
          </a:p>
          <a:p>
            <a:r>
              <a:rPr lang="el-GR" dirty="0"/>
              <a:t>Στην κωμωδία αγωνίζονταν </a:t>
            </a:r>
            <a:r>
              <a:rPr lang="el-GR" dirty="0">
                <a:solidFill>
                  <a:srgbClr val="00B0F0"/>
                </a:solidFill>
              </a:rPr>
              <a:t>πέντε</a:t>
            </a:r>
            <a:r>
              <a:rPr lang="el-GR" dirty="0"/>
              <a:t> ποιητές, που παρουσίαζαν </a:t>
            </a:r>
            <a:r>
              <a:rPr lang="el-GR" dirty="0">
                <a:solidFill>
                  <a:srgbClr val="00B0F0"/>
                </a:solidFill>
              </a:rPr>
              <a:t>ένα</a:t>
            </a:r>
            <a:r>
              <a:rPr lang="el-GR" dirty="0"/>
              <a:t> μόνον έργο τους. </a:t>
            </a:r>
          </a:p>
          <a:p>
            <a:r>
              <a:rPr lang="el-GR" dirty="0"/>
              <a:t>Οι παραστάσεις έκλειναν με την ανάδειξη των νικητών του τραγικού αγώνα, το βράδυ της πέμπτης ημέρας της εορτής. </a:t>
            </a:r>
          </a:p>
          <a:p>
            <a:endParaRPr lang="el-GR" dirty="0"/>
          </a:p>
        </p:txBody>
      </p:sp>
    </p:spTree>
    <p:extLst>
      <p:ext uri="{BB962C8B-B14F-4D97-AF65-F5344CB8AC3E}">
        <p14:creationId xmlns:p14="http://schemas.microsoft.com/office/powerpoint/2010/main" val="1468318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A62C6F-A3C7-4373-A34B-28D1F7336528}"/>
              </a:ext>
            </a:extLst>
          </p:cNvPr>
          <p:cNvSpPr>
            <a:spLocks noGrp="1"/>
          </p:cNvSpPr>
          <p:nvPr>
            <p:ph type="ctrTitle"/>
          </p:nvPr>
        </p:nvSpPr>
        <p:spPr>
          <a:xfrm>
            <a:off x="1703512" y="190500"/>
            <a:ext cx="8856984" cy="1609725"/>
          </a:xfrm>
        </p:spPr>
        <p:txBody>
          <a:bodyPr>
            <a:normAutofit fontScale="90000"/>
          </a:bodyPr>
          <a:lstStyle/>
          <a:p>
            <a:r>
              <a:rPr lang="en-US" dirty="0">
                <a:solidFill>
                  <a:srgbClr val="FF0000"/>
                </a:solidFill>
              </a:rPr>
              <a:t>1. </a:t>
            </a:r>
            <a:r>
              <a:rPr lang="el-GR" dirty="0">
                <a:solidFill>
                  <a:srgbClr val="FF0000"/>
                </a:solidFill>
              </a:rPr>
              <a:t>Αθήνα: η γενέτειρα του θεάτρου</a:t>
            </a:r>
            <a:endParaRPr lang="en-US" dirty="0">
              <a:solidFill>
                <a:srgbClr val="FF0000"/>
              </a:solidFill>
            </a:endParaRPr>
          </a:p>
        </p:txBody>
      </p:sp>
      <p:sp>
        <p:nvSpPr>
          <p:cNvPr id="5" name="Subtitle 4">
            <a:extLst>
              <a:ext uri="{FF2B5EF4-FFF2-40B4-BE49-F238E27FC236}">
                <a16:creationId xmlns:a16="http://schemas.microsoft.com/office/drawing/2014/main" id="{5B0CEFD5-C33D-494E-BE64-DE22E15006A1}"/>
              </a:ext>
            </a:extLst>
          </p:cNvPr>
          <p:cNvSpPr>
            <a:spLocks noGrp="1"/>
          </p:cNvSpPr>
          <p:nvPr>
            <p:ph type="subTitle" idx="1"/>
          </p:nvPr>
        </p:nvSpPr>
        <p:spPr>
          <a:xfrm>
            <a:off x="2895600" y="5561266"/>
            <a:ext cx="6400800" cy="1296733"/>
          </a:xfrm>
        </p:spPr>
        <p:txBody>
          <a:bodyPr/>
          <a:lstStyle/>
          <a:p>
            <a:endParaRPr lang="el-GR" dirty="0"/>
          </a:p>
          <a:p>
            <a:endParaRPr lang="el-GR" dirty="0"/>
          </a:p>
          <a:p>
            <a:r>
              <a:rPr lang="el-GR" sz="1400" dirty="0"/>
              <a:t>Το αρχαίο θέατρο της Περγάμου</a:t>
            </a:r>
            <a:endParaRPr lang="en-US" sz="1400" dirty="0"/>
          </a:p>
        </p:txBody>
      </p:sp>
      <p:pic>
        <p:nvPicPr>
          <p:cNvPr id="6" name="Picture 5">
            <a:extLst>
              <a:ext uri="{FF2B5EF4-FFF2-40B4-BE49-F238E27FC236}">
                <a16:creationId xmlns:a16="http://schemas.microsoft.com/office/drawing/2014/main" id="{37DE9B1B-2406-42CD-9E91-A3EFBB2C626D}"/>
              </a:ext>
            </a:extLst>
          </p:cNvPr>
          <p:cNvPicPr>
            <a:picLocks noChangeAspect="1"/>
          </p:cNvPicPr>
          <p:nvPr/>
        </p:nvPicPr>
        <p:blipFill>
          <a:blip r:embed="rId2"/>
          <a:stretch>
            <a:fillRect/>
          </a:stretch>
        </p:blipFill>
        <p:spPr>
          <a:xfrm>
            <a:off x="2738203" y="1900766"/>
            <a:ext cx="6715594" cy="4480560"/>
          </a:xfrm>
          <a:prstGeom prst="rect">
            <a:avLst/>
          </a:prstGeom>
        </p:spPr>
      </p:pic>
    </p:spTree>
    <p:extLst>
      <p:ext uri="{BB962C8B-B14F-4D97-AF65-F5344CB8AC3E}">
        <p14:creationId xmlns:p14="http://schemas.microsoft.com/office/powerpoint/2010/main" val="1426213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D822F-0E85-4724-9F10-873F79AAAEDC}"/>
              </a:ext>
            </a:extLst>
          </p:cNvPr>
          <p:cNvSpPr>
            <a:spLocks noGrp="1"/>
          </p:cNvSpPr>
          <p:nvPr>
            <p:ph type="title"/>
          </p:nvPr>
        </p:nvSpPr>
        <p:spPr>
          <a:xfrm>
            <a:off x="838200" y="0"/>
            <a:ext cx="10515600" cy="1304926"/>
          </a:xfrm>
        </p:spPr>
        <p:txBody>
          <a:bodyPr/>
          <a:lstStyle/>
          <a:p>
            <a:pPr algn="ctr"/>
            <a:r>
              <a:rPr lang="el-GR" dirty="0">
                <a:solidFill>
                  <a:srgbClr val="FF0000"/>
                </a:solidFill>
              </a:rPr>
              <a:t>Οι κριτές των θεατρικών αγώνων</a:t>
            </a:r>
          </a:p>
        </p:txBody>
      </p:sp>
      <p:sp>
        <p:nvSpPr>
          <p:cNvPr id="3" name="Content Placeholder 2">
            <a:extLst>
              <a:ext uri="{FF2B5EF4-FFF2-40B4-BE49-F238E27FC236}">
                <a16:creationId xmlns:a16="http://schemas.microsoft.com/office/drawing/2014/main" id="{7ABC2058-4D32-4571-975B-883B1EBC7343}"/>
              </a:ext>
            </a:extLst>
          </p:cNvPr>
          <p:cNvSpPr>
            <a:spLocks noGrp="1"/>
          </p:cNvSpPr>
          <p:nvPr>
            <p:ph idx="1"/>
          </p:nvPr>
        </p:nvSpPr>
        <p:spPr>
          <a:xfrm>
            <a:off x="238125" y="1304926"/>
            <a:ext cx="11649075" cy="5448299"/>
          </a:xfrm>
        </p:spPr>
        <p:txBody>
          <a:bodyPr>
            <a:normAutofit fontScale="92500" lnSpcReduction="10000"/>
          </a:bodyPr>
          <a:lstStyle/>
          <a:p>
            <a:r>
              <a:rPr lang="el-GR" dirty="0"/>
              <a:t>Οι κριτές των δραματικών αγώνων ήταν </a:t>
            </a:r>
            <a:r>
              <a:rPr lang="el-GR" dirty="0">
                <a:solidFill>
                  <a:srgbClr val="FF0000"/>
                </a:solidFill>
              </a:rPr>
              <a:t>Αθηναίοι πολίτες.</a:t>
            </a:r>
          </a:p>
          <a:p>
            <a:r>
              <a:rPr lang="el-GR" dirty="0"/>
              <a:t>Κάθε μία από τις δέκα αττικές φυλές υπέβαλλε κατάλογο μελών της, υποψήφιων κριτών, στη </a:t>
            </a:r>
            <a:r>
              <a:rPr lang="el-GR" dirty="0">
                <a:solidFill>
                  <a:srgbClr val="FF0000"/>
                </a:solidFill>
              </a:rPr>
              <a:t>Βουλή των Πεντακοσίων.</a:t>
            </a:r>
          </a:p>
          <a:p>
            <a:r>
              <a:rPr lang="el-GR" dirty="0"/>
              <a:t>Την ημέρα της έναρξης των αγώνων, ο </a:t>
            </a:r>
            <a:r>
              <a:rPr lang="el-GR" dirty="0">
                <a:solidFill>
                  <a:srgbClr val="FF0000"/>
                </a:solidFill>
              </a:rPr>
              <a:t>Άρχων Βασιλεύς </a:t>
            </a:r>
            <a:r>
              <a:rPr lang="el-GR" dirty="0"/>
              <a:t>επέλεγε ένα όνομα από κάθε φυλή.</a:t>
            </a:r>
          </a:p>
          <a:p>
            <a:r>
              <a:rPr lang="el-GR" dirty="0"/>
              <a:t>Αυτοί οι δέκα πολίτες απάρτιζαν το σώμα των κριτών.</a:t>
            </a:r>
          </a:p>
          <a:p>
            <a:r>
              <a:rPr lang="el-GR" dirty="0"/>
              <a:t>Μετά το τέλος των παραστάσεων, ο κάθε κριτής χάραζε το όνομα του διαγωνιζόμενου ποιητή που προτιμούσε σε μια πινακίδα και την έριχνε σε μια κάλπη σε κοινή θέα.</a:t>
            </a:r>
          </a:p>
          <a:p>
            <a:r>
              <a:rPr lang="el-GR" dirty="0"/>
              <a:t>Ο Άρχων Βασιλεύς, σε κοινή θέα, διάλεγε στην τύχη 5 από τις 10 πινακίδες της κάλπης και διάβαζε τα ονόματα. Νικητής ανακηρυσσόταν ο ποιητής που συγκέντρωνε τις περισσότερες ψήφους. </a:t>
            </a:r>
          </a:p>
          <a:p>
            <a:pPr lvl="1"/>
            <a:r>
              <a:rPr lang="el-GR" dirty="0"/>
              <a:t>Αν δεν </a:t>
            </a:r>
            <a:r>
              <a:rPr lang="el-GR" dirty="0" err="1"/>
              <a:t>προέκυπτε</a:t>
            </a:r>
            <a:r>
              <a:rPr lang="el-GR" dirty="0"/>
              <a:t> πλειοψηφία, ο Άρχων τραβούσε ακόμη 2 πινακίδες. Αν χρειαζόταν, τραβούσε με τη σειρά την 8</a:t>
            </a:r>
            <a:r>
              <a:rPr lang="el-GR" baseline="30000" dirty="0"/>
              <a:t>η</a:t>
            </a:r>
            <a:r>
              <a:rPr lang="el-GR" dirty="0"/>
              <a:t>, την 9</a:t>
            </a:r>
            <a:r>
              <a:rPr lang="el-GR" baseline="30000" dirty="0"/>
              <a:t>η</a:t>
            </a:r>
            <a:r>
              <a:rPr lang="el-GR" dirty="0"/>
              <a:t> και τέλος τη 10</a:t>
            </a:r>
            <a:r>
              <a:rPr lang="el-GR" baseline="30000" dirty="0"/>
              <a:t>η</a:t>
            </a:r>
            <a:r>
              <a:rPr lang="el-GR" dirty="0"/>
              <a:t> πινακίδα, μέχρι να επιτευχθεί πλειοψηφία.</a:t>
            </a:r>
          </a:p>
        </p:txBody>
      </p:sp>
    </p:spTree>
    <p:extLst>
      <p:ext uri="{BB962C8B-B14F-4D97-AF65-F5344CB8AC3E}">
        <p14:creationId xmlns:p14="http://schemas.microsoft.com/office/powerpoint/2010/main" val="2829886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268760"/>
          </a:xfrm>
        </p:spPr>
        <p:txBody>
          <a:bodyPr>
            <a:normAutofit/>
          </a:bodyPr>
          <a:lstStyle/>
          <a:p>
            <a:pPr algn="ctr"/>
            <a:r>
              <a:rPr lang="el-GR" dirty="0">
                <a:solidFill>
                  <a:srgbClr val="FF0000"/>
                </a:solidFill>
              </a:rPr>
              <a:t>Περικλής και </a:t>
            </a:r>
            <a:r>
              <a:rPr lang="el-GR" i="1" dirty="0">
                <a:solidFill>
                  <a:srgbClr val="FF0000"/>
                </a:solidFill>
              </a:rPr>
              <a:t>θεωρικά</a:t>
            </a:r>
            <a:endParaRPr lang="el-GR" dirty="0">
              <a:solidFill>
                <a:srgbClr val="FF0000"/>
              </a:solidFill>
            </a:endParaRPr>
          </a:p>
        </p:txBody>
      </p:sp>
      <p:sp>
        <p:nvSpPr>
          <p:cNvPr id="3" name="Content Placeholder 2"/>
          <p:cNvSpPr>
            <a:spLocks noGrp="1"/>
          </p:cNvSpPr>
          <p:nvPr>
            <p:ph idx="1"/>
          </p:nvPr>
        </p:nvSpPr>
        <p:spPr>
          <a:xfrm>
            <a:off x="742950" y="1268760"/>
            <a:ext cx="10344149" cy="5589240"/>
          </a:xfrm>
        </p:spPr>
        <p:txBody>
          <a:bodyPr>
            <a:noAutofit/>
          </a:bodyPr>
          <a:lstStyle/>
          <a:p>
            <a:r>
              <a:rPr lang="el-GR" dirty="0"/>
              <a:t>Μεταξύ 453-430 π.Χ. με πρόταση του Περικλή εισάγεται η αρχή της αποζημίωσης των πολιτικών δραστηριοτήτων.</a:t>
            </a:r>
          </a:p>
          <a:p>
            <a:r>
              <a:rPr lang="el-GR" dirty="0" err="1"/>
              <a:t>Εδραιώνται</a:t>
            </a:r>
            <a:r>
              <a:rPr lang="el-GR" dirty="0"/>
              <a:t> έτσι μία από τις συστατικές αρχές της δημοκρατίας: η ισότητα ευκαιριών για όλους όσοι ασκούν τα ίδια πολιτικά δικαιώματα. </a:t>
            </a:r>
          </a:p>
          <a:p>
            <a:pPr lvl="1"/>
            <a:r>
              <a:rPr lang="el-GR" dirty="0"/>
              <a:t>Όλοι έχουν πλέον εμπράκτως ισότιμη πρόσβαση στις πολιτικές διεργασίες. </a:t>
            </a:r>
          </a:p>
          <a:p>
            <a:r>
              <a:rPr lang="el-GR" dirty="0"/>
              <a:t>Την ίδια εποχή ο Περικλής δημιουργεί το θεσμό των </a:t>
            </a:r>
            <a:r>
              <a:rPr lang="el-GR" i="1" dirty="0">
                <a:solidFill>
                  <a:srgbClr val="FF0000"/>
                </a:solidFill>
              </a:rPr>
              <a:t>θεωρικών</a:t>
            </a:r>
            <a:r>
              <a:rPr lang="el-GR" dirty="0">
                <a:solidFill>
                  <a:srgbClr val="FF0000"/>
                </a:solidFill>
              </a:rPr>
              <a:t>,</a:t>
            </a:r>
            <a:r>
              <a:rPr lang="el-GR" dirty="0"/>
              <a:t> ένα ταμείο «λαϊκής διαπαιδαγώγησης», που εξασφαλίζει δωρεάν παρακολούθηση των θεαμάτων στους φτωχότερους πολίτες. </a:t>
            </a:r>
          </a:p>
          <a:p>
            <a:r>
              <a:rPr lang="el-GR" dirty="0"/>
              <a:t>Η ολιγαρχική αντιπολίτευση άσκησε κριτική στο θεσμό, διότι έπληττε μετωπικά το μονοπώλιο πρόσβασης της αριστοκρατίας στην ανώτερη μόρφωση. </a:t>
            </a:r>
          </a:p>
        </p:txBody>
      </p:sp>
    </p:spTree>
    <p:extLst>
      <p:ext uri="{BB962C8B-B14F-4D97-AF65-F5344CB8AC3E}">
        <p14:creationId xmlns:p14="http://schemas.microsoft.com/office/powerpoint/2010/main" val="923006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06FBB-69EF-4110-83D4-4B11065543C7}"/>
              </a:ext>
            </a:extLst>
          </p:cNvPr>
          <p:cNvSpPr>
            <a:spLocks noGrp="1"/>
          </p:cNvSpPr>
          <p:nvPr>
            <p:ph type="title"/>
          </p:nvPr>
        </p:nvSpPr>
        <p:spPr>
          <a:xfrm>
            <a:off x="838200" y="0"/>
            <a:ext cx="10515600" cy="1104900"/>
          </a:xfrm>
        </p:spPr>
        <p:txBody>
          <a:bodyPr/>
          <a:lstStyle/>
          <a:p>
            <a:pPr algn="ctr"/>
            <a:r>
              <a:rPr lang="el-GR" dirty="0">
                <a:solidFill>
                  <a:srgbClr val="FF0000"/>
                </a:solidFill>
              </a:rPr>
              <a:t>Το κοινό των θεατρικών παραστάσεων</a:t>
            </a:r>
          </a:p>
        </p:txBody>
      </p:sp>
      <p:sp>
        <p:nvSpPr>
          <p:cNvPr id="3" name="Content Placeholder 2">
            <a:extLst>
              <a:ext uri="{FF2B5EF4-FFF2-40B4-BE49-F238E27FC236}">
                <a16:creationId xmlns:a16="http://schemas.microsoft.com/office/drawing/2014/main" id="{520E2FAD-8A88-4EFC-BC12-B1CFCC820FD3}"/>
              </a:ext>
            </a:extLst>
          </p:cNvPr>
          <p:cNvSpPr>
            <a:spLocks noGrp="1"/>
          </p:cNvSpPr>
          <p:nvPr>
            <p:ph idx="1"/>
          </p:nvPr>
        </p:nvSpPr>
        <p:spPr>
          <a:xfrm>
            <a:off x="0" y="1219200"/>
            <a:ext cx="12192000" cy="5743575"/>
          </a:xfrm>
        </p:spPr>
        <p:txBody>
          <a:bodyPr>
            <a:normAutofit/>
          </a:bodyPr>
          <a:lstStyle/>
          <a:p>
            <a:r>
              <a:rPr lang="el-GR" dirty="0"/>
              <a:t>Στις θρησκευτικές εορτές, στο πλαίσιο των οποίων διοργανώνονταν οι θεατρικές παραστάσεις, υπήρχε παλλαϊκή συμμετοχή.</a:t>
            </a:r>
          </a:p>
          <a:p>
            <a:r>
              <a:rPr lang="el-GR" dirty="0"/>
              <a:t>Συμμετείχαν όχι μόνον οι άρρενες Αθηναίοι πολίτες και οι σύζυγοι και οι κόρες τους, αλλά και οι λοιπές κατηγορίες των κατοίκων της </a:t>
            </a:r>
            <a:r>
              <a:rPr lang="el-GR" dirty="0" err="1"/>
              <a:t>Ατικής</a:t>
            </a:r>
            <a:r>
              <a:rPr lang="el-GR" dirty="0"/>
              <a:t>.</a:t>
            </a:r>
          </a:p>
          <a:p>
            <a:r>
              <a:rPr lang="el-GR" dirty="0"/>
              <a:t>Έτσι, το κοινό των θεατρικών παραστάσεων αποτελείτο από πολίτες, γυναίκες, μετοίκους, ξένους, ακόμη και δούλους. (Πλάτων, </a:t>
            </a:r>
            <a:r>
              <a:rPr lang="el-GR" i="1" dirty="0"/>
              <a:t>Γοργίας – Νόμοι. </a:t>
            </a:r>
            <a:r>
              <a:rPr lang="el-GR" dirty="0"/>
              <a:t>Θεόφραστος,</a:t>
            </a:r>
            <a:r>
              <a:rPr lang="el-GR" i="1" dirty="0"/>
              <a:t>  Χαρακτήρες</a:t>
            </a:r>
            <a:r>
              <a:rPr lang="el-GR" dirty="0"/>
              <a:t>).</a:t>
            </a:r>
            <a:endParaRPr lang="el-GR" i="1" dirty="0"/>
          </a:p>
          <a:p>
            <a:r>
              <a:rPr lang="el-GR" dirty="0"/>
              <a:t>Για την κάθε κατηγορία προβλέπονταν ξεχωριστές θέσεις.</a:t>
            </a:r>
          </a:p>
          <a:p>
            <a:r>
              <a:rPr lang="el-GR" dirty="0"/>
              <a:t>Η διάταξη των θέσεων των θεατών αντανακλούσε την πολιτική οργάνωση της αθηναϊκής κοινωνίας.</a:t>
            </a:r>
          </a:p>
          <a:p>
            <a:r>
              <a:rPr lang="el-GR" dirty="0"/>
              <a:t>Στη διάρκεια των παραστάσεων οι θεατές έτρωγαν ξηρούς καρπούς και φρούτα, έπιναν κρασί, και αντιδρούσαν ενεργά με επιδοκιμασίες ή αποδοκιμασίες.</a:t>
            </a:r>
          </a:p>
        </p:txBody>
      </p:sp>
    </p:spTree>
    <p:extLst>
      <p:ext uri="{BB962C8B-B14F-4D97-AF65-F5344CB8AC3E}">
        <p14:creationId xmlns:p14="http://schemas.microsoft.com/office/powerpoint/2010/main" val="246271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238249"/>
          </a:xfrm>
        </p:spPr>
        <p:txBody>
          <a:bodyPr/>
          <a:lstStyle/>
          <a:p>
            <a:pPr algn="ctr"/>
            <a:r>
              <a:rPr lang="el-GR" dirty="0">
                <a:solidFill>
                  <a:srgbClr val="FF0000"/>
                </a:solidFill>
              </a:rPr>
              <a:t>Δράμα και Διάλογος</a:t>
            </a:r>
          </a:p>
        </p:txBody>
      </p:sp>
      <p:sp>
        <p:nvSpPr>
          <p:cNvPr id="3" name="Content Placeholder 2"/>
          <p:cNvSpPr>
            <a:spLocks noGrp="1"/>
          </p:cNvSpPr>
          <p:nvPr>
            <p:ph idx="1"/>
          </p:nvPr>
        </p:nvSpPr>
        <p:spPr>
          <a:xfrm>
            <a:off x="200025" y="1238251"/>
            <a:ext cx="8953500" cy="5619748"/>
          </a:xfrm>
        </p:spPr>
        <p:txBody>
          <a:bodyPr>
            <a:normAutofit/>
          </a:bodyPr>
          <a:lstStyle/>
          <a:p>
            <a:r>
              <a:rPr lang="el-GR" dirty="0"/>
              <a:t>Το αρχαίο δράμα είναι ένα καινούργιο, πρωτότυπο λογοτεχνικό είδος με τους δικούς του κανόνες και τα δικά του γνωρίσματα. </a:t>
            </a:r>
          </a:p>
          <a:p>
            <a:r>
              <a:rPr lang="el-GR" dirty="0"/>
              <a:t>Τα προγενέστερα του δράματος λογοτεχνικά έργα (επικά και λυρικά) ήταν βασισμένα στον μονόλογο. </a:t>
            </a:r>
          </a:p>
          <a:p>
            <a:r>
              <a:rPr lang="el-GR" dirty="0"/>
              <a:t>Οι τραγωδίες και οι κωμωδίες είναι έργα βασισμένα στον </a:t>
            </a:r>
            <a:r>
              <a:rPr lang="el-GR" dirty="0">
                <a:solidFill>
                  <a:srgbClr val="FF0000"/>
                </a:solidFill>
              </a:rPr>
              <a:t>διάλογο </a:t>
            </a:r>
            <a:r>
              <a:rPr lang="el-GR" dirty="0"/>
              <a:t>των ηθοποιών με το χορό.</a:t>
            </a:r>
          </a:p>
          <a:p>
            <a:r>
              <a:rPr lang="el-GR" dirty="0"/>
              <a:t>O </a:t>
            </a:r>
            <a:r>
              <a:rPr lang="el-GR" dirty="0">
                <a:solidFill>
                  <a:srgbClr val="FF0000"/>
                </a:solidFill>
              </a:rPr>
              <a:t>διάλογος</a:t>
            </a:r>
            <a:r>
              <a:rPr lang="el-GR" dirty="0"/>
              <a:t> και η </a:t>
            </a:r>
            <a:r>
              <a:rPr lang="el-GR" dirty="0">
                <a:solidFill>
                  <a:srgbClr val="FF0000"/>
                </a:solidFill>
              </a:rPr>
              <a:t>διαλεκτική</a:t>
            </a:r>
            <a:r>
              <a:rPr lang="el-GR" dirty="0"/>
              <a:t> αποτελούν συστατικό στοιχείο της δημοκρατίας. </a:t>
            </a:r>
          </a:p>
          <a:p>
            <a:r>
              <a:rPr lang="el-GR" dirty="0"/>
              <a:t>Το δράμα αποτελεί ένα μέσον για να θέσει κανείς ερωτήματα σημαντικά για το άτομο, την κοινότητα, τον κόσμο. </a:t>
            </a:r>
          </a:p>
          <a:p>
            <a:endParaRPr lang="el-GR" dirty="0"/>
          </a:p>
        </p:txBody>
      </p:sp>
      <p:pic>
        <p:nvPicPr>
          <p:cNvPr id="4" name="Picture 3">
            <a:extLst>
              <a:ext uri="{FF2B5EF4-FFF2-40B4-BE49-F238E27FC236}">
                <a16:creationId xmlns:a16="http://schemas.microsoft.com/office/drawing/2014/main" id="{7A8A2BBE-0ABF-440C-8617-7F73845890C2}"/>
              </a:ext>
            </a:extLst>
          </p:cNvPr>
          <p:cNvPicPr>
            <a:picLocks noChangeAspect="1"/>
          </p:cNvPicPr>
          <p:nvPr/>
        </p:nvPicPr>
        <p:blipFill>
          <a:blip r:embed="rId2"/>
          <a:stretch>
            <a:fillRect/>
          </a:stretch>
        </p:blipFill>
        <p:spPr>
          <a:xfrm>
            <a:off x="9391651" y="1459028"/>
            <a:ext cx="2895851" cy="4663844"/>
          </a:xfrm>
          <a:prstGeom prst="rect">
            <a:avLst/>
          </a:prstGeom>
        </p:spPr>
      </p:pic>
    </p:spTree>
    <p:extLst>
      <p:ext uri="{BB962C8B-B14F-4D97-AF65-F5344CB8AC3E}">
        <p14:creationId xmlns:p14="http://schemas.microsoft.com/office/powerpoint/2010/main" val="4160416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086BE-6E66-4318-8C5E-45BCBC0368A1}"/>
              </a:ext>
            </a:extLst>
          </p:cNvPr>
          <p:cNvSpPr>
            <a:spLocks noGrp="1"/>
          </p:cNvSpPr>
          <p:nvPr>
            <p:ph type="title"/>
          </p:nvPr>
        </p:nvSpPr>
        <p:spPr>
          <a:xfrm>
            <a:off x="838200" y="76202"/>
            <a:ext cx="10515600" cy="1133474"/>
          </a:xfrm>
        </p:spPr>
        <p:txBody>
          <a:bodyPr/>
          <a:lstStyle/>
          <a:p>
            <a:pPr algn="ctr"/>
            <a:r>
              <a:rPr lang="el-GR" dirty="0">
                <a:solidFill>
                  <a:schemeClr val="accent2"/>
                </a:solidFill>
              </a:rPr>
              <a:t>Τα θέματα της τραγωδίας</a:t>
            </a:r>
          </a:p>
        </p:txBody>
      </p:sp>
      <p:sp>
        <p:nvSpPr>
          <p:cNvPr id="3" name="Content Placeholder 2">
            <a:extLst>
              <a:ext uri="{FF2B5EF4-FFF2-40B4-BE49-F238E27FC236}">
                <a16:creationId xmlns:a16="http://schemas.microsoft.com/office/drawing/2014/main" id="{9F07FF27-90E5-489D-AC15-B61364489BB7}"/>
              </a:ext>
            </a:extLst>
          </p:cNvPr>
          <p:cNvSpPr>
            <a:spLocks noGrp="1"/>
          </p:cNvSpPr>
          <p:nvPr>
            <p:ph idx="1"/>
          </p:nvPr>
        </p:nvSpPr>
        <p:spPr>
          <a:xfrm>
            <a:off x="200025" y="1295400"/>
            <a:ext cx="11991975" cy="5486399"/>
          </a:xfrm>
        </p:spPr>
        <p:txBody>
          <a:bodyPr>
            <a:normAutofit/>
          </a:bodyPr>
          <a:lstStyle/>
          <a:p>
            <a:r>
              <a:rPr lang="el-GR" dirty="0"/>
              <a:t>Οι τραγωδοί αντλούν τα θέματά τους κυρίως από θεματικούς κύκλους που βασίζονται σε μύθους του ηρωικού παρελθόντος, οι οποίοι ήταν γνωστοί στους θεατές. Πρόκειται για την πολιτισμική κληρονομιά των Ελλήνων. </a:t>
            </a:r>
          </a:p>
          <a:p>
            <a:r>
              <a:rPr lang="el-GR" dirty="0"/>
              <a:t>Τρεις είναι οι κύριοι μυθικοί κύκλοι:</a:t>
            </a:r>
          </a:p>
          <a:p>
            <a:r>
              <a:rPr lang="el-GR" dirty="0"/>
              <a:t> Ο </a:t>
            </a:r>
            <a:r>
              <a:rPr lang="el-GR" dirty="0">
                <a:solidFill>
                  <a:schemeClr val="accent2"/>
                </a:solidFill>
              </a:rPr>
              <a:t>Τρωικός</a:t>
            </a:r>
            <a:r>
              <a:rPr lang="el-GR" dirty="0"/>
              <a:t>, που αναφέρεται στα γεγονότα που συνέβησαν πριν από τον Τρωικό Πόλεμο, κατά τη διάρκειά του και έπειτα από τη λήξη του, κατά την επιστροφή των Ελλήνων στις πόλεις τους.</a:t>
            </a:r>
          </a:p>
          <a:p>
            <a:r>
              <a:rPr lang="el-GR" dirty="0"/>
              <a:t>Ο </a:t>
            </a:r>
            <a:r>
              <a:rPr lang="el-GR" dirty="0">
                <a:solidFill>
                  <a:schemeClr val="accent2"/>
                </a:solidFill>
              </a:rPr>
              <a:t>Θηβαϊκός</a:t>
            </a:r>
            <a:r>
              <a:rPr lang="el-GR" dirty="0"/>
              <a:t>, που αναφέρεται στην οικογένεια του </a:t>
            </a:r>
            <a:r>
              <a:rPr lang="el-GR" dirty="0" err="1"/>
              <a:t>Οιδίποδα</a:t>
            </a:r>
            <a:r>
              <a:rPr lang="el-GR" dirty="0"/>
              <a:t>, τους προγόνους του (Λάιος, </a:t>
            </a:r>
            <a:r>
              <a:rPr lang="el-GR" dirty="0" err="1"/>
              <a:t>Λάβδακος</a:t>
            </a:r>
            <a:r>
              <a:rPr lang="el-GR" dirty="0"/>
              <a:t>), τους απογόνους του (Ετεοκλής, Πολυνείκης, Αντιγόνη, Ισμήνη).</a:t>
            </a:r>
          </a:p>
          <a:p>
            <a:r>
              <a:rPr lang="el-GR" dirty="0"/>
              <a:t>Ο </a:t>
            </a:r>
            <a:r>
              <a:rPr lang="el-GR" dirty="0" err="1">
                <a:solidFill>
                  <a:schemeClr val="accent2"/>
                </a:solidFill>
              </a:rPr>
              <a:t>Αργείος</a:t>
            </a:r>
            <a:r>
              <a:rPr lang="el-GR" dirty="0"/>
              <a:t>, που αναφέρεται στην οικογένεια </a:t>
            </a:r>
            <a:r>
              <a:rPr lang="el-GR" dirty="0" err="1"/>
              <a:t>τουΑγαμέμνονα</a:t>
            </a:r>
            <a:r>
              <a:rPr lang="el-GR" dirty="0"/>
              <a:t>, τους προγόνους του (Ατρέας, Θυέστης), τους απογόνους του (Ορέστης, Ηλέκτρα).</a:t>
            </a:r>
          </a:p>
        </p:txBody>
      </p:sp>
    </p:spTree>
    <p:extLst>
      <p:ext uri="{BB962C8B-B14F-4D97-AF65-F5344CB8AC3E}">
        <p14:creationId xmlns:p14="http://schemas.microsoft.com/office/powerpoint/2010/main" val="1201435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13691-ED97-4CEF-BB3D-ECA4EA887570}"/>
              </a:ext>
            </a:extLst>
          </p:cNvPr>
          <p:cNvSpPr>
            <a:spLocks noGrp="1"/>
          </p:cNvSpPr>
          <p:nvPr>
            <p:ph type="title"/>
          </p:nvPr>
        </p:nvSpPr>
        <p:spPr/>
        <p:txBody>
          <a:bodyPr/>
          <a:lstStyle/>
          <a:p>
            <a:pPr algn="ctr"/>
            <a:r>
              <a:rPr lang="el-GR" dirty="0" err="1"/>
              <a:t>Συσχετιζόμενα</a:t>
            </a:r>
            <a:r>
              <a:rPr lang="el-GR" dirty="0"/>
              <a:t> έργα</a:t>
            </a:r>
          </a:p>
        </p:txBody>
      </p:sp>
      <p:sp>
        <p:nvSpPr>
          <p:cNvPr id="3" name="Content Placeholder 2">
            <a:extLst>
              <a:ext uri="{FF2B5EF4-FFF2-40B4-BE49-F238E27FC236}">
                <a16:creationId xmlns:a16="http://schemas.microsoft.com/office/drawing/2014/main" id="{6C110AFA-A3FE-4262-A0C7-50A9CA3AADB4}"/>
              </a:ext>
            </a:extLst>
          </p:cNvPr>
          <p:cNvSpPr>
            <a:spLocks noGrp="1"/>
          </p:cNvSpPr>
          <p:nvPr>
            <p:ph idx="1"/>
          </p:nvPr>
        </p:nvSpPr>
        <p:spPr>
          <a:xfrm>
            <a:off x="838200" y="1825625"/>
            <a:ext cx="10515600" cy="4789184"/>
          </a:xfrm>
        </p:spPr>
        <p:txBody>
          <a:bodyPr>
            <a:normAutofit/>
          </a:bodyPr>
          <a:lstStyle/>
          <a:p>
            <a:r>
              <a:rPr lang="el-GR" dirty="0"/>
              <a:t> Με τη χρονολογική σειρά του μύθου των </a:t>
            </a:r>
            <a:r>
              <a:rPr lang="el-GR" dirty="0">
                <a:solidFill>
                  <a:srgbClr val="FF0000"/>
                </a:solidFill>
              </a:rPr>
              <a:t>Λαβδακιδών: </a:t>
            </a:r>
          </a:p>
          <a:p>
            <a:r>
              <a:rPr lang="el-GR" dirty="0"/>
              <a:t>Σοφοκλέους </a:t>
            </a:r>
            <a:r>
              <a:rPr lang="el-GR" i="1" dirty="0" err="1"/>
              <a:t>Οιδίπους</a:t>
            </a:r>
            <a:r>
              <a:rPr lang="el-GR" i="1" dirty="0"/>
              <a:t> τύραννος </a:t>
            </a:r>
            <a:r>
              <a:rPr lang="el-GR" dirty="0"/>
              <a:t>(?429) – Σοφοκλέους </a:t>
            </a:r>
            <a:r>
              <a:rPr lang="el-GR" i="1" dirty="0" err="1"/>
              <a:t>Οιδίπους</a:t>
            </a:r>
            <a:r>
              <a:rPr lang="el-GR" i="1" dirty="0"/>
              <a:t> επί </a:t>
            </a:r>
            <a:r>
              <a:rPr lang="el-GR" i="1" dirty="0" err="1"/>
              <a:t>Κολωνώ</a:t>
            </a:r>
            <a:r>
              <a:rPr lang="el-GR" dirty="0"/>
              <a:t> (401) – Αισχύλου </a:t>
            </a:r>
            <a:r>
              <a:rPr lang="el-GR" i="1" dirty="0"/>
              <a:t>Επτά επί Θήβας </a:t>
            </a:r>
            <a:r>
              <a:rPr lang="el-GR" dirty="0"/>
              <a:t>(467) = Ευριπίδη </a:t>
            </a:r>
            <a:r>
              <a:rPr lang="el-GR" i="1" dirty="0" err="1"/>
              <a:t>Φοίνισσες</a:t>
            </a:r>
            <a:r>
              <a:rPr lang="el-GR" dirty="0"/>
              <a:t> (410-9) – Σοφοκλέους </a:t>
            </a:r>
            <a:r>
              <a:rPr lang="el-GR" i="1" dirty="0"/>
              <a:t>Αντιγόνη</a:t>
            </a:r>
            <a:r>
              <a:rPr lang="el-GR" dirty="0"/>
              <a:t> (441).</a:t>
            </a:r>
          </a:p>
          <a:p>
            <a:endParaRPr lang="el-GR" dirty="0"/>
          </a:p>
          <a:p>
            <a:r>
              <a:rPr lang="el-GR" dirty="0"/>
              <a:t>    Μύθος των </a:t>
            </a:r>
            <a:r>
              <a:rPr lang="el-GR" dirty="0">
                <a:solidFill>
                  <a:srgbClr val="FF0000"/>
                </a:solidFill>
              </a:rPr>
              <a:t>Ατρειδών (</a:t>
            </a:r>
            <a:r>
              <a:rPr lang="el-GR" dirty="0" err="1">
                <a:solidFill>
                  <a:srgbClr val="FF0000"/>
                </a:solidFill>
              </a:rPr>
              <a:t>Ορέστεια</a:t>
            </a:r>
            <a:r>
              <a:rPr lang="el-GR" dirty="0">
                <a:solidFill>
                  <a:srgbClr val="FF0000"/>
                </a:solidFill>
              </a:rPr>
              <a:t>)</a:t>
            </a:r>
          </a:p>
          <a:p>
            <a:r>
              <a:rPr lang="el-GR" dirty="0"/>
              <a:t>Αισχύλου </a:t>
            </a:r>
            <a:r>
              <a:rPr lang="el-GR" dirty="0" err="1"/>
              <a:t>Ορέστεια</a:t>
            </a:r>
            <a:r>
              <a:rPr lang="el-GR" dirty="0"/>
              <a:t> (</a:t>
            </a:r>
            <a:r>
              <a:rPr lang="el-GR" i="1" dirty="0"/>
              <a:t>Αγαμέμνων, Χοηφόροι, Ευμενίδες</a:t>
            </a:r>
            <a:r>
              <a:rPr lang="el-GR" dirty="0"/>
              <a:t>) (458) – Ευριπίδη </a:t>
            </a:r>
            <a:r>
              <a:rPr lang="el-GR" i="1" dirty="0"/>
              <a:t>Ηλέκτρα</a:t>
            </a:r>
            <a:r>
              <a:rPr lang="el-GR" dirty="0"/>
              <a:t> (419??) –  Ευριπίδη </a:t>
            </a:r>
            <a:r>
              <a:rPr lang="el-GR" i="1" dirty="0"/>
              <a:t>Ιφιγένεια εν </a:t>
            </a:r>
            <a:r>
              <a:rPr lang="el-GR" i="1" dirty="0" err="1"/>
              <a:t>Ταύροις</a:t>
            </a:r>
            <a:r>
              <a:rPr lang="el-GR" i="1" dirty="0"/>
              <a:t> </a:t>
            </a:r>
            <a:r>
              <a:rPr lang="el-GR" dirty="0"/>
              <a:t>– Ευριπίδη </a:t>
            </a:r>
            <a:r>
              <a:rPr lang="el-GR" i="1" dirty="0"/>
              <a:t>Ελένη</a:t>
            </a:r>
            <a:r>
              <a:rPr lang="el-GR" dirty="0"/>
              <a:t> – Ευριπίδη </a:t>
            </a:r>
            <a:r>
              <a:rPr lang="el-GR" i="1" dirty="0"/>
              <a:t>Ορέστης</a:t>
            </a:r>
            <a:r>
              <a:rPr lang="el-GR" dirty="0"/>
              <a:t> (408) – Ευριπίδη </a:t>
            </a:r>
            <a:r>
              <a:rPr lang="el-GR" i="1" dirty="0"/>
              <a:t>Ιφιγένεια εν </a:t>
            </a:r>
            <a:r>
              <a:rPr lang="el-GR" i="1" dirty="0" err="1"/>
              <a:t>Αυλίδι</a:t>
            </a:r>
            <a:r>
              <a:rPr lang="el-GR" i="1" dirty="0"/>
              <a:t> </a:t>
            </a:r>
          </a:p>
        </p:txBody>
      </p:sp>
    </p:spTree>
    <p:extLst>
      <p:ext uri="{BB962C8B-B14F-4D97-AF65-F5344CB8AC3E}">
        <p14:creationId xmlns:p14="http://schemas.microsoft.com/office/powerpoint/2010/main" val="3007383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257299"/>
          </a:xfrm>
        </p:spPr>
        <p:txBody>
          <a:bodyPr/>
          <a:lstStyle/>
          <a:p>
            <a:pPr algn="ctr"/>
            <a:r>
              <a:rPr lang="el-GR" dirty="0">
                <a:solidFill>
                  <a:srgbClr val="FF0000"/>
                </a:solidFill>
              </a:rPr>
              <a:t>Τραγωδία και μύθος</a:t>
            </a:r>
          </a:p>
        </p:txBody>
      </p:sp>
      <p:sp>
        <p:nvSpPr>
          <p:cNvPr id="3" name="Content Placeholder 2"/>
          <p:cNvSpPr>
            <a:spLocks noGrp="1"/>
          </p:cNvSpPr>
          <p:nvPr>
            <p:ph idx="1"/>
          </p:nvPr>
        </p:nvSpPr>
        <p:spPr>
          <a:xfrm>
            <a:off x="323850" y="1381126"/>
            <a:ext cx="11801474" cy="5476874"/>
          </a:xfrm>
        </p:spPr>
        <p:txBody>
          <a:bodyPr>
            <a:normAutofit lnSpcReduction="10000"/>
          </a:bodyPr>
          <a:lstStyle/>
          <a:p>
            <a:r>
              <a:rPr lang="el-GR" dirty="0"/>
              <a:t>Ωστόσο οι ποιητές δεν μένουν προσκολλημένοι στο μύθο.</a:t>
            </a:r>
          </a:p>
          <a:p>
            <a:r>
              <a:rPr lang="el-GR" dirty="0"/>
              <a:t>Στην τραγωδία ο μύθος </a:t>
            </a:r>
            <a:r>
              <a:rPr lang="el-GR" dirty="0" err="1"/>
              <a:t>επικαιροποιείται</a:t>
            </a:r>
            <a:r>
              <a:rPr lang="el-GR" dirty="0"/>
              <a:t>. Τίθενται πλέον ζητήματα που απασχολούν την πόλιν, ζητήματα πολιτικής, δικαιοσύνης και φιλοσοφίας. </a:t>
            </a:r>
          </a:p>
          <a:p>
            <a:r>
              <a:rPr lang="el-GR" dirty="0"/>
              <a:t>Το ενδιαφέρον του θεατή δεν στρεφόταν τόσο στην υπόθεση, όσο στον τρόπο που επέλεγε ο δραματουργός να την πραγματευτεί. </a:t>
            </a:r>
          </a:p>
          <a:p>
            <a:r>
              <a:rPr lang="el-GR" dirty="0"/>
              <a:t>Πολύ συχνά γίνεται αναφορά σε </a:t>
            </a:r>
            <a:r>
              <a:rPr lang="el-GR" dirty="0">
                <a:solidFill>
                  <a:srgbClr val="FF0000"/>
                </a:solidFill>
              </a:rPr>
              <a:t>πολιτικούς και κοινωνικούς θεσμούς της σύγχρονης, κλασικής, εποχής</a:t>
            </a:r>
            <a:r>
              <a:rPr lang="el-GR" dirty="0">
                <a:solidFill>
                  <a:srgbClr val="C00000"/>
                </a:solidFill>
              </a:rPr>
              <a:t> </a:t>
            </a:r>
            <a:r>
              <a:rPr lang="el-GR" dirty="0"/>
              <a:t>και χρησιμοποιείται η </a:t>
            </a:r>
            <a:r>
              <a:rPr lang="el-GR" dirty="0">
                <a:solidFill>
                  <a:srgbClr val="FF0000"/>
                </a:solidFill>
              </a:rPr>
              <a:t>νομική ορολογία </a:t>
            </a:r>
            <a:r>
              <a:rPr lang="el-GR" dirty="0"/>
              <a:t>της κλασικής εποχής αναχρονιστικά. </a:t>
            </a:r>
          </a:p>
          <a:p>
            <a:r>
              <a:rPr lang="el-GR" dirty="0"/>
              <a:t>Η νομική ορολογία είναι αυτή που το κοινό γνωρίζει και χρησιμοποιεί στην καθημερινότητά του, στις συναλλαγές στην αγορά, στα δικαστήρια, στην Εκκλησία του δήμου.</a:t>
            </a:r>
          </a:p>
          <a:p>
            <a:r>
              <a:rPr lang="el-GR" dirty="0"/>
              <a:t>Σε ορισμένα δράματα, κατ’ εξαίρεση, η υπόθεση δεν βασίζεται σε κάποιον μυθικό κύκλο (π.χ. Αισχύλου </a:t>
            </a:r>
            <a:r>
              <a:rPr lang="el-GR" i="1" dirty="0"/>
              <a:t>Πέρσες</a:t>
            </a:r>
            <a:r>
              <a:rPr lang="el-GR" dirty="0"/>
              <a:t>, Φρυνίχου</a:t>
            </a:r>
            <a:r>
              <a:rPr lang="el-GR" i="1" dirty="0"/>
              <a:t> Μιλήτου άλωσις</a:t>
            </a:r>
            <a:r>
              <a:rPr lang="el-GR" dirty="0"/>
              <a:t>).</a:t>
            </a:r>
          </a:p>
          <a:p>
            <a:endParaRPr lang="el-GR" dirty="0"/>
          </a:p>
          <a:p>
            <a:endParaRPr lang="el-GR" dirty="0"/>
          </a:p>
        </p:txBody>
      </p:sp>
    </p:spTree>
    <p:extLst>
      <p:ext uri="{BB962C8B-B14F-4D97-AF65-F5344CB8AC3E}">
        <p14:creationId xmlns:p14="http://schemas.microsoft.com/office/powerpoint/2010/main" val="2420078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3A5C-3A49-4D0B-998C-726C7BDAB303}"/>
              </a:ext>
            </a:extLst>
          </p:cNvPr>
          <p:cNvSpPr>
            <a:spLocks noGrp="1"/>
          </p:cNvSpPr>
          <p:nvPr>
            <p:ph type="title"/>
          </p:nvPr>
        </p:nvSpPr>
        <p:spPr/>
        <p:txBody>
          <a:bodyPr/>
          <a:lstStyle/>
          <a:p>
            <a:pPr algn="ctr"/>
            <a:r>
              <a:rPr lang="el-GR" dirty="0"/>
              <a:t>Η </a:t>
            </a:r>
            <a:r>
              <a:rPr lang="el-GR" i="1" dirty="0">
                <a:solidFill>
                  <a:srgbClr val="00B0F0"/>
                </a:solidFill>
              </a:rPr>
              <a:t>παρρησία</a:t>
            </a:r>
            <a:r>
              <a:rPr lang="el-GR" dirty="0"/>
              <a:t> στο θέατρο</a:t>
            </a:r>
          </a:p>
        </p:txBody>
      </p:sp>
      <p:sp>
        <p:nvSpPr>
          <p:cNvPr id="3" name="Content Placeholder 2">
            <a:extLst>
              <a:ext uri="{FF2B5EF4-FFF2-40B4-BE49-F238E27FC236}">
                <a16:creationId xmlns:a16="http://schemas.microsoft.com/office/drawing/2014/main" id="{66075F12-9544-4038-999A-28F04070FD6E}"/>
              </a:ext>
            </a:extLst>
          </p:cNvPr>
          <p:cNvSpPr>
            <a:spLocks noGrp="1"/>
          </p:cNvSpPr>
          <p:nvPr>
            <p:ph idx="1"/>
          </p:nvPr>
        </p:nvSpPr>
        <p:spPr>
          <a:xfrm>
            <a:off x="676275" y="1825624"/>
            <a:ext cx="10515601" cy="4822825"/>
          </a:xfrm>
        </p:spPr>
        <p:txBody>
          <a:bodyPr/>
          <a:lstStyle/>
          <a:p>
            <a:r>
              <a:rPr lang="el-GR" dirty="0"/>
              <a:t>Η ελευθερία της έκφρασης </a:t>
            </a:r>
            <a:r>
              <a:rPr lang="el-GR" dirty="0">
                <a:solidFill>
                  <a:srgbClr val="00B0F0"/>
                </a:solidFill>
              </a:rPr>
              <a:t>(</a:t>
            </a:r>
            <a:r>
              <a:rPr lang="el-GR" i="1" dirty="0">
                <a:solidFill>
                  <a:srgbClr val="00B0F0"/>
                </a:solidFill>
              </a:rPr>
              <a:t>παρρησία</a:t>
            </a:r>
            <a:r>
              <a:rPr lang="el-GR" dirty="0">
                <a:solidFill>
                  <a:srgbClr val="00B0F0"/>
                </a:solidFill>
              </a:rPr>
              <a:t>) </a:t>
            </a:r>
            <a:r>
              <a:rPr lang="el-GR" dirty="0"/>
              <a:t>αποτελεί θεμελιώδη αρχή της αθηναϊκής δημοκρατίας.</a:t>
            </a:r>
          </a:p>
          <a:p>
            <a:r>
              <a:rPr lang="el-GR" dirty="0"/>
              <a:t>Η ελευθερία της έκφρασης δεν περιορίζεται στην εκκλησία του Δήμου και τα λοιπά πολιτειακά όργανα, αλλά είναι εμφανής και στο έργο των τραγικών και των κωμικών ποιητών. </a:t>
            </a:r>
          </a:p>
          <a:p>
            <a:r>
              <a:rPr lang="el-GR" dirty="0"/>
              <a:t>Παρρησία τόσο σε σχέση με υπαρκτά πρόσωπα, πχ. διακωμώδηση </a:t>
            </a:r>
            <a:r>
              <a:rPr lang="el-GR" dirty="0" err="1"/>
              <a:t>Κλέωνος</a:t>
            </a:r>
            <a:r>
              <a:rPr lang="el-GR" dirty="0"/>
              <a:t>, Σωκράτη </a:t>
            </a:r>
            <a:r>
              <a:rPr lang="el-GR" dirty="0" err="1"/>
              <a:t>κά</a:t>
            </a:r>
            <a:r>
              <a:rPr lang="el-GR" dirty="0"/>
              <a:t>., όσο και κυρίως σε σχέση με τους θεούς.</a:t>
            </a:r>
          </a:p>
          <a:p>
            <a:r>
              <a:rPr lang="el-GR" dirty="0"/>
              <a:t>Σε πολυάριθμα έργα βρίσκουμε ακόμη και καρικατούρες των θεών, αλλά και ευθεία αμφισβήτησή τους, καθώς και δριμεία κριτική εναντίον τους.</a:t>
            </a:r>
            <a:endParaRPr lang="en-US" dirty="0"/>
          </a:p>
        </p:txBody>
      </p:sp>
    </p:spTree>
    <p:extLst>
      <p:ext uri="{BB962C8B-B14F-4D97-AF65-F5344CB8AC3E}">
        <p14:creationId xmlns:p14="http://schemas.microsoft.com/office/powerpoint/2010/main" val="2303697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61924"/>
            <a:ext cx="8229600" cy="1285875"/>
          </a:xfrm>
        </p:spPr>
        <p:txBody>
          <a:bodyPr>
            <a:normAutofit fontScale="90000"/>
          </a:bodyPr>
          <a:lstStyle/>
          <a:p>
            <a:pPr algn="ctr"/>
            <a:br>
              <a:rPr lang="el-GR" dirty="0">
                <a:solidFill>
                  <a:srgbClr val="00B0F0"/>
                </a:solidFill>
              </a:rPr>
            </a:br>
            <a:r>
              <a:rPr lang="el-GR" dirty="0">
                <a:solidFill>
                  <a:srgbClr val="00B0F0"/>
                </a:solidFill>
              </a:rPr>
              <a:t>3. Τραγωδία, Δίκαιο και Πολιτική</a:t>
            </a:r>
            <a:br>
              <a:rPr lang="el-GR" dirty="0">
                <a:solidFill>
                  <a:srgbClr val="0070C0"/>
                </a:solidFill>
              </a:rPr>
            </a:br>
            <a:endParaRPr lang="el-GR" dirty="0">
              <a:solidFill>
                <a:srgbClr val="0070C0"/>
              </a:solidFill>
            </a:endParaRP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59696" y="1602000"/>
            <a:ext cx="5256000" cy="52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0827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295399"/>
          </a:xfrm>
        </p:spPr>
        <p:txBody>
          <a:bodyPr/>
          <a:lstStyle/>
          <a:p>
            <a:pPr algn="ctr"/>
            <a:r>
              <a:rPr lang="el-GR" dirty="0">
                <a:solidFill>
                  <a:srgbClr val="FF0000"/>
                </a:solidFill>
              </a:rPr>
              <a:t>Δημοκρατικές διαδικασίες: Αισχύλου </a:t>
            </a:r>
            <a:r>
              <a:rPr lang="el-GR" i="1" dirty="0">
                <a:solidFill>
                  <a:srgbClr val="FF0000"/>
                </a:solidFill>
              </a:rPr>
              <a:t>Ικέτιδες</a:t>
            </a:r>
            <a:endParaRPr lang="el-GR" dirty="0">
              <a:solidFill>
                <a:srgbClr val="FF0000"/>
              </a:solidFill>
            </a:endParaRPr>
          </a:p>
        </p:txBody>
      </p:sp>
      <p:sp>
        <p:nvSpPr>
          <p:cNvPr id="3" name="Content Placeholder 2"/>
          <p:cNvSpPr>
            <a:spLocks noGrp="1"/>
          </p:cNvSpPr>
          <p:nvPr>
            <p:ph idx="1"/>
          </p:nvPr>
        </p:nvSpPr>
        <p:spPr>
          <a:xfrm>
            <a:off x="628650" y="1412776"/>
            <a:ext cx="11096625" cy="5328592"/>
          </a:xfrm>
        </p:spPr>
        <p:txBody>
          <a:bodyPr>
            <a:normAutofit lnSpcReduction="10000"/>
          </a:bodyPr>
          <a:lstStyle/>
          <a:p>
            <a:r>
              <a:rPr lang="el-GR" dirty="0"/>
              <a:t>Σε μια από τις πρώτες τραγωδίες του Αισχύλου του έτους 465, τις </a:t>
            </a:r>
            <a:r>
              <a:rPr lang="el-GR" i="1" dirty="0"/>
              <a:t>Ικέτιδες</a:t>
            </a:r>
            <a:r>
              <a:rPr lang="el-GR" dirty="0"/>
              <a:t>, γίνεται αναφορά στο ‘κυρίαρχο χέρι του λαού’ (</a:t>
            </a:r>
            <a:r>
              <a:rPr lang="el-GR" i="1" dirty="0"/>
              <a:t>δήμου κρατοῦσα χείρ</a:t>
            </a:r>
            <a:r>
              <a:rPr lang="el-GR" dirty="0"/>
              <a:t>). </a:t>
            </a:r>
          </a:p>
          <a:p>
            <a:pPr marL="0" indent="0">
              <a:buNone/>
            </a:pPr>
            <a:r>
              <a:rPr lang="en-US" dirty="0"/>
              <a:t>A</a:t>
            </a:r>
            <a:r>
              <a:rPr lang="el-GR" dirty="0"/>
              <a:t>ισχύλος, </a:t>
            </a:r>
            <a:r>
              <a:rPr lang="el-GR" i="1" dirty="0"/>
              <a:t>Ικέτιδες</a:t>
            </a:r>
            <a:r>
              <a:rPr lang="el-GR" dirty="0"/>
              <a:t>, 604:</a:t>
            </a:r>
          </a:p>
          <a:p>
            <a:pPr marL="0" indent="0">
              <a:buNone/>
            </a:pPr>
            <a:r>
              <a:rPr lang="el-GR" dirty="0"/>
              <a:t>   Χορός :</a:t>
            </a:r>
          </a:p>
          <a:p>
            <a:pPr marL="0" indent="0">
              <a:spcBef>
                <a:spcPts val="0"/>
              </a:spcBef>
              <a:buNone/>
            </a:pPr>
            <a:r>
              <a:rPr lang="el-GR" dirty="0"/>
              <a:t>     </a:t>
            </a:r>
            <a:r>
              <a:rPr lang="el-GR" i="1" dirty="0"/>
              <a:t>ὦ χαῖρε πρέσβυ, φίλτατ᾽ ἀγγέλλων ἐμοί </a:t>
            </a:r>
          </a:p>
          <a:p>
            <a:pPr marL="0" indent="0">
              <a:spcBef>
                <a:spcPts val="0"/>
              </a:spcBef>
              <a:buNone/>
            </a:pPr>
            <a:r>
              <a:rPr lang="el-GR" i="1" dirty="0"/>
              <a:t>     ἔνισπε δ᾽ ἡμῖν ποῖ κεκύρωται τέλος, </a:t>
            </a:r>
          </a:p>
          <a:p>
            <a:pPr marL="0" indent="0">
              <a:spcBef>
                <a:spcPts val="0"/>
              </a:spcBef>
              <a:buNone/>
            </a:pPr>
            <a:r>
              <a:rPr lang="el-GR" i="1" dirty="0">
                <a:solidFill>
                  <a:srgbClr val="FF0000"/>
                </a:solidFill>
              </a:rPr>
              <a:t>     δήμου κρατοῦσα χεὶρ ὅπῃ πληθύνεται</a:t>
            </a:r>
            <a:r>
              <a:rPr lang="el-GR" dirty="0">
                <a:solidFill>
                  <a:srgbClr val="FF0000"/>
                </a:solidFill>
              </a:rPr>
              <a:t>. </a:t>
            </a:r>
          </a:p>
          <a:p>
            <a:pPr marL="0" indent="0">
              <a:spcBef>
                <a:spcPts val="600"/>
              </a:spcBef>
              <a:buNone/>
            </a:pPr>
            <a:r>
              <a:rPr lang="el-GR" dirty="0"/>
              <a:t>  (Χαίρε πρέσβη, άγγελε καλών ειδήσεων, πες μου λοιπόν πού κατέληξε τελικά η</a:t>
            </a:r>
          </a:p>
          <a:p>
            <a:pPr marL="0" indent="0">
              <a:spcBef>
                <a:spcPts val="0"/>
              </a:spcBef>
              <a:buNone/>
            </a:pPr>
            <a:r>
              <a:rPr lang="el-GR" dirty="0"/>
              <a:t>  απόφαση του κυρίαρχου λαού). </a:t>
            </a:r>
          </a:p>
          <a:p>
            <a:r>
              <a:rPr lang="el-GR" dirty="0"/>
              <a:t>Πρόκειται για ποιητική μεταφορά της ψηφοφορίας στην Εκκλησίας του δήμου με ανάταση χειρός. </a:t>
            </a:r>
          </a:p>
          <a:p>
            <a:endParaRPr lang="el-GR" dirty="0"/>
          </a:p>
        </p:txBody>
      </p:sp>
    </p:spTree>
    <p:extLst>
      <p:ext uri="{BB962C8B-B14F-4D97-AF65-F5344CB8AC3E}">
        <p14:creationId xmlns:p14="http://schemas.microsoft.com/office/powerpoint/2010/main" val="988930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E1286-980A-4AB1-9D53-0D4A600D2FA5}"/>
              </a:ext>
            </a:extLst>
          </p:cNvPr>
          <p:cNvSpPr>
            <a:spLocks noGrp="1"/>
          </p:cNvSpPr>
          <p:nvPr>
            <p:ph type="title"/>
          </p:nvPr>
        </p:nvSpPr>
        <p:spPr>
          <a:xfrm>
            <a:off x="838200" y="0"/>
            <a:ext cx="10515600" cy="990600"/>
          </a:xfrm>
        </p:spPr>
        <p:txBody>
          <a:bodyPr/>
          <a:lstStyle/>
          <a:p>
            <a:pPr algn="ctr"/>
            <a:r>
              <a:rPr lang="el-GR" dirty="0">
                <a:solidFill>
                  <a:srgbClr val="00B0F0"/>
                </a:solidFill>
              </a:rPr>
              <a:t>Αθήνα, η κοιτίδα του θεάτρου</a:t>
            </a:r>
          </a:p>
        </p:txBody>
      </p:sp>
      <p:sp>
        <p:nvSpPr>
          <p:cNvPr id="3" name="Content Placeholder 2">
            <a:extLst>
              <a:ext uri="{FF2B5EF4-FFF2-40B4-BE49-F238E27FC236}">
                <a16:creationId xmlns:a16="http://schemas.microsoft.com/office/drawing/2014/main" id="{F0E69889-DC29-4406-9F33-BD6A874743D0}"/>
              </a:ext>
            </a:extLst>
          </p:cNvPr>
          <p:cNvSpPr>
            <a:spLocks noGrp="1"/>
          </p:cNvSpPr>
          <p:nvPr>
            <p:ph idx="1"/>
          </p:nvPr>
        </p:nvSpPr>
        <p:spPr>
          <a:xfrm>
            <a:off x="0" y="990600"/>
            <a:ext cx="12192000" cy="5186363"/>
          </a:xfrm>
        </p:spPr>
        <p:txBody>
          <a:bodyPr/>
          <a:lstStyle/>
          <a:p>
            <a:r>
              <a:rPr lang="el-GR" dirty="0"/>
              <a:t>Το θέατρο γεννήθηκε στην Αθήνα, στα τέλη της αρχαϊκής περιόδου (6ος αι. π.Χ.) και διαμορφώθηκε πλήρως κατά την κλασική περίοδο (5ος-4ος αι. π.Χ.). </a:t>
            </a:r>
          </a:p>
          <a:p>
            <a:r>
              <a:rPr lang="el-GR" dirty="0"/>
              <a:t>Κατάγεται από τις θρησκευτικές τελετές προς τιμήν του θεού Διονύσου, οι οποίες μετεξελίσσονται σταδιακά σε θεατρικό δρώμενο. </a:t>
            </a:r>
          </a:p>
          <a:p>
            <a:r>
              <a:rPr lang="el-GR" dirty="0"/>
              <a:t>Το θέατρο κατά την περίοδο της ανάπτυξής του δεν ήταν μόνον έργο τέχνης και ψυχαγωγία, αλλά αποτελούσε </a:t>
            </a:r>
            <a:r>
              <a:rPr lang="el-GR" dirty="0">
                <a:solidFill>
                  <a:srgbClr val="00B0F0"/>
                </a:solidFill>
              </a:rPr>
              <a:t>κοινωνικό</a:t>
            </a:r>
            <a:r>
              <a:rPr lang="el-GR" dirty="0"/>
              <a:t> και </a:t>
            </a:r>
            <a:r>
              <a:rPr lang="el-GR" dirty="0">
                <a:solidFill>
                  <a:srgbClr val="00B0F0"/>
                </a:solidFill>
              </a:rPr>
              <a:t>πολιτικό θεσμό. </a:t>
            </a:r>
          </a:p>
          <a:p>
            <a:endParaRPr lang="el-GR" dirty="0"/>
          </a:p>
        </p:txBody>
      </p:sp>
      <p:pic>
        <p:nvPicPr>
          <p:cNvPr id="4" name="Picture 3">
            <a:extLst>
              <a:ext uri="{FF2B5EF4-FFF2-40B4-BE49-F238E27FC236}">
                <a16:creationId xmlns:a16="http://schemas.microsoft.com/office/drawing/2014/main" id="{B375E982-63BE-4FDF-AA7B-A62CB14A3C74}"/>
              </a:ext>
            </a:extLst>
          </p:cNvPr>
          <p:cNvPicPr>
            <a:picLocks noChangeAspect="1"/>
          </p:cNvPicPr>
          <p:nvPr/>
        </p:nvPicPr>
        <p:blipFill>
          <a:blip r:embed="rId2"/>
          <a:stretch>
            <a:fillRect/>
          </a:stretch>
        </p:blipFill>
        <p:spPr>
          <a:xfrm>
            <a:off x="3168210" y="3657600"/>
            <a:ext cx="5135352" cy="3200400"/>
          </a:xfrm>
          <a:prstGeom prst="rect">
            <a:avLst/>
          </a:prstGeom>
        </p:spPr>
      </p:pic>
    </p:spTree>
    <p:extLst>
      <p:ext uri="{BB962C8B-B14F-4D97-AF65-F5344CB8AC3E}">
        <p14:creationId xmlns:p14="http://schemas.microsoft.com/office/powerpoint/2010/main" val="30281916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D1BA9-72F4-409D-825F-7568E5759B95}"/>
              </a:ext>
            </a:extLst>
          </p:cNvPr>
          <p:cNvSpPr>
            <a:spLocks noGrp="1"/>
          </p:cNvSpPr>
          <p:nvPr>
            <p:ph type="title"/>
          </p:nvPr>
        </p:nvSpPr>
        <p:spPr>
          <a:xfrm>
            <a:off x="838200" y="0"/>
            <a:ext cx="10515600" cy="1314449"/>
          </a:xfrm>
        </p:spPr>
        <p:txBody>
          <a:bodyPr/>
          <a:lstStyle/>
          <a:p>
            <a:pPr algn="ctr"/>
            <a:r>
              <a:rPr lang="el-GR" dirty="0">
                <a:solidFill>
                  <a:srgbClr val="FF0000"/>
                </a:solidFill>
              </a:rPr>
              <a:t>Άσυλο: Αισχύλου </a:t>
            </a:r>
            <a:r>
              <a:rPr lang="el-GR" i="1" dirty="0">
                <a:solidFill>
                  <a:srgbClr val="FF0000"/>
                </a:solidFill>
              </a:rPr>
              <a:t>Ικέτιδες</a:t>
            </a:r>
            <a:endParaRPr lang="el-GR" dirty="0">
              <a:solidFill>
                <a:srgbClr val="FF0000"/>
              </a:solidFill>
            </a:endParaRPr>
          </a:p>
        </p:txBody>
      </p:sp>
      <p:sp>
        <p:nvSpPr>
          <p:cNvPr id="3" name="Content Placeholder 2">
            <a:extLst>
              <a:ext uri="{FF2B5EF4-FFF2-40B4-BE49-F238E27FC236}">
                <a16:creationId xmlns:a16="http://schemas.microsoft.com/office/drawing/2014/main" id="{73FD8197-5739-41FB-BE0D-2E3B6BD4A599}"/>
              </a:ext>
            </a:extLst>
          </p:cNvPr>
          <p:cNvSpPr>
            <a:spLocks noGrp="1"/>
          </p:cNvSpPr>
          <p:nvPr>
            <p:ph idx="1"/>
          </p:nvPr>
        </p:nvSpPr>
        <p:spPr>
          <a:xfrm>
            <a:off x="476250" y="1695449"/>
            <a:ext cx="11296650" cy="5071109"/>
          </a:xfrm>
        </p:spPr>
        <p:txBody>
          <a:bodyPr>
            <a:normAutofit lnSpcReduction="10000"/>
          </a:bodyPr>
          <a:lstStyle/>
          <a:p>
            <a:r>
              <a:rPr lang="el-GR" dirty="0"/>
              <a:t>Στις Ικέτιδες ο Αισχύλος αντιλαμβάνεται τον περσικό δεσποτισμό ως </a:t>
            </a:r>
            <a:r>
              <a:rPr lang="el-GR" dirty="0">
                <a:solidFill>
                  <a:srgbClr val="FF0000"/>
                </a:solidFill>
              </a:rPr>
              <a:t>δουλεία.</a:t>
            </a:r>
          </a:p>
          <a:p>
            <a:r>
              <a:rPr lang="el-GR" dirty="0"/>
              <a:t>Την αντιδιαστέλλει προς την </a:t>
            </a:r>
            <a:r>
              <a:rPr lang="el-GR" dirty="0">
                <a:solidFill>
                  <a:srgbClr val="FF0000"/>
                </a:solidFill>
              </a:rPr>
              <a:t>πολιτική ελευθερία</a:t>
            </a:r>
            <a:r>
              <a:rPr lang="el-GR" dirty="0"/>
              <a:t> του ελληνικού χώρου, όπως την εγγυάται ο αθηναϊκός δήμος.</a:t>
            </a:r>
          </a:p>
          <a:p>
            <a:r>
              <a:rPr lang="el-GR" dirty="0"/>
              <a:t>Οι Δαναΐδες προστρέχουν στον άρχοντα του Άργους Πελασγό ως ικέτιδες, ζητώντας </a:t>
            </a:r>
            <a:r>
              <a:rPr lang="el-GR" dirty="0">
                <a:solidFill>
                  <a:srgbClr val="FF0000"/>
                </a:solidFill>
              </a:rPr>
              <a:t>άσυλο,</a:t>
            </a:r>
            <a:r>
              <a:rPr lang="el-GR" dirty="0"/>
              <a:t> για να μην εξαναγκαστούν σε έναν </a:t>
            </a:r>
            <a:r>
              <a:rPr lang="el-GR" dirty="0" err="1">
                <a:solidFill>
                  <a:srgbClr val="FF0000"/>
                </a:solidFill>
              </a:rPr>
              <a:t>άθεσμο</a:t>
            </a:r>
            <a:r>
              <a:rPr lang="el-GR" dirty="0">
                <a:solidFill>
                  <a:srgbClr val="FF0000"/>
                </a:solidFill>
              </a:rPr>
              <a:t> γάμο.</a:t>
            </a:r>
          </a:p>
          <a:p>
            <a:r>
              <a:rPr lang="el-GR" dirty="0"/>
              <a:t>Ο Πελασγός, παρά την ισχυρή εξουσία του, δηλώνει ότι υπόκειται στον δήμο, και του διαβιβάζει το αίτημα ασυλίας.</a:t>
            </a:r>
          </a:p>
          <a:p>
            <a:r>
              <a:rPr lang="el-GR" dirty="0"/>
              <a:t>Ο δήμος εξετάζει κατά πόσο το αίτημα των Δαναΐδων </a:t>
            </a:r>
            <a:r>
              <a:rPr lang="el-GR" dirty="0">
                <a:solidFill>
                  <a:srgbClr val="FF0000"/>
                </a:solidFill>
              </a:rPr>
              <a:t>είναι νόμιμο σύμφωνα με τους νόμους της πατρίδας τους.</a:t>
            </a:r>
          </a:p>
          <a:p>
            <a:r>
              <a:rPr lang="el-GR" dirty="0"/>
              <a:t>Με ψήφισμα της συνέλευσης των πολιτών χορηγείται στις Δαναΐδες άσυλο και απολαμβάνουν πλέον της προστασίας των Αργείων.</a:t>
            </a:r>
          </a:p>
        </p:txBody>
      </p:sp>
    </p:spTree>
    <p:extLst>
      <p:ext uri="{BB962C8B-B14F-4D97-AF65-F5344CB8AC3E}">
        <p14:creationId xmlns:p14="http://schemas.microsoft.com/office/powerpoint/2010/main" val="136351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45559-2588-48AC-ABA3-E9AF53729E0F}"/>
              </a:ext>
            </a:extLst>
          </p:cNvPr>
          <p:cNvSpPr>
            <a:spLocks noGrp="1"/>
          </p:cNvSpPr>
          <p:nvPr>
            <p:ph type="title"/>
          </p:nvPr>
        </p:nvSpPr>
        <p:spPr/>
        <p:txBody>
          <a:bodyPr/>
          <a:lstStyle/>
          <a:p>
            <a:pPr algn="ctr"/>
            <a:r>
              <a:rPr lang="el-GR" dirty="0">
                <a:solidFill>
                  <a:srgbClr val="FF0000"/>
                </a:solidFill>
              </a:rPr>
              <a:t>Αισχύλου </a:t>
            </a:r>
            <a:r>
              <a:rPr lang="el-GR" i="1" dirty="0">
                <a:solidFill>
                  <a:srgbClr val="FF0000"/>
                </a:solidFill>
              </a:rPr>
              <a:t>Χοηφόροι</a:t>
            </a:r>
            <a:endParaRPr lang="el-GR" dirty="0"/>
          </a:p>
        </p:txBody>
      </p:sp>
      <p:sp>
        <p:nvSpPr>
          <p:cNvPr id="3" name="Content Placeholder 2">
            <a:extLst>
              <a:ext uri="{FF2B5EF4-FFF2-40B4-BE49-F238E27FC236}">
                <a16:creationId xmlns:a16="http://schemas.microsoft.com/office/drawing/2014/main" id="{8E55588F-F68D-41F2-A578-4ABA2F13B793}"/>
              </a:ext>
            </a:extLst>
          </p:cNvPr>
          <p:cNvSpPr>
            <a:spLocks noGrp="1"/>
          </p:cNvSpPr>
          <p:nvPr>
            <p:ph idx="1"/>
          </p:nvPr>
        </p:nvSpPr>
        <p:spPr>
          <a:xfrm>
            <a:off x="838199" y="1825625"/>
            <a:ext cx="10696575" cy="4351338"/>
          </a:xfrm>
        </p:spPr>
        <p:txBody>
          <a:bodyPr/>
          <a:lstStyle/>
          <a:p>
            <a:r>
              <a:rPr lang="el-GR" dirty="0"/>
              <a:t>Στις </a:t>
            </a:r>
            <a:r>
              <a:rPr lang="el-GR" i="1" dirty="0"/>
              <a:t>Χοηφόρους</a:t>
            </a:r>
            <a:r>
              <a:rPr lang="el-GR" dirty="0"/>
              <a:t> του Αισχύλου ο Ορέστης λέει στο χορό ότι σκότωσε τον Αίγισθο εφαρμόζοντας </a:t>
            </a:r>
            <a:r>
              <a:rPr lang="el-GR" dirty="0">
                <a:solidFill>
                  <a:srgbClr val="FF0000"/>
                </a:solidFill>
              </a:rPr>
              <a:t>τον αθηναϊκό νόμο </a:t>
            </a:r>
            <a:r>
              <a:rPr lang="el-GR" dirty="0"/>
              <a:t>που έδινε το δικαίωμα στον γιο να φονεύσει ατιμώρητα εκείνον που διέπραττε μοιχεία με τη μητέρα του.</a:t>
            </a:r>
          </a:p>
          <a:p>
            <a:r>
              <a:rPr lang="el-GR" dirty="0"/>
              <a:t>Ο αθηναϊκός νόμος </a:t>
            </a:r>
            <a:r>
              <a:rPr lang="el-GR" dirty="0" err="1"/>
              <a:t>νόμος</a:t>
            </a:r>
            <a:r>
              <a:rPr lang="el-GR" dirty="0"/>
              <a:t> προϋποθέτει την επ’ αυτοφώρω σύλληψη του μοιχού, προκειμένου να μην υπάρχει αμφιβολία για το δράστη.</a:t>
            </a:r>
          </a:p>
          <a:p>
            <a:pPr lvl="0"/>
            <a:r>
              <a:rPr lang="el-GR" dirty="0"/>
              <a:t>Η προϋπόθεση αυτή δεν αναφέρεται ρητώς στο έργο, ωστόσο όλοι στο κοινό γνωρίζουν ότι ο Αίγισθος ήταν εραστής της Κλυταιμνήστρας. </a:t>
            </a:r>
          </a:p>
          <a:p>
            <a:endParaRPr lang="el-GR" dirty="0"/>
          </a:p>
        </p:txBody>
      </p:sp>
    </p:spTree>
    <p:extLst>
      <p:ext uri="{BB962C8B-B14F-4D97-AF65-F5344CB8AC3E}">
        <p14:creationId xmlns:p14="http://schemas.microsoft.com/office/powerpoint/2010/main" val="2866144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268760"/>
          </a:xfrm>
        </p:spPr>
        <p:txBody>
          <a:bodyPr/>
          <a:lstStyle/>
          <a:p>
            <a:pPr algn="ctr"/>
            <a:r>
              <a:rPr lang="el-GR" dirty="0">
                <a:solidFill>
                  <a:srgbClr val="00B0F0"/>
                </a:solidFill>
              </a:rPr>
              <a:t>Αισχύλου </a:t>
            </a:r>
            <a:r>
              <a:rPr lang="el-GR" i="1" dirty="0">
                <a:solidFill>
                  <a:srgbClr val="00B0F0"/>
                </a:solidFill>
              </a:rPr>
              <a:t>Ευμενίδες</a:t>
            </a:r>
            <a:endParaRPr lang="el-GR" dirty="0">
              <a:solidFill>
                <a:srgbClr val="00B0F0"/>
              </a:solidFill>
            </a:endParaRPr>
          </a:p>
        </p:txBody>
      </p:sp>
      <p:sp>
        <p:nvSpPr>
          <p:cNvPr id="3" name="Content Placeholder 2"/>
          <p:cNvSpPr>
            <a:spLocks noGrp="1"/>
          </p:cNvSpPr>
          <p:nvPr>
            <p:ph idx="1"/>
          </p:nvPr>
        </p:nvSpPr>
        <p:spPr>
          <a:xfrm>
            <a:off x="-1" y="1268761"/>
            <a:ext cx="12296775" cy="5589239"/>
          </a:xfrm>
        </p:spPr>
        <p:txBody>
          <a:bodyPr>
            <a:normAutofit/>
          </a:bodyPr>
          <a:lstStyle/>
          <a:p>
            <a:r>
              <a:rPr lang="el-GR" dirty="0"/>
              <a:t>Οι </a:t>
            </a:r>
            <a:r>
              <a:rPr lang="el-GR" i="1" dirty="0"/>
              <a:t>Ευμενίδες</a:t>
            </a:r>
            <a:r>
              <a:rPr lang="el-GR" dirty="0"/>
              <a:t> είναι έργο βαθύτατα </a:t>
            </a:r>
            <a:r>
              <a:rPr lang="el-GR" dirty="0">
                <a:solidFill>
                  <a:srgbClr val="00B0F0"/>
                </a:solidFill>
              </a:rPr>
              <a:t>πολιτικό.</a:t>
            </a:r>
            <a:r>
              <a:rPr lang="el-GR" dirty="0"/>
              <a:t> Αποδίδει αρχετυπικά την προτίμηση της ανθρώπινης κοινωνίας για τη θεσμική οργάνωση απονομής της δικαιοσύνης έναντι της αυτοδικίας, του πρωτόγονου νόμου της ανταπόδοσης.</a:t>
            </a:r>
          </a:p>
          <a:p>
            <a:r>
              <a:rPr lang="el-GR" dirty="0"/>
              <a:t>Στις </a:t>
            </a:r>
            <a:r>
              <a:rPr lang="el-GR" i="1" dirty="0"/>
              <a:t>Ευμενίδες</a:t>
            </a:r>
            <a:r>
              <a:rPr lang="el-GR" dirty="0"/>
              <a:t>, όταν ο Ορέστης προσπέφτει ικέτης στο άγαλμα της Παλλάδος Αθηνάς κυνηγημένος από τις Ερινύες, τις χθόνιες θεότητες που καταδιώκουν τους εγκληματίες, η θεά εμφανίζεται και, προκειμένου να δικάσει τη διαφορά, εγκαινιάζει μια δικαιοδοτική διαδικασία σε ένα δικαστήριο ενόρκων, στο οποίο προεδρεύει η ίδια. </a:t>
            </a:r>
          </a:p>
          <a:p>
            <a:r>
              <a:rPr lang="el-GR" dirty="0"/>
              <a:t>Ιδρύει έτσι το ανώτατο φονικό δικαστήριο των Αθηνών, τον </a:t>
            </a:r>
            <a:r>
              <a:rPr lang="el-GR" dirty="0">
                <a:solidFill>
                  <a:srgbClr val="00B0F0"/>
                </a:solidFill>
              </a:rPr>
              <a:t>Άρειο Πάγο. </a:t>
            </a:r>
            <a:r>
              <a:rPr lang="el-GR" dirty="0" err="1"/>
              <a:t>Στ</a:t>
            </a:r>
            <a:r>
              <a:rPr lang="el-GR" dirty="0"/>
              <a:t>. 483-4: </a:t>
            </a:r>
            <a:r>
              <a:rPr lang="el-GR" i="1" dirty="0"/>
              <a:t>φόνων </a:t>
            </a:r>
            <a:r>
              <a:rPr lang="el-GR" i="1" dirty="0" err="1"/>
              <a:t>δικαστὰς</a:t>
            </a:r>
            <a:r>
              <a:rPr lang="el-GR" i="1" dirty="0"/>
              <a:t> </a:t>
            </a:r>
            <a:r>
              <a:rPr lang="el-GR" i="1" dirty="0" err="1"/>
              <a:t>ὁρκίους</a:t>
            </a:r>
            <a:r>
              <a:rPr lang="el-GR" i="1" dirty="0"/>
              <a:t> </a:t>
            </a:r>
            <a:r>
              <a:rPr lang="el-GR" i="1" dirty="0" err="1"/>
              <a:t>αἱρουμένη</a:t>
            </a:r>
            <a:r>
              <a:rPr lang="el-GR" i="1" dirty="0"/>
              <a:t>, </a:t>
            </a:r>
            <a:r>
              <a:rPr lang="el-GR" i="1" dirty="0" err="1"/>
              <a:t>θεσμὸν</a:t>
            </a:r>
            <a:r>
              <a:rPr lang="el-GR" i="1" dirty="0"/>
              <a:t> </a:t>
            </a:r>
            <a:r>
              <a:rPr lang="el-GR" i="1" dirty="0" err="1"/>
              <a:t>τὸν</a:t>
            </a:r>
            <a:r>
              <a:rPr lang="el-GR" i="1" dirty="0"/>
              <a:t> </a:t>
            </a:r>
            <a:r>
              <a:rPr lang="el-GR" i="1" dirty="0" err="1"/>
              <a:t>εἰς</a:t>
            </a:r>
            <a:r>
              <a:rPr lang="el-GR" i="1" dirty="0"/>
              <a:t> </a:t>
            </a:r>
            <a:r>
              <a:rPr lang="el-GR" i="1" dirty="0" err="1"/>
              <a:t>ἅπαντ</a:t>
            </a:r>
            <a:r>
              <a:rPr lang="el-GR" i="1" dirty="0"/>
              <a:t>᾽ </a:t>
            </a:r>
            <a:r>
              <a:rPr lang="el-GR" i="1" dirty="0" err="1"/>
              <a:t>ἐγὼ</a:t>
            </a:r>
            <a:r>
              <a:rPr lang="el-GR" i="1" dirty="0"/>
              <a:t> </a:t>
            </a:r>
            <a:r>
              <a:rPr lang="el-GR" i="1" dirty="0" err="1"/>
              <a:t>θήσω</a:t>
            </a:r>
            <a:r>
              <a:rPr lang="el-GR" i="1" dirty="0"/>
              <a:t> </a:t>
            </a:r>
            <a:r>
              <a:rPr lang="el-GR" i="1" dirty="0" err="1"/>
              <a:t>χρόνον</a:t>
            </a:r>
            <a:r>
              <a:rPr lang="el-GR" i="1" dirty="0"/>
              <a:t>. </a:t>
            </a:r>
            <a:endParaRPr lang="el-GR" dirty="0"/>
          </a:p>
          <a:p>
            <a:r>
              <a:rPr lang="el-GR" dirty="0"/>
              <a:t>Οι ένορκοι δικαστές ισοψηφούν και τότε η Αθηνά δίνει την ψήφο της υπέρ του κατηγορουμένου και αθωώνει τον Ορέστη. </a:t>
            </a:r>
          </a:p>
          <a:p>
            <a:endParaRPr lang="el-GR" dirty="0"/>
          </a:p>
          <a:p>
            <a:endParaRPr lang="el-GR" dirty="0"/>
          </a:p>
        </p:txBody>
      </p:sp>
    </p:spTree>
    <p:extLst>
      <p:ext uri="{BB962C8B-B14F-4D97-AF65-F5344CB8AC3E}">
        <p14:creationId xmlns:p14="http://schemas.microsoft.com/office/powerpoint/2010/main" val="2970490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219200"/>
          </a:xfrm>
        </p:spPr>
        <p:txBody>
          <a:bodyPr/>
          <a:lstStyle/>
          <a:p>
            <a:pPr algn="ctr"/>
            <a:r>
              <a:rPr lang="el-GR" dirty="0">
                <a:solidFill>
                  <a:srgbClr val="00B0F0"/>
                </a:solidFill>
              </a:rPr>
              <a:t>Σοφοκλέους </a:t>
            </a:r>
            <a:r>
              <a:rPr lang="el-GR" i="1" dirty="0">
                <a:solidFill>
                  <a:srgbClr val="00B0F0"/>
                </a:solidFill>
              </a:rPr>
              <a:t>Αντιγόνη</a:t>
            </a:r>
            <a:endParaRPr lang="el-GR" dirty="0">
              <a:solidFill>
                <a:srgbClr val="00B0F0"/>
              </a:solidFill>
            </a:endParaRPr>
          </a:p>
        </p:txBody>
      </p:sp>
      <p:sp>
        <p:nvSpPr>
          <p:cNvPr id="3" name="Content Placeholder 2"/>
          <p:cNvSpPr>
            <a:spLocks noGrp="1"/>
          </p:cNvSpPr>
          <p:nvPr>
            <p:ph idx="1"/>
          </p:nvPr>
        </p:nvSpPr>
        <p:spPr>
          <a:xfrm>
            <a:off x="657225" y="1381761"/>
            <a:ext cx="10515601" cy="5476240"/>
          </a:xfrm>
        </p:spPr>
        <p:txBody>
          <a:bodyPr>
            <a:normAutofit lnSpcReduction="10000"/>
          </a:bodyPr>
          <a:lstStyle/>
          <a:p>
            <a:r>
              <a:rPr lang="el-GR" sz="3200" dirty="0"/>
              <a:t>Στην Αντιγόνη τίθεται το κεφαλαιώδες ζήτημα του νόμου, αναφερόμενο: </a:t>
            </a:r>
          </a:p>
          <a:p>
            <a:r>
              <a:rPr lang="el-GR" sz="3200" dirty="0"/>
              <a:t>Στην </a:t>
            </a:r>
            <a:r>
              <a:rPr lang="el-GR" sz="3200" dirty="0">
                <a:solidFill>
                  <a:srgbClr val="00B0F0"/>
                </a:solidFill>
              </a:rPr>
              <a:t>έννοια</a:t>
            </a:r>
            <a:r>
              <a:rPr lang="el-GR" sz="3200" dirty="0"/>
              <a:t> και την </a:t>
            </a:r>
            <a:r>
              <a:rPr lang="el-GR" sz="3200" dirty="0">
                <a:solidFill>
                  <a:srgbClr val="00B0F0"/>
                </a:solidFill>
              </a:rPr>
              <a:t>ερμηνεία</a:t>
            </a:r>
            <a:r>
              <a:rPr lang="el-GR" sz="3200" dirty="0"/>
              <a:t> του νόμου, </a:t>
            </a:r>
          </a:p>
          <a:p>
            <a:r>
              <a:rPr lang="el-GR" sz="3200" dirty="0"/>
              <a:t>Στην </a:t>
            </a:r>
            <a:r>
              <a:rPr lang="el-GR" sz="3200" dirty="0">
                <a:solidFill>
                  <a:srgbClr val="00B0F0"/>
                </a:solidFill>
              </a:rPr>
              <a:t>ιεράρχηση</a:t>
            </a:r>
            <a:r>
              <a:rPr lang="el-GR" sz="3200" dirty="0"/>
              <a:t> των κανόνων δικαίου, </a:t>
            </a:r>
          </a:p>
          <a:p>
            <a:r>
              <a:rPr lang="el-GR" sz="3200" dirty="0"/>
              <a:t>Στη </a:t>
            </a:r>
            <a:r>
              <a:rPr lang="el-GR" sz="3200" dirty="0">
                <a:solidFill>
                  <a:srgbClr val="00B0F0"/>
                </a:solidFill>
              </a:rPr>
              <a:t>νομιμοποίηση</a:t>
            </a:r>
            <a:r>
              <a:rPr lang="el-GR" sz="3200" dirty="0"/>
              <a:t> της εξουσίας του </a:t>
            </a:r>
            <a:r>
              <a:rPr lang="el-GR" sz="3200" dirty="0" err="1"/>
              <a:t>Κρέοντα</a:t>
            </a:r>
            <a:r>
              <a:rPr lang="el-GR" sz="3200" dirty="0"/>
              <a:t> ως βασιλιά και νομοθέτη. </a:t>
            </a:r>
          </a:p>
          <a:p>
            <a:r>
              <a:rPr lang="el-GR" sz="3200" dirty="0"/>
              <a:t>Στην έναρξη του έργου, ο Σοφοκλής χρησιμοποιεί τον όρο </a:t>
            </a:r>
            <a:r>
              <a:rPr lang="el-GR" sz="3200" i="1" dirty="0"/>
              <a:t>σύγκλητος, </a:t>
            </a:r>
            <a:r>
              <a:rPr lang="el-GR" sz="3200" dirty="0"/>
              <a:t>που προσδιορίζει την έκτακτη σύγκληση της συνέλευσης του δήμου. </a:t>
            </a:r>
          </a:p>
          <a:p>
            <a:r>
              <a:rPr lang="el-GR" sz="3200" dirty="0"/>
              <a:t>Δημιουργεί έτσι μια ατμόσφαιρα κατεπείγοντος που προετοιμάζει την είσοδο του Κρέοντα στη σκηνή. </a:t>
            </a:r>
          </a:p>
          <a:p>
            <a:endParaRPr lang="el-GR" dirty="0"/>
          </a:p>
          <a:p>
            <a:endParaRPr lang="el-GR" dirty="0"/>
          </a:p>
        </p:txBody>
      </p:sp>
    </p:spTree>
    <p:extLst>
      <p:ext uri="{BB962C8B-B14F-4D97-AF65-F5344CB8AC3E}">
        <p14:creationId xmlns:p14="http://schemas.microsoft.com/office/powerpoint/2010/main" val="1813496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114426"/>
          </a:xfrm>
        </p:spPr>
        <p:txBody>
          <a:bodyPr/>
          <a:lstStyle/>
          <a:p>
            <a:pPr algn="ctr"/>
            <a:r>
              <a:rPr lang="el-GR" i="1" dirty="0" err="1">
                <a:solidFill>
                  <a:srgbClr val="00B0F0"/>
                </a:solidFill>
              </a:rPr>
              <a:t>Πρόρρησις</a:t>
            </a:r>
            <a:r>
              <a:rPr lang="el-GR" dirty="0">
                <a:solidFill>
                  <a:srgbClr val="00B0F0"/>
                </a:solidFill>
              </a:rPr>
              <a:t>: Σοφοκλέους </a:t>
            </a:r>
            <a:r>
              <a:rPr lang="el-GR" i="1" dirty="0">
                <a:solidFill>
                  <a:srgbClr val="00B0F0"/>
                </a:solidFill>
              </a:rPr>
              <a:t>Οιδίπους τύραννος</a:t>
            </a:r>
          </a:p>
        </p:txBody>
      </p:sp>
      <p:sp>
        <p:nvSpPr>
          <p:cNvPr id="3" name="Content Placeholder 2"/>
          <p:cNvSpPr>
            <a:spLocks noGrp="1"/>
          </p:cNvSpPr>
          <p:nvPr>
            <p:ph idx="1"/>
          </p:nvPr>
        </p:nvSpPr>
        <p:spPr>
          <a:xfrm>
            <a:off x="66675" y="1114425"/>
            <a:ext cx="12125325" cy="5626943"/>
          </a:xfrm>
        </p:spPr>
        <p:txBody>
          <a:bodyPr>
            <a:normAutofit fontScale="92500"/>
          </a:bodyPr>
          <a:lstStyle/>
          <a:p>
            <a:pPr marL="0" indent="0">
              <a:buNone/>
            </a:pPr>
            <a:r>
              <a:rPr lang="el-GR" dirty="0"/>
              <a:t>Στον </a:t>
            </a:r>
            <a:r>
              <a:rPr lang="el-GR" i="1" dirty="0"/>
              <a:t>Οιδίποδα τύραννο </a:t>
            </a:r>
            <a:r>
              <a:rPr lang="el-GR" dirty="0"/>
              <a:t>διακηρύσσεται ότι καταζητείται ο φονιάς του Λαΐου. </a:t>
            </a:r>
            <a:r>
              <a:rPr lang="el-GR" dirty="0" err="1"/>
              <a:t>Στ</a:t>
            </a:r>
            <a:r>
              <a:rPr lang="el-GR" dirty="0"/>
              <a:t>. 236-43:</a:t>
            </a:r>
          </a:p>
          <a:p>
            <a:pPr marL="0" indent="0">
              <a:spcBef>
                <a:spcPts val="0"/>
              </a:spcBef>
              <a:buNone/>
            </a:pPr>
            <a:r>
              <a:rPr lang="el-GR" sz="2800" i="1" dirty="0"/>
              <a:t>	</a:t>
            </a:r>
            <a:r>
              <a:rPr lang="el-GR" sz="2800" i="1" dirty="0" err="1"/>
              <a:t>τὸν</a:t>
            </a:r>
            <a:r>
              <a:rPr lang="el-GR" sz="2800" i="1" dirty="0"/>
              <a:t> </a:t>
            </a:r>
            <a:r>
              <a:rPr lang="el-GR" sz="2800" i="1" dirty="0" err="1"/>
              <a:t>ἄνδρ</a:t>
            </a:r>
            <a:r>
              <a:rPr lang="el-GR" sz="2800" i="1" dirty="0"/>
              <a:t>᾽ </a:t>
            </a:r>
            <a:r>
              <a:rPr lang="el-GR" sz="2800" i="1" dirty="0" err="1"/>
              <a:t>ἀπαυδῶ</a:t>
            </a:r>
            <a:r>
              <a:rPr lang="el-GR" sz="2800" i="1" dirty="0"/>
              <a:t> </a:t>
            </a:r>
            <a:r>
              <a:rPr lang="el-GR" sz="2800" i="1" dirty="0" err="1"/>
              <a:t>τοῦτον</a:t>
            </a:r>
            <a:r>
              <a:rPr lang="el-GR" sz="2800" i="1" dirty="0"/>
              <a:t>, </a:t>
            </a:r>
            <a:r>
              <a:rPr lang="el-GR" sz="2800" i="1" dirty="0" err="1"/>
              <a:t>ὅστις</a:t>
            </a:r>
            <a:r>
              <a:rPr lang="el-GR" sz="2800" i="1" dirty="0"/>
              <a:t> </a:t>
            </a:r>
            <a:r>
              <a:rPr lang="el-GR" sz="2800" i="1" dirty="0" err="1"/>
              <a:t>ἐστί</a:t>
            </a:r>
            <a:r>
              <a:rPr lang="el-GR" sz="2800" i="1" dirty="0"/>
              <a:t>, </a:t>
            </a:r>
            <a:r>
              <a:rPr lang="el-GR" sz="2800" i="1" dirty="0" err="1"/>
              <a:t>γῆς</a:t>
            </a:r>
            <a:endParaRPr lang="el-GR" sz="2800" i="1" dirty="0"/>
          </a:p>
          <a:p>
            <a:pPr marL="0" indent="0">
              <a:spcBef>
                <a:spcPts val="0"/>
              </a:spcBef>
              <a:buNone/>
            </a:pPr>
            <a:r>
              <a:rPr lang="el-GR" sz="2800" i="1" dirty="0"/>
              <a:t>	</a:t>
            </a:r>
            <a:r>
              <a:rPr lang="el-GR" sz="2800" i="1" dirty="0" err="1"/>
              <a:t>τῆσδ</a:t>
            </a:r>
            <a:r>
              <a:rPr lang="el-GR" sz="2800" i="1" dirty="0"/>
              <a:t>᾽, </a:t>
            </a:r>
            <a:r>
              <a:rPr lang="el-GR" sz="2800" i="1" dirty="0" err="1"/>
              <a:t>ἧς</a:t>
            </a:r>
            <a:r>
              <a:rPr lang="el-GR" sz="2800" i="1" dirty="0"/>
              <a:t> </a:t>
            </a:r>
            <a:r>
              <a:rPr lang="el-GR" sz="2800" i="1" dirty="0" err="1"/>
              <a:t>ἐγὼ</a:t>
            </a:r>
            <a:r>
              <a:rPr lang="el-GR" sz="2800" i="1" dirty="0"/>
              <a:t> κράτη τε </a:t>
            </a:r>
            <a:r>
              <a:rPr lang="el-GR" sz="2800" i="1" dirty="0" err="1"/>
              <a:t>καὶ</a:t>
            </a:r>
            <a:r>
              <a:rPr lang="el-GR" sz="2800" i="1" dirty="0"/>
              <a:t> θρόνους νέμω,</a:t>
            </a:r>
          </a:p>
          <a:p>
            <a:pPr marL="0" indent="0">
              <a:spcBef>
                <a:spcPts val="0"/>
              </a:spcBef>
              <a:buNone/>
            </a:pPr>
            <a:r>
              <a:rPr lang="el-GR" sz="2800" i="1" dirty="0"/>
              <a:t>	</a:t>
            </a:r>
            <a:r>
              <a:rPr lang="el-GR" sz="2800" i="1" dirty="0" err="1"/>
              <a:t>μήτ</a:t>
            </a:r>
            <a:r>
              <a:rPr lang="el-GR" sz="2800" i="1" dirty="0"/>
              <a:t>᾽ </a:t>
            </a:r>
            <a:r>
              <a:rPr lang="el-GR" sz="2800" i="1" dirty="0" err="1"/>
              <a:t>εἰσδέχεσθαι</a:t>
            </a:r>
            <a:r>
              <a:rPr lang="el-GR" sz="2800" i="1" dirty="0"/>
              <a:t> μήτε </a:t>
            </a:r>
            <a:r>
              <a:rPr lang="el-GR" sz="2800" i="1" dirty="0" err="1"/>
              <a:t>προσφωνεῖν</a:t>
            </a:r>
            <a:r>
              <a:rPr lang="el-GR" sz="2800" i="1" dirty="0"/>
              <a:t> </a:t>
            </a:r>
            <a:r>
              <a:rPr lang="el-GR" sz="2800" i="1" dirty="0" err="1"/>
              <a:t>τινα</a:t>
            </a:r>
            <a:r>
              <a:rPr lang="el-GR" sz="2800" i="1" dirty="0"/>
              <a:t>,</a:t>
            </a:r>
          </a:p>
          <a:p>
            <a:pPr marL="0" indent="0">
              <a:spcBef>
                <a:spcPts val="0"/>
              </a:spcBef>
              <a:buNone/>
            </a:pPr>
            <a:r>
              <a:rPr lang="el-GR" sz="2800" i="1" dirty="0"/>
              <a:t>	</a:t>
            </a:r>
            <a:r>
              <a:rPr lang="el-GR" sz="2800" i="1" dirty="0" err="1"/>
              <a:t>μήτ</a:t>
            </a:r>
            <a:r>
              <a:rPr lang="el-GR" sz="2800" i="1" dirty="0"/>
              <a:t>᾽ </a:t>
            </a:r>
            <a:r>
              <a:rPr lang="el-GR" sz="2800" i="1" dirty="0" err="1"/>
              <a:t>ἐν</a:t>
            </a:r>
            <a:r>
              <a:rPr lang="el-GR" sz="2800" i="1" dirty="0"/>
              <a:t> </a:t>
            </a:r>
            <a:r>
              <a:rPr lang="el-GR" sz="2800" i="1" dirty="0" err="1"/>
              <a:t>θεῶν</a:t>
            </a:r>
            <a:r>
              <a:rPr lang="el-GR" sz="2800" i="1" dirty="0"/>
              <a:t> </a:t>
            </a:r>
            <a:r>
              <a:rPr lang="el-GR" sz="2800" i="1" dirty="0" err="1"/>
              <a:t>εὐχαῖσι</a:t>
            </a:r>
            <a:r>
              <a:rPr lang="el-GR" sz="2800" i="1" dirty="0"/>
              <a:t> μήτε </a:t>
            </a:r>
            <a:r>
              <a:rPr lang="el-GR" sz="2800" i="1" dirty="0" err="1"/>
              <a:t>θύμασιν</a:t>
            </a:r>
            <a:endParaRPr lang="el-GR" sz="2800" i="1" dirty="0"/>
          </a:p>
          <a:p>
            <a:pPr marL="0" indent="0">
              <a:spcBef>
                <a:spcPts val="0"/>
              </a:spcBef>
              <a:buNone/>
            </a:pPr>
            <a:r>
              <a:rPr lang="el-GR" sz="2800" i="1" dirty="0"/>
              <a:t>	</a:t>
            </a:r>
            <a:r>
              <a:rPr lang="el-GR" sz="2800" i="1" dirty="0" err="1"/>
              <a:t>κοινὸν</a:t>
            </a:r>
            <a:r>
              <a:rPr lang="el-GR" sz="2800" i="1" dirty="0"/>
              <a:t> </a:t>
            </a:r>
            <a:r>
              <a:rPr lang="el-GR" sz="2800" i="1" dirty="0" err="1"/>
              <a:t>ποεῖσθαι</a:t>
            </a:r>
            <a:r>
              <a:rPr lang="el-GR" sz="2800" i="1" dirty="0"/>
              <a:t>, μήτε </a:t>
            </a:r>
            <a:r>
              <a:rPr lang="el-GR" sz="2800" i="1" dirty="0" err="1"/>
              <a:t>χέρνιβας</a:t>
            </a:r>
            <a:r>
              <a:rPr lang="el-GR" sz="2800" i="1" dirty="0"/>
              <a:t> </a:t>
            </a:r>
            <a:r>
              <a:rPr lang="el-GR" sz="2800" i="1" dirty="0" err="1"/>
              <a:t>νέμειν</a:t>
            </a:r>
            <a:r>
              <a:rPr lang="el-GR" sz="2800" i="1" dirty="0"/>
              <a:t>:</a:t>
            </a:r>
          </a:p>
          <a:p>
            <a:pPr marL="0" indent="0">
              <a:spcBef>
                <a:spcPts val="0"/>
              </a:spcBef>
              <a:buNone/>
            </a:pPr>
            <a:r>
              <a:rPr lang="el-GR" sz="2800" i="1" dirty="0"/>
              <a:t>	</a:t>
            </a:r>
            <a:r>
              <a:rPr lang="el-GR" sz="2800" i="1" dirty="0" err="1"/>
              <a:t>ὠθεῖν</a:t>
            </a:r>
            <a:r>
              <a:rPr lang="el-GR" sz="2800" i="1" dirty="0"/>
              <a:t> δ᾽ </a:t>
            </a:r>
            <a:r>
              <a:rPr lang="el-GR" sz="2800" i="1" dirty="0" err="1"/>
              <a:t>ἀπ</a:t>
            </a:r>
            <a:r>
              <a:rPr lang="el-GR" sz="2800" i="1" dirty="0"/>
              <a:t>᾽ </a:t>
            </a:r>
            <a:r>
              <a:rPr lang="el-GR" sz="2800" i="1" dirty="0" err="1"/>
              <a:t>οἴκων</a:t>
            </a:r>
            <a:r>
              <a:rPr lang="el-GR" sz="2800" i="1" dirty="0"/>
              <a:t> πάντας, </a:t>
            </a:r>
            <a:r>
              <a:rPr lang="el-GR" sz="2800" i="1" dirty="0" err="1"/>
              <a:t>ὡς</a:t>
            </a:r>
            <a:r>
              <a:rPr lang="el-GR" sz="2800" i="1" dirty="0"/>
              <a:t> μιάσματος</a:t>
            </a:r>
          </a:p>
          <a:p>
            <a:pPr marL="0" indent="0">
              <a:spcBef>
                <a:spcPts val="0"/>
              </a:spcBef>
              <a:buNone/>
            </a:pPr>
            <a:r>
              <a:rPr lang="el-GR" sz="2800" i="1" dirty="0"/>
              <a:t>	</a:t>
            </a:r>
            <a:r>
              <a:rPr lang="el-GR" sz="2800" i="1" dirty="0" err="1"/>
              <a:t>τοῦδ</a:t>
            </a:r>
            <a:r>
              <a:rPr lang="el-GR" sz="2800" i="1" dirty="0"/>
              <a:t>᾽ </a:t>
            </a:r>
            <a:r>
              <a:rPr lang="el-GR" sz="2800" i="1" dirty="0" err="1"/>
              <a:t>ἡμὶν</a:t>
            </a:r>
            <a:r>
              <a:rPr lang="el-GR" sz="2800" i="1" dirty="0"/>
              <a:t> </a:t>
            </a:r>
            <a:r>
              <a:rPr lang="el-GR" sz="2800" i="1" dirty="0" err="1"/>
              <a:t>ὄντος</a:t>
            </a:r>
            <a:r>
              <a:rPr lang="el-GR" sz="2800" i="1" dirty="0"/>
              <a:t>, </a:t>
            </a:r>
            <a:r>
              <a:rPr lang="el-GR" sz="2800" i="1" dirty="0" err="1"/>
              <a:t>ὡς</a:t>
            </a:r>
            <a:r>
              <a:rPr lang="el-GR" sz="2800" i="1" dirty="0"/>
              <a:t> </a:t>
            </a:r>
            <a:r>
              <a:rPr lang="el-GR" sz="2800" i="1" dirty="0" err="1"/>
              <a:t>τὸ</a:t>
            </a:r>
            <a:r>
              <a:rPr lang="el-GR" sz="2800" i="1" dirty="0"/>
              <a:t> </a:t>
            </a:r>
            <a:r>
              <a:rPr lang="el-GR" sz="2800" i="1" dirty="0" err="1"/>
              <a:t>Πυθικὸν</a:t>
            </a:r>
            <a:r>
              <a:rPr lang="el-GR" sz="2800" i="1" dirty="0"/>
              <a:t> </a:t>
            </a:r>
            <a:r>
              <a:rPr lang="el-GR" sz="2800" i="1" dirty="0" err="1"/>
              <a:t>θεοῦ</a:t>
            </a:r>
            <a:endParaRPr lang="el-GR" sz="2800" i="1" dirty="0"/>
          </a:p>
          <a:p>
            <a:pPr marL="0" indent="0">
              <a:spcBef>
                <a:spcPts val="0"/>
              </a:spcBef>
              <a:buNone/>
            </a:pPr>
            <a:r>
              <a:rPr lang="el-GR" sz="2800" i="1" dirty="0"/>
              <a:t>	</a:t>
            </a:r>
            <a:r>
              <a:rPr lang="el-GR" sz="2800" i="1" dirty="0" err="1"/>
              <a:t>μαντεῖον</a:t>
            </a:r>
            <a:r>
              <a:rPr lang="el-GR" sz="2800" i="1" dirty="0"/>
              <a:t> </a:t>
            </a:r>
            <a:r>
              <a:rPr lang="el-GR" sz="2800" i="1" dirty="0" err="1"/>
              <a:t>ἐξέφηνεν</a:t>
            </a:r>
            <a:r>
              <a:rPr lang="el-GR" sz="2800" i="1" dirty="0"/>
              <a:t> </a:t>
            </a:r>
            <a:r>
              <a:rPr lang="el-GR" sz="2800" i="1" dirty="0" err="1"/>
              <a:t>ἀρτίως</a:t>
            </a:r>
            <a:r>
              <a:rPr lang="el-GR" sz="2800" i="1" dirty="0"/>
              <a:t> </a:t>
            </a:r>
            <a:r>
              <a:rPr lang="el-GR" sz="2800" i="1" dirty="0" err="1"/>
              <a:t>ἐμοί</a:t>
            </a:r>
            <a:endParaRPr lang="el-GR" dirty="0"/>
          </a:p>
          <a:p>
            <a:r>
              <a:rPr lang="el-GR" dirty="0"/>
              <a:t>Πρόκειται για την </a:t>
            </a:r>
            <a:r>
              <a:rPr lang="el-GR" i="1" dirty="0">
                <a:solidFill>
                  <a:srgbClr val="00B0F0"/>
                </a:solidFill>
              </a:rPr>
              <a:t>πρόρρησιν</a:t>
            </a:r>
            <a:r>
              <a:rPr lang="el-GR" dirty="0"/>
              <a:t> που διακηρύσσει ο </a:t>
            </a:r>
            <a:r>
              <a:rPr lang="el-GR" i="1" dirty="0"/>
              <a:t>άρχων βασιλεύς </a:t>
            </a:r>
            <a:r>
              <a:rPr lang="el-GR" dirty="0"/>
              <a:t>κατά του φερόμενου ως δράστη </a:t>
            </a:r>
            <a:r>
              <a:rPr lang="el-GR" dirty="0">
                <a:solidFill>
                  <a:srgbClr val="00B0F0"/>
                </a:solidFill>
              </a:rPr>
              <a:t>εκουσίου φόνου, </a:t>
            </a:r>
            <a:r>
              <a:rPr lang="el-GR" dirty="0"/>
              <a:t>ο οποίος θεωρείται μιαρός και για το λόγο αυτόν του απαγορεύεται η παρουσία σε δημόσιους χώρους (</a:t>
            </a:r>
            <a:r>
              <a:rPr lang="el-GR" i="1" dirty="0"/>
              <a:t>εἵργεσθαι των νομίμων</a:t>
            </a:r>
            <a:r>
              <a:rPr lang="el-GR" dirty="0"/>
              <a:t>). </a:t>
            </a:r>
          </a:p>
          <a:p>
            <a:r>
              <a:rPr lang="el-GR" dirty="0"/>
              <a:t>Αριστοτέλους </a:t>
            </a:r>
            <a:r>
              <a:rPr lang="el-GR" i="1" dirty="0"/>
              <a:t>Αθηναίων Πολιτεία </a:t>
            </a:r>
            <a:r>
              <a:rPr lang="el-GR" dirty="0"/>
              <a:t>57.2: </a:t>
            </a:r>
            <a:r>
              <a:rPr lang="el-GR" i="1" dirty="0" err="1"/>
              <a:t>λαγχάνονται</a:t>
            </a:r>
            <a:r>
              <a:rPr lang="el-GR" i="1" dirty="0"/>
              <a:t> δὲ καὶ αἱ τοῦ φόνου δίκαι πᾶσαι πρὸς τοῦτον, καὶ ὁ προαγορεύων εἴργεσθαι τῶν νομίμων οὗτός </a:t>
            </a:r>
            <a:r>
              <a:rPr lang="el-GR" i="1" dirty="0" err="1"/>
              <a:t>ἐστιν</a:t>
            </a:r>
            <a:r>
              <a:rPr lang="el-GR" dirty="0"/>
              <a:t>. </a:t>
            </a:r>
          </a:p>
          <a:p>
            <a:endParaRPr lang="el-GR" dirty="0"/>
          </a:p>
        </p:txBody>
      </p:sp>
    </p:spTree>
    <p:extLst>
      <p:ext uri="{BB962C8B-B14F-4D97-AF65-F5344CB8AC3E}">
        <p14:creationId xmlns:p14="http://schemas.microsoft.com/office/powerpoint/2010/main" val="1479374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025F3-0BBF-4B7E-B187-D2D830720643}"/>
              </a:ext>
            </a:extLst>
          </p:cNvPr>
          <p:cNvSpPr>
            <a:spLocks noGrp="1"/>
          </p:cNvSpPr>
          <p:nvPr>
            <p:ph type="title"/>
          </p:nvPr>
        </p:nvSpPr>
        <p:spPr>
          <a:xfrm>
            <a:off x="561975" y="1"/>
            <a:ext cx="11220449" cy="1428749"/>
          </a:xfrm>
        </p:spPr>
        <p:txBody>
          <a:bodyPr>
            <a:normAutofit fontScale="90000"/>
          </a:bodyPr>
          <a:lstStyle/>
          <a:p>
            <a:pPr algn="ctr"/>
            <a:r>
              <a:rPr lang="el-GR" dirty="0">
                <a:solidFill>
                  <a:schemeClr val="accent2"/>
                </a:solidFill>
              </a:rPr>
              <a:t>Κριτική των θεών στον </a:t>
            </a:r>
            <a:r>
              <a:rPr lang="el-GR" i="1" dirty="0">
                <a:solidFill>
                  <a:schemeClr val="accent2"/>
                </a:solidFill>
              </a:rPr>
              <a:t>Ίωνα</a:t>
            </a:r>
            <a:r>
              <a:rPr lang="el-GR" dirty="0">
                <a:solidFill>
                  <a:schemeClr val="accent2"/>
                </a:solidFill>
              </a:rPr>
              <a:t> του Ευριπίδη (421 π.Χ.): ο βιασμός της Κρέουσας από τον Απόλλωνα</a:t>
            </a:r>
          </a:p>
        </p:txBody>
      </p:sp>
      <p:sp>
        <p:nvSpPr>
          <p:cNvPr id="3" name="Content Placeholder 2">
            <a:extLst>
              <a:ext uri="{FF2B5EF4-FFF2-40B4-BE49-F238E27FC236}">
                <a16:creationId xmlns:a16="http://schemas.microsoft.com/office/drawing/2014/main" id="{5028E885-08A6-4112-9B84-D615AA5FA866}"/>
              </a:ext>
            </a:extLst>
          </p:cNvPr>
          <p:cNvSpPr>
            <a:spLocks noGrp="1"/>
          </p:cNvSpPr>
          <p:nvPr>
            <p:ph idx="1"/>
          </p:nvPr>
        </p:nvSpPr>
        <p:spPr>
          <a:xfrm>
            <a:off x="285749" y="1825625"/>
            <a:ext cx="11325225" cy="4351338"/>
          </a:xfrm>
        </p:spPr>
        <p:txBody>
          <a:bodyPr>
            <a:normAutofit/>
          </a:bodyPr>
          <a:lstStyle/>
          <a:p>
            <a:r>
              <a:rPr lang="el-GR" dirty="0"/>
              <a:t>Η Κρέουσα περιγράφει πώς μια φίλη της (στην πραγματικότητα η ίδια) έπεσε θύμα σεξουαλικής κακοποίησης από τον Απόλλωνα (</a:t>
            </a:r>
            <a:r>
              <a:rPr lang="el-GR" dirty="0" err="1"/>
              <a:t>στ</a:t>
            </a:r>
            <a:r>
              <a:rPr lang="el-GR" dirty="0"/>
              <a:t>. 338–344):</a:t>
            </a:r>
          </a:p>
          <a:p>
            <a:pPr marL="0" indent="0">
              <a:spcBef>
                <a:spcPts val="0"/>
              </a:spcBef>
              <a:buNone/>
            </a:pPr>
            <a:r>
              <a:rPr lang="el-GR" dirty="0"/>
              <a:t> 	</a:t>
            </a:r>
            <a:r>
              <a:rPr lang="el-GR" i="1" dirty="0"/>
              <a:t>Τούτον θωρώντας το ναό του Φοίβου, </a:t>
            </a:r>
            <a:r>
              <a:rPr lang="el-GR" i="1" dirty="0" err="1"/>
              <a:t>μέσ</a:t>
            </a:r>
            <a:r>
              <a:rPr lang="el-GR" i="1" dirty="0"/>
              <a:t>' στο νου μου</a:t>
            </a:r>
          </a:p>
          <a:p>
            <a:pPr marL="0" indent="0">
              <a:spcBef>
                <a:spcPts val="0"/>
              </a:spcBef>
              <a:buNone/>
            </a:pPr>
            <a:r>
              <a:rPr lang="el-GR" i="1" dirty="0"/>
              <a:t>   	κάποια </a:t>
            </a:r>
            <a:r>
              <a:rPr lang="el-GR" i="1" dirty="0" err="1"/>
              <a:t>παλιάν</a:t>
            </a:r>
            <a:r>
              <a:rPr lang="el-GR" i="1" dirty="0"/>
              <a:t> ανάμνηση θυμήθηκα και πάλι,</a:t>
            </a:r>
          </a:p>
          <a:p>
            <a:pPr marL="0" indent="0">
              <a:spcBef>
                <a:spcPts val="0"/>
              </a:spcBef>
              <a:buNone/>
            </a:pPr>
            <a:r>
              <a:rPr lang="el-GR" i="1" dirty="0"/>
              <a:t>   	κ' ενώ εγώ </a:t>
            </a:r>
            <a:r>
              <a:rPr lang="el-GR" i="1" dirty="0" err="1"/>
              <a:t>βρίσκομ</a:t>
            </a:r>
            <a:r>
              <a:rPr lang="el-GR" i="1" dirty="0"/>
              <a:t>' εδώ, στο σπίτι ο νους μου τρέχει.</a:t>
            </a:r>
          </a:p>
          <a:p>
            <a:pPr marL="0" indent="0">
              <a:spcBef>
                <a:spcPts val="0"/>
              </a:spcBef>
              <a:buNone/>
            </a:pPr>
            <a:r>
              <a:rPr lang="el-GR" i="1" dirty="0"/>
              <a:t>  	— Ω σεις γυναίκες δύστυχες! ω πράξεις τολμηρές θεών!</a:t>
            </a:r>
          </a:p>
          <a:p>
            <a:pPr marL="0" indent="0">
              <a:spcBef>
                <a:spcPts val="0"/>
              </a:spcBef>
              <a:buNone/>
            </a:pPr>
            <a:r>
              <a:rPr lang="el-GR" i="1" dirty="0"/>
              <a:t>  	και πώς; και που το δίκιο μας να βρούμε θα μπορέσουμε,</a:t>
            </a:r>
          </a:p>
          <a:p>
            <a:pPr marL="0" indent="0">
              <a:spcBef>
                <a:spcPts val="0"/>
              </a:spcBef>
              <a:buNone/>
            </a:pPr>
            <a:r>
              <a:rPr lang="el-GR" i="1" dirty="0"/>
              <a:t>  	όταν καταστρεφόμαστε από της αδικίες</a:t>
            </a:r>
          </a:p>
          <a:p>
            <a:pPr marL="0" indent="0">
              <a:spcBef>
                <a:spcPts val="0"/>
              </a:spcBef>
              <a:buNone/>
            </a:pPr>
            <a:r>
              <a:rPr lang="el-GR" i="1" dirty="0"/>
              <a:t>  	των δυνατών;</a:t>
            </a:r>
          </a:p>
          <a:p>
            <a:endParaRPr lang="el-GR" dirty="0"/>
          </a:p>
        </p:txBody>
      </p:sp>
    </p:spTree>
    <p:extLst>
      <p:ext uri="{BB962C8B-B14F-4D97-AF65-F5344CB8AC3E}">
        <p14:creationId xmlns:p14="http://schemas.microsoft.com/office/powerpoint/2010/main" val="776684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E5EDFE-3144-4FA6-9F10-4A710C62A9AC}"/>
              </a:ext>
            </a:extLst>
          </p:cNvPr>
          <p:cNvSpPr>
            <a:spLocks noGrp="1"/>
          </p:cNvSpPr>
          <p:nvPr>
            <p:ph type="title"/>
          </p:nvPr>
        </p:nvSpPr>
        <p:spPr>
          <a:xfrm>
            <a:off x="838200" y="23812"/>
            <a:ext cx="10515600" cy="1538288"/>
          </a:xfrm>
        </p:spPr>
        <p:txBody>
          <a:bodyPr/>
          <a:lstStyle/>
          <a:p>
            <a:pPr algn="ctr"/>
            <a:r>
              <a:rPr lang="el-GR" dirty="0">
                <a:solidFill>
                  <a:schemeClr val="accent2"/>
                </a:solidFill>
              </a:rPr>
              <a:t>Ευριπίδη </a:t>
            </a:r>
            <a:r>
              <a:rPr lang="el-GR" i="1" dirty="0">
                <a:solidFill>
                  <a:schemeClr val="accent2"/>
                </a:solidFill>
              </a:rPr>
              <a:t>Ίων</a:t>
            </a:r>
            <a:r>
              <a:rPr lang="el-GR" dirty="0">
                <a:solidFill>
                  <a:schemeClr val="accent2"/>
                </a:solidFill>
              </a:rPr>
              <a:t>: ο θεός που αδικεί</a:t>
            </a:r>
          </a:p>
        </p:txBody>
      </p:sp>
      <p:sp>
        <p:nvSpPr>
          <p:cNvPr id="5" name="Content Placeholder 4">
            <a:extLst>
              <a:ext uri="{FF2B5EF4-FFF2-40B4-BE49-F238E27FC236}">
                <a16:creationId xmlns:a16="http://schemas.microsoft.com/office/drawing/2014/main" id="{63A00C1C-E831-47C1-B554-B7092B9D30A5}"/>
              </a:ext>
            </a:extLst>
          </p:cNvPr>
          <p:cNvSpPr>
            <a:spLocks noGrp="1"/>
          </p:cNvSpPr>
          <p:nvPr>
            <p:ph sz="half" idx="1"/>
          </p:nvPr>
        </p:nvSpPr>
        <p:spPr>
          <a:xfrm>
            <a:off x="0" y="1857374"/>
            <a:ext cx="5734050" cy="4995863"/>
          </a:xfrm>
        </p:spPr>
        <p:txBody>
          <a:bodyPr>
            <a:normAutofit fontScale="77500" lnSpcReduction="20000"/>
          </a:bodyPr>
          <a:lstStyle/>
          <a:p>
            <a:pPr marL="0" indent="0">
              <a:buNone/>
            </a:pPr>
            <a:r>
              <a:rPr lang="el-GR" dirty="0"/>
              <a:t>Κ.: </a:t>
            </a:r>
            <a:r>
              <a:rPr lang="el-GR" i="1" dirty="0" err="1"/>
              <a:t>Φοίβῳ</a:t>
            </a:r>
            <a:r>
              <a:rPr lang="el-GR" i="1" dirty="0"/>
              <a:t> </a:t>
            </a:r>
            <a:r>
              <a:rPr lang="el-GR" i="1" dirty="0" err="1"/>
              <a:t>μιγῆναί</a:t>
            </a:r>
            <a:r>
              <a:rPr lang="el-GR" i="1" dirty="0"/>
              <a:t> </a:t>
            </a:r>
            <a:r>
              <a:rPr lang="el-GR" i="1" dirty="0" err="1"/>
              <a:t>φησί</a:t>
            </a:r>
            <a:r>
              <a:rPr lang="el-GR" i="1" dirty="0"/>
              <a:t> τις φίλων </a:t>
            </a:r>
            <a:r>
              <a:rPr lang="el-GR" i="1" dirty="0" err="1"/>
              <a:t>ἐμῶν</a:t>
            </a:r>
            <a:r>
              <a:rPr lang="el-GR" dirty="0"/>
              <a:t>.</a:t>
            </a:r>
          </a:p>
          <a:p>
            <a:pPr marL="0" indent="0">
              <a:buNone/>
            </a:pPr>
            <a:r>
              <a:rPr lang="el-GR" dirty="0"/>
              <a:t>Ἴ.: </a:t>
            </a:r>
            <a:r>
              <a:rPr lang="el-GR" i="1" dirty="0" err="1"/>
              <a:t>Φοίβῳ</a:t>
            </a:r>
            <a:r>
              <a:rPr lang="el-GR" i="1" dirty="0"/>
              <a:t> </a:t>
            </a:r>
            <a:r>
              <a:rPr lang="el-GR" i="1" dirty="0" err="1"/>
              <a:t>γυνὴ</a:t>
            </a:r>
            <a:r>
              <a:rPr lang="el-GR" i="1" dirty="0"/>
              <a:t> </a:t>
            </a:r>
            <a:r>
              <a:rPr lang="el-GR" i="1" dirty="0" err="1"/>
              <a:t>γεγῶσα</a:t>
            </a:r>
            <a:r>
              <a:rPr lang="el-GR" i="1" dirty="0"/>
              <a:t>; </a:t>
            </a:r>
            <a:r>
              <a:rPr lang="el-GR" i="1" dirty="0" err="1"/>
              <a:t>μὴ</a:t>
            </a:r>
            <a:r>
              <a:rPr lang="el-GR" i="1" dirty="0"/>
              <a:t> </a:t>
            </a:r>
            <a:r>
              <a:rPr lang="el-GR" i="1" dirty="0" err="1"/>
              <a:t>λέγ</a:t>
            </a:r>
            <a:r>
              <a:rPr lang="el-GR" i="1" dirty="0"/>
              <a:t>᾽, ὦ ξένη.</a:t>
            </a:r>
          </a:p>
          <a:p>
            <a:pPr marL="0" indent="0">
              <a:buNone/>
            </a:pPr>
            <a:r>
              <a:rPr lang="el-GR" dirty="0"/>
              <a:t>Κ.: </a:t>
            </a:r>
            <a:r>
              <a:rPr lang="el-GR" i="1" dirty="0" err="1"/>
              <a:t>καὶ</a:t>
            </a:r>
            <a:r>
              <a:rPr lang="el-GR" i="1" dirty="0"/>
              <a:t> </a:t>
            </a:r>
            <a:r>
              <a:rPr lang="el-GR" i="1" dirty="0" err="1"/>
              <a:t>παῖδά</a:t>
            </a:r>
            <a:r>
              <a:rPr lang="el-GR" i="1" dirty="0"/>
              <a:t> γ᾽ </a:t>
            </a:r>
            <a:r>
              <a:rPr lang="el-GR" i="1" dirty="0" err="1"/>
              <a:t>ἔτεκε</a:t>
            </a:r>
            <a:r>
              <a:rPr lang="el-GR" i="1" dirty="0"/>
              <a:t> </a:t>
            </a:r>
            <a:r>
              <a:rPr lang="el-GR" i="1" dirty="0" err="1"/>
              <a:t>τῷ</a:t>
            </a:r>
            <a:r>
              <a:rPr lang="el-GR" i="1" dirty="0"/>
              <a:t> </a:t>
            </a:r>
            <a:r>
              <a:rPr lang="el-GR" i="1" dirty="0" err="1"/>
              <a:t>θεῷ</a:t>
            </a:r>
            <a:r>
              <a:rPr lang="el-GR" i="1" dirty="0"/>
              <a:t> λάθρα πατρός.</a:t>
            </a:r>
          </a:p>
          <a:p>
            <a:pPr marL="0" indent="0">
              <a:buNone/>
            </a:pPr>
            <a:r>
              <a:rPr lang="el-GR" dirty="0"/>
              <a:t>Ἴ.: </a:t>
            </a:r>
            <a:r>
              <a:rPr lang="el-GR" i="1" dirty="0" err="1"/>
              <a:t>οὐκ</a:t>
            </a:r>
            <a:r>
              <a:rPr lang="el-GR" i="1" dirty="0"/>
              <a:t> </a:t>
            </a:r>
            <a:r>
              <a:rPr lang="el-GR" i="1" dirty="0" err="1"/>
              <a:t>ἔστιν</a:t>
            </a:r>
            <a:r>
              <a:rPr lang="el-GR" i="1" dirty="0"/>
              <a:t>: </a:t>
            </a:r>
            <a:r>
              <a:rPr lang="el-GR" i="1" dirty="0" err="1"/>
              <a:t>ἀνδρὸς</a:t>
            </a:r>
            <a:r>
              <a:rPr lang="el-GR" i="1" dirty="0"/>
              <a:t> </a:t>
            </a:r>
            <a:r>
              <a:rPr lang="el-GR" i="1" dirty="0" err="1"/>
              <a:t>ἀδικίαν</a:t>
            </a:r>
            <a:r>
              <a:rPr lang="el-GR" i="1" dirty="0"/>
              <a:t> </a:t>
            </a:r>
            <a:r>
              <a:rPr lang="el-GR" i="1" dirty="0" err="1"/>
              <a:t>αἰσχύνεται</a:t>
            </a:r>
            <a:r>
              <a:rPr lang="el-GR" dirty="0"/>
              <a:t>.</a:t>
            </a:r>
          </a:p>
          <a:p>
            <a:pPr marL="0" indent="0">
              <a:buNone/>
            </a:pPr>
            <a:r>
              <a:rPr lang="el-GR" dirty="0"/>
              <a:t>Κ.: </a:t>
            </a:r>
            <a:r>
              <a:rPr lang="el-GR" i="1" dirty="0" err="1"/>
              <a:t>οὔ</a:t>
            </a:r>
            <a:r>
              <a:rPr lang="el-GR" i="1" dirty="0"/>
              <a:t> </a:t>
            </a:r>
            <a:r>
              <a:rPr lang="el-GR" i="1" dirty="0" err="1"/>
              <a:t>φησιν</a:t>
            </a:r>
            <a:r>
              <a:rPr lang="el-GR" i="1" dirty="0"/>
              <a:t> </a:t>
            </a:r>
            <a:r>
              <a:rPr lang="el-GR" i="1" dirty="0" err="1"/>
              <a:t>αὐτή</a:t>
            </a:r>
            <a:r>
              <a:rPr lang="el-GR" i="1" dirty="0"/>
              <a:t>, </a:t>
            </a:r>
            <a:r>
              <a:rPr lang="el-GR" i="1" dirty="0" err="1"/>
              <a:t>καὶ</a:t>
            </a:r>
            <a:r>
              <a:rPr lang="el-GR" i="1" dirty="0"/>
              <a:t> </a:t>
            </a:r>
            <a:r>
              <a:rPr lang="el-GR" i="1" dirty="0" err="1"/>
              <a:t>πέπονθεν</a:t>
            </a:r>
            <a:r>
              <a:rPr lang="el-GR" i="1" dirty="0"/>
              <a:t> </a:t>
            </a:r>
            <a:r>
              <a:rPr lang="el-GR" i="1" dirty="0" err="1"/>
              <a:t>ἄθλια</a:t>
            </a:r>
            <a:r>
              <a:rPr lang="el-GR" dirty="0"/>
              <a:t>.</a:t>
            </a:r>
          </a:p>
          <a:p>
            <a:pPr marL="0" indent="0">
              <a:buNone/>
            </a:pPr>
            <a:r>
              <a:rPr lang="el-GR" dirty="0"/>
              <a:t>Ἴ.: </a:t>
            </a:r>
            <a:r>
              <a:rPr lang="el-GR" i="1" dirty="0"/>
              <a:t>τί </a:t>
            </a:r>
            <a:r>
              <a:rPr lang="el-GR" i="1" dirty="0" err="1"/>
              <a:t>χρῆμα</a:t>
            </a:r>
            <a:r>
              <a:rPr lang="el-GR" i="1" dirty="0"/>
              <a:t> </a:t>
            </a:r>
            <a:r>
              <a:rPr lang="el-GR" i="1" dirty="0" err="1"/>
              <a:t>δράσασ</a:t>
            </a:r>
            <a:r>
              <a:rPr lang="el-GR" i="1" dirty="0"/>
              <a:t>᾽, </a:t>
            </a:r>
            <a:r>
              <a:rPr lang="el-GR" i="1" dirty="0" err="1"/>
              <a:t>εἰ</a:t>
            </a:r>
            <a:r>
              <a:rPr lang="el-GR" i="1" dirty="0"/>
              <a:t> </a:t>
            </a:r>
            <a:r>
              <a:rPr lang="el-GR" i="1" dirty="0" err="1"/>
              <a:t>θεῷ</a:t>
            </a:r>
            <a:r>
              <a:rPr lang="el-GR" i="1" dirty="0"/>
              <a:t> </a:t>
            </a:r>
            <a:r>
              <a:rPr lang="el-GR" i="1" dirty="0" err="1"/>
              <a:t>συνεζύγη</a:t>
            </a:r>
            <a:r>
              <a:rPr lang="el-GR" i="1" dirty="0"/>
              <a:t>;</a:t>
            </a:r>
          </a:p>
          <a:p>
            <a:pPr marL="0" indent="0">
              <a:buNone/>
            </a:pPr>
            <a:r>
              <a:rPr lang="el-GR" dirty="0"/>
              <a:t>Κ.: </a:t>
            </a:r>
            <a:r>
              <a:rPr lang="el-GR" i="1" dirty="0" err="1"/>
              <a:t>τὸν</a:t>
            </a:r>
            <a:r>
              <a:rPr lang="el-GR" i="1" dirty="0"/>
              <a:t> </a:t>
            </a:r>
            <a:r>
              <a:rPr lang="el-GR" i="1" dirty="0" err="1"/>
              <a:t>παῖδ</a:t>
            </a:r>
            <a:r>
              <a:rPr lang="el-GR" i="1" dirty="0"/>
              <a:t>᾽ </a:t>
            </a:r>
            <a:r>
              <a:rPr lang="el-GR" i="1" dirty="0" err="1"/>
              <a:t>ὃν</a:t>
            </a:r>
            <a:r>
              <a:rPr lang="el-GR" i="1" dirty="0"/>
              <a:t> </a:t>
            </a:r>
            <a:r>
              <a:rPr lang="el-GR" i="1" dirty="0" err="1"/>
              <a:t>ἔτεκεν</a:t>
            </a:r>
            <a:r>
              <a:rPr lang="el-GR" i="1" dirty="0"/>
              <a:t> </a:t>
            </a:r>
            <a:r>
              <a:rPr lang="el-GR" i="1" dirty="0" err="1"/>
              <a:t>ἐξέθηκε</a:t>
            </a:r>
            <a:r>
              <a:rPr lang="el-GR" i="1" dirty="0"/>
              <a:t> δωμάτων.</a:t>
            </a:r>
          </a:p>
          <a:p>
            <a:pPr marL="0" indent="0">
              <a:buNone/>
            </a:pPr>
            <a:r>
              <a:rPr lang="el-GR" dirty="0"/>
              <a:t>Ἴ.: </a:t>
            </a:r>
            <a:r>
              <a:rPr lang="el-GR" i="1" dirty="0"/>
              <a:t>ὁ δ᾽ </a:t>
            </a:r>
            <a:r>
              <a:rPr lang="el-GR" i="1" dirty="0" err="1"/>
              <a:t>ἐκτεθεὶς</a:t>
            </a:r>
            <a:r>
              <a:rPr lang="el-GR" i="1" dirty="0"/>
              <a:t> </a:t>
            </a:r>
            <a:r>
              <a:rPr lang="el-GR" i="1" dirty="0" err="1"/>
              <a:t>παῖς</a:t>
            </a:r>
            <a:r>
              <a:rPr lang="el-GR" i="1" dirty="0"/>
              <a:t> </a:t>
            </a:r>
            <a:r>
              <a:rPr lang="el-GR" i="1" dirty="0" err="1"/>
              <a:t>ποῦ</a:t>
            </a:r>
            <a:r>
              <a:rPr lang="el-GR" i="1" dirty="0"/>
              <a:t> '</a:t>
            </a:r>
            <a:r>
              <a:rPr lang="el-GR" i="1" dirty="0" err="1"/>
              <a:t>στιν</a:t>
            </a:r>
            <a:r>
              <a:rPr lang="el-GR" i="1" dirty="0"/>
              <a:t>; </a:t>
            </a:r>
            <a:r>
              <a:rPr lang="el-GR" i="1" dirty="0" err="1"/>
              <a:t>εἰσορᾷ</a:t>
            </a:r>
            <a:r>
              <a:rPr lang="el-GR" i="1" dirty="0"/>
              <a:t> </a:t>
            </a:r>
            <a:r>
              <a:rPr lang="el-GR" i="1" dirty="0" err="1"/>
              <a:t>φάος</a:t>
            </a:r>
            <a:r>
              <a:rPr lang="el-GR" i="1" dirty="0"/>
              <a:t>;</a:t>
            </a:r>
            <a:endParaRPr lang="en-US" i="1" dirty="0"/>
          </a:p>
          <a:p>
            <a:pPr marL="0" indent="0">
              <a:buNone/>
            </a:pPr>
            <a:endParaRPr lang="en-US" i="1" dirty="0"/>
          </a:p>
          <a:p>
            <a:pPr marL="0" indent="0">
              <a:buNone/>
            </a:pPr>
            <a:r>
              <a:rPr lang="el-GR" i="1" dirty="0"/>
              <a:t>Ἴ. </a:t>
            </a:r>
            <a:r>
              <a:rPr lang="el-GR" i="1" dirty="0" err="1"/>
              <a:t>ἀδικεῖ</a:t>
            </a:r>
            <a:r>
              <a:rPr lang="el-GR" i="1" dirty="0"/>
              <a:t> </a:t>
            </a:r>
            <a:r>
              <a:rPr lang="el-GR" i="1" dirty="0" err="1"/>
              <a:t>νιν</a:t>
            </a:r>
            <a:r>
              <a:rPr lang="el-GR" i="1" dirty="0"/>
              <a:t> ὁ θεός: ἡ </a:t>
            </a:r>
            <a:r>
              <a:rPr lang="el-GR" i="1" dirty="0" err="1"/>
              <a:t>τεκοῦσα</a:t>
            </a:r>
            <a:r>
              <a:rPr lang="el-GR" i="1" dirty="0"/>
              <a:t> δ᾽ </a:t>
            </a:r>
            <a:r>
              <a:rPr lang="el-GR" i="1" dirty="0" err="1"/>
              <a:t>ἀθλία</a:t>
            </a:r>
            <a:r>
              <a:rPr lang="el-GR" i="1" dirty="0"/>
              <a:t>.</a:t>
            </a:r>
          </a:p>
          <a:p>
            <a:pPr marL="0" indent="0">
              <a:buNone/>
            </a:pPr>
            <a:r>
              <a:rPr lang="el-GR" i="1" dirty="0"/>
              <a:t>Κ.  </a:t>
            </a:r>
            <a:r>
              <a:rPr lang="el-GR" i="1" dirty="0" err="1"/>
              <a:t>οὔκουν</a:t>
            </a:r>
            <a:r>
              <a:rPr lang="el-GR" i="1" dirty="0"/>
              <a:t> </a:t>
            </a:r>
            <a:r>
              <a:rPr lang="el-GR" i="1" dirty="0" err="1"/>
              <a:t>ἔτ</a:t>
            </a:r>
            <a:r>
              <a:rPr lang="el-GR" i="1" dirty="0"/>
              <a:t>᾽ </a:t>
            </a:r>
            <a:r>
              <a:rPr lang="el-GR" i="1" dirty="0" err="1"/>
              <a:t>ἄλλον</a:t>
            </a:r>
            <a:r>
              <a:rPr lang="el-GR" i="1" dirty="0"/>
              <a:t> γ᾽ </a:t>
            </a:r>
            <a:r>
              <a:rPr lang="el-GR" i="1" dirty="0" err="1"/>
              <a:t>ὕστερον</a:t>
            </a:r>
            <a:r>
              <a:rPr lang="el-GR" i="1" dirty="0"/>
              <a:t> τίκτει </a:t>
            </a:r>
            <a:r>
              <a:rPr lang="el-GR" i="1" dirty="0" err="1"/>
              <a:t>γόνον</a:t>
            </a:r>
            <a:r>
              <a:rPr lang="el-GR" i="1" dirty="0"/>
              <a:t>.</a:t>
            </a:r>
          </a:p>
          <a:p>
            <a:pPr marL="0" indent="0">
              <a:buNone/>
            </a:pPr>
            <a:r>
              <a:rPr lang="el-GR" i="1" dirty="0"/>
              <a:t>Ἴ.  τί δ᾽, </a:t>
            </a:r>
            <a:r>
              <a:rPr lang="el-GR" i="1" dirty="0" err="1"/>
              <a:t>εἰ</a:t>
            </a:r>
            <a:r>
              <a:rPr lang="el-GR" i="1" dirty="0"/>
              <a:t> λάθρα </a:t>
            </a:r>
            <a:r>
              <a:rPr lang="el-GR" i="1" dirty="0" err="1"/>
              <a:t>νιν</a:t>
            </a:r>
            <a:r>
              <a:rPr lang="el-GR" i="1" dirty="0"/>
              <a:t> </a:t>
            </a:r>
            <a:r>
              <a:rPr lang="el-GR" i="1" dirty="0" err="1"/>
              <a:t>Φοῖβος</a:t>
            </a:r>
            <a:r>
              <a:rPr lang="el-GR" i="1" dirty="0"/>
              <a:t> </a:t>
            </a:r>
            <a:r>
              <a:rPr lang="el-GR" i="1" dirty="0" err="1"/>
              <a:t>ἐκτρέφει</a:t>
            </a:r>
            <a:r>
              <a:rPr lang="el-GR" i="1" dirty="0"/>
              <a:t> λαβών;</a:t>
            </a:r>
          </a:p>
          <a:p>
            <a:pPr marL="0" indent="0">
              <a:buNone/>
            </a:pPr>
            <a:r>
              <a:rPr lang="el-GR" i="1" dirty="0"/>
              <a:t>Κ.  </a:t>
            </a:r>
            <a:r>
              <a:rPr lang="el-GR" i="1" dirty="0" err="1"/>
              <a:t>τὰ</a:t>
            </a:r>
            <a:r>
              <a:rPr lang="el-GR" i="1" dirty="0"/>
              <a:t> </a:t>
            </a:r>
            <a:r>
              <a:rPr lang="el-GR" i="1" dirty="0" err="1"/>
              <a:t>κοινὰ</a:t>
            </a:r>
            <a:r>
              <a:rPr lang="el-GR" i="1" dirty="0"/>
              <a:t> χαίρων </a:t>
            </a:r>
            <a:r>
              <a:rPr lang="el-GR" i="1" dirty="0" err="1"/>
              <a:t>οὐ</a:t>
            </a:r>
            <a:r>
              <a:rPr lang="el-GR" i="1" dirty="0"/>
              <a:t> δίκαια </a:t>
            </a:r>
            <a:r>
              <a:rPr lang="el-GR" i="1" dirty="0" err="1"/>
              <a:t>δρᾷ</a:t>
            </a:r>
            <a:r>
              <a:rPr lang="el-GR" i="1" dirty="0"/>
              <a:t> μόνος.</a:t>
            </a:r>
            <a:endParaRPr lang="el-GR" dirty="0"/>
          </a:p>
        </p:txBody>
      </p:sp>
      <p:sp>
        <p:nvSpPr>
          <p:cNvPr id="6" name="Content Placeholder 5">
            <a:extLst>
              <a:ext uri="{FF2B5EF4-FFF2-40B4-BE49-F238E27FC236}">
                <a16:creationId xmlns:a16="http://schemas.microsoft.com/office/drawing/2014/main" id="{90CC0938-85D2-4D15-8BFF-1ADF7DF7A38F}"/>
              </a:ext>
            </a:extLst>
          </p:cNvPr>
          <p:cNvSpPr>
            <a:spLocks noGrp="1"/>
          </p:cNvSpPr>
          <p:nvPr>
            <p:ph sz="half" idx="2"/>
          </p:nvPr>
        </p:nvSpPr>
        <p:spPr>
          <a:xfrm>
            <a:off x="5905501" y="1857375"/>
            <a:ext cx="6286498" cy="4976812"/>
          </a:xfrm>
        </p:spPr>
        <p:txBody>
          <a:bodyPr>
            <a:normAutofit fontScale="77500" lnSpcReduction="20000"/>
          </a:bodyPr>
          <a:lstStyle/>
          <a:p>
            <a:pPr marL="0" indent="0">
              <a:buNone/>
            </a:pPr>
            <a:r>
              <a:rPr lang="en-US" dirty="0"/>
              <a:t>K.: </a:t>
            </a:r>
            <a:r>
              <a:rPr lang="el-GR" dirty="0"/>
              <a:t>Κάποια φίλη μου λέει την αγάπησε ο Φοίβος.</a:t>
            </a:r>
          </a:p>
          <a:p>
            <a:pPr marL="0" indent="0">
              <a:buNone/>
            </a:pPr>
            <a:r>
              <a:rPr lang="en-US" dirty="0"/>
              <a:t>I.: </a:t>
            </a:r>
            <a:r>
              <a:rPr lang="el-GR" dirty="0"/>
              <a:t>Ο θεός με θνητή; Μην τα λες αυτά, ξένη.</a:t>
            </a:r>
          </a:p>
          <a:p>
            <a:pPr marL="0" indent="0">
              <a:buNone/>
            </a:pPr>
            <a:r>
              <a:rPr lang="en-US" dirty="0"/>
              <a:t>K.: </a:t>
            </a:r>
            <a:r>
              <a:rPr lang="el-GR" dirty="0"/>
              <a:t>Και γέννησε γιο. Κρυφά απ' τον πατέρα της.</a:t>
            </a:r>
          </a:p>
          <a:p>
            <a:pPr marL="0" indent="0">
              <a:buNone/>
            </a:pPr>
            <a:r>
              <a:rPr lang="el-GR" dirty="0"/>
              <a:t>Ι</a:t>
            </a:r>
            <a:r>
              <a:rPr lang="en-US" dirty="0"/>
              <a:t>.</a:t>
            </a:r>
            <a:r>
              <a:rPr lang="el-GR" dirty="0"/>
              <a:t>: Δεν μπορεί. Θνητός την παρέσυρε και το σκεπάζει.</a:t>
            </a:r>
          </a:p>
          <a:p>
            <a:pPr marL="0" indent="0">
              <a:buNone/>
            </a:pPr>
            <a:r>
              <a:rPr lang="el-GR" dirty="0"/>
              <a:t>Κ</a:t>
            </a:r>
            <a:r>
              <a:rPr lang="en-US" dirty="0"/>
              <a:t>.</a:t>
            </a:r>
            <a:r>
              <a:rPr lang="el-GR" dirty="0"/>
              <a:t>: Το αρνιέται αυτή. Και υπέφερε.</a:t>
            </a:r>
          </a:p>
          <a:p>
            <a:pPr marL="0" indent="0">
              <a:buNone/>
            </a:pPr>
            <a:r>
              <a:rPr lang="el-GR" dirty="0"/>
              <a:t>Ι</a:t>
            </a:r>
            <a:r>
              <a:rPr lang="en-US" dirty="0"/>
              <a:t>.</a:t>
            </a:r>
            <a:r>
              <a:rPr lang="el-GR" dirty="0"/>
              <a:t>: Τι έπαθε, αφού ήταν ο θεός που την αγκάλιασε;</a:t>
            </a:r>
          </a:p>
          <a:p>
            <a:pPr marL="0" indent="0">
              <a:buNone/>
            </a:pPr>
            <a:r>
              <a:rPr lang="el-GR" dirty="0"/>
              <a:t>Κ</a:t>
            </a:r>
            <a:r>
              <a:rPr lang="en-US" dirty="0"/>
              <a:t>.</a:t>
            </a:r>
            <a:r>
              <a:rPr lang="el-GR" dirty="0"/>
              <a:t>: Το γιο που γέννησε, τον άφησε να πεθάνει.</a:t>
            </a:r>
          </a:p>
          <a:p>
            <a:pPr marL="0" indent="0">
              <a:buNone/>
            </a:pPr>
            <a:r>
              <a:rPr lang="el-GR" dirty="0"/>
              <a:t>Ι</a:t>
            </a:r>
            <a:r>
              <a:rPr lang="en-US" dirty="0"/>
              <a:t>.:</a:t>
            </a:r>
            <a:r>
              <a:rPr lang="el-GR" dirty="0"/>
              <a:t> Το παιδί που αφέθηκε έτσι τώρα που είναι; Ζει;</a:t>
            </a:r>
            <a:endParaRPr lang="en-US" dirty="0"/>
          </a:p>
          <a:p>
            <a:pPr marL="0" indent="0">
              <a:buNone/>
            </a:pPr>
            <a:endParaRPr lang="en-US" dirty="0"/>
          </a:p>
          <a:p>
            <a:pPr marL="0" indent="0">
              <a:buNone/>
            </a:pPr>
            <a:r>
              <a:rPr lang="el-GR" dirty="0"/>
              <a:t>Ί. Τον αδίκησε ο Θεός. Και η μάνα του η δύστυχη.</a:t>
            </a:r>
          </a:p>
          <a:p>
            <a:pPr marL="0" indent="0">
              <a:buNone/>
            </a:pPr>
            <a:r>
              <a:rPr lang="el-GR" dirty="0"/>
              <a:t>Κ  Από τότε άλλο παιδί δεν έκανε.</a:t>
            </a:r>
          </a:p>
          <a:p>
            <a:pPr marL="0" indent="0">
              <a:buNone/>
            </a:pPr>
            <a:r>
              <a:rPr lang="el-GR" dirty="0"/>
              <a:t>Ί.  Αν όμως ο Φοίβος το μεγαλώνει κρυφά;</a:t>
            </a:r>
          </a:p>
          <a:p>
            <a:pPr marL="0" indent="0">
              <a:buNone/>
            </a:pPr>
            <a:r>
              <a:rPr lang="el-GR" dirty="0"/>
              <a:t>Κ.  Άδικο είναι να χαίρεται την κοινή χαρά μόνος του.</a:t>
            </a:r>
          </a:p>
        </p:txBody>
      </p:sp>
    </p:spTree>
    <p:extLst>
      <p:ext uri="{BB962C8B-B14F-4D97-AF65-F5344CB8AC3E}">
        <p14:creationId xmlns:p14="http://schemas.microsoft.com/office/powerpoint/2010/main" val="1701713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9F7C5-7066-40ED-B163-E24A3E2393C5}"/>
              </a:ext>
            </a:extLst>
          </p:cNvPr>
          <p:cNvSpPr>
            <a:spLocks noGrp="1"/>
          </p:cNvSpPr>
          <p:nvPr>
            <p:ph type="title"/>
          </p:nvPr>
        </p:nvSpPr>
        <p:spPr>
          <a:xfrm>
            <a:off x="838200" y="0"/>
            <a:ext cx="10515600" cy="1181100"/>
          </a:xfrm>
        </p:spPr>
        <p:txBody>
          <a:bodyPr>
            <a:normAutofit fontScale="90000"/>
          </a:bodyPr>
          <a:lstStyle/>
          <a:p>
            <a:pPr algn="ctr"/>
            <a:r>
              <a:rPr lang="el-GR" dirty="0">
                <a:solidFill>
                  <a:schemeClr val="accent2"/>
                </a:solidFill>
              </a:rPr>
              <a:t>Επιβολή ποινών και στους θεούς; </a:t>
            </a:r>
            <a:r>
              <a:rPr lang="el-GR" i="1" dirty="0">
                <a:solidFill>
                  <a:schemeClr val="accent2"/>
                </a:solidFill>
              </a:rPr>
              <a:t>Ίων</a:t>
            </a:r>
            <a:r>
              <a:rPr lang="el-GR" dirty="0">
                <a:solidFill>
                  <a:schemeClr val="accent2"/>
                </a:solidFill>
              </a:rPr>
              <a:t> </a:t>
            </a:r>
            <a:r>
              <a:rPr lang="el-GR" dirty="0" err="1">
                <a:solidFill>
                  <a:schemeClr val="accent2"/>
                </a:solidFill>
              </a:rPr>
              <a:t>στ</a:t>
            </a:r>
            <a:r>
              <a:rPr lang="el-GR" dirty="0">
                <a:solidFill>
                  <a:schemeClr val="accent2"/>
                </a:solidFill>
              </a:rPr>
              <a:t>. 436-451</a:t>
            </a:r>
          </a:p>
        </p:txBody>
      </p:sp>
      <p:sp>
        <p:nvSpPr>
          <p:cNvPr id="4" name="Content Placeholder 3">
            <a:extLst>
              <a:ext uri="{FF2B5EF4-FFF2-40B4-BE49-F238E27FC236}">
                <a16:creationId xmlns:a16="http://schemas.microsoft.com/office/drawing/2014/main" id="{33ED3606-210C-4EDA-A9F4-00F187B34C55}"/>
              </a:ext>
            </a:extLst>
          </p:cNvPr>
          <p:cNvSpPr>
            <a:spLocks noGrp="1"/>
          </p:cNvSpPr>
          <p:nvPr>
            <p:ph sz="half" idx="1"/>
          </p:nvPr>
        </p:nvSpPr>
        <p:spPr>
          <a:xfrm>
            <a:off x="495300" y="1181100"/>
            <a:ext cx="5377180" cy="5676899"/>
          </a:xfrm>
        </p:spPr>
        <p:txBody>
          <a:bodyPr>
            <a:normAutofit fontScale="70000" lnSpcReduction="20000"/>
          </a:bodyPr>
          <a:lstStyle/>
          <a:p>
            <a:pPr marL="0" indent="0">
              <a:buNone/>
            </a:pPr>
            <a:r>
              <a:rPr lang="el-GR" i="1" dirty="0" err="1"/>
              <a:t>νουθετητέος</a:t>
            </a:r>
            <a:r>
              <a:rPr lang="el-GR" i="1" dirty="0"/>
              <a:t> </a:t>
            </a:r>
            <a:r>
              <a:rPr lang="el-GR" i="1" dirty="0" err="1"/>
              <a:t>δέ</a:t>
            </a:r>
            <a:r>
              <a:rPr lang="el-GR" i="1" dirty="0"/>
              <a:t> μοι</a:t>
            </a:r>
          </a:p>
          <a:p>
            <a:pPr marL="0" indent="0">
              <a:buNone/>
            </a:pPr>
            <a:r>
              <a:rPr lang="el-GR" i="1" dirty="0" err="1"/>
              <a:t>Φοῖβος</a:t>
            </a:r>
            <a:r>
              <a:rPr lang="el-GR" i="1" dirty="0"/>
              <a:t>, τί πάσχει: παρθένους </a:t>
            </a:r>
            <a:r>
              <a:rPr lang="el-GR" i="1" dirty="0" err="1"/>
              <a:t>βίᾳ</a:t>
            </a:r>
            <a:r>
              <a:rPr lang="el-GR" i="1" dirty="0"/>
              <a:t> </a:t>
            </a:r>
            <a:r>
              <a:rPr lang="el-GR" i="1" dirty="0" err="1"/>
              <a:t>γαμῶν</a:t>
            </a:r>
            <a:endParaRPr lang="el-GR" i="1" dirty="0"/>
          </a:p>
          <a:p>
            <a:pPr marL="0" indent="0">
              <a:buNone/>
            </a:pPr>
            <a:r>
              <a:rPr lang="el-GR" i="1" dirty="0" err="1"/>
              <a:t>προδίδωσι</a:t>
            </a:r>
            <a:r>
              <a:rPr lang="el-GR" i="1" dirty="0"/>
              <a:t>; </a:t>
            </a:r>
            <a:r>
              <a:rPr lang="el-GR" i="1" dirty="0" err="1"/>
              <a:t>παῖδας</a:t>
            </a:r>
            <a:r>
              <a:rPr lang="el-GR" i="1" dirty="0"/>
              <a:t> </a:t>
            </a:r>
            <a:r>
              <a:rPr lang="el-GR" i="1" dirty="0" err="1"/>
              <a:t>ἐκτεκνούμενος</a:t>
            </a:r>
            <a:r>
              <a:rPr lang="el-GR" i="1" dirty="0"/>
              <a:t> </a:t>
            </a:r>
            <a:r>
              <a:rPr lang="el-GR" i="1" dirty="0" err="1"/>
              <a:t>λάθρᾳ</a:t>
            </a:r>
            <a:endParaRPr lang="el-GR" i="1" dirty="0"/>
          </a:p>
          <a:p>
            <a:pPr marL="0" indent="0">
              <a:buNone/>
            </a:pPr>
            <a:r>
              <a:rPr lang="el-GR" i="1" dirty="0" err="1"/>
              <a:t>θνῄσκοντας</a:t>
            </a:r>
            <a:r>
              <a:rPr lang="el-GR" i="1" dirty="0"/>
              <a:t> </a:t>
            </a:r>
            <a:r>
              <a:rPr lang="el-GR" i="1" dirty="0" err="1"/>
              <a:t>ἀμελεῖ</a:t>
            </a:r>
            <a:r>
              <a:rPr lang="el-GR" i="1" dirty="0"/>
              <a:t>; </a:t>
            </a:r>
            <a:r>
              <a:rPr lang="el-GR" i="1" dirty="0" err="1"/>
              <a:t>μὴ</a:t>
            </a:r>
            <a:r>
              <a:rPr lang="el-GR" i="1" dirty="0"/>
              <a:t> σύ γ᾽: </a:t>
            </a:r>
            <a:r>
              <a:rPr lang="el-GR" i="1" dirty="0" err="1"/>
              <a:t>ἀλλ</a:t>
            </a:r>
            <a:r>
              <a:rPr lang="el-GR" i="1" dirty="0"/>
              <a:t>᾽, </a:t>
            </a:r>
            <a:r>
              <a:rPr lang="el-GR" i="1" dirty="0" err="1"/>
              <a:t>ἐπεὶ</a:t>
            </a:r>
            <a:r>
              <a:rPr lang="el-GR" i="1" dirty="0"/>
              <a:t> </a:t>
            </a:r>
            <a:r>
              <a:rPr lang="el-GR" i="1" dirty="0" err="1"/>
              <a:t>κρατεῖς</a:t>
            </a:r>
            <a:r>
              <a:rPr lang="el-GR" i="1" dirty="0"/>
              <a:t>,</a:t>
            </a:r>
          </a:p>
          <a:p>
            <a:pPr marL="0" indent="0">
              <a:buNone/>
            </a:pPr>
            <a:r>
              <a:rPr lang="el-GR" i="1" dirty="0" err="1"/>
              <a:t>ἀρετὰς</a:t>
            </a:r>
            <a:r>
              <a:rPr lang="el-GR" i="1" dirty="0"/>
              <a:t> δίωκε. </a:t>
            </a:r>
            <a:r>
              <a:rPr lang="el-GR" i="1" dirty="0" err="1"/>
              <a:t>καὶ</a:t>
            </a:r>
            <a:r>
              <a:rPr lang="el-GR" i="1" dirty="0"/>
              <a:t> </a:t>
            </a:r>
            <a:r>
              <a:rPr lang="el-GR" i="1" dirty="0" err="1"/>
              <a:t>γὰρ</a:t>
            </a:r>
            <a:r>
              <a:rPr lang="el-GR" i="1" dirty="0"/>
              <a:t> </a:t>
            </a:r>
            <a:r>
              <a:rPr lang="el-GR" i="1" dirty="0" err="1"/>
              <a:t>ὅστις</a:t>
            </a:r>
            <a:r>
              <a:rPr lang="el-GR" i="1" dirty="0"/>
              <a:t> </a:t>
            </a:r>
            <a:r>
              <a:rPr lang="el-GR" i="1" dirty="0" err="1"/>
              <a:t>ἂν</a:t>
            </a:r>
            <a:r>
              <a:rPr lang="el-GR" i="1" dirty="0"/>
              <a:t> </a:t>
            </a:r>
            <a:r>
              <a:rPr lang="el-GR" i="1" dirty="0" err="1"/>
              <a:t>βροτῶν</a:t>
            </a:r>
            <a:r>
              <a:rPr lang="el-GR" i="1" dirty="0"/>
              <a:t> </a:t>
            </a:r>
          </a:p>
          <a:p>
            <a:pPr marL="0" indent="0">
              <a:buNone/>
            </a:pPr>
            <a:r>
              <a:rPr lang="el-GR" i="1" dirty="0" err="1"/>
              <a:t>κακὸς</a:t>
            </a:r>
            <a:r>
              <a:rPr lang="el-GR" i="1" dirty="0"/>
              <a:t> </a:t>
            </a:r>
            <a:r>
              <a:rPr lang="el-GR" i="1" dirty="0" err="1"/>
              <a:t>πεφύκῃ</a:t>
            </a:r>
            <a:r>
              <a:rPr lang="el-GR" i="1" dirty="0"/>
              <a:t>, </a:t>
            </a:r>
            <a:r>
              <a:rPr lang="el-GR" i="1" dirty="0" err="1"/>
              <a:t>ζημιοῦσιν</a:t>
            </a:r>
            <a:r>
              <a:rPr lang="el-GR" i="1" dirty="0"/>
              <a:t> </a:t>
            </a:r>
            <a:r>
              <a:rPr lang="el-GR" i="1" dirty="0" err="1"/>
              <a:t>οἱ</a:t>
            </a:r>
            <a:r>
              <a:rPr lang="el-GR" i="1" dirty="0"/>
              <a:t> θεοί. </a:t>
            </a:r>
          </a:p>
          <a:p>
            <a:pPr marL="0" indent="0">
              <a:buNone/>
            </a:pPr>
            <a:r>
              <a:rPr lang="el-GR" i="1" dirty="0" err="1"/>
              <a:t>πῶς</a:t>
            </a:r>
            <a:r>
              <a:rPr lang="el-GR" i="1" dirty="0"/>
              <a:t> </a:t>
            </a:r>
            <a:r>
              <a:rPr lang="el-GR" i="1" dirty="0" err="1"/>
              <a:t>οὖν</a:t>
            </a:r>
            <a:r>
              <a:rPr lang="el-GR" i="1" dirty="0"/>
              <a:t> δίκαιον </a:t>
            </a:r>
            <a:r>
              <a:rPr lang="el-GR" i="1" dirty="0" err="1"/>
              <a:t>τοὺς</a:t>
            </a:r>
            <a:r>
              <a:rPr lang="el-GR" i="1" dirty="0"/>
              <a:t> νόμους </a:t>
            </a:r>
            <a:r>
              <a:rPr lang="el-GR" i="1" dirty="0" err="1"/>
              <a:t>ὑμᾶς</a:t>
            </a:r>
            <a:r>
              <a:rPr lang="el-GR" i="1" dirty="0"/>
              <a:t> </a:t>
            </a:r>
            <a:r>
              <a:rPr lang="el-GR" i="1" dirty="0" err="1"/>
              <a:t>βροτοῖς</a:t>
            </a:r>
            <a:r>
              <a:rPr lang="el-GR" i="1" dirty="0"/>
              <a:t> </a:t>
            </a:r>
          </a:p>
          <a:p>
            <a:pPr marL="0" indent="0">
              <a:buNone/>
            </a:pPr>
            <a:r>
              <a:rPr lang="el-GR" i="1" dirty="0"/>
              <a:t>γράψαντας, </a:t>
            </a:r>
            <a:r>
              <a:rPr lang="el-GR" i="1" dirty="0" err="1"/>
              <a:t>αὐτοὺς</a:t>
            </a:r>
            <a:r>
              <a:rPr lang="el-GR" i="1" dirty="0"/>
              <a:t> </a:t>
            </a:r>
            <a:r>
              <a:rPr lang="el-GR" i="1" dirty="0" err="1"/>
              <a:t>ἀνομίαν</a:t>
            </a:r>
            <a:r>
              <a:rPr lang="el-GR" i="1" dirty="0"/>
              <a:t> </a:t>
            </a:r>
            <a:r>
              <a:rPr lang="el-GR" i="1" dirty="0" err="1"/>
              <a:t>ὀφλισκάνειν</a:t>
            </a:r>
            <a:r>
              <a:rPr lang="el-GR" i="1" dirty="0"/>
              <a:t>; </a:t>
            </a:r>
          </a:p>
          <a:p>
            <a:pPr marL="0" indent="0">
              <a:buNone/>
            </a:pPr>
            <a:r>
              <a:rPr lang="el-GR" i="1" dirty="0" err="1"/>
              <a:t>εἰ</a:t>
            </a:r>
            <a:r>
              <a:rPr lang="el-GR" i="1" dirty="0"/>
              <a:t> δ᾽ — </a:t>
            </a:r>
            <a:r>
              <a:rPr lang="el-GR" i="1" dirty="0" err="1"/>
              <a:t>οὐ</a:t>
            </a:r>
            <a:r>
              <a:rPr lang="el-GR" i="1" dirty="0"/>
              <a:t> </a:t>
            </a:r>
            <a:r>
              <a:rPr lang="el-GR" i="1" dirty="0" err="1"/>
              <a:t>γὰρ</a:t>
            </a:r>
            <a:r>
              <a:rPr lang="el-GR" i="1" dirty="0"/>
              <a:t> </a:t>
            </a:r>
            <a:r>
              <a:rPr lang="el-GR" i="1" dirty="0" err="1"/>
              <a:t>ἔσται</a:t>
            </a:r>
            <a:r>
              <a:rPr lang="el-GR" i="1" dirty="0"/>
              <a:t>, </a:t>
            </a:r>
            <a:r>
              <a:rPr lang="el-GR" i="1" dirty="0" err="1"/>
              <a:t>τῷ</a:t>
            </a:r>
            <a:r>
              <a:rPr lang="el-GR" i="1" dirty="0"/>
              <a:t> </a:t>
            </a:r>
            <a:r>
              <a:rPr lang="el-GR" i="1" dirty="0" err="1"/>
              <a:t>λόγῳ</a:t>
            </a:r>
            <a:r>
              <a:rPr lang="el-GR" i="1" dirty="0"/>
              <a:t> </a:t>
            </a:r>
            <a:r>
              <a:rPr lang="el-GR" i="1" dirty="0" err="1"/>
              <a:t>δὲ</a:t>
            </a:r>
            <a:r>
              <a:rPr lang="el-GR" i="1" dirty="0"/>
              <a:t> </a:t>
            </a:r>
            <a:r>
              <a:rPr lang="el-GR" i="1" dirty="0" err="1"/>
              <a:t>χρήσομαι</a:t>
            </a:r>
            <a:r>
              <a:rPr lang="el-GR" i="1" dirty="0"/>
              <a:t> — </a:t>
            </a:r>
          </a:p>
          <a:p>
            <a:pPr marL="0" indent="0">
              <a:buNone/>
            </a:pPr>
            <a:r>
              <a:rPr lang="el-GR" i="1" dirty="0" err="1"/>
              <a:t>δίκας</a:t>
            </a:r>
            <a:r>
              <a:rPr lang="el-GR" i="1" dirty="0"/>
              <a:t> </a:t>
            </a:r>
            <a:r>
              <a:rPr lang="el-GR" i="1" dirty="0" err="1"/>
              <a:t>βιαίων</a:t>
            </a:r>
            <a:r>
              <a:rPr lang="el-GR" i="1" dirty="0"/>
              <a:t> </a:t>
            </a:r>
            <a:r>
              <a:rPr lang="el-GR" i="1" dirty="0" err="1"/>
              <a:t>δώσετ</a:t>
            </a:r>
            <a:r>
              <a:rPr lang="el-GR" i="1" dirty="0"/>
              <a:t>᾽ </a:t>
            </a:r>
            <a:r>
              <a:rPr lang="el-GR" i="1" dirty="0" err="1"/>
              <a:t>ἀνθρώποις</a:t>
            </a:r>
            <a:r>
              <a:rPr lang="el-GR" i="1" dirty="0"/>
              <a:t> γάμων, </a:t>
            </a:r>
          </a:p>
          <a:p>
            <a:pPr marL="0" indent="0">
              <a:buNone/>
            </a:pPr>
            <a:r>
              <a:rPr lang="el-GR" i="1" dirty="0" err="1"/>
              <a:t>σὺ</a:t>
            </a:r>
            <a:r>
              <a:rPr lang="el-GR" i="1" dirty="0"/>
              <a:t> </a:t>
            </a:r>
            <a:r>
              <a:rPr lang="el-GR" i="1" dirty="0" err="1"/>
              <a:t>καὶ</a:t>
            </a:r>
            <a:r>
              <a:rPr lang="el-GR" i="1" dirty="0"/>
              <a:t> </a:t>
            </a:r>
            <a:r>
              <a:rPr lang="el-GR" i="1" dirty="0" err="1"/>
              <a:t>Ποσειδῶν</a:t>
            </a:r>
            <a:r>
              <a:rPr lang="el-GR" i="1" dirty="0"/>
              <a:t> </a:t>
            </a:r>
            <a:r>
              <a:rPr lang="el-GR" i="1" dirty="0" err="1"/>
              <a:t>Ζεύς</a:t>
            </a:r>
            <a:r>
              <a:rPr lang="el-GR" i="1" dirty="0"/>
              <a:t> θ᾽ </a:t>
            </a:r>
            <a:r>
              <a:rPr lang="el-GR" i="1" dirty="0" err="1"/>
              <a:t>ὃς</a:t>
            </a:r>
            <a:r>
              <a:rPr lang="el-GR" i="1" dirty="0"/>
              <a:t> </a:t>
            </a:r>
            <a:r>
              <a:rPr lang="el-GR" i="1" dirty="0" err="1"/>
              <a:t>οὐρανοῦ</a:t>
            </a:r>
            <a:r>
              <a:rPr lang="el-GR" i="1" dirty="0"/>
              <a:t> </a:t>
            </a:r>
            <a:r>
              <a:rPr lang="el-GR" i="1" dirty="0" err="1"/>
              <a:t>κρατεῖ</a:t>
            </a:r>
            <a:r>
              <a:rPr lang="el-GR" i="1" dirty="0"/>
              <a:t>, </a:t>
            </a:r>
          </a:p>
          <a:p>
            <a:pPr marL="0" indent="0">
              <a:buNone/>
            </a:pPr>
            <a:r>
              <a:rPr lang="el-GR" i="1" dirty="0" err="1"/>
              <a:t>ναοὺς</a:t>
            </a:r>
            <a:r>
              <a:rPr lang="el-GR" i="1" dirty="0"/>
              <a:t> </a:t>
            </a:r>
            <a:r>
              <a:rPr lang="el-GR" i="1" dirty="0" err="1"/>
              <a:t>τίνοντες</a:t>
            </a:r>
            <a:r>
              <a:rPr lang="el-GR" i="1" dirty="0"/>
              <a:t> </a:t>
            </a:r>
            <a:r>
              <a:rPr lang="el-GR" i="1" dirty="0" err="1"/>
              <a:t>ἀδικίας</a:t>
            </a:r>
            <a:r>
              <a:rPr lang="el-GR" i="1" dirty="0"/>
              <a:t> κενώσετε.</a:t>
            </a:r>
          </a:p>
          <a:p>
            <a:pPr marL="0" indent="0">
              <a:buNone/>
            </a:pPr>
            <a:r>
              <a:rPr lang="el-GR" i="1" dirty="0" err="1"/>
              <a:t>τὰς</a:t>
            </a:r>
            <a:r>
              <a:rPr lang="el-GR" i="1" dirty="0"/>
              <a:t> </a:t>
            </a:r>
            <a:r>
              <a:rPr lang="el-GR" i="1" dirty="0" err="1"/>
              <a:t>ἡδονὰς</a:t>
            </a:r>
            <a:r>
              <a:rPr lang="el-GR" i="1" dirty="0"/>
              <a:t> </a:t>
            </a:r>
            <a:r>
              <a:rPr lang="el-GR" i="1" dirty="0" err="1"/>
              <a:t>γὰρ</a:t>
            </a:r>
            <a:r>
              <a:rPr lang="el-GR" i="1" dirty="0"/>
              <a:t> </a:t>
            </a:r>
            <a:r>
              <a:rPr lang="el-GR" i="1" dirty="0" err="1"/>
              <a:t>τῆς</a:t>
            </a:r>
            <a:r>
              <a:rPr lang="el-GR" i="1" dirty="0"/>
              <a:t> </a:t>
            </a:r>
            <a:r>
              <a:rPr lang="el-GR" i="1" dirty="0" err="1"/>
              <a:t>προμηθίας</a:t>
            </a:r>
            <a:r>
              <a:rPr lang="el-GR" i="1" dirty="0"/>
              <a:t> </a:t>
            </a:r>
            <a:r>
              <a:rPr lang="el-GR" i="1" dirty="0" err="1"/>
              <a:t>πάρος</a:t>
            </a:r>
            <a:endParaRPr lang="el-GR" i="1" dirty="0"/>
          </a:p>
          <a:p>
            <a:pPr marL="0" indent="0">
              <a:buNone/>
            </a:pPr>
            <a:r>
              <a:rPr lang="el-GR" i="1" dirty="0" err="1"/>
              <a:t>σπεύδοντες</a:t>
            </a:r>
            <a:r>
              <a:rPr lang="el-GR" i="1" dirty="0"/>
              <a:t> </a:t>
            </a:r>
            <a:r>
              <a:rPr lang="el-GR" i="1" dirty="0" err="1"/>
              <a:t>ἀδικεῖτ</a:t>
            </a:r>
            <a:r>
              <a:rPr lang="el-GR" i="1" dirty="0"/>
              <a:t>᾽. </a:t>
            </a:r>
            <a:r>
              <a:rPr lang="el-GR" i="1" dirty="0" err="1"/>
              <a:t>οὐκέτ</a:t>
            </a:r>
            <a:r>
              <a:rPr lang="el-GR" i="1" dirty="0"/>
              <a:t>᾽ </a:t>
            </a:r>
            <a:r>
              <a:rPr lang="el-GR" i="1" dirty="0" err="1"/>
              <a:t>ἀνθρώπους</a:t>
            </a:r>
            <a:r>
              <a:rPr lang="el-GR" i="1" dirty="0"/>
              <a:t> </a:t>
            </a:r>
            <a:r>
              <a:rPr lang="el-GR" i="1" dirty="0" err="1"/>
              <a:t>κακῶς</a:t>
            </a:r>
            <a:endParaRPr lang="el-GR" i="1" dirty="0"/>
          </a:p>
          <a:p>
            <a:pPr marL="0" indent="0">
              <a:buNone/>
            </a:pPr>
            <a:r>
              <a:rPr lang="el-GR" i="1" dirty="0"/>
              <a:t>λέγειν δίκαιον, </a:t>
            </a:r>
            <a:r>
              <a:rPr lang="el-GR" i="1" dirty="0" err="1"/>
              <a:t>εἰ</a:t>
            </a:r>
            <a:r>
              <a:rPr lang="el-GR" i="1" dirty="0"/>
              <a:t> </a:t>
            </a:r>
            <a:r>
              <a:rPr lang="el-GR" i="1" dirty="0" err="1"/>
              <a:t>τὰ</a:t>
            </a:r>
            <a:r>
              <a:rPr lang="el-GR" i="1" dirty="0"/>
              <a:t> </a:t>
            </a:r>
            <a:r>
              <a:rPr lang="el-GR" i="1" dirty="0" err="1"/>
              <a:t>τῶν</a:t>
            </a:r>
            <a:r>
              <a:rPr lang="el-GR" i="1" dirty="0"/>
              <a:t> </a:t>
            </a:r>
            <a:r>
              <a:rPr lang="el-GR" i="1" dirty="0" err="1"/>
              <a:t>θεῶν</a:t>
            </a:r>
            <a:r>
              <a:rPr lang="el-GR" i="1" dirty="0"/>
              <a:t> </a:t>
            </a:r>
            <a:r>
              <a:rPr lang="el-GR" i="1" dirty="0" err="1"/>
              <a:t>καλὰ</a:t>
            </a:r>
            <a:endParaRPr lang="el-GR" i="1" dirty="0"/>
          </a:p>
          <a:p>
            <a:pPr marL="0" indent="0">
              <a:buNone/>
            </a:pPr>
            <a:r>
              <a:rPr lang="el-GR" i="1" dirty="0" err="1"/>
              <a:t>μιμούμεθ</a:t>
            </a:r>
            <a:r>
              <a:rPr lang="el-GR" i="1" dirty="0"/>
              <a:t>᾽, </a:t>
            </a:r>
            <a:r>
              <a:rPr lang="el-GR" i="1" dirty="0" err="1"/>
              <a:t>ἀλλὰ</a:t>
            </a:r>
            <a:r>
              <a:rPr lang="el-GR" i="1" dirty="0"/>
              <a:t> </a:t>
            </a:r>
            <a:r>
              <a:rPr lang="el-GR" i="1" dirty="0" err="1"/>
              <a:t>τοὺς</a:t>
            </a:r>
            <a:r>
              <a:rPr lang="el-GR" i="1" dirty="0"/>
              <a:t> διδάσκοντας τάδε.</a:t>
            </a:r>
          </a:p>
        </p:txBody>
      </p:sp>
      <p:sp>
        <p:nvSpPr>
          <p:cNvPr id="5" name="Content Placeholder 4">
            <a:extLst>
              <a:ext uri="{FF2B5EF4-FFF2-40B4-BE49-F238E27FC236}">
                <a16:creationId xmlns:a16="http://schemas.microsoft.com/office/drawing/2014/main" id="{F481415A-3153-428D-B48D-93AB0DB720CC}"/>
              </a:ext>
            </a:extLst>
          </p:cNvPr>
          <p:cNvSpPr>
            <a:spLocks noGrp="1"/>
          </p:cNvSpPr>
          <p:nvPr>
            <p:ph sz="half" idx="2"/>
          </p:nvPr>
        </p:nvSpPr>
        <p:spPr>
          <a:xfrm>
            <a:off x="5872481" y="1278256"/>
            <a:ext cx="6243320" cy="5848349"/>
          </a:xfrm>
        </p:spPr>
        <p:txBody>
          <a:bodyPr>
            <a:normAutofit fontScale="70000" lnSpcReduction="20000"/>
          </a:bodyPr>
          <a:lstStyle/>
          <a:p>
            <a:pPr marL="0" indent="0">
              <a:buNone/>
            </a:pPr>
            <a:r>
              <a:rPr lang="el-GR" dirty="0"/>
              <a:t>Όμως πρέπει να τον μαλώσω τον Φοίβο. </a:t>
            </a:r>
          </a:p>
          <a:p>
            <a:pPr marL="0" indent="0">
              <a:buNone/>
            </a:pPr>
            <a:r>
              <a:rPr lang="el-GR" dirty="0"/>
              <a:t>Τι έπαθε! Πάει με κοπέλες και μετά τις παρατά,</a:t>
            </a:r>
          </a:p>
          <a:p>
            <a:pPr marL="0" indent="0">
              <a:buNone/>
            </a:pPr>
            <a:r>
              <a:rPr lang="el-GR" dirty="0"/>
              <a:t>κάνει παιδιά και έπειτα φεύγει και αδιαφορεί; Ε τώρα, κι</a:t>
            </a:r>
          </a:p>
          <a:p>
            <a:pPr marL="0" indent="0">
              <a:buNone/>
            </a:pPr>
            <a:r>
              <a:rPr lang="el-GR" dirty="0"/>
              <a:t>εγώ! Όταν γίνω σπουδαίος, τότε να ηθικολογώ... </a:t>
            </a:r>
          </a:p>
          <a:p>
            <a:pPr marL="0" indent="0">
              <a:buNone/>
            </a:pPr>
            <a:r>
              <a:rPr lang="el-GR" dirty="0"/>
              <a:t>Αλλά, όποιος θνητός είναι κακός, τον τιμωρούν οι θεοί.</a:t>
            </a:r>
          </a:p>
          <a:p>
            <a:pPr marL="0" indent="0">
              <a:buNone/>
            </a:pPr>
            <a:r>
              <a:rPr lang="el-GR" dirty="0">
                <a:solidFill>
                  <a:schemeClr val="accent2"/>
                </a:solidFill>
              </a:rPr>
              <a:t>Είναι όμως δίκαιο, εσείς που ορίζετε τους νόμους</a:t>
            </a:r>
          </a:p>
          <a:p>
            <a:pPr marL="0" indent="0">
              <a:buNone/>
            </a:pPr>
            <a:r>
              <a:rPr lang="el-GR" dirty="0">
                <a:solidFill>
                  <a:schemeClr val="accent2"/>
                </a:solidFill>
              </a:rPr>
              <a:t>στους θνητούς, οι ίδιοι να </a:t>
            </a:r>
            <a:r>
              <a:rPr lang="el-GR" dirty="0" err="1">
                <a:solidFill>
                  <a:schemeClr val="accent2"/>
                </a:solidFill>
              </a:rPr>
              <a:t>ανομείτε</a:t>
            </a:r>
            <a:r>
              <a:rPr lang="el-GR" dirty="0">
                <a:solidFill>
                  <a:schemeClr val="accent2"/>
                </a:solidFill>
              </a:rPr>
              <a:t>; </a:t>
            </a:r>
          </a:p>
          <a:p>
            <a:pPr marL="0" indent="0">
              <a:buNone/>
            </a:pPr>
            <a:r>
              <a:rPr lang="el-GR" dirty="0">
                <a:solidFill>
                  <a:schemeClr val="accent2"/>
                </a:solidFill>
              </a:rPr>
              <a:t>Αν λοιπόν - έτσι το λέω, σαν υπόθεση – </a:t>
            </a:r>
          </a:p>
          <a:p>
            <a:pPr marL="0" indent="0">
              <a:buNone/>
            </a:pPr>
            <a:r>
              <a:rPr lang="el-GR" dirty="0">
                <a:solidFill>
                  <a:schemeClr val="accent2"/>
                </a:solidFill>
              </a:rPr>
              <a:t>Καταδικασθείτε από τους ανθρώπους για άνομο γάμο,</a:t>
            </a:r>
          </a:p>
          <a:p>
            <a:pPr marL="0" indent="0">
              <a:buNone/>
            </a:pPr>
            <a:r>
              <a:rPr lang="el-GR" dirty="0">
                <a:solidFill>
                  <a:schemeClr val="accent2"/>
                </a:solidFill>
              </a:rPr>
              <a:t>Φοίβε και </a:t>
            </a:r>
            <a:r>
              <a:rPr lang="el-GR" dirty="0" err="1">
                <a:solidFill>
                  <a:schemeClr val="accent2"/>
                </a:solidFill>
              </a:rPr>
              <a:t>Ποσειδώνα</a:t>
            </a:r>
            <a:r>
              <a:rPr lang="el-GR" dirty="0">
                <a:solidFill>
                  <a:schemeClr val="accent2"/>
                </a:solidFill>
              </a:rPr>
              <a:t> και Δία Κυρίαρχε,</a:t>
            </a:r>
          </a:p>
          <a:p>
            <a:pPr marL="0" indent="0">
              <a:buNone/>
            </a:pPr>
            <a:r>
              <a:rPr lang="el-GR" dirty="0">
                <a:solidFill>
                  <a:schemeClr val="accent2"/>
                </a:solidFill>
              </a:rPr>
              <a:t>θα αδειάσετε τους ναούς σας πληρώνοντας τα πρόστιμα για τις αδικίες σας! </a:t>
            </a:r>
          </a:p>
          <a:p>
            <a:pPr marL="0" indent="0">
              <a:buNone/>
            </a:pPr>
            <a:r>
              <a:rPr lang="el-GR" dirty="0"/>
              <a:t>Την ηδονή αν κυνηγάτε και τα υπόλοιπα δεν τα νοιάζεστε, </a:t>
            </a:r>
          </a:p>
          <a:p>
            <a:pPr marL="0" indent="0">
              <a:buNone/>
            </a:pPr>
            <a:r>
              <a:rPr lang="el-GR" dirty="0"/>
              <a:t>άδικοι είστε. Γιατί να κακολογούμε τους θνητούς όταν των</a:t>
            </a:r>
          </a:p>
          <a:p>
            <a:pPr marL="0" indent="0">
              <a:buNone/>
            </a:pPr>
            <a:r>
              <a:rPr lang="el-GR" dirty="0"/>
              <a:t>θεών τα καμώματα μιμούνται; </a:t>
            </a:r>
            <a:r>
              <a:rPr lang="el-GR" dirty="0">
                <a:solidFill>
                  <a:schemeClr val="accent2"/>
                </a:solidFill>
              </a:rPr>
              <a:t>Αυτούς </a:t>
            </a:r>
          </a:p>
          <a:p>
            <a:pPr marL="0" indent="0">
              <a:buNone/>
            </a:pPr>
            <a:r>
              <a:rPr lang="el-GR" dirty="0">
                <a:solidFill>
                  <a:schemeClr val="accent2"/>
                </a:solidFill>
              </a:rPr>
              <a:t>που τα δασκαλεύουν πρέπει να κρίνουμε.</a:t>
            </a:r>
          </a:p>
        </p:txBody>
      </p:sp>
    </p:spTree>
    <p:extLst>
      <p:ext uri="{BB962C8B-B14F-4D97-AF65-F5344CB8AC3E}">
        <p14:creationId xmlns:p14="http://schemas.microsoft.com/office/powerpoint/2010/main" val="16865710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80700-4186-438D-B61F-F0B27885E70B}"/>
              </a:ext>
            </a:extLst>
          </p:cNvPr>
          <p:cNvSpPr>
            <a:spLocks noGrp="1"/>
          </p:cNvSpPr>
          <p:nvPr>
            <p:ph type="title"/>
          </p:nvPr>
        </p:nvSpPr>
        <p:spPr>
          <a:xfrm>
            <a:off x="0" y="0"/>
            <a:ext cx="12192000" cy="895350"/>
          </a:xfrm>
        </p:spPr>
        <p:txBody>
          <a:bodyPr/>
          <a:lstStyle/>
          <a:p>
            <a:pPr algn="ctr"/>
            <a:r>
              <a:rPr lang="el-GR" dirty="0">
                <a:solidFill>
                  <a:schemeClr val="accent2"/>
                </a:solidFill>
              </a:rPr>
              <a:t>Αδικία του θεού, θέση της γυναίκας: </a:t>
            </a:r>
            <a:r>
              <a:rPr lang="el-GR" i="1" dirty="0" err="1">
                <a:solidFill>
                  <a:schemeClr val="accent2"/>
                </a:solidFill>
              </a:rPr>
              <a:t>Ἰων</a:t>
            </a:r>
            <a:r>
              <a:rPr lang="el-GR" dirty="0">
                <a:solidFill>
                  <a:schemeClr val="accent2"/>
                </a:solidFill>
              </a:rPr>
              <a:t> 384-400</a:t>
            </a:r>
          </a:p>
        </p:txBody>
      </p:sp>
      <p:sp>
        <p:nvSpPr>
          <p:cNvPr id="3" name="Content Placeholder 2">
            <a:extLst>
              <a:ext uri="{FF2B5EF4-FFF2-40B4-BE49-F238E27FC236}">
                <a16:creationId xmlns:a16="http://schemas.microsoft.com/office/drawing/2014/main" id="{4CA7728F-7555-40F7-880A-9953714EAD86}"/>
              </a:ext>
            </a:extLst>
          </p:cNvPr>
          <p:cNvSpPr>
            <a:spLocks noGrp="1"/>
          </p:cNvSpPr>
          <p:nvPr>
            <p:ph sz="half" idx="1"/>
          </p:nvPr>
        </p:nvSpPr>
        <p:spPr>
          <a:xfrm>
            <a:off x="257174" y="1047750"/>
            <a:ext cx="4924426" cy="5810250"/>
          </a:xfrm>
        </p:spPr>
        <p:txBody>
          <a:bodyPr>
            <a:normAutofit fontScale="70000" lnSpcReduction="20000"/>
          </a:bodyPr>
          <a:lstStyle/>
          <a:p>
            <a:pPr marL="0" indent="0">
              <a:buNone/>
            </a:pPr>
            <a:r>
              <a:rPr lang="el-GR" dirty="0"/>
              <a:t>ὦ </a:t>
            </a:r>
            <a:r>
              <a:rPr lang="el-GR" dirty="0" err="1"/>
              <a:t>Φοῖβε</a:t>
            </a:r>
            <a:r>
              <a:rPr lang="el-GR" dirty="0"/>
              <a:t>, </a:t>
            </a:r>
            <a:r>
              <a:rPr lang="el-GR" dirty="0" err="1"/>
              <a:t>κἀκεῖ</a:t>
            </a:r>
            <a:r>
              <a:rPr lang="el-GR" dirty="0"/>
              <a:t> </a:t>
            </a:r>
            <a:r>
              <a:rPr lang="el-GR" dirty="0" err="1"/>
              <a:t>κἀνθάδ</a:t>
            </a:r>
            <a:r>
              <a:rPr lang="el-GR" dirty="0"/>
              <a:t>᾽ </a:t>
            </a:r>
            <a:r>
              <a:rPr lang="el-GR" dirty="0" err="1"/>
              <a:t>οὐ</a:t>
            </a:r>
            <a:r>
              <a:rPr lang="el-GR" dirty="0"/>
              <a:t> δίκαιος </a:t>
            </a:r>
            <a:r>
              <a:rPr lang="el-GR" dirty="0" err="1"/>
              <a:t>εἶ</a:t>
            </a:r>
            <a:endParaRPr lang="el-GR" dirty="0"/>
          </a:p>
          <a:p>
            <a:pPr marL="0" indent="0">
              <a:buNone/>
            </a:pPr>
            <a:r>
              <a:rPr lang="el-GR" dirty="0" err="1"/>
              <a:t>ἐς</a:t>
            </a:r>
            <a:r>
              <a:rPr lang="el-GR" dirty="0"/>
              <a:t> </a:t>
            </a:r>
            <a:r>
              <a:rPr lang="el-GR" dirty="0" err="1"/>
              <a:t>τὴν</a:t>
            </a:r>
            <a:r>
              <a:rPr lang="el-GR" dirty="0"/>
              <a:t> </a:t>
            </a:r>
            <a:r>
              <a:rPr lang="el-GR" dirty="0" err="1"/>
              <a:t>ἀποῦσαν</a:t>
            </a:r>
            <a:r>
              <a:rPr lang="el-GR" dirty="0"/>
              <a:t>, </a:t>
            </a:r>
            <a:r>
              <a:rPr lang="el-GR" dirty="0" err="1"/>
              <a:t>ἧς</a:t>
            </a:r>
            <a:r>
              <a:rPr lang="el-GR" dirty="0"/>
              <a:t> </a:t>
            </a:r>
            <a:r>
              <a:rPr lang="el-GR" dirty="0" err="1"/>
              <a:t>πάρεισιν</a:t>
            </a:r>
            <a:r>
              <a:rPr lang="el-GR" dirty="0"/>
              <a:t> </a:t>
            </a:r>
            <a:r>
              <a:rPr lang="el-GR" dirty="0" err="1"/>
              <a:t>οἱ</a:t>
            </a:r>
            <a:r>
              <a:rPr lang="el-GR" dirty="0"/>
              <a:t> λόγοι:</a:t>
            </a:r>
          </a:p>
          <a:p>
            <a:pPr marL="0" indent="0">
              <a:buNone/>
            </a:pPr>
            <a:r>
              <a:rPr lang="el-GR" dirty="0" err="1"/>
              <a:t>ὃς</a:t>
            </a:r>
            <a:r>
              <a:rPr lang="el-GR" dirty="0"/>
              <a:t> </a:t>
            </a:r>
            <a:r>
              <a:rPr lang="el-GR" dirty="0" err="1"/>
              <a:t>οὔτ</a:t>
            </a:r>
            <a:r>
              <a:rPr lang="el-GR" dirty="0"/>
              <a:t>᾽ </a:t>
            </a:r>
            <a:r>
              <a:rPr lang="el-GR" dirty="0" err="1"/>
              <a:t>ἔσωσας</a:t>
            </a:r>
            <a:r>
              <a:rPr lang="el-GR" dirty="0"/>
              <a:t> </a:t>
            </a:r>
            <a:r>
              <a:rPr lang="el-GR" dirty="0" err="1"/>
              <a:t>τὸν</a:t>
            </a:r>
            <a:r>
              <a:rPr lang="el-GR" dirty="0"/>
              <a:t> </a:t>
            </a:r>
            <a:r>
              <a:rPr lang="el-GR" dirty="0" err="1"/>
              <a:t>σὸν</a:t>
            </a:r>
            <a:r>
              <a:rPr lang="el-GR" dirty="0"/>
              <a:t> </a:t>
            </a:r>
            <a:r>
              <a:rPr lang="el-GR" dirty="0" err="1"/>
              <a:t>ὃν</a:t>
            </a:r>
            <a:r>
              <a:rPr lang="el-GR" dirty="0"/>
              <a:t> </a:t>
            </a:r>
            <a:r>
              <a:rPr lang="el-GR" dirty="0" err="1"/>
              <a:t>σῶσαί</a:t>
            </a:r>
            <a:r>
              <a:rPr lang="el-GR" dirty="0"/>
              <a:t> σ᾽ </a:t>
            </a:r>
            <a:r>
              <a:rPr lang="el-GR" dirty="0" err="1"/>
              <a:t>ἐχρῆν</a:t>
            </a:r>
            <a:r>
              <a:rPr lang="el-GR" dirty="0"/>
              <a:t>,</a:t>
            </a:r>
          </a:p>
          <a:p>
            <a:pPr marL="0" indent="0">
              <a:buNone/>
            </a:pPr>
            <a:r>
              <a:rPr lang="el-GR" dirty="0" err="1"/>
              <a:t>οὔθ</a:t>
            </a:r>
            <a:r>
              <a:rPr lang="el-GR" dirty="0"/>
              <a:t>᾽ </a:t>
            </a:r>
            <a:r>
              <a:rPr lang="el-GR" dirty="0" err="1"/>
              <a:t>ἱστορούσῃ</a:t>
            </a:r>
            <a:r>
              <a:rPr lang="el-GR" dirty="0"/>
              <a:t> </a:t>
            </a:r>
            <a:r>
              <a:rPr lang="el-GR" dirty="0" err="1"/>
              <a:t>μητρὶ</a:t>
            </a:r>
            <a:r>
              <a:rPr lang="el-GR" dirty="0"/>
              <a:t> </a:t>
            </a:r>
            <a:r>
              <a:rPr lang="el-GR" dirty="0" err="1"/>
              <a:t>μάντις</a:t>
            </a:r>
            <a:r>
              <a:rPr lang="el-GR" dirty="0"/>
              <a:t> </a:t>
            </a:r>
            <a:r>
              <a:rPr lang="el-GR" dirty="0" err="1"/>
              <a:t>ὢν</a:t>
            </a:r>
            <a:r>
              <a:rPr lang="el-GR" dirty="0"/>
              <a:t> </a:t>
            </a:r>
            <a:r>
              <a:rPr lang="el-GR" dirty="0" err="1"/>
              <a:t>ἐρεῖς</a:t>
            </a:r>
            <a:r>
              <a:rPr lang="el-GR" dirty="0"/>
              <a:t>,</a:t>
            </a:r>
          </a:p>
          <a:p>
            <a:pPr marL="0" indent="0">
              <a:buNone/>
            </a:pPr>
            <a:r>
              <a:rPr lang="el-GR" dirty="0" err="1"/>
              <a:t>ὡς</a:t>
            </a:r>
            <a:r>
              <a:rPr lang="el-GR" dirty="0"/>
              <a:t>, </a:t>
            </a:r>
            <a:r>
              <a:rPr lang="el-GR" dirty="0" err="1"/>
              <a:t>εἰ</a:t>
            </a:r>
            <a:r>
              <a:rPr lang="el-GR" dirty="0"/>
              <a:t> </a:t>
            </a:r>
            <a:r>
              <a:rPr lang="el-GR" dirty="0" err="1"/>
              <a:t>μὲν</a:t>
            </a:r>
            <a:r>
              <a:rPr lang="el-GR" dirty="0"/>
              <a:t> </a:t>
            </a:r>
            <a:r>
              <a:rPr lang="el-GR" dirty="0" err="1"/>
              <a:t>οὐκέτ</a:t>
            </a:r>
            <a:r>
              <a:rPr lang="el-GR" dirty="0"/>
              <a:t>᾽ </a:t>
            </a:r>
            <a:r>
              <a:rPr lang="el-GR" dirty="0" err="1"/>
              <a:t>ἔστιν</a:t>
            </a:r>
            <a:r>
              <a:rPr lang="el-GR" dirty="0"/>
              <a:t>, </a:t>
            </a:r>
            <a:r>
              <a:rPr lang="el-GR" dirty="0" err="1"/>
              <a:t>ὀγκωθῇ</a:t>
            </a:r>
            <a:r>
              <a:rPr lang="el-GR" dirty="0"/>
              <a:t> </a:t>
            </a:r>
            <a:r>
              <a:rPr lang="el-GR" dirty="0" err="1"/>
              <a:t>τάφῳ</a:t>
            </a:r>
            <a:r>
              <a:rPr lang="el-GR" dirty="0"/>
              <a:t>,</a:t>
            </a:r>
          </a:p>
          <a:p>
            <a:pPr marL="0" indent="0">
              <a:buNone/>
            </a:pPr>
            <a:r>
              <a:rPr lang="el-GR" dirty="0" err="1"/>
              <a:t>εἰ</a:t>
            </a:r>
            <a:r>
              <a:rPr lang="el-GR" dirty="0"/>
              <a:t> δ᾽ </a:t>
            </a:r>
            <a:r>
              <a:rPr lang="el-GR" dirty="0" err="1"/>
              <a:t>ἔστιν</a:t>
            </a:r>
            <a:r>
              <a:rPr lang="el-GR" dirty="0"/>
              <a:t> ...</a:t>
            </a:r>
          </a:p>
          <a:p>
            <a:pPr marL="0" indent="0">
              <a:buNone/>
            </a:pPr>
            <a:r>
              <a:rPr lang="el-GR" dirty="0" err="1"/>
              <a:t>ἀλλ</a:t>
            </a:r>
            <a:r>
              <a:rPr lang="el-GR" dirty="0"/>
              <a:t>᾽ </a:t>
            </a:r>
            <a:r>
              <a:rPr lang="el-GR" dirty="0" err="1"/>
              <a:t>ἐᾶν</a:t>
            </a:r>
            <a:r>
              <a:rPr lang="el-GR" dirty="0"/>
              <a:t> </a:t>
            </a:r>
            <a:r>
              <a:rPr lang="el-GR" dirty="0" err="1"/>
              <a:t>χρὴ</a:t>
            </a:r>
            <a:r>
              <a:rPr lang="el-GR" dirty="0"/>
              <a:t> </a:t>
            </a:r>
            <a:r>
              <a:rPr lang="el-GR" dirty="0" err="1"/>
              <a:t>τάδ</a:t>
            </a:r>
            <a:r>
              <a:rPr lang="el-GR" dirty="0"/>
              <a:t>᾽, </a:t>
            </a:r>
            <a:r>
              <a:rPr lang="el-GR" dirty="0" err="1"/>
              <a:t>εἰ</a:t>
            </a:r>
            <a:r>
              <a:rPr lang="el-GR" dirty="0"/>
              <a:t> </a:t>
            </a:r>
            <a:r>
              <a:rPr lang="el-GR" dirty="0" err="1"/>
              <a:t>πρὸς</a:t>
            </a:r>
            <a:r>
              <a:rPr lang="el-GR" dirty="0"/>
              <a:t> </a:t>
            </a:r>
            <a:r>
              <a:rPr lang="el-GR" dirty="0" err="1"/>
              <a:t>τοῦ</a:t>
            </a:r>
            <a:r>
              <a:rPr lang="el-GR" dirty="0"/>
              <a:t> </a:t>
            </a:r>
            <a:r>
              <a:rPr lang="el-GR" dirty="0" err="1"/>
              <a:t>θεοῦ</a:t>
            </a:r>
            <a:endParaRPr lang="el-GR" dirty="0"/>
          </a:p>
          <a:p>
            <a:pPr marL="0" indent="0">
              <a:buNone/>
            </a:pPr>
            <a:r>
              <a:rPr lang="el-GR" dirty="0" err="1"/>
              <a:t>κωλυόμεσθα</a:t>
            </a:r>
            <a:r>
              <a:rPr lang="el-GR" dirty="0"/>
              <a:t> </a:t>
            </a:r>
            <a:r>
              <a:rPr lang="el-GR" dirty="0" err="1"/>
              <a:t>μὴ</a:t>
            </a:r>
            <a:r>
              <a:rPr lang="el-GR" dirty="0"/>
              <a:t> </a:t>
            </a:r>
            <a:r>
              <a:rPr lang="el-GR" dirty="0" err="1"/>
              <a:t>μαθεῖν</a:t>
            </a:r>
            <a:r>
              <a:rPr lang="el-GR" dirty="0"/>
              <a:t> ἃ βούλομαι.</a:t>
            </a:r>
          </a:p>
          <a:p>
            <a:pPr marL="0" indent="0">
              <a:buNone/>
            </a:pPr>
            <a:r>
              <a:rPr lang="el-GR" dirty="0" err="1"/>
              <a:t>ἀλλ</a:t>
            </a:r>
            <a:r>
              <a:rPr lang="el-GR" dirty="0"/>
              <a:t>᾽, ὦ </a:t>
            </a:r>
            <a:r>
              <a:rPr lang="el-GR" dirty="0" err="1"/>
              <a:t>ξέν</a:t>
            </a:r>
            <a:r>
              <a:rPr lang="el-GR" dirty="0"/>
              <a:t>᾽, </a:t>
            </a:r>
            <a:r>
              <a:rPr lang="el-GR" dirty="0" err="1"/>
              <a:t>εἰσορῶ</a:t>
            </a:r>
            <a:r>
              <a:rPr lang="el-GR" dirty="0"/>
              <a:t> </a:t>
            </a:r>
            <a:r>
              <a:rPr lang="el-GR" dirty="0" err="1"/>
              <a:t>γὰρ</a:t>
            </a:r>
            <a:r>
              <a:rPr lang="el-GR" dirty="0"/>
              <a:t> </a:t>
            </a:r>
            <a:r>
              <a:rPr lang="el-GR" dirty="0" err="1"/>
              <a:t>εὐγενῆ</a:t>
            </a:r>
            <a:r>
              <a:rPr lang="el-GR" dirty="0"/>
              <a:t> </a:t>
            </a:r>
            <a:r>
              <a:rPr lang="el-GR" dirty="0" err="1"/>
              <a:t>πόσιν</a:t>
            </a:r>
            <a:endParaRPr lang="el-GR" dirty="0"/>
          </a:p>
          <a:p>
            <a:pPr marL="0" indent="0">
              <a:buNone/>
            </a:pPr>
            <a:r>
              <a:rPr lang="el-GR" dirty="0" err="1"/>
              <a:t>Ξοῦθον</a:t>
            </a:r>
            <a:r>
              <a:rPr lang="el-GR" dirty="0"/>
              <a:t> </a:t>
            </a:r>
            <a:r>
              <a:rPr lang="el-GR" dirty="0" err="1"/>
              <a:t>πέλας</a:t>
            </a:r>
            <a:r>
              <a:rPr lang="el-GR" dirty="0"/>
              <a:t> </a:t>
            </a:r>
            <a:r>
              <a:rPr lang="el-GR" dirty="0" err="1"/>
              <a:t>δὴ</a:t>
            </a:r>
            <a:r>
              <a:rPr lang="el-GR" dirty="0"/>
              <a:t> </a:t>
            </a:r>
            <a:r>
              <a:rPr lang="el-GR" dirty="0" err="1"/>
              <a:t>τόνδε</a:t>
            </a:r>
            <a:r>
              <a:rPr lang="el-GR" dirty="0"/>
              <a:t>, </a:t>
            </a:r>
            <a:r>
              <a:rPr lang="el-GR" dirty="0" err="1"/>
              <a:t>τὰς</a:t>
            </a:r>
            <a:r>
              <a:rPr lang="el-GR" dirty="0"/>
              <a:t> Τροφωνίου</a:t>
            </a:r>
          </a:p>
          <a:p>
            <a:pPr marL="0" indent="0">
              <a:buNone/>
            </a:pPr>
            <a:r>
              <a:rPr lang="el-GR" dirty="0" err="1"/>
              <a:t>λιπόντα</a:t>
            </a:r>
            <a:r>
              <a:rPr lang="el-GR" dirty="0"/>
              <a:t> </a:t>
            </a:r>
            <a:r>
              <a:rPr lang="el-GR" dirty="0" err="1"/>
              <a:t>θαλάμας</a:t>
            </a:r>
            <a:r>
              <a:rPr lang="el-GR" dirty="0"/>
              <a:t>, </a:t>
            </a:r>
            <a:r>
              <a:rPr lang="el-GR" dirty="0" err="1"/>
              <a:t>τοὺς</a:t>
            </a:r>
            <a:r>
              <a:rPr lang="el-GR" dirty="0"/>
              <a:t> </a:t>
            </a:r>
            <a:r>
              <a:rPr lang="el-GR" dirty="0" err="1"/>
              <a:t>λελεγμένους</a:t>
            </a:r>
            <a:r>
              <a:rPr lang="el-GR" dirty="0"/>
              <a:t> λόγους</a:t>
            </a:r>
          </a:p>
          <a:p>
            <a:pPr marL="0" indent="0">
              <a:buNone/>
            </a:pPr>
            <a:r>
              <a:rPr lang="el-GR" dirty="0"/>
              <a:t>σίγα </a:t>
            </a:r>
            <a:r>
              <a:rPr lang="el-GR" dirty="0" err="1"/>
              <a:t>πρὸς</a:t>
            </a:r>
            <a:r>
              <a:rPr lang="el-GR" dirty="0"/>
              <a:t> </a:t>
            </a:r>
            <a:r>
              <a:rPr lang="el-GR" dirty="0" err="1"/>
              <a:t>ἄνδρα</a:t>
            </a:r>
            <a:r>
              <a:rPr lang="el-GR" dirty="0"/>
              <a:t>, </a:t>
            </a:r>
            <a:r>
              <a:rPr lang="el-GR" dirty="0" err="1"/>
              <a:t>μή</a:t>
            </a:r>
            <a:r>
              <a:rPr lang="el-GR" dirty="0"/>
              <a:t> </a:t>
            </a:r>
            <a:r>
              <a:rPr lang="el-GR" dirty="0" err="1"/>
              <a:t>τιν</a:t>
            </a:r>
            <a:r>
              <a:rPr lang="el-GR" dirty="0"/>
              <a:t>᾽ </a:t>
            </a:r>
            <a:r>
              <a:rPr lang="el-GR" dirty="0" err="1"/>
              <a:t>αἰσχύνην</a:t>
            </a:r>
            <a:r>
              <a:rPr lang="el-GR" dirty="0"/>
              <a:t> λάβω</a:t>
            </a:r>
          </a:p>
          <a:p>
            <a:pPr marL="0" indent="0">
              <a:buNone/>
            </a:pPr>
            <a:r>
              <a:rPr lang="el-GR" dirty="0" err="1"/>
              <a:t>διακονοῦσα</a:t>
            </a:r>
            <a:r>
              <a:rPr lang="el-GR" dirty="0"/>
              <a:t> κρυπτά, </a:t>
            </a:r>
            <a:r>
              <a:rPr lang="el-GR" dirty="0" err="1"/>
              <a:t>καὶ</a:t>
            </a:r>
            <a:r>
              <a:rPr lang="el-GR" dirty="0"/>
              <a:t> </a:t>
            </a:r>
            <a:r>
              <a:rPr lang="el-GR" dirty="0" err="1"/>
              <a:t>προβῇ</a:t>
            </a:r>
            <a:r>
              <a:rPr lang="el-GR" dirty="0"/>
              <a:t> λόγος</a:t>
            </a:r>
          </a:p>
          <a:p>
            <a:pPr marL="0" indent="0">
              <a:buNone/>
            </a:pPr>
            <a:r>
              <a:rPr lang="el-GR" dirty="0" err="1"/>
              <a:t>οὐχ</a:t>
            </a:r>
            <a:r>
              <a:rPr lang="el-GR" dirty="0"/>
              <a:t> </a:t>
            </a:r>
            <a:r>
              <a:rPr lang="el-GR" dirty="0" err="1"/>
              <a:t>ᾗπερ</a:t>
            </a:r>
            <a:r>
              <a:rPr lang="el-GR" dirty="0"/>
              <a:t> </a:t>
            </a:r>
            <a:r>
              <a:rPr lang="el-GR" dirty="0" err="1"/>
              <a:t>ἡμεῖς</a:t>
            </a:r>
            <a:r>
              <a:rPr lang="el-GR" dirty="0"/>
              <a:t> </a:t>
            </a:r>
            <a:r>
              <a:rPr lang="el-GR" dirty="0" err="1"/>
              <a:t>αὐτὸν</a:t>
            </a:r>
            <a:r>
              <a:rPr lang="el-GR" dirty="0"/>
              <a:t> </a:t>
            </a:r>
            <a:r>
              <a:rPr lang="el-GR" dirty="0" err="1"/>
              <a:t>ἐξειλίσσομεν</a:t>
            </a:r>
            <a:r>
              <a:rPr lang="el-GR" dirty="0"/>
              <a:t>.</a:t>
            </a:r>
          </a:p>
          <a:p>
            <a:pPr marL="0" indent="0">
              <a:buNone/>
            </a:pPr>
            <a:r>
              <a:rPr lang="el-GR" dirty="0" err="1"/>
              <a:t>τὰ</a:t>
            </a:r>
            <a:r>
              <a:rPr lang="el-GR" dirty="0"/>
              <a:t> </a:t>
            </a:r>
            <a:r>
              <a:rPr lang="el-GR" dirty="0" err="1"/>
              <a:t>γὰρ</a:t>
            </a:r>
            <a:r>
              <a:rPr lang="el-GR" dirty="0"/>
              <a:t> </a:t>
            </a:r>
            <a:r>
              <a:rPr lang="el-GR" dirty="0" err="1"/>
              <a:t>γυναικῶν</a:t>
            </a:r>
            <a:r>
              <a:rPr lang="el-GR" dirty="0"/>
              <a:t> </a:t>
            </a:r>
            <a:r>
              <a:rPr lang="el-GR" dirty="0" err="1"/>
              <a:t>δυσχερῆ</a:t>
            </a:r>
            <a:r>
              <a:rPr lang="el-GR" dirty="0"/>
              <a:t> </a:t>
            </a:r>
            <a:r>
              <a:rPr lang="el-GR" dirty="0" err="1"/>
              <a:t>πρὸς</a:t>
            </a:r>
            <a:r>
              <a:rPr lang="el-GR" dirty="0"/>
              <a:t> </a:t>
            </a:r>
            <a:r>
              <a:rPr lang="el-GR" dirty="0" err="1"/>
              <a:t>ἄρσενας</a:t>
            </a:r>
            <a:r>
              <a:rPr lang="el-GR" dirty="0"/>
              <a:t>,</a:t>
            </a:r>
          </a:p>
          <a:p>
            <a:pPr marL="0" indent="0">
              <a:buNone/>
            </a:pPr>
            <a:r>
              <a:rPr lang="el-GR" dirty="0" err="1"/>
              <a:t>κἀν</a:t>
            </a:r>
            <a:r>
              <a:rPr lang="el-GR" dirty="0"/>
              <a:t> </a:t>
            </a:r>
            <a:r>
              <a:rPr lang="el-GR" dirty="0" err="1"/>
              <a:t>ταῖς</a:t>
            </a:r>
            <a:r>
              <a:rPr lang="el-GR" dirty="0"/>
              <a:t> </a:t>
            </a:r>
            <a:r>
              <a:rPr lang="el-GR" dirty="0" err="1"/>
              <a:t>κακαῖσιν</a:t>
            </a:r>
            <a:r>
              <a:rPr lang="el-GR" dirty="0"/>
              <a:t> </a:t>
            </a:r>
            <a:r>
              <a:rPr lang="el-GR" dirty="0" err="1"/>
              <a:t>ἁγαθαὶ</a:t>
            </a:r>
            <a:r>
              <a:rPr lang="el-GR" dirty="0"/>
              <a:t> </a:t>
            </a:r>
            <a:r>
              <a:rPr lang="el-GR" dirty="0" err="1"/>
              <a:t>μεμειγμέναι</a:t>
            </a:r>
            <a:endParaRPr lang="el-GR" dirty="0"/>
          </a:p>
          <a:p>
            <a:pPr marL="0" indent="0">
              <a:buNone/>
            </a:pPr>
            <a:r>
              <a:rPr lang="el-GR" dirty="0" err="1"/>
              <a:t>μισούμεθ</a:t>
            </a:r>
            <a:r>
              <a:rPr lang="el-GR" dirty="0"/>
              <a:t>᾽: </a:t>
            </a:r>
            <a:r>
              <a:rPr lang="el-GR" dirty="0" err="1"/>
              <a:t>οὕτω</a:t>
            </a:r>
            <a:r>
              <a:rPr lang="el-GR" dirty="0"/>
              <a:t> </a:t>
            </a:r>
            <a:r>
              <a:rPr lang="el-GR" dirty="0" err="1"/>
              <a:t>δυστυχεῖς</a:t>
            </a:r>
            <a:r>
              <a:rPr lang="el-GR" dirty="0"/>
              <a:t> </a:t>
            </a:r>
            <a:r>
              <a:rPr lang="el-GR" dirty="0" err="1"/>
              <a:t>πεφύκαμεν</a:t>
            </a:r>
            <a:r>
              <a:rPr lang="el-GR" dirty="0"/>
              <a:t>.</a:t>
            </a:r>
          </a:p>
        </p:txBody>
      </p:sp>
      <p:sp>
        <p:nvSpPr>
          <p:cNvPr id="4" name="Content Placeholder 3">
            <a:extLst>
              <a:ext uri="{FF2B5EF4-FFF2-40B4-BE49-F238E27FC236}">
                <a16:creationId xmlns:a16="http://schemas.microsoft.com/office/drawing/2014/main" id="{04E48985-2EE5-406D-871F-4ED7BA25DC65}"/>
              </a:ext>
            </a:extLst>
          </p:cNvPr>
          <p:cNvSpPr>
            <a:spLocks noGrp="1"/>
          </p:cNvSpPr>
          <p:nvPr>
            <p:ph sz="half" idx="2"/>
          </p:nvPr>
        </p:nvSpPr>
        <p:spPr>
          <a:xfrm>
            <a:off x="5943600" y="1133475"/>
            <a:ext cx="6248399" cy="5810250"/>
          </a:xfrm>
        </p:spPr>
        <p:txBody>
          <a:bodyPr>
            <a:normAutofit fontScale="70000" lnSpcReduction="20000"/>
          </a:bodyPr>
          <a:lstStyle/>
          <a:p>
            <a:pPr marL="0" indent="0">
              <a:buNone/>
            </a:pPr>
            <a:r>
              <a:rPr lang="el-GR" dirty="0">
                <a:solidFill>
                  <a:schemeClr val="accent2"/>
                </a:solidFill>
              </a:rPr>
              <a:t>Φοίβε, αδίκησες τη φίλη μου, και τότε και εδώ.</a:t>
            </a:r>
          </a:p>
          <a:p>
            <a:pPr marL="0" indent="0">
              <a:buNone/>
            </a:pPr>
            <a:r>
              <a:rPr lang="el-GR" dirty="0"/>
              <a:t>Ούτε τότε το γιο σου έσωσες, που έπρεπε, </a:t>
            </a:r>
          </a:p>
          <a:p>
            <a:pPr marL="0" indent="0">
              <a:buNone/>
            </a:pPr>
            <a:r>
              <a:rPr lang="el-GR" dirty="0"/>
              <a:t>ούτε τώρα στη μητέρα, που ρωτάει, θα απαντήσεις, </a:t>
            </a:r>
          </a:p>
          <a:p>
            <a:pPr marL="0" indent="0">
              <a:buNone/>
            </a:pPr>
            <a:r>
              <a:rPr lang="el-GR" dirty="0"/>
              <a:t>να ξέρει τουλάχιστον αν πέθανε να του στήσει τάφο. </a:t>
            </a:r>
          </a:p>
          <a:p>
            <a:pPr marL="0" indent="0">
              <a:buNone/>
            </a:pPr>
            <a:r>
              <a:rPr lang="el-GR" dirty="0"/>
              <a:t>Κι αν πάλι ζει... </a:t>
            </a:r>
          </a:p>
          <a:p>
            <a:pPr marL="0" indent="0">
              <a:buNone/>
            </a:pPr>
            <a:r>
              <a:rPr lang="el-GR" dirty="0"/>
              <a:t>Ας τ' αφήσουμε όμως αυτά - αφού ο θεός </a:t>
            </a:r>
          </a:p>
          <a:p>
            <a:pPr marL="0" indent="0">
              <a:buNone/>
            </a:pPr>
            <a:r>
              <a:rPr lang="el-GR" dirty="0"/>
              <a:t>δεν θέλει να ξέρω όσα θα ήθελα.</a:t>
            </a:r>
          </a:p>
          <a:p>
            <a:pPr marL="0" indent="0">
              <a:buNone/>
            </a:pPr>
            <a:r>
              <a:rPr lang="el-GR" dirty="0"/>
              <a:t>Α! Ξένε! Βλέπω τον άντρα μου </a:t>
            </a:r>
          </a:p>
          <a:p>
            <a:pPr marL="0" indent="0">
              <a:buNone/>
            </a:pPr>
            <a:r>
              <a:rPr lang="el-GR" dirty="0"/>
              <a:t>τον Ξούθο που επιστρέφει από το μαντείο </a:t>
            </a:r>
          </a:p>
          <a:p>
            <a:pPr marL="0" indent="0">
              <a:buNone/>
            </a:pPr>
            <a:r>
              <a:rPr lang="el-GR" dirty="0"/>
              <a:t>του Τροφώνιου. Μην του πεις, ξένε, αυτά που είπαμε όμως, </a:t>
            </a:r>
          </a:p>
          <a:p>
            <a:pPr marL="0" indent="0">
              <a:buNone/>
            </a:pPr>
            <a:r>
              <a:rPr lang="el-GR" dirty="0"/>
              <a:t>δεν θέλω να μάθει τι με απασχολεί κρυφά από αυτόν. </a:t>
            </a:r>
          </a:p>
          <a:p>
            <a:pPr marL="0" indent="0">
              <a:buNone/>
            </a:pPr>
            <a:r>
              <a:rPr lang="el-GR" dirty="0"/>
              <a:t>Μην πούμε λόγια που δεν ήθελα. </a:t>
            </a:r>
          </a:p>
          <a:p>
            <a:pPr marL="0" indent="0">
              <a:buNone/>
            </a:pPr>
            <a:r>
              <a:rPr lang="el-GR" dirty="0">
                <a:solidFill>
                  <a:schemeClr val="accent2"/>
                </a:solidFill>
              </a:rPr>
              <a:t>Δύσκολη είναι η θέση των γυναικών μπροστά στους άντρες. </a:t>
            </a:r>
          </a:p>
          <a:p>
            <a:pPr marL="0" indent="0">
              <a:buNone/>
            </a:pPr>
            <a:r>
              <a:rPr lang="el-GR" dirty="0">
                <a:solidFill>
                  <a:schemeClr val="accent2"/>
                </a:solidFill>
              </a:rPr>
              <a:t>Και μια κακή να τύχει ανάμεσά μας, όλες μας παίρνει η</a:t>
            </a:r>
          </a:p>
          <a:p>
            <a:pPr marL="0" indent="0">
              <a:buNone/>
            </a:pPr>
            <a:r>
              <a:rPr lang="el-GR" dirty="0">
                <a:solidFill>
                  <a:schemeClr val="accent2"/>
                </a:solidFill>
              </a:rPr>
              <a:t>προσβολή. Τόσο δυστυχισμένες γεννηθήκαμε.</a:t>
            </a:r>
          </a:p>
          <a:p>
            <a:pPr marL="0" indent="0">
              <a:buNone/>
            </a:pPr>
            <a:endParaRPr lang="el-GR" dirty="0"/>
          </a:p>
        </p:txBody>
      </p:sp>
    </p:spTree>
    <p:extLst>
      <p:ext uri="{BB962C8B-B14F-4D97-AF65-F5344CB8AC3E}">
        <p14:creationId xmlns:p14="http://schemas.microsoft.com/office/powerpoint/2010/main" val="1939157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892D0-ED2E-400C-8E0D-FBC807EFA43D}"/>
              </a:ext>
            </a:extLst>
          </p:cNvPr>
          <p:cNvSpPr>
            <a:spLocks noGrp="1"/>
          </p:cNvSpPr>
          <p:nvPr>
            <p:ph type="title"/>
          </p:nvPr>
        </p:nvSpPr>
        <p:spPr>
          <a:xfrm>
            <a:off x="838200" y="1"/>
            <a:ext cx="10515600" cy="1270000"/>
          </a:xfrm>
        </p:spPr>
        <p:txBody>
          <a:bodyPr/>
          <a:lstStyle/>
          <a:p>
            <a:pPr algn="ctr"/>
            <a:r>
              <a:rPr lang="el-GR" dirty="0">
                <a:solidFill>
                  <a:schemeClr val="accent4"/>
                </a:solidFill>
              </a:rPr>
              <a:t>Αμφισβήτηση της κυριαρχίας και ποινή</a:t>
            </a:r>
          </a:p>
        </p:txBody>
      </p:sp>
      <p:sp>
        <p:nvSpPr>
          <p:cNvPr id="5" name="Content Placeholder 4">
            <a:extLst>
              <a:ext uri="{FF2B5EF4-FFF2-40B4-BE49-F238E27FC236}">
                <a16:creationId xmlns:a16="http://schemas.microsoft.com/office/drawing/2014/main" id="{4B3812F4-D770-474A-8695-E1663B5F6041}"/>
              </a:ext>
            </a:extLst>
          </p:cNvPr>
          <p:cNvSpPr>
            <a:spLocks noGrp="1"/>
          </p:cNvSpPr>
          <p:nvPr>
            <p:ph idx="1"/>
          </p:nvPr>
        </p:nvSpPr>
        <p:spPr>
          <a:xfrm>
            <a:off x="838200" y="1270000"/>
            <a:ext cx="10515600" cy="5181599"/>
          </a:xfrm>
        </p:spPr>
        <p:txBody>
          <a:bodyPr>
            <a:normAutofit/>
          </a:bodyPr>
          <a:lstStyle/>
          <a:p>
            <a:r>
              <a:rPr lang="el-GR" dirty="0"/>
              <a:t>Κυρώσεις υφίστανται όχι μόνον οι άνθρωποι αλλά και οι θεοί, όταν διαπράττουν παραπτώματα. </a:t>
            </a:r>
          </a:p>
          <a:p>
            <a:r>
              <a:rPr lang="el-GR" dirty="0"/>
              <a:t>Στην </a:t>
            </a:r>
            <a:r>
              <a:rPr lang="el-GR" i="1" dirty="0"/>
              <a:t>Άλκηστη</a:t>
            </a:r>
            <a:r>
              <a:rPr lang="el-GR" dirty="0"/>
              <a:t> του Ευριπίδη, ο θεός Απόλλων ‘θητεύει’,  υπηρετεί δηλαδή ως δούλος/βοσκός στην οικία του Αδμήτου.</a:t>
            </a:r>
          </a:p>
          <a:p>
            <a:pPr lvl="1"/>
            <a:r>
              <a:rPr lang="el-GR" dirty="0"/>
              <a:t>Είναι η τιμωρία που του επέβαλε ο Δίας για το φόνο των γιών του, των Κυκλώπων (ως αντεκδίκηση, επειδή ο Δίας είχε σκοτώσει τον Ασκληπιό, γιο του Απόλλωνα).</a:t>
            </a:r>
          </a:p>
          <a:p>
            <a:r>
              <a:rPr lang="el-GR" dirty="0"/>
              <a:t>Στον </a:t>
            </a:r>
            <a:r>
              <a:rPr lang="el-GR" i="1" dirty="0"/>
              <a:t>Προμηθέα Δεσμώτη</a:t>
            </a:r>
            <a:r>
              <a:rPr lang="el-GR" dirty="0"/>
              <a:t> του Αισχύλου βρίσκεται το πιο χαρακτηριστικό παράδειγμα αμφισβήτησης της κυριαρχίας του βασιλιά των θεών.</a:t>
            </a:r>
          </a:p>
          <a:p>
            <a:pPr lvl="1"/>
            <a:r>
              <a:rPr lang="el-GR" dirty="0"/>
              <a:t>Ο Προμηθέας τιμωρήθηκε βαριά για την ανυπακοή του απέναντι στην εξουσία του Δία.</a:t>
            </a:r>
          </a:p>
        </p:txBody>
      </p:sp>
    </p:spTree>
    <p:extLst>
      <p:ext uri="{BB962C8B-B14F-4D97-AF65-F5344CB8AC3E}">
        <p14:creationId xmlns:p14="http://schemas.microsoft.com/office/powerpoint/2010/main" val="849924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186280"/>
          </a:xfrm>
        </p:spPr>
        <p:txBody>
          <a:bodyPr/>
          <a:lstStyle/>
          <a:p>
            <a:pPr algn="ctr"/>
            <a:r>
              <a:rPr lang="el-GR" dirty="0">
                <a:solidFill>
                  <a:srgbClr val="FF0000"/>
                </a:solidFill>
              </a:rPr>
              <a:t>Απαρχές του δράματος</a:t>
            </a:r>
          </a:p>
        </p:txBody>
      </p:sp>
      <p:sp>
        <p:nvSpPr>
          <p:cNvPr id="3" name="Content Placeholder 2"/>
          <p:cNvSpPr>
            <a:spLocks noGrp="1"/>
          </p:cNvSpPr>
          <p:nvPr>
            <p:ph idx="1"/>
          </p:nvPr>
        </p:nvSpPr>
        <p:spPr>
          <a:xfrm>
            <a:off x="0" y="1533524"/>
            <a:ext cx="12192000" cy="4847803"/>
          </a:xfrm>
        </p:spPr>
        <p:txBody>
          <a:bodyPr>
            <a:normAutofit/>
          </a:bodyPr>
          <a:lstStyle/>
          <a:p>
            <a:r>
              <a:rPr lang="el-GR" dirty="0"/>
              <a:t>Η πρώτη αρχή του δράματος εντοπίζεται στον </a:t>
            </a:r>
            <a:r>
              <a:rPr lang="el-GR" dirty="0">
                <a:solidFill>
                  <a:srgbClr val="FF0000"/>
                </a:solidFill>
              </a:rPr>
              <a:t>διθύραμβο </a:t>
            </a:r>
            <a:r>
              <a:rPr lang="el-GR" dirty="0"/>
              <a:t>και συνδέεται αναπόσπαστα με τη λατρεία του θεού Διονύσου.</a:t>
            </a:r>
            <a:endParaRPr lang="el-GR" dirty="0">
              <a:solidFill>
                <a:srgbClr val="FF0000"/>
              </a:solidFill>
            </a:endParaRPr>
          </a:p>
          <a:p>
            <a:r>
              <a:rPr lang="el-GR" dirty="0"/>
              <a:t>Ο </a:t>
            </a:r>
            <a:r>
              <a:rPr lang="el-GR" dirty="0">
                <a:solidFill>
                  <a:srgbClr val="FF0000"/>
                </a:solidFill>
              </a:rPr>
              <a:t>διθύραμβος</a:t>
            </a:r>
            <a:r>
              <a:rPr lang="el-GR" dirty="0"/>
              <a:t> ήταν ύμνος που τραγουδούσαν σε κυκλικό χορικό σχηματισμό γύρω από το βωμό του Διονύσου 50 άνδρες, ιερείς και ακόλουθοι του θεού. </a:t>
            </a:r>
          </a:p>
          <a:p>
            <a:r>
              <a:rPr lang="el-GR" dirty="0"/>
              <a:t>Περιλάμβανε αρχικά θέματα από τη ζωή και τη λατρεία του Διονύσου.</a:t>
            </a:r>
          </a:p>
          <a:p>
            <a:endParaRPr lang="el-GR" dirty="0"/>
          </a:p>
        </p:txBody>
      </p:sp>
      <p:pic>
        <p:nvPicPr>
          <p:cNvPr id="4" name="Picture 3">
            <a:extLst>
              <a:ext uri="{FF2B5EF4-FFF2-40B4-BE49-F238E27FC236}">
                <a16:creationId xmlns:a16="http://schemas.microsoft.com/office/drawing/2014/main" id="{D4D50CD7-D54E-4BAF-ADC0-898D8BB5F9E6}"/>
              </a:ext>
            </a:extLst>
          </p:cNvPr>
          <p:cNvPicPr>
            <a:picLocks noChangeAspect="1"/>
          </p:cNvPicPr>
          <p:nvPr/>
        </p:nvPicPr>
        <p:blipFill>
          <a:blip r:embed="rId2"/>
          <a:stretch>
            <a:fillRect/>
          </a:stretch>
        </p:blipFill>
        <p:spPr>
          <a:xfrm>
            <a:off x="3987008" y="4168029"/>
            <a:ext cx="3627434" cy="2560542"/>
          </a:xfrm>
          <a:prstGeom prst="rect">
            <a:avLst/>
          </a:prstGeom>
        </p:spPr>
      </p:pic>
    </p:spTree>
    <p:extLst>
      <p:ext uri="{BB962C8B-B14F-4D97-AF65-F5344CB8AC3E}">
        <p14:creationId xmlns:p14="http://schemas.microsoft.com/office/powerpoint/2010/main" val="41529899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8D94EF-1F81-4C24-9215-5F5AF84AAE35}"/>
              </a:ext>
            </a:extLst>
          </p:cNvPr>
          <p:cNvSpPr>
            <a:spLocks noGrp="1"/>
          </p:cNvSpPr>
          <p:nvPr>
            <p:ph type="ctrTitle"/>
          </p:nvPr>
        </p:nvSpPr>
        <p:spPr>
          <a:xfrm>
            <a:off x="2209800" y="92226"/>
            <a:ext cx="7772400" cy="1660374"/>
          </a:xfrm>
        </p:spPr>
        <p:txBody>
          <a:bodyPr>
            <a:normAutofit fontScale="90000"/>
          </a:bodyPr>
          <a:lstStyle/>
          <a:p>
            <a:r>
              <a:rPr lang="el-GR" dirty="0">
                <a:solidFill>
                  <a:srgbClr val="00B0F0"/>
                </a:solidFill>
              </a:rPr>
              <a:t>4. Κωμωδία, Δίκαιο και Πολιτική</a:t>
            </a:r>
            <a:endParaRPr lang="en-US" dirty="0">
              <a:solidFill>
                <a:srgbClr val="00B0F0"/>
              </a:solidFill>
            </a:endParaRPr>
          </a:p>
        </p:txBody>
      </p:sp>
      <p:sp>
        <p:nvSpPr>
          <p:cNvPr id="5" name="Subtitle 4">
            <a:extLst>
              <a:ext uri="{FF2B5EF4-FFF2-40B4-BE49-F238E27FC236}">
                <a16:creationId xmlns:a16="http://schemas.microsoft.com/office/drawing/2014/main" id="{4889ED08-0368-4CD0-91D1-2AE0E3919F69}"/>
              </a:ext>
            </a:extLst>
          </p:cNvPr>
          <p:cNvSpPr>
            <a:spLocks noGrp="1"/>
          </p:cNvSpPr>
          <p:nvPr>
            <p:ph type="subTitle" idx="1"/>
          </p:nvPr>
        </p:nvSpPr>
        <p:spPr>
          <a:xfrm>
            <a:off x="2895600" y="4270649"/>
            <a:ext cx="6400800" cy="1752600"/>
          </a:xfrm>
        </p:spPr>
        <p:txBody>
          <a:bodyPr/>
          <a:lstStyle/>
          <a:p>
            <a:endParaRPr lang="en-US" dirty="0"/>
          </a:p>
        </p:txBody>
      </p:sp>
      <p:pic>
        <p:nvPicPr>
          <p:cNvPr id="6" name="Picture 5">
            <a:extLst>
              <a:ext uri="{FF2B5EF4-FFF2-40B4-BE49-F238E27FC236}">
                <a16:creationId xmlns:a16="http://schemas.microsoft.com/office/drawing/2014/main" id="{DD32510E-80B5-49B6-8EB7-DD848422A848}"/>
              </a:ext>
            </a:extLst>
          </p:cNvPr>
          <p:cNvPicPr>
            <a:picLocks noChangeAspect="1"/>
          </p:cNvPicPr>
          <p:nvPr/>
        </p:nvPicPr>
        <p:blipFill rotWithShape="1">
          <a:blip r:embed="rId2"/>
          <a:srcRect r="2397" b="9145"/>
          <a:stretch/>
        </p:blipFill>
        <p:spPr>
          <a:xfrm>
            <a:off x="4295800" y="1844825"/>
            <a:ext cx="3384376" cy="4735407"/>
          </a:xfrm>
          <a:prstGeom prst="rect">
            <a:avLst/>
          </a:prstGeom>
        </p:spPr>
      </p:pic>
    </p:spTree>
    <p:extLst>
      <p:ext uri="{BB962C8B-B14F-4D97-AF65-F5344CB8AC3E}">
        <p14:creationId xmlns:p14="http://schemas.microsoft.com/office/powerpoint/2010/main" val="18258566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F0FB0-81A1-4148-8C67-82A8994223BC}"/>
              </a:ext>
            </a:extLst>
          </p:cNvPr>
          <p:cNvSpPr>
            <a:spLocks noGrp="1"/>
          </p:cNvSpPr>
          <p:nvPr>
            <p:ph type="title"/>
          </p:nvPr>
        </p:nvSpPr>
        <p:spPr>
          <a:xfrm>
            <a:off x="838200" y="1"/>
            <a:ext cx="10515600" cy="1381126"/>
          </a:xfrm>
        </p:spPr>
        <p:txBody>
          <a:bodyPr/>
          <a:lstStyle/>
          <a:p>
            <a:pPr algn="ctr"/>
            <a:r>
              <a:rPr lang="el-GR" dirty="0">
                <a:solidFill>
                  <a:srgbClr val="FFC000"/>
                </a:solidFill>
              </a:rPr>
              <a:t>Κωμωδία, δίκαιο και πολιτική</a:t>
            </a:r>
          </a:p>
        </p:txBody>
      </p:sp>
      <p:sp>
        <p:nvSpPr>
          <p:cNvPr id="3" name="Content Placeholder 2">
            <a:extLst>
              <a:ext uri="{FF2B5EF4-FFF2-40B4-BE49-F238E27FC236}">
                <a16:creationId xmlns:a16="http://schemas.microsoft.com/office/drawing/2014/main" id="{7A3319BC-3BA4-45A3-8F9A-2A7519BA5F57}"/>
              </a:ext>
            </a:extLst>
          </p:cNvPr>
          <p:cNvSpPr>
            <a:spLocks noGrp="1"/>
          </p:cNvSpPr>
          <p:nvPr>
            <p:ph idx="1"/>
          </p:nvPr>
        </p:nvSpPr>
        <p:spPr>
          <a:xfrm>
            <a:off x="838200" y="1381126"/>
            <a:ext cx="10515600" cy="5476874"/>
          </a:xfrm>
        </p:spPr>
        <p:txBody>
          <a:bodyPr>
            <a:normAutofit fontScale="92500" lnSpcReduction="10000"/>
          </a:bodyPr>
          <a:lstStyle/>
          <a:p>
            <a:r>
              <a:rPr lang="el-GR" dirty="0"/>
              <a:t>Η κωμωδία αποτελεί ανεξάντλητη πηγή γνώσεων για το αθηναϊκό δίκαιο και για τον πολιτικό βίο της πόλεως.</a:t>
            </a:r>
          </a:p>
          <a:p>
            <a:r>
              <a:rPr lang="el-GR" dirty="0"/>
              <a:t>Στα έργα του Αριστοφάνη υπάρχουν πολυάριθμες αναφορές στο </a:t>
            </a:r>
            <a:r>
              <a:rPr lang="el-GR" dirty="0">
                <a:solidFill>
                  <a:srgbClr val="FFC000"/>
                </a:solidFill>
              </a:rPr>
              <a:t>ουσιαστικό και δικονομικό δίκαιο, </a:t>
            </a:r>
            <a:r>
              <a:rPr lang="el-GR" dirty="0"/>
              <a:t>πχ. </a:t>
            </a:r>
            <a:r>
              <a:rPr lang="el-GR" i="1" dirty="0"/>
              <a:t>γραφή</a:t>
            </a:r>
            <a:r>
              <a:rPr lang="el-GR" dirty="0"/>
              <a:t>, </a:t>
            </a:r>
            <a:r>
              <a:rPr lang="el-GR" i="1" dirty="0" err="1"/>
              <a:t>εἰσαγγελία</a:t>
            </a:r>
            <a:r>
              <a:rPr lang="el-GR" i="1" dirty="0"/>
              <a:t>, διαθήκη</a:t>
            </a:r>
            <a:r>
              <a:rPr lang="el-GR" dirty="0"/>
              <a:t>, </a:t>
            </a:r>
            <a:r>
              <a:rPr lang="el-GR" i="1" dirty="0" err="1"/>
              <a:t>εὔθυνα</a:t>
            </a:r>
            <a:r>
              <a:rPr lang="el-GR" dirty="0"/>
              <a:t>, </a:t>
            </a:r>
            <a:r>
              <a:rPr lang="el-GR" i="1" dirty="0" err="1"/>
              <a:t>κλητήρ</a:t>
            </a:r>
            <a:r>
              <a:rPr lang="el-GR" dirty="0"/>
              <a:t>.</a:t>
            </a:r>
          </a:p>
          <a:p>
            <a:r>
              <a:rPr lang="el-GR" dirty="0"/>
              <a:t>Είναι η ίδια νομική ορολογία που βρίσκουμε και στις άλλες πηγές του αττικού δικαίου, στους δικανικούς λόγους των ρητόρων και στις επιγραφές. </a:t>
            </a:r>
          </a:p>
          <a:p>
            <a:r>
              <a:rPr lang="el-GR" dirty="0"/>
              <a:t>Τα έργα του Μενάνδρου αναφέρονται σε πλήθος θεσμούς </a:t>
            </a:r>
            <a:r>
              <a:rPr lang="el-GR" dirty="0">
                <a:solidFill>
                  <a:srgbClr val="FFC000"/>
                </a:solidFill>
              </a:rPr>
              <a:t>ιδιωτικού δικαίου,</a:t>
            </a:r>
            <a:r>
              <a:rPr lang="el-GR" dirty="0"/>
              <a:t> π.χ. </a:t>
            </a:r>
            <a:r>
              <a:rPr lang="el-GR" i="1" dirty="0" err="1"/>
              <a:t>ἐπίκληρος</a:t>
            </a:r>
            <a:r>
              <a:rPr lang="el-GR" dirty="0"/>
              <a:t>, </a:t>
            </a:r>
            <a:r>
              <a:rPr lang="el-GR" i="1" dirty="0"/>
              <a:t>γάμος, διαιτησία.</a:t>
            </a:r>
          </a:p>
          <a:p>
            <a:r>
              <a:rPr lang="el-GR" dirty="0"/>
              <a:t>Οι πολίτες που παρακολουθούσαν τους δραματικούς αγώνες ήταν εξοικειωμένοι, αφού συμμετείχαν: </a:t>
            </a:r>
          </a:p>
          <a:p>
            <a:pPr lvl="1"/>
            <a:r>
              <a:rPr lang="el-GR" dirty="0"/>
              <a:t>στη </a:t>
            </a:r>
            <a:r>
              <a:rPr lang="el-GR" dirty="0" err="1"/>
              <a:t>νομοπαραγωγική</a:t>
            </a:r>
            <a:r>
              <a:rPr lang="el-GR" dirty="0"/>
              <a:t> διαδικασία ως μέλη της Εκκλησίας του δήμου,</a:t>
            </a:r>
          </a:p>
          <a:p>
            <a:pPr lvl="1"/>
            <a:r>
              <a:rPr lang="el-GR" dirty="0"/>
              <a:t>στη διακυβέρνηση της πόλεως ως μέλη της Βουλής των Πεντακοσίων ή ως άρχοντες</a:t>
            </a:r>
          </a:p>
          <a:p>
            <a:pPr lvl="1"/>
            <a:r>
              <a:rPr lang="el-GR" dirty="0"/>
              <a:t>στα αθηναϊκά δικαστήρια ως κληρωτοί δικαστές.</a:t>
            </a:r>
          </a:p>
          <a:p>
            <a:endParaRPr lang="el-GR" i="1" dirty="0"/>
          </a:p>
          <a:p>
            <a:endParaRPr lang="el-GR" dirty="0"/>
          </a:p>
          <a:p>
            <a:endParaRPr lang="el-GR" dirty="0"/>
          </a:p>
          <a:p>
            <a:endParaRPr lang="el-GR" dirty="0"/>
          </a:p>
        </p:txBody>
      </p:sp>
    </p:spTree>
    <p:extLst>
      <p:ext uri="{BB962C8B-B14F-4D97-AF65-F5344CB8AC3E}">
        <p14:creationId xmlns:p14="http://schemas.microsoft.com/office/powerpoint/2010/main" val="21051613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290B3-5001-4C18-BB5F-0E0A845ADC92}"/>
              </a:ext>
            </a:extLst>
          </p:cNvPr>
          <p:cNvSpPr>
            <a:spLocks noGrp="1"/>
          </p:cNvSpPr>
          <p:nvPr>
            <p:ph type="title"/>
          </p:nvPr>
        </p:nvSpPr>
        <p:spPr/>
        <p:txBody>
          <a:bodyPr/>
          <a:lstStyle/>
          <a:p>
            <a:r>
              <a:rPr lang="el-GR" dirty="0">
                <a:solidFill>
                  <a:srgbClr val="FFC000"/>
                </a:solidFill>
              </a:rPr>
              <a:t>Αριστοφάνης και Πελοποννησιακός πόλεμος</a:t>
            </a:r>
          </a:p>
        </p:txBody>
      </p:sp>
      <p:sp>
        <p:nvSpPr>
          <p:cNvPr id="3" name="Content Placeholder 2">
            <a:extLst>
              <a:ext uri="{FF2B5EF4-FFF2-40B4-BE49-F238E27FC236}">
                <a16:creationId xmlns:a16="http://schemas.microsoft.com/office/drawing/2014/main" id="{82940C1D-AB78-4164-BFF7-399278BF932E}"/>
              </a:ext>
            </a:extLst>
          </p:cNvPr>
          <p:cNvSpPr>
            <a:spLocks noGrp="1"/>
          </p:cNvSpPr>
          <p:nvPr>
            <p:ph idx="1"/>
          </p:nvPr>
        </p:nvSpPr>
        <p:spPr>
          <a:xfrm>
            <a:off x="322964" y="1825625"/>
            <a:ext cx="8278111" cy="4667250"/>
          </a:xfrm>
        </p:spPr>
        <p:txBody>
          <a:bodyPr>
            <a:normAutofit lnSpcReduction="10000"/>
          </a:bodyPr>
          <a:lstStyle/>
          <a:p>
            <a:r>
              <a:rPr lang="el-GR" dirty="0"/>
              <a:t>Οι 9 από τις 11 σωζόμενες κωμωδίες του Αριστοφάνη γράφτηκαν κατά τη διάρκεια του Πελοποννησιακού πολέμου.</a:t>
            </a:r>
            <a:endParaRPr lang="en-US" dirty="0"/>
          </a:p>
          <a:p>
            <a:r>
              <a:rPr lang="el-GR" dirty="0"/>
              <a:t>Σε αυτά, το αποτύπωμα των πολιτικών και πολεμικών εξελίξεων είναι ιδιαίτερα έντονο.</a:t>
            </a:r>
          </a:p>
          <a:p>
            <a:r>
              <a:rPr lang="el-GR" dirty="0"/>
              <a:t>Ο ποιητής δεν αρκείται στη σάτιρα προσώπων και γεγονότων, αλλά εκφράζει πολιτικές απόψεις που διατυπώνονταν από διαφορετικές μερίδες του αθηναϊκού δήμου.</a:t>
            </a:r>
          </a:p>
          <a:p>
            <a:r>
              <a:rPr lang="el-GR" dirty="0"/>
              <a:t>Πολλές φορές δίνει και τη δική του προσωπική άποψη.</a:t>
            </a:r>
          </a:p>
          <a:p>
            <a:endParaRPr lang="el-GR" dirty="0"/>
          </a:p>
        </p:txBody>
      </p:sp>
      <p:pic>
        <p:nvPicPr>
          <p:cNvPr id="4" name="Picture 3">
            <a:extLst>
              <a:ext uri="{FF2B5EF4-FFF2-40B4-BE49-F238E27FC236}">
                <a16:creationId xmlns:a16="http://schemas.microsoft.com/office/drawing/2014/main" id="{DCE04F92-0DBA-4BCD-A7AB-247E4DB3B802}"/>
              </a:ext>
            </a:extLst>
          </p:cNvPr>
          <p:cNvPicPr>
            <a:picLocks noChangeAspect="1"/>
          </p:cNvPicPr>
          <p:nvPr/>
        </p:nvPicPr>
        <p:blipFill>
          <a:blip r:embed="rId2"/>
          <a:stretch>
            <a:fillRect/>
          </a:stretch>
        </p:blipFill>
        <p:spPr>
          <a:xfrm>
            <a:off x="9009764" y="1825625"/>
            <a:ext cx="2859272" cy="4163929"/>
          </a:xfrm>
          <a:prstGeom prst="rect">
            <a:avLst/>
          </a:prstGeom>
        </p:spPr>
      </p:pic>
    </p:spTree>
    <p:extLst>
      <p:ext uri="{BB962C8B-B14F-4D97-AF65-F5344CB8AC3E}">
        <p14:creationId xmlns:p14="http://schemas.microsoft.com/office/powerpoint/2010/main" val="2700084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63890-D389-41AB-ACA6-6156EFC58DE6}"/>
              </a:ext>
            </a:extLst>
          </p:cNvPr>
          <p:cNvSpPr>
            <a:spLocks noGrp="1"/>
          </p:cNvSpPr>
          <p:nvPr>
            <p:ph type="title"/>
          </p:nvPr>
        </p:nvSpPr>
        <p:spPr>
          <a:xfrm>
            <a:off x="838200" y="1"/>
            <a:ext cx="10515600" cy="1343024"/>
          </a:xfrm>
        </p:spPr>
        <p:txBody>
          <a:bodyPr/>
          <a:lstStyle/>
          <a:p>
            <a:pPr algn="ctr"/>
            <a:r>
              <a:rPr lang="el-GR" dirty="0">
                <a:solidFill>
                  <a:srgbClr val="92D050"/>
                </a:solidFill>
              </a:rPr>
              <a:t>Αριστοφάνους </a:t>
            </a:r>
            <a:r>
              <a:rPr lang="el-GR" i="1" dirty="0" err="1">
                <a:solidFill>
                  <a:srgbClr val="92D050"/>
                </a:solidFill>
              </a:rPr>
              <a:t>Ιππής</a:t>
            </a:r>
            <a:r>
              <a:rPr lang="el-GR" i="1" dirty="0">
                <a:solidFill>
                  <a:srgbClr val="92D050"/>
                </a:solidFill>
              </a:rPr>
              <a:t>, </a:t>
            </a:r>
            <a:r>
              <a:rPr lang="el-GR" dirty="0">
                <a:solidFill>
                  <a:srgbClr val="92D050"/>
                </a:solidFill>
              </a:rPr>
              <a:t>424 π.Χ.</a:t>
            </a:r>
          </a:p>
        </p:txBody>
      </p:sp>
      <p:sp>
        <p:nvSpPr>
          <p:cNvPr id="3" name="Content Placeholder 2">
            <a:extLst>
              <a:ext uri="{FF2B5EF4-FFF2-40B4-BE49-F238E27FC236}">
                <a16:creationId xmlns:a16="http://schemas.microsoft.com/office/drawing/2014/main" id="{E800FBF7-3F7C-4F88-9FF3-DA1AD66FBF73}"/>
              </a:ext>
            </a:extLst>
          </p:cNvPr>
          <p:cNvSpPr>
            <a:spLocks noGrp="1"/>
          </p:cNvSpPr>
          <p:nvPr>
            <p:ph idx="1"/>
          </p:nvPr>
        </p:nvSpPr>
        <p:spPr>
          <a:xfrm>
            <a:off x="285750" y="1419226"/>
            <a:ext cx="11462554" cy="5362574"/>
          </a:xfrm>
        </p:spPr>
        <p:txBody>
          <a:bodyPr/>
          <a:lstStyle/>
          <a:p>
            <a:r>
              <a:rPr lang="el-GR" dirty="0"/>
              <a:t>Το έργο εκτυλίσσεται στο σπίτι ενός ηλικιωμένου Αθηναίου, του </a:t>
            </a:r>
            <a:r>
              <a:rPr lang="el-GR" dirty="0">
                <a:solidFill>
                  <a:srgbClr val="92D050"/>
                </a:solidFill>
              </a:rPr>
              <a:t>Δήμου.</a:t>
            </a:r>
            <a:r>
              <a:rPr lang="el-GR" dirty="0"/>
              <a:t> </a:t>
            </a:r>
          </a:p>
          <a:p>
            <a:pPr lvl="1"/>
            <a:r>
              <a:rPr lang="el-GR" dirty="0"/>
              <a:t>Ο ιδιωτικός χώρος της οικίας αλληγορία του δημόσιου χώρου της </a:t>
            </a:r>
            <a:r>
              <a:rPr lang="el-GR" i="1" dirty="0"/>
              <a:t>πόλεως</a:t>
            </a:r>
            <a:r>
              <a:rPr lang="el-GR" dirty="0"/>
              <a:t>.</a:t>
            </a:r>
          </a:p>
          <a:p>
            <a:r>
              <a:rPr lang="el-GR" dirty="0"/>
              <a:t>Οι δύο υπηρέτες του Δήμου ανησυχούν επειδή την εύνοια του κυρίου τους έχει αποκτήσει με κολακείες ένας νέος δούλος, ο Παφλαγόνας.</a:t>
            </a:r>
          </a:p>
          <a:p>
            <a:pPr lvl="1"/>
            <a:r>
              <a:rPr lang="el-GR" dirty="0"/>
              <a:t>Οι δύο δούλοι έχουν τα χαρακτηριστικά των στρατηγών </a:t>
            </a:r>
            <a:r>
              <a:rPr lang="el-GR" dirty="0">
                <a:solidFill>
                  <a:srgbClr val="92D050"/>
                </a:solidFill>
              </a:rPr>
              <a:t>Δημοσθένη</a:t>
            </a:r>
            <a:r>
              <a:rPr lang="el-GR" dirty="0"/>
              <a:t> και </a:t>
            </a:r>
            <a:r>
              <a:rPr lang="el-GR" dirty="0">
                <a:solidFill>
                  <a:srgbClr val="92D050"/>
                </a:solidFill>
              </a:rPr>
              <a:t>Νικία.</a:t>
            </a:r>
          </a:p>
          <a:p>
            <a:pPr lvl="1"/>
            <a:r>
              <a:rPr lang="el-GR" dirty="0"/>
              <a:t>Ο Παφλαγόνας είναι καρικατούρα του στρατηγού </a:t>
            </a:r>
            <a:r>
              <a:rPr lang="el-GR" dirty="0" err="1">
                <a:solidFill>
                  <a:srgbClr val="92D050"/>
                </a:solidFill>
              </a:rPr>
              <a:t>Κλέωνα</a:t>
            </a:r>
            <a:r>
              <a:rPr lang="el-GR" dirty="0">
                <a:solidFill>
                  <a:srgbClr val="92D050"/>
                </a:solidFill>
              </a:rPr>
              <a:t>.</a:t>
            </a:r>
          </a:p>
          <a:p>
            <a:r>
              <a:rPr lang="el-GR" dirty="0"/>
              <a:t>Αναζητώντας τρόπο να αποδείξουν στον Δήμο την φαυλότητα του </a:t>
            </a:r>
            <a:r>
              <a:rPr lang="el-GR" dirty="0" err="1"/>
              <a:t>ευνοουμένου</a:t>
            </a:r>
            <a:r>
              <a:rPr lang="el-GR" dirty="0"/>
              <a:t> του, στρέφονται σε έναν αλλαντοπώλη, ακόμη φαυλότερο. </a:t>
            </a:r>
          </a:p>
          <a:p>
            <a:r>
              <a:rPr lang="el-GR" dirty="0"/>
              <a:t>Το έργο, με την αμείλικτη κριτική της πολιτικής του </a:t>
            </a:r>
            <a:r>
              <a:rPr lang="el-GR" dirty="0" err="1"/>
              <a:t>Κλέωνα</a:t>
            </a:r>
            <a:r>
              <a:rPr lang="el-GR" dirty="0"/>
              <a:t>, απέσπασε το πρώτο βραβείο στα </a:t>
            </a:r>
            <a:r>
              <a:rPr lang="el-GR" dirty="0" err="1"/>
              <a:t>Λήναια</a:t>
            </a:r>
            <a:r>
              <a:rPr lang="el-GR" dirty="0"/>
              <a:t> του 424.</a:t>
            </a:r>
          </a:p>
          <a:p>
            <a:r>
              <a:rPr lang="el-GR" dirty="0"/>
              <a:t>Λίγο αργότερα η Εκκλησία του Δήμου επανεξέλεξε τον </a:t>
            </a:r>
            <a:r>
              <a:rPr lang="el-GR" dirty="0" err="1"/>
              <a:t>Κλέωνα</a:t>
            </a:r>
            <a:r>
              <a:rPr lang="el-GR" dirty="0"/>
              <a:t> στο αξίωμα του στρατηγού. </a:t>
            </a:r>
          </a:p>
        </p:txBody>
      </p:sp>
    </p:spTree>
    <p:extLst>
      <p:ext uri="{BB962C8B-B14F-4D97-AF65-F5344CB8AC3E}">
        <p14:creationId xmlns:p14="http://schemas.microsoft.com/office/powerpoint/2010/main" val="26362615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1E908-BE2E-4108-BE4D-4F99926B2CF9}"/>
              </a:ext>
            </a:extLst>
          </p:cNvPr>
          <p:cNvSpPr>
            <a:spLocks noGrp="1"/>
          </p:cNvSpPr>
          <p:nvPr>
            <p:ph type="title"/>
          </p:nvPr>
        </p:nvSpPr>
        <p:spPr/>
        <p:txBody>
          <a:bodyPr/>
          <a:lstStyle/>
          <a:p>
            <a:pPr algn="ctr"/>
            <a:r>
              <a:rPr lang="el-GR" dirty="0">
                <a:solidFill>
                  <a:srgbClr val="92D050"/>
                </a:solidFill>
              </a:rPr>
              <a:t>Αναδρομή στην πολιτική ιστορία</a:t>
            </a:r>
          </a:p>
        </p:txBody>
      </p:sp>
      <p:sp>
        <p:nvSpPr>
          <p:cNvPr id="3" name="Content Placeholder 2">
            <a:extLst>
              <a:ext uri="{FF2B5EF4-FFF2-40B4-BE49-F238E27FC236}">
                <a16:creationId xmlns:a16="http://schemas.microsoft.com/office/drawing/2014/main" id="{C8D3BD1E-5BE9-4C6B-A157-5D06C2A31121}"/>
              </a:ext>
            </a:extLst>
          </p:cNvPr>
          <p:cNvSpPr>
            <a:spLocks noGrp="1"/>
          </p:cNvSpPr>
          <p:nvPr>
            <p:ph idx="1"/>
          </p:nvPr>
        </p:nvSpPr>
        <p:spPr>
          <a:xfrm>
            <a:off x="647700" y="1825625"/>
            <a:ext cx="11144250" cy="4351338"/>
          </a:xfrm>
        </p:spPr>
        <p:txBody>
          <a:bodyPr/>
          <a:lstStyle/>
          <a:p>
            <a:r>
              <a:rPr lang="el-GR" dirty="0"/>
              <a:t>Ανατρέχοντας σε ιστορικά γεγονότα, ο Αριστοφάνης υπαινίσσεται τις φήμες της εποχής του για συνωμοσίες των ολιγαρχικών (</a:t>
            </a:r>
            <a:r>
              <a:rPr lang="el-GR" i="1" dirty="0" err="1"/>
              <a:t>Ιππής</a:t>
            </a:r>
            <a:r>
              <a:rPr lang="el-GR" dirty="0"/>
              <a:t> </a:t>
            </a:r>
            <a:r>
              <a:rPr lang="el-GR" dirty="0" err="1"/>
              <a:t>στ</a:t>
            </a:r>
            <a:r>
              <a:rPr lang="el-GR" dirty="0"/>
              <a:t>. 445-9):</a:t>
            </a:r>
          </a:p>
          <a:p>
            <a:pPr marL="0" indent="0">
              <a:buNone/>
            </a:pPr>
            <a:r>
              <a:rPr lang="el-GR" dirty="0"/>
              <a:t> ΠΑΦΛΑΓΟΝΑΣ: Καταγγέλλω ότι είσαι από τους ιερόσυλους που διέπραξαν το </a:t>
            </a:r>
            <a:r>
              <a:rPr lang="el-GR" dirty="0" err="1"/>
              <a:t>Κυλώνειο</a:t>
            </a:r>
            <a:r>
              <a:rPr lang="el-GR" dirty="0"/>
              <a:t> Άγος.</a:t>
            </a:r>
          </a:p>
          <a:p>
            <a:pPr marL="0" indent="0">
              <a:buNone/>
            </a:pPr>
            <a:r>
              <a:rPr lang="el-GR" dirty="0"/>
              <a:t> ΑΛΛΑΝΤΟΠΩΛΗΣ: Κι εγώ καταγγέλλω ότι ο παππούς σου ήταν στους σωματοφύλακες των τυράννων.</a:t>
            </a:r>
          </a:p>
          <a:p>
            <a:pPr marL="0" indent="0">
              <a:buNone/>
            </a:pPr>
            <a:r>
              <a:rPr lang="el-GR" dirty="0"/>
              <a:t> Π.: Ποιους σωματοφύλακες; Λέγε.</a:t>
            </a:r>
          </a:p>
          <a:p>
            <a:pPr marL="0" indent="0">
              <a:buNone/>
            </a:pPr>
            <a:r>
              <a:rPr lang="el-GR" dirty="0"/>
              <a:t> Α.: Της </a:t>
            </a:r>
            <a:r>
              <a:rPr lang="el-GR" dirty="0" err="1"/>
              <a:t>Βυρσίνης</a:t>
            </a:r>
            <a:r>
              <a:rPr lang="el-GR" dirty="0"/>
              <a:t> του Ιππία.</a:t>
            </a:r>
          </a:p>
          <a:p>
            <a:endParaRPr lang="el-GR" dirty="0"/>
          </a:p>
        </p:txBody>
      </p:sp>
    </p:spTree>
    <p:extLst>
      <p:ext uri="{BB962C8B-B14F-4D97-AF65-F5344CB8AC3E}">
        <p14:creationId xmlns:p14="http://schemas.microsoft.com/office/powerpoint/2010/main" val="3222523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50106"/>
          </a:xfrm>
        </p:spPr>
        <p:txBody>
          <a:bodyPr/>
          <a:lstStyle/>
          <a:p>
            <a:pPr algn="ctr"/>
            <a:r>
              <a:rPr lang="el-GR" dirty="0">
                <a:solidFill>
                  <a:srgbClr val="00B0F0"/>
                </a:solidFill>
              </a:rPr>
              <a:t>Αριστοφάνους </a:t>
            </a:r>
            <a:r>
              <a:rPr lang="el-GR" i="1" dirty="0" err="1">
                <a:solidFill>
                  <a:srgbClr val="00B0F0"/>
                </a:solidFill>
              </a:rPr>
              <a:t>Σφῆκες</a:t>
            </a:r>
            <a:r>
              <a:rPr lang="el-GR" i="1" dirty="0">
                <a:solidFill>
                  <a:srgbClr val="00B0F0"/>
                </a:solidFill>
              </a:rPr>
              <a:t>, </a:t>
            </a:r>
            <a:r>
              <a:rPr lang="el-GR" dirty="0">
                <a:solidFill>
                  <a:srgbClr val="00B0F0"/>
                </a:solidFill>
              </a:rPr>
              <a:t>422 π.Χ.</a:t>
            </a:r>
          </a:p>
        </p:txBody>
      </p:sp>
      <p:sp>
        <p:nvSpPr>
          <p:cNvPr id="3" name="Content Placeholder 2"/>
          <p:cNvSpPr>
            <a:spLocks noGrp="1"/>
          </p:cNvSpPr>
          <p:nvPr>
            <p:ph idx="1"/>
          </p:nvPr>
        </p:nvSpPr>
        <p:spPr>
          <a:xfrm>
            <a:off x="819150" y="1676400"/>
            <a:ext cx="10572750" cy="4920952"/>
          </a:xfrm>
        </p:spPr>
        <p:txBody>
          <a:bodyPr>
            <a:normAutofit fontScale="92500"/>
          </a:bodyPr>
          <a:lstStyle/>
          <a:p>
            <a:r>
              <a:rPr lang="el-GR" dirty="0"/>
              <a:t>Και στους </a:t>
            </a:r>
            <a:r>
              <a:rPr lang="el-GR" i="1" dirty="0"/>
              <a:t>Σφήκες</a:t>
            </a:r>
            <a:r>
              <a:rPr lang="el-GR" dirty="0"/>
              <a:t> ο </a:t>
            </a:r>
            <a:r>
              <a:rPr lang="el-GR" dirty="0" err="1"/>
              <a:t>Κλέων</a:t>
            </a:r>
            <a:r>
              <a:rPr lang="el-GR" dirty="0"/>
              <a:t> είναι στο στόχαστρο της σάτιρας.</a:t>
            </a:r>
          </a:p>
          <a:p>
            <a:r>
              <a:rPr lang="el-GR" dirty="0"/>
              <a:t>Ο πρωταγωνιστής, ο γέρος </a:t>
            </a:r>
            <a:r>
              <a:rPr lang="el-GR" dirty="0" err="1"/>
              <a:t>Φιλοκλέων</a:t>
            </a:r>
            <a:r>
              <a:rPr lang="el-GR" dirty="0"/>
              <a:t>, έχει εμμονή με τα δικαστικά του καθήκοντα.</a:t>
            </a:r>
          </a:p>
          <a:p>
            <a:r>
              <a:rPr lang="el-GR" dirty="0"/>
              <a:t>Ο γιος του, </a:t>
            </a:r>
            <a:r>
              <a:rPr lang="el-GR" dirty="0" err="1"/>
              <a:t>Βδελυκλέων</a:t>
            </a:r>
            <a:r>
              <a:rPr lang="el-GR" dirty="0"/>
              <a:t>, τον κλειδώνει και του απαγορεύει να πάει στο δικαστήριο.</a:t>
            </a:r>
          </a:p>
          <a:p>
            <a:r>
              <a:rPr lang="el-GR" dirty="0"/>
              <a:t>Το έργο παρωδεί το αθηναϊκό δικαστηριακό σύστημα. </a:t>
            </a:r>
          </a:p>
          <a:p>
            <a:r>
              <a:rPr lang="el-GR" dirty="0"/>
              <a:t>Σατιρίζει τους δικαστές (Ηλιαστές) και τις αποφάσεις τους. </a:t>
            </a:r>
          </a:p>
          <a:p>
            <a:pPr lvl="1"/>
            <a:r>
              <a:rPr lang="el-GR" dirty="0"/>
              <a:t>Ο Αριστοφάνης θεωρεί ότι ο ηλιαστικός μισθός ξέφυγε από τον αρχικό στόχο του,  την εξασφάλιση ίσων ευκαιριών για τη συμμετοχή και φτωχότερων πολιτών στη δικαστική εξουσία, και κατήντησε μέσο βιοπορισμού των ηλικιωμένων. </a:t>
            </a:r>
          </a:p>
          <a:p>
            <a:r>
              <a:rPr lang="el-GR" dirty="0"/>
              <a:t>Το αριστοφανικό προφίλ του Ηλιαστή: Οι γέροντες, που γεμίζουν τον κενό τους χρόνο λαμβάνοντας ένα εισόδημα γήρατος. </a:t>
            </a:r>
          </a:p>
        </p:txBody>
      </p:sp>
    </p:spTree>
    <p:extLst>
      <p:ext uri="{BB962C8B-B14F-4D97-AF65-F5344CB8AC3E}">
        <p14:creationId xmlns:p14="http://schemas.microsoft.com/office/powerpoint/2010/main" val="31504699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180976"/>
            <a:ext cx="10515600" cy="1333500"/>
          </a:xfrm>
        </p:spPr>
        <p:txBody>
          <a:bodyPr>
            <a:normAutofit fontScale="90000"/>
          </a:bodyPr>
          <a:lstStyle/>
          <a:p>
            <a:pPr algn="ctr"/>
            <a:br>
              <a:rPr lang="el-GR" dirty="0"/>
            </a:br>
            <a:r>
              <a:rPr lang="el-GR" sz="4000" dirty="0">
                <a:solidFill>
                  <a:srgbClr val="00B0F0"/>
                </a:solidFill>
                <a:latin typeface="+mn-lt"/>
              </a:rPr>
              <a:t>Η καθημερινότητα των δικαστών: </a:t>
            </a:r>
            <a:br>
              <a:rPr lang="el-GR" sz="4000" dirty="0">
                <a:solidFill>
                  <a:srgbClr val="00B0F0"/>
                </a:solidFill>
                <a:latin typeface="+mn-lt"/>
              </a:rPr>
            </a:br>
            <a:r>
              <a:rPr lang="el-GR" sz="4000" dirty="0">
                <a:solidFill>
                  <a:srgbClr val="00B0F0"/>
                </a:solidFill>
                <a:latin typeface="+mn-lt"/>
              </a:rPr>
              <a:t>Αριστοφάνης, </a:t>
            </a:r>
            <a:r>
              <a:rPr lang="el-GR" sz="4000" i="1" dirty="0">
                <a:solidFill>
                  <a:srgbClr val="00B0F0"/>
                </a:solidFill>
                <a:latin typeface="+mn-lt"/>
              </a:rPr>
              <a:t>Σφήκες</a:t>
            </a:r>
            <a:r>
              <a:rPr lang="el-GR" sz="4000" dirty="0">
                <a:solidFill>
                  <a:srgbClr val="00B0F0"/>
                </a:solidFill>
                <a:latin typeface="+mn-lt"/>
              </a:rPr>
              <a:t>, στ. 87-96</a:t>
            </a:r>
            <a:br>
              <a:rPr lang="el-GR" sz="4000" dirty="0">
                <a:solidFill>
                  <a:srgbClr val="C00000"/>
                </a:solidFill>
                <a:latin typeface="+mn-lt"/>
              </a:rPr>
            </a:br>
            <a:endParaRPr lang="el-GR" sz="4000" dirty="0">
              <a:solidFill>
                <a:srgbClr val="C00000"/>
              </a:solidFill>
              <a:latin typeface="+mn-lt"/>
            </a:endParaRPr>
          </a:p>
        </p:txBody>
      </p:sp>
      <p:sp>
        <p:nvSpPr>
          <p:cNvPr id="10" name="Content Placeholder 9"/>
          <p:cNvSpPr>
            <a:spLocks noGrp="1"/>
          </p:cNvSpPr>
          <p:nvPr>
            <p:ph sz="half" idx="1"/>
          </p:nvPr>
        </p:nvSpPr>
        <p:spPr>
          <a:xfrm>
            <a:off x="1775520" y="1514476"/>
            <a:ext cx="4244280" cy="5082876"/>
          </a:xfrm>
        </p:spPr>
        <p:txBody>
          <a:bodyPr>
            <a:normAutofit fontScale="62500" lnSpcReduction="20000"/>
          </a:bodyPr>
          <a:lstStyle/>
          <a:p>
            <a:endParaRPr lang="el-GR" dirty="0"/>
          </a:p>
          <a:p>
            <a:pPr marL="0" indent="0">
              <a:buNone/>
            </a:pPr>
            <a:r>
              <a:rPr lang="el-GR" sz="3800" dirty="0"/>
              <a:t>Εγώ του αφέντη μου </a:t>
            </a:r>
          </a:p>
          <a:p>
            <a:pPr marL="0" indent="0">
              <a:buNone/>
            </a:pPr>
            <a:r>
              <a:rPr lang="el-GR" sz="3800" dirty="0"/>
              <a:t>θα σας πω την αρρώστια. </a:t>
            </a:r>
          </a:p>
          <a:p>
            <a:pPr marL="0" indent="0">
              <a:spcBef>
                <a:spcPts val="1200"/>
              </a:spcBef>
              <a:buNone/>
            </a:pPr>
            <a:r>
              <a:rPr lang="el-GR" sz="3800" dirty="0"/>
              <a:t>Του αρέσει το δικαστήριο</a:t>
            </a:r>
          </a:p>
          <a:p>
            <a:pPr marL="0" indent="0">
              <a:spcBef>
                <a:spcPts val="1200"/>
              </a:spcBef>
              <a:buNone/>
            </a:pPr>
            <a:r>
              <a:rPr lang="el-GR" sz="3800" dirty="0"/>
              <a:t>της Ηλιαίας κι όσο κανένας</a:t>
            </a:r>
          </a:p>
          <a:p>
            <a:pPr marL="0" indent="0">
              <a:spcBef>
                <a:spcPts val="1200"/>
              </a:spcBef>
              <a:buNone/>
            </a:pPr>
            <a:r>
              <a:rPr lang="el-GR" sz="3800" dirty="0"/>
              <a:t>άλλος αγαπάει να κάνει το</a:t>
            </a:r>
          </a:p>
          <a:p>
            <a:pPr marL="0" indent="0">
              <a:spcBef>
                <a:spcPts val="1200"/>
              </a:spcBef>
              <a:buNone/>
            </a:pPr>
            <a:r>
              <a:rPr lang="el-GR" sz="3800" dirty="0"/>
              <a:t>Δικαστή, κι όταν δεν πιάνει</a:t>
            </a:r>
          </a:p>
          <a:p>
            <a:pPr marL="0" indent="0">
              <a:spcBef>
                <a:spcPts val="1200"/>
              </a:spcBef>
              <a:buNone/>
            </a:pPr>
            <a:r>
              <a:rPr lang="el-GR" sz="3800" dirty="0"/>
              <a:t>θέση στον πρώτο πάγκο,</a:t>
            </a:r>
          </a:p>
          <a:p>
            <a:pPr marL="0" indent="0">
              <a:spcBef>
                <a:spcPts val="1200"/>
              </a:spcBef>
              <a:buNone/>
            </a:pPr>
            <a:r>
              <a:rPr lang="el-GR" sz="3800" dirty="0"/>
              <a:t>βαριαναστενάζει. </a:t>
            </a:r>
          </a:p>
          <a:p>
            <a:pPr marL="0" indent="0">
              <a:spcBef>
                <a:spcPts val="1200"/>
              </a:spcBef>
              <a:buNone/>
            </a:pPr>
            <a:r>
              <a:rPr lang="el-GR" sz="3800" dirty="0"/>
              <a:t>Ύπνος τη νύχτα δεν τον</a:t>
            </a:r>
          </a:p>
          <a:p>
            <a:pPr marL="0" indent="0">
              <a:spcBef>
                <a:spcPts val="1200"/>
              </a:spcBef>
              <a:buNone/>
            </a:pPr>
            <a:r>
              <a:rPr lang="el-GR" sz="3800" dirty="0"/>
              <a:t>πιάνει μήτε για δείγμα· κι </a:t>
            </a:r>
          </a:p>
          <a:p>
            <a:pPr marL="0" indent="0">
              <a:spcBef>
                <a:spcPts val="1200"/>
              </a:spcBef>
              <a:buNone/>
            </a:pPr>
            <a:r>
              <a:rPr lang="el-GR" sz="3800" dirty="0"/>
              <a:t>αν τα βλέφαρα σφαλίσει</a:t>
            </a:r>
          </a:p>
          <a:p>
            <a:pPr marL="0" indent="0">
              <a:spcBef>
                <a:spcPts val="1200"/>
              </a:spcBef>
              <a:buNone/>
            </a:pPr>
            <a:endParaRPr lang="el-GR" sz="3800" dirty="0"/>
          </a:p>
        </p:txBody>
      </p:sp>
      <p:sp>
        <p:nvSpPr>
          <p:cNvPr id="11" name="Content Placeholder 10"/>
          <p:cNvSpPr>
            <a:spLocks noGrp="1"/>
          </p:cNvSpPr>
          <p:nvPr>
            <p:ph sz="half" idx="2"/>
          </p:nvPr>
        </p:nvSpPr>
        <p:spPr>
          <a:xfrm>
            <a:off x="6172200" y="1514477"/>
            <a:ext cx="4038600" cy="5082876"/>
          </a:xfrm>
        </p:spPr>
        <p:txBody>
          <a:bodyPr>
            <a:normAutofit fontScale="62500" lnSpcReduction="20000"/>
          </a:bodyPr>
          <a:lstStyle/>
          <a:p>
            <a:endParaRPr lang="el-GR" dirty="0"/>
          </a:p>
          <a:p>
            <a:pPr marL="0" indent="0">
              <a:buNone/>
            </a:pPr>
            <a:r>
              <a:rPr lang="el-GR" sz="3800" dirty="0"/>
              <a:t>μια στάλα, τότε ο νους του</a:t>
            </a:r>
          </a:p>
          <a:p>
            <a:pPr marL="0" indent="0">
              <a:buNone/>
            </a:pPr>
            <a:r>
              <a:rPr lang="el-GR" sz="3800" dirty="0"/>
              <a:t>φτερουγίζει όλο το βράδυ</a:t>
            </a:r>
          </a:p>
          <a:p>
            <a:pPr marL="0" indent="0">
              <a:buNone/>
            </a:pPr>
            <a:r>
              <a:rPr lang="el-GR" sz="3800" dirty="0"/>
              <a:t>στην κλεψύδρα. Απ’ τη</a:t>
            </a:r>
          </a:p>
          <a:p>
            <a:pPr marL="0" indent="0">
              <a:buNone/>
            </a:pPr>
            <a:r>
              <a:rPr lang="el-GR" sz="3800" dirty="0"/>
              <a:t>συνήθεια που 'χει την</a:t>
            </a:r>
          </a:p>
          <a:p>
            <a:pPr marL="0" indent="0">
              <a:buNone/>
            </a:pPr>
            <a:r>
              <a:rPr lang="el-GR" sz="3800" dirty="0"/>
              <a:t>ψήφο να κρατάει, τα τρία</a:t>
            </a:r>
          </a:p>
          <a:p>
            <a:pPr marL="0" indent="0">
              <a:buNone/>
            </a:pPr>
            <a:r>
              <a:rPr lang="el-GR" sz="3800" dirty="0"/>
              <a:t>τα δάχτυλά του είναι</a:t>
            </a:r>
          </a:p>
          <a:p>
            <a:pPr marL="0" indent="0">
              <a:buNone/>
            </a:pPr>
            <a:r>
              <a:rPr lang="el-GR" sz="3800" dirty="0"/>
              <a:t>ενωμένα πάντα, -να, έτσι-</a:t>
            </a:r>
          </a:p>
          <a:p>
            <a:pPr marL="0" indent="0">
              <a:buNone/>
            </a:pPr>
            <a:r>
              <a:rPr lang="el-GR" sz="3800" dirty="0"/>
              <a:t>κι ως ξυπνά, θαρρείς πως πάει</a:t>
            </a:r>
          </a:p>
          <a:p>
            <a:pPr marL="0" indent="0">
              <a:buNone/>
            </a:pPr>
            <a:r>
              <a:rPr lang="el-GR" sz="3800" dirty="0"/>
              <a:t>ντουγρού να βάλει στο βωμό</a:t>
            </a:r>
          </a:p>
          <a:p>
            <a:pPr marL="0" indent="0">
              <a:buNone/>
            </a:pPr>
            <a:r>
              <a:rPr lang="el-GR" sz="3800" dirty="0"/>
              <a:t>λιβάνι, λες κι έχουμε</a:t>
            </a:r>
          </a:p>
          <a:p>
            <a:pPr marL="0" indent="0">
              <a:buNone/>
            </a:pPr>
            <a:r>
              <a:rPr lang="el-GR" sz="3800" dirty="0"/>
              <a:t>πρωτομηνιά...</a:t>
            </a:r>
          </a:p>
        </p:txBody>
      </p:sp>
    </p:spTree>
    <p:extLst>
      <p:ext uri="{BB962C8B-B14F-4D97-AF65-F5344CB8AC3E}">
        <p14:creationId xmlns:p14="http://schemas.microsoft.com/office/powerpoint/2010/main" val="38525411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2A06E2-91A5-4BE7-A544-76720CB8350A}"/>
              </a:ext>
            </a:extLst>
          </p:cNvPr>
          <p:cNvSpPr>
            <a:spLocks noGrp="1"/>
          </p:cNvSpPr>
          <p:nvPr>
            <p:ph type="title"/>
          </p:nvPr>
        </p:nvSpPr>
        <p:spPr>
          <a:xfrm>
            <a:off x="-76200" y="0"/>
            <a:ext cx="12268200" cy="1400176"/>
          </a:xfrm>
        </p:spPr>
        <p:txBody>
          <a:bodyPr/>
          <a:lstStyle/>
          <a:p>
            <a:pPr algn="ctr"/>
            <a:r>
              <a:rPr lang="el-GR" dirty="0">
                <a:solidFill>
                  <a:srgbClr val="00B0F0"/>
                </a:solidFill>
              </a:rPr>
              <a:t>Συνωμοσίες κατά του πολιτεύματος: Κωμικό </a:t>
            </a:r>
            <a:r>
              <a:rPr lang="el-GR" dirty="0" err="1">
                <a:solidFill>
                  <a:srgbClr val="00B0F0"/>
                </a:solidFill>
              </a:rPr>
              <a:t>έυρημα</a:t>
            </a:r>
            <a:r>
              <a:rPr lang="el-GR" dirty="0">
                <a:solidFill>
                  <a:srgbClr val="00B0F0"/>
                </a:solidFill>
              </a:rPr>
              <a:t>;</a:t>
            </a:r>
          </a:p>
        </p:txBody>
      </p:sp>
      <p:sp>
        <p:nvSpPr>
          <p:cNvPr id="6" name="Content Placeholder 5">
            <a:extLst>
              <a:ext uri="{FF2B5EF4-FFF2-40B4-BE49-F238E27FC236}">
                <a16:creationId xmlns:a16="http://schemas.microsoft.com/office/drawing/2014/main" id="{263ED929-2727-45B5-BB10-4246EF343C8E}"/>
              </a:ext>
            </a:extLst>
          </p:cNvPr>
          <p:cNvSpPr>
            <a:spLocks noGrp="1"/>
          </p:cNvSpPr>
          <p:nvPr>
            <p:ph idx="1"/>
          </p:nvPr>
        </p:nvSpPr>
        <p:spPr>
          <a:xfrm>
            <a:off x="838200" y="1825625"/>
            <a:ext cx="10515600" cy="4667250"/>
          </a:xfrm>
        </p:spPr>
        <p:txBody>
          <a:bodyPr>
            <a:normAutofit fontScale="92500" lnSpcReduction="10000"/>
          </a:bodyPr>
          <a:lstStyle/>
          <a:p>
            <a:r>
              <a:rPr lang="el-GR" dirty="0"/>
              <a:t>Ο Χορός κατηγορεί τον </a:t>
            </a:r>
            <a:r>
              <a:rPr lang="el-GR" dirty="0" err="1"/>
              <a:t>Βδελυκλέωνα</a:t>
            </a:r>
            <a:r>
              <a:rPr lang="el-GR" dirty="0"/>
              <a:t> για τον εγκλεισμό του πατέρα του και παραλληλίζει τις αυθαίρετες μεθόδους που χρησιμοποιεί για να τον εμποδίσει να βγει, με τους τρόπους των τυράννων (</a:t>
            </a:r>
            <a:r>
              <a:rPr lang="el-GR" dirty="0" err="1"/>
              <a:t>στ</a:t>
            </a:r>
            <a:r>
              <a:rPr lang="el-GR" dirty="0"/>
              <a:t>. 463-502):</a:t>
            </a:r>
          </a:p>
          <a:p>
            <a:pPr marL="0" indent="0">
              <a:buNone/>
            </a:pPr>
            <a:r>
              <a:rPr lang="el-GR" dirty="0"/>
              <a:t>	</a:t>
            </a:r>
            <a:r>
              <a:rPr lang="el-GR" i="1" dirty="0"/>
              <a:t>Δεν είναι λοιπόν φανερά αυτά</a:t>
            </a:r>
          </a:p>
          <a:p>
            <a:pPr marL="0" indent="0">
              <a:buNone/>
            </a:pPr>
            <a:r>
              <a:rPr lang="el-GR" i="1" dirty="0"/>
              <a:t>	για τους φτωχούς, ότι τυραννίδα</a:t>
            </a:r>
          </a:p>
          <a:p>
            <a:pPr marL="0" indent="0">
              <a:buNone/>
            </a:pPr>
            <a:r>
              <a:rPr lang="el-GR" i="1" dirty="0"/>
              <a:t>	θα μας φορτωνόταν χωρίς να το νιώσουμε,</a:t>
            </a:r>
          </a:p>
          <a:p>
            <a:pPr marL="0" indent="0">
              <a:buNone/>
            </a:pPr>
            <a:r>
              <a:rPr lang="el-GR" i="1" dirty="0"/>
              <a:t>	αν εσύ, ξεβγαλμένε πονηρέ και μακρομάλλη,</a:t>
            </a:r>
          </a:p>
          <a:p>
            <a:pPr marL="0" indent="0">
              <a:buNone/>
            </a:pPr>
            <a:r>
              <a:rPr lang="el-GR" i="1" dirty="0"/>
              <a:t>	μας στερείς τους νόμους που η πόλη θέσπισε</a:t>
            </a:r>
          </a:p>
          <a:p>
            <a:pPr marL="0" indent="0">
              <a:buNone/>
            </a:pPr>
            <a:r>
              <a:rPr lang="el-GR" i="1" dirty="0"/>
              <a:t>	χωρίς να έχεις κάποια αφορμή</a:t>
            </a:r>
          </a:p>
          <a:p>
            <a:pPr marL="0" indent="0">
              <a:buNone/>
            </a:pPr>
            <a:r>
              <a:rPr lang="el-GR" i="1" dirty="0"/>
              <a:t>	ούτε λόγο έτοιμο για υπεράσπισή σου,</a:t>
            </a:r>
          </a:p>
          <a:p>
            <a:pPr marL="0" indent="0">
              <a:buNone/>
            </a:pPr>
            <a:r>
              <a:rPr lang="el-GR" i="1" dirty="0"/>
              <a:t>	για να κυβερνάς μόνος σου;</a:t>
            </a:r>
          </a:p>
          <a:p>
            <a:pPr marL="0" indent="0">
              <a:buNone/>
            </a:pPr>
            <a:endParaRPr lang="el-GR" dirty="0"/>
          </a:p>
        </p:txBody>
      </p:sp>
    </p:spTree>
    <p:extLst>
      <p:ext uri="{BB962C8B-B14F-4D97-AF65-F5344CB8AC3E}">
        <p14:creationId xmlns:p14="http://schemas.microsoft.com/office/powerpoint/2010/main" val="31425375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6111E-FFF6-47C0-8DE7-27EC8D309683}"/>
              </a:ext>
            </a:extLst>
          </p:cNvPr>
          <p:cNvSpPr>
            <a:spLocks noGrp="1"/>
          </p:cNvSpPr>
          <p:nvPr>
            <p:ph type="title"/>
          </p:nvPr>
        </p:nvSpPr>
        <p:spPr>
          <a:xfrm>
            <a:off x="257175" y="1"/>
            <a:ext cx="11620500" cy="1123949"/>
          </a:xfrm>
        </p:spPr>
        <p:txBody>
          <a:bodyPr/>
          <a:lstStyle/>
          <a:p>
            <a:pPr algn="ctr"/>
            <a:r>
              <a:rPr lang="el-GR" dirty="0">
                <a:solidFill>
                  <a:srgbClr val="00B0F0"/>
                </a:solidFill>
              </a:rPr>
              <a:t>Ή περιγραφή της αθηναϊκής πραγματικότητας;</a:t>
            </a:r>
          </a:p>
        </p:txBody>
      </p:sp>
      <p:sp>
        <p:nvSpPr>
          <p:cNvPr id="3" name="Content Placeholder 2">
            <a:extLst>
              <a:ext uri="{FF2B5EF4-FFF2-40B4-BE49-F238E27FC236}">
                <a16:creationId xmlns:a16="http://schemas.microsoft.com/office/drawing/2014/main" id="{4E8AE331-A17A-4870-B737-014946C8A5C7}"/>
              </a:ext>
            </a:extLst>
          </p:cNvPr>
          <p:cNvSpPr>
            <a:spLocks noGrp="1"/>
          </p:cNvSpPr>
          <p:nvPr>
            <p:ph idx="1"/>
          </p:nvPr>
        </p:nvSpPr>
        <p:spPr>
          <a:xfrm>
            <a:off x="0" y="1123950"/>
            <a:ext cx="12192000" cy="5734049"/>
          </a:xfrm>
        </p:spPr>
        <p:txBody>
          <a:bodyPr>
            <a:normAutofit fontScale="92500" lnSpcReduction="20000"/>
          </a:bodyPr>
          <a:lstStyle/>
          <a:p>
            <a:pPr>
              <a:lnSpc>
                <a:spcPct val="120000"/>
              </a:lnSpc>
              <a:spcBef>
                <a:spcPts val="1200"/>
              </a:spcBef>
            </a:pPr>
            <a:r>
              <a:rPr lang="el-GR" sz="3000" dirty="0"/>
              <a:t>Η απάντηση του </a:t>
            </a:r>
            <a:r>
              <a:rPr lang="el-GR" sz="3000" dirty="0" err="1"/>
              <a:t>Βδελυκλέωνα</a:t>
            </a:r>
            <a:r>
              <a:rPr lang="el-GR" sz="3000" dirty="0"/>
              <a:t> αντανακλά την πραγματικότητα, τις φήμες που κυκλοφορούσαν στην Αγορά (</a:t>
            </a:r>
            <a:r>
              <a:rPr lang="el-GR" sz="3000" dirty="0" err="1"/>
              <a:t>στ</a:t>
            </a:r>
            <a:r>
              <a:rPr lang="el-GR" sz="3000" dirty="0"/>
              <a:t>. 488-99):</a:t>
            </a:r>
          </a:p>
          <a:p>
            <a:pPr marL="0" indent="0">
              <a:spcBef>
                <a:spcPts val="600"/>
              </a:spcBef>
              <a:buNone/>
            </a:pPr>
            <a:r>
              <a:rPr lang="el-GR" dirty="0"/>
              <a:t>	</a:t>
            </a:r>
            <a:r>
              <a:rPr lang="el-GR" i="1" dirty="0"/>
              <a:t>Για σάς όλα είναι συνωμότες, καθεστώς τυραννικό,</a:t>
            </a:r>
          </a:p>
          <a:p>
            <a:pPr marL="0" indent="0">
              <a:spcBef>
                <a:spcPts val="600"/>
              </a:spcBef>
              <a:buNone/>
            </a:pPr>
            <a:r>
              <a:rPr lang="el-GR" i="1" dirty="0"/>
              <a:t>	σε όλες μέσα τις μηνύσεις, και μεγάλες και μικρές.</a:t>
            </a:r>
          </a:p>
          <a:p>
            <a:pPr marL="0" indent="0">
              <a:spcBef>
                <a:spcPts val="600"/>
              </a:spcBef>
              <a:buNone/>
            </a:pPr>
            <a:r>
              <a:rPr lang="el-GR" i="1" dirty="0"/>
              <a:t>	Τυραννία! </a:t>
            </a:r>
            <a:r>
              <a:rPr lang="el-GR" i="1" dirty="0" err="1"/>
              <a:t>Ποιός</a:t>
            </a:r>
            <a:r>
              <a:rPr lang="el-GR" i="1" dirty="0"/>
              <a:t> τ᾽ όνομά της τ᾽ άκουγε ποτέ, </a:t>
            </a:r>
            <a:r>
              <a:rPr lang="el-GR" i="1" dirty="0" err="1"/>
              <a:t>όλ</a:t>
            </a:r>
            <a:r>
              <a:rPr lang="el-GR" i="1" dirty="0"/>
              <a:t>᾽ αυτά</a:t>
            </a:r>
          </a:p>
          <a:p>
            <a:pPr marL="0" indent="0">
              <a:spcBef>
                <a:spcPts val="600"/>
              </a:spcBef>
              <a:buNone/>
            </a:pPr>
            <a:r>
              <a:rPr lang="el-GR" i="1" dirty="0"/>
              <a:t>	τα πενήντα χρόνια; Τώρα, πιο φτηνό κι </a:t>
            </a:r>
            <a:r>
              <a:rPr lang="el-GR" i="1" dirty="0" err="1"/>
              <a:t>απ</a:t>
            </a:r>
            <a:r>
              <a:rPr lang="el-GR" i="1" dirty="0"/>
              <a:t>᾽ τα παστά,</a:t>
            </a:r>
          </a:p>
          <a:p>
            <a:pPr marL="0" indent="0">
              <a:spcBef>
                <a:spcPts val="600"/>
              </a:spcBef>
              <a:buNone/>
            </a:pPr>
            <a:r>
              <a:rPr lang="el-GR" i="1" dirty="0"/>
              <a:t>	σέρνεται στα στόματα όλων και κυλάει στην αγορά.</a:t>
            </a:r>
          </a:p>
          <a:p>
            <a:pPr marL="0" indent="0">
              <a:spcBef>
                <a:spcPts val="600"/>
              </a:spcBef>
              <a:buNone/>
            </a:pPr>
            <a:r>
              <a:rPr lang="el-GR" i="1" dirty="0"/>
              <a:t>	Αν πουλούν ροφούς και </a:t>
            </a:r>
            <a:r>
              <a:rPr lang="el-GR" i="1" dirty="0" err="1"/>
              <a:t>γάβρους</a:t>
            </a:r>
            <a:r>
              <a:rPr lang="el-GR" i="1" dirty="0"/>
              <a:t> κι εσύ θέλεις τους ροφούς,</a:t>
            </a:r>
          </a:p>
          <a:p>
            <a:pPr marL="0" indent="0">
              <a:spcBef>
                <a:spcPts val="600"/>
              </a:spcBef>
              <a:buNone/>
            </a:pPr>
            <a:r>
              <a:rPr lang="el-GR" i="1" dirty="0"/>
              <a:t>	ο μανάβης με το </a:t>
            </a:r>
            <a:r>
              <a:rPr lang="el-GR" i="1" dirty="0" err="1"/>
              <a:t>γάβρο</a:t>
            </a:r>
            <a:r>
              <a:rPr lang="el-GR" i="1" dirty="0"/>
              <a:t> λέει αμέσως πονηρά:</a:t>
            </a:r>
          </a:p>
          <a:p>
            <a:pPr marL="0" indent="0">
              <a:spcBef>
                <a:spcPts val="600"/>
              </a:spcBef>
              <a:buNone/>
            </a:pPr>
            <a:r>
              <a:rPr lang="el-GR" i="1" dirty="0"/>
              <a:t>	«Πάει για τυραννία ο κύριος και ψωνίζει ανάλογα».</a:t>
            </a:r>
          </a:p>
          <a:p>
            <a:pPr marL="0" indent="0">
              <a:spcBef>
                <a:spcPts val="600"/>
              </a:spcBef>
              <a:buNone/>
            </a:pPr>
            <a:r>
              <a:rPr lang="el-GR" i="1" dirty="0"/>
              <a:t>	Ψώνισες σαρδέλες· θέλεις, έτσι για την όρεξη,</a:t>
            </a:r>
          </a:p>
          <a:p>
            <a:pPr marL="0" indent="0">
              <a:spcBef>
                <a:spcPts val="600"/>
              </a:spcBef>
              <a:buNone/>
            </a:pPr>
            <a:r>
              <a:rPr lang="el-GR" i="1" dirty="0"/>
              <a:t>	και σαλάτα· σε κοιτάζει τότε η </a:t>
            </a:r>
            <a:r>
              <a:rPr lang="el-GR" i="1" dirty="0" err="1"/>
              <a:t>χορταρού</a:t>
            </a:r>
            <a:r>
              <a:rPr lang="el-GR" i="1" dirty="0"/>
              <a:t> λοξά:</a:t>
            </a:r>
          </a:p>
          <a:p>
            <a:pPr marL="0" indent="0">
              <a:spcBef>
                <a:spcPts val="600"/>
              </a:spcBef>
              <a:buNone/>
            </a:pPr>
            <a:r>
              <a:rPr lang="el-GR" i="1" dirty="0"/>
              <a:t>	«Τί; Σαλατικό γυρεύεις; Πας για τύραννος, μωρέ;</a:t>
            </a:r>
          </a:p>
          <a:p>
            <a:pPr marL="0" indent="0">
              <a:spcBef>
                <a:spcPts val="600"/>
              </a:spcBef>
              <a:buNone/>
            </a:pPr>
            <a:r>
              <a:rPr lang="el-GR" i="1" dirty="0"/>
              <a:t>	Ή νομίζεις πως για σένα </a:t>
            </a:r>
            <a:r>
              <a:rPr lang="el-GR" i="1" dirty="0" err="1"/>
              <a:t>βγάζ</a:t>
            </a:r>
            <a:r>
              <a:rPr lang="el-GR" i="1" dirty="0"/>
              <a:t>᾽ η Αθήνα λιχουδιές;»</a:t>
            </a:r>
          </a:p>
          <a:p>
            <a:pPr marL="0" indent="0">
              <a:buNone/>
            </a:pPr>
            <a:endParaRPr lang="el-GR" dirty="0"/>
          </a:p>
        </p:txBody>
      </p:sp>
    </p:spTree>
    <p:extLst>
      <p:ext uri="{BB962C8B-B14F-4D97-AF65-F5344CB8AC3E}">
        <p14:creationId xmlns:p14="http://schemas.microsoft.com/office/powerpoint/2010/main" val="25687211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6A93D-B4D3-4E82-AB4E-161E090287B7}"/>
              </a:ext>
            </a:extLst>
          </p:cNvPr>
          <p:cNvSpPr>
            <a:spLocks noGrp="1"/>
          </p:cNvSpPr>
          <p:nvPr>
            <p:ph type="title"/>
          </p:nvPr>
        </p:nvSpPr>
        <p:spPr>
          <a:xfrm>
            <a:off x="838200" y="1"/>
            <a:ext cx="10515600" cy="1152524"/>
          </a:xfrm>
        </p:spPr>
        <p:txBody>
          <a:bodyPr/>
          <a:lstStyle/>
          <a:p>
            <a:pPr algn="ctr"/>
            <a:r>
              <a:rPr lang="el-GR" dirty="0">
                <a:solidFill>
                  <a:schemeClr val="accent2"/>
                </a:solidFill>
              </a:rPr>
              <a:t>Αριστοφάνους </a:t>
            </a:r>
            <a:r>
              <a:rPr lang="el-GR" i="1" dirty="0">
                <a:solidFill>
                  <a:schemeClr val="accent2"/>
                </a:solidFill>
              </a:rPr>
              <a:t>Όρνιθες, </a:t>
            </a:r>
            <a:r>
              <a:rPr lang="el-GR" dirty="0">
                <a:solidFill>
                  <a:schemeClr val="accent2"/>
                </a:solidFill>
              </a:rPr>
              <a:t>414 π.Χ.</a:t>
            </a:r>
          </a:p>
        </p:txBody>
      </p:sp>
      <p:sp>
        <p:nvSpPr>
          <p:cNvPr id="3" name="Content Placeholder 2">
            <a:extLst>
              <a:ext uri="{FF2B5EF4-FFF2-40B4-BE49-F238E27FC236}">
                <a16:creationId xmlns:a16="http://schemas.microsoft.com/office/drawing/2014/main" id="{18D4647B-9734-468B-AEDF-9B8BAFE2D50D}"/>
              </a:ext>
            </a:extLst>
          </p:cNvPr>
          <p:cNvSpPr>
            <a:spLocks noGrp="1"/>
          </p:cNvSpPr>
          <p:nvPr>
            <p:ph idx="1"/>
          </p:nvPr>
        </p:nvSpPr>
        <p:spPr>
          <a:xfrm>
            <a:off x="838200" y="1152526"/>
            <a:ext cx="10515600" cy="5572124"/>
          </a:xfrm>
        </p:spPr>
        <p:txBody>
          <a:bodyPr>
            <a:normAutofit lnSpcReduction="10000"/>
          </a:bodyPr>
          <a:lstStyle/>
          <a:p>
            <a:r>
              <a:rPr lang="el-GR" dirty="0"/>
              <a:t>Στους </a:t>
            </a:r>
            <a:r>
              <a:rPr lang="el-GR" i="1" dirty="0"/>
              <a:t>Όρνιθες </a:t>
            </a:r>
            <a:r>
              <a:rPr lang="el-GR" dirty="0"/>
              <a:t>οι δύο πρωταγωνιστές, απογοητευμένοι από τη </a:t>
            </a:r>
            <a:r>
              <a:rPr lang="el-GR" dirty="0" err="1">
                <a:solidFill>
                  <a:schemeClr val="accent2"/>
                </a:solidFill>
              </a:rPr>
              <a:t>δικομανία</a:t>
            </a:r>
            <a:r>
              <a:rPr lang="el-GR" dirty="0"/>
              <a:t> των Αθηναίων, αποφασίζουν να φύγουν και ψάχνουν την κατάλληλη πόλη να εγκατασταθούν.</a:t>
            </a:r>
          </a:p>
          <a:p>
            <a:r>
              <a:rPr lang="el-GR" dirty="0"/>
              <a:t>Το έργο γράφτηκε σε μια ταραχώδη περίοδο του πολέμου:</a:t>
            </a:r>
          </a:p>
          <a:p>
            <a:r>
              <a:rPr lang="el-GR" dirty="0"/>
              <a:t>Διαφωνίες για την εκστρατεία στη Σικελία – σκάνδαλο του βανδαλισμού των κεφαλών του Ερμή και της παρωδίας των </a:t>
            </a:r>
            <a:r>
              <a:rPr lang="el-GR" dirty="0" err="1"/>
              <a:t>Ελευσινίων</a:t>
            </a:r>
            <a:r>
              <a:rPr lang="el-GR" dirty="0"/>
              <a:t> Μυστηρίων.</a:t>
            </a:r>
          </a:p>
          <a:p>
            <a:r>
              <a:rPr lang="el-GR" dirty="0"/>
              <a:t>Οι πράξεις ασέβειας συνδέθηκαν με δολοπλοκίες ολιγαρχικών </a:t>
            </a:r>
            <a:r>
              <a:rPr lang="el-GR" i="1" dirty="0" err="1"/>
              <a:t>ἑταιρειῶν</a:t>
            </a:r>
            <a:r>
              <a:rPr lang="el-GR" i="1" dirty="0"/>
              <a:t> </a:t>
            </a:r>
            <a:r>
              <a:rPr lang="el-GR" dirty="0"/>
              <a:t>για την ανατροπή της δημοκρατίας, </a:t>
            </a:r>
          </a:p>
          <a:p>
            <a:r>
              <a:rPr lang="el-GR" dirty="0"/>
              <a:t>Έγιναν πολυάριθμες καταγγελίες που οδήγησαν σε έναν </a:t>
            </a:r>
            <a:r>
              <a:rPr lang="el-GR" dirty="0">
                <a:solidFill>
                  <a:schemeClr val="accent2"/>
                </a:solidFill>
              </a:rPr>
              <a:t>τεράστιο αριθμό δικών</a:t>
            </a:r>
            <a:r>
              <a:rPr lang="el-GR" dirty="0"/>
              <a:t> ενώπιον των </a:t>
            </a:r>
            <a:r>
              <a:rPr lang="el-GR" dirty="0" err="1"/>
              <a:t>ηλιαστικών</a:t>
            </a:r>
            <a:r>
              <a:rPr lang="el-GR" dirty="0"/>
              <a:t> δικαστηρίων.</a:t>
            </a:r>
          </a:p>
          <a:p>
            <a:r>
              <a:rPr lang="el-GR" dirty="0"/>
              <a:t>Όλοι οι κατηγορούμενοι καταδικάστηκαν σε θάνατο και δήμευση της περιουσίας τους.</a:t>
            </a:r>
          </a:p>
        </p:txBody>
      </p:sp>
    </p:spTree>
    <p:extLst>
      <p:ext uri="{BB962C8B-B14F-4D97-AF65-F5344CB8AC3E}">
        <p14:creationId xmlns:p14="http://schemas.microsoft.com/office/powerpoint/2010/main" val="2416441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3825"/>
            <a:ext cx="10515600" cy="923925"/>
          </a:xfrm>
        </p:spPr>
        <p:txBody>
          <a:bodyPr/>
          <a:lstStyle/>
          <a:p>
            <a:pPr algn="ctr"/>
            <a:r>
              <a:rPr lang="el-GR" dirty="0">
                <a:solidFill>
                  <a:srgbClr val="FF0000"/>
                </a:solidFill>
              </a:rPr>
              <a:t>Θέσπις</a:t>
            </a:r>
          </a:p>
        </p:txBody>
      </p:sp>
      <p:sp>
        <p:nvSpPr>
          <p:cNvPr id="3" name="Content Placeholder 2"/>
          <p:cNvSpPr>
            <a:spLocks noGrp="1"/>
          </p:cNvSpPr>
          <p:nvPr>
            <p:ph idx="1"/>
          </p:nvPr>
        </p:nvSpPr>
        <p:spPr>
          <a:xfrm>
            <a:off x="142875" y="1590674"/>
            <a:ext cx="11953875" cy="5267325"/>
          </a:xfrm>
        </p:spPr>
        <p:txBody>
          <a:bodyPr>
            <a:normAutofit/>
          </a:bodyPr>
          <a:lstStyle/>
          <a:p>
            <a:r>
              <a:rPr lang="el-GR" dirty="0"/>
              <a:t>H πατρότητα του θεάτρου αποδίδεται στον Θέσπι (</a:t>
            </a:r>
            <a:r>
              <a:rPr lang="el-GR" i="1" dirty="0"/>
              <a:t>θέσπια τέχνη</a:t>
            </a:r>
            <a:r>
              <a:rPr lang="el-GR" dirty="0"/>
              <a:t>).</a:t>
            </a:r>
          </a:p>
          <a:p>
            <a:r>
              <a:rPr lang="el-GR" dirty="0"/>
              <a:t>Για πρώτη φορά παρουσίασε  τραγωδία στα </a:t>
            </a:r>
            <a:r>
              <a:rPr lang="el-GR" i="1" dirty="0"/>
              <a:t>εν </a:t>
            </a:r>
            <a:r>
              <a:rPr lang="el-GR" i="1" dirty="0" err="1"/>
              <a:t>άστει</a:t>
            </a:r>
            <a:r>
              <a:rPr lang="el-GR" i="1" dirty="0"/>
              <a:t> </a:t>
            </a:r>
            <a:r>
              <a:rPr lang="el-GR" dirty="0"/>
              <a:t>Διονύσια </a:t>
            </a:r>
          </a:p>
          <a:p>
            <a:pPr marL="0" indent="0">
              <a:buNone/>
            </a:pPr>
            <a:r>
              <a:rPr lang="el-GR" dirty="0"/>
              <a:t>   κατά την 61η Ολυμπιάδα (536-532 π.Χ.).</a:t>
            </a:r>
          </a:p>
          <a:p>
            <a:pPr>
              <a:spcBef>
                <a:spcPts val="0"/>
              </a:spcBef>
            </a:pPr>
            <a:r>
              <a:rPr lang="el-GR" dirty="0"/>
              <a:t>Η μεγάλη καινοτομία του </a:t>
            </a:r>
            <a:r>
              <a:rPr lang="el-GR" dirty="0" err="1"/>
              <a:t>Θέσπιδος</a:t>
            </a:r>
            <a:r>
              <a:rPr lang="el-GR" dirty="0"/>
              <a:t>:</a:t>
            </a:r>
          </a:p>
          <a:p>
            <a:pPr>
              <a:spcBef>
                <a:spcPts val="0"/>
              </a:spcBef>
            </a:pPr>
            <a:r>
              <a:rPr lang="el-GR" dirty="0"/>
              <a:t>Απέσπασε τον </a:t>
            </a:r>
            <a:r>
              <a:rPr lang="el-GR" i="1" dirty="0" err="1"/>
              <a:t>ἐξάρχοντα</a:t>
            </a:r>
            <a:r>
              <a:rPr lang="el-GR" i="1" dirty="0"/>
              <a:t> </a:t>
            </a:r>
            <a:r>
              <a:rPr lang="el-GR" dirty="0"/>
              <a:t>από το σύνολο του διθυραμβικού </a:t>
            </a:r>
          </a:p>
          <a:p>
            <a:pPr marL="0" indent="0">
              <a:spcBef>
                <a:spcPts val="0"/>
              </a:spcBef>
              <a:buNone/>
            </a:pPr>
            <a:r>
              <a:rPr lang="el-GR" dirty="0"/>
              <a:t>   χορού, και άνοιξε διάλογο με το Χορό, με άλλο μέτρο </a:t>
            </a:r>
          </a:p>
          <a:p>
            <a:pPr marL="0" indent="0">
              <a:spcBef>
                <a:spcPts val="0"/>
              </a:spcBef>
              <a:buNone/>
            </a:pPr>
            <a:r>
              <a:rPr lang="el-GR" dirty="0"/>
              <a:t>   και διαφορετική μελωδία από του Χορού. </a:t>
            </a:r>
          </a:p>
          <a:p>
            <a:pPr>
              <a:spcBef>
                <a:spcPts val="0"/>
              </a:spcBef>
            </a:pPr>
            <a:r>
              <a:rPr lang="el-GR" dirty="0"/>
              <a:t>Ο </a:t>
            </a:r>
            <a:r>
              <a:rPr lang="el-GR" dirty="0" err="1"/>
              <a:t>Θέσπις</a:t>
            </a:r>
            <a:r>
              <a:rPr lang="el-GR" dirty="0"/>
              <a:t> έγινε ο πρώτος θιασάρχης και </a:t>
            </a:r>
            <a:r>
              <a:rPr lang="el-GR" dirty="0">
                <a:solidFill>
                  <a:srgbClr val="FF0000"/>
                </a:solidFill>
              </a:rPr>
              <a:t>ο πρώτος ηθοποιός – </a:t>
            </a:r>
          </a:p>
          <a:p>
            <a:pPr marL="0" indent="0">
              <a:spcBef>
                <a:spcPts val="0"/>
              </a:spcBef>
              <a:buNone/>
            </a:pPr>
            <a:r>
              <a:rPr lang="el-GR" i="1" dirty="0"/>
              <a:t>   </a:t>
            </a:r>
            <a:r>
              <a:rPr lang="el-GR" i="1" dirty="0" err="1"/>
              <a:t>ὑποκριτής</a:t>
            </a:r>
            <a:r>
              <a:rPr lang="el-GR" i="1" dirty="0"/>
              <a:t>, </a:t>
            </a:r>
            <a:r>
              <a:rPr lang="el-GR" dirty="0"/>
              <a:t>επειδή στο διάλογο με το χορό αποκρινόταν</a:t>
            </a:r>
            <a:endParaRPr lang="el-GR" i="1" dirty="0"/>
          </a:p>
          <a:p>
            <a:pPr marL="0" indent="0">
              <a:spcBef>
                <a:spcPts val="0"/>
              </a:spcBef>
              <a:buNone/>
            </a:pPr>
            <a:r>
              <a:rPr lang="el-GR" dirty="0"/>
              <a:t>   (</a:t>
            </a:r>
            <a:r>
              <a:rPr lang="el-GR" i="1" dirty="0" err="1"/>
              <a:t>ὑπεκρίνετο</a:t>
            </a:r>
            <a:r>
              <a:rPr lang="el-GR" i="1" dirty="0"/>
              <a:t>)</a:t>
            </a:r>
            <a:r>
              <a:rPr lang="el-GR" dirty="0"/>
              <a:t> στις ερωτήσεις του.</a:t>
            </a:r>
          </a:p>
          <a:p>
            <a:pPr marL="0" indent="0">
              <a:spcBef>
                <a:spcPts val="0"/>
              </a:spcBef>
              <a:buNone/>
            </a:pPr>
            <a:endParaRPr lang="el-GR" dirty="0"/>
          </a:p>
        </p:txBody>
      </p:sp>
      <p:pic>
        <p:nvPicPr>
          <p:cNvPr id="4" name="Picture 3">
            <a:extLst>
              <a:ext uri="{FF2B5EF4-FFF2-40B4-BE49-F238E27FC236}">
                <a16:creationId xmlns:a16="http://schemas.microsoft.com/office/drawing/2014/main" id="{C6332FD8-0F16-44C3-890E-281D7522CDFF}"/>
              </a:ext>
            </a:extLst>
          </p:cNvPr>
          <p:cNvPicPr>
            <a:picLocks noChangeAspect="1"/>
          </p:cNvPicPr>
          <p:nvPr/>
        </p:nvPicPr>
        <p:blipFill>
          <a:blip r:embed="rId2"/>
          <a:stretch>
            <a:fillRect/>
          </a:stretch>
        </p:blipFill>
        <p:spPr>
          <a:xfrm>
            <a:off x="9334500" y="2728911"/>
            <a:ext cx="2857500" cy="3219450"/>
          </a:xfrm>
          <a:prstGeom prst="rect">
            <a:avLst/>
          </a:prstGeom>
        </p:spPr>
      </p:pic>
    </p:spTree>
    <p:extLst>
      <p:ext uri="{BB962C8B-B14F-4D97-AF65-F5344CB8AC3E}">
        <p14:creationId xmlns:p14="http://schemas.microsoft.com/office/powerpoint/2010/main" val="41869028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5768-626D-418E-9762-10BAD9C81B18}"/>
              </a:ext>
            </a:extLst>
          </p:cNvPr>
          <p:cNvSpPr>
            <a:spLocks noGrp="1"/>
          </p:cNvSpPr>
          <p:nvPr>
            <p:ph type="title"/>
          </p:nvPr>
        </p:nvSpPr>
        <p:spPr>
          <a:xfrm>
            <a:off x="838200" y="85726"/>
            <a:ext cx="10515600" cy="1238250"/>
          </a:xfrm>
        </p:spPr>
        <p:txBody>
          <a:bodyPr/>
          <a:lstStyle/>
          <a:p>
            <a:pPr algn="ctr"/>
            <a:r>
              <a:rPr lang="el-GR" i="1" dirty="0">
                <a:solidFill>
                  <a:schemeClr val="accent2"/>
                </a:solidFill>
              </a:rPr>
              <a:t>Όρνιθες</a:t>
            </a:r>
            <a:r>
              <a:rPr lang="el-GR" dirty="0">
                <a:solidFill>
                  <a:schemeClr val="accent2"/>
                </a:solidFill>
              </a:rPr>
              <a:t>, Μυστήρια και Αλκιβιάδης</a:t>
            </a:r>
          </a:p>
        </p:txBody>
      </p:sp>
      <p:sp>
        <p:nvSpPr>
          <p:cNvPr id="3" name="Content Placeholder 2">
            <a:extLst>
              <a:ext uri="{FF2B5EF4-FFF2-40B4-BE49-F238E27FC236}">
                <a16:creationId xmlns:a16="http://schemas.microsoft.com/office/drawing/2014/main" id="{3BFF3CE9-CFE2-47B6-88D5-61FCD4761778}"/>
              </a:ext>
            </a:extLst>
          </p:cNvPr>
          <p:cNvSpPr>
            <a:spLocks noGrp="1"/>
          </p:cNvSpPr>
          <p:nvPr>
            <p:ph idx="1"/>
          </p:nvPr>
        </p:nvSpPr>
        <p:spPr>
          <a:xfrm>
            <a:off x="838200" y="1514475"/>
            <a:ext cx="10515600" cy="5181600"/>
          </a:xfrm>
        </p:spPr>
        <p:txBody>
          <a:bodyPr>
            <a:normAutofit fontScale="92500" lnSpcReduction="10000"/>
          </a:bodyPr>
          <a:lstStyle/>
          <a:p>
            <a:r>
              <a:rPr lang="el-GR" dirty="0"/>
              <a:t>Εκτός από την ίδια την υπόθεση, που παίρνει αφορμή από τις πολυάριθμες δίκες που συντάραξαν την Αθήνα, πολλά σημεία του έργου αναφέρονται στην υπόθεση των </a:t>
            </a:r>
            <a:r>
              <a:rPr lang="el-GR" dirty="0" err="1"/>
              <a:t>Ερμών</a:t>
            </a:r>
            <a:r>
              <a:rPr lang="el-GR" dirty="0"/>
              <a:t> και των Μυστηρίων.</a:t>
            </a:r>
          </a:p>
          <a:p>
            <a:r>
              <a:rPr lang="el-GR" dirty="0" err="1"/>
              <a:t>Στ</a:t>
            </a:r>
            <a:r>
              <a:rPr lang="el-GR" dirty="0"/>
              <a:t>. 1054: «</a:t>
            </a:r>
            <a:r>
              <a:rPr lang="el-GR" i="1" dirty="0"/>
              <a:t>θυμάσαι όταν βράδυ μαγάρισες τη στήλη</a:t>
            </a:r>
            <a:r>
              <a:rPr lang="el-GR" dirty="0"/>
              <a:t>;» ανακαλεί τη βεβήλωση των στηλών του Ερμή που είχε γίνει νύχτα.</a:t>
            </a:r>
          </a:p>
          <a:p>
            <a:r>
              <a:rPr lang="el-GR" dirty="0"/>
              <a:t>Στην πρόταση να  μείνουν σε μια πόλη στην Ερυθρά θάλασσα, ο </a:t>
            </a:r>
            <a:r>
              <a:rPr lang="el-GR" dirty="0" err="1"/>
              <a:t>Ευελπίδης</a:t>
            </a:r>
            <a:r>
              <a:rPr lang="el-GR" dirty="0"/>
              <a:t> αναφωνεί (</a:t>
            </a:r>
            <a:r>
              <a:rPr lang="el-GR" dirty="0" err="1"/>
              <a:t>στ</a:t>
            </a:r>
            <a:r>
              <a:rPr lang="el-GR" dirty="0"/>
              <a:t>. 145-7): «</a:t>
            </a:r>
            <a:r>
              <a:rPr lang="el-GR" i="1" dirty="0"/>
              <a:t>Συφορά μου! Μη μας λες εμάς κοντά σε θάλασσα, όπου θα ξεπροβάλει χαράματα η </a:t>
            </a:r>
            <a:r>
              <a:rPr lang="el-GR" i="1" dirty="0" err="1"/>
              <a:t>Σαλαμινία</a:t>
            </a:r>
            <a:r>
              <a:rPr lang="el-GR" i="1" dirty="0"/>
              <a:t> φέρνοντας δικαστικό κλητήρα!</a:t>
            </a:r>
            <a:r>
              <a:rPr lang="el-GR" dirty="0"/>
              <a:t>».</a:t>
            </a:r>
          </a:p>
          <a:p>
            <a:r>
              <a:rPr lang="el-GR" dirty="0"/>
              <a:t>Ο υπαινιγμός αφορά τον Αλκιβιάδη, που είχε κατηγορηθεί για την παρωδία των Μυστηρίων.</a:t>
            </a:r>
          </a:p>
          <a:p>
            <a:r>
              <a:rPr lang="el-GR" dirty="0"/>
              <a:t>Με απόφαση της εκκλησίας του δήμου, το ιερό πλοίο της </a:t>
            </a:r>
            <a:r>
              <a:rPr lang="el-GR" dirty="0" err="1"/>
              <a:t>Σαλαμινίας</a:t>
            </a:r>
            <a:r>
              <a:rPr lang="el-GR" dirty="0"/>
              <a:t> απεστάλη στη Σικελία, για να δώσει εντολή στον Αλκιβιάδη να επιστρέψει στην Αθήνα και να περάσει από δίκη. </a:t>
            </a:r>
          </a:p>
        </p:txBody>
      </p:sp>
    </p:spTree>
    <p:extLst>
      <p:ext uri="{BB962C8B-B14F-4D97-AF65-F5344CB8AC3E}">
        <p14:creationId xmlns:p14="http://schemas.microsoft.com/office/powerpoint/2010/main" val="28031824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181100"/>
          </a:xfrm>
        </p:spPr>
        <p:txBody>
          <a:bodyPr>
            <a:normAutofit fontScale="90000"/>
          </a:bodyPr>
          <a:lstStyle/>
          <a:p>
            <a:pPr algn="ctr"/>
            <a:r>
              <a:rPr lang="el-GR" dirty="0">
                <a:solidFill>
                  <a:srgbClr val="00B0F0"/>
                </a:solidFill>
              </a:rPr>
              <a:t>Ο Σωκράτης και οι Σοφιστές: </a:t>
            </a:r>
            <a:r>
              <a:rPr lang="el-GR" i="1" dirty="0">
                <a:solidFill>
                  <a:srgbClr val="00B0F0"/>
                </a:solidFill>
              </a:rPr>
              <a:t>Νεφέλαι, </a:t>
            </a:r>
            <a:r>
              <a:rPr lang="el-GR" dirty="0">
                <a:solidFill>
                  <a:srgbClr val="00B0F0"/>
                </a:solidFill>
              </a:rPr>
              <a:t>423 π.Χ.</a:t>
            </a:r>
          </a:p>
        </p:txBody>
      </p:sp>
      <p:sp>
        <p:nvSpPr>
          <p:cNvPr id="3" name="Content Placeholder 2"/>
          <p:cNvSpPr>
            <a:spLocks noGrp="1"/>
          </p:cNvSpPr>
          <p:nvPr>
            <p:ph idx="1"/>
          </p:nvPr>
        </p:nvSpPr>
        <p:spPr>
          <a:xfrm>
            <a:off x="228600" y="1247775"/>
            <a:ext cx="11963400" cy="5493593"/>
          </a:xfrm>
        </p:spPr>
        <p:txBody>
          <a:bodyPr>
            <a:normAutofit lnSpcReduction="10000"/>
          </a:bodyPr>
          <a:lstStyle/>
          <a:p>
            <a:r>
              <a:rPr lang="el-GR" dirty="0"/>
              <a:t>Στόχος του Αριστοφάνη στις </a:t>
            </a:r>
            <a:r>
              <a:rPr lang="el-GR" i="1" dirty="0"/>
              <a:t>Νεφέλες</a:t>
            </a:r>
            <a:r>
              <a:rPr lang="el-GR" dirty="0"/>
              <a:t> είναι οι σοφιστές, οι οποίοι τον 5ο αι. π.Χ. δίδασκαν με αμοιβή στους νέους τη ρητορική τέχνη. </a:t>
            </a:r>
          </a:p>
          <a:p>
            <a:r>
              <a:rPr lang="el-GR" dirty="0"/>
              <a:t>Αποδίδει στη σοφιστική αρνητικές συνέπειες στο χώρο της οικογένειας: </a:t>
            </a:r>
          </a:p>
          <a:p>
            <a:pPr lvl="1"/>
            <a:r>
              <a:rPr lang="el-GR" dirty="0"/>
              <a:t>υπονόμευση των πατροπαράδοτων ηθών και κανόνων, </a:t>
            </a:r>
          </a:p>
          <a:p>
            <a:pPr lvl="1"/>
            <a:r>
              <a:rPr lang="el-GR" dirty="0"/>
              <a:t>κρίση της ηθικής και της πολιτικής στην αθηναϊκή κοινωνία, </a:t>
            </a:r>
          </a:p>
          <a:p>
            <a:pPr lvl="1"/>
            <a:r>
              <a:rPr lang="el-GR" dirty="0"/>
              <a:t>παρακμή του παλαιού εκπαιδευτικού συστήματος.</a:t>
            </a:r>
          </a:p>
          <a:p>
            <a:r>
              <a:rPr lang="el-GR" dirty="0"/>
              <a:t>Πρωταγωνιστεί ο Σωκράτης, που παρουσιάζεται σαν σοφιστής. </a:t>
            </a:r>
          </a:p>
          <a:p>
            <a:r>
              <a:rPr lang="el-GR" dirty="0"/>
              <a:t>Είναι μείγμα φυσικού φιλοσόφου, που ασχολείται με την κοσμολογία και τις φυσικές επιστήμες, και τυπικού Σοφιστή, που καταπιάνεται με την επιχειρηματολογία και τη ρητορική, ώστε να κάνει τον ήσσονα (άδικο) Λόγο να υπερισχύσει του κρείττονος (δίκαιου) </a:t>
            </a:r>
            <a:r>
              <a:rPr lang="el-GR" i="1" dirty="0"/>
              <a:t>(</a:t>
            </a:r>
            <a:r>
              <a:rPr lang="el-GR" i="1" dirty="0" err="1"/>
              <a:t>τὸν</a:t>
            </a:r>
            <a:r>
              <a:rPr lang="el-GR" i="1" dirty="0"/>
              <a:t> </a:t>
            </a:r>
            <a:r>
              <a:rPr lang="el-GR" i="1" dirty="0" err="1"/>
              <a:t>ἥττω</a:t>
            </a:r>
            <a:r>
              <a:rPr lang="el-GR" i="1" dirty="0"/>
              <a:t> </a:t>
            </a:r>
            <a:r>
              <a:rPr lang="el-GR" i="1" dirty="0" err="1"/>
              <a:t>λόγον</a:t>
            </a:r>
            <a:r>
              <a:rPr lang="el-GR" i="1" dirty="0"/>
              <a:t> </a:t>
            </a:r>
            <a:r>
              <a:rPr lang="el-GR" i="1" dirty="0" err="1"/>
              <a:t>κρείττω</a:t>
            </a:r>
            <a:r>
              <a:rPr lang="el-GR" i="1" dirty="0"/>
              <a:t> </a:t>
            </a:r>
            <a:r>
              <a:rPr lang="el-GR" i="1" dirty="0" err="1"/>
              <a:t>ποιεῖν</a:t>
            </a:r>
            <a:r>
              <a:rPr lang="el-GR" i="1" dirty="0"/>
              <a:t>)</a:t>
            </a:r>
            <a:endParaRPr lang="el-GR" dirty="0"/>
          </a:p>
          <a:p>
            <a:r>
              <a:rPr lang="el-GR" dirty="0"/>
              <a:t>H καρικατούρα του Σωκράτη στις </a:t>
            </a:r>
            <a:r>
              <a:rPr lang="el-GR" i="1" dirty="0"/>
              <a:t>Νεφέλες</a:t>
            </a:r>
            <a:r>
              <a:rPr lang="el-GR" dirty="0"/>
              <a:t> φαίνεται να επηρέασε την κατηγορία σε βάρος του 20 χρόνια αργότερα. Εξέφρασε ή και διαμόρφωσε σημαντικό μέρος της κοινής γνώμης στην Αθήνα για τον Σωκράτη.</a:t>
            </a:r>
          </a:p>
          <a:p>
            <a:endParaRPr lang="el-GR" dirty="0"/>
          </a:p>
          <a:p>
            <a:endParaRPr lang="el-GR" dirty="0"/>
          </a:p>
        </p:txBody>
      </p:sp>
    </p:spTree>
    <p:extLst>
      <p:ext uri="{BB962C8B-B14F-4D97-AF65-F5344CB8AC3E}">
        <p14:creationId xmlns:p14="http://schemas.microsoft.com/office/powerpoint/2010/main" val="36964471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675EBE-B19F-4125-B80F-55C703C29A65}"/>
              </a:ext>
            </a:extLst>
          </p:cNvPr>
          <p:cNvSpPr>
            <a:spLocks noGrp="1"/>
          </p:cNvSpPr>
          <p:nvPr>
            <p:ph type="title"/>
          </p:nvPr>
        </p:nvSpPr>
        <p:spPr/>
        <p:txBody>
          <a:bodyPr/>
          <a:lstStyle/>
          <a:p>
            <a:pPr algn="ctr"/>
            <a:r>
              <a:rPr lang="el-GR" i="1" dirty="0">
                <a:solidFill>
                  <a:srgbClr val="FF0000"/>
                </a:solidFill>
              </a:rPr>
              <a:t>Βάτραχοι</a:t>
            </a:r>
            <a:r>
              <a:rPr lang="el-GR" dirty="0">
                <a:solidFill>
                  <a:srgbClr val="FF0000"/>
                </a:solidFill>
              </a:rPr>
              <a:t> και </a:t>
            </a:r>
            <a:r>
              <a:rPr lang="el-GR" dirty="0" err="1">
                <a:solidFill>
                  <a:srgbClr val="FF0000"/>
                </a:solidFill>
              </a:rPr>
              <a:t>Αργινούσες</a:t>
            </a:r>
            <a:endParaRPr lang="el-GR" dirty="0">
              <a:solidFill>
                <a:srgbClr val="FF0000"/>
              </a:solidFill>
            </a:endParaRPr>
          </a:p>
        </p:txBody>
      </p:sp>
      <p:sp>
        <p:nvSpPr>
          <p:cNvPr id="6" name="Content Placeholder 5">
            <a:extLst>
              <a:ext uri="{FF2B5EF4-FFF2-40B4-BE49-F238E27FC236}">
                <a16:creationId xmlns:a16="http://schemas.microsoft.com/office/drawing/2014/main" id="{00BDE475-C378-4559-AEC1-9D5BA0F6E47C}"/>
              </a:ext>
            </a:extLst>
          </p:cNvPr>
          <p:cNvSpPr>
            <a:spLocks noGrp="1"/>
          </p:cNvSpPr>
          <p:nvPr>
            <p:ph idx="1"/>
          </p:nvPr>
        </p:nvSpPr>
        <p:spPr/>
        <p:txBody>
          <a:bodyPr>
            <a:normAutofit/>
          </a:bodyPr>
          <a:lstStyle/>
          <a:p>
            <a:r>
              <a:rPr lang="el-GR" dirty="0"/>
              <a:t>Οι </a:t>
            </a:r>
            <a:r>
              <a:rPr lang="el-GR" i="1" dirty="0"/>
              <a:t>Βάτραχοι</a:t>
            </a:r>
            <a:r>
              <a:rPr lang="el-GR" dirty="0"/>
              <a:t> του Αριστοφάνη διδάχθηκαν το 405 π.Χ., ένα έτος μετά τη ναυμαχία στις </a:t>
            </a:r>
            <a:r>
              <a:rPr lang="el-GR" dirty="0" err="1"/>
              <a:t>Αργινούσες</a:t>
            </a:r>
            <a:r>
              <a:rPr lang="el-GR" dirty="0"/>
              <a:t>. </a:t>
            </a:r>
          </a:p>
          <a:p>
            <a:r>
              <a:rPr lang="el-GR" dirty="0"/>
              <a:t>Η υπόθεση των </a:t>
            </a:r>
            <a:r>
              <a:rPr lang="el-GR" dirty="0" err="1"/>
              <a:t>Αργινουσών</a:t>
            </a:r>
            <a:r>
              <a:rPr lang="el-GR" dirty="0"/>
              <a:t> άφησε βαρύ αποτύπωμα στον πολιτικό και δικαστικό βίο της Αθήνας.</a:t>
            </a:r>
          </a:p>
          <a:p>
            <a:r>
              <a:rPr lang="el-GR" dirty="0"/>
              <a:t>Ο ποιητής παρεμβάλλει στο έργο ένα σχόλιο της επικαιρότητας:</a:t>
            </a:r>
          </a:p>
          <a:p>
            <a:pPr marL="0" indent="0">
              <a:buNone/>
            </a:pPr>
            <a:r>
              <a:rPr lang="el-GR" dirty="0"/>
              <a:t>	ΞΑΝΘΙΑΣ (δούλος του Διονύσου) Αχ, ο δύστυχος! Γιατί να μην</a:t>
            </a:r>
          </a:p>
          <a:p>
            <a:pPr marL="0" indent="0">
              <a:spcBef>
                <a:spcPts val="0"/>
              </a:spcBef>
              <a:buNone/>
            </a:pPr>
            <a:r>
              <a:rPr lang="el-GR" dirty="0"/>
              <a:t>	είχα πάει στις </a:t>
            </a:r>
            <a:r>
              <a:rPr lang="el-GR" dirty="0" err="1"/>
              <a:t>Αργινούσες</a:t>
            </a:r>
            <a:r>
              <a:rPr lang="el-GR" dirty="0"/>
              <a:t>;</a:t>
            </a:r>
          </a:p>
          <a:p>
            <a:pPr marL="0" indent="0">
              <a:buNone/>
            </a:pPr>
            <a:r>
              <a:rPr lang="el-GR" dirty="0"/>
              <a:t>	ΧΑΡΩΝ Δούλο που δεν ναυμάχησε για να σωθεί δεν τον παίρνω. </a:t>
            </a:r>
          </a:p>
          <a:p>
            <a:pPr marL="0" indent="0">
              <a:buNone/>
            </a:pPr>
            <a:r>
              <a:rPr lang="el-GR" dirty="0"/>
              <a:t>	ΞΑΝΘΙΑΣ Δεν φταίω, μα το Δία, έτυχα με πονόματο. </a:t>
            </a:r>
          </a:p>
          <a:p>
            <a:pPr marL="0" indent="0">
              <a:buNone/>
            </a:pPr>
            <a:endParaRPr lang="el-GR" dirty="0"/>
          </a:p>
        </p:txBody>
      </p:sp>
    </p:spTree>
    <p:extLst>
      <p:ext uri="{BB962C8B-B14F-4D97-AF65-F5344CB8AC3E}">
        <p14:creationId xmlns:p14="http://schemas.microsoft.com/office/powerpoint/2010/main" val="36382081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25" y="-35119"/>
            <a:ext cx="11439525" cy="1387669"/>
          </a:xfrm>
        </p:spPr>
        <p:txBody>
          <a:bodyPr/>
          <a:lstStyle/>
          <a:p>
            <a:pPr algn="ctr"/>
            <a:r>
              <a:rPr lang="el-GR" dirty="0">
                <a:solidFill>
                  <a:srgbClr val="FF0000"/>
                </a:solidFill>
              </a:rPr>
              <a:t>Μένανδρος και μεταστροφή της θεματολογίας</a:t>
            </a:r>
          </a:p>
        </p:txBody>
      </p:sp>
      <p:sp>
        <p:nvSpPr>
          <p:cNvPr id="3" name="Content Placeholder 2"/>
          <p:cNvSpPr>
            <a:spLocks noGrp="1"/>
          </p:cNvSpPr>
          <p:nvPr>
            <p:ph idx="1"/>
          </p:nvPr>
        </p:nvSpPr>
        <p:spPr>
          <a:xfrm>
            <a:off x="95250" y="1600199"/>
            <a:ext cx="9115425" cy="5114925"/>
          </a:xfrm>
        </p:spPr>
        <p:txBody>
          <a:bodyPr>
            <a:normAutofit lnSpcReduction="10000"/>
          </a:bodyPr>
          <a:lstStyle/>
          <a:p>
            <a:r>
              <a:rPr lang="el-GR" dirty="0"/>
              <a:t>Ο Μένανδρος (342-292 π.Χ.) ήταν ένας από τους σημαντικότερους εκπροσώπους της </a:t>
            </a:r>
            <a:r>
              <a:rPr lang="el-GR" dirty="0">
                <a:solidFill>
                  <a:srgbClr val="FF0000"/>
                </a:solidFill>
              </a:rPr>
              <a:t>Νέας Κωμωδίας.</a:t>
            </a:r>
          </a:p>
          <a:p>
            <a:r>
              <a:rPr lang="el-GR" dirty="0"/>
              <a:t>Στο έργο του αποτυπώνεται η μεταστροφή των ελληνιστικών χρόνων από το δημόσιο βίο στον ιδιωτικό.</a:t>
            </a:r>
          </a:p>
          <a:p>
            <a:r>
              <a:rPr lang="el-GR" dirty="0"/>
              <a:t>Στην </a:t>
            </a:r>
            <a:r>
              <a:rPr lang="el-GR" i="1" dirty="0">
                <a:solidFill>
                  <a:srgbClr val="FF0000"/>
                </a:solidFill>
              </a:rPr>
              <a:t>Ασπίδα</a:t>
            </a:r>
            <a:r>
              <a:rPr lang="el-GR" dirty="0"/>
              <a:t> η πλοκή περιστρέφεται γύρω από τη διαμάχη δυο αδελφών που διεκδικούν μια πλούσια </a:t>
            </a:r>
            <a:r>
              <a:rPr lang="el-GR" i="1" dirty="0"/>
              <a:t>ἐπίκληρο</a:t>
            </a:r>
            <a:r>
              <a:rPr lang="el-GR" dirty="0"/>
              <a:t> (που ήταν ανηψιά τους) και τις επιπλοκές που μπορούσαν να προκύψουν από το θεσμό. </a:t>
            </a:r>
          </a:p>
          <a:p>
            <a:r>
              <a:rPr lang="el-GR" dirty="0"/>
              <a:t>Η </a:t>
            </a:r>
            <a:r>
              <a:rPr lang="el-GR" i="1" dirty="0" err="1">
                <a:solidFill>
                  <a:srgbClr val="FF0000"/>
                </a:solidFill>
              </a:rPr>
              <a:t>Σαμία</a:t>
            </a:r>
            <a:r>
              <a:rPr lang="el-GR" dirty="0"/>
              <a:t> αναφέρεται σε υπόσχεση γάμου και σε εξώγαμη εγκυμοσύνη.</a:t>
            </a:r>
          </a:p>
          <a:p>
            <a:r>
              <a:rPr lang="el-GR" dirty="0"/>
              <a:t>Στους </a:t>
            </a:r>
            <a:r>
              <a:rPr lang="el-GR" i="1" dirty="0">
                <a:solidFill>
                  <a:srgbClr val="FF0000"/>
                </a:solidFill>
              </a:rPr>
              <a:t>Επιτρέποντες</a:t>
            </a:r>
            <a:r>
              <a:rPr lang="el-GR" dirty="0"/>
              <a:t> πρόκειται για την πατρότητα ενός έκθετου βρέφους.</a:t>
            </a:r>
          </a:p>
          <a:p>
            <a:endParaRPr lang="el-GR" dirty="0"/>
          </a:p>
        </p:txBody>
      </p:sp>
      <p:pic>
        <p:nvPicPr>
          <p:cNvPr id="4" name="Picture 3">
            <a:extLst>
              <a:ext uri="{FF2B5EF4-FFF2-40B4-BE49-F238E27FC236}">
                <a16:creationId xmlns:a16="http://schemas.microsoft.com/office/drawing/2014/main" id="{B690DF93-F667-4F30-B1BA-23D92BAEA65A}"/>
              </a:ext>
            </a:extLst>
          </p:cNvPr>
          <p:cNvPicPr>
            <a:picLocks noChangeAspect="1"/>
          </p:cNvPicPr>
          <p:nvPr/>
        </p:nvPicPr>
        <p:blipFill>
          <a:blip r:embed="rId2"/>
          <a:stretch>
            <a:fillRect/>
          </a:stretch>
        </p:blipFill>
        <p:spPr>
          <a:xfrm>
            <a:off x="9046191" y="2019300"/>
            <a:ext cx="3145809" cy="3145809"/>
          </a:xfrm>
          <a:prstGeom prst="rect">
            <a:avLst/>
          </a:prstGeom>
        </p:spPr>
      </p:pic>
    </p:spTree>
    <p:extLst>
      <p:ext uri="{BB962C8B-B14F-4D97-AF65-F5344CB8AC3E}">
        <p14:creationId xmlns:p14="http://schemas.microsoft.com/office/powerpoint/2010/main" val="32405201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268760"/>
          </a:xfrm>
        </p:spPr>
        <p:txBody>
          <a:bodyPr/>
          <a:lstStyle/>
          <a:p>
            <a:r>
              <a:rPr lang="el-GR" dirty="0"/>
              <a:t>Η διάχυση του αρχαίου δράματος</a:t>
            </a:r>
          </a:p>
        </p:txBody>
      </p:sp>
      <p:sp>
        <p:nvSpPr>
          <p:cNvPr id="3" name="Content Placeholder 2"/>
          <p:cNvSpPr>
            <a:spLocks noGrp="1"/>
          </p:cNvSpPr>
          <p:nvPr>
            <p:ph idx="1"/>
          </p:nvPr>
        </p:nvSpPr>
        <p:spPr>
          <a:xfrm>
            <a:off x="1524000" y="1600200"/>
            <a:ext cx="9144000" cy="5257800"/>
          </a:xfrm>
        </p:spPr>
        <p:txBody>
          <a:bodyPr>
            <a:normAutofit fontScale="92500" lnSpcReduction="10000"/>
          </a:bodyPr>
          <a:lstStyle/>
          <a:p>
            <a:endParaRPr lang="el-GR" dirty="0"/>
          </a:p>
          <a:p>
            <a:endParaRPr lang="el-GR" dirty="0"/>
          </a:p>
          <a:p>
            <a:endParaRPr lang="el-GR" dirty="0"/>
          </a:p>
          <a:p>
            <a:endParaRPr lang="el-GR" dirty="0"/>
          </a:p>
          <a:p>
            <a:endParaRPr lang="el-GR" dirty="0"/>
          </a:p>
          <a:p>
            <a:endParaRPr lang="el-GR" dirty="0"/>
          </a:p>
          <a:p>
            <a:endParaRPr lang="el-GR" dirty="0"/>
          </a:p>
          <a:p>
            <a:pPr marL="0" indent="0">
              <a:buNone/>
            </a:pPr>
            <a:r>
              <a:rPr lang="el-GR" dirty="0"/>
              <a:t>«Ραντεβού στη μάντισσα» (Αρχαιολογικό μουσείο Νάπολης), αρχαίο ψηφιδωτό από τη Σάμο που είχε μεταφερθεί στην Έπαυλη του Κικέρωνα στην Πομπηία και σήμερα φιλοξενείται στο Εθνικό Αρχαιολογικό Μουσείο της Νάπολης. Το ψηφιδωτό παρουσιάζει σκηνή από την κωμωδία «Συναριστώσαι».</a:t>
            </a:r>
          </a:p>
          <a:p>
            <a:endParaRPr lang="el-GR" dirty="0"/>
          </a:p>
        </p:txBody>
      </p:sp>
      <p:pic>
        <p:nvPicPr>
          <p:cNvPr id="4" name="Picture 3" descr="Pompeii - Villa del Cicerone - Mosaic - MAN.jpg"/>
          <p:cNvPicPr/>
          <p:nvPr/>
        </p:nvPicPr>
        <p:blipFill>
          <a:blip r:embed="rId2">
            <a:extLst>
              <a:ext uri="{28A0092B-C50C-407E-A947-70E740481C1C}">
                <a14:useLocalDpi xmlns:a14="http://schemas.microsoft.com/office/drawing/2010/main" val="0"/>
              </a:ext>
            </a:extLst>
          </a:blip>
          <a:srcRect/>
          <a:stretch>
            <a:fillRect/>
          </a:stretch>
        </p:blipFill>
        <p:spPr bwMode="auto">
          <a:xfrm>
            <a:off x="3503712" y="980729"/>
            <a:ext cx="4896544" cy="3719859"/>
          </a:xfrm>
          <a:prstGeom prst="rect">
            <a:avLst/>
          </a:prstGeom>
          <a:noFill/>
          <a:ln>
            <a:noFill/>
          </a:ln>
        </p:spPr>
      </p:pic>
    </p:spTree>
    <p:extLst>
      <p:ext uri="{BB962C8B-B14F-4D97-AF65-F5344CB8AC3E}">
        <p14:creationId xmlns:p14="http://schemas.microsoft.com/office/powerpoint/2010/main" val="39378303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a:xfrm>
            <a:off x="1631504" y="1600200"/>
            <a:ext cx="9036496" cy="5257800"/>
          </a:xfrm>
        </p:spPr>
        <p:txBody>
          <a:bodyPr>
            <a:normAutofit fontScale="92500" lnSpcReduction="10000"/>
          </a:bodyPr>
          <a:lstStyle/>
          <a:p>
            <a:endParaRPr lang="el-GR" dirty="0"/>
          </a:p>
          <a:p>
            <a:endParaRPr lang="el-GR" dirty="0"/>
          </a:p>
          <a:p>
            <a:endParaRPr lang="el-GR" dirty="0"/>
          </a:p>
          <a:p>
            <a:endParaRPr lang="el-GR" dirty="0"/>
          </a:p>
          <a:p>
            <a:endParaRPr lang="el-GR" dirty="0"/>
          </a:p>
          <a:p>
            <a:endParaRPr lang="el-GR" dirty="0"/>
          </a:p>
          <a:p>
            <a:endParaRPr lang="el-GR" dirty="0"/>
          </a:p>
          <a:p>
            <a:pPr marL="0" indent="0">
              <a:buNone/>
            </a:pPr>
            <a:endParaRPr lang="el-GR" dirty="0"/>
          </a:p>
          <a:p>
            <a:pPr marL="0" indent="0">
              <a:buNone/>
            </a:pPr>
            <a:endParaRPr lang="el-GR" sz="2100" dirty="0"/>
          </a:p>
          <a:p>
            <a:pPr marL="0" indent="0">
              <a:buNone/>
            </a:pPr>
            <a:r>
              <a:rPr lang="el-GR" sz="2100" dirty="0"/>
              <a:t>Μουσικός θίασος με ντέφι. Σκηνή από την κωμωδία του Μενάνδρου «Θεοφορούμεναι». Περ. 125-100 π.Χ. από τον Διοσκουρίδη το Σάμιο. Στην αρχαιότητα το ψηφιδωτό ήταν τοποθετημένο στη Σάμο, από όπου ξηλώθηκε και μεταφέρθηκε στην Έπαυλη του Κικέρωνα στην Πομπηία. Εκεί βρέθηκε το 1763 και μεταφέρθηκε στο Εθνικό Αρχαιολογικό Μουσείο της Νάπολι, όπου και φιλοξενείται σήμερα.</a:t>
            </a:r>
          </a:p>
          <a:p>
            <a:endParaRPr lang="el-GR" dirty="0"/>
          </a:p>
        </p:txBody>
      </p:sp>
      <p:pic>
        <p:nvPicPr>
          <p:cNvPr id="4" name="Picture 3" descr="Vagantmusiciansmosaic.jpg"/>
          <p:cNvPicPr/>
          <p:nvPr/>
        </p:nvPicPr>
        <p:blipFill>
          <a:blip r:embed="rId2">
            <a:extLst>
              <a:ext uri="{28A0092B-C50C-407E-A947-70E740481C1C}">
                <a14:useLocalDpi xmlns:a14="http://schemas.microsoft.com/office/drawing/2010/main" val="0"/>
              </a:ext>
            </a:extLst>
          </a:blip>
          <a:srcRect/>
          <a:stretch>
            <a:fillRect/>
          </a:stretch>
        </p:blipFill>
        <p:spPr bwMode="auto">
          <a:xfrm>
            <a:off x="2063552" y="0"/>
            <a:ext cx="8136000" cy="5436000"/>
          </a:xfrm>
          <a:prstGeom prst="rect">
            <a:avLst/>
          </a:prstGeom>
          <a:noFill/>
          <a:ln>
            <a:noFill/>
          </a:ln>
        </p:spPr>
      </p:pic>
    </p:spTree>
    <p:extLst>
      <p:ext uri="{BB962C8B-B14F-4D97-AF65-F5344CB8AC3E}">
        <p14:creationId xmlns:p14="http://schemas.microsoft.com/office/powerpoint/2010/main" val="15296519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A6466-1E43-45F7-B7C6-1F81F436FA4D}"/>
              </a:ext>
            </a:extLst>
          </p:cNvPr>
          <p:cNvSpPr>
            <a:spLocks noGrp="1"/>
          </p:cNvSpPr>
          <p:nvPr>
            <p:ph type="title"/>
          </p:nvPr>
        </p:nvSpPr>
        <p:spPr/>
        <p:txBody>
          <a:bodyPr/>
          <a:lstStyle/>
          <a:p>
            <a:endParaRPr lang="el-GR"/>
          </a:p>
        </p:txBody>
      </p:sp>
      <p:sp>
        <p:nvSpPr>
          <p:cNvPr id="3" name="Content Placeholder 2">
            <a:extLst>
              <a:ext uri="{FF2B5EF4-FFF2-40B4-BE49-F238E27FC236}">
                <a16:creationId xmlns:a16="http://schemas.microsoft.com/office/drawing/2014/main" id="{48781F70-6D95-4338-8969-454A5AA07AE9}"/>
              </a:ext>
            </a:extLst>
          </p:cNvPr>
          <p:cNvSpPr>
            <a:spLocks noGrp="1"/>
          </p:cNvSpPr>
          <p:nvPr>
            <p:ph idx="1"/>
          </p:nvPr>
        </p:nvSpPr>
        <p:spPr/>
        <p:txBody>
          <a:bodyPr/>
          <a:lstStyle/>
          <a:p>
            <a:r>
              <a:rPr lang="el-GR" dirty="0"/>
              <a:t>Έργο για μελέτη:</a:t>
            </a:r>
          </a:p>
          <a:p>
            <a:r>
              <a:rPr lang="el-GR" dirty="0"/>
              <a:t>Αριστοφάνης, </a:t>
            </a:r>
            <a:r>
              <a:rPr lang="el-GR" i="1" dirty="0"/>
              <a:t>Σφήκες</a:t>
            </a:r>
            <a:r>
              <a:rPr lang="el-GR" dirty="0"/>
              <a:t>, </a:t>
            </a:r>
            <a:r>
              <a:rPr lang="el-GR" dirty="0" err="1"/>
              <a:t>στ</a:t>
            </a:r>
            <a:r>
              <a:rPr lang="el-GR" dirty="0"/>
              <a:t>. 1-891 στο:</a:t>
            </a:r>
          </a:p>
          <a:p>
            <a:r>
              <a:rPr lang="en-US" dirty="0">
                <a:hlinkClick r:id="rId2"/>
              </a:rPr>
              <a:t>https://www.greek-language.gr/digitalResources/ancient_greek/library/browse.html?text_id=141&amp;page=1</a:t>
            </a:r>
            <a:endParaRPr lang="el-GR" dirty="0"/>
          </a:p>
          <a:p>
            <a:endParaRPr lang="en-US" dirty="0"/>
          </a:p>
          <a:p>
            <a:endParaRPr lang="en-US" dirty="0"/>
          </a:p>
          <a:p>
            <a:endParaRPr lang="el-GR" dirty="0"/>
          </a:p>
        </p:txBody>
      </p:sp>
    </p:spTree>
    <p:extLst>
      <p:ext uri="{BB962C8B-B14F-4D97-AF65-F5344CB8AC3E}">
        <p14:creationId xmlns:p14="http://schemas.microsoft.com/office/powerpoint/2010/main" val="3999655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8229600" cy="1209675"/>
          </a:xfrm>
        </p:spPr>
        <p:txBody>
          <a:bodyPr/>
          <a:lstStyle/>
          <a:p>
            <a:pPr algn="ctr"/>
            <a:r>
              <a:rPr lang="el-GR" dirty="0">
                <a:solidFill>
                  <a:srgbClr val="FF0000"/>
                </a:solidFill>
              </a:rPr>
              <a:t>Διόνυσος ο </a:t>
            </a:r>
            <a:r>
              <a:rPr lang="el-GR" dirty="0" err="1">
                <a:solidFill>
                  <a:srgbClr val="FF0000"/>
                </a:solidFill>
              </a:rPr>
              <a:t>Ελευθερεύς</a:t>
            </a:r>
            <a:r>
              <a:rPr lang="el-GR" dirty="0">
                <a:solidFill>
                  <a:srgbClr val="FF0000"/>
                </a:solidFill>
              </a:rPr>
              <a:t> και θέατρο</a:t>
            </a:r>
          </a:p>
        </p:txBody>
      </p:sp>
      <p:sp>
        <p:nvSpPr>
          <p:cNvPr id="3" name="Content Placeholder 2"/>
          <p:cNvSpPr>
            <a:spLocks noGrp="1"/>
          </p:cNvSpPr>
          <p:nvPr>
            <p:ph idx="1"/>
          </p:nvPr>
        </p:nvSpPr>
        <p:spPr>
          <a:xfrm>
            <a:off x="104774" y="1390650"/>
            <a:ext cx="12087225" cy="5323334"/>
          </a:xfrm>
        </p:spPr>
        <p:txBody>
          <a:bodyPr>
            <a:noAutofit/>
          </a:bodyPr>
          <a:lstStyle/>
          <a:p>
            <a:r>
              <a:rPr lang="el-GR" sz="2200" dirty="0"/>
              <a:t>Η λατρεία του Διονύσου διαδόθηκε από τις </a:t>
            </a:r>
            <a:r>
              <a:rPr lang="el-GR" sz="2200" dirty="0" err="1"/>
              <a:t>Ελευθερές</a:t>
            </a:r>
            <a:r>
              <a:rPr lang="el-GR" sz="2200" dirty="0"/>
              <a:t> </a:t>
            </a:r>
          </a:p>
          <a:p>
            <a:pPr lvl="1"/>
            <a:r>
              <a:rPr lang="el-GR" sz="1800" dirty="0"/>
              <a:t>(βοιωτική πόλη στον Κιθαιρώνα, πέρασε στον έλεγχο των Αθηναίων τον 6ο αιώνα π.Χ.)</a:t>
            </a:r>
          </a:p>
          <a:p>
            <a:r>
              <a:rPr lang="el-GR" sz="2200" dirty="0"/>
              <a:t>Ο Διόνυσος, ο αιώνιος έφηβος, θεός του κρασιού, του ξεφαντώματος, </a:t>
            </a:r>
          </a:p>
          <a:p>
            <a:pPr marL="0" indent="0">
              <a:spcBef>
                <a:spcPts val="0"/>
              </a:spcBef>
              <a:buNone/>
            </a:pPr>
            <a:r>
              <a:rPr lang="el-GR" sz="2200" dirty="0"/>
              <a:t>    γεμάτος ενέργεια, συμβολίζει τη μεταμορφωτική δύναμη του παιχνιδιού, </a:t>
            </a:r>
          </a:p>
          <a:p>
            <a:pPr marL="0" indent="0">
              <a:spcBef>
                <a:spcPts val="0"/>
              </a:spcBef>
              <a:buNone/>
            </a:pPr>
            <a:r>
              <a:rPr lang="el-GR" sz="2200" dirty="0"/>
              <a:t>    τη χαρά της ζωής. </a:t>
            </a:r>
          </a:p>
          <a:p>
            <a:r>
              <a:rPr lang="el-GR" sz="2200" dirty="0"/>
              <a:t>Επί Πεισιστράτου (561-527) το ξόανο του Διονύσου μεταφέρθηκε </a:t>
            </a:r>
          </a:p>
          <a:p>
            <a:pPr marL="0" indent="0">
              <a:spcBef>
                <a:spcPts val="0"/>
              </a:spcBef>
              <a:buNone/>
            </a:pPr>
            <a:r>
              <a:rPr lang="el-GR" sz="2200" dirty="0"/>
              <a:t>    από τις Ελευθερές στην Ακρόπολη και χτίστηκε ναός αφιερωμένος </a:t>
            </a:r>
          </a:p>
          <a:p>
            <a:pPr marL="0" indent="0">
              <a:spcBef>
                <a:spcPts val="0"/>
              </a:spcBef>
              <a:buNone/>
            </a:pPr>
            <a:r>
              <a:rPr lang="el-GR" sz="2200" dirty="0"/>
              <a:t>    στον </a:t>
            </a:r>
            <a:r>
              <a:rPr lang="el-GR" sz="2200" dirty="0">
                <a:solidFill>
                  <a:srgbClr val="FF0000"/>
                </a:solidFill>
              </a:rPr>
              <a:t>Διόνυσο τον </a:t>
            </a:r>
            <a:r>
              <a:rPr lang="el-GR" sz="2200" dirty="0" err="1">
                <a:solidFill>
                  <a:srgbClr val="FF0000"/>
                </a:solidFill>
              </a:rPr>
              <a:t>Ελευθερέα</a:t>
            </a:r>
            <a:r>
              <a:rPr lang="el-GR" sz="2200" dirty="0">
                <a:solidFill>
                  <a:srgbClr val="FF0000"/>
                </a:solidFill>
              </a:rPr>
              <a:t>.</a:t>
            </a:r>
          </a:p>
          <a:p>
            <a:r>
              <a:rPr lang="el-GR" sz="2200" dirty="0"/>
              <a:t>Ένας «λαϊκός» τύραννος εγκαινιάζει τη λατρεία του  νέου θεού, </a:t>
            </a:r>
          </a:p>
          <a:p>
            <a:pPr marL="0" indent="0">
              <a:spcBef>
                <a:spcPts val="0"/>
              </a:spcBef>
              <a:buNone/>
            </a:pPr>
            <a:r>
              <a:rPr lang="el-GR" sz="2200" dirty="0"/>
              <a:t>   τόσο αγαπητού στον απλό λαό, που ξεφεύγει από την επίσημη </a:t>
            </a:r>
          </a:p>
          <a:p>
            <a:pPr marL="0" indent="0">
              <a:spcBef>
                <a:spcPts val="0"/>
              </a:spcBef>
              <a:buNone/>
            </a:pPr>
            <a:r>
              <a:rPr lang="el-GR" sz="2200" dirty="0"/>
              <a:t>   λατρεία των θεών του Ολύμπου, αντιπροσωπευτική της </a:t>
            </a:r>
          </a:p>
          <a:p>
            <a:pPr marL="0" indent="0">
              <a:spcBef>
                <a:spcPts val="0"/>
              </a:spcBef>
              <a:buNone/>
            </a:pPr>
            <a:r>
              <a:rPr lang="el-GR" sz="2200" dirty="0"/>
              <a:t>   αριστοκρατίας. </a:t>
            </a:r>
          </a:p>
          <a:p>
            <a:r>
              <a:rPr lang="el-GR" sz="2200" dirty="0"/>
              <a:t>Την ίδια περίοδο θεμελιώθηκε πιθανώς το θέατρο του Διονύσου. </a:t>
            </a:r>
          </a:p>
          <a:p>
            <a:pPr marL="0" indent="0">
              <a:spcBef>
                <a:spcPts val="0"/>
              </a:spcBef>
              <a:buNone/>
            </a:pPr>
            <a:r>
              <a:rPr lang="el-GR" sz="2200" dirty="0"/>
              <a:t>    Έκτοτε ανοικοδομήθηκε και επεκτάθηκε πολλές φορές. </a:t>
            </a:r>
          </a:p>
        </p:txBody>
      </p:sp>
      <p:pic>
        <p:nvPicPr>
          <p:cNvPr id="4" name="Picture 3">
            <a:extLst>
              <a:ext uri="{FF2B5EF4-FFF2-40B4-BE49-F238E27FC236}">
                <a16:creationId xmlns:a16="http://schemas.microsoft.com/office/drawing/2014/main" id="{5626D3E8-5DC7-4B70-A44A-67CEAB33BF07}"/>
              </a:ext>
            </a:extLst>
          </p:cNvPr>
          <p:cNvPicPr>
            <a:picLocks noChangeAspect="1"/>
          </p:cNvPicPr>
          <p:nvPr/>
        </p:nvPicPr>
        <p:blipFill>
          <a:blip r:embed="rId2"/>
          <a:stretch>
            <a:fillRect/>
          </a:stretch>
        </p:blipFill>
        <p:spPr>
          <a:xfrm>
            <a:off x="8776091" y="2903984"/>
            <a:ext cx="3206359" cy="3200400"/>
          </a:xfrm>
          <a:prstGeom prst="rect">
            <a:avLst/>
          </a:prstGeom>
        </p:spPr>
      </p:pic>
    </p:spTree>
    <p:extLst>
      <p:ext uri="{BB962C8B-B14F-4D97-AF65-F5344CB8AC3E}">
        <p14:creationId xmlns:p14="http://schemas.microsoft.com/office/powerpoint/2010/main" val="1209420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133474"/>
          </a:xfrm>
        </p:spPr>
        <p:txBody>
          <a:bodyPr/>
          <a:lstStyle/>
          <a:p>
            <a:pPr algn="ctr"/>
            <a:r>
              <a:rPr lang="el-GR" dirty="0">
                <a:solidFill>
                  <a:srgbClr val="00B0F0"/>
                </a:solidFill>
              </a:rPr>
              <a:t>Γιορτές προς τιμήν του Διονύσου</a:t>
            </a:r>
          </a:p>
        </p:txBody>
      </p:sp>
      <p:sp>
        <p:nvSpPr>
          <p:cNvPr id="3" name="Content Placeholder 2"/>
          <p:cNvSpPr>
            <a:spLocks noGrp="1"/>
          </p:cNvSpPr>
          <p:nvPr>
            <p:ph idx="1"/>
          </p:nvPr>
        </p:nvSpPr>
        <p:spPr>
          <a:xfrm>
            <a:off x="0" y="1219200"/>
            <a:ext cx="12192000" cy="5638800"/>
          </a:xfrm>
        </p:spPr>
        <p:txBody>
          <a:bodyPr>
            <a:normAutofit fontScale="92500" lnSpcReduction="10000"/>
          </a:bodyPr>
          <a:lstStyle/>
          <a:p>
            <a:r>
              <a:rPr lang="el-GR" dirty="0"/>
              <a:t>Τα </a:t>
            </a:r>
            <a:r>
              <a:rPr lang="el-GR" dirty="0">
                <a:solidFill>
                  <a:srgbClr val="00B0F0"/>
                </a:solidFill>
              </a:rPr>
              <a:t>κατ’ </a:t>
            </a:r>
            <a:r>
              <a:rPr lang="el-GR" dirty="0" err="1">
                <a:solidFill>
                  <a:srgbClr val="00B0F0"/>
                </a:solidFill>
              </a:rPr>
              <a:t>ἀγρούς</a:t>
            </a:r>
            <a:r>
              <a:rPr lang="el-GR" dirty="0"/>
              <a:t> ή μικρά </a:t>
            </a:r>
            <a:r>
              <a:rPr lang="el-GR" dirty="0">
                <a:solidFill>
                  <a:srgbClr val="00B0F0"/>
                </a:solidFill>
              </a:rPr>
              <a:t>Διονύσια,</a:t>
            </a:r>
            <a:r>
              <a:rPr lang="el-GR" dirty="0"/>
              <a:t> το μήνα Ποσειδεώνα (τέλη Δεκεμβρίου – μέσα Ιανουαρίου).</a:t>
            </a:r>
          </a:p>
          <a:p>
            <a:pPr lvl="1"/>
            <a:r>
              <a:rPr lang="el-GR" dirty="0"/>
              <a:t>Σε πολλούς δήμους της Αθήνας γίνονταν δραματικές παραστάσεις.</a:t>
            </a:r>
          </a:p>
          <a:p>
            <a:r>
              <a:rPr lang="el-GR" dirty="0"/>
              <a:t>Τα </a:t>
            </a:r>
            <a:r>
              <a:rPr lang="el-GR" dirty="0" err="1">
                <a:solidFill>
                  <a:srgbClr val="00B0F0"/>
                </a:solidFill>
              </a:rPr>
              <a:t>Λήναια</a:t>
            </a:r>
            <a:r>
              <a:rPr lang="el-GR" dirty="0">
                <a:solidFill>
                  <a:srgbClr val="00B0F0"/>
                </a:solidFill>
              </a:rPr>
              <a:t>,</a:t>
            </a:r>
            <a:r>
              <a:rPr lang="el-GR" dirty="0"/>
              <a:t> το μήνα </a:t>
            </a:r>
            <a:r>
              <a:rPr lang="el-GR" dirty="0" err="1"/>
              <a:t>Γαμηλιώνα</a:t>
            </a:r>
            <a:r>
              <a:rPr lang="el-GR" dirty="0"/>
              <a:t> (στα τέλη Ιανουαρίου), όταν ο οίνος ήταν πλέον παρασκευασμένος. </a:t>
            </a:r>
          </a:p>
          <a:p>
            <a:pPr lvl="1"/>
            <a:r>
              <a:rPr lang="el-GR" dirty="0"/>
              <a:t>Στους εορτασμούς παρουσιάζονταν κωμωδίες (από το 440 π.Χ.) και τραγωδίες (ίσως από το 420 π.Χ.).</a:t>
            </a:r>
          </a:p>
          <a:p>
            <a:r>
              <a:rPr lang="el-GR" dirty="0"/>
              <a:t>Τα </a:t>
            </a:r>
            <a:r>
              <a:rPr lang="el-GR" dirty="0">
                <a:solidFill>
                  <a:srgbClr val="00B0F0"/>
                </a:solidFill>
              </a:rPr>
              <a:t>Ανθεστήρια,</a:t>
            </a:r>
            <a:r>
              <a:rPr lang="el-GR" dirty="0"/>
              <a:t> το μήνα </a:t>
            </a:r>
            <a:r>
              <a:rPr lang="el-GR" dirty="0" err="1"/>
              <a:t>Ανθεστηριώνα</a:t>
            </a:r>
            <a:r>
              <a:rPr lang="el-GR" dirty="0"/>
              <a:t> (τέλη Φεβρουαρίου – μέσα Μαρτίου), οπότε ήταν η ημέρα ανοίγματος των πιθαριών του νέου οίνου. </a:t>
            </a:r>
          </a:p>
          <a:p>
            <a:pPr lvl="1"/>
            <a:r>
              <a:rPr lang="el-GR" dirty="0"/>
              <a:t>Πιθανώς στην εορτή γινόταν διαγωνισμός κωμικών ηθοποιών.</a:t>
            </a:r>
          </a:p>
          <a:p>
            <a:r>
              <a:rPr lang="el-GR" dirty="0"/>
              <a:t>Τα </a:t>
            </a:r>
            <a:r>
              <a:rPr lang="el-GR" dirty="0">
                <a:solidFill>
                  <a:srgbClr val="00B0F0"/>
                </a:solidFill>
              </a:rPr>
              <a:t>εν </a:t>
            </a:r>
            <a:r>
              <a:rPr lang="el-GR" dirty="0" err="1">
                <a:solidFill>
                  <a:srgbClr val="00B0F0"/>
                </a:solidFill>
              </a:rPr>
              <a:t>άστει</a:t>
            </a:r>
            <a:r>
              <a:rPr lang="el-GR" dirty="0">
                <a:solidFill>
                  <a:srgbClr val="00B0F0"/>
                </a:solidFill>
              </a:rPr>
              <a:t> Διονύσια,</a:t>
            </a:r>
            <a:r>
              <a:rPr lang="el-GR" dirty="0"/>
              <a:t> τα μεγάλα ή απλώς  Διονύσια, το μήνα </a:t>
            </a:r>
            <a:r>
              <a:rPr lang="el-GR" dirty="0" err="1"/>
              <a:t>Ελαφηβολιώνα</a:t>
            </a:r>
            <a:r>
              <a:rPr lang="el-GR" dirty="0"/>
              <a:t> (τέλη Μαρτίου με αρχές Απριλίου). </a:t>
            </a:r>
          </a:p>
          <a:p>
            <a:pPr lvl="1"/>
            <a:r>
              <a:rPr lang="el-GR" dirty="0"/>
              <a:t>Τότε στην πόλη συνέρρεαν ξένοι από όλη την Ελλάδα και οι σύμμαχοι έρχονταν στην Αθήνα για να καταβάλλουν την εισφορά στους </a:t>
            </a:r>
            <a:r>
              <a:rPr lang="el-GR" dirty="0" err="1"/>
              <a:t>Ελληνοταμίες</a:t>
            </a:r>
            <a:r>
              <a:rPr lang="el-GR" dirty="0"/>
              <a:t>.</a:t>
            </a:r>
          </a:p>
          <a:p>
            <a:pPr lvl="1"/>
            <a:r>
              <a:rPr lang="el-GR" dirty="0"/>
              <a:t>Εκεί διοργανώνονταν όλα τα λαμπρά θεάματα με τους </a:t>
            </a:r>
            <a:r>
              <a:rPr lang="el-GR" dirty="0">
                <a:solidFill>
                  <a:srgbClr val="00B0F0"/>
                </a:solidFill>
              </a:rPr>
              <a:t>δραματικούς αγώνες. </a:t>
            </a:r>
          </a:p>
          <a:p>
            <a:endParaRPr lang="el-GR" dirty="0"/>
          </a:p>
        </p:txBody>
      </p:sp>
    </p:spTree>
    <p:extLst>
      <p:ext uri="{BB962C8B-B14F-4D97-AF65-F5344CB8AC3E}">
        <p14:creationId xmlns:p14="http://schemas.microsoft.com/office/powerpoint/2010/main" val="4097584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05F88-10DD-4870-B44E-BEE8FF4F8BA8}"/>
              </a:ext>
            </a:extLst>
          </p:cNvPr>
          <p:cNvSpPr>
            <a:spLocks noGrp="1"/>
          </p:cNvSpPr>
          <p:nvPr>
            <p:ph type="title"/>
          </p:nvPr>
        </p:nvSpPr>
        <p:spPr>
          <a:xfrm>
            <a:off x="838200" y="0"/>
            <a:ext cx="10515600" cy="1238249"/>
          </a:xfrm>
        </p:spPr>
        <p:txBody>
          <a:bodyPr/>
          <a:lstStyle/>
          <a:p>
            <a:pPr algn="ctr"/>
            <a:r>
              <a:rPr lang="el-GR" dirty="0">
                <a:solidFill>
                  <a:srgbClr val="00B0F0"/>
                </a:solidFill>
              </a:rPr>
              <a:t>Ο Χορός</a:t>
            </a:r>
          </a:p>
        </p:txBody>
      </p:sp>
      <p:sp>
        <p:nvSpPr>
          <p:cNvPr id="3" name="Content Placeholder 2">
            <a:extLst>
              <a:ext uri="{FF2B5EF4-FFF2-40B4-BE49-F238E27FC236}">
                <a16:creationId xmlns:a16="http://schemas.microsoft.com/office/drawing/2014/main" id="{6A45B73A-34A2-4438-BD76-AB0939172F78}"/>
              </a:ext>
            </a:extLst>
          </p:cNvPr>
          <p:cNvSpPr>
            <a:spLocks noGrp="1"/>
          </p:cNvSpPr>
          <p:nvPr>
            <p:ph idx="1"/>
          </p:nvPr>
        </p:nvSpPr>
        <p:spPr>
          <a:xfrm>
            <a:off x="95250" y="1238250"/>
            <a:ext cx="12020550" cy="5619749"/>
          </a:xfrm>
        </p:spPr>
        <p:txBody>
          <a:bodyPr>
            <a:normAutofit/>
          </a:bodyPr>
          <a:lstStyle/>
          <a:p>
            <a:r>
              <a:rPr lang="el-GR" dirty="0"/>
              <a:t>Ο αριθμός των 50 μελών του Χορού διατηρήθηκε στον </a:t>
            </a:r>
          </a:p>
          <a:p>
            <a:pPr marL="0" indent="0">
              <a:spcBef>
                <a:spcPts val="0"/>
              </a:spcBef>
              <a:buNone/>
            </a:pPr>
            <a:r>
              <a:rPr lang="el-GR" dirty="0"/>
              <a:t>   χορό στις πρώτες τραγωδίες του Αισχύλου ως ανάμνηση </a:t>
            </a:r>
          </a:p>
          <a:p>
            <a:pPr marL="0" indent="0">
              <a:spcBef>
                <a:spcPts val="0"/>
              </a:spcBef>
              <a:buNone/>
            </a:pPr>
            <a:r>
              <a:rPr lang="el-GR" dirty="0"/>
              <a:t>   του αρχαϊκού διθυράμβου.</a:t>
            </a:r>
          </a:p>
          <a:p>
            <a:r>
              <a:rPr lang="el-GR" dirty="0"/>
              <a:t>Στη συνέχεια, τα μέλη του χορού μειώθηκαν στους 12</a:t>
            </a:r>
          </a:p>
          <a:p>
            <a:pPr marL="0" indent="0">
              <a:spcBef>
                <a:spcPts val="0"/>
              </a:spcBef>
              <a:buNone/>
            </a:pPr>
            <a:r>
              <a:rPr lang="el-GR" dirty="0"/>
              <a:t>   και αυξήθηκαν ξανά από το Σοφοκλή στους 15. </a:t>
            </a:r>
          </a:p>
          <a:p>
            <a:r>
              <a:rPr lang="el-GR" dirty="0"/>
              <a:t>Στην κωμωδία τα μέλη του Χορού ήταν 24.</a:t>
            </a:r>
          </a:p>
          <a:p>
            <a:r>
              <a:rPr lang="el-GR" dirty="0"/>
              <a:t>Ο Χορός αποτελείτο από </a:t>
            </a:r>
            <a:r>
              <a:rPr lang="el-GR" dirty="0">
                <a:solidFill>
                  <a:srgbClr val="00B0F0"/>
                </a:solidFill>
              </a:rPr>
              <a:t>Αθηναίους πολίτες.</a:t>
            </a:r>
          </a:p>
          <a:p>
            <a:r>
              <a:rPr lang="el-GR" dirty="0"/>
              <a:t>Η είσοδος του Χορού στη σκηνή ονομαζόταν </a:t>
            </a:r>
            <a:r>
              <a:rPr lang="el-GR" i="1" dirty="0"/>
              <a:t>Πάροδος</a:t>
            </a:r>
            <a:r>
              <a:rPr lang="el-GR" dirty="0"/>
              <a:t> και </a:t>
            </a:r>
          </a:p>
          <a:p>
            <a:pPr marL="0" indent="0">
              <a:spcBef>
                <a:spcPts val="0"/>
              </a:spcBef>
              <a:buNone/>
            </a:pPr>
            <a:r>
              <a:rPr lang="el-GR" dirty="0"/>
              <a:t>   συνοδευόταν από ένα λυρικό άσμα που τραγουδούσαν οι χορευτές.</a:t>
            </a:r>
          </a:p>
          <a:p>
            <a:r>
              <a:rPr lang="el-GR" dirty="0"/>
              <a:t>Τα χορικά άσματα ήταν γραμμένα σε δωρίζουσα διάλεκτο, όπως η χορική ποίηση – σε αντίθεση με τα </a:t>
            </a:r>
            <a:r>
              <a:rPr lang="el-GR" dirty="0" err="1"/>
              <a:t>απαγγελλόμενα</a:t>
            </a:r>
            <a:r>
              <a:rPr lang="el-GR" dirty="0"/>
              <a:t> μέρη των ηθοποιών, που ήταν γραμμένα στην αττική διάλεκτο και σε διαφορετικό μέτρο.</a:t>
            </a:r>
          </a:p>
        </p:txBody>
      </p:sp>
      <p:pic>
        <p:nvPicPr>
          <p:cNvPr id="4" name="Picture 3">
            <a:extLst>
              <a:ext uri="{FF2B5EF4-FFF2-40B4-BE49-F238E27FC236}">
                <a16:creationId xmlns:a16="http://schemas.microsoft.com/office/drawing/2014/main" id="{8345527C-371F-4ADA-B060-AC1406417969}"/>
              </a:ext>
            </a:extLst>
          </p:cNvPr>
          <p:cNvPicPr>
            <a:picLocks noChangeAspect="1"/>
          </p:cNvPicPr>
          <p:nvPr/>
        </p:nvPicPr>
        <p:blipFill>
          <a:blip r:embed="rId2"/>
          <a:stretch>
            <a:fillRect/>
          </a:stretch>
        </p:blipFill>
        <p:spPr>
          <a:xfrm>
            <a:off x="8817589" y="883345"/>
            <a:ext cx="3298211" cy="3566160"/>
          </a:xfrm>
          <a:prstGeom prst="rect">
            <a:avLst/>
          </a:prstGeom>
        </p:spPr>
      </p:pic>
    </p:spTree>
    <p:extLst>
      <p:ext uri="{BB962C8B-B14F-4D97-AF65-F5344CB8AC3E}">
        <p14:creationId xmlns:p14="http://schemas.microsoft.com/office/powerpoint/2010/main" val="1049273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05F88-10DD-4870-B44E-BEE8FF4F8BA8}"/>
              </a:ext>
            </a:extLst>
          </p:cNvPr>
          <p:cNvSpPr>
            <a:spLocks noGrp="1"/>
          </p:cNvSpPr>
          <p:nvPr>
            <p:ph type="title"/>
          </p:nvPr>
        </p:nvSpPr>
        <p:spPr>
          <a:xfrm>
            <a:off x="838200" y="1"/>
            <a:ext cx="10515600" cy="1133474"/>
          </a:xfrm>
        </p:spPr>
        <p:txBody>
          <a:bodyPr/>
          <a:lstStyle/>
          <a:p>
            <a:pPr algn="ctr"/>
            <a:r>
              <a:rPr lang="el-GR" dirty="0">
                <a:solidFill>
                  <a:srgbClr val="00B0F0"/>
                </a:solidFill>
              </a:rPr>
              <a:t>Οι υποκριτές</a:t>
            </a:r>
          </a:p>
        </p:txBody>
      </p:sp>
      <p:sp>
        <p:nvSpPr>
          <p:cNvPr id="3" name="Content Placeholder 2">
            <a:extLst>
              <a:ext uri="{FF2B5EF4-FFF2-40B4-BE49-F238E27FC236}">
                <a16:creationId xmlns:a16="http://schemas.microsoft.com/office/drawing/2014/main" id="{6A45B73A-34A2-4438-BD76-AB0939172F78}"/>
              </a:ext>
            </a:extLst>
          </p:cNvPr>
          <p:cNvSpPr>
            <a:spLocks noGrp="1"/>
          </p:cNvSpPr>
          <p:nvPr>
            <p:ph idx="1"/>
          </p:nvPr>
        </p:nvSpPr>
        <p:spPr>
          <a:xfrm>
            <a:off x="95250" y="1133475"/>
            <a:ext cx="12020550" cy="5724524"/>
          </a:xfrm>
        </p:spPr>
        <p:txBody>
          <a:bodyPr>
            <a:normAutofit lnSpcReduction="10000"/>
          </a:bodyPr>
          <a:lstStyle/>
          <a:p>
            <a:r>
              <a:rPr lang="el-GR" dirty="0"/>
              <a:t>Οι υποκριτές στην τραγωδία και την κωμωδία είναι </a:t>
            </a:r>
            <a:r>
              <a:rPr lang="el-GR" dirty="0">
                <a:solidFill>
                  <a:srgbClr val="00B0F0"/>
                </a:solidFill>
              </a:rPr>
              <a:t>άνδρες</a:t>
            </a:r>
            <a:r>
              <a:rPr lang="el-GR" dirty="0"/>
              <a:t> που φορούν </a:t>
            </a:r>
            <a:r>
              <a:rPr lang="el-GR" dirty="0">
                <a:solidFill>
                  <a:srgbClr val="00B0F0"/>
                </a:solidFill>
              </a:rPr>
              <a:t>προσωπεία.</a:t>
            </a:r>
            <a:r>
              <a:rPr lang="en-US" dirty="0">
                <a:solidFill>
                  <a:srgbClr val="00B0F0"/>
                </a:solidFill>
              </a:rPr>
              <a:t> </a:t>
            </a:r>
            <a:r>
              <a:rPr lang="el-GR" dirty="0"/>
              <a:t>Θεωρούνταν υπηρέτες του Διονύσου. </a:t>
            </a:r>
          </a:p>
          <a:p>
            <a:r>
              <a:rPr lang="el-GR" dirty="0"/>
              <a:t>Η εισαγωγή του δεύτερου ηθοποιού (δευτεραγωνιστή) αποδίδεται στον Αισχύλο (</a:t>
            </a:r>
            <a:r>
              <a:rPr lang="el-GR" i="1" dirty="0"/>
              <a:t>Πέρσες</a:t>
            </a:r>
            <a:r>
              <a:rPr lang="el-GR" dirty="0"/>
              <a:t>, το αρχαιότερο έργο του Αισχύλου).</a:t>
            </a:r>
          </a:p>
          <a:p>
            <a:r>
              <a:rPr lang="el-GR" dirty="0"/>
              <a:t>Η εισαγωγή του τρίτου ηθοποιού (τριταγωνιστή) αποδίδεται στον Σοφοκλή.</a:t>
            </a:r>
          </a:p>
          <a:p>
            <a:pPr lvl="1"/>
            <a:r>
              <a:rPr lang="el-GR" dirty="0"/>
              <a:t>Ωστόσο ο </a:t>
            </a:r>
            <a:r>
              <a:rPr lang="el-GR" i="1" dirty="0" err="1"/>
              <a:t>Οιδίπους</a:t>
            </a:r>
            <a:r>
              <a:rPr lang="el-GR" i="1" dirty="0"/>
              <a:t> επί </a:t>
            </a:r>
            <a:r>
              <a:rPr lang="el-GR" i="1" dirty="0" err="1"/>
              <a:t>Κολωνώ</a:t>
            </a:r>
            <a:r>
              <a:rPr lang="el-GR" dirty="0"/>
              <a:t>, η τελευταία τραγωδία του Σοφοκλή, απαιτεί μάλλον 4 ηθοποιούς, και ο </a:t>
            </a:r>
            <a:r>
              <a:rPr lang="el-GR" i="1" dirty="0"/>
              <a:t>Ρήσος του </a:t>
            </a:r>
            <a:r>
              <a:rPr lang="el-GR" dirty="0" err="1"/>
              <a:t>ΨΕυριπίδη</a:t>
            </a:r>
            <a:r>
              <a:rPr lang="el-GR" i="1" dirty="0"/>
              <a:t> </a:t>
            </a:r>
            <a:r>
              <a:rPr lang="el-GR" dirty="0"/>
              <a:t>πιθανώς 5.</a:t>
            </a:r>
          </a:p>
          <a:p>
            <a:r>
              <a:rPr lang="el-GR" dirty="0"/>
              <a:t>Στην κωμωδία απαιτούνται ίσως 4 (</a:t>
            </a:r>
            <a:r>
              <a:rPr lang="el-GR" dirty="0" err="1"/>
              <a:t>Λυσιστράτη</a:t>
            </a:r>
            <a:r>
              <a:rPr lang="el-GR" dirty="0"/>
              <a:t>, </a:t>
            </a:r>
            <a:r>
              <a:rPr lang="el-GR" i="1" dirty="0"/>
              <a:t>Βάτραχοι</a:t>
            </a:r>
            <a:r>
              <a:rPr lang="el-GR" dirty="0"/>
              <a:t>) και πιθανώς 5 ηθοποιοί (</a:t>
            </a:r>
            <a:r>
              <a:rPr lang="el-GR" i="1" dirty="0" err="1"/>
              <a:t>Αχαρνείς</a:t>
            </a:r>
            <a:r>
              <a:rPr lang="el-GR" i="1" dirty="0"/>
              <a:t>, Νεφέλες</a:t>
            </a:r>
            <a:r>
              <a:rPr lang="el-GR" dirty="0"/>
              <a:t>). </a:t>
            </a:r>
          </a:p>
          <a:p>
            <a:r>
              <a:rPr lang="el-GR" dirty="0"/>
              <a:t>Το 449 π.Χ. καθιερώθηκε στα Μεγάλα Διονύσια διαγωνισμός με βραβείο για τον καλύτερο τραγικό ηθοποιό.</a:t>
            </a:r>
          </a:p>
          <a:p>
            <a:r>
              <a:rPr lang="el-GR" dirty="0"/>
              <a:t>Περί το 440 π.Χ. καθιερώθηκε στα </a:t>
            </a:r>
            <a:r>
              <a:rPr lang="el-GR" dirty="0" err="1"/>
              <a:t>Λήναια</a:t>
            </a:r>
            <a:r>
              <a:rPr lang="el-GR" dirty="0"/>
              <a:t> διαγωνισμός κωμικών ηθοποιών.</a:t>
            </a:r>
          </a:p>
          <a:p>
            <a:r>
              <a:rPr lang="el-GR" dirty="0"/>
              <a:t>Από τον 4ο αιώνα π.Χ., </a:t>
            </a:r>
            <a:r>
              <a:rPr lang="el-GR" dirty="0" err="1"/>
              <a:t>περιοδεύοντες</a:t>
            </a:r>
            <a:r>
              <a:rPr lang="el-GR" dirty="0"/>
              <a:t> θίασοι τραγικών υποκριτών έδιναν παραστάσεις στην Αγορά της Αθήνας.</a:t>
            </a:r>
          </a:p>
        </p:txBody>
      </p:sp>
    </p:spTree>
    <p:extLst>
      <p:ext uri="{BB962C8B-B14F-4D97-AF65-F5344CB8AC3E}">
        <p14:creationId xmlns:p14="http://schemas.microsoft.com/office/powerpoint/2010/main" val="2599367929"/>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otalTime>3366</TotalTime>
  <Words>5957</Words>
  <Application>Microsoft Office PowerPoint</Application>
  <PresentationFormat>Widescreen</PresentationFormat>
  <Paragraphs>482</Paragraphs>
  <Slides>56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Arial</vt:lpstr>
      <vt:lpstr>Calibri</vt:lpstr>
      <vt:lpstr>Calibri Light</vt:lpstr>
      <vt:lpstr>1_Office Theme</vt:lpstr>
      <vt:lpstr>ΑΡΧΑΙΟ ΔΡΑΜΑ, ΔΙΚΑΙΟ ΚΑΙ ΠΟΛΙΤΙΚΗ</vt:lpstr>
      <vt:lpstr>1. Αθήνα: η γενέτειρα του θεάτρου</vt:lpstr>
      <vt:lpstr>Αθήνα, η κοιτίδα του θεάτρου</vt:lpstr>
      <vt:lpstr>Απαρχές του δράματος</vt:lpstr>
      <vt:lpstr>Θέσπις</vt:lpstr>
      <vt:lpstr>Διόνυσος ο Ελευθερεύς και θέατρο</vt:lpstr>
      <vt:lpstr>Γιορτές προς τιμήν του Διονύσου</vt:lpstr>
      <vt:lpstr>Ο Χορός</vt:lpstr>
      <vt:lpstr>Οι υποκριτές</vt:lpstr>
      <vt:lpstr>Τραγωδία και κωμωδία: Ετυμολογία</vt:lpstr>
      <vt:lpstr>2. Η οργάνωση των παραστάσεων: Υπόθεση της πόλεως</vt:lpstr>
      <vt:lpstr>Οι πρώτοι δραματικοί αγώνες</vt:lpstr>
      <vt:lpstr>Η θεατρική παράσταση ως Διδασκαλία</vt:lpstr>
      <vt:lpstr>Ο παιδευτικός ρόλος της τραγωδίας</vt:lpstr>
      <vt:lpstr>Διοργάνωση των παραστάσεων</vt:lpstr>
      <vt:lpstr>Χρηματοδότηση των παραστάσεων</vt:lpstr>
      <vt:lpstr>Ποιητές και χορηγοί</vt:lpstr>
      <vt:lpstr>Μεγάλα Διονύσια</vt:lpstr>
      <vt:lpstr>Οι παραστάσεις</vt:lpstr>
      <vt:lpstr>Οι κριτές των θεατρικών αγώνων</vt:lpstr>
      <vt:lpstr>Περικλής και θεωρικά</vt:lpstr>
      <vt:lpstr>Το κοινό των θεατρικών παραστάσεων</vt:lpstr>
      <vt:lpstr>Δράμα και Διάλογος</vt:lpstr>
      <vt:lpstr>Τα θέματα της τραγωδίας</vt:lpstr>
      <vt:lpstr>Συσχετιζόμενα έργα</vt:lpstr>
      <vt:lpstr>Τραγωδία και μύθος</vt:lpstr>
      <vt:lpstr>Η παρρησία στο θέατρο</vt:lpstr>
      <vt:lpstr> 3. Τραγωδία, Δίκαιο και Πολιτική </vt:lpstr>
      <vt:lpstr>Δημοκρατικές διαδικασίες: Αισχύλου Ικέτιδες</vt:lpstr>
      <vt:lpstr>Άσυλο: Αισχύλου Ικέτιδες</vt:lpstr>
      <vt:lpstr>Αισχύλου Χοηφόροι</vt:lpstr>
      <vt:lpstr>Αισχύλου Ευμενίδες</vt:lpstr>
      <vt:lpstr>Σοφοκλέους Αντιγόνη</vt:lpstr>
      <vt:lpstr>Πρόρρησις: Σοφοκλέους Οιδίπους τύραννος</vt:lpstr>
      <vt:lpstr>Κριτική των θεών στον Ίωνα του Ευριπίδη (421 π.Χ.): ο βιασμός της Κρέουσας από τον Απόλλωνα</vt:lpstr>
      <vt:lpstr>Ευριπίδη Ίων: ο θεός που αδικεί</vt:lpstr>
      <vt:lpstr>Επιβολή ποινών και στους θεούς; Ίων στ. 436-451</vt:lpstr>
      <vt:lpstr>Αδικία του θεού, θέση της γυναίκας: Ἰων 384-400</vt:lpstr>
      <vt:lpstr>Αμφισβήτηση της κυριαρχίας και ποινή</vt:lpstr>
      <vt:lpstr>4. Κωμωδία, Δίκαιο και Πολιτική</vt:lpstr>
      <vt:lpstr>Κωμωδία, δίκαιο και πολιτική</vt:lpstr>
      <vt:lpstr>Αριστοφάνης και Πελοποννησιακός πόλεμος</vt:lpstr>
      <vt:lpstr>Αριστοφάνους Ιππής, 424 π.Χ.</vt:lpstr>
      <vt:lpstr>Αναδρομή στην πολιτική ιστορία</vt:lpstr>
      <vt:lpstr>Αριστοφάνους Σφῆκες, 422 π.Χ.</vt:lpstr>
      <vt:lpstr> Η καθημερινότητα των δικαστών:  Αριστοφάνης, Σφήκες, στ. 87-96 </vt:lpstr>
      <vt:lpstr>Συνωμοσίες κατά του πολιτεύματος: Κωμικό έυρημα;</vt:lpstr>
      <vt:lpstr>Ή περιγραφή της αθηναϊκής πραγματικότητας;</vt:lpstr>
      <vt:lpstr>Αριστοφάνους Όρνιθες, 414 π.Χ.</vt:lpstr>
      <vt:lpstr>Όρνιθες, Μυστήρια και Αλκιβιάδης</vt:lpstr>
      <vt:lpstr>Ο Σωκράτης και οι Σοφιστές: Νεφέλαι, 423 π.Χ.</vt:lpstr>
      <vt:lpstr>Βάτραχοι και Αργινούσες</vt:lpstr>
      <vt:lpstr>Μένανδρος και μεταστροφή της θεματολογίας</vt:lpstr>
      <vt:lpstr>Η διάχυση του αρχαίου δράματος</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ΑΡΧΑΙΟ ΔΡΑΜΑ, ΔΙΚΑΙΟ ΚΑΙ ΠΟΛΙΤΙΚΗ</dc:title>
  <dc:creator>Danai Youni</dc:creator>
  <cp:lastModifiedBy>Maria Giouni</cp:lastModifiedBy>
  <cp:revision>134</cp:revision>
  <dcterms:created xsi:type="dcterms:W3CDTF">2024-02-17T17:05:00Z</dcterms:created>
  <dcterms:modified xsi:type="dcterms:W3CDTF">2026-02-18T17:21:47Z</dcterms:modified>
</cp:coreProperties>
</file>