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4" r:id="rId2"/>
  </p:sldMasterIdLst>
  <p:notesMasterIdLst>
    <p:notesMasterId r:id="rId30"/>
  </p:notesMasterIdLst>
  <p:sldIdLst>
    <p:sldId id="256" r:id="rId3"/>
    <p:sldId id="301" r:id="rId4"/>
    <p:sldId id="303" r:id="rId5"/>
    <p:sldId id="304" r:id="rId6"/>
    <p:sldId id="305" r:id="rId7"/>
    <p:sldId id="302" r:id="rId8"/>
    <p:sldId id="308" r:id="rId9"/>
    <p:sldId id="309" r:id="rId10"/>
    <p:sldId id="320" r:id="rId11"/>
    <p:sldId id="310" r:id="rId12"/>
    <p:sldId id="314" r:id="rId13"/>
    <p:sldId id="306" r:id="rId14"/>
    <p:sldId id="315" r:id="rId15"/>
    <p:sldId id="316" r:id="rId16"/>
    <p:sldId id="317" r:id="rId17"/>
    <p:sldId id="311" r:id="rId18"/>
    <p:sldId id="312" r:id="rId19"/>
    <p:sldId id="329" r:id="rId20"/>
    <p:sldId id="318" r:id="rId21"/>
    <p:sldId id="319" r:id="rId22"/>
    <p:sldId id="322" r:id="rId23"/>
    <p:sldId id="328" r:id="rId24"/>
    <p:sldId id="321" r:id="rId25"/>
    <p:sldId id="324" r:id="rId26"/>
    <p:sldId id="325" r:id="rId27"/>
    <p:sldId id="326" r:id="rId28"/>
    <p:sldId id="32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4433" autoAdjust="0"/>
  </p:normalViewPr>
  <p:slideViewPr>
    <p:cSldViewPr>
      <p:cViewPr>
        <p:scale>
          <a:sx n="103" d="100"/>
          <a:sy n="103" d="100"/>
        </p:scale>
        <p:origin x="-2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89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279B08-224A-4A66-91E2-0F47FCAF6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20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7B23F-1267-47B8-A0DD-B191E061C882}" type="slidenum">
              <a:rPr lang="en-US"/>
              <a:pPr/>
              <a:t>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Κάντε κλικ για να προσθέσετε σημειώσεις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3300"/>
            </a:lvl1pPr>
          </a:lstStyle>
          <a:p>
            <a:pPr lvl="0"/>
            <a:r>
              <a:rPr lang="el-GR" noProof="0" smtClean="0"/>
              <a:t>Στυλ κύριου τίτλου</a:t>
            </a:r>
            <a:endParaRPr lang="en-US" noProof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l-GR" noProof="0" smtClean="0"/>
              <a:t>Στυλ κύριου υπότιτλου</a:t>
            </a:r>
            <a:endParaRPr lang="en-US" noProof="0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4E483B-59CF-4D40-9E07-1884A7FF64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17041-E239-461E-96B7-A2816BC21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1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9D85E-6B8D-496C-8F6D-A7020FACA6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7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17784A2-2DB7-4811-97A9-571DB1147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3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8258-3A06-43AD-98BB-3D07AD8A6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159CB-FEC8-4CFE-96F6-C60ABC39F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9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82326-DCDC-4132-AEC6-72A133EF8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6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35FB7-47B6-42A2-89A4-D861C6723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4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F1310-8E8F-4D80-A3CF-8651BDA8FA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8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9D255-2762-4180-94F6-F055F3B0BA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5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6239-4AAA-48C9-98F3-A1B01BA5F7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2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754E1-57D6-4275-AE72-E51B79951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7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τίτλων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354CBD6-EC84-4B1D-8537-C9869CCDD2C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21/3/2021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680.png"/><Relationship Id="rId21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670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0.png"/><Relationship Id="rId7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0.png"/><Relationship Id="rId5" Type="http://schemas.openxmlformats.org/officeDocument/2006/relationships/image" Target="../media/image1030.png"/><Relationship Id="rId4" Type="http://schemas.openxmlformats.org/officeDocument/2006/relationships/image" Target="../media/image10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800" dirty="0" smtClean="0"/>
              <a:t>ΒΙΟΜΗΧΑΝΙΚΕΣ ΗΛΕΚΤΡΙΚΕΣ ΕΓΚΑΤΑΣΤΑΣΕΙΣ</a:t>
            </a:r>
            <a:endParaRPr lang="el-G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075583"/>
            <a:ext cx="8515672" cy="3233737"/>
          </a:xfrm>
        </p:spPr>
        <p:txBody>
          <a:bodyPr/>
          <a:lstStyle/>
          <a:p>
            <a:r>
              <a:rPr lang="el-GR" dirty="0" smtClean="0"/>
              <a:t>ΜΕΣΑ ΠΡΟΣΤΑΣΙΑΣ ΗΛΕΚΤΡΟΚΙΝΗΤΗΡΩΝ</a:t>
            </a:r>
          </a:p>
          <a:p>
            <a:r>
              <a:rPr lang="el-GR" dirty="0" smtClean="0"/>
              <a:t>ΣΤΟΙΧΕΙΑ ΕΠΙΛΟΓΗΣ </a:t>
            </a:r>
          </a:p>
          <a:p>
            <a:r>
              <a:rPr lang="en-US" dirty="0" smtClean="0"/>
              <a:t>15</a:t>
            </a:r>
            <a:r>
              <a:rPr lang="el-GR" dirty="0" smtClean="0"/>
              <a:t>-04-202</a:t>
            </a:r>
            <a:r>
              <a:rPr lang="en-US" dirty="0" smtClean="0"/>
              <a:t>1</a:t>
            </a:r>
            <a:endParaRPr lang="el-GR" dirty="0" smtClean="0"/>
          </a:p>
          <a:p>
            <a:endParaRPr lang="el-GR" dirty="0" smtClean="0"/>
          </a:p>
          <a:p>
            <a:pPr algn="l"/>
            <a:r>
              <a:rPr lang="el-GR" sz="2000" dirty="0" smtClean="0"/>
              <a:t>ΔΙΔΑΣΚΩΝ:</a:t>
            </a:r>
            <a:r>
              <a:rPr lang="el-GR" dirty="0" smtClean="0"/>
              <a:t> </a:t>
            </a:r>
            <a:r>
              <a:rPr lang="el-GR" sz="2000" dirty="0" smtClean="0"/>
              <a:t>ΚΑΡΑΚΑΤΣΑΝΗΣ ΘΕΟΚΛΗΤΟΣ</a:t>
            </a:r>
            <a:endParaRPr lang="el-GR" sz="2000" dirty="0"/>
          </a:p>
        </p:txBody>
      </p:sp>
      <p:pic>
        <p:nvPicPr>
          <p:cNvPr id="2052" name="Picture 4" descr="σημειωματάριο και μολύβ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5146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>
          <a:xfrm>
            <a:off x="6516216" y="6248400"/>
            <a:ext cx="2133600" cy="457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632"/>
            <a:ext cx="1637783" cy="127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170656"/>
            <a:ext cx="7543800" cy="1295400"/>
          </a:xfrm>
        </p:spPr>
        <p:txBody>
          <a:bodyPr/>
          <a:lstStyle/>
          <a:p>
            <a:r>
              <a:rPr lang="el-GR" dirty="0" smtClean="0"/>
              <a:t>ΜΑΓΝΗΤΙΚΗ ΠΡΟΣΤΑΣΙΑ 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0832" y="1484784"/>
            <a:ext cx="6789440" cy="2376264"/>
          </a:xfrm>
        </p:spPr>
        <p:txBody>
          <a:bodyPr/>
          <a:lstStyle/>
          <a:p>
            <a:pPr algn="just"/>
            <a:r>
              <a:rPr lang="el-GR" sz="2400" dirty="0" smtClean="0"/>
              <a:t>Ο διακόπτης μαγνητικής προστασίας μπορεί να είναι είτε χειροκίνητος είτε αυτόματος.</a:t>
            </a:r>
          </a:p>
          <a:p>
            <a:pPr algn="just"/>
            <a:r>
              <a:rPr lang="el-GR" sz="2400" dirty="0" smtClean="0"/>
              <a:t>Οφείλει να συνεργάζεται πάντα με το θερμικό.</a:t>
            </a:r>
          </a:p>
          <a:p>
            <a:pPr algn="just"/>
            <a:r>
              <a:rPr lang="el-GR" sz="2400" dirty="0" smtClean="0"/>
              <a:t>Διακόπτει το κύκλωμα σε </a:t>
            </a:r>
            <a:r>
              <a:rPr lang="el-GR" sz="2400" dirty="0" err="1" smtClean="0"/>
              <a:t>προκαθοριμένη</a:t>
            </a:r>
            <a:r>
              <a:rPr lang="el-GR" sz="2400" dirty="0" smtClean="0"/>
              <a:t> τιμή ρεύματος μέχρι και 10 φορές μεγαλύτερο από το ονομαστικό σε χρόνο της τάξης </a:t>
            </a:r>
            <a:r>
              <a:rPr lang="en-US" sz="2400" dirty="0" err="1" smtClean="0"/>
              <a:t>ms.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624"/>
            <a:ext cx="11906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400506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Ηλεκτρομαγνητικά  στοιχεία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Σύστημα επαναφοράς </a:t>
            </a:r>
            <a:r>
              <a:rPr lang="en-US" sz="2400" dirty="0"/>
              <a:t>(Reset)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Χειροκίνητο σύστημα ζεύξης πόλων  </a:t>
            </a:r>
            <a:r>
              <a:rPr lang="en-US" sz="2400" dirty="0" smtClean="0"/>
              <a:t>(start)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Χειροκίνητο σύστημα απόζευξης πόλων </a:t>
            </a:r>
            <a:r>
              <a:rPr lang="en-US" sz="2400" dirty="0" smtClean="0"/>
              <a:t>(stop)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9" y="5661248"/>
            <a:ext cx="8568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/>
              <a:t>Παρέχει: απόζευξη, προστασία από βραχυκύκλωμα, προστασία  από υπερένταση, έλεγχο λειτουργίας.</a:t>
            </a:r>
            <a:endParaRPr lang="el-GR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99" y="1697162"/>
            <a:ext cx="2197105" cy="295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41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98648"/>
            <a:ext cx="7543800" cy="1295400"/>
          </a:xfrm>
        </p:spPr>
        <p:txBody>
          <a:bodyPr/>
          <a:lstStyle/>
          <a:p>
            <a:r>
              <a:rPr lang="el-GR" dirty="0" smtClean="0"/>
              <a:t>ΑΥΤΟΜΑΤΟΣ ΔΙΑΚΟΠΤΗΣ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39" y="1284362"/>
            <a:ext cx="18383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40768"/>
            <a:ext cx="14859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556792"/>
            <a:ext cx="37700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Ελαίου</a:t>
            </a:r>
          </a:p>
          <a:p>
            <a:r>
              <a:rPr lang="el-GR" sz="2400" dirty="0" smtClean="0"/>
              <a:t>Πτωχού ελαίου</a:t>
            </a:r>
          </a:p>
          <a:p>
            <a:r>
              <a:rPr lang="el-GR" sz="2400" dirty="0" smtClean="0"/>
              <a:t>Αέρα</a:t>
            </a:r>
          </a:p>
          <a:p>
            <a:r>
              <a:rPr lang="el-GR" sz="2400" dirty="0" err="1" smtClean="0"/>
              <a:t>Εξαφθοριούχου</a:t>
            </a:r>
            <a:r>
              <a:rPr lang="el-GR" sz="2400" dirty="0" smtClean="0"/>
              <a:t> θείου </a:t>
            </a:r>
            <a:r>
              <a:rPr lang="en-US" sz="2400" dirty="0" smtClean="0"/>
              <a:t>SF6</a:t>
            </a:r>
          </a:p>
          <a:p>
            <a:r>
              <a:rPr lang="el-GR" sz="2400" dirty="0" smtClean="0"/>
              <a:t>Κενού</a:t>
            </a:r>
            <a:endParaRPr lang="el-G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000996"/>
            <a:ext cx="70266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Διαθέτει πηνίο που μπορεί να ενεργοποιείται από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Θερμικό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Θερμομαγνητικό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Επιτηρητή φάσης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Άλλους αυτοματισμούς,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όπως </a:t>
            </a:r>
            <a:r>
              <a:rPr lang="el-GR" sz="2400" dirty="0" err="1" smtClean="0"/>
              <a:t>πιεζοστάτη</a:t>
            </a:r>
            <a:r>
              <a:rPr lang="el-GR" sz="2400" dirty="0" smtClean="0"/>
              <a:t>, θερμοστάτη, διακόπτη ροής.</a:t>
            </a:r>
            <a:endParaRPr lang="el-GR" sz="2400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149080"/>
            <a:ext cx="1447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581128"/>
            <a:ext cx="11049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19" y="4509120"/>
            <a:ext cx="10382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29" y="4498057"/>
            <a:ext cx="11334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69" y="2564904"/>
            <a:ext cx="320627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8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4624"/>
            <a:ext cx="3600400" cy="1295400"/>
          </a:xfrm>
        </p:spPr>
        <p:txBody>
          <a:bodyPr/>
          <a:lstStyle/>
          <a:p>
            <a:r>
              <a:rPr lang="el-GR" dirty="0" smtClean="0"/>
              <a:t>ΑΥΤΟΜΑΤΟΣ ΔΙΑΚΟΠΤΗΣ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295232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70454"/>
            <a:ext cx="1728192" cy="502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624"/>
            <a:ext cx="4224908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81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1440160" cy="1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ΔΙΑΚΟΠΤΗΣ ΑΣΤΕΡΑ–ΤΡΙΓΩΝΟΥ  Υ-Δ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719263"/>
            <a:ext cx="8280920" cy="4411662"/>
          </a:xfrm>
        </p:spPr>
        <p:txBody>
          <a:bodyPr/>
          <a:lstStyle/>
          <a:p>
            <a:pPr algn="just"/>
            <a:r>
              <a:rPr lang="el-GR" sz="2400" dirty="0" smtClean="0"/>
              <a:t>Χρησιμοποιείται για την εκκίνηση των ασύγχρονων τριφασικών κινητήρων βραχυκυκλωμένου δρομέα με σκοπό τον περιορισμό του ρεύματος εκκίνησης.</a:t>
            </a:r>
            <a:endParaRPr lang="el-GR" sz="2400" dirty="0"/>
          </a:p>
          <a:p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2520280" cy="207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40968"/>
            <a:ext cx="2016224" cy="211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09311"/>
            <a:ext cx="1026902" cy="186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3068960"/>
                <a:ext cx="2499402" cy="1608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:r>
                  <a:rPr lang="el-GR" sz="2000" dirty="0"/>
                  <a:t>Σύνδεση (Υ)             </a:t>
                </a:r>
                <a:endParaRPr lang="el-GR" sz="2000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>
                          <a:latin typeface="Cambria Math"/>
                        </a:rPr>
                        <m:t>Ιγρ</m:t>
                      </m:r>
                      <m:r>
                        <a:rPr lang="el-GR" sz="20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>
                          <a:latin typeface="Cambria Math"/>
                        </a:rPr>
                        <m:t>Ιφ</m:t>
                      </m:r>
                      <m:r>
                        <a:rPr lang="el-GR" sz="2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V</m:t>
                          </m:r>
                          <m:r>
                            <m:rPr>
                              <m:sty m:val="p"/>
                            </m:rPr>
                            <a:rPr lang="el-GR" sz="2000">
                              <a:latin typeface="Cambria Math"/>
                            </a:rPr>
                            <m:t>φ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000">
                              <a:latin typeface="Cambria Math"/>
                            </a:rPr>
                            <m:t>Ζ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V</m:t>
                      </m:r>
                      <m:r>
                        <m:rPr>
                          <m:sty m:val="p"/>
                        </m:rPr>
                        <a:rPr lang="el-GR" sz="2000">
                          <a:latin typeface="Cambria Math"/>
                        </a:rPr>
                        <m:t>φ</m:t>
                      </m:r>
                      <m:r>
                        <a:rPr lang="el-GR" sz="2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V</m:t>
                          </m:r>
                          <m:r>
                            <m:rPr>
                              <m:sty m:val="p"/>
                            </m:rPr>
                            <a:rPr lang="el-GR" sz="2000">
                              <a:latin typeface="Cambria Math"/>
                            </a:rPr>
                            <m:t>π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068960"/>
                <a:ext cx="2499402" cy="1608069"/>
              </a:xfrm>
              <a:prstGeom prst="rect">
                <a:avLst/>
              </a:prstGeom>
              <a:blipFill rotWithShape="1">
                <a:blip r:embed="rId6"/>
                <a:stretch>
                  <a:fillRect l="-2439" t="-1515" r="-17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95736" y="3043785"/>
                <a:ext cx="2570897" cy="1897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:r>
                  <a:rPr lang="el-GR" sz="2000" dirty="0" smtClean="0"/>
                  <a:t>Σύνδεση (Δ)             </a:t>
                </a:r>
                <a:endParaRPr lang="el-GR" sz="2000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>
                          <a:latin typeface="Cambria Math"/>
                        </a:rPr>
                        <m:t>Ιγρ</m:t>
                      </m:r>
                      <m:r>
                        <a:rPr lang="el-GR" sz="20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0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l-GR" sz="2000" i="1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l-GR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>
                          <a:latin typeface="Cambria Math"/>
                        </a:rPr>
                        <m:t>Ιφ</m:t>
                      </m:r>
                      <m:r>
                        <a:rPr lang="el-GR" sz="20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0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l-GR" sz="2000" i="1">
                              <a:latin typeface="Cambria Math"/>
                            </a:rPr>
                            <m:t>3</m:t>
                          </m:r>
                        </m:e>
                      </m:rad>
                      <m:f>
                        <m:fPr>
                          <m:ctrlPr>
                            <a:rPr lang="el-G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V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π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000">
                              <a:latin typeface="Cambria Math"/>
                            </a:rPr>
                            <m:t>Ζ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  <a:p>
                <a:pPr marL="0" indent="0">
                  <a:buNone/>
                </a:pPr>
                <a:endParaRPr lang="el-GR" sz="20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V</m:t>
                      </m:r>
                      <m:r>
                        <m:rPr>
                          <m:sty m:val="p"/>
                        </m:rPr>
                        <a:rPr lang="el-GR" sz="2000">
                          <a:latin typeface="Cambria Math"/>
                        </a:rPr>
                        <m:t>φ</m:t>
                      </m:r>
                      <m:r>
                        <a:rPr lang="el-GR" sz="20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V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latin typeface="Cambria Math"/>
                        </a:rPr>
                        <m:t>π</m:t>
                      </m:r>
                    </m:oMath>
                  </m:oMathPara>
                </a14:m>
                <a:endParaRPr lang="el-GR" sz="2000" dirty="0" smtClean="0"/>
              </a:p>
              <a:p>
                <a:pPr marL="0" indent="0">
                  <a:buNone/>
                </a:pPr>
                <a:endParaRPr lang="el-GR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043785"/>
                <a:ext cx="2570897" cy="1897635"/>
              </a:xfrm>
              <a:prstGeom prst="rect">
                <a:avLst/>
              </a:prstGeom>
              <a:blipFill rotWithShape="1">
                <a:blip r:embed="rId7"/>
                <a:stretch>
                  <a:fillRect l="-2370" t="-12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4782478"/>
                <a:ext cx="1276247" cy="726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0" smtClean="0">
                          <a:latin typeface="Cambria Math"/>
                        </a:rPr>
                        <m:t>Ι</m:t>
                      </m:r>
                      <m:r>
                        <m:rPr>
                          <m:sty m:val="p"/>
                        </m:rPr>
                        <a:rPr lang="en-US" sz="2000" b="0" i="0" baseline="-25000" smtClean="0">
                          <a:latin typeface="Cambria Math"/>
                        </a:rPr>
                        <m:t>Y</m:t>
                      </m:r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l-GR" sz="2000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l-GR" sz="20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Ζ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782478"/>
                <a:ext cx="1276247" cy="7260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07651" y="4778695"/>
                <a:ext cx="1504066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0" smtClean="0">
                          <a:latin typeface="Cambria Math"/>
                        </a:rPr>
                        <m:t>Ι</m:t>
                      </m:r>
                      <m:r>
                        <m:rPr>
                          <m:sty m:val="p"/>
                        </m:rPr>
                        <a:rPr lang="el-GR" sz="2000" b="0" i="0" baseline="-25000" smtClean="0">
                          <a:latin typeface="Cambria Math"/>
                        </a:rPr>
                        <m:t>Δ</m:t>
                      </m:r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0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l-GR" sz="2000" i="1">
                              <a:latin typeface="Cambria Math"/>
                            </a:rPr>
                            <m:t>3 </m:t>
                          </m:r>
                        </m:e>
                      </m:rad>
                      <m:f>
                        <m:f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l-GR" sz="2000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Ζ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651" y="4778695"/>
                <a:ext cx="1504066" cy="6665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627784" y="5877272"/>
            <a:ext cx="3706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Αυτόματος με ρύθμιση του χρόνου</a:t>
            </a:r>
          </a:p>
          <a:p>
            <a:pPr marL="0" indent="0">
              <a:buNone/>
            </a:pPr>
            <a:r>
              <a:rPr lang="el-GR" dirty="0"/>
              <a:t>    μεταγωγής των τυλιγμάτων</a:t>
            </a:r>
          </a:p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2915652"/>
            <a:ext cx="148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Χειροκίνητος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0291" y="5661248"/>
                <a:ext cx="1625445" cy="702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0" smtClean="0">
                        <a:latin typeface="Cambria Math"/>
                      </a:rPr>
                      <m:t>Ι</m:t>
                    </m:r>
                    <m:r>
                      <m:rPr>
                        <m:sty m:val="p"/>
                      </m:rPr>
                      <a:rPr lang="en-US" sz="2800" b="0" i="0" baseline="-25000" smtClean="0">
                        <a:latin typeface="Cambria Math"/>
                      </a:rPr>
                      <m:t>Y</m:t>
                    </m:r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/>
                          </a:rPr>
                          <m:t>  1  </m:t>
                        </m:r>
                      </m:num>
                      <m:den>
                        <m:r>
                          <a:rPr lang="el-GR" sz="2800" b="0" i="1" smtClean="0">
                            <a:latin typeface="Cambria Math"/>
                          </a:rPr>
                          <m:t>  </m:t>
                        </m:r>
                        <m:r>
                          <a:rPr lang="el-GR" sz="2800" b="0" i="0" smtClean="0">
                            <a:latin typeface="Cambria Math"/>
                          </a:rPr>
                          <m:t>3  </m:t>
                        </m:r>
                      </m:den>
                    </m:f>
                    <m:r>
                      <m:rPr>
                        <m:sty m:val="p"/>
                      </m:rPr>
                      <a:rPr lang="el-GR" sz="2800" b="0" i="0" smtClean="0">
                        <a:latin typeface="Cambria Math"/>
                      </a:rPr>
                      <m:t>Ι</m:t>
                    </m:r>
                  </m:oMath>
                </a14:m>
                <a:r>
                  <a:rPr lang="el-GR" sz="2800" baseline="-25000" dirty="0" smtClean="0"/>
                  <a:t>Δ</a:t>
                </a:r>
                <a:endParaRPr lang="el-GR" sz="2800" baseline="-25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91" y="5661248"/>
                <a:ext cx="1625445" cy="702885"/>
              </a:xfrm>
              <a:prstGeom prst="rect">
                <a:avLst/>
              </a:prstGeom>
              <a:blipFill rotWithShape="1">
                <a:blip r:embed="rId10"/>
                <a:stretch>
                  <a:fillRect r="-2632" b="-78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98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9" grpId="0"/>
      <p:bldP spid="6" grpId="0"/>
      <p:bldP spid="11" grpId="0"/>
      <p:bldP spid="7" grpId="0"/>
      <p:bldP spid="8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3795"/>
            <a:ext cx="4469135" cy="624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0688"/>
            <a:ext cx="460851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1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12576" y="44624"/>
            <a:ext cx="7543800" cy="1295400"/>
          </a:xfrm>
        </p:spPr>
        <p:txBody>
          <a:bodyPr/>
          <a:lstStyle/>
          <a:p>
            <a:r>
              <a:rPr lang="el-GR" dirty="0" smtClean="0"/>
              <a:t>Βοηθητικές επαφές ή διακόπτες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/>
          <a:lstStyle/>
          <a:p>
            <a:r>
              <a:rPr lang="el-GR" dirty="0" smtClean="0"/>
              <a:t>Θερμοστάτης</a:t>
            </a:r>
          </a:p>
          <a:p>
            <a:r>
              <a:rPr lang="el-GR" dirty="0" err="1" smtClean="0"/>
              <a:t>Πιεζοστάτης</a:t>
            </a:r>
            <a:endParaRPr lang="el-GR" dirty="0" smtClean="0"/>
          </a:p>
          <a:p>
            <a:r>
              <a:rPr lang="el-GR" dirty="0" smtClean="0"/>
              <a:t>Επιτηρητής φάσεων</a:t>
            </a:r>
          </a:p>
          <a:p>
            <a:r>
              <a:rPr lang="el-GR" dirty="0" smtClean="0"/>
              <a:t>Τερματικός διακόπτης</a:t>
            </a:r>
          </a:p>
          <a:p>
            <a:r>
              <a:rPr lang="el-GR" dirty="0" smtClean="0"/>
              <a:t>Διακόπτης στάθμης  (</a:t>
            </a:r>
            <a:r>
              <a:rPr lang="el-GR" dirty="0" err="1" smtClean="0"/>
              <a:t>φλοτεροδιακόπτης</a:t>
            </a:r>
            <a:r>
              <a:rPr lang="el-GR" dirty="0" smtClean="0"/>
              <a:t>)</a:t>
            </a:r>
          </a:p>
          <a:p>
            <a:r>
              <a:rPr lang="el-GR" dirty="0" smtClean="0"/>
              <a:t>Διακόπτης ροής</a:t>
            </a:r>
          </a:p>
          <a:p>
            <a:r>
              <a:rPr lang="el-GR" dirty="0" smtClean="0"/>
              <a:t>Χρονοδιακόπτης</a:t>
            </a:r>
          </a:p>
          <a:p>
            <a:r>
              <a:rPr lang="el-GR" dirty="0" smtClean="0"/>
              <a:t>Ρυθμιστές στροφών</a:t>
            </a:r>
          </a:p>
          <a:p>
            <a:r>
              <a:rPr lang="el-GR" dirty="0" smtClean="0"/>
              <a:t>Προγραμματιζόμενοι λογικοί ελεγκτές (</a:t>
            </a:r>
            <a:r>
              <a:rPr lang="en-US" dirty="0" smtClean="0"/>
              <a:t>PLC</a:t>
            </a:r>
            <a:r>
              <a:rPr lang="el-GR" dirty="0" smtClean="0"/>
              <a:t>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6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980" y="548680"/>
            <a:ext cx="2629508" cy="148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57" y="373306"/>
            <a:ext cx="2488019" cy="160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8680"/>
            <a:ext cx="2376264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86992"/>
            <a:ext cx="1806699" cy="206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1809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2540" y="1835532"/>
            <a:ext cx="239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Τερματικός διακόπτης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6444208" y="188640"/>
            <a:ext cx="2433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Διακόπτης στάθμης ή </a:t>
            </a:r>
          </a:p>
          <a:p>
            <a:r>
              <a:rPr lang="el-GR" dirty="0" err="1" smtClean="0"/>
              <a:t>φλοτεροδιακόπτης</a:t>
            </a:r>
            <a:endParaRPr lang="el-G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97211"/>
            <a:ext cx="1800200" cy="209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1844824"/>
            <a:ext cx="15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πιεζοστάστης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179348"/>
            <a:ext cx="96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επαφής</a:t>
            </a:r>
            <a:endParaRPr lang="el-GR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7685"/>
            <a:ext cx="1872208" cy="170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229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Θερμοστάτης χώρου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3932676" y="179348"/>
            <a:ext cx="179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εμβαπτιζόμενος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05479"/>
            <a:ext cx="2088232" cy="185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204864"/>
            <a:ext cx="181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Διακόπτης ροής</a:t>
            </a:r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4583397" y="4005064"/>
            <a:ext cx="308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Χρονοδιακόπτης αναλογικός</a:t>
            </a:r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7801606" y="3995772"/>
            <a:ext cx="116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ψηφιακός</a:t>
            </a:r>
            <a:endParaRPr lang="el-GR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68089"/>
            <a:ext cx="1800200" cy="22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831" y="4581128"/>
            <a:ext cx="1713161" cy="221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27475" y="4293096"/>
            <a:ext cx="22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Επιτηρητής φάσεων</a:t>
            </a:r>
            <a:endParaRPr lang="el-G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45" y="2132856"/>
            <a:ext cx="2384159" cy="155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075847" cy="21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64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3" grpId="0"/>
      <p:bldP spid="7" grpId="0"/>
      <p:bldP spid="16" grpId="0"/>
      <p:bldP spid="18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5532487" cy="323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2870820" cy="306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325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Ρυθμιστής στροφών </a:t>
            </a:r>
            <a:r>
              <a:rPr lang="en-US" dirty="0" smtClean="0"/>
              <a:t>(Inverter)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968438" y="3068960"/>
            <a:ext cx="485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Προγραμματιζόμενος Λογικός Ελεγκτής (</a:t>
            </a:r>
            <a:r>
              <a:rPr lang="en-US" dirty="0" smtClean="0"/>
              <a:t>PLC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23" y="3563186"/>
            <a:ext cx="2272261" cy="310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0152" y="188640"/>
            <a:ext cx="200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Ομαλός </a:t>
            </a:r>
            <a:r>
              <a:rPr lang="el-GR" dirty="0" err="1" smtClean="0"/>
              <a:t>εκκινητής</a:t>
            </a:r>
            <a:endParaRPr lang="el-GR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360" y="548680"/>
            <a:ext cx="4069080" cy="236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5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ΕΙΔΗ  ΚΙΝΗΤΗΡΩΝ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44016" y="1537618"/>
                <a:ext cx="4427984" cy="52037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sz="2000" dirty="0" smtClean="0"/>
                  <a:t>ΣΥΝΕΧΟΥΣ ΡΕΥΜΑΤΟΣ</a:t>
                </a:r>
                <a:r>
                  <a:rPr lang="en-US" sz="2000" dirty="0" smtClean="0"/>
                  <a:t> DC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/>
                        </a:rPr>
                        <m:t>      </m:t>
                      </m:r>
                      <m:r>
                        <a:rPr lang="el-GR" sz="2000" b="0" i="1" smtClean="0">
                          <a:latin typeface="Cambria Math"/>
                        </a:rPr>
                        <m:t>𝜏</m:t>
                      </m:r>
                      <m:r>
                        <a:rPr lang="el-GR" sz="2000" b="0" i="1" smtClean="0">
                          <a:latin typeface="Cambria Math"/>
                        </a:rPr>
                        <m:t> = </m:t>
                      </m:r>
                      <m:r>
                        <a:rPr lang="en-US" sz="2000" b="0" i="1" smtClean="0">
                          <a:latin typeface="Cambria Math"/>
                        </a:rPr>
                        <m:t>𝑘</m:t>
                      </m:r>
                      <m:r>
                        <a:rPr lang="el-GR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latin typeface="Cambria Math"/>
                        </a:rPr>
                        <m:t>Φ</m:t>
                      </m:r>
                      <m:r>
                        <a:rPr lang="el-GR" sz="2000" b="0" i="0" smtClean="0">
                          <a:latin typeface="Cambria Math"/>
                        </a:rPr>
                        <m:t>  </m:t>
                      </m:r>
                      <m:r>
                        <a:rPr lang="en-US" sz="2000" b="0" i="1" smtClean="0">
                          <a:latin typeface="Cambria Math"/>
                        </a:rPr>
                        <m:t>𝐼𝑎</m:t>
                      </m:r>
                      <m:r>
                        <a:rPr lang="el-GR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l-GR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l-GR" sz="2000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l-GR" sz="2000" dirty="0" smtClean="0"/>
                  <a:t>Ξένης διέγερσης</a:t>
                </a:r>
              </a:p>
              <a:p>
                <a:r>
                  <a:rPr lang="el-GR" sz="2000" dirty="0" smtClean="0"/>
                  <a:t>Μόνιμου μαγνήτη</a:t>
                </a:r>
              </a:p>
              <a:p>
                <a:r>
                  <a:rPr lang="el-GR" sz="2000" dirty="0" smtClean="0"/>
                  <a:t>Παράλληλης διέγερσης</a:t>
                </a:r>
              </a:p>
              <a:p>
                <a:r>
                  <a:rPr lang="el-GR" sz="2000" dirty="0" smtClean="0"/>
                  <a:t>Διέγερσης σειράς</a:t>
                </a:r>
              </a:p>
              <a:p>
                <a:r>
                  <a:rPr lang="el-GR" sz="2000" dirty="0" smtClean="0"/>
                  <a:t>Σύνθετης διέγερσης</a:t>
                </a:r>
              </a:p>
              <a:p>
                <a:pPr marL="0" indent="0">
                  <a:buNone/>
                </a:pPr>
                <a:endParaRPr lang="el-GR" sz="800" dirty="0" smtClean="0"/>
              </a:p>
              <a:p>
                <a:pPr marL="0" indent="0" algn="just">
                  <a:buNone/>
                </a:pPr>
                <a:r>
                  <a:rPr lang="el-GR" sz="2000" dirty="0" smtClean="0"/>
                  <a:t>Χρήσεις: ανελκυστήρες υψηλών    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κτιρίων, σιδηρόδρομος, έλξη, </a:t>
                </a:r>
                <a:r>
                  <a:rPr lang="el-GR" sz="2000" dirty="0" err="1" smtClean="0"/>
                  <a:t>τρόλευ</a:t>
                </a:r>
                <a:r>
                  <a:rPr lang="el-GR" sz="2000" dirty="0" smtClean="0"/>
                  <a:t>.  </a:t>
                </a:r>
              </a:p>
              <a:p>
                <a:pPr marL="0" indent="0">
                  <a:buNone/>
                </a:pPr>
                <a:endParaRPr lang="el-GR" sz="800" dirty="0" smtClean="0"/>
              </a:p>
              <a:p>
                <a:pPr marL="0" indent="0" algn="just">
                  <a:buNone/>
                </a:pPr>
                <a:r>
                  <a:rPr lang="el-GR" sz="2000" dirty="0" smtClean="0"/>
                  <a:t>Πλεονεκτήματα:</a:t>
                </a:r>
              </a:p>
              <a:p>
                <a:pPr marL="0" indent="0" algn="just">
                  <a:buNone/>
                </a:pPr>
                <a:r>
                  <a:rPr lang="el-GR" sz="2000" dirty="0" smtClean="0"/>
                  <a:t>εύκολη ρύθμιση στροφών</a:t>
                </a:r>
              </a:p>
              <a:p>
                <a:pPr marL="0" indent="0">
                  <a:buNone/>
                </a:pPr>
                <a:r>
                  <a:rPr lang="el-GR" sz="800" dirty="0" smtClean="0"/>
                  <a:t> </a:t>
                </a:r>
                <a:endParaRPr lang="el-GR" sz="800" dirty="0"/>
              </a:p>
              <a:p>
                <a:pPr marL="0" indent="0">
                  <a:buNone/>
                </a:pPr>
                <a:r>
                  <a:rPr lang="el-GR" sz="2000" dirty="0" smtClean="0"/>
                  <a:t>Μειονεκτήματα:</a:t>
                </a:r>
              </a:p>
              <a:p>
                <a:pPr marL="0" indent="0">
                  <a:buNone/>
                </a:pPr>
                <a:r>
                  <a:rPr lang="el-GR" sz="2000" dirty="0" smtClean="0"/>
                  <a:t>ψήκτρες – διέγερση,   είδος ρεύματος </a:t>
                </a:r>
              </a:p>
              <a:p>
                <a:pPr marL="0" indent="0">
                  <a:buNone/>
                </a:pPr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016" y="1537618"/>
                <a:ext cx="4427984" cy="5203750"/>
              </a:xfrm>
              <a:blipFill rotWithShape="1">
                <a:blip r:embed="rId2"/>
                <a:stretch>
                  <a:fillRect l="-1515" t="-468" r="-1515" b="-2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2"/>
              <p:cNvSpPr txBox="1">
                <a:spLocks/>
              </p:cNvSpPr>
              <p:nvPr/>
            </p:nvSpPr>
            <p:spPr bwMode="auto">
              <a:xfrm>
                <a:off x="4572000" y="1537618"/>
                <a:ext cx="4680520" cy="5320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l-GR" sz="2000" kern="0" dirty="0" smtClean="0"/>
                  <a:t>ΕΝΑΛΛΑΣΣΟΜΕΝΟΥ ΡΕΥΜΑΤΟΣ</a:t>
                </a:r>
                <a:r>
                  <a:rPr lang="en-US" sz="2000" kern="0" dirty="0" smtClean="0"/>
                  <a:t> AC</a:t>
                </a:r>
                <a:endParaRPr lang="el-GR" sz="2000" kern="0" dirty="0" smtClean="0"/>
              </a:p>
              <a:p>
                <a:r>
                  <a:rPr lang="el-GR" sz="2000" kern="0" dirty="0" smtClean="0"/>
                  <a:t>Σύγχρονοι   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/>
                      </a:rPr>
                      <m:t>𝑛</m:t>
                    </m:r>
                    <m:r>
                      <a:rPr lang="en-US" sz="2400" b="0" i="1" kern="0" baseline="-25000" smtClean="0">
                        <a:latin typeface="Cambria Math"/>
                      </a:rPr>
                      <m:t>𝑠</m:t>
                    </m:r>
                    <m:r>
                      <a:rPr lang="en-US" sz="2400" b="0" i="1" kern="0" smtClean="0">
                        <a:latin typeface="Cambria Math"/>
                      </a:rPr>
                      <m:t>=60</m:t>
                    </m:r>
                    <m:f>
                      <m:fPr>
                        <m:ctrlPr>
                          <a:rPr lang="en-US" sz="2400" b="0" i="1" kern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kern="0" smtClean="0">
                            <a:latin typeface="Cambria Math"/>
                          </a:rPr>
                          <m:t>   </m:t>
                        </m:r>
                        <m:r>
                          <a:rPr lang="en-US" sz="2400" b="0" i="1" kern="0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kern="0" smtClean="0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en-US" sz="2400" b="0" i="1" kern="0" smtClean="0">
                            <a:latin typeface="Cambria Math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US" sz="2000" kern="0" dirty="0" smtClean="0"/>
                  <a:t> </a:t>
                </a:r>
                <a:endParaRPr lang="el-GR" sz="2000" kern="0" dirty="0" smtClean="0"/>
              </a:p>
              <a:p>
                <a:pPr marL="0" indent="0">
                  <a:buNone/>
                </a:pPr>
                <a:r>
                  <a:rPr lang="el-GR" sz="2000" kern="0" dirty="0" smtClean="0"/>
                  <a:t>Χρήσεις: ως σύγχρονοι πυκνωτές για βελτίωση του συντελεστή ισχύος.</a:t>
                </a:r>
                <a:endParaRPr lang="el-GR" sz="2000" kern="0" dirty="0"/>
              </a:p>
              <a:p>
                <a:r>
                  <a:rPr lang="el-GR" sz="2000" kern="0" dirty="0" smtClean="0"/>
                  <a:t>Ασύγχρονοι ή επαγωγικοί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kern="0" smtClean="0">
                        <a:latin typeface="Cambria Math"/>
                      </a:rPr>
                      <m:t>n</m:t>
                    </m:r>
                    <m:r>
                      <a:rPr lang="en-US" sz="2400" b="0" i="0" kern="0" smtClean="0">
                        <a:latin typeface="Cambria Math"/>
                      </a:rPr>
                      <m:t>&lt;</m:t>
                    </m:r>
                    <m:r>
                      <a:rPr lang="en-US" sz="2400" i="1" kern="0">
                        <a:latin typeface="Cambria Math"/>
                      </a:rPr>
                      <m:t>𝑛</m:t>
                    </m:r>
                    <m:r>
                      <a:rPr lang="en-US" sz="2400" i="1" kern="0" baseline="-25000">
                        <a:latin typeface="Cambria Math"/>
                      </a:rPr>
                      <m:t>𝑠</m:t>
                    </m:r>
                  </m:oMath>
                </a14:m>
                <a:endParaRPr lang="el-GR" sz="2400" kern="0" dirty="0" smtClean="0"/>
              </a:p>
              <a:p>
                <a:pPr marL="0" indent="0">
                  <a:buNone/>
                </a:pPr>
                <a:r>
                  <a:rPr lang="el-GR" sz="2000" kern="0" dirty="0" smtClean="0"/>
                  <a:t>Ολίσθηση :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kern="0" smtClean="0">
                        <a:latin typeface="Cambria Math"/>
                      </a:rPr>
                      <m:t>s</m:t>
                    </m:r>
                    <m:r>
                      <a:rPr lang="en-US" sz="2400" b="0" i="0" kern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kern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kern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kern="0">
                            <a:latin typeface="Cambria Math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sz="2400" kern="0" baseline="-25000">
                            <a:latin typeface="Cambria Math"/>
                          </a:rPr>
                          <m:t>s</m:t>
                        </m:r>
                        <m:r>
                          <a:rPr lang="en-US" sz="2400" b="0" i="0" kern="0" baseline="-25000" smtClean="0">
                            <a:latin typeface="Cambria Math"/>
                          </a:rPr>
                          <m:t> </m:t>
                        </m:r>
                        <m:r>
                          <a:rPr lang="en-US" sz="2400" kern="0">
                            <a:latin typeface="Cambria Math"/>
                          </a:rPr>
                          <m:t>−</m:t>
                        </m:r>
                        <m:r>
                          <a:rPr lang="en-US" sz="2400" b="0" i="0" kern="0" smtClean="0">
                            <a:latin typeface="Cambria Math"/>
                          </a:rPr>
                          <m:t> </m:t>
                        </m:r>
                        <m:r>
                          <a:rPr lang="en-US" sz="2400" i="1" kern="0">
                            <a:latin typeface="Cambria Math"/>
                          </a:rPr>
                          <m:t>𝑛</m:t>
                        </m:r>
                        <m:r>
                          <a:rPr lang="en-US" sz="2400" b="0" i="1" kern="0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kern="0">
                            <a:latin typeface="Cambria Math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sz="2400" kern="0" baseline="-25000">
                            <a:latin typeface="Cambria Math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000" kern="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kern="0" dirty="0"/>
                  <a:t> </a:t>
                </a:r>
                <a:r>
                  <a:rPr lang="en-US" sz="2000" kern="0" dirty="0" err="1" smtClean="0"/>
                  <a:t>i</a:t>
                </a:r>
                <a:r>
                  <a:rPr lang="en-US" sz="2000" kern="0" dirty="0" smtClean="0"/>
                  <a:t>)</a:t>
                </a:r>
                <a:r>
                  <a:rPr lang="en-US" sz="2400" kern="0" dirty="0" smtClean="0"/>
                  <a:t> </a:t>
                </a:r>
                <a:r>
                  <a:rPr lang="el-GR" sz="2000" kern="0" dirty="0" smtClean="0"/>
                  <a:t>Βραχυκυκλωμένου δρομέα</a:t>
                </a:r>
              </a:p>
              <a:p>
                <a:pPr marL="0" indent="0">
                  <a:buNone/>
                </a:pPr>
                <a:r>
                  <a:rPr lang="el-GR" sz="2000" kern="0" dirty="0"/>
                  <a:t> </a:t>
                </a:r>
                <a:r>
                  <a:rPr lang="en-US" sz="2000" kern="0" dirty="0" smtClean="0"/>
                  <a:t>ii) </a:t>
                </a:r>
                <a:r>
                  <a:rPr lang="el-GR" sz="2000" kern="0" dirty="0" smtClean="0"/>
                  <a:t>Δακτυλιοφόρου ή τυλιγμένου δρομέα</a:t>
                </a:r>
                <a:endParaRPr lang="en-US" sz="2000" kern="0" dirty="0" smtClean="0"/>
              </a:p>
              <a:p>
                <a:pPr marL="0" indent="0" algn="just">
                  <a:buNone/>
                </a:pPr>
                <a:endParaRPr lang="el-GR" sz="800" dirty="0" smtClean="0"/>
              </a:p>
              <a:p>
                <a:pPr marL="0" indent="0" algn="just">
                  <a:buNone/>
                </a:pPr>
                <a:r>
                  <a:rPr lang="el-GR" sz="2000" dirty="0" smtClean="0"/>
                  <a:t>Πλεονεκτήματα: χωρίς ψήκτρες,</a:t>
                </a:r>
                <a:endParaRPr lang="el-GR" sz="2000" dirty="0"/>
              </a:p>
              <a:p>
                <a:pPr marL="0" indent="0" algn="just">
                  <a:buNone/>
                </a:pPr>
                <a:r>
                  <a:rPr lang="el-GR" sz="2000" dirty="0" smtClean="0"/>
                  <a:t>απλή σταθερή κατασκευή.</a:t>
                </a:r>
              </a:p>
              <a:p>
                <a:pPr marL="0" indent="0" algn="just">
                  <a:buNone/>
                </a:pPr>
                <a:endParaRPr lang="el-GR" sz="800" dirty="0" smtClean="0"/>
              </a:p>
              <a:p>
                <a:pPr marL="0" indent="0" algn="just">
                  <a:buNone/>
                </a:pPr>
                <a:r>
                  <a:rPr lang="el-GR" sz="2000" dirty="0" smtClean="0"/>
                  <a:t>Μειονεκτήματα: ρύθμιση στροφών με ηλεκτρονικά ισχύος.</a:t>
                </a:r>
                <a:endParaRPr lang="el-GR" sz="2000" dirty="0"/>
              </a:p>
              <a:p>
                <a:pPr marL="0" indent="0">
                  <a:buNone/>
                </a:pPr>
                <a:r>
                  <a:rPr lang="en-US" sz="2000" kern="0" dirty="0" smtClean="0"/>
                  <a:t> </a:t>
                </a:r>
                <a:endParaRPr lang="el-GR" sz="2400" kern="0" dirty="0"/>
              </a:p>
            </p:txBody>
          </p:sp>
        </mc:Choice>
        <mc:Fallback xmlns="">
          <p:sp>
            <p:nvSpPr>
              <p:cNvPr id="5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537618"/>
                <a:ext cx="4680520" cy="5320382"/>
              </a:xfrm>
              <a:prstGeom prst="rect">
                <a:avLst/>
              </a:prstGeom>
              <a:blipFill rotWithShape="1">
                <a:blip r:embed="rId3"/>
                <a:stretch>
                  <a:fillRect l="-1302" t="-458" r="-1302" b="-3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31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ΣΤΟΙΧΕΙΑ ΕΠΙΛΟΓΗΣ ΚΙΝΗΤΗΡΩΝ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19263"/>
            <a:ext cx="8507288" cy="4411662"/>
          </a:xfrm>
        </p:spPr>
        <p:txBody>
          <a:bodyPr/>
          <a:lstStyle/>
          <a:p>
            <a:r>
              <a:rPr lang="el-GR" dirty="0" smtClean="0"/>
              <a:t>Επιλογή Ισχύος</a:t>
            </a:r>
          </a:p>
          <a:p>
            <a:r>
              <a:rPr lang="el-GR" dirty="0" smtClean="0"/>
              <a:t>Χαρακτηρισμός  λειτουργίας (αριθμός ζεύξεων)</a:t>
            </a:r>
          </a:p>
          <a:p>
            <a:r>
              <a:rPr lang="el-GR" dirty="0" err="1" smtClean="0"/>
              <a:t>Έδραση</a:t>
            </a:r>
            <a:r>
              <a:rPr lang="el-GR" dirty="0" smtClean="0"/>
              <a:t> και τρόπος τοποθέτησης του</a:t>
            </a:r>
          </a:p>
          <a:p>
            <a:r>
              <a:rPr lang="el-GR" dirty="0" smtClean="0"/>
              <a:t>Τρόπος ζεύξης με το φορτίο</a:t>
            </a:r>
          </a:p>
          <a:p>
            <a:r>
              <a:rPr lang="el-GR" dirty="0" smtClean="0"/>
              <a:t>Κατηγορίες ψύξης και μόνωσης τυλιγμάτων </a:t>
            </a:r>
          </a:p>
          <a:p>
            <a:r>
              <a:rPr lang="el-GR" dirty="0" smtClean="0"/>
              <a:t>Μέσα προστασίας και αυτοματισμών</a:t>
            </a:r>
          </a:p>
          <a:p>
            <a:r>
              <a:rPr lang="el-GR" dirty="0" smtClean="0"/>
              <a:t>Βαθμός απόδοσης</a:t>
            </a:r>
            <a:r>
              <a:rPr lang="en-US" dirty="0" smtClean="0"/>
              <a:t> </a:t>
            </a:r>
            <a:r>
              <a:rPr lang="el-GR" dirty="0" smtClean="0"/>
              <a:t>και συντελεστής ισχύος</a:t>
            </a:r>
          </a:p>
          <a:p>
            <a:r>
              <a:rPr lang="el-GR" dirty="0" smtClean="0"/>
              <a:t>Κόστος συντήρησης (περιοδικός έλεγχος)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1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ΜΕΙΟΝΕΚΤΗΜΑΤΑ ΑΣΦΑΛΕΙΩΝ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00808"/>
            <a:ext cx="8064896" cy="4968552"/>
          </a:xfrm>
        </p:spPr>
        <p:txBody>
          <a:bodyPr/>
          <a:lstStyle/>
          <a:p>
            <a:pPr algn="just"/>
            <a:r>
              <a:rPr lang="el-GR" sz="2400" dirty="0" smtClean="0"/>
              <a:t>Έχουν χονδρική διαβάθμιση (τυποποίηση)  και  γι αυτό η  ονομαστική  τους  τιμή  δεν ανταποκρίνεται σε εκείνη του κινητήρα.</a:t>
            </a:r>
          </a:p>
          <a:p>
            <a:pPr algn="just"/>
            <a:r>
              <a:rPr lang="el-GR" sz="2400" dirty="0" smtClean="0"/>
              <a:t>Τήκονται σε απότομες υπερφορτίσεις μικρής χρονικής διάρκειας οι οποίες όμως δεν δημιουργούν προβλήματα στον κινητήρα.</a:t>
            </a:r>
          </a:p>
          <a:p>
            <a:pPr algn="just"/>
            <a:r>
              <a:rPr lang="el-GR" sz="2400" dirty="0" smtClean="0"/>
              <a:t>Η τήξη μιας ασφάλειας στη γραμμή, σημαίνει μονοφασική  ή  διφασική  λειτουργία  του  κινητήρα.</a:t>
            </a:r>
          </a:p>
          <a:p>
            <a:pPr algn="just"/>
            <a:r>
              <a:rPr lang="el-GR" sz="2400" dirty="0" smtClean="0"/>
              <a:t>Σε περίπτωση αποκατάστασης της τάσης, μετά από απρόβλεπτη διακοπή της, επαναλειτουργούν οι κινητήρες με ενδεχόμενους κινδύνους λόγω της εκκίνησης αυτής (ασφάλεια,  λειτουργία  αλυσίδας κλπ.)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2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29" name="TextBox 28"/>
              <p:cNvSpPr txBox="1"/>
              <p:nvPr/>
            </p:nvSpPr>
            <p:spPr>
              <a:xfrm>
                <a:off x="5052228" y="5928836"/>
                <a:ext cx="4128284" cy="66851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𝐵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r>
                        <a:rPr lang="el-GR" sz="2000" b="0" i="1" smtClean="0">
                          <a:latin typeface="Cambria Math"/>
                        </a:rPr>
                        <m:t>𝜃</m:t>
                      </m:r>
                      <m:r>
                        <a:rPr lang="el-GR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𝑄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𝐺</m:t>
                      </m:r>
                      <m:r>
                        <a:rPr lang="el-GR" sz="2000" b="0" i="1" smtClean="0">
                          <a:latin typeface="Cambria Math"/>
                        </a:rPr>
                        <m:t>      </m:t>
                      </m:r>
                      <m:r>
                        <a:rPr lang="en-US" sz="2000" i="1">
                          <a:latin typeface="Cambria Math"/>
                        </a:rPr>
                        <m:t>𝐺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r>
                        <a:rPr lang="el-GR" sz="2000" b="0" i="1" smtClean="0">
                          <a:latin typeface="Cambria Math"/>
                        </a:rPr>
                        <m:t>𝜃</m:t>
                      </m:r>
                      <m:r>
                        <a:rPr lang="el-GR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l-GR" sz="20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l-GR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𝑄𝑚</m:t>
                      </m:r>
                    </m:oMath>
                  </m:oMathPara>
                </a14:m>
                <a:endParaRPr lang="el-GR" sz="2000" dirty="0" smtClean="0">
                  <a:latin typeface="Cambria Math"/>
                </a:endParaRPr>
              </a:p>
            </p:txBody>
          </p:sp>
        </mc:Choice>
        <mc:Fallback xmlns="">
          <p:sp useBgFill="1"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228" y="5928836"/>
                <a:ext cx="4128284" cy="6685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5" name="TextBox 4"/>
              <p:cNvSpPr txBox="1"/>
              <p:nvPr/>
            </p:nvSpPr>
            <p:spPr>
              <a:xfrm>
                <a:off x="6139336" y="1418623"/>
                <a:ext cx="1529008" cy="786241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 useBgFill="1"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336" y="1418623"/>
                <a:ext cx="1529008" cy="7862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Επιλογή Ισχύος    </a:t>
            </a:r>
            <a:r>
              <a:rPr lang="en-US" dirty="0" smtClean="0"/>
              <a:t>P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475855"/>
            <a:ext cx="8748464" cy="5382145"/>
          </a:xfrm>
        </p:spPr>
        <p:txBody>
          <a:bodyPr/>
          <a:lstStyle/>
          <a:p>
            <a:r>
              <a:rPr lang="el-GR" sz="2400" dirty="0" smtClean="0"/>
              <a:t>Ανυψωτικά μηχανήματα:</a:t>
            </a:r>
          </a:p>
          <a:p>
            <a:endParaRPr lang="en-US" sz="1600" dirty="0" smtClean="0"/>
          </a:p>
          <a:p>
            <a:endParaRPr lang="el-GR" sz="1050" dirty="0" smtClean="0"/>
          </a:p>
          <a:p>
            <a:r>
              <a:rPr lang="el-GR" sz="2400" dirty="0" smtClean="0"/>
              <a:t>Άντληση υγρού:</a:t>
            </a:r>
          </a:p>
          <a:p>
            <a:endParaRPr lang="en-US" sz="2400" dirty="0" smtClean="0"/>
          </a:p>
          <a:p>
            <a:endParaRPr lang="el-GR" sz="1600" dirty="0" smtClean="0"/>
          </a:p>
          <a:p>
            <a:r>
              <a:rPr lang="el-GR" sz="2400" dirty="0" smtClean="0"/>
              <a:t>Ανεμιστήρες – συμπιεστές: </a:t>
            </a:r>
          </a:p>
          <a:p>
            <a:endParaRPr lang="el-GR" sz="1600" dirty="0" smtClean="0"/>
          </a:p>
          <a:p>
            <a:endParaRPr lang="en-US" sz="1000" dirty="0" smtClean="0"/>
          </a:p>
          <a:p>
            <a:r>
              <a:rPr lang="el-GR" sz="2400" dirty="0" smtClean="0"/>
              <a:t>Περιστροφική  κίνηση:</a:t>
            </a:r>
          </a:p>
          <a:p>
            <a:endParaRPr lang="en-US" sz="2000" dirty="0" smtClean="0"/>
          </a:p>
          <a:p>
            <a:endParaRPr lang="el-GR" sz="800" dirty="0" smtClean="0"/>
          </a:p>
          <a:p>
            <a:r>
              <a:rPr lang="el-GR" sz="2400" dirty="0" smtClean="0"/>
              <a:t>Ανελκυστήρες: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1560" y="1772816"/>
                <a:ext cx="2935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l-GR" sz="2000" dirty="0" smtClean="0">
                    <a:latin typeface="Cambria Math"/>
                  </a:rPr>
                  <a:t>: Δύναμη σε </a:t>
                </a:r>
                <a:r>
                  <a:rPr lang="en-US" sz="2000" dirty="0" err="1" smtClean="0">
                    <a:latin typeface="Cambria Math"/>
                  </a:rPr>
                  <a:t>Nt</a:t>
                </a:r>
                <a:r>
                  <a:rPr lang="el-GR" sz="2000" dirty="0" smtClean="0">
                    <a:latin typeface="Cambria Math"/>
                  </a:rPr>
                  <a:t>=9,81</a:t>
                </a:r>
                <a:r>
                  <a:rPr lang="en-US" sz="2000" dirty="0" err="1" smtClean="0">
                    <a:latin typeface="Cambria Math"/>
                  </a:rPr>
                  <a:t>Kp</a:t>
                </a:r>
                <a:endParaRPr lang="el-GR" sz="20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72816"/>
                <a:ext cx="2935488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692" r="-1037" b="-27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03752" y="2347353"/>
                <a:ext cx="1836400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l-GR" sz="2400" b="0" i="1" smtClean="0">
                              <a:latin typeface="Cambria Math"/>
                            </a:rPr>
                            <m:t>𝛾</m:t>
                          </m:r>
                          <m:r>
                            <a:rPr lang="el-GR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752" y="2347353"/>
                <a:ext cx="1836400" cy="7936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22557" y="3284984"/>
                <a:ext cx="1641731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p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557" y="3284984"/>
                <a:ext cx="1641731" cy="7862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99992" y="4509120"/>
                <a:ext cx="1694053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l-GR" sz="2400" b="0" i="1" smtClean="0">
                              <a:latin typeface="Cambria Math"/>
                            </a:rPr>
                            <m:t>𝜈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/>
                            </a:rPr>
                            <m:t> 716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509120"/>
                <a:ext cx="1694053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91880" y="5445224"/>
                <a:ext cx="1694053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Β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/>
                            </a:rPr>
                            <m:t> 102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445224"/>
                <a:ext cx="1694053" cy="7838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/>
              <p:cNvSpPr/>
              <p:nvPr/>
            </p:nvSpPr>
            <p:spPr>
              <a:xfrm>
                <a:off x="3798168" y="1763524"/>
                <a:ext cx="2286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: </a:t>
                </a:r>
                <a:r>
                  <a:rPr lang="el-GR" dirty="0"/>
                  <a:t>Ταχύτητα </a:t>
                </a:r>
                <a:r>
                  <a:rPr lang="en-US" dirty="0"/>
                  <a:t>  (m/s</a:t>
                </a:r>
                <a:r>
                  <a:rPr lang="en-US" dirty="0" smtClean="0"/>
                  <a:t>)</a:t>
                </a:r>
                <a:endParaRPr lang="el-GR" dirty="0"/>
              </a:p>
            </p:txBody>
          </p:sp>
        </mc:Choice>
        <mc:Fallback xmlns="">
          <p:sp>
            <p:nvSpPr>
              <p:cNvPr id="12" name="Ορθογώνιο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168" y="1763524"/>
                <a:ext cx="228600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7421" y="2123564"/>
                <a:ext cx="2410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l-GR" dirty="0"/>
                  <a:t>: Βαθμός απόδοσης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21" y="2123564"/>
                <a:ext cx="2410403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519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106098" y="2123564"/>
            <a:ext cx="225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Γρανάζια: 0,95÷0,99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5333924" y="2132856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Ατέρμονες: 0,50÷0,90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5313" y="2708920"/>
                <a:ext cx="498680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l-GR" sz="2000" dirty="0" smtClean="0">
                    <a:latin typeface="Cambria Math"/>
                  </a:rPr>
                  <a:t>: Ειδικό Βάρος υγρού Ν/</a:t>
                </a:r>
                <a:r>
                  <a:rPr lang="en-US" sz="2000" dirty="0" smtClean="0">
                    <a:latin typeface="Cambria Math"/>
                  </a:rPr>
                  <a:t>m</a:t>
                </a:r>
                <a:r>
                  <a:rPr lang="en-US" sz="2000" baseline="30000" dirty="0" smtClean="0">
                    <a:latin typeface="Cambria Math"/>
                  </a:rPr>
                  <a:t>3</a:t>
                </a:r>
                <a:endParaRPr lang="el-GR" sz="2000" baseline="30000" dirty="0" smtClean="0">
                  <a:latin typeface="Cambria Math"/>
                </a:endParaRPr>
              </a:p>
              <a:p>
                <a:r>
                  <a:rPr lang="el-GR" sz="2000" dirty="0" smtClean="0">
                    <a:latin typeface="Cambria Math"/>
                  </a:rPr>
                  <a:t>     νερό 9810</a:t>
                </a:r>
                <a:r>
                  <a:rPr lang="el-GR" sz="2000" dirty="0">
                    <a:latin typeface="Cambria Math"/>
                  </a:rPr>
                  <a:t> Ν/</a:t>
                </a:r>
                <a:r>
                  <a:rPr lang="en-US" sz="2000" dirty="0" smtClean="0">
                    <a:latin typeface="Cambria Math"/>
                  </a:rPr>
                  <a:t>m</a:t>
                </a:r>
                <a:r>
                  <a:rPr lang="en-US" sz="2000" baseline="30000" dirty="0" smtClean="0">
                    <a:latin typeface="Cambria Math"/>
                  </a:rPr>
                  <a:t>3</a:t>
                </a:r>
                <a:r>
                  <a:rPr lang="el-GR" sz="2000" dirty="0">
                    <a:latin typeface="Cambria Math"/>
                  </a:rPr>
                  <a:t> </a:t>
                </a:r>
                <a:r>
                  <a:rPr lang="el-GR" sz="2000" dirty="0" smtClean="0">
                    <a:latin typeface="Cambria Math"/>
                  </a:rPr>
                  <a:t>     πετρέλαιο  8000Ν/</a:t>
                </a:r>
                <a:r>
                  <a:rPr lang="en-US" sz="2000" dirty="0">
                    <a:latin typeface="Cambria Math"/>
                  </a:rPr>
                  <a:t>m</a:t>
                </a:r>
                <a:r>
                  <a:rPr lang="en-US" sz="2000" baseline="30000" dirty="0">
                    <a:latin typeface="Cambria Math"/>
                  </a:rPr>
                  <a:t>3</a:t>
                </a:r>
                <a:endParaRPr lang="el-GR" sz="20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13" y="2708920"/>
                <a:ext cx="4986807" cy="707886"/>
              </a:xfrm>
              <a:prstGeom prst="rect">
                <a:avLst/>
              </a:prstGeom>
              <a:blipFill rotWithShape="1">
                <a:blip r:embed="rId11"/>
                <a:stretch>
                  <a:fillRect t="-4310" r="-122" b="-146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Ορθογώνιο 16"/>
              <p:cNvSpPr/>
              <p:nvPr/>
            </p:nvSpPr>
            <p:spPr>
              <a:xfrm>
                <a:off x="6030416" y="2699628"/>
                <a:ext cx="2286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Παροχή </a:t>
                </a:r>
                <a:r>
                  <a:rPr lang="en-US" dirty="0" smtClean="0"/>
                  <a:t>  </a:t>
                </a:r>
                <a:r>
                  <a:rPr lang="en-US" dirty="0"/>
                  <a:t>(</a:t>
                </a:r>
                <a:r>
                  <a:rPr lang="en-US" dirty="0" smtClean="0"/>
                  <a:t>m</a:t>
                </a:r>
                <a:r>
                  <a:rPr lang="el-GR" baseline="30000" dirty="0" smtClean="0"/>
                  <a:t>3</a:t>
                </a:r>
                <a:r>
                  <a:rPr lang="en-US" dirty="0" smtClean="0"/>
                  <a:t>/s)</a:t>
                </a:r>
                <a:endParaRPr lang="el-GR" dirty="0"/>
              </a:p>
            </p:txBody>
          </p:sp>
        </mc:Choice>
        <mc:Fallback xmlns=""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416" y="2699628"/>
                <a:ext cx="2286000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267" t="-8333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1560" y="3284984"/>
                <a:ext cx="3498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l-GR" dirty="0"/>
                  <a:t>: Βαθμός </a:t>
                </a:r>
                <a:r>
                  <a:rPr lang="el-GR" dirty="0" smtClean="0"/>
                  <a:t>απόδοσης 0,50÷0,70</a:t>
                </a:r>
                <a:endParaRPr lang="el-GR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284984"/>
                <a:ext cx="3498843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1045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Ορθογώνιο 18"/>
              <p:cNvSpPr/>
              <p:nvPr/>
            </p:nvSpPr>
            <p:spPr>
              <a:xfrm>
                <a:off x="6030416" y="2996952"/>
                <a:ext cx="2286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:  </a:t>
                </a:r>
                <a:r>
                  <a:rPr lang="el-GR" dirty="0" smtClean="0"/>
                  <a:t>Ύψος  </a:t>
                </a:r>
                <a:r>
                  <a:rPr lang="en-US" dirty="0" smtClean="0"/>
                  <a:t>  </a:t>
                </a:r>
                <a:r>
                  <a:rPr lang="en-US" dirty="0"/>
                  <a:t>(</a:t>
                </a:r>
                <a:r>
                  <a:rPr lang="en-US" dirty="0" smtClean="0"/>
                  <a:t>m)</a:t>
                </a:r>
                <a:endParaRPr lang="el-GR" dirty="0"/>
              </a:p>
            </p:txBody>
          </p:sp>
        </mc:Choice>
        <mc:Fallback xmlns="">
          <p:sp>
            <p:nvSpPr>
              <p:cNvPr id="19" name="Ορθογώνιο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416" y="2996952"/>
                <a:ext cx="2286000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Ορθογώνιο 19"/>
              <p:cNvSpPr/>
              <p:nvPr/>
            </p:nvSpPr>
            <p:spPr>
              <a:xfrm>
                <a:off x="611560" y="3933056"/>
                <a:ext cx="2286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Παροχή </a:t>
                </a:r>
                <a:r>
                  <a:rPr lang="en-US" dirty="0" smtClean="0"/>
                  <a:t>  </a:t>
                </a:r>
                <a:r>
                  <a:rPr lang="en-US" dirty="0"/>
                  <a:t>(</a:t>
                </a:r>
                <a:r>
                  <a:rPr lang="en-US" dirty="0" smtClean="0"/>
                  <a:t>m</a:t>
                </a:r>
                <a:r>
                  <a:rPr lang="el-GR" baseline="30000" dirty="0" smtClean="0"/>
                  <a:t>3</a:t>
                </a:r>
                <a:r>
                  <a:rPr lang="en-US" dirty="0" smtClean="0"/>
                  <a:t>/s)</a:t>
                </a:r>
                <a:endParaRPr lang="el-GR" dirty="0"/>
              </a:p>
            </p:txBody>
          </p:sp>
        </mc:Choice>
        <mc:Fallback xmlns="">
          <p:sp>
            <p:nvSpPr>
              <p:cNvPr id="20" name="Ορθογώνιο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933056"/>
                <a:ext cx="2286000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267" t="-8197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Ορθογώνιο 20"/>
              <p:cNvSpPr/>
              <p:nvPr/>
            </p:nvSpPr>
            <p:spPr>
              <a:xfrm>
                <a:off x="2987824" y="3933056"/>
                <a:ext cx="54726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Διαφορά πίεσης  </a:t>
                </a:r>
                <a:r>
                  <a:rPr lang="en-US" dirty="0" smtClean="0"/>
                  <a:t>(</a:t>
                </a:r>
                <a:r>
                  <a:rPr lang="el-GR" dirty="0" smtClean="0"/>
                  <a:t>Ν/</a:t>
                </a:r>
                <a:r>
                  <a:rPr lang="en-US" dirty="0" smtClean="0"/>
                  <a:t>m</a:t>
                </a:r>
                <a:r>
                  <a:rPr lang="el-GR" baseline="30000" dirty="0" smtClean="0"/>
                  <a:t>2</a:t>
                </a:r>
                <a:r>
                  <a:rPr lang="en-US" dirty="0" smtClean="0"/>
                  <a:t>)</a:t>
                </a:r>
                <a:r>
                  <a:rPr lang="el-GR" dirty="0" smtClean="0"/>
                  <a:t>  1</a:t>
                </a:r>
                <a:r>
                  <a:rPr lang="en-US" dirty="0" smtClean="0"/>
                  <a:t>mm </a:t>
                </a:r>
                <a:r>
                  <a:rPr lang="el-GR" dirty="0" smtClean="0"/>
                  <a:t>ΣΥ = 9,81 </a:t>
                </a:r>
                <a:r>
                  <a:rPr lang="el-GR" dirty="0"/>
                  <a:t>Ν/</a:t>
                </a:r>
                <a:r>
                  <a:rPr lang="en-US" dirty="0"/>
                  <a:t>m</a:t>
                </a:r>
                <a:r>
                  <a:rPr lang="el-GR" baseline="30000" dirty="0"/>
                  <a:t>2</a:t>
                </a:r>
                <a:endParaRPr lang="el-GR" dirty="0"/>
              </a:p>
            </p:txBody>
          </p:sp>
        </mc:Choice>
        <mc:Fallback xmlns="">
          <p:sp>
            <p:nvSpPr>
              <p:cNvPr id="21" name="Ορθογώνιο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933056"/>
                <a:ext cx="5472608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7421" y="4221088"/>
                <a:ext cx="2410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l-GR" dirty="0"/>
                  <a:t>: Βαθμός απόδοσης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21" y="4221088"/>
                <a:ext cx="2410403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1519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987824" y="4221088"/>
            <a:ext cx="2225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Πτερωτή: 0,60÷0,70</a:t>
            </a:r>
            <a:endParaRPr lang="el-GR" dirty="0"/>
          </a:p>
        </p:txBody>
      </p:sp>
      <p:sp>
        <p:nvSpPr>
          <p:cNvPr id="24" name="TextBox 23"/>
          <p:cNvSpPr txBox="1"/>
          <p:nvPr/>
        </p:nvSpPr>
        <p:spPr>
          <a:xfrm>
            <a:off x="5159731" y="4221088"/>
            <a:ext cx="402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Εμβολοφόρος συμπιεστής: 0,70÷0,80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Ορθογώνιο 24"/>
              <p:cNvSpPr/>
              <p:nvPr/>
            </p:nvSpPr>
            <p:spPr>
              <a:xfrm>
                <a:off x="683568" y="4869160"/>
                <a:ext cx="3114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Τ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Ροπή στρέψης </a:t>
                </a:r>
                <a:r>
                  <a:rPr lang="en-US" dirty="0" smtClean="0"/>
                  <a:t>  (</a:t>
                </a:r>
                <a:r>
                  <a:rPr lang="el-GR" dirty="0" smtClean="0"/>
                  <a:t>Κ</a:t>
                </a:r>
                <a:r>
                  <a:rPr lang="en-US" dirty="0" smtClean="0"/>
                  <a:t>pm)</a:t>
                </a:r>
                <a:endParaRPr lang="el-GR" dirty="0"/>
              </a:p>
            </p:txBody>
          </p:sp>
        </mc:Choice>
        <mc:Fallback xmlns="">
          <p:sp>
            <p:nvSpPr>
              <p:cNvPr id="25" name="Ορθογώνιο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869160"/>
                <a:ext cx="3114600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10705" y="5219908"/>
                <a:ext cx="38257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l-GR" dirty="0"/>
                  <a:t>: Βαθμός </a:t>
                </a:r>
                <a:r>
                  <a:rPr lang="el-GR" dirty="0" smtClean="0"/>
                  <a:t>απόδοσης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συστήματος</a:t>
                </a:r>
                <a:endParaRPr lang="el-GR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705" y="5219908"/>
                <a:ext cx="3825791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Ορθογώνιο 26"/>
              <p:cNvSpPr/>
              <p:nvPr/>
            </p:nvSpPr>
            <p:spPr>
              <a:xfrm>
                <a:off x="683568" y="5157192"/>
                <a:ext cx="45294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ν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Αριθμός περιστροφών ανά λεπτό </a:t>
                </a:r>
                <a:r>
                  <a:rPr lang="en-US" dirty="0" smtClean="0"/>
                  <a:t> (rpm)</a:t>
                </a:r>
                <a:endParaRPr lang="el-GR" dirty="0"/>
              </a:p>
            </p:txBody>
          </p:sp>
        </mc:Choice>
        <mc:Fallback xmlns="">
          <p:sp>
            <p:nvSpPr>
              <p:cNvPr id="27" name="Ορθογώνιο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157192"/>
                <a:ext cx="4529481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3568" y="5805264"/>
                <a:ext cx="2935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l-GR" sz="2000" dirty="0" smtClean="0">
                    <a:latin typeface="Cambria Math"/>
                  </a:rPr>
                  <a:t>: Δρώσα Δύναμη σε </a:t>
                </a:r>
                <a:r>
                  <a:rPr lang="en-US" sz="2000" dirty="0" smtClean="0">
                    <a:latin typeface="Cambria Math"/>
                  </a:rPr>
                  <a:t>Kg</a:t>
                </a:r>
                <a:endParaRPr lang="el-GR" sz="20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05264"/>
                <a:ext cx="2935488" cy="400110"/>
              </a:xfrm>
              <a:prstGeom prst="rect">
                <a:avLst/>
              </a:prstGeom>
              <a:blipFill rotWithShape="1">
                <a:blip r:embed="rId21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4201" y="6093296"/>
                <a:ext cx="38257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l-GR" dirty="0"/>
                  <a:t>: Βαθμός </a:t>
                </a:r>
                <a:r>
                  <a:rPr lang="el-GR" dirty="0" smtClean="0"/>
                  <a:t>απόδοσης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συστήματος</a:t>
                </a:r>
                <a:endParaRPr lang="el-GR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01" y="6093296"/>
                <a:ext cx="3825791" cy="369332"/>
              </a:xfrm>
              <a:prstGeom prst="rect">
                <a:avLst/>
              </a:prstGeom>
              <a:blipFill rotWithShape="1">
                <a:blip r:embed="rId22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21437" y="6381328"/>
                <a:ext cx="7090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𝑃</m:t>
                    </m:r>
                    <m:r>
                      <a:rPr lang="el-GR" i="1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Βάρος  θαλάμου,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/>
                      </a:rPr>
                      <m:t>  </m:t>
                    </m:r>
                    <m:r>
                      <a:rPr lang="el-GR" b="0" i="1" smtClean="0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𝑄</m:t>
                    </m:r>
                  </m:oMath>
                </a14:m>
                <a:r>
                  <a:rPr lang="el-GR" dirty="0" smtClean="0"/>
                  <a:t>: Ωφέλιμο  φορτίο,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/>
                      </a:rPr>
                      <m:t>     </m:t>
                    </m:r>
                    <m:r>
                      <a:rPr lang="en-US" b="0" i="0" smtClean="0">
                        <a:latin typeface="Cambria Math"/>
                      </a:rPr>
                      <m:t>  </m:t>
                    </m:r>
                    <m:r>
                      <a:rPr lang="el-GR" b="0" i="0" smtClean="0">
                        <a:latin typeface="Cambria Math"/>
                      </a:rPr>
                      <m:t> 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l-GR" dirty="0" smtClean="0"/>
                  <a:t>: Βάρος  </a:t>
                </a:r>
                <a:r>
                  <a:rPr lang="el-GR" dirty="0" err="1" smtClean="0"/>
                  <a:t>αντιβάρου</a:t>
                </a:r>
                <a:endParaRPr lang="el-GR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37" y="6381328"/>
                <a:ext cx="7090923" cy="369332"/>
              </a:xfrm>
              <a:prstGeom prst="rect">
                <a:avLst/>
              </a:prstGeom>
              <a:blipFill rotWithShape="1">
                <a:blip r:embed="rId2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Ορθογώνιο 31"/>
              <p:cNvSpPr/>
              <p:nvPr/>
            </p:nvSpPr>
            <p:spPr>
              <a:xfrm>
                <a:off x="5652120" y="5795972"/>
                <a:ext cx="2286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: </a:t>
                </a:r>
                <a:r>
                  <a:rPr lang="el-GR" dirty="0"/>
                  <a:t>Ταχύτητα </a:t>
                </a:r>
                <a:r>
                  <a:rPr lang="en-US" dirty="0"/>
                  <a:t>  (m/s</a:t>
                </a:r>
                <a:r>
                  <a:rPr lang="en-US" dirty="0" smtClean="0"/>
                  <a:t>)</a:t>
                </a:r>
                <a:endParaRPr lang="el-GR" dirty="0"/>
              </a:p>
            </p:txBody>
          </p:sp>
        </mc:Choice>
        <mc:Fallback xmlns="">
          <p:sp>
            <p:nvSpPr>
              <p:cNvPr id="32" name="Ορθογώνιο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795972"/>
                <a:ext cx="2286000" cy="369332"/>
              </a:xfrm>
              <a:prstGeom prst="rect">
                <a:avLst/>
              </a:prstGeom>
              <a:blipFill rotWithShape="1">
                <a:blip r:embed="rId2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94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" grpId="0" animBg="1"/>
      <p:bldP spid="3" grpId="0" build="p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98537"/>
            <a:ext cx="3024337" cy="188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Θέση περιεχομένου 2"/>
          <p:cNvSpPr txBox="1">
            <a:spLocks/>
          </p:cNvSpPr>
          <p:nvPr/>
        </p:nvSpPr>
        <p:spPr bwMode="auto">
          <a:xfrm>
            <a:off x="6228184" y="4365104"/>
            <a:ext cx="295232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l-GR" sz="2000" kern="0" dirty="0" smtClean="0"/>
              <a:t>Διακοπτόμενη </a:t>
            </a:r>
            <a:r>
              <a:rPr lang="en-US" sz="2000" kern="0" dirty="0" smtClean="0"/>
              <a:t>S</a:t>
            </a:r>
            <a:r>
              <a:rPr lang="el-GR" sz="2000" kern="0" dirty="0" smtClean="0"/>
              <a:t>5</a:t>
            </a:r>
          </a:p>
          <a:p>
            <a:pPr marL="0" indent="0" algn="just">
              <a:buNone/>
            </a:pPr>
            <a:r>
              <a:rPr lang="el-GR" sz="1600" kern="0" dirty="0" smtClean="0"/>
              <a:t>Με εκκίνηση &amp; ηλεκτρική πέδη</a:t>
            </a:r>
            <a:endParaRPr lang="el-GR" sz="1600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0573"/>
            <a:ext cx="2232248" cy="12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Χαρακτηρισμός Λειτουργίας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471735"/>
            <a:ext cx="2520280" cy="445097"/>
          </a:xfrm>
        </p:spPr>
        <p:txBody>
          <a:bodyPr numCol="1"/>
          <a:lstStyle/>
          <a:p>
            <a:pPr algn="just"/>
            <a:r>
              <a:rPr lang="el-GR" sz="2000" dirty="0" smtClean="0"/>
              <a:t>Συνεχής </a:t>
            </a:r>
            <a:r>
              <a:rPr lang="en-US" sz="2000" dirty="0" smtClean="0"/>
              <a:t>S1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40288"/>
            <a:ext cx="2088232" cy="134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7192"/>
            <a:ext cx="2520280" cy="156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13176"/>
            <a:ext cx="259228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Θέση περιεχομένου 2"/>
          <p:cNvSpPr txBox="1">
            <a:spLocks/>
          </p:cNvSpPr>
          <p:nvPr/>
        </p:nvSpPr>
        <p:spPr bwMode="auto">
          <a:xfrm>
            <a:off x="107504" y="2943399"/>
            <a:ext cx="2448272" cy="55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l-GR" sz="2000" kern="0" dirty="0" smtClean="0"/>
              <a:t>Βραχεία  </a:t>
            </a:r>
            <a:r>
              <a:rPr lang="en-US" sz="2000" kern="0" dirty="0" smtClean="0"/>
              <a:t>S2</a:t>
            </a:r>
            <a:endParaRPr lang="el-GR" sz="2000" kern="0" dirty="0"/>
          </a:p>
        </p:txBody>
      </p:sp>
      <p:sp>
        <p:nvSpPr>
          <p:cNvPr id="13" name="Θέση περιεχομένου 2"/>
          <p:cNvSpPr txBox="1">
            <a:spLocks/>
          </p:cNvSpPr>
          <p:nvPr/>
        </p:nvSpPr>
        <p:spPr bwMode="auto">
          <a:xfrm>
            <a:off x="35496" y="4437112"/>
            <a:ext cx="294879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l-GR" sz="2000" kern="0" dirty="0" smtClean="0"/>
              <a:t>Διακοπτόμενη </a:t>
            </a:r>
            <a:r>
              <a:rPr lang="en-US" sz="2000" kern="0" dirty="0" smtClean="0"/>
              <a:t>S</a:t>
            </a:r>
            <a:r>
              <a:rPr lang="el-GR" sz="2000" kern="0" dirty="0" smtClean="0"/>
              <a:t>3</a:t>
            </a:r>
          </a:p>
          <a:p>
            <a:pPr marL="0" indent="0" algn="just">
              <a:buNone/>
            </a:pPr>
            <a:r>
              <a:rPr lang="el-GR" sz="1600" kern="0" dirty="0" smtClean="0"/>
              <a:t>Χωρίς επίδραση της εκκίνησης</a:t>
            </a:r>
            <a:endParaRPr lang="el-GR" sz="1600" kern="0" dirty="0"/>
          </a:p>
        </p:txBody>
      </p:sp>
      <p:sp>
        <p:nvSpPr>
          <p:cNvPr id="14" name="Θέση περιεχομένου 2"/>
          <p:cNvSpPr txBox="1">
            <a:spLocks/>
          </p:cNvSpPr>
          <p:nvPr/>
        </p:nvSpPr>
        <p:spPr bwMode="auto">
          <a:xfrm>
            <a:off x="3059832" y="4437112"/>
            <a:ext cx="3024336" cy="91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l-GR" sz="2000" kern="0" dirty="0" smtClean="0"/>
              <a:t>Διακοπτόμενη </a:t>
            </a:r>
            <a:r>
              <a:rPr lang="en-US" sz="2000" kern="0" dirty="0" smtClean="0"/>
              <a:t>S</a:t>
            </a:r>
            <a:r>
              <a:rPr lang="el-GR" sz="2000" kern="0" dirty="0" smtClean="0"/>
              <a:t>4</a:t>
            </a:r>
          </a:p>
          <a:p>
            <a:pPr marL="0" indent="0" algn="just">
              <a:buNone/>
            </a:pPr>
            <a:r>
              <a:rPr lang="el-GR" sz="1600" kern="0" dirty="0" smtClean="0"/>
              <a:t>Με επίδραση της εκκίνησης</a:t>
            </a:r>
            <a:endParaRPr lang="el-GR" sz="1600" kern="0" dirty="0"/>
          </a:p>
        </p:txBody>
      </p:sp>
      <p:sp>
        <p:nvSpPr>
          <p:cNvPr id="17" name="Θέση περιεχομένου 2"/>
          <p:cNvSpPr txBox="1">
            <a:spLocks/>
          </p:cNvSpPr>
          <p:nvPr/>
        </p:nvSpPr>
        <p:spPr bwMode="auto">
          <a:xfrm>
            <a:off x="2339752" y="1575247"/>
            <a:ext cx="2592288" cy="91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l-GR" sz="2000" kern="0" dirty="0" smtClean="0"/>
              <a:t>Περιοδική </a:t>
            </a:r>
            <a:r>
              <a:rPr lang="en-US" sz="2000" kern="0" dirty="0" smtClean="0"/>
              <a:t>S</a:t>
            </a:r>
            <a:r>
              <a:rPr lang="el-GR" sz="2000" kern="0" dirty="0" smtClean="0"/>
              <a:t>6</a:t>
            </a:r>
          </a:p>
          <a:p>
            <a:pPr marL="0" indent="0" algn="just">
              <a:buNone/>
            </a:pPr>
            <a:r>
              <a:rPr lang="el-GR" sz="1600" kern="0" dirty="0" smtClean="0"/>
              <a:t>Με διακοπτόμενο φορτίο</a:t>
            </a:r>
            <a:endParaRPr lang="el-GR" sz="1600" kern="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01692"/>
            <a:ext cx="2232248" cy="204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Θέση περιεχομένου 2"/>
          <p:cNvSpPr txBox="1">
            <a:spLocks/>
          </p:cNvSpPr>
          <p:nvPr/>
        </p:nvSpPr>
        <p:spPr bwMode="auto">
          <a:xfrm>
            <a:off x="4716016" y="1575247"/>
            <a:ext cx="2160240" cy="91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l-GR" sz="2000" kern="0" dirty="0" smtClean="0"/>
              <a:t>Περιοδική </a:t>
            </a:r>
            <a:r>
              <a:rPr lang="en-US" sz="2000" kern="0" dirty="0" smtClean="0"/>
              <a:t>S</a:t>
            </a:r>
            <a:r>
              <a:rPr lang="el-GR" sz="2000" kern="0" dirty="0" smtClean="0"/>
              <a:t>7</a:t>
            </a:r>
          </a:p>
          <a:p>
            <a:pPr marL="0" indent="0" algn="just">
              <a:buNone/>
            </a:pPr>
            <a:r>
              <a:rPr lang="el-GR" sz="1600" kern="0" dirty="0" smtClean="0"/>
              <a:t>Με εκκίνηση και πέδη</a:t>
            </a:r>
            <a:endParaRPr lang="el-GR" sz="1600" kern="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2232248" cy="205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Θέση περιεχομένου 2"/>
          <p:cNvSpPr txBox="1">
            <a:spLocks/>
          </p:cNvSpPr>
          <p:nvPr/>
        </p:nvSpPr>
        <p:spPr bwMode="auto">
          <a:xfrm>
            <a:off x="6804248" y="1575247"/>
            <a:ext cx="2376264" cy="7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l-GR" sz="2000" kern="0" dirty="0" smtClean="0"/>
              <a:t>Περιοδική </a:t>
            </a:r>
            <a:r>
              <a:rPr lang="en-US" sz="2000" kern="0" dirty="0" smtClean="0"/>
              <a:t>S</a:t>
            </a:r>
            <a:r>
              <a:rPr lang="el-GR" sz="2000" kern="0" dirty="0" smtClean="0"/>
              <a:t>8</a:t>
            </a:r>
          </a:p>
          <a:p>
            <a:pPr marL="0" indent="0" algn="just">
              <a:buNone/>
            </a:pPr>
            <a:r>
              <a:rPr lang="el-GR" sz="1600" kern="0" dirty="0" smtClean="0"/>
              <a:t>Με μεταβολή στροφών</a:t>
            </a:r>
            <a:endParaRPr lang="el-GR" sz="1600" kern="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04864"/>
            <a:ext cx="2232248" cy="212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44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build="p"/>
      <p:bldP spid="12" grpId="0"/>
      <p:bldP spid="13" grpId="0"/>
      <p:bldP spid="14" grpId="0"/>
      <p:bldP spid="17" grpId="0"/>
      <p:bldP spid="19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4624"/>
            <a:ext cx="4320480" cy="720080"/>
          </a:xfrm>
        </p:spPr>
        <p:txBody>
          <a:bodyPr/>
          <a:lstStyle/>
          <a:p>
            <a:r>
              <a:rPr lang="el-GR" dirty="0" smtClean="0"/>
              <a:t>Κατηγορίες Ψύξης </a:t>
            </a:r>
            <a:r>
              <a:rPr lang="en-US" dirty="0" smtClean="0">
                <a:latin typeface="Baskerville Old Face" panose="02020602080505020303" pitchFamily="18" charset="0"/>
              </a:rPr>
              <a:t>I</a:t>
            </a:r>
            <a:r>
              <a:rPr lang="en-US" dirty="0" smtClean="0"/>
              <a:t>C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36282"/>
            <a:ext cx="5184576" cy="233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2467893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12976"/>
            <a:ext cx="291308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624"/>
            <a:ext cx="3923928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3140968"/>
            <a:ext cx="854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IC411</a:t>
            </a:r>
            <a:endParaRPr lang="el-GR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3172906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IC416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53310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Κατηγορίες Μόνωσης Τυλιγμάτων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sz="2400" dirty="0" smtClean="0"/>
              <a:t>Κάθε υπέρβαση της θερμοκρασίας κατά 10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</a:t>
            </a:r>
            <a:r>
              <a:rPr lang="en-US" sz="2400" dirty="0" smtClean="0"/>
              <a:t>C </a:t>
            </a:r>
            <a:r>
              <a:rPr lang="el-GR" sz="2400" dirty="0" smtClean="0"/>
              <a:t>μπορεί να επιφέρει μείωση της ζωής του εξοπλισμού κατά 50% .</a:t>
            </a:r>
          </a:p>
          <a:p>
            <a:pPr marL="0" indent="0" algn="just">
              <a:buNone/>
            </a:pPr>
            <a:r>
              <a:rPr lang="el-GR" sz="2400" dirty="0" smtClean="0"/>
              <a:t>Κατηγόρια Β: &lt;100</a:t>
            </a:r>
            <a:r>
              <a:rPr lang="en-US" sz="2400" dirty="0" smtClean="0"/>
              <a:t>kW</a:t>
            </a:r>
          </a:p>
          <a:p>
            <a:pPr marL="0" indent="0" algn="just">
              <a:buNone/>
            </a:pPr>
            <a:r>
              <a:rPr lang="el-GR" sz="2400" dirty="0" smtClean="0"/>
              <a:t>Κατηγορία </a:t>
            </a:r>
            <a:r>
              <a:rPr lang="en-US" sz="2400" dirty="0" smtClean="0"/>
              <a:t>F: &gt;100kW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1479"/>
            <a:ext cx="3600400" cy="314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412484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83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75" y="1700808"/>
            <a:ext cx="369422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Τίτλος 1"/>
              <p:cNvSpPr>
                <a:spLocks noGrp="1"/>
              </p:cNvSpPr>
              <p:nvPr>
                <p:ph type="title"/>
              </p:nvPr>
            </p:nvSpPr>
            <p:spPr>
              <a:xfrm>
                <a:off x="412576" y="45368"/>
                <a:ext cx="7543800" cy="863352"/>
              </a:xfrm>
            </p:spPr>
            <p:txBody>
              <a:bodyPr/>
              <a:lstStyle/>
              <a:p>
                <a:r>
                  <a:rPr lang="el-GR" dirty="0" smtClean="0"/>
                  <a:t>Ροπή φορτίου   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b="0">
                        <a:latin typeface="Cambria Math"/>
                      </a:rPr>
                      <m:t>τ</m:t>
                    </m:r>
                    <m:r>
                      <a:rPr lang="el-GR" b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ω</m:t>
                        </m:r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2" name="Τίτλο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2576" y="45368"/>
                <a:ext cx="7543800" cy="863352"/>
              </a:xfrm>
              <a:blipFill rotWithShape="1">
                <a:blip r:embed="rId3"/>
                <a:stretch>
                  <a:fillRect l="-2102" b="-98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84784"/>
                <a:ext cx="5328592" cy="518457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Ι</m:t>
                    </m:r>
                    <m:r>
                      <a:rPr lang="el-GR" b="0" i="0" smtClean="0">
                        <a:latin typeface="Cambria Math"/>
                      </a:rPr>
                      <m:t>) 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τ</m:t>
                    </m:r>
                    <m:r>
                      <a:rPr lang="el-GR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σταθερό</m:t>
                    </m:r>
                    <m:groupChr>
                      <m:groupChrPr>
                        <m:chr m:val="⇒"/>
                        <m:pos m:val="top"/>
                        <m:ctrlPr>
                          <a:rPr lang="el-GR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l-GR" b="0" i="1" smtClean="0">
                            <a:latin typeface="Cambria Math"/>
                          </a:rPr>
                          <m:t> </m:t>
                        </m:r>
                      </m:e>
                    </m:groupCh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</m:t>
                    </m:r>
                    <m:r>
                      <a:rPr lang="en-US" b="0" i="0" smtClean="0">
                        <a:latin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l-GR" b="0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el-GR" sz="1800" dirty="0" smtClean="0"/>
                  <a:t>Ανυψωτικά μηχανήματα, μεταφορικές ταινίες, ορισμένοι τύποι ανεμιστήρων, εργαλειομηχανές με σταθερή κοπτική μορφή.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</a:rPr>
                      <m:t>Ι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Ι</m:t>
                    </m:r>
                    <m:r>
                      <a:rPr lang="el-GR">
                        <a:latin typeface="Cambria Math"/>
                      </a:rPr>
                      <m:t>) 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τ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              </m:t>
                    </m:r>
                    <m:groupChr>
                      <m:groupChrPr>
                        <m:chr m:val="⇒"/>
                        <m:pos m:val="top"/>
                        <m:ctrlPr>
                          <a:rPr lang="el-GR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l-GR" b="0" i="1" smtClean="0">
                            <a:latin typeface="Cambria Math"/>
                          </a:rPr>
                          <m:t> </m:t>
                        </m:r>
                      </m:e>
                    </m:groupCh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P</m:t>
                    </m:r>
                    <m:r>
                      <a:rPr lang="en-US">
                        <a:latin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el-GR">
                        <a:latin typeface="Cambria Math"/>
                      </a:rPr>
                      <m:t>ω</m:t>
                    </m:r>
                    <m:r>
                      <a:rPr lang="el-GR" b="0" i="0" baseline="30000" smtClean="0">
                        <a:latin typeface="Cambria Math"/>
                      </a:rPr>
                      <m:t>2</m:t>
                    </m:r>
                  </m:oMath>
                </a14:m>
                <a:endParaRPr lang="el-GR" baseline="30000" dirty="0"/>
              </a:p>
              <a:p>
                <a:pPr marL="0" indent="0" algn="just">
                  <a:buNone/>
                </a:pPr>
                <a:r>
                  <a:rPr lang="el-GR" sz="1800" dirty="0" err="1" smtClean="0"/>
                  <a:t>Έλαστρα</a:t>
                </a:r>
                <a:r>
                  <a:rPr lang="el-GR" sz="1800" dirty="0" smtClean="0"/>
                  <a:t>,  έμβολα  και  ορισμένοι τύποι αντλιών.</a:t>
                </a:r>
                <a:endParaRPr lang="el-GR" sz="180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</a:rPr>
                      <m:t>Ι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Ι</m:t>
                    </m:r>
                    <m:r>
                      <m:rPr>
                        <m:sty m:val="p"/>
                      </m:rPr>
                      <a:rPr lang="el-GR">
                        <a:latin typeface="Cambria Math"/>
                      </a:rPr>
                      <m:t>Ι</m:t>
                    </m:r>
                    <m:r>
                      <a:rPr lang="el-GR">
                        <a:latin typeface="Cambria Math"/>
                      </a:rPr>
                      <m:t>)  </m:t>
                    </m:r>
                    <m:r>
                      <m:rPr>
                        <m:sty m:val="p"/>
                      </m:rPr>
                      <a:rPr lang="el-GR">
                        <a:latin typeface="Cambria Math"/>
                      </a:rPr>
                      <m:t>τ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~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l-GR" b="0" i="1" baseline="3000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  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   </m:t>
                    </m:r>
                    <m:groupChr>
                      <m:groupChrPr>
                        <m:chr m:val="⇒"/>
                        <m:pos m:val="top"/>
                        <m:ctrlPr>
                          <a:rPr lang="el-GR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l-GR" b="0" i="1" smtClean="0">
                            <a:latin typeface="Cambria Math"/>
                          </a:rPr>
                          <m:t> </m:t>
                        </m:r>
                      </m:e>
                    </m:groupCh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P</m:t>
                    </m:r>
                    <m:r>
                      <a:rPr lang="en-US">
                        <a:latin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el-GR">
                        <a:latin typeface="Cambria Math"/>
                      </a:rPr>
                      <m:t>ω</m:t>
                    </m:r>
                    <m:r>
                      <a:rPr lang="el-GR" b="0" i="0" baseline="30000" smtClean="0">
                        <a:latin typeface="Cambria Math"/>
                      </a:rPr>
                      <m:t>3</m:t>
                    </m:r>
                  </m:oMath>
                </a14:m>
                <a:endParaRPr lang="el-GR" baseline="30000" dirty="0"/>
              </a:p>
              <a:p>
                <a:pPr marL="0" indent="0" algn="just">
                  <a:buNone/>
                </a:pPr>
                <a:r>
                  <a:rPr lang="el-GR" sz="1800" dirty="0" smtClean="0"/>
                  <a:t>Παλινδρομικές μηχανές, φυγοκεντρικές αντλίες, ορισμένοι τύποι ανεμιστήρων.</a:t>
                </a:r>
                <a:endParaRPr lang="el-GR" sz="1800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</a:rPr>
                      <m:t>Ι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</m:t>
                    </m:r>
                    <m:r>
                      <a:rPr lang="el-GR">
                        <a:latin typeface="Cambria Math"/>
                      </a:rPr>
                      <m:t>)  </m:t>
                    </m:r>
                    <m:r>
                      <m:rPr>
                        <m:sty m:val="p"/>
                      </m:rPr>
                      <a:rPr lang="el-GR">
                        <a:latin typeface="Cambria Math"/>
                      </a:rPr>
                      <m:t>τ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~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baseline="30000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     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 </m:t>
                    </m:r>
                    <m:groupChr>
                      <m:groupChrPr>
                        <m:chr m:val="⇒"/>
                        <m:pos m:val="top"/>
                        <m:ctrlPr>
                          <a:rPr lang="el-GR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l-GR" b="0" i="1" smtClean="0">
                            <a:latin typeface="Cambria Math"/>
                          </a:rPr>
                          <m:t> </m:t>
                        </m:r>
                      </m:e>
                    </m:groupCh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P</m:t>
                    </m:r>
                    <m:r>
                      <a:rPr lang="en-US">
                        <a:latin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el-GR">
                        <a:latin typeface="Cambria Math"/>
                      </a:rPr>
                      <m:t>ω</m:t>
                    </m:r>
                    <m:r>
                      <a:rPr lang="en-US" b="0" i="0" baseline="30000" smtClean="0">
                        <a:latin typeface="Cambria Math"/>
                      </a:rPr>
                      <m:t>4</m:t>
                    </m:r>
                  </m:oMath>
                </a14:m>
                <a:endParaRPr lang="el-GR" baseline="30000" dirty="0" smtClean="0"/>
              </a:p>
              <a:p>
                <a:pPr marL="0" indent="0" algn="just">
                  <a:buNone/>
                </a:pPr>
                <a:r>
                  <a:rPr lang="el-GR" sz="1800" dirty="0" smtClean="0"/>
                  <a:t>Εργαλειομηχανές, τόρνοι, φρέζες, </a:t>
                </a:r>
                <a:r>
                  <a:rPr lang="el-GR" sz="1800" dirty="0" err="1" smtClean="0"/>
                  <a:t>περιελικτικές</a:t>
                </a:r>
                <a:r>
                  <a:rPr lang="el-GR" sz="1800" dirty="0" smtClean="0"/>
                  <a:t> μηχανές, μηχανές κατεργασίας ξύλου, </a:t>
                </a:r>
                <a:r>
                  <a:rPr lang="el-GR" sz="1800" dirty="0" err="1" smtClean="0"/>
                  <a:t>σπαστήρες</a:t>
                </a:r>
                <a:r>
                  <a:rPr lang="el-GR" sz="1800" dirty="0" smtClean="0"/>
                  <a:t>.</a:t>
                </a:r>
                <a:endParaRPr lang="el-GR" sz="1800" baseline="300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84784"/>
                <a:ext cx="5328592" cy="5184576"/>
              </a:xfrm>
              <a:blipFill rotWithShape="1">
                <a:blip r:embed="rId4"/>
                <a:stretch>
                  <a:fillRect l="-915" r="-1030" b="-18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68144" y="4869160"/>
                <a:ext cx="2540375" cy="562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/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/>
                      </a:rPr>
                      <m:t>τ</m:t>
                    </m:r>
                    <m:r>
                      <m:rPr>
                        <m:sty m:val="p"/>
                      </m:rPr>
                      <a:rPr lang="el-GR" sz="2400" b="0" i="0" baseline="-25000" smtClean="0">
                        <a:latin typeface="Cambria Math"/>
                      </a:rPr>
                      <m:t>φ</m:t>
                    </m:r>
                    <m:r>
                      <a:rPr lang="el-GR" sz="2400" b="0" i="0" smtClean="0">
                        <a:latin typeface="Cambria Math"/>
                      </a:rPr>
                      <m:t>&gt;</m:t>
                    </m:r>
                    <m:r>
                      <m:rPr>
                        <m:sty m:val="p"/>
                      </m:rPr>
                      <a:rPr lang="el-GR" sz="2400" b="0" i="0" smtClean="0">
                        <a:latin typeface="Cambria Math"/>
                      </a:rPr>
                      <m:t>τκιν</m:t>
                    </m:r>
                    <m:r>
                      <a:rPr lang="el-GR" sz="2400" b="0" i="1" baseline="-25000" smtClean="0">
                        <a:latin typeface="Cambria Math"/>
                      </a:rPr>
                      <m:t>   </m:t>
                    </m:r>
                    <m:groupChr>
                      <m:groupChrPr>
                        <m:chr m:val="⇒"/>
                        <m:pos m:val="top"/>
                        <m:ctrlPr>
                          <a:rPr lang="el-GR" sz="2400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l-GR" sz="2400" i="1">
                            <a:latin typeface="Cambria Math"/>
                          </a:rPr>
                          <m:t> </m:t>
                        </m:r>
                      </m:e>
                    </m:groupCh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l-GR" sz="2400" b="0" i="1" smtClean="0">
                        <a:latin typeface="Cambria Math"/>
                      </a:rPr>
                      <m:t> </m:t>
                    </m:r>
                    <m:r>
                      <a:rPr lang="el-GR" sz="2400" b="0" i="1" smtClean="0">
                        <a:latin typeface="Cambria Math"/>
                      </a:rPr>
                      <m:t>𝜔</m:t>
                    </m:r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869160"/>
                <a:ext cx="2540375" cy="562270"/>
              </a:xfrm>
              <a:prstGeom prst="rect">
                <a:avLst/>
              </a:prstGeom>
              <a:blipFill rotWithShape="1">
                <a:blip r:embed="rId5"/>
                <a:stretch>
                  <a:fillRect l="-3846" t="-33696" r="-17308" b="-5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8144" y="5387010"/>
                <a:ext cx="2495491" cy="562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/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/>
                      </a:rPr>
                      <m:t>τ</m:t>
                    </m:r>
                    <m:r>
                      <m:rPr>
                        <m:sty m:val="p"/>
                      </m:rPr>
                      <a:rPr lang="el-GR" sz="2400" b="0" i="0" baseline="-25000" smtClean="0">
                        <a:latin typeface="Cambria Math"/>
                      </a:rPr>
                      <m:t>φ</m:t>
                    </m:r>
                    <m:r>
                      <a:rPr lang="el-GR" sz="2400" b="0" i="0" smtClean="0"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l-GR" sz="2400" b="0" i="0" smtClean="0">
                        <a:latin typeface="Cambria Math"/>
                      </a:rPr>
                      <m:t>τκιν</m:t>
                    </m:r>
                    <m:r>
                      <a:rPr lang="el-GR" sz="2400" b="0" i="1" baseline="-25000" smtClean="0">
                        <a:latin typeface="Cambria Math"/>
                      </a:rPr>
                      <m:t>   </m:t>
                    </m:r>
                    <m:groupChr>
                      <m:groupChrPr>
                        <m:chr m:val="⇒"/>
                        <m:pos m:val="top"/>
                        <m:ctrlPr>
                          <a:rPr lang="el-GR" sz="2400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l-GR" sz="2400" i="1">
                            <a:latin typeface="Cambria Math"/>
                          </a:rPr>
                          <m:t> </m:t>
                        </m:r>
                      </m:e>
                    </m:groupCh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l-GR" sz="2400" b="0" i="1" smtClean="0">
                        <a:latin typeface="Cambria Math"/>
                      </a:rPr>
                      <m:t> </m:t>
                    </m:r>
                    <m:r>
                      <a:rPr lang="el-GR" sz="2400" b="0" i="1" smtClean="0">
                        <a:latin typeface="Cambria Math"/>
                      </a:rPr>
                      <m:t>𝜔</m:t>
                    </m:r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387010"/>
                <a:ext cx="2495491" cy="562270"/>
              </a:xfrm>
              <a:prstGeom prst="rect">
                <a:avLst/>
              </a:prstGeom>
              <a:blipFill rotWithShape="1">
                <a:blip r:embed="rId6"/>
                <a:stretch>
                  <a:fillRect l="-3912" t="-33696" r="-19315" b="-5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68144" y="5891066"/>
                <a:ext cx="3240360" cy="562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/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/>
                      </a:rPr>
                      <m:t>τ</m:t>
                    </m:r>
                    <m:r>
                      <m:rPr>
                        <m:sty m:val="p"/>
                      </m:rPr>
                      <a:rPr lang="el-GR" sz="2400" b="0" i="0" baseline="-25000" smtClean="0">
                        <a:latin typeface="Cambria Math"/>
                      </a:rPr>
                      <m:t>φ</m:t>
                    </m:r>
                    <m:r>
                      <a:rPr lang="el-GR" sz="24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400" b="0" i="0" smtClean="0">
                        <a:latin typeface="Cambria Math"/>
                      </a:rPr>
                      <m:t>τκιν</m:t>
                    </m:r>
                    <m:r>
                      <a:rPr lang="el-GR" sz="2400" b="0" i="1" baseline="-25000" smtClean="0">
                        <a:latin typeface="Cambria Math"/>
                      </a:rPr>
                      <m:t>    </m:t>
                    </m:r>
                    <m:groupChr>
                      <m:groupChrPr>
                        <m:chr m:val="⇒"/>
                        <m:pos m:val="top"/>
                        <m:ctrlPr>
                          <a:rPr lang="el-GR" sz="2400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l-GR" sz="2400" i="1">
                            <a:latin typeface="Cambria Math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l-GR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el-GR" sz="2400" dirty="0" smtClean="0"/>
                  <a:t>=στ.</a:t>
                </a:r>
                <a:endParaRPr lang="el-G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891066"/>
                <a:ext cx="3240360" cy="562270"/>
              </a:xfrm>
              <a:prstGeom prst="rect">
                <a:avLst/>
              </a:prstGeom>
              <a:blipFill rotWithShape="1">
                <a:blip r:embed="rId7"/>
                <a:stretch>
                  <a:fillRect l="-3013" t="-33333" b="-483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Βέλος προς τα επάνω 5"/>
          <p:cNvSpPr/>
          <p:nvPr/>
        </p:nvSpPr>
        <p:spPr>
          <a:xfrm>
            <a:off x="8460432" y="5503438"/>
            <a:ext cx="124592" cy="301826"/>
          </a:xfrm>
          <a:prstGeom prst="upArrow">
            <a:avLst/>
          </a:prstGeom>
          <a:solidFill>
            <a:schemeClr val="tx1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 προς τα κάτω 8"/>
          <p:cNvSpPr/>
          <p:nvPr/>
        </p:nvSpPr>
        <p:spPr>
          <a:xfrm>
            <a:off x="8468428" y="4941168"/>
            <a:ext cx="136020" cy="301826"/>
          </a:xfrm>
          <a:prstGeom prst="downArrow">
            <a:avLst/>
          </a:prstGeom>
          <a:solidFill>
            <a:schemeClr val="tx1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Τίτλος 1"/>
              <p:cNvSpPr txBox="1">
                <a:spLocks/>
              </p:cNvSpPr>
              <p:nvPr/>
            </p:nvSpPr>
            <p:spPr bwMode="auto">
              <a:xfrm>
                <a:off x="412576" y="188640"/>
                <a:ext cx="7543800" cy="1295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>
                <a:lvl1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kern="0" smtClean="0">
                          <a:latin typeface="Cambria Math"/>
                        </a:rPr>
                        <m:t>τ</m:t>
                      </m:r>
                      <m:r>
                        <a:rPr lang="el-GR" b="0" kern="0" smtClean="0"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l-GR" b="0" kern="0">
                          <a:latin typeface="Cambria Math"/>
                        </a:rPr>
                        <m:t>ω</m:t>
                      </m:r>
                      <m:r>
                        <m:rPr>
                          <m:sty m:val="p"/>
                        </m:rPr>
                        <a:rPr lang="en-US" b="0" kern="0" baseline="30000">
                          <a:latin typeface="Cambria Math"/>
                        </a:rPr>
                        <m:t>n</m:t>
                      </m:r>
                      <m:r>
                        <a:rPr lang="el-GR" b="0" kern="0" baseline="30000" smtClean="0">
                          <a:latin typeface="Cambria Math"/>
                        </a:rPr>
                        <m:t>                 </m:t>
                      </m:r>
                      <m:r>
                        <m:rPr>
                          <m:sty m:val="p"/>
                        </m:rPr>
                        <a:rPr lang="el-GR" b="0" kern="0">
                          <a:latin typeface="Cambria Math"/>
                        </a:rPr>
                        <m:t>τ</m:t>
                      </m:r>
                      <m:r>
                        <a:rPr lang="el-GR" b="0" ker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kern="0" smtClean="0">
                          <a:latin typeface="Cambria Math"/>
                        </a:rPr>
                        <m:t>αω</m:t>
                      </m:r>
                      <m:r>
                        <m:rPr>
                          <m:sty m:val="p"/>
                        </m:rPr>
                        <a:rPr lang="en-US" b="0" kern="0" baseline="30000" smtClean="0">
                          <a:latin typeface="Cambria Math"/>
                        </a:rPr>
                        <m:t>n</m:t>
                      </m:r>
                      <m:r>
                        <a:rPr lang="el-GR" b="0" i="1" kern="0" smtClean="0">
                          <a:latin typeface="Cambria Math"/>
                        </a:rPr>
                        <m:t>+</m:t>
                      </m:r>
                      <m:r>
                        <a:rPr lang="el-GR" b="0" i="1" kern="0" smtClean="0">
                          <a:latin typeface="Cambria Math"/>
                        </a:rPr>
                        <m:t>𝛽𝜔</m:t>
                      </m:r>
                      <m:r>
                        <a:rPr lang="en-US" b="0" i="1" kern="0" baseline="30000" smtClean="0">
                          <a:latin typeface="Cambria Math"/>
                        </a:rPr>
                        <m:t>𝑛</m:t>
                      </m:r>
                      <m:r>
                        <a:rPr lang="en-US" b="0" i="1" kern="0" baseline="30000" smtClean="0">
                          <a:latin typeface="Cambria Math"/>
                        </a:rPr>
                        <m:t>_1+…+</m:t>
                      </m:r>
                      <m:r>
                        <a:rPr lang="el-GR" b="0" i="1" kern="0" smtClean="0">
                          <a:latin typeface="Cambria Math"/>
                        </a:rPr>
                        <m:t>𝛾𝜔</m:t>
                      </m:r>
                      <m:r>
                        <a:rPr lang="el-GR" b="0" i="1" kern="0" smtClean="0">
                          <a:latin typeface="Cambria Math"/>
                        </a:rPr>
                        <m:t>+</m:t>
                      </m:r>
                      <m:r>
                        <a:rPr lang="el-GR" b="0" i="1" kern="0" smtClean="0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l-GR" kern="0" dirty="0"/>
              </a:p>
            </p:txBody>
          </p:sp>
        </mc:Choice>
        <mc:Fallback xmlns="">
          <p:sp>
            <p:nvSpPr>
              <p:cNvPr id="12" name="Τίτλο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576" y="188640"/>
                <a:ext cx="7543800" cy="12954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52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  <p:bldP spid="8" grpId="0"/>
      <p:bldP spid="6" grpId="0" animBg="1"/>
      <p:bldP spid="9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543800" cy="1295400"/>
          </a:xfrm>
        </p:spPr>
        <p:txBody>
          <a:bodyPr/>
          <a:lstStyle/>
          <a:p>
            <a:r>
              <a:rPr lang="el-GR" dirty="0" smtClean="0"/>
              <a:t>Εκκίνηση κινητήρων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84784"/>
            <a:ext cx="7704856" cy="5184576"/>
          </a:xfrm>
        </p:spPr>
        <p:txBody>
          <a:bodyPr/>
          <a:lstStyle/>
          <a:p>
            <a:r>
              <a:rPr lang="el-GR" sz="2400" dirty="0" smtClean="0"/>
              <a:t>Απ ευθείας με πλήρη τάση</a:t>
            </a:r>
          </a:p>
          <a:p>
            <a:r>
              <a:rPr lang="el-GR" sz="2400" dirty="0" smtClean="0"/>
              <a:t>Με </a:t>
            </a:r>
            <a:r>
              <a:rPr lang="el-GR" sz="2400" dirty="0" err="1" smtClean="0"/>
              <a:t>αυτομετασχηματιστές</a:t>
            </a:r>
            <a:endParaRPr lang="el-GR" sz="2400" dirty="0" smtClean="0"/>
          </a:p>
          <a:p>
            <a:r>
              <a:rPr lang="el-GR" sz="2400" dirty="0" smtClean="0"/>
              <a:t>Με διακόπτη αστέρα – τριγώνου (Υ – Δ)</a:t>
            </a:r>
          </a:p>
          <a:p>
            <a:r>
              <a:rPr lang="el-GR" sz="2400" dirty="0" smtClean="0"/>
              <a:t>Με πολλαπλά τυλίγματα μερικής τάσης</a:t>
            </a:r>
          </a:p>
          <a:p>
            <a:r>
              <a:rPr lang="el-GR" sz="2400" dirty="0" smtClean="0"/>
              <a:t>Με πυκνωτές εκκίνησης ή μόνιμης κατάστασης</a:t>
            </a:r>
          </a:p>
          <a:p>
            <a:r>
              <a:rPr lang="el-GR" sz="2400" dirty="0" smtClean="0"/>
              <a:t>Με εξωτερικές αντιστάσεις στο </a:t>
            </a:r>
            <a:r>
              <a:rPr lang="el-GR" sz="2400" dirty="0" err="1" smtClean="0"/>
              <a:t>στάτη</a:t>
            </a:r>
            <a:r>
              <a:rPr lang="el-GR" sz="2400" dirty="0" smtClean="0"/>
              <a:t> ή στον δρομέα</a:t>
            </a:r>
          </a:p>
          <a:p>
            <a:r>
              <a:rPr lang="el-GR" sz="2400" dirty="0" smtClean="0"/>
              <a:t>Με ηλεκτρονικούς ομαλούς </a:t>
            </a:r>
            <a:r>
              <a:rPr lang="el-GR" sz="2400" dirty="0" err="1" smtClean="0"/>
              <a:t>εκκινητές</a:t>
            </a:r>
            <a:r>
              <a:rPr lang="el-GR" sz="2400" dirty="0" smtClean="0"/>
              <a:t>   (</a:t>
            </a:r>
            <a:r>
              <a:rPr lang="en-US" sz="2400" dirty="0" smtClean="0"/>
              <a:t>VVVF)</a:t>
            </a: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  <a:p>
            <a:pPr marL="0" indent="0" algn="just">
              <a:buNone/>
            </a:pPr>
            <a:r>
              <a:rPr lang="el-GR" sz="2000" b="1" dirty="0" smtClean="0"/>
              <a:t>Ανοικτή μετάβαση</a:t>
            </a:r>
            <a:r>
              <a:rPr lang="el-GR" sz="2000" b="1" dirty="0"/>
              <a:t>:</a:t>
            </a:r>
            <a:r>
              <a:rPr lang="el-GR" sz="2000" dirty="0"/>
              <a:t> </a:t>
            </a:r>
            <a:r>
              <a:rPr lang="el-GR" sz="2000" dirty="0" smtClean="0"/>
              <a:t>Ο κινητήρας είναι ουσιαστικά αποσυνδεδεμένος  </a:t>
            </a:r>
            <a:r>
              <a:rPr lang="el-GR" sz="2000" dirty="0"/>
              <a:t>από  την </a:t>
            </a:r>
            <a:r>
              <a:rPr lang="el-GR" sz="2000" dirty="0" smtClean="0"/>
              <a:t>γραμμή για μικρή </a:t>
            </a:r>
            <a:r>
              <a:rPr lang="el-GR" sz="2000" dirty="0"/>
              <a:t>χρονική </a:t>
            </a:r>
            <a:r>
              <a:rPr lang="el-GR" sz="2000" dirty="0" smtClean="0"/>
              <a:t>περίοδο όταν πραγματοποιείται </a:t>
            </a:r>
            <a:r>
              <a:rPr lang="el-GR" sz="2000" dirty="0"/>
              <a:t>η  </a:t>
            </a:r>
            <a:r>
              <a:rPr lang="el-GR" sz="2000" dirty="0" smtClean="0"/>
              <a:t>μετάβαση.</a:t>
            </a:r>
          </a:p>
          <a:p>
            <a:pPr marL="0" indent="0" algn="just">
              <a:buNone/>
            </a:pPr>
            <a:r>
              <a:rPr lang="el-GR" sz="2000" b="1" dirty="0" smtClean="0"/>
              <a:t>Κλειστή μετάβαση</a:t>
            </a:r>
            <a:r>
              <a:rPr lang="el-GR" sz="2000" b="1" dirty="0"/>
              <a:t>:</a:t>
            </a:r>
            <a:r>
              <a:rPr lang="el-GR" sz="2000" dirty="0"/>
              <a:t>  </a:t>
            </a:r>
            <a:r>
              <a:rPr lang="el-GR" sz="2000" dirty="0" smtClean="0"/>
              <a:t>Ο  </a:t>
            </a:r>
            <a:r>
              <a:rPr lang="el-GR" sz="2000" dirty="0"/>
              <a:t>κινητήρας </a:t>
            </a:r>
            <a:r>
              <a:rPr lang="el-GR" sz="2000" dirty="0" smtClean="0"/>
              <a:t>παραμένει  </a:t>
            </a:r>
            <a:r>
              <a:rPr lang="el-GR" sz="2000" dirty="0"/>
              <a:t>συνδεδεμένος  στη  γραμμή  κατά  την  διάρκεια  της  μετάβασης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1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Ρύθμιση  στροφών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56792"/>
            <a:ext cx="8064896" cy="4896544"/>
          </a:xfrm>
        </p:spPr>
        <p:txBody>
          <a:bodyPr/>
          <a:lstStyle/>
          <a:p>
            <a:r>
              <a:rPr lang="el-GR" dirty="0" smtClean="0"/>
              <a:t>Στους  κινητήρες  Συνεχούς  Ρεύματος  </a:t>
            </a:r>
            <a:r>
              <a:rPr lang="en-US" dirty="0" smtClean="0"/>
              <a:t>DC</a:t>
            </a:r>
            <a:endParaRPr lang="el-GR" dirty="0" smtClean="0"/>
          </a:p>
          <a:p>
            <a:pPr marL="0" indent="0">
              <a:buNone/>
            </a:pPr>
            <a:r>
              <a:rPr lang="el-GR" sz="2400" dirty="0" smtClean="0"/>
              <a:t>α) Με μεταβολή της τάσης τροφοδοσίας </a:t>
            </a:r>
            <a:r>
              <a:rPr lang="en-US" sz="2400" dirty="0" smtClean="0"/>
              <a:t>(</a:t>
            </a:r>
            <a:r>
              <a:rPr lang="el-GR" sz="2400" dirty="0" smtClean="0"/>
              <a:t> </a:t>
            </a:r>
            <a:r>
              <a:rPr lang="en-US" sz="2400" dirty="0" smtClean="0"/>
              <a:t>V</a:t>
            </a:r>
            <a:r>
              <a:rPr lang="el-GR" sz="2400" dirty="0" smtClean="0"/>
              <a:t> </a:t>
            </a:r>
            <a:r>
              <a:rPr lang="en-US" sz="2400" dirty="0" smtClean="0"/>
              <a:t>)</a:t>
            </a: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β</a:t>
            </a:r>
            <a:r>
              <a:rPr lang="en-US" sz="2400" dirty="0" smtClean="0"/>
              <a:t>)</a:t>
            </a:r>
            <a:r>
              <a:rPr lang="el-GR" sz="2400" dirty="0" smtClean="0"/>
              <a:t> Με έλεγχο του ρεύματος διέγερσης ( Φ ) </a:t>
            </a:r>
          </a:p>
          <a:p>
            <a:pPr marL="0" indent="0">
              <a:buNone/>
            </a:pPr>
            <a:r>
              <a:rPr lang="el-GR" sz="2400" dirty="0" smtClean="0"/>
              <a:t>γ) Με σύνδεση αντίστασης σε σειρά </a:t>
            </a:r>
            <a:r>
              <a:rPr lang="en-US" sz="2400" dirty="0" smtClean="0"/>
              <a:t> (</a:t>
            </a:r>
            <a:r>
              <a:rPr lang="el-GR" sz="2400" dirty="0" smtClean="0"/>
              <a:t> </a:t>
            </a:r>
            <a:r>
              <a:rPr lang="en-US" sz="2400" dirty="0" smtClean="0"/>
              <a:t>R</a:t>
            </a:r>
            <a:r>
              <a:rPr lang="el-GR" sz="2400" dirty="0" smtClean="0"/>
              <a:t> 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l-GR" dirty="0" smtClean="0"/>
              <a:t>Στους  Επαγωγικούς  κινητήρες  </a:t>
            </a:r>
            <a:r>
              <a:rPr lang="en-US" dirty="0" smtClean="0"/>
              <a:t>AC</a:t>
            </a:r>
            <a:r>
              <a:rPr lang="el-GR" dirty="0" smtClean="0"/>
              <a:t>   </a:t>
            </a:r>
            <a:endParaRPr lang="en-US" dirty="0" smtClean="0"/>
          </a:p>
          <a:p>
            <a:pPr marL="0" indent="0">
              <a:buNone/>
            </a:pPr>
            <a:r>
              <a:rPr lang="el-GR" sz="2400" dirty="0"/>
              <a:t>α) </a:t>
            </a:r>
            <a:r>
              <a:rPr lang="el-GR" sz="2400" dirty="0" smtClean="0"/>
              <a:t>Με διπλά τυλίγματα και αλλαγή πόλων  ( </a:t>
            </a:r>
            <a:r>
              <a:rPr lang="en-US" sz="2400" dirty="0" smtClean="0"/>
              <a:t>P</a:t>
            </a:r>
            <a:r>
              <a:rPr lang="el-GR" sz="2400" dirty="0" smtClean="0"/>
              <a:t> 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β) Με μεταβολή </a:t>
            </a:r>
            <a:r>
              <a:rPr lang="el-GR" sz="2400" dirty="0"/>
              <a:t>της τάσης τροφοδοσίας </a:t>
            </a:r>
            <a:r>
              <a:rPr lang="en-US" sz="2400" dirty="0" smtClean="0"/>
              <a:t>(</a:t>
            </a:r>
            <a:r>
              <a:rPr lang="el-GR" sz="2400" dirty="0" smtClean="0"/>
              <a:t> </a:t>
            </a:r>
            <a:r>
              <a:rPr lang="en-US" sz="2400" dirty="0" smtClean="0"/>
              <a:t>V</a:t>
            </a:r>
            <a:r>
              <a:rPr lang="el-GR" sz="2400" dirty="0" smtClean="0"/>
              <a:t> </a:t>
            </a:r>
            <a:r>
              <a:rPr lang="en-US" sz="2400" dirty="0" smtClean="0"/>
              <a:t>)</a:t>
            </a: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γ</a:t>
            </a:r>
            <a:r>
              <a:rPr lang="el-GR" sz="2400" dirty="0"/>
              <a:t>) Με σύνδεση </a:t>
            </a:r>
            <a:r>
              <a:rPr lang="el-GR" sz="2400" dirty="0" smtClean="0"/>
              <a:t>αντιστάσεων </a:t>
            </a:r>
            <a:r>
              <a:rPr lang="en-US" sz="2400" dirty="0" smtClean="0"/>
              <a:t>(</a:t>
            </a:r>
            <a:r>
              <a:rPr lang="el-GR" sz="2400" dirty="0" smtClean="0"/>
              <a:t> </a:t>
            </a:r>
            <a:r>
              <a:rPr lang="en-US" sz="2400" dirty="0" smtClean="0"/>
              <a:t>R</a:t>
            </a:r>
            <a:r>
              <a:rPr lang="el-GR" sz="2400" dirty="0" smtClean="0"/>
              <a:t> </a:t>
            </a:r>
            <a:r>
              <a:rPr lang="en-US" sz="2400" dirty="0" smtClean="0"/>
              <a:t>)</a:t>
            </a:r>
            <a:r>
              <a:rPr lang="el-GR" sz="2400" dirty="0" smtClean="0"/>
              <a:t>    τυλιγμένος δρομέας</a:t>
            </a:r>
          </a:p>
          <a:p>
            <a:pPr marL="0" indent="0">
              <a:buNone/>
            </a:pPr>
            <a:r>
              <a:rPr lang="el-GR" sz="2400" dirty="0" smtClean="0"/>
              <a:t>δ) Με μεταβολή της συχνότητας (</a:t>
            </a:r>
            <a:r>
              <a:rPr lang="en-US" sz="2400" dirty="0" smtClean="0"/>
              <a:t> f )        VVVF</a:t>
            </a:r>
            <a:endParaRPr lang="en-US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Σύστημα οδήγησης κινητήρα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28402"/>
            <a:ext cx="8280920" cy="436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TextBox 4"/>
          <p:cNvSpPr txBox="1"/>
          <p:nvPr/>
        </p:nvSpPr>
        <p:spPr>
          <a:xfrm>
            <a:off x="3419872" y="2906941"/>
            <a:ext cx="176421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PWM</a:t>
            </a:r>
          </a:p>
          <a:p>
            <a:endParaRPr lang="el-GR" sz="800" b="1" dirty="0"/>
          </a:p>
        </p:txBody>
      </p:sp>
    </p:spTree>
    <p:extLst>
      <p:ext uri="{BB962C8B-B14F-4D97-AF65-F5344CB8AC3E}">
        <p14:creationId xmlns:p14="http://schemas.microsoft.com/office/powerpoint/2010/main" val="28437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ΜΕΣΑ  ΠΡΟΣΤΑΣΙΑΣ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734073"/>
          </a:xfrm>
        </p:spPr>
        <p:txBody>
          <a:bodyPr/>
          <a:lstStyle/>
          <a:p>
            <a:pPr algn="just"/>
            <a:r>
              <a:rPr lang="el-GR" dirty="0" smtClean="0"/>
              <a:t>Έναντι  βραχυκυκλώματος.</a:t>
            </a:r>
          </a:p>
          <a:p>
            <a:pPr algn="just"/>
            <a:r>
              <a:rPr lang="el-GR" dirty="0" smtClean="0"/>
              <a:t>Έναντι μονοφασικής ή διφασικής λειτουργίας.</a:t>
            </a:r>
          </a:p>
          <a:p>
            <a:pPr algn="just"/>
            <a:r>
              <a:rPr lang="el-GR" dirty="0" smtClean="0"/>
              <a:t>Έναντι  υπερφόρτισης  (υπερθέρμανση), λόγω πολλών  εκκινήσεων.</a:t>
            </a:r>
          </a:p>
          <a:p>
            <a:pPr algn="just"/>
            <a:r>
              <a:rPr lang="el-GR" dirty="0" smtClean="0"/>
              <a:t>Έναντι υπερέντασης  (μαγνητική προστασία)</a:t>
            </a:r>
          </a:p>
          <a:p>
            <a:pPr algn="just"/>
            <a:r>
              <a:rPr lang="el-GR" dirty="0" smtClean="0"/>
              <a:t>Έναντι  λαθών  χειρισμών  σε  αλυσίδες  εκκίνησης.</a:t>
            </a:r>
          </a:p>
          <a:p>
            <a:pPr algn="just"/>
            <a:r>
              <a:rPr lang="el-GR" dirty="0" smtClean="0"/>
              <a:t>Έναντι  επαναλειτουργίας  σε  περίπτωση  διακοπής  τάσης.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6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792088" cy="128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56792"/>
            <a:ext cx="2088232" cy="161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ΔΙΑΚΟΠΤΗΣ  ΦΟΡΤΙΟΥ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31231"/>
            <a:ext cx="8568952" cy="4950097"/>
          </a:xfrm>
        </p:spPr>
        <p:txBody>
          <a:bodyPr/>
          <a:lstStyle/>
          <a:p>
            <a:pPr algn="just"/>
            <a:r>
              <a:rPr lang="el-GR" dirty="0" err="1" smtClean="0"/>
              <a:t>Αποζεύκτης</a:t>
            </a:r>
            <a:r>
              <a:rPr lang="el-GR" dirty="0" smtClean="0"/>
              <a:t>  ή  </a:t>
            </a:r>
            <a:r>
              <a:rPr lang="el-GR" dirty="0" err="1" smtClean="0"/>
              <a:t>ασφαλειοαποζεύκτης</a:t>
            </a:r>
            <a:r>
              <a:rPr lang="el-GR" dirty="0" smtClean="0"/>
              <a:t>.</a:t>
            </a:r>
          </a:p>
          <a:p>
            <a:pPr algn="just"/>
            <a:endParaRPr lang="el-GR" dirty="0" smtClean="0"/>
          </a:p>
          <a:p>
            <a:pPr algn="just"/>
            <a:endParaRPr lang="el-GR" dirty="0"/>
          </a:p>
          <a:p>
            <a:pPr marL="0" indent="0" algn="just">
              <a:buNone/>
            </a:pPr>
            <a:endParaRPr lang="el-GR" dirty="0" smtClean="0"/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endParaRPr lang="el-GR" dirty="0" smtClean="0"/>
          </a:p>
          <a:p>
            <a:pPr marL="0" indent="0" algn="just">
              <a:buNone/>
            </a:pPr>
            <a:endParaRPr lang="el-GR" sz="2400" dirty="0" smtClean="0"/>
          </a:p>
          <a:p>
            <a:pPr marL="0" indent="0" algn="just">
              <a:buNone/>
            </a:pPr>
            <a:endParaRPr lang="el-GR" sz="2400" dirty="0"/>
          </a:p>
          <a:p>
            <a:pPr marL="0" indent="0" algn="just">
              <a:buNone/>
            </a:pPr>
            <a:r>
              <a:rPr lang="el-GR" sz="2400" dirty="0" smtClean="0"/>
              <a:t>Παρέχει: απόζευξη, προστασία από βραχυκύκλωμα, </a:t>
            </a:r>
          </a:p>
          <a:p>
            <a:pPr marL="0" indent="0" algn="just">
              <a:buNone/>
            </a:pPr>
            <a:r>
              <a:rPr lang="el-GR" sz="2400" dirty="0" smtClean="0"/>
              <a:t>προστασία από υπερφόρτιση,  έλεγχο λειτουργίας.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22" y="3573016"/>
            <a:ext cx="156218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14674"/>
            <a:ext cx="1888704" cy="89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3419708"/>
            <a:ext cx="2415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Διακόπτης τριφασικός</a:t>
            </a:r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49644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78" y="2204864"/>
            <a:ext cx="819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0" y="2420888"/>
            <a:ext cx="2645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Διακόπτης μονοφασικός</a:t>
            </a:r>
            <a:endParaRPr lang="el-G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98" y="4149080"/>
            <a:ext cx="102359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512" y="4499828"/>
            <a:ext cx="235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Ασφαλειοαποζεύκτης</a:t>
            </a:r>
            <a:endParaRPr lang="el-GR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746" y="4149080"/>
            <a:ext cx="131528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12" y="3980284"/>
            <a:ext cx="740640" cy="11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492896"/>
            <a:ext cx="1224135" cy="15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21977"/>
            <a:ext cx="792088" cy="152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4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ΗΛΕΚΤΡΟΝΟΜΟΣ (ΡΕΛΕ) ΙΣΧΥΟΣ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93602"/>
            <a:ext cx="8229600" cy="2899494"/>
          </a:xfrm>
        </p:spPr>
        <p:txBody>
          <a:bodyPr/>
          <a:lstStyle/>
          <a:p>
            <a:r>
              <a:rPr lang="el-GR" dirty="0" smtClean="0"/>
              <a:t>Πρακτική εφαρμογή του ηλεκτρομαγνήτη</a:t>
            </a:r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" y="2302371"/>
            <a:ext cx="47910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1" y="3480048"/>
            <a:ext cx="600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1485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26384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88840"/>
            <a:ext cx="16097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8496944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68252"/>
            <a:ext cx="1465895" cy="11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24" y="1999878"/>
            <a:ext cx="1391220" cy="99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99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94021"/>
            <a:ext cx="8711267" cy="608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3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Προδιαγραφές  ηλεκτρονόμων (</a:t>
            </a:r>
            <a:r>
              <a:rPr lang="el-GR" dirty="0" err="1" smtClean="0"/>
              <a:t>ρελέ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Τάση  400,  230,  110,  48,  24,  12</a:t>
            </a:r>
            <a:r>
              <a:rPr lang="en-US" dirty="0" smtClean="0"/>
              <a:t>V</a:t>
            </a:r>
          </a:p>
          <a:p>
            <a:r>
              <a:rPr lang="en-US" dirty="0" smtClean="0"/>
              <a:t>DC    </a:t>
            </a:r>
            <a:r>
              <a:rPr lang="el-GR" dirty="0" smtClean="0"/>
              <a:t>ή   </a:t>
            </a:r>
            <a:r>
              <a:rPr lang="en-US" dirty="0" smtClean="0"/>
              <a:t>AC      50Hz   </a:t>
            </a:r>
            <a:r>
              <a:rPr lang="el-GR" dirty="0" smtClean="0"/>
              <a:t>ή </a:t>
            </a:r>
            <a:r>
              <a:rPr lang="en-US" dirty="0" smtClean="0"/>
              <a:t> </a:t>
            </a:r>
            <a:r>
              <a:rPr lang="el-GR" dirty="0" smtClean="0"/>
              <a:t> 60</a:t>
            </a:r>
            <a:r>
              <a:rPr lang="en-US" dirty="0" smtClean="0"/>
              <a:t>Hz</a:t>
            </a:r>
            <a:endParaRPr lang="el-GR" dirty="0" smtClean="0"/>
          </a:p>
          <a:p>
            <a:r>
              <a:rPr lang="el-GR" dirty="0" smtClean="0"/>
              <a:t>Ισχύς  ,  βαθμονόμηση  επαφών  σε  Α</a:t>
            </a:r>
            <a:endParaRPr lang="en-US" dirty="0" smtClean="0"/>
          </a:p>
          <a:p>
            <a:r>
              <a:rPr lang="el-GR" dirty="0" smtClean="0"/>
              <a:t>Αριθμός  χειρισμών  ανά  ώρα</a:t>
            </a:r>
          </a:p>
          <a:p>
            <a:r>
              <a:rPr lang="el-GR" dirty="0" smtClean="0"/>
              <a:t>Ημερήσια  λειτουργία</a:t>
            </a:r>
          </a:p>
          <a:p>
            <a:r>
              <a:rPr lang="el-GR" dirty="0" smtClean="0"/>
              <a:t>Χρόνος  αποκατάστασης</a:t>
            </a:r>
          </a:p>
          <a:p>
            <a:r>
              <a:rPr lang="el-GR" dirty="0" smtClean="0"/>
              <a:t>Αριθμός  και  είδος  βοηθητικών  επαφών</a:t>
            </a:r>
          </a:p>
          <a:p>
            <a:r>
              <a:rPr lang="el-GR" dirty="0" smtClean="0"/>
              <a:t>Διάρκεια  ζωής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0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Δυνατότητες  Ηλεκτρονόμων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556792"/>
            <a:ext cx="8352928" cy="5040560"/>
          </a:xfrm>
        </p:spPr>
        <p:txBody>
          <a:bodyPr/>
          <a:lstStyle/>
          <a:p>
            <a:pPr algn="just"/>
            <a:r>
              <a:rPr lang="el-GR" sz="2400" dirty="0" smtClean="0"/>
              <a:t>Διακοπή ή αποκατάσταση ενός κυκλώματος υπό φορτίο</a:t>
            </a:r>
          </a:p>
          <a:p>
            <a:pPr algn="just"/>
            <a:r>
              <a:rPr lang="el-GR" sz="2400" dirty="0" smtClean="0"/>
              <a:t>Αυτόματη διακοπή της τροφοδοσίας σε περίπτωση μείωσης της τιμής της τάσης</a:t>
            </a:r>
          </a:p>
          <a:p>
            <a:pPr algn="just"/>
            <a:r>
              <a:rPr lang="el-GR" sz="2400" dirty="0" smtClean="0"/>
              <a:t>Αυτόματη διακοπή της τροφοδοσίας σε περίπτωση αύξησης της τιμής της έντασης ρεύματος.</a:t>
            </a:r>
          </a:p>
          <a:p>
            <a:pPr algn="just"/>
            <a:r>
              <a:rPr lang="el-GR" sz="2400" dirty="0" smtClean="0"/>
              <a:t>Έλεγχος από απόσταση (τηλεχειρισμός).</a:t>
            </a:r>
          </a:p>
          <a:p>
            <a:pPr algn="just"/>
            <a:r>
              <a:rPr lang="el-GR" sz="2400" dirty="0" smtClean="0"/>
              <a:t>Εξάρτηση της λειτουργίας του από φυσικά μεγέθη (πίεση, θερμοκρασία, ταχύτητα, ένταση, κλπ.</a:t>
            </a:r>
          </a:p>
          <a:p>
            <a:pPr algn="just"/>
            <a:r>
              <a:rPr lang="el-GR" sz="2400" dirty="0" smtClean="0"/>
              <a:t>Αυτόματη λειτουργία σύμφωνα με ένα προκαθορισμένο πρόγραμμα (κύκλος)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algn="just"/>
            <a:r>
              <a:rPr lang="el-GR" sz="2400" dirty="0" smtClean="0"/>
              <a:t>Αποτελεί το εκτελεστικό όργανο των </a:t>
            </a:r>
            <a:r>
              <a:rPr lang="en-US" sz="2400" dirty="0" smtClean="0"/>
              <a:t> (PLC)</a:t>
            </a:r>
            <a:r>
              <a:rPr lang="el-GR" sz="2400" dirty="0" smtClean="0"/>
              <a:t> προγραμματιζόμενων λογικών ελεγκτών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4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ΘΕΡΜΙΚΟ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32"/>
            <a:ext cx="18002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77" y="188640"/>
            <a:ext cx="191359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27984" y="1628800"/>
            <a:ext cx="269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Μηχανικά </a:t>
            </a:r>
            <a:endParaRPr lang="en-US" dirty="0" smtClean="0"/>
          </a:p>
          <a:p>
            <a:r>
              <a:rPr lang="el-GR" dirty="0" smtClean="0"/>
              <a:t>με διμεταλλικά ελάσματα</a:t>
            </a:r>
            <a:endParaRPr lang="el-G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223" y="2306593"/>
            <a:ext cx="2039042" cy="277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16271" y="1700808"/>
            <a:ext cx="144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Ηλεκτρονικά</a:t>
            </a:r>
            <a:endParaRPr lang="el-GR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29061"/>
            <a:ext cx="2182693" cy="234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528" y="1772816"/>
            <a:ext cx="2644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Ρύθμιση θερμικού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504" y="2276872"/>
                <a:ext cx="44993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0" dirty="0" smtClean="0"/>
                  <a:t>Συνδεσμολογία  αστέρα  (Υ)</a:t>
                </a:r>
                <a14:m>
                  <m:oMath xmlns:m="http://schemas.openxmlformats.org/officeDocument/2006/math">
                    <m:r>
                      <a:rPr lang="el-GR" sz="2000" b="0" i="0" smtClean="0">
                        <a:latin typeface="Cambria Math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Ith</m:t>
                    </m:r>
                    <m:r>
                      <a:rPr lang="en-US" sz="20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In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276872"/>
                <a:ext cx="4499373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1491" t="-6154" b="-292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Ορθογώνιο 13"/>
              <p:cNvSpPr/>
              <p:nvPr/>
            </p:nvSpPr>
            <p:spPr>
              <a:xfrm>
                <a:off x="107504" y="2636912"/>
                <a:ext cx="4975208" cy="429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000" b="0" dirty="0" smtClean="0"/>
                  <a:t>Συνδεσμολογία τριγώνου (Δ)</a:t>
                </a:r>
                <a14:m>
                  <m:oMath xmlns:m="http://schemas.openxmlformats.org/officeDocument/2006/math">
                    <m:r>
                      <a:rPr lang="el-GR" sz="2000" b="0" i="0" smtClean="0">
                        <a:latin typeface="Cambria Math"/>
                      </a:rPr>
                      <m:t>   </m:t>
                    </m:r>
                    <m:r>
                      <m:rPr>
                        <m:sty m:val="p"/>
                      </m:rPr>
                      <a:rPr lang="en-US" sz="2000" smtClean="0">
                        <a:latin typeface="Cambria Math"/>
                      </a:rPr>
                      <m:t>Ith</m:t>
                    </m:r>
                    <m:r>
                      <a:rPr lang="en-US" sz="200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In</m:t>
                    </m:r>
                    <m:r>
                      <a:rPr lang="en-US" sz="2000" b="0" i="0" smtClean="0"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3 </m:t>
                        </m:r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Ορθογώνιο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36912"/>
                <a:ext cx="4975208" cy="429092"/>
              </a:xfrm>
              <a:prstGeom prst="rect">
                <a:avLst/>
              </a:prstGeom>
              <a:blipFill rotWithShape="1">
                <a:blip r:embed="rId7"/>
                <a:stretch>
                  <a:fillRect l="-1348" b="-25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51520" y="3356992"/>
            <a:ext cx="4580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Τρία διμεταλλικά ελάσματα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Σύστημα ρύθμισης ρεύματος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Σύστημα επαναφοράς </a:t>
            </a:r>
            <a:r>
              <a:rPr lang="en-US" sz="2400" dirty="0" smtClean="0"/>
              <a:t>(Reset)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Σύστημα δοκιμής </a:t>
            </a:r>
            <a:r>
              <a:rPr lang="en-US" sz="2400" dirty="0" smtClean="0"/>
              <a:t>  </a:t>
            </a:r>
            <a:r>
              <a:rPr lang="el-GR" sz="2400" dirty="0" smtClean="0"/>
              <a:t>(</a:t>
            </a:r>
            <a:r>
              <a:rPr lang="en-US" sz="2400" dirty="0" smtClean="0"/>
              <a:t>Test)</a:t>
            </a:r>
            <a:endParaRPr lang="el-GR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5229200"/>
            <a:ext cx="8568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/>
              <a:t>Παρέχει: θερμική προστασία, προστασία από επαναλαμβανόμενες εκκινήσεις, προστασία από έλλειψη φάσης, από πτώση τάσεως και από διαρροή ρεύματος.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7614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 build="p"/>
      <p:bldP spid="16" grpId="0" build="p"/>
    </p:bldLst>
  </p:timing>
</p:sld>
</file>

<file path=ppt/theme/theme1.xml><?xml version="1.0" encoding="utf-8"?>
<a:theme xmlns:a="http://schemas.openxmlformats.org/drawingml/2006/main" name="Εκπαιδευτική παρουσίαση">
  <a:themeElements>
    <a:clrScheme name="trainingpres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trainingpre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pres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Εκπαιδευτική παρουσίαση</Template>
  <TotalTime>3282</TotalTime>
  <Words>1424</Words>
  <Application>Microsoft Office PowerPoint</Application>
  <PresentationFormat>Προβολή στην οθόνη (4:3)</PresentationFormat>
  <Paragraphs>289</Paragraphs>
  <Slides>27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27</vt:i4>
      </vt:variant>
    </vt:vector>
  </HeadingPairs>
  <TitlesOfParts>
    <vt:vector size="29" baseType="lpstr">
      <vt:lpstr>Εκπαιδευτική παρουσίαση</vt:lpstr>
      <vt:lpstr>Θέμα του Office</vt:lpstr>
      <vt:lpstr>ΒΙΟΜΗΧΑΝΙΚΕΣ ΗΛΕΚΤΡΙΚΕΣ ΕΓΚΑΤΑΣΤΑΣΕΙΣ</vt:lpstr>
      <vt:lpstr>ΜΕΙΟΝΕΚΤΗΜΑΤΑ ΑΣΦΑΛΕΙΩΝ</vt:lpstr>
      <vt:lpstr>ΜΕΣΑ  ΠΡΟΣΤΑΣΙΑΣ </vt:lpstr>
      <vt:lpstr>ΔΙΑΚΟΠΤΗΣ  ΦΟΡΤΙΟΥ</vt:lpstr>
      <vt:lpstr>ΗΛΕΚΤΡΟΝΟΜΟΣ (ΡΕΛΕ) ΙΣΧΥΟΣ</vt:lpstr>
      <vt:lpstr>Παρουσίαση του PowerPoint</vt:lpstr>
      <vt:lpstr>Προδιαγραφές  ηλεκτρονόμων (ρελέ)</vt:lpstr>
      <vt:lpstr>Δυνατότητες  Ηλεκτρονόμων</vt:lpstr>
      <vt:lpstr>ΘΕΡΜΙΚΟ</vt:lpstr>
      <vt:lpstr>ΜΑΓΝΗΤΙΚΗ ΠΡΟΣΤΑΣΙΑ   </vt:lpstr>
      <vt:lpstr>ΑΥΤΟΜΑΤΟΣ ΔΙΑΚΟΠΤΗΣ</vt:lpstr>
      <vt:lpstr>ΑΥΤΟΜΑΤΟΣ ΔΙΑΚΟΠΤΗΣ</vt:lpstr>
      <vt:lpstr>ΔΙΑΚΟΠΤΗΣ ΑΣΤΕΡΑ–ΤΡΙΓΩΝΟΥ  Υ-Δ </vt:lpstr>
      <vt:lpstr>Παρουσίαση του PowerPoint</vt:lpstr>
      <vt:lpstr>Βοηθητικές επαφές ή διακόπτες</vt:lpstr>
      <vt:lpstr>Παρουσίαση του PowerPoint</vt:lpstr>
      <vt:lpstr>Παρουσίαση του PowerPoint</vt:lpstr>
      <vt:lpstr>ΕΙΔΗ  ΚΙΝΗΤΗΡΩΝ</vt:lpstr>
      <vt:lpstr>ΣΤΟΙΧΕΙΑ ΕΠΙΛΟΓΗΣ ΚΙΝΗΤΗΡΩΝ</vt:lpstr>
      <vt:lpstr>Επιλογή Ισχύος    P</vt:lpstr>
      <vt:lpstr>Χαρακτηρισμός Λειτουργίας</vt:lpstr>
      <vt:lpstr>Κατηγορίες Ψύξης IC </vt:lpstr>
      <vt:lpstr>Κατηγορίες Μόνωσης Τυλιγμάτων</vt:lpstr>
      <vt:lpstr>Ροπή φορτίου    τ=P/ω</vt:lpstr>
      <vt:lpstr>Εκκίνηση κινητήρων</vt:lpstr>
      <vt:lpstr>Ρύθμιση  στροφών</vt:lpstr>
      <vt:lpstr>Σύστημα οδήγησης κινητήρα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ΗΛΕΚΤΡΙΚΑ ΚΥΚΛΩΜΑΤΑ</dc:title>
  <dc:creator>ΘΕΟΚΛΗΤΟΣ</dc:creator>
  <cp:lastModifiedBy>Admin</cp:lastModifiedBy>
  <cp:revision>250</cp:revision>
  <dcterms:created xsi:type="dcterms:W3CDTF">2020-03-19T06:44:50Z</dcterms:created>
  <dcterms:modified xsi:type="dcterms:W3CDTF">2021-03-21T11:35:34Z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TC060888081032</vt:lpwstr>
  </property>
</Properties>
</file>