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1" r:id="rId3"/>
    <p:sldId id="262" r:id="rId4"/>
    <p:sldId id="263" r:id="rId5"/>
    <p:sldId id="257" r:id="rId6"/>
    <p:sldId id="258" r:id="rId7"/>
    <p:sldId id="259" r:id="rId8"/>
    <p:sldId id="260" r:id="rId9"/>
    <p:sldId id="264" r:id="rId10"/>
    <p:sldId id="265" r:id="rId11"/>
    <p:sldId id="266" r:id="rId12"/>
    <p:sldId id="267" r:id="rId13"/>
    <p:sldId id="268" r:id="rId14"/>
    <p:sldId id="269" r:id="rId15"/>
    <p:sldId id="270" r:id="rId16"/>
    <p:sldId id="273" r:id="rId17"/>
    <p:sldId id="277" r:id="rId18"/>
    <p:sldId id="271" r:id="rId19"/>
    <p:sldId id="272" r:id="rId20"/>
    <p:sldId id="274" r:id="rId21"/>
    <p:sldId id="275" r:id="rId22"/>
    <p:sldId id="276"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p:scale>
          <a:sx n="77" d="100"/>
          <a:sy n="77" d="100"/>
        </p:scale>
        <p:origin x="-2604" y="-8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C7282D25-983E-4460-A7F3-28906BD79E7B}" type="datetimeFigureOut">
              <a:rPr lang="el-GR" smtClean="0"/>
              <a:pPr/>
              <a:t>9/4/2020</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17BFEBD9-C9EF-4542-8362-0733625F1046}" type="slidenum">
              <a:rPr lang="el-GR" smtClean="0"/>
              <a:pPr/>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C7282D25-983E-4460-A7F3-28906BD79E7B}"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C7282D25-983E-4460-A7F3-28906BD79E7B}"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C7282D25-983E-4460-A7F3-28906BD79E7B}"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C7282D25-983E-4460-A7F3-28906BD79E7B}"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17BFEBD9-C9EF-4542-8362-0733625F1046}"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C7282D25-983E-4460-A7F3-28906BD79E7B}"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C7282D25-983E-4460-A7F3-28906BD79E7B}" type="datetimeFigureOut">
              <a:rPr lang="el-GR" smtClean="0"/>
              <a:pPr/>
              <a:t>9/4/2020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C7282D25-983E-4460-A7F3-28906BD79E7B}" type="datetimeFigureOut">
              <a:rPr lang="el-GR" smtClean="0"/>
              <a:pPr/>
              <a:t>9/4/2020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7282D25-983E-4460-A7F3-28906BD79E7B}" type="datetimeFigureOut">
              <a:rPr lang="el-GR" smtClean="0"/>
              <a:pPr/>
              <a:t>9/4/2020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C7282D25-983E-4460-A7F3-28906BD79E7B}"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C7282D25-983E-4460-A7F3-28906BD79E7B}"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7282D25-983E-4460-A7F3-28906BD79E7B}" type="datetimeFigureOut">
              <a:rPr lang="el-GR" smtClean="0"/>
              <a:pPr/>
              <a:t>9/4/2020</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7BFEBD9-C9EF-4542-8362-0733625F1046}"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4400" dirty="0" smtClean="0"/>
              <a:t>ΕΙΣΑΓΩΓΗ ΣΤΟ ΔΙΚΑΙΟ ΑΝΤΑΓΩΝΙΣΜΟΥ </a:t>
            </a:r>
            <a:br>
              <a:rPr lang="el-GR" sz="4400" dirty="0" smtClean="0"/>
            </a:br>
            <a:r>
              <a:rPr lang="el-GR" sz="4400" dirty="0" smtClean="0"/>
              <a:t>ΤΗΣ ΕΕ</a:t>
            </a:r>
            <a:endParaRPr lang="el-GR" sz="4400" dirty="0"/>
          </a:p>
        </p:txBody>
      </p:sp>
      <p:sp>
        <p:nvSpPr>
          <p:cNvPr id="3" name="2 - Υπότιτλος"/>
          <p:cNvSpPr>
            <a:spLocks noGrp="1"/>
          </p:cNvSpPr>
          <p:nvPr>
            <p:ph type="subTitle" idx="1"/>
          </p:nvPr>
        </p:nvSpPr>
        <p:spPr/>
        <p:txBody>
          <a:bodyPr>
            <a:normAutofit fontScale="40000" lnSpcReduction="20000"/>
          </a:bodyPr>
          <a:lstStyle/>
          <a:p>
            <a:pPr algn="ctr"/>
            <a:endParaRPr lang="el-GR" dirty="0" smtClean="0"/>
          </a:p>
          <a:p>
            <a:pPr algn="ctr"/>
            <a:r>
              <a:rPr lang="el-GR" sz="5100" dirty="0" smtClean="0"/>
              <a:t>ΈΝΝΟΙΑ ΚΑΙ ΣΚΟΠΟΣ ΤΟΥ ΔΙΚΑΙΟΥ ΠΡΟΣΤΑΣΙΑΣ ΤΟΥ ΕΛΕΥΘΕΡΟΥ ΑΝΤΑΓΩΝΙΣΜΟΥ</a:t>
            </a:r>
          </a:p>
          <a:p>
            <a:pPr algn="ctr"/>
            <a:endParaRPr lang="el-GR" sz="4000" dirty="0"/>
          </a:p>
          <a:p>
            <a:pPr algn="r"/>
            <a:endParaRPr lang="el-GR" i="1" dirty="0" smtClean="0"/>
          </a:p>
          <a:p>
            <a:pPr algn="r"/>
            <a:r>
              <a:rPr lang="el-GR" sz="4200" i="1" dirty="0" smtClean="0"/>
              <a:t>ΔΡ Δημήτριος </a:t>
            </a:r>
            <a:r>
              <a:rPr lang="el-GR" sz="4200" i="1" dirty="0" err="1" smtClean="0"/>
              <a:t>Βουγιούκας</a:t>
            </a:r>
            <a:endParaRPr lang="el-GR" sz="42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Σημασία Δικαίου Ανταγωνισμού της ΕΕ</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 δίκαιο του ελεύθερου ανταγωνισμού αποτελεί ένα από τα βασικότερα σημεία του δικαίου της Ευρωπαϊκής Ένωσης</a:t>
            </a:r>
          </a:p>
          <a:p>
            <a:r>
              <a:rPr lang="el-GR" dirty="0" smtClean="0"/>
              <a:t>Αν και έμμεσα το </a:t>
            </a:r>
            <a:r>
              <a:rPr lang="el-GR" dirty="0" err="1" smtClean="0"/>
              <a:t>ενωσιακό</a:t>
            </a:r>
            <a:r>
              <a:rPr lang="el-GR" dirty="0" smtClean="0"/>
              <a:t> δίκαιο αφορά και στο δίκαιο του αθέμιτου ανταγωνισμού, επιδρά άμεσα στον τομέα του ελεύθερου ανταγωνισμού</a:t>
            </a:r>
          </a:p>
          <a:p>
            <a:r>
              <a:rPr lang="el-GR" dirty="0" smtClean="0"/>
              <a:t>Ο ελεύθερος ανταγωνισμός αποτελεί εγγύηση για την ομαλή λειτουργία της Εσωτερικής Αγοράς  και την αποτελεσματική εφαρμογή των ελευθεριών κυκλοφορίας και εγκατάστασης</a:t>
            </a:r>
          </a:p>
          <a:p>
            <a:r>
              <a:rPr lang="el-GR" dirty="0" smtClean="0"/>
              <a:t>Θα πρέπει να επισημανθεί όμως ότι ο ελεύθερος ανταγωνισμός δεν αποτελεί αυτοσκοπό</a:t>
            </a:r>
          </a:p>
          <a:p>
            <a:r>
              <a:rPr lang="el-GR" dirty="0" smtClean="0"/>
              <a:t>Το δίκαιο ανταγωνισμού της ΕΕ έχει επηρεάσει στη διαμόρφωσή τους τα εθνικά δίκαια των κρατών μελών</a:t>
            </a:r>
          </a:p>
          <a:p>
            <a:r>
              <a:rPr lang="el-GR" dirty="0" smtClean="0"/>
              <a:t>Χάρις στις αρχές της άμεσης εφαρμογής και της υπεροχής, το ευρωπαϊκό δίκαιο ανταγωνισμού έχει ευρεία εφαρμογή</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Σύνδεση με άλλες πολιτικές της ΕΕ</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Το ευρωπαϊκό δίκαιο ανταγωνισμού συνδέεται σε μεγάλο βαθμό και με άλλες πολιτικές της Ευρωπαϊκής Ένωσης μέσα στο γενικότερο πλαίσιο της διαδικασίας ενοποίησης της Ευρώπης </a:t>
            </a:r>
          </a:p>
          <a:p>
            <a:r>
              <a:rPr lang="el-GR" dirty="0" smtClean="0"/>
              <a:t>Η πολιτική ελεύθερου και ανόθευτου ανταγωνισμού μαζί με τη βιομηχανική πολιτική της ΕΕ αποτελούν συμπληρωματικά μέσα για την τεχνολογική ανάπτυξη και την ανταγωνιστική οικονομία</a:t>
            </a:r>
          </a:p>
          <a:p>
            <a:r>
              <a:rPr lang="el-GR" dirty="0" smtClean="0"/>
              <a:t>Διασφαλίζει ότι οι αγορές παρέχουν το σωστό περιβάλλον για καινοτομία</a:t>
            </a:r>
          </a:p>
          <a:p>
            <a:r>
              <a:rPr lang="el-GR" dirty="0" smtClean="0"/>
              <a:t>Απελευθέρωση στρατηγικών τομέων, όπως αυτός των μεταφορών και της ενέργειας</a:t>
            </a:r>
          </a:p>
          <a:p>
            <a:r>
              <a:rPr lang="el-GR" dirty="0" smtClean="0"/>
              <a:t>Στενά συνδεδεμένο με το δίκαιο προστασίας των καταναλωτών</a:t>
            </a:r>
          </a:p>
          <a:p>
            <a:r>
              <a:rPr lang="el-GR" dirty="0" smtClean="0"/>
              <a:t>Σημαντική επίδραση στις πολιτικές περιφερειακής ανάπτυξης, αλιείας και γεωργίας και προστασίας του περιβάλλοντος.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1</a:t>
            </a:r>
            <a:r>
              <a:rPr lang="el-GR" sz="3200" baseline="30000" dirty="0" smtClean="0"/>
              <a:t>η</a:t>
            </a:r>
            <a:r>
              <a:rPr lang="el-GR" sz="3200" dirty="0" smtClean="0"/>
              <a:t> Βασική Προϋπόθεση Εφαρμογής Κανόνων Ανταγωνισμού ΕΕ:</a:t>
            </a:r>
            <a:br>
              <a:rPr lang="el-GR" sz="3200" dirty="0" smtClean="0"/>
            </a:br>
            <a:r>
              <a:rPr lang="el-GR" sz="3200" dirty="0" smtClean="0"/>
              <a:t>Ύπαρξη επιχείρησης</a:t>
            </a:r>
            <a:endParaRPr lang="el-GR" sz="3200"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 δίκαιο του ανταγωνισμού και στις δύο πτυχές του (αθέμιτου και ελεύθερου) έχει ως άμεσους αποδέκτες τις επιχειρήσεις</a:t>
            </a:r>
          </a:p>
          <a:p>
            <a:r>
              <a:rPr lang="el-GR" dirty="0" smtClean="0"/>
              <a:t>Οι κανόνες ανταγωνισμού της ΕΕ αφορούν πρακτικές επιχειρήσεων (συμπράξεις, κατάχρηση δεσπόζουσας θέσης, συγκεντρώσεις) ή τη χορήγηση οικονομικών πλεονεκτημάτων από τα κράτη προς τις επιχειρήσεις (κρατικές ενισχύσεις)</a:t>
            </a:r>
          </a:p>
          <a:p>
            <a:r>
              <a:rPr lang="el-GR" dirty="0" smtClean="0"/>
              <a:t>Το δίκαιο του ανταγωνισμού δεν κάνει διάκριση ανάμεσα σε εμπορικές και μη εμπορικές επιχειρήσεις</a:t>
            </a:r>
          </a:p>
          <a:p>
            <a:r>
              <a:rPr lang="el-GR" dirty="0" smtClean="0"/>
              <a:t>Η έννοια της επιχείρησης αποσυνδέεται επίσης από θεσμό της νομικής προσωπικότητας καλύπτοντας έτσι και τις πρακτικές φυσικών προσώπων. Ερμηνεύεται κατεξοχήν σε συνάρτηση με τα πραγματικά οικονομικά δεδομένα που τη χαρακτηρίζουν.</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Έννοια Επιχείρησης</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t>Η έννοια της επιχείρησης δεν δίδεται από τις διατάξεις του Δικαίου της ΕΕ (ούτε από τις διατάξεις εθνικών δικαίων)</a:t>
            </a:r>
          </a:p>
          <a:p>
            <a:r>
              <a:rPr lang="el-GR" dirty="0" smtClean="0"/>
              <a:t>Ο πυρήνας της έννοιας είναι οικονομικός</a:t>
            </a:r>
          </a:p>
          <a:p>
            <a:r>
              <a:rPr lang="el-GR" dirty="0" smtClean="0"/>
              <a:t>Το Δικαστήριο της ΕΕ έδωσε μία ευρεία ερμηνεία</a:t>
            </a:r>
          </a:p>
          <a:p>
            <a:r>
              <a:rPr lang="el-GR" dirty="0" smtClean="0">
                <a:ea typeface="ＭＳ Ｐゴシック" charset="-128"/>
              </a:rPr>
              <a:t>Η έννοια της επιχείρησης καλύπτει κάθε φορέα ο οποίος ασκεί οικονομική δραστηριότητα, ανεξάρτητα από το νομικό καθεστώς που τον διέπει και τον τρόπο με τον οποίο χρηματοδοτείται </a:t>
            </a:r>
            <a:r>
              <a:rPr lang="en-GB" dirty="0" smtClean="0">
                <a:ea typeface="ＭＳ Ｐゴシック" charset="-128"/>
              </a:rPr>
              <a:t>(</a:t>
            </a:r>
            <a:r>
              <a:rPr lang="el-GR" dirty="0" smtClean="0">
                <a:ea typeface="ＭＳ Ｐゴシック" charset="-128"/>
              </a:rPr>
              <a:t>ΔΕΕ </a:t>
            </a:r>
            <a:r>
              <a:rPr lang="en-GB" dirty="0" smtClean="0">
                <a:ea typeface="ＭＳ Ｐゴシック" charset="-128"/>
              </a:rPr>
              <a:t>C-41/90, </a:t>
            </a:r>
            <a:r>
              <a:rPr lang="en-GB" dirty="0" err="1" smtClean="0">
                <a:ea typeface="ＭＳ Ｐゴシック" charset="-128"/>
              </a:rPr>
              <a:t>Höfner</a:t>
            </a:r>
            <a:r>
              <a:rPr lang="en-GB" dirty="0" smtClean="0">
                <a:ea typeface="ＭＳ Ｐゴシック" charset="-128"/>
              </a:rPr>
              <a:t> u. </a:t>
            </a:r>
            <a:r>
              <a:rPr lang="en-GB" dirty="0" err="1" smtClean="0">
                <a:ea typeface="ＭＳ Ｐゴシック" charset="-128"/>
              </a:rPr>
              <a:t>Elsner</a:t>
            </a:r>
            <a:r>
              <a:rPr lang="en-GB" dirty="0" smtClean="0">
                <a:ea typeface="ＭＳ Ｐゴシック" charset="-128"/>
              </a:rPr>
              <a:t> </a:t>
            </a:r>
            <a:r>
              <a:rPr lang="el-GR" dirty="0" smtClean="0">
                <a:ea typeface="ＭＳ Ｐゴシック" charset="-128"/>
              </a:rPr>
              <a:t>κατά</a:t>
            </a:r>
            <a:r>
              <a:rPr lang="en-GB" dirty="0" smtClean="0">
                <a:ea typeface="ＭＳ Ｐゴシック" charset="-128"/>
              </a:rPr>
              <a:t> </a:t>
            </a:r>
            <a:r>
              <a:rPr lang="en-GB" dirty="0" err="1" smtClean="0">
                <a:ea typeface="ＭＳ Ｐゴシック" charset="-128"/>
              </a:rPr>
              <a:t>Macrotron</a:t>
            </a:r>
            <a:r>
              <a:rPr lang="en-GB" dirty="0" smtClean="0">
                <a:ea typeface="ＭＳ Ｐゴシック" charset="-128"/>
              </a:rPr>
              <a:t> </a:t>
            </a:r>
            <a:r>
              <a:rPr lang="en-GB" dirty="0" err="1" smtClean="0">
                <a:ea typeface="ＭＳ Ｐゴシック" charset="-128"/>
              </a:rPr>
              <a:t>Gmbh</a:t>
            </a:r>
            <a:r>
              <a:rPr lang="en-GB" dirty="0" smtClean="0">
                <a:ea typeface="ＭＳ Ｐゴシック" charset="-128"/>
              </a:rPr>
              <a:t> [1991] ECR I-1979)</a:t>
            </a:r>
            <a:endParaRPr lang="el-GR" dirty="0" smtClean="0">
              <a:ea typeface="ＭＳ Ｐゴシック" charset="-128"/>
            </a:endParaRPr>
          </a:p>
          <a:p>
            <a:r>
              <a:rPr lang="el-GR" dirty="0" smtClean="0">
                <a:ea typeface="ＭＳ Ｐゴシック" charset="-128"/>
              </a:rPr>
              <a:t>Πρόκειται για δραστηριότητα που κατά κανόνα ασκείται έναντι ανταλλάγματος. Αντιδιαστέλλεται από τις συναλλαγές χωρίς οικονομική αξία.</a:t>
            </a:r>
          </a:p>
          <a:p>
            <a:r>
              <a:rPr lang="el-GR" dirty="0" smtClean="0">
                <a:ea typeface="ＭＳ Ｐゴシック" charset="-128"/>
              </a:rPr>
              <a:t>Τα ελεύθερα επαγγέλματα μπορούν να χαρακτηριστούν ως επιχειρήσεις (δικηγόροι στην υπόθεση</a:t>
            </a:r>
            <a:r>
              <a:rPr lang="en-GB" dirty="0" smtClean="0">
                <a:ea typeface="ＭＳ Ｐゴシック" charset="-128"/>
              </a:rPr>
              <a:t> </a:t>
            </a:r>
            <a:r>
              <a:rPr lang="el-GR" dirty="0" smtClean="0">
                <a:ea typeface="ＭＳ Ｐゴシック" charset="-128"/>
              </a:rPr>
              <a:t>ΔΕΕ </a:t>
            </a:r>
            <a:r>
              <a:rPr lang="en-GB" dirty="0" smtClean="0">
                <a:ea typeface="ＭＳ Ｐゴシック" charset="-128"/>
              </a:rPr>
              <a:t>C-309/99, </a:t>
            </a:r>
            <a:r>
              <a:rPr lang="en-GB" dirty="0" err="1" smtClean="0">
                <a:ea typeface="ＭＳ Ｐゴシック" charset="-128"/>
              </a:rPr>
              <a:t>Wouters</a:t>
            </a:r>
            <a:r>
              <a:rPr lang="en-GB" dirty="0" smtClean="0">
                <a:ea typeface="ＭＳ Ｐゴシック" charset="-128"/>
              </a:rPr>
              <a:t> [2002] ECR I-1577)</a:t>
            </a:r>
            <a:r>
              <a:rPr lang="el-GR" dirty="0" smtClean="0">
                <a:ea typeface="ＭＳ Ｐゴシック" charset="-128"/>
              </a:rPr>
              <a:t>. Πρόκειται για υπηρεσίες πνευματικού ή τεχνικού χαρακτήρα που βασίζονται σε υψηλού επιπέδου προπαρασκευαστική εκπαίδευση, ασκούνται κατόπιν αδείας και οργανώνονται με επαγγελματικούς συλλόγους στους οποίους το κράτος παρέχει κανονιστική αρμοδιότητα και πειθαρχική εξουσία. </a:t>
            </a:r>
          </a:p>
          <a:p>
            <a:endParaRPr lang="en-GB" dirty="0" smtClean="0">
              <a:ea typeface="ＭＳ Ｐゴシック" charset="-128"/>
            </a:endParaRPr>
          </a:p>
          <a:p>
            <a:endParaRPr lang="el-GR"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Δημόσιοι φορείς-Άσκηση δημόσιας εξουσία</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ea typeface="ＭＳ Ｐゴシック" charset="-128"/>
              </a:rPr>
              <a:t>Το γεγονός ότι μια οντότητα λειτουργεί υπό δημόσια εξουσία δεν εμποδίζει την εφαρμογή του Άρθρου 102 ΣΛΕΕ </a:t>
            </a:r>
            <a:r>
              <a:rPr lang="en-GB" dirty="0" smtClean="0">
                <a:ea typeface="ＭＳ Ｐゴシック" charset="-128"/>
              </a:rPr>
              <a:t>(</a:t>
            </a:r>
            <a:r>
              <a:rPr lang="el-GR" dirty="0" smtClean="0">
                <a:ea typeface="ＭＳ Ｐゴシック" charset="-128"/>
              </a:rPr>
              <a:t>ΔΕΚ </a:t>
            </a:r>
            <a:r>
              <a:rPr lang="en-GB" dirty="0" smtClean="0">
                <a:ea typeface="ＭＳ Ｐゴシック" charset="-128"/>
              </a:rPr>
              <a:t>C-102/01 P, </a:t>
            </a:r>
            <a:r>
              <a:rPr lang="en-GB" dirty="0" err="1" smtClean="0">
                <a:ea typeface="ＭＳ Ｐゴシック" charset="-128"/>
              </a:rPr>
              <a:t>Aeroports</a:t>
            </a:r>
            <a:r>
              <a:rPr lang="en-GB" dirty="0" smtClean="0">
                <a:ea typeface="ＭＳ Ｐゴシック" charset="-128"/>
              </a:rPr>
              <a:t> de Paris </a:t>
            </a:r>
            <a:r>
              <a:rPr lang="el-GR" dirty="0" smtClean="0">
                <a:ea typeface="ＭＳ Ｐゴシック" charset="-128"/>
              </a:rPr>
              <a:t>κατά Επιτροπής</a:t>
            </a:r>
            <a:r>
              <a:rPr lang="en-GB" dirty="0" smtClean="0">
                <a:ea typeface="ＭＳ Ｐゴシック" charset="-128"/>
              </a:rPr>
              <a:t>)</a:t>
            </a:r>
            <a:endParaRPr lang="el-GR" dirty="0" smtClean="0">
              <a:ea typeface="ＭＳ Ｐゴシック" charset="-128"/>
            </a:endParaRPr>
          </a:p>
          <a:p>
            <a:r>
              <a:rPr lang="el-GR" dirty="0" smtClean="0"/>
              <a:t>Δεν συμβιβάζεται προς την έννοια της επιχείρησης η άσκηση δραστηριότητας υπό τη μορφή δημόσιας εξουσίας, με συνέπεια η οντότητα που δρα υπό την ιδιότητά της, ως δημόσιας αρχής να μην εμπίπτει στους κανόνες περί ανταγωνισμού.</a:t>
            </a:r>
          </a:p>
          <a:p>
            <a:r>
              <a:rPr lang="el-GR" dirty="0" smtClean="0"/>
              <a:t>Υπόθεση </a:t>
            </a:r>
            <a:r>
              <a:rPr lang="en-US" i="1" dirty="0" err="1" smtClean="0"/>
              <a:t>Eurocontrole</a:t>
            </a:r>
            <a:r>
              <a:rPr lang="el-GR" i="1" dirty="0" smtClean="0"/>
              <a:t>  (</a:t>
            </a:r>
            <a:r>
              <a:rPr lang="en-US" dirty="0" smtClean="0"/>
              <a:t>C</a:t>
            </a:r>
            <a:r>
              <a:rPr lang="el-GR" dirty="0" smtClean="0"/>
              <a:t>-364/92 – </a:t>
            </a:r>
            <a:r>
              <a:rPr lang="el-GR" i="1" dirty="0" smtClean="0"/>
              <a:t>SAT </a:t>
            </a:r>
            <a:r>
              <a:rPr lang="el-GR" i="1" dirty="0" err="1" smtClean="0"/>
              <a:t>Fluggesellschaft</a:t>
            </a:r>
            <a:r>
              <a:rPr lang="el-GR" i="1" dirty="0" smtClean="0"/>
              <a:t> (</a:t>
            </a:r>
            <a:r>
              <a:rPr lang="fr-FR" i="1" dirty="0" smtClean="0"/>
              <a:t>Eurocontrol</a:t>
            </a:r>
            <a:r>
              <a:rPr lang="el-GR" i="1" dirty="0" smtClean="0"/>
              <a:t>): </a:t>
            </a:r>
            <a:r>
              <a:rPr lang="el-GR" dirty="0" smtClean="0"/>
              <a:t>δημόσιος φορέας που ασκεί δημόσια εξουσία. Δεν εμπίπτουν οι δράσεις του στους κανόνες ανταγωνισμού της ΕΕ</a:t>
            </a:r>
          </a:p>
          <a:p>
            <a:r>
              <a:rPr lang="el-GR" dirty="0" smtClean="0"/>
              <a:t>Εφαρμογή της διάκρισης μεταξύ κυριαρχικής και συναλλακτικής διοίκησης. Κριτήριο είναι η φύση της συγκεκριμένης δραστηριότητας. Είναι αδιάφορο η μορφή και το καθεστώς του φορέα</a:t>
            </a:r>
          </a:p>
          <a:p>
            <a:r>
              <a:rPr lang="el-GR" dirty="0" smtClean="0"/>
              <a:t>Απαραίτητο σε φορείς που ασκούν παράλληλες δραστηριότητες να γίνεται διαχωρισμός των δραστηριοτήτων που είναι οικονομικές από αυτές που σχετίζονται με την άσκηση δημόσιας εξουσίας</a:t>
            </a:r>
          </a:p>
          <a:p>
            <a:r>
              <a:rPr lang="el-GR" dirty="0" smtClean="0">
                <a:ea typeface="ＭＳ Ｐゴシック" charset="-128"/>
              </a:rPr>
              <a:t>Η οικονομική δραστηριότητα διακρίνεται επίσης από δραστηριότητες κοινωνικού χαρακτήρα (ΔΕΚ </a:t>
            </a:r>
            <a:r>
              <a:rPr lang="en-US" dirty="0" smtClean="0">
                <a:ea typeface="ＭＳ Ｐゴシック" charset="-128"/>
              </a:rPr>
              <a:t>C-159/91, </a:t>
            </a:r>
            <a:r>
              <a:rPr lang="en-US" dirty="0" err="1" smtClean="0">
                <a:ea typeface="ＭＳ Ｐゴシック" charset="-128"/>
              </a:rPr>
              <a:t>Poucet</a:t>
            </a:r>
            <a:r>
              <a:rPr lang="en-US" dirty="0" smtClean="0">
                <a:ea typeface="ＭＳ Ｐゴシック" charset="-128"/>
              </a:rPr>
              <a:t> &amp; </a:t>
            </a:r>
            <a:r>
              <a:rPr lang="en-US" dirty="0" err="1" smtClean="0">
                <a:ea typeface="ＭＳ Ｐゴシック" charset="-128"/>
              </a:rPr>
              <a:t>Pistre</a:t>
            </a:r>
            <a:r>
              <a:rPr lang="en-US" dirty="0" smtClean="0">
                <a:ea typeface="ＭＳ Ｐゴシック" charset="-128"/>
              </a:rPr>
              <a:t>)</a:t>
            </a:r>
            <a:r>
              <a:rPr lang="el-GR" dirty="0" smtClean="0">
                <a:ea typeface="ＭＳ Ｐゴシック" charset="-128"/>
              </a:rPr>
              <a:t>. Αποκλείονται οργανισμοί παροχής υπηρεσιών κύριας κοινωνικής ασφάλισης </a:t>
            </a:r>
            <a:endParaRPr lang="en-GB" dirty="0" smtClean="0">
              <a:ea typeface="ＭＳ Ｐゴシック" charset="-128"/>
            </a:endParaRP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Αυτονομία οικονομικής δράσης -Ουδετερότητα νομικού καθεστώτος</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t>Καλύπτει κάθε οντότητα, ανεξάρτητα από τη νομική της μορφή ή το ιδιοκτησιακό της καθεστώς</a:t>
            </a:r>
          </a:p>
          <a:p>
            <a:r>
              <a:rPr lang="el-GR" dirty="0" smtClean="0"/>
              <a:t>Η οποία φέρει πλήρη ανάληψη των οικονομικών κινδύνων </a:t>
            </a:r>
          </a:p>
          <a:p>
            <a:r>
              <a:rPr lang="el-GR" dirty="0" smtClean="0"/>
              <a:t>Καλύπτει κάθε οντότητα που πραγματώνει οικονομικό-εμπορικό σκοπό</a:t>
            </a:r>
          </a:p>
          <a:p>
            <a:r>
              <a:rPr lang="el-GR" dirty="0" smtClean="0"/>
              <a:t>Δεν αποτελούν επιχειρήσεις οι εμπορικοί αντιπρόσωποι, οι οποίοι ενεργούν </a:t>
            </a:r>
            <a:r>
              <a:rPr lang="el-GR" dirty="0" err="1" smtClean="0"/>
              <a:t>επ’ονόματι</a:t>
            </a:r>
            <a:r>
              <a:rPr lang="el-GR" dirty="0" smtClean="0"/>
              <a:t> και για λογαριασμό του αντιπροσωπευόμενου </a:t>
            </a:r>
          </a:p>
          <a:p>
            <a:r>
              <a:rPr lang="el-GR" dirty="0" smtClean="0"/>
              <a:t>Δεν αποτελούν ανεξάρτητες επιχειρήσεις οι θυγατρικές εταιρείες που εξαρτώνται πλήρως από τις μητρικές</a:t>
            </a:r>
          </a:p>
          <a:p>
            <a:r>
              <a:rPr lang="el-GR" dirty="0" smtClean="0"/>
              <a:t> </a:t>
            </a:r>
            <a:r>
              <a:rPr lang="el-GR" dirty="0" smtClean="0">
                <a:ea typeface="ＭＳ Ｐゴシック" charset="-128"/>
              </a:rPr>
              <a:t>Μία μητρική εταιρεία και η θυγατρική που της ανήκει σε ποσοστό μεγαλύτερο από 50%, αποτελούν μία και μόνη επιχείρηση </a:t>
            </a:r>
            <a:r>
              <a:rPr lang="en-GB" dirty="0" smtClean="0">
                <a:ea typeface="ＭＳ Ｐゴシック" charset="-128"/>
              </a:rPr>
              <a:t>(</a:t>
            </a:r>
            <a:r>
              <a:rPr lang="el-GR" dirty="0" err="1" smtClean="0">
                <a:ea typeface="ＭＳ Ｐゴシック" charset="-128"/>
              </a:rPr>
              <a:t>ΓενΔΕΕ</a:t>
            </a:r>
            <a:r>
              <a:rPr lang="el-GR" dirty="0" smtClean="0">
                <a:ea typeface="ＭＳ Ｐゴシック" charset="-128"/>
              </a:rPr>
              <a:t> </a:t>
            </a:r>
            <a:r>
              <a:rPr lang="en-GB" dirty="0" smtClean="0">
                <a:ea typeface="ＭＳ Ｐゴシック" charset="-128"/>
              </a:rPr>
              <a:t>T-228/97, Irish Sugar [1999] ECR II-2969)</a:t>
            </a:r>
          </a:p>
          <a:p>
            <a:r>
              <a:rPr lang="el-GR" dirty="0" smtClean="0">
                <a:ea typeface="ＭＳ Ｐゴシック" charset="-128"/>
              </a:rPr>
              <a:t>Ένας όμιλος εταιριών αντιμετωπίζεται ως ενιαία επιχείρηση, όταν υπάρχει κοινός έλεγχο </a:t>
            </a:r>
            <a:r>
              <a:rPr lang="en-GB" dirty="0" smtClean="0">
                <a:ea typeface="ＭＳ Ｐゴシック" charset="-128"/>
              </a:rPr>
              <a:t>(</a:t>
            </a:r>
            <a:r>
              <a:rPr lang="el-GR" dirty="0" smtClean="0">
                <a:ea typeface="ＭＳ Ｐゴシック" charset="-128"/>
              </a:rPr>
              <a:t>ΔΕΕ </a:t>
            </a:r>
            <a:r>
              <a:rPr lang="en-GB" dirty="0" smtClean="0">
                <a:ea typeface="ＭＳ Ｐゴシック" charset="-128"/>
              </a:rPr>
              <a:t>170/83, </a:t>
            </a:r>
            <a:r>
              <a:rPr lang="en-GB" dirty="0" err="1" smtClean="0">
                <a:ea typeface="ＭＳ Ｐゴシック" charset="-128"/>
              </a:rPr>
              <a:t>Hydrotherm</a:t>
            </a:r>
            <a:r>
              <a:rPr lang="en-GB" dirty="0" smtClean="0">
                <a:ea typeface="ＭＳ Ｐゴシック" charset="-128"/>
              </a:rPr>
              <a:t> </a:t>
            </a:r>
            <a:r>
              <a:rPr lang="el-GR" dirty="0" smtClean="0">
                <a:ea typeface="ＭＳ Ｐゴシック" charset="-128"/>
              </a:rPr>
              <a:t>κατά</a:t>
            </a:r>
            <a:r>
              <a:rPr lang="en-GB" dirty="0" smtClean="0">
                <a:ea typeface="ＭＳ Ｐゴシック" charset="-128"/>
              </a:rPr>
              <a:t> </a:t>
            </a:r>
            <a:r>
              <a:rPr lang="en-GB" dirty="0" err="1" smtClean="0">
                <a:ea typeface="ＭＳ Ｐゴシック" charset="-128"/>
              </a:rPr>
              <a:t>Andreoli</a:t>
            </a:r>
            <a:r>
              <a:rPr lang="en-GB" dirty="0" smtClean="0">
                <a:ea typeface="ＭＳ Ｐゴシック" charset="-128"/>
              </a:rPr>
              <a:t> [1984] ECR 2999)</a:t>
            </a:r>
          </a:p>
          <a:p>
            <a:pPr algn="just"/>
            <a:r>
              <a:rPr lang="el-GR" dirty="0" smtClean="0">
                <a:ea typeface="ＭＳ Ｐゴシック" charset="-128"/>
              </a:rPr>
              <a:t>Στην σχέση τους με τον εργοδότη τους, οι εργαζόμενοι δεν είναι επιχειρήσεις και ενεργούν για λογαριασμό του εργοδότη τους ως μέρος της επιχείρησης  </a:t>
            </a:r>
            <a:r>
              <a:rPr lang="en-GB" dirty="0" smtClean="0">
                <a:ea typeface="ＭＳ Ｐゴシック" charset="-128"/>
              </a:rPr>
              <a:t>(</a:t>
            </a:r>
            <a:r>
              <a:rPr lang="el-GR" dirty="0" smtClean="0">
                <a:ea typeface="ＭＳ Ｐゴシック" charset="-128"/>
              </a:rPr>
              <a:t>ΔΕΕ </a:t>
            </a:r>
            <a:r>
              <a:rPr lang="en-GB" dirty="0" smtClean="0">
                <a:ea typeface="ＭＳ Ｐゴシック" charset="-128"/>
              </a:rPr>
              <a:t>C-22/98, </a:t>
            </a:r>
            <a:r>
              <a:rPr lang="en-GB" dirty="0" err="1" smtClean="0">
                <a:ea typeface="ＭＳ Ｐゴシック" charset="-128"/>
              </a:rPr>
              <a:t>Bécu</a:t>
            </a:r>
            <a:r>
              <a:rPr lang="en-GB" dirty="0" smtClean="0">
                <a:ea typeface="ＭＳ Ｐゴシック" charset="-128"/>
              </a:rPr>
              <a:t> </a:t>
            </a:r>
            <a:r>
              <a:rPr lang="el-GR" dirty="0" smtClean="0">
                <a:ea typeface="ＭＳ Ｐゴシック" charset="-128"/>
              </a:rPr>
              <a:t>και λοιποί</a:t>
            </a:r>
            <a:r>
              <a:rPr lang="en-GB" dirty="0" smtClean="0">
                <a:ea typeface="ＭＳ Ｐゴシック" charset="-128"/>
              </a:rPr>
              <a:t> [1999] ECR I-5665)</a:t>
            </a:r>
            <a:endParaRPr lang="el-GR" dirty="0" smtClean="0">
              <a:ea typeface="ＭＳ Ｐゴシック" charset="-128"/>
            </a:endParaRPr>
          </a:p>
          <a:p>
            <a:pPr algn="just"/>
            <a:r>
              <a:rPr lang="el-GR" dirty="0" smtClean="0">
                <a:ea typeface="ＭＳ Ｐゴシック" charset="-128"/>
              </a:rPr>
              <a:t>Οι συνδικαλιστικές ενώσεις των εργαζομένων δεν συνιστούν ενώσεις επιχειρήσεων διότι τα μέλη τους δεν είναι ανεξάρτητοι επαγγελματίες. </a:t>
            </a:r>
            <a:endParaRPr lang="en-GB" dirty="0" smtClean="0">
              <a:ea typeface="ＭＳ Ｐゴシック"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 2</a:t>
            </a:r>
            <a:r>
              <a:rPr lang="el-GR" sz="3200" baseline="30000" dirty="0" smtClean="0"/>
              <a:t>η</a:t>
            </a:r>
            <a:r>
              <a:rPr lang="el-GR" sz="3200" dirty="0" smtClean="0"/>
              <a:t> Βασική Προϋπόθεση Εφαρμογής Κανόνων Ανταγωνισμού ΕΕ: Επηρεασμός </a:t>
            </a:r>
            <a:r>
              <a:rPr lang="el-GR" sz="3200" dirty="0" err="1" smtClean="0"/>
              <a:t>ενδοενωσιακών</a:t>
            </a:r>
            <a:r>
              <a:rPr lang="el-GR" sz="3200" dirty="0" smtClean="0"/>
              <a:t> συναλλαγών</a:t>
            </a:r>
            <a:endParaRPr lang="el-GR" sz="3200"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ea typeface="ＭＳ Ｐゴシック" charset="-128"/>
              </a:rPr>
              <a:t>Το κριτήριο του επηρεασμού του εμπορίου μεταξύ των κρατών μελών αποτελεί αυτόνομο κριτήριο της ευρωπαϊκής νομοθεσίας</a:t>
            </a:r>
          </a:p>
          <a:p>
            <a:pPr algn="just"/>
            <a:r>
              <a:rPr lang="el-GR" dirty="0" smtClean="0">
                <a:ea typeface="ＭＳ Ｐゴシック" charset="-128"/>
              </a:rPr>
              <a:t>Η έννοια του εμπορίου περιλαμβάνει το σύνολο των οικονομικών συναλλαγών</a:t>
            </a:r>
          </a:p>
          <a:p>
            <a:pPr algn="just"/>
            <a:r>
              <a:rPr lang="el-GR" dirty="0" smtClean="0">
                <a:ea typeface="ＭＳ Ｐゴシック" charset="-128"/>
              </a:rPr>
              <a:t>Ο όρος αυτός αποβλέπει να προσδιορίσει την κατανομή αρμοδιοτήτων μεταξύ Ένωσης και κρατών μελών</a:t>
            </a:r>
          </a:p>
          <a:p>
            <a:pPr algn="just"/>
            <a:r>
              <a:rPr lang="el-GR" dirty="0" smtClean="0">
                <a:ea typeface="ＭＳ Ｐゴシック" charset="-128"/>
              </a:rPr>
              <a:t>Μία πρακτική επηρεάζει το εμπόριο μεταξύ των κρατών μελών όταν έχει συνέπειες στις διασυνοριακές οικονομικές δραστηριότητες μεταξύ δύο τουλάχιστον κρατών μελών</a:t>
            </a:r>
          </a:p>
          <a:p>
            <a:pPr algn="just"/>
            <a:r>
              <a:rPr lang="el-GR" dirty="0" smtClean="0">
                <a:ea typeface="ＭＳ Ｐゴシック" charset="-128"/>
              </a:rPr>
              <a:t>Το ευρωπαϊκό δίκαιο δεν ασχολείται με συμφωνίες μεταξύ φορέων της αγοράς που κατέχουν μικρό μερίδιο αγοράς και έχουν ασήμαντο αποτέλεσμα στο εμπόριο μεταξύ κρατών μελών και στον ανταγωνισμό. Ο επηρεασμός θα πρέπει λοιπόν να είναι «αισθητός».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Επηρεασμός </a:t>
            </a:r>
            <a:r>
              <a:rPr lang="el-GR" dirty="0" err="1"/>
              <a:t>ενδοενωσιακών</a:t>
            </a:r>
            <a:r>
              <a:rPr lang="el-GR" dirty="0"/>
              <a:t> συναλλαγών</a:t>
            </a:r>
          </a:p>
        </p:txBody>
      </p:sp>
      <p:sp>
        <p:nvSpPr>
          <p:cNvPr id="3" name="Θέση περιεχομένου 2"/>
          <p:cNvSpPr>
            <a:spLocks noGrp="1"/>
          </p:cNvSpPr>
          <p:nvPr>
            <p:ph idx="1"/>
          </p:nvPr>
        </p:nvSpPr>
        <p:spPr/>
        <p:txBody>
          <a:bodyPr>
            <a:normAutofit fontScale="70000" lnSpcReduction="20000"/>
          </a:bodyPr>
          <a:lstStyle/>
          <a:p>
            <a:r>
              <a:rPr lang="el-GR" dirty="0"/>
              <a:t>Σε αντίθεση με τον </a:t>
            </a:r>
            <a:r>
              <a:rPr lang="el-GR" dirty="0" err="1"/>
              <a:t>ενωσιακό</a:t>
            </a:r>
            <a:r>
              <a:rPr lang="el-GR" dirty="0"/>
              <a:t> έλεγχο συγκεντρώσεων επιχειρήσεων, ο οποίος όπως θα δούμε στηρίζεται σε συγκεκριμένο αντικειμενικό κριτήριο (κύκλο εργασιών), στην περίπτωση των άρθρων 101 και 102 ΣΛΕΕ το κριτήριο του επηρεασμού του </a:t>
            </a:r>
            <a:r>
              <a:rPr lang="el-GR" dirty="0" err="1"/>
              <a:t>ενδοενωσιακού</a:t>
            </a:r>
            <a:r>
              <a:rPr lang="el-GR" dirty="0"/>
              <a:t> εμπορίου στηρίζεται σε ένα πλέγμα στοιχείων, τόσο νομικών όσο και πραγματικών</a:t>
            </a:r>
          </a:p>
          <a:p>
            <a:r>
              <a:rPr lang="el-GR" dirty="0"/>
              <a:t>Επηρεασμός σημαίνει διατάραξη της ομαλής διεξαγωγής των εμπορικών ροών μεταξύ των κρατών </a:t>
            </a:r>
            <a:r>
              <a:rPr lang="el-GR" dirty="0" smtClean="0"/>
              <a:t>μελών</a:t>
            </a:r>
          </a:p>
          <a:p>
            <a:r>
              <a:rPr lang="el-GR" dirty="0"/>
              <a:t>Μία συμφωνία μεταξύ επιχειρήσεων του ίδιου κράτους μέλους που έχει ως αντικείμενο τη στεγανοποίηση της εθνικής αγοράς και τον αποκλεισμό από αυτήν επιχειρήσεων που προέρχονται από άλλα κράτη μέλη είναι προφανές ότι καλύπτει το διασυνοριακό στοιχείο</a:t>
            </a:r>
          </a:p>
          <a:p>
            <a:r>
              <a:rPr lang="el-GR" dirty="0"/>
              <a:t>Στην υπόθεση </a:t>
            </a:r>
            <a:r>
              <a:rPr lang="el-GR" dirty="0" err="1"/>
              <a:t>Pronuptia</a:t>
            </a:r>
            <a:r>
              <a:rPr lang="el-GR" dirty="0"/>
              <a:t> (ΔΕΚ  161/84 ) το Δικαστήριο έκρινε ότι ρήτρες σχετικά με τον καταμερισμό αγοράς μεταξύ παραχωρητή και </a:t>
            </a:r>
            <a:r>
              <a:rPr lang="el-GR" dirty="0" err="1"/>
              <a:t>παραχωρησιούχων</a:t>
            </a:r>
            <a:r>
              <a:rPr lang="el-GR" dirty="0"/>
              <a:t> ή μεταξύ </a:t>
            </a:r>
            <a:r>
              <a:rPr lang="el-GR" dirty="0" err="1"/>
              <a:t>παραχωρησιούχων</a:t>
            </a:r>
            <a:r>
              <a:rPr lang="el-GR" dirty="0"/>
              <a:t>, οι οποίες περιλαμβάνονται σε συμβάσεις παραχωρήσεως εκμεταλλεύσεως διανομής και οι οποίες παρεμποδίζουν </a:t>
            </a:r>
            <a:r>
              <a:rPr lang="el-GR" dirty="0" err="1"/>
              <a:t>παραχωρησιούχους</a:t>
            </a:r>
            <a:r>
              <a:rPr lang="el-GR" dirty="0"/>
              <a:t> να εγκατασταθούν σε άλλο κράτος μέλος, είναι ικανές να επηρεάσουν το εμπόριο μεταξύ κρατών μελών.</a:t>
            </a:r>
          </a:p>
          <a:p>
            <a:endParaRPr lang="el-GR" dirty="0"/>
          </a:p>
        </p:txBody>
      </p:sp>
    </p:spTree>
    <p:extLst>
      <p:ext uri="{BB962C8B-B14F-4D97-AF65-F5344CB8AC3E}">
        <p14:creationId xmlns:p14="http://schemas.microsoft.com/office/powerpoint/2010/main" xmlns="" val="1862967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Αρμοδιότητα της ΕΕ</a:t>
            </a:r>
            <a:endParaRPr lang="el-GR" dirty="0"/>
          </a:p>
        </p:txBody>
      </p:sp>
      <p:sp>
        <p:nvSpPr>
          <p:cNvPr id="3" name="2 - Θέση περιεχομένου"/>
          <p:cNvSpPr>
            <a:spLocks noGrp="1"/>
          </p:cNvSpPr>
          <p:nvPr>
            <p:ph idx="1"/>
          </p:nvPr>
        </p:nvSpPr>
        <p:spPr/>
        <p:txBody>
          <a:bodyPr/>
          <a:lstStyle/>
          <a:p>
            <a:pPr algn="just">
              <a:lnSpc>
                <a:spcPct val="80000"/>
              </a:lnSpc>
            </a:pPr>
            <a:r>
              <a:rPr lang="el-GR" dirty="0" smtClean="0">
                <a:ea typeface="ＭＳ Ｐゴシック" charset="-128"/>
              </a:rPr>
              <a:t>Άρθρο 3 ΣΛΕΕ</a:t>
            </a:r>
            <a:r>
              <a:rPr lang="en-GB" dirty="0" smtClean="0">
                <a:ea typeface="ＭＳ Ｐゴシック" charset="-128"/>
              </a:rPr>
              <a:t>:</a:t>
            </a:r>
            <a:r>
              <a:rPr lang="el-GR" dirty="0" smtClean="0">
                <a:ea typeface="ＭＳ Ｐゴシック" charset="-128"/>
              </a:rPr>
              <a:t> Η Ένωση έχει αποκλειστική αρμοδιότητα στους ακόλουθους </a:t>
            </a:r>
            <a:r>
              <a:rPr lang="en-GB" dirty="0" smtClean="0">
                <a:ea typeface="ＭＳ Ｐゴシック" charset="-128"/>
              </a:rPr>
              <a:t> </a:t>
            </a:r>
            <a:r>
              <a:rPr lang="el-GR" dirty="0" smtClean="0">
                <a:ea typeface="ＭＳ Ｐゴシック" charset="-128"/>
              </a:rPr>
              <a:t>τομείς:</a:t>
            </a:r>
            <a:r>
              <a:rPr lang="en-GB" dirty="0" smtClean="0">
                <a:ea typeface="ＭＳ Ｐゴシック" charset="-128"/>
              </a:rPr>
              <a:t> </a:t>
            </a:r>
          </a:p>
          <a:p>
            <a:pPr algn="just">
              <a:lnSpc>
                <a:spcPct val="80000"/>
              </a:lnSpc>
              <a:buNone/>
            </a:pPr>
            <a:r>
              <a:rPr lang="en-GB" dirty="0" smtClean="0">
                <a:ea typeface="ＭＳ Ｐゴシック" charset="-128"/>
                <a:cs typeface="Times New Roman" pitchFamily="18" charset="0"/>
              </a:rPr>
              <a:t>     ………</a:t>
            </a:r>
          </a:p>
          <a:p>
            <a:pPr algn="just">
              <a:lnSpc>
                <a:spcPct val="80000"/>
              </a:lnSpc>
              <a:buNone/>
            </a:pPr>
            <a:r>
              <a:rPr lang="en-GB" dirty="0" smtClean="0">
                <a:ea typeface="ＭＳ Ｐゴシック" charset="-128"/>
              </a:rPr>
              <a:t>    </a:t>
            </a:r>
            <a:r>
              <a:rPr lang="el-GR" dirty="0" smtClean="0">
                <a:ea typeface="ＭＳ Ｐゴシック" charset="-128"/>
              </a:rPr>
              <a:t>β) θέσπιση των κανόνων ανταγωνισμού που είναι αναγκαίοι για τη λειτουργία της εσωτερικής αγοράς</a:t>
            </a:r>
          </a:p>
          <a:p>
            <a:pPr algn="just">
              <a:lnSpc>
                <a:spcPct val="80000"/>
              </a:lnSpc>
              <a:buNone/>
            </a:pPr>
            <a:r>
              <a:rPr lang="el-GR" dirty="0" smtClean="0">
                <a:ea typeface="ＭＳ Ｐゴシック" charset="-128"/>
              </a:rPr>
              <a:t>Άρθρο 26 : Η εσωτερική αγορά περιλαμβάνει χώρο χωρίς εσωτερικά σύνορα μέσα στον οποίο εξασφαλίζεται η ελεύθερη κυκλοφορία των εμπορευμάτων, των προσώπων, των υπηρεσιών και των κεφαλαίων σύμφωνα με τις διατάξεις των Συνθηκών.</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Παράλληλες αρμοδιότητες ΕΕ – Κρατών μελών</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Οι </a:t>
            </a:r>
            <a:r>
              <a:rPr lang="el-GR" dirty="0" err="1" smtClean="0"/>
              <a:t>ενωσιακοί</a:t>
            </a:r>
            <a:r>
              <a:rPr lang="el-GR" dirty="0" smtClean="0"/>
              <a:t> κανόνες ανταγωνισμού καταρχήν δεν αντικαθιστούν τους εθνικούς – Παράλληλες αρμοδιότητες (εκτός από περιπτώσεις όπως ο έλεγχος συγκεντρώσεων ή ο έλεγχος των κρατικών ενισχύσεων, όπου υπάρχουν αποκλειστικές αρμοδιότητες της ΕΕ)</a:t>
            </a:r>
          </a:p>
          <a:p>
            <a:r>
              <a:rPr lang="el-GR" dirty="0" smtClean="0"/>
              <a:t>Διαμόρφωση κανόνων κατανομής αρμοδιοτήτων, με σκοπό την αποφυγή των συγκρούσεων που θα μπορούσαν να προκληθούν από την παράλληλη εφαρμογή τους από την Επιτροπή και τις Εθνικές Αρχές και τα δικαστήρια</a:t>
            </a:r>
          </a:p>
          <a:p>
            <a:r>
              <a:rPr lang="el-GR" dirty="0" smtClean="0"/>
              <a:t>Η κυριαρχία του δικαίου της ΕΕ επεκτείνεται σε μεγάλο αριθμό υποθέσεων</a:t>
            </a:r>
          </a:p>
          <a:p>
            <a:r>
              <a:rPr lang="el-GR" dirty="0" smtClean="0"/>
              <a:t>Δεν  πρέπει να τίθεται σε κίνδυνο η ομοιόμορφη ερμηνεία και εφαρμογή του δικαίου της ΕΕ</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 ανταγωνισμός στον οικονομικό χώρο</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Ο ανταγωνισμός ερμηνεύεται ως μία δράση, μία διεκδίκηση για κτήση και διατήρηση πελατείας και ισχύος μέσα στην αγορά</a:t>
            </a:r>
          </a:p>
          <a:p>
            <a:r>
              <a:rPr lang="el-GR" dirty="0" smtClean="0"/>
              <a:t>Διεξάγεται λοιπόν και εξελίσσεται μέσα σε αγορά, δηλαδή σε ένα χώρο συνάντησης της προσφοράς και της ζήτησης. Επομένως, απαιτεί σύστημα ελεύθερης οικονομίας/οικονομίας της αγοράς και όχι σχεδιαζόμενη οικονομία</a:t>
            </a:r>
          </a:p>
          <a:p>
            <a:r>
              <a:rPr lang="el-GR" dirty="0" smtClean="0"/>
              <a:t>Διεξάγεται ανάμεσα σε επιχειρήσεις που δρουν είτε στο ίδιο επίπεδο (οριζόντιος ανταγωνισμός), είτε σε διαφορετικό επίπεδο (κάθετος ανταγωνισμός) της αλυσίδας παραγωγής-διανομής. Εξ ορισμού λοιπόν προϋποθέτει την ύπαρξη περισσότερων φορέων που να διεκδικούν θέση υπεροχής στην αγορά.</a:t>
            </a:r>
          </a:p>
          <a:p>
            <a:r>
              <a:rPr lang="el-GR" dirty="0" smtClean="0"/>
              <a:t>Επικρατεί η αντίληψη ότι δια μέσου της οικονομικής ελευθερίας εξασφαλίζεται η ευχέρεια επιλογής των καταναλωτών και η ευημερία τους</a:t>
            </a:r>
          </a:p>
          <a:p>
            <a:endParaRPr lang="el-GR" dirty="0" smtClean="0"/>
          </a:p>
          <a:p>
            <a:endParaRPr lang="el-GR"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Αρμοδιότητες Αρχών</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Η εφαρμογή του δικαίου ανταγωνισμού της ΕΕ δεν είναι αποκλειστικότητα των ευρωπαϊκών αρχών</a:t>
            </a:r>
          </a:p>
          <a:p>
            <a:r>
              <a:rPr lang="el-GR" dirty="0" smtClean="0"/>
              <a:t>Καταρχήν, η Ευρωπαϊκή Επιτροπή είναι το πλέον αρμόδιο όργανο για να επιβάλλει την εφαρμογή των κανόνων του </a:t>
            </a:r>
            <a:r>
              <a:rPr lang="el-GR" dirty="0" err="1" smtClean="0"/>
              <a:t>ενωσιακού</a:t>
            </a:r>
            <a:r>
              <a:rPr lang="el-GR" dirty="0" smtClean="0"/>
              <a:t> δικαίου του ανταγωνισμού</a:t>
            </a:r>
          </a:p>
          <a:p>
            <a:r>
              <a:rPr lang="el-GR" dirty="0" smtClean="0"/>
              <a:t>Για την εφαρμογή των άρθρων 101 και 102 της Συνθήκης για τη Λειτουργία της ΕΕ, υπάρχουν παράλληλες αρμοδιότητες</a:t>
            </a:r>
          </a:p>
          <a:p>
            <a:r>
              <a:rPr lang="el-GR" dirty="0" smtClean="0"/>
              <a:t>Οι εθνικές αρχές και οι εθνικοί δικαστές είναι υποχρεωμένοι να εφαρμόσουν το δίκαιο της ΕΕ σε υποθέσεις όπου διαπιστώνουν ότι επηρεάζεται το εμπόριο μεταξύ κρατών μελών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Πηγές Δικαίου Ανταγωνισμού της ΕΕ</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lnSpc>
                <a:spcPct val="90000"/>
              </a:lnSpc>
            </a:pPr>
            <a:r>
              <a:rPr lang="el-GR" dirty="0" smtClean="0">
                <a:ea typeface="ＭＳ Ｐゴシック" charset="-128"/>
              </a:rPr>
              <a:t>Τα άρθρα της Συνθήκης  (101-109 ΣΛΕΕ)</a:t>
            </a:r>
          </a:p>
          <a:p>
            <a:pPr algn="just">
              <a:lnSpc>
                <a:spcPct val="90000"/>
              </a:lnSpc>
            </a:pPr>
            <a:r>
              <a:rPr lang="el-GR" dirty="0" smtClean="0">
                <a:ea typeface="ＭＳ Ｐゴシック" charset="-128"/>
              </a:rPr>
              <a:t>Το παράγωγο δίκαιο : Οι Κανονισμοί</a:t>
            </a:r>
          </a:p>
          <a:p>
            <a:pPr algn="just">
              <a:lnSpc>
                <a:spcPct val="90000"/>
              </a:lnSpc>
            </a:pPr>
            <a:r>
              <a:rPr lang="el-GR" dirty="0" smtClean="0">
                <a:ea typeface="ＭＳ Ｐゴシック" charset="-128"/>
              </a:rPr>
              <a:t>Οι πιο σημαντικοί : Ο Κανονισμός 1/2003 για την εφαρμογή των άρθρων 101 και 102 και Ο Κανονισμός 139/2004 για τις συγκεντρώσεις επιχειρήσεων</a:t>
            </a:r>
          </a:p>
          <a:p>
            <a:pPr algn="just">
              <a:lnSpc>
                <a:spcPct val="90000"/>
              </a:lnSpc>
            </a:pPr>
            <a:r>
              <a:rPr lang="el-GR" dirty="0" smtClean="0">
                <a:ea typeface="ＭＳ Ｐゴシック" charset="-128"/>
              </a:rPr>
              <a:t>Οι ομαδικές απαλλαγές (πχ κανονισμός 330/2010 για κάθετες συμφωνίες)</a:t>
            </a:r>
          </a:p>
          <a:p>
            <a:pPr algn="just">
              <a:lnSpc>
                <a:spcPct val="90000"/>
              </a:lnSpc>
            </a:pPr>
            <a:r>
              <a:rPr lang="el-GR" dirty="0" smtClean="0">
                <a:ea typeface="ＭＳ Ｐゴシック" charset="-128"/>
              </a:rPr>
              <a:t>Δικαστικές Αποφάσεις</a:t>
            </a:r>
            <a:r>
              <a:rPr lang="el-GR" dirty="0">
                <a:ea typeface="ＭＳ Ｐゴシック" charset="-128"/>
              </a:rPr>
              <a:t> </a:t>
            </a:r>
            <a:r>
              <a:rPr lang="el-GR" dirty="0" smtClean="0">
                <a:ea typeface="ＭＳ Ｐゴシック" charset="-128"/>
              </a:rPr>
              <a:t>: Δικαστήριο της Ευρωπαϊκής Ένωσης </a:t>
            </a:r>
          </a:p>
          <a:p>
            <a:pPr algn="just">
              <a:lnSpc>
                <a:spcPct val="90000"/>
              </a:lnSpc>
            </a:pPr>
            <a:r>
              <a:rPr lang="el-GR" dirty="0" smtClean="0">
                <a:ea typeface="ＭＳ Ｐゴシック" charset="-128"/>
              </a:rPr>
              <a:t>Ανακοινώσεις και κατευθυντήριες γραμμές της Επιτροπής</a:t>
            </a:r>
          </a:p>
          <a:p>
            <a:pPr algn="just">
              <a:lnSpc>
                <a:spcPct val="90000"/>
              </a:lnSpc>
            </a:pPr>
            <a:r>
              <a:rPr lang="el-GR" dirty="0" smtClean="0">
                <a:ea typeface="ＭＳ Ｐゴシック" charset="-128"/>
              </a:rPr>
              <a:t>Οι αποφάσεις της Επιτροπής</a:t>
            </a:r>
          </a:p>
          <a:p>
            <a:pPr algn="just">
              <a:lnSpc>
                <a:spcPct val="90000"/>
              </a:lnSpc>
            </a:pPr>
            <a:r>
              <a:rPr lang="el-GR" dirty="0" smtClean="0">
                <a:ea typeface="ＭＳ Ｐゴシック" charset="-128"/>
              </a:rPr>
              <a:t>Οι ετήσιες εκθέσεις της Επιτροπής</a:t>
            </a:r>
          </a:p>
          <a:p>
            <a:pPr algn="just">
              <a:lnSpc>
                <a:spcPct val="90000"/>
              </a:lnSpc>
            </a:pPr>
            <a:r>
              <a:rPr lang="el-GR" dirty="0" smtClean="0">
                <a:ea typeface="ＭＳ Ｐゴシック" charset="-128"/>
              </a:rPr>
              <a:t>Άλλα έγγραφα</a:t>
            </a:r>
            <a:endParaRPr lang="en-GB" dirty="0" smtClean="0">
              <a:ea typeface="ＭＳ Ｐゴシック" charset="-128"/>
            </a:endParaRP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τέσσερις βασικοί άξονες της </a:t>
            </a:r>
            <a:r>
              <a:rPr lang="el-GR" dirty="0" err="1" smtClean="0"/>
              <a:t>ενωσιακής</a:t>
            </a:r>
            <a:r>
              <a:rPr lang="el-GR" dirty="0" smtClean="0"/>
              <a:t> νομοθεσίας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Απαγόρευση των </a:t>
            </a:r>
            <a:r>
              <a:rPr lang="el-GR" dirty="0" err="1" smtClean="0"/>
              <a:t>αντιανταγωνιστικών</a:t>
            </a:r>
            <a:r>
              <a:rPr lang="el-GR" dirty="0" smtClean="0"/>
              <a:t> συμπράξεων και απαλλαγή μόνο εκείνων που ωφελούν τις αγορές και τους καταναλωτές (άρθρο 101 ΣΛΕΕ)</a:t>
            </a:r>
          </a:p>
          <a:p>
            <a:r>
              <a:rPr lang="el-GR" dirty="0" smtClean="0"/>
              <a:t>Απαγόρευση της καταχρηστικής εκμετάλλευσης δεσπόζουσας θέσης (άρθρο 102 ΣΛΕΕ)</a:t>
            </a:r>
          </a:p>
          <a:p>
            <a:r>
              <a:rPr lang="el-GR" dirty="0" smtClean="0"/>
              <a:t>Έλεγχος των συγκεντρώσεων μεταξύ των επιχειρήσεων (κανονισμός 139/2004)</a:t>
            </a:r>
          </a:p>
          <a:p>
            <a:r>
              <a:rPr lang="el-GR" dirty="0" smtClean="0"/>
              <a:t>Έλεγχος των κρατικών ενισχύσεων (άρθρα 107-109 ΣΛΕΕ)</a:t>
            </a:r>
          </a:p>
          <a:p>
            <a:r>
              <a:rPr lang="el-GR" dirty="0" smtClean="0"/>
              <a:t>Οι τρεις πρώτοι άξονες αποτελούν το ιδιωτικό τμήμα, που αποτελεί αντικείμενο μελέτης της θεματικής μας ενότητας, ενώ οι κρατικές ενισχύσεις εμπίπτουν στο δημόσιο τμήμα του δικαίου ανταγωνισμού της ΕΕ</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Διάκριση ανάμεσα σε τέλειο και αποτελεσματικό ανταγωνισμό </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Υπήρξε μία διαφορετική προσέγγιση ανάμεσα στις οικονομικές σχολές και τους θεωρητικούς της οικονομίας</a:t>
            </a:r>
          </a:p>
          <a:p>
            <a:r>
              <a:rPr lang="el-GR" dirty="0" smtClean="0"/>
              <a:t>Αρχικά υποστηρίχθηκε ένα μοντέλο απόλυτης αυτορρύθμισης της αγοράς στηριγμένο στον τέλειο ανταγωνισμό.</a:t>
            </a:r>
          </a:p>
          <a:p>
            <a:r>
              <a:rPr lang="el-GR" dirty="0" smtClean="0"/>
              <a:t>Ο τέλειος ανταγωνισμός προϋποθέτει μεγάλο αριθμό πωλητών-αγοραστών, ανυπαρξία μονοπωλίων, ομοιογένεια  αγαθών, πολύ καλή ενημέρωση καταναλωτών</a:t>
            </a:r>
          </a:p>
          <a:p>
            <a:r>
              <a:rPr lang="el-GR" dirty="0" smtClean="0"/>
              <a:t>Πρόκειται για ένα μοντέλο ιδεατό. Ο ανταγωνισμός συνήθως είναι ατελής, λόγω εμποδίων εισόδου στην αγορά, αδυναμίας της αγοράς να </a:t>
            </a:r>
            <a:r>
              <a:rPr lang="el-GR" dirty="0" err="1" smtClean="0"/>
              <a:t>αυτορρυθμιστεί</a:t>
            </a:r>
            <a:r>
              <a:rPr lang="el-GR" dirty="0" smtClean="0"/>
              <a:t>, ύπαρξης μονοπωλίων και ολιγοπωλίων</a:t>
            </a:r>
          </a:p>
          <a:p>
            <a:r>
              <a:rPr lang="el-GR" dirty="0" smtClean="0"/>
              <a:t>Αυτό που επιδιώκεται λοιπόν είναι ο αποτελεσματικός ανταγωνισμός που στηρίζεται στην οικονομική πραγματικότητα</a:t>
            </a:r>
          </a:p>
          <a:p>
            <a:r>
              <a:rPr lang="el-GR" dirty="0" smtClean="0"/>
              <a:t>Για να επιτευχθεί ο αποτελεσματικός ανταγωνισμός χρειάζεται ένα νομοθετικό πλαίσιο και μια ρυθμιστική παρέμβαση του κράτους, ώστε η συμπεριφορά και απόδοση των επιχειρήσεων να είναι η καλύτερη δυνατή.</a:t>
            </a:r>
          </a:p>
          <a:p>
            <a:pPr>
              <a:buNone/>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ΠΟΛΙΤΙΚΗ ΚΑΙ ΔΙΚΑΙΟ ΑΝΤΑΓΩΝΙΣΜΟΥ</a:t>
            </a:r>
            <a:endParaRPr lang="el-GR" dirty="0"/>
          </a:p>
        </p:txBody>
      </p:sp>
      <p:sp>
        <p:nvSpPr>
          <p:cNvPr id="3" name="2 - Θέση περιεχομένου"/>
          <p:cNvSpPr>
            <a:spLocks noGrp="1"/>
          </p:cNvSpPr>
          <p:nvPr>
            <p:ph idx="1"/>
          </p:nvPr>
        </p:nvSpPr>
        <p:spPr/>
        <p:txBody>
          <a:bodyPr/>
          <a:lstStyle/>
          <a:p>
            <a:r>
              <a:rPr lang="el-GR" dirty="0" smtClean="0"/>
              <a:t>Η πολιτική ανταγωνισμού διατυπώνει τους στόχους που τα κράτη επιθυμούν να επιτύχουν. Περιγράφει τους τρόπους αντιμετώπισης των απειλών κατά του ανταγωνισμού και της ελεύθερης αγοράς</a:t>
            </a:r>
          </a:p>
          <a:p>
            <a:r>
              <a:rPr lang="el-GR" dirty="0" smtClean="0"/>
              <a:t>Το δίκαιο ανταγωνισμού επιδιώκει την εφαρμογή των στόχων αυτών, την υλοποίηση της πολιτικής ανταγωνισμού </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ΓΕΝΙΚΟΙ ΣΤΟΧΟΙ ΠΟΛΙΤΙΚΗΣ ΚΑΙ ΔΙΚΑΙΟΥ ΑΝΤΑΓΩΝΙΣΜΟΥ </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Προστασία ελευθερίας της οικονομικής δραστηριότητας</a:t>
            </a:r>
          </a:p>
          <a:p>
            <a:r>
              <a:rPr lang="el-GR" dirty="0" smtClean="0"/>
              <a:t>Προστασία αποτελεσματικού ανταγωνισμού</a:t>
            </a:r>
          </a:p>
          <a:p>
            <a:r>
              <a:rPr lang="el-GR" dirty="0" smtClean="0"/>
              <a:t>Προστασία ανταγωνιστών</a:t>
            </a:r>
          </a:p>
          <a:p>
            <a:r>
              <a:rPr lang="el-GR" dirty="0" smtClean="0"/>
              <a:t>Βελτίωση ποιότητας προϊόντων και υπηρεσιών</a:t>
            </a:r>
          </a:p>
          <a:p>
            <a:r>
              <a:rPr lang="el-GR" dirty="0" smtClean="0"/>
              <a:t>Μείωση τιμών</a:t>
            </a:r>
          </a:p>
          <a:p>
            <a:r>
              <a:rPr lang="el-GR" dirty="0" smtClean="0"/>
              <a:t>Προστασία και ευημερία καταναλωτών</a:t>
            </a:r>
          </a:p>
          <a:p>
            <a:r>
              <a:rPr lang="el-GR" dirty="0" smtClean="0"/>
              <a:t>Οικονομική πρόοδος και ανάπτυξη</a:t>
            </a:r>
          </a:p>
          <a:p>
            <a:r>
              <a:rPr lang="el-GR" dirty="0" smtClean="0"/>
              <a:t>Ελευθερία των συμβάσεων</a:t>
            </a:r>
          </a:p>
          <a:p>
            <a:r>
              <a:rPr lang="el-GR" dirty="0" smtClean="0"/>
              <a:t>Δημιουργία θέσεων εργασίας</a:t>
            </a:r>
          </a:p>
          <a:p>
            <a:r>
              <a:rPr lang="el-GR" dirty="0" smtClean="0"/>
              <a:t>Ενίσχυση καινοτομίας και τεχνολογική πρόοδος</a:t>
            </a:r>
          </a:p>
          <a:p>
            <a:r>
              <a:rPr lang="el-GR" dirty="0" smtClean="0"/>
              <a:t>Κοινωνική ευημερία</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Διάκριση κλάδων στο Δίκαιο Ανταγωνισμού</a:t>
            </a:r>
            <a:endParaRPr lang="el-GR" dirty="0"/>
          </a:p>
        </p:txBody>
      </p:sp>
      <p:sp>
        <p:nvSpPr>
          <p:cNvPr id="3" name="2 - Θέση περιεχομένου"/>
          <p:cNvSpPr>
            <a:spLocks noGrp="1"/>
          </p:cNvSpPr>
          <p:nvPr>
            <p:ph idx="1"/>
          </p:nvPr>
        </p:nvSpPr>
        <p:spPr/>
        <p:txBody>
          <a:bodyPr>
            <a:normAutofit fontScale="70000" lnSpcReduction="20000"/>
          </a:bodyPr>
          <a:lstStyle/>
          <a:p>
            <a:endParaRPr lang="en-US" dirty="0" smtClean="0"/>
          </a:p>
          <a:p>
            <a:r>
              <a:rPr lang="el-GR" dirty="0" smtClean="0"/>
              <a:t>Δύο κλάδοι που εξυπηρετούν καταρχήν διαφορετικούς  ειδικούς στόχους και διαφορετικές ανάγκες</a:t>
            </a:r>
          </a:p>
          <a:p>
            <a:r>
              <a:rPr lang="el-GR" dirty="0" smtClean="0"/>
              <a:t>Υπάγονται σε διαφορετικό νομοθετικό πλαίσιο</a:t>
            </a:r>
          </a:p>
          <a:p>
            <a:r>
              <a:rPr lang="el-GR" dirty="0" smtClean="0"/>
              <a:t>Και  στις δύο περιπτώσεις η προστασία αφορά τον ανταγωνισμό ως θεσμό</a:t>
            </a:r>
          </a:p>
          <a:p>
            <a:r>
              <a:rPr lang="el-GR" dirty="0" smtClean="0"/>
              <a:t>Επιδιώκεται σε κάθε περίπτωση η προστασία της οικονομικής ελευθερίας</a:t>
            </a:r>
          </a:p>
          <a:p>
            <a:r>
              <a:rPr lang="el-GR" dirty="0" smtClean="0"/>
              <a:t>Υποστηρίζεται ότι ο ένας κλάδος συμπληρώνει και αποτελεί συνέχεια του άλλου</a:t>
            </a:r>
          </a:p>
          <a:p>
            <a:r>
              <a:rPr lang="el-GR" dirty="0" smtClean="0"/>
              <a:t>Οι δύο κλάδοι του δικαίου του ανταγωνισμού στηρίζονται σε μία κοινή αρχή, αυτή της ελευθερίας του εμπορίου και της βιομηχανίας, η οποία αναλύεται στην ελευθερία του </a:t>
            </a:r>
            <a:r>
              <a:rPr lang="el-GR" dirty="0" err="1" smtClean="0"/>
              <a:t>επιχειρείν</a:t>
            </a:r>
            <a:r>
              <a:rPr lang="el-GR" dirty="0" smtClean="0"/>
              <a:t> και στην ελευθερία του ανταγωνισμού</a:t>
            </a:r>
          </a:p>
          <a:p>
            <a:r>
              <a:rPr lang="el-GR" dirty="0" smtClean="0"/>
              <a:t>Το δίκαιο ανταγωνισμού ως ενιαίο δίκαιο αποτελεί μέρος τόσο του ιδιωτικού όσο και του δημοσίου δικαίου</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Δίκαιο Αθέμιτου Ανταγωνισμού</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Σκοπός είναι η διατήρηση του ανταγωνισμού σε θεμιτά πλαίσια</a:t>
            </a:r>
          </a:p>
          <a:p>
            <a:r>
              <a:rPr lang="el-GR" dirty="0" smtClean="0"/>
              <a:t>Προστατεύεται η επιχείρηση από τις αθέμιτες πρακτικές των ανταγωνιστών της </a:t>
            </a:r>
          </a:p>
          <a:p>
            <a:r>
              <a:rPr lang="el-GR" dirty="0" smtClean="0"/>
              <a:t>Τέτοιες πρακτικές αποτελούν οι αθέμιτες συγκριτικές ή παραπλανητικές διαφημίσεις, η αθέμιτη απόσπαση προσωπικού, η δυσφήμιση ανταγωνιστή, κτλ.</a:t>
            </a:r>
          </a:p>
          <a:p>
            <a:r>
              <a:rPr lang="el-GR" dirty="0" smtClean="0"/>
              <a:t>Καταδικάζεται λοιπόν ο ανεξέλεγκτος, εκτός θεμιτών ορίων ανταγωνισμός.</a:t>
            </a:r>
          </a:p>
          <a:p>
            <a:r>
              <a:rPr lang="el-GR" dirty="0" smtClean="0"/>
              <a:t>Προστατεύονται κυρίως ιδιωτικά συμφέροντα. </a:t>
            </a:r>
          </a:p>
          <a:p>
            <a:r>
              <a:rPr lang="el-GR" dirty="0" smtClean="0"/>
              <a:t>Η οικονομική ελευθερία σε αυτή την περίπτωση προστατεύεται ως ατομικό δικαίωμα έναντι αθέμιτων πρακτικών ανταγωνιστών</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Δίκαιο Ελεύθερου Ανταγωνισμού</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Οι κανόνες που περιλαμβάνονται σε αυτόν τον κλάδο έχουν στόχο την προστασία του ίδιου του ανταγωνισμού προς εξασφάλιση της οικονομικής ελευθερίας</a:t>
            </a:r>
          </a:p>
          <a:p>
            <a:r>
              <a:rPr lang="el-GR" dirty="0" smtClean="0"/>
              <a:t>Σε αυτή την περίπτωση δεν καταδικάζεται η ακραία εκδήλωση του ανταγωνισμού αλλά η απειλή του</a:t>
            </a:r>
          </a:p>
          <a:p>
            <a:r>
              <a:rPr lang="el-GR" dirty="0" smtClean="0"/>
              <a:t>Ελέγχονται και απαγορεύονται οι   </a:t>
            </a:r>
            <a:r>
              <a:rPr lang="el-GR" dirty="0" err="1" smtClean="0"/>
              <a:t>αντιανταγωνιστικές</a:t>
            </a:r>
            <a:r>
              <a:rPr lang="el-GR" dirty="0" smtClean="0"/>
              <a:t> πρακτικές (συμπράξεις, κατάχρηση δεσπόζουσας θέσης, συγκεντρώσεις…)</a:t>
            </a:r>
          </a:p>
          <a:p>
            <a:r>
              <a:rPr lang="el-GR" dirty="0" smtClean="0"/>
              <a:t>Επιδιώκεται η διατήρηση ανταγωνιστικών συνθηκών στην αγορά</a:t>
            </a:r>
          </a:p>
          <a:p>
            <a:r>
              <a:rPr lang="el-GR" dirty="0" smtClean="0"/>
              <a:t>Προστατεύονται κυρίως συλλογικά συμφέροντα</a:t>
            </a:r>
          </a:p>
          <a:p>
            <a:r>
              <a:rPr lang="el-GR" dirty="0" smtClean="0"/>
              <a:t>Η απαγόρευση των περιορισμών του ανταγωνισμού είναι απαραίτητη για την προστασία της ελευθερίας του </a:t>
            </a:r>
            <a:r>
              <a:rPr lang="el-GR" dirty="0" err="1" smtClean="0"/>
              <a:t>επιχειρείν</a:t>
            </a:r>
            <a:r>
              <a:rPr lang="el-GR" dirty="0" smtClean="0"/>
              <a:t>. </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Σημαντική θέση του Δικαίου Ανταγωνισμού στην Ευρωπαϊκή Ολοκλήρωση</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Οι πρώτες Κοινότητες (ΕΚΑΧ, ΕΟΚ) είχαν στόχο τη δημιουργία  μίας κοινής (εσωτερικής) αγοράς, στην οποία ο ανταγωνισμός μεταξύ επιχειρήσεων θα ήταν ελεύθερος και ανόθευτος. </a:t>
            </a:r>
          </a:p>
          <a:p>
            <a:r>
              <a:rPr lang="el-GR" dirty="0" smtClean="0"/>
              <a:t>Η Συνθήκη της Λισσαβόνας δεν επέφερε ουσιώδεις τροποποιήσεις στο Δίκαιο Ανταγωνισμού της Ευρωπαϊκής Ένωσης</a:t>
            </a:r>
          </a:p>
          <a:p>
            <a:r>
              <a:rPr lang="el-GR" dirty="0" smtClean="0"/>
              <a:t>Απλά, στο νέο άρθρο 3, παρ. 3 ΣΕΕ, το «</a:t>
            </a:r>
            <a:r>
              <a:rPr lang="el-GR" i="1" dirty="0" smtClean="0"/>
              <a:t>καθεστώς ανόθευτου ανταγωνισμού εντός της εσωτερικής αγοράς</a:t>
            </a:r>
            <a:r>
              <a:rPr lang="el-GR" dirty="0" smtClean="0"/>
              <a:t>» παραχώρησε τη θέση του στην «</a:t>
            </a:r>
            <a:r>
              <a:rPr lang="el-GR" i="1" dirty="0" smtClean="0"/>
              <a:t>άκρως ανταγωνιστική κοινωνική οικονομία της αγοράς</a:t>
            </a:r>
            <a:r>
              <a:rPr lang="el-GR" dirty="0" smtClean="0"/>
              <a:t>». </a:t>
            </a:r>
          </a:p>
          <a:p>
            <a:r>
              <a:rPr lang="el-GR" dirty="0" smtClean="0"/>
              <a:t>Το </a:t>
            </a:r>
            <a:r>
              <a:rPr lang="el-GR" dirty="0" err="1" smtClean="0"/>
              <a:t>υπ’αριθμόν</a:t>
            </a:r>
            <a:r>
              <a:rPr lang="el-GR" dirty="0" smtClean="0"/>
              <a:t> 27 Πρωτόκολλο σχετικά με την Εσωτερική Αγορά και τον Ανταγωνισμό προβλέπει ότι η «</a:t>
            </a:r>
            <a:r>
              <a:rPr lang="el-GR" i="1" dirty="0" smtClean="0"/>
              <a:t>εσωτερική αγορά ...περιλαμβάνει σύστημα που εξασφαλίζει ότι δεν στρεβλώνεται ο ανταγωνισμός</a:t>
            </a:r>
            <a:r>
              <a:rPr lang="el-GR" dirty="0" smtClean="0"/>
              <a:t>»</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2134</TotalTime>
  <Words>2219</Words>
  <Application>Microsoft Office PowerPoint</Application>
  <PresentationFormat>Προβολή στην οθόνη (4:3)</PresentationFormat>
  <Paragraphs>147</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Αποκορύφωμα</vt:lpstr>
      <vt:lpstr>ΕΙΣΑΓΩΓΗ ΣΤΟ ΔΙΚΑΙΟ ΑΝΤΑΓΩΝΙΣΜΟΥ  ΤΗΣ ΕΕ</vt:lpstr>
      <vt:lpstr>Ο ανταγωνισμός στον οικονομικό χώρο</vt:lpstr>
      <vt:lpstr>Διάκριση ανάμεσα σε τέλειο και αποτελεσματικό ανταγωνισμό </vt:lpstr>
      <vt:lpstr>ΠΟΛΙΤΙΚΗ ΚΑΙ ΔΙΚΑΙΟ ΑΝΤΑΓΩΝΙΣΜΟΥ</vt:lpstr>
      <vt:lpstr>ΓΕΝΙΚΟΙ ΣΤΟΧΟΙ ΠΟΛΙΤΙΚΗΣ ΚΑΙ ΔΙΚΑΙΟΥ ΑΝΤΑΓΩΝΙΣΜΟΥ </vt:lpstr>
      <vt:lpstr>Διάκριση κλάδων στο Δίκαιο Ανταγωνισμού</vt:lpstr>
      <vt:lpstr>Δίκαιο Αθέμιτου Ανταγωνισμού</vt:lpstr>
      <vt:lpstr>Δίκαιο Ελεύθερου Ανταγωνισμού</vt:lpstr>
      <vt:lpstr>Σημαντική θέση του Δικαίου Ανταγωνισμού στην Ευρωπαϊκή Ολοκλήρωση</vt:lpstr>
      <vt:lpstr>Σημασία Δικαίου Ανταγωνισμού της ΕΕ</vt:lpstr>
      <vt:lpstr>Σύνδεση με άλλες πολιτικές της ΕΕ</vt:lpstr>
      <vt:lpstr>1η Βασική Προϋπόθεση Εφαρμογής Κανόνων Ανταγωνισμού ΕΕ: Ύπαρξη επιχείρησης</vt:lpstr>
      <vt:lpstr>Έννοια Επιχείρησης</vt:lpstr>
      <vt:lpstr>Δημόσιοι φορείς-Άσκηση δημόσιας εξουσία</vt:lpstr>
      <vt:lpstr>Αυτονομία οικονομικής δράσης -Ουδετερότητα νομικού καθεστώτος</vt:lpstr>
      <vt:lpstr> 2η Βασική Προϋπόθεση Εφαρμογής Κανόνων Ανταγωνισμού ΕΕ: Επηρεασμός ενδοενωσιακών συναλλαγών</vt:lpstr>
      <vt:lpstr>Επηρεασμός ενδοενωσιακών συναλλαγών</vt:lpstr>
      <vt:lpstr>Αρμοδιότητα της ΕΕ</vt:lpstr>
      <vt:lpstr>Παράλληλες αρμοδιότητες ΕΕ – Κρατών μελών</vt:lpstr>
      <vt:lpstr>Αρμοδιότητες Αρχών</vt:lpstr>
      <vt:lpstr>Πηγές Δικαίου Ανταγωνισμού της ΕΕ</vt:lpstr>
      <vt:lpstr>Οι τέσσερις βασικοί άξονες της ενωσιακής νομοθεσίας</vt:lpstr>
    </vt:vector>
  </TitlesOfParts>
  <Company>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ΣΤΟ ΔΙΚΑΙΟ ΑΝΤΑΓΩΝΙΣΜΟΥ ΤΗΣ ΕΕ</dc:title>
  <dc:creator>OWNER</dc:creator>
  <cp:lastModifiedBy>user</cp:lastModifiedBy>
  <cp:revision>237</cp:revision>
  <dcterms:created xsi:type="dcterms:W3CDTF">2016-02-12T13:57:16Z</dcterms:created>
  <dcterms:modified xsi:type="dcterms:W3CDTF">2020-04-09T06:00:39Z</dcterms:modified>
</cp:coreProperties>
</file>