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65" r:id="rId6"/>
    <p:sldId id="263" r:id="rId7"/>
    <p:sldId id="259" r:id="rId8"/>
    <p:sldId id="260" r:id="rId9"/>
    <p:sldId id="262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4615" autoAdjust="0"/>
  </p:normalViewPr>
  <p:slideViewPr>
    <p:cSldViewPr>
      <p:cViewPr>
        <p:scale>
          <a:sx n="104" d="100"/>
          <a:sy n="104" d="100"/>
        </p:scale>
        <p:origin x="-17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279B08-224A-4A66-91E2-0F47FCAF6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20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7B23F-1267-47B8-A0DD-B191E061C882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Κάντε κλικ για να προσθέσετε σημειώσεις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1D342-E6EC-49DB-8BD5-7A5065F046C7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l-GR"/>
              <a:t>Με ποιόν τρόπο θα επωφεληθεί το ακροατήριο από την παρουσίαση: Οι ενήλικες εκπαιδευόμενοι ενδιαφέρονται περισσότερο για ένα θέμα αν γνωρίζουν τους λόγους για τους οποίους το θέμα είναι σημαντικό.</a:t>
            </a:r>
          </a:p>
          <a:p>
            <a:pPr lvl="1">
              <a:buFontTx/>
              <a:buChar char="•"/>
            </a:pPr>
            <a:r>
              <a:rPr lang="el-GR"/>
              <a:t>Επίπεδο εμπειρίας του παρουσιαστή στο θέμα αυτό: Αναφέρετε συνοπτικά τις πιστοποιήσεις σας σε αυτόν τον τομέα ή τους λόγους για τους οποίους θα πρέπει να σας παρακολουθήσουν οι συμμετέχοντες.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300"/>
            </a:lvl1pPr>
          </a:lstStyle>
          <a:p>
            <a:pPr lvl="0"/>
            <a:r>
              <a:rPr lang="el-GR" noProof="0" smtClean="0"/>
              <a:t>Στυλ κύριου τίτλου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l-GR" noProof="0" smtClean="0"/>
              <a:t>Στυλ κύριου υπότιτλου</a:t>
            </a:r>
            <a:endParaRPr lang="en-US" noProof="0" smtClean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4E483B-59CF-4D40-9E07-1884A7FF64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17041-E239-461E-96B7-A2816BC21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1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9D85E-6B8D-496C-8F6D-A7020FACA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5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7784A2-2DB7-4811-97A9-571DB1147C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8258-3A06-43AD-98BB-3D07AD8A6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159CB-FEC8-4CFE-96F6-C60ABC39F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9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2326-DCDC-4132-AEC6-72A133EF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35FB7-47B6-42A2-89A4-D861C6723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4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1310-8E8F-4D80-A3CF-8651BDA8F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9D255-2762-4180-94F6-F055F3B0B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6239-4AAA-48C9-98F3-A1B01BA5F7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2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754E1-57D6-4275-AE72-E51B79951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7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τίτλων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την επεξεργασία υποδειγμάτων στυλ κειμένου</a:t>
            </a:r>
          </a:p>
          <a:p>
            <a:pPr lvl="1"/>
            <a:r>
              <a:rPr lang="en-US" smtClean="0"/>
              <a:t>Δεύτερο επίπεδο</a:t>
            </a:r>
          </a:p>
          <a:p>
            <a:pPr lvl="2"/>
            <a:r>
              <a:rPr lang="en-US" smtClean="0"/>
              <a:t>Τρίτο επίπεδο</a:t>
            </a:r>
          </a:p>
          <a:p>
            <a:pPr lvl="3"/>
            <a:r>
              <a:rPr lang="en-US" smtClean="0"/>
              <a:t>Τέταρτο επίπεδο</a:t>
            </a:r>
          </a:p>
          <a:p>
            <a:pPr lvl="4"/>
            <a:r>
              <a:rPr lang="en-US" smtClean="0"/>
              <a:t>Πέμπτο επίπεδο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354CBD6-EC84-4B1D-8537-C9869CCDD2C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800" dirty="0" smtClean="0"/>
              <a:t>ΒΙΟΜΗΧΑΝΙΚΕΣ ΗΛΕΚΤΡΙΚΕΣ ΕΓΚΑΤΑΣΤΑΣΕΙΣ</a:t>
            </a:r>
            <a:endParaRPr lang="el-G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049587"/>
            <a:ext cx="7704856" cy="3233737"/>
          </a:xfrm>
        </p:spPr>
        <p:txBody>
          <a:bodyPr/>
          <a:lstStyle/>
          <a:p>
            <a:r>
              <a:rPr lang="el-GR" dirty="0" smtClean="0"/>
              <a:t>ΟΡΙΣΜΟΣ – ΚΑΝΟΝΙΣΜΟΙ</a:t>
            </a:r>
            <a:r>
              <a:rPr lang="en-US" dirty="0" smtClean="0"/>
              <a:t> – </a:t>
            </a:r>
            <a:r>
              <a:rPr lang="el-GR" dirty="0" smtClean="0"/>
              <a:t>ΠΡΟΤΥΠΑ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ΥΛΟΠΟΙΗΣΗ – ΠΙΣΤΟΠΟΙΗΣΗ</a:t>
            </a:r>
            <a:endParaRPr lang="en-US" dirty="0" smtClean="0"/>
          </a:p>
          <a:p>
            <a:r>
              <a:rPr lang="en-US" dirty="0" smtClean="0"/>
              <a:t>18-02-2021</a:t>
            </a:r>
            <a:endParaRPr lang="el-GR" dirty="0" smtClean="0"/>
          </a:p>
          <a:p>
            <a:endParaRPr lang="el-GR" dirty="0" smtClean="0"/>
          </a:p>
          <a:p>
            <a:pPr algn="l"/>
            <a:r>
              <a:rPr lang="el-GR" sz="2000" dirty="0" smtClean="0"/>
              <a:t>ΔΙΔΑΣΚΩΝ:</a:t>
            </a:r>
            <a:r>
              <a:rPr lang="el-GR" dirty="0" smtClean="0"/>
              <a:t> </a:t>
            </a:r>
            <a:r>
              <a:rPr lang="el-GR" sz="2000" dirty="0" smtClean="0"/>
              <a:t>ΚΑΡΑΚΑΤΣΑΝΗΣ ΘΕΟΚΛΗΤΟΣ</a:t>
            </a:r>
            <a:endParaRPr lang="el-GR" sz="2000" dirty="0"/>
          </a:p>
        </p:txBody>
      </p:sp>
      <p:pic>
        <p:nvPicPr>
          <p:cNvPr id="2052" name="Picture 4" descr="σημειωματάριο και μολύβ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24400"/>
            <a:ext cx="2514600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4"/>
          </p:nvPr>
        </p:nvSpPr>
        <p:spPr>
          <a:xfrm>
            <a:off x="6516216" y="6248400"/>
            <a:ext cx="2133600" cy="457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ΠΛΗΡΟΤΗΤΑ  ΦΑΚΕΛΟΥ ΜΕΛΕΤΗΣ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dirty="0" smtClean="0"/>
              <a:t>Τεχνική περιγραφή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Κανονισμοί και πρότυπα σύνταξης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Υπολογισμοί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Τεχνικά σχέδια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Κατάλογος υλικών και προδιαγραφές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Κόστος κατασκευής – προϋπολογισμός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Οικονομικές συγκρίσεις τεχνικών λύσεων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dirty="0" smtClean="0"/>
              <a:t>   </a:t>
            </a:r>
            <a:r>
              <a:rPr lang="el-GR" b="1" u="sng" dirty="0" smtClean="0"/>
              <a:t>ΣΚΟΠΟΙ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dirty="0" smtClean="0"/>
              <a:t>   α)  Εξυπηρέτηση του κοινωνικού συνόλου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dirty="0" smtClean="0"/>
              <a:t>   β)  Αποκομιδή  κέρδους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ΣΥΣΤΗΜΑ ΔΙΑΣΦΑΛΙΣΗ ΠΟΙΟΤΗΤΑΣ</a:t>
            </a:r>
            <a:br>
              <a:rPr lang="el-GR" dirty="0" smtClean="0"/>
            </a:br>
            <a:r>
              <a:rPr lang="el-GR" dirty="0" smtClean="0"/>
              <a:t>ΠΙΣΤΟΠΟΙΗΣΗ  ΚΑΤΑ  </a:t>
            </a:r>
            <a:r>
              <a:rPr lang="en-US" dirty="0" smtClean="0"/>
              <a:t>ISO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915718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l-GR" sz="2000" dirty="0" smtClean="0"/>
              <a:t>Δέσμευση της Διοίκησης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Καταγραφή μετρήσιμων στόχων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Αξιολόγηση και μητρώο προμηθευτών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Επικοινωνία με πελάτη, αποδοχή προσφοράς, συμφωνητικό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Λήψη μέτρων  –  μελέτη – επιλογή υλικών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Διενέργεια παραγγελιών – κατάλληλα πιστοποιητικά 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Παραλαβή και </a:t>
            </a:r>
            <a:r>
              <a:rPr lang="el-GR" sz="2000" dirty="0" err="1" smtClean="0"/>
              <a:t>Ιχνηλάτηση</a:t>
            </a:r>
            <a:r>
              <a:rPr lang="el-GR" sz="2000" dirty="0" smtClean="0"/>
              <a:t> </a:t>
            </a:r>
            <a:r>
              <a:rPr lang="el-GR" sz="2000" dirty="0"/>
              <a:t>παραγγελιών, έλεγχος αποθήκης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Καταγραφή αρμοδιοτήτων </a:t>
            </a:r>
            <a:r>
              <a:rPr lang="el-GR" sz="2000" dirty="0"/>
              <a:t>και καθηκόντων προσωπικού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Καταγραφή διεργασιών παραγωγικής διαδικασίας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Έλεγχοι &amp; δοκιμές πριν την διάθεση του τελικού προϊόντος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Προληπτικές και Διορθωτικές ενέργειες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Ερωτηματολόγια ικανοποίησης πελατών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Εσωτερικές και εξωτερικές επιθεωρήσεις του ΣΔΠ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Ανασκόπηση του ΣΔΠ από την Διοίκηση</a:t>
            </a:r>
          </a:p>
          <a:p>
            <a:pPr>
              <a:spcBef>
                <a:spcPts val="200"/>
              </a:spcBef>
            </a:pPr>
            <a:r>
              <a:rPr lang="el-GR" sz="2000" dirty="0" smtClean="0"/>
              <a:t>Διαρκής βελτίωση του ΣΠΔ και ικανοποίηση των πελατών</a:t>
            </a:r>
          </a:p>
          <a:p>
            <a:pPr>
              <a:spcBef>
                <a:spcPts val="0"/>
              </a:spcBef>
            </a:pPr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9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ΟΡΙΣΜΟΣ – ΤΙ ΠΕΡΙΛΑΜΒΑΝΟΥΝ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/>
          <a:lstStyle/>
          <a:p>
            <a:r>
              <a:rPr lang="el-GR" dirty="0" smtClean="0"/>
              <a:t>ΚΙΝΗΣΗ  (Πολική τάση 380</a:t>
            </a:r>
            <a:r>
              <a:rPr lang="en-US" dirty="0" smtClean="0"/>
              <a:t>V ,  400V)</a:t>
            </a:r>
          </a:p>
          <a:p>
            <a:r>
              <a:rPr lang="el-GR" dirty="0" smtClean="0"/>
              <a:t>ΦΩΤΙΣΜΟΣ (Φασική τάση 220</a:t>
            </a:r>
            <a:r>
              <a:rPr lang="en-US" dirty="0" smtClean="0"/>
              <a:t>V,  230V)</a:t>
            </a:r>
          </a:p>
          <a:p>
            <a:r>
              <a:rPr lang="el-GR" dirty="0" smtClean="0"/>
              <a:t>ΑΣΘΕΝΗ  ΡΕΥΜΑΤΑ</a:t>
            </a:r>
          </a:p>
          <a:p>
            <a:r>
              <a:rPr lang="el-GR" dirty="0" smtClean="0"/>
              <a:t>ΘΕΡΜΑΝΣΗ – ΚΛΙΜΑΤΙΣΜΟΣ</a:t>
            </a:r>
          </a:p>
          <a:p>
            <a:r>
              <a:rPr lang="el-GR" dirty="0" smtClean="0"/>
              <a:t>ΥΠΟΣΤΑΘΜΟΣ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sz="3600" dirty="0" smtClean="0"/>
              <a:t>Κ.Ε.Η.Ε.         </a:t>
            </a:r>
            <a:endParaRPr lang="en-US" sz="3600" dirty="0" smtClean="0"/>
          </a:p>
          <a:p>
            <a:pPr marL="0" indent="0">
              <a:buNone/>
            </a:pPr>
            <a:r>
              <a:rPr lang="el-GR" sz="3600" dirty="0" smtClean="0"/>
              <a:t>ΕΛ.Ο.Τ.</a:t>
            </a:r>
            <a:r>
              <a:rPr lang="en-US" sz="3600" dirty="0" smtClean="0"/>
              <a:t> </a:t>
            </a:r>
            <a:r>
              <a:rPr lang="el-GR" sz="3600" dirty="0" smtClean="0"/>
              <a:t> </a:t>
            </a:r>
            <a:r>
              <a:rPr lang="en-US" sz="3600" dirty="0" smtClean="0"/>
              <a:t>HD384</a:t>
            </a:r>
            <a:r>
              <a:rPr lang="el-GR" sz="3600" dirty="0" smtClean="0"/>
              <a:t> </a:t>
            </a:r>
            <a:endParaRPr lang="el-GR" sz="36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5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900" dirty="0" smtClean="0"/>
              <a:t>ΥΛΗ  ΜΑΘΗΜΑΤΟΣ   </a:t>
            </a:r>
            <a:endParaRPr lang="el-GR" sz="39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494"/>
            <a:ext cx="8640960" cy="4680818"/>
          </a:xfrm>
        </p:spPr>
        <p:txBody>
          <a:bodyPr/>
          <a:lstStyle/>
          <a:p>
            <a:r>
              <a:rPr lang="el-GR" sz="3200" dirty="0" smtClean="0">
                <a:latin typeface="+mj-lt"/>
                <a:ea typeface="Cambria Math" pitchFamily="18" charset="0"/>
              </a:rPr>
              <a:t>ΚΑΝΟΝΙΣΜΟΙ – ΠΡΟΤΥΠΑ</a:t>
            </a:r>
          </a:p>
          <a:p>
            <a:r>
              <a:rPr lang="el-GR" sz="3200" dirty="0" smtClean="0">
                <a:latin typeface="+mj-lt"/>
                <a:ea typeface="Cambria Math" pitchFamily="18" charset="0"/>
              </a:rPr>
              <a:t>ΗΛΕΚΤΡΟΛΟΓΙΚΑ  ΣΧΕΔΙΑ</a:t>
            </a:r>
          </a:p>
          <a:p>
            <a:r>
              <a:rPr lang="el-GR" sz="3200" dirty="0" smtClean="0">
                <a:latin typeface="+mj-lt"/>
                <a:ea typeface="Cambria Math" pitchFamily="18" charset="0"/>
              </a:rPr>
              <a:t>ΥΠΟΛΟΓΙΣΜΟΣ  ΠΑΡΟΧΩΝ</a:t>
            </a:r>
          </a:p>
          <a:p>
            <a:r>
              <a:rPr lang="el-GR" sz="3200" dirty="0" smtClean="0">
                <a:latin typeface="+mj-lt"/>
                <a:ea typeface="Cambria Math" pitchFamily="18" charset="0"/>
              </a:rPr>
              <a:t>ΓΕΙΩΣΕΙΣ</a:t>
            </a:r>
          </a:p>
          <a:p>
            <a:r>
              <a:rPr lang="el-GR" sz="3200" dirty="0" smtClean="0">
                <a:latin typeface="+mj-lt"/>
                <a:ea typeface="Cambria Math" pitchFamily="18" charset="0"/>
              </a:rPr>
              <a:t>ΜΕΣΑ ΠΡΟΣΤΑΣΙΑΣ ΚΙΝΗΤΗΡΩΝ</a:t>
            </a:r>
          </a:p>
          <a:p>
            <a:r>
              <a:rPr lang="el-GR" sz="3200" dirty="0" smtClean="0">
                <a:latin typeface="+mj-lt"/>
                <a:ea typeface="Cambria Math" pitchFamily="18" charset="0"/>
              </a:rPr>
              <a:t>ΦΩΤΟΤΕΧΝΙΚΗ ΜΕΛΕΤΗ</a:t>
            </a:r>
          </a:p>
          <a:p>
            <a:r>
              <a:rPr lang="el-GR" sz="3200" dirty="0" smtClean="0">
                <a:latin typeface="+mj-lt"/>
                <a:ea typeface="Cambria Math" pitchFamily="18" charset="0"/>
              </a:rPr>
              <a:t>ΑΕΡΓΗ ΑΝΤΙΣΤΑΘΜΙΣΗ</a:t>
            </a:r>
          </a:p>
          <a:p>
            <a:r>
              <a:rPr lang="el-GR" sz="3200" dirty="0" smtClean="0">
                <a:latin typeface="+mj-lt"/>
                <a:ea typeface="Cambria Math" pitchFamily="18" charset="0"/>
              </a:rPr>
              <a:t>ΜΕΤΑΣΧΗΜΑΤΙΣΤΕΣ – ΥΠΟΣΤΑΘΜΟΙ  </a:t>
            </a:r>
            <a:endParaRPr lang="el-GR" sz="3200" dirty="0">
              <a:latin typeface="+mj-lt"/>
              <a:ea typeface="Cambria Math" pitchFamily="18" charset="0"/>
            </a:endParaRPr>
          </a:p>
          <a:p>
            <a:endParaRPr lang="el-GR" sz="320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6553200" y="6428184"/>
            <a:ext cx="2133600" cy="457200"/>
          </a:xfrm>
        </p:spPr>
        <p:txBody>
          <a:bodyPr/>
          <a:lstStyle/>
          <a:p>
            <a:fld id="{DD198258-3A06-43AD-98BB-3D07AD8A66F9}" type="slidenum">
              <a:rPr lang="en-US" sz="2000" b="1" smtClean="0"/>
              <a:pPr/>
              <a:t>3</a:t>
            </a:fld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7543800" cy="1295400"/>
          </a:xfrm>
        </p:spPr>
        <p:txBody>
          <a:bodyPr/>
          <a:lstStyle/>
          <a:p>
            <a:r>
              <a:rPr lang="el-GR" dirty="0" smtClean="0"/>
              <a:t>ΚΑΝΟΝΙΣΜΟΙ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980728"/>
            <a:ext cx="7632848" cy="5544616"/>
          </a:xfrm>
        </p:spPr>
        <p:txBody>
          <a:bodyPr/>
          <a:lstStyle/>
          <a:p>
            <a:r>
              <a:rPr lang="el-GR" dirty="0" smtClean="0"/>
              <a:t>ΚΕΗΕ  έως   5-3-2006	</a:t>
            </a:r>
            <a:r>
              <a:rPr lang="en-US" dirty="0" smtClean="0"/>
              <a:t>    </a:t>
            </a:r>
            <a:r>
              <a:rPr lang="el-GR" dirty="0" smtClean="0"/>
              <a:t>ΕΛΟΤ</a:t>
            </a:r>
            <a:r>
              <a:rPr lang="en-US" dirty="0" smtClean="0"/>
              <a:t> HD384</a:t>
            </a:r>
            <a:endParaRPr lang="el-GR" dirty="0" smtClean="0"/>
          </a:p>
          <a:p>
            <a:pPr marL="0" indent="0">
              <a:buNone/>
            </a:pPr>
            <a:r>
              <a:rPr lang="el-GR" b="1" u="sng" dirty="0" smtClean="0"/>
              <a:t>Περιγραφή χώρων</a:t>
            </a:r>
          </a:p>
          <a:p>
            <a:pPr marL="0" indent="0">
              <a:buNone/>
            </a:pPr>
            <a:r>
              <a:rPr lang="el-GR" dirty="0" smtClean="0"/>
              <a:t>Ξηροί</a:t>
            </a:r>
          </a:p>
          <a:p>
            <a:pPr marL="0" indent="0">
              <a:buNone/>
            </a:pPr>
            <a:r>
              <a:rPr lang="el-GR" dirty="0" smtClean="0"/>
              <a:t>Υγροί  (πρόσκαιρα υγροί – μόνιμα υγροί)</a:t>
            </a:r>
          </a:p>
          <a:p>
            <a:pPr marL="0" indent="0">
              <a:buNone/>
            </a:pPr>
            <a:r>
              <a:rPr lang="el-GR" dirty="0" smtClean="0"/>
              <a:t>Βρεγμένοι</a:t>
            </a:r>
          </a:p>
          <a:p>
            <a:pPr marL="0" indent="0">
              <a:buNone/>
            </a:pPr>
            <a:r>
              <a:rPr lang="el-GR" dirty="0" smtClean="0"/>
              <a:t>Σκονισμένοι</a:t>
            </a:r>
          </a:p>
          <a:p>
            <a:pPr marL="0" indent="0">
              <a:buNone/>
            </a:pPr>
            <a:r>
              <a:rPr lang="el-GR" dirty="0" smtClean="0"/>
              <a:t>Εκρηκτικοί – Εύφλεκτοι</a:t>
            </a:r>
          </a:p>
          <a:p>
            <a:pPr marL="0" indent="0">
              <a:buNone/>
            </a:pPr>
            <a:r>
              <a:rPr lang="el-GR" b="1" u="sng" dirty="0" smtClean="0"/>
              <a:t>Εγκαταστάσεις</a:t>
            </a:r>
            <a:r>
              <a:rPr lang="en-US" b="1" dirty="0" smtClean="0"/>
              <a:t> </a:t>
            </a:r>
            <a:endParaRPr lang="el-GR" b="1" dirty="0" smtClean="0"/>
          </a:p>
          <a:p>
            <a:pPr marL="0" indent="0">
              <a:buNone/>
            </a:pPr>
            <a:r>
              <a:rPr lang="el-GR" dirty="0" smtClean="0"/>
              <a:t>Αγροτικές  (</a:t>
            </a:r>
            <a:r>
              <a:rPr lang="el-GR" dirty="0" err="1" smtClean="0"/>
              <a:t>σταύλοι</a:t>
            </a:r>
            <a:r>
              <a:rPr lang="el-GR" dirty="0" smtClean="0"/>
              <a:t>)</a:t>
            </a:r>
          </a:p>
          <a:p>
            <a:pPr marL="0" indent="0">
              <a:buNone/>
            </a:pPr>
            <a:r>
              <a:rPr lang="el-GR" dirty="0" smtClean="0"/>
              <a:t>Θέατρα – Κινηματογράφοι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ΠΡΟΤΥΠΑ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112568"/>
          </a:xfrm>
        </p:spPr>
        <p:txBody>
          <a:bodyPr/>
          <a:lstStyle/>
          <a:p>
            <a:r>
              <a:rPr lang="en-US" dirty="0" smtClean="0"/>
              <a:t>IEC  1904</a:t>
            </a:r>
            <a:r>
              <a:rPr lang="el-GR" dirty="0" smtClean="0"/>
              <a:t>  έδρα Ελβετία</a:t>
            </a:r>
          </a:p>
          <a:p>
            <a:pPr marL="0" indent="0">
              <a:buNone/>
            </a:pPr>
            <a:r>
              <a:rPr lang="el-GR" dirty="0" smtClean="0"/>
              <a:t>   104 </a:t>
            </a:r>
            <a:r>
              <a:rPr lang="en-US" dirty="0" smtClean="0"/>
              <a:t>TC  </a:t>
            </a:r>
            <a:r>
              <a:rPr lang="el-GR" dirty="0" smtClean="0"/>
              <a:t>   </a:t>
            </a:r>
            <a:r>
              <a:rPr lang="en-US" dirty="0" smtClean="0"/>
              <a:t> TC64 </a:t>
            </a:r>
            <a:r>
              <a:rPr lang="el-GR" dirty="0" smtClean="0"/>
              <a:t> </a:t>
            </a:r>
            <a:r>
              <a:rPr lang="el-GR" sz="2400" dirty="0" smtClean="0"/>
              <a:t>για ηλεκτρικές εγκαταστάσεις κτιρίων</a:t>
            </a:r>
            <a:r>
              <a:rPr lang="en-US" sz="2400" dirty="0" smtClean="0"/>
              <a:t> 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CENELEC   1973  </a:t>
            </a:r>
            <a:r>
              <a:rPr lang="el-GR" dirty="0" smtClean="0"/>
              <a:t>έδρα Βρυξέλες</a:t>
            </a:r>
            <a:r>
              <a:rPr lang="en-US" dirty="0" smtClean="0"/>
              <a:t>      EN  </a:t>
            </a:r>
            <a:r>
              <a:rPr lang="el-GR" dirty="0" smtClean="0"/>
              <a:t> </a:t>
            </a:r>
            <a:r>
              <a:rPr lang="en-US" dirty="0" smtClean="0"/>
              <a:t>  HD</a:t>
            </a:r>
          </a:p>
          <a:p>
            <a:r>
              <a:rPr lang="el-GR" dirty="0" smtClean="0"/>
              <a:t>ΕΛ.Ο.Τ.</a:t>
            </a:r>
          </a:p>
          <a:p>
            <a:endParaRPr lang="el-GR" sz="1000" dirty="0"/>
          </a:p>
          <a:p>
            <a:pPr marL="0" indent="0">
              <a:buNone/>
            </a:pPr>
            <a:r>
              <a:rPr lang="en-US" dirty="0" smtClean="0"/>
              <a:t>   IEC 60364  </a:t>
            </a:r>
            <a:r>
              <a:rPr lang="el-GR" dirty="0" smtClean="0"/>
              <a:t>     </a:t>
            </a:r>
            <a:r>
              <a:rPr lang="en-US" dirty="0" smtClean="0"/>
              <a:t>   </a:t>
            </a:r>
            <a:r>
              <a:rPr lang="el-GR" dirty="0" smtClean="0"/>
              <a:t>       ΕΛ.Ο.Τ. </a:t>
            </a:r>
            <a:r>
              <a:rPr lang="en-US" dirty="0" smtClean="0"/>
              <a:t>HD384</a:t>
            </a:r>
            <a:endParaRPr lang="el-GR" dirty="0" smtClean="0"/>
          </a:p>
          <a:p>
            <a:pPr marL="0" indent="0" algn="just">
              <a:buNone/>
            </a:pPr>
            <a:r>
              <a:rPr lang="en-US" dirty="0" smtClean="0"/>
              <a:t>DIN, VDE, BS, CSA, ANSI, CEE, KEMA, NBN, OVE, NF, DEMKO, CEI, AS, IS, JIS, ASHRAE, ICAO, FAA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3501008"/>
            <a:ext cx="1584175" cy="36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Δεξιό βέλος 4"/>
          <p:cNvSpPr/>
          <p:nvPr/>
        </p:nvSpPr>
        <p:spPr>
          <a:xfrm>
            <a:off x="2627784" y="4077072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29000"/>
            <a:ext cx="788178" cy="105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93" y="5631456"/>
            <a:ext cx="834777" cy="67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68" y="5571969"/>
            <a:ext cx="1015928" cy="76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571969"/>
            <a:ext cx="791211" cy="7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571969"/>
            <a:ext cx="874632" cy="76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571969"/>
            <a:ext cx="864096" cy="78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571969"/>
            <a:ext cx="1656184" cy="78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997" y="5562404"/>
            <a:ext cx="1057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71969"/>
            <a:ext cx="1114425" cy="78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581228"/>
            <a:ext cx="1066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49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ΣΗΜΑΤΑ ΠΟΙΟΤΗΤΑΣ </a:t>
            </a:r>
            <a:br>
              <a:rPr lang="el-GR" dirty="0" smtClean="0"/>
            </a:br>
            <a:r>
              <a:rPr lang="en-US" dirty="0" smtClean="0"/>
              <a:t>KAI  </a:t>
            </a:r>
            <a:r>
              <a:rPr lang="el-GR" dirty="0" smtClean="0"/>
              <a:t>ΣΗΜΑΝΣΗ  </a:t>
            </a:r>
            <a:r>
              <a:rPr lang="en-US" dirty="0" smtClean="0"/>
              <a:t>CE 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3200" dirty="0" smtClean="0"/>
              <a:t>Τα σήματα ποιότητας εγγυώνται ότι τα συγκεκριμένα προϊόντα είναι σύμφωνα με τις προδιαγραφές.</a:t>
            </a:r>
          </a:p>
          <a:p>
            <a:pPr algn="just"/>
            <a:r>
              <a:rPr lang="el-GR" sz="3200" dirty="0" smtClean="0"/>
              <a:t>Η σήμανση </a:t>
            </a:r>
            <a:r>
              <a:rPr lang="en-US" sz="3200" dirty="0" smtClean="0"/>
              <a:t>CE </a:t>
            </a:r>
            <a:r>
              <a:rPr lang="el-GR" sz="3200" dirty="0" smtClean="0"/>
              <a:t>δεν μπορεί να αντικαταστήσει κάποιο σήμα ποιότητας.</a:t>
            </a:r>
          </a:p>
          <a:p>
            <a:pPr marL="349250" lvl="1" indent="0" algn="just">
              <a:buNone/>
            </a:pPr>
            <a:r>
              <a:rPr lang="el-GR" sz="3200" dirty="0" smtClean="0"/>
              <a:t>Αποτελεί απλώς διαβατήριο για την ελεύθερη κυκλοφορία προϊόντος στην Ε.Ε.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598" y="38847"/>
            <a:ext cx="2233786" cy="151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06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ΥΛΟΠΟΙΗΣΗ  ΜΙΑΣ  ΒΙΟΜΗΧΑΝΙΚΗΣ  ΕΓΚΑΤΑΣΤΑΣΗΣ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719263"/>
            <a:ext cx="9036496" cy="4878090"/>
          </a:xfrm>
        </p:spPr>
        <p:txBody>
          <a:bodyPr/>
          <a:lstStyle/>
          <a:p>
            <a:pPr algn="just"/>
            <a:r>
              <a:rPr lang="el-GR" dirty="0" smtClean="0"/>
              <a:t>Επιλογή κατάλληλων ηλεκτροκινητήρων</a:t>
            </a:r>
          </a:p>
          <a:p>
            <a:pPr algn="just"/>
            <a:r>
              <a:rPr lang="el-GR" dirty="0" smtClean="0"/>
              <a:t>Επιλογή εξοπλισμού και συστημάτων προστασίας</a:t>
            </a:r>
          </a:p>
          <a:p>
            <a:pPr algn="just"/>
            <a:r>
              <a:rPr lang="el-GR" dirty="0" smtClean="0"/>
              <a:t>Επιλογή θέσης εγκατάστασης</a:t>
            </a:r>
          </a:p>
          <a:p>
            <a:pPr algn="just"/>
            <a:r>
              <a:rPr lang="el-GR" dirty="0" smtClean="0"/>
              <a:t>Υπολογισμοί γραμμών τροφοδοσίας</a:t>
            </a:r>
          </a:p>
          <a:p>
            <a:pPr algn="just"/>
            <a:r>
              <a:rPr lang="el-GR" dirty="0" smtClean="0"/>
              <a:t>Εγκατάσταση τροφοδοσίας</a:t>
            </a:r>
          </a:p>
          <a:p>
            <a:pPr algn="just"/>
            <a:r>
              <a:rPr lang="el-GR" dirty="0" smtClean="0"/>
              <a:t>Δυνατότητες ελέγχου, ρύθμισης λειτουργίας ηλεκτροκινητήρων και περιοδικής συντήρησης.</a:t>
            </a:r>
          </a:p>
          <a:p>
            <a:pPr marL="0" indent="0" algn="just">
              <a:buNone/>
            </a:pPr>
            <a:r>
              <a:rPr lang="el-GR" sz="2400" b="1" dirty="0" smtClean="0"/>
              <a:t>ΣΟΒΑΡΑ ΠΡΟΒΛΗΜΑΤΑ:</a:t>
            </a:r>
            <a:r>
              <a:rPr lang="el-GR" dirty="0" smtClean="0"/>
              <a:t> </a:t>
            </a:r>
            <a:r>
              <a:rPr lang="el-GR" sz="2800" dirty="0" smtClean="0"/>
              <a:t>Επιλογή υλικών, εξοπλισμού, συστημάτων ασφαλείας, προδιαγραφές, τρόποι χρήσης.</a:t>
            </a:r>
            <a:endParaRPr lang="el-GR" sz="28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7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ΚΡΙΤΗΡΙΑ ΓΙΑ ΤΗΝ ΣΥΝΤΑΞΗ ΜΙΑΣ ΜΕΛΕΤΗΣ Η/Μ ΕΡΓΟΥ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92994"/>
            <a:ext cx="8651304" cy="53203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dirty="0" smtClean="0"/>
              <a:t>Οι απαιτήσεις του έργου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Οι σκοποί του έργου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Η λειτουργικότητά του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Η διάρκεια ζωής του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Η δαπάνη του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Ο τρόπος και ο χρόνος κατασκευής του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Η ασφάλεια και η καλαισθησία του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Οι ειδικές απαιτήσεις που επικρατούν στο χώρο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Ο τρόπος εκτέλεσης του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Ειδικές απαιτήσεις του πελάτη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ΜΕΛΕΤΕΣ  Η/Μ  ΕΓΚΑΤΑΣΤΑΣΕΩΝ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503239"/>
            <a:ext cx="9217024" cy="4950097"/>
          </a:xfrm>
        </p:spPr>
        <p:txBody>
          <a:bodyPr/>
          <a:lstStyle/>
          <a:p>
            <a:r>
              <a:rPr lang="el-GR" dirty="0" smtClean="0"/>
              <a:t>ΘΕΡΜΟΜΩΝΩΣΗ – Ενεργειακή Μελέτη ΚΕΝΑΚ</a:t>
            </a:r>
          </a:p>
          <a:p>
            <a:r>
              <a:rPr lang="el-GR" dirty="0" smtClean="0"/>
              <a:t>ΠΥΡΟΠΡΟΣΤΑΣΙΑ (Ενεργητική – Παθητική)</a:t>
            </a:r>
          </a:p>
          <a:p>
            <a:r>
              <a:rPr lang="el-GR" dirty="0" smtClean="0"/>
              <a:t>ΥΔΡΕΥΣΗ – ΑΠΟΧΕΤΕΥΣΗ</a:t>
            </a:r>
          </a:p>
          <a:p>
            <a:r>
              <a:rPr lang="el-GR" dirty="0" smtClean="0"/>
              <a:t>ΗΛΕΚΤΡΟΛΟΓΙΚΗ (</a:t>
            </a:r>
            <a:r>
              <a:rPr lang="el-GR" dirty="0" err="1" smtClean="0"/>
              <a:t>Ισχυρών–Ασθενών</a:t>
            </a:r>
            <a:r>
              <a:rPr lang="el-GR" dirty="0" smtClean="0"/>
              <a:t> ρευμάτων)</a:t>
            </a:r>
          </a:p>
          <a:p>
            <a:r>
              <a:rPr lang="el-GR" dirty="0" smtClean="0"/>
              <a:t>ΘΕΡΜΑΝΣΗ – ΚΛΙΜΑΤΙΣΜΟΣ – ΕΞΑΕΡΙΣΜΟΣ </a:t>
            </a:r>
          </a:p>
          <a:p>
            <a:r>
              <a:rPr lang="el-GR" dirty="0" smtClean="0"/>
              <a:t>ΑΝΥΨΩΤΙΚΑ  ΣΥΣΤΗΜΑΤΑ </a:t>
            </a:r>
          </a:p>
          <a:p>
            <a:r>
              <a:rPr lang="el-GR" dirty="0" smtClean="0"/>
              <a:t>ΜΕΛΕΤΗ ΠΕΡΙΒΑΛΛΟΝΤΙΚΩΝ ΕΠΙΠΤΩΣΕΩΝ</a:t>
            </a:r>
          </a:p>
          <a:p>
            <a:endParaRPr lang="el-GR" sz="800" dirty="0" smtClean="0"/>
          </a:p>
          <a:p>
            <a:pPr marL="0" indent="0">
              <a:buNone/>
            </a:pPr>
            <a:r>
              <a:rPr lang="el-GR" dirty="0" smtClean="0"/>
              <a:t>ΑΔΕΙΑ ΟΙΚΟΔΟΜΗΣ</a:t>
            </a:r>
          </a:p>
          <a:p>
            <a:pPr marL="0" indent="0">
              <a:buNone/>
            </a:pPr>
            <a:r>
              <a:rPr lang="el-GR" dirty="0" smtClean="0"/>
              <a:t>ΑΔΕΙΑ ΛΕΙΤΟΥΡΓΙΑΣ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258-3A06-43AD-98BB-3D07AD8A66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4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Εκπαιδευτική παρουσίαση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</Template>
  <TotalTime>1083</TotalTime>
  <Words>512</Words>
  <Application>Microsoft Office PowerPoint</Application>
  <PresentationFormat>Προβολή στην οθόνη (4:3)</PresentationFormat>
  <Paragraphs>120</Paragraphs>
  <Slides>11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Εκπαιδευτική παρουσίαση</vt:lpstr>
      <vt:lpstr>ΒΙΟΜΗΧΑΝΙΚΕΣ ΗΛΕΚΤΡΙΚΕΣ ΕΓΚΑΤΑΣΤΑΣΕΙΣ</vt:lpstr>
      <vt:lpstr>ΟΡΙΣΜΟΣ – ΤΙ ΠΕΡΙΛΑΜΒΑΝΟΥΝ</vt:lpstr>
      <vt:lpstr>ΥΛΗ  ΜΑΘΗΜΑΤΟΣ   </vt:lpstr>
      <vt:lpstr>ΚΑΝΟΝΙΣΜΟΙ</vt:lpstr>
      <vt:lpstr>ΠΡΟΤΥΠΑ</vt:lpstr>
      <vt:lpstr>ΣΗΜΑΤΑ ΠΟΙΟΤΗΤΑΣ  KAI  ΣΗΜΑΝΣΗ  CE   </vt:lpstr>
      <vt:lpstr>ΥΛΟΠΟΙΗΣΗ  ΜΙΑΣ  ΒΙΟΜΗΧΑΝΙΚΗΣ  ΕΓΚΑΤΑΣΤΑΣΗΣ</vt:lpstr>
      <vt:lpstr>ΚΡΙΤΗΡΙΑ ΓΙΑ ΤΗΝ ΣΥΝΤΑΞΗ ΜΙΑΣ ΜΕΛΕΤΗΣ Η/Μ ΕΡΓΟΥ</vt:lpstr>
      <vt:lpstr>ΜΕΛΕΤΕΣ  Η/Μ  ΕΓΚΑΤΑΣΤΑΣΕΩΝ</vt:lpstr>
      <vt:lpstr>ΠΛΗΡΟΤΗΤΑ  ΦΑΚΕΛΟΥ ΜΕΛΕΤΗΣ</vt:lpstr>
      <vt:lpstr>ΣΥΣΤΗΜΑ ΔΙΑΣΦΑΛΙΣΗ ΠΟΙΟΤΗΤΑΣ ΠΙΣΤΟΠΟΙΗΣΗ  ΚΑΤΑ  ISO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ΗΛΕΚΤΡΙΚΑ ΚΥΚΛΩΜΑΤΑ</dc:title>
  <dc:creator>ΘΕΟΚΛΗΤΟΣ</dc:creator>
  <cp:lastModifiedBy>Admin</cp:lastModifiedBy>
  <cp:revision>67</cp:revision>
  <dcterms:created xsi:type="dcterms:W3CDTF">2020-03-19T06:44:50Z</dcterms:created>
  <dcterms:modified xsi:type="dcterms:W3CDTF">2021-03-21T11:27:41Z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TC060888081032</vt:lpwstr>
  </property>
</Properties>
</file>