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9" r:id="rId4"/>
    <p:sldId id="258" r:id="rId5"/>
    <p:sldId id="259" r:id="rId6"/>
    <p:sldId id="260" r:id="rId7"/>
    <p:sldId id="290" r:id="rId8"/>
    <p:sldId id="261" r:id="rId9"/>
    <p:sldId id="291" r:id="rId10"/>
    <p:sldId id="262" r:id="rId11"/>
    <p:sldId id="263" r:id="rId12"/>
    <p:sldId id="264" r:id="rId13"/>
    <p:sldId id="265" r:id="rId14"/>
    <p:sldId id="266" r:id="rId15"/>
    <p:sldId id="267" r:id="rId16"/>
    <p:sldId id="287" r:id="rId17"/>
    <p:sldId id="268" r:id="rId18"/>
    <p:sldId id="269" r:id="rId19"/>
    <p:sldId id="270" r:id="rId20"/>
    <p:sldId id="271" r:id="rId21"/>
    <p:sldId id="272" r:id="rId22"/>
    <p:sldId id="288" r:id="rId23"/>
    <p:sldId id="273" r:id="rId24"/>
    <p:sldId id="274" r:id="rId25"/>
    <p:sldId id="292" r:id="rId26"/>
    <p:sldId id="275" r:id="rId27"/>
    <p:sldId id="276" r:id="rId28"/>
    <p:sldId id="277" r:id="rId29"/>
    <p:sldId id="278" r:id="rId30"/>
    <p:sldId id="279" r:id="rId31"/>
    <p:sldId id="280" r:id="rId32"/>
    <p:sldId id="281" r:id="rId33"/>
    <p:sldId id="282" r:id="rId34"/>
    <p:sldId id="284" r:id="rId35"/>
    <p:sldId id="283" r:id="rId36"/>
    <p:sldId id="285" r:id="rId37"/>
    <p:sldId id="293" r:id="rId38"/>
    <p:sldId id="286" r:id="rId39"/>
    <p:sldId id="294"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varScale="1">
        <p:scale>
          <a:sx n="67" d="100"/>
          <a:sy n="67" d="100"/>
        </p:scale>
        <p:origin x="7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789D9E2-EEE6-4E3F-A379-3D33D352CF8C}"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363984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337466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243184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9368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310461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7789D9E2-EEE6-4E3F-A379-3D33D352CF8C}" type="datetimeFigureOut">
              <a:rPr lang="el-GR" smtClean="0"/>
              <a:t>24/6/2019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218705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7789D9E2-EEE6-4E3F-A379-3D33D352CF8C}" type="datetimeFigureOut">
              <a:rPr lang="el-GR" smtClean="0"/>
              <a:t>24/6/2019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3414307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smtClean="0"/>
              <a:t>Στυλ κύριου τίτλου</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789D9E2-EEE6-4E3F-A379-3D33D352CF8C}"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3668120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smtClean="0"/>
              <a:t>Στυλ κύριου τίτλου</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789D9E2-EEE6-4E3F-A379-3D33D352CF8C}"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40981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smtClean="0"/>
              <a:t>Στυλ κύριου τίτλου</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789D9E2-EEE6-4E3F-A379-3D33D352CF8C}"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183067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789D9E2-EEE6-4E3F-A379-3D33D352CF8C}" type="datetimeFigureOut">
              <a:rPr lang="el-GR" smtClean="0"/>
              <a:t>24/6/2019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295148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smtClean="0"/>
              <a:t>Στυλ κύριου τίτλου</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413481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Content Placeholder 3"/>
          <p:cNvSpPr>
            <a:spLocks noGrp="1"/>
          </p:cNvSpPr>
          <p:nvPr>
            <p:ph sz="quarter" idx="13"/>
          </p:nvPr>
        </p:nvSpPr>
        <p:spPr>
          <a:xfrm>
            <a:off x="913774" y="3051012"/>
            <a:ext cx="5106027" cy="274018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3" name="Content Placeholder 5"/>
          <p:cNvSpPr>
            <a:spLocks noGrp="1"/>
          </p:cNvSpPr>
          <p:nvPr>
            <p:ph sz="quarter" idx="14"/>
          </p:nvPr>
        </p:nvSpPr>
        <p:spPr>
          <a:xfrm>
            <a:off x="6172200" y="3051012"/>
            <a:ext cx="5105401" cy="274018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789D9E2-EEE6-4E3F-A379-3D33D352CF8C}" type="datetimeFigureOut">
              <a:rPr lang="el-GR" smtClean="0"/>
              <a:t>24/6/2019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5132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789D9E2-EEE6-4E3F-A379-3D33D352CF8C}" type="datetimeFigureOut">
              <a:rPr lang="el-GR" smtClean="0"/>
              <a:t>24/6/2019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49364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789D9E2-EEE6-4E3F-A379-3D33D352CF8C}" type="datetimeFigureOut">
              <a:rPr lang="el-GR" smtClean="0"/>
              <a:t>24/6/2019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63026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smtClean="0"/>
              <a:t>Στυλ κύριου τίτλου</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411261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789D9E2-EEE6-4E3F-A379-3D33D352CF8C}" type="datetimeFigureOut">
              <a:rPr lang="el-GR" smtClean="0"/>
              <a:t>24/6/2019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C32D79-2EA6-4F9C-9800-6B1B6580CE26}" type="slidenum">
              <a:rPr lang="el-GR" smtClean="0"/>
              <a:t>‹#›</a:t>
            </a:fld>
            <a:endParaRPr lang="el-GR"/>
          </a:p>
        </p:txBody>
      </p:sp>
    </p:spTree>
    <p:extLst>
      <p:ext uri="{BB962C8B-B14F-4D97-AF65-F5344CB8AC3E}">
        <p14:creationId xmlns:p14="http://schemas.microsoft.com/office/powerpoint/2010/main" val="137841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789D9E2-EEE6-4E3F-A379-3D33D352CF8C}" type="datetimeFigureOut">
              <a:rPr lang="el-GR" smtClean="0"/>
              <a:t>24/6/2019</a:t>
            </a:fld>
            <a:endParaRPr lang="el-G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0C32D79-2EA6-4F9C-9800-6B1B6580CE26}" type="slidenum">
              <a:rPr lang="el-GR" smtClean="0"/>
              <a:t>‹#›</a:t>
            </a:fld>
            <a:endParaRPr lang="el-GR"/>
          </a:p>
        </p:txBody>
      </p:sp>
    </p:spTree>
    <p:extLst>
      <p:ext uri="{BB962C8B-B14F-4D97-AF65-F5344CB8AC3E}">
        <p14:creationId xmlns:p14="http://schemas.microsoft.com/office/powerpoint/2010/main" val="2224865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ast.noaa.gov/estuaries/videos/so-what-is-an-estuary-so-now-you-know.html" TargetMode="External"/><Relationship Id="rId2" Type="http://schemas.openxmlformats.org/officeDocument/2006/relationships/hyperlink" Target="https://youtu.be/8cfWyDupHM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l-GR" dirty="0" err="1" smtClean="0"/>
              <a:t>Κεφ</a:t>
            </a:r>
            <a:r>
              <a:rPr lang="en-US" dirty="0" smtClean="0"/>
              <a:t>a</a:t>
            </a:r>
            <a:r>
              <a:rPr lang="el-GR" dirty="0" err="1" smtClean="0"/>
              <a:t>λαιο</a:t>
            </a:r>
            <a:r>
              <a:rPr lang="el-GR" dirty="0" smtClean="0"/>
              <a:t> 3</a:t>
            </a:r>
            <a:br>
              <a:rPr lang="el-GR" dirty="0" smtClean="0"/>
            </a:br>
            <a:r>
              <a:rPr lang="el-GR" dirty="0" err="1" smtClean="0">
                <a:latin typeface="Arial" panose="020B0604020202020204" pitchFamily="34" charset="0"/>
                <a:cs typeface="Arial" panose="020B0604020202020204" pitchFamily="34" charset="0"/>
              </a:rPr>
              <a:t>Περισσοτερα</a:t>
            </a:r>
            <a:r>
              <a:rPr lang="el-GR" dirty="0" smtClean="0"/>
              <a:t> για το </a:t>
            </a:r>
            <a:r>
              <a:rPr lang="el-GR" dirty="0" err="1" smtClean="0"/>
              <a:t>νερο</a:t>
            </a:r>
            <a:r>
              <a:rPr lang="el-GR" dirty="0" smtClean="0"/>
              <a:t/>
            </a:r>
            <a:br>
              <a:rPr lang="el-GR" dirty="0" smtClean="0"/>
            </a:br>
            <a:endParaRPr lang="el-GR" dirty="0"/>
          </a:p>
        </p:txBody>
      </p:sp>
      <p:sp>
        <p:nvSpPr>
          <p:cNvPr id="3" name="Υπότιτλος 2"/>
          <p:cNvSpPr>
            <a:spLocks noGrp="1"/>
          </p:cNvSpPr>
          <p:nvPr>
            <p:ph sz="quarter" idx="13"/>
          </p:nvPr>
        </p:nvSpPr>
        <p:spPr/>
        <p:txBody>
          <a:bodyPr>
            <a:normAutofit/>
          </a:bodyPr>
          <a:lstStyle/>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διαλυματα</a:t>
            </a:r>
            <a:endParaRPr lang="el-GR"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Νερο</a:t>
            </a:r>
            <a:r>
              <a:rPr lang="el-GR" dirty="0" smtClean="0">
                <a:latin typeface="Arial" panose="020B0604020202020204" pitchFamily="34" charset="0"/>
                <a:cs typeface="Arial" panose="020B0604020202020204" pitchFamily="34" charset="0"/>
              </a:rPr>
              <a:t>: Ο </a:t>
            </a:r>
            <a:r>
              <a:rPr lang="el-GR" dirty="0" err="1" smtClean="0">
                <a:latin typeface="Arial" panose="020B0604020202020204" pitchFamily="34" charset="0"/>
                <a:cs typeface="Arial" panose="020B0604020202020204" pitchFamily="34" charset="0"/>
              </a:rPr>
              <a:t>διεθνησ</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διαλυτησ</a:t>
            </a:r>
            <a:endParaRPr lang="el-GR"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Γιατι</a:t>
            </a:r>
            <a:r>
              <a:rPr lang="el-GR" dirty="0" smtClean="0">
                <a:latin typeface="Arial" panose="020B0604020202020204" pitchFamily="34" charset="0"/>
                <a:cs typeface="Arial" panose="020B0604020202020204" pitchFamily="34" charset="0"/>
              </a:rPr>
              <a:t> η </a:t>
            </a:r>
            <a:r>
              <a:rPr lang="el-GR" dirty="0" err="1" smtClean="0">
                <a:latin typeface="Arial" panose="020B0604020202020204" pitchFamily="34" charset="0"/>
                <a:cs typeface="Arial" panose="020B0604020202020204" pitchFamily="34" charset="0"/>
              </a:rPr>
              <a:t>θαλασσα</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ειναι</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αλμυρη</a:t>
            </a:r>
            <a:r>
              <a:rPr lang="el-GR" dirty="0" smtClean="0">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Αλμυροτητα</a:t>
            </a:r>
            <a:r>
              <a:rPr lang="el-GR" dirty="0" smtClean="0">
                <a:latin typeface="Arial" panose="020B0604020202020204" pitchFamily="34" charset="0"/>
                <a:cs typeface="Arial" panose="020B0604020202020204" pitchFamily="34" charset="0"/>
              </a:rPr>
              <a:t> και </a:t>
            </a:r>
            <a:r>
              <a:rPr lang="el-GR" dirty="0" err="1" smtClean="0">
                <a:latin typeface="Arial" panose="020B0604020202020204" pitchFamily="34" charset="0"/>
                <a:cs typeface="Arial" panose="020B0604020202020204" pitchFamily="34" charset="0"/>
              </a:rPr>
              <a:t>θαλασσιοι</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οργανισμοι</a:t>
            </a:r>
            <a:endParaRPr lang="el-GR"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Επικεντρο</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μελετησ</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ωσμωρυθμιση</a:t>
            </a:r>
            <a:r>
              <a:rPr lang="el-GR" dirty="0" smtClean="0">
                <a:latin typeface="Arial" panose="020B0604020202020204" pitchFamily="34" charset="0"/>
                <a:cs typeface="Arial" panose="020B0604020202020204" pitchFamily="34" charset="0"/>
              </a:rPr>
              <a:t>- μια </a:t>
            </a:r>
            <a:r>
              <a:rPr lang="el-GR" dirty="0" err="1" smtClean="0">
                <a:latin typeface="Arial" panose="020B0604020202020204" pitchFamily="34" charset="0"/>
                <a:cs typeface="Arial" panose="020B0604020202020204" pitchFamily="34" charset="0"/>
              </a:rPr>
              <a:t>δραση</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ισορροπιαΣ</a:t>
            </a:r>
            <a:r>
              <a:rPr lang="el-GR" dirty="0" smtClean="0">
                <a:latin typeface="Arial" panose="020B0604020202020204" pitchFamily="34" charset="0"/>
                <a:cs typeface="Arial" panose="020B0604020202020204" pitchFamily="34" charset="0"/>
              </a:rPr>
              <a:t> </a:t>
            </a:r>
            <a:endParaRPr lang="el-GR"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Ερευνωντασ</a:t>
            </a:r>
            <a:r>
              <a:rPr lang="el-GR" dirty="0" smtClean="0">
                <a:latin typeface="Arial" panose="020B0604020202020204" pitchFamily="34" charset="0"/>
                <a:cs typeface="Arial" panose="020B0604020202020204" pitchFamily="34" charset="0"/>
              </a:rPr>
              <a:t> την </a:t>
            </a:r>
            <a:r>
              <a:rPr lang="el-GR" dirty="0" err="1" smtClean="0">
                <a:latin typeface="Arial" panose="020B0604020202020204" pitchFamily="34" charset="0"/>
                <a:cs typeface="Arial" panose="020B0604020202020204" pitchFamily="34" charset="0"/>
              </a:rPr>
              <a:t>επιφενειακη</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ταση</a:t>
            </a:r>
            <a:endParaRPr lang="el-GR"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l-GR" dirty="0" err="1" smtClean="0">
                <a:latin typeface="Arial" panose="020B0604020202020204" pitchFamily="34" charset="0"/>
                <a:cs typeface="Arial" panose="020B0604020202020204" pitchFamily="34" charset="0"/>
              </a:rPr>
              <a:t>συνοχη</a:t>
            </a:r>
            <a:endParaRPr lang="el-GR"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462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400051"/>
            <a:ext cx="10364451" cy="1238378"/>
          </a:xfrm>
        </p:spPr>
        <p:txBody>
          <a:bodyPr>
            <a:normAutofit fontScale="90000"/>
          </a:bodyPr>
          <a:lstStyle/>
          <a:p>
            <a:pPr algn="l"/>
            <a:r>
              <a:rPr lang="el-GR" sz="2700" cap="none" dirty="0" smtClean="0">
                <a:latin typeface="Arial" panose="020B0604020202020204" pitchFamily="34" charset="0"/>
                <a:cs typeface="Arial" panose="020B0604020202020204" pitchFamily="34" charset="0"/>
              </a:rPr>
              <a:t/>
            </a:r>
            <a:br>
              <a:rPr lang="el-GR" sz="2700" cap="none" dirty="0" smtClean="0">
                <a:latin typeface="Arial" panose="020B0604020202020204" pitchFamily="34" charset="0"/>
                <a:cs typeface="Arial" panose="020B0604020202020204" pitchFamily="34" charset="0"/>
              </a:rPr>
            </a:br>
            <a:r>
              <a:rPr lang="el-GR" sz="2700" b="1" cap="none" dirty="0" smtClean="0">
                <a:latin typeface="Arial" panose="020B0604020202020204" pitchFamily="34" charset="0"/>
                <a:cs typeface="Arial" panose="020B0604020202020204" pitchFamily="34" charset="0"/>
              </a:rPr>
              <a:t>Δραστηριότητα </a:t>
            </a:r>
            <a:r>
              <a:rPr lang="el-GR" sz="2700" b="1" cap="none" dirty="0">
                <a:latin typeface="Arial" panose="020B0604020202020204" pitchFamily="34" charset="0"/>
                <a:cs typeface="Arial" panose="020B0604020202020204" pitchFamily="34" charset="0"/>
              </a:rPr>
              <a:t>ομάδας:</a:t>
            </a:r>
            <a:r>
              <a:rPr lang="el-GR" sz="2700" cap="none" dirty="0">
                <a:latin typeface="Arial" panose="020B0604020202020204" pitchFamily="34" charset="0"/>
                <a:cs typeface="Arial" panose="020B0604020202020204" pitchFamily="34" charset="0"/>
              </a:rPr>
              <a:t> Διερεύνηση της διαλυτότητας του αλατιού στο νερό σε διάφορες θερμοκρασία</a:t>
            </a:r>
            <a:r>
              <a:rPr lang="en-US" sz="2700" cap="none" dirty="0">
                <a:latin typeface="Arial" panose="020B0604020202020204" pitchFamily="34" charset="0"/>
                <a:cs typeface="Arial" panose="020B0604020202020204" pitchFamily="34" charset="0"/>
              </a:rPr>
              <a:t>, </a:t>
            </a:r>
            <a:r>
              <a:rPr lang="el-GR" sz="2700" cap="none" dirty="0">
                <a:latin typeface="Arial" panose="020B0604020202020204" pitchFamily="34" charset="0"/>
                <a:cs typeface="Arial" panose="020B0604020202020204" pitchFamily="34" charset="0"/>
              </a:rPr>
              <a:t>κρύο- ζεστό- καυτό νερό</a:t>
            </a:r>
            <a:r>
              <a:rPr lang="el-GR" sz="2700" cap="none" dirty="0" smtClean="0">
                <a:latin typeface="Arial" panose="020B0604020202020204" pitchFamily="34" charset="0"/>
                <a:cs typeface="Arial" panose="020B0604020202020204" pitchFamily="34" charset="0"/>
              </a:rPr>
              <a:t>.</a:t>
            </a:r>
            <a:br>
              <a:rPr lang="el-GR" sz="2700" cap="none" dirty="0" smtClean="0">
                <a:latin typeface="Arial" panose="020B0604020202020204" pitchFamily="34" charset="0"/>
                <a:cs typeface="Arial" panose="020B0604020202020204" pitchFamily="34" charset="0"/>
              </a:rPr>
            </a:br>
            <a:r>
              <a:rPr lang="el-GR" dirty="0" smtClean="0"/>
              <a:t> </a:t>
            </a:r>
            <a:r>
              <a:rPr lang="el-GR" cap="none" dirty="0">
                <a:latin typeface="Arial" panose="020B0604020202020204" pitchFamily="34" charset="0"/>
                <a:cs typeface="Arial" panose="020B0604020202020204" pitchFamily="34" charset="0"/>
              </a:rPr>
              <a:t/>
            </a:r>
            <a:br>
              <a:rPr lang="el-GR" cap="none" dirty="0">
                <a:latin typeface="Arial" panose="020B0604020202020204" pitchFamily="34" charset="0"/>
                <a:cs typeface="Arial" panose="020B0604020202020204" pitchFamily="34" charset="0"/>
              </a:rPr>
            </a:br>
            <a:endParaRPr lang="el-GR" dirty="0"/>
          </a:p>
        </p:txBody>
      </p:sp>
      <p:sp>
        <p:nvSpPr>
          <p:cNvPr id="3" name="Θέση περιεχομένου 2"/>
          <p:cNvSpPr>
            <a:spLocks noGrp="1"/>
          </p:cNvSpPr>
          <p:nvPr>
            <p:ph sz="quarter" idx="13"/>
          </p:nvPr>
        </p:nvSpPr>
        <p:spPr>
          <a:xfrm>
            <a:off x="913775" y="1085850"/>
            <a:ext cx="10363826" cy="5486399"/>
          </a:xfrm>
        </p:spPr>
        <p:txBody>
          <a:bodyPr>
            <a:noAutofit/>
          </a:bodyPr>
          <a:lstStyle/>
          <a:p>
            <a:pPr marL="0" indent="0">
              <a:buNone/>
            </a:pPr>
            <a:r>
              <a:rPr lang="el-GR" sz="2400" b="1" u="sng" dirty="0">
                <a:latin typeface="Arial" panose="020B0604020202020204" pitchFamily="34" charset="0"/>
                <a:cs typeface="Arial" panose="020B0604020202020204" pitchFamily="34" charset="0"/>
              </a:rPr>
              <a:t>υλικα </a:t>
            </a:r>
            <a:endParaRPr lang="el-GR" sz="2400" b="1" u="sng" dirty="0" smtClean="0">
              <a:latin typeface="Arial" panose="020B0604020202020204" pitchFamily="34" charset="0"/>
              <a:cs typeface="Arial" panose="020B0604020202020204" pitchFamily="34" charset="0"/>
            </a:endParaRPr>
          </a:p>
          <a:p>
            <a:r>
              <a:rPr lang="el-GR" cap="none" dirty="0" smtClean="0">
                <a:latin typeface="Arial" panose="020B0604020202020204" pitchFamily="34" charset="0"/>
                <a:cs typeface="Arial" panose="020B0604020202020204" pitchFamily="34" charset="0"/>
              </a:rPr>
              <a:t>Ζεστά πιάτα</a:t>
            </a:r>
          </a:p>
          <a:p>
            <a:r>
              <a:rPr lang="el-GR" cap="none" dirty="0" smtClean="0">
                <a:latin typeface="Arial" panose="020B0604020202020204" pitchFamily="34" charset="0"/>
                <a:cs typeface="Arial" panose="020B0604020202020204" pitchFamily="34" charset="0"/>
              </a:rPr>
              <a:t>Δοχεία</a:t>
            </a:r>
          </a:p>
          <a:p>
            <a:r>
              <a:rPr lang="el-GR" cap="none" dirty="0" smtClean="0">
                <a:latin typeface="Arial" panose="020B0604020202020204" pitchFamily="34" charset="0"/>
                <a:cs typeface="Arial" panose="020B0604020202020204" pitchFamily="34" charset="0"/>
              </a:rPr>
              <a:t>Τριπλή δέσμη ή ηλεκτρονική ισορροπία </a:t>
            </a:r>
          </a:p>
          <a:p>
            <a:r>
              <a:rPr lang="el-GR" cap="none" dirty="0" err="1" smtClean="0">
                <a:latin typeface="Arial" panose="020B0604020202020204" pitchFamily="34" charset="0"/>
                <a:cs typeface="Arial" panose="020B0604020202020204" pitchFamily="34" charset="0"/>
              </a:rPr>
              <a:t>Οικειακό</a:t>
            </a:r>
            <a:r>
              <a:rPr lang="el-GR" cap="none" dirty="0" smtClean="0">
                <a:latin typeface="Arial" panose="020B0604020202020204" pitchFamily="34" charset="0"/>
                <a:cs typeface="Arial" panose="020B0604020202020204" pitchFamily="34" charset="0"/>
              </a:rPr>
              <a:t> αλάτι ή θαλασσινό</a:t>
            </a:r>
          </a:p>
          <a:p>
            <a:r>
              <a:rPr lang="el-GR" cap="none" dirty="0" err="1" smtClean="0">
                <a:latin typeface="Arial" panose="020B0604020202020204" pitchFamily="34" charset="0"/>
                <a:cs typeface="Arial" panose="020B0604020202020204" pitchFamily="34" charset="0"/>
              </a:rPr>
              <a:t>Αναδευτικές</a:t>
            </a:r>
            <a:r>
              <a:rPr lang="el-GR" cap="none" dirty="0" smtClean="0">
                <a:latin typeface="Arial" panose="020B0604020202020204" pitchFamily="34" charset="0"/>
                <a:cs typeface="Arial" panose="020B0604020202020204" pitchFamily="34" charset="0"/>
              </a:rPr>
              <a:t> ράβδους</a:t>
            </a:r>
          </a:p>
          <a:p>
            <a:r>
              <a:rPr lang="el-GR" cap="none" dirty="0" smtClean="0">
                <a:latin typeface="Arial" panose="020B0604020202020204" pitchFamily="34" charset="0"/>
                <a:cs typeface="Arial" panose="020B0604020202020204" pitchFamily="34" charset="0"/>
              </a:rPr>
              <a:t>Θερμόμετρα</a:t>
            </a:r>
          </a:p>
          <a:p>
            <a:r>
              <a:rPr lang="el-GR" cap="none" dirty="0" smtClean="0">
                <a:latin typeface="Arial" panose="020B0604020202020204" pitchFamily="34" charset="0"/>
                <a:cs typeface="Arial" panose="020B0604020202020204" pitchFamily="34" charset="0"/>
              </a:rPr>
              <a:t>Προστατευτικά γυαλιά</a:t>
            </a:r>
          </a:p>
          <a:p>
            <a:r>
              <a:rPr lang="el-GR" cap="none" dirty="0" smtClean="0">
                <a:latin typeface="Arial" panose="020B0604020202020204" pitchFamily="34" charset="0"/>
                <a:cs typeface="Arial" panose="020B0604020202020204" pitchFamily="34" charset="0"/>
              </a:rPr>
              <a:t>Χαρτοπετσέτα</a:t>
            </a:r>
          </a:p>
          <a:p>
            <a:r>
              <a:rPr lang="el-GR" cap="none" dirty="0" smtClean="0">
                <a:latin typeface="Arial" panose="020B0604020202020204" pitchFamily="34" charset="0"/>
                <a:cs typeface="Arial" panose="020B0604020202020204" pitchFamily="34" charset="0"/>
              </a:rPr>
              <a:t>Το παρακάτω πείραμα αποδεικνύει πως η διαλυτότητα του νερού επηρεάζεται από τη θερμοκρασία, χρησιμοποιώντας νερό βρύσης σε διάφορες θερμοκρασίες.</a:t>
            </a:r>
          </a:p>
          <a:p>
            <a:endParaRPr lang="en-US" cap="none" dirty="0" smtClean="0">
              <a:latin typeface="Arial" panose="020B0604020202020204" pitchFamily="34" charset="0"/>
              <a:cs typeface="Arial" panose="020B0604020202020204" pitchFamily="34" charset="0"/>
            </a:endParaRPr>
          </a:p>
          <a:p>
            <a:endParaRPr lang="el-GR" cap="none" dirty="0" smtClean="0">
              <a:latin typeface="Arial" panose="020B0604020202020204" pitchFamily="34" charset="0"/>
              <a:cs typeface="Arial" panose="020B0604020202020204" pitchFamily="34" charset="0"/>
            </a:endParaRPr>
          </a:p>
          <a:p>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22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2889035548"/>
              </p:ext>
            </p:extLst>
          </p:nvPr>
        </p:nvGraphicFramePr>
        <p:xfrm>
          <a:off x="1640113" y="407128"/>
          <a:ext cx="8128000" cy="2118360"/>
        </p:xfrm>
        <a:graphic>
          <a:graphicData uri="http://schemas.openxmlformats.org/drawingml/2006/table">
            <a:tbl>
              <a:tblPr firstRow="1" bandRow="1">
                <a:tableStyleId>{93296810-A885-4BE3-A3E7-6D5BEEA58F35}</a:tableStyleId>
              </a:tblPr>
              <a:tblGrid>
                <a:gridCol w="1625600"/>
                <a:gridCol w="1625600"/>
                <a:gridCol w="1625600"/>
                <a:gridCol w="1625600"/>
                <a:gridCol w="1625600"/>
              </a:tblGrid>
              <a:tr h="0">
                <a:tc>
                  <a:txBody>
                    <a:bodyPr/>
                    <a:lstStyle/>
                    <a:p>
                      <a:pPr algn="ctr"/>
                      <a:r>
                        <a:rPr lang="en-US" dirty="0" smtClean="0"/>
                        <a:t>1.</a:t>
                      </a:r>
                      <a:endParaRPr lang="el-GR" dirty="0"/>
                    </a:p>
                  </a:txBody>
                  <a:tcPr anchor="ctr"/>
                </a:tc>
                <a:tc>
                  <a:txBody>
                    <a:bodyPr/>
                    <a:lstStyle/>
                    <a:p>
                      <a:pPr algn="ctr"/>
                      <a:r>
                        <a:rPr lang="en-US" dirty="0" smtClean="0"/>
                        <a:t>2.</a:t>
                      </a:r>
                      <a:endParaRPr lang="el-GR" dirty="0"/>
                    </a:p>
                  </a:txBody>
                  <a:tcPr anchor="ctr"/>
                </a:tc>
                <a:tc>
                  <a:txBody>
                    <a:bodyPr/>
                    <a:lstStyle/>
                    <a:p>
                      <a:pPr algn="ctr"/>
                      <a:r>
                        <a:rPr lang="en-US" dirty="0" smtClean="0"/>
                        <a:t>3.</a:t>
                      </a:r>
                      <a:endParaRPr lang="el-GR" dirty="0"/>
                    </a:p>
                  </a:txBody>
                  <a:tcPr anchor="ctr"/>
                </a:tc>
                <a:tc>
                  <a:txBody>
                    <a:bodyPr/>
                    <a:lstStyle/>
                    <a:p>
                      <a:pPr algn="ctr"/>
                      <a:r>
                        <a:rPr lang="en-US" dirty="0" smtClean="0"/>
                        <a:t>4.</a:t>
                      </a:r>
                      <a:endParaRPr lang="el-GR" dirty="0"/>
                    </a:p>
                  </a:txBody>
                  <a:tcPr anchor="ctr"/>
                </a:tc>
                <a:tc>
                  <a:txBody>
                    <a:bodyPr/>
                    <a:lstStyle/>
                    <a:p>
                      <a:pPr algn="ctr"/>
                      <a:r>
                        <a:rPr lang="en-US" dirty="0" smtClean="0"/>
                        <a:t>5.</a:t>
                      </a:r>
                      <a:endParaRPr lang="el-GR" dirty="0"/>
                    </a:p>
                  </a:txBody>
                  <a:tcPr anchor="ctr"/>
                </a:tc>
              </a:tr>
              <a:tr h="370840">
                <a:tc>
                  <a:txBody>
                    <a:bodyPr/>
                    <a:lstStyle/>
                    <a:p>
                      <a:pPr algn="ctr"/>
                      <a:r>
                        <a:rPr lang="en-US" dirty="0" smtClean="0"/>
                        <a:t>Temperature</a:t>
                      </a:r>
                    </a:p>
                    <a:p>
                      <a:pPr algn="ctr"/>
                      <a:r>
                        <a:rPr lang="en-US" baseline="0" dirty="0" smtClean="0"/>
                        <a:t>(</a:t>
                      </a:r>
                      <a:r>
                        <a:rPr lang="en-US" baseline="30000" dirty="0" smtClean="0"/>
                        <a:t>O</a:t>
                      </a:r>
                      <a:r>
                        <a:rPr lang="en-US" baseline="0" dirty="0" smtClean="0"/>
                        <a:t> C)</a:t>
                      </a:r>
                      <a:endParaRPr lang="el-GR" baseline="30000" dirty="0"/>
                    </a:p>
                  </a:txBody>
                  <a:tcPr anchor="ctr"/>
                </a:tc>
                <a:tc>
                  <a:txBody>
                    <a:bodyPr/>
                    <a:lstStyle/>
                    <a:p>
                      <a:pPr algn="ctr"/>
                      <a:r>
                        <a:rPr lang="en-US" dirty="0" smtClean="0"/>
                        <a:t>Water</a:t>
                      </a:r>
                      <a:r>
                        <a:rPr lang="en-US" baseline="0" dirty="0" smtClean="0"/>
                        <a:t> Volume</a:t>
                      </a:r>
                    </a:p>
                    <a:p>
                      <a:pPr algn="ctr"/>
                      <a:r>
                        <a:rPr lang="en-US" baseline="0" dirty="0" smtClean="0"/>
                        <a:t>(mL)</a:t>
                      </a:r>
                      <a:endParaRPr lang="el-GR" dirty="0"/>
                    </a:p>
                  </a:txBody>
                  <a:tcPr anchor="ctr"/>
                </a:tc>
                <a:tc>
                  <a:txBody>
                    <a:bodyPr/>
                    <a:lstStyle/>
                    <a:p>
                      <a:pPr algn="ctr"/>
                      <a:r>
                        <a:rPr lang="en-US" dirty="0" smtClean="0"/>
                        <a:t>Starting Mass</a:t>
                      </a:r>
                    </a:p>
                    <a:p>
                      <a:pPr algn="ctr"/>
                      <a:r>
                        <a:rPr lang="en-US" dirty="0" smtClean="0"/>
                        <a:t>Of Salt</a:t>
                      </a:r>
                      <a:r>
                        <a:rPr lang="en-US" baseline="0" dirty="0" smtClean="0"/>
                        <a:t> (g)</a:t>
                      </a:r>
                      <a:endParaRPr lang="el-GR" dirty="0"/>
                    </a:p>
                  </a:txBody>
                  <a:tcPr anchor="ctr"/>
                </a:tc>
                <a:tc>
                  <a:txBody>
                    <a:bodyPr/>
                    <a:lstStyle/>
                    <a:p>
                      <a:pPr algn="ctr"/>
                      <a:r>
                        <a:rPr lang="en-US" dirty="0" smtClean="0"/>
                        <a:t>Ending Mass of Salt (g)</a:t>
                      </a:r>
                      <a:endParaRPr lang="el-GR" dirty="0"/>
                    </a:p>
                  </a:txBody>
                  <a:tcPr anchor="ctr"/>
                </a:tc>
                <a:tc>
                  <a:txBody>
                    <a:bodyPr/>
                    <a:lstStyle/>
                    <a:p>
                      <a:pPr algn="ctr"/>
                      <a:r>
                        <a:rPr lang="en-US" dirty="0" smtClean="0"/>
                        <a:t>Mass of Salt </a:t>
                      </a:r>
                    </a:p>
                    <a:p>
                      <a:pPr algn="ctr"/>
                      <a:r>
                        <a:rPr lang="en-US" dirty="0" smtClean="0"/>
                        <a:t>Used (g)</a:t>
                      </a:r>
                      <a:endParaRPr lang="el-GR" dirty="0"/>
                    </a:p>
                  </a:txBody>
                  <a:tcPr anchor="ctr"/>
                </a:tc>
              </a:tr>
              <a:tr h="370840">
                <a:tc>
                  <a:txBody>
                    <a:bodyPr/>
                    <a:lstStyle/>
                    <a:p>
                      <a:pPr algn="ctr"/>
                      <a:endParaRPr lang="el-GR"/>
                    </a:p>
                  </a:txBody>
                  <a:tcPr anchor="ctr"/>
                </a:tc>
                <a:tc>
                  <a:txBody>
                    <a:bodyPr/>
                    <a:lstStyle/>
                    <a:p>
                      <a:pPr algn="ctr"/>
                      <a:endParaRPr lang="el-GR"/>
                    </a:p>
                  </a:txBody>
                  <a:tcPr anchor="ctr"/>
                </a:tc>
                <a:tc>
                  <a:txBody>
                    <a:bodyPr/>
                    <a:lstStyle/>
                    <a:p>
                      <a:pPr algn="ctr"/>
                      <a:endParaRPr lang="el-GR"/>
                    </a:p>
                  </a:txBody>
                  <a:tcPr anchor="ctr"/>
                </a:tc>
                <a:tc>
                  <a:txBody>
                    <a:bodyPr/>
                    <a:lstStyle/>
                    <a:p>
                      <a:pPr algn="ctr"/>
                      <a:endParaRPr lang="el-GR"/>
                    </a:p>
                  </a:txBody>
                  <a:tcPr anchor="ctr"/>
                </a:tc>
                <a:tc>
                  <a:txBody>
                    <a:bodyPr/>
                    <a:lstStyle/>
                    <a:p>
                      <a:pPr algn="ctr"/>
                      <a:endParaRPr lang="el-GR"/>
                    </a:p>
                  </a:txBody>
                  <a:tcPr anchor="ctr"/>
                </a:tc>
              </a:tr>
              <a:tr h="370840">
                <a:tc>
                  <a:txBody>
                    <a:bodyPr/>
                    <a:lstStyle/>
                    <a:p>
                      <a:pPr algn="ctr"/>
                      <a:endParaRPr lang="el-GR"/>
                    </a:p>
                  </a:txBody>
                  <a:tcPr anchor="ctr"/>
                </a:tc>
                <a:tc>
                  <a:txBody>
                    <a:bodyPr/>
                    <a:lstStyle/>
                    <a:p>
                      <a:pPr algn="ctr"/>
                      <a:endParaRPr lang="el-GR" dirty="0"/>
                    </a:p>
                  </a:txBody>
                  <a:tcPr anchor="ctr"/>
                </a:tc>
                <a:tc>
                  <a:txBody>
                    <a:bodyPr/>
                    <a:lstStyle/>
                    <a:p>
                      <a:pPr algn="ctr"/>
                      <a:endParaRPr lang="el-GR"/>
                    </a:p>
                  </a:txBody>
                  <a:tcPr anchor="ctr"/>
                </a:tc>
                <a:tc>
                  <a:txBody>
                    <a:bodyPr/>
                    <a:lstStyle/>
                    <a:p>
                      <a:pPr algn="ctr"/>
                      <a:endParaRPr lang="el-GR"/>
                    </a:p>
                  </a:txBody>
                  <a:tcPr anchor="ctr"/>
                </a:tc>
                <a:tc>
                  <a:txBody>
                    <a:bodyPr/>
                    <a:lstStyle/>
                    <a:p>
                      <a:pPr algn="ctr"/>
                      <a:endParaRPr lang="el-GR"/>
                    </a:p>
                  </a:txBody>
                  <a:tcPr anchor="ctr"/>
                </a:tc>
              </a:tr>
              <a:tr h="370840">
                <a:tc>
                  <a:txBody>
                    <a:bodyPr/>
                    <a:lstStyle/>
                    <a:p>
                      <a:pPr algn="ctr"/>
                      <a:endParaRPr lang="el-GR"/>
                    </a:p>
                  </a:txBody>
                  <a:tcPr anchor="ctr"/>
                </a:tc>
                <a:tc>
                  <a:txBody>
                    <a:bodyPr/>
                    <a:lstStyle/>
                    <a:p>
                      <a:pPr algn="ctr"/>
                      <a:endParaRPr lang="el-GR" dirty="0"/>
                    </a:p>
                  </a:txBody>
                  <a:tcPr anchor="ctr"/>
                </a:tc>
                <a:tc>
                  <a:txBody>
                    <a:bodyPr/>
                    <a:lstStyle/>
                    <a:p>
                      <a:pPr algn="ctr"/>
                      <a:endParaRPr lang="el-GR"/>
                    </a:p>
                  </a:txBody>
                  <a:tcPr anchor="ctr"/>
                </a:tc>
                <a:tc>
                  <a:txBody>
                    <a:bodyPr/>
                    <a:lstStyle/>
                    <a:p>
                      <a:pPr algn="ctr"/>
                      <a:endParaRPr lang="el-GR"/>
                    </a:p>
                  </a:txBody>
                  <a:tcPr anchor="ctr"/>
                </a:tc>
                <a:tc>
                  <a:txBody>
                    <a:bodyPr/>
                    <a:lstStyle/>
                    <a:p>
                      <a:pPr algn="ctr"/>
                      <a:endParaRPr lang="el-GR" dirty="0"/>
                    </a:p>
                  </a:txBody>
                  <a:tcPr anchor="ctr"/>
                </a:tc>
              </a:tr>
            </a:tbl>
          </a:graphicData>
        </a:graphic>
      </p:graphicFrame>
      <p:sp>
        <p:nvSpPr>
          <p:cNvPr id="6" name="Θέση περιεχομένου 5"/>
          <p:cNvSpPr>
            <a:spLocks noGrp="1"/>
          </p:cNvSpPr>
          <p:nvPr>
            <p:ph sz="quarter" idx="13"/>
          </p:nvPr>
        </p:nvSpPr>
        <p:spPr>
          <a:xfrm>
            <a:off x="913774" y="2367093"/>
            <a:ext cx="10363826" cy="3322508"/>
          </a:xfrm>
        </p:spPr>
        <p:txBody>
          <a:bodyPr>
            <a:normAutofit/>
          </a:bodyPr>
          <a:lstStyle/>
          <a:p>
            <a:endParaRPr lang="en-US" cap="none" dirty="0" smtClean="0">
              <a:latin typeface="Arial" panose="020B0604020202020204" pitchFamily="34" charset="0"/>
              <a:cs typeface="Arial" panose="020B0604020202020204" pitchFamily="34" charset="0"/>
            </a:endParaRPr>
          </a:p>
          <a:p>
            <a:pPr algn="just"/>
            <a:r>
              <a:rPr lang="el-GR" cap="none" dirty="0" smtClean="0">
                <a:latin typeface="Arial" panose="020B0604020202020204" pitchFamily="34" charset="0"/>
                <a:cs typeface="Arial" panose="020B0604020202020204" pitchFamily="34" charset="0"/>
              </a:rPr>
              <a:t>Στον παραπάνω πίνακα σημειώνουμε εξ αρχής στη στήλη 2 τον όγκο νερού που θα χρησιμοποιήσουμε που πρέπει να είναι ίδιος ώστε η μόνη εξαρτημένη μεταβλητή να είναι η θερμοκρασία. </a:t>
            </a:r>
          </a:p>
          <a:p>
            <a:pPr algn="just"/>
            <a:r>
              <a:rPr lang="el-GR" cap="none" dirty="0" smtClean="0">
                <a:latin typeface="Arial" panose="020B0604020202020204" pitchFamily="34" charset="0"/>
                <a:cs typeface="Arial" panose="020B0604020202020204" pitchFamily="34" charset="0"/>
              </a:rPr>
              <a:t>Ζεσταίνουμε την επιλεγμένη ποσότητα νερού βρύσης.</a:t>
            </a:r>
          </a:p>
          <a:p>
            <a:pPr algn="just"/>
            <a:r>
              <a:rPr lang="el-GR" cap="none" dirty="0" smtClean="0">
                <a:latin typeface="Arial" panose="020B0604020202020204" pitchFamily="34" charset="0"/>
                <a:cs typeface="Arial" panose="020B0604020202020204" pitchFamily="34" charset="0"/>
              </a:rPr>
              <a:t>Ρίχνουμε λίγο αλάτι σε ένα χαρτί, μετράμε την ποσότητά του και την καταγράφουμε στη στήλη 3.</a:t>
            </a:r>
          </a:p>
          <a:p>
            <a:pPr algn="just"/>
            <a:endParaRPr lang="el-GR" cap="none" dirty="0" smtClean="0">
              <a:latin typeface="Arial" panose="020B0604020202020204" pitchFamily="34" charset="0"/>
              <a:cs typeface="Arial" panose="020B0604020202020204" pitchFamily="34" charset="0"/>
            </a:endParaRPr>
          </a:p>
          <a:p>
            <a:pPr algn="just"/>
            <a:endParaRPr lang="en-US" cap="none" dirty="0" smtClean="0">
              <a:latin typeface="Arial" panose="020B0604020202020204" pitchFamily="34" charset="0"/>
              <a:cs typeface="Arial" panose="020B0604020202020204" pitchFamily="34" charset="0"/>
            </a:endParaRPr>
          </a:p>
          <a:p>
            <a:pPr marL="0" indent="0">
              <a:buNone/>
            </a:pPr>
            <a:endParaRPr lang="en-US" cap="none" dirty="0" smtClean="0">
              <a:latin typeface="Arial" panose="020B0604020202020204" pitchFamily="34" charset="0"/>
              <a:cs typeface="Arial" panose="020B0604020202020204" pitchFamily="34" charset="0"/>
            </a:endParaRPr>
          </a:p>
          <a:p>
            <a:endParaRPr lang="en-US" cap="none" dirty="0" smtClean="0">
              <a:latin typeface="Arial" panose="020B0604020202020204" pitchFamily="34" charset="0"/>
              <a:cs typeface="Arial" panose="020B0604020202020204" pitchFamily="34" charset="0"/>
            </a:endParaRPr>
          </a:p>
          <a:p>
            <a:endParaRPr lang="en-US" cap="none" dirty="0" smtClean="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08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803883"/>
          </a:xfrm>
        </p:spPr>
        <p:txBody>
          <a:bodyPr/>
          <a:lstStyle/>
          <a:p>
            <a:r>
              <a:rPr lang="el-GR" dirty="0" err="1" smtClean="0">
                <a:latin typeface="Arial" panose="020B0604020202020204" pitchFamily="34" charset="0"/>
                <a:cs typeface="Arial" panose="020B0604020202020204" pitchFamily="34" charset="0"/>
              </a:rPr>
              <a:t>Βημα</a:t>
            </a:r>
            <a:r>
              <a:rPr lang="el-GR" dirty="0" smtClean="0">
                <a:latin typeface="Arial" panose="020B0604020202020204" pitchFamily="34" charset="0"/>
                <a:cs typeface="Arial" panose="020B0604020202020204" pitchFamily="34" charset="0"/>
              </a:rPr>
              <a:t> 1</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499437" y="1401762"/>
            <a:ext cx="10363826" cy="4368799"/>
          </a:xfrm>
        </p:spPr>
        <p:txBody>
          <a:bodyPr>
            <a:normAutofit fontScale="92500" lnSpcReduction="20000"/>
          </a:bodyPr>
          <a:lstStyle/>
          <a:p>
            <a:pPr algn="just"/>
            <a:r>
              <a:rPr lang="el-GR" cap="none" dirty="0">
                <a:latin typeface="Arial" panose="020B0604020202020204" pitchFamily="34" charset="0"/>
                <a:cs typeface="Arial" panose="020B0604020202020204" pitchFamily="34" charset="0"/>
              </a:rPr>
              <a:t>Γεμίζουμε ένα άλλο δοχείο με την ποσότητα νερού </a:t>
            </a:r>
            <a:r>
              <a:rPr lang="el-GR" cap="none" dirty="0" smtClean="0">
                <a:latin typeface="Arial" panose="020B0604020202020204" pitchFamily="34" charset="0"/>
                <a:cs typeface="Arial" panose="020B0604020202020204" pitchFamily="34" charset="0"/>
              </a:rPr>
              <a:t>που </a:t>
            </a:r>
            <a:r>
              <a:rPr lang="el-GR" cap="none" dirty="0">
                <a:latin typeface="Arial" panose="020B0604020202020204" pitchFamily="34" charset="0"/>
                <a:cs typeface="Arial" panose="020B0604020202020204" pitchFamily="34" charset="0"/>
              </a:rPr>
              <a:t>επιλέξαμε </a:t>
            </a:r>
            <a:endParaRPr lang="el-GR" cap="none" dirty="0" smtClean="0">
              <a:latin typeface="Arial" panose="020B0604020202020204" pitchFamily="34" charset="0"/>
              <a:cs typeface="Arial" panose="020B0604020202020204" pitchFamily="34" charset="0"/>
            </a:endParaRPr>
          </a:p>
          <a:p>
            <a:pPr marL="0" indent="0" algn="just">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και </a:t>
            </a:r>
            <a:r>
              <a:rPr lang="el-GR" cap="none" dirty="0">
                <a:latin typeface="Arial" panose="020B0604020202020204" pitchFamily="34" charset="0"/>
                <a:cs typeface="Arial" panose="020B0604020202020204" pitchFamily="34" charset="0"/>
              </a:rPr>
              <a:t>καταγράφουμε τη θερμοκρασία του στη στήλη 1</a:t>
            </a:r>
            <a:r>
              <a:rPr lang="el-GR" cap="none" dirty="0" smtClean="0">
                <a:latin typeface="Arial" panose="020B0604020202020204" pitchFamily="34" charset="0"/>
                <a:cs typeface="Arial" panose="020B0604020202020204" pitchFamily="34" charset="0"/>
              </a:rPr>
              <a:t>.</a:t>
            </a:r>
          </a:p>
          <a:p>
            <a:pPr algn="just"/>
            <a:r>
              <a:rPr lang="el-GR" cap="none" dirty="0" smtClean="0">
                <a:latin typeface="Arial" panose="020B0604020202020204" pitchFamily="34" charset="0"/>
                <a:cs typeface="Arial" panose="020B0604020202020204" pitchFamily="34" charset="0"/>
              </a:rPr>
              <a:t>Προσθέτουμε σταδιακά </a:t>
            </a:r>
            <a:r>
              <a:rPr lang="el-GR" cap="none" dirty="0">
                <a:latin typeface="Arial" panose="020B0604020202020204" pitchFamily="34" charset="0"/>
                <a:cs typeface="Arial" panose="020B0604020202020204" pitchFamily="34" charset="0"/>
              </a:rPr>
              <a:t>α</a:t>
            </a:r>
            <a:r>
              <a:rPr lang="el-GR" cap="none" dirty="0" smtClean="0">
                <a:latin typeface="Arial" panose="020B0604020202020204" pitchFamily="34" charset="0"/>
                <a:cs typeface="Arial" panose="020B0604020202020204" pitchFamily="34" charset="0"/>
              </a:rPr>
              <a:t>λάτι ανακατεύοντας.</a:t>
            </a:r>
          </a:p>
          <a:p>
            <a:pPr algn="just"/>
            <a:r>
              <a:rPr lang="el-GR" cap="none" dirty="0" smtClean="0">
                <a:latin typeface="Arial" panose="020B0604020202020204" pitchFamily="34" charset="0"/>
                <a:cs typeface="Arial" panose="020B0604020202020204" pitchFamily="34" charset="0"/>
              </a:rPr>
              <a:t>Όταν το αλάτι σταματήσει να διαλύεται , το νερό έχει </a:t>
            </a:r>
            <a:r>
              <a:rPr lang="el-GR" cap="none" dirty="0" err="1" smtClean="0">
                <a:latin typeface="Arial" panose="020B0604020202020204" pitchFamily="34" charset="0"/>
                <a:cs typeface="Arial" panose="020B0604020202020204" pitchFamily="34" charset="0"/>
              </a:rPr>
              <a:t>κορεστεί</a:t>
            </a:r>
            <a:r>
              <a:rPr lang="el-GR" cap="none" dirty="0" smtClean="0">
                <a:latin typeface="Arial" panose="020B0604020202020204" pitchFamily="34" charset="0"/>
                <a:cs typeface="Arial" panose="020B0604020202020204" pitchFamily="34" charset="0"/>
              </a:rPr>
              <a:t>.</a:t>
            </a:r>
          </a:p>
          <a:p>
            <a:pPr algn="just"/>
            <a:r>
              <a:rPr lang="el-GR" cap="none" dirty="0" smtClean="0">
                <a:latin typeface="Arial" panose="020B0604020202020204" pitchFamily="34" charset="0"/>
                <a:cs typeface="Arial" panose="020B0604020202020204" pitchFamily="34" charset="0"/>
              </a:rPr>
              <a:t>Μετρούμε την ποσότητα αλατιού που </a:t>
            </a:r>
          </a:p>
          <a:p>
            <a:pPr marL="0" indent="0" algn="just">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έχει περισσέψει και την καταγράφουμε στη στήλη 4.</a:t>
            </a:r>
          </a:p>
          <a:p>
            <a:pPr algn="just"/>
            <a:r>
              <a:rPr lang="el-GR" cap="none" dirty="0" smtClean="0">
                <a:latin typeface="Arial" panose="020B0604020202020204" pitchFamily="34" charset="0"/>
                <a:cs typeface="Arial" panose="020B0604020202020204" pitchFamily="34" charset="0"/>
              </a:rPr>
              <a:t>Τη διαφορά των δύο ποσοτήτων την καταγράφουμε </a:t>
            </a:r>
          </a:p>
          <a:p>
            <a:pPr marL="0" indent="0" algn="just">
              <a:buNone/>
            </a:pPr>
            <a:r>
              <a:rPr lang="el-GR" cap="none" dirty="0" smtClean="0">
                <a:latin typeface="Arial" panose="020B0604020202020204" pitchFamily="34" charset="0"/>
                <a:cs typeface="Arial" panose="020B0604020202020204" pitchFamily="34" charset="0"/>
              </a:rPr>
              <a:t>    στη στήλη 5  και αυτή είναι η ποσότητα που διαλύθηκε.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a:t>
            </a:r>
            <a:r>
              <a:rPr lang="el-GR" cap="none" dirty="0">
                <a:latin typeface="Arial" panose="020B0604020202020204" pitchFamily="34" charset="0"/>
                <a:cs typeface="Arial" panose="020B0604020202020204" pitchFamily="34" charset="0"/>
              </a:rPr>
              <a:t>3</a:t>
            </a:r>
            <a:endParaRPr lang="el-GR" cap="none" dirty="0" smtClean="0">
              <a:latin typeface="Arial" panose="020B0604020202020204" pitchFamily="34" charset="0"/>
              <a:cs typeface="Arial" panose="020B0604020202020204" pitchFamily="34" charset="0"/>
            </a:endParaRPr>
          </a:p>
          <a:p>
            <a:pPr algn="just"/>
            <a:r>
              <a:rPr lang="el-GR" cap="none" dirty="0" smtClean="0">
                <a:latin typeface="Arial" panose="020B0604020202020204" pitchFamily="34" charset="0"/>
                <a:cs typeface="Arial" panose="020B0604020202020204" pitchFamily="34" charset="0"/>
              </a:rPr>
              <a:t>Πρόβλεψη: Διαλύεται περισσότερο ή λιγότερο νερό σε πιο ζεστό νερό; Γιατί;</a:t>
            </a:r>
          </a:p>
          <a:p>
            <a:pPr algn="just"/>
            <a:r>
              <a:rPr lang="el-GR" cap="none" dirty="0" smtClean="0">
                <a:latin typeface="Arial" panose="020B0604020202020204" pitchFamily="34" charset="0"/>
                <a:cs typeface="Arial" panose="020B0604020202020204" pitchFamily="34" charset="0"/>
              </a:rPr>
              <a:t>Επαναλαμβάνουμε το βήμα 1 με ζεστό νερό βρύσης και νερό που θερμάναμε νωρίτερα. </a:t>
            </a:r>
            <a:endParaRPr lang="el-GR" cap="none" dirty="0">
              <a:latin typeface="Arial" panose="020B0604020202020204" pitchFamily="34" charset="0"/>
              <a:cs typeface="Arial" panose="020B0604020202020204" pitchFamily="34" charset="0"/>
            </a:endParaRPr>
          </a:p>
        </p:txBody>
      </p:sp>
      <p:pic>
        <p:nvPicPr>
          <p:cNvPr id="4" name="Picture 2" descr="Î£ÏÎµÏÎ¹ÎºÎ® ÎµÎ¹ÎºÏÎ½Î±"/>
          <p:cNvPicPr>
            <a:picLocks noChangeAspect="1" noChangeArrowheads="1"/>
          </p:cNvPicPr>
          <p:nvPr/>
        </p:nvPicPr>
        <p:blipFill rotWithShape="1">
          <a:blip r:embed="rId2">
            <a:extLst>
              <a:ext uri="{28A0092B-C50C-407E-A947-70E740481C1C}">
                <a14:useLocalDpi xmlns:a14="http://schemas.microsoft.com/office/drawing/2010/main" val="0"/>
              </a:ext>
            </a:extLst>
          </a:blip>
          <a:srcRect l="25335" t="42414" r="25595" b="6893"/>
          <a:stretch/>
        </p:blipFill>
        <p:spPr bwMode="auto">
          <a:xfrm>
            <a:off x="8143875" y="1422400"/>
            <a:ext cx="3726029" cy="288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7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824521"/>
          </a:xfrm>
        </p:spPr>
        <p:txBody>
          <a:bodyPr>
            <a:normAutofit/>
          </a:bodyPr>
          <a:lstStyle/>
          <a:p>
            <a:pPr algn="l"/>
            <a:r>
              <a:rPr lang="el-GR" sz="2400" dirty="0" err="1" smtClean="0">
                <a:latin typeface="Arial" panose="020B0604020202020204" pitchFamily="34" charset="0"/>
                <a:cs typeface="Arial" panose="020B0604020202020204" pitchFamily="34" charset="0"/>
              </a:rPr>
              <a:t>Ερωτησεις</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εμπεδωσησ</a:t>
            </a:r>
            <a:endParaRPr lang="el-GR" sz="24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5" y="2085975"/>
            <a:ext cx="10659100" cy="3100388"/>
          </a:xfrm>
        </p:spPr>
        <p:txBody>
          <a:bodyPr/>
          <a:lstStyle/>
          <a:p>
            <a:pPr marL="457200" indent="-457200">
              <a:buFont typeface="+mj-lt"/>
              <a:buAutoNum type="arabicPeriod"/>
            </a:pPr>
            <a:r>
              <a:rPr lang="el-GR" cap="none" dirty="0" smtClean="0"/>
              <a:t>Φτιάξτε γράφημα αλατιού- θερμοκρασίας .</a:t>
            </a:r>
          </a:p>
          <a:p>
            <a:pPr marL="457200" indent="-457200">
              <a:buFont typeface="+mj-lt"/>
              <a:buAutoNum type="arabicPeriod"/>
            </a:pPr>
            <a:r>
              <a:rPr lang="el-GR" cap="none" dirty="0" smtClean="0"/>
              <a:t>Περιγράψτε πως η διαλυτότητα μεταβάλλεται όσο αυξάνεται η θερμοκρασία.</a:t>
            </a:r>
          </a:p>
          <a:p>
            <a:pPr marL="457200" indent="-457200">
              <a:buFont typeface="+mj-lt"/>
              <a:buAutoNum type="arabicPeriod"/>
            </a:pPr>
            <a:r>
              <a:rPr lang="el-GR" cap="none" dirty="0" smtClean="0"/>
              <a:t>Τι θα συνέβαινε αν προσθέταμε περισσότερο διαλύτη σε κορεσμένο διάλυμα;</a:t>
            </a:r>
          </a:p>
          <a:p>
            <a:pPr marL="457200" indent="-457200">
              <a:buFont typeface="+mj-lt"/>
              <a:buAutoNum type="arabicPeriod"/>
            </a:pPr>
            <a:r>
              <a:rPr lang="el-GR" cap="none" dirty="0" smtClean="0"/>
              <a:t>Με βάση τα αποτελέσματα σκεφτείτε σε ποιο μέρος του ωκεανού αναμένουμε περισσότερη αλμυρότητα;</a:t>
            </a:r>
            <a:endParaRPr lang="el-GR" cap="none" dirty="0"/>
          </a:p>
        </p:txBody>
      </p:sp>
    </p:spTree>
    <p:extLst>
      <p:ext uri="{BB962C8B-B14F-4D97-AF65-F5344CB8AC3E}">
        <p14:creationId xmlns:p14="http://schemas.microsoft.com/office/powerpoint/2010/main" val="191580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150" y="328612"/>
            <a:ext cx="10364451" cy="781179"/>
          </a:xfrm>
        </p:spPr>
        <p:txBody>
          <a:bodyPr>
            <a:normAutofit fontScale="90000"/>
          </a:bodyPr>
          <a:lstStyle/>
          <a:p>
            <a:pPr algn="l"/>
            <a:r>
              <a:rPr lang="el-GR" sz="2400" cap="none" dirty="0" smtClean="0">
                <a:latin typeface="Arial" panose="020B0604020202020204" pitchFamily="34" charset="0"/>
                <a:cs typeface="Arial" panose="020B0604020202020204" pitchFamily="34" charset="0"/>
              </a:rPr>
              <a:t>ΕΞΗΓΗΣΗ</a:t>
            </a:r>
            <a:br>
              <a:rPr lang="el-GR" sz="2400" cap="none" dirty="0" smtClean="0">
                <a:latin typeface="Arial" panose="020B0604020202020204" pitchFamily="34" charset="0"/>
                <a:cs typeface="Arial" panose="020B0604020202020204" pitchFamily="34" charset="0"/>
              </a:rPr>
            </a:br>
            <a:r>
              <a:rPr lang="el-GR" sz="2400" cap="none" dirty="0" smtClean="0">
                <a:latin typeface="Arial" panose="020B0604020202020204" pitchFamily="34" charset="0"/>
                <a:cs typeface="Arial" panose="020B0604020202020204" pitchFamily="34" charset="0"/>
              </a:rPr>
              <a:t>ΝΕΡΟ: Ο ΚΑΘΟΛΙΚΟΣ ΔΙΑΛΥΤΗΣ</a:t>
            </a:r>
            <a:br>
              <a:rPr lang="el-GR" sz="2400" cap="none" dirty="0" smtClean="0">
                <a:latin typeface="Arial" panose="020B0604020202020204" pitchFamily="34" charset="0"/>
                <a:cs typeface="Arial" panose="020B0604020202020204" pitchFamily="34" charset="0"/>
              </a:rPr>
            </a:br>
            <a:endParaRPr lang="el-GR" sz="2400"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785187" y="1109792"/>
            <a:ext cx="10363826" cy="5362445"/>
          </a:xfrm>
        </p:spPr>
        <p:txBody>
          <a:bodyPr>
            <a:normAutofit/>
          </a:bodyPr>
          <a:lstStyle/>
          <a:p>
            <a:pPr marL="0" indent="0" algn="just">
              <a:buNone/>
            </a:pPr>
            <a:r>
              <a:rPr lang="el-GR" cap="none" dirty="0" smtClean="0"/>
              <a:t>Το νερό θεωρείται Καθολικός Διαλύτης λόγω της πολικότητας των μορίων και της άνισης κατανομής των ηλεκτρονίων.</a:t>
            </a:r>
          </a:p>
          <a:p>
            <a:pPr marL="0" indent="0" algn="just">
              <a:buNone/>
            </a:pPr>
            <a:r>
              <a:rPr lang="el-GR" cap="none" dirty="0" smtClean="0"/>
              <a:t>Έτσι:</a:t>
            </a:r>
          </a:p>
          <a:p>
            <a:pPr algn="just"/>
            <a:r>
              <a:rPr lang="el-GR" cap="none" dirty="0" smtClean="0"/>
              <a:t>Πολλά από τα άλατα  στον ωκεανό διαλύονται.</a:t>
            </a:r>
          </a:p>
          <a:p>
            <a:pPr marL="0" indent="0" algn="just">
              <a:buNone/>
            </a:pPr>
            <a:r>
              <a:rPr lang="el-GR" cap="none" dirty="0" smtClean="0"/>
              <a:t>Αλλά:</a:t>
            </a:r>
          </a:p>
          <a:p>
            <a:pPr algn="just"/>
            <a:r>
              <a:rPr lang="el-GR" cap="none" dirty="0" smtClean="0"/>
              <a:t>Αξιοσημείωτο είναι ότι τα άλατα δε μοιράζουν ηλεκτρόνια στους δεσμούς τους όπως το νερό.</a:t>
            </a:r>
          </a:p>
          <a:p>
            <a:pPr algn="just"/>
            <a:r>
              <a:rPr lang="el-GR" cap="none" dirty="0" smtClean="0"/>
              <a:t>Φτιάχνονται συχνά από μέταλλα που έχουν 1-2 ηλεκτρόνια στην εξωτερική στοιβάδα ή αμέταλλα που χρειάζονται 1-2 να συμπληρώσουν την εξωτερική στοιβάδα. Όταν αντιδρούν τα μέταλλα μεταδίδουν στα αμέταλλα ηλεκτρόνια κι έτσι φορτίζονται με θετικά και αρνητικά ιόντα αντίστοιχα δημιουργώντας τις ιοντικές ενώσεις. Τα θετικά αρνητικά ιόντα έλκονται μεταξύ τους σχηματίζοντας ισχυρούς δεσμούς.</a:t>
            </a:r>
          </a:p>
          <a:p>
            <a:pPr algn="just"/>
            <a:endParaRPr lang="el-GR" cap="none" dirty="0"/>
          </a:p>
        </p:txBody>
      </p:sp>
    </p:spTree>
    <p:extLst>
      <p:ext uri="{BB962C8B-B14F-4D97-AF65-F5344CB8AC3E}">
        <p14:creationId xmlns:p14="http://schemas.microsoft.com/office/powerpoint/2010/main" val="380541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881671"/>
          </a:xfrm>
        </p:spPr>
        <p:txBody>
          <a:bodyPr>
            <a:normAutofit/>
          </a:bodyPr>
          <a:lstStyle/>
          <a:p>
            <a:pPr marL="571500" indent="-571500" algn="l">
              <a:buFont typeface="Arial" panose="020B0604020202020204" pitchFamily="34" charset="0"/>
              <a:buChar char="•"/>
            </a:pPr>
            <a:r>
              <a:rPr lang="el-GR" sz="2400" cap="none" dirty="0">
                <a:latin typeface="Arial" panose="020B0604020202020204" pitchFamily="34" charset="0"/>
                <a:cs typeface="Arial" panose="020B0604020202020204" pitchFamily="34" charset="0"/>
              </a:rPr>
              <a:t>Παράδειγμα: Το οικιακό </a:t>
            </a:r>
            <a:r>
              <a:rPr lang="el-GR" sz="2400" cap="none" dirty="0" smtClean="0">
                <a:latin typeface="Arial" panose="020B0604020202020204" pitchFamily="34" charset="0"/>
                <a:cs typeface="Arial" panose="020B0604020202020204" pitchFamily="34" charset="0"/>
              </a:rPr>
              <a:t>αλάτι </a:t>
            </a:r>
            <a:r>
              <a:rPr lang="en-US" sz="2400" cap="none" dirty="0" err="1" smtClean="0">
                <a:latin typeface="Arial" panose="020B0604020202020204" pitchFamily="34" charset="0"/>
                <a:cs typeface="Arial" panose="020B0604020202020204" pitchFamily="34" charset="0"/>
              </a:rPr>
              <a:t>NaCl</a:t>
            </a:r>
            <a:r>
              <a:rPr lang="el-GR" sz="2400" cap="none" dirty="0">
                <a:latin typeface="Arial" panose="020B0604020202020204" pitchFamily="34" charset="0"/>
                <a:cs typeface="Arial" panose="020B0604020202020204" pitchFamily="34" charset="0"/>
              </a:rPr>
              <a:t/>
            </a:r>
            <a:br>
              <a:rPr lang="el-GR" sz="2400" cap="none" dirty="0">
                <a:latin typeface="Arial" panose="020B0604020202020204" pitchFamily="34" charset="0"/>
                <a:cs typeface="Arial" panose="020B0604020202020204" pitchFamily="34" charset="0"/>
              </a:rPr>
            </a:br>
            <a:endParaRPr lang="el-GR" sz="24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4400" y="1059352"/>
            <a:ext cx="10363826" cy="5427173"/>
          </a:xfrm>
        </p:spPr>
        <p:txBody>
          <a:bodyPr>
            <a:normAutofit/>
          </a:bodyPr>
          <a:lstStyle/>
          <a:p>
            <a:r>
              <a:rPr lang="el-GR" cap="none" dirty="0" smtClean="0">
                <a:latin typeface="Arial" panose="020B0604020202020204" pitchFamily="34" charset="0"/>
                <a:cs typeface="Arial" panose="020B0604020202020204" pitchFamily="34" charset="0"/>
              </a:rPr>
              <a:t>Αποτελείται από δύο στοιχείο, Νάτριο </a:t>
            </a:r>
            <a:r>
              <a:rPr lang="en-US" cap="none" dirty="0" smtClean="0">
                <a:latin typeface="Arial" panose="020B0604020202020204" pitchFamily="34" charset="0"/>
                <a:cs typeface="Arial" panose="020B0604020202020204" pitchFamily="34" charset="0"/>
              </a:rPr>
              <a:t>(Na) </a:t>
            </a:r>
            <a:r>
              <a:rPr lang="el-GR" cap="none" dirty="0" smtClean="0">
                <a:latin typeface="Arial" panose="020B0604020202020204" pitchFamily="34" charset="0"/>
                <a:cs typeface="Arial" panose="020B0604020202020204" pitchFamily="34" charset="0"/>
              </a:rPr>
              <a:t>και Χλώριο </a:t>
            </a:r>
            <a:r>
              <a:rPr lang="en-US" cap="none" dirty="0" smtClean="0">
                <a:latin typeface="Arial" panose="020B0604020202020204" pitchFamily="34" charset="0"/>
                <a:cs typeface="Arial" panose="020B0604020202020204" pitchFamily="34" charset="0"/>
              </a:rPr>
              <a:t>(Cl)</a:t>
            </a:r>
            <a:r>
              <a:rPr lang="el-GR" cap="none" dirty="0" smtClean="0">
                <a:latin typeface="Arial" panose="020B0604020202020204" pitchFamily="34" charset="0"/>
                <a:cs typeface="Arial" panose="020B0604020202020204" pitchFamily="34" charset="0"/>
              </a:rPr>
              <a:t>.</a:t>
            </a:r>
          </a:p>
          <a:p>
            <a:r>
              <a:rPr lang="el-GR" cap="none" dirty="0" smtClean="0">
                <a:latin typeface="Arial" panose="020B0604020202020204" pitchFamily="34" charset="0"/>
                <a:cs typeface="Arial" panose="020B0604020202020204" pitchFamily="34" charset="0"/>
              </a:rPr>
              <a:t>Διαλύεται στο νερό</a:t>
            </a:r>
          </a:p>
          <a:p>
            <a:r>
              <a:rPr lang="el-GR" cap="none" dirty="0" smtClean="0">
                <a:latin typeface="Arial" panose="020B0604020202020204" pitchFamily="34" charset="0"/>
                <a:cs typeface="Arial" panose="020B0604020202020204" pitchFamily="34" charset="0"/>
              </a:rPr>
              <a:t>Η ένωση αποτελεί ιοντικό δεσμό.</a:t>
            </a:r>
          </a:p>
          <a:p>
            <a:r>
              <a:rPr lang="el-GR" cap="none" dirty="0" smtClean="0">
                <a:latin typeface="Arial" panose="020B0604020202020204" pitchFamily="34" charset="0"/>
                <a:cs typeface="Arial" panose="020B0604020202020204" pitchFamily="34" charset="0"/>
              </a:rPr>
              <a:t>Η πολική φύση των μορίων του νερού κάνει την ένωση να διαχωρίζεται.</a:t>
            </a:r>
          </a:p>
          <a:p>
            <a:r>
              <a:rPr lang="el-GR" cap="none" dirty="0" smtClean="0">
                <a:latin typeface="Arial" panose="020B0604020202020204" pitchFamily="34" charset="0"/>
                <a:cs typeface="Arial" panose="020B0604020202020204" pitchFamily="34" charset="0"/>
              </a:rPr>
              <a:t>Το ιόν </a:t>
            </a:r>
            <a:r>
              <a:rPr lang="el-GR" cap="none" baseline="30000" dirty="0" smtClean="0">
                <a:latin typeface="Arial" panose="020B0604020202020204" pitchFamily="34" charset="0"/>
                <a:cs typeface="Arial" panose="020B0604020202020204" pitchFamily="34" charset="0"/>
              </a:rPr>
              <a:t>+</a:t>
            </a:r>
            <a:r>
              <a:rPr lang="el-GR" cap="none" dirty="0" smtClean="0">
                <a:latin typeface="Arial" panose="020B0604020202020204" pitchFamily="34" charset="0"/>
                <a:cs typeface="Arial" panose="020B0604020202020204" pitchFamily="34" charset="0"/>
              </a:rPr>
              <a:t> </a:t>
            </a:r>
            <a:r>
              <a:rPr lang="en-US" cap="none" dirty="0" smtClean="0">
                <a:latin typeface="Arial" panose="020B0604020202020204" pitchFamily="34" charset="0"/>
                <a:cs typeface="Arial" panose="020B0604020202020204" pitchFamily="34" charset="0"/>
              </a:rPr>
              <a:t>Na</a:t>
            </a:r>
            <a:r>
              <a:rPr lang="el-GR" cap="none" dirty="0" smtClean="0">
                <a:latin typeface="Arial" panose="020B0604020202020204" pitchFamily="34" charset="0"/>
                <a:cs typeface="Arial" panose="020B0604020202020204" pitchFamily="34" charset="0"/>
              </a:rPr>
              <a:t> προσελκύεται από τα αρνητικά μόρια του νερού ενώ το </a:t>
            </a:r>
            <a:r>
              <a:rPr lang="en-US" cap="none" dirty="0" smtClean="0">
                <a:latin typeface="Arial" panose="020B0604020202020204" pitchFamily="34" charset="0"/>
                <a:cs typeface="Arial" panose="020B0604020202020204" pitchFamily="34" charset="0"/>
              </a:rPr>
              <a:t>Cl</a:t>
            </a:r>
            <a:r>
              <a:rPr lang="el-GR" cap="none" baseline="30000" dirty="0" smtClean="0">
                <a:latin typeface="Arial" panose="020B0604020202020204" pitchFamily="34" charset="0"/>
                <a:cs typeface="Arial" panose="020B0604020202020204" pitchFamily="34" charset="0"/>
              </a:rPr>
              <a:t>-</a:t>
            </a:r>
            <a:r>
              <a:rPr lang="el-GR" cap="none" dirty="0" smtClean="0">
                <a:latin typeface="Arial" panose="020B0604020202020204" pitchFamily="34" charset="0"/>
                <a:cs typeface="Arial" panose="020B0604020202020204" pitchFamily="34" charset="0"/>
              </a:rPr>
              <a:t> από τα θετικά μόρια του νερού.</a:t>
            </a:r>
          </a:p>
          <a:p>
            <a:pPr marL="0" indent="0">
              <a:buNone/>
            </a:pPr>
            <a:endParaRPr lang="el-GR" cap="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20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Î£ÏÎµÏÎ¹ÎºÎ® ÎµÎ¹ÎºÏÎ½Î±"/>
          <p:cNvPicPr>
            <a:picLocks noChangeAspect="1" noChangeArrowheads="1"/>
          </p:cNvPicPr>
          <p:nvPr/>
        </p:nvPicPr>
        <p:blipFill rotWithShape="1">
          <a:blip r:embed="rId2">
            <a:extLst>
              <a:ext uri="{28A0092B-C50C-407E-A947-70E740481C1C}">
                <a14:useLocalDpi xmlns:a14="http://schemas.microsoft.com/office/drawing/2010/main" val="0"/>
              </a:ext>
            </a:extLst>
          </a:blip>
          <a:srcRect l="24478"/>
          <a:stretch/>
        </p:blipFill>
        <p:spPr bwMode="auto">
          <a:xfrm>
            <a:off x="1198164" y="614492"/>
            <a:ext cx="4897836" cy="4328981"/>
          </a:xfrm>
          <a:prstGeom prst="rect">
            <a:avLst/>
          </a:prstGeom>
          <a:noFill/>
          <a:extLst>
            <a:ext uri="{909E8E84-426E-40DD-AFC4-6F175D3DCCD1}">
              <a14:hiddenFill xmlns:a14="http://schemas.microsoft.com/office/drawing/2010/main">
                <a:solidFill>
                  <a:srgbClr val="FFFFFF"/>
                </a:solidFill>
              </a14:hiddenFill>
            </a:ext>
          </a:extLst>
        </p:spPr>
      </p:pic>
      <p:sp>
        <p:nvSpPr>
          <p:cNvPr id="6" name="Τίτλος 5"/>
          <p:cNvSpPr>
            <a:spLocks noGrp="1"/>
          </p:cNvSpPr>
          <p:nvPr>
            <p:ph type="title"/>
          </p:nvPr>
        </p:nvSpPr>
        <p:spPr>
          <a:xfrm>
            <a:off x="558573" y="379116"/>
            <a:ext cx="10364451" cy="5921672"/>
          </a:xfrm>
        </p:spPr>
        <p:txBody>
          <a:bodyPr>
            <a:normAutofit/>
          </a:bodyPr>
          <a:lstStyle/>
          <a:p>
            <a:pPr algn="l"/>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r>
            <a:br>
              <a:rPr lang="el-GR" sz="2000" dirty="0" smtClean="0">
                <a:latin typeface="Arial" panose="020B0604020202020204" pitchFamily="34" charset="0"/>
                <a:cs typeface="Arial" panose="020B0604020202020204" pitchFamily="34" charset="0"/>
              </a:rPr>
            </a:br>
            <a:r>
              <a:rPr lang="el-GR" sz="2000" dirty="0">
                <a:latin typeface="Arial" panose="020B0604020202020204" pitchFamily="34" charset="0"/>
                <a:cs typeface="Arial" panose="020B0604020202020204" pitchFamily="34" charset="0"/>
              </a:rPr>
              <a:t/>
            </a:r>
            <a:br>
              <a:rPr lang="el-GR" sz="2000" dirty="0">
                <a:latin typeface="Arial" panose="020B0604020202020204" pitchFamily="34" charset="0"/>
                <a:cs typeface="Arial" panose="020B0604020202020204" pitchFamily="34" charset="0"/>
              </a:rPr>
            </a:br>
            <a:r>
              <a:rPr lang="el-GR" sz="2000" dirty="0" smtClean="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Εικ</a:t>
            </a:r>
            <a:r>
              <a:rPr lang="el-GR" sz="2000" dirty="0" smtClean="0">
                <a:latin typeface="Arial" panose="020B0604020202020204" pitchFamily="34" charset="0"/>
                <a:cs typeface="Arial" panose="020B0604020202020204" pitchFamily="34" charset="0"/>
              </a:rPr>
              <a:t>.  4.						</a:t>
            </a:r>
            <a:r>
              <a:rPr lang="el-GR" sz="2000" dirty="0" err="1" smtClean="0">
                <a:latin typeface="Arial" panose="020B0604020202020204" pitchFamily="34" charset="0"/>
                <a:cs typeface="Arial" panose="020B0604020202020204" pitchFamily="34" charset="0"/>
              </a:rPr>
              <a:t>Εικ</a:t>
            </a:r>
            <a:r>
              <a:rPr lang="el-GR" sz="2000" dirty="0" smtClean="0">
                <a:latin typeface="Arial" panose="020B0604020202020204" pitchFamily="34" charset="0"/>
                <a:cs typeface="Arial" panose="020B0604020202020204" pitchFamily="34" charset="0"/>
              </a:rPr>
              <a:t>. 5 </a:t>
            </a:r>
            <a:endParaRPr lang="el-GR" sz="2000" dirty="0">
              <a:latin typeface="Arial" panose="020B0604020202020204" pitchFamily="34" charset="0"/>
              <a:cs typeface="Arial" panose="020B0604020202020204" pitchFamily="34" charset="0"/>
            </a:endParaRPr>
          </a:p>
        </p:txBody>
      </p:sp>
      <p:pic>
        <p:nvPicPr>
          <p:cNvPr id="6146" name="Picture 2" descr="Î£ÏÎµÏÎ¹ÎºÎ® ÎµÎ¹ÎºÏÎ½Î±"/>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6735590" y="614491"/>
            <a:ext cx="4363067" cy="4328981"/>
          </a:xfrm>
        </p:spPr>
      </p:pic>
    </p:spTree>
    <p:extLst>
      <p:ext uri="{BB962C8B-B14F-4D97-AF65-F5344CB8AC3E}">
        <p14:creationId xmlns:p14="http://schemas.microsoft.com/office/powerpoint/2010/main" val="292936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2925" y="618516"/>
            <a:ext cx="11401425" cy="5953734"/>
          </a:xfrm>
        </p:spPr>
        <p:txBody>
          <a:bodyPr>
            <a:normAutofit/>
          </a:bodyPr>
          <a:lstStyle/>
          <a:p>
            <a:r>
              <a:rPr lang="el-GR" dirty="0" smtClean="0"/>
              <a:t/>
            </a:r>
            <a:br>
              <a:rPr lang="el-GR" dirty="0" smtClean="0"/>
            </a:br>
            <a:r>
              <a:rPr lang="el-GR" dirty="0" err="1" smtClean="0"/>
              <a:t>Πινακασ</a:t>
            </a:r>
            <a:r>
              <a:rPr lang="el-GR" dirty="0" smtClean="0"/>
              <a:t> </a:t>
            </a:r>
            <a:r>
              <a:rPr lang="el-GR" dirty="0" err="1" smtClean="0"/>
              <a:t>ιδιοτητων</a:t>
            </a:r>
            <a:r>
              <a:rPr lang="el-GR" dirty="0" smtClean="0"/>
              <a:t> </a:t>
            </a:r>
            <a:r>
              <a:rPr lang="el-GR" dirty="0" err="1" smtClean="0"/>
              <a:t>ενωσεων</a:t>
            </a:r>
            <a:r>
              <a:rPr lang="el-GR" dirty="0" smtClean="0"/>
              <a:t> και </a:t>
            </a:r>
            <a:r>
              <a:rPr lang="el-GR" dirty="0" err="1" smtClean="0"/>
              <a:t>μοριων</a:t>
            </a:r>
            <a:r>
              <a:rPr lang="el-GR" dirty="0" smtClean="0"/>
              <a:t/>
            </a:r>
            <a:br>
              <a:rPr lang="el-GR" dirty="0" smtClean="0"/>
            </a:br>
            <a:r>
              <a:rPr lang="el-GR" dirty="0"/>
              <a:t/>
            </a:r>
            <a:br>
              <a:rPr lang="el-GR" dirty="0"/>
            </a:br>
            <a:r>
              <a:rPr lang="el-GR" dirty="0" smtClean="0"/>
              <a:t/>
            </a:r>
            <a:br>
              <a:rPr lang="el-GR" dirty="0" smtClean="0"/>
            </a:br>
            <a:endParaRPr lang="el-GR" dirty="0"/>
          </a:p>
        </p:txBody>
      </p:sp>
      <p:pic>
        <p:nvPicPr>
          <p:cNvPr id="10" name="Θέση περιεχομένου 4"/>
          <p:cNvPicPr>
            <a:picLocks noChangeAspect="1"/>
          </p:cNvPicPr>
          <p:nvPr/>
        </p:nvPicPr>
        <p:blipFill rotWithShape="1">
          <a:blip r:embed="rId2">
            <a:extLst>
              <a:ext uri="{28A0092B-C50C-407E-A947-70E740481C1C}">
                <a14:useLocalDpi xmlns:a14="http://schemas.microsoft.com/office/drawing/2010/main" val="0"/>
              </a:ext>
            </a:extLst>
          </a:blip>
          <a:srcRect l="3630" t="26426" b="31015"/>
          <a:stretch/>
        </p:blipFill>
        <p:spPr>
          <a:xfrm>
            <a:off x="805774" y="3457574"/>
            <a:ext cx="10875726" cy="3000376"/>
          </a:xfrm>
          <a:prstGeom prst="rect">
            <a:avLst/>
          </a:prstGeom>
        </p:spPr>
      </p:pic>
      <p:sp>
        <p:nvSpPr>
          <p:cNvPr id="3" name="Ορθογώνιο 2"/>
          <p:cNvSpPr/>
          <p:nvPr/>
        </p:nvSpPr>
        <p:spPr>
          <a:xfrm>
            <a:off x="805774" y="283719"/>
            <a:ext cx="10681375" cy="3077766"/>
          </a:xfrm>
          <a:prstGeom prst="rect">
            <a:avLst/>
          </a:prstGeom>
        </p:spPr>
        <p:txBody>
          <a:bodyPr wrap="square">
            <a:spAutoFit/>
          </a:bodyPr>
          <a:lstStyle/>
          <a:p>
            <a:r>
              <a:rPr lang="el-GR" sz="2000" dirty="0">
                <a:latin typeface="Arial" panose="020B0604020202020204" pitchFamily="34" charset="0"/>
                <a:cs typeface="Arial" panose="020B0604020202020204" pitchFamily="34" charset="0"/>
              </a:rPr>
              <a:t>Το αλάτι και οι ιοντικές ενώσεις είναι συνήθως στερεά σε θερμοκρασία δωματίου επειδή χρειάζεται αρκετή ενέργεια για να διαχωριστούν τα ιόντα. Για παράδειγμα το σημείο ζέσης του άλατος, χλωριούχο νάτριο, είναι 801</a:t>
            </a:r>
            <a:r>
              <a:rPr lang="el-GR" sz="2000" baseline="30000" dirty="0">
                <a:latin typeface="Arial" panose="020B0604020202020204" pitchFamily="34" charset="0"/>
                <a:cs typeface="Arial" panose="020B0604020202020204" pitchFamily="34" charset="0"/>
              </a:rPr>
              <a:t>ο</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t>
            </a:r>
          </a:p>
          <a:p>
            <a:r>
              <a:rPr lang="el-GR" sz="2000" dirty="0">
                <a:latin typeface="Arial" panose="020B0604020202020204" pitchFamily="34" charset="0"/>
                <a:cs typeface="Arial" panose="020B0604020202020204" pitchFamily="34" charset="0"/>
              </a:rPr>
              <a:t>Η Πολικότητα και το μέγεθος των μορίων του νερού, το κάνει να διαχωρίζει τα ιόντα του άλατος. </a:t>
            </a:r>
          </a:p>
          <a:p>
            <a:r>
              <a:rPr lang="el-GR" sz="2000" dirty="0">
                <a:latin typeface="Arial" panose="020B0604020202020204" pitchFamily="34" charset="0"/>
                <a:cs typeface="Arial" panose="020B0604020202020204" pitchFamily="34" charset="0"/>
              </a:rPr>
              <a:t>Έτσι αποκαλείται «</a:t>
            </a:r>
            <a:r>
              <a:rPr lang="el-GR" sz="2000" b="1" dirty="0">
                <a:latin typeface="Arial" panose="020B0604020202020204" pitchFamily="34" charset="0"/>
                <a:cs typeface="Arial" panose="020B0604020202020204" pitchFamily="34" charset="0"/>
              </a:rPr>
              <a:t>Καθολικός διαλύτης</a:t>
            </a:r>
            <a:r>
              <a:rPr lang="el-GR" sz="2000" dirty="0">
                <a:latin typeface="Arial" panose="020B0604020202020204" pitchFamily="34" charset="0"/>
                <a:cs typeface="Arial" panose="020B0604020202020204" pitchFamily="34" charset="0"/>
              </a:rPr>
              <a:t>».</a:t>
            </a:r>
          </a:p>
          <a:p>
            <a:r>
              <a:rPr lang="el-GR" sz="2000" dirty="0">
                <a:latin typeface="Arial" panose="020B0604020202020204" pitchFamily="34" charset="0"/>
                <a:cs typeface="Arial" panose="020B0604020202020204" pitchFamily="34" charset="0"/>
              </a:rPr>
              <a:t>Τα μη πολικά μόρια δε διαλύονται στο νερό καθώς δεν υπάρχει πολική έλξη</a:t>
            </a:r>
            <a:r>
              <a:rPr lang="el-GR" sz="2000" dirty="0" smtClean="0">
                <a:latin typeface="Arial" panose="020B0604020202020204" pitchFamily="34" charset="0"/>
                <a:cs typeface="Arial" panose="020B0604020202020204" pitchFamily="34" charset="0"/>
              </a:rPr>
              <a:t>.</a:t>
            </a:r>
          </a:p>
          <a:p>
            <a:endParaRPr lang="el-GR" dirty="0">
              <a:latin typeface="Arial" panose="020B0604020202020204" pitchFamily="34" charset="0"/>
              <a:cs typeface="Arial" panose="020B0604020202020204" pitchFamily="34" charset="0"/>
            </a:endParaRPr>
          </a:p>
          <a:p>
            <a:endParaRPr lang="el-GR" dirty="0" smtClean="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76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150" y="185738"/>
            <a:ext cx="10364451" cy="1228726"/>
          </a:xfrm>
        </p:spPr>
        <p:txBody>
          <a:bodyPr>
            <a:normAutofit fontScale="90000"/>
          </a:bodyPr>
          <a:lstStyle/>
          <a:p>
            <a:r>
              <a:rPr lang="el-GR" cap="none" dirty="0">
                <a:latin typeface="Arial" panose="020B0604020202020204" pitchFamily="34" charset="0"/>
                <a:cs typeface="Arial" panose="020B0604020202020204" pitchFamily="34" charset="0"/>
              </a:rPr>
              <a:t>Ομοιότητες </a:t>
            </a:r>
            <a:r>
              <a:rPr lang="el-GR" cap="none" dirty="0" smtClean="0">
                <a:latin typeface="Arial" panose="020B0604020202020204" pitchFamily="34" charset="0"/>
                <a:cs typeface="Arial" panose="020B0604020202020204" pitchFamily="34" charset="0"/>
              </a:rPr>
              <a:t>– διαφορές</a:t>
            </a:r>
            <a:br>
              <a:rPr lang="el-GR" cap="none" dirty="0" smtClean="0">
                <a:latin typeface="Arial" panose="020B0604020202020204" pitchFamily="34" charset="0"/>
                <a:cs typeface="Arial" panose="020B0604020202020204" pitchFamily="34" charset="0"/>
              </a:rPr>
            </a:br>
            <a:r>
              <a:rPr lang="el-GR" cap="none" dirty="0" smtClean="0">
                <a:latin typeface="Arial" panose="020B0604020202020204" pitchFamily="34" charset="0"/>
                <a:cs typeface="Arial" panose="020B0604020202020204" pitchFamily="34" charset="0"/>
              </a:rPr>
              <a:t>Ωκεάνιου Νερού- </a:t>
            </a:r>
            <a:r>
              <a:rPr lang="el-GR" cap="none" dirty="0" err="1">
                <a:latin typeface="Arial" panose="020B0604020202020204" pitchFamily="34" charset="0"/>
                <a:cs typeface="Arial" panose="020B0604020202020204" pitchFamily="34" charset="0"/>
              </a:rPr>
              <a:t>Ν</a:t>
            </a:r>
            <a:r>
              <a:rPr lang="el-GR" cap="none" dirty="0" err="1" smtClean="0">
                <a:latin typeface="Arial" panose="020B0604020202020204" pitchFamily="34" charset="0"/>
                <a:cs typeface="Arial" panose="020B0604020202020204" pitchFamily="34" charset="0"/>
              </a:rPr>
              <a:t>ερου</a:t>
            </a:r>
            <a:r>
              <a:rPr lang="el-GR" cap="none" dirty="0" smtClean="0">
                <a:latin typeface="Arial" panose="020B0604020202020204" pitchFamily="34" charset="0"/>
                <a:cs typeface="Arial" panose="020B0604020202020204" pitchFamily="34" charset="0"/>
              </a:rPr>
              <a:t> </a:t>
            </a:r>
            <a:r>
              <a:rPr lang="el-GR" cap="none" dirty="0" err="1">
                <a:latin typeface="Arial" panose="020B0604020202020204" pitchFamily="34" charset="0"/>
                <a:cs typeface="Arial" panose="020B0604020202020204" pitchFamily="34" charset="0"/>
              </a:rPr>
              <a:t>Β</a:t>
            </a:r>
            <a:r>
              <a:rPr lang="el-GR" cap="none" dirty="0" err="1" smtClean="0">
                <a:latin typeface="Arial" panose="020B0604020202020204" pitchFamily="34" charset="0"/>
                <a:cs typeface="Arial" panose="020B0604020202020204" pitchFamily="34" charset="0"/>
              </a:rPr>
              <a:t>ρυσης</a:t>
            </a:r>
            <a:r>
              <a:rPr lang="el-GR" cap="none" dirty="0" smtClean="0">
                <a:latin typeface="Arial" panose="020B0604020202020204" pitchFamily="34" charset="0"/>
                <a:cs typeface="Arial" panose="020B0604020202020204" pitchFamily="34" charset="0"/>
              </a:rPr>
              <a:t> ή </a:t>
            </a:r>
            <a:r>
              <a:rPr lang="el-GR" cap="none" dirty="0" err="1" smtClean="0">
                <a:latin typeface="Arial" panose="020B0604020202020204" pitchFamily="34" charset="0"/>
                <a:cs typeface="Arial" panose="020B0604020202020204" pitchFamily="34" charset="0"/>
              </a:rPr>
              <a:t>Αποσταγέενου</a:t>
            </a:r>
            <a:r>
              <a:rPr lang="el-GR" cap="none" dirty="0">
                <a:latin typeface="Arial" panose="020B0604020202020204" pitchFamily="34" charset="0"/>
                <a:cs typeface="Arial" panose="020B0604020202020204" pitchFamily="34" charset="0"/>
              </a:rPr>
              <a:t/>
            </a:r>
            <a:br>
              <a:rPr lang="el-GR" cap="none" dirty="0">
                <a:latin typeface="Arial" panose="020B0604020202020204" pitchFamily="34" charset="0"/>
                <a:cs typeface="Arial" panose="020B0604020202020204" pitchFamily="34" charset="0"/>
              </a:rPr>
            </a:br>
            <a:endParaRPr lang="el-GR" dirty="0"/>
          </a:p>
        </p:txBody>
      </p:sp>
      <p:sp>
        <p:nvSpPr>
          <p:cNvPr id="4" name="Θέση περιεχομένου 8"/>
          <p:cNvSpPr>
            <a:spLocks noGrp="1"/>
          </p:cNvSpPr>
          <p:nvPr>
            <p:ph sz="quarter" idx="13"/>
          </p:nvPr>
        </p:nvSpPr>
        <p:spPr>
          <a:xfrm>
            <a:off x="913150" y="1238380"/>
            <a:ext cx="10363826" cy="5376733"/>
          </a:xfrm>
        </p:spPr>
        <p:txBody>
          <a:bodyPr>
            <a:normAutofit fontScale="92500" lnSpcReduction="10000"/>
          </a:bodyPr>
          <a:lstStyle/>
          <a:p>
            <a:r>
              <a:rPr lang="el-GR" sz="2100" cap="none" dirty="0" smtClean="0">
                <a:latin typeface="Arial" panose="020B0604020202020204" pitchFamily="34" charset="0"/>
                <a:cs typeface="Arial" panose="020B0604020202020204" pitchFamily="34" charset="0"/>
              </a:rPr>
              <a:t>Το </a:t>
            </a:r>
            <a:r>
              <a:rPr lang="el-GR" sz="2100" cap="none" dirty="0">
                <a:latin typeface="Arial" panose="020B0604020202020204" pitchFamily="34" charset="0"/>
                <a:cs typeface="Arial" panose="020B0604020202020204" pitchFamily="34" charset="0"/>
              </a:rPr>
              <a:t>διάλυμα νερού με άλατα καθώς φέρει ηλεκτρικό φορτίο, μπορεί να παράγει ηλεκτρική ενέργεια, την </a:t>
            </a:r>
            <a:r>
              <a:rPr lang="el-GR" sz="2100" b="1" cap="none" dirty="0" smtClean="0">
                <a:latin typeface="Arial" panose="020B0604020202020204" pitchFamily="34" charset="0"/>
                <a:cs typeface="Arial" panose="020B0604020202020204" pitchFamily="34" charset="0"/>
              </a:rPr>
              <a:t>ΑΓΩΓΙΜΟΤΗΤΑ</a:t>
            </a:r>
            <a:r>
              <a:rPr lang="el-GR" sz="2100" b="1" cap="none" dirty="0">
                <a:latin typeface="Arial" panose="020B0604020202020204" pitchFamily="34" charset="0"/>
                <a:cs typeface="Arial" panose="020B0604020202020204" pitchFamily="34" charset="0"/>
              </a:rPr>
              <a:t> </a:t>
            </a:r>
            <a:r>
              <a:rPr lang="el-GR" sz="2100" cap="none" dirty="0" smtClean="0">
                <a:latin typeface="Arial" panose="020B0604020202020204" pitchFamily="34" charset="0"/>
                <a:cs typeface="Arial" panose="020B0604020202020204" pitchFamily="34" charset="0"/>
              </a:rPr>
              <a:t>ενώ το καθαρό νερό ή το </a:t>
            </a:r>
            <a:r>
              <a:rPr lang="el-GR" sz="2100" cap="none" dirty="0" err="1" smtClean="0">
                <a:latin typeface="Arial" panose="020B0604020202020204" pitchFamily="34" charset="0"/>
                <a:cs typeface="Arial" panose="020B0604020202020204" pitchFamily="34" charset="0"/>
              </a:rPr>
              <a:t>αποσταγμένο</a:t>
            </a:r>
            <a:r>
              <a:rPr lang="el-GR" sz="2100" cap="none" dirty="0" smtClean="0">
                <a:latin typeface="Arial" panose="020B0604020202020204" pitchFamily="34" charset="0"/>
                <a:cs typeface="Arial" panose="020B0604020202020204" pitchFamily="34" charset="0"/>
              </a:rPr>
              <a:t> δεν περιλαμβάνει ηλεκτρικά φορτισμένα ιόντα.</a:t>
            </a:r>
          </a:p>
          <a:p>
            <a:r>
              <a:rPr lang="el-GR" sz="2100" cap="none" dirty="0" smtClean="0">
                <a:latin typeface="Arial" panose="020B0604020202020204" pitchFamily="34" charset="0"/>
                <a:cs typeface="Arial" panose="020B0604020202020204" pitchFamily="34" charset="0"/>
              </a:rPr>
              <a:t>Το φρέσκο νερό δεν είναι όξινο ή βασικό αλλά ουδέτερο με </a:t>
            </a:r>
            <a:r>
              <a:rPr lang="en-US" sz="2100" cap="none" dirty="0" smtClean="0">
                <a:latin typeface="Arial" panose="020B0604020202020204" pitchFamily="34" charset="0"/>
                <a:cs typeface="Arial" panose="020B0604020202020204" pitchFamily="34" charset="0"/>
              </a:rPr>
              <a:t>pH</a:t>
            </a:r>
            <a:r>
              <a:rPr lang="el-GR" sz="2100" cap="none" dirty="0" smtClean="0">
                <a:latin typeface="Arial" panose="020B0604020202020204" pitchFamily="34" charset="0"/>
                <a:cs typeface="Arial" panose="020B0604020202020204" pitchFamily="34" charset="0"/>
              </a:rPr>
              <a:t>7 ενώ το νερό στους ωκεανούς  είναι βασικό εξαιτίας των διαλυμένων υλικών.</a:t>
            </a:r>
          </a:p>
          <a:p>
            <a:r>
              <a:rPr lang="el-GR" sz="2100" cap="none" dirty="0" smtClean="0">
                <a:latin typeface="Arial" panose="020B0604020202020204" pitchFamily="34" charset="0"/>
                <a:cs typeface="Arial" panose="020B0604020202020204" pitchFamily="34" charset="0"/>
              </a:rPr>
              <a:t>Στον ωκεανό περιλαμβάνονται και αέρια όπως το οξυγόνο και το διοξείδιο του άνθρακα, καθώς και ιόντα όπως το θειικό (</a:t>
            </a:r>
            <a:r>
              <a:rPr lang="en-US" sz="2100" cap="none" dirty="0" smtClean="0">
                <a:latin typeface="Arial" panose="020B0604020202020204" pitchFamily="34" charset="0"/>
                <a:cs typeface="Arial" panose="020B0604020202020204" pitchFamily="34" charset="0"/>
              </a:rPr>
              <a:t>SO</a:t>
            </a:r>
            <a:r>
              <a:rPr lang="en-US" sz="2100" cap="none" baseline="-25000" dirty="0" smtClean="0">
                <a:latin typeface="Arial" panose="020B0604020202020204" pitchFamily="34" charset="0"/>
                <a:cs typeface="Arial" panose="020B0604020202020204" pitchFamily="34" charset="0"/>
              </a:rPr>
              <a:t>4</a:t>
            </a:r>
            <a:r>
              <a:rPr lang="el-GR" sz="2100" cap="none" baseline="30000" dirty="0" smtClean="0">
                <a:latin typeface="Arial" panose="020B0604020202020204" pitchFamily="34" charset="0"/>
                <a:cs typeface="Arial" panose="020B0604020202020204" pitchFamily="34" charset="0"/>
              </a:rPr>
              <a:t>)</a:t>
            </a:r>
            <a:r>
              <a:rPr lang="en-US" sz="2100" cap="none" baseline="30000" dirty="0" smtClean="0">
                <a:latin typeface="Arial" panose="020B0604020202020204" pitchFamily="34" charset="0"/>
                <a:cs typeface="Arial" panose="020B0604020202020204" pitchFamily="34" charset="0"/>
              </a:rPr>
              <a:t>-2 </a:t>
            </a:r>
            <a:r>
              <a:rPr lang="el-GR" sz="2100" cap="none" baseline="30000" dirty="0" smtClean="0">
                <a:latin typeface="Arial" panose="020B0604020202020204" pitchFamily="34" charset="0"/>
                <a:cs typeface="Arial" panose="020B0604020202020204" pitchFamily="34" charset="0"/>
              </a:rPr>
              <a:t>,</a:t>
            </a:r>
            <a:r>
              <a:rPr lang="el-GR" sz="2100" cap="none" dirty="0" smtClean="0">
                <a:latin typeface="Arial" panose="020B0604020202020204" pitchFamily="34" charset="0"/>
                <a:cs typeface="Arial" panose="020B0604020202020204" pitchFamily="34" charset="0"/>
              </a:rPr>
              <a:t> μαγνήσιο</a:t>
            </a:r>
            <a:r>
              <a:rPr lang="en-US" sz="2100" cap="none" dirty="0" smtClean="0">
                <a:latin typeface="Arial" panose="020B0604020202020204" pitchFamily="34" charset="0"/>
                <a:cs typeface="Arial" panose="020B0604020202020204" pitchFamily="34" charset="0"/>
              </a:rPr>
              <a:t> (Mg</a:t>
            </a:r>
            <a:r>
              <a:rPr lang="en-US" sz="2100" cap="none" baseline="30000" dirty="0">
                <a:latin typeface="Arial" panose="020B0604020202020204" pitchFamily="34" charset="0"/>
                <a:cs typeface="Arial" panose="020B0604020202020204" pitchFamily="34" charset="0"/>
              </a:rPr>
              <a:t>+2</a:t>
            </a:r>
            <a:r>
              <a:rPr lang="en-US" sz="2100" cap="none" dirty="0" smtClean="0">
                <a:latin typeface="Arial" panose="020B0604020202020204" pitchFamily="34" charset="0"/>
                <a:cs typeface="Arial" panose="020B0604020202020204" pitchFamily="34" charset="0"/>
              </a:rPr>
              <a:t>)</a:t>
            </a:r>
            <a:r>
              <a:rPr lang="el-GR" sz="2100" cap="none" dirty="0" smtClean="0">
                <a:latin typeface="Arial" panose="020B0604020202020204" pitchFamily="34" charset="0"/>
                <a:cs typeface="Arial" panose="020B0604020202020204" pitchFamily="34" charset="0"/>
              </a:rPr>
              <a:t>, ασβέστιο</a:t>
            </a:r>
            <a:r>
              <a:rPr lang="en-US" sz="2100" cap="none" dirty="0" smtClean="0">
                <a:latin typeface="Arial" panose="020B0604020202020204" pitchFamily="34" charset="0"/>
                <a:cs typeface="Arial" panose="020B0604020202020204" pitchFamily="34" charset="0"/>
              </a:rPr>
              <a:t> (Ca</a:t>
            </a:r>
            <a:r>
              <a:rPr lang="en-US" sz="2100" cap="none" baseline="30000" dirty="0">
                <a:latin typeface="Arial" panose="020B0604020202020204" pitchFamily="34" charset="0"/>
                <a:cs typeface="Arial" panose="020B0604020202020204" pitchFamily="34" charset="0"/>
              </a:rPr>
              <a:t>+2</a:t>
            </a:r>
            <a:r>
              <a:rPr lang="en-US" sz="2100" cap="none" dirty="0" smtClean="0">
                <a:latin typeface="Arial" panose="020B0604020202020204" pitchFamily="34" charset="0"/>
                <a:cs typeface="Arial" panose="020B0604020202020204" pitchFamily="34" charset="0"/>
              </a:rPr>
              <a:t>)</a:t>
            </a:r>
            <a:r>
              <a:rPr lang="el-GR" sz="2100" cap="none" dirty="0" smtClean="0">
                <a:latin typeface="Arial" panose="020B0604020202020204" pitchFamily="34" charset="0"/>
                <a:cs typeface="Arial" panose="020B0604020202020204" pitchFamily="34" charset="0"/>
              </a:rPr>
              <a:t>, κάλλιο</a:t>
            </a:r>
            <a:r>
              <a:rPr lang="en-US" sz="2100" cap="none" dirty="0" smtClean="0">
                <a:latin typeface="Arial" panose="020B0604020202020204" pitchFamily="34" charset="0"/>
                <a:cs typeface="Arial" panose="020B0604020202020204" pitchFamily="34" charset="0"/>
              </a:rPr>
              <a:t> (K</a:t>
            </a:r>
            <a:r>
              <a:rPr lang="en-US" sz="2100" cap="none" baseline="30000" dirty="0">
                <a:latin typeface="Arial" panose="020B0604020202020204" pitchFamily="34" charset="0"/>
                <a:cs typeface="Arial" panose="020B0604020202020204" pitchFamily="34" charset="0"/>
              </a:rPr>
              <a:t>+</a:t>
            </a:r>
            <a:r>
              <a:rPr lang="en-US" sz="2100" cap="none" dirty="0" smtClean="0">
                <a:latin typeface="Arial" panose="020B0604020202020204" pitchFamily="34" charset="0"/>
                <a:cs typeface="Arial" panose="020B0604020202020204" pitchFamily="34" charset="0"/>
              </a:rPr>
              <a:t>)</a:t>
            </a:r>
            <a:r>
              <a:rPr lang="el-GR" sz="2100" cap="none" dirty="0" smtClean="0">
                <a:latin typeface="Arial" panose="020B0604020202020204" pitchFamily="34" charset="0"/>
                <a:cs typeface="Arial" panose="020B0604020202020204" pitchFamily="34" charset="0"/>
              </a:rPr>
              <a:t> και ανθρακικό οξύ </a:t>
            </a:r>
            <a:r>
              <a:rPr lang="en-US" sz="2100" cap="none" dirty="0" smtClean="0">
                <a:latin typeface="Arial" panose="020B0604020202020204" pitchFamily="34" charset="0"/>
                <a:cs typeface="Arial" panose="020B0604020202020204" pitchFamily="34" charset="0"/>
              </a:rPr>
              <a:t>(HCO</a:t>
            </a:r>
            <a:r>
              <a:rPr lang="en-US" sz="2100" cap="none" baseline="-25000" dirty="0" smtClean="0">
                <a:latin typeface="Arial" panose="020B0604020202020204" pitchFamily="34" charset="0"/>
                <a:cs typeface="Arial" panose="020B0604020202020204" pitchFamily="34" charset="0"/>
              </a:rPr>
              <a:t>3</a:t>
            </a:r>
            <a:r>
              <a:rPr lang="en-US" sz="2100" cap="none" dirty="0" smtClean="0">
                <a:latin typeface="Arial" panose="020B0604020202020204" pitchFamily="34" charset="0"/>
                <a:cs typeface="Arial" panose="020B0604020202020204" pitchFamily="34" charset="0"/>
              </a:rPr>
              <a:t>)</a:t>
            </a:r>
            <a:r>
              <a:rPr lang="en-US" sz="2100" cap="none" baseline="30000" dirty="0">
                <a:latin typeface="Arial" panose="020B0604020202020204" pitchFamily="34" charset="0"/>
                <a:cs typeface="Arial" panose="020B0604020202020204" pitchFamily="34" charset="0"/>
              </a:rPr>
              <a:t> </a:t>
            </a:r>
            <a:r>
              <a:rPr lang="en-US" sz="2100" cap="none" baseline="30000" dirty="0" smtClean="0">
                <a:latin typeface="Arial" panose="020B0604020202020204" pitchFamily="34" charset="0"/>
                <a:cs typeface="Arial" panose="020B0604020202020204" pitchFamily="34" charset="0"/>
              </a:rPr>
              <a:t>-1</a:t>
            </a:r>
            <a:r>
              <a:rPr lang="en-US" sz="2100" cap="none" dirty="0" smtClean="0">
                <a:latin typeface="Arial" panose="020B0604020202020204" pitchFamily="34" charset="0"/>
                <a:cs typeface="Arial" panose="020B0604020202020204" pitchFamily="34" charset="0"/>
              </a:rPr>
              <a:t> .</a:t>
            </a:r>
            <a:endParaRPr lang="el-GR" sz="2100" cap="none" dirty="0" smtClean="0">
              <a:latin typeface="Arial" panose="020B0604020202020204" pitchFamily="34" charset="0"/>
              <a:cs typeface="Arial" panose="020B0604020202020204" pitchFamily="34" charset="0"/>
            </a:endParaRPr>
          </a:p>
          <a:p>
            <a:r>
              <a:rPr lang="el-GR" sz="2100" cap="none" dirty="0" smtClean="0">
                <a:latin typeface="Arial" panose="020B0604020202020204" pitchFamily="34" charset="0"/>
                <a:cs typeface="Arial" panose="020B0604020202020204" pitchFamily="34" charset="0"/>
              </a:rPr>
              <a:t>Ενώσεις όπως το </a:t>
            </a:r>
            <a:r>
              <a:rPr lang="en-US" sz="2100" cap="none" dirty="0" smtClean="0">
                <a:latin typeface="Arial" panose="020B0604020202020204" pitchFamily="34" charset="0"/>
                <a:cs typeface="Arial" panose="020B0604020202020204" pitchFamily="34" charset="0"/>
              </a:rPr>
              <a:t>N</a:t>
            </a:r>
            <a:r>
              <a:rPr lang="el-GR" sz="2100" cap="none" dirty="0" smtClean="0">
                <a:latin typeface="Arial" panose="020B0604020202020204" pitchFamily="34" charset="0"/>
                <a:cs typeface="Arial" panose="020B0604020202020204" pitchFamily="34" charset="0"/>
              </a:rPr>
              <a:t>α</a:t>
            </a:r>
            <a:r>
              <a:rPr lang="en-US" sz="2100" cap="none" dirty="0" smtClean="0">
                <a:latin typeface="Arial" panose="020B0604020202020204" pitchFamily="34" charset="0"/>
                <a:cs typeface="Arial" panose="020B0604020202020204" pitchFamily="34" charset="0"/>
              </a:rPr>
              <a:t>Cl</a:t>
            </a:r>
            <a:r>
              <a:rPr lang="el-GR" sz="2100" cap="none" dirty="0" smtClean="0">
                <a:latin typeface="Arial" panose="020B0604020202020204" pitchFamily="34" charset="0"/>
                <a:cs typeface="Arial" panose="020B0604020202020204" pitchFamily="34" charset="0"/>
              </a:rPr>
              <a:t> με αντίθετα φορτισμένα στοιχεία ονομάζονται </a:t>
            </a:r>
            <a:r>
              <a:rPr lang="el-GR" sz="2100" b="1" cap="none" dirty="0" smtClean="0">
                <a:latin typeface="Arial" panose="020B0604020202020204" pitchFamily="34" charset="0"/>
                <a:cs typeface="Arial" panose="020B0604020202020204" pitchFamily="34" charset="0"/>
              </a:rPr>
              <a:t>άλατα</a:t>
            </a:r>
            <a:r>
              <a:rPr lang="el-GR" sz="2100" cap="none" dirty="0" smtClean="0">
                <a:latin typeface="Arial" panose="020B0604020202020204" pitchFamily="34" charset="0"/>
                <a:cs typeface="Arial" panose="020B0604020202020204" pitchFamily="34" charset="0"/>
              </a:rPr>
              <a:t> και το μέτρο διαλυτότητάς τους στο νερό ονομάζεται </a:t>
            </a:r>
            <a:r>
              <a:rPr lang="el-GR" sz="2100" b="1" cap="none" dirty="0" err="1" smtClean="0">
                <a:latin typeface="Arial" panose="020B0604020202020204" pitchFamily="34" charset="0"/>
                <a:cs typeface="Arial" panose="020B0604020202020204" pitchFamily="34" charset="0"/>
              </a:rPr>
              <a:t>αλατότητα</a:t>
            </a:r>
            <a:r>
              <a:rPr lang="el-GR" sz="2100" cap="none" dirty="0" smtClean="0">
                <a:latin typeface="Arial" panose="020B0604020202020204" pitchFamily="34" charset="0"/>
                <a:cs typeface="Arial" panose="020B0604020202020204" pitchFamily="34" charset="0"/>
              </a:rPr>
              <a:t>.</a:t>
            </a:r>
            <a:endParaRPr lang="en-US" sz="2100" cap="none" dirty="0" smtClean="0">
              <a:latin typeface="Arial" panose="020B0604020202020204" pitchFamily="34" charset="0"/>
              <a:cs typeface="Arial" panose="020B0604020202020204" pitchFamily="34" charset="0"/>
            </a:endParaRPr>
          </a:p>
          <a:p>
            <a:r>
              <a:rPr lang="el-GR" sz="2100" cap="none" dirty="0" smtClean="0">
                <a:latin typeface="Arial" panose="020B0604020202020204" pitchFamily="34" charset="0"/>
                <a:cs typeface="Arial" panose="020B0604020202020204" pitchFamily="34" charset="0"/>
              </a:rPr>
              <a:t>Το </a:t>
            </a:r>
            <a:r>
              <a:rPr lang="el-GR" sz="2100" cap="none" dirty="0" err="1" smtClean="0">
                <a:latin typeface="Arial" panose="020B0604020202020204" pitchFamily="34" charset="0"/>
                <a:cs typeface="Arial" panose="020B0604020202020204" pitchFamily="34" charset="0"/>
              </a:rPr>
              <a:t>αποσταγμένο</a:t>
            </a:r>
            <a:r>
              <a:rPr lang="el-GR" sz="2100" cap="none" dirty="0" smtClean="0">
                <a:latin typeface="Arial" panose="020B0604020202020204" pitchFamily="34" charset="0"/>
                <a:cs typeface="Arial" panose="020B0604020202020204" pitchFamily="34" charset="0"/>
              </a:rPr>
              <a:t> νερό δεν έχει </a:t>
            </a:r>
            <a:r>
              <a:rPr lang="el-GR" sz="2100" cap="none" dirty="0" err="1" smtClean="0">
                <a:latin typeface="Arial" panose="020B0604020202020204" pitchFamily="34" charset="0"/>
                <a:cs typeface="Arial" panose="020B0604020202020204" pitchFamily="34" charset="0"/>
              </a:rPr>
              <a:t>αλατότητα</a:t>
            </a:r>
            <a:r>
              <a:rPr lang="el-GR" sz="2100" cap="none" dirty="0" smtClean="0">
                <a:latin typeface="Arial" panose="020B0604020202020204" pitchFamily="34" charset="0"/>
                <a:cs typeface="Arial" panose="020B0604020202020204" pitchFamily="34" charset="0"/>
              </a:rPr>
              <a:t> ενώ το φρέσκο έχει πολύ χαμηλή καθώς περιλαμβάνει ένα μέρος άλατος/1000.</a:t>
            </a:r>
          </a:p>
          <a:p>
            <a:r>
              <a:rPr lang="el-GR" sz="2100" cap="none" dirty="0" smtClean="0">
                <a:latin typeface="Arial" panose="020B0604020202020204" pitchFamily="34" charset="0"/>
                <a:cs typeface="Arial" panose="020B0604020202020204" pitchFamily="34" charset="0"/>
              </a:rPr>
              <a:t>Αντίθετα στον ωκεανό περιλαμβάνονται 35 </a:t>
            </a:r>
            <a:r>
              <a:rPr lang="el-GR" sz="2100" cap="none" dirty="0">
                <a:latin typeface="Arial" panose="020B0604020202020204" pitchFamily="34" charset="0"/>
                <a:cs typeface="Arial" panose="020B0604020202020204" pitchFamily="34" charset="0"/>
              </a:rPr>
              <a:t>/</a:t>
            </a:r>
            <a:r>
              <a:rPr lang="el-GR" sz="2100" cap="none" dirty="0" smtClean="0">
                <a:latin typeface="Arial" panose="020B0604020202020204" pitchFamily="34" charset="0"/>
                <a:cs typeface="Arial" panose="020B0604020202020204" pitchFamily="34" charset="0"/>
              </a:rPr>
              <a:t>1000.</a:t>
            </a:r>
          </a:p>
          <a:p>
            <a:pPr marL="0" indent="0">
              <a:buNone/>
            </a:pPr>
            <a:r>
              <a:rPr lang="el-GR" sz="2100" cap="none" dirty="0">
                <a:latin typeface="Arial" panose="020B0604020202020204" pitchFamily="34" charset="0"/>
                <a:cs typeface="Arial" panose="020B0604020202020204" pitchFamily="34" charset="0"/>
              </a:rPr>
              <a:t>	</a:t>
            </a:r>
            <a:r>
              <a:rPr lang="el-GR" sz="2100" cap="none" dirty="0" smtClean="0">
                <a:latin typeface="Arial" panose="020B0604020202020204" pitchFamily="34" charset="0"/>
                <a:cs typeface="Arial" panose="020B0604020202020204" pitchFamily="34" charset="0"/>
              </a:rPr>
              <a:t>Η </a:t>
            </a:r>
            <a:r>
              <a:rPr lang="el-GR" sz="2100" cap="none" dirty="0" err="1" smtClean="0">
                <a:latin typeface="Arial" panose="020B0604020202020204" pitchFamily="34" charset="0"/>
                <a:cs typeface="Arial" panose="020B0604020202020204" pitchFamily="34" charset="0"/>
              </a:rPr>
              <a:t>αλατότητα</a:t>
            </a:r>
            <a:r>
              <a:rPr lang="el-GR" sz="2100" cap="none" dirty="0" smtClean="0">
                <a:latin typeface="Arial" panose="020B0604020202020204" pitchFamily="34" charset="0"/>
                <a:cs typeface="Arial" panose="020B0604020202020204" pitchFamily="34" charset="0"/>
              </a:rPr>
              <a:t> εκφράζεται σε </a:t>
            </a:r>
            <a:r>
              <a:rPr lang="en-US" sz="2100" cap="none" dirty="0" smtClean="0">
                <a:latin typeface="Arial" panose="020B0604020202020204" pitchFamily="34" charset="0"/>
                <a:cs typeface="Arial" panose="020B0604020202020204" pitchFamily="34" charset="0"/>
              </a:rPr>
              <a:t>PSU</a:t>
            </a:r>
            <a:r>
              <a:rPr lang="el-GR" sz="2100" cap="none" dirty="0" smtClean="0">
                <a:latin typeface="Arial" panose="020B0604020202020204" pitchFamily="34" charset="0"/>
                <a:cs typeface="Arial" panose="020B0604020202020204" pitchFamily="34" charset="0"/>
              </a:rPr>
              <a:t> και αντιστοιχεί σε ένα μέρος / χιλιάδα</a:t>
            </a:r>
            <a:endParaRPr lang="en-US" sz="2100" cap="none" dirty="0" smtClean="0">
              <a:latin typeface="Arial" panose="020B0604020202020204" pitchFamily="34" charset="0"/>
              <a:cs typeface="Arial" panose="020B0604020202020204" pitchFamily="34" charset="0"/>
            </a:endParaRPr>
          </a:p>
          <a:p>
            <a:pPr marL="0" indent="0">
              <a:buNone/>
            </a:pPr>
            <a:endParaRPr lang="en-US" sz="2100" cap="none" dirty="0" smtClean="0">
              <a:latin typeface="Arial" panose="020B0604020202020204" pitchFamily="34" charset="0"/>
              <a:cs typeface="Arial" panose="020B0604020202020204" pitchFamily="34" charset="0"/>
            </a:endParaRPr>
          </a:p>
          <a:p>
            <a:endParaRPr lang="el-GR" sz="2100" cap="none" dirty="0" smtClean="0">
              <a:latin typeface="Arial" panose="020B0604020202020204" pitchFamily="34" charset="0"/>
              <a:cs typeface="Arial" panose="020B0604020202020204" pitchFamily="34" charset="0"/>
            </a:endParaRPr>
          </a:p>
          <a:p>
            <a:endParaRPr lang="el-GR" cap="none" dirty="0" smtClean="0">
              <a:latin typeface="Arial" panose="020B0604020202020204" pitchFamily="34" charset="0"/>
              <a:cs typeface="Arial" panose="020B0604020202020204" pitchFamily="34" charset="0"/>
            </a:endParaRPr>
          </a:p>
          <a:p>
            <a:endParaRPr lang="el-GR" b="1" cap="none" dirty="0" smtClean="0">
              <a:latin typeface="Arial" panose="020B0604020202020204" pitchFamily="34" charset="0"/>
              <a:cs typeface="Arial" panose="020B0604020202020204" pitchFamily="34" charset="0"/>
            </a:endParaRPr>
          </a:p>
          <a:p>
            <a:endParaRPr lang="el-GR" b="1" cap="none" dirty="0">
              <a:latin typeface="Arial" panose="020B0604020202020204" pitchFamily="34" charset="0"/>
              <a:cs typeface="Arial" panose="020B0604020202020204" pitchFamily="34" charset="0"/>
            </a:endParaRPr>
          </a:p>
          <a:p>
            <a:endParaRPr lang="el-GR" b="1" cap="none"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418626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3" y="332768"/>
            <a:ext cx="10364451" cy="6525232"/>
          </a:xfrm>
        </p:spPr>
        <p:txBody>
          <a:bodyPr anchor="t" anchorCtr="0">
            <a:normAutofit fontScale="90000"/>
          </a:bodyPr>
          <a:lstStyle/>
          <a:p>
            <a:pPr algn="l"/>
            <a:r>
              <a:rPr lang="el-GR" sz="2000" cap="none" dirty="0" smtClean="0">
                <a:latin typeface="Arial" panose="020B0604020202020204" pitchFamily="34" charset="0"/>
                <a:cs typeface="Arial" panose="020B0604020202020204" pitchFamily="34" charset="0"/>
              </a:rPr>
              <a:t>Η παρακάτω εικόνα μας δείχνει την κατανομή της μέσης ετήσιας τιμής της </a:t>
            </a:r>
            <a:r>
              <a:rPr lang="el-GR" sz="2000" cap="none" dirty="0" err="1" smtClean="0">
                <a:latin typeface="Arial" panose="020B0604020202020204" pitchFamily="34" charset="0"/>
                <a:cs typeface="Arial" panose="020B0604020202020204" pitchFamily="34" charset="0"/>
              </a:rPr>
              <a:t>αλατότητας</a:t>
            </a:r>
            <a:r>
              <a:rPr lang="el-GR" sz="2000" cap="none" dirty="0" smtClean="0">
                <a:latin typeface="Arial" panose="020B0604020202020204" pitchFamily="34" charset="0"/>
                <a:cs typeface="Arial" panose="020B0604020202020204" pitchFamily="34" charset="0"/>
              </a:rPr>
              <a:t> στον ωκεανό</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a:latin typeface="Arial" panose="020B0604020202020204" pitchFamily="34" charset="0"/>
                <a:cs typeface="Arial" panose="020B0604020202020204" pitchFamily="34" charset="0"/>
              </a:rPr>
              <a:t/>
            </a:r>
            <a:br>
              <a:rPr lang="el-GR" sz="2000" cap="none" dirty="0">
                <a:latin typeface="Arial" panose="020B0604020202020204" pitchFamily="34" charset="0"/>
                <a:cs typeface="Arial" panose="020B0604020202020204" pitchFamily="34" charset="0"/>
              </a:rPr>
            </a:br>
            <a:r>
              <a:rPr lang="el-GR" sz="2000" cap="none" dirty="0" err="1" smtClean="0">
                <a:latin typeface="Arial" panose="020B0604020202020204" pitchFamily="34" charset="0"/>
                <a:cs typeface="Arial" panose="020B0604020202020204" pitchFamily="34" charset="0"/>
              </a:rPr>
              <a:t>Εικ</a:t>
            </a:r>
            <a:r>
              <a:rPr lang="el-GR" sz="2000" cap="none" dirty="0" smtClean="0">
                <a:latin typeface="Arial" panose="020B0604020202020204" pitchFamily="34" charset="0"/>
                <a:cs typeface="Arial" panose="020B0604020202020204" pitchFamily="34" charset="0"/>
              </a:rPr>
              <a:t>. 6</a:t>
            </a:r>
            <a:endParaRPr lang="el-GR" sz="2000" cap="none"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4974" t="28763" r="25410" b="21310"/>
          <a:stretch/>
        </p:blipFill>
        <p:spPr>
          <a:xfrm>
            <a:off x="1081085" y="631833"/>
            <a:ext cx="10029825" cy="5602379"/>
          </a:xfrm>
        </p:spPr>
      </p:pic>
    </p:spTree>
    <p:extLst>
      <p:ext uri="{BB962C8B-B14F-4D97-AF65-F5344CB8AC3E}">
        <p14:creationId xmlns:p14="http://schemas.microsoft.com/office/powerpoint/2010/main" val="284570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8"/>
            <a:ext cx="10364451" cy="667358"/>
          </a:xfrm>
        </p:spPr>
        <p:txBody>
          <a:bodyPr>
            <a:normAutofit fontScale="90000"/>
          </a:bodyPr>
          <a:lstStyle/>
          <a:p>
            <a:pPr algn="l"/>
            <a:r>
              <a:rPr lang="el-GR" dirty="0" smtClean="0">
                <a:latin typeface="Arial" panose="020B0604020202020204" pitchFamily="34" charset="0"/>
                <a:cs typeface="Arial" panose="020B0604020202020204" pitchFamily="34" charset="0"/>
              </a:rPr>
              <a:t/>
            </a:r>
            <a:br>
              <a:rPr lang="el-GR" dirty="0" smtClean="0">
                <a:latin typeface="Arial" panose="020B0604020202020204" pitchFamily="34" charset="0"/>
                <a:cs typeface="Arial" panose="020B0604020202020204" pitchFamily="34" charset="0"/>
              </a:rPr>
            </a:br>
            <a:r>
              <a:rPr lang="el-GR" sz="3100" b="1" dirty="0" err="1" smtClean="0">
                <a:latin typeface="Arial" panose="020B0604020202020204" pitchFamily="34" charset="0"/>
                <a:cs typeface="Arial" panose="020B0604020202020204" pitchFamily="34" charset="0"/>
              </a:rPr>
              <a:t>Αντικειμενα</a:t>
            </a:r>
            <a:r>
              <a:rPr lang="el-GR" dirty="0" smtClean="0"/>
              <a:t/>
            </a:r>
            <a:br>
              <a:rPr lang="el-GR" dirty="0" smtClean="0"/>
            </a:br>
            <a:endParaRPr lang="el-GR" dirty="0"/>
          </a:p>
        </p:txBody>
      </p:sp>
      <p:sp>
        <p:nvSpPr>
          <p:cNvPr id="3" name="Θέση περιεχομένου 2"/>
          <p:cNvSpPr>
            <a:spLocks noGrp="1"/>
          </p:cNvSpPr>
          <p:nvPr>
            <p:ph sz="quarter" idx="13"/>
          </p:nvPr>
        </p:nvSpPr>
        <p:spPr>
          <a:xfrm>
            <a:off x="913775" y="1285875"/>
            <a:ext cx="10363826" cy="3257549"/>
          </a:xfrm>
        </p:spPr>
        <p:txBody>
          <a:bodyPr>
            <a:noAutofit/>
          </a:bodyPr>
          <a:lstStyle/>
          <a:p>
            <a:r>
              <a:rPr lang="el-GR" sz="2400" dirty="0" err="1" smtClean="0">
                <a:latin typeface="Arial" panose="020B0604020202020204" pitchFamily="34" charset="0"/>
                <a:cs typeface="Arial" panose="020B0604020202020204" pitchFamily="34" charset="0"/>
              </a:rPr>
              <a:t>Περιγραφη</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ιδιοτητων</a:t>
            </a:r>
            <a:r>
              <a:rPr lang="el-GR" sz="2400" dirty="0" smtClean="0">
                <a:latin typeface="Arial" panose="020B0604020202020204" pitchFamily="34" charset="0"/>
                <a:cs typeface="Arial" panose="020B0604020202020204" pitchFamily="34" charset="0"/>
              </a:rPr>
              <a:t> του </a:t>
            </a:r>
            <a:r>
              <a:rPr lang="el-GR" sz="2400" dirty="0" err="1" smtClean="0">
                <a:latin typeface="Arial" panose="020B0604020202020204" pitchFamily="34" charset="0"/>
                <a:cs typeface="Arial" panose="020B0604020202020204" pitchFamily="34" charset="0"/>
              </a:rPr>
              <a:t>νερου</a:t>
            </a:r>
            <a:r>
              <a:rPr lang="el-GR" sz="2400" dirty="0" smtClean="0">
                <a:latin typeface="Arial" panose="020B0604020202020204" pitchFamily="34" charset="0"/>
                <a:cs typeface="Arial" panose="020B0604020202020204" pitchFamily="34" charset="0"/>
              </a:rPr>
              <a:t> και </a:t>
            </a:r>
            <a:r>
              <a:rPr lang="el-GR" sz="2400" dirty="0" err="1" smtClean="0">
                <a:latin typeface="Arial" panose="020B0604020202020204" pitchFamily="34" charset="0"/>
                <a:cs typeface="Arial" panose="020B0604020202020204" pitchFamily="34" charset="0"/>
              </a:rPr>
              <a:t>συσχετιση</a:t>
            </a:r>
            <a:r>
              <a:rPr lang="el-GR" sz="2400" dirty="0" smtClean="0">
                <a:latin typeface="Arial" panose="020B0604020202020204" pitchFamily="34" charset="0"/>
                <a:cs typeface="Arial" panose="020B0604020202020204" pitchFamily="34" charset="0"/>
              </a:rPr>
              <a:t> τους με τη </a:t>
            </a:r>
            <a:r>
              <a:rPr lang="el-GR" sz="2400" dirty="0" err="1" smtClean="0">
                <a:latin typeface="Arial" panose="020B0604020202020204" pitchFamily="34" charset="0"/>
                <a:cs typeface="Arial" panose="020B0604020202020204" pitchFamily="34" charset="0"/>
              </a:rPr>
              <a:t>χημικη</a:t>
            </a:r>
            <a:r>
              <a:rPr lang="el-GR" sz="2400" dirty="0" smtClean="0">
                <a:latin typeface="Arial" panose="020B0604020202020204" pitchFamily="34" charset="0"/>
                <a:cs typeface="Arial" panose="020B0604020202020204" pitchFamily="34" charset="0"/>
              </a:rPr>
              <a:t> δομή του</a:t>
            </a:r>
          </a:p>
          <a:p>
            <a:r>
              <a:rPr lang="el-GR" sz="2400" dirty="0" err="1" smtClean="0">
                <a:latin typeface="Arial" panose="020B0604020202020204" pitchFamily="34" charset="0"/>
                <a:cs typeface="Arial" panose="020B0604020202020204" pitchFamily="34" charset="0"/>
              </a:rPr>
              <a:t>Πηγεσ</a:t>
            </a:r>
            <a:r>
              <a:rPr lang="el-GR" sz="2400" dirty="0" smtClean="0">
                <a:latin typeface="Arial" panose="020B0604020202020204" pitchFamily="34" charset="0"/>
                <a:cs typeface="Arial" panose="020B0604020202020204" pitchFamily="34" charset="0"/>
              </a:rPr>
              <a:t> του </a:t>
            </a:r>
            <a:r>
              <a:rPr lang="el-GR" sz="2400" dirty="0" err="1" smtClean="0">
                <a:latin typeface="Arial" panose="020B0604020202020204" pitchFamily="34" charset="0"/>
                <a:cs typeface="Arial" panose="020B0604020202020204" pitchFamily="34" charset="0"/>
              </a:rPr>
              <a:t>αλατιου</a:t>
            </a:r>
            <a:r>
              <a:rPr lang="el-GR" sz="2400" dirty="0" smtClean="0">
                <a:latin typeface="Arial" panose="020B0604020202020204" pitchFamily="34" charset="0"/>
                <a:cs typeface="Arial" panose="020B0604020202020204" pitchFamily="34" charset="0"/>
              </a:rPr>
              <a:t> στο </a:t>
            </a:r>
            <a:r>
              <a:rPr lang="el-GR" sz="2400" dirty="0" err="1" smtClean="0">
                <a:latin typeface="Arial" panose="020B0604020202020204" pitchFamily="34" charset="0"/>
                <a:cs typeface="Arial" panose="020B0604020202020204" pitchFamily="34" charset="0"/>
              </a:rPr>
              <a:t>θαλασσινο</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νερο</a:t>
            </a:r>
            <a:endParaRPr lang="el-GR" sz="2400" dirty="0" smtClean="0">
              <a:latin typeface="Arial" panose="020B0604020202020204" pitchFamily="34" charset="0"/>
              <a:cs typeface="Arial" panose="020B0604020202020204" pitchFamily="34" charset="0"/>
            </a:endParaRPr>
          </a:p>
          <a:p>
            <a:r>
              <a:rPr lang="el-GR" sz="2400" dirty="0" err="1" smtClean="0">
                <a:latin typeface="Arial" panose="020B0604020202020204" pitchFamily="34" charset="0"/>
                <a:cs typeface="Arial" panose="020B0604020202020204" pitchFamily="34" charset="0"/>
              </a:rPr>
              <a:t>Πωσ</a:t>
            </a:r>
            <a:r>
              <a:rPr lang="el-GR" sz="2400" dirty="0" smtClean="0">
                <a:latin typeface="Arial" panose="020B0604020202020204" pitchFamily="34" charset="0"/>
                <a:cs typeface="Arial" panose="020B0604020202020204" pitchFamily="34" charset="0"/>
              </a:rPr>
              <a:t> οι </a:t>
            </a:r>
            <a:r>
              <a:rPr lang="el-GR" sz="2400" dirty="0" err="1" smtClean="0">
                <a:latin typeface="Arial" panose="020B0604020202020204" pitchFamily="34" charset="0"/>
                <a:cs typeface="Arial" panose="020B0604020202020204" pitchFamily="34" charset="0"/>
              </a:rPr>
              <a:t>ιοδιοτητεσ</a:t>
            </a:r>
            <a:r>
              <a:rPr lang="el-GR" sz="2400" dirty="0" smtClean="0">
                <a:latin typeface="Arial" panose="020B0604020202020204" pitchFamily="34" charset="0"/>
                <a:cs typeface="Arial" panose="020B0604020202020204" pitchFamily="34" charset="0"/>
              </a:rPr>
              <a:t> του </a:t>
            </a:r>
            <a:r>
              <a:rPr lang="el-GR" sz="2400" dirty="0" err="1" smtClean="0">
                <a:latin typeface="Arial" panose="020B0604020202020204" pitchFamily="34" charset="0"/>
                <a:cs typeface="Arial" panose="020B0604020202020204" pitchFamily="34" charset="0"/>
              </a:rPr>
              <a:t>νερου</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επηρεαζουν</a:t>
            </a:r>
            <a:r>
              <a:rPr lang="el-GR" sz="2400" dirty="0" smtClean="0">
                <a:latin typeface="Arial" panose="020B0604020202020204" pitchFamily="34" charset="0"/>
                <a:cs typeface="Arial" panose="020B0604020202020204" pitchFamily="34" charset="0"/>
              </a:rPr>
              <a:t> τους </a:t>
            </a:r>
            <a:r>
              <a:rPr lang="el-GR" sz="2400" dirty="0" err="1" smtClean="0">
                <a:latin typeface="Arial" panose="020B0604020202020204" pitchFamily="34" charset="0"/>
                <a:cs typeface="Arial" panose="020B0604020202020204" pitchFamily="34" charset="0"/>
              </a:rPr>
              <a:t>θαλασσιους</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οργανισμουσ</a:t>
            </a:r>
            <a:endParaRPr lang="el-GR" sz="2400" dirty="0" smtClean="0">
              <a:latin typeface="Arial" panose="020B0604020202020204" pitchFamily="34" charset="0"/>
              <a:cs typeface="Arial" panose="020B0604020202020204" pitchFamily="34" charset="0"/>
            </a:endParaRPr>
          </a:p>
          <a:p>
            <a:pPr marL="0" indent="0">
              <a:buNone/>
            </a:pPr>
            <a:r>
              <a:rPr lang="el-GR" dirty="0" smtClean="0">
                <a:latin typeface="Arial" panose="020B0604020202020204" pitchFamily="34" charset="0"/>
                <a:cs typeface="Arial" panose="020B0604020202020204" pitchFamily="34" charset="0"/>
              </a:rPr>
              <a:t> </a:t>
            </a:r>
            <a:endParaRPr lang="el-G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514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8"/>
            <a:ext cx="10364451" cy="738796"/>
          </a:xfrm>
        </p:spPr>
        <p:txBody>
          <a:bodyPr>
            <a:normAutofit/>
          </a:bodyPr>
          <a:lstStyle/>
          <a:p>
            <a:pPr algn="l"/>
            <a:r>
              <a:rPr lang="el-GR" sz="2000" cap="none" dirty="0" smtClean="0">
                <a:latin typeface="Arial" panose="020B0604020202020204" pitchFamily="34" charset="0"/>
                <a:cs typeface="Arial" panose="020B0604020202020204" pitchFamily="34" charset="0"/>
              </a:rPr>
              <a:t>Ενδεικτικές δραστηριότητες</a:t>
            </a:r>
            <a:endParaRPr lang="el-GR" sz="2000"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5" y="1357314"/>
            <a:ext cx="10363826" cy="3829049"/>
          </a:xfrm>
        </p:spPr>
        <p:txBody>
          <a:bodyPr>
            <a:normAutofit fontScale="92500" lnSpcReduction="20000"/>
          </a:bodyPr>
          <a:lstStyle/>
          <a:p>
            <a:pPr marL="457200" indent="-457200">
              <a:buFont typeface="+mj-lt"/>
              <a:buAutoNum type="arabicPeriod"/>
            </a:pPr>
            <a:r>
              <a:rPr lang="el-GR" cap="none" dirty="0" smtClean="0">
                <a:latin typeface="Arial" panose="020B0604020202020204" pitchFamily="34" charset="0"/>
                <a:cs typeface="Arial" panose="020B0604020202020204" pitchFamily="34" charset="0"/>
              </a:rPr>
              <a:t>Συμπλήρωση πίνακα με βάση τα προηγούμενα δεδομένα.</a:t>
            </a: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a:p>
            <a:pPr marL="457200" indent="-457200">
              <a:buFont typeface="+mj-lt"/>
              <a:buAutoNum type="arabicPeriod"/>
            </a:pPr>
            <a:r>
              <a:rPr lang="el-GR" cap="none" dirty="0" smtClean="0">
                <a:latin typeface="Arial" panose="020B0604020202020204" pitchFamily="34" charset="0"/>
                <a:cs typeface="Arial" panose="020B0604020202020204" pitchFamily="34" charset="0"/>
              </a:rPr>
              <a:t>Εξηγήστε πως η πολικότητα των μορίων του νερού συνεισφέρει στην ικανότητά του ως διαλύτης.</a:t>
            </a:r>
          </a:p>
          <a:p>
            <a:pPr marL="0" indent="0">
              <a:buNone/>
            </a:pPr>
            <a:endParaRPr lang="el-GR" cap="none" dirty="0" smtClean="0">
              <a:latin typeface="Arial" panose="020B0604020202020204" pitchFamily="34" charset="0"/>
              <a:cs typeface="Arial" panose="020B0604020202020204" pitchFamily="34" charset="0"/>
            </a:endParaRPr>
          </a:p>
          <a:p>
            <a:pPr marL="0" indent="0">
              <a:buNone/>
            </a:pPr>
            <a:endParaRPr lang="el-GR" cap="none" dirty="0">
              <a:latin typeface="Arial" panose="020B0604020202020204" pitchFamily="34" charset="0"/>
              <a:cs typeface="Arial" panose="020B0604020202020204" pitchFamily="34" charset="0"/>
            </a:endParaRPr>
          </a:p>
          <a:p>
            <a:pPr marL="0" indent="0">
              <a:buNone/>
            </a:pPr>
            <a:endParaRPr lang="el-GR" cap="none" dirty="0">
              <a:latin typeface="Arial" panose="020B0604020202020204" pitchFamily="34" charset="0"/>
              <a:cs typeface="Arial" panose="020B0604020202020204" pitchFamily="34"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1703670315"/>
              </p:ext>
            </p:extLst>
          </p:nvPr>
        </p:nvGraphicFramePr>
        <p:xfrm>
          <a:off x="3323431" y="1984534"/>
          <a:ext cx="5211762" cy="2273141"/>
        </p:xfrm>
        <a:graphic>
          <a:graphicData uri="http://schemas.openxmlformats.org/drawingml/2006/table">
            <a:tbl>
              <a:tblPr firstRow="1" bandRow="1">
                <a:tableStyleId>{93296810-A885-4BE3-A3E7-6D5BEEA58F35}</a:tableStyleId>
              </a:tblPr>
              <a:tblGrid>
                <a:gridCol w="2605881"/>
                <a:gridCol w="2605881"/>
              </a:tblGrid>
              <a:tr h="525780">
                <a:tc>
                  <a:txBody>
                    <a:bodyPr/>
                    <a:lstStyle/>
                    <a:p>
                      <a:pPr algn="ctr"/>
                      <a:r>
                        <a:rPr lang="el-GR" dirty="0" smtClean="0"/>
                        <a:t>Τύπος νερού</a:t>
                      </a:r>
                      <a:endParaRPr lang="el-GR" dirty="0"/>
                    </a:p>
                  </a:txBody>
                  <a:tcPr anchor="ctr"/>
                </a:tc>
                <a:tc>
                  <a:txBody>
                    <a:bodyPr/>
                    <a:lstStyle/>
                    <a:p>
                      <a:pPr algn="ctr"/>
                      <a:r>
                        <a:rPr lang="el-GR" dirty="0" smtClean="0"/>
                        <a:t>Μέσος Όρος</a:t>
                      </a:r>
                      <a:r>
                        <a:rPr lang="el-GR" baseline="0" dirty="0" smtClean="0"/>
                        <a:t> </a:t>
                      </a:r>
                      <a:r>
                        <a:rPr lang="el-GR" baseline="0" dirty="0" err="1" smtClean="0"/>
                        <a:t>αλατότητας</a:t>
                      </a:r>
                      <a:r>
                        <a:rPr lang="el-GR" baseline="0" dirty="0" smtClean="0"/>
                        <a:t> (</a:t>
                      </a:r>
                      <a:r>
                        <a:rPr lang="en-US" baseline="0" dirty="0" smtClean="0"/>
                        <a:t>PSU)</a:t>
                      </a:r>
                      <a:endParaRPr lang="el-GR" dirty="0"/>
                    </a:p>
                  </a:txBody>
                  <a:tcPr anchor="ctr"/>
                </a:tc>
              </a:tr>
              <a:tr h="356345">
                <a:tc>
                  <a:txBody>
                    <a:bodyPr/>
                    <a:lstStyle/>
                    <a:p>
                      <a:pPr algn="ctr"/>
                      <a:r>
                        <a:rPr lang="el-GR" dirty="0" err="1" smtClean="0"/>
                        <a:t>Αποσταγμένο</a:t>
                      </a:r>
                      <a:endParaRPr lang="el-GR" dirty="0"/>
                    </a:p>
                  </a:txBody>
                  <a:tcPr anchor="ctr"/>
                </a:tc>
                <a:tc>
                  <a:txBody>
                    <a:bodyPr/>
                    <a:lstStyle/>
                    <a:p>
                      <a:pPr algn="ctr"/>
                      <a:endParaRPr lang="el-GR" dirty="0"/>
                    </a:p>
                  </a:txBody>
                  <a:tcPr anchor="ctr"/>
                </a:tc>
              </a:tr>
              <a:tr h="356345">
                <a:tc>
                  <a:txBody>
                    <a:bodyPr/>
                    <a:lstStyle/>
                    <a:p>
                      <a:pPr algn="ctr"/>
                      <a:r>
                        <a:rPr lang="el-GR" dirty="0" smtClean="0"/>
                        <a:t>Βρύσης</a:t>
                      </a:r>
                      <a:endParaRPr lang="el-GR" dirty="0"/>
                    </a:p>
                  </a:txBody>
                  <a:tcPr anchor="ctr"/>
                </a:tc>
                <a:tc>
                  <a:txBody>
                    <a:bodyPr/>
                    <a:lstStyle/>
                    <a:p>
                      <a:pPr algn="ctr"/>
                      <a:endParaRPr lang="el-GR" dirty="0"/>
                    </a:p>
                  </a:txBody>
                  <a:tcPr anchor="ctr"/>
                </a:tc>
              </a:tr>
              <a:tr h="356345">
                <a:tc>
                  <a:txBody>
                    <a:bodyPr/>
                    <a:lstStyle/>
                    <a:p>
                      <a:pPr algn="ctr"/>
                      <a:r>
                        <a:rPr lang="el-GR" dirty="0" smtClean="0"/>
                        <a:t>Φρέσκο</a:t>
                      </a:r>
                      <a:endParaRPr lang="el-GR" dirty="0"/>
                    </a:p>
                  </a:txBody>
                  <a:tcPr anchor="ctr"/>
                </a:tc>
                <a:tc>
                  <a:txBody>
                    <a:bodyPr/>
                    <a:lstStyle/>
                    <a:p>
                      <a:pPr algn="ctr"/>
                      <a:endParaRPr lang="el-GR" dirty="0"/>
                    </a:p>
                  </a:txBody>
                  <a:tcPr anchor="ctr"/>
                </a:tc>
              </a:tr>
              <a:tr h="535781">
                <a:tc>
                  <a:txBody>
                    <a:bodyPr/>
                    <a:lstStyle/>
                    <a:p>
                      <a:pPr algn="ctr"/>
                      <a:r>
                        <a:rPr lang="el-GR" dirty="0" smtClean="0"/>
                        <a:t>Αλμυρό</a:t>
                      </a:r>
                      <a:endParaRPr lang="el-GR" dirty="0"/>
                    </a:p>
                  </a:txBody>
                  <a:tcPr anchor="ctr"/>
                </a:tc>
                <a:tc>
                  <a:txBody>
                    <a:bodyPr/>
                    <a:lstStyle/>
                    <a:p>
                      <a:pPr algn="ctr"/>
                      <a:endParaRPr lang="el-GR" dirty="0"/>
                    </a:p>
                  </a:txBody>
                  <a:tcPr anchor="ctr"/>
                </a:tc>
              </a:tr>
            </a:tbl>
          </a:graphicData>
        </a:graphic>
      </p:graphicFrame>
    </p:spTree>
    <p:extLst>
      <p:ext uri="{BB962C8B-B14F-4D97-AF65-F5344CB8AC3E}">
        <p14:creationId xmlns:p14="http://schemas.microsoft.com/office/powerpoint/2010/main" val="135620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4" y="247044"/>
            <a:ext cx="10364451" cy="353032"/>
          </a:xfrm>
        </p:spPr>
        <p:txBody>
          <a:bodyPr>
            <a:normAutofit fontScale="90000"/>
          </a:bodyPr>
          <a:lstStyle/>
          <a:p>
            <a:pPr algn="l"/>
            <a:r>
              <a:rPr lang="el-GR" sz="2000" cap="none" dirty="0" smtClean="0">
                <a:latin typeface="Arial" panose="020B0604020202020204" pitchFamily="34" charset="0"/>
                <a:cs typeface="Arial" panose="020B0604020202020204" pitchFamily="34" charset="0"/>
              </a:rPr>
              <a:t>-</a:t>
            </a:r>
            <a:r>
              <a:rPr lang="el-GR" sz="2400" b="1" cap="none" dirty="0" smtClean="0">
                <a:latin typeface="Arial" panose="020B0604020202020204" pitchFamily="34" charset="0"/>
                <a:cs typeface="Arial" panose="020B0604020202020204" pitchFamily="34" charset="0"/>
              </a:rPr>
              <a:t>Γιατί η θάλασσα είναι αλμυρή;</a:t>
            </a:r>
            <a:endParaRPr lang="el-GR" sz="2400" b="1"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380686" y="728664"/>
            <a:ext cx="11430626" cy="5686424"/>
          </a:xfrm>
        </p:spPr>
        <p:txBody>
          <a:bodyPr>
            <a:noAutofit/>
          </a:bodyPr>
          <a:lstStyle/>
          <a:p>
            <a:r>
              <a:rPr lang="el-GR" sz="1600" cap="none" dirty="0" smtClean="0">
                <a:latin typeface="Arial" panose="020B0604020202020204" pitchFamily="34" charset="0"/>
                <a:cs typeface="Arial" panose="020B0604020202020204" pitchFamily="34" charset="0"/>
              </a:rPr>
              <a:t>Το νερό σαν διαλύτης οπουδήποτε στη γη μεταφέρει μαζί του υλικά.</a:t>
            </a:r>
          </a:p>
          <a:p>
            <a:pPr marL="0" indent="0">
              <a:buNone/>
            </a:pPr>
            <a:r>
              <a:rPr lang="el-GR" sz="1600" cap="none" dirty="0" smtClean="0">
                <a:latin typeface="Arial" panose="020B0604020202020204" pitchFamily="34" charset="0"/>
                <a:cs typeface="Arial" panose="020B0604020202020204" pitchFamily="34" charset="0"/>
              </a:rPr>
              <a:t>    Αυτό συμβαίνει και στο ανθρώπινο σώμα όπου το νερό στο αίμα μεταφέρει οξυγόνο, βιταμίνες και μέταλλα στα κύτταρα.</a:t>
            </a:r>
          </a:p>
          <a:p>
            <a:r>
              <a:rPr lang="el-GR" sz="1600" cap="none" dirty="0" smtClean="0">
                <a:latin typeface="Arial" panose="020B0604020202020204" pitchFamily="34" charset="0"/>
                <a:cs typeface="Arial" panose="020B0604020202020204" pitchFamily="34" charset="0"/>
              </a:rPr>
              <a:t>Πολλές οι απόψεις από πού προέρχονται, εκτός των άλλων, τα άλατα που μεταφέρονται στους ωκεανούς.</a:t>
            </a:r>
          </a:p>
          <a:p>
            <a:pPr marL="914400" lvl="1" indent="-457200">
              <a:buFont typeface="+mj-lt"/>
              <a:buAutoNum type="arabicPeriod"/>
            </a:pPr>
            <a:r>
              <a:rPr lang="el-GR" sz="1600" b="1" cap="none" dirty="0" smtClean="0">
                <a:latin typeface="Arial" panose="020B0604020202020204" pitchFamily="34" charset="0"/>
                <a:cs typeface="Arial" panose="020B0604020202020204" pitchFamily="34" charset="0"/>
              </a:rPr>
              <a:t>Από τη στεριά</a:t>
            </a:r>
            <a:r>
              <a:rPr lang="el-GR" sz="1600" cap="none" dirty="0" smtClean="0">
                <a:latin typeface="Arial" panose="020B0604020202020204" pitchFamily="34" charset="0"/>
                <a:cs typeface="Arial" panose="020B0604020202020204" pitchFamily="34" charset="0"/>
              </a:rPr>
              <a:t>. </a:t>
            </a:r>
          </a:p>
          <a:p>
            <a:pPr marL="457200" lvl="1" indent="0">
              <a:buNone/>
            </a:pPr>
            <a:r>
              <a:rPr lang="el-GR" sz="1600" cap="none" dirty="0">
                <a:latin typeface="Arial" panose="020B0604020202020204" pitchFamily="34" charset="0"/>
                <a:cs typeface="Arial" panose="020B0604020202020204" pitchFamily="34" charset="0"/>
              </a:rPr>
              <a:t>	</a:t>
            </a:r>
            <a:r>
              <a:rPr lang="el-GR" sz="1600" cap="none" dirty="0" smtClean="0">
                <a:latin typeface="Arial" panose="020B0604020202020204" pitchFamily="34" charset="0"/>
                <a:cs typeface="Arial" panose="020B0604020202020204" pitchFamily="34" charset="0"/>
              </a:rPr>
              <a:t>Τα ποτάμια και τα ρυάκια περιλαμβάνουν άλατα τα οποία καταλήγουν στον ωκεανό.</a:t>
            </a:r>
          </a:p>
          <a:p>
            <a:pPr marL="457200" lvl="1" indent="0">
              <a:buNone/>
            </a:pPr>
            <a:r>
              <a:rPr lang="el-GR" sz="1600" cap="none" dirty="0">
                <a:latin typeface="Arial" panose="020B0604020202020204" pitchFamily="34" charset="0"/>
                <a:cs typeface="Arial" panose="020B0604020202020204" pitchFamily="34" charset="0"/>
              </a:rPr>
              <a:t>	</a:t>
            </a:r>
            <a:r>
              <a:rPr lang="el-GR" sz="1600" cap="none" dirty="0" smtClean="0">
                <a:latin typeface="Arial" panose="020B0604020202020204" pitchFamily="34" charset="0"/>
                <a:cs typeface="Arial" panose="020B0604020202020204" pitchFamily="34" charset="0"/>
              </a:rPr>
              <a:t>-Εκτιμάται ότι 4 δις. Άλατος/χρόνο  μεταφέρονται από τα ποτάμια στον ωκεανό.</a:t>
            </a:r>
          </a:p>
          <a:p>
            <a:pPr marL="457200" lvl="1" indent="0">
              <a:buNone/>
            </a:pPr>
            <a:r>
              <a:rPr lang="el-GR" sz="1600" cap="none" dirty="0">
                <a:latin typeface="Arial" panose="020B0604020202020204" pitchFamily="34" charset="0"/>
                <a:cs typeface="Arial" panose="020B0604020202020204" pitchFamily="34" charset="0"/>
              </a:rPr>
              <a:t>	</a:t>
            </a:r>
            <a:r>
              <a:rPr lang="el-GR" sz="1600" cap="none" dirty="0" smtClean="0">
                <a:latin typeface="Arial" panose="020B0604020202020204" pitchFamily="34" charset="0"/>
                <a:cs typeface="Arial" panose="020B0604020202020204" pitchFamily="34" charset="0"/>
              </a:rPr>
              <a:t>-Σταδιακά προστίθενται περισσότερα</a:t>
            </a:r>
          </a:p>
          <a:p>
            <a:pPr marL="457200" lvl="1" indent="0">
              <a:buNone/>
            </a:pPr>
            <a:r>
              <a:rPr lang="el-GR" sz="1600" cap="none" dirty="0">
                <a:latin typeface="Arial" panose="020B0604020202020204" pitchFamily="34" charset="0"/>
                <a:cs typeface="Arial" panose="020B0604020202020204" pitchFamily="34" charset="0"/>
              </a:rPr>
              <a:t>	</a:t>
            </a:r>
            <a:r>
              <a:rPr lang="el-GR" sz="1600" cap="none" dirty="0" smtClean="0">
                <a:latin typeface="Arial" panose="020B0604020202020204" pitchFamily="34" charset="0"/>
                <a:cs typeface="Arial" panose="020B0604020202020204" pitchFamily="34" charset="0"/>
              </a:rPr>
              <a:t>Επίσης μέσω της εξάτμισης, το νερό του ωκεανού διαχέεται στην ατμόσφαιρα αλλά το αλάτι παραμένει.</a:t>
            </a:r>
          </a:p>
          <a:p>
            <a:pPr marL="900113" lvl="1" indent="-457200" defTabSz="442913">
              <a:buAutoNum type="arabicPeriod" startAt="2"/>
              <a:tabLst>
                <a:tab pos="442913" algn="l"/>
              </a:tabLst>
            </a:pPr>
            <a:r>
              <a:rPr lang="el-GR" sz="1600" b="1" cap="none" dirty="0" smtClean="0">
                <a:latin typeface="Arial" panose="020B0604020202020204" pitchFamily="34" charset="0"/>
                <a:cs typeface="Arial" panose="020B0604020202020204" pitchFamily="34" charset="0"/>
              </a:rPr>
              <a:t>Από το εσωτερικό της γης.</a:t>
            </a:r>
          </a:p>
          <a:p>
            <a:pPr marL="442913" lvl="1" indent="0" defTabSz="442913">
              <a:buNone/>
              <a:tabLst>
                <a:tab pos="442913" algn="l"/>
              </a:tabLst>
            </a:pPr>
            <a:r>
              <a:rPr lang="el-GR" sz="1600" b="1" cap="none" dirty="0">
                <a:latin typeface="Arial" panose="020B0604020202020204" pitchFamily="34" charset="0"/>
                <a:cs typeface="Arial" panose="020B0604020202020204" pitchFamily="34" charset="0"/>
              </a:rPr>
              <a:t>	</a:t>
            </a:r>
            <a:r>
              <a:rPr lang="el-GR" sz="1600" cap="none" dirty="0" smtClean="0">
                <a:latin typeface="Arial" panose="020B0604020202020204" pitchFamily="34" charset="0"/>
                <a:cs typeface="Arial" panose="020B0604020202020204" pitchFamily="34" charset="0"/>
              </a:rPr>
              <a:t>Ηφαίστεια, εξαερισμοί και άλλες διεργασίες στον πυθμένα ωθούν μέταλλα από το φλοιό της γης στον ωκεανό.</a:t>
            </a:r>
          </a:p>
          <a:p>
            <a:pPr marL="900113" lvl="1" indent="-457200" defTabSz="442913">
              <a:buAutoNum type="arabicPeriod" startAt="3"/>
              <a:tabLst>
                <a:tab pos="442913" algn="l"/>
              </a:tabLst>
            </a:pPr>
            <a:r>
              <a:rPr lang="el-GR" sz="1600" b="1" cap="none" dirty="0" smtClean="0">
                <a:latin typeface="Arial" panose="020B0604020202020204" pitchFamily="34" charset="0"/>
                <a:cs typeface="Arial" panose="020B0604020202020204" pitchFamily="34" charset="0"/>
              </a:rPr>
              <a:t>Από την ατμόσφαιρα.								</a:t>
            </a:r>
          </a:p>
          <a:p>
            <a:pPr marL="442913" lvl="1" indent="0" defTabSz="442913">
              <a:buNone/>
              <a:tabLst>
                <a:tab pos="442913" algn="l"/>
              </a:tabLst>
            </a:pPr>
            <a:r>
              <a:rPr lang="el-GR" sz="1600" b="1" cap="none" dirty="0">
                <a:latin typeface="Arial" panose="020B0604020202020204" pitchFamily="34" charset="0"/>
                <a:cs typeface="Arial" panose="020B0604020202020204" pitchFamily="34" charset="0"/>
              </a:rPr>
              <a:t>	</a:t>
            </a:r>
            <a:r>
              <a:rPr lang="el-GR" sz="1600" cap="none" dirty="0" smtClean="0">
                <a:latin typeface="Arial" panose="020B0604020202020204" pitchFamily="34" charset="0"/>
                <a:cs typeface="Arial" panose="020B0604020202020204" pitchFamily="34" charset="0"/>
              </a:rPr>
              <a:t>Ο αέρας μεταφέρει σωματίδια συμπεριλαμβανομένων των μετάλλων, και τα οποία μπορεί να προέρχονται από τη φύση (ηφαιστειακή στάχτη) ή από ανθρωπογενή ενέργεια</a:t>
            </a:r>
            <a:endParaRPr lang="el-GR" sz="1600" cap="none" dirty="0">
              <a:latin typeface="Arial" panose="020B0604020202020204" pitchFamily="34" charset="0"/>
              <a:cs typeface="Arial" panose="020B0604020202020204" pitchFamily="34" charset="0"/>
            </a:endParaRPr>
          </a:p>
          <a:p>
            <a:pPr marL="442913" lvl="1" indent="0" defTabSz="442913">
              <a:buNone/>
              <a:tabLst>
                <a:tab pos="442913" algn="l"/>
              </a:tabLst>
            </a:pPr>
            <a:r>
              <a:rPr lang="el-GR" sz="1600" cap="none" dirty="0" smtClean="0">
                <a:latin typeface="Arial" panose="020B0604020202020204" pitchFamily="34" charset="0"/>
                <a:cs typeface="Arial" panose="020B0604020202020204" pitchFamily="34" charset="0"/>
              </a:rPr>
              <a:t>Το αλάτι παραμένει στη θάλασσα μέχρι να μετατραπεί σε ίζημα ή πέτρωμα στον πυθμένα της θάλασσας. </a:t>
            </a:r>
            <a:endParaRPr lang="en-US" sz="1600" cap="none" dirty="0">
              <a:latin typeface="Arial" panose="020B0604020202020204" pitchFamily="34" charset="0"/>
              <a:cs typeface="Arial" panose="020B0604020202020204" pitchFamily="34" charset="0"/>
            </a:endParaRPr>
          </a:p>
          <a:p>
            <a:pPr marL="457200" lvl="1" indent="0">
              <a:buNone/>
            </a:pPr>
            <a:endParaRPr lang="el-GR" sz="1600" cap="none" dirty="0" smtClean="0">
              <a:latin typeface="Arial" panose="020B0604020202020204" pitchFamily="34" charset="0"/>
              <a:cs typeface="Arial" panose="020B0604020202020204" pitchFamily="34" charset="0"/>
            </a:endParaRPr>
          </a:p>
          <a:p>
            <a:pPr marL="457200" lvl="1" indent="0">
              <a:buNone/>
            </a:pPr>
            <a:r>
              <a:rPr lang="el-GR" sz="1600"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16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913774" y="379784"/>
            <a:ext cx="10364451" cy="5939446"/>
          </a:xfrm>
        </p:spPr>
        <p:txBody>
          <a:bodyPr>
            <a:normAutofit/>
          </a:bodyPr>
          <a:lstStyle/>
          <a:p>
            <a:pPr algn="l"/>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smtClean="0">
                <a:latin typeface="Arial" panose="020B0604020202020204" pitchFamily="34" charset="0"/>
                <a:cs typeface="Arial" panose="020B0604020202020204" pitchFamily="34" charset="0"/>
              </a:rPr>
              <a:t/>
            </a:r>
            <a:br>
              <a:rPr lang="el-GR" sz="2000" cap="none" dirty="0" smtClean="0">
                <a:latin typeface="Arial" panose="020B0604020202020204" pitchFamily="34" charset="0"/>
                <a:cs typeface="Arial" panose="020B0604020202020204" pitchFamily="34" charset="0"/>
              </a:rPr>
            </a:br>
            <a:r>
              <a:rPr lang="el-GR" sz="2000" cap="none" dirty="0" err="1" smtClean="0">
                <a:latin typeface="Arial" panose="020B0604020202020204" pitchFamily="34" charset="0"/>
                <a:cs typeface="Arial" panose="020B0604020202020204" pitchFamily="34" charset="0"/>
              </a:rPr>
              <a:t>Εικ</a:t>
            </a:r>
            <a:r>
              <a:rPr lang="el-GR" sz="2000" cap="none" dirty="0" smtClean="0">
                <a:latin typeface="Arial" panose="020B0604020202020204" pitchFamily="34" charset="0"/>
                <a:cs typeface="Arial" panose="020B0604020202020204" pitchFamily="34" charset="0"/>
              </a:rPr>
              <a:t>. 7					</a:t>
            </a:r>
            <a:r>
              <a:rPr lang="el-GR" sz="2000" cap="none" dirty="0" err="1" smtClean="0">
                <a:latin typeface="Arial" panose="020B0604020202020204" pitchFamily="34" charset="0"/>
                <a:cs typeface="Arial" panose="020B0604020202020204" pitchFamily="34" charset="0"/>
              </a:rPr>
              <a:t>Εικ</a:t>
            </a:r>
            <a:r>
              <a:rPr lang="el-GR" sz="2000" cap="none" dirty="0" smtClean="0">
                <a:latin typeface="Arial" panose="020B0604020202020204" pitchFamily="34" charset="0"/>
                <a:cs typeface="Arial" panose="020B0604020202020204" pitchFamily="34" charset="0"/>
              </a:rPr>
              <a:t>. 8</a:t>
            </a:r>
            <a:endParaRPr lang="el-GR" sz="2000" cap="none" dirty="0">
              <a:latin typeface="Arial" panose="020B0604020202020204" pitchFamily="34" charset="0"/>
              <a:cs typeface="Arial" panose="020B0604020202020204" pitchFamily="34" charset="0"/>
            </a:endParaRPr>
          </a:p>
        </p:txBody>
      </p:sp>
      <p:pic>
        <p:nvPicPr>
          <p:cNvPr id="4" name="Picture 2" descr="Î£ÏÎµÏÎ¹ÎºÎ® ÎµÎ¹ÎºÏÎ½Î±"/>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913774" y="379784"/>
            <a:ext cx="4364311" cy="5223095"/>
          </a:xfrm>
        </p:spPr>
      </p:pic>
      <p:pic>
        <p:nvPicPr>
          <p:cNvPr id="8194" name="Picture 2" descr="ÎÏÎ¿ÏÎ­Î»ÎµÏÎ¼Î± ÎµÎ¹ÎºÏÎ½Î±Ï Î³Î¹Î± Î±Î­ÏÎ¹Î±  ÏÏÎ¿Î½ ÏÎºÎµÎ±Î½Ï"/>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33"/>
          <a:stretch/>
        </p:blipFill>
        <p:spPr bwMode="auto">
          <a:xfrm>
            <a:off x="5445163" y="736972"/>
            <a:ext cx="6363685" cy="427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28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595921"/>
          </a:xfrm>
        </p:spPr>
        <p:txBody>
          <a:bodyPr>
            <a:normAutofit/>
          </a:bodyPr>
          <a:lstStyle/>
          <a:p>
            <a:r>
              <a:rPr lang="el-GR" sz="2000" b="1" cap="none" dirty="0" err="1" smtClean="0">
                <a:latin typeface="Arial" panose="020B0604020202020204" pitchFamily="34" charset="0"/>
                <a:cs typeface="Arial" panose="020B0604020202020204" pitchFamily="34" charset="0"/>
              </a:rPr>
              <a:t>Αλατότητα</a:t>
            </a:r>
            <a:r>
              <a:rPr lang="el-GR" sz="2000" b="1" cap="none" dirty="0" smtClean="0">
                <a:latin typeface="Arial" panose="020B0604020202020204" pitchFamily="34" charset="0"/>
                <a:cs typeface="Arial" panose="020B0604020202020204" pitchFamily="34" charset="0"/>
              </a:rPr>
              <a:t> και θαλάσσιοι οργανισμοί</a:t>
            </a:r>
            <a:endParaRPr lang="el-GR" sz="2000" b="1"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5" y="1524128"/>
            <a:ext cx="10363826" cy="5119559"/>
          </a:xfrm>
        </p:spPr>
        <p:txBody>
          <a:bodyPr>
            <a:normAutofit fontScale="92500" lnSpcReduction="20000"/>
          </a:bodyPr>
          <a:lstStyle/>
          <a:p>
            <a:r>
              <a:rPr lang="el-GR" cap="none" dirty="0" smtClean="0">
                <a:latin typeface="Arial" panose="020B0604020202020204" pitchFamily="34" charset="0"/>
                <a:cs typeface="Arial" panose="020B0604020202020204" pitchFamily="34" charset="0"/>
              </a:rPr>
              <a:t>Το νερό με τις ιδιότητές του υποστηρίζει τη θαλάσσια και χερσαία ζωή.</a:t>
            </a:r>
          </a:p>
          <a:p>
            <a:r>
              <a:rPr lang="el-GR" cap="none" dirty="0" smtClean="0">
                <a:latin typeface="Arial" panose="020B0604020202020204" pitchFamily="34" charset="0"/>
                <a:cs typeface="Arial" panose="020B0604020202020204" pitchFamily="34" charset="0"/>
              </a:rPr>
              <a:t>Επιστήμονες αναφέρουν ότι η ζωή ξεκίνησε από τον ωκεανό</a:t>
            </a:r>
            <a:endParaRPr lang="en-US" cap="none" dirty="0" smtClean="0">
              <a:latin typeface="Arial" panose="020B0604020202020204" pitchFamily="34" charset="0"/>
              <a:cs typeface="Arial" panose="020B0604020202020204" pitchFamily="34" charset="0"/>
            </a:endParaRPr>
          </a:p>
          <a:p>
            <a:r>
              <a:rPr lang="el-GR" cap="none" dirty="0" smtClean="0">
                <a:latin typeface="Arial" panose="020B0604020202020204" pitchFamily="34" charset="0"/>
                <a:cs typeface="Arial" panose="020B0604020202020204" pitchFamily="34" charset="0"/>
              </a:rPr>
              <a:t>Οι θαλάσσιοι οργανισμοί είναι απόλυτα προσαρμοσμένοι στο θαλασσινό νερό και η κατασκευή του σώματός τους, τους επιτρέπει να χειρίζονται την πυκνότητα, </a:t>
            </a:r>
            <a:r>
              <a:rPr lang="el-GR" cap="none" dirty="0" err="1" smtClean="0">
                <a:latin typeface="Arial" panose="020B0604020202020204" pitchFamily="34" charset="0"/>
                <a:cs typeface="Arial" panose="020B0604020202020204" pitchFamily="34" charset="0"/>
              </a:rPr>
              <a:t>αλατότητα</a:t>
            </a:r>
            <a:r>
              <a:rPr lang="el-GR" cap="none" dirty="0" smtClean="0">
                <a:latin typeface="Arial" panose="020B0604020202020204" pitchFamily="34" charset="0"/>
                <a:cs typeface="Arial" panose="020B0604020202020204" pitchFamily="34" charset="0"/>
              </a:rPr>
              <a:t>, αγωγιμότητα, συνοχή κι άλλες ιδιότητες.</a:t>
            </a:r>
          </a:p>
          <a:p>
            <a:r>
              <a:rPr lang="el-GR" cap="none" dirty="0" smtClean="0">
                <a:latin typeface="Arial" panose="020B0604020202020204" pitchFamily="34" charset="0"/>
                <a:cs typeface="Arial" panose="020B0604020202020204" pitchFamily="34" charset="0"/>
              </a:rPr>
              <a:t>Το νερό είναι ή αλμυρό ή φρέσκο. Το ενδιάμεσο ονομάζεται </a:t>
            </a:r>
            <a:r>
              <a:rPr lang="el-GR" b="1" cap="none" dirty="0" smtClean="0">
                <a:latin typeface="Arial" panose="020B0604020202020204" pitchFamily="34" charset="0"/>
                <a:cs typeface="Arial" panose="020B0604020202020204" pitchFamily="34" charset="0"/>
              </a:rPr>
              <a:t>υφάλμυρο.</a:t>
            </a:r>
          </a:p>
          <a:p>
            <a:r>
              <a:rPr lang="el-GR" cap="none" dirty="0" smtClean="0">
                <a:latin typeface="Arial" panose="020B0604020202020204" pitchFamily="34" charset="0"/>
                <a:cs typeface="Arial" panose="020B0604020202020204" pitchFamily="34" charset="0"/>
              </a:rPr>
              <a:t>Το υφάλμυρο νερό συναντάται σε οικοσυστήματα όπως </a:t>
            </a:r>
            <a:r>
              <a:rPr lang="el-GR" cap="none" dirty="0" err="1" smtClean="0">
                <a:latin typeface="Arial" panose="020B0604020202020204" pitchFamily="34" charset="0"/>
                <a:cs typeface="Arial" panose="020B0604020202020204" pitchFamily="34" charset="0"/>
              </a:rPr>
              <a:t>μαγκρόβια</a:t>
            </a:r>
            <a:r>
              <a:rPr lang="el-GR" cap="none" dirty="0" smtClean="0">
                <a:latin typeface="Arial" panose="020B0604020202020204" pitchFamily="34" charset="0"/>
                <a:cs typeface="Arial" panose="020B0604020202020204" pitchFamily="34" charset="0"/>
              </a:rPr>
              <a:t> δάση και αλμυρά έλη τα οποία βρίσκονται στις </a:t>
            </a:r>
            <a:r>
              <a:rPr lang="el-GR" b="1" cap="none" dirty="0" smtClean="0">
                <a:latin typeface="Arial" panose="020B0604020202020204" pitchFamily="34" charset="0"/>
                <a:cs typeface="Arial" panose="020B0604020202020204" pitchFamily="34" charset="0"/>
              </a:rPr>
              <a:t>εκβολές</a:t>
            </a:r>
            <a:r>
              <a:rPr lang="el-GR" cap="none" dirty="0" smtClean="0">
                <a:latin typeface="Arial" panose="020B0604020202020204" pitchFamily="34" charset="0"/>
                <a:cs typeface="Arial" panose="020B0604020202020204" pitchFamily="34" charset="0"/>
              </a:rPr>
              <a:t> των ποταμών.</a:t>
            </a:r>
          </a:p>
          <a:p>
            <a:r>
              <a:rPr lang="el-GR" cap="none" dirty="0" smtClean="0">
                <a:latin typeface="Arial" panose="020B0604020202020204" pitchFamily="34" charset="0"/>
                <a:cs typeface="Arial" panose="020B0604020202020204" pitchFamily="34" charset="0"/>
              </a:rPr>
              <a:t>Οι εκβολές είναι σημαντικές για τον ωκεανό καθώς αποτελούν ‘’φυτώρια’’  όπου μπορούν να αναπτυχθούν νέα πουλιά, ψάρια, οστρακόδερμα κι άλλοι οργανισμοί σε μια προστατευόμενη περιοχή.</a:t>
            </a:r>
          </a:p>
          <a:p>
            <a:r>
              <a:rPr lang="el-GR" cap="none" dirty="0" smtClean="0">
                <a:latin typeface="Arial" panose="020B0604020202020204" pitchFamily="34" charset="0"/>
                <a:cs typeface="Arial" panose="020B0604020202020204" pitchFamily="34" charset="0"/>
              </a:rPr>
              <a:t>Χρησιμοποιούνται από τα μεταναστευτικά ψάρια ως χώροι ανάπαυσης.</a:t>
            </a:r>
            <a:endParaRPr lang="en-US" cap="none" dirty="0" smtClean="0">
              <a:latin typeface="Arial" panose="020B0604020202020204" pitchFamily="34" charset="0"/>
              <a:cs typeface="Arial" panose="020B0604020202020204" pitchFamily="34" charset="0"/>
            </a:endParaRPr>
          </a:p>
          <a:p>
            <a:r>
              <a:rPr lang="el-GR" cap="none" dirty="0" smtClean="0">
                <a:latin typeface="Arial" panose="020B0604020202020204" pitchFamily="34" charset="0"/>
                <a:cs typeface="Arial" panose="020B0604020202020204" pitchFamily="34" charset="0"/>
              </a:rPr>
              <a:t>Επίσης προστατεύουν τις ακτές από τη διάβρωση και τη μετακίνηση ιζημάτων.</a:t>
            </a:r>
            <a:endParaRPr lang="en-US" cap="none" dirty="0" smtClean="0">
              <a:latin typeface="Arial" panose="020B0604020202020204" pitchFamily="34" charset="0"/>
              <a:cs typeface="Arial" panose="020B0604020202020204" pitchFamily="34" charset="0"/>
            </a:endParaRPr>
          </a:p>
          <a:p>
            <a:endParaRPr lang="el-GR" cap="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98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150" y="447068"/>
            <a:ext cx="10364451" cy="781658"/>
          </a:xfrm>
        </p:spPr>
        <p:txBody>
          <a:bodyPr>
            <a:normAutofit fontScale="90000"/>
          </a:bodyPr>
          <a:lstStyle/>
          <a:p>
            <a:r>
              <a:rPr lang="el-GR" sz="2400" b="1" dirty="0" err="1" smtClean="0">
                <a:latin typeface="Arial" panose="020B0604020202020204" pitchFamily="34" charset="0"/>
                <a:cs typeface="Arial" panose="020B0604020202020204" pitchFamily="34" charset="0"/>
              </a:rPr>
              <a:t>Παραπομπη</a:t>
            </a:r>
            <a:r>
              <a:rPr lang="el-GR" sz="2400" b="1" dirty="0" smtClean="0">
                <a:latin typeface="Arial" panose="020B0604020202020204" pitchFamily="34" charset="0"/>
                <a:cs typeface="Arial" panose="020B0604020202020204" pitchFamily="34" charset="0"/>
              </a:rPr>
              <a:t>: </a:t>
            </a:r>
            <a:r>
              <a:rPr lang="el-GR" sz="2400" b="1" cap="none" dirty="0" smtClean="0">
                <a:latin typeface="Arial" panose="020B0604020202020204" pitchFamily="34" charset="0"/>
                <a:cs typeface="Arial" panose="020B0604020202020204" pitchFamily="34" charset="0"/>
              </a:rPr>
              <a:t>Δες τα </a:t>
            </a:r>
            <a:r>
              <a:rPr lang="el-GR" sz="2400" b="1" cap="none" dirty="0" err="1" smtClean="0">
                <a:latin typeface="Arial" panose="020B0604020202020204" pitchFamily="34" charset="0"/>
                <a:cs typeface="Arial" panose="020B0604020202020204" pitchFamily="34" charset="0"/>
              </a:rPr>
              <a:t>παρακ</a:t>
            </a:r>
            <a:r>
              <a:rPr lang="en-US" sz="2400" b="1" cap="none" dirty="0" smtClean="0">
                <a:latin typeface="Arial" panose="020B0604020202020204" pitchFamily="34" charset="0"/>
                <a:cs typeface="Arial" panose="020B0604020202020204" pitchFamily="34" charset="0"/>
              </a:rPr>
              <a:t>a</a:t>
            </a:r>
            <a:r>
              <a:rPr lang="el-GR" sz="2400" b="1" cap="none" dirty="0" smtClean="0">
                <a:latin typeface="Arial" panose="020B0604020202020204" pitchFamily="34" charset="0"/>
                <a:cs typeface="Arial" panose="020B0604020202020204" pitchFamily="34" charset="0"/>
              </a:rPr>
              <a:t>τω </a:t>
            </a:r>
            <a:r>
              <a:rPr lang="en-US" sz="2400" b="1" cap="none" dirty="0" smtClean="0">
                <a:latin typeface="Arial" panose="020B0604020202020204" pitchFamily="34" charset="0"/>
                <a:cs typeface="Arial" panose="020B0604020202020204" pitchFamily="34" charset="0"/>
              </a:rPr>
              <a:t>video </a:t>
            </a:r>
            <a:r>
              <a:rPr lang="el-GR" sz="2400" b="1" cap="none" dirty="0" smtClean="0">
                <a:latin typeface="Arial" panose="020B0604020202020204" pitchFamily="34" charset="0"/>
                <a:cs typeface="Arial" panose="020B0604020202020204" pitchFamily="34" charset="0"/>
              </a:rPr>
              <a:t>για </a:t>
            </a:r>
            <a:r>
              <a:rPr lang="el-GR" sz="2400" b="1" cap="none" dirty="0" err="1" smtClean="0">
                <a:latin typeface="Arial" panose="020B0604020202020204" pitchFamily="34" charset="0"/>
                <a:cs typeface="Arial" panose="020B0604020202020204" pitchFamily="34" charset="0"/>
              </a:rPr>
              <a:t>περισσότερεςπληροφορίες</a:t>
            </a:r>
            <a:r>
              <a:rPr lang="el-GR" sz="2400" b="1" cap="none" dirty="0" smtClean="0">
                <a:latin typeface="Arial" panose="020B0604020202020204" pitchFamily="34" charset="0"/>
                <a:cs typeface="Arial" panose="020B0604020202020204" pitchFamily="34" charset="0"/>
              </a:rPr>
              <a:t/>
            </a:r>
            <a:br>
              <a:rPr lang="el-GR" sz="2400" b="1" cap="none" dirty="0" smtClean="0">
                <a:latin typeface="Arial" panose="020B0604020202020204" pitchFamily="34" charset="0"/>
                <a:cs typeface="Arial" panose="020B0604020202020204" pitchFamily="34" charset="0"/>
              </a:rPr>
            </a:br>
            <a:r>
              <a:rPr lang="en-US" sz="2400" dirty="0">
                <a:hlinkClick r:id="rId2"/>
              </a:rPr>
              <a:t>https://</a:t>
            </a:r>
            <a:r>
              <a:rPr lang="en-US" sz="2400" dirty="0" smtClean="0">
                <a:hlinkClick r:id="rId2"/>
              </a:rPr>
              <a:t>youtu.be/8cfWyDupHMA</a:t>
            </a:r>
            <a:r>
              <a:rPr lang="en-US" sz="2400" dirty="0" smtClean="0"/>
              <a:t/>
            </a:r>
            <a:br>
              <a:rPr lang="en-US" sz="2400" dirty="0" smtClean="0"/>
            </a:br>
            <a:r>
              <a:rPr lang="en-US" sz="2000" dirty="0">
                <a:hlinkClick r:id="rId3"/>
              </a:rPr>
              <a:t>https://</a:t>
            </a:r>
            <a:r>
              <a:rPr lang="en-US" sz="2000" dirty="0" smtClean="0">
                <a:hlinkClick r:id="rId3"/>
              </a:rPr>
              <a:t>coast.noaa.gov/estuaries/videos/so-what-is-an-estuary-so-now-you-know.html</a:t>
            </a:r>
            <a:r>
              <a:rPr lang="en-US" sz="2000" dirty="0" smtClean="0"/>
              <a:t> </a:t>
            </a:r>
            <a:r>
              <a:rPr lang="el-GR" sz="2400" dirty="0"/>
              <a:t/>
            </a:r>
            <a:br>
              <a:rPr lang="el-GR" sz="2400" dirty="0"/>
            </a:br>
            <a:r>
              <a:rPr lang="en-US" sz="2400" dirty="0"/>
              <a:t> </a:t>
            </a:r>
            <a:r>
              <a:rPr lang="el-GR" sz="2400" dirty="0"/>
              <a:t/>
            </a:r>
            <a:br>
              <a:rPr lang="el-GR" sz="2400" dirty="0"/>
            </a:br>
            <a:endParaRPr lang="el-GR" sz="2400" b="1"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150" y="1381255"/>
            <a:ext cx="10363826" cy="4905245"/>
          </a:xfrm>
        </p:spPr>
        <p:txBody>
          <a:bodyPr>
            <a:normAutofit/>
          </a:bodyPr>
          <a:lstStyle/>
          <a:p>
            <a:r>
              <a:rPr lang="el-GR" cap="none" dirty="0" smtClean="0">
                <a:latin typeface="Arial" panose="020B0604020202020204" pitchFamily="34" charset="0"/>
                <a:cs typeface="Arial" panose="020B0604020202020204" pitchFamily="34" charset="0"/>
              </a:rPr>
              <a:t>Στ</a:t>
            </a:r>
            <a:r>
              <a:rPr lang="el-GR" cap="none" dirty="0">
                <a:latin typeface="Arial" panose="020B0604020202020204" pitchFamily="34" charset="0"/>
                <a:cs typeface="Arial" panose="020B0604020202020204" pitchFamily="34" charset="0"/>
              </a:rPr>
              <a:t>α</a:t>
            </a:r>
            <a:r>
              <a:rPr lang="el-GR" cap="none" dirty="0" smtClean="0">
                <a:latin typeface="Arial" panose="020B0604020202020204" pitchFamily="34" charset="0"/>
                <a:cs typeface="Arial" panose="020B0604020202020204" pitchFamily="34" charset="0"/>
              </a:rPr>
              <a:t> παραπάνω βίντεο παρακολουθούμε τη χρήση των εκβολών από τον άνθρωπο και τους άλλους οργανισμούς και γιατί αποτελούν σημαντικά οικοσυστήματα.</a:t>
            </a:r>
          </a:p>
          <a:p>
            <a:r>
              <a:rPr lang="el-GR" cap="none" dirty="0" smtClean="0">
                <a:latin typeface="Arial" panose="020B0604020202020204" pitchFamily="34" charset="0"/>
                <a:cs typeface="Arial" panose="020B0604020202020204" pitchFamily="34" charset="0"/>
              </a:rPr>
              <a:t>Οι περισσότεροι υδρόβιοι οργανισμοί μπορούν να επιβιώσουν σε γλυκό ή θαλασσινό νερό</a:t>
            </a:r>
            <a:r>
              <a:rPr lang="en-US" cap="none" dirty="0" smtClean="0">
                <a:latin typeface="Arial" panose="020B0604020202020204" pitchFamily="34" charset="0"/>
                <a:cs typeface="Arial" panose="020B0604020202020204" pitchFamily="34" charset="0"/>
              </a:rPr>
              <a:t>.</a:t>
            </a:r>
          </a:p>
          <a:p>
            <a:r>
              <a:rPr lang="el-GR" cap="none" dirty="0" smtClean="0">
                <a:latin typeface="Arial" panose="020B0604020202020204" pitchFamily="34" charset="0"/>
                <a:cs typeface="Arial" panose="020B0604020202020204" pitchFamily="34" charset="0"/>
              </a:rPr>
              <a:t>Τα φυτά και τα ζώα που ζουν εκεί πρέπει να υπομένουν τις αλλαγές της </a:t>
            </a:r>
            <a:r>
              <a:rPr lang="el-GR" cap="none" dirty="0" err="1" smtClean="0">
                <a:latin typeface="Arial" panose="020B0604020202020204" pitchFamily="34" charset="0"/>
                <a:cs typeface="Arial" panose="020B0604020202020204" pitchFamily="34" charset="0"/>
              </a:rPr>
              <a:t>αλατότητας</a:t>
            </a:r>
            <a:r>
              <a:rPr lang="el-GR" cap="none" dirty="0" smtClean="0">
                <a:latin typeface="Arial" panose="020B0604020202020204" pitchFamily="34" charset="0"/>
                <a:cs typeface="Arial" panose="020B0604020202020204" pitchFamily="34" charset="0"/>
              </a:rPr>
              <a:t> καθώς ποικίλει από 1- 40</a:t>
            </a:r>
            <a:r>
              <a:rPr lang="en-US" cap="none" dirty="0">
                <a:latin typeface="Arial" panose="020B0604020202020204" pitchFamily="34" charset="0"/>
                <a:cs typeface="Arial" panose="020B0604020202020204" pitchFamily="34" charset="0"/>
              </a:rPr>
              <a:t> </a:t>
            </a:r>
            <a:r>
              <a:rPr lang="en-US" cap="none" dirty="0" smtClean="0">
                <a:latin typeface="Arial" panose="020B0604020202020204" pitchFamily="34" charset="0"/>
                <a:cs typeface="Arial" panose="020B0604020202020204" pitchFamily="34" charset="0"/>
              </a:rPr>
              <a:t>PSU</a:t>
            </a:r>
            <a:r>
              <a:rPr lang="el-GR" cap="none" dirty="0" smtClean="0">
                <a:latin typeface="Arial" panose="020B0604020202020204" pitchFamily="34" charset="0"/>
                <a:cs typeface="Arial" panose="020B0604020202020204" pitchFamily="34" charset="0"/>
              </a:rPr>
              <a:t> ανάλογα με τις συνθήκες.</a:t>
            </a:r>
          </a:p>
          <a:p>
            <a:r>
              <a:rPr lang="el-GR" cap="none" dirty="0" smtClean="0">
                <a:latin typeface="Arial" panose="020B0604020202020204" pitchFamily="34" charset="0"/>
                <a:cs typeface="Arial" panose="020B0604020202020204" pitchFamily="34" charset="0"/>
              </a:rPr>
              <a:t>Έχουν όμως μοναδικές στρατηγικές να προσαρμόζονται π.χ. κάποια </a:t>
            </a:r>
            <a:r>
              <a:rPr lang="el-GR" cap="none" dirty="0" err="1" smtClean="0">
                <a:latin typeface="Arial" panose="020B0604020202020204" pitchFamily="34" charset="0"/>
                <a:cs typeface="Arial" panose="020B0604020202020204" pitchFamily="34" charset="0"/>
              </a:rPr>
              <a:t>μαγκρόβια</a:t>
            </a:r>
            <a:r>
              <a:rPr lang="el-GR" cap="none" dirty="0" smtClean="0">
                <a:latin typeface="Arial" panose="020B0604020202020204" pitchFamily="34" charset="0"/>
                <a:cs typeface="Arial" panose="020B0604020202020204" pitchFamily="34" charset="0"/>
              </a:rPr>
              <a:t> δέντρα απελευθερώνουν περίσσεια αλατιού μέσω των φύλλων τους ή τα μπλε καβούρια προσαρμόζονται στην </a:t>
            </a:r>
            <a:r>
              <a:rPr lang="el-GR" cap="none" dirty="0" err="1" smtClean="0">
                <a:latin typeface="Arial" panose="020B0604020202020204" pitchFamily="34" charset="0"/>
                <a:cs typeface="Arial" panose="020B0604020202020204" pitchFamily="34" charset="0"/>
              </a:rPr>
              <a:t>αλατότητα</a:t>
            </a:r>
            <a:r>
              <a:rPr lang="el-GR" cap="none" dirty="0" smtClean="0">
                <a:latin typeface="Arial" panose="020B0604020202020204" pitchFamily="34" charset="0"/>
                <a:cs typeface="Arial" panose="020B0604020202020204" pitchFamily="34" charset="0"/>
              </a:rPr>
              <a:t> ανάλογα με το σημείο του κύκλου ζωής τους.</a:t>
            </a:r>
          </a:p>
          <a:p>
            <a:pPr marL="457200" indent="-457200">
              <a:buFont typeface="+mj-lt"/>
              <a:buAutoNum type="arabicPeriod"/>
            </a:pPr>
            <a:endParaRPr lang="el-GR" b="1" cap="none" dirty="0">
              <a:latin typeface="Arial" panose="020B0604020202020204" pitchFamily="34" charset="0"/>
              <a:cs typeface="Arial" panose="020B0604020202020204" pitchFamily="34" charset="0"/>
            </a:endParaRPr>
          </a:p>
          <a:p>
            <a:pPr marL="0" indent="0">
              <a:buNone/>
            </a:pP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8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981683"/>
          </a:xfrm>
        </p:spPr>
        <p:txBody>
          <a:bodyPr>
            <a:normAutofit fontScale="90000"/>
          </a:bodyPr>
          <a:lstStyle/>
          <a:p>
            <a:pPr marL="0" indent="0" algn="l"/>
            <a:r>
              <a:rPr lang="el-GR" b="1" cap="none" dirty="0">
                <a:latin typeface="Arial" panose="020B0604020202020204" pitchFamily="34" charset="0"/>
                <a:cs typeface="Arial" panose="020B0604020202020204" pitchFamily="34" charset="0"/>
              </a:rPr>
              <a:t>Ενδεικτικές Δραστηριότητες</a:t>
            </a:r>
            <a:br>
              <a:rPr lang="el-GR" b="1" cap="none" dirty="0">
                <a:latin typeface="Arial" panose="020B0604020202020204" pitchFamily="34" charset="0"/>
                <a:cs typeface="Arial" panose="020B0604020202020204" pitchFamily="34" charset="0"/>
              </a:rPr>
            </a:br>
            <a:endParaRPr lang="el-GR" dirty="0"/>
          </a:p>
        </p:txBody>
      </p:sp>
      <p:sp>
        <p:nvSpPr>
          <p:cNvPr id="3" name="Θέση περιεχομένου 2"/>
          <p:cNvSpPr>
            <a:spLocks noGrp="1"/>
          </p:cNvSpPr>
          <p:nvPr>
            <p:ph sz="quarter" idx="13"/>
          </p:nvPr>
        </p:nvSpPr>
        <p:spPr>
          <a:xfrm>
            <a:off x="913775" y="1109358"/>
            <a:ext cx="10363826" cy="5748642"/>
          </a:xfrm>
        </p:spPr>
        <p:txBody>
          <a:bodyPr>
            <a:normAutofit fontScale="92500" lnSpcReduction="10000"/>
          </a:bodyPr>
          <a:lstStyle/>
          <a:p>
            <a:pPr marL="457200" indent="-457200">
              <a:buFont typeface="+mj-lt"/>
              <a:buAutoNum type="arabicPeriod"/>
            </a:pPr>
            <a:r>
              <a:rPr lang="el-GR" cap="none" dirty="0">
                <a:latin typeface="Arial" panose="020B0604020202020204" pitchFamily="34" charset="0"/>
                <a:cs typeface="Arial" panose="020B0604020202020204" pitchFamily="34" charset="0"/>
              </a:rPr>
              <a:t>Ανέφερε 3 σημαντικούς ρόλους των εκβολών σύμφωνα με τα </a:t>
            </a:r>
            <a:r>
              <a:rPr lang="en-US" cap="none" dirty="0">
                <a:latin typeface="Arial" panose="020B0604020202020204" pitchFamily="34" charset="0"/>
                <a:cs typeface="Arial" panose="020B0604020202020204" pitchFamily="34" charset="0"/>
              </a:rPr>
              <a:t>video</a:t>
            </a:r>
            <a:r>
              <a:rPr lang="el-GR" cap="none" dirty="0">
                <a:latin typeface="Arial" panose="020B0604020202020204" pitchFamily="34" charset="0"/>
                <a:cs typeface="Arial" panose="020B0604020202020204" pitchFamily="34" charset="0"/>
              </a:rPr>
              <a:t> και τα κείμενα</a:t>
            </a:r>
            <a:r>
              <a:rPr lang="el-GR" cap="none" dirty="0" smtClean="0">
                <a:latin typeface="Arial" panose="020B0604020202020204" pitchFamily="34" charset="0"/>
                <a:cs typeface="Arial" panose="020B0604020202020204" pitchFamily="34" charset="0"/>
              </a:rPr>
              <a:t>.</a:t>
            </a:r>
          </a:p>
          <a:p>
            <a:pPr marL="457200" indent="-457200">
              <a:buFont typeface="+mj-lt"/>
              <a:buAutoNum type="arabicPeriod"/>
            </a:pPr>
            <a:r>
              <a:rPr lang="el-GR" cap="none" dirty="0" smtClean="0">
                <a:latin typeface="Arial" panose="020B0604020202020204" pitchFamily="34" charset="0"/>
                <a:cs typeface="Arial" panose="020B0604020202020204" pitchFamily="34" charset="0"/>
              </a:rPr>
              <a:t>Με </a:t>
            </a:r>
            <a:r>
              <a:rPr lang="el-GR" cap="none" dirty="0">
                <a:latin typeface="Arial" panose="020B0604020202020204" pitchFamily="34" charset="0"/>
                <a:cs typeface="Arial" panose="020B0604020202020204" pitchFamily="34" charset="0"/>
              </a:rPr>
              <a:t>όσα ξέρεις για την πυκνότητα περιέγραψε πως τα φρέσκο και αλμυρό νερό σχηματίζουν βλαστούς</a:t>
            </a:r>
            <a:r>
              <a:rPr lang="el-GR" cap="none" dirty="0" smtClean="0">
                <a:latin typeface="Arial" panose="020B0604020202020204" pitchFamily="34" charset="0"/>
                <a:cs typeface="Arial" panose="020B0604020202020204" pitchFamily="34" charset="0"/>
              </a:rPr>
              <a:t>.</a:t>
            </a:r>
          </a:p>
          <a:p>
            <a:pPr marL="457200" indent="-457200">
              <a:buFont typeface="+mj-lt"/>
              <a:buAutoNum type="arabicPeriod"/>
            </a:pPr>
            <a:r>
              <a:rPr lang="el-GR" cap="none" dirty="0" smtClean="0">
                <a:latin typeface="Arial" panose="020B0604020202020204" pitchFamily="34" charset="0"/>
                <a:cs typeface="Arial" panose="020B0604020202020204" pitchFamily="34" charset="0"/>
              </a:rPr>
              <a:t>Ανέτρεξε στις σελίδες ………… και απάντησε στις ερωτήσεις.</a:t>
            </a:r>
          </a:p>
          <a:p>
            <a:pPr marL="0" indent="0">
              <a:buNone/>
            </a:pPr>
            <a:r>
              <a:rPr lang="el-GR" cap="none" dirty="0" smtClean="0">
                <a:latin typeface="Arial" panose="020B0604020202020204" pitchFamily="34" charset="0"/>
                <a:cs typeface="Arial" panose="020B0604020202020204" pitchFamily="34" charset="0"/>
              </a:rPr>
              <a:t>	α) Το υφάλμυρο νερό βρίσκεται στα παρακάτω οικοσυστήματα:</a:t>
            </a:r>
          </a:p>
          <a:p>
            <a:pPr marL="0"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a:t>
            </a:r>
            <a:r>
              <a:rPr lang="en-US" cap="none" dirty="0" err="1" smtClean="0">
                <a:latin typeface="Arial" panose="020B0604020202020204" pitchFamily="34" charset="0"/>
                <a:cs typeface="Arial" panose="020B0604020202020204" pitchFamily="34" charset="0"/>
              </a:rPr>
              <a:t>i</a:t>
            </a:r>
            <a:r>
              <a:rPr lang="en-US" cap="none" dirty="0" smtClean="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Κοραλλιογενείς υφάλους</a:t>
            </a:r>
          </a:p>
          <a:p>
            <a:pPr marL="0"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a:t>
            </a:r>
            <a:r>
              <a:rPr lang="en-US" cap="none" dirty="0" smtClean="0">
                <a:latin typeface="Arial" panose="020B0604020202020204" pitchFamily="34" charset="0"/>
                <a:cs typeface="Arial" panose="020B0604020202020204" pitchFamily="34" charset="0"/>
              </a:rPr>
              <a:t>ii) </a:t>
            </a:r>
            <a:r>
              <a:rPr lang="el-GR" cap="none" dirty="0" err="1" smtClean="0">
                <a:latin typeface="Arial" panose="020B0604020202020204" pitchFamily="34" charset="0"/>
                <a:cs typeface="Arial" panose="020B0604020202020204" pitchFamily="34" charset="0"/>
              </a:rPr>
              <a:t>Μαγγρόβιους</a:t>
            </a:r>
            <a:r>
              <a:rPr lang="el-GR" cap="none" dirty="0" smtClean="0">
                <a:latin typeface="Arial" panose="020B0604020202020204" pitchFamily="34" charset="0"/>
                <a:cs typeface="Arial" panose="020B0604020202020204" pitchFamily="34" charset="0"/>
              </a:rPr>
              <a:t> βάλτους</a:t>
            </a:r>
          </a:p>
          <a:p>
            <a:pPr marL="0"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a:t>
            </a:r>
            <a:r>
              <a:rPr lang="en-US" cap="none" dirty="0" smtClean="0">
                <a:latin typeface="Arial" panose="020B0604020202020204" pitchFamily="34" charset="0"/>
                <a:cs typeface="Arial" panose="020B0604020202020204" pitchFamily="34" charset="0"/>
              </a:rPr>
              <a:t>iii) </a:t>
            </a:r>
            <a:r>
              <a:rPr lang="el-GR" cap="none" dirty="0" smtClean="0">
                <a:latin typeface="Arial" panose="020B0604020202020204" pitchFamily="34" charset="0"/>
                <a:cs typeface="Arial" panose="020B0604020202020204" pitchFamily="34" charset="0"/>
              </a:rPr>
              <a:t>Πολικές περιοχές</a:t>
            </a:r>
          </a:p>
          <a:p>
            <a:pPr marL="0"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a:t>
            </a:r>
            <a:r>
              <a:rPr lang="en-US" cap="none" dirty="0" smtClean="0">
                <a:latin typeface="Arial" panose="020B0604020202020204" pitchFamily="34" charset="0"/>
                <a:cs typeface="Arial" panose="020B0604020202020204" pitchFamily="34" charset="0"/>
              </a:rPr>
              <a:t>iv) </a:t>
            </a:r>
            <a:r>
              <a:rPr lang="el-GR" cap="none" dirty="0" smtClean="0">
                <a:latin typeface="Arial" panose="020B0604020202020204" pitchFamily="34" charset="0"/>
                <a:cs typeface="Arial" panose="020B0604020202020204" pitchFamily="34" charset="0"/>
              </a:rPr>
              <a:t>Βαθιά θάλασσα</a:t>
            </a:r>
          </a:p>
          <a:p>
            <a:pPr marL="0" indent="0">
              <a:buNone/>
            </a:pPr>
            <a:r>
              <a:rPr lang="el-GR" cap="none" dirty="0" smtClean="0">
                <a:latin typeface="Arial" panose="020B0604020202020204" pitchFamily="34" charset="0"/>
                <a:cs typeface="Arial" panose="020B0604020202020204" pitchFamily="34" charset="0"/>
              </a:rPr>
              <a:t>4.	           «»</a:t>
            </a:r>
          </a:p>
          <a:p>
            <a:pPr marL="0" indent="0">
              <a:buNone/>
            </a:pPr>
            <a:r>
              <a:rPr lang="el-GR" cap="none" dirty="0" smtClean="0">
                <a:latin typeface="Arial" panose="020B0604020202020204" pitchFamily="34" charset="0"/>
                <a:cs typeface="Arial" panose="020B0604020202020204" pitchFamily="34" charset="0"/>
              </a:rPr>
              <a:t>5.      Δώσε τουλάχιστον 3 αίτιες που δικαιολογούν ότι οι εκβολές είναι τόσο σημαντικές.</a:t>
            </a:r>
          </a:p>
          <a:p>
            <a:pPr marL="457200" indent="-457200">
              <a:buAutoNum type="arabicPeriod" startAt="6"/>
            </a:pPr>
            <a:r>
              <a:rPr lang="el-GR" cap="none" dirty="0" smtClean="0">
                <a:latin typeface="Arial" panose="020B0604020202020204" pitchFamily="34" charset="0"/>
                <a:cs typeface="Arial" panose="020B0604020202020204" pitchFamily="34" charset="0"/>
              </a:rPr>
              <a:t>Σωστό –Λάθος. Τα </a:t>
            </a:r>
            <a:r>
              <a:rPr lang="el-GR" cap="none" dirty="0" err="1" smtClean="0">
                <a:latin typeface="Arial" panose="020B0604020202020204" pitchFamily="34" charset="0"/>
                <a:cs typeface="Arial" panose="020B0604020202020204" pitchFamily="34" charset="0"/>
              </a:rPr>
              <a:t>μαγγρόβια</a:t>
            </a:r>
            <a:r>
              <a:rPr lang="el-GR" cap="none" dirty="0" smtClean="0">
                <a:latin typeface="Arial" panose="020B0604020202020204" pitchFamily="34" charset="0"/>
                <a:cs typeface="Arial" panose="020B0604020202020204" pitchFamily="34" charset="0"/>
              </a:rPr>
              <a:t> δέντρα εξάγουν αλάτι από τα φύλλα.</a:t>
            </a:r>
          </a:p>
          <a:p>
            <a:pPr marL="457200" indent="-457200">
              <a:buAutoNum type="arabicPeriod" startAt="6"/>
            </a:pPr>
            <a:r>
              <a:rPr lang="el-GR" cap="none" dirty="0">
                <a:latin typeface="Arial" panose="020B0604020202020204" pitchFamily="34" charset="0"/>
                <a:cs typeface="Arial" panose="020B0604020202020204" pitchFamily="34" charset="0"/>
              </a:rPr>
              <a:t>Σωστό –</a:t>
            </a:r>
            <a:r>
              <a:rPr lang="el-GR" cap="none" dirty="0" smtClean="0">
                <a:latin typeface="Arial" panose="020B0604020202020204" pitchFamily="34" charset="0"/>
                <a:cs typeface="Arial" panose="020B0604020202020204" pitchFamily="34" charset="0"/>
              </a:rPr>
              <a:t>Λάθος. Τα επίπεδα </a:t>
            </a:r>
            <a:r>
              <a:rPr lang="el-GR" cap="none" dirty="0" err="1" smtClean="0">
                <a:latin typeface="Arial" panose="020B0604020202020204" pitchFamily="34" charset="0"/>
                <a:cs typeface="Arial" panose="020B0604020202020204" pitchFamily="34" charset="0"/>
              </a:rPr>
              <a:t>αλατότητας</a:t>
            </a:r>
            <a:r>
              <a:rPr lang="el-GR" cap="none" dirty="0" smtClean="0">
                <a:latin typeface="Arial" panose="020B0604020202020204" pitchFamily="34" charset="0"/>
                <a:cs typeface="Arial" panose="020B0604020202020204" pitchFamily="34" charset="0"/>
              </a:rPr>
              <a:t> στις εκβολές παραμένουν σταθερά.</a:t>
            </a:r>
          </a:p>
          <a:p>
            <a:pPr marL="0" indent="0">
              <a:buNone/>
            </a:pPr>
            <a:endParaRPr lang="el-GR" cap="none" dirty="0" smtClean="0">
              <a:latin typeface="Arial" panose="020B0604020202020204" pitchFamily="34" charset="0"/>
              <a:cs typeface="Arial" panose="020B0604020202020204" pitchFamily="34" charset="0"/>
            </a:endParaRPr>
          </a:p>
          <a:p>
            <a:pPr marL="0" indent="0">
              <a:buNone/>
            </a:pPr>
            <a:endParaRPr lang="el-GR" cap="none" dirty="0" smtClean="0">
              <a:latin typeface="Arial" panose="020B0604020202020204" pitchFamily="34" charset="0"/>
              <a:cs typeface="Arial" panose="020B0604020202020204" pitchFamily="34" charset="0"/>
            </a:endParaRPr>
          </a:p>
          <a:p>
            <a:pPr marL="0" indent="0">
              <a:buNone/>
            </a:pPr>
            <a:endParaRPr lang="el-GR" cap="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48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150" y="247042"/>
            <a:ext cx="10364451" cy="924533"/>
          </a:xfrm>
        </p:spPr>
        <p:txBody>
          <a:bodyPr/>
          <a:lstStyle/>
          <a:p>
            <a:r>
              <a:rPr lang="el-GR" dirty="0" err="1" smtClean="0">
                <a:latin typeface="Arial" panose="020B0604020202020204" pitchFamily="34" charset="0"/>
                <a:cs typeface="Arial" panose="020B0604020202020204" pitchFamily="34" charset="0"/>
              </a:rPr>
              <a:t>ωσμΩρυθμιση</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Δραση</a:t>
            </a:r>
            <a:r>
              <a:rPr lang="el-GR" dirty="0" smtClean="0">
                <a:latin typeface="Arial" panose="020B0604020202020204" pitchFamily="34" charset="0"/>
                <a:cs typeface="Arial" panose="020B0604020202020204" pitchFamily="34" charset="0"/>
              </a:rPr>
              <a:t> </a:t>
            </a:r>
            <a:r>
              <a:rPr lang="el-GR" dirty="0" err="1" smtClean="0">
                <a:latin typeface="Arial" panose="020B0604020202020204" pitchFamily="34" charset="0"/>
                <a:cs typeface="Arial" panose="020B0604020202020204" pitchFamily="34" charset="0"/>
              </a:rPr>
              <a:t>ισορροπιασ</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150" y="1042988"/>
            <a:ext cx="10363826" cy="5586412"/>
          </a:xfrm>
        </p:spPr>
        <p:txBody>
          <a:bodyPr>
            <a:normAutofit fontScale="92500"/>
          </a:bodyPr>
          <a:lstStyle/>
          <a:p>
            <a:r>
              <a:rPr lang="el-GR" sz="2200" cap="none" dirty="0" smtClean="0">
                <a:latin typeface="Arial" panose="020B0604020202020204" pitchFamily="34" charset="0"/>
                <a:cs typeface="Arial" panose="020B0604020202020204" pitchFamily="34" charset="0"/>
              </a:rPr>
              <a:t>Συχνό φαινόμενο αποτελεί το ‘</a:t>
            </a:r>
            <a:r>
              <a:rPr lang="el-GR" sz="2200" cap="none" dirty="0" err="1" smtClean="0">
                <a:latin typeface="Arial" panose="020B0604020202020204" pitchFamily="34" charset="0"/>
                <a:cs typeface="Arial" panose="020B0604020202020204" pitchFamily="34" charset="0"/>
              </a:rPr>
              <a:t>ρυτίδιασμα</a:t>
            </a:r>
            <a:r>
              <a:rPr lang="el-GR" sz="2200" cap="none" dirty="0" smtClean="0">
                <a:latin typeface="Arial" panose="020B0604020202020204" pitchFamily="34" charset="0"/>
                <a:cs typeface="Arial" panose="020B0604020202020204" pitchFamily="34" charset="0"/>
              </a:rPr>
              <a:t>’ των χεριών  μετά από ώρα στο μπάνιο ή σε πισίνα ή και στη θάλασσα ακόμα που μπορεί να χαρακτηριστεί ως συρρίκνωση,</a:t>
            </a:r>
          </a:p>
          <a:p>
            <a:pPr marL="0" indent="0">
              <a:buNone/>
            </a:pPr>
            <a:r>
              <a:rPr lang="el-GR" sz="2200" b="1" cap="none" dirty="0" smtClean="0">
                <a:latin typeface="Arial" panose="020B0604020202020204" pitchFamily="34" charset="0"/>
                <a:cs typeface="Arial" panose="020B0604020202020204" pitchFamily="34" charset="0"/>
              </a:rPr>
              <a:t>Στην πραγματικότητα:</a:t>
            </a:r>
          </a:p>
          <a:p>
            <a:r>
              <a:rPr lang="el-GR" sz="2200" cap="none" dirty="0" smtClean="0">
                <a:latin typeface="Arial" panose="020B0604020202020204" pitchFamily="34" charset="0"/>
                <a:cs typeface="Arial" panose="020B0604020202020204" pitchFamily="34" charset="0"/>
              </a:rPr>
              <a:t>Το δέρμα πρήζεται καθώς το νερό εισέρχεται στο δέρμα από το περιβάλλον και ενώ πρήζεται , φαίνεται ρυτιδιασμένο λόγω της ποσότητας νερού.</a:t>
            </a:r>
          </a:p>
          <a:p>
            <a:pPr marL="0" indent="0">
              <a:buNone/>
            </a:pPr>
            <a:r>
              <a:rPr lang="el-GR" sz="2200" cap="none" dirty="0" smtClean="0">
                <a:latin typeface="Arial" panose="020B0604020202020204" pitchFamily="34" charset="0"/>
                <a:cs typeface="Arial" panose="020B0604020202020204" pitchFamily="34" charset="0"/>
              </a:rPr>
              <a:t>	Ή</a:t>
            </a:r>
          </a:p>
          <a:p>
            <a:r>
              <a:rPr lang="el-GR" sz="2200" cap="none" dirty="0" smtClean="0">
                <a:latin typeface="Arial" panose="020B0604020202020204" pitchFamily="34" charset="0"/>
                <a:cs typeface="Arial" panose="020B0604020202020204" pitchFamily="34" charset="0"/>
              </a:rPr>
              <a:t>Τα αιμοφόρα αγγεία συρρικνώνονται όταν ερχόμαστε σε επαφή με το νερό.</a:t>
            </a:r>
          </a:p>
          <a:p>
            <a:pPr marL="0" indent="0">
              <a:buNone/>
            </a:pPr>
            <a:r>
              <a:rPr lang="el-GR" sz="2200" cap="none" dirty="0" smtClean="0">
                <a:latin typeface="Arial" panose="020B0604020202020204" pitchFamily="34" charset="0"/>
                <a:cs typeface="Arial" panose="020B0604020202020204" pitchFamily="34" charset="0"/>
              </a:rPr>
              <a:t>Το υγρό των κυττάρων μας έχει περισσότερη </a:t>
            </a:r>
            <a:r>
              <a:rPr lang="el-GR" sz="2200" cap="none" dirty="0" err="1" smtClean="0">
                <a:latin typeface="Arial" panose="020B0604020202020204" pitchFamily="34" charset="0"/>
                <a:cs typeface="Arial" panose="020B0604020202020204" pitchFamily="34" charset="0"/>
              </a:rPr>
              <a:t>αλατότητα</a:t>
            </a:r>
            <a:r>
              <a:rPr lang="el-GR" sz="2200" cap="none" dirty="0" smtClean="0">
                <a:latin typeface="Arial" panose="020B0604020202020204" pitchFamily="34" charset="0"/>
                <a:cs typeface="Arial" panose="020B0604020202020204" pitchFamily="34" charset="0"/>
              </a:rPr>
              <a:t> από  το νερό που κάνουμε μπάνιο.</a:t>
            </a:r>
          </a:p>
          <a:p>
            <a:pPr marL="0" indent="0">
              <a:buNone/>
            </a:pPr>
            <a:r>
              <a:rPr lang="el-GR" sz="2200" cap="none" dirty="0" smtClean="0">
                <a:latin typeface="Arial" panose="020B0604020202020204" pitchFamily="34" charset="0"/>
                <a:cs typeface="Arial" panose="020B0604020202020204" pitchFamily="34" charset="0"/>
              </a:rPr>
              <a:t>Έτσι το νερό μετακινείται από την περιοχή χαμηλότερης </a:t>
            </a:r>
            <a:r>
              <a:rPr lang="el-GR" sz="2200" cap="none" dirty="0" err="1" smtClean="0">
                <a:latin typeface="Arial" panose="020B0604020202020204" pitchFamily="34" charset="0"/>
                <a:cs typeface="Arial" panose="020B0604020202020204" pitchFamily="34" charset="0"/>
              </a:rPr>
              <a:t>αλατότητας</a:t>
            </a:r>
            <a:r>
              <a:rPr lang="el-GR" sz="2200" cap="none" dirty="0" smtClean="0">
                <a:latin typeface="Arial" panose="020B0604020202020204" pitchFamily="34" charset="0"/>
                <a:cs typeface="Arial" panose="020B0604020202020204" pitchFamily="34" charset="0"/>
              </a:rPr>
              <a:t> προς αυτήν υψηλότερης. </a:t>
            </a:r>
            <a:endParaRPr lang="el-GR" sz="2200" cap="none" dirty="0">
              <a:latin typeface="Arial" panose="020B0604020202020204" pitchFamily="34" charset="0"/>
              <a:cs typeface="Arial" panose="020B0604020202020204" pitchFamily="34" charset="0"/>
            </a:endParaRPr>
          </a:p>
          <a:p>
            <a:pPr marL="0" indent="0">
              <a:buNone/>
            </a:pPr>
            <a:r>
              <a:rPr lang="el-GR" sz="2200" cap="none" dirty="0" smtClean="0">
                <a:latin typeface="Arial" panose="020B0604020202020204" pitchFamily="34" charset="0"/>
                <a:cs typeface="Arial" panose="020B0604020202020204" pitchFamily="34" charset="0"/>
              </a:rPr>
              <a:t>Αυτό το φαινόμενο ονομάζεται 	</a:t>
            </a:r>
            <a:r>
              <a:rPr lang="el-GR" sz="2600" b="1" cap="none" dirty="0" smtClean="0">
                <a:latin typeface="Arial" panose="020B0604020202020204" pitchFamily="34" charset="0"/>
                <a:cs typeface="Arial" panose="020B0604020202020204" pitchFamily="34" charset="0"/>
              </a:rPr>
              <a:t>ΩΣΜΩΣΗ</a:t>
            </a:r>
            <a:endParaRPr lang="el-GR" sz="2600"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50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870912" y="257175"/>
            <a:ext cx="10363826" cy="6600825"/>
          </a:xfrm>
        </p:spPr>
        <p:txBody>
          <a:bodyPr>
            <a:normAutofit fontScale="92500" lnSpcReduction="10000"/>
          </a:bodyPr>
          <a:lstStyle/>
          <a:p>
            <a:pPr algn="just"/>
            <a:r>
              <a:rPr lang="el-GR" cap="none" dirty="0" smtClean="0">
                <a:latin typeface="Arial" panose="020B0604020202020204" pitchFamily="34" charset="0"/>
                <a:cs typeface="Arial" panose="020B0604020202020204" pitchFamily="34" charset="0"/>
              </a:rPr>
              <a:t>Η Ώσμωση αποτελεί σημαντική λειτουργία για τους θαλάσσιους οργανισμούς.</a:t>
            </a:r>
          </a:p>
          <a:p>
            <a:pPr algn="just"/>
            <a:r>
              <a:rPr lang="el-GR" cap="none" dirty="0" smtClean="0">
                <a:latin typeface="Arial" panose="020B0604020202020204" pitchFamily="34" charset="0"/>
                <a:cs typeface="Arial" panose="020B0604020202020204" pitchFamily="34" charset="0"/>
              </a:rPr>
              <a:t>Στον ωκεανό και σε υφάλμυρα νερά οι οργανισμοί προσπαθούν να επιβιώσουν σε υψηλές συγκεντρώσεις άλατος.</a:t>
            </a:r>
          </a:p>
          <a:p>
            <a:pPr algn="just"/>
            <a:r>
              <a:rPr lang="el-GR" cap="none" dirty="0" smtClean="0">
                <a:latin typeface="Arial" panose="020B0604020202020204" pitchFamily="34" charset="0"/>
                <a:cs typeface="Arial" panose="020B0604020202020204" pitchFamily="34" charset="0"/>
              </a:rPr>
              <a:t>Επειδή η συρρίκνωση ή το πρήξιμο των κυττάρων είναι επικίνδυνη διαδικασία για τα ζώα, έχουν αναπτύξει μηχανισμούς ισορροπίας  του νερού που εισέρχεται και βγαίνει από τα κύτταρά τους. </a:t>
            </a:r>
          </a:p>
          <a:p>
            <a:pPr marL="0" indent="0" algn="just">
              <a:buNone/>
            </a:pPr>
            <a:r>
              <a:rPr lang="el-GR" cap="none" dirty="0" smtClean="0">
                <a:latin typeface="Arial" panose="020B0604020202020204" pitchFamily="34" charset="0"/>
                <a:cs typeface="Arial" panose="020B0604020202020204" pitchFamily="34" charset="0"/>
              </a:rPr>
              <a:t>	Αυτός ο μηχανισμός ονομάζεται </a:t>
            </a:r>
            <a:r>
              <a:rPr lang="el-GR" b="1" cap="none" dirty="0" smtClean="0">
                <a:latin typeface="Arial" panose="020B0604020202020204" pitchFamily="34" charset="0"/>
                <a:cs typeface="Arial" panose="020B0604020202020204" pitchFamily="34" charset="0"/>
              </a:rPr>
              <a:t>ΩΣΜΩΡΥΘΜΙΣΗ.</a:t>
            </a:r>
          </a:p>
          <a:p>
            <a:pPr algn="just"/>
            <a:r>
              <a:rPr lang="el-GR" cap="none" dirty="0" smtClean="0">
                <a:latin typeface="Arial" panose="020B0604020202020204" pitchFamily="34" charset="0"/>
                <a:cs typeface="Arial" panose="020B0604020202020204" pitchFamily="34" charset="0"/>
              </a:rPr>
              <a:t>Οι περισσότεροι θαλάσσιοι οργανισμοί έχουν μηχανισμούς </a:t>
            </a:r>
            <a:r>
              <a:rPr lang="el-GR" cap="none" dirty="0" err="1" smtClean="0">
                <a:latin typeface="Arial" panose="020B0604020202020204" pitchFamily="34" charset="0"/>
                <a:cs typeface="Arial" panose="020B0604020202020204" pitchFamily="34" charset="0"/>
              </a:rPr>
              <a:t>ωσμωρύθμισης</a:t>
            </a:r>
            <a:r>
              <a:rPr lang="el-GR" cap="none" dirty="0" smtClean="0">
                <a:latin typeface="Arial" panose="020B0604020202020204" pitchFamily="34" charset="0"/>
                <a:cs typeface="Arial" panose="020B0604020202020204" pitchFamily="34" charset="0"/>
              </a:rPr>
              <a:t> όπως οι θαλάσσιες χελώνες που με εξειδικευμένους αδένες εκκρίνουν την περίσσεια άλατος που δε χρειάζονται τα ζώα όταν πίνουν θαλασσινό νερό. </a:t>
            </a:r>
          </a:p>
          <a:p>
            <a:pPr algn="just"/>
            <a:r>
              <a:rPr lang="el-GR" cap="none" dirty="0" smtClean="0">
                <a:latin typeface="Arial" panose="020B0604020202020204" pitchFamily="34" charset="0"/>
                <a:cs typeface="Arial" panose="020B0604020202020204" pitchFamily="34" charset="0"/>
              </a:rPr>
              <a:t>Εξαιτίας της ώσμωσης τα οστεώδη ψάρια χάνουν αρκετό από το νερό σε περιβάλλοντα υψηλής </a:t>
            </a:r>
            <a:r>
              <a:rPr lang="el-GR" cap="none" dirty="0" err="1" smtClean="0">
                <a:latin typeface="Arial" panose="020B0604020202020204" pitchFamily="34" charset="0"/>
                <a:cs typeface="Arial" panose="020B0604020202020204" pitchFamily="34" charset="0"/>
              </a:rPr>
              <a:t>αλατότητας</a:t>
            </a:r>
            <a:r>
              <a:rPr lang="el-GR" cap="none" dirty="0" smtClean="0">
                <a:latin typeface="Arial" panose="020B0604020202020204" pitchFamily="34" charset="0"/>
                <a:cs typeface="Arial" panose="020B0604020202020204" pitchFamily="34" charset="0"/>
              </a:rPr>
              <a:t>. Για να μην αφυδατωθούν, πίνουν θαλασσινό νερό και μέσω κυττάρων</a:t>
            </a:r>
            <a:r>
              <a:rPr lang="en-US" cap="none" dirty="0" smtClean="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και ούρων, εκκρίνουν τα άλατα. </a:t>
            </a:r>
          </a:p>
          <a:p>
            <a:pPr algn="just"/>
            <a:r>
              <a:rPr lang="el-GR" cap="none" dirty="0" smtClean="0">
                <a:latin typeface="Arial" panose="020B0604020202020204" pitchFamily="34" charset="0"/>
                <a:cs typeface="Arial" panose="020B0604020202020204" pitchFamily="34" charset="0"/>
              </a:rPr>
              <a:t>Τα θαλάσσια θηλαστικά (φώκιες, δελφίνια , ενυδρίδες κ.α.) δεν πίνουν νερό αλλά το προσλαμβάνουν μέσω της τροφής τους τις οποίες </a:t>
            </a:r>
            <a:r>
              <a:rPr lang="el-GR" cap="none" dirty="0" err="1" smtClean="0">
                <a:latin typeface="Arial" panose="020B0604020202020204" pitchFamily="34" charset="0"/>
                <a:cs typeface="Arial" panose="020B0604020202020204" pitchFamily="34" charset="0"/>
              </a:rPr>
              <a:t>μεταβολίζουν</a:t>
            </a:r>
            <a:r>
              <a:rPr lang="el-GR" cap="none" dirty="0" smtClean="0">
                <a:latin typeface="Arial" panose="020B0604020202020204" pitchFamily="34" charset="0"/>
                <a:cs typeface="Arial" panose="020B0604020202020204" pitchFamily="34" charset="0"/>
              </a:rPr>
              <a:t>. Μέσω της </a:t>
            </a:r>
            <a:r>
              <a:rPr lang="el-GR" cap="none" dirty="0" err="1" smtClean="0">
                <a:latin typeface="Arial" panose="020B0604020202020204" pitchFamily="34" charset="0"/>
                <a:cs typeface="Arial" panose="020B0604020202020204" pitchFamily="34" charset="0"/>
              </a:rPr>
              <a:t>ουρίνης</a:t>
            </a:r>
            <a:r>
              <a:rPr lang="el-GR" cap="none" dirty="0" smtClean="0">
                <a:latin typeface="Arial" panose="020B0604020202020204" pitchFamily="34" charset="0"/>
                <a:cs typeface="Arial" panose="020B0604020202020204" pitchFamily="34" charset="0"/>
              </a:rPr>
              <a:t> αποβάλλουν μεγαλύτερες συγκεντρώσεις αλάτων απ’ ότι η συγκέντρωση άλατος στο περιβάλλον τους.  </a:t>
            </a:r>
          </a:p>
          <a:p>
            <a:pPr marL="0" indent="0">
              <a:buNone/>
            </a:pP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32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913775" y="618517"/>
            <a:ext cx="10364451" cy="5482246"/>
          </a:xfrm>
        </p:spPr>
        <p:txBody>
          <a:bodyPr>
            <a:normAutofit/>
          </a:bodyPr>
          <a:lstStyle/>
          <a:p>
            <a:pPr algn="l"/>
            <a:r>
              <a:rPr lang="el-GR" sz="2800" cap="none" dirty="0" smtClean="0">
                <a:latin typeface="Arial" panose="020B0604020202020204" pitchFamily="34" charset="0"/>
                <a:cs typeface="Arial" panose="020B0604020202020204" pitchFamily="34" charset="0"/>
              </a:rPr>
              <a:t>Η </a:t>
            </a:r>
            <a:r>
              <a:rPr lang="el-GR" sz="2800" cap="none" dirty="0" err="1" smtClean="0">
                <a:latin typeface="Arial" panose="020B0604020202020204" pitchFamily="34" charset="0"/>
                <a:cs typeface="Arial" panose="020B0604020202020204" pitchFamily="34" charset="0"/>
              </a:rPr>
              <a:t>Ωσμωρύθμιση</a:t>
            </a:r>
            <a:r>
              <a:rPr lang="el-GR" sz="2800" cap="none" dirty="0" smtClean="0">
                <a:latin typeface="Arial" panose="020B0604020202020204" pitchFamily="34" charset="0"/>
                <a:cs typeface="Arial" panose="020B0604020202020204" pitchFamily="34" charset="0"/>
              </a:rPr>
              <a:t> σε ψάρια γλυκού </a:t>
            </a:r>
            <a:br>
              <a:rPr lang="el-GR" sz="2800" cap="none" dirty="0" smtClean="0">
                <a:latin typeface="Arial" panose="020B0604020202020204" pitchFamily="34" charset="0"/>
                <a:cs typeface="Arial" panose="020B0604020202020204" pitchFamily="34" charset="0"/>
              </a:rPr>
            </a:br>
            <a:r>
              <a:rPr lang="el-GR" sz="2800" cap="none" dirty="0" smtClean="0">
                <a:latin typeface="Arial" panose="020B0604020202020204" pitchFamily="34" charset="0"/>
                <a:cs typeface="Arial" panose="020B0604020202020204" pitchFamily="34" charset="0"/>
              </a:rPr>
              <a:t>και αλμυρού νερού.</a:t>
            </a:r>
            <a:br>
              <a:rPr lang="el-GR" sz="2800" cap="none" dirty="0" smtClean="0">
                <a:latin typeface="Arial" panose="020B0604020202020204" pitchFamily="34" charset="0"/>
                <a:cs typeface="Arial" panose="020B0604020202020204" pitchFamily="34" charset="0"/>
              </a:rPr>
            </a:br>
            <a:r>
              <a:rPr lang="el-GR" sz="2800" cap="none" dirty="0">
                <a:latin typeface="Arial" panose="020B0604020202020204" pitchFamily="34" charset="0"/>
                <a:cs typeface="Arial" panose="020B0604020202020204" pitchFamily="34" charset="0"/>
              </a:rPr>
              <a:t>	</a:t>
            </a:r>
            <a:r>
              <a:rPr lang="el-GR" sz="2800" cap="none" dirty="0" smtClean="0">
                <a:latin typeface="Arial" panose="020B0604020202020204" pitchFamily="34" charset="0"/>
                <a:cs typeface="Arial" panose="020B0604020202020204" pitchFamily="34" charset="0"/>
              </a:rPr>
              <a:t>															</a:t>
            </a:r>
            <a:br>
              <a:rPr lang="el-GR" sz="2800" cap="none" dirty="0" smtClean="0">
                <a:latin typeface="Arial" panose="020B0604020202020204" pitchFamily="34" charset="0"/>
                <a:cs typeface="Arial" panose="020B0604020202020204" pitchFamily="34" charset="0"/>
              </a:rPr>
            </a:br>
            <a:r>
              <a:rPr lang="el-GR" sz="2800" cap="none" dirty="0">
                <a:latin typeface="Arial" panose="020B0604020202020204" pitchFamily="34" charset="0"/>
                <a:cs typeface="Arial" panose="020B0604020202020204" pitchFamily="34" charset="0"/>
              </a:rPr>
              <a:t/>
            </a:r>
            <a:br>
              <a:rPr lang="el-GR" sz="2800" cap="none" dirty="0">
                <a:latin typeface="Arial" panose="020B0604020202020204" pitchFamily="34" charset="0"/>
                <a:cs typeface="Arial" panose="020B0604020202020204" pitchFamily="34" charset="0"/>
              </a:rPr>
            </a:br>
            <a:r>
              <a:rPr lang="el-GR" sz="2800" cap="none" dirty="0" smtClean="0">
                <a:latin typeface="Arial" panose="020B0604020202020204" pitchFamily="34" charset="0"/>
                <a:cs typeface="Arial" panose="020B0604020202020204" pitchFamily="34" charset="0"/>
              </a:rPr>
              <a:t/>
            </a:r>
            <a:br>
              <a:rPr lang="el-GR" sz="2800" cap="none" dirty="0" smtClean="0">
                <a:latin typeface="Arial" panose="020B0604020202020204" pitchFamily="34" charset="0"/>
                <a:cs typeface="Arial" panose="020B0604020202020204" pitchFamily="34" charset="0"/>
              </a:rPr>
            </a:br>
            <a:r>
              <a:rPr lang="el-GR" sz="2800" cap="none" dirty="0">
                <a:latin typeface="Arial" panose="020B0604020202020204" pitchFamily="34" charset="0"/>
                <a:cs typeface="Arial" panose="020B0604020202020204" pitchFamily="34" charset="0"/>
              </a:rPr>
              <a:t/>
            </a:r>
            <a:br>
              <a:rPr lang="el-GR" sz="2800" cap="none" dirty="0">
                <a:latin typeface="Arial" panose="020B0604020202020204" pitchFamily="34" charset="0"/>
                <a:cs typeface="Arial" panose="020B0604020202020204" pitchFamily="34" charset="0"/>
              </a:rPr>
            </a:br>
            <a:r>
              <a:rPr lang="el-GR" sz="2800" cap="none" dirty="0" smtClean="0">
                <a:latin typeface="Arial" panose="020B0604020202020204" pitchFamily="34" charset="0"/>
                <a:cs typeface="Arial" panose="020B0604020202020204" pitchFamily="34" charset="0"/>
              </a:rPr>
              <a:t/>
            </a:r>
            <a:br>
              <a:rPr lang="el-GR" sz="2800" cap="none" dirty="0" smtClean="0">
                <a:latin typeface="Arial" panose="020B0604020202020204" pitchFamily="34" charset="0"/>
                <a:cs typeface="Arial" panose="020B0604020202020204" pitchFamily="34" charset="0"/>
              </a:rPr>
            </a:br>
            <a:r>
              <a:rPr lang="el-GR" sz="2800" cap="none" dirty="0">
                <a:latin typeface="Arial" panose="020B0604020202020204" pitchFamily="34" charset="0"/>
                <a:cs typeface="Arial" panose="020B0604020202020204" pitchFamily="34" charset="0"/>
              </a:rPr>
              <a:t/>
            </a:r>
            <a:br>
              <a:rPr lang="el-GR" sz="2800" cap="none" dirty="0">
                <a:latin typeface="Arial" panose="020B0604020202020204" pitchFamily="34" charset="0"/>
                <a:cs typeface="Arial" panose="020B0604020202020204" pitchFamily="34" charset="0"/>
              </a:rPr>
            </a:br>
            <a:r>
              <a:rPr lang="el-GR" sz="2800" cap="none" dirty="0" smtClean="0">
                <a:latin typeface="Arial" panose="020B0604020202020204" pitchFamily="34" charset="0"/>
                <a:cs typeface="Arial" panose="020B0604020202020204" pitchFamily="34" charset="0"/>
              </a:rPr>
              <a:t/>
            </a:r>
            <a:br>
              <a:rPr lang="el-GR" sz="2800" cap="none" dirty="0" smtClean="0">
                <a:latin typeface="Arial" panose="020B0604020202020204" pitchFamily="34" charset="0"/>
                <a:cs typeface="Arial" panose="020B0604020202020204" pitchFamily="34" charset="0"/>
              </a:rPr>
            </a:br>
            <a:r>
              <a:rPr lang="el-GR" sz="2800" cap="none" dirty="0">
                <a:latin typeface="Arial" panose="020B0604020202020204" pitchFamily="34" charset="0"/>
                <a:cs typeface="Arial" panose="020B0604020202020204" pitchFamily="34" charset="0"/>
              </a:rPr>
              <a:t/>
            </a:r>
            <a:br>
              <a:rPr lang="el-GR" sz="2800" cap="none" dirty="0">
                <a:latin typeface="Arial" panose="020B0604020202020204" pitchFamily="34" charset="0"/>
                <a:cs typeface="Arial" panose="020B0604020202020204" pitchFamily="34" charset="0"/>
              </a:rPr>
            </a:br>
            <a:r>
              <a:rPr lang="el-GR" sz="2800" cap="none" dirty="0" smtClean="0">
                <a:latin typeface="Arial" panose="020B0604020202020204" pitchFamily="34" charset="0"/>
                <a:cs typeface="Arial" panose="020B0604020202020204" pitchFamily="34" charset="0"/>
              </a:rPr>
              <a:t>					</a:t>
            </a:r>
            <a:r>
              <a:rPr lang="el-GR" sz="2800" cap="none" dirty="0" err="1" smtClean="0">
                <a:latin typeface="Arial" panose="020B0604020202020204" pitchFamily="34" charset="0"/>
                <a:cs typeface="Arial" panose="020B0604020202020204" pitchFamily="34" charset="0"/>
              </a:rPr>
              <a:t>Εικ</a:t>
            </a:r>
            <a:r>
              <a:rPr lang="el-GR" sz="2800" cap="none" dirty="0" smtClean="0">
                <a:latin typeface="Arial" panose="020B0604020202020204" pitchFamily="34" charset="0"/>
                <a:cs typeface="Arial" panose="020B0604020202020204" pitchFamily="34" charset="0"/>
              </a:rPr>
              <a:t>. 9</a:t>
            </a:r>
            <a:endParaRPr lang="el-GR" sz="2800" cap="none" dirty="0">
              <a:latin typeface="Arial" panose="020B0604020202020204" pitchFamily="34" charset="0"/>
              <a:cs typeface="Arial" panose="020B0604020202020204" pitchFamily="34" charset="0"/>
            </a:endParaRPr>
          </a:p>
        </p:txBody>
      </p:sp>
      <p:pic>
        <p:nvPicPr>
          <p:cNvPr id="4" name="Θέση περιεχομένου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7473" t="14441" r="48938" b="4721"/>
          <a:stretch/>
        </p:blipFill>
        <p:spPr>
          <a:xfrm>
            <a:off x="6664403" y="232755"/>
            <a:ext cx="4808460" cy="6506316"/>
          </a:xfrm>
        </p:spPr>
      </p:pic>
    </p:spTree>
    <p:extLst>
      <p:ext uri="{BB962C8B-B14F-4D97-AF65-F5344CB8AC3E}">
        <p14:creationId xmlns:p14="http://schemas.microsoft.com/office/powerpoint/2010/main" val="348812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867383"/>
          </a:xfrm>
        </p:spPr>
        <p:txBody>
          <a:bodyPr>
            <a:normAutofit/>
          </a:bodyPr>
          <a:lstStyle/>
          <a:p>
            <a:pPr algn="l"/>
            <a:r>
              <a:rPr lang="el-GR" sz="2000" dirty="0" err="1" smtClean="0">
                <a:latin typeface="Arial" panose="020B0604020202020204" pitchFamily="34" charset="0"/>
                <a:cs typeface="Arial" panose="020B0604020202020204" pitchFamily="34" charset="0"/>
              </a:rPr>
              <a:t>Επεξεργαζοντασ</a:t>
            </a:r>
            <a:r>
              <a:rPr lang="el-GR" sz="2000" dirty="0" smtClean="0">
                <a:latin typeface="Arial" panose="020B0604020202020204" pitchFamily="34" charset="0"/>
                <a:cs typeface="Arial" panose="020B0604020202020204" pitchFamily="34" charset="0"/>
              </a:rPr>
              <a:t> Στο </a:t>
            </a:r>
            <a:r>
              <a:rPr lang="el-GR" sz="2000" dirty="0" err="1" smtClean="0">
                <a:latin typeface="Arial" panose="020B0604020202020204" pitchFamily="34" charset="0"/>
                <a:cs typeface="Arial" panose="020B0604020202020204" pitchFamily="34" charset="0"/>
              </a:rPr>
              <a:t>εργαστηριο</a:t>
            </a:r>
            <a:endParaRPr lang="el-GR" sz="20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4" y="1485900"/>
            <a:ext cx="10363826" cy="4757738"/>
          </a:xfrm>
        </p:spPr>
        <p:txBody>
          <a:bodyPr/>
          <a:lstStyle/>
          <a:p>
            <a:r>
              <a:rPr lang="el-GR" cap="none" dirty="0" smtClean="0">
                <a:latin typeface="Arial" panose="020B0604020202020204" pitchFamily="34" charset="0"/>
                <a:cs typeface="Arial" panose="020B0604020202020204" pitchFamily="34" charset="0"/>
              </a:rPr>
              <a:t>Ανακαλύπτοντας την επιφανειακή τάση.</a:t>
            </a:r>
          </a:p>
          <a:p>
            <a:pPr marL="0" indent="0">
              <a:buNone/>
            </a:pPr>
            <a:r>
              <a:rPr lang="el-GR" cap="none" dirty="0" smtClean="0">
                <a:latin typeface="Arial" panose="020B0604020202020204" pitchFamily="34" charset="0"/>
                <a:cs typeface="Arial" panose="020B0604020202020204" pitchFamily="34" charset="0"/>
              </a:rPr>
              <a:t>Οι ιδιότητες του νερού κάνουν τα έντομα να έχουν εκπληκτικές ικανότητες. Με το παρακάτω πείραμα μπορούμε να παρατηρήσουμε γιατί κάποια έντομα μπορούν να περπατήσουν επάνω στο νερό. </a:t>
            </a:r>
          </a:p>
          <a:p>
            <a:r>
              <a:rPr lang="el-GR" u="sng" cap="none" dirty="0" smtClean="0">
                <a:latin typeface="Arial" panose="020B0604020202020204" pitchFamily="34" charset="0"/>
                <a:cs typeface="Arial" panose="020B0604020202020204" pitchFamily="34" charset="0"/>
              </a:rPr>
              <a:t>Υλικά</a:t>
            </a:r>
          </a:p>
          <a:p>
            <a:pPr marL="542925">
              <a:buFont typeface="Wingdings" panose="05000000000000000000" pitchFamily="2" charset="2"/>
              <a:buChar char="ü"/>
              <a:tabLst>
                <a:tab pos="442913" algn="l"/>
              </a:tabLst>
            </a:pPr>
            <a:r>
              <a:rPr lang="el-GR" cap="none" dirty="0" smtClean="0">
                <a:latin typeface="Arial" panose="020B0604020202020204" pitchFamily="34" charset="0"/>
                <a:cs typeface="Arial" panose="020B0604020202020204" pitchFamily="34" charset="0"/>
              </a:rPr>
              <a:t>Νερό βρύσης</a:t>
            </a:r>
          </a:p>
          <a:p>
            <a:pPr marL="542925">
              <a:buFont typeface="Wingdings" panose="05000000000000000000" pitchFamily="2" charset="2"/>
              <a:buChar char="ü"/>
              <a:tabLst>
                <a:tab pos="442913" algn="l"/>
              </a:tabLst>
            </a:pPr>
            <a:r>
              <a:rPr lang="el-GR" cap="none" dirty="0" smtClean="0">
                <a:latin typeface="Arial" panose="020B0604020202020204" pitchFamily="34" charset="0"/>
                <a:cs typeface="Arial" panose="020B0604020202020204" pitchFamily="34" charset="0"/>
              </a:rPr>
              <a:t>Κέρματα</a:t>
            </a:r>
          </a:p>
          <a:p>
            <a:pPr marL="542925">
              <a:buFont typeface="Wingdings" panose="05000000000000000000" pitchFamily="2" charset="2"/>
              <a:buChar char="ü"/>
              <a:tabLst>
                <a:tab pos="442913" algn="l"/>
              </a:tabLst>
            </a:pPr>
            <a:r>
              <a:rPr lang="el-GR" cap="none" dirty="0" smtClean="0">
                <a:latin typeface="Arial" panose="020B0604020202020204" pitchFamily="34" charset="0"/>
                <a:cs typeface="Arial" panose="020B0604020202020204" pitchFamily="34" charset="0"/>
              </a:rPr>
              <a:t>Απορρυπαντικό πιάτων</a:t>
            </a:r>
          </a:p>
          <a:p>
            <a:pPr marL="542925">
              <a:buFont typeface="Wingdings" panose="05000000000000000000" pitchFamily="2" charset="2"/>
              <a:buChar char="ü"/>
              <a:tabLst>
                <a:tab pos="442913" algn="l"/>
              </a:tabLst>
            </a:pPr>
            <a:r>
              <a:rPr lang="el-GR" cap="none" dirty="0" smtClean="0">
                <a:latin typeface="Arial" panose="020B0604020202020204" pitchFamily="34" charset="0"/>
                <a:cs typeface="Arial" panose="020B0604020202020204" pitchFamily="34" charset="0"/>
              </a:rPr>
              <a:t>Πλαστικά ποτήρια</a:t>
            </a:r>
          </a:p>
          <a:p>
            <a:pPr marL="542925">
              <a:buFont typeface="Wingdings" panose="05000000000000000000" pitchFamily="2" charset="2"/>
              <a:buChar char="ü"/>
              <a:tabLst>
                <a:tab pos="442913" algn="l"/>
              </a:tabLst>
            </a:pPr>
            <a:r>
              <a:rPr lang="el-GR" cap="none" dirty="0" smtClean="0">
                <a:latin typeface="Arial" panose="020B0604020202020204" pitchFamily="34" charset="0"/>
                <a:cs typeface="Arial" panose="020B0604020202020204" pitchFamily="34" charset="0"/>
              </a:rPr>
              <a:t>Μπαχαρικά	</a:t>
            </a:r>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7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8"/>
            <a:ext cx="10364451" cy="681774"/>
          </a:xfrm>
        </p:spPr>
        <p:txBody>
          <a:bodyPr>
            <a:normAutofit fontScale="90000"/>
          </a:bodyPr>
          <a:lstStyle/>
          <a:p>
            <a:pPr algn="l"/>
            <a:r>
              <a:rPr lang="el-GR" b="1" dirty="0" smtClean="0">
                <a:latin typeface="Arial" panose="020B0604020202020204" pitchFamily="34" charset="0"/>
                <a:cs typeface="Arial" panose="020B0604020202020204" pitchFamily="34" charset="0"/>
              </a:rPr>
              <a:t/>
            </a:r>
            <a:br>
              <a:rPr lang="el-GR" b="1" dirty="0" smtClean="0">
                <a:latin typeface="Arial" panose="020B0604020202020204" pitchFamily="34" charset="0"/>
                <a:cs typeface="Arial" panose="020B0604020202020204" pitchFamily="34" charset="0"/>
              </a:rPr>
            </a:br>
            <a:r>
              <a:rPr lang="el-GR" b="1" dirty="0" err="1" smtClean="0">
                <a:latin typeface="Arial" panose="020B0604020202020204" pitchFamily="34" charset="0"/>
                <a:cs typeface="Arial" panose="020B0604020202020204" pitchFamily="34" charset="0"/>
              </a:rPr>
              <a:t>Κεντρικεσ</a:t>
            </a:r>
            <a:r>
              <a:rPr lang="el-GR" b="1" dirty="0" smtClean="0">
                <a:latin typeface="Arial" panose="020B0604020202020204" pitchFamily="34" charset="0"/>
                <a:cs typeface="Arial" panose="020B0604020202020204" pitchFamily="34" charset="0"/>
              </a:rPr>
              <a:t> </a:t>
            </a:r>
            <a:r>
              <a:rPr lang="el-GR" b="1" dirty="0" err="1">
                <a:latin typeface="Arial" panose="020B0604020202020204" pitchFamily="34" charset="0"/>
                <a:cs typeface="Arial" panose="020B0604020202020204" pitchFamily="34" charset="0"/>
              </a:rPr>
              <a:t>ιδεεσ</a:t>
            </a:r>
            <a:r>
              <a:rPr lang="el-GR" b="1" dirty="0">
                <a:latin typeface="Arial" panose="020B0604020202020204" pitchFamily="34" charset="0"/>
                <a:cs typeface="Arial" panose="020B0604020202020204" pitchFamily="34" charset="0"/>
              </a:rPr>
              <a:t/>
            </a:r>
            <a:br>
              <a:rPr lang="el-GR" b="1" dirty="0">
                <a:latin typeface="Arial" panose="020B0604020202020204" pitchFamily="34" charset="0"/>
                <a:cs typeface="Arial" panose="020B0604020202020204" pitchFamily="34" charset="0"/>
              </a:rPr>
            </a:br>
            <a:endParaRPr lang="el-GR" dirty="0"/>
          </a:p>
        </p:txBody>
      </p:sp>
      <p:sp>
        <p:nvSpPr>
          <p:cNvPr id="3" name="Θέση περιεχομένου 2"/>
          <p:cNvSpPr>
            <a:spLocks noGrp="1"/>
          </p:cNvSpPr>
          <p:nvPr>
            <p:ph sz="quarter" idx="13"/>
          </p:nvPr>
        </p:nvSpPr>
        <p:spPr>
          <a:xfrm>
            <a:off x="756611" y="1300292"/>
            <a:ext cx="10363826" cy="3424107"/>
          </a:xfrm>
        </p:spPr>
        <p:txBody>
          <a:bodyPr>
            <a:normAutofit/>
          </a:bodyPr>
          <a:lstStyle/>
          <a:p>
            <a:r>
              <a:rPr lang="el-GR" sz="2400" dirty="0">
                <a:latin typeface="Arial" panose="020B0604020202020204" pitchFamily="34" charset="0"/>
                <a:cs typeface="Arial" panose="020B0604020202020204" pitchFamily="34" charset="0"/>
              </a:rPr>
              <a:t>ΜΟΝΑΔΙΚΕΣ ΙΔΙΟΤΗΤΕΣ: ΣΥΝΑΦΕΙΑ ΚΑΙ ΕΠΙΦΑΝΕΙΑΚΗ ΤΑΣΗ</a:t>
            </a:r>
          </a:p>
          <a:p>
            <a:r>
              <a:rPr lang="el-GR" sz="2400" dirty="0">
                <a:latin typeface="Arial" panose="020B0604020202020204" pitchFamily="34" charset="0"/>
                <a:cs typeface="Arial" panose="020B0604020202020204" pitchFamily="34" charset="0"/>
              </a:rPr>
              <a:t>ΟΥΣΙΕΣ ΟΠΩΣ ΤΟ ΑΛΑΤΙ ΔΙΑΛΥΟΝΤΑΙ ΣΤΟ ΝΕΡΟ</a:t>
            </a:r>
          </a:p>
          <a:p>
            <a:r>
              <a:rPr lang="el-GR" sz="2400" dirty="0">
                <a:latin typeface="Arial" panose="020B0604020202020204" pitchFamily="34" charset="0"/>
                <a:cs typeface="Arial" panose="020B0604020202020204" pitchFamily="34" charset="0"/>
              </a:rPr>
              <a:t>Η ΑΛΑΤΟΤΗΤΑ ΤΟΥ ΝΕΡΟΥ ΕΠΗΡΕΑΖΕΙ ΤΟΥΣ ΘΑΛΑΣΣΙΟΥΣ ΟΡΓΑΝΙΣΜΟΥΣ</a:t>
            </a:r>
          </a:p>
          <a:p>
            <a:r>
              <a:rPr lang="el-GR" sz="2400" dirty="0">
                <a:latin typeface="Arial" panose="020B0604020202020204" pitchFamily="34" charset="0"/>
                <a:cs typeface="Arial" panose="020B0604020202020204" pitchFamily="34" charset="0"/>
              </a:rPr>
              <a:t>ΟΛΟΙ ΑΥΤΟΙ ΟΙ ΠΑΡΑΓΟΝΤΕΣ ΠΑΙΖΟΥΝ ΡΟΛΟ ΣΤΟ ΠΩΣ ΤΑ ΖΩΑ ΤΗΣ ΘΑΛΑΣΣΑΣ ΠΡΟΣΑΡΜΟΖΟΝΤΑΙ ΣΤΟ ΠΕΡΙΒΑΛΛΟΝ ΤΟΥΣ</a:t>
            </a:r>
          </a:p>
          <a:p>
            <a:endParaRPr lang="el-GR" sz="2400" dirty="0">
              <a:latin typeface="Arial" panose="020B0604020202020204" pitchFamily="34" charset="0"/>
              <a:cs typeface="Arial" panose="020B0604020202020204" pitchFamily="34" charset="0"/>
            </a:endParaRPr>
          </a:p>
          <a:p>
            <a:pPr marL="0" indent="0">
              <a:buNone/>
            </a:pPr>
            <a:endParaRPr lang="el-GR" sz="2400" dirty="0">
              <a:latin typeface="Arial" panose="020B0604020202020204" pitchFamily="34" charset="0"/>
              <a:cs typeface="Arial" panose="020B0604020202020204" pitchFamily="34" charset="0"/>
            </a:endParaRPr>
          </a:p>
          <a:p>
            <a:endParaRPr lang="el-GR" sz="2400" dirty="0">
              <a:latin typeface="Arial" panose="020B0604020202020204" pitchFamily="34" charset="0"/>
              <a:cs typeface="Arial" panose="020B0604020202020204" pitchFamily="34" charset="0"/>
            </a:endParaRPr>
          </a:p>
          <a:p>
            <a:endParaRPr lang="el-GR" sz="2400" dirty="0">
              <a:latin typeface="Arial" panose="020B0604020202020204" pitchFamily="34" charset="0"/>
              <a:cs typeface="Arial" panose="020B0604020202020204" pitchFamily="34" charset="0"/>
            </a:endParaRPr>
          </a:p>
        </p:txBody>
      </p:sp>
      <p:sp>
        <p:nvSpPr>
          <p:cNvPr id="4" name="Τίτλος 1"/>
          <p:cNvSpPr txBox="1">
            <a:spLocks/>
          </p:cNvSpPr>
          <p:nvPr/>
        </p:nvSpPr>
        <p:spPr>
          <a:xfrm>
            <a:off x="598825" y="2963806"/>
            <a:ext cx="10364451" cy="255116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endParaRPr lang="el-GR"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9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913774" y="757238"/>
            <a:ext cx="10363826" cy="5815012"/>
          </a:xfrm>
        </p:spPr>
        <p:txBody>
          <a:bodyPr>
            <a:normAutofit/>
          </a:bodyPr>
          <a:lstStyle/>
          <a:p>
            <a:r>
              <a:rPr lang="el-GR" u="sng" cap="none" dirty="0" smtClean="0">
                <a:latin typeface="Arial" panose="020B0604020202020204" pitchFamily="34" charset="0"/>
                <a:cs typeface="Arial" panose="020B0604020202020204" pitchFamily="34" charset="0"/>
              </a:rPr>
              <a:t>Οδηγίες</a:t>
            </a:r>
          </a:p>
          <a:p>
            <a:pPr marL="457200" indent="-457200">
              <a:buFont typeface="+mj-lt"/>
              <a:buAutoNum type="arabicPeriod"/>
            </a:pPr>
            <a:r>
              <a:rPr lang="el-GR" cap="none" dirty="0" smtClean="0">
                <a:latin typeface="Arial" panose="020B0604020202020204" pitchFamily="34" charset="0"/>
                <a:cs typeface="Arial" panose="020B0604020202020204" pitchFamily="34" charset="0"/>
              </a:rPr>
              <a:t>Τοποθετούμε ένα ποτήρι σε μια χαρτοπετσέτα και το γεμίζουμε με νερό.</a:t>
            </a:r>
          </a:p>
          <a:p>
            <a:pPr marL="457200" indent="-457200">
              <a:buFont typeface="+mj-lt"/>
              <a:buAutoNum type="arabicPeriod"/>
            </a:pPr>
            <a:r>
              <a:rPr lang="el-GR" b="1" cap="none" dirty="0" smtClean="0">
                <a:latin typeface="Arial" panose="020B0604020202020204" pitchFamily="34" charset="0"/>
                <a:cs typeface="Arial" panose="020B0604020202020204" pitchFamily="34" charset="0"/>
              </a:rPr>
              <a:t>Προβλέπουμε </a:t>
            </a:r>
            <a:r>
              <a:rPr lang="el-GR" cap="none" dirty="0" smtClean="0">
                <a:latin typeface="Arial" panose="020B0604020202020204" pitchFamily="34" charset="0"/>
                <a:cs typeface="Arial" panose="020B0604020202020204" pitchFamily="34" charset="0"/>
              </a:rPr>
              <a:t>πόσα κέρματα μπορούν να χωρέσουν πριν ξεχειλίσει.</a:t>
            </a:r>
            <a:endParaRPr lang="el-GR" b="1" cap="none" dirty="0" smtClean="0">
              <a:latin typeface="Arial" panose="020B0604020202020204" pitchFamily="34" charset="0"/>
              <a:cs typeface="Arial" panose="020B0604020202020204" pitchFamily="34" charset="0"/>
            </a:endParaRPr>
          </a:p>
          <a:p>
            <a:pPr marL="457200" indent="-457200">
              <a:buFont typeface="+mj-lt"/>
              <a:buAutoNum type="arabicPeriod"/>
            </a:pPr>
            <a:r>
              <a:rPr lang="el-GR" cap="none" dirty="0" smtClean="0">
                <a:latin typeface="Arial" panose="020B0604020202020204" pitchFamily="34" charset="0"/>
                <a:cs typeface="Arial" panose="020B0604020202020204" pitchFamily="34" charset="0"/>
              </a:rPr>
              <a:t>Το επαναλαμβάνουμε άλλες δύο φορές και καταγράφουμε στον παρακάτω πίνακα τα δεδομένα βρίσκοντας το μέσο όρο και απαντώντας στις ερωτήσεις.</a:t>
            </a: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r>
              <a:rPr lang="el-GR" cap="none" dirty="0" smtClean="0">
                <a:latin typeface="Arial" panose="020B0604020202020204" pitchFamily="34" charset="0"/>
                <a:cs typeface="Arial" panose="020B0604020202020204" pitchFamily="34" charset="0"/>
              </a:rPr>
              <a:t>Ο  μέσος όρος κερμάτων ανταποκρινόταν στην πρόβλεψη; Τι συνέβη;</a:t>
            </a:r>
          </a:p>
          <a:p>
            <a:pPr marL="457200" indent="-457200">
              <a:buFont typeface="+mj-lt"/>
              <a:buAutoNum type="arabicPeriod"/>
            </a:pPr>
            <a:r>
              <a:rPr lang="el-GR" cap="none" dirty="0" smtClean="0">
                <a:latin typeface="Arial" panose="020B0604020202020204" pitchFamily="34" charset="0"/>
                <a:cs typeface="Arial" panose="020B0604020202020204" pitchFamily="34" charset="0"/>
              </a:rPr>
              <a:t>Ξαναγεμίζουμε με νερό τα ποτήρια κι αυτή τη φορά προσθέτουμε απορρυπαντικό πιάτων.</a:t>
            </a:r>
          </a:p>
          <a:p>
            <a:pPr marL="457200" indent="-457200">
              <a:buFont typeface="+mj-lt"/>
              <a:buAutoNum type="arabicPeriod"/>
            </a:pPr>
            <a:r>
              <a:rPr lang="el-GR" cap="none" dirty="0" smtClean="0">
                <a:latin typeface="Arial" panose="020B0604020202020204" pitchFamily="34" charset="0"/>
                <a:cs typeface="Arial" panose="020B0604020202020204" pitchFamily="34" charset="0"/>
              </a:rPr>
              <a:t>Θα χωρέσουν περισσότερα ή λιγότερα κέρματα πριν ξεχειλίσει; Γιατί;</a:t>
            </a: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360604347"/>
              </p:ext>
            </p:extLst>
          </p:nvPr>
        </p:nvGraphicFramePr>
        <p:xfrm>
          <a:off x="1108074" y="2943227"/>
          <a:ext cx="10026650" cy="1064207"/>
        </p:xfrm>
        <a:graphic>
          <a:graphicData uri="http://schemas.openxmlformats.org/drawingml/2006/table">
            <a:tbl>
              <a:tblPr firstRow="1" bandRow="1">
                <a:tableStyleId>{93296810-A885-4BE3-A3E7-6D5BEEA58F35}</a:tableStyleId>
              </a:tblPr>
              <a:tblGrid>
                <a:gridCol w="2005330"/>
                <a:gridCol w="2005330"/>
                <a:gridCol w="2005330"/>
                <a:gridCol w="2005330"/>
                <a:gridCol w="2005330"/>
              </a:tblGrid>
              <a:tr h="424127">
                <a:tc>
                  <a:txBody>
                    <a:bodyPr/>
                    <a:lstStyle/>
                    <a:p>
                      <a:endParaRPr lang="el-GR" dirty="0"/>
                    </a:p>
                  </a:txBody>
                  <a:tcPr/>
                </a:tc>
                <a:tc>
                  <a:txBody>
                    <a:bodyPr/>
                    <a:lstStyle/>
                    <a:p>
                      <a:r>
                        <a:rPr lang="el-GR" dirty="0" smtClean="0"/>
                        <a:t>Δοκιμή</a:t>
                      </a:r>
                      <a:r>
                        <a:rPr lang="el-GR" baseline="0" dirty="0" smtClean="0"/>
                        <a:t> 1</a:t>
                      </a:r>
                      <a:endParaRPr lang="el-GR" dirty="0"/>
                    </a:p>
                  </a:txBody>
                  <a:tcPr/>
                </a:tc>
                <a:tc>
                  <a:txBody>
                    <a:bodyPr/>
                    <a:lstStyle/>
                    <a:p>
                      <a:r>
                        <a:rPr lang="el-GR" dirty="0" smtClean="0"/>
                        <a:t>Δοκιμή</a:t>
                      </a:r>
                      <a:r>
                        <a:rPr lang="el-GR" baseline="0" dirty="0" smtClean="0"/>
                        <a:t> 2</a:t>
                      </a:r>
                      <a:endParaRPr lang="el-GR" dirty="0"/>
                    </a:p>
                  </a:txBody>
                  <a:tcPr/>
                </a:tc>
                <a:tc>
                  <a:txBody>
                    <a:bodyPr/>
                    <a:lstStyle/>
                    <a:p>
                      <a:r>
                        <a:rPr lang="el-GR" dirty="0" smtClean="0"/>
                        <a:t>Δοκιμή 3</a:t>
                      </a:r>
                      <a:endParaRPr lang="el-GR" dirty="0"/>
                    </a:p>
                  </a:txBody>
                  <a:tcPr/>
                </a:tc>
                <a:tc>
                  <a:txBody>
                    <a:bodyPr/>
                    <a:lstStyle/>
                    <a:p>
                      <a:r>
                        <a:rPr lang="el-GR" dirty="0" smtClean="0"/>
                        <a:t>Μέσος Όρος</a:t>
                      </a:r>
                      <a:endParaRPr lang="el-GR" dirty="0"/>
                    </a:p>
                  </a:txBody>
                  <a:tcPr/>
                </a:tc>
              </a:tr>
              <a:tr h="418836">
                <a:tc>
                  <a:txBody>
                    <a:bodyPr/>
                    <a:lstStyle/>
                    <a:p>
                      <a:r>
                        <a:rPr lang="el-GR" dirty="0" smtClean="0"/>
                        <a:t>Κέρματα πριν την υπερχείλιση</a:t>
                      </a:r>
                      <a:endParaRPr lang="el-GR" dirty="0"/>
                    </a:p>
                  </a:txBody>
                  <a:tcPr/>
                </a:tc>
                <a:tc>
                  <a:txBody>
                    <a:bodyPr/>
                    <a:lstStyle/>
                    <a:p>
                      <a:endParaRPr lang="el-GR" dirty="0"/>
                    </a:p>
                  </a:txBody>
                  <a:tcPr/>
                </a:tc>
                <a:tc>
                  <a:txBody>
                    <a:bodyPr/>
                    <a:lstStyle/>
                    <a:p>
                      <a:endParaRPr lang="el-GR"/>
                    </a:p>
                  </a:txBody>
                  <a:tcPr/>
                </a:tc>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val="74969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901337" y="213915"/>
            <a:ext cx="10363826" cy="6644085"/>
          </a:xfrm>
        </p:spPr>
        <p:txBody>
          <a:bodyPr>
            <a:normAutofit/>
          </a:bodyPr>
          <a:lstStyle/>
          <a:p>
            <a:pPr marL="0" indent="0">
              <a:buNone/>
            </a:pPr>
            <a:r>
              <a:rPr lang="el-GR" cap="none" dirty="0" smtClean="0">
                <a:latin typeface="Arial" panose="020B0604020202020204" pitchFamily="34" charset="0"/>
                <a:cs typeface="Arial" panose="020B0604020202020204" pitchFamily="34" charset="0"/>
              </a:rPr>
              <a:t>7.   Επαναλαμβάνουμε </a:t>
            </a:r>
            <a:r>
              <a:rPr lang="el-GR" cap="none" dirty="0">
                <a:latin typeface="Arial" panose="020B0604020202020204" pitchFamily="34" charset="0"/>
                <a:cs typeface="Arial" panose="020B0604020202020204" pitchFamily="34" charset="0"/>
              </a:rPr>
              <a:t>τις δοκιμές 1,2,3 και συμπληρώνουμε τον αντίστοιχο πίνακα. Ο  μέσος όρος κερμάτων ανταποκρινόταν στην πρόβλεψη; </a:t>
            </a:r>
          </a:p>
          <a:p>
            <a:pPr marL="457200" indent="-457200">
              <a:buAutoNum type="arabicPeriod" startAt="8"/>
            </a:pPr>
            <a:r>
              <a:rPr lang="el-GR" cap="none" dirty="0" smtClean="0">
                <a:latin typeface="Arial" panose="020B0604020202020204" pitchFamily="34" charset="0"/>
                <a:cs typeface="Arial" panose="020B0604020202020204" pitchFamily="34" charset="0"/>
              </a:rPr>
              <a:t>Επαναλαμβάνουμε ρίχνοντας στο νερό μπαχαρικά. Προβλέπουμε. Εκτελούμε και συγκρίνουμε.</a:t>
            </a:r>
          </a:p>
          <a:p>
            <a:pPr marL="0" indent="0">
              <a:buNone/>
            </a:pPr>
            <a:r>
              <a:rPr lang="el-GR" cap="none" dirty="0" smtClean="0">
                <a:latin typeface="Arial" panose="020B0604020202020204" pitchFamily="34" charset="0"/>
                <a:cs typeface="Arial" panose="020B0604020202020204" pitchFamily="34" charset="0"/>
              </a:rPr>
              <a:t>Ερωτήσεις εμπέδωσης.</a:t>
            </a:r>
          </a:p>
          <a:p>
            <a:pPr marL="0" indent="0">
              <a:buNone/>
            </a:pPr>
            <a:r>
              <a:rPr lang="el-GR" cap="none" dirty="0" smtClean="0">
                <a:latin typeface="Arial" panose="020B0604020202020204" pitchFamily="34" charset="0"/>
                <a:cs typeface="Arial" panose="020B0604020202020204" pitchFamily="34" charset="0"/>
              </a:rPr>
              <a:t>Κάνουμε τα αντίστοιχα γραφήματα και συγκρίνουμε.  </a:t>
            </a:r>
          </a:p>
          <a:p>
            <a:pPr marL="0" indent="0">
              <a:buNone/>
            </a:pPr>
            <a:endParaRPr lang="el-GR" cap="none" dirty="0">
              <a:latin typeface="Arial" panose="020B0604020202020204" pitchFamily="34" charset="0"/>
              <a:cs typeface="Arial" panose="020B0604020202020204" pitchFamily="34" charset="0"/>
            </a:endParaRPr>
          </a:p>
          <a:p>
            <a:pPr marL="0" indent="0">
              <a:buNone/>
            </a:pPr>
            <a:endParaRPr lang="el-GR" cap="none" dirty="0" smtClean="0">
              <a:latin typeface="Arial" panose="020B0604020202020204" pitchFamily="34" charset="0"/>
              <a:cs typeface="Arial" panose="020B0604020202020204" pitchFamily="34" charset="0"/>
            </a:endParaRPr>
          </a:p>
          <a:p>
            <a:pPr marL="0" indent="0">
              <a:buNone/>
            </a:pPr>
            <a:endParaRPr lang="el-GR" cap="none" dirty="0">
              <a:latin typeface="Arial" panose="020B0604020202020204" pitchFamily="34" charset="0"/>
              <a:cs typeface="Arial" panose="020B0604020202020204" pitchFamily="34" charset="0"/>
            </a:endParaRPr>
          </a:p>
          <a:p>
            <a:pPr marL="0" indent="0">
              <a:buNone/>
            </a:pPr>
            <a:endParaRPr lang="el-GR" cap="none" dirty="0" smtClean="0">
              <a:latin typeface="Arial" panose="020B0604020202020204" pitchFamily="34" charset="0"/>
              <a:cs typeface="Arial" panose="020B0604020202020204" pitchFamily="34" charset="0"/>
            </a:endParaRPr>
          </a:p>
          <a:p>
            <a:pPr marL="0" indent="0">
              <a:buNone/>
            </a:pPr>
            <a:endParaRPr lang="el-GR" cap="none" dirty="0">
              <a:latin typeface="Arial" panose="020B0604020202020204" pitchFamily="34" charset="0"/>
              <a:cs typeface="Arial" panose="020B0604020202020204" pitchFamily="34" charset="0"/>
            </a:endParaRPr>
          </a:p>
          <a:p>
            <a:pPr marL="0" indent="0">
              <a:buNone/>
            </a:pPr>
            <a:endParaRPr lang="el-GR" cap="none" dirty="0" smtClean="0">
              <a:latin typeface="Arial" panose="020B0604020202020204" pitchFamily="34" charset="0"/>
              <a:cs typeface="Arial" panose="020B0604020202020204" pitchFamily="34" charset="0"/>
            </a:endParaRPr>
          </a:p>
          <a:p>
            <a:pPr marL="0" indent="0">
              <a:buNone/>
            </a:pPr>
            <a:endParaRPr lang="el-GR" cap="none" dirty="0">
              <a:latin typeface="Arial" panose="020B0604020202020204" pitchFamily="34" charset="0"/>
              <a:cs typeface="Arial" panose="020B0604020202020204" pitchFamily="34" charset="0"/>
            </a:endParaRPr>
          </a:p>
          <a:p>
            <a:pPr marL="0" indent="0">
              <a:buNone/>
            </a:pPr>
            <a:r>
              <a:rPr lang="el-GR" cap="none" dirty="0" smtClean="0">
                <a:latin typeface="Arial" panose="020B0604020202020204" pitchFamily="34" charset="0"/>
                <a:cs typeface="Arial" panose="020B0604020202020204" pitchFamily="34" charset="0"/>
              </a:rPr>
              <a:t>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10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11</a:t>
            </a:r>
            <a:endParaRPr lang="el-GR" dirty="0">
              <a:latin typeface="Arial" panose="020B0604020202020204" pitchFamily="34" charset="0"/>
              <a:cs typeface="Arial" panose="020B0604020202020204" pitchFamily="34" charset="0"/>
            </a:endParaRPr>
          </a:p>
        </p:txBody>
      </p:sp>
      <p:pic>
        <p:nvPicPr>
          <p:cNvPr id="1026" name="Picture 2"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813" y="2802332"/>
            <a:ext cx="5194350" cy="3389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ÎÏÎ¿ÏÎ­Î»ÎµÏÎ¼Î± ÎµÎ¹ÎºÏÎ½Î±Ï Î³Î¹Î± ÏÎ± ÎµÎ½ÏÎ¿Î¼Î± ÏÎ¿Ï ÏÎµÏÏÎ±ÏÎ¿ÏÎ½ ÏÏÎ¿ Î½ÎµÏ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897" y="2802332"/>
            <a:ext cx="3426794" cy="33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59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695933"/>
          </a:xfrm>
        </p:spPr>
        <p:txBody>
          <a:bodyPr>
            <a:normAutofit/>
          </a:bodyPr>
          <a:lstStyle/>
          <a:p>
            <a:pPr algn="l"/>
            <a:r>
              <a:rPr lang="el-GR" sz="2000" dirty="0" err="1" smtClean="0">
                <a:latin typeface="Arial" panose="020B0604020202020204" pitchFamily="34" charset="0"/>
                <a:cs typeface="Arial" panose="020B0604020202020204" pitchFamily="34" charset="0"/>
              </a:rPr>
              <a:t>συναφεια</a:t>
            </a:r>
            <a:endParaRPr lang="el-GR" sz="20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4" y="1314450"/>
            <a:ext cx="10363826" cy="5172682"/>
          </a:xfrm>
        </p:spPr>
        <p:txBody>
          <a:bodyPr>
            <a:normAutofit/>
          </a:bodyPr>
          <a:lstStyle/>
          <a:p>
            <a:r>
              <a:rPr lang="el-GR" cap="none" dirty="0" smtClean="0">
                <a:latin typeface="Arial" panose="020B0604020202020204" pitchFamily="34" charset="0"/>
                <a:cs typeface="Arial" panose="020B0604020202020204" pitchFamily="34" charset="0"/>
              </a:rPr>
              <a:t>Η Ιδιότητα του νερού να ελκύει άλλα μόρια νερού μέσω του δεσμού του υδρογόνου. Όταν ενώνονται τα μόρια οξυγόνου και υδρογόνου ελκύουν αντίθετα άτομα ενός άλλου μορίου νερού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12</a:t>
            </a:r>
            <a:r>
              <a:rPr lang="el-GR" cap="none" dirty="0">
                <a:latin typeface="Arial" panose="020B0604020202020204" pitchFamily="34" charset="0"/>
                <a:cs typeface="Arial" panose="020B0604020202020204" pitchFamily="34" charset="0"/>
              </a:rPr>
              <a:t>) </a:t>
            </a:r>
            <a:endParaRPr lang="el-GR" cap="none" dirty="0" smtClean="0">
              <a:latin typeface="Arial" panose="020B0604020202020204" pitchFamily="34" charset="0"/>
              <a:cs typeface="Arial" panose="020B0604020202020204" pitchFamily="34" charset="0"/>
            </a:endParaRPr>
          </a:p>
          <a:p>
            <a:endParaRPr lang="el-GR" cap="none" dirty="0">
              <a:latin typeface="Arial" panose="020B0604020202020204" pitchFamily="34" charset="0"/>
              <a:cs typeface="Arial" panose="020B0604020202020204" pitchFamily="34" charset="0"/>
            </a:endParaRPr>
          </a:p>
          <a:p>
            <a:endParaRPr lang="el-GR" cap="none" dirty="0" smtClean="0">
              <a:latin typeface="Arial" panose="020B0604020202020204" pitchFamily="34" charset="0"/>
              <a:cs typeface="Arial" panose="020B0604020202020204" pitchFamily="34" charset="0"/>
            </a:endParaRPr>
          </a:p>
          <a:p>
            <a:endParaRPr lang="el-GR" cap="none" dirty="0">
              <a:latin typeface="Arial" panose="020B0604020202020204" pitchFamily="34" charset="0"/>
              <a:cs typeface="Arial" panose="020B0604020202020204" pitchFamily="34" charset="0"/>
            </a:endParaRPr>
          </a:p>
          <a:p>
            <a:endParaRPr lang="el-GR" cap="none" dirty="0" smtClean="0">
              <a:latin typeface="Arial" panose="020B0604020202020204" pitchFamily="34" charset="0"/>
              <a:cs typeface="Arial" panose="020B0604020202020204" pitchFamily="34" charset="0"/>
            </a:endParaRPr>
          </a:p>
          <a:p>
            <a:endParaRPr lang="el-GR" cap="none" dirty="0">
              <a:latin typeface="Arial" panose="020B0604020202020204" pitchFamily="34" charset="0"/>
              <a:cs typeface="Arial" panose="020B0604020202020204" pitchFamily="34" charset="0"/>
            </a:endParaRPr>
          </a:p>
          <a:p>
            <a:pPr marL="0" indent="0">
              <a:buNone/>
            </a:pPr>
            <a:endParaRPr lang="el-GR" cap="none" dirty="0" smtClean="0">
              <a:latin typeface="Arial" panose="020B0604020202020204" pitchFamily="34" charset="0"/>
              <a:cs typeface="Arial" panose="020B0604020202020204" pitchFamily="34" charset="0"/>
            </a:endParaRPr>
          </a:p>
          <a:p>
            <a:pPr marL="0"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a:t>
            </a:r>
            <a:r>
              <a:rPr lang="el-GR" cap="none" dirty="0" err="1" smtClean="0">
                <a:latin typeface="Arial" panose="020B0604020202020204" pitchFamily="34" charset="0"/>
                <a:cs typeface="Arial" panose="020B0604020202020204" pitchFamily="34" charset="0"/>
              </a:rPr>
              <a:t>Εικ</a:t>
            </a:r>
            <a:r>
              <a:rPr lang="el-GR" cap="none" dirty="0">
                <a:latin typeface="Arial" panose="020B0604020202020204" pitchFamily="34" charset="0"/>
                <a:cs typeface="Arial" panose="020B0604020202020204" pitchFamily="34" charset="0"/>
              </a:rPr>
              <a:t>. 12</a:t>
            </a:r>
          </a:p>
        </p:txBody>
      </p:sp>
      <p:pic>
        <p:nvPicPr>
          <p:cNvPr id="2052" name="Picture 4" descr="https://player.slideplayer.gr/78/12871090/slides/slide_19.jpg"/>
          <p:cNvPicPr>
            <a:picLocks noChangeAspect="1" noChangeArrowheads="1"/>
          </p:cNvPicPr>
          <p:nvPr/>
        </p:nvPicPr>
        <p:blipFill rotWithShape="1">
          <a:blip r:embed="rId2">
            <a:extLst>
              <a:ext uri="{28A0092B-C50C-407E-A947-70E740481C1C}">
                <a14:useLocalDpi xmlns:a14="http://schemas.microsoft.com/office/drawing/2010/main" val="0"/>
              </a:ext>
            </a:extLst>
          </a:blip>
          <a:srcRect l="31510" t="41862" r="36703" b="17513"/>
          <a:stretch/>
        </p:blipFill>
        <p:spPr bwMode="auto">
          <a:xfrm>
            <a:off x="5886450" y="2212030"/>
            <a:ext cx="5057775" cy="42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64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913775" y="618518"/>
            <a:ext cx="10364451" cy="681646"/>
          </a:xfrm>
        </p:spPr>
        <p:txBody>
          <a:bodyPr>
            <a:normAutofit fontScale="90000"/>
          </a:bodyPr>
          <a:lstStyle/>
          <a:p>
            <a:pPr algn="l"/>
            <a:r>
              <a:rPr lang="el-GR" cap="none" dirty="0">
                <a:latin typeface="Arial" panose="020B0604020202020204" pitchFamily="34" charset="0"/>
                <a:cs typeface="Arial" panose="020B0604020202020204" pitchFamily="34" charset="0"/>
              </a:rPr>
              <a:t>ΕΠΙΦΑΝΕΙΑΚΗ ΤΑΣΗ</a:t>
            </a:r>
            <a:br>
              <a:rPr lang="el-GR" cap="none" dirty="0">
                <a:latin typeface="Arial" panose="020B0604020202020204" pitchFamily="34" charset="0"/>
                <a:cs typeface="Arial" panose="020B0604020202020204" pitchFamily="34" charset="0"/>
              </a:rPr>
            </a:br>
            <a:endParaRPr lang="el-GR" dirty="0"/>
          </a:p>
        </p:txBody>
      </p:sp>
      <p:sp>
        <p:nvSpPr>
          <p:cNvPr id="3" name="Θέση περιεχομένου 2"/>
          <p:cNvSpPr>
            <a:spLocks noGrp="1"/>
          </p:cNvSpPr>
          <p:nvPr>
            <p:ph sz="quarter" idx="13"/>
          </p:nvPr>
        </p:nvSpPr>
        <p:spPr>
          <a:xfrm>
            <a:off x="913774" y="1300164"/>
            <a:ext cx="10363826" cy="5014911"/>
          </a:xfrm>
        </p:spPr>
        <p:txBody>
          <a:bodyPr>
            <a:normAutofit/>
          </a:bodyPr>
          <a:lstStyle/>
          <a:p>
            <a:pPr algn="just"/>
            <a:r>
              <a:rPr lang="el-GR" cap="none" dirty="0" smtClean="0">
                <a:latin typeface="Arial" panose="020B0604020202020204" pitchFamily="34" charset="0"/>
                <a:cs typeface="Arial" panose="020B0604020202020204" pitchFamily="34" charset="0"/>
              </a:rPr>
              <a:t>Με την ιδιότητα της συνάφειας μπορούμε να εξηγήσουμε το προηγούμενο πείραμα.</a:t>
            </a:r>
          </a:p>
          <a:p>
            <a:pPr marL="0" indent="0" algn="just">
              <a:buNone/>
            </a:pPr>
            <a:r>
              <a:rPr lang="el-GR" cap="none" dirty="0" smtClean="0">
                <a:latin typeface="Arial" panose="020B0604020202020204" pitchFamily="34" charset="0"/>
                <a:cs typeface="Arial" panose="020B0604020202020204" pitchFamily="34" charset="0"/>
              </a:rPr>
              <a:t>Η συνάφεια έκανε το νερό στο χείλος του ποτηριού να συμπεριφέρεται ως μεμβράνη.</a:t>
            </a:r>
          </a:p>
          <a:p>
            <a:pPr marL="0" indent="0" algn="just">
              <a:buNone/>
            </a:pPr>
            <a:r>
              <a:rPr lang="el-GR" cap="none" dirty="0" smtClean="0">
                <a:latin typeface="Arial" panose="020B0604020202020204" pitchFamily="34" charset="0"/>
                <a:cs typeface="Arial" panose="020B0604020202020204" pitchFamily="34" charset="0"/>
              </a:rPr>
              <a:t>Η έλξη των μορίων στην επιφάνεια ενός υγρού ονομάζεται </a:t>
            </a:r>
            <a:r>
              <a:rPr lang="el-GR" b="1" cap="none" dirty="0" smtClean="0">
                <a:latin typeface="Arial" panose="020B0604020202020204" pitchFamily="34" charset="0"/>
                <a:cs typeface="Arial" panose="020B0604020202020204" pitchFamily="34" charset="0"/>
              </a:rPr>
              <a:t>ΕΠΙΦΑΝΕΙΑΚΗ ΤΑΣΗ</a:t>
            </a:r>
            <a:r>
              <a:rPr lang="el-GR" cap="none" dirty="0" smtClean="0">
                <a:latin typeface="Arial" panose="020B0604020202020204" pitchFamily="34" charset="0"/>
                <a:cs typeface="Arial" panose="020B0604020202020204" pitchFamily="34" charset="0"/>
              </a:rPr>
              <a:t>.</a:t>
            </a:r>
            <a:r>
              <a:rPr lang="en-US" cap="none" dirty="0" smtClean="0">
                <a:latin typeface="Arial" panose="020B0604020202020204" pitchFamily="34" charset="0"/>
                <a:cs typeface="Arial" panose="020B0604020202020204" pitchFamily="34" charset="0"/>
              </a:rPr>
              <a:t> </a:t>
            </a:r>
            <a:endParaRPr lang="el-GR" cap="none" dirty="0" smtClean="0">
              <a:latin typeface="Arial" panose="020B0604020202020204" pitchFamily="34" charset="0"/>
              <a:cs typeface="Arial" panose="020B0604020202020204" pitchFamily="34" charset="0"/>
            </a:endParaRPr>
          </a:p>
          <a:p>
            <a:pPr marL="0" indent="0" algn="just">
              <a:buNone/>
            </a:pPr>
            <a:r>
              <a:rPr lang="el-GR" cap="none" dirty="0" smtClean="0">
                <a:latin typeface="Arial" panose="020B0604020202020204" pitchFamily="34" charset="0"/>
                <a:cs typeface="Arial" panose="020B0604020202020204" pitchFamily="34" charset="0"/>
              </a:rPr>
              <a:t>(</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13 &amp;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14)</a:t>
            </a:r>
          </a:p>
          <a:p>
            <a:pPr marL="0" indent="0" algn="just">
              <a:buNone/>
            </a:pPr>
            <a:endParaRPr lang="el-GR" cap="none" dirty="0" smtClean="0">
              <a:solidFill>
                <a:srgbClr val="FF0000"/>
              </a:solidFill>
              <a:latin typeface="Arial" panose="020B0604020202020204" pitchFamily="34" charset="0"/>
              <a:cs typeface="Arial" panose="020B0604020202020204" pitchFamily="34" charset="0"/>
            </a:endParaRPr>
          </a:p>
          <a:p>
            <a:pPr marL="0" indent="0" algn="just">
              <a:buNone/>
            </a:pPr>
            <a:endParaRPr lang="el-GR" cap="none" dirty="0">
              <a:solidFill>
                <a:srgbClr val="FF0000"/>
              </a:solidFill>
              <a:latin typeface="Arial" panose="020B0604020202020204" pitchFamily="34" charset="0"/>
              <a:cs typeface="Arial" panose="020B0604020202020204" pitchFamily="34" charset="0"/>
            </a:endParaRPr>
          </a:p>
          <a:p>
            <a:pPr marL="0" indent="0" algn="just">
              <a:buNone/>
            </a:pPr>
            <a:endParaRPr lang="el-GR" cap="none" dirty="0" smtClean="0">
              <a:solidFill>
                <a:srgbClr val="FF0000"/>
              </a:solidFill>
              <a:latin typeface="Arial" panose="020B0604020202020204" pitchFamily="34" charset="0"/>
              <a:cs typeface="Arial" panose="020B0604020202020204" pitchFamily="34" charset="0"/>
            </a:endParaRPr>
          </a:p>
          <a:p>
            <a:pPr marL="0" indent="0" algn="just">
              <a:buNone/>
            </a:pPr>
            <a:endParaRPr lang="el-GR" cap="none" dirty="0">
              <a:solidFill>
                <a:srgbClr val="FF0000"/>
              </a:solidFill>
              <a:latin typeface="Arial" panose="020B0604020202020204" pitchFamily="34" charset="0"/>
              <a:cs typeface="Arial" panose="020B0604020202020204" pitchFamily="34" charset="0"/>
            </a:endParaRPr>
          </a:p>
          <a:p>
            <a:pPr marL="0" indent="0" algn="just">
              <a:buNone/>
            </a:pPr>
            <a:endParaRPr lang="el-GR" cap="none" dirty="0" smtClean="0">
              <a:solidFill>
                <a:srgbClr val="FF0000"/>
              </a:solidFill>
              <a:latin typeface="Arial" panose="020B0604020202020204" pitchFamily="34" charset="0"/>
              <a:cs typeface="Arial" panose="020B0604020202020204" pitchFamily="34" charset="0"/>
            </a:endParaRPr>
          </a:p>
          <a:p>
            <a:pPr marL="0" indent="0" algn="just">
              <a:buNone/>
            </a:pPr>
            <a:r>
              <a:rPr lang="el-GR" cap="none" dirty="0">
                <a:solidFill>
                  <a:srgbClr val="FF0000"/>
                </a:solidFill>
                <a:latin typeface="Arial" panose="020B0604020202020204" pitchFamily="34" charset="0"/>
                <a:cs typeface="Arial" panose="020B0604020202020204" pitchFamily="34" charset="0"/>
              </a:rPr>
              <a:t>	</a:t>
            </a:r>
            <a:r>
              <a:rPr lang="el-GR" cap="none" dirty="0" smtClean="0">
                <a:solidFill>
                  <a:srgbClr val="FF0000"/>
                </a:solidFill>
                <a:latin typeface="Arial" panose="020B0604020202020204" pitchFamily="34" charset="0"/>
                <a:cs typeface="Arial" panose="020B0604020202020204" pitchFamily="34" charset="0"/>
              </a:rPr>
              <a:t>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13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14</a:t>
            </a:r>
            <a:endParaRPr lang="en-US" cap="none" dirty="0">
              <a:latin typeface="Arial" panose="020B0604020202020204" pitchFamily="34" charset="0"/>
              <a:cs typeface="Arial" panose="020B0604020202020204" pitchFamily="34" charset="0"/>
            </a:endParaRPr>
          </a:p>
        </p:txBody>
      </p:sp>
      <p:pic>
        <p:nvPicPr>
          <p:cNvPr id="3078" name="Picture 6"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8" y="2863539"/>
            <a:ext cx="2128210" cy="321596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ÎÏÎ¿ÏÎ­Î»ÎµÏÎ¼Î± ÎµÎ¹ÎºÏÎ½Î±Ï Î³Î¹Î± ÏÏÎ±ÏÎ­Ï"/>
          <p:cNvPicPr>
            <a:picLocks noChangeAspect="1" noChangeArrowheads="1"/>
          </p:cNvPicPr>
          <p:nvPr/>
        </p:nvPicPr>
        <p:blipFill rotWithShape="1">
          <a:blip r:embed="rId3">
            <a:extLst>
              <a:ext uri="{28A0092B-C50C-407E-A947-70E740481C1C}">
                <a14:useLocalDpi xmlns:a14="http://schemas.microsoft.com/office/drawing/2010/main" val="0"/>
              </a:ext>
            </a:extLst>
          </a:blip>
          <a:srcRect l="30868" r="27449"/>
          <a:stretch/>
        </p:blipFill>
        <p:spPr bwMode="auto">
          <a:xfrm>
            <a:off x="3766824" y="2937184"/>
            <a:ext cx="2328863" cy="314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39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913774" y="957262"/>
            <a:ext cx="10363826" cy="4833937"/>
          </a:xfrm>
        </p:spPr>
        <p:txBody>
          <a:bodyPr/>
          <a:lstStyle/>
          <a:p>
            <a:pPr algn="just"/>
            <a:r>
              <a:rPr lang="el-GR" cap="none" dirty="0" smtClean="0">
                <a:latin typeface="Arial" panose="020B0604020202020204" pitchFamily="34" charset="0"/>
                <a:cs typeface="Arial" panose="020B0604020202020204" pitchFamily="34" charset="0"/>
              </a:rPr>
              <a:t>Το </a:t>
            </a:r>
            <a:r>
              <a:rPr lang="el-GR" cap="none" dirty="0">
                <a:latin typeface="Arial" panose="020B0604020202020204" pitchFamily="34" charset="0"/>
                <a:cs typeface="Arial" panose="020B0604020202020204" pitchFamily="34" charset="0"/>
              </a:rPr>
              <a:t>νερό φαίνεται σαν χάντρες γιατί η έλξη μεταξύ των μορίων νερού είναι ισχυρή και δημιουργείται ένα σχήμα σφαιρικό. Είναι η συνάφεια που επιτρέπει στο νερό να σχηματίζει  </a:t>
            </a:r>
            <a:r>
              <a:rPr lang="el-GR" b="1" cap="none" dirty="0">
                <a:latin typeface="Arial" panose="020B0604020202020204" pitchFamily="34" charset="0"/>
                <a:cs typeface="Arial" panose="020B0604020202020204" pitchFamily="34" charset="0"/>
              </a:rPr>
              <a:t>σφαιρικές σταγόνες</a:t>
            </a:r>
            <a:r>
              <a:rPr lang="el-GR" cap="none" dirty="0">
                <a:latin typeface="Arial" panose="020B0604020202020204" pitchFamily="34" charset="0"/>
                <a:cs typeface="Arial" panose="020B0604020202020204" pitchFamily="34" charset="0"/>
              </a:rPr>
              <a:t>. </a:t>
            </a:r>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15				   Εικ.16</a:t>
            </a:r>
            <a:endParaRPr lang="el-GR" cap="none" dirty="0"/>
          </a:p>
        </p:txBody>
      </p:sp>
      <p:pic>
        <p:nvPicPr>
          <p:cNvPr id="4" name="Picture 2" descr="ÎÏÎ¿ÏÎ­Î»ÎµÏÎ¼Î± ÎµÎ¹ÎºÏÎ½Î±Ï Î³Î¹Î± ÏÏÎ±Î³ÏÎ½ÎµÏ  Î½ÎµÏÎ¿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775" y="2459830"/>
            <a:ext cx="3552825" cy="2664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Î£ÏÎµÏÎ¹ÎºÎ® ÎµÎ¹ÎºÏÎ½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13" y="2459830"/>
            <a:ext cx="4702175" cy="261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92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913774" y="771526"/>
            <a:ext cx="10363826" cy="5929312"/>
          </a:xfrm>
        </p:spPr>
        <p:txBody>
          <a:bodyPr/>
          <a:lstStyle/>
          <a:p>
            <a:r>
              <a:rPr lang="el-GR" cap="none" dirty="0" smtClean="0">
                <a:latin typeface="Arial" panose="020B0604020202020204" pitchFamily="34" charset="0"/>
                <a:cs typeface="Arial" panose="020B0604020202020204" pitchFamily="34" charset="0"/>
              </a:rPr>
              <a:t>Η συνάφεια είναι σημαντική για οργανισμούς κοντά στο νερό. Με αυτήν τα μόρια που ενώνονται ταξιδεύουν μαζί π.χ. στο αίμα ή στις ρίζες των φυτών. </a:t>
            </a:r>
            <a:endParaRPr lang="el-GR" cap="none" dirty="0">
              <a:latin typeface="Arial" panose="020B0604020202020204" pitchFamily="34" charset="0"/>
              <a:cs typeface="Arial" panose="020B0604020202020204" pitchFamily="34" charset="0"/>
            </a:endParaRPr>
          </a:p>
          <a:p>
            <a:r>
              <a:rPr lang="el-GR" cap="none" dirty="0" smtClean="0">
                <a:latin typeface="Arial" panose="020B0604020202020204" pitchFamily="34" charset="0"/>
                <a:cs typeface="Arial" panose="020B0604020202020204" pitchFamily="34" charset="0"/>
              </a:rPr>
              <a:t>Η κυκλοφορία του αίματος έχει πολλές από τις ιδιότητες του νερού.</a:t>
            </a:r>
          </a:p>
          <a:p>
            <a:r>
              <a:rPr lang="el-GR" cap="none" dirty="0" smtClean="0">
                <a:latin typeface="Arial" panose="020B0604020202020204" pitchFamily="34" charset="0"/>
                <a:cs typeface="Arial" panose="020B0604020202020204" pitchFamily="34" charset="0"/>
              </a:rPr>
              <a:t>Αν τα μόρια του νερού δεν ενωνόταν, τότε δε θα είχε μεγάλη ροή.</a:t>
            </a:r>
          </a:p>
          <a:p>
            <a:r>
              <a:rPr lang="el-GR" cap="none" dirty="0" smtClean="0">
                <a:latin typeface="Arial" panose="020B0604020202020204" pitchFamily="34" charset="0"/>
                <a:cs typeface="Arial" panose="020B0604020202020204" pitchFamily="34" charset="0"/>
              </a:rPr>
              <a:t>Αυτό συμβαίνει και σε πολλούς θαλασσινούς οργανισμούς, ψάρια ή και θηλαστικά. Έχουν ένα κυκλοφοριακό σύστημα μεταφοράς μετάλλων από και προς τα κύτταρα. </a:t>
            </a:r>
          </a:p>
          <a:p>
            <a:r>
              <a:rPr lang="el-GR" cap="none" dirty="0" smtClean="0">
                <a:latin typeface="Arial" panose="020B0604020202020204" pitchFamily="34" charset="0"/>
                <a:cs typeface="Arial" panose="020B0604020202020204" pitchFamily="34" charset="0"/>
              </a:rPr>
              <a:t>Άλλοι θαλάσσιοι οργανισμοί (σφουγγάρια) τρέφονται μέσω του νερού που φιλτράρεται από το σώμα τους ή το χρησιμοποιούν για απομάκρυνση σκουπιδιών. </a:t>
            </a:r>
          </a:p>
          <a:p>
            <a:r>
              <a:rPr lang="el-GR" cap="none" dirty="0" smtClean="0">
                <a:latin typeface="Arial" panose="020B0604020202020204" pitchFamily="34" charset="0"/>
                <a:cs typeface="Arial" panose="020B0604020202020204" pitchFamily="34" charset="0"/>
              </a:rPr>
              <a:t>Ακόμη χωρίς τη συνάφεια δε θα μεταφερόταν το νερό και τα μέταλλα από τις ρίζες στο μίσχο και τα φύλλα.</a:t>
            </a:r>
          </a:p>
        </p:txBody>
      </p:sp>
    </p:spTree>
    <p:extLst>
      <p:ext uri="{BB962C8B-B14F-4D97-AF65-F5344CB8AC3E}">
        <p14:creationId xmlns:p14="http://schemas.microsoft.com/office/powerpoint/2010/main" val="7518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8"/>
            <a:ext cx="10364451" cy="853096"/>
          </a:xfrm>
        </p:spPr>
        <p:txBody>
          <a:bodyPr>
            <a:normAutofit fontScale="90000"/>
          </a:bodyPr>
          <a:lstStyle/>
          <a:p>
            <a:pPr algn="l"/>
            <a:r>
              <a:rPr lang="el-GR" b="1" u="sng" cap="none" dirty="0">
                <a:latin typeface="Arial" panose="020B0604020202020204" pitchFamily="34" charset="0"/>
                <a:cs typeface="Arial" panose="020B0604020202020204" pitchFamily="34" charset="0"/>
              </a:rPr>
              <a:t>Ερωτήσεις εμπέδωσης</a:t>
            </a:r>
            <a:br>
              <a:rPr lang="el-GR" b="1" u="sng" cap="none" dirty="0">
                <a:latin typeface="Arial" panose="020B0604020202020204" pitchFamily="34" charset="0"/>
                <a:cs typeface="Arial" panose="020B0604020202020204" pitchFamily="34" charset="0"/>
              </a:rPr>
            </a:br>
            <a:endParaRPr lang="el-GR" dirty="0"/>
          </a:p>
        </p:txBody>
      </p:sp>
      <p:sp>
        <p:nvSpPr>
          <p:cNvPr id="3" name="Θέση περιεχομένου 2"/>
          <p:cNvSpPr>
            <a:spLocks noGrp="1"/>
          </p:cNvSpPr>
          <p:nvPr>
            <p:ph sz="quarter" idx="13"/>
          </p:nvPr>
        </p:nvSpPr>
        <p:spPr>
          <a:xfrm>
            <a:off x="913775" y="1471614"/>
            <a:ext cx="10363826" cy="3424107"/>
          </a:xfrm>
        </p:spPr>
        <p:txBody>
          <a:bodyPr/>
          <a:lstStyle/>
          <a:p>
            <a:r>
              <a:rPr lang="el-GR" cap="none" dirty="0" smtClean="0">
                <a:latin typeface="Arial" panose="020B0604020202020204" pitchFamily="34" charset="0"/>
                <a:cs typeface="Arial" panose="020B0604020202020204" pitchFamily="34" charset="0"/>
              </a:rPr>
              <a:t>Παρατηρώντας την εικόνα 13 και 14. Μπορείς να εξηγήσεις πως η συνάφεια των μορίων επιτρέπουν στο νερό να μην υπερχειλίσει το ποτήρι;</a:t>
            </a:r>
          </a:p>
          <a:p>
            <a:r>
              <a:rPr lang="el-GR" cap="none" dirty="0" smtClean="0">
                <a:latin typeface="Arial" panose="020B0604020202020204" pitchFamily="34" charset="0"/>
                <a:cs typeface="Arial" panose="020B0604020202020204" pitchFamily="34" charset="0"/>
              </a:rPr>
              <a:t>Μπορείς να εξηγήσεις πως στο τελευταίο πείραμα επιδρούν το απορρυπαντικό πιάτων και τα μπαχαρικά στην επιφανειακή τάση;</a:t>
            </a:r>
          </a:p>
          <a:p>
            <a:endParaRPr lang="el-G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27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638783"/>
          </a:xfrm>
        </p:spPr>
        <p:txBody>
          <a:bodyPr>
            <a:noAutofit/>
          </a:bodyPr>
          <a:lstStyle/>
          <a:p>
            <a:pPr algn="l"/>
            <a:r>
              <a:rPr lang="el-GR" sz="2400" cap="none" dirty="0" smtClean="0">
                <a:latin typeface="Arial" panose="020B0604020202020204" pitchFamily="34" charset="0"/>
                <a:cs typeface="Arial" panose="020B0604020202020204" pitchFamily="34" charset="0"/>
              </a:rPr>
              <a:t>Ενδεικτικές </a:t>
            </a:r>
            <a:r>
              <a:rPr lang="el-GR" sz="2400" cap="none" dirty="0" err="1" smtClean="0">
                <a:latin typeface="Arial" panose="020B0604020202020204" pitchFamily="34" charset="0"/>
                <a:cs typeface="Arial" panose="020B0604020202020204" pitchFamily="34" charset="0"/>
              </a:rPr>
              <a:t>Δραστηιότητες</a:t>
            </a:r>
            <a:endParaRPr lang="el-GR" sz="2400" cap="none"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5" y="1738442"/>
            <a:ext cx="10816263" cy="4676646"/>
          </a:xfrm>
        </p:spPr>
        <p:txBody>
          <a:bodyPr>
            <a:normAutofit fontScale="62500" lnSpcReduction="20000"/>
          </a:bodyPr>
          <a:lstStyle/>
          <a:p>
            <a:pPr marL="457200" indent="-457200">
              <a:buFont typeface="+mj-lt"/>
              <a:buAutoNum type="arabicPeriod"/>
            </a:pPr>
            <a:r>
              <a:rPr lang="el-GR" sz="2600" cap="none" dirty="0">
                <a:latin typeface="Arial" panose="020B0604020202020204" pitchFamily="34" charset="0"/>
                <a:cs typeface="Arial" panose="020B0604020202020204" pitchFamily="34" charset="0"/>
              </a:rPr>
              <a:t>Ζωγράφισε παρακάτω πως τα μόρια του νερού έλκονται μεταξύ τους μέσω των </a:t>
            </a:r>
            <a:r>
              <a:rPr lang="el-GR" sz="2600" cap="none" dirty="0" err="1">
                <a:latin typeface="Arial" panose="020B0604020202020204" pitchFamily="34" charset="0"/>
                <a:cs typeface="Arial" panose="020B0604020202020204" pitchFamily="34" charset="0"/>
              </a:rPr>
              <a:t>υδρογονικών</a:t>
            </a:r>
            <a:r>
              <a:rPr lang="el-GR" sz="2600" cap="none" dirty="0">
                <a:latin typeface="Arial" panose="020B0604020202020204" pitchFamily="34" charset="0"/>
                <a:cs typeface="Arial" panose="020B0604020202020204" pitchFamily="34" charset="0"/>
              </a:rPr>
              <a:t> </a:t>
            </a:r>
            <a:r>
              <a:rPr lang="el-GR" sz="2600" cap="none" dirty="0" smtClean="0">
                <a:latin typeface="Arial" panose="020B0604020202020204" pitchFamily="34" charset="0"/>
                <a:cs typeface="Arial" panose="020B0604020202020204" pitchFamily="34" charset="0"/>
              </a:rPr>
              <a:t>δεσμών</a:t>
            </a:r>
            <a:endParaRPr lang="el-GR" sz="2600" cap="none" dirty="0">
              <a:latin typeface="Arial" panose="020B0604020202020204" pitchFamily="34" charset="0"/>
              <a:cs typeface="Arial" panose="020B0604020202020204" pitchFamily="34" charset="0"/>
            </a:endParaRPr>
          </a:p>
          <a:p>
            <a:pPr marL="457200" indent="-457200">
              <a:buFont typeface="+mj-lt"/>
              <a:buAutoNum type="arabicPeriod"/>
            </a:pPr>
            <a:endParaRPr lang="el-GR" sz="2600" cap="none" dirty="0" smtClean="0">
              <a:latin typeface="Arial" panose="020B0604020202020204" pitchFamily="34" charset="0"/>
              <a:cs typeface="Arial" panose="020B0604020202020204" pitchFamily="34" charset="0"/>
            </a:endParaRPr>
          </a:p>
          <a:p>
            <a:pPr marL="0" indent="0">
              <a:buNone/>
            </a:pPr>
            <a:endParaRPr lang="el-GR" sz="2600" cap="none" dirty="0" smtClean="0">
              <a:latin typeface="Arial" panose="020B0604020202020204" pitchFamily="34" charset="0"/>
              <a:cs typeface="Arial" panose="020B0604020202020204" pitchFamily="34" charset="0"/>
            </a:endParaRPr>
          </a:p>
          <a:p>
            <a:pPr marL="0" indent="0">
              <a:buNone/>
            </a:pPr>
            <a:endParaRPr lang="el-GR" sz="2600" cap="none" dirty="0">
              <a:latin typeface="Arial" panose="020B0604020202020204" pitchFamily="34" charset="0"/>
              <a:cs typeface="Arial" panose="020B0604020202020204" pitchFamily="34" charset="0"/>
            </a:endParaRPr>
          </a:p>
          <a:p>
            <a:pPr marL="0" indent="0">
              <a:buNone/>
            </a:pPr>
            <a:endParaRPr lang="el-GR" sz="2600" cap="none" dirty="0" smtClean="0">
              <a:latin typeface="Arial" panose="020B0604020202020204" pitchFamily="34" charset="0"/>
              <a:cs typeface="Arial" panose="020B0604020202020204" pitchFamily="34" charset="0"/>
            </a:endParaRPr>
          </a:p>
          <a:p>
            <a:pPr marL="0" indent="0">
              <a:buNone/>
            </a:pPr>
            <a:endParaRPr lang="el-GR" sz="2600" cap="none" dirty="0">
              <a:latin typeface="Arial" panose="020B0604020202020204" pitchFamily="34" charset="0"/>
              <a:cs typeface="Arial" panose="020B0604020202020204" pitchFamily="34" charset="0"/>
            </a:endParaRPr>
          </a:p>
          <a:p>
            <a:pPr marL="0" indent="0">
              <a:buNone/>
            </a:pPr>
            <a:r>
              <a:rPr lang="el-GR" sz="2600" cap="none" dirty="0" smtClean="0">
                <a:latin typeface="Arial" panose="020B0604020202020204" pitchFamily="34" charset="0"/>
                <a:cs typeface="Arial" panose="020B0604020202020204" pitchFamily="34" charset="0"/>
              </a:rPr>
              <a:t>2.      Απάντησε στις παρακάτω ερωτήσεις για την </a:t>
            </a:r>
            <a:r>
              <a:rPr lang="el-GR" sz="2600" cap="none" dirty="0" err="1" smtClean="0">
                <a:latin typeface="Arial" panose="020B0604020202020204" pitchFamily="34" charset="0"/>
                <a:cs typeface="Arial" panose="020B0604020202020204" pitchFamily="34" charset="0"/>
              </a:rPr>
              <a:t>αλατότητα</a:t>
            </a:r>
            <a:r>
              <a:rPr lang="el-GR" sz="2600" cap="none" dirty="0" smtClean="0">
                <a:latin typeface="Arial" panose="020B0604020202020204" pitchFamily="34" charset="0"/>
                <a:cs typeface="Arial" panose="020B0604020202020204" pitchFamily="34" charset="0"/>
              </a:rPr>
              <a:t> του νερού στον ωκεανό και έπειτα </a:t>
            </a:r>
            <a:r>
              <a:rPr lang="el-GR" sz="2600" cap="none" dirty="0" err="1" smtClean="0">
                <a:latin typeface="Arial" panose="020B0604020202020204" pitchFamily="34" charset="0"/>
                <a:cs typeface="Arial" panose="020B0604020202020204" pitchFamily="34" charset="0"/>
              </a:rPr>
              <a:t>παραουσίασε</a:t>
            </a:r>
            <a:r>
              <a:rPr lang="el-GR" sz="2600" cap="none" dirty="0" smtClean="0">
                <a:latin typeface="Arial" panose="020B0604020202020204" pitchFamily="34" charset="0"/>
                <a:cs typeface="Arial" panose="020B0604020202020204" pitchFamily="34" charset="0"/>
              </a:rPr>
              <a:t> τα σε σχεδιάγραμμα</a:t>
            </a:r>
          </a:p>
          <a:p>
            <a:pPr marL="0" indent="0">
              <a:buNone/>
            </a:pPr>
            <a:r>
              <a:rPr lang="el-GR" sz="2600" cap="none" dirty="0">
                <a:latin typeface="Arial" panose="020B0604020202020204" pitchFamily="34" charset="0"/>
                <a:cs typeface="Arial" panose="020B0604020202020204" pitchFamily="34" charset="0"/>
              </a:rPr>
              <a:t>	</a:t>
            </a:r>
            <a:r>
              <a:rPr lang="el-GR" sz="2600" cap="none" dirty="0" smtClean="0">
                <a:latin typeface="Arial" panose="020B0604020202020204" pitchFamily="34" charset="0"/>
                <a:cs typeface="Arial" panose="020B0604020202020204" pitchFamily="34" charset="0"/>
              </a:rPr>
              <a:t>α) Τι είναι το </a:t>
            </a:r>
            <a:r>
              <a:rPr lang="el-GR" sz="2600" cap="none" dirty="0" err="1" smtClean="0">
                <a:latin typeface="Arial" panose="020B0604020202020204" pitchFamily="34" charset="0"/>
                <a:cs typeface="Arial" panose="020B0604020202020204" pitchFamily="34" charset="0"/>
              </a:rPr>
              <a:t>αλατότητα</a:t>
            </a:r>
            <a:r>
              <a:rPr lang="el-GR" sz="2600" cap="none" dirty="0" smtClean="0">
                <a:latin typeface="Arial" panose="020B0604020202020204" pitchFamily="34" charset="0"/>
                <a:cs typeface="Arial" panose="020B0604020202020204" pitchFamily="34" charset="0"/>
              </a:rPr>
              <a:t> στον ωκεανό;</a:t>
            </a:r>
          </a:p>
          <a:p>
            <a:pPr marL="0" indent="0">
              <a:buNone/>
            </a:pPr>
            <a:r>
              <a:rPr lang="el-GR" sz="2600" cap="none" dirty="0">
                <a:latin typeface="Arial" panose="020B0604020202020204" pitchFamily="34" charset="0"/>
                <a:cs typeface="Arial" panose="020B0604020202020204" pitchFamily="34" charset="0"/>
              </a:rPr>
              <a:t>	</a:t>
            </a:r>
            <a:r>
              <a:rPr lang="el-GR" sz="2600" cap="none" dirty="0" smtClean="0">
                <a:latin typeface="Arial" panose="020B0604020202020204" pitchFamily="34" charset="0"/>
                <a:cs typeface="Arial" panose="020B0604020202020204" pitchFamily="34" charset="0"/>
              </a:rPr>
              <a:t>β) Τι σημαίνει;</a:t>
            </a:r>
          </a:p>
          <a:p>
            <a:pPr marL="0" indent="0">
              <a:buNone/>
            </a:pPr>
            <a:r>
              <a:rPr lang="el-GR" sz="2600" cap="none" dirty="0">
                <a:latin typeface="Arial" panose="020B0604020202020204" pitchFamily="34" charset="0"/>
                <a:cs typeface="Arial" panose="020B0604020202020204" pitchFamily="34" charset="0"/>
              </a:rPr>
              <a:t>	</a:t>
            </a:r>
            <a:r>
              <a:rPr lang="el-GR" sz="2600" cap="none" dirty="0" smtClean="0">
                <a:latin typeface="Arial" panose="020B0604020202020204" pitchFamily="34" charset="0"/>
                <a:cs typeface="Arial" panose="020B0604020202020204" pitchFamily="34" charset="0"/>
              </a:rPr>
              <a:t>γ) Πως μετριέται και τι συγκέντρωση άλατος υπάρχει σε κάθε είδος νερού (φρέσκο, </a:t>
            </a:r>
            <a:r>
              <a:rPr lang="el-GR" sz="2600" cap="none" dirty="0" err="1" smtClean="0">
                <a:latin typeface="Arial" panose="020B0604020202020204" pitchFamily="34" charset="0"/>
                <a:cs typeface="Arial" panose="020B0604020202020204" pitchFamily="34" charset="0"/>
              </a:rPr>
              <a:t>απεσταγμένο</a:t>
            </a:r>
            <a:r>
              <a:rPr lang="el-GR" sz="2600" cap="none" dirty="0" smtClean="0">
                <a:latin typeface="Arial" panose="020B0604020202020204" pitchFamily="34" charset="0"/>
                <a:cs typeface="Arial" panose="020B0604020202020204" pitchFamily="34" charset="0"/>
              </a:rPr>
              <a:t>, ωκεανού);</a:t>
            </a:r>
          </a:p>
          <a:p>
            <a:pPr marL="0" indent="0">
              <a:buNone/>
            </a:pPr>
            <a:r>
              <a:rPr lang="el-GR" sz="2600" cap="none" dirty="0">
                <a:latin typeface="Arial" panose="020B0604020202020204" pitchFamily="34" charset="0"/>
                <a:cs typeface="Arial" panose="020B0604020202020204" pitchFamily="34" charset="0"/>
              </a:rPr>
              <a:t>	</a:t>
            </a:r>
            <a:r>
              <a:rPr lang="el-GR" sz="2600" cap="none" dirty="0" smtClean="0">
                <a:latin typeface="Arial" panose="020B0604020202020204" pitchFamily="34" charset="0"/>
                <a:cs typeface="Arial" panose="020B0604020202020204" pitchFamily="34" charset="0"/>
              </a:rPr>
              <a:t>δ) Από πού προέρχεται και πως εισάγεται σε αυτά τα μέρη;</a:t>
            </a:r>
          </a:p>
          <a:p>
            <a:pPr marL="0" indent="0">
              <a:buNone/>
            </a:pPr>
            <a:r>
              <a:rPr lang="el-GR" sz="2600" cap="none" dirty="0" smtClean="0">
                <a:latin typeface="Arial" panose="020B0604020202020204" pitchFamily="34" charset="0"/>
                <a:cs typeface="Arial" panose="020B0604020202020204" pitchFamily="34" charset="0"/>
              </a:rPr>
              <a:t>	ε) Τι συμβαίνει με το αλάτι  στον ωκεανό;</a:t>
            </a:r>
            <a:endParaRPr lang="el-GR" sz="2600" dirty="0"/>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a:p>
            <a:pPr marL="457200"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57200" indent="-457200">
              <a:buFont typeface="+mj-lt"/>
              <a:buAutoNum type="arabicPeriod"/>
            </a:pPr>
            <a:endParaRPr lang="el-GR" cap="none" dirty="0">
              <a:latin typeface="Arial" panose="020B0604020202020204" pitchFamily="34" charset="0"/>
              <a:cs typeface="Arial" panose="020B0604020202020204" pitchFamily="34" charset="0"/>
            </a:endParaRPr>
          </a:p>
        </p:txBody>
      </p:sp>
      <p:sp>
        <p:nvSpPr>
          <p:cNvPr id="4" name="Στρογγυλεμένο ορθογώνιο 3"/>
          <p:cNvSpPr/>
          <p:nvPr/>
        </p:nvSpPr>
        <p:spPr>
          <a:xfrm>
            <a:off x="3633789" y="2200276"/>
            <a:ext cx="3595686" cy="16716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71545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638783"/>
          </a:xfrm>
        </p:spPr>
        <p:txBody>
          <a:bodyPr>
            <a:normAutofit fontScale="90000"/>
          </a:bodyPr>
          <a:lstStyle/>
          <a:p>
            <a:pPr algn="l"/>
            <a:r>
              <a:rPr lang="el-GR" dirty="0" err="1" smtClean="0"/>
              <a:t>Αξιολογηση</a:t>
            </a:r>
            <a:r>
              <a:rPr lang="el-GR" dirty="0" smtClean="0"/>
              <a:t/>
            </a:r>
            <a:br>
              <a:rPr lang="el-GR" dirty="0" smtClean="0"/>
            </a:br>
            <a:r>
              <a:rPr lang="el-GR" cap="none" dirty="0" smtClean="0"/>
              <a:t>Περιλαμβάνονται ασκήσεις κατανόησης</a:t>
            </a:r>
            <a:endParaRPr lang="el-GR" cap="none" dirty="0"/>
          </a:p>
        </p:txBody>
      </p:sp>
      <p:sp>
        <p:nvSpPr>
          <p:cNvPr id="3" name="Θέση περιεχομένου 2"/>
          <p:cNvSpPr>
            <a:spLocks noGrp="1"/>
          </p:cNvSpPr>
          <p:nvPr>
            <p:ph sz="quarter" idx="13"/>
          </p:nvPr>
        </p:nvSpPr>
        <p:spPr>
          <a:xfrm>
            <a:off x="913775" y="1443037"/>
            <a:ext cx="10363826" cy="5272087"/>
          </a:xfrm>
        </p:spPr>
        <p:txBody>
          <a:bodyPr/>
          <a:lstStyle/>
          <a:p>
            <a:pPr marL="457200" indent="-457200">
              <a:buFont typeface="+mj-lt"/>
              <a:buAutoNum type="arabicPeriod"/>
            </a:pPr>
            <a:r>
              <a:rPr lang="el-GR" cap="none" dirty="0" smtClean="0">
                <a:latin typeface="Arial" panose="020B0604020202020204" pitchFamily="34" charset="0"/>
                <a:cs typeface="Arial" panose="020B0604020202020204" pitchFamily="34" charset="0"/>
              </a:rPr>
              <a:t>Κατέταξε τα νερά με αυξανόμενη </a:t>
            </a:r>
            <a:r>
              <a:rPr lang="el-GR" cap="none" dirty="0" err="1" smtClean="0">
                <a:latin typeface="Arial" panose="020B0604020202020204" pitchFamily="34" charset="0"/>
                <a:cs typeface="Arial" panose="020B0604020202020204" pitchFamily="34" charset="0"/>
              </a:rPr>
              <a:t>αλατότητα</a:t>
            </a:r>
            <a:r>
              <a:rPr lang="el-GR" cap="none" dirty="0" smtClean="0">
                <a:latin typeface="Arial" panose="020B0604020202020204" pitchFamily="34" charset="0"/>
                <a:cs typeface="Arial" panose="020B0604020202020204" pitchFamily="34" charset="0"/>
              </a:rPr>
              <a:t>.</a:t>
            </a:r>
          </a:p>
          <a:p>
            <a:pPr marL="714375" indent="-314325">
              <a:buFont typeface="Wingdings" panose="05000000000000000000" pitchFamily="2" charset="2"/>
              <a:buChar char="ü"/>
            </a:pPr>
            <a:r>
              <a:rPr lang="el-GR" cap="none" dirty="0" smtClean="0">
                <a:latin typeface="Arial" panose="020B0604020202020204" pitchFamily="34" charset="0"/>
                <a:cs typeface="Arial" panose="020B0604020202020204" pitchFamily="34" charset="0"/>
              </a:rPr>
              <a:t>Υφάλμυρο</a:t>
            </a:r>
          </a:p>
          <a:p>
            <a:pPr marL="714375" indent="-314325">
              <a:buFont typeface="Wingdings" panose="05000000000000000000" pitchFamily="2" charset="2"/>
              <a:buChar char="ü"/>
            </a:pPr>
            <a:r>
              <a:rPr lang="el-GR" cap="none" dirty="0" err="1" smtClean="0">
                <a:latin typeface="Arial" panose="020B0604020202020204" pitchFamily="34" charset="0"/>
                <a:cs typeface="Arial" panose="020B0604020202020204" pitchFamily="34" charset="0"/>
              </a:rPr>
              <a:t>Αποσταγμένο</a:t>
            </a:r>
            <a:endParaRPr lang="el-GR" cap="none" dirty="0" smtClean="0">
              <a:latin typeface="Arial" panose="020B0604020202020204" pitchFamily="34" charset="0"/>
              <a:cs typeface="Arial" panose="020B0604020202020204" pitchFamily="34" charset="0"/>
            </a:endParaRPr>
          </a:p>
          <a:p>
            <a:pPr marL="714375" indent="-314325">
              <a:buFont typeface="Wingdings" panose="05000000000000000000" pitchFamily="2" charset="2"/>
              <a:buChar char="ü"/>
            </a:pPr>
            <a:r>
              <a:rPr lang="el-GR" cap="none" dirty="0" err="1" smtClean="0">
                <a:latin typeface="Arial" panose="020B0604020202020204" pitchFamily="34" charset="0"/>
                <a:cs typeface="Arial" panose="020B0604020202020204" pitchFamily="34" charset="0"/>
              </a:rPr>
              <a:t>Αλτισμένο</a:t>
            </a:r>
            <a:endParaRPr lang="el-GR" cap="none" dirty="0" smtClean="0">
              <a:latin typeface="Arial" panose="020B0604020202020204" pitchFamily="34" charset="0"/>
              <a:cs typeface="Arial" panose="020B0604020202020204" pitchFamily="34" charset="0"/>
            </a:endParaRPr>
          </a:p>
          <a:p>
            <a:pPr marL="714375" indent="-314325">
              <a:buFont typeface="Wingdings" panose="05000000000000000000" pitchFamily="2" charset="2"/>
              <a:buChar char="ü"/>
            </a:pPr>
            <a:r>
              <a:rPr lang="el-GR" cap="none" dirty="0" smtClean="0">
                <a:latin typeface="Arial" panose="020B0604020202020204" pitchFamily="34" charset="0"/>
                <a:cs typeface="Arial" panose="020B0604020202020204" pitchFamily="34" charset="0"/>
              </a:rPr>
              <a:t>Φρέσκο</a:t>
            </a:r>
          </a:p>
          <a:p>
            <a:pPr marL="585788" indent="-457200">
              <a:buAutoNum type="arabicPeriod" startAt="2"/>
              <a:tabLst>
                <a:tab pos="85725" algn="l"/>
              </a:tabLst>
            </a:pPr>
            <a:r>
              <a:rPr lang="el-GR" cap="none" dirty="0" smtClean="0">
                <a:latin typeface="Arial" panose="020B0604020202020204" pitchFamily="34" charset="0"/>
                <a:cs typeface="Arial" panose="020B0604020202020204" pitchFamily="34" charset="0"/>
              </a:rPr>
              <a:t>Εξήγησε πως η χημική δομή του νερού συνδέεται με την</a:t>
            </a:r>
          </a:p>
          <a:p>
            <a:pPr marL="800100" indent="-342900">
              <a:buFont typeface="Wingdings" panose="05000000000000000000" pitchFamily="2" charset="2"/>
              <a:buChar char="ü"/>
              <a:tabLst>
                <a:tab pos="85725" algn="l"/>
              </a:tabLst>
            </a:pPr>
            <a:r>
              <a:rPr lang="el-GR" b="1" cap="none" dirty="0" smtClean="0">
                <a:latin typeface="Arial" panose="020B0604020202020204" pitchFamily="34" charset="0"/>
                <a:cs typeface="Arial" panose="020B0604020202020204" pitchFamily="34" charset="0"/>
              </a:rPr>
              <a:t>Συνάφεια</a:t>
            </a:r>
          </a:p>
          <a:p>
            <a:pPr marL="800100" indent="-342900">
              <a:buFont typeface="Wingdings" panose="05000000000000000000" pitchFamily="2" charset="2"/>
              <a:buChar char="ü"/>
              <a:tabLst>
                <a:tab pos="85725" algn="l"/>
              </a:tabLst>
            </a:pPr>
            <a:r>
              <a:rPr lang="el-GR" b="1" cap="none" dirty="0" err="1" smtClean="0">
                <a:latin typeface="Arial" panose="020B0604020202020204" pitchFamily="34" charset="0"/>
                <a:cs typeface="Arial" panose="020B0604020202020204" pitchFamily="34" charset="0"/>
              </a:rPr>
              <a:t>Αλατότητα</a:t>
            </a:r>
            <a:endParaRPr lang="el-GR" b="1" cap="none" dirty="0" smtClean="0">
              <a:latin typeface="Arial" panose="020B0604020202020204" pitchFamily="34" charset="0"/>
              <a:cs typeface="Arial" panose="020B0604020202020204" pitchFamily="34" charset="0"/>
            </a:endParaRPr>
          </a:p>
          <a:p>
            <a:pPr marL="185738" indent="0">
              <a:buNone/>
              <a:tabLst>
                <a:tab pos="85725" algn="l"/>
              </a:tabLst>
            </a:pPr>
            <a:r>
              <a:rPr lang="el-GR" cap="none" dirty="0" smtClean="0">
                <a:latin typeface="Arial" panose="020B0604020202020204" pitchFamily="34" charset="0"/>
                <a:cs typeface="Arial" panose="020B0604020202020204" pitchFamily="34" charset="0"/>
              </a:rPr>
              <a:t>3</a:t>
            </a:r>
            <a:r>
              <a:rPr lang="el-GR" b="1" cap="none" dirty="0" smtClean="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Δώσε δύο παραδείγματα για το πώς οι θαλάσσιοι οργανισμοί επηρεάζονται από τις ιδιότητες του νερού όπως πυκνότητα, τις τρείς καταστάσεις του, τη διαλυτότητά του, υψηλές θερμοκρασίες και συνάφεια</a:t>
            </a:r>
          </a:p>
        </p:txBody>
      </p:sp>
    </p:spTree>
    <p:extLst>
      <p:ext uri="{BB962C8B-B14F-4D97-AF65-F5344CB8AC3E}">
        <p14:creationId xmlns:p14="http://schemas.microsoft.com/office/powerpoint/2010/main" val="2848155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149" y="247043"/>
            <a:ext cx="10364451" cy="1253146"/>
          </a:xfrm>
        </p:spPr>
        <p:txBody>
          <a:bodyPr>
            <a:normAutofit/>
          </a:bodyPr>
          <a:lstStyle/>
          <a:p>
            <a:pPr algn="l"/>
            <a:r>
              <a:rPr lang="el-GR" sz="2400" dirty="0" err="1" smtClean="0">
                <a:latin typeface="Arial" panose="020B0604020202020204" pitchFamily="34" charset="0"/>
                <a:cs typeface="Arial" panose="020B0604020202020204" pitchFamily="34" charset="0"/>
              </a:rPr>
              <a:t>Ενδεικτικεσ</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δραστηριοτητεσ</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αξιολογησησ</a:t>
            </a:r>
            <a:endParaRPr lang="el-GR" sz="24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4" y="1643064"/>
            <a:ext cx="10363826" cy="4148136"/>
          </a:xfrm>
        </p:spPr>
        <p:txBody>
          <a:bodyPr/>
          <a:lstStyle/>
          <a:p>
            <a:r>
              <a:rPr lang="el-GR" cap="none" dirty="0" smtClean="0">
                <a:latin typeface="Arial" panose="020B0604020202020204" pitchFamily="34" charset="0"/>
                <a:cs typeface="Arial" panose="020B0604020202020204" pitchFamily="34" charset="0"/>
              </a:rPr>
              <a:t>Απάντησε στον πίνακα συγκρίνοντας τις απαντήσεις με τις προβλέψεις σου στον αντίστοιχο πίνακα στην αρχή του κεφαλαίου.</a:t>
            </a:r>
            <a:endParaRPr lang="el-GR" cap="none"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stretch>
            <a:fillRect/>
          </a:stretch>
        </p:blipFill>
        <p:spPr>
          <a:xfrm>
            <a:off x="1869668" y="2406401"/>
            <a:ext cx="8317320" cy="3527674"/>
          </a:xfrm>
          <a:prstGeom prst="rect">
            <a:avLst/>
          </a:prstGeom>
        </p:spPr>
      </p:pic>
    </p:spTree>
    <p:extLst>
      <p:ext uri="{BB962C8B-B14F-4D97-AF65-F5344CB8AC3E}">
        <p14:creationId xmlns:p14="http://schemas.microsoft.com/office/powerpoint/2010/main" val="409673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3749" y="257784"/>
            <a:ext cx="10364451" cy="795946"/>
          </a:xfrm>
        </p:spPr>
        <p:txBody>
          <a:bodyPr/>
          <a:lstStyle/>
          <a:p>
            <a:pPr algn="l"/>
            <a:r>
              <a:rPr lang="el-GR" dirty="0" err="1" smtClean="0"/>
              <a:t>Σημεια</a:t>
            </a:r>
            <a:r>
              <a:rPr lang="el-GR" dirty="0" smtClean="0"/>
              <a:t> </a:t>
            </a:r>
            <a:r>
              <a:rPr lang="el-GR" dirty="0" err="1" smtClean="0"/>
              <a:t>αναφορασ</a:t>
            </a:r>
            <a:endParaRPr lang="el-GR" dirty="0"/>
          </a:p>
        </p:txBody>
      </p:sp>
      <p:sp>
        <p:nvSpPr>
          <p:cNvPr id="3" name="Θέση περιεχομένου 2"/>
          <p:cNvSpPr>
            <a:spLocks noGrp="1"/>
          </p:cNvSpPr>
          <p:nvPr>
            <p:ph sz="quarter" idx="13"/>
          </p:nvPr>
        </p:nvSpPr>
        <p:spPr>
          <a:xfrm>
            <a:off x="713749" y="823306"/>
            <a:ext cx="10816264" cy="5634644"/>
          </a:xfrm>
        </p:spPr>
        <p:txBody>
          <a:bodyPr>
            <a:normAutofit fontScale="92500" lnSpcReduction="10000"/>
          </a:bodyPr>
          <a:lstStyle/>
          <a:p>
            <a:pPr marL="457200" indent="-457200">
              <a:buFont typeface="+mj-lt"/>
              <a:buAutoNum type="arabicPeriod"/>
            </a:pPr>
            <a:r>
              <a:rPr lang="el-GR" cap="none" dirty="0" smtClean="0">
                <a:latin typeface="Arial" panose="020B0604020202020204" pitchFamily="34" charset="0"/>
                <a:cs typeface="Arial" panose="020B0604020202020204" pitchFamily="34" charset="0"/>
              </a:rPr>
              <a:t>Το  97% του νερού της γης βρίσκεται στους ωκεανούς με μοναδικές ιδιότητες σε σχέση με το φρέσκο νερό:</a:t>
            </a:r>
          </a:p>
          <a:p>
            <a:pPr marL="542925" indent="485775"/>
            <a:r>
              <a:rPr lang="el-GR" cap="none" dirty="0" smtClean="0">
                <a:latin typeface="Arial" panose="020B0604020202020204" pitchFamily="34" charset="0"/>
                <a:cs typeface="Arial" panose="020B0604020202020204" pitchFamily="34" charset="0"/>
              </a:rPr>
              <a:t>Είναι αλμυρό</a:t>
            </a:r>
          </a:p>
          <a:p>
            <a:pPr marL="542925" indent="485775"/>
            <a:r>
              <a:rPr lang="el-GR" cap="none" dirty="0" smtClean="0">
                <a:latin typeface="Arial" panose="020B0604020202020204" pitchFamily="34" charset="0"/>
                <a:cs typeface="Arial" panose="020B0604020202020204" pitchFamily="34" charset="0"/>
              </a:rPr>
              <a:t>Έχει χαμηλότερο σημείο πήξης.</a:t>
            </a:r>
          </a:p>
          <a:p>
            <a:pPr marL="542925" indent="485775"/>
            <a:r>
              <a:rPr lang="el-GR" cap="none" dirty="0" smtClean="0">
                <a:latin typeface="Arial" panose="020B0604020202020204" pitchFamily="34" charset="0"/>
                <a:cs typeface="Arial" panose="020B0604020202020204" pitchFamily="34" charset="0"/>
              </a:rPr>
              <a:t>Έχει υψηλότερη πυκνότητα.</a:t>
            </a:r>
          </a:p>
          <a:p>
            <a:pPr marL="542925" indent="485775"/>
            <a:r>
              <a:rPr lang="el-GR" cap="none" dirty="0" smtClean="0">
                <a:latin typeface="Arial" panose="020B0604020202020204" pitchFamily="34" charset="0"/>
                <a:cs typeface="Arial" panose="020B0604020202020204" pitchFamily="34" charset="0"/>
              </a:rPr>
              <a:t>Έχει υψηλότερη αγωγιμότητα  και είναι ελαφρώς βασικό.	</a:t>
            </a:r>
          </a:p>
          <a:p>
            <a:pPr marL="542925" indent="485775"/>
            <a:r>
              <a:rPr lang="el-GR" cap="none" dirty="0" smtClean="0">
                <a:latin typeface="Arial" panose="020B0604020202020204" pitchFamily="34" charset="0"/>
                <a:cs typeface="Arial" panose="020B0604020202020204" pitchFamily="34" charset="0"/>
              </a:rPr>
              <a:t>Το αλάτι του προέρχεται από διαβρωμένα νησιά, ηφαιστειακές εκπομπές, αντιδράσεις      	  στον πυθμένα</a:t>
            </a:r>
            <a:r>
              <a:rPr lang="en-US" cap="none" dirty="0" smtClean="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και τις ατμοσφαιρικές εναποθέσεις.</a:t>
            </a:r>
          </a:p>
          <a:p>
            <a:pPr marL="542925" indent="485775"/>
            <a:endParaRPr lang="el-GR" cap="none" dirty="0">
              <a:latin typeface="Arial" panose="020B0604020202020204" pitchFamily="34" charset="0"/>
              <a:cs typeface="Arial" panose="020B0604020202020204" pitchFamily="34" charset="0"/>
            </a:endParaRPr>
          </a:p>
          <a:p>
            <a:pPr marL="542925" indent="0">
              <a:buNone/>
            </a:pPr>
            <a:endParaRPr lang="el-GR" cap="none" dirty="0" smtClean="0">
              <a:latin typeface="Arial" panose="020B0604020202020204" pitchFamily="34" charset="0"/>
              <a:cs typeface="Arial" panose="020B0604020202020204" pitchFamily="34" charset="0"/>
            </a:endParaRPr>
          </a:p>
          <a:p>
            <a:pPr marL="542925" indent="0">
              <a:buNone/>
            </a:pPr>
            <a:endParaRPr lang="el-GR" cap="none" dirty="0">
              <a:latin typeface="Arial" panose="020B0604020202020204" pitchFamily="34" charset="0"/>
              <a:cs typeface="Arial" panose="020B0604020202020204" pitchFamily="34" charset="0"/>
            </a:endParaRPr>
          </a:p>
          <a:p>
            <a:pPr marL="542925" indent="0">
              <a:buNone/>
            </a:pPr>
            <a:endParaRPr lang="el-GR" cap="none" dirty="0" smtClean="0">
              <a:latin typeface="Arial" panose="020B0604020202020204" pitchFamily="34" charset="0"/>
              <a:cs typeface="Arial" panose="020B0604020202020204" pitchFamily="34" charset="0"/>
            </a:endParaRPr>
          </a:p>
          <a:p>
            <a:pPr marL="542925" indent="0">
              <a:buNone/>
            </a:pPr>
            <a:r>
              <a:rPr lang="el-GR" cap="none" dirty="0" smtClean="0">
                <a:latin typeface="Arial" panose="020B0604020202020204" pitchFamily="34" charset="0"/>
                <a:cs typeface="Arial" panose="020B0604020202020204" pitchFamily="34" charset="0"/>
              </a:rPr>
              <a:t>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1	</a:t>
            </a:r>
          </a:p>
        </p:txBody>
      </p:sp>
      <p:pic>
        <p:nvPicPr>
          <p:cNvPr id="1026" name="Picture 2"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02" y="4133849"/>
            <a:ext cx="5150958" cy="255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37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842337" y="1509842"/>
            <a:ext cx="10363826" cy="4562346"/>
          </a:xfrm>
        </p:spPr>
        <p:txBody>
          <a:bodyPr>
            <a:normAutofit fontScale="92500" lnSpcReduction="20000"/>
          </a:bodyPr>
          <a:lstStyle/>
          <a:p>
            <a:pPr marL="457200" indent="-457200">
              <a:buAutoNum type="arabicPeriod" startAt="2"/>
            </a:pPr>
            <a:r>
              <a:rPr lang="el-GR" cap="none" dirty="0" smtClean="0">
                <a:latin typeface="Arial" panose="020B0604020202020204" pitchFamily="34" charset="0"/>
                <a:cs typeface="Arial" panose="020B0604020202020204" pitchFamily="34" charset="0"/>
              </a:rPr>
              <a:t>Υπάρχει σύνδεση του ωκεανού με λίμνες, κοιλάδες ποταμών και πλωτές οδούς   καθώς όλα στραγγίζουν εκεί. Από τις λεκάνες απορροής μεταφέρονται θρεπτικά συστατικά, αλάτι, ιζήματα και ρύποι με τα ρεύματα και τα  ποτάμια, καταλήγοντας στον ωκεανό μέσω των εκβολών τους.</a:t>
            </a:r>
          </a:p>
          <a:p>
            <a:pPr marL="457200" indent="-457200">
              <a:buAutoNum type="arabicPeriod" startAt="2"/>
            </a:pPr>
            <a:r>
              <a:rPr lang="el-GR" cap="none" dirty="0" smtClean="0">
                <a:latin typeface="Arial" panose="020B0604020202020204" pitchFamily="34" charset="0"/>
                <a:cs typeface="Arial" panose="020B0604020202020204" pitchFamily="34" charset="0"/>
              </a:rPr>
              <a:t>Η θαλάσσια ζωή καθορίζεται από διάφορους αβιοτικούς παράγοντες που αλληλοεπιδρούν όπως </a:t>
            </a:r>
            <a:r>
              <a:rPr lang="el-GR" cap="none" dirty="0" err="1" smtClean="0">
                <a:latin typeface="Arial" panose="020B0604020202020204" pitchFamily="34" charset="0"/>
                <a:cs typeface="Arial" panose="020B0604020202020204" pitchFamily="34" charset="0"/>
              </a:rPr>
              <a:t>αλατότητα</a:t>
            </a:r>
            <a:r>
              <a:rPr lang="el-GR" cap="none" dirty="0" smtClean="0">
                <a:latin typeface="Arial" panose="020B0604020202020204" pitchFamily="34" charset="0"/>
                <a:cs typeface="Arial" panose="020B0604020202020204" pitchFamily="34" charset="0"/>
              </a:rPr>
              <a:t>, θερμοκρασία, οξυγόνο</a:t>
            </a:r>
            <a:r>
              <a:rPr lang="en-US" cap="none" dirty="0" smtClean="0">
                <a:latin typeface="Arial" panose="020B0604020202020204" pitchFamily="34" charset="0"/>
                <a:cs typeface="Arial" panose="020B0604020202020204" pitchFamily="34" charset="0"/>
              </a:rPr>
              <a:t>, pH</a:t>
            </a:r>
            <a:r>
              <a:rPr lang="el-GR" cap="none" dirty="0" smtClean="0">
                <a:latin typeface="Arial" panose="020B0604020202020204" pitchFamily="34" charset="0"/>
                <a:cs typeface="Arial" panose="020B0604020202020204" pitchFamily="34" charset="0"/>
              </a:rPr>
              <a:t>, φως, θρεπτικά συστατικά, πίεση, υπόστρωμα. Εξαιτίας αυτού υπάρχει ανομοιομορφία και ενώ σε κάποιες περιοχές του ωκεανού υπάρχει άφθονη και ποικιλόμορφη ζωή, μεγάλο μέρος του θεωρείται έρημο.</a:t>
            </a:r>
          </a:p>
          <a:p>
            <a:pPr marL="457200" indent="-457200">
              <a:buAutoNum type="arabicPeriod" startAt="2"/>
            </a:pPr>
            <a:r>
              <a:rPr lang="el-GR" cap="none" dirty="0" smtClean="0">
                <a:latin typeface="Arial" panose="020B0604020202020204" pitchFamily="34" charset="0"/>
                <a:cs typeface="Arial" panose="020B0604020202020204" pitchFamily="34" charset="0"/>
              </a:rPr>
              <a:t>ΟΙ εκβολές των ποταμών αποτελούν παραγωγικές περιοχές για θαλάσσια και υδρόβια όντα.</a:t>
            </a:r>
          </a:p>
          <a:p>
            <a:pPr marL="457200" indent="-457200">
              <a:buAutoNum type="arabicPeriod" startAt="2"/>
            </a:pPr>
            <a:r>
              <a:rPr lang="el-GR" cap="none" dirty="0" smtClean="0">
                <a:latin typeface="Arial" panose="020B0604020202020204" pitchFamily="34" charset="0"/>
                <a:cs typeface="Arial" panose="020B0604020202020204" pitchFamily="34" charset="0"/>
              </a:rPr>
              <a:t>Οι νέες τεχνολογίες (π.χ. αισθητήρες) προσφέρουν περισσότερες δυνατότητες για διερεύνηση του ωκεανού.</a:t>
            </a:r>
            <a:r>
              <a:rPr lang="en-US" cap="none" dirty="0" smtClean="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Οι επιστήμονες τις χρησιμοποιούν όλο και περισσότερο με τους δορυφόρους, σημαντήρες, παρατηρητές και υποβρύχια.</a:t>
            </a:r>
          </a:p>
          <a:p>
            <a:pPr marL="457200" indent="-457200">
              <a:buAutoNum type="arabicPeriod" startAt="2"/>
            </a:pPr>
            <a:endParaRPr lang="el-GR" cap="non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94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8"/>
            <a:ext cx="10364451" cy="1010258"/>
          </a:xfrm>
        </p:spPr>
        <p:txBody>
          <a:bodyPr>
            <a:normAutofit fontScale="90000"/>
          </a:bodyPr>
          <a:lstStyle/>
          <a:p>
            <a:pPr algn="l"/>
            <a:r>
              <a:rPr lang="el-GR" dirty="0" smtClean="0"/>
              <a:t>ΕΜΠΛΟΚΗ ΤΩΝ ΠΑΙΔΙΩΝ</a:t>
            </a:r>
            <a:br>
              <a:rPr lang="el-GR" dirty="0" smtClean="0"/>
            </a:br>
            <a:endParaRPr lang="el-GR" dirty="0"/>
          </a:p>
        </p:txBody>
      </p:sp>
      <p:sp>
        <p:nvSpPr>
          <p:cNvPr id="3" name="Θέση περιεχομένου 2"/>
          <p:cNvSpPr>
            <a:spLocks noGrp="1"/>
          </p:cNvSpPr>
          <p:nvPr>
            <p:ph sz="quarter" idx="13"/>
          </p:nvPr>
        </p:nvSpPr>
        <p:spPr>
          <a:xfrm>
            <a:off x="742324" y="1164432"/>
            <a:ext cx="10363826" cy="5479256"/>
          </a:xfrm>
        </p:spPr>
        <p:txBody>
          <a:bodyPr>
            <a:normAutofit lnSpcReduction="10000"/>
          </a:bodyPr>
          <a:lstStyle/>
          <a:p>
            <a:r>
              <a:rPr lang="el-GR" cap="none" dirty="0" smtClean="0">
                <a:latin typeface="Arial" panose="020B0604020202020204" pitchFamily="34" charset="0"/>
                <a:cs typeface="Arial" panose="020B0604020202020204" pitchFamily="34" charset="0"/>
              </a:rPr>
              <a:t>Γνωρίζοντας ότι το μόριο του νερού από τη φύση του επιτρέπει τη διάλυση ουσιών και για την αλμυρότητα του θαλασσινού νερού, γνωρίζουμε γιατί είναι αλμυρό; Μπορούμε να απαντήσουμε στις παρακάτω ερωτήσεις;</a:t>
            </a:r>
          </a:p>
          <a:p>
            <a:pPr marL="457200" indent="-14288">
              <a:buFont typeface="+mj-lt"/>
              <a:buAutoNum type="arabicPeriod"/>
            </a:pPr>
            <a:r>
              <a:rPr lang="el-GR" cap="none" dirty="0" smtClean="0">
                <a:latin typeface="Arial" panose="020B0604020202020204" pitchFamily="34" charset="0"/>
                <a:cs typeface="Arial" panose="020B0604020202020204" pitchFamily="34" charset="0"/>
              </a:rPr>
              <a:t>	Από πού προέρχεται το αλάτι;</a:t>
            </a:r>
          </a:p>
          <a:p>
            <a:pPr marL="442913" indent="457200">
              <a:buFont typeface="+mj-lt"/>
              <a:buAutoNum type="arabicPeriod"/>
            </a:pPr>
            <a:r>
              <a:rPr lang="el-GR" cap="none" dirty="0" smtClean="0">
                <a:latin typeface="Arial" panose="020B0604020202020204" pitchFamily="34" charset="0"/>
                <a:cs typeface="Arial" panose="020B0604020202020204" pitchFamily="34" charset="0"/>
              </a:rPr>
              <a:t>Υπάρχει παντού η ίδια </a:t>
            </a:r>
            <a:r>
              <a:rPr lang="el-GR" cap="none" dirty="0" err="1" smtClean="0">
                <a:latin typeface="Arial" panose="020B0604020202020204" pitchFamily="34" charset="0"/>
                <a:cs typeface="Arial" panose="020B0604020202020204" pitchFamily="34" charset="0"/>
              </a:rPr>
              <a:t>αλατότητα</a:t>
            </a:r>
            <a:r>
              <a:rPr lang="el-GR" cap="none" dirty="0" smtClean="0">
                <a:latin typeface="Arial" panose="020B0604020202020204" pitchFamily="34" charset="0"/>
                <a:cs typeface="Arial" panose="020B0604020202020204" pitchFamily="34" charset="0"/>
              </a:rPr>
              <a:t>; Γιατί; </a:t>
            </a:r>
          </a:p>
          <a:p>
            <a:pPr marL="442913" indent="457200">
              <a:buFont typeface="+mj-lt"/>
              <a:buAutoNum type="arabicPeriod"/>
            </a:pPr>
            <a:r>
              <a:rPr lang="el-GR" cap="none" dirty="0" smtClean="0">
                <a:latin typeface="Arial" panose="020B0604020202020204" pitchFamily="34" charset="0"/>
                <a:cs typeface="Arial" panose="020B0604020202020204" pitchFamily="34" charset="0"/>
              </a:rPr>
              <a:t>Πως το αλάτι επηρεάζει τους θαλάσσιους οργανισμούς;</a:t>
            </a:r>
          </a:p>
          <a:p>
            <a:pPr marL="442913" indent="457200">
              <a:buFont typeface="+mj-lt"/>
              <a:buAutoNum type="arabicPeriod"/>
            </a:pPr>
            <a:endParaRPr lang="el-GR" cap="none" dirty="0">
              <a:latin typeface="Arial" panose="020B0604020202020204" pitchFamily="34" charset="0"/>
              <a:cs typeface="Arial" panose="020B0604020202020204" pitchFamily="34" charset="0"/>
            </a:endParaRPr>
          </a:p>
          <a:p>
            <a:pPr marL="442913"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42913" indent="0">
              <a:buNone/>
            </a:pPr>
            <a:endParaRPr lang="el-GR" cap="none" dirty="0">
              <a:latin typeface="Arial" panose="020B0604020202020204" pitchFamily="34" charset="0"/>
              <a:cs typeface="Arial" panose="020B0604020202020204" pitchFamily="34" charset="0"/>
            </a:endParaRPr>
          </a:p>
          <a:p>
            <a:pPr marL="442913" indent="457200">
              <a:buFont typeface="+mj-lt"/>
              <a:buAutoNum type="arabicPeriod"/>
            </a:pPr>
            <a:endParaRPr lang="el-GR" cap="none" dirty="0" smtClean="0">
              <a:latin typeface="Arial" panose="020B0604020202020204" pitchFamily="34" charset="0"/>
              <a:cs typeface="Arial" panose="020B0604020202020204" pitchFamily="34" charset="0"/>
            </a:endParaRPr>
          </a:p>
          <a:p>
            <a:pPr marL="442913" indent="0">
              <a:buNone/>
            </a:pPr>
            <a:r>
              <a:rPr lang="el-GR" cap="none" dirty="0" smtClean="0">
                <a:latin typeface="Arial" panose="020B0604020202020204" pitchFamily="34" charset="0"/>
                <a:cs typeface="Arial" panose="020B0604020202020204" pitchFamily="34" charset="0"/>
              </a:rPr>
              <a:t>		</a:t>
            </a:r>
          </a:p>
          <a:p>
            <a:pPr marL="442913"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a:t>
            </a:r>
            <a:r>
              <a:rPr lang="el-GR" cap="none" dirty="0" err="1" smtClean="0">
                <a:latin typeface="Arial" panose="020B0604020202020204" pitchFamily="34" charset="0"/>
                <a:cs typeface="Arial" panose="020B0604020202020204" pitchFamily="34" charset="0"/>
              </a:rPr>
              <a:t>Εικ</a:t>
            </a:r>
            <a:r>
              <a:rPr lang="el-GR" cap="none" dirty="0" smtClean="0">
                <a:latin typeface="Arial" panose="020B0604020202020204" pitchFamily="34" charset="0"/>
                <a:cs typeface="Arial" panose="020B0604020202020204" pitchFamily="34" charset="0"/>
              </a:rPr>
              <a:t>. 2</a:t>
            </a:r>
          </a:p>
          <a:p>
            <a:pPr marL="442912" indent="0">
              <a:buNone/>
            </a:pPr>
            <a:endParaRPr lang="el-GR" cap="none" dirty="0" smtClean="0">
              <a:latin typeface="Arial" panose="020B0604020202020204" pitchFamily="34" charset="0"/>
              <a:cs typeface="Arial" panose="020B0604020202020204" pitchFamily="34" charset="0"/>
            </a:endParaRPr>
          </a:p>
          <a:p>
            <a:pPr marL="442912" indent="0">
              <a:buNone/>
            </a:pPr>
            <a:endParaRPr lang="el-GR" cap="none" dirty="0">
              <a:latin typeface="Arial" panose="020B0604020202020204" pitchFamily="34" charset="0"/>
              <a:cs typeface="Arial" panose="020B0604020202020204" pitchFamily="34" charset="0"/>
            </a:endParaRPr>
          </a:p>
        </p:txBody>
      </p:sp>
      <p:pic>
        <p:nvPicPr>
          <p:cNvPr id="2050" name="Picture 2"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593" y="3904060"/>
            <a:ext cx="6246813" cy="21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08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867383"/>
          </a:xfrm>
        </p:spPr>
        <p:txBody>
          <a:bodyPr>
            <a:normAutofit/>
          </a:bodyPr>
          <a:lstStyle/>
          <a:p>
            <a:pPr algn="l"/>
            <a:r>
              <a:rPr lang="el-GR" sz="3200" dirty="0" err="1" smtClean="0">
                <a:latin typeface="Arial" panose="020B0604020202020204" pitchFamily="34" charset="0"/>
                <a:cs typeface="Arial" panose="020B0604020202020204" pitchFamily="34" charset="0"/>
              </a:rPr>
              <a:t>Ενδεικτικη</a:t>
            </a:r>
            <a:r>
              <a:rPr lang="el-GR" sz="3200" dirty="0" smtClean="0">
                <a:latin typeface="Arial" panose="020B0604020202020204" pitchFamily="34" charset="0"/>
                <a:cs typeface="Arial" panose="020B0604020202020204" pitchFamily="34" charset="0"/>
              </a:rPr>
              <a:t> </a:t>
            </a:r>
            <a:r>
              <a:rPr lang="el-GR" sz="3200" dirty="0" err="1" smtClean="0">
                <a:latin typeface="Arial" panose="020B0604020202020204" pitchFamily="34" charset="0"/>
                <a:cs typeface="Arial" panose="020B0604020202020204" pitchFamily="34" charset="0"/>
              </a:rPr>
              <a:t>δραστηριοτητα</a:t>
            </a:r>
            <a:endParaRPr lang="el-GR" sz="32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4" y="1257299"/>
            <a:ext cx="10363826" cy="5457825"/>
          </a:xfrm>
        </p:spPr>
        <p:txBody>
          <a:bodyPr>
            <a:normAutofit/>
          </a:bodyPr>
          <a:lstStyle/>
          <a:p>
            <a:r>
              <a:rPr lang="el-GR" cap="none" dirty="0" smtClean="0">
                <a:latin typeface="Arial" panose="020B0604020202020204" pitchFamily="34" charset="0"/>
                <a:cs typeface="Arial" panose="020B0604020202020204" pitchFamily="34" charset="0"/>
              </a:rPr>
              <a:t>Πριν ξεκινήσετε το κεφάλαιο δώστε απαντήσεις στον παρακάτω πίνακα, ώστε στο τέλος να διασταυρώσετε τις προβλέψεις σας με αυτά μου μάθατε.</a:t>
            </a:r>
            <a:endParaRPr lang="el-GR" cap="none" dirty="0">
              <a:latin typeface="Arial" panose="020B0604020202020204" pitchFamily="34" charset="0"/>
              <a:cs typeface="Arial" panose="020B0604020202020204" pitchFamily="34"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val="1886120741"/>
              </p:ext>
            </p:extLst>
          </p:nvPr>
        </p:nvGraphicFramePr>
        <p:xfrm>
          <a:off x="913775" y="2124682"/>
          <a:ext cx="10363824" cy="4389725"/>
        </p:xfrm>
        <a:graphic>
          <a:graphicData uri="http://schemas.openxmlformats.org/drawingml/2006/table">
            <a:tbl>
              <a:tblPr firstRow="1" bandRow="1">
                <a:tableStyleId>{93296810-A885-4BE3-A3E7-6D5BEEA58F35}</a:tableStyleId>
              </a:tblPr>
              <a:tblGrid>
                <a:gridCol w="3454608"/>
                <a:gridCol w="3454608"/>
                <a:gridCol w="3454608"/>
              </a:tblGrid>
              <a:tr h="822357">
                <a:tc>
                  <a:txBody>
                    <a:bodyPr/>
                    <a:lstStyle/>
                    <a:p>
                      <a:pPr algn="ctr"/>
                      <a:r>
                        <a:rPr lang="el-GR" dirty="0" smtClean="0"/>
                        <a:t>Κατάσταση</a:t>
                      </a:r>
                      <a:endParaRPr lang="el-GR" dirty="0"/>
                    </a:p>
                  </a:txBody>
                  <a:tcPr anchor="ctr"/>
                </a:tc>
                <a:tc>
                  <a:txBody>
                    <a:bodyPr/>
                    <a:lstStyle/>
                    <a:p>
                      <a:pPr algn="ctr"/>
                      <a:r>
                        <a:rPr lang="el-GR" dirty="0" smtClean="0"/>
                        <a:t>Συμφωνά/</a:t>
                      </a:r>
                      <a:r>
                        <a:rPr lang="el-GR" baseline="0" dirty="0" smtClean="0"/>
                        <a:t> Διαφωνώ</a:t>
                      </a:r>
                      <a:endParaRPr lang="el-GR" dirty="0"/>
                    </a:p>
                  </a:txBody>
                  <a:tcPr anchor="ctr"/>
                </a:tc>
                <a:tc>
                  <a:txBody>
                    <a:bodyPr/>
                    <a:lstStyle/>
                    <a:p>
                      <a:pPr algn="ctr"/>
                      <a:r>
                        <a:rPr lang="el-GR" dirty="0" smtClean="0"/>
                        <a:t>Δικαιολόγηση</a:t>
                      </a:r>
                      <a:endParaRPr lang="el-GR" dirty="0"/>
                    </a:p>
                  </a:txBody>
                  <a:tcPr anchor="ctr"/>
                </a:tc>
              </a:tr>
              <a:tr h="1008254">
                <a:tc>
                  <a:txBody>
                    <a:bodyPr/>
                    <a:lstStyle/>
                    <a:p>
                      <a:pPr algn="ctr"/>
                      <a:r>
                        <a:rPr lang="el-GR" dirty="0" smtClean="0"/>
                        <a:t>Μέταλλα είναι ένα από τα συστατικά των αλάτων</a:t>
                      </a:r>
                      <a:endParaRPr lang="el-GR" dirty="0"/>
                    </a:p>
                  </a:txBody>
                  <a:tcPr anchor="ctr"/>
                </a:tc>
                <a:tc>
                  <a:txBody>
                    <a:bodyPr/>
                    <a:lstStyle/>
                    <a:p>
                      <a:pPr algn="ctr"/>
                      <a:endParaRPr lang="el-GR" dirty="0"/>
                    </a:p>
                  </a:txBody>
                  <a:tcPr anchor="ctr"/>
                </a:tc>
                <a:tc>
                  <a:txBody>
                    <a:bodyPr/>
                    <a:lstStyle/>
                    <a:p>
                      <a:pPr algn="ctr"/>
                      <a:endParaRPr lang="el-GR"/>
                    </a:p>
                  </a:txBody>
                  <a:tcPr anchor="ctr"/>
                </a:tc>
              </a:tr>
              <a:tr h="822357">
                <a:tc>
                  <a:txBody>
                    <a:bodyPr/>
                    <a:lstStyle/>
                    <a:p>
                      <a:pPr algn="ctr"/>
                      <a:r>
                        <a:rPr lang="el-GR" dirty="0" smtClean="0"/>
                        <a:t>Το</a:t>
                      </a:r>
                      <a:r>
                        <a:rPr lang="el-GR" baseline="0" dirty="0" smtClean="0"/>
                        <a:t> περισσότερο αλάτι του ωκεανού προέρχεται από τη φθορά οργανισμών</a:t>
                      </a:r>
                      <a:endParaRPr lang="el-GR" dirty="0"/>
                    </a:p>
                  </a:txBody>
                  <a:tcPr anchor="ctr"/>
                </a:tc>
                <a:tc>
                  <a:txBody>
                    <a:bodyPr/>
                    <a:lstStyle/>
                    <a:p>
                      <a:pPr algn="ctr"/>
                      <a:endParaRPr lang="el-GR"/>
                    </a:p>
                  </a:txBody>
                  <a:tcPr anchor="ctr"/>
                </a:tc>
                <a:tc>
                  <a:txBody>
                    <a:bodyPr/>
                    <a:lstStyle/>
                    <a:p>
                      <a:pPr algn="ctr"/>
                      <a:endParaRPr lang="el-GR"/>
                    </a:p>
                  </a:txBody>
                  <a:tcPr anchor="ctr"/>
                </a:tc>
              </a:tr>
              <a:tr h="822357">
                <a:tc>
                  <a:txBody>
                    <a:bodyPr/>
                    <a:lstStyle/>
                    <a:p>
                      <a:pPr algn="ctr"/>
                      <a:r>
                        <a:rPr lang="el-GR" dirty="0" smtClean="0"/>
                        <a:t>Πολλά</a:t>
                      </a:r>
                      <a:r>
                        <a:rPr lang="el-GR" baseline="0" dirty="0" smtClean="0"/>
                        <a:t> μέταλλα διαλύονται στο νερό</a:t>
                      </a:r>
                      <a:endParaRPr lang="el-GR" dirty="0"/>
                    </a:p>
                  </a:txBody>
                  <a:tcPr anchor="ctr"/>
                </a:tc>
                <a:tc>
                  <a:txBody>
                    <a:bodyPr/>
                    <a:lstStyle/>
                    <a:p>
                      <a:pPr algn="ctr"/>
                      <a:endParaRPr lang="el-GR"/>
                    </a:p>
                  </a:txBody>
                  <a:tcPr anchor="ctr"/>
                </a:tc>
                <a:tc>
                  <a:txBody>
                    <a:bodyPr/>
                    <a:lstStyle/>
                    <a:p>
                      <a:pPr algn="ctr"/>
                      <a:endParaRPr lang="el-GR"/>
                    </a:p>
                  </a:txBody>
                  <a:tcPr anchor="ctr"/>
                </a:tc>
              </a:tr>
              <a:tr h="822357">
                <a:tc>
                  <a:txBody>
                    <a:bodyPr/>
                    <a:lstStyle/>
                    <a:p>
                      <a:pPr algn="ctr"/>
                      <a:r>
                        <a:rPr lang="el-GR" dirty="0" smtClean="0"/>
                        <a:t>Οι</a:t>
                      </a:r>
                      <a:r>
                        <a:rPr lang="el-GR" baseline="0" dirty="0" smtClean="0"/>
                        <a:t> θαλάσσιοι οργανισμοί α[αιτούν φρέσκο νερό για να ζήσουν</a:t>
                      </a:r>
                      <a:endParaRPr lang="el-GR" dirty="0"/>
                    </a:p>
                  </a:txBody>
                  <a:tcPr anchor="ctr"/>
                </a:tc>
                <a:tc>
                  <a:txBody>
                    <a:bodyPr/>
                    <a:lstStyle/>
                    <a:p>
                      <a:pPr algn="ctr"/>
                      <a:endParaRPr lang="el-GR"/>
                    </a:p>
                  </a:txBody>
                  <a:tcPr anchor="ctr"/>
                </a:tc>
                <a:tc>
                  <a:txBody>
                    <a:bodyPr/>
                    <a:lstStyle/>
                    <a:p>
                      <a:pPr algn="ctr"/>
                      <a:endParaRPr lang="el-GR" dirty="0"/>
                    </a:p>
                  </a:txBody>
                  <a:tcPr anchor="ctr"/>
                </a:tc>
              </a:tr>
            </a:tbl>
          </a:graphicData>
        </a:graphic>
      </p:graphicFrame>
    </p:spTree>
    <p:extLst>
      <p:ext uri="{BB962C8B-B14F-4D97-AF65-F5344CB8AC3E}">
        <p14:creationId xmlns:p14="http://schemas.microsoft.com/office/powerpoint/2010/main" val="209182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7"/>
            <a:ext cx="10364451" cy="1095983"/>
          </a:xfrm>
        </p:spPr>
        <p:txBody>
          <a:bodyPr/>
          <a:lstStyle/>
          <a:p>
            <a:pPr algn="l"/>
            <a:r>
              <a:rPr lang="el-GR" dirty="0" err="1" smtClean="0">
                <a:latin typeface="Arial" panose="020B0604020202020204" pitchFamily="34" charset="0"/>
                <a:cs typeface="Arial" panose="020B0604020202020204" pitchFamily="34" charset="0"/>
              </a:rPr>
              <a:t>Εξερευνηση</a:t>
            </a:r>
            <a:r>
              <a:rPr lang="el-GR" dirty="0" smtClean="0">
                <a:latin typeface="Arial" panose="020B0604020202020204" pitchFamily="34" charset="0"/>
                <a:cs typeface="Arial" panose="020B0604020202020204" pitchFamily="34" charset="0"/>
              </a:rPr>
              <a:t> Στο </a:t>
            </a:r>
            <a:r>
              <a:rPr lang="el-GR" dirty="0" err="1" smtClean="0">
                <a:latin typeface="Arial" panose="020B0604020202020204" pitchFamily="34" charset="0"/>
                <a:cs typeface="Arial" panose="020B0604020202020204" pitchFamily="34" charset="0"/>
              </a:rPr>
              <a:t>εργαστηριο</a:t>
            </a:r>
            <a:r>
              <a:rPr lang="el-GR" dirty="0" smtClean="0">
                <a:latin typeface="Arial" panose="020B0604020202020204" pitchFamily="34" charset="0"/>
                <a:cs typeface="Arial" panose="020B0604020202020204" pitchFamily="34" charset="0"/>
              </a:rPr>
              <a:t/>
            </a:r>
            <a:br>
              <a:rPr lang="el-GR" dirty="0" smtClean="0">
                <a:latin typeface="Arial" panose="020B0604020202020204" pitchFamily="34" charset="0"/>
                <a:cs typeface="Arial" panose="020B0604020202020204" pitchFamily="34" charset="0"/>
              </a:rPr>
            </a:br>
            <a:r>
              <a:rPr lang="el-GR" dirty="0" err="1" smtClean="0">
                <a:latin typeface="Arial" panose="020B0604020202020204" pitchFamily="34" charset="0"/>
                <a:cs typeface="Arial" panose="020B0604020202020204" pitchFamily="34" charset="0"/>
              </a:rPr>
              <a:t>Διαλυματα</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4" y="1871664"/>
            <a:ext cx="10363826" cy="4857750"/>
          </a:xfrm>
        </p:spPr>
        <p:txBody>
          <a:bodyPr>
            <a:normAutofit/>
          </a:bodyPr>
          <a:lstStyle/>
          <a:p>
            <a:r>
              <a:rPr lang="el-GR" cap="none" dirty="0" smtClean="0">
                <a:latin typeface="Arial" panose="020B0604020202020204" pitchFamily="34" charset="0"/>
                <a:cs typeface="Arial" panose="020B0604020202020204" pitchFamily="34" charset="0"/>
              </a:rPr>
              <a:t>Εκτός από το αλάτι υπάρχουν κι άλλες ουσίες που διαλύονται στους ωκεανούς όπως και στο φρέσκο νερό. </a:t>
            </a:r>
          </a:p>
          <a:p>
            <a:pPr marL="0" indent="0">
              <a:buNone/>
            </a:pPr>
            <a:r>
              <a:rPr lang="el-GR" cap="none" dirty="0" smtClean="0">
                <a:latin typeface="Arial" panose="020B0604020202020204" pitchFamily="34" charset="0"/>
                <a:cs typeface="Arial" panose="020B0604020202020204" pitchFamily="34" charset="0"/>
              </a:rPr>
              <a:t>			Το νερό είναι ένας </a:t>
            </a:r>
            <a:r>
              <a:rPr lang="el-GR" b="1" cap="none" dirty="0" smtClean="0">
                <a:latin typeface="Arial" panose="020B0604020202020204" pitchFamily="34" charset="0"/>
                <a:cs typeface="Arial" panose="020B0604020202020204" pitchFamily="34" charset="0"/>
              </a:rPr>
              <a:t>διαλύτης.</a:t>
            </a:r>
          </a:p>
          <a:p>
            <a:pPr marL="0" indent="0" algn="ctr">
              <a:buNone/>
            </a:pPr>
            <a:r>
              <a:rPr lang="el-GR" cap="none" dirty="0" smtClean="0">
                <a:latin typeface="Arial" panose="020B0604020202020204" pitchFamily="34" charset="0"/>
                <a:cs typeface="Arial" panose="020B0604020202020204" pitchFamily="34" charset="0"/>
              </a:rPr>
              <a:t>Η ουσία που διαλύεται</a:t>
            </a:r>
            <a:r>
              <a:rPr lang="el-GR" b="1" cap="none" dirty="0" smtClean="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λέγεται </a:t>
            </a:r>
            <a:r>
              <a:rPr lang="el-GR" b="1" cap="none" dirty="0" smtClean="0">
                <a:latin typeface="Arial" panose="020B0604020202020204" pitchFamily="34" charset="0"/>
                <a:cs typeface="Arial" panose="020B0604020202020204" pitchFamily="34" charset="0"/>
              </a:rPr>
              <a:t>διαλυμένη ουσία</a:t>
            </a:r>
          </a:p>
          <a:p>
            <a:pPr marL="0" indent="0" algn="ctr">
              <a:buNone/>
            </a:pPr>
            <a:r>
              <a:rPr lang="el-GR" cap="none" dirty="0" smtClean="0">
                <a:latin typeface="Arial" panose="020B0604020202020204" pitchFamily="34" charset="0"/>
                <a:cs typeface="Arial" panose="020B0604020202020204" pitchFamily="34" charset="0"/>
              </a:rPr>
              <a:t>Το μίγμα δύο ή περισσότερων ουσιών λέγεται </a:t>
            </a:r>
            <a:r>
              <a:rPr lang="el-GR" b="1" cap="none" dirty="0" smtClean="0">
                <a:latin typeface="Arial" panose="020B0604020202020204" pitchFamily="34" charset="0"/>
                <a:cs typeface="Arial" panose="020B0604020202020204" pitchFamily="34" charset="0"/>
              </a:rPr>
              <a:t>διάλυμα. </a:t>
            </a:r>
          </a:p>
          <a:p>
            <a:pPr marL="0" indent="0">
              <a:buNone/>
            </a:pPr>
            <a:r>
              <a:rPr lang="el-GR" cap="none" dirty="0">
                <a:latin typeface="Arial" panose="020B0604020202020204" pitchFamily="34" charset="0"/>
                <a:cs typeface="Arial" panose="020B0604020202020204" pitchFamily="34" charset="0"/>
              </a:rPr>
              <a:t>π</a:t>
            </a:r>
            <a:r>
              <a:rPr lang="el-GR" cap="none" dirty="0" smtClean="0">
                <a:latin typeface="Arial" panose="020B0604020202020204" pitchFamily="34" charset="0"/>
                <a:cs typeface="Arial" panose="020B0604020202020204" pitchFamily="34" charset="0"/>
              </a:rPr>
              <a:t>.χ. : Η λεμονάδα είναι ένα διάλυμα από χυμό λεμονιού, νερού και ζάχαρης</a:t>
            </a:r>
          </a:p>
          <a:p>
            <a:pPr marL="0" indent="0">
              <a:buNone/>
            </a:pPr>
            <a:r>
              <a:rPr lang="el-GR" cap="none" dirty="0">
                <a:latin typeface="Arial" panose="020B0604020202020204" pitchFamily="34" charset="0"/>
                <a:cs typeface="Arial" panose="020B0604020202020204" pitchFamily="34" charset="0"/>
              </a:rPr>
              <a:t> </a:t>
            </a:r>
            <a:r>
              <a:rPr lang="el-GR" cap="none" dirty="0" smtClean="0">
                <a:latin typeface="Arial" panose="020B0604020202020204" pitchFamily="34" charset="0"/>
                <a:cs typeface="Arial" panose="020B0604020202020204" pitchFamily="34" charset="0"/>
              </a:rPr>
              <a:t>         Η ζάχαρη στον καφέ διαλύεται και δημιουργείται ένα διάλυμα.</a:t>
            </a:r>
          </a:p>
          <a:p>
            <a:pPr marL="0" indent="0" algn="ctr">
              <a:buNone/>
            </a:pPr>
            <a:r>
              <a:rPr lang="el-GR" b="1" cap="none" dirty="0" smtClean="0">
                <a:latin typeface="Arial" panose="020B0604020202020204" pitchFamily="34" charset="0"/>
                <a:cs typeface="Arial" panose="020B0604020202020204" pitchFamily="34" charset="0"/>
              </a:rPr>
              <a:t>Διαλυτότητα</a:t>
            </a:r>
            <a:r>
              <a:rPr lang="el-GR" cap="none" dirty="0" smtClean="0">
                <a:latin typeface="Arial" panose="020B0604020202020204" pitchFamily="34" charset="0"/>
                <a:cs typeface="Arial" panose="020B0604020202020204" pitchFamily="34" charset="0"/>
              </a:rPr>
              <a:t>: Η ικανότητα μιας ουσίας να διαλύεται σε ένα διαλύτη.</a:t>
            </a:r>
          </a:p>
          <a:p>
            <a:pPr marL="0" indent="0" algn="ctr">
              <a:buNone/>
            </a:pPr>
            <a:endParaRPr lang="el-GR" cap="none" dirty="0" smtClean="0">
              <a:latin typeface="Arial" panose="020B0604020202020204" pitchFamily="34" charset="0"/>
              <a:cs typeface="Arial" panose="020B0604020202020204" pitchFamily="34" charset="0"/>
            </a:endParaRPr>
          </a:p>
          <a:p>
            <a:pPr marL="0" indent="0">
              <a:buNone/>
            </a:pPr>
            <a:endParaRPr lang="el-GR" b="1" cap="none" dirty="0" smtClean="0">
              <a:latin typeface="Arial" panose="020B0604020202020204" pitchFamily="34" charset="0"/>
              <a:cs typeface="Arial" panose="020B0604020202020204" pitchFamily="34" charset="0"/>
            </a:endParaRPr>
          </a:p>
          <a:p>
            <a:pPr marL="0" indent="0" algn="ctr">
              <a:buNone/>
            </a:pPr>
            <a:endParaRPr lang="el-GR" cap="none" dirty="0" smtClean="0">
              <a:latin typeface="Arial" panose="020B0604020202020204" pitchFamily="34" charset="0"/>
              <a:cs typeface="Arial" panose="020B0604020202020204" pitchFamily="34" charset="0"/>
            </a:endParaRPr>
          </a:p>
          <a:p>
            <a:pPr marL="0" indent="0">
              <a:buNone/>
            </a:pPr>
            <a:endParaRPr lang="el-GR"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70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75" y="618518"/>
            <a:ext cx="10364451" cy="838808"/>
          </a:xfrm>
        </p:spPr>
        <p:txBody>
          <a:bodyPr>
            <a:normAutofit/>
          </a:bodyPr>
          <a:lstStyle/>
          <a:p>
            <a:pPr algn="l"/>
            <a:r>
              <a:rPr lang="el-GR" sz="2400" dirty="0" err="1" smtClean="0">
                <a:latin typeface="Arial" panose="020B0604020202020204" pitchFamily="34" charset="0"/>
                <a:cs typeface="Arial" panose="020B0604020202020204" pitchFamily="34" charset="0"/>
              </a:rPr>
              <a:t>Δραστηριοτητα</a:t>
            </a:r>
            <a:r>
              <a:rPr lang="el-GR" sz="2400" dirty="0" smtClean="0">
                <a:latin typeface="Arial" panose="020B0604020202020204" pitchFamily="34" charset="0"/>
                <a:cs typeface="Arial" panose="020B0604020202020204" pitchFamily="34" charset="0"/>
              </a:rPr>
              <a:t> </a:t>
            </a:r>
            <a:r>
              <a:rPr lang="el-GR" sz="2400" dirty="0" err="1" smtClean="0">
                <a:latin typeface="Arial" panose="020B0604020202020204" pitchFamily="34" charset="0"/>
                <a:cs typeface="Arial" panose="020B0604020202020204" pitchFamily="34" charset="0"/>
              </a:rPr>
              <a:t>λεξιλογιου</a:t>
            </a:r>
            <a:endParaRPr lang="el-GR" sz="24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sz="quarter" idx="13"/>
          </p:nvPr>
        </p:nvSpPr>
        <p:spPr>
          <a:xfrm>
            <a:off x="913774" y="1457326"/>
            <a:ext cx="10363826" cy="4333873"/>
          </a:xfrm>
        </p:spPr>
        <p:txBody>
          <a:bodyPr/>
          <a:lstStyle/>
          <a:p>
            <a:pPr marL="0" indent="0">
              <a:buNone/>
            </a:pPr>
            <a:r>
              <a:rPr lang="el-GR" cap="none" dirty="0" smtClean="0">
                <a:latin typeface="Arial" panose="020B0604020202020204" pitchFamily="34" charset="0"/>
                <a:cs typeface="Arial" panose="020B0604020202020204" pitchFamily="34" charset="0"/>
              </a:rPr>
              <a:t>Στην παρακάτω δραστηριότητα χρησιμοποίησε τις λέξεις που δίνονται και συμπλήρωσε τα κενά της παραγράφου:</a:t>
            </a:r>
          </a:p>
          <a:p>
            <a:pPr marL="0" indent="0">
              <a:buNone/>
            </a:pPr>
            <a:r>
              <a:rPr lang="el-GR" cap="none" dirty="0" smtClean="0">
                <a:latin typeface="Arial" panose="020B0604020202020204" pitchFamily="34" charset="0"/>
                <a:cs typeface="Arial" panose="020B0604020202020204" pitchFamily="34" charset="0"/>
              </a:rPr>
              <a:t>       ___διαλύτης  /  διάλυμα  /  κορεσμένο-η  /  διαλυμένη ουσία  /  διαλυτότητα____</a:t>
            </a:r>
          </a:p>
          <a:p>
            <a:pPr marL="0" indent="0">
              <a:buNone/>
            </a:pPr>
            <a:r>
              <a:rPr lang="el-GR" cap="none" dirty="0" smtClean="0">
                <a:latin typeface="Arial" panose="020B0604020202020204" pitchFamily="34" charset="0"/>
                <a:cs typeface="Arial" panose="020B0604020202020204" pitchFamily="34" charset="0"/>
              </a:rPr>
              <a:t>- Το νερό </a:t>
            </a:r>
            <a:r>
              <a:rPr lang="el-GR" cap="none" dirty="0" smtClean="0">
                <a:latin typeface="Arial" panose="020B0604020202020204" pitchFamily="34" charset="0"/>
                <a:cs typeface="Arial" panose="020B0604020202020204" pitchFamily="34" charset="0"/>
              </a:rPr>
              <a:t>αναφέρεται </a:t>
            </a:r>
            <a:r>
              <a:rPr lang="el-GR" cap="none" dirty="0" smtClean="0">
                <a:latin typeface="Arial" panose="020B0604020202020204" pitchFamily="34" charset="0"/>
                <a:cs typeface="Arial" panose="020B0604020202020204" pitchFamily="34" charset="0"/>
              </a:rPr>
              <a:t>ως ___________ επειδή πολλές ουσίες διαλύονται σ’ αυτό. Σε ένα πείραμα προσθέτουμε αλάτι σε δοχεία νερού για να ελέγξουμε την _______________ του ή πόσο καλά διαλύεται. Το αλάτι ονομάζεται _____________ επειδή ελέγχουμε πως διαλύεται σε ένα διαλύτη. Όταν ανακατέψεις νερό και αλάτι αυτό που δημιουργείται λέγεται ______________, η ένωση δύο ουσιών. Σε κάποιο σημείο δε μπορούμε να διαλύσουμε άλλο αλάτι. Αυτό συμβαίνει γιατί το διάλυμα γίνεται ________________ και δε μπορεί να διαλύσει άλλο αλάτι.</a:t>
            </a:r>
          </a:p>
        </p:txBody>
      </p:sp>
    </p:spTree>
    <p:extLst>
      <p:ext uri="{BB962C8B-B14F-4D97-AF65-F5344CB8AC3E}">
        <p14:creationId xmlns:p14="http://schemas.microsoft.com/office/powerpoint/2010/main" val="4185803633"/>
      </p:ext>
    </p:extLst>
  </p:cSld>
  <p:clrMapOvr>
    <a:masterClrMapping/>
  </p:clrMapOvr>
</p:sld>
</file>

<file path=ppt/theme/theme1.xml><?xml version="1.0" encoding="utf-8"?>
<a:theme xmlns:a="http://schemas.openxmlformats.org/drawingml/2006/main" name="Σταγονίδιο">
  <a:themeElements>
    <a:clrScheme name="Σταγονίδιο">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Σταγονίδιο">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ταγονίδιο">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1451</TotalTime>
  <Words>2260</Words>
  <Application>Microsoft Office PowerPoint</Application>
  <PresentationFormat>Ευρεία οθόνη</PresentationFormat>
  <Paragraphs>333</Paragraphs>
  <Slides>39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39</vt:i4>
      </vt:variant>
    </vt:vector>
  </HeadingPairs>
  <TitlesOfParts>
    <vt:vector size="43" baseType="lpstr">
      <vt:lpstr>Arial</vt:lpstr>
      <vt:lpstr>Tw Cen MT</vt:lpstr>
      <vt:lpstr>Wingdings</vt:lpstr>
      <vt:lpstr>Σταγονίδιο</vt:lpstr>
      <vt:lpstr>Κεφaλαιο 3 Περισσοτερα για το νερο </vt:lpstr>
      <vt:lpstr> Αντικειμενα </vt:lpstr>
      <vt:lpstr> Κεντρικεσ ιδεεσ </vt:lpstr>
      <vt:lpstr>Σημεια αναφορασ</vt:lpstr>
      <vt:lpstr>Παρουσίαση του PowerPoint</vt:lpstr>
      <vt:lpstr>ΕΜΠΛΟΚΗ ΤΩΝ ΠΑΙΔΙΩΝ </vt:lpstr>
      <vt:lpstr>Ενδεικτικη δραστηριοτητα</vt:lpstr>
      <vt:lpstr>Εξερευνηση Στο εργαστηριο Διαλυματα</vt:lpstr>
      <vt:lpstr>Δραστηριοτητα λεξιλογιου</vt:lpstr>
      <vt:lpstr> Δραστηριότητα ομάδας: Διερεύνηση της διαλυτότητας του αλατιού στο νερό σε διάφορες θερμοκρασία, κρύο- ζεστό- καυτό νερό.   </vt:lpstr>
      <vt:lpstr>Παρουσίαση του PowerPoint</vt:lpstr>
      <vt:lpstr>Βημα 1</vt:lpstr>
      <vt:lpstr>Ερωτησεις εμπεδωσησ</vt:lpstr>
      <vt:lpstr>ΕΞΗΓΗΣΗ ΝΕΡΟ: Ο ΚΑΘΟΛΙΚΟΣ ΔΙΑΛΥΤΗΣ </vt:lpstr>
      <vt:lpstr>Παράδειγμα: Το οικιακό αλάτι NaCl </vt:lpstr>
      <vt:lpstr>               Εικ.  4.      Εικ. 5 </vt:lpstr>
      <vt:lpstr> Πινακασ ιδιοτητων ενωσεων και μοριων   </vt:lpstr>
      <vt:lpstr>Ομοιότητες – διαφορές Ωκεάνιου Νερού- Νερου Βρυσης ή Αποσταγέενου </vt:lpstr>
      <vt:lpstr>Η παρακάτω εικόνα μας δείχνει την κατανομή της μέσης ετήσιας τιμής της αλατότητας στον ωκεανό                        Εικ. 6</vt:lpstr>
      <vt:lpstr>Ενδεικτικές δραστηριότητες</vt:lpstr>
      <vt:lpstr>-Γιατί η θάλασσα είναι αλμυρή;</vt:lpstr>
      <vt:lpstr>                  Εικ. 7     Εικ. 8</vt:lpstr>
      <vt:lpstr>Αλατότητα και θαλάσσιοι οργανισμοί</vt:lpstr>
      <vt:lpstr>Παραπομπη: Δες τα παρακaτω video για περισσότερεςπληροφορίες https://youtu.be/8cfWyDupHMA https://coast.noaa.gov/estuaries/videos/so-what-is-an-estuary-so-now-you-know.html    </vt:lpstr>
      <vt:lpstr>Ενδεικτικές Δραστηριότητες </vt:lpstr>
      <vt:lpstr>ωσμΩρυθμιση: Δραση ισορροπιασ</vt:lpstr>
      <vt:lpstr>Παρουσίαση του PowerPoint</vt:lpstr>
      <vt:lpstr>Η Ωσμωρύθμιση σε ψάρια γλυκού  και αλμυρού νερού.                              Εικ. 9</vt:lpstr>
      <vt:lpstr>Επεξεργαζοντασ Στο εργαστηριο</vt:lpstr>
      <vt:lpstr>Παρουσίαση του PowerPoint</vt:lpstr>
      <vt:lpstr>Παρουσίαση του PowerPoint</vt:lpstr>
      <vt:lpstr>συναφεια</vt:lpstr>
      <vt:lpstr>ΕΠΙΦΑΝΕΙΑΚΗ ΤΑΣΗ </vt:lpstr>
      <vt:lpstr>Παρουσίαση του PowerPoint</vt:lpstr>
      <vt:lpstr>Παρουσίαση του PowerPoint</vt:lpstr>
      <vt:lpstr>Ερωτήσεις εμπέδωσης </vt:lpstr>
      <vt:lpstr>Ενδεικτικές Δραστηιότητες</vt:lpstr>
      <vt:lpstr>Αξιολογηση Περιλαμβάνονται ασκήσεις κατανόησης</vt:lpstr>
      <vt:lpstr>Ενδεικτικεσ δραστηριοτητεσ αξιολογησησ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3 Περισσότερα για το νερό </dc:title>
  <dc:creator>Χρήστης των Windows</dc:creator>
  <cp:lastModifiedBy>Χρήστης των Windows</cp:lastModifiedBy>
  <cp:revision>112</cp:revision>
  <dcterms:created xsi:type="dcterms:W3CDTF">2019-06-14T13:41:29Z</dcterms:created>
  <dcterms:modified xsi:type="dcterms:W3CDTF">2019-06-24T11:32:17Z</dcterms:modified>
</cp:coreProperties>
</file>