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4B2ED-F2D5-4981-9755-F5F83493A371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C38B2-2AA7-4523-BA41-EFDE359FC1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C01721-F6AA-46FA-B1EC-B3B4203E9C3E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6B127-388B-4E60-937E-BFFBBC85B3E2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4CE9-E382-467B-B5F6-302FD5755D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sz="2800" dirty="0" smtClean="0"/>
              <a:t>.                                                                                            </a:t>
            </a:r>
            <a:r>
              <a:rPr lang="el-GR" sz="1800" dirty="0" smtClean="0"/>
              <a:t>8</a:t>
            </a:r>
            <a:r>
              <a:rPr lang="el-GR" sz="1800" baseline="30000" dirty="0" smtClean="0"/>
              <a:t>η</a:t>
            </a:r>
            <a:r>
              <a:rPr lang="el-GR" sz="1800" dirty="0" smtClean="0"/>
              <a:t> Διάλεξη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l-GR" sz="2800" dirty="0" smtClean="0"/>
              <a:t>Παρεμβολή </a:t>
            </a:r>
            <a:r>
              <a:rPr lang="en-US" sz="2800" dirty="0" err="1" smtClean="0"/>
              <a:t>Hermite</a:t>
            </a:r>
            <a:endParaRPr lang="en-US" sz="2800" dirty="0" smtClean="0"/>
          </a:p>
        </p:txBody>
      </p:sp>
      <p:sp>
        <p:nvSpPr>
          <p:cNvPr id="6451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r>
              <a:rPr lang="el-GR" dirty="0" smtClean="0"/>
              <a:t>Το πρόβλημα:</a:t>
            </a:r>
          </a:p>
          <a:p>
            <a:r>
              <a:rPr lang="el-GR" dirty="0" smtClean="0"/>
              <a:t>Να αναπτυχθεί </a:t>
            </a:r>
            <a:r>
              <a:rPr lang="el-GR" dirty="0" err="1" smtClean="0"/>
              <a:t>παρεμβολικό</a:t>
            </a:r>
            <a:r>
              <a:rPr lang="el-GR" dirty="0" smtClean="0"/>
              <a:t> πολυώνυμο που ταυτίζεται με τις τιμές μιας συνάρτησης καθώς και με τις μέχρι </a:t>
            </a:r>
            <a:r>
              <a:rPr lang="en-US" dirty="0" smtClean="0"/>
              <a:t>p </a:t>
            </a:r>
            <a:r>
              <a:rPr lang="el-GR" dirty="0" smtClean="0"/>
              <a:t>τάξης παραγώγους αυτής σε Ν+1 σημεία.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285860"/>
            <a:ext cx="6122379" cy="223362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1071538" y="3429000"/>
            <a:ext cx="806079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Σε κάθε σημείο έχουμε  δυο διαφορετικά πολυώνυμα  τρίτου βαθμού</a:t>
            </a:r>
          </a:p>
          <a:p>
            <a:endParaRPr lang="el-GR" sz="2000" dirty="0"/>
          </a:p>
          <a:p>
            <a:r>
              <a:rPr lang="el-GR" sz="2000" dirty="0" smtClean="0"/>
              <a:t>Άρα : 2 σημεία Χ 2 συναρτήσεις Χ 4 βαθμοί ελευθερίας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6480447" cy="321471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714348" y="1500174"/>
            <a:ext cx="61533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8 Περιορισμοί  αφορούν τις τιμές των συναρτήσεων</a:t>
            </a:r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1054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000240"/>
            <a:ext cx="6513627" cy="290513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714348" y="1500174"/>
            <a:ext cx="81225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8 Περιορισμοί  αφορούν τις τιμές των παραγώγων των συναρτήσεων</a:t>
            </a:r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1285852" y="1500174"/>
            <a:ext cx="7308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Η μαθηματική έκφραση των προηγούμενων</a:t>
            </a:r>
            <a:endParaRPr lang="en-US" dirty="0"/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643182"/>
            <a:ext cx="7612637" cy="30414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914400" y="13716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Συμπεραίνεται ότι μια διαφορετική μέθοδος </a:t>
            </a:r>
          </a:p>
          <a:p>
            <a:pPr>
              <a:buNone/>
            </a:pPr>
            <a:r>
              <a:rPr lang="el-GR" sz="2800" dirty="0" smtClean="0"/>
              <a:t>για την εύρεση </a:t>
            </a:r>
            <a:r>
              <a:rPr lang="el-GR" sz="2800" dirty="0" err="1" smtClean="0"/>
              <a:t>συμπτωτικού</a:t>
            </a:r>
            <a:r>
              <a:rPr lang="el-GR" sz="2800" dirty="0" smtClean="0"/>
              <a:t> πολυωνύμου </a:t>
            </a:r>
            <a:endParaRPr lang="en-US" sz="2800" dirty="0" smtClean="0"/>
          </a:p>
          <a:p>
            <a:pPr>
              <a:buNone/>
            </a:pPr>
            <a:r>
              <a:rPr lang="el-GR" sz="2800" dirty="0" smtClean="0"/>
              <a:t>του </a:t>
            </a:r>
            <a:r>
              <a:rPr lang="en-US" sz="2800" dirty="0" err="1" smtClean="0"/>
              <a:t>Hermite</a:t>
            </a:r>
            <a:r>
              <a:rPr lang="en-US" sz="2800" dirty="0" smtClean="0"/>
              <a:t> </a:t>
            </a:r>
            <a:r>
              <a:rPr lang="el-GR" sz="2800" dirty="0" smtClean="0"/>
              <a:t>είναι η αντιστοίχιση μια βάσης </a:t>
            </a:r>
          </a:p>
          <a:p>
            <a:pPr>
              <a:buNone/>
            </a:pPr>
            <a:r>
              <a:rPr lang="el-GR" sz="2800" dirty="0" smtClean="0"/>
              <a:t>συναρτήσεων  σε κάθε </a:t>
            </a:r>
            <a:r>
              <a:rPr lang="el-GR" sz="2800" dirty="0" err="1" smtClean="0"/>
              <a:t>΄τιμή</a:t>
            </a:r>
            <a:r>
              <a:rPr lang="el-GR" sz="2800" dirty="0" smtClean="0"/>
              <a:t> συνάρτησης </a:t>
            </a:r>
          </a:p>
          <a:p>
            <a:pPr>
              <a:buNone/>
            </a:pPr>
            <a:r>
              <a:rPr lang="el-GR" sz="2800" dirty="0" smtClean="0"/>
              <a:t>και κάθε τιμή της παραγώγου σε ένα έκαστο </a:t>
            </a:r>
          </a:p>
          <a:p>
            <a:pPr>
              <a:buNone/>
            </a:pPr>
            <a:r>
              <a:rPr lang="el-GR" sz="2800" dirty="0" smtClean="0"/>
              <a:t>δεδομένο σημείο.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24 - Ομάδα"/>
          <p:cNvGrpSpPr/>
          <p:nvPr/>
        </p:nvGrpSpPr>
        <p:grpSpPr>
          <a:xfrm>
            <a:off x="457200" y="274638"/>
            <a:ext cx="8229600" cy="3297238"/>
            <a:chOff x="457200" y="274638"/>
            <a:chExt cx="8229600" cy="3297238"/>
          </a:xfrm>
        </p:grpSpPr>
        <p:sp>
          <p:nvSpPr>
            <p:cNvPr id="2" name="1 - Τίτλος"/>
            <p:cNvSpPr txBox="1">
              <a:spLocks/>
            </p:cNvSpPr>
            <p:nvPr/>
          </p:nvSpPr>
          <p:spPr>
            <a:xfrm>
              <a:off x="457200" y="274638"/>
              <a:ext cx="8229600" cy="796925"/>
            </a:xfrm>
            <a:prstGeom prst="rect">
              <a:avLst/>
            </a:prstGeom>
          </p:spPr>
          <p:txBody>
            <a:bodyPr>
              <a:normAutofit fontScale="97500"/>
            </a:bodyPr>
            <a:lstStyle/>
            <a:p>
              <a:pPr algn="ctr" fontAlgn="auto"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l-GR">
                  <a:effectLst/>
                  <a:latin typeface="+mj-lt"/>
                  <a:ea typeface="+mj-ea"/>
                  <a:cs typeface="+mj-cs"/>
                </a:rPr>
                <a:t>.                                                                                            </a:t>
              </a:r>
              <a:r>
                <a:rPr lang="el-GR" sz="1800">
                  <a:effectLst/>
                  <a:latin typeface="+mj-lt"/>
                  <a:ea typeface="+mj-ea"/>
                  <a:cs typeface="+mj-cs"/>
                </a:rPr>
                <a:t>8</a:t>
              </a:r>
              <a:r>
                <a:rPr lang="el-GR" sz="1800" baseline="30000">
                  <a:effectLst/>
                  <a:latin typeface="+mj-lt"/>
                  <a:ea typeface="+mj-ea"/>
                  <a:cs typeface="+mj-cs"/>
                </a:rPr>
                <a:t>η</a:t>
              </a:r>
              <a:r>
                <a:rPr lang="el-GR" sz="1800">
                  <a:effectLst/>
                  <a:latin typeface="+mj-lt"/>
                  <a:ea typeface="+mj-ea"/>
                  <a:cs typeface="+mj-cs"/>
                </a:rPr>
                <a:t> Διάλεξη</a:t>
              </a:r>
              <a:r>
                <a:rPr lang="en-US">
                  <a:effectLst/>
                  <a:latin typeface="+mj-lt"/>
                  <a:ea typeface="+mj-ea"/>
                  <a:cs typeface="+mj-cs"/>
                </a:rPr>
                <a:t/>
              </a:r>
              <a:br>
                <a:rPr lang="en-US">
                  <a:effectLst/>
                  <a:latin typeface="+mj-lt"/>
                  <a:ea typeface="+mj-ea"/>
                  <a:cs typeface="+mj-cs"/>
                </a:rPr>
              </a:br>
              <a:r>
                <a:rPr lang="el-GR">
                  <a:effectLst/>
                  <a:latin typeface="+mj-lt"/>
                  <a:ea typeface="+mj-ea"/>
                  <a:cs typeface="+mj-cs"/>
                </a:rPr>
                <a:t>Παρεμβολή </a:t>
              </a:r>
              <a:r>
                <a:rPr lang="en-US">
                  <a:effectLst/>
                  <a:latin typeface="+mj-lt"/>
                  <a:ea typeface="+mj-ea"/>
                  <a:cs typeface="+mj-cs"/>
                </a:rPr>
                <a:t>Hermite</a:t>
              </a:r>
              <a:endParaRPr lang="en-US" dirty="0">
                <a:effectLst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" name="2 - Θέση περιεχομένου"/>
            <p:cNvSpPr txBox="1">
              <a:spLocks/>
            </p:cNvSpPr>
            <p:nvPr/>
          </p:nvSpPr>
          <p:spPr>
            <a:xfrm>
              <a:off x="457200" y="1357313"/>
              <a:ext cx="8229600" cy="2214563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defRPr/>
              </a:pPr>
              <a:endParaRPr lang="en-US" sz="3200" dirty="0">
                <a:effectLst/>
                <a:latin typeface="+mn-lt"/>
              </a:endParaRPr>
            </a:p>
          </p:txBody>
        </p:sp>
        <p:cxnSp>
          <p:nvCxnSpPr>
            <p:cNvPr id="5" name="4 - Ευθύγραμμο βέλος σύνδεσης"/>
            <p:cNvCxnSpPr/>
            <p:nvPr/>
          </p:nvCxnSpPr>
          <p:spPr>
            <a:xfrm>
              <a:off x="2214546" y="2928934"/>
              <a:ext cx="542928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5 - Έλλειψη"/>
            <p:cNvSpPr/>
            <p:nvPr/>
          </p:nvSpPr>
          <p:spPr>
            <a:xfrm>
              <a:off x="3857620" y="2500306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6 - Έλλειψη"/>
            <p:cNvSpPr/>
            <p:nvPr/>
          </p:nvSpPr>
          <p:spPr>
            <a:xfrm>
              <a:off x="3357554" y="221455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7 - Έλλειψη"/>
            <p:cNvSpPr/>
            <p:nvPr/>
          </p:nvSpPr>
          <p:spPr>
            <a:xfrm>
              <a:off x="2786050" y="185736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8 - Έλλειψη"/>
            <p:cNvSpPr/>
            <p:nvPr/>
          </p:nvSpPr>
          <p:spPr>
            <a:xfrm>
              <a:off x="6286512" y="292893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9 - Έλλειψη"/>
            <p:cNvSpPr/>
            <p:nvPr/>
          </p:nvSpPr>
          <p:spPr>
            <a:xfrm>
              <a:off x="3857620" y="292893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10 - Έλλειψη"/>
            <p:cNvSpPr/>
            <p:nvPr/>
          </p:nvSpPr>
          <p:spPr>
            <a:xfrm>
              <a:off x="2786050" y="292893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11 - Έλλειψη"/>
            <p:cNvSpPr/>
            <p:nvPr/>
          </p:nvSpPr>
          <p:spPr>
            <a:xfrm>
              <a:off x="3357554" y="292893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13 - Ευθεία γραμμή σύνδεσης"/>
            <p:cNvCxnSpPr>
              <a:stCxn id="11" idx="1"/>
            </p:cNvCxnSpPr>
            <p:nvPr/>
          </p:nvCxnSpPr>
          <p:spPr>
            <a:xfrm rot="16200000" flipV="1">
              <a:off x="2250265" y="2393149"/>
              <a:ext cx="1082032" cy="104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- Ευθεία γραμμή σύνδεσης"/>
            <p:cNvCxnSpPr/>
            <p:nvPr/>
          </p:nvCxnSpPr>
          <p:spPr>
            <a:xfrm rot="16200000" flipV="1">
              <a:off x="3036083" y="2607463"/>
              <a:ext cx="653404" cy="104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3679025" y="2750339"/>
              <a:ext cx="367652" cy="104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16200000" flipV="1">
              <a:off x="5857884" y="2500306"/>
              <a:ext cx="867718" cy="104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20 - Έλλειψη"/>
            <p:cNvSpPr/>
            <p:nvPr/>
          </p:nvSpPr>
          <p:spPr>
            <a:xfrm>
              <a:off x="6286512" y="2000240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21 - TextBox"/>
            <p:cNvSpPr txBox="1"/>
            <p:nvPr/>
          </p:nvSpPr>
          <p:spPr>
            <a:xfrm>
              <a:off x="2643174" y="3071810"/>
              <a:ext cx="40527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r>
                <a:rPr lang="en-US" sz="1600" dirty="0" smtClean="0"/>
                <a:t>       x</a:t>
              </a:r>
              <a:r>
                <a:rPr lang="en-US" sz="1600" baseline="-25000" dirty="0" smtClean="0"/>
                <a:t>2</a:t>
              </a:r>
              <a:r>
                <a:rPr lang="en-US" sz="1600" dirty="0" smtClean="0"/>
                <a:t>      x</a:t>
              </a:r>
              <a:r>
                <a:rPr lang="en-US" sz="1600" baseline="-25000" dirty="0" smtClean="0"/>
                <a:t>3</a:t>
              </a:r>
              <a:r>
                <a:rPr lang="en-US" sz="1600" dirty="0" smtClean="0"/>
                <a:t>                                       x</a:t>
              </a:r>
              <a:r>
                <a:rPr lang="en-US" sz="1600" baseline="-25000" dirty="0" smtClean="0"/>
                <a:t>n+1</a:t>
              </a:r>
              <a:endParaRPr lang="en-US" sz="1600" dirty="0"/>
            </a:p>
          </p:txBody>
        </p:sp>
        <p:sp>
          <p:nvSpPr>
            <p:cNvPr id="23" name="22 - TextBox"/>
            <p:cNvSpPr txBox="1"/>
            <p:nvPr/>
          </p:nvSpPr>
          <p:spPr>
            <a:xfrm>
              <a:off x="2857488" y="1643050"/>
              <a:ext cx="3927678" cy="929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r>
                <a:rPr lang="en-US" sz="1600" dirty="0" smtClean="0"/>
                <a:t>                                                       </a:t>
              </a:r>
              <a:r>
                <a:rPr lang="en-US" sz="1600" dirty="0" smtClean="0"/>
                <a:t> y</a:t>
              </a:r>
              <a:r>
                <a:rPr lang="en-US" sz="1600" baseline="-25000" dirty="0" smtClean="0"/>
                <a:t>n+1</a:t>
              </a:r>
              <a:endParaRPr lang="en-US" sz="1600" dirty="0" smtClean="0"/>
            </a:p>
            <a:p>
              <a:pPr>
                <a:buNone/>
              </a:pPr>
              <a:r>
                <a:rPr lang="en-US" sz="1600" dirty="0"/>
                <a:t> </a:t>
              </a:r>
              <a:r>
                <a:rPr lang="en-US" sz="1600" dirty="0" smtClean="0"/>
                <a:t>         y</a:t>
              </a:r>
              <a:r>
                <a:rPr lang="en-US" sz="1600" baseline="-25000" dirty="0" smtClean="0"/>
                <a:t>2</a:t>
              </a:r>
              <a:r>
                <a:rPr lang="en-US" sz="1600" dirty="0" smtClean="0"/>
                <a:t> </a:t>
              </a:r>
            </a:p>
            <a:p>
              <a:pPr>
                <a:buNone/>
              </a:pPr>
              <a:r>
                <a:rPr lang="en-US" sz="1600" dirty="0"/>
                <a:t> </a:t>
              </a:r>
              <a:r>
                <a:rPr lang="en-US" sz="1600" dirty="0" smtClean="0"/>
                <a:t>                y</a:t>
              </a:r>
              <a:r>
                <a:rPr lang="en-US" sz="1600" baseline="-25000" dirty="0" smtClean="0"/>
                <a:t>3</a:t>
              </a:r>
              <a:endParaRPr lang="en-US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81000"/>
            <a:ext cx="5888938" cy="55626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Δίνονται τα σημεία</a:t>
            </a: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Αναζητείται πολυώνυμο</a:t>
            </a: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/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με  σημεία σύμπτωσης</a:t>
            </a:r>
            <a:endParaRPr lang="en-US" sz="2400" dirty="0"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dirty="0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 dirty="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/>
            </a:r>
            <a:br>
              <a:rPr lang="en-US" dirty="0">
                <a:effectLst/>
                <a:latin typeface="+mj-lt"/>
                <a:ea typeface="+mj-ea"/>
                <a:cs typeface="+mj-cs"/>
              </a:rPr>
            </a:br>
            <a:r>
              <a:rPr lang="el-GR" dirty="0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 dirty="0" err="1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085834"/>
            <a:ext cx="6537013" cy="498637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7" name="6 - TextBox"/>
          <p:cNvSpPr txBox="1"/>
          <p:nvPr/>
        </p:nvSpPr>
        <p:spPr>
          <a:xfrm>
            <a:off x="1000100" y="1214422"/>
            <a:ext cx="7444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Επιπλέον , δίνονται οι τιμές της παραγώγου μέχρι και </a:t>
            </a:r>
            <a:r>
              <a:rPr lang="en-US" sz="2000" dirty="0" smtClean="0"/>
              <a:t>p </a:t>
            </a:r>
            <a:r>
              <a:rPr lang="el-GR" sz="2000" dirty="0" smtClean="0"/>
              <a:t>τάξεως</a:t>
            </a:r>
            <a:endParaRPr lang="en-US" sz="2000" dirty="0"/>
          </a:p>
        </p:txBody>
      </p:sp>
      <p:sp>
        <p:nvSpPr>
          <p:cNvPr id="8" name="7 - TextBox"/>
          <p:cNvSpPr txBox="1"/>
          <p:nvPr/>
        </p:nvSpPr>
        <p:spPr>
          <a:xfrm>
            <a:off x="1142976" y="3000372"/>
            <a:ext cx="7543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Έτσι, απαιτείται να έχουμε Ν+1 περιορισμούς σε κάθε  σημείο ΄.</a:t>
            </a:r>
            <a:endParaRPr lang="en-US" sz="2000" dirty="0"/>
          </a:p>
        </p:txBody>
      </p:sp>
      <p:sp>
        <p:nvSpPr>
          <p:cNvPr id="9" name="8 - TextBox"/>
          <p:cNvSpPr txBox="1"/>
          <p:nvPr/>
        </p:nvSpPr>
        <p:spPr>
          <a:xfrm>
            <a:off x="1142976" y="5715016"/>
            <a:ext cx="5352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Συνολικός αριθμός περιορισμών (Ν+1)(</a:t>
            </a:r>
            <a:r>
              <a:rPr lang="en-US" sz="2000" dirty="0" smtClean="0"/>
              <a:t>p</a:t>
            </a:r>
            <a:r>
              <a:rPr lang="el-GR" sz="2000" dirty="0" smtClean="0"/>
              <a:t>+1)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143248"/>
            <a:ext cx="5203459" cy="178118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2428892"/>
          </a:xfrm>
        </p:spPr>
        <p:txBody>
          <a:bodyPr/>
          <a:lstStyle/>
          <a:p>
            <a:r>
              <a:rPr lang="el-GR" sz="2800" dirty="0" smtClean="0"/>
              <a:t>Το αρχικό ερώτημα γίνεται : Να βρεθεί πολυώνυμο βαθμού (Ν+1)(</a:t>
            </a:r>
            <a:r>
              <a:rPr lang="en-US" sz="2800" dirty="0" smtClean="0"/>
              <a:t>p</a:t>
            </a:r>
            <a:r>
              <a:rPr lang="el-GR" sz="2800" dirty="0" smtClean="0"/>
              <a:t>+1)-1  </a:t>
            </a:r>
          </a:p>
          <a:p>
            <a:r>
              <a:rPr lang="el-GR" sz="2800" dirty="0" smtClean="0"/>
              <a:t>Αυτό σημαίνει ότι θα έχει πλήθος συντελεστών , πρέπει να προσδιοριστούν </a:t>
            </a:r>
          </a:p>
          <a:p>
            <a:r>
              <a:rPr lang="el-GR" sz="2800" dirty="0" smtClean="0"/>
              <a:t>(</a:t>
            </a:r>
            <a:r>
              <a:rPr lang="en-US" sz="2800" dirty="0" smtClean="0"/>
              <a:t>p</a:t>
            </a:r>
            <a:r>
              <a:rPr lang="el-GR" sz="2800" dirty="0" smtClean="0"/>
              <a:t>+1)(Ν+1)</a:t>
            </a:r>
          </a:p>
          <a:p>
            <a:endParaRPr lang="en-US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2786050" y="428604"/>
            <a:ext cx="3563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effectLst/>
              </a:rPr>
              <a:t>Παρεμβολή </a:t>
            </a:r>
            <a:r>
              <a:rPr lang="en-US" dirty="0" err="1">
                <a:effectLst/>
              </a:rPr>
              <a:t>Hermite</a:t>
            </a:r>
            <a:endParaRPr lang="en-US" dirty="0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 bwMode="auto">
          <a:xfrm>
            <a:off x="609600" y="4714884"/>
            <a:ext cx="82296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βήματα της μεθόδου που ακολουθείτε :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1 - 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Ορίζετε το </a:t>
            </a:r>
            <a:r>
              <a:rPr kumimoji="0" lang="el-G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συμπτωτικό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πολυώνυμο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2400" dirty="0" smtClean="0">
                <a:effectLst/>
                <a:latin typeface="+mn-lt"/>
              </a:rPr>
              <a:t>2 – Καταγράφετε τους περιορισμούς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– Επιλύετε  το σύστημα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8748" y="969746"/>
            <a:ext cx="4282078" cy="545964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dirty="0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 dirty="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/>
            </a:r>
            <a:br>
              <a:rPr lang="en-US" dirty="0">
                <a:effectLst/>
                <a:latin typeface="+mj-lt"/>
                <a:ea typeface="+mj-ea"/>
                <a:cs typeface="+mj-cs"/>
              </a:rPr>
            </a:br>
            <a:r>
              <a:rPr lang="el-GR" dirty="0" smtClean="0">
                <a:effectLst/>
                <a:latin typeface="+mj-lt"/>
                <a:ea typeface="+mj-ea"/>
                <a:cs typeface="+mj-cs"/>
              </a:rPr>
              <a:t>Παράδειγμα  Παρεμβολής </a:t>
            </a:r>
            <a:r>
              <a:rPr lang="en-US" dirty="0" err="1" smtClean="0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500034" y="1142984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dirty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dirty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/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l-GR" sz="2400" dirty="0" smtClean="0">
              <a:effectLst/>
              <a:latin typeface="+mn-lt"/>
            </a:endParaRP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Να βρεθεί ένα πολυώνυμο που διέρχεται από δυο σημεία και οι κλίση του στα σημεία αυτά είναι γνωστή</a:t>
            </a: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Το πρόβλημα εισάγει τέσσερεις εξισώσεις περιορισμών.</a:t>
            </a:r>
          </a:p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el-GR" sz="2400" dirty="0" smtClean="0">
                <a:effectLst/>
                <a:latin typeface="+mn-lt"/>
              </a:rPr>
              <a:t>Το πολυώνυμο θα είναι τρίτου βαθμού. </a:t>
            </a:r>
            <a:endParaRPr lang="en-US" sz="2400" dirty="0"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0928" y="1126051"/>
            <a:ext cx="5477088" cy="551765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758499" y="4000504"/>
            <a:ext cx="5205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 smtClean="0"/>
              <a:t>Οι παραπάνω εξισώσεις των περιορισμών </a:t>
            </a:r>
          </a:p>
          <a:p>
            <a:pPr>
              <a:buNone/>
            </a:pPr>
            <a:r>
              <a:rPr lang="el-GR" sz="2000" dirty="0" smtClean="0"/>
              <a:t>γράφονται σε μορφή πίνακα: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dirty="0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 dirty="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 dirty="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/>
            </a:r>
            <a:br>
              <a:rPr lang="en-US" dirty="0">
                <a:effectLst/>
                <a:latin typeface="+mj-lt"/>
                <a:ea typeface="+mj-ea"/>
                <a:cs typeface="+mj-cs"/>
              </a:rPr>
            </a:br>
            <a:r>
              <a:rPr lang="el-GR" dirty="0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 dirty="0" err="1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2588" y="1114425"/>
            <a:ext cx="6991378" cy="55429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571472" y="1214422"/>
            <a:ext cx="19351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Λύνουμε ως προς</a:t>
            </a:r>
            <a:endParaRPr lang="en-US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642910" y="3357562"/>
            <a:ext cx="3449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Οπότε, το συμπωτικό πολυώνυμο</a:t>
            </a:r>
            <a:endParaRPr lang="en-US" sz="1600" dirty="0"/>
          </a:p>
        </p:txBody>
      </p:sp>
      <p:sp>
        <p:nvSpPr>
          <p:cNvPr id="7" name="6 - TextBox"/>
          <p:cNvSpPr txBox="1"/>
          <p:nvPr/>
        </p:nvSpPr>
        <p:spPr>
          <a:xfrm>
            <a:off x="571472" y="4357694"/>
            <a:ext cx="47125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Ο έλεγχος ικανοποίησης των περιορισμών, δίνει: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642919"/>
            <a:ext cx="6999353" cy="621508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2" name="1 - Τίτλος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>
                <a:effectLst/>
                <a:latin typeface="+mj-lt"/>
                <a:ea typeface="+mj-ea"/>
                <a:cs typeface="+mj-cs"/>
              </a:rPr>
              <a:t>.                                                                                            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8</a:t>
            </a:r>
            <a:r>
              <a:rPr lang="el-GR" sz="1800" baseline="30000">
                <a:effectLst/>
                <a:latin typeface="+mj-lt"/>
                <a:ea typeface="+mj-ea"/>
                <a:cs typeface="+mj-cs"/>
              </a:rPr>
              <a:t>η</a:t>
            </a:r>
            <a:r>
              <a:rPr lang="el-GR" sz="1800">
                <a:effectLst/>
                <a:latin typeface="+mj-lt"/>
                <a:ea typeface="+mj-ea"/>
                <a:cs typeface="+mj-cs"/>
              </a:rPr>
              <a:t> Διάλεξη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/>
            </a:r>
            <a:br>
              <a:rPr lang="en-US">
                <a:effectLst/>
                <a:latin typeface="+mj-lt"/>
                <a:ea typeface="+mj-ea"/>
                <a:cs typeface="+mj-cs"/>
              </a:rPr>
            </a:br>
            <a:r>
              <a:rPr lang="el-GR">
                <a:effectLst/>
                <a:latin typeface="+mj-lt"/>
                <a:ea typeface="+mj-ea"/>
                <a:cs typeface="+mj-cs"/>
              </a:rPr>
              <a:t>Παρεμβολή </a:t>
            </a:r>
            <a:r>
              <a:rPr lang="en-US">
                <a:effectLst/>
                <a:latin typeface="+mj-lt"/>
                <a:ea typeface="+mj-ea"/>
                <a:cs typeface="+mj-cs"/>
              </a:rPr>
              <a:t>Hermite</a:t>
            </a:r>
            <a:endParaRPr lang="en-US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457200" y="1357313"/>
            <a:ext cx="8229600" cy="476885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lang="en-US" sz="3200" dirty="0">
              <a:effectLst/>
              <a:latin typeface="+mn-lt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42910" y="1000108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 smtClean="0"/>
              <a:t>Η </a:t>
            </a:r>
            <a:r>
              <a:rPr lang="el-GR" sz="1800" dirty="0" err="1" smtClean="0"/>
              <a:t>παραγοντοποίηση</a:t>
            </a:r>
            <a:r>
              <a:rPr lang="el-GR" sz="1800" dirty="0" smtClean="0"/>
              <a:t> ως προς τις τιμές της συνάρτησης και της παραγώγου</a:t>
            </a:r>
            <a:endParaRPr lang="en-US" sz="1800" dirty="0"/>
          </a:p>
        </p:txBody>
      </p:sp>
      <p:sp>
        <p:nvSpPr>
          <p:cNvPr id="7" name="6 - TextBox"/>
          <p:cNvSpPr txBox="1"/>
          <p:nvPr/>
        </p:nvSpPr>
        <p:spPr>
          <a:xfrm>
            <a:off x="642910" y="2143116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 smtClean="0"/>
              <a:t>Η γενική μορφή με την άνω </a:t>
            </a:r>
            <a:r>
              <a:rPr lang="el-GR" sz="1800" dirty="0" err="1" smtClean="0"/>
              <a:t>παραγοντοποίηση</a:t>
            </a:r>
            <a:r>
              <a:rPr lang="el-GR" sz="1800" dirty="0" smtClean="0"/>
              <a:t> δίνει</a:t>
            </a:r>
            <a:endParaRPr lang="en-US" sz="1800" dirty="0"/>
          </a:p>
        </p:txBody>
      </p:sp>
      <p:sp>
        <p:nvSpPr>
          <p:cNvPr id="8" name="7 - TextBox"/>
          <p:cNvSpPr txBox="1"/>
          <p:nvPr/>
        </p:nvSpPr>
        <p:spPr>
          <a:xfrm>
            <a:off x="642910" y="3643314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 smtClean="0"/>
              <a:t>Κάθε συντελεστής είναι τρίτου βαθμού πολυώνυμο.</a:t>
            </a:r>
            <a:endParaRPr lang="en-US" sz="1800" dirty="0"/>
          </a:p>
        </p:txBody>
      </p:sp>
      <p:sp>
        <p:nvSpPr>
          <p:cNvPr id="9" name="8 - TextBox"/>
          <p:cNvSpPr txBox="1"/>
          <p:nvPr/>
        </p:nvSpPr>
        <p:spPr>
          <a:xfrm>
            <a:off x="4286248" y="428625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Προσαρμοσμένο  στο σημείο</a:t>
            </a:r>
            <a:r>
              <a:rPr lang="el-GR" sz="1800" dirty="0" smtClean="0"/>
              <a:t>.</a:t>
            </a:r>
            <a:endParaRPr lang="en-US" sz="1800" dirty="0"/>
          </a:p>
        </p:txBody>
      </p:sp>
      <p:sp>
        <p:nvSpPr>
          <p:cNvPr id="10" name="9 - TextBox"/>
          <p:cNvSpPr txBox="1"/>
          <p:nvPr/>
        </p:nvSpPr>
        <p:spPr>
          <a:xfrm>
            <a:off x="4286248" y="4929198"/>
            <a:ext cx="3929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Προσαρμοσμένο  στο σημείο.</a:t>
            </a:r>
            <a:endParaRPr lang="en-US" sz="1400" dirty="0"/>
          </a:p>
        </p:txBody>
      </p:sp>
      <p:sp>
        <p:nvSpPr>
          <p:cNvPr id="11" name="10 - TextBox"/>
          <p:cNvSpPr txBox="1"/>
          <p:nvPr/>
        </p:nvSpPr>
        <p:spPr>
          <a:xfrm>
            <a:off x="3571868" y="5500702"/>
            <a:ext cx="3929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Προσαρμοσμένο  στην παράγωγο στο σημείο.</a:t>
            </a:r>
            <a:endParaRPr lang="en-US" sz="1400" dirty="0"/>
          </a:p>
        </p:txBody>
      </p:sp>
      <p:sp>
        <p:nvSpPr>
          <p:cNvPr id="12" name="11 - TextBox"/>
          <p:cNvSpPr txBox="1"/>
          <p:nvPr/>
        </p:nvSpPr>
        <p:spPr>
          <a:xfrm>
            <a:off x="3571868" y="6072206"/>
            <a:ext cx="3929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Προσαρμοσμένο  στην παράγωγο στο σημείο.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357</Words>
  <Application>Microsoft Office PowerPoint</Application>
  <PresentationFormat>Προβολή στην οθόνη (4:3)</PresentationFormat>
  <Paragraphs>78</Paragraphs>
  <Slides>15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.                                                                                            8η Διάλεξη Παρεμβολή Hermite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                                                                                            8η Διάλεξη Παρεμβολή Hermite</dc:title>
  <dc:creator> </dc:creator>
  <cp:lastModifiedBy> </cp:lastModifiedBy>
  <cp:revision>2</cp:revision>
  <dcterms:created xsi:type="dcterms:W3CDTF">2013-11-25T11:57:21Z</dcterms:created>
  <dcterms:modified xsi:type="dcterms:W3CDTF">2013-11-25T17:44:06Z</dcterms:modified>
</cp:coreProperties>
</file>