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64"/>
  </p:notesMasterIdLst>
  <p:handoutMasterIdLst>
    <p:handoutMasterId r:id="rId65"/>
  </p:handoutMasterIdLst>
  <p:sldIdLst>
    <p:sldId id="1525" r:id="rId3"/>
    <p:sldId id="1486" r:id="rId4"/>
    <p:sldId id="1881" r:id="rId5"/>
    <p:sldId id="419" r:id="rId6"/>
    <p:sldId id="418" r:id="rId7"/>
    <p:sldId id="420" r:id="rId8"/>
    <p:sldId id="421" r:id="rId9"/>
    <p:sldId id="423" r:id="rId10"/>
    <p:sldId id="422" r:id="rId11"/>
    <p:sldId id="424" r:id="rId12"/>
    <p:sldId id="425" r:id="rId13"/>
    <p:sldId id="426" r:id="rId14"/>
    <p:sldId id="427" r:id="rId15"/>
    <p:sldId id="428" r:id="rId16"/>
    <p:sldId id="429" r:id="rId17"/>
    <p:sldId id="430" r:id="rId18"/>
    <p:sldId id="431" r:id="rId19"/>
    <p:sldId id="432" r:id="rId20"/>
    <p:sldId id="433" r:id="rId21"/>
    <p:sldId id="434" r:id="rId22"/>
    <p:sldId id="436" r:id="rId23"/>
    <p:sldId id="435" r:id="rId24"/>
    <p:sldId id="437" r:id="rId25"/>
    <p:sldId id="438" r:id="rId26"/>
    <p:sldId id="439" r:id="rId27"/>
    <p:sldId id="440" r:id="rId28"/>
    <p:sldId id="441" r:id="rId29"/>
    <p:sldId id="442" r:id="rId30"/>
    <p:sldId id="443" r:id="rId31"/>
    <p:sldId id="444" r:id="rId32"/>
    <p:sldId id="445" r:id="rId33"/>
    <p:sldId id="448" r:id="rId34"/>
    <p:sldId id="446" r:id="rId35"/>
    <p:sldId id="449" r:id="rId36"/>
    <p:sldId id="1886" r:id="rId37"/>
    <p:sldId id="1885" r:id="rId38"/>
    <p:sldId id="1887" r:id="rId39"/>
    <p:sldId id="1883" r:id="rId40"/>
    <p:sldId id="1888" r:id="rId41"/>
    <p:sldId id="1889" r:id="rId42"/>
    <p:sldId id="450" r:id="rId43"/>
    <p:sldId id="451" r:id="rId44"/>
    <p:sldId id="452" r:id="rId45"/>
    <p:sldId id="453" r:id="rId46"/>
    <p:sldId id="454" r:id="rId47"/>
    <p:sldId id="455" r:id="rId48"/>
    <p:sldId id="456" r:id="rId49"/>
    <p:sldId id="457" r:id="rId50"/>
    <p:sldId id="1882" r:id="rId51"/>
    <p:sldId id="458" r:id="rId52"/>
    <p:sldId id="459" r:id="rId53"/>
    <p:sldId id="460" r:id="rId54"/>
    <p:sldId id="1884" r:id="rId55"/>
    <p:sldId id="1890" r:id="rId56"/>
    <p:sldId id="1894" r:id="rId57"/>
    <p:sldId id="1895" r:id="rId58"/>
    <p:sldId id="1896" r:id="rId59"/>
    <p:sldId id="1891" r:id="rId60"/>
    <p:sldId id="1892" r:id="rId61"/>
    <p:sldId id="1893" r:id="rId62"/>
    <p:sldId id="1880" r:id="rId6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l-GR" sz="1000"/>
              <a:t>Ο προϋπολογισμός της ΕΕ ως ποσοστό του συνολικού ΑΕΕ των κρατών-μελών της ΕΕ</a:t>
            </a:r>
          </a:p>
        </c:rich>
      </c:tx>
      <c:layout>
        <c:manualLayout>
          <c:xMode val="edge"/>
          <c:yMode val="edge"/>
          <c:x val="0.14894315695325103"/>
          <c:y val="0"/>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title>
    <c:autoTitleDeleted val="0"/>
    <c:plotArea>
      <c:layout>
        <c:manualLayout>
          <c:layoutTarget val="inner"/>
          <c:xMode val="edge"/>
          <c:yMode val="edge"/>
          <c:x val="8.9438682233686312E-2"/>
          <c:y val="0.1967830515209503"/>
          <c:w val="0.88527396144447457"/>
          <c:h val="0.70223672240173163"/>
        </c:manualLayout>
      </c:layout>
      <c:barChart>
        <c:barDir val="col"/>
        <c:grouping val="clustered"/>
        <c:varyColors val="0"/>
        <c:ser>
          <c:idx val="0"/>
          <c:order val="0"/>
          <c:spPr>
            <a:solidFill>
              <a:srgbClr val="D09E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Μέση τιμή 1993-1999</c:v>
                </c:pt>
                <c:pt idx="1">
                  <c:v>Μέση τιμή 2000-2006</c:v>
                </c:pt>
                <c:pt idx="2">
                  <c:v>Μέση τιμή 2007-2013</c:v>
                </c:pt>
                <c:pt idx="3">
                  <c:v>Μέση τιμή 2014-2020</c:v>
                </c:pt>
              </c:strCache>
            </c:strRef>
          </c:cat>
          <c:val>
            <c:numRef>
              <c:f>Φύλλο1!$B$2:$B$5</c:f>
              <c:numCache>
                <c:formatCode>0.00%</c:formatCode>
                <c:ptCount val="4"/>
                <c:pt idx="0">
                  <c:v>1.18E-2</c:v>
                </c:pt>
                <c:pt idx="1">
                  <c:v>1.06E-2</c:v>
                </c:pt>
                <c:pt idx="2">
                  <c:v>1.0699999999999999E-2</c:v>
                </c:pt>
                <c:pt idx="3">
                  <c:v>9.7999999999999997E-3</c:v>
                </c:pt>
              </c:numCache>
            </c:numRef>
          </c:val>
        </c:ser>
        <c:dLbls>
          <c:showLegendKey val="0"/>
          <c:showVal val="0"/>
          <c:showCatName val="0"/>
          <c:showSerName val="0"/>
          <c:showPercent val="0"/>
          <c:showBubbleSize val="0"/>
        </c:dLbls>
        <c:gapWidth val="100"/>
        <c:overlap val="-24"/>
        <c:axId val="289542984"/>
        <c:axId val="289549648"/>
      </c:barChart>
      <c:catAx>
        <c:axId val="28954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89549648"/>
        <c:crosses val="autoZero"/>
        <c:auto val="1"/>
        <c:lblAlgn val="ctr"/>
        <c:lblOffset val="100"/>
        <c:noMultiLvlLbl val="0"/>
      </c:catAx>
      <c:valAx>
        <c:axId val="289549648"/>
        <c:scaling>
          <c:orientation val="minMax"/>
          <c:max val="1.2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l-GR"/>
          </a:p>
        </c:txPr>
        <c:crossAx val="289542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l-G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416601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93081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604488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623792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9861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90841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194925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19190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388365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66735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875586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62697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2627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1219388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32990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63966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058764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954698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408189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48768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933786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895526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924462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132215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527990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1952048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04398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578123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1192456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3795668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068818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794034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3946023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1420910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1142696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608559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72104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449286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4145602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926296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561957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3354417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048138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35964980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3344710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3209116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3534349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15946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137352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693464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61</a:t>
            </a:fld>
            <a:endParaRPr lang="en-US" altLang="en-US"/>
          </a:p>
        </p:txBody>
      </p:sp>
    </p:spTree>
    <p:extLst>
      <p:ext uri="{BB962C8B-B14F-4D97-AF65-F5344CB8AC3E}">
        <p14:creationId xmlns:p14="http://schemas.microsoft.com/office/powerpoint/2010/main" val="299150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00843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33541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326488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 υποδείγματος</a:t>
            </a:r>
            <a:endParaRPr lang="en-US" altLang="el-GR"/>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κειμένου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endParaRPr lang="en-US" altLang="el-GR"/>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Κατάρρευση συστήματος </a:t>
            </a:r>
            <a:r>
              <a:rPr lang="en-GB" b="1" dirty="0">
                <a:solidFill>
                  <a:schemeClr val="accent2"/>
                </a:solidFill>
              </a:rPr>
              <a:t>Bretton Woods</a:t>
            </a:r>
            <a:r>
              <a:rPr lang="el-GR" b="1" dirty="0">
                <a:solidFill>
                  <a:schemeClr val="accent2"/>
                </a:solidFill>
              </a:rPr>
              <a:t>-Το ευρωπαϊκό νομισματικό φίδι</a:t>
            </a:r>
          </a:p>
          <a:p>
            <a:pPr marL="285750" indent="-285750" algn="just">
              <a:buFont typeface="Arial" panose="020B0604020202020204" pitchFamily="34" charset="0"/>
              <a:buChar char="•"/>
            </a:pPr>
            <a:r>
              <a:rPr lang="el-GR" b="1" dirty="0">
                <a:solidFill>
                  <a:schemeClr val="accent2"/>
                </a:solidFill>
              </a:rPr>
              <a:t>Το Συμβούλιο των Υπουργών απέρριψε, τον Απρίλιο του 1973, την πρόταση της Επιτροπής να ξεκινήσει η δεύτερη φάση της ΟΝΕ. </a:t>
            </a:r>
          </a:p>
          <a:p>
            <a:pPr marL="285750" indent="-285750" algn="just">
              <a:buFont typeface="Arial" panose="020B0604020202020204" pitchFamily="34" charset="0"/>
              <a:buChar char="•"/>
            </a:pPr>
            <a:r>
              <a:rPr lang="el-GR" b="1" dirty="0">
                <a:solidFill>
                  <a:schemeClr val="accent2"/>
                </a:solidFill>
              </a:rPr>
              <a:t>Ωστόσο ενέκρινε επί του παρόντος την ίδρυση του ΕΤΝΣ, προκειμένου να ελέγχει τη σταθερότητα των νομισματικών ισοτιμιών. </a:t>
            </a:r>
          </a:p>
          <a:p>
            <a:pPr marL="285750" indent="-285750" algn="just">
              <a:buFont typeface="Arial" panose="020B0604020202020204" pitchFamily="34" charset="0"/>
              <a:buChar char="•"/>
            </a:pPr>
            <a:r>
              <a:rPr lang="el-GR" b="1" dirty="0">
                <a:solidFill>
                  <a:schemeClr val="accent2"/>
                </a:solidFill>
              </a:rPr>
              <a:t>Τα οικονομικά προβλήματα της περιόδου αυτής εντάθηκαν λόγω και της πρώτης πετρελαϊκής κρίσης του Οκτωβρίου του 1973. </a:t>
            </a:r>
          </a:p>
          <a:p>
            <a:pPr marL="285750" indent="-285750" algn="just">
              <a:buFont typeface="Arial" panose="020B0604020202020204" pitchFamily="34" charset="0"/>
              <a:buChar char="•"/>
            </a:pPr>
            <a:r>
              <a:rPr lang="el-GR" b="1" dirty="0">
                <a:solidFill>
                  <a:schemeClr val="accent2"/>
                </a:solidFill>
              </a:rPr>
              <a:t>Τον Ιανουάριο του 1974 η Γαλλία αποσύρθηκε από το νομισματικό φίδι και παρότι επανήλθε τον Ιούλιο του 1975, αποχώρησε οριστικά το Μάρτιο του 1976. </a:t>
            </a:r>
          </a:p>
          <a:p>
            <a:pPr marL="285750" indent="-285750" algn="just">
              <a:buFont typeface="Arial" panose="020B0604020202020204" pitchFamily="34" charset="0"/>
              <a:buChar char="•"/>
            </a:pPr>
            <a:r>
              <a:rPr lang="el-GR" b="1" dirty="0">
                <a:solidFill>
                  <a:schemeClr val="accent2"/>
                </a:solidFill>
              </a:rPr>
              <a:t>Το επόμενο έτος αποχώρησε και η Σουηδία, ενώ το 1978 ακολούθησε και η Νορβηγία. </a:t>
            </a:r>
          </a:p>
          <a:p>
            <a:pPr marL="285750" indent="-285750" algn="just">
              <a:buFont typeface="Arial" panose="020B0604020202020204" pitchFamily="34" charset="0"/>
              <a:buChar char="•"/>
            </a:pPr>
            <a:r>
              <a:rPr lang="el-GR" b="1" dirty="0">
                <a:solidFill>
                  <a:schemeClr val="accent2"/>
                </a:solidFill>
              </a:rPr>
              <a:t>Ιδιαίτερη σταθερότητα στο νομισματικό σύστημα του φιδιού έδειξαν τα κράτη της «ζώνης του μάρκου», δηλαδή η Γερμανία, η Δανία και οι τρεις χώρες της </a:t>
            </a:r>
            <a:r>
              <a:rPr lang="el-GR" b="1" dirty="0" err="1">
                <a:solidFill>
                  <a:schemeClr val="accent2"/>
                </a:solidFill>
              </a:rPr>
              <a:t>Benelux</a:t>
            </a:r>
            <a:r>
              <a:rPr lang="el-GR" b="1" dirty="0">
                <a:solidFill>
                  <a:schemeClr val="accent2"/>
                </a:solidFill>
              </a:rPr>
              <a:t>, χωρίς όμως να κατορθώσουν να δημιουργήσουν τις προϋποθέσεις διατήρησης του συστήματος.</a:t>
            </a:r>
          </a:p>
        </p:txBody>
      </p:sp>
      <p:pic>
        <p:nvPicPr>
          <p:cNvPr id="5" name="Εικόνα 4"/>
          <p:cNvPicPr>
            <a:picLocks noChangeAspect="1"/>
          </p:cNvPicPr>
          <p:nvPr/>
        </p:nvPicPr>
        <p:blipFill>
          <a:blip r:embed="rId3"/>
          <a:stretch>
            <a:fillRect/>
          </a:stretch>
        </p:blipFill>
        <p:spPr>
          <a:xfrm>
            <a:off x="421268" y="1710727"/>
            <a:ext cx="3907155" cy="3020378"/>
          </a:xfrm>
          <a:prstGeom prst="rect">
            <a:avLst/>
          </a:prstGeom>
        </p:spPr>
      </p:pic>
      <p:sp>
        <p:nvSpPr>
          <p:cNvPr id="15" name="Ορθογώνιο 14"/>
          <p:cNvSpPr/>
          <p:nvPr/>
        </p:nvSpPr>
        <p:spPr>
          <a:xfrm>
            <a:off x="-1" y="4689454"/>
            <a:ext cx="4773881" cy="738664"/>
          </a:xfrm>
          <a:prstGeom prst="rect">
            <a:avLst/>
          </a:prstGeom>
        </p:spPr>
        <p:txBody>
          <a:bodyPr wrap="square">
            <a:spAutoFit/>
          </a:bodyPr>
          <a:lstStyle/>
          <a:p>
            <a:pPr algn="just"/>
            <a:r>
              <a:rPr lang="el-GR" sz="1400" b="1" dirty="0">
                <a:solidFill>
                  <a:schemeClr val="accent2"/>
                </a:solidFill>
              </a:rPr>
              <a:t>Γελοιογραφία του Ολλανδού </a:t>
            </a:r>
            <a:r>
              <a:rPr lang="en-GB" sz="1400" b="1" dirty="0" err="1">
                <a:solidFill>
                  <a:schemeClr val="accent2"/>
                </a:solidFill>
              </a:rPr>
              <a:t>Opland</a:t>
            </a:r>
            <a:r>
              <a:rPr lang="el-GR" sz="1400" b="1" dirty="0">
                <a:solidFill>
                  <a:schemeClr val="accent2"/>
                </a:solidFill>
              </a:rPr>
              <a:t>, του 1975, που παρουσιάζει την κρίση πληθωρισμού που επηρέαζε τα ευρωπαϊκά κράτη.</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270499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Σύστημα (ΕΝΣ)</a:t>
            </a:r>
          </a:p>
          <a:p>
            <a:pPr marL="285750" indent="-285750" algn="just">
              <a:buFont typeface="Arial" panose="020B0604020202020204" pitchFamily="34" charset="0"/>
              <a:buChar char="•"/>
            </a:pPr>
            <a:r>
              <a:rPr lang="el-GR" b="1" dirty="0">
                <a:solidFill>
                  <a:schemeClr val="accent2"/>
                </a:solidFill>
              </a:rPr>
              <a:t>Ο υψηλός πληθωρισμός προκαλούσε έντονα οικονομικά προβλήματα στη Γαλλία</a:t>
            </a:r>
            <a:r>
              <a:rPr lang="en-US"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Ωστόσο, η Γερμανία αντιτίθετο σε μία ευρεία νομισματική συνεργασία φοβούμενη την αποσταθεροποίηση της οικονομίας της</a:t>
            </a:r>
            <a:r>
              <a:rPr lang="en-US"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Η πρόταση του Βρετανού προέδρου της Επιτροπής Roy </a:t>
            </a:r>
            <a:r>
              <a:rPr lang="el-GR" b="1" dirty="0" err="1">
                <a:solidFill>
                  <a:schemeClr val="accent2"/>
                </a:solidFill>
              </a:rPr>
              <a:t>Jenkins</a:t>
            </a:r>
            <a:r>
              <a:rPr lang="el-GR" b="1" dirty="0">
                <a:solidFill>
                  <a:schemeClr val="accent2"/>
                </a:solidFill>
              </a:rPr>
              <a:t>, τον Οκτώβριο του 1977, για δημιουργία ενός ευρωπαϊκού νομισματικού συστήματος, αποτέλεσε το έναυσμα για μία νέα πορεία προς την ΟΝΕ.</a:t>
            </a:r>
            <a:endParaRPr lang="en-US"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πρόταση υποστηρίχθηκε από τον πρόεδρο της Γαλλίας </a:t>
            </a:r>
            <a:r>
              <a:rPr lang="el-GR" b="1" dirty="0" err="1">
                <a:solidFill>
                  <a:schemeClr val="accent2"/>
                </a:solidFill>
              </a:rPr>
              <a:t>Valéry</a:t>
            </a:r>
            <a:r>
              <a:rPr lang="el-GR" b="1" dirty="0">
                <a:solidFill>
                  <a:schemeClr val="accent2"/>
                </a:solidFill>
              </a:rPr>
              <a:t> </a:t>
            </a:r>
            <a:r>
              <a:rPr lang="el-GR" b="1" dirty="0" err="1">
                <a:solidFill>
                  <a:schemeClr val="accent2"/>
                </a:solidFill>
              </a:rPr>
              <a:t>Giscard</a:t>
            </a:r>
            <a:r>
              <a:rPr lang="el-GR" b="1" dirty="0">
                <a:solidFill>
                  <a:schemeClr val="accent2"/>
                </a:solidFill>
              </a:rPr>
              <a:t> d’ </a:t>
            </a:r>
            <a:r>
              <a:rPr lang="el-GR" b="1" dirty="0" err="1">
                <a:solidFill>
                  <a:schemeClr val="accent2"/>
                </a:solidFill>
              </a:rPr>
              <a:t>Estaing</a:t>
            </a:r>
            <a:r>
              <a:rPr lang="el-GR" b="1" dirty="0">
                <a:solidFill>
                  <a:schemeClr val="accent2"/>
                </a:solidFill>
              </a:rPr>
              <a:t> και τον καγκελάριο της Γερμανίας </a:t>
            </a:r>
            <a:r>
              <a:rPr lang="el-GR" b="1" dirty="0" err="1">
                <a:solidFill>
                  <a:schemeClr val="accent2"/>
                </a:solidFill>
              </a:rPr>
              <a:t>Helmut</a:t>
            </a:r>
            <a:r>
              <a:rPr lang="el-GR" b="1" dirty="0">
                <a:solidFill>
                  <a:schemeClr val="accent2"/>
                </a:solidFill>
              </a:rPr>
              <a:t> </a:t>
            </a:r>
            <a:r>
              <a:rPr lang="el-GR" b="1" dirty="0" err="1">
                <a:solidFill>
                  <a:schemeClr val="accent2"/>
                </a:solidFill>
              </a:rPr>
              <a:t>Schmidt</a:t>
            </a:r>
            <a:r>
              <a:rPr lang="el-GR" b="1" dirty="0">
                <a:solidFill>
                  <a:schemeClr val="accent2"/>
                </a:solidFill>
              </a:rPr>
              <a:t> </a:t>
            </a:r>
            <a:r>
              <a:rPr lang="el-GR" b="1" dirty="0" smtClean="0">
                <a:solidFill>
                  <a:schemeClr val="accent2"/>
                </a:solidFill>
              </a:rPr>
              <a:t>οι </a:t>
            </a:r>
            <a:r>
              <a:rPr lang="el-GR" b="1" dirty="0">
                <a:solidFill>
                  <a:schemeClr val="accent2"/>
                </a:solidFill>
              </a:rPr>
              <a:t>οποίοι, στο Ευρωπαϊκό Συμβούλιο της Βρέμης, τον Ιούλιο του 1978 στήριξαν τη δημιουργία Ευρωπαϊκού Νομισματικού Συστήματος (ΕΝΣ). </a:t>
            </a:r>
          </a:p>
          <a:p>
            <a:pPr marL="285750" indent="-285750" algn="just">
              <a:buFont typeface="Arial" panose="020B0604020202020204" pitchFamily="34" charset="0"/>
              <a:buChar char="•"/>
            </a:pPr>
            <a:r>
              <a:rPr lang="el-GR" b="1" dirty="0">
                <a:solidFill>
                  <a:schemeClr val="accent2"/>
                </a:solidFill>
              </a:rPr>
              <a:t>Στο Ευρωπαϊκό Συμβούλιο των Βρυξελλών, το Δεκέμβριο του 1978, προσδιορίστηκαν τα βασικά χαρακτηριστικά του ΕΝΣ, που τέθηκε σε ισχύ στις 13 Μαρτίου του 1979 και λειτούργησε ουσιαστικά εκτός των θεσμοθετημένων δομών της ΕΟΚ, όπως και το νομισματικό φίδι. </a:t>
            </a:r>
          </a:p>
        </p:txBody>
      </p:sp>
      <p:pic>
        <p:nvPicPr>
          <p:cNvPr id="5" name="Εικόνα 4"/>
          <p:cNvPicPr>
            <a:picLocks noChangeAspect="1"/>
          </p:cNvPicPr>
          <p:nvPr/>
        </p:nvPicPr>
        <p:blipFill>
          <a:blip r:embed="rId3"/>
          <a:stretch>
            <a:fillRect/>
          </a:stretch>
        </p:blipFill>
        <p:spPr>
          <a:xfrm>
            <a:off x="1307378" y="1680247"/>
            <a:ext cx="2274851" cy="3384000"/>
          </a:xfrm>
          <a:prstGeom prst="rect">
            <a:avLst/>
          </a:prstGeom>
        </p:spPr>
      </p:pic>
      <p:sp>
        <p:nvSpPr>
          <p:cNvPr id="11" name="Ορθογώνιο 10"/>
          <p:cNvSpPr/>
          <p:nvPr/>
        </p:nvSpPr>
        <p:spPr>
          <a:xfrm>
            <a:off x="0" y="5028635"/>
            <a:ext cx="4785755" cy="307777"/>
          </a:xfrm>
          <a:prstGeom prst="rect">
            <a:avLst/>
          </a:prstGeom>
        </p:spPr>
        <p:txBody>
          <a:bodyPr wrap="square">
            <a:spAutoFit/>
          </a:bodyPr>
          <a:lstStyle/>
          <a:p>
            <a:pPr algn="ctr"/>
            <a:r>
              <a:rPr lang="en-GB" sz="1400" b="1" dirty="0">
                <a:solidFill>
                  <a:schemeClr val="accent2"/>
                </a:solidFill>
              </a:rPr>
              <a:t>Roy Jenkins</a:t>
            </a:r>
            <a:r>
              <a:rPr lang="el-GR" sz="1400" b="1" dirty="0">
                <a:solidFill>
                  <a:schemeClr val="accent2"/>
                </a:solidFill>
              </a:rPr>
              <a:t>, Πρόεδρος της Επιτροπής</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319191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Σύστημα (ΕΝΣ)</a:t>
            </a:r>
          </a:p>
          <a:p>
            <a:pPr marL="285750" indent="-285750" algn="just">
              <a:buFont typeface="Arial" panose="020B0604020202020204" pitchFamily="34" charset="0"/>
              <a:buChar char="•"/>
            </a:pPr>
            <a:r>
              <a:rPr lang="el-GR" b="1" dirty="0">
                <a:solidFill>
                  <a:schemeClr val="accent2"/>
                </a:solidFill>
              </a:rPr>
              <a:t>Το ΕΝΣ καθιέρωνε την Ευρωπαϊκή Νομισματική Μονάδα (ΕΝΜ, ECU), όχι ως αυτόνομο νόμισμα αλλά ως σταθμισμένο μέσο όρο των νομισμάτων των κρατών-μελών με βάση κυρίως τη συμμετοχή τους στο κοινοτικό ΑΕΠ, το Μηχανισμό Συναλλαγματικών Ισοτιμιών (ΜΣΙ) και τους μηχανισμούς νομισματικής αλληλεγγύης και χρηματοδοτικής στήριξης. Στο ΜΣΙ δεν συμμετείχαν υποχρεωτικά όλα τα κράτη-μέλη.</a:t>
            </a:r>
          </a:p>
          <a:p>
            <a:pPr marL="285750" indent="-285750" algn="just">
              <a:buFont typeface="Arial" panose="020B0604020202020204" pitchFamily="34" charset="0"/>
              <a:buChar char="•"/>
            </a:pPr>
            <a:r>
              <a:rPr lang="el-GR" b="1" dirty="0">
                <a:solidFill>
                  <a:schemeClr val="accent2"/>
                </a:solidFill>
              </a:rPr>
              <a:t>Σύμφωνα με το ΜΣΙ, για κάθε νόμισμα υπήρχε μια κεντρική ισοτιμία με το ECU, ενώ καθοριζόταν και μία σειρά διμερών ισοτιμιών για κάθε ζεύγος νομισμάτων με όρια διακύμανσης ±2,25%. Για ορισμένα ασθενή νομίσματα, όπως για την ιταλική λιρέτα, επετράπη προσωρινά ένα όριο διακύμανσης ±6%. </a:t>
            </a:r>
          </a:p>
          <a:p>
            <a:pPr marL="285750" indent="-285750" algn="just">
              <a:buFont typeface="Arial" panose="020B0604020202020204" pitchFamily="34" charset="0"/>
              <a:buChar char="•"/>
            </a:pPr>
            <a:r>
              <a:rPr lang="el-GR" b="1" dirty="0">
                <a:solidFill>
                  <a:schemeClr val="accent2"/>
                </a:solidFill>
              </a:rPr>
              <a:t>Εάν κάποιο νόμισμα έφθανε στα πρόθυρα απόκλισης, δηλ. στο 75% της μέγιστης δυνατής απόκλισης, τότε το κράτος-μέλος στο οποίο ανήκε, όφειλε να παρέμβει στις αγορές συναλλάγματος και να λάβει νομισματικά και δημοσιονομικά μέτρα για τη στήριξη του νομίσματος.</a:t>
            </a:r>
          </a:p>
        </p:txBody>
      </p:sp>
      <p:sp>
        <p:nvSpPr>
          <p:cNvPr id="13" name="Ορθογώνιο 12"/>
          <p:cNvSpPr/>
          <p:nvPr/>
        </p:nvSpPr>
        <p:spPr>
          <a:xfrm>
            <a:off x="0" y="2387283"/>
            <a:ext cx="4765357" cy="523220"/>
          </a:xfrm>
          <a:prstGeom prst="rect">
            <a:avLst/>
          </a:prstGeom>
        </p:spPr>
        <p:txBody>
          <a:bodyPr wrap="square">
            <a:spAutoFit/>
          </a:bodyPr>
          <a:lstStyle/>
          <a:p>
            <a:pPr algn="just"/>
            <a:r>
              <a:rPr lang="el-GR" sz="1400" b="1" dirty="0">
                <a:solidFill>
                  <a:schemeClr val="accent2"/>
                </a:solidFill>
              </a:rPr>
              <a:t>Συμμετοχή των νομισμάτων των κρατών μελών των ΕK και της ΕΕ στον καθορισμό του ECU, από το 1979 έως το 1998</a:t>
            </a:r>
          </a:p>
        </p:txBody>
      </p:sp>
      <p:pic>
        <p:nvPicPr>
          <p:cNvPr id="10" name="Εικόνα 9"/>
          <p:cNvPicPr>
            <a:picLocks noChangeAspect="1"/>
          </p:cNvPicPr>
          <p:nvPr/>
        </p:nvPicPr>
        <p:blipFill>
          <a:blip r:embed="rId3"/>
          <a:stretch>
            <a:fillRect/>
          </a:stretch>
        </p:blipFill>
        <p:spPr>
          <a:xfrm>
            <a:off x="30065" y="2879497"/>
            <a:ext cx="4714875" cy="2762250"/>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254260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Ευρωπαϊκό Νομισματικό Σύστημα (ΕΝΣ)</a:t>
            </a:r>
          </a:p>
          <a:p>
            <a:pPr marL="285750" indent="-285750" algn="just">
              <a:buFont typeface="Arial" panose="020B0604020202020204" pitchFamily="34" charset="0"/>
              <a:buChar char="•"/>
            </a:pPr>
            <a:r>
              <a:rPr lang="el-GR" b="1" dirty="0">
                <a:solidFill>
                  <a:schemeClr val="accent2"/>
                </a:solidFill>
              </a:rPr>
              <a:t>Ο ΜΣΙ λειτούργησε αποδοτικά, με αναγκαίες αναπροσαρμογές, μέχρι το 1998. Τα κράτη που συμμετείχαν παρουσίασαν σύγκλιση στα οικονομικά τους μεγέθη και μικρούς ρυθμούς πληθωρισμού. </a:t>
            </a:r>
          </a:p>
          <a:p>
            <a:pPr marL="285750" indent="-285750" algn="just">
              <a:buFont typeface="Arial" panose="020B0604020202020204" pitchFamily="34" charset="0"/>
              <a:buChar char="•"/>
            </a:pPr>
            <a:r>
              <a:rPr lang="el-GR" b="1" dirty="0">
                <a:solidFill>
                  <a:schemeClr val="accent2"/>
                </a:solidFill>
              </a:rPr>
              <a:t>Ωστόσο, λόγω κερδοσκοπικών πιέσεων στην αγορά συναλλάγματος, μετά το 1992, αποφασίστηκε από το ΕΤΝΣ, τον Αύγουστο του 1993, η διεύρυνση στα περιθώρια διακύμανσης των ισοτιμιών στο ±15%. </a:t>
            </a:r>
          </a:p>
          <a:p>
            <a:pPr marL="285750" indent="-285750" algn="just">
              <a:buFont typeface="Arial" panose="020B0604020202020204" pitchFamily="34" charset="0"/>
              <a:buChar char="•"/>
            </a:pPr>
            <a:r>
              <a:rPr lang="el-GR" b="1" dirty="0">
                <a:solidFill>
                  <a:schemeClr val="accent2"/>
                </a:solidFill>
              </a:rPr>
              <a:t>Στον πιστωτικό μηχανισμό νομισματικής αλληλεγγύης κάθε κράτος-μέλος συμμετείχε με το 20% των αποθεμάτων του σε χρυσό και το 20% των συναλλαγματικών του διαθεσίμων. Οι κεντρικές τράπεζες των κρατών-μελών πιστώνονταν με αντίστοιχο ποσό σε ECU, για συναλλαγματικές παρεμβάσεις.</a:t>
            </a:r>
          </a:p>
          <a:p>
            <a:pPr marL="285750" indent="-285750" algn="just">
              <a:buFont typeface="Arial" panose="020B0604020202020204" pitchFamily="34" charset="0"/>
              <a:buChar char="•"/>
            </a:pPr>
            <a:r>
              <a:rPr lang="el-GR" b="1" dirty="0">
                <a:solidFill>
                  <a:schemeClr val="accent2"/>
                </a:solidFill>
              </a:rPr>
              <a:t>Μέσω των μηχανισμών χρηματοδοτικής στήριξης διατίθεντο πόροι ως βραχυπρόθεσμη πιστωτική διευκόλυνση και ποσό 25 δισ. ECU για μεσοπρόθεσμη συνδρομή στην αντιμετώπιση προβλημάτων των κρατών-μελών με ελλείμματα στο ισοζύγιο εξωτερικών πληρωμών</a:t>
            </a:r>
            <a:r>
              <a:rPr lang="el-GR" b="1" dirty="0" smtClean="0">
                <a:solidFill>
                  <a:schemeClr val="accent2"/>
                </a:solidFill>
              </a:rPr>
              <a:t>.</a:t>
            </a:r>
            <a:endParaRPr lang="el-GR" b="1" dirty="0">
              <a:solidFill>
                <a:schemeClr val="accent2"/>
              </a:solidFill>
            </a:endParaRPr>
          </a:p>
        </p:txBody>
      </p:sp>
      <p:sp>
        <p:nvSpPr>
          <p:cNvPr id="13" name="Ορθογώνιο 12"/>
          <p:cNvSpPr/>
          <p:nvPr/>
        </p:nvSpPr>
        <p:spPr>
          <a:xfrm>
            <a:off x="0" y="4310854"/>
            <a:ext cx="4821382" cy="1169551"/>
          </a:xfrm>
          <a:prstGeom prst="rect">
            <a:avLst/>
          </a:prstGeom>
        </p:spPr>
        <p:txBody>
          <a:bodyPr wrap="square">
            <a:spAutoFit/>
          </a:bodyPr>
          <a:lstStyle/>
          <a:p>
            <a:pPr algn="just"/>
            <a:r>
              <a:rPr lang="el-GR" sz="1400" b="1" dirty="0">
                <a:solidFill>
                  <a:schemeClr val="accent2"/>
                </a:solidFill>
              </a:rPr>
              <a:t>Η διακύμανση ισοτιμιών προς το δολάριο των ΗΠΑ για το Μάρκο Γερμανίας, το Φιορίνι Ολλανδίας και τη Λίρα Βρετανίας, από την έναρξη ισχύος του Συστήματος </a:t>
            </a:r>
            <a:r>
              <a:rPr lang="el-GR" sz="1400" b="1" dirty="0" err="1">
                <a:solidFill>
                  <a:schemeClr val="accent2"/>
                </a:solidFill>
              </a:rPr>
              <a:t>Bretton</a:t>
            </a:r>
            <a:r>
              <a:rPr lang="el-GR" sz="1400" b="1" dirty="0">
                <a:solidFill>
                  <a:schemeClr val="accent2"/>
                </a:solidFill>
              </a:rPr>
              <a:t> </a:t>
            </a:r>
            <a:r>
              <a:rPr lang="el-GR" sz="1400" b="1" dirty="0" err="1">
                <a:solidFill>
                  <a:schemeClr val="accent2"/>
                </a:solidFill>
              </a:rPr>
              <a:t>Woods</a:t>
            </a:r>
            <a:r>
              <a:rPr lang="el-GR" sz="1400" b="1" dirty="0">
                <a:solidFill>
                  <a:schemeClr val="accent2"/>
                </a:solidFill>
              </a:rPr>
              <a:t>, έως την έναρξη του 3ου Σταδίου της ΟΝΕ. </a:t>
            </a:r>
          </a:p>
          <a:p>
            <a:pPr algn="just"/>
            <a:r>
              <a:rPr lang="el-GR" sz="1400" b="1" dirty="0">
                <a:solidFill>
                  <a:schemeClr val="accent2"/>
                </a:solidFill>
              </a:rPr>
              <a:t>Πηγή: </a:t>
            </a:r>
            <a:r>
              <a:rPr lang="el-GR" sz="1400" b="1" dirty="0" err="1">
                <a:solidFill>
                  <a:schemeClr val="accent2"/>
                </a:solidFill>
              </a:rPr>
              <a:t>Schnabl</a:t>
            </a:r>
            <a:r>
              <a:rPr lang="el-GR" sz="1400" b="1" dirty="0">
                <a:solidFill>
                  <a:schemeClr val="accent2"/>
                </a:solidFill>
              </a:rPr>
              <a:t> (2003)</a:t>
            </a:r>
          </a:p>
        </p:txBody>
      </p:sp>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6" y="1733795"/>
            <a:ext cx="4662567" cy="2624694"/>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6" name="Ορθογώνιο 15">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180508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Ενιαία Ευρωπαϊκή Πράξη </a:t>
            </a:r>
            <a:r>
              <a:rPr lang="el-GR" b="1" dirty="0">
                <a:solidFill>
                  <a:schemeClr val="accent2"/>
                </a:solidFill>
              </a:rPr>
              <a:t>και η Ενιαία Εσωτερική Αγορά</a:t>
            </a:r>
          </a:p>
          <a:p>
            <a:pPr marL="285750" indent="-285750" algn="just">
              <a:buFont typeface="Arial" panose="020B0604020202020204" pitchFamily="34" charset="0"/>
              <a:buChar char="•"/>
            </a:pPr>
            <a:r>
              <a:rPr lang="el-GR" b="1" dirty="0">
                <a:solidFill>
                  <a:schemeClr val="accent2"/>
                </a:solidFill>
              </a:rPr>
              <a:t>Το Ευρωπαϊκό Συμβούλιο των Βρυξελλών του Μαρτίου του 1985, με βάση την έκθεση του Ιρλανδού </a:t>
            </a:r>
            <a:r>
              <a:rPr lang="en-GB" b="1" dirty="0">
                <a:solidFill>
                  <a:schemeClr val="accent2"/>
                </a:solidFill>
              </a:rPr>
              <a:t>James </a:t>
            </a:r>
            <a:r>
              <a:rPr lang="en-GB" b="1" dirty="0" err="1">
                <a:solidFill>
                  <a:schemeClr val="accent2"/>
                </a:solidFill>
              </a:rPr>
              <a:t>Dooge</a:t>
            </a:r>
            <a:r>
              <a:rPr lang="el-GR" b="1" dirty="0">
                <a:solidFill>
                  <a:schemeClr val="accent2"/>
                </a:solidFill>
              </a:rPr>
              <a:t>, που προέβλεπε μεταξύ άλλων τη μετατροπή των ΕΚ, σε Ευρωπαϊκή Ένωση, την ανάπτυξη ενός ενιαίου οικονομικού χώρου και την ενίσχυση του ΕΝΣ, ανάθεσε στην Επιτροπή τη σύνταξη έκθεσης για μία ενιαία εσωτερική αγορά μέχρι του 1992, και την κατάρτιση χρονοδιαγράμματος υλοποίησή της. </a:t>
            </a:r>
          </a:p>
          <a:p>
            <a:pPr marL="285750" indent="-285750" algn="just">
              <a:buFont typeface="Arial" panose="020B0604020202020204" pitchFamily="34" charset="0"/>
              <a:buChar char="•"/>
            </a:pPr>
            <a:r>
              <a:rPr lang="el-GR" b="1" dirty="0">
                <a:solidFill>
                  <a:schemeClr val="accent2"/>
                </a:solidFill>
              </a:rPr>
              <a:t>Τον Ιούνιο του 1985, ο πρόεδρος της Επιτροπής Jacques </a:t>
            </a:r>
            <a:r>
              <a:rPr lang="el-GR" b="1" dirty="0" err="1">
                <a:solidFill>
                  <a:schemeClr val="accent2"/>
                </a:solidFill>
              </a:rPr>
              <a:t>Delors</a:t>
            </a:r>
            <a:r>
              <a:rPr lang="el-GR" b="1" dirty="0">
                <a:solidFill>
                  <a:schemeClr val="accent2"/>
                </a:solidFill>
              </a:rPr>
              <a:t>, υπέβαλε στο Συμβούλιο των Υπουργών σχέδιο με τη μορφή «Λευκής Βίβλου», για την ολοκλήρωση της ενιαίας εσωτερικής αγοράς, έργο του Βρετανού Francis </a:t>
            </a:r>
            <a:r>
              <a:rPr lang="el-GR" b="1" dirty="0" err="1">
                <a:solidFill>
                  <a:schemeClr val="accent2"/>
                </a:solidFill>
              </a:rPr>
              <a:t>Arthur</a:t>
            </a:r>
            <a:r>
              <a:rPr lang="el-GR" b="1" dirty="0">
                <a:solidFill>
                  <a:schemeClr val="accent2"/>
                </a:solidFill>
              </a:rPr>
              <a:t> </a:t>
            </a:r>
            <a:r>
              <a:rPr lang="el-GR" b="1" dirty="0" err="1">
                <a:solidFill>
                  <a:schemeClr val="accent2"/>
                </a:solidFill>
              </a:rPr>
              <a:t>Cockfield</a:t>
            </a:r>
            <a:r>
              <a:rPr lang="el-GR" b="1" dirty="0">
                <a:solidFill>
                  <a:schemeClr val="accent2"/>
                </a:solidFill>
              </a:rPr>
              <a:t>, αντιπροέδρου της Επιτροπής.</a:t>
            </a:r>
          </a:p>
          <a:p>
            <a:pPr marL="285750" indent="-285750" algn="just">
              <a:buFont typeface="Arial" panose="020B0604020202020204" pitchFamily="34" charset="0"/>
              <a:buChar char="•"/>
            </a:pPr>
            <a:r>
              <a:rPr lang="el-GR" b="1" dirty="0">
                <a:solidFill>
                  <a:schemeClr val="accent2"/>
                </a:solidFill>
              </a:rPr>
              <a:t>Το σχέδιο υποβλήθηκε και στο Ευρωπαϊκό Συμβούλιο του Μιλάνου του Ιουνίου του 1985 και προέβλεπε την ελεύθερη κυκλοφορία προσώπων, αγαθών, υπηρεσιών και κεφαλαίων, καθώς και τη συγχώνευση των εθνικών αγορών σε μια ενιαία αγορά μέχρι τις 31 Δεκεμβρίου 1992 το αργότερο. </a:t>
            </a:r>
          </a:p>
          <a:p>
            <a:pPr algn="just"/>
            <a:endParaRPr lang="el-GR" b="1" dirty="0">
              <a:solidFill>
                <a:schemeClr val="accent2"/>
              </a:solidFill>
            </a:endParaRPr>
          </a:p>
        </p:txBody>
      </p:sp>
      <p:pic>
        <p:nvPicPr>
          <p:cNvPr id="7" name="Εικόνα 6"/>
          <p:cNvPicPr>
            <a:picLocks noChangeAspect="1"/>
          </p:cNvPicPr>
          <p:nvPr/>
        </p:nvPicPr>
        <p:blipFill>
          <a:blip r:embed="rId3"/>
          <a:stretch>
            <a:fillRect/>
          </a:stretch>
        </p:blipFill>
        <p:spPr>
          <a:xfrm>
            <a:off x="1370468" y="1691904"/>
            <a:ext cx="2368734" cy="3348000"/>
          </a:xfrm>
          <a:prstGeom prst="rect">
            <a:avLst/>
          </a:prstGeom>
        </p:spPr>
      </p:pic>
      <p:sp>
        <p:nvSpPr>
          <p:cNvPr id="16" name="Ορθογώνιο 15"/>
          <p:cNvSpPr/>
          <p:nvPr/>
        </p:nvSpPr>
        <p:spPr>
          <a:xfrm>
            <a:off x="0" y="4980508"/>
            <a:ext cx="4809505" cy="738664"/>
          </a:xfrm>
          <a:prstGeom prst="rect">
            <a:avLst/>
          </a:prstGeom>
        </p:spPr>
        <p:txBody>
          <a:bodyPr wrap="square">
            <a:spAutoFit/>
          </a:bodyPr>
          <a:lstStyle/>
          <a:p>
            <a:pPr algn="just"/>
            <a:r>
              <a:rPr lang="en-GB" sz="1400" b="1" dirty="0">
                <a:solidFill>
                  <a:schemeClr val="accent2"/>
                </a:solidFill>
              </a:rPr>
              <a:t>James </a:t>
            </a:r>
            <a:r>
              <a:rPr lang="en-GB" sz="1400" b="1" dirty="0" err="1">
                <a:solidFill>
                  <a:schemeClr val="accent2"/>
                </a:solidFill>
              </a:rPr>
              <a:t>Dooge</a:t>
            </a:r>
            <a:r>
              <a:rPr lang="el-GR" sz="1400" b="1" dirty="0">
                <a:solidFill>
                  <a:schemeClr val="accent2"/>
                </a:solidFill>
              </a:rPr>
              <a:t>, επικεφαλής επιτροπής υποβολής προτάσεων για τη βελτίωση της ευρωπαϊκής συνεργασίας στο κοινοτικό και το πολιτικό επίπεδο</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29889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Ενιαία Ευρωπαϊκή Πράξη </a:t>
            </a:r>
            <a:r>
              <a:rPr lang="el-GR" b="1" dirty="0">
                <a:solidFill>
                  <a:schemeClr val="accent2"/>
                </a:solidFill>
              </a:rPr>
              <a:t>και η Ενιαία Εσωτερική Αγορά</a:t>
            </a:r>
          </a:p>
          <a:p>
            <a:pPr marL="285750" indent="-285750" algn="just">
              <a:buFont typeface="Arial" panose="020B0604020202020204" pitchFamily="34" charset="0"/>
              <a:buChar char="•"/>
            </a:pPr>
            <a:r>
              <a:rPr lang="el-GR" b="1" dirty="0">
                <a:solidFill>
                  <a:schemeClr val="accent2"/>
                </a:solidFill>
              </a:rPr>
              <a:t>Το Ευρωπαϊκό Συμβούλιο του Μιλάνου του Ιουνίου 1985, ενέκρινε τόσο την έκθεση </a:t>
            </a:r>
            <a:r>
              <a:rPr lang="el-GR" b="1" dirty="0" err="1">
                <a:solidFill>
                  <a:schemeClr val="accent2"/>
                </a:solidFill>
              </a:rPr>
              <a:t>Dooge</a:t>
            </a:r>
            <a:r>
              <a:rPr lang="el-GR" b="1" dirty="0">
                <a:solidFill>
                  <a:schemeClr val="accent2"/>
                </a:solidFill>
              </a:rPr>
              <a:t> για την ανάπτυξη ενός ενιαίου οικονομικού χώρου και την ενίσχυση του ΕΝΣ, όσο και το σχέδιο της «Λευκής Βίβλου» της Επιτροπής για την ενιαία εσωτερική αγορά και προώθησε την πρόταση σύγκλισης Διακυβερνητικής Διάσκεψης. </a:t>
            </a:r>
          </a:p>
          <a:p>
            <a:pPr marL="285750" indent="-285750" algn="just">
              <a:buFont typeface="Arial" panose="020B0604020202020204" pitchFamily="34" charset="0"/>
              <a:buChar char="•"/>
            </a:pPr>
            <a:r>
              <a:rPr lang="el-GR" b="1" dirty="0">
                <a:solidFill>
                  <a:schemeClr val="accent2"/>
                </a:solidFill>
              </a:rPr>
              <a:t>Η Διακυβερνητική Διάσκεψη εξέτασε παράλληλα και ένα γαλλικό Σχέδιο Ευρωπαϊκής Πράξης, με το οποίο προτεινόταν τροποποίηση της Συνθήκης Ίδρυσης της ΕΟΚ και ταυτόχρονα μία νέα συνθήκη πολιτικής συνεργασίας, ως «Ενιαία Πράξη».</a:t>
            </a:r>
          </a:p>
          <a:p>
            <a:pPr marL="285750" indent="-285750" algn="just">
              <a:buFont typeface="Arial" panose="020B0604020202020204" pitchFamily="34" charset="0"/>
              <a:buChar char="•"/>
            </a:pPr>
            <a:r>
              <a:rPr lang="el-GR" b="1" dirty="0">
                <a:solidFill>
                  <a:schemeClr val="accent2"/>
                </a:solidFill>
              </a:rPr>
              <a:t>Το Ευρωπαϊκό Συμβούλιο του Λουξεμβούργου, του Δεκεμβρίου του 1985 κατάφερε να ξεπεράσει τα εμπόδια και να εκδώσει τελικά μία κοινή δήλωση, ως πολιτική συμφωνία για την ολοκλήρωση, πριν από τις 31 Δεκεμβρίου 1992, της ενιαίας εσωτερικής αγοράς και την περαιτέρω ανάπτυξη της ΟΝΕ.</a:t>
            </a:r>
          </a:p>
        </p:txBody>
      </p:sp>
      <p:pic>
        <p:nvPicPr>
          <p:cNvPr id="5" name="Εικόνα 4"/>
          <p:cNvPicPr>
            <a:picLocks noChangeAspect="1"/>
          </p:cNvPicPr>
          <p:nvPr/>
        </p:nvPicPr>
        <p:blipFill>
          <a:blip r:embed="rId3"/>
          <a:stretch>
            <a:fillRect/>
          </a:stretch>
        </p:blipFill>
        <p:spPr>
          <a:xfrm>
            <a:off x="1352187" y="1691904"/>
            <a:ext cx="2333699" cy="3348000"/>
          </a:xfrm>
          <a:prstGeom prst="rect">
            <a:avLst/>
          </a:prstGeom>
        </p:spPr>
      </p:pic>
      <p:sp>
        <p:nvSpPr>
          <p:cNvPr id="15" name="Ορθογώνιο 14"/>
          <p:cNvSpPr/>
          <p:nvPr/>
        </p:nvSpPr>
        <p:spPr>
          <a:xfrm>
            <a:off x="0" y="4980508"/>
            <a:ext cx="4809506" cy="954107"/>
          </a:xfrm>
          <a:prstGeom prst="rect">
            <a:avLst/>
          </a:prstGeom>
        </p:spPr>
        <p:txBody>
          <a:bodyPr wrap="square">
            <a:spAutoFit/>
          </a:bodyPr>
          <a:lstStyle/>
          <a:p>
            <a:pPr algn="just"/>
            <a:r>
              <a:rPr lang="en-GB" sz="1400" b="1" dirty="0">
                <a:solidFill>
                  <a:schemeClr val="accent2"/>
                </a:solidFill>
              </a:rPr>
              <a:t>Francis Arthur Cockfield</a:t>
            </a:r>
            <a:r>
              <a:rPr lang="el-GR" sz="1400" b="1" dirty="0">
                <a:solidFill>
                  <a:schemeClr val="accent2"/>
                </a:solidFill>
              </a:rPr>
              <a:t>, αντιπρόεδρος της Επιτροπής και εμπνευστής του σχεδίου </a:t>
            </a:r>
            <a:r>
              <a:rPr lang="en-GB" sz="1400" b="1" dirty="0">
                <a:solidFill>
                  <a:schemeClr val="accent2"/>
                </a:solidFill>
              </a:rPr>
              <a:t>Cockfield</a:t>
            </a:r>
            <a:r>
              <a:rPr lang="el-GR" sz="1400" b="1" dirty="0">
                <a:solidFill>
                  <a:schemeClr val="accent2"/>
                </a:solidFill>
              </a:rPr>
              <a:t>, βάσει του οποίου καταρτίσθηκε η Λευκή Βίβλος για την ολοκλήρωση της ενιαίας εσωτερικής αγοράς </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213675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Ενιαία Ευρωπαϊκή Πράξη </a:t>
            </a:r>
            <a:r>
              <a:rPr lang="el-GR" b="1" dirty="0">
                <a:solidFill>
                  <a:schemeClr val="accent2"/>
                </a:solidFill>
              </a:rPr>
              <a:t>και η Ενιαία Εσωτερική Αγορά</a:t>
            </a:r>
          </a:p>
          <a:p>
            <a:pPr marL="285750" indent="-285750" algn="just">
              <a:buFont typeface="Arial" panose="020B0604020202020204" pitchFamily="34" charset="0"/>
              <a:buChar char="•"/>
            </a:pPr>
            <a:r>
              <a:rPr lang="el-GR" b="1" dirty="0">
                <a:solidFill>
                  <a:schemeClr val="accent2"/>
                </a:solidFill>
              </a:rPr>
              <a:t>Το Συμβούλιο των Υπουργών Εξωτερικών, που συνεδρίασε το Δεκέμβριο του 1985 στο Λουξεμβούργο, ανέλαβε τη μετατροπή της πολιτικής συμφωνίας σε κείμενο συνθήκης, με τον τίτλο </a:t>
            </a:r>
            <a:r>
              <a:rPr lang="el-GR" b="1" i="1" dirty="0">
                <a:solidFill>
                  <a:schemeClr val="accent2"/>
                </a:solidFill>
              </a:rPr>
              <a:t>Ενιαία Ευρωπαϊκή Πράξη </a:t>
            </a:r>
            <a:r>
              <a:rPr lang="el-GR" b="1" dirty="0">
                <a:solidFill>
                  <a:schemeClr val="accent2"/>
                </a:solidFill>
              </a:rPr>
              <a:t>(ΕΕΠ), που υπογράφηκε στις 17 Φεβρουαρίου 1986.</a:t>
            </a:r>
          </a:p>
          <a:p>
            <a:pPr marL="285750" indent="-285750" algn="just">
              <a:buFont typeface="Arial" panose="020B0604020202020204" pitchFamily="34" charset="0"/>
              <a:buChar char="•"/>
            </a:pPr>
            <a:r>
              <a:rPr lang="el-GR" b="1" dirty="0">
                <a:solidFill>
                  <a:schemeClr val="accent2"/>
                </a:solidFill>
              </a:rPr>
              <a:t>Η ΕΕΠ θα ολοκλήρωνε τη σταδιακή μετεξέλιξη της κοινής αγοράς σε ενιαία εσωτερική αγορά μέχρι τις 31 Δεκεμβρίου 1992, ως «</a:t>
            </a:r>
            <a:r>
              <a:rPr lang="el-GR" b="1" i="1" dirty="0">
                <a:solidFill>
                  <a:schemeClr val="accent2"/>
                </a:solidFill>
              </a:rPr>
              <a:t>χώρο χωρίς εσωτερικά σύνορα στον οποίο διασφαλίζεται η ελεύθερη κυκλοφορία των εμπορευμάτων, των προσώπων, των υπηρεσιών και των κεφαλαίων</a:t>
            </a:r>
            <a:r>
              <a:rPr lang="el-GR" b="1" dirty="0">
                <a:solidFill>
                  <a:schemeClr val="accent2"/>
                </a:solidFill>
              </a:rPr>
              <a:t>». </a:t>
            </a:r>
          </a:p>
          <a:p>
            <a:pPr marL="285750" indent="-285750" algn="just">
              <a:buFont typeface="Arial" panose="020B0604020202020204" pitchFamily="34" charset="0"/>
              <a:buChar char="•"/>
            </a:pPr>
            <a:r>
              <a:rPr lang="el-GR" b="1" dirty="0">
                <a:solidFill>
                  <a:schemeClr val="accent2"/>
                </a:solidFill>
              </a:rPr>
              <a:t>Η λειτουργία μίας μεγάλης ευρωπαϊκής αγοράς για τα προϊόντα των κρατών-μελών, καλύπτοντας τότε περισσότερους από τριακόσια εκατομμύρια καταναλωτές, με παράλληλη ανάπτυξη του ελεύθερου ανταγωνισμού, θεωρήθηκε ως απαραίτητη προϋπόθεση για την οικονομική τους ανάπτυξη. </a:t>
            </a:r>
          </a:p>
          <a:p>
            <a:pPr marL="285750" indent="-285750" algn="just">
              <a:buFont typeface="Arial" panose="020B0604020202020204" pitchFamily="34" charset="0"/>
              <a:buChar char="•"/>
            </a:pPr>
            <a:endParaRPr lang="el-GR" b="1" dirty="0">
              <a:solidFill>
                <a:schemeClr val="accent2"/>
              </a:solidFill>
            </a:endParaRPr>
          </a:p>
          <a:p>
            <a:pPr algn="just"/>
            <a:endParaRPr lang="el-GR" b="1" dirty="0">
              <a:solidFill>
                <a:schemeClr val="accent2"/>
              </a:solidFill>
            </a:endParaRPr>
          </a:p>
        </p:txBody>
      </p:sp>
      <p:sp>
        <p:nvSpPr>
          <p:cNvPr id="12" name="Ορθογώνιο 11"/>
          <p:cNvSpPr/>
          <p:nvPr/>
        </p:nvSpPr>
        <p:spPr>
          <a:xfrm>
            <a:off x="0" y="5028636"/>
            <a:ext cx="4785756" cy="738664"/>
          </a:xfrm>
          <a:prstGeom prst="rect">
            <a:avLst/>
          </a:prstGeom>
        </p:spPr>
        <p:txBody>
          <a:bodyPr wrap="square">
            <a:spAutoFit/>
          </a:bodyPr>
          <a:lstStyle/>
          <a:p>
            <a:pPr algn="just"/>
            <a:r>
              <a:rPr lang="en-GB" sz="1400" b="1" dirty="0">
                <a:solidFill>
                  <a:schemeClr val="accent2"/>
                </a:solidFill>
              </a:rPr>
              <a:t>Jacques </a:t>
            </a:r>
            <a:r>
              <a:rPr lang="en-GB" sz="1400" b="1" dirty="0" err="1">
                <a:solidFill>
                  <a:schemeClr val="accent2"/>
                </a:solidFill>
              </a:rPr>
              <a:t>Delors</a:t>
            </a:r>
            <a:r>
              <a:rPr lang="el-GR" sz="1400" b="1" dirty="0">
                <a:solidFill>
                  <a:schemeClr val="accent2"/>
                </a:solidFill>
              </a:rPr>
              <a:t>, Πρόεδρος της Επιτροπής και εισηγητής της «Λευκής Βίβλου», για την ολοκλήρωση της ενιαίας εσωτερικής αγοράς</a:t>
            </a:r>
          </a:p>
        </p:txBody>
      </p:sp>
      <p:pic>
        <p:nvPicPr>
          <p:cNvPr id="5" name="Εικόνα 4"/>
          <p:cNvPicPr>
            <a:picLocks noChangeAspect="1"/>
          </p:cNvPicPr>
          <p:nvPr/>
        </p:nvPicPr>
        <p:blipFill>
          <a:blip r:embed="rId3"/>
          <a:stretch>
            <a:fillRect/>
          </a:stretch>
        </p:blipFill>
        <p:spPr>
          <a:xfrm>
            <a:off x="1363786" y="1703057"/>
            <a:ext cx="2330738" cy="3348000"/>
          </a:xfrm>
          <a:prstGeom prst="rect">
            <a:avLst/>
          </a:prstGeom>
        </p:spPr>
      </p:pic>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407593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πρόοδος της ενιαίας εσωτερικής αγοράς</a:t>
            </a:r>
          </a:p>
          <a:p>
            <a:pPr marL="285750" indent="-285750" algn="just">
              <a:buFont typeface="Arial" panose="020B0604020202020204" pitchFamily="34" charset="0"/>
              <a:buChar char="•"/>
            </a:pPr>
            <a:r>
              <a:rPr lang="el-GR" b="1" dirty="0">
                <a:solidFill>
                  <a:schemeClr val="accent2"/>
                </a:solidFill>
              </a:rPr>
              <a:t>Οι τελωνειακές διατυπώσεις για τα εμπορεύματα, περιορίστηκαν από την 1η Ιανουαρίου 1988 και καταργήθηκαν από την 1</a:t>
            </a:r>
            <a:r>
              <a:rPr lang="el-GR" b="1" baseline="30000" dirty="0">
                <a:solidFill>
                  <a:schemeClr val="accent2"/>
                </a:solidFill>
              </a:rPr>
              <a:t>η</a:t>
            </a:r>
            <a:r>
              <a:rPr lang="el-GR" b="1" dirty="0">
                <a:solidFill>
                  <a:schemeClr val="accent2"/>
                </a:solidFill>
              </a:rPr>
              <a:t> Ιανουαρίου 1993. Οι συναλλαγές διευκολύνθηκαν με την καθιέρωση κοινών κανόνων κατασκευής προϊόντων, καθώς και την υιοθέτηση κριτηρίων και προδιαγραφών κατασκευής προϊόντων, υποχρεωτικών για όλα τα κράτη-μέλη, για την ασφάλεια και την υγεία των καταναλωτών.</a:t>
            </a:r>
          </a:p>
          <a:p>
            <a:pPr marL="285750" indent="-285750" algn="just">
              <a:buFont typeface="Arial" panose="020B0604020202020204" pitchFamily="34" charset="0"/>
              <a:buChar char="•"/>
            </a:pPr>
            <a:r>
              <a:rPr lang="el-GR" b="1" dirty="0">
                <a:solidFill>
                  <a:schemeClr val="accent2"/>
                </a:solidFill>
              </a:rPr>
              <a:t>Η ελευθερία κυκλοφορίας και εγκατάστασης προσώπων, που είχε ήδη καθιερωθεί για τους μισθωτούς και τους επιχειρηματίες, επεκτάθηκε σε πρόσωπα που δεν απασχολούνται σε αμειβόμενη απασχόληση. </a:t>
            </a:r>
          </a:p>
          <a:p>
            <a:pPr marL="285750" indent="-285750" algn="just">
              <a:buFont typeface="Arial" panose="020B0604020202020204" pitchFamily="34" charset="0"/>
              <a:buChar char="•"/>
            </a:pPr>
            <a:r>
              <a:rPr lang="el-GR" b="1" dirty="0">
                <a:solidFill>
                  <a:schemeClr val="accent2"/>
                </a:solidFill>
              </a:rPr>
              <a:t>Πρόοδος σημειώθηκε επίσης στην αμοιβαία αναγνώριση των επαγγελματικών προσόντων, ώστε οι κάτοχοί τους να μπορούν να εγκατασταθούν και να εργάζονται σε όλα τα κράτη-μέλη, καθώς και στην κατάργηση των συνοριακών ελέγχων επί των προσώπων, στο πλαίσιο της Συμφωνίας του </a:t>
            </a:r>
            <a:r>
              <a:rPr lang="el-GR" b="1" dirty="0" err="1">
                <a:solidFill>
                  <a:schemeClr val="accent2"/>
                </a:solidFill>
              </a:rPr>
              <a:t>Schengen</a:t>
            </a:r>
            <a:r>
              <a:rPr lang="el-GR" b="1" dirty="0">
                <a:solidFill>
                  <a:schemeClr val="accent2"/>
                </a:solidFill>
              </a:rPr>
              <a:t> του 1985, καθώς και της Σύμβασης Εφαρμογής της Συμφωνίας του </a:t>
            </a:r>
            <a:r>
              <a:rPr lang="el-GR" b="1" dirty="0" err="1">
                <a:solidFill>
                  <a:schemeClr val="accent2"/>
                </a:solidFill>
              </a:rPr>
              <a:t>Schengen</a:t>
            </a:r>
            <a:r>
              <a:rPr lang="el-GR" b="1" dirty="0">
                <a:solidFill>
                  <a:schemeClr val="accent2"/>
                </a:solidFill>
              </a:rPr>
              <a:t> του 1990.</a:t>
            </a:r>
          </a:p>
        </p:txBody>
      </p:sp>
      <p:pic>
        <p:nvPicPr>
          <p:cNvPr id="5" name="Εικόνα 4"/>
          <p:cNvPicPr>
            <a:picLocks noChangeAspect="1"/>
          </p:cNvPicPr>
          <p:nvPr/>
        </p:nvPicPr>
        <p:blipFill>
          <a:blip r:embed="rId3"/>
          <a:stretch>
            <a:fillRect/>
          </a:stretch>
        </p:blipFill>
        <p:spPr>
          <a:xfrm>
            <a:off x="127050" y="2018083"/>
            <a:ext cx="4552950" cy="2857500"/>
          </a:xfrm>
          <a:prstGeom prst="rect">
            <a:avLst/>
          </a:prstGeom>
        </p:spPr>
      </p:pic>
      <p:sp>
        <p:nvSpPr>
          <p:cNvPr id="12" name="Ορθογώνιο 11"/>
          <p:cNvSpPr/>
          <p:nvPr/>
        </p:nvSpPr>
        <p:spPr>
          <a:xfrm>
            <a:off x="709864" y="4835466"/>
            <a:ext cx="3555744" cy="307777"/>
          </a:xfrm>
          <a:prstGeom prst="rect">
            <a:avLst/>
          </a:prstGeom>
        </p:spPr>
        <p:txBody>
          <a:bodyPr wrap="square">
            <a:spAutoFit/>
          </a:bodyPr>
          <a:lstStyle/>
          <a:p>
            <a:pPr algn="ctr"/>
            <a:r>
              <a:rPr lang="el-GR" sz="1400" b="1" dirty="0">
                <a:solidFill>
                  <a:schemeClr val="accent2"/>
                </a:solidFill>
              </a:rPr>
              <a:t>Η ενιαία εσωτερική αγορά</a:t>
            </a: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17</a:t>
            </a:fld>
            <a:endParaRPr lang="en-US" altLang="en-US"/>
          </a:p>
        </p:txBody>
      </p:sp>
    </p:spTree>
    <p:extLst>
      <p:ext uri="{BB962C8B-B14F-4D97-AF65-F5344CB8AC3E}">
        <p14:creationId xmlns:p14="http://schemas.microsoft.com/office/powerpoint/2010/main" val="277820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πρόοδος της ενιαίας εσωτερικής αγοράς</a:t>
            </a:r>
          </a:p>
          <a:p>
            <a:pPr marL="285750" indent="-285750" algn="just">
              <a:buFont typeface="Arial" panose="020B0604020202020204" pitchFamily="34" charset="0"/>
              <a:buChar char="•"/>
            </a:pPr>
            <a:r>
              <a:rPr lang="el-GR" b="1" dirty="0">
                <a:solidFill>
                  <a:schemeClr val="accent2"/>
                </a:solidFill>
              </a:rPr>
              <a:t>Η ελευθερία παροχής και λήψης υπηρεσιών καθυστέρησε σημαντικά. Συγκεκριμένα, από το 1992 για τις ασφαλιστικές επιχειρήσεις, από το 1993 για τις τράπεζες, από το 1986 για τις θαλάσσιες μεταφορές, από το 1987 για τις αεροπορικές και από το 1992 για τις οδικές. Στον τομέα σιδηροδρόμων υπήρξαν δυσκολίες, λόγω διαφορών μεταξύ εθνικών δικτύων. Το Δεκέμβριο του 1992 η Επιτροπή ενέκρινε «Λευκή Βίβλο» για την ανάπτυξη κοινής πολιτικής μεταφορών που κάλυπτε όλους τους τρόπους μεταφοράς βασισμένης στην αειφόρο κινητικότητα.</a:t>
            </a:r>
          </a:p>
          <a:p>
            <a:pPr marL="285750" indent="-285750" algn="just">
              <a:buFont typeface="Arial" panose="020B0604020202020204" pitchFamily="34" charset="0"/>
              <a:buChar char="•"/>
            </a:pPr>
            <a:r>
              <a:rPr lang="el-GR" b="1" dirty="0">
                <a:solidFill>
                  <a:schemeClr val="accent2"/>
                </a:solidFill>
              </a:rPr>
              <a:t>Στην κυκλοφορία κεφαλαίων, οι σχετικές διατάξεις της ιδρυτικής Συνθήκης της Ρώμης του 1957 δεν υπήρξαν ιδιαίτερα δεσμευτικές. Το Συμβούλιο των Υπουργών, με σειρά από οδηγίες, και ειδικά με σχετική οδηγία του το 1990, καθιέρωσε την ελεύθερη κυκλοφορία κεφαλαίων, ενόψει μάλιστα των σχεδίων υλοποίησης του πρώτου σταδίου της ΟΝΕ. Ωστόσο, οι οδηγίες αυτές αναθεωρήθηκαν με τη Συνθήκη της Ευρωπαϊκής Ένωσης του </a:t>
            </a:r>
            <a:r>
              <a:rPr lang="el-GR" b="1" dirty="0" err="1">
                <a:solidFill>
                  <a:schemeClr val="accent2"/>
                </a:solidFill>
              </a:rPr>
              <a:t>Maastricht</a:t>
            </a:r>
            <a:r>
              <a:rPr lang="el-GR" b="1" dirty="0">
                <a:solidFill>
                  <a:schemeClr val="accent2"/>
                </a:solidFill>
              </a:rPr>
              <a:t>, το Φεβρουάριο του 1992.</a:t>
            </a:r>
          </a:p>
        </p:txBody>
      </p:sp>
      <p:pic>
        <p:nvPicPr>
          <p:cNvPr id="7" name="Εικόνα 6"/>
          <p:cNvPicPr>
            <a:picLocks noChangeAspect="1"/>
          </p:cNvPicPr>
          <p:nvPr/>
        </p:nvPicPr>
        <p:blipFill>
          <a:blip r:embed="rId3"/>
          <a:stretch>
            <a:fillRect/>
          </a:stretch>
        </p:blipFill>
        <p:spPr>
          <a:xfrm>
            <a:off x="68471" y="1790886"/>
            <a:ext cx="4642009" cy="3163253"/>
          </a:xfrm>
          <a:prstGeom prst="rect">
            <a:avLst/>
          </a:prstGeom>
        </p:spPr>
      </p:pic>
      <p:sp>
        <p:nvSpPr>
          <p:cNvPr id="15" name="Ορθογώνιο 14"/>
          <p:cNvSpPr/>
          <p:nvPr/>
        </p:nvSpPr>
        <p:spPr>
          <a:xfrm>
            <a:off x="709864" y="4906716"/>
            <a:ext cx="3555744" cy="307777"/>
          </a:xfrm>
          <a:prstGeom prst="rect">
            <a:avLst/>
          </a:prstGeom>
        </p:spPr>
        <p:txBody>
          <a:bodyPr wrap="square">
            <a:spAutoFit/>
          </a:bodyPr>
          <a:lstStyle/>
          <a:p>
            <a:pPr algn="ctr"/>
            <a:r>
              <a:rPr lang="el-GR" sz="1400" b="1" dirty="0">
                <a:solidFill>
                  <a:schemeClr val="accent2"/>
                </a:solidFill>
              </a:rPr>
              <a:t>Η ενιαία εσωτερική αγορά</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68548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chemeClr val="accent2"/>
                </a:solidFill>
              </a:rPr>
              <a:t>Τα σχέδια για την ΟΝΕ και η Έκθεση </a:t>
            </a:r>
            <a:r>
              <a:rPr lang="en-US" b="1" dirty="0" err="1">
                <a:solidFill>
                  <a:schemeClr val="accent2"/>
                </a:solidFill>
              </a:rPr>
              <a:t>Delors</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Παρά τα ανοικτά θέματα μίας «υπό εκκόλαψη» ΟΝΕ και τους προβληματισμούς των κρατών-μελών, το Ευρωπαϊκό Συμβούλιο του Ανόβερο, του Ιουνίου του 1988, ύστερα από συμφωνία του προέδρου της Γαλλίας </a:t>
            </a:r>
            <a:r>
              <a:rPr lang="el-GR" b="1" dirty="0" err="1">
                <a:solidFill>
                  <a:schemeClr val="accent2"/>
                </a:solidFill>
              </a:rPr>
              <a:t>François</a:t>
            </a:r>
            <a:r>
              <a:rPr lang="el-GR" b="1" dirty="0">
                <a:solidFill>
                  <a:schemeClr val="accent2"/>
                </a:solidFill>
              </a:rPr>
              <a:t> </a:t>
            </a:r>
            <a:r>
              <a:rPr lang="el-GR" b="1" dirty="0" err="1">
                <a:solidFill>
                  <a:schemeClr val="accent2"/>
                </a:solidFill>
              </a:rPr>
              <a:t>Mitterrand</a:t>
            </a:r>
            <a:r>
              <a:rPr lang="el-GR" b="1" dirty="0">
                <a:solidFill>
                  <a:schemeClr val="accent2"/>
                </a:solidFill>
              </a:rPr>
              <a:t> και του καγκελάριου της Γερμανίας </a:t>
            </a:r>
            <a:r>
              <a:rPr lang="el-GR" b="1" dirty="0" err="1">
                <a:solidFill>
                  <a:schemeClr val="accent2"/>
                </a:solidFill>
              </a:rPr>
              <a:t>Helmut</a:t>
            </a:r>
            <a:r>
              <a:rPr lang="el-GR" b="1" dirty="0">
                <a:solidFill>
                  <a:schemeClr val="accent2"/>
                </a:solidFill>
              </a:rPr>
              <a:t> </a:t>
            </a:r>
            <a:r>
              <a:rPr lang="el-GR" b="1" dirty="0" err="1">
                <a:solidFill>
                  <a:schemeClr val="accent2"/>
                </a:solidFill>
              </a:rPr>
              <a:t>Kohl</a:t>
            </a:r>
            <a:r>
              <a:rPr lang="el-GR" b="1" dirty="0">
                <a:solidFill>
                  <a:schemeClr val="accent2"/>
                </a:solidFill>
              </a:rPr>
              <a:t>, επιβεβαίωσε το στόχο της ΟΝΕ που είχε προτείνει η Επιτροπή και ζήτησε τη συγκρότηση Επιτροπής για τη υποβολής σχετικής μελέτης υπό την προεδρία του </a:t>
            </a:r>
            <a:r>
              <a:rPr lang="el-GR" b="1" dirty="0" err="1">
                <a:solidFill>
                  <a:schemeClr val="accent2"/>
                </a:solidFill>
              </a:rPr>
              <a:t>Jacques</a:t>
            </a:r>
            <a:r>
              <a:rPr lang="el-GR" b="1" dirty="0">
                <a:solidFill>
                  <a:schemeClr val="accent2"/>
                </a:solidFill>
              </a:rPr>
              <a:t> </a:t>
            </a:r>
            <a:r>
              <a:rPr lang="el-GR" b="1" dirty="0" err="1">
                <a:solidFill>
                  <a:schemeClr val="accent2"/>
                </a:solidFill>
              </a:rPr>
              <a:t>Delors</a:t>
            </a:r>
            <a:r>
              <a:rPr lang="el-GR"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Η Έκθεση </a:t>
            </a:r>
            <a:r>
              <a:rPr lang="el-GR" b="1" dirty="0" err="1">
                <a:solidFill>
                  <a:schemeClr val="accent2"/>
                </a:solidFill>
              </a:rPr>
              <a:t>Delors</a:t>
            </a:r>
            <a:r>
              <a:rPr lang="el-GR" b="1" dirty="0">
                <a:solidFill>
                  <a:schemeClr val="accent2"/>
                </a:solidFill>
              </a:rPr>
              <a:t> υποβλήθηκε τον </a:t>
            </a:r>
            <a:r>
              <a:rPr lang="el-GR" b="1" dirty="0" err="1">
                <a:solidFill>
                  <a:schemeClr val="accent2"/>
                </a:solidFill>
              </a:rPr>
              <a:t>Απιίλιο</a:t>
            </a:r>
            <a:r>
              <a:rPr lang="el-GR" b="1" dirty="0">
                <a:solidFill>
                  <a:schemeClr val="accent2"/>
                </a:solidFill>
              </a:rPr>
              <a:t> του 1989, υιοθετούσε βασικά σημεία της Έκθεσης </a:t>
            </a:r>
            <a:r>
              <a:rPr lang="el-GR" b="1" dirty="0" err="1">
                <a:solidFill>
                  <a:schemeClr val="accent2"/>
                </a:solidFill>
              </a:rPr>
              <a:t>Werner</a:t>
            </a:r>
            <a:r>
              <a:rPr lang="el-GR" b="1" dirty="0">
                <a:solidFill>
                  <a:schemeClr val="accent2"/>
                </a:solidFill>
              </a:rPr>
              <a:t> του 1970 και είχε ως </a:t>
            </a:r>
            <a:r>
              <a:rPr lang="el-GR" b="1" dirty="0" err="1">
                <a:solidFill>
                  <a:schemeClr val="accent2"/>
                </a:solidFill>
              </a:rPr>
              <a:t>προαπαιτούμενα</a:t>
            </a:r>
            <a:r>
              <a:rPr lang="el-GR" b="1" dirty="0">
                <a:solidFill>
                  <a:schemeClr val="accent2"/>
                </a:solidFill>
              </a:rPr>
              <a:t> ολοκλήρωσης της ΟΝΕ τον αμετάκλητο καθορισμό συναλλαγματικών ισοτιμιών μεταξύ των ευρωπαϊκών νομισμάτων, την πλήρη μετατρεψιμότητά τους, την καθιέρωση της ελεύθερης κυκλοφορίας των κεφαλαίων, και τέλος, την υιοθέτηση του ενιαίου νομίσματος. </a:t>
            </a:r>
          </a:p>
        </p:txBody>
      </p:sp>
      <p:sp>
        <p:nvSpPr>
          <p:cNvPr id="15" name="Ορθογώνιο 14"/>
          <p:cNvSpPr/>
          <p:nvPr/>
        </p:nvSpPr>
        <p:spPr>
          <a:xfrm>
            <a:off x="0" y="4146038"/>
            <a:ext cx="4785756" cy="1384995"/>
          </a:xfrm>
          <a:prstGeom prst="rect">
            <a:avLst/>
          </a:prstGeom>
        </p:spPr>
        <p:txBody>
          <a:bodyPr wrap="square">
            <a:spAutoFit/>
          </a:bodyPr>
          <a:lstStyle/>
          <a:p>
            <a:pPr algn="just"/>
            <a:r>
              <a:rPr lang="el-GR" sz="1400" b="1" dirty="0">
                <a:solidFill>
                  <a:schemeClr val="accent2"/>
                </a:solidFill>
              </a:rPr>
              <a:t>Στο τέλος του Ευρωπαϊκού Συμβουλίου του Ανόβερο του Ιουνίου 1988, ο </a:t>
            </a:r>
            <a:r>
              <a:rPr lang="el-GR" sz="1400" b="1" dirty="0" err="1">
                <a:solidFill>
                  <a:schemeClr val="accent2"/>
                </a:solidFill>
              </a:rPr>
              <a:t>Jacques</a:t>
            </a:r>
            <a:r>
              <a:rPr lang="el-GR" sz="1400" b="1" dirty="0">
                <a:solidFill>
                  <a:schemeClr val="accent2"/>
                </a:solidFill>
              </a:rPr>
              <a:t> </a:t>
            </a:r>
            <a:r>
              <a:rPr lang="el-GR" sz="1400" b="1" dirty="0" err="1">
                <a:solidFill>
                  <a:schemeClr val="accent2"/>
                </a:solidFill>
              </a:rPr>
              <a:t>Delors</a:t>
            </a:r>
            <a:r>
              <a:rPr lang="el-GR" sz="1400" b="1" dirty="0">
                <a:solidFill>
                  <a:schemeClr val="accent2"/>
                </a:solidFill>
              </a:rPr>
              <a:t>, Πρόεδρος της Επιτροπής, και ο </a:t>
            </a:r>
            <a:r>
              <a:rPr lang="el-GR" sz="1400" b="1" dirty="0" err="1">
                <a:solidFill>
                  <a:schemeClr val="accent2"/>
                </a:solidFill>
              </a:rPr>
              <a:t>Helmut</a:t>
            </a:r>
            <a:r>
              <a:rPr lang="el-GR" sz="1400" b="1" dirty="0">
                <a:solidFill>
                  <a:schemeClr val="accent2"/>
                </a:solidFill>
              </a:rPr>
              <a:t> </a:t>
            </a:r>
            <a:r>
              <a:rPr lang="el-GR" sz="1400" b="1" dirty="0" err="1">
                <a:solidFill>
                  <a:schemeClr val="accent2"/>
                </a:solidFill>
              </a:rPr>
              <a:t>Kohl</a:t>
            </a:r>
            <a:r>
              <a:rPr lang="el-GR" sz="1400" b="1" dirty="0">
                <a:solidFill>
                  <a:schemeClr val="accent2"/>
                </a:solidFill>
              </a:rPr>
              <a:t>, καγκελάριος της Γερμανίας και </a:t>
            </a:r>
            <a:r>
              <a:rPr lang="el-GR" sz="1400" b="1" dirty="0" err="1">
                <a:solidFill>
                  <a:schemeClr val="accent2"/>
                </a:solidFill>
              </a:rPr>
              <a:t>Προεδρεύων</a:t>
            </a:r>
            <a:r>
              <a:rPr lang="el-GR" sz="1400" b="1" dirty="0">
                <a:solidFill>
                  <a:schemeClr val="accent2"/>
                </a:solidFill>
              </a:rPr>
              <a:t> του Συμβουλίου, περιγράφουν τα πλεονεκτήματα της ΟΝΕ και τη μέθοδο εργασίας που απαιτείται για την επίτευξη αυτού του στόχου.</a:t>
            </a:r>
          </a:p>
        </p:txBody>
      </p:sp>
      <p:pic>
        <p:nvPicPr>
          <p:cNvPr id="5" name="Εικόνα 4"/>
          <p:cNvPicPr>
            <a:picLocks noChangeAspect="1"/>
          </p:cNvPicPr>
          <p:nvPr/>
        </p:nvPicPr>
        <p:blipFill>
          <a:blip r:embed="rId3"/>
          <a:stretch>
            <a:fillRect/>
          </a:stretch>
        </p:blipFill>
        <p:spPr>
          <a:xfrm>
            <a:off x="905997" y="1788689"/>
            <a:ext cx="3132603" cy="2386262"/>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261789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17</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a:solidFill>
                  <a:schemeClr val="accent6">
                    <a:lumMod val="75000"/>
                  </a:schemeClr>
                </a:solidFill>
                <a:latin typeface="Arial Black" pitchFamily="34" charset="0"/>
                <a:ea typeface="ＭＳ Ｐゴシック" panose="020B0600070205080204" pitchFamily="34" charset="-128"/>
              </a:rPr>
              <a:t>Η </a:t>
            </a:r>
            <a:r>
              <a:rPr lang="el-GR" altLang="en-US" sz="2000" dirty="0" err="1">
                <a:solidFill>
                  <a:schemeClr val="accent6">
                    <a:lumMod val="75000"/>
                  </a:schemeClr>
                </a:solidFill>
                <a:latin typeface="Arial Black" pitchFamily="34" charset="0"/>
                <a:ea typeface="ＭＳ Ｐゴシック" panose="020B0600070205080204" pitchFamily="34" charset="-128"/>
              </a:rPr>
              <a:t>Οικονομικη</a:t>
            </a:r>
            <a:r>
              <a:rPr lang="el-GR" altLang="en-US" sz="2000" dirty="0">
                <a:solidFill>
                  <a:schemeClr val="accent6">
                    <a:lumMod val="75000"/>
                  </a:schemeClr>
                </a:solidFill>
                <a:latin typeface="Arial Black" pitchFamily="34" charset="0"/>
                <a:ea typeface="ＭＳ Ｐゴシック" panose="020B0600070205080204" pitchFamily="34" charset="-128"/>
              </a:rPr>
              <a:t> και </a:t>
            </a:r>
            <a:r>
              <a:rPr lang="el-GR" altLang="en-US" sz="2000" dirty="0" err="1">
                <a:solidFill>
                  <a:schemeClr val="accent6">
                    <a:lumMod val="75000"/>
                  </a:schemeClr>
                </a:solidFill>
                <a:latin typeface="Arial Black" pitchFamily="34" charset="0"/>
                <a:ea typeface="ＭＳ Ｐゴシック" panose="020B0600070205080204" pitchFamily="34" charset="-128"/>
              </a:rPr>
              <a:t>Νομισματικη</a:t>
            </a:r>
            <a:r>
              <a:rPr lang="el-GR" altLang="en-US" sz="2000" dirty="0">
                <a:solidFill>
                  <a:schemeClr val="accent6">
                    <a:lumMod val="75000"/>
                  </a:schemeClr>
                </a:solidFill>
                <a:latin typeface="Arial Black" pitchFamily="34" charset="0"/>
                <a:ea typeface="ＭＳ Ｐゴシック" panose="020B0600070205080204" pitchFamily="34" charset="-128"/>
              </a:rPr>
              <a:t> </a:t>
            </a:r>
            <a:r>
              <a:rPr lang="el-GR" altLang="en-US" sz="2000" dirty="0" err="1">
                <a:solidFill>
                  <a:schemeClr val="accent6">
                    <a:lumMod val="75000"/>
                  </a:schemeClr>
                </a:solidFill>
                <a:latin typeface="Arial Black" pitchFamily="34" charset="0"/>
                <a:ea typeface="ＭＳ Ｐゴシック" panose="020B0600070205080204" pitchFamily="34" charset="-128"/>
              </a:rPr>
              <a:t>Πολιτικη</a:t>
            </a:r>
            <a:endParaRPr lang="el-GR" altLang="en-US" sz="2000" dirty="0">
              <a:solidFill>
                <a:schemeClr val="accent6">
                  <a:lumMod val="75000"/>
                </a:schemeClr>
              </a:solidFill>
              <a:latin typeface="Arial Black" pitchFamily="34" charset="0"/>
              <a:ea typeface="ＭＳ Ｐゴシック" panose="020B0600070205080204" pitchFamily="34" charset="-128"/>
            </a:endParaRPr>
          </a:p>
        </p:txBody>
      </p:sp>
      <p:sp>
        <p:nvSpPr>
          <p:cNvPr id="2" name="Θέση αριθμού διαφάνειας 1"/>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Τα σχέδια για την ΟΝΕ και η Έκθεση </a:t>
            </a:r>
            <a:r>
              <a:rPr lang="el-GR" b="1" dirty="0" err="1">
                <a:solidFill>
                  <a:schemeClr val="accent2"/>
                </a:solidFill>
              </a:rPr>
              <a:t>Delors</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Τα μέτρα θα διευκόλυναν την ελεύθερη κυκλοφορία εμπορευμάτων, με άρση του κόστους ανταλλαγής νομισμάτων και εξάλειψη των συναλλαγματικών κινδύνων λόγω μεταβολής των μεταξύ τους ισοτιμιών, ευνοώντας έτσι επενδύσεις και οικονομική ανάπτυξη. </a:t>
            </a:r>
          </a:p>
          <a:p>
            <a:pPr marL="285750" indent="-285750" algn="just">
              <a:buFont typeface="Arial" panose="020B0604020202020204" pitchFamily="34" charset="0"/>
              <a:buChar char="•"/>
            </a:pPr>
            <a:r>
              <a:rPr lang="el-GR" b="1" dirty="0">
                <a:solidFill>
                  <a:schemeClr val="accent2"/>
                </a:solidFill>
              </a:rPr>
              <a:t>Για την επίτευξη νομισματικής ένωσης, θα ήταν απαραίτητη η καθιέρωση μίας κοινής οικονομικής πολιτικής σε κάποιο βαθμό, καθώς και η αντιμετώπιση του προβλήματος της εναρμόνισης των φορολογικών και δημοσιονομικών πολιτικών των κρατών-μελών, για τις οποίες θα έπρεπε να καθοριστούν δεσμευτικά πρότυπα. </a:t>
            </a:r>
          </a:p>
          <a:p>
            <a:pPr marL="285750" indent="-285750" algn="just">
              <a:buFont typeface="Arial" panose="020B0604020202020204" pitchFamily="34" charset="0"/>
              <a:buChar char="•"/>
            </a:pPr>
            <a:r>
              <a:rPr lang="el-GR" b="1" dirty="0">
                <a:solidFill>
                  <a:schemeClr val="accent2"/>
                </a:solidFill>
              </a:rPr>
              <a:t>Η υλοποίηση της ενιαίας εσωτερικής αγοράς θα απαιτούσε και την ενοποίηση των διαρθρωτικών και περιφερειακών πολιτικών.</a:t>
            </a:r>
          </a:p>
          <a:p>
            <a:pPr marL="285750" indent="-285750" algn="just">
              <a:buFont typeface="Arial" panose="020B0604020202020204" pitchFamily="34" charset="0"/>
              <a:buChar char="•"/>
            </a:pPr>
            <a:r>
              <a:rPr lang="el-GR" b="1" dirty="0">
                <a:solidFill>
                  <a:schemeClr val="accent2"/>
                </a:solidFill>
              </a:rPr>
              <a:t>Η Έκθεση </a:t>
            </a:r>
            <a:r>
              <a:rPr lang="el-GR" b="1" dirty="0" err="1">
                <a:solidFill>
                  <a:schemeClr val="accent2"/>
                </a:solidFill>
              </a:rPr>
              <a:t>Delors</a:t>
            </a:r>
            <a:r>
              <a:rPr lang="el-GR" b="1" dirty="0">
                <a:solidFill>
                  <a:schemeClr val="accent2"/>
                </a:solidFill>
              </a:rPr>
              <a:t> προσδιόριζε την ολοκλήρωση της ΟΝΕ σε τρία στάδια, όμως δεν προσδιόριζε χρονοδιάγραμμα, πραγματοποίησης των τριών σταδίων που απαιτούνταν για την ολοκλήρωση της ΟΝΕ.</a:t>
            </a:r>
          </a:p>
          <a:p>
            <a:pPr marL="285750" indent="-285750" algn="just">
              <a:buFont typeface="Arial" panose="020B0604020202020204" pitchFamily="34" charset="0"/>
              <a:buChar char="•"/>
            </a:pPr>
            <a:r>
              <a:rPr lang="el-GR" b="1" dirty="0">
                <a:solidFill>
                  <a:schemeClr val="accent2"/>
                </a:solidFill>
              </a:rPr>
              <a:t>Η ίδρυση όμως ΕΚΤ προϋπέθετε αναθεώρηση της </a:t>
            </a:r>
            <a:r>
              <a:rPr lang="el-GR" b="1" i="1" dirty="0">
                <a:solidFill>
                  <a:schemeClr val="accent2"/>
                </a:solidFill>
              </a:rPr>
              <a:t>Συνθήκης της Ρώμης</a:t>
            </a:r>
            <a:r>
              <a:rPr lang="el-GR" b="1" dirty="0" smtClean="0">
                <a:solidFill>
                  <a:schemeClr val="accent2"/>
                </a:solidFill>
              </a:rPr>
              <a:t>.</a:t>
            </a:r>
            <a:endParaRPr lang="el-GR" b="1" dirty="0">
              <a:solidFill>
                <a:schemeClr val="accent2"/>
              </a:solidFill>
            </a:endParaRPr>
          </a:p>
        </p:txBody>
      </p:sp>
      <p:sp>
        <p:nvSpPr>
          <p:cNvPr id="11" name="Ορθογώνιο 10"/>
          <p:cNvSpPr/>
          <p:nvPr/>
        </p:nvSpPr>
        <p:spPr>
          <a:xfrm>
            <a:off x="15052" y="1728000"/>
            <a:ext cx="4785548" cy="4832092"/>
          </a:xfrm>
          <a:prstGeom prst="rect">
            <a:avLst/>
          </a:prstGeom>
        </p:spPr>
        <p:txBody>
          <a:bodyPr wrap="square">
            <a:spAutoFit/>
          </a:bodyPr>
          <a:lstStyle/>
          <a:p>
            <a:pPr algn="just"/>
            <a:r>
              <a:rPr lang="el-GR" sz="1400" b="1" dirty="0">
                <a:solidFill>
                  <a:schemeClr val="accent2"/>
                </a:solidFill>
              </a:rPr>
              <a:t>Στάδια υλοποίησης ΟΝΕ</a:t>
            </a:r>
          </a:p>
          <a:p>
            <a:pPr marL="180975" indent="-180975" algn="just">
              <a:buFont typeface="Calibri" panose="020F0502020204030204" pitchFamily="34" charset="0"/>
              <a:buChar char="−"/>
            </a:pPr>
            <a:r>
              <a:rPr lang="el-GR" sz="1400" b="1" dirty="0">
                <a:solidFill>
                  <a:schemeClr val="accent2"/>
                </a:solidFill>
              </a:rPr>
              <a:t>Το 1</a:t>
            </a:r>
            <a:r>
              <a:rPr lang="el-GR" sz="1400" b="1" baseline="30000" dirty="0">
                <a:solidFill>
                  <a:schemeClr val="accent2"/>
                </a:solidFill>
              </a:rPr>
              <a:t>ο</a:t>
            </a:r>
            <a:r>
              <a:rPr lang="el-GR" sz="1400" b="1" dirty="0">
                <a:solidFill>
                  <a:schemeClr val="accent2"/>
                </a:solidFill>
              </a:rPr>
              <a:t> στάδιο, δεν απαιτούσε αναθεώρηση των Συνθηκών των ΕΚ. Αφορούσε στην ολοκλήρωση της ενιαίας εσωτερικής αγοράς, στο συντονισμό της οικονομικής πολιτικής σε νομισματικά θέματα και στη συμμετοχή όλων των νομισμάτων στο ΜΣΙ του ΕΝΣ. Απαιτούνταν όμως διαπραγματεύσεις επικύρωσης της συνθήκης για την ΟΝΕ. </a:t>
            </a:r>
          </a:p>
          <a:p>
            <a:pPr marL="180975" indent="-180975" algn="just">
              <a:buFont typeface="Calibri" panose="020F0502020204030204" pitchFamily="34" charset="0"/>
              <a:buChar char="−"/>
            </a:pPr>
            <a:r>
              <a:rPr lang="el-GR" sz="1400" b="1" dirty="0">
                <a:solidFill>
                  <a:schemeClr val="accent2"/>
                </a:solidFill>
              </a:rPr>
              <a:t>Το 2</a:t>
            </a:r>
            <a:r>
              <a:rPr lang="el-GR" sz="1400" b="1" baseline="30000" dirty="0">
                <a:solidFill>
                  <a:schemeClr val="accent2"/>
                </a:solidFill>
              </a:rPr>
              <a:t>ο</a:t>
            </a:r>
            <a:r>
              <a:rPr lang="el-GR" sz="1400" b="1" dirty="0">
                <a:solidFill>
                  <a:schemeClr val="accent2"/>
                </a:solidFill>
              </a:rPr>
              <a:t> στάδιο, ως μεταβατική φάση, θα περιλάμβανε την ολοκλήρωση της εναρμόνισης των νομισματικών πολιτικών. Θα λειτουργούσε ένα Ευρωπαϊκό Νομισματικό Ίδρυμα (ΕΝΙ), θα προετοιμαζόταν η λειτουργία του Ευρωπαϊκού Συστήματος Κεντρικών Τραπεζών (ΕΣΚΤ), ενώ θα συλλειτουργούσαν και ο εθνικές νομισματικές αρχές, για την από κοινού λήψη αποφάσεων. </a:t>
            </a:r>
          </a:p>
          <a:p>
            <a:pPr marL="180975" indent="-180975" algn="just">
              <a:buFont typeface="Calibri" panose="020F0502020204030204" pitchFamily="34" charset="0"/>
              <a:buChar char="−"/>
            </a:pPr>
            <a:r>
              <a:rPr lang="el-GR" sz="1400" b="1" dirty="0">
                <a:solidFill>
                  <a:schemeClr val="accent2"/>
                </a:solidFill>
              </a:rPr>
              <a:t>Το 3</a:t>
            </a:r>
            <a:r>
              <a:rPr lang="el-GR" sz="1400" b="1" baseline="30000" dirty="0">
                <a:solidFill>
                  <a:schemeClr val="accent2"/>
                </a:solidFill>
              </a:rPr>
              <a:t>ο</a:t>
            </a:r>
            <a:r>
              <a:rPr lang="el-GR" sz="1400" b="1" dirty="0">
                <a:solidFill>
                  <a:schemeClr val="accent2"/>
                </a:solidFill>
              </a:rPr>
              <a:t> στάδιο, ως τελική φάση, περιλάμβανε τη μεταβίβαση όλων των νομισματικών αρμοδιοτήτων των κρατών-μελών στα θεσμικά κοινοτικά όργανα, με τη μετεξέλιξη του ΕΝΙ σε Ευρωπαϊκή Κεντρική Τράπεζα (ΕΚΤ), τις πρωτοβουλίες άσκησης ενιαίας νομισματικής και συναλλαγματικής πολιτικής από το ΕΣΚΤ και τον οριστικό προσδιορισμό συναλλαγματικών ισοτιμιών έναντι του νέου ενιαίου νομίσματος.</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392329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υλοποίηση του πρώτου σταδίου της ΟΝΕ</a:t>
            </a:r>
          </a:p>
          <a:p>
            <a:pPr marL="285750" indent="-285750" algn="just">
              <a:buFont typeface="Arial" panose="020B0604020202020204" pitchFamily="34" charset="0"/>
              <a:buChar char="•"/>
            </a:pPr>
            <a:r>
              <a:rPr lang="el-GR" b="1" dirty="0">
                <a:solidFill>
                  <a:schemeClr val="accent2"/>
                </a:solidFill>
              </a:rPr>
              <a:t>Η Έκθεση </a:t>
            </a:r>
            <a:r>
              <a:rPr lang="el-GR" b="1" dirty="0" err="1">
                <a:solidFill>
                  <a:schemeClr val="accent2"/>
                </a:solidFill>
              </a:rPr>
              <a:t>Delors</a:t>
            </a:r>
            <a:r>
              <a:rPr lang="el-GR" b="1" dirty="0">
                <a:solidFill>
                  <a:schemeClr val="accent2"/>
                </a:solidFill>
              </a:rPr>
              <a:t> έτυχε ευνοϊκής υποδοχής, αφού η ενίσχυση της ενιαίας εσωτερικής αγοράς μέσω της ΟΝΕ, ενέπνεε αισιοδοξία. </a:t>
            </a:r>
          </a:p>
          <a:p>
            <a:pPr marL="285750" indent="-285750" algn="just">
              <a:buFont typeface="Arial" panose="020B0604020202020204" pitchFamily="34" charset="0"/>
              <a:buChar char="•"/>
            </a:pPr>
            <a:r>
              <a:rPr lang="el-GR" b="1" dirty="0">
                <a:solidFill>
                  <a:schemeClr val="accent2"/>
                </a:solidFill>
              </a:rPr>
              <a:t>Το Ευρωπαϊκό Συμβούλιο της Μαδρίτης, του Ιουνίου 1989, παρά την αντίθεση της Βρετανίας και τους δισταγμούς ορισμένων κρατών-μελών, επιβεβαίωσε την επιθυμία των κρατών-μελών να επιτευχθεί σταδιακά η ΟΝΕ και αποφάσισε να ξεκινήσει το πρώτο στάδιο την 1η Ιουλίου του 1990, με πλήρη απελευθέρωση της κίνησης κεφαλαίων. </a:t>
            </a:r>
          </a:p>
          <a:p>
            <a:pPr marL="285750" indent="-285750" algn="just">
              <a:buFont typeface="Arial" panose="020B0604020202020204" pitchFamily="34" charset="0"/>
              <a:buChar char="•"/>
            </a:pPr>
            <a:r>
              <a:rPr lang="el-GR" b="1" dirty="0">
                <a:solidFill>
                  <a:schemeClr val="accent2"/>
                </a:solidFill>
              </a:rPr>
              <a:t>Ακόμη, το ΕΝΣ ενισχύθηκε με την προσχώρηση της Ισπανίας της Βρετανίας και της Πορτογαλίας. Από τα κράτη-μέλη των ΕΚ, εκτός ΜΣΙ έμενε επί του παρόντος μόνο η ελληνική δραχμή. </a:t>
            </a:r>
          </a:p>
          <a:p>
            <a:pPr marL="285750" indent="-285750" algn="just">
              <a:buFont typeface="Arial" panose="020B0604020202020204" pitchFamily="34" charset="0"/>
              <a:buChar char="•"/>
            </a:pPr>
            <a:r>
              <a:rPr lang="el-GR" b="1" dirty="0">
                <a:solidFill>
                  <a:schemeClr val="accent2"/>
                </a:solidFill>
              </a:rPr>
              <a:t>Ωστόσο, όπως προαναφέρθηκε, το ΕΝΣ κινδύνευσε με κατάρρευση κατά την περίοδο 1991 – 1993, με αποχώρηση μάλιστα της Βρετανίας και της Ιταλίας από αυτό. Η διάσωσή του επετεύχθη τον Αύγουστο του 1993, όταν αποφασίστηκε από το ΕΤΝΣ, η διεύρυνση στα περιθώρια διακύμανσης των ισοτιμιών στο ±15%. </a:t>
            </a:r>
          </a:p>
        </p:txBody>
      </p:sp>
      <p:sp>
        <p:nvSpPr>
          <p:cNvPr id="5" name="Ορθογώνιο 4"/>
          <p:cNvSpPr/>
          <p:nvPr/>
        </p:nvSpPr>
        <p:spPr>
          <a:xfrm>
            <a:off x="120317" y="4250075"/>
            <a:ext cx="4716378" cy="2031325"/>
          </a:xfrm>
          <a:prstGeom prst="rect">
            <a:avLst/>
          </a:prstGeom>
        </p:spPr>
        <p:txBody>
          <a:bodyPr wrap="square">
            <a:spAutoFit/>
          </a:bodyPr>
          <a:lstStyle/>
          <a:p>
            <a:pPr algn="just"/>
            <a:r>
              <a:rPr lang="el-GR" sz="1400" b="1" dirty="0">
                <a:solidFill>
                  <a:schemeClr val="accent2"/>
                </a:solidFill>
              </a:rPr>
              <a:t>Γελοιογραφία του Ισπανού </a:t>
            </a:r>
            <a:r>
              <a:rPr lang="en-GB" sz="1400" b="1" dirty="0">
                <a:solidFill>
                  <a:schemeClr val="accent2"/>
                </a:solidFill>
              </a:rPr>
              <a:t> Alfredo</a:t>
            </a:r>
            <a:r>
              <a:rPr lang="el-GR" sz="1400" b="1" dirty="0">
                <a:solidFill>
                  <a:schemeClr val="accent2"/>
                </a:solidFill>
              </a:rPr>
              <a:t> του 1990. Κατά το Ευρωπαϊκό Συμβούλιο της Ρώμης στις 27 και 28 Οκτωβρίου του 1990, προσδιορίσθηκε  η έναρξη του δεύτερου σταδίου της ΟΝΕ, παρά τις αντιρρήσεις της Βρετανίας, η οποία απέρριψε και την ισπανική πρόταση για αναβολή των προθεσμιών έναρξης των δύο τελευταίων σταδίων της ΟΝΕ. Στη γελοιογραφία, ο </a:t>
            </a:r>
            <a:r>
              <a:rPr lang="el-GR" sz="1400" b="1" dirty="0" err="1">
                <a:solidFill>
                  <a:schemeClr val="accent2"/>
                </a:solidFill>
              </a:rPr>
              <a:t>Felipe</a:t>
            </a:r>
            <a:r>
              <a:rPr lang="el-GR" sz="1400" b="1" dirty="0">
                <a:solidFill>
                  <a:schemeClr val="accent2"/>
                </a:solidFill>
              </a:rPr>
              <a:t> </a:t>
            </a:r>
            <a:r>
              <a:rPr lang="el-GR" sz="1400" b="1" dirty="0" err="1">
                <a:solidFill>
                  <a:schemeClr val="accent2"/>
                </a:solidFill>
              </a:rPr>
              <a:t>González</a:t>
            </a:r>
            <a:r>
              <a:rPr lang="el-GR" sz="1400" b="1" dirty="0">
                <a:solidFill>
                  <a:schemeClr val="accent2"/>
                </a:solidFill>
              </a:rPr>
              <a:t>, ως καλός Ανδαλουσιανός, ξεκινά την επίθεση γοητείας του προς τη </a:t>
            </a:r>
            <a:r>
              <a:rPr lang="en-GB" sz="1400" b="1" dirty="0">
                <a:solidFill>
                  <a:schemeClr val="accent2"/>
                </a:solidFill>
              </a:rPr>
              <a:t>Margaret Thatcher</a:t>
            </a:r>
            <a:r>
              <a:rPr lang="el-GR" sz="1400" b="1" dirty="0">
                <a:solidFill>
                  <a:schemeClr val="accent2"/>
                </a:solidFill>
              </a:rPr>
              <a:t>, η οποία όμως παραμένει αδιάφορη.</a:t>
            </a:r>
          </a:p>
        </p:txBody>
      </p:sp>
      <p:pic>
        <p:nvPicPr>
          <p:cNvPr id="7" name="Εικόνα 6"/>
          <p:cNvPicPr>
            <a:picLocks noChangeAspect="1"/>
          </p:cNvPicPr>
          <p:nvPr/>
        </p:nvPicPr>
        <p:blipFill>
          <a:blip r:embed="rId3"/>
          <a:stretch>
            <a:fillRect/>
          </a:stretch>
        </p:blipFill>
        <p:spPr>
          <a:xfrm>
            <a:off x="712606" y="1669484"/>
            <a:ext cx="3497857" cy="2639662"/>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extLst>
      <p:ext uri="{BB962C8B-B14F-4D97-AF65-F5344CB8AC3E}">
        <p14:creationId xmlns:p14="http://schemas.microsoft.com/office/powerpoint/2010/main" val="269680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υλοποίηση του πρώτου σταδίου της ΟΝΕ</a:t>
            </a:r>
          </a:p>
          <a:p>
            <a:pPr marL="285750" indent="-285750" algn="just">
              <a:buFont typeface="Arial" panose="020B0604020202020204" pitchFamily="34" charset="0"/>
              <a:buChar char="•"/>
            </a:pPr>
            <a:r>
              <a:rPr lang="el-GR" b="1" dirty="0">
                <a:solidFill>
                  <a:schemeClr val="accent2"/>
                </a:solidFill>
              </a:rPr>
              <a:t>Για τα άλλα δύο στάδια της ΟΝΕ, το Ευρωπαϊκό Συμβούλιο του Στρασβούργου, του Δεκεμβρίου του 1989, κατά την κοινή γραμμή του προέδρου της Γαλλίας </a:t>
            </a:r>
            <a:r>
              <a:rPr lang="el-GR" b="1" dirty="0" err="1">
                <a:solidFill>
                  <a:schemeClr val="accent2"/>
                </a:solidFill>
              </a:rPr>
              <a:t>Mitterrand</a:t>
            </a:r>
            <a:r>
              <a:rPr lang="el-GR" b="1" dirty="0">
                <a:solidFill>
                  <a:schemeClr val="accent2"/>
                </a:solidFill>
              </a:rPr>
              <a:t> και του καγκελάριου της Γερμανίας </a:t>
            </a:r>
            <a:r>
              <a:rPr lang="el-GR" b="1" dirty="0" err="1">
                <a:solidFill>
                  <a:schemeClr val="accent2"/>
                </a:solidFill>
              </a:rPr>
              <a:t>Kohl</a:t>
            </a:r>
            <a:r>
              <a:rPr lang="el-GR" b="1" dirty="0">
                <a:solidFill>
                  <a:schemeClr val="accent2"/>
                </a:solidFill>
              </a:rPr>
              <a:t>, αποφάσισε, παρά την άρνηση της Βρετανίας, να ξεκινήσουν οι προετοιμασίες για Διακυβερνητική Διάσκεψη προσδιορισμού των απαιτούμενων τροποποιήσεων στη </a:t>
            </a:r>
            <a:r>
              <a:rPr lang="el-GR" b="1" i="1" dirty="0">
                <a:solidFill>
                  <a:schemeClr val="accent2"/>
                </a:solidFill>
              </a:rPr>
              <a:t>Συνθήκη της Ρώμης</a:t>
            </a:r>
            <a:r>
              <a:rPr lang="el-GR" b="1" dirty="0">
                <a:solidFill>
                  <a:schemeClr val="accent2"/>
                </a:solidFill>
              </a:rPr>
              <a:t>. </a:t>
            </a:r>
          </a:p>
          <a:p>
            <a:pPr marL="285750" indent="-285750" algn="just">
              <a:buFont typeface="Arial" panose="020B0604020202020204" pitchFamily="34" charset="0"/>
              <a:buChar char="•"/>
            </a:pPr>
            <a:r>
              <a:rPr lang="el-GR" b="1" dirty="0">
                <a:solidFill>
                  <a:schemeClr val="accent2"/>
                </a:solidFill>
              </a:rPr>
              <a:t>Σύντομα όμως διαφάνηκαν διαφορές απόψεων και συγκεκριμένα, της Βρετανίας για μία νέα συνθήκη, του προέδρου της Επιτροπής </a:t>
            </a:r>
            <a:r>
              <a:rPr lang="el-GR" b="1" dirty="0" err="1">
                <a:solidFill>
                  <a:schemeClr val="accent2"/>
                </a:solidFill>
              </a:rPr>
              <a:t>Delors</a:t>
            </a:r>
            <a:r>
              <a:rPr lang="el-GR" b="1" dirty="0">
                <a:solidFill>
                  <a:schemeClr val="accent2"/>
                </a:solidFill>
              </a:rPr>
              <a:t> και του προέδρου της Γαλλίας </a:t>
            </a:r>
            <a:r>
              <a:rPr lang="el-GR" b="1" dirty="0" err="1">
                <a:solidFill>
                  <a:schemeClr val="accent2"/>
                </a:solidFill>
              </a:rPr>
              <a:t>Mitterrand</a:t>
            </a:r>
            <a:r>
              <a:rPr lang="el-GR" b="1" dirty="0">
                <a:solidFill>
                  <a:schemeClr val="accent2"/>
                </a:solidFill>
              </a:rPr>
              <a:t> για την υιοθέτηση κοινού νομίσματος που θα περιόριζε την επιρροή του γερμανικού μάρκου και του καγκελάριου της Γερμανίας </a:t>
            </a:r>
            <a:r>
              <a:rPr lang="el-GR" b="1" dirty="0" err="1">
                <a:solidFill>
                  <a:schemeClr val="accent2"/>
                </a:solidFill>
              </a:rPr>
              <a:t>Kohl</a:t>
            </a:r>
            <a:r>
              <a:rPr lang="el-GR" b="1" dirty="0">
                <a:solidFill>
                  <a:schemeClr val="accent2"/>
                </a:solidFill>
              </a:rPr>
              <a:t> που εξέφραζε ανησυχίες για την πιθανότητα εγκατάλειψης του ισχυρού γερμανικού μάρκου. </a:t>
            </a:r>
          </a:p>
          <a:p>
            <a:pPr marL="285750" indent="-285750" algn="just">
              <a:buFont typeface="Arial" panose="020B0604020202020204" pitchFamily="34" charset="0"/>
              <a:buChar char="•"/>
            </a:pPr>
            <a:r>
              <a:rPr lang="el-GR" b="1" dirty="0">
                <a:solidFill>
                  <a:schemeClr val="accent2"/>
                </a:solidFill>
              </a:rPr>
              <a:t>Ωστόσο, η προοπτική επανένωσης της Γερμανίας επιτάχυνε τις διαδικασίες, με τον </a:t>
            </a:r>
            <a:r>
              <a:rPr lang="el-GR" b="1" dirty="0" err="1">
                <a:solidFill>
                  <a:schemeClr val="accent2"/>
                </a:solidFill>
              </a:rPr>
              <a:t>Kohl</a:t>
            </a:r>
            <a:r>
              <a:rPr lang="el-GR" b="1" dirty="0">
                <a:solidFill>
                  <a:schemeClr val="accent2"/>
                </a:solidFill>
              </a:rPr>
              <a:t> να αποδέχεται το κοινό νόμισμα, με αντάλλαγμα την αποδοχή της επανένωσης από τον </a:t>
            </a:r>
            <a:r>
              <a:rPr lang="el-GR" b="1" dirty="0" err="1">
                <a:solidFill>
                  <a:schemeClr val="accent2"/>
                </a:solidFill>
              </a:rPr>
              <a:t>Mitterrand</a:t>
            </a:r>
            <a:r>
              <a:rPr lang="el-GR" b="1" dirty="0">
                <a:solidFill>
                  <a:schemeClr val="accent2"/>
                </a:solidFill>
              </a:rPr>
              <a:t>. </a:t>
            </a:r>
          </a:p>
        </p:txBody>
      </p:sp>
      <p:pic>
        <p:nvPicPr>
          <p:cNvPr id="5" name="Εικόνα 4"/>
          <p:cNvPicPr>
            <a:picLocks noChangeAspect="1"/>
          </p:cNvPicPr>
          <p:nvPr/>
        </p:nvPicPr>
        <p:blipFill>
          <a:blip r:embed="rId3"/>
          <a:stretch>
            <a:fillRect/>
          </a:stretch>
        </p:blipFill>
        <p:spPr>
          <a:xfrm>
            <a:off x="704238" y="1691832"/>
            <a:ext cx="3435599" cy="2813147"/>
          </a:xfrm>
          <a:prstGeom prst="rect">
            <a:avLst/>
          </a:prstGeom>
        </p:spPr>
      </p:pic>
      <p:sp>
        <p:nvSpPr>
          <p:cNvPr id="7" name="Ορθογώνιο 6"/>
          <p:cNvSpPr/>
          <p:nvPr/>
        </p:nvSpPr>
        <p:spPr>
          <a:xfrm>
            <a:off x="144378" y="4499804"/>
            <a:ext cx="4535621" cy="1384995"/>
          </a:xfrm>
          <a:prstGeom prst="rect">
            <a:avLst/>
          </a:prstGeom>
        </p:spPr>
        <p:txBody>
          <a:bodyPr wrap="square">
            <a:spAutoFit/>
          </a:bodyPr>
          <a:lstStyle/>
          <a:p>
            <a:pPr algn="just"/>
            <a:r>
              <a:rPr lang="el-GR" sz="1400" b="1" dirty="0">
                <a:solidFill>
                  <a:schemeClr val="accent2"/>
                </a:solidFill>
              </a:rPr>
              <a:t>Γελοιογραφία του Γερμανού </a:t>
            </a:r>
            <a:r>
              <a:rPr lang="en-GB" sz="1400" b="1" dirty="0">
                <a:solidFill>
                  <a:schemeClr val="accent2"/>
                </a:solidFill>
              </a:rPr>
              <a:t>Horst </a:t>
            </a:r>
            <a:r>
              <a:rPr lang="en-GB" sz="1400" b="1" dirty="0" err="1">
                <a:solidFill>
                  <a:schemeClr val="accent2"/>
                </a:solidFill>
              </a:rPr>
              <a:t>Haitzinger</a:t>
            </a:r>
            <a:r>
              <a:rPr lang="el-GR" sz="1400" b="1" dirty="0">
                <a:solidFill>
                  <a:schemeClr val="accent2"/>
                </a:solidFill>
              </a:rPr>
              <a:t>, του 1991, που σατιρίζει τις ανησυχίες των Γερμανών για την πιθανότητα εγκατάλειψης του Γερμανικού Μάρκου το 1998 με την υλοποίησης της ΟΝΕ και την κυκλοφορία του ενιαίου νομίσματος. Ο Γερμανός πολίτης κλαίγοντας λέει στο Μάρκο: «</a:t>
            </a:r>
            <a:r>
              <a:rPr lang="el-GR" sz="1400" b="1" i="1" dirty="0">
                <a:solidFill>
                  <a:schemeClr val="accent2"/>
                </a:solidFill>
              </a:rPr>
              <a:t>… μόνο μερικές χιλιάδες μέρες μένουν!</a:t>
            </a:r>
            <a:r>
              <a:rPr lang="el-GR" sz="1400" b="1" dirty="0">
                <a:solidFill>
                  <a:schemeClr val="accent2"/>
                </a:solidFill>
              </a:rPr>
              <a:t>»</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22</a:t>
            </a:fld>
            <a:endParaRPr lang="en-US" altLang="en-US"/>
          </a:p>
        </p:txBody>
      </p:sp>
    </p:spTree>
    <p:extLst>
      <p:ext uri="{BB962C8B-B14F-4D97-AF65-F5344CB8AC3E}">
        <p14:creationId xmlns:p14="http://schemas.microsoft.com/office/powerpoint/2010/main" val="323517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chemeClr val="accent2"/>
                </a:solidFill>
              </a:rPr>
              <a:t>Προώθηση της ΟΝΕ μέσα από τη </a:t>
            </a:r>
            <a:r>
              <a:rPr lang="el-GR" b="1" i="1" dirty="0">
                <a:solidFill>
                  <a:schemeClr val="accent2"/>
                </a:solidFill>
              </a:rPr>
              <a:t>Συνθήκη της Ευρωπαϊκής Ένωσης</a:t>
            </a:r>
          </a:p>
          <a:p>
            <a:pPr marL="285750" indent="-285750" algn="just">
              <a:buFont typeface="Arial" panose="020B0604020202020204" pitchFamily="34" charset="0"/>
              <a:buChar char="•"/>
            </a:pPr>
            <a:r>
              <a:rPr lang="el-GR" b="1" dirty="0">
                <a:solidFill>
                  <a:schemeClr val="accent2"/>
                </a:solidFill>
              </a:rPr>
              <a:t>Με δεδομένες τις αποφάσεις του Ευρωπαϊκού Συμβουλίου του Στρασβούργου, του Δεκεμβρίου του 1989, για προετοιμασία Διακυβερνητικής Διάσκεψης για την ΟΝΕ, το Ευρωπαϊκό Συμβούλιο της Ρώμης του Οκτωβρίου 1990, καθόρισε ένα γενικό πλαίσιο εργασιών για τις παράλληλες Διακυβερνητικές Διασκέψεις για την ΟΝΕ και για την Πολιτική Ένωση, ενώ καθόρισε ως ημερομηνία έναρξης του δεύτερου σταδίου της ΟΝΕ την 1</a:t>
            </a:r>
            <a:r>
              <a:rPr lang="el-GR" b="1" baseline="30000" dirty="0">
                <a:solidFill>
                  <a:schemeClr val="accent2"/>
                </a:solidFill>
              </a:rPr>
              <a:t>η</a:t>
            </a:r>
            <a:r>
              <a:rPr lang="el-GR" b="1" dirty="0">
                <a:solidFill>
                  <a:schemeClr val="accent2"/>
                </a:solidFill>
              </a:rPr>
              <a:t> Ιανουαρίου 1994, με προϋποθέσεις την ολοκλήρωση της ενιαίας εσωτερικής αγοράς και την επικύρωση νέας συνθήκης για τροποποίηση της </a:t>
            </a:r>
            <a:r>
              <a:rPr lang="el-GR" b="1" i="1" dirty="0">
                <a:solidFill>
                  <a:schemeClr val="accent2"/>
                </a:solidFill>
              </a:rPr>
              <a:t>Συνθήκης της Ρώμης</a:t>
            </a:r>
            <a:r>
              <a:rPr lang="el-GR"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Αργότερα, το Ευρωπαϊκό Συμβούλιο της Ρώμης του Δεκεμβρίου 1990 συγκάλεσε τις Διακυβερνητικές Διασκέψεις.</a:t>
            </a:r>
          </a:p>
        </p:txBody>
      </p:sp>
      <p:sp>
        <p:nvSpPr>
          <p:cNvPr id="7" name="Ορθογώνιο 6"/>
          <p:cNvSpPr/>
          <p:nvPr/>
        </p:nvSpPr>
        <p:spPr>
          <a:xfrm>
            <a:off x="93578" y="4591527"/>
            <a:ext cx="1997242" cy="1815882"/>
          </a:xfrm>
          <a:prstGeom prst="rect">
            <a:avLst/>
          </a:prstGeom>
        </p:spPr>
        <p:txBody>
          <a:bodyPr wrap="square">
            <a:spAutoFit/>
          </a:bodyPr>
          <a:lstStyle/>
          <a:p>
            <a:pPr algn="just"/>
            <a:r>
              <a:rPr lang="el-GR" sz="1400" b="1" dirty="0">
                <a:solidFill>
                  <a:schemeClr val="accent2"/>
                </a:solidFill>
              </a:rPr>
              <a:t>Jean-Claude </a:t>
            </a:r>
            <a:r>
              <a:rPr lang="el-GR" sz="1400" b="1" dirty="0" err="1">
                <a:solidFill>
                  <a:schemeClr val="accent2"/>
                </a:solidFill>
              </a:rPr>
              <a:t>Juncker</a:t>
            </a:r>
            <a:endParaRPr lang="el-GR" sz="1400" b="1" dirty="0">
              <a:solidFill>
                <a:schemeClr val="accent2"/>
              </a:solidFill>
            </a:endParaRPr>
          </a:p>
          <a:p>
            <a:pPr algn="just"/>
            <a:r>
              <a:rPr lang="el-GR" sz="1400" b="1" dirty="0">
                <a:solidFill>
                  <a:schemeClr val="accent2"/>
                </a:solidFill>
              </a:rPr>
              <a:t>υπουργός Οικονομικών </a:t>
            </a:r>
          </a:p>
          <a:p>
            <a:pPr algn="just"/>
            <a:r>
              <a:rPr lang="el-GR" sz="1400" b="1" dirty="0">
                <a:solidFill>
                  <a:schemeClr val="accent2"/>
                </a:solidFill>
              </a:rPr>
              <a:t>του Λουξεμβούργου, προεδρεύων της Διακυβερνητικής για την ΟΝΕ κατά το Α΄ εξάμηνο του 1991.</a:t>
            </a:r>
          </a:p>
          <a:p>
            <a:pPr algn="just"/>
            <a:endParaRPr lang="el-GR" sz="1400" b="1" dirty="0">
              <a:solidFill>
                <a:schemeClr val="accent2"/>
              </a:solidFill>
            </a:endParaRPr>
          </a:p>
        </p:txBody>
      </p:sp>
      <p:pic>
        <p:nvPicPr>
          <p:cNvPr id="10" name="Εικόνα 9"/>
          <p:cNvPicPr>
            <a:picLocks noChangeAspect="1"/>
          </p:cNvPicPr>
          <p:nvPr/>
        </p:nvPicPr>
        <p:blipFill>
          <a:blip r:embed="rId3"/>
          <a:stretch>
            <a:fillRect/>
          </a:stretch>
        </p:blipFill>
        <p:spPr>
          <a:xfrm>
            <a:off x="229251" y="1728000"/>
            <a:ext cx="1936434" cy="2863527"/>
          </a:xfrm>
          <a:prstGeom prst="rect">
            <a:avLst/>
          </a:prstGeom>
        </p:spPr>
      </p:pic>
      <p:pic>
        <p:nvPicPr>
          <p:cNvPr id="11" name="Εικόνα 10"/>
          <p:cNvPicPr>
            <a:picLocks noChangeAspect="1"/>
          </p:cNvPicPr>
          <p:nvPr/>
        </p:nvPicPr>
        <p:blipFill>
          <a:blip r:embed="rId4"/>
          <a:stretch>
            <a:fillRect/>
          </a:stretch>
        </p:blipFill>
        <p:spPr>
          <a:xfrm>
            <a:off x="2551960" y="1745793"/>
            <a:ext cx="1929224" cy="2845734"/>
          </a:xfrm>
          <a:prstGeom prst="rect">
            <a:avLst/>
          </a:prstGeom>
        </p:spPr>
      </p:pic>
      <p:sp>
        <p:nvSpPr>
          <p:cNvPr id="17" name="Ορθογώνιο 16"/>
          <p:cNvSpPr/>
          <p:nvPr/>
        </p:nvSpPr>
        <p:spPr>
          <a:xfrm>
            <a:off x="2472232" y="4565868"/>
            <a:ext cx="1997242" cy="1815882"/>
          </a:xfrm>
          <a:prstGeom prst="rect">
            <a:avLst/>
          </a:prstGeom>
        </p:spPr>
        <p:txBody>
          <a:bodyPr wrap="square">
            <a:spAutoFit/>
          </a:bodyPr>
          <a:lstStyle/>
          <a:p>
            <a:pPr algn="just"/>
            <a:r>
              <a:rPr lang="en-GB" sz="1400" b="1" dirty="0" err="1">
                <a:solidFill>
                  <a:schemeClr val="accent2"/>
                </a:solidFill>
              </a:rPr>
              <a:t>Wim</a:t>
            </a:r>
            <a:r>
              <a:rPr lang="en-GB" sz="1400" b="1" dirty="0">
                <a:solidFill>
                  <a:schemeClr val="accent2"/>
                </a:solidFill>
              </a:rPr>
              <a:t> </a:t>
            </a:r>
            <a:r>
              <a:rPr lang="en-GB" sz="1400" b="1" dirty="0" err="1">
                <a:solidFill>
                  <a:schemeClr val="accent2"/>
                </a:solidFill>
              </a:rPr>
              <a:t>Kok</a:t>
            </a:r>
            <a:endParaRPr lang="el-GR" sz="1400" b="1" dirty="0">
              <a:solidFill>
                <a:schemeClr val="accent2"/>
              </a:solidFill>
            </a:endParaRPr>
          </a:p>
          <a:p>
            <a:pPr algn="just"/>
            <a:r>
              <a:rPr lang="el-GR" sz="1400" b="1" dirty="0">
                <a:solidFill>
                  <a:schemeClr val="accent2"/>
                </a:solidFill>
              </a:rPr>
              <a:t>υπουργός Οικονομικών </a:t>
            </a:r>
          </a:p>
          <a:p>
            <a:pPr algn="just"/>
            <a:r>
              <a:rPr lang="el-GR" sz="1400" b="1" dirty="0">
                <a:solidFill>
                  <a:schemeClr val="accent2"/>
                </a:solidFill>
              </a:rPr>
              <a:t>της Ολλανδίας, προεδρεύων της Διακυβερνητικής για την ΟΝΕ κατά το Β΄ εξάμηνο του 1991.</a:t>
            </a:r>
          </a:p>
          <a:p>
            <a:pPr algn="just"/>
            <a:endParaRPr lang="el-GR" sz="1400" b="1" dirty="0">
              <a:solidFill>
                <a:schemeClr val="accent2"/>
              </a:solidFill>
            </a:endParaRPr>
          </a:p>
        </p:txBody>
      </p:sp>
      <p:sp>
        <p:nvSpPr>
          <p:cNvPr id="15" name="TextBox 14">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6" name="Ορθογώνιο 15">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23</a:t>
            </a:fld>
            <a:endParaRPr lang="en-US" altLang="en-US"/>
          </a:p>
        </p:txBody>
      </p:sp>
    </p:spTree>
    <p:extLst>
      <p:ext uri="{BB962C8B-B14F-4D97-AF65-F5344CB8AC3E}">
        <p14:creationId xmlns:p14="http://schemas.microsoft.com/office/powerpoint/2010/main" val="200399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chemeClr val="accent2"/>
                </a:solidFill>
              </a:rPr>
              <a:t>Προώθηση της ΟΝΕ μέσα από τη </a:t>
            </a:r>
            <a:r>
              <a:rPr lang="el-GR" b="1" i="1" dirty="0">
                <a:solidFill>
                  <a:schemeClr val="accent2"/>
                </a:solidFill>
              </a:rPr>
              <a:t>Συνθήκη της Ευρωπαϊκής Ένωσης</a:t>
            </a:r>
          </a:p>
          <a:p>
            <a:pPr marL="285750" indent="-285750" algn="just">
              <a:buFont typeface="Arial" panose="020B0604020202020204" pitchFamily="34" charset="0"/>
              <a:buChar char="•"/>
            </a:pPr>
            <a:r>
              <a:rPr lang="el-GR" b="1" dirty="0">
                <a:solidFill>
                  <a:schemeClr val="accent2"/>
                </a:solidFill>
              </a:rPr>
              <a:t>Παρά τις διαφωνίες, η αναθεώρηση ολοκληρώθηκε στο Ευρωπαϊκό Συμβούλιο του </a:t>
            </a:r>
            <a:r>
              <a:rPr lang="el-GR" b="1" dirty="0" err="1">
                <a:solidFill>
                  <a:schemeClr val="accent2"/>
                </a:solidFill>
              </a:rPr>
              <a:t>Maastricht</a:t>
            </a:r>
            <a:r>
              <a:rPr lang="el-GR" b="1" dirty="0">
                <a:solidFill>
                  <a:schemeClr val="accent2"/>
                </a:solidFill>
              </a:rPr>
              <a:t>, του Δεκεμβρίου 1991, με τη συνένωση των μεταρρυθμίσεων στη νέα </a:t>
            </a:r>
            <a:r>
              <a:rPr lang="el-GR" b="1" i="1" dirty="0">
                <a:solidFill>
                  <a:schemeClr val="accent2"/>
                </a:solidFill>
              </a:rPr>
              <a:t>Συνθήκη της Ευρωπαϊκής Ένωσης </a:t>
            </a:r>
            <a:r>
              <a:rPr lang="el-GR" b="1" dirty="0">
                <a:solidFill>
                  <a:schemeClr val="accent2"/>
                </a:solidFill>
              </a:rPr>
              <a:t>(ΣΕΕ).</a:t>
            </a:r>
          </a:p>
          <a:p>
            <a:pPr marL="285750" indent="-285750" algn="just">
              <a:buFont typeface="Arial" panose="020B0604020202020204" pitchFamily="34" charset="0"/>
              <a:buChar char="•"/>
            </a:pPr>
            <a:r>
              <a:rPr lang="el-GR" b="1" dirty="0">
                <a:solidFill>
                  <a:schemeClr val="accent2"/>
                </a:solidFill>
              </a:rPr>
              <a:t>Για την ενιαία εσωτερική αγορά, η ΣΕΕ έδωσε μέσω του πρώτου πυλώνα, νέες προοπτικές σχετικές με την είσοδο και την κυκλοφορία των εργαζομένων και την ενίσχυση της ανταγωνιστικότητας στους χώρους της βιομηχανίας, της ενέργειας, και του τουρισμού.</a:t>
            </a:r>
            <a:endParaRPr lang="en-US"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Ωστόσο, η ολοκλήρωση της ΟΝΕ, που δρομολογήθηκε από τη ΣΕΕ, αποτέλεσε βάση για την ολοκλήρωση της ενιαίας εσωτερικής αγοράς</a:t>
            </a:r>
          </a:p>
          <a:p>
            <a:pPr marL="285750" indent="-285750" algn="just">
              <a:buFont typeface="Arial" panose="020B0604020202020204" pitchFamily="34" charset="0"/>
              <a:buChar char="•"/>
            </a:pPr>
            <a:r>
              <a:rPr lang="el-GR" b="1" dirty="0">
                <a:solidFill>
                  <a:schemeClr val="accent2"/>
                </a:solidFill>
              </a:rPr>
              <a:t>Μέσω της ΣΕΕ οριστικοποιήθηκε ως ημερομηνία έναρξης του δεύτερου σταδίου της ΟΝΕ η 1</a:t>
            </a:r>
            <a:r>
              <a:rPr lang="el-GR" b="1" baseline="30000" dirty="0">
                <a:solidFill>
                  <a:schemeClr val="accent2"/>
                </a:solidFill>
              </a:rPr>
              <a:t>η</a:t>
            </a:r>
            <a:r>
              <a:rPr lang="el-GR" b="1" dirty="0">
                <a:solidFill>
                  <a:schemeClr val="accent2"/>
                </a:solidFill>
              </a:rPr>
              <a:t> Ιανουαρίου 1994.</a:t>
            </a:r>
          </a:p>
        </p:txBody>
      </p:sp>
      <p:sp>
        <p:nvSpPr>
          <p:cNvPr id="7" name="Ορθογώνιο 6"/>
          <p:cNvSpPr/>
          <p:nvPr/>
        </p:nvSpPr>
        <p:spPr>
          <a:xfrm>
            <a:off x="0" y="2184822"/>
            <a:ext cx="4788567" cy="3323987"/>
          </a:xfrm>
          <a:prstGeom prst="rect">
            <a:avLst/>
          </a:prstGeom>
        </p:spPr>
        <p:txBody>
          <a:bodyPr wrap="square">
            <a:spAutoFit/>
          </a:bodyPr>
          <a:lstStyle/>
          <a:p>
            <a:pPr marL="177800" indent="-177800" algn="just">
              <a:buFont typeface="Calibri" pitchFamily="34" charset="0"/>
              <a:buChar char="−"/>
            </a:pPr>
            <a:r>
              <a:rPr lang="el-GR" sz="1400" b="1" dirty="0">
                <a:solidFill>
                  <a:schemeClr val="accent2"/>
                </a:solidFill>
              </a:rPr>
              <a:t>Για το 2</a:t>
            </a:r>
            <a:r>
              <a:rPr lang="el-GR" sz="1400" b="1" baseline="30000" dirty="0">
                <a:solidFill>
                  <a:schemeClr val="accent2"/>
                </a:solidFill>
              </a:rPr>
              <a:t>ο</a:t>
            </a:r>
            <a:r>
              <a:rPr lang="el-GR" sz="1400" b="1" dirty="0">
                <a:solidFill>
                  <a:schemeClr val="accent2"/>
                </a:solidFill>
              </a:rPr>
              <a:t> στάδιο, προβλεπόταν η λειτουργία του ΕΝΙ και η προετοιμασία της λειτουργίας του ΕΣΚΤ. Οι οικονομικές και νομισματικές πολιτικές των κρατών-μελών θα ελέγχονταν από το Συμβούλιο των Υπουργών, μετά από την υιοθέτηση «γενικών προσανατολισμών», για την εναρμόνισή τους</a:t>
            </a:r>
          </a:p>
          <a:p>
            <a:pPr marL="177800" indent="-177800" algn="just">
              <a:buFont typeface="Calibri" pitchFamily="34" charset="0"/>
              <a:buChar char="−"/>
            </a:pPr>
            <a:r>
              <a:rPr lang="el-GR" sz="1400" b="1" dirty="0">
                <a:solidFill>
                  <a:schemeClr val="accent2"/>
                </a:solidFill>
              </a:rPr>
              <a:t>Για το 3</a:t>
            </a:r>
            <a:r>
              <a:rPr lang="el-GR" sz="1400" b="1" baseline="30000" dirty="0">
                <a:solidFill>
                  <a:schemeClr val="accent2"/>
                </a:solidFill>
              </a:rPr>
              <a:t>ο</a:t>
            </a:r>
            <a:r>
              <a:rPr lang="el-GR" sz="1400" b="1" dirty="0">
                <a:solidFill>
                  <a:schemeClr val="accent2"/>
                </a:solidFill>
              </a:rPr>
              <a:t> στάδιο, προβλεπόταν μεταβίβαση όλων των νομισματικών αρμοδιοτήτων στην ΕΚΤ, ως μετεξέλιξη του ΕΝΙ, με την ανάληψη πρωτοβουλιών άσκησης ενιαίας νομισματικής και συναλλαγματικής πολιτικής από το ΕΣΚΤ, ενώ θα γινόταν και ο οριστικός και αμετάκλητος προσδιορισμός των συναλλαγματικών ισοτιμιών των νομισμάτων των κρατών-μελών έναντι του νέου ενιαίου ευρωπαϊκού νομίσματος</a:t>
            </a:r>
          </a:p>
          <a:p>
            <a:pPr algn="just"/>
            <a:endParaRPr lang="el-GR" sz="1400" b="1" dirty="0">
              <a:solidFill>
                <a:schemeClr val="accent2"/>
              </a:solidFill>
            </a:endParaRPr>
          </a:p>
          <a:p>
            <a:pPr algn="just"/>
            <a:endParaRPr lang="el-GR" sz="1400" b="1" dirty="0">
              <a:solidFill>
                <a:schemeClr val="accent2"/>
              </a:solidFill>
            </a:endParaRP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24</a:t>
            </a:fld>
            <a:endParaRPr lang="en-US" altLang="en-US"/>
          </a:p>
        </p:txBody>
      </p:sp>
    </p:spTree>
    <p:extLst>
      <p:ext uri="{BB962C8B-B14F-4D97-AF65-F5344CB8AC3E}">
        <p14:creationId xmlns:p14="http://schemas.microsoft.com/office/powerpoint/2010/main" val="318062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Προώθηση της ΟΝΕ μέσα από τη </a:t>
            </a:r>
            <a:r>
              <a:rPr lang="el-GR" b="1" i="1" dirty="0">
                <a:solidFill>
                  <a:schemeClr val="accent2"/>
                </a:solidFill>
              </a:rPr>
              <a:t>Συνθήκη της Ευρωπαϊκής Ένωσης</a:t>
            </a:r>
          </a:p>
          <a:p>
            <a:pPr marL="285750" indent="-285750" algn="just">
              <a:buFont typeface="Arial" panose="020B0604020202020204" pitchFamily="34" charset="0"/>
              <a:buChar char="•"/>
            </a:pPr>
            <a:r>
              <a:rPr lang="el-GR" b="1" dirty="0">
                <a:solidFill>
                  <a:schemeClr val="accent2"/>
                </a:solidFill>
              </a:rPr>
              <a:t>Παρά τις επιφυλάξεις της Γερμανίας για την οριστικοποίηση της ημερομηνίας έναρξης του τρίτου σταδίου της ΟΝΕ, ύστερα από επιμονή του προέδρου της Γαλλίας </a:t>
            </a:r>
            <a:r>
              <a:rPr lang="el-GR" b="1" dirty="0" err="1">
                <a:solidFill>
                  <a:schemeClr val="accent2"/>
                </a:solidFill>
              </a:rPr>
              <a:t>François</a:t>
            </a:r>
            <a:r>
              <a:rPr lang="el-GR" b="1" dirty="0">
                <a:solidFill>
                  <a:schemeClr val="accent2"/>
                </a:solidFill>
              </a:rPr>
              <a:t> </a:t>
            </a:r>
            <a:r>
              <a:rPr lang="el-GR" b="1" dirty="0" err="1">
                <a:solidFill>
                  <a:schemeClr val="accent2"/>
                </a:solidFill>
              </a:rPr>
              <a:t>Mitterrand</a:t>
            </a:r>
            <a:r>
              <a:rPr lang="el-GR" b="1" dirty="0">
                <a:solidFill>
                  <a:schemeClr val="accent2"/>
                </a:solidFill>
              </a:rPr>
              <a:t>, που υποστηρίχθηκε από τον πρωθυπουργό της Ιταλίας </a:t>
            </a:r>
            <a:r>
              <a:rPr lang="el-GR" b="1" dirty="0" err="1">
                <a:solidFill>
                  <a:schemeClr val="accent2"/>
                </a:solidFill>
              </a:rPr>
              <a:t>Giulio</a:t>
            </a:r>
            <a:r>
              <a:rPr lang="el-GR" b="1" dirty="0">
                <a:solidFill>
                  <a:schemeClr val="accent2"/>
                </a:solidFill>
              </a:rPr>
              <a:t> </a:t>
            </a:r>
            <a:r>
              <a:rPr lang="el-GR" b="1" dirty="0" err="1">
                <a:solidFill>
                  <a:schemeClr val="accent2"/>
                </a:solidFill>
              </a:rPr>
              <a:t>Andreotti</a:t>
            </a:r>
            <a:r>
              <a:rPr lang="el-GR" b="1" dirty="0">
                <a:solidFill>
                  <a:schemeClr val="accent2"/>
                </a:solidFill>
              </a:rPr>
              <a:t>, αποφασίστηκε ότι το τελικό στάδιο της ΟΝΕ θα τεθεί σε ισχύ την 1</a:t>
            </a:r>
            <a:r>
              <a:rPr lang="el-GR" b="1" baseline="30000" dirty="0">
                <a:solidFill>
                  <a:schemeClr val="accent2"/>
                </a:solidFill>
              </a:rPr>
              <a:t>η</a:t>
            </a:r>
            <a:r>
              <a:rPr lang="el-GR" b="1" dirty="0">
                <a:solidFill>
                  <a:schemeClr val="accent2"/>
                </a:solidFill>
              </a:rPr>
              <a:t> Ιανουαρίου 1997, εφόσον η πλειοψηφία των κρατών-μελών θα πληρούσε τις προβλεπόμενες προϋποθέσεις. Διαφορετικά, το ενιαίο νόμισμα θα υιοθετούνταν από την 1</a:t>
            </a:r>
            <a:r>
              <a:rPr lang="el-GR" b="1" baseline="30000" dirty="0">
                <a:solidFill>
                  <a:schemeClr val="accent2"/>
                </a:solidFill>
              </a:rPr>
              <a:t>η</a:t>
            </a:r>
            <a:r>
              <a:rPr lang="el-GR" b="1" dirty="0">
                <a:solidFill>
                  <a:schemeClr val="accent2"/>
                </a:solidFill>
              </a:rPr>
              <a:t> Ιανουαρίου 1999 το αργότερο, μόνο από τα κράτη-μέλη που θα τηρούσαν συγκεκριμένα κριτήρια.</a:t>
            </a:r>
            <a:endParaRPr lang="en-US"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Ωστόσο, η προσχώρηση στην ΟΝΕ θα μπορούσε να εξαρτηθεί και από πολιτικά κριτήρια που θα λαμβάνονταν υπόψη, ενώ οι τελικές αποφάσεις προσχώρησης θα λαμβάνονταν με ειδική πλειοψηφία.</a:t>
            </a:r>
          </a:p>
          <a:p>
            <a:pPr marL="285750" indent="-285750" algn="just">
              <a:buFont typeface="Arial" panose="020B0604020202020204" pitchFamily="34" charset="0"/>
              <a:buChar char="•"/>
            </a:pPr>
            <a:r>
              <a:rPr lang="el-GR" b="1" dirty="0">
                <a:solidFill>
                  <a:schemeClr val="accent2"/>
                </a:solidFill>
              </a:rPr>
              <a:t>Όσον αφορά στη Βρετανία και τη Δανία, που δεν επιθυμούσαν επί του παρόντος να ενταχθούν στο τρίτο στάδιο της ΟΝΕ, συντάχθηκαν δύο ξεχωριστά πρωτόκολλα εξαίρεσης.</a:t>
            </a:r>
          </a:p>
        </p:txBody>
      </p:sp>
      <p:sp>
        <p:nvSpPr>
          <p:cNvPr id="12" name="Ορθογώνιο 11"/>
          <p:cNvSpPr/>
          <p:nvPr/>
        </p:nvSpPr>
        <p:spPr>
          <a:xfrm>
            <a:off x="144379" y="2052864"/>
            <a:ext cx="4535621" cy="523220"/>
          </a:xfrm>
          <a:prstGeom prst="rect">
            <a:avLst/>
          </a:prstGeom>
        </p:spPr>
        <p:txBody>
          <a:bodyPr wrap="square">
            <a:spAutoFit/>
          </a:bodyPr>
          <a:lstStyle/>
          <a:p>
            <a:pPr algn="ctr"/>
            <a:r>
              <a:rPr lang="el-GR" sz="1400" b="1" dirty="0">
                <a:solidFill>
                  <a:schemeClr val="accent2"/>
                </a:solidFill>
              </a:rPr>
              <a:t>Κριτήρια Σύγκλισης για την ένταξη κράτους-μέλους στην Ευρωζώνη, </a:t>
            </a:r>
          </a:p>
        </p:txBody>
      </p:sp>
      <p:graphicFrame>
        <p:nvGraphicFramePr>
          <p:cNvPr id="13" name="Πίνακας 12"/>
          <p:cNvGraphicFramePr>
            <a:graphicFrameLocks noGrp="1"/>
          </p:cNvGraphicFramePr>
          <p:nvPr>
            <p:extLst>
              <p:ext uri="{D42A27DB-BD31-4B8C-83A1-F6EECF244321}">
                <p14:modId xmlns:p14="http://schemas.microsoft.com/office/powerpoint/2010/main" val="1556374939"/>
              </p:ext>
            </p:extLst>
          </p:nvPr>
        </p:nvGraphicFramePr>
        <p:xfrm>
          <a:off x="133350" y="2562275"/>
          <a:ext cx="4546650" cy="3176759"/>
        </p:xfrm>
        <a:graphic>
          <a:graphicData uri="http://schemas.openxmlformats.org/drawingml/2006/table">
            <a:tbl>
              <a:tblPr/>
              <a:tblGrid>
                <a:gridCol w="1202155">
                  <a:extLst>
                    <a:ext uri="{9D8B030D-6E8A-4147-A177-3AD203B41FA5}">
                      <a16:colId xmlns="" xmlns:a16="http://schemas.microsoft.com/office/drawing/2014/main" val="20000"/>
                    </a:ext>
                  </a:extLst>
                </a:gridCol>
                <a:gridCol w="1359569">
                  <a:extLst>
                    <a:ext uri="{9D8B030D-6E8A-4147-A177-3AD203B41FA5}">
                      <a16:colId xmlns="" xmlns:a16="http://schemas.microsoft.com/office/drawing/2014/main" val="20001"/>
                    </a:ext>
                  </a:extLst>
                </a:gridCol>
                <a:gridCol w="1984926">
                  <a:extLst>
                    <a:ext uri="{9D8B030D-6E8A-4147-A177-3AD203B41FA5}">
                      <a16:colId xmlns="" xmlns:a16="http://schemas.microsoft.com/office/drawing/2014/main" val="20002"/>
                    </a:ext>
                  </a:extLst>
                </a:gridCol>
              </a:tblGrid>
              <a:tr h="223233">
                <a:tc>
                  <a:txBody>
                    <a:bodyPr/>
                    <a:lstStyle/>
                    <a:p>
                      <a:pPr marL="94615" marR="83185" indent="0" algn="ctr">
                        <a:spcBef>
                          <a:spcPts val="500"/>
                        </a:spcBef>
                        <a:spcAft>
                          <a:spcPts val="500"/>
                        </a:spcAft>
                      </a:pP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Τι μετριέται</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tc>
                  <a:txBody>
                    <a:bodyPr/>
                    <a:lstStyle/>
                    <a:p>
                      <a:pPr marL="83820" marR="83820" indent="0" algn="ctr">
                        <a:spcBef>
                          <a:spcPts val="500"/>
                        </a:spcBef>
                        <a:spcAft>
                          <a:spcPts val="500"/>
                        </a:spcAft>
                      </a:pPr>
                      <a:r>
                        <a:rPr lang="el-GR" sz="10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Πώς μετράται</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tc>
                  <a:txBody>
                    <a:bodyPr/>
                    <a:lstStyle/>
                    <a:p>
                      <a:pPr marL="83820" marR="106680" indent="0" algn="ctr">
                        <a:spcBef>
                          <a:spcPts val="500"/>
                        </a:spcBef>
                        <a:spcAft>
                          <a:spcPts val="500"/>
                        </a:spcAft>
                      </a:pPr>
                      <a:r>
                        <a:rPr lang="el-GR" sz="10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Κριτήρια σύγκλισης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529146">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Σταθερότητα τιμών</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Πληθωρισμός με βάση εναρμονισμένο δείκτη τιμών καταναλωτή</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0"/>
                        </a:spcBef>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Όχι περισσότερο από 1,5 ποσοστιαίες μονάδες πάνω από τον μέσο όρο των τριών κρατών μελών με την καλύτερη επίδοση</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501586">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Υγιή δημόσια οικονομικά</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Δημοσιονομικό έλλειμμα ως % του ΑΕΠ</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Τιμή αναφοράς: όχι περισσότερο από 3%</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2"/>
                  </a:ext>
                </a:extLst>
              </a:tr>
              <a:tr h="540170">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Διατηρήσιμα δημόσια οικονομικά</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Δημόσιο χρέος ως ποσοστό του ΑΕΠ</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Τιμή αναφοράς: όχι περισσότερο από 60%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3"/>
                  </a:ext>
                </a:extLst>
              </a:tr>
              <a:tr h="661432">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Διάρκεια σύγκλισης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just">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Μακροπρόθεσμο επιτόκιο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0"/>
                        </a:spcBef>
                        <a:spcAft>
                          <a:spcPts val="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Όχι περισσότερο από 2 % πάνω από τον μέσο όρο των τριών κρατών μελών με την καλύτερη επίδοση αναφορικά με τη σταθερότητα τιμών</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540170">
                <a:tc>
                  <a:txBody>
                    <a:bodyPr/>
                    <a:lstStyle/>
                    <a:p>
                      <a:pPr marL="94615" marR="83185"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Σταθερότητα</a:t>
                      </a:r>
                      <a:r>
                        <a:rPr lang="el-GR" sz="1200" b="0" baseline="0" dirty="0">
                          <a:effectLst/>
                          <a:latin typeface="Times New Roman" panose="02020603050405020304" pitchFamily="18" charset="0"/>
                          <a:ea typeface="Times New Roman" panose="02020603050405020304" pitchFamily="18" charset="0"/>
                          <a:cs typeface="Arial" panose="020B0604020202020204" pitchFamily="34" charset="0"/>
                        </a:rPr>
                        <a:t> </a:t>
                      </a: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συναλλαγματικής ισοτιμίας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marL="83820" marR="8382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Απόκλιση από κεντρική ισοτιμία</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83820" marR="106680" indent="0" algn="l">
                        <a:spcBef>
                          <a:spcPts val="500"/>
                        </a:spcBef>
                        <a:spcAft>
                          <a:spcPts val="500"/>
                        </a:spcAft>
                      </a:pPr>
                      <a:r>
                        <a:rPr lang="el-GR" sz="1000" b="1" dirty="0">
                          <a:effectLst/>
                          <a:latin typeface="Times New Roman" panose="02020603050405020304" pitchFamily="18" charset="0"/>
                          <a:ea typeface="Times New Roman" panose="02020603050405020304" pitchFamily="18" charset="0"/>
                          <a:cs typeface="Arial" panose="020B0604020202020204" pitchFamily="34" charset="0"/>
                        </a:rPr>
                        <a:t>Συμμετοχή στον ΜΣΙ για δύο χρόνια χωρίς σοβαρές εντάσεις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50" marR="63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 xmlns:a16="http://schemas.microsoft.com/office/drawing/2014/main" val="10005"/>
                  </a:ext>
                </a:extLst>
              </a:tr>
            </a:tbl>
          </a:graphicData>
        </a:graphic>
      </p:graphicFrame>
      <p:sp>
        <p:nvSpPr>
          <p:cNvPr id="15" name="TextBox 14">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6" name="Ορθογώνιο 15">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25</a:t>
            </a:fld>
            <a:endParaRPr lang="en-US" altLang="en-US"/>
          </a:p>
        </p:txBody>
      </p:sp>
    </p:spTree>
    <p:extLst>
      <p:ext uri="{BB962C8B-B14F-4D97-AF65-F5344CB8AC3E}">
        <p14:creationId xmlns:p14="http://schemas.microsoft.com/office/powerpoint/2010/main" val="46400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λειτουργία της ενιαίας εσωτερικής αγοράς μετά τη ΣΕΕ</a:t>
            </a:r>
            <a:endParaRPr lang="el-GR" b="1" i="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ελευθερία κυκλοφορίας και εγκατάστασης για μισθωτούς και επιχειρηματίες, επεκτάθηκε σε φοιτητές, εισοδηματίες συνταξιούχους κ.λπ., ενώ επεκτάθηκε η αμοιβαία αναγνώριση επαγγελματικών προσόντων και η κατάργηση των συνοριακών ελέγχων επί προσώπων, στο πλαίσιο της </a:t>
            </a:r>
            <a:r>
              <a:rPr lang="el-GR" b="1" i="1" dirty="0">
                <a:solidFill>
                  <a:schemeClr val="accent2"/>
                </a:solidFill>
              </a:rPr>
              <a:t>Συμφωνίας του </a:t>
            </a:r>
            <a:r>
              <a:rPr lang="el-GR" b="1" i="1" dirty="0" err="1">
                <a:solidFill>
                  <a:schemeClr val="accent2"/>
                </a:solidFill>
              </a:rPr>
              <a:t>Schengen</a:t>
            </a:r>
            <a:r>
              <a:rPr lang="el-GR"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Από την 1</a:t>
            </a:r>
            <a:r>
              <a:rPr lang="el-GR" b="1" baseline="30000" dirty="0">
                <a:solidFill>
                  <a:schemeClr val="accent2"/>
                </a:solidFill>
              </a:rPr>
              <a:t>η</a:t>
            </a:r>
            <a:r>
              <a:rPr lang="el-GR" b="1" dirty="0">
                <a:solidFill>
                  <a:schemeClr val="accent2"/>
                </a:solidFill>
              </a:rPr>
              <a:t> Ιανουαρίου 1993 καταργήθηκαν οι τελωνιακοί έλεγχοι, ενώ επήλθε διευκόλυνση στην ελεύθερη διακίνηση εμπορευμάτων με αμοιβαία αναγνώριση κανόνων παραγωγής προϊόντων με προϋπόθεση τήρησης βασικών απαιτήσεων υγείας και ασφάλειας.</a:t>
            </a:r>
          </a:p>
          <a:p>
            <a:pPr marL="285750" indent="-285750" algn="just">
              <a:buFont typeface="Arial" panose="020B0604020202020204" pitchFamily="34" charset="0"/>
              <a:buChar char="•"/>
            </a:pPr>
            <a:r>
              <a:rPr lang="el-GR" b="1" dirty="0">
                <a:solidFill>
                  <a:schemeClr val="accent2"/>
                </a:solidFill>
              </a:rPr>
              <a:t>Ως προς τις υπηρεσίες, οι ασφαλιστικές επιχειρήσεις τις παρείχαν ελεύθερα στις ΕΚ από το 1992, οι τραπεζικοί οργανισμοί απέκτησαν ελευθερία εγκατάστασης από το 1993, ενώ από την 1</a:t>
            </a:r>
            <a:r>
              <a:rPr lang="el-GR" b="1" baseline="30000" dirty="0">
                <a:solidFill>
                  <a:schemeClr val="accent2"/>
                </a:solidFill>
              </a:rPr>
              <a:t>η</a:t>
            </a:r>
            <a:r>
              <a:rPr lang="el-GR" b="1" dirty="0">
                <a:solidFill>
                  <a:schemeClr val="accent2"/>
                </a:solidFill>
              </a:rPr>
              <a:t> Ιανουαρίου 1998, οι τηλεπικοινωνίες απελευθερώθηκαν πλήρως. Στις μεταφορές, παρά την απελευθέρωση των υπολοίπων μέσων μεταφοράς, η δημιουργία μιας ευρωπαϊκής αγοράς σιδηροδρόμων υπήρξε δύσκολη.</a:t>
            </a:r>
          </a:p>
        </p:txBody>
      </p:sp>
      <p:sp>
        <p:nvSpPr>
          <p:cNvPr id="5" name="Ορθογώνιο 4"/>
          <p:cNvSpPr/>
          <p:nvPr/>
        </p:nvSpPr>
        <p:spPr>
          <a:xfrm>
            <a:off x="0" y="2984701"/>
            <a:ext cx="4785548" cy="1600438"/>
          </a:xfrm>
          <a:prstGeom prst="rect">
            <a:avLst/>
          </a:prstGeom>
        </p:spPr>
        <p:txBody>
          <a:bodyPr wrap="square">
            <a:spAutoFit/>
          </a:bodyPr>
          <a:lstStyle/>
          <a:p>
            <a:pPr algn="just"/>
            <a:r>
              <a:rPr lang="el-GR" sz="1400" b="1" dirty="0">
                <a:solidFill>
                  <a:schemeClr val="accent2"/>
                </a:solidFill>
              </a:rPr>
              <a:t>Αξίζει να αναφερθεί ότι, από το 1997, η Επιτροπή καθιέρωσε την έννοια της «καθολικής υπηρεσίας», γεγονός που επέτρεψε και στις κρατικές επιχειρήσεις να συνεχίσουν να υφίστανται και να λειτουργούν στο πλαίσιο του ελεύθερου ανταγωνισμού της ενιαίας εσωτερικής αγοράς, με την προϋπόθεση ότι θα άνοιγαν τμήμα της επιχείρησης ή του κεφαλαίου τους στον ανταγωνισμό.</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26</a:t>
            </a:fld>
            <a:endParaRPr lang="en-US" altLang="en-US"/>
          </a:p>
        </p:txBody>
      </p:sp>
    </p:spTree>
    <p:extLst>
      <p:ext uri="{BB962C8B-B14F-4D97-AF65-F5344CB8AC3E}">
        <p14:creationId xmlns:p14="http://schemas.microsoft.com/office/powerpoint/2010/main" val="44033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Το </a:t>
            </a:r>
            <a:r>
              <a:rPr lang="el-GR" b="1" i="1" dirty="0">
                <a:solidFill>
                  <a:schemeClr val="accent2"/>
                </a:solidFill>
              </a:rPr>
              <a:t>Σύμφωνο Σταθερότητας και Ανάπτυξης </a:t>
            </a:r>
            <a:r>
              <a:rPr lang="el-GR" b="1" dirty="0">
                <a:solidFill>
                  <a:schemeClr val="accent2"/>
                </a:solidFill>
              </a:rPr>
              <a:t>και το «ευρώ»</a:t>
            </a:r>
            <a:endParaRPr lang="el-GR" b="1" i="1" dirty="0">
              <a:solidFill>
                <a:schemeClr val="accent2"/>
              </a:solidFill>
            </a:endParaRPr>
          </a:p>
          <a:p>
            <a:pPr marL="285750" indent="-285750" algn="just">
              <a:buFont typeface="Arial" panose="020B0604020202020204" pitchFamily="34" charset="0"/>
              <a:buChar char="•"/>
            </a:pPr>
            <a:r>
              <a:rPr lang="el-GR" b="1" dirty="0">
                <a:solidFill>
                  <a:schemeClr val="accent2"/>
                </a:solidFill>
              </a:rPr>
              <a:t>Το 1994 ξεκίνησε το δεύτερο στάδιο της ΟΝΕ, όπως προέβλεπε η ΣΕΕ, με την ίδρυση από την 1</a:t>
            </a:r>
            <a:r>
              <a:rPr lang="el-GR" b="1" baseline="30000" dirty="0">
                <a:solidFill>
                  <a:schemeClr val="accent2"/>
                </a:solidFill>
              </a:rPr>
              <a:t>η</a:t>
            </a:r>
            <a:r>
              <a:rPr lang="el-GR" b="1" dirty="0">
                <a:solidFill>
                  <a:schemeClr val="accent2"/>
                </a:solidFill>
              </a:rPr>
              <a:t> Ιανουαρίου του ΕΝΙ στη Φρανκφούρτη, ως πρόδρομου της ΕΚΤ, που συντόνιζε τις νομισματικές πολιτικές των ανεξάρτητων κεντρικών τραπεζών των κρατών-μελών .</a:t>
            </a:r>
          </a:p>
          <a:p>
            <a:pPr marL="285750" indent="-285750" algn="just">
              <a:buFont typeface="Arial" panose="020B0604020202020204" pitchFamily="34" charset="0"/>
              <a:buChar char="•"/>
            </a:pPr>
            <a:r>
              <a:rPr lang="el-GR" b="1" dirty="0">
                <a:solidFill>
                  <a:schemeClr val="accent2"/>
                </a:solidFill>
              </a:rPr>
              <a:t>Η Αυστρία και η Φινλανδία εισήλθαν στο ΜΣΙ μετά την ένταξή τους στην ΕΕ, ενώ η Ιταλία </a:t>
            </a:r>
            <a:r>
              <a:rPr lang="el-GR" b="1" dirty="0" err="1">
                <a:solidFill>
                  <a:schemeClr val="accent2"/>
                </a:solidFill>
              </a:rPr>
              <a:t>επανεισήλθε</a:t>
            </a:r>
            <a:r>
              <a:rPr lang="el-GR" b="1" dirty="0">
                <a:solidFill>
                  <a:schemeClr val="accent2"/>
                </a:solidFill>
              </a:rPr>
              <a:t> στο ΜΣΙ λίγο αργότερα. Ωστόσο, η Σουηδία παρέμεινε εκτός ΜΣΙ, ενώ η Βρετανία δεν επανήλθε.</a:t>
            </a:r>
          </a:p>
          <a:p>
            <a:pPr marL="285750" indent="-285750" algn="just">
              <a:buFont typeface="Arial" panose="020B0604020202020204" pitchFamily="34" charset="0"/>
              <a:buChar char="•"/>
            </a:pPr>
            <a:r>
              <a:rPr lang="el-GR" b="1" dirty="0">
                <a:solidFill>
                  <a:schemeClr val="accent2"/>
                </a:solidFill>
              </a:rPr>
              <a:t>Το Ευρωπαϊκό Συμβούλιο της Μαδρίτης του Δεκεμβρίου 1995, καθόρισε το νέο νόμισμα, το «ευρώ» (€), που θα εισαγόταν από την 1</a:t>
            </a:r>
            <a:r>
              <a:rPr lang="el-GR" b="1" baseline="30000" dirty="0">
                <a:solidFill>
                  <a:schemeClr val="accent2"/>
                </a:solidFill>
              </a:rPr>
              <a:t>η</a:t>
            </a:r>
            <a:r>
              <a:rPr lang="el-GR" b="1" dirty="0">
                <a:solidFill>
                  <a:schemeClr val="accent2"/>
                </a:solidFill>
              </a:rPr>
              <a:t> Ιανουαρίου 1999 και θα κυκλοφορούσε από την 1</a:t>
            </a:r>
            <a:r>
              <a:rPr lang="el-GR" b="1" baseline="30000" dirty="0">
                <a:solidFill>
                  <a:schemeClr val="accent2"/>
                </a:solidFill>
              </a:rPr>
              <a:t>η</a:t>
            </a:r>
            <a:r>
              <a:rPr lang="el-GR" b="1" dirty="0">
                <a:solidFill>
                  <a:schemeClr val="accent2"/>
                </a:solidFill>
              </a:rPr>
              <a:t> Ιανουαρίου 2002. </a:t>
            </a:r>
          </a:p>
          <a:p>
            <a:pPr marL="285750" indent="-285750" algn="just">
              <a:buFont typeface="Arial" panose="020B0604020202020204" pitchFamily="34" charset="0"/>
              <a:buChar char="•"/>
            </a:pPr>
            <a:r>
              <a:rPr lang="el-GR" b="1" dirty="0">
                <a:solidFill>
                  <a:schemeClr val="accent2"/>
                </a:solidFill>
              </a:rPr>
              <a:t>Το Ευρωπαϊκό Συμβούλιο του Λουξεμβούργου, του Δεκεμβρίου 1997, αποφάσισε τη σύσταση </a:t>
            </a:r>
            <a:r>
              <a:rPr lang="el-GR" b="1" dirty="0" err="1">
                <a:solidFill>
                  <a:schemeClr val="accent2"/>
                </a:solidFill>
              </a:rPr>
              <a:t>Ευρωομάδας</a:t>
            </a:r>
            <a:r>
              <a:rPr lang="el-GR" b="1" dirty="0">
                <a:solidFill>
                  <a:schemeClr val="accent2"/>
                </a:solidFill>
              </a:rPr>
              <a:t> (</a:t>
            </a:r>
            <a:r>
              <a:rPr lang="el-GR" b="1" dirty="0" err="1">
                <a:solidFill>
                  <a:schemeClr val="accent2"/>
                </a:solidFill>
              </a:rPr>
              <a:t>Eurogroup</a:t>
            </a:r>
            <a:r>
              <a:rPr lang="el-GR" b="1" dirty="0">
                <a:solidFill>
                  <a:schemeClr val="accent2"/>
                </a:solidFill>
              </a:rPr>
              <a:t>), αποτελούμενης από τους υπουργούς των Οικονομικών των κρατών-μελών της Ευρωζώνης, τον Αντιπρόεδρο της Επιτροπής, αρμόδιο για τα οικονομικά θέματα και το ευρώ, καθώς και τον Πρόεδρο της υπό σύσταση ΕΚΤ.</a:t>
            </a:r>
          </a:p>
          <a:p>
            <a:pPr marL="285750" indent="-285750" algn="just">
              <a:buFont typeface="Arial" panose="020B0604020202020204" pitchFamily="34" charset="0"/>
              <a:buChar char="•"/>
            </a:pPr>
            <a:endParaRPr lang="el-GR" b="1" dirty="0">
              <a:solidFill>
                <a:schemeClr val="accent2"/>
              </a:solidFill>
            </a:endParaRPr>
          </a:p>
        </p:txBody>
      </p:sp>
      <p:pic>
        <p:nvPicPr>
          <p:cNvPr id="11" name="10 - Εικόν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5" y="1943110"/>
            <a:ext cx="4736211" cy="4015740"/>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27</a:t>
            </a:fld>
            <a:endParaRPr lang="en-US" altLang="en-US"/>
          </a:p>
        </p:txBody>
      </p:sp>
    </p:spTree>
    <p:extLst>
      <p:ext uri="{BB962C8B-B14F-4D97-AF65-F5344CB8AC3E}">
        <p14:creationId xmlns:p14="http://schemas.microsoft.com/office/powerpoint/2010/main" val="454371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Το </a:t>
            </a:r>
            <a:r>
              <a:rPr lang="el-GR" b="1" i="1" dirty="0">
                <a:solidFill>
                  <a:schemeClr val="accent2"/>
                </a:solidFill>
              </a:rPr>
              <a:t>Σύμφωνο Σταθερότητας και Ανάπτυξης </a:t>
            </a:r>
            <a:r>
              <a:rPr lang="el-GR" b="1" dirty="0">
                <a:solidFill>
                  <a:schemeClr val="accent2"/>
                </a:solidFill>
              </a:rPr>
              <a:t>και το «ευρώ»</a:t>
            </a:r>
            <a:endParaRPr lang="el-GR" b="1" i="1" dirty="0">
              <a:solidFill>
                <a:schemeClr val="accent2"/>
              </a:solidFill>
            </a:endParaRPr>
          </a:p>
          <a:p>
            <a:pPr marL="285750" indent="-285750" algn="just">
              <a:buFont typeface="Arial" panose="020B0604020202020204" pitchFamily="34" charset="0"/>
              <a:buChar char="•"/>
            </a:pPr>
            <a:r>
              <a:rPr lang="el-GR" b="1" dirty="0">
                <a:solidFill>
                  <a:schemeClr val="accent2"/>
                </a:solidFill>
              </a:rPr>
              <a:t>Συμπληρωματικά προς τα κριτήρια σύγκλισης της ΣΕΕ, αποφασίστηκε η κατάρτιση </a:t>
            </a:r>
            <a:r>
              <a:rPr lang="el-GR" b="1" i="1" dirty="0">
                <a:solidFill>
                  <a:schemeClr val="accent2"/>
                </a:solidFill>
              </a:rPr>
              <a:t>Συμφώνου Σταθερότητας και Ανάπτυξης</a:t>
            </a:r>
            <a:r>
              <a:rPr lang="el-GR" b="1" dirty="0">
                <a:solidFill>
                  <a:schemeClr val="accent2"/>
                </a:solidFill>
              </a:rPr>
              <a:t> (ΣΣΑ) για τη διασφάλιση της δημοσιονομικής πειθαρχίας στο πλαίσιο της ΟΝΕ. Το Ευρωπαϊκό Συμβούλιο του Άμστερνταμ, του Ιουνίου 1997, κατέληξε σε συμφωνία για το ΣΣΑ και καθιέρωσε το νέο ΜΣΙ (το ΜΣΙ II), στον οποίο θα εντάσσονταν τα υποψήφια κράτη-μέλη από το 1999.</a:t>
            </a:r>
          </a:p>
          <a:p>
            <a:pPr marL="285750" indent="-285750" algn="just">
              <a:buFont typeface="Arial" panose="020B0604020202020204" pitchFamily="34" charset="0"/>
              <a:buChar char="•"/>
            </a:pPr>
            <a:r>
              <a:rPr lang="el-GR" b="1" dirty="0">
                <a:solidFill>
                  <a:schemeClr val="accent2"/>
                </a:solidFill>
              </a:rPr>
              <a:t>Οι διατάξεις του ΣΣΑ ορίστηκαν λίγο αργότερα, τον Ιούλιο του 1997, με δύο κανονισμούς του Συμβουλίου των Υπουργών.</a:t>
            </a:r>
          </a:p>
          <a:p>
            <a:pPr marL="285750" indent="-285750" algn="just">
              <a:buFont typeface="Arial" panose="020B0604020202020204" pitchFamily="34" charset="0"/>
              <a:buChar char="•"/>
            </a:pPr>
            <a:r>
              <a:rPr lang="el-GR" b="1" dirty="0">
                <a:solidFill>
                  <a:schemeClr val="accent2"/>
                </a:solidFill>
              </a:rPr>
              <a:t>Το ΣΣΑ προέβλεπε ότι τα κράτη που θα εντάσσονταν στην Ευρωζώνη θα έπρεπε να υποβάλουν ετήσιο «πρόγραμμα σταθερότητας» πριν από την 1</a:t>
            </a:r>
            <a:r>
              <a:rPr lang="el-GR" b="1" baseline="30000" dirty="0">
                <a:solidFill>
                  <a:schemeClr val="accent2"/>
                </a:solidFill>
              </a:rPr>
              <a:t>η</a:t>
            </a:r>
            <a:r>
              <a:rPr lang="el-GR" b="1" dirty="0">
                <a:solidFill>
                  <a:schemeClr val="accent2"/>
                </a:solidFill>
              </a:rPr>
              <a:t> Μαρτίου 1999. </a:t>
            </a:r>
          </a:p>
          <a:p>
            <a:pPr marL="285750" indent="-285750" algn="just">
              <a:buFont typeface="Arial" panose="020B0604020202020204" pitchFamily="34" charset="0"/>
              <a:buChar char="•"/>
            </a:pPr>
            <a:r>
              <a:rPr lang="el-GR" b="1" dirty="0">
                <a:solidFill>
                  <a:schemeClr val="accent2"/>
                </a:solidFill>
              </a:rPr>
              <a:t>Το δημοσιονομικό  έλλειμμα δεν θα μπορούσε να υπερβαίνει το 3% του ΑΕΠ, ενώ τα </a:t>
            </a:r>
            <a:r>
              <a:rPr lang="el-GR" b="1" dirty="0" err="1">
                <a:solidFill>
                  <a:schemeClr val="accent2"/>
                </a:solidFill>
              </a:rPr>
              <a:t>παρεκκλίνοντα</a:t>
            </a:r>
            <a:r>
              <a:rPr lang="el-GR" b="1" dirty="0">
                <a:solidFill>
                  <a:schemeClr val="accent2"/>
                </a:solidFill>
              </a:rPr>
              <a:t> κράτη-μέλη θα έπρεπε να υποβάλλουν «πρόγραμμα σύγκλισης». Η ευθύνη παρακολούθησης ανατέθηκε στην Επιτροπή.</a:t>
            </a:r>
          </a:p>
          <a:p>
            <a:pPr marL="285750" indent="-285750" algn="just">
              <a:buFont typeface="Arial" panose="020B0604020202020204" pitchFamily="34" charset="0"/>
              <a:buChar char="•"/>
            </a:pPr>
            <a:endParaRPr lang="el-GR" b="1" dirty="0">
              <a:solidFill>
                <a:schemeClr val="accent2"/>
              </a:solidFill>
            </a:endParaRPr>
          </a:p>
        </p:txBody>
      </p:sp>
      <p:sp>
        <p:nvSpPr>
          <p:cNvPr id="5" name="Ορθογώνιο 4"/>
          <p:cNvSpPr/>
          <p:nvPr/>
        </p:nvSpPr>
        <p:spPr>
          <a:xfrm>
            <a:off x="0" y="1758227"/>
            <a:ext cx="4809506" cy="4616648"/>
          </a:xfrm>
          <a:prstGeom prst="rect">
            <a:avLst/>
          </a:prstGeom>
        </p:spPr>
        <p:txBody>
          <a:bodyPr wrap="square">
            <a:spAutoFit/>
          </a:bodyPr>
          <a:lstStyle/>
          <a:p>
            <a:pPr algn="just"/>
            <a:r>
              <a:rPr lang="el-GR" sz="1400" b="1" dirty="0">
                <a:solidFill>
                  <a:schemeClr val="accent2"/>
                </a:solidFill>
              </a:rPr>
              <a:t>Ύστερα από σύσταση της Επιτροπής, το Συμβούλιο των Υπουργών έλαβε απόφαση σύμφωνα με την οποία, εάν ένα κράτος-μέλος υπερβεί σε έλλειμμα το όριο του 3% του ΑΕΠ, το Συμβούλιο θα του απευθύνει αρχικά σύσταση, την οποία σε δεύτερη φάση θα δημοσιοποιεί. Ακολούθως θα επιβάλλονται κυρώσεις, ανάλογες προς την οικονομία του κράτους-μέλους, ενώ θα λαμβάνεται υπόψη η περίπτωση οικονομικής ύφεσης. Εάν η ύφεση είναι πάνω από το 2% του ΑΕΠ του κράτους-μέλους, θα θεωρείται ως μια εξαιρετική περίπτωση και δεν θα επιβάλλονται κυρώσεις. Για ύφεση μεταξύ 2% και 0,75% του ΑΕΠ, το Συμβούλιο θα προβαίνει σε εκτίμηση της σοβαρότητα της περίπτωσης, ενώ για ύφεση μικρότερη από 0,75%, θα επιβάλλονται κυρώσεις. Θα μπορεί να ζητούνται πρόσθετα οικονομικά στοιχεία προτού το κράτος-μέλος εκδώσει ομόλογα και χρεόγραφα, να ζητείται από την ΕΤΕ να αναθεωρήσει την πολιτική δανεισμού της έναντι του κράτους-μέλους, να απαιτήσει από το κράτος-μέλος να κάνει μια μη τοκοφόρο κατάθεση μέχρις ότου διορθωθεί το έλλειμμά, και τελικά, να επιβάλει πρόστιμο 0,2% του ΑΕΠ, προσαυξημένο κατά το δέκατο του ποσοστού υπέρβασης πάνω από το 3%, και μέχρι το 0,5% του ΑΕΠ.</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28</a:t>
            </a:fld>
            <a:endParaRPr lang="en-US" altLang="en-US"/>
          </a:p>
        </p:txBody>
      </p:sp>
    </p:spTree>
    <p:extLst>
      <p:ext uri="{BB962C8B-B14F-4D97-AF65-F5344CB8AC3E}">
        <p14:creationId xmlns:p14="http://schemas.microsoft.com/office/powerpoint/2010/main" val="2537548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chemeClr val="accent2"/>
                </a:solidFill>
              </a:rPr>
              <a:t>Το </a:t>
            </a:r>
            <a:r>
              <a:rPr lang="el-GR" b="1" i="1" dirty="0">
                <a:solidFill>
                  <a:schemeClr val="accent2"/>
                </a:solidFill>
              </a:rPr>
              <a:t>Σύμφωνο Σταθερότητας και Ανάπτυξης </a:t>
            </a:r>
            <a:r>
              <a:rPr lang="el-GR" b="1" dirty="0">
                <a:solidFill>
                  <a:schemeClr val="accent2"/>
                </a:solidFill>
              </a:rPr>
              <a:t>και το «ευρώ»</a:t>
            </a:r>
          </a:p>
          <a:p>
            <a:pPr marL="285750" indent="-285750" algn="just">
              <a:buFont typeface="Arial" panose="020B0604020202020204" pitchFamily="34" charset="0"/>
              <a:buChar char="•"/>
            </a:pPr>
            <a:r>
              <a:rPr lang="el-GR" b="1" dirty="0">
                <a:solidFill>
                  <a:schemeClr val="accent2"/>
                </a:solidFill>
              </a:rPr>
              <a:t>Ως προς τη μορφή του νέου νομίσματος, κατόπιν διαγωνισμού για τα σχέδια των χαρτονομισμάτων, που προκήρυξε το ΕΝΙ από το Φεβρουάριο του 1996, επικράτησε το σχέδιο του </a:t>
            </a:r>
            <a:r>
              <a:rPr lang="el-GR" b="1" dirty="0" err="1">
                <a:solidFill>
                  <a:schemeClr val="accent2"/>
                </a:solidFill>
              </a:rPr>
              <a:t>Robert</a:t>
            </a:r>
            <a:r>
              <a:rPr lang="el-GR" b="1" dirty="0">
                <a:solidFill>
                  <a:schemeClr val="accent2"/>
                </a:solidFill>
              </a:rPr>
              <a:t> </a:t>
            </a:r>
            <a:r>
              <a:rPr lang="el-GR" b="1" dirty="0" err="1">
                <a:solidFill>
                  <a:schemeClr val="accent2"/>
                </a:solidFill>
              </a:rPr>
              <a:t>Kalina</a:t>
            </a:r>
            <a:r>
              <a:rPr lang="el-GR" b="1" dirty="0">
                <a:solidFill>
                  <a:schemeClr val="accent2"/>
                </a:solidFill>
              </a:rPr>
              <a:t> από την Εθνική Τράπεζα της Αυστρίας, το οποίο παρουσιάστηκε στο Ευρωπαϊκό Συμβούλιο του Δουβλίνου, του Δεκεμβρίου 1996, από τον πρόεδρο του ENI </a:t>
            </a:r>
            <a:r>
              <a:rPr lang="el-GR" b="1" dirty="0" err="1">
                <a:solidFill>
                  <a:schemeClr val="accent2"/>
                </a:solidFill>
              </a:rPr>
              <a:t>Alexandre</a:t>
            </a:r>
            <a:r>
              <a:rPr lang="el-GR" b="1" dirty="0">
                <a:solidFill>
                  <a:schemeClr val="accent2"/>
                </a:solidFill>
              </a:rPr>
              <a:t> </a:t>
            </a:r>
            <a:r>
              <a:rPr lang="el-GR" b="1" dirty="0" err="1">
                <a:solidFill>
                  <a:schemeClr val="accent2"/>
                </a:solidFill>
              </a:rPr>
              <a:t>Lamfalussy</a:t>
            </a:r>
            <a:r>
              <a:rPr lang="el-GR" b="1" dirty="0">
                <a:solidFill>
                  <a:schemeClr val="accent2"/>
                </a:solidFill>
              </a:rPr>
              <a:t>. </a:t>
            </a:r>
          </a:p>
          <a:p>
            <a:pPr marL="285750" indent="-285750" algn="just">
              <a:buFont typeface="Arial" panose="020B0604020202020204" pitchFamily="34" charset="0"/>
              <a:buChar char="•"/>
            </a:pPr>
            <a:r>
              <a:rPr lang="el-GR" b="1" dirty="0">
                <a:solidFill>
                  <a:schemeClr val="accent2"/>
                </a:solidFill>
              </a:rPr>
              <a:t>Ακολούθησε η επιλογή από το κοινό της κοινής ευρωπαϊκής όψης των κερμάτων. Επιλέχθηκε το σχέδιο του </a:t>
            </a:r>
            <a:r>
              <a:rPr lang="el-GR" b="1" dirty="0" err="1">
                <a:solidFill>
                  <a:schemeClr val="accent2"/>
                </a:solidFill>
              </a:rPr>
              <a:t>Luc</a:t>
            </a:r>
            <a:r>
              <a:rPr lang="el-GR" b="1" dirty="0">
                <a:solidFill>
                  <a:schemeClr val="accent2"/>
                </a:solidFill>
              </a:rPr>
              <a:t> </a:t>
            </a:r>
            <a:r>
              <a:rPr lang="el-GR" b="1" dirty="0" err="1">
                <a:solidFill>
                  <a:schemeClr val="accent2"/>
                </a:solidFill>
              </a:rPr>
              <a:t>Luycx</a:t>
            </a:r>
            <a:r>
              <a:rPr lang="el-GR" b="1" dirty="0">
                <a:solidFill>
                  <a:schemeClr val="accent2"/>
                </a:solidFill>
              </a:rPr>
              <a:t>, του Εθνικού Νομισματοκοπείου του Βελγίου, το οποίο επικυρώθηκε και από το Συμβούλιο του Άμστερνταμ, του Ιουνίου 1997, ενώ κάθε κράτος-μέλος θα επέλεγε τα σχέδια για τη δική του εθνική όψη.</a:t>
            </a:r>
          </a:p>
        </p:txBody>
      </p:sp>
      <p:pic>
        <p:nvPicPr>
          <p:cNvPr id="1030" name="Picture 6" descr="Αποτέλεσμα εικόνας για Νομίσματα Ευρ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24" y="1694746"/>
            <a:ext cx="3046725" cy="1433271"/>
          </a:xfrm>
          <a:prstGeom prst="rect">
            <a:avLst/>
          </a:prstGeom>
          <a:solidFill>
            <a:schemeClr val="bg1"/>
          </a:solidFill>
        </p:spPr>
      </p:pic>
      <p:pic>
        <p:nvPicPr>
          <p:cNvPr id="4098" name="Picture 2" descr="Σχετική εικόνα"/>
          <p:cNvPicPr>
            <a:picLocks noChangeAspect="1" noChangeArrowheads="1"/>
          </p:cNvPicPr>
          <p:nvPr/>
        </p:nvPicPr>
        <p:blipFill>
          <a:blip r:embed="rId4"/>
          <a:srcRect/>
          <a:stretch>
            <a:fillRect/>
          </a:stretch>
        </p:blipFill>
        <p:spPr bwMode="auto">
          <a:xfrm>
            <a:off x="902524" y="3158068"/>
            <a:ext cx="3051562" cy="3051562"/>
          </a:xfrm>
          <a:prstGeom prst="rect">
            <a:avLst/>
          </a:prstGeom>
          <a:noFill/>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29</a:t>
            </a:fld>
            <a:endParaRPr lang="en-US" altLang="en-US"/>
          </a:p>
        </p:txBody>
      </p:sp>
    </p:spTree>
    <p:extLst>
      <p:ext uri="{BB962C8B-B14F-4D97-AF65-F5344CB8AC3E}">
        <p14:creationId xmlns:p14="http://schemas.microsoft.com/office/powerpoint/2010/main" val="2513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Οι απαρχές μία  ενιαίας οικονομικής πολιτικής Η Τελωνειακή Ένωση</a:t>
            </a: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Συνθήκη της Ρώμης </a:t>
            </a:r>
            <a:r>
              <a:rPr lang="el-GR" b="1" dirty="0">
                <a:solidFill>
                  <a:schemeClr val="accent2"/>
                </a:solidFill>
              </a:rPr>
              <a:t>του Μαρτίου του 1957 θέσπιζε έναν ενιαίο οικονομικό χώρο και προέβλεπε τη δημιουργία </a:t>
            </a:r>
            <a:r>
              <a:rPr lang="el-GR" b="1" i="1" dirty="0">
                <a:solidFill>
                  <a:schemeClr val="accent2"/>
                </a:solidFill>
              </a:rPr>
              <a:t>κοινής αγοράς</a:t>
            </a:r>
            <a:r>
              <a:rPr lang="el-GR" b="1" dirty="0">
                <a:solidFill>
                  <a:schemeClr val="accent2"/>
                </a:solidFill>
              </a:rPr>
              <a:t>, η οποία θα προήγε την αρμονική ανάπτυξη των οικονομικών δραστηριοτήτων, τη σταθερότητα, την ταχεία άνοδο του βιοτικού επιπέδου και τη σύσφιξη των σχέσεων μεταξύ των κρατών-μελών. </a:t>
            </a:r>
          </a:p>
          <a:p>
            <a:pPr marL="285750" indent="-285750" algn="just">
              <a:buFont typeface="Arial" panose="020B0604020202020204" pitchFamily="34" charset="0"/>
              <a:buChar char="•"/>
            </a:pPr>
            <a:r>
              <a:rPr lang="el-GR" b="1" dirty="0">
                <a:solidFill>
                  <a:schemeClr val="accent2"/>
                </a:solidFill>
              </a:rPr>
              <a:t>Η κοινή αγορά θα βασιζόταν στις γνωστές «τέσσερις ελευθερίες», δηλαδή στην ελεύθερη κυκλοφορία προσώπων, υπηρεσιών, εμπορευμάτων και κεφαλαίων και θα ακολουθούσε την αρχή του ελεύθερου ανταγωνισμού.</a:t>
            </a:r>
            <a:endParaRPr lang="ar-EG"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υλοποίηση της κοινής αγοράς θα πραγματοποιούταν σε τρία στάδια, διάρκειας τεσσάρων ετών το καθένα. </a:t>
            </a:r>
          </a:p>
          <a:p>
            <a:pPr marL="285750" indent="-285750" algn="just">
              <a:buFont typeface="Arial" panose="020B0604020202020204" pitchFamily="34" charset="0"/>
              <a:buChar char="•"/>
            </a:pPr>
            <a:r>
              <a:rPr lang="el-GR" b="1" dirty="0">
                <a:solidFill>
                  <a:schemeClr val="accent2"/>
                </a:solidFill>
              </a:rPr>
              <a:t>Προβλεπόταν η δημιουργία </a:t>
            </a:r>
            <a:r>
              <a:rPr lang="el-GR" b="1" i="1" dirty="0">
                <a:solidFill>
                  <a:schemeClr val="accent2"/>
                </a:solidFill>
              </a:rPr>
              <a:t>τελωνειακής ένωσης</a:t>
            </a:r>
            <a:r>
              <a:rPr lang="el-GR" b="1" dirty="0">
                <a:solidFill>
                  <a:schemeClr val="accent2"/>
                </a:solidFill>
              </a:rPr>
              <a:t>, </a:t>
            </a:r>
            <a:r>
              <a:rPr lang="el-GR" b="1" dirty="0" smtClean="0">
                <a:solidFill>
                  <a:schemeClr val="accent2"/>
                </a:solidFill>
              </a:rPr>
              <a:t>ως πρώτο βήμα, με </a:t>
            </a:r>
            <a:r>
              <a:rPr lang="el-GR" b="1" dirty="0">
                <a:solidFill>
                  <a:schemeClr val="accent2"/>
                </a:solidFill>
              </a:rPr>
              <a:t>κατάργηση των τελωνειακών δασμών και των ποσοστώσεων στις μεταξύ των κρατών-μελών εμπορικών συναλλαγών, καθώς και θέσπιση Κοινού Εξωτερικού Δασμολογίου (ΚΕΔ) έναντι των προϊόντων των τρίτων χωρών. </a:t>
            </a:r>
          </a:p>
        </p:txBody>
      </p:sp>
      <p:sp>
        <p:nvSpPr>
          <p:cNvPr id="5" name="Ορθογώνιο 4"/>
          <p:cNvSpPr/>
          <p:nvPr/>
        </p:nvSpPr>
        <p:spPr>
          <a:xfrm>
            <a:off x="15052" y="1862172"/>
            <a:ext cx="4760148" cy="4401205"/>
          </a:xfrm>
          <a:prstGeom prst="rect">
            <a:avLst/>
          </a:prstGeom>
        </p:spPr>
        <p:txBody>
          <a:bodyPr wrap="square">
            <a:spAutoFit/>
          </a:bodyPr>
          <a:lstStyle/>
          <a:p>
            <a:pPr lvl="0" algn="just"/>
            <a:r>
              <a:rPr lang="el-GR" sz="1400" b="1" dirty="0">
                <a:solidFill>
                  <a:schemeClr val="accent2"/>
                </a:solidFill>
              </a:rPr>
              <a:t>Η Τελωνειακή Ένωση:</a:t>
            </a:r>
          </a:p>
          <a:p>
            <a:pPr marL="285750" lvl="0" indent="-285750" algn="just">
              <a:buFontTx/>
              <a:buChar char="-"/>
            </a:pPr>
            <a:r>
              <a:rPr lang="el-GR" sz="1400" b="1" dirty="0">
                <a:solidFill>
                  <a:schemeClr val="accent2"/>
                </a:solidFill>
              </a:rPr>
              <a:t>Ολοκληρώθηκε την 1η Ιουλίου του 1968, δεκαοκτώ μήνες πριν από την προβλεπόμενη από τη </a:t>
            </a:r>
            <a:r>
              <a:rPr lang="el-GR" sz="1400" b="1" i="1" dirty="0">
                <a:solidFill>
                  <a:schemeClr val="accent2"/>
                </a:solidFill>
              </a:rPr>
              <a:t>Συνθήκη της Ρώμης </a:t>
            </a:r>
            <a:r>
              <a:rPr lang="el-GR" sz="1400" b="1" dirty="0">
                <a:solidFill>
                  <a:schemeClr val="accent2"/>
                </a:solidFill>
              </a:rPr>
              <a:t>ημερομηνία. </a:t>
            </a:r>
          </a:p>
          <a:p>
            <a:pPr marL="285750" lvl="0" indent="-285750" algn="just">
              <a:buFontTx/>
              <a:buChar char="-"/>
            </a:pPr>
            <a:r>
              <a:rPr lang="el-GR" sz="1400" b="1" dirty="0">
                <a:solidFill>
                  <a:schemeClr val="accent2"/>
                </a:solidFill>
              </a:rPr>
              <a:t>Εξασφάλισε ίσους όρους για όσους πραγματοποιούν εισαγωγές από τον υπόλοιπο κόσμο, με συνέπεια, οι δασμοί που καταβάλλονταν για τις εισαγωγές να είναι οι ίδιοι σε οποιοδήποτε λιμάνι, αεροδρόμιο, οδικό ή σιδηροδρομικό σημείο εισόδου.</a:t>
            </a:r>
          </a:p>
          <a:p>
            <a:pPr marL="285750" lvl="0" indent="-285750" algn="just">
              <a:buFontTx/>
              <a:buChar char="-"/>
            </a:pPr>
            <a:r>
              <a:rPr lang="el-GR" sz="1400" b="1" dirty="0">
                <a:solidFill>
                  <a:schemeClr val="accent2"/>
                </a:solidFill>
              </a:rPr>
              <a:t>Λίγα χρόνια μετά την ίδρυση της ΕΟΚ οι συναλλαγές μεταξύ κρατών-µελών είχαν πολλαπλασιαστεί, ενώ οι εμπορικές συναλλαγές τους µε τον υπόλοιπο κόσμο είχαν επίσης αυξηθεί σημαντικά. </a:t>
            </a:r>
          </a:p>
          <a:p>
            <a:pPr marL="285750" lvl="0" indent="-285750" algn="just">
              <a:buFontTx/>
              <a:buChar char="-"/>
            </a:pPr>
            <a:r>
              <a:rPr lang="el-GR" sz="1400" b="1" dirty="0">
                <a:solidFill>
                  <a:schemeClr val="accent2"/>
                </a:solidFill>
              </a:rPr>
              <a:t>Ωστόσο, οι οικονομικές και οι πολιτικές συγκυρίες της δεκαετίας του 1970, η κατάρρευση του συστήματος </a:t>
            </a:r>
            <a:r>
              <a:rPr lang="el-GR" sz="1400" b="1" dirty="0" err="1">
                <a:solidFill>
                  <a:schemeClr val="accent2"/>
                </a:solidFill>
              </a:rPr>
              <a:t>Bretton</a:t>
            </a:r>
            <a:r>
              <a:rPr lang="el-GR" sz="1400" b="1" dirty="0">
                <a:solidFill>
                  <a:schemeClr val="accent2"/>
                </a:solidFill>
              </a:rPr>
              <a:t> </a:t>
            </a:r>
            <a:r>
              <a:rPr lang="el-GR" sz="1400" b="1" dirty="0" err="1">
                <a:solidFill>
                  <a:schemeClr val="accent2"/>
                </a:solidFill>
              </a:rPr>
              <a:t>Woods</a:t>
            </a:r>
            <a:r>
              <a:rPr lang="el-GR" sz="1400" b="1" dirty="0">
                <a:solidFill>
                  <a:schemeClr val="accent2"/>
                </a:solidFill>
              </a:rPr>
              <a:t>, ο οικονομικός ανταγωνισμός που αντιμετώπιζαν τα ευρωπαϊκά προϊόντα, τόσο από τις ΗΠΑ, όσο και από τις αναδυόμενες οικονομίες των χωρών της Νοτιοανατολικής Ασίας, έφεραν στο προσκήνιο έντονους οικονομικούς προβληματισμούς </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51985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υλοποίηση της Οικονομικής και Νομισματικής Ένωσης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a:t>
            </a:r>
            <a:r>
              <a:rPr lang="el-GR" b="1" i="1" dirty="0">
                <a:solidFill>
                  <a:schemeClr val="accent2"/>
                </a:solidFill>
              </a:rPr>
              <a:t>Σύμφωνο Σταθερότητας και Ανάπτυξης </a:t>
            </a:r>
            <a:r>
              <a:rPr lang="el-GR" b="1" dirty="0">
                <a:solidFill>
                  <a:schemeClr val="accent2"/>
                </a:solidFill>
              </a:rPr>
              <a:t>και το «ευρώ»</a:t>
            </a:r>
          </a:p>
          <a:p>
            <a:pPr marL="285750" indent="-285750" algn="just">
              <a:buFont typeface="Arial" panose="020B0604020202020204" pitchFamily="34" charset="0"/>
              <a:buChar char="•"/>
            </a:pPr>
            <a:r>
              <a:rPr lang="el-GR" b="1" dirty="0">
                <a:solidFill>
                  <a:schemeClr val="accent2"/>
                </a:solidFill>
              </a:rPr>
              <a:t>Σε έκτακτη συνεδρίαση του Συμβουλίου των Υπουργών, στις 3 Μαΐου 1998, διαπιστώθηκε ότι ένδεκα από τα δεκαπέντε κράτη-μέλη της ΕΕ, η Αυστρία, το Βέλγιο, η Γαλλία, η Γερμανία, η Ιρλανδία, η Ισπανία, η Ιταλία, το Λουξεμβούργο, η Ολλανδία, η Πορτογαλία και η Φινλανδία, πληρούσαν τους περισσότερους όρους για την υιοθέτηση του ευρώ ως νέου κοινού νομίσματος από την 1</a:t>
            </a:r>
            <a:r>
              <a:rPr lang="el-GR" b="1" baseline="30000" dirty="0">
                <a:solidFill>
                  <a:schemeClr val="accent2"/>
                </a:solidFill>
              </a:rPr>
              <a:t>η</a:t>
            </a:r>
            <a:r>
              <a:rPr lang="el-GR" b="1" dirty="0">
                <a:solidFill>
                  <a:schemeClr val="accent2"/>
                </a:solidFill>
              </a:rPr>
              <a:t> Ιανουαρίου 1999, παρότι πολλά από τα ένδεκα κράτη είχαν έλλειμμα που υπερέβαινε έστω και ελάχιστα το 3% του ΑΕΠ τους, ενώ το Βέλγιο και η Ιταλία είχαν δημόσιο χρέος που υπερέβαινε το 60% του ΑΕΠ τους.</a:t>
            </a:r>
          </a:p>
          <a:p>
            <a:pPr marL="285750" indent="-285750" algn="just">
              <a:buFont typeface="Arial" panose="020B0604020202020204" pitchFamily="34" charset="0"/>
              <a:buChar char="•"/>
            </a:pPr>
            <a:r>
              <a:rPr lang="el-GR" b="1" dirty="0">
                <a:solidFill>
                  <a:schemeClr val="accent2"/>
                </a:solidFill>
              </a:rPr>
              <a:t>Η Βρετανία, η Δανία (εισήλθε στο ΜΣΙ II από την 1</a:t>
            </a:r>
            <a:r>
              <a:rPr lang="el-GR" b="1" baseline="30000" dirty="0">
                <a:solidFill>
                  <a:schemeClr val="accent2"/>
                </a:solidFill>
              </a:rPr>
              <a:t>η</a:t>
            </a:r>
            <a:r>
              <a:rPr lang="el-GR" b="1" dirty="0">
                <a:solidFill>
                  <a:schemeClr val="accent2"/>
                </a:solidFill>
              </a:rPr>
              <a:t> Ιανουαρίου 1999) και η Σουηδία, που πληρούσαν τους όρους, δεν υιοθέτησαν το ευρώ.</a:t>
            </a:r>
          </a:p>
          <a:p>
            <a:pPr marL="285750" indent="-285750" algn="just">
              <a:buFont typeface="Arial" panose="020B0604020202020204" pitchFamily="34" charset="0"/>
              <a:buChar char="•"/>
            </a:pPr>
            <a:r>
              <a:rPr lang="el-GR" b="1" dirty="0">
                <a:solidFill>
                  <a:schemeClr val="accent2"/>
                </a:solidFill>
              </a:rPr>
              <a:t>Για την Ελλάδα (εισήλθε στο ΜΣΙ - μετέπειτα ΜΣΙ II - από τις 16 Μαρτίου 1998), το Ευρωπαϊκό Συμβούλιο της </a:t>
            </a:r>
            <a:r>
              <a:rPr lang="el-GR" b="1" dirty="0" err="1">
                <a:solidFill>
                  <a:schemeClr val="accent2"/>
                </a:solidFill>
              </a:rPr>
              <a:t>Santa</a:t>
            </a:r>
            <a:r>
              <a:rPr lang="el-GR" b="1" dirty="0">
                <a:solidFill>
                  <a:schemeClr val="accent2"/>
                </a:solidFill>
              </a:rPr>
              <a:t> </a:t>
            </a:r>
            <a:r>
              <a:rPr lang="el-GR" b="1" dirty="0" err="1">
                <a:solidFill>
                  <a:schemeClr val="accent2"/>
                </a:solidFill>
              </a:rPr>
              <a:t>Maria</a:t>
            </a:r>
            <a:r>
              <a:rPr lang="el-GR" b="1" dirty="0">
                <a:solidFill>
                  <a:schemeClr val="accent2"/>
                </a:solidFill>
              </a:rPr>
              <a:t> </a:t>
            </a:r>
            <a:r>
              <a:rPr lang="el-GR" b="1" dirty="0" err="1">
                <a:solidFill>
                  <a:schemeClr val="accent2"/>
                </a:solidFill>
              </a:rPr>
              <a:t>da</a:t>
            </a:r>
            <a:r>
              <a:rPr lang="el-GR" b="1" dirty="0">
                <a:solidFill>
                  <a:schemeClr val="accent2"/>
                </a:solidFill>
              </a:rPr>
              <a:t> </a:t>
            </a:r>
            <a:r>
              <a:rPr lang="el-GR" b="1" dirty="0" err="1">
                <a:solidFill>
                  <a:schemeClr val="accent2"/>
                </a:solidFill>
              </a:rPr>
              <a:t>Feira</a:t>
            </a:r>
            <a:r>
              <a:rPr lang="el-GR" b="1" dirty="0">
                <a:solidFill>
                  <a:schemeClr val="accent2"/>
                </a:solidFill>
              </a:rPr>
              <a:t>, του Ιουνίου 2000, ενέκρινε την είσοδο της στην Ευρωζώνη, ύστερα από θετική εισήγηση της Επιτροπής, από την 1</a:t>
            </a:r>
            <a:r>
              <a:rPr lang="el-GR" b="1" baseline="30000" dirty="0">
                <a:solidFill>
                  <a:schemeClr val="accent2"/>
                </a:solidFill>
              </a:rPr>
              <a:t>η</a:t>
            </a:r>
            <a:r>
              <a:rPr lang="el-GR" b="1" dirty="0">
                <a:solidFill>
                  <a:schemeClr val="accent2"/>
                </a:solidFill>
              </a:rPr>
              <a:t> Ιανουαρίου 2001.</a:t>
            </a:r>
          </a:p>
        </p:txBody>
      </p:sp>
      <p:sp>
        <p:nvSpPr>
          <p:cNvPr id="10" name="Ορθογώνιο 9"/>
          <p:cNvSpPr/>
          <p:nvPr/>
        </p:nvSpPr>
        <p:spPr>
          <a:xfrm>
            <a:off x="0" y="1875810"/>
            <a:ext cx="4773881" cy="954107"/>
          </a:xfrm>
          <a:prstGeom prst="rect">
            <a:avLst/>
          </a:prstGeom>
        </p:spPr>
        <p:txBody>
          <a:bodyPr wrap="square">
            <a:spAutoFit/>
          </a:bodyPr>
          <a:lstStyle/>
          <a:p>
            <a:pPr algn="just"/>
            <a:r>
              <a:rPr lang="el-GR" sz="1400" b="1" dirty="0">
                <a:solidFill>
                  <a:schemeClr val="accent2"/>
                </a:solidFill>
              </a:rPr>
              <a:t>Την 31</a:t>
            </a:r>
            <a:r>
              <a:rPr lang="el-GR" sz="1400" b="1" baseline="30000" dirty="0">
                <a:solidFill>
                  <a:schemeClr val="accent2"/>
                </a:solidFill>
              </a:rPr>
              <a:t>η</a:t>
            </a:r>
            <a:r>
              <a:rPr lang="el-GR" sz="1400" b="1" dirty="0">
                <a:solidFill>
                  <a:schemeClr val="accent2"/>
                </a:solidFill>
              </a:rPr>
              <a:t> Δεκεμβρίου 1998, καθορίστηκαν αμετάκλητα οι ισοτιμίες μεταξύ του ευρώ και των νομισμάτων των κρατών-μελών της Ευρωζώνης. Στον πίνακα φαίνονται και οι ισοτιμίες των νομισμάτων των μετέπειτα κρατών-μελών</a:t>
            </a:r>
          </a:p>
        </p:txBody>
      </p:sp>
      <p:pic>
        <p:nvPicPr>
          <p:cNvPr id="2106" name="Picture 58"/>
          <p:cNvPicPr>
            <a:picLocks noChangeAspect="1" noChangeArrowheads="1"/>
          </p:cNvPicPr>
          <p:nvPr/>
        </p:nvPicPr>
        <p:blipFill>
          <a:blip r:embed="rId3"/>
          <a:srcRect/>
          <a:stretch>
            <a:fillRect/>
          </a:stretch>
        </p:blipFill>
        <p:spPr bwMode="auto">
          <a:xfrm>
            <a:off x="17124" y="2780710"/>
            <a:ext cx="4756757" cy="4038290"/>
          </a:xfrm>
          <a:prstGeom prst="rect">
            <a:avLst/>
          </a:prstGeom>
          <a:noFill/>
          <a:ln w="9525">
            <a:noFill/>
            <a:miter lim="800000"/>
            <a:headEnd/>
            <a:tailEnd/>
          </a:ln>
        </p:spPr>
      </p:pic>
      <p:sp>
        <p:nvSpPr>
          <p:cNvPr id="71" name="TextBox 7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72" name="Ορθογώνιο 7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30</a:t>
            </a:fld>
            <a:endParaRPr lang="en-US" altLang="en-US"/>
          </a:p>
        </p:txBody>
      </p:sp>
    </p:spTree>
    <p:extLst>
      <p:ext uri="{BB962C8B-B14F-4D97-AF65-F5344CB8AC3E}">
        <p14:creationId xmlns:p14="http://schemas.microsoft.com/office/powerpoint/2010/main" val="51613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a:solidFill>
                  <a:schemeClr val="accent2"/>
                </a:solidFill>
                <a:cs typeface="Times New Roman" panose="02020603050405020304" pitchFamily="18" charset="0"/>
              </a:rPr>
              <a:t>Η υλοποίηση της Οικονομικής και Νομισματικής Ένωσης</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Το </a:t>
            </a:r>
            <a:r>
              <a:rPr lang="el-GR" b="1" i="1" dirty="0">
                <a:solidFill>
                  <a:schemeClr val="accent2"/>
                </a:solidFill>
              </a:rPr>
              <a:t>Σύμφωνο Σταθερότητας και Ανάπτυξης </a:t>
            </a:r>
            <a:r>
              <a:rPr lang="el-GR" b="1" dirty="0">
                <a:solidFill>
                  <a:schemeClr val="accent2"/>
                </a:solidFill>
              </a:rPr>
              <a:t>και το «ευρώ»</a:t>
            </a:r>
          </a:p>
          <a:p>
            <a:pPr marL="285750" indent="-285750" algn="just">
              <a:buFont typeface="Arial" panose="020B0604020202020204" pitchFamily="34" charset="0"/>
              <a:buChar char="•"/>
            </a:pPr>
            <a:r>
              <a:rPr lang="el-GR" b="1" dirty="0">
                <a:solidFill>
                  <a:schemeClr val="accent2"/>
                </a:solidFill>
              </a:rPr>
              <a:t>Το ΕΝΙ αντικαταστάθηκε από την ΕΚΤ, που ιδρύθηκε μαζί με το ΕΣΚΤ την 1</a:t>
            </a:r>
            <a:r>
              <a:rPr lang="el-GR" b="1" baseline="30000" dirty="0">
                <a:solidFill>
                  <a:schemeClr val="accent2"/>
                </a:solidFill>
              </a:rPr>
              <a:t>η</a:t>
            </a:r>
            <a:r>
              <a:rPr lang="el-GR" b="1" dirty="0">
                <a:solidFill>
                  <a:schemeClr val="accent2"/>
                </a:solidFill>
              </a:rPr>
              <a:t> Ιουνίου 1998, με έδρα τη Φρανκφούρτη.</a:t>
            </a:r>
          </a:p>
          <a:p>
            <a:pPr marL="285750" indent="-285750" algn="just">
              <a:buFont typeface="Arial" panose="020B0604020202020204" pitchFamily="34" charset="0"/>
              <a:buChar char="•"/>
            </a:pPr>
            <a:r>
              <a:rPr lang="el-GR" b="1" dirty="0">
                <a:solidFill>
                  <a:schemeClr val="accent2"/>
                </a:solidFill>
              </a:rPr>
              <a:t>Ξεκίνησε μία μεταβατική περίοδος τριών ετών που θα τελείωνε με την κυκλοφορία των χαρτονομισμάτων και των κερμάτων του ευρώ και την απόσυρση των εθνικών χαρτονομισμάτων και κερμάτων, από την 1</a:t>
            </a:r>
            <a:r>
              <a:rPr lang="el-GR" b="1" baseline="30000" dirty="0">
                <a:solidFill>
                  <a:schemeClr val="accent2"/>
                </a:solidFill>
              </a:rPr>
              <a:t>η</a:t>
            </a:r>
            <a:r>
              <a:rPr lang="el-GR" b="1" dirty="0">
                <a:solidFill>
                  <a:schemeClr val="accent2"/>
                </a:solidFill>
              </a:rPr>
              <a:t> Ιανουαρίου 2002. </a:t>
            </a:r>
          </a:p>
          <a:p>
            <a:pPr marL="285750" indent="-285750" algn="just">
              <a:buFont typeface="Arial" panose="020B0604020202020204" pitchFamily="34" charset="0"/>
              <a:buChar char="•"/>
            </a:pPr>
            <a:r>
              <a:rPr lang="el-GR" b="1" dirty="0">
                <a:solidFill>
                  <a:schemeClr val="accent2"/>
                </a:solidFill>
              </a:rPr>
              <a:t>Επιπλέον, στο Ευρωπαϊκό Συμβούλιο της Λισσαβόνας, του Μαρτίου 2000, τέθηκαν στόχοι στο πλαίσιο της </a:t>
            </a:r>
            <a:r>
              <a:rPr lang="el-GR" b="1" i="1" dirty="0">
                <a:solidFill>
                  <a:schemeClr val="accent2"/>
                </a:solidFill>
              </a:rPr>
              <a:t>Στρατηγικής της Λισσαβόνας</a:t>
            </a:r>
            <a:r>
              <a:rPr lang="el-GR" b="1" dirty="0">
                <a:solidFill>
                  <a:schemeClr val="accent2"/>
                </a:solidFill>
              </a:rPr>
              <a:t>, ανάμεσα στους οποίους ήταν και η βελτίωση των χρηματοοικονομικών αγορών και ο συντονισμός των μακροοικονομικών πολιτικών, που απαιτούσαν την εφαρμογή έως το 2005 σχετικού σχεδίου δράσης, ενώ αναφορικά με τις οικονομικές πολιτικές, η προτεραιότητα εξακολουθούσε να είναι η μακροοικονομική σταθερότητα, όπως ορίστηκε από το ΣΣΑ, λαμβάνοντας ταυτόχρονα υπόψη στόχους ανάπτυξης και απασχόλησης.</a:t>
            </a:r>
          </a:p>
        </p:txBody>
      </p:sp>
      <p:sp>
        <p:nvSpPr>
          <p:cNvPr id="10" name="Ορθογώνιο 9"/>
          <p:cNvSpPr/>
          <p:nvPr/>
        </p:nvSpPr>
        <p:spPr>
          <a:xfrm>
            <a:off x="0" y="5008662"/>
            <a:ext cx="4832625" cy="523220"/>
          </a:xfrm>
          <a:prstGeom prst="rect">
            <a:avLst/>
          </a:prstGeom>
        </p:spPr>
        <p:txBody>
          <a:bodyPr wrap="square">
            <a:spAutoFit/>
          </a:bodyPr>
          <a:lstStyle/>
          <a:p>
            <a:pPr algn="just"/>
            <a:r>
              <a:rPr lang="el-GR" sz="1400" b="1" dirty="0">
                <a:solidFill>
                  <a:schemeClr val="accent2"/>
                </a:solidFill>
              </a:rPr>
              <a:t>Συνολική αξία χαρτονομισμάτων σε κυκλοφορία από το 2000 μέχρι τον Ιούνιο 2005 (δισ. ευρώ).</a:t>
            </a:r>
          </a:p>
        </p:txBody>
      </p:sp>
      <p:pic>
        <p:nvPicPr>
          <p:cNvPr id="12" name="Εικόνα 11"/>
          <p:cNvPicPr/>
          <p:nvPr/>
        </p:nvPicPr>
        <p:blipFill>
          <a:blip r:embed="rId3" cstate="print"/>
          <a:stretch>
            <a:fillRect/>
          </a:stretch>
        </p:blipFill>
        <p:spPr>
          <a:xfrm>
            <a:off x="101080" y="2156844"/>
            <a:ext cx="4621256" cy="2940505"/>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702" y="261610"/>
            <a:ext cx="1158195" cy="1444877"/>
          </a:xfrm>
          <a:prstGeom prst="rect">
            <a:avLst/>
          </a:prstGeom>
        </p:spPr>
      </p:pic>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31</a:t>
            </a:fld>
            <a:endParaRPr lang="en-US" altLang="en-US"/>
          </a:p>
        </p:txBody>
      </p:sp>
    </p:spTree>
    <p:extLst>
      <p:ext uri="{BB962C8B-B14F-4D97-AF65-F5344CB8AC3E}">
        <p14:creationId xmlns:p14="http://schemas.microsoft.com/office/powerpoint/2010/main" val="420082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πορεία της ΟΝΕ και η </a:t>
            </a:r>
            <a:r>
              <a:rPr lang="el-GR" b="1" dirty="0" err="1">
                <a:solidFill>
                  <a:schemeClr val="accent2"/>
                </a:solidFill>
              </a:rPr>
              <a:t>Ευρωομάδα</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Για το συντονισμό των εργασιών λειτούργησε εξ αρχής, ως άτυπο όργανο, η </a:t>
            </a:r>
            <a:r>
              <a:rPr lang="el-GR" b="1" dirty="0" err="1">
                <a:solidFill>
                  <a:schemeClr val="accent2"/>
                </a:solidFill>
              </a:rPr>
              <a:t>Ευρωομάδα</a:t>
            </a:r>
            <a:r>
              <a:rPr lang="el-GR" b="1" dirty="0">
                <a:solidFill>
                  <a:schemeClr val="accent2"/>
                </a:solidFill>
              </a:rPr>
              <a:t>, αποτελούμενη από τους υπουργούς των οικονομικών της Ευρωζώνης, τον Αντιπροέδρου της Επιτροπής για τα οικονομικά θέματα και το ευρώ, καθώς και τον Προέδρου της ΕΚΤ.</a:t>
            </a:r>
          </a:p>
          <a:p>
            <a:pPr marL="285750" indent="-285750" algn="just">
              <a:buFont typeface="Arial" panose="020B0604020202020204" pitchFamily="34" charset="0"/>
              <a:buChar char="•"/>
            </a:pPr>
            <a:r>
              <a:rPr lang="el-GR" b="1" dirty="0">
                <a:solidFill>
                  <a:schemeClr val="accent2"/>
                </a:solidFill>
              </a:rPr>
              <a:t>Πραγματοποιούσε τακτικές συναντήσεις κάθε μήνα, πριν από τη συνάντηση του Συμβουλίου Υπουργών Οικονομίας και Οικονομικών. </a:t>
            </a:r>
          </a:p>
          <a:p>
            <a:pPr marL="285750" indent="-285750" algn="just">
              <a:buFont typeface="Arial" panose="020B0604020202020204" pitchFamily="34" charset="0"/>
              <a:buChar char="•"/>
            </a:pPr>
            <a:r>
              <a:rPr lang="el-GR" b="1" dirty="0">
                <a:solidFill>
                  <a:schemeClr val="accent2"/>
                </a:solidFill>
              </a:rPr>
              <a:t>Από το 2004, συμφωνήθηκε η εκλογή προέδρου της </a:t>
            </a:r>
            <a:r>
              <a:rPr lang="el-GR" b="1" dirty="0" err="1">
                <a:solidFill>
                  <a:schemeClr val="accent2"/>
                </a:solidFill>
              </a:rPr>
              <a:t>Ευρωομάδας</a:t>
            </a:r>
            <a:r>
              <a:rPr lang="el-GR" b="1" dirty="0">
                <a:solidFill>
                  <a:schemeClr val="accent2"/>
                </a:solidFill>
              </a:rPr>
              <a:t> για ανανεώσιμη θητεία δύο ετών. Πρώτος πρόεδρος, από 1</a:t>
            </a:r>
            <a:r>
              <a:rPr lang="el-GR" b="1" baseline="30000" dirty="0">
                <a:solidFill>
                  <a:schemeClr val="accent2"/>
                </a:solidFill>
              </a:rPr>
              <a:t>η</a:t>
            </a:r>
            <a:r>
              <a:rPr lang="el-GR" b="1" dirty="0">
                <a:solidFill>
                  <a:schemeClr val="accent2"/>
                </a:solidFill>
              </a:rPr>
              <a:t> Ιανουαρίου 2005, για τη διετία 2005 – 2006, υπήρξε ο </a:t>
            </a:r>
            <a:r>
              <a:rPr lang="el-GR" b="1" dirty="0" err="1">
                <a:solidFill>
                  <a:schemeClr val="accent2"/>
                </a:solidFill>
              </a:rPr>
              <a:t>Jean</a:t>
            </a:r>
            <a:r>
              <a:rPr lang="el-GR" b="1" dirty="0">
                <a:solidFill>
                  <a:schemeClr val="accent2"/>
                </a:solidFill>
              </a:rPr>
              <a:t>-</a:t>
            </a:r>
            <a:r>
              <a:rPr lang="el-GR" b="1" dirty="0" err="1">
                <a:solidFill>
                  <a:schemeClr val="accent2"/>
                </a:solidFill>
              </a:rPr>
              <a:t>Claude</a:t>
            </a:r>
            <a:r>
              <a:rPr lang="el-GR" b="1" dirty="0">
                <a:solidFill>
                  <a:schemeClr val="accent2"/>
                </a:solidFill>
              </a:rPr>
              <a:t> </a:t>
            </a:r>
            <a:r>
              <a:rPr lang="el-GR" b="1" dirty="0" err="1">
                <a:solidFill>
                  <a:schemeClr val="accent2"/>
                </a:solidFill>
              </a:rPr>
              <a:t>Juncker</a:t>
            </a:r>
            <a:r>
              <a:rPr lang="el-GR" b="1" dirty="0">
                <a:solidFill>
                  <a:schemeClr val="accent2"/>
                </a:solidFill>
              </a:rPr>
              <a:t>, ο οποίος επελέγη ξανά και για τη διετία 2007 – 2008. </a:t>
            </a:r>
          </a:p>
          <a:p>
            <a:pPr marL="285750" indent="-285750" algn="just">
              <a:buFont typeface="Arial" panose="020B0604020202020204" pitchFamily="34" charset="0"/>
              <a:buChar char="•"/>
            </a:pPr>
            <a:r>
              <a:rPr lang="el-GR" b="1" dirty="0">
                <a:solidFill>
                  <a:schemeClr val="accent2"/>
                </a:solidFill>
              </a:rPr>
              <a:t>Η </a:t>
            </a:r>
            <a:r>
              <a:rPr lang="el-GR" b="1" dirty="0" err="1">
                <a:solidFill>
                  <a:schemeClr val="accent2"/>
                </a:solidFill>
              </a:rPr>
              <a:t>Ευρωομάδα</a:t>
            </a:r>
            <a:r>
              <a:rPr lang="el-GR" b="1" dirty="0">
                <a:solidFill>
                  <a:schemeClr val="accent2"/>
                </a:solidFill>
              </a:rPr>
              <a:t> αναγνωρίστηκε ως όργανο με ειδικό πρωτόκολλο της </a:t>
            </a:r>
            <a:r>
              <a:rPr lang="el-GR" b="1" i="1" dirty="0">
                <a:solidFill>
                  <a:schemeClr val="accent2"/>
                </a:solidFill>
              </a:rPr>
              <a:t>Συνθήκης της Λισσαβόνας</a:t>
            </a:r>
            <a:r>
              <a:rPr lang="el-GR" b="1" dirty="0" smtClean="0">
                <a:solidFill>
                  <a:schemeClr val="accent2"/>
                </a:solidFill>
              </a:rPr>
              <a:t>, </a:t>
            </a:r>
            <a:r>
              <a:rPr lang="el-GR" b="1" dirty="0">
                <a:solidFill>
                  <a:schemeClr val="accent2"/>
                </a:solidFill>
              </a:rPr>
              <a:t>ορίζοντας παράλληλα και την εκλογή του προέδρου της για δύο έτη.</a:t>
            </a:r>
          </a:p>
          <a:p>
            <a:pPr marL="285750" indent="-285750" algn="just">
              <a:buFont typeface="Arial" panose="020B0604020202020204" pitchFamily="34" charset="0"/>
              <a:buChar char="•"/>
            </a:pPr>
            <a:r>
              <a:rPr lang="el-GR" b="1" dirty="0">
                <a:solidFill>
                  <a:schemeClr val="accent2"/>
                </a:solidFill>
              </a:rPr>
              <a:t>Από το 2008, πραγματοποιούνται διασκέψεις αρχηγών κρατών και κυβερνήσεων των κρατών-μελών της Ευρωζώνης (</a:t>
            </a:r>
            <a:r>
              <a:rPr lang="el-GR" b="1" dirty="0" err="1">
                <a:solidFill>
                  <a:schemeClr val="accent2"/>
                </a:solidFill>
              </a:rPr>
              <a:t>Ευρωδιασκέψεις</a:t>
            </a:r>
            <a:r>
              <a:rPr lang="el-GR" b="1" dirty="0">
                <a:solidFill>
                  <a:schemeClr val="accent2"/>
                </a:solidFill>
              </a:rPr>
              <a:t>,).</a:t>
            </a:r>
          </a:p>
        </p:txBody>
      </p:sp>
      <p:sp>
        <p:nvSpPr>
          <p:cNvPr id="10" name="Ορθογώνιο 9"/>
          <p:cNvSpPr/>
          <p:nvPr/>
        </p:nvSpPr>
        <p:spPr>
          <a:xfrm>
            <a:off x="0" y="3797934"/>
            <a:ext cx="4773881" cy="307777"/>
          </a:xfrm>
          <a:prstGeom prst="rect">
            <a:avLst/>
          </a:prstGeom>
        </p:spPr>
        <p:txBody>
          <a:bodyPr wrap="square">
            <a:spAutoFit/>
          </a:bodyPr>
          <a:lstStyle/>
          <a:p>
            <a:pPr algn="ctr"/>
            <a:r>
              <a:rPr lang="el-GR" sz="1400" b="1" dirty="0">
                <a:solidFill>
                  <a:schemeClr val="accent2"/>
                </a:solidFill>
              </a:rPr>
              <a:t>Το έμβλημα της </a:t>
            </a:r>
            <a:r>
              <a:rPr lang="el-GR" sz="1400" b="1" dirty="0" err="1">
                <a:solidFill>
                  <a:schemeClr val="accent2"/>
                </a:solidFill>
              </a:rPr>
              <a:t>Ευρωομάδας</a:t>
            </a:r>
            <a:endParaRPr lang="el-GR" sz="1400" b="1" dirty="0">
              <a:solidFill>
                <a:schemeClr val="accent2"/>
              </a:solidFill>
            </a:endParaRPr>
          </a:p>
        </p:txBody>
      </p:sp>
      <p:pic>
        <p:nvPicPr>
          <p:cNvPr id="78850" name="Picture 2"/>
          <p:cNvPicPr>
            <a:picLocks noChangeAspect="1" noChangeArrowheads="1"/>
          </p:cNvPicPr>
          <p:nvPr/>
        </p:nvPicPr>
        <p:blipFill>
          <a:blip r:embed="rId3"/>
          <a:srcRect/>
          <a:stretch>
            <a:fillRect/>
          </a:stretch>
        </p:blipFill>
        <p:spPr bwMode="auto">
          <a:xfrm>
            <a:off x="755121" y="2157413"/>
            <a:ext cx="3095625" cy="1628775"/>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32</a:t>
            </a:fld>
            <a:endParaRPr lang="en-US" altLang="en-US"/>
          </a:p>
        </p:txBody>
      </p:sp>
    </p:spTree>
    <p:extLst>
      <p:ext uri="{BB962C8B-B14F-4D97-AF65-F5344CB8AC3E}">
        <p14:creationId xmlns:p14="http://schemas.microsoft.com/office/powerpoint/2010/main" val="757243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πορεία της ΟΝΕ και η αναθεώρηση του ΣΣΑ</a:t>
            </a:r>
          </a:p>
          <a:p>
            <a:pPr marL="285750" indent="-285750" algn="just">
              <a:buFont typeface="Arial" panose="020B0604020202020204" pitchFamily="34" charset="0"/>
              <a:buChar char="•"/>
            </a:pPr>
            <a:r>
              <a:rPr lang="el-GR" b="1" dirty="0">
                <a:solidFill>
                  <a:schemeClr val="accent2"/>
                </a:solidFill>
              </a:rPr>
              <a:t>Σημαντικά προβλήματα προέκυψαν κατά την εφαρμογή του ΣΣΑ. </a:t>
            </a:r>
          </a:p>
          <a:p>
            <a:pPr marL="285750" indent="-285750" algn="just">
              <a:buFont typeface="Arial" panose="020B0604020202020204" pitchFamily="34" charset="0"/>
              <a:buChar char="•"/>
            </a:pPr>
            <a:r>
              <a:rPr lang="el-GR" b="1" dirty="0">
                <a:solidFill>
                  <a:schemeClr val="accent2"/>
                </a:solidFill>
              </a:rPr>
              <a:t>Το Συμβούλιο των Υπουργών, το 2003, ύστερα από αρχικές συστάσεις της Επιτροπής, ανακοίνωσε ότι τόσο η Γαλλία όσο και η Γερμανία παρουσίαζαν δημοσιονομικό έλλειμμα που ξεπερνούσε το προβλεπόμενο ποσοστό του 3% του ΑΕΠ τους για το 2002. Το ίδιο έτος, η Επιτροπή ζήτησε τη λήψη μέτρων από τα δύο κράτη-μέλη, ώστε να επανέλθει το έλλειμμά τους στα προβλεπόμενα όρια, χωρίς ωστόσο να εγκριθούν από το Συμβούλιο των Υπουργών το Νοέμβριο του 2003.</a:t>
            </a:r>
          </a:p>
          <a:p>
            <a:pPr marL="285750" indent="-285750" algn="just">
              <a:buFont typeface="Arial" panose="020B0604020202020204" pitchFamily="34" charset="0"/>
              <a:buChar char="•"/>
            </a:pPr>
            <a:r>
              <a:rPr lang="el-GR" b="1" dirty="0">
                <a:solidFill>
                  <a:schemeClr val="accent2"/>
                </a:solidFill>
              </a:rPr>
              <a:t>Το 2004, υπό την πίεση Γαλλίας και Γερμανίας, το Συμβούλιο των Υπουργών και η Επιτροπή συμφώνησαν στην αναθεώρηση του ΣΣΑ.</a:t>
            </a:r>
          </a:p>
          <a:p>
            <a:pPr marL="285750" indent="-285750" algn="just">
              <a:buFont typeface="Arial" panose="020B0604020202020204" pitchFamily="34" charset="0"/>
              <a:buChar char="•"/>
            </a:pPr>
            <a:r>
              <a:rPr lang="el-GR" b="1" dirty="0">
                <a:solidFill>
                  <a:schemeClr val="accent2"/>
                </a:solidFill>
              </a:rPr>
              <a:t>Η αναθεώρηση που προέκυψε κατά τη συνεδρίαση του Συμβουλίου των Υπουργών του Μαρτίου 2005, επέτρεπε μεγαλύτερη ελαστικότητα σε περιπτώσεις ελλειμμάτων που οφείλονταν σε οικονομική ύφεση και προέβλεπε διαδικασίες για δομικές και μακρόβιες διορθώσεις των ελλειμμάτων των κρατών-μελών που θα παρουσίαζαν παρεκκλίσεις.</a:t>
            </a:r>
          </a:p>
          <a:p>
            <a:pPr marL="285750" indent="-285750" algn="just">
              <a:buFont typeface="Arial" panose="020B0604020202020204" pitchFamily="34" charset="0"/>
              <a:buChar char="•"/>
            </a:pPr>
            <a:endParaRPr lang="el-GR" b="1" dirty="0">
              <a:solidFill>
                <a:schemeClr val="accent2"/>
              </a:solidFill>
            </a:endParaRPr>
          </a:p>
        </p:txBody>
      </p:sp>
      <p:sp>
        <p:nvSpPr>
          <p:cNvPr id="10" name="Ορθογώνιο 9"/>
          <p:cNvSpPr/>
          <p:nvPr/>
        </p:nvSpPr>
        <p:spPr>
          <a:xfrm>
            <a:off x="0" y="2189279"/>
            <a:ext cx="4773881" cy="3754874"/>
          </a:xfrm>
          <a:prstGeom prst="rect">
            <a:avLst/>
          </a:prstGeom>
        </p:spPr>
        <p:txBody>
          <a:bodyPr wrap="square">
            <a:spAutoFit/>
          </a:bodyPr>
          <a:lstStyle/>
          <a:p>
            <a:pPr marL="177800" indent="-177800" algn="just">
              <a:buFont typeface="Calibri" pitchFamily="34" charset="0"/>
              <a:buChar char="−"/>
            </a:pPr>
            <a:r>
              <a:rPr lang="el-GR" sz="1400" b="1" dirty="0">
                <a:solidFill>
                  <a:schemeClr val="accent2"/>
                </a:solidFill>
              </a:rPr>
              <a:t>Παρότι δεν άλλαξαν οι προϋποθέσεις του αναθεωρημένου ΣΣΑ για τον περιορισμό του δημοσιονομικού ελλείμματος των κρατών-μελών της Ευρωζώνης κάτω από το 3% του ΑΕΠ τους και για τον περιορισμό του δανεισμού τους στο 60% του ΑΕΠ, ανάμεσα στις νέες προβλέψεις ήταν και η μακροχρόνια συνέχιση των προσπαθειών για την οικονομική αναβάθμισή τους με μία ελάχιστη βελτίωση των επιδόσεων του ετήσιου ισοζυγίου τους κατά 0,5% του ΑΕΠ τους για τρία συνεχή έτη, ακόμη και όταν το δημοσιονομικό έλλειμμά τους περιοριστεί κάτω από το 3% του ΑΕΠ. </a:t>
            </a:r>
          </a:p>
          <a:p>
            <a:pPr marL="177800" indent="-177800" algn="just">
              <a:buFont typeface="Calibri" pitchFamily="34" charset="0"/>
              <a:buChar char="−"/>
            </a:pPr>
            <a:r>
              <a:rPr lang="el-GR" sz="1400" b="1" dirty="0">
                <a:solidFill>
                  <a:schemeClr val="accent2"/>
                </a:solidFill>
              </a:rPr>
              <a:t>Παρόλα αυτά, η αδυναμία επιβολής κυρώσεων στα μεγάλα κράτη-μέλη που παραβίασαν το ΣΣΑ, κατά την περίοδο αυτή, προβαλλόταν από κράτη-μέλη εκτός Ευρωζώνης, όπως η Βρετανία και η Σουηδία, ως λόγος για τη μη είσοδό τους σ’ αυτήν, εντείνοντας και έναν ευρύτερο </a:t>
            </a:r>
            <a:r>
              <a:rPr lang="el-GR" sz="1400" b="1" dirty="0" err="1">
                <a:solidFill>
                  <a:schemeClr val="accent2"/>
                </a:solidFill>
              </a:rPr>
              <a:t>ευρωσκεπτικισμό</a:t>
            </a:r>
            <a:endParaRPr lang="el-GR" sz="1400" b="1" dirty="0">
              <a:solidFill>
                <a:schemeClr val="accent2"/>
              </a:solidFill>
            </a:endParaRP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33</a:t>
            </a:fld>
            <a:endParaRPr lang="en-US" altLang="en-US"/>
          </a:p>
        </p:txBody>
      </p:sp>
    </p:spTree>
    <p:extLst>
      <p:ext uri="{BB962C8B-B14F-4D97-AF65-F5344CB8AC3E}">
        <p14:creationId xmlns:p14="http://schemas.microsoft.com/office/powerpoint/2010/main" val="3706324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a:solidFill>
                  <a:schemeClr val="accent2"/>
                </a:solidFill>
              </a:rPr>
              <a:t>Η </a:t>
            </a:r>
            <a:r>
              <a:rPr lang="el-GR" b="1" i="1" dirty="0">
                <a:solidFill>
                  <a:schemeClr val="accent2"/>
                </a:solidFill>
              </a:rPr>
              <a:t>Στρατηγική «Ευρώπη 2020</a:t>
            </a:r>
            <a:r>
              <a:rPr lang="el-GR" b="1" i="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Η </a:t>
            </a:r>
            <a:r>
              <a:rPr lang="el-GR" b="1" i="1" dirty="0" smtClean="0">
                <a:solidFill>
                  <a:schemeClr val="accent2"/>
                </a:solidFill>
              </a:rPr>
              <a:t>Στρατηγική «Ευρώπη 2020»</a:t>
            </a:r>
            <a:r>
              <a:rPr lang="el-GR" b="1" dirty="0" smtClean="0">
                <a:solidFill>
                  <a:schemeClr val="accent2"/>
                </a:solidFill>
              </a:rPr>
              <a:t> που προτάθηκε από την Επιτροπή και εγκρίθηκε από το Ευρωπαϊκό Συμβούλιο του Μαρτίου 2010, καθόριζε τρεις </a:t>
            </a:r>
            <a:r>
              <a:rPr lang="el-GR" b="1" i="1" dirty="0" smtClean="0">
                <a:solidFill>
                  <a:schemeClr val="accent2"/>
                </a:solidFill>
              </a:rPr>
              <a:t>προτεραιότητες</a:t>
            </a:r>
            <a:r>
              <a:rPr lang="el-GR" b="1" dirty="0" smtClean="0">
                <a:solidFill>
                  <a:schemeClr val="accent2"/>
                </a:solidFill>
              </a:rPr>
              <a:t> ανάπτυξης: </a:t>
            </a:r>
          </a:p>
          <a:p>
            <a:pPr marL="265113" algn="just"/>
            <a:r>
              <a:rPr lang="el-GR" b="1" dirty="0" smtClean="0">
                <a:solidFill>
                  <a:schemeClr val="accent2"/>
                </a:solidFill>
              </a:rPr>
              <a:t>α</a:t>
            </a:r>
            <a:r>
              <a:rPr lang="el-GR" b="1" dirty="0">
                <a:solidFill>
                  <a:schemeClr val="accent2"/>
                </a:solidFill>
              </a:rPr>
              <a:t>) </a:t>
            </a:r>
            <a:r>
              <a:rPr lang="el-GR" b="1" i="1" dirty="0">
                <a:solidFill>
                  <a:schemeClr val="accent2"/>
                </a:solidFill>
              </a:rPr>
              <a:t>έξυπνης</a:t>
            </a:r>
            <a:r>
              <a:rPr lang="el-GR" b="1" dirty="0">
                <a:solidFill>
                  <a:schemeClr val="accent2"/>
                </a:solidFill>
              </a:rPr>
              <a:t>, με αποτελεσματικότερες επενδύσεις στην εκπαίδευση, την έρευνα και την καινοτομία, </a:t>
            </a:r>
            <a:endParaRPr lang="el-GR" b="1" dirty="0" smtClean="0">
              <a:solidFill>
                <a:schemeClr val="accent2"/>
              </a:solidFill>
            </a:endParaRPr>
          </a:p>
          <a:p>
            <a:pPr marL="265113" algn="just"/>
            <a:r>
              <a:rPr lang="el-GR" b="1" dirty="0" smtClean="0">
                <a:solidFill>
                  <a:schemeClr val="accent2"/>
                </a:solidFill>
              </a:rPr>
              <a:t>β</a:t>
            </a:r>
            <a:r>
              <a:rPr lang="el-GR" b="1" dirty="0">
                <a:solidFill>
                  <a:schemeClr val="accent2"/>
                </a:solidFill>
              </a:rPr>
              <a:t>) </a:t>
            </a:r>
            <a:r>
              <a:rPr lang="el-GR" b="1" i="1" dirty="0">
                <a:solidFill>
                  <a:schemeClr val="accent2"/>
                </a:solidFill>
              </a:rPr>
              <a:t>βιώσιμης</a:t>
            </a:r>
            <a:r>
              <a:rPr lang="el-GR" b="1" dirty="0">
                <a:solidFill>
                  <a:schemeClr val="accent2"/>
                </a:solidFill>
              </a:rPr>
              <a:t>, με την αποφασιστική μετάβαση σε μια οικονομία χαμηλών εκπομπών άνθρακα και </a:t>
            </a:r>
            <a:endParaRPr lang="el-GR" b="1" dirty="0" smtClean="0">
              <a:solidFill>
                <a:schemeClr val="accent2"/>
              </a:solidFill>
            </a:endParaRPr>
          </a:p>
          <a:p>
            <a:pPr marL="265113" algn="just"/>
            <a:r>
              <a:rPr lang="el-GR" b="1" dirty="0" smtClean="0">
                <a:solidFill>
                  <a:schemeClr val="accent2"/>
                </a:solidFill>
              </a:rPr>
              <a:t>γ</a:t>
            </a:r>
            <a:r>
              <a:rPr lang="el-GR" b="1" dirty="0">
                <a:solidFill>
                  <a:schemeClr val="accent2"/>
                </a:solidFill>
              </a:rPr>
              <a:t>) </a:t>
            </a:r>
            <a:r>
              <a:rPr lang="el-GR" b="1" i="1" dirty="0">
                <a:solidFill>
                  <a:schemeClr val="accent2"/>
                </a:solidFill>
              </a:rPr>
              <a:t>χωρίς αποκλεισμούς</a:t>
            </a:r>
            <a:r>
              <a:rPr lang="el-GR" b="1" dirty="0">
                <a:solidFill>
                  <a:schemeClr val="accent2"/>
                </a:solidFill>
              </a:rPr>
              <a:t>, με έμφαση στη δημιουργία νέων θέσεων εργασίας και στη μείωση της φτώχειας</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Για την αξιολόγηση της προόδου υλοποίησης της </a:t>
            </a:r>
            <a:r>
              <a:rPr lang="el-GR" b="1" i="1" dirty="0">
                <a:solidFill>
                  <a:schemeClr val="accent2"/>
                </a:solidFill>
              </a:rPr>
              <a:t>Στρατηγικής «Ευρώπη 2020»</a:t>
            </a:r>
            <a:r>
              <a:rPr lang="el-GR" b="1" dirty="0">
                <a:solidFill>
                  <a:schemeClr val="accent2"/>
                </a:solidFill>
              </a:rPr>
              <a:t> συμφωνήθηκαν πέντε πρωταρχικοί </a:t>
            </a:r>
            <a:r>
              <a:rPr lang="el-GR" b="1" dirty="0" smtClean="0">
                <a:solidFill>
                  <a:schemeClr val="accent2"/>
                </a:solidFill>
              </a:rPr>
              <a:t>στόχοι: </a:t>
            </a:r>
          </a:p>
          <a:p>
            <a:pPr marL="285750" indent="-285750" algn="just">
              <a:buFont typeface="Arial" panose="020B0604020202020204" pitchFamily="34" charset="0"/>
              <a:buChar char="•"/>
            </a:pPr>
            <a:r>
              <a:rPr lang="el-GR" b="1" dirty="0" smtClean="0">
                <a:solidFill>
                  <a:schemeClr val="accent2"/>
                </a:solidFill>
              </a:rPr>
              <a:t>α</a:t>
            </a:r>
            <a:r>
              <a:rPr lang="el-GR" b="1" dirty="0">
                <a:solidFill>
                  <a:schemeClr val="accent2"/>
                </a:solidFill>
              </a:rPr>
              <a:t>) απασχόληση,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β</a:t>
            </a:r>
            <a:r>
              <a:rPr lang="el-GR" b="1" dirty="0">
                <a:solidFill>
                  <a:schemeClr val="accent2"/>
                </a:solidFill>
              </a:rPr>
              <a:t>) έρευνα και ανάπτυξη,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γ</a:t>
            </a:r>
            <a:r>
              <a:rPr lang="el-GR" b="1" dirty="0">
                <a:solidFill>
                  <a:schemeClr val="accent2"/>
                </a:solidFill>
              </a:rPr>
              <a:t>) κλιματική αλλαγή και ενεργειακή βιωσιμότητα,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δ</a:t>
            </a:r>
            <a:r>
              <a:rPr lang="el-GR" b="1" dirty="0">
                <a:solidFill>
                  <a:schemeClr val="accent2"/>
                </a:solidFill>
              </a:rPr>
              <a:t>) εκπαίδευση και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ε</a:t>
            </a:r>
            <a:r>
              <a:rPr lang="el-GR" b="1" dirty="0">
                <a:solidFill>
                  <a:schemeClr val="accent2"/>
                </a:solidFill>
              </a:rPr>
              <a:t>) καταπολέμηση της φτώχειας και του κοινωνικού αποκλεισμού.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a:t>
            </a:r>
            <a:endParaRPr lang="el-GR" b="1" dirty="0">
              <a:solidFill>
                <a:schemeClr val="accent2"/>
              </a:solidFill>
            </a:endParaRPr>
          </a:p>
        </p:txBody>
      </p:sp>
      <p:sp>
        <p:nvSpPr>
          <p:cNvPr id="10" name="Ορθογώνιο 9"/>
          <p:cNvSpPr/>
          <p:nvPr/>
        </p:nvSpPr>
        <p:spPr>
          <a:xfrm>
            <a:off x="0" y="1676400"/>
            <a:ext cx="4773881" cy="4832092"/>
          </a:xfrm>
          <a:prstGeom prst="rect">
            <a:avLst/>
          </a:prstGeom>
        </p:spPr>
        <p:txBody>
          <a:bodyPr wrap="square">
            <a:spAutoFit/>
          </a:bodyPr>
          <a:lstStyle/>
          <a:p>
            <a:pPr marL="177800" indent="-177800" algn="just">
              <a:buFont typeface="Calibri" pitchFamily="34" charset="0"/>
              <a:buChar char="−"/>
            </a:pPr>
            <a:r>
              <a:rPr lang="el-GR" sz="1400" b="1" dirty="0">
                <a:solidFill>
                  <a:schemeClr val="accent2"/>
                </a:solidFill>
              </a:rPr>
              <a:t>Για το στόχο της απασχόλησης προβλέπεται η αύξηση της απασχόλησης της ηλικιακής κατηγορίας 20 – 64 ετών από 69% σε τουλάχιστον 75%. </a:t>
            </a:r>
            <a:endParaRPr lang="el-GR" sz="1400" b="1" dirty="0" smtClean="0">
              <a:solidFill>
                <a:schemeClr val="accent2"/>
              </a:solidFill>
            </a:endParaRPr>
          </a:p>
          <a:p>
            <a:pPr marL="177800" indent="-177800" algn="just">
              <a:buFont typeface="Calibri" pitchFamily="34" charset="0"/>
              <a:buChar char="−"/>
            </a:pPr>
            <a:r>
              <a:rPr lang="el-GR" sz="1400" b="1" dirty="0" smtClean="0">
                <a:solidFill>
                  <a:schemeClr val="accent2"/>
                </a:solidFill>
              </a:rPr>
              <a:t>Για </a:t>
            </a:r>
            <a:r>
              <a:rPr lang="el-GR" sz="1400" b="1" dirty="0">
                <a:solidFill>
                  <a:schemeClr val="accent2"/>
                </a:solidFill>
              </a:rPr>
              <a:t>το στόχο της έρευνας και ανάπτυξης προβλέπεται ότι το 3% του ΑΕΠ της ΕΕ πρέπει να επενδύεται στην Έρευνα και την </a:t>
            </a:r>
            <a:r>
              <a:rPr lang="el-GR" sz="1400" b="1" dirty="0" smtClean="0">
                <a:solidFill>
                  <a:schemeClr val="accent2"/>
                </a:solidFill>
              </a:rPr>
              <a:t>Ανάπτυξη. </a:t>
            </a:r>
          </a:p>
          <a:p>
            <a:pPr marL="177800" indent="-177800" algn="just">
              <a:buFont typeface="Calibri" pitchFamily="34" charset="0"/>
              <a:buChar char="−"/>
            </a:pPr>
            <a:r>
              <a:rPr lang="el-GR" sz="1400" b="1" dirty="0" smtClean="0">
                <a:solidFill>
                  <a:schemeClr val="accent2"/>
                </a:solidFill>
              </a:rPr>
              <a:t>Για </a:t>
            </a:r>
            <a:r>
              <a:rPr lang="el-GR" sz="1400" b="1" dirty="0">
                <a:solidFill>
                  <a:schemeClr val="accent2"/>
                </a:solidFill>
              </a:rPr>
              <a:t>το στόχο της κλιματικής αλλαγής και ενεργειακής βιωσιμότητας προβλέπεται </a:t>
            </a:r>
            <a:r>
              <a:rPr lang="el-GR" sz="1400" b="1" dirty="0" smtClean="0">
                <a:solidFill>
                  <a:schemeClr val="accent2"/>
                </a:solidFill>
              </a:rPr>
              <a:t>η μείωση </a:t>
            </a:r>
            <a:r>
              <a:rPr lang="el-GR" sz="1400" b="1" dirty="0">
                <a:solidFill>
                  <a:schemeClr val="accent2"/>
                </a:solidFill>
              </a:rPr>
              <a:t>των εκπομπών αερίων του θερμοκηπίου κατά 20% (ή και 30%) εφόσον οι συνθήκες το επιτρέπουν) σε σχέση με το 1990, η εξασφάλιση του 20% της ενέργειας από ανανεώσιμες πηγές και η αύξηση κατά 20% της ενεργειακής απόδοσης. </a:t>
            </a:r>
            <a:endParaRPr lang="el-GR" sz="1400" b="1" dirty="0" smtClean="0">
              <a:solidFill>
                <a:schemeClr val="accent2"/>
              </a:solidFill>
            </a:endParaRPr>
          </a:p>
          <a:p>
            <a:pPr marL="177800" indent="-177800" algn="just">
              <a:buFont typeface="Calibri" pitchFamily="34" charset="0"/>
              <a:buChar char="−"/>
            </a:pPr>
            <a:r>
              <a:rPr lang="el-GR" sz="1400" b="1" dirty="0" smtClean="0">
                <a:solidFill>
                  <a:schemeClr val="accent2"/>
                </a:solidFill>
              </a:rPr>
              <a:t>Για </a:t>
            </a:r>
            <a:r>
              <a:rPr lang="el-GR" sz="1400" b="1" dirty="0">
                <a:solidFill>
                  <a:schemeClr val="accent2"/>
                </a:solidFill>
              </a:rPr>
              <a:t>το στόχο της εκπαίδευσης προβλέπεται η μείωση των ποσοστών πρόωρης εγκατάλειψης του σχολείου από 15% σε κάτω από 10% και η ολοκλήρωση τριτοβάθμιων σπουδών της ηλικιακής κατηγορίας 30-34 ετών από 31% τουλάχιστον σε 40%. </a:t>
            </a:r>
            <a:endParaRPr lang="el-GR" sz="1400" b="1" dirty="0" smtClean="0">
              <a:solidFill>
                <a:schemeClr val="accent2"/>
              </a:solidFill>
            </a:endParaRPr>
          </a:p>
          <a:p>
            <a:pPr marL="177800" indent="-177800" algn="just">
              <a:buFont typeface="Calibri" pitchFamily="34" charset="0"/>
              <a:buChar char="−"/>
            </a:pPr>
            <a:r>
              <a:rPr lang="el-GR" sz="1400" b="1" dirty="0" smtClean="0">
                <a:solidFill>
                  <a:schemeClr val="accent2"/>
                </a:solidFill>
              </a:rPr>
              <a:t>Τέλος</a:t>
            </a:r>
            <a:r>
              <a:rPr lang="el-GR" sz="1400" b="1" dirty="0">
                <a:solidFill>
                  <a:schemeClr val="accent2"/>
                </a:solidFill>
              </a:rPr>
              <a:t>, για το στόχο της καταπολέμησης της φτώχειας και του κοινωνικού αποκλεισμού προβλέπεται μείωση κατά τουλάχιστον 20% δηλαδή κατά 20 εκατομμύρια των ατόμων που βρίσκονται ή μπορεί να βρεθούν σε κατάσταση φτώχειας και κοινωνικού αποκλεισμού</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34</a:t>
            </a:fld>
            <a:endParaRPr lang="en-US" altLang="en-US"/>
          </a:p>
        </p:txBody>
      </p:sp>
    </p:spTree>
    <p:extLst>
      <p:ext uri="{BB962C8B-B14F-4D97-AF65-F5344CB8AC3E}">
        <p14:creationId xmlns:p14="http://schemas.microsoft.com/office/powerpoint/2010/main" val="2034387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2862322"/>
          </a:xfrm>
          <a:prstGeom prst="rect">
            <a:avLst/>
          </a:prstGeom>
          <a:noFill/>
        </p:spPr>
        <p:txBody>
          <a:bodyPr wrap="square" rtlCol="0">
            <a:spAutoFit/>
          </a:bodyPr>
          <a:lstStyle/>
          <a:p>
            <a:r>
              <a:rPr lang="el-GR" b="1" dirty="0">
                <a:solidFill>
                  <a:srgbClr val="004CBF"/>
                </a:solidFill>
              </a:rPr>
              <a:t>Η </a:t>
            </a:r>
            <a:r>
              <a:rPr lang="el-GR" b="1" i="1" dirty="0">
                <a:solidFill>
                  <a:srgbClr val="004CBF"/>
                </a:solidFill>
              </a:rPr>
              <a:t>Στρατηγική «Ευρώπη 2020</a:t>
            </a:r>
            <a:r>
              <a:rPr lang="el-GR" b="1" i="1" dirty="0" smtClean="0">
                <a:solidFill>
                  <a:srgbClr val="004CBF"/>
                </a:solidFill>
              </a:rPr>
              <a:t>»</a:t>
            </a:r>
            <a:endParaRPr lang="el-GR" b="1" i="1" dirty="0">
              <a:solidFill>
                <a:srgbClr val="004CBF"/>
              </a:solidFill>
            </a:endParaRPr>
          </a:p>
          <a:p>
            <a:pPr marL="285750" indent="-285750" algn="just">
              <a:buFont typeface="Arial" panose="020B0604020202020204" pitchFamily="34" charset="0"/>
              <a:buChar char="•"/>
            </a:pPr>
            <a:r>
              <a:rPr lang="el-GR" b="1" dirty="0" smtClean="0">
                <a:solidFill>
                  <a:srgbClr val="004CBF"/>
                </a:solidFill>
              </a:rPr>
              <a:t>Αυτοί </a:t>
            </a:r>
            <a:r>
              <a:rPr lang="el-GR" b="1" dirty="0">
                <a:solidFill>
                  <a:srgbClr val="004CBF"/>
                </a:solidFill>
              </a:rPr>
              <a:t>οι στόχοι σε επίπεδο ΕΕ μετατρέπονται στη συνέχεια σε εθνικούς στόχους για κάθε κράτος-μέλος, αντικατοπτρίζοντας τις διαφορετικές καταστάσεις και συνθήκες στο κάθε κράτος-μέλος.</a:t>
            </a:r>
          </a:p>
          <a:p>
            <a:pPr marL="285750" indent="-285750" algn="just">
              <a:buFont typeface="Arial" panose="020B0604020202020204" pitchFamily="34" charset="0"/>
              <a:buChar char="•"/>
            </a:pPr>
            <a:r>
              <a:rPr lang="el-GR" b="1" dirty="0">
                <a:solidFill>
                  <a:srgbClr val="004CBF"/>
                </a:solidFill>
              </a:rPr>
              <a:t>Τα κράτη-μέλη έχουν δεσμευτεί να επιτύχουν τους στόχους της Στρατηγικής «Ευρώπη 2020», τους οποίους έχουν μετατρέψει σε εθνικούς στόχους.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Οι </a:t>
            </a:r>
            <a:r>
              <a:rPr lang="el-GR" b="1" dirty="0">
                <a:solidFill>
                  <a:srgbClr val="004CBF"/>
                </a:solidFill>
              </a:rPr>
              <a:t>προσπάθειες των κρατών-μελών για την επίτευξη των στόχων της Στρατηγικής «Ευρώπη 2020» συντονίζονται στο πλαίσιο του </a:t>
            </a:r>
            <a:r>
              <a:rPr lang="el-GR" b="1" i="1" dirty="0">
                <a:solidFill>
                  <a:srgbClr val="004CBF"/>
                </a:solidFill>
              </a:rPr>
              <a:t>Ευρωπαϊκού Εξαμήνου </a:t>
            </a:r>
          </a:p>
        </p:txBody>
      </p:sp>
      <p:sp>
        <p:nvSpPr>
          <p:cNvPr id="10" name="Ορθογώνιο 9"/>
          <p:cNvSpPr/>
          <p:nvPr/>
        </p:nvSpPr>
        <p:spPr>
          <a:xfrm>
            <a:off x="0" y="1752600"/>
            <a:ext cx="4773881" cy="2893100"/>
          </a:xfrm>
          <a:prstGeom prst="rect">
            <a:avLst/>
          </a:prstGeom>
        </p:spPr>
        <p:txBody>
          <a:bodyPr wrap="square">
            <a:spAutoFit/>
          </a:bodyPr>
          <a:lstStyle/>
          <a:p>
            <a:pPr marL="177800" indent="-177800" algn="just">
              <a:buFont typeface="Calibri" pitchFamily="34" charset="0"/>
              <a:buChar char="−"/>
            </a:pPr>
            <a:r>
              <a:rPr lang="el-GR" sz="1400" b="1" dirty="0">
                <a:solidFill>
                  <a:srgbClr val="004CBF"/>
                </a:solidFill>
              </a:rPr>
              <a:t>Η Επιτροπή έχει προτείνει επτά εμβληματικές πρωτοβουλίες που θα ενεργήσουν ως καταλύτες για την επίτευξη προόδου σε κάθε βασική προτεραιότητα:</a:t>
            </a:r>
          </a:p>
          <a:p>
            <a:pPr marL="180975" algn="just"/>
            <a:r>
              <a:rPr lang="el-GR" sz="1400" b="1" dirty="0">
                <a:solidFill>
                  <a:srgbClr val="004CBF"/>
                </a:solidFill>
              </a:rPr>
              <a:t>i) Η «Ένωση καινοτομίας», </a:t>
            </a:r>
          </a:p>
          <a:p>
            <a:pPr marL="180975" algn="just"/>
            <a:r>
              <a:rPr lang="el-GR" sz="1400" b="1" dirty="0" err="1">
                <a:solidFill>
                  <a:srgbClr val="004CBF"/>
                </a:solidFill>
              </a:rPr>
              <a:t>ii</a:t>
            </a:r>
            <a:r>
              <a:rPr lang="el-GR" sz="1400" b="1" dirty="0">
                <a:solidFill>
                  <a:srgbClr val="004CBF"/>
                </a:solidFill>
              </a:rPr>
              <a:t>) Η «Νεολαία σε κίνηση</a:t>
            </a:r>
            <a:r>
              <a:rPr lang="el-GR" sz="1400" b="1" dirty="0" smtClean="0">
                <a:solidFill>
                  <a:srgbClr val="004CBF"/>
                </a:solidFill>
              </a:rPr>
              <a:t>»,</a:t>
            </a:r>
            <a:endParaRPr lang="el-GR" sz="1400" b="1" dirty="0">
              <a:solidFill>
                <a:srgbClr val="004CBF"/>
              </a:solidFill>
            </a:endParaRPr>
          </a:p>
          <a:p>
            <a:pPr marL="180975" algn="just"/>
            <a:r>
              <a:rPr lang="el-GR" sz="1400" b="1" dirty="0" err="1">
                <a:solidFill>
                  <a:srgbClr val="004CBF"/>
                </a:solidFill>
              </a:rPr>
              <a:t>iii</a:t>
            </a:r>
            <a:r>
              <a:rPr lang="el-GR" sz="1400" b="1" dirty="0">
                <a:solidFill>
                  <a:srgbClr val="004CBF"/>
                </a:solidFill>
              </a:rPr>
              <a:t>) Το «Ψηφιακό θεματολόγιο για την Ευρώπη</a:t>
            </a:r>
            <a:r>
              <a:rPr lang="el-GR" sz="1400" b="1" dirty="0" smtClean="0">
                <a:solidFill>
                  <a:srgbClr val="004CBF"/>
                </a:solidFill>
              </a:rPr>
              <a:t>»,</a:t>
            </a:r>
            <a:endParaRPr lang="el-GR" sz="1400" b="1" dirty="0">
              <a:solidFill>
                <a:srgbClr val="004CBF"/>
              </a:solidFill>
            </a:endParaRPr>
          </a:p>
          <a:p>
            <a:pPr marL="180975" algn="just"/>
            <a:r>
              <a:rPr lang="el-GR" sz="1400" b="1" dirty="0" err="1">
                <a:solidFill>
                  <a:srgbClr val="004CBF"/>
                </a:solidFill>
              </a:rPr>
              <a:t>iv</a:t>
            </a:r>
            <a:r>
              <a:rPr lang="el-GR" sz="1400" b="1" dirty="0">
                <a:solidFill>
                  <a:srgbClr val="004CBF"/>
                </a:solidFill>
              </a:rPr>
              <a:t>) «Μια Ευρώπη που χρησιμοποιεί αποδοτικά τους πόρους</a:t>
            </a:r>
            <a:r>
              <a:rPr lang="el-GR" sz="1400" b="1" dirty="0" smtClean="0">
                <a:solidFill>
                  <a:srgbClr val="004CBF"/>
                </a:solidFill>
              </a:rPr>
              <a:t>»,</a:t>
            </a:r>
            <a:endParaRPr lang="el-GR" sz="1400" b="1" dirty="0">
              <a:solidFill>
                <a:srgbClr val="004CBF"/>
              </a:solidFill>
            </a:endParaRPr>
          </a:p>
          <a:p>
            <a:pPr marL="180975" algn="just"/>
            <a:r>
              <a:rPr lang="el-GR" sz="1400" b="1" dirty="0">
                <a:solidFill>
                  <a:srgbClr val="004CBF"/>
                </a:solidFill>
              </a:rPr>
              <a:t>v) «Μια βιομηχανική πολιτική για την εποχή της παγκοσμιοποίησης</a:t>
            </a:r>
            <a:r>
              <a:rPr lang="el-GR" sz="1400" b="1" dirty="0" smtClean="0">
                <a:solidFill>
                  <a:srgbClr val="004CBF"/>
                </a:solidFill>
              </a:rPr>
              <a:t>»,</a:t>
            </a:r>
            <a:endParaRPr lang="el-GR" sz="1400" b="1" dirty="0">
              <a:solidFill>
                <a:srgbClr val="004CBF"/>
              </a:solidFill>
            </a:endParaRPr>
          </a:p>
          <a:p>
            <a:pPr marL="180975" algn="just"/>
            <a:r>
              <a:rPr lang="el-GR" sz="1400" b="1" dirty="0" err="1">
                <a:solidFill>
                  <a:srgbClr val="004CBF"/>
                </a:solidFill>
              </a:rPr>
              <a:t>vi</a:t>
            </a:r>
            <a:r>
              <a:rPr lang="el-GR" sz="1400" b="1" dirty="0">
                <a:solidFill>
                  <a:srgbClr val="004CBF"/>
                </a:solidFill>
              </a:rPr>
              <a:t>) Η «</a:t>
            </a:r>
            <a:r>
              <a:rPr lang="el-GR" sz="1400" b="1" dirty="0" err="1">
                <a:solidFill>
                  <a:srgbClr val="004CBF"/>
                </a:solidFill>
              </a:rPr>
              <a:t>Agenda</a:t>
            </a:r>
            <a:r>
              <a:rPr lang="el-GR" sz="1400" b="1" dirty="0">
                <a:solidFill>
                  <a:srgbClr val="004CBF"/>
                </a:solidFill>
              </a:rPr>
              <a:t> για νέες δεξιότητες και θέσεις εργασίας</a:t>
            </a:r>
            <a:r>
              <a:rPr lang="el-GR" sz="1400" b="1" dirty="0" smtClean="0">
                <a:solidFill>
                  <a:srgbClr val="004CBF"/>
                </a:solidFill>
              </a:rPr>
              <a:t>», </a:t>
            </a:r>
            <a:endParaRPr lang="el-GR" sz="1400" b="1" dirty="0">
              <a:solidFill>
                <a:srgbClr val="004CBF"/>
              </a:solidFill>
            </a:endParaRPr>
          </a:p>
          <a:p>
            <a:pPr marL="180975" algn="just"/>
            <a:r>
              <a:rPr lang="el-GR" sz="1400" b="1" dirty="0" err="1">
                <a:solidFill>
                  <a:srgbClr val="004CBF"/>
                </a:solidFill>
              </a:rPr>
              <a:t>vii</a:t>
            </a:r>
            <a:r>
              <a:rPr lang="el-GR" sz="1400" b="1" dirty="0">
                <a:solidFill>
                  <a:srgbClr val="004CBF"/>
                </a:solidFill>
              </a:rPr>
              <a:t>) Η «Ευρωπαϊκή πλατφόρμα για την καταπολέμηση της φτώχειας</a:t>
            </a:r>
            <a:r>
              <a:rPr lang="el-GR" sz="1400" b="1" dirty="0" smtClean="0">
                <a:solidFill>
                  <a:srgbClr val="004CBF"/>
                </a:solidFill>
              </a:rPr>
              <a:t>».</a:t>
            </a:r>
            <a:endParaRPr lang="el-GR" sz="1400" b="1" dirty="0">
              <a:solidFill>
                <a:srgbClr val="004CBF"/>
              </a:solidFill>
            </a:endParaRP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35</a:t>
            </a:fld>
            <a:endParaRPr lang="en-US" altLang="en-US"/>
          </a:p>
        </p:txBody>
      </p:sp>
    </p:spTree>
    <p:extLst>
      <p:ext uri="{BB962C8B-B14F-4D97-AF65-F5344CB8AC3E}">
        <p14:creationId xmlns:p14="http://schemas.microsoft.com/office/powerpoint/2010/main" val="3221456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smtClean="0">
                <a:solidFill>
                  <a:srgbClr val="004CBF"/>
                </a:solidFill>
              </a:rPr>
              <a:t>Το </a:t>
            </a:r>
            <a:r>
              <a:rPr lang="el-GR" b="1" i="1" dirty="0">
                <a:solidFill>
                  <a:srgbClr val="004CBF"/>
                </a:solidFill>
              </a:rPr>
              <a:t>«Ευρωπαϊκό Εξάμηνο»</a:t>
            </a:r>
          </a:p>
          <a:p>
            <a:pPr marL="285750" indent="-285750" algn="just">
              <a:buFont typeface="Arial" panose="020B0604020202020204" pitchFamily="34" charset="0"/>
              <a:buChar char="•"/>
            </a:pPr>
            <a:r>
              <a:rPr lang="el-GR" b="1" dirty="0" smtClean="0">
                <a:solidFill>
                  <a:srgbClr val="004CBF"/>
                </a:solidFill>
              </a:rPr>
              <a:t>Η </a:t>
            </a:r>
            <a:r>
              <a:rPr lang="el-GR" b="1" dirty="0">
                <a:solidFill>
                  <a:srgbClr val="004CBF"/>
                </a:solidFill>
              </a:rPr>
              <a:t>Επιτροπή παρουσίασε το «Ευρωπαϊκό Εξάμηνο», το οποίο ενέκρινε  το Ευρωπαϊκό Συμβούλιο του Ιουνίου 2010. </a:t>
            </a:r>
          </a:p>
          <a:p>
            <a:pPr marL="285750" indent="-285750" algn="just">
              <a:buFont typeface="Arial" panose="020B0604020202020204" pitchFamily="34" charset="0"/>
              <a:buChar char="•"/>
            </a:pPr>
            <a:r>
              <a:rPr lang="el-GR" b="1" dirty="0">
                <a:solidFill>
                  <a:srgbClr val="004CBF"/>
                </a:solidFill>
              </a:rPr>
              <a:t>Το «Ευρωπαϊκό Εξάμηνο» είναι κωδικοποιημένο στη «δέσμη έξι μέτρων» που συναπαρτίζουν το «</a:t>
            </a:r>
            <a:r>
              <a:rPr lang="el-GR" b="1" dirty="0" err="1">
                <a:solidFill>
                  <a:srgbClr val="004CBF"/>
                </a:solidFill>
              </a:rPr>
              <a:t>Eξάπτυχο</a:t>
            </a:r>
            <a:r>
              <a:rPr lang="el-GR" b="1" dirty="0">
                <a:solidFill>
                  <a:srgbClr val="004CBF"/>
                </a:solidFill>
              </a:rPr>
              <a:t>» («</a:t>
            </a:r>
            <a:r>
              <a:rPr lang="el-GR" b="1" dirty="0" err="1">
                <a:solidFill>
                  <a:srgbClr val="004CBF"/>
                </a:solidFill>
              </a:rPr>
              <a:t>Six</a:t>
            </a:r>
            <a:r>
              <a:rPr lang="el-GR" b="1" dirty="0">
                <a:solidFill>
                  <a:srgbClr val="004CBF"/>
                </a:solidFill>
              </a:rPr>
              <a:t> </a:t>
            </a:r>
            <a:r>
              <a:rPr lang="el-GR" b="1" dirty="0" err="1">
                <a:solidFill>
                  <a:srgbClr val="004CBF"/>
                </a:solidFill>
              </a:rPr>
              <a:t>Pack</a:t>
            </a:r>
            <a:r>
              <a:rPr lang="el-GR" b="1" dirty="0">
                <a:solidFill>
                  <a:srgbClr val="004CBF"/>
                </a:solidFill>
              </a:rPr>
              <a:t>») </a:t>
            </a:r>
            <a:r>
              <a:rPr lang="el-GR" b="1" dirty="0" smtClean="0">
                <a:solidFill>
                  <a:srgbClr val="004CBF"/>
                </a:solidFill>
              </a:rPr>
              <a:t>και </a:t>
            </a:r>
            <a:r>
              <a:rPr lang="el-GR" b="1" dirty="0">
                <a:solidFill>
                  <a:srgbClr val="004CBF"/>
                </a:solidFill>
              </a:rPr>
              <a:t>καλύπτει τρεις τομείς συντονισμού της οικονομικής πολιτικής: </a:t>
            </a:r>
            <a:endParaRPr lang="el-GR" b="1" dirty="0" smtClean="0">
              <a:solidFill>
                <a:srgbClr val="004CBF"/>
              </a:solidFill>
            </a:endParaRPr>
          </a:p>
          <a:p>
            <a:pPr marL="265113" algn="just"/>
            <a:r>
              <a:rPr lang="el-GR" b="1" dirty="0" smtClean="0">
                <a:solidFill>
                  <a:srgbClr val="004CBF"/>
                </a:solidFill>
              </a:rPr>
              <a:t>α</a:t>
            </a:r>
            <a:r>
              <a:rPr lang="el-GR" b="1" dirty="0">
                <a:solidFill>
                  <a:srgbClr val="004CBF"/>
                </a:solidFill>
              </a:rPr>
              <a:t>) τις διαρθρωτικές μεταρρυθμίσεις, που εστιάζουν στην προώθηση της ανάπτυξης και της απασχόλησης σύμφωνα με τη Στρατηγική «Ευρώπη 2020», </a:t>
            </a:r>
            <a:endParaRPr lang="el-GR" b="1" dirty="0" smtClean="0">
              <a:solidFill>
                <a:srgbClr val="004CBF"/>
              </a:solidFill>
            </a:endParaRPr>
          </a:p>
          <a:p>
            <a:pPr marL="265113" algn="just"/>
            <a:r>
              <a:rPr lang="el-GR" b="1" dirty="0" smtClean="0">
                <a:solidFill>
                  <a:srgbClr val="004CBF"/>
                </a:solidFill>
              </a:rPr>
              <a:t>β</a:t>
            </a:r>
            <a:r>
              <a:rPr lang="el-GR" b="1" dirty="0">
                <a:solidFill>
                  <a:srgbClr val="004CBF"/>
                </a:solidFill>
              </a:rPr>
              <a:t>) τις δημοσιονομικές πολιτικές, ώστε να διασφαλισθεί η βιωσιμότητα των δημοσίων οικονομικών σύμφωνα με το ΣΣΑ και </a:t>
            </a:r>
            <a:endParaRPr lang="el-GR" b="1" dirty="0" smtClean="0">
              <a:solidFill>
                <a:srgbClr val="004CBF"/>
              </a:solidFill>
            </a:endParaRPr>
          </a:p>
          <a:p>
            <a:pPr marL="265113" algn="just"/>
            <a:r>
              <a:rPr lang="el-GR" b="1" dirty="0" smtClean="0">
                <a:solidFill>
                  <a:srgbClr val="004CBF"/>
                </a:solidFill>
              </a:rPr>
              <a:t>γ</a:t>
            </a:r>
            <a:r>
              <a:rPr lang="el-GR" b="1" dirty="0">
                <a:solidFill>
                  <a:srgbClr val="004CBF"/>
                </a:solidFill>
              </a:rPr>
              <a:t>) την πρόληψη υπερβολικών μακροοικονομικών </a:t>
            </a:r>
            <a:r>
              <a:rPr lang="el-GR" b="1" dirty="0" smtClean="0">
                <a:solidFill>
                  <a:srgbClr val="004CBF"/>
                </a:solidFill>
              </a:rPr>
              <a:t>ανισορροπιών</a:t>
            </a: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36</a:t>
            </a:fld>
            <a:endParaRPr lang="en-US" altLang="en-US"/>
          </a:p>
        </p:txBody>
      </p:sp>
      <p:pic>
        <p:nvPicPr>
          <p:cNvPr id="9" name="Εικόνα 8"/>
          <p:cNvPicPr/>
          <p:nvPr/>
        </p:nvPicPr>
        <p:blipFill>
          <a:blip r:embed="rId3" cstate="print">
            <a:extLst>
              <a:ext uri="{28A0092B-C50C-407E-A947-70E740481C1C}">
                <a14:useLocalDpi xmlns:a14="http://schemas.microsoft.com/office/drawing/2010/main" val="0"/>
              </a:ext>
            </a:extLst>
          </a:blip>
          <a:stretch>
            <a:fillRect/>
          </a:stretch>
        </p:blipFill>
        <p:spPr>
          <a:xfrm>
            <a:off x="990600" y="1710727"/>
            <a:ext cx="3146832" cy="5114782"/>
          </a:xfrm>
          <a:prstGeom prst="rect">
            <a:avLst/>
          </a:prstGeom>
        </p:spPr>
      </p:pic>
    </p:spTree>
    <p:extLst>
      <p:ext uri="{BB962C8B-B14F-4D97-AF65-F5344CB8AC3E}">
        <p14:creationId xmlns:p14="http://schemas.microsoft.com/office/powerpoint/2010/main" val="3881202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004CBF"/>
                </a:solidFill>
              </a:rPr>
              <a:t>Το </a:t>
            </a:r>
            <a:r>
              <a:rPr lang="el-GR" b="1" i="1" dirty="0">
                <a:solidFill>
                  <a:srgbClr val="004CBF"/>
                </a:solidFill>
              </a:rPr>
              <a:t>«Ευρωπαϊκό Εξάμηνο»</a:t>
            </a:r>
          </a:p>
          <a:p>
            <a:pPr marL="285750" indent="-285750" algn="just">
              <a:buFont typeface="Arial" panose="020B0604020202020204" pitchFamily="34" charset="0"/>
              <a:buChar char="•"/>
            </a:pPr>
            <a:r>
              <a:rPr lang="el-GR" b="1" dirty="0" smtClean="0">
                <a:solidFill>
                  <a:srgbClr val="004CBF"/>
                </a:solidFill>
              </a:rPr>
              <a:t>Το </a:t>
            </a:r>
            <a:r>
              <a:rPr lang="el-GR" b="1" dirty="0">
                <a:solidFill>
                  <a:srgbClr val="004CBF"/>
                </a:solidFill>
              </a:rPr>
              <a:t>Ευρωπαϊκό Εξάμηνο </a:t>
            </a:r>
            <a:r>
              <a:rPr lang="el-GR" b="1" dirty="0" smtClean="0">
                <a:solidFill>
                  <a:srgbClr val="004CBF"/>
                </a:solidFill>
              </a:rPr>
              <a:t>ξεκινά </a:t>
            </a:r>
            <a:r>
              <a:rPr lang="el-GR" b="1" dirty="0">
                <a:solidFill>
                  <a:srgbClr val="004CBF"/>
                </a:solidFill>
              </a:rPr>
              <a:t>με την </a:t>
            </a:r>
            <a:r>
              <a:rPr lang="el-GR" b="1" dirty="0" err="1">
                <a:solidFill>
                  <a:srgbClr val="004CBF"/>
                </a:solidFill>
              </a:rPr>
              <a:t>προκαρασκευαστική</a:t>
            </a:r>
            <a:r>
              <a:rPr lang="el-GR" b="1" dirty="0">
                <a:solidFill>
                  <a:srgbClr val="004CBF"/>
                </a:solidFill>
              </a:rPr>
              <a:t> φάση και την έκδοση της Ετήσιας Επισκόπησης για την Ανάπτυξη (ΕΕΑ) από την Επιτροπή, συνήθως τον Νοέμβριο κάθε </a:t>
            </a:r>
            <a:r>
              <a:rPr lang="el-GR" b="1" dirty="0" smtClean="0">
                <a:solidFill>
                  <a:srgbClr val="004CBF"/>
                </a:solidFill>
              </a:rPr>
              <a:t>έτους, όπου καθορίζονται </a:t>
            </a:r>
            <a:r>
              <a:rPr lang="el-GR" b="1" dirty="0">
                <a:solidFill>
                  <a:srgbClr val="004CBF"/>
                </a:solidFill>
              </a:rPr>
              <a:t>οι προτεραιότητες της ΕΕ με στόχο την </a:t>
            </a:r>
            <a:r>
              <a:rPr lang="el-GR" b="1" dirty="0" smtClean="0">
                <a:solidFill>
                  <a:srgbClr val="004CBF"/>
                </a:solidFill>
              </a:rPr>
              <a:t>ανάπτυξη </a:t>
            </a:r>
            <a:r>
              <a:rPr lang="el-GR" b="1" dirty="0">
                <a:solidFill>
                  <a:srgbClr val="004CBF"/>
                </a:solidFill>
              </a:rPr>
              <a:t>και </a:t>
            </a:r>
            <a:r>
              <a:rPr lang="el-GR" b="1" dirty="0" smtClean="0">
                <a:solidFill>
                  <a:srgbClr val="004CBF"/>
                </a:solidFill>
              </a:rPr>
              <a:t>την απασχόληση. </a:t>
            </a:r>
          </a:p>
          <a:p>
            <a:pPr marL="285750" indent="-285750" algn="just">
              <a:buFont typeface="Arial" panose="020B0604020202020204" pitchFamily="34" charset="0"/>
              <a:buChar char="•"/>
            </a:pPr>
            <a:r>
              <a:rPr lang="el-GR" b="1" dirty="0" smtClean="0">
                <a:solidFill>
                  <a:srgbClr val="004CBF"/>
                </a:solidFill>
              </a:rPr>
              <a:t>Ταυτόχρονα</a:t>
            </a:r>
            <a:r>
              <a:rPr lang="el-GR" b="1" dirty="0">
                <a:solidFill>
                  <a:srgbClr val="004CBF"/>
                </a:solidFill>
              </a:rPr>
              <a:t>, η Επιτροπή δημοσιεύει Έκθεση του Μηχανισμού Επαγρύπνησης (ΕΜΕ) στο πλαίσιο της Διαδικασίας Μακροοικονομικών Ανισορροπιών. Με βάση ορισμένους δείκτες, η </a:t>
            </a:r>
            <a:r>
              <a:rPr lang="el-GR" b="1" dirty="0" smtClean="0">
                <a:solidFill>
                  <a:srgbClr val="004CBF"/>
                </a:solidFill>
              </a:rPr>
              <a:t>έκθεση εντοπίζει </a:t>
            </a:r>
            <a:r>
              <a:rPr lang="el-GR" b="1" dirty="0">
                <a:solidFill>
                  <a:srgbClr val="004CBF"/>
                </a:solidFill>
              </a:rPr>
              <a:t>τα κράτη-μέλη που χρήζουν περαιτέρω </a:t>
            </a:r>
            <a:r>
              <a:rPr lang="el-GR" b="1" dirty="0" smtClean="0">
                <a:solidFill>
                  <a:srgbClr val="004CBF"/>
                </a:solidFill>
              </a:rPr>
              <a:t>ανάλυσης, </a:t>
            </a:r>
            <a:r>
              <a:rPr lang="el-GR" b="1" dirty="0">
                <a:solidFill>
                  <a:srgbClr val="004CBF"/>
                </a:solidFill>
              </a:rPr>
              <a:t>προκειμένου να καταλήξει σε συμπεράσματα για την πιθανή ύπαρξη </a:t>
            </a:r>
            <a:r>
              <a:rPr lang="el-GR" b="1" dirty="0" smtClean="0">
                <a:solidFill>
                  <a:srgbClr val="004CBF"/>
                </a:solidFill>
              </a:rPr>
              <a:t>ανισορροπιών.</a:t>
            </a:r>
            <a:endParaRPr lang="el-GR" b="1" dirty="0">
              <a:solidFill>
                <a:srgbClr val="004CBF"/>
              </a:solidFill>
            </a:endParaRPr>
          </a:p>
          <a:p>
            <a:pPr marL="285750" indent="-285750" algn="just">
              <a:buFont typeface="Arial" panose="020B0604020202020204" pitchFamily="34" charset="0"/>
              <a:buChar char="•"/>
            </a:pPr>
            <a:r>
              <a:rPr lang="el-GR" b="1" dirty="0">
                <a:solidFill>
                  <a:srgbClr val="004CBF"/>
                </a:solidFill>
              </a:rPr>
              <a:t>Επιπλέον, κατά την Προπαρασκευαστική Φάση, η Επιτροπή με το Σχέδιο Σύστασης σχετικά με την Οικονομική Πολιτική της Ευρωζώνης καλεί τα κράτη-μέλη της να εφαρμόσουν συγκεκριμένες προς αυτά πολιτικές ως μέλη της ζώνης του ευρώ.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Στόχος </a:t>
            </a:r>
            <a:r>
              <a:rPr lang="el-GR" b="1" dirty="0">
                <a:solidFill>
                  <a:srgbClr val="004CBF"/>
                </a:solidFill>
              </a:rPr>
              <a:t>είναι να επιτευχθεί </a:t>
            </a:r>
            <a:r>
              <a:rPr lang="el-GR" b="1" dirty="0" smtClean="0">
                <a:solidFill>
                  <a:srgbClr val="004CBF"/>
                </a:solidFill>
              </a:rPr>
              <a:t>σύγκλιση της διάστασης της Ευρωζώνης και </a:t>
            </a:r>
            <a:r>
              <a:rPr lang="el-GR" b="1" dirty="0">
                <a:solidFill>
                  <a:srgbClr val="004CBF"/>
                </a:solidFill>
              </a:rPr>
              <a:t>των εθνικών διαστάσεων της οικονομικής διακυβέρνησης της ΕΕ.</a:t>
            </a:r>
          </a:p>
          <a:p>
            <a:pPr marL="285750" indent="-285750" algn="just">
              <a:buFont typeface="Arial" panose="020B0604020202020204" pitchFamily="34" charset="0"/>
              <a:buChar char="•"/>
            </a:pPr>
            <a:endParaRPr lang="el-GR" b="1" dirty="0">
              <a:solidFill>
                <a:srgbClr val="004CBF"/>
              </a:solidFill>
            </a:endParaRP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37</a:t>
            </a:fld>
            <a:endParaRPr lang="en-US" altLang="en-US"/>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4767263" cy="1985962"/>
          </a:xfrm>
          <a:prstGeom prst="rect">
            <a:avLst/>
          </a:prstGeom>
        </p:spPr>
      </p:pic>
    </p:spTree>
    <p:extLst>
      <p:ext uri="{BB962C8B-B14F-4D97-AF65-F5344CB8AC3E}">
        <p14:creationId xmlns:p14="http://schemas.microsoft.com/office/powerpoint/2010/main" val="1943269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004CBF"/>
                </a:solidFill>
              </a:rPr>
              <a:t>Το </a:t>
            </a:r>
            <a:r>
              <a:rPr lang="el-GR" b="1" i="1" dirty="0">
                <a:solidFill>
                  <a:srgbClr val="004CBF"/>
                </a:solidFill>
              </a:rPr>
              <a:t>«Ευρωπαϊκό Εξάμηνο»</a:t>
            </a:r>
          </a:p>
          <a:p>
            <a:pPr marL="285750" indent="-285750" algn="just">
              <a:buFont typeface="Arial" panose="020B0604020202020204" pitchFamily="34" charset="0"/>
              <a:buChar char="•"/>
            </a:pPr>
            <a:r>
              <a:rPr lang="el-GR" b="1" dirty="0">
                <a:solidFill>
                  <a:srgbClr val="004CBF"/>
                </a:solidFill>
              </a:rPr>
              <a:t>Κατά τον Φεβρουάριο ξεκινά η Φάση 1 των κατευθύνσεων πολιτικής σε επίπεδο ΕΕ. </a:t>
            </a:r>
            <a:r>
              <a:rPr lang="el-GR" b="1" dirty="0" smtClean="0">
                <a:solidFill>
                  <a:srgbClr val="004CBF"/>
                </a:solidFill>
              </a:rPr>
              <a:t>Το </a:t>
            </a:r>
            <a:r>
              <a:rPr lang="el-GR" b="1" dirty="0">
                <a:solidFill>
                  <a:srgbClr val="004CBF"/>
                </a:solidFill>
              </a:rPr>
              <a:t>Συμβούλιο της ΕΕ σε διάφορες συνθέσεις του, εξετάζει την ετήσια επισκόπηση της ανάπτυξης, διατυπώνει γενικές κατευθύνσεις πολιτικής </a:t>
            </a:r>
            <a:r>
              <a:rPr lang="el-GR" b="1" dirty="0" smtClean="0">
                <a:solidFill>
                  <a:srgbClr val="004CBF"/>
                </a:solidFill>
              </a:rPr>
              <a:t>και εξετάζει</a:t>
            </a:r>
            <a:r>
              <a:rPr lang="el-GR" b="1" dirty="0">
                <a:solidFill>
                  <a:srgbClr val="004CBF"/>
                </a:solidFill>
              </a:rPr>
              <a:t>, τροποποιεί εφόσον απαιτείται, και εγκρίνει </a:t>
            </a:r>
            <a:r>
              <a:rPr lang="el-GR" b="1" dirty="0" smtClean="0">
                <a:solidFill>
                  <a:srgbClr val="004CBF"/>
                </a:solidFill>
              </a:rPr>
              <a:t>την οικονομική </a:t>
            </a:r>
            <a:r>
              <a:rPr lang="el-GR" b="1" dirty="0">
                <a:solidFill>
                  <a:srgbClr val="004CBF"/>
                </a:solidFill>
              </a:rPr>
              <a:t>πολιτική της </a:t>
            </a:r>
            <a:r>
              <a:rPr lang="el-GR" b="1" dirty="0" smtClean="0">
                <a:solidFill>
                  <a:srgbClr val="004CBF"/>
                </a:solidFill>
              </a:rPr>
              <a:t>Ευρωζώνης</a:t>
            </a:r>
            <a:r>
              <a:rPr lang="el-GR" b="1" dirty="0">
                <a:solidFill>
                  <a:srgbClr val="004CBF"/>
                </a:solidFill>
              </a:rPr>
              <a:t>.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Η </a:t>
            </a:r>
            <a:r>
              <a:rPr lang="el-GR" b="1" dirty="0">
                <a:solidFill>
                  <a:srgbClr val="004CBF"/>
                </a:solidFill>
              </a:rPr>
              <a:t>ετήσια επισκόπηση της ανάπτυξης συζητείται επίσης στο Ευρωπαϊκό Κοινοβούλιο, το οποίο </a:t>
            </a:r>
            <a:r>
              <a:rPr lang="el-GR" b="1" dirty="0" smtClean="0">
                <a:solidFill>
                  <a:srgbClr val="004CBF"/>
                </a:solidFill>
              </a:rPr>
              <a:t>εκδίδει </a:t>
            </a:r>
            <a:r>
              <a:rPr lang="el-GR" b="1" dirty="0">
                <a:solidFill>
                  <a:srgbClr val="004CBF"/>
                </a:solidFill>
              </a:rPr>
              <a:t>γνώμη σχετικά με τις κατευθυντήριες γραμμές για την </a:t>
            </a:r>
            <a:r>
              <a:rPr lang="el-GR" b="1" dirty="0" smtClean="0">
                <a:solidFill>
                  <a:srgbClr val="004CBF"/>
                </a:solidFill>
              </a:rPr>
              <a:t>απασχόληση, ενώ συμμετέχει </a:t>
            </a:r>
            <a:r>
              <a:rPr lang="el-GR" b="1" dirty="0">
                <a:solidFill>
                  <a:srgbClr val="004CBF"/>
                </a:solidFill>
              </a:rPr>
              <a:t>επίσης στο Εξάμηνο μέσω του οικονομικού </a:t>
            </a:r>
            <a:r>
              <a:rPr lang="el-GR" b="1" dirty="0" smtClean="0">
                <a:solidFill>
                  <a:srgbClr val="004CBF"/>
                </a:solidFill>
              </a:rPr>
              <a:t>διαλόγου. </a:t>
            </a:r>
            <a:endParaRPr lang="el-GR" b="1" dirty="0">
              <a:solidFill>
                <a:srgbClr val="004CBF"/>
              </a:solidFill>
            </a:endParaRPr>
          </a:p>
          <a:p>
            <a:pPr marL="285750" indent="-285750" algn="just">
              <a:buFont typeface="Arial" panose="020B0604020202020204" pitchFamily="34" charset="0"/>
              <a:buChar char="•"/>
            </a:pPr>
            <a:r>
              <a:rPr lang="el-GR" b="1" dirty="0">
                <a:solidFill>
                  <a:srgbClr val="004CBF"/>
                </a:solidFill>
              </a:rPr>
              <a:t>Το Ευρωπαϊκό Συμβούλιο διατυπώνει πολιτικούς προσανατολισμούς, που βασίζονται στην ετήσια επισκόπηση της ανάπτυξης και στην ανάλυση και τα συμπεράσματα του Συμβουλίου της ΕΕ. </a:t>
            </a:r>
          </a:p>
          <a:p>
            <a:pPr marL="285750" indent="-285750" algn="just">
              <a:buFont typeface="Arial" panose="020B0604020202020204" pitchFamily="34" charset="0"/>
              <a:buChar char="•"/>
            </a:pPr>
            <a:r>
              <a:rPr lang="el-GR" b="1" dirty="0" smtClean="0">
                <a:solidFill>
                  <a:srgbClr val="004CBF"/>
                </a:solidFill>
              </a:rPr>
              <a:t>Τα </a:t>
            </a:r>
            <a:r>
              <a:rPr lang="el-GR" b="1" dirty="0">
                <a:solidFill>
                  <a:srgbClr val="004CBF"/>
                </a:solidFill>
              </a:rPr>
              <a:t>κράτη-μέλη καλούνται να λάβουν υπόψη αυτούς τους προσανατολισμούς και τα πορίσματα των εκθέσεων ανά χώρα κατά την κατάρτιση των εθνικών προγραμμάτων σταθερότητας ή </a:t>
            </a:r>
            <a:r>
              <a:rPr lang="el-GR" b="1" dirty="0" smtClean="0">
                <a:solidFill>
                  <a:srgbClr val="004CBF"/>
                </a:solidFill>
              </a:rPr>
              <a:t>σύγκλισης.</a:t>
            </a:r>
            <a:endParaRPr lang="el-GR" b="1" dirty="0">
              <a:solidFill>
                <a:srgbClr val="004CBF"/>
              </a:solidFill>
            </a:endParaRP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38</a:t>
            </a:fld>
            <a:endParaRPr lang="en-US" altLang="en-US"/>
          </a:p>
        </p:txBody>
      </p:sp>
      <p:pic>
        <p:nvPicPr>
          <p:cNvPr id="3" name="Εικόνα 2"/>
          <p:cNvPicPr>
            <a:picLocks noChangeAspect="1"/>
          </p:cNvPicPr>
          <p:nvPr/>
        </p:nvPicPr>
        <p:blipFill>
          <a:blip r:embed="rId3"/>
          <a:stretch>
            <a:fillRect/>
          </a:stretch>
        </p:blipFill>
        <p:spPr>
          <a:xfrm>
            <a:off x="0" y="2589798"/>
            <a:ext cx="4767263" cy="2819400"/>
          </a:xfrm>
          <a:prstGeom prst="rect">
            <a:avLst/>
          </a:prstGeom>
        </p:spPr>
      </p:pic>
    </p:spTree>
    <p:extLst>
      <p:ext uri="{BB962C8B-B14F-4D97-AF65-F5344CB8AC3E}">
        <p14:creationId xmlns:p14="http://schemas.microsoft.com/office/powerpoint/2010/main" val="2309903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004CBF"/>
                </a:solidFill>
              </a:rPr>
              <a:t>Το </a:t>
            </a:r>
            <a:r>
              <a:rPr lang="el-GR" b="1" i="1" dirty="0">
                <a:solidFill>
                  <a:srgbClr val="004CBF"/>
                </a:solidFill>
              </a:rPr>
              <a:t>«Ευρωπαϊκό Εξάμηνο»</a:t>
            </a:r>
          </a:p>
          <a:p>
            <a:pPr marL="285750" indent="-285750" algn="just">
              <a:buFont typeface="Arial" panose="020B0604020202020204" pitchFamily="34" charset="0"/>
              <a:buChar char="•"/>
            </a:pPr>
            <a:r>
              <a:rPr lang="el-GR" b="1" dirty="0">
                <a:solidFill>
                  <a:srgbClr val="004CBF"/>
                </a:solidFill>
              </a:rPr>
              <a:t>Κατά τον Απρίλιο ξεκινά η Φάση 2 της διατύπωσης των στόχων, των πολιτικών και των σχεδίων των κρατών-μελών. Τα κράτη μέλη υποβάλλουν τα σχέδια πολιτικής τους: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α</a:t>
            </a:r>
            <a:r>
              <a:rPr lang="el-GR" b="1" dirty="0">
                <a:solidFill>
                  <a:srgbClr val="004CBF"/>
                </a:solidFill>
              </a:rPr>
              <a:t>) προγράμματα σταθερότητας και σύγκλισης, </a:t>
            </a:r>
            <a:r>
              <a:rPr lang="el-GR" b="1" dirty="0" smtClean="0">
                <a:solidFill>
                  <a:srgbClr val="004CBF"/>
                </a:solidFill>
              </a:rPr>
              <a:t>όπου περιγράφεται </a:t>
            </a:r>
            <a:r>
              <a:rPr lang="el-GR" b="1" dirty="0">
                <a:solidFill>
                  <a:srgbClr val="004CBF"/>
                </a:solidFill>
              </a:rPr>
              <a:t>η μεσοπρόθεσμη δημοσιονομική στρατηγική των κρατών-μελών, και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β</a:t>
            </a:r>
            <a:r>
              <a:rPr lang="el-GR" b="1" dirty="0">
                <a:solidFill>
                  <a:srgbClr val="004CBF"/>
                </a:solidFill>
              </a:rPr>
              <a:t>) εθνικά προγράμματα μεταρρυθμίσεων, στα οποία περιγράφονται τα σχέδια διαρθρωτικών μεταρρυθμίσεων των </a:t>
            </a:r>
            <a:r>
              <a:rPr lang="el-GR" b="1" dirty="0" smtClean="0">
                <a:solidFill>
                  <a:srgbClr val="004CBF"/>
                </a:solidFill>
              </a:rPr>
              <a:t>κρατών-μελών. </a:t>
            </a:r>
          </a:p>
          <a:p>
            <a:pPr marL="285750" indent="-285750" algn="just">
              <a:buFont typeface="Arial" panose="020B0604020202020204" pitchFamily="34" charset="0"/>
              <a:buChar char="•"/>
            </a:pPr>
            <a:r>
              <a:rPr lang="el-GR" b="1" dirty="0" smtClean="0">
                <a:solidFill>
                  <a:srgbClr val="004CBF"/>
                </a:solidFill>
              </a:rPr>
              <a:t>Τα </a:t>
            </a:r>
            <a:r>
              <a:rPr lang="el-GR" b="1" dirty="0">
                <a:solidFill>
                  <a:srgbClr val="004CBF"/>
                </a:solidFill>
              </a:rPr>
              <a:t>κράτη-μέλη πρέπει να υποβάλλουν αυτά τα προγράμματα μέχρι τις 15 Απριλίου ή το αργότερο μέχρι τα τέλη Απριλίου.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Η  </a:t>
            </a:r>
            <a:r>
              <a:rPr lang="el-GR" b="1" dirty="0">
                <a:solidFill>
                  <a:srgbClr val="004CBF"/>
                </a:solidFill>
              </a:rPr>
              <a:t>Επιτροπή τον </a:t>
            </a:r>
            <a:r>
              <a:rPr lang="el-GR" b="1" dirty="0" err="1">
                <a:solidFill>
                  <a:srgbClr val="004CBF"/>
                </a:solidFill>
              </a:rPr>
              <a:t>εππόμενο</a:t>
            </a:r>
            <a:r>
              <a:rPr lang="el-GR" b="1" dirty="0">
                <a:solidFill>
                  <a:srgbClr val="004CBF"/>
                </a:solidFill>
              </a:rPr>
              <a:t> μήνα αξιολογεί τα εθνικά σχέδια πολιτικής και υποβάλλει σχέδια συστάσεων ανά χώρα. </a:t>
            </a:r>
            <a:endParaRPr lang="el-GR" b="1" dirty="0" smtClean="0">
              <a:solidFill>
                <a:srgbClr val="004CBF"/>
              </a:solidFill>
            </a:endParaRPr>
          </a:p>
          <a:p>
            <a:pPr marL="285750" indent="-285750" algn="just">
              <a:buFont typeface="Arial" panose="020B0604020202020204" pitchFamily="34" charset="0"/>
              <a:buChar char="•"/>
            </a:pPr>
            <a:r>
              <a:rPr lang="el-GR" b="1" dirty="0">
                <a:solidFill>
                  <a:srgbClr val="004CBF"/>
                </a:solidFill>
              </a:rPr>
              <a:t>Κ</a:t>
            </a:r>
            <a:r>
              <a:rPr lang="el-GR" b="1" dirty="0" smtClean="0">
                <a:solidFill>
                  <a:srgbClr val="004CBF"/>
                </a:solidFill>
              </a:rPr>
              <a:t>ατά </a:t>
            </a:r>
            <a:r>
              <a:rPr lang="el-GR" b="1" dirty="0">
                <a:solidFill>
                  <a:srgbClr val="004CBF"/>
                </a:solidFill>
              </a:rPr>
              <a:t>τον Ιούνιο, το Συμβούλιο της ΕΕ εξετάζει τις προτεινόμενες συστάσεις ανά χώρα και καταλήγει στην τελική τους </a:t>
            </a:r>
            <a:r>
              <a:rPr lang="el-GR" b="1" dirty="0" smtClean="0">
                <a:solidFill>
                  <a:srgbClr val="004CBF"/>
                </a:solidFill>
              </a:rPr>
              <a:t>μορφή. Ενώ το </a:t>
            </a:r>
            <a:r>
              <a:rPr lang="el-GR" b="1" dirty="0">
                <a:solidFill>
                  <a:srgbClr val="004CBF"/>
                </a:solidFill>
              </a:rPr>
              <a:t>Ευρωπαϊκό Συμβούλιο προσυπογράφει τις τελικές συστάσεις.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Τέλος</a:t>
            </a:r>
            <a:r>
              <a:rPr lang="el-GR" b="1" dirty="0">
                <a:solidFill>
                  <a:srgbClr val="004CBF"/>
                </a:solidFill>
              </a:rPr>
              <a:t>, τον Ιούλιο, το Συμβούλιο της ΕΕ εγκρίνει τις συστάσεις ανά χώρα και τα κράτη-μέλη καλούνται να τις εφαρμόσουν</a:t>
            </a:r>
            <a:r>
              <a:rPr lang="el-GR" b="1" dirty="0" smtClean="0">
                <a:solidFill>
                  <a:srgbClr val="004CBF"/>
                </a:solidFill>
              </a:rPr>
              <a:t>.</a:t>
            </a:r>
            <a:endParaRPr lang="el-GR" b="1" dirty="0">
              <a:solidFill>
                <a:srgbClr val="004CBF"/>
              </a:solidFill>
            </a:endParaRP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39</a:t>
            </a:fld>
            <a:endParaRPr lang="en-US" altLang="en-US"/>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3886"/>
            <a:ext cx="4767263" cy="3448050"/>
          </a:xfrm>
          <a:prstGeom prst="rect">
            <a:avLst/>
          </a:prstGeom>
        </p:spPr>
      </p:pic>
    </p:spTree>
    <p:extLst>
      <p:ext uri="{BB962C8B-B14F-4D97-AF65-F5344CB8AC3E}">
        <p14:creationId xmlns:p14="http://schemas.microsoft.com/office/powerpoint/2010/main" val="38217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Σχέδια για Οικονομική και Νομισματική Ένωση – Η έκθεση Werner</a:t>
            </a:r>
          </a:p>
          <a:p>
            <a:pPr marL="285750" indent="-285750" algn="just">
              <a:buFont typeface="Arial" panose="020B0604020202020204" pitchFamily="34" charset="0"/>
              <a:buChar char="•"/>
            </a:pPr>
            <a:r>
              <a:rPr lang="el-GR" b="1" dirty="0">
                <a:solidFill>
                  <a:schemeClr val="accent2"/>
                </a:solidFill>
              </a:rPr>
              <a:t>Οι διαφοροποιήσεις στην οικονομική και νομισματική πολιτική των κρατών-μελών της ΕΟΚ και οι νομισματικές κρίσεις του τέλους της δεκαετίας του 1960, καθώς και η μείωση της αξιοπιστίας του δολαρίου, ως συνέπεια του αυξημένου χρέους των ΗΠΑ, έφεραν στο προσκήνιο την ανάγκη κατάρτισης ενός σχεδίου για τη σταδιακή δημιουργία μίας οικονομικής και νομισματικής ένωσης.</a:t>
            </a:r>
          </a:p>
          <a:p>
            <a:pPr marL="285750" indent="-285750" algn="just">
              <a:buFont typeface="Arial" panose="020B0604020202020204" pitchFamily="34" charset="0"/>
              <a:buChar char="•"/>
            </a:pPr>
            <a:r>
              <a:rPr lang="el-GR" b="1" dirty="0">
                <a:solidFill>
                  <a:schemeClr val="accent2"/>
                </a:solidFill>
              </a:rPr>
              <a:t>Στη Διάσκεψη της Χάγης του Δεκεμβρίου του 1969, τα έξι κράτη-μέλη συμφώνησαν στη δημιουργία σταδιακά μίας Οικονομικής και Νομισματικής Ένωσης (ΟΝΕ). </a:t>
            </a:r>
          </a:p>
          <a:p>
            <a:pPr marL="285750" indent="-285750" algn="just">
              <a:buFont typeface="Arial" panose="020B0604020202020204" pitchFamily="34" charset="0"/>
              <a:buChar char="•"/>
            </a:pPr>
            <a:r>
              <a:rPr lang="el-GR" b="1" dirty="0">
                <a:solidFill>
                  <a:schemeClr val="accent2"/>
                </a:solidFill>
              </a:rPr>
              <a:t>Το Συμβούλιο των Υπουργών το Μάρτιο του 1970, ανέθεσε σε μία επιτροπή εμπειρογνωμόνων με επικεφαλής τον πρωθυπουργό και υπουργό Οικονομικών του Λουξεμβούργου, Pierre Werner, να εκπονήσει μελέτη για τις απαιτούμενες ενέργειες με σκοπό τη σύσταση αυτής της ένωσης.</a:t>
            </a:r>
          </a:p>
          <a:p>
            <a:pPr marL="285750" indent="-285750" algn="just">
              <a:buFont typeface="Arial" panose="020B0604020202020204" pitchFamily="34" charset="0"/>
              <a:buChar char="•"/>
            </a:pPr>
            <a:endParaRPr lang="el-GR" b="1" dirty="0">
              <a:solidFill>
                <a:schemeClr val="accent2"/>
              </a:solidFill>
            </a:endParaRPr>
          </a:p>
        </p:txBody>
      </p:sp>
      <p:sp>
        <p:nvSpPr>
          <p:cNvPr id="5" name="Ορθογώνιο 4"/>
          <p:cNvSpPr/>
          <p:nvPr/>
        </p:nvSpPr>
        <p:spPr>
          <a:xfrm>
            <a:off x="15052" y="2928972"/>
            <a:ext cx="4760148" cy="2031325"/>
          </a:xfrm>
          <a:prstGeom prst="rect">
            <a:avLst/>
          </a:prstGeom>
        </p:spPr>
        <p:txBody>
          <a:bodyPr wrap="square">
            <a:spAutoFit/>
          </a:bodyPr>
          <a:lstStyle/>
          <a:p>
            <a:pPr algn="just"/>
            <a:r>
              <a:rPr lang="el-GR" sz="1400" b="1" dirty="0">
                <a:solidFill>
                  <a:schemeClr val="accent2"/>
                </a:solidFill>
              </a:rPr>
              <a:t>Τα σχέδια του </a:t>
            </a:r>
            <a:r>
              <a:rPr lang="en-GB" sz="1400" b="1" dirty="0">
                <a:solidFill>
                  <a:schemeClr val="accent2"/>
                </a:solidFill>
              </a:rPr>
              <a:t>Raymond </a:t>
            </a:r>
            <a:r>
              <a:rPr lang="en-GB" sz="1400" b="1" dirty="0" err="1">
                <a:solidFill>
                  <a:schemeClr val="accent2"/>
                </a:solidFill>
              </a:rPr>
              <a:t>Barre</a:t>
            </a:r>
            <a:r>
              <a:rPr lang="en-GB" sz="1400" b="1" dirty="0">
                <a:solidFill>
                  <a:schemeClr val="accent2"/>
                </a:solidFill>
              </a:rPr>
              <a:t> </a:t>
            </a:r>
            <a:r>
              <a:rPr lang="el-GR" sz="1400" b="1" dirty="0">
                <a:solidFill>
                  <a:schemeClr val="accent2"/>
                </a:solidFill>
              </a:rPr>
              <a:t>για αντιμετώπιση της κρίσης:</a:t>
            </a:r>
          </a:p>
          <a:p>
            <a:pPr marL="285750" indent="-285750" algn="just">
              <a:buFontTx/>
              <a:buChar char="-"/>
            </a:pPr>
            <a:r>
              <a:rPr lang="el-GR" sz="1400" b="1" dirty="0">
                <a:solidFill>
                  <a:schemeClr val="accent2"/>
                </a:solidFill>
              </a:rPr>
              <a:t>Το Φεβρουάριο του 1969 ο αντιπρόεδρος της Επιτροπής και μετέπειτα πρωθυπουργός της Γαλλίας Raymond </a:t>
            </a:r>
            <a:r>
              <a:rPr lang="el-GR" sz="1400" b="1" dirty="0" err="1">
                <a:solidFill>
                  <a:schemeClr val="accent2"/>
                </a:solidFill>
              </a:rPr>
              <a:t>Barre</a:t>
            </a:r>
            <a:r>
              <a:rPr lang="el-GR" sz="1400" b="1" dirty="0">
                <a:solidFill>
                  <a:schemeClr val="accent2"/>
                </a:solidFill>
              </a:rPr>
              <a:t> υπέβαλε σχέδιο για την αντιμετώπιση της συναλλαγματικής αστάθειας.</a:t>
            </a:r>
          </a:p>
          <a:p>
            <a:pPr marL="285750" indent="-285750" algn="just">
              <a:buFontTx/>
              <a:buChar char="-"/>
            </a:pPr>
            <a:r>
              <a:rPr lang="el-GR" sz="1400" b="1" dirty="0">
                <a:solidFill>
                  <a:schemeClr val="accent2"/>
                </a:solidFill>
              </a:rPr>
              <a:t>Ύστερα από ένα δεύτερο σχέδιο του </a:t>
            </a:r>
            <a:r>
              <a:rPr lang="el-GR" sz="1400" b="1" dirty="0" err="1">
                <a:solidFill>
                  <a:schemeClr val="accent2"/>
                </a:solidFill>
              </a:rPr>
              <a:t>Barre</a:t>
            </a:r>
            <a:r>
              <a:rPr lang="el-GR" sz="1400" b="1" dirty="0">
                <a:solidFill>
                  <a:schemeClr val="accent2"/>
                </a:solidFill>
              </a:rPr>
              <a:t> που υποβλήθηκε το Μάρτιο του 1970, Το Συμβούλιο των Υπουργών  ανέθεσε στην επιτροπή υπό τον </a:t>
            </a:r>
            <a:r>
              <a:rPr lang="en-GB" sz="1400" b="1" dirty="0">
                <a:solidFill>
                  <a:schemeClr val="accent2"/>
                </a:solidFill>
              </a:rPr>
              <a:t>Pierre Werner</a:t>
            </a:r>
            <a:r>
              <a:rPr lang="el-GR" sz="1400" b="1" dirty="0">
                <a:solidFill>
                  <a:schemeClr val="accent2"/>
                </a:solidFill>
              </a:rPr>
              <a:t> την εκπόνηση σχετικής μελέτης.</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350709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smtClean="0">
                <a:solidFill>
                  <a:srgbClr val="004CBF"/>
                </a:solidFill>
              </a:rPr>
              <a:t>Το </a:t>
            </a:r>
            <a:r>
              <a:rPr lang="el-GR" b="1" i="1" dirty="0">
                <a:solidFill>
                  <a:srgbClr val="004CBF"/>
                </a:solidFill>
              </a:rPr>
              <a:t>«Ευρωπαϊκό Εξάμηνο»</a:t>
            </a:r>
          </a:p>
          <a:p>
            <a:pPr marL="285750" indent="-285750" algn="just">
              <a:buFont typeface="Arial" panose="020B0604020202020204" pitchFamily="34" charset="0"/>
              <a:buChar char="•"/>
            </a:pPr>
            <a:r>
              <a:rPr lang="el-GR" b="1" dirty="0" smtClean="0">
                <a:solidFill>
                  <a:srgbClr val="004CBF"/>
                </a:solidFill>
              </a:rPr>
              <a:t>Περί </a:t>
            </a:r>
            <a:r>
              <a:rPr lang="el-GR" b="1" dirty="0">
                <a:solidFill>
                  <a:srgbClr val="004CBF"/>
                </a:solidFill>
              </a:rPr>
              <a:t>τα τέλη Ιουλίου ξεκινά η Φάση 3 της εφαρμογής. Έτσι, κατά τους υπόλοιπους έξι μήνες του χρόνου, που αποκαλούνται μερικές φορές «εθνικό εξάμηνο», τα κράτη-μέλη λαμβάνουν υπόψη τις συστάσεις κατά την κατάρτιση του εθνικού τους προϋπολογισμού για το επόμενο έτος. Επίσης, τα κράτη-μέλη της Ευρωζώνης οφείλουν να υποβάλουν τα σχέδια προϋπολογισμών τους στην Επιτροπή και στην </a:t>
            </a:r>
            <a:r>
              <a:rPr lang="el-GR" b="1" dirty="0" err="1">
                <a:solidFill>
                  <a:srgbClr val="004CBF"/>
                </a:solidFill>
              </a:rPr>
              <a:t>Ευρωομάδα</a:t>
            </a:r>
            <a:r>
              <a:rPr lang="el-GR" b="1" dirty="0">
                <a:solidFill>
                  <a:srgbClr val="004CBF"/>
                </a:solidFill>
              </a:rPr>
              <a:t> το αργότερο στα μέσα Οκτωβρίου. Τέλος, τα κράτη μέλη εγκρίνουν τους εθνικούς προϋπολογισμούς τους στο τέλος του έτους.</a:t>
            </a:r>
          </a:p>
          <a:p>
            <a:pPr marL="285750" indent="-285750" algn="just">
              <a:buFont typeface="Arial" panose="020B0604020202020204" pitchFamily="34" charset="0"/>
              <a:buChar char="•"/>
            </a:pPr>
            <a:r>
              <a:rPr lang="el-GR" b="1" dirty="0">
                <a:solidFill>
                  <a:srgbClr val="004CBF"/>
                </a:solidFill>
              </a:rPr>
              <a:t>Ο κύκλος ξεκινάει πάλι προς τα τέλη του έτους με την ανασκόπηση της οικονομικής κατάστασης από την Επιτροπή στο πλαίσιο της ετήσιας επισκόπησης της ανάπτυξης για το επόμενο έτος.</a:t>
            </a:r>
          </a:p>
          <a:p>
            <a:pPr marL="285750" indent="-285750" algn="just">
              <a:buFont typeface="Arial" panose="020B0604020202020204" pitchFamily="34" charset="0"/>
              <a:buChar char="•"/>
            </a:pPr>
            <a:endParaRPr lang="el-GR" b="1" dirty="0">
              <a:solidFill>
                <a:srgbClr val="004CBF"/>
              </a:solidFill>
            </a:endParaRPr>
          </a:p>
        </p:txBody>
      </p:sp>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40</a:t>
            </a:fld>
            <a:endParaRPr lang="en-US" altLang="en-US"/>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4767263" cy="110490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533" y="4140861"/>
            <a:ext cx="1158195" cy="1444877"/>
          </a:xfrm>
          <a:prstGeom prst="rect">
            <a:avLst/>
          </a:prstGeom>
        </p:spPr>
      </p:pic>
    </p:spTree>
    <p:extLst>
      <p:ext uri="{BB962C8B-B14F-4D97-AF65-F5344CB8AC3E}">
        <p14:creationId xmlns:p14="http://schemas.microsoft.com/office/powerpoint/2010/main" val="2105292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παγκόσμια οικονομική κρίση και η μεταφορά της στην ΕΕ</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Από τις αρχές του καλοκαιριού του 2007 έκανε την εμφάνισή της στις ΗΠΑ η χρηματοπιστωτική κρίση των στεγαστικών δανείων υψηλού κινδύνου, που χορηγήθηκαν στα αμερικανικά νοικοκυριά, χωρίς οι τράπεζες να ελέγξουν τη δυνατότητα αποπληρωμής τους.</a:t>
            </a:r>
          </a:p>
          <a:p>
            <a:pPr marL="285750" indent="-285750" algn="just">
              <a:buFont typeface="Arial" pitchFamily="34" charset="0"/>
              <a:buChar char="•"/>
            </a:pPr>
            <a:r>
              <a:rPr lang="el-GR" b="1" dirty="0">
                <a:solidFill>
                  <a:schemeClr val="accent2"/>
                </a:solidFill>
              </a:rPr>
              <a:t>Αυτά, σε συνδυασμό με την κρίση της αγοράς ακινήτων και την πτώση των τιμών επέφερε μία γενικευμένη κρίση. </a:t>
            </a:r>
          </a:p>
          <a:p>
            <a:pPr marL="285750" indent="-285750" algn="just">
              <a:buFont typeface="Arial" pitchFamily="34" charset="0"/>
              <a:buChar char="•"/>
            </a:pPr>
            <a:r>
              <a:rPr lang="el-GR" b="1" dirty="0">
                <a:solidFill>
                  <a:schemeClr val="accent2"/>
                </a:solidFill>
              </a:rPr>
              <a:t>Η αρχική αντίδραση της Κεντρικής Τράπεζας των ΗΠΑ (</a:t>
            </a:r>
            <a:r>
              <a:rPr lang="en-US" b="1" dirty="0">
                <a:solidFill>
                  <a:schemeClr val="accent2"/>
                </a:solidFill>
              </a:rPr>
              <a:t>Fed</a:t>
            </a:r>
            <a:r>
              <a:rPr lang="el-GR" b="1" dirty="0">
                <a:solidFill>
                  <a:schemeClr val="accent2"/>
                </a:solidFill>
              </a:rPr>
              <a:t>) ήταν να μειωθεί το Σεπτέμβριο του 2007 το βασικό επιτόκιο με την ελπίδα ότι εμπορικές τράπεζες θα μπορούσαν να παρέχουν κεφάλαια κίνησης σε επιχειρήσεις που αποκόπηκαν από την αγορά. </a:t>
            </a:r>
          </a:p>
          <a:p>
            <a:pPr marL="285750" indent="-285750" algn="just">
              <a:buFont typeface="Arial" pitchFamily="34" charset="0"/>
              <a:buChar char="•"/>
            </a:pPr>
            <a:r>
              <a:rPr lang="el-GR" b="1" dirty="0">
                <a:solidFill>
                  <a:schemeClr val="accent2"/>
                </a:solidFill>
              </a:rPr>
              <a:t>Ωστόσο, η κατάρρευση της </a:t>
            </a:r>
            <a:r>
              <a:rPr lang="el-GR" b="1" dirty="0" err="1">
                <a:solidFill>
                  <a:schemeClr val="accent2"/>
                </a:solidFill>
              </a:rPr>
              <a:t>Lehman</a:t>
            </a:r>
            <a:r>
              <a:rPr lang="el-GR" b="1" dirty="0">
                <a:solidFill>
                  <a:schemeClr val="accent2"/>
                </a:solidFill>
              </a:rPr>
              <a:t> </a:t>
            </a:r>
            <a:r>
              <a:rPr lang="el-GR" b="1" dirty="0" err="1">
                <a:solidFill>
                  <a:schemeClr val="accent2"/>
                </a:solidFill>
              </a:rPr>
              <a:t>Brothers</a:t>
            </a:r>
            <a:r>
              <a:rPr lang="el-GR" b="1" dirty="0">
                <a:solidFill>
                  <a:schemeClr val="accent2"/>
                </a:solidFill>
              </a:rPr>
              <a:t>, της τέταρτης μεγαλύτερης επενδυτικής τράπεζας των ΗΠΑ, στις 15 Σεπτεμβρίου του 2008, σηματοδότησε τη μεγαλύτερη μεταπολεμική παγκόσμια οικονομική κρίση. </a:t>
            </a:r>
          </a:p>
          <a:p>
            <a:pPr marL="285750" indent="-285750" algn="just">
              <a:buFont typeface="Arial" pitchFamily="34" charset="0"/>
              <a:buChar char="•"/>
            </a:pPr>
            <a:endParaRPr lang="el-GR" b="1" dirty="0">
              <a:solidFill>
                <a:schemeClr val="accent2"/>
              </a:solidFill>
            </a:endParaRPr>
          </a:p>
          <a:p>
            <a:pPr marL="285750" indent="-285750" algn="just">
              <a:buFont typeface="Arial" pitchFamily="34" charset="0"/>
              <a:buChar char="•"/>
            </a:pPr>
            <a:endParaRPr lang="el-GR" b="1" dirty="0">
              <a:solidFill>
                <a:schemeClr val="accent2"/>
              </a:solidFill>
            </a:endParaRPr>
          </a:p>
        </p:txBody>
      </p:sp>
      <p:sp>
        <p:nvSpPr>
          <p:cNvPr id="10" name="Ορθογώνιο 9"/>
          <p:cNvSpPr/>
          <p:nvPr/>
        </p:nvSpPr>
        <p:spPr>
          <a:xfrm>
            <a:off x="0" y="2189279"/>
            <a:ext cx="4773881" cy="3539430"/>
          </a:xfrm>
          <a:prstGeom prst="rect">
            <a:avLst/>
          </a:prstGeom>
        </p:spPr>
        <p:txBody>
          <a:bodyPr wrap="square">
            <a:spAutoFit/>
          </a:bodyPr>
          <a:lstStyle/>
          <a:p>
            <a:pPr marL="177800" indent="-177800" algn="just">
              <a:buFont typeface="Calibri" pitchFamily="34" charset="0"/>
              <a:buChar char="−"/>
            </a:pPr>
            <a:r>
              <a:rPr lang="el-GR" sz="1400" b="1" dirty="0">
                <a:solidFill>
                  <a:schemeClr val="accent2"/>
                </a:solidFill>
              </a:rPr>
              <a:t>Η κρίση μεταφέρθηκε πολύ γρήγορα και εκτός ΗΠΑ, σε ευρωπαϊκά κράτη των οποίων οι τράπεζες κατείχαν «τοξικά» ομόλογα των προβληματικών αμερικανικών τραπεζών, όπως η Ισλανδία, η Βρετανία, η Γαλλία και σε μικρότερο βαθμό το Βέλγιο, η Ιταλία, το Λουξεμβούργο και η Ολλανδία. </a:t>
            </a:r>
          </a:p>
          <a:p>
            <a:pPr marL="177800" indent="-177800" algn="just">
              <a:buFont typeface="Calibri" pitchFamily="34" charset="0"/>
              <a:buChar char="−"/>
            </a:pPr>
            <a:r>
              <a:rPr lang="el-GR" sz="1400" b="1" dirty="0">
                <a:solidFill>
                  <a:schemeClr val="accent2"/>
                </a:solidFill>
              </a:rPr>
              <a:t>Το ιδιωτικό χρέος που προέκυψε εξαιτίας της φούσκας των ακινήτων μεταφέρθηκε στο δημόσιο χρέος ως αποτέλεσμα της διάσωσης των τραπεζικών συστημάτων, καθώς και των κυβερνητικών πολιτικών ενίσχυσης των κλάδων των οικονομιών που επιβραδύνθηκαν. </a:t>
            </a:r>
          </a:p>
          <a:p>
            <a:pPr marL="177800" indent="-177800" algn="just">
              <a:buFont typeface="Calibri" pitchFamily="34" charset="0"/>
              <a:buChar char="−"/>
            </a:pPr>
            <a:r>
              <a:rPr lang="el-GR" sz="1400" b="1" dirty="0">
                <a:solidFill>
                  <a:schemeClr val="accent2"/>
                </a:solidFill>
              </a:rPr>
              <a:t>Σταδιακά, η οικονομική κρίση έπληξε και άλλα κράτη-μέλη της Ευρωζώνης, με διαφορετικά ή παρόμοια οικονομικά προβλήματα, κυρίως δημοσιονομικά ή αναπτυξιακά, όπως ήταν η Ιρλανδία, η Ελλάδα, η Πορτογαλία, η Ισπανία και η Κύπρος. </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41</a:t>
            </a:fld>
            <a:endParaRPr lang="en-US" altLang="en-US"/>
          </a:p>
        </p:txBody>
      </p:sp>
    </p:spTree>
    <p:extLst>
      <p:ext uri="{BB962C8B-B14F-4D97-AF65-F5344CB8AC3E}">
        <p14:creationId xmlns:p14="http://schemas.microsoft.com/office/powerpoint/2010/main" val="533901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Οι λόγοι μεταφοράς της οικονομικής κρίσης στην ΕΕ</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Ορισμένα κράτη-μέλη αντιμετώπισαν συσσωρευμένα προβλήματα όταν αναγκάσθηκαν με υψηλό κόστος να διασώσουν προβληματικές τράπεζες και να ενισχύσουν προβληματικούς κλάδους οικονομιών, προκαλώντας ανησυχίες στις χρηματοπιστωτικές αγορές.</a:t>
            </a:r>
          </a:p>
          <a:p>
            <a:pPr marL="285750" indent="-285750" algn="just">
              <a:buFont typeface="Arial" pitchFamily="34" charset="0"/>
              <a:buChar char="•"/>
            </a:pPr>
            <a:r>
              <a:rPr lang="el-GR" b="1" dirty="0">
                <a:solidFill>
                  <a:schemeClr val="accent2"/>
                </a:solidFill>
              </a:rPr>
              <a:t>Ακόμη, ήλθε στο προσκήνιο ο επί αρκετά έτη υπέρμετρος δανεισμός των κρατών για να χρηματοδοτούν τους προϋπολογισμούς τους, συσσωρεύοντας χρέη, ως αποτέλεσμα μειωμένης ανταγωνιστικότητας των οικονομιών, λόγω μη εφαρμογής αναγκαίων μεταρρυθμίσεων.</a:t>
            </a:r>
          </a:p>
          <a:p>
            <a:pPr marL="285750" indent="-285750" algn="just">
              <a:buFont typeface="Arial" pitchFamily="34" charset="0"/>
              <a:buChar char="•"/>
            </a:pPr>
            <a:r>
              <a:rPr lang="el-GR" b="1" dirty="0">
                <a:solidFill>
                  <a:schemeClr val="accent2"/>
                </a:solidFill>
              </a:rPr>
              <a:t>Τέλος, σε ορισμένα κράτη της Ευρωζώνης, οι κυβερνήσεις δεν είχαν λάβει υπόψη τους κανόνες λειτουργίας της ΟΝΕ και δεν είχαν φροντίσει να συντονίσουν τις οικονομικές τους πολιτικές.</a:t>
            </a:r>
          </a:p>
          <a:p>
            <a:pPr marL="285750" indent="-285750" algn="just">
              <a:buFont typeface="Arial" pitchFamily="34" charset="0"/>
              <a:buChar char="•"/>
            </a:pPr>
            <a:r>
              <a:rPr lang="el-GR" b="1" dirty="0">
                <a:solidFill>
                  <a:schemeClr val="accent2"/>
                </a:solidFill>
              </a:rPr>
              <a:t>Ως αποτέλεσμα όλων αυτών, προκλήθηκε χρηματοπιστωτική αστάθεια, η οποία παρεμπόδιζε την οικονομική ανάπτυξη, που με τη σειρά της μείωνε τα φορολογικά έσοδα και οδηγούσε σε αύξηση του δημόσιου χρέους.</a:t>
            </a:r>
          </a:p>
        </p:txBody>
      </p:sp>
      <p:sp>
        <p:nvSpPr>
          <p:cNvPr id="10" name="Ορθογώνιο 9"/>
          <p:cNvSpPr/>
          <p:nvPr/>
        </p:nvSpPr>
        <p:spPr>
          <a:xfrm>
            <a:off x="0" y="2434822"/>
            <a:ext cx="4773881" cy="2677656"/>
          </a:xfrm>
          <a:prstGeom prst="rect">
            <a:avLst/>
          </a:prstGeom>
        </p:spPr>
        <p:txBody>
          <a:bodyPr wrap="square">
            <a:spAutoFit/>
          </a:bodyPr>
          <a:lstStyle/>
          <a:p>
            <a:pPr algn="just"/>
            <a:r>
              <a:rPr lang="el-GR" sz="1400" b="1" dirty="0">
                <a:solidFill>
                  <a:schemeClr val="accent2"/>
                </a:solidFill>
              </a:rPr>
              <a:t>Η οικονομική κρίση αποκάλυψε διάφορες ανεπάρκειες του συστήματος οικονομικής διακυβέρνησης της ΕΕ: </a:t>
            </a:r>
          </a:p>
          <a:p>
            <a:pPr marL="177800" indent="-177800" algn="just">
              <a:buFont typeface="Calibri" pitchFamily="34" charset="0"/>
              <a:buChar char="−"/>
            </a:pPr>
            <a:r>
              <a:rPr lang="el-GR" sz="1400" b="1" dirty="0">
                <a:solidFill>
                  <a:schemeClr val="accent2"/>
                </a:solidFill>
              </a:rPr>
              <a:t>ελλιπής εποπτεία της ανταγωνιστικότητας και των χρηματοπιστωτικών ιδρυμάτων των κρατών-μελών, </a:t>
            </a:r>
          </a:p>
          <a:p>
            <a:pPr marL="177800" indent="-177800" algn="just">
              <a:buFont typeface="Calibri" pitchFamily="34" charset="0"/>
              <a:buChar char="−"/>
            </a:pPr>
            <a:r>
              <a:rPr lang="el-GR" sz="1400" b="1" dirty="0">
                <a:solidFill>
                  <a:schemeClr val="accent2"/>
                </a:solidFill>
              </a:rPr>
              <a:t>ανεπαρκείς μηχανισμοί επιβολής κυρώσεων έγκαιρα στις περιπτώσεις μη τήρησης κανόνων οικονομικής σταθερότητας, κυρίως για τα κράτη-μέλη της Ευρωζώνης,</a:t>
            </a:r>
          </a:p>
          <a:p>
            <a:pPr marL="177800" indent="-177800" algn="just">
              <a:buFont typeface="Calibri" pitchFamily="34" charset="0"/>
              <a:buChar char="−"/>
            </a:pPr>
            <a:r>
              <a:rPr lang="el-GR" sz="1400" b="1" dirty="0">
                <a:solidFill>
                  <a:schemeClr val="accent2"/>
                </a:solidFill>
              </a:rPr>
              <a:t>καθυστέρηση στη λήψη αποφάσεων για τις περιπτώσεις ανησυχητικών μακροοικονομικών εξελίξεων και </a:t>
            </a:r>
          </a:p>
          <a:p>
            <a:pPr marL="177800" indent="-177800" algn="just">
              <a:buFont typeface="Calibri" pitchFamily="34" charset="0"/>
              <a:buChar char="−"/>
            </a:pPr>
            <a:r>
              <a:rPr lang="el-GR" sz="1400" b="1" dirty="0">
                <a:solidFill>
                  <a:schemeClr val="accent2"/>
                </a:solidFill>
              </a:rPr>
              <a:t>έλλειψη μηχανισμού χρηματοοικονομικής στήριξης κατά την έναρξη της κρίσης για τα κράτη-μέλη που βρέθηκαν αντιμέτωπα με χρηματοπιστωτικές δυσκολίες. </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42</a:t>
            </a:fld>
            <a:endParaRPr lang="en-US" altLang="en-US"/>
          </a:p>
        </p:txBody>
      </p:sp>
    </p:spTree>
    <p:extLst>
      <p:ext uri="{BB962C8B-B14F-4D97-AF65-F5344CB8AC3E}">
        <p14:creationId xmlns:p14="http://schemas.microsoft.com/office/powerpoint/2010/main" val="561645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Οι πρώτοι μηχανισμοί αντιμετώπισης της οικονομικής κρίσης στην ΕΕ</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Για να μην καταρρεύσει το τραπεζικό σύστημα, τα κράτη δέσμευσαν για τράπεζες, μεταξύ των ετών 2008 και 2011, ποσά μέχρι 1,6 </a:t>
            </a:r>
            <a:r>
              <a:rPr lang="el-GR" b="1" dirty="0" err="1">
                <a:solidFill>
                  <a:schemeClr val="accent2"/>
                </a:solidFill>
              </a:rPr>
              <a:t>τρισ</a:t>
            </a:r>
            <a:r>
              <a:rPr lang="el-GR" b="1" dirty="0">
                <a:solidFill>
                  <a:schemeClr val="accent2"/>
                </a:solidFill>
              </a:rPr>
              <a:t>. € .</a:t>
            </a:r>
          </a:p>
          <a:p>
            <a:pPr marL="285750" indent="-285750" algn="just">
              <a:buFont typeface="Arial" pitchFamily="34" charset="0"/>
              <a:buChar char="•"/>
            </a:pPr>
            <a:r>
              <a:rPr lang="el-GR" b="1" dirty="0">
                <a:solidFill>
                  <a:schemeClr val="accent2"/>
                </a:solidFill>
              </a:rPr>
              <a:t>Παράλληλα, ιδρύθηκαν σε προσωρινή βάση τα ακόλουθα όργανα: </a:t>
            </a:r>
          </a:p>
          <a:p>
            <a:pPr marL="271463" algn="just"/>
            <a:r>
              <a:rPr lang="el-GR" b="1" dirty="0">
                <a:solidFill>
                  <a:schemeClr val="accent2"/>
                </a:solidFill>
              </a:rPr>
              <a:t>α) Ο Ευρωπαϊκός Μηχανισμός Χρηματοπιστωτικής Σταθεροποίησης (ΕΜΧΣ, EFSM), που ιδρύθηκε στις 11 Μαΐου του 2010 ως πρόγραμμα χρηματοδότησης έκτακτης ανάγκης, με κεφάλαια μέχρι 60 δισ. € που αντλήθηκαν από τις χρηματοπιστωτικές αγορές και κατοχυρώθηκαν από την Επιτροπή, με εγγύηση από τον προϋπολογισμό της ΕΕ, στον οποίο μετέχει το σύνολο των κρατών-μελών της ΕΕ.</a:t>
            </a:r>
          </a:p>
          <a:p>
            <a:pPr marL="271463" algn="just"/>
            <a:r>
              <a:rPr lang="el-GR" b="1" dirty="0">
                <a:solidFill>
                  <a:schemeClr val="accent2"/>
                </a:solidFill>
              </a:rPr>
              <a:t>β) Το Ευρωπαϊκό Ταμείο Χρηματοπιστωτικής Σταθερότητας (ΕΤΧΣ, EFSF), που ιδρύθηκε στις 9 Μαΐου του 2010, για την παροχή οικονομικής βοήθειας προς τα κράτη-μέλη της Ευρωζώνης, με συνολική δανειοδοτική ικανότητα τα 440 δισ. €, χρηματοδοτούμενα από ομόλογο του ΕΤΧΣ και άλλα χρεωστικά μέσα στις κεφαλαιαγορές, και εγγυημένα από τους μετόχους (τα κράτη-μέλη της Ευρωζώνης).</a:t>
            </a:r>
          </a:p>
        </p:txBody>
      </p:sp>
      <p:sp>
        <p:nvSpPr>
          <p:cNvPr id="10" name="Ορθογώνιο 9"/>
          <p:cNvSpPr/>
          <p:nvPr/>
        </p:nvSpPr>
        <p:spPr>
          <a:xfrm>
            <a:off x="0" y="1769817"/>
            <a:ext cx="4773881" cy="4616648"/>
          </a:xfrm>
          <a:prstGeom prst="rect">
            <a:avLst/>
          </a:prstGeom>
        </p:spPr>
        <p:txBody>
          <a:bodyPr wrap="square">
            <a:spAutoFit/>
          </a:bodyPr>
          <a:lstStyle/>
          <a:p>
            <a:pPr marL="177800" indent="-177800" algn="just">
              <a:buFont typeface="Calibri" pitchFamily="34" charset="0"/>
              <a:buChar char="−"/>
            </a:pPr>
            <a:r>
              <a:rPr lang="el-GR" sz="1400" b="1" dirty="0">
                <a:solidFill>
                  <a:schemeClr val="accent2"/>
                </a:solidFill>
              </a:rPr>
              <a:t>Ο ΕΜΧΣ χορήγησε 22,5 δισ. € στην Ιρλανδία και 24,3 δισ. € στην Πορτογαλία. Τον Ιούλιο του 2015 ο ΕΜΧΣ χρησιμοποίησε 7,16 δισ. € από τα 13,2 δισ. € που απέμειναν, για τη χρηματοδότηση του προγράμματος – γέφυρας της Ελλάδας, προκαλώντας αντιρρήσεις κρατών-μελών, που δεν μετέχουν στην Ευρωζώνη. Ο ΕΜΧΣ είχε τη μέγιστη πιστοληπτική διαβάθμιση (AAA από τις </a:t>
            </a:r>
            <a:r>
              <a:rPr lang="el-GR" sz="1400" b="1" dirty="0" err="1">
                <a:solidFill>
                  <a:schemeClr val="accent2"/>
                </a:solidFill>
              </a:rPr>
              <a:t>Fitch</a:t>
            </a:r>
            <a:r>
              <a:rPr lang="el-GR" sz="1400" b="1" dirty="0">
                <a:solidFill>
                  <a:schemeClr val="accent2"/>
                </a:solidFill>
              </a:rPr>
              <a:t> </a:t>
            </a:r>
            <a:r>
              <a:rPr lang="el-GR" sz="1400" b="1" dirty="0" err="1">
                <a:solidFill>
                  <a:schemeClr val="accent2"/>
                </a:solidFill>
              </a:rPr>
              <a:t>Ratings</a:t>
            </a:r>
            <a:r>
              <a:rPr lang="el-GR" sz="1400" b="1" dirty="0">
                <a:solidFill>
                  <a:schemeClr val="accent2"/>
                </a:solidFill>
              </a:rPr>
              <a:t> και Standard &amp; </a:t>
            </a:r>
            <a:r>
              <a:rPr lang="el-GR" sz="1400" b="1" dirty="0" err="1">
                <a:solidFill>
                  <a:schemeClr val="accent2"/>
                </a:solidFill>
              </a:rPr>
              <a:t>Poor’s</a:t>
            </a:r>
            <a:r>
              <a:rPr lang="el-GR" sz="1400" b="1" dirty="0">
                <a:solidFill>
                  <a:schemeClr val="accent2"/>
                </a:solidFill>
              </a:rPr>
              <a:t> και </a:t>
            </a:r>
            <a:r>
              <a:rPr lang="el-GR" sz="1400" b="1" dirty="0" err="1">
                <a:solidFill>
                  <a:schemeClr val="accent2"/>
                </a:solidFill>
              </a:rPr>
              <a:t>Αaa</a:t>
            </a:r>
            <a:r>
              <a:rPr lang="el-GR" sz="1400" b="1" dirty="0">
                <a:solidFill>
                  <a:schemeClr val="accent2"/>
                </a:solidFill>
              </a:rPr>
              <a:t> από την </a:t>
            </a:r>
            <a:r>
              <a:rPr lang="el-GR" sz="1400" b="1" dirty="0" err="1">
                <a:solidFill>
                  <a:schemeClr val="accent2"/>
                </a:solidFill>
              </a:rPr>
              <a:t>Moody’s</a:t>
            </a:r>
            <a:r>
              <a:rPr lang="el-GR" sz="1400" b="1" dirty="0">
                <a:solidFill>
                  <a:schemeClr val="accent2"/>
                </a:solidFill>
              </a:rPr>
              <a:t>). </a:t>
            </a:r>
          </a:p>
          <a:p>
            <a:pPr marL="177800" indent="-177800" algn="just">
              <a:buFont typeface="Calibri" pitchFamily="34" charset="0"/>
              <a:buChar char="−"/>
            </a:pPr>
            <a:r>
              <a:rPr lang="el-GR" sz="1400" b="1" dirty="0">
                <a:solidFill>
                  <a:schemeClr val="accent2"/>
                </a:solidFill>
              </a:rPr>
              <a:t>Το ΕΤΧΣ χορήγησε 18,4 δισ. € στην Ιρλανδία, 26,0 δισ. € στην Πορτογαλία και 130,9 δισ. € στην Ελλάδα. Η συνέχιση της οικονομικής κρίσης στις χώρες της Νότιας Ευρώπης και την Ιρλανδία, επέβαλαν στα κράτη-μέλη να αποφασίσουν την αναβάθμιση του ρόλου του ταμείου, έτσι ώστε η παρεχόμενη διευκόλυνση να μπορεί να συνδυαστεί με πρόσθετα δάνεια έως και 60 δισ. € από τον ΕΜΧΣ και έως 250 δισ. € από το ΔΝΤ για την δημιουργία ενός οικονομικού πλαισίου ασφαλείας μέχρι και 750 δισ. €. Το ΕΤΧΣ είχε αρχικά την μέγιστη πιστοληπτική ικανότητα (AAA από τις </a:t>
            </a:r>
            <a:r>
              <a:rPr lang="el-GR" sz="1400" b="1" dirty="0" err="1">
                <a:solidFill>
                  <a:schemeClr val="accent2"/>
                </a:solidFill>
              </a:rPr>
              <a:t>Fitch</a:t>
            </a:r>
            <a:r>
              <a:rPr lang="el-GR" sz="1400" b="1" dirty="0">
                <a:solidFill>
                  <a:schemeClr val="accent2"/>
                </a:solidFill>
              </a:rPr>
              <a:t> </a:t>
            </a:r>
            <a:r>
              <a:rPr lang="el-GR" sz="1400" b="1" dirty="0" err="1">
                <a:solidFill>
                  <a:schemeClr val="accent2"/>
                </a:solidFill>
              </a:rPr>
              <a:t>Ratings</a:t>
            </a:r>
            <a:r>
              <a:rPr lang="el-GR" sz="1400" b="1" dirty="0">
                <a:solidFill>
                  <a:schemeClr val="accent2"/>
                </a:solidFill>
              </a:rPr>
              <a:t> και Standard &amp; </a:t>
            </a:r>
            <a:r>
              <a:rPr lang="el-GR" sz="1400" b="1" dirty="0" err="1">
                <a:solidFill>
                  <a:schemeClr val="accent2"/>
                </a:solidFill>
              </a:rPr>
              <a:t>Poor’s</a:t>
            </a:r>
            <a:r>
              <a:rPr lang="el-GR" sz="1400" b="1" dirty="0">
                <a:solidFill>
                  <a:schemeClr val="accent2"/>
                </a:solidFill>
              </a:rPr>
              <a:t> και </a:t>
            </a:r>
            <a:r>
              <a:rPr lang="el-GR" sz="1400" b="1" dirty="0" err="1">
                <a:solidFill>
                  <a:schemeClr val="accent2"/>
                </a:solidFill>
              </a:rPr>
              <a:t>Αaa</a:t>
            </a:r>
            <a:r>
              <a:rPr lang="el-GR" sz="1400" b="1" dirty="0">
                <a:solidFill>
                  <a:schemeClr val="accent2"/>
                </a:solidFill>
              </a:rPr>
              <a:t> από την </a:t>
            </a:r>
            <a:r>
              <a:rPr lang="el-GR" sz="1400" b="1" dirty="0" err="1">
                <a:solidFill>
                  <a:schemeClr val="accent2"/>
                </a:solidFill>
              </a:rPr>
              <a:t>Moody’s</a:t>
            </a:r>
            <a:r>
              <a:rPr lang="el-GR" sz="1400" b="1" dirty="0">
                <a:solidFill>
                  <a:schemeClr val="accent2"/>
                </a:solidFill>
              </a:rPr>
              <a:t>). Στις αρχές του 2012 η Standard &amp; </a:t>
            </a:r>
            <a:r>
              <a:rPr lang="el-GR" sz="1400" b="1" dirty="0" err="1">
                <a:solidFill>
                  <a:schemeClr val="accent2"/>
                </a:solidFill>
              </a:rPr>
              <a:t>Poor’s</a:t>
            </a:r>
            <a:r>
              <a:rPr lang="el-GR" sz="1400" b="1" dirty="0">
                <a:solidFill>
                  <a:schemeClr val="accent2"/>
                </a:solidFill>
              </a:rPr>
              <a:t> υποβάθμισε την πιστοληπτική του ικανότητα σε AA+.</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43</a:t>
            </a:fld>
            <a:endParaRPr lang="en-US" altLang="en-US"/>
          </a:p>
        </p:txBody>
      </p:sp>
    </p:spTree>
    <p:extLst>
      <p:ext uri="{BB962C8B-B14F-4D97-AF65-F5344CB8AC3E}">
        <p14:creationId xmlns:p14="http://schemas.microsoft.com/office/powerpoint/2010/main" val="2356042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chemeClr val="accent2"/>
                </a:solidFill>
              </a:rPr>
              <a:t>Ο μόνιμος Ευρωπαϊκός Μηχανισμός Σταθερότητας (ΕΜΣ)</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Ο ΕΜΧΣ και το ΕΤΧΣ προορίζονταν μόνο ως προσωρινά μέτρα εν μέρει λόγω έλλειψης νομικής βάσης ύπαρξής τους στις συνθήκες της ΕΕ και συνεπώς θα έπρεπε να αντικατασταθούν από έναν μόνιμο μηχανισμό σταθερότητας με νομική βάση. </a:t>
            </a:r>
          </a:p>
          <a:p>
            <a:pPr marL="285750" indent="-285750" algn="just">
              <a:buFont typeface="Arial" pitchFamily="34" charset="0"/>
              <a:buChar char="•"/>
            </a:pPr>
            <a:r>
              <a:rPr lang="el-GR" b="1" dirty="0">
                <a:solidFill>
                  <a:schemeClr val="accent2"/>
                </a:solidFill>
              </a:rPr>
              <a:t>Ωστόσο, η αρχική σκέψη για την ίδρυση του μηχανισμού με την τροποποίηση των υφισταμένων συνθηκών δεν θεωρήθηκε ως η καλύτερη λύση λόγω της δυσκολίας επικύρωσής τους. </a:t>
            </a:r>
          </a:p>
          <a:p>
            <a:pPr marL="285750" indent="-285750" algn="just">
              <a:buFont typeface="Arial" pitchFamily="34" charset="0"/>
              <a:buChar char="•"/>
            </a:pPr>
            <a:r>
              <a:rPr lang="el-GR" b="1" dirty="0">
                <a:solidFill>
                  <a:schemeClr val="accent2"/>
                </a:solidFill>
              </a:rPr>
              <a:t>Με πρωτοβουλίες του Ευρωπαϊκού Συμβουλίου, και μετά από αναγκαία αναθεώρηση του άρθρου 136 της Συνθήκης για τη Λειτουργία της ΕΕ, υπογράφηκε η </a:t>
            </a:r>
            <a:r>
              <a:rPr lang="el-GR" b="1" i="1" dirty="0">
                <a:solidFill>
                  <a:schemeClr val="accent2"/>
                </a:solidFill>
              </a:rPr>
              <a:t>Συνθήκη για τη θέσπιση του Ευρωπαϊκού Μηχανισμού Σταθερότητας</a:t>
            </a:r>
            <a:r>
              <a:rPr lang="el-GR" b="1" dirty="0">
                <a:solidFill>
                  <a:schemeClr val="accent2"/>
                </a:solidFill>
              </a:rPr>
              <a:t>, στις 2 Φεβρουαρίου 2012 από τους εκπροσώπους των κρατών-μελών της Ευρωζώνης, ένα μόνιμο πρόγραμμα χρηματοδότησης της ΕΕ για τα 19 κράτη-μέλη της. </a:t>
            </a:r>
          </a:p>
        </p:txBody>
      </p:sp>
      <p:sp>
        <p:nvSpPr>
          <p:cNvPr id="10" name="Ορθογώνιο 9"/>
          <p:cNvSpPr/>
          <p:nvPr/>
        </p:nvSpPr>
        <p:spPr>
          <a:xfrm>
            <a:off x="0" y="1769817"/>
            <a:ext cx="4773881" cy="523220"/>
          </a:xfrm>
          <a:prstGeom prst="rect">
            <a:avLst/>
          </a:prstGeom>
        </p:spPr>
        <p:txBody>
          <a:bodyPr wrap="square">
            <a:spAutoFit/>
          </a:bodyPr>
          <a:lstStyle/>
          <a:p>
            <a:pPr algn="ctr"/>
            <a:r>
              <a:rPr lang="el-GR" sz="1400" b="1" dirty="0">
                <a:solidFill>
                  <a:schemeClr val="accent2"/>
                </a:solidFill>
              </a:rPr>
              <a:t>Ποσοστά συμμετοχής των κρατών-μελών της Ευρωζώνης στο ΕΜΣ</a:t>
            </a:r>
          </a:p>
        </p:txBody>
      </p:sp>
      <p:pic>
        <p:nvPicPr>
          <p:cNvPr id="5" name="Εικόνα 4"/>
          <p:cNvPicPr>
            <a:picLocks noChangeAspect="1"/>
          </p:cNvPicPr>
          <p:nvPr/>
        </p:nvPicPr>
        <p:blipFill>
          <a:blip r:embed="rId3"/>
          <a:stretch>
            <a:fillRect/>
          </a:stretch>
        </p:blipFill>
        <p:spPr>
          <a:xfrm>
            <a:off x="1092199" y="2246725"/>
            <a:ext cx="2667000" cy="3905250"/>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44</a:t>
            </a:fld>
            <a:endParaRPr lang="en-US" altLang="en-US"/>
          </a:p>
        </p:txBody>
      </p:sp>
    </p:spTree>
    <p:extLst>
      <p:ext uri="{BB962C8B-B14F-4D97-AF65-F5344CB8AC3E}">
        <p14:creationId xmlns:p14="http://schemas.microsoft.com/office/powerpoint/2010/main" val="2746365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chemeClr val="accent2"/>
                </a:solidFill>
              </a:rPr>
              <a:t>Ο μόνιμος Ευρωπαϊκός Μηχανισμός Σταθερότητας (ΕΜΣ)</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Η δανειοδοτική ικανότητα του μηχανισμού ανέρχεται σε 500 δισ. € τα οποία έχει σχεδιαστεί να ανέλθουν στα 700 δισ. €. Τα 80 δισ. € θα έχουν τη μορφή καταβληθέντος κεφαλαίου από τα κράτη-µέλη της Ευρωζώνης, ενώ τα 620 δισ. € θα έχουν τη μορφή δεσμευμένου κεφαλαίου από τα κράτη-μέλη της Ευρωζώνης. Τα δάνεια θα προέρχονται από δανεισμό του ΕΜΣ από διεθνείς χρηματοπιστωτικές αγορές και θα είναι εγγυημένα από τα κράτη-μέλη της Ευρωζώνης. </a:t>
            </a:r>
          </a:p>
          <a:p>
            <a:pPr marL="285750" indent="-285750" algn="just">
              <a:buFont typeface="Arial" pitchFamily="34" charset="0"/>
              <a:buChar char="•"/>
            </a:pPr>
            <a:r>
              <a:rPr lang="el-GR" b="1" dirty="0">
                <a:solidFill>
                  <a:schemeClr val="accent2"/>
                </a:solidFill>
              </a:rPr>
              <a:t>Διευθύνων Σύμβουλος του ΕΜΣ ορίστηκε ο μέχρι τότε Διευθύνων Σύμβουλος του ΕΤΧΣ </a:t>
            </a:r>
            <a:r>
              <a:rPr lang="el-GR" b="1" dirty="0" err="1">
                <a:solidFill>
                  <a:schemeClr val="accent2"/>
                </a:solidFill>
              </a:rPr>
              <a:t>Klaus</a:t>
            </a:r>
            <a:r>
              <a:rPr lang="el-GR" b="1" dirty="0">
                <a:solidFill>
                  <a:schemeClr val="accent2"/>
                </a:solidFill>
              </a:rPr>
              <a:t> </a:t>
            </a:r>
            <a:r>
              <a:rPr lang="el-GR" b="1" dirty="0" err="1">
                <a:solidFill>
                  <a:schemeClr val="accent2"/>
                </a:solidFill>
              </a:rPr>
              <a:t>Regling</a:t>
            </a:r>
            <a:r>
              <a:rPr lang="el-GR" b="1" dirty="0">
                <a:solidFill>
                  <a:schemeClr val="accent2"/>
                </a:solidFill>
              </a:rPr>
              <a:t> και πρόεδρος του Διοικητικού Συμβουλίου ο εκάστοτε πρόεδρος του </a:t>
            </a:r>
            <a:r>
              <a:rPr lang="el-GR" b="1" dirty="0" err="1">
                <a:solidFill>
                  <a:schemeClr val="accent2"/>
                </a:solidFill>
              </a:rPr>
              <a:t>Eurogroup</a:t>
            </a:r>
            <a:r>
              <a:rPr lang="el-GR" b="1" dirty="0">
                <a:solidFill>
                  <a:schemeClr val="accent2"/>
                </a:solidFill>
              </a:rPr>
              <a:t>.</a:t>
            </a:r>
          </a:p>
          <a:p>
            <a:pPr marL="285750" indent="-285750" algn="just">
              <a:buFont typeface="Arial" pitchFamily="34" charset="0"/>
              <a:buChar char="•"/>
            </a:pPr>
            <a:r>
              <a:rPr lang="el-GR" b="1" dirty="0">
                <a:solidFill>
                  <a:schemeClr val="accent2"/>
                </a:solidFill>
              </a:rPr>
              <a:t>Η λήψη αποφάσεων στον ΕΜΣ γίνεται ομόφωνα από τους μετόχους, κράτη-μέλη της Ευρωζώνης, εκτός από τις περιπτώσεις έκτακτης ανάγκης, που επιτρέπεται να ληφθεί απόφαση με το 85% της πλειοψηφίας των μεριδιούχων. </a:t>
            </a:r>
          </a:p>
        </p:txBody>
      </p:sp>
      <p:sp>
        <p:nvSpPr>
          <p:cNvPr id="10" name="Ορθογώνιο 9"/>
          <p:cNvSpPr/>
          <p:nvPr/>
        </p:nvSpPr>
        <p:spPr>
          <a:xfrm>
            <a:off x="0" y="2584355"/>
            <a:ext cx="4773881" cy="1815882"/>
          </a:xfrm>
          <a:prstGeom prst="rect">
            <a:avLst/>
          </a:prstGeom>
        </p:spPr>
        <p:txBody>
          <a:bodyPr wrap="square">
            <a:spAutoFit/>
          </a:bodyPr>
          <a:lstStyle/>
          <a:p>
            <a:pPr algn="just"/>
            <a:r>
              <a:rPr lang="el-GR" sz="1400" b="1" dirty="0">
                <a:solidFill>
                  <a:schemeClr val="accent2"/>
                </a:solidFill>
              </a:rPr>
              <a:t>Το πρώτο πρόγραμμα που εκτελέστηκε από τον ΕΜΣ ήταν ένα δάνειο προς την Ισπανία ύψους 41,3 δισ. €, το Δεκέμβριο του 2012 και το Φεβρουάριο του 2013, για την ενίσχυση των τραπεζών της χώρας. Το μόνο άλλο πρόγραμμα που εκτελέστηκε ήταν για την Κύπρο, με πρόβλεψη διάθεσης έως 9 δισ. €, για τις χρηματοοικονομικές της ανάγκες και την </a:t>
            </a:r>
            <a:r>
              <a:rPr lang="el-GR" sz="1400" b="1" dirty="0" err="1">
                <a:solidFill>
                  <a:schemeClr val="accent2"/>
                </a:solidFill>
              </a:rPr>
              <a:t>ανακεφαλαιοποίηση</a:t>
            </a:r>
            <a:r>
              <a:rPr lang="el-GR" sz="1400" b="1" dirty="0">
                <a:solidFill>
                  <a:schemeClr val="accent2"/>
                </a:solidFill>
              </a:rPr>
              <a:t> του χρηματοοικονομικού τομέα της χώρας.</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45</a:t>
            </a:fld>
            <a:endParaRPr lang="en-US" altLang="en-US"/>
          </a:p>
        </p:txBody>
      </p:sp>
    </p:spTree>
    <p:extLst>
      <p:ext uri="{BB962C8B-B14F-4D97-AF65-F5344CB8AC3E}">
        <p14:creationId xmlns:p14="http://schemas.microsoft.com/office/powerpoint/2010/main" val="3353966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Λοιπά μέτρα Ευρωπαϊκής Οικονομικής Διακυβέρνησης λόγω κρίσης</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Οι προτάσεις του «</a:t>
            </a:r>
            <a:r>
              <a:rPr lang="el-GR" b="1" dirty="0" err="1">
                <a:solidFill>
                  <a:schemeClr val="accent2"/>
                </a:solidFill>
              </a:rPr>
              <a:t>Six</a:t>
            </a:r>
            <a:r>
              <a:rPr lang="el-GR" b="1" dirty="0">
                <a:solidFill>
                  <a:schemeClr val="accent2"/>
                </a:solidFill>
              </a:rPr>
              <a:t> </a:t>
            </a:r>
            <a:r>
              <a:rPr lang="el-GR" b="1" dirty="0" err="1">
                <a:solidFill>
                  <a:schemeClr val="accent2"/>
                </a:solidFill>
              </a:rPr>
              <a:t>Pack</a:t>
            </a:r>
            <a:r>
              <a:rPr lang="el-GR" b="1" dirty="0">
                <a:solidFill>
                  <a:schemeClr val="accent2"/>
                </a:solidFill>
              </a:rPr>
              <a:t>» που παρουσιάστηκαν από την Επιτροπή το Σεπτέμβριο του 2010, με 6 νομοθετικά μέτρα (5 Κανονισμούς και 1 Οδηγία), που τέθηκαν σε ισχύ στις 13 Δεκεμβρίου του 2011. Στα κυριότερα σημεία τους περιλαμβάνονται η καθιέρωση του «Ευρωπαϊκού Εξαμήνου», η ίδρυση Μηχανισμού Επαγρύπνησης κ.λπ.</a:t>
            </a:r>
          </a:p>
          <a:p>
            <a:pPr marL="285750" indent="-285750" algn="just">
              <a:buFont typeface="Arial" pitchFamily="34" charset="0"/>
              <a:buChar char="•"/>
            </a:pPr>
            <a:r>
              <a:rPr lang="el-GR" b="1" dirty="0">
                <a:solidFill>
                  <a:schemeClr val="accent2"/>
                </a:solidFill>
              </a:rPr>
              <a:t>Το νέο «Σύμφωνο </a:t>
            </a:r>
            <a:r>
              <a:rPr lang="el-GR" b="1" dirty="0" err="1">
                <a:solidFill>
                  <a:schemeClr val="accent2"/>
                </a:solidFill>
              </a:rPr>
              <a:t>Euro</a:t>
            </a:r>
            <a:r>
              <a:rPr lang="el-GR" b="1" dirty="0">
                <a:solidFill>
                  <a:schemeClr val="accent2"/>
                </a:solidFill>
              </a:rPr>
              <a:t> </a:t>
            </a:r>
            <a:r>
              <a:rPr lang="el-GR" b="1" dirty="0" err="1">
                <a:solidFill>
                  <a:schemeClr val="accent2"/>
                </a:solidFill>
              </a:rPr>
              <a:t>Plus</a:t>
            </a:r>
            <a:r>
              <a:rPr lang="el-GR" b="1" dirty="0">
                <a:solidFill>
                  <a:schemeClr val="accent2"/>
                </a:solidFill>
              </a:rPr>
              <a:t>» ή </a:t>
            </a:r>
            <a:r>
              <a:rPr lang="el-GR" b="1" i="1" dirty="0">
                <a:solidFill>
                  <a:schemeClr val="accent2"/>
                </a:solidFill>
              </a:rPr>
              <a:t>Διευρυμένο Σύμφωνο για το Ευρώ</a:t>
            </a:r>
            <a:r>
              <a:rPr lang="el-GR" b="1" dirty="0">
                <a:solidFill>
                  <a:schemeClr val="accent2"/>
                </a:solidFill>
              </a:rPr>
              <a:t>, που έχει σχεδιαστεί ως αυστηρότερος διάδοχος του ΣΣΑ. Στοιχεία των μέτρων του </a:t>
            </a:r>
            <a:r>
              <a:rPr lang="el-GR" b="1" i="1" dirty="0">
                <a:solidFill>
                  <a:schemeClr val="accent2"/>
                </a:solidFill>
              </a:rPr>
              <a:t>Συμφώνου</a:t>
            </a:r>
            <a:r>
              <a:rPr lang="el-GR" b="1" dirty="0">
                <a:solidFill>
                  <a:schemeClr val="accent2"/>
                </a:solidFill>
              </a:rPr>
              <a:t> πήραν τη μορφή συνθήκης μεταξύ των τότε 17 κρατών-μελών της Ευρωζώνης και 6 κρατών-μελών εκτός Ευρωζώνης τότε (Βουλγαρία, Ρουμανία, Λετονία, Λιθουανία, Δανία και Πολωνία), ως </a:t>
            </a:r>
            <a:r>
              <a:rPr lang="el-GR" b="1" i="1" dirty="0">
                <a:solidFill>
                  <a:schemeClr val="accent2"/>
                </a:solidFill>
              </a:rPr>
              <a:t>Συνθήκη για την Σταθερότητα, τον Συντονισμό και την Διακυβέρνηση στην ΟΝΕ</a:t>
            </a:r>
            <a:r>
              <a:rPr lang="el-GR" b="1" dirty="0">
                <a:solidFill>
                  <a:schemeClr val="accent2"/>
                </a:solidFill>
              </a:rPr>
              <a:t>, που τέθηκε σε ισχύ τον Ιανουάριο του 2013.</a:t>
            </a:r>
          </a:p>
          <a:p>
            <a:pPr marL="285750" indent="-285750" algn="just">
              <a:buFont typeface="Arial" pitchFamily="34" charset="0"/>
              <a:buChar char="•"/>
            </a:pPr>
            <a:r>
              <a:rPr lang="el-GR" b="1" dirty="0">
                <a:solidFill>
                  <a:schemeClr val="accent2"/>
                </a:solidFill>
              </a:rPr>
              <a:t>Από το Μάιο του 2013 άρχισαν να ισχύουν δύο νέοι κανονισμοί του «Δίπτυχου» (</a:t>
            </a:r>
            <a:r>
              <a:rPr lang="el-GR" b="1" dirty="0" err="1">
                <a:solidFill>
                  <a:schemeClr val="accent2"/>
                </a:solidFill>
              </a:rPr>
              <a:t>Two</a:t>
            </a:r>
            <a:r>
              <a:rPr lang="el-GR" b="1" dirty="0">
                <a:solidFill>
                  <a:schemeClr val="accent2"/>
                </a:solidFill>
              </a:rPr>
              <a:t> </a:t>
            </a:r>
            <a:r>
              <a:rPr lang="el-GR" b="1" dirty="0" err="1">
                <a:solidFill>
                  <a:schemeClr val="accent2"/>
                </a:solidFill>
              </a:rPr>
              <a:t>Pack</a:t>
            </a:r>
            <a:r>
              <a:rPr lang="el-GR" b="1" dirty="0">
                <a:solidFill>
                  <a:schemeClr val="accent2"/>
                </a:solidFill>
              </a:rPr>
              <a:t>), οι οποίοι ενισχύουν τις διαδικασίες εποπτείας κρατών-μελών που αντιμετωπίζουν χρηματοπιστωτικές δυσκολίες.</a:t>
            </a:r>
          </a:p>
        </p:txBody>
      </p:sp>
      <p:sp>
        <p:nvSpPr>
          <p:cNvPr id="10" name="Ορθογώνιο 9"/>
          <p:cNvSpPr/>
          <p:nvPr/>
        </p:nvSpPr>
        <p:spPr>
          <a:xfrm>
            <a:off x="0" y="2465617"/>
            <a:ext cx="4773881" cy="3539430"/>
          </a:xfrm>
          <a:prstGeom prst="rect">
            <a:avLst/>
          </a:prstGeom>
        </p:spPr>
        <p:txBody>
          <a:bodyPr wrap="square">
            <a:spAutoFit/>
          </a:bodyPr>
          <a:lstStyle/>
          <a:p>
            <a:pPr marL="285750" indent="-285750" algn="just">
              <a:buFont typeface="Calibri" panose="020F0502020204030204" pitchFamily="34" charset="0"/>
              <a:buChar char="−"/>
            </a:pPr>
            <a:r>
              <a:rPr lang="el-GR" sz="1400" b="1" dirty="0">
                <a:solidFill>
                  <a:schemeClr val="accent2"/>
                </a:solidFill>
              </a:rPr>
              <a:t>Επιπρόσθετα, η ΕΚΤ, ως ανεξάρτητη αρχή μπορεί να δανείσει στις τράπεζες με χαμηλά επιτόκια και περιθώριο αποπληρωμής μέχρι και τρία έτη, συμβάλλοντας στη σταθεροποίηση των αγορών, αφού οι τράπεζες κατόρθωσαν να καλύψουν τις βραχυπρόθεσμες ανάγκες τους.  Ακόμη, η ΕΚΤ δημιούργησε το πρόγραμμα των Οριστικών Νομισματικών Συναλλαγών (ΟΝΣ) με το οποίο θα είχε τη δυνατότητα να αγοράσει ομόλογα των κρατών-μελών που αντιμετώπιζαν δυσκολίες, υπό τον όρο ότι αυτά θα δεσμεύονταν να υλοποιήσουν πρόγραμμα οικονομικών μεταρρυθμίσεων με στήριξη του ΕΜΣ. </a:t>
            </a:r>
          </a:p>
          <a:p>
            <a:pPr marL="285750" indent="-285750" algn="just">
              <a:buFont typeface="Calibri" panose="020F0502020204030204" pitchFamily="34" charset="0"/>
              <a:buChar char="−"/>
            </a:pPr>
            <a:r>
              <a:rPr lang="el-GR" sz="1400" b="1" dirty="0">
                <a:solidFill>
                  <a:schemeClr val="accent2"/>
                </a:solidFill>
              </a:rPr>
              <a:t>Η ΕΕ μπορεί ακόμη να παρέχει σε κράτη-μέλη εκτός της Ευρωζώνης, στήριξη του Ισοζυγίου Πληρωμών με τη μορφή μίας μεσοπρόθεσμης χρηματοδοτικής συνδρομής, σε περίπτωση που αυτά αντιμετωπίζουν δυσκολίες στην κάλυψη του ισοζυγίου πληρωμών.</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702" y="261610"/>
            <a:ext cx="1158195" cy="1444877"/>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3" name="Ορθογώνιο 12">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46</a:t>
            </a:fld>
            <a:endParaRPr lang="en-US" altLang="en-US"/>
          </a:p>
        </p:txBody>
      </p:sp>
    </p:spTree>
    <p:extLst>
      <p:ext uri="{BB962C8B-B14F-4D97-AF65-F5344CB8AC3E}">
        <p14:creationId xmlns:p14="http://schemas.microsoft.com/office/powerpoint/2010/main" val="664103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ΕΕ μετά την κυκλοφορία του ευρώ – Η οικονομική κρίση</a:t>
            </a: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a:solidFill>
                  <a:schemeClr val="accent2"/>
                </a:solidFill>
              </a:rPr>
              <a:t>Παροχή στήριξης στα κράτη-μέλη της Ευρωζώνης και της ΕΕ</a:t>
            </a:r>
            <a:endParaRPr lang="el-GR" b="1" i="1" dirty="0">
              <a:solidFill>
                <a:schemeClr val="accent2"/>
              </a:solidFill>
            </a:endParaRPr>
          </a:p>
          <a:p>
            <a:pPr algn="just"/>
            <a:r>
              <a:rPr lang="el-GR" b="1" dirty="0">
                <a:solidFill>
                  <a:schemeClr val="accent2"/>
                </a:solidFill>
              </a:rPr>
              <a:t>Εντός Ευρωζώνης στηρίχθηκαν:</a:t>
            </a:r>
          </a:p>
          <a:p>
            <a:pPr marL="285750" indent="-285750" algn="just">
              <a:buFont typeface="Arial" pitchFamily="34" charset="0"/>
              <a:buChar char="•"/>
            </a:pPr>
            <a:r>
              <a:rPr lang="el-GR" b="1" dirty="0">
                <a:solidFill>
                  <a:schemeClr val="accent2"/>
                </a:solidFill>
              </a:rPr>
              <a:t>Η Ελλάδα </a:t>
            </a:r>
          </a:p>
          <a:p>
            <a:pPr marL="82550" indent="-285750" algn="just">
              <a:buFont typeface="Arial" pitchFamily="34" charset="0"/>
              <a:buChar char="•"/>
            </a:pPr>
            <a:r>
              <a:rPr lang="el-GR" b="1" dirty="0">
                <a:solidFill>
                  <a:schemeClr val="accent2"/>
                </a:solidFill>
              </a:rPr>
              <a:t>Η Ιρλανδία</a:t>
            </a:r>
          </a:p>
          <a:p>
            <a:pPr marL="82550" indent="-285750" algn="just">
              <a:buFont typeface="Arial" pitchFamily="34" charset="0"/>
              <a:buChar char="•"/>
            </a:pPr>
            <a:r>
              <a:rPr lang="el-GR" b="1" dirty="0">
                <a:solidFill>
                  <a:schemeClr val="accent2"/>
                </a:solidFill>
              </a:rPr>
              <a:t>Η Πορτογαλία</a:t>
            </a:r>
          </a:p>
          <a:p>
            <a:pPr marL="82550" indent="-285750" algn="just">
              <a:buFont typeface="Arial" pitchFamily="34" charset="0"/>
              <a:buChar char="•"/>
            </a:pPr>
            <a:r>
              <a:rPr lang="el-GR" b="1" dirty="0">
                <a:solidFill>
                  <a:schemeClr val="accent2"/>
                </a:solidFill>
              </a:rPr>
              <a:t>Η Ισπανία</a:t>
            </a:r>
          </a:p>
          <a:p>
            <a:pPr marL="82550" indent="-285750" algn="just">
              <a:buFont typeface="Arial" pitchFamily="34" charset="0"/>
              <a:buChar char="•"/>
            </a:pPr>
            <a:r>
              <a:rPr lang="el-GR" b="1" dirty="0">
                <a:solidFill>
                  <a:schemeClr val="accent2"/>
                </a:solidFill>
              </a:rPr>
              <a:t>Η Κύπρος</a:t>
            </a:r>
          </a:p>
          <a:p>
            <a:pPr algn="just"/>
            <a:r>
              <a:rPr lang="el-GR" b="1" dirty="0">
                <a:solidFill>
                  <a:schemeClr val="accent2"/>
                </a:solidFill>
              </a:rPr>
              <a:t>Εκτός Ευρωζώνης στηρίχθηκαν:</a:t>
            </a:r>
          </a:p>
          <a:p>
            <a:pPr marL="82550" indent="-285750" algn="just">
              <a:buFont typeface="Arial" pitchFamily="34" charset="0"/>
              <a:buChar char="•"/>
            </a:pPr>
            <a:r>
              <a:rPr lang="el-GR" b="1" dirty="0">
                <a:solidFill>
                  <a:schemeClr val="accent2"/>
                </a:solidFill>
              </a:rPr>
              <a:t>Η Ουγγαρία,</a:t>
            </a:r>
          </a:p>
          <a:p>
            <a:pPr marL="82550" indent="-285750" algn="just">
              <a:buFont typeface="Arial" pitchFamily="34" charset="0"/>
              <a:buChar char="•"/>
            </a:pPr>
            <a:r>
              <a:rPr lang="el-GR" b="1" dirty="0">
                <a:solidFill>
                  <a:schemeClr val="accent2"/>
                </a:solidFill>
              </a:rPr>
              <a:t>Η Λετονία</a:t>
            </a:r>
          </a:p>
          <a:p>
            <a:pPr marL="82550" indent="-285750" algn="just">
              <a:buFont typeface="Arial" pitchFamily="34" charset="0"/>
              <a:buChar char="•"/>
            </a:pPr>
            <a:r>
              <a:rPr lang="el-GR" b="1" dirty="0">
                <a:solidFill>
                  <a:schemeClr val="accent2"/>
                </a:solidFill>
              </a:rPr>
              <a:t>Η Ρουμανία</a:t>
            </a:r>
            <a:endParaRPr lang="en-GB" b="1" dirty="0">
              <a:solidFill>
                <a:schemeClr val="accent2"/>
              </a:solidFill>
            </a:endParaRPr>
          </a:p>
        </p:txBody>
      </p:sp>
      <p:sp>
        <p:nvSpPr>
          <p:cNvPr id="10" name="Ορθογώνιο 9"/>
          <p:cNvSpPr/>
          <p:nvPr/>
        </p:nvSpPr>
        <p:spPr>
          <a:xfrm>
            <a:off x="0" y="1644908"/>
            <a:ext cx="4773881" cy="4832092"/>
          </a:xfrm>
          <a:prstGeom prst="rect">
            <a:avLst/>
          </a:prstGeom>
        </p:spPr>
        <p:txBody>
          <a:bodyPr wrap="square">
            <a:spAutoFit/>
          </a:bodyPr>
          <a:lstStyle/>
          <a:p>
            <a:pPr algn="just"/>
            <a:r>
              <a:rPr lang="el-GR" sz="1400" b="1" dirty="0">
                <a:solidFill>
                  <a:schemeClr val="accent2"/>
                </a:solidFill>
              </a:rPr>
              <a:t>Στην Ελλάδα χορηγήθηκαν:</a:t>
            </a:r>
          </a:p>
          <a:p>
            <a:pPr marL="203200" indent="-203200" algn="just">
              <a:buFont typeface="Calibri" panose="020F0502020204030204" pitchFamily="34" charset="0"/>
              <a:buChar char="−"/>
            </a:pPr>
            <a:r>
              <a:rPr lang="el-GR" sz="1400" b="1" dirty="0">
                <a:solidFill>
                  <a:schemeClr val="accent2"/>
                </a:solidFill>
              </a:rPr>
              <a:t>Ως 1ο πρόγραμμα, χορηγήθηκαν 73,0 δισ. € (τα 20,1 δισ. € από το ΔΝΤ και τα 52,9 δισ. € από το ειδικό πρόγραμμα Διευκόλυνσης Ελληνικού Δανεισμού).</a:t>
            </a:r>
          </a:p>
          <a:p>
            <a:pPr marL="203200" indent="-203200" algn="just">
              <a:buFont typeface="Calibri" panose="020F0502020204030204" pitchFamily="34" charset="0"/>
              <a:buChar char="−"/>
            </a:pPr>
            <a:r>
              <a:rPr lang="el-GR" sz="1400" b="1" dirty="0">
                <a:solidFill>
                  <a:schemeClr val="accent2"/>
                </a:solidFill>
              </a:rPr>
              <a:t>Ως 2ο πρόγραμμα χορηγήθηκαν: 142,9 δισ. € (τα 130,9 δισ. € από το ΕΤΧΣ και τα 12,0 δισ. € από το ΔΝΤ).</a:t>
            </a:r>
          </a:p>
          <a:p>
            <a:pPr marL="203200" indent="-203200" algn="just">
              <a:buFont typeface="Calibri" panose="020F0502020204030204" pitchFamily="34" charset="0"/>
              <a:buChar char="−"/>
            </a:pPr>
            <a:r>
              <a:rPr lang="el-GR" sz="1400" b="1" dirty="0">
                <a:solidFill>
                  <a:schemeClr val="accent2"/>
                </a:solidFill>
              </a:rPr>
              <a:t>Υποβλήθηκαν στις 8 Ιουλίου και στις 23 Ιουλίου 2015 νέες αιτήσεις συνδρομής (στον ΕΜΣ και το ΔΝΤ αντίστοιχα</a:t>
            </a:r>
            <a:r>
              <a:rPr lang="el-GR" sz="1400" b="1" dirty="0" smtClean="0">
                <a:solidFill>
                  <a:schemeClr val="accent2"/>
                </a:solidFill>
              </a:rPr>
              <a:t>), </a:t>
            </a:r>
            <a:r>
              <a:rPr lang="el-GR" sz="1400" b="1" dirty="0">
                <a:solidFill>
                  <a:schemeClr val="accent2"/>
                </a:solidFill>
              </a:rPr>
              <a:t>ενώ </a:t>
            </a:r>
            <a:r>
              <a:rPr lang="el-GR" sz="1400" b="1" dirty="0" smtClean="0">
                <a:solidFill>
                  <a:schemeClr val="accent2"/>
                </a:solidFill>
              </a:rPr>
              <a:t>εγκρίθηκε στήριξη </a:t>
            </a:r>
            <a:r>
              <a:rPr lang="el-GR" sz="1400" b="1" dirty="0">
                <a:solidFill>
                  <a:schemeClr val="accent2"/>
                </a:solidFill>
              </a:rPr>
              <a:t>ύψους έως 86 δισ. </a:t>
            </a:r>
            <a:r>
              <a:rPr lang="el-GR" sz="1400" b="1" dirty="0" smtClean="0">
                <a:solidFill>
                  <a:schemeClr val="accent2"/>
                </a:solidFill>
              </a:rPr>
              <a:t>€</a:t>
            </a:r>
            <a:r>
              <a:rPr lang="el-GR" sz="1400" b="1" dirty="0">
                <a:solidFill>
                  <a:schemeClr val="accent2"/>
                </a:solidFill>
              </a:rPr>
              <a:t> </a:t>
            </a:r>
            <a:r>
              <a:rPr lang="el-GR" sz="1400" b="1" dirty="0" smtClean="0">
                <a:solidFill>
                  <a:schemeClr val="accent2"/>
                </a:solidFill>
              </a:rPr>
              <a:t>από τον ΕΜΣ</a:t>
            </a:r>
            <a:endParaRPr lang="el-GR" sz="1400" b="1" dirty="0">
              <a:solidFill>
                <a:schemeClr val="accent2"/>
              </a:solidFill>
            </a:endParaRPr>
          </a:p>
          <a:p>
            <a:pPr marL="203200" indent="-203200" algn="just"/>
            <a:r>
              <a:rPr lang="el-GR" sz="1400" b="1" dirty="0">
                <a:solidFill>
                  <a:schemeClr val="accent2"/>
                </a:solidFill>
              </a:rPr>
              <a:t>Στην Ιρλανδία χορηγήθηκαν:</a:t>
            </a:r>
          </a:p>
          <a:p>
            <a:pPr marL="203200" indent="-203200" algn="just">
              <a:buFont typeface="Calibri" panose="020F0502020204030204" pitchFamily="34" charset="0"/>
              <a:buChar char="−"/>
            </a:pPr>
            <a:r>
              <a:rPr lang="el-GR" sz="1400" b="1" dirty="0">
                <a:solidFill>
                  <a:schemeClr val="accent2"/>
                </a:solidFill>
              </a:rPr>
              <a:t>Χορηγήθηκαν 68,2 € (τα 22,5 δισ. € από το ΔΝΤ, τα 22,5 δισ. € από τον ΕΜΧΣ, τα 18,4 δισ. € από το ΕΤΧΣ και τα 4,8 δισ. € από κράτη-μέλη της ΕΕ).</a:t>
            </a:r>
          </a:p>
          <a:p>
            <a:pPr marL="203200" indent="-203200" algn="just">
              <a:buFont typeface="Calibri" panose="020F0502020204030204" pitchFamily="34" charset="0"/>
              <a:buChar char="−"/>
            </a:pPr>
            <a:r>
              <a:rPr lang="el-GR" sz="1400" b="1" dirty="0">
                <a:solidFill>
                  <a:schemeClr val="accent2"/>
                </a:solidFill>
              </a:rPr>
              <a:t>Ένα πρόσθετο ποσό 17,5 δισ. € έλαβε η Ιρλανδία (από την Εθνική Υπηρεσία Διαχείρισης Διαθεσίμων).</a:t>
            </a:r>
          </a:p>
          <a:p>
            <a:pPr marL="203200" indent="-203200" algn="just"/>
            <a:r>
              <a:rPr lang="el-GR" sz="1400" b="1" dirty="0">
                <a:solidFill>
                  <a:schemeClr val="accent2"/>
                </a:solidFill>
              </a:rPr>
              <a:t>Στην Πορτογαλία χορηγήθηκαν:</a:t>
            </a:r>
          </a:p>
          <a:p>
            <a:pPr marL="203200" indent="-203200" algn="just">
              <a:buFont typeface="Calibri" panose="020F0502020204030204" pitchFamily="34" charset="0"/>
              <a:buChar char="−"/>
            </a:pPr>
            <a:r>
              <a:rPr lang="el-GR" sz="1400" b="1" dirty="0">
                <a:solidFill>
                  <a:schemeClr val="accent2"/>
                </a:solidFill>
              </a:rPr>
              <a:t>76,8 δισ. €, (τα 26,5 δισ. € από το ΔΝΤ, τα 24,3 δισ. € από τον ΕΜΧΣ και τα 26,0 δισ. € από το ΕΤΧΣ).</a:t>
            </a:r>
          </a:p>
          <a:p>
            <a:pPr marL="203200" indent="-203200" algn="just"/>
            <a:r>
              <a:rPr lang="el-GR" sz="1400" b="1" dirty="0">
                <a:solidFill>
                  <a:schemeClr val="accent2"/>
                </a:solidFill>
              </a:rPr>
              <a:t>Στην Ισπανία χορηγήθηκαν:</a:t>
            </a:r>
          </a:p>
          <a:p>
            <a:pPr marL="203200" indent="-203200" algn="just">
              <a:buFont typeface="Calibri" panose="020F0502020204030204" pitchFamily="34" charset="0"/>
              <a:buChar char="−"/>
            </a:pPr>
            <a:r>
              <a:rPr lang="el-GR" sz="1400" b="1" dirty="0">
                <a:solidFill>
                  <a:schemeClr val="accent2"/>
                </a:solidFill>
              </a:rPr>
              <a:t>41,3 δισ. € (από τον ΕΜΣ).</a:t>
            </a:r>
          </a:p>
          <a:p>
            <a:pPr marL="203200" indent="-203200" algn="just"/>
            <a:r>
              <a:rPr lang="el-GR" sz="1400" b="1" dirty="0">
                <a:solidFill>
                  <a:schemeClr val="accent2"/>
                </a:solidFill>
              </a:rPr>
              <a:t>Στην Κύπρο χορηγήθηκαν:</a:t>
            </a:r>
          </a:p>
          <a:p>
            <a:pPr marL="203200" indent="-203200" algn="just">
              <a:buFont typeface="Calibri" panose="020F0502020204030204" pitchFamily="34" charset="0"/>
              <a:buChar char="−"/>
            </a:pPr>
            <a:r>
              <a:rPr lang="el-GR" sz="1400" b="1" dirty="0">
                <a:solidFill>
                  <a:schemeClr val="accent2"/>
                </a:solidFill>
              </a:rPr>
              <a:t>10 δισ. € (τα 9 δισ. € από τον ΕΜΣ και το 1 δισ. € από ΔΝΤ</a:t>
            </a:r>
            <a:r>
              <a:rPr lang="el-GR" sz="1400" b="1" dirty="0" smtClean="0">
                <a:solidFill>
                  <a:schemeClr val="accent2"/>
                </a:solidFill>
              </a:rPr>
              <a:t>).</a:t>
            </a:r>
            <a:endParaRPr lang="el-GR" sz="1400" b="1" dirty="0">
              <a:solidFill>
                <a:schemeClr val="accent2"/>
              </a:solidFill>
            </a:endParaRP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47</a:t>
            </a:fld>
            <a:endParaRPr lang="en-US" altLang="en-US"/>
          </a:p>
        </p:txBody>
      </p:sp>
    </p:spTree>
    <p:extLst>
      <p:ext uri="{BB962C8B-B14F-4D97-AF65-F5344CB8AC3E}">
        <p14:creationId xmlns:p14="http://schemas.microsoft.com/office/powerpoint/2010/main" val="369898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ανάγκη μίας Τραπεζικής Ένωσης – Πρόταση δημιουργίας του ΕΣΧΕ </a:t>
            </a:r>
          </a:p>
          <a:p>
            <a:pPr marL="285750" indent="-285750" algn="just">
              <a:buFont typeface="Arial" pitchFamily="34" charset="0"/>
              <a:buChar char="•"/>
            </a:pPr>
            <a:r>
              <a:rPr lang="el-GR" b="1" dirty="0">
                <a:solidFill>
                  <a:schemeClr val="accent2"/>
                </a:solidFill>
              </a:rPr>
              <a:t>Το Φεβρουάριο 2009, με την έκθεση της Ομάδας Εμπειρογνωμόνων Χρηματοπιστωτικής Εποπτείας Υψηλού Επιπέδου της ΕΕ, υπό τον </a:t>
            </a:r>
            <a:r>
              <a:rPr lang="el-GR" b="1" dirty="0" err="1">
                <a:solidFill>
                  <a:schemeClr val="accent2"/>
                </a:solidFill>
              </a:rPr>
              <a:t>Jacques</a:t>
            </a:r>
            <a:r>
              <a:rPr lang="el-GR" b="1" dirty="0">
                <a:solidFill>
                  <a:schemeClr val="accent2"/>
                </a:solidFill>
              </a:rPr>
              <a:t> de </a:t>
            </a:r>
            <a:r>
              <a:rPr lang="el-GR" b="1" dirty="0" err="1">
                <a:solidFill>
                  <a:schemeClr val="accent2"/>
                </a:solidFill>
              </a:rPr>
              <a:t>Larosière</a:t>
            </a:r>
            <a:r>
              <a:rPr lang="el-GR" b="1" dirty="0">
                <a:solidFill>
                  <a:schemeClr val="accent2"/>
                </a:solidFill>
              </a:rPr>
              <a:t>, πρώην Διευθύνοντα Σύμβουλο του ΔΝΤ και πρόεδρο της ΕΤΑΑ, προτάθηκε η δημιουργία του Ευρωπαϊκού Συστήματος Χρηματοπιστωτικής Εποπτείας (</a:t>
            </a:r>
            <a:r>
              <a:rPr lang="el-GR" b="1" dirty="0" smtClean="0">
                <a:solidFill>
                  <a:schemeClr val="accent2"/>
                </a:solidFill>
              </a:rPr>
              <a:t>ΕΣΧΕ), </a:t>
            </a:r>
            <a:r>
              <a:rPr lang="el-GR" b="1" dirty="0">
                <a:solidFill>
                  <a:schemeClr val="accent2"/>
                </a:solidFill>
              </a:rPr>
              <a:t>με στόχο τη διαμόρφωση κοινής εποπτικής νοοτροπίας και τη συμβολή στη δημιουργία μιας ενιαίας ευρωπαϊκής χρηματοπιστωτικής αγοράς. </a:t>
            </a:r>
            <a:endParaRPr lang="el-GR" b="1" dirty="0" smtClean="0">
              <a:solidFill>
                <a:schemeClr val="accent2"/>
              </a:solidFill>
            </a:endParaRPr>
          </a:p>
          <a:p>
            <a:pPr marL="285750" indent="-285750" algn="just">
              <a:buFont typeface="Arial" pitchFamily="34" charset="0"/>
              <a:buChar char="•"/>
            </a:pPr>
            <a:r>
              <a:rPr lang="el-GR" b="1" dirty="0">
                <a:solidFill>
                  <a:schemeClr val="accent2"/>
                </a:solidFill>
              </a:rPr>
              <a:t>ο ΕΣΧΕ συστάθηκε με </a:t>
            </a:r>
            <a:r>
              <a:rPr lang="el-GR" b="1" dirty="0" smtClean="0">
                <a:solidFill>
                  <a:schemeClr val="accent2"/>
                </a:solidFill>
              </a:rPr>
              <a:t>Κανονισμούς του Νοεμβρίου 2010 και λειτούργησε </a:t>
            </a:r>
            <a:r>
              <a:rPr lang="el-GR" b="1" dirty="0">
                <a:solidFill>
                  <a:schemeClr val="accent2"/>
                </a:solidFill>
              </a:rPr>
              <a:t>από την </a:t>
            </a:r>
            <a:r>
              <a:rPr lang="el-GR" b="1" dirty="0" smtClean="0">
                <a:solidFill>
                  <a:schemeClr val="accent2"/>
                </a:solidFill>
              </a:rPr>
              <a:t>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Ιανουαρίου του </a:t>
            </a:r>
            <a:r>
              <a:rPr lang="el-GR" b="1" dirty="0" smtClean="0">
                <a:solidFill>
                  <a:schemeClr val="accent2"/>
                </a:solidFill>
              </a:rPr>
              <a:t>2011.</a:t>
            </a:r>
            <a:endParaRPr lang="el-GR" b="1" dirty="0">
              <a:solidFill>
                <a:schemeClr val="accent2"/>
              </a:solidFill>
            </a:endParaRPr>
          </a:p>
          <a:p>
            <a:pPr marL="285750" indent="-285750" algn="just">
              <a:buFont typeface="Arial" pitchFamily="34" charset="0"/>
              <a:buChar char="•"/>
            </a:pPr>
            <a:r>
              <a:rPr lang="el-GR" b="1" dirty="0" smtClean="0">
                <a:solidFill>
                  <a:schemeClr val="accent2"/>
                </a:solidFill>
              </a:rPr>
              <a:t>Ακόμη, η </a:t>
            </a:r>
            <a:r>
              <a:rPr lang="el-GR" b="1" dirty="0">
                <a:solidFill>
                  <a:schemeClr val="accent2"/>
                </a:solidFill>
              </a:rPr>
              <a:t>ΕΚΤ κορύφωσε τη μαζική και διάρκειας 36 μηνών </a:t>
            </a:r>
            <a:r>
              <a:rPr lang="el-GR" b="1" dirty="0" err="1">
                <a:solidFill>
                  <a:schemeClr val="accent2"/>
                </a:solidFill>
              </a:rPr>
              <a:t>αναχρηματοδότηση</a:t>
            </a:r>
            <a:r>
              <a:rPr lang="el-GR" b="1" dirty="0">
                <a:solidFill>
                  <a:schemeClr val="accent2"/>
                </a:solidFill>
              </a:rPr>
              <a:t> του τραπεζικού τομέα (</a:t>
            </a:r>
            <a:r>
              <a:rPr lang="el-GR" b="1" dirty="0" err="1">
                <a:solidFill>
                  <a:schemeClr val="accent2"/>
                </a:solidFill>
              </a:rPr>
              <a:t>Long</a:t>
            </a:r>
            <a:r>
              <a:rPr lang="el-GR" b="1" dirty="0">
                <a:solidFill>
                  <a:schemeClr val="accent2"/>
                </a:solidFill>
              </a:rPr>
              <a:t> </a:t>
            </a:r>
            <a:r>
              <a:rPr lang="el-GR" b="1" dirty="0" err="1">
                <a:solidFill>
                  <a:schemeClr val="accent2"/>
                </a:solidFill>
              </a:rPr>
              <a:t>Term</a:t>
            </a:r>
            <a:r>
              <a:rPr lang="el-GR" b="1" dirty="0">
                <a:solidFill>
                  <a:schemeClr val="accent2"/>
                </a:solidFill>
              </a:rPr>
              <a:t> </a:t>
            </a:r>
            <a:r>
              <a:rPr lang="el-GR" b="1" dirty="0" err="1">
                <a:solidFill>
                  <a:schemeClr val="accent2"/>
                </a:solidFill>
              </a:rPr>
              <a:t>Refinancing</a:t>
            </a:r>
            <a:r>
              <a:rPr lang="el-GR" b="1" dirty="0">
                <a:solidFill>
                  <a:schemeClr val="accent2"/>
                </a:solidFill>
              </a:rPr>
              <a:t> Operation, LTRO).</a:t>
            </a:r>
          </a:p>
          <a:p>
            <a:pPr marL="285750" indent="-285750" algn="just">
              <a:buFont typeface="Arial" pitchFamily="34" charset="0"/>
              <a:buChar char="•"/>
            </a:pPr>
            <a:r>
              <a:rPr lang="el-GR" b="1" dirty="0" smtClean="0">
                <a:solidFill>
                  <a:schemeClr val="accent2"/>
                </a:solidFill>
              </a:rPr>
              <a:t>Επίσης, </a:t>
            </a:r>
            <a:r>
              <a:rPr lang="el-GR" b="1" dirty="0">
                <a:solidFill>
                  <a:schemeClr val="accent2"/>
                </a:solidFill>
              </a:rPr>
              <a:t>το Ευρωπαϊκό Συμβούλιο, τον </a:t>
            </a:r>
            <a:r>
              <a:rPr lang="el-GR" b="1" dirty="0" err="1">
                <a:solidFill>
                  <a:schemeClr val="accent2"/>
                </a:solidFill>
              </a:rPr>
              <a:t>Οκτώβρο</a:t>
            </a:r>
            <a:r>
              <a:rPr lang="el-GR" b="1" dirty="0">
                <a:solidFill>
                  <a:schemeClr val="accent2"/>
                </a:solidFill>
              </a:rPr>
              <a:t> 2011, υιοθέτησε ένα πακέτο μέτρων με σκοπό την αποκατάσταση της εμπιστοσύνης στη δυνατότητα επιβίωσης των τραπεζικών ιδρυμάτων.</a:t>
            </a:r>
          </a:p>
        </p:txBody>
      </p:sp>
      <p:sp>
        <p:nvSpPr>
          <p:cNvPr id="10" name="Ορθογώνιο 9"/>
          <p:cNvSpPr/>
          <p:nvPr/>
        </p:nvSpPr>
        <p:spPr>
          <a:xfrm>
            <a:off x="0" y="2109359"/>
            <a:ext cx="4773881" cy="3323987"/>
          </a:xfrm>
          <a:prstGeom prst="rect">
            <a:avLst/>
          </a:prstGeom>
        </p:spPr>
        <p:txBody>
          <a:bodyPr wrap="square">
            <a:spAutoFit/>
          </a:bodyPr>
          <a:lstStyle/>
          <a:p>
            <a:pPr algn="just"/>
            <a:r>
              <a:rPr lang="el-GR" sz="1400" b="1" dirty="0">
                <a:solidFill>
                  <a:schemeClr val="accent2"/>
                </a:solidFill>
              </a:rPr>
              <a:t>Το Ευρωπαϊκό Σύστημα Χρηματοπιστωτικής Εποπτείας</a:t>
            </a:r>
          </a:p>
          <a:p>
            <a:pPr marL="285750" indent="-285750" algn="just">
              <a:buFont typeface="Calibri" panose="020F0502020204030204" pitchFamily="34" charset="0"/>
              <a:buChar char="−"/>
            </a:pPr>
            <a:r>
              <a:rPr lang="el-GR" sz="1400" b="1" dirty="0">
                <a:solidFill>
                  <a:schemeClr val="accent2"/>
                </a:solidFill>
              </a:rPr>
              <a:t>Το τελικό αποτέλεσμα του ΕΣΧΕ θα ήταν ένα σύστημα </a:t>
            </a:r>
            <a:r>
              <a:rPr lang="el-GR" sz="1400" b="1" dirty="0" err="1">
                <a:solidFill>
                  <a:schemeClr val="accent2"/>
                </a:solidFill>
              </a:rPr>
              <a:t>μικροπροληπτικής</a:t>
            </a:r>
            <a:r>
              <a:rPr lang="el-GR" sz="1400" b="1" dirty="0">
                <a:solidFill>
                  <a:schemeClr val="accent2"/>
                </a:solidFill>
              </a:rPr>
              <a:t> και </a:t>
            </a:r>
            <a:r>
              <a:rPr lang="el-GR" sz="1400" b="1" dirty="0" err="1">
                <a:solidFill>
                  <a:schemeClr val="accent2"/>
                </a:solidFill>
              </a:rPr>
              <a:t>μακροπροληπτικής</a:t>
            </a:r>
            <a:r>
              <a:rPr lang="el-GR" sz="1400" b="1" dirty="0">
                <a:solidFill>
                  <a:schemeClr val="accent2"/>
                </a:solidFill>
              </a:rPr>
              <a:t> εποπτείας με εποπτικές αρχές της ΕΕ και των κρατών-μελών. </a:t>
            </a:r>
          </a:p>
          <a:p>
            <a:pPr marL="285750" indent="-285750" algn="just">
              <a:buFont typeface="Calibri" panose="020F0502020204030204" pitchFamily="34" charset="0"/>
              <a:buChar char="−"/>
            </a:pPr>
            <a:r>
              <a:rPr lang="el-GR" sz="1400" b="1" dirty="0">
                <a:solidFill>
                  <a:schemeClr val="accent2"/>
                </a:solidFill>
              </a:rPr>
              <a:t>Η </a:t>
            </a:r>
            <a:r>
              <a:rPr lang="el-GR" sz="1400" b="1" dirty="0" err="1">
                <a:solidFill>
                  <a:schemeClr val="accent2"/>
                </a:solidFill>
              </a:rPr>
              <a:t>μικροπροληπτική</a:t>
            </a:r>
            <a:r>
              <a:rPr lang="el-GR" sz="1400" b="1" dirty="0">
                <a:solidFill>
                  <a:schemeClr val="accent2"/>
                </a:solidFill>
              </a:rPr>
              <a:t> εποπτεία σε επίπεδο ΕΕ θα ασκείτο από την Ευρωπαϊκή Αρχή Τραπεζών (ΕΑΤ), την Ευρωπαϊκή Αρχή Κινητών Αξιών και Αγορών (ΕΑΚΑΑ) και την Ευρωπαϊκή Αρχή Ασφαλίσεων και Επαγγελματικών Συντάξεων (ΕΑΑΕΣ), οι οποίες θα συνεργάζονταν στο πλαίσιο της Μικτής Επιτροπής των Ευρωπαϊκών Εποπτικών Αρχών (ΕΕΑ). </a:t>
            </a:r>
          </a:p>
          <a:p>
            <a:pPr marL="285750" indent="-285750" algn="just">
              <a:buFont typeface="Calibri" panose="020F0502020204030204" pitchFamily="34" charset="0"/>
              <a:buChar char="−"/>
            </a:pPr>
            <a:r>
              <a:rPr lang="el-GR" sz="1400" b="1" dirty="0">
                <a:solidFill>
                  <a:schemeClr val="accent2"/>
                </a:solidFill>
              </a:rPr>
              <a:t>Η </a:t>
            </a:r>
            <a:r>
              <a:rPr lang="el-GR" sz="1400" b="1" dirty="0" err="1">
                <a:solidFill>
                  <a:schemeClr val="accent2"/>
                </a:solidFill>
              </a:rPr>
              <a:t>μακροπροληπτική</a:t>
            </a:r>
            <a:r>
              <a:rPr lang="el-GR" sz="1400" b="1" dirty="0">
                <a:solidFill>
                  <a:schemeClr val="accent2"/>
                </a:solidFill>
              </a:rPr>
              <a:t> εποπτεία θα ασκείτο από το Ευρωπαϊκό Συμβούλιο Συστημικού Κινδύνου (ΕΣΣΚ). Οι αντίστοιχες αρμόδιες αρχές εποπτείας των κρατών-μελών θα αποτελούσαν επίσης τμήμα του ΕΣΧΕ. </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48</a:t>
            </a:fld>
            <a:endParaRPr lang="en-US" altLang="en-US"/>
          </a:p>
        </p:txBody>
      </p:sp>
    </p:spTree>
    <p:extLst>
      <p:ext uri="{BB962C8B-B14F-4D97-AF65-F5344CB8AC3E}">
        <p14:creationId xmlns:p14="http://schemas.microsoft.com/office/powerpoint/2010/main" val="96271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ανάγκη μίας Τραπεζικής Ένωσης – Η </a:t>
            </a:r>
            <a:r>
              <a:rPr lang="el-GR" b="1" dirty="0" err="1">
                <a:solidFill>
                  <a:schemeClr val="accent2"/>
                </a:solidFill>
              </a:rPr>
              <a:t>επανακεφαλαιοποίηση</a:t>
            </a:r>
            <a:endParaRPr lang="el-GR" b="1" dirty="0">
              <a:solidFill>
                <a:schemeClr val="accent2"/>
              </a:solidFill>
            </a:endParaRPr>
          </a:p>
          <a:p>
            <a:pPr marL="285750" indent="-285750" algn="just">
              <a:buFont typeface="Arial" pitchFamily="34" charset="0"/>
              <a:buChar char="•"/>
            </a:pPr>
            <a:r>
              <a:rPr lang="el-GR" b="1" dirty="0">
                <a:solidFill>
                  <a:schemeClr val="accent2"/>
                </a:solidFill>
              </a:rPr>
              <a:t>Τα μέτρα περιλάμβαναν την άμεση </a:t>
            </a:r>
            <a:r>
              <a:rPr lang="el-GR" b="1" dirty="0" err="1">
                <a:solidFill>
                  <a:schemeClr val="accent2"/>
                </a:solidFill>
              </a:rPr>
              <a:t>επανακεφαλαιοποίηση</a:t>
            </a:r>
            <a:r>
              <a:rPr lang="el-GR" b="1" dirty="0">
                <a:solidFill>
                  <a:schemeClr val="accent2"/>
                </a:solidFill>
              </a:rPr>
              <a:t> του ευρωπαϊκού τραπεζικού τομέα, έτσι ώστε όλες οι μεγάλες τράπεζες να διαθέτουν βασικά εποπτικά κεφάλαια άνω του 9% των σταθμισμένων στοιχείων ενεργητικού, λαμβάνοντας μάλιστα υπόψη και τις ζημίες από τα κρατικά ομόλογα που κατέχουν. </a:t>
            </a:r>
          </a:p>
          <a:p>
            <a:pPr marL="285750" indent="-285750" algn="just">
              <a:buFont typeface="Arial" pitchFamily="34" charset="0"/>
              <a:buChar char="•"/>
            </a:pPr>
            <a:r>
              <a:rPr lang="el-GR" b="1" dirty="0">
                <a:solidFill>
                  <a:schemeClr val="accent2"/>
                </a:solidFill>
              </a:rPr>
              <a:t>Η </a:t>
            </a:r>
            <a:r>
              <a:rPr lang="el-GR" b="1" dirty="0" err="1">
                <a:solidFill>
                  <a:schemeClr val="accent2"/>
                </a:solidFill>
              </a:rPr>
              <a:t>επανακεφαλαιοποίηση</a:t>
            </a:r>
            <a:r>
              <a:rPr lang="el-GR" b="1" dirty="0">
                <a:solidFill>
                  <a:schemeClr val="accent2"/>
                </a:solidFill>
              </a:rPr>
              <a:t> πραγματοποιήθηκε σε πανευρωπαϊκό επίπεδο ΕΕ, υπό την ευθύνη των εποπτικών αρχών των κρατών-μελών, σε συνεργασία με την ιδρυθείσα από την </a:t>
            </a:r>
            <a:r>
              <a:rPr lang="el-GR" b="1" dirty="0" smtClean="0">
                <a:solidFill>
                  <a:schemeClr val="accent2"/>
                </a:solidFill>
              </a:rPr>
              <a:t>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Ιανουαρίου </a:t>
            </a:r>
            <a:r>
              <a:rPr lang="el-GR" b="1" dirty="0" smtClean="0">
                <a:solidFill>
                  <a:schemeClr val="accent2"/>
                </a:solidFill>
              </a:rPr>
              <a:t>2011</a:t>
            </a:r>
            <a:r>
              <a:rPr lang="el-GR" b="1" dirty="0">
                <a:solidFill>
                  <a:schemeClr val="accent2"/>
                </a:solidFill>
              </a:rPr>
              <a:t>, ΕΑΤ, που υπολόγισε το σύνολο των ελλειπόντων κεφαλαίων σε 115 δισ. €. </a:t>
            </a:r>
          </a:p>
          <a:p>
            <a:pPr marL="285750" indent="-285750" algn="just">
              <a:buFont typeface="Arial" pitchFamily="34" charset="0"/>
              <a:buChar char="•"/>
            </a:pPr>
            <a:r>
              <a:rPr lang="el-GR" b="1" dirty="0">
                <a:solidFill>
                  <a:schemeClr val="accent2"/>
                </a:solidFill>
              </a:rPr>
              <a:t>Ωστόσο, με αφορμή τη διαπιστωμένη έκθεση πολλών ευρωπαϊκών τραπεζών στα κρατικά ομόλογα της Ελλάδας, και άλλων κρατών με οικονομικά προβλήματα, εκφράστηκαν γενικότερες αμφιβολίες ως προς τη φερεγγυότητά του τραπεζικού συστήματος της ΕΕ. </a:t>
            </a:r>
          </a:p>
          <a:p>
            <a:pPr marL="285750" indent="-285750" algn="just">
              <a:buFont typeface="Arial" pitchFamily="34" charset="0"/>
              <a:buChar char="•"/>
            </a:pPr>
            <a:r>
              <a:rPr lang="el-GR" b="1" dirty="0" smtClean="0">
                <a:solidFill>
                  <a:schemeClr val="accent2"/>
                </a:solidFill>
              </a:rPr>
              <a:t>Έτσι, η </a:t>
            </a:r>
            <a:r>
              <a:rPr lang="el-GR" b="1" dirty="0">
                <a:solidFill>
                  <a:schemeClr val="accent2"/>
                </a:solidFill>
              </a:rPr>
              <a:t>ιδέα </a:t>
            </a:r>
            <a:r>
              <a:rPr lang="el-GR" b="1" dirty="0" smtClean="0">
                <a:solidFill>
                  <a:schemeClr val="accent2"/>
                </a:solidFill>
              </a:rPr>
              <a:t>εισαγωγής </a:t>
            </a:r>
            <a:r>
              <a:rPr lang="el-GR" b="1" dirty="0">
                <a:solidFill>
                  <a:schemeClr val="accent2"/>
                </a:solidFill>
              </a:rPr>
              <a:t>της Τραπεζικής Ένωσης, ως συμπληρώματος της ΟΝΕ, άλλαξε τη μορφή του ευρωπαϊκού πλαισίου εποπτείας.</a:t>
            </a:r>
          </a:p>
        </p:txBody>
      </p:sp>
      <p:sp>
        <p:nvSpPr>
          <p:cNvPr id="10" name="Ορθογώνιο 9"/>
          <p:cNvSpPr/>
          <p:nvPr/>
        </p:nvSpPr>
        <p:spPr>
          <a:xfrm>
            <a:off x="0" y="2180609"/>
            <a:ext cx="4773881" cy="3323987"/>
          </a:xfrm>
          <a:prstGeom prst="rect">
            <a:avLst/>
          </a:prstGeom>
        </p:spPr>
        <p:txBody>
          <a:bodyPr wrap="square">
            <a:spAutoFit/>
          </a:bodyPr>
          <a:lstStyle/>
          <a:p>
            <a:pPr algn="just"/>
            <a:r>
              <a:rPr lang="el-GR" sz="1400" b="1" dirty="0">
                <a:solidFill>
                  <a:schemeClr val="accent2"/>
                </a:solidFill>
              </a:rPr>
              <a:t>Η διαδικασία </a:t>
            </a:r>
            <a:r>
              <a:rPr lang="el-GR" sz="1400" b="1" dirty="0" err="1">
                <a:solidFill>
                  <a:schemeClr val="accent2"/>
                </a:solidFill>
              </a:rPr>
              <a:t>επανακεφαλαιοποίησης</a:t>
            </a:r>
            <a:r>
              <a:rPr lang="el-GR" sz="1400" b="1" dirty="0">
                <a:solidFill>
                  <a:schemeClr val="accent2"/>
                </a:solidFill>
              </a:rPr>
              <a:t>:</a:t>
            </a:r>
          </a:p>
          <a:p>
            <a:pPr marL="285750" indent="-285750" algn="just">
              <a:buFont typeface="Calibri" panose="020F0502020204030204" pitchFamily="34" charset="0"/>
              <a:buChar char="−"/>
            </a:pPr>
            <a:r>
              <a:rPr lang="el-GR" sz="1400" b="1" dirty="0">
                <a:solidFill>
                  <a:schemeClr val="accent2"/>
                </a:solidFill>
              </a:rPr>
              <a:t>Η διαδικασία αφορούσε 27 μεγάλες τράπεζες, ενώ εξαιρούντο οι ελληνικές τράπεζες, η </a:t>
            </a:r>
            <a:r>
              <a:rPr lang="el-GR" sz="1400" b="1" dirty="0" err="1">
                <a:solidFill>
                  <a:schemeClr val="accent2"/>
                </a:solidFill>
              </a:rPr>
              <a:t>ανακεφαλαιοποίηση</a:t>
            </a:r>
            <a:r>
              <a:rPr lang="el-GR" sz="1400" b="1" dirty="0">
                <a:solidFill>
                  <a:schemeClr val="accent2"/>
                </a:solidFill>
              </a:rPr>
              <a:t> των οποίων θα αποτελούσε τμήμα του δεύτερου προγράμματος χρηματοδότησης της χώρας, και τέσσερις ακόμη τράπεζες, οι οποίες είχαν τεθεί σε διαδικασία ανασυγκρότησης (η αυστριακή </a:t>
            </a:r>
            <a:r>
              <a:rPr lang="el-GR" sz="1400" b="1" dirty="0" err="1">
                <a:solidFill>
                  <a:schemeClr val="accent2"/>
                </a:solidFill>
              </a:rPr>
              <a:t>Öesterreichische</a:t>
            </a:r>
            <a:r>
              <a:rPr lang="el-GR" sz="1400" b="1" dirty="0">
                <a:solidFill>
                  <a:schemeClr val="accent2"/>
                </a:solidFill>
              </a:rPr>
              <a:t> </a:t>
            </a:r>
            <a:r>
              <a:rPr lang="el-GR" sz="1400" b="1" dirty="0" err="1">
                <a:solidFill>
                  <a:schemeClr val="accent2"/>
                </a:solidFill>
              </a:rPr>
              <a:t>Volksbank</a:t>
            </a:r>
            <a:r>
              <a:rPr lang="el-GR" sz="1400" b="1" dirty="0">
                <a:solidFill>
                  <a:schemeClr val="accent2"/>
                </a:solidFill>
              </a:rPr>
              <a:t> AG, η βελγική </a:t>
            </a:r>
            <a:r>
              <a:rPr lang="el-GR" sz="1400" b="1" dirty="0" err="1">
                <a:solidFill>
                  <a:schemeClr val="accent2"/>
                </a:solidFill>
              </a:rPr>
              <a:t>Dexia</a:t>
            </a:r>
            <a:r>
              <a:rPr lang="el-GR" sz="1400" b="1" dirty="0">
                <a:solidFill>
                  <a:schemeClr val="accent2"/>
                </a:solidFill>
              </a:rPr>
              <a:t>, η γερμανική </a:t>
            </a:r>
            <a:r>
              <a:rPr lang="el-GR" sz="1400" b="1" dirty="0" err="1">
                <a:solidFill>
                  <a:schemeClr val="accent2"/>
                </a:solidFill>
              </a:rPr>
              <a:t>WestLB</a:t>
            </a:r>
            <a:r>
              <a:rPr lang="el-GR" sz="1400" b="1" dirty="0">
                <a:solidFill>
                  <a:schemeClr val="accent2"/>
                </a:solidFill>
              </a:rPr>
              <a:t> AG και η ισπανική </a:t>
            </a:r>
            <a:r>
              <a:rPr lang="el-GR" sz="1400" b="1" dirty="0" err="1">
                <a:solidFill>
                  <a:schemeClr val="accent2"/>
                </a:solidFill>
              </a:rPr>
              <a:t>Bankia</a:t>
            </a:r>
            <a:r>
              <a:rPr lang="el-GR" sz="1400" b="1" dirty="0">
                <a:solidFill>
                  <a:schemeClr val="accent2"/>
                </a:solidFill>
              </a:rPr>
              <a:t>).</a:t>
            </a:r>
          </a:p>
          <a:p>
            <a:pPr marL="285750" indent="-285750" algn="just">
              <a:buFont typeface="Calibri" panose="020F0502020204030204" pitchFamily="34" charset="0"/>
              <a:buChar char="−"/>
            </a:pPr>
            <a:r>
              <a:rPr lang="el-GR" sz="1400" b="1" dirty="0">
                <a:solidFill>
                  <a:schemeClr val="accent2"/>
                </a:solidFill>
              </a:rPr>
              <a:t> Οι συνολικές ανάγκες των τραπεζών σε κεφάλαια ανέρχονταν σε 76 δισ. €. Στην πράξη όμως διατέθηκαν περισσότερα από 94 δισ. €, ενώ οι περισσότερες τράπεζες κάλυψαν έγκαιρα και πλήρως τους στόχους τους.</a:t>
            </a:r>
          </a:p>
          <a:p>
            <a:pPr marL="285750" indent="-285750" algn="just">
              <a:buFont typeface="Calibri" panose="020F0502020204030204" pitchFamily="34" charset="0"/>
              <a:buChar char="−"/>
            </a:pPr>
            <a:endParaRPr lang="el-GR" sz="1400" b="1" dirty="0">
              <a:solidFill>
                <a:schemeClr val="accent2"/>
              </a:solidFill>
            </a:endParaRP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49</a:t>
            </a:fld>
            <a:endParaRPr lang="en-US" altLang="en-US"/>
          </a:p>
        </p:txBody>
      </p:sp>
    </p:spTree>
    <p:extLst>
      <p:ext uri="{BB962C8B-B14F-4D97-AF65-F5344CB8AC3E}">
        <p14:creationId xmlns:p14="http://schemas.microsoft.com/office/powerpoint/2010/main" val="220728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Σχέδια για Οικονομική και Νομισματική Ένωση – Η έκθεση Werner</a:t>
            </a:r>
          </a:p>
          <a:p>
            <a:pPr marL="285750" indent="-285750" algn="just">
              <a:buFont typeface="Arial" panose="020B0604020202020204" pitchFamily="34" charset="0"/>
              <a:buChar char="•"/>
            </a:pPr>
            <a:r>
              <a:rPr lang="el-GR" b="1" dirty="0">
                <a:solidFill>
                  <a:schemeClr val="accent2"/>
                </a:solidFill>
              </a:rPr>
              <a:t>Η τελική έκθεση, γνωστή ως «Έκθεση Werner», που συντάχθηκε σε συνεργασία με την Επιτροπή των Διοικητών των Κεντρικών Τραπεζών της ΕΟΚ, κατατέθηκε τον 8 Οκτώβριο του 1970.</a:t>
            </a:r>
          </a:p>
          <a:p>
            <a:pPr marL="285750" indent="-285750" algn="just">
              <a:buFont typeface="Arial" panose="020B0604020202020204" pitchFamily="34" charset="0"/>
              <a:buChar char="•"/>
            </a:pPr>
            <a:r>
              <a:rPr lang="el-GR" b="1" dirty="0">
                <a:solidFill>
                  <a:schemeClr val="accent2"/>
                </a:solidFill>
              </a:rPr>
              <a:t>Παρείχε προτάσεις για την ολοκλήρωση της ΟΝΕ σε τρεις φάσεις μέσα σε δέκα έτη, με βασική προϋπόθεση την εξασφάλιση σταθερών συναλλαγματικών ισοτιμιών. </a:t>
            </a:r>
          </a:p>
          <a:p>
            <a:pPr marL="285750" indent="-285750" algn="just">
              <a:buFont typeface="Arial" panose="020B0604020202020204" pitchFamily="34" charset="0"/>
              <a:buChar char="•"/>
            </a:pPr>
            <a:r>
              <a:rPr lang="el-GR" b="1" dirty="0">
                <a:solidFill>
                  <a:schemeClr val="accent2"/>
                </a:solidFill>
              </a:rPr>
              <a:t>Αρχική επιδίωξη θα ήταν ο συντονισμός των δημοσιονομικών πολιτικών των έξι κρατών-μελών καθώς και η εναρμόνιση του ΦΠΑ και των ειδικών φόρων κατανάλωσης. </a:t>
            </a:r>
          </a:p>
          <a:p>
            <a:pPr marL="285750" indent="-285750" algn="just">
              <a:buFont typeface="Arial" panose="020B0604020202020204" pitchFamily="34" charset="0"/>
              <a:buChar char="•"/>
            </a:pPr>
            <a:r>
              <a:rPr lang="el-GR" b="1" dirty="0">
                <a:solidFill>
                  <a:schemeClr val="accent2"/>
                </a:solidFill>
              </a:rPr>
              <a:t>Θα </a:t>
            </a:r>
            <a:r>
              <a:rPr lang="el-GR" b="1" dirty="0" err="1">
                <a:solidFill>
                  <a:schemeClr val="accent2"/>
                </a:solidFill>
              </a:rPr>
              <a:t>ανατίθονταν</a:t>
            </a:r>
            <a:r>
              <a:rPr lang="el-GR" b="1" dirty="0">
                <a:solidFill>
                  <a:schemeClr val="accent2"/>
                </a:solidFill>
              </a:rPr>
              <a:t> στην Επιτροπή των Διοικητών των Κεντρικών Τραπεζών, που είχε θεσμοποιηθεί από τις 8 Μαΐου του 1964, το καθήκον να καθορίζει γενικές κατευθυντήριες γραμμές σχετικές με τα επιτόκια, τους δείκτες ρευστότητας των τραπεζών και τη χορήγηση δανείων, ενώ η Επιτροπή θα πρότεινε την απαιτούμενη νομοθεσία για την εφαρμογή του πρώτου σταδίου της ΟΝΕ.</a:t>
            </a:r>
          </a:p>
          <a:p>
            <a:pPr marL="285750" indent="-285750" algn="just">
              <a:buFont typeface="Arial" panose="020B0604020202020204" pitchFamily="34" charset="0"/>
              <a:buChar char="•"/>
            </a:pPr>
            <a:endParaRPr lang="el-GR" b="1" dirty="0">
              <a:solidFill>
                <a:schemeClr val="accent2"/>
              </a:solidFill>
            </a:endParaRPr>
          </a:p>
        </p:txBody>
      </p:sp>
      <p:sp>
        <p:nvSpPr>
          <p:cNvPr id="12" name="Ορθογώνιο 11"/>
          <p:cNvSpPr/>
          <p:nvPr/>
        </p:nvSpPr>
        <p:spPr>
          <a:xfrm>
            <a:off x="0" y="5025153"/>
            <a:ext cx="4785756" cy="523220"/>
          </a:xfrm>
          <a:prstGeom prst="rect">
            <a:avLst/>
          </a:prstGeom>
        </p:spPr>
        <p:txBody>
          <a:bodyPr wrap="square">
            <a:spAutoFit/>
          </a:bodyPr>
          <a:lstStyle/>
          <a:p>
            <a:pPr algn="just"/>
            <a:r>
              <a:rPr lang="en-GB" sz="1400" b="1" dirty="0">
                <a:solidFill>
                  <a:schemeClr val="accent2"/>
                </a:solidFill>
              </a:rPr>
              <a:t>Pierre Werner</a:t>
            </a:r>
            <a:r>
              <a:rPr lang="el-GR" sz="1400" b="1" dirty="0">
                <a:solidFill>
                  <a:schemeClr val="accent2"/>
                </a:solidFill>
              </a:rPr>
              <a:t>, επικεφαλής επιτροπής εκπόνησης σχεδίου  σύστασης οικονομικής  και νομισματικής ένωσης</a:t>
            </a:r>
          </a:p>
        </p:txBody>
      </p:sp>
      <p:pic>
        <p:nvPicPr>
          <p:cNvPr id="8" name="Εικόνα 7"/>
          <p:cNvPicPr>
            <a:picLocks noChangeAspect="1"/>
          </p:cNvPicPr>
          <p:nvPr/>
        </p:nvPicPr>
        <p:blipFill>
          <a:blip r:embed="rId3"/>
          <a:stretch>
            <a:fillRect/>
          </a:stretch>
        </p:blipFill>
        <p:spPr>
          <a:xfrm>
            <a:off x="1109606" y="1697985"/>
            <a:ext cx="2438400" cy="3357395"/>
          </a:xfrm>
          <a:prstGeom prst="rect">
            <a:avLst/>
          </a:prstGeom>
        </p:spPr>
      </p:pic>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2267440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Η ευρωπαϊκή Ένωση Τραπεζών ως συμπλήρωμα της ΟΝΕ</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Η Διευθύνουσα Σύμβουλος του ΔΝΤ </a:t>
            </a:r>
            <a:r>
              <a:rPr lang="el-GR" b="1" dirty="0" err="1">
                <a:solidFill>
                  <a:schemeClr val="accent2"/>
                </a:solidFill>
              </a:rPr>
              <a:t>Christine</a:t>
            </a:r>
            <a:r>
              <a:rPr lang="el-GR" b="1" dirty="0">
                <a:solidFill>
                  <a:schemeClr val="accent2"/>
                </a:solidFill>
              </a:rPr>
              <a:t> </a:t>
            </a:r>
            <a:r>
              <a:rPr lang="el-GR" b="1" dirty="0" err="1">
                <a:solidFill>
                  <a:schemeClr val="accent2"/>
                </a:solidFill>
              </a:rPr>
              <a:t>Lagarde</a:t>
            </a:r>
            <a:r>
              <a:rPr lang="el-GR" b="1" dirty="0">
                <a:solidFill>
                  <a:schemeClr val="accent2"/>
                </a:solidFill>
              </a:rPr>
              <a:t>, τον Απρίλιο 2012, διατύπωσε την ανάγκη να σταματήσει η νοσηρή αμοιβαία ανατροφοδότηση δημοσιονομικών και τραπεζικών προβλημάτων. </a:t>
            </a:r>
          </a:p>
          <a:p>
            <a:pPr marL="285750" indent="-285750" algn="just">
              <a:buFont typeface="Arial" pitchFamily="34" charset="0"/>
              <a:buChar char="•"/>
            </a:pPr>
            <a:r>
              <a:rPr lang="el-GR" b="1" dirty="0">
                <a:solidFill>
                  <a:schemeClr val="accent2"/>
                </a:solidFill>
              </a:rPr>
              <a:t>Το ζήτημα μίας τραπεζικής ένωσης τέθηκε από τον </a:t>
            </a:r>
            <a:r>
              <a:rPr lang="el-GR" b="1" dirty="0" err="1">
                <a:solidFill>
                  <a:schemeClr val="accent2"/>
                </a:solidFill>
              </a:rPr>
              <a:t>José</a:t>
            </a:r>
            <a:r>
              <a:rPr lang="el-GR" b="1" dirty="0">
                <a:solidFill>
                  <a:schemeClr val="accent2"/>
                </a:solidFill>
              </a:rPr>
              <a:t> </a:t>
            </a:r>
            <a:r>
              <a:rPr lang="el-GR" b="1" dirty="0" err="1">
                <a:solidFill>
                  <a:schemeClr val="accent2"/>
                </a:solidFill>
              </a:rPr>
              <a:t>Manuel</a:t>
            </a:r>
            <a:r>
              <a:rPr lang="el-GR" b="1" dirty="0">
                <a:solidFill>
                  <a:schemeClr val="accent2"/>
                </a:solidFill>
              </a:rPr>
              <a:t> </a:t>
            </a:r>
            <a:r>
              <a:rPr lang="el-GR" b="1" dirty="0" err="1">
                <a:solidFill>
                  <a:schemeClr val="accent2"/>
                </a:solidFill>
              </a:rPr>
              <a:t>Barroso</a:t>
            </a:r>
            <a:r>
              <a:rPr lang="el-GR" b="1" dirty="0">
                <a:solidFill>
                  <a:schemeClr val="accent2"/>
                </a:solidFill>
              </a:rPr>
              <a:t>, το Μάιο 2012. </a:t>
            </a:r>
          </a:p>
          <a:p>
            <a:pPr marL="285750" indent="-285750" algn="just">
              <a:buFont typeface="Arial" pitchFamily="34" charset="0"/>
              <a:buChar char="•"/>
            </a:pPr>
            <a:r>
              <a:rPr lang="el-GR" b="1" dirty="0">
                <a:solidFill>
                  <a:schemeClr val="accent2"/>
                </a:solidFill>
              </a:rPr>
              <a:t>Στο Ευρωπαϊκό Συμβούλιο του Ιουνίου 2012 εγκρίθηκε έκθεση με τίτλο </a:t>
            </a:r>
            <a:r>
              <a:rPr lang="el-GR" b="1" i="1" dirty="0">
                <a:solidFill>
                  <a:schemeClr val="accent2"/>
                </a:solidFill>
              </a:rPr>
              <a:t>Προς μία Γνήσια Οικονομική και Νομισματική Ένωση</a:t>
            </a:r>
            <a:r>
              <a:rPr lang="el-GR" b="1" dirty="0">
                <a:solidFill>
                  <a:schemeClr val="accent2"/>
                </a:solidFill>
              </a:rPr>
              <a:t>, από τους Προέδρους του Ευρωπαϊκού Συμβουλίου, της Επιτροπής, της </a:t>
            </a:r>
            <a:r>
              <a:rPr lang="el-GR" b="1" dirty="0" err="1">
                <a:solidFill>
                  <a:schemeClr val="accent2"/>
                </a:solidFill>
              </a:rPr>
              <a:t>Ευρωομάδας</a:t>
            </a:r>
            <a:r>
              <a:rPr lang="el-GR" b="1" dirty="0">
                <a:solidFill>
                  <a:schemeClr val="accent2"/>
                </a:solidFill>
              </a:rPr>
              <a:t> και της ΕΚΤ («Έκθεση των Τεσσάρων Προέδρων»)</a:t>
            </a:r>
          </a:p>
          <a:p>
            <a:pPr marL="285750" indent="-285750" algn="just">
              <a:buFont typeface="Arial" pitchFamily="34" charset="0"/>
              <a:buChar char="•"/>
            </a:pPr>
            <a:r>
              <a:rPr lang="el-GR" b="1" dirty="0">
                <a:solidFill>
                  <a:schemeClr val="accent2"/>
                </a:solidFill>
              </a:rPr>
              <a:t>Στο Ευρωπαϊκό Συμβούλιο του Δεκεμβρίου 2012 συμφωνήθηκε χάρτης πορείας για την ολοκλήρωση της ΟΝΕ, που θα βασίζεται </a:t>
            </a:r>
            <a:endParaRPr lang="en-US" b="1" dirty="0">
              <a:solidFill>
                <a:schemeClr val="accent2"/>
              </a:solidFill>
            </a:endParaRPr>
          </a:p>
          <a:p>
            <a:pPr marL="254000" lvl="1" algn="just"/>
            <a:r>
              <a:rPr lang="el-GR" b="1" dirty="0">
                <a:solidFill>
                  <a:schemeClr val="accent2"/>
                </a:solidFill>
              </a:rPr>
              <a:t>α) σε ενοποιημένο χρηματοοικονομικό πλαίσιο (τραπεζική ένωση), </a:t>
            </a:r>
            <a:endParaRPr lang="en-US" b="1" dirty="0">
              <a:solidFill>
                <a:schemeClr val="accent2"/>
              </a:solidFill>
            </a:endParaRPr>
          </a:p>
          <a:p>
            <a:pPr marL="254000" lvl="1" algn="just"/>
            <a:r>
              <a:rPr lang="el-GR" b="1" dirty="0">
                <a:solidFill>
                  <a:schemeClr val="accent2"/>
                </a:solidFill>
              </a:rPr>
              <a:t>β) σε ενοποιημένο δημοσιονομικό πλαίσιο, </a:t>
            </a:r>
            <a:endParaRPr lang="en-US" b="1" dirty="0">
              <a:solidFill>
                <a:schemeClr val="accent2"/>
              </a:solidFill>
            </a:endParaRPr>
          </a:p>
          <a:p>
            <a:pPr marL="254000" lvl="1" algn="just"/>
            <a:r>
              <a:rPr lang="el-GR" b="1" dirty="0">
                <a:solidFill>
                  <a:schemeClr val="accent2"/>
                </a:solidFill>
              </a:rPr>
              <a:t>γ) σε ενοποιημένο πλαίσιο οικονομικής πολιτικής και </a:t>
            </a:r>
            <a:endParaRPr lang="en-US" b="1" dirty="0">
              <a:solidFill>
                <a:schemeClr val="accent2"/>
              </a:solidFill>
            </a:endParaRPr>
          </a:p>
          <a:p>
            <a:pPr marL="254000" lvl="1" algn="just"/>
            <a:r>
              <a:rPr lang="el-GR" b="1" dirty="0">
                <a:solidFill>
                  <a:schemeClr val="accent2"/>
                </a:solidFill>
              </a:rPr>
              <a:t>δ) σε βελτιωμένη δημοκρατική νομιμοποίηση στο πλαίσιο της ΟΝΕ. </a:t>
            </a:r>
          </a:p>
        </p:txBody>
      </p:sp>
      <p:sp>
        <p:nvSpPr>
          <p:cNvPr id="10" name="Ορθογώνιο 9"/>
          <p:cNvSpPr/>
          <p:nvPr/>
        </p:nvSpPr>
        <p:spPr>
          <a:xfrm>
            <a:off x="2931" y="2317815"/>
            <a:ext cx="4710541" cy="3323987"/>
          </a:xfrm>
          <a:prstGeom prst="rect">
            <a:avLst/>
          </a:prstGeom>
        </p:spPr>
        <p:txBody>
          <a:bodyPr wrap="square">
            <a:spAutoFit/>
          </a:bodyPr>
          <a:lstStyle/>
          <a:p>
            <a:pPr algn="just"/>
            <a:r>
              <a:rPr lang="el-GR" sz="1400" b="1" dirty="0">
                <a:solidFill>
                  <a:schemeClr val="accent2"/>
                </a:solidFill>
              </a:rPr>
              <a:t>Για τον χάρτη πορείας για την ολοκλήρωση της ΟΝΕ απαιτείτο: </a:t>
            </a:r>
          </a:p>
          <a:p>
            <a:pPr marL="285750" indent="-285750" algn="just">
              <a:buFont typeface="Calibri" panose="020F0502020204030204" pitchFamily="34" charset="0"/>
              <a:buChar char="−"/>
            </a:pPr>
            <a:r>
              <a:rPr lang="el-GR" sz="1400" b="1" dirty="0">
                <a:solidFill>
                  <a:schemeClr val="accent2"/>
                </a:solidFill>
              </a:rPr>
              <a:t>Η σύσταση ενός Ενιαίου Εποπτικού Μηχανισμού (ΕΕΜ) και η θέσπιση νέων κανόνων για την ανάκαμψη και την εξυγίανση, καθώς και για τις εγγυήσεις των καταθέσεων. </a:t>
            </a:r>
          </a:p>
          <a:p>
            <a:pPr marL="285750" indent="-285750" algn="just">
              <a:buFont typeface="Calibri" panose="020F0502020204030204" pitchFamily="34" charset="0"/>
              <a:buChar char="−"/>
            </a:pPr>
            <a:r>
              <a:rPr lang="el-GR" sz="1400" b="1" dirty="0">
                <a:solidFill>
                  <a:schemeClr val="accent2"/>
                </a:solidFill>
              </a:rPr>
              <a:t>Ο ΕΕΜ, θα είναι αρμόδιος για την άμεση εποπτεία των μεγαλύτερων τραπεζικών οργανισμών, ενώ οι κρατικές εποπτικές αρχές θα συνεχίζουν να είναι αρμόδιες για την εποπτεία των υπόλοιπων τραπεζών, με την ΕΚΤ να έχει την τελική ευθύνη. </a:t>
            </a:r>
          </a:p>
          <a:p>
            <a:pPr marL="285750" indent="-285750" algn="just">
              <a:buFont typeface="Calibri" panose="020F0502020204030204" pitchFamily="34" charset="0"/>
              <a:buChar char="−"/>
            </a:pPr>
            <a:r>
              <a:rPr lang="el-GR" sz="1400" b="1" dirty="0">
                <a:solidFill>
                  <a:schemeClr val="accent2"/>
                </a:solidFill>
              </a:rPr>
              <a:t>Η διαδικασία θα ολοκληρωνόταν με τη θέσπιση ενός Ενιαίου Μηχανισμού Εξυγίανσης (ΕΜΕ), ο οποίος θα εξασφαλίζει την αποτελεσματική διαχείριση τυχόν μελλοντικών πτωχεύσεων τραπεζών στο πλαίσιο της Τραπεζικής Ένωσης, με το ελάχιστο δυνατό κόστος.</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50</a:t>
            </a:fld>
            <a:endParaRPr lang="en-US" altLang="en-US"/>
          </a:p>
        </p:txBody>
      </p:sp>
    </p:spTree>
    <p:extLst>
      <p:ext uri="{BB962C8B-B14F-4D97-AF65-F5344CB8AC3E}">
        <p14:creationId xmlns:p14="http://schemas.microsoft.com/office/powerpoint/2010/main" val="2319642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chemeClr val="accent2"/>
                </a:solidFill>
              </a:rPr>
              <a:t>Η ευρωπαϊκή Ένωση Τραπεζών ως συμπλήρωμα της ΟΝΕ</a:t>
            </a:r>
            <a:endParaRPr lang="el-GR" b="1" i="1" dirty="0">
              <a:solidFill>
                <a:schemeClr val="accent2"/>
              </a:solidFill>
            </a:endParaRPr>
          </a:p>
          <a:p>
            <a:pPr marL="285750" indent="-285750" algn="just">
              <a:buFont typeface="Arial" pitchFamily="34" charset="0"/>
              <a:buChar char="•"/>
            </a:pPr>
            <a:r>
              <a:rPr lang="el-GR" b="1" dirty="0">
                <a:solidFill>
                  <a:schemeClr val="accent2"/>
                </a:solidFill>
              </a:rPr>
              <a:t>Το </a:t>
            </a:r>
            <a:r>
              <a:rPr lang="el-GR" b="1" dirty="0" smtClean="0">
                <a:solidFill>
                  <a:schemeClr val="accent2"/>
                </a:solidFill>
              </a:rPr>
              <a:t>Οκτ</a:t>
            </a:r>
            <a:r>
              <a:rPr lang="el-GR" b="1" dirty="0">
                <a:solidFill>
                  <a:schemeClr val="accent2"/>
                </a:solidFill>
              </a:rPr>
              <a:t>ώ</a:t>
            </a:r>
            <a:r>
              <a:rPr lang="el-GR" b="1" dirty="0" smtClean="0">
                <a:solidFill>
                  <a:schemeClr val="accent2"/>
                </a:solidFill>
              </a:rPr>
              <a:t>βριο του 2013</a:t>
            </a:r>
            <a:r>
              <a:rPr lang="el-GR" b="1" dirty="0">
                <a:solidFill>
                  <a:schemeClr val="accent2"/>
                </a:solidFill>
              </a:rPr>
              <a:t>, συμφωνήθηκε </a:t>
            </a:r>
            <a:r>
              <a:rPr lang="el-GR" b="1" dirty="0" smtClean="0">
                <a:solidFill>
                  <a:schemeClr val="accent2"/>
                </a:solidFill>
              </a:rPr>
              <a:t>με Κανονισμό η </a:t>
            </a:r>
            <a:r>
              <a:rPr lang="el-GR" b="1" dirty="0">
                <a:solidFill>
                  <a:schemeClr val="accent2"/>
                </a:solidFill>
              </a:rPr>
              <a:t>θέσπιση του ΕΕΜ ως 1</a:t>
            </a:r>
            <a:r>
              <a:rPr lang="el-GR" b="1" baseline="30000" dirty="0">
                <a:solidFill>
                  <a:schemeClr val="accent2"/>
                </a:solidFill>
              </a:rPr>
              <a:t>ου</a:t>
            </a:r>
            <a:r>
              <a:rPr lang="el-GR" b="1" dirty="0">
                <a:solidFill>
                  <a:schemeClr val="accent2"/>
                </a:solidFill>
              </a:rPr>
              <a:t> πυλώνα της Τραπεζικής Ένωσης, </a:t>
            </a:r>
            <a:r>
              <a:rPr lang="el-GR" b="1" dirty="0" smtClean="0">
                <a:solidFill>
                  <a:schemeClr val="accent2"/>
                </a:solidFill>
              </a:rPr>
              <a:t>που θα </a:t>
            </a:r>
            <a:r>
              <a:rPr lang="el-GR" b="1" dirty="0">
                <a:solidFill>
                  <a:schemeClr val="accent2"/>
                </a:solidFill>
              </a:rPr>
              <a:t>κάλυπτε </a:t>
            </a:r>
            <a:r>
              <a:rPr lang="el-GR" b="1" dirty="0" smtClean="0">
                <a:solidFill>
                  <a:schemeClr val="accent2"/>
                </a:solidFill>
              </a:rPr>
              <a:t>όλες τις </a:t>
            </a:r>
            <a:r>
              <a:rPr lang="el-GR" b="1" dirty="0">
                <a:solidFill>
                  <a:schemeClr val="accent2"/>
                </a:solidFill>
              </a:rPr>
              <a:t>τράπεζες στη Ευρωζώνης, Ο ΕΕΜ, άρχισε να λειτουργεί στις 4 Νοεμβρίου </a:t>
            </a:r>
            <a:r>
              <a:rPr lang="el-GR" b="1" dirty="0" smtClean="0">
                <a:solidFill>
                  <a:schemeClr val="accent2"/>
                </a:solidFill>
              </a:rPr>
              <a:t>2014</a:t>
            </a:r>
            <a:r>
              <a:rPr lang="el-GR" b="1" dirty="0">
                <a:solidFill>
                  <a:schemeClr val="accent2"/>
                </a:solidFill>
              </a:rPr>
              <a:t>. </a:t>
            </a:r>
          </a:p>
          <a:p>
            <a:pPr marL="285750" indent="-285750" algn="just">
              <a:buFont typeface="Arial" pitchFamily="34" charset="0"/>
              <a:buChar char="•"/>
            </a:pPr>
            <a:r>
              <a:rPr lang="el-GR" b="1" dirty="0" smtClean="0">
                <a:solidFill>
                  <a:schemeClr val="accent2"/>
                </a:solidFill>
              </a:rPr>
              <a:t>Επιπλέον, τον Ιούνιο του </a:t>
            </a:r>
            <a:r>
              <a:rPr lang="el-GR" b="1" dirty="0">
                <a:solidFill>
                  <a:schemeClr val="accent2"/>
                </a:solidFill>
              </a:rPr>
              <a:t>2013 </a:t>
            </a:r>
            <a:r>
              <a:rPr lang="el-GR" b="1" dirty="0" smtClean="0">
                <a:solidFill>
                  <a:schemeClr val="accent2"/>
                </a:solidFill>
              </a:rPr>
              <a:t>εκδόθηκε η Οδηγία </a:t>
            </a:r>
            <a:r>
              <a:rPr lang="el-GR" b="1" dirty="0">
                <a:solidFill>
                  <a:schemeClr val="accent2"/>
                </a:solidFill>
              </a:rPr>
              <a:t>για τις Κεφαλαιακές Απαιτήσεις (ΟΚΑ) και </a:t>
            </a:r>
            <a:r>
              <a:rPr lang="el-GR" b="1" dirty="0" smtClean="0">
                <a:solidFill>
                  <a:schemeClr val="accent2"/>
                </a:solidFill>
              </a:rPr>
              <a:t>ο Κανονισμός </a:t>
            </a:r>
            <a:r>
              <a:rPr lang="el-GR" b="1" dirty="0">
                <a:solidFill>
                  <a:schemeClr val="accent2"/>
                </a:solidFill>
              </a:rPr>
              <a:t>για τις Κεφαλαιακές Απαιτήσεις (ΚΚΑ), με ισχύ από 1</a:t>
            </a:r>
            <a:r>
              <a:rPr lang="el-GR" b="1" baseline="30000" dirty="0">
                <a:solidFill>
                  <a:schemeClr val="accent2"/>
                </a:solidFill>
              </a:rPr>
              <a:t>η</a:t>
            </a:r>
            <a:r>
              <a:rPr lang="el-GR" b="1" dirty="0">
                <a:solidFill>
                  <a:schemeClr val="accent2"/>
                </a:solidFill>
              </a:rPr>
              <a:t> Ιανουαρίου 2014, </a:t>
            </a:r>
            <a:r>
              <a:rPr lang="el-GR" b="1" dirty="0" smtClean="0">
                <a:solidFill>
                  <a:schemeClr val="accent2"/>
                </a:solidFill>
              </a:rPr>
              <a:t>σύμφωνα </a:t>
            </a:r>
            <a:r>
              <a:rPr lang="el-GR" b="1" dirty="0">
                <a:solidFill>
                  <a:schemeClr val="accent2"/>
                </a:solidFill>
              </a:rPr>
              <a:t>με τη Βασιλεία ΙΙΙ, </a:t>
            </a:r>
          </a:p>
          <a:p>
            <a:pPr marL="285750" indent="-285750" algn="just">
              <a:buFont typeface="Arial" pitchFamily="34" charset="0"/>
              <a:buChar char="•"/>
            </a:pPr>
            <a:r>
              <a:rPr lang="el-GR" b="1" dirty="0">
                <a:solidFill>
                  <a:schemeClr val="accent2"/>
                </a:solidFill>
              </a:rPr>
              <a:t>Το Δεκέμβριο 2013 το Συμβούλιο των Υπουργών συμφώνησε για την τραπεζική ένωση. Η ΕΚΤ θα έχει υπό την εποπτεία της περίπου 130 σημαντικές τράπεζες της </a:t>
            </a:r>
            <a:r>
              <a:rPr lang="el-GR" b="1" dirty="0" smtClean="0">
                <a:solidFill>
                  <a:schemeClr val="accent2"/>
                </a:solidFill>
              </a:rPr>
              <a:t>Ευρωζώνης.</a:t>
            </a:r>
          </a:p>
          <a:p>
            <a:pPr marL="285750" indent="-285750" algn="just">
              <a:buFont typeface="Arial" pitchFamily="34" charset="0"/>
              <a:buChar char="•"/>
            </a:pPr>
            <a:r>
              <a:rPr lang="el-GR" b="1" dirty="0" smtClean="0">
                <a:solidFill>
                  <a:schemeClr val="accent2"/>
                </a:solidFill>
              </a:rPr>
              <a:t>Παράλληλα, συμφωνήθηκε ότι από </a:t>
            </a:r>
            <a:r>
              <a:rPr lang="el-GR" b="1" dirty="0">
                <a:solidFill>
                  <a:schemeClr val="accent2"/>
                </a:solidFill>
              </a:rPr>
              <a:t>το 2016 θα λειτουργούσε ένα Ενιαίο Ταμείο Εξυγίανσης (ΕΤΕ</a:t>
            </a:r>
            <a:r>
              <a:rPr lang="el-GR" b="1" dirty="0" smtClean="0">
                <a:solidFill>
                  <a:schemeClr val="accent2"/>
                </a:solidFill>
              </a:rPr>
              <a:t>), το </a:t>
            </a:r>
            <a:r>
              <a:rPr lang="el-GR" b="1" dirty="0">
                <a:solidFill>
                  <a:schemeClr val="accent2"/>
                </a:solidFill>
              </a:rPr>
              <a:t>οποίο θα διαθέτει κονδύλια ύψους 55 δισ. €, που αντιστοιχούν στο 1% περίπου των καλυπτόμενων καταθέσεων στις τράπεζες της </a:t>
            </a:r>
            <a:r>
              <a:rPr lang="el-GR" b="1" dirty="0" smtClean="0">
                <a:solidFill>
                  <a:schemeClr val="accent2"/>
                </a:solidFill>
              </a:rPr>
              <a:t>Ευρωζώνης</a:t>
            </a:r>
            <a:r>
              <a:rPr lang="el-GR" b="1" dirty="0">
                <a:solidFill>
                  <a:schemeClr val="accent2"/>
                </a:solidFill>
              </a:rPr>
              <a:t>, το οποίο θα συγκεντρωνόταν από εισφορές των χρηματοπιστωτικών ιδρυμάτων κατά τα επόμενα 10 </a:t>
            </a:r>
            <a:r>
              <a:rPr lang="el-GR" b="1" dirty="0" smtClean="0">
                <a:solidFill>
                  <a:schemeClr val="accent2"/>
                </a:solidFill>
              </a:rPr>
              <a:t>χρόνια.</a:t>
            </a:r>
            <a:endParaRPr lang="el-GR" b="1" dirty="0">
              <a:solidFill>
                <a:schemeClr val="accent2"/>
              </a:solidFill>
            </a:endParaRPr>
          </a:p>
        </p:txBody>
      </p:sp>
      <p:sp>
        <p:nvSpPr>
          <p:cNvPr id="10" name="Ορθογώνιο 9"/>
          <p:cNvSpPr/>
          <p:nvPr/>
        </p:nvSpPr>
        <p:spPr>
          <a:xfrm>
            <a:off x="36161" y="2473616"/>
            <a:ext cx="4710541" cy="2031325"/>
          </a:xfrm>
          <a:prstGeom prst="rect">
            <a:avLst/>
          </a:prstGeom>
        </p:spPr>
        <p:txBody>
          <a:bodyPr wrap="square">
            <a:spAutoFit/>
          </a:bodyPr>
          <a:lstStyle/>
          <a:p>
            <a:pPr algn="just"/>
            <a:r>
              <a:rPr lang="en-US" sz="1400" b="1" dirty="0">
                <a:solidFill>
                  <a:schemeClr val="accent2"/>
                </a:solidFill>
              </a:rPr>
              <a:t>M</a:t>
            </a:r>
            <a:r>
              <a:rPr lang="el-GR" sz="1400" b="1" dirty="0">
                <a:solidFill>
                  <a:schemeClr val="accent2"/>
                </a:solidFill>
              </a:rPr>
              <a:t>ε την Οδηγία για την Ανάκαμψη και την Εξυγίανση Τραπεζών (ΟΑΕΤ), η οποία εγκρίθηκε από το Ευρωπαϊκό Κοινοβούλιο τον </a:t>
            </a:r>
            <a:r>
              <a:rPr lang="el-GR" sz="1400" b="1" dirty="0" smtClean="0">
                <a:solidFill>
                  <a:schemeClr val="accent2"/>
                </a:solidFill>
              </a:rPr>
              <a:t>Μάιο του </a:t>
            </a:r>
            <a:r>
              <a:rPr lang="el-GR" sz="1400" b="1" dirty="0">
                <a:solidFill>
                  <a:schemeClr val="accent2"/>
                </a:solidFill>
              </a:rPr>
              <a:t>2014, με έναρξη ισχύος την </a:t>
            </a:r>
            <a:r>
              <a:rPr lang="el-GR" sz="1400" b="1" dirty="0" smtClean="0">
                <a:solidFill>
                  <a:schemeClr val="accent2"/>
                </a:solidFill>
              </a:rPr>
              <a:t>1</a:t>
            </a:r>
            <a:r>
              <a:rPr lang="el-GR" sz="1400" b="1" baseline="30000" dirty="0" smtClean="0">
                <a:solidFill>
                  <a:schemeClr val="accent2"/>
                </a:solidFill>
              </a:rPr>
              <a:t>η</a:t>
            </a:r>
            <a:r>
              <a:rPr lang="el-GR" sz="1400" b="1" dirty="0" smtClean="0">
                <a:solidFill>
                  <a:schemeClr val="accent2"/>
                </a:solidFill>
              </a:rPr>
              <a:t> </a:t>
            </a:r>
            <a:r>
              <a:rPr lang="el-GR" sz="1400" b="1" dirty="0">
                <a:solidFill>
                  <a:schemeClr val="accent2"/>
                </a:solidFill>
              </a:rPr>
              <a:t>Ιανουαρίου </a:t>
            </a:r>
            <a:r>
              <a:rPr lang="el-GR" sz="1400" b="1" dirty="0" smtClean="0">
                <a:solidFill>
                  <a:schemeClr val="accent2"/>
                </a:solidFill>
              </a:rPr>
              <a:t>2015, προβλέπονται μέτρα </a:t>
            </a:r>
            <a:r>
              <a:rPr lang="el-GR" sz="1400" b="1" dirty="0">
                <a:solidFill>
                  <a:schemeClr val="accent2"/>
                </a:solidFill>
              </a:rPr>
              <a:t>για την εξυγίανση των προβληματικών τραπεζών χωρίς να απαιτείται η διάσωσή τους από τους φορολογούμενους, μέσω της εφαρμογής της αρχής ότι οι ζημίες πρέπει να καλύπτονται πρώτα από τους μετόχους και τους πιστωτές, και όχι με δημόσιους πόρους.</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51</a:t>
            </a:fld>
            <a:endParaRPr lang="en-US" altLang="en-US"/>
          </a:p>
        </p:txBody>
      </p:sp>
    </p:spTree>
    <p:extLst>
      <p:ext uri="{BB962C8B-B14F-4D97-AF65-F5344CB8AC3E}">
        <p14:creationId xmlns:p14="http://schemas.microsoft.com/office/powerpoint/2010/main" val="403770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chemeClr val="accent2"/>
                </a:solidFill>
              </a:rPr>
              <a:t>Η ευρωπαϊκή Ένωση Τραπεζών ως συμπλήρωμα της ΟΝΕ</a:t>
            </a:r>
            <a:endParaRPr lang="el-GR" b="1" i="1" dirty="0">
              <a:solidFill>
                <a:schemeClr val="accent2"/>
              </a:solidFill>
            </a:endParaRPr>
          </a:p>
          <a:p>
            <a:pPr marL="285750" indent="-285750" algn="just">
              <a:buFont typeface="Arial" panose="020B0604020202020204" pitchFamily="34" charset="0"/>
              <a:buChar char="•"/>
            </a:pPr>
            <a:r>
              <a:rPr lang="el-GR" b="1" dirty="0">
                <a:solidFill>
                  <a:schemeClr val="accent2"/>
                </a:solidFill>
              </a:rPr>
              <a:t>Με τον Κανονισμό </a:t>
            </a:r>
            <a:r>
              <a:rPr lang="el-GR" b="1" dirty="0" smtClean="0">
                <a:solidFill>
                  <a:schemeClr val="accent2"/>
                </a:solidFill>
              </a:rPr>
              <a:t>του </a:t>
            </a:r>
            <a:r>
              <a:rPr lang="el-GR" b="1" dirty="0">
                <a:solidFill>
                  <a:schemeClr val="accent2"/>
                </a:solidFill>
              </a:rPr>
              <a:t>Ευρωπαϊκού Κοινοβουλίου και του Συμβουλίου Υπουργών της 15ης Ιουλίου 2014, θεσπίστηκε ο ΕΜΕ ως </a:t>
            </a:r>
            <a:r>
              <a:rPr lang="el-GR" b="1" dirty="0" smtClean="0">
                <a:solidFill>
                  <a:schemeClr val="accent2"/>
                </a:solidFill>
              </a:rPr>
              <a:t>2</a:t>
            </a:r>
            <a:r>
              <a:rPr lang="el-GR" b="1" baseline="30000" dirty="0" smtClean="0">
                <a:solidFill>
                  <a:schemeClr val="accent2"/>
                </a:solidFill>
              </a:rPr>
              <a:t>ος</a:t>
            </a:r>
            <a:r>
              <a:rPr lang="el-GR" b="1" dirty="0" smtClean="0">
                <a:solidFill>
                  <a:schemeClr val="accent2"/>
                </a:solidFill>
              </a:rPr>
              <a:t> </a:t>
            </a:r>
            <a:r>
              <a:rPr lang="el-GR" b="1" dirty="0">
                <a:solidFill>
                  <a:schemeClr val="accent2"/>
                </a:solidFill>
              </a:rPr>
              <a:t>Πυλώνας της Τραπεζικής Ένωσης, καθώς και ένα Ενιαίο Ταμείο Εξυγίανσης (</a:t>
            </a:r>
            <a:r>
              <a:rPr lang="el-GR" b="1" dirty="0" smtClean="0">
                <a:solidFill>
                  <a:schemeClr val="accent2"/>
                </a:solidFill>
              </a:rPr>
              <a:t>ΕΤΕ) </a:t>
            </a:r>
            <a:r>
              <a:rPr lang="el-GR" b="1" dirty="0">
                <a:solidFill>
                  <a:schemeClr val="accent2"/>
                </a:solidFill>
              </a:rPr>
              <a:t>που θα εξασφάλιζαν την αποτελεσματική διαχείριση τυχόν μελλοντικών πτωχεύσεων τραπεζών στο πλαίσιο της Τραπεζικής Ένωσης, με το ελάχιστο δυνατό κόστος.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Μια </a:t>
            </a:r>
            <a:r>
              <a:rPr lang="el-GR" b="1" dirty="0">
                <a:solidFill>
                  <a:schemeClr val="accent2"/>
                </a:solidFill>
              </a:rPr>
              <a:t>κεντρική αρχή, το Ενιαίο Συμβούλιο Εξυγίανσης (</a:t>
            </a:r>
            <a:r>
              <a:rPr lang="el-GR" b="1" dirty="0" smtClean="0">
                <a:solidFill>
                  <a:schemeClr val="accent2"/>
                </a:solidFill>
              </a:rPr>
              <a:t>ΕΣΕ) </a:t>
            </a:r>
            <a:r>
              <a:rPr lang="el-GR" b="1" dirty="0">
                <a:solidFill>
                  <a:schemeClr val="accent2"/>
                </a:solidFill>
              </a:rPr>
              <a:t>θα έχει την τελική ευθύνη για την κίνηση διαδικασίας εξυγίανσης μιας τράπεζας, ενώ σε επιχειρησιακό επίπεδο η απόφαση εφαρμόζεται σε συνεργασία με τις κρατικές αρχές εξυγίανσης. Το ΕΣΕ άρχισε το έργο του ως ανεξάρτητος οργανισμός της ΕΕ την 1η Ιανουαρίου του 2015. </a:t>
            </a:r>
          </a:p>
          <a:p>
            <a:pPr algn="just"/>
            <a:endParaRPr lang="el-GR" b="1" dirty="0" smtClean="0">
              <a:solidFill>
                <a:schemeClr val="accent2"/>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702" y="261610"/>
            <a:ext cx="1158195" cy="1444877"/>
          </a:xfrm>
          <a:prstGeom prst="rect">
            <a:avLst/>
          </a:prstGeom>
        </p:spPr>
      </p:pic>
      <p:sp>
        <p:nvSpPr>
          <p:cNvPr id="7" name="Ορθογώνιο 6"/>
          <p:cNvSpPr/>
          <p:nvPr/>
        </p:nvSpPr>
        <p:spPr>
          <a:xfrm>
            <a:off x="15052" y="3523833"/>
            <a:ext cx="4731650" cy="2800767"/>
          </a:xfrm>
          <a:prstGeom prst="rect">
            <a:avLst/>
          </a:prstGeom>
        </p:spPr>
        <p:txBody>
          <a:bodyPr wrap="square">
            <a:spAutoFit/>
          </a:bodyPr>
          <a:lstStyle/>
          <a:p>
            <a:r>
              <a:rPr lang="el-GR" sz="1400" b="1" dirty="0">
                <a:solidFill>
                  <a:schemeClr val="accent2"/>
                </a:solidFill>
              </a:rPr>
              <a:t>Δέσμη μέτρων για την πρόληψη των κρίσεων και τη βοήθεια τραπεζών που αντιμετωπίζουν </a:t>
            </a:r>
            <a:r>
              <a:rPr lang="el-GR" sz="1400" b="1" dirty="0" smtClean="0">
                <a:solidFill>
                  <a:schemeClr val="accent2"/>
                </a:solidFill>
              </a:rPr>
              <a:t>δυσκολίες</a:t>
            </a:r>
          </a:p>
          <a:p>
            <a:endParaRPr lang="el-GR" sz="800" b="1" dirty="0">
              <a:solidFill>
                <a:schemeClr val="accent2"/>
              </a:solidFill>
            </a:endParaRPr>
          </a:p>
          <a:p>
            <a:pPr algn="just"/>
            <a:r>
              <a:rPr lang="el-GR" sz="1400" b="1" dirty="0">
                <a:solidFill>
                  <a:schemeClr val="accent2"/>
                </a:solidFill>
              </a:rPr>
              <a:t>Στο ζήτημα της Τραπεζικής Ένωσης υπάρχουν τεχνικές λεπτομέρειες που δεν έχουν ακόμη οριστικοποιηθεί. Για το λόγο αυτόν, η Επιτροπή εξουσιοδοτήθηκε να συντάξει συμπληρωματικές νομοθετικές πράξεις β' επιπέδου, με τις οποίες θα οριστικοποιούνται αυτές οι λεπτομέρειες. Επί του παρόντος, η ΕΕ διαθέτει μια δέσμη μέτρων που επιτρέπουν τη συνολική προσέγγιση του τραπεζικού τομέα: </a:t>
            </a:r>
          </a:p>
          <a:p>
            <a:r>
              <a:rPr lang="el-GR" sz="1400" b="1" dirty="0">
                <a:solidFill>
                  <a:schemeClr val="accent2"/>
                </a:solidFill>
              </a:rPr>
              <a:t>α) πρόληψη των </a:t>
            </a:r>
            <a:r>
              <a:rPr lang="el-GR" sz="1400" b="1" dirty="0" smtClean="0">
                <a:solidFill>
                  <a:schemeClr val="accent2"/>
                </a:solidFill>
              </a:rPr>
              <a:t>κρίσεων </a:t>
            </a:r>
            <a:endParaRPr lang="el-GR" sz="1400" b="1" dirty="0">
              <a:solidFill>
                <a:schemeClr val="accent2"/>
              </a:solidFill>
            </a:endParaRPr>
          </a:p>
          <a:p>
            <a:r>
              <a:rPr lang="el-GR" sz="1400" b="1" dirty="0">
                <a:solidFill>
                  <a:schemeClr val="accent2"/>
                </a:solidFill>
              </a:rPr>
              <a:t>β) έγκαιρη </a:t>
            </a:r>
            <a:r>
              <a:rPr lang="el-GR" sz="1400" b="1" dirty="0" smtClean="0">
                <a:solidFill>
                  <a:schemeClr val="accent2"/>
                </a:solidFill>
              </a:rPr>
              <a:t>παρέμβαση</a:t>
            </a:r>
          </a:p>
          <a:p>
            <a:r>
              <a:rPr lang="el-GR" sz="1400" b="1" dirty="0" smtClean="0">
                <a:solidFill>
                  <a:schemeClr val="accent2"/>
                </a:solidFill>
              </a:rPr>
              <a:t>γ</a:t>
            </a:r>
            <a:r>
              <a:rPr lang="el-GR" sz="1400" b="1" dirty="0">
                <a:solidFill>
                  <a:schemeClr val="accent2"/>
                </a:solidFill>
              </a:rPr>
              <a:t>) διαχείριση των κρίσεων / εξυγίανση των </a:t>
            </a:r>
            <a:r>
              <a:rPr lang="el-GR" sz="1400" b="1" dirty="0" smtClean="0">
                <a:solidFill>
                  <a:schemeClr val="accent2"/>
                </a:solidFill>
              </a:rPr>
              <a:t>τραπεζών</a:t>
            </a:r>
            <a:endParaRPr lang="el-GR" sz="1400" b="1" dirty="0">
              <a:solidFill>
                <a:schemeClr val="accent2"/>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pic>
        <p:nvPicPr>
          <p:cNvPr id="9" name="Εικόνα 8"/>
          <p:cNvPicPr/>
          <p:nvPr/>
        </p:nvPicPr>
        <p:blipFill>
          <a:blip r:embed="rId4">
            <a:extLst>
              <a:ext uri="{28A0092B-C50C-407E-A947-70E740481C1C}">
                <a14:useLocalDpi xmlns:a14="http://schemas.microsoft.com/office/drawing/2010/main" val="0"/>
              </a:ext>
            </a:extLst>
          </a:blip>
          <a:stretch>
            <a:fillRect/>
          </a:stretch>
        </p:blipFill>
        <p:spPr>
          <a:xfrm>
            <a:off x="127493" y="1676400"/>
            <a:ext cx="4525293" cy="1940323"/>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52</a:t>
            </a:fld>
            <a:endParaRPr lang="en-US" altLang="en-US"/>
          </a:p>
        </p:txBody>
      </p:sp>
    </p:spTree>
    <p:extLst>
      <p:ext uri="{BB962C8B-B14F-4D97-AF65-F5344CB8AC3E}">
        <p14:creationId xmlns:p14="http://schemas.microsoft.com/office/powerpoint/2010/main" val="1373660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Προς μία Τραπεζική Ένωση</a:t>
            </a: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Η ευρωπαϊκή Ένωση Τραπεζών ως συμπλήρωμα της ΟΝΕ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Η «Έκθεση των πέντε Προέδρων», στις </a:t>
            </a:r>
            <a:r>
              <a:rPr lang="el-GR" b="1" dirty="0" smtClean="0">
                <a:solidFill>
                  <a:srgbClr val="004CBF"/>
                </a:solidFill>
              </a:rPr>
              <a:t>22</a:t>
            </a:r>
            <a:r>
              <a:rPr lang="el-GR" b="1" baseline="30000" dirty="0">
                <a:solidFill>
                  <a:srgbClr val="004CBF"/>
                </a:solidFill>
              </a:rPr>
              <a:t>α</a:t>
            </a:r>
            <a:r>
              <a:rPr lang="el-GR" b="1" baseline="30000" dirty="0" smtClean="0">
                <a:solidFill>
                  <a:srgbClr val="004CBF"/>
                </a:solidFill>
              </a:rPr>
              <a:t>ς</a:t>
            </a:r>
            <a:r>
              <a:rPr lang="el-GR" b="1" dirty="0" smtClean="0">
                <a:solidFill>
                  <a:srgbClr val="004CBF"/>
                </a:solidFill>
              </a:rPr>
              <a:t> </a:t>
            </a:r>
            <a:r>
              <a:rPr lang="el-GR" b="1" dirty="0">
                <a:solidFill>
                  <a:srgbClr val="004CBF"/>
                </a:solidFill>
              </a:rPr>
              <a:t>Ιουνίου </a:t>
            </a:r>
            <a:r>
              <a:rPr lang="el-GR" b="1" dirty="0" smtClean="0">
                <a:solidFill>
                  <a:srgbClr val="004CBF"/>
                </a:solidFill>
              </a:rPr>
              <a:t>2015, </a:t>
            </a:r>
            <a:r>
              <a:rPr lang="el-GR" b="1" dirty="0">
                <a:solidFill>
                  <a:srgbClr val="004CBF"/>
                </a:solidFill>
              </a:rPr>
              <a:t>καθόρισε ένα σαφές σχέδιο για την εμβάθυνση της ΟΝΕ, καθώς και μέτρα για τον περαιτέρω περιορισμό των κινδύνων για τη χρηματοπιστωτική </a:t>
            </a:r>
            <a:r>
              <a:rPr lang="el-GR" b="1" dirty="0" smtClean="0">
                <a:solidFill>
                  <a:srgbClr val="004CBF"/>
                </a:solidFill>
              </a:rPr>
              <a:t>σταθερότητα, ενώ πρότεινε </a:t>
            </a:r>
            <a:r>
              <a:rPr lang="el-GR" b="1" dirty="0">
                <a:solidFill>
                  <a:srgbClr val="004CBF"/>
                </a:solidFill>
              </a:rPr>
              <a:t>τη δημιουργία, μακροπρόθεσμα, ενός Ευρωπαϊκού Συστήματος Εγγύησης των Καταθέσεων ως </a:t>
            </a:r>
            <a:r>
              <a:rPr lang="el-GR" b="1" dirty="0" smtClean="0">
                <a:solidFill>
                  <a:srgbClr val="004CBF"/>
                </a:solidFill>
              </a:rPr>
              <a:t>3</a:t>
            </a:r>
            <a:r>
              <a:rPr lang="el-GR" b="1" baseline="30000" dirty="0" smtClean="0">
                <a:solidFill>
                  <a:srgbClr val="004CBF"/>
                </a:solidFill>
              </a:rPr>
              <a:t>ου</a:t>
            </a:r>
            <a:r>
              <a:rPr lang="el-GR" b="1" dirty="0" smtClean="0">
                <a:solidFill>
                  <a:srgbClr val="004CBF"/>
                </a:solidFill>
              </a:rPr>
              <a:t> </a:t>
            </a:r>
            <a:r>
              <a:rPr lang="el-GR" b="1" dirty="0">
                <a:solidFill>
                  <a:srgbClr val="004CBF"/>
                </a:solidFill>
              </a:rPr>
              <a:t>πυλώνα της Τραπεζικής Ένωσης από κοινού με την τραπεζική εποπτεία, που έχει ανατεθεί στον ΕΕΜ, ως </a:t>
            </a:r>
            <a:r>
              <a:rPr lang="el-GR" b="1" dirty="0" smtClean="0">
                <a:solidFill>
                  <a:srgbClr val="004CBF"/>
                </a:solidFill>
              </a:rPr>
              <a:t>1</a:t>
            </a:r>
            <a:r>
              <a:rPr lang="el-GR" b="1" baseline="30000" dirty="0" smtClean="0">
                <a:solidFill>
                  <a:srgbClr val="004CBF"/>
                </a:solidFill>
              </a:rPr>
              <a:t>ο</a:t>
            </a:r>
            <a:r>
              <a:rPr lang="el-GR" b="1" dirty="0" smtClean="0">
                <a:solidFill>
                  <a:srgbClr val="004CBF"/>
                </a:solidFill>
              </a:rPr>
              <a:t> </a:t>
            </a:r>
            <a:r>
              <a:rPr lang="el-GR" b="1" dirty="0">
                <a:solidFill>
                  <a:srgbClr val="004CBF"/>
                </a:solidFill>
              </a:rPr>
              <a:t>Πυλώνα και την εξυγίανση των τραπεζών, η οποία έχει ανατεθεί στον ΕΜΕ ως </a:t>
            </a:r>
            <a:r>
              <a:rPr lang="el-GR" b="1" dirty="0" smtClean="0">
                <a:solidFill>
                  <a:srgbClr val="004CBF"/>
                </a:solidFill>
              </a:rPr>
              <a:t>2</a:t>
            </a:r>
            <a:r>
              <a:rPr lang="el-GR" b="1" baseline="30000" dirty="0" smtClean="0">
                <a:solidFill>
                  <a:srgbClr val="004CBF"/>
                </a:solidFill>
              </a:rPr>
              <a:t>ο</a:t>
            </a:r>
            <a:r>
              <a:rPr lang="el-GR" b="1" dirty="0" smtClean="0">
                <a:solidFill>
                  <a:srgbClr val="004CBF"/>
                </a:solidFill>
              </a:rPr>
              <a:t> </a:t>
            </a:r>
            <a:r>
              <a:rPr lang="el-GR" b="1" dirty="0">
                <a:solidFill>
                  <a:srgbClr val="004CBF"/>
                </a:solidFill>
              </a:rPr>
              <a:t>Πυλώνα.</a:t>
            </a:r>
          </a:p>
          <a:p>
            <a:pPr marL="285750" indent="-285750" algn="just">
              <a:buFont typeface="Arial" panose="020B0604020202020204" pitchFamily="34" charset="0"/>
              <a:buChar char="•"/>
            </a:pPr>
            <a:r>
              <a:rPr lang="el-GR" b="1" dirty="0" smtClean="0">
                <a:solidFill>
                  <a:srgbClr val="004CBF"/>
                </a:solidFill>
              </a:rPr>
              <a:t>Το Νοέμβριο </a:t>
            </a:r>
            <a:r>
              <a:rPr lang="el-GR" b="1" dirty="0">
                <a:solidFill>
                  <a:srgbClr val="004CBF"/>
                </a:solidFill>
              </a:rPr>
              <a:t>του 2015, η Επιτροπή πρότεινε τη δημιουργία </a:t>
            </a:r>
            <a:r>
              <a:rPr lang="el-GR" b="1" dirty="0" smtClean="0">
                <a:solidFill>
                  <a:srgbClr val="004CBF"/>
                </a:solidFill>
              </a:rPr>
              <a:t>Ευρωπαϊκού </a:t>
            </a:r>
            <a:r>
              <a:rPr lang="el-GR" b="1" dirty="0">
                <a:solidFill>
                  <a:srgbClr val="004CBF"/>
                </a:solidFill>
              </a:rPr>
              <a:t>Συστήματος Ασφάλισης Καταθέσεων (</a:t>
            </a:r>
            <a:r>
              <a:rPr lang="el-GR" b="1" dirty="0" smtClean="0">
                <a:solidFill>
                  <a:srgbClr val="004CBF"/>
                </a:solidFill>
              </a:rPr>
              <a:t>ΕΣΑΚ) στην Ευρωζώνη, ως </a:t>
            </a:r>
            <a:r>
              <a:rPr lang="el-GR" b="1" dirty="0">
                <a:solidFill>
                  <a:srgbClr val="004CBF"/>
                </a:solidFill>
              </a:rPr>
              <a:t>ο </a:t>
            </a:r>
            <a:r>
              <a:rPr lang="el-GR" b="1" dirty="0" smtClean="0">
                <a:solidFill>
                  <a:srgbClr val="004CBF"/>
                </a:solidFill>
              </a:rPr>
              <a:t>3</a:t>
            </a:r>
            <a:r>
              <a:rPr lang="el-GR" b="1" baseline="30000" dirty="0" smtClean="0">
                <a:solidFill>
                  <a:srgbClr val="004CBF"/>
                </a:solidFill>
              </a:rPr>
              <a:t>ος</a:t>
            </a:r>
            <a:r>
              <a:rPr lang="el-GR" b="1" dirty="0" smtClean="0">
                <a:solidFill>
                  <a:srgbClr val="004CBF"/>
                </a:solidFill>
              </a:rPr>
              <a:t> </a:t>
            </a:r>
            <a:r>
              <a:rPr lang="el-GR" b="1" dirty="0">
                <a:solidFill>
                  <a:srgbClr val="004CBF"/>
                </a:solidFill>
              </a:rPr>
              <a:t>Πυλώνας της τραπεζικής </a:t>
            </a:r>
            <a:r>
              <a:rPr lang="el-GR" b="1" dirty="0" smtClean="0">
                <a:solidFill>
                  <a:srgbClr val="004CBF"/>
                </a:solidFill>
              </a:rPr>
              <a:t>ένωσης. </a:t>
            </a:r>
          </a:p>
          <a:p>
            <a:pPr marL="285750" indent="-285750" algn="just">
              <a:buFont typeface="Arial" panose="020B0604020202020204" pitchFamily="34" charset="0"/>
              <a:buChar char="•"/>
            </a:pPr>
            <a:r>
              <a:rPr lang="el-GR" b="1" dirty="0" smtClean="0">
                <a:solidFill>
                  <a:srgbClr val="004CBF"/>
                </a:solidFill>
              </a:rPr>
              <a:t>Η </a:t>
            </a:r>
            <a:r>
              <a:rPr lang="el-GR" b="1" dirty="0">
                <a:solidFill>
                  <a:srgbClr val="004CBF"/>
                </a:solidFill>
              </a:rPr>
              <a:t>πρόταση δημιουργίας ενός ΕΣΑΚ βασίζεται στο σύστημα εθνικών Συστημάτων Εγγύησης Καταθέσεων (</a:t>
            </a:r>
            <a:r>
              <a:rPr lang="el-GR" b="1" dirty="0" smtClean="0">
                <a:solidFill>
                  <a:srgbClr val="004CBF"/>
                </a:solidFill>
              </a:rPr>
              <a:t>ΣΕΚ) </a:t>
            </a:r>
            <a:r>
              <a:rPr lang="el-GR" b="1" dirty="0">
                <a:solidFill>
                  <a:srgbClr val="004CBF"/>
                </a:solidFill>
              </a:rPr>
              <a:t>που ρυθμίζεται από </a:t>
            </a:r>
            <a:r>
              <a:rPr lang="el-GR" b="1" dirty="0" smtClean="0">
                <a:solidFill>
                  <a:srgbClr val="004CBF"/>
                </a:solidFill>
              </a:rPr>
              <a:t>Οδηγία του Απριλίου 2014 και αποτελεί μέρος ευρύτερου </a:t>
            </a:r>
            <a:r>
              <a:rPr lang="el-GR" b="1" dirty="0">
                <a:solidFill>
                  <a:srgbClr val="004CBF"/>
                </a:solidFill>
              </a:rPr>
              <a:t>πακέτου μέτρων για την εμβάθυνση της οικονομικής και νομισματικής ένωσης και την </a:t>
            </a:r>
            <a:r>
              <a:rPr lang="el-GR" b="1" dirty="0" smtClean="0">
                <a:solidFill>
                  <a:srgbClr val="004CBF"/>
                </a:solidFill>
              </a:rPr>
              <a:t>ολοκλήρωση </a:t>
            </a:r>
            <a:r>
              <a:rPr lang="el-GR" b="1" dirty="0">
                <a:solidFill>
                  <a:srgbClr val="004CBF"/>
                </a:solidFill>
              </a:rPr>
              <a:t>της τραπεζικής ένωσης.</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581" y="261610"/>
            <a:ext cx="1164437" cy="1444877"/>
          </a:xfrm>
          <a:prstGeom prst="rect">
            <a:avLst/>
          </a:prstGeom>
        </p:spPr>
      </p:pic>
      <p:sp>
        <p:nvSpPr>
          <p:cNvPr id="7" name="Ορθογώνιο 6"/>
          <p:cNvSpPr/>
          <p:nvPr/>
        </p:nvSpPr>
        <p:spPr>
          <a:xfrm>
            <a:off x="15052" y="3810000"/>
            <a:ext cx="4731650" cy="2585323"/>
          </a:xfrm>
          <a:prstGeom prst="rect">
            <a:avLst/>
          </a:prstGeom>
        </p:spPr>
        <p:txBody>
          <a:bodyPr wrap="square">
            <a:spAutoFit/>
          </a:bodyPr>
          <a:lstStyle/>
          <a:p>
            <a:pPr algn="ctr"/>
            <a:r>
              <a:rPr lang="el-GR" sz="1400" b="1" dirty="0">
                <a:solidFill>
                  <a:srgbClr val="004CBF"/>
                </a:solidFill>
              </a:rPr>
              <a:t>Η δομή της Τραπεζικής Ένωσης με τη μελλοντική προσθήκη του Τρίτου Πυλώνα</a:t>
            </a:r>
            <a:r>
              <a:rPr lang="el-GR" sz="1400" b="1" dirty="0" smtClean="0">
                <a:solidFill>
                  <a:srgbClr val="004CBF"/>
                </a:solidFill>
              </a:rPr>
              <a:t>.</a:t>
            </a:r>
          </a:p>
          <a:p>
            <a:pPr algn="ctr"/>
            <a:endParaRPr lang="el-GR" sz="800" b="1" dirty="0">
              <a:solidFill>
                <a:srgbClr val="004CBF"/>
              </a:solidFill>
            </a:endParaRPr>
          </a:p>
          <a:p>
            <a:pPr algn="just"/>
            <a:r>
              <a:rPr lang="el-GR" sz="1400" b="1" dirty="0">
                <a:solidFill>
                  <a:srgbClr val="004CBF"/>
                </a:solidFill>
              </a:rPr>
              <a:t>Το </a:t>
            </a:r>
            <a:r>
              <a:rPr lang="el-GR" sz="1400" b="1" dirty="0" smtClean="0">
                <a:solidFill>
                  <a:srgbClr val="004CBF"/>
                </a:solidFill>
              </a:rPr>
              <a:t>ΕΣΑΚ αρχικά</a:t>
            </a:r>
            <a:r>
              <a:rPr lang="el-GR" sz="1400" b="1" dirty="0">
                <a:solidFill>
                  <a:srgbClr val="004CBF"/>
                </a:solidFill>
              </a:rPr>
              <a:t>, θα αποτελεί ένα καθεστώς αντασφάλισης των εθνικών ΣΕΚ, το οποίο έπειτα από τρία χρόνια θα μετατραπεί σε σύστημα συνασφάλισης. Στην τελική φάση, το 2024, θα αποτελεί ένα πλήρες σύστημα εγγύησης των καταθέσεων έως και 100.000 € ανά άτομο και τράπεζα, πλήρως χρηματοδοτούμενο από το ΕΣΑΚ και υποστηριζόμενο από στενή συνεργασία με τα εθνικά ΣΕΚ. </a:t>
            </a:r>
            <a:r>
              <a:rPr lang="el-GR" sz="1400" b="1" dirty="0" smtClean="0">
                <a:solidFill>
                  <a:srgbClr val="004CBF"/>
                </a:solidFill>
              </a:rPr>
              <a:t>Με </a:t>
            </a:r>
            <a:r>
              <a:rPr lang="el-GR" sz="1400" b="1" dirty="0">
                <a:solidFill>
                  <a:srgbClr val="004CBF"/>
                </a:solidFill>
              </a:rPr>
              <a:t>το ΕΣΑΚ θα παρέχεται </a:t>
            </a:r>
            <a:r>
              <a:rPr lang="el-GR" sz="1400" b="1" dirty="0" smtClean="0">
                <a:solidFill>
                  <a:srgbClr val="004CBF"/>
                </a:solidFill>
              </a:rPr>
              <a:t>ομοιόμορφος </a:t>
            </a:r>
            <a:r>
              <a:rPr lang="el-GR" sz="1400" b="1" dirty="0">
                <a:solidFill>
                  <a:srgbClr val="004CBF"/>
                </a:solidFill>
              </a:rPr>
              <a:t>και ισχυρότερος βαθμός ασφαλιστικής κάλυψης στην </a:t>
            </a:r>
            <a:r>
              <a:rPr lang="el-GR" sz="1400" b="1" dirty="0" smtClean="0">
                <a:solidFill>
                  <a:srgbClr val="004CBF"/>
                </a:solidFill>
              </a:rPr>
              <a:t>Ευρωζώνη.</a:t>
            </a:r>
            <a:endParaRPr lang="el-GR" sz="1400" b="1" dirty="0">
              <a:solidFill>
                <a:srgbClr val="004CBF"/>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pic>
        <p:nvPicPr>
          <p:cNvPr id="10" name="Εικόνα 9"/>
          <p:cNvPicPr/>
          <p:nvPr/>
        </p:nvPicPr>
        <p:blipFill>
          <a:blip r:embed="rId4">
            <a:extLst>
              <a:ext uri="{28A0092B-C50C-407E-A947-70E740481C1C}">
                <a14:useLocalDpi xmlns:a14="http://schemas.microsoft.com/office/drawing/2010/main" val="0"/>
              </a:ext>
            </a:extLst>
          </a:blip>
          <a:stretch>
            <a:fillRect/>
          </a:stretch>
        </p:blipFill>
        <p:spPr>
          <a:xfrm>
            <a:off x="68352" y="1676400"/>
            <a:ext cx="4558349" cy="2219444"/>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53</a:t>
            </a:fld>
            <a:endParaRPr lang="en-US" altLang="en-US"/>
          </a:p>
        </p:txBody>
      </p:sp>
    </p:spTree>
    <p:extLst>
      <p:ext uri="{BB962C8B-B14F-4D97-AF65-F5344CB8AC3E}">
        <p14:creationId xmlns:p14="http://schemas.microsoft.com/office/powerpoint/2010/main" val="124085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Αρχικά, τα έσοδα του προϋπολογισμού προέρχονταν από τις χρηματοδοτικές συνεισφορές των κρατών-μελών.</a:t>
            </a:r>
          </a:p>
          <a:p>
            <a:pPr marL="285750" indent="-285750" algn="just">
              <a:buFont typeface="Arial" panose="020B0604020202020204" pitchFamily="34" charset="0"/>
              <a:buChar char="•"/>
            </a:pPr>
            <a:r>
              <a:rPr lang="el-GR" b="1" dirty="0" smtClean="0">
                <a:solidFill>
                  <a:srgbClr val="004CBF"/>
                </a:solidFill>
              </a:rPr>
              <a:t>Με </a:t>
            </a:r>
            <a:r>
              <a:rPr lang="el-GR" b="1" dirty="0">
                <a:solidFill>
                  <a:srgbClr val="004CBF"/>
                </a:solidFill>
              </a:rPr>
              <a:t>τη </a:t>
            </a:r>
            <a:r>
              <a:rPr lang="el-GR" b="1" i="1" dirty="0">
                <a:solidFill>
                  <a:srgbClr val="004CBF"/>
                </a:solidFill>
              </a:rPr>
              <a:t>Συνθήκη του Λουξεμβούργου </a:t>
            </a:r>
            <a:r>
              <a:rPr lang="el-GR" b="1" dirty="0">
                <a:solidFill>
                  <a:srgbClr val="004CBF"/>
                </a:solidFill>
              </a:rPr>
              <a:t>στις 22 Απριλίου </a:t>
            </a:r>
            <a:r>
              <a:rPr lang="el-GR" b="1" dirty="0" smtClean="0">
                <a:solidFill>
                  <a:srgbClr val="004CBF"/>
                </a:solidFill>
              </a:rPr>
              <a:t>1970 (</a:t>
            </a:r>
            <a:r>
              <a:rPr lang="el-GR" b="1" i="1" dirty="0" smtClean="0">
                <a:solidFill>
                  <a:srgbClr val="004CBF"/>
                </a:solidFill>
              </a:rPr>
              <a:t>Πρώτη Συνθήκη Προϋπολογισμού</a:t>
            </a:r>
            <a:r>
              <a:rPr lang="el-GR" b="1" dirty="0" smtClean="0">
                <a:solidFill>
                  <a:srgbClr val="004CBF"/>
                </a:solidFill>
              </a:rPr>
              <a:t>), με </a:t>
            </a:r>
            <a:r>
              <a:rPr lang="el-GR" b="1" dirty="0">
                <a:solidFill>
                  <a:srgbClr val="004CBF"/>
                </a:solidFill>
              </a:rPr>
              <a:t>έναρξη ισχύος την </a:t>
            </a:r>
            <a:r>
              <a:rPr lang="el-GR" b="1" dirty="0" smtClean="0">
                <a:solidFill>
                  <a:srgbClr val="004CBF"/>
                </a:solidFill>
              </a:rPr>
              <a:t>1</a:t>
            </a:r>
            <a:r>
              <a:rPr lang="el-GR" b="1" baseline="30000" dirty="0" smtClean="0">
                <a:solidFill>
                  <a:srgbClr val="004CBF"/>
                </a:solidFill>
              </a:rPr>
              <a:t>η</a:t>
            </a:r>
            <a:r>
              <a:rPr lang="el-GR" b="1" dirty="0" smtClean="0">
                <a:solidFill>
                  <a:srgbClr val="004CBF"/>
                </a:solidFill>
              </a:rPr>
              <a:t> </a:t>
            </a:r>
            <a:r>
              <a:rPr lang="el-GR" b="1" dirty="0">
                <a:solidFill>
                  <a:srgbClr val="004CBF"/>
                </a:solidFill>
              </a:rPr>
              <a:t>Ιανουαρίου </a:t>
            </a:r>
            <a:r>
              <a:rPr lang="el-GR" b="1" dirty="0" smtClean="0">
                <a:solidFill>
                  <a:srgbClr val="004CBF"/>
                </a:solidFill>
              </a:rPr>
              <a:t>1971, συμφωνήθηκε </a:t>
            </a:r>
            <a:r>
              <a:rPr lang="el-GR" b="1" dirty="0">
                <a:solidFill>
                  <a:srgbClr val="004CBF"/>
                </a:solidFill>
              </a:rPr>
              <a:t>η </a:t>
            </a:r>
            <a:r>
              <a:rPr lang="el-GR" b="1" dirty="0" smtClean="0">
                <a:solidFill>
                  <a:srgbClr val="004CBF"/>
                </a:solidFill>
              </a:rPr>
              <a:t>σταδιακή αντικατάσταση </a:t>
            </a:r>
            <a:r>
              <a:rPr lang="el-GR" b="1" dirty="0">
                <a:solidFill>
                  <a:srgbClr val="004CBF"/>
                </a:solidFill>
              </a:rPr>
              <a:t>των εισφορών </a:t>
            </a:r>
            <a:r>
              <a:rPr lang="el-GR" b="1" dirty="0" smtClean="0">
                <a:solidFill>
                  <a:srgbClr val="004CBF"/>
                </a:solidFill>
              </a:rPr>
              <a:t>από </a:t>
            </a:r>
            <a:r>
              <a:rPr lang="el-GR" b="1" dirty="0">
                <a:solidFill>
                  <a:srgbClr val="004CBF"/>
                </a:solidFill>
              </a:rPr>
              <a:t>τους Ιδίους Πόρους της </a:t>
            </a:r>
            <a:r>
              <a:rPr lang="el-GR" b="1" dirty="0" smtClean="0">
                <a:solidFill>
                  <a:srgbClr val="004CBF"/>
                </a:solidFill>
              </a:rPr>
              <a:t>Κοινότητας.</a:t>
            </a:r>
            <a:endParaRPr lang="el-GR" b="1" dirty="0">
              <a:solidFill>
                <a:srgbClr val="004CBF"/>
              </a:solidFill>
            </a:endParaRPr>
          </a:p>
          <a:p>
            <a:pPr marL="285750" indent="-285750" algn="just">
              <a:buFont typeface="Arial" panose="020B0604020202020204" pitchFamily="34" charset="0"/>
              <a:buChar char="•"/>
            </a:pPr>
            <a:r>
              <a:rPr lang="el-GR" b="1" dirty="0" smtClean="0">
                <a:solidFill>
                  <a:srgbClr val="004CBF"/>
                </a:solidFill>
              </a:rPr>
              <a:t>Από </a:t>
            </a:r>
            <a:r>
              <a:rPr lang="el-GR" b="1" dirty="0">
                <a:solidFill>
                  <a:srgbClr val="004CBF"/>
                </a:solidFill>
              </a:rPr>
              <a:t>την </a:t>
            </a:r>
            <a:r>
              <a:rPr lang="el-GR" b="1" dirty="0" smtClean="0">
                <a:solidFill>
                  <a:srgbClr val="004CBF"/>
                </a:solidFill>
              </a:rPr>
              <a:t>1</a:t>
            </a:r>
            <a:r>
              <a:rPr lang="el-GR" b="1" baseline="30000" dirty="0" smtClean="0">
                <a:solidFill>
                  <a:srgbClr val="004CBF"/>
                </a:solidFill>
              </a:rPr>
              <a:t>η</a:t>
            </a:r>
            <a:r>
              <a:rPr lang="el-GR" b="1" dirty="0" smtClean="0">
                <a:solidFill>
                  <a:srgbClr val="004CBF"/>
                </a:solidFill>
              </a:rPr>
              <a:t> </a:t>
            </a:r>
            <a:r>
              <a:rPr lang="el-GR" b="1" dirty="0">
                <a:solidFill>
                  <a:srgbClr val="004CBF"/>
                </a:solidFill>
              </a:rPr>
              <a:t>Ιανουαρίου του 1975 η χρηματοδότηση θα </a:t>
            </a:r>
            <a:r>
              <a:rPr lang="el-GR" b="1" dirty="0" smtClean="0">
                <a:solidFill>
                  <a:srgbClr val="004CBF"/>
                </a:solidFill>
              </a:rPr>
              <a:t>άρχιζε να γίνεται </a:t>
            </a:r>
            <a:r>
              <a:rPr lang="el-GR" b="1" dirty="0">
                <a:solidFill>
                  <a:srgbClr val="004CBF"/>
                </a:solidFill>
              </a:rPr>
              <a:t>αποκλειστικά από ιδίους πόρους. </a:t>
            </a:r>
            <a:r>
              <a:rPr lang="el-GR" b="1" dirty="0" smtClean="0">
                <a:solidFill>
                  <a:srgbClr val="004CBF"/>
                </a:solidFill>
              </a:rPr>
              <a:t>Για </a:t>
            </a:r>
            <a:r>
              <a:rPr lang="el-GR" b="1" dirty="0">
                <a:solidFill>
                  <a:srgbClr val="004CBF"/>
                </a:solidFill>
              </a:rPr>
              <a:t>την πρώτη μεταβατική τριετία (1975 έως και 1977) προβλέφθηκε μεικτή χρηματοδότηση τόσο από τις εισφορές των κρατών-μελών, όσο και από τους ιδίους πόρους. Θα υπήρχαν τρεις κατηγορίες ιδίων </a:t>
            </a:r>
            <a:r>
              <a:rPr lang="el-GR" b="1" dirty="0" smtClean="0">
                <a:solidFill>
                  <a:srgbClr val="004CBF"/>
                </a:solidFill>
              </a:rPr>
              <a:t>πόρων.</a:t>
            </a: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54</a:t>
            </a:fld>
            <a:endParaRPr lang="en-US" altLang="en-US"/>
          </a:p>
        </p:txBody>
      </p:sp>
      <p:sp>
        <p:nvSpPr>
          <p:cNvPr id="3" name="Ορθογώνιο 2"/>
          <p:cNvSpPr/>
          <p:nvPr/>
        </p:nvSpPr>
        <p:spPr>
          <a:xfrm>
            <a:off x="0" y="1905000"/>
            <a:ext cx="4861748" cy="3108543"/>
          </a:xfrm>
          <a:prstGeom prst="rect">
            <a:avLst/>
          </a:prstGeom>
        </p:spPr>
        <p:txBody>
          <a:bodyPr wrap="square">
            <a:spAutoFit/>
          </a:bodyPr>
          <a:lstStyle/>
          <a:p>
            <a:pPr algn="just"/>
            <a:r>
              <a:rPr lang="el-GR" sz="1400" b="1" dirty="0">
                <a:solidFill>
                  <a:srgbClr val="004CBF"/>
                </a:solidFill>
              </a:rPr>
              <a:t>Οι δύο «παραδοσιακοί» πόροι, συνίσταντο: </a:t>
            </a:r>
            <a:endParaRPr lang="el-GR" sz="1400" b="1" dirty="0" smtClean="0">
              <a:solidFill>
                <a:srgbClr val="004CBF"/>
              </a:solidFill>
            </a:endParaRPr>
          </a:p>
          <a:p>
            <a:pPr marL="271463" algn="just"/>
            <a:r>
              <a:rPr lang="el-GR" sz="1400" b="1" dirty="0" smtClean="0">
                <a:solidFill>
                  <a:srgbClr val="004CBF"/>
                </a:solidFill>
              </a:rPr>
              <a:t>α</a:t>
            </a:r>
            <a:r>
              <a:rPr lang="el-GR" sz="1400" b="1" dirty="0">
                <a:solidFill>
                  <a:srgbClr val="004CBF"/>
                </a:solidFill>
              </a:rPr>
              <a:t>) από γεωργικές εισφορές προερχόμενες από εισαγωγές αγροτικών προϊόντων από τρίτες χώρες (από το 1962) και </a:t>
            </a:r>
            <a:endParaRPr lang="el-GR" sz="1400" b="1" dirty="0" smtClean="0">
              <a:solidFill>
                <a:srgbClr val="004CBF"/>
              </a:solidFill>
            </a:endParaRPr>
          </a:p>
          <a:p>
            <a:pPr marL="271463" algn="just"/>
            <a:r>
              <a:rPr lang="el-GR" sz="1400" b="1" dirty="0" smtClean="0">
                <a:solidFill>
                  <a:srgbClr val="004CBF"/>
                </a:solidFill>
              </a:rPr>
              <a:t>β</a:t>
            </a:r>
            <a:r>
              <a:rPr lang="el-GR" sz="1400" b="1" dirty="0">
                <a:solidFill>
                  <a:srgbClr val="004CBF"/>
                </a:solidFill>
              </a:rPr>
              <a:t>) από τελωνειακούς δασμούς για εισαγωγές που επιβάλλονταν στα εξωτερικά σύνορα μέσω του κοινού δασμολογίου (από το 1968) </a:t>
            </a:r>
            <a:r>
              <a:rPr lang="el-GR" sz="1400" b="1" dirty="0" smtClean="0">
                <a:solidFill>
                  <a:srgbClr val="004CBF"/>
                </a:solidFill>
              </a:rPr>
              <a:t>λόγω της </a:t>
            </a:r>
            <a:r>
              <a:rPr lang="el-GR" sz="1400" b="1" dirty="0">
                <a:solidFill>
                  <a:srgbClr val="004CBF"/>
                </a:solidFill>
              </a:rPr>
              <a:t>τελωνειακής ένωσης. </a:t>
            </a:r>
          </a:p>
          <a:p>
            <a:pPr marL="271463" algn="just"/>
            <a:r>
              <a:rPr lang="el-GR" sz="1400" b="1" dirty="0">
                <a:solidFill>
                  <a:srgbClr val="004CBF"/>
                </a:solidFill>
              </a:rPr>
              <a:t>γ</a:t>
            </a:r>
            <a:r>
              <a:rPr lang="el-GR" sz="1400" b="1" dirty="0" smtClean="0">
                <a:solidFill>
                  <a:srgbClr val="004CBF"/>
                </a:solidFill>
              </a:rPr>
              <a:t>) Ένας </a:t>
            </a:r>
            <a:r>
              <a:rPr lang="el-GR" sz="1400" b="1" dirty="0">
                <a:solidFill>
                  <a:srgbClr val="004CBF"/>
                </a:solidFill>
              </a:rPr>
              <a:t>τρίτος πόρος προερχόταν από τα έσοδα του κάθε κράτους-μέλους από το Φόρο Προστιθέμενης Αξίας (ΦΠΑ), με ανώτατο ποσοστό εισφοράς το 1%, με έναρξη ισχύος την </a:t>
            </a:r>
            <a:r>
              <a:rPr lang="el-GR" sz="1400" b="1" dirty="0" smtClean="0">
                <a:solidFill>
                  <a:srgbClr val="004CBF"/>
                </a:solidFill>
              </a:rPr>
              <a:t>1</a:t>
            </a:r>
            <a:r>
              <a:rPr lang="el-GR" sz="1400" b="1" baseline="30000" dirty="0" smtClean="0">
                <a:solidFill>
                  <a:srgbClr val="004CBF"/>
                </a:solidFill>
              </a:rPr>
              <a:t>η</a:t>
            </a:r>
            <a:r>
              <a:rPr lang="el-GR" sz="1400" b="1" dirty="0" smtClean="0">
                <a:solidFill>
                  <a:srgbClr val="004CBF"/>
                </a:solidFill>
              </a:rPr>
              <a:t>  </a:t>
            </a:r>
            <a:r>
              <a:rPr lang="el-GR" sz="1400" b="1" dirty="0">
                <a:solidFill>
                  <a:srgbClr val="004CBF"/>
                </a:solidFill>
              </a:rPr>
              <a:t>Ιανουαρίου </a:t>
            </a:r>
            <a:r>
              <a:rPr lang="el-GR" sz="1400" b="1" dirty="0" smtClean="0">
                <a:solidFill>
                  <a:srgbClr val="004CBF"/>
                </a:solidFill>
              </a:rPr>
              <a:t>1975</a:t>
            </a:r>
            <a:r>
              <a:rPr lang="el-GR" sz="1400" b="1" dirty="0">
                <a:solidFill>
                  <a:srgbClr val="004CBF"/>
                </a:solidFill>
              </a:rPr>
              <a:t>. Ωστόσο, η εφαρμογή του δεν κατέστη δυνατή πριν από την εναρμόνιση των συστημάτων ΦΠΑ των </a:t>
            </a:r>
            <a:r>
              <a:rPr lang="el-GR" sz="1400" b="1" dirty="0" smtClean="0">
                <a:solidFill>
                  <a:srgbClr val="004CBF"/>
                </a:solidFill>
              </a:rPr>
              <a:t>κρατών-μελών </a:t>
            </a:r>
            <a:r>
              <a:rPr lang="el-GR" sz="1400" b="1" dirty="0">
                <a:solidFill>
                  <a:srgbClr val="004CBF"/>
                </a:solidFill>
              </a:rPr>
              <a:t>το </a:t>
            </a:r>
            <a:r>
              <a:rPr lang="el-GR" sz="1400" b="1" dirty="0" smtClean="0">
                <a:solidFill>
                  <a:srgbClr val="004CBF"/>
                </a:solidFill>
              </a:rPr>
              <a:t>1979</a:t>
            </a:r>
            <a:r>
              <a:rPr lang="el-GR" sz="1400" b="1" dirty="0">
                <a:solidFill>
                  <a:srgbClr val="004CBF"/>
                </a:solidFill>
              </a:rPr>
              <a:t>. </a:t>
            </a:r>
            <a:r>
              <a:rPr lang="el-GR" sz="1400" b="1" dirty="0" smtClean="0">
                <a:solidFill>
                  <a:srgbClr val="004CBF"/>
                </a:solidFill>
              </a:rPr>
              <a:t>Νεότερη  </a:t>
            </a:r>
            <a:r>
              <a:rPr lang="el-GR" sz="1400" b="1" dirty="0">
                <a:solidFill>
                  <a:srgbClr val="004CBF"/>
                </a:solidFill>
              </a:rPr>
              <a:t>Απόφαση </a:t>
            </a:r>
            <a:r>
              <a:rPr lang="el-GR" sz="1400" b="1" dirty="0" smtClean="0">
                <a:solidFill>
                  <a:srgbClr val="004CBF"/>
                </a:solidFill>
              </a:rPr>
              <a:t>του Μαΐου 1985</a:t>
            </a:r>
            <a:r>
              <a:rPr lang="el-GR" sz="1400" b="1" dirty="0">
                <a:solidFill>
                  <a:srgbClr val="004CBF"/>
                </a:solidFill>
              </a:rPr>
              <a:t>, ανέβασε </a:t>
            </a:r>
            <a:r>
              <a:rPr lang="el-GR" sz="1400" b="1" dirty="0" smtClean="0">
                <a:solidFill>
                  <a:srgbClr val="004CBF"/>
                </a:solidFill>
              </a:rPr>
              <a:t>το </a:t>
            </a:r>
            <a:r>
              <a:rPr lang="el-GR" sz="1400" b="1" dirty="0">
                <a:solidFill>
                  <a:srgbClr val="004CBF"/>
                </a:solidFill>
              </a:rPr>
              <a:t>ανώτατο </a:t>
            </a:r>
            <a:r>
              <a:rPr lang="el-GR" sz="1400" b="1" dirty="0" smtClean="0">
                <a:solidFill>
                  <a:srgbClr val="004CBF"/>
                </a:solidFill>
              </a:rPr>
              <a:t>ποσοστό εισφοράς </a:t>
            </a:r>
            <a:r>
              <a:rPr lang="el-GR" sz="1400" b="1" dirty="0">
                <a:solidFill>
                  <a:srgbClr val="004CBF"/>
                </a:solidFill>
              </a:rPr>
              <a:t>στο 1,4%, από </a:t>
            </a:r>
            <a:r>
              <a:rPr lang="el-GR" sz="1400" b="1" dirty="0" smtClean="0">
                <a:solidFill>
                  <a:srgbClr val="004CBF"/>
                </a:solidFill>
              </a:rPr>
              <a:t>1</a:t>
            </a:r>
            <a:r>
              <a:rPr lang="el-GR" sz="1400" b="1" baseline="30000" dirty="0" smtClean="0">
                <a:solidFill>
                  <a:srgbClr val="004CBF"/>
                </a:solidFill>
              </a:rPr>
              <a:t>η</a:t>
            </a:r>
            <a:r>
              <a:rPr lang="el-GR" sz="1400" b="1" dirty="0" smtClean="0">
                <a:solidFill>
                  <a:srgbClr val="004CBF"/>
                </a:solidFill>
              </a:rPr>
              <a:t> </a:t>
            </a:r>
            <a:r>
              <a:rPr lang="el-GR" sz="1400" b="1" dirty="0">
                <a:solidFill>
                  <a:srgbClr val="004CBF"/>
                </a:solidFill>
              </a:rPr>
              <a:t>Ιανουαρίου </a:t>
            </a:r>
            <a:r>
              <a:rPr lang="el-GR" sz="1400" b="1" dirty="0" smtClean="0">
                <a:solidFill>
                  <a:srgbClr val="004CBF"/>
                </a:solidFill>
              </a:rPr>
              <a:t>1986.</a:t>
            </a:r>
            <a:endParaRPr lang="el-GR" sz="1400" b="1" dirty="0" smtClean="0">
              <a:solidFill>
                <a:srgbClr val="004CBF"/>
              </a:solidFill>
            </a:endParaRPr>
          </a:p>
        </p:txBody>
      </p:sp>
    </p:spTree>
    <p:extLst>
      <p:ext uri="{BB962C8B-B14F-4D97-AF65-F5344CB8AC3E}">
        <p14:creationId xmlns:p14="http://schemas.microsoft.com/office/powerpoint/2010/main" val="1607119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Με </a:t>
            </a:r>
            <a:r>
              <a:rPr lang="el-GR" b="1" dirty="0" smtClean="0">
                <a:solidFill>
                  <a:srgbClr val="004CBF"/>
                </a:solidFill>
              </a:rPr>
              <a:t>το </a:t>
            </a:r>
            <a:r>
              <a:rPr lang="el-GR" b="1" dirty="0" smtClean="0">
                <a:solidFill>
                  <a:srgbClr val="004CBF"/>
                </a:solidFill>
              </a:rPr>
              <a:t>«</a:t>
            </a:r>
            <a:r>
              <a:rPr lang="el-GR" b="1" dirty="0">
                <a:solidFill>
                  <a:srgbClr val="004CBF"/>
                </a:solidFill>
              </a:rPr>
              <a:t>Πακέτο </a:t>
            </a:r>
            <a:r>
              <a:rPr lang="el-GR" b="1" dirty="0" err="1">
                <a:solidFill>
                  <a:srgbClr val="004CBF"/>
                </a:solidFill>
              </a:rPr>
              <a:t>Delors</a:t>
            </a:r>
            <a:r>
              <a:rPr lang="el-GR" b="1" dirty="0">
                <a:solidFill>
                  <a:srgbClr val="004CBF"/>
                </a:solidFill>
              </a:rPr>
              <a:t> I» </a:t>
            </a:r>
            <a:r>
              <a:rPr lang="el-GR" b="1" dirty="0" smtClean="0">
                <a:solidFill>
                  <a:srgbClr val="004CBF"/>
                </a:solidFill>
              </a:rPr>
              <a:t>λήφθηκε </a:t>
            </a:r>
            <a:r>
              <a:rPr lang="el-GR" b="1" dirty="0">
                <a:solidFill>
                  <a:srgbClr val="004CBF"/>
                </a:solidFill>
              </a:rPr>
              <a:t>η Απόφαση </a:t>
            </a:r>
            <a:r>
              <a:rPr lang="el-GR" b="1" dirty="0" smtClean="0">
                <a:solidFill>
                  <a:srgbClr val="004CBF"/>
                </a:solidFill>
              </a:rPr>
              <a:t>του </a:t>
            </a:r>
            <a:r>
              <a:rPr lang="el-GR" b="1" dirty="0">
                <a:solidFill>
                  <a:srgbClr val="004CBF"/>
                </a:solidFill>
              </a:rPr>
              <a:t>Συμβουλίου των Υπουργών </a:t>
            </a:r>
            <a:r>
              <a:rPr lang="el-GR" b="1" dirty="0" smtClean="0">
                <a:solidFill>
                  <a:srgbClr val="004CBF"/>
                </a:solidFill>
              </a:rPr>
              <a:t>του Ιουνίου 1988</a:t>
            </a:r>
            <a:r>
              <a:rPr lang="el-GR" b="1" dirty="0">
                <a:solidFill>
                  <a:srgbClr val="004CBF"/>
                </a:solidFill>
              </a:rPr>
              <a:t>, </a:t>
            </a:r>
            <a:r>
              <a:rPr lang="el-GR" b="1" dirty="0" smtClean="0">
                <a:solidFill>
                  <a:srgbClr val="004CBF"/>
                </a:solidFill>
              </a:rPr>
              <a:t>για την καθιέρωση τέταρτου Κοινοτικού Ίδιου Πόρου προερχόμενου </a:t>
            </a:r>
            <a:r>
              <a:rPr lang="el-GR" b="1" dirty="0">
                <a:solidFill>
                  <a:srgbClr val="004CBF"/>
                </a:solidFill>
              </a:rPr>
              <a:t>από ποσοστό </a:t>
            </a:r>
            <a:r>
              <a:rPr lang="el-GR" b="1" dirty="0" smtClean="0">
                <a:solidFill>
                  <a:srgbClr val="004CBF"/>
                </a:solidFill>
              </a:rPr>
              <a:t>του </a:t>
            </a:r>
            <a:r>
              <a:rPr lang="el-GR" b="1" dirty="0" smtClean="0">
                <a:solidFill>
                  <a:srgbClr val="004CBF"/>
                </a:solidFill>
              </a:rPr>
              <a:t>ΑΕΠ </a:t>
            </a:r>
            <a:r>
              <a:rPr lang="el-GR" b="1" dirty="0">
                <a:solidFill>
                  <a:srgbClr val="004CBF"/>
                </a:solidFill>
              </a:rPr>
              <a:t>των κρατών-μελών, </a:t>
            </a:r>
            <a:r>
              <a:rPr lang="el-GR" b="1" dirty="0" smtClean="0">
                <a:solidFill>
                  <a:srgbClr val="004CBF"/>
                </a:solidFill>
              </a:rPr>
              <a:t>έτσι </a:t>
            </a:r>
            <a:r>
              <a:rPr lang="el-GR" b="1" dirty="0" smtClean="0">
                <a:solidFill>
                  <a:srgbClr val="004CBF"/>
                </a:solidFill>
              </a:rPr>
              <a:t>ώστε </a:t>
            </a:r>
            <a:r>
              <a:rPr lang="el-GR" b="1" dirty="0">
                <a:solidFill>
                  <a:srgbClr val="004CBF"/>
                </a:solidFill>
              </a:rPr>
              <a:t>να ισοσκελίζεται ο προϋπολογισμός της </a:t>
            </a:r>
            <a:r>
              <a:rPr lang="el-GR" b="1" dirty="0" smtClean="0">
                <a:solidFill>
                  <a:srgbClr val="004CBF"/>
                </a:solidFill>
              </a:rPr>
              <a:t>Κοινότητας. </a:t>
            </a:r>
            <a:endParaRPr lang="el-GR" b="1" dirty="0" smtClean="0">
              <a:solidFill>
                <a:srgbClr val="004CBF"/>
              </a:solidFill>
            </a:endParaRPr>
          </a:p>
          <a:p>
            <a:pPr marL="285750" indent="-285750" algn="just">
              <a:buFont typeface="Arial" panose="020B0604020202020204" pitchFamily="34" charset="0"/>
              <a:buChar char="•"/>
            </a:pPr>
            <a:r>
              <a:rPr lang="el-GR" b="1" dirty="0">
                <a:solidFill>
                  <a:srgbClr val="004CBF"/>
                </a:solidFill>
              </a:rPr>
              <a:t>Με δεδομένο όμως ότι, οι δύο παραδοσιακοί Κοινοτικοί Ίδιοι Πόροι μειώνονταν, </a:t>
            </a:r>
            <a:r>
              <a:rPr lang="el-GR" b="1" dirty="0" smtClean="0">
                <a:solidFill>
                  <a:srgbClr val="004CBF"/>
                </a:solidFill>
              </a:rPr>
              <a:t>οι </a:t>
            </a:r>
            <a:r>
              <a:rPr lang="el-GR" b="1" dirty="0">
                <a:solidFill>
                  <a:srgbClr val="004CBF"/>
                </a:solidFill>
              </a:rPr>
              <a:t>συνεισφορές που θα βασίζονταν στο ΑΕΠ των κρατών-μελών, σταδιακά θα αυξάνονταν. </a:t>
            </a:r>
            <a:r>
              <a:rPr lang="el-GR" b="1" dirty="0" smtClean="0">
                <a:solidFill>
                  <a:srgbClr val="004CBF"/>
                </a:solidFill>
              </a:rPr>
              <a:t>Έτσι, τέθηκε ανώτατο </a:t>
            </a:r>
            <a:r>
              <a:rPr lang="el-GR" b="1" dirty="0">
                <a:solidFill>
                  <a:srgbClr val="004CBF"/>
                </a:solidFill>
              </a:rPr>
              <a:t>όριο στο </a:t>
            </a:r>
            <a:r>
              <a:rPr lang="el-GR" b="1" dirty="0" smtClean="0">
                <a:solidFill>
                  <a:srgbClr val="004CBF"/>
                </a:solidFill>
              </a:rPr>
              <a:t>ύψος </a:t>
            </a:r>
            <a:r>
              <a:rPr lang="el-GR" b="1" dirty="0">
                <a:solidFill>
                  <a:srgbClr val="004CBF"/>
                </a:solidFill>
              </a:rPr>
              <a:t>των πόρων της Κοινότητας ως ποσοστό </a:t>
            </a:r>
            <a:r>
              <a:rPr lang="el-GR" b="1" dirty="0" smtClean="0">
                <a:solidFill>
                  <a:srgbClr val="004CBF"/>
                </a:solidFill>
              </a:rPr>
              <a:t>του </a:t>
            </a:r>
            <a:r>
              <a:rPr lang="el-GR" b="1" dirty="0">
                <a:solidFill>
                  <a:srgbClr val="004CBF"/>
                </a:solidFill>
              </a:rPr>
              <a:t>Ακαθάριστου Κοινοτικού Προϊόντος, που θα αυξανόταν από 1,15% το 1988, σε 1,20% το 1992.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Ακόμη</a:t>
            </a:r>
            <a:r>
              <a:rPr lang="el-GR" b="1" dirty="0">
                <a:solidFill>
                  <a:srgbClr val="004CBF"/>
                </a:solidFill>
              </a:rPr>
              <a:t>, για τη βελτίωση της ετήσιας διαδικασίας κατάρτισης του προϋπολογισμού υπήρξε συμφωνία (πρώτη διοργανική συμφωνία) μεταξύ του Συμβουλίου των Υπουργών, της Επιτροπής και του Ευρωπαϊκού Κοινοβουλίου, </a:t>
            </a:r>
            <a:r>
              <a:rPr lang="el-GR" b="1" dirty="0" smtClean="0">
                <a:solidFill>
                  <a:srgbClr val="004CBF"/>
                </a:solidFill>
              </a:rPr>
              <a:t>του </a:t>
            </a:r>
            <a:r>
              <a:rPr lang="el-GR" b="1" dirty="0" smtClean="0">
                <a:solidFill>
                  <a:srgbClr val="004CBF"/>
                </a:solidFill>
              </a:rPr>
              <a:t>Ιουνίου 1988</a:t>
            </a:r>
            <a:r>
              <a:rPr lang="el-GR" b="1" dirty="0">
                <a:solidFill>
                  <a:srgbClr val="004CBF"/>
                </a:solidFill>
              </a:rPr>
              <a:t>, </a:t>
            </a:r>
            <a:r>
              <a:rPr lang="el-GR" b="1" dirty="0" smtClean="0">
                <a:solidFill>
                  <a:srgbClr val="004CBF"/>
                </a:solidFill>
              </a:rPr>
              <a:t>που θέσπισε </a:t>
            </a:r>
            <a:r>
              <a:rPr lang="el-GR" b="1" dirty="0">
                <a:solidFill>
                  <a:srgbClr val="004CBF"/>
                </a:solidFill>
              </a:rPr>
              <a:t>κανόνες για </a:t>
            </a:r>
            <a:r>
              <a:rPr lang="el-GR" b="1" dirty="0" smtClean="0">
                <a:solidFill>
                  <a:srgbClr val="004CBF"/>
                </a:solidFill>
              </a:rPr>
              <a:t>ενισχυμένη </a:t>
            </a:r>
            <a:r>
              <a:rPr lang="el-GR" b="1" dirty="0">
                <a:solidFill>
                  <a:srgbClr val="004CBF"/>
                </a:solidFill>
              </a:rPr>
              <a:t>κοινοτική δημοσιονομική πειθαρχία για </a:t>
            </a:r>
            <a:r>
              <a:rPr lang="el-GR" b="1" dirty="0" smtClean="0">
                <a:solidFill>
                  <a:srgbClr val="004CBF"/>
                </a:solidFill>
              </a:rPr>
              <a:t>περίοδο πέντε ετών (1988-1992), </a:t>
            </a:r>
            <a:r>
              <a:rPr lang="el-GR" b="1" dirty="0">
                <a:solidFill>
                  <a:srgbClr val="004CBF"/>
                </a:solidFill>
              </a:rPr>
              <a:t>με τη μορφή Πολυετούς Δημοσιονομικού Πλαισίου (</a:t>
            </a:r>
            <a:r>
              <a:rPr lang="el-GR" b="1" dirty="0" smtClean="0">
                <a:solidFill>
                  <a:srgbClr val="004CBF"/>
                </a:solidFill>
              </a:rPr>
              <a:t>ΠΔΠ), και προτεραιότητες </a:t>
            </a:r>
            <a:r>
              <a:rPr lang="el-GR" b="1" dirty="0">
                <a:solidFill>
                  <a:srgbClr val="004CBF"/>
                </a:solidFill>
              </a:rPr>
              <a:t>σε συγκεκριμένες </a:t>
            </a:r>
            <a:r>
              <a:rPr lang="el-GR" b="1" dirty="0">
                <a:solidFill>
                  <a:schemeClr val="accent2"/>
                </a:solidFill>
              </a:rPr>
              <a:t>κοινοτικές </a:t>
            </a:r>
            <a:r>
              <a:rPr lang="el-GR" b="1" dirty="0" smtClean="0">
                <a:solidFill>
                  <a:schemeClr val="accent2"/>
                </a:solidFill>
              </a:rPr>
              <a:t>πολιτικές</a:t>
            </a:r>
            <a:r>
              <a:rPr lang="el-GR" b="1" dirty="0" smtClean="0">
                <a:solidFill>
                  <a:schemeClr val="accent2"/>
                </a:solidFill>
              </a:rPr>
              <a:t>.</a:t>
            </a: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55</a:t>
            </a:fld>
            <a:endParaRPr lang="en-US" altLang="en-US"/>
          </a:p>
        </p:txBody>
      </p:sp>
      <p:sp>
        <p:nvSpPr>
          <p:cNvPr id="3" name="Ορθογώνιο 2"/>
          <p:cNvSpPr/>
          <p:nvPr/>
        </p:nvSpPr>
        <p:spPr>
          <a:xfrm>
            <a:off x="0" y="2782431"/>
            <a:ext cx="4861748" cy="2246769"/>
          </a:xfrm>
          <a:prstGeom prst="rect">
            <a:avLst/>
          </a:prstGeom>
        </p:spPr>
        <p:txBody>
          <a:bodyPr wrap="square">
            <a:spAutoFit/>
          </a:bodyPr>
          <a:lstStyle/>
          <a:p>
            <a:pPr algn="just"/>
            <a:r>
              <a:rPr lang="el-GR" sz="1400" b="1" dirty="0" smtClean="0">
                <a:solidFill>
                  <a:srgbClr val="004CBF"/>
                </a:solidFill>
              </a:rPr>
              <a:t>Σημειώνεται ότι:</a:t>
            </a:r>
            <a:endParaRPr lang="el-GR" sz="1400" b="1" dirty="0">
              <a:solidFill>
                <a:srgbClr val="004CBF"/>
              </a:solidFill>
            </a:endParaRPr>
          </a:p>
          <a:p>
            <a:pPr marL="285750" indent="-285750" algn="just">
              <a:buFont typeface="Calibri" panose="020F0502020204030204" pitchFamily="34" charset="0"/>
              <a:buChar char="‒"/>
            </a:pPr>
            <a:r>
              <a:rPr lang="el-GR" sz="1400" b="1" dirty="0" smtClean="0">
                <a:solidFill>
                  <a:srgbClr val="004CBF"/>
                </a:solidFill>
              </a:rPr>
              <a:t>Με </a:t>
            </a:r>
            <a:r>
              <a:rPr lang="el-GR" sz="1400" b="1" dirty="0">
                <a:solidFill>
                  <a:srgbClr val="004CBF"/>
                </a:solidFill>
              </a:rPr>
              <a:t>την Πρώτη Συνθήκη Προϋπολογισμού του Απριλίου 1970, προβλεπόταν ότι το Συμβούλιο των Υπουργών θα εγκρίνει τις υποχρεωτικές δαπάνες ενώ το Ευρωπαϊκό Κοινοβούλιο τις μη υποχρεωτικές. </a:t>
            </a:r>
          </a:p>
          <a:p>
            <a:pPr marL="285750" indent="-285750" algn="just">
              <a:buFont typeface="Calibri" panose="020F0502020204030204" pitchFamily="34" charset="0"/>
              <a:buChar char="‒"/>
            </a:pPr>
            <a:r>
              <a:rPr lang="el-GR" sz="1400" b="1" dirty="0">
                <a:solidFill>
                  <a:srgbClr val="004CBF"/>
                </a:solidFill>
              </a:rPr>
              <a:t>Με τη Δεύτερη Συνθήκη Προϋπολογισμού των Βρυξελλών, του Ιουλίου 1975, οι αρμοδιότητες του Ευρωπαϊκού Κοινοβουλίου ενισχύθηκαν με δικαίωμα απόρριψης του κοινοτικού προϋπολογισμού και χορήγησης απαλλαγής στην Επιτροπή ως προς την εκτέλεση</a:t>
            </a:r>
            <a:r>
              <a:rPr lang="el-GR" sz="1400" b="1" dirty="0" smtClean="0">
                <a:solidFill>
                  <a:srgbClr val="004CBF"/>
                </a:solidFill>
              </a:rPr>
              <a:t>.</a:t>
            </a:r>
            <a:endParaRPr lang="el-GR" sz="1400" b="1" dirty="0">
              <a:solidFill>
                <a:srgbClr val="004CBF"/>
              </a:solidFill>
            </a:endParaRPr>
          </a:p>
        </p:txBody>
      </p:sp>
    </p:spTree>
    <p:extLst>
      <p:ext uri="{BB962C8B-B14F-4D97-AF65-F5344CB8AC3E}">
        <p14:creationId xmlns:p14="http://schemas.microsoft.com/office/powerpoint/2010/main" val="3056955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Το σύστημα λειτούργησε </a:t>
            </a:r>
            <a:r>
              <a:rPr lang="el-GR" b="1" dirty="0" smtClean="0">
                <a:solidFill>
                  <a:srgbClr val="004CBF"/>
                </a:solidFill>
              </a:rPr>
              <a:t>ικανοποιητικά, </a:t>
            </a:r>
            <a:r>
              <a:rPr lang="el-GR" b="1" dirty="0">
                <a:solidFill>
                  <a:srgbClr val="004CBF"/>
                </a:solidFill>
              </a:rPr>
              <a:t>με συνέπεια </a:t>
            </a:r>
            <a:r>
              <a:rPr lang="el-GR" b="1" dirty="0" smtClean="0">
                <a:solidFill>
                  <a:srgbClr val="004CBF"/>
                </a:solidFill>
              </a:rPr>
              <a:t>το </a:t>
            </a:r>
            <a:r>
              <a:rPr lang="el-GR" b="1" dirty="0">
                <a:solidFill>
                  <a:srgbClr val="004CBF"/>
                </a:solidFill>
              </a:rPr>
              <a:t>νέο σχέδιο </a:t>
            </a:r>
            <a:r>
              <a:rPr lang="el-GR" b="1" dirty="0" smtClean="0">
                <a:solidFill>
                  <a:srgbClr val="004CBF"/>
                </a:solidFill>
              </a:rPr>
              <a:t>της Επιτροπής «</a:t>
            </a:r>
            <a:r>
              <a:rPr lang="el-GR" b="1" dirty="0">
                <a:solidFill>
                  <a:srgbClr val="004CBF"/>
                </a:solidFill>
              </a:rPr>
              <a:t>Πακέτο </a:t>
            </a:r>
            <a:r>
              <a:rPr lang="el-GR" b="1" dirty="0" err="1">
                <a:solidFill>
                  <a:srgbClr val="004CBF"/>
                </a:solidFill>
              </a:rPr>
              <a:t>Delors</a:t>
            </a:r>
            <a:r>
              <a:rPr lang="el-GR" b="1" dirty="0">
                <a:solidFill>
                  <a:srgbClr val="004CBF"/>
                </a:solidFill>
              </a:rPr>
              <a:t> ΙΙ», </a:t>
            </a:r>
            <a:r>
              <a:rPr lang="el-GR" b="1" dirty="0" smtClean="0">
                <a:solidFill>
                  <a:srgbClr val="004CBF"/>
                </a:solidFill>
              </a:rPr>
              <a:t>να αποτελέσει τη βάση Απόφασης του </a:t>
            </a:r>
            <a:r>
              <a:rPr lang="el-GR" b="1" dirty="0">
                <a:solidFill>
                  <a:srgbClr val="004CBF"/>
                </a:solidFill>
              </a:rPr>
              <a:t>Συμβουλίου των Υπουργών, </a:t>
            </a:r>
            <a:r>
              <a:rPr lang="el-GR" b="1" dirty="0" smtClean="0">
                <a:solidFill>
                  <a:srgbClr val="004CBF"/>
                </a:solidFill>
              </a:rPr>
              <a:t>του Οκτωβρίου 1994</a:t>
            </a:r>
            <a:r>
              <a:rPr lang="el-GR" b="1" dirty="0">
                <a:solidFill>
                  <a:srgbClr val="004CBF"/>
                </a:solidFill>
              </a:rPr>
              <a:t>, σύμφωνα με την οποία, το ανώτατο όριο για το συνολικό ύψος των πόρων της Κοινότητας ως ποσοστό επί του Ακαθάριστου Κοινοτικού Προϊόντος, θα αυξανόταν από 1,20% το 1993, σε 1,27% το </a:t>
            </a:r>
            <a:r>
              <a:rPr lang="el-GR" b="1" dirty="0" smtClean="0">
                <a:solidFill>
                  <a:srgbClr val="004CBF"/>
                </a:solidFill>
              </a:rPr>
              <a:t>1999.</a:t>
            </a:r>
          </a:p>
          <a:p>
            <a:pPr marL="285750" indent="-285750" algn="just">
              <a:buFont typeface="Arial" panose="020B0604020202020204" pitchFamily="34" charset="0"/>
              <a:buChar char="•"/>
            </a:pPr>
            <a:r>
              <a:rPr lang="el-GR" b="1" dirty="0" smtClean="0">
                <a:solidFill>
                  <a:srgbClr val="004CBF"/>
                </a:solidFill>
              </a:rPr>
              <a:t>Επίσης</a:t>
            </a:r>
            <a:r>
              <a:rPr lang="el-GR" b="1" dirty="0">
                <a:solidFill>
                  <a:srgbClr val="004CBF"/>
                </a:solidFill>
              </a:rPr>
              <a:t>, νέα συμφωνία (δεύτερη διοργανική συμφωνία) επετεύχθη στις 29 Οκτωβρίου </a:t>
            </a:r>
            <a:r>
              <a:rPr lang="el-GR" b="1" dirty="0" smtClean="0">
                <a:solidFill>
                  <a:srgbClr val="004CBF"/>
                </a:solidFill>
              </a:rPr>
              <a:t>1993</a:t>
            </a:r>
            <a:r>
              <a:rPr lang="el-GR" b="1" dirty="0">
                <a:solidFill>
                  <a:srgbClr val="004CBF"/>
                </a:solidFill>
              </a:rPr>
              <a:t>, μεταξύ του Συμβουλίου των Υπουργών, της Επιτροπής και του Ευρωπαϊκού Κοινοβουλίου για τις διαδικασίες κατάρτισης και τήρησης του κοινοτικού προϋπολογισμού ως ΠΔΠ, και πρόβλεπε παρόμοιες διαδικασίες με την προηγούμενη, για μία περίοδο επτά </a:t>
            </a:r>
            <a:r>
              <a:rPr lang="el-GR" b="1" dirty="0" smtClean="0">
                <a:solidFill>
                  <a:srgbClr val="004CBF"/>
                </a:solidFill>
              </a:rPr>
              <a:t>ετών (1993-1999). </a:t>
            </a:r>
            <a:endParaRPr lang="el-GR" b="1" dirty="0" smtClean="0">
              <a:solidFill>
                <a:srgbClr val="004CBF"/>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56</a:t>
            </a:fld>
            <a:endParaRPr lang="en-US" altLang="en-US"/>
          </a:p>
        </p:txBody>
      </p:sp>
      <p:sp>
        <p:nvSpPr>
          <p:cNvPr id="3" name="Ορθογώνιο 2"/>
          <p:cNvSpPr/>
          <p:nvPr/>
        </p:nvSpPr>
        <p:spPr>
          <a:xfrm>
            <a:off x="0" y="2666718"/>
            <a:ext cx="4861748" cy="1600438"/>
          </a:xfrm>
          <a:prstGeom prst="rect">
            <a:avLst/>
          </a:prstGeom>
        </p:spPr>
        <p:txBody>
          <a:bodyPr wrap="square">
            <a:spAutoFit/>
          </a:bodyPr>
          <a:lstStyle/>
          <a:p>
            <a:pPr algn="just"/>
            <a:r>
              <a:rPr lang="el-GR" sz="1400" b="1" dirty="0" smtClean="0">
                <a:solidFill>
                  <a:srgbClr val="004CBF"/>
                </a:solidFill>
              </a:rPr>
              <a:t>Με την Απόφαση του Οκτωβρίου 1994, προβλεπόταν </a:t>
            </a:r>
            <a:r>
              <a:rPr lang="el-GR" sz="1400" b="1" dirty="0">
                <a:solidFill>
                  <a:srgbClr val="004CBF"/>
                </a:solidFill>
              </a:rPr>
              <a:t>και η σταδιακή μείωση του συντελεστή καταβολής εισφορών από τον επιβαλλόμενο από τα κράτη-μέλη ΦΠΑ, ως τρίτο πόρο του προϋπολογισμού, από 1,4% σε 1% μεταξύ των ετών 1995 και 1999, γεγονός όμως που αύξανε υποχρεωτικά ακόμη περισσότερο το ποσό του τέταρτου πόρου που βασιζόταν στο ΑΕΠ των κρατών-μελών. </a:t>
            </a:r>
          </a:p>
        </p:txBody>
      </p:sp>
    </p:spTree>
    <p:extLst>
      <p:ext uri="{BB962C8B-B14F-4D97-AF65-F5344CB8AC3E}">
        <p14:creationId xmlns:p14="http://schemas.microsoft.com/office/powerpoint/2010/main" val="760821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Ωστόσο, από το 1995, με την επέκταση της εφαρμογής του Ευρωπαϊκού Συστήματος Εθνικών Λογαριασμών (ΕΣΟΛ 1995) στον προϋπολογισμό </a:t>
            </a:r>
            <a:r>
              <a:rPr lang="el-GR" b="1" dirty="0" smtClean="0">
                <a:solidFill>
                  <a:srgbClr val="004CBF"/>
                </a:solidFill>
              </a:rPr>
              <a:t>με Κανονισμό του Ιουνίου 1996, </a:t>
            </a:r>
            <a:r>
              <a:rPr lang="el-GR" b="1" dirty="0">
                <a:solidFill>
                  <a:srgbClr val="004CBF"/>
                </a:solidFill>
              </a:rPr>
              <a:t>η έννοια του Ακαθαρίστου Κοινοτικού Προϊόντος αντικαταστάθηκε από εκείνη του Ακαθαρίστου Εθνικού Εισοδήματος (</a:t>
            </a:r>
            <a:r>
              <a:rPr lang="el-GR" b="1" dirty="0" smtClean="0">
                <a:solidFill>
                  <a:srgbClr val="004CBF"/>
                </a:solidFill>
              </a:rPr>
              <a:t>ΑΕΕ), ενώ </a:t>
            </a:r>
            <a:r>
              <a:rPr lang="el-GR" b="1" dirty="0">
                <a:solidFill>
                  <a:srgbClr val="004CBF"/>
                </a:solidFill>
              </a:rPr>
              <a:t>προσαρμόσθηκε το ανώτατο όριο των ιδίων πόρων ως ποσοστό, στο 1,24% του ΑΕΕ της ΕΕ.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Αργότερα, </a:t>
            </a:r>
            <a:r>
              <a:rPr lang="el-GR" b="1" dirty="0">
                <a:solidFill>
                  <a:srgbClr val="004CBF"/>
                </a:solidFill>
              </a:rPr>
              <a:t>υπήρξαν </a:t>
            </a:r>
            <a:r>
              <a:rPr lang="el-GR" b="1" dirty="0" smtClean="0">
                <a:solidFill>
                  <a:srgbClr val="004CBF"/>
                </a:solidFill>
              </a:rPr>
              <a:t>η (τρίτη διοργανική) </a:t>
            </a:r>
            <a:r>
              <a:rPr lang="el-GR" b="1" dirty="0">
                <a:solidFill>
                  <a:srgbClr val="004CBF"/>
                </a:solidFill>
              </a:rPr>
              <a:t>συμφωνία για το ΠΔΠ για την περίοδο 2000-2006, γνωστή και ως </a:t>
            </a:r>
            <a:r>
              <a:rPr lang="el-GR" b="1" i="1" dirty="0">
                <a:solidFill>
                  <a:srgbClr val="004CBF"/>
                </a:solidFill>
              </a:rPr>
              <a:t>Πρόγραμμα Δράσης (</a:t>
            </a:r>
            <a:r>
              <a:rPr lang="el-GR" b="1" i="1" dirty="0" err="1">
                <a:solidFill>
                  <a:srgbClr val="004CBF"/>
                </a:solidFill>
              </a:rPr>
              <a:t>Agenda</a:t>
            </a:r>
            <a:r>
              <a:rPr lang="el-GR" b="1" i="1" dirty="0">
                <a:solidFill>
                  <a:srgbClr val="004CBF"/>
                </a:solidFill>
              </a:rPr>
              <a:t>) </a:t>
            </a:r>
            <a:r>
              <a:rPr lang="el-GR" b="1" dirty="0">
                <a:solidFill>
                  <a:srgbClr val="004CBF"/>
                </a:solidFill>
              </a:rPr>
              <a:t>2000, </a:t>
            </a:r>
            <a:r>
              <a:rPr lang="el-GR" b="1" dirty="0" smtClean="0">
                <a:solidFill>
                  <a:srgbClr val="004CBF"/>
                </a:solidFill>
              </a:rPr>
              <a:t>του </a:t>
            </a:r>
            <a:r>
              <a:rPr lang="el-GR" b="1" dirty="0">
                <a:solidFill>
                  <a:srgbClr val="004CBF"/>
                </a:solidFill>
              </a:rPr>
              <a:t>Μαΐου </a:t>
            </a:r>
            <a:r>
              <a:rPr lang="el-GR" b="1" dirty="0" smtClean="0">
                <a:solidFill>
                  <a:srgbClr val="004CBF"/>
                </a:solidFill>
              </a:rPr>
              <a:t>1999</a:t>
            </a:r>
            <a:r>
              <a:rPr lang="el-GR" b="1" dirty="0">
                <a:solidFill>
                  <a:srgbClr val="004CBF"/>
                </a:solidFill>
              </a:rPr>
              <a:t>, η </a:t>
            </a:r>
            <a:r>
              <a:rPr lang="el-GR" b="1" dirty="0" smtClean="0">
                <a:solidFill>
                  <a:srgbClr val="004CBF"/>
                </a:solidFill>
              </a:rPr>
              <a:t>(τέταρτη διοργανική) </a:t>
            </a:r>
            <a:r>
              <a:rPr lang="el-GR" b="1" dirty="0">
                <a:solidFill>
                  <a:srgbClr val="004CBF"/>
                </a:solidFill>
              </a:rPr>
              <a:t>συμφωνία, για </a:t>
            </a:r>
            <a:r>
              <a:rPr lang="el-GR" b="1" dirty="0" smtClean="0">
                <a:solidFill>
                  <a:srgbClr val="004CBF"/>
                </a:solidFill>
              </a:rPr>
              <a:t>την </a:t>
            </a:r>
            <a:r>
              <a:rPr lang="el-GR" b="1" dirty="0">
                <a:solidFill>
                  <a:srgbClr val="004CBF"/>
                </a:solidFill>
              </a:rPr>
              <a:t>περίοδο </a:t>
            </a:r>
            <a:r>
              <a:rPr lang="el-GR" b="1" dirty="0" smtClean="0">
                <a:solidFill>
                  <a:srgbClr val="004CBF"/>
                </a:solidFill>
              </a:rPr>
              <a:t>2007-2013</a:t>
            </a:r>
            <a:r>
              <a:rPr lang="el-GR" b="1" dirty="0">
                <a:solidFill>
                  <a:srgbClr val="004CBF"/>
                </a:solidFill>
              </a:rPr>
              <a:t>, </a:t>
            </a:r>
            <a:r>
              <a:rPr lang="el-GR" b="1" dirty="0" smtClean="0">
                <a:solidFill>
                  <a:srgbClr val="004CBF"/>
                </a:solidFill>
              </a:rPr>
              <a:t>του </a:t>
            </a:r>
            <a:r>
              <a:rPr lang="el-GR" b="1" dirty="0">
                <a:solidFill>
                  <a:srgbClr val="004CBF"/>
                </a:solidFill>
              </a:rPr>
              <a:t>Μαΐου </a:t>
            </a:r>
            <a:r>
              <a:rPr lang="el-GR" b="1" dirty="0" smtClean="0">
                <a:solidFill>
                  <a:srgbClr val="004CBF"/>
                </a:solidFill>
              </a:rPr>
              <a:t>2006 </a:t>
            </a:r>
            <a:r>
              <a:rPr lang="el-GR" b="1" dirty="0">
                <a:solidFill>
                  <a:srgbClr val="004CBF"/>
                </a:solidFill>
              </a:rPr>
              <a:t>και η </a:t>
            </a:r>
            <a:r>
              <a:rPr lang="el-GR" b="1" dirty="0" smtClean="0">
                <a:solidFill>
                  <a:srgbClr val="004CBF"/>
                </a:solidFill>
              </a:rPr>
              <a:t>(πέμπτη διοργανική) συμφωνία, </a:t>
            </a:r>
            <a:r>
              <a:rPr lang="el-GR" b="1" dirty="0">
                <a:solidFill>
                  <a:srgbClr val="004CBF"/>
                </a:solidFill>
              </a:rPr>
              <a:t>για την περίοδο </a:t>
            </a:r>
            <a:r>
              <a:rPr lang="el-GR" b="1" dirty="0" smtClean="0">
                <a:solidFill>
                  <a:srgbClr val="004CBF"/>
                </a:solidFill>
              </a:rPr>
              <a:t>2014-2020</a:t>
            </a:r>
            <a:r>
              <a:rPr lang="el-GR" b="1" dirty="0">
                <a:solidFill>
                  <a:srgbClr val="004CBF"/>
                </a:solidFill>
              </a:rPr>
              <a:t>, </a:t>
            </a:r>
            <a:r>
              <a:rPr lang="el-GR" b="1" dirty="0" smtClean="0">
                <a:solidFill>
                  <a:srgbClr val="004CBF"/>
                </a:solidFill>
              </a:rPr>
              <a:t>του Δεκεμβρίου 2013</a:t>
            </a:r>
            <a:r>
              <a:rPr lang="el-GR" b="1" dirty="0">
                <a:solidFill>
                  <a:srgbClr val="004CBF"/>
                </a:solidFill>
              </a:rPr>
              <a:t>.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Το </a:t>
            </a:r>
            <a:r>
              <a:rPr lang="el-GR" b="1" dirty="0">
                <a:solidFill>
                  <a:srgbClr val="004CBF"/>
                </a:solidFill>
              </a:rPr>
              <a:t>τελευταίο ΠΔΠ ήταν το πρώτο που εγκρίθηκε με βάση τις νέες διατάξεις της </a:t>
            </a:r>
            <a:r>
              <a:rPr lang="el-GR" b="1" i="1" dirty="0">
                <a:solidFill>
                  <a:srgbClr val="004CBF"/>
                </a:solidFill>
              </a:rPr>
              <a:t>Συνθήκης της Λισαβόνας</a:t>
            </a:r>
            <a:r>
              <a:rPr lang="el-GR" b="1" dirty="0">
                <a:solidFill>
                  <a:srgbClr val="004CBF"/>
                </a:solidFill>
              </a:rPr>
              <a:t>, </a:t>
            </a:r>
            <a:r>
              <a:rPr lang="el-GR" b="1" dirty="0" smtClean="0">
                <a:solidFill>
                  <a:srgbClr val="004CBF"/>
                </a:solidFill>
              </a:rPr>
              <a:t>σύμφωνα με τις οποίες το </a:t>
            </a:r>
            <a:r>
              <a:rPr lang="el-GR" b="1" dirty="0">
                <a:solidFill>
                  <a:srgbClr val="004CBF"/>
                </a:solidFill>
              </a:rPr>
              <a:t>Συμβούλιο των Υπουργών, ακολουθώντας την ειδική νομοθετική διαδικασία, πρέπει να εγκρίνει ομόφωνα το ΠΔΠ, αφού λάβει τη συναίνεση του Ευρωπαϊκού Κοινοβουλίου. </a:t>
            </a:r>
            <a:endParaRPr lang="el-GR" b="1" dirty="0" smtClean="0">
              <a:solidFill>
                <a:srgbClr val="004CBF"/>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57</a:t>
            </a:fld>
            <a:endParaRPr lang="en-US" altLang="en-US"/>
          </a:p>
        </p:txBody>
      </p:sp>
      <p:sp>
        <p:nvSpPr>
          <p:cNvPr id="3" name="Ορθογώνιο 2"/>
          <p:cNvSpPr/>
          <p:nvPr/>
        </p:nvSpPr>
        <p:spPr>
          <a:xfrm>
            <a:off x="0" y="2666718"/>
            <a:ext cx="4800600" cy="2462213"/>
          </a:xfrm>
          <a:prstGeom prst="rect">
            <a:avLst/>
          </a:prstGeom>
        </p:spPr>
        <p:txBody>
          <a:bodyPr wrap="square">
            <a:spAutoFit/>
          </a:bodyPr>
          <a:lstStyle/>
          <a:p>
            <a:pPr algn="just"/>
            <a:r>
              <a:rPr lang="el-GR" sz="1400" b="1" dirty="0" smtClean="0">
                <a:solidFill>
                  <a:srgbClr val="004CBF"/>
                </a:solidFill>
              </a:rPr>
              <a:t>Εκδόθηκαν ακόμη:</a:t>
            </a:r>
          </a:p>
          <a:p>
            <a:pPr marL="285750" indent="-285750" algn="just">
              <a:buFont typeface="Calibri" panose="020F0502020204030204" pitchFamily="34" charset="0"/>
              <a:buChar char="‒"/>
            </a:pPr>
            <a:r>
              <a:rPr lang="el-GR" sz="1400" b="1" dirty="0">
                <a:solidFill>
                  <a:srgbClr val="004CBF"/>
                </a:solidFill>
              </a:rPr>
              <a:t>Ο</a:t>
            </a:r>
            <a:r>
              <a:rPr lang="el-GR" sz="1400" b="1" dirty="0" smtClean="0">
                <a:solidFill>
                  <a:srgbClr val="004CBF"/>
                </a:solidFill>
              </a:rPr>
              <a:t>ι </a:t>
            </a:r>
            <a:r>
              <a:rPr lang="el-GR" sz="1400" b="1" dirty="0">
                <a:solidFill>
                  <a:srgbClr val="004CBF"/>
                </a:solidFill>
              </a:rPr>
              <a:t>Αποφάσεις </a:t>
            </a:r>
            <a:r>
              <a:rPr lang="el-GR" sz="1400" b="1" dirty="0" smtClean="0">
                <a:solidFill>
                  <a:srgbClr val="004CBF"/>
                </a:solidFill>
              </a:rPr>
              <a:t>του </a:t>
            </a:r>
            <a:r>
              <a:rPr lang="el-GR" sz="1400" b="1" dirty="0">
                <a:solidFill>
                  <a:srgbClr val="004CBF"/>
                </a:solidFill>
              </a:rPr>
              <a:t>Συμβουλίου, </a:t>
            </a:r>
            <a:r>
              <a:rPr lang="el-GR" sz="1400" b="1" dirty="0" smtClean="0">
                <a:solidFill>
                  <a:srgbClr val="004CBF"/>
                </a:solidFill>
              </a:rPr>
              <a:t>του Σεπτεμβρίου 2000</a:t>
            </a:r>
            <a:r>
              <a:rPr lang="el-GR" sz="1400" b="1" dirty="0">
                <a:solidFill>
                  <a:srgbClr val="004CBF"/>
                </a:solidFill>
              </a:rPr>
              <a:t>, </a:t>
            </a:r>
            <a:r>
              <a:rPr lang="el-GR" sz="1400" b="1" dirty="0" smtClean="0">
                <a:solidFill>
                  <a:srgbClr val="004CBF"/>
                </a:solidFill>
              </a:rPr>
              <a:t>του Ιουνίου 2007 </a:t>
            </a:r>
            <a:r>
              <a:rPr lang="el-GR" sz="1400" b="1" dirty="0">
                <a:solidFill>
                  <a:srgbClr val="004CBF"/>
                </a:solidFill>
              </a:rPr>
              <a:t>και </a:t>
            </a:r>
            <a:r>
              <a:rPr lang="el-GR" sz="1400" b="1" dirty="0" smtClean="0">
                <a:solidFill>
                  <a:srgbClr val="004CBF"/>
                </a:solidFill>
              </a:rPr>
              <a:t>του Μαΐου 2014</a:t>
            </a:r>
            <a:r>
              <a:rPr lang="el-GR" sz="1400" b="1" dirty="0">
                <a:solidFill>
                  <a:srgbClr val="004CBF"/>
                </a:solidFill>
              </a:rPr>
              <a:t>, για το σύστημα των ιδίων πόρων της EE. </a:t>
            </a:r>
            <a:endParaRPr lang="el-GR" sz="1400" b="1" dirty="0" smtClean="0">
              <a:solidFill>
                <a:srgbClr val="004CBF"/>
              </a:solidFill>
            </a:endParaRPr>
          </a:p>
          <a:p>
            <a:pPr marL="285750" indent="-285750" algn="just">
              <a:buFont typeface="Calibri" panose="020F0502020204030204" pitchFamily="34" charset="0"/>
              <a:buChar char="‒"/>
            </a:pPr>
            <a:r>
              <a:rPr lang="el-GR" sz="1400" b="1" dirty="0" smtClean="0">
                <a:solidFill>
                  <a:srgbClr val="004CBF"/>
                </a:solidFill>
              </a:rPr>
              <a:t>Οι Κανονισμοί α) του </a:t>
            </a:r>
            <a:r>
              <a:rPr lang="el-GR" sz="1400" b="1" dirty="0">
                <a:solidFill>
                  <a:srgbClr val="004CBF"/>
                </a:solidFill>
              </a:rPr>
              <a:t>Συμβουλίου </a:t>
            </a:r>
            <a:r>
              <a:rPr lang="el-GR" sz="1400" b="1" dirty="0" smtClean="0">
                <a:solidFill>
                  <a:srgbClr val="004CBF"/>
                </a:solidFill>
              </a:rPr>
              <a:t>του Μαΐου </a:t>
            </a:r>
            <a:r>
              <a:rPr lang="el-GR" sz="1400" b="1" dirty="0">
                <a:solidFill>
                  <a:srgbClr val="004CBF"/>
                </a:solidFill>
              </a:rPr>
              <a:t>2014 σχετικά με τη θέσπιση εκτελεστικών μέτρων για το σύστημα των ιδίων πόρων της ΕΕ και </a:t>
            </a:r>
            <a:r>
              <a:rPr lang="el-GR" sz="1400" b="1" dirty="0" smtClean="0">
                <a:solidFill>
                  <a:srgbClr val="004CBF"/>
                </a:solidFill>
              </a:rPr>
              <a:t>β) του </a:t>
            </a:r>
            <a:r>
              <a:rPr lang="el-GR" sz="1400" b="1" dirty="0">
                <a:solidFill>
                  <a:srgbClr val="004CBF"/>
                </a:solidFill>
              </a:rPr>
              <a:t>Συμβουλίου </a:t>
            </a:r>
            <a:r>
              <a:rPr lang="el-GR" sz="1400" b="1" dirty="0" smtClean="0">
                <a:solidFill>
                  <a:srgbClr val="004CBF"/>
                </a:solidFill>
              </a:rPr>
              <a:t>του Μαΐου 2014 </a:t>
            </a:r>
            <a:r>
              <a:rPr lang="el-GR" sz="1400" b="1" dirty="0">
                <a:solidFill>
                  <a:srgbClr val="004CBF"/>
                </a:solidFill>
              </a:rPr>
              <a:t>για τις μεθόδους και τη διαδικασία απόδοσης των παραδοσιακών ιδίων πόρων και των ιδίων πόρων που βασίζονται στον ΦΠΑ και το </a:t>
            </a:r>
            <a:r>
              <a:rPr lang="el-GR" sz="1400" b="1" dirty="0" smtClean="0">
                <a:solidFill>
                  <a:srgbClr val="004CBF"/>
                </a:solidFill>
              </a:rPr>
              <a:t>ΑΕΕ, καθώς </a:t>
            </a:r>
            <a:r>
              <a:rPr lang="el-GR" sz="1400" b="1" dirty="0">
                <a:solidFill>
                  <a:srgbClr val="004CBF"/>
                </a:solidFill>
              </a:rPr>
              <a:t>και για τα μέτρα αντιμετώπισης των ταμειακών </a:t>
            </a:r>
            <a:r>
              <a:rPr lang="el-GR" sz="1400" b="1" dirty="0" smtClean="0">
                <a:solidFill>
                  <a:srgbClr val="004CBF"/>
                </a:solidFill>
              </a:rPr>
              <a:t>αναγκών. </a:t>
            </a:r>
            <a:endParaRPr lang="el-GR" sz="1400" b="1" dirty="0">
              <a:solidFill>
                <a:srgbClr val="004CBF"/>
              </a:solidFill>
            </a:endParaRPr>
          </a:p>
        </p:txBody>
      </p:sp>
    </p:spTree>
    <p:extLst>
      <p:ext uri="{BB962C8B-B14F-4D97-AF65-F5344CB8AC3E}">
        <p14:creationId xmlns:p14="http://schemas.microsoft.com/office/powerpoint/2010/main" val="3326374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Ο προϋπολογισμός της ΕΕ σήμερα βασίζεται σε χρηματοδότηση μέσω «ιδίων πόρων». Επί του παρόντος υπάρχουν τρία βασικά είδη ιδίων πόρων: οι συνεισφορές των κρατών μελών με βάση το ΑΕΕ, οι συνεισφορές που βασίζονται στον ΦΠΑ που εισπράττουν τα κράτη-μέλη και οι δασμοί που εισπράττονται στα εξωτερικά σύνορα της </a:t>
            </a:r>
            <a:r>
              <a:rPr lang="el-GR" b="1" dirty="0" smtClean="0">
                <a:solidFill>
                  <a:srgbClr val="004CBF"/>
                </a:solidFill>
              </a:rPr>
              <a:t>ΕΕ.</a:t>
            </a:r>
          </a:p>
          <a:p>
            <a:pPr marL="285750" indent="-285750" algn="just">
              <a:buFont typeface="Arial" panose="020B0604020202020204" pitchFamily="34" charset="0"/>
              <a:buChar char="•"/>
            </a:pPr>
            <a:r>
              <a:rPr lang="el-GR" b="1" dirty="0">
                <a:solidFill>
                  <a:srgbClr val="004CBF"/>
                </a:solidFill>
              </a:rPr>
              <a:t>Σήμερα, περισσότερο από το 80% του προϋπολογισμού της ΕΕ χρηματοδοτείται από συνεισφορές των κρατών-μελών με βάση το ΑΕΕ (περισσότερο από 72%) και τον ΦΠΑ. Ειδικά οι συνεισφορές βάσει του ΑΕΕ αντικατοπτρίζουν τη σχετική «ικανότητα πληρωμής» των κρατών-μελών. </a:t>
            </a:r>
          </a:p>
        </p:txBody>
      </p:sp>
      <p:sp>
        <p:nvSpPr>
          <p:cNvPr id="7" name="Ορθογώνιο 6"/>
          <p:cNvSpPr/>
          <p:nvPr/>
        </p:nvSpPr>
        <p:spPr>
          <a:xfrm>
            <a:off x="41683" y="5943600"/>
            <a:ext cx="4731650" cy="400110"/>
          </a:xfrm>
          <a:prstGeom prst="rect">
            <a:avLst/>
          </a:prstGeom>
        </p:spPr>
        <p:txBody>
          <a:bodyPr wrap="square">
            <a:spAutoFit/>
          </a:bodyPr>
          <a:lstStyle/>
          <a:p>
            <a:pPr algn="ctr"/>
            <a:r>
              <a:rPr lang="el-GR" sz="1000" b="1" dirty="0">
                <a:solidFill>
                  <a:srgbClr val="004CBF"/>
                </a:solidFill>
              </a:rPr>
              <a:t>Πηγές χρηματοδότησης του προϋπολογισμού της ΕΕ.</a:t>
            </a:r>
          </a:p>
          <a:p>
            <a:pPr algn="ctr"/>
            <a:r>
              <a:rPr lang="el-GR" sz="1000" b="1" dirty="0">
                <a:solidFill>
                  <a:srgbClr val="004CBF"/>
                </a:solidFill>
              </a:rPr>
              <a:t>Πηγή: Επιτροπή (2017</a:t>
            </a:r>
            <a:r>
              <a:rPr lang="el-GR" sz="1000" b="1" dirty="0" smtClean="0">
                <a:solidFill>
                  <a:srgbClr val="004CBF"/>
                </a:solidFill>
              </a:rPr>
              <a:t>).</a:t>
            </a:r>
            <a:endParaRPr lang="el-GR" sz="1000" b="1" dirty="0">
              <a:solidFill>
                <a:srgbClr val="004CBF"/>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58</a:t>
            </a:fld>
            <a:endParaRPr lang="en-US" altLang="en-US"/>
          </a:p>
        </p:txBody>
      </p:sp>
      <p:pic>
        <p:nvPicPr>
          <p:cNvPr id="10" name="Εικόνα 9"/>
          <p:cNvPicPr/>
          <p:nvPr/>
        </p:nvPicPr>
        <p:blipFill>
          <a:blip r:embed="rId3" cstate="print">
            <a:extLst>
              <a:ext uri="{28A0092B-C50C-407E-A947-70E740481C1C}">
                <a14:useLocalDpi xmlns:a14="http://schemas.microsoft.com/office/drawing/2010/main" val="0"/>
              </a:ext>
            </a:extLst>
          </a:blip>
          <a:stretch>
            <a:fillRect/>
          </a:stretch>
        </p:blipFill>
        <p:spPr>
          <a:xfrm>
            <a:off x="381000" y="3504795"/>
            <a:ext cx="4104514" cy="2539719"/>
          </a:xfrm>
          <a:prstGeom prst="rect">
            <a:avLst/>
          </a:prstGeom>
        </p:spPr>
      </p:pic>
      <p:graphicFrame>
        <p:nvGraphicFramePr>
          <p:cNvPr id="11" name="Γράφημα 10"/>
          <p:cNvGraphicFramePr/>
          <p:nvPr>
            <p:extLst>
              <p:ext uri="{D42A27DB-BD31-4B8C-83A1-F6EECF244321}">
                <p14:modId xmlns:p14="http://schemas.microsoft.com/office/powerpoint/2010/main" val="869880129"/>
              </p:ext>
            </p:extLst>
          </p:nvPr>
        </p:nvGraphicFramePr>
        <p:xfrm>
          <a:off x="533400" y="1571815"/>
          <a:ext cx="3803619" cy="1573911"/>
        </p:xfrm>
        <a:graphic>
          <a:graphicData uri="http://schemas.openxmlformats.org/drawingml/2006/chart">
            <c:chart xmlns:c="http://schemas.openxmlformats.org/drawingml/2006/chart" xmlns:r="http://schemas.openxmlformats.org/officeDocument/2006/relationships" r:id="rId4"/>
          </a:graphicData>
        </a:graphic>
      </p:graphicFrame>
      <p:sp>
        <p:nvSpPr>
          <p:cNvPr id="12" name="Ορθογώνιο 11"/>
          <p:cNvSpPr/>
          <p:nvPr/>
        </p:nvSpPr>
        <p:spPr>
          <a:xfrm>
            <a:off x="0" y="3145726"/>
            <a:ext cx="4815016" cy="400110"/>
          </a:xfrm>
          <a:prstGeom prst="rect">
            <a:avLst/>
          </a:prstGeom>
        </p:spPr>
        <p:txBody>
          <a:bodyPr wrap="square">
            <a:spAutoFit/>
          </a:bodyPr>
          <a:lstStyle/>
          <a:p>
            <a:pPr algn="ctr"/>
            <a:r>
              <a:rPr lang="el-GR" sz="1000" b="1" dirty="0">
                <a:solidFill>
                  <a:srgbClr val="004CBF"/>
                </a:solidFill>
              </a:rPr>
              <a:t>Ο προϋπολογισμός της ΕΕ ως ποσοστό (ανώτατα όρια) του συνολικού ΑΕΕ των κρατών-μελών της </a:t>
            </a:r>
            <a:r>
              <a:rPr lang="el-GR" sz="1000" b="1" dirty="0" smtClean="0">
                <a:solidFill>
                  <a:srgbClr val="004CBF"/>
                </a:solidFill>
              </a:rPr>
              <a:t>ΕΕ. Πηγή</a:t>
            </a:r>
            <a:r>
              <a:rPr lang="el-GR" sz="1000" b="1" dirty="0">
                <a:solidFill>
                  <a:srgbClr val="004CBF"/>
                </a:solidFill>
              </a:rPr>
              <a:t>: Επιτροπή (2017) </a:t>
            </a:r>
          </a:p>
        </p:txBody>
      </p:sp>
    </p:spTree>
    <p:extLst>
      <p:ext uri="{BB962C8B-B14F-4D97-AF65-F5344CB8AC3E}">
        <p14:creationId xmlns:p14="http://schemas.microsoft.com/office/powerpoint/2010/main" val="236977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a:solidFill>
                  <a:srgbClr val="004CBF"/>
                </a:solidFill>
              </a:rPr>
              <a:t>Εξέλιξη των Οικονομικών και του Προϋπολογισμού της </a:t>
            </a:r>
            <a:r>
              <a:rPr lang="el-GR" b="1" dirty="0" smtClean="0">
                <a:solidFill>
                  <a:srgbClr val="004CBF"/>
                </a:solidFill>
              </a:rPr>
              <a:t>ΕΕ</a:t>
            </a:r>
            <a:endParaRPr lang="el-GR" b="1" i="1" dirty="0">
              <a:solidFill>
                <a:srgbClr val="004CBF"/>
              </a:solidFill>
            </a:endParaRPr>
          </a:p>
          <a:p>
            <a:pPr marL="285750" indent="-285750" algn="just">
              <a:buFont typeface="Arial" panose="020B0604020202020204" pitchFamily="34" charset="0"/>
              <a:buChar char="•"/>
            </a:pPr>
            <a:r>
              <a:rPr lang="el-GR" b="1" dirty="0">
                <a:solidFill>
                  <a:srgbClr val="004CBF"/>
                </a:solidFill>
              </a:rPr>
              <a:t>Οι δαπάνες του προϋπολογισμού αφορούν στην Κοινή Αγροτική Πολιτική και την Πολιτική Αλιείας, την Οικονομική, Κοινωνική και Εδαφική Συνοχή - Διαρθρωτικά Ταμεία, Λοιπά προγράμματα (Έρευνα και καινοτομία, διευρωπαϊκές πολιτικές, εξωτερικές δράσεις, διάστημα, εκπαίδευση και νέοι, δικαιοσύνη και εσωτερικές υποθέσεις, ανταγωνιστικότητα, άλλα) και έξοδα </a:t>
            </a:r>
            <a:r>
              <a:rPr lang="el-GR" b="1" dirty="0" smtClean="0">
                <a:solidFill>
                  <a:srgbClr val="004CBF"/>
                </a:solidFill>
              </a:rPr>
              <a:t>Διοίκησης. </a:t>
            </a:r>
          </a:p>
          <a:p>
            <a:pPr marL="285750" indent="-285750" algn="just">
              <a:buFont typeface="Arial" panose="020B0604020202020204" pitchFamily="34" charset="0"/>
              <a:buChar char="•"/>
            </a:pPr>
            <a:r>
              <a:rPr lang="el-GR" b="1" dirty="0" smtClean="0">
                <a:solidFill>
                  <a:srgbClr val="004CBF"/>
                </a:solidFill>
              </a:rPr>
              <a:t>Με </a:t>
            </a:r>
            <a:r>
              <a:rPr lang="el-GR" b="1" dirty="0">
                <a:solidFill>
                  <a:srgbClr val="004CBF"/>
                </a:solidFill>
              </a:rPr>
              <a:t>την πάροδο του χρόνου, το μερίδιο των δαπανών για τον αγροτικό τομέα έχει μειωθεί, ωστόσο, ο συνδυασμός του αγροτικού τομέα και αυτού της πολιτικής συνοχής υπερβαίνει το 70 % του συνόλου. </a:t>
            </a:r>
            <a:endParaRPr lang="el-GR" b="1" dirty="0" smtClean="0">
              <a:solidFill>
                <a:srgbClr val="004CBF"/>
              </a:solidFill>
            </a:endParaRPr>
          </a:p>
          <a:p>
            <a:pPr marL="285750" indent="-285750" algn="just">
              <a:buFont typeface="Arial" panose="020B0604020202020204" pitchFamily="34" charset="0"/>
              <a:buChar char="•"/>
            </a:pPr>
            <a:r>
              <a:rPr lang="el-GR" b="1" dirty="0" smtClean="0">
                <a:solidFill>
                  <a:srgbClr val="004CBF"/>
                </a:solidFill>
              </a:rPr>
              <a:t>Οι </a:t>
            </a:r>
            <a:r>
              <a:rPr lang="el-GR" b="1" dirty="0">
                <a:solidFill>
                  <a:srgbClr val="004CBF"/>
                </a:solidFill>
              </a:rPr>
              <a:t>δαπάνες των τελευταίων περιόδων επικεντρώνονται συνεχώς σε τομείς όπως η έρευνα, τα διευρωπαϊκά δίκτυα και η εξωτερική δράση.</a:t>
            </a:r>
          </a:p>
        </p:txBody>
      </p:sp>
      <p:sp>
        <p:nvSpPr>
          <p:cNvPr id="7" name="Ορθογώνιο 6"/>
          <p:cNvSpPr/>
          <p:nvPr/>
        </p:nvSpPr>
        <p:spPr>
          <a:xfrm>
            <a:off x="0" y="5550968"/>
            <a:ext cx="4731650" cy="523220"/>
          </a:xfrm>
          <a:prstGeom prst="rect">
            <a:avLst/>
          </a:prstGeom>
        </p:spPr>
        <p:txBody>
          <a:bodyPr wrap="square">
            <a:spAutoFit/>
          </a:bodyPr>
          <a:lstStyle/>
          <a:p>
            <a:pPr algn="ctr"/>
            <a:r>
              <a:rPr lang="el-GR" sz="1400" b="1" dirty="0">
                <a:solidFill>
                  <a:srgbClr val="004CBF"/>
                </a:solidFill>
              </a:rPr>
              <a:t>Εξέλιξη ποσοστών του προϋπολογισμού για δαπάνες των βασικών πολιτικών της ΕΕ. </a:t>
            </a:r>
            <a:r>
              <a:rPr lang="el-GR" sz="1400" b="1" dirty="0" smtClean="0">
                <a:solidFill>
                  <a:srgbClr val="004CBF"/>
                </a:solidFill>
              </a:rPr>
              <a:t> Πηγή</a:t>
            </a:r>
            <a:r>
              <a:rPr lang="el-GR" sz="1400" b="1" dirty="0">
                <a:solidFill>
                  <a:srgbClr val="004CBF"/>
                </a:solidFill>
              </a:rPr>
              <a:t>: Επιτροπή (</a:t>
            </a:r>
            <a:r>
              <a:rPr lang="el-GR" sz="1400" b="1" dirty="0" smtClean="0">
                <a:solidFill>
                  <a:srgbClr val="004CBF"/>
                </a:solidFill>
              </a:rPr>
              <a:t>2017)</a:t>
            </a:r>
            <a:endParaRPr lang="el-GR" sz="1400" b="1" dirty="0">
              <a:solidFill>
                <a:srgbClr val="004CBF"/>
              </a:solidFill>
            </a:endParaRP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59</a:t>
            </a:fld>
            <a:endParaRPr lang="en-US" altLang="en-US"/>
          </a:p>
        </p:txBody>
      </p:sp>
      <p:pic>
        <p:nvPicPr>
          <p:cNvPr id="10" name="Εικόνα 9"/>
          <p:cNvPicPr/>
          <p:nvPr/>
        </p:nvPicPr>
        <p:blipFill>
          <a:blip r:embed="rId3">
            <a:extLst>
              <a:ext uri="{28A0092B-C50C-407E-A947-70E740481C1C}">
                <a14:useLocalDpi xmlns:a14="http://schemas.microsoft.com/office/drawing/2010/main" val="0"/>
              </a:ext>
            </a:extLst>
          </a:blip>
          <a:stretch>
            <a:fillRect/>
          </a:stretch>
        </p:blipFill>
        <p:spPr>
          <a:xfrm>
            <a:off x="5" y="1861610"/>
            <a:ext cx="4730775" cy="3777190"/>
          </a:xfrm>
          <a:prstGeom prst="rect">
            <a:avLst/>
          </a:prstGeom>
        </p:spPr>
      </p:pic>
    </p:spTree>
    <p:extLst>
      <p:ext uri="{BB962C8B-B14F-4D97-AF65-F5344CB8AC3E}">
        <p14:creationId xmlns:p14="http://schemas.microsoft.com/office/powerpoint/2010/main" val="42426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chemeClr val="accent2"/>
                </a:solidFill>
              </a:rPr>
              <a:t>Σχέδια για Οικονομική και Νομισματική Ένωση – Η έκθεση Werner</a:t>
            </a:r>
          </a:p>
          <a:p>
            <a:pPr marL="285750" indent="-285750" algn="just">
              <a:buFont typeface="Arial" panose="020B0604020202020204" pitchFamily="34" charset="0"/>
              <a:buChar char="•"/>
            </a:pPr>
            <a:r>
              <a:rPr lang="el-GR" b="1" dirty="0">
                <a:solidFill>
                  <a:schemeClr val="accent2"/>
                </a:solidFill>
              </a:rPr>
              <a:t>Κατά το δεύτερο στάδιο θα ήταν δυνατή η δημιουργία ενός Ευρωπαϊκού Ταμείου Νομισματικής Συνεργασίας (ΕΤΝΣ), το οποίο θα διαχειριζόταν τα προοδευτικά αυξανόμενα συναλλαγματικά αποθέματα των κρατών-μελών, θα είχε δυνατότητα χορήγησης δανείων στα οικονομικά ασθενέστερα κράτη-μέλη και θα προετοίμαζε το έδαφος για τη λειτουργία μίας κεντρικής τράπεζας κατά το τρίτο στάδιο. </a:t>
            </a:r>
          </a:p>
          <a:p>
            <a:pPr marL="285750" indent="-285750" algn="just">
              <a:buFont typeface="Arial" panose="020B0604020202020204" pitchFamily="34" charset="0"/>
              <a:buChar char="•"/>
            </a:pPr>
            <a:r>
              <a:rPr lang="el-GR" b="1" dirty="0">
                <a:solidFill>
                  <a:schemeClr val="accent2"/>
                </a:solidFill>
              </a:rPr>
              <a:t>Τέλος, η έκθεση Werner πρότεινε τη δημιουργία δύο νέων οργάνων, το πρώτο ως ανεξάρτητο κέντρο λήψης οικονομικών αποφάσεων που θα λογοδοτούσε στο Ευρωπαϊκό Κοινοβούλιο, και το δεύτερο ως όργανο των κεντρικών τραπεζών με αντικείμενο τα νομισματικά ζητήματα.</a:t>
            </a:r>
          </a:p>
          <a:p>
            <a:pPr marL="285750" indent="-285750" algn="just">
              <a:buFont typeface="Arial" panose="020B0604020202020204" pitchFamily="34" charset="0"/>
              <a:buChar char="•"/>
            </a:pPr>
            <a:endParaRPr lang="el-GR" b="1" dirty="0">
              <a:solidFill>
                <a:schemeClr val="accent2"/>
              </a:solidFill>
            </a:endParaRPr>
          </a:p>
        </p:txBody>
      </p:sp>
      <p:sp>
        <p:nvSpPr>
          <p:cNvPr id="13" name="Ορθογώνιο 12"/>
          <p:cNvSpPr/>
          <p:nvPr/>
        </p:nvSpPr>
        <p:spPr>
          <a:xfrm>
            <a:off x="15052" y="1824072"/>
            <a:ext cx="4760148" cy="4401205"/>
          </a:xfrm>
          <a:prstGeom prst="rect">
            <a:avLst/>
          </a:prstGeom>
        </p:spPr>
        <p:txBody>
          <a:bodyPr wrap="square">
            <a:spAutoFit/>
          </a:bodyPr>
          <a:lstStyle/>
          <a:p>
            <a:pPr algn="just"/>
            <a:r>
              <a:rPr lang="el-GR" sz="1400" b="1" dirty="0">
                <a:solidFill>
                  <a:schemeClr val="accent2"/>
                </a:solidFill>
              </a:rPr>
              <a:t>Η τύχη της Έκθεσης </a:t>
            </a:r>
            <a:r>
              <a:rPr lang="en-GB" sz="1400" b="1" dirty="0">
                <a:solidFill>
                  <a:schemeClr val="accent2"/>
                </a:solidFill>
              </a:rPr>
              <a:t>Werner</a:t>
            </a:r>
            <a:r>
              <a:rPr lang="el-GR" sz="1400" b="1" dirty="0">
                <a:solidFill>
                  <a:schemeClr val="accent2"/>
                </a:solidFill>
              </a:rPr>
              <a:t>:</a:t>
            </a:r>
          </a:p>
          <a:p>
            <a:pPr marL="285750" indent="-285750" algn="just">
              <a:buFontTx/>
              <a:buChar char="-"/>
            </a:pPr>
            <a:r>
              <a:rPr lang="el-GR" sz="1400" b="1" dirty="0">
                <a:solidFill>
                  <a:schemeClr val="accent2"/>
                </a:solidFill>
              </a:rPr>
              <a:t>Η Επιτροπή ενέκρινε την έκθεση Werner τον Οκτώβριο του 1970, ωστόσο για να αποφύγει τις αντιδράσεις των κρατών-μελών που δεν επιθυμούσαν την εκχώρηση κυριαρχικών τους δικαιωμάτων σε κοινοτικά όργανα, όπως πρότεινε η έκθεση, διευκρίνισε ότι αυτό θα μπορούσε να γίνει μόνο στον απαιτούμενο βαθμό για τις ανάγκες υλοποίησης των αρχικών στόχων της ΟΝΕ. </a:t>
            </a:r>
          </a:p>
          <a:p>
            <a:pPr marL="285750" indent="-285750" algn="just">
              <a:buFontTx/>
              <a:buChar char="-"/>
            </a:pPr>
            <a:r>
              <a:rPr lang="el-GR" sz="1400" b="1" dirty="0">
                <a:solidFill>
                  <a:schemeClr val="accent2"/>
                </a:solidFill>
              </a:rPr>
              <a:t>Όμως, στη  συνεδρίαση του Συμβουλίου των Υπουργών, το Δεκέμβριο του 1970, η Γαλλία απέρριψε τις βασισμένες στην έκθεση Werner δύο προτάσεις της Επιτροπής για την ΟΝΕ, δηλώνοντας ότι ήταν αποφασισμένη να διατηρήσει τον έλεγχο του εθνικού της νομίσματος και αντιπροτείνοντας μία χαλαρότερη οικονομική συνεργασία. </a:t>
            </a:r>
          </a:p>
          <a:p>
            <a:pPr marL="285750" indent="-285750" algn="just">
              <a:buFontTx/>
              <a:buChar char="-"/>
            </a:pPr>
            <a:r>
              <a:rPr lang="el-GR" sz="1400" b="1" dirty="0">
                <a:solidFill>
                  <a:schemeClr val="accent2"/>
                </a:solidFill>
              </a:rPr>
              <a:t>Επιπλέον η Γερμανία δεν επιθυμούσε να διακινδυνεύσει την αξιοπιστία του νομίσματός της στο πλαίσιο μίας υπερβολικά χαλαρής οικονομικής πολιτικής εν όψει μάλιστα μίας επερχόμενης περιόδου υψηλού πληθωρισμού</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3059053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004CBF"/>
                </a:solidFill>
                <a:cs typeface="Times New Roman" panose="02020603050405020304" pitchFamily="18" charset="0"/>
              </a:rPr>
              <a:t>Προϋπολογισμός της ΕΕ - Πορεία της </a:t>
            </a:r>
            <a:r>
              <a:rPr lang="el-GR" sz="2000" b="1" dirty="0" smtClean="0">
                <a:solidFill>
                  <a:srgbClr val="004CBF"/>
                </a:solidFill>
                <a:cs typeface="Times New Roman" panose="02020603050405020304" pitchFamily="18" charset="0"/>
              </a:rPr>
              <a:t>ΟΝΕ</a:t>
            </a:r>
            <a:endParaRPr lang="el-GR" sz="2000" b="1" dirty="0">
              <a:solidFill>
                <a:srgbClr val="004CBF"/>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004CBF"/>
                </a:solidFill>
              </a:rPr>
              <a:t>Ανασκόπηση της πορείας της ΟΝΕ από τα αρμόδια θεσμικό </a:t>
            </a:r>
            <a:r>
              <a:rPr lang="el-GR" b="1" dirty="0" smtClean="0">
                <a:solidFill>
                  <a:srgbClr val="004CBF"/>
                </a:solidFill>
              </a:rPr>
              <a:t>όργανα</a:t>
            </a:r>
            <a:endParaRPr lang="el-GR" b="1" i="1" dirty="0">
              <a:solidFill>
                <a:srgbClr val="004CBF"/>
              </a:solidFill>
            </a:endParaRPr>
          </a:p>
          <a:p>
            <a:pPr algn="just"/>
            <a:r>
              <a:rPr lang="el-GR" b="1" dirty="0">
                <a:solidFill>
                  <a:srgbClr val="004CBF"/>
                </a:solidFill>
              </a:rPr>
              <a:t>Σύμφωνα με την Επιτροπή:</a:t>
            </a:r>
          </a:p>
          <a:p>
            <a:pPr marL="285750" indent="-285750" algn="just">
              <a:buFont typeface="Arial" panose="020B0604020202020204" pitchFamily="34" charset="0"/>
              <a:buChar char="•"/>
            </a:pPr>
            <a:r>
              <a:rPr lang="el-GR" b="1" dirty="0" smtClean="0">
                <a:solidFill>
                  <a:srgbClr val="004CBF"/>
                </a:solidFill>
              </a:rPr>
              <a:t>i) Ένα </a:t>
            </a:r>
            <a:r>
              <a:rPr lang="el-GR" b="1" dirty="0">
                <a:solidFill>
                  <a:srgbClr val="004CBF"/>
                </a:solidFill>
              </a:rPr>
              <a:t>από τα πρώτα σημαντικά βήματα στον απόηχο της χρηματοπιστωτικής κρίσης και της κρίσης του χρέους ήταν ο εξοπλισμός της Ευρωζώνης με μηχανισμούς διαχείρισης </a:t>
            </a:r>
            <a:r>
              <a:rPr lang="el-GR" b="1" dirty="0" smtClean="0">
                <a:solidFill>
                  <a:srgbClr val="004CBF"/>
                </a:solidFill>
              </a:rPr>
              <a:t>κρίσεων. </a:t>
            </a:r>
            <a:r>
              <a:rPr lang="el-GR" b="1" dirty="0">
                <a:solidFill>
                  <a:srgbClr val="004CBF"/>
                </a:solidFill>
              </a:rPr>
              <a:t>Ο ΕΜΣ </a:t>
            </a:r>
            <a:r>
              <a:rPr lang="el-GR" b="1" dirty="0" smtClean="0">
                <a:solidFill>
                  <a:srgbClr val="004CBF"/>
                </a:solidFill>
              </a:rPr>
              <a:t>έχει συνολική </a:t>
            </a:r>
            <a:r>
              <a:rPr lang="el-GR" b="1" dirty="0">
                <a:solidFill>
                  <a:srgbClr val="004CBF"/>
                </a:solidFill>
              </a:rPr>
              <a:t>ικανότητα παρέμβασης 500 δισ. €. </a:t>
            </a:r>
            <a:endParaRPr lang="el-GR" b="1" dirty="0" smtClean="0">
              <a:solidFill>
                <a:srgbClr val="004CBF"/>
              </a:solidFill>
            </a:endParaRPr>
          </a:p>
          <a:p>
            <a:pPr marL="285750" indent="-285750" algn="just">
              <a:buFont typeface="Arial" panose="020B0604020202020204" pitchFamily="34" charset="0"/>
              <a:buChar char="•"/>
            </a:pPr>
            <a:r>
              <a:rPr lang="el-GR" b="1" dirty="0" err="1">
                <a:solidFill>
                  <a:srgbClr val="004CBF"/>
                </a:solidFill>
              </a:rPr>
              <a:t>ii</a:t>
            </a:r>
            <a:r>
              <a:rPr lang="el-GR" b="1" dirty="0">
                <a:solidFill>
                  <a:srgbClr val="004CBF"/>
                </a:solidFill>
              </a:rPr>
              <a:t>) Έχουν τεθεί σε εφαρμογή βασικά στοιχεία της Τραπεζικής Ένωσης προκειμένου να ενισχυθεί ο χρηματοπιστωτικός τομέας, να εξασθενίσει ο δεσμός μεταξύ τραπεζών και οικείων </a:t>
            </a:r>
            <a:r>
              <a:rPr lang="el-GR" b="1" dirty="0" smtClean="0">
                <a:solidFill>
                  <a:srgbClr val="004CBF"/>
                </a:solidFill>
              </a:rPr>
              <a:t>κρατών και </a:t>
            </a:r>
            <a:r>
              <a:rPr lang="el-GR" b="1" dirty="0">
                <a:solidFill>
                  <a:srgbClr val="004CBF"/>
                </a:solidFill>
              </a:rPr>
              <a:t>να περιοριστεί η δημόσια διάσωση </a:t>
            </a:r>
            <a:r>
              <a:rPr lang="el-GR" b="1" dirty="0" smtClean="0">
                <a:solidFill>
                  <a:srgbClr val="004CBF"/>
                </a:solidFill>
              </a:rPr>
              <a:t>τραπεζών. </a:t>
            </a:r>
          </a:p>
          <a:p>
            <a:pPr marL="285750" indent="-285750" algn="just">
              <a:buFont typeface="Arial" panose="020B0604020202020204" pitchFamily="34" charset="0"/>
              <a:buChar char="•"/>
            </a:pPr>
            <a:r>
              <a:rPr lang="el-GR" b="1" dirty="0" err="1" smtClean="0">
                <a:solidFill>
                  <a:srgbClr val="004CBF"/>
                </a:solidFill>
              </a:rPr>
              <a:t>iii</a:t>
            </a:r>
            <a:r>
              <a:rPr lang="el-GR" b="1" dirty="0">
                <a:solidFill>
                  <a:srgbClr val="004CBF"/>
                </a:solidFill>
              </a:rPr>
              <a:t>) Η πρόοδος </a:t>
            </a:r>
            <a:r>
              <a:rPr lang="el-GR" b="1" dirty="0" smtClean="0">
                <a:solidFill>
                  <a:srgbClr val="004CBF"/>
                </a:solidFill>
              </a:rPr>
              <a:t>στην </a:t>
            </a:r>
            <a:r>
              <a:rPr lang="el-GR" b="1" dirty="0">
                <a:solidFill>
                  <a:srgbClr val="004CBF"/>
                </a:solidFill>
              </a:rPr>
              <a:t>Ένωση Κεφαλαιαγορών συμβάλλει στην ανθεκτικότητα του χρηματοπιστωτικού συστήματος και στη μείωση </a:t>
            </a:r>
            <a:r>
              <a:rPr lang="el-GR" b="1" dirty="0" smtClean="0">
                <a:solidFill>
                  <a:srgbClr val="004CBF"/>
                </a:solidFill>
              </a:rPr>
              <a:t>κινδύνων </a:t>
            </a:r>
            <a:r>
              <a:rPr lang="el-GR" b="1" dirty="0">
                <a:solidFill>
                  <a:srgbClr val="004CBF"/>
                </a:solidFill>
              </a:rPr>
              <a:t>μέσω κοινής ανάληψης </a:t>
            </a:r>
            <a:r>
              <a:rPr lang="el-GR" b="1" dirty="0" smtClean="0">
                <a:solidFill>
                  <a:srgbClr val="004CBF"/>
                </a:solidFill>
              </a:rPr>
              <a:t>κινδύνων </a:t>
            </a:r>
            <a:r>
              <a:rPr lang="el-GR" b="1" dirty="0">
                <a:solidFill>
                  <a:srgbClr val="004CBF"/>
                </a:solidFill>
              </a:rPr>
              <a:t>από τον ιδιωτικό τομέα. </a:t>
            </a:r>
          </a:p>
          <a:p>
            <a:pPr marL="285750" indent="-285750" algn="just">
              <a:buFont typeface="Arial" panose="020B0604020202020204" pitchFamily="34" charset="0"/>
              <a:buChar char="•"/>
            </a:pPr>
            <a:r>
              <a:rPr lang="el-GR" b="1" dirty="0" err="1">
                <a:solidFill>
                  <a:srgbClr val="004CBF"/>
                </a:solidFill>
              </a:rPr>
              <a:t>iv</a:t>
            </a:r>
            <a:r>
              <a:rPr lang="el-GR" b="1" dirty="0">
                <a:solidFill>
                  <a:srgbClr val="004CBF"/>
                </a:solidFill>
              </a:rPr>
              <a:t>) H μακροοικονομική και δημοσιονομική εποπτεία των κρατών μελών από την ΕΕ ενισχύθηκε σημαντικά με την καθιέρωση της διαδικασίας μακροοικονομικών ανισορροπιών, τη βελτίωση των εθνικών δημοσιονομικών πλαισίων και τη μεταρρύθμιση του </a:t>
            </a:r>
            <a:r>
              <a:rPr lang="el-GR" b="1" dirty="0" smtClean="0">
                <a:solidFill>
                  <a:srgbClr val="004CBF"/>
                </a:solidFill>
              </a:rPr>
              <a:t>ΣΣΑ. </a:t>
            </a:r>
          </a:p>
        </p:txBody>
      </p:sp>
      <p:sp>
        <p:nvSpPr>
          <p:cNvPr id="13" name="TextBox 12">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60</a:t>
            </a:fld>
            <a:endParaRPr lang="en-US" altLang="en-US"/>
          </a:p>
        </p:txBody>
      </p:sp>
      <p:sp>
        <p:nvSpPr>
          <p:cNvPr id="3" name="Ορθογώνιο 2"/>
          <p:cNvSpPr/>
          <p:nvPr/>
        </p:nvSpPr>
        <p:spPr>
          <a:xfrm>
            <a:off x="-12357" y="1752600"/>
            <a:ext cx="4664948" cy="4616648"/>
          </a:xfrm>
          <a:prstGeom prst="rect">
            <a:avLst/>
          </a:prstGeom>
        </p:spPr>
        <p:txBody>
          <a:bodyPr wrap="square">
            <a:spAutoFit/>
          </a:bodyPr>
          <a:lstStyle/>
          <a:p>
            <a:pPr indent="226695" algn="just"/>
            <a:r>
              <a:rPr lang="el-GR" sz="1400" b="1" dirty="0">
                <a:solidFill>
                  <a:schemeClr val="accent2"/>
                </a:solidFill>
                <a:latin typeface="+mn-lt"/>
                <a:ea typeface="Times New Roman" panose="02020603050405020304" pitchFamily="18" charset="0"/>
              </a:rPr>
              <a:t>Επιπλέον, η Επιτροπή καλεί το Ευρωπαϊκό Κοινοβούλιο, το Ευρωπαϊκό Συμβούλιο, το Συμβούλιο των Υπουργών, την Ευρωπαϊκή Κεντρική Τράπεζα και όλα τα ενδιαφερόμενα μέρη: </a:t>
            </a:r>
            <a:endParaRPr lang="el-GR" sz="1400" b="1" dirty="0" smtClean="0">
              <a:solidFill>
                <a:schemeClr val="accent2"/>
              </a:solidFill>
              <a:latin typeface="+mn-lt"/>
              <a:ea typeface="Times New Roman" panose="02020603050405020304" pitchFamily="18" charset="0"/>
            </a:endParaRPr>
          </a:p>
          <a:p>
            <a:pPr indent="226695" algn="just"/>
            <a:r>
              <a:rPr lang="el-GR" sz="1400" b="1" dirty="0" smtClean="0">
                <a:solidFill>
                  <a:schemeClr val="accent2"/>
                </a:solidFill>
                <a:latin typeface="+mn-lt"/>
                <a:ea typeface="Times New Roman" panose="02020603050405020304" pitchFamily="18" charset="0"/>
              </a:rPr>
              <a:t>α</a:t>
            </a:r>
            <a:r>
              <a:rPr lang="el-GR" sz="1400" b="1" dirty="0">
                <a:solidFill>
                  <a:schemeClr val="accent2"/>
                </a:solidFill>
                <a:latin typeface="+mn-lt"/>
                <a:ea typeface="Times New Roman" panose="02020603050405020304" pitchFamily="18" charset="0"/>
              </a:rPr>
              <a:t>) Να </a:t>
            </a:r>
            <a:r>
              <a:rPr lang="el-GR" sz="1400" b="1" dirty="0" err="1">
                <a:solidFill>
                  <a:schemeClr val="accent2"/>
                </a:solidFill>
                <a:latin typeface="+mn-lt"/>
                <a:ea typeface="Times New Roman" panose="02020603050405020304" pitchFamily="18" charset="0"/>
              </a:rPr>
              <a:t>εμμείνουν</a:t>
            </a:r>
            <a:r>
              <a:rPr lang="el-GR" sz="1400" b="1" dirty="0">
                <a:solidFill>
                  <a:schemeClr val="accent2"/>
                </a:solidFill>
                <a:latin typeface="+mn-lt"/>
                <a:ea typeface="Times New Roman" panose="02020603050405020304" pitchFamily="18" charset="0"/>
              </a:rPr>
              <a:t> σταθερά στην πορεία προς την ολοκλήρωση της ΟΝΕ. </a:t>
            </a:r>
            <a:endParaRPr lang="el-GR" sz="1400" b="1" dirty="0" smtClean="0">
              <a:solidFill>
                <a:schemeClr val="accent2"/>
              </a:solidFill>
              <a:latin typeface="+mn-lt"/>
              <a:ea typeface="Times New Roman" panose="02020603050405020304" pitchFamily="18" charset="0"/>
            </a:endParaRPr>
          </a:p>
          <a:p>
            <a:pPr indent="226695" algn="just"/>
            <a:r>
              <a:rPr lang="el-GR" sz="1400" b="1" dirty="0" smtClean="0">
                <a:solidFill>
                  <a:schemeClr val="accent2"/>
                </a:solidFill>
                <a:latin typeface="+mn-lt"/>
                <a:ea typeface="Times New Roman" panose="02020603050405020304" pitchFamily="18" charset="0"/>
              </a:rPr>
              <a:t>β</a:t>
            </a:r>
            <a:r>
              <a:rPr lang="el-GR" sz="1400" b="1" dirty="0">
                <a:solidFill>
                  <a:schemeClr val="accent2"/>
                </a:solidFill>
                <a:latin typeface="+mn-lt"/>
                <a:ea typeface="Times New Roman" panose="02020603050405020304" pitchFamily="18" charset="0"/>
              </a:rPr>
              <a:t>) Να καταλήξουν σε συμφωνία σχετικά με τα κύρια χαρακτηριστικά του δημοσιονομικού μέσου για τη σύγκλιση και την ανταγωνιστικότητα και να συμφωνήσουν ως προς το μέγεθος του εν λόγω μέσου στο πλαίσιο του πολυετούς δημοσιονομικού πλαισίου. </a:t>
            </a:r>
            <a:endParaRPr lang="el-GR" sz="1400" b="1" dirty="0" smtClean="0">
              <a:solidFill>
                <a:schemeClr val="accent2"/>
              </a:solidFill>
              <a:latin typeface="+mn-lt"/>
              <a:ea typeface="Times New Roman" panose="02020603050405020304" pitchFamily="18" charset="0"/>
            </a:endParaRPr>
          </a:p>
          <a:p>
            <a:pPr indent="226695" algn="just"/>
            <a:r>
              <a:rPr lang="el-GR" sz="1400" b="1" dirty="0" smtClean="0">
                <a:solidFill>
                  <a:schemeClr val="accent2"/>
                </a:solidFill>
                <a:latin typeface="+mn-lt"/>
                <a:ea typeface="Times New Roman" panose="02020603050405020304" pitchFamily="18" charset="0"/>
              </a:rPr>
              <a:t>γ</a:t>
            </a:r>
            <a:r>
              <a:rPr lang="el-GR" sz="1400" b="1" dirty="0">
                <a:solidFill>
                  <a:schemeClr val="accent2"/>
                </a:solidFill>
                <a:latin typeface="+mn-lt"/>
                <a:ea typeface="Times New Roman" panose="02020603050405020304" pitchFamily="18" charset="0"/>
              </a:rPr>
              <a:t>) Να οριστικοποιήσουν τις αλλαγές στη Συνθήκη για την μεταρρύθμιση του ΕΜΣ με σκοπό την ταχεία επικύρωσή της από τα κράτη-μέλη της Ευρωζώνης. </a:t>
            </a:r>
            <a:endParaRPr lang="el-GR" sz="1400" b="1" dirty="0" smtClean="0">
              <a:solidFill>
                <a:schemeClr val="accent2"/>
              </a:solidFill>
              <a:latin typeface="+mn-lt"/>
              <a:ea typeface="Times New Roman" panose="02020603050405020304" pitchFamily="18" charset="0"/>
            </a:endParaRPr>
          </a:p>
          <a:p>
            <a:pPr indent="226695" algn="just"/>
            <a:r>
              <a:rPr lang="el-GR" sz="1400" b="1" dirty="0" smtClean="0">
                <a:solidFill>
                  <a:schemeClr val="accent2"/>
                </a:solidFill>
                <a:latin typeface="+mn-lt"/>
                <a:ea typeface="Times New Roman" panose="02020603050405020304" pitchFamily="18" charset="0"/>
              </a:rPr>
              <a:t>δ</a:t>
            </a:r>
            <a:r>
              <a:rPr lang="el-GR" sz="1400" b="1" dirty="0">
                <a:solidFill>
                  <a:schemeClr val="accent2"/>
                </a:solidFill>
                <a:latin typeface="+mn-lt"/>
                <a:ea typeface="Times New Roman" panose="02020603050405020304" pitchFamily="18" charset="0"/>
              </a:rPr>
              <a:t>) Να καταβάλουν νέες προσπάθειες για την ολοκλήρωση της Τραπεζικής Ένωσης, με πολιτικές διαπραγματεύσεις για το ευρωπαϊκό σύστημα ασφάλισης των καταθέσεων. </a:t>
            </a:r>
            <a:endParaRPr lang="el-GR" sz="1400" b="1" dirty="0" smtClean="0">
              <a:solidFill>
                <a:schemeClr val="accent2"/>
              </a:solidFill>
              <a:latin typeface="+mn-lt"/>
              <a:ea typeface="Times New Roman" panose="02020603050405020304" pitchFamily="18" charset="0"/>
            </a:endParaRPr>
          </a:p>
          <a:p>
            <a:pPr indent="226695" algn="just"/>
            <a:r>
              <a:rPr lang="el-GR" sz="1400" b="1" dirty="0" smtClean="0">
                <a:solidFill>
                  <a:schemeClr val="accent2"/>
                </a:solidFill>
                <a:latin typeface="+mn-lt"/>
                <a:ea typeface="Times New Roman" panose="02020603050405020304" pitchFamily="18" charset="0"/>
              </a:rPr>
              <a:t>ε</a:t>
            </a:r>
            <a:r>
              <a:rPr lang="el-GR" sz="1400" b="1" dirty="0">
                <a:solidFill>
                  <a:schemeClr val="accent2"/>
                </a:solidFill>
                <a:latin typeface="+mn-lt"/>
                <a:ea typeface="Times New Roman" panose="02020603050405020304" pitchFamily="18" charset="0"/>
              </a:rPr>
              <a:t>) Να επιταχύνουν την πρόοδο προς την Ένωση Κεφαλαιαγορών και να εντείνουν τις εργασίες ενίσχυσης του διεθνούς ρόλου του ευρώ. </a:t>
            </a:r>
            <a:endParaRPr lang="el-GR" sz="1400" b="1" dirty="0">
              <a:solidFill>
                <a:schemeClr val="accent2"/>
              </a:solidFill>
              <a:effectLst/>
              <a:latin typeface="+mn-lt"/>
              <a:ea typeface="Times New Roman" panose="02020603050405020304" pitchFamily="18" charset="0"/>
            </a:endParaRPr>
          </a:p>
        </p:txBody>
      </p:sp>
    </p:spTree>
    <p:extLst>
      <p:ext uri="{BB962C8B-B14F-4D97-AF65-F5344CB8AC3E}">
        <p14:creationId xmlns:p14="http://schemas.microsoft.com/office/powerpoint/2010/main" val="2402630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61</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Κατάρρευση συστήματος </a:t>
            </a:r>
            <a:r>
              <a:rPr lang="en-GB" b="1" dirty="0">
                <a:solidFill>
                  <a:schemeClr val="accent2"/>
                </a:solidFill>
              </a:rPr>
              <a:t>Bretton Woods</a:t>
            </a:r>
            <a:r>
              <a:rPr lang="el-GR" b="1" dirty="0">
                <a:solidFill>
                  <a:schemeClr val="accent2"/>
                </a:solidFill>
              </a:rPr>
              <a:t>-Το ευρωπαϊκό νομισματικό φίδι</a:t>
            </a:r>
          </a:p>
          <a:p>
            <a:pPr marL="285750" indent="-285750" algn="just">
              <a:buFont typeface="Arial" panose="020B0604020202020204" pitchFamily="34" charset="0"/>
              <a:buChar char="•"/>
            </a:pPr>
            <a:r>
              <a:rPr lang="el-GR" b="1" dirty="0">
                <a:solidFill>
                  <a:schemeClr val="accent2"/>
                </a:solidFill>
              </a:rPr>
              <a:t>Εν μέσω της παγκόσμιας νομισματικής κρίσης, το Συμβούλιο των Υπουργών</a:t>
            </a:r>
            <a:r>
              <a:rPr lang="en-US" b="1" dirty="0">
                <a:solidFill>
                  <a:schemeClr val="accent2"/>
                </a:solidFill>
              </a:rPr>
              <a:t>,</a:t>
            </a:r>
            <a:r>
              <a:rPr lang="el-GR" b="1" dirty="0">
                <a:solidFill>
                  <a:schemeClr val="accent2"/>
                </a:solidFill>
              </a:rPr>
              <a:t> το Μάρτιο του 1971, ενέκρινε τις βασισμένες στην έκθεση Werner προτάσεις για σταδιακή νομισματική ολοκλήρωση σε μία δεκαετία, με έναρξη, αναδρομικά, από την 1</a:t>
            </a:r>
            <a:r>
              <a:rPr lang="el-GR" b="1" baseline="30000" dirty="0">
                <a:solidFill>
                  <a:schemeClr val="accent2"/>
                </a:solidFill>
              </a:rPr>
              <a:t>η</a:t>
            </a:r>
            <a:r>
              <a:rPr lang="el-GR" b="1" dirty="0">
                <a:solidFill>
                  <a:schemeClr val="accent2"/>
                </a:solidFill>
              </a:rPr>
              <a:t> Ιανουαρίου του 1971.</a:t>
            </a:r>
          </a:p>
          <a:p>
            <a:pPr marL="285750" indent="-285750" algn="just">
              <a:buFont typeface="Arial" panose="020B0604020202020204" pitchFamily="34" charset="0"/>
              <a:buChar char="•"/>
            </a:pPr>
            <a:r>
              <a:rPr lang="el-GR" b="1" dirty="0">
                <a:solidFill>
                  <a:schemeClr val="accent2"/>
                </a:solidFill>
              </a:rPr>
              <a:t>Προσδιορίστηκαν τα απαιτούμενα μέτρα για την πρώτη τριετία, με βασική προϋπόθεση τη διασφάλιση ότι η διακύμανση των ισοτιμιών των νομισμάτων των κρατών-μελών θα παρέμενε μικρότερη από αυτή του ΔΝΤ έναντι του δολαρίου, που περιοριζόταν σε μία ζώνη του ±1%.</a:t>
            </a:r>
          </a:p>
          <a:p>
            <a:pPr marL="285750" indent="-285750" algn="just">
              <a:buFont typeface="Arial" panose="020B0604020202020204" pitchFamily="34" charset="0"/>
              <a:buChar char="•"/>
            </a:pPr>
            <a:r>
              <a:rPr lang="el-GR" b="1" dirty="0">
                <a:solidFill>
                  <a:schemeClr val="accent2"/>
                </a:solidFill>
              </a:rPr>
              <a:t>Η κορύφωση της νομισματικής κρίσης επήλθε με την έναρξη της κατάρρευσης του συστήματος </a:t>
            </a:r>
            <a:r>
              <a:rPr lang="el-GR" b="1" dirty="0" err="1">
                <a:solidFill>
                  <a:schemeClr val="accent2"/>
                </a:solidFill>
              </a:rPr>
              <a:t>Bretton</a:t>
            </a:r>
            <a:r>
              <a:rPr lang="el-GR" b="1" dirty="0">
                <a:solidFill>
                  <a:schemeClr val="accent2"/>
                </a:solidFill>
              </a:rPr>
              <a:t> </a:t>
            </a:r>
            <a:r>
              <a:rPr lang="el-GR" b="1" dirty="0" err="1">
                <a:solidFill>
                  <a:schemeClr val="accent2"/>
                </a:solidFill>
              </a:rPr>
              <a:t>Woods</a:t>
            </a:r>
            <a:r>
              <a:rPr lang="el-GR" b="1" dirty="0">
                <a:solidFill>
                  <a:schemeClr val="accent2"/>
                </a:solidFill>
              </a:rPr>
              <a:t>, όταν έγινε αναστολή της μετατρεψιμότητας του δολαρίου σε χρυσό τον Αύγουστο του 1971.</a:t>
            </a:r>
          </a:p>
          <a:p>
            <a:pPr marL="285750" indent="-285750" algn="just">
              <a:buFont typeface="Arial" panose="020B0604020202020204" pitchFamily="34" charset="0"/>
              <a:buChar char="•"/>
            </a:pPr>
            <a:r>
              <a:rPr lang="el-GR" b="1" dirty="0">
                <a:solidFill>
                  <a:schemeClr val="accent2"/>
                </a:solidFill>
              </a:rPr>
              <a:t>Νέες ισοτιμίες μεταξύ των ευρωπαϊκών νομισμάτων και του δολαρίου καθιερώθηκαν με τη συμφωνία του </a:t>
            </a:r>
            <a:r>
              <a:rPr lang="el-GR" b="1" dirty="0" err="1">
                <a:solidFill>
                  <a:schemeClr val="accent2"/>
                </a:solidFill>
              </a:rPr>
              <a:t>Smithsonian</a:t>
            </a:r>
            <a:r>
              <a:rPr lang="el-GR" b="1" dirty="0">
                <a:solidFill>
                  <a:schemeClr val="accent2"/>
                </a:solidFill>
              </a:rPr>
              <a:t> </a:t>
            </a:r>
            <a:r>
              <a:rPr lang="el-GR" b="1" dirty="0" err="1">
                <a:solidFill>
                  <a:schemeClr val="accent2"/>
                </a:solidFill>
              </a:rPr>
              <a:t>Institute</a:t>
            </a:r>
            <a:r>
              <a:rPr lang="el-GR" b="1" dirty="0">
                <a:solidFill>
                  <a:schemeClr val="accent2"/>
                </a:solidFill>
              </a:rPr>
              <a:t>, που υπογράφηκε στην Ουάσιγκτον από δέκα κράτη, το Δεκέμβριο 1971 (6 κρατών-μελών της ΕΟΚ, Βρετανίας, ΗΠΑ, Καναδά και Ιαπωνίας).</a:t>
            </a:r>
          </a:p>
        </p:txBody>
      </p:sp>
      <p:sp>
        <p:nvSpPr>
          <p:cNvPr id="13" name="Ορθογώνιο 12"/>
          <p:cNvSpPr/>
          <p:nvPr/>
        </p:nvSpPr>
        <p:spPr>
          <a:xfrm>
            <a:off x="15052" y="2967072"/>
            <a:ext cx="4760148" cy="1600438"/>
          </a:xfrm>
          <a:prstGeom prst="rect">
            <a:avLst/>
          </a:prstGeom>
        </p:spPr>
        <p:txBody>
          <a:bodyPr wrap="square">
            <a:spAutoFit/>
          </a:bodyPr>
          <a:lstStyle/>
          <a:p>
            <a:pPr algn="just"/>
            <a:r>
              <a:rPr lang="el-GR" sz="1400" b="1" dirty="0">
                <a:solidFill>
                  <a:schemeClr val="accent2"/>
                </a:solidFill>
              </a:rPr>
              <a:t>Συνέπειες της συμφωνίας του </a:t>
            </a:r>
            <a:r>
              <a:rPr lang="en-GB" sz="1400" b="1" dirty="0">
                <a:solidFill>
                  <a:schemeClr val="accent2"/>
                </a:solidFill>
              </a:rPr>
              <a:t>Smithsonian Institute</a:t>
            </a:r>
            <a:r>
              <a:rPr lang="el-GR" sz="1400" b="1" dirty="0">
                <a:solidFill>
                  <a:schemeClr val="accent2"/>
                </a:solidFill>
              </a:rPr>
              <a:t> :</a:t>
            </a:r>
          </a:p>
          <a:p>
            <a:pPr marL="285750" indent="-285750" algn="just">
              <a:buFontTx/>
              <a:buChar char="-"/>
            </a:pPr>
            <a:r>
              <a:rPr lang="el-GR" sz="1400" b="1" dirty="0">
                <a:solidFill>
                  <a:schemeClr val="accent2"/>
                </a:solidFill>
              </a:rPr>
              <a:t>Τα ευρωπαϊκά νομίσματα υπερτιμήθηκαν έναντι του δολαρίου, το οποίο υποτιμήθηκε κατά 7,89%, σε σχέση με το χρυσό. </a:t>
            </a:r>
          </a:p>
          <a:p>
            <a:pPr marL="285750" indent="-285750" algn="just">
              <a:buFontTx/>
              <a:buChar char="-"/>
            </a:pPr>
            <a:r>
              <a:rPr lang="el-GR" sz="1400" b="1" dirty="0">
                <a:solidFill>
                  <a:schemeClr val="accent2"/>
                </a:solidFill>
              </a:rPr>
              <a:t>Η συμφωνία επέτρεπε τη διακύμανση των ισοτιμιών των ευρωπαϊκών νομισμάτων έναντι του δολαρίου μέχρι 4,5%. </a:t>
            </a:r>
          </a:p>
        </p:txBody>
      </p:sp>
      <p:sp>
        <p:nvSpPr>
          <p:cNvPr id="11" name="TextBox 10">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2" name="Ορθογώνιο 11">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390865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Κατάρρευση συστήματος </a:t>
            </a:r>
            <a:r>
              <a:rPr lang="en-GB" b="1" dirty="0">
                <a:solidFill>
                  <a:schemeClr val="accent2"/>
                </a:solidFill>
              </a:rPr>
              <a:t>Bretton Woods</a:t>
            </a:r>
            <a:r>
              <a:rPr lang="el-GR" b="1" dirty="0">
                <a:solidFill>
                  <a:schemeClr val="accent2"/>
                </a:solidFill>
              </a:rPr>
              <a:t>-Το ευρωπαϊκό νομισματικό φίδι</a:t>
            </a:r>
          </a:p>
          <a:p>
            <a:pPr marL="285750" indent="-285750" algn="just">
              <a:buFont typeface="Arial" panose="020B0604020202020204" pitchFamily="34" charset="0"/>
              <a:buChar char="•"/>
            </a:pPr>
            <a:r>
              <a:rPr lang="el-GR" b="1" dirty="0">
                <a:solidFill>
                  <a:schemeClr val="accent2"/>
                </a:solidFill>
              </a:rPr>
              <a:t>Τα κράτη-μέλη της ΕΟΚ επιδιώκοντας τον περιορισμό των περιθωρίων διακύμανσης των ισοτιμιών μεταξύ των ευρωπαϊκών νομισμάτων, προκειμένου να επιτύχουν μία νομισματική σταθερότητα τον Απρίλιο του 1972 υπόγραψαν στη Βασιλεία συμφωνία που εισήγαγε ένα νομισματικό σύστημα γνωστό ως «φίδι στη σήραγγα». </a:t>
            </a:r>
          </a:p>
          <a:p>
            <a:pPr marL="285750" indent="-285750" algn="just">
              <a:buFont typeface="Arial" panose="020B0604020202020204" pitchFamily="34" charset="0"/>
              <a:buChar char="•"/>
            </a:pPr>
            <a:r>
              <a:rPr lang="el-GR" b="1" dirty="0">
                <a:solidFill>
                  <a:schemeClr val="accent2"/>
                </a:solidFill>
              </a:rPr>
              <a:t>Με τη συμφωνία αυτή η Επιτροπή των Διοικητών των Κεντρικών Τραπεζών της ΕΟΚ προσδιόρισε τα περιθώρια διακύμανσης των συναλλαγματικών ισοτιμιών των ευρωπαϊκών νομισμάτων μέχρι 2,25%, ως φίδι που κινείται γύρω από την κεντρική ισοτιμία με το δολάριο, μέσα στη σήραγγα που προσδιόριζε η συμφωνία του </a:t>
            </a:r>
            <a:r>
              <a:rPr lang="el-GR" b="1" dirty="0" err="1">
                <a:solidFill>
                  <a:schemeClr val="accent2"/>
                </a:solidFill>
              </a:rPr>
              <a:t>Smithsonian</a:t>
            </a:r>
            <a:r>
              <a:rPr lang="el-GR" b="1" dirty="0">
                <a:solidFill>
                  <a:schemeClr val="accent2"/>
                </a:solidFill>
              </a:rPr>
              <a:t> </a:t>
            </a:r>
            <a:r>
              <a:rPr lang="el-GR" b="1" dirty="0" err="1">
                <a:solidFill>
                  <a:schemeClr val="accent2"/>
                </a:solidFill>
              </a:rPr>
              <a:t>Institute</a:t>
            </a:r>
            <a:r>
              <a:rPr lang="el-GR" b="1" dirty="0">
                <a:solidFill>
                  <a:schemeClr val="accent2"/>
                </a:solidFill>
              </a:rPr>
              <a:t> για διακύμανση μέχρι 4,5%.</a:t>
            </a:r>
          </a:p>
          <a:p>
            <a:pPr marL="285750" indent="-285750" algn="just">
              <a:buFont typeface="Arial" panose="020B0604020202020204" pitchFamily="34" charset="0"/>
              <a:buChar char="•"/>
            </a:pPr>
            <a:r>
              <a:rPr lang="el-GR" b="1" dirty="0">
                <a:solidFill>
                  <a:schemeClr val="accent2"/>
                </a:solidFill>
              </a:rPr>
              <a:t>Το νομισματικό σύστημα του φιδιού τέθηκε σε ισχύ στις 24 Απριλίου του 1972 και λειτούργησε εκτός των επίσημων δομών της ΕΟΚ. </a:t>
            </a:r>
          </a:p>
          <a:p>
            <a:pPr marL="285750" indent="-285750" algn="just">
              <a:buFont typeface="Arial" panose="020B0604020202020204" pitchFamily="34" charset="0"/>
              <a:buChar char="•"/>
            </a:pPr>
            <a:r>
              <a:rPr lang="el-GR" b="1" dirty="0">
                <a:solidFill>
                  <a:schemeClr val="accent2"/>
                </a:solidFill>
              </a:rPr>
              <a:t>Από την 1η Μαΐου του 1972 εντάχθηκαν σ’ αυτό και τα νομίσματα της Βρετανίας, της Δανίας της Ιρλανδίας, της Νορβηγίας και της Σουηδίας.</a:t>
            </a:r>
          </a:p>
        </p:txBody>
      </p:sp>
      <p:sp>
        <p:nvSpPr>
          <p:cNvPr id="13" name="Ορθογώνιο 12"/>
          <p:cNvSpPr/>
          <p:nvPr/>
        </p:nvSpPr>
        <p:spPr>
          <a:xfrm>
            <a:off x="0" y="4872334"/>
            <a:ext cx="4785756" cy="523220"/>
          </a:xfrm>
          <a:prstGeom prst="rect">
            <a:avLst/>
          </a:prstGeom>
        </p:spPr>
        <p:txBody>
          <a:bodyPr wrap="square">
            <a:spAutoFit/>
          </a:bodyPr>
          <a:lstStyle/>
          <a:p>
            <a:pPr algn="just"/>
            <a:r>
              <a:rPr lang="el-GR" sz="1400" b="1" dirty="0">
                <a:solidFill>
                  <a:schemeClr val="accent2"/>
                </a:solidFill>
              </a:rPr>
              <a:t>Σχηματική παρουσίαση νομισματικού φιδιού. Φίδι στη σήραγγα.</a:t>
            </a:r>
          </a:p>
        </p:txBody>
      </p:sp>
      <p:pic>
        <p:nvPicPr>
          <p:cNvPr id="7" name="Εικόνα 6"/>
          <p:cNvPicPr>
            <a:picLocks noChangeAspect="1"/>
          </p:cNvPicPr>
          <p:nvPr/>
        </p:nvPicPr>
        <p:blipFill>
          <a:blip r:embed="rId3"/>
          <a:stretch>
            <a:fillRect/>
          </a:stretch>
        </p:blipFill>
        <p:spPr>
          <a:xfrm>
            <a:off x="61463" y="2583253"/>
            <a:ext cx="4638675" cy="2314575"/>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154065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αναγκαιότητα και οι απαρχές μίας οικονομικής πολιτικής</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chemeClr val="accent2"/>
                </a:solidFill>
              </a:rPr>
              <a:t>Κατάρρευση συστήματος </a:t>
            </a:r>
            <a:r>
              <a:rPr lang="en-GB" b="1" dirty="0">
                <a:solidFill>
                  <a:schemeClr val="accent2"/>
                </a:solidFill>
              </a:rPr>
              <a:t>Bretton Woods</a:t>
            </a:r>
            <a:r>
              <a:rPr lang="el-GR" b="1" dirty="0">
                <a:solidFill>
                  <a:schemeClr val="accent2"/>
                </a:solidFill>
              </a:rPr>
              <a:t>-Το ευρωπαϊκό νομισματικό φίδι</a:t>
            </a:r>
          </a:p>
          <a:p>
            <a:pPr marL="285750" indent="-285750" algn="just">
              <a:buFont typeface="Arial" panose="020B0604020202020204" pitchFamily="34" charset="0"/>
              <a:buChar char="•"/>
            </a:pPr>
            <a:r>
              <a:rPr lang="el-GR" b="1" dirty="0">
                <a:solidFill>
                  <a:schemeClr val="accent2"/>
                </a:solidFill>
              </a:rPr>
              <a:t>Ωστόσο η Βρετανία, εγκατέλειψε τη σταθερότητα του νομισματικού συστήματος αμέσως μετά, στις 23 Ιουνίου του 1972, μη αντέχοντας τις κερδοσκοπικές επιθέσεις σε βάρος του νομίσματός της. </a:t>
            </a:r>
          </a:p>
          <a:p>
            <a:pPr marL="285750" indent="-285750" algn="just">
              <a:buFont typeface="Arial" panose="020B0604020202020204" pitchFamily="34" charset="0"/>
              <a:buChar char="•"/>
            </a:pPr>
            <a:r>
              <a:rPr lang="el-GR" b="1" dirty="0">
                <a:solidFill>
                  <a:schemeClr val="accent2"/>
                </a:solidFill>
              </a:rPr>
              <a:t>Το παράδειγμά της ακολούθησαν η Ιρλανδία και η Δανία. </a:t>
            </a:r>
          </a:p>
          <a:p>
            <a:pPr marL="285750" indent="-285750" algn="just">
              <a:buFont typeface="Arial" panose="020B0604020202020204" pitchFamily="34" charset="0"/>
              <a:buChar char="•"/>
            </a:pPr>
            <a:r>
              <a:rPr lang="el-GR" b="1" dirty="0">
                <a:solidFill>
                  <a:schemeClr val="accent2"/>
                </a:solidFill>
              </a:rPr>
              <a:t>Ωστόσο, η Σύνοδος Κορυφής του Παρισιού, του Οκτωβρίου του 1972, επιβεβαίωσε την επιθυμία των κρατών-μελών για υλοποίηση της ΟΝΕ μέχρι το 1980, διατηρώντας και το νομισματικό σύστημα του φιδιού.</a:t>
            </a:r>
          </a:p>
          <a:p>
            <a:pPr marL="285750" indent="-285750" algn="just">
              <a:buFont typeface="Arial" panose="020B0604020202020204" pitchFamily="34" charset="0"/>
              <a:buChar char="•"/>
            </a:pPr>
            <a:r>
              <a:rPr lang="el-GR" b="1" dirty="0">
                <a:solidFill>
                  <a:schemeClr val="accent2"/>
                </a:solidFill>
              </a:rPr>
              <a:t>Όμως, η τελική κατάρρευση του συστήματος </a:t>
            </a:r>
            <a:r>
              <a:rPr lang="el-GR" b="1" dirty="0" err="1">
                <a:solidFill>
                  <a:schemeClr val="accent2"/>
                </a:solidFill>
              </a:rPr>
              <a:t>Bretton</a:t>
            </a:r>
            <a:r>
              <a:rPr lang="el-GR" b="1" dirty="0">
                <a:solidFill>
                  <a:schemeClr val="accent2"/>
                </a:solidFill>
              </a:rPr>
              <a:t> </a:t>
            </a:r>
            <a:r>
              <a:rPr lang="el-GR" b="1" dirty="0" err="1">
                <a:solidFill>
                  <a:schemeClr val="accent2"/>
                </a:solidFill>
              </a:rPr>
              <a:t>Woods</a:t>
            </a:r>
            <a:r>
              <a:rPr lang="el-GR" b="1" dirty="0">
                <a:solidFill>
                  <a:schemeClr val="accent2"/>
                </a:solidFill>
              </a:rPr>
              <a:t>, το Φεβρουάριο του 1973, προκάλεσε νέες αναταράξεις στις νομισματικές ισοτιμίες, με συνέπεια, η Βρετανία, η Ιρλανδία και η Ιταλία να αποσύρουν οριστικά τα νομίσματά τους από το νομισματικό φίδι. </a:t>
            </a:r>
          </a:p>
          <a:p>
            <a:pPr marL="285750" indent="-285750" algn="just">
              <a:buFont typeface="Arial" panose="020B0604020202020204" pitchFamily="34" charset="0"/>
              <a:buChar char="•"/>
            </a:pPr>
            <a:r>
              <a:rPr lang="el-GR" b="1" dirty="0">
                <a:solidFill>
                  <a:schemeClr val="accent2"/>
                </a:solidFill>
              </a:rPr>
              <a:t>Τα υπόλοιπα κράτη-μέλη αποφάσισαν να επιτρέψουν την ελεύθερη διακύμανση των νομισμάτων τους, διασώζοντας προσωρινά το νομισματικό φίδι, το οποίο από το Μάρτιο του 1973 θα κινείτο και έξω από τη σήραγγα, χωρίς ασφάλεια, ως «φίδι χωρίς σήραγγα».</a:t>
            </a:r>
          </a:p>
        </p:txBody>
      </p:sp>
      <p:sp>
        <p:nvSpPr>
          <p:cNvPr id="13" name="Ορθογώνιο 12"/>
          <p:cNvSpPr/>
          <p:nvPr/>
        </p:nvSpPr>
        <p:spPr>
          <a:xfrm>
            <a:off x="-1" y="4872334"/>
            <a:ext cx="4797631" cy="523220"/>
          </a:xfrm>
          <a:prstGeom prst="rect">
            <a:avLst/>
          </a:prstGeom>
        </p:spPr>
        <p:txBody>
          <a:bodyPr wrap="square">
            <a:spAutoFit/>
          </a:bodyPr>
          <a:lstStyle/>
          <a:p>
            <a:pPr algn="just"/>
            <a:r>
              <a:rPr lang="el-GR" sz="1400" b="1" dirty="0">
                <a:solidFill>
                  <a:schemeClr val="accent2"/>
                </a:solidFill>
              </a:rPr>
              <a:t>Σχηματική παρουσίαση νομισματικού φιδιού. Φίδι χωρίς σήραγγα.</a:t>
            </a:r>
          </a:p>
        </p:txBody>
      </p:sp>
      <p:pic>
        <p:nvPicPr>
          <p:cNvPr id="7" name="Εικόνα 6"/>
          <p:cNvPicPr>
            <a:picLocks noChangeAspect="1"/>
          </p:cNvPicPr>
          <p:nvPr/>
        </p:nvPicPr>
        <p:blipFill>
          <a:blip r:embed="rId3"/>
          <a:stretch>
            <a:fillRect/>
          </a:stretch>
        </p:blipFill>
        <p:spPr>
          <a:xfrm>
            <a:off x="61463" y="2581196"/>
            <a:ext cx="4638675" cy="2314575"/>
          </a:xfrm>
          <a:prstGeom prst="rect">
            <a:avLst/>
          </a:prstGeom>
        </p:spPr>
      </p:pic>
      <p:sp>
        <p:nvSpPr>
          <p:cNvPr id="12" name="TextBox 11">
            <a:extLst>
              <a:ext uri="{FF2B5EF4-FFF2-40B4-BE49-F238E27FC236}">
                <a16:creationId xmlns="" xmlns:a16="http://schemas.microsoft.com/office/drawing/2014/main" id="{3779473F-859B-4228-9CC1-5AEB7392E6CB}"/>
              </a:ext>
            </a:extLst>
          </p:cNvPr>
          <p:cNvSpPr txBox="1"/>
          <p:nvPr/>
        </p:nvSpPr>
        <p:spPr>
          <a:xfrm>
            <a:off x="0" y="0"/>
            <a:ext cx="12192000" cy="523220"/>
          </a:xfrm>
          <a:prstGeom prst="rect">
            <a:avLst/>
          </a:prstGeom>
          <a:noFill/>
        </p:spPr>
        <p:txBody>
          <a:bodyPr wrap="square" rtlCol="0">
            <a:spAutoFit/>
          </a:bodyPr>
          <a:lstStyle/>
          <a:p>
            <a:pPr algn="ctr"/>
            <a:r>
              <a:rPr lang="el-GR" sz="2800" b="1" i="1" dirty="0">
                <a:solidFill>
                  <a:srgbClr val="C00000"/>
                </a:solidFill>
                <a:latin typeface="Calibri Light" panose="020F0302020204030204"/>
              </a:rPr>
              <a:t>Το Ευρωπαϊκό Φαινόμενο: Ιστορία, Θεσμοί Πολιτικές</a:t>
            </a:r>
          </a:p>
        </p:txBody>
      </p:sp>
      <p:sp>
        <p:nvSpPr>
          <p:cNvPr id="15" name="Ορθογώνιο 14">
            <a:extLst>
              <a:ext uri="{FF2B5EF4-FFF2-40B4-BE49-F238E27FC236}">
                <a16:creationId xmlns="" xmlns:a16="http://schemas.microsoft.com/office/drawing/2014/main" id="{BBAE113E-CF5E-412D-A678-49B1AF6E0E9A}"/>
              </a:ext>
            </a:extLst>
          </p:cNvPr>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17. </a:t>
            </a:r>
            <a:r>
              <a:rPr lang="el-GR" sz="2400" b="1" dirty="0">
                <a:solidFill>
                  <a:srgbClr val="C00000"/>
                </a:solidFill>
              </a:rPr>
              <a:t>Η Οικονομική και Νομισματική Πολιτική</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1228113018"/>
      </p:ext>
    </p:extLst>
  </p:cSld>
  <p:clrMapOvr>
    <a:masterClrMapping/>
  </p:clrMapOvr>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Mankiw 4e</Template>
  <TotalTime>13759</TotalTime>
  <Pages>64</Pages>
  <Words>13887</Words>
  <Application>Microsoft Office PowerPoint</Application>
  <PresentationFormat>Ευρεία οθόνη</PresentationFormat>
  <Paragraphs>736</Paragraphs>
  <Slides>61</Slides>
  <Notes>61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61</vt:i4>
      </vt:variant>
    </vt:vector>
  </HeadingPairs>
  <TitlesOfParts>
    <vt:vector size="71"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17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738</cp:revision>
  <cp:lastPrinted>1997-07-28T16:10:48Z</cp:lastPrinted>
  <dcterms:created xsi:type="dcterms:W3CDTF">2016-07-17T12:04:29Z</dcterms:created>
  <dcterms:modified xsi:type="dcterms:W3CDTF">2021-12-02T18:54:27Z</dcterms:modified>
</cp:coreProperties>
</file>