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96" r:id="rId4"/>
    <p:sldId id="277" r:id="rId5"/>
    <p:sldId id="258" r:id="rId6"/>
    <p:sldId id="259" r:id="rId7"/>
    <p:sldId id="279" r:id="rId8"/>
    <p:sldId id="261" r:id="rId9"/>
    <p:sldId id="262" r:id="rId10"/>
    <p:sldId id="265" r:id="rId11"/>
    <p:sldId id="278" r:id="rId12"/>
    <p:sldId id="263" r:id="rId13"/>
    <p:sldId id="264" r:id="rId14"/>
    <p:sldId id="266" r:id="rId15"/>
    <p:sldId id="267" r:id="rId16"/>
    <p:sldId id="268" r:id="rId17"/>
    <p:sldId id="280" r:id="rId18"/>
    <p:sldId id="281" r:id="rId19"/>
    <p:sldId id="297" r:id="rId20"/>
    <p:sldId id="270" r:id="rId21"/>
    <p:sldId id="271" r:id="rId22"/>
    <p:sldId id="282" r:id="rId23"/>
    <p:sldId id="298" r:id="rId24"/>
    <p:sldId id="299" r:id="rId25"/>
    <p:sldId id="300" r:id="rId26"/>
    <p:sldId id="272" r:id="rId27"/>
    <p:sldId id="285" r:id="rId28"/>
    <p:sldId id="283" r:id="rId29"/>
    <p:sldId id="286" r:id="rId30"/>
    <p:sldId id="287" r:id="rId31"/>
    <p:sldId id="284" r:id="rId32"/>
    <p:sldId id="288" r:id="rId33"/>
    <p:sldId id="289" r:id="rId34"/>
    <p:sldId id="273" r:id="rId35"/>
    <p:sldId id="274" r:id="rId36"/>
    <p:sldId id="275" r:id="rId37"/>
    <p:sldId id="276" r:id="rId38"/>
    <p:sldId id="290" r:id="rId39"/>
    <p:sldId id="291" r:id="rId40"/>
    <p:sldId id="292" r:id="rId41"/>
    <p:sldId id="293" r:id="rId42"/>
    <p:sldId id="294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234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4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42A3E2A-746F-48BB-96F2-394D8F0F68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426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576FF6D-C397-4A98-A250-0640C5C127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5283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CBF02E-B22E-42C8-BD01-35FA081AC4DD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7460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6F1F5-495A-44D6-8A07-39894063B6E5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2618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1400598-6E9C-450F-9681-4DE3355D3C92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358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22E7-66BC-4FCF-BABF-75AC48CA3E5D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0999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A0CDAC-4B1C-4B73-A3C2-828ED4C975A3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43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105D4E-2C37-4859-A507-121490EE1030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9432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DCF4AB-03B5-4685-8D2B-4769D21411A1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3097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BE276A-6F3F-4E3F-AF00-36B9C815B4DD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471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F8434F-C72A-4DD4-B76E-8DCF6FC6414C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371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2413A4-4853-4035-9E68-4BC1A00A9EAC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8465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4D15C6-5537-4F5D-AAE0-CDB748E55469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366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71895D-AE6C-4CA1-A61F-F3D1931D5A2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1376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848DC0-B9FD-4AAB-9922-51A290036258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7970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3144D5-BDC1-4051-BCE7-014EE8FC28AB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3727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692E9CD-E9F0-4871-AA8C-67ECE9D8A3E8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7266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0D9C2E-3317-4AAF-957A-E20B5ABD62E7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8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4067CD-DC1E-4894-B0AE-AA7AF722B530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3185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7AFA48C-48A9-4A30-BC12-4B4CA15DFD2F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2676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B9C999-7F34-442D-A0C9-1E4AA0B19263}" type="slidenum">
              <a:rPr lang="en-US" altLang="en-US" smtClean="0"/>
              <a:pPr>
                <a:spcBef>
                  <a:spcPct val="0"/>
                </a:spcBef>
              </a:pPr>
              <a:t>31</a:t>
            </a:fld>
            <a:endParaRPr lang="en-US" altLang="en-US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5848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6084E3-9075-431A-803F-E848A754819C}" type="slidenum">
              <a:rPr lang="en-US" altLang="en-US" smtClean="0"/>
              <a:pPr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1988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5E56C6-8178-42E4-B5F3-89A32826920C}" type="slidenum">
              <a:rPr lang="en-US" altLang="en-US" smtClean="0"/>
              <a:pPr>
                <a:spcBef>
                  <a:spcPct val="0"/>
                </a:spcBef>
              </a:pPr>
              <a:t>33</a:t>
            </a:fld>
            <a:endParaRPr lang="en-US" altLang="en-US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3741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2B6CED-5C2B-45EF-BB60-D24137C147B4}" type="slidenum">
              <a:rPr lang="en-US" altLang="en-US" smtClean="0"/>
              <a:pPr>
                <a:spcBef>
                  <a:spcPct val="0"/>
                </a:spcBef>
              </a:pPr>
              <a:t>34</a:t>
            </a:fld>
            <a:endParaRPr lang="en-US" altLang="en-US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089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8A7E37E-9898-4061-A1A1-59252CD5EC08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50796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0E9727-E02F-4C09-BAC8-7B1D9E26B9F4}" type="slidenum">
              <a:rPr lang="en-US" altLang="en-US" smtClean="0"/>
              <a:pPr>
                <a:spcBef>
                  <a:spcPct val="0"/>
                </a:spcBef>
              </a:pPr>
              <a:t>35</a:t>
            </a:fld>
            <a:endParaRPr lang="en-US" altLang="en-US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869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6C7212-673F-4988-888C-40C1F1EA0DCD}" type="slidenum">
              <a:rPr lang="en-US" altLang="en-US" smtClean="0"/>
              <a:pPr>
                <a:spcBef>
                  <a:spcPct val="0"/>
                </a:spcBef>
              </a:pPr>
              <a:t>36</a:t>
            </a:fld>
            <a:endParaRPr lang="en-US" altLang="en-US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88008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95E348-2C1B-4A53-B40B-396F32C6CD6E}" type="slidenum">
              <a:rPr lang="en-US" altLang="en-US" smtClean="0"/>
              <a:pPr>
                <a:spcBef>
                  <a:spcPct val="0"/>
                </a:spcBef>
              </a:pPr>
              <a:t>37</a:t>
            </a:fld>
            <a:endParaRPr lang="en-US" altLang="en-US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9098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A46B95-04BB-4577-B7F6-33E8A5A04658}" type="slidenum">
              <a:rPr lang="en-US" altLang="en-US" smtClean="0"/>
              <a:pPr>
                <a:spcBef>
                  <a:spcPct val="0"/>
                </a:spcBef>
              </a:pPr>
              <a:t>38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122591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15A1AA-A88A-40BA-87D6-0CAA1143AE38}" type="slidenum">
              <a:rPr lang="en-US" altLang="en-US" smtClean="0"/>
              <a:pPr>
                <a:spcBef>
                  <a:spcPct val="0"/>
                </a:spcBef>
              </a:pPr>
              <a:t>39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185460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524EEE2-9446-468D-87AC-E831D818C03C}" type="slidenum">
              <a:rPr lang="en-US" altLang="en-US" smtClean="0"/>
              <a:pPr>
                <a:spcBef>
                  <a:spcPct val="0"/>
                </a:spcBef>
              </a:pPr>
              <a:t>40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777781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09AA78-FA30-46FE-A3A0-70606A9A844F}" type="slidenum">
              <a:rPr lang="en-US" altLang="en-US" smtClean="0"/>
              <a:pPr>
                <a:spcBef>
                  <a:spcPct val="0"/>
                </a:spcBef>
              </a:pPr>
              <a:t>41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3913900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A831A6-42BE-48AF-9FF3-FE9B694D19F6}" type="slidenum">
              <a:rPr lang="en-US" altLang="en-US" smtClean="0"/>
              <a:pPr>
                <a:spcBef>
                  <a:spcPct val="0"/>
                </a:spcBef>
              </a:pPr>
              <a:t>42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91926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0FEC70-7A59-43FC-9A28-2A42B026E29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691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6F57B4-27C8-456B-A09A-CF9B81DBD320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100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9585C9-E38C-449E-B5DC-1B3B9E7BA0A2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3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18F9090-1D49-4C1B-8845-555B8D410ACB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76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19D812-04DF-44D3-8AB6-9B90112503B1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46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BB229A-E590-4C20-AB0E-D147CE099595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01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B3E1E-D00C-4119-AF41-A3026E8F78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7D748-59CE-4911-9722-EE22ABEEE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52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774AD-AA58-44E4-AFED-B51D47A3FE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860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CBBEA-36D0-4149-8D77-99B98E3DA2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305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BD511-624F-415C-BFC8-4A25582BCB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34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AE963-1F55-4FE0-8E53-403370AF44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10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C90B1-90DF-4A72-B2A2-FFB3E50D66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8296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A3D3A-F6B9-45ED-8750-544E8D2950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18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0B9E9-D44E-444C-AACC-2E9DA5402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01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1D067-2B0A-412A-B611-2457077FBE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6379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B0294-FD44-4CB9-9AAB-435F9BB8C2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49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4A4983C-F02E-4E76-9652-BFDE80BCC1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.iupui.edu/~mtc/Chaos/matlab.htm" TargetMode="Externa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Tutorial on Matlab Basics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EECS 639</a:t>
            </a:r>
          </a:p>
          <a:p>
            <a:pPr eaLnBrk="1" hangingPunct="1"/>
            <a:r>
              <a:rPr lang="en-US" altLang="en-US" smtClean="0"/>
              <a:t>August 31, 2016</a:t>
            </a:r>
          </a:p>
        </p:txBody>
      </p:sp>
      <p:sp>
        <p:nvSpPr>
          <p:cNvPr id="41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956E3F-82B4-4AE7-83CF-152764E4BD04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Creating special matrices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diag(v)</a:t>
            </a:r>
            <a:r>
              <a:rPr lang="en-US" altLang="en-US" smtClean="0"/>
              <a:t>		% change a vector v to a 			diagonal matrix.</a:t>
            </a:r>
          </a:p>
          <a:p>
            <a:pPr eaLnBrk="1" hangingPunct="1"/>
            <a:r>
              <a:rPr lang="en-US" altLang="en-US" b="1" smtClean="0"/>
              <a:t>diag(A)</a:t>
            </a:r>
            <a:r>
              <a:rPr lang="en-US" altLang="en-US" smtClean="0"/>
              <a:t>		% get diagonal of A.</a:t>
            </a:r>
          </a:p>
          <a:p>
            <a:pPr eaLnBrk="1" hangingPunct="1"/>
            <a:r>
              <a:rPr lang="en-US" altLang="en-US" b="1" smtClean="0"/>
              <a:t>eye(n)</a:t>
            </a:r>
            <a:r>
              <a:rPr lang="en-US" altLang="en-US" smtClean="0"/>
              <a:t>		% identity matrix of size n.</a:t>
            </a:r>
          </a:p>
          <a:p>
            <a:pPr eaLnBrk="1" hangingPunct="1"/>
            <a:r>
              <a:rPr lang="en-US" altLang="en-US" b="1" smtClean="0"/>
              <a:t>zeros(m,n)</a:t>
            </a:r>
            <a:r>
              <a:rPr lang="en-US" altLang="en-US" smtClean="0"/>
              <a:t>	% m-by-n zero matrix.</a:t>
            </a:r>
          </a:p>
          <a:p>
            <a:pPr eaLnBrk="1" hangingPunct="1"/>
            <a:r>
              <a:rPr lang="en-US" altLang="en-US" b="1" smtClean="0"/>
              <a:t>ones(m,n)</a:t>
            </a:r>
            <a:r>
              <a:rPr lang="en-US" altLang="en-US" smtClean="0"/>
              <a:t>	% m*n matrix with all ones.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11C81C-986B-48AB-8BAA-9291F9153EF5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Logical Conditions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==</a:t>
            </a:r>
            <a:r>
              <a:rPr lang="en-US" altLang="en-US" smtClean="0"/>
              <a:t>, </a:t>
            </a:r>
            <a:r>
              <a:rPr lang="en-US" altLang="en-US" b="1" smtClean="0"/>
              <a:t>&lt;</a:t>
            </a:r>
            <a:r>
              <a:rPr lang="en-US" altLang="en-US" smtClean="0"/>
              <a:t>, </a:t>
            </a:r>
            <a:r>
              <a:rPr lang="en-US" altLang="en-US" b="1" smtClean="0"/>
              <a:t>&gt;</a:t>
            </a:r>
            <a:r>
              <a:rPr lang="en-US" altLang="en-US" smtClean="0"/>
              <a:t>, </a:t>
            </a:r>
            <a:r>
              <a:rPr lang="en-US" altLang="en-US" b="1" smtClean="0"/>
              <a:t>&lt;=</a:t>
            </a:r>
            <a:r>
              <a:rPr lang="en-US" altLang="en-US" smtClean="0"/>
              <a:t>, </a:t>
            </a:r>
            <a:r>
              <a:rPr lang="en-US" altLang="en-US" b="1" smtClean="0"/>
              <a:t>&gt;=</a:t>
            </a:r>
            <a:r>
              <a:rPr lang="en-US" altLang="en-US" smtClean="0"/>
              <a:t>, </a:t>
            </a:r>
            <a:r>
              <a:rPr lang="en-US" altLang="en-US" b="1" smtClean="0"/>
              <a:t>~=</a:t>
            </a:r>
            <a:r>
              <a:rPr lang="en-US" altLang="en-US" smtClean="0"/>
              <a:t> (not equal), </a:t>
            </a:r>
            <a:r>
              <a:rPr lang="en-US" altLang="en-US" b="1" smtClean="0"/>
              <a:t>~</a:t>
            </a:r>
            <a:r>
              <a:rPr lang="en-US" altLang="en-US" smtClean="0"/>
              <a:t> (not)</a:t>
            </a:r>
          </a:p>
          <a:p>
            <a:pPr eaLnBrk="1" hangingPunct="1"/>
            <a:r>
              <a:rPr lang="en-US" altLang="en-US" b="1" smtClean="0"/>
              <a:t>&amp;</a:t>
            </a:r>
            <a:r>
              <a:rPr lang="en-US" altLang="en-US" smtClean="0"/>
              <a:t> (element-wise logical and), </a:t>
            </a:r>
            <a:r>
              <a:rPr lang="en-US" altLang="en-US" b="1" smtClean="0"/>
              <a:t>|</a:t>
            </a:r>
            <a:r>
              <a:rPr lang="en-US" altLang="en-US" smtClean="0"/>
              <a:t> (or)</a:t>
            </a:r>
          </a:p>
          <a:p>
            <a:pPr eaLnBrk="1" hangingPunct="1"/>
            <a:r>
              <a:rPr lang="en-US" altLang="en-US" b="1" smtClean="0"/>
              <a:t>find(‘condition’)</a:t>
            </a:r>
            <a:r>
              <a:rPr lang="en-US" altLang="en-US" smtClean="0"/>
              <a:t> – Return indices of A’s elements that satisfies the condition.</a:t>
            </a:r>
          </a:p>
          <a:p>
            <a:pPr eaLnBrk="1" hangingPunct="1"/>
            <a:r>
              <a:rPr lang="en-US" altLang="en-US" smtClean="0"/>
              <a:t>Example:  </a:t>
            </a:r>
            <a:r>
              <a:rPr lang="en-US" altLang="en-US" b="1" smtClean="0"/>
              <a:t>A = [7 6 5; 4 3 2];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 </a:t>
            </a:r>
            <a:r>
              <a:rPr lang="en-US" altLang="en-US" b="1" smtClean="0"/>
              <a:t>find (‘A == 3’);</a:t>
            </a:r>
            <a:r>
              <a:rPr lang="en-US" altLang="en-US" smtClean="0"/>
              <a:t>  --&gt; returns 5.</a:t>
            </a: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61847B-1FDB-4AC6-B133-DEA7D372B2D4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Solving Linear Equations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b="1" dirty="0" smtClean="0"/>
              <a:t>A = [1 2 3; 2 5 3; 1 0 8];</a:t>
            </a:r>
          </a:p>
          <a:p>
            <a:pPr eaLnBrk="1" hangingPunct="1">
              <a:defRPr/>
            </a:pPr>
            <a:r>
              <a:rPr lang="en-US" altLang="en-US" sz="2800" b="1" dirty="0" smtClean="0"/>
              <a:t>b = [2; 1; 0];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1000" b="1" dirty="0" smtClean="0"/>
          </a:p>
          <a:p>
            <a:pPr eaLnBrk="1" hangingPunct="1">
              <a:defRPr/>
            </a:pPr>
            <a:r>
              <a:rPr lang="en-US" altLang="en-US" sz="2800" b="1" dirty="0" smtClean="0"/>
              <a:t>x = </a:t>
            </a:r>
            <a:r>
              <a:rPr lang="en-US" altLang="en-US" sz="2800" b="1" dirty="0" err="1" smtClean="0"/>
              <a:t>inv</a:t>
            </a:r>
            <a:r>
              <a:rPr lang="en-US" altLang="en-US" sz="2800" b="1" dirty="0" smtClean="0"/>
              <a:t>(A)*b;</a:t>
            </a:r>
            <a:r>
              <a:rPr lang="en-US" altLang="en-US" sz="2800" dirty="0" smtClean="0"/>
              <a:t>	  % solves Ax=b if A is invertible.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800" dirty="0" smtClean="0">
                <a:solidFill>
                  <a:srgbClr val="C00000"/>
                </a:solidFill>
              </a:rPr>
              <a:t>   (Note: This is a BAD way to solve the 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sz="2800" dirty="0">
                <a:solidFill>
                  <a:srgbClr val="C00000"/>
                </a:solidFill>
              </a:rPr>
              <a:t> </a:t>
            </a:r>
            <a:r>
              <a:rPr lang="en-US" altLang="en-US" sz="2800" dirty="0" smtClean="0">
                <a:solidFill>
                  <a:srgbClr val="C00000"/>
                </a:solidFill>
              </a:rPr>
              <a:t>  equations!!!  It’s unstable and inefficient.)</a:t>
            </a:r>
          </a:p>
          <a:p>
            <a:pPr eaLnBrk="1" hangingPunct="1">
              <a:defRPr/>
            </a:pPr>
            <a:r>
              <a:rPr lang="en-US" altLang="en-US" sz="2800" b="1" dirty="0" smtClean="0"/>
              <a:t>x = A\b;</a:t>
            </a:r>
            <a:r>
              <a:rPr lang="en-US" altLang="en-US" sz="2800" dirty="0" smtClean="0"/>
              <a:t>		  % solves Ax = b.  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800" dirty="0" smtClean="0">
                <a:solidFill>
                  <a:srgbClr val="C00000"/>
                </a:solidFill>
              </a:rPr>
              <a:t>	(Note:  This way is better, but we’ll learn how to program methods to solve Ax=b.)</a:t>
            </a:r>
          </a:p>
          <a:p>
            <a:pPr eaLnBrk="1" hangingPunct="1">
              <a:buFontTx/>
              <a:buNone/>
              <a:defRPr/>
            </a:pPr>
            <a:endParaRPr lang="en-US" altLang="en-US" sz="1000" dirty="0" smtClean="0">
              <a:solidFill>
                <a:srgbClr val="C0000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US" altLang="en-US" sz="2800" dirty="0" smtClean="0">
                <a:solidFill>
                  <a:srgbClr val="C00000"/>
                </a:solidFill>
              </a:rPr>
              <a:t>  </a:t>
            </a:r>
            <a:r>
              <a:rPr lang="en-US" altLang="en-US" sz="2800" dirty="0" smtClean="0">
                <a:solidFill>
                  <a:srgbClr val="00B050"/>
                </a:solidFill>
              </a:rPr>
              <a:t>Do NOT use either of these commands in your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2800" dirty="0">
                <a:solidFill>
                  <a:srgbClr val="00B050"/>
                </a:solidFill>
              </a:rPr>
              <a:t> </a:t>
            </a:r>
            <a:r>
              <a:rPr lang="en-US" altLang="en-US" sz="2800" dirty="0" smtClean="0">
                <a:solidFill>
                  <a:srgbClr val="00B050"/>
                </a:solidFill>
              </a:rPr>
              <a:t> codes</a:t>
            </a:r>
            <a:r>
              <a:rPr lang="en-US" altLang="en-US" sz="2800" dirty="0">
                <a:solidFill>
                  <a:srgbClr val="00B050"/>
                </a:solidFill>
              </a:rPr>
              <a:t>!</a:t>
            </a:r>
            <a:endParaRPr lang="en-US" altLang="en-US" sz="2800" dirty="0" smtClean="0">
              <a:solidFill>
                <a:srgbClr val="00B050"/>
              </a:solidFill>
            </a:endParaRPr>
          </a:p>
          <a:p>
            <a:pPr lvl="1" eaLnBrk="1" hangingPunct="1">
              <a:buFontTx/>
              <a:buNone/>
              <a:defRPr/>
            </a:pPr>
            <a:endParaRPr lang="en-US" altLang="en-US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838200" y="2590800"/>
            <a:ext cx="7391400" cy="27432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762000" y="2514600"/>
            <a:ext cx="7620000" cy="281940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39F4A6A-D01D-4609-B9FC-4C94355587D8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More matrix/vector operations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length(v)</a:t>
            </a:r>
            <a:r>
              <a:rPr lang="en-US" altLang="en-US" smtClean="0"/>
              <a:t>	% determine length of vector.</a:t>
            </a:r>
          </a:p>
          <a:p>
            <a:pPr eaLnBrk="1" hangingPunct="1"/>
            <a:r>
              <a:rPr lang="en-US" altLang="en-US" b="1" smtClean="0"/>
              <a:t>size(A)	</a:t>
            </a:r>
            <a:r>
              <a:rPr lang="en-US" altLang="en-US" smtClean="0"/>
              <a:t>	% determine size of matrix.</a:t>
            </a:r>
          </a:p>
          <a:p>
            <a:pPr eaLnBrk="1" hangingPunct="1"/>
            <a:r>
              <a:rPr lang="en-US" altLang="en-US" b="1" smtClean="0"/>
              <a:t>rank(A)</a:t>
            </a:r>
            <a:r>
              <a:rPr lang="en-US" altLang="en-US" smtClean="0"/>
              <a:t>		% determine rank of matrix.</a:t>
            </a:r>
          </a:p>
          <a:p>
            <a:pPr eaLnBrk="1" hangingPunct="1"/>
            <a:r>
              <a:rPr lang="en-US" altLang="en-US" b="1" smtClean="0"/>
              <a:t>norm(A)</a:t>
            </a:r>
            <a:r>
              <a:rPr lang="en-US" altLang="en-US" smtClean="0"/>
              <a:t>, </a:t>
            </a:r>
            <a:r>
              <a:rPr lang="en-US" altLang="en-US" b="1" smtClean="0"/>
              <a:t>norm(A,1)</a:t>
            </a:r>
            <a:r>
              <a:rPr lang="en-US" altLang="en-US" smtClean="0"/>
              <a:t>, </a:t>
            </a:r>
            <a:r>
              <a:rPr lang="en-US" altLang="en-US" b="1" smtClean="0"/>
              <a:t>norm(A,inf)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			% determine 2-norm, 1-norm, 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			and infinity-norm of A.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cs typeface="Arial" panose="020B0604020202020204" pitchFamily="34" charset="0"/>
              </a:rPr>
              <a:t>•	</a:t>
            </a:r>
            <a:r>
              <a:rPr lang="en-US" altLang="en-US" b="1" smtClean="0">
                <a:cs typeface="Arial" panose="020B0604020202020204" pitchFamily="34" charset="0"/>
              </a:rPr>
              <a:t>norm(v)</a:t>
            </a:r>
            <a:r>
              <a:rPr lang="en-US" altLang="en-US" smtClean="0">
                <a:cs typeface="Arial" panose="020B0604020202020204" pitchFamily="34" charset="0"/>
              </a:rPr>
              <a:t>	% compute vector 2-norm.</a:t>
            </a:r>
          </a:p>
        </p:txBody>
      </p:sp>
      <p:sp>
        <p:nvSpPr>
          <p:cNvPr id="276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E587D0-62C4-4187-A07C-F5A514A6362F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 loops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x = 0; 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for i=1:2:5</a:t>
            </a:r>
            <a:r>
              <a:rPr lang="en-US" altLang="en-US" smtClean="0"/>
              <a:t>       % start at 1, increment by 2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  </a:t>
            </a:r>
            <a:r>
              <a:rPr lang="en-US" altLang="en-US" b="1" smtClean="0"/>
              <a:t>x = x+i</a:t>
            </a:r>
            <a:r>
              <a:rPr lang="en-US" altLang="en-US" smtClean="0"/>
              <a:t>;          % end with 5.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</a:t>
            </a:r>
            <a:r>
              <a:rPr lang="en-US" altLang="en-US" b="1" smtClean="0"/>
              <a:t>end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/>
              <a:t>   This computes x = 0+1+3+5=9.</a:t>
            </a:r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6356A9-35A6-4E44-BB29-C973A921B658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While loops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x=7;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while (x &gt; = 0)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 x = x-2;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end;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/>
              <a:t>   This computes x = 7-2-2-2-2 = -1.</a:t>
            </a:r>
          </a:p>
        </p:txBody>
      </p:sp>
      <p:sp>
        <p:nvSpPr>
          <p:cNvPr id="3174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609E80-0D89-45C1-86C9-4EBE34AD8FC3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If statements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if (x == 3)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 disp(‘The value of x is 3.’);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elseif (x == 5)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 disp(‘The value of x is 5.’);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else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 disp(‘The value of x is not 3 or 5.’);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end;</a:t>
            </a:r>
          </a:p>
        </p:txBody>
      </p:sp>
      <p:sp>
        <p:nvSpPr>
          <p:cNvPr id="337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6C2358-1E69-44C9-AF2F-5B9A11D70A60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Switch statement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switch face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     case {1}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       disp(‘Rolled a 1’);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     case {2}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       disp(‘Rolled a 2’);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     otherwise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       disp(‘Rolled a number &gt;= 3’);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smtClean="0"/>
              <a:t>     end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u="sng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u="sng" smtClean="0">
                <a:solidFill>
                  <a:srgbClr val="C00000"/>
                </a:solidFill>
              </a:rPr>
              <a:t>NOTE:</a:t>
            </a:r>
            <a:r>
              <a:rPr lang="en-US" altLang="en-US" sz="2400" smtClean="0">
                <a:solidFill>
                  <a:srgbClr val="C00000"/>
                </a:solidFill>
              </a:rPr>
              <a:t>  Unlike C, ONLY the SWITCH statement between the matching case and the next case, otherwise, or end are executed.  </a:t>
            </a:r>
            <a:r>
              <a:rPr lang="en-US" altLang="en-US" sz="2400" i="1" smtClean="0">
                <a:solidFill>
                  <a:srgbClr val="C00000"/>
                </a:solidFill>
              </a:rPr>
              <a:t>(So breaks are unnecessary.)</a:t>
            </a:r>
          </a:p>
        </p:txBody>
      </p:sp>
      <p:sp>
        <p:nvSpPr>
          <p:cNvPr id="3584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231FDD-33CE-4E73-BD00-791CD1578BA8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Break statements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break</a:t>
            </a:r>
            <a:r>
              <a:rPr lang="en-US" altLang="en-US" smtClean="0"/>
              <a:t> – terminates execution of for and while loops.  For nested loops, it exits the innermost loop only.</a:t>
            </a:r>
          </a:p>
        </p:txBody>
      </p:sp>
      <p:sp>
        <p:nvSpPr>
          <p:cNvPr id="378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1553C5-4743-4464-A98E-A1710440745A}" type="slidenum">
              <a:rPr lang="en-US" altLang="en-US" smtClean="0"/>
              <a:pPr/>
              <a:t>18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Vectorization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Because </a:t>
            </a:r>
            <a:r>
              <a:rPr lang="en-US" altLang="en-US" smtClean="0">
                <a:solidFill>
                  <a:srgbClr val="0070C0"/>
                </a:solidFill>
              </a:rPr>
              <a:t>Matlab</a:t>
            </a:r>
            <a:r>
              <a:rPr lang="en-US" altLang="en-US" smtClean="0"/>
              <a:t> </a:t>
            </a:r>
            <a:r>
              <a:rPr lang="en-US" altLang="en-US" smtClean="0">
                <a:solidFill>
                  <a:srgbClr val="0070C0"/>
                </a:solidFill>
              </a:rPr>
              <a:t>is an interpreted language</a:t>
            </a:r>
            <a:r>
              <a:rPr lang="en-US" altLang="en-US" smtClean="0"/>
              <a:t>, i.e., it is not compiled before execution, </a:t>
            </a:r>
            <a:r>
              <a:rPr lang="en-US" altLang="en-US" smtClean="0">
                <a:solidFill>
                  <a:srgbClr val="C00000"/>
                </a:solidFill>
              </a:rPr>
              <a:t>loops run slowly</a:t>
            </a:r>
            <a:r>
              <a:rPr lang="en-US" altLang="en-US" smtClean="0"/>
              <a:t>.</a:t>
            </a:r>
          </a:p>
          <a:p>
            <a:pPr eaLnBrk="1" hangingPunct="1"/>
            <a:r>
              <a:rPr lang="en-US" altLang="en-US" i="1" smtClean="0">
                <a:solidFill>
                  <a:srgbClr val="7030A0"/>
                </a:solidFill>
              </a:rPr>
              <a:t>Vectorized code runs faster</a:t>
            </a:r>
            <a:r>
              <a:rPr lang="en-US" altLang="en-US" smtClean="0">
                <a:solidFill>
                  <a:srgbClr val="7030A0"/>
                </a:solidFill>
              </a:rPr>
              <a:t> in Matlab.</a:t>
            </a:r>
          </a:p>
          <a:p>
            <a:pPr eaLnBrk="1" hangingPunct="1"/>
            <a:r>
              <a:rPr lang="en-US" altLang="en-US" smtClean="0"/>
              <a:t>Example:  </a:t>
            </a:r>
            <a:r>
              <a:rPr lang="en-US" altLang="en-US" b="1" smtClean="0"/>
              <a:t>x=[1 2 3];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 </a:t>
            </a:r>
            <a:r>
              <a:rPr lang="en-US" altLang="en-US" b="1" smtClean="0"/>
              <a:t>for i=1:3                                </a:t>
            </a:r>
            <a:r>
              <a:rPr lang="en-US" altLang="en-US" smtClean="0"/>
              <a:t>Vectorized: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    </a:t>
            </a:r>
            <a:r>
              <a:rPr lang="en-US" altLang="en-US" b="1" smtClean="0"/>
              <a:t>x(i) = x(i)+5;           </a:t>
            </a:r>
            <a:r>
              <a:rPr lang="en-US" altLang="en-US" smtClean="0"/>
              <a:t>VS.         </a:t>
            </a:r>
            <a:r>
              <a:rPr lang="en-US" altLang="en-US" b="1" smtClean="0">
                <a:solidFill>
                  <a:srgbClr val="7030A0"/>
                </a:solidFill>
              </a:rPr>
              <a:t>x = x+5;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 </a:t>
            </a:r>
            <a:r>
              <a:rPr lang="en-US" altLang="en-US" b="1" smtClean="0"/>
              <a:t>end;</a:t>
            </a:r>
          </a:p>
          <a:p>
            <a:endParaRPr lang="en-US" altLang="en-US" smtClean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990600" y="4572000"/>
            <a:ext cx="1371600" cy="12954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43013" y="4495800"/>
            <a:ext cx="1295400" cy="137160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715000" y="4191000"/>
            <a:ext cx="2743200" cy="14478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994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D1E8811-0BAC-47BA-A999-9790365C041B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Matlab Basics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To start Matlab:  Select MATLAB on the menu (if using Windows).  Type “</a:t>
            </a:r>
            <a:r>
              <a:rPr lang="en-US" altLang="en-US" sz="2800" b="1" smtClean="0"/>
              <a:t>matlab”</a:t>
            </a:r>
            <a:r>
              <a:rPr lang="en-US" altLang="en-US" sz="2800" smtClean="0"/>
              <a:t> on the command line (if using Linux).</a:t>
            </a:r>
          </a:p>
        </p:txBody>
      </p:sp>
      <p:pic>
        <p:nvPicPr>
          <p:cNvPr id="6148" name="Picture 3" descr="MatlabDeskto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133600"/>
            <a:ext cx="6248400" cy="448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4953000" y="3276600"/>
            <a:ext cx="457200" cy="3048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1371600" y="3524250"/>
            <a:ext cx="3429000" cy="114300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DA8B79-828C-4099-B438-EE4CAF0315E0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Graphics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 smtClean="0"/>
              <a:t>x = linspace(-1,1,10);</a:t>
            </a:r>
          </a:p>
          <a:p>
            <a:pPr eaLnBrk="1" hangingPunct="1"/>
            <a:r>
              <a:rPr lang="en-US" altLang="en-US" sz="2800" b="1" smtClean="0"/>
              <a:t>y = sin(x);</a:t>
            </a:r>
          </a:p>
          <a:p>
            <a:pPr eaLnBrk="1" hangingPunct="1"/>
            <a:r>
              <a:rPr lang="en-US" altLang="en-US" sz="2800" b="1" smtClean="0"/>
              <a:t>plot(x,y);</a:t>
            </a:r>
            <a:r>
              <a:rPr lang="en-US" altLang="en-US" sz="2800" smtClean="0"/>
              <a:t>		% plots y vs. x.</a:t>
            </a:r>
          </a:p>
          <a:p>
            <a:pPr eaLnBrk="1" hangingPunct="1"/>
            <a:r>
              <a:rPr lang="en-US" altLang="en-US" sz="2800" b="1" smtClean="0"/>
              <a:t>plot(x,y,’k-’);</a:t>
            </a:r>
            <a:r>
              <a:rPr lang="en-US" altLang="en-US" sz="2800" smtClean="0"/>
              <a:t>         	% plots a black line 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						of y vs. x.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cs typeface="Arial" panose="020B0604020202020204" pitchFamily="34" charset="0"/>
              </a:rPr>
              <a:t>•  </a:t>
            </a:r>
            <a:r>
              <a:rPr lang="en-US" altLang="en-US" sz="2800" b="1" smtClean="0">
                <a:cs typeface="Arial" panose="020B0604020202020204" pitchFamily="34" charset="0"/>
              </a:rPr>
              <a:t>hold on;	</a:t>
            </a:r>
            <a:r>
              <a:rPr lang="en-US" altLang="en-US" sz="2800" smtClean="0">
                <a:cs typeface="Arial" panose="020B0604020202020204" pitchFamily="34" charset="0"/>
              </a:rPr>
              <a:t>		% put several plots in the 					same figure window.</a:t>
            </a:r>
          </a:p>
          <a:p>
            <a:pPr eaLnBrk="1" hangingPunct="1">
              <a:buFontTx/>
              <a:buNone/>
            </a:pPr>
            <a:r>
              <a:rPr lang="en-US" altLang="en-US" sz="2800" smtClean="0">
                <a:cs typeface="Arial" panose="020B0604020202020204" pitchFamily="34" charset="0"/>
              </a:rPr>
              <a:t>•  </a:t>
            </a:r>
            <a:r>
              <a:rPr lang="en-US" altLang="en-US" sz="2800" b="1" smtClean="0">
                <a:cs typeface="Arial" panose="020B0604020202020204" pitchFamily="34" charset="0"/>
              </a:rPr>
              <a:t>figure;</a:t>
            </a:r>
            <a:r>
              <a:rPr lang="en-US" altLang="en-US" sz="2800" smtClean="0">
                <a:cs typeface="Arial" panose="020B0604020202020204" pitchFamily="34" charset="0"/>
              </a:rPr>
              <a:t>			% open new figure window.</a:t>
            </a:r>
          </a:p>
        </p:txBody>
      </p:sp>
      <p:sp>
        <p:nvSpPr>
          <p:cNvPr id="409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E31F0E-4C5E-4356-A866-1897555340EA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Graphics (2)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subplot(m,n,1)</a:t>
            </a:r>
            <a:r>
              <a:rPr lang="en-US" altLang="en-US" smtClean="0"/>
              <a:t>    % Makes an mxn array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   for plots.  Will place plot in 1</a:t>
            </a:r>
            <a:r>
              <a:rPr lang="en-US" altLang="en-US" baseline="30000" smtClean="0"/>
              <a:t>st</a:t>
            </a:r>
            <a:r>
              <a:rPr lang="en-US" altLang="en-US" smtClean="0"/>
              <a:t> position.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1371600" y="3581400"/>
            <a:ext cx="6477000" cy="2438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209800" y="39624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4114800" y="39624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6096000" y="39624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2209800" y="48006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4114800" y="48006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6096000" y="48006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9" name="Text Box 14"/>
          <p:cNvSpPr txBox="1">
            <a:spLocks noChangeArrowheads="1"/>
          </p:cNvSpPr>
          <p:nvPr/>
        </p:nvSpPr>
        <p:spPr bwMode="auto">
          <a:xfrm>
            <a:off x="3352800" y="5486400"/>
            <a:ext cx="2406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Here m = 2 and n = 3.</a:t>
            </a:r>
          </a:p>
        </p:txBody>
      </p:sp>
      <p:sp>
        <p:nvSpPr>
          <p:cNvPr id="4302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5FBDB5-7E79-4FAC-A225-AFACA223EC84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Graphics (3)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plot3(x,y,z)</a:t>
            </a:r>
            <a:r>
              <a:rPr lang="en-US" altLang="en-US" smtClean="0"/>
              <a:t>	% plot 2D function.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mesh(x_ax,y_ax,z_mat)</a:t>
            </a:r>
            <a:r>
              <a:rPr lang="en-US" altLang="en-US" smtClean="0"/>
              <a:t> – surface plot.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contour(z_mat) </a:t>
            </a:r>
            <a:r>
              <a:rPr lang="en-US" altLang="en-US" smtClean="0"/>
              <a:t>– contour plot of z.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axis([xmin xmax ymin ymax]) </a:t>
            </a:r>
            <a:r>
              <a:rPr lang="en-US" altLang="en-US" smtClean="0"/>
              <a:t>– change axes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title(‘My title’); </a:t>
            </a:r>
            <a:r>
              <a:rPr lang="en-US" altLang="en-US" smtClean="0"/>
              <a:t>- add title to figure;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xlabel, ylabel </a:t>
            </a:r>
            <a:r>
              <a:rPr lang="en-US" altLang="en-US" smtClean="0"/>
              <a:t>– label axes.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legend</a:t>
            </a:r>
            <a:r>
              <a:rPr lang="en-US" altLang="en-US" smtClean="0"/>
              <a:t> – add key to figure.</a:t>
            </a:r>
          </a:p>
        </p:txBody>
      </p:sp>
      <p:sp>
        <p:nvSpPr>
          <p:cNvPr id="450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00C377-C4CF-457C-AA35-5EF887B3AACC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Examples of Matlab Plots</a:t>
            </a:r>
          </a:p>
        </p:txBody>
      </p:sp>
      <p:pic>
        <p:nvPicPr>
          <p:cNvPr id="47107" name="Content Placeholder 3" descr="matlab_marker_plot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600200"/>
            <a:ext cx="6400800" cy="4800600"/>
          </a:xfrm>
        </p:spPr>
      </p:pic>
      <p:sp>
        <p:nvSpPr>
          <p:cNvPr id="471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1CACDB-9FED-4E5C-9A17-B5FC3C7C46F7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Examples of Matlab Plots</a:t>
            </a:r>
          </a:p>
        </p:txBody>
      </p:sp>
      <p:pic>
        <p:nvPicPr>
          <p:cNvPr id="48131" name="Content Placeholder 3" descr="antialias_0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482725"/>
            <a:ext cx="6659563" cy="4994275"/>
          </a:xfrm>
        </p:spPr>
      </p:pic>
      <p:sp>
        <p:nvSpPr>
          <p:cNvPr id="4813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0039305-0F11-4E63-AB33-372185774FE4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Examples of Matlab Plots</a:t>
            </a:r>
          </a:p>
        </p:txBody>
      </p:sp>
      <p:pic>
        <p:nvPicPr>
          <p:cNvPr id="49155" name="Content Placeholder 3" descr="graphia6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66863" y="1447800"/>
            <a:ext cx="6010275" cy="4997450"/>
          </a:xfrm>
        </p:spPr>
      </p:pic>
      <p:sp>
        <p:nvSpPr>
          <p:cNvPr id="491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AA5472-D749-4286-A26E-B9B1CFABB1D8}" type="slidenum">
              <a:rPr lang="en-US" altLang="en-US" smtClean="0"/>
              <a:pPr/>
              <a:t>25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File Input/Output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fid = fopen(‘in.dat’,’rt’);</a:t>
            </a:r>
            <a:r>
              <a:rPr lang="en-US" altLang="en-US" smtClean="0"/>
              <a:t>	% open text 	  file for reading.</a:t>
            </a:r>
          </a:p>
          <a:p>
            <a:pPr eaLnBrk="1" hangingPunct="1"/>
            <a:r>
              <a:rPr lang="en-US" altLang="en-US" b="1" smtClean="0"/>
              <a:t>v = fscanf(fid,’%lg’,10);</a:t>
            </a:r>
            <a:r>
              <a:rPr lang="en-US" altLang="en-US" smtClean="0"/>
              <a:t>	   % read 10    	  doubles from the text file.</a:t>
            </a:r>
          </a:p>
          <a:p>
            <a:pPr eaLnBrk="1" hangingPunct="1"/>
            <a:r>
              <a:rPr lang="en-US" altLang="en-US" b="1" smtClean="0"/>
              <a:t>fclose(fid);</a:t>
            </a:r>
            <a:r>
              <a:rPr lang="en-US" altLang="en-US" smtClean="0"/>
              <a:t>	% close the file.</a:t>
            </a:r>
          </a:p>
          <a:p>
            <a:pPr eaLnBrk="1" hangingPunct="1"/>
            <a:r>
              <a:rPr lang="en-US" altLang="en-US" b="1" smtClean="0"/>
              <a:t>help textread;</a:t>
            </a:r>
            <a:r>
              <a:rPr lang="en-US" altLang="en-US" smtClean="0"/>
              <a:t>	% formatted read.</a:t>
            </a:r>
          </a:p>
          <a:p>
            <a:pPr eaLnBrk="1" hangingPunct="1"/>
            <a:r>
              <a:rPr lang="en-US" altLang="en-US" b="1" smtClean="0"/>
              <a:t>help fprintf;</a:t>
            </a:r>
            <a:r>
              <a:rPr lang="en-US" altLang="en-US" smtClean="0"/>
              <a:t>		% formatted write.</a:t>
            </a:r>
          </a:p>
        </p:txBody>
      </p:sp>
      <p:sp>
        <p:nvSpPr>
          <p:cNvPr id="5018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6C15C9-F511-4099-B3D2-3117B6503770}" type="slidenum">
              <a:rPr lang="en-US" altLang="en-US" smtClean="0"/>
              <a:pPr/>
              <a:t>26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Data File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Sally	   Type1   12.34   45   Yes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Joe	   Type2   23.54   60   No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Bill      Type1   34.90   12   No  </a:t>
            </a:r>
          </a:p>
        </p:txBody>
      </p:sp>
      <p:sp>
        <p:nvSpPr>
          <p:cNvPr id="5222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C6104A7-65A1-40F7-94D9-4A44DBA85369}" type="slidenum">
              <a:rPr lang="en-US" altLang="en-US" smtClean="0"/>
              <a:pPr/>
              <a:t>27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 Entire Dataset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fid = fopen(‘mydata.dat’, ‘r’); </a:t>
            </a:r>
            <a:r>
              <a:rPr lang="en-US" altLang="en-US" smtClean="0"/>
              <a:t>% open file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   for reading.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% Read-in data from mydata.dat.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[names,types,x,y,answer] = textread(fid,’%s%s%f%d%s’);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fclose(fid);    </a:t>
            </a:r>
            <a:r>
              <a:rPr lang="en-US" altLang="en-US" smtClean="0"/>
              <a:t>% close file.</a:t>
            </a:r>
          </a:p>
        </p:txBody>
      </p:sp>
      <p:sp>
        <p:nvSpPr>
          <p:cNvPr id="5427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487773-BB4D-4C1F-938A-4D0322483D94}" type="slidenum">
              <a:rPr lang="en-US" altLang="en-US" smtClean="0"/>
              <a:pPr/>
              <a:t>28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 Partial Dataset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b="1" smtClean="0"/>
              <a:t>fid = fopen(‘mydata.dat’, ‘r’); </a:t>
            </a:r>
            <a:r>
              <a:rPr lang="en-US" altLang="en-US" sz="2800" smtClean="0"/>
              <a:t>% open file 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     for reading.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  <a:p>
            <a:pPr eaLnBrk="1" hangingPunct="1">
              <a:buFontTx/>
              <a:buNone/>
            </a:pPr>
            <a:r>
              <a:rPr lang="en-US" altLang="en-US" sz="2800" smtClean="0"/>
              <a:t>% Read-in first column of data from mydata.dat.</a:t>
            </a:r>
          </a:p>
          <a:p>
            <a:pPr eaLnBrk="1" hangingPunct="1">
              <a:buFontTx/>
              <a:buNone/>
            </a:pPr>
            <a:r>
              <a:rPr lang="en-US" altLang="en-US" sz="2800" b="1" smtClean="0"/>
              <a:t>[names] = textread(fid,’%s %*s %*f  %*d  %*s’);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  <a:p>
            <a:pPr eaLnBrk="1" hangingPunct="1">
              <a:buFontTx/>
              <a:buNone/>
            </a:pPr>
            <a:r>
              <a:rPr lang="en-US" altLang="en-US" sz="2800" b="1" smtClean="0"/>
              <a:t>fclose(fid);    </a:t>
            </a:r>
            <a:r>
              <a:rPr lang="en-US" altLang="en-US" sz="2800" smtClean="0"/>
              <a:t>% close file.</a:t>
            </a:r>
          </a:p>
          <a:p>
            <a:pPr eaLnBrk="1" hangingPunct="1"/>
            <a:endParaRPr lang="en-US" altLang="en-US" sz="2800" smtClean="0"/>
          </a:p>
        </p:txBody>
      </p:sp>
      <p:sp>
        <p:nvSpPr>
          <p:cNvPr id="5632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432574-28BA-4FD9-B1FA-174AD2A5D7AF}" type="slidenum">
              <a:rPr lang="en-US" altLang="en-US" smtClean="0"/>
              <a:pPr/>
              <a:t>29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 sz="3200" smtClean="0"/>
              <a:t>Getting Help and </a:t>
            </a:r>
            <a:br>
              <a:rPr lang="en-US" altLang="en-US" sz="3200" smtClean="0"/>
            </a:br>
            <a:r>
              <a:rPr lang="en-US" altLang="en-US" sz="3200" smtClean="0"/>
              <a:t>Looking Up Functions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372600" cy="4906963"/>
          </a:xfrm>
        </p:spPr>
        <p:txBody>
          <a:bodyPr/>
          <a:lstStyle/>
          <a:p>
            <a:r>
              <a:rPr lang="en-US" altLang="en-US" sz="2800" smtClean="0"/>
              <a:t>To get help on a function type “help function_name”, e.g., “help plot”.</a:t>
            </a:r>
          </a:p>
          <a:p>
            <a:r>
              <a:rPr lang="en-US" altLang="en-US" sz="2800" smtClean="0"/>
              <a:t>To find a topic, type “lookfor topic”, e.g., “lookfor matrix”</a:t>
            </a:r>
          </a:p>
        </p:txBody>
      </p:sp>
      <p:pic>
        <p:nvPicPr>
          <p:cNvPr id="8196" name="Picture 4" descr="MatlabHelpFindst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35263"/>
            <a:ext cx="5722938" cy="412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E4C184-7A4A-418C-A66C-18B6198A730F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 1 Line of Data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b="1" smtClean="0"/>
              <a:t>fid = fopen(‘mydata.dat’, ‘r’); </a:t>
            </a:r>
            <a:r>
              <a:rPr lang="en-US" altLang="en-US" sz="2800" smtClean="0"/>
              <a:t>% open file 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     					    % for reading.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% Read-in one line of data corresponding 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%	 to Joe’s entry.</a:t>
            </a:r>
          </a:p>
          <a:p>
            <a:pPr eaLnBrk="1" hangingPunct="1">
              <a:buFontTx/>
              <a:buNone/>
            </a:pPr>
            <a:r>
              <a:rPr lang="en-US" altLang="en-US" sz="2800" b="1" smtClean="0"/>
              <a:t>[name,type,x,y,answer] =… textread(fid,’%s%s%f%d%s’,1,…</a:t>
            </a:r>
          </a:p>
          <a:p>
            <a:pPr eaLnBrk="1" hangingPunct="1">
              <a:buFontTx/>
              <a:buNone/>
            </a:pPr>
            <a:r>
              <a:rPr lang="en-US" altLang="en-US" sz="2800" b="1" smtClean="0"/>
              <a:t>	’headerlines’,1);</a:t>
            </a:r>
            <a:endParaRPr lang="en-US" altLang="en-US" sz="2800" smtClean="0"/>
          </a:p>
          <a:p>
            <a:pPr eaLnBrk="1" hangingPunct="1">
              <a:buFontTx/>
              <a:buNone/>
            </a:pPr>
            <a:r>
              <a:rPr lang="en-US" altLang="en-US" sz="2800" b="1" smtClean="0"/>
              <a:t>fclose(fid);    </a:t>
            </a:r>
            <a:r>
              <a:rPr lang="en-US" altLang="en-US" sz="2800" smtClean="0"/>
              <a:t>% close file.</a:t>
            </a:r>
          </a:p>
          <a:p>
            <a:pPr eaLnBrk="1" hangingPunct="1"/>
            <a:endParaRPr lang="en-US" altLang="en-US" sz="2800" smtClean="0"/>
          </a:p>
        </p:txBody>
      </p:sp>
      <p:sp>
        <p:nvSpPr>
          <p:cNvPr id="5837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2B5A69-8901-4272-A33A-3F008E1F1547}" type="slidenum">
              <a:rPr lang="en-US" altLang="en-US" smtClean="0"/>
              <a:pPr/>
              <a:t>30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Writing formatted data.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% open file for writing.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fid = fopen(‘out.txt’,’w’);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% Write out Joe’s info to file.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fprintf(fid,’%s %s %f %d… %s\n’,name,type,x,y,answer);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fclose(fid);      </a:t>
            </a:r>
            <a:r>
              <a:rPr lang="en-US" altLang="en-US" smtClean="0"/>
              <a:t>% close the file.</a:t>
            </a:r>
          </a:p>
        </p:txBody>
      </p:sp>
      <p:sp>
        <p:nvSpPr>
          <p:cNvPr id="6042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4C62532-439D-491B-92A0-CCC8FFEA6C6A}" type="slidenum">
              <a:rPr lang="en-US" altLang="en-US" smtClean="0"/>
              <a:pPr/>
              <a:t>31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Keeping a record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To keep a record of your session, use the </a:t>
            </a:r>
            <a:r>
              <a:rPr lang="en-US" altLang="en-US" sz="2800" b="1" smtClean="0"/>
              <a:t>diary</a:t>
            </a:r>
            <a:r>
              <a:rPr lang="en-US" altLang="en-US" sz="2800" smtClean="0"/>
              <a:t> command: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  <a:p>
            <a:pPr eaLnBrk="1" hangingPunct="1">
              <a:buFontTx/>
              <a:buNone/>
            </a:pPr>
            <a:r>
              <a:rPr lang="en-US" altLang="en-US" sz="2800" b="1" smtClean="0"/>
              <a:t>    diary filename</a:t>
            </a:r>
          </a:p>
          <a:p>
            <a:pPr eaLnBrk="1" hangingPunct="1">
              <a:buFontTx/>
              <a:buNone/>
            </a:pPr>
            <a:r>
              <a:rPr lang="en-US" altLang="en-US" sz="2800" b="1" smtClean="0"/>
              <a:t>    x = 3</a:t>
            </a:r>
          </a:p>
          <a:p>
            <a:pPr eaLnBrk="1" hangingPunct="1">
              <a:buFontTx/>
              <a:buNone/>
            </a:pPr>
            <a:r>
              <a:rPr lang="en-US" altLang="en-US" sz="2800" b="1" smtClean="0"/>
              <a:t>    diary off</a:t>
            </a:r>
          </a:p>
          <a:p>
            <a:pPr eaLnBrk="1" hangingPunct="1">
              <a:buFontTx/>
              <a:buNone/>
            </a:pPr>
            <a:endParaRPr lang="en-US" altLang="en-US" sz="2800" smtClean="0"/>
          </a:p>
          <a:p>
            <a:pPr eaLnBrk="1" hangingPunct="1">
              <a:buFontTx/>
              <a:buNone/>
            </a:pPr>
            <a:r>
              <a:rPr lang="en-US" altLang="en-US" sz="2800" smtClean="0"/>
              <a:t>   This will keep a diary called filename showing the value of x (your work for this session).</a:t>
            </a:r>
          </a:p>
        </p:txBody>
      </p:sp>
      <p:sp>
        <p:nvSpPr>
          <p:cNvPr id="6246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DD2783-3182-4D24-8AFA-517493CA66DD}" type="slidenum">
              <a:rPr lang="en-US" altLang="en-US" smtClean="0"/>
              <a:pPr/>
              <a:t>32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Timing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Use </a:t>
            </a:r>
            <a:r>
              <a:rPr lang="en-US" altLang="en-US" b="1" smtClean="0"/>
              <a:t>tic</a:t>
            </a:r>
            <a:r>
              <a:rPr lang="en-US" altLang="en-US" smtClean="0"/>
              <a:t>, </a:t>
            </a:r>
            <a:r>
              <a:rPr lang="en-US" altLang="en-US" b="1" smtClean="0"/>
              <a:t>toc</a:t>
            </a:r>
            <a:r>
              <a:rPr lang="en-US" altLang="en-US" smtClean="0"/>
              <a:t> to determine the running time of an algorithm as follows: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</a:t>
            </a:r>
            <a:r>
              <a:rPr lang="en-US" altLang="en-US" b="1" smtClean="0"/>
              <a:t>tic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   </a:t>
            </a:r>
            <a:r>
              <a:rPr lang="en-US" altLang="en-US" smtClean="0"/>
              <a:t>commands…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   toc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This will give the elapsed time.</a:t>
            </a:r>
          </a:p>
        </p:txBody>
      </p:sp>
      <p:sp>
        <p:nvSpPr>
          <p:cNvPr id="645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7E03DCF-15E9-466B-AFD2-14935921180B}" type="slidenum">
              <a:rPr lang="en-US" altLang="en-US" smtClean="0"/>
              <a:pPr/>
              <a:t>33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Scripts and Functions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Two kinds of M-files: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- </a:t>
            </a:r>
            <a:r>
              <a:rPr lang="en-US" altLang="en-US" b="1" smtClean="0"/>
              <a:t>Scripts</a:t>
            </a:r>
            <a:r>
              <a:rPr lang="en-US" altLang="en-US" smtClean="0"/>
              <a:t>, which do not accept input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     arguments or return output arguments.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     They operate on data in the workspace.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- </a:t>
            </a:r>
            <a:r>
              <a:rPr lang="en-US" altLang="en-US" b="1" smtClean="0"/>
              <a:t>Functions</a:t>
            </a:r>
            <a:r>
              <a:rPr lang="en-US" altLang="en-US" smtClean="0"/>
              <a:t>, which can accept input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      arguments and return output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 arguments.  Internal variables are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		 local to the function.</a:t>
            </a:r>
          </a:p>
        </p:txBody>
      </p:sp>
      <p:sp>
        <p:nvSpPr>
          <p:cNvPr id="665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CCC9EE0-A48C-4335-B7A9-9BFF5DAAB458}" type="slidenum">
              <a:rPr lang="en-US" altLang="en-US" smtClean="0"/>
              <a:pPr/>
              <a:t>34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M-file functions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function [area,circum] = circle(r)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% [area, circum] = circle(r) returns the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% area and circumference of a circle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% with radius r.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area = pi*r^2;</a:t>
            </a:r>
          </a:p>
          <a:p>
            <a:pPr eaLnBrk="1" hangingPunct="1">
              <a:buFontTx/>
              <a:buNone/>
            </a:pPr>
            <a:r>
              <a:rPr lang="en-US" altLang="en-US" b="1" smtClean="0"/>
              <a:t>    circum = 2*pi*r;</a:t>
            </a:r>
          </a:p>
          <a:p>
            <a:pPr eaLnBrk="1" hangingPunct="1">
              <a:buFontTx/>
              <a:buNone/>
            </a:pPr>
            <a:endParaRPr lang="en-US" altLang="en-US" b="1" smtClean="0"/>
          </a:p>
          <a:p>
            <a:pPr eaLnBrk="1" hangingPunct="1">
              <a:buFontTx/>
              <a:buNone/>
            </a:pPr>
            <a:r>
              <a:rPr lang="en-US" altLang="en-US" smtClean="0">
                <a:cs typeface="Arial" panose="020B0604020202020204" pitchFamily="34" charset="0"/>
              </a:rPr>
              <a:t>•  </a:t>
            </a:r>
            <a:r>
              <a:rPr lang="en-US" altLang="en-US" smtClean="0">
                <a:solidFill>
                  <a:srgbClr val="FF0000"/>
                </a:solidFill>
                <a:cs typeface="Arial" panose="020B0604020202020204" pitchFamily="34" charset="0"/>
              </a:rPr>
              <a:t>Save function in circle.m.</a:t>
            </a:r>
          </a:p>
        </p:txBody>
      </p:sp>
      <p:sp>
        <p:nvSpPr>
          <p:cNvPr id="6861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80260A2-2C7F-4006-BD45-0D587006E14B}" type="slidenum">
              <a:rPr lang="en-US" altLang="en-US" smtClean="0"/>
              <a:pPr/>
              <a:t>35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M-file scripts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r = 7;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   [area,circum] = circle(r);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		% call our circle function.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   disp([‘The area of a circle having…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   		radius ‘ num2str(r) ‘ is ‘… 	num2str(area)]);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b="1" smtClean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>
                <a:cs typeface="Arial" panose="020B0604020202020204" pitchFamily="34" charset="0"/>
              </a:rPr>
              <a:t>• </a:t>
            </a:r>
            <a:r>
              <a:rPr lang="en-US" altLang="en-US" smtClean="0">
                <a:solidFill>
                  <a:srgbClr val="FF0000"/>
                </a:solidFill>
                <a:cs typeface="Arial" panose="020B0604020202020204" pitchFamily="34" charset="0"/>
              </a:rPr>
              <a:t>Save the file as myscript.m.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   </a:t>
            </a:r>
          </a:p>
        </p:txBody>
      </p:sp>
      <p:sp>
        <p:nvSpPr>
          <p:cNvPr id="706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0E5614-6AEE-4816-886B-9F5DBA5C4AF6}" type="slidenum">
              <a:rPr lang="en-US" altLang="en-US" smtClean="0"/>
              <a:pPr/>
              <a:t>36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Tutorial sources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hlinkClick r:id="rId3"/>
              </a:rPr>
              <a:t>http://docplayer.net/15715694-Introduction-to-matlab-basics-reference-from-azernikov-sergei-mesergei-tx-technion-ac-il.html</a:t>
            </a:r>
          </a:p>
          <a:p>
            <a:pPr eaLnBrk="1" hangingPunct="1"/>
            <a:r>
              <a:rPr lang="en-US" altLang="en-US" smtClean="0"/>
              <a:t>Tutorial by Azernikov Sergei.</a:t>
            </a:r>
          </a:p>
        </p:txBody>
      </p:sp>
      <p:sp>
        <p:nvSpPr>
          <p:cNvPr id="727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E835D9-ACCD-4365-8A42-DE05AF45741E}" type="slidenum">
              <a:rPr lang="en-US" altLang="en-US" smtClean="0"/>
              <a:pPr/>
              <a:t>37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Interactive Example (1)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Write a Matlab program to compute the following sum</a:t>
            </a:r>
          </a:p>
          <a:p>
            <a:pPr algn="ctr" eaLnBrk="1" hangingPunct="1">
              <a:buFontTx/>
              <a:buNone/>
            </a:pPr>
            <a:r>
              <a:rPr lang="en-US" altLang="en-US" smtClean="0"/>
              <a:t>    ∑1/i</a:t>
            </a:r>
            <a:r>
              <a:rPr lang="en-US" altLang="en-US" baseline="30000" smtClean="0"/>
              <a:t>2</a:t>
            </a:r>
            <a:r>
              <a:rPr lang="en-US" altLang="en-US" smtClean="0"/>
              <a:t>, for i=1, 2, …, 10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two different ways: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1.  1/1+1/4+…+1/100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2.  1/100+1/81+…+1/1.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747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48B4B1-9EFF-4CD4-AAF7-A2FE03C9F2E0}" type="slidenum">
              <a:rPr lang="en-US" altLang="en-US" smtClean="0"/>
              <a:pPr/>
              <a:t>38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Solution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smtClean="0"/>
              <a:t>% Forward summation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forwardsum = 0;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for  i=1:10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	forwardsum = forwardsum+1/(i^2);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end;</a:t>
            </a:r>
          </a:p>
          <a:p>
            <a:pPr eaLnBrk="1" hangingPunct="1">
              <a:buFontTx/>
              <a:buNone/>
            </a:pPr>
            <a:endParaRPr lang="en-US" altLang="en-US" sz="2400" smtClean="0"/>
          </a:p>
          <a:p>
            <a:pPr eaLnBrk="1" hangingPunct="1">
              <a:buFontTx/>
              <a:buNone/>
            </a:pPr>
            <a:r>
              <a:rPr lang="en-US" altLang="en-US" sz="2400" smtClean="0"/>
              <a:t>% Backward summation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backwardsum = 0;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for i=10:-1:1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	backwardsum = backwardsum+1/(i^2);</a:t>
            </a:r>
          </a:p>
          <a:p>
            <a:pPr eaLnBrk="1" hangingPunct="1">
              <a:buFontTx/>
              <a:buNone/>
            </a:pPr>
            <a:r>
              <a:rPr lang="en-US" altLang="en-US" sz="2400" smtClean="0"/>
              <a:t>end;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</a:t>
            </a:r>
          </a:p>
        </p:txBody>
      </p:sp>
      <p:sp>
        <p:nvSpPr>
          <p:cNvPr id="7680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F08783-DD77-44D7-B4EC-3E19F3461CF6}" type="slidenum">
              <a:rPr lang="en-US" altLang="en-US" smtClean="0"/>
              <a:pPr/>
              <a:t>39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Matlab’s Workspace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who</a:t>
            </a:r>
            <a:r>
              <a:rPr lang="en-US" altLang="en-US" smtClean="0"/>
              <a:t>, </a:t>
            </a:r>
            <a:r>
              <a:rPr lang="en-US" altLang="en-US" b="1" smtClean="0"/>
              <a:t>whos</a:t>
            </a:r>
            <a:r>
              <a:rPr lang="en-US" altLang="en-US" smtClean="0"/>
              <a:t> – current workspace vars.</a:t>
            </a:r>
          </a:p>
          <a:p>
            <a:pPr eaLnBrk="1" hangingPunct="1"/>
            <a:r>
              <a:rPr lang="en-US" altLang="en-US" b="1" smtClean="0"/>
              <a:t>save</a:t>
            </a:r>
            <a:r>
              <a:rPr lang="en-US" altLang="en-US" smtClean="0"/>
              <a:t> – save workspace vars to *.mat file.</a:t>
            </a:r>
          </a:p>
          <a:p>
            <a:pPr eaLnBrk="1" hangingPunct="1"/>
            <a:r>
              <a:rPr lang="en-US" altLang="en-US" b="1" smtClean="0"/>
              <a:t>load</a:t>
            </a:r>
            <a:r>
              <a:rPr lang="en-US" altLang="en-US" smtClean="0"/>
              <a:t> – load variables from *.mat file.</a:t>
            </a:r>
          </a:p>
          <a:p>
            <a:pPr eaLnBrk="1" hangingPunct="1"/>
            <a:r>
              <a:rPr lang="en-US" altLang="en-US" b="1" smtClean="0"/>
              <a:t>clear all</a:t>
            </a:r>
            <a:r>
              <a:rPr lang="en-US" altLang="en-US" smtClean="0"/>
              <a:t> – clear workspace vars.</a:t>
            </a:r>
          </a:p>
          <a:p>
            <a:pPr eaLnBrk="1" hangingPunct="1"/>
            <a:r>
              <a:rPr lang="en-US" altLang="en-US" b="1" smtClean="0"/>
              <a:t>close all </a:t>
            </a:r>
            <a:r>
              <a:rPr lang="en-US" altLang="en-US" smtClean="0"/>
              <a:t>– close all figures</a:t>
            </a:r>
          </a:p>
          <a:p>
            <a:pPr eaLnBrk="1" hangingPunct="1"/>
            <a:r>
              <a:rPr lang="en-US" altLang="en-US" b="1" smtClean="0"/>
              <a:t>clc</a:t>
            </a:r>
            <a:r>
              <a:rPr lang="en-US" altLang="en-US" smtClean="0"/>
              <a:t> – clear screen</a:t>
            </a:r>
          </a:p>
          <a:p>
            <a:pPr eaLnBrk="1" hangingPunct="1"/>
            <a:r>
              <a:rPr lang="en-US" altLang="en-US" b="1" smtClean="0"/>
              <a:t>clf</a:t>
            </a:r>
            <a:r>
              <a:rPr lang="en-US" altLang="en-US" smtClean="0"/>
              <a:t> – clear figure</a:t>
            </a:r>
          </a:p>
        </p:txBody>
      </p:sp>
      <p:sp>
        <p:nvSpPr>
          <p:cNvPr id="922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F01FF2-BA1C-40C8-8F9E-393C4C4FF7C2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Interactive Example (2)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Write a Matlab function to multiply two 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n-by-n matrices A and B.  (Do not use built-in functions.)</a:t>
            </a:r>
          </a:p>
        </p:txBody>
      </p:sp>
      <p:sp>
        <p:nvSpPr>
          <p:cNvPr id="788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A7C535-E29B-4614-91D7-CAE9AB07CC35}" type="slidenum">
              <a:rPr lang="en-US" altLang="en-US" smtClean="0"/>
              <a:pPr/>
              <a:t>40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Solution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/>
              <a:t>	</a:t>
            </a:r>
            <a:r>
              <a:rPr lang="en-US" altLang="en-US" sz="2800" smtClean="0"/>
              <a:t>function [C] = matrix_multiply(A,B,n)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	C = zeros(n,n);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 	for i=1:n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	  for j=1:n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       for k=1:n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	       C(i,j) = C(i,j) + A(i,k)*B(k,j);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	    end;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     end;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	end;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71800" y="2951163"/>
            <a:ext cx="58674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</a:rPr>
              <a:t>Can this code be written so that it runs faster?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81400" y="5181600"/>
            <a:ext cx="3979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7030A0"/>
                </a:solidFill>
              </a:rPr>
              <a:t>Hint:  Use vectorization.</a:t>
            </a:r>
          </a:p>
        </p:txBody>
      </p:sp>
      <p:sp>
        <p:nvSpPr>
          <p:cNvPr id="8090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369514-69C5-4108-83CF-19352F5100C5}" type="slidenum">
              <a:rPr lang="en-US" altLang="en-US" smtClean="0"/>
              <a:pPr/>
              <a:t>41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Solution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Script to use for testing:</a:t>
            </a:r>
          </a:p>
          <a:p>
            <a:pPr eaLnBrk="1" hangingPunct="1">
              <a:buFontTx/>
              <a:buNone/>
            </a:pPr>
            <a:endParaRPr lang="en-US" altLang="en-US" smtClean="0"/>
          </a:p>
          <a:p>
            <a:pPr eaLnBrk="1" hangingPunct="1">
              <a:buFontTx/>
              <a:buNone/>
            </a:pPr>
            <a:r>
              <a:rPr lang="en-US" altLang="en-US" smtClean="0"/>
              <a:t>	n = 10;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A = rand(n,n);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B = rand(n,n);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C = matrix_multiply(A,B,n);</a:t>
            </a:r>
          </a:p>
        </p:txBody>
      </p:sp>
      <p:sp>
        <p:nvSpPr>
          <p:cNvPr id="8294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EF5C5A-2397-4F45-ACA9-4D41CDFAB82C}" type="slidenum">
              <a:rPr lang="en-US" altLang="en-US" smtClean="0"/>
              <a:pPr/>
              <a:t>42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Basic Commands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%</a:t>
            </a:r>
            <a:r>
              <a:rPr lang="en-US" altLang="en-US" smtClean="0"/>
              <a:t>	used to denote a comment</a:t>
            </a:r>
          </a:p>
          <a:p>
            <a:pPr eaLnBrk="1" hangingPunct="1"/>
            <a:r>
              <a:rPr lang="en-US" altLang="en-US" b="1" smtClean="0"/>
              <a:t>; </a:t>
            </a:r>
            <a:r>
              <a:rPr lang="en-US" altLang="en-US" smtClean="0"/>
              <a:t>	suppresses display of value (when placed at end of a statement)</a:t>
            </a:r>
          </a:p>
          <a:p>
            <a:pPr eaLnBrk="1" hangingPunct="1"/>
            <a:r>
              <a:rPr lang="en-US" altLang="en-US" b="1" smtClean="0"/>
              <a:t>...</a:t>
            </a:r>
            <a:r>
              <a:rPr lang="en-US" altLang="en-US" smtClean="0"/>
              <a:t>	continues the statement on next line</a:t>
            </a:r>
          </a:p>
          <a:p>
            <a:pPr eaLnBrk="1" hangingPunct="1"/>
            <a:r>
              <a:rPr lang="en-US" altLang="en-US" b="1" smtClean="0"/>
              <a:t>eps</a:t>
            </a:r>
            <a:r>
              <a:rPr lang="en-US" altLang="en-US" smtClean="0"/>
              <a:t>  machine epsilon</a:t>
            </a:r>
          </a:p>
          <a:p>
            <a:pPr eaLnBrk="1" hangingPunct="1"/>
            <a:r>
              <a:rPr lang="en-US" altLang="en-US" b="1" smtClean="0"/>
              <a:t>inf</a:t>
            </a:r>
            <a:r>
              <a:rPr lang="en-US" altLang="en-US" smtClean="0"/>
              <a:t>	   infinity</a:t>
            </a:r>
          </a:p>
          <a:p>
            <a:pPr eaLnBrk="1" hangingPunct="1"/>
            <a:r>
              <a:rPr lang="en-US" altLang="en-US" b="1" smtClean="0"/>
              <a:t>NaN</a:t>
            </a:r>
            <a:r>
              <a:rPr lang="en-US" altLang="en-US" smtClean="0"/>
              <a:t>  not-a number, e.g., 0/0.</a:t>
            </a:r>
          </a:p>
        </p:txBody>
      </p:sp>
      <p:sp>
        <p:nvSpPr>
          <p:cNvPr id="1126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7765B7-5B78-470B-AF4E-E561E1F1B985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Numbers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 change format of numbers:  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format long, format short, etc.  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	See “</a:t>
            </a:r>
            <a:r>
              <a:rPr lang="en-US" altLang="en-US" b="1" smtClean="0"/>
              <a:t>help format</a:t>
            </a:r>
            <a:r>
              <a:rPr lang="en-US" altLang="en-US" smtClean="0"/>
              <a:t>”.</a:t>
            </a:r>
          </a:p>
          <a:p>
            <a:pPr eaLnBrk="1" hangingPunct="1"/>
            <a:r>
              <a:rPr lang="en-US" altLang="en-US" smtClean="0"/>
              <a:t>Mathematical functions:  </a:t>
            </a:r>
            <a:r>
              <a:rPr lang="en-US" altLang="en-US" b="1" smtClean="0"/>
              <a:t>sqrt(x)</a:t>
            </a:r>
            <a:r>
              <a:rPr lang="en-US" altLang="en-US" smtClean="0"/>
              <a:t>, </a:t>
            </a:r>
            <a:r>
              <a:rPr lang="en-US" altLang="en-US" b="1" smtClean="0"/>
              <a:t>exp(x)</a:t>
            </a:r>
            <a:r>
              <a:rPr lang="en-US" altLang="en-US" smtClean="0"/>
              <a:t>, </a:t>
            </a:r>
            <a:r>
              <a:rPr lang="en-US" altLang="en-US" b="1" smtClean="0"/>
              <a:t>cos(x)</a:t>
            </a:r>
            <a:r>
              <a:rPr lang="en-US" altLang="en-US" smtClean="0"/>
              <a:t>, </a:t>
            </a:r>
            <a:r>
              <a:rPr lang="en-US" altLang="en-US" b="1" smtClean="0"/>
              <a:t>sin(x)</a:t>
            </a:r>
            <a:r>
              <a:rPr lang="en-US" altLang="en-US" smtClean="0"/>
              <a:t>, </a:t>
            </a:r>
            <a:r>
              <a:rPr lang="en-US" altLang="en-US" b="1" smtClean="0"/>
              <a:t>sum(x)</a:t>
            </a:r>
            <a:r>
              <a:rPr lang="en-US" altLang="en-US" smtClean="0"/>
              <a:t>, etc.</a:t>
            </a:r>
          </a:p>
          <a:p>
            <a:pPr eaLnBrk="1" hangingPunct="1"/>
            <a:r>
              <a:rPr lang="en-US" altLang="en-US" smtClean="0"/>
              <a:t>Operations:  </a:t>
            </a:r>
            <a:r>
              <a:rPr lang="en-US" altLang="en-US" b="1" smtClean="0"/>
              <a:t>+</a:t>
            </a:r>
            <a:r>
              <a:rPr lang="en-US" altLang="en-US" smtClean="0"/>
              <a:t>, </a:t>
            </a:r>
            <a:r>
              <a:rPr lang="en-US" altLang="en-US" b="1" smtClean="0"/>
              <a:t>-</a:t>
            </a:r>
            <a:r>
              <a:rPr lang="en-US" altLang="en-US" smtClean="0"/>
              <a:t>, </a:t>
            </a:r>
            <a:r>
              <a:rPr lang="en-US" altLang="en-US" b="1" smtClean="0"/>
              <a:t>*</a:t>
            </a:r>
            <a:r>
              <a:rPr lang="en-US" altLang="en-US" smtClean="0"/>
              <a:t>, </a:t>
            </a:r>
            <a:r>
              <a:rPr lang="en-US" altLang="en-US" b="1" smtClean="0"/>
              <a:t>/</a:t>
            </a:r>
          </a:p>
          <a:p>
            <a:pPr eaLnBrk="1" hangingPunct="1"/>
            <a:r>
              <a:rPr lang="en-US" altLang="en-US" smtClean="0"/>
              <a:t>Constants:  </a:t>
            </a:r>
            <a:r>
              <a:rPr lang="en-US" altLang="en-US" b="1" smtClean="0"/>
              <a:t>pi</a:t>
            </a:r>
            <a:r>
              <a:rPr lang="en-US" altLang="en-US" smtClean="0"/>
              <a:t>, </a:t>
            </a:r>
            <a:r>
              <a:rPr lang="en-US" altLang="en-US" b="1" smtClean="0"/>
              <a:t>exp(1)</a:t>
            </a:r>
            <a:r>
              <a:rPr lang="en-US" altLang="en-US" smtClean="0"/>
              <a:t>, etc.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133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1CEDDA-5698-4B17-A528-D49F63FAC403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Arrays and Matrices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v = [-2 3 0 4.5 -1.5];  </a:t>
            </a:r>
            <a:r>
              <a:rPr lang="en-US" altLang="en-US" smtClean="0"/>
              <a:t>% length 5 row 						vector.</a:t>
            </a:r>
          </a:p>
          <a:p>
            <a:pPr eaLnBrk="1" hangingPunct="1"/>
            <a:r>
              <a:rPr lang="en-US" altLang="en-US" b="1" smtClean="0"/>
              <a:t>v = v’;</a:t>
            </a:r>
            <a:r>
              <a:rPr lang="en-US" altLang="en-US" smtClean="0"/>
              <a:t>			% transposes v.</a:t>
            </a:r>
          </a:p>
          <a:p>
            <a:pPr eaLnBrk="1" hangingPunct="1"/>
            <a:r>
              <a:rPr lang="en-US" altLang="en-US" b="1" smtClean="0"/>
              <a:t>v(1);</a:t>
            </a:r>
            <a:r>
              <a:rPr lang="en-US" altLang="en-US" smtClean="0"/>
              <a:t>			% first element of v.</a:t>
            </a:r>
          </a:p>
          <a:p>
            <a:pPr eaLnBrk="1" hangingPunct="1"/>
            <a:r>
              <a:rPr lang="en-US" altLang="en-US" b="1" smtClean="0"/>
              <a:t>v(2:4);</a:t>
            </a:r>
            <a:r>
              <a:rPr lang="en-US" altLang="en-US" smtClean="0"/>
              <a:t>			% entries 2-4 of v.</a:t>
            </a:r>
          </a:p>
          <a:p>
            <a:pPr eaLnBrk="1" hangingPunct="1"/>
            <a:r>
              <a:rPr lang="en-US" altLang="en-US" b="1" smtClean="0"/>
              <a:t>v([3,5]);</a:t>
            </a:r>
            <a:r>
              <a:rPr lang="en-US" altLang="en-US" smtClean="0"/>
              <a:t>			% returns entries 3 &amp; 5.</a:t>
            </a:r>
          </a:p>
          <a:p>
            <a:pPr eaLnBrk="1" hangingPunct="1"/>
            <a:r>
              <a:rPr lang="en-US" altLang="en-US" b="1" smtClean="0"/>
              <a:t>v=[4:-1:2];</a:t>
            </a:r>
            <a:r>
              <a:rPr lang="en-US" altLang="en-US" smtClean="0"/>
              <a:t>		% same as v=[4 3 2];</a:t>
            </a:r>
          </a:p>
          <a:p>
            <a:pPr eaLnBrk="1" hangingPunct="1"/>
            <a:r>
              <a:rPr lang="en-US" altLang="en-US" b="1" smtClean="0"/>
              <a:t>a=1:3; b=2:3; c=[a b]; </a:t>
            </a:r>
            <a:r>
              <a:rPr lang="en-US" altLang="en-US" smtClean="0">
                <a:sym typeface="Wingdings" panose="05000000000000000000" pitchFamily="2" charset="2"/>
              </a:rPr>
              <a:t> c = [1 2 3 2 3];</a:t>
            </a:r>
            <a:endParaRPr lang="en-US" altLang="en-US" smtClean="0"/>
          </a:p>
        </p:txBody>
      </p:sp>
      <p:sp>
        <p:nvSpPr>
          <p:cNvPr id="153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9164F1D-4D41-4BBA-A56B-970C19F4A75E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Arrays and Matrices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x = linspace(-pi,pi,10); </a:t>
            </a:r>
            <a:r>
              <a:rPr lang="en-US" altLang="en-US" smtClean="0"/>
              <a:t>% creates 10 linearly-spaced elements from –pi to pi.</a:t>
            </a:r>
          </a:p>
          <a:p>
            <a:pPr eaLnBrk="1" hangingPunct="1"/>
            <a:r>
              <a:rPr lang="en-US" altLang="en-US" b="1" smtClean="0"/>
              <a:t>logspace</a:t>
            </a:r>
            <a:r>
              <a:rPr lang="en-US" altLang="en-US" smtClean="0"/>
              <a:t> is similar.</a:t>
            </a:r>
          </a:p>
          <a:p>
            <a:pPr eaLnBrk="1" hangingPunct="1"/>
            <a:r>
              <a:rPr lang="en-US" altLang="en-US" b="1" smtClean="0"/>
              <a:t>A = [1 2 3; 4 5 6]; </a:t>
            </a:r>
            <a:r>
              <a:rPr lang="en-US" altLang="en-US" smtClean="0"/>
              <a:t>% creates 2x3 matrix </a:t>
            </a:r>
          </a:p>
          <a:p>
            <a:pPr eaLnBrk="1" hangingPunct="1"/>
            <a:r>
              <a:rPr lang="en-US" altLang="en-US" b="1" smtClean="0"/>
              <a:t>A(1,2)</a:t>
            </a:r>
            <a:r>
              <a:rPr lang="en-US" altLang="en-US" smtClean="0"/>
              <a:t> % the element in row 1, column 2.</a:t>
            </a:r>
          </a:p>
          <a:p>
            <a:pPr eaLnBrk="1" hangingPunct="1"/>
            <a:r>
              <a:rPr lang="en-US" altLang="en-US" b="1" smtClean="0"/>
              <a:t>A(:,2)  </a:t>
            </a:r>
            <a:r>
              <a:rPr lang="en-US" altLang="en-US" smtClean="0"/>
              <a:t>% the second column.</a:t>
            </a:r>
          </a:p>
          <a:p>
            <a:pPr eaLnBrk="1" hangingPunct="1"/>
            <a:r>
              <a:rPr lang="en-US" altLang="en-US" b="1" smtClean="0"/>
              <a:t>A(2,</a:t>
            </a:r>
            <a:r>
              <a:rPr lang="en-US" altLang="en-US" b="1" smtClean="0">
                <a:sym typeface="Wingdings" panose="05000000000000000000" pitchFamily="2" charset="2"/>
              </a:rPr>
              <a:t>:)  </a:t>
            </a:r>
            <a:r>
              <a:rPr lang="en-US" altLang="en-US" smtClean="0">
                <a:sym typeface="Wingdings" panose="05000000000000000000" pitchFamily="2" charset="2"/>
              </a:rPr>
              <a:t>% the second row.</a:t>
            </a:r>
            <a:endParaRPr lang="en-US" altLang="en-US" smtClean="0"/>
          </a:p>
        </p:txBody>
      </p:sp>
      <p:sp>
        <p:nvSpPr>
          <p:cNvPr id="1741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3D50C1-EDF7-4638-8AFC-9DD59730EE46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Arrays and Matrices (3)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A+B</a:t>
            </a:r>
            <a:r>
              <a:rPr lang="en-US" altLang="en-US" smtClean="0"/>
              <a:t>, </a:t>
            </a:r>
            <a:r>
              <a:rPr lang="en-US" altLang="en-US" b="1" smtClean="0"/>
              <a:t>A-B</a:t>
            </a:r>
            <a:r>
              <a:rPr lang="en-US" altLang="en-US" smtClean="0"/>
              <a:t>, </a:t>
            </a:r>
            <a:r>
              <a:rPr lang="en-US" altLang="en-US" b="1" smtClean="0"/>
              <a:t>2*A</a:t>
            </a:r>
            <a:r>
              <a:rPr lang="en-US" altLang="en-US" smtClean="0"/>
              <a:t>, </a:t>
            </a:r>
            <a:r>
              <a:rPr lang="en-US" altLang="en-US" b="1" smtClean="0"/>
              <a:t>A*B</a:t>
            </a:r>
            <a:r>
              <a:rPr lang="en-US" altLang="en-US" smtClean="0"/>
              <a:t>	% matrix addition,     matrix subtraction, scalar multiplication, matrix multiplication</a:t>
            </a:r>
          </a:p>
          <a:p>
            <a:pPr eaLnBrk="1" hangingPunct="1"/>
            <a:r>
              <a:rPr lang="en-US" altLang="en-US" b="1" smtClean="0"/>
              <a:t>A.*B</a:t>
            </a:r>
            <a:r>
              <a:rPr lang="en-US" altLang="en-US" smtClean="0"/>
              <a:t>	% element-by-element mult.</a:t>
            </a:r>
          </a:p>
          <a:p>
            <a:pPr eaLnBrk="1" hangingPunct="1"/>
            <a:r>
              <a:rPr lang="en-US" altLang="en-US" b="1" smtClean="0"/>
              <a:t>A’	</a:t>
            </a:r>
            <a:r>
              <a:rPr lang="en-US" altLang="en-US" smtClean="0"/>
              <a:t>	% transpose of A (complex-				conjugate transpose)</a:t>
            </a:r>
          </a:p>
          <a:p>
            <a:pPr eaLnBrk="1" hangingPunct="1"/>
            <a:r>
              <a:rPr lang="en-US" altLang="en-US" b="1" smtClean="0"/>
              <a:t>det(A)</a:t>
            </a:r>
            <a:r>
              <a:rPr lang="en-US" altLang="en-US" smtClean="0"/>
              <a:t>	% determinant of A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194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7FD49E9-14B6-4EBC-9831-AD101D72D22B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1157</Words>
  <Application>Microsoft Office PowerPoint</Application>
  <PresentationFormat>On-screen Show (4:3)</PresentationFormat>
  <Paragraphs>361</Paragraphs>
  <Slides>42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Wingdings</vt:lpstr>
      <vt:lpstr>Default Design</vt:lpstr>
      <vt:lpstr>Tutorial on Matlab Basics</vt:lpstr>
      <vt:lpstr>Matlab Basics</vt:lpstr>
      <vt:lpstr>Getting Help and  Looking Up Functions</vt:lpstr>
      <vt:lpstr>Matlab’s Workspace</vt:lpstr>
      <vt:lpstr>Basic Commands</vt:lpstr>
      <vt:lpstr>Numbers</vt:lpstr>
      <vt:lpstr>Arrays and Matrices</vt:lpstr>
      <vt:lpstr>Arrays and Matrices (2)</vt:lpstr>
      <vt:lpstr>Arrays and Matrices (3)</vt:lpstr>
      <vt:lpstr>Creating special matrices</vt:lpstr>
      <vt:lpstr>Logical Conditions</vt:lpstr>
      <vt:lpstr>Solving Linear Equations</vt:lpstr>
      <vt:lpstr>More matrix/vector operations</vt:lpstr>
      <vt:lpstr>For loops</vt:lpstr>
      <vt:lpstr>While loops</vt:lpstr>
      <vt:lpstr>If statements</vt:lpstr>
      <vt:lpstr>Switch statement</vt:lpstr>
      <vt:lpstr>Break statements</vt:lpstr>
      <vt:lpstr>Vectorization</vt:lpstr>
      <vt:lpstr>Graphics</vt:lpstr>
      <vt:lpstr>Graphics (2)</vt:lpstr>
      <vt:lpstr>Graphics (3)</vt:lpstr>
      <vt:lpstr>Examples of Matlab Plots</vt:lpstr>
      <vt:lpstr>Examples of Matlab Plots</vt:lpstr>
      <vt:lpstr>Examples of Matlab Plots</vt:lpstr>
      <vt:lpstr>File Input/Output</vt:lpstr>
      <vt:lpstr>Example Data File</vt:lpstr>
      <vt:lpstr>Read Entire Dataset</vt:lpstr>
      <vt:lpstr>Read Partial Dataset</vt:lpstr>
      <vt:lpstr>Read 1 Line of Data</vt:lpstr>
      <vt:lpstr>Writing formatted data.</vt:lpstr>
      <vt:lpstr>Keeping a record</vt:lpstr>
      <vt:lpstr>Timing</vt:lpstr>
      <vt:lpstr>Scripts and Functions</vt:lpstr>
      <vt:lpstr>M-file functions</vt:lpstr>
      <vt:lpstr>M-file scripts</vt:lpstr>
      <vt:lpstr>Tutorial sources</vt:lpstr>
      <vt:lpstr>Interactive Example (1)</vt:lpstr>
      <vt:lpstr>Solution</vt:lpstr>
      <vt:lpstr>Interactive Example (2)</vt:lpstr>
      <vt:lpstr>Solution</vt:lpstr>
      <vt:lpstr>Solution</vt:lpstr>
    </vt:vector>
  </TitlesOfParts>
  <Company>PSU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 Tutorial</dc:title>
  <dc:creator>CSE</dc:creator>
  <cp:lastModifiedBy>Λογαριασμός Microsoft</cp:lastModifiedBy>
  <cp:revision>190</cp:revision>
  <dcterms:created xsi:type="dcterms:W3CDTF">2007-08-31T19:25:52Z</dcterms:created>
  <dcterms:modified xsi:type="dcterms:W3CDTF">2024-05-10T13:30:14Z</dcterms:modified>
</cp:coreProperties>
</file>