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4" r:id="rId9"/>
    <p:sldId id="263" r:id="rId10"/>
    <p:sldId id="276" r:id="rId11"/>
    <p:sldId id="265" r:id="rId12"/>
    <p:sldId id="266" r:id="rId13"/>
    <p:sldId id="267" r:id="rId14"/>
    <p:sldId id="268" r:id="rId15"/>
    <p:sldId id="269" r:id="rId16"/>
    <p:sldId id="270" r:id="rId17"/>
    <p:sldId id="271" r:id="rId18"/>
    <p:sldId id="272" r:id="rId19"/>
    <p:sldId id="273" r:id="rId20"/>
    <p:sldId id="275" r:id="rId21"/>
    <p:sldId id="274"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4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23" name="22 - Ορθογώνιο"/>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23 - Ορθογώνιο"/>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24 - Ορθογώνιο"/>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25 - Ορθογώνιο"/>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 Ορθογώνιο"/>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29 - Στρογγυλεμένο ορθογώνιο"/>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30 - Στρογγυλεμένο ορθογώνιο"/>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 Ορθογώνιο"/>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 Ορθογώνιο"/>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l-GR" smtClean="0"/>
              <a:t>Kλικ για επεξεργασία του τίτλου</a:t>
            </a:r>
            <a:endParaRPr kumimoji="0" lang="en-US"/>
          </a:p>
        </p:txBody>
      </p:sp>
      <p:sp>
        <p:nvSpPr>
          <p:cNvPr id="9" name="8 - Υπότιτλος"/>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a:xfrm>
            <a:off x="6705600" y="4206240"/>
            <a:ext cx="960120" cy="457200"/>
          </a:xfrm>
        </p:spPr>
        <p:txBody>
          <a:bodyPr/>
          <a:lstStyle/>
          <a:p>
            <a:fld id="{40A71B25-749A-4485-AC5B-0C13B014B7F1}" type="datetimeFigureOut">
              <a:rPr lang="el-GR" smtClean="0"/>
              <a:pPr/>
              <a:t>1/3/2025</a:t>
            </a:fld>
            <a:endParaRPr lang="el-GR"/>
          </a:p>
        </p:txBody>
      </p:sp>
      <p:sp>
        <p:nvSpPr>
          <p:cNvPr id="17" name="16 - Θέση υποσέλιδου"/>
          <p:cNvSpPr>
            <a:spLocks noGrp="1"/>
          </p:cNvSpPr>
          <p:nvPr>
            <p:ph type="ftr" sz="quarter" idx="11"/>
          </p:nvPr>
        </p:nvSpPr>
        <p:spPr>
          <a:xfrm>
            <a:off x="5410200" y="4205288"/>
            <a:ext cx="1295400" cy="457200"/>
          </a:xfrm>
        </p:spPr>
        <p:txBody>
          <a:bodyPr/>
          <a:lstStyle/>
          <a:p>
            <a:endParaRPr lang="el-GR"/>
          </a:p>
        </p:txBody>
      </p:sp>
      <p:sp>
        <p:nvSpPr>
          <p:cNvPr id="29" name="28 - Θέση αριθμού διαφάνειας"/>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5B536F56-91B0-491B-88B4-2CBF095AD350}"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40A71B25-749A-4485-AC5B-0C13B014B7F1}" type="datetimeFigureOut">
              <a:rPr lang="el-GR" smtClean="0"/>
              <a:pPr/>
              <a:t>1/3/2025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B536F56-91B0-491B-88B4-2CBF095AD350}"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781800" y="1143000"/>
            <a:ext cx="1905000" cy="5486400"/>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143000"/>
            <a:ext cx="6248400" cy="5486400"/>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40A71B25-749A-4485-AC5B-0C13B014B7F1}" type="datetimeFigureOut">
              <a:rPr lang="el-GR" smtClean="0"/>
              <a:pPr/>
              <a:t>1/3/2025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B536F56-91B0-491B-88B4-2CBF095AD350}"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40A71B25-749A-4485-AC5B-0C13B014B7F1}" type="datetimeFigureOut">
              <a:rPr lang="el-GR" smtClean="0"/>
              <a:pPr/>
              <a:t>1/3/2025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B536F56-91B0-491B-88B4-2CBF095AD350}"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40A71B25-749A-4485-AC5B-0C13B014B7F1}" type="datetimeFigureOut">
              <a:rPr lang="el-GR" smtClean="0"/>
              <a:pPr/>
              <a:t>1/3/2025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5B536F56-91B0-491B-88B4-2CBF095AD350}"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40A71B25-749A-4485-AC5B-0C13B014B7F1}" type="datetimeFigureOut">
              <a:rPr lang="el-GR" smtClean="0"/>
              <a:pPr/>
              <a:t>1/3/2025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B536F56-91B0-491B-88B4-2CBF095AD350}"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381000" y="1143000"/>
            <a:ext cx="8382000" cy="1069848"/>
          </a:xfrm>
        </p:spPr>
        <p:txBody>
          <a:bodyPr anchor="ctr"/>
          <a:lstStyle>
            <a:lvl1pPr>
              <a:defRPr sz="4000" b="0" i="0" cap="none" baseline="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6" name="25 - Θέση ημερομηνίας"/>
          <p:cNvSpPr>
            <a:spLocks noGrp="1"/>
          </p:cNvSpPr>
          <p:nvPr>
            <p:ph type="dt" sz="half" idx="10"/>
          </p:nvPr>
        </p:nvSpPr>
        <p:spPr/>
        <p:txBody>
          <a:bodyPr rtlCol="0"/>
          <a:lstStyle/>
          <a:p>
            <a:fld id="{40A71B25-749A-4485-AC5B-0C13B014B7F1}" type="datetimeFigureOut">
              <a:rPr lang="el-GR" smtClean="0"/>
              <a:pPr/>
              <a:t>1/3/2025</a:t>
            </a:fld>
            <a:endParaRPr lang="el-GR"/>
          </a:p>
        </p:txBody>
      </p:sp>
      <p:sp>
        <p:nvSpPr>
          <p:cNvPr id="27" name="26 - Θέση αριθμού διαφάνειας"/>
          <p:cNvSpPr>
            <a:spLocks noGrp="1"/>
          </p:cNvSpPr>
          <p:nvPr>
            <p:ph type="sldNum" sz="quarter" idx="11"/>
          </p:nvPr>
        </p:nvSpPr>
        <p:spPr/>
        <p:txBody>
          <a:bodyPr rtlCol="0"/>
          <a:lstStyle/>
          <a:p>
            <a:fld id="{5B536F56-91B0-491B-88B4-2CBF095AD350}" type="slidenum">
              <a:rPr lang="el-GR" smtClean="0"/>
              <a:pPr/>
              <a:t>‹#›</a:t>
            </a:fld>
            <a:endParaRPr lang="el-GR"/>
          </a:p>
        </p:txBody>
      </p:sp>
      <p:sp>
        <p:nvSpPr>
          <p:cNvPr id="28" name="27 - Θέση υποσέλιδου"/>
          <p:cNvSpPr>
            <a:spLocks noGrp="1"/>
          </p:cNvSpPr>
          <p:nvPr>
            <p:ph type="ftr" sz="quarter" idx="12"/>
          </p:nvPr>
        </p:nvSpPr>
        <p:spPr/>
        <p:txBody>
          <a:bodyPr rtlCol="0"/>
          <a:lstStyle/>
          <a:p>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a:xfrm>
            <a:off x="6583680" y="612648"/>
            <a:ext cx="957264" cy="457200"/>
          </a:xfrm>
        </p:spPr>
        <p:txBody>
          <a:bodyPr/>
          <a:lstStyle/>
          <a:p>
            <a:fld id="{40A71B25-749A-4485-AC5B-0C13B014B7F1}" type="datetimeFigureOut">
              <a:rPr lang="el-GR" smtClean="0"/>
              <a:pPr/>
              <a:t>1/3/2025</a:t>
            </a:fld>
            <a:endParaRPr lang="el-GR"/>
          </a:p>
        </p:txBody>
      </p:sp>
      <p:sp>
        <p:nvSpPr>
          <p:cNvPr id="4" name="3 - Θέση υποσέλιδου"/>
          <p:cNvSpPr>
            <a:spLocks noGrp="1"/>
          </p:cNvSpPr>
          <p:nvPr>
            <p:ph type="ftr" sz="quarter" idx="11"/>
          </p:nvPr>
        </p:nvSpPr>
        <p:spPr>
          <a:xfrm>
            <a:off x="5257800" y="612648"/>
            <a:ext cx="1325880" cy="457200"/>
          </a:xfrm>
        </p:spPr>
        <p:txBody>
          <a:bodyPr/>
          <a:lstStyle/>
          <a:p>
            <a:endParaRPr lang="el-GR"/>
          </a:p>
        </p:txBody>
      </p:sp>
      <p:sp>
        <p:nvSpPr>
          <p:cNvPr id="5" name="4 - Θέση αριθμού διαφάνειας"/>
          <p:cNvSpPr>
            <a:spLocks noGrp="1"/>
          </p:cNvSpPr>
          <p:nvPr>
            <p:ph type="sldNum" sz="quarter" idx="12"/>
          </p:nvPr>
        </p:nvSpPr>
        <p:spPr>
          <a:xfrm>
            <a:off x="8174736" y="2272"/>
            <a:ext cx="762000" cy="365760"/>
          </a:xfrm>
        </p:spPr>
        <p:txBody>
          <a:bodyPr/>
          <a:lstStyle/>
          <a:p>
            <a:fld id="{5B536F56-91B0-491B-88B4-2CBF095AD350}"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40A71B25-749A-4485-AC5B-0C13B014B7F1}" type="datetimeFigureOut">
              <a:rPr lang="el-GR" smtClean="0"/>
              <a:pPr/>
              <a:t>1/3/2025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5B536F56-91B0-491B-88B4-2CBF095AD350}"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353496" y="1101970"/>
            <a:ext cx="3383280" cy="877824"/>
          </a:xfrm>
        </p:spPr>
        <p:txBody>
          <a:bodyPr anchor="b"/>
          <a:lstStyle>
            <a:lvl1pPr algn="l">
              <a:buNone/>
              <a:defRPr sz="1800" b="1"/>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40A71B25-749A-4485-AC5B-0C13B014B7F1}" type="datetimeFigureOut">
              <a:rPr lang="el-GR" smtClean="0"/>
              <a:pPr/>
              <a:t>1/3/2025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B536F56-91B0-491B-88B4-2CBF095AD350}"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40A71B25-749A-4485-AC5B-0C13B014B7F1}" type="datetimeFigureOut">
              <a:rPr lang="el-GR" smtClean="0"/>
              <a:pPr/>
              <a:t>1/3/2025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5B536F56-91B0-491B-88B4-2CBF095AD350}"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27 - Ορθογώνιο"/>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 Ορθογώνιο"/>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29 - Ορθογώνιο"/>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30 - Ορθογώνιο"/>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 Ορθογώνιο"/>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32 - Στρογγυλεμένο ορθογώνιο"/>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33 - Στρογγυλεμένο ορθογώνιο"/>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34 - Ορθογώνιο"/>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35 - Ορθογώνιο"/>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36 - Ορθογώνιο"/>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37 - Ορθογώνιο"/>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38 - Ορθογώνιο"/>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39 - Ορθογώνιο"/>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 Θέση τίτλου"/>
          <p:cNvSpPr>
            <a:spLocks noGrp="1"/>
          </p:cNvSpPr>
          <p:nvPr>
            <p:ph type="title"/>
          </p:nvPr>
        </p:nvSpPr>
        <p:spPr>
          <a:xfrm>
            <a:off x="457200" y="1143000"/>
            <a:ext cx="8229600" cy="1066800"/>
          </a:xfrm>
          <a:prstGeom prst="rect">
            <a:avLst/>
          </a:prstGeom>
        </p:spPr>
        <p:txBody>
          <a:bodyPr vert="horz" anchor="ctr">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40A71B25-749A-4485-AC5B-0C13B014B7F1}" type="datetimeFigureOut">
              <a:rPr lang="el-GR" smtClean="0"/>
              <a:pPr/>
              <a:t>1/3/2025</a:t>
            </a:fld>
            <a:endParaRPr lang="el-GR"/>
          </a:p>
        </p:txBody>
      </p:sp>
      <p:sp>
        <p:nvSpPr>
          <p:cNvPr id="3" name="2 - Θέση υποσέλιδου"/>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l-GR"/>
          </a:p>
        </p:txBody>
      </p:sp>
      <p:sp>
        <p:nvSpPr>
          <p:cNvPr id="23" name="22 - Θέση αριθμού διαφάνειας"/>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5B536F56-91B0-491B-88B4-2CBF095AD350}"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Δίκαιο της Ευρωπαϊκής Ένωσης Ι</a:t>
            </a:r>
            <a:endParaRPr lang="el-GR" dirty="0"/>
          </a:p>
        </p:txBody>
      </p:sp>
      <p:sp>
        <p:nvSpPr>
          <p:cNvPr id="3" name="2 - Υπότιτλος"/>
          <p:cNvSpPr>
            <a:spLocks noGrp="1"/>
          </p:cNvSpPr>
          <p:nvPr>
            <p:ph type="subTitle" idx="1"/>
          </p:nvPr>
        </p:nvSpPr>
        <p:spPr/>
        <p:txBody>
          <a:bodyPr/>
          <a:lstStyle/>
          <a:p>
            <a:r>
              <a:rPr lang="el-GR" dirty="0" smtClean="0"/>
              <a:t>Το Ευρωπαϊκό Συμβούλιο – το Συμβούλιο</a:t>
            </a:r>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Ειδικές αρμοδιότητες</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Το Ευρωπαϊκό Συμβούλιο εκδίδει με ειδική πλειοψηφία:</a:t>
            </a:r>
          </a:p>
          <a:p>
            <a:pPr>
              <a:buFont typeface="Wingdings" pitchFamily="2" charset="2"/>
              <a:buChar char="Ø"/>
            </a:pPr>
            <a:r>
              <a:rPr lang="el-GR" sz="2000" dirty="0" smtClean="0"/>
              <a:t>απόφαση με την οποία καθορίζεται ο κατάλογος των συνθέσεων του Συμβουλίου πλην εκείνης των γενικών υποθέσεων και εκείνης των εξωτερικών υποθέσεων</a:t>
            </a:r>
          </a:p>
          <a:p>
            <a:pPr>
              <a:buFont typeface="Wingdings" pitchFamily="2" charset="2"/>
              <a:buChar char="Ø"/>
            </a:pPr>
            <a:r>
              <a:rPr lang="el-GR" sz="2000" dirty="0" smtClean="0"/>
              <a:t>απόφαση σχετικά με την προεδρία των συνθέσεων του Συμβουλίου πλην εκείνης των εξωτερικών υποθέσεων</a:t>
            </a:r>
            <a:endParaRPr lang="el-GR"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Ειδικές αρμοδιότητες</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Αποφασίζει για την ύπαρξη σοβαρών και διαρκών παραβιάσεων των βασικών αρχών και αξιών της ΕΕ από κράτος μέλος (άρθρο 7 ΣΕΕ) Η απόφαση αυτή, ως ιδιαίτερα επαχθής για το κράτος λαμβάνει χώρα με ομοφωνία των μελών του ΕΣ χωρίς να υπολογίζεται η ψήφος του «υπόπτου» κράτους μέλους</a:t>
            </a:r>
          </a:p>
          <a:p>
            <a:r>
              <a:rPr lang="el-GR" sz="2000" dirty="0" smtClean="0"/>
              <a:t>Προτείνει στο ΕΚ τον Πρόεδρο της Επιτροπής (άρθρο 17, παρ. 7 ΣΕΕ). Αποφασίζοντας με ειδική πλειοψηφία με συμφωνία του Προέδρου της Επιτροπής, διορίζει τον Ύπατο εκπρόσωπο για θέματα εξωτερικής πολιτικής και πολιτικής ασφάλειας (άρθρο 18, παρ. 1 ΣΕΕ). Διορίζει, μετά την εκλογή από το ΕΚ, την Επιτροπή με ειδική πλειοψηφία (άρθρο 17, παρ. 7 ΣΕΕ)</a:t>
            </a:r>
          </a:p>
          <a:p>
            <a:r>
              <a:rPr lang="el-GR" sz="2000" dirty="0" smtClean="0"/>
              <a:t>Καθορίζει τα στρατηγικά συμφέροντα και τους στόχους της ΕΕ αναφορικά με τις εξωτερικές της σχέσεις (άρθρο 22, παρ. 1 ΣΕΕ)</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Ειδικές αρμοδιότητες</a:t>
            </a:r>
            <a:endParaRPr lang="el-GR" sz="3200" dirty="0"/>
          </a:p>
        </p:txBody>
      </p:sp>
      <p:sp>
        <p:nvSpPr>
          <p:cNvPr id="3" name="2 - Θέση περιεχομένου"/>
          <p:cNvSpPr>
            <a:spLocks noGrp="1"/>
          </p:cNvSpPr>
          <p:nvPr>
            <p:ph idx="1"/>
          </p:nvPr>
        </p:nvSpPr>
        <p:spPr/>
        <p:txBody>
          <a:bodyPr>
            <a:normAutofit lnSpcReduction="10000"/>
          </a:bodyPr>
          <a:lstStyle/>
          <a:p>
            <a:r>
              <a:rPr lang="el-GR" sz="2000" dirty="0" smtClean="0"/>
              <a:t>Ειδική αρμοδιότητα για θέματα απασχόλησης (άρθρο 148 ΣΛΕΕ)</a:t>
            </a:r>
          </a:p>
          <a:p>
            <a:pPr>
              <a:buFont typeface="Wingdings" pitchFamily="2" charset="2"/>
              <a:buChar char="Ø"/>
            </a:pPr>
            <a:r>
              <a:rPr lang="el-GR" sz="2000" dirty="0" smtClean="0"/>
              <a:t>Πρακτικά έχει αρμοδιότητα ειδικού προγραμματισμού σε θέματα απασχόλησης σε συνδυασμό με την υποχρέωση έκδοσης ετήσιων συμπερασμάτων</a:t>
            </a:r>
          </a:p>
          <a:p>
            <a:pPr>
              <a:buFont typeface="Wingdings" pitchFamily="2" charset="2"/>
              <a:buChar char="Ø"/>
            </a:pPr>
            <a:r>
              <a:rPr lang="el-GR" sz="2000" dirty="0" smtClean="0"/>
              <a:t>Βάσει των συμπερασμάτων αυτών κινητοποιούνται συνεργαζόμενα τα λοιπά πολιτικά όργανα της ΕΕ και των κρατών μελών, με στόχο να θεσπίσουν και να εφαρμόσουν ετήσια πολιτική απασχόλησης</a:t>
            </a:r>
          </a:p>
          <a:p>
            <a:pPr>
              <a:buFont typeface="Wingdings" pitchFamily="2" charset="2"/>
              <a:buChar char="Ø"/>
            </a:pPr>
            <a:r>
              <a:rPr lang="el-GR" sz="2000" dirty="0" smtClean="0"/>
              <a:t>Στο τέλος του χρόνου το Συμβούλιο και η Επιτροπή υποβάλλουν κοινή έκθεση για την απασχόληση στο ΕΣ, που αποτελεί την βάση και την νέα αφετηρία για την έκδοση των νέων ετήσιων συμπερασμάτων</a:t>
            </a:r>
          </a:p>
          <a:p>
            <a:pPr>
              <a:buFont typeface="Wingdings" pitchFamily="2" charset="2"/>
              <a:buChar char="Ø"/>
            </a:pPr>
            <a:r>
              <a:rPr lang="el-GR" sz="2000" dirty="0" smtClean="0"/>
              <a:t>H κρίσιμη πολιτική της απασχόλησης υπάγεται σε ειδική εποπτική αρμοδιότητα του ΕΣ, αναδεικνύοντας τη σημασία της, αλλά και το διακυβερνητικό της χαρακτήρα</a:t>
            </a:r>
            <a:endParaRPr lang="el-GR" sz="2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Ειδικές αρμοδιότητες</a:t>
            </a:r>
            <a:endParaRPr lang="el-GR" sz="3200" dirty="0"/>
          </a:p>
        </p:txBody>
      </p:sp>
      <p:sp>
        <p:nvSpPr>
          <p:cNvPr id="3" name="2 - Θέση περιεχομένου"/>
          <p:cNvSpPr>
            <a:spLocks noGrp="1"/>
          </p:cNvSpPr>
          <p:nvPr>
            <p:ph idx="1"/>
          </p:nvPr>
        </p:nvSpPr>
        <p:spPr/>
        <p:txBody>
          <a:bodyPr>
            <a:normAutofit lnSpcReduction="10000"/>
          </a:bodyPr>
          <a:lstStyle/>
          <a:p>
            <a:r>
              <a:rPr lang="el-GR" sz="2000" dirty="0" smtClean="0"/>
              <a:t>Αποφασιστική και κυρίαρχή συμμετοχή στις διαδικασίες αναθεώρησης των Συνθηκών</a:t>
            </a:r>
          </a:p>
          <a:p>
            <a:pPr>
              <a:buNone/>
            </a:pPr>
            <a:r>
              <a:rPr lang="el-GR" sz="2000" dirty="0" smtClean="0"/>
              <a:t>Στη συνήθη διαδικασία αναθεώρησης</a:t>
            </a:r>
          </a:p>
          <a:p>
            <a:r>
              <a:rPr lang="el-GR" sz="2000" dirty="0" smtClean="0"/>
              <a:t>Μετά από διαβούλευση με το ΕΚ και την Επιτροπή, εκδίδει με απλή πλειοψηφία απόφαση υπέρ της εξέτασης των προτεινομένων τροποποιήσεων</a:t>
            </a:r>
          </a:p>
          <a:p>
            <a:r>
              <a:rPr lang="el-GR" sz="2000" dirty="0" smtClean="0"/>
              <a:t>Αν αντιμετωπίζονται δυσχέρειες κατά τη διαδικασία επικύρωσης</a:t>
            </a:r>
          </a:p>
          <a:p>
            <a:pPr>
              <a:buNone/>
            </a:pPr>
            <a:r>
              <a:rPr lang="el-GR" sz="2000" dirty="0" smtClean="0"/>
              <a:t>Στις απλοποιημένες διαδικασίες αναθεώρησης</a:t>
            </a:r>
          </a:p>
          <a:p>
            <a:pPr>
              <a:buFont typeface="Arial" pitchFamily="34" charset="0"/>
              <a:buChar char="•"/>
            </a:pPr>
            <a:r>
              <a:rPr lang="el-GR" sz="2000" dirty="0" smtClean="0"/>
              <a:t>Εκδίδει απόφαση η οποία τροποποιεί διατάξεις σχετικά με τις εσωτερικές πολιτικές και δράσεις της ΕΕ</a:t>
            </a:r>
          </a:p>
          <a:p>
            <a:pPr>
              <a:buFont typeface="Arial" pitchFamily="34" charset="0"/>
              <a:buChar char="•"/>
            </a:pPr>
            <a:r>
              <a:rPr lang="el-GR" sz="2000" dirty="0" smtClean="0"/>
              <a:t>Θεσπίζει απόφαση που επιτρέπει στο Συμβούλιο να αποφασίζει με ειδική πλειοψηφία αντί ομοφωνίας</a:t>
            </a:r>
          </a:p>
          <a:p>
            <a:pPr>
              <a:buFont typeface="Arial" pitchFamily="34" charset="0"/>
              <a:buChar char="•"/>
            </a:pPr>
            <a:r>
              <a:rPr lang="el-GR" sz="2000" dirty="0" smtClean="0"/>
              <a:t>Θεσπίζει απόφαση για την έκδοση νομοθετικών πράξεων σύμφωνα με τη συνήθη νομοθετική διαδικασία αντί ειδικής</a:t>
            </a:r>
          </a:p>
          <a:p>
            <a:pPr>
              <a:buNone/>
            </a:pPr>
            <a:endParaRPr lang="el-GR" sz="2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Ο Πρόεδρος του ΕΣ</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Αλλάζει το σύστημα της εκ περιτροπής 6μηνης Προεδρίας και υιοθετείται με τη Συνθήκη της Λισαβόνας Πρόεδρος εκλεγόμενος με ειδική πλειοψηφία, με θητεία 2,5 ετών, άπαξ ανανεώσιμη</a:t>
            </a:r>
          </a:p>
          <a:p>
            <a:r>
              <a:rPr lang="el-GR" sz="2000" dirty="0" smtClean="0"/>
              <a:t>Η συζήτηση για τη θέσπιση σταθερού Προέδρου του ΕΣ συνοδεύτηκε από πολιτική διαφωνία μεταξύ κρατών που επιθυμούσαν συνοχή και σταθερότητα και κρατών που επιθυμούσαν τη διατήρηση του προηγούμενου συστήματος φοβούμενα ισχυρή επιρροή και ειδική μεταχείριση</a:t>
            </a:r>
          </a:p>
          <a:p>
            <a:r>
              <a:rPr lang="el-GR" sz="2000" dirty="0" smtClean="0"/>
              <a:t>Παράλληλα με τη θέση, θεσπίσθηκαν και θεσμικά αντίβαρα</a:t>
            </a:r>
            <a:endParaRPr lang="en-US" sz="2000" dirty="0" smtClean="0"/>
          </a:p>
          <a:p>
            <a:r>
              <a:rPr lang="el-GR" sz="2000" dirty="0" smtClean="0"/>
              <a:t>Πρόεδρος ο Πορτογάλος </a:t>
            </a:r>
            <a:r>
              <a:rPr lang="en-US" sz="2000" dirty="0" smtClean="0"/>
              <a:t>Antonio Costa</a:t>
            </a:r>
            <a:endParaRPr lang="el-GR"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Θεσμικά αντίβαρα</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Θητεία σχετικά σύντομη, εκλογή με ειδική πλειοψηφία</a:t>
            </a:r>
          </a:p>
          <a:p>
            <a:r>
              <a:rPr lang="el-GR" sz="2000" dirty="0" smtClean="0"/>
              <a:t>Σε περίπτωση κωλύματος ή σοβαρού παραπτώματος, το ΕΣ μπορεί να τερματίσει τη θητεία του προέδρου του με την ίδια διαδικασία</a:t>
            </a:r>
          </a:p>
          <a:p>
            <a:r>
              <a:rPr lang="el-GR" sz="2000" dirty="0" smtClean="0"/>
              <a:t>Στους σχηματισμούς του Συμβουλίου διατηρήθηκε η εκ περιτροπής εξάμηνη προεδρία</a:t>
            </a:r>
          </a:p>
          <a:p>
            <a:r>
              <a:rPr lang="el-GR" sz="2000" dirty="0" smtClean="0"/>
              <a:t>Ο πρόεδρος του ΕΣ δεν μπορεί να ασκεί εθνικό αξίωμα</a:t>
            </a:r>
          </a:p>
          <a:p>
            <a:r>
              <a:rPr lang="el-GR" sz="2000" dirty="0" smtClean="0"/>
              <a:t>Όταν το ΕΣ αποφασίζει με ψηφοφορία, ο πρόεδρός του και ο πρόεδρος της Επιτροπής δεν συμμετέχουν</a:t>
            </a:r>
            <a:endParaRPr lang="el-GR" sz="2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Αρμοδιότητες Προέδρου ΕΣ</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Προεδρεύει και διευθύνει τις εργασίες του ΕΣ</a:t>
            </a:r>
          </a:p>
          <a:p>
            <a:r>
              <a:rPr lang="el-GR" sz="2000" dirty="0" smtClean="0"/>
              <a:t>Μεριμνά για την προετοιμασία και τη συνέχεια των εργασιών του ΕΣ σε συνεργασία με τον πρόεδρο της Επιτροπής και βάσει των εργασιών του Συμβουλίου Γενικών Υποθέσεων</a:t>
            </a:r>
          </a:p>
          <a:p>
            <a:r>
              <a:rPr lang="el-GR" sz="2000" dirty="0" smtClean="0"/>
              <a:t>Καταβάλλει προσπάθειες για να διευκολύνει τη συνοχή και τη συναίνεση στο πλαίσιο του ΕΣ</a:t>
            </a:r>
          </a:p>
          <a:p>
            <a:r>
              <a:rPr lang="el-GR" sz="2000" dirty="0" smtClean="0"/>
              <a:t>Παρουσιάζει στο ΕΚ έκθεση μετά από κάθε σύνοδο του ΕΣ</a:t>
            </a:r>
          </a:p>
          <a:p>
            <a:r>
              <a:rPr lang="el-GR" sz="2000" dirty="0" smtClean="0"/>
              <a:t>Ασκεί, υπό την ιδιότητά του αυτή και στο επίπεδό του, την εξωτερική εκπροσώπηση της ΕΕ σε θέματα που άπτονται της κοινής εξωτερικής πολιτικής και πολιτικής ασφαλείας, με την επιφύλαξη των αρμοδιοτήτων του Ύπατου εκπροσώπου της ΕΕ για θέματα εξωτερικής πολιτικής και πολιτικής ασφαλείας</a:t>
            </a:r>
            <a:endParaRPr lang="el-GR" sz="2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Το Συμβούλιο (άρθρο 16 ΣΕΕ, άρθρα 237-243 ΣΛΕΕ)</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Απαρτίζεται από τους υπουργούς των κρατών μελών της ΕΕ</a:t>
            </a:r>
          </a:p>
          <a:p>
            <a:r>
              <a:rPr lang="el-GR" sz="2000" dirty="0" smtClean="0"/>
              <a:t>Συνεδριάζει υπό διάφορες συνθέσεις</a:t>
            </a:r>
          </a:p>
          <a:p>
            <a:pPr>
              <a:buNone/>
            </a:pPr>
            <a:r>
              <a:rPr lang="el-GR" sz="2000" dirty="0" smtClean="0"/>
              <a:t>2 βασικές:</a:t>
            </a:r>
          </a:p>
          <a:p>
            <a:r>
              <a:rPr lang="el-GR" sz="2000" dirty="0" smtClean="0"/>
              <a:t>Το Συμβούλιο Γενικών Υποθέσεων εξασφαλίζει τη συνοχή των εργασιών των διαφόρων συνθέσεων του Συμβουλίου. Προετοιμάζει τις συνόδους του ΕΣ και διασφαλίζει τη συνέχειά τους σε επαφή με τον πρόεδρο του ΕΣ και την Επιτροπή</a:t>
            </a:r>
          </a:p>
          <a:p>
            <a:r>
              <a:rPr lang="el-GR" sz="2000" dirty="0" smtClean="0"/>
              <a:t>Το Συμβούλιο Εξωτερικών Υποθέσεων διαμορφώνει την εξωτερική δράση της ΕΕ σύμφωνα με τις στρατηγικές κατευθυντήριες γραμμές που καθορίζει το ΕΣ και διασφαλίζει τη συνοχή της δράσης της ΕΕ. Έχει σταθερό Πρόεδρο, τον Ύπατο εκπρόσωπο της ΕΕ για θέματα εξωτερικής πολιτικής και πολιτικής ασφαλείας</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Αρμοδιότητες</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Το Συμβούλιο ασκεί, από κοινού με το Ευρωπαϊκό Κοινοβούλιο, νομοθετικά και δημοσιονομικά καθήκοντα. Ασκεί καθήκοντα χάραξης πολιτικών και συντονισμού σύμφωνα με τις προϋποθέσεις που προβλέπουν οι Συνθήκες (άρθρο 16, παρ. 1 ΣΕΕ)</a:t>
            </a:r>
          </a:p>
          <a:p>
            <a:pPr>
              <a:buNone/>
            </a:pPr>
            <a:endParaRPr lang="el-GR" sz="2000" dirty="0" smtClean="0"/>
          </a:p>
          <a:p>
            <a:pPr>
              <a:buFont typeface="Arial" pitchFamily="34" charset="0"/>
              <a:buChar char="•"/>
            </a:pPr>
            <a:r>
              <a:rPr lang="el-GR" sz="2000" dirty="0" smtClean="0"/>
              <a:t>Νομοθετική αρμοδιότητα</a:t>
            </a:r>
          </a:p>
          <a:p>
            <a:pPr>
              <a:buFont typeface="Arial" pitchFamily="34" charset="0"/>
              <a:buChar char="•"/>
            </a:pPr>
            <a:r>
              <a:rPr lang="el-GR" sz="2000" dirty="0" smtClean="0"/>
              <a:t>Δημοσιονομική αρμοδιότητα</a:t>
            </a:r>
          </a:p>
          <a:p>
            <a:pPr>
              <a:buFont typeface="Arial" pitchFamily="34" charset="0"/>
              <a:buChar char="•"/>
            </a:pPr>
            <a:r>
              <a:rPr lang="el-GR" sz="2000" dirty="0" smtClean="0"/>
              <a:t>Καθήκοντα χάραξης πολιτικών και συντονισμού</a:t>
            </a:r>
          </a:p>
          <a:p>
            <a:pPr>
              <a:buNone/>
            </a:pPr>
            <a:r>
              <a:rPr lang="el-GR" sz="2000" dirty="0" smtClean="0"/>
              <a:t>Επιπλέον:</a:t>
            </a:r>
          </a:p>
          <a:p>
            <a:pPr>
              <a:buFont typeface="Arial" pitchFamily="34" charset="0"/>
              <a:buChar char="•"/>
            </a:pPr>
            <a:r>
              <a:rPr lang="el-GR" sz="2000" dirty="0" smtClean="0"/>
              <a:t>Αρμοδιότητα κατά τη σύναψη διεθνών συμφωνιών</a:t>
            </a:r>
          </a:p>
          <a:p>
            <a:pPr>
              <a:buFont typeface="Arial" pitchFamily="34" charset="0"/>
              <a:buChar char="•"/>
            </a:pPr>
            <a:r>
              <a:rPr lang="el-GR" sz="2000" dirty="0" smtClean="0"/>
              <a:t>Συμμετοχή στη διαδικασία στελέχωσης των οργάνων της ΕΕ</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Νομοθετική αρμοδιότητα</a:t>
            </a:r>
            <a:endParaRPr lang="el-GR" sz="3200" dirty="0"/>
          </a:p>
        </p:txBody>
      </p:sp>
      <p:sp>
        <p:nvSpPr>
          <p:cNvPr id="3" name="2 - Θέση περιεχομένου"/>
          <p:cNvSpPr>
            <a:spLocks noGrp="1"/>
          </p:cNvSpPr>
          <p:nvPr>
            <p:ph idx="1"/>
          </p:nvPr>
        </p:nvSpPr>
        <p:spPr/>
        <p:txBody>
          <a:bodyPr>
            <a:normAutofit fontScale="92500" lnSpcReduction="10000"/>
          </a:bodyPr>
          <a:lstStyle/>
          <a:p>
            <a:r>
              <a:rPr lang="el-GR" sz="2000" dirty="0" smtClean="0"/>
              <a:t>Αποτελεί το βασικό νομοθετικό όργανο εντός της ΕΕ μαζί με το ΕΚ</a:t>
            </a:r>
          </a:p>
          <a:p>
            <a:r>
              <a:rPr lang="el-GR" sz="2000" dirty="0" smtClean="0"/>
              <a:t>Τη νομοθετική εξουσία της ΕΕ την ασκεί το Συμβούλιο κατά κανόνα σε συνεργασία με το ΕΚ (συνήθης νομοθετική διαδικασία η διαδικασία </a:t>
            </a:r>
            <a:r>
              <a:rPr lang="el-GR" sz="2000" dirty="0" err="1" smtClean="0"/>
              <a:t>συναπόφασης</a:t>
            </a:r>
            <a:r>
              <a:rPr lang="el-GR" sz="2000" dirty="0" smtClean="0"/>
              <a:t>)</a:t>
            </a:r>
          </a:p>
          <a:p>
            <a:r>
              <a:rPr lang="el-GR" sz="2000" dirty="0" smtClean="0"/>
              <a:t>Εξαίρεση του κανόνα γίνεται πλέον η αυτοτελής νομοθετική εξουσία του Συμβουλίου (ιδιαίτερα στην ΚΕΠΠΑ)</a:t>
            </a:r>
          </a:p>
          <a:p>
            <a:r>
              <a:rPr lang="el-GR" sz="2000" dirty="0" smtClean="0"/>
              <a:t>Η Συνθήκη της Λισαβόνας επεκτείνει τον κατάλογο των περιπτώσεων στις οποίες Συμβούλιο και ΕΚ συναποφασίζουν. Υπό αυτή την έννοια η Συνθήκη της Λισαβόνας περιορίζει την επιρροή του Συμβουλίου στην παραγωγή του ευρωπαϊκού δικαίου, χωρίς όμως να αναιρεί την ελαφρά πλέον, υπεροχή του στη νομοθετική εξουσία έναντι του ΕΚ</a:t>
            </a:r>
          </a:p>
          <a:p>
            <a:r>
              <a:rPr lang="el-GR" sz="2000" dirty="0" smtClean="0"/>
              <a:t>Αποκρυσταλλώνεται με αυτή την εξέλιξη ευκρινέστερα ένα κοινοβουλευτικό σύστημα δύο σωμάτων στην ΕΕ. Το ΕΚ προσομοιάζει οργανωτικά και φυσιογνωμικά σε Βουλή των Αντιπροσώπων. Το Συμβούλιο περισσότερο σε Γερουσία</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Το Ευρωπαϊκό Συμβούλιο (άρθρο 15 ΣΕΕ, άρθρα 235-236 ΣΛΕΕ)</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Στο πλαίσιο λειτουργίας των τριών αρχικών ευρωπαϊκών κοινοτήτων δεν περιλαμβανόταν το ΕΣ στα θεσμικά όργανα ούτε επίσημα αλλά ούτε και </a:t>
            </a:r>
            <a:r>
              <a:rPr lang="el-GR" sz="2000" dirty="0" err="1" smtClean="0"/>
              <a:t>de</a:t>
            </a:r>
            <a:r>
              <a:rPr lang="el-GR" sz="2000" dirty="0" smtClean="0"/>
              <a:t> </a:t>
            </a:r>
            <a:r>
              <a:rPr lang="el-GR" sz="2000" dirty="0" err="1" smtClean="0"/>
              <a:t>facto</a:t>
            </a:r>
            <a:endParaRPr lang="el-GR" sz="2000" dirty="0" smtClean="0"/>
          </a:p>
          <a:p>
            <a:r>
              <a:rPr lang="el-GR" sz="2000" dirty="0" smtClean="0"/>
              <a:t>Ο Γάλλος Πρόεδρος G. </a:t>
            </a:r>
            <a:r>
              <a:rPr lang="el-GR" sz="2000" dirty="0" err="1" smtClean="0"/>
              <a:t>Pompidou</a:t>
            </a:r>
            <a:r>
              <a:rPr lang="el-GR" sz="2000" dirty="0" smtClean="0"/>
              <a:t> πρώτος πρότεινε την πραγματοποίηση περιοδικών συναντήσεων </a:t>
            </a:r>
            <a:r>
              <a:rPr lang="el-GR" sz="2000" smtClean="0"/>
              <a:t>των επικεφαλής </a:t>
            </a:r>
            <a:r>
              <a:rPr lang="el-GR" sz="2000" dirty="0" smtClean="0"/>
              <a:t>των κυβερνήσεων των κρατών μελών στο πλαίσιο των Κοινοτήτων το 1969. Από το χρονικό σημείο αυτό και εφεξής ελάμβαναν χώρα άτυπα συναντήσεις των αρχηγών των κρατών μελών των Ευρωπαϊκών Κοινοτήτων</a:t>
            </a:r>
          </a:p>
          <a:p>
            <a:r>
              <a:rPr lang="el-GR" sz="2000" dirty="0" smtClean="0"/>
              <a:t>Οι άτυπες συναντήσεις αυτές ονομάζονταν Διασκέψεις Κορυφής. Ο σποραδικός και περιστασιακός χαρακτήρας των Διασκέψεων Κορυφής αντικαταστάθηκε από ένα τακτικό προγραμματισμό στη Διάσκεψη των Παρισίων το 1974</a:t>
            </a:r>
            <a:endParaRPr lang="el-GR" sz="20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Νομοθετική αρμοδιότητα</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Το Συμβούλιο συνέρχεται δημοσίως όταν συσκέπτεται και ψηφίζει επί σχεδίου νομοθετικής πράξης. Προς τον σκοπό αυτό, κάθε σύνοδος του Συμβουλίου διακρίνεται σε δύο σκέλη, αφιερωμένα αντίστοιχα στις εργασίες επί των νομοθετικών πράξεων της Ένωσης και στις μη νομοθετικές δραστηριότητες</a:t>
            </a:r>
          </a:p>
          <a:p>
            <a:r>
              <a:rPr lang="el-GR" sz="2000" dirty="0" smtClean="0"/>
              <a:t>Η θέσπιση της δημοσιότητας των συνόδων του νομοθετικού σκέλους του Συμβουλίου επιδαψιλεύει διαφάνεια στις δράσεις του Συμβουλίου και της ΕΕ γενικότερα</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Πρόταση ανάληψης νομοθετικής πρωτοβουλίας (άρθρο 241 ΣΛΕΕ)</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Το Συμβούλιο, αποφασίζοντας με απλή πλειοψηφία, δύναται να ζητήσει από την Επιτροπή να διεξαγάγει τις κατά την άποψή του πρόσφορες έρευνες για την πραγματοποίηση των κοινών σκοπών και να του υποβάλει τις κατάλληλες προτάσεις</a:t>
            </a:r>
          </a:p>
          <a:p>
            <a:r>
              <a:rPr lang="el-GR" sz="2000" dirty="0" smtClean="0"/>
              <a:t>Εάν η Επιτροπή δεν υποβάλει πρόταση, γνωστοποιεί τους σχετικούς λόγους στο Συμβούλιο</a:t>
            </a:r>
            <a:endParaRPr lang="el-GR" sz="2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Δημοσιονομική αρμοδιότητα</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Από κοινού με το Ευρωπαϊκό Κοινοβούλιο, το Συμβούλιο έχει την αρμοδιότητα της θέσπισης-τελικής έγκρισης του ετήσιου προϋπολογισμού της ΕΕ</a:t>
            </a:r>
          </a:p>
          <a:p>
            <a:r>
              <a:rPr lang="el-GR" sz="2000" dirty="0" smtClean="0"/>
              <a:t>Καθορίζει τη θέση του σχετικά με το σχέδιο προϋπολογισμού και την διαβιβάζει στο ΕΚ</a:t>
            </a:r>
          </a:p>
          <a:p>
            <a:r>
              <a:rPr lang="el-GR" sz="2000" dirty="0" smtClean="0"/>
              <a:t>Μέσω της επιτροπή συνδιαλλαγής επιχειρείται να επιτευχθεί συμφωνία μεταξύ Συμβουλίου και ΕΚ</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Αρμοδιότητες χάραξης πολιτικών και συντονισμού</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Η κατεξοχήν γενική συντονιστική και πολιτική αρμοδιότητα εντός της ΕΕ ανήκει στο ΕΣ</a:t>
            </a:r>
          </a:p>
          <a:p>
            <a:r>
              <a:rPr lang="el-GR" sz="2000" dirty="0" smtClean="0"/>
              <a:t>Ωστόσο και το Συμβούλιο στις διάφορες συνθέσεις του αναπτύσσει λειτουργίες σχεδιαστικές και συντονιστικές πολιτικών στους ειδικότερους τομείς αρμοδιότητάς του</a:t>
            </a:r>
          </a:p>
          <a:p>
            <a:r>
              <a:rPr lang="el-GR" sz="2000" dirty="0" smtClean="0"/>
              <a:t>Μη νομοθετική αρμοδιότητα</a:t>
            </a:r>
          </a:p>
          <a:p>
            <a:endParaRPr lang="el-GR" sz="20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Αρμοδιότητα κατά τη σύναψη διεθνών συμφωνιών</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Κυρίαρχος ο ρόλος του Συμβουλίου κατά τη διαδικασία σύναψης διεθνών συμφωνιών</a:t>
            </a:r>
          </a:p>
          <a:p>
            <a:r>
              <a:rPr lang="el-GR" sz="2000" dirty="0" smtClean="0"/>
              <a:t>Εγκρίνει την έναρξη διαπραγματεύσεων, εκδίδει οδηγίες διαπραγμάτευσης, επιτρέπει την υπογραφή και συνάπτει τις συμφωνίες</a:t>
            </a:r>
          </a:p>
          <a:p>
            <a:r>
              <a:rPr lang="el-GR" sz="2000" dirty="0" smtClean="0"/>
              <a:t>Μπορεί να απευθύνει οδηγίες στον διαπραγματευτή και να ορίζει ειδική επιτροπή, σε διαβούλευση με την οποία πρέπει να διεξάγονται οι διαπραγματεύσεις</a:t>
            </a:r>
          </a:p>
          <a:p>
            <a:r>
              <a:rPr lang="el-GR" sz="2000" dirty="0" smtClean="0"/>
              <a:t>Το Συμβούλιο, μετά από πρόταση της Επιτροπής ή του Ύπατου εκπροσώπου της ΕΕ για θέματα εξωτερικής πολιτικής και πολιτικής ασφαλείας, εκδίδει απόφαση για την αναστολή της εφαρμογής μιας συμφωνίας</a:t>
            </a:r>
            <a:endParaRPr lang="el-GR" sz="20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Συμμετοχή στη διαδικασία στελέχωσης οργάνων της ΕΕ</a:t>
            </a:r>
            <a:endParaRPr lang="el-GR" sz="3200" dirty="0"/>
          </a:p>
        </p:txBody>
      </p:sp>
      <p:sp>
        <p:nvSpPr>
          <p:cNvPr id="3" name="2 - Θέση περιεχομένου"/>
          <p:cNvSpPr>
            <a:spLocks noGrp="1"/>
          </p:cNvSpPr>
          <p:nvPr>
            <p:ph idx="1"/>
          </p:nvPr>
        </p:nvSpPr>
        <p:spPr/>
        <p:txBody>
          <a:bodyPr>
            <a:normAutofit fontScale="92500" lnSpcReduction="20000"/>
          </a:bodyPr>
          <a:lstStyle/>
          <a:p>
            <a:r>
              <a:rPr lang="el-GR" sz="2000" dirty="0" smtClean="0"/>
              <a:t>Σε κοινή συμφωνία με τον εκλεγέντα πρόεδρο, καταρτίζει τον κατάλογο των άλλων προσώπων που προτείνει να διορισθούν μέλη της Επιτροπής βάσει των προτάσεων των κρατών μελών</a:t>
            </a:r>
          </a:p>
          <a:p>
            <a:r>
              <a:rPr lang="el-GR" sz="2000" dirty="0" smtClean="0"/>
              <a:t>Μετά από διαβούλευση με το ΕΚ, εγκρίνει τον κατάλογο των μελών του Ελεγκτικού Συνεδρίου</a:t>
            </a:r>
          </a:p>
          <a:p>
            <a:r>
              <a:rPr lang="el-GR" sz="2000" dirty="0" smtClean="0"/>
              <a:t>Εκδίδει απόφαση με την οποία καθορίζεται η σύνθεση της Οικονομικής και Κοινωνικής Επιτροπής και της Επιτροπής των Περιφερειών</a:t>
            </a:r>
          </a:p>
          <a:p>
            <a:r>
              <a:rPr lang="el-GR" sz="2000" dirty="0" smtClean="0"/>
              <a:t>Καθορίζει το νομικό καθεστώς των επιτροπών που προβλέπονται στις Συνθήκες</a:t>
            </a:r>
          </a:p>
          <a:p>
            <a:r>
              <a:rPr lang="el-GR" sz="2000" dirty="0" smtClean="0"/>
              <a:t>Αποφασίζει για τις αποδοχές των προσώπων που στελεχώνουν τα θεσμικά όργανα της ΕΕ και για άλλες αποζημιώσεις</a:t>
            </a:r>
          </a:p>
          <a:p>
            <a:r>
              <a:rPr lang="el-GR" sz="2000" dirty="0" smtClean="0"/>
              <a:t>Μπορεί να αποφασίσει την μη αντικατάσταση μέλους της Επιτροπής που απεβίωσε ή παραιτήθηκε</a:t>
            </a:r>
          </a:p>
          <a:p>
            <a:r>
              <a:rPr lang="el-GR" sz="2000" dirty="0" smtClean="0"/>
              <a:t>Εκδίδει (</a:t>
            </a:r>
            <a:r>
              <a:rPr lang="el-GR" sz="2000" dirty="0" err="1" smtClean="0"/>
              <a:t>συναπόφαση</a:t>
            </a:r>
            <a:r>
              <a:rPr lang="el-GR" sz="2000" dirty="0" smtClean="0"/>
              <a:t> με το ΕΚ) τον κανονισμό περί υπηρεσιακής κατάστασης των υπαλλήλων της ΕΕ</a:t>
            </a:r>
          </a:p>
          <a:p>
            <a:r>
              <a:rPr lang="el-GR" sz="2000" dirty="0" smtClean="0"/>
              <a:t>Αρμοδιότητα τροποποίησης του καταστατικού της Ευρωπαϊκής Τράπεζας Επενδύσεων</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Λοιπές αρμοδιότητες</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Μετά από πρόταση της Επιτροπής και αφού λάβει υπόψη τυχόν παρατηρήσεις του εν λόγω κράτους μέλους, αποφασίζει, μετά από συνολική εκτίμηση, εάν υφίσταται ή όχι υπερβολικό έλλειμμα</a:t>
            </a:r>
          </a:p>
          <a:p>
            <a:r>
              <a:rPr lang="el-GR" sz="2000" dirty="0" smtClean="0"/>
              <a:t>Αν ναι, απευθύνει, χωρίς αδικαιολόγητη καθυστέρηση και μετά από σύσταση της Επιτροπής, συστάσεις στο εν λόγω κράτος μέλος προκειμένου να τερματίσει την κατάσταση αυτή εντός καθορισμένου χρονικού διαστήματος</a:t>
            </a:r>
          </a:p>
          <a:p>
            <a:r>
              <a:rPr lang="el-GR" sz="2000" dirty="0" smtClean="0"/>
              <a:t>Η συνεχής μη συμμόρφωση του κράτους μέλους μπορεί να οδηγήσει στην υιοθέτηση μέτρων από το Συμβούλιο</a:t>
            </a:r>
          </a:p>
          <a:p>
            <a:r>
              <a:rPr lang="el-GR" sz="2000" dirty="0" smtClean="0"/>
              <a:t>Λεπτομέρειες καθορίζονται στο Πρωτόκολλο σχετικά με τη διαδικασία του υπερβολικού ελλείμματος (</a:t>
            </a:r>
            <a:r>
              <a:rPr lang="el-GR" sz="2000" dirty="0" err="1" smtClean="0"/>
              <a:t>αριθμ</a:t>
            </a:r>
            <a:r>
              <a:rPr lang="el-GR" sz="2000" dirty="0" smtClean="0"/>
              <a:t>. 12)</a:t>
            </a:r>
            <a:endParaRPr lang="el-GR" sz="20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Συνθέσεις Συμβουλίου</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Ανταγωνιστικότητα</a:t>
            </a:r>
          </a:p>
          <a:p>
            <a:r>
              <a:rPr lang="el-GR" sz="2000" dirty="0" smtClean="0"/>
              <a:t>Απασχόληση, κοινωνική πολιτική, υγεία και καταναλωτές</a:t>
            </a:r>
          </a:p>
          <a:p>
            <a:r>
              <a:rPr lang="el-GR" sz="2000" dirty="0" smtClean="0"/>
              <a:t>Γενικές υποθέσεις (βασική)</a:t>
            </a:r>
          </a:p>
          <a:p>
            <a:r>
              <a:rPr lang="el-GR" sz="2000" dirty="0" smtClean="0"/>
              <a:t>Γεωργία και αλιεία</a:t>
            </a:r>
          </a:p>
          <a:p>
            <a:r>
              <a:rPr lang="el-GR" sz="2000" dirty="0" smtClean="0"/>
              <a:t>Δικαιοσύνη και εσωτερικές υποθέσεις</a:t>
            </a:r>
          </a:p>
          <a:p>
            <a:r>
              <a:rPr lang="el-GR" sz="2000" dirty="0" smtClean="0"/>
              <a:t>Εξωτερικές υποθέσεις (βασική)</a:t>
            </a:r>
          </a:p>
          <a:p>
            <a:r>
              <a:rPr lang="el-GR" sz="2000" dirty="0" smtClean="0"/>
              <a:t>Μεταφορές, τηλεπικοινωνίες και ενέργεια</a:t>
            </a:r>
          </a:p>
          <a:p>
            <a:r>
              <a:rPr lang="el-GR" sz="2000" dirty="0" smtClean="0"/>
              <a:t>Οικονομικές και δημοσιονομικές υποθέσεις</a:t>
            </a:r>
          </a:p>
          <a:p>
            <a:r>
              <a:rPr lang="el-GR" sz="2000" dirty="0" smtClean="0"/>
              <a:t>Παιδεία, νεολαία, πολιτισμός και αθλητισμός</a:t>
            </a:r>
          </a:p>
          <a:p>
            <a:r>
              <a:rPr lang="el-GR" sz="2000" dirty="0" smtClean="0"/>
              <a:t>Περιβάλλον</a:t>
            </a:r>
            <a:endParaRPr lang="el-GR" sz="20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Τρόποι λήψης αποφάσεων</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Απλή πλειοψηφία</a:t>
            </a:r>
          </a:p>
          <a:p>
            <a:r>
              <a:rPr lang="el-GR" sz="2000" dirty="0" smtClean="0"/>
              <a:t>Ειδική πλειοψηφία (κανόνας)</a:t>
            </a:r>
          </a:p>
          <a:p>
            <a:r>
              <a:rPr lang="el-GR" sz="2000" dirty="0" smtClean="0"/>
              <a:t>Ομοφωνία</a:t>
            </a:r>
          </a:p>
          <a:p>
            <a:pPr>
              <a:buNone/>
            </a:pPr>
            <a:endParaRPr lang="el-GR" sz="2000" dirty="0" smtClean="0"/>
          </a:p>
          <a:p>
            <a:r>
              <a:rPr lang="el-GR" sz="2000" dirty="0" smtClean="0"/>
              <a:t>Οι αποχές παρόντων ή </a:t>
            </a:r>
            <a:r>
              <a:rPr lang="el-GR" sz="2000" dirty="0" err="1" smtClean="0"/>
              <a:t>αντιπροσωπευομένων</a:t>
            </a:r>
            <a:r>
              <a:rPr lang="el-GR" sz="2000" dirty="0" smtClean="0"/>
              <a:t> μελών δεν εμποδίζουν το Συμβούλιο να αποφασίσει όταν απαιτείται ομοφωνία</a:t>
            </a:r>
          </a:p>
          <a:p>
            <a:r>
              <a:rPr lang="el-GR" sz="2000" dirty="0" smtClean="0"/>
              <a:t>Σε περίπτωση ψηφοφορίας, κάθε μέλος του Συμβουλίου δύναται να αντιπροσωπεύσει ένα μόνον από τα λοιπά μέλη</a:t>
            </a:r>
            <a:endParaRPr lang="el-GR" sz="2000"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Ειδική πλειοψηφία (άρθρο 16, παρ. 4 ΣΕΕ, άρθρο 238, παρ. 2, 3 ΣΛΕΕ)</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Βασικός κανόνας (άρθρο 16, παρ. 4 ΣΕΕ)</a:t>
            </a:r>
          </a:p>
          <a:p>
            <a:pPr>
              <a:buFont typeface="Wingdings" pitchFamily="2" charset="2"/>
              <a:buChar char="Ø"/>
            </a:pPr>
            <a:r>
              <a:rPr lang="el-GR" sz="2000" dirty="0" smtClean="0"/>
              <a:t>55% των κρατών μελών, τουλάχιστον 15 που να αντιπροσωπεύει το 65% του πληθυσμού της ΕΕ</a:t>
            </a:r>
          </a:p>
          <a:p>
            <a:pPr>
              <a:buFont typeface="Wingdings" pitchFamily="2" charset="2"/>
              <a:buChar char="Ø"/>
            </a:pPr>
            <a:r>
              <a:rPr lang="el-GR" sz="2000" dirty="0" smtClean="0"/>
              <a:t>Μειοψηφία αρνησικυρίας: να μην επιτευχθούν τα παραπάνω με συμμετοχή τουλάχιστον 4 κρατών</a:t>
            </a:r>
          </a:p>
          <a:p>
            <a:endParaRPr lang="el-GR" sz="2000" dirty="0" smtClean="0"/>
          </a:p>
          <a:p>
            <a:r>
              <a:rPr lang="el-GR" sz="2000" dirty="0" smtClean="0"/>
              <a:t>Αν το Συμβούλιο δεν αποφασίζει μετά από πρόταση της Επιτροπής ή του ύπατου εκπροσώπου της Ένωσης για θέματα εξωτερικής πολιτικής και πολιτικής ασφαλείας (άρθρο 238, παρ. 2 ΣΛΕΕ)</a:t>
            </a:r>
          </a:p>
          <a:p>
            <a:pPr>
              <a:buFont typeface="Wingdings" pitchFamily="2" charset="2"/>
              <a:buChar char="Ø"/>
            </a:pPr>
            <a:r>
              <a:rPr lang="el-GR" sz="2000" dirty="0" smtClean="0"/>
              <a:t>72% των κρατών μελών που να αντιστοιχεί στο 65% του πληθυσμού</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Θεσμική αναγνώριση</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Με το άρθρο 2 της ΕΕΠ εγκαινιάσθηκε θεσμικά ως όργανο που:</a:t>
            </a:r>
          </a:p>
          <a:p>
            <a:r>
              <a:rPr lang="el-GR" sz="2000" dirty="0" smtClean="0"/>
              <a:t>θα απαρτιζόταν από τους αρχηγούς κρατών ή κυβερνήσεων των κρατών μελών και τον πρόεδρο της Επιτροπής</a:t>
            </a:r>
          </a:p>
          <a:p>
            <a:r>
              <a:rPr lang="el-GR" sz="2000" dirty="0" smtClean="0"/>
              <a:t>θα επικουρείτο από τους υπουργούς εξωτερικών των κρατών μελών και ένα μέλος της Επιτροπής και</a:t>
            </a:r>
          </a:p>
          <a:p>
            <a:r>
              <a:rPr lang="el-GR" sz="2000" dirty="0" smtClean="0"/>
              <a:t>θα συνερχόταν τουλάχιστον δύο φορές το χρόνο</a:t>
            </a:r>
            <a:endParaRPr lang="el-GR" sz="20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Ειδική πλειοψηφία</a:t>
            </a:r>
            <a:endParaRPr lang="el-GR" sz="3200" dirty="0"/>
          </a:p>
        </p:txBody>
      </p:sp>
      <p:sp>
        <p:nvSpPr>
          <p:cNvPr id="3" name="2 - Θέση περιεχομένου"/>
          <p:cNvSpPr>
            <a:spLocks noGrp="1"/>
          </p:cNvSpPr>
          <p:nvPr>
            <p:ph idx="1"/>
          </p:nvPr>
        </p:nvSpPr>
        <p:spPr/>
        <p:txBody>
          <a:bodyPr>
            <a:normAutofit fontScale="92500" lnSpcReduction="10000"/>
          </a:bodyPr>
          <a:lstStyle/>
          <a:p>
            <a:r>
              <a:rPr lang="el-GR" sz="2000" dirty="0" smtClean="0"/>
              <a:t>Σε περιπτώσεις κατά τις οποίες, κατ’ εφαρμογή των Συνθηκών, δεν λαμβάνουν μέρος στη ψηφοφορία όλα τα μέλη του Συμβουλίου (άρθρο 238, παρ. 3 ΣΛΕΕ)</a:t>
            </a:r>
          </a:p>
          <a:p>
            <a:pPr>
              <a:buFont typeface="Wingdings" pitchFamily="2" charset="2"/>
              <a:buChar char="Ø"/>
            </a:pPr>
            <a:r>
              <a:rPr lang="el-GR" sz="2000" dirty="0" smtClean="0"/>
              <a:t>55% των κρατών μελών που συγκεντρώνει το 65% του πληθυσμού των κρατών αυτών</a:t>
            </a:r>
          </a:p>
          <a:p>
            <a:pPr>
              <a:buFont typeface="Wingdings" pitchFamily="2" charset="2"/>
              <a:buChar char="Ø"/>
            </a:pPr>
            <a:r>
              <a:rPr lang="el-GR" sz="2000" dirty="0" smtClean="0"/>
              <a:t>Μειοψηφία αρνησικυρίας: ο ελάχιστος αριθμός μελών του Συμβουλίου που αντιπροσωπεύουν ποσοστό μεγαλύτερο από το 35% του πληθυσμού των συμμετεχόντων κρατών μελών, συν ένα μέλος</a:t>
            </a:r>
          </a:p>
          <a:p>
            <a:pPr>
              <a:buNone/>
            </a:pPr>
            <a:endParaRPr lang="el-GR" sz="2000" dirty="0" smtClean="0"/>
          </a:p>
          <a:p>
            <a:r>
              <a:rPr lang="el-GR" sz="2000" dirty="0" smtClean="0"/>
              <a:t>Αν το Συμβούλιο δεν αποφασίζει μετά από πρόταση της Επιτροπής ή του Ύπατου εκπροσώπου της ΕΕ για θέματα εξωτερικής πολιτικής και πολιτικής ασφαλείας</a:t>
            </a:r>
          </a:p>
          <a:p>
            <a:pPr>
              <a:buFont typeface="Wingdings" pitchFamily="2" charset="2"/>
              <a:buChar char="Ø"/>
            </a:pPr>
            <a:r>
              <a:rPr lang="el-GR" sz="2000" dirty="0" smtClean="0"/>
              <a:t>72% των κρατών μελών που αντιπροσωπεύουν τα συμμετέχοντα κράτη μέλη που αντιστοιχεί στο 65% του πληθυσμού των κρατών αυτών</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Προεδρία του Συμβουλίου</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Εκ περιτροπής από κάθε κράτος μέλος για περίοδο έξι μηνών</a:t>
            </a:r>
          </a:p>
          <a:p>
            <a:r>
              <a:rPr lang="el-GR" sz="2000" dirty="0" smtClean="0"/>
              <a:t>Κάθε κράτος μέλος της Ένωσης αναλαμβάνει διαδοχικά την προεδρία των συνεδριάσεων των σχηματισμών του Συμβουλίου (εκτός του Συμβουλίου Εξωτερικών Υποθέσεων, πρόεδρος ο Ύπατος εκπρόσωπος της ΕΕ)</a:t>
            </a:r>
          </a:p>
          <a:p>
            <a:r>
              <a:rPr lang="el-GR" sz="2000" dirty="0" smtClean="0"/>
              <a:t>Η Προεδρία των Συνθέσεων του Συμβουλίου ανήκει σε εξαμηνιαία βάση σε ένα συγκεκριμένο κράτος, το οποίο όμως πρέπει να βρίσκεται σε συνεργασία και σε συντονισμό με το κράτος που είχε το προηγούμενο εξάμηνο την Προεδρία του Συμβουλίου αλλά και με αυτό που έπεται στην Προεδρία του Συμβουλίου</a:t>
            </a:r>
          </a:p>
          <a:p>
            <a:r>
              <a:rPr lang="el-GR" sz="2000" dirty="0" smtClean="0"/>
              <a:t>Προεδρία για το εξάμηνο Ιανουαρίου – Ιουνίου 2025: Πολωνία</a:t>
            </a:r>
            <a:endParaRPr lang="el-GR" sz="20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Η Επιτροπή Μόνιμων Αντιπροσώπων</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Κάθε κράτος μέλος της Ένωσης διαθέτει στις Βρυξέλλες μια μόνιμη ομάδα (αντιπροσωπεία)</a:t>
            </a:r>
          </a:p>
          <a:p>
            <a:r>
              <a:rPr lang="el-GR" sz="2000" dirty="0" smtClean="0"/>
              <a:t>Είναι υπεύθυνη για την προετοιμασία των εργασιών του Συμβουλίου</a:t>
            </a:r>
          </a:p>
          <a:p>
            <a:r>
              <a:rPr lang="el-GR" sz="2000" dirty="0" smtClean="0"/>
              <a:t>Λαμβάνει διαδικαστικές αποφάσεις στις περιπτώσεις που προβλέπονται στον εσωτερικό κανονισμό του Συμβουλίου</a:t>
            </a:r>
          </a:p>
          <a:p>
            <a:r>
              <a:rPr lang="el-GR" sz="2000" dirty="0" smtClean="0"/>
              <a:t>Επικουρείται από μια σειρά ομάδων εργασίας τις οποίες απαρτίζουν στελέχη των εθνικών διοικήσεων</a:t>
            </a:r>
          </a:p>
          <a:p>
            <a:r>
              <a:rPr lang="el-GR" sz="2000" dirty="0" smtClean="0"/>
              <a:t>Προσπαθεί να επιτύχει συμφωνία στο επίπεδό της, την οποία υποβάλλει προς έγκριση στο Συμβούλιο. Εφόσον επιτευχθεί συμφωνία σε επίπεδο ΕΜΑ, είναι δυνατή η έγκρισή της απόφασης χωρίς συζήτηση στο Συμβούλιο</a:t>
            </a:r>
            <a:endParaRPr lang="el-GR" sz="20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Η </a:t>
            </a:r>
            <a:r>
              <a:rPr lang="el-GR" sz="3200" dirty="0" err="1" smtClean="0"/>
              <a:t>Ευρωομάδα</a:t>
            </a:r>
            <a:r>
              <a:rPr lang="el-GR" sz="3200" dirty="0" smtClean="0"/>
              <a:t> (</a:t>
            </a:r>
            <a:r>
              <a:rPr lang="en-US" sz="3200" dirty="0" err="1" smtClean="0"/>
              <a:t>Eurogroup</a:t>
            </a:r>
            <a:r>
              <a:rPr lang="en-US" sz="3200" dirty="0" smtClean="0"/>
              <a:t>)</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Σύνοδοι των Υπουργών Οικονομικών των κρατών μελών της ΕΕ που έχουν ως ενιαίο νόμισμα το Ευρώ</a:t>
            </a:r>
          </a:p>
          <a:p>
            <a:r>
              <a:rPr lang="el-GR" sz="2000" dirty="0" smtClean="0"/>
              <a:t>Με το πρωτόκολλο υπ. </a:t>
            </a:r>
            <a:r>
              <a:rPr lang="el-GR" sz="2000" dirty="0" err="1" smtClean="0"/>
              <a:t>αριθμ</a:t>
            </a:r>
            <a:r>
              <a:rPr lang="el-GR" sz="2000" dirty="0" smtClean="0"/>
              <a:t>. 14 της Συνθήκης της Λισαβόνας η </a:t>
            </a:r>
            <a:r>
              <a:rPr lang="el-GR" sz="2000" dirty="0" err="1" smtClean="0"/>
              <a:t>Ευρωομάδα</a:t>
            </a:r>
            <a:r>
              <a:rPr lang="el-GR" sz="2000" dirty="0" smtClean="0"/>
              <a:t> εντάσσεται διακριτικά στο θεσμικό οικοδόμημα της Ευρωπαϊκής Ένωσης, αν και χρησιμοποιείται ακόμη ο όρος «άτυπες συναντήσεις»</a:t>
            </a:r>
          </a:p>
          <a:p>
            <a:r>
              <a:rPr lang="el-GR" sz="2000" dirty="0" smtClean="0"/>
              <a:t>Στις συναντήσεις αυτές της </a:t>
            </a:r>
            <a:r>
              <a:rPr lang="el-GR" sz="2000" dirty="0" err="1" smtClean="0"/>
              <a:t>Ευρωομάδας</a:t>
            </a:r>
            <a:r>
              <a:rPr lang="el-GR" sz="2000" dirty="0" smtClean="0"/>
              <a:t>, που αποτελούν κρίσιμους παράγοντες οικονομικής διακυβέρνησης, ειδικά στην παρούσα παγκόσμια οικονομική κρίση, συμμετέχει και η Επιτροπή ενώ καλείται να συμμετέχει και η ΕΚΤ</a:t>
            </a:r>
          </a:p>
          <a:p>
            <a:r>
              <a:rPr lang="el-GR" sz="2000" dirty="0" smtClean="0"/>
              <a:t>Έχει σταθερό Πρόεδρο με θητεία 2,5 ετών, ο οποίος εκλέγεται με απόφαση της πλειοψηφίας των μελών της</a:t>
            </a:r>
          </a:p>
          <a:p>
            <a:r>
              <a:rPr lang="el-GR" sz="2000" dirty="0" smtClean="0"/>
              <a:t>Πρόεδρος ο Ιρλανδός </a:t>
            </a:r>
            <a:r>
              <a:rPr lang="es-AR" sz="2000" dirty="0"/>
              <a:t>Paschal Donohoe</a:t>
            </a:r>
            <a:endParaRPr lang="fr-FR" sz="2000"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smtClean="0"/>
              <a:t>Ερωτήσεις – θέματα προς συζήτηση</a:t>
            </a:r>
            <a:endParaRPr lang="el-GR" sz="3200" dirty="0"/>
          </a:p>
        </p:txBody>
      </p:sp>
      <p:sp>
        <p:nvSpPr>
          <p:cNvPr id="3" name="Θέση περιεχομένου 2"/>
          <p:cNvSpPr>
            <a:spLocks noGrp="1"/>
          </p:cNvSpPr>
          <p:nvPr>
            <p:ph idx="1"/>
          </p:nvPr>
        </p:nvSpPr>
        <p:spPr/>
        <p:txBody>
          <a:bodyPr>
            <a:normAutofit/>
          </a:bodyPr>
          <a:lstStyle/>
          <a:p>
            <a:r>
              <a:rPr lang="el-GR" sz="2000" dirty="0" smtClean="0"/>
              <a:t>Πώς κρίνετε το ρόλο του Ευρωπαϊκού Συμβουλίου από τη σκοπιά της περαιτέρω ευρωπαϊκής ολοκλήρωσης;</a:t>
            </a:r>
          </a:p>
          <a:p>
            <a:r>
              <a:rPr lang="el-GR" sz="2000" dirty="0" smtClean="0"/>
              <a:t>Πώς κρίνετε το σύστημα της ειδικής πλειοψηφίας ως μέθοδο λήψης αποφάσεων στο Συμβούλιο;</a:t>
            </a:r>
          </a:p>
          <a:p>
            <a:r>
              <a:rPr lang="el-GR" sz="2000" dirty="0" smtClean="0"/>
              <a:t>Πώς κρίνετε τον κυρίαρχο ρόλο του Συμβουλίου στη σύναψη διεθνών συμφωνιών </a:t>
            </a:r>
            <a:r>
              <a:rPr lang="el-GR" sz="2000" smtClean="0"/>
              <a:t>της Ένωσης;</a:t>
            </a:r>
            <a:endParaRPr lang="el-GR" sz="2000" dirty="0" smtClean="0"/>
          </a:p>
        </p:txBody>
      </p:sp>
    </p:spTree>
    <p:extLst>
      <p:ext uri="{BB962C8B-B14F-4D97-AF65-F5344CB8AC3E}">
        <p14:creationId xmlns:p14="http://schemas.microsoft.com/office/powerpoint/2010/main" val="2211426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Προώθηση στη Συνθήκη του Μάαστριχτ και έπειτα</a:t>
            </a:r>
            <a:endParaRPr lang="el-GR" sz="3200" dirty="0"/>
          </a:p>
        </p:txBody>
      </p:sp>
      <p:sp>
        <p:nvSpPr>
          <p:cNvPr id="3" name="2 - Θέση περιεχομένου"/>
          <p:cNvSpPr>
            <a:spLocks noGrp="1"/>
          </p:cNvSpPr>
          <p:nvPr>
            <p:ph idx="1"/>
          </p:nvPr>
        </p:nvSpPr>
        <p:spPr/>
        <p:txBody>
          <a:bodyPr>
            <a:normAutofit lnSpcReduction="10000"/>
          </a:bodyPr>
          <a:lstStyle/>
          <a:p>
            <a:r>
              <a:rPr lang="el-GR" sz="2000" dirty="0" smtClean="0"/>
              <a:t>Το Ευρωπαϊκό Συμβούλιο δίνει στην Ένωση την αναγκαία ώθηση για την ανάπτυξη της και καθορίζει τους γενικούς πολιτικούς προσανατολισμούς της</a:t>
            </a:r>
          </a:p>
          <a:p>
            <a:r>
              <a:rPr lang="el-GR" sz="2000" dirty="0" smtClean="0"/>
              <a:t>Το Ευρωπαϊκό Συμβούλιο συγκεντρώνει τους αρχηγούς κρατών ή κυβερνήσεων των κρατών μελών καθώς και τον Πρόεδρο της Επιτροπής, οι οποίοι επικουρούνται στο έργο τους από τους Υπουργούς Εξωτερικών των κρατών μελών και από ένα μέλος της Επιτροπής. Το Ευρωπαϊκό Συμβούλιο συνέρχεται τουλάχιστον δύο φορές το χρόνο, υπό την προεδρία του αρχηγού κράτους ή κυβερνήσεως του κράτους μέλους που ασκεί την προεδρία του Συμβουλίου</a:t>
            </a:r>
          </a:p>
          <a:p>
            <a:r>
              <a:rPr lang="el-GR" sz="2000" dirty="0" smtClean="0"/>
              <a:t>Το Ευρωπαϊκό Συμβούλιο, μετά από κάθε συνοδό του, υποβάλλει στο Ευρωπαϊκό Κοινοβούλιο έκθεση, καθώς και ετήσια γραπτή έκθεση σχετικά με την πρόοδο που έχει σημειώσει η Ένωση</a:t>
            </a:r>
            <a:endParaRPr lang="el-GR"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Συνθήκη της Λισαβόνας</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Επίσημα πλέον στα όργανα της ΕΕ (άρθρο 13 ΣΕΕ)</a:t>
            </a:r>
          </a:p>
          <a:p>
            <a:r>
              <a:rPr lang="el-GR" sz="2000" dirty="0" smtClean="0"/>
              <a:t>Διαχωρίζεται πλήρως οργανικά από το Συμβούλιο και από μία (την ανώτατη) εκδοχή του Συμβουλίου κατοχυρώνεται ως ανεξάρτητο θεσμικό όργανο</a:t>
            </a:r>
          </a:p>
          <a:p>
            <a:r>
              <a:rPr lang="el-GR" sz="2000" dirty="0" smtClean="0"/>
              <a:t>Η ορολογική αλλά και λειτουργική διάκριση Ευρωπαϊκό Συμβούλιο - Συμβούλιο λοιπόν παραμένει, αλλά πλέον μετουσιώνεται και σε γενική οργανική διάκριση</a:t>
            </a:r>
          </a:p>
          <a:p>
            <a:r>
              <a:rPr lang="el-GR" sz="2000" dirty="0" smtClean="0"/>
              <a:t>Με αυτή την θεσμική εξέλιξη η Συνθήκη της Λισαβόνας αποτυπώνει ευκρινέστερα την πολιτική πραγματικότητα στην ΕΕ</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Σύνθεση του ΕΣ</a:t>
            </a:r>
            <a:endParaRPr lang="el-GR" sz="3200" dirty="0"/>
          </a:p>
        </p:txBody>
      </p:sp>
      <p:sp>
        <p:nvSpPr>
          <p:cNvPr id="3" name="2 - Θέση περιεχομένου"/>
          <p:cNvSpPr>
            <a:spLocks noGrp="1"/>
          </p:cNvSpPr>
          <p:nvPr>
            <p:ph idx="1"/>
          </p:nvPr>
        </p:nvSpPr>
        <p:spPr/>
        <p:txBody>
          <a:bodyPr>
            <a:normAutofit lnSpcReduction="10000"/>
          </a:bodyPr>
          <a:lstStyle/>
          <a:p>
            <a:r>
              <a:rPr lang="el-GR" sz="2000" dirty="0" smtClean="0"/>
              <a:t>Το ΕΣ απαρτίζεται από τους αρχηγούς κρατών ή κυβερνήσεων των κρατών μελών, καθώς και από τον πρόεδρό του και τον πρόεδρο της Επιτροπής. Ο ύπατος εκπρόσωπος της Ένωσης για θέματα εξωτερικής πολιτικής και πολιτικής ασφαλείας συμμετέχει στις εργασίες του</a:t>
            </a:r>
          </a:p>
          <a:p>
            <a:r>
              <a:rPr lang="el-GR" sz="2000" dirty="0" smtClean="0"/>
              <a:t>Όταν το απαιτεί η ημερήσια διάταξη, τα μέλη του ΕΣ δύνανται να αποφασίσουν ένας υπουργός να επικουρεί έκαστο μέλος, ο δε πρόεδρος της Επιτροπής να επικουρείται από ένα μέλος της Επιτροπής</a:t>
            </a:r>
          </a:p>
          <a:p>
            <a:r>
              <a:rPr lang="el-GR" sz="2000" dirty="0" smtClean="0"/>
              <a:t>Συνέρχεται δις εξαμηνιαίως </a:t>
            </a:r>
            <a:r>
              <a:rPr lang="el-GR" sz="2000" dirty="0" err="1" smtClean="0"/>
              <a:t>συγκαλούμενο</a:t>
            </a:r>
            <a:r>
              <a:rPr lang="el-GR" sz="2000" dirty="0" smtClean="0"/>
              <a:t> από τον Πρόεδρό του</a:t>
            </a:r>
          </a:p>
          <a:p>
            <a:r>
              <a:rPr lang="el-GR" sz="2000" dirty="0" smtClean="0"/>
              <a:t>Συγκαλείται έκτακτη σύνοδος του ΕΣ από τον Πρόεδρό του, όταν απαιτείται</a:t>
            </a:r>
          </a:p>
          <a:p>
            <a:r>
              <a:rPr lang="el-GR" sz="2000" dirty="0" smtClean="0"/>
              <a:t>Η συνήθης διαδικασία απόφασης είναι η συναίνεση, εκτός αν η Συνθήκη ορίζει διαφορετικά</a:t>
            </a:r>
            <a:endParaRPr lang="el-GR"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Αρμοδιότητες ΕΣ</a:t>
            </a:r>
            <a:endParaRPr lang="el-GR" sz="3200" dirty="0"/>
          </a:p>
        </p:txBody>
      </p:sp>
      <p:sp>
        <p:nvSpPr>
          <p:cNvPr id="3" name="2 - Θέση περιεχομένου"/>
          <p:cNvSpPr>
            <a:spLocks noGrp="1"/>
          </p:cNvSpPr>
          <p:nvPr>
            <p:ph idx="1"/>
          </p:nvPr>
        </p:nvSpPr>
        <p:spPr/>
        <p:txBody>
          <a:bodyPr>
            <a:normAutofit lnSpcReduction="10000"/>
          </a:bodyPr>
          <a:lstStyle/>
          <a:p>
            <a:r>
              <a:rPr lang="el-GR" sz="2000" dirty="0" smtClean="0"/>
              <a:t>Με την αναθεώρηση της Λισαβόνας και την κατάργηση του συστήματος των 3 πυλώνων οι αρμοδιότητες του ΕΣ ρυθμίζονται κεντρικά</a:t>
            </a:r>
          </a:p>
          <a:p>
            <a:r>
              <a:rPr lang="el-GR" sz="2000" dirty="0" smtClean="0"/>
              <a:t>Το Ευρωπαϊκό Συμβούλιο παρέχει στην Ένωση την αναγκαία για την ανάπτυξή της ώθηση και καθορίζει τους γενικούς της πολιτικούς προσανατολισμούς και προτεραιότητες. Δεν ασκεί νομοθετική λειτουργία (άρθρο 15, παρ. 1 ΣΕΕ)</a:t>
            </a:r>
          </a:p>
          <a:p>
            <a:r>
              <a:rPr lang="el-GR" sz="2000" dirty="0" smtClean="0"/>
              <a:t>Καθορίζει πολιτικούς προσανατολισμούς και προτεραιότητες της ΕΕ οι οποίοι υλοποιούνται στο πλαίσιο της νομοθετικής και εκτελεστικής λειτουργίας από τα αντίστοιχα όργανα (ΕΚ, Συμβούλιο, Επιτροπή)</a:t>
            </a:r>
          </a:p>
          <a:p>
            <a:r>
              <a:rPr lang="el-GR" sz="2000" dirty="0" smtClean="0"/>
              <a:t>Το Ευρωπαϊκό Συμβούλιο είναι το κυρίαρχο πολιτικό όργανο της ΕΕ σε επίπεδο πολιτικού σχεδιασμού, πολιτικών στόχων και προτεραιοτήτων. Δεν εμπλέκεται τυπικά στην νομοθετική διαδικασία</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Αρμοδιότητες ΕΣ</a:t>
            </a:r>
            <a:endParaRPr lang="el-GR" sz="3200" dirty="0"/>
          </a:p>
        </p:txBody>
      </p:sp>
      <p:sp>
        <p:nvSpPr>
          <p:cNvPr id="3" name="2 - Θέση περιεχομένου"/>
          <p:cNvSpPr>
            <a:spLocks noGrp="1"/>
          </p:cNvSpPr>
          <p:nvPr>
            <p:ph idx="1"/>
          </p:nvPr>
        </p:nvSpPr>
        <p:spPr/>
        <p:txBody>
          <a:bodyPr>
            <a:normAutofit/>
          </a:bodyPr>
          <a:lstStyle/>
          <a:p>
            <a:pPr>
              <a:buNone/>
            </a:pPr>
            <a:r>
              <a:rPr lang="el-GR" sz="2000" dirty="0" smtClean="0"/>
              <a:t>Αρμοδιότητα πολιτικού σχεδιασμού, </a:t>
            </a:r>
            <a:r>
              <a:rPr lang="el-GR" sz="2000" dirty="0" err="1" smtClean="0"/>
              <a:t>προνομοθετική</a:t>
            </a:r>
            <a:r>
              <a:rPr lang="el-GR" sz="2000" dirty="0" smtClean="0"/>
              <a:t> με τέσσερις συναφείς και συμπλεκόμενες αρτηρίες</a:t>
            </a:r>
          </a:p>
          <a:p>
            <a:r>
              <a:rPr lang="el-GR" sz="2000" dirty="0" smtClean="0"/>
              <a:t>Επιτελικό – σχεδιαστικό ρόλο</a:t>
            </a:r>
          </a:p>
          <a:p>
            <a:r>
              <a:rPr lang="el-GR" sz="2000" dirty="0" smtClean="0"/>
              <a:t>Συντονιστικό των επιμέρους πολιτικών ρόλο</a:t>
            </a:r>
          </a:p>
          <a:p>
            <a:r>
              <a:rPr lang="el-GR" sz="2000" dirty="0" smtClean="0"/>
              <a:t>Προωθητικό του οικοδομήματος της Ευρωπαϊκής Ένωσης ρόλο</a:t>
            </a:r>
          </a:p>
          <a:p>
            <a:r>
              <a:rPr lang="el-GR" sz="2000" dirty="0" smtClean="0"/>
              <a:t>Ρόλο πολιτικής αντιμετώπισης των σημαντικών προβλημάτων παγκόσμιας ή ευρωπαϊκής εμβέλειας</a:t>
            </a:r>
          </a:p>
          <a:p>
            <a:r>
              <a:rPr lang="el-GR" sz="2000" dirty="0" smtClean="0"/>
              <a:t>Δεν έχει νομοθετική αρμοδιότητα</a:t>
            </a:r>
          </a:p>
          <a:p>
            <a:r>
              <a:rPr lang="el-GR" sz="2000" dirty="0" smtClean="0"/>
              <a:t>Ωστόσο</a:t>
            </a:r>
            <a:r>
              <a:rPr lang="en-US" sz="2000" dirty="0" smtClean="0"/>
              <a:t> </a:t>
            </a:r>
            <a:r>
              <a:rPr lang="el-GR" sz="2000" dirty="0" smtClean="0"/>
              <a:t>οι αποφάσεις που παράγουν νομικά αποτελέσματα έναντι τρίτων ελέγχονται από το ΔΕΕ</a:t>
            </a:r>
            <a:endParaRPr lang="el-GR"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3200" dirty="0" smtClean="0"/>
              <a:t>Αρμοδιότητες ΕΣ</a:t>
            </a:r>
            <a:endParaRPr lang="el-GR" sz="3200" dirty="0"/>
          </a:p>
        </p:txBody>
      </p:sp>
      <p:sp>
        <p:nvSpPr>
          <p:cNvPr id="3" name="2 - Θέση περιεχομένου"/>
          <p:cNvSpPr>
            <a:spLocks noGrp="1"/>
          </p:cNvSpPr>
          <p:nvPr>
            <p:ph idx="1"/>
          </p:nvPr>
        </p:nvSpPr>
        <p:spPr/>
        <p:txBody>
          <a:bodyPr>
            <a:normAutofit/>
          </a:bodyPr>
          <a:lstStyle/>
          <a:p>
            <a:r>
              <a:rPr lang="el-GR" sz="2000" dirty="0" smtClean="0"/>
              <a:t>Με τη ρύθμιση αυτή, αναδεικνύεται μία </a:t>
            </a:r>
            <a:r>
              <a:rPr lang="el-GR" sz="2000" dirty="0" err="1" smtClean="0"/>
              <a:t>υφέρπουσα</a:t>
            </a:r>
            <a:r>
              <a:rPr lang="el-GR" sz="2000" dirty="0" smtClean="0"/>
              <a:t> θεσμική-λειτουργική σύγκρουση μεταξύ του ΕΣ και της Επιτροπής</a:t>
            </a:r>
          </a:p>
          <a:p>
            <a:r>
              <a:rPr lang="el-GR" sz="2000" dirty="0" smtClean="0"/>
              <a:t>Το ΕΣ χαράσσει το πολιτικό πρόγραμμα της Ένωσης αλλά η Επιτροπή έχει κατά κανόνα τη νομοθετική πρωτοβουλία</a:t>
            </a:r>
          </a:p>
          <a:p>
            <a:r>
              <a:rPr lang="el-GR" sz="2000" dirty="0" smtClean="0"/>
              <a:t>Θα πρέπει κατά βάση να γίνει δεκτό ότι οι νομοθετικές προτάσεις της Επιτροπής οφείλουν να κείνται εντός του πλαισίου του πολιτικού προγράμματος που χαράσσει το ΕΣ</a:t>
            </a:r>
          </a:p>
          <a:p>
            <a:r>
              <a:rPr lang="el-GR" sz="2000" dirty="0" smtClean="0"/>
              <a:t>Παράλληλα όμως τα πολιτικά προγράμματα του ΕΣ δεν θα πρέπει να αποτελούν νομοθετικές προτάσεις, καθ’ υποκατάσταση της αρμοδιότητας της Επιτροπής</a:t>
            </a:r>
          </a:p>
          <a:p>
            <a:r>
              <a:rPr lang="el-GR" sz="2000" dirty="0" smtClean="0"/>
              <a:t>Αντιδιαστολή μεταξύ επιτελικής χάραξης πολιτικής (στόχοι, προτεραιότητες, σχέδια, προγράμματα) και άσκησης αρμοδιότητας νομοθετικής πρωτοβουλίας</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στικό">
  <a:themeElements>
    <a:clrScheme name="Αστικό">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Αστικό">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στικό">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832</TotalTime>
  <Words>2880</Words>
  <Application>Microsoft Office PowerPoint</Application>
  <PresentationFormat>Προβολή στην οθόνη (4:3)</PresentationFormat>
  <Paragraphs>192</Paragraphs>
  <Slides>34</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34</vt:i4>
      </vt:variant>
    </vt:vector>
  </HeadingPairs>
  <TitlesOfParts>
    <vt:vector size="40" baseType="lpstr">
      <vt:lpstr>Arial</vt:lpstr>
      <vt:lpstr>Georgia</vt:lpstr>
      <vt:lpstr>Trebuchet MS</vt:lpstr>
      <vt:lpstr>Wingdings</vt:lpstr>
      <vt:lpstr>Wingdings 2</vt:lpstr>
      <vt:lpstr>Αστικό</vt:lpstr>
      <vt:lpstr>Δίκαιο της Ευρωπαϊκής Ένωσης Ι</vt:lpstr>
      <vt:lpstr>Το Ευρωπαϊκό Συμβούλιο (άρθρο 15 ΣΕΕ, άρθρα 235-236 ΣΛΕΕ)</vt:lpstr>
      <vt:lpstr>Θεσμική αναγνώριση</vt:lpstr>
      <vt:lpstr>Προώθηση στη Συνθήκη του Μάαστριχτ και έπειτα</vt:lpstr>
      <vt:lpstr>Συνθήκη της Λισαβόνας</vt:lpstr>
      <vt:lpstr>Σύνθεση του ΕΣ</vt:lpstr>
      <vt:lpstr>Αρμοδιότητες ΕΣ</vt:lpstr>
      <vt:lpstr>Αρμοδιότητες ΕΣ</vt:lpstr>
      <vt:lpstr>Αρμοδιότητες ΕΣ</vt:lpstr>
      <vt:lpstr>Ειδικές αρμοδιότητες</vt:lpstr>
      <vt:lpstr>Ειδικές αρμοδιότητες</vt:lpstr>
      <vt:lpstr>Ειδικές αρμοδιότητες</vt:lpstr>
      <vt:lpstr>Ειδικές αρμοδιότητες</vt:lpstr>
      <vt:lpstr>Ο Πρόεδρος του ΕΣ</vt:lpstr>
      <vt:lpstr>Θεσμικά αντίβαρα</vt:lpstr>
      <vt:lpstr>Αρμοδιότητες Προέδρου ΕΣ</vt:lpstr>
      <vt:lpstr>Το Συμβούλιο (άρθρο 16 ΣΕΕ, άρθρα 237-243 ΣΛΕΕ)</vt:lpstr>
      <vt:lpstr>Αρμοδιότητες</vt:lpstr>
      <vt:lpstr>Νομοθετική αρμοδιότητα</vt:lpstr>
      <vt:lpstr>Νομοθετική αρμοδιότητα</vt:lpstr>
      <vt:lpstr>Πρόταση ανάληψης νομοθετικής πρωτοβουλίας (άρθρο 241 ΣΛΕΕ)</vt:lpstr>
      <vt:lpstr>Δημοσιονομική αρμοδιότητα</vt:lpstr>
      <vt:lpstr>Αρμοδιότητες χάραξης πολιτικών και συντονισμού</vt:lpstr>
      <vt:lpstr>Αρμοδιότητα κατά τη σύναψη διεθνών συμφωνιών</vt:lpstr>
      <vt:lpstr>Συμμετοχή στη διαδικασία στελέχωσης οργάνων της ΕΕ</vt:lpstr>
      <vt:lpstr>Λοιπές αρμοδιότητες</vt:lpstr>
      <vt:lpstr>Συνθέσεις Συμβουλίου</vt:lpstr>
      <vt:lpstr>Τρόποι λήψης αποφάσεων</vt:lpstr>
      <vt:lpstr>Ειδική πλειοψηφία (άρθρο 16, παρ. 4 ΣΕΕ, άρθρο 238, παρ. 2, 3 ΣΛΕΕ)</vt:lpstr>
      <vt:lpstr>Ειδική πλειοψηφία</vt:lpstr>
      <vt:lpstr>Προεδρία του Συμβουλίου</vt:lpstr>
      <vt:lpstr>Η Επιτροπή Μόνιμων Αντιπροσώπων</vt:lpstr>
      <vt:lpstr>Η Ευρωομάδα (Eurogroup)</vt:lpstr>
      <vt:lpstr>Ερωτήσεις – θέματα προς συζήτηση</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Ευρωπαϊκοί Θεσμοί</dc:title>
  <dc:creator>Konstantinos Margaritis</dc:creator>
  <cp:lastModifiedBy>Λογαριασμός Microsoft</cp:lastModifiedBy>
  <cp:revision>68</cp:revision>
  <dcterms:created xsi:type="dcterms:W3CDTF">2017-03-11T11:49:25Z</dcterms:created>
  <dcterms:modified xsi:type="dcterms:W3CDTF">2025-03-01T05:44:23Z</dcterms:modified>
</cp:coreProperties>
</file>